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3" r:id="rId4"/>
  </p:sldMasterIdLst>
  <p:notesMasterIdLst>
    <p:notesMasterId r:id="rId6"/>
  </p:notesMasterIdLst>
  <p:sldIdLst>
    <p:sldId id="256" r:id="rId5"/>
  </p:sldIdLst>
  <p:sldSz cx="43891200" cy="32918400"/>
  <p:notesSz cx="7315200" cy="9601200"/>
  <p:custDataLst>
    <p:tags r:id="rId7"/>
  </p:custDataLst>
  <p:defaultTextStyle>
    <a:defPPr>
      <a:defRPr lang="en-US"/>
    </a:defPPr>
    <a:lvl1pPr marL="0" algn="l" defTabSz="2059664" rtl="0" eaLnBrk="1" latinLnBrk="0" hangingPunct="1">
      <a:defRPr sz="8142" kern="1200">
        <a:solidFill>
          <a:schemeClr val="tx1"/>
        </a:solidFill>
        <a:latin typeface="+mn-lt"/>
        <a:ea typeface="+mn-ea"/>
        <a:cs typeface="+mn-cs"/>
      </a:defRPr>
    </a:lvl1pPr>
    <a:lvl2pPr marL="2059664" algn="l" defTabSz="2059664" rtl="0" eaLnBrk="1" latinLnBrk="0" hangingPunct="1">
      <a:defRPr sz="8142" kern="1200">
        <a:solidFill>
          <a:schemeClr val="tx1"/>
        </a:solidFill>
        <a:latin typeface="+mn-lt"/>
        <a:ea typeface="+mn-ea"/>
        <a:cs typeface="+mn-cs"/>
      </a:defRPr>
    </a:lvl2pPr>
    <a:lvl3pPr marL="4119338" algn="l" defTabSz="2059664" rtl="0" eaLnBrk="1" latinLnBrk="0" hangingPunct="1">
      <a:defRPr sz="8142" kern="1200">
        <a:solidFill>
          <a:schemeClr val="tx1"/>
        </a:solidFill>
        <a:latin typeface="+mn-lt"/>
        <a:ea typeface="+mn-ea"/>
        <a:cs typeface="+mn-cs"/>
      </a:defRPr>
    </a:lvl3pPr>
    <a:lvl4pPr marL="6179004" algn="l" defTabSz="2059664" rtl="0" eaLnBrk="1" latinLnBrk="0" hangingPunct="1">
      <a:defRPr sz="8142" kern="1200">
        <a:solidFill>
          <a:schemeClr val="tx1"/>
        </a:solidFill>
        <a:latin typeface="+mn-lt"/>
        <a:ea typeface="+mn-ea"/>
        <a:cs typeface="+mn-cs"/>
      </a:defRPr>
    </a:lvl4pPr>
    <a:lvl5pPr marL="8238677" algn="l" defTabSz="2059664" rtl="0" eaLnBrk="1" latinLnBrk="0" hangingPunct="1">
      <a:defRPr sz="8142" kern="1200">
        <a:solidFill>
          <a:schemeClr val="tx1"/>
        </a:solidFill>
        <a:latin typeface="+mn-lt"/>
        <a:ea typeface="+mn-ea"/>
        <a:cs typeface="+mn-cs"/>
      </a:defRPr>
    </a:lvl5pPr>
    <a:lvl6pPr marL="10298342" algn="l" defTabSz="2059664" rtl="0" eaLnBrk="1" latinLnBrk="0" hangingPunct="1">
      <a:defRPr sz="8142" kern="1200">
        <a:solidFill>
          <a:schemeClr val="tx1"/>
        </a:solidFill>
        <a:latin typeface="+mn-lt"/>
        <a:ea typeface="+mn-ea"/>
        <a:cs typeface="+mn-cs"/>
      </a:defRPr>
    </a:lvl6pPr>
    <a:lvl7pPr marL="12358016" algn="l" defTabSz="2059664" rtl="0" eaLnBrk="1" latinLnBrk="0" hangingPunct="1">
      <a:defRPr sz="8142" kern="1200">
        <a:solidFill>
          <a:schemeClr val="tx1"/>
        </a:solidFill>
        <a:latin typeface="+mn-lt"/>
        <a:ea typeface="+mn-ea"/>
        <a:cs typeface="+mn-cs"/>
      </a:defRPr>
    </a:lvl7pPr>
    <a:lvl8pPr marL="14417681" algn="l" defTabSz="2059664" rtl="0" eaLnBrk="1" latinLnBrk="0" hangingPunct="1">
      <a:defRPr sz="8142" kern="1200">
        <a:solidFill>
          <a:schemeClr val="tx1"/>
        </a:solidFill>
        <a:latin typeface="+mn-lt"/>
        <a:ea typeface="+mn-ea"/>
        <a:cs typeface="+mn-cs"/>
      </a:defRPr>
    </a:lvl8pPr>
    <a:lvl9pPr marL="16477355" algn="l" defTabSz="2059664" rtl="0" eaLnBrk="1" latinLnBrk="0" hangingPunct="1">
      <a:defRPr sz="814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lperc" initials="ca"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61" autoAdjust="0"/>
    <p:restoredTop sz="99857" autoAdjust="0"/>
  </p:normalViewPr>
  <p:slideViewPr>
    <p:cSldViewPr snapToGrid="0" snapToObjects="1">
      <p:cViewPr varScale="1">
        <p:scale>
          <a:sx n="15" d="100"/>
          <a:sy n="15" d="100"/>
        </p:scale>
        <p:origin x="312" y="24"/>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burnhamc\Desktop\NEGEA-CSD\CCE%20progress%20reports\AY1415%20CCE%20fall%20progress%20report%20SCOR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9"/>
    </mc:Choice>
    <mc:Fallback>
      <c:style val="19"/>
    </mc:Fallback>
  </mc:AlternateContent>
  <c:chart>
    <c:title>
      <c:tx>
        <c:rich>
          <a:bodyPr/>
          <a:lstStyle/>
          <a:p>
            <a:pPr>
              <a:defRPr sz="4800"/>
            </a:pPr>
            <a:r>
              <a:rPr lang="en-US" sz="4800"/>
              <a:t>Rubric Score x Advisor Review </a:t>
            </a:r>
          </a:p>
        </c:rich>
      </c:tx>
      <c:overlay val="0"/>
    </c:title>
    <c:autoTitleDeleted val="0"/>
    <c:plotArea>
      <c:layout/>
      <c:barChart>
        <c:barDir val="col"/>
        <c:grouping val="clustered"/>
        <c:varyColors val="0"/>
        <c:ser>
          <c:idx val="0"/>
          <c:order val="0"/>
          <c:tx>
            <c:v>Advisor Reviewed</c:v>
          </c:tx>
          <c:invertIfNegative val="0"/>
          <c:dLbls>
            <c:spPr>
              <a:noFill/>
              <a:ln>
                <a:noFill/>
              </a:ln>
              <a:effectLst/>
            </c:spPr>
            <c:txPr>
              <a:bodyPr/>
              <a:lstStyle/>
              <a:p>
                <a:pPr>
                  <a:defRPr sz="3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Sheet5!$M$2:$M$5</c:f>
              <c:strCache>
                <c:ptCount val="4"/>
                <c:pt idx="0">
                  <c:v>1-5</c:v>
                </c:pt>
                <c:pt idx="1">
                  <c:v>6-10</c:v>
                </c:pt>
                <c:pt idx="2">
                  <c:v>11-15</c:v>
                </c:pt>
                <c:pt idx="3">
                  <c:v>16-20</c:v>
                </c:pt>
              </c:strCache>
            </c:strRef>
          </c:cat>
          <c:val>
            <c:numRef>
              <c:f>Sheet5!$O$2:$O$5</c:f>
              <c:numCache>
                <c:formatCode>General</c:formatCode>
                <c:ptCount val="4"/>
                <c:pt idx="0">
                  <c:v>0</c:v>
                </c:pt>
                <c:pt idx="1">
                  <c:v>1</c:v>
                </c:pt>
                <c:pt idx="2">
                  <c:v>14</c:v>
                </c:pt>
                <c:pt idx="3">
                  <c:v>45</c:v>
                </c:pt>
              </c:numCache>
            </c:numRef>
          </c:val>
          <c:extLst>
            <c:ext xmlns:c16="http://schemas.microsoft.com/office/drawing/2014/chart" uri="{C3380CC4-5D6E-409C-BE32-E72D297353CC}">
              <c16:uniqueId val="{00000000-E61C-480B-8868-60AF478581EF}"/>
            </c:ext>
          </c:extLst>
        </c:ser>
        <c:ser>
          <c:idx val="1"/>
          <c:order val="1"/>
          <c:tx>
            <c:v>Not Advisor Reviewed</c:v>
          </c:tx>
          <c:invertIfNegative val="0"/>
          <c:dLbls>
            <c:spPr>
              <a:noFill/>
              <a:ln>
                <a:noFill/>
              </a:ln>
              <a:effectLst/>
            </c:spPr>
            <c:txPr>
              <a:bodyPr/>
              <a:lstStyle/>
              <a:p>
                <a:pPr>
                  <a:defRPr sz="3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val>
            <c:numRef>
              <c:f>Sheet5!$P$2:$P$5</c:f>
              <c:numCache>
                <c:formatCode>General</c:formatCode>
                <c:ptCount val="4"/>
                <c:pt idx="0">
                  <c:v>1</c:v>
                </c:pt>
                <c:pt idx="1">
                  <c:v>2</c:v>
                </c:pt>
                <c:pt idx="2">
                  <c:v>14</c:v>
                </c:pt>
                <c:pt idx="3">
                  <c:v>21</c:v>
                </c:pt>
              </c:numCache>
            </c:numRef>
          </c:val>
          <c:extLst>
            <c:ext xmlns:c16="http://schemas.microsoft.com/office/drawing/2014/chart" uri="{C3380CC4-5D6E-409C-BE32-E72D297353CC}">
              <c16:uniqueId val="{00000001-E61C-480B-8868-60AF478581EF}"/>
            </c:ext>
          </c:extLst>
        </c:ser>
        <c:dLbls>
          <c:showLegendKey val="0"/>
          <c:showVal val="0"/>
          <c:showCatName val="0"/>
          <c:showSerName val="0"/>
          <c:showPercent val="0"/>
          <c:showBubbleSize val="0"/>
        </c:dLbls>
        <c:gapWidth val="75"/>
        <c:overlap val="-25"/>
        <c:axId val="35810688"/>
        <c:axId val="35812480"/>
      </c:barChart>
      <c:catAx>
        <c:axId val="35810688"/>
        <c:scaling>
          <c:orientation val="minMax"/>
        </c:scaling>
        <c:delete val="0"/>
        <c:axPos val="b"/>
        <c:numFmt formatCode="General" sourceLinked="0"/>
        <c:majorTickMark val="none"/>
        <c:minorTickMark val="none"/>
        <c:tickLblPos val="nextTo"/>
        <c:txPr>
          <a:bodyPr/>
          <a:lstStyle/>
          <a:p>
            <a:pPr>
              <a:defRPr sz="3200"/>
            </a:pPr>
            <a:endParaRPr lang="en-US"/>
          </a:p>
        </c:txPr>
        <c:crossAx val="35812480"/>
        <c:crossesAt val="0"/>
        <c:auto val="1"/>
        <c:lblAlgn val="ctr"/>
        <c:lblOffset val="100"/>
        <c:noMultiLvlLbl val="0"/>
      </c:catAx>
      <c:valAx>
        <c:axId val="35812480"/>
        <c:scaling>
          <c:orientation val="minMax"/>
        </c:scaling>
        <c:delete val="1"/>
        <c:axPos val="l"/>
        <c:majorGridlines>
          <c:spPr>
            <a:ln>
              <a:solidFill>
                <a:schemeClr val="bg1">
                  <a:lumMod val="95000"/>
                </a:schemeClr>
              </a:solidFill>
            </a:ln>
          </c:spPr>
        </c:majorGridlines>
        <c:numFmt formatCode="General" sourceLinked="1"/>
        <c:majorTickMark val="none"/>
        <c:minorTickMark val="none"/>
        <c:tickLblPos val="none"/>
        <c:crossAx val="35810688"/>
        <c:crosses val="autoZero"/>
        <c:crossBetween val="between"/>
      </c:valAx>
    </c:plotArea>
    <c:legend>
      <c:legendPos val="b"/>
      <c:legendEntry>
        <c:idx val="0"/>
        <c:txPr>
          <a:bodyPr/>
          <a:lstStyle/>
          <a:p>
            <a:pPr>
              <a:defRPr sz="4000"/>
            </a:pPr>
            <a:endParaRPr lang="en-US"/>
          </a:p>
        </c:txPr>
      </c:legendEntry>
      <c:legendEntry>
        <c:idx val="1"/>
        <c:txPr>
          <a:bodyPr/>
          <a:lstStyle/>
          <a:p>
            <a:pPr>
              <a:defRPr sz="3600"/>
            </a:pPr>
            <a:endParaRPr lang="en-US"/>
          </a:p>
        </c:txPr>
      </c:legendEntry>
      <c:layout>
        <c:manualLayout>
          <c:xMode val="edge"/>
          <c:yMode val="edge"/>
          <c:x val="0.15637574337057095"/>
          <c:y val="0.20058195556015521"/>
          <c:w val="0.25006625315920633"/>
          <c:h val="0.34128542430983505"/>
        </c:manualLayout>
      </c:layout>
      <c:overlay val="0"/>
    </c:legend>
    <c:plotVisOnly val="1"/>
    <c:dispBlanksAs val="gap"/>
    <c:showDLblsOverMax val="0"/>
  </c:chart>
  <c:txPr>
    <a:bodyPr/>
    <a:lstStyle/>
    <a:p>
      <a:pPr>
        <a:defRPr sz="1400">
          <a:latin typeface="+mn-lt"/>
          <a:ea typeface="Tahoma" panose="020B0604030504040204" pitchFamily="34" charset="0"/>
          <a:cs typeface="Tahoma" panose="020B0604030504040204" pitchFamily="34" charset="0"/>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169920" cy="480060"/>
          </a:xfrm>
          <a:prstGeom prst="rect">
            <a:avLst/>
          </a:prstGeom>
        </p:spPr>
        <p:txBody>
          <a:bodyPr vert="horz" lIns="96643" tIns="48322" rIns="96643" bIns="48322" rtlCol="0"/>
          <a:lstStyle>
            <a:lvl1pPr algn="l">
              <a:defRPr sz="1200"/>
            </a:lvl1pPr>
          </a:lstStyle>
          <a:p>
            <a:endParaRPr lang="en-US"/>
          </a:p>
        </p:txBody>
      </p:sp>
      <p:sp>
        <p:nvSpPr>
          <p:cNvPr id="3" name="Date Placeholder 2"/>
          <p:cNvSpPr>
            <a:spLocks noGrp="1"/>
          </p:cNvSpPr>
          <p:nvPr>
            <p:ph type="dt" idx="1"/>
          </p:nvPr>
        </p:nvSpPr>
        <p:spPr>
          <a:xfrm>
            <a:off x="4143588" y="2"/>
            <a:ext cx="3169920" cy="480060"/>
          </a:xfrm>
          <a:prstGeom prst="rect">
            <a:avLst/>
          </a:prstGeom>
        </p:spPr>
        <p:txBody>
          <a:bodyPr vert="horz" lIns="96643" tIns="48322" rIns="96643" bIns="48322" rtlCol="0"/>
          <a:lstStyle>
            <a:lvl1pPr algn="r">
              <a:defRPr sz="1200"/>
            </a:lvl1pPr>
          </a:lstStyle>
          <a:p>
            <a:fld id="{311E81F8-90E2-2945-9ED7-A6A90A37CF21}" type="datetimeFigureOut">
              <a:rPr lang="en-US" smtClean="0"/>
              <a:pPr/>
              <a:t>2/8/2019</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3" tIns="48322" rIns="96643" bIns="48322"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43" tIns="48322" rIns="96643" bIns="4832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6643" tIns="48322" rIns="96643" bIns="48322"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0060"/>
          </a:xfrm>
          <a:prstGeom prst="rect">
            <a:avLst/>
          </a:prstGeom>
        </p:spPr>
        <p:txBody>
          <a:bodyPr vert="horz" lIns="96643" tIns="48322" rIns="96643" bIns="48322" rtlCol="0" anchor="b"/>
          <a:lstStyle>
            <a:lvl1pPr algn="r">
              <a:defRPr sz="1200"/>
            </a:lvl1pPr>
          </a:lstStyle>
          <a:p>
            <a:fld id="{2C7C524A-6C54-3346-A5D6-D003EF5E6B8D}" type="slidenum">
              <a:rPr lang="en-US" smtClean="0"/>
              <a:pPr/>
              <a:t>‹#›</a:t>
            </a:fld>
            <a:endParaRPr lang="en-US"/>
          </a:p>
        </p:txBody>
      </p:sp>
    </p:spTree>
    <p:extLst>
      <p:ext uri="{BB962C8B-B14F-4D97-AF65-F5344CB8AC3E}">
        <p14:creationId xmlns:p14="http://schemas.microsoft.com/office/powerpoint/2010/main" val="755400076"/>
      </p:ext>
    </p:extLst>
  </p:cSld>
  <p:clrMap bg1="lt1" tx1="dk1" bg2="lt2" tx2="dk2" accent1="accent1" accent2="accent2" accent3="accent3" accent4="accent4" accent5="accent5" accent6="accent6" hlink="hlink" folHlink="folHlink"/>
  <p:notesStyle>
    <a:lvl1pPr marL="0" algn="l" defTabSz="2059664" rtl="0" eaLnBrk="1" latinLnBrk="0" hangingPunct="1">
      <a:defRPr sz="5400" kern="1200">
        <a:solidFill>
          <a:schemeClr val="tx1"/>
        </a:solidFill>
        <a:latin typeface="+mn-lt"/>
        <a:ea typeface="+mn-ea"/>
        <a:cs typeface="+mn-cs"/>
      </a:defRPr>
    </a:lvl1pPr>
    <a:lvl2pPr marL="2059664" algn="l" defTabSz="2059664" rtl="0" eaLnBrk="1" latinLnBrk="0" hangingPunct="1">
      <a:defRPr sz="5400" kern="1200">
        <a:solidFill>
          <a:schemeClr val="tx1"/>
        </a:solidFill>
        <a:latin typeface="+mn-lt"/>
        <a:ea typeface="+mn-ea"/>
        <a:cs typeface="+mn-cs"/>
      </a:defRPr>
    </a:lvl2pPr>
    <a:lvl3pPr marL="4119338" algn="l" defTabSz="2059664" rtl="0" eaLnBrk="1" latinLnBrk="0" hangingPunct="1">
      <a:defRPr sz="5400" kern="1200">
        <a:solidFill>
          <a:schemeClr val="tx1"/>
        </a:solidFill>
        <a:latin typeface="+mn-lt"/>
        <a:ea typeface="+mn-ea"/>
        <a:cs typeface="+mn-cs"/>
      </a:defRPr>
    </a:lvl3pPr>
    <a:lvl4pPr marL="6179004" algn="l" defTabSz="2059664" rtl="0" eaLnBrk="1" latinLnBrk="0" hangingPunct="1">
      <a:defRPr sz="5400" kern="1200">
        <a:solidFill>
          <a:schemeClr val="tx1"/>
        </a:solidFill>
        <a:latin typeface="+mn-lt"/>
        <a:ea typeface="+mn-ea"/>
        <a:cs typeface="+mn-cs"/>
      </a:defRPr>
    </a:lvl4pPr>
    <a:lvl5pPr marL="8238677" algn="l" defTabSz="2059664" rtl="0" eaLnBrk="1" latinLnBrk="0" hangingPunct="1">
      <a:defRPr sz="5400" kern="1200">
        <a:solidFill>
          <a:schemeClr val="tx1"/>
        </a:solidFill>
        <a:latin typeface="+mn-lt"/>
        <a:ea typeface="+mn-ea"/>
        <a:cs typeface="+mn-cs"/>
      </a:defRPr>
    </a:lvl5pPr>
    <a:lvl6pPr marL="10298342" algn="l" defTabSz="2059664" rtl="0" eaLnBrk="1" latinLnBrk="0" hangingPunct="1">
      <a:defRPr sz="5400" kern="1200">
        <a:solidFill>
          <a:schemeClr val="tx1"/>
        </a:solidFill>
        <a:latin typeface="+mn-lt"/>
        <a:ea typeface="+mn-ea"/>
        <a:cs typeface="+mn-cs"/>
      </a:defRPr>
    </a:lvl6pPr>
    <a:lvl7pPr marL="12358016" algn="l" defTabSz="2059664" rtl="0" eaLnBrk="1" latinLnBrk="0" hangingPunct="1">
      <a:defRPr sz="5400" kern="1200">
        <a:solidFill>
          <a:schemeClr val="tx1"/>
        </a:solidFill>
        <a:latin typeface="+mn-lt"/>
        <a:ea typeface="+mn-ea"/>
        <a:cs typeface="+mn-cs"/>
      </a:defRPr>
    </a:lvl7pPr>
    <a:lvl8pPr marL="14417681" algn="l" defTabSz="2059664" rtl="0" eaLnBrk="1" latinLnBrk="0" hangingPunct="1">
      <a:defRPr sz="5400" kern="1200">
        <a:solidFill>
          <a:schemeClr val="tx1"/>
        </a:solidFill>
        <a:latin typeface="+mn-lt"/>
        <a:ea typeface="+mn-ea"/>
        <a:cs typeface="+mn-cs"/>
      </a:defRPr>
    </a:lvl8pPr>
    <a:lvl9pPr marL="16477355" algn="l" defTabSz="2059664" rtl="0" eaLnBrk="1" latinLnBrk="0" hangingPunct="1">
      <a:defRPr sz="5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57300" y="720725"/>
            <a:ext cx="4800600" cy="36004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C524A-6C54-3346-A5D6-D003EF5E6B8D}"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291840" y="8412480"/>
            <a:ext cx="37307520" cy="3383280"/>
          </a:xfrm>
        </p:spPr>
        <p:txBody>
          <a:bodyPr>
            <a:normAutofit/>
          </a:bodyPr>
          <a:lstStyle>
            <a:lvl1pPr algn="l">
              <a:defRPr sz="13744" baseline="0">
                <a:solidFill>
                  <a:srgbClr val="003399"/>
                </a:solidFill>
                <a:latin typeface="Frutiger LT Std 45 Light" pitchFamily="34" charset="0"/>
              </a:defRPr>
            </a:lvl1pPr>
          </a:lstStyle>
          <a:p>
            <a:r>
              <a:rPr lang="en-US" dirty="0" err="1"/>
              <a:t>Powerpoint</a:t>
            </a:r>
            <a:r>
              <a:rPr lang="en-US" dirty="0"/>
              <a:t> title to go here</a:t>
            </a:r>
          </a:p>
        </p:txBody>
      </p:sp>
      <p:sp>
        <p:nvSpPr>
          <p:cNvPr id="3" name="Subtitle 2"/>
          <p:cNvSpPr>
            <a:spLocks noGrp="1"/>
          </p:cNvSpPr>
          <p:nvPr>
            <p:ph type="subTitle" idx="1" hasCustomPrompt="1"/>
          </p:nvPr>
        </p:nvSpPr>
        <p:spPr>
          <a:xfrm>
            <a:off x="3291840" y="12070080"/>
            <a:ext cx="30723840" cy="2194560"/>
          </a:xfrm>
        </p:spPr>
        <p:txBody>
          <a:bodyPr>
            <a:normAutofit/>
          </a:bodyPr>
          <a:lstStyle>
            <a:lvl1pPr marL="0" indent="0" algn="l">
              <a:buNone/>
              <a:defRPr sz="7772" baseline="0">
                <a:solidFill>
                  <a:schemeClr val="bg1">
                    <a:lumMod val="65000"/>
                  </a:schemeClr>
                </a:solidFill>
                <a:latin typeface="Frutiger LT Std 45 Light" pitchFamily="34" charset="0"/>
              </a:defRPr>
            </a:lvl1pPr>
            <a:lvl2pPr marL="1966346" indent="0" algn="ctr">
              <a:buNone/>
              <a:defRPr>
                <a:solidFill>
                  <a:schemeClr val="tx1">
                    <a:tint val="75000"/>
                  </a:schemeClr>
                </a:solidFill>
              </a:defRPr>
            </a:lvl2pPr>
            <a:lvl3pPr marL="3932691" indent="0" algn="ctr">
              <a:buNone/>
              <a:defRPr>
                <a:solidFill>
                  <a:schemeClr val="tx1">
                    <a:tint val="75000"/>
                  </a:schemeClr>
                </a:solidFill>
              </a:defRPr>
            </a:lvl3pPr>
            <a:lvl4pPr marL="5899037" indent="0" algn="ctr">
              <a:buNone/>
              <a:defRPr>
                <a:solidFill>
                  <a:schemeClr val="tx1">
                    <a:tint val="75000"/>
                  </a:schemeClr>
                </a:solidFill>
              </a:defRPr>
            </a:lvl4pPr>
            <a:lvl5pPr marL="7865383" indent="0" algn="ctr">
              <a:buNone/>
              <a:defRPr>
                <a:solidFill>
                  <a:schemeClr val="tx1">
                    <a:tint val="75000"/>
                  </a:schemeClr>
                </a:solidFill>
              </a:defRPr>
            </a:lvl5pPr>
            <a:lvl6pPr marL="9831729" indent="0" algn="ctr">
              <a:buNone/>
              <a:defRPr>
                <a:solidFill>
                  <a:schemeClr val="tx1">
                    <a:tint val="75000"/>
                  </a:schemeClr>
                </a:solidFill>
              </a:defRPr>
            </a:lvl6pPr>
            <a:lvl7pPr marL="11798075" indent="0" algn="ctr">
              <a:buNone/>
              <a:defRPr>
                <a:solidFill>
                  <a:schemeClr val="tx1">
                    <a:tint val="75000"/>
                  </a:schemeClr>
                </a:solidFill>
              </a:defRPr>
            </a:lvl7pPr>
            <a:lvl8pPr marL="13764421" indent="0" algn="ctr">
              <a:buNone/>
              <a:defRPr>
                <a:solidFill>
                  <a:schemeClr val="tx1">
                    <a:tint val="75000"/>
                  </a:schemeClr>
                </a:solidFill>
              </a:defRPr>
            </a:lvl8pPr>
            <a:lvl9pPr marL="15730766" indent="0" algn="ctr">
              <a:buNone/>
              <a:defRPr>
                <a:solidFill>
                  <a:schemeClr val="tx1">
                    <a:tint val="75000"/>
                  </a:schemeClr>
                </a:solidFill>
              </a:defRPr>
            </a:lvl9pPr>
          </a:lstStyle>
          <a:p>
            <a:r>
              <a:rPr lang="en-US" dirty="0"/>
              <a:t>SUBHEAD TO GO HERE IN THIS FONT</a:t>
            </a:r>
          </a:p>
        </p:txBody>
      </p:sp>
      <p:sp>
        <p:nvSpPr>
          <p:cNvPr id="4" name="Date Placeholder 3"/>
          <p:cNvSpPr>
            <a:spLocks noGrp="1"/>
          </p:cNvSpPr>
          <p:nvPr>
            <p:ph type="dt" sz="half" idx="10"/>
          </p:nvPr>
        </p:nvSpPr>
        <p:spPr>
          <a:xfrm>
            <a:off x="3291840" y="14996163"/>
            <a:ext cx="10241280" cy="1752600"/>
          </a:xfrm>
        </p:spPr>
        <p:txBody>
          <a:bodyPr/>
          <a:lstStyle>
            <a:lvl1pPr>
              <a:defRPr b="1" i="1">
                <a:solidFill>
                  <a:schemeClr val="tx1"/>
                </a:solidFill>
                <a:latin typeface="Sabon LT Std" pitchFamily="18" charset="0"/>
              </a:defRPr>
            </a:lvl1pPr>
          </a:lstStyle>
          <a:p>
            <a:fld id="{84FD1F27-616A-3542-91BB-C34E14AE38CD}" type="datetimeFigureOut">
              <a:rPr lang="en-US" smtClean="0"/>
              <a:pPr/>
              <a:t>2/8/2019</a:t>
            </a:fld>
            <a:endParaRPr lang="en-US"/>
          </a:p>
        </p:txBody>
      </p:sp>
    </p:spTree>
    <p:extLst>
      <p:ext uri="{BB962C8B-B14F-4D97-AF65-F5344CB8AC3E}">
        <p14:creationId xmlns:p14="http://schemas.microsoft.com/office/powerpoint/2010/main" val="30323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194560" y="7680968"/>
            <a:ext cx="39502080" cy="20482555"/>
          </a:xfrm>
          <a:solidFill>
            <a:schemeClr val="bg1">
              <a:lumMod val="50000"/>
              <a:alpha val="51000"/>
            </a:schemeClr>
          </a:solidFill>
        </p:spPr>
        <p:txBody>
          <a:bodyPr/>
          <a:lstStyle>
            <a:lvl1pPr>
              <a:defRPr sz="15462">
                <a:solidFill>
                  <a:schemeClr val="bg1"/>
                </a:solidFill>
                <a:latin typeface="Sabon LT Std" pitchFamily="18" charset="0"/>
              </a:defRPr>
            </a:lvl1pPr>
            <a:lvl2pPr>
              <a:defRPr sz="13744">
                <a:solidFill>
                  <a:schemeClr val="bg1"/>
                </a:solidFill>
                <a:latin typeface="Sabon LT Std" pitchFamily="18" charset="0"/>
              </a:defRPr>
            </a:lvl2pPr>
            <a:lvl3pPr>
              <a:defRPr sz="12026">
                <a:solidFill>
                  <a:schemeClr val="bg1"/>
                </a:solidFill>
                <a:latin typeface="Sabon LT Std" pitchFamily="18" charset="0"/>
              </a:defRPr>
            </a:lvl3pPr>
            <a:lvl4pPr>
              <a:defRPr sz="12026">
                <a:solidFill>
                  <a:schemeClr val="bg1"/>
                </a:solidFill>
                <a:latin typeface="Sabon LT Std" pitchFamily="18" charset="0"/>
              </a:defRPr>
            </a:lvl4pPr>
            <a:lvl5pPr>
              <a:defRPr sz="10308">
                <a:solidFill>
                  <a:schemeClr val="bg1"/>
                </a:solidFill>
                <a:latin typeface="Sabon LT Std"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4264640" y="30434283"/>
            <a:ext cx="7315200" cy="1752600"/>
          </a:xfrm>
        </p:spPr>
        <p:txBody>
          <a:bodyPr/>
          <a:lstStyle>
            <a:lvl1pPr>
              <a:defRPr sz="4336">
                <a:solidFill>
                  <a:schemeClr val="bg1"/>
                </a:solidFill>
                <a:latin typeface="Frutiger LT Std 55 Roman" pitchFamily="34" charset="0"/>
              </a:defRPr>
            </a:lvl1pPr>
          </a:lstStyle>
          <a:p>
            <a:fld id="{84FD1F27-616A-3542-91BB-C34E14AE38CD}" type="datetimeFigureOut">
              <a:rPr lang="en-US" smtClean="0"/>
              <a:pPr/>
              <a:t>2/8/2019</a:t>
            </a:fld>
            <a:endParaRPr lang="en-US"/>
          </a:p>
        </p:txBody>
      </p:sp>
      <p:sp>
        <p:nvSpPr>
          <p:cNvPr id="5" name="Footer Placeholder 4"/>
          <p:cNvSpPr>
            <a:spLocks noGrp="1"/>
          </p:cNvSpPr>
          <p:nvPr>
            <p:ph type="ftr" sz="quarter" idx="11"/>
          </p:nvPr>
        </p:nvSpPr>
        <p:spPr>
          <a:xfrm>
            <a:off x="4754880" y="30434283"/>
            <a:ext cx="8778240" cy="1752600"/>
          </a:xfrm>
        </p:spPr>
        <p:txBody>
          <a:bodyPr/>
          <a:lstStyle>
            <a:lvl1pPr>
              <a:defRPr sz="4336">
                <a:solidFill>
                  <a:schemeClr val="bg1"/>
                </a:solidFill>
                <a:latin typeface="Frutiger LT Std 55 Roman" pitchFamily="34" charset="0"/>
              </a:defRPr>
            </a:lvl1pPr>
          </a:lstStyle>
          <a:p>
            <a:endParaRPr lang="en-US"/>
          </a:p>
        </p:txBody>
      </p:sp>
      <p:sp>
        <p:nvSpPr>
          <p:cNvPr id="6" name="Slide Number Placeholder 5"/>
          <p:cNvSpPr>
            <a:spLocks noGrp="1"/>
          </p:cNvSpPr>
          <p:nvPr>
            <p:ph type="sldNum" sz="quarter" idx="12"/>
          </p:nvPr>
        </p:nvSpPr>
        <p:spPr>
          <a:xfrm>
            <a:off x="2194560" y="30434283"/>
            <a:ext cx="1828800" cy="1752600"/>
          </a:xfrm>
        </p:spPr>
        <p:txBody>
          <a:bodyPr/>
          <a:lstStyle>
            <a:lvl1pPr>
              <a:defRPr sz="4336">
                <a:solidFill>
                  <a:schemeClr val="bg1"/>
                </a:solidFill>
                <a:latin typeface="Frutiger LT Std 55 Roman" pitchFamily="34" charset="0"/>
              </a:defRPr>
            </a:lvl1pPr>
          </a:lstStyle>
          <a:p>
            <a:fld id="{6127620B-A92B-7B48-9D4D-80011B63A1CD}" type="slidenum">
              <a:rPr lang="en-US" smtClean="0"/>
              <a:pPr/>
              <a:t>‹#›</a:t>
            </a:fld>
            <a:endParaRPr lang="en-US"/>
          </a:p>
        </p:txBody>
      </p:sp>
      <p:sp>
        <p:nvSpPr>
          <p:cNvPr id="9" name="Footer Placeholder 4"/>
          <p:cNvSpPr txBox="1">
            <a:spLocks/>
          </p:cNvSpPr>
          <p:nvPr/>
        </p:nvSpPr>
        <p:spPr>
          <a:xfrm>
            <a:off x="402336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
        <p:nvSpPr>
          <p:cNvPr id="11" name="Footer Placeholder 4"/>
          <p:cNvSpPr txBox="1">
            <a:spLocks/>
          </p:cNvSpPr>
          <p:nvPr/>
        </p:nvSpPr>
        <p:spPr>
          <a:xfrm>
            <a:off x="1353312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
        <p:nvSpPr>
          <p:cNvPr id="10" name="Title 1"/>
          <p:cNvSpPr>
            <a:spLocks noGrp="1"/>
          </p:cNvSpPr>
          <p:nvPr>
            <p:ph type="title"/>
          </p:nvPr>
        </p:nvSpPr>
        <p:spPr>
          <a:xfrm>
            <a:off x="2194560" y="1318262"/>
            <a:ext cx="39502080" cy="5486400"/>
          </a:xfrm>
        </p:spPr>
        <p:txBody>
          <a:bodyPr/>
          <a:lstStyle/>
          <a:p>
            <a:r>
              <a:rPr lang="en-US"/>
              <a:t>Click to edit Master title style</a:t>
            </a:r>
            <a:endParaRPr lang="en-US" dirty="0"/>
          </a:p>
        </p:txBody>
      </p:sp>
      <p:sp>
        <p:nvSpPr>
          <p:cNvPr id="12" name="Footer Placeholder 4"/>
          <p:cNvSpPr txBox="1">
            <a:spLocks/>
          </p:cNvSpPr>
          <p:nvPr/>
        </p:nvSpPr>
        <p:spPr>
          <a:xfrm>
            <a:off x="402336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
        <p:nvSpPr>
          <p:cNvPr id="13" name="Footer Placeholder 4"/>
          <p:cNvSpPr txBox="1">
            <a:spLocks/>
          </p:cNvSpPr>
          <p:nvPr/>
        </p:nvSpPr>
        <p:spPr>
          <a:xfrm>
            <a:off x="1353312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Tree>
    <p:extLst>
      <p:ext uri="{BB962C8B-B14F-4D97-AF65-F5344CB8AC3E}">
        <p14:creationId xmlns:p14="http://schemas.microsoft.com/office/powerpoint/2010/main" val="6529356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194560" y="7680965"/>
            <a:ext cx="19385280" cy="20482560"/>
          </a:xfrm>
        </p:spPr>
        <p:txBody>
          <a:bodyPr/>
          <a:lstStyle>
            <a:lvl1pPr>
              <a:defRPr sz="12026"/>
            </a:lvl1pPr>
            <a:lvl2pPr>
              <a:defRPr sz="10308"/>
            </a:lvl2pPr>
            <a:lvl3pPr>
              <a:defRPr sz="8590"/>
            </a:lvl3pPr>
            <a:lvl4pPr>
              <a:defRPr sz="7772"/>
            </a:lvl4pPr>
            <a:lvl5pPr>
              <a:defRPr sz="7772"/>
            </a:lvl5pPr>
            <a:lvl6pPr>
              <a:defRPr sz="7772"/>
            </a:lvl6pPr>
            <a:lvl7pPr>
              <a:defRPr sz="7772"/>
            </a:lvl7pPr>
            <a:lvl8pPr>
              <a:defRPr sz="7772"/>
            </a:lvl8pPr>
            <a:lvl9pPr>
              <a:defRPr sz="77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311360" y="7680965"/>
            <a:ext cx="19385280" cy="20482560"/>
          </a:xfrm>
        </p:spPr>
        <p:txBody>
          <a:bodyPr/>
          <a:lstStyle>
            <a:lvl1pPr>
              <a:defRPr sz="12026"/>
            </a:lvl1pPr>
            <a:lvl2pPr>
              <a:defRPr sz="10308"/>
            </a:lvl2pPr>
            <a:lvl3pPr>
              <a:defRPr sz="8590"/>
            </a:lvl3pPr>
            <a:lvl4pPr>
              <a:defRPr sz="7772"/>
            </a:lvl4pPr>
            <a:lvl5pPr>
              <a:defRPr sz="7772"/>
            </a:lvl5pPr>
            <a:lvl6pPr>
              <a:defRPr sz="7772"/>
            </a:lvl6pPr>
            <a:lvl7pPr>
              <a:defRPr sz="7772"/>
            </a:lvl7pPr>
            <a:lvl8pPr>
              <a:defRPr sz="7772"/>
            </a:lvl8pPr>
            <a:lvl9pPr>
              <a:defRPr sz="77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FD1F27-616A-3542-91BB-C34E14AE38CD}"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5203257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2194562" y="7368543"/>
            <a:ext cx="19392903" cy="3070858"/>
          </a:xfrm>
        </p:spPr>
        <p:txBody>
          <a:bodyPr anchor="b"/>
          <a:lstStyle>
            <a:lvl1pPr marL="0" indent="0">
              <a:buNone/>
              <a:defRPr sz="10308" b="1"/>
            </a:lvl1pPr>
            <a:lvl2pPr marL="1966346" indent="0">
              <a:buNone/>
              <a:defRPr sz="8590" b="1"/>
            </a:lvl2pPr>
            <a:lvl3pPr marL="3932691" indent="0">
              <a:buNone/>
              <a:defRPr sz="7772" b="1"/>
            </a:lvl3pPr>
            <a:lvl4pPr marL="5899037" indent="0">
              <a:buNone/>
              <a:defRPr sz="6872" b="1"/>
            </a:lvl4pPr>
            <a:lvl5pPr marL="7865383" indent="0">
              <a:buNone/>
              <a:defRPr sz="6872" b="1"/>
            </a:lvl5pPr>
            <a:lvl6pPr marL="9831729" indent="0">
              <a:buNone/>
              <a:defRPr sz="6872" b="1"/>
            </a:lvl6pPr>
            <a:lvl7pPr marL="11798075" indent="0">
              <a:buNone/>
              <a:defRPr sz="6872" b="1"/>
            </a:lvl7pPr>
            <a:lvl8pPr marL="13764421" indent="0">
              <a:buNone/>
              <a:defRPr sz="6872" b="1"/>
            </a:lvl8pPr>
            <a:lvl9pPr marL="15730766" indent="0">
              <a:buNone/>
              <a:defRPr sz="6872" b="1"/>
            </a:lvl9pPr>
          </a:lstStyle>
          <a:p>
            <a:pPr lvl="0"/>
            <a:r>
              <a:rPr lang="en-US"/>
              <a:t>Click to edit Master text styles</a:t>
            </a:r>
          </a:p>
        </p:txBody>
      </p:sp>
      <p:sp>
        <p:nvSpPr>
          <p:cNvPr id="4" name="Content Placeholder 3"/>
          <p:cNvSpPr>
            <a:spLocks noGrp="1"/>
          </p:cNvSpPr>
          <p:nvPr>
            <p:ph sz="half" idx="2"/>
          </p:nvPr>
        </p:nvSpPr>
        <p:spPr>
          <a:xfrm>
            <a:off x="2194562" y="10439403"/>
            <a:ext cx="19392903" cy="18089880"/>
          </a:xfrm>
        </p:spPr>
        <p:txBody>
          <a:bodyPr/>
          <a:lstStyle>
            <a:lvl1pPr>
              <a:defRPr sz="10308"/>
            </a:lvl1pPr>
            <a:lvl2pPr>
              <a:defRPr sz="8590"/>
            </a:lvl2pPr>
            <a:lvl3pPr>
              <a:defRPr sz="7772"/>
            </a:lvl3pPr>
            <a:lvl4pPr>
              <a:defRPr sz="6872"/>
            </a:lvl4pPr>
            <a:lvl5pPr>
              <a:defRPr sz="6872"/>
            </a:lvl5pPr>
            <a:lvl6pPr>
              <a:defRPr sz="6872"/>
            </a:lvl6pPr>
            <a:lvl7pPr>
              <a:defRPr sz="6872"/>
            </a:lvl7pPr>
            <a:lvl8pPr>
              <a:defRPr sz="6872"/>
            </a:lvl8pPr>
            <a:lvl9pPr>
              <a:defRPr sz="68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96123" y="7368543"/>
            <a:ext cx="19400520" cy="3070858"/>
          </a:xfrm>
        </p:spPr>
        <p:txBody>
          <a:bodyPr anchor="b"/>
          <a:lstStyle>
            <a:lvl1pPr marL="0" indent="0">
              <a:buNone/>
              <a:defRPr sz="10308" b="1"/>
            </a:lvl1pPr>
            <a:lvl2pPr marL="1966346" indent="0">
              <a:buNone/>
              <a:defRPr sz="8590" b="1"/>
            </a:lvl2pPr>
            <a:lvl3pPr marL="3932691" indent="0">
              <a:buNone/>
              <a:defRPr sz="7772" b="1"/>
            </a:lvl3pPr>
            <a:lvl4pPr marL="5899037" indent="0">
              <a:buNone/>
              <a:defRPr sz="6872" b="1"/>
            </a:lvl4pPr>
            <a:lvl5pPr marL="7865383" indent="0">
              <a:buNone/>
              <a:defRPr sz="6872" b="1"/>
            </a:lvl5pPr>
            <a:lvl6pPr marL="9831729" indent="0">
              <a:buNone/>
              <a:defRPr sz="6872" b="1"/>
            </a:lvl6pPr>
            <a:lvl7pPr marL="11798075" indent="0">
              <a:buNone/>
              <a:defRPr sz="6872" b="1"/>
            </a:lvl7pPr>
            <a:lvl8pPr marL="13764421" indent="0">
              <a:buNone/>
              <a:defRPr sz="6872" b="1"/>
            </a:lvl8pPr>
            <a:lvl9pPr marL="15730766" indent="0">
              <a:buNone/>
              <a:defRPr sz="6872" b="1"/>
            </a:lvl9pPr>
          </a:lstStyle>
          <a:p>
            <a:pPr lvl="0"/>
            <a:r>
              <a:rPr lang="en-US"/>
              <a:t>Click to edit Master text styles</a:t>
            </a:r>
          </a:p>
        </p:txBody>
      </p:sp>
      <p:sp>
        <p:nvSpPr>
          <p:cNvPr id="6" name="Content Placeholder 5"/>
          <p:cNvSpPr>
            <a:spLocks noGrp="1"/>
          </p:cNvSpPr>
          <p:nvPr>
            <p:ph sz="quarter" idx="4"/>
          </p:nvPr>
        </p:nvSpPr>
        <p:spPr>
          <a:xfrm>
            <a:off x="22296123" y="10439403"/>
            <a:ext cx="19400520" cy="18089880"/>
          </a:xfrm>
        </p:spPr>
        <p:txBody>
          <a:bodyPr/>
          <a:lstStyle>
            <a:lvl1pPr>
              <a:defRPr sz="10308"/>
            </a:lvl1pPr>
            <a:lvl2pPr>
              <a:defRPr sz="8590"/>
            </a:lvl2pPr>
            <a:lvl3pPr>
              <a:defRPr sz="7772"/>
            </a:lvl3pPr>
            <a:lvl4pPr>
              <a:defRPr sz="6872"/>
            </a:lvl4pPr>
            <a:lvl5pPr>
              <a:defRPr sz="6872"/>
            </a:lvl5pPr>
            <a:lvl6pPr>
              <a:defRPr sz="6872"/>
            </a:lvl6pPr>
            <a:lvl7pPr>
              <a:defRPr sz="6872"/>
            </a:lvl7pPr>
            <a:lvl8pPr>
              <a:defRPr sz="6872"/>
            </a:lvl8pPr>
            <a:lvl9pPr>
              <a:defRPr sz="68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FD1F27-616A-3542-91BB-C34E14AE38CD}" type="datetimeFigureOut">
              <a:rPr lang="en-US" smtClean="0"/>
              <a:pPr/>
              <a:t>2/8/2019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4003241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FD1F27-616A-3542-91BB-C34E14AE38CD}" type="datetimeFigureOut">
              <a:rPr lang="en-US" smtClean="0"/>
              <a:pPr/>
              <a:t>2/8/2019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891195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FD1F27-616A-3542-91BB-C34E14AE38CD}" type="datetimeFigureOut">
              <a:rPr lang="en-US" smtClean="0"/>
              <a:pPr/>
              <a:t>2/8/2019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4291816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5" y="1310640"/>
            <a:ext cx="14439903" cy="5577840"/>
          </a:xfrm>
        </p:spPr>
        <p:txBody>
          <a:bodyPr anchor="b"/>
          <a:lstStyle>
            <a:lvl1pPr algn="l">
              <a:defRPr sz="8590" b="1"/>
            </a:lvl1pPr>
          </a:lstStyle>
          <a:p>
            <a:r>
              <a:rPr lang="en-US"/>
              <a:t>Click to edit Master title style</a:t>
            </a:r>
            <a:endParaRPr lang="en-US" dirty="0"/>
          </a:p>
        </p:txBody>
      </p:sp>
      <p:sp>
        <p:nvSpPr>
          <p:cNvPr id="3" name="Content Placeholder 2"/>
          <p:cNvSpPr>
            <a:spLocks noGrp="1"/>
          </p:cNvSpPr>
          <p:nvPr>
            <p:ph idx="1"/>
          </p:nvPr>
        </p:nvSpPr>
        <p:spPr>
          <a:xfrm>
            <a:off x="17160240" y="1310642"/>
            <a:ext cx="24536400" cy="28094942"/>
          </a:xfrm>
        </p:spPr>
        <p:txBody>
          <a:bodyPr/>
          <a:lstStyle>
            <a:lvl1pPr>
              <a:defRPr sz="13744"/>
            </a:lvl1pPr>
            <a:lvl2pPr>
              <a:defRPr sz="12026"/>
            </a:lvl2pPr>
            <a:lvl3pPr>
              <a:defRPr sz="10308"/>
            </a:lvl3pPr>
            <a:lvl4pPr>
              <a:defRPr sz="8590"/>
            </a:lvl4pPr>
            <a:lvl5pPr>
              <a:defRPr sz="8590"/>
            </a:lvl5pPr>
            <a:lvl6pPr>
              <a:defRPr sz="8590"/>
            </a:lvl6pPr>
            <a:lvl7pPr>
              <a:defRPr sz="8590"/>
            </a:lvl7pPr>
            <a:lvl8pPr>
              <a:defRPr sz="8590"/>
            </a:lvl8pPr>
            <a:lvl9pPr>
              <a:defRPr sz="859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94565" y="6888482"/>
            <a:ext cx="14439903" cy="22517102"/>
          </a:xfrm>
        </p:spPr>
        <p:txBody>
          <a:bodyPr/>
          <a:lstStyle>
            <a:lvl1pPr marL="0" indent="0">
              <a:buNone/>
              <a:defRPr sz="6054"/>
            </a:lvl1pPr>
            <a:lvl2pPr marL="1966346" indent="0">
              <a:buNone/>
              <a:defRPr sz="5154"/>
            </a:lvl2pPr>
            <a:lvl3pPr marL="3932691" indent="0">
              <a:buNone/>
              <a:defRPr sz="4336"/>
            </a:lvl3pPr>
            <a:lvl4pPr marL="5899037" indent="0">
              <a:buNone/>
              <a:defRPr sz="3845"/>
            </a:lvl4pPr>
            <a:lvl5pPr marL="7865383" indent="0">
              <a:buNone/>
              <a:defRPr sz="3845"/>
            </a:lvl5pPr>
            <a:lvl6pPr marL="9831729" indent="0">
              <a:buNone/>
              <a:defRPr sz="3845"/>
            </a:lvl6pPr>
            <a:lvl7pPr marL="11798075" indent="0">
              <a:buNone/>
              <a:defRPr sz="3845"/>
            </a:lvl7pPr>
            <a:lvl8pPr marL="13764421" indent="0">
              <a:buNone/>
              <a:defRPr sz="3845"/>
            </a:lvl8pPr>
            <a:lvl9pPr marL="15730766" indent="0">
              <a:buNone/>
              <a:defRPr sz="3845"/>
            </a:lvl9pPr>
          </a:lstStyle>
          <a:p>
            <a:pPr lvl="0"/>
            <a:r>
              <a:rPr lang="en-US"/>
              <a:t>Click to edit Master text styles</a:t>
            </a:r>
          </a:p>
        </p:txBody>
      </p:sp>
      <p:sp>
        <p:nvSpPr>
          <p:cNvPr id="5" name="Date Placeholder 4"/>
          <p:cNvSpPr>
            <a:spLocks noGrp="1"/>
          </p:cNvSpPr>
          <p:nvPr>
            <p:ph type="dt" sz="half" idx="10"/>
          </p:nvPr>
        </p:nvSpPr>
        <p:spPr/>
        <p:txBody>
          <a:bodyPr/>
          <a:lstStyle/>
          <a:p>
            <a:fld id="{84FD1F27-616A-3542-91BB-C34E14AE38CD}"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199781-30E4-7B4E-8408-235DFAE31357}" type="slidenum">
              <a:rPr lang="en-US" smtClean="0"/>
              <a:pPr/>
              <a:t>‹#›</a:t>
            </a:fld>
            <a:endParaRPr lang="en-US"/>
          </a:p>
        </p:txBody>
      </p:sp>
    </p:spTree>
    <p:extLst>
      <p:ext uri="{BB962C8B-B14F-4D97-AF65-F5344CB8AC3E}">
        <p14:creationId xmlns:p14="http://schemas.microsoft.com/office/powerpoint/2010/main" val="1775666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2"/>
          </a:xfrm>
        </p:spPr>
        <p:txBody>
          <a:bodyPr anchor="b"/>
          <a:lstStyle>
            <a:lvl1pPr algn="l">
              <a:defRPr sz="8590" b="1"/>
            </a:lvl1pPr>
          </a:lstStyle>
          <a:p>
            <a:r>
              <a:rPr lang="en-US"/>
              <a:t>Click to edit Master title style</a:t>
            </a:r>
            <a:endParaRPr lang="en-US" dirty="0"/>
          </a:p>
        </p:txBody>
      </p:sp>
      <p:sp>
        <p:nvSpPr>
          <p:cNvPr id="3" name="Picture Placeholder 2"/>
          <p:cNvSpPr>
            <a:spLocks noGrp="1"/>
          </p:cNvSpPr>
          <p:nvPr>
            <p:ph type="pic" idx="1"/>
          </p:nvPr>
        </p:nvSpPr>
        <p:spPr>
          <a:xfrm>
            <a:off x="8602983" y="2941320"/>
            <a:ext cx="26334720" cy="19751040"/>
          </a:xfrm>
        </p:spPr>
        <p:txBody>
          <a:bodyPr/>
          <a:lstStyle>
            <a:lvl1pPr marL="0" indent="0">
              <a:buNone/>
              <a:defRPr sz="13744"/>
            </a:lvl1pPr>
            <a:lvl2pPr marL="1966346" indent="0">
              <a:buNone/>
              <a:defRPr sz="12026"/>
            </a:lvl2pPr>
            <a:lvl3pPr marL="3932691" indent="0">
              <a:buNone/>
              <a:defRPr sz="10308"/>
            </a:lvl3pPr>
            <a:lvl4pPr marL="5899037" indent="0">
              <a:buNone/>
              <a:defRPr sz="8590"/>
            </a:lvl4pPr>
            <a:lvl5pPr marL="7865383" indent="0">
              <a:buNone/>
              <a:defRPr sz="8590"/>
            </a:lvl5pPr>
            <a:lvl6pPr marL="9831729" indent="0">
              <a:buNone/>
              <a:defRPr sz="8590"/>
            </a:lvl6pPr>
            <a:lvl7pPr marL="11798075" indent="0">
              <a:buNone/>
              <a:defRPr sz="8590"/>
            </a:lvl7pPr>
            <a:lvl8pPr marL="13764421" indent="0">
              <a:buNone/>
              <a:defRPr sz="8590"/>
            </a:lvl8pPr>
            <a:lvl9pPr marL="15730766" indent="0">
              <a:buNone/>
              <a:defRPr sz="8590"/>
            </a:lvl9pPr>
          </a:lstStyle>
          <a:p>
            <a:r>
              <a:rPr lang="en-US"/>
              <a:t>Click icon to add picture</a:t>
            </a:r>
            <a:endParaRPr lang="en-US" dirty="0"/>
          </a:p>
        </p:txBody>
      </p:sp>
      <p:sp>
        <p:nvSpPr>
          <p:cNvPr id="4" name="Text Placeholder 3"/>
          <p:cNvSpPr>
            <a:spLocks noGrp="1"/>
          </p:cNvSpPr>
          <p:nvPr>
            <p:ph type="body" sz="half" idx="2"/>
          </p:nvPr>
        </p:nvSpPr>
        <p:spPr>
          <a:xfrm>
            <a:off x="8602983" y="25763222"/>
            <a:ext cx="26334720" cy="3863338"/>
          </a:xfrm>
        </p:spPr>
        <p:txBody>
          <a:bodyPr/>
          <a:lstStyle>
            <a:lvl1pPr marL="0" indent="0">
              <a:buNone/>
              <a:defRPr sz="6054"/>
            </a:lvl1pPr>
            <a:lvl2pPr marL="1966346" indent="0">
              <a:buNone/>
              <a:defRPr sz="5154"/>
            </a:lvl2pPr>
            <a:lvl3pPr marL="3932691" indent="0">
              <a:buNone/>
              <a:defRPr sz="4336"/>
            </a:lvl3pPr>
            <a:lvl4pPr marL="5899037" indent="0">
              <a:buNone/>
              <a:defRPr sz="3845"/>
            </a:lvl4pPr>
            <a:lvl5pPr marL="7865383" indent="0">
              <a:buNone/>
              <a:defRPr sz="3845"/>
            </a:lvl5pPr>
            <a:lvl6pPr marL="9831729" indent="0">
              <a:buNone/>
              <a:defRPr sz="3845"/>
            </a:lvl6pPr>
            <a:lvl7pPr marL="11798075" indent="0">
              <a:buNone/>
              <a:defRPr sz="3845"/>
            </a:lvl7pPr>
            <a:lvl8pPr marL="13764421" indent="0">
              <a:buNone/>
              <a:defRPr sz="3845"/>
            </a:lvl8pPr>
            <a:lvl9pPr marL="15730766" indent="0">
              <a:buNone/>
              <a:defRPr sz="3845"/>
            </a:lvl9pPr>
          </a:lstStyle>
          <a:p>
            <a:pPr lvl="0"/>
            <a:r>
              <a:rPr lang="en-US"/>
              <a:t>Click to edit Master text styles</a:t>
            </a:r>
          </a:p>
        </p:txBody>
      </p:sp>
      <p:sp>
        <p:nvSpPr>
          <p:cNvPr id="5" name="Date Placeholder 4"/>
          <p:cNvSpPr>
            <a:spLocks noGrp="1"/>
          </p:cNvSpPr>
          <p:nvPr>
            <p:ph type="dt" sz="half" idx="10"/>
          </p:nvPr>
        </p:nvSpPr>
        <p:spPr/>
        <p:txBody>
          <a:bodyPr/>
          <a:lstStyle/>
          <a:p>
            <a:fld id="{84FD1F27-616A-3542-91BB-C34E14AE38CD}" type="datetimeFigureOut">
              <a:rPr lang="en-US" smtClean="0"/>
              <a:pPr/>
              <a:t>2/8/2019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27620B-A92B-7B48-9D4D-80011B63A1CD}" type="slidenum">
              <a:rPr lang="en-US" smtClean="0"/>
              <a:pPr/>
              <a:t>‹#›</a:t>
            </a:fld>
            <a:endParaRPr lang="en-US"/>
          </a:p>
        </p:txBody>
      </p:sp>
    </p:spTree>
    <p:extLst>
      <p:ext uri="{BB962C8B-B14F-4D97-AF65-F5344CB8AC3E}">
        <p14:creationId xmlns:p14="http://schemas.microsoft.com/office/powerpoint/2010/main" val="1291812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bg1">
              <a:lumMod val="50000"/>
              <a:alpha val="51000"/>
            </a:schemeClr>
          </a:solidFill>
        </p:spPr>
        <p:txBody>
          <a:bodyPr/>
          <a:lstStyle>
            <a:lvl1pPr>
              <a:defRPr sz="15462">
                <a:solidFill>
                  <a:schemeClr val="bg1"/>
                </a:solidFill>
                <a:latin typeface="Sabon LT Std" pitchFamily="18" charset="0"/>
              </a:defRPr>
            </a:lvl1pPr>
            <a:lvl2pPr>
              <a:defRPr sz="13744">
                <a:solidFill>
                  <a:schemeClr val="bg1"/>
                </a:solidFill>
                <a:latin typeface="Sabon LT Std" pitchFamily="18" charset="0"/>
              </a:defRPr>
            </a:lvl2pPr>
            <a:lvl3pPr>
              <a:defRPr sz="12026">
                <a:solidFill>
                  <a:schemeClr val="bg1"/>
                </a:solidFill>
                <a:latin typeface="Sabon LT Std" pitchFamily="18" charset="0"/>
              </a:defRPr>
            </a:lvl3pPr>
            <a:lvl4pPr>
              <a:defRPr sz="12026">
                <a:solidFill>
                  <a:schemeClr val="bg1"/>
                </a:solidFill>
                <a:latin typeface="Sabon LT Std" pitchFamily="18" charset="0"/>
              </a:defRPr>
            </a:lvl4pPr>
            <a:lvl5pPr>
              <a:defRPr sz="10308">
                <a:solidFill>
                  <a:schemeClr val="bg1"/>
                </a:solidFill>
                <a:latin typeface="Sabon LT Std"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4264640" y="30434283"/>
            <a:ext cx="5852160" cy="1752600"/>
          </a:xfrm>
        </p:spPr>
        <p:txBody>
          <a:bodyPr/>
          <a:lstStyle>
            <a:lvl1pPr>
              <a:defRPr sz="4336">
                <a:solidFill>
                  <a:schemeClr val="bg1"/>
                </a:solidFill>
                <a:latin typeface="Frutiger LT Std 55 Roman" pitchFamily="34" charset="0"/>
              </a:defRPr>
            </a:lvl1pPr>
          </a:lstStyle>
          <a:p>
            <a:fld id="{84FD1F27-616A-3542-91BB-C34E14AE38CD}" type="datetimeFigureOut">
              <a:rPr lang="en-US" smtClean="0"/>
              <a:pPr/>
              <a:t>2/8/2019</a:t>
            </a:fld>
            <a:endParaRPr lang="en-US"/>
          </a:p>
        </p:txBody>
      </p:sp>
      <p:sp>
        <p:nvSpPr>
          <p:cNvPr id="5" name="Footer Placeholder 4"/>
          <p:cNvSpPr>
            <a:spLocks noGrp="1"/>
          </p:cNvSpPr>
          <p:nvPr>
            <p:ph type="ftr" sz="quarter" idx="11"/>
          </p:nvPr>
        </p:nvSpPr>
        <p:spPr>
          <a:xfrm>
            <a:off x="4754880" y="30434283"/>
            <a:ext cx="8778240" cy="1752600"/>
          </a:xfrm>
        </p:spPr>
        <p:txBody>
          <a:bodyPr/>
          <a:lstStyle>
            <a:lvl1pPr>
              <a:defRPr sz="4336">
                <a:solidFill>
                  <a:schemeClr val="bg1"/>
                </a:solidFill>
                <a:latin typeface="Frutiger LT Std 55 Roman" pitchFamily="34" charset="0"/>
              </a:defRPr>
            </a:lvl1pPr>
          </a:lstStyle>
          <a:p>
            <a:endParaRPr lang="en-US"/>
          </a:p>
        </p:txBody>
      </p:sp>
      <p:sp>
        <p:nvSpPr>
          <p:cNvPr id="6" name="Slide Number Placeholder 5"/>
          <p:cNvSpPr>
            <a:spLocks noGrp="1"/>
          </p:cNvSpPr>
          <p:nvPr>
            <p:ph type="sldNum" sz="quarter" idx="12"/>
          </p:nvPr>
        </p:nvSpPr>
        <p:spPr>
          <a:xfrm>
            <a:off x="2194560" y="30434283"/>
            <a:ext cx="1828800" cy="1752600"/>
          </a:xfrm>
        </p:spPr>
        <p:txBody>
          <a:bodyPr/>
          <a:lstStyle>
            <a:lvl1pPr>
              <a:defRPr sz="4336">
                <a:solidFill>
                  <a:schemeClr val="bg1"/>
                </a:solidFill>
                <a:latin typeface="Frutiger LT Std 55 Roman" pitchFamily="34" charset="0"/>
              </a:defRPr>
            </a:lvl1pPr>
          </a:lstStyle>
          <a:p>
            <a:fld id="{6127620B-A92B-7B48-9D4D-80011B63A1CD}" type="slidenum">
              <a:rPr lang="en-US" smtClean="0"/>
              <a:pPr/>
              <a:t>‹#›</a:t>
            </a:fld>
            <a:endParaRPr lang="en-US"/>
          </a:p>
        </p:txBody>
      </p:sp>
      <p:sp>
        <p:nvSpPr>
          <p:cNvPr id="9" name="Footer Placeholder 4"/>
          <p:cNvSpPr txBox="1">
            <a:spLocks/>
          </p:cNvSpPr>
          <p:nvPr/>
        </p:nvSpPr>
        <p:spPr>
          <a:xfrm>
            <a:off x="402336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
        <p:nvSpPr>
          <p:cNvPr id="11" name="Footer Placeholder 4"/>
          <p:cNvSpPr txBox="1">
            <a:spLocks/>
          </p:cNvSpPr>
          <p:nvPr/>
        </p:nvSpPr>
        <p:spPr>
          <a:xfrm>
            <a:off x="13533120" y="30358085"/>
            <a:ext cx="731520" cy="2194560"/>
          </a:xfrm>
          <a:prstGeom prst="rect">
            <a:avLst/>
          </a:prstGeom>
        </p:spPr>
        <p:txBody>
          <a:bodyPr vert="horz" lIns="393308" tIns="196654" rIns="393308" bIns="196654" rtlCol="0" anchor="ctr"/>
          <a:lstStyle>
            <a:defPPr>
              <a:defRPr lang="en-US"/>
            </a:defPPr>
            <a:lvl1pPr marL="0" algn="ctr" defTabSz="914400" rtl="0" eaLnBrk="1" latinLnBrk="0" hangingPunct="1">
              <a:defRPr sz="1000" kern="1200">
                <a:solidFill>
                  <a:schemeClr val="bg1"/>
                </a:solidFill>
                <a:latin typeface="Frutiger LT Std 55 Roman"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rtl="0"/>
            <a:r>
              <a:rPr lang="en-US" sz="4336" b="0" i="0" u="none" strike="noStrike" kern="1200" baseline="30000" dirty="0">
                <a:solidFill>
                  <a:schemeClr val="bg1"/>
                </a:solidFill>
                <a:latin typeface="Frutiger LT Std 55 Roman" pitchFamily="34" charset="0"/>
                <a:ea typeface="+mn-ea"/>
                <a:cs typeface="+mn-cs"/>
              </a:rPr>
              <a:t> | </a:t>
            </a:r>
          </a:p>
        </p:txBody>
      </p:sp>
      <p:sp>
        <p:nvSpPr>
          <p:cNvPr id="10" name="Title 1"/>
          <p:cNvSpPr>
            <a:spLocks noGrp="1"/>
          </p:cNvSpPr>
          <p:nvPr>
            <p:ph type="title"/>
          </p:nvPr>
        </p:nvSpPr>
        <p:spPr>
          <a:xfrm>
            <a:off x="2194560" y="1318262"/>
            <a:ext cx="39502080" cy="5486400"/>
          </a:xfrm>
        </p:spPr>
        <p:txBody>
          <a:bodyPr/>
          <a:lstStyle/>
          <a:p>
            <a:r>
              <a:rPr lang="en-US"/>
              <a:t>Click to edit Master title style</a:t>
            </a:r>
            <a:endParaRPr lang="en-US" dirty="0"/>
          </a:p>
        </p:txBody>
      </p:sp>
    </p:spTree>
    <p:extLst>
      <p:ext uri="{BB962C8B-B14F-4D97-AF65-F5344CB8AC3E}">
        <p14:creationId xmlns:p14="http://schemas.microsoft.com/office/powerpoint/2010/main" val="652935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80709" tIns="240355" rIns="480709" bIns="240355" rtlCol="0" anchor="ctr">
            <a:normAutofit/>
          </a:bodyPr>
          <a:lstStyle/>
          <a:p>
            <a:r>
              <a:rPr lang="en-US" dirty="0"/>
              <a:t>Click to edit Master title style</a:t>
            </a:r>
          </a:p>
        </p:txBody>
      </p:sp>
      <p:sp>
        <p:nvSpPr>
          <p:cNvPr id="3" name="Text Placeholder 2"/>
          <p:cNvSpPr>
            <a:spLocks noGrp="1"/>
          </p:cNvSpPr>
          <p:nvPr>
            <p:ph type="body" idx="1"/>
          </p:nvPr>
        </p:nvSpPr>
        <p:spPr>
          <a:xfrm>
            <a:off x="2194560" y="7680965"/>
            <a:ext cx="39502080" cy="20482560"/>
          </a:xfrm>
          <a:prstGeom prst="rect">
            <a:avLst/>
          </a:prstGeom>
        </p:spPr>
        <p:txBody>
          <a:bodyPr vert="horz" lIns="480709" tIns="240355" rIns="480709" bIns="24035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194560" y="30510483"/>
            <a:ext cx="10241280" cy="1752600"/>
          </a:xfrm>
          <a:prstGeom prst="rect">
            <a:avLst/>
          </a:prstGeom>
        </p:spPr>
        <p:txBody>
          <a:bodyPr vert="horz" lIns="480709" tIns="240355" rIns="480709" bIns="240355" rtlCol="0" anchor="ctr"/>
          <a:lstStyle>
            <a:lvl1pPr algn="l">
              <a:defRPr sz="5154">
                <a:solidFill>
                  <a:schemeClr val="tx1">
                    <a:tint val="75000"/>
                  </a:schemeClr>
                </a:solidFill>
              </a:defRPr>
            </a:lvl1pPr>
          </a:lstStyle>
          <a:p>
            <a:fld id="{84FD1F27-616A-3542-91BB-C34E14AE38CD}" type="datetimeFigureOut">
              <a:rPr lang="en-US" smtClean="0"/>
              <a:pPr/>
              <a:t>2/8/2019</a:t>
            </a:fld>
            <a:endParaRPr lang="en-US"/>
          </a:p>
        </p:txBody>
      </p:sp>
      <p:sp>
        <p:nvSpPr>
          <p:cNvPr id="5" name="Footer Placeholder 4"/>
          <p:cNvSpPr>
            <a:spLocks noGrp="1"/>
          </p:cNvSpPr>
          <p:nvPr>
            <p:ph type="ftr" sz="quarter" idx="3"/>
          </p:nvPr>
        </p:nvSpPr>
        <p:spPr>
          <a:xfrm>
            <a:off x="14996160" y="30510483"/>
            <a:ext cx="13898880" cy="1752600"/>
          </a:xfrm>
          <a:prstGeom prst="rect">
            <a:avLst/>
          </a:prstGeom>
        </p:spPr>
        <p:txBody>
          <a:bodyPr vert="horz" lIns="480709" tIns="240355" rIns="480709" bIns="240355" rtlCol="0" anchor="ctr"/>
          <a:lstStyle>
            <a:lvl1pPr algn="ctr">
              <a:defRPr sz="5154">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3"/>
            <a:ext cx="10241280" cy="1752600"/>
          </a:xfrm>
          <a:prstGeom prst="rect">
            <a:avLst/>
          </a:prstGeom>
        </p:spPr>
        <p:txBody>
          <a:bodyPr vert="horz" lIns="480709" tIns="240355" rIns="480709" bIns="240355" rtlCol="0" anchor="ctr"/>
          <a:lstStyle>
            <a:lvl1pPr algn="r">
              <a:defRPr sz="5154">
                <a:solidFill>
                  <a:schemeClr val="tx1">
                    <a:tint val="75000"/>
                  </a:schemeClr>
                </a:solidFill>
              </a:defRPr>
            </a:lvl1pPr>
          </a:lstStyle>
          <a:p>
            <a:fld id="{6127620B-A92B-7B48-9D4D-80011B63A1CD}" type="slidenum">
              <a:rPr lang="en-US" smtClean="0"/>
              <a:pPr/>
              <a:t>‹#›</a:t>
            </a:fld>
            <a:endParaRPr lang="en-US"/>
          </a:p>
        </p:txBody>
      </p:sp>
    </p:spTree>
    <p:extLst>
      <p:ext uri="{BB962C8B-B14F-4D97-AF65-F5344CB8AC3E}">
        <p14:creationId xmlns:p14="http://schemas.microsoft.com/office/powerpoint/2010/main" val="194418717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Lst>
  <p:txStyles>
    <p:titleStyle>
      <a:lvl1pPr algn="l" defTabSz="3932691" rtl="0" eaLnBrk="1" latinLnBrk="0" hangingPunct="1">
        <a:spcBef>
          <a:spcPct val="0"/>
        </a:spcBef>
        <a:buNone/>
        <a:defRPr sz="15462" kern="1200">
          <a:solidFill>
            <a:srgbClr val="0033CC"/>
          </a:solidFill>
          <a:latin typeface="Frutiger LT Std 55 Roman" pitchFamily="34" charset="0"/>
          <a:ea typeface="+mj-ea"/>
          <a:cs typeface="+mj-cs"/>
        </a:defRPr>
      </a:lvl1pPr>
    </p:titleStyle>
    <p:bodyStyle>
      <a:lvl1pPr marL="1474760" indent="-1474760" algn="l" defTabSz="3932691" rtl="0" eaLnBrk="1" latinLnBrk="0" hangingPunct="1">
        <a:spcBef>
          <a:spcPct val="20000"/>
        </a:spcBef>
        <a:buFont typeface="Arial" pitchFamily="34" charset="0"/>
        <a:buChar char="•"/>
        <a:defRPr sz="13744" kern="1200">
          <a:solidFill>
            <a:schemeClr val="tx1"/>
          </a:solidFill>
          <a:latin typeface="Sabon LT Std"/>
          <a:ea typeface="+mn-ea"/>
          <a:cs typeface="Sabon LT Std"/>
        </a:defRPr>
      </a:lvl1pPr>
      <a:lvl2pPr marL="3195312" indent="-1228966" algn="l" defTabSz="3932691" rtl="0" eaLnBrk="1" latinLnBrk="0" hangingPunct="1">
        <a:spcBef>
          <a:spcPct val="20000"/>
        </a:spcBef>
        <a:buFont typeface="Arial" pitchFamily="34" charset="0"/>
        <a:buChar char="–"/>
        <a:defRPr sz="12026" kern="1200">
          <a:solidFill>
            <a:schemeClr val="tx1"/>
          </a:solidFill>
          <a:latin typeface="Sabon LT Std"/>
          <a:ea typeface="+mn-ea"/>
          <a:cs typeface="Sabon LT Std"/>
        </a:defRPr>
      </a:lvl2pPr>
      <a:lvl3pPr marL="4915864" indent="-983173" algn="l" defTabSz="3932691" rtl="0" eaLnBrk="1" latinLnBrk="0" hangingPunct="1">
        <a:spcBef>
          <a:spcPct val="20000"/>
        </a:spcBef>
        <a:buFont typeface="Arial" pitchFamily="34" charset="0"/>
        <a:buChar char="•"/>
        <a:defRPr sz="10308" kern="1200">
          <a:solidFill>
            <a:schemeClr val="tx1"/>
          </a:solidFill>
          <a:latin typeface="Sabon LT Std"/>
          <a:ea typeface="+mn-ea"/>
          <a:cs typeface="Sabon LT Std"/>
        </a:defRPr>
      </a:lvl3pPr>
      <a:lvl4pPr marL="6882210" indent="-983173" algn="l" defTabSz="3932691" rtl="0" eaLnBrk="1" latinLnBrk="0" hangingPunct="1">
        <a:spcBef>
          <a:spcPct val="20000"/>
        </a:spcBef>
        <a:buFont typeface="Arial" pitchFamily="34" charset="0"/>
        <a:buChar char="–"/>
        <a:defRPr sz="8590" kern="1200">
          <a:solidFill>
            <a:schemeClr val="tx1"/>
          </a:solidFill>
          <a:latin typeface="Sabon LT Std"/>
          <a:ea typeface="+mn-ea"/>
          <a:cs typeface="Sabon LT Std"/>
        </a:defRPr>
      </a:lvl4pPr>
      <a:lvl5pPr marL="8848556" indent="-983173" algn="l" defTabSz="3932691" rtl="0" eaLnBrk="1" latinLnBrk="0" hangingPunct="1">
        <a:spcBef>
          <a:spcPct val="20000"/>
        </a:spcBef>
        <a:buFont typeface="Arial" pitchFamily="34" charset="0"/>
        <a:buChar char="»"/>
        <a:defRPr sz="8590" kern="1200">
          <a:solidFill>
            <a:schemeClr val="tx1"/>
          </a:solidFill>
          <a:latin typeface="Sabon LT Std"/>
          <a:ea typeface="+mn-ea"/>
          <a:cs typeface="Sabon LT Std"/>
        </a:defRPr>
      </a:lvl5pPr>
      <a:lvl6pPr marL="10814902" indent="-983173" algn="l" defTabSz="3932691" rtl="0" eaLnBrk="1" latinLnBrk="0" hangingPunct="1">
        <a:spcBef>
          <a:spcPct val="20000"/>
        </a:spcBef>
        <a:buFont typeface="Arial" pitchFamily="34" charset="0"/>
        <a:buChar char="•"/>
        <a:defRPr sz="8590" kern="1200">
          <a:solidFill>
            <a:schemeClr val="tx1"/>
          </a:solidFill>
          <a:latin typeface="+mn-lt"/>
          <a:ea typeface="+mn-ea"/>
          <a:cs typeface="+mn-cs"/>
        </a:defRPr>
      </a:lvl6pPr>
      <a:lvl7pPr marL="12781247" indent="-983173" algn="l" defTabSz="3932691" rtl="0" eaLnBrk="1" latinLnBrk="0" hangingPunct="1">
        <a:spcBef>
          <a:spcPct val="20000"/>
        </a:spcBef>
        <a:buFont typeface="Arial" pitchFamily="34" charset="0"/>
        <a:buChar char="•"/>
        <a:defRPr sz="8590" kern="1200">
          <a:solidFill>
            <a:schemeClr val="tx1"/>
          </a:solidFill>
          <a:latin typeface="+mn-lt"/>
          <a:ea typeface="+mn-ea"/>
          <a:cs typeface="+mn-cs"/>
        </a:defRPr>
      </a:lvl7pPr>
      <a:lvl8pPr marL="14747593" indent="-983173" algn="l" defTabSz="3932691" rtl="0" eaLnBrk="1" latinLnBrk="0" hangingPunct="1">
        <a:spcBef>
          <a:spcPct val="20000"/>
        </a:spcBef>
        <a:buFont typeface="Arial" pitchFamily="34" charset="0"/>
        <a:buChar char="•"/>
        <a:defRPr sz="8590" kern="1200">
          <a:solidFill>
            <a:schemeClr val="tx1"/>
          </a:solidFill>
          <a:latin typeface="+mn-lt"/>
          <a:ea typeface="+mn-ea"/>
          <a:cs typeface="+mn-cs"/>
        </a:defRPr>
      </a:lvl8pPr>
      <a:lvl9pPr marL="16713939" indent="-983173" algn="l" defTabSz="3932691" rtl="0" eaLnBrk="1" latinLnBrk="0" hangingPunct="1">
        <a:spcBef>
          <a:spcPct val="20000"/>
        </a:spcBef>
        <a:buFont typeface="Arial" pitchFamily="34" charset="0"/>
        <a:buChar char="•"/>
        <a:defRPr sz="8590" kern="1200">
          <a:solidFill>
            <a:schemeClr val="tx1"/>
          </a:solidFill>
          <a:latin typeface="+mn-lt"/>
          <a:ea typeface="+mn-ea"/>
          <a:cs typeface="+mn-cs"/>
        </a:defRPr>
      </a:lvl9pPr>
    </p:bodyStyle>
    <p:otherStyle>
      <a:defPPr>
        <a:defRPr lang="en-US"/>
      </a:defPPr>
      <a:lvl1pPr marL="0" algn="l" defTabSz="3932691" rtl="0" eaLnBrk="1" latinLnBrk="0" hangingPunct="1">
        <a:defRPr sz="7772" kern="1200">
          <a:solidFill>
            <a:schemeClr val="tx1"/>
          </a:solidFill>
          <a:latin typeface="+mn-lt"/>
          <a:ea typeface="+mn-ea"/>
          <a:cs typeface="+mn-cs"/>
        </a:defRPr>
      </a:lvl1pPr>
      <a:lvl2pPr marL="1966346" algn="l" defTabSz="3932691" rtl="0" eaLnBrk="1" latinLnBrk="0" hangingPunct="1">
        <a:defRPr sz="7772" kern="1200">
          <a:solidFill>
            <a:schemeClr val="tx1"/>
          </a:solidFill>
          <a:latin typeface="+mn-lt"/>
          <a:ea typeface="+mn-ea"/>
          <a:cs typeface="+mn-cs"/>
        </a:defRPr>
      </a:lvl2pPr>
      <a:lvl3pPr marL="3932691" algn="l" defTabSz="3932691" rtl="0" eaLnBrk="1" latinLnBrk="0" hangingPunct="1">
        <a:defRPr sz="7772" kern="1200">
          <a:solidFill>
            <a:schemeClr val="tx1"/>
          </a:solidFill>
          <a:latin typeface="+mn-lt"/>
          <a:ea typeface="+mn-ea"/>
          <a:cs typeface="+mn-cs"/>
        </a:defRPr>
      </a:lvl3pPr>
      <a:lvl4pPr marL="5899037" algn="l" defTabSz="3932691" rtl="0" eaLnBrk="1" latinLnBrk="0" hangingPunct="1">
        <a:defRPr sz="7772" kern="1200">
          <a:solidFill>
            <a:schemeClr val="tx1"/>
          </a:solidFill>
          <a:latin typeface="+mn-lt"/>
          <a:ea typeface="+mn-ea"/>
          <a:cs typeface="+mn-cs"/>
        </a:defRPr>
      </a:lvl4pPr>
      <a:lvl5pPr marL="7865383" algn="l" defTabSz="3932691" rtl="0" eaLnBrk="1" latinLnBrk="0" hangingPunct="1">
        <a:defRPr sz="7772" kern="1200">
          <a:solidFill>
            <a:schemeClr val="tx1"/>
          </a:solidFill>
          <a:latin typeface="+mn-lt"/>
          <a:ea typeface="+mn-ea"/>
          <a:cs typeface="+mn-cs"/>
        </a:defRPr>
      </a:lvl5pPr>
      <a:lvl6pPr marL="9831729" algn="l" defTabSz="3932691" rtl="0" eaLnBrk="1" latinLnBrk="0" hangingPunct="1">
        <a:defRPr sz="7772" kern="1200">
          <a:solidFill>
            <a:schemeClr val="tx1"/>
          </a:solidFill>
          <a:latin typeface="+mn-lt"/>
          <a:ea typeface="+mn-ea"/>
          <a:cs typeface="+mn-cs"/>
        </a:defRPr>
      </a:lvl6pPr>
      <a:lvl7pPr marL="11798075" algn="l" defTabSz="3932691" rtl="0" eaLnBrk="1" latinLnBrk="0" hangingPunct="1">
        <a:defRPr sz="7772" kern="1200">
          <a:solidFill>
            <a:schemeClr val="tx1"/>
          </a:solidFill>
          <a:latin typeface="+mn-lt"/>
          <a:ea typeface="+mn-ea"/>
          <a:cs typeface="+mn-cs"/>
        </a:defRPr>
      </a:lvl7pPr>
      <a:lvl8pPr marL="13764421" algn="l" defTabSz="3932691" rtl="0" eaLnBrk="1" latinLnBrk="0" hangingPunct="1">
        <a:defRPr sz="7772" kern="1200">
          <a:solidFill>
            <a:schemeClr val="tx1"/>
          </a:solidFill>
          <a:latin typeface="+mn-lt"/>
          <a:ea typeface="+mn-ea"/>
          <a:cs typeface="+mn-cs"/>
        </a:defRPr>
      </a:lvl8pPr>
      <a:lvl9pPr marL="15730766" algn="l" defTabSz="3932691" rtl="0" eaLnBrk="1" latinLnBrk="0" hangingPunct="1">
        <a:defRPr sz="77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1.xml"/><Relationship Id="rId13" Type="http://schemas.openxmlformats.org/officeDocument/2006/relationships/hyperlink" Target="mailto:Colleen.Burnham@umassmed.edu" TargetMode="External"/><Relationship Id="rId3" Type="http://schemas.openxmlformats.org/officeDocument/2006/relationships/notesSlide" Target="../notesSlides/notesSlide1.xml"/><Relationship Id="rId7" Type="http://schemas.openxmlformats.org/officeDocument/2006/relationships/image" Target="../media/image4.jpeg"/><Relationship Id="rId12" Type="http://schemas.openxmlformats.org/officeDocument/2006/relationships/hyperlink" Target="mailto:prints@acmebp.com" TargetMode="Externa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3.png"/><Relationship Id="rId11" Type="http://schemas.openxmlformats.org/officeDocument/2006/relationships/image" Target="../media/image5.png"/><Relationship Id="rId5" Type="http://schemas.microsoft.com/office/2007/relationships/hdphoto" Target="../media/hdphoto1.wdp"/><Relationship Id="rId10" Type="http://schemas.openxmlformats.org/officeDocument/2006/relationships/image" Target="../media/image1.wmf"/><Relationship Id="rId4" Type="http://schemas.openxmlformats.org/officeDocument/2006/relationships/image" Target="../media/image2.jpeg"/><Relationship Id="rId9"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p:cNvPicPr>
          <p:nvPr/>
        </p:nvPicPr>
        <p:blipFill>
          <a:blip r:embed="rId4">
            <a:extLst>
              <a:ext uri="{BEBA8EAE-BF5A-486C-A8C5-ECC9F3942E4B}">
                <a14:imgProps xmlns:a14="http://schemas.microsoft.com/office/drawing/2010/main">
                  <a14:imgLayer r:embed="rId5">
                    <a14:imgEffect>
                      <a14:artisticBlur/>
                    </a14:imgEffect>
                  </a14:imgLayer>
                </a14:imgProps>
              </a:ext>
              <a:ext uri="{28A0092B-C50C-407E-A947-70E740481C1C}">
                <a14:useLocalDpi xmlns:a14="http://schemas.microsoft.com/office/drawing/2010/main" val="0"/>
              </a:ext>
            </a:extLst>
          </a:blip>
          <a:stretch>
            <a:fillRect/>
          </a:stretch>
        </p:blipFill>
        <p:spPr>
          <a:xfrm>
            <a:off x="0" y="0"/>
            <a:ext cx="43891200" cy="9094486"/>
          </a:xfrm>
          <a:prstGeom prst="rect">
            <a:avLst/>
          </a:prstGeom>
          <a:noFill/>
          <a:ln>
            <a:noFill/>
          </a:ln>
        </p:spPr>
      </p:pic>
      <p:sp>
        <p:nvSpPr>
          <p:cNvPr id="6" name="Title 5"/>
          <p:cNvSpPr>
            <a:spLocks noGrp="1"/>
          </p:cNvSpPr>
          <p:nvPr>
            <p:ph type="title"/>
          </p:nvPr>
        </p:nvSpPr>
        <p:spPr>
          <a:xfrm>
            <a:off x="9232475" y="-116165"/>
            <a:ext cx="33263832" cy="4995172"/>
          </a:xfrm>
        </p:spPr>
        <p:txBody>
          <a:bodyPr>
            <a:normAutofit/>
          </a:bodyPr>
          <a:lstStyle/>
          <a:p>
            <a:r>
              <a:rPr lang="en-US" sz="6545" b="1" dirty="0">
                <a:solidFill>
                  <a:schemeClr val="bg1"/>
                </a:solidFill>
                <a:latin typeface="Sabon" pitchFamily="18" charset="0"/>
              </a:rPr>
              <a:t>Capstone: </a:t>
            </a:r>
            <a:r>
              <a:rPr lang="en-US" sz="6545" i="1" dirty="0">
                <a:solidFill>
                  <a:schemeClr val="bg1"/>
                </a:solidFill>
                <a:latin typeface="Sabon" pitchFamily="18" charset="0"/>
              </a:rPr>
              <a:t>Identifying the impact of advisor review on the quality of student scholarly writing</a:t>
            </a:r>
            <a:br>
              <a:rPr lang="en-US" sz="7772" dirty="0">
                <a:solidFill>
                  <a:schemeClr val="bg1"/>
                </a:solidFill>
                <a:latin typeface="Sabon" pitchFamily="18" charset="0"/>
              </a:rPr>
            </a:br>
            <a:r>
              <a:rPr lang="en-US" sz="4545" dirty="0">
                <a:solidFill>
                  <a:schemeClr val="bg1"/>
                </a:solidFill>
              </a:rPr>
              <a:t>Colleen Burnham MBA, Caroline Alper MD, Melissa A. Fischer MD MEd</a:t>
            </a:r>
          </a:p>
        </p:txBody>
      </p:sp>
      <p:sp>
        <p:nvSpPr>
          <p:cNvPr id="7" name="Text Placeholder 6"/>
          <p:cNvSpPr>
            <a:spLocks noGrp="1"/>
          </p:cNvSpPr>
          <p:nvPr>
            <p:ph type="body" idx="1"/>
          </p:nvPr>
        </p:nvSpPr>
        <p:spPr>
          <a:xfrm>
            <a:off x="1917271" y="6986175"/>
            <a:ext cx="12718473" cy="5859068"/>
          </a:xfrm>
        </p:spPr>
        <p:txBody>
          <a:bodyPr vert="horz" lIns="0" tIns="0" rIns="0" bIns="0" rtlCol="0" anchor="t">
            <a:noAutofit/>
          </a:bodyPr>
          <a:lstStyle/>
          <a:p>
            <a:pPr marL="407803"/>
            <a:r>
              <a:rPr lang="en-US" sz="2618" b="0" dirty="0">
                <a:latin typeface="+mn-lt"/>
              </a:rPr>
              <a:t>Scholarship courses are increasingly integrated into modern medical school curricula to enhance career guidance, focused mentoring, and development of skills of scholarship. The University of Massachusetts School of Medicine implemented the required Capstone Scholarship and Discovery course that culminates in the written presentation of a longitudinal four-year project. With no formal curricular time in the first three years of school, students work largely independently with guidance from Learning Communities mentors and then Capstone project advisors. Working with students, faculty, and library staff, course leadership have created tools in support of this independent work. Students complete semester progress reports designed to guide and evaluate effort, while generating draft components of the final project report. This study evaluates draft project report components to determine if quality of scholarly writing is impacted by advisor review in advance of submission. </a:t>
            </a:r>
          </a:p>
          <a:p>
            <a:pPr marL="407803"/>
            <a:endParaRPr lang="en-US" sz="2618" b="0" dirty="0">
              <a:latin typeface="+mn-lt"/>
            </a:endParaRPr>
          </a:p>
        </p:txBody>
      </p:sp>
      <p:grpSp>
        <p:nvGrpSpPr>
          <p:cNvPr id="13" name="Group 12"/>
          <p:cNvGrpSpPr/>
          <p:nvPr/>
        </p:nvGrpSpPr>
        <p:grpSpPr>
          <a:xfrm>
            <a:off x="1711532" y="4386215"/>
            <a:ext cx="13279581" cy="1004247"/>
            <a:chOff x="915123" y="4386214"/>
            <a:chExt cx="16230600" cy="1004248"/>
          </a:xfrm>
        </p:grpSpPr>
        <p:sp>
          <p:nvSpPr>
            <p:cNvPr id="4" name="Rectangle 3"/>
            <p:cNvSpPr/>
            <p:nvPr/>
          </p:nvSpPr>
          <p:spPr>
            <a:xfrm>
              <a:off x="915123" y="4386214"/>
              <a:ext cx="16230600" cy="1004248"/>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772"/>
            </a:p>
          </p:txBody>
        </p:sp>
        <p:sp>
          <p:nvSpPr>
            <p:cNvPr id="5" name="TextBox 4"/>
            <p:cNvSpPr txBox="1"/>
            <p:nvPr/>
          </p:nvSpPr>
          <p:spPr>
            <a:xfrm>
              <a:off x="7011281" y="4457451"/>
              <a:ext cx="4065786" cy="721865"/>
            </a:xfrm>
            <a:prstGeom prst="rect">
              <a:avLst/>
            </a:prstGeom>
            <a:noFill/>
          </p:spPr>
          <p:txBody>
            <a:bodyPr wrap="none" rtlCol="0">
              <a:spAutoFit/>
            </a:bodyPr>
            <a:lstStyle/>
            <a:p>
              <a:r>
                <a:rPr lang="en-US" sz="4091" b="1" cap="small" dirty="0">
                  <a:latin typeface="Frutiger LT Std 55 Roman"/>
                </a:rPr>
                <a:t>Background</a:t>
              </a:r>
            </a:p>
          </p:txBody>
        </p:sp>
      </p:grpSp>
      <p:grpSp>
        <p:nvGrpSpPr>
          <p:cNvPr id="19" name="Group 18"/>
          <p:cNvGrpSpPr/>
          <p:nvPr/>
        </p:nvGrpSpPr>
        <p:grpSpPr>
          <a:xfrm>
            <a:off x="15339066" y="4385418"/>
            <a:ext cx="13277894" cy="1005840"/>
            <a:chOff x="17893328" y="4385418"/>
            <a:chExt cx="16228537" cy="1005840"/>
          </a:xfrm>
        </p:grpSpPr>
        <p:sp>
          <p:nvSpPr>
            <p:cNvPr id="53" name="Rectangle 52"/>
            <p:cNvSpPr/>
            <p:nvPr/>
          </p:nvSpPr>
          <p:spPr>
            <a:xfrm>
              <a:off x="17893328" y="4385418"/>
              <a:ext cx="16228537" cy="1005840"/>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772"/>
            </a:p>
          </p:txBody>
        </p:sp>
        <p:sp>
          <p:nvSpPr>
            <p:cNvPr id="54" name="TextBox 53"/>
            <p:cNvSpPr txBox="1"/>
            <p:nvPr/>
          </p:nvSpPr>
          <p:spPr>
            <a:xfrm>
              <a:off x="23911023" y="4457451"/>
              <a:ext cx="4193145" cy="721864"/>
            </a:xfrm>
            <a:prstGeom prst="rect">
              <a:avLst/>
            </a:prstGeom>
            <a:noFill/>
          </p:spPr>
          <p:txBody>
            <a:bodyPr wrap="square" rtlCol="0">
              <a:spAutoFit/>
            </a:bodyPr>
            <a:lstStyle/>
            <a:p>
              <a:pPr algn="ctr"/>
              <a:r>
                <a:rPr lang="en-US" sz="4091" b="1" cap="small" dirty="0">
                  <a:latin typeface="Frutiger LT Std 55 Roman"/>
                </a:rPr>
                <a:t>Method</a:t>
              </a:r>
            </a:p>
          </p:txBody>
        </p:sp>
      </p:grpSp>
      <p:sp>
        <p:nvSpPr>
          <p:cNvPr id="58" name="Rectangle 57"/>
          <p:cNvSpPr/>
          <p:nvPr/>
        </p:nvSpPr>
        <p:spPr>
          <a:xfrm>
            <a:off x="51177785" y="40090005"/>
            <a:ext cx="11520763" cy="1193715"/>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772"/>
          </a:p>
        </p:txBody>
      </p:sp>
      <p:sp>
        <p:nvSpPr>
          <p:cNvPr id="44" name="TextBox 43"/>
          <p:cNvSpPr txBox="1"/>
          <p:nvPr/>
        </p:nvSpPr>
        <p:spPr>
          <a:xfrm>
            <a:off x="2749137" y="6109076"/>
            <a:ext cx="11081923" cy="470129"/>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Capstone Project Report</a:t>
            </a:r>
          </a:p>
        </p:txBody>
      </p:sp>
      <p:sp>
        <p:nvSpPr>
          <p:cNvPr id="48" name="TextBox 47"/>
          <p:cNvSpPr txBox="1"/>
          <p:nvPr/>
        </p:nvSpPr>
        <p:spPr>
          <a:xfrm>
            <a:off x="2749137" y="12212496"/>
            <a:ext cx="11081923" cy="470129"/>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Project Report Introduction Section</a:t>
            </a:r>
          </a:p>
        </p:txBody>
      </p:sp>
      <p:sp>
        <p:nvSpPr>
          <p:cNvPr id="64" name="TextBox 63"/>
          <p:cNvSpPr txBox="1"/>
          <p:nvPr/>
        </p:nvSpPr>
        <p:spPr>
          <a:xfrm>
            <a:off x="16643298" y="12212497"/>
            <a:ext cx="11081924" cy="495200"/>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618" dirty="0">
                <a:latin typeface="Frutiger LT Std 45 Light"/>
                <a:cs typeface="Times New Roman" panose="02020603050405020304" pitchFamily="18" charset="0"/>
              </a:rPr>
              <a:t>Scholarly Writing Rubric</a:t>
            </a:r>
          </a:p>
        </p:txBody>
      </p:sp>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996476" y="30238654"/>
            <a:ext cx="2014240" cy="182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3" name="TextBox 42"/>
          <p:cNvSpPr txBox="1"/>
          <p:nvPr/>
        </p:nvSpPr>
        <p:spPr>
          <a:xfrm>
            <a:off x="2749138" y="26813153"/>
            <a:ext cx="11081924" cy="470129"/>
          </a:xfrm>
          <a:prstGeom prst="rect">
            <a:avLst/>
          </a:prstGeom>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References and Acknowledgements</a:t>
            </a:r>
          </a:p>
        </p:txBody>
      </p:sp>
      <p:sp>
        <p:nvSpPr>
          <p:cNvPr id="9" name="TextBox 8"/>
          <p:cNvSpPr txBox="1"/>
          <p:nvPr/>
        </p:nvSpPr>
        <p:spPr>
          <a:xfrm>
            <a:off x="1917271" y="27833301"/>
            <a:ext cx="12718473" cy="2106667"/>
          </a:xfrm>
          <a:prstGeom prst="rect">
            <a:avLst/>
          </a:prstGeom>
          <a:noFill/>
        </p:spPr>
        <p:txBody>
          <a:bodyPr wrap="square" rtlCol="0">
            <a:spAutoFit/>
          </a:bodyPr>
          <a:lstStyle/>
          <a:p>
            <a:pPr marL="800022" lvl="1" indent="-387024"/>
            <a:r>
              <a:rPr lang="en-US" sz="2618" dirty="0"/>
              <a:t>Electronic Supplementary Material (ESI) for Chemistry Education Research and Practice This journal is © The Royal Society of Chemistry 2012</a:t>
            </a:r>
          </a:p>
          <a:p>
            <a:pPr marL="412998"/>
            <a:endParaRPr lang="en-US" sz="2618" i="1" dirty="0"/>
          </a:p>
          <a:p>
            <a:pPr marL="412998"/>
            <a:r>
              <a:rPr lang="en-US" sz="2618" i="1" dirty="0"/>
              <a:t>Thank you </a:t>
            </a:r>
            <a:r>
              <a:rPr lang="en-US" sz="2618" dirty="0"/>
              <a:t> to students, faculty, IRB, IREA, ACS, Lamar Soutter Librarians, and staff for their continued support and enthusiasm as we implement this new longitudinal course.</a:t>
            </a:r>
            <a:endParaRPr lang="en-US" sz="2618" i="1" dirty="0"/>
          </a:p>
        </p:txBody>
      </p:sp>
      <p:pic>
        <p:nvPicPr>
          <p:cNvPr id="16" name="Pictur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751020" y="1547297"/>
            <a:ext cx="7481455" cy="1828800"/>
          </a:xfrm>
          <a:prstGeom prst="rect">
            <a:avLst/>
          </a:prstGeom>
        </p:spPr>
      </p:pic>
      <p:sp>
        <p:nvSpPr>
          <p:cNvPr id="17" name="TextBox 16"/>
          <p:cNvSpPr txBox="1"/>
          <p:nvPr/>
        </p:nvSpPr>
        <p:spPr>
          <a:xfrm>
            <a:off x="2845096" y="21157323"/>
            <a:ext cx="184731" cy="1288366"/>
          </a:xfrm>
          <a:prstGeom prst="rect">
            <a:avLst/>
          </a:prstGeom>
          <a:noFill/>
        </p:spPr>
        <p:txBody>
          <a:bodyPr wrap="none" rtlCol="0">
            <a:spAutoFit/>
          </a:bodyPr>
          <a:lstStyle/>
          <a:p>
            <a:endParaRPr lang="en-US" sz="7772" dirty="0"/>
          </a:p>
        </p:txBody>
      </p:sp>
      <p:sp>
        <p:nvSpPr>
          <p:cNvPr id="50" name="Text Placeholder 6"/>
          <p:cNvSpPr>
            <a:spLocks noGrp="1"/>
          </p:cNvSpPr>
          <p:nvPr>
            <p:ph type="body" idx="1"/>
          </p:nvPr>
        </p:nvSpPr>
        <p:spPr>
          <a:xfrm>
            <a:off x="1917271" y="22111514"/>
            <a:ext cx="12718473" cy="4632140"/>
          </a:xfrm>
        </p:spPr>
        <p:txBody>
          <a:bodyPr vert="horz" lIns="0" tIns="0" rIns="0" bIns="0" rtlCol="0" anchor="t">
            <a:noAutofit/>
          </a:bodyPr>
          <a:lstStyle/>
          <a:p>
            <a:pPr marL="329879"/>
            <a:r>
              <a:rPr lang="en-US" sz="2618" b="0" dirty="0">
                <a:latin typeface="+mn-lt"/>
              </a:rPr>
              <a:t>To support student success, scheduled project reports include questions and submission of drafts of final report sections. These sections are aligned with progress the student should have made to date. The Introduction section, which  is submitted in fall of year 3:</a:t>
            </a:r>
          </a:p>
          <a:p>
            <a:pPr marL="703916" indent="-374036">
              <a:buFont typeface="Arial" panose="020B0604020202020204" pitchFamily="34" charset="0"/>
              <a:buChar char="•"/>
            </a:pPr>
            <a:r>
              <a:rPr lang="en-US" sz="2618" b="0" dirty="0">
                <a:latin typeface="+mn-lt"/>
              </a:rPr>
              <a:t>describes the rationale for the project, including goals, and provides relevant supporting information (</a:t>
            </a:r>
            <a:r>
              <a:rPr lang="en-US" sz="2618" b="0" dirty="0" err="1">
                <a:latin typeface="+mn-lt"/>
              </a:rPr>
              <a:t>eg</a:t>
            </a:r>
            <a:r>
              <a:rPr lang="en-US" sz="2618" b="0" dirty="0">
                <a:latin typeface="+mn-lt"/>
              </a:rPr>
              <a:t>, bibliographic information) in 1000-1500 words</a:t>
            </a:r>
          </a:p>
          <a:p>
            <a:pPr marL="703916" indent="-374036">
              <a:buFont typeface="Arial" panose="020B0604020202020204" pitchFamily="34" charset="0"/>
              <a:buChar char="•"/>
            </a:pPr>
            <a:r>
              <a:rPr lang="en-US" sz="2618" b="0" dirty="0">
                <a:latin typeface="+mn-lt"/>
              </a:rPr>
              <a:t>gives concise, appropriate background discussion of the project, including its significance, scope, and limits </a:t>
            </a:r>
          </a:p>
          <a:p>
            <a:pPr marL="329879"/>
            <a:r>
              <a:rPr lang="en-US" sz="2618" b="0" dirty="0">
                <a:latin typeface="+mn-lt"/>
              </a:rPr>
              <a:t>Students are expected to request and respond to Advisor feedback before submission.  </a:t>
            </a:r>
          </a:p>
          <a:p>
            <a:pPr marL="329879"/>
            <a:r>
              <a:rPr lang="en-US" sz="2618" b="0" dirty="0">
                <a:latin typeface="+mn-lt"/>
              </a:rPr>
              <a:t>Progress reports submission assessments are formative; the final course and project are graded credit  / no credit.</a:t>
            </a:r>
          </a:p>
          <a:p>
            <a:pPr marL="329879"/>
            <a:endParaRPr lang="en-US" sz="2618" b="0" dirty="0">
              <a:latin typeface="+mn-lt"/>
            </a:endParaRPr>
          </a:p>
        </p:txBody>
      </p:sp>
      <p:graphicFrame>
        <p:nvGraphicFramePr>
          <p:cNvPr id="22" name="Table 21"/>
          <p:cNvGraphicFramePr>
            <a:graphicFrameLocks noGrp="1"/>
          </p:cNvGraphicFramePr>
          <p:nvPr>
            <p:extLst>
              <p:ext uri="{D42A27DB-BD31-4B8C-83A1-F6EECF244321}">
                <p14:modId xmlns:p14="http://schemas.microsoft.com/office/powerpoint/2010/main" val="506173615"/>
              </p:ext>
            </p:extLst>
          </p:nvPr>
        </p:nvGraphicFramePr>
        <p:xfrm>
          <a:off x="15649010" y="12888855"/>
          <a:ext cx="13654124" cy="17276445"/>
        </p:xfrm>
        <a:graphic>
          <a:graphicData uri="http://schemas.openxmlformats.org/drawingml/2006/table">
            <a:tbl>
              <a:tblPr/>
              <a:tblGrid>
                <a:gridCol w="2305515">
                  <a:extLst>
                    <a:ext uri="{9D8B030D-6E8A-4147-A177-3AD203B41FA5}">
                      <a16:colId xmlns:a16="http://schemas.microsoft.com/office/drawing/2014/main" val="20000"/>
                    </a:ext>
                  </a:extLst>
                </a:gridCol>
                <a:gridCol w="2305515">
                  <a:extLst>
                    <a:ext uri="{9D8B030D-6E8A-4147-A177-3AD203B41FA5}">
                      <a16:colId xmlns:a16="http://schemas.microsoft.com/office/drawing/2014/main" val="20001"/>
                    </a:ext>
                  </a:extLst>
                </a:gridCol>
                <a:gridCol w="1084329">
                  <a:extLst>
                    <a:ext uri="{9D8B030D-6E8A-4147-A177-3AD203B41FA5}">
                      <a16:colId xmlns:a16="http://schemas.microsoft.com/office/drawing/2014/main" val="20002"/>
                    </a:ext>
                  </a:extLst>
                </a:gridCol>
                <a:gridCol w="2305515">
                  <a:extLst>
                    <a:ext uri="{9D8B030D-6E8A-4147-A177-3AD203B41FA5}">
                      <a16:colId xmlns:a16="http://schemas.microsoft.com/office/drawing/2014/main" val="20003"/>
                    </a:ext>
                  </a:extLst>
                </a:gridCol>
                <a:gridCol w="1042220">
                  <a:extLst>
                    <a:ext uri="{9D8B030D-6E8A-4147-A177-3AD203B41FA5}">
                      <a16:colId xmlns:a16="http://schemas.microsoft.com/office/drawing/2014/main" val="20004"/>
                    </a:ext>
                  </a:extLst>
                </a:gridCol>
                <a:gridCol w="2305515">
                  <a:extLst>
                    <a:ext uri="{9D8B030D-6E8A-4147-A177-3AD203B41FA5}">
                      <a16:colId xmlns:a16="http://schemas.microsoft.com/office/drawing/2014/main" val="20005"/>
                    </a:ext>
                  </a:extLst>
                </a:gridCol>
                <a:gridCol w="2305515">
                  <a:extLst>
                    <a:ext uri="{9D8B030D-6E8A-4147-A177-3AD203B41FA5}">
                      <a16:colId xmlns:a16="http://schemas.microsoft.com/office/drawing/2014/main" val="20006"/>
                    </a:ext>
                  </a:extLst>
                </a:gridCol>
              </a:tblGrid>
              <a:tr h="741045">
                <a:tc>
                  <a:txBody>
                    <a:bodyPr/>
                    <a:lstStyle/>
                    <a:p>
                      <a:pPr algn="ctr" fontAlgn="t"/>
                      <a:r>
                        <a:rPr lang="en-US" sz="2400" b="1" i="0" u="none" strike="noStrike" dirty="0">
                          <a:solidFill>
                            <a:srgbClr val="0F243E"/>
                          </a:solidFill>
                          <a:effectLst/>
                          <a:latin typeface="Tahoma"/>
                        </a:rPr>
                        <a:t>Competency</a:t>
                      </a:r>
                    </a:p>
                    <a:p>
                      <a:pPr algn="ctr" fontAlgn="t"/>
                      <a:endParaRPr lang="en-US" sz="2400" b="1" i="0" u="none" strike="noStrike" dirty="0">
                        <a:solidFill>
                          <a:srgbClr val="0F243E"/>
                        </a:solidFill>
                        <a:effectLst/>
                        <a:latin typeface="Tahoma"/>
                      </a:endParaRPr>
                    </a:p>
                  </a:txBody>
                  <a:tcPr marL="7793" marR="7793" marT="9525" marB="0" anchor="ctr">
                    <a:lnL>
                      <a:noFill/>
                    </a:lnL>
                    <a:lnR>
                      <a:noFill/>
                    </a:lnR>
                    <a:lnT>
                      <a:noFill/>
                    </a:lnT>
                    <a:lnB>
                      <a:noFill/>
                    </a:lnB>
                  </a:tcPr>
                </a:tc>
                <a:tc>
                  <a:txBody>
                    <a:bodyPr/>
                    <a:lstStyle/>
                    <a:p>
                      <a:pPr algn="ctr" fontAlgn="t"/>
                      <a:r>
                        <a:rPr lang="en-US" sz="2400" b="1" i="0" u="none" strike="noStrike" dirty="0">
                          <a:solidFill>
                            <a:srgbClr val="0F243E"/>
                          </a:solidFill>
                          <a:effectLst/>
                          <a:latin typeface="Tahoma"/>
                        </a:rPr>
                        <a:t>Exemplary</a:t>
                      </a:r>
                    </a:p>
                  </a:txBody>
                  <a:tcPr marL="7793" marR="7793" marT="9525" marB="0">
                    <a:lnL>
                      <a:noFill/>
                    </a:lnL>
                    <a:lnR>
                      <a:noFill/>
                    </a:lnR>
                    <a:lnT>
                      <a:noFill/>
                    </a:lnT>
                    <a:lnB>
                      <a:noFill/>
                    </a:lnB>
                  </a:tcPr>
                </a:tc>
                <a:tc>
                  <a:txBody>
                    <a:bodyPr/>
                    <a:lstStyle/>
                    <a:p>
                      <a:pPr algn="ctr" fontAlgn="t"/>
                      <a:endParaRPr lang="en-US" sz="2400" b="1" i="0" u="none" strike="noStrike">
                        <a:solidFill>
                          <a:srgbClr val="0F243E"/>
                        </a:solidFill>
                        <a:effectLst/>
                        <a:latin typeface="Tahoma"/>
                      </a:endParaRPr>
                    </a:p>
                  </a:txBody>
                  <a:tcPr marL="7793" marR="7793" marT="9525" marB="0">
                    <a:lnL>
                      <a:noFill/>
                    </a:lnL>
                    <a:lnR>
                      <a:noFill/>
                    </a:lnR>
                    <a:lnT>
                      <a:noFill/>
                    </a:lnT>
                    <a:lnB>
                      <a:noFill/>
                    </a:lnB>
                  </a:tcPr>
                </a:tc>
                <a:tc>
                  <a:txBody>
                    <a:bodyPr/>
                    <a:lstStyle/>
                    <a:p>
                      <a:pPr algn="ctr" fontAlgn="t"/>
                      <a:r>
                        <a:rPr lang="en-US" sz="2400" b="1" i="0" u="none" strike="noStrike">
                          <a:solidFill>
                            <a:srgbClr val="0F243E"/>
                          </a:solidFill>
                          <a:effectLst/>
                          <a:latin typeface="Tahoma"/>
                        </a:rPr>
                        <a:t>Competent</a:t>
                      </a:r>
                    </a:p>
                  </a:txBody>
                  <a:tcPr marL="7793" marR="7793" marT="9525" marB="0">
                    <a:lnL>
                      <a:noFill/>
                    </a:lnL>
                    <a:lnR>
                      <a:noFill/>
                    </a:lnR>
                    <a:lnT>
                      <a:noFill/>
                    </a:lnT>
                    <a:lnB>
                      <a:noFill/>
                    </a:lnB>
                  </a:tcPr>
                </a:tc>
                <a:tc>
                  <a:txBody>
                    <a:bodyPr/>
                    <a:lstStyle/>
                    <a:p>
                      <a:pPr algn="ctr" fontAlgn="t"/>
                      <a:endParaRPr lang="en-US" sz="2400" b="1" i="0" u="none" strike="noStrike">
                        <a:solidFill>
                          <a:srgbClr val="0F243E"/>
                        </a:solidFill>
                        <a:effectLst/>
                        <a:latin typeface="Tahoma"/>
                      </a:endParaRPr>
                    </a:p>
                  </a:txBody>
                  <a:tcPr marL="7793" marR="7793" marT="9525" marB="0">
                    <a:lnL>
                      <a:noFill/>
                    </a:lnL>
                    <a:lnR>
                      <a:noFill/>
                    </a:lnR>
                    <a:lnT>
                      <a:noFill/>
                    </a:lnT>
                    <a:lnB>
                      <a:noFill/>
                    </a:lnB>
                  </a:tcPr>
                </a:tc>
                <a:tc>
                  <a:txBody>
                    <a:bodyPr/>
                    <a:lstStyle/>
                    <a:p>
                      <a:pPr algn="ctr" fontAlgn="t"/>
                      <a:r>
                        <a:rPr lang="en-US" sz="2400" b="1" i="0" u="none" strike="noStrike" dirty="0">
                          <a:solidFill>
                            <a:srgbClr val="0F243E"/>
                          </a:solidFill>
                          <a:effectLst/>
                          <a:latin typeface="Tahoma"/>
                        </a:rPr>
                        <a:t>Does Not Meet</a:t>
                      </a:r>
                    </a:p>
                  </a:txBody>
                  <a:tcPr marL="7793" marR="7793" marT="9525" marB="0">
                    <a:lnL>
                      <a:noFill/>
                    </a:lnL>
                    <a:lnR>
                      <a:noFill/>
                    </a:lnR>
                    <a:lnT>
                      <a:noFill/>
                    </a:lnT>
                    <a:lnB>
                      <a:noFill/>
                    </a:lnB>
                  </a:tcPr>
                </a:tc>
                <a:tc>
                  <a:txBody>
                    <a:bodyPr/>
                    <a:lstStyle/>
                    <a:p>
                      <a:pPr algn="ctr" fontAlgn="t"/>
                      <a:endParaRPr lang="en-US" sz="2400" b="1" i="0" u="none" strike="noStrike" dirty="0">
                        <a:solidFill>
                          <a:srgbClr val="0F243E"/>
                        </a:solidFill>
                        <a:effectLst/>
                        <a:latin typeface="Tahoma"/>
                      </a:endParaRPr>
                    </a:p>
                  </a:txBody>
                  <a:tcPr marL="7793" marR="7793" marT="9525" marB="0">
                    <a:lnL>
                      <a:noFill/>
                    </a:lnL>
                    <a:lnR>
                      <a:noFill/>
                    </a:lnR>
                    <a:lnT>
                      <a:noFill/>
                    </a:lnT>
                    <a:lnB>
                      <a:noFill/>
                    </a:lnB>
                  </a:tcPr>
                </a:tc>
                <a:extLst>
                  <a:ext uri="{0D108BD9-81ED-4DB2-BD59-A6C34878D82A}">
                    <a16:rowId xmlns:a16="http://schemas.microsoft.com/office/drawing/2014/main" val="10000"/>
                  </a:ext>
                </a:extLst>
              </a:tr>
              <a:tr h="375285">
                <a:tc>
                  <a:txBody>
                    <a:bodyPr/>
                    <a:lstStyle/>
                    <a:p>
                      <a:pPr algn="ctr" fontAlgn="t"/>
                      <a:endParaRPr lang="en-US" sz="2400" b="1" i="0" u="none" strike="noStrike" dirty="0">
                        <a:solidFill>
                          <a:srgbClr val="0F243E"/>
                        </a:solidFill>
                        <a:effectLst/>
                        <a:latin typeface="Tahoma"/>
                      </a:endParaRPr>
                    </a:p>
                  </a:txBody>
                  <a:tcPr marL="7793" marR="7793" marT="9525" marB="0" anchor="ctr">
                    <a:lnL>
                      <a:noFill/>
                    </a:lnL>
                    <a:lnR>
                      <a:noFill/>
                    </a:lnR>
                    <a:lnT>
                      <a:noFill/>
                    </a:lnT>
                    <a:lnB>
                      <a:noFill/>
                    </a:lnB>
                  </a:tcPr>
                </a:tc>
                <a:tc>
                  <a:txBody>
                    <a:bodyPr/>
                    <a:lstStyle/>
                    <a:p>
                      <a:pPr algn="ctr" fontAlgn="t"/>
                      <a:r>
                        <a:rPr lang="en-US" sz="2400" b="1" i="0" u="none" strike="noStrike">
                          <a:solidFill>
                            <a:srgbClr val="0F243E"/>
                          </a:solidFill>
                          <a:effectLst/>
                          <a:latin typeface="Tahoma"/>
                        </a:rPr>
                        <a:t>5</a:t>
                      </a:r>
                    </a:p>
                  </a:txBody>
                  <a:tcPr marL="7793" marR="7793" marT="9525" marB="0" anchor="ctr">
                    <a:lnL>
                      <a:noFill/>
                    </a:lnL>
                    <a:lnR>
                      <a:noFill/>
                    </a:lnR>
                    <a:lnT>
                      <a:noFill/>
                    </a:lnT>
                    <a:lnB>
                      <a:noFill/>
                    </a:lnB>
                  </a:tcPr>
                </a:tc>
                <a:tc>
                  <a:txBody>
                    <a:bodyPr/>
                    <a:lstStyle/>
                    <a:p>
                      <a:pPr algn="ctr" fontAlgn="t"/>
                      <a:r>
                        <a:rPr lang="en-US" sz="2400" b="1" i="0" u="none" strike="noStrike">
                          <a:solidFill>
                            <a:srgbClr val="0F243E"/>
                          </a:solidFill>
                          <a:effectLst/>
                          <a:latin typeface="Tahoma"/>
                        </a:rPr>
                        <a:t>4</a:t>
                      </a:r>
                    </a:p>
                  </a:txBody>
                  <a:tcPr marL="7793" marR="7793" marT="9525" marB="0" anchor="ctr">
                    <a:lnL>
                      <a:noFill/>
                    </a:lnL>
                    <a:lnR>
                      <a:noFill/>
                    </a:lnR>
                    <a:lnT>
                      <a:noFill/>
                    </a:lnT>
                    <a:lnB>
                      <a:noFill/>
                    </a:lnB>
                  </a:tcPr>
                </a:tc>
                <a:tc>
                  <a:txBody>
                    <a:bodyPr/>
                    <a:lstStyle/>
                    <a:p>
                      <a:pPr algn="ctr" fontAlgn="t"/>
                      <a:r>
                        <a:rPr lang="en-US" sz="2400" b="1" i="0" u="none" strike="noStrike">
                          <a:solidFill>
                            <a:srgbClr val="0F243E"/>
                          </a:solidFill>
                          <a:effectLst/>
                          <a:latin typeface="Tahoma"/>
                        </a:rPr>
                        <a:t>3</a:t>
                      </a:r>
                    </a:p>
                  </a:txBody>
                  <a:tcPr marL="7793" marR="7793" marT="9525" marB="0" anchor="ctr">
                    <a:lnL>
                      <a:noFill/>
                    </a:lnL>
                    <a:lnR>
                      <a:noFill/>
                    </a:lnR>
                    <a:lnT>
                      <a:noFill/>
                    </a:lnT>
                    <a:lnB>
                      <a:noFill/>
                    </a:lnB>
                  </a:tcPr>
                </a:tc>
                <a:tc>
                  <a:txBody>
                    <a:bodyPr/>
                    <a:lstStyle/>
                    <a:p>
                      <a:pPr algn="ctr" fontAlgn="t"/>
                      <a:r>
                        <a:rPr lang="en-US" sz="2400" b="1" i="0" u="none" strike="noStrike">
                          <a:solidFill>
                            <a:srgbClr val="0F243E"/>
                          </a:solidFill>
                          <a:effectLst/>
                          <a:latin typeface="Tahoma"/>
                        </a:rPr>
                        <a:t>2</a:t>
                      </a:r>
                    </a:p>
                  </a:txBody>
                  <a:tcPr marL="7793" marR="7793" marT="9525" marB="0" anchor="ctr">
                    <a:lnL>
                      <a:noFill/>
                    </a:lnL>
                    <a:lnR>
                      <a:noFill/>
                    </a:lnR>
                    <a:lnT>
                      <a:noFill/>
                    </a:lnT>
                    <a:lnB>
                      <a:noFill/>
                    </a:lnB>
                  </a:tcPr>
                </a:tc>
                <a:tc>
                  <a:txBody>
                    <a:bodyPr/>
                    <a:lstStyle/>
                    <a:p>
                      <a:pPr algn="ctr" fontAlgn="t"/>
                      <a:r>
                        <a:rPr lang="en-US" sz="2400" b="1" i="0" u="none" strike="noStrike" dirty="0">
                          <a:solidFill>
                            <a:srgbClr val="0F243E"/>
                          </a:solidFill>
                          <a:effectLst/>
                          <a:latin typeface="Tahoma"/>
                        </a:rPr>
                        <a:t>1</a:t>
                      </a:r>
                    </a:p>
                  </a:txBody>
                  <a:tcPr marL="7793" marR="7793" marT="9525" marB="0" anchor="ctr">
                    <a:lnL>
                      <a:noFill/>
                    </a:lnL>
                    <a:lnR>
                      <a:noFill/>
                    </a:lnR>
                    <a:lnT>
                      <a:noFill/>
                    </a:lnT>
                    <a:lnB>
                      <a:noFill/>
                    </a:lnB>
                  </a:tcPr>
                </a:tc>
                <a:tc>
                  <a:txBody>
                    <a:bodyPr/>
                    <a:lstStyle/>
                    <a:p>
                      <a:pPr algn="ctr" fontAlgn="t"/>
                      <a:r>
                        <a:rPr lang="en-US" sz="2400" b="1" i="0" u="none" strike="noStrike" dirty="0">
                          <a:solidFill>
                            <a:srgbClr val="0F243E"/>
                          </a:solidFill>
                          <a:effectLst/>
                          <a:latin typeface="Tahoma"/>
                        </a:rPr>
                        <a:t>0</a:t>
                      </a:r>
                    </a:p>
                  </a:txBody>
                  <a:tcPr marL="7793" marR="7793" marT="9525" marB="0" anchor="ctr">
                    <a:lnL>
                      <a:noFill/>
                    </a:lnL>
                    <a:lnR>
                      <a:noFill/>
                    </a:lnR>
                    <a:lnT>
                      <a:noFill/>
                    </a:lnT>
                    <a:lnB>
                      <a:noFill/>
                    </a:lnB>
                  </a:tcPr>
                </a:tc>
                <a:extLst>
                  <a:ext uri="{0D108BD9-81ED-4DB2-BD59-A6C34878D82A}">
                    <a16:rowId xmlns:a16="http://schemas.microsoft.com/office/drawing/2014/main" val="10001"/>
                  </a:ext>
                </a:extLst>
              </a:tr>
              <a:tr h="2569845">
                <a:tc>
                  <a:txBody>
                    <a:bodyPr/>
                    <a:lstStyle/>
                    <a:p>
                      <a:pPr algn="ctr" fontAlgn="t"/>
                      <a:r>
                        <a:rPr lang="en-US" sz="2400" b="1" i="0" u="none" strike="noStrike" dirty="0">
                          <a:solidFill>
                            <a:srgbClr val="0F243E"/>
                          </a:solidFill>
                          <a:effectLst/>
                          <a:latin typeface="Tahoma"/>
                        </a:rPr>
                        <a:t>Analysis: Clarity of Scholarly Question</a:t>
                      </a:r>
                    </a:p>
                  </a:txBody>
                  <a:tcPr marL="7793" marR="7793" marT="9525"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Clearly identifies the research question or project and its inherent complexities</a:t>
                      </a:r>
                    </a:p>
                    <a:p>
                      <a:pPr algn="ctr" fontAlgn="t"/>
                      <a:endParaRPr lang="en-US" sz="2400" b="0" i="0" u="none" strike="noStrike" dirty="0">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Identifies a research question or project</a:t>
                      </a: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Does not clearly identify a research question or line of study or project</a:t>
                      </a: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Section</a:t>
                      </a:r>
                      <a:r>
                        <a:rPr lang="en-US" sz="2400" b="0" i="0" u="none" strike="noStrike" baseline="0" dirty="0">
                          <a:solidFill>
                            <a:srgbClr val="0F243E"/>
                          </a:solidFill>
                          <a:effectLst/>
                          <a:latin typeface="Tahoma"/>
                        </a:rPr>
                        <a:t> not included</a:t>
                      </a:r>
                      <a:endParaRPr lang="en-US" sz="2400" b="0" i="0" u="none" strike="noStrike" dirty="0">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5285">
                <a:tc>
                  <a:txBody>
                    <a:bodyPr/>
                    <a:lstStyle/>
                    <a:p>
                      <a:pPr algn="ctr" fontAlgn="t"/>
                      <a:endParaRPr lang="en-US" sz="2400" b="1" i="0" u="none" strike="noStrike">
                        <a:solidFill>
                          <a:srgbClr val="0F243E"/>
                        </a:solidFill>
                        <a:effectLst/>
                        <a:latin typeface="Tahoma"/>
                      </a:endParaRPr>
                    </a:p>
                  </a:txBody>
                  <a:tcPr marL="7793" marR="7793" marT="9525"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03"/>
                  </a:ext>
                </a:extLst>
              </a:tr>
              <a:tr h="5130165">
                <a:tc>
                  <a:txBody>
                    <a:bodyPr/>
                    <a:lstStyle/>
                    <a:p>
                      <a:pPr algn="ctr" fontAlgn="t"/>
                      <a:r>
                        <a:rPr lang="en-US" sz="2400" b="1" i="0" u="none" strike="noStrike" dirty="0">
                          <a:solidFill>
                            <a:srgbClr val="0F243E"/>
                          </a:solidFill>
                          <a:effectLst/>
                          <a:latin typeface="Tahoma"/>
                        </a:rPr>
                        <a:t>Background</a:t>
                      </a:r>
                    </a:p>
                  </a:txBody>
                  <a:tcPr marL="7793" marR="7793" marT="9525"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Clearly and accurately provides background information relative to the research question or project.</a:t>
                      </a:r>
                      <a:br>
                        <a:rPr lang="en-US" sz="2400" b="0" i="0" u="none" strike="noStrike" dirty="0">
                          <a:solidFill>
                            <a:srgbClr val="0F243E"/>
                          </a:solidFill>
                          <a:effectLst/>
                          <a:latin typeface="Tahoma"/>
                        </a:rPr>
                      </a:br>
                      <a:br>
                        <a:rPr lang="en-US" sz="2400" b="0" i="0" u="none" strike="noStrike" dirty="0">
                          <a:solidFill>
                            <a:srgbClr val="0F243E"/>
                          </a:solidFill>
                          <a:effectLst/>
                          <a:latin typeface="Tahoma"/>
                        </a:rPr>
                      </a:br>
                      <a:r>
                        <a:rPr lang="en-US" sz="2400" b="0" i="0" u="none" strike="noStrike" dirty="0">
                          <a:solidFill>
                            <a:srgbClr val="0F243E"/>
                          </a:solidFill>
                          <a:effectLst/>
                          <a:latin typeface="Tahoma"/>
                        </a:rPr>
                        <a:t>Includes full,  relevant citations</a:t>
                      </a:r>
                    </a:p>
                    <a:p>
                      <a:pPr algn="ctr" fontAlgn="t"/>
                      <a:r>
                        <a:rPr lang="en-US" sz="2400" b="0" i="0" u="none" strike="noStrike" dirty="0">
                          <a:solidFill>
                            <a:srgbClr val="0F243E"/>
                          </a:solidFill>
                          <a:effectLst/>
                          <a:latin typeface="Tahoma"/>
                        </a:rPr>
                        <a:t> </a:t>
                      </a: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Provides reasonable background information</a:t>
                      </a:r>
                      <a:br>
                        <a:rPr lang="en-US" sz="2400" b="0" i="0" u="none" strike="noStrike" dirty="0">
                          <a:solidFill>
                            <a:srgbClr val="0F243E"/>
                          </a:solidFill>
                          <a:effectLst/>
                          <a:latin typeface="Tahoma"/>
                        </a:rPr>
                      </a:br>
                      <a:br>
                        <a:rPr lang="en-US" sz="2400" b="0" i="0" u="none" strike="noStrike" dirty="0">
                          <a:solidFill>
                            <a:srgbClr val="0F243E"/>
                          </a:solidFill>
                          <a:effectLst/>
                          <a:latin typeface="Tahoma"/>
                        </a:rPr>
                      </a:br>
                      <a:r>
                        <a:rPr lang="en-US" sz="2400" b="0" i="0" u="none" strike="noStrike" dirty="0">
                          <a:solidFill>
                            <a:srgbClr val="0F243E"/>
                          </a:solidFill>
                          <a:effectLst/>
                          <a:latin typeface="Tahoma"/>
                        </a:rPr>
                        <a:t>Partial inclusion of citations, or incomplete</a:t>
                      </a: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Background information is not provided, is irrelevant, or is insufficient</a:t>
                      </a:r>
                      <a:br>
                        <a:rPr lang="en-US" sz="2400" b="0" i="0" u="none" strike="noStrike" dirty="0">
                          <a:solidFill>
                            <a:srgbClr val="0F243E"/>
                          </a:solidFill>
                          <a:effectLst/>
                          <a:latin typeface="Tahoma"/>
                        </a:rPr>
                      </a:br>
                      <a:br>
                        <a:rPr lang="en-US" sz="2400" b="0" i="0" u="none" strike="noStrike" dirty="0">
                          <a:solidFill>
                            <a:srgbClr val="0F243E"/>
                          </a:solidFill>
                          <a:effectLst/>
                          <a:latin typeface="Tahoma"/>
                        </a:rPr>
                      </a:br>
                      <a:r>
                        <a:rPr lang="en-US" sz="2400" b="0" i="0" u="none" strike="noStrike" dirty="0">
                          <a:solidFill>
                            <a:srgbClr val="0F243E"/>
                          </a:solidFill>
                          <a:effectLst/>
                          <a:latin typeface="Tahoma"/>
                        </a:rPr>
                        <a:t>No citations</a:t>
                      </a: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Section</a:t>
                      </a:r>
                      <a:r>
                        <a:rPr lang="en-US" sz="2400" b="0" i="0" u="none" strike="noStrike" baseline="0" dirty="0">
                          <a:solidFill>
                            <a:srgbClr val="0F243E"/>
                          </a:solidFill>
                          <a:effectLst/>
                          <a:latin typeface="Tahoma"/>
                        </a:rPr>
                        <a:t> not included</a:t>
                      </a:r>
                      <a:endParaRPr lang="en-US" sz="2400" b="0" i="0" u="none" strike="noStrike" dirty="0">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5285">
                <a:tc>
                  <a:txBody>
                    <a:bodyPr/>
                    <a:lstStyle/>
                    <a:p>
                      <a:pPr algn="ctr" fontAlgn="t"/>
                      <a:endParaRPr lang="en-US" sz="2400" b="1" i="0" u="none" strike="noStrike">
                        <a:solidFill>
                          <a:srgbClr val="0F243E"/>
                        </a:solidFill>
                        <a:effectLst/>
                        <a:latin typeface="Tahoma"/>
                      </a:endParaRPr>
                    </a:p>
                  </a:txBody>
                  <a:tcPr marL="7793" marR="7793" marT="9525"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0005"/>
                  </a:ext>
                </a:extLst>
              </a:tr>
              <a:tr h="5495925">
                <a:tc>
                  <a:txBody>
                    <a:bodyPr/>
                    <a:lstStyle/>
                    <a:p>
                      <a:pPr algn="ctr" fontAlgn="t"/>
                      <a:r>
                        <a:rPr lang="en-US" sz="2400" b="1" i="0" u="none" strike="noStrike" dirty="0">
                          <a:ln>
                            <a:noFill/>
                          </a:ln>
                          <a:solidFill>
                            <a:srgbClr val="0F243E"/>
                          </a:solidFill>
                          <a:effectLst/>
                          <a:latin typeface="Tahoma"/>
                        </a:rPr>
                        <a:t>Style &amp; Scholarly</a:t>
                      </a:r>
                      <a:r>
                        <a:rPr lang="en-US" sz="2400" b="1" i="0" u="none" strike="noStrike" baseline="0" dirty="0">
                          <a:ln>
                            <a:noFill/>
                          </a:ln>
                          <a:solidFill>
                            <a:srgbClr val="0F243E"/>
                          </a:solidFill>
                          <a:effectLst/>
                          <a:latin typeface="Tahoma"/>
                        </a:rPr>
                        <a:t> Relevance</a:t>
                      </a:r>
                      <a:endParaRPr lang="en-US" sz="2400" b="1" i="0" u="none" strike="noStrike" dirty="0">
                        <a:ln>
                          <a:noFill/>
                        </a:ln>
                        <a:solidFill>
                          <a:srgbClr val="0F243E"/>
                        </a:solidFill>
                        <a:effectLst/>
                        <a:latin typeface="Tahoma"/>
                      </a:endParaRPr>
                    </a:p>
                  </a:txBody>
                  <a:tcPr marL="7793" marR="7793" marT="9525" marB="0" anchor="ctr">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400" b="0" i="0" u="none" strike="noStrike" dirty="0">
                          <a:ln>
                            <a:noFill/>
                          </a:ln>
                          <a:solidFill>
                            <a:srgbClr val="0F243E"/>
                          </a:solidFill>
                          <a:effectLst/>
                          <a:latin typeface="Tahoma"/>
                        </a:rPr>
                        <a:t>Written in narrative format with appropriate grammar</a:t>
                      </a:r>
                      <a:br>
                        <a:rPr lang="en-US" sz="2400" b="0" i="0" u="none" strike="noStrike" dirty="0">
                          <a:ln>
                            <a:noFill/>
                          </a:ln>
                          <a:solidFill>
                            <a:srgbClr val="0F243E"/>
                          </a:solidFill>
                          <a:effectLst/>
                          <a:latin typeface="Tahoma"/>
                        </a:rPr>
                      </a:br>
                      <a:br>
                        <a:rPr lang="en-US" sz="2400" b="0" i="0" u="none" strike="noStrike" dirty="0">
                          <a:ln>
                            <a:noFill/>
                          </a:ln>
                          <a:solidFill>
                            <a:srgbClr val="0F243E"/>
                          </a:solidFill>
                          <a:effectLst/>
                          <a:latin typeface="Tahoma"/>
                        </a:rPr>
                      </a:br>
                      <a:r>
                        <a:rPr lang="en-US" sz="2400" b="0" i="0" u="none" strike="noStrike" dirty="0">
                          <a:ln>
                            <a:noFill/>
                          </a:ln>
                          <a:solidFill>
                            <a:srgbClr val="0F243E"/>
                          </a:solidFill>
                          <a:effectLst/>
                          <a:latin typeface="Tahoma"/>
                        </a:rPr>
                        <a:t>Appropriate length</a:t>
                      </a:r>
                    </a:p>
                    <a:p>
                      <a:pPr algn="ctr" fontAlgn="t"/>
                      <a:endParaRPr lang="en-US" sz="2400" b="0" i="0" u="none" strike="noStrike" dirty="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400" b="0" i="0" u="none" strike="noStrike" dirty="0">
                          <a:solidFill>
                            <a:srgbClr val="0F243E"/>
                          </a:solidFill>
                          <a:effectLst/>
                          <a:latin typeface="Tahoma"/>
                        </a:rPr>
                        <a:t>Clearly articulates relevance or purpose of the project</a:t>
                      </a:r>
                    </a:p>
                    <a:p>
                      <a:pPr algn="ctr" fontAlgn="t"/>
                      <a:endParaRPr lang="en-US" sz="2400" b="0" i="0" u="none" strike="noStrike" dirty="0">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400" b="0" i="0" u="none" strike="noStrike" dirty="0">
                          <a:ln>
                            <a:noFill/>
                          </a:ln>
                          <a:solidFill>
                            <a:srgbClr val="0F243E"/>
                          </a:solidFill>
                          <a:effectLst/>
                          <a:latin typeface="Tahoma"/>
                        </a:rPr>
                        <a:t>Narrative format but excessively long or too short</a:t>
                      </a:r>
                    </a:p>
                    <a:p>
                      <a:pPr marL="0" marR="0" indent="0" algn="ctr" defTabSz="4807092" rtl="0" eaLnBrk="1" fontAlgn="t" latinLnBrk="0" hangingPunct="1">
                        <a:lnSpc>
                          <a:spcPct val="100000"/>
                        </a:lnSpc>
                        <a:spcBef>
                          <a:spcPts val="0"/>
                        </a:spcBef>
                        <a:spcAft>
                          <a:spcPts val="0"/>
                        </a:spcAft>
                        <a:buClrTx/>
                        <a:buSzTx/>
                        <a:buFontTx/>
                        <a:buNone/>
                        <a:tabLst/>
                        <a:defRPr/>
                      </a:pPr>
                      <a:endParaRPr lang="en-US" sz="2400" b="0" i="0" u="none" strike="noStrike" dirty="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400" b="0" i="0" u="none" strike="noStrike" dirty="0">
                          <a:solidFill>
                            <a:srgbClr val="0F243E"/>
                          </a:solidFill>
                          <a:effectLst/>
                          <a:latin typeface="Tahoma"/>
                        </a:rPr>
                        <a:t>Identifies a general relevance or purpose of the project</a:t>
                      </a:r>
                    </a:p>
                    <a:p>
                      <a:pPr algn="ctr" fontAlgn="t"/>
                      <a:endParaRPr lang="en-US" sz="2400" b="0" i="0" u="none" strike="noStrike" dirty="0">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dirty="0">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400" b="0" i="0" u="none" strike="noStrike" dirty="0">
                          <a:ln>
                            <a:noFill/>
                          </a:ln>
                          <a:solidFill>
                            <a:srgbClr val="0F243E"/>
                          </a:solidFill>
                          <a:effectLst/>
                          <a:latin typeface="Tahoma"/>
                        </a:rPr>
                        <a:t>Non-narrative format</a:t>
                      </a:r>
                      <a:br>
                        <a:rPr lang="en-US" sz="2400" b="0" i="0" u="none" strike="noStrike" dirty="0">
                          <a:ln>
                            <a:noFill/>
                          </a:ln>
                          <a:solidFill>
                            <a:srgbClr val="0F243E"/>
                          </a:solidFill>
                          <a:effectLst/>
                          <a:latin typeface="Tahoma"/>
                        </a:rPr>
                      </a:br>
                      <a:br>
                        <a:rPr lang="en-US" sz="2400" b="0" i="0" u="none" strike="noStrike" dirty="0">
                          <a:ln>
                            <a:noFill/>
                          </a:ln>
                          <a:solidFill>
                            <a:srgbClr val="0F243E"/>
                          </a:solidFill>
                          <a:effectLst/>
                          <a:latin typeface="Tahoma"/>
                        </a:rPr>
                      </a:br>
                      <a:r>
                        <a:rPr lang="en-US" sz="2400" b="0" i="0" u="none" strike="noStrike" dirty="0">
                          <a:ln>
                            <a:noFill/>
                          </a:ln>
                          <a:solidFill>
                            <a:srgbClr val="0F243E"/>
                          </a:solidFill>
                          <a:effectLst/>
                          <a:latin typeface="Tahoma"/>
                        </a:rPr>
                        <a:t>Incomplete sentences, bullets, poor grammar</a:t>
                      </a:r>
                      <a:br>
                        <a:rPr lang="en-US" sz="2400" b="0" i="0" u="none" strike="noStrike" dirty="0">
                          <a:ln>
                            <a:noFill/>
                          </a:ln>
                          <a:solidFill>
                            <a:srgbClr val="0F243E"/>
                          </a:solidFill>
                          <a:effectLst/>
                          <a:latin typeface="Tahoma"/>
                        </a:rPr>
                      </a:br>
                      <a:br>
                        <a:rPr lang="en-US" sz="2400" b="0" i="0" u="none" strike="noStrike" dirty="0">
                          <a:ln>
                            <a:noFill/>
                          </a:ln>
                          <a:solidFill>
                            <a:srgbClr val="0F243E"/>
                          </a:solidFill>
                          <a:effectLst/>
                          <a:latin typeface="Tahoma"/>
                        </a:rPr>
                      </a:br>
                      <a:r>
                        <a:rPr lang="en-US" sz="2400" b="0" i="0" u="none" strike="noStrike" dirty="0">
                          <a:ln>
                            <a:noFill/>
                          </a:ln>
                          <a:solidFill>
                            <a:srgbClr val="0F243E"/>
                          </a:solidFill>
                          <a:effectLst/>
                          <a:latin typeface="Tahoma"/>
                        </a:rPr>
                        <a:t>Reflective only</a:t>
                      </a:r>
                    </a:p>
                    <a:p>
                      <a:pPr algn="ctr" fontAlgn="t"/>
                      <a:endParaRPr lang="en-US" sz="2400" b="0" i="0" u="none" strike="noStrike" dirty="0">
                        <a:ln>
                          <a:noFill/>
                        </a:ln>
                        <a:solidFill>
                          <a:srgbClr val="0F243E"/>
                        </a:solidFill>
                        <a:effectLst/>
                        <a:latin typeface="Tahoma"/>
                      </a:endParaRPr>
                    </a:p>
                    <a:p>
                      <a:pPr marL="0" marR="0" indent="0" algn="ctr" defTabSz="4807092" rtl="0" eaLnBrk="1" fontAlgn="t" latinLnBrk="0" hangingPunct="1">
                        <a:lnSpc>
                          <a:spcPct val="100000"/>
                        </a:lnSpc>
                        <a:spcBef>
                          <a:spcPts val="0"/>
                        </a:spcBef>
                        <a:spcAft>
                          <a:spcPts val="0"/>
                        </a:spcAft>
                        <a:buClrTx/>
                        <a:buSzTx/>
                        <a:buFontTx/>
                        <a:buNone/>
                        <a:tabLst/>
                        <a:defRPr/>
                      </a:pPr>
                      <a:r>
                        <a:rPr lang="en-US" sz="2400" b="0" i="0" u="none" strike="noStrike" dirty="0">
                          <a:solidFill>
                            <a:srgbClr val="0F243E"/>
                          </a:solidFill>
                          <a:effectLst/>
                          <a:latin typeface="Tahoma"/>
                        </a:rPr>
                        <a:t>Does not identify the relevance or purpose of the project</a:t>
                      </a:r>
                      <a:endParaRPr lang="en-US" sz="2400" b="0" i="0" u="none" strike="noStrike" dirty="0">
                        <a:ln>
                          <a:noFill/>
                        </a:ln>
                        <a:solidFill>
                          <a:srgbClr val="0F243E"/>
                        </a:solidFill>
                        <a:effectLst/>
                        <a:latin typeface="Tahoma"/>
                      </a:endParaRPr>
                    </a:p>
                    <a:p>
                      <a:pPr algn="ctr" fontAlgn="t"/>
                      <a:endParaRPr lang="en-US" sz="2400" b="0" i="0" u="none" strike="noStrike" dirty="0">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r>
                        <a:rPr lang="en-US" sz="2400" b="0" i="0" u="none" strike="noStrike" dirty="0">
                          <a:solidFill>
                            <a:srgbClr val="0F243E"/>
                          </a:solidFill>
                          <a:effectLst/>
                          <a:latin typeface="Tahoma"/>
                        </a:rPr>
                        <a:t>Section</a:t>
                      </a:r>
                      <a:r>
                        <a:rPr lang="en-US" sz="2400" b="0" i="0" u="none" strike="noStrike" baseline="0" dirty="0">
                          <a:solidFill>
                            <a:srgbClr val="0F243E"/>
                          </a:solidFill>
                          <a:effectLst/>
                          <a:latin typeface="Tahoma"/>
                        </a:rPr>
                        <a:t> not included</a:t>
                      </a:r>
                      <a:endParaRPr lang="en-US" sz="2400" b="0" i="0" u="none" strike="noStrike" dirty="0">
                        <a:ln>
                          <a:noFill/>
                        </a:ln>
                        <a:solidFill>
                          <a:srgbClr val="0F243E"/>
                        </a:solidFill>
                        <a:effectLst/>
                        <a:latin typeface="Tahoma"/>
                      </a:endParaRPr>
                    </a:p>
                  </a:txBody>
                  <a:tcPr marL="7793" marR="7793" marT="9525" marB="0">
                    <a:lnL>
                      <a:noFill/>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375285">
                <a:tc>
                  <a:txBody>
                    <a:bodyPr/>
                    <a:lstStyle/>
                    <a:p>
                      <a:pPr algn="ctr" fontAlgn="t"/>
                      <a:endParaRPr lang="en-US" sz="2400" b="1" i="0" u="none" strike="noStrike" dirty="0">
                        <a:solidFill>
                          <a:srgbClr val="0F243E"/>
                        </a:solidFill>
                        <a:effectLst/>
                        <a:latin typeface="Tahoma"/>
                      </a:endParaRPr>
                    </a:p>
                  </a:txBody>
                  <a:tcPr marL="7793" marR="7793" marT="9525" marB="0" anchor="ctr">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1838325">
                <a:tc>
                  <a:txBody>
                    <a:bodyPr/>
                    <a:lstStyle/>
                    <a:p>
                      <a:pPr algn="ctr" fontAlgn="t"/>
                      <a:r>
                        <a:rPr lang="en-US" sz="2400" b="1" i="0" u="none" strike="noStrike" dirty="0">
                          <a:solidFill>
                            <a:srgbClr val="0F243E"/>
                          </a:solidFill>
                          <a:effectLst/>
                          <a:latin typeface="Tahoma"/>
                        </a:rPr>
                        <a:t>Next Steps</a:t>
                      </a:r>
                    </a:p>
                  </a:txBody>
                  <a:tcPr marL="7793" marR="7793" marT="9525" marB="0" anchor="ctr">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Appropriate number &amp; detail</a:t>
                      </a:r>
                    </a:p>
                    <a:p>
                      <a:pPr algn="ctr" fontAlgn="t"/>
                      <a:endParaRPr lang="en-US" sz="2400" b="0" i="0" u="none" strike="noStrike" dirty="0">
                        <a:solidFill>
                          <a:srgbClr val="0F243E"/>
                        </a:solidFill>
                        <a:effectLst/>
                        <a:latin typeface="Tahoma"/>
                      </a:endParaRPr>
                    </a:p>
                    <a:p>
                      <a:pPr algn="ctr" fontAlgn="t"/>
                      <a:r>
                        <a:rPr lang="en-US" sz="2400" b="0" i="0" u="none" strike="noStrike" dirty="0">
                          <a:solidFill>
                            <a:srgbClr val="0F243E"/>
                          </a:solidFill>
                          <a:effectLst/>
                          <a:latin typeface="Tahoma"/>
                        </a:rPr>
                        <a:t>Relevant to work</a:t>
                      </a:r>
                    </a:p>
                    <a:p>
                      <a:pPr algn="ctr" fontAlgn="t"/>
                      <a:endParaRPr lang="en-US" sz="2400" b="0" i="0" u="none" strike="noStrike" dirty="0">
                        <a:solidFill>
                          <a:srgbClr val="0F243E"/>
                        </a:solidFill>
                        <a:effectLst/>
                        <a:latin typeface="Tahoma"/>
                      </a:endParaRP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Well-written but vague in scope</a:t>
                      </a: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endParaRPr lang="en-US" sz="2400" b="0" i="0" u="none" strike="noStrike" dirty="0">
                        <a:solidFill>
                          <a:srgbClr val="0F243E"/>
                        </a:solidFill>
                        <a:effectLst/>
                        <a:latin typeface="Tahoma"/>
                      </a:endParaRP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None or poorly articulated</a:t>
                      </a: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en-US" sz="2400" b="0" i="0" u="none" strike="noStrike" dirty="0">
                          <a:solidFill>
                            <a:srgbClr val="0F243E"/>
                          </a:solidFill>
                          <a:effectLst/>
                          <a:latin typeface="Tahoma"/>
                        </a:rPr>
                        <a:t>Section</a:t>
                      </a:r>
                      <a:r>
                        <a:rPr lang="en-US" sz="2400" b="0" i="0" u="none" strike="noStrike" baseline="0" dirty="0">
                          <a:solidFill>
                            <a:srgbClr val="0F243E"/>
                          </a:solidFill>
                          <a:effectLst/>
                          <a:latin typeface="Tahoma"/>
                        </a:rPr>
                        <a:t> not included</a:t>
                      </a:r>
                      <a:endParaRPr lang="en-US" sz="2400" b="0" i="0" u="none" strike="noStrike" dirty="0">
                        <a:solidFill>
                          <a:srgbClr val="0F243E"/>
                        </a:solidFill>
                        <a:effectLst/>
                        <a:latin typeface="Tahoma"/>
                      </a:endParaRPr>
                    </a:p>
                  </a:txBody>
                  <a:tcPr marL="7793" marR="7793" marT="9525" marB="0">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34" name="TextBox 33"/>
          <p:cNvSpPr txBox="1"/>
          <p:nvPr/>
        </p:nvSpPr>
        <p:spPr>
          <a:xfrm>
            <a:off x="30316399" y="6109076"/>
            <a:ext cx="11081924" cy="4701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Review</a:t>
            </a:r>
            <a:endParaRPr lang="en-US" sz="7772" dirty="0">
              <a:latin typeface="Frutiger LT Std 55 Roman"/>
            </a:endParaRPr>
          </a:p>
        </p:txBody>
      </p:sp>
      <p:sp>
        <p:nvSpPr>
          <p:cNvPr id="37" name="TextBox 36"/>
          <p:cNvSpPr txBox="1"/>
          <p:nvPr/>
        </p:nvSpPr>
        <p:spPr>
          <a:xfrm>
            <a:off x="16602632" y="6109076"/>
            <a:ext cx="11081924" cy="4701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Rubric Development</a:t>
            </a:r>
          </a:p>
        </p:txBody>
      </p:sp>
      <p:sp>
        <p:nvSpPr>
          <p:cNvPr id="11" name="Rectangle 10"/>
          <p:cNvSpPr/>
          <p:nvPr/>
        </p:nvSpPr>
        <p:spPr>
          <a:xfrm>
            <a:off x="15577252" y="6986174"/>
            <a:ext cx="12718473" cy="4523867"/>
          </a:xfrm>
          <a:prstGeom prst="rect">
            <a:avLst/>
          </a:prstGeom>
        </p:spPr>
        <p:txBody>
          <a:bodyPr wrap="square">
            <a:spAutoFit/>
          </a:bodyPr>
          <a:lstStyle/>
          <a:p>
            <a:pPr marL="400011" lvl="1"/>
            <a:r>
              <a:rPr lang="en-US" sz="2618" dirty="0">
                <a:latin typeface="+mj-lt"/>
                <a:cs typeface="Times New Roman" panose="02020603050405020304" pitchFamily="18" charset="0"/>
              </a:rPr>
              <a:t>Course leaders reviewed and adapted published rubrics for scientific and scholarly writing, incorporating course objectives to create the 5-point , 4 category  rubric (20 total possible points). </a:t>
            </a:r>
            <a:r>
              <a:rPr lang="en-US" sz="2618" dirty="0">
                <a:cs typeface="Times New Roman" panose="02020603050405020304" pitchFamily="18" charset="0"/>
              </a:rPr>
              <a:t>Three members of the course leadership team independently applied the rubric to 3 introduction sections to determine consistency of scoring. </a:t>
            </a:r>
            <a:r>
              <a:rPr lang="en-US" sz="2618" dirty="0">
                <a:latin typeface="+mj-lt"/>
                <a:cs typeface="Times New Roman" panose="02020603050405020304" pitchFamily="18" charset="0"/>
              </a:rPr>
              <a:t>Information regarding status of review by advisor was removed from submissions. </a:t>
            </a:r>
          </a:p>
          <a:p>
            <a:pPr marL="400011" lvl="1"/>
            <a:endParaRPr lang="en-US" sz="2618" dirty="0">
              <a:latin typeface="+mj-lt"/>
              <a:cs typeface="Times New Roman" panose="02020603050405020304" pitchFamily="18" charset="0"/>
            </a:endParaRPr>
          </a:p>
          <a:p>
            <a:pPr marL="400011" lvl="1"/>
            <a:r>
              <a:rPr lang="en-US" sz="2618" dirty="0">
                <a:latin typeface="+mj-lt"/>
                <a:cs typeface="Times New Roman" panose="02020603050405020304" pitchFamily="18" charset="0"/>
              </a:rPr>
              <a:t>Following the pilot  3-submission review,  the course </a:t>
            </a:r>
            <a:r>
              <a:rPr lang="en-US" sz="2618" dirty="0">
                <a:cs typeface="Times New Roman" panose="02020603050405020304" pitchFamily="18" charset="0"/>
              </a:rPr>
              <a:t>team </a:t>
            </a:r>
            <a:r>
              <a:rPr lang="en-US" sz="2618" dirty="0">
                <a:latin typeface="+mj-lt"/>
                <a:cs typeface="Times New Roman" panose="02020603050405020304" pitchFamily="18" charset="0"/>
              </a:rPr>
              <a:t>members each independently reviewed 1/3 of all complete student draft Introduction submissions (</a:t>
            </a:r>
            <a:r>
              <a:rPr lang="en-US" sz="2618" i="1" dirty="0">
                <a:latin typeface="+mj-lt"/>
                <a:cs typeface="Times New Roman" panose="02020603050405020304" pitchFamily="18" charset="0"/>
              </a:rPr>
              <a:t>N</a:t>
            </a:r>
            <a:r>
              <a:rPr lang="en-US" sz="2618" dirty="0">
                <a:latin typeface="+mj-lt"/>
                <a:cs typeface="Times New Roman" panose="02020603050405020304" pitchFamily="18" charset="0"/>
              </a:rPr>
              <a:t> = 98).  Total scores were sorted into 4 groups (1-5, 6-10, 11-15, 16-20) and compared to student-report of advisor review prior to submission.  Scores of 11 and higher were considered acceptable, indicating the student had successfully accomplished the  exercise.  </a:t>
            </a:r>
            <a:endParaRPr lang="en-US" sz="2618" b="1" dirty="0">
              <a:latin typeface="+mj-lt"/>
              <a:cs typeface="Times New Roman" panose="02020603050405020304" pitchFamily="18" charset="0"/>
            </a:endParaRPr>
          </a:p>
        </p:txBody>
      </p:sp>
      <p:sp>
        <p:nvSpPr>
          <p:cNvPr id="12" name="Rectangle 11"/>
          <p:cNvSpPr/>
          <p:nvPr/>
        </p:nvSpPr>
        <p:spPr>
          <a:xfrm>
            <a:off x="29498123" y="6986175"/>
            <a:ext cx="12718473" cy="3718134"/>
          </a:xfrm>
          <a:prstGeom prst="rect">
            <a:avLst/>
          </a:prstGeom>
        </p:spPr>
        <p:txBody>
          <a:bodyPr wrap="square">
            <a:spAutoFit/>
          </a:bodyPr>
          <a:lstStyle/>
          <a:p>
            <a:pPr marL="800022" indent="-387024">
              <a:buFont typeface="Arial" pitchFamily="34" charset="0"/>
              <a:buChar char="•"/>
            </a:pPr>
            <a:r>
              <a:rPr lang="en-US" sz="2618" dirty="0">
                <a:latin typeface="+mj-lt"/>
                <a:cs typeface="Times New Roman" panose="02020603050405020304" pitchFamily="18" charset="0"/>
              </a:rPr>
              <a:t>Review of  the draft student Introduction Sections  revealed a wide variety of writing ability and technique; scores ranged from 1 – 20 (</a:t>
            </a:r>
            <a:r>
              <a:rPr lang="en-US" sz="2618" i="1" dirty="0">
                <a:latin typeface="+mj-lt"/>
                <a:cs typeface="Times New Roman" panose="02020603050405020304" pitchFamily="18" charset="0"/>
              </a:rPr>
              <a:t>N</a:t>
            </a:r>
            <a:r>
              <a:rPr lang="en-US" sz="2618" dirty="0">
                <a:latin typeface="+mj-lt"/>
                <a:cs typeface="Times New Roman" panose="02020603050405020304" pitchFamily="18" charset="0"/>
              </a:rPr>
              <a:t> = 98, µ=16, </a:t>
            </a:r>
            <a:r>
              <a:rPr lang="en-US" sz="2618" dirty="0">
                <a:latin typeface="Symbol"/>
              </a:rPr>
              <a:t>s</a:t>
            </a:r>
            <a:r>
              <a:rPr lang="en-US" sz="2618" dirty="0">
                <a:latin typeface="+mj-lt"/>
                <a:cs typeface="Times New Roman" panose="02020603050405020304" pitchFamily="18" charset="0"/>
              </a:rPr>
              <a:t>= 3.11), with only 4 of 98 in the ‘not acceptable’ range (1-10) and most (67)  occurring in the top bracket (16-20).  </a:t>
            </a:r>
          </a:p>
          <a:p>
            <a:pPr marL="748073" lvl="1" indent="-374036">
              <a:buFont typeface="Arial" panose="020B0604020202020204" pitchFamily="34" charset="0"/>
              <a:buChar char="•"/>
            </a:pPr>
            <a:r>
              <a:rPr lang="en-US" sz="2618" dirty="0">
                <a:latin typeface="+mj-lt"/>
                <a:cs typeface="Times New Roman" panose="02020603050405020304" pitchFamily="18" charset="0"/>
              </a:rPr>
              <a:t>An Independent </a:t>
            </a:r>
            <a:r>
              <a:rPr lang="en-US" sz="2618" i="1" dirty="0">
                <a:latin typeface="+mj-lt"/>
                <a:cs typeface="Times New Roman" panose="02020603050405020304" pitchFamily="18" charset="0"/>
              </a:rPr>
              <a:t>t-test </a:t>
            </a:r>
            <a:r>
              <a:rPr lang="en-US" sz="2618" dirty="0">
                <a:latin typeface="+mj-lt"/>
                <a:cs typeface="Times New Roman" panose="02020603050405020304" pitchFamily="18" charset="0"/>
              </a:rPr>
              <a:t> was conducted to compare all “not advisor reviewed” and “advisor reviewed” writing samples. </a:t>
            </a:r>
          </a:p>
          <a:p>
            <a:pPr marL="748073" lvl="1" indent="-374036">
              <a:buFont typeface="Arial" panose="020B0604020202020204" pitchFamily="34" charset="0"/>
              <a:buChar char="•"/>
            </a:pPr>
            <a:r>
              <a:rPr lang="en-US" sz="2618" dirty="0">
                <a:latin typeface="+mj-lt"/>
                <a:cs typeface="Times New Roman" panose="02020603050405020304" pitchFamily="18" charset="0"/>
              </a:rPr>
              <a:t>There was a statistically significant difference in the scores for introductions that were  </a:t>
            </a:r>
            <a:r>
              <a:rPr lang="en-US" sz="2618" dirty="0">
                <a:cs typeface="Times New Roman" panose="02020603050405020304" pitchFamily="18" charset="0"/>
              </a:rPr>
              <a:t>“not advisor reviewed” (</a:t>
            </a:r>
            <a:r>
              <a:rPr lang="en-US" sz="2618" i="1" dirty="0">
                <a:cs typeface="Times New Roman" panose="02020603050405020304" pitchFamily="18" charset="0"/>
              </a:rPr>
              <a:t>n </a:t>
            </a:r>
            <a:r>
              <a:rPr lang="en-US" sz="2618" dirty="0">
                <a:cs typeface="Times New Roman" panose="02020603050405020304" pitchFamily="18" charset="0"/>
              </a:rPr>
              <a:t>= 38; </a:t>
            </a:r>
            <a:r>
              <a:rPr lang="en-US" sz="2618" dirty="0">
                <a:solidFill>
                  <a:srgbClr val="000000"/>
                </a:solidFill>
                <a:latin typeface="Arial Unicode MS"/>
              </a:rPr>
              <a:t>x̅</a:t>
            </a:r>
            <a:r>
              <a:rPr lang="en-US" sz="2618" i="1" dirty="0">
                <a:cs typeface="Times New Roman" panose="02020603050405020304" pitchFamily="18" charset="0"/>
              </a:rPr>
              <a:t> </a:t>
            </a:r>
            <a:r>
              <a:rPr lang="en-US" sz="2618" dirty="0">
                <a:cs typeface="Times New Roman" panose="02020603050405020304" pitchFamily="18" charset="0"/>
              </a:rPr>
              <a:t>= 15.34) and  “advisor reviewed” (</a:t>
            </a:r>
            <a:r>
              <a:rPr lang="en-US" sz="2618" i="1" dirty="0">
                <a:cs typeface="Times New Roman" panose="02020603050405020304" pitchFamily="18" charset="0"/>
              </a:rPr>
              <a:t>n </a:t>
            </a:r>
            <a:r>
              <a:rPr lang="en-US" sz="2618" dirty="0">
                <a:cs typeface="Times New Roman" panose="02020603050405020304" pitchFamily="18" charset="0"/>
              </a:rPr>
              <a:t>= 60, </a:t>
            </a:r>
            <a:r>
              <a:rPr lang="en-US" sz="2618" dirty="0">
                <a:solidFill>
                  <a:srgbClr val="000000"/>
                </a:solidFill>
                <a:latin typeface="Arial Unicode MS"/>
              </a:rPr>
              <a:t>x̅</a:t>
            </a:r>
            <a:r>
              <a:rPr lang="en-US" sz="2618" i="1" dirty="0">
                <a:cs typeface="Times New Roman" panose="02020603050405020304" pitchFamily="18" charset="0"/>
              </a:rPr>
              <a:t> </a:t>
            </a:r>
            <a:r>
              <a:rPr lang="en-US" sz="2618" dirty="0">
                <a:cs typeface="Times New Roman" panose="02020603050405020304" pitchFamily="18" charset="0"/>
              </a:rPr>
              <a:t>= 17.18); </a:t>
            </a:r>
            <a:r>
              <a:rPr lang="en-US" sz="2618" i="1" dirty="0">
                <a:cs typeface="Times New Roman" panose="02020603050405020304" pitchFamily="18" charset="0"/>
              </a:rPr>
              <a:t>t</a:t>
            </a:r>
            <a:r>
              <a:rPr lang="en-US" sz="2618" dirty="0">
                <a:cs typeface="Times New Roman" panose="02020603050405020304" pitchFamily="18" charset="0"/>
              </a:rPr>
              <a:t>(96)=1.99, </a:t>
            </a:r>
            <a:r>
              <a:rPr lang="en-US" sz="2618" i="1" dirty="0">
                <a:cs typeface="Times New Roman" panose="02020603050405020304" pitchFamily="18" charset="0"/>
              </a:rPr>
              <a:t>p </a:t>
            </a:r>
            <a:r>
              <a:rPr lang="en-US" sz="2618" dirty="0">
                <a:cs typeface="Times New Roman" panose="02020603050405020304" pitchFamily="18" charset="0"/>
              </a:rPr>
              <a:t>= 0.007. </a:t>
            </a:r>
            <a:endParaRPr lang="en-US" sz="2618" dirty="0">
              <a:latin typeface="+mj-lt"/>
              <a:cs typeface="Times New Roman" panose="02020603050405020304" pitchFamily="18" charset="0"/>
            </a:endParaRPr>
          </a:p>
        </p:txBody>
      </p:sp>
      <p:graphicFrame>
        <p:nvGraphicFramePr>
          <p:cNvPr id="52" name="Chart 51"/>
          <p:cNvGraphicFramePr>
            <a:graphicFrameLocks/>
          </p:cNvGraphicFramePr>
          <p:nvPr>
            <p:extLst>
              <p:ext uri="{D42A27DB-BD31-4B8C-83A1-F6EECF244321}">
                <p14:modId xmlns:p14="http://schemas.microsoft.com/office/powerpoint/2010/main" val="3696260508"/>
              </p:ext>
            </p:extLst>
          </p:nvPr>
        </p:nvGraphicFramePr>
        <p:xfrm>
          <a:off x="29702686" y="11414950"/>
          <a:ext cx="12308030" cy="10862775"/>
        </p:xfrm>
        <a:graphic>
          <a:graphicData uri="http://schemas.openxmlformats.org/drawingml/2006/chart">
            <c:chart xmlns:c="http://schemas.openxmlformats.org/drawingml/2006/chart" xmlns:r="http://schemas.openxmlformats.org/officeDocument/2006/relationships" r:id="rId8"/>
          </a:graphicData>
        </a:graphic>
      </p:graphicFrame>
      <p:grpSp>
        <p:nvGrpSpPr>
          <p:cNvPr id="25" name="Group 24"/>
          <p:cNvGrpSpPr/>
          <p:nvPr/>
        </p:nvGrpSpPr>
        <p:grpSpPr>
          <a:xfrm>
            <a:off x="29218413" y="4385418"/>
            <a:ext cx="13277894" cy="1005840"/>
            <a:chOff x="34544659" y="4385418"/>
            <a:chExt cx="16228537" cy="1005840"/>
          </a:xfrm>
        </p:grpSpPr>
        <p:sp>
          <p:nvSpPr>
            <p:cNvPr id="57" name="Rectangle 56"/>
            <p:cNvSpPr/>
            <p:nvPr/>
          </p:nvSpPr>
          <p:spPr>
            <a:xfrm>
              <a:off x="34544659" y="4385418"/>
              <a:ext cx="16228537" cy="1005840"/>
            </a:xfrm>
            <a:prstGeom prst="rect">
              <a:avLst/>
            </a:prstGeom>
            <a:gradFill flip="none" rotWithShape="1">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1"/>
              <a:tileRect/>
            </a:gra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772"/>
            </a:p>
          </p:txBody>
        </p:sp>
        <p:sp>
          <p:nvSpPr>
            <p:cNvPr id="59" name="TextBox 58"/>
            <p:cNvSpPr txBox="1"/>
            <p:nvPr/>
          </p:nvSpPr>
          <p:spPr>
            <a:xfrm>
              <a:off x="40562354" y="4457451"/>
              <a:ext cx="4193145" cy="721864"/>
            </a:xfrm>
            <a:prstGeom prst="rect">
              <a:avLst/>
            </a:prstGeom>
            <a:noFill/>
          </p:spPr>
          <p:txBody>
            <a:bodyPr wrap="square" rtlCol="0">
              <a:spAutoFit/>
            </a:bodyPr>
            <a:lstStyle/>
            <a:p>
              <a:pPr algn="ctr"/>
              <a:r>
                <a:rPr lang="en-US" sz="4091" b="1" cap="small" dirty="0">
                  <a:latin typeface="Frutiger LT Std 55 Roman"/>
                </a:rPr>
                <a:t>Results</a:t>
              </a:r>
            </a:p>
          </p:txBody>
        </p:sp>
      </p:grpSp>
      <p:sp>
        <p:nvSpPr>
          <p:cNvPr id="45" name="Rectangle 44"/>
          <p:cNvSpPr/>
          <p:nvPr/>
        </p:nvSpPr>
        <p:spPr>
          <a:xfrm>
            <a:off x="29498123" y="28425791"/>
            <a:ext cx="12718473" cy="1300934"/>
          </a:xfrm>
          <a:prstGeom prst="rect">
            <a:avLst/>
          </a:prstGeom>
        </p:spPr>
        <p:txBody>
          <a:bodyPr wrap="square">
            <a:spAutoFit/>
          </a:bodyPr>
          <a:lstStyle/>
          <a:p>
            <a:pPr marL="374036" lvl="1"/>
            <a:r>
              <a:rPr lang="en-US" sz="2618" dirty="0">
                <a:latin typeface="+mj-lt"/>
                <a:cs typeface="Times New Roman" panose="02020603050405020304" pitchFamily="18" charset="0"/>
              </a:rPr>
              <a:t>Next steps  include increasing sample size, considering similar survey of advisors to determine level of effort in their pre-submission reviews of student work, and  incorporating this information into student and faculty development.</a:t>
            </a:r>
          </a:p>
        </p:txBody>
      </p:sp>
      <p:sp>
        <p:nvSpPr>
          <p:cNvPr id="46" name="TextBox 45"/>
          <p:cNvSpPr txBox="1"/>
          <p:nvPr/>
        </p:nvSpPr>
        <p:spPr>
          <a:xfrm>
            <a:off x="30316399" y="27360695"/>
            <a:ext cx="11081924" cy="4701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Next Steps</a:t>
            </a:r>
            <a:endParaRPr lang="en-US" sz="7772" dirty="0">
              <a:latin typeface="Frutiger LT Std 55 Roman"/>
            </a:endParaRPr>
          </a:p>
        </p:txBody>
      </p:sp>
      <p:sp>
        <p:nvSpPr>
          <p:cNvPr id="38" name="TextBox 37"/>
          <p:cNvSpPr txBox="1"/>
          <p:nvPr/>
        </p:nvSpPr>
        <p:spPr>
          <a:xfrm>
            <a:off x="30316399" y="22976408"/>
            <a:ext cx="11081924" cy="4701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US" sz="2455" dirty="0">
                <a:latin typeface="Frutiger LT Std 55 Roman"/>
              </a:rPr>
              <a:t>Conclusions</a:t>
            </a:r>
            <a:endParaRPr lang="en-US" sz="7772" dirty="0">
              <a:latin typeface="Frutiger LT Std 55 Roman"/>
            </a:endParaRPr>
          </a:p>
        </p:txBody>
      </p:sp>
      <p:sp>
        <p:nvSpPr>
          <p:cNvPr id="47" name="Rectangle 46"/>
          <p:cNvSpPr/>
          <p:nvPr/>
        </p:nvSpPr>
        <p:spPr>
          <a:xfrm>
            <a:off x="29498123" y="24093976"/>
            <a:ext cx="12718473" cy="2912400"/>
          </a:xfrm>
          <a:prstGeom prst="rect">
            <a:avLst/>
          </a:prstGeom>
        </p:spPr>
        <p:txBody>
          <a:bodyPr wrap="square">
            <a:spAutoFit/>
          </a:bodyPr>
          <a:lstStyle/>
          <a:p>
            <a:pPr marL="374036" lvl="1"/>
            <a:r>
              <a:rPr lang="en-US" sz="2618" dirty="0">
                <a:cs typeface="Times New Roman" panose="02020603050405020304" pitchFamily="18" charset="0"/>
              </a:rPr>
              <a:t>Overall students’ writing met expectations (94 of 98 samples).  Advisor review was associated with higher scores, with more samples (45 vs 21) in the exceptional range with respect to content and format having been reviewed by an advisor.  However, these data do not imply causality.  While we would hope the advisors provided feedback that improved writing, it is also possible that students who submit to their advisor in advance are more experienced or more dutiful and thus create initial drafts that are also higher quality without advisor input. </a:t>
            </a:r>
            <a:endParaRPr lang="en-US" sz="2618" b="1" dirty="0">
              <a:solidFill>
                <a:srgbClr val="C00000"/>
              </a:solidFill>
              <a:latin typeface="+mj-lt"/>
              <a:cs typeface="Times New Roman" panose="02020603050405020304" pitchFamily="18" charset="0"/>
            </a:endParaRPr>
          </a:p>
        </p:txBody>
      </p:sp>
      <p:graphicFrame>
        <p:nvGraphicFramePr>
          <p:cNvPr id="14" name="Object 13"/>
          <p:cNvGraphicFramePr>
            <a:graphicFrameLocks noChangeAspect="1"/>
          </p:cNvGraphicFramePr>
          <p:nvPr>
            <p:extLst>
              <p:ext uri="{D42A27DB-BD31-4B8C-83A1-F6EECF244321}">
                <p14:modId xmlns:p14="http://schemas.microsoft.com/office/powerpoint/2010/main" val="1630352862"/>
              </p:ext>
            </p:extLst>
          </p:nvPr>
        </p:nvGraphicFramePr>
        <p:xfrm>
          <a:off x="21898841" y="16351250"/>
          <a:ext cx="93519" cy="215901"/>
        </p:xfrm>
        <a:graphic>
          <a:graphicData uri="http://schemas.openxmlformats.org/presentationml/2006/ole">
            <mc:AlternateContent xmlns:mc="http://schemas.openxmlformats.org/markup-compatibility/2006">
              <mc:Choice xmlns:v="urn:schemas-microsoft-com:vml" Requires="v">
                <p:oleObj spid="_x0000_s1073" name="Equation" r:id="rId9" imgW="114120" imgH="215640" progId="Equation.3">
                  <p:embed/>
                </p:oleObj>
              </mc:Choice>
              <mc:Fallback>
                <p:oleObj name="Equation" r:id="rId9" imgW="114120" imgH="215640" progId="Equation.3">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898841" y="16351250"/>
                        <a:ext cx="93519" cy="2159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48"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50953" y="13405576"/>
            <a:ext cx="9678294" cy="8221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TextBox 19"/>
          <p:cNvSpPr txBox="1"/>
          <p:nvPr/>
        </p:nvSpPr>
        <p:spPr>
          <a:xfrm flipH="1">
            <a:off x="5138712" y="31090707"/>
            <a:ext cx="34008609" cy="962892"/>
          </a:xfrm>
          <a:prstGeom prst="rect">
            <a:avLst/>
          </a:prstGeom>
          <a:noFill/>
        </p:spPr>
        <p:txBody>
          <a:bodyPr wrap="square" rtlCol="0">
            <a:spAutoFit/>
          </a:bodyPr>
          <a:lstStyle/>
          <a:p>
            <a:pPr algn="ctr"/>
            <a:r>
              <a:rPr lang="en-US" sz="5657" dirty="0">
                <a:latin typeface="Sabon"/>
              </a:rPr>
              <a:t>University of Massachusetts Medical School | Capstone Scholarship &amp; Discovery </a:t>
            </a:r>
          </a:p>
        </p:txBody>
      </p:sp>
      <p:sp>
        <p:nvSpPr>
          <p:cNvPr id="3" name="TextBox 2">
            <a:extLst>
              <a:ext uri="{FF2B5EF4-FFF2-40B4-BE49-F238E27FC236}">
                <a16:creationId xmlns:a16="http://schemas.microsoft.com/office/drawing/2014/main" id="{1AF0A048-798F-47C2-9D57-E3B2CD7B4EA9}"/>
              </a:ext>
            </a:extLst>
          </p:cNvPr>
          <p:cNvSpPr txBox="1"/>
          <p:nvPr/>
        </p:nvSpPr>
        <p:spPr>
          <a:xfrm>
            <a:off x="7351257" y="9152462"/>
            <a:ext cx="16342133" cy="15589652"/>
          </a:xfrm>
          <a:prstGeom prst="rect">
            <a:avLst/>
          </a:prstGeom>
          <a:solidFill>
            <a:schemeClr val="accent2">
              <a:lumMod val="40000"/>
              <a:lumOff val="60000"/>
            </a:schemeClr>
          </a:solidFill>
          <a:ln>
            <a:solidFill>
              <a:schemeClr val="tx1"/>
            </a:solidFill>
          </a:ln>
        </p:spPr>
        <p:txBody>
          <a:bodyPr wrap="square" lIns="914400" tIns="274320" rIns="365760" bIns="274320" rtlCol="0">
            <a:spAutoFit/>
          </a:bodyPr>
          <a:lstStyle/>
          <a:p>
            <a:r>
              <a:rPr lang="en-US" dirty="0"/>
              <a:t>This template in 48” x 36”</a:t>
            </a:r>
          </a:p>
          <a:p>
            <a:r>
              <a:rPr lang="en-US" dirty="0"/>
              <a:t>Before sending to ACME Printing, save/print as </a:t>
            </a:r>
            <a:r>
              <a:rPr lang="en-US" i="1" dirty="0"/>
              <a:t>.pdf</a:t>
            </a:r>
          </a:p>
          <a:p>
            <a:endParaRPr lang="en-US" i="1" dirty="0"/>
          </a:p>
          <a:p>
            <a:r>
              <a:rPr lang="en-US" dirty="0"/>
              <a:t>Email the .</a:t>
            </a:r>
            <a:r>
              <a:rPr lang="en-US" i="1" dirty="0"/>
              <a:t>pdf</a:t>
            </a:r>
            <a:r>
              <a:rPr lang="en-US" dirty="0"/>
              <a:t> to </a:t>
            </a:r>
            <a:r>
              <a:rPr lang="en-US" dirty="0">
                <a:hlinkClick r:id="rId12"/>
              </a:rPr>
              <a:t>prints@acmebp.com</a:t>
            </a:r>
            <a:r>
              <a:rPr lang="en-US" dirty="0"/>
              <a:t>; include your phone number in the email</a:t>
            </a:r>
          </a:p>
          <a:p>
            <a:endParaRPr lang="en-US" dirty="0"/>
          </a:p>
          <a:p>
            <a:r>
              <a:rPr lang="en-US" dirty="0"/>
              <a:t>Contact </a:t>
            </a:r>
            <a:r>
              <a:rPr lang="en-US" dirty="0">
                <a:hlinkClick r:id="rId13"/>
              </a:rPr>
              <a:t>Colleen.Burnham@umassmed.edu</a:t>
            </a:r>
            <a:endParaRPr lang="en-US" dirty="0"/>
          </a:p>
          <a:p>
            <a:r>
              <a:rPr lang="en-US" dirty="0"/>
              <a:t>if you have questions about using this template</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apstone: Identifying the impact of advisor review on the quality of student scholarly writing&amp;#x0D;&amp;#x0A;Colleen Burnham MBA,&quot;/&gt;&lt;property id=&quot;20307&quot; value=&quot;256&quot;/&gt;&lt;/object&gt;&lt;/object&gt;&lt;/object&gt;&lt;/database&gt;"/>
  <p:tag name="SECTOMILLISECCONVERTED" val="1"/>
</p:tagLst>
</file>

<file path=ppt/theme/theme1.xml><?xml version="1.0" encoding="utf-8"?>
<a:theme xmlns:a="http://schemas.openxmlformats.org/drawingml/2006/main" name="UMMS-pptx-templateUM-0096_PPT_duallogoB">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A3D32DF5E7C8439AD04650DFB47EFC" ma:contentTypeVersion="0" ma:contentTypeDescription="Create a new document." ma:contentTypeScope="" ma:versionID="bbbd7490026ce360519dd80586c9b684">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D6C4CD-CFA3-41A1-A9D1-BFAF122A51A5}">
  <ds:schemaRefs>
    <ds:schemaRef ds:uri="http://purl.org/dc/dcmitype/"/>
    <ds:schemaRef ds:uri="http://purl.org/dc/elements/1.1/"/>
    <ds:schemaRef ds:uri="http://www.w3.org/XML/1998/namespace"/>
    <ds:schemaRef ds:uri="http://purl.org/dc/terms/"/>
    <ds:schemaRef ds:uri="http://schemas.openxmlformats.org/package/2006/metadata/core-properties"/>
    <ds:schemaRef ds:uri="http://schemas.microsoft.com/office/2006/metadata/properties"/>
    <ds:schemaRef ds:uri="http://schemas.microsoft.com/office/2006/documentManagement/types"/>
    <ds:schemaRef ds:uri="http://schemas.microsoft.com/office/infopath/2007/PartnerControls"/>
  </ds:schemaRefs>
</ds:datastoreItem>
</file>

<file path=customXml/itemProps2.xml><?xml version="1.0" encoding="utf-8"?>
<ds:datastoreItem xmlns:ds="http://schemas.openxmlformats.org/officeDocument/2006/customXml" ds:itemID="{6D1ED908-36CA-47DE-9D02-6709ABA06A3B}">
  <ds:schemaRefs>
    <ds:schemaRef ds:uri="http://schemas.microsoft.com/sharepoint/v3/contenttype/forms"/>
  </ds:schemaRefs>
</ds:datastoreItem>
</file>

<file path=customXml/itemProps3.xml><?xml version="1.0" encoding="utf-8"?>
<ds:datastoreItem xmlns:ds="http://schemas.openxmlformats.org/officeDocument/2006/customXml" ds:itemID="{84AD7942-D762-47B7-90E6-05C2620BA6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UMMS-pptx-templateUM-0096_PPT_duallogoB</Template>
  <TotalTime>1617</TotalTime>
  <Words>976</Words>
  <Application>Microsoft Office PowerPoint</Application>
  <PresentationFormat>Custom</PresentationFormat>
  <Paragraphs>78</Paragraphs>
  <Slides>1</Slides>
  <Notes>1</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12" baseType="lpstr">
      <vt:lpstr>Arial Unicode MS</vt:lpstr>
      <vt:lpstr>Arial</vt:lpstr>
      <vt:lpstr>Calibri</vt:lpstr>
      <vt:lpstr>Frutiger LT Std 45 Light</vt:lpstr>
      <vt:lpstr>Frutiger LT Std 55 Roman</vt:lpstr>
      <vt:lpstr>Sabon</vt:lpstr>
      <vt:lpstr>Sabon LT Std</vt:lpstr>
      <vt:lpstr>Symbol</vt:lpstr>
      <vt:lpstr>Tahoma</vt:lpstr>
      <vt:lpstr>UMMS-pptx-templateUM-0096_PPT_duallogoB</vt:lpstr>
      <vt:lpstr>Equation</vt:lpstr>
      <vt:lpstr>Capstone: Identifying the impact of advisor review on the quality of student scholarly writing Colleen Burnham MBA, Caroline Alper MD, Melissa A. Fischer MD MEd</vt:lpstr>
    </vt:vector>
  </TitlesOfParts>
  <Company>UMASS Medical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Flexible Clinical Experiences:  Self-selected Learning Opportunities for Third Year Students to Focus Their Medical Education</dc:title>
  <dc:creator>Molly Wolf</dc:creator>
  <cp:lastModifiedBy>Burnham, Colleen</cp:lastModifiedBy>
  <cp:revision>139</cp:revision>
  <cp:lastPrinted>2015-04-03T13:40:10Z</cp:lastPrinted>
  <dcterms:created xsi:type="dcterms:W3CDTF">2012-10-15T23:53:13Z</dcterms:created>
  <dcterms:modified xsi:type="dcterms:W3CDTF">2019-02-08T18:37:16Z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0x01010054A3D32DF5E7C8439AD04650DFB47EFC</vt:lpwstr>
  </property>
</Properties>
</file>