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80" r:id="rId2"/>
    <p:sldMasterId id="2147483937" r:id="rId3"/>
    <p:sldMasterId id="2147483951" r:id="rId4"/>
    <p:sldMasterId id="2147483965" r:id="rId5"/>
  </p:sldMasterIdLst>
  <p:notesMasterIdLst>
    <p:notesMasterId r:id="rId17"/>
  </p:notesMasterIdLst>
  <p:handoutMasterIdLst>
    <p:handoutMasterId r:id="rId18"/>
  </p:handoutMasterIdLst>
  <p:sldIdLst>
    <p:sldId id="462" r:id="rId6"/>
    <p:sldId id="847" r:id="rId7"/>
    <p:sldId id="867" r:id="rId8"/>
    <p:sldId id="850" r:id="rId9"/>
    <p:sldId id="868" r:id="rId10"/>
    <p:sldId id="655" r:id="rId11"/>
    <p:sldId id="872" r:id="rId12"/>
    <p:sldId id="878" r:id="rId13"/>
    <p:sldId id="879" r:id="rId14"/>
    <p:sldId id="880" r:id="rId15"/>
    <p:sldId id="810" r:id="rId16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08CAB"/>
    <a:srgbClr val="8064A2"/>
    <a:srgbClr val="486E88"/>
    <a:srgbClr val="62BE56"/>
    <a:srgbClr val="489D3D"/>
    <a:srgbClr val="CCC648"/>
    <a:srgbClr val="6267A6"/>
    <a:srgbClr val="5EA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78" y="-4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28"/>
    </p:cViewPr>
  </p:sorterViewPr>
  <p:notesViewPr>
    <p:cSldViewPr>
      <p:cViewPr>
        <p:scale>
          <a:sx n="100" d="100"/>
          <a:sy n="100" d="100"/>
        </p:scale>
        <p:origin x="-774" y="22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University of Massachusetts Medical School</a:t>
            </a:r>
          </a:p>
          <a:p>
            <a:pPr>
              <a:defRPr sz="1200"/>
            </a:pPr>
            <a:r>
              <a:rPr lang="en-US" sz="1200"/>
              <a:t>Total Dollars for Research Funding Fiscal Years 2005-2014</a:t>
            </a:r>
          </a:p>
        </c:rich>
      </c:tx>
      <c:layout>
        <c:manualLayout>
          <c:xMode val="edge"/>
          <c:yMode val="edge"/>
          <c:x val="0.16156725369006295"/>
          <c:y val="1.2275070345936488E-3"/>
        </c:manualLayout>
      </c:layout>
      <c:overlay val="0"/>
    </c:title>
    <c:autoTitleDeleted val="0"/>
    <c:view3D>
      <c:rotX val="15"/>
      <c:hPercent val="56"/>
      <c:rotY val="20"/>
      <c:depthPercent val="30"/>
      <c:rAngAx val="1"/>
    </c:view3D>
    <c:floor>
      <c:thickness val="0"/>
    </c:floor>
    <c:sideWall>
      <c:thickness val="0"/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5.8174523570712101E-2"/>
          <c:y val="0.17630465444287699"/>
          <c:w val="0.93079237713139495"/>
          <c:h val="0.71650211565585298"/>
        </c:manualLayout>
      </c:layout>
      <c:bar3DChart>
        <c:barDir val="col"/>
        <c:grouping val="stacked"/>
        <c:varyColors val="0"/>
        <c:ser>
          <c:idx val="0"/>
          <c:order val="0"/>
          <c:tx>
            <c:v>Federal-NIH</c:v>
          </c:tx>
          <c:invertIfNegative val="0"/>
          <c:cat>
            <c:numRef>
              <c:f>'Data Sheet'!$B$1:$K$1</c:f>
              <c:numCache>
                <c:formatCode>General</c:formatCode>
                <c:ptCount val="10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  <c:pt idx="4">
                  <c:v>2010</c:v>
                </c:pt>
                <c:pt idx="5">
                  <c:v>2009</c:v>
                </c:pt>
                <c:pt idx="6">
                  <c:v>2008</c:v>
                </c:pt>
                <c:pt idx="7">
                  <c:v>2007</c:v>
                </c:pt>
                <c:pt idx="8">
                  <c:v>2006</c:v>
                </c:pt>
                <c:pt idx="9">
                  <c:v>2005</c:v>
                </c:pt>
              </c:numCache>
            </c:numRef>
          </c:cat>
          <c:val>
            <c:numRef>
              <c:f>'Data Sheet'!$B$16:$K$16</c:f>
              <c:numCache>
                <c:formatCode>_(* #,##0_);_(* \(#,##0\);_(* "-"??_);_(@_)</c:formatCode>
                <c:ptCount val="10"/>
                <c:pt idx="0">
                  <c:v>135153390</c:v>
                </c:pt>
                <c:pt idx="1">
                  <c:v>146530671</c:v>
                </c:pt>
                <c:pt idx="2" formatCode="#,##0">
                  <c:v>165050565</c:v>
                </c:pt>
                <c:pt idx="3" formatCode="#,##0">
                  <c:v>198006717</c:v>
                </c:pt>
                <c:pt idx="4" formatCode="#,##0">
                  <c:v>188607883</c:v>
                </c:pt>
                <c:pt idx="5" formatCode="#,##0">
                  <c:v>135047888</c:v>
                </c:pt>
                <c:pt idx="6" formatCode="#,##0">
                  <c:v>134445653</c:v>
                </c:pt>
                <c:pt idx="7" formatCode="#,##0">
                  <c:v>127868324</c:v>
                </c:pt>
                <c:pt idx="8" formatCode="#,##0">
                  <c:v>126372845</c:v>
                </c:pt>
                <c:pt idx="9" formatCode="#,##0">
                  <c:v>131706907</c:v>
                </c:pt>
              </c:numCache>
            </c:numRef>
          </c:val>
        </c:ser>
        <c:ser>
          <c:idx val="1"/>
          <c:order val="1"/>
          <c:tx>
            <c:v>Federal-Other</c:v>
          </c:tx>
          <c:invertIfNegative val="0"/>
          <c:cat>
            <c:numRef>
              <c:f>'Data Sheet'!$B$1:$K$1</c:f>
              <c:numCache>
                <c:formatCode>General</c:formatCode>
                <c:ptCount val="10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  <c:pt idx="4">
                  <c:v>2010</c:v>
                </c:pt>
                <c:pt idx="5">
                  <c:v>2009</c:v>
                </c:pt>
                <c:pt idx="6">
                  <c:v>2008</c:v>
                </c:pt>
                <c:pt idx="7">
                  <c:v>2007</c:v>
                </c:pt>
                <c:pt idx="8">
                  <c:v>2006</c:v>
                </c:pt>
                <c:pt idx="9">
                  <c:v>2005</c:v>
                </c:pt>
              </c:numCache>
            </c:numRef>
          </c:cat>
          <c:val>
            <c:numRef>
              <c:f>'Data Sheet'!$B$17:$K$17</c:f>
              <c:numCache>
                <c:formatCode>_(* #,##0_);_(* \(#,##0\);_(* "-"??_);_(@_)</c:formatCode>
                <c:ptCount val="10"/>
                <c:pt idx="0">
                  <c:v>58100233</c:v>
                </c:pt>
                <c:pt idx="1">
                  <c:v>40129190</c:v>
                </c:pt>
                <c:pt idx="2" formatCode="#,##0">
                  <c:v>51101412</c:v>
                </c:pt>
                <c:pt idx="3" formatCode="#,##0">
                  <c:v>42606099</c:v>
                </c:pt>
                <c:pt idx="4" formatCode="#,##0">
                  <c:v>19269385</c:v>
                </c:pt>
                <c:pt idx="5" formatCode="#,##0">
                  <c:v>18064235</c:v>
                </c:pt>
                <c:pt idx="6" formatCode="#,##0">
                  <c:v>16459433</c:v>
                </c:pt>
                <c:pt idx="7" formatCode="#,##0">
                  <c:v>11698246</c:v>
                </c:pt>
                <c:pt idx="8" formatCode="#,##0">
                  <c:v>13575742</c:v>
                </c:pt>
                <c:pt idx="9" formatCode="#,##0">
                  <c:v>14805293</c:v>
                </c:pt>
              </c:numCache>
            </c:numRef>
          </c:val>
        </c:ser>
        <c:ser>
          <c:idx val="2"/>
          <c:order val="2"/>
          <c:tx>
            <c:v>Industry</c:v>
          </c:tx>
          <c:invertIfNegative val="0"/>
          <c:cat>
            <c:numRef>
              <c:f>'Data Sheet'!$B$1:$K$1</c:f>
              <c:numCache>
                <c:formatCode>General</c:formatCode>
                <c:ptCount val="10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  <c:pt idx="4">
                  <c:v>2010</c:v>
                </c:pt>
                <c:pt idx="5">
                  <c:v>2009</c:v>
                </c:pt>
                <c:pt idx="6">
                  <c:v>2008</c:v>
                </c:pt>
                <c:pt idx="7">
                  <c:v>2007</c:v>
                </c:pt>
                <c:pt idx="8">
                  <c:v>2006</c:v>
                </c:pt>
                <c:pt idx="9">
                  <c:v>2005</c:v>
                </c:pt>
              </c:numCache>
            </c:numRef>
          </c:cat>
          <c:val>
            <c:numRef>
              <c:f>'Data Sheet'!$B$19:$K$19</c:f>
              <c:numCache>
                <c:formatCode>_(* #,##0_);_(* \(#,##0\);_(* "-"??_);_(@_)</c:formatCode>
                <c:ptCount val="10"/>
                <c:pt idx="0">
                  <c:v>9919133</c:v>
                </c:pt>
                <c:pt idx="1">
                  <c:v>9376269</c:v>
                </c:pt>
                <c:pt idx="2" formatCode="#,##0">
                  <c:v>9791552</c:v>
                </c:pt>
                <c:pt idx="3" formatCode="#,##0">
                  <c:v>10529349</c:v>
                </c:pt>
                <c:pt idx="4" formatCode="#,##0">
                  <c:v>15030456</c:v>
                </c:pt>
                <c:pt idx="5" formatCode="#,##0">
                  <c:v>21347793</c:v>
                </c:pt>
                <c:pt idx="6" formatCode="#,##0">
                  <c:v>23073416</c:v>
                </c:pt>
                <c:pt idx="7" formatCode="#,##0">
                  <c:v>21203639</c:v>
                </c:pt>
                <c:pt idx="8" formatCode="#,##0">
                  <c:v>22326064</c:v>
                </c:pt>
                <c:pt idx="9" formatCode="#,##0">
                  <c:v>15948526</c:v>
                </c:pt>
              </c:numCache>
            </c:numRef>
          </c:val>
        </c:ser>
        <c:ser>
          <c:idx val="3"/>
          <c:order val="3"/>
          <c:tx>
            <c:v>Foundation</c:v>
          </c:tx>
          <c:invertIfNegative val="0"/>
          <c:cat>
            <c:numRef>
              <c:f>'Data Sheet'!$B$1:$K$1</c:f>
              <c:numCache>
                <c:formatCode>General</c:formatCode>
                <c:ptCount val="10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  <c:pt idx="4">
                  <c:v>2010</c:v>
                </c:pt>
                <c:pt idx="5">
                  <c:v>2009</c:v>
                </c:pt>
                <c:pt idx="6">
                  <c:v>2008</c:v>
                </c:pt>
                <c:pt idx="7">
                  <c:v>2007</c:v>
                </c:pt>
                <c:pt idx="8">
                  <c:v>2006</c:v>
                </c:pt>
                <c:pt idx="9">
                  <c:v>2005</c:v>
                </c:pt>
              </c:numCache>
            </c:numRef>
          </c:cat>
          <c:val>
            <c:numRef>
              <c:f>'Data Sheet'!$B$20:$K$20</c:f>
              <c:numCache>
                <c:formatCode>_(* #,##0_);_(* \(#,##0\);_(* "-"??_);_(@_)</c:formatCode>
                <c:ptCount val="10"/>
                <c:pt idx="0">
                  <c:v>24967217</c:v>
                </c:pt>
                <c:pt idx="1">
                  <c:v>21376086</c:v>
                </c:pt>
                <c:pt idx="2" formatCode="#,##0">
                  <c:v>15035648</c:v>
                </c:pt>
                <c:pt idx="3" formatCode="#,##0">
                  <c:v>22133092</c:v>
                </c:pt>
                <c:pt idx="4" formatCode="#,##0">
                  <c:v>20845995</c:v>
                </c:pt>
                <c:pt idx="5" formatCode="#,##0">
                  <c:v>18903229</c:v>
                </c:pt>
                <c:pt idx="6" formatCode="#,##0">
                  <c:v>16727241</c:v>
                </c:pt>
                <c:pt idx="7" formatCode="#,##0">
                  <c:v>11966884</c:v>
                </c:pt>
                <c:pt idx="8" formatCode="#,##0">
                  <c:v>11726690</c:v>
                </c:pt>
                <c:pt idx="9" formatCode="#,##0">
                  <c:v>10541842</c:v>
                </c:pt>
              </c:numCache>
            </c:numRef>
          </c:val>
        </c:ser>
        <c:ser>
          <c:idx val="5"/>
          <c:order val="4"/>
          <c:tx>
            <c:v>Other</c:v>
          </c:tx>
          <c:invertIfNegative val="0"/>
          <c:cat>
            <c:numRef>
              <c:f>'Data Sheet'!$B$1:$K$1</c:f>
              <c:numCache>
                <c:formatCode>General</c:formatCode>
                <c:ptCount val="10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  <c:pt idx="4">
                  <c:v>2010</c:v>
                </c:pt>
                <c:pt idx="5">
                  <c:v>2009</c:v>
                </c:pt>
                <c:pt idx="6">
                  <c:v>2008</c:v>
                </c:pt>
                <c:pt idx="7">
                  <c:v>2007</c:v>
                </c:pt>
                <c:pt idx="8">
                  <c:v>2006</c:v>
                </c:pt>
                <c:pt idx="9">
                  <c:v>2005</c:v>
                </c:pt>
              </c:numCache>
            </c:numRef>
          </c:cat>
          <c:val>
            <c:numRef>
              <c:f>'Data Sheet'!$B$21:$K$21</c:f>
              <c:numCache>
                <c:formatCode>_(* #,##0_);_(* \(#,##0\);_(* "-"??_);_(@_)</c:formatCode>
                <c:ptCount val="10"/>
                <c:pt idx="0">
                  <c:v>16093531</c:v>
                </c:pt>
                <c:pt idx="1">
                  <c:v>24924213</c:v>
                </c:pt>
                <c:pt idx="2" formatCode="#,##0">
                  <c:v>8698560</c:v>
                </c:pt>
                <c:pt idx="3" formatCode="#,##0">
                  <c:v>14715871</c:v>
                </c:pt>
                <c:pt idx="4" formatCode="#,##0">
                  <c:v>11561179</c:v>
                </c:pt>
                <c:pt idx="5" formatCode="#,##0">
                  <c:v>11271763</c:v>
                </c:pt>
                <c:pt idx="6" formatCode="#,##0">
                  <c:v>2939530</c:v>
                </c:pt>
                <c:pt idx="7" formatCode="#,##0">
                  <c:v>1768395</c:v>
                </c:pt>
                <c:pt idx="8" formatCode="#,##0">
                  <c:v>1084626</c:v>
                </c:pt>
                <c:pt idx="9" formatCode="#,##0">
                  <c:v>1178886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gapDepth val="100"/>
        <c:shape val="box"/>
        <c:axId val="96025600"/>
        <c:axId val="96031488"/>
        <c:axId val="0"/>
      </c:bar3DChart>
      <c:catAx>
        <c:axId val="96025600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960314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6031488"/>
        <c:scaling>
          <c:orientation val="minMax"/>
        </c:scaling>
        <c:delete val="0"/>
        <c:axPos val="r"/>
        <c:majorGridlines/>
        <c:numFmt formatCode="_(* #,##0_);_(* \(#,##0\);_(* &quot;-&quot;??_);_(@_)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96025600"/>
        <c:crosses val="autoZero"/>
        <c:crossBetween val="between"/>
        <c:minorUnit val="396102.28600000002"/>
        <c:dispUnits>
          <c:builtInUnit val="millions"/>
          <c:dispUnitsLbl>
            <c:layout>
              <c:manualLayout>
                <c:xMode val="edge"/>
                <c:yMode val="edge"/>
                <c:x val="0.92855018626703922"/>
                <c:y val="0.1991041238088482"/>
              </c:manualLayout>
            </c:layout>
            <c:txPr>
              <a:bodyPr rot="5400000" vert="horz"/>
              <a:lstStyle/>
              <a:p>
                <a:pPr>
                  <a:defRPr sz="1100"/>
                </a:pPr>
                <a:endParaRPr lang="en-US"/>
              </a:p>
            </c:txPr>
          </c:dispUnitsLbl>
        </c:dispUnits>
      </c:valAx>
    </c:plotArea>
    <c:legend>
      <c:legendPos val="b"/>
      <c:layout>
        <c:manualLayout>
          <c:xMode val="edge"/>
          <c:yMode val="edge"/>
          <c:x val="0.24874623871614901"/>
          <c:y val="0.95627644569816705"/>
          <c:w val="0.50150451354062198"/>
          <c:h val="3.66713681241186E-2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1DBC3F-EB9D-498A-88F5-DFA38C8AA4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8C809A-6C0C-4CD0-9BF5-B3EF73196A50}" type="pres">
      <dgm:prSet presAssocID="{B41DBC3F-EB9D-498A-88F5-DFA38C8AA4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A4D01EED-99D6-9640-ABE5-B59C7C0ACE7C}" type="presOf" srcId="{B41DBC3F-EB9D-498A-88F5-DFA38C8AA48B}" destId="{FD8C809A-6C0C-4CD0-9BF5-B3EF73196A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DC76BF-C93C-4473-8925-681FF67A83A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419F67-9F87-4C7C-9125-439846F6D195}">
      <dgm:prSet custT="1"/>
      <dgm:spPr/>
      <dgm:t>
        <a:bodyPr/>
        <a:lstStyle/>
        <a:p>
          <a:pPr algn="l" rtl="0"/>
          <a:r>
            <a:rPr lang="en-US" sz="1800" b="1" dirty="0" smtClean="0">
              <a:solidFill>
                <a:schemeClr val="tx2"/>
              </a:solidFill>
            </a:rPr>
            <a:t>Develop a talent ecosystem that encourages interconnectedness among all stakeholders, ensures the highest educational quality at all levels and enables UMass graduates to find success in the state’s innovation economy.</a:t>
          </a:r>
          <a:endParaRPr lang="en-US" sz="1800" b="1" dirty="0">
            <a:solidFill>
              <a:schemeClr val="tx2"/>
            </a:solidFill>
          </a:endParaRPr>
        </a:p>
      </dgm:t>
    </dgm:pt>
    <dgm:pt modelId="{8135115E-7A6F-41F4-855A-AFD5D45150FB}" type="parTrans" cxnId="{428EC099-CBCF-4540-AEF7-1D6EC44121FD}">
      <dgm:prSet/>
      <dgm:spPr/>
      <dgm:t>
        <a:bodyPr/>
        <a:lstStyle/>
        <a:p>
          <a:endParaRPr lang="en-US"/>
        </a:p>
      </dgm:t>
    </dgm:pt>
    <dgm:pt modelId="{D13E0B46-4317-4144-A3C0-F6797D067A72}" type="sibTrans" cxnId="{428EC099-CBCF-4540-AEF7-1D6EC44121FD}">
      <dgm:prSet/>
      <dgm:spPr/>
      <dgm:t>
        <a:bodyPr/>
        <a:lstStyle/>
        <a:p>
          <a:endParaRPr lang="en-US"/>
        </a:p>
      </dgm:t>
    </dgm:pt>
    <dgm:pt modelId="{F2F45465-56D7-4232-895D-BD22219F2ACF}">
      <dgm:prSet custT="1"/>
      <dgm:spPr/>
      <dgm:t>
        <a:bodyPr/>
        <a:lstStyle/>
        <a:p>
          <a:r>
            <a:rPr lang="en-US" sz="1800" b="1" smtClean="0">
              <a:solidFill>
                <a:schemeClr val="tx2"/>
              </a:solidFill>
            </a:rPr>
            <a:t>Position the UMass campuses as hubs for industry engagement, technological innovation and regional development that drive the Commonwealth’s innovation ecosystem across all regions of the state. </a:t>
          </a:r>
          <a:endParaRPr lang="en-US" sz="1800" b="1" dirty="0">
            <a:solidFill>
              <a:schemeClr val="tx2"/>
            </a:solidFill>
          </a:endParaRPr>
        </a:p>
      </dgm:t>
    </dgm:pt>
    <dgm:pt modelId="{B8856384-C8E5-4F22-A8D7-4FCD1D7E549B}" type="parTrans" cxnId="{FF88DDBB-528E-4E64-93F7-5A871A412147}">
      <dgm:prSet/>
      <dgm:spPr/>
      <dgm:t>
        <a:bodyPr/>
        <a:lstStyle/>
        <a:p>
          <a:endParaRPr lang="en-US"/>
        </a:p>
      </dgm:t>
    </dgm:pt>
    <dgm:pt modelId="{5D3256D5-1EDB-49BB-8B29-F1C9F613B712}" type="sibTrans" cxnId="{FF88DDBB-528E-4E64-93F7-5A871A412147}">
      <dgm:prSet/>
      <dgm:spPr/>
      <dgm:t>
        <a:bodyPr/>
        <a:lstStyle/>
        <a:p>
          <a:endParaRPr lang="en-US"/>
        </a:p>
      </dgm:t>
    </dgm:pt>
    <dgm:pt modelId="{68D8BD3B-D610-4724-93D5-A99C787B92E3}">
      <dgm:prSet custT="1"/>
      <dgm:spPr/>
      <dgm:t>
        <a:bodyPr/>
        <a:lstStyle/>
        <a:p>
          <a:pPr rtl="0"/>
          <a:r>
            <a:rPr lang="en-US" sz="1800" b="1" smtClean="0">
              <a:solidFill>
                <a:schemeClr val="tx2"/>
              </a:solidFill>
            </a:rPr>
            <a:t>Foster an innovative, collaborative and complementary research enterprise that will enhance the breadth, depth and impact of the University’s R&amp;D efforts.</a:t>
          </a:r>
          <a:endParaRPr lang="en-US" sz="1800" b="1" dirty="0">
            <a:solidFill>
              <a:schemeClr val="tx2"/>
            </a:solidFill>
          </a:endParaRPr>
        </a:p>
      </dgm:t>
    </dgm:pt>
    <dgm:pt modelId="{77A6BEEC-37F3-49AD-93AE-B15506230022}" type="parTrans" cxnId="{9D50BC9B-5265-4DEA-8222-F35AEE5C02DB}">
      <dgm:prSet/>
      <dgm:spPr/>
      <dgm:t>
        <a:bodyPr/>
        <a:lstStyle/>
        <a:p>
          <a:endParaRPr lang="en-US"/>
        </a:p>
      </dgm:t>
    </dgm:pt>
    <dgm:pt modelId="{30551F43-AF8D-4847-B792-9FB360D6F4B4}" type="sibTrans" cxnId="{9D50BC9B-5265-4DEA-8222-F35AEE5C02DB}">
      <dgm:prSet/>
      <dgm:spPr/>
      <dgm:t>
        <a:bodyPr/>
        <a:lstStyle/>
        <a:p>
          <a:endParaRPr lang="en-US"/>
        </a:p>
      </dgm:t>
    </dgm:pt>
    <dgm:pt modelId="{8C6A4B87-80DC-4BB9-84D8-303572293FA6}">
      <dgm:prSet/>
      <dgm:spPr/>
      <dgm:t>
        <a:bodyPr/>
        <a:lstStyle/>
        <a:p>
          <a:pPr algn="ctr"/>
          <a:r>
            <a:rPr lang="en-US" b="1" smtClean="0"/>
            <a:t>External Engagement &amp; State-wide Innovation </a:t>
          </a:r>
          <a:endParaRPr lang="en-US" b="1" dirty="0"/>
        </a:p>
      </dgm:t>
    </dgm:pt>
    <dgm:pt modelId="{CB72759E-7583-4A26-B920-71245BB38FD3}" type="sibTrans" cxnId="{11647FB2-452B-45AA-B032-CD3C35E992B8}">
      <dgm:prSet/>
      <dgm:spPr/>
      <dgm:t>
        <a:bodyPr/>
        <a:lstStyle/>
        <a:p>
          <a:endParaRPr lang="en-US"/>
        </a:p>
      </dgm:t>
    </dgm:pt>
    <dgm:pt modelId="{95369CF5-AB34-46DE-9D2E-EB4792392682}" type="parTrans" cxnId="{11647FB2-452B-45AA-B032-CD3C35E992B8}">
      <dgm:prSet/>
      <dgm:spPr/>
      <dgm:t>
        <a:bodyPr/>
        <a:lstStyle/>
        <a:p>
          <a:endParaRPr lang="en-US"/>
        </a:p>
      </dgm:t>
    </dgm:pt>
    <dgm:pt modelId="{389C241C-7370-42B9-A324-1621FA209686}">
      <dgm:prSet/>
      <dgm:spPr/>
      <dgm:t>
        <a:bodyPr/>
        <a:lstStyle/>
        <a:p>
          <a:pPr algn="ctr" rtl="0"/>
          <a:r>
            <a:rPr lang="en-US" b="1" smtClean="0"/>
            <a:t>Research </a:t>
          </a:r>
          <a:endParaRPr lang="en-US" b="1" dirty="0"/>
        </a:p>
      </dgm:t>
    </dgm:pt>
    <dgm:pt modelId="{4F967727-C51B-40BD-9F77-DD4AEC666A11}" type="sibTrans" cxnId="{91054A64-9812-431D-BAEB-DE58BEF1F2EE}">
      <dgm:prSet/>
      <dgm:spPr/>
      <dgm:t>
        <a:bodyPr/>
        <a:lstStyle/>
        <a:p>
          <a:endParaRPr lang="en-US"/>
        </a:p>
      </dgm:t>
    </dgm:pt>
    <dgm:pt modelId="{C055525A-BF96-49AD-9475-C09A688E5816}" type="parTrans" cxnId="{91054A64-9812-431D-BAEB-DE58BEF1F2EE}">
      <dgm:prSet/>
      <dgm:spPr/>
      <dgm:t>
        <a:bodyPr/>
        <a:lstStyle/>
        <a:p>
          <a:endParaRPr lang="en-US"/>
        </a:p>
      </dgm:t>
    </dgm:pt>
    <dgm:pt modelId="{0D8ADCBC-6D5F-417A-BB0D-E6EF2BD4D49D}">
      <dgm:prSet/>
      <dgm:spPr/>
      <dgm:t>
        <a:bodyPr/>
        <a:lstStyle/>
        <a:p>
          <a:pPr algn="ctr" rtl="0"/>
          <a:r>
            <a:rPr lang="en-US" b="1" dirty="0" smtClean="0"/>
            <a:t>Talent </a:t>
          </a:r>
          <a:endParaRPr lang="en-US" b="1" dirty="0"/>
        </a:p>
      </dgm:t>
    </dgm:pt>
    <dgm:pt modelId="{F30B56F7-5C61-47C2-98C2-F977F19564E6}" type="sibTrans" cxnId="{9E4FA1E7-E423-41FC-BE25-DAE6F7C23FAF}">
      <dgm:prSet/>
      <dgm:spPr/>
      <dgm:t>
        <a:bodyPr/>
        <a:lstStyle/>
        <a:p>
          <a:endParaRPr lang="en-US"/>
        </a:p>
      </dgm:t>
    </dgm:pt>
    <dgm:pt modelId="{9224B66B-65FA-45DD-A967-7306BB0B9BD1}" type="parTrans" cxnId="{9E4FA1E7-E423-41FC-BE25-DAE6F7C23FAF}">
      <dgm:prSet/>
      <dgm:spPr/>
      <dgm:t>
        <a:bodyPr/>
        <a:lstStyle/>
        <a:p>
          <a:endParaRPr lang="en-US"/>
        </a:p>
      </dgm:t>
    </dgm:pt>
    <dgm:pt modelId="{DA9ECE6A-A10D-4CAB-92E4-61670EE29273}" type="pres">
      <dgm:prSet presAssocID="{30DC76BF-C93C-4473-8925-681FF67A83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54D762-A213-4E6D-AE51-19311F3E9D81}" type="pres">
      <dgm:prSet presAssocID="{0D8ADCBC-6D5F-417A-BB0D-E6EF2BD4D49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7E428E-EAF6-4576-8879-9A2260943CBC}" type="pres">
      <dgm:prSet presAssocID="{0D8ADCBC-6D5F-417A-BB0D-E6EF2BD4D49D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034728-EFC5-4270-8B56-68F6F9F7539F}" type="pres">
      <dgm:prSet presAssocID="{389C241C-7370-42B9-A324-1621FA20968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F5102-E628-499D-B8AA-1446B79754D1}" type="pres">
      <dgm:prSet presAssocID="{389C241C-7370-42B9-A324-1621FA209686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AA8E9-0EDC-4858-8E97-5742831EE041}" type="pres">
      <dgm:prSet presAssocID="{8C6A4B87-80DC-4BB9-84D8-303572293FA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CCDB48-9765-4061-AF8B-9085C083B156}" type="pres">
      <dgm:prSet presAssocID="{8C6A4B87-80DC-4BB9-84D8-303572293FA6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50BC9B-5265-4DEA-8222-F35AEE5C02DB}" srcId="{389C241C-7370-42B9-A324-1621FA209686}" destId="{68D8BD3B-D610-4724-93D5-A99C787B92E3}" srcOrd="0" destOrd="0" parTransId="{77A6BEEC-37F3-49AD-93AE-B15506230022}" sibTransId="{30551F43-AF8D-4847-B792-9FB360D6F4B4}"/>
    <dgm:cxn modelId="{EA0B0EBA-3889-473F-8544-D942A8B46A96}" type="presOf" srcId="{0D8ADCBC-6D5F-417A-BB0D-E6EF2BD4D49D}" destId="{9A54D762-A213-4E6D-AE51-19311F3E9D81}" srcOrd="0" destOrd="0" presId="urn:microsoft.com/office/officeart/2005/8/layout/vList2"/>
    <dgm:cxn modelId="{930A9DFF-4FF8-4882-9444-B24D69E9CF74}" type="presOf" srcId="{8C6A4B87-80DC-4BB9-84D8-303572293FA6}" destId="{C20AA8E9-0EDC-4858-8E97-5742831EE041}" srcOrd="0" destOrd="0" presId="urn:microsoft.com/office/officeart/2005/8/layout/vList2"/>
    <dgm:cxn modelId="{FF88DDBB-528E-4E64-93F7-5A871A412147}" srcId="{8C6A4B87-80DC-4BB9-84D8-303572293FA6}" destId="{F2F45465-56D7-4232-895D-BD22219F2ACF}" srcOrd="0" destOrd="0" parTransId="{B8856384-C8E5-4F22-A8D7-4FCD1D7E549B}" sibTransId="{5D3256D5-1EDB-49BB-8B29-F1C9F613B712}"/>
    <dgm:cxn modelId="{E275ECEB-ABCC-4450-9855-C7DE1BC47EE7}" type="presOf" srcId="{9E419F67-9F87-4C7C-9125-439846F6D195}" destId="{0B7E428E-EAF6-4576-8879-9A2260943CBC}" srcOrd="0" destOrd="0" presId="urn:microsoft.com/office/officeart/2005/8/layout/vList2"/>
    <dgm:cxn modelId="{91054A64-9812-431D-BAEB-DE58BEF1F2EE}" srcId="{30DC76BF-C93C-4473-8925-681FF67A83A8}" destId="{389C241C-7370-42B9-A324-1621FA209686}" srcOrd="1" destOrd="0" parTransId="{C055525A-BF96-49AD-9475-C09A688E5816}" sibTransId="{4F967727-C51B-40BD-9F77-DD4AEC666A11}"/>
    <dgm:cxn modelId="{11647FB2-452B-45AA-B032-CD3C35E992B8}" srcId="{30DC76BF-C93C-4473-8925-681FF67A83A8}" destId="{8C6A4B87-80DC-4BB9-84D8-303572293FA6}" srcOrd="2" destOrd="0" parTransId="{95369CF5-AB34-46DE-9D2E-EB4792392682}" sibTransId="{CB72759E-7583-4A26-B920-71245BB38FD3}"/>
    <dgm:cxn modelId="{7BA0EC67-5BA4-49CF-91D6-9DCFDF26547E}" type="presOf" srcId="{30DC76BF-C93C-4473-8925-681FF67A83A8}" destId="{DA9ECE6A-A10D-4CAB-92E4-61670EE29273}" srcOrd="0" destOrd="0" presId="urn:microsoft.com/office/officeart/2005/8/layout/vList2"/>
    <dgm:cxn modelId="{F2E4FF33-D548-4C1F-9131-50215F142429}" type="presOf" srcId="{389C241C-7370-42B9-A324-1621FA209686}" destId="{87034728-EFC5-4270-8B56-68F6F9F7539F}" srcOrd="0" destOrd="0" presId="urn:microsoft.com/office/officeart/2005/8/layout/vList2"/>
    <dgm:cxn modelId="{428EC099-CBCF-4540-AEF7-1D6EC44121FD}" srcId="{0D8ADCBC-6D5F-417A-BB0D-E6EF2BD4D49D}" destId="{9E419F67-9F87-4C7C-9125-439846F6D195}" srcOrd="0" destOrd="0" parTransId="{8135115E-7A6F-41F4-855A-AFD5D45150FB}" sibTransId="{D13E0B46-4317-4144-A3C0-F6797D067A72}"/>
    <dgm:cxn modelId="{9E4FA1E7-E423-41FC-BE25-DAE6F7C23FAF}" srcId="{30DC76BF-C93C-4473-8925-681FF67A83A8}" destId="{0D8ADCBC-6D5F-417A-BB0D-E6EF2BD4D49D}" srcOrd="0" destOrd="0" parTransId="{9224B66B-65FA-45DD-A967-7306BB0B9BD1}" sibTransId="{F30B56F7-5C61-47C2-98C2-F977F19564E6}"/>
    <dgm:cxn modelId="{F671FAA0-1BEF-43FE-9453-30C2C1ECD6F9}" type="presOf" srcId="{F2F45465-56D7-4232-895D-BD22219F2ACF}" destId="{D0CCDB48-9765-4061-AF8B-9085C083B156}" srcOrd="0" destOrd="0" presId="urn:microsoft.com/office/officeart/2005/8/layout/vList2"/>
    <dgm:cxn modelId="{49AEDD19-5F4F-4BD8-B082-59EE0D4EFF52}" type="presOf" srcId="{68D8BD3B-D610-4724-93D5-A99C787B92E3}" destId="{9D5F5102-E628-499D-B8AA-1446B79754D1}" srcOrd="0" destOrd="0" presId="urn:microsoft.com/office/officeart/2005/8/layout/vList2"/>
    <dgm:cxn modelId="{9DB06DA1-32A4-44F4-8B72-10B4C6BF56C0}" type="presParOf" srcId="{DA9ECE6A-A10D-4CAB-92E4-61670EE29273}" destId="{9A54D762-A213-4E6D-AE51-19311F3E9D81}" srcOrd="0" destOrd="0" presId="urn:microsoft.com/office/officeart/2005/8/layout/vList2"/>
    <dgm:cxn modelId="{0970BF1F-F435-4BA2-8F6B-8D6DC02BEBEA}" type="presParOf" srcId="{DA9ECE6A-A10D-4CAB-92E4-61670EE29273}" destId="{0B7E428E-EAF6-4576-8879-9A2260943CBC}" srcOrd="1" destOrd="0" presId="urn:microsoft.com/office/officeart/2005/8/layout/vList2"/>
    <dgm:cxn modelId="{63DD0EAD-FD8C-43EC-ADDF-D605C510ED09}" type="presParOf" srcId="{DA9ECE6A-A10D-4CAB-92E4-61670EE29273}" destId="{87034728-EFC5-4270-8B56-68F6F9F7539F}" srcOrd="2" destOrd="0" presId="urn:microsoft.com/office/officeart/2005/8/layout/vList2"/>
    <dgm:cxn modelId="{557B9091-DCD9-4DE0-B121-E451DC36ADA3}" type="presParOf" srcId="{DA9ECE6A-A10D-4CAB-92E4-61670EE29273}" destId="{9D5F5102-E628-499D-B8AA-1446B79754D1}" srcOrd="3" destOrd="0" presId="urn:microsoft.com/office/officeart/2005/8/layout/vList2"/>
    <dgm:cxn modelId="{D8FF80B2-5ADB-4A19-8850-2721AD981C75}" type="presParOf" srcId="{DA9ECE6A-A10D-4CAB-92E4-61670EE29273}" destId="{C20AA8E9-0EDC-4858-8E97-5742831EE041}" srcOrd="4" destOrd="0" presId="urn:microsoft.com/office/officeart/2005/8/layout/vList2"/>
    <dgm:cxn modelId="{6A0C43AE-DC89-401D-B3CD-8C2F6534AB84}" type="presParOf" srcId="{DA9ECE6A-A10D-4CAB-92E4-61670EE29273}" destId="{D0CCDB48-9765-4061-AF8B-9085C083B15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0DC76BF-C93C-4473-8925-681FF67A83A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8ADCBC-6D5F-417A-BB0D-E6EF2BD4D49D}">
      <dgm:prSet custT="1"/>
      <dgm:spPr/>
      <dgm:t>
        <a:bodyPr/>
        <a:lstStyle/>
        <a:p>
          <a:pPr rtl="0"/>
          <a:r>
            <a:rPr lang="en-US" sz="1800" b="1" dirty="0" smtClean="0"/>
            <a:t>UMass students will be the future workforce for the Commonwealth’s Innovation Economy </a:t>
          </a:r>
          <a:endParaRPr lang="en-US" sz="1800" b="1" dirty="0"/>
        </a:p>
      </dgm:t>
    </dgm:pt>
    <dgm:pt modelId="{9224B66B-65FA-45DD-A967-7306BB0B9BD1}" type="parTrans" cxnId="{9E4FA1E7-E423-41FC-BE25-DAE6F7C23FAF}">
      <dgm:prSet/>
      <dgm:spPr/>
      <dgm:t>
        <a:bodyPr/>
        <a:lstStyle/>
        <a:p>
          <a:endParaRPr lang="en-US" sz="1800" b="1"/>
        </a:p>
      </dgm:t>
    </dgm:pt>
    <dgm:pt modelId="{F30B56F7-5C61-47C2-98C2-F977F19564E6}" type="sibTrans" cxnId="{9E4FA1E7-E423-41FC-BE25-DAE6F7C23FAF}">
      <dgm:prSet/>
      <dgm:spPr/>
      <dgm:t>
        <a:bodyPr/>
        <a:lstStyle/>
        <a:p>
          <a:endParaRPr lang="en-US" sz="1800" b="1"/>
        </a:p>
      </dgm:t>
    </dgm:pt>
    <dgm:pt modelId="{389C241C-7370-42B9-A324-1621FA209686}">
      <dgm:prSet custT="1"/>
      <dgm:spPr/>
      <dgm:t>
        <a:bodyPr/>
        <a:lstStyle/>
        <a:p>
          <a:pPr rtl="0"/>
          <a:r>
            <a:rPr lang="en-US" sz="1800" b="1" dirty="0" smtClean="0"/>
            <a:t>UMass Research Enterprise will help to advance the state’s global leadership position in life sciences </a:t>
          </a:r>
          <a:endParaRPr lang="en-US" sz="1800" b="1" dirty="0"/>
        </a:p>
      </dgm:t>
    </dgm:pt>
    <dgm:pt modelId="{C055525A-BF96-49AD-9475-C09A688E5816}" type="parTrans" cxnId="{91054A64-9812-431D-BAEB-DE58BEF1F2EE}">
      <dgm:prSet/>
      <dgm:spPr/>
      <dgm:t>
        <a:bodyPr/>
        <a:lstStyle/>
        <a:p>
          <a:endParaRPr lang="en-US" sz="1800" b="1"/>
        </a:p>
      </dgm:t>
    </dgm:pt>
    <dgm:pt modelId="{4F967727-C51B-40BD-9F77-DD4AEC666A11}" type="sibTrans" cxnId="{91054A64-9812-431D-BAEB-DE58BEF1F2EE}">
      <dgm:prSet/>
      <dgm:spPr/>
      <dgm:t>
        <a:bodyPr/>
        <a:lstStyle/>
        <a:p>
          <a:endParaRPr lang="en-US" sz="1800" b="1"/>
        </a:p>
      </dgm:t>
    </dgm:pt>
    <dgm:pt modelId="{8C6A4B87-80DC-4BB9-84D8-303572293FA6}">
      <dgm:prSet custT="1"/>
      <dgm:spPr/>
      <dgm:t>
        <a:bodyPr/>
        <a:lstStyle/>
        <a:p>
          <a:r>
            <a:rPr lang="en-US" sz="1800" b="1" dirty="0" smtClean="0"/>
            <a:t>UMass campuses will serve as a hub for state-wide and regional innovation</a:t>
          </a:r>
          <a:endParaRPr lang="en-US" sz="1800" b="1" dirty="0"/>
        </a:p>
      </dgm:t>
    </dgm:pt>
    <dgm:pt modelId="{95369CF5-AB34-46DE-9D2E-EB4792392682}" type="parTrans" cxnId="{11647FB2-452B-45AA-B032-CD3C35E992B8}">
      <dgm:prSet/>
      <dgm:spPr/>
      <dgm:t>
        <a:bodyPr/>
        <a:lstStyle/>
        <a:p>
          <a:endParaRPr lang="en-US" sz="1800" b="1"/>
        </a:p>
      </dgm:t>
    </dgm:pt>
    <dgm:pt modelId="{CB72759E-7583-4A26-B920-71245BB38FD3}" type="sibTrans" cxnId="{11647FB2-452B-45AA-B032-CD3C35E992B8}">
      <dgm:prSet/>
      <dgm:spPr/>
      <dgm:t>
        <a:bodyPr/>
        <a:lstStyle/>
        <a:p>
          <a:endParaRPr lang="en-US" sz="1800" b="1"/>
        </a:p>
      </dgm:t>
    </dgm:pt>
    <dgm:pt modelId="{4C0CD691-016C-48FF-AE55-9DF28599260E}" type="pres">
      <dgm:prSet presAssocID="{30DC76BF-C93C-4473-8925-681FF67A83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8EFA31-32B6-4B61-815F-5CB822D23520}" type="pres">
      <dgm:prSet presAssocID="{0D8ADCBC-6D5F-417A-BB0D-E6EF2BD4D49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C746F-2DC7-423C-AEFC-83A38FB9600F}" type="pres">
      <dgm:prSet presAssocID="{F30B56F7-5C61-47C2-98C2-F977F19564E6}" presName="spacer" presStyleCnt="0"/>
      <dgm:spPr/>
      <dgm:t>
        <a:bodyPr/>
        <a:lstStyle/>
        <a:p>
          <a:endParaRPr lang="en-US"/>
        </a:p>
      </dgm:t>
    </dgm:pt>
    <dgm:pt modelId="{46934A2A-A144-4B19-B1B6-13B112D04FC4}" type="pres">
      <dgm:prSet presAssocID="{389C241C-7370-42B9-A324-1621FA20968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6FA9B6-84AC-453A-8F85-82A9E179CCCC}" type="pres">
      <dgm:prSet presAssocID="{4F967727-C51B-40BD-9F77-DD4AEC666A11}" presName="spacer" presStyleCnt="0"/>
      <dgm:spPr/>
      <dgm:t>
        <a:bodyPr/>
        <a:lstStyle/>
        <a:p>
          <a:endParaRPr lang="en-US"/>
        </a:p>
      </dgm:t>
    </dgm:pt>
    <dgm:pt modelId="{CCFEFBAA-99E1-4B19-9C58-C868AA739F99}" type="pres">
      <dgm:prSet presAssocID="{8C6A4B87-80DC-4BB9-84D8-303572293FA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054A64-9812-431D-BAEB-DE58BEF1F2EE}" srcId="{30DC76BF-C93C-4473-8925-681FF67A83A8}" destId="{389C241C-7370-42B9-A324-1621FA209686}" srcOrd="1" destOrd="0" parTransId="{C055525A-BF96-49AD-9475-C09A688E5816}" sibTransId="{4F967727-C51B-40BD-9F77-DD4AEC666A11}"/>
    <dgm:cxn modelId="{11647FB2-452B-45AA-B032-CD3C35E992B8}" srcId="{30DC76BF-C93C-4473-8925-681FF67A83A8}" destId="{8C6A4B87-80DC-4BB9-84D8-303572293FA6}" srcOrd="2" destOrd="0" parTransId="{95369CF5-AB34-46DE-9D2E-EB4792392682}" sibTransId="{CB72759E-7583-4A26-B920-71245BB38FD3}"/>
    <dgm:cxn modelId="{9E4FA1E7-E423-41FC-BE25-DAE6F7C23FAF}" srcId="{30DC76BF-C93C-4473-8925-681FF67A83A8}" destId="{0D8ADCBC-6D5F-417A-BB0D-E6EF2BD4D49D}" srcOrd="0" destOrd="0" parTransId="{9224B66B-65FA-45DD-A967-7306BB0B9BD1}" sibTransId="{F30B56F7-5C61-47C2-98C2-F977F19564E6}"/>
    <dgm:cxn modelId="{B50E9645-1162-444C-AA94-B044EFD78A91}" type="presOf" srcId="{30DC76BF-C93C-4473-8925-681FF67A83A8}" destId="{4C0CD691-016C-48FF-AE55-9DF28599260E}" srcOrd="0" destOrd="0" presId="urn:microsoft.com/office/officeart/2005/8/layout/vList2"/>
    <dgm:cxn modelId="{9A7EA2DB-A1C7-4734-BC0B-04909D7BCC93}" type="presOf" srcId="{8C6A4B87-80DC-4BB9-84D8-303572293FA6}" destId="{CCFEFBAA-99E1-4B19-9C58-C868AA739F99}" srcOrd="0" destOrd="0" presId="urn:microsoft.com/office/officeart/2005/8/layout/vList2"/>
    <dgm:cxn modelId="{3E24FB42-7476-4198-A875-6930A8939781}" type="presOf" srcId="{0D8ADCBC-6D5F-417A-BB0D-E6EF2BD4D49D}" destId="{EE8EFA31-32B6-4B61-815F-5CB822D23520}" srcOrd="0" destOrd="0" presId="urn:microsoft.com/office/officeart/2005/8/layout/vList2"/>
    <dgm:cxn modelId="{1763D406-ED06-427D-B13E-4DF280ECFA98}" type="presOf" srcId="{389C241C-7370-42B9-A324-1621FA209686}" destId="{46934A2A-A144-4B19-B1B6-13B112D04FC4}" srcOrd="0" destOrd="0" presId="urn:microsoft.com/office/officeart/2005/8/layout/vList2"/>
    <dgm:cxn modelId="{8EEDD3F4-978E-4091-8DD2-FE74FA7E44D1}" type="presParOf" srcId="{4C0CD691-016C-48FF-AE55-9DF28599260E}" destId="{EE8EFA31-32B6-4B61-815F-5CB822D23520}" srcOrd="0" destOrd="0" presId="urn:microsoft.com/office/officeart/2005/8/layout/vList2"/>
    <dgm:cxn modelId="{0007B43A-66BD-462C-8A49-787CA3E1C569}" type="presParOf" srcId="{4C0CD691-016C-48FF-AE55-9DF28599260E}" destId="{5C3C746F-2DC7-423C-AEFC-83A38FB9600F}" srcOrd="1" destOrd="0" presId="urn:microsoft.com/office/officeart/2005/8/layout/vList2"/>
    <dgm:cxn modelId="{84BDC0A1-5F76-4188-8D12-57F8516D7A2E}" type="presParOf" srcId="{4C0CD691-016C-48FF-AE55-9DF28599260E}" destId="{46934A2A-A144-4B19-B1B6-13B112D04FC4}" srcOrd="2" destOrd="0" presId="urn:microsoft.com/office/officeart/2005/8/layout/vList2"/>
    <dgm:cxn modelId="{3EA8EB59-CC29-4311-8D30-117EA9EF3FB8}" type="presParOf" srcId="{4C0CD691-016C-48FF-AE55-9DF28599260E}" destId="{DC6FA9B6-84AC-453A-8F85-82A9E179CCCC}" srcOrd="3" destOrd="0" presId="urn:microsoft.com/office/officeart/2005/8/layout/vList2"/>
    <dgm:cxn modelId="{C05630D0-09F0-414B-87A4-0CC9760205A5}" type="presParOf" srcId="{4C0CD691-016C-48FF-AE55-9DF28599260E}" destId="{CCFEFBAA-99E1-4B19-9C58-C868AA739F9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DC76BF-C93C-4473-8925-681FF67A83A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8ADCBC-6D5F-417A-BB0D-E6EF2BD4D49D}">
      <dgm:prSet custT="1"/>
      <dgm:spPr/>
      <dgm:t>
        <a:bodyPr/>
        <a:lstStyle/>
        <a:p>
          <a:pPr rtl="0"/>
          <a:r>
            <a:rPr lang="en-US" sz="1500" b="1" dirty="0" smtClean="0"/>
            <a:t>Helping UMass tell its tremendous story</a:t>
          </a:r>
          <a:endParaRPr lang="en-US" sz="1500" b="1" dirty="0"/>
        </a:p>
      </dgm:t>
    </dgm:pt>
    <dgm:pt modelId="{9224B66B-65FA-45DD-A967-7306BB0B9BD1}" type="parTrans" cxnId="{9E4FA1E7-E423-41FC-BE25-DAE6F7C23FAF}">
      <dgm:prSet/>
      <dgm:spPr/>
      <dgm:t>
        <a:bodyPr/>
        <a:lstStyle/>
        <a:p>
          <a:endParaRPr lang="en-US" sz="1500"/>
        </a:p>
      </dgm:t>
    </dgm:pt>
    <dgm:pt modelId="{F30B56F7-5C61-47C2-98C2-F977F19564E6}" type="sibTrans" cxnId="{9E4FA1E7-E423-41FC-BE25-DAE6F7C23FAF}">
      <dgm:prSet/>
      <dgm:spPr/>
      <dgm:t>
        <a:bodyPr/>
        <a:lstStyle/>
        <a:p>
          <a:endParaRPr lang="en-US" sz="1500"/>
        </a:p>
      </dgm:t>
    </dgm:pt>
    <dgm:pt modelId="{D7BF29E3-DFB5-4432-97DF-73A5B740D82F}">
      <dgm:prSet custT="1"/>
      <dgm:spPr/>
      <dgm:t>
        <a:bodyPr/>
        <a:lstStyle/>
        <a:p>
          <a:pPr rtl="0"/>
          <a:r>
            <a:rPr lang="en-US" sz="1500" b="1" dirty="0" smtClean="0"/>
            <a:t>Working with UMass to develop robust internship programs and academic programs linked to industry needs</a:t>
          </a:r>
          <a:endParaRPr lang="en-US" sz="1500" b="1" dirty="0"/>
        </a:p>
      </dgm:t>
    </dgm:pt>
    <dgm:pt modelId="{9B6E074A-DF78-439B-BE48-B4DC2327ABB4}" type="parTrans" cxnId="{E14D2A57-705D-4D32-9A8E-9A8FD480C7B9}">
      <dgm:prSet/>
      <dgm:spPr/>
      <dgm:t>
        <a:bodyPr/>
        <a:lstStyle/>
        <a:p>
          <a:endParaRPr lang="en-US" sz="1500"/>
        </a:p>
      </dgm:t>
    </dgm:pt>
    <dgm:pt modelId="{E8A76E22-33E4-4E14-AA90-EA32D86D006D}" type="sibTrans" cxnId="{E14D2A57-705D-4D32-9A8E-9A8FD480C7B9}">
      <dgm:prSet/>
      <dgm:spPr/>
      <dgm:t>
        <a:bodyPr/>
        <a:lstStyle/>
        <a:p>
          <a:endParaRPr lang="en-US" sz="1500"/>
        </a:p>
      </dgm:t>
    </dgm:pt>
    <dgm:pt modelId="{7692D400-41EA-4102-9891-335EDF15EB47}">
      <dgm:prSet custT="1"/>
      <dgm:spPr/>
      <dgm:t>
        <a:bodyPr/>
        <a:lstStyle/>
        <a:p>
          <a:pPr rtl="0"/>
          <a:r>
            <a:rPr lang="en-US" sz="1500" b="1" dirty="0" smtClean="0"/>
            <a:t>Advocating for programs and initiatives that benefit UMass (i.e. MLSC)</a:t>
          </a:r>
          <a:endParaRPr lang="en-US" sz="1500" b="1" dirty="0"/>
        </a:p>
      </dgm:t>
    </dgm:pt>
    <dgm:pt modelId="{76B1A127-A898-4967-B048-069340AD6A63}" type="parTrans" cxnId="{553DC4C7-15F1-4D2C-BF75-5483B641FD77}">
      <dgm:prSet/>
      <dgm:spPr/>
      <dgm:t>
        <a:bodyPr/>
        <a:lstStyle/>
        <a:p>
          <a:endParaRPr lang="en-US" sz="1500"/>
        </a:p>
      </dgm:t>
    </dgm:pt>
    <dgm:pt modelId="{5527EB4A-FD49-46E9-9698-C07B0E66E54A}" type="sibTrans" cxnId="{553DC4C7-15F1-4D2C-BF75-5483B641FD77}">
      <dgm:prSet/>
      <dgm:spPr/>
      <dgm:t>
        <a:bodyPr/>
        <a:lstStyle/>
        <a:p>
          <a:endParaRPr lang="en-US" sz="1500"/>
        </a:p>
      </dgm:t>
    </dgm:pt>
    <dgm:pt modelId="{B318272D-7B11-477A-AF3B-BB05DEC0EB14}">
      <dgm:prSet custT="1"/>
      <dgm:spPr/>
      <dgm:t>
        <a:bodyPr/>
        <a:lstStyle/>
        <a:p>
          <a:pPr rtl="0"/>
          <a:r>
            <a:rPr lang="en-US" sz="1500" b="1" dirty="0" smtClean="0"/>
            <a:t>Facilitating the University’s emergence as the go-to institution for industry engagement in Massachusetts </a:t>
          </a:r>
          <a:endParaRPr lang="en-US" sz="1500" b="1" dirty="0"/>
        </a:p>
      </dgm:t>
    </dgm:pt>
    <dgm:pt modelId="{DCC947AF-D5EA-43FC-95D3-D61838017682}" type="parTrans" cxnId="{B3072A30-CC8C-42C9-9A41-F3B3F785000B}">
      <dgm:prSet/>
      <dgm:spPr/>
      <dgm:t>
        <a:bodyPr/>
        <a:lstStyle/>
        <a:p>
          <a:endParaRPr lang="en-US" sz="1500"/>
        </a:p>
      </dgm:t>
    </dgm:pt>
    <dgm:pt modelId="{CEA3CE84-385C-4613-A0A4-6A0FC666E8B9}" type="sibTrans" cxnId="{B3072A30-CC8C-42C9-9A41-F3B3F785000B}">
      <dgm:prSet/>
      <dgm:spPr/>
      <dgm:t>
        <a:bodyPr/>
        <a:lstStyle/>
        <a:p>
          <a:endParaRPr lang="en-US" sz="1500"/>
        </a:p>
      </dgm:t>
    </dgm:pt>
    <dgm:pt modelId="{866AB0A6-44B7-4D22-88B4-E882C53282F5}" type="pres">
      <dgm:prSet presAssocID="{30DC76BF-C93C-4473-8925-681FF67A83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40A6C6-7DE2-4BEE-AC51-3B8A04480C58}" type="pres">
      <dgm:prSet presAssocID="{0D8ADCBC-6D5F-417A-BB0D-E6EF2BD4D49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71A507-7E31-412E-8EAC-14FD0495A33C}" type="pres">
      <dgm:prSet presAssocID="{F30B56F7-5C61-47C2-98C2-F977F19564E6}" presName="spacer" presStyleCnt="0"/>
      <dgm:spPr/>
    </dgm:pt>
    <dgm:pt modelId="{11AD4327-2C3B-4C59-A285-4E5553EA7702}" type="pres">
      <dgm:prSet presAssocID="{D7BF29E3-DFB5-4432-97DF-73A5B740D82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3FC0C-5F85-40DE-A22E-5A7048E99F3B}" type="pres">
      <dgm:prSet presAssocID="{E8A76E22-33E4-4E14-AA90-EA32D86D006D}" presName="spacer" presStyleCnt="0"/>
      <dgm:spPr/>
    </dgm:pt>
    <dgm:pt modelId="{9C0EF03F-4B86-474C-A91A-62D3B846ADF2}" type="pres">
      <dgm:prSet presAssocID="{7692D400-41EA-4102-9891-335EDF15EB4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7C587-E939-45B4-B6F7-FC6A01AA24CA}" type="pres">
      <dgm:prSet presAssocID="{5527EB4A-FD49-46E9-9698-C07B0E66E54A}" presName="spacer" presStyleCnt="0"/>
      <dgm:spPr/>
    </dgm:pt>
    <dgm:pt modelId="{3353A4FA-2171-46D3-93A6-1792DF06DA25}" type="pres">
      <dgm:prSet presAssocID="{B318272D-7B11-477A-AF3B-BB05DEC0EB1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3DC4C7-15F1-4D2C-BF75-5483B641FD77}" srcId="{30DC76BF-C93C-4473-8925-681FF67A83A8}" destId="{7692D400-41EA-4102-9891-335EDF15EB47}" srcOrd="2" destOrd="0" parTransId="{76B1A127-A898-4967-B048-069340AD6A63}" sibTransId="{5527EB4A-FD49-46E9-9698-C07B0E66E54A}"/>
    <dgm:cxn modelId="{9E4FA1E7-E423-41FC-BE25-DAE6F7C23FAF}" srcId="{30DC76BF-C93C-4473-8925-681FF67A83A8}" destId="{0D8ADCBC-6D5F-417A-BB0D-E6EF2BD4D49D}" srcOrd="0" destOrd="0" parTransId="{9224B66B-65FA-45DD-A967-7306BB0B9BD1}" sibTransId="{F30B56F7-5C61-47C2-98C2-F977F19564E6}"/>
    <dgm:cxn modelId="{E14D2A57-705D-4D32-9A8E-9A8FD480C7B9}" srcId="{30DC76BF-C93C-4473-8925-681FF67A83A8}" destId="{D7BF29E3-DFB5-4432-97DF-73A5B740D82F}" srcOrd="1" destOrd="0" parTransId="{9B6E074A-DF78-439B-BE48-B4DC2327ABB4}" sibTransId="{E8A76E22-33E4-4E14-AA90-EA32D86D006D}"/>
    <dgm:cxn modelId="{5B1DEEC7-9705-4AD7-A851-E7571772E18D}" type="presOf" srcId="{B318272D-7B11-477A-AF3B-BB05DEC0EB14}" destId="{3353A4FA-2171-46D3-93A6-1792DF06DA25}" srcOrd="0" destOrd="0" presId="urn:microsoft.com/office/officeart/2005/8/layout/vList2"/>
    <dgm:cxn modelId="{1547F14A-6A8C-4CC0-BA0C-4F6E060E0702}" type="presOf" srcId="{30DC76BF-C93C-4473-8925-681FF67A83A8}" destId="{866AB0A6-44B7-4D22-88B4-E882C53282F5}" srcOrd="0" destOrd="0" presId="urn:microsoft.com/office/officeart/2005/8/layout/vList2"/>
    <dgm:cxn modelId="{16339A08-AB3F-4120-9815-1F4D3C041C06}" type="presOf" srcId="{0D8ADCBC-6D5F-417A-BB0D-E6EF2BD4D49D}" destId="{6C40A6C6-7DE2-4BEE-AC51-3B8A04480C58}" srcOrd="0" destOrd="0" presId="urn:microsoft.com/office/officeart/2005/8/layout/vList2"/>
    <dgm:cxn modelId="{836A6A9E-D5BE-448E-AB06-280EDC22C9CB}" type="presOf" srcId="{7692D400-41EA-4102-9891-335EDF15EB47}" destId="{9C0EF03F-4B86-474C-A91A-62D3B846ADF2}" srcOrd="0" destOrd="0" presId="urn:microsoft.com/office/officeart/2005/8/layout/vList2"/>
    <dgm:cxn modelId="{B3072A30-CC8C-42C9-9A41-F3B3F785000B}" srcId="{30DC76BF-C93C-4473-8925-681FF67A83A8}" destId="{B318272D-7B11-477A-AF3B-BB05DEC0EB14}" srcOrd="3" destOrd="0" parTransId="{DCC947AF-D5EA-43FC-95D3-D61838017682}" sibTransId="{CEA3CE84-385C-4613-A0A4-6A0FC666E8B9}"/>
    <dgm:cxn modelId="{7937C623-3693-4BEA-8396-24AF1AE63019}" type="presOf" srcId="{D7BF29E3-DFB5-4432-97DF-73A5B740D82F}" destId="{11AD4327-2C3B-4C59-A285-4E5553EA7702}" srcOrd="0" destOrd="0" presId="urn:microsoft.com/office/officeart/2005/8/layout/vList2"/>
    <dgm:cxn modelId="{6EB93C7A-F70F-43A0-8420-B5AEBA338E2F}" type="presParOf" srcId="{866AB0A6-44B7-4D22-88B4-E882C53282F5}" destId="{6C40A6C6-7DE2-4BEE-AC51-3B8A04480C58}" srcOrd="0" destOrd="0" presId="urn:microsoft.com/office/officeart/2005/8/layout/vList2"/>
    <dgm:cxn modelId="{5E499691-342D-4023-BA06-C367A38B7776}" type="presParOf" srcId="{866AB0A6-44B7-4D22-88B4-E882C53282F5}" destId="{BA71A507-7E31-412E-8EAC-14FD0495A33C}" srcOrd="1" destOrd="0" presId="urn:microsoft.com/office/officeart/2005/8/layout/vList2"/>
    <dgm:cxn modelId="{E51C3B66-F2FA-41E2-8958-49AE1126980D}" type="presParOf" srcId="{866AB0A6-44B7-4D22-88B4-E882C53282F5}" destId="{11AD4327-2C3B-4C59-A285-4E5553EA7702}" srcOrd="2" destOrd="0" presId="urn:microsoft.com/office/officeart/2005/8/layout/vList2"/>
    <dgm:cxn modelId="{F01DF217-7D72-4798-B06E-2D82CCEE3360}" type="presParOf" srcId="{866AB0A6-44B7-4D22-88B4-E882C53282F5}" destId="{21C3FC0C-5F85-40DE-A22E-5A7048E99F3B}" srcOrd="3" destOrd="0" presId="urn:microsoft.com/office/officeart/2005/8/layout/vList2"/>
    <dgm:cxn modelId="{09292F9E-9E71-4F81-A79C-5051EBAE6A43}" type="presParOf" srcId="{866AB0A6-44B7-4D22-88B4-E882C53282F5}" destId="{9C0EF03F-4B86-474C-A91A-62D3B846ADF2}" srcOrd="4" destOrd="0" presId="urn:microsoft.com/office/officeart/2005/8/layout/vList2"/>
    <dgm:cxn modelId="{4087503B-E9AC-4DF5-8794-B5364909FB6A}" type="presParOf" srcId="{866AB0A6-44B7-4D22-88B4-E882C53282F5}" destId="{3217C587-E939-45B4-B6F7-FC6A01AA24CA}" srcOrd="5" destOrd="0" presId="urn:microsoft.com/office/officeart/2005/8/layout/vList2"/>
    <dgm:cxn modelId="{72481A11-67F1-4476-ACCA-5C19939C1340}" type="presParOf" srcId="{866AB0A6-44B7-4D22-88B4-E882C53282F5}" destId="{3353A4FA-2171-46D3-93A6-1792DF06DA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41DBC3F-EB9D-498A-88F5-DFA38C8AA4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8C809A-6C0C-4CD0-9BF5-B3EF73196A50}" type="pres">
      <dgm:prSet presAssocID="{B41DBC3F-EB9D-498A-88F5-DFA38C8AA4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B833A015-1858-4D93-B2AF-7D31A483D59D}" type="presOf" srcId="{B41DBC3F-EB9D-498A-88F5-DFA38C8AA48B}" destId="{FD8C809A-6C0C-4CD0-9BF5-B3EF73196A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5D69E0-5DA6-4363-A4B7-043C6C5132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693804-FFFC-4F81-A973-0A83378C9FE4}">
      <dgm:prSet/>
      <dgm:spPr/>
      <dgm:t>
        <a:bodyPr/>
        <a:lstStyle/>
        <a:p>
          <a:pPr rtl="0"/>
          <a:r>
            <a:rPr lang="en-US" b="1" dirty="0" smtClean="0"/>
            <a:t>44 out of all 2336 organizations receiving NIH research funding (2</a:t>
          </a:r>
          <a:r>
            <a:rPr lang="en-US" b="1" baseline="30000" dirty="0" smtClean="0"/>
            <a:t>nd</a:t>
          </a:r>
          <a:r>
            <a:rPr lang="en-US" b="1" dirty="0" smtClean="0"/>
            <a:t> </a:t>
          </a:r>
          <a:r>
            <a:rPr lang="en-US" b="1" smtClean="0"/>
            <a:t>percentile)</a:t>
          </a:r>
          <a:br>
            <a:rPr lang="en-US" b="1" smtClean="0"/>
          </a:br>
          <a:endParaRPr lang="en-US" b="1" dirty="0"/>
        </a:p>
      </dgm:t>
    </dgm:pt>
    <dgm:pt modelId="{730FF8BB-7241-4525-AE97-77907CF043E2}" type="parTrans" cxnId="{40EB4DF0-A9E6-429F-863F-2364F63BCA27}">
      <dgm:prSet/>
      <dgm:spPr/>
      <dgm:t>
        <a:bodyPr/>
        <a:lstStyle/>
        <a:p>
          <a:endParaRPr lang="en-US" b="1"/>
        </a:p>
      </dgm:t>
    </dgm:pt>
    <dgm:pt modelId="{68EC57A3-0521-4088-A7F0-0CF2D676912A}" type="sibTrans" cxnId="{40EB4DF0-A9E6-429F-863F-2364F63BCA27}">
      <dgm:prSet/>
      <dgm:spPr/>
      <dgm:t>
        <a:bodyPr/>
        <a:lstStyle/>
        <a:p>
          <a:endParaRPr lang="en-US" b="1"/>
        </a:p>
      </dgm:t>
    </dgm:pt>
    <dgm:pt modelId="{25D7BDA0-2FEF-43F4-8613-65022F531AB5}">
      <dgm:prSet/>
      <dgm:spPr/>
      <dgm:t>
        <a:bodyPr/>
        <a:lstStyle/>
        <a:p>
          <a:pPr rtl="0"/>
          <a:r>
            <a:rPr lang="en-US" b="1" dirty="0" smtClean="0"/>
            <a:t>4 out of 169 MA organizations receiving NIH funding (3</a:t>
          </a:r>
          <a:r>
            <a:rPr lang="en-US" b="1" baseline="30000" dirty="0" smtClean="0"/>
            <a:t>rd</a:t>
          </a:r>
          <a:r>
            <a:rPr lang="en-US" b="1" dirty="0" smtClean="0"/>
            <a:t> </a:t>
          </a:r>
          <a:r>
            <a:rPr lang="en-US" b="1" smtClean="0"/>
            <a:t>percentile)</a:t>
          </a:r>
          <a:br>
            <a:rPr lang="en-US" b="1" smtClean="0"/>
          </a:br>
          <a:endParaRPr lang="en-US" b="1" dirty="0"/>
        </a:p>
      </dgm:t>
    </dgm:pt>
    <dgm:pt modelId="{F5B02274-0B86-4DED-8AB2-6592ED371468}" type="parTrans" cxnId="{3B66E514-2424-4410-A8B4-5008A6BA6642}">
      <dgm:prSet/>
      <dgm:spPr/>
      <dgm:t>
        <a:bodyPr/>
        <a:lstStyle/>
        <a:p>
          <a:endParaRPr lang="en-US" b="1"/>
        </a:p>
      </dgm:t>
    </dgm:pt>
    <dgm:pt modelId="{2B6CB6C3-D2A9-4EE5-9C51-E7521AC6C1CF}" type="sibTrans" cxnId="{3B66E514-2424-4410-A8B4-5008A6BA6642}">
      <dgm:prSet/>
      <dgm:spPr/>
      <dgm:t>
        <a:bodyPr/>
        <a:lstStyle/>
        <a:p>
          <a:endParaRPr lang="en-US" b="1"/>
        </a:p>
      </dgm:t>
    </dgm:pt>
    <dgm:pt modelId="{D501393C-2C24-4519-B1C5-10F8A6E76906}">
      <dgm:prSet/>
      <dgm:spPr/>
      <dgm:t>
        <a:bodyPr/>
        <a:lstStyle/>
        <a:p>
          <a:pPr rtl="0"/>
          <a:r>
            <a:rPr lang="en-US" b="1" dirty="0" smtClean="0"/>
            <a:t>36 out of 139 Medical Schools receiving NIH research funding (26</a:t>
          </a:r>
          <a:r>
            <a:rPr lang="en-US" b="1" baseline="30000" dirty="0" smtClean="0"/>
            <a:t>th</a:t>
          </a:r>
          <a:r>
            <a:rPr lang="en-US" b="1" dirty="0" smtClean="0"/>
            <a:t> </a:t>
          </a:r>
          <a:r>
            <a:rPr lang="en-US" b="1" smtClean="0"/>
            <a:t>percentile)</a:t>
          </a:r>
          <a:br>
            <a:rPr lang="en-US" b="1" smtClean="0"/>
          </a:br>
          <a:endParaRPr lang="en-US" b="1" dirty="0"/>
        </a:p>
      </dgm:t>
    </dgm:pt>
    <dgm:pt modelId="{AFC43648-C316-4297-BDA6-27515C4DD8C9}" type="parTrans" cxnId="{F3CEE756-158B-4D0D-B533-EE06624CB1AA}">
      <dgm:prSet/>
      <dgm:spPr/>
      <dgm:t>
        <a:bodyPr/>
        <a:lstStyle/>
        <a:p>
          <a:endParaRPr lang="en-US" b="1"/>
        </a:p>
      </dgm:t>
    </dgm:pt>
    <dgm:pt modelId="{A1DCBEE7-9CC4-4E09-AB32-F21EDE1E4902}" type="sibTrans" cxnId="{F3CEE756-158B-4D0D-B533-EE06624CB1AA}">
      <dgm:prSet/>
      <dgm:spPr/>
      <dgm:t>
        <a:bodyPr/>
        <a:lstStyle/>
        <a:p>
          <a:endParaRPr lang="en-US" b="1"/>
        </a:p>
      </dgm:t>
    </dgm:pt>
    <dgm:pt modelId="{825B59DF-E8D8-45C4-9C08-6ED1679DACE3}">
      <dgm:prSet/>
      <dgm:spPr/>
      <dgm:t>
        <a:bodyPr/>
        <a:lstStyle/>
        <a:p>
          <a:pPr rtl="0"/>
          <a:r>
            <a:rPr lang="en-US" b="1" dirty="0" smtClean="0"/>
            <a:t>4 faculty in top 2 percent of all 35,124 NIH Investigators</a:t>
          </a:r>
          <a:endParaRPr lang="en-US" b="1" dirty="0"/>
        </a:p>
      </dgm:t>
    </dgm:pt>
    <dgm:pt modelId="{26A2BC13-ACD3-47E2-B624-A19823DB3FB4}" type="parTrans" cxnId="{D8CEC024-4CA9-4448-960F-2307C878EBFE}">
      <dgm:prSet/>
      <dgm:spPr/>
      <dgm:t>
        <a:bodyPr/>
        <a:lstStyle/>
        <a:p>
          <a:endParaRPr lang="en-US" b="1"/>
        </a:p>
      </dgm:t>
    </dgm:pt>
    <dgm:pt modelId="{F249DECD-8713-4C05-A163-3A430F5F071E}" type="sibTrans" cxnId="{D8CEC024-4CA9-4448-960F-2307C878EBFE}">
      <dgm:prSet/>
      <dgm:spPr/>
      <dgm:t>
        <a:bodyPr/>
        <a:lstStyle/>
        <a:p>
          <a:endParaRPr lang="en-US" b="1"/>
        </a:p>
      </dgm:t>
    </dgm:pt>
    <dgm:pt modelId="{26249D25-2F63-4A4D-88FA-CEAA165EB270}">
      <dgm:prSet/>
      <dgm:spPr/>
      <dgm:t>
        <a:bodyPr/>
        <a:lstStyle/>
        <a:p>
          <a:pPr rtl="0"/>
          <a:r>
            <a:rPr lang="en-US" b="1" dirty="0" smtClean="0"/>
            <a:t>Departmental rankings: 1st in Emergency Med; 12th in Genetics; 17th in Biochemistry; 18th in Family Med</a:t>
          </a:r>
          <a:endParaRPr lang="en-US" b="1" dirty="0"/>
        </a:p>
      </dgm:t>
    </dgm:pt>
    <dgm:pt modelId="{05F19D71-1294-48F0-9AAA-808545B0470B}" type="parTrans" cxnId="{D389AC1D-5F53-4C6F-B7B5-B2EE2B642D8D}">
      <dgm:prSet/>
      <dgm:spPr/>
      <dgm:t>
        <a:bodyPr/>
        <a:lstStyle/>
        <a:p>
          <a:endParaRPr lang="en-US" b="1"/>
        </a:p>
      </dgm:t>
    </dgm:pt>
    <dgm:pt modelId="{D00E6832-9C5D-4CAB-8F5F-F18BA460D038}" type="sibTrans" cxnId="{D389AC1D-5F53-4C6F-B7B5-B2EE2B642D8D}">
      <dgm:prSet/>
      <dgm:spPr/>
      <dgm:t>
        <a:bodyPr/>
        <a:lstStyle/>
        <a:p>
          <a:endParaRPr lang="en-US" b="1"/>
        </a:p>
      </dgm:t>
    </dgm:pt>
    <dgm:pt modelId="{7FD34D57-831E-4664-9E60-D18826922B9B}" type="pres">
      <dgm:prSet presAssocID="{2F5D69E0-5DA6-4363-A4B7-043C6C5132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81900D-64BE-4E5C-AD1D-92B2AD3B4360}" type="pres">
      <dgm:prSet presAssocID="{4F693804-FFFC-4F81-A973-0A83378C9FE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40732F-5186-409F-9FD8-4B0539F8D9CC}" type="pres">
      <dgm:prSet presAssocID="{68EC57A3-0521-4088-A7F0-0CF2D676912A}" presName="spacer" presStyleCnt="0"/>
      <dgm:spPr/>
    </dgm:pt>
    <dgm:pt modelId="{876F0EF5-AAAA-480E-843D-9A4EE7C75D1E}" type="pres">
      <dgm:prSet presAssocID="{25D7BDA0-2FEF-43F4-8613-65022F531AB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BD889F-315F-4D98-9A66-3009D50493EA}" type="pres">
      <dgm:prSet presAssocID="{2B6CB6C3-D2A9-4EE5-9C51-E7521AC6C1CF}" presName="spacer" presStyleCnt="0"/>
      <dgm:spPr/>
    </dgm:pt>
    <dgm:pt modelId="{73577416-EA1E-4F10-AEE8-C2FFB5E96268}" type="pres">
      <dgm:prSet presAssocID="{D501393C-2C24-4519-B1C5-10F8A6E7690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E7422E-D418-4874-B96A-EF9D5E948490}" type="pres">
      <dgm:prSet presAssocID="{A1DCBEE7-9CC4-4E09-AB32-F21EDE1E4902}" presName="spacer" presStyleCnt="0"/>
      <dgm:spPr/>
    </dgm:pt>
    <dgm:pt modelId="{8004E496-602C-4E65-8C20-49DFCA4C4F02}" type="pres">
      <dgm:prSet presAssocID="{825B59DF-E8D8-45C4-9C08-6ED1679DACE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555E8-88D5-4CA6-BEE1-FC7809B5D3FC}" type="pres">
      <dgm:prSet presAssocID="{F249DECD-8713-4C05-A163-3A430F5F071E}" presName="spacer" presStyleCnt="0"/>
      <dgm:spPr/>
      <dgm:t>
        <a:bodyPr/>
        <a:lstStyle/>
        <a:p>
          <a:endParaRPr lang="en-US"/>
        </a:p>
      </dgm:t>
    </dgm:pt>
    <dgm:pt modelId="{2C58CCEF-9509-40C8-BDFC-D1A769FF5608}" type="pres">
      <dgm:prSet presAssocID="{26249D25-2F63-4A4D-88FA-CEAA165EB27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8B4A2A-8F22-42D0-891F-AA7D36374CBC}" type="presOf" srcId="{4F693804-FFFC-4F81-A973-0A83378C9FE4}" destId="{6681900D-64BE-4E5C-AD1D-92B2AD3B4360}" srcOrd="0" destOrd="0" presId="urn:microsoft.com/office/officeart/2005/8/layout/vList2"/>
    <dgm:cxn modelId="{AEE7C3D7-0F15-484B-A3F1-6B90C9B23A0A}" type="presOf" srcId="{25D7BDA0-2FEF-43F4-8613-65022F531AB5}" destId="{876F0EF5-AAAA-480E-843D-9A4EE7C75D1E}" srcOrd="0" destOrd="0" presId="urn:microsoft.com/office/officeart/2005/8/layout/vList2"/>
    <dgm:cxn modelId="{D389AC1D-5F53-4C6F-B7B5-B2EE2B642D8D}" srcId="{2F5D69E0-5DA6-4363-A4B7-043C6C51322B}" destId="{26249D25-2F63-4A4D-88FA-CEAA165EB270}" srcOrd="4" destOrd="0" parTransId="{05F19D71-1294-48F0-9AAA-808545B0470B}" sibTransId="{D00E6832-9C5D-4CAB-8F5F-F18BA460D038}"/>
    <dgm:cxn modelId="{F3CEE756-158B-4D0D-B533-EE06624CB1AA}" srcId="{2F5D69E0-5DA6-4363-A4B7-043C6C51322B}" destId="{D501393C-2C24-4519-B1C5-10F8A6E76906}" srcOrd="2" destOrd="0" parTransId="{AFC43648-C316-4297-BDA6-27515C4DD8C9}" sibTransId="{A1DCBEE7-9CC4-4E09-AB32-F21EDE1E4902}"/>
    <dgm:cxn modelId="{5CE01C51-4AAE-42E1-9402-B79316F2D38D}" type="presOf" srcId="{D501393C-2C24-4519-B1C5-10F8A6E76906}" destId="{73577416-EA1E-4F10-AEE8-C2FFB5E96268}" srcOrd="0" destOrd="0" presId="urn:microsoft.com/office/officeart/2005/8/layout/vList2"/>
    <dgm:cxn modelId="{3B66E514-2424-4410-A8B4-5008A6BA6642}" srcId="{2F5D69E0-5DA6-4363-A4B7-043C6C51322B}" destId="{25D7BDA0-2FEF-43F4-8613-65022F531AB5}" srcOrd="1" destOrd="0" parTransId="{F5B02274-0B86-4DED-8AB2-6592ED371468}" sibTransId="{2B6CB6C3-D2A9-4EE5-9C51-E7521AC6C1CF}"/>
    <dgm:cxn modelId="{E63B8DBA-1804-4A9F-8F5C-B651B86BB102}" type="presOf" srcId="{825B59DF-E8D8-45C4-9C08-6ED1679DACE3}" destId="{8004E496-602C-4E65-8C20-49DFCA4C4F02}" srcOrd="0" destOrd="0" presId="urn:microsoft.com/office/officeart/2005/8/layout/vList2"/>
    <dgm:cxn modelId="{3038AE3F-B378-40AA-91E3-E3780AF26AB5}" type="presOf" srcId="{26249D25-2F63-4A4D-88FA-CEAA165EB270}" destId="{2C58CCEF-9509-40C8-BDFC-D1A769FF5608}" srcOrd="0" destOrd="0" presId="urn:microsoft.com/office/officeart/2005/8/layout/vList2"/>
    <dgm:cxn modelId="{48622449-579E-43F2-AC19-F4DBDE2787E7}" type="presOf" srcId="{2F5D69E0-5DA6-4363-A4B7-043C6C51322B}" destId="{7FD34D57-831E-4664-9E60-D18826922B9B}" srcOrd="0" destOrd="0" presId="urn:microsoft.com/office/officeart/2005/8/layout/vList2"/>
    <dgm:cxn modelId="{D8CEC024-4CA9-4448-960F-2307C878EBFE}" srcId="{2F5D69E0-5DA6-4363-A4B7-043C6C51322B}" destId="{825B59DF-E8D8-45C4-9C08-6ED1679DACE3}" srcOrd="3" destOrd="0" parTransId="{26A2BC13-ACD3-47E2-B624-A19823DB3FB4}" sibTransId="{F249DECD-8713-4C05-A163-3A430F5F071E}"/>
    <dgm:cxn modelId="{40EB4DF0-A9E6-429F-863F-2364F63BCA27}" srcId="{2F5D69E0-5DA6-4363-A4B7-043C6C51322B}" destId="{4F693804-FFFC-4F81-A973-0A83378C9FE4}" srcOrd="0" destOrd="0" parTransId="{730FF8BB-7241-4525-AE97-77907CF043E2}" sibTransId="{68EC57A3-0521-4088-A7F0-0CF2D676912A}"/>
    <dgm:cxn modelId="{11E7091D-1008-4ED4-9B79-51AA76B009E9}" type="presParOf" srcId="{7FD34D57-831E-4664-9E60-D18826922B9B}" destId="{6681900D-64BE-4E5C-AD1D-92B2AD3B4360}" srcOrd="0" destOrd="0" presId="urn:microsoft.com/office/officeart/2005/8/layout/vList2"/>
    <dgm:cxn modelId="{AD6D1168-544F-4084-B51B-04A5B639ACEB}" type="presParOf" srcId="{7FD34D57-831E-4664-9E60-D18826922B9B}" destId="{7940732F-5186-409F-9FD8-4B0539F8D9CC}" srcOrd="1" destOrd="0" presId="urn:microsoft.com/office/officeart/2005/8/layout/vList2"/>
    <dgm:cxn modelId="{CA4D188D-D123-4F2A-ADC0-B52B65B4C009}" type="presParOf" srcId="{7FD34D57-831E-4664-9E60-D18826922B9B}" destId="{876F0EF5-AAAA-480E-843D-9A4EE7C75D1E}" srcOrd="2" destOrd="0" presId="urn:microsoft.com/office/officeart/2005/8/layout/vList2"/>
    <dgm:cxn modelId="{49001BE1-7210-4754-9BA2-42DFDE1CC6EB}" type="presParOf" srcId="{7FD34D57-831E-4664-9E60-D18826922B9B}" destId="{7CBD889F-315F-4D98-9A66-3009D50493EA}" srcOrd="3" destOrd="0" presId="urn:microsoft.com/office/officeart/2005/8/layout/vList2"/>
    <dgm:cxn modelId="{538B50FA-3A82-4654-888E-255D34023EED}" type="presParOf" srcId="{7FD34D57-831E-4664-9E60-D18826922B9B}" destId="{73577416-EA1E-4F10-AEE8-C2FFB5E96268}" srcOrd="4" destOrd="0" presId="urn:microsoft.com/office/officeart/2005/8/layout/vList2"/>
    <dgm:cxn modelId="{F4ED3839-99C7-4C57-A5D1-58E4153FF4F1}" type="presParOf" srcId="{7FD34D57-831E-4664-9E60-D18826922B9B}" destId="{F6E7422E-D418-4874-B96A-EF9D5E948490}" srcOrd="5" destOrd="0" presId="urn:microsoft.com/office/officeart/2005/8/layout/vList2"/>
    <dgm:cxn modelId="{E2E7F591-3FFF-4FC1-AF5E-F0C4BB36EAD7}" type="presParOf" srcId="{7FD34D57-831E-4664-9E60-D18826922B9B}" destId="{8004E496-602C-4E65-8C20-49DFCA4C4F02}" srcOrd="6" destOrd="0" presId="urn:microsoft.com/office/officeart/2005/8/layout/vList2"/>
    <dgm:cxn modelId="{C2B88E8B-AB67-48A1-8873-DF0060AEAA25}" type="presParOf" srcId="{7FD34D57-831E-4664-9E60-D18826922B9B}" destId="{C3F555E8-88D5-4CA6-BEE1-FC7809B5D3FC}" srcOrd="7" destOrd="0" presId="urn:microsoft.com/office/officeart/2005/8/layout/vList2"/>
    <dgm:cxn modelId="{069B2FDB-B80B-4A18-9916-C6223871304F}" type="presParOf" srcId="{7FD34D57-831E-4664-9E60-D18826922B9B}" destId="{2C58CCEF-9509-40C8-BDFC-D1A769FF560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CFEE98-C151-49C8-A069-724548C2051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3480CA-C9D0-456E-86FA-50157418C391}">
      <dgm:prSet custT="1"/>
      <dgm:spPr/>
      <dgm:t>
        <a:bodyPr/>
        <a:lstStyle/>
        <a:p>
          <a:pPr rtl="0"/>
          <a:r>
            <a:rPr lang="en-US" sz="1400" b="1" smtClean="0"/>
            <a:t>Craig Mello, recipient of 2006 Nobel Prize for Medicine/Physiology</a:t>
          </a:r>
          <a:endParaRPr lang="en-US" sz="1400" b="1"/>
        </a:p>
      </dgm:t>
    </dgm:pt>
    <dgm:pt modelId="{D3EF4337-1E42-416C-862E-695ADE62AC5B}" type="parTrans" cxnId="{00229542-2806-463C-8CBE-A662FCAA8237}">
      <dgm:prSet/>
      <dgm:spPr/>
      <dgm:t>
        <a:bodyPr/>
        <a:lstStyle/>
        <a:p>
          <a:endParaRPr lang="en-US" sz="1400" b="1"/>
        </a:p>
      </dgm:t>
    </dgm:pt>
    <dgm:pt modelId="{9A534052-6ADD-40CD-ABE2-87F93D9BDD27}" type="sibTrans" cxnId="{00229542-2806-463C-8CBE-A662FCAA8237}">
      <dgm:prSet/>
      <dgm:spPr/>
      <dgm:t>
        <a:bodyPr/>
        <a:lstStyle/>
        <a:p>
          <a:endParaRPr lang="en-US" sz="1400" b="1"/>
        </a:p>
      </dgm:t>
    </dgm:pt>
    <dgm:pt modelId="{A61025AA-2265-4DA8-B7D9-8C901D489465}">
      <dgm:prSet custT="1"/>
      <dgm:spPr/>
      <dgm:t>
        <a:bodyPr/>
        <a:lstStyle/>
        <a:p>
          <a:pPr rtl="0"/>
          <a:r>
            <a:rPr lang="en-US" sz="1400" b="1" smtClean="0"/>
            <a:t>Victor Ambros 2008 Lasker Award</a:t>
          </a:r>
          <a:endParaRPr lang="en-US" sz="1400" b="1"/>
        </a:p>
      </dgm:t>
    </dgm:pt>
    <dgm:pt modelId="{657DD82E-3D13-4D5F-BFF8-E2D949140ACA}" type="parTrans" cxnId="{6896F715-B6C9-4F0A-B253-8D8B393B53BE}">
      <dgm:prSet/>
      <dgm:spPr/>
      <dgm:t>
        <a:bodyPr/>
        <a:lstStyle/>
        <a:p>
          <a:endParaRPr lang="en-US" sz="1400" b="1"/>
        </a:p>
      </dgm:t>
    </dgm:pt>
    <dgm:pt modelId="{1B9C38C3-CE45-4679-B5D5-F1FD9422140A}" type="sibTrans" cxnId="{6896F715-B6C9-4F0A-B253-8D8B393B53BE}">
      <dgm:prSet/>
      <dgm:spPr/>
      <dgm:t>
        <a:bodyPr/>
        <a:lstStyle/>
        <a:p>
          <a:endParaRPr lang="en-US" sz="1400" b="1"/>
        </a:p>
      </dgm:t>
    </dgm:pt>
    <dgm:pt modelId="{9C88466E-5652-4E85-B0C8-E176A3C00976}">
      <dgm:prSet custT="1"/>
      <dgm:spPr/>
      <dgm:t>
        <a:bodyPr/>
        <a:lstStyle/>
        <a:p>
          <a:pPr rtl="0"/>
          <a:r>
            <a:rPr lang="en-US" sz="1400" b="1" dirty="0" smtClean="0"/>
            <a:t>7 Howard Hughes Medical Institute Professors: </a:t>
          </a:r>
          <a:r>
            <a:rPr lang="en-US" sz="1400" b="0" dirty="0" smtClean="0"/>
            <a:t>Davis, Freeman, Green, Mello, Moore, Sassetti, Zamore</a:t>
          </a:r>
          <a:endParaRPr lang="en-US" sz="1400" b="0" dirty="0"/>
        </a:p>
      </dgm:t>
    </dgm:pt>
    <dgm:pt modelId="{F3C2A62D-CB2B-479F-A143-014B526910D3}" type="parTrans" cxnId="{DE225BBF-3335-42EF-8948-C36E1F27FE35}">
      <dgm:prSet/>
      <dgm:spPr/>
      <dgm:t>
        <a:bodyPr/>
        <a:lstStyle/>
        <a:p>
          <a:endParaRPr lang="en-US" sz="1400" b="1"/>
        </a:p>
      </dgm:t>
    </dgm:pt>
    <dgm:pt modelId="{42BBD9AD-B5DE-4ADB-B25B-3B9E972362F2}" type="sibTrans" cxnId="{DE225BBF-3335-42EF-8948-C36E1F27FE35}">
      <dgm:prSet/>
      <dgm:spPr/>
      <dgm:t>
        <a:bodyPr/>
        <a:lstStyle/>
        <a:p>
          <a:endParaRPr lang="en-US" sz="1400" b="1"/>
        </a:p>
      </dgm:t>
    </dgm:pt>
    <dgm:pt modelId="{A0E01E03-DC5B-45CC-89C1-1C1EA4BB25A9}">
      <dgm:prSet custT="1"/>
      <dgm:spPr/>
      <dgm:t>
        <a:bodyPr/>
        <a:lstStyle/>
        <a:p>
          <a:pPr rtl="0"/>
          <a:r>
            <a:rPr lang="en-US" sz="1400" b="1" dirty="0" smtClean="0"/>
            <a:t>6 National Academy Members: </a:t>
          </a:r>
          <a:r>
            <a:rPr lang="en-US" sz="1400" b="0" dirty="0" smtClean="0"/>
            <a:t>Ambros, Green, Mello (NAS), Brown, Ware (IOM), Davis (Royal Society)</a:t>
          </a:r>
          <a:endParaRPr lang="en-US" sz="1400" b="0" dirty="0"/>
        </a:p>
      </dgm:t>
    </dgm:pt>
    <dgm:pt modelId="{9EAE6CF8-CFD7-4CA0-AD65-C340C3612987}" type="parTrans" cxnId="{B76DA7B1-CEA2-4FAF-8BE8-A37AF265AF4D}">
      <dgm:prSet/>
      <dgm:spPr/>
      <dgm:t>
        <a:bodyPr/>
        <a:lstStyle/>
        <a:p>
          <a:endParaRPr lang="en-US" sz="1400" b="1"/>
        </a:p>
      </dgm:t>
    </dgm:pt>
    <dgm:pt modelId="{19414426-F92A-4029-98C5-622674704497}" type="sibTrans" cxnId="{B76DA7B1-CEA2-4FAF-8BE8-A37AF265AF4D}">
      <dgm:prSet/>
      <dgm:spPr/>
      <dgm:t>
        <a:bodyPr/>
        <a:lstStyle/>
        <a:p>
          <a:endParaRPr lang="en-US" sz="1400" b="1"/>
        </a:p>
      </dgm:t>
    </dgm:pt>
    <dgm:pt modelId="{00D44D42-A658-4318-81FB-E03D7799BBD3}" type="pres">
      <dgm:prSet presAssocID="{C0CFEE98-C151-49C8-A069-724548C205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FE1D57-F81B-4D65-A088-8D9142E893BA}" type="pres">
      <dgm:prSet presAssocID="{A03480CA-C9D0-456E-86FA-50157418C39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C632E-B201-40B7-A460-9271969EDE28}" type="pres">
      <dgm:prSet presAssocID="{9A534052-6ADD-40CD-ABE2-87F93D9BDD27}" presName="spacer" presStyleCnt="0"/>
      <dgm:spPr/>
      <dgm:t>
        <a:bodyPr/>
        <a:lstStyle/>
        <a:p>
          <a:endParaRPr lang="en-US"/>
        </a:p>
      </dgm:t>
    </dgm:pt>
    <dgm:pt modelId="{83E376D0-7B5D-4CE3-9B66-A422F28F2E97}" type="pres">
      <dgm:prSet presAssocID="{A61025AA-2265-4DA8-B7D9-8C901D48946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FD007-F7F3-4EC0-BED2-6B121FAC476C}" type="pres">
      <dgm:prSet presAssocID="{1B9C38C3-CE45-4679-B5D5-F1FD9422140A}" presName="spacer" presStyleCnt="0"/>
      <dgm:spPr/>
      <dgm:t>
        <a:bodyPr/>
        <a:lstStyle/>
        <a:p>
          <a:endParaRPr lang="en-US"/>
        </a:p>
      </dgm:t>
    </dgm:pt>
    <dgm:pt modelId="{FDFBA3B1-4832-4437-B079-1BF986C16DBE}" type="pres">
      <dgm:prSet presAssocID="{9C88466E-5652-4E85-B0C8-E176A3C0097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AF96C-F0DE-4F75-AE87-F8DB048C9458}" type="pres">
      <dgm:prSet presAssocID="{42BBD9AD-B5DE-4ADB-B25B-3B9E972362F2}" presName="spacer" presStyleCnt="0"/>
      <dgm:spPr/>
      <dgm:t>
        <a:bodyPr/>
        <a:lstStyle/>
        <a:p>
          <a:endParaRPr lang="en-US"/>
        </a:p>
      </dgm:t>
    </dgm:pt>
    <dgm:pt modelId="{B0CBFBEB-4C16-4EA3-B8EE-6A724DF4CBE9}" type="pres">
      <dgm:prSet presAssocID="{A0E01E03-DC5B-45CC-89C1-1C1EA4BB25A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A3D605-ED9C-4F28-8E67-4CDA284DB488}" type="presOf" srcId="{A03480CA-C9D0-456E-86FA-50157418C391}" destId="{24FE1D57-F81B-4D65-A088-8D9142E893BA}" srcOrd="0" destOrd="0" presId="urn:microsoft.com/office/officeart/2005/8/layout/vList2"/>
    <dgm:cxn modelId="{DE225BBF-3335-42EF-8948-C36E1F27FE35}" srcId="{C0CFEE98-C151-49C8-A069-724548C20517}" destId="{9C88466E-5652-4E85-B0C8-E176A3C00976}" srcOrd="2" destOrd="0" parTransId="{F3C2A62D-CB2B-479F-A143-014B526910D3}" sibTransId="{42BBD9AD-B5DE-4ADB-B25B-3B9E972362F2}"/>
    <dgm:cxn modelId="{2B057CE7-3098-445F-AA4C-C05124A5C574}" type="presOf" srcId="{C0CFEE98-C151-49C8-A069-724548C20517}" destId="{00D44D42-A658-4318-81FB-E03D7799BBD3}" srcOrd="0" destOrd="0" presId="urn:microsoft.com/office/officeart/2005/8/layout/vList2"/>
    <dgm:cxn modelId="{1D8D16C3-15EF-4EBB-9391-0905BC73DB66}" type="presOf" srcId="{A0E01E03-DC5B-45CC-89C1-1C1EA4BB25A9}" destId="{B0CBFBEB-4C16-4EA3-B8EE-6A724DF4CBE9}" srcOrd="0" destOrd="0" presId="urn:microsoft.com/office/officeart/2005/8/layout/vList2"/>
    <dgm:cxn modelId="{9593CDA8-DCB0-47E4-B9FD-014CF8DF8330}" type="presOf" srcId="{9C88466E-5652-4E85-B0C8-E176A3C00976}" destId="{FDFBA3B1-4832-4437-B079-1BF986C16DBE}" srcOrd="0" destOrd="0" presId="urn:microsoft.com/office/officeart/2005/8/layout/vList2"/>
    <dgm:cxn modelId="{B76DA7B1-CEA2-4FAF-8BE8-A37AF265AF4D}" srcId="{C0CFEE98-C151-49C8-A069-724548C20517}" destId="{A0E01E03-DC5B-45CC-89C1-1C1EA4BB25A9}" srcOrd="3" destOrd="0" parTransId="{9EAE6CF8-CFD7-4CA0-AD65-C340C3612987}" sibTransId="{19414426-F92A-4029-98C5-622674704497}"/>
    <dgm:cxn modelId="{6896F715-B6C9-4F0A-B253-8D8B393B53BE}" srcId="{C0CFEE98-C151-49C8-A069-724548C20517}" destId="{A61025AA-2265-4DA8-B7D9-8C901D489465}" srcOrd="1" destOrd="0" parTransId="{657DD82E-3D13-4D5F-BFF8-E2D949140ACA}" sibTransId="{1B9C38C3-CE45-4679-B5D5-F1FD9422140A}"/>
    <dgm:cxn modelId="{00229542-2806-463C-8CBE-A662FCAA8237}" srcId="{C0CFEE98-C151-49C8-A069-724548C20517}" destId="{A03480CA-C9D0-456E-86FA-50157418C391}" srcOrd="0" destOrd="0" parTransId="{D3EF4337-1E42-416C-862E-695ADE62AC5B}" sibTransId="{9A534052-6ADD-40CD-ABE2-87F93D9BDD27}"/>
    <dgm:cxn modelId="{11D4734A-4244-4254-A0FA-AB1F4E23E571}" type="presOf" srcId="{A61025AA-2265-4DA8-B7D9-8C901D489465}" destId="{83E376D0-7B5D-4CE3-9B66-A422F28F2E97}" srcOrd="0" destOrd="0" presId="urn:microsoft.com/office/officeart/2005/8/layout/vList2"/>
    <dgm:cxn modelId="{AB37D33D-BC2F-4B4E-A63D-FAA1B906C509}" type="presParOf" srcId="{00D44D42-A658-4318-81FB-E03D7799BBD3}" destId="{24FE1D57-F81B-4D65-A088-8D9142E893BA}" srcOrd="0" destOrd="0" presId="urn:microsoft.com/office/officeart/2005/8/layout/vList2"/>
    <dgm:cxn modelId="{11AA1CDD-55C6-4EAA-9FA9-1E79FF8BF55A}" type="presParOf" srcId="{00D44D42-A658-4318-81FB-E03D7799BBD3}" destId="{0CDC632E-B201-40B7-A460-9271969EDE28}" srcOrd="1" destOrd="0" presId="urn:microsoft.com/office/officeart/2005/8/layout/vList2"/>
    <dgm:cxn modelId="{1EDAE7D9-EC3D-42E4-81BD-5588DBEB6DCD}" type="presParOf" srcId="{00D44D42-A658-4318-81FB-E03D7799BBD3}" destId="{83E376D0-7B5D-4CE3-9B66-A422F28F2E97}" srcOrd="2" destOrd="0" presId="urn:microsoft.com/office/officeart/2005/8/layout/vList2"/>
    <dgm:cxn modelId="{264C8C14-DDD1-49E7-B7DA-C47B8778C695}" type="presParOf" srcId="{00D44D42-A658-4318-81FB-E03D7799BBD3}" destId="{83CFD007-F7F3-4EC0-BED2-6B121FAC476C}" srcOrd="3" destOrd="0" presId="urn:microsoft.com/office/officeart/2005/8/layout/vList2"/>
    <dgm:cxn modelId="{D13B4163-F0E8-4A5C-8650-6ED1FCFA0BC2}" type="presParOf" srcId="{00D44D42-A658-4318-81FB-E03D7799BBD3}" destId="{FDFBA3B1-4832-4437-B079-1BF986C16DBE}" srcOrd="4" destOrd="0" presId="urn:microsoft.com/office/officeart/2005/8/layout/vList2"/>
    <dgm:cxn modelId="{FDE95DB5-374D-481B-BE51-F82BB1133F09}" type="presParOf" srcId="{00D44D42-A658-4318-81FB-E03D7799BBD3}" destId="{0AFAF96C-F0DE-4F75-AE87-F8DB048C9458}" srcOrd="5" destOrd="0" presId="urn:microsoft.com/office/officeart/2005/8/layout/vList2"/>
    <dgm:cxn modelId="{7B38B097-0E52-4F4C-891A-576A71C805BA}" type="presParOf" srcId="{00D44D42-A658-4318-81FB-E03D7799BBD3}" destId="{B0CBFBEB-4C16-4EA3-B8EE-6A724DF4CBE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4F647D-3B2C-4758-A3C5-C2C4C8CF0CFF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534F34A-70C3-4990-BADC-47894531F81D}">
      <dgm:prSet/>
      <dgm:spPr/>
      <dgm:t>
        <a:bodyPr/>
        <a:lstStyle/>
        <a:p>
          <a:pPr rtl="0"/>
          <a:r>
            <a:rPr lang="en-US" b="1" smtClean="0"/>
            <a:t>RNA Biology/RNA Therapeutics</a:t>
          </a:r>
          <a:endParaRPr lang="en-US"/>
        </a:p>
      </dgm:t>
    </dgm:pt>
    <dgm:pt modelId="{7DBAC5EB-9D24-4DB4-BB3A-A7EFD52AED58}" type="parTrans" cxnId="{2A282DBB-9BEF-464D-9F35-6149A27C0046}">
      <dgm:prSet/>
      <dgm:spPr/>
      <dgm:t>
        <a:bodyPr/>
        <a:lstStyle/>
        <a:p>
          <a:endParaRPr lang="en-US"/>
        </a:p>
      </dgm:t>
    </dgm:pt>
    <dgm:pt modelId="{07F233CD-2473-447A-8D68-082147B0F33C}" type="sibTrans" cxnId="{2A282DBB-9BEF-464D-9F35-6149A27C0046}">
      <dgm:prSet/>
      <dgm:spPr/>
      <dgm:t>
        <a:bodyPr/>
        <a:lstStyle/>
        <a:p>
          <a:endParaRPr lang="en-US"/>
        </a:p>
      </dgm:t>
    </dgm:pt>
    <dgm:pt modelId="{B0FBB9AB-056B-419F-B81B-A9E12068441A}">
      <dgm:prSet/>
      <dgm:spPr/>
      <dgm:t>
        <a:bodyPr/>
        <a:lstStyle/>
        <a:p>
          <a:pPr rtl="0"/>
          <a:r>
            <a:rPr lang="en-US" b="1" smtClean="0"/>
            <a:t>Gene Therapy </a:t>
          </a:r>
          <a:endParaRPr lang="en-US"/>
        </a:p>
      </dgm:t>
    </dgm:pt>
    <dgm:pt modelId="{655DF6D8-D427-4236-B2CE-7D99B0793E6E}" type="parTrans" cxnId="{0E5B1A7F-6EB0-4856-AC0F-BC16CD8B6B50}">
      <dgm:prSet/>
      <dgm:spPr/>
      <dgm:t>
        <a:bodyPr/>
        <a:lstStyle/>
        <a:p>
          <a:endParaRPr lang="en-US"/>
        </a:p>
      </dgm:t>
    </dgm:pt>
    <dgm:pt modelId="{1AA88619-026B-4BCE-8303-CE4A104A447C}" type="sibTrans" cxnId="{0E5B1A7F-6EB0-4856-AC0F-BC16CD8B6B50}">
      <dgm:prSet/>
      <dgm:spPr/>
      <dgm:t>
        <a:bodyPr/>
        <a:lstStyle/>
        <a:p>
          <a:endParaRPr lang="en-US"/>
        </a:p>
      </dgm:t>
    </dgm:pt>
    <dgm:pt modelId="{431E08CA-03F9-48C6-A9D8-38CE0FF170D9}">
      <dgm:prSet/>
      <dgm:spPr/>
      <dgm:t>
        <a:bodyPr/>
        <a:lstStyle/>
        <a:p>
          <a:pPr rtl="0"/>
          <a:r>
            <a:rPr lang="en-US" b="1" smtClean="0"/>
            <a:t>Receptors and cell signaling</a:t>
          </a:r>
          <a:endParaRPr lang="en-US"/>
        </a:p>
      </dgm:t>
    </dgm:pt>
    <dgm:pt modelId="{CEA3802D-1F6F-4D2D-9A67-086D4B4535E2}" type="parTrans" cxnId="{B58AC7F5-7741-4A02-96E0-1C2BF645A8FA}">
      <dgm:prSet/>
      <dgm:spPr/>
      <dgm:t>
        <a:bodyPr/>
        <a:lstStyle/>
        <a:p>
          <a:endParaRPr lang="en-US"/>
        </a:p>
      </dgm:t>
    </dgm:pt>
    <dgm:pt modelId="{E5A87C33-32DC-489E-A85F-BDF80D6A913A}" type="sibTrans" cxnId="{B58AC7F5-7741-4A02-96E0-1C2BF645A8FA}">
      <dgm:prSet/>
      <dgm:spPr/>
      <dgm:t>
        <a:bodyPr/>
        <a:lstStyle/>
        <a:p>
          <a:endParaRPr lang="en-US"/>
        </a:p>
      </dgm:t>
    </dgm:pt>
    <dgm:pt modelId="{BC86DFBC-5E64-440F-A328-F250129AA2A8}">
      <dgm:prSet/>
      <dgm:spPr/>
      <dgm:t>
        <a:bodyPr/>
        <a:lstStyle/>
        <a:p>
          <a:pPr rtl="0"/>
          <a:r>
            <a:rPr lang="en-US" b="1" dirty="0" smtClean="0"/>
            <a:t>Neurodegenerative disorders</a:t>
          </a:r>
          <a:endParaRPr lang="en-US" dirty="0"/>
        </a:p>
      </dgm:t>
    </dgm:pt>
    <dgm:pt modelId="{3E18D4E1-589B-483D-9CBE-4A239D8CD817}" type="parTrans" cxnId="{FFEEEF7A-B220-4BB0-9889-042E17F4DA3B}">
      <dgm:prSet/>
      <dgm:spPr/>
      <dgm:t>
        <a:bodyPr/>
        <a:lstStyle/>
        <a:p>
          <a:endParaRPr lang="en-US"/>
        </a:p>
      </dgm:t>
    </dgm:pt>
    <dgm:pt modelId="{7AA67E6D-03F5-4913-BB64-BEF54CF7E10A}" type="sibTrans" cxnId="{FFEEEF7A-B220-4BB0-9889-042E17F4DA3B}">
      <dgm:prSet/>
      <dgm:spPr/>
      <dgm:t>
        <a:bodyPr/>
        <a:lstStyle/>
        <a:p>
          <a:endParaRPr lang="en-US"/>
        </a:p>
      </dgm:t>
    </dgm:pt>
    <dgm:pt modelId="{1BF4754F-B501-4FBC-BC53-18C61B3CA06D}">
      <dgm:prSet/>
      <dgm:spPr/>
      <dgm:t>
        <a:bodyPr/>
        <a:lstStyle/>
        <a:p>
          <a:pPr rtl="0"/>
          <a:r>
            <a:rPr lang="en-US" b="1" smtClean="0"/>
            <a:t>Cardiovascular</a:t>
          </a:r>
          <a:endParaRPr lang="en-US"/>
        </a:p>
      </dgm:t>
    </dgm:pt>
    <dgm:pt modelId="{79C10529-B7DC-4F8C-B566-081552D94E1F}" type="parTrans" cxnId="{98BB2737-3B9A-4D21-82F9-65AC8032A59E}">
      <dgm:prSet/>
      <dgm:spPr/>
      <dgm:t>
        <a:bodyPr/>
        <a:lstStyle/>
        <a:p>
          <a:endParaRPr lang="en-US"/>
        </a:p>
      </dgm:t>
    </dgm:pt>
    <dgm:pt modelId="{497B8597-5A3C-43F6-A232-C5F168D7C384}" type="sibTrans" cxnId="{98BB2737-3B9A-4D21-82F9-65AC8032A59E}">
      <dgm:prSet/>
      <dgm:spPr/>
      <dgm:t>
        <a:bodyPr/>
        <a:lstStyle/>
        <a:p>
          <a:endParaRPr lang="en-US"/>
        </a:p>
      </dgm:t>
    </dgm:pt>
    <dgm:pt modelId="{7A462BCF-C0B6-40DC-83B7-98B6FA7780EB}">
      <dgm:prSet/>
      <dgm:spPr/>
      <dgm:t>
        <a:bodyPr/>
        <a:lstStyle/>
        <a:p>
          <a:pPr rtl="0"/>
          <a:r>
            <a:rPr lang="en-US" b="1" smtClean="0"/>
            <a:t>Diabetes</a:t>
          </a:r>
          <a:endParaRPr lang="en-US"/>
        </a:p>
      </dgm:t>
    </dgm:pt>
    <dgm:pt modelId="{129678FA-5256-43C2-8117-ED1889E52CE1}" type="parTrans" cxnId="{255CE0FB-B153-455C-A003-FCA1CE4F21F4}">
      <dgm:prSet/>
      <dgm:spPr/>
      <dgm:t>
        <a:bodyPr/>
        <a:lstStyle/>
        <a:p>
          <a:endParaRPr lang="en-US"/>
        </a:p>
      </dgm:t>
    </dgm:pt>
    <dgm:pt modelId="{FC173CF5-883A-45B4-A296-983575398966}" type="sibTrans" cxnId="{255CE0FB-B153-455C-A003-FCA1CE4F21F4}">
      <dgm:prSet/>
      <dgm:spPr/>
      <dgm:t>
        <a:bodyPr/>
        <a:lstStyle/>
        <a:p>
          <a:endParaRPr lang="en-US"/>
        </a:p>
      </dgm:t>
    </dgm:pt>
    <dgm:pt modelId="{4A903933-09BA-4B24-BB8E-D6CB7A1ABD76}">
      <dgm:prSet/>
      <dgm:spPr/>
      <dgm:t>
        <a:bodyPr/>
        <a:lstStyle/>
        <a:p>
          <a:pPr rtl="0"/>
          <a:r>
            <a:rPr lang="en-US" b="1" smtClean="0"/>
            <a:t>Immunology/Autoimmunity</a:t>
          </a:r>
          <a:endParaRPr lang="en-US"/>
        </a:p>
      </dgm:t>
    </dgm:pt>
    <dgm:pt modelId="{06C0C589-9B8F-4FAE-B33D-71DD7DFF05B6}" type="parTrans" cxnId="{4664755C-EF91-4B6D-8F1A-4D063B9737C9}">
      <dgm:prSet/>
      <dgm:spPr/>
      <dgm:t>
        <a:bodyPr/>
        <a:lstStyle/>
        <a:p>
          <a:endParaRPr lang="en-US"/>
        </a:p>
      </dgm:t>
    </dgm:pt>
    <dgm:pt modelId="{F9AC4E80-CADF-4345-A456-899AA8A12C1F}" type="sibTrans" cxnId="{4664755C-EF91-4B6D-8F1A-4D063B9737C9}">
      <dgm:prSet/>
      <dgm:spPr/>
      <dgm:t>
        <a:bodyPr/>
        <a:lstStyle/>
        <a:p>
          <a:endParaRPr lang="en-US"/>
        </a:p>
      </dgm:t>
    </dgm:pt>
    <dgm:pt modelId="{D32B9B25-C37D-4725-9813-1B2A8CEE7F4F}">
      <dgm:prSet/>
      <dgm:spPr/>
      <dgm:t>
        <a:bodyPr/>
        <a:lstStyle/>
        <a:p>
          <a:pPr rtl="0"/>
          <a:r>
            <a:rPr lang="en-US" b="1" smtClean="0"/>
            <a:t>Infectious diseases/Microbiome</a:t>
          </a:r>
          <a:endParaRPr lang="en-US"/>
        </a:p>
      </dgm:t>
    </dgm:pt>
    <dgm:pt modelId="{95D2B9BF-45DE-4A03-B4C3-A6FB67840842}" type="parTrans" cxnId="{72E155FD-F048-45F2-9C68-FDEBF45C06BE}">
      <dgm:prSet/>
      <dgm:spPr/>
      <dgm:t>
        <a:bodyPr/>
        <a:lstStyle/>
        <a:p>
          <a:endParaRPr lang="en-US"/>
        </a:p>
      </dgm:t>
    </dgm:pt>
    <dgm:pt modelId="{38A58C88-8177-4835-8086-CA019F5F58E7}" type="sibTrans" cxnId="{72E155FD-F048-45F2-9C68-FDEBF45C06BE}">
      <dgm:prSet/>
      <dgm:spPr/>
      <dgm:t>
        <a:bodyPr/>
        <a:lstStyle/>
        <a:p>
          <a:endParaRPr lang="en-US"/>
        </a:p>
      </dgm:t>
    </dgm:pt>
    <dgm:pt modelId="{EB725FE2-88FC-4B21-9AAD-3851A59B3BE8}" type="pres">
      <dgm:prSet presAssocID="{C34F647D-3B2C-4758-A3C5-C2C4C8CF0C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8DD5EE-82C5-4EE5-99B1-34BACD369376}" type="pres">
      <dgm:prSet presAssocID="{8534F34A-70C3-4990-BADC-47894531F81D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8D36C-35A6-4CEA-B5AF-D3ACD2483999}" type="pres">
      <dgm:prSet presAssocID="{07F233CD-2473-447A-8D68-082147B0F33C}" presName="spacer" presStyleCnt="0"/>
      <dgm:spPr/>
    </dgm:pt>
    <dgm:pt modelId="{1B39A9E5-0335-4FD8-A70B-52CCBF04EF5D}" type="pres">
      <dgm:prSet presAssocID="{B0FBB9AB-056B-419F-B81B-A9E12068441A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86E3D6-245C-4A9D-8F4E-3AD1E7AA6C61}" type="pres">
      <dgm:prSet presAssocID="{1AA88619-026B-4BCE-8303-CE4A104A447C}" presName="spacer" presStyleCnt="0"/>
      <dgm:spPr/>
    </dgm:pt>
    <dgm:pt modelId="{0A62E230-6F34-4B45-A3FE-205C0CAFBF89}" type="pres">
      <dgm:prSet presAssocID="{431E08CA-03F9-48C6-A9D8-38CE0FF170D9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6F2FF-9417-4360-8CBF-00BB38FAAA5D}" type="pres">
      <dgm:prSet presAssocID="{E5A87C33-32DC-489E-A85F-BDF80D6A913A}" presName="spacer" presStyleCnt="0"/>
      <dgm:spPr/>
    </dgm:pt>
    <dgm:pt modelId="{33CACBAD-E234-422F-B74B-04419D9EF7EC}" type="pres">
      <dgm:prSet presAssocID="{BC86DFBC-5E64-440F-A328-F250129AA2A8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C07F8-F243-4779-A6DA-FDAE323DDEF6}" type="pres">
      <dgm:prSet presAssocID="{7AA67E6D-03F5-4913-BB64-BEF54CF7E10A}" presName="spacer" presStyleCnt="0"/>
      <dgm:spPr/>
    </dgm:pt>
    <dgm:pt modelId="{203CBEEC-29A8-45DA-95D8-DD9D726B1996}" type="pres">
      <dgm:prSet presAssocID="{1BF4754F-B501-4FBC-BC53-18C61B3CA06D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A86C15-2B76-4D79-A315-F2EE7CDEF03E}" type="pres">
      <dgm:prSet presAssocID="{497B8597-5A3C-43F6-A232-C5F168D7C384}" presName="spacer" presStyleCnt="0"/>
      <dgm:spPr/>
    </dgm:pt>
    <dgm:pt modelId="{8B416071-D7E3-49B7-AF7F-097E72DFB1D3}" type="pres">
      <dgm:prSet presAssocID="{7A462BCF-C0B6-40DC-83B7-98B6FA7780EB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BB21F1-E6BD-4994-AB61-FCA50DB21216}" type="pres">
      <dgm:prSet presAssocID="{FC173CF5-883A-45B4-A296-983575398966}" presName="spacer" presStyleCnt="0"/>
      <dgm:spPr/>
    </dgm:pt>
    <dgm:pt modelId="{25D17C0A-0F28-412C-802E-FECDCFE8EBE7}" type="pres">
      <dgm:prSet presAssocID="{4A903933-09BA-4B24-BB8E-D6CB7A1ABD76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74F34C-360A-402D-94AC-B12998D4B716}" type="pres">
      <dgm:prSet presAssocID="{F9AC4E80-CADF-4345-A456-899AA8A12C1F}" presName="spacer" presStyleCnt="0"/>
      <dgm:spPr/>
    </dgm:pt>
    <dgm:pt modelId="{AD031F1B-69E1-45F8-ABD0-588C041F8F5A}" type="pres">
      <dgm:prSet presAssocID="{D32B9B25-C37D-4725-9813-1B2A8CEE7F4F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9F1E00-10F7-4DF3-B049-236C078572F6}" type="presOf" srcId="{C34F647D-3B2C-4758-A3C5-C2C4C8CF0CFF}" destId="{EB725FE2-88FC-4B21-9AAD-3851A59B3BE8}" srcOrd="0" destOrd="0" presId="urn:microsoft.com/office/officeart/2005/8/layout/vList2"/>
    <dgm:cxn modelId="{A782D8DB-5084-497A-B146-7C4C7F493001}" type="presOf" srcId="{8534F34A-70C3-4990-BADC-47894531F81D}" destId="{228DD5EE-82C5-4EE5-99B1-34BACD369376}" srcOrd="0" destOrd="0" presId="urn:microsoft.com/office/officeart/2005/8/layout/vList2"/>
    <dgm:cxn modelId="{255CE0FB-B153-455C-A003-FCA1CE4F21F4}" srcId="{C34F647D-3B2C-4758-A3C5-C2C4C8CF0CFF}" destId="{7A462BCF-C0B6-40DC-83B7-98B6FA7780EB}" srcOrd="5" destOrd="0" parTransId="{129678FA-5256-43C2-8117-ED1889E52CE1}" sibTransId="{FC173CF5-883A-45B4-A296-983575398966}"/>
    <dgm:cxn modelId="{2A282DBB-9BEF-464D-9F35-6149A27C0046}" srcId="{C34F647D-3B2C-4758-A3C5-C2C4C8CF0CFF}" destId="{8534F34A-70C3-4990-BADC-47894531F81D}" srcOrd="0" destOrd="0" parTransId="{7DBAC5EB-9D24-4DB4-BB3A-A7EFD52AED58}" sibTransId="{07F233CD-2473-447A-8D68-082147B0F33C}"/>
    <dgm:cxn modelId="{FFEEEF7A-B220-4BB0-9889-042E17F4DA3B}" srcId="{C34F647D-3B2C-4758-A3C5-C2C4C8CF0CFF}" destId="{BC86DFBC-5E64-440F-A328-F250129AA2A8}" srcOrd="3" destOrd="0" parTransId="{3E18D4E1-589B-483D-9CBE-4A239D8CD817}" sibTransId="{7AA67E6D-03F5-4913-BB64-BEF54CF7E10A}"/>
    <dgm:cxn modelId="{33D934B3-B44F-41D9-8066-BB61B38BB087}" type="presOf" srcId="{7A462BCF-C0B6-40DC-83B7-98B6FA7780EB}" destId="{8B416071-D7E3-49B7-AF7F-097E72DFB1D3}" srcOrd="0" destOrd="0" presId="urn:microsoft.com/office/officeart/2005/8/layout/vList2"/>
    <dgm:cxn modelId="{31C41D1E-1DB8-480B-A271-FF4BED25ADF2}" type="presOf" srcId="{B0FBB9AB-056B-419F-B81B-A9E12068441A}" destId="{1B39A9E5-0335-4FD8-A70B-52CCBF04EF5D}" srcOrd="0" destOrd="0" presId="urn:microsoft.com/office/officeart/2005/8/layout/vList2"/>
    <dgm:cxn modelId="{231CCB50-FD36-4ACB-8766-5085CA78FB3B}" type="presOf" srcId="{431E08CA-03F9-48C6-A9D8-38CE0FF170D9}" destId="{0A62E230-6F34-4B45-A3FE-205C0CAFBF89}" srcOrd="0" destOrd="0" presId="urn:microsoft.com/office/officeart/2005/8/layout/vList2"/>
    <dgm:cxn modelId="{98BB2737-3B9A-4D21-82F9-65AC8032A59E}" srcId="{C34F647D-3B2C-4758-A3C5-C2C4C8CF0CFF}" destId="{1BF4754F-B501-4FBC-BC53-18C61B3CA06D}" srcOrd="4" destOrd="0" parTransId="{79C10529-B7DC-4F8C-B566-081552D94E1F}" sibTransId="{497B8597-5A3C-43F6-A232-C5F168D7C384}"/>
    <dgm:cxn modelId="{0E5B1A7F-6EB0-4856-AC0F-BC16CD8B6B50}" srcId="{C34F647D-3B2C-4758-A3C5-C2C4C8CF0CFF}" destId="{B0FBB9AB-056B-419F-B81B-A9E12068441A}" srcOrd="1" destOrd="0" parTransId="{655DF6D8-D427-4236-B2CE-7D99B0793E6E}" sibTransId="{1AA88619-026B-4BCE-8303-CE4A104A447C}"/>
    <dgm:cxn modelId="{B58AC7F5-7741-4A02-96E0-1C2BF645A8FA}" srcId="{C34F647D-3B2C-4758-A3C5-C2C4C8CF0CFF}" destId="{431E08CA-03F9-48C6-A9D8-38CE0FF170D9}" srcOrd="2" destOrd="0" parTransId="{CEA3802D-1F6F-4D2D-9A67-086D4B4535E2}" sibTransId="{E5A87C33-32DC-489E-A85F-BDF80D6A913A}"/>
    <dgm:cxn modelId="{72E155FD-F048-45F2-9C68-FDEBF45C06BE}" srcId="{C34F647D-3B2C-4758-A3C5-C2C4C8CF0CFF}" destId="{D32B9B25-C37D-4725-9813-1B2A8CEE7F4F}" srcOrd="7" destOrd="0" parTransId="{95D2B9BF-45DE-4A03-B4C3-A6FB67840842}" sibTransId="{38A58C88-8177-4835-8086-CA019F5F58E7}"/>
    <dgm:cxn modelId="{66FBC342-5FB9-4569-A33C-1387AFBDE936}" type="presOf" srcId="{4A903933-09BA-4B24-BB8E-D6CB7A1ABD76}" destId="{25D17C0A-0F28-412C-802E-FECDCFE8EBE7}" srcOrd="0" destOrd="0" presId="urn:microsoft.com/office/officeart/2005/8/layout/vList2"/>
    <dgm:cxn modelId="{71D84658-907C-4E3C-81C5-487D0D1E4BD0}" type="presOf" srcId="{BC86DFBC-5E64-440F-A328-F250129AA2A8}" destId="{33CACBAD-E234-422F-B74B-04419D9EF7EC}" srcOrd="0" destOrd="0" presId="urn:microsoft.com/office/officeart/2005/8/layout/vList2"/>
    <dgm:cxn modelId="{A0A59E74-FE12-45FF-A1A7-C52321899D85}" type="presOf" srcId="{D32B9B25-C37D-4725-9813-1B2A8CEE7F4F}" destId="{AD031F1B-69E1-45F8-ABD0-588C041F8F5A}" srcOrd="0" destOrd="0" presId="urn:microsoft.com/office/officeart/2005/8/layout/vList2"/>
    <dgm:cxn modelId="{BD1269BA-6F51-4148-80DD-D2A3FD3B4A39}" type="presOf" srcId="{1BF4754F-B501-4FBC-BC53-18C61B3CA06D}" destId="{203CBEEC-29A8-45DA-95D8-DD9D726B1996}" srcOrd="0" destOrd="0" presId="urn:microsoft.com/office/officeart/2005/8/layout/vList2"/>
    <dgm:cxn modelId="{4664755C-EF91-4B6D-8F1A-4D063B9737C9}" srcId="{C34F647D-3B2C-4758-A3C5-C2C4C8CF0CFF}" destId="{4A903933-09BA-4B24-BB8E-D6CB7A1ABD76}" srcOrd="6" destOrd="0" parTransId="{06C0C589-9B8F-4FAE-B33D-71DD7DFF05B6}" sibTransId="{F9AC4E80-CADF-4345-A456-899AA8A12C1F}"/>
    <dgm:cxn modelId="{73780C20-ACB1-49D8-84BB-4F63FBA9E54D}" type="presParOf" srcId="{EB725FE2-88FC-4B21-9AAD-3851A59B3BE8}" destId="{228DD5EE-82C5-4EE5-99B1-34BACD369376}" srcOrd="0" destOrd="0" presId="urn:microsoft.com/office/officeart/2005/8/layout/vList2"/>
    <dgm:cxn modelId="{EB43AE0C-F2DB-4D2E-9E60-74C4268B49D6}" type="presParOf" srcId="{EB725FE2-88FC-4B21-9AAD-3851A59B3BE8}" destId="{6CD8D36C-35A6-4CEA-B5AF-D3ACD2483999}" srcOrd="1" destOrd="0" presId="urn:microsoft.com/office/officeart/2005/8/layout/vList2"/>
    <dgm:cxn modelId="{2331BFC3-F575-4392-BE92-1AB920FD7FBC}" type="presParOf" srcId="{EB725FE2-88FC-4B21-9AAD-3851A59B3BE8}" destId="{1B39A9E5-0335-4FD8-A70B-52CCBF04EF5D}" srcOrd="2" destOrd="0" presId="urn:microsoft.com/office/officeart/2005/8/layout/vList2"/>
    <dgm:cxn modelId="{42318374-98B5-48CB-9942-262364619FD5}" type="presParOf" srcId="{EB725FE2-88FC-4B21-9AAD-3851A59B3BE8}" destId="{8A86E3D6-245C-4A9D-8F4E-3AD1E7AA6C61}" srcOrd="3" destOrd="0" presId="urn:microsoft.com/office/officeart/2005/8/layout/vList2"/>
    <dgm:cxn modelId="{C0E3980B-D5AC-4D2C-9EF9-3F4C50536D12}" type="presParOf" srcId="{EB725FE2-88FC-4B21-9AAD-3851A59B3BE8}" destId="{0A62E230-6F34-4B45-A3FE-205C0CAFBF89}" srcOrd="4" destOrd="0" presId="urn:microsoft.com/office/officeart/2005/8/layout/vList2"/>
    <dgm:cxn modelId="{637BC0F8-FC9A-4917-9EEE-77B5316026B0}" type="presParOf" srcId="{EB725FE2-88FC-4B21-9AAD-3851A59B3BE8}" destId="{A5D6F2FF-9417-4360-8CBF-00BB38FAAA5D}" srcOrd="5" destOrd="0" presId="urn:microsoft.com/office/officeart/2005/8/layout/vList2"/>
    <dgm:cxn modelId="{EF112618-71C8-42E7-B9B6-B8C24C73033E}" type="presParOf" srcId="{EB725FE2-88FC-4B21-9AAD-3851A59B3BE8}" destId="{33CACBAD-E234-422F-B74B-04419D9EF7EC}" srcOrd="6" destOrd="0" presId="urn:microsoft.com/office/officeart/2005/8/layout/vList2"/>
    <dgm:cxn modelId="{FBE7EC31-F633-4A96-8ED2-7660C02F75DB}" type="presParOf" srcId="{EB725FE2-88FC-4B21-9AAD-3851A59B3BE8}" destId="{12AC07F8-F243-4779-A6DA-FDAE323DDEF6}" srcOrd="7" destOrd="0" presId="urn:microsoft.com/office/officeart/2005/8/layout/vList2"/>
    <dgm:cxn modelId="{53B1E5EB-D164-409A-97EB-ABAB3A690AC8}" type="presParOf" srcId="{EB725FE2-88FC-4B21-9AAD-3851A59B3BE8}" destId="{203CBEEC-29A8-45DA-95D8-DD9D726B1996}" srcOrd="8" destOrd="0" presId="urn:microsoft.com/office/officeart/2005/8/layout/vList2"/>
    <dgm:cxn modelId="{E385D8E1-47F5-41BB-8214-545859795889}" type="presParOf" srcId="{EB725FE2-88FC-4B21-9AAD-3851A59B3BE8}" destId="{6AA86C15-2B76-4D79-A315-F2EE7CDEF03E}" srcOrd="9" destOrd="0" presId="urn:microsoft.com/office/officeart/2005/8/layout/vList2"/>
    <dgm:cxn modelId="{169F6F94-59D3-43CF-B4E8-C016757C2F2C}" type="presParOf" srcId="{EB725FE2-88FC-4B21-9AAD-3851A59B3BE8}" destId="{8B416071-D7E3-49B7-AF7F-097E72DFB1D3}" srcOrd="10" destOrd="0" presId="urn:microsoft.com/office/officeart/2005/8/layout/vList2"/>
    <dgm:cxn modelId="{99AF58A3-0E82-4B85-B7D2-625B73E6848E}" type="presParOf" srcId="{EB725FE2-88FC-4B21-9AAD-3851A59B3BE8}" destId="{97BB21F1-E6BD-4994-AB61-FCA50DB21216}" srcOrd="11" destOrd="0" presId="urn:microsoft.com/office/officeart/2005/8/layout/vList2"/>
    <dgm:cxn modelId="{361E1744-AD66-4316-8F64-8E7BC79B58BA}" type="presParOf" srcId="{EB725FE2-88FC-4B21-9AAD-3851A59B3BE8}" destId="{25D17C0A-0F28-412C-802E-FECDCFE8EBE7}" srcOrd="12" destOrd="0" presId="urn:microsoft.com/office/officeart/2005/8/layout/vList2"/>
    <dgm:cxn modelId="{AABFA2C0-9DDA-46BC-9273-55AB32AF0D45}" type="presParOf" srcId="{EB725FE2-88FC-4B21-9AAD-3851A59B3BE8}" destId="{3074F34C-360A-402D-94AC-B12998D4B716}" srcOrd="13" destOrd="0" presId="urn:microsoft.com/office/officeart/2005/8/layout/vList2"/>
    <dgm:cxn modelId="{50EC8A45-0F64-4716-9448-AEF281028A85}" type="presParOf" srcId="{EB725FE2-88FC-4B21-9AAD-3851A59B3BE8}" destId="{AD031F1B-69E1-45F8-ABD0-588C041F8F5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FC0F24-A2FD-434C-ABD4-4C2DEA91C52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61F9E4-C19B-4337-9508-E77A7E305E55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Create an ecosystem that drives innovation, quality, safety, and efficiency across the research pipeline </a:t>
          </a:r>
          <a:endParaRPr lang="en-US" b="1" dirty="0">
            <a:solidFill>
              <a:schemeClr val="bg1"/>
            </a:solidFill>
          </a:endParaRPr>
        </a:p>
      </dgm:t>
    </dgm:pt>
    <dgm:pt modelId="{21F71D43-139A-4A6F-821C-C690DDA88078}" type="parTrans" cxnId="{73D3100D-5DFE-48C1-B8E1-122E1FD79B9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6433686-508C-4B8C-B79D-F202AF1953D0}" type="sibTrans" cxnId="{73D3100D-5DFE-48C1-B8E1-122E1FD79B9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94FEDCAA-0AD1-4A4D-8E88-B4C02E254CEB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Capitalizes on scientific and programmatic strengths </a:t>
          </a:r>
          <a:endParaRPr lang="en-US" b="1" dirty="0">
            <a:solidFill>
              <a:schemeClr val="bg1"/>
            </a:solidFill>
          </a:endParaRPr>
        </a:p>
      </dgm:t>
    </dgm:pt>
    <dgm:pt modelId="{C68A74ED-015A-4206-88E6-836D58D767D9}" type="parTrans" cxnId="{B107D9E7-9CD3-4653-B383-76FFE72BECEA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0F2E1161-CD00-46B5-97C8-7FEDF08886C8}" type="sibTrans" cxnId="{B107D9E7-9CD3-4653-B383-76FFE72BECEA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18DD0E76-75CC-443D-9F91-4F2EC2D5BA3A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Catalyzes multidisciplinary collaborations and partnerships</a:t>
          </a:r>
          <a:endParaRPr lang="en-US" b="1" dirty="0">
            <a:solidFill>
              <a:schemeClr val="bg1"/>
            </a:solidFill>
          </a:endParaRPr>
        </a:p>
      </dgm:t>
    </dgm:pt>
    <dgm:pt modelId="{87066939-D696-46E8-8D20-23AB8E7CC38D}" type="parTrans" cxnId="{52B5A186-A279-4BA8-BF8C-95E4DF04BB05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CB54588-FB8C-4CE7-A5EF-A9FD486147A6}" type="sibTrans" cxnId="{52B5A186-A279-4BA8-BF8C-95E4DF04BB05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79501036-7446-4B42-9408-FA459759BB05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Creates product pipelines; supports their development with cores, services, funding</a:t>
          </a:r>
          <a:endParaRPr lang="en-US" b="1" dirty="0">
            <a:solidFill>
              <a:schemeClr val="bg1"/>
            </a:solidFill>
          </a:endParaRPr>
        </a:p>
      </dgm:t>
    </dgm:pt>
    <dgm:pt modelId="{5C324F49-D81D-4835-A539-E732AB7EBE44}" type="parTrans" cxnId="{DD5E1022-25D4-4E65-97D1-302D6162B22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655444D8-4D72-4B06-AD79-5C36A2E4E4AC}" type="sibTrans" cxnId="{DD5E1022-25D4-4E65-97D1-302D6162B22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2362C22-59C5-4F14-8AB5-C338E2EC7649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Creates education and  training programs to advance translation of discoveries</a:t>
          </a:r>
          <a:endParaRPr lang="en-US" b="1" dirty="0">
            <a:solidFill>
              <a:schemeClr val="bg1"/>
            </a:solidFill>
          </a:endParaRPr>
        </a:p>
      </dgm:t>
    </dgm:pt>
    <dgm:pt modelId="{91552537-B3ED-4CD9-83ED-2805637867B5}" type="parTrans" cxnId="{B5757B22-D530-45D1-A276-729C8B8BD6A5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69CE13E-5131-45CD-9DBA-2B8389A2EDBC}" type="sibTrans" cxnId="{B5757B22-D530-45D1-A276-729C8B8BD6A5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01DA9B6C-2034-44F5-B05C-405FBD2417FA}" type="pres">
      <dgm:prSet presAssocID="{7CFC0F24-A2FD-434C-ABD4-4C2DEA91C5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0561AA-CA4C-47E8-82D4-02D0434407B4}" type="pres">
      <dgm:prSet presAssocID="{8061F9E4-C19B-4337-9508-E77A7E305E5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FB3D3-DE2B-416C-A24B-BA7B1AAE4890}" type="pres">
      <dgm:prSet presAssocID="{B6433686-508C-4B8C-B79D-F202AF1953D0}" presName="spacer" presStyleCnt="0"/>
      <dgm:spPr/>
    </dgm:pt>
    <dgm:pt modelId="{81F4DCFD-3DE8-4AD3-945F-10AD4792D720}" type="pres">
      <dgm:prSet presAssocID="{94FEDCAA-0AD1-4A4D-8E88-B4C02E254CE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CABFE-4D28-49B1-ACC3-BE752E7A302E}" type="pres">
      <dgm:prSet presAssocID="{0F2E1161-CD00-46B5-97C8-7FEDF08886C8}" presName="spacer" presStyleCnt="0"/>
      <dgm:spPr/>
    </dgm:pt>
    <dgm:pt modelId="{F7600E5E-142C-4503-9E5F-EE996FFF45C0}" type="pres">
      <dgm:prSet presAssocID="{18DD0E76-75CC-443D-9F91-4F2EC2D5BA3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6DE8DD-A80D-47BB-89EC-37D7A86FCCD7}" type="pres">
      <dgm:prSet presAssocID="{BCB54588-FB8C-4CE7-A5EF-A9FD486147A6}" presName="spacer" presStyleCnt="0"/>
      <dgm:spPr/>
    </dgm:pt>
    <dgm:pt modelId="{8FD15D18-6893-4D93-92FA-AD4AD6D296B8}" type="pres">
      <dgm:prSet presAssocID="{79501036-7446-4B42-9408-FA459759BB0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18B62-A793-4EA9-A971-2BDF061692FB}" type="pres">
      <dgm:prSet presAssocID="{655444D8-4D72-4B06-AD79-5C36A2E4E4AC}" presName="spacer" presStyleCnt="0"/>
      <dgm:spPr/>
    </dgm:pt>
    <dgm:pt modelId="{5FD852FF-E72F-4A9D-B056-1EB13FD9FBC2}" type="pres">
      <dgm:prSet presAssocID="{52362C22-59C5-4F14-8AB5-C338E2EC764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07D9E7-9CD3-4653-B383-76FFE72BECEA}" srcId="{7CFC0F24-A2FD-434C-ABD4-4C2DEA91C52D}" destId="{94FEDCAA-0AD1-4A4D-8E88-B4C02E254CEB}" srcOrd="1" destOrd="0" parTransId="{C68A74ED-015A-4206-88E6-836D58D767D9}" sibTransId="{0F2E1161-CD00-46B5-97C8-7FEDF08886C8}"/>
    <dgm:cxn modelId="{396EE504-21A2-4749-8A51-A036ADDC78F1}" type="presOf" srcId="{8061F9E4-C19B-4337-9508-E77A7E305E55}" destId="{050561AA-CA4C-47E8-82D4-02D0434407B4}" srcOrd="0" destOrd="0" presId="urn:microsoft.com/office/officeart/2005/8/layout/vList2"/>
    <dgm:cxn modelId="{5C31C37A-47B0-4898-B71A-279EB04EBB31}" type="presOf" srcId="{18DD0E76-75CC-443D-9F91-4F2EC2D5BA3A}" destId="{F7600E5E-142C-4503-9E5F-EE996FFF45C0}" srcOrd="0" destOrd="0" presId="urn:microsoft.com/office/officeart/2005/8/layout/vList2"/>
    <dgm:cxn modelId="{52B5A186-A279-4BA8-BF8C-95E4DF04BB05}" srcId="{7CFC0F24-A2FD-434C-ABD4-4C2DEA91C52D}" destId="{18DD0E76-75CC-443D-9F91-4F2EC2D5BA3A}" srcOrd="2" destOrd="0" parTransId="{87066939-D696-46E8-8D20-23AB8E7CC38D}" sibTransId="{BCB54588-FB8C-4CE7-A5EF-A9FD486147A6}"/>
    <dgm:cxn modelId="{B5757B22-D530-45D1-A276-729C8B8BD6A5}" srcId="{7CFC0F24-A2FD-434C-ABD4-4C2DEA91C52D}" destId="{52362C22-59C5-4F14-8AB5-C338E2EC7649}" srcOrd="4" destOrd="0" parTransId="{91552537-B3ED-4CD9-83ED-2805637867B5}" sibTransId="{B69CE13E-5131-45CD-9DBA-2B8389A2EDBC}"/>
    <dgm:cxn modelId="{7FD3115B-E862-4EC6-8097-3DF3A813B642}" type="presOf" srcId="{7CFC0F24-A2FD-434C-ABD4-4C2DEA91C52D}" destId="{01DA9B6C-2034-44F5-B05C-405FBD2417FA}" srcOrd="0" destOrd="0" presId="urn:microsoft.com/office/officeart/2005/8/layout/vList2"/>
    <dgm:cxn modelId="{15F5BE14-9F44-4C8D-95FF-1CB19255560A}" type="presOf" srcId="{94FEDCAA-0AD1-4A4D-8E88-B4C02E254CEB}" destId="{81F4DCFD-3DE8-4AD3-945F-10AD4792D720}" srcOrd="0" destOrd="0" presId="urn:microsoft.com/office/officeart/2005/8/layout/vList2"/>
    <dgm:cxn modelId="{DD5E1022-25D4-4E65-97D1-302D6162B22D}" srcId="{7CFC0F24-A2FD-434C-ABD4-4C2DEA91C52D}" destId="{79501036-7446-4B42-9408-FA459759BB05}" srcOrd="3" destOrd="0" parTransId="{5C324F49-D81D-4835-A539-E732AB7EBE44}" sibTransId="{655444D8-4D72-4B06-AD79-5C36A2E4E4AC}"/>
    <dgm:cxn modelId="{DA0387BA-023E-4B1E-9682-D3E5F3F93E13}" type="presOf" srcId="{52362C22-59C5-4F14-8AB5-C338E2EC7649}" destId="{5FD852FF-E72F-4A9D-B056-1EB13FD9FBC2}" srcOrd="0" destOrd="0" presId="urn:microsoft.com/office/officeart/2005/8/layout/vList2"/>
    <dgm:cxn modelId="{73D3100D-5DFE-48C1-B8E1-122E1FD79B9C}" srcId="{7CFC0F24-A2FD-434C-ABD4-4C2DEA91C52D}" destId="{8061F9E4-C19B-4337-9508-E77A7E305E55}" srcOrd="0" destOrd="0" parTransId="{21F71D43-139A-4A6F-821C-C690DDA88078}" sibTransId="{B6433686-508C-4B8C-B79D-F202AF1953D0}"/>
    <dgm:cxn modelId="{6BFC6602-765A-4801-AB58-4EEB303C585C}" type="presOf" srcId="{79501036-7446-4B42-9408-FA459759BB05}" destId="{8FD15D18-6893-4D93-92FA-AD4AD6D296B8}" srcOrd="0" destOrd="0" presId="urn:microsoft.com/office/officeart/2005/8/layout/vList2"/>
    <dgm:cxn modelId="{80EE530E-A318-4452-976F-9588CC33EB11}" type="presParOf" srcId="{01DA9B6C-2034-44F5-B05C-405FBD2417FA}" destId="{050561AA-CA4C-47E8-82D4-02D0434407B4}" srcOrd="0" destOrd="0" presId="urn:microsoft.com/office/officeart/2005/8/layout/vList2"/>
    <dgm:cxn modelId="{08AF9EC6-96C3-423D-9481-5B020BF3872A}" type="presParOf" srcId="{01DA9B6C-2034-44F5-B05C-405FBD2417FA}" destId="{24FFB3D3-DE2B-416C-A24B-BA7B1AAE4890}" srcOrd="1" destOrd="0" presId="urn:microsoft.com/office/officeart/2005/8/layout/vList2"/>
    <dgm:cxn modelId="{D668B5EC-64CB-420D-A8F6-60A6F6ED911B}" type="presParOf" srcId="{01DA9B6C-2034-44F5-B05C-405FBD2417FA}" destId="{81F4DCFD-3DE8-4AD3-945F-10AD4792D720}" srcOrd="2" destOrd="0" presId="urn:microsoft.com/office/officeart/2005/8/layout/vList2"/>
    <dgm:cxn modelId="{3CF09340-6528-4CE4-96FC-1BFBCF8756AC}" type="presParOf" srcId="{01DA9B6C-2034-44F5-B05C-405FBD2417FA}" destId="{B2ACABFE-4D28-49B1-ACC3-BE752E7A302E}" srcOrd="3" destOrd="0" presId="urn:microsoft.com/office/officeart/2005/8/layout/vList2"/>
    <dgm:cxn modelId="{1A76C655-6542-42E0-A5C2-1AB704DF2DC8}" type="presParOf" srcId="{01DA9B6C-2034-44F5-B05C-405FBD2417FA}" destId="{F7600E5E-142C-4503-9E5F-EE996FFF45C0}" srcOrd="4" destOrd="0" presId="urn:microsoft.com/office/officeart/2005/8/layout/vList2"/>
    <dgm:cxn modelId="{2E9B949B-84C3-49B5-BAB7-F43DC014DEE0}" type="presParOf" srcId="{01DA9B6C-2034-44F5-B05C-405FBD2417FA}" destId="{CB6DE8DD-A80D-47BB-89EC-37D7A86FCCD7}" srcOrd="5" destOrd="0" presId="urn:microsoft.com/office/officeart/2005/8/layout/vList2"/>
    <dgm:cxn modelId="{90D8BB37-5789-4CA7-9D04-79E843F036F4}" type="presParOf" srcId="{01DA9B6C-2034-44F5-B05C-405FBD2417FA}" destId="{8FD15D18-6893-4D93-92FA-AD4AD6D296B8}" srcOrd="6" destOrd="0" presId="urn:microsoft.com/office/officeart/2005/8/layout/vList2"/>
    <dgm:cxn modelId="{DDE08A8F-F0B7-4F54-B5A6-DA14A42ADEEA}" type="presParOf" srcId="{01DA9B6C-2034-44F5-B05C-405FBD2417FA}" destId="{08318B62-A793-4EA9-A971-2BDF061692FB}" srcOrd="7" destOrd="0" presId="urn:microsoft.com/office/officeart/2005/8/layout/vList2"/>
    <dgm:cxn modelId="{1EF5216E-BFDB-416A-905F-1764CB74109B}" type="presParOf" srcId="{01DA9B6C-2034-44F5-B05C-405FBD2417FA}" destId="{5FD852FF-E72F-4A9D-B056-1EB13FD9FBC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535357-5C6A-41CD-A12C-04DCB32CE10C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9B9144-7100-48D9-8A36-056B04994122}">
      <dgm:prSet custT="1"/>
      <dgm:spPr/>
      <dgm:t>
        <a:bodyPr/>
        <a:lstStyle/>
        <a:p>
          <a:pPr rtl="0"/>
          <a:r>
            <a:rPr lang="en-US" sz="1400" b="1" dirty="0" smtClean="0"/>
            <a:t>Arose from 5-campus 2008 Life Sciences Strategic Plan to prepare for the Governor’s Life Sciences Initiative</a:t>
          </a:r>
          <a:endParaRPr lang="en-US" sz="1400" b="1" dirty="0"/>
        </a:p>
      </dgm:t>
    </dgm:pt>
    <dgm:pt modelId="{652E4B3E-0F91-4CAB-A883-0520CEEE8DA1}" type="parTrans" cxnId="{B9D8B585-7482-4EB1-8A0D-194B8C0BE433}">
      <dgm:prSet/>
      <dgm:spPr/>
      <dgm:t>
        <a:bodyPr/>
        <a:lstStyle/>
        <a:p>
          <a:endParaRPr lang="en-US" b="1"/>
        </a:p>
      </dgm:t>
    </dgm:pt>
    <dgm:pt modelId="{C96B0801-E6FC-440E-A4FE-05E48FED5DEC}" type="sibTrans" cxnId="{B9D8B585-7482-4EB1-8A0D-194B8C0BE433}">
      <dgm:prSet/>
      <dgm:spPr/>
      <dgm:t>
        <a:bodyPr/>
        <a:lstStyle/>
        <a:p>
          <a:endParaRPr lang="en-US" b="1"/>
        </a:p>
      </dgm:t>
    </dgm:pt>
    <dgm:pt modelId="{272B0AD4-EA9A-4497-9B2A-BF09FDD5C8C1}">
      <dgm:prSet custT="1"/>
      <dgm:spPr/>
      <dgm:t>
        <a:bodyPr/>
        <a:lstStyle/>
        <a:p>
          <a:pPr rtl="0"/>
          <a:r>
            <a:rPr lang="en-US" sz="1400" b="1" smtClean="0"/>
            <a:t>Vehicle for sharing of library resources, Profiles Tool, other core usage</a:t>
          </a:r>
          <a:endParaRPr lang="en-US" sz="1400" b="1"/>
        </a:p>
      </dgm:t>
    </dgm:pt>
    <dgm:pt modelId="{731EAB16-AB88-48FB-B6F1-EF38C727A1C8}" type="parTrans" cxnId="{D2D3F3FC-C431-439D-A4A7-984EA25D243A}">
      <dgm:prSet/>
      <dgm:spPr/>
      <dgm:t>
        <a:bodyPr/>
        <a:lstStyle/>
        <a:p>
          <a:endParaRPr lang="en-US" b="1"/>
        </a:p>
      </dgm:t>
    </dgm:pt>
    <dgm:pt modelId="{CE6CA068-B0A4-4176-BAD7-9D23891BD247}" type="sibTrans" cxnId="{D2D3F3FC-C431-439D-A4A7-984EA25D243A}">
      <dgm:prSet/>
      <dgm:spPr/>
      <dgm:t>
        <a:bodyPr/>
        <a:lstStyle/>
        <a:p>
          <a:endParaRPr lang="en-US" b="1"/>
        </a:p>
      </dgm:t>
    </dgm:pt>
    <dgm:pt modelId="{0D3F8A5D-3530-4F33-A8F4-7B20F7D8B7BB}">
      <dgm:prSet custT="1"/>
      <dgm:spPr/>
      <dgm:t>
        <a:bodyPr/>
        <a:lstStyle/>
        <a:p>
          <a:pPr rtl="0"/>
          <a:r>
            <a:rPr lang="en-US" sz="1400" b="1" dirty="0" smtClean="0"/>
            <a:t>LSMF pilots stoked fires of collaboration</a:t>
          </a:r>
          <a:endParaRPr lang="en-US" sz="1400" b="1" dirty="0"/>
        </a:p>
      </dgm:t>
    </dgm:pt>
    <dgm:pt modelId="{920E6BEF-24FA-45DD-BE76-1FAF3163B6E2}" type="parTrans" cxnId="{C87197CF-FFBD-4592-B625-5B70A5412914}">
      <dgm:prSet/>
      <dgm:spPr/>
      <dgm:t>
        <a:bodyPr/>
        <a:lstStyle/>
        <a:p>
          <a:endParaRPr lang="en-US" b="1"/>
        </a:p>
      </dgm:t>
    </dgm:pt>
    <dgm:pt modelId="{D6DB721A-F650-45EE-9C16-6B93D23319C0}" type="sibTrans" cxnId="{C87197CF-FFBD-4592-B625-5B70A5412914}">
      <dgm:prSet/>
      <dgm:spPr/>
      <dgm:t>
        <a:bodyPr/>
        <a:lstStyle/>
        <a:p>
          <a:endParaRPr lang="en-US" b="1"/>
        </a:p>
      </dgm:t>
    </dgm:pt>
    <dgm:pt modelId="{A497410F-CF93-45D6-A657-9D603111338A}">
      <dgm:prSet custT="1"/>
      <dgm:spPr/>
      <dgm:t>
        <a:bodyPr/>
        <a:lstStyle/>
        <a:p>
          <a:pPr rtl="0"/>
          <a:r>
            <a:rPr lang="en-US" sz="1200" b="1" dirty="0" smtClean="0">
              <a:solidFill>
                <a:schemeClr val="tx2"/>
              </a:solidFill>
            </a:rPr>
            <a:t>UMB on behavioral health</a:t>
          </a:r>
          <a:endParaRPr lang="en-US" sz="1200" b="1" dirty="0">
            <a:solidFill>
              <a:schemeClr val="tx2"/>
            </a:solidFill>
          </a:endParaRPr>
        </a:p>
      </dgm:t>
    </dgm:pt>
    <dgm:pt modelId="{B2D8B22C-9D34-4A1E-9A62-10B782D39600}" type="parTrans" cxnId="{AEA974EF-AE6A-4AB4-8910-D72E05032B82}">
      <dgm:prSet/>
      <dgm:spPr/>
      <dgm:t>
        <a:bodyPr/>
        <a:lstStyle/>
        <a:p>
          <a:endParaRPr lang="en-US" b="1"/>
        </a:p>
      </dgm:t>
    </dgm:pt>
    <dgm:pt modelId="{9C2B9D63-61C4-4C11-B30F-A0A74DC14DBF}" type="sibTrans" cxnId="{AEA974EF-AE6A-4AB4-8910-D72E05032B82}">
      <dgm:prSet/>
      <dgm:spPr/>
      <dgm:t>
        <a:bodyPr/>
        <a:lstStyle/>
        <a:p>
          <a:endParaRPr lang="en-US" b="1"/>
        </a:p>
      </dgm:t>
    </dgm:pt>
    <dgm:pt modelId="{E21D7961-824C-485E-B91F-B845AE7419C9}">
      <dgm:prSet custT="1"/>
      <dgm:spPr/>
      <dgm:t>
        <a:bodyPr/>
        <a:lstStyle/>
        <a:p>
          <a:pPr rtl="0"/>
          <a:r>
            <a:rPr lang="en-US" sz="1200" b="1" dirty="0" smtClean="0">
              <a:solidFill>
                <a:schemeClr val="tx2"/>
              </a:solidFill>
            </a:rPr>
            <a:t>UML on engineering (medical devices)</a:t>
          </a:r>
          <a:endParaRPr lang="en-US" sz="1200" b="1" dirty="0">
            <a:solidFill>
              <a:schemeClr val="tx2"/>
            </a:solidFill>
          </a:endParaRPr>
        </a:p>
      </dgm:t>
    </dgm:pt>
    <dgm:pt modelId="{3ED9D7A8-1CED-4594-AB13-A95D1B2639AB}" type="parTrans" cxnId="{C0C5300A-BBBF-4FA9-96EE-DFCA9EAB9D7A}">
      <dgm:prSet/>
      <dgm:spPr/>
      <dgm:t>
        <a:bodyPr/>
        <a:lstStyle/>
        <a:p>
          <a:endParaRPr lang="en-US" b="1"/>
        </a:p>
      </dgm:t>
    </dgm:pt>
    <dgm:pt modelId="{4828981D-60AE-4208-9854-F04AC870C10A}" type="sibTrans" cxnId="{C0C5300A-BBBF-4FA9-96EE-DFCA9EAB9D7A}">
      <dgm:prSet/>
      <dgm:spPr/>
      <dgm:t>
        <a:bodyPr/>
        <a:lstStyle/>
        <a:p>
          <a:endParaRPr lang="en-US" b="1"/>
        </a:p>
      </dgm:t>
    </dgm:pt>
    <dgm:pt modelId="{3B8B2904-58DB-413A-AB44-3BBA7F155834}">
      <dgm:prSet custT="1"/>
      <dgm:spPr/>
      <dgm:t>
        <a:bodyPr/>
        <a:lstStyle/>
        <a:p>
          <a:pPr rtl="0"/>
          <a:r>
            <a:rPr lang="en-US" sz="1200" b="1" dirty="0" smtClean="0">
              <a:solidFill>
                <a:schemeClr val="tx2"/>
              </a:solidFill>
            </a:rPr>
            <a:t>UMA on medicine chemistry (polymers, plants)</a:t>
          </a:r>
          <a:endParaRPr lang="en-US" sz="1200" b="1" dirty="0">
            <a:solidFill>
              <a:schemeClr val="tx2"/>
            </a:solidFill>
          </a:endParaRPr>
        </a:p>
      </dgm:t>
    </dgm:pt>
    <dgm:pt modelId="{76AE5334-2EC4-4979-8B96-0199B9A2B3A4}" type="parTrans" cxnId="{AF150632-6C04-4A74-9639-D05856A42EB9}">
      <dgm:prSet/>
      <dgm:spPr/>
      <dgm:t>
        <a:bodyPr/>
        <a:lstStyle/>
        <a:p>
          <a:endParaRPr lang="en-US" b="1"/>
        </a:p>
      </dgm:t>
    </dgm:pt>
    <dgm:pt modelId="{2C01B1DC-6D1D-418A-AB38-F4B7BF5558ED}" type="sibTrans" cxnId="{AF150632-6C04-4A74-9639-D05856A42EB9}">
      <dgm:prSet/>
      <dgm:spPr/>
      <dgm:t>
        <a:bodyPr/>
        <a:lstStyle/>
        <a:p>
          <a:endParaRPr lang="en-US" b="1"/>
        </a:p>
      </dgm:t>
    </dgm:pt>
    <dgm:pt modelId="{F9B6D2C5-D5ED-4AF1-B34C-5977F5DAEF60}">
      <dgm:prSet custT="1"/>
      <dgm:spPr/>
      <dgm:t>
        <a:bodyPr/>
        <a:lstStyle/>
        <a:p>
          <a:pPr rtl="0"/>
          <a:r>
            <a:rPr lang="en-US" sz="1400" b="1" smtClean="0"/>
            <a:t>Liaison for Large Programs</a:t>
          </a:r>
          <a:endParaRPr lang="en-US" sz="1400" b="1"/>
        </a:p>
      </dgm:t>
    </dgm:pt>
    <dgm:pt modelId="{493E79E2-3330-4275-811B-3587AD609759}" type="parTrans" cxnId="{0EFACAEB-928C-4EE4-96F8-E9E9B2A2DE06}">
      <dgm:prSet/>
      <dgm:spPr/>
      <dgm:t>
        <a:bodyPr/>
        <a:lstStyle/>
        <a:p>
          <a:endParaRPr lang="en-US" b="1"/>
        </a:p>
      </dgm:t>
    </dgm:pt>
    <dgm:pt modelId="{9D8B0000-C209-46E8-AEDA-CEAC189D02BE}" type="sibTrans" cxnId="{0EFACAEB-928C-4EE4-96F8-E9E9B2A2DE06}">
      <dgm:prSet/>
      <dgm:spPr/>
      <dgm:t>
        <a:bodyPr/>
        <a:lstStyle/>
        <a:p>
          <a:endParaRPr lang="en-US" b="1"/>
        </a:p>
      </dgm:t>
    </dgm:pt>
    <dgm:pt modelId="{0E3D81E0-9375-4116-97B6-9F7299556087}">
      <dgm:prSet custT="1"/>
      <dgm:spPr/>
      <dgm:t>
        <a:bodyPr/>
        <a:lstStyle/>
        <a:p>
          <a:pPr rtl="0"/>
          <a:r>
            <a:rPr lang="en-US" sz="1200" b="1" dirty="0" smtClean="0">
              <a:solidFill>
                <a:schemeClr val="tx2"/>
              </a:solidFill>
            </a:rPr>
            <a:t>UMA Institute for Applied Life Sciences ($95M MLSC grant)</a:t>
          </a:r>
          <a:endParaRPr lang="en-US" sz="1200" b="1" dirty="0">
            <a:solidFill>
              <a:schemeClr val="tx2"/>
            </a:solidFill>
          </a:endParaRPr>
        </a:p>
      </dgm:t>
    </dgm:pt>
    <dgm:pt modelId="{37CAF5DA-D0F5-4ACE-B342-839666ED43B5}" type="parTrans" cxnId="{890071AB-2016-4368-85D4-726E8E0DBA9D}">
      <dgm:prSet/>
      <dgm:spPr/>
      <dgm:t>
        <a:bodyPr/>
        <a:lstStyle/>
        <a:p>
          <a:endParaRPr lang="en-US" b="1"/>
        </a:p>
      </dgm:t>
    </dgm:pt>
    <dgm:pt modelId="{B30E367E-872B-4CE9-9266-2ADC893C3387}" type="sibTrans" cxnId="{890071AB-2016-4368-85D4-726E8E0DBA9D}">
      <dgm:prSet/>
      <dgm:spPr/>
      <dgm:t>
        <a:bodyPr/>
        <a:lstStyle/>
        <a:p>
          <a:endParaRPr lang="en-US" b="1"/>
        </a:p>
      </dgm:t>
    </dgm:pt>
    <dgm:pt modelId="{EDF1E230-011F-4685-B917-B5D611C9CDC4}">
      <dgm:prSet custT="1"/>
      <dgm:spPr/>
      <dgm:t>
        <a:bodyPr/>
        <a:lstStyle/>
        <a:p>
          <a:pPr rtl="0"/>
          <a:r>
            <a:rPr lang="en-US" sz="1200" b="1" dirty="0" smtClean="0">
              <a:solidFill>
                <a:schemeClr val="tx2"/>
              </a:solidFill>
            </a:rPr>
            <a:t>UML collaboration on M2D2 </a:t>
          </a:r>
          <a:endParaRPr lang="en-US" sz="1200" b="1" dirty="0">
            <a:solidFill>
              <a:schemeClr val="tx2"/>
            </a:solidFill>
          </a:endParaRPr>
        </a:p>
      </dgm:t>
    </dgm:pt>
    <dgm:pt modelId="{00ABC9B3-8BF5-42A0-9BC0-D1D592821252}" type="parTrans" cxnId="{B0D39BBE-16E7-4ED6-8A47-2B1DFE18F530}">
      <dgm:prSet/>
      <dgm:spPr/>
      <dgm:t>
        <a:bodyPr/>
        <a:lstStyle/>
        <a:p>
          <a:endParaRPr lang="en-US" b="1"/>
        </a:p>
      </dgm:t>
    </dgm:pt>
    <dgm:pt modelId="{8C03347F-3510-4F2E-AA97-929EF319147A}" type="sibTrans" cxnId="{B0D39BBE-16E7-4ED6-8A47-2B1DFE18F530}">
      <dgm:prSet/>
      <dgm:spPr/>
      <dgm:t>
        <a:bodyPr/>
        <a:lstStyle/>
        <a:p>
          <a:endParaRPr lang="en-US" b="1"/>
        </a:p>
      </dgm:t>
    </dgm:pt>
    <dgm:pt modelId="{189F5DC4-BE6E-4E4E-92D8-23D815856F15}">
      <dgm:prSet custT="1"/>
      <dgm:spPr/>
      <dgm:t>
        <a:bodyPr/>
        <a:lstStyle/>
        <a:p>
          <a:pPr rtl="0"/>
          <a:r>
            <a:rPr lang="en-US" sz="1200" b="1" dirty="0" smtClean="0">
              <a:solidFill>
                <a:schemeClr val="tx2"/>
              </a:solidFill>
            </a:rPr>
            <a:t>UMB on NIH-CHEIR Center</a:t>
          </a:r>
          <a:endParaRPr lang="en-US" sz="1200" b="1" dirty="0">
            <a:solidFill>
              <a:schemeClr val="tx2"/>
            </a:solidFill>
          </a:endParaRPr>
        </a:p>
      </dgm:t>
    </dgm:pt>
    <dgm:pt modelId="{E429B51A-E4D9-40AA-ACF6-7AE5041396CF}" type="parTrans" cxnId="{9A4D06B4-BCD6-4D48-9033-FB8DC6A83F78}">
      <dgm:prSet/>
      <dgm:spPr/>
      <dgm:t>
        <a:bodyPr/>
        <a:lstStyle/>
        <a:p>
          <a:endParaRPr lang="en-US" b="1"/>
        </a:p>
      </dgm:t>
    </dgm:pt>
    <dgm:pt modelId="{F74A4D8A-E2E7-429C-9781-7FB60AC4A6F2}" type="sibTrans" cxnId="{9A4D06B4-BCD6-4D48-9033-FB8DC6A83F78}">
      <dgm:prSet/>
      <dgm:spPr/>
      <dgm:t>
        <a:bodyPr/>
        <a:lstStyle/>
        <a:p>
          <a:endParaRPr lang="en-US" b="1"/>
        </a:p>
      </dgm:t>
    </dgm:pt>
    <dgm:pt modelId="{7E00A262-E1B8-4499-8E4C-F48847A934FE}" type="pres">
      <dgm:prSet presAssocID="{79535357-5C6A-41CD-A12C-04DCB32CE1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719F8F-8ADC-49A6-97A9-6B69520E04DD}" type="pres">
      <dgm:prSet presAssocID="{D99B9144-7100-48D9-8A36-056B0499412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4006CC-EFFA-4137-99CA-8E2F6D68DB07}" type="pres">
      <dgm:prSet presAssocID="{C96B0801-E6FC-440E-A4FE-05E48FED5DEC}" presName="spacer" presStyleCnt="0"/>
      <dgm:spPr/>
      <dgm:t>
        <a:bodyPr/>
        <a:lstStyle/>
        <a:p>
          <a:endParaRPr lang="en-US"/>
        </a:p>
      </dgm:t>
    </dgm:pt>
    <dgm:pt modelId="{906F4794-C219-41FF-8AC8-18F85F48AD07}" type="pres">
      <dgm:prSet presAssocID="{272B0AD4-EA9A-4497-9B2A-BF09FDD5C8C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B42ECF-D2AF-4CD0-874A-77EA3A89EF76}" type="pres">
      <dgm:prSet presAssocID="{CE6CA068-B0A4-4176-BAD7-9D23891BD247}" presName="spacer" presStyleCnt="0"/>
      <dgm:spPr/>
      <dgm:t>
        <a:bodyPr/>
        <a:lstStyle/>
        <a:p>
          <a:endParaRPr lang="en-US"/>
        </a:p>
      </dgm:t>
    </dgm:pt>
    <dgm:pt modelId="{AA96DDF2-E3C7-4844-9256-31E2B3603D27}" type="pres">
      <dgm:prSet presAssocID="{0D3F8A5D-3530-4F33-A8F4-7B20F7D8B7B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D677F8-E9E8-4297-A21B-6D1BCB598704}" type="pres">
      <dgm:prSet presAssocID="{0D3F8A5D-3530-4F33-A8F4-7B20F7D8B7B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F8C98-7D27-4E97-83C1-C67F3CA1F553}" type="pres">
      <dgm:prSet presAssocID="{F9B6D2C5-D5ED-4AF1-B34C-5977F5DAEF6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D97CE-EB65-4D01-ACA8-3ECF9FA6804A}" type="pres">
      <dgm:prSet presAssocID="{F9B6D2C5-D5ED-4AF1-B34C-5977F5DAEF6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6F6EF7-9B79-4FFE-825E-9E0D0D2F6F22}" type="presOf" srcId="{D99B9144-7100-48D9-8A36-056B04994122}" destId="{83719F8F-8ADC-49A6-97A9-6B69520E04DD}" srcOrd="0" destOrd="0" presId="urn:microsoft.com/office/officeart/2005/8/layout/vList2"/>
    <dgm:cxn modelId="{F5F30E73-224D-48F9-AC66-E7D686ECC95B}" type="presOf" srcId="{189F5DC4-BE6E-4E4E-92D8-23D815856F15}" destId="{FC1D97CE-EB65-4D01-ACA8-3ECF9FA6804A}" srcOrd="0" destOrd="2" presId="urn:microsoft.com/office/officeart/2005/8/layout/vList2"/>
    <dgm:cxn modelId="{B0D39BBE-16E7-4ED6-8A47-2B1DFE18F530}" srcId="{F9B6D2C5-D5ED-4AF1-B34C-5977F5DAEF60}" destId="{EDF1E230-011F-4685-B917-B5D611C9CDC4}" srcOrd="1" destOrd="0" parTransId="{00ABC9B3-8BF5-42A0-9BC0-D1D592821252}" sibTransId="{8C03347F-3510-4F2E-AA97-929EF319147A}"/>
    <dgm:cxn modelId="{C87197CF-FFBD-4592-B625-5B70A5412914}" srcId="{79535357-5C6A-41CD-A12C-04DCB32CE10C}" destId="{0D3F8A5D-3530-4F33-A8F4-7B20F7D8B7BB}" srcOrd="2" destOrd="0" parTransId="{920E6BEF-24FA-45DD-BE76-1FAF3163B6E2}" sibTransId="{D6DB721A-F650-45EE-9C16-6B93D23319C0}"/>
    <dgm:cxn modelId="{D2D3F3FC-C431-439D-A4A7-984EA25D243A}" srcId="{79535357-5C6A-41CD-A12C-04DCB32CE10C}" destId="{272B0AD4-EA9A-4497-9B2A-BF09FDD5C8C1}" srcOrd="1" destOrd="0" parTransId="{731EAB16-AB88-48FB-B6F1-EF38C727A1C8}" sibTransId="{CE6CA068-B0A4-4176-BAD7-9D23891BD247}"/>
    <dgm:cxn modelId="{3312A41C-BC1D-4E34-A58E-5B1BFF45C765}" type="presOf" srcId="{3B8B2904-58DB-413A-AB44-3BBA7F155834}" destId="{33D677F8-E9E8-4297-A21B-6D1BCB598704}" srcOrd="0" destOrd="2" presId="urn:microsoft.com/office/officeart/2005/8/layout/vList2"/>
    <dgm:cxn modelId="{890071AB-2016-4368-85D4-726E8E0DBA9D}" srcId="{F9B6D2C5-D5ED-4AF1-B34C-5977F5DAEF60}" destId="{0E3D81E0-9375-4116-97B6-9F7299556087}" srcOrd="0" destOrd="0" parTransId="{37CAF5DA-D0F5-4ACE-B342-839666ED43B5}" sibTransId="{B30E367E-872B-4CE9-9266-2ADC893C3387}"/>
    <dgm:cxn modelId="{65F253E7-820F-495A-9983-8A90D8AB40DB}" type="presOf" srcId="{272B0AD4-EA9A-4497-9B2A-BF09FDD5C8C1}" destId="{906F4794-C219-41FF-8AC8-18F85F48AD07}" srcOrd="0" destOrd="0" presId="urn:microsoft.com/office/officeart/2005/8/layout/vList2"/>
    <dgm:cxn modelId="{AF150632-6C04-4A74-9639-D05856A42EB9}" srcId="{0D3F8A5D-3530-4F33-A8F4-7B20F7D8B7BB}" destId="{3B8B2904-58DB-413A-AB44-3BBA7F155834}" srcOrd="2" destOrd="0" parTransId="{76AE5334-2EC4-4979-8B96-0199B9A2B3A4}" sibTransId="{2C01B1DC-6D1D-418A-AB38-F4B7BF5558ED}"/>
    <dgm:cxn modelId="{B9D8B585-7482-4EB1-8A0D-194B8C0BE433}" srcId="{79535357-5C6A-41CD-A12C-04DCB32CE10C}" destId="{D99B9144-7100-48D9-8A36-056B04994122}" srcOrd="0" destOrd="0" parTransId="{652E4B3E-0F91-4CAB-A883-0520CEEE8DA1}" sibTransId="{C96B0801-E6FC-440E-A4FE-05E48FED5DEC}"/>
    <dgm:cxn modelId="{9C1A7FA6-CCD5-41C1-9D59-DA3C5281A251}" type="presOf" srcId="{0D3F8A5D-3530-4F33-A8F4-7B20F7D8B7BB}" destId="{AA96DDF2-E3C7-4844-9256-31E2B3603D27}" srcOrd="0" destOrd="0" presId="urn:microsoft.com/office/officeart/2005/8/layout/vList2"/>
    <dgm:cxn modelId="{9A4D06B4-BCD6-4D48-9033-FB8DC6A83F78}" srcId="{F9B6D2C5-D5ED-4AF1-B34C-5977F5DAEF60}" destId="{189F5DC4-BE6E-4E4E-92D8-23D815856F15}" srcOrd="2" destOrd="0" parTransId="{E429B51A-E4D9-40AA-ACF6-7AE5041396CF}" sibTransId="{F74A4D8A-E2E7-429C-9781-7FB60AC4A6F2}"/>
    <dgm:cxn modelId="{93663DDF-9C65-4276-A138-8B1356487318}" type="presOf" srcId="{0E3D81E0-9375-4116-97B6-9F7299556087}" destId="{FC1D97CE-EB65-4D01-ACA8-3ECF9FA6804A}" srcOrd="0" destOrd="0" presId="urn:microsoft.com/office/officeart/2005/8/layout/vList2"/>
    <dgm:cxn modelId="{AEA974EF-AE6A-4AB4-8910-D72E05032B82}" srcId="{0D3F8A5D-3530-4F33-A8F4-7B20F7D8B7BB}" destId="{A497410F-CF93-45D6-A657-9D603111338A}" srcOrd="0" destOrd="0" parTransId="{B2D8B22C-9D34-4A1E-9A62-10B782D39600}" sibTransId="{9C2B9D63-61C4-4C11-B30F-A0A74DC14DBF}"/>
    <dgm:cxn modelId="{C0C5300A-BBBF-4FA9-96EE-DFCA9EAB9D7A}" srcId="{0D3F8A5D-3530-4F33-A8F4-7B20F7D8B7BB}" destId="{E21D7961-824C-485E-B91F-B845AE7419C9}" srcOrd="1" destOrd="0" parTransId="{3ED9D7A8-1CED-4594-AB13-A95D1B2639AB}" sibTransId="{4828981D-60AE-4208-9854-F04AC870C10A}"/>
    <dgm:cxn modelId="{0EFACAEB-928C-4EE4-96F8-E9E9B2A2DE06}" srcId="{79535357-5C6A-41CD-A12C-04DCB32CE10C}" destId="{F9B6D2C5-D5ED-4AF1-B34C-5977F5DAEF60}" srcOrd="3" destOrd="0" parTransId="{493E79E2-3330-4275-811B-3587AD609759}" sibTransId="{9D8B0000-C209-46E8-AEDA-CEAC189D02BE}"/>
    <dgm:cxn modelId="{E9518274-2D0A-44C5-AD12-FAFA490CFC9E}" type="presOf" srcId="{F9B6D2C5-D5ED-4AF1-B34C-5977F5DAEF60}" destId="{D80F8C98-7D27-4E97-83C1-C67F3CA1F553}" srcOrd="0" destOrd="0" presId="urn:microsoft.com/office/officeart/2005/8/layout/vList2"/>
    <dgm:cxn modelId="{1C240250-DEAA-4ABE-B469-B54E343B3C56}" type="presOf" srcId="{A497410F-CF93-45D6-A657-9D603111338A}" destId="{33D677F8-E9E8-4297-A21B-6D1BCB598704}" srcOrd="0" destOrd="0" presId="urn:microsoft.com/office/officeart/2005/8/layout/vList2"/>
    <dgm:cxn modelId="{396854F8-2CAB-440A-9F6C-44725A61C029}" type="presOf" srcId="{EDF1E230-011F-4685-B917-B5D611C9CDC4}" destId="{FC1D97CE-EB65-4D01-ACA8-3ECF9FA6804A}" srcOrd="0" destOrd="1" presId="urn:microsoft.com/office/officeart/2005/8/layout/vList2"/>
    <dgm:cxn modelId="{CA470C41-7AF5-4B07-BE99-8A548DF4080C}" type="presOf" srcId="{E21D7961-824C-485E-B91F-B845AE7419C9}" destId="{33D677F8-E9E8-4297-A21B-6D1BCB598704}" srcOrd="0" destOrd="1" presId="urn:microsoft.com/office/officeart/2005/8/layout/vList2"/>
    <dgm:cxn modelId="{67607068-76F9-4AF1-A164-7CAFAE1DB5A3}" type="presOf" srcId="{79535357-5C6A-41CD-A12C-04DCB32CE10C}" destId="{7E00A262-E1B8-4499-8E4C-F48847A934FE}" srcOrd="0" destOrd="0" presId="urn:microsoft.com/office/officeart/2005/8/layout/vList2"/>
    <dgm:cxn modelId="{7FA83277-1A9A-44A9-8795-1D81FA0B8FA9}" type="presParOf" srcId="{7E00A262-E1B8-4499-8E4C-F48847A934FE}" destId="{83719F8F-8ADC-49A6-97A9-6B69520E04DD}" srcOrd="0" destOrd="0" presId="urn:microsoft.com/office/officeart/2005/8/layout/vList2"/>
    <dgm:cxn modelId="{F477E70B-8153-4C1E-BCA7-C8C25B1DF320}" type="presParOf" srcId="{7E00A262-E1B8-4499-8E4C-F48847A934FE}" destId="{124006CC-EFFA-4137-99CA-8E2F6D68DB07}" srcOrd="1" destOrd="0" presId="urn:microsoft.com/office/officeart/2005/8/layout/vList2"/>
    <dgm:cxn modelId="{5A9216D8-19A7-418A-A0B0-DF2635C0957B}" type="presParOf" srcId="{7E00A262-E1B8-4499-8E4C-F48847A934FE}" destId="{906F4794-C219-41FF-8AC8-18F85F48AD07}" srcOrd="2" destOrd="0" presId="urn:microsoft.com/office/officeart/2005/8/layout/vList2"/>
    <dgm:cxn modelId="{2D003788-A5C3-4E2D-9012-238FB23789EE}" type="presParOf" srcId="{7E00A262-E1B8-4499-8E4C-F48847A934FE}" destId="{31B42ECF-D2AF-4CD0-874A-77EA3A89EF76}" srcOrd="3" destOrd="0" presId="urn:microsoft.com/office/officeart/2005/8/layout/vList2"/>
    <dgm:cxn modelId="{B7A8EB6A-EEDE-4356-AF97-C9FB1D44F4D3}" type="presParOf" srcId="{7E00A262-E1B8-4499-8E4C-F48847A934FE}" destId="{AA96DDF2-E3C7-4844-9256-31E2B3603D27}" srcOrd="4" destOrd="0" presId="urn:microsoft.com/office/officeart/2005/8/layout/vList2"/>
    <dgm:cxn modelId="{66D79590-D38E-4A6C-A4EF-6C6362858F6E}" type="presParOf" srcId="{7E00A262-E1B8-4499-8E4C-F48847A934FE}" destId="{33D677F8-E9E8-4297-A21B-6D1BCB598704}" srcOrd="5" destOrd="0" presId="urn:microsoft.com/office/officeart/2005/8/layout/vList2"/>
    <dgm:cxn modelId="{7762DB7A-48D9-43A0-93B2-7C054F2D40BA}" type="presParOf" srcId="{7E00A262-E1B8-4499-8E4C-F48847A934FE}" destId="{D80F8C98-7D27-4E97-83C1-C67F3CA1F553}" srcOrd="6" destOrd="0" presId="urn:microsoft.com/office/officeart/2005/8/layout/vList2"/>
    <dgm:cxn modelId="{882692FE-DC1A-4901-892A-3734997687B4}" type="presParOf" srcId="{7E00A262-E1B8-4499-8E4C-F48847A934FE}" destId="{FC1D97CE-EB65-4D01-ACA8-3ECF9FA6804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ECA903-97B7-4AB0-8F42-0FA70277DD99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D84B83-49C7-4C79-AE1C-941209EC3D24}">
      <dgm:prSet custT="1"/>
      <dgm:spPr/>
      <dgm:t>
        <a:bodyPr/>
        <a:lstStyle/>
        <a:p>
          <a:pPr rtl="0"/>
          <a:r>
            <a:rPr lang="en-US" sz="1300" b="1" smtClean="0">
              <a:solidFill>
                <a:schemeClr val="bg1"/>
              </a:solidFill>
            </a:rPr>
            <a:t>During 119 year history, MBL has delivered more than 100 million doses of vaccines to the people of the Commonwealth and the world</a:t>
          </a:r>
          <a:endParaRPr lang="en-US" sz="1300">
            <a:solidFill>
              <a:schemeClr val="bg1"/>
            </a:solidFill>
          </a:endParaRPr>
        </a:p>
      </dgm:t>
    </dgm:pt>
    <dgm:pt modelId="{D978609A-C49A-4C80-BEEE-2FB0FDED94D0}" type="parTrans" cxnId="{3BE275E9-BBD8-4D5C-BB7E-C4DADA618D50}">
      <dgm:prSet/>
      <dgm:spPr/>
      <dgm:t>
        <a:bodyPr/>
        <a:lstStyle/>
        <a:p>
          <a:endParaRPr lang="en-US" sz="1300">
            <a:solidFill>
              <a:schemeClr val="bg1"/>
            </a:solidFill>
          </a:endParaRPr>
        </a:p>
      </dgm:t>
    </dgm:pt>
    <dgm:pt modelId="{B1C4A8CB-8E3B-485B-BD50-74D864A66163}" type="sibTrans" cxnId="{3BE275E9-BBD8-4D5C-BB7E-C4DADA618D50}">
      <dgm:prSet/>
      <dgm:spPr/>
      <dgm:t>
        <a:bodyPr/>
        <a:lstStyle/>
        <a:p>
          <a:endParaRPr lang="en-US" sz="1300">
            <a:solidFill>
              <a:schemeClr val="bg1"/>
            </a:solidFill>
          </a:endParaRPr>
        </a:p>
      </dgm:t>
    </dgm:pt>
    <dgm:pt modelId="{7362F1B8-7CA0-4BF8-BA78-30C01B1C0DA6}">
      <dgm:prSet custT="1"/>
      <dgm:spPr/>
      <dgm:t>
        <a:bodyPr/>
        <a:lstStyle/>
        <a:p>
          <a:pPr rtl="0"/>
          <a:r>
            <a:rPr lang="en-US" sz="1300" b="1" dirty="0" smtClean="0">
              <a:solidFill>
                <a:schemeClr val="bg1"/>
              </a:solidFill>
            </a:rPr>
            <a:t>Only publicly owned, non-profit FDA-licensed manufacturer of vaccines and other biologic products in the U.S. </a:t>
          </a:r>
          <a:endParaRPr lang="en-US" sz="1300" dirty="0">
            <a:solidFill>
              <a:schemeClr val="bg1"/>
            </a:solidFill>
          </a:endParaRPr>
        </a:p>
      </dgm:t>
    </dgm:pt>
    <dgm:pt modelId="{1E87C557-C85D-41D6-975A-744BA4711E79}" type="parTrans" cxnId="{2F094556-EE51-40CD-A96B-87B771601137}">
      <dgm:prSet/>
      <dgm:spPr/>
      <dgm:t>
        <a:bodyPr/>
        <a:lstStyle/>
        <a:p>
          <a:endParaRPr lang="en-US" sz="1300">
            <a:solidFill>
              <a:schemeClr val="bg1"/>
            </a:solidFill>
          </a:endParaRPr>
        </a:p>
      </dgm:t>
    </dgm:pt>
    <dgm:pt modelId="{0E792A68-8C2D-4AF0-B770-DEDA7BD8CD75}" type="sibTrans" cxnId="{2F094556-EE51-40CD-A96B-87B771601137}">
      <dgm:prSet/>
      <dgm:spPr/>
      <dgm:t>
        <a:bodyPr/>
        <a:lstStyle/>
        <a:p>
          <a:endParaRPr lang="en-US" sz="1300">
            <a:solidFill>
              <a:schemeClr val="bg1"/>
            </a:solidFill>
          </a:endParaRPr>
        </a:p>
      </dgm:t>
    </dgm:pt>
    <dgm:pt modelId="{DD1B4235-DC25-40DA-B10D-4E62298224FE}">
      <dgm:prSet custT="1"/>
      <dgm:spPr/>
      <dgm:t>
        <a:bodyPr/>
        <a:lstStyle/>
        <a:p>
          <a:pPr rtl="0"/>
          <a:r>
            <a:rPr lang="en-US" sz="1300" b="1" dirty="0" smtClean="0">
              <a:solidFill>
                <a:schemeClr val="bg1"/>
              </a:solidFill>
              <a:latin typeface="+mj-lt"/>
              <a:ea typeface="ＭＳ Ｐゴシック" charset="0"/>
              <a:cs typeface="Arial"/>
            </a:rPr>
            <a:t>Incubator for innovation and improvement in the processes of vaccine and biologics development</a:t>
          </a:r>
          <a:endParaRPr lang="en-US" sz="1300" dirty="0">
            <a:solidFill>
              <a:schemeClr val="bg1"/>
            </a:solidFill>
          </a:endParaRPr>
        </a:p>
      </dgm:t>
    </dgm:pt>
    <dgm:pt modelId="{29D938F5-4DCB-4DA5-A13B-D458AFC89C56}" type="parTrans" cxnId="{320811EC-83C0-4069-9A14-F98EFBDF8E82}">
      <dgm:prSet/>
      <dgm:spPr/>
      <dgm:t>
        <a:bodyPr/>
        <a:lstStyle/>
        <a:p>
          <a:endParaRPr lang="en-US" sz="1300">
            <a:solidFill>
              <a:schemeClr val="bg1"/>
            </a:solidFill>
          </a:endParaRPr>
        </a:p>
      </dgm:t>
    </dgm:pt>
    <dgm:pt modelId="{9618439A-4807-4706-896B-B596E84CF7EA}" type="sibTrans" cxnId="{320811EC-83C0-4069-9A14-F98EFBDF8E82}">
      <dgm:prSet/>
      <dgm:spPr/>
      <dgm:t>
        <a:bodyPr/>
        <a:lstStyle/>
        <a:p>
          <a:endParaRPr lang="en-US" sz="1300">
            <a:solidFill>
              <a:schemeClr val="bg1"/>
            </a:solidFill>
          </a:endParaRPr>
        </a:p>
      </dgm:t>
    </dgm:pt>
    <dgm:pt modelId="{AB21394D-79EF-4E83-B1DD-2B6D48932AF5}">
      <dgm:prSet custT="1"/>
      <dgm:spPr/>
      <dgm:t>
        <a:bodyPr/>
        <a:lstStyle/>
        <a:p>
          <a:pPr rtl="0"/>
          <a:r>
            <a:rPr lang="en-US" sz="1300" b="1" dirty="0" smtClean="0">
              <a:solidFill>
                <a:schemeClr val="bg1"/>
              </a:solidFill>
            </a:rPr>
            <a:t>Product discovery often focuses on needs of populations where commercial market is limited</a:t>
          </a:r>
          <a:endParaRPr lang="en-US" sz="1300" dirty="0">
            <a:solidFill>
              <a:schemeClr val="bg1"/>
            </a:solidFill>
          </a:endParaRPr>
        </a:p>
      </dgm:t>
    </dgm:pt>
    <dgm:pt modelId="{BBD7CFB4-D944-4AFA-8EC6-F37F6718C9FE}" type="parTrans" cxnId="{93A7A726-5573-4E20-9343-87348CBDA6FD}">
      <dgm:prSet/>
      <dgm:spPr/>
      <dgm:t>
        <a:bodyPr/>
        <a:lstStyle/>
        <a:p>
          <a:endParaRPr lang="en-US" sz="1300">
            <a:solidFill>
              <a:schemeClr val="bg1"/>
            </a:solidFill>
          </a:endParaRPr>
        </a:p>
      </dgm:t>
    </dgm:pt>
    <dgm:pt modelId="{65F7BA44-1AC7-4284-92C3-0471D37984ED}" type="sibTrans" cxnId="{93A7A726-5573-4E20-9343-87348CBDA6FD}">
      <dgm:prSet/>
      <dgm:spPr/>
      <dgm:t>
        <a:bodyPr/>
        <a:lstStyle/>
        <a:p>
          <a:endParaRPr lang="en-US" sz="1300">
            <a:solidFill>
              <a:schemeClr val="bg1"/>
            </a:solidFill>
          </a:endParaRPr>
        </a:p>
      </dgm:t>
    </dgm:pt>
    <dgm:pt modelId="{97D1FAA4-12BD-46AC-8511-C4EB88979C5B}">
      <dgm:prSet custT="1"/>
      <dgm:spPr/>
      <dgm:t>
        <a:bodyPr/>
        <a:lstStyle/>
        <a:p>
          <a:pPr rtl="0"/>
          <a:r>
            <a:rPr lang="en-US" sz="1300" b="1" dirty="0" smtClean="0">
              <a:solidFill>
                <a:schemeClr val="bg1"/>
              </a:solidFill>
            </a:rPr>
            <a:t>MBL is pursuing new strategic ventures and partnerships (i.e. </a:t>
          </a:r>
          <a:r>
            <a:rPr lang="en-US" sz="1300" b="1" dirty="0" err="1" smtClean="0">
              <a:solidFill>
                <a:schemeClr val="bg1"/>
              </a:solidFill>
            </a:rPr>
            <a:t>MassBiologics</a:t>
          </a:r>
          <a:r>
            <a:rPr lang="en-US" sz="1300" b="1" dirty="0" smtClean="0">
              <a:solidFill>
                <a:schemeClr val="bg1"/>
              </a:solidFill>
            </a:rPr>
            <a:t> </a:t>
          </a:r>
          <a:r>
            <a:rPr lang="en-US" sz="1300" b="1" dirty="0" err="1" smtClean="0">
              <a:solidFill>
                <a:schemeClr val="bg1"/>
              </a:solidFill>
            </a:rPr>
            <a:t>Southcoast</a:t>
          </a:r>
          <a:r>
            <a:rPr lang="en-US" sz="1300" b="1" dirty="0" smtClean="0">
              <a:solidFill>
                <a:schemeClr val="bg1"/>
              </a:solidFill>
            </a:rPr>
            <a:t>;  Viral Manufacturing Center; Next Hundred Million Doses Pilot Program)</a:t>
          </a:r>
          <a:endParaRPr lang="en-US" sz="1300" dirty="0">
            <a:solidFill>
              <a:schemeClr val="bg1"/>
            </a:solidFill>
          </a:endParaRPr>
        </a:p>
      </dgm:t>
    </dgm:pt>
    <dgm:pt modelId="{DB6F6773-4462-493E-81FB-DF30674317F0}" type="parTrans" cxnId="{130B93C1-6936-444B-A58F-B8F09C17A3F8}">
      <dgm:prSet/>
      <dgm:spPr/>
      <dgm:t>
        <a:bodyPr/>
        <a:lstStyle/>
        <a:p>
          <a:endParaRPr lang="en-US" sz="1300">
            <a:solidFill>
              <a:schemeClr val="bg1"/>
            </a:solidFill>
          </a:endParaRPr>
        </a:p>
      </dgm:t>
    </dgm:pt>
    <dgm:pt modelId="{994E0BEA-069B-4C94-912D-5902B431C7DE}" type="sibTrans" cxnId="{130B93C1-6936-444B-A58F-B8F09C17A3F8}">
      <dgm:prSet/>
      <dgm:spPr/>
      <dgm:t>
        <a:bodyPr/>
        <a:lstStyle/>
        <a:p>
          <a:endParaRPr lang="en-US" sz="1300">
            <a:solidFill>
              <a:schemeClr val="bg1"/>
            </a:solidFill>
          </a:endParaRPr>
        </a:p>
      </dgm:t>
    </dgm:pt>
    <dgm:pt modelId="{315C506E-16B8-4DFE-8A81-CC39F3E5D29D}" type="pres">
      <dgm:prSet presAssocID="{91ECA903-97B7-4AB0-8F42-0FA70277DD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9F9B5D-41E3-4847-B8B7-D436C7B584D4}" type="pres">
      <dgm:prSet presAssocID="{F1D84B83-49C7-4C79-AE1C-941209EC3D2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5517AE-C534-4917-9BE8-C9E42A188461}" type="pres">
      <dgm:prSet presAssocID="{B1C4A8CB-8E3B-485B-BD50-74D864A66163}" presName="spacer" presStyleCnt="0"/>
      <dgm:spPr/>
    </dgm:pt>
    <dgm:pt modelId="{722111FC-4197-46F8-8364-2351690CC0B7}" type="pres">
      <dgm:prSet presAssocID="{7362F1B8-7CA0-4BF8-BA78-30C01B1C0DA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268747-4B3A-4570-BCBC-3BDDEFF6E612}" type="pres">
      <dgm:prSet presAssocID="{0E792A68-8C2D-4AF0-B770-DEDA7BD8CD75}" presName="spacer" presStyleCnt="0"/>
      <dgm:spPr/>
    </dgm:pt>
    <dgm:pt modelId="{01090F55-71EC-41B3-96A1-44E1BA2A34D2}" type="pres">
      <dgm:prSet presAssocID="{DD1B4235-DC25-40DA-B10D-4E62298224F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A62355-4A14-4A92-B019-AE13CBE411E5}" type="pres">
      <dgm:prSet presAssocID="{9618439A-4807-4706-896B-B596E84CF7EA}" presName="spacer" presStyleCnt="0"/>
      <dgm:spPr/>
    </dgm:pt>
    <dgm:pt modelId="{36D40F5B-9A5B-41BC-9112-024E3F0E266E}" type="pres">
      <dgm:prSet presAssocID="{AB21394D-79EF-4E83-B1DD-2B6D48932AF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D8080-7194-4D77-8387-770622269EE2}" type="pres">
      <dgm:prSet presAssocID="{65F7BA44-1AC7-4284-92C3-0471D37984ED}" presName="spacer" presStyleCnt="0"/>
      <dgm:spPr/>
    </dgm:pt>
    <dgm:pt modelId="{B6B8B439-CF64-4A19-BC08-59B0EC7A0A09}" type="pres">
      <dgm:prSet presAssocID="{97D1FAA4-12BD-46AC-8511-C4EB88979C5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E275E9-BBD8-4D5C-BB7E-C4DADA618D50}" srcId="{91ECA903-97B7-4AB0-8F42-0FA70277DD99}" destId="{F1D84B83-49C7-4C79-AE1C-941209EC3D24}" srcOrd="0" destOrd="0" parTransId="{D978609A-C49A-4C80-BEEE-2FB0FDED94D0}" sibTransId="{B1C4A8CB-8E3B-485B-BD50-74D864A66163}"/>
    <dgm:cxn modelId="{3FA2A3E3-D305-4DC6-BA21-087B591EA7EA}" type="presOf" srcId="{F1D84B83-49C7-4C79-AE1C-941209EC3D24}" destId="{119F9B5D-41E3-4847-B8B7-D436C7B584D4}" srcOrd="0" destOrd="0" presId="urn:microsoft.com/office/officeart/2005/8/layout/vList2"/>
    <dgm:cxn modelId="{EF1599F5-5DF9-480D-9347-089919DA3E48}" type="presOf" srcId="{DD1B4235-DC25-40DA-B10D-4E62298224FE}" destId="{01090F55-71EC-41B3-96A1-44E1BA2A34D2}" srcOrd="0" destOrd="0" presId="urn:microsoft.com/office/officeart/2005/8/layout/vList2"/>
    <dgm:cxn modelId="{320811EC-83C0-4069-9A14-F98EFBDF8E82}" srcId="{91ECA903-97B7-4AB0-8F42-0FA70277DD99}" destId="{DD1B4235-DC25-40DA-B10D-4E62298224FE}" srcOrd="2" destOrd="0" parTransId="{29D938F5-4DCB-4DA5-A13B-D458AFC89C56}" sibTransId="{9618439A-4807-4706-896B-B596E84CF7EA}"/>
    <dgm:cxn modelId="{130B93C1-6936-444B-A58F-B8F09C17A3F8}" srcId="{91ECA903-97B7-4AB0-8F42-0FA70277DD99}" destId="{97D1FAA4-12BD-46AC-8511-C4EB88979C5B}" srcOrd="4" destOrd="0" parTransId="{DB6F6773-4462-493E-81FB-DF30674317F0}" sibTransId="{994E0BEA-069B-4C94-912D-5902B431C7DE}"/>
    <dgm:cxn modelId="{93A7A726-5573-4E20-9343-87348CBDA6FD}" srcId="{91ECA903-97B7-4AB0-8F42-0FA70277DD99}" destId="{AB21394D-79EF-4E83-B1DD-2B6D48932AF5}" srcOrd="3" destOrd="0" parTransId="{BBD7CFB4-D944-4AFA-8EC6-F37F6718C9FE}" sibTransId="{65F7BA44-1AC7-4284-92C3-0471D37984ED}"/>
    <dgm:cxn modelId="{EF24E535-7D5A-4140-A364-F2F51BAD85C2}" type="presOf" srcId="{91ECA903-97B7-4AB0-8F42-0FA70277DD99}" destId="{315C506E-16B8-4DFE-8A81-CC39F3E5D29D}" srcOrd="0" destOrd="0" presId="urn:microsoft.com/office/officeart/2005/8/layout/vList2"/>
    <dgm:cxn modelId="{68B4C912-A0EA-434A-AE11-F86D53B0D743}" type="presOf" srcId="{AB21394D-79EF-4E83-B1DD-2B6D48932AF5}" destId="{36D40F5B-9A5B-41BC-9112-024E3F0E266E}" srcOrd="0" destOrd="0" presId="urn:microsoft.com/office/officeart/2005/8/layout/vList2"/>
    <dgm:cxn modelId="{AE3708BC-14CC-4705-BD4F-8D769C4D35BA}" type="presOf" srcId="{7362F1B8-7CA0-4BF8-BA78-30C01B1C0DA6}" destId="{722111FC-4197-46F8-8364-2351690CC0B7}" srcOrd="0" destOrd="0" presId="urn:microsoft.com/office/officeart/2005/8/layout/vList2"/>
    <dgm:cxn modelId="{D38E21E7-8A4E-47AA-A900-A1F9CD2EF700}" type="presOf" srcId="{97D1FAA4-12BD-46AC-8511-C4EB88979C5B}" destId="{B6B8B439-CF64-4A19-BC08-59B0EC7A0A09}" srcOrd="0" destOrd="0" presId="urn:microsoft.com/office/officeart/2005/8/layout/vList2"/>
    <dgm:cxn modelId="{2F094556-EE51-40CD-A96B-87B771601137}" srcId="{91ECA903-97B7-4AB0-8F42-0FA70277DD99}" destId="{7362F1B8-7CA0-4BF8-BA78-30C01B1C0DA6}" srcOrd="1" destOrd="0" parTransId="{1E87C557-C85D-41D6-975A-744BA4711E79}" sibTransId="{0E792A68-8C2D-4AF0-B770-DEDA7BD8CD75}"/>
    <dgm:cxn modelId="{B17BAD75-F53E-4589-9980-AF0D4FB76710}" type="presParOf" srcId="{315C506E-16B8-4DFE-8A81-CC39F3E5D29D}" destId="{119F9B5D-41E3-4847-B8B7-D436C7B584D4}" srcOrd="0" destOrd="0" presId="urn:microsoft.com/office/officeart/2005/8/layout/vList2"/>
    <dgm:cxn modelId="{E8069B5C-5182-4786-A687-F462871E6923}" type="presParOf" srcId="{315C506E-16B8-4DFE-8A81-CC39F3E5D29D}" destId="{6E5517AE-C534-4917-9BE8-C9E42A188461}" srcOrd="1" destOrd="0" presId="urn:microsoft.com/office/officeart/2005/8/layout/vList2"/>
    <dgm:cxn modelId="{C379FAFE-8DCB-4BE0-ABFE-30F667849EEF}" type="presParOf" srcId="{315C506E-16B8-4DFE-8A81-CC39F3E5D29D}" destId="{722111FC-4197-46F8-8364-2351690CC0B7}" srcOrd="2" destOrd="0" presId="urn:microsoft.com/office/officeart/2005/8/layout/vList2"/>
    <dgm:cxn modelId="{FAE3B8E6-8927-454A-A5C8-4F350709DC0A}" type="presParOf" srcId="{315C506E-16B8-4DFE-8A81-CC39F3E5D29D}" destId="{23268747-4B3A-4570-BCBC-3BDDEFF6E612}" srcOrd="3" destOrd="0" presId="urn:microsoft.com/office/officeart/2005/8/layout/vList2"/>
    <dgm:cxn modelId="{FF90F135-C49A-4059-85D1-EA3D20582A8D}" type="presParOf" srcId="{315C506E-16B8-4DFE-8A81-CC39F3E5D29D}" destId="{01090F55-71EC-41B3-96A1-44E1BA2A34D2}" srcOrd="4" destOrd="0" presId="urn:microsoft.com/office/officeart/2005/8/layout/vList2"/>
    <dgm:cxn modelId="{133109BC-D5BB-456C-9494-F58B2C1C96F8}" type="presParOf" srcId="{315C506E-16B8-4DFE-8A81-CC39F3E5D29D}" destId="{4BA62355-4A14-4A92-B019-AE13CBE411E5}" srcOrd="5" destOrd="0" presId="urn:microsoft.com/office/officeart/2005/8/layout/vList2"/>
    <dgm:cxn modelId="{9BC26B7D-DB6B-47D5-B4E4-D23C205A2247}" type="presParOf" srcId="{315C506E-16B8-4DFE-8A81-CC39F3E5D29D}" destId="{36D40F5B-9A5B-41BC-9112-024E3F0E266E}" srcOrd="6" destOrd="0" presId="urn:microsoft.com/office/officeart/2005/8/layout/vList2"/>
    <dgm:cxn modelId="{A50CB41D-A803-4862-9D81-2EE3E84C25DD}" type="presParOf" srcId="{315C506E-16B8-4DFE-8A81-CC39F3E5D29D}" destId="{973D8080-7194-4D77-8387-770622269EE2}" srcOrd="7" destOrd="0" presId="urn:microsoft.com/office/officeart/2005/8/layout/vList2"/>
    <dgm:cxn modelId="{013051D2-5031-4972-9CCB-005B604CA1AA}" type="presParOf" srcId="{315C506E-16B8-4DFE-8A81-CC39F3E5D29D}" destId="{B6B8B439-CF64-4A19-BC08-59B0EC7A0A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B541AE-7F56-4A84-8158-7F849FFD8D7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0F9F4A-814D-41C1-BAFF-CDD676CE061B}">
      <dgm:prSet custT="1"/>
      <dgm:spPr/>
      <dgm:t>
        <a:bodyPr/>
        <a:lstStyle/>
        <a:p>
          <a:pPr rtl="0"/>
          <a:r>
            <a:rPr lang="en-US" sz="1400" b="1" dirty="0" smtClean="0"/>
            <a:t>UMMS Co-Founders (Zamore, Gao)</a:t>
          </a:r>
          <a:endParaRPr lang="en-US" sz="1400" b="1" dirty="0"/>
        </a:p>
      </dgm:t>
    </dgm:pt>
    <dgm:pt modelId="{D7534897-1C2B-4554-BBCC-70B277CD01DC}" type="parTrans" cxnId="{C7454532-ABDA-4E27-AC09-6F0CC904DF50}">
      <dgm:prSet/>
      <dgm:spPr/>
      <dgm:t>
        <a:bodyPr/>
        <a:lstStyle/>
        <a:p>
          <a:endParaRPr lang="en-US" sz="1400" b="1"/>
        </a:p>
      </dgm:t>
    </dgm:pt>
    <dgm:pt modelId="{3100BF36-655B-49E5-909E-75F745E2E0A0}" type="sibTrans" cxnId="{C7454532-ABDA-4E27-AC09-6F0CC904DF50}">
      <dgm:prSet/>
      <dgm:spPr/>
      <dgm:t>
        <a:bodyPr/>
        <a:lstStyle/>
        <a:p>
          <a:endParaRPr lang="en-US" sz="1400" b="1"/>
        </a:p>
      </dgm:t>
    </dgm:pt>
    <dgm:pt modelId="{B635886C-D1C9-4D5F-B65A-029C449FFA2D}">
      <dgm:prSet custT="1"/>
      <dgm:spPr/>
      <dgm:t>
        <a:bodyPr/>
        <a:lstStyle/>
        <a:p>
          <a:pPr rtl="0"/>
          <a:r>
            <a:rPr lang="en-US" sz="1400" b="1" dirty="0" smtClean="0"/>
            <a:t>Sponsor annual Research Retreat</a:t>
          </a:r>
          <a:endParaRPr lang="en-US" sz="1400" b="1" dirty="0"/>
        </a:p>
      </dgm:t>
    </dgm:pt>
    <dgm:pt modelId="{ED2FFBAA-44A7-4BB7-9B3F-B0BD0C026A5E}" type="parTrans" cxnId="{A54F06D5-FE3B-482E-8B95-685F9E2AECF4}">
      <dgm:prSet/>
      <dgm:spPr/>
      <dgm:t>
        <a:bodyPr/>
        <a:lstStyle/>
        <a:p>
          <a:endParaRPr lang="en-US" sz="1400" b="1"/>
        </a:p>
      </dgm:t>
    </dgm:pt>
    <dgm:pt modelId="{BAE061BD-8481-46E6-9E2D-41AAAD05F0F0}" type="sibTrans" cxnId="{A54F06D5-FE3B-482E-8B95-685F9E2AECF4}">
      <dgm:prSet/>
      <dgm:spPr/>
      <dgm:t>
        <a:bodyPr/>
        <a:lstStyle/>
        <a:p>
          <a:endParaRPr lang="en-US" sz="1400" b="1"/>
        </a:p>
      </dgm:t>
    </dgm:pt>
    <dgm:pt modelId="{9E2BEA48-528B-4776-BA30-66838985F1E8}">
      <dgm:prSet custT="1"/>
      <dgm:spPr/>
      <dgm:t>
        <a:bodyPr/>
        <a:lstStyle/>
        <a:p>
          <a:pPr rtl="0"/>
          <a:r>
            <a:rPr lang="en-US" sz="1400" b="1" dirty="0" smtClean="0"/>
            <a:t>Translational Research Fellowship</a:t>
          </a:r>
          <a:endParaRPr lang="en-US" sz="1400" b="1" dirty="0"/>
        </a:p>
      </dgm:t>
    </dgm:pt>
    <dgm:pt modelId="{30874014-E89D-4934-95F9-6E6FC66939D4}" type="parTrans" cxnId="{D74F75E2-09A8-4ADA-8166-E1068B53F1B3}">
      <dgm:prSet/>
      <dgm:spPr/>
      <dgm:t>
        <a:bodyPr/>
        <a:lstStyle/>
        <a:p>
          <a:endParaRPr lang="en-US" sz="1400" b="1"/>
        </a:p>
      </dgm:t>
    </dgm:pt>
    <dgm:pt modelId="{0D7A46B1-C618-442A-901A-A60CE7B050CF}" type="sibTrans" cxnId="{D74F75E2-09A8-4ADA-8166-E1068B53F1B3}">
      <dgm:prSet/>
      <dgm:spPr/>
      <dgm:t>
        <a:bodyPr/>
        <a:lstStyle/>
        <a:p>
          <a:endParaRPr lang="en-US" sz="1400" b="1"/>
        </a:p>
      </dgm:t>
    </dgm:pt>
    <dgm:pt modelId="{0BFA6ECE-E403-47D2-9596-919116EA794E}">
      <dgm:prSet custT="1"/>
      <dgm:spPr/>
      <dgm:t>
        <a:bodyPr/>
        <a:lstStyle/>
        <a:p>
          <a:pPr rtl="0"/>
          <a:r>
            <a:rPr lang="en-US" sz="1400" b="1" dirty="0" smtClean="0"/>
            <a:t>First-in-human clinical trials of AAV gene therapy for CNS disorders</a:t>
          </a:r>
          <a:endParaRPr lang="en-US" sz="1400" b="1" dirty="0"/>
        </a:p>
      </dgm:t>
    </dgm:pt>
    <dgm:pt modelId="{190E487A-901D-4985-BAC2-7AB6ADC2588B}" type="parTrans" cxnId="{92D404EB-1DA0-4D5A-952C-B63EC1EEB267}">
      <dgm:prSet/>
      <dgm:spPr/>
      <dgm:t>
        <a:bodyPr/>
        <a:lstStyle/>
        <a:p>
          <a:endParaRPr lang="en-US" sz="1400" b="1"/>
        </a:p>
      </dgm:t>
    </dgm:pt>
    <dgm:pt modelId="{EC8C0586-C0FC-4055-8D3E-DF4388996D94}" type="sibTrans" cxnId="{92D404EB-1DA0-4D5A-952C-B63EC1EEB267}">
      <dgm:prSet/>
      <dgm:spPr/>
      <dgm:t>
        <a:bodyPr/>
        <a:lstStyle/>
        <a:p>
          <a:endParaRPr lang="en-US" sz="1400" b="1"/>
        </a:p>
      </dgm:t>
    </dgm:pt>
    <dgm:pt modelId="{70AD640E-FCEA-46B4-8806-0D1FE00D5D6A}">
      <dgm:prSet custT="1"/>
      <dgm:spPr/>
      <dgm:t>
        <a:bodyPr/>
        <a:lstStyle/>
        <a:p>
          <a:pPr rtl="0"/>
          <a:r>
            <a:rPr lang="en-US" sz="1400" b="1" dirty="0" smtClean="0"/>
            <a:t>UMMS research-grade vector production ($500K+)</a:t>
          </a:r>
          <a:endParaRPr lang="en-US" sz="1400" b="1" dirty="0"/>
        </a:p>
      </dgm:t>
    </dgm:pt>
    <dgm:pt modelId="{3B79CDB6-F0AB-4A4E-B586-8C18ABF3B7E9}" type="parTrans" cxnId="{0C3C55C4-5ED6-4A37-9B70-FF8283A64874}">
      <dgm:prSet/>
      <dgm:spPr/>
      <dgm:t>
        <a:bodyPr/>
        <a:lstStyle/>
        <a:p>
          <a:endParaRPr lang="en-US" sz="1400" b="1"/>
        </a:p>
      </dgm:t>
    </dgm:pt>
    <dgm:pt modelId="{E5FB498E-7252-4694-905B-88A0361D14AD}" type="sibTrans" cxnId="{0C3C55C4-5ED6-4A37-9B70-FF8283A64874}">
      <dgm:prSet/>
      <dgm:spPr/>
      <dgm:t>
        <a:bodyPr/>
        <a:lstStyle/>
        <a:p>
          <a:endParaRPr lang="en-US" sz="1400" b="1"/>
        </a:p>
      </dgm:t>
    </dgm:pt>
    <dgm:pt modelId="{52DB8940-75AB-4C8A-B7C5-6A85A84956D6}">
      <dgm:prSet custT="1"/>
      <dgm:spPr/>
      <dgm:t>
        <a:bodyPr/>
        <a:lstStyle/>
        <a:p>
          <a:pPr rtl="0"/>
          <a:r>
            <a:rPr lang="en-US" sz="1400" b="1" dirty="0" err="1" smtClean="0"/>
            <a:t>MassBiologics</a:t>
          </a:r>
          <a:r>
            <a:rPr lang="en-US" sz="1400" b="1" dirty="0" smtClean="0"/>
            <a:t> GMP manufacturing</a:t>
          </a:r>
          <a:endParaRPr lang="en-US" sz="1400" b="1" dirty="0"/>
        </a:p>
      </dgm:t>
    </dgm:pt>
    <dgm:pt modelId="{19C3B3FC-A27C-45DA-B8A7-4EB6D5EE8BE3}" type="parTrans" cxnId="{D4118A51-B410-482D-9368-A909C66721C2}">
      <dgm:prSet/>
      <dgm:spPr/>
      <dgm:t>
        <a:bodyPr/>
        <a:lstStyle/>
        <a:p>
          <a:endParaRPr lang="en-US" sz="1400" b="1"/>
        </a:p>
      </dgm:t>
    </dgm:pt>
    <dgm:pt modelId="{1D79B8D0-DEB2-4C75-89EB-68B1AB259802}" type="sibTrans" cxnId="{D4118A51-B410-482D-9368-A909C66721C2}">
      <dgm:prSet/>
      <dgm:spPr/>
      <dgm:t>
        <a:bodyPr/>
        <a:lstStyle/>
        <a:p>
          <a:endParaRPr lang="en-US" sz="1400" b="1"/>
        </a:p>
      </dgm:t>
    </dgm:pt>
    <dgm:pt modelId="{D3C761CE-C201-4D85-9A5F-C5E63DCE3FB3}">
      <dgm:prSet custT="1"/>
      <dgm:spPr/>
      <dgm:t>
        <a:bodyPr/>
        <a:lstStyle/>
        <a:p>
          <a:pPr rtl="0"/>
          <a:r>
            <a:rPr lang="en-US" sz="1400" b="1" dirty="0" smtClean="0"/>
            <a:t>Tech Licensing payments</a:t>
          </a:r>
          <a:endParaRPr lang="en-US" sz="1400" b="1" dirty="0"/>
        </a:p>
      </dgm:t>
    </dgm:pt>
    <dgm:pt modelId="{6074F0A8-6EB7-4F89-98E8-E289C50975EF}" type="parTrans" cxnId="{7EC2B19D-0079-4F49-A46C-36A4FB7B4EBB}">
      <dgm:prSet/>
      <dgm:spPr/>
      <dgm:t>
        <a:bodyPr/>
        <a:lstStyle/>
        <a:p>
          <a:endParaRPr lang="en-US" sz="1400" b="1"/>
        </a:p>
      </dgm:t>
    </dgm:pt>
    <dgm:pt modelId="{C4A3DD41-B78D-4700-8FBE-A90ABFAD0463}" type="sibTrans" cxnId="{7EC2B19D-0079-4F49-A46C-36A4FB7B4EBB}">
      <dgm:prSet/>
      <dgm:spPr/>
      <dgm:t>
        <a:bodyPr/>
        <a:lstStyle/>
        <a:p>
          <a:endParaRPr lang="en-US" sz="1400" b="1"/>
        </a:p>
      </dgm:t>
    </dgm:pt>
    <dgm:pt modelId="{6ECF0DCE-5F98-408D-B295-C65CEE2C90B9}">
      <dgm:prSet custT="1"/>
      <dgm:spPr/>
      <dgm:t>
        <a:bodyPr/>
        <a:lstStyle/>
        <a:p>
          <a:pPr rtl="0"/>
          <a:r>
            <a:rPr lang="en-US" sz="1400" b="1" dirty="0" smtClean="0"/>
            <a:t>Pilot Grant Program through the UMass CCTS</a:t>
          </a:r>
          <a:endParaRPr lang="en-US" sz="1400" b="1" dirty="0"/>
        </a:p>
      </dgm:t>
    </dgm:pt>
    <dgm:pt modelId="{05A1B00B-EBA0-4154-8B22-451207B89514}" type="parTrans" cxnId="{2CE8CD3F-6C1C-405E-BBF6-4A6692C32374}">
      <dgm:prSet/>
      <dgm:spPr/>
      <dgm:t>
        <a:bodyPr/>
        <a:lstStyle/>
        <a:p>
          <a:endParaRPr lang="en-US" sz="1400" b="1"/>
        </a:p>
      </dgm:t>
    </dgm:pt>
    <dgm:pt modelId="{6341FA90-9C26-4E38-9C48-8CEC82AE57EF}" type="sibTrans" cxnId="{2CE8CD3F-6C1C-405E-BBF6-4A6692C32374}">
      <dgm:prSet/>
      <dgm:spPr/>
      <dgm:t>
        <a:bodyPr/>
        <a:lstStyle/>
        <a:p>
          <a:endParaRPr lang="en-US" sz="1400" b="1"/>
        </a:p>
      </dgm:t>
    </dgm:pt>
    <dgm:pt modelId="{0FF4374D-1ED4-4EBD-9073-3DA741A3047E}" type="pres">
      <dgm:prSet presAssocID="{05B541AE-7F56-4A84-8158-7F849FFD8D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5FD473-3263-49CE-B892-68AC2C1A89D4}" type="pres">
      <dgm:prSet presAssocID="{B30F9F4A-814D-41C1-BAFF-CDD676CE061B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5738C0-0F07-4838-90EE-B978EC0DD83F}" type="pres">
      <dgm:prSet presAssocID="{3100BF36-655B-49E5-909E-75F745E2E0A0}" presName="spacer" presStyleCnt="0"/>
      <dgm:spPr/>
      <dgm:t>
        <a:bodyPr/>
        <a:lstStyle/>
        <a:p>
          <a:endParaRPr lang="en-US"/>
        </a:p>
      </dgm:t>
    </dgm:pt>
    <dgm:pt modelId="{2D75C115-9BD4-41B8-BE02-C459E9897D34}" type="pres">
      <dgm:prSet presAssocID="{B635886C-D1C9-4D5F-B65A-029C449FFA2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834F2C-C7CC-449A-A539-7120B6C4E053}" type="pres">
      <dgm:prSet presAssocID="{BAE061BD-8481-46E6-9E2D-41AAAD05F0F0}" presName="spacer" presStyleCnt="0"/>
      <dgm:spPr/>
      <dgm:t>
        <a:bodyPr/>
        <a:lstStyle/>
        <a:p>
          <a:endParaRPr lang="en-US"/>
        </a:p>
      </dgm:t>
    </dgm:pt>
    <dgm:pt modelId="{DCB48721-3674-46B2-8031-61947624FBBD}" type="pres">
      <dgm:prSet presAssocID="{9E2BEA48-528B-4776-BA30-66838985F1E8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842AF-EA4B-4498-8ED8-F6B2D4C89538}" type="pres">
      <dgm:prSet presAssocID="{0D7A46B1-C618-442A-901A-A60CE7B050CF}" presName="spacer" presStyleCnt="0"/>
      <dgm:spPr/>
      <dgm:t>
        <a:bodyPr/>
        <a:lstStyle/>
        <a:p>
          <a:endParaRPr lang="en-US"/>
        </a:p>
      </dgm:t>
    </dgm:pt>
    <dgm:pt modelId="{EF5F8433-3033-413F-AB03-DFE719A93AAB}" type="pres">
      <dgm:prSet presAssocID="{0BFA6ECE-E403-47D2-9596-919116EA794E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CA3349-F16F-494C-896D-74CBAFC6000E}" type="pres">
      <dgm:prSet presAssocID="{EC8C0586-C0FC-4055-8D3E-DF4388996D94}" presName="spacer" presStyleCnt="0"/>
      <dgm:spPr/>
      <dgm:t>
        <a:bodyPr/>
        <a:lstStyle/>
        <a:p>
          <a:endParaRPr lang="en-US"/>
        </a:p>
      </dgm:t>
    </dgm:pt>
    <dgm:pt modelId="{F8B614C6-135C-44D5-8670-1378BF19CB7C}" type="pres">
      <dgm:prSet presAssocID="{70AD640E-FCEA-46B4-8806-0D1FE00D5D6A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7073DD-737C-4B8B-99DC-BE98BDBDEDFF}" type="pres">
      <dgm:prSet presAssocID="{E5FB498E-7252-4694-905B-88A0361D14AD}" presName="spacer" presStyleCnt="0"/>
      <dgm:spPr/>
      <dgm:t>
        <a:bodyPr/>
        <a:lstStyle/>
        <a:p>
          <a:endParaRPr lang="en-US"/>
        </a:p>
      </dgm:t>
    </dgm:pt>
    <dgm:pt modelId="{DF2D80B8-5B41-49FF-BC6E-8377128F03DA}" type="pres">
      <dgm:prSet presAssocID="{52DB8940-75AB-4C8A-B7C5-6A85A84956D6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5D95E-D2F8-43B1-8DB7-9D0E36D3A029}" type="pres">
      <dgm:prSet presAssocID="{1D79B8D0-DEB2-4C75-89EB-68B1AB259802}" presName="spacer" presStyleCnt="0"/>
      <dgm:spPr/>
      <dgm:t>
        <a:bodyPr/>
        <a:lstStyle/>
        <a:p>
          <a:endParaRPr lang="en-US"/>
        </a:p>
      </dgm:t>
    </dgm:pt>
    <dgm:pt modelId="{6FC7C870-482B-4235-9E28-4B880EF35C0C}" type="pres">
      <dgm:prSet presAssocID="{D3C761CE-C201-4D85-9A5F-C5E63DCE3FB3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ECD649-6BE1-4D05-AC9C-4C6D652092DD}" type="pres">
      <dgm:prSet presAssocID="{C4A3DD41-B78D-4700-8FBE-A90ABFAD0463}" presName="spacer" presStyleCnt="0"/>
      <dgm:spPr/>
      <dgm:t>
        <a:bodyPr/>
        <a:lstStyle/>
        <a:p>
          <a:endParaRPr lang="en-US"/>
        </a:p>
      </dgm:t>
    </dgm:pt>
    <dgm:pt modelId="{570100EC-C3B3-4988-9B94-CACFA86DCE11}" type="pres">
      <dgm:prSet presAssocID="{6ECF0DCE-5F98-408D-B295-C65CEE2C90B9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C2B19D-0079-4F49-A46C-36A4FB7B4EBB}" srcId="{05B541AE-7F56-4A84-8158-7F849FFD8D77}" destId="{D3C761CE-C201-4D85-9A5F-C5E63DCE3FB3}" srcOrd="6" destOrd="0" parTransId="{6074F0A8-6EB7-4F89-98E8-E289C50975EF}" sibTransId="{C4A3DD41-B78D-4700-8FBE-A90ABFAD0463}"/>
    <dgm:cxn modelId="{93F59214-2115-43AA-9843-0CFA10DE907C}" type="presOf" srcId="{D3C761CE-C201-4D85-9A5F-C5E63DCE3FB3}" destId="{6FC7C870-482B-4235-9E28-4B880EF35C0C}" srcOrd="0" destOrd="0" presId="urn:microsoft.com/office/officeart/2005/8/layout/vList2"/>
    <dgm:cxn modelId="{905F4A42-0684-4099-AED9-1F3D8945D4AC}" type="presOf" srcId="{52DB8940-75AB-4C8A-B7C5-6A85A84956D6}" destId="{DF2D80B8-5B41-49FF-BC6E-8377128F03DA}" srcOrd="0" destOrd="0" presId="urn:microsoft.com/office/officeart/2005/8/layout/vList2"/>
    <dgm:cxn modelId="{D74F75E2-09A8-4ADA-8166-E1068B53F1B3}" srcId="{05B541AE-7F56-4A84-8158-7F849FFD8D77}" destId="{9E2BEA48-528B-4776-BA30-66838985F1E8}" srcOrd="2" destOrd="0" parTransId="{30874014-E89D-4934-95F9-6E6FC66939D4}" sibTransId="{0D7A46B1-C618-442A-901A-A60CE7B050CF}"/>
    <dgm:cxn modelId="{B6B4B8D1-74D4-407B-A57C-A362BBF11566}" type="presOf" srcId="{6ECF0DCE-5F98-408D-B295-C65CEE2C90B9}" destId="{570100EC-C3B3-4988-9B94-CACFA86DCE11}" srcOrd="0" destOrd="0" presId="urn:microsoft.com/office/officeart/2005/8/layout/vList2"/>
    <dgm:cxn modelId="{2CE8CD3F-6C1C-405E-BBF6-4A6692C32374}" srcId="{05B541AE-7F56-4A84-8158-7F849FFD8D77}" destId="{6ECF0DCE-5F98-408D-B295-C65CEE2C90B9}" srcOrd="7" destOrd="0" parTransId="{05A1B00B-EBA0-4154-8B22-451207B89514}" sibTransId="{6341FA90-9C26-4E38-9C48-8CEC82AE57EF}"/>
    <dgm:cxn modelId="{A54F06D5-FE3B-482E-8B95-685F9E2AECF4}" srcId="{05B541AE-7F56-4A84-8158-7F849FFD8D77}" destId="{B635886C-D1C9-4D5F-B65A-029C449FFA2D}" srcOrd="1" destOrd="0" parTransId="{ED2FFBAA-44A7-4BB7-9B3F-B0BD0C026A5E}" sibTransId="{BAE061BD-8481-46E6-9E2D-41AAAD05F0F0}"/>
    <dgm:cxn modelId="{E1FCF6B5-59A4-4580-B1BA-3F6B5AEEAA3A}" type="presOf" srcId="{70AD640E-FCEA-46B4-8806-0D1FE00D5D6A}" destId="{F8B614C6-135C-44D5-8670-1378BF19CB7C}" srcOrd="0" destOrd="0" presId="urn:microsoft.com/office/officeart/2005/8/layout/vList2"/>
    <dgm:cxn modelId="{35A724BB-1436-49E1-842C-5D52283C3C03}" type="presOf" srcId="{B30F9F4A-814D-41C1-BAFF-CDD676CE061B}" destId="{D65FD473-3263-49CE-B892-68AC2C1A89D4}" srcOrd="0" destOrd="0" presId="urn:microsoft.com/office/officeart/2005/8/layout/vList2"/>
    <dgm:cxn modelId="{C7454532-ABDA-4E27-AC09-6F0CC904DF50}" srcId="{05B541AE-7F56-4A84-8158-7F849FFD8D77}" destId="{B30F9F4A-814D-41C1-BAFF-CDD676CE061B}" srcOrd="0" destOrd="0" parTransId="{D7534897-1C2B-4554-BBCC-70B277CD01DC}" sibTransId="{3100BF36-655B-49E5-909E-75F745E2E0A0}"/>
    <dgm:cxn modelId="{3901D0C4-A510-4A63-A304-8A4ABCFC8C33}" type="presOf" srcId="{0BFA6ECE-E403-47D2-9596-919116EA794E}" destId="{EF5F8433-3033-413F-AB03-DFE719A93AAB}" srcOrd="0" destOrd="0" presId="urn:microsoft.com/office/officeart/2005/8/layout/vList2"/>
    <dgm:cxn modelId="{B5A6FCEA-A758-4673-AF33-A40F17FA0369}" type="presOf" srcId="{9E2BEA48-528B-4776-BA30-66838985F1E8}" destId="{DCB48721-3674-46B2-8031-61947624FBBD}" srcOrd="0" destOrd="0" presId="urn:microsoft.com/office/officeart/2005/8/layout/vList2"/>
    <dgm:cxn modelId="{0117146A-90A5-4261-8F51-7893B05A0F27}" type="presOf" srcId="{05B541AE-7F56-4A84-8158-7F849FFD8D77}" destId="{0FF4374D-1ED4-4EBD-9073-3DA741A3047E}" srcOrd="0" destOrd="0" presId="urn:microsoft.com/office/officeart/2005/8/layout/vList2"/>
    <dgm:cxn modelId="{D4118A51-B410-482D-9368-A909C66721C2}" srcId="{05B541AE-7F56-4A84-8158-7F849FFD8D77}" destId="{52DB8940-75AB-4C8A-B7C5-6A85A84956D6}" srcOrd="5" destOrd="0" parTransId="{19C3B3FC-A27C-45DA-B8A7-4EB6D5EE8BE3}" sibTransId="{1D79B8D0-DEB2-4C75-89EB-68B1AB259802}"/>
    <dgm:cxn modelId="{92D404EB-1DA0-4D5A-952C-B63EC1EEB267}" srcId="{05B541AE-7F56-4A84-8158-7F849FFD8D77}" destId="{0BFA6ECE-E403-47D2-9596-919116EA794E}" srcOrd="3" destOrd="0" parTransId="{190E487A-901D-4985-BAC2-7AB6ADC2588B}" sibTransId="{EC8C0586-C0FC-4055-8D3E-DF4388996D94}"/>
    <dgm:cxn modelId="{55BCF03D-DA91-40B3-81E8-F47FC085BB22}" type="presOf" srcId="{B635886C-D1C9-4D5F-B65A-029C449FFA2D}" destId="{2D75C115-9BD4-41B8-BE02-C459E9897D34}" srcOrd="0" destOrd="0" presId="urn:microsoft.com/office/officeart/2005/8/layout/vList2"/>
    <dgm:cxn modelId="{0C3C55C4-5ED6-4A37-9B70-FF8283A64874}" srcId="{05B541AE-7F56-4A84-8158-7F849FFD8D77}" destId="{70AD640E-FCEA-46B4-8806-0D1FE00D5D6A}" srcOrd="4" destOrd="0" parTransId="{3B79CDB6-F0AB-4A4E-B586-8C18ABF3B7E9}" sibTransId="{E5FB498E-7252-4694-905B-88A0361D14AD}"/>
    <dgm:cxn modelId="{A03E36A4-F126-4B4A-93E3-4050B8584718}" type="presParOf" srcId="{0FF4374D-1ED4-4EBD-9073-3DA741A3047E}" destId="{D65FD473-3263-49CE-B892-68AC2C1A89D4}" srcOrd="0" destOrd="0" presId="urn:microsoft.com/office/officeart/2005/8/layout/vList2"/>
    <dgm:cxn modelId="{BE3E41E0-F612-46FF-AF0C-61BDF5554947}" type="presParOf" srcId="{0FF4374D-1ED4-4EBD-9073-3DA741A3047E}" destId="{125738C0-0F07-4838-90EE-B978EC0DD83F}" srcOrd="1" destOrd="0" presId="urn:microsoft.com/office/officeart/2005/8/layout/vList2"/>
    <dgm:cxn modelId="{3404698A-E742-49DD-9C76-8DCD0EBC1D39}" type="presParOf" srcId="{0FF4374D-1ED4-4EBD-9073-3DA741A3047E}" destId="{2D75C115-9BD4-41B8-BE02-C459E9897D34}" srcOrd="2" destOrd="0" presId="urn:microsoft.com/office/officeart/2005/8/layout/vList2"/>
    <dgm:cxn modelId="{641E7995-448D-46E1-837F-592199A8C9E8}" type="presParOf" srcId="{0FF4374D-1ED4-4EBD-9073-3DA741A3047E}" destId="{E7834F2C-C7CC-449A-A539-7120B6C4E053}" srcOrd="3" destOrd="0" presId="urn:microsoft.com/office/officeart/2005/8/layout/vList2"/>
    <dgm:cxn modelId="{FAF35BA4-D0CD-47EF-8FAC-38041ADAED4B}" type="presParOf" srcId="{0FF4374D-1ED4-4EBD-9073-3DA741A3047E}" destId="{DCB48721-3674-46B2-8031-61947624FBBD}" srcOrd="4" destOrd="0" presId="urn:microsoft.com/office/officeart/2005/8/layout/vList2"/>
    <dgm:cxn modelId="{C9CBEFAE-C94E-42F4-A5A9-55E8BBE41A9D}" type="presParOf" srcId="{0FF4374D-1ED4-4EBD-9073-3DA741A3047E}" destId="{B2C842AF-EA4B-4498-8ED8-F6B2D4C89538}" srcOrd="5" destOrd="0" presId="urn:microsoft.com/office/officeart/2005/8/layout/vList2"/>
    <dgm:cxn modelId="{C07936F0-458D-4B03-A3E3-25CF397F733C}" type="presParOf" srcId="{0FF4374D-1ED4-4EBD-9073-3DA741A3047E}" destId="{EF5F8433-3033-413F-AB03-DFE719A93AAB}" srcOrd="6" destOrd="0" presId="urn:microsoft.com/office/officeart/2005/8/layout/vList2"/>
    <dgm:cxn modelId="{FD7A24F5-A05A-4633-825A-1DF0EE258443}" type="presParOf" srcId="{0FF4374D-1ED4-4EBD-9073-3DA741A3047E}" destId="{72CA3349-F16F-494C-896D-74CBAFC6000E}" srcOrd="7" destOrd="0" presId="urn:microsoft.com/office/officeart/2005/8/layout/vList2"/>
    <dgm:cxn modelId="{34FABD4D-C306-4840-A66A-42C83CC0501D}" type="presParOf" srcId="{0FF4374D-1ED4-4EBD-9073-3DA741A3047E}" destId="{F8B614C6-135C-44D5-8670-1378BF19CB7C}" srcOrd="8" destOrd="0" presId="urn:microsoft.com/office/officeart/2005/8/layout/vList2"/>
    <dgm:cxn modelId="{64AA518B-DC69-40CC-B36A-026503183F44}" type="presParOf" srcId="{0FF4374D-1ED4-4EBD-9073-3DA741A3047E}" destId="{517073DD-737C-4B8B-99DC-BE98BDBDEDFF}" srcOrd="9" destOrd="0" presId="urn:microsoft.com/office/officeart/2005/8/layout/vList2"/>
    <dgm:cxn modelId="{08E4279C-416F-4460-B2B9-FE4CD9F05042}" type="presParOf" srcId="{0FF4374D-1ED4-4EBD-9073-3DA741A3047E}" destId="{DF2D80B8-5B41-49FF-BC6E-8377128F03DA}" srcOrd="10" destOrd="0" presId="urn:microsoft.com/office/officeart/2005/8/layout/vList2"/>
    <dgm:cxn modelId="{B18000F1-653B-4F03-84DB-B68C6F69D774}" type="presParOf" srcId="{0FF4374D-1ED4-4EBD-9073-3DA741A3047E}" destId="{26B5D95E-D2F8-43B1-8DB7-9D0E36D3A029}" srcOrd="11" destOrd="0" presId="urn:microsoft.com/office/officeart/2005/8/layout/vList2"/>
    <dgm:cxn modelId="{E0457309-866D-4AED-B1FF-86339358C744}" type="presParOf" srcId="{0FF4374D-1ED4-4EBD-9073-3DA741A3047E}" destId="{6FC7C870-482B-4235-9E28-4B880EF35C0C}" srcOrd="12" destOrd="0" presId="urn:microsoft.com/office/officeart/2005/8/layout/vList2"/>
    <dgm:cxn modelId="{93F81D31-4EF4-4872-A96F-B11511FAC184}" type="presParOf" srcId="{0FF4374D-1ED4-4EBD-9073-3DA741A3047E}" destId="{7CECD649-6BE1-4D05-AC9C-4C6D652092DD}" srcOrd="13" destOrd="0" presId="urn:microsoft.com/office/officeart/2005/8/layout/vList2"/>
    <dgm:cxn modelId="{3C681576-FA5B-4EEC-B852-A43B3F599FE1}" type="presParOf" srcId="{0FF4374D-1ED4-4EBD-9073-3DA741A3047E}" destId="{570100EC-C3B3-4988-9B94-CACFA86DCE11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B385689-4C67-4D9C-986F-12605F2ECAC0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23DF0B5-CBA2-47EA-A7EF-1B71B2149E04}">
      <dgm:prSet/>
      <dgm:spPr/>
      <dgm:t>
        <a:bodyPr/>
        <a:lstStyle/>
        <a:p>
          <a:pPr rtl="0"/>
          <a:r>
            <a:rPr lang="en-US" b="1" smtClean="0"/>
            <a:t>Sponsored Research agreement with UMMS in therapeutics in Immunology and Infectious Diseases</a:t>
          </a:r>
          <a:endParaRPr lang="en-US" b="1"/>
        </a:p>
      </dgm:t>
    </dgm:pt>
    <dgm:pt modelId="{81F679A6-1251-40B3-B0BB-CB32882BB97C}" type="parTrans" cxnId="{0B3676EA-9DA7-42BE-B197-1CC583B3A7DF}">
      <dgm:prSet/>
      <dgm:spPr/>
      <dgm:t>
        <a:bodyPr/>
        <a:lstStyle/>
        <a:p>
          <a:endParaRPr lang="en-US" b="1"/>
        </a:p>
      </dgm:t>
    </dgm:pt>
    <dgm:pt modelId="{675EBDB5-06EA-478B-BA93-DF0B6D058B35}" type="sibTrans" cxnId="{0B3676EA-9DA7-42BE-B197-1CC583B3A7DF}">
      <dgm:prSet/>
      <dgm:spPr/>
      <dgm:t>
        <a:bodyPr/>
        <a:lstStyle/>
        <a:p>
          <a:endParaRPr lang="en-US" b="1"/>
        </a:p>
      </dgm:t>
    </dgm:pt>
    <dgm:pt modelId="{65982068-4B11-4C3B-AAF1-E16DD73E6BC6}">
      <dgm:prSet/>
      <dgm:spPr/>
      <dgm:t>
        <a:bodyPr/>
        <a:lstStyle/>
        <a:p>
          <a:pPr rtl="0"/>
          <a:r>
            <a:rPr lang="en-US" b="1" smtClean="0"/>
            <a:t>Pilot Grant Program through the UMass CCTS</a:t>
          </a:r>
          <a:endParaRPr lang="en-US" b="1"/>
        </a:p>
      </dgm:t>
    </dgm:pt>
    <dgm:pt modelId="{51C12294-FD91-4B2B-9B7F-FF1D52A5197E}" type="parTrans" cxnId="{8923DBF0-3290-4674-8A5B-0B3E4C6E213D}">
      <dgm:prSet/>
      <dgm:spPr/>
      <dgm:t>
        <a:bodyPr/>
        <a:lstStyle/>
        <a:p>
          <a:endParaRPr lang="en-US" b="1"/>
        </a:p>
      </dgm:t>
    </dgm:pt>
    <dgm:pt modelId="{B5C3BB21-033F-40AC-995E-3B2D45C2B310}" type="sibTrans" cxnId="{8923DBF0-3290-4674-8A5B-0B3E4C6E213D}">
      <dgm:prSet/>
      <dgm:spPr/>
      <dgm:t>
        <a:bodyPr/>
        <a:lstStyle/>
        <a:p>
          <a:endParaRPr lang="en-US" b="1"/>
        </a:p>
      </dgm:t>
    </dgm:pt>
    <dgm:pt modelId="{6879D2DF-3DAB-4AC2-9B61-82922B91CCC3}" type="pres">
      <dgm:prSet presAssocID="{BB385689-4C67-4D9C-986F-12605F2ECA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EE8541-6DBC-4881-A299-3B58DC5E5BF5}" type="pres">
      <dgm:prSet presAssocID="{923DF0B5-CBA2-47EA-A7EF-1B71B2149E0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C3B09-5A94-44F1-BB08-A091AC0B146C}" type="pres">
      <dgm:prSet presAssocID="{675EBDB5-06EA-478B-BA93-DF0B6D058B35}" presName="spacer" presStyleCnt="0"/>
      <dgm:spPr/>
    </dgm:pt>
    <dgm:pt modelId="{70CDD010-345F-49C9-89C1-C46D8DC077C2}" type="pres">
      <dgm:prSet presAssocID="{65982068-4B11-4C3B-AAF1-E16DD73E6BC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23DBF0-3290-4674-8A5B-0B3E4C6E213D}" srcId="{BB385689-4C67-4D9C-986F-12605F2ECAC0}" destId="{65982068-4B11-4C3B-AAF1-E16DD73E6BC6}" srcOrd="1" destOrd="0" parTransId="{51C12294-FD91-4B2B-9B7F-FF1D52A5197E}" sibTransId="{B5C3BB21-033F-40AC-995E-3B2D45C2B310}"/>
    <dgm:cxn modelId="{D4DC1664-8EB6-4B2E-8A9E-824EAF540CE7}" type="presOf" srcId="{BB385689-4C67-4D9C-986F-12605F2ECAC0}" destId="{6879D2DF-3DAB-4AC2-9B61-82922B91CCC3}" srcOrd="0" destOrd="0" presId="urn:microsoft.com/office/officeart/2005/8/layout/vList2"/>
    <dgm:cxn modelId="{7B8B890C-7C47-4EE7-84B6-41033883E29D}" type="presOf" srcId="{923DF0B5-CBA2-47EA-A7EF-1B71B2149E04}" destId="{95EE8541-6DBC-4881-A299-3B58DC5E5BF5}" srcOrd="0" destOrd="0" presId="urn:microsoft.com/office/officeart/2005/8/layout/vList2"/>
    <dgm:cxn modelId="{7FFC90AF-7842-46C6-8F76-799E078060E2}" type="presOf" srcId="{65982068-4B11-4C3B-AAF1-E16DD73E6BC6}" destId="{70CDD010-345F-49C9-89C1-C46D8DC077C2}" srcOrd="0" destOrd="0" presId="urn:microsoft.com/office/officeart/2005/8/layout/vList2"/>
    <dgm:cxn modelId="{0B3676EA-9DA7-42BE-B197-1CC583B3A7DF}" srcId="{BB385689-4C67-4D9C-986F-12605F2ECAC0}" destId="{923DF0B5-CBA2-47EA-A7EF-1B71B2149E04}" srcOrd="0" destOrd="0" parTransId="{81F679A6-1251-40B3-B0BB-CB32882BB97C}" sibTransId="{675EBDB5-06EA-478B-BA93-DF0B6D058B35}"/>
    <dgm:cxn modelId="{115F3F1B-C19F-4F99-8925-B93C3393A45B}" type="presParOf" srcId="{6879D2DF-3DAB-4AC2-9B61-82922B91CCC3}" destId="{95EE8541-6DBC-4881-A299-3B58DC5E5BF5}" srcOrd="0" destOrd="0" presId="urn:microsoft.com/office/officeart/2005/8/layout/vList2"/>
    <dgm:cxn modelId="{952D38AF-D4D9-42B8-93E3-A6F874B64EBD}" type="presParOf" srcId="{6879D2DF-3DAB-4AC2-9B61-82922B91CCC3}" destId="{EE2C3B09-5A94-44F1-BB08-A091AC0B146C}" srcOrd="1" destOrd="0" presId="urn:microsoft.com/office/officeart/2005/8/layout/vList2"/>
    <dgm:cxn modelId="{743FC965-AA76-4321-A361-AFE6DFB5E2DF}" type="presParOf" srcId="{6879D2DF-3DAB-4AC2-9B61-82922B91CCC3}" destId="{70CDD010-345F-49C9-89C1-C46D8DC077C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4D762-A213-4E6D-AE51-19311F3E9D81}">
      <dsp:nvSpPr>
        <dsp:cNvPr id="0" name=""/>
        <dsp:cNvSpPr/>
      </dsp:nvSpPr>
      <dsp:spPr>
        <a:xfrm>
          <a:off x="0" y="14842"/>
          <a:ext cx="8686800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Talent </a:t>
          </a:r>
          <a:endParaRPr lang="en-US" sz="2200" b="1" kern="1200" dirty="0"/>
        </a:p>
      </dsp:txBody>
      <dsp:txXfrm>
        <a:off x="25759" y="40601"/>
        <a:ext cx="8635282" cy="476152"/>
      </dsp:txXfrm>
    </dsp:sp>
    <dsp:sp modelId="{0B7E428E-EAF6-4576-8879-9A2260943CBC}">
      <dsp:nvSpPr>
        <dsp:cNvPr id="0" name=""/>
        <dsp:cNvSpPr/>
      </dsp:nvSpPr>
      <dsp:spPr>
        <a:xfrm>
          <a:off x="0" y="542512"/>
          <a:ext cx="8686800" cy="819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dirty="0" smtClean="0">
              <a:solidFill>
                <a:schemeClr val="tx2"/>
              </a:solidFill>
            </a:rPr>
            <a:t>Develop a talent ecosystem that encourages interconnectedness among all stakeholders, ensures the highest educational quality at all levels and enables UMass graduates to find success in the state’s innovation economy.</a:t>
          </a:r>
          <a:endParaRPr lang="en-US" sz="1800" b="1" kern="1200" dirty="0">
            <a:solidFill>
              <a:schemeClr val="tx2"/>
            </a:solidFill>
          </a:endParaRPr>
        </a:p>
      </dsp:txBody>
      <dsp:txXfrm>
        <a:off x="0" y="542512"/>
        <a:ext cx="8686800" cy="819720"/>
      </dsp:txXfrm>
    </dsp:sp>
    <dsp:sp modelId="{87034728-EFC5-4270-8B56-68F6F9F7539F}">
      <dsp:nvSpPr>
        <dsp:cNvPr id="0" name=""/>
        <dsp:cNvSpPr/>
      </dsp:nvSpPr>
      <dsp:spPr>
        <a:xfrm>
          <a:off x="0" y="1362232"/>
          <a:ext cx="8686800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Research </a:t>
          </a:r>
          <a:endParaRPr lang="en-US" sz="2200" b="1" kern="1200" dirty="0"/>
        </a:p>
      </dsp:txBody>
      <dsp:txXfrm>
        <a:off x="25759" y="1387991"/>
        <a:ext cx="8635282" cy="476152"/>
      </dsp:txXfrm>
    </dsp:sp>
    <dsp:sp modelId="{9D5F5102-E628-499D-B8AA-1446B79754D1}">
      <dsp:nvSpPr>
        <dsp:cNvPr id="0" name=""/>
        <dsp:cNvSpPr/>
      </dsp:nvSpPr>
      <dsp:spPr>
        <a:xfrm>
          <a:off x="0" y="1889902"/>
          <a:ext cx="8686800" cy="557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smtClean="0">
              <a:solidFill>
                <a:schemeClr val="tx2"/>
              </a:solidFill>
            </a:rPr>
            <a:t>Foster an innovative, collaborative and complementary research enterprise that will enhance the breadth, depth and impact of the University’s R&amp;D efforts.</a:t>
          </a:r>
          <a:endParaRPr lang="en-US" sz="1800" b="1" kern="1200" dirty="0">
            <a:solidFill>
              <a:schemeClr val="tx2"/>
            </a:solidFill>
          </a:endParaRPr>
        </a:p>
      </dsp:txBody>
      <dsp:txXfrm>
        <a:off x="0" y="1889902"/>
        <a:ext cx="8686800" cy="557864"/>
      </dsp:txXfrm>
    </dsp:sp>
    <dsp:sp modelId="{C20AA8E9-0EDC-4858-8E97-5742831EE041}">
      <dsp:nvSpPr>
        <dsp:cNvPr id="0" name=""/>
        <dsp:cNvSpPr/>
      </dsp:nvSpPr>
      <dsp:spPr>
        <a:xfrm>
          <a:off x="0" y="2447767"/>
          <a:ext cx="8686800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External Engagement &amp; State-wide Innovation </a:t>
          </a:r>
          <a:endParaRPr lang="en-US" sz="2200" b="1" kern="1200" dirty="0"/>
        </a:p>
      </dsp:txBody>
      <dsp:txXfrm>
        <a:off x="25759" y="2473526"/>
        <a:ext cx="8635282" cy="476152"/>
      </dsp:txXfrm>
    </dsp:sp>
    <dsp:sp modelId="{D0CCDB48-9765-4061-AF8B-9085C083B156}">
      <dsp:nvSpPr>
        <dsp:cNvPr id="0" name=""/>
        <dsp:cNvSpPr/>
      </dsp:nvSpPr>
      <dsp:spPr>
        <a:xfrm>
          <a:off x="0" y="2975437"/>
          <a:ext cx="8686800" cy="819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smtClean="0">
              <a:solidFill>
                <a:schemeClr val="tx2"/>
              </a:solidFill>
            </a:rPr>
            <a:t>Position the UMass campuses as hubs for industry engagement, technological innovation and regional development that drive the Commonwealth’s innovation ecosystem across all regions of the state. </a:t>
          </a:r>
          <a:endParaRPr lang="en-US" sz="1800" b="1" kern="1200" dirty="0">
            <a:solidFill>
              <a:schemeClr val="tx2"/>
            </a:solidFill>
          </a:endParaRPr>
        </a:p>
      </dsp:txBody>
      <dsp:txXfrm>
        <a:off x="0" y="2975437"/>
        <a:ext cx="8686800" cy="8197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EFA31-32B6-4B61-815F-5CB822D23520}">
      <dsp:nvSpPr>
        <dsp:cNvPr id="0" name=""/>
        <dsp:cNvSpPr/>
      </dsp:nvSpPr>
      <dsp:spPr>
        <a:xfrm>
          <a:off x="0" y="3599"/>
          <a:ext cx="4343400" cy="1048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UMass students will be the future workforce for the Commonwealth’s Innovation Economy </a:t>
          </a:r>
          <a:endParaRPr lang="en-US" sz="1800" b="1" kern="1200" dirty="0"/>
        </a:p>
      </dsp:txBody>
      <dsp:txXfrm>
        <a:off x="51175" y="54774"/>
        <a:ext cx="4241050" cy="945970"/>
      </dsp:txXfrm>
    </dsp:sp>
    <dsp:sp modelId="{46934A2A-A144-4B19-B1B6-13B112D04FC4}">
      <dsp:nvSpPr>
        <dsp:cNvPr id="0" name=""/>
        <dsp:cNvSpPr/>
      </dsp:nvSpPr>
      <dsp:spPr>
        <a:xfrm>
          <a:off x="0" y="1213199"/>
          <a:ext cx="4343400" cy="1048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UMass Research Enterprise will help to advance the state’s global leadership position in life sciences </a:t>
          </a:r>
          <a:endParaRPr lang="en-US" sz="1800" b="1" kern="1200" dirty="0"/>
        </a:p>
      </dsp:txBody>
      <dsp:txXfrm>
        <a:off x="51175" y="1264374"/>
        <a:ext cx="4241050" cy="945970"/>
      </dsp:txXfrm>
    </dsp:sp>
    <dsp:sp modelId="{CCFEFBAA-99E1-4B19-9C58-C868AA739F99}">
      <dsp:nvSpPr>
        <dsp:cNvPr id="0" name=""/>
        <dsp:cNvSpPr/>
      </dsp:nvSpPr>
      <dsp:spPr>
        <a:xfrm>
          <a:off x="0" y="2422799"/>
          <a:ext cx="4343400" cy="1048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UMass campuses will serve as a hub for state-wide and regional innovation</a:t>
          </a:r>
          <a:endParaRPr lang="en-US" sz="1800" b="1" kern="1200" dirty="0"/>
        </a:p>
      </dsp:txBody>
      <dsp:txXfrm>
        <a:off x="51175" y="2473974"/>
        <a:ext cx="4241050" cy="94597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0A6C6-7DE2-4BEE-AC51-3B8A04480C58}">
      <dsp:nvSpPr>
        <dsp:cNvPr id="0" name=""/>
        <dsp:cNvSpPr/>
      </dsp:nvSpPr>
      <dsp:spPr>
        <a:xfrm>
          <a:off x="0" y="23174"/>
          <a:ext cx="3840480" cy="8333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Helping UMass tell its tremendous story</a:t>
          </a:r>
          <a:endParaRPr lang="en-US" sz="1500" b="1" kern="1200" dirty="0"/>
        </a:p>
      </dsp:txBody>
      <dsp:txXfrm>
        <a:off x="40680" y="63854"/>
        <a:ext cx="3759120" cy="751972"/>
      </dsp:txXfrm>
    </dsp:sp>
    <dsp:sp modelId="{11AD4327-2C3B-4C59-A285-4E5553EA7702}">
      <dsp:nvSpPr>
        <dsp:cNvPr id="0" name=""/>
        <dsp:cNvSpPr/>
      </dsp:nvSpPr>
      <dsp:spPr>
        <a:xfrm>
          <a:off x="0" y="888187"/>
          <a:ext cx="3840480" cy="8333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Working with UMass to develop robust internship programs and academic programs linked to industry needs</a:t>
          </a:r>
          <a:endParaRPr lang="en-US" sz="1500" b="1" kern="1200" dirty="0"/>
        </a:p>
      </dsp:txBody>
      <dsp:txXfrm>
        <a:off x="40680" y="928867"/>
        <a:ext cx="3759120" cy="751972"/>
      </dsp:txXfrm>
    </dsp:sp>
    <dsp:sp modelId="{9C0EF03F-4B86-474C-A91A-62D3B846ADF2}">
      <dsp:nvSpPr>
        <dsp:cNvPr id="0" name=""/>
        <dsp:cNvSpPr/>
      </dsp:nvSpPr>
      <dsp:spPr>
        <a:xfrm>
          <a:off x="0" y="1753200"/>
          <a:ext cx="3840480" cy="8333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Advocating for programs and initiatives that benefit UMass (i.e. MLSC)</a:t>
          </a:r>
          <a:endParaRPr lang="en-US" sz="1500" b="1" kern="1200" dirty="0"/>
        </a:p>
      </dsp:txBody>
      <dsp:txXfrm>
        <a:off x="40680" y="1793880"/>
        <a:ext cx="3759120" cy="751972"/>
      </dsp:txXfrm>
    </dsp:sp>
    <dsp:sp modelId="{3353A4FA-2171-46D3-93A6-1792DF06DA25}">
      <dsp:nvSpPr>
        <dsp:cNvPr id="0" name=""/>
        <dsp:cNvSpPr/>
      </dsp:nvSpPr>
      <dsp:spPr>
        <a:xfrm>
          <a:off x="0" y="2618212"/>
          <a:ext cx="3840480" cy="8333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Facilitating the University’s emergence as the go-to institution for industry engagement in Massachusetts </a:t>
          </a:r>
          <a:endParaRPr lang="en-US" sz="1500" b="1" kern="1200" dirty="0"/>
        </a:p>
      </dsp:txBody>
      <dsp:txXfrm>
        <a:off x="40680" y="2658892"/>
        <a:ext cx="3759120" cy="7519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1900D-64BE-4E5C-AD1D-92B2AD3B4360}">
      <dsp:nvSpPr>
        <dsp:cNvPr id="0" name=""/>
        <dsp:cNvSpPr/>
      </dsp:nvSpPr>
      <dsp:spPr>
        <a:xfrm>
          <a:off x="0" y="109980"/>
          <a:ext cx="3322319" cy="6598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44 out of all 2336 organizations receiving NIH research funding (2</a:t>
          </a:r>
          <a:r>
            <a:rPr lang="en-US" sz="1200" b="1" kern="1200" baseline="30000" dirty="0" smtClean="0"/>
            <a:t>nd</a:t>
          </a:r>
          <a:r>
            <a:rPr lang="en-US" sz="1200" b="1" kern="1200" dirty="0" smtClean="0"/>
            <a:t> </a:t>
          </a:r>
          <a:r>
            <a:rPr lang="en-US" sz="1200" b="1" kern="1200" smtClean="0"/>
            <a:t>percentile)</a:t>
          </a:r>
          <a:br>
            <a:rPr lang="en-US" sz="1200" b="1" kern="1200" smtClean="0"/>
          </a:br>
          <a:endParaRPr lang="en-US" sz="1200" b="1" kern="1200" dirty="0"/>
        </a:p>
      </dsp:txBody>
      <dsp:txXfrm>
        <a:off x="32213" y="142193"/>
        <a:ext cx="3257893" cy="595453"/>
      </dsp:txXfrm>
    </dsp:sp>
    <dsp:sp modelId="{876F0EF5-AAAA-480E-843D-9A4EE7C75D1E}">
      <dsp:nvSpPr>
        <dsp:cNvPr id="0" name=""/>
        <dsp:cNvSpPr/>
      </dsp:nvSpPr>
      <dsp:spPr>
        <a:xfrm>
          <a:off x="0" y="804420"/>
          <a:ext cx="3322319" cy="6598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4 out of 169 MA organizations receiving NIH funding (3</a:t>
          </a:r>
          <a:r>
            <a:rPr lang="en-US" sz="1200" b="1" kern="1200" baseline="30000" dirty="0" smtClean="0"/>
            <a:t>rd</a:t>
          </a:r>
          <a:r>
            <a:rPr lang="en-US" sz="1200" b="1" kern="1200" dirty="0" smtClean="0"/>
            <a:t> </a:t>
          </a:r>
          <a:r>
            <a:rPr lang="en-US" sz="1200" b="1" kern="1200" smtClean="0"/>
            <a:t>percentile)</a:t>
          </a:r>
          <a:br>
            <a:rPr lang="en-US" sz="1200" b="1" kern="1200" smtClean="0"/>
          </a:br>
          <a:endParaRPr lang="en-US" sz="1200" b="1" kern="1200" dirty="0"/>
        </a:p>
      </dsp:txBody>
      <dsp:txXfrm>
        <a:off x="32213" y="836633"/>
        <a:ext cx="3257893" cy="595453"/>
      </dsp:txXfrm>
    </dsp:sp>
    <dsp:sp modelId="{73577416-EA1E-4F10-AEE8-C2FFB5E96268}">
      <dsp:nvSpPr>
        <dsp:cNvPr id="0" name=""/>
        <dsp:cNvSpPr/>
      </dsp:nvSpPr>
      <dsp:spPr>
        <a:xfrm>
          <a:off x="0" y="1498860"/>
          <a:ext cx="3322319" cy="6598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36 out of 139 Medical Schools receiving NIH research funding (26</a:t>
          </a:r>
          <a:r>
            <a:rPr lang="en-US" sz="1200" b="1" kern="1200" baseline="30000" dirty="0" smtClean="0"/>
            <a:t>th</a:t>
          </a:r>
          <a:r>
            <a:rPr lang="en-US" sz="1200" b="1" kern="1200" dirty="0" smtClean="0"/>
            <a:t> </a:t>
          </a:r>
          <a:r>
            <a:rPr lang="en-US" sz="1200" b="1" kern="1200" smtClean="0"/>
            <a:t>percentile)</a:t>
          </a:r>
          <a:br>
            <a:rPr lang="en-US" sz="1200" b="1" kern="1200" smtClean="0"/>
          </a:br>
          <a:endParaRPr lang="en-US" sz="1200" b="1" kern="1200" dirty="0"/>
        </a:p>
      </dsp:txBody>
      <dsp:txXfrm>
        <a:off x="32213" y="1531073"/>
        <a:ext cx="3257893" cy="595453"/>
      </dsp:txXfrm>
    </dsp:sp>
    <dsp:sp modelId="{8004E496-602C-4E65-8C20-49DFCA4C4F02}">
      <dsp:nvSpPr>
        <dsp:cNvPr id="0" name=""/>
        <dsp:cNvSpPr/>
      </dsp:nvSpPr>
      <dsp:spPr>
        <a:xfrm>
          <a:off x="0" y="2193300"/>
          <a:ext cx="3322319" cy="6598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4 faculty in top 2 percent of all 35,124 NIH Investigators</a:t>
          </a:r>
          <a:endParaRPr lang="en-US" sz="1200" b="1" kern="1200" dirty="0"/>
        </a:p>
      </dsp:txBody>
      <dsp:txXfrm>
        <a:off x="32213" y="2225513"/>
        <a:ext cx="3257893" cy="595453"/>
      </dsp:txXfrm>
    </dsp:sp>
    <dsp:sp modelId="{2C58CCEF-9509-40C8-BDFC-D1A769FF5608}">
      <dsp:nvSpPr>
        <dsp:cNvPr id="0" name=""/>
        <dsp:cNvSpPr/>
      </dsp:nvSpPr>
      <dsp:spPr>
        <a:xfrm>
          <a:off x="0" y="2887739"/>
          <a:ext cx="3322319" cy="6598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Departmental rankings: 1st in Emergency Med; 12th in Genetics; 17th in Biochemistry; 18th in Family Med</a:t>
          </a:r>
          <a:endParaRPr lang="en-US" sz="1200" b="1" kern="1200" dirty="0"/>
        </a:p>
      </dsp:txBody>
      <dsp:txXfrm>
        <a:off x="32213" y="2919952"/>
        <a:ext cx="3257893" cy="595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E1D57-F81B-4D65-A088-8D9142E893BA}">
      <dsp:nvSpPr>
        <dsp:cNvPr id="0" name=""/>
        <dsp:cNvSpPr/>
      </dsp:nvSpPr>
      <dsp:spPr>
        <a:xfrm>
          <a:off x="0" y="4939"/>
          <a:ext cx="3429000" cy="7774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/>
            <a:t>Craig Mello, recipient of 2006 Nobel Prize for Medicine/Physiology</a:t>
          </a:r>
          <a:endParaRPr lang="en-US" sz="1400" b="1" kern="1200"/>
        </a:p>
      </dsp:txBody>
      <dsp:txXfrm>
        <a:off x="37950" y="42889"/>
        <a:ext cx="3353100" cy="701510"/>
      </dsp:txXfrm>
    </dsp:sp>
    <dsp:sp modelId="{83E376D0-7B5D-4CE3-9B66-A422F28F2E97}">
      <dsp:nvSpPr>
        <dsp:cNvPr id="0" name=""/>
        <dsp:cNvSpPr/>
      </dsp:nvSpPr>
      <dsp:spPr>
        <a:xfrm>
          <a:off x="0" y="860109"/>
          <a:ext cx="3429000" cy="7774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/>
            <a:t>Victor Ambros 2008 Lasker Award</a:t>
          </a:r>
          <a:endParaRPr lang="en-US" sz="1400" b="1" kern="1200"/>
        </a:p>
      </dsp:txBody>
      <dsp:txXfrm>
        <a:off x="37950" y="898059"/>
        <a:ext cx="3353100" cy="701510"/>
      </dsp:txXfrm>
    </dsp:sp>
    <dsp:sp modelId="{FDFBA3B1-4832-4437-B079-1BF986C16DBE}">
      <dsp:nvSpPr>
        <dsp:cNvPr id="0" name=""/>
        <dsp:cNvSpPr/>
      </dsp:nvSpPr>
      <dsp:spPr>
        <a:xfrm>
          <a:off x="0" y="1715280"/>
          <a:ext cx="3429000" cy="7774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7 Howard Hughes Medical Institute Professors: </a:t>
          </a:r>
          <a:r>
            <a:rPr lang="en-US" sz="1400" b="0" kern="1200" dirty="0" smtClean="0"/>
            <a:t>Davis, Freeman, Green, Mello, Moore, Sassetti, Zamore</a:t>
          </a:r>
          <a:endParaRPr lang="en-US" sz="1400" b="0" kern="1200" dirty="0"/>
        </a:p>
      </dsp:txBody>
      <dsp:txXfrm>
        <a:off x="37950" y="1753230"/>
        <a:ext cx="3353100" cy="701510"/>
      </dsp:txXfrm>
    </dsp:sp>
    <dsp:sp modelId="{B0CBFBEB-4C16-4EA3-B8EE-6A724DF4CBE9}">
      <dsp:nvSpPr>
        <dsp:cNvPr id="0" name=""/>
        <dsp:cNvSpPr/>
      </dsp:nvSpPr>
      <dsp:spPr>
        <a:xfrm>
          <a:off x="0" y="2570450"/>
          <a:ext cx="3429000" cy="7774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6 National Academy Members: </a:t>
          </a:r>
          <a:r>
            <a:rPr lang="en-US" sz="1400" b="0" kern="1200" dirty="0" smtClean="0"/>
            <a:t>Ambros, Green, Mello (NAS), Brown, Ware (IOM), Davis (Royal Society)</a:t>
          </a:r>
          <a:endParaRPr lang="en-US" sz="1400" b="0" kern="1200" dirty="0"/>
        </a:p>
      </dsp:txBody>
      <dsp:txXfrm>
        <a:off x="37950" y="2608400"/>
        <a:ext cx="3353100" cy="7015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DD5EE-82C5-4EE5-99B1-34BACD369376}">
      <dsp:nvSpPr>
        <dsp:cNvPr id="0" name=""/>
        <dsp:cNvSpPr/>
      </dsp:nvSpPr>
      <dsp:spPr>
        <a:xfrm>
          <a:off x="0" y="9900"/>
          <a:ext cx="3048000" cy="359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RNA Biology/RNA Therapeutics</a:t>
          </a:r>
          <a:endParaRPr lang="en-US" sz="1500" kern="1200"/>
        </a:p>
      </dsp:txBody>
      <dsp:txXfrm>
        <a:off x="17563" y="27463"/>
        <a:ext cx="3012874" cy="324648"/>
      </dsp:txXfrm>
    </dsp:sp>
    <dsp:sp modelId="{1B39A9E5-0335-4FD8-A70B-52CCBF04EF5D}">
      <dsp:nvSpPr>
        <dsp:cNvPr id="0" name=""/>
        <dsp:cNvSpPr/>
      </dsp:nvSpPr>
      <dsp:spPr>
        <a:xfrm>
          <a:off x="0" y="412875"/>
          <a:ext cx="3048000" cy="359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Gene Therapy </a:t>
          </a:r>
          <a:endParaRPr lang="en-US" sz="1500" kern="1200"/>
        </a:p>
      </dsp:txBody>
      <dsp:txXfrm>
        <a:off x="17563" y="430438"/>
        <a:ext cx="3012874" cy="324648"/>
      </dsp:txXfrm>
    </dsp:sp>
    <dsp:sp modelId="{0A62E230-6F34-4B45-A3FE-205C0CAFBF89}">
      <dsp:nvSpPr>
        <dsp:cNvPr id="0" name=""/>
        <dsp:cNvSpPr/>
      </dsp:nvSpPr>
      <dsp:spPr>
        <a:xfrm>
          <a:off x="0" y="815850"/>
          <a:ext cx="3048000" cy="359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Receptors and cell signaling</a:t>
          </a:r>
          <a:endParaRPr lang="en-US" sz="1500" kern="1200"/>
        </a:p>
      </dsp:txBody>
      <dsp:txXfrm>
        <a:off x="17563" y="833413"/>
        <a:ext cx="3012874" cy="324648"/>
      </dsp:txXfrm>
    </dsp:sp>
    <dsp:sp modelId="{33CACBAD-E234-422F-B74B-04419D9EF7EC}">
      <dsp:nvSpPr>
        <dsp:cNvPr id="0" name=""/>
        <dsp:cNvSpPr/>
      </dsp:nvSpPr>
      <dsp:spPr>
        <a:xfrm>
          <a:off x="0" y="1218825"/>
          <a:ext cx="3048000" cy="359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Neurodegenerative disorders</a:t>
          </a:r>
          <a:endParaRPr lang="en-US" sz="1500" kern="1200" dirty="0"/>
        </a:p>
      </dsp:txBody>
      <dsp:txXfrm>
        <a:off x="17563" y="1236388"/>
        <a:ext cx="3012874" cy="324648"/>
      </dsp:txXfrm>
    </dsp:sp>
    <dsp:sp modelId="{203CBEEC-29A8-45DA-95D8-DD9D726B1996}">
      <dsp:nvSpPr>
        <dsp:cNvPr id="0" name=""/>
        <dsp:cNvSpPr/>
      </dsp:nvSpPr>
      <dsp:spPr>
        <a:xfrm>
          <a:off x="0" y="1621800"/>
          <a:ext cx="3048000" cy="359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Cardiovascular</a:t>
          </a:r>
          <a:endParaRPr lang="en-US" sz="1500" kern="1200"/>
        </a:p>
      </dsp:txBody>
      <dsp:txXfrm>
        <a:off x="17563" y="1639363"/>
        <a:ext cx="3012874" cy="324648"/>
      </dsp:txXfrm>
    </dsp:sp>
    <dsp:sp modelId="{8B416071-D7E3-49B7-AF7F-097E72DFB1D3}">
      <dsp:nvSpPr>
        <dsp:cNvPr id="0" name=""/>
        <dsp:cNvSpPr/>
      </dsp:nvSpPr>
      <dsp:spPr>
        <a:xfrm>
          <a:off x="0" y="2024775"/>
          <a:ext cx="3048000" cy="359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Diabetes</a:t>
          </a:r>
          <a:endParaRPr lang="en-US" sz="1500" kern="1200"/>
        </a:p>
      </dsp:txBody>
      <dsp:txXfrm>
        <a:off x="17563" y="2042338"/>
        <a:ext cx="3012874" cy="324648"/>
      </dsp:txXfrm>
    </dsp:sp>
    <dsp:sp modelId="{25D17C0A-0F28-412C-802E-FECDCFE8EBE7}">
      <dsp:nvSpPr>
        <dsp:cNvPr id="0" name=""/>
        <dsp:cNvSpPr/>
      </dsp:nvSpPr>
      <dsp:spPr>
        <a:xfrm>
          <a:off x="0" y="2427750"/>
          <a:ext cx="3048000" cy="359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Immunology/Autoimmunity</a:t>
          </a:r>
          <a:endParaRPr lang="en-US" sz="1500" kern="1200"/>
        </a:p>
      </dsp:txBody>
      <dsp:txXfrm>
        <a:off x="17563" y="2445313"/>
        <a:ext cx="3012874" cy="324648"/>
      </dsp:txXfrm>
    </dsp:sp>
    <dsp:sp modelId="{AD031F1B-69E1-45F8-ABD0-588C041F8F5A}">
      <dsp:nvSpPr>
        <dsp:cNvPr id="0" name=""/>
        <dsp:cNvSpPr/>
      </dsp:nvSpPr>
      <dsp:spPr>
        <a:xfrm>
          <a:off x="0" y="2830725"/>
          <a:ext cx="3048000" cy="359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Infectious diseases/Microbiome</a:t>
          </a:r>
          <a:endParaRPr lang="en-US" sz="1500" kern="1200"/>
        </a:p>
      </dsp:txBody>
      <dsp:txXfrm>
        <a:off x="17563" y="2848288"/>
        <a:ext cx="3012874" cy="3246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561AA-CA4C-47E8-82D4-02D0434407B4}">
      <dsp:nvSpPr>
        <dsp:cNvPr id="0" name=""/>
        <dsp:cNvSpPr/>
      </dsp:nvSpPr>
      <dsp:spPr>
        <a:xfrm>
          <a:off x="0" y="174449"/>
          <a:ext cx="4343400" cy="5966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</a:rPr>
            <a:t>Create an ecosystem that drives innovation, quality, safety, and efficiency across the research pipeline </a:t>
          </a:r>
          <a:endParaRPr lang="en-US" sz="1500" b="1" kern="1200" dirty="0">
            <a:solidFill>
              <a:schemeClr val="bg1"/>
            </a:solidFill>
          </a:endParaRPr>
        </a:p>
      </dsp:txBody>
      <dsp:txXfrm>
        <a:off x="29128" y="203577"/>
        <a:ext cx="4285144" cy="538443"/>
      </dsp:txXfrm>
    </dsp:sp>
    <dsp:sp modelId="{81F4DCFD-3DE8-4AD3-945F-10AD4792D720}">
      <dsp:nvSpPr>
        <dsp:cNvPr id="0" name=""/>
        <dsp:cNvSpPr/>
      </dsp:nvSpPr>
      <dsp:spPr>
        <a:xfrm>
          <a:off x="0" y="814349"/>
          <a:ext cx="4343400" cy="5966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</a:rPr>
            <a:t>Capitalizes on scientific and programmatic strengths </a:t>
          </a:r>
          <a:endParaRPr lang="en-US" sz="1500" b="1" kern="1200" dirty="0">
            <a:solidFill>
              <a:schemeClr val="bg1"/>
            </a:solidFill>
          </a:endParaRPr>
        </a:p>
      </dsp:txBody>
      <dsp:txXfrm>
        <a:off x="29128" y="843477"/>
        <a:ext cx="4285144" cy="538443"/>
      </dsp:txXfrm>
    </dsp:sp>
    <dsp:sp modelId="{F7600E5E-142C-4503-9E5F-EE996FFF45C0}">
      <dsp:nvSpPr>
        <dsp:cNvPr id="0" name=""/>
        <dsp:cNvSpPr/>
      </dsp:nvSpPr>
      <dsp:spPr>
        <a:xfrm>
          <a:off x="0" y="1454249"/>
          <a:ext cx="4343400" cy="5966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</a:rPr>
            <a:t>Catalyzes multidisciplinary collaborations and partnerships</a:t>
          </a:r>
          <a:endParaRPr lang="en-US" sz="1500" b="1" kern="1200" dirty="0">
            <a:solidFill>
              <a:schemeClr val="bg1"/>
            </a:solidFill>
          </a:endParaRPr>
        </a:p>
      </dsp:txBody>
      <dsp:txXfrm>
        <a:off x="29128" y="1483377"/>
        <a:ext cx="4285144" cy="538443"/>
      </dsp:txXfrm>
    </dsp:sp>
    <dsp:sp modelId="{8FD15D18-6893-4D93-92FA-AD4AD6D296B8}">
      <dsp:nvSpPr>
        <dsp:cNvPr id="0" name=""/>
        <dsp:cNvSpPr/>
      </dsp:nvSpPr>
      <dsp:spPr>
        <a:xfrm>
          <a:off x="0" y="2094149"/>
          <a:ext cx="4343400" cy="5966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</a:rPr>
            <a:t>Creates product pipelines; supports their development with cores, services, funding</a:t>
          </a:r>
          <a:endParaRPr lang="en-US" sz="1500" b="1" kern="1200" dirty="0">
            <a:solidFill>
              <a:schemeClr val="bg1"/>
            </a:solidFill>
          </a:endParaRPr>
        </a:p>
      </dsp:txBody>
      <dsp:txXfrm>
        <a:off x="29128" y="2123277"/>
        <a:ext cx="4285144" cy="538443"/>
      </dsp:txXfrm>
    </dsp:sp>
    <dsp:sp modelId="{5FD852FF-E72F-4A9D-B056-1EB13FD9FBC2}">
      <dsp:nvSpPr>
        <dsp:cNvPr id="0" name=""/>
        <dsp:cNvSpPr/>
      </dsp:nvSpPr>
      <dsp:spPr>
        <a:xfrm>
          <a:off x="0" y="2734049"/>
          <a:ext cx="4343400" cy="5966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</a:rPr>
            <a:t>Creates education and  training programs to advance translation of discoveries</a:t>
          </a:r>
          <a:endParaRPr lang="en-US" sz="1500" b="1" kern="1200" dirty="0">
            <a:solidFill>
              <a:schemeClr val="bg1"/>
            </a:solidFill>
          </a:endParaRPr>
        </a:p>
      </dsp:txBody>
      <dsp:txXfrm>
        <a:off x="29128" y="2763177"/>
        <a:ext cx="4285144" cy="5384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19F8F-8ADC-49A6-97A9-6B69520E04DD}">
      <dsp:nvSpPr>
        <dsp:cNvPr id="0" name=""/>
        <dsp:cNvSpPr/>
      </dsp:nvSpPr>
      <dsp:spPr>
        <a:xfrm>
          <a:off x="0" y="2068"/>
          <a:ext cx="4314983" cy="550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Arose from 5-campus 2008 Life Sciences Strategic Plan to prepare for the Governor’s Life Sciences Initiative</a:t>
          </a:r>
          <a:endParaRPr lang="en-US" sz="1400" b="1" kern="1200" dirty="0"/>
        </a:p>
      </dsp:txBody>
      <dsp:txXfrm>
        <a:off x="26853" y="28921"/>
        <a:ext cx="4261277" cy="496387"/>
      </dsp:txXfrm>
    </dsp:sp>
    <dsp:sp modelId="{906F4794-C219-41FF-8AC8-18F85F48AD07}">
      <dsp:nvSpPr>
        <dsp:cNvPr id="0" name=""/>
        <dsp:cNvSpPr/>
      </dsp:nvSpPr>
      <dsp:spPr>
        <a:xfrm>
          <a:off x="0" y="566267"/>
          <a:ext cx="4314983" cy="550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/>
            <a:t>Vehicle for sharing of library resources, Profiles Tool, other core usage</a:t>
          </a:r>
          <a:endParaRPr lang="en-US" sz="1400" b="1" kern="1200"/>
        </a:p>
      </dsp:txBody>
      <dsp:txXfrm>
        <a:off x="26853" y="593120"/>
        <a:ext cx="4261277" cy="496387"/>
      </dsp:txXfrm>
    </dsp:sp>
    <dsp:sp modelId="{AA96DDF2-E3C7-4844-9256-31E2B3603D27}">
      <dsp:nvSpPr>
        <dsp:cNvPr id="0" name=""/>
        <dsp:cNvSpPr/>
      </dsp:nvSpPr>
      <dsp:spPr>
        <a:xfrm>
          <a:off x="0" y="1130465"/>
          <a:ext cx="4314983" cy="550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LSMF pilots stoked fires of collaboration</a:t>
          </a:r>
          <a:endParaRPr lang="en-US" sz="1400" b="1" kern="1200" dirty="0"/>
        </a:p>
      </dsp:txBody>
      <dsp:txXfrm>
        <a:off x="26853" y="1157318"/>
        <a:ext cx="4261277" cy="496387"/>
      </dsp:txXfrm>
    </dsp:sp>
    <dsp:sp modelId="{33D677F8-E9E8-4297-A21B-6D1BCB598704}">
      <dsp:nvSpPr>
        <dsp:cNvPr id="0" name=""/>
        <dsp:cNvSpPr/>
      </dsp:nvSpPr>
      <dsp:spPr>
        <a:xfrm>
          <a:off x="0" y="1680559"/>
          <a:ext cx="4314983" cy="59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001" tIns="15240" rIns="85344" bIns="1524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chemeClr val="tx2"/>
              </a:solidFill>
            </a:rPr>
            <a:t>UMB on behavioral health</a:t>
          </a:r>
          <a:endParaRPr lang="en-US" sz="1200" b="1" kern="1200" dirty="0">
            <a:solidFill>
              <a:schemeClr val="tx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chemeClr val="tx2"/>
              </a:solidFill>
            </a:rPr>
            <a:t>UML on engineering (medical devices)</a:t>
          </a:r>
          <a:endParaRPr lang="en-US" sz="1200" b="1" kern="1200" dirty="0">
            <a:solidFill>
              <a:schemeClr val="tx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chemeClr val="tx2"/>
              </a:solidFill>
            </a:rPr>
            <a:t>UMA on medicine chemistry (polymers, plants)</a:t>
          </a:r>
          <a:endParaRPr lang="en-US" sz="1200" b="1" kern="1200" dirty="0">
            <a:solidFill>
              <a:schemeClr val="tx2"/>
            </a:solidFill>
          </a:endParaRPr>
        </a:p>
      </dsp:txBody>
      <dsp:txXfrm>
        <a:off x="0" y="1680559"/>
        <a:ext cx="4314983" cy="598138"/>
      </dsp:txXfrm>
    </dsp:sp>
    <dsp:sp modelId="{D80F8C98-7D27-4E97-83C1-C67F3CA1F553}">
      <dsp:nvSpPr>
        <dsp:cNvPr id="0" name=""/>
        <dsp:cNvSpPr/>
      </dsp:nvSpPr>
      <dsp:spPr>
        <a:xfrm>
          <a:off x="0" y="2278697"/>
          <a:ext cx="4314983" cy="550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/>
            <a:t>Liaison for Large Programs</a:t>
          </a:r>
          <a:endParaRPr lang="en-US" sz="1400" b="1" kern="1200"/>
        </a:p>
      </dsp:txBody>
      <dsp:txXfrm>
        <a:off x="26853" y="2305550"/>
        <a:ext cx="4261277" cy="496387"/>
      </dsp:txXfrm>
    </dsp:sp>
    <dsp:sp modelId="{FC1D97CE-EB65-4D01-ACA8-3ECF9FA6804A}">
      <dsp:nvSpPr>
        <dsp:cNvPr id="0" name=""/>
        <dsp:cNvSpPr/>
      </dsp:nvSpPr>
      <dsp:spPr>
        <a:xfrm>
          <a:off x="0" y="2828791"/>
          <a:ext cx="4314983" cy="59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001" tIns="15240" rIns="85344" bIns="1524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chemeClr val="tx2"/>
              </a:solidFill>
            </a:rPr>
            <a:t>UMA Institute for Applied Life Sciences ($95M MLSC grant)</a:t>
          </a:r>
          <a:endParaRPr lang="en-US" sz="1200" b="1" kern="1200" dirty="0">
            <a:solidFill>
              <a:schemeClr val="tx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chemeClr val="tx2"/>
              </a:solidFill>
            </a:rPr>
            <a:t>UML collaboration on M2D2 </a:t>
          </a:r>
          <a:endParaRPr lang="en-US" sz="1200" b="1" kern="1200" dirty="0">
            <a:solidFill>
              <a:schemeClr val="tx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b="1" kern="1200" dirty="0" smtClean="0">
              <a:solidFill>
                <a:schemeClr val="tx2"/>
              </a:solidFill>
            </a:rPr>
            <a:t>UMB on NIH-CHEIR Center</a:t>
          </a:r>
          <a:endParaRPr lang="en-US" sz="1200" b="1" kern="1200" dirty="0">
            <a:solidFill>
              <a:schemeClr val="tx2"/>
            </a:solidFill>
          </a:endParaRPr>
        </a:p>
      </dsp:txBody>
      <dsp:txXfrm>
        <a:off x="0" y="2828791"/>
        <a:ext cx="4314983" cy="5981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F9B5D-41E3-4847-B8B7-D436C7B584D4}">
      <dsp:nvSpPr>
        <dsp:cNvPr id="0" name=""/>
        <dsp:cNvSpPr/>
      </dsp:nvSpPr>
      <dsp:spPr>
        <a:xfrm>
          <a:off x="0" y="3922"/>
          <a:ext cx="5446712" cy="720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>
              <a:solidFill>
                <a:schemeClr val="bg1"/>
              </a:solidFill>
            </a:rPr>
            <a:t>During 119 year history, MBL has delivered more than 100 million doses of vaccines to the people of the Commonwealth and the world</a:t>
          </a:r>
          <a:endParaRPr lang="en-US" sz="1300" kern="1200">
            <a:solidFill>
              <a:schemeClr val="bg1"/>
            </a:solidFill>
          </a:endParaRPr>
        </a:p>
      </dsp:txBody>
      <dsp:txXfrm>
        <a:off x="35183" y="39105"/>
        <a:ext cx="5376346" cy="650353"/>
      </dsp:txXfrm>
    </dsp:sp>
    <dsp:sp modelId="{722111FC-4197-46F8-8364-2351690CC0B7}">
      <dsp:nvSpPr>
        <dsp:cNvPr id="0" name=""/>
        <dsp:cNvSpPr/>
      </dsp:nvSpPr>
      <dsp:spPr>
        <a:xfrm>
          <a:off x="0" y="805282"/>
          <a:ext cx="5446712" cy="720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</a:rPr>
            <a:t>Only publicly owned, non-profit FDA-licensed manufacturer of vaccines and other biologic products in the U.S. 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35183" y="840465"/>
        <a:ext cx="5376346" cy="650353"/>
      </dsp:txXfrm>
    </dsp:sp>
    <dsp:sp modelId="{01090F55-71EC-41B3-96A1-44E1BA2A34D2}">
      <dsp:nvSpPr>
        <dsp:cNvPr id="0" name=""/>
        <dsp:cNvSpPr/>
      </dsp:nvSpPr>
      <dsp:spPr>
        <a:xfrm>
          <a:off x="0" y="1606642"/>
          <a:ext cx="5446712" cy="720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  <a:latin typeface="+mj-lt"/>
              <a:ea typeface="ＭＳ Ｐゴシック" charset="0"/>
              <a:cs typeface="Arial"/>
            </a:rPr>
            <a:t>Incubator for innovation and improvement in the processes of vaccine and biologics development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35183" y="1641825"/>
        <a:ext cx="5376346" cy="650353"/>
      </dsp:txXfrm>
    </dsp:sp>
    <dsp:sp modelId="{36D40F5B-9A5B-41BC-9112-024E3F0E266E}">
      <dsp:nvSpPr>
        <dsp:cNvPr id="0" name=""/>
        <dsp:cNvSpPr/>
      </dsp:nvSpPr>
      <dsp:spPr>
        <a:xfrm>
          <a:off x="0" y="2408002"/>
          <a:ext cx="5446712" cy="720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</a:rPr>
            <a:t>Product discovery often focuses on needs of populations where commercial market is limited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35183" y="2443185"/>
        <a:ext cx="5376346" cy="650353"/>
      </dsp:txXfrm>
    </dsp:sp>
    <dsp:sp modelId="{B6B8B439-CF64-4A19-BC08-59B0EC7A0A09}">
      <dsp:nvSpPr>
        <dsp:cNvPr id="0" name=""/>
        <dsp:cNvSpPr/>
      </dsp:nvSpPr>
      <dsp:spPr>
        <a:xfrm>
          <a:off x="0" y="3209362"/>
          <a:ext cx="5446712" cy="720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bg1"/>
              </a:solidFill>
            </a:rPr>
            <a:t>MBL is pursuing new strategic ventures and partnerships (i.e. </a:t>
          </a:r>
          <a:r>
            <a:rPr lang="en-US" sz="1300" b="1" kern="1200" dirty="0" err="1" smtClean="0">
              <a:solidFill>
                <a:schemeClr val="bg1"/>
              </a:solidFill>
            </a:rPr>
            <a:t>MassBiologics</a:t>
          </a:r>
          <a:r>
            <a:rPr lang="en-US" sz="1300" b="1" kern="1200" dirty="0" smtClean="0">
              <a:solidFill>
                <a:schemeClr val="bg1"/>
              </a:solidFill>
            </a:rPr>
            <a:t> </a:t>
          </a:r>
          <a:r>
            <a:rPr lang="en-US" sz="1300" b="1" kern="1200" dirty="0" err="1" smtClean="0">
              <a:solidFill>
                <a:schemeClr val="bg1"/>
              </a:solidFill>
            </a:rPr>
            <a:t>Southcoast</a:t>
          </a:r>
          <a:r>
            <a:rPr lang="en-US" sz="1300" b="1" kern="1200" dirty="0" smtClean="0">
              <a:solidFill>
                <a:schemeClr val="bg1"/>
              </a:solidFill>
            </a:rPr>
            <a:t>;  Viral Manufacturing Center; Next Hundred Million Doses Pilot Program)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35183" y="3244545"/>
        <a:ext cx="5376346" cy="6503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FD473-3263-49CE-B892-68AC2C1A89D4}">
      <dsp:nvSpPr>
        <dsp:cNvPr id="0" name=""/>
        <dsp:cNvSpPr/>
      </dsp:nvSpPr>
      <dsp:spPr>
        <a:xfrm>
          <a:off x="0" y="430"/>
          <a:ext cx="4191000" cy="4409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UMMS Co-Founders (Zamore, Gao)</a:t>
          </a:r>
          <a:endParaRPr lang="en-US" sz="1400" b="1" kern="1200" dirty="0"/>
        </a:p>
      </dsp:txBody>
      <dsp:txXfrm>
        <a:off x="21527" y="21957"/>
        <a:ext cx="4147946" cy="397928"/>
      </dsp:txXfrm>
    </dsp:sp>
    <dsp:sp modelId="{2D75C115-9BD4-41B8-BE02-C459E9897D34}">
      <dsp:nvSpPr>
        <dsp:cNvPr id="0" name=""/>
        <dsp:cNvSpPr/>
      </dsp:nvSpPr>
      <dsp:spPr>
        <a:xfrm>
          <a:off x="0" y="452930"/>
          <a:ext cx="4191000" cy="4409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Sponsor annual Research Retreat</a:t>
          </a:r>
          <a:endParaRPr lang="en-US" sz="1400" b="1" kern="1200" dirty="0"/>
        </a:p>
      </dsp:txBody>
      <dsp:txXfrm>
        <a:off x="21527" y="474457"/>
        <a:ext cx="4147946" cy="397928"/>
      </dsp:txXfrm>
    </dsp:sp>
    <dsp:sp modelId="{DCB48721-3674-46B2-8031-61947624FBBD}">
      <dsp:nvSpPr>
        <dsp:cNvPr id="0" name=""/>
        <dsp:cNvSpPr/>
      </dsp:nvSpPr>
      <dsp:spPr>
        <a:xfrm>
          <a:off x="0" y="905429"/>
          <a:ext cx="4191000" cy="4409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Translational Research Fellowship</a:t>
          </a:r>
          <a:endParaRPr lang="en-US" sz="1400" b="1" kern="1200" dirty="0"/>
        </a:p>
      </dsp:txBody>
      <dsp:txXfrm>
        <a:off x="21527" y="926956"/>
        <a:ext cx="4147946" cy="397928"/>
      </dsp:txXfrm>
    </dsp:sp>
    <dsp:sp modelId="{EF5F8433-3033-413F-AB03-DFE719A93AAB}">
      <dsp:nvSpPr>
        <dsp:cNvPr id="0" name=""/>
        <dsp:cNvSpPr/>
      </dsp:nvSpPr>
      <dsp:spPr>
        <a:xfrm>
          <a:off x="0" y="1357929"/>
          <a:ext cx="4191000" cy="4409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First-in-human clinical trials of AAV gene therapy for CNS disorders</a:t>
          </a:r>
          <a:endParaRPr lang="en-US" sz="1400" b="1" kern="1200" dirty="0"/>
        </a:p>
      </dsp:txBody>
      <dsp:txXfrm>
        <a:off x="21527" y="1379456"/>
        <a:ext cx="4147946" cy="397928"/>
      </dsp:txXfrm>
    </dsp:sp>
    <dsp:sp modelId="{F8B614C6-135C-44D5-8670-1378BF19CB7C}">
      <dsp:nvSpPr>
        <dsp:cNvPr id="0" name=""/>
        <dsp:cNvSpPr/>
      </dsp:nvSpPr>
      <dsp:spPr>
        <a:xfrm>
          <a:off x="0" y="1810428"/>
          <a:ext cx="4191000" cy="4409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UMMS research-grade vector production ($500K+)</a:t>
          </a:r>
          <a:endParaRPr lang="en-US" sz="1400" b="1" kern="1200" dirty="0"/>
        </a:p>
      </dsp:txBody>
      <dsp:txXfrm>
        <a:off x="21527" y="1831955"/>
        <a:ext cx="4147946" cy="397928"/>
      </dsp:txXfrm>
    </dsp:sp>
    <dsp:sp modelId="{DF2D80B8-5B41-49FF-BC6E-8377128F03DA}">
      <dsp:nvSpPr>
        <dsp:cNvPr id="0" name=""/>
        <dsp:cNvSpPr/>
      </dsp:nvSpPr>
      <dsp:spPr>
        <a:xfrm>
          <a:off x="0" y="2262928"/>
          <a:ext cx="4191000" cy="4409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/>
            <a:t>MassBiologics</a:t>
          </a:r>
          <a:r>
            <a:rPr lang="en-US" sz="1400" b="1" kern="1200" dirty="0" smtClean="0"/>
            <a:t> GMP manufacturing</a:t>
          </a:r>
          <a:endParaRPr lang="en-US" sz="1400" b="1" kern="1200" dirty="0"/>
        </a:p>
      </dsp:txBody>
      <dsp:txXfrm>
        <a:off x="21527" y="2284455"/>
        <a:ext cx="4147946" cy="397928"/>
      </dsp:txXfrm>
    </dsp:sp>
    <dsp:sp modelId="{6FC7C870-482B-4235-9E28-4B880EF35C0C}">
      <dsp:nvSpPr>
        <dsp:cNvPr id="0" name=""/>
        <dsp:cNvSpPr/>
      </dsp:nvSpPr>
      <dsp:spPr>
        <a:xfrm>
          <a:off x="0" y="2715427"/>
          <a:ext cx="4191000" cy="4409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Tech Licensing payments</a:t>
          </a:r>
          <a:endParaRPr lang="en-US" sz="1400" b="1" kern="1200" dirty="0"/>
        </a:p>
      </dsp:txBody>
      <dsp:txXfrm>
        <a:off x="21527" y="2736954"/>
        <a:ext cx="4147946" cy="397928"/>
      </dsp:txXfrm>
    </dsp:sp>
    <dsp:sp modelId="{570100EC-C3B3-4988-9B94-CACFA86DCE11}">
      <dsp:nvSpPr>
        <dsp:cNvPr id="0" name=""/>
        <dsp:cNvSpPr/>
      </dsp:nvSpPr>
      <dsp:spPr>
        <a:xfrm>
          <a:off x="0" y="3167927"/>
          <a:ext cx="4191000" cy="4409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Pilot Grant Program through the UMass CCTS</a:t>
          </a:r>
          <a:endParaRPr lang="en-US" sz="1400" b="1" kern="1200" dirty="0"/>
        </a:p>
      </dsp:txBody>
      <dsp:txXfrm>
        <a:off x="21527" y="3189454"/>
        <a:ext cx="4147946" cy="3979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E8541-6DBC-4881-A299-3B58DC5E5BF5}">
      <dsp:nvSpPr>
        <dsp:cNvPr id="0" name=""/>
        <dsp:cNvSpPr/>
      </dsp:nvSpPr>
      <dsp:spPr>
        <a:xfrm>
          <a:off x="0" y="48584"/>
          <a:ext cx="3124199" cy="7698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/>
            <a:t>Sponsored Research agreement with UMMS in therapeutics in Immunology and Infectious Diseases</a:t>
          </a:r>
          <a:endParaRPr lang="en-US" sz="1400" b="1" kern="1200"/>
        </a:p>
      </dsp:txBody>
      <dsp:txXfrm>
        <a:off x="37581" y="86165"/>
        <a:ext cx="3049037" cy="694697"/>
      </dsp:txXfrm>
    </dsp:sp>
    <dsp:sp modelId="{70CDD010-345F-49C9-89C1-C46D8DC077C2}">
      <dsp:nvSpPr>
        <dsp:cNvPr id="0" name=""/>
        <dsp:cNvSpPr/>
      </dsp:nvSpPr>
      <dsp:spPr>
        <a:xfrm>
          <a:off x="0" y="858764"/>
          <a:ext cx="3124199" cy="7698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/>
            <a:t>Pilot Grant Program through the UMass CCTS</a:t>
          </a:r>
          <a:endParaRPr lang="en-US" sz="1400" b="1" kern="1200"/>
        </a:p>
      </dsp:txBody>
      <dsp:txXfrm>
        <a:off x="37581" y="896345"/>
        <a:ext cx="3049037" cy="694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BD235E-4804-4811-8B1B-20CAFF0D27A1}" type="datetimeFigureOut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02BA66-5C74-404E-BC7F-4FA29882F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7748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8D0B3B-224E-4362-B645-6B2A55566279}" type="datetimeFigureOut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ED0A87-6320-4F78-89A1-29BEA2269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6118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smtClean="0">
                <a:ea typeface="ＭＳ Ｐゴシック" pitchFamily="34" charset="-128"/>
              </a:rPr>
              <a:t>Enjoyable process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smtClean="0">
                <a:ea typeface="ＭＳ Ｐゴシック" pitchFamily="34" charset="-128"/>
              </a:rPr>
              <a:t>Very collaborative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200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smtClean="0">
                <a:ea typeface="ＭＳ Ｐゴシック" pitchFamily="34" charset="-128"/>
              </a:rPr>
              <a:t>Appreciate the opportunity to present this and get your feedback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smtClean="0"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8A2B394-B209-45A7-8C82-EC8BFCA8238E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5D370A0-E191-4160-8EC3-B2128A5B3DA9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57042" indent="-291169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64680" indent="-232936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30551" indent="-232936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96422" indent="-232936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62295" indent="-2329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028166" indent="-2329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94038" indent="-2329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59910" indent="-2329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4D83EA7-FDD8-4BB7-9969-40F631624B49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0A87-6320-4F78-89A1-29BEA226931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99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0A87-6320-4F78-89A1-29BEA226931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710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2000" smtClean="0"/>
              <a:t>Enjoyable process</a:t>
            </a:r>
          </a:p>
          <a:p>
            <a:pPr eaLnBrk="1" hangingPunct="1">
              <a:spcBef>
                <a:spcPct val="0"/>
              </a:spcBef>
            </a:pPr>
            <a:endParaRPr lang="en-US" sz="2000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2000" smtClean="0"/>
              <a:t>Very collaborative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z="2000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2000" smtClean="0"/>
              <a:t>Appreciate the opportunity to present this and get your feedback</a:t>
            </a:r>
          </a:p>
          <a:p>
            <a:pPr eaLnBrk="1" hangingPunct="1">
              <a:spcBef>
                <a:spcPct val="0"/>
              </a:spcBef>
            </a:pPr>
            <a:endParaRPr lang="en-US" sz="200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4BC9A47-45C9-4AB0-9232-0C6C6562ED27}" type="slidenum">
              <a:rPr lang="en-US" smtClean="0">
                <a:latin typeface="Arial" pitchFamily="34" charset="0"/>
              </a:rPr>
              <a:pPr>
                <a:defRPr/>
              </a:pPr>
              <a:t>11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4450"/>
            <a:ext cx="7772400" cy="52863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Frutiger LT Std 45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85950"/>
            <a:ext cx="6400800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234315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1" i="1">
                <a:latin typeface="Sabon LT Std" charset="0"/>
              </a:defRPr>
            </a:lvl1pPr>
          </a:lstStyle>
          <a:p>
            <a:fld id="{187C46B9-52A6-44C9-9103-DD1820153466}" type="datetime1">
              <a:rPr lang="en-US" altLang="en-US"/>
              <a:pPr/>
              <a:t>10/27/2014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904277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54F21E99-D460-4162-9D18-2AD1EB335247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2993A-F0BA-495F-9F04-AB55633BB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455400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52A6B52F-5154-4D56-91C7-64B0F92F82AC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07245-8EC2-49CE-B535-BB496BD17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512908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D6845800-6919-4711-9505-C5B8D0CF0F40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D0768-0B2F-498C-92EF-4E32BDAD78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244453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4450"/>
            <a:ext cx="7772400" cy="52863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Frutiger LT Std 45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85950"/>
            <a:ext cx="6400800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234315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1" i="1">
                <a:solidFill>
                  <a:srgbClr val="000000"/>
                </a:solidFill>
                <a:latin typeface="Sabon LT Std" charset="0"/>
              </a:defRPr>
            </a:lvl1pPr>
          </a:lstStyle>
          <a:p>
            <a:fld id="{DDC9FC3B-D6DE-40FA-821B-7657FC4EF58B}" type="datetime1">
              <a:rPr lang="en-US" altLang="en-US"/>
              <a:pPr/>
              <a:t>10/27/2014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717420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52863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Frutiger LT Std 45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8700"/>
            <a:ext cx="6400800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48590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1" i="1">
                <a:solidFill>
                  <a:srgbClr val="000000"/>
                </a:solidFill>
                <a:latin typeface="Sabon LT Std" charset="0"/>
              </a:defRPr>
            </a:lvl1pPr>
          </a:lstStyle>
          <a:p>
            <a:fld id="{08FCC9BD-91F6-4F11-8807-33F45D0C664D}" type="datetime1">
              <a:rPr lang="en-US" altLang="en-US"/>
              <a:pPr/>
              <a:t>10/27/2014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90243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5750"/>
            <a:ext cx="7772400" cy="800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003399"/>
                </a:solidFill>
                <a:latin typeface="Frutiger LT Std 45 Ligh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80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05800" y="47434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075"/>
          </a:xfrm>
          <a:solidFill>
            <a:schemeClr val="bg1">
              <a:lumMod val="50000"/>
              <a:alpha val="51000"/>
            </a:schemeClr>
          </a:solidFill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Sabon LT Std" pitchFamily="18" charset="0"/>
              </a:defRPr>
            </a:lvl1pPr>
            <a:lvl2pPr>
              <a:defRPr sz="3200">
                <a:solidFill>
                  <a:schemeClr val="bg1"/>
                </a:solidFill>
                <a:latin typeface="Sabon LT Std" pitchFamily="18" charset="0"/>
              </a:defRPr>
            </a:lvl2pPr>
            <a:lvl3pPr>
              <a:defRPr sz="2800">
                <a:solidFill>
                  <a:schemeClr val="bg1"/>
                </a:solidFill>
                <a:latin typeface="Sabon LT Std" pitchFamily="18" charset="0"/>
              </a:defRPr>
            </a:lvl3pPr>
            <a:lvl4pPr>
              <a:defRPr sz="2800">
                <a:solidFill>
                  <a:schemeClr val="bg1"/>
                </a:solidFill>
                <a:latin typeface="Sabon LT Std" pitchFamily="18" charset="0"/>
              </a:defRPr>
            </a:lvl4pPr>
            <a:lvl5pPr>
              <a:defRPr sz="2400">
                <a:solidFill>
                  <a:schemeClr val="bg1"/>
                </a:solidFill>
                <a:latin typeface="Sabon LT Std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14638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4BFCED92-A061-4A88-B6C0-EA42A39CD94C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6B080-1E80-4312-934A-62F5143087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381327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C106C2A4-0098-4971-B117-8E1EFCFB960D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35C54-34C1-4013-9913-9F438C2793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530731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F4CE7374-E9D8-4F6B-8B88-A92B82147EED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1FCD3-81B2-440D-B49D-65DA9E6B8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649136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27B645D9-A6FE-4705-9EC4-DB445143AE43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2C63D-DC81-4F33-98D9-69FD6196B7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35318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52863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Frutiger LT Std 45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8700"/>
            <a:ext cx="6400800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48590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1" i="1">
                <a:latin typeface="Sabon LT Std" charset="0"/>
              </a:defRPr>
            </a:lvl1pPr>
          </a:lstStyle>
          <a:p>
            <a:fld id="{0EFF460E-2764-4565-AF2A-C8AF29A41ADF}" type="datetime1">
              <a:rPr lang="en-US" altLang="en-US"/>
              <a:pPr/>
              <a:t>10/27/2014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948364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245926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1DEB4A28-EBE3-425D-8C4D-1A8AC28ECDCC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CD078-00B1-46F9-A581-6D1A25B551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969937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184FA944-DDCA-4BC2-9C21-E7E23736D548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50D0C-3F95-4EA1-BCD4-3313E4DFB1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223699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E8D76B4F-1730-4F85-89B6-5AD9385485AC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640F4-07C4-468D-827F-31D8CC1BA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676477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096D3164-27A5-4319-A24A-2339782ECC72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2A60A-A9D6-461A-B4C5-FB0A76579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77817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742950"/>
            <a:ext cx="4267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742950"/>
            <a:ext cx="4267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760053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4450"/>
            <a:ext cx="7772400" cy="52863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Frutiger LT Std 45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85950"/>
            <a:ext cx="6400800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2343150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Sabon LT Std" pitchFamily="18" charset="0"/>
                <a:cs typeface="+mn-cs"/>
              </a:defRPr>
            </a:lvl1pPr>
          </a:lstStyle>
          <a:p>
            <a:pPr>
              <a:defRPr/>
            </a:pPr>
            <a:fld id="{475D1160-977A-4BD6-8C46-71C3289ABB5E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430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52863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Frutiger LT Std 45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8700"/>
            <a:ext cx="6400800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485900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Sabon LT Std" pitchFamily="18" charset="0"/>
                <a:cs typeface="+mn-cs"/>
              </a:defRPr>
            </a:lvl1pPr>
          </a:lstStyle>
          <a:p>
            <a:pPr>
              <a:defRPr/>
            </a:pPr>
            <a:fld id="{A4F22A58-5319-4A69-983F-1C99D5C7309C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39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5750"/>
            <a:ext cx="7772400" cy="800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003399"/>
                </a:solidFill>
                <a:latin typeface="Frutiger LT Std 45 Ligh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800" dirty="0"/>
          </a:p>
        </p:txBody>
      </p:sp>
      <p:sp>
        <p:nvSpPr>
          <p:cNvPr id="5" name="TextBox 7"/>
          <p:cNvSpPr txBox="1">
            <a:spLocks noChangeArrowheads="1"/>
          </p:cNvSpPr>
          <p:nvPr userDrawn="1"/>
        </p:nvSpPr>
        <p:spPr bwMode="auto">
          <a:xfrm>
            <a:off x="8305800" y="47434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075"/>
          </a:xfrm>
          <a:solidFill>
            <a:schemeClr val="bg1">
              <a:lumMod val="50000"/>
              <a:alpha val="51000"/>
            </a:schemeClr>
          </a:solidFill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Sabon LT Std" pitchFamily="18" charset="0"/>
              </a:defRPr>
            </a:lvl1pPr>
            <a:lvl2pPr>
              <a:defRPr sz="3200">
                <a:solidFill>
                  <a:schemeClr val="bg1"/>
                </a:solidFill>
                <a:latin typeface="Sabon LT Std" pitchFamily="18" charset="0"/>
              </a:defRPr>
            </a:lvl2pPr>
            <a:lvl3pPr>
              <a:defRPr sz="2800">
                <a:solidFill>
                  <a:schemeClr val="bg1"/>
                </a:solidFill>
                <a:latin typeface="Sabon LT Std" pitchFamily="18" charset="0"/>
              </a:defRPr>
            </a:lvl3pPr>
            <a:lvl4pPr>
              <a:defRPr sz="2800">
                <a:solidFill>
                  <a:schemeClr val="bg1"/>
                </a:solidFill>
                <a:latin typeface="Sabon LT Std" pitchFamily="18" charset="0"/>
              </a:defRPr>
            </a:lvl4pPr>
            <a:lvl5pPr>
              <a:defRPr sz="2400">
                <a:solidFill>
                  <a:schemeClr val="bg1"/>
                </a:solidFill>
                <a:latin typeface="Sabon LT Std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532646"/>
            <a:ext cx="3749040" cy="553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82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EE426CD-DDD5-4CD1-9950-EB3338B8F4D7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9EE07-74F8-4766-947C-54FB8A3A4B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5750"/>
            <a:ext cx="7772400" cy="800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003399"/>
                </a:solidFill>
                <a:latin typeface="Frutiger LT Std 45 Ligh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80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05800" y="47434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50000"/>
              <a:alpha val="51000"/>
            </a:schemeClr>
          </a:solidFill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Sabon LT Std" pitchFamily="18" charset="0"/>
              </a:defRPr>
            </a:lvl1pPr>
            <a:lvl2pPr>
              <a:defRPr sz="3200">
                <a:solidFill>
                  <a:schemeClr val="bg1"/>
                </a:solidFill>
                <a:latin typeface="Sabon LT Std" pitchFamily="18" charset="0"/>
              </a:defRPr>
            </a:lvl2pPr>
            <a:lvl3pPr>
              <a:defRPr sz="2800">
                <a:solidFill>
                  <a:schemeClr val="bg1"/>
                </a:solidFill>
                <a:latin typeface="Sabon LT Std" pitchFamily="18" charset="0"/>
              </a:defRPr>
            </a:lvl3pPr>
            <a:lvl4pPr>
              <a:defRPr sz="2800">
                <a:solidFill>
                  <a:schemeClr val="bg1"/>
                </a:solidFill>
                <a:latin typeface="Sabon LT Std" pitchFamily="18" charset="0"/>
              </a:defRPr>
            </a:lvl4pPr>
            <a:lvl5pPr>
              <a:defRPr sz="2400">
                <a:solidFill>
                  <a:schemeClr val="bg1"/>
                </a:solidFill>
                <a:latin typeface="Sabon LT Std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97712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A7E4BDF-39C7-400F-B0E1-0AFFA1F2CF8F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D8EF9-AF94-4BE4-9EE8-EC4F36EDE8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EA2EC4-144C-4C1D-92FB-4A907E122872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76F6F-1841-4699-B683-36108834B7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AA42AA5-E9F5-4691-81C9-4F65D28FF979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66B9F-F19F-4EEE-9519-DBB2F6C756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446270"/>
            <a:ext cx="2765146" cy="64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18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C0DBF55-92FE-4B8B-862A-CECB2DD98CE2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E520A-8D3F-4A9E-8E5B-25CD7F80CB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D4E2C1A-51FB-4B01-A8B6-E118EB0A3776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7A3CB-0B01-4BAC-BDBD-19F44361CB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F413959-9599-45C3-9604-62ECE818CD7C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703BD-FD0D-4F8C-9567-4DCE1CA5B6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3A9039E-1D51-46D0-9A73-4DD83B320280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15F0C-46E3-463C-BDF4-5AE6319F20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0213" y="517922"/>
            <a:ext cx="7086600" cy="457200"/>
          </a:xfrm>
          <a:prstGeom prst="rect">
            <a:avLst/>
          </a:prstGeom>
        </p:spPr>
        <p:txBody>
          <a:bodyPr rIns="45720" anchor="ctr"/>
          <a:lstStyle>
            <a:lvl1pPr>
              <a:defRPr sz="2400"/>
            </a:lvl1pPr>
            <a:extLst/>
          </a:lstStyle>
          <a:p>
            <a:pPr>
              <a:defRPr/>
            </a:pPr>
            <a:endParaRPr lang="en-US" sz="4000" dirty="0">
              <a:solidFill>
                <a:prstClr val="white"/>
              </a:solidFill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736"/>
            <a:ext cx="6858000" cy="283464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69481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480"/>
              </a:spcBef>
              <a:defRPr sz="2000"/>
            </a:lvl2pPr>
            <a:lvl3pPr>
              <a:defRPr sz="1800"/>
            </a:lvl3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1000" y="400050"/>
            <a:ext cx="8153400" cy="571500"/>
          </a:xfrm>
        </p:spPr>
        <p:txBody>
          <a:bodyPr/>
          <a:lstStyle>
            <a:lvl1pPr>
              <a:buNone/>
              <a:defRPr lang="en-US" sz="4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4857750"/>
            <a:ext cx="2133600" cy="2059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>
              <a:solidFill>
                <a:prstClr val="black">
                  <a:tint val="95000"/>
                </a:prstClr>
              </a:solidFill>
              <a:ea typeface="+mn-ea"/>
              <a:cs typeface="Arial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99BC2-759F-43FF-B386-58C29A7F541F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67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4450"/>
            <a:ext cx="7772400" cy="52863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Frutiger LT Std 45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85950"/>
            <a:ext cx="6400800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2343150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Sabon LT Std" pitchFamily="18" charset="0"/>
                <a:cs typeface="+mn-cs"/>
              </a:defRPr>
            </a:lvl1pPr>
          </a:lstStyle>
          <a:p>
            <a:pPr>
              <a:defRPr/>
            </a:pPr>
            <a:fld id="{475D1160-977A-4BD6-8C46-71C3289ABB5E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09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CA06EAC2-D622-4A8E-8DCB-7716B1F35AF0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D1CC9-AA0E-4AE6-9BAD-EC1126ECC8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537555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52863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Frutiger LT Std 45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8700"/>
            <a:ext cx="6400800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485900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Sabon LT Std" pitchFamily="18" charset="0"/>
                <a:cs typeface="+mn-cs"/>
              </a:defRPr>
            </a:lvl1pPr>
          </a:lstStyle>
          <a:p>
            <a:pPr>
              <a:defRPr/>
            </a:pPr>
            <a:fld id="{A4F22A58-5319-4A69-983F-1C99D5C7309C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94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5750"/>
            <a:ext cx="7772400" cy="800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003399"/>
                </a:solidFill>
                <a:latin typeface="Frutiger LT Std 45 Ligh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800" dirty="0"/>
          </a:p>
        </p:txBody>
      </p:sp>
      <p:sp>
        <p:nvSpPr>
          <p:cNvPr id="5" name="TextBox 7"/>
          <p:cNvSpPr txBox="1">
            <a:spLocks noChangeArrowheads="1"/>
          </p:cNvSpPr>
          <p:nvPr userDrawn="1"/>
        </p:nvSpPr>
        <p:spPr bwMode="auto">
          <a:xfrm>
            <a:off x="8305800" y="47434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075"/>
          </a:xfrm>
          <a:solidFill>
            <a:schemeClr val="bg1">
              <a:lumMod val="50000"/>
              <a:alpha val="51000"/>
            </a:schemeClr>
          </a:solidFill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Sabon LT Std" pitchFamily="18" charset="0"/>
              </a:defRPr>
            </a:lvl1pPr>
            <a:lvl2pPr>
              <a:defRPr sz="3200">
                <a:solidFill>
                  <a:schemeClr val="bg1"/>
                </a:solidFill>
                <a:latin typeface="Sabon LT Std" pitchFamily="18" charset="0"/>
              </a:defRPr>
            </a:lvl2pPr>
            <a:lvl3pPr>
              <a:defRPr sz="2800">
                <a:solidFill>
                  <a:schemeClr val="bg1"/>
                </a:solidFill>
                <a:latin typeface="Sabon LT Std" pitchFamily="18" charset="0"/>
              </a:defRPr>
            </a:lvl3pPr>
            <a:lvl4pPr>
              <a:defRPr sz="2800">
                <a:solidFill>
                  <a:schemeClr val="bg1"/>
                </a:solidFill>
                <a:latin typeface="Sabon LT Std" pitchFamily="18" charset="0"/>
              </a:defRPr>
            </a:lvl4pPr>
            <a:lvl5pPr>
              <a:defRPr sz="2400">
                <a:solidFill>
                  <a:schemeClr val="bg1"/>
                </a:solidFill>
                <a:latin typeface="Sabon LT Std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532646"/>
            <a:ext cx="3749040" cy="553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89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EE426CD-DDD5-4CD1-9950-EB3338B8F4D7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9EE07-74F8-4766-947C-54FB8A3A4B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A7E4BDF-39C7-400F-B0E1-0AFFA1F2CF8F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D8EF9-AF94-4BE4-9EE8-EC4F36EDE8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9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EA2EC4-144C-4C1D-92FB-4A907E122872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76F6F-1841-4699-B683-36108834B7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AA42AA5-E9F5-4691-81C9-4F65D28FF979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66B9F-F19F-4EEE-9519-DBB2F6C756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446270"/>
            <a:ext cx="2765146" cy="64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154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C0DBF55-92FE-4B8B-862A-CECB2DD98CE2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E520A-8D3F-4A9E-8E5B-25CD7F80CB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D4E2C1A-51FB-4B01-A8B6-E118EB0A3776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7A3CB-0B01-4BAC-BDBD-19F44361CB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F413959-9599-45C3-9604-62ECE818CD7C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703BD-FD0D-4F8C-9567-4DCE1CA5B6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162A53B6-F1C3-4D4F-B802-67B9221068B0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D4782-FB3F-4180-BB03-D0FB0DBF0C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505652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3A9039E-1D51-46D0-9A73-4DD83B320280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15F0C-46E3-463C-BDF4-5AE6319F20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0213" y="517922"/>
            <a:ext cx="7086600" cy="457200"/>
          </a:xfrm>
          <a:prstGeom prst="rect">
            <a:avLst/>
          </a:prstGeom>
        </p:spPr>
        <p:txBody>
          <a:bodyPr rIns="45720" anchor="ctr"/>
          <a:lstStyle>
            <a:lvl1pPr>
              <a:defRPr sz="2400"/>
            </a:lvl1pPr>
            <a:extLst/>
          </a:lstStyle>
          <a:p>
            <a:pPr>
              <a:defRPr/>
            </a:pPr>
            <a:endParaRPr lang="en-US" sz="4000" dirty="0">
              <a:solidFill>
                <a:prstClr val="white"/>
              </a:solidFill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736"/>
            <a:ext cx="6858000" cy="283464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69481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480"/>
              </a:spcBef>
              <a:defRPr sz="2000"/>
            </a:lvl2pPr>
            <a:lvl3pPr>
              <a:defRPr sz="1800"/>
            </a:lvl3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1000" y="400050"/>
            <a:ext cx="8153400" cy="571500"/>
          </a:xfrm>
        </p:spPr>
        <p:txBody>
          <a:bodyPr/>
          <a:lstStyle>
            <a:lvl1pPr>
              <a:buNone/>
              <a:defRPr lang="en-US" sz="4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4857750"/>
            <a:ext cx="2133600" cy="2059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>
              <a:solidFill>
                <a:prstClr val="black">
                  <a:tint val="95000"/>
                </a:prstClr>
              </a:solidFill>
              <a:ea typeface="+mn-ea"/>
              <a:cs typeface="Arial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99BC2-759F-43FF-B386-58C29A7F541F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86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4450"/>
            <a:ext cx="7772400" cy="52863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Frutiger LT Std 45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85950"/>
            <a:ext cx="6400800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2343150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Sabon LT Std" pitchFamily="18" charset="0"/>
                <a:cs typeface="+mn-cs"/>
              </a:defRPr>
            </a:lvl1pPr>
          </a:lstStyle>
          <a:p>
            <a:pPr>
              <a:defRPr/>
            </a:pPr>
            <a:fld id="{475D1160-977A-4BD6-8C46-71C3289ABB5E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93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52863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Frutiger LT Std 45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8700"/>
            <a:ext cx="6400800" cy="3429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Frutiger LT Std 45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485900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Sabon LT Std" pitchFamily="18" charset="0"/>
                <a:cs typeface="+mn-cs"/>
              </a:defRPr>
            </a:lvl1pPr>
          </a:lstStyle>
          <a:p>
            <a:pPr>
              <a:defRPr/>
            </a:pPr>
            <a:fld id="{A4F22A58-5319-4A69-983F-1C99D5C7309C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344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5750"/>
            <a:ext cx="7772400" cy="800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003399"/>
                </a:solidFill>
                <a:latin typeface="Frutiger LT Std 45 Light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800" dirty="0"/>
          </a:p>
        </p:txBody>
      </p:sp>
      <p:sp>
        <p:nvSpPr>
          <p:cNvPr id="5" name="TextBox 7"/>
          <p:cNvSpPr txBox="1">
            <a:spLocks noChangeArrowheads="1"/>
          </p:cNvSpPr>
          <p:nvPr userDrawn="1"/>
        </p:nvSpPr>
        <p:spPr bwMode="auto">
          <a:xfrm>
            <a:off x="8305800" y="47434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075"/>
          </a:xfrm>
          <a:solidFill>
            <a:schemeClr val="bg1">
              <a:lumMod val="50000"/>
              <a:alpha val="51000"/>
            </a:schemeClr>
          </a:solidFill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Sabon LT Std" pitchFamily="18" charset="0"/>
              </a:defRPr>
            </a:lvl1pPr>
            <a:lvl2pPr>
              <a:defRPr sz="3200">
                <a:solidFill>
                  <a:schemeClr val="bg1"/>
                </a:solidFill>
                <a:latin typeface="Sabon LT Std" pitchFamily="18" charset="0"/>
              </a:defRPr>
            </a:lvl2pPr>
            <a:lvl3pPr>
              <a:defRPr sz="2800">
                <a:solidFill>
                  <a:schemeClr val="bg1"/>
                </a:solidFill>
                <a:latin typeface="Sabon LT Std" pitchFamily="18" charset="0"/>
              </a:defRPr>
            </a:lvl3pPr>
            <a:lvl4pPr>
              <a:defRPr sz="2800">
                <a:solidFill>
                  <a:schemeClr val="bg1"/>
                </a:solidFill>
                <a:latin typeface="Sabon LT Std" pitchFamily="18" charset="0"/>
              </a:defRPr>
            </a:lvl4pPr>
            <a:lvl5pPr>
              <a:defRPr sz="2400">
                <a:solidFill>
                  <a:schemeClr val="bg1"/>
                </a:solidFill>
                <a:latin typeface="Sabon LT Std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532646"/>
            <a:ext cx="3749040" cy="553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97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EE426CD-DDD5-4CD1-9950-EB3338B8F4D7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9EE07-74F8-4766-947C-54FB8A3A4B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A7E4BDF-39C7-400F-B0E1-0AFFA1F2CF8F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D8EF9-AF94-4BE4-9EE8-EC4F36EDE8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EA2EC4-144C-4C1D-92FB-4A907E122872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76F6F-1841-4699-B683-36108834B7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AA42AA5-E9F5-4691-81C9-4F65D28FF979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66B9F-F19F-4EEE-9519-DBB2F6C756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446270"/>
            <a:ext cx="2765146" cy="64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17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F51D6E14-1D57-443F-A2E5-013AECBF3107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5DDCF-9C87-46B6-BC21-774CF4EE86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896540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C0DBF55-92FE-4B8B-862A-CECB2DD98CE2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E520A-8D3F-4A9E-8E5B-25CD7F80CB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D4E2C1A-51FB-4B01-A8B6-E118EB0A3776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7A3CB-0B01-4BAC-BDBD-19F44361CB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F413959-9599-45C3-9604-62ECE818CD7C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703BD-FD0D-4F8C-9567-4DCE1CA5B6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3A9039E-1D51-46D0-9A73-4DD83B320280}" type="datetime1">
              <a:rPr lang="en-US" sz="1800" smtClean="0">
                <a:solidFill>
                  <a:prstClr val="black"/>
                </a:solidFill>
                <a:ea typeface="+mn-ea"/>
              </a:rPr>
              <a:pPr>
                <a:defRPr/>
              </a:pPr>
              <a:t>10/27/2014</a:t>
            </a:fld>
            <a:endParaRPr lang="en-US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15F0C-46E3-463C-BDF4-5AE6319F20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2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0213" y="517922"/>
            <a:ext cx="7086600" cy="457200"/>
          </a:xfrm>
          <a:prstGeom prst="rect">
            <a:avLst/>
          </a:prstGeom>
        </p:spPr>
        <p:txBody>
          <a:bodyPr rIns="45720" anchor="ctr"/>
          <a:lstStyle>
            <a:lvl1pPr>
              <a:defRPr sz="2400"/>
            </a:lvl1pPr>
            <a:extLst/>
          </a:lstStyle>
          <a:p>
            <a:pPr>
              <a:defRPr/>
            </a:pPr>
            <a:endParaRPr lang="en-US" sz="4000" dirty="0">
              <a:solidFill>
                <a:prstClr val="white"/>
              </a:solidFill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736"/>
            <a:ext cx="6858000" cy="283464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69481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480"/>
              </a:spcBef>
              <a:defRPr sz="2000"/>
            </a:lvl2pPr>
            <a:lvl3pPr>
              <a:defRPr sz="1800"/>
            </a:lvl3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1000" y="400050"/>
            <a:ext cx="8153400" cy="571500"/>
          </a:xfrm>
        </p:spPr>
        <p:txBody>
          <a:bodyPr/>
          <a:lstStyle>
            <a:lvl1pPr>
              <a:buNone/>
              <a:defRPr lang="en-US" sz="4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4857750"/>
            <a:ext cx="2133600" cy="2059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>
              <a:solidFill>
                <a:prstClr val="black">
                  <a:tint val="95000"/>
                </a:prstClr>
              </a:solidFill>
              <a:ea typeface="+mn-ea"/>
              <a:cs typeface="Arial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99BC2-759F-43FF-B386-58C29A7F541F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7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2A531E76-8F66-4658-9D78-D1C29BFFB068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884BC-162B-4FDB-B42D-85A2D9421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89877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772130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389522FD-27A5-4199-AEFA-A865FB75DA53}" type="datetime1">
              <a:rPr lang="en-US" altLang="en-US"/>
              <a:pPr/>
              <a:t>10/27/2014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7FEA4-8577-4FC4-96D0-E46B4BB293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26006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FFA8F96-A200-4BB5-A8D6-005AA684F8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transition spd="slow">
    <p:cover/>
  </p:transition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7950AA6-1123-4A2E-B1ED-DA45B9F4437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22" r:id="rId13"/>
  </p:sldLayoutIdLst>
  <p:transition spd="slow">
    <p:cover/>
  </p:transition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B5FF0FB-DD6F-401A-9E9D-5157E4E1A012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753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B5FF0FB-DD6F-401A-9E9D-5157E4E1A012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777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t>DRAFT - Not for Distribution </a:t>
            </a: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B5FF0FB-DD6F-401A-9E9D-5157E4E1A012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665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assmed.edu/dean/MHTC-CEO-Forum/" TargetMode="Externa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9.jpeg"/><Relationship Id="rId9" Type="http://schemas.microsoft.com/office/2007/relationships/diagramDrawing" Target="../diagrams/drawing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10.png"/><Relationship Id="rId12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8.xml"/><Relationship Id="rId11" Type="http://schemas.openxmlformats.org/officeDocument/2006/relationships/image" Target="../media/image13.jpeg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9.xml"/><Relationship Id="rId10" Type="http://schemas.openxmlformats.org/officeDocument/2006/relationships/image" Target="../media/image12.emf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1.png"/><Relationship Id="rId14" Type="http://schemas.openxmlformats.org/officeDocument/2006/relationships/diagramQuickStyle" Target="../diagrams/quickStyl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/url?sa=i&amp;rct=j&amp;q=&amp;esrc=s&amp;frm=1&amp;source=images&amp;cd=&amp;cad=rja&amp;uact=8&amp;ved=0CAQQjRw&amp;url=http://nexslimtownelake.com/about-our-program/phases-of-program/&amp;ei=a2SfU4z8EtTesAS24IKADA&amp;bvm=bv.68911936,d.cWc&amp;psig=AFQjCNHpJDa4qsDuqRy9bnuscdI98twmdw&amp;ust=1403041259755240" TargetMode="Externa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jpeg"/><Relationship Id="rId4" Type="http://schemas.openxmlformats.org/officeDocument/2006/relationships/hyperlink" Target="http://www.google.com/url?sa=i&amp;rct=j&amp;q=&amp;esrc=s&amp;frm=1&amp;source=images&amp;cd=&amp;cad=rja&amp;uact=8&amp;docid=kUVMdPfUhvutHM&amp;tbnid=Qe6B7aV9qdrNpM:&amp;ved=0CAUQjRw&amp;url=http://www.derekjohnsonnutrition.com/benefits-cleansing/&amp;ei=yGSfU9ubIqaksQToqoHACg&amp;bvm=bv.68911936,d.cWc&amp;psig=AFQjCNHJIrIlhcz6M1OT0SNGXNPp1muSpw&amp;ust=140304132958714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533400" y="1085850"/>
          <a:ext cx="8077200" cy="1102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ounded Rectangle 4"/>
          <p:cNvSpPr/>
          <p:nvPr/>
        </p:nvSpPr>
        <p:spPr bwMode="auto">
          <a:xfrm>
            <a:off x="228600" y="438150"/>
            <a:ext cx="8686800" cy="13938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6680" tIns="106680" rIns="106680" bIns="106680" spcCol="1270"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Research &amp; Engagement at the </a:t>
            </a:r>
          </a:p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 b="1" i="1" dirty="0" smtClean="0">
                <a:solidFill>
                  <a:schemeClr val="bg1"/>
                </a:solidFill>
                <a:latin typeface="+mj-lt"/>
              </a:rPr>
              <a:t>Commonwealth’s Public Medical School </a:t>
            </a:r>
            <a:endParaRPr lang="en-US" sz="12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733550"/>
            <a:ext cx="7950976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+mj-lt"/>
              <a:ea typeface="+mn-ea"/>
            </a:endParaRPr>
          </a:p>
          <a:p>
            <a:pPr algn="ctr"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j-lt"/>
                <a:ea typeface="+mn-ea"/>
              </a:rPr>
              <a:t>Michael F. Collins, MD</a:t>
            </a:r>
          </a:p>
          <a:p>
            <a:pPr algn="ctr">
              <a:defRPr/>
            </a:pP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j-lt"/>
                <a:ea typeface="+mn-ea"/>
              </a:rPr>
              <a:t>Senior Vice President for the Health Sciences, UMass</a:t>
            </a:r>
          </a:p>
          <a:p>
            <a:pPr algn="ctr">
              <a:defRPr/>
            </a:pP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j-lt"/>
                <a:ea typeface="+mn-ea"/>
              </a:rPr>
              <a:t>Chancellor, UMass Medical School</a:t>
            </a:r>
          </a:p>
          <a:p>
            <a:pPr algn="ctr">
              <a:defRPr/>
            </a:pPr>
            <a:endParaRPr lang="en-US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+mj-lt"/>
              <a:ea typeface="+mn-ea"/>
            </a:endParaRPr>
          </a:p>
          <a:p>
            <a:pPr algn="ctr"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j-lt"/>
              </a:rPr>
              <a:t>Massachusetts High Tech Council </a:t>
            </a:r>
            <a:b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j-lt"/>
              </a:rPr>
            </a:b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j-lt"/>
              </a:rPr>
              <a:t>2014 CEO Roundtable Series </a:t>
            </a:r>
            <a:endParaRPr lang="en-US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+mj-lt"/>
            </a:endParaRPr>
          </a:p>
          <a:p>
            <a:pPr algn="ctr">
              <a:defRPr/>
            </a:pPr>
            <a:r>
              <a:rPr lang="en-US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j-lt"/>
              </a:rPr>
              <a:t>October 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j-lt"/>
              </a:rPr>
              <a:t>28, </a:t>
            </a:r>
            <a:r>
              <a:rPr lang="en-US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j-lt"/>
              </a:rPr>
              <a:t>2014</a:t>
            </a:r>
          </a:p>
          <a:p>
            <a:pPr algn="ctr">
              <a:defRPr/>
            </a:pPr>
            <a:endParaRPr lang="en-US" sz="1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+mj-lt"/>
              <a:ea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485296"/>
              </p:ext>
            </p:extLst>
          </p:nvPr>
        </p:nvGraphicFramePr>
        <p:xfrm>
          <a:off x="76200" y="849630"/>
          <a:ext cx="4343400" cy="347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191000" cy="6858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University’s Value to </a:t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External Partners</a:t>
            </a:r>
            <a:endParaRPr lang="en-US" sz="2400" b="1" dirty="0" smtClean="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738220"/>
              </p:ext>
            </p:extLst>
          </p:nvPr>
        </p:nvGraphicFramePr>
        <p:xfrm>
          <a:off x="5151120" y="849630"/>
          <a:ext cx="3840480" cy="347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5105400" y="57150"/>
            <a:ext cx="3810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Industry’s Value to     the University </a:t>
            </a:r>
            <a:endParaRPr lang="en-US" sz="24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8EFA31-32B6-4B61-815F-5CB822D23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934A2A-A144-4B19-B1B6-13B112D04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FEFBAA-99E1-4B19-9C58-C868AA739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40A6C6-7DE2-4BEE-AC51-3B8A04480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AD4327-2C3B-4C59-A285-4E5553EA7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0EF03F-4B86-474C-A91A-62D3B846A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53A4FA-2171-46D3-93A6-1792DF06D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14054726"/>
              </p:ext>
            </p:extLst>
          </p:nvPr>
        </p:nvGraphicFramePr>
        <p:xfrm>
          <a:off x="533400" y="1085850"/>
          <a:ext cx="8077200" cy="1102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70288" y="1583700"/>
            <a:ext cx="8077200" cy="1292850"/>
            <a:chOff x="0" y="1274"/>
            <a:chExt cx="8077200" cy="1292850"/>
          </a:xfrm>
        </p:grpSpPr>
        <p:sp>
          <p:nvSpPr>
            <p:cNvPr id="7" name="Rounded Rectangle 6"/>
            <p:cNvSpPr/>
            <p:nvPr/>
          </p:nvSpPr>
          <p:spPr>
            <a:xfrm>
              <a:off x="0" y="1274"/>
              <a:ext cx="8077200" cy="1292850"/>
            </a:xfrm>
            <a:prstGeom prst="roundRect">
              <a:avLst/>
            </a:pr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63112" y="64386"/>
              <a:ext cx="7950976" cy="11666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/>
                <a:t>Questions &amp; Discussion </a:t>
              </a:r>
              <a:endParaRPr lang="en-US" sz="1600" b="1" kern="12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43200" y="2843540"/>
            <a:ext cx="3488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u="sng" dirty="0">
                <a:hlinkClick r:id="rId8"/>
              </a:rPr>
              <a:t>http://www.umassmed.edu/dean/MHTC-CEO-Forum/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5272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228600" y="133350"/>
            <a:ext cx="5181600" cy="571500"/>
          </a:xfrm>
        </p:spPr>
        <p:txBody>
          <a:bodyPr>
            <a:noAutofit/>
          </a:bodyPr>
          <a:lstStyle/>
          <a:p>
            <a:r>
              <a:rPr lang="en-US" altLang="en-US" sz="2400" b="1" dirty="0" smtClean="0">
                <a:solidFill>
                  <a:schemeClr val="tx2"/>
                </a:solidFill>
                <a:ea typeface="ＭＳ Ｐゴシック" pitchFamily="34" charset="-128"/>
              </a:rPr>
              <a:t>Research Funding: FY 2005 - 2014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785589"/>
              </p:ext>
            </p:extLst>
          </p:nvPr>
        </p:nvGraphicFramePr>
        <p:xfrm>
          <a:off x="228600" y="819150"/>
          <a:ext cx="5212080" cy="338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7323181"/>
              </p:ext>
            </p:extLst>
          </p:nvPr>
        </p:nvGraphicFramePr>
        <p:xfrm>
          <a:off x="5715000" y="742950"/>
          <a:ext cx="332232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5638800" y="133350"/>
            <a:ext cx="3429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b="1" dirty="0" smtClean="0">
                <a:solidFill>
                  <a:schemeClr val="tx2"/>
                </a:solidFill>
                <a:ea typeface="ＭＳ Ｐゴシック" pitchFamily="34" charset="-128"/>
              </a:rPr>
              <a:t>NIH 2013 Rankings</a:t>
            </a:r>
          </a:p>
        </p:txBody>
      </p:sp>
    </p:spTree>
    <p:extLst>
      <p:ext uri="{BB962C8B-B14F-4D97-AF65-F5344CB8AC3E}">
        <p14:creationId xmlns:p14="http://schemas.microsoft.com/office/powerpoint/2010/main" val="20059128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8953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UMMS Drives System’s Licensing Revenues</a:t>
            </a:r>
            <a:endParaRPr lang="en-US" sz="4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117415"/>
              </p:ext>
            </p:extLst>
          </p:nvPr>
        </p:nvGraphicFramePr>
        <p:xfrm>
          <a:off x="228600" y="819150"/>
          <a:ext cx="8686800" cy="3217243"/>
        </p:xfrm>
        <a:graphic>
          <a:graphicData uri="http://schemas.openxmlformats.org/drawingml/2006/table">
            <a:tbl>
              <a:tblPr firstRow="1" firstCol="1" lastRow="1" bandRow="1">
                <a:tableStyleId>{B301B821-A1FF-4177-AEE7-76D212191A09}</a:tableStyleId>
              </a:tblPr>
              <a:tblGrid>
                <a:gridCol w="1622950"/>
                <a:gridCol w="706385"/>
                <a:gridCol w="706385"/>
                <a:gridCol w="706385"/>
                <a:gridCol w="706385"/>
                <a:gridCol w="706385"/>
                <a:gridCol w="706385"/>
                <a:gridCol w="706385"/>
                <a:gridCol w="706385"/>
                <a:gridCol w="706385"/>
                <a:gridCol w="706385"/>
              </a:tblGrid>
              <a:tr h="619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Year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2005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2006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2007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2008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2009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</a:tr>
              <a:tr h="64590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u="none" strike="noStrike" dirty="0" smtClean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 smtClean="0">
                          <a:effectLst/>
                        </a:rPr>
                        <a:t>UMass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System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baseline="0" dirty="0" smtClean="0">
                          <a:effectLst/>
                        </a:rPr>
                        <a:t>Licensing Revenue</a:t>
                      </a:r>
                      <a:endParaRPr lang="en-US" sz="12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28,698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27,183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31,753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36,921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72,051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40,461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36,496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53,889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35,345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31,062 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619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UMMS </a:t>
                      </a:r>
                    </a:p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Licensing Revenue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27,694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25,545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31,065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35,759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71,500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38,377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34,821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52,642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33,823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29,830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</a:tr>
              <a:tr h="619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UMMS % of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200" u="none" strike="noStrike" baseline="0" dirty="0" smtClean="0">
                          <a:effectLst/>
                        </a:rPr>
                        <a:t>System’s Revenue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97%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94%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98%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97%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99%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95%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95%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98%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96%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96%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</a:tr>
              <a:tr h="619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AUTM Ranking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84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         11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         12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         13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         13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           8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         13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         14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         10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17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N/A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7" marR="7427" marT="7427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4117345"/>
            <a:ext cx="3048000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+mj-lt"/>
              </a:rPr>
              <a:t>Note: Revenue listed does not include stock sales</a:t>
            </a:r>
            <a:endParaRPr lang="en-US" sz="11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14504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-19050"/>
            <a:ext cx="9067800" cy="685800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solidFill>
                  <a:schemeClr val="tx2"/>
                </a:solidFill>
                <a:ea typeface="ＭＳ Ｐゴシック" pitchFamily="34" charset="-128"/>
              </a:rPr>
              <a:t>Internationally Recognized Faculty &amp; World-class Research Strengths  </a:t>
            </a:r>
          </a:p>
        </p:txBody>
      </p:sp>
      <p:pic>
        <p:nvPicPr>
          <p:cNvPr id="2765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305" y="1123950"/>
            <a:ext cx="1790295" cy="2743200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45912911"/>
              </p:ext>
            </p:extLst>
          </p:nvPr>
        </p:nvGraphicFramePr>
        <p:xfrm>
          <a:off x="76200" y="742950"/>
          <a:ext cx="3429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070383"/>
              </p:ext>
            </p:extLst>
          </p:nvPr>
        </p:nvGraphicFramePr>
        <p:xfrm>
          <a:off x="5867400" y="819150"/>
          <a:ext cx="3048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39793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3486305"/>
              </p:ext>
            </p:extLst>
          </p:nvPr>
        </p:nvGraphicFramePr>
        <p:xfrm>
          <a:off x="4724400" y="742950"/>
          <a:ext cx="43434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CCTSBanner-cop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66" b="88062"/>
          <a:stretch>
            <a:fillRect/>
          </a:stretch>
        </p:blipFill>
        <p:spPr bwMode="auto">
          <a:xfrm>
            <a:off x="1371601" y="117871"/>
            <a:ext cx="6313487" cy="54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5877089"/>
              </p:ext>
            </p:extLst>
          </p:nvPr>
        </p:nvGraphicFramePr>
        <p:xfrm>
          <a:off x="104616" y="895351"/>
          <a:ext cx="4314984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5588148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outs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1047750"/>
            <a:ext cx="2743200" cy="1477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MBL new facilit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2800350"/>
            <a:ext cx="2743200" cy="14700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33351"/>
            <a:ext cx="2560320" cy="7603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49314856"/>
              </p:ext>
            </p:extLst>
          </p:nvPr>
        </p:nvGraphicFramePr>
        <p:xfrm>
          <a:off x="115888" y="1047750"/>
          <a:ext cx="5446712" cy="3934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858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cs typeface="Book Antiqua"/>
              </a:rPr>
              <a:t>Examples of Strategic Partnerships</a:t>
            </a:r>
            <a:endParaRPr lang="en-US" sz="4000" b="1" dirty="0">
              <a:solidFill>
                <a:schemeClr val="tx2"/>
              </a:solidFill>
              <a:cs typeface="Book Antiqua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388344"/>
              </p:ext>
            </p:extLst>
          </p:nvPr>
        </p:nvGraphicFramePr>
        <p:xfrm>
          <a:off x="152400" y="1352550"/>
          <a:ext cx="4191000" cy="360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3383" y="1581150"/>
            <a:ext cx="1009217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4572000" y="3028950"/>
            <a:ext cx="1066800" cy="1238250"/>
          </a:xfrm>
          <a:prstGeom prst="roundRect">
            <a:avLst/>
          </a:prstGeom>
          <a:blipFill rotWithShape="0">
            <a:blip r:embed="rId9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6"/>
          <p:cNvPicPr/>
          <p:nvPr/>
        </p:nvPicPr>
        <p:blipFill>
          <a:blip r:embed="rId10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651510"/>
            <a:ext cx="19202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encrypted-tbn2.gstatic.com/images?q=tbn:ANd9GcRC_emEY6R1jURICKpm2Ykt0r1Q0-sKqFuc7n0hcIWxnm8rv1s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95350"/>
            <a:ext cx="2011680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45200675"/>
              </p:ext>
            </p:extLst>
          </p:nvPr>
        </p:nvGraphicFramePr>
        <p:xfrm>
          <a:off x="5867400" y="1656541"/>
          <a:ext cx="3124200" cy="1677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0187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 txBox="1">
            <a:spLocks/>
          </p:cNvSpPr>
          <p:nvPr/>
        </p:nvSpPr>
        <p:spPr>
          <a:xfrm>
            <a:off x="0" y="895350"/>
            <a:ext cx="9144001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i="1" dirty="0" smtClean="0">
                <a:solidFill>
                  <a:srgbClr val="1F497D"/>
                </a:solidFill>
              </a:rPr>
              <a:t>Through Collaboration and Strategic Alignment, </a:t>
            </a:r>
          </a:p>
          <a:p>
            <a:r>
              <a:rPr lang="en-US" sz="2800" b="1" i="1" dirty="0" smtClean="0">
                <a:solidFill>
                  <a:srgbClr val="1F497D"/>
                </a:solidFill>
              </a:rPr>
              <a:t>Can the System Be Greater than the Sum of its Parts?</a:t>
            </a:r>
            <a:endParaRPr lang="en-US" sz="2800" b="1" i="1" dirty="0">
              <a:solidFill>
                <a:srgbClr val="1F497D"/>
              </a:solidFill>
            </a:endParaRPr>
          </a:p>
        </p:txBody>
      </p:sp>
      <p:sp>
        <p:nvSpPr>
          <p:cNvPr id="3" name="AutoShape 2" descr="data:image/jpeg;base64,/9j/4AAQSkZJRgABAQAAAQABAAD/2wCEAAkGBxAQDxQPDxAWFBQPFBUaGBgYFBUXFxAVFhUWGBYXFRkYHSggGSAlHRgVITEhJyo3Li4uFx81ODMuNygtLi4BCgoKDg0OGxAQGy8kHyQ3NzQ3MCssLCwvMzg3NywsNyw0NDQuLCw1LCwsLDQsLzQsLC8sLS0sLCwsLCwsLCwsLP/AABEIAJcBTgMBIgACEQEDEQH/xAAcAAEAAgIDAQAAAAAAAAAAAAAABQcGCAIDBAH/xABHEAABAwIEAgYFCQMLBQEAAAABAAIDBBEFBhIhMUEHE1FhgZEiMlJxchQjNUJ0gqGxsmLB0RckM0NTVHOTorPSFSU0wsMW/8QAGgEBAAIDAQAAAAAAAAAAAAAAAAQFAQIDBv/EAC4RAAICAQIDBQkAAwAAAAAAAAABAhEDBDESIWETIkFRoRQVMlJxgZHB4SNC8P/aAAwDAQACEQMRAD8AvFERAEREAREQBERAEREAREQBfCbblfVB55H/AGur+zyfpK2iraRhukTHXs9tvmE69ntN8wtU+rb7I8gnVt9keQVl7uXzen9I/tHQ2s69ntt8wnXs9tvmFqn1bfZHkE6tvsjyCe7l83p/R2/Q2sEzTsHDzC7FqjF6Dg9nouaQQRsWkG4II4EFX10c50bXxdTMQKmIekOHXN9tv7xy8Vwz6N4o8Sdo3hlUnRmiIihHYLr69ntt8wqv6U88adWH0j/SO0zwfVB4xtPb2nlw43tUfVt9keQU/DoXOPFJ0cZ5knSNrOvZ7bfMJ17Pbb5hap9W32R5BOrb7I8guvu5fN6f009o6G1nXs9tvmE69ntt8wtU+rb7I8gucEbdbfRHrN5DtCe7l83p/TPb9Da1ERVZICIiAIiIAiIgCIiAIiIAiIgCIiAIiIAiIgCIiAIiIAiIgCg88fRlX9nk/SVOKDzx9GVf2eT9JW+P419TEtma2oiL0ZXhFm2W+jerqmiWcimhte7x6ZHaGbWHe4j3KUnfl3DvRbG6ulbxuQ5l+87M8gVweojfDHm+huoPd8itNQ4X3XroqmankbPEXMfGbtdY7EfmO0LMpek+Zu1JRU0DezQXG3hpH4L2YV0uVDXgVkET477mMOa5o5kAkh3u2Rzy18Hr/AlHz9Cwsj5sixKn1ts2WOwlYD6p9pva08vJQvSZnb5Gw0tM4fKJBuf7uw8/iPLs49l8wZhlOXioZE1smk2ka0NcWu5EgbjgbHbYKgc94FNRVr2zSGXrryNkPGQOJvq7wdjy4Ku02PHky/okZJSjEx4m5uTcniTxJ5kr4iK4IoREQwFzg9dvxN/MLguyD12/EPzCGTapEReZLAIiIAiIgCIiAIiIAiIgCIiAIiIAiIgCIiAIiIAiIgCIiAKDzx9GVf2eX9JU4oPPH0ZV/Z5f0lb4/jX1MS2ZrjTwvke2ONpc95Aa0C5cTsAFaeGYHRYFA2sxG0tU4XjjFnaD2MB2uObzsOXf9yHg0WGUL8YrG+mWExtOxYw7NAv9Z5I8CO9Vvj2MTVtQ6onddz+A5Mbya3uCuW3mk4p91b9ehEXcVvcks05yq8QcRK/RFyiYSGfe9s+/yCx1EUmMVFVFHNtt8wsjyJlt2IVbYyPmY7OlPINvs33utbz7FF4JhE1ZO2ngbdzzx5Mbzc48gFsPlbL8OH0zYItzxe88ZX83H9w5BRdVqFjjS3Z0xw4n0JcBUj0y4oyauZCzf5LHZx/beQ4jwAb5qyc+ZpZh1MXAgzS3ETe083Eey3+A5rXqaVz3F73FznklxPFzibkn3lRtBhd9ozpmn/qcERZTkHKbsRqPTuIIbGRw21dkbT2n8B4KynNQi5PYjpNukTPRxkFtaw1VYHCE7RtBLTKb7vuN9I4Dt8FnLujLCALmBwAFyTPMLAcSfTWXwQtY1rGNDWsAAA2DQBYAKsul7Nuhpw6B3pPAMxH1WncR9xOxPd71ULLlz5Ki2iU4xhHmiu81TUZqHNw+LRDHsHFz3GY83+kTYdg7N+aiYfXb8Q/MLgucHrt+IfmFcJUqIvibVoiLzRYBERAEREAREQBERAEREAREQBERAEREAREQBERAEREAREQBeevpGTxOhkF2SCzh2g8R4r0LqqZ2RsMkjg1rRck8GjtKyrvkCuem6pLKSnhbs2SUkjlaNuw83A+CpxbA9JGW3YhRWhsZYHa4xcDrNiHMvw3B25XAVB1MD43mORhY9psWuBBHvBVzoZReOluRMyfFZ1L14Xh0tVMyCBhc+Q2A7O0k8gOJK4UFFJPK2GFhe+Q2a0cz+4d6v7IuUI8Nh3s6eQDrJPx0M7Gj8eK6ajULFHqawg5M7sl5Uiw2DQ2zpX2Mklt3nsHY0ch4qQzBjUNDTuqJzZreA5yO5Nb3ld+KYjFSwvnnfpZGLk/uA5k8AFr5nPNMuJVHWOu2JlxHHfZg7T2uPM+CrMGGWonxS28SROagqR4sxY5NXVDqic7u2a0erEzk1v8AHmoxF6KCiknlZDC0vkkNmgcz+4cye5XSSiqWyIm568u4JNXVDaeEbu9Z3KNnN7vd2czstisBweKip2U8As1g3PN7ubndpKjckZVjw2n0CzpZLGV/tO5NH7I5D3nmsiJtxVLqtR2sqWyJeLHwq3uQec8xMw+kdObF59GNp+vIRt4DcnuC1zqah8r3SSOLnyOLnOPFzibkrJekTM3y+sJY68MF2x9jt/Sf94jyAWKqx0mDs4W92cMs+Jhc4PXb8TfzC4LnB67fiH5hSjmbVoiLzJYBERAEREAREQBERAEREAREQBERAEREAREQBERAEREAREQBQeePoyr+zyfpKnFB54+jKv7PJ+krfH8a+piWzKYy90g19GwRNe2WNvBsoLtA7GuBDgO4khd+O56qMQAhNHTlz/RaREXyXOwDC47FYari6Jsn9UwYhUN+ckHzTT/VsP1z3u5dg96uc6xYl2jXMiQ4pd2yb6PMltw+LrJQHVMo9I8RE3j1bP3nme6yyurqmQxullcGMjBLnE2DQO1dj3AAkmwAuSdgAOJKorpIzqa6T5PA61NE7/PcPrH9kch49lq3Hjnqclv7kiTWOJ4s+5wkxKazbtp4z82zgXH23955DkPFYqi5xROe4MY0uc4gAAXLieAAHEq6hCMI0tiG227Yhic9wYxpc55Aa0C5cTwACvjo7yU3D4utmAdUyj0jxETT9Rv7zzPcvN0c5FFE0VNSA6peNhxFODyHa7tPgO/PFV6vVcfchsScWOubCwTpazH8lpPk0brS1YI24siHrnuvfSPeexZzI8NaXONg0EkngANyStbc4Y4a6tkqD6pOmMezG2+nz3P3lz0eHjnb2RtllUaIVF9aLm3avfjmDzUU7qedtntsdtw5p4OaeY/gVc2roiEeucHrt+Jv5hcFzg9dvxD8wsg2rREXmSwCIiAIiIAiIgCIiAIiIAiIgCIiAIiIAiIgCIiAIiIAiIgCg88fRlX9nk/SVOKDzx9GVf2eT9JW+P419TEtmUl0e5f+X1zI3i8UXzkne1pFm/eNh7rrYgC2w5KqegvR/O+Gv5r36PTt+N1YGbcTdSUM9SwXdFGS3ucdgT3AkHwUvWSlPNwHLEkoWV30t5xJJw6ndsP6dwPE/wBkP/bwHaqsX17ySS4kucbkk3LiTuT2klZTlvIVbWWe5nyeHiZJRp256Wnc+/Yd6sYRhghTZHbc2Y7QUUtRI2GBhe95sGgbn+A7zsrxyDkOOgaJprSVLhx4thB4tjv+Luaw+fMlDhTfkuENEszyGyVLgDz30ng73D0R3q5AoWszzaSSpP8ALO2KCvqfURFWkgwjpbxn5PhxiabPqz1f3LXk/Db7yohWJ021TnV0UX1YoAR73vdc/wCkKu1eaOHDiXUh5XciYyhhhqq+CAC4MgLu5jPSdfwFvFZv05hvXUp+t1cl/h1Nt+OpTXRrlkYdTvr620ckjPrbdRDx37CbAkdwCrTO2YDiFa+cXEY9GMHlG29iRyJNz49y0jLtdRcdomWuGHPdkCuyD12/E38wutc4PXb8Q/MKacjatEReZLAIiIAiIgCIiAIiIAiIgCIiAIiIAiIgCIiAIiIAiIgCIiAKPx/DzU0k1MHBpnjcwOIuG6ha5HNSCj8wzOjo6iRhLXMglLSOLSGEgjxW0b4lRh7GCZZ6OqygqG1ENdGbbOaYX6ZGHi0+n5HkVZD4w5pa8AhwsQRcEcwQeKpPIGaq+fEqeKaqkex5dqaSLOtG4i+3aAsz6XMXqKWmhfTTOic6WxLbbjQ423UzPiySyqMmrZyhKKi2jKWYLTxXdTU0DH8j1bRv72i6xLMeTsUr7tmxKNsf9nHC9rPH07u8SovIGYKuegxGSaoe98Ed2ONrsPVyHbbtA8lgrc8YoLH5bIbd7d/wW+LT5VN01a8+ZrKcaVozCPoemDgflsexB/oXcj8at1YpmnMnV4M6tidpdPEzqyOLXy2AI7xcnwVR0edMTMsYNbKQXsBF27guAPJa9nm1KuT2M8UcbpGxCLx4xXtpqeWof6sLHOPfYbDxOy1+OeMUJv8ALZBc3sNNh3DbguGDTSzJteBvPIol2ZqyfS4kGmcOa9gs17CA4DjbcEEe8LyZe6PqCif1rGulkb6r5SHaD+yGtDR77XU1l7FG1VJDUjhLGCe5w2ePAgjwVOY/nvEK2q6mkkdExz9EbGENc/ewLncbn32C6YY5p3jTpLcxJwXeoznNuUMRxE6ZK6OOEG4ibE/T3F51+mfw7ljf8jk/99j/AMl3/NQdRiuOYbM0TSTAkXDXu61jxz5keRurBxXPpZg8eIRxgSzuEYY6+lkvpa78yAGOI7dl3/z40lBpp+SRp3JW2jGv5HJ/77H/AJLv+a5R9D0wcD8tj2IP9C7kfjUBQV2O4iZJKeaaTq7atEjYw29yAGgjsUxkTPNayqZTVhfLHK8Mu9p1wuJsDqtuL7EFdJe0JOppteHI1XZ3sXKiIqglBERAEREAREQBERAEREAREQBERAEREAREQBERAEREAREQBReaP/Aqvs83+25Si66iFsjHRuF2vaWnvBFisxdNMwzXzoy+lqX4n/7T1n3Tgf5pT/45/Q5YJi+U8Qw2p1xRyOET7xTRtL9hwJsDY9oI7eIXDFJ8XxN7GzRTSll9IEJa1pPEmzQN7Dcq5lBTyxypqkRE6i4tczIejP6NxT/C/wDlKsCw6jMoltxihdJ4MczV/pLj4K6Mu5VkocHqIXDVPURyuc1vpWcY9LWNtxt+ZKwzo2y3UitIqaWWOOSnmY4vjc1vpgC1yPetYZo3kmmbOD7qIDEcwGXCqaguSYJZSe9vGIf63j7oXhqKLqK4QHjFLG0/EC3V+N1OZbyZVnEYY5qaVsUc4LnujcGFsbtXrEWs7Tb7y7sx5frX4tNIykmcx1VqDhE8tLdY3Bta3euynBS4U/N/k0ptWzM+mrF+rpI6Rp9Kpfd3+HHY/i4s8isBjwJhwN1ZdvWipBAuNXVD5oi3H1jq+6pTpIoa+sxGR7KOd0cQEbCInlrg293A2tu4nfsspBvQ5Lp1Gsbqte3UnY24X1+F1wxShixRTlXj5/Y3knKTpEl0J4trgmonHeF2to/Yfs4D3OF/vrHM0dGtbBM6SkZ10TnEt0kCSME3sQSL27QujI+GV9JXxuko5xHITFIeqksGSeiXXtwBs6/cvmN5cxXDanrITNIxjrxys1SC3IPbvY22IIsVmuHM3CS5+pjeCtbHkpM3YvQvDJJZRp/q6hhdcffGq3uKsWVrcxYQC20Uscl7cWsmYCPfpc157xq7lXmLVGL4s+NstPI8x306YCxo1WuXOItyHE2WbP6PZ24Oynjl01TJDMdLi1rnOGkx6h+yG79rexa5uBcLdRlfgZhfNbowWbLmL4c8vZFOy314XFzXAdvVnh8QU3lXpNq45mR1pE0TnBpcWhskdzbVdoAdbmCL96jMMxTGsMc+Jscw1ndskTpBcbXad/wNl2ZbyZXYhVCaoifHG6TXI97NGvfUQxpAuTw2FhddZ8Li3lqvNf8Afs1Vp92y+kUIamp+VabfN34aeV+Pu0737du5TapWqJaYREWDIREQBERAEREAREQBERAEREAREQBERAEREAREQBERAF0V0hbE9zeLWOI94aSF3rz4g0mGQAXJY+w7TpKytwUrh+d8XmglnFZA0QNDi14Y18mxNom6fSO3DvCszo9xueuoRPUsDX63NuBYSBtrOA5cx4KnsGwioiikjmweWd8rbMc5krTAdJFxYb7kHwVp9FWFVdLROZVhzS6QljHG5jZpaPu3IJt/FWWrjjUHwpb9CNicr5nm6SM4T0kkVHRgdfUAHURfQHO0tDQdrk33PC3eoKrzHjGEVEIxGRk8U/GwGwBAfpcGtIc24NrWP5SHSll2qfUQYjRxmR0AaHNAu4aHl7HBv1hcuBA34KExpuI49UQRmhfTRw31OeHgN1W1uu9ovsNgAsYY4+CPJVzvzMzcrfn4FxNeC3UNwRcd4sqV/wD2+JVc0vV1sNLoJ0Rv0tD9yNIc5pGrbfURxV0sj0sDW/VbYd1hYKk8w007pZm1uCl0zr6JaVsrQXb+m/Tqa8HY779q46RRbdq/x+zbLfItfKVVVy0rXVrGNluRdjmubI36rxpJAv2dyxrpArMYp3PqaSRjaWKNpdcMLtVyHWBFzxavR0T4PU0lC5tU0s6yUuYwneNpaBuPq3IJspbP1O+TDKmONjnvcwWa0Elx1N4AcVouGOeuTV/Y25uBiWQ8UxqtfFUPljdS63NfsxrjpB4AC/GyzfNONCho5aot1dWBpbe2p7iGtBPIXIUH0T0csOGhk0bo3dbIdL2lpsSLGxUrnbBXV1BLTMID3AFlzYamODgCeQNreKzlcHmppJJ+AjfB1K6ixnMEtI7FGTsELCToDW7tabOIaWm4He6+xVg5FzH/ANRo2zuaGyNcWSAcA9tt29xBBtyvZVrTYlikOHPwj/psxc7UwP0PIax5JI2bpPE2Oq26sHo3y9JQUIjmsJZXl7wDfRcABt+0AC/fdddTGKg7STvlXkaY27Mb6TM4VtDWxx00jQwxNeWljTqOtwO53FwAF05hz/O6ShfRSBsdUB1jS1ri14ka17SSNiL28iuXSJhE82M0b2U75Ih1AeQxzmAdedQcQLD0Tv3LG8cyVU0uJMbBDJJAZWPY5rXODGl4u1xHAi3kAV1xQwuMbq6NZOVui9kRFVkkIiIAiIgCIiAIiIAiIgCIiAIiIAiIgCIiAIiIAiIgCIiAIiIAiIgCIiAIiIAiIgCIiAIiIAiIgCIiAIiIAiIgCIiAIiIAiIgCI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  <a:ea typeface="+mn-ea"/>
              <a:cs typeface="Arial" pitchFamily="34" charset="0"/>
            </a:endParaRPr>
          </a:p>
        </p:txBody>
      </p:sp>
      <p:sp>
        <p:nvSpPr>
          <p:cNvPr id="4" name="AutoShape 10" descr="http://upload.wikimedia.org/wikipedia/en/2/20/University_of_Massachusetts_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  <a:ea typeface="+mn-ea"/>
              <a:cs typeface="Arial" pitchFamily="34" charset="0"/>
            </a:endParaRPr>
          </a:p>
        </p:txBody>
      </p:sp>
      <p:sp>
        <p:nvSpPr>
          <p:cNvPr id="5" name="AutoShape 12" descr="http://upload.wikimedia.org/wikipedia/en/2/20/University_of_Massachusetts_logo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  <a:ea typeface="+mn-ea"/>
              <a:cs typeface="Arial" pitchFamily="34" charset="0"/>
            </a:endParaRPr>
          </a:p>
        </p:txBody>
      </p:sp>
      <p:sp>
        <p:nvSpPr>
          <p:cNvPr id="11" name="AutoShape 14" descr="http://upload.wikimedia.org/wikipedia/en/2/20/University_of_Massachusetts_logo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  <a:ea typeface="+mn-ea"/>
              <a:cs typeface="Arial" pitchFamily="34" charset="0"/>
            </a:endParaRPr>
          </a:p>
        </p:txBody>
      </p:sp>
      <p:pic>
        <p:nvPicPr>
          <p:cNvPr id="14" name="Picture 2" descr="https://encrypted-tbn0.gstatic.com/images?q=tbn:ANd9GcT21YIcA9TN1w7aqljUtIkMTCriZVUyGcJFYxl62cGUBFskB8B4Pqy4Y2X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38350"/>
            <a:ext cx="2667000" cy="2301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derekjohnsonnutrition.com/wp-content/uploads/2012/09/iStock_000012673579Medium-smoothi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2033352"/>
            <a:ext cx="1778000" cy="227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2560589"/>
            <a:ext cx="2743200" cy="62076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2"/>
                </a:solidFill>
              </a:rPr>
              <a:t>Moving from this…</a:t>
            </a:r>
            <a:endParaRPr lang="en-US" sz="2000" b="1" dirty="0" smtClean="0">
              <a:solidFill>
                <a:schemeClr val="tx2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410200" y="2576364"/>
            <a:ext cx="1498600" cy="62076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2"/>
                </a:solidFill>
              </a:rPr>
              <a:t>To this…</a:t>
            </a:r>
            <a:endParaRPr lang="en-US" sz="2000" b="1" dirty="0" smtClean="0">
              <a:solidFill>
                <a:schemeClr val="tx2"/>
              </a:solidFill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0" y="-1905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smtClean="0">
                <a:solidFill>
                  <a:schemeClr val="tx2"/>
                </a:solidFill>
                <a:cs typeface="Book Antiqua"/>
              </a:rPr>
              <a:t>UMass Life Sciences Task Force 2014</a:t>
            </a:r>
            <a:endParaRPr lang="en-US" sz="4000" b="1" dirty="0">
              <a:solidFill>
                <a:schemeClr val="tx2"/>
              </a:solidFill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5654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685757"/>
              </p:ext>
            </p:extLst>
          </p:nvPr>
        </p:nvGraphicFramePr>
        <p:xfrm>
          <a:off x="228600" y="666750"/>
          <a:ext cx="86868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055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2"/>
                </a:solidFill>
              </a:rPr>
              <a:t>LSTF: Strategic Goals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54D762-A213-4E6D-AE51-19311F3E9D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7E428E-EAF6-4576-8879-9A2260943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034728-EFC5-4270-8B56-68F6F9F75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5F5102-E628-499D-B8AA-1446B7975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0AA8E9-0EDC-4858-8E97-5742831EE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CCDB48-9765-4061-AF8B-9085C083B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UMASS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MASS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UMASS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UMASS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UMASS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UMASS_Presentation_Template</Template>
  <TotalTime>30154</TotalTime>
  <Words>859</Words>
  <Application>Microsoft Office PowerPoint</Application>
  <PresentationFormat>On-screen Show (16:9)</PresentationFormat>
  <Paragraphs>164</Paragraphs>
  <Slides>11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UMASS_Presentation_Template</vt:lpstr>
      <vt:lpstr>1_UMASS_Presentation_Template</vt:lpstr>
      <vt:lpstr>3_UMASS_Presentation_Template</vt:lpstr>
      <vt:lpstr>4_UMASS_Presentation_Template</vt:lpstr>
      <vt:lpstr>5_UMASS_Presentation_Template</vt:lpstr>
      <vt:lpstr>PowerPoint Presentation</vt:lpstr>
      <vt:lpstr>Research Funding: FY 2005 - 2014</vt:lpstr>
      <vt:lpstr>PowerPoint Presentation</vt:lpstr>
      <vt:lpstr>Internationally Recognized Faculty &amp; World-class Research Strengths  </vt:lpstr>
      <vt:lpstr>PowerPoint Presentation</vt:lpstr>
      <vt:lpstr>PowerPoint Presentation</vt:lpstr>
      <vt:lpstr>Examples of Strategic Partnerships</vt:lpstr>
      <vt:lpstr>PowerPoint Presentation</vt:lpstr>
      <vt:lpstr>LSTF: Strategic Goals </vt:lpstr>
      <vt:lpstr>University’s Value to  External Partners</vt:lpstr>
      <vt:lpstr>PowerPoint Presentation</vt:lpstr>
    </vt:vector>
  </TitlesOfParts>
  <Company>Umass Medical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umass</dc:creator>
  <cp:lastModifiedBy>Beittel, Lisa</cp:lastModifiedBy>
  <cp:revision>2059</cp:revision>
  <cp:lastPrinted>2014-05-02T17:59:40Z</cp:lastPrinted>
  <dcterms:created xsi:type="dcterms:W3CDTF">2011-01-28T19:21:02Z</dcterms:created>
  <dcterms:modified xsi:type="dcterms:W3CDTF">2014-10-27T14:40:35Z</dcterms:modified>
</cp:coreProperties>
</file>