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0"/>
  </p:notesMasterIdLst>
  <p:handoutMasterIdLst>
    <p:handoutMasterId r:id="rId31"/>
  </p:handoutMasterIdLst>
  <p:sldIdLst>
    <p:sldId id="257" r:id="rId5"/>
    <p:sldId id="399" r:id="rId6"/>
    <p:sldId id="400" r:id="rId7"/>
    <p:sldId id="401"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398" r:id="rId22"/>
    <p:sldId id="272" r:id="rId23"/>
    <p:sldId id="390" r:id="rId24"/>
    <p:sldId id="402" r:id="rId25"/>
    <p:sldId id="403" r:id="rId26"/>
    <p:sldId id="405" r:id="rId27"/>
    <p:sldId id="404" r:id="rId28"/>
    <p:sldId id="25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645" autoAdjust="0"/>
  </p:normalViewPr>
  <p:slideViewPr>
    <p:cSldViewPr snapToGrid="0" snapToObjects="1" showGuides="1">
      <p:cViewPr varScale="1">
        <p:scale>
          <a:sx n="90" d="100"/>
          <a:sy n="90" d="100"/>
        </p:scale>
        <p:origin x="576"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112"/>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F21E0C-A76B-4849-9996-F177B4C3809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5F497A2-B573-DA49-B911-E3D551624B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ECF258-C5C2-474F-B9DC-A64CB8D46CA3}" type="datetimeFigureOut">
              <a:rPr lang="en-US" smtClean="0"/>
              <a:t>6/5/2025</a:t>
            </a:fld>
            <a:endParaRPr lang="en-US"/>
          </a:p>
        </p:txBody>
      </p:sp>
      <p:sp>
        <p:nvSpPr>
          <p:cNvPr id="4" name="Footer Placeholder 3">
            <a:extLst>
              <a:ext uri="{FF2B5EF4-FFF2-40B4-BE49-F238E27FC236}">
                <a16:creationId xmlns:a16="http://schemas.microsoft.com/office/drawing/2014/main" id="{CEFA2547-0B40-7944-AB89-64E690E746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8E0E9D8-361C-D94A-AA67-4A8AEF40C6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8F5454-C08A-1249-9C25-7A39A92DB51D}" type="slidenum">
              <a:rPr lang="en-US" smtClean="0"/>
              <a:t>‹#›</a:t>
            </a:fld>
            <a:endParaRPr lang="en-US"/>
          </a:p>
        </p:txBody>
      </p:sp>
    </p:spTree>
    <p:extLst>
      <p:ext uri="{BB962C8B-B14F-4D97-AF65-F5344CB8AC3E}">
        <p14:creationId xmlns:p14="http://schemas.microsoft.com/office/powerpoint/2010/main" val="3278963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ABDDA2-AF06-4CD6-A19B-B14B6DBC372B}" type="datetimeFigureOut">
              <a:rPr lang="en-GB" smtClean="0"/>
              <a:t>05/06/2025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75AF2E-A756-40A4-8098-AA727B5315E6}" type="slidenum">
              <a:rPr lang="en-GB" smtClean="0"/>
              <a:t>‹#›</a:t>
            </a:fld>
            <a:endParaRPr lang="en-GB"/>
          </a:p>
        </p:txBody>
      </p:sp>
    </p:spTree>
    <p:extLst>
      <p:ext uri="{BB962C8B-B14F-4D97-AF65-F5344CB8AC3E}">
        <p14:creationId xmlns:p14="http://schemas.microsoft.com/office/powerpoint/2010/main" val="1670286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speaks to SAMHSA- how they paid attention to the data and publications associated with the report</a:t>
            </a:r>
          </a:p>
          <a:p>
            <a:endParaRPr lang="en-US" dirty="0"/>
          </a:p>
          <a:p>
            <a:pPr eaLnBrk="1" hangingPunct="1"/>
            <a:r>
              <a:rPr lang="en-US" dirty="0"/>
              <a:t>Intro: How we came to the work and how we started workign together </a:t>
            </a:r>
          </a:p>
          <a:p>
            <a:pPr eaLnBrk="1" hangingPunct="1"/>
            <a:endParaRPr lang="en-US" dirty="0"/>
          </a:p>
          <a:p>
            <a:pPr eaLnBrk="1" hangingPunct="1"/>
            <a:r>
              <a:rPr lang="en-US" dirty="0"/>
              <a:t>GW- 3 SOC grant – hooked on age group 2010, took position with TA. </a:t>
            </a:r>
          </a:p>
          <a:p>
            <a:pPr eaLnBrk="1" hangingPunct="1"/>
            <a:endParaRPr lang="en-US" dirty="0"/>
          </a:p>
          <a:p>
            <a:pPr eaLnBrk="1" hangingPunct="1"/>
            <a:r>
              <a:rPr lang="en-US" dirty="0"/>
              <a:t>BM- 2005 System of care- youth coordinator, 2009 HTI grantee, PD, and Youth MOVE National as a TA provider to HTI and NITT- grants </a:t>
            </a:r>
          </a:p>
          <a:p>
            <a:pPr eaLnBrk="1" hangingPunct="1"/>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D75AF2E-A756-40A4-8098-AA727B5315E6}" type="slidenum">
              <a:rPr lang="en-GB" smtClean="0"/>
              <a:t>5</a:t>
            </a:fld>
            <a:endParaRPr lang="en-GB"/>
          </a:p>
        </p:txBody>
      </p:sp>
    </p:spTree>
    <p:extLst>
      <p:ext uri="{BB962C8B-B14F-4D97-AF65-F5344CB8AC3E}">
        <p14:creationId xmlns:p14="http://schemas.microsoft.com/office/powerpoint/2010/main" val="1645704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Brie to start:  Give an example of what this means for  the work locally and nationally </a:t>
            </a:r>
          </a:p>
          <a:p>
            <a:pPr eaLnBrk="1" hangingPunct="1"/>
            <a:endParaRPr lang="en-US" altLang="en-US" dirty="0"/>
          </a:p>
          <a:p>
            <a:pPr eaLnBrk="1" hangingPunct="1"/>
            <a:r>
              <a:rPr lang="en-US" altLang="en-US" dirty="0"/>
              <a:t>Gwen-  Local level &amp; state level Champion in Education &amp; Juvenile Justice </a:t>
            </a:r>
          </a:p>
          <a:p>
            <a:pPr eaLnBrk="1" hangingPunct="1"/>
            <a:endParaRPr lang="en-US" altLang="en-US" dirty="0"/>
          </a:p>
          <a:p>
            <a:pPr eaLnBrk="1" hangingPunct="1"/>
            <a:r>
              <a:rPr lang="en-US" altLang="en-US" dirty="0"/>
              <a:t>Identify Champions Early</a:t>
            </a:r>
          </a:p>
          <a:p>
            <a:pPr eaLnBrk="1" hangingPunct="1"/>
            <a:r>
              <a:rPr lang="en-US" altLang="en-US" dirty="0"/>
              <a:t>Trust &amp; Relationship Building among system partners is Critical.</a:t>
            </a:r>
          </a:p>
          <a:p>
            <a:endParaRPr lang="en-US" dirty="0"/>
          </a:p>
        </p:txBody>
      </p:sp>
      <p:sp>
        <p:nvSpPr>
          <p:cNvPr id="4" name="Slide Number Placeholder 3"/>
          <p:cNvSpPr>
            <a:spLocks noGrp="1"/>
          </p:cNvSpPr>
          <p:nvPr>
            <p:ph type="sldNum" sz="quarter" idx="5"/>
          </p:nvPr>
        </p:nvSpPr>
        <p:spPr/>
        <p:txBody>
          <a:bodyPr/>
          <a:lstStyle/>
          <a:p>
            <a:fld id="{FD75AF2E-A756-40A4-8098-AA727B5315E6}" type="slidenum">
              <a:rPr lang="en-GB" smtClean="0"/>
              <a:t>15</a:t>
            </a:fld>
            <a:endParaRPr lang="en-GB"/>
          </a:p>
        </p:txBody>
      </p:sp>
    </p:spTree>
    <p:extLst>
      <p:ext uri="{BB962C8B-B14F-4D97-AF65-F5344CB8AC3E}">
        <p14:creationId xmlns:p14="http://schemas.microsoft.com/office/powerpoint/2010/main" val="422727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Maybe local, maybe another state and or your TA provider, but you need to find them. </a:t>
            </a:r>
          </a:p>
          <a:p>
            <a:endParaRPr lang="en-US" dirty="0"/>
          </a:p>
        </p:txBody>
      </p:sp>
      <p:sp>
        <p:nvSpPr>
          <p:cNvPr id="4" name="Slide Number Placeholder 3"/>
          <p:cNvSpPr>
            <a:spLocks noGrp="1"/>
          </p:cNvSpPr>
          <p:nvPr>
            <p:ph type="sldNum" sz="quarter" idx="5"/>
          </p:nvPr>
        </p:nvSpPr>
        <p:spPr/>
        <p:txBody>
          <a:bodyPr/>
          <a:lstStyle/>
          <a:p>
            <a:fld id="{FD75AF2E-A756-40A4-8098-AA727B5315E6}" type="slidenum">
              <a:rPr lang="en-GB" smtClean="0"/>
              <a:t>16</a:t>
            </a:fld>
            <a:endParaRPr lang="en-GB"/>
          </a:p>
        </p:txBody>
      </p:sp>
    </p:spTree>
    <p:extLst>
      <p:ext uri="{BB962C8B-B14F-4D97-AF65-F5344CB8AC3E}">
        <p14:creationId xmlns:p14="http://schemas.microsoft.com/office/powerpoint/2010/main" val="2415954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Perception of Hope and Opportunity </a:t>
            </a:r>
          </a:p>
          <a:p>
            <a:pPr eaLnBrk="1" hangingPunct="1"/>
            <a:endParaRPr lang="en-US" dirty="0"/>
          </a:p>
          <a:p>
            <a:pPr eaLnBrk="1" hangingPunct="1"/>
            <a:r>
              <a:rPr lang="en-US" dirty="0"/>
              <a:t>Data point critical for policy and practice – Individuals with complex trauma still had hope in transition vs. a lack of HOPE in older adults. </a:t>
            </a:r>
          </a:p>
          <a:p>
            <a:pPr eaLnBrk="1" hangingPunct="1"/>
            <a:endParaRPr lang="en-US" dirty="0"/>
          </a:p>
          <a:p>
            <a:pPr eaLnBrk="1" hangingPunct="1"/>
            <a:r>
              <a:rPr lang="en-US" dirty="0"/>
              <a:t>Brie- providers not seeing or understanding the system diminish opportunities due to Dx rather than seeing this as an opportunity to learn, grow, and advance </a:t>
            </a:r>
          </a:p>
          <a:p>
            <a:endParaRPr lang="en-US" dirty="0"/>
          </a:p>
        </p:txBody>
      </p:sp>
      <p:sp>
        <p:nvSpPr>
          <p:cNvPr id="4" name="Slide Number Placeholder 3"/>
          <p:cNvSpPr>
            <a:spLocks noGrp="1"/>
          </p:cNvSpPr>
          <p:nvPr>
            <p:ph type="sldNum" sz="quarter" idx="5"/>
          </p:nvPr>
        </p:nvSpPr>
        <p:spPr/>
        <p:txBody>
          <a:bodyPr/>
          <a:lstStyle/>
          <a:p>
            <a:fld id="{FD75AF2E-A756-40A4-8098-AA727B5315E6}" type="slidenum">
              <a:rPr lang="en-GB" smtClean="0"/>
              <a:t>18</a:t>
            </a:fld>
            <a:endParaRPr lang="en-GB"/>
          </a:p>
        </p:txBody>
      </p:sp>
    </p:spTree>
    <p:extLst>
      <p:ext uri="{BB962C8B-B14F-4D97-AF65-F5344CB8AC3E}">
        <p14:creationId xmlns:p14="http://schemas.microsoft.com/office/powerpoint/2010/main" val="537725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r>
              <a:rPr lang="en-US" altLang="en-US" b="0" dirty="0"/>
              <a:t>Johanna</a:t>
            </a:r>
          </a:p>
        </p:txBody>
      </p:sp>
      <p:sp>
        <p:nvSpPr>
          <p:cNvPr id="64516" name="Slide Number Placehold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63BA6B2-6712-4FA7-9A9E-D1ED72361EC4}" type="slidenum">
              <a:rPr lang="en-US" altLang="en-US" sz="1200" smtClean="0"/>
              <a:pPr/>
              <a:t>20</a:t>
            </a:fld>
            <a:endParaRPr lang="en-US" altLang="en-US" sz="1200"/>
          </a:p>
        </p:txBody>
      </p:sp>
    </p:spTree>
    <p:extLst>
      <p:ext uri="{BB962C8B-B14F-4D97-AF65-F5344CB8AC3E}">
        <p14:creationId xmlns:p14="http://schemas.microsoft.com/office/powerpoint/2010/main" val="582656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Registration link: https://umassmed.zoom.us/meeting/register/Ko0Fga0QRyuHIzLnxihWrQ</a:t>
            </a:r>
          </a:p>
        </p:txBody>
      </p:sp>
      <p:sp>
        <p:nvSpPr>
          <p:cNvPr id="4" name="Slide Number Placeholder 3"/>
          <p:cNvSpPr>
            <a:spLocks noGrp="1"/>
          </p:cNvSpPr>
          <p:nvPr>
            <p:ph type="sldNum" sz="quarter" idx="5"/>
          </p:nvPr>
        </p:nvSpPr>
        <p:spPr/>
        <p:txBody>
          <a:bodyPr/>
          <a:lstStyle/>
          <a:p>
            <a:fld id="{CFC19BCE-439A-4C26-9D1E-963D44DD0BAD}" type="slidenum">
              <a:rPr lang="en-US" smtClean="0"/>
              <a:t>25</a:t>
            </a:fld>
            <a:endParaRPr lang="en-US"/>
          </a:p>
        </p:txBody>
      </p:sp>
    </p:spTree>
    <p:extLst>
      <p:ext uri="{BB962C8B-B14F-4D97-AF65-F5344CB8AC3E}">
        <p14:creationId xmlns:p14="http://schemas.microsoft.com/office/powerpoint/2010/main" val="3202388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 Utilize this slide to start telling the shifting thinking for this work. We both came out of the System of Care work, so we know the core values of that framework, but they are not the same for this population. </a:t>
            </a:r>
          </a:p>
        </p:txBody>
      </p:sp>
      <p:sp>
        <p:nvSpPr>
          <p:cNvPr id="4" name="Slide Number Placeholder 3"/>
          <p:cNvSpPr>
            <a:spLocks noGrp="1"/>
          </p:cNvSpPr>
          <p:nvPr>
            <p:ph type="sldNum" sz="quarter" idx="5"/>
          </p:nvPr>
        </p:nvSpPr>
        <p:spPr/>
        <p:txBody>
          <a:bodyPr/>
          <a:lstStyle/>
          <a:p>
            <a:fld id="{FD75AF2E-A756-40A4-8098-AA727B5315E6}" type="slidenum">
              <a:rPr lang="en-GB" smtClean="0"/>
              <a:t>6</a:t>
            </a:fld>
            <a:endParaRPr lang="en-GB"/>
          </a:p>
        </p:txBody>
      </p:sp>
    </p:spTree>
    <p:extLst>
      <p:ext uri="{BB962C8B-B14F-4D97-AF65-F5344CB8AC3E}">
        <p14:creationId xmlns:p14="http://schemas.microsoft.com/office/powerpoint/2010/main" val="1797570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Gwen is to introduce </a:t>
            </a:r>
          </a:p>
        </p:txBody>
      </p:sp>
      <p:sp>
        <p:nvSpPr>
          <p:cNvPr id="4" name="Slide Number Placeholder 3"/>
          <p:cNvSpPr>
            <a:spLocks noGrp="1"/>
          </p:cNvSpPr>
          <p:nvPr>
            <p:ph type="sldNum" sz="quarter" idx="5"/>
          </p:nvPr>
        </p:nvSpPr>
        <p:spPr/>
        <p:txBody>
          <a:bodyPr/>
          <a:lstStyle/>
          <a:p>
            <a:fld id="{FD75AF2E-A756-40A4-8098-AA727B5315E6}" type="slidenum">
              <a:rPr lang="en-GB" smtClean="0"/>
              <a:t>7</a:t>
            </a:fld>
            <a:endParaRPr lang="en-GB"/>
          </a:p>
        </p:txBody>
      </p:sp>
    </p:spTree>
    <p:extLst>
      <p:ext uri="{BB962C8B-B14F-4D97-AF65-F5344CB8AC3E}">
        <p14:creationId xmlns:p14="http://schemas.microsoft.com/office/powerpoint/2010/main" val="1010776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Gwen speaks First: The branch development of effective transition services that were developmentally and appealing. </a:t>
            </a:r>
          </a:p>
          <a:p>
            <a:pPr eaLnBrk="1" hangingPunct="1"/>
            <a:endParaRPr lang="en-US" dirty="0"/>
          </a:p>
          <a:p>
            <a:pPr eaLnBrk="1" hangingPunct="1"/>
            <a:r>
              <a:rPr lang="en-US" dirty="0"/>
              <a:t>PTY @ End we learned young adults in leadership and paid position, engagement with family, partnership with adult system, and lack of state/ federal policy changes </a:t>
            </a:r>
          </a:p>
          <a:p>
            <a:pPr eaLnBrk="1" hangingPunct="1"/>
            <a:r>
              <a:rPr lang="en-US" dirty="0"/>
              <a:t>Pivot to 2009 grants included expanding upon lessons learned from prior grants- </a:t>
            </a:r>
            <a:r>
              <a:rPr lang="en-US" dirty="0" err="1"/>
              <a:t>i.e</a:t>
            </a:r>
            <a:r>
              <a:rPr lang="en-US" dirty="0"/>
              <a:t> Paid young adult roles, Family role, YMN </a:t>
            </a:r>
          </a:p>
          <a:p>
            <a:pPr eaLnBrk="1" hangingPunct="1"/>
            <a:endParaRPr lang="en-US" dirty="0"/>
          </a:p>
          <a:p>
            <a:pPr eaLnBrk="1" hangingPunct="1"/>
            <a:r>
              <a:rPr lang="en-US" dirty="0"/>
              <a:t>Brie: Speak to practices here in Maine, in 2009, the HTI grant included youth move work </a:t>
            </a:r>
          </a:p>
          <a:p>
            <a:endParaRPr lang="en-US" dirty="0"/>
          </a:p>
        </p:txBody>
      </p:sp>
      <p:sp>
        <p:nvSpPr>
          <p:cNvPr id="4" name="Slide Number Placeholder 3"/>
          <p:cNvSpPr>
            <a:spLocks noGrp="1"/>
          </p:cNvSpPr>
          <p:nvPr>
            <p:ph type="sldNum" sz="quarter" idx="5"/>
          </p:nvPr>
        </p:nvSpPr>
        <p:spPr/>
        <p:txBody>
          <a:bodyPr/>
          <a:lstStyle/>
          <a:p>
            <a:fld id="{FD75AF2E-A756-40A4-8098-AA727B5315E6}" type="slidenum">
              <a:rPr lang="en-GB" smtClean="0"/>
              <a:t>8</a:t>
            </a:fld>
            <a:endParaRPr lang="en-GB"/>
          </a:p>
        </p:txBody>
      </p:sp>
    </p:spTree>
    <p:extLst>
      <p:ext uri="{BB962C8B-B14F-4D97-AF65-F5344CB8AC3E}">
        <p14:creationId xmlns:p14="http://schemas.microsoft.com/office/powerpoint/2010/main" val="3911117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Gwen: Policy informs practice, and practice informs Policy </a:t>
            </a:r>
          </a:p>
          <a:p>
            <a:pPr eaLnBrk="1" hangingPunct="1"/>
            <a:endParaRPr lang="en-US" dirty="0"/>
          </a:p>
          <a:p>
            <a:pPr eaLnBrk="1" hangingPunct="1"/>
            <a:r>
              <a:rPr lang="en-US" dirty="0"/>
              <a:t>            Inclusion of the Adult system and other system partners in the discussion </a:t>
            </a:r>
          </a:p>
          <a:p>
            <a:pPr eaLnBrk="1" hangingPunct="1"/>
            <a:endParaRPr lang="en-US" dirty="0"/>
          </a:p>
          <a:p>
            <a:pPr eaLnBrk="1" hangingPunct="1"/>
            <a:r>
              <a:rPr lang="en-US" dirty="0"/>
              <a:t>Brie: effective transition and how the community defines age-tailored services and developmentally appropriate services.  </a:t>
            </a:r>
          </a:p>
          <a:p>
            <a:pPr eaLnBrk="1" hangingPunct="1"/>
            <a:r>
              <a:rPr lang="en-US" dirty="0"/>
              <a:t>Life skills, education opportunities, and workforce development </a:t>
            </a:r>
          </a:p>
          <a:p>
            <a:pPr eaLnBrk="1" hangingPunct="1"/>
            <a:endParaRPr lang="en-US" dirty="0"/>
          </a:p>
          <a:p>
            <a:pPr eaLnBrk="1" hangingPunct="1"/>
            <a:r>
              <a:rPr lang="en-US" dirty="0"/>
              <a:t>Branch- Development of Peer support, MOU between child and adult continuum </a:t>
            </a:r>
          </a:p>
          <a:p>
            <a:endParaRPr lang="en-US" dirty="0"/>
          </a:p>
        </p:txBody>
      </p:sp>
      <p:sp>
        <p:nvSpPr>
          <p:cNvPr id="4" name="Slide Number Placeholder 3"/>
          <p:cNvSpPr>
            <a:spLocks noGrp="1"/>
          </p:cNvSpPr>
          <p:nvPr>
            <p:ph type="sldNum" sz="quarter" idx="5"/>
          </p:nvPr>
        </p:nvSpPr>
        <p:spPr/>
        <p:txBody>
          <a:bodyPr/>
          <a:lstStyle/>
          <a:p>
            <a:fld id="{FD75AF2E-A756-40A4-8098-AA727B5315E6}" type="slidenum">
              <a:rPr lang="en-GB" smtClean="0"/>
              <a:t>9</a:t>
            </a:fld>
            <a:endParaRPr lang="en-GB"/>
          </a:p>
        </p:txBody>
      </p:sp>
    </p:spTree>
    <p:extLst>
      <p:ext uri="{BB962C8B-B14F-4D97-AF65-F5344CB8AC3E}">
        <p14:creationId xmlns:p14="http://schemas.microsoft.com/office/powerpoint/2010/main" val="3028154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Gwen: Reflection points to consider in your local work </a:t>
            </a:r>
          </a:p>
        </p:txBody>
      </p:sp>
      <p:sp>
        <p:nvSpPr>
          <p:cNvPr id="4" name="Slide Number Placeholder 3"/>
          <p:cNvSpPr>
            <a:spLocks noGrp="1"/>
          </p:cNvSpPr>
          <p:nvPr>
            <p:ph type="sldNum" sz="quarter" idx="5"/>
          </p:nvPr>
        </p:nvSpPr>
        <p:spPr/>
        <p:txBody>
          <a:bodyPr/>
          <a:lstStyle/>
          <a:p>
            <a:fld id="{FD75AF2E-A756-40A4-8098-AA727B5315E6}" type="slidenum">
              <a:rPr lang="en-GB" smtClean="0"/>
              <a:t>10</a:t>
            </a:fld>
            <a:endParaRPr lang="en-GB"/>
          </a:p>
        </p:txBody>
      </p:sp>
    </p:spTree>
    <p:extLst>
      <p:ext uri="{BB962C8B-B14F-4D97-AF65-F5344CB8AC3E}">
        <p14:creationId xmlns:p14="http://schemas.microsoft.com/office/powerpoint/2010/main" val="1741251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Better term than “Involvement”  goes way beyond that</a:t>
            </a:r>
          </a:p>
          <a:p>
            <a:pPr eaLnBrk="1" hangingPunct="1"/>
            <a:endParaRPr lang="en-US" dirty="0"/>
          </a:p>
          <a:p>
            <a:pPr eaLnBrk="1" hangingPunct="1"/>
            <a:r>
              <a:rPr lang="en-US" dirty="0"/>
              <a:t>Pivots of SAMHSA- PTY needed a youth coordinator </a:t>
            </a:r>
          </a:p>
          <a:p>
            <a:pPr eaLnBrk="1" hangingPunct="1"/>
            <a:r>
              <a:rPr lang="en-US" dirty="0"/>
              <a:t>                                HTI- needed a youth coordinator and a Sustainability plan </a:t>
            </a:r>
          </a:p>
          <a:p>
            <a:pPr eaLnBrk="1" hangingPunct="1"/>
            <a:r>
              <a:rPr lang="en-US" dirty="0"/>
              <a:t>                                NITT- Strong focus on youth &amp; Peers </a:t>
            </a:r>
          </a:p>
          <a:p>
            <a:pPr eaLnBrk="1" hangingPunct="1"/>
            <a:endParaRPr lang="en-US" dirty="0"/>
          </a:p>
          <a:p>
            <a:pPr eaLnBrk="1" hangingPunct="1"/>
            <a:r>
              <a:rPr lang="en-US" dirty="0"/>
              <a:t>Brie will discuss young adult work at the local and federal levels. </a:t>
            </a:r>
          </a:p>
          <a:p>
            <a:pPr eaLnBrk="1" hangingPunct="1"/>
            <a:endParaRPr lang="en-US" dirty="0"/>
          </a:p>
          <a:p>
            <a:pPr eaLnBrk="1" hangingPunct="1"/>
            <a:r>
              <a:rPr lang="en-US" dirty="0"/>
              <a:t>Product development- Youth to youth advocate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D75AF2E-A756-40A4-8098-AA727B5315E6}" type="slidenum">
              <a:rPr lang="en-GB" smtClean="0"/>
              <a:t>11</a:t>
            </a:fld>
            <a:endParaRPr lang="en-GB"/>
          </a:p>
        </p:txBody>
      </p:sp>
    </p:spTree>
    <p:extLst>
      <p:ext uri="{BB962C8B-B14F-4D97-AF65-F5344CB8AC3E}">
        <p14:creationId xmlns:p14="http://schemas.microsoft.com/office/powerpoint/2010/main" val="3712004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Family transition – families as  drivers shift from driver to navigational aid </a:t>
            </a:r>
          </a:p>
          <a:p>
            <a:pPr eaLnBrk="1" hangingPunct="1"/>
            <a:endParaRPr lang="en-US" dirty="0"/>
          </a:p>
          <a:p>
            <a:pPr eaLnBrk="1" hangingPunct="1"/>
            <a:r>
              <a:rPr lang="en-US" dirty="0"/>
              <a:t>Family groups developed publications on family transitions, groups, and peer support. </a:t>
            </a:r>
          </a:p>
          <a:p>
            <a:pPr eaLnBrk="1" hangingPunct="1"/>
            <a:endParaRPr lang="en-US" dirty="0"/>
          </a:p>
          <a:p>
            <a:pPr eaLnBrk="1" hangingPunct="1"/>
            <a:r>
              <a:rPr lang="en-US" dirty="0"/>
              <a:t>Brie- Institutional run between the family organization and the young adult organization, also, this was similar to the adult consumer organization. </a:t>
            </a:r>
          </a:p>
          <a:p>
            <a:pPr eaLnBrk="1" hangingPunct="1"/>
            <a:endParaRPr lang="en-US" dirty="0"/>
          </a:p>
          <a:p>
            <a:pPr eaLnBrk="1" hangingPunct="1"/>
            <a:r>
              <a:rPr lang="en-US" dirty="0"/>
              <a:t>Families and Caretakers </a:t>
            </a:r>
          </a:p>
          <a:p>
            <a:pPr eaLnBrk="1" hangingPunct="1"/>
            <a:endParaRPr lang="en-US" dirty="0"/>
          </a:p>
          <a:p>
            <a:pPr eaLnBrk="1" hangingPunct="1"/>
            <a:r>
              <a:rPr lang="en-US" dirty="0"/>
              <a:t>Family is self-defined by the individual </a:t>
            </a:r>
          </a:p>
          <a:p>
            <a:endParaRPr lang="en-US" dirty="0"/>
          </a:p>
        </p:txBody>
      </p:sp>
      <p:sp>
        <p:nvSpPr>
          <p:cNvPr id="4" name="Slide Number Placeholder 3"/>
          <p:cNvSpPr>
            <a:spLocks noGrp="1"/>
          </p:cNvSpPr>
          <p:nvPr>
            <p:ph type="sldNum" sz="quarter" idx="5"/>
          </p:nvPr>
        </p:nvSpPr>
        <p:spPr/>
        <p:txBody>
          <a:bodyPr/>
          <a:lstStyle/>
          <a:p>
            <a:fld id="{FD75AF2E-A756-40A4-8098-AA727B5315E6}" type="slidenum">
              <a:rPr lang="en-GB" smtClean="0"/>
              <a:t>13</a:t>
            </a:fld>
            <a:endParaRPr lang="en-GB"/>
          </a:p>
        </p:txBody>
      </p:sp>
    </p:spTree>
    <p:extLst>
      <p:ext uri="{BB962C8B-B14F-4D97-AF65-F5344CB8AC3E}">
        <p14:creationId xmlns:p14="http://schemas.microsoft.com/office/powerpoint/2010/main" val="3141125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Gwen</a:t>
            </a:r>
          </a:p>
          <a:p>
            <a:endParaRPr lang="en-US" dirty="0"/>
          </a:p>
          <a:p>
            <a:r>
              <a:rPr lang="en-US" dirty="0"/>
              <a:t>Brie </a:t>
            </a:r>
          </a:p>
        </p:txBody>
      </p:sp>
      <p:sp>
        <p:nvSpPr>
          <p:cNvPr id="4" name="Slide Number Placeholder 3"/>
          <p:cNvSpPr>
            <a:spLocks noGrp="1"/>
          </p:cNvSpPr>
          <p:nvPr>
            <p:ph type="sldNum" sz="quarter" idx="5"/>
          </p:nvPr>
        </p:nvSpPr>
        <p:spPr/>
        <p:txBody>
          <a:bodyPr/>
          <a:lstStyle/>
          <a:p>
            <a:fld id="{FD75AF2E-A756-40A4-8098-AA727B5315E6}" type="slidenum">
              <a:rPr lang="en-GB" smtClean="0"/>
              <a:t>14</a:t>
            </a:fld>
            <a:endParaRPr lang="en-GB"/>
          </a:p>
        </p:txBody>
      </p:sp>
    </p:spTree>
    <p:extLst>
      <p:ext uri="{BB962C8B-B14F-4D97-AF65-F5344CB8AC3E}">
        <p14:creationId xmlns:p14="http://schemas.microsoft.com/office/powerpoint/2010/main" val="369179074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jpg"/><Relationship Id="rId4" Type="http://schemas.openxmlformats.org/officeDocument/2006/relationships/image" Target="../media/image7.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8.jpg"/><Relationship Id="rId4" Type="http://schemas.openxmlformats.org/officeDocument/2006/relationships/image" Target="../media/image7.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jpg"/><Relationship Id="rId4" Type="http://schemas.openxmlformats.org/officeDocument/2006/relationships/image" Target="../media/image7.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jpg"/><Relationship Id="rId4" Type="http://schemas.openxmlformats.org/officeDocument/2006/relationships/image" Target="../media/image7.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C5181-3FA0-AD42-8E13-57C0B3C05F91}"/>
              </a:ext>
            </a:extLst>
          </p:cNvPr>
          <p:cNvSpPr>
            <a:spLocks noGrp="1"/>
          </p:cNvSpPr>
          <p:nvPr>
            <p:ph type="ctrTitle"/>
          </p:nvPr>
        </p:nvSpPr>
        <p:spPr>
          <a:xfrm>
            <a:off x="1524000" y="950425"/>
            <a:ext cx="9144000" cy="2387600"/>
          </a:xfrm>
          <a:prstGeom prst="rect">
            <a:avLst/>
          </a:prstGeom>
        </p:spPr>
        <p:txBody>
          <a:bodyPr anchor="b"/>
          <a:lstStyle>
            <a:lvl1pPr algn="ctr">
              <a:defRPr sz="6000"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28D5C79-B6B2-EC41-B895-75479BC66990}"/>
              </a:ext>
            </a:extLst>
          </p:cNvPr>
          <p:cNvSpPr>
            <a:spLocks noGrp="1"/>
          </p:cNvSpPr>
          <p:nvPr>
            <p:ph type="subTitle" idx="1"/>
          </p:nvPr>
        </p:nvSpPr>
        <p:spPr>
          <a:xfrm>
            <a:off x="1524000" y="3519977"/>
            <a:ext cx="9144000" cy="729331"/>
          </a:xfrm>
        </p:spPr>
        <p:txBody>
          <a:bodyPr>
            <a:normAutofit/>
          </a:bodyPr>
          <a:lstStyle>
            <a:lvl1pPr marL="0" indent="0" algn="ctr">
              <a:buNone/>
              <a:defRPr sz="2400" i="0">
                <a:solidFill>
                  <a:schemeClr val="bg1"/>
                </a:solidFill>
                <a:latin typeface="Arial" panose="020B060402020202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8" name="Text Placeholder 7">
            <a:extLst>
              <a:ext uri="{FF2B5EF4-FFF2-40B4-BE49-F238E27FC236}">
                <a16:creationId xmlns:a16="http://schemas.microsoft.com/office/drawing/2014/main" id="{E6D60042-FB4E-E64B-9CD6-98FFAD1B45A7}"/>
              </a:ext>
            </a:extLst>
          </p:cNvPr>
          <p:cNvSpPr>
            <a:spLocks noGrp="1"/>
          </p:cNvSpPr>
          <p:nvPr>
            <p:ph type="body" sz="quarter" idx="10" hasCustomPrompt="1"/>
          </p:nvPr>
        </p:nvSpPr>
        <p:spPr>
          <a:xfrm>
            <a:off x="1524000" y="6306472"/>
            <a:ext cx="9144000" cy="551528"/>
          </a:xfrm>
        </p:spPr>
        <p:txBody>
          <a:bodyPr>
            <a:normAutofit/>
          </a:bodyPr>
          <a:lstStyle>
            <a:lvl1pPr marL="0" indent="0" algn="ctr">
              <a:buNone/>
              <a:defRPr sz="1200" b="1" i="0" spc="133" baseline="0">
                <a:solidFill>
                  <a:schemeClr val="bg1"/>
                </a:solidFill>
                <a:latin typeface="Arial Black" panose="020B0604020202020204" pitchFamily="34" charset="0"/>
                <a:cs typeface="Arial Black" panose="020B0604020202020204" pitchFamily="34" charset="0"/>
              </a:defRPr>
            </a:lvl1pPr>
            <a:lvl2pPr marL="457177" indent="0">
              <a:buNone/>
              <a:defRPr/>
            </a:lvl2pPr>
          </a:lstStyle>
          <a:p>
            <a:pPr lvl="0"/>
            <a:r>
              <a:rPr lang="en-US" dirty="0"/>
              <a:t>DATE OF PRESENTATION  |  LOCATION OF PRESENTATION</a:t>
            </a:r>
          </a:p>
        </p:txBody>
      </p:sp>
      <p:pic>
        <p:nvPicPr>
          <p:cNvPr id="7" name="Picture 6" descr="Transitions logo silhouettes of youth jumping">
            <a:extLst>
              <a:ext uri="{FF2B5EF4-FFF2-40B4-BE49-F238E27FC236}">
                <a16:creationId xmlns:a16="http://schemas.microsoft.com/office/drawing/2014/main" id="{B98EE3F3-92A9-40C1-8966-E69CD68DB9F2}"/>
              </a:ext>
            </a:extLst>
          </p:cNvPr>
          <p:cNvPicPr>
            <a:picLocks noChangeAspect="1"/>
          </p:cNvPicPr>
          <p:nvPr userDrawn="1"/>
        </p:nvPicPr>
        <p:blipFill>
          <a:blip r:embed="rId3"/>
          <a:srcRect/>
          <a:stretch/>
        </p:blipFill>
        <p:spPr>
          <a:xfrm>
            <a:off x="4710878" y="4913690"/>
            <a:ext cx="978179" cy="688859"/>
          </a:xfrm>
          <a:prstGeom prst="rect">
            <a:avLst/>
          </a:prstGeom>
        </p:spPr>
      </p:pic>
      <p:pic>
        <p:nvPicPr>
          <p:cNvPr id="5" name="Graphic 4" descr="UMass Chan logo">
            <a:extLst>
              <a:ext uri="{FF2B5EF4-FFF2-40B4-BE49-F238E27FC236}">
                <a16:creationId xmlns:a16="http://schemas.microsoft.com/office/drawing/2014/main" id="{A013EA80-1AB5-4514-883C-2B5D3876E18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99364" y="4913690"/>
            <a:ext cx="933109" cy="709162"/>
          </a:xfrm>
          <a:prstGeom prst="rect">
            <a:avLst/>
          </a:prstGeom>
        </p:spPr>
      </p:pic>
      <p:pic>
        <p:nvPicPr>
          <p:cNvPr id="6" name="Picture 5" descr="iSPARC logo people in the shapes of stars">
            <a:extLst>
              <a:ext uri="{FF2B5EF4-FFF2-40B4-BE49-F238E27FC236}">
                <a16:creationId xmlns:a16="http://schemas.microsoft.com/office/drawing/2014/main" id="{E67017E8-A60E-28EC-AC2B-ACA442436764}"/>
              </a:ext>
            </a:extLst>
          </p:cNvPr>
          <p:cNvPicPr>
            <a:picLocks noChangeAspect="1"/>
          </p:cNvPicPr>
          <p:nvPr userDrawn="1"/>
        </p:nvPicPr>
        <p:blipFill>
          <a:blip r:embed="rId6"/>
          <a:srcRect b="20500"/>
          <a:stretch/>
        </p:blipFill>
        <p:spPr>
          <a:xfrm>
            <a:off x="2614779" y="4878381"/>
            <a:ext cx="2085637" cy="744471"/>
          </a:xfrm>
          <a:prstGeom prst="rect">
            <a:avLst/>
          </a:prstGeom>
        </p:spPr>
      </p:pic>
      <p:pic>
        <p:nvPicPr>
          <p:cNvPr id="9" name="Picture 8" descr="CIRC logo all text">
            <a:extLst>
              <a:ext uri="{FF2B5EF4-FFF2-40B4-BE49-F238E27FC236}">
                <a16:creationId xmlns:a16="http://schemas.microsoft.com/office/drawing/2014/main" id="{9E8B8718-3C15-A9D8-CCC8-D6A8AE12E7A7}"/>
              </a:ext>
            </a:extLst>
          </p:cNvPr>
          <p:cNvPicPr>
            <a:picLocks noChangeAspect="1"/>
          </p:cNvPicPr>
          <p:nvPr userDrawn="1"/>
        </p:nvPicPr>
        <p:blipFill>
          <a:blip r:embed="rId7"/>
          <a:stretch>
            <a:fillRect/>
          </a:stretch>
        </p:blipFill>
        <p:spPr>
          <a:xfrm>
            <a:off x="9046201" y="4912629"/>
            <a:ext cx="1175037" cy="653974"/>
          </a:xfrm>
          <a:prstGeom prst="rect">
            <a:avLst/>
          </a:prstGeom>
        </p:spPr>
      </p:pic>
      <p:pic>
        <p:nvPicPr>
          <p:cNvPr id="11" name="Picture 10" descr="RRTC Logo Silhouettes of a youth, college student, professional worker and trade worker&#10;&#10;">
            <a:extLst>
              <a:ext uri="{FF2B5EF4-FFF2-40B4-BE49-F238E27FC236}">
                <a16:creationId xmlns:a16="http://schemas.microsoft.com/office/drawing/2014/main" id="{94145124-A4F4-F4A0-3DA0-1BBF58412B31}"/>
              </a:ext>
            </a:extLst>
          </p:cNvPr>
          <p:cNvPicPr>
            <a:picLocks noChangeAspect="1"/>
          </p:cNvPicPr>
          <p:nvPr userDrawn="1"/>
        </p:nvPicPr>
        <p:blipFill>
          <a:blip r:embed="rId8"/>
          <a:stretch>
            <a:fillRect/>
          </a:stretch>
        </p:blipFill>
        <p:spPr>
          <a:xfrm>
            <a:off x="5763077" y="4908688"/>
            <a:ext cx="1049447" cy="688859"/>
          </a:xfrm>
          <a:prstGeom prst="rect">
            <a:avLst/>
          </a:prstGeom>
        </p:spPr>
      </p:pic>
      <p:pic>
        <p:nvPicPr>
          <p:cNvPr id="15" name="Picture 14" descr="Temple University logo">
            <a:extLst>
              <a:ext uri="{FF2B5EF4-FFF2-40B4-BE49-F238E27FC236}">
                <a16:creationId xmlns:a16="http://schemas.microsoft.com/office/drawing/2014/main" id="{24F8AD88-9F3D-DD6A-4C3C-77488B11C534}"/>
              </a:ext>
            </a:extLst>
          </p:cNvPr>
          <p:cNvPicPr>
            <a:picLocks noChangeAspect="1"/>
          </p:cNvPicPr>
          <p:nvPr userDrawn="1"/>
        </p:nvPicPr>
        <p:blipFill>
          <a:blip r:embed="rId9"/>
          <a:stretch>
            <a:fillRect/>
          </a:stretch>
        </p:blipFill>
        <p:spPr>
          <a:xfrm>
            <a:off x="6886544" y="4912629"/>
            <a:ext cx="2085637" cy="647267"/>
          </a:xfrm>
          <a:prstGeom prst="rect">
            <a:avLst/>
          </a:prstGeom>
        </p:spPr>
      </p:pic>
    </p:spTree>
    <p:extLst>
      <p:ext uri="{BB962C8B-B14F-4D97-AF65-F5344CB8AC3E}">
        <p14:creationId xmlns:p14="http://schemas.microsoft.com/office/powerpoint/2010/main" val="1960278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st+PortraitPhoto">
    <p:bg>
      <p:bgPr>
        <a:blipFill dpi="0" rotWithShape="1">
          <a:blip r:embed="rId2">
            <a:alphaModFix amt="60000"/>
            <a:lum/>
            <a:extLst>
              <a:ext uri="{BEBA8EAE-BF5A-486C-A8C5-ECC9F3942E4B}">
                <a14:imgProps xmlns:a14="http://schemas.microsoft.com/office/drawing/2010/main">
                  <a14:imgLayer r:embed="rId3">
                    <a14:imgEffect>
                      <a14:artisticPencilSketch/>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0455CDD-6175-A74F-ABB3-D7D0F2634141}"/>
              </a:ext>
            </a:extLst>
          </p:cNvPr>
          <p:cNvSpPr/>
          <p:nvPr userDrawn="1"/>
        </p:nvSpPr>
        <p:spPr>
          <a:xfrm>
            <a:off x="7620001" y="-1"/>
            <a:ext cx="4571999" cy="479746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96284BF-B9BE-EE49-B8EC-A60012C19CA6}"/>
              </a:ext>
              <a:ext uri="{C183D7F6-B498-43B3-948B-1728B52AA6E4}">
                <adec:decorative xmlns:adec="http://schemas.microsoft.com/office/drawing/2017/decorative" val="1"/>
              </a:ext>
            </a:extLst>
          </p:cNvPr>
          <p:cNvPicPr>
            <a:picLocks noChangeAspect="1"/>
          </p:cNvPicPr>
          <p:nvPr userDrawn="1"/>
        </p:nvPicPr>
        <p:blipFill rotWithShape="1">
          <a:blip r:embed="rId4"/>
          <a:srcRect l="62513" t="69899"/>
          <a:stretch/>
        </p:blipFill>
        <p:spPr>
          <a:xfrm>
            <a:off x="7620001" y="4791116"/>
            <a:ext cx="4565649" cy="2060533"/>
          </a:xfrm>
          <a:prstGeom prst="rect">
            <a:avLst/>
          </a:prstGeom>
        </p:spPr>
      </p:pic>
      <p:sp>
        <p:nvSpPr>
          <p:cNvPr id="3" name="Content Placeholder 2">
            <a:extLst>
              <a:ext uri="{FF2B5EF4-FFF2-40B4-BE49-F238E27FC236}">
                <a16:creationId xmlns:a16="http://schemas.microsoft.com/office/drawing/2014/main" id="{CF0AE959-C495-8046-91E2-A8D5C7B2B62F}"/>
              </a:ext>
            </a:extLst>
          </p:cNvPr>
          <p:cNvSpPr>
            <a:spLocks noGrp="1"/>
          </p:cNvSpPr>
          <p:nvPr>
            <p:ph idx="1"/>
          </p:nvPr>
        </p:nvSpPr>
        <p:spPr>
          <a:xfrm>
            <a:off x="470589" y="1825627"/>
            <a:ext cx="6489011" cy="4531723"/>
          </a:xfrm>
        </p:spPr>
        <p:txBody>
          <a:bodyPr>
            <a:normAutofit/>
          </a:bodyPr>
          <a:lstStyle>
            <a:lvl1pPr>
              <a:defRPr sz="3600"/>
            </a:lvl1pPr>
            <a:lvl2pPr>
              <a:defRPr sz="3600"/>
            </a:lvl2pPr>
            <a:lvl3pPr>
              <a:defRPr sz="3600"/>
            </a:lvl3pPr>
            <a:lvl4pPr>
              <a:defRPr sz="3600"/>
            </a:lvl4pPr>
            <a:lvl5pPr>
              <a:defRPr sz="3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5F5E76A7-52CC-D748-B950-94707165ADE0}"/>
              </a:ext>
              <a:ext uri="{C183D7F6-B498-43B3-948B-1728B52AA6E4}">
                <adec:decorative xmlns:adec="http://schemas.microsoft.com/office/drawing/2017/decorative" val="1"/>
              </a:ext>
            </a:extLst>
          </p:cNvPr>
          <p:cNvSpPr>
            <a:spLocks noGrp="1"/>
          </p:cNvSpPr>
          <p:nvPr>
            <p:ph type="pic" sz="quarter" idx="13"/>
          </p:nvPr>
        </p:nvSpPr>
        <p:spPr>
          <a:xfrm>
            <a:off x="7670801" y="-1"/>
            <a:ext cx="4572001" cy="4797469"/>
          </a:xfrm>
        </p:spPr>
        <p:txBody>
          <a:bodyPr/>
          <a:lstStyle/>
          <a:p>
            <a:r>
              <a:rPr lang="en-US"/>
              <a:t>Click icon to add picture</a:t>
            </a:r>
          </a:p>
        </p:txBody>
      </p:sp>
      <p:sp>
        <p:nvSpPr>
          <p:cNvPr id="13" name="Title 1">
            <a:extLst>
              <a:ext uri="{FF2B5EF4-FFF2-40B4-BE49-F238E27FC236}">
                <a16:creationId xmlns:a16="http://schemas.microsoft.com/office/drawing/2014/main" id="{DB7BEFFE-C644-3344-905E-91D79A56E926}"/>
              </a:ext>
            </a:extLst>
          </p:cNvPr>
          <p:cNvSpPr>
            <a:spLocks noGrp="1"/>
          </p:cNvSpPr>
          <p:nvPr>
            <p:ph type="title"/>
          </p:nvPr>
        </p:nvSpPr>
        <p:spPr>
          <a:xfrm>
            <a:off x="470590" y="423949"/>
            <a:ext cx="6489010" cy="1105593"/>
          </a:xfrm>
          <a:prstGeom prst="rect">
            <a:avLst/>
          </a:prstGeom>
        </p:spPr>
        <p:txBody>
          <a:bodyPr>
            <a:noAutofit/>
          </a:bodyPr>
          <a:lstStyle>
            <a:lvl1pPr>
              <a:defRPr sz="3600"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04769712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st+Icon">
    <p:bg>
      <p:bgPr>
        <a:blipFill dpi="0" rotWithShape="1">
          <a:blip r:embed="rId2">
            <a:alphaModFix amt="60000"/>
            <a:lum/>
            <a:extLst>
              <a:ext uri="{BEBA8EAE-BF5A-486C-A8C5-ECC9F3942E4B}">
                <a14:imgProps xmlns:a14="http://schemas.microsoft.com/office/drawing/2010/main">
                  <a14:imgLayer r:embed="rId3">
                    <a14:imgEffect>
                      <a14:artisticPencilSketch/>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4E1485D-3230-F44A-AD4D-B2585F309214}"/>
              </a:ext>
              <a:ext uri="{C183D7F6-B498-43B3-948B-1728B52AA6E4}">
                <adec:decorative xmlns:adec="http://schemas.microsoft.com/office/drawing/2017/decorative" val="1"/>
              </a:ext>
            </a:extLst>
          </p:cNvPr>
          <p:cNvPicPr>
            <a:picLocks noChangeAspect="1"/>
          </p:cNvPicPr>
          <p:nvPr userDrawn="1"/>
        </p:nvPicPr>
        <p:blipFill rotWithShape="1">
          <a:blip r:embed="rId4"/>
          <a:srcRect l="62478" t="-91" r="2" b="-1"/>
          <a:stretch/>
        </p:blipFill>
        <p:spPr>
          <a:xfrm>
            <a:off x="7615825" y="0"/>
            <a:ext cx="4569825" cy="6851649"/>
          </a:xfrm>
          <a:prstGeom prst="rect">
            <a:avLst/>
          </a:prstGeom>
        </p:spPr>
      </p:pic>
      <p:sp>
        <p:nvSpPr>
          <p:cNvPr id="6" name="Picture Placeholder 5">
            <a:extLst>
              <a:ext uri="{FF2B5EF4-FFF2-40B4-BE49-F238E27FC236}">
                <a16:creationId xmlns:a16="http://schemas.microsoft.com/office/drawing/2014/main" id="{7C4CF328-9FC5-DF42-A930-2C0CE17F7B65}"/>
              </a:ext>
            </a:extLst>
          </p:cNvPr>
          <p:cNvSpPr>
            <a:spLocks noGrp="1"/>
          </p:cNvSpPr>
          <p:nvPr>
            <p:ph type="pic" sz="quarter" idx="10"/>
          </p:nvPr>
        </p:nvSpPr>
        <p:spPr>
          <a:xfrm>
            <a:off x="9004127" y="700439"/>
            <a:ext cx="1828800" cy="1828800"/>
          </a:xfrm>
        </p:spPr>
        <p:txBody>
          <a:bodyPr/>
          <a:lstStyle/>
          <a:p>
            <a:r>
              <a:rPr lang="en-US"/>
              <a:t>Click icon to add picture</a:t>
            </a:r>
          </a:p>
        </p:txBody>
      </p:sp>
      <p:sp>
        <p:nvSpPr>
          <p:cNvPr id="12" name="Content Placeholder 2">
            <a:extLst>
              <a:ext uri="{FF2B5EF4-FFF2-40B4-BE49-F238E27FC236}">
                <a16:creationId xmlns:a16="http://schemas.microsoft.com/office/drawing/2014/main" id="{ADA607BF-01B2-BE44-B3D5-70558646B936}"/>
              </a:ext>
            </a:extLst>
          </p:cNvPr>
          <p:cNvSpPr>
            <a:spLocks noGrp="1"/>
          </p:cNvSpPr>
          <p:nvPr>
            <p:ph idx="1"/>
          </p:nvPr>
        </p:nvSpPr>
        <p:spPr>
          <a:xfrm>
            <a:off x="470589" y="1825627"/>
            <a:ext cx="6706065" cy="4676773"/>
          </a:xfrm>
        </p:spPr>
        <p:txBody>
          <a:bodyPr>
            <a:normAutofit/>
          </a:bodyPr>
          <a:lstStyle>
            <a:lvl1pPr>
              <a:defRPr sz="3600"/>
            </a:lvl1pPr>
            <a:lvl2pPr>
              <a:defRPr sz="3600"/>
            </a:lvl2pPr>
            <a:lvl3pPr>
              <a:defRPr sz="3600"/>
            </a:lvl3pPr>
            <a:lvl4pPr>
              <a:defRPr sz="3600"/>
            </a:lvl4pPr>
            <a:lvl5pPr>
              <a:defRPr sz="3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
            <a:extLst>
              <a:ext uri="{FF2B5EF4-FFF2-40B4-BE49-F238E27FC236}">
                <a16:creationId xmlns:a16="http://schemas.microsoft.com/office/drawing/2014/main" id="{9B1A555E-16BA-E647-8D0B-7E303DA304B8}"/>
              </a:ext>
            </a:extLst>
          </p:cNvPr>
          <p:cNvSpPr>
            <a:spLocks noGrp="1"/>
          </p:cNvSpPr>
          <p:nvPr>
            <p:ph type="title"/>
          </p:nvPr>
        </p:nvSpPr>
        <p:spPr>
          <a:xfrm>
            <a:off x="470589" y="355600"/>
            <a:ext cx="6706065" cy="1103706"/>
          </a:xfrm>
          <a:prstGeom prst="rect">
            <a:avLst/>
          </a:prstGeom>
        </p:spPr>
        <p:txBody>
          <a:bodyPr>
            <a:noAutofit/>
          </a:bodyPr>
          <a:lstStyle>
            <a:lvl1pPr>
              <a:defRPr sz="3600"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2442120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Images+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41F9E6-79E2-6291-2997-8EB6B0FDD41B}"/>
              </a:ext>
            </a:extLst>
          </p:cNvPr>
          <p:cNvSpPr/>
          <p:nvPr userDrawn="1"/>
        </p:nvSpPr>
        <p:spPr>
          <a:xfrm>
            <a:off x="0" y="4561840"/>
            <a:ext cx="6096001" cy="229616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sp>
        <p:nvSpPr>
          <p:cNvPr id="2" name="Title 1">
            <a:extLst>
              <a:ext uri="{FF2B5EF4-FFF2-40B4-BE49-F238E27FC236}">
                <a16:creationId xmlns:a16="http://schemas.microsoft.com/office/drawing/2014/main" id="{B3E86AE2-C12B-2144-B784-06409477643E}"/>
              </a:ext>
            </a:extLst>
          </p:cNvPr>
          <p:cNvSpPr>
            <a:spLocks noGrp="1"/>
          </p:cNvSpPr>
          <p:nvPr>
            <p:ph type="title" hasCustomPrompt="1"/>
          </p:nvPr>
        </p:nvSpPr>
        <p:spPr>
          <a:xfrm>
            <a:off x="457200" y="4744198"/>
            <a:ext cx="4693921" cy="1982755"/>
          </a:xfrm>
          <a:prstGeom prst="rect">
            <a:avLst/>
          </a:prstGeom>
        </p:spPr>
        <p:txBody>
          <a:bodyPr anchor="t">
            <a:noAutofit/>
          </a:bodyPr>
          <a:lstStyle>
            <a:lvl1pPr>
              <a:defRPr sz="3600" b="0" i="0">
                <a:solidFill>
                  <a:schemeClr val="bg1"/>
                </a:solidFill>
                <a:latin typeface="Arial" panose="020B0604020202020204" pitchFamily="34" charset="0"/>
                <a:cs typeface="Arial" panose="020B0604020202020204" pitchFamily="34" charset="0"/>
              </a:defRPr>
            </a:lvl1pPr>
          </a:lstStyle>
          <a:p>
            <a:r>
              <a:rPr lang="en-US" dirty="0"/>
              <a:t>Click to edit Master title style lorem ipsum lorem ipsum photo caption</a:t>
            </a:r>
          </a:p>
        </p:txBody>
      </p:sp>
      <p:sp>
        <p:nvSpPr>
          <p:cNvPr id="3" name="Picture Placeholder 2">
            <a:extLst>
              <a:ext uri="{FF2B5EF4-FFF2-40B4-BE49-F238E27FC236}">
                <a16:creationId xmlns:a16="http://schemas.microsoft.com/office/drawing/2014/main" id="{01AD4422-5025-3E4E-9E2C-0E812900E9B2}"/>
              </a:ext>
            </a:extLst>
          </p:cNvPr>
          <p:cNvSpPr>
            <a:spLocks noGrp="1"/>
          </p:cNvSpPr>
          <p:nvPr>
            <p:ph type="pic" idx="1"/>
          </p:nvPr>
        </p:nvSpPr>
        <p:spPr>
          <a:xfrm>
            <a:off x="6095999" y="1"/>
            <a:ext cx="6096001" cy="68580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p>
        </p:txBody>
      </p:sp>
      <p:sp>
        <p:nvSpPr>
          <p:cNvPr id="5" name="Triangle 4">
            <a:extLst>
              <a:ext uri="{FF2B5EF4-FFF2-40B4-BE49-F238E27FC236}">
                <a16:creationId xmlns:a16="http://schemas.microsoft.com/office/drawing/2014/main" id="{12E805CD-2B62-1D49-9D46-8BDAF2BFA49B}"/>
              </a:ext>
            </a:extLst>
          </p:cNvPr>
          <p:cNvSpPr/>
          <p:nvPr userDrawn="1"/>
        </p:nvSpPr>
        <p:spPr>
          <a:xfrm rot="5400000">
            <a:off x="5532120" y="5244554"/>
            <a:ext cx="182880" cy="182880"/>
          </a:xfrm>
          <a:prstGeom prst="triangl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8" name="Triangle 7">
            <a:extLst>
              <a:ext uri="{FF2B5EF4-FFF2-40B4-BE49-F238E27FC236}">
                <a16:creationId xmlns:a16="http://schemas.microsoft.com/office/drawing/2014/main" id="{069C2751-724B-084C-8FD0-F226A51728EB}"/>
              </a:ext>
            </a:extLst>
          </p:cNvPr>
          <p:cNvSpPr/>
          <p:nvPr userDrawn="1"/>
        </p:nvSpPr>
        <p:spPr>
          <a:xfrm>
            <a:off x="5532120" y="4868813"/>
            <a:ext cx="182880" cy="182880"/>
          </a:xfrm>
          <a:prstGeom prst="triangl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9" name="Picture Placeholder 8">
            <a:extLst>
              <a:ext uri="{FF2B5EF4-FFF2-40B4-BE49-F238E27FC236}">
                <a16:creationId xmlns:a16="http://schemas.microsoft.com/office/drawing/2014/main" id="{638E14F5-3B34-3345-9CDD-E5A2CD563520}"/>
              </a:ext>
            </a:extLst>
          </p:cNvPr>
          <p:cNvSpPr>
            <a:spLocks noGrp="1"/>
          </p:cNvSpPr>
          <p:nvPr>
            <p:ph type="pic" sz="quarter" idx="10"/>
          </p:nvPr>
        </p:nvSpPr>
        <p:spPr>
          <a:xfrm>
            <a:off x="0" y="0"/>
            <a:ext cx="6096000" cy="4561840"/>
          </a:xfrm>
        </p:spPr>
        <p:txBody>
          <a:bodyPr/>
          <a:lstStyle/>
          <a:p>
            <a:r>
              <a:rPr lang="en-US"/>
              <a:t>Click icon to add picture</a:t>
            </a:r>
          </a:p>
        </p:txBody>
      </p:sp>
    </p:spTree>
    <p:extLst>
      <p:ext uri="{BB962C8B-B14F-4D97-AF65-F5344CB8AC3E}">
        <p14:creationId xmlns:p14="http://schemas.microsoft.com/office/powerpoint/2010/main" val="479832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ide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ED852C0-0A7D-DD42-BD59-5A3F8657BE6E}"/>
              </a:ext>
            </a:extLst>
          </p:cNvPr>
          <p:cNvSpPr>
            <a:spLocks noGrp="1"/>
          </p:cNvSpPr>
          <p:nvPr>
            <p:ph type="pic" sz="quarter" idx="10"/>
          </p:nvPr>
        </p:nvSpPr>
        <p:spPr>
          <a:xfrm>
            <a:off x="0" y="1"/>
            <a:ext cx="12192000" cy="6783184"/>
          </a:xfrm>
        </p:spPr>
        <p:txBody>
          <a:bodyPr/>
          <a:lstStyle/>
          <a:p>
            <a:r>
              <a:rPr lang="en-US"/>
              <a:t>Click icon to add picture</a:t>
            </a:r>
          </a:p>
        </p:txBody>
      </p:sp>
    </p:spTree>
    <p:extLst>
      <p:ext uri="{BB962C8B-B14F-4D97-AF65-F5344CB8AC3E}">
        <p14:creationId xmlns:p14="http://schemas.microsoft.com/office/powerpoint/2010/main" val="2544062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3E24DA-1CB1-1247-9A4B-C5936F5034A4}"/>
              </a:ext>
            </a:extLst>
          </p:cNvPr>
          <p:cNvSpPr txBox="1"/>
          <p:nvPr userDrawn="1"/>
        </p:nvSpPr>
        <p:spPr>
          <a:xfrm>
            <a:off x="358816" y="319211"/>
            <a:ext cx="1088021" cy="1785104"/>
          </a:xfrm>
          <a:prstGeom prst="rect">
            <a:avLst/>
          </a:prstGeom>
          <a:noFill/>
        </p:spPr>
        <p:txBody>
          <a:bodyPr wrap="square" rtlCol="0">
            <a:spAutoFit/>
          </a:bodyPr>
          <a:lstStyle/>
          <a:p>
            <a:r>
              <a:rPr lang="en-US" sz="11000" b="1" i="0" dirty="0">
                <a:solidFill>
                  <a:schemeClr val="bg1"/>
                </a:solidFill>
                <a:latin typeface="Georgia" panose="02040502050405020303" pitchFamily="18" charset="0"/>
                <a:cs typeface="Arial Black" panose="020B0604020202020204" pitchFamily="34" charset="0"/>
              </a:rPr>
              <a:t>“</a:t>
            </a:r>
          </a:p>
        </p:txBody>
      </p:sp>
      <p:sp>
        <p:nvSpPr>
          <p:cNvPr id="7" name="Text Placeholder 6">
            <a:extLst>
              <a:ext uri="{FF2B5EF4-FFF2-40B4-BE49-F238E27FC236}">
                <a16:creationId xmlns:a16="http://schemas.microsoft.com/office/drawing/2014/main" id="{2460E450-63ED-FA4B-8CD9-7EF452BE7924}"/>
              </a:ext>
            </a:extLst>
          </p:cNvPr>
          <p:cNvSpPr>
            <a:spLocks noGrp="1"/>
          </p:cNvSpPr>
          <p:nvPr>
            <p:ph type="body" sz="quarter" idx="13" hasCustomPrompt="1"/>
          </p:nvPr>
        </p:nvSpPr>
        <p:spPr>
          <a:xfrm>
            <a:off x="1171576" y="4247716"/>
            <a:ext cx="8897939" cy="846137"/>
          </a:xfrm>
        </p:spPr>
        <p:txBody>
          <a:bodyPr>
            <a:normAutofit/>
          </a:bodyPr>
          <a:lstStyle>
            <a:lvl1pPr marL="0" indent="-457178">
              <a:buNone/>
              <a:tabLst>
                <a:tab pos="274306" algn="l"/>
              </a:tabLst>
              <a:defRPr sz="1800" b="1" i="0" spc="200" baseline="0">
                <a:solidFill>
                  <a:schemeClr val="bg1"/>
                </a:solidFill>
                <a:latin typeface="Arial Black" panose="020B0604020202020204" pitchFamily="34" charset="0"/>
                <a:cs typeface="Arial Black" panose="020B0604020202020204" pitchFamily="34" charset="0"/>
              </a:defRPr>
            </a:lvl1pPr>
          </a:lstStyle>
          <a:p>
            <a:pPr lvl="0"/>
            <a:r>
              <a:rPr lang="en-US" dirty="0"/>
              <a:t>—NAME O. PERSON</a:t>
            </a:r>
            <a:br>
              <a:rPr lang="en-US" dirty="0"/>
            </a:br>
            <a:r>
              <a:rPr lang="en-US" dirty="0"/>
              <a:t>	TITLE OF QUOTED</a:t>
            </a:r>
          </a:p>
        </p:txBody>
      </p:sp>
      <p:sp>
        <p:nvSpPr>
          <p:cNvPr id="8" name="Title 1">
            <a:extLst>
              <a:ext uri="{FF2B5EF4-FFF2-40B4-BE49-F238E27FC236}">
                <a16:creationId xmlns:a16="http://schemas.microsoft.com/office/drawing/2014/main" id="{E8CE4664-7C88-1A41-B534-F53D664DEB86}"/>
              </a:ext>
            </a:extLst>
          </p:cNvPr>
          <p:cNvSpPr>
            <a:spLocks noGrp="1"/>
          </p:cNvSpPr>
          <p:nvPr>
            <p:ph type="ctrTitle" hasCustomPrompt="1"/>
          </p:nvPr>
        </p:nvSpPr>
        <p:spPr>
          <a:xfrm>
            <a:off x="1172224" y="1134818"/>
            <a:ext cx="10402961" cy="2789499"/>
          </a:xfrm>
          <a:prstGeom prst="rect">
            <a:avLst/>
          </a:prstGeom>
        </p:spPr>
        <p:txBody>
          <a:bodyPr anchor="t">
            <a:noAutofit/>
          </a:bodyPr>
          <a:lstStyle>
            <a:lvl1pPr algn="l">
              <a:lnSpc>
                <a:spcPct val="100000"/>
              </a:lnSpc>
              <a:defRPr sz="4000" b="1" i="1">
                <a:solidFill>
                  <a:schemeClr val="bg1"/>
                </a:solidFill>
                <a:latin typeface="Georgia" panose="02040502050405020303" pitchFamily="18" charset="0"/>
                <a:cs typeface="Arial Black" panose="020B0604020202020204" pitchFamily="34" charset="0"/>
              </a:defRPr>
            </a:lvl1pPr>
          </a:lstStyle>
          <a:p>
            <a:r>
              <a:rPr lang="en-US" dirty="0"/>
              <a:t>Quote goes here click to edit master style lorem ipsum click to edit master style lorem ipsum here click to edit ipsum master style lorem ipsum”</a:t>
            </a:r>
          </a:p>
        </p:txBody>
      </p:sp>
      <p:grpSp>
        <p:nvGrpSpPr>
          <p:cNvPr id="22" name="Group 21" descr="Transitions logo youths jumping&#10;RRTC Logo Silhouettes of a youth, college student, professional worker and trade worker&#10;CIRC Logo">
            <a:extLst>
              <a:ext uri="{FF2B5EF4-FFF2-40B4-BE49-F238E27FC236}">
                <a16:creationId xmlns:a16="http://schemas.microsoft.com/office/drawing/2014/main" id="{CAD5E5E2-374E-CBC4-B4B3-875874A81D67}"/>
              </a:ext>
            </a:extLst>
          </p:cNvPr>
          <p:cNvGrpSpPr/>
          <p:nvPr userDrawn="1"/>
        </p:nvGrpSpPr>
        <p:grpSpPr>
          <a:xfrm>
            <a:off x="358816" y="6067718"/>
            <a:ext cx="2765507" cy="563646"/>
            <a:chOff x="358816" y="6067718"/>
            <a:chExt cx="2765507" cy="563646"/>
          </a:xfrm>
        </p:grpSpPr>
        <p:pic>
          <p:nvPicPr>
            <p:cNvPr id="12" name="Picture 11">
              <a:extLst>
                <a:ext uri="{FF2B5EF4-FFF2-40B4-BE49-F238E27FC236}">
                  <a16:creationId xmlns:a16="http://schemas.microsoft.com/office/drawing/2014/main" id="{18E03096-1F9B-BF6E-E236-27C9092B25B0}"/>
                </a:ext>
              </a:extLst>
            </p:cNvPr>
            <p:cNvPicPr>
              <a:picLocks noChangeAspect="1"/>
            </p:cNvPicPr>
            <p:nvPr userDrawn="1"/>
          </p:nvPicPr>
          <p:blipFill>
            <a:blip r:embed="rId3"/>
            <a:srcRect/>
            <a:stretch/>
          </p:blipFill>
          <p:spPr>
            <a:xfrm>
              <a:off x="358816" y="6071781"/>
              <a:ext cx="794608" cy="559583"/>
            </a:xfrm>
            <a:prstGeom prst="rect">
              <a:avLst/>
            </a:prstGeom>
          </p:spPr>
        </p:pic>
        <p:pic>
          <p:nvPicPr>
            <p:cNvPr id="18" name="Picture 17" descr="A close-up of a sign&#10;&#10;AI-generated content may be incorrect.">
              <a:extLst>
                <a:ext uri="{FF2B5EF4-FFF2-40B4-BE49-F238E27FC236}">
                  <a16:creationId xmlns:a16="http://schemas.microsoft.com/office/drawing/2014/main" id="{D20D181C-BF84-B2F1-8B1E-056AD6092B36}"/>
                </a:ext>
              </a:extLst>
            </p:cNvPr>
            <p:cNvPicPr>
              <a:picLocks noChangeAspect="1"/>
            </p:cNvPicPr>
            <p:nvPr userDrawn="1"/>
          </p:nvPicPr>
          <p:blipFill>
            <a:blip r:embed="rId4"/>
            <a:stretch>
              <a:fillRect/>
            </a:stretch>
          </p:blipFill>
          <p:spPr>
            <a:xfrm>
              <a:off x="2126183" y="6067718"/>
              <a:ext cx="998140" cy="555520"/>
            </a:xfrm>
            <a:prstGeom prst="rect">
              <a:avLst/>
            </a:prstGeom>
          </p:spPr>
        </p:pic>
        <p:pic>
          <p:nvPicPr>
            <p:cNvPr id="20" name="Picture 19" descr="Silhouettes of people walking in different poses&#10;&#10;AI-generated content may be incorrect.">
              <a:extLst>
                <a:ext uri="{FF2B5EF4-FFF2-40B4-BE49-F238E27FC236}">
                  <a16:creationId xmlns:a16="http://schemas.microsoft.com/office/drawing/2014/main" id="{1B4FFCA0-D457-368C-025F-915A2014B665}"/>
                </a:ext>
              </a:extLst>
            </p:cNvPr>
            <p:cNvPicPr>
              <a:picLocks noChangeAspect="1"/>
            </p:cNvPicPr>
            <p:nvPr userDrawn="1"/>
          </p:nvPicPr>
          <p:blipFill>
            <a:blip r:embed="rId5"/>
            <a:stretch>
              <a:fillRect/>
            </a:stretch>
          </p:blipFill>
          <p:spPr>
            <a:xfrm>
              <a:off x="1213553" y="6067718"/>
              <a:ext cx="852501" cy="559583"/>
            </a:xfrm>
            <a:prstGeom prst="rect">
              <a:avLst/>
            </a:prstGeom>
          </p:spPr>
        </p:pic>
      </p:grpSp>
    </p:spTree>
    <p:extLst>
      <p:ext uri="{BB962C8B-B14F-4D97-AF65-F5344CB8AC3E}">
        <p14:creationId xmlns:p14="http://schemas.microsoft.com/office/powerpoint/2010/main" val="1309067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Gr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B9F5C91A-3B82-4246-9CA3-6102B9D654E3}"/>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bg1"/>
                </a:solidFill>
              </a:rPr>
              <a:pPr/>
              <a:t>‹#›</a:t>
            </a:fld>
            <a:endParaRPr lang="en-US" dirty="0">
              <a:solidFill>
                <a:schemeClr val="bg1"/>
              </a:solidFill>
            </a:endParaRPr>
          </a:p>
        </p:txBody>
      </p:sp>
      <p:sp>
        <p:nvSpPr>
          <p:cNvPr id="12" name="TextBox 11">
            <a:extLst>
              <a:ext uri="{FF2B5EF4-FFF2-40B4-BE49-F238E27FC236}">
                <a16:creationId xmlns:a16="http://schemas.microsoft.com/office/drawing/2014/main" id="{50E054EE-EE92-F548-AA33-3FF426E4145F}"/>
              </a:ext>
            </a:extLst>
          </p:cNvPr>
          <p:cNvSpPr txBox="1"/>
          <p:nvPr userDrawn="1"/>
        </p:nvSpPr>
        <p:spPr>
          <a:xfrm>
            <a:off x="358816" y="319211"/>
            <a:ext cx="1088021" cy="1785104"/>
          </a:xfrm>
          <a:prstGeom prst="rect">
            <a:avLst/>
          </a:prstGeom>
          <a:noFill/>
        </p:spPr>
        <p:txBody>
          <a:bodyPr wrap="square" rtlCol="0">
            <a:spAutoFit/>
          </a:bodyPr>
          <a:lstStyle/>
          <a:p>
            <a:r>
              <a:rPr lang="en-US" sz="11000" b="1" i="0" dirty="0">
                <a:solidFill>
                  <a:schemeClr val="bg1"/>
                </a:solidFill>
                <a:latin typeface="Georgia" panose="02040502050405020303" pitchFamily="18" charset="0"/>
                <a:cs typeface="Arial Black" panose="020B0604020202020204" pitchFamily="34" charset="0"/>
              </a:rPr>
              <a:t>“</a:t>
            </a:r>
          </a:p>
        </p:txBody>
      </p:sp>
      <p:sp>
        <p:nvSpPr>
          <p:cNvPr id="13" name="Text Placeholder 6">
            <a:extLst>
              <a:ext uri="{FF2B5EF4-FFF2-40B4-BE49-F238E27FC236}">
                <a16:creationId xmlns:a16="http://schemas.microsoft.com/office/drawing/2014/main" id="{41D48379-991A-3540-839C-ED0338E371A4}"/>
              </a:ext>
            </a:extLst>
          </p:cNvPr>
          <p:cNvSpPr>
            <a:spLocks noGrp="1"/>
          </p:cNvSpPr>
          <p:nvPr>
            <p:ph type="body" sz="quarter" idx="13" hasCustomPrompt="1"/>
          </p:nvPr>
        </p:nvSpPr>
        <p:spPr>
          <a:xfrm>
            <a:off x="1171576" y="4247716"/>
            <a:ext cx="8897939" cy="846137"/>
          </a:xfrm>
        </p:spPr>
        <p:txBody>
          <a:bodyPr>
            <a:normAutofit/>
          </a:bodyPr>
          <a:lstStyle>
            <a:lvl1pPr marL="0" indent="-457178">
              <a:buNone/>
              <a:tabLst>
                <a:tab pos="274306" algn="l"/>
              </a:tabLst>
              <a:defRPr sz="1800" b="1" i="0" spc="200" baseline="0">
                <a:solidFill>
                  <a:schemeClr val="bg1"/>
                </a:solidFill>
                <a:latin typeface="Arial Black" panose="020B0604020202020204" pitchFamily="34" charset="0"/>
                <a:cs typeface="Arial Black" panose="020B0604020202020204" pitchFamily="34" charset="0"/>
              </a:defRPr>
            </a:lvl1pPr>
          </a:lstStyle>
          <a:p>
            <a:pPr lvl="0"/>
            <a:r>
              <a:rPr lang="en-US" dirty="0"/>
              <a:t>—NAME O. PERSON</a:t>
            </a:r>
            <a:br>
              <a:rPr lang="en-US" dirty="0"/>
            </a:br>
            <a:r>
              <a:rPr lang="en-US" dirty="0"/>
              <a:t>	TITLE OF QUOTED</a:t>
            </a:r>
          </a:p>
        </p:txBody>
      </p:sp>
      <p:sp>
        <p:nvSpPr>
          <p:cNvPr id="14" name="Title 1">
            <a:extLst>
              <a:ext uri="{FF2B5EF4-FFF2-40B4-BE49-F238E27FC236}">
                <a16:creationId xmlns:a16="http://schemas.microsoft.com/office/drawing/2014/main" id="{C61970D8-BB90-6A48-A4D3-D75E94E71539}"/>
              </a:ext>
            </a:extLst>
          </p:cNvPr>
          <p:cNvSpPr>
            <a:spLocks noGrp="1"/>
          </p:cNvSpPr>
          <p:nvPr>
            <p:ph type="ctrTitle" hasCustomPrompt="1"/>
          </p:nvPr>
        </p:nvSpPr>
        <p:spPr>
          <a:xfrm>
            <a:off x="1172224" y="1134818"/>
            <a:ext cx="10402961" cy="2789499"/>
          </a:xfrm>
          <a:prstGeom prst="rect">
            <a:avLst/>
          </a:prstGeom>
        </p:spPr>
        <p:txBody>
          <a:bodyPr anchor="t">
            <a:noAutofit/>
          </a:bodyPr>
          <a:lstStyle>
            <a:lvl1pPr algn="l">
              <a:lnSpc>
                <a:spcPct val="100000"/>
              </a:lnSpc>
              <a:defRPr sz="4000" b="1" i="1">
                <a:solidFill>
                  <a:schemeClr val="bg1"/>
                </a:solidFill>
                <a:latin typeface="Georgia" panose="02040502050405020303" pitchFamily="18" charset="0"/>
                <a:cs typeface="Arial Black" panose="020B0604020202020204" pitchFamily="34" charset="0"/>
              </a:defRPr>
            </a:lvl1pPr>
          </a:lstStyle>
          <a:p>
            <a:r>
              <a:rPr lang="en-US" dirty="0"/>
              <a:t>Quote goes here click to edit master style lorem ipsum click to edit master style lorem ipsum here click to edit ipsum master style lorem ipsum”</a:t>
            </a:r>
          </a:p>
        </p:txBody>
      </p:sp>
      <p:grpSp>
        <p:nvGrpSpPr>
          <p:cNvPr id="2" name="Group 1" descr="Transitions logo youths jumping&#10;RRTC Logo Silhouettes of a youth, college student, professional worker and trade worker&#10;CIRC Logo">
            <a:extLst>
              <a:ext uri="{FF2B5EF4-FFF2-40B4-BE49-F238E27FC236}">
                <a16:creationId xmlns:a16="http://schemas.microsoft.com/office/drawing/2014/main" id="{F44F0CFA-AEA9-9F00-2089-875C8F4BF58E}"/>
              </a:ext>
            </a:extLst>
          </p:cNvPr>
          <p:cNvGrpSpPr/>
          <p:nvPr userDrawn="1"/>
        </p:nvGrpSpPr>
        <p:grpSpPr>
          <a:xfrm>
            <a:off x="358816" y="6038014"/>
            <a:ext cx="2765507" cy="563646"/>
            <a:chOff x="2549977" y="6161895"/>
            <a:chExt cx="2765507" cy="563646"/>
          </a:xfrm>
        </p:grpSpPr>
        <p:pic>
          <p:nvPicPr>
            <p:cNvPr id="3" name="Picture 2">
              <a:extLst>
                <a:ext uri="{FF2B5EF4-FFF2-40B4-BE49-F238E27FC236}">
                  <a16:creationId xmlns:a16="http://schemas.microsoft.com/office/drawing/2014/main" id="{B3B37F9B-1469-B250-E842-62986531640C}"/>
                </a:ext>
              </a:extLst>
            </p:cNvPr>
            <p:cNvPicPr>
              <a:picLocks noChangeAspect="1"/>
            </p:cNvPicPr>
            <p:nvPr userDrawn="1"/>
          </p:nvPicPr>
          <p:blipFill>
            <a:blip r:embed="rId3"/>
            <a:srcRect/>
            <a:stretch/>
          </p:blipFill>
          <p:spPr>
            <a:xfrm>
              <a:off x="2549977" y="6165958"/>
              <a:ext cx="794608" cy="559583"/>
            </a:xfrm>
            <a:prstGeom prst="rect">
              <a:avLst/>
            </a:prstGeom>
          </p:spPr>
        </p:pic>
        <p:pic>
          <p:nvPicPr>
            <p:cNvPr id="4" name="Picture 3" descr="A close-up of a sign&#10;&#10;AI-generated content may be incorrect.">
              <a:extLst>
                <a:ext uri="{FF2B5EF4-FFF2-40B4-BE49-F238E27FC236}">
                  <a16:creationId xmlns:a16="http://schemas.microsoft.com/office/drawing/2014/main" id="{2CEC79A5-A870-70FA-B0CD-5B9CC9B5B67F}"/>
                </a:ext>
              </a:extLst>
            </p:cNvPr>
            <p:cNvPicPr>
              <a:picLocks noChangeAspect="1"/>
            </p:cNvPicPr>
            <p:nvPr userDrawn="1"/>
          </p:nvPicPr>
          <p:blipFill>
            <a:blip r:embed="rId4"/>
            <a:stretch>
              <a:fillRect/>
            </a:stretch>
          </p:blipFill>
          <p:spPr>
            <a:xfrm>
              <a:off x="4317344" y="6161895"/>
              <a:ext cx="998140" cy="555520"/>
            </a:xfrm>
            <a:prstGeom prst="rect">
              <a:avLst/>
            </a:prstGeom>
          </p:spPr>
        </p:pic>
        <p:pic>
          <p:nvPicPr>
            <p:cNvPr id="5" name="Picture 4" descr="Silhouettes of people walking in different poses&#10;&#10;AI-generated content may be incorrect.">
              <a:extLst>
                <a:ext uri="{FF2B5EF4-FFF2-40B4-BE49-F238E27FC236}">
                  <a16:creationId xmlns:a16="http://schemas.microsoft.com/office/drawing/2014/main" id="{B85EE703-3B72-C865-8215-528606DCF0F9}"/>
                </a:ext>
              </a:extLst>
            </p:cNvPr>
            <p:cNvPicPr>
              <a:picLocks noChangeAspect="1"/>
            </p:cNvPicPr>
            <p:nvPr userDrawn="1"/>
          </p:nvPicPr>
          <p:blipFill>
            <a:blip r:embed="rId5"/>
            <a:stretch>
              <a:fillRect/>
            </a:stretch>
          </p:blipFill>
          <p:spPr>
            <a:xfrm>
              <a:off x="3404714" y="6161895"/>
              <a:ext cx="852501" cy="559583"/>
            </a:xfrm>
            <a:prstGeom prst="rect">
              <a:avLst/>
            </a:prstGeom>
          </p:spPr>
        </p:pic>
      </p:grpSp>
    </p:spTree>
    <p:extLst>
      <p:ext uri="{BB962C8B-B14F-4D97-AF65-F5344CB8AC3E}">
        <p14:creationId xmlns:p14="http://schemas.microsoft.com/office/powerpoint/2010/main" val="4165734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CAAEDBD-1E90-784B-A9A2-61AF713B1B71}"/>
              </a:ext>
            </a:extLst>
          </p:cNvPr>
          <p:cNvSpPr/>
          <p:nvPr userDrawn="1"/>
        </p:nvSpPr>
        <p:spPr>
          <a:xfrm>
            <a:off x="0" y="914400"/>
            <a:ext cx="10210800" cy="3657600"/>
          </a:xfrm>
          <a:prstGeom prst="rect">
            <a:avLst/>
          </a:prstGeom>
          <a:solidFill>
            <a:srgbClr val="000000">
              <a:alpha val="25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 name="Title 3">
            <a:extLst>
              <a:ext uri="{FF2B5EF4-FFF2-40B4-BE49-F238E27FC236}">
                <a16:creationId xmlns:a16="http://schemas.microsoft.com/office/drawing/2014/main" id="{EAC8191C-45F1-874F-B495-DB8283A1AA95}"/>
              </a:ext>
            </a:extLst>
          </p:cNvPr>
          <p:cNvSpPr>
            <a:spLocks noGrp="1"/>
          </p:cNvSpPr>
          <p:nvPr>
            <p:ph type="ctrTitle" hasCustomPrompt="1"/>
          </p:nvPr>
        </p:nvSpPr>
        <p:spPr>
          <a:xfrm>
            <a:off x="457200" y="1808444"/>
            <a:ext cx="8943654" cy="2194596"/>
          </a:xfrm>
        </p:spPr>
        <p:txBody>
          <a:bodyPr/>
          <a:lstStyle>
            <a:lvl1pPr>
              <a:defRPr>
                <a:solidFill>
                  <a:schemeClr val="bg1"/>
                </a:solidFill>
              </a:defRPr>
            </a:lvl1pPr>
          </a:lstStyle>
          <a:p>
            <a:pPr>
              <a:lnSpc>
                <a:spcPct val="100000"/>
              </a:lnSpc>
            </a:pPr>
            <a:r>
              <a:rPr lang="en-US" sz="4000" dirty="0"/>
              <a:t>Answer goes here lorem ipsum dolore set un </a:t>
            </a:r>
            <a:r>
              <a:rPr lang="en-US" sz="4000" dirty="0" err="1"/>
              <a:t>dumond</a:t>
            </a:r>
            <a:r>
              <a:rPr lang="en-US" sz="4000" dirty="0"/>
              <a:t>.</a:t>
            </a:r>
          </a:p>
        </p:txBody>
      </p:sp>
      <p:sp>
        <p:nvSpPr>
          <p:cNvPr id="8" name="Text Placeholder 7">
            <a:extLst>
              <a:ext uri="{FF2B5EF4-FFF2-40B4-BE49-F238E27FC236}">
                <a16:creationId xmlns:a16="http://schemas.microsoft.com/office/drawing/2014/main" id="{C8EA2483-A0AF-3148-BB61-7DF34A6114E8}"/>
              </a:ext>
            </a:extLst>
          </p:cNvPr>
          <p:cNvSpPr>
            <a:spLocks noGrp="1"/>
          </p:cNvSpPr>
          <p:nvPr>
            <p:ph type="body" sz="quarter" idx="10" hasCustomPrompt="1"/>
          </p:nvPr>
        </p:nvSpPr>
        <p:spPr>
          <a:xfrm>
            <a:off x="457200" y="1239839"/>
            <a:ext cx="5791200" cy="406082"/>
          </a:xfrm>
        </p:spPr>
        <p:txBody>
          <a:bodyPr>
            <a:normAutofit/>
          </a:bodyPr>
          <a:lstStyle>
            <a:lvl1pPr marL="0" indent="0">
              <a:buNone/>
              <a:defRPr sz="2000" b="1" spc="100" baseline="0">
                <a:solidFill>
                  <a:schemeClr val="accent3"/>
                </a:solidFill>
              </a:defRPr>
            </a:lvl1pPr>
          </a:lstStyle>
          <a:p>
            <a:pPr lvl="0"/>
            <a:r>
              <a:rPr lang="en-US" dirty="0"/>
              <a:t>QUESTION GOES HERE?</a:t>
            </a:r>
          </a:p>
        </p:txBody>
      </p:sp>
      <p:grpSp>
        <p:nvGrpSpPr>
          <p:cNvPr id="2" name="Group 1" descr="Transitions logo youths jumping&#10;RRTC Logo Silhouettes of a youth, college student, professional worker and trade worker&#10;CIRC Logo">
            <a:extLst>
              <a:ext uri="{FF2B5EF4-FFF2-40B4-BE49-F238E27FC236}">
                <a16:creationId xmlns:a16="http://schemas.microsoft.com/office/drawing/2014/main" id="{7BFFBF1B-8EDE-466D-9787-F3D4CF20233E}"/>
              </a:ext>
            </a:extLst>
          </p:cNvPr>
          <p:cNvGrpSpPr/>
          <p:nvPr userDrawn="1"/>
        </p:nvGrpSpPr>
        <p:grpSpPr>
          <a:xfrm>
            <a:off x="329292" y="6100806"/>
            <a:ext cx="2765507" cy="563646"/>
            <a:chOff x="2549977" y="6161895"/>
            <a:chExt cx="2765507" cy="563646"/>
          </a:xfrm>
        </p:grpSpPr>
        <p:pic>
          <p:nvPicPr>
            <p:cNvPr id="3" name="Picture 2">
              <a:extLst>
                <a:ext uri="{FF2B5EF4-FFF2-40B4-BE49-F238E27FC236}">
                  <a16:creationId xmlns:a16="http://schemas.microsoft.com/office/drawing/2014/main" id="{394D59B5-F57E-5BCC-E25B-CE7941875682}"/>
                </a:ext>
              </a:extLst>
            </p:cNvPr>
            <p:cNvPicPr>
              <a:picLocks noChangeAspect="1"/>
            </p:cNvPicPr>
            <p:nvPr userDrawn="1"/>
          </p:nvPicPr>
          <p:blipFill>
            <a:blip r:embed="rId3"/>
            <a:srcRect/>
            <a:stretch/>
          </p:blipFill>
          <p:spPr>
            <a:xfrm>
              <a:off x="2549977" y="6165958"/>
              <a:ext cx="794608" cy="559583"/>
            </a:xfrm>
            <a:prstGeom prst="rect">
              <a:avLst/>
            </a:prstGeom>
          </p:spPr>
        </p:pic>
        <p:pic>
          <p:nvPicPr>
            <p:cNvPr id="4" name="Picture 3" descr="A close-up of a sign&#10;&#10;AI-generated content may be incorrect.">
              <a:extLst>
                <a:ext uri="{FF2B5EF4-FFF2-40B4-BE49-F238E27FC236}">
                  <a16:creationId xmlns:a16="http://schemas.microsoft.com/office/drawing/2014/main" id="{D922857D-2F00-B4BE-F9C7-C65752392270}"/>
                </a:ext>
              </a:extLst>
            </p:cNvPr>
            <p:cNvPicPr>
              <a:picLocks noChangeAspect="1"/>
            </p:cNvPicPr>
            <p:nvPr userDrawn="1"/>
          </p:nvPicPr>
          <p:blipFill>
            <a:blip r:embed="rId4"/>
            <a:stretch>
              <a:fillRect/>
            </a:stretch>
          </p:blipFill>
          <p:spPr>
            <a:xfrm>
              <a:off x="4317344" y="6161895"/>
              <a:ext cx="998140" cy="555520"/>
            </a:xfrm>
            <a:prstGeom prst="rect">
              <a:avLst/>
            </a:prstGeom>
          </p:spPr>
        </p:pic>
        <p:pic>
          <p:nvPicPr>
            <p:cNvPr id="7" name="Picture 6" descr="Silhouettes of people walking in different poses&#10;&#10;AI-generated content may be incorrect.">
              <a:extLst>
                <a:ext uri="{FF2B5EF4-FFF2-40B4-BE49-F238E27FC236}">
                  <a16:creationId xmlns:a16="http://schemas.microsoft.com/office/drawing/2014/main" id="{65F6C902-7836-B2B1-A5AD-60AD2467D9B3}"/>
                </a:ext>
              </a:extLst>
            </p:cNvPr>
            <p:cNvPicPr>
              <a:picLocks noChangeAspect="1"/>
            </p:cNvPicPr>
            <p:nvPr userDrawn="1"/>
          </p:nvPicPr>
          <p:blipFill>
            <a:blip r:embed="rId5"/>
            <a:stretch>
              <a:fillRect/>
            </a:stretch>
          </p:blipFill>
          <p:spPr>
            <a:xfrm>
              <a:off x="3404714" y="6161895"/>
              <a:ext cx="852501" cy="559583"/>
            </a:xfrm>
            <a:prstGeom prst="rect">
              <a:avLst/>
            </a:prstGeom>
          </p:spPr>
        </p:pic>
      </p:grpSp>
    </p:spTree>
    <p:extLst>
      <p:ext uri="{BB962C8B-B14F-4D97-AF65-F5344CB8AC3E}">
        <p14:creationId xmlns:p14="http://schemas.microsoft.com/office/powerpoint/2010/main" val="38785032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C1D2B-0126-4208-9CFB-D9859FCD0D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034B7F-5564-4682-8861-ECB673C2AD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2B6568-6F1A-4D42-93A6-0319D4EE7A0B}"/>
              </a:ext>
            </a:extLst>
          </p:cNvPr>
          <p:cNvSpPr>
            <a:spLocks noGrp="1"/>
          </p:cNvSpPr>
          <p:nvPr>
            <p:ph type="dt" sz="half" idx="10"/>
          </p:nvPr>
        </p:nvSpPr>
        <p:spPr/>
        <p:txBody>
          <a:bodyPr/>
          <a:lstStyle/>
          <a:p>
            <a:fld id="{721B687B-4D0F-4947-9CDE-B596EAEF356E}" type="datetimeFigureOut">
              <a:rPr lang="en-US" smtClean="0"/>
              <a:t>6/5/2025</a:t>
            </a:fld>
            <a:endParaRPr lang="en-US"/>
          </a:p>
        </p:txBody>
      </p:sp>
      <p:sp>
        <p:nvSpPr>
          <p:cNvPr id="5" name="Footer Placeholder 4">
            <a:extLst>
              <a:ext uri="{FF2B5EF4-FFF2-40B4-BE49-F238E27FC236}">
                <a16:creationId xmlns:a16="http://schemas.microsoft.com/office/drawing/2014/main" id="{F846D311-F450-47A8-B484-A3CE858B6F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4C95B8-5916-451D-8323-032CB1A609BA}"/>
              </a:ext>
            </a:extLst>
          </p:cNvPr>
          <p:cNvSpPr>
            <a:spLocks noGrp="1"/>
          </p:cNvSpPr>
          <p:nvPr>
            <p:ph type="sldNum" sz="quarter" idx="12"/>
          </p:nvPr>
        </p:nvSpPr>
        <p:spPr/>
        <p:txBody>
          <a:bodyPr/>
          <a:lstStyle/>
          <a:p>
            <a:fld id="{358BAEA9-2C40-4E7D-9166-F374A16A4DBD}" type="slidenum">
              <a:rPr lang="en-US" smtClean="0"/>
              <a:t>‹#›</a:t>
            </a:fld>
            <a:endParaRPr lang="en-US"/>
          </a:p>
        </p:txBody>
      </p:sp>
    </p:spTree>
    <p:extLst>
      <p:ext uri="{BB962C8B-B14F-4D97-AF65-F5344CB8AC3E}">
        <p14:creationId xmlns:p14="http://schemas.microsoft.com/office/powerpoint/2010/main" val="906697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6FAD4-D103-D9BC-24C0-503666B649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3ECEC3-810E-FFA0-0224-7A5FDEC700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563A00-4C57-2096-EA1E-B273A2D0500A}"/>
              </a:ext>
            </a:extLst>
          </p:cNvPr>
          <p:cNvSpPr>
            <a:spLocks noGrp="1"/>
          </p:cNvSpPr>
          <p:nvPr>
            <p:ph type="dt" sz="half" idx="10"/>
          </p:nvPr>
        </p:nvSpPr>
        <p:spPr/>
        <p:txBody>
          <a:bodyPr/>
          <a:lstStyle/>
          <a:p>
            <a:fld id="{4F938C76-B492-49E5-88F6-BA55617633D4}" type="datetimeFigureOut">
              <a:rPr lang="en-US" smtClean="0"/>
              <a:t>6/5/2025</a:t>
            </a:fld>
            <a:endParaRPr lang="en-US"/>
          </a:p>
        </p:txBody>
      </p:sp>
      <p:sp>
        <p:nvSpPr>
          <p:cNvPr id="5" name="Footer Placeholder 4">
            <a:extLst>
              <a:ext uri="{FF2B5EF4-FFF2-40B4-BE49-F238E27FC236}">
                <a16:creationId xmlns:a16="http://schemas.microsoft.com/office/drawing/2014/main" id="{0FEEE027-21F0-D77B-BB7B-0D570A2FED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9E9CF1-C748-3F07-8CED-5A4D176DE4F0}"/>
              </a:ext>
            </a:extLst>
          </p:cNvPr>
          <p:cNvSpPr>
            <a:spLocks noGrp="1"/>
          </p:cNvSpPr>
          <p:nvPr>
            <p:ph type="sldNum" sz="quarter" idx="12"/>
          </p:nvPr>
        </p:nvSpPr>
        <p:spPr/>
        <p:txBody>
          <a:bodyPr/>
          <a:lstStyle/>
          <a:p>
            <a:fld id="{89463B45-31B7-4AD8-A1B8-97A07ACD9598}" type="slidenum">
              <a:rPr lang="en-US" smtClean="0"/>
              <a:t>‹#›</a:t>
            </a:fld>
            <a:endParaRPr lang="en-US"/>
          </a:p>
        </p:txBody>
      </p:sp>
    </p:spTree>
    <p:extLst>
      <p:ext uri="{BB962C8B-B14F-4D97-AF65-F5344CB8AC3E}">
        <p14:creationId xmlns:p14="http://schemas.microsoft.com/office/powerpoint/2010/main" val="573147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CAAEDBD-1E90-784B-A9A2-61AF713B1B71}"/>
              </a:ext>
            </a:extLst>
          </p:cNvPr>
          <p:cNvSpPr/>
          <p:nvPr userDrawn="1"/>
        </p:nvSpPr>
        <p:spPr>
          <a:xfrm>
            <a:off x="457200" y="1796994"/>
            <a:ext cx="9753600" cy="3228230"/>
          </a:xfrm>
          <a:prstGeom prst="rect">
            <a:avLst/>
          </a:prstGeom>
          <a:solidFill>
            <a:srgbClr val="000000">
              <a:alpha val="25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200" b="0" dirty="0"/>
              <a:t>The Transitions to Adulthood Center for Research (Transitions ACR) is a research </a:t>
            </a:r>
            <a:r>
              <a:rPr lang="en-GB" sz="1200" b="0" dirty="0" err="1"/>
              <a:t>center</a:t>
            </a:r>
            <a:r>
              <a:rPr lang="en-GB" sz="1200" b="0" dirty="0"/>
              <a:t> within the Implementation Science and Practice Advances Research Center (iSPARC) that conducts research, training, technical assistance and dissemination activities to improve outcomes among youth and young adults (ages 14 to 30) with serious mental health conditions (SMHC). We utilize community-engaged approaches, including Participatory Action Research, and prioritize the needs of youth and young adults from populations that have been marginalized or underserved.</a:t>
            </a:r>
          </a:p>
          <a:p>
            <a:pPr algn="l"/>
            <a:endParaRPr lang="en-GB" sz="1200" b="0" dirty="0"/>
          </a:p>
          <a:p>
            <a:pPr algn="l"/>
            <a:r>
              <a:rPr lang="en-GB" sz="1200" b="0" dirty="0"/>
              <a:t>Visit us at umassmed.edu/TransitionsACR </a:t>
            </a:r>
          </a:p>
          <a:p>
            <a:pPr algn="l"/>
            <a:endParaRPr lang="en-GB" sz="1200" b="0" dirty="0"/>
          </a:p>
          <a:p>
            <a:pPr algn="l"/>
            <a:r>
              <a:rPr lang="en-GB" sz="1200" b="0" dirty="0"/>
              <a:t>The content of this presentation is supported in part under grants with funding from the National Institute on Disability, Independent Living, and Rehabilitation Research, (NIDILRR), United States Departments of Health and Human Services (NIDILRR grant numbers 90RTE0012, 90RTCP0010, and 90RTEM0005) and co-funded by the Substance Abuse and Mental Health Services Administration (SAMHSA). NIDILRR is a Center within the Administration for Community Living (ACL), Department of Health and Human Services. The contents do not necessarily represent the policy of NIDILRR, ACL, SAMHSA, or HHS, and you should not assume endorsement by the Federal Government.</a:t>
            </a:r>
          </a:p>
          <a:p>
            <a:pPr algn="l"/>
            <a:endParaRPr lang="en-GB" sz="1200" b="0" dirty="0"/>
          </a:p>
          <a:p>
            <a:pPr algn="l"/>
            <a:r>
              <a:rPr lang="en-GB" sz="1200" b="0" dirty="0"/>
              <a:t>The authors have no conflict of interest.</a:t>
            </a:r>
          </a:p>
        </p:txBody>
      </p:sp>
      <p:sp>
        <p:nvSpPr>
          <p:cNvPr id="8" name="Text Placeholder 7">
            <a:extLst>
              <a:ext uri="{FF2B5EF4-FFF2-40B4-BE49-F238E27FC236}">
                <a16:creationId xmlns:a16="http://schemas.microsoft.com/office/drawing/2014/main" id="{C8EA2483-A0AF-3148-BB61-7DF34A6114E8}"/>
              </a:ext>
            </a:extLst>
          </p:cNvPr>
          <p:cNvSpPr>
            <a:spLocks noGrp="1"/>
          </p:cNvSpPr>
          <p:nvPr>
            <p:ph type="body" sz="quarter" idx="10" hasCustomPrompt="1"/>
          </p:nvPr>
        </p:nvSpPr>
        <p:spPr>
          <a:xfrm>
            <a:off x="457200" y="1239839"/>
            <a:ext cx="5791200" cy="406082"/>
          </a:xfrm>
        </p:spPr>
        <p:txBody>
          <a:bodyPr>
            <a:normAutofit/>
          </a:bodyPr>
          <a:lstStyle>
            <a:lvl1pPr marL="0" indent="0">
              <a:buNone/>
              <a:defRPr sz="2000" b="1" spc="100" baseline="0">
                <a:solidFill>
                  <a:schemeClr val="accent3"/>
                </a:solidFill>
              </a:defRPr>
            </a:lvl1pPr>
          </a:lstStyle>
          <a:p>
            <a:pPr lvl="0"/>
            <a:r>
              <a:rPr lang="en-US" dirty="0"/>
              <a:t>ACKNOWLEDGEMENT &amp; DISCLOSURE</a:t>
            </a:r>
          </a:p>
        </p:txBody>
      </p:sp>
      <p:grpSp>
        <p:nvGrpSpPr>
          <p:cNvPr id="15" name="Group 14" descr="UMass Chan Logo&#10;iSPARC logo people made out of stars&#10;Transitions logo youths jumping&#10;RRTC Logo Silhouettes of a youth, college student, professional worker and trade worker&#10;Temple University logo&#10;CIRC Logo&#10;">
            <a:extLst>
              <a:ext uri="{FF2B5EF4-FFF2-40B4-BE49-F238E27FC236}">
                <a16:creationId xmlns:a16="http://schemas.microsoft.com/office/drawing/2014/main" id="{5127FF44-91E2-0998-6807-62CC6FB52915}"/>
              </a:ext>
            </a:extLst>
          </p:cNvPr>
          <p:cNvGrpSpPr/>
          <p:nvPr userDrawn="1"/>
        </p:nvGrpSpPr>
        <p:grpSpPr>
          <a:xfrm>
            <a:off x="221293" y="6099605"/>
            <a:ext cx="6736098" cy="588466"/>
            <a:chOff x="2563012" y="4866073"/>
            <a:chExt cx="8865994" cy="774533"/>
          </a:xfrm>
        </p:grpSpPr>
        <p:pic>
          <p:nvPicPr>
            <p:cNvPr id="16" name="Picture 15">
              <a:extLst>
                <a:ext uri="{FF2B5EF4-FFF2-40B4-BE49-F238E27FC236}">
                  <a16:creationId xmlns:a16="http://schemas.microsoft.com/office/drawing/2014/main" id="{1EE46EFC-13D4-C6D9-8B08-AAABB5C3AB11}"/>
                </a:ext>
              </a:extLst>
            </p:cNvPr>
            <p:cNvPicPr>
              <a:picLocks noChangeAspect="1"/>
            </p:cNvPicPr>
            <p:nvPr userDrawn="1"/>
          </p:nvPicPr>
          <p:blipFill>
            <a:blip r:embed="rId3"/>
            <a:srcRect/>
            <a:stretch/>
          </p:blipFill>
          <p:spPr>
            <a:xfrm>
              <a:off x="5696133" y="4902808"/>
              <a:ext cx="1017679" cy="716675"/>
            </a:xfrm>
            <a:prstGeom prst="rect">
              <a:avLst/>
            </a:prstGeom>
          </p:spPr>
        </p:pic>
        <p:pic>
          <p:nvPicPr>
            <p:cNvPr id="17" name="Graphic 16">
              <a:extLst>
                <a:ext uri="{FF2B5EF4-FFF2-40B4-BE49-F238E27FC236}">
                  <a16:creationId xmlns:a16="http://schemas.microsoft.com/office/drawing/2014/main" id="{56BE898F-63F7-768A-3395-63282805C9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563012" y="4902808"/>
              <a:ext cx="970789" cy="737798"/>
            </a:xfrm>
            <a:prstGeom prst="rect">
              <a:avLst/>
            </a:prstGeom>
          </p:spPr>
        </p:pic>
        <p:pic>
          <p:nvPicPr>
            <p:cNvPr id="18" name="Picture 17" descr="Text&#10;&#10;Description automatically generated">
              <a:extLst>
                <a:ext uri="{FF2B5EF4-FFF2-40B4-BE49-F238E27FC236}">
                  <a16:creationId xmlns:a16="http://schemas.microsoft.com/office/drawing/2014/main" id="{4C3007BA-A8B0-1949-7C98-CC6B29E0232E}"/>
                </a:ext>
              </a:extLst>
            </p:cNvPr>
            <p:cNvPicPr>
              <a:picLocks noChangeAspect="1"/>
            </p:cNvPicPr>
            <p:nvPr userDrawn="1"/>
          </p:nvPicPr>
          <p:blipFill>
            <a:blip r:embed="rId6"/>
            <a:srcRect b="20500"/>
            <a:stretch/>
          </p:blipFill>
          <p:spPr>
            <a:xfrm>
              <a:off x="3515392" y="4866073"/>
              <a:ext cx="2169857" cy="774533"/>
            </a:xfrm>
            <a:prstGeom prst="rect">
              <a:avLst/>
            </a:prstGeom>
          </p:spPr>
        </p:pic>
        <p:pic>
          <p:nvPicPr>
            <p:cNvPr id="19" name="Picture 18" descr="A close-up of a sign&#10;&#10;AI-generated content may be incorrect.">
              <a:extLst>
                <a:ext uri="{FF2B5EF4-FFF2-40B4-BE49-F238E27FC236}">
                  <a16:creationId xmlns:a16="http://schemas.microsoft.com/office/drawing/2014/main" id="{2E4F190D-3B0B-1397-A6C9-B32A12086EB1}"/>
                </a:ext>
              </a:extLst>
            </p:cNvPr>
            <p:cNvPicPr>
              <a:picLocks noChangeAspect="1"/>
            </p:cNvPicPr>
            <p:nvPr userDrawn="1"/>
          </p:nvPicPr>
          <p:blipFill>
            <a:blip r:embed="rId7"/>
            <a:stretch>
              <a:fillRect/>
            </a:stretch>
          </p:blipFill>
          <p:spPr>
            <a:xfrm>
              <a:off x="10206520" y="4901704"/>
              <a:ext cx="1222486" cy="680382"/>
            </a:xfrm>
            <a:prstGeom prst="rect">
              <a:avLst/>
            </a:prstGeom>
          </p:spPr>
        </p:pic>
        <p:pic>
          <p:nvPicPr>
            <p:cNvPr id="20" name="Picture 19" descr="Silhouettes of people walking in different poses&#10;&#10;AI-generated content may be incorrect.">
              <a:extLst>
                <a:ext uri="{FF2B5EF4-FFF2-40B4-BE49-F238E27FC236}">
                  <a16:creationId xmlns:a16="http://schemas.microsoft.com/office/drawing/2014/main" id="{E52DD657-1B7F-10A4-9556-2172EFF63854}"/>
                </a:ext>
              </a:extLst>
            </p:cNvPr>
            <p:cNvPicPr>
              <a:picLocks noChangeAspect="1"/>
            </p:cNvPicPr>
            <p:nvPr userDrawn="1"/>
          </p:nvPicPr>
          <p:blipFill>
            <a:blip r:embed="rId8"/>
            <a:stretch>
              <a:fillRect/>
            </a:stretch>
          </p:blipFill>
          <p:spPr>
            <a:xfrm>
              <a:off x="6790821" y="4897604"/>
              <a:ext cx="1091824" cy="716675"/>
            </a:xfrm>
            <a:prstGeom prst="rect">
              <a:avLst/>
            </a:prstGeom>
          </p:spPr>
        </p:pic>
        <p:pic>
          <p:nvPicPr>
            <p:cNvPr id="21" name="Picture 20" descr="A close-up of a logo&#10;&#10;AI-generated content may be incorrect.">
              <a:extLst>
                <a:ext uri="{FF2B5EF4-FFF2-40B4-BE49-F238E27FC236}">
                  <a16:creationId xmlns:a16="http://schemas.microsoft.com/office/drawing/2014/main" id="{2708285D-A30C-F056-8C6F-56F202038616}"/>
                </a:ext>
              </a:extLst>
            </p:cNvPr>
            <p:cNvPicPr>
              <a:picLocks noChangeAspect="1"/>
            </p:cNvPicPr>
            <p:nvPr userDrawn="1"/>
          </p:nvPicPr>
          <p:blipFill>
            <a:blip r:embed="rId9"/>
            <a:stretch>
              <a:fillRect/>
            </a:stretch>
          </p:blipFill>
          <p:spPr>
            <a:xfrm>
              <a:off x="7959654" y="4901704"/>
              <a:ext cx="2169857" cy="673404"/>
            </a:xfrm>
            <a:prstGeom prst="rect">
              <a:avLst/>
            </a:prstGeom>
          </p:spPr>
        </p:pic>
      </p:grpSp>
      <p:grpSp>
        <p:nvGrpSpPr>
          <p:cNvPr id="26" name="Group 25" descr="NIDILRR logo&#10;SAMHSA logo">
            <a:extLst>
              <a:ext uri="{FF2B5EF4-FFF2-40B4-BE49-F238E27FC236}">
                <a16:creationId xmlns:a16="http://schemas.microsoft.com/office/drawing/2014/main" id="{BF8B1973-DAEC-F73A-25BD-15AB983D37E4}"/>
              </a:ext>
            </a:extLst>
          </p:cNvPr>
          <p:cNvGrpSpPr/>
          <p:nvPr userDrawn="1"/>
        </p:nvGrpSpPr>
        <p:grpSpPr>
          <a:xfrm>
            <a:off x="7028147" y="6127515"/>
            <a:ext cx="2299043" cy="516094"/>
            <a:chOff x="8817187" y="5988847"/>
            <a:chExt cx="2913261" cy="653975"/>
          </a:xfrm>
        </p:grpSpPr>
        <p:pic>
          <p:nvPicPr>
            <p:cNvPr id="23" name="Picture 22" descr="A black and white logo&#10;&#10;AI-generated content may be incorrect.">
              <a:extLst>
                <a:ext uri="{FF2B5EF4-FFF2-40B4-BE49-F238E27FC236}">
                  <a16:creationId xmlns:a16="http://schemas.microsoft.com/office/drawing/2014/main" id="{AC314A30-1D82-D448-6D4F-7B868A514DAE}"/>
                </a:ext>
              </a:extLst>
            </p:cNvPr>
            <p:cNvPicPr>
              <a:picLocks noChangeAspect="1"/>
            </p:cNvPicPr>
            <p:nvPr userDrawn="1"/>
          </p:nvPicPr>
          <p:blipFill>
            <a:blip r:embed="rId10"/>
            <a:stretch>
              <a:fillRect/>
            </a:stretch>
          </p:blipFill>
          <p:spPr>
            <a:xfrm>
              <a:off x="8817187" y="5988847"/>
              <a:ext cx="1282304" cy="653975"/>
            </a:xfrm>
            <a:prstGeom prst="rect">
              <a:avLst/>
            </a:prstGeom>
          </p:spPr>
        </p:pic>
        <p:pic>
          <p:nvPicPr>
            <p:cNvPr id="25" name="Picture 24" descr="A black and white logo&#10;&#10;AI-generated content may be incorrect.">
              <a:extLst>
                <a:ext uri="{FF2B5EF4-FFF2-40B4-BE49-F238E27FC236}">
                  <a16:creationId xmlns:a16="http://schemas.microsoft.com/office/drawing/2014/main" id="{F31B0292-E6D8-02D1-5821-3D0A895E1F88}"/>
                </a:ext>
              </a:extLst>
            </p:cNvPr>
            <p:cNvPicPr>
              <a:picLocks noChangeAspect="1"/>
            </p:cNvPicPr>
            <p:nvPr userDrawn="1"/>
          </p:nvPicPr>
          <p:blipFill>
            <a:blip r:embed="rId11"/>
            <a:stretch>
              <a:fillRect/>
            </a:stretch>
          </p:blipFill>
          <p:spPr>
            <a:xfrm>
              <a:off x="10173511" y="6100057"/>
              <a:ext cx="1556937" cy="524688"/>
            </a:xfrm>
            <a:prstGeom prst="rect">
              <a:avLst/>
            </a:prstGeom>
          </p:spPr>
        </p:pic>
      </p:grpSp>
    </p:spTree>
    <p:extLst>
      <p:ext uri="{BB962C8B-B14F-4D97-AF65-F5344CB8AC3E}">
        <p14:creationId xmlns:p14="http://schemas.microsoft.com/office/powerpoint/2010/main" val="3108524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C5181-3FA0-AD42-8E13-57C0B3C05F91}"/>
              </a:ext>
            </a:extLst>
          </p:cNvPr>
          <p:cNvSpPr>
            <a:spLocks noGrp="1"/>
          </p:cNvSpPr>
          <p:nvPr>
            <p:ph type="ctrTitle" hasCustomPrompt="1"/>
          </p:nvPr>
        </p:nvSpPr>
        <p:spPr>
          <a:xfrm>
            <a:off x="457200" y="1924986"/>
            <a:ext cx="11277600" cy="1504017"/>
          </a:xfrm>
          <a:prstGeom prst="rect">
            <a:avLst/>
          </a:prstGeom>
        </p:spPr>
        <p:txBody>
          <a:bodyPr anchor="b">
            <a:noAutofit/>
          </a:bodyPr>
          <a:lstStyle>
            <a:lvl1pPr algn="l">
              <a:defRPr sz="5500" b="1" i="0">
                <a:solidFill>
                  <a:schemeClr val="bg1"/>
                </a:solidFill>
                <a:latin typeface="Arial Black" panose="020B0604020202020204" pitchFamily="34" charset="0"/>
                <a:cs typeface="Arial Black" panose="020B0604020202020204" pitchFamily="34" charset="0"/>
              </a:defRPr>
            </a:lvl1pPr>
          </a:lstStyle>
          <a:p>
            <a:r>
              <a:rPr lang="en-US" dirty="0"/>
              <a:t>Click to edit Master title style lorem ipsum</a:t>
            </a:r>
          </a:p>
        </p:txBody>
      </p:sp>
      <p:sp>
        <p:nvSpPr>
          <p:cNvPr id="7" name="Slide Number Placeholder 5">
            <a:extLst>
              <a:ext uri="{FF2B5EF4-FFF2-40B4-BE49-F238E27FC236}">
                <a16:creationId xmlns:a16="http://schemas.microsoft.com/office/drawing/2014/main" id="{9F716103-B16D-A04C-8864-10DE367B1113}"/>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grpSp>
        <p:nvGrpSpPr>
          <p:cNvPr id="10" name="Group 9" descr="Transitions logo youths jumping&#10;RRTC Logo Silhouettes of a youth, college student, professional worker and trade worker&#10;CIRC Logo">
            <a:extLst>
              <a:ext uri="{FF2B5EF4-FFF2-40B4-BE49-F238E27FC236}">
                <a16:creationId xmlns:a16="http://schemas.microsoft.com/office/drawing/2014/main" id="{DFAEE4BF-4B86-50A1-430A-7CEA0281D684}"/>
              </a:ext>
            </a:extLst>
          </p:cNvPr>
          <p:cNvGrpSpPr/>
          <p:nvPr userDrawn="1"/>
        </p:nvGrpSpPr>
        <p:grpSpPr>
          <a:xfrm>
            <a:off x="358816" y="6067718"/>
            <a:ext cx="2765507" cy="563646"/>
            <a:chOff x="358816" y="6067718"/>
            <a:chExt cx="2765507" cy="563646"/>
          </a:xfrm>
        </p:grpSpPr>
        <p:pic>
          <p:nvPicPr>
            <p:cNvPr id="14" name="Picture 13">
              <a:extLst>
                <a:ext uri="{FF2B5EF4-FFF2-40B4-BE49-F238E27FC236}">
                  <a16:creationId xmlns:a16="http://schemas.microsoft.com/office/drawing/2014/main" id="{FBC7BC92-FEEE-BF3C-4AF9-67967E3A55BC}"/>
                </a:ext>
              </a:extLst>
            </p:cNvPr>
            <p:cNvPicPr>
              <a:picLocks noChangeAspect="1"/>
            </p:cNvPicPr>
            <p:nvPr userDrawn="1"/>
          </p:nvPicPr>
          <p:blipFill>
            <a:blip r:embed="rId3"/>
            <a:srcRect/>
            <a:stretch/>
          </p:blipFill>
          <p:spPr>
            <a:xfrm>
              <a:off x="358816" y="6071781"/>
              <a:ext cx="794608" cy="559583"/>
            </a:xfrm>
            <a:prstGeom prst="rect">
              <a:avLst/>
            </a:prstGeom>
          </p:spPr>
        </p:pic>
        <p:pic>
          <p:nvPicPr>
            <p:cNvPr id="15" name="Picture 14" descr="A close-up of a sign&#10;&#10;AI-generated content may be incorrect.">
              <a:extLst>
                <a:ext uri="{FF2B5EF4-FFF2-40B4-BE49-F238E27FC236}">
                  <a16:creationId xmlns:a16="http://schemas.microsoft.com/office/drawing/2014/main" id="{65297E4B-CD1A-98DF-3CD8-970C5CE8C59F}"/>
                </a:ext>
              </a:extLst>
            </p:cNvPr>
            <p:cNvPicPr>
              <a:picLocks noChangeAspect="1"/>
            </p:cNvPicPr>
            <p:nvPr userDrawn="1"/>
          </p:nvPicPr>
          <p:blipFill>
            <a:blip r:embed="rId4"/>
            <a:stretch>
              <a:fillRect/>
            </a:stretch>
          </p:blipFill>
          <p:spPr>
            <a:xfrm>
              <a:off x="2126183" y="6067718"/>
              <a:ext cx="998140" cy="555520"/>
            </a:xfrm>
            <a:prstGeom prst="rect">
              <a:avLst/>
            </a:prstGeom>
          </p:spPr>
        </p:pic>
        <p:pic>
          <p:nvPicPr>
            <p:cNvPr id="17" name="Picture 16" descr="Silhouettes of people walking in different poses&#10;&#10;AI-generated content may be incorrect.">
              <a:extLst>
                <a:ext uri="{FF2B5EF4-FFF2-40B4-BE49-F238E27FC236}">
                  <a16:creationId xmlns:a16="http://schemas.microsoft.com/office/drawing/2014/main" id="{D886A129-A4F3-4238-4AE2-18580951D3B3}"/>
                </a:ext>
              </a:extLst>
            </p:cNvPr>
            <p:cNvPicPr>
              <a:picLocks noChangeAspect="1"/>
            </p:cNvPicPr>
            <p:nvPr userDrawn="1"/>
          </p:nvPicPr>
          <p:blipFill>
            <a:blip r:embed="rId5"/>
            <a:stretch>
              <a:fillRect/>
            </a:stretch>
          </p:blipFill>
          <p:spPr>
            <a:xfrm>
              <a:off x="1213553" y="6067718"/>
              <a:ext cx="852501" cy="559583"/>
            </a:xfrm>
            <a:prstGeom prst="rect">
              <a:avLst/>
            </a:prstGeom>
          </p:spPr>
        </p:pic>
      </p:grpSp>
    </p:spTree>
    <p:extLst>
      <p:ext uri="{BB962C8B-B14F-4D97-AF65-F5344CB8AC3E}">
        <p14:creationId xmlns:p14="http://schemas.microsoft.com/office/powerpoint/2010/main" val="1777813749"/>
      </p:ext>
    </p:extLst>
  </p:cSld>
  <p:clrMapOvr>
    <a:masterClrMapping/>
  </p:clrMapOvr>
  <p:extLst>
    <p:ext uri="{DCECCB84-F9BA-43D5-87BE-67443E8EF086}">
      <p15:sldGuideLst xmlns:p15="http://schemas.microsoft.com/office/powerpoint/2012/main">
        <p15:guide id="1" orient="horz" pos="4032" userDrawn="1">
          <p15:clr>
            <a:srgbClr val="FBAE40"/>
          </p15:clr>
        </p15:guide>
        <p15:guide id="2" orient="horz" pos="576" userDrawn="1">
          <p15:clr>
            <a:srgbClr val="FBAE40"/>
          </p15:clr>
        </p15:guide>
        <p15:guide id="3" pos="739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TwoLists">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6496013-A816-5043-8E60-F1E883072C36}"/>
              </a:ext>
            </a:extLst>
          </p:cNvPr>
          <p:cNvSpPr>
            <a:spLocks noGrp="1"/>
          </p:cNvSpPr>
          <p:nvPr>
            <p:ph sz="half" idx="2"/>
          </p:nvPr>
        </p:nvSpPr>
        <p:spPr>
          <a:xfrm>
            <a:off x="457200" y="1596044"/>
            <a:ext cx="11137232" cy="5004261"/>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itle 1">
            <a:extLst>
              <a:ext uri="{FF2B5EF4-FFF2-40B4-BE49-F238E27FC236}">
                <a16:creationId xmlns:a16="http://schemas.microsoft.com/office/drawing/2014/main" id="{95220166-CC05-3B44-9A19-1F510029F921}"/>
              </a:ext>
            </a:extLst>
          </p:cNvPr>
          <p:cNvSpPr>
            <a:spLocks noGrp="1"/>
          </p:cNvSpPr>
          <p:nvPr>
            <p:ph type="title"/>
          </p:nvPr>
        </p:nvSpPr>
        <p:spPr>
          <a:xfrm>
            <a:off x="470589" y="374069"/>
            <a:ext cx="11123843" cy="698274"/>
          </a:xfrm>
          <a:prstGeom prst="rect">
            <a:avLst/>
          </a:prstGeom>
        </p:spPr>
        <p:txBody>
          <a:bodyPr/>
          <a:lstStyle>
            <a:lvl1pPr>
              <a:defRPr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9" name="Slide Number Placeholder 5">
            <a:extLst>
              <a:ext uri="{FF2B5EF4-FFF2-40B4-BE49-F238E27FC236}">
                <a16:creationId xmlns:a16="http://schemas.microsoft.com/office/drawing/2014/main" id="{98FB25F9-8E93-6D43-B0F6-9892F2537D30}"/>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175118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Header+TwoLis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347D37-23DF-6143-BBBC-0060EF121515}"/>
              </a:ext>
            </a:extLst>
          </p:cNvPr>
          <p:cNvSpPr>
            <a:spLocks noGrp="1"/>
          </p:cNvSpPr>
          <p:nvPr>
            <p:ph type="body" idx="1"/>
          </p:nvPr>
        </p:nvSpPr>
        <p:spPr>
          <a:xfrm>
            <a:off x="457200" y="1375229"/>
            <a:ext cx="5540375" cy="1073290"/>
          </a:xfrm>
        </p:spPr>
        <p:txBody>
          <a:bodyPr anchor="b">
            <a:noAutofit/>
          </a:bodyPr>
          <a:lstStyle>
            <a:lvl1pPr marL="0" indent="0">
              <a:buNone/>
              <a:defRPr sz="36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496013-A816-5043-8E60-F1E883072C36}"/>
              </a:ext>
            </a:extLst>
          </p:cNvPr>
          <p:cNvSpPr>
            <a:spLocks noGrp="1"/>
          </p:cNvSpPr>
          <p:nvPr>
            <p:ph sz="half" idx="2"/>
          </p:nvPr>
        </p:nvSpPr>
        <p:spPr>
          <a:xfrm>
            <a:off x="457200" y="2768031"/>
            <a:ext cx="5540375" cy="3832274"/>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a:extLst>
              <a:ext uri="{FF2B5EF4-FFF2-40B4-BE49-F238E27FC236}">
                <a16:creationId xmlns:a16="http://schemas.microsoft.com/office/drawing/2014/main" id="{DFE2BA5D-C5D2-0446-88CB-E603CC25A0CC}"/>
              </a:ext>
            </a:extLst>
          </p:cNvPr>
          <p:cNvSpPr>
            <a:spLocks noGrp="1"/>
          </p:cNvSpPr>
          <p:nvPr>
            <p:ph type="body" sz="quarter" idx="3"/>
          </p:nvPr>
        </p:nvSpPr>
        <p:spPr>
          <a:xfrm>
            <a:off x="6172202" y="1375229"/>
            <a:ext cx="5402980" cy="1089916"/>
          </a:xfrm>
        </p:spPr>
        <p:txBody>
          <a:bodyPr anchor="b">
            <a:noAutofit/>
          </a:bodyPr>
          <a:lstStyle>
            <a:lvl1pPr marL="0" indent="0">
              <a:buNone/>
              <a:defRPr sz="36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68FE2A-C0DD-8C42-B6B8-A915F090EB02}"/>
              </a:ext>
            </a:extLst>
          </p:cNvPr>
          <p:cNvSpPr>
            <a:spLocks noGrp="1"/>
          </p:cNvSpPr>
          <p:nvPr>
            <p:ph sz="quarter" idx="4"/>
          </p:nvPr>
        </p:nvSpPr>
        <p:spPr>
          <a:xfrm>
            <a:off x="6172200" y="2768031"/>
            <a:ext cx="5402981" cy="3832274"/>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itle 1">
            <a:extLst>
              <a:ext uri="{FF2B5EF4-FFF2-40B4-BE49-F238E27FC236}">
                <a16:creationId xmlns:a16="http://schemas.microsoft.com/office/drawing/2014/main" id="{95220166-CC05-3B44-9A19-1F510029F921}"/>
              </a:ext>
            </a:extLst>
          </p:cNvPr>
          <p:cNvSpPr>
            <a:spLocks noGrp="1"/>
          </p:cNvSpPr>
          <p:nvPr>
            <p:ph type="title"/>
          </p:nvPr>
        </p:nvSpPr>
        <p:spPr>
          <a:xfrm>
            <a:off x="470589" y="374069"/>
            <a:ext cx="11123843" cy="698274"/>
          </a:xfrm>
          <a:prstGeom prst="rect">
            <a:avLst/>
          </a:prstGeom>
        </p:spPr>
        <p:txBody>
          <a:bodyPr/>
          <a:lstStyle>
            <a:lvl1pPr>
              <a:defRPr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9" name="Slide Number Placeholder 5">
            <a:extLst>
              <a:ext uri="{FF2B5EF4-FFF2-40B4-BE49-F238E27FC236}">
                <a16:creationId xmlns:a16="http://schemas.microsoft.com/office/drawing/2014/main" id="{98FB25F9-8E93-6D43-B0F6-9892F2537D30}"/>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252179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nockoutHeader+TwoLists">
    <p:bg>
      <p:bgPr>
        <a:blipFill dpi="0" rotWithShape="1">
          <a:blip r:embed="rId2">
            <a:alphaModFix amt="60000"/>
            <a:lum/>
            <a:extLst>
              <a:ext uri="{BEBA8EAE-BF5A-486C-A8C5-ECC9F3942E4B}">
                <a14:imgProps xmlns:a14="http://schemas.microsoft.com/office/drawing/2010/main">
                  <a14:imgLayer r:embed="rId3">
                    <a14:imgEffect>
                      <a14:artisticPencilSketch/>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FBA62D1-D5B2-6208-AA7D-0DE3F9C47EB3}"/>
              </a:ext>
            </a:extLst>
          </p:cNvPr>
          <p:cNvSpPr/>
          <p:nvPr userDrawn="1"/>
        </p:nvSpPr>
        <p:spPr>
          <a:xfrm>
            <a:off x="0" y="0"/>
            <a:ext cx="12192000" cy="144083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sp>
        <p:nvSpPr>
          <p:cNvPr id="4" name="Content Placeholder 3">
            <a:extLst>
              <a:ext uri="{FF2B5EF4-FFF2-40B4-BE49-F238E27FC236}">
                <a16:creationId xmlns:a16="http://schemas.microsoft.com/office/drawing/2014/main" id="{46496013-A816-5043-8E60-F1E883072C36}"/>
              </a:ext>
            </a:extLst>
          </p:cNvPr>
          <p:cNvSpPr>
            <a:spLocks noGrp="1"/>
          </p:cNvSpPr>
          <p:nvPr>
            <p:ph sz="half" idx="2"/>
          </p:nvPr>
        </p:nvSpPr>
        <p:spPr>
          <a:xfrm>
            <a:off x="457199" y="1995055"/>
            <a:ext cx="11137233" cy="4638501"/>
          </a:xfrm>
        </p:spPr>
        <p:txBody>
          <a:bodyPr>
            <a:normAutofit/>
          </a:bodyPr>
          <a:lstStyle>
            <a:lvl1pPr>
              <a:defRPr sz="3600"/>
            </a:lvl1pPr>
            <a:lvl2pPr>
              <a:defRPr sz="3600"/>
            </a:lvl2pPr>
            <a:lvl3pPr>
              <a:defRPr sz="3600"/>
            </a:lvl3pPr>
            <a:lvl4pPr>
              <a:defRPr sz="3600"/>
            </a:lvl4pPr>
            <a:lvl5pPr>
              <a:defRPr sz="3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a:extLst>
              <a:ext uri="{FF2B5EF4-FFF2-40B4-BE49-F238E27FC236}">
                <a16:creationId xmlns:a16="http://schemas.microsoft.com/office/drawing/2014/main" id="{95220166-CC05-3B44-9A19-1F510029F921}"/>
              </a:ext>
            </a:extLst>
          </p:cNvPr>
          <p:cNvSpPr>
            <a:spLocks noGrp="1"/>
          </p:cNvSpPr>
          <p:nvPr>
            <p:ph type="title"/>
          </p:nvPr>
        </p:nvSpPr>
        <p:spPr>
          <a:xfrm>
            <a:off x="470589" y="288294"/>
            <a:ext cx="11123843" cy="827499"/>
          </a:xfrm>
          <a:prstGeom prst="rect">
            <a:avLst/>
          </a:prstGeom>
        </p:spPr>
        <p:txBody>
          <a:bodyPr/>
          <a:lstStyle>
            <a:lvl1pPr>
              <a:defRPr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2455700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6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KnockoutHeader+TwoLists">
    <p:bg>
      <p:bgPr>
        <a:blipFill dpi="0" rotWithShape="1">
          <a:blip r:embed="rId2">
            <a:alphaModFix amt="60000"/>
            <a:lum/>
            <a:extLst>
              <a:ext uri="{BEBA8EAE-BF5A-486C-A8C5-ECC9F3942E4B}">
                <a14:imgProps xmlns:a14="http://schemas.microsoft.com/office/drawing/2010/main">
                  <a14:imgLayer r:embed="rId3">
                    <a14:imgEffect>
                      <a14:artisticPencilSketch/>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FBA62D1-D5B2-6208-AA7D-0DE3F9C47EB3}"/>
              </a:ext>
            </a:extLst>
          </p:cNvPr>
          <p:cNvSpPr/>
          <p:nvPr userDrawn="1"/>
        </p:nvSpPr>
        <p:spPr>
          <a:xfrm>
            <a:off x="0" y="0"/>
            <a:ext cx="12192000" cy="144083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sp>
        <p:nvSpPr>
          <p:cNvPr id="3" name="Text Placeholder 2">
            <a:extLst>
              <a:ext uri="{FF2B5EF4-FFF2-40B4-BE49-F238E27FC236}">
                <a16:creationId xmlns:a16="http://schemas.microsoft.com/office/drawing/2014/main" id="{F4347D37-23DF-6143-BBBC-0060EF121515}"/>
              </a:ext>
            </a:extLst>
          </p:cNvPr>
          <p:cNvSpPr>
            <a:spLocks noGrp="1"/>
          </p:cNvSpPr>
          <p:nvPr>
            <p:ph type="body" idx="1"/>
          </p:nvPr>
        </p:nvSpPr>
        <p:spPr>
          <a:xfrm>
            <a:off x="457200" y="1687484"/>
            <a:ext cx="5540375" cy="1180944"/>
          </a:xfrm>
        </p:spPr>
        <p:txBody>
          <a:bodyPr anchor="b">
            <a:noAutofit/>
          </a:bodyPr>
          <a:lstStyle>
            <a:lvl1pPr marL="0" indent="0">
              <a:buNone/>
              <a:defRPr sz="36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496013-A816-5043-8E60-F1E883072C36}"/>
              </a:ext>
            </a:extLst>
          </p:cNvPr>
          <p:cNvSpPr>
            <a:spLocks noGrp="1"/>
          </p:cNvSpPr>
          <p:nvPr>
            <p:ph sz="half" idx="2"/>
          </p:nvPr>
        </p:nvSpPr>
        <p:spPr>
          <a:xfrm>
            <a:off x="457199" y="3115082"/>
            <a:ext cx="5540375" cy="3518474"/>
          </a:xfrm>
        </p:spPr>
        <p:txBody>
          <a:bodyPr>
            <a:normAutofit/>
          </a:bodyPr>
          <a:lstStyle>
            <a:lvl1pPr>
              <a:defRPr sz="3600"/>
            </a:lvl1pPr>
            <a:lvl2pPr>
              <a:defRPr sz="3600"/>
            </a:lvl2pPr>
            <a:lvl3pPr>
              <a:defRPr sz="3600"/>
            </a:lvl3pPr>
            <a:lvl4pPr>
              <a:defRPr sz="3600"/>
            </a:lvl4pPr>
            <a:lvl5pPr>
              <a:defRPr sz="3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a:extLst>
              <a:ext uri="{FF2B5EF4-FFF2-40B4-BE49-F238E27FC236}">
                <a16:creationId xmlns:a16="http://schemas.microsoft.com/office/drawing/2014/main" id="{95220166-CC05-3B44-9A19-1F510029F921}"/>
              </a:ext>
            </a:extLst>
          </p:cNvPr>
          <p:cNvSpPr>
            <a:spLocks noGrp="1"/>
          </p:cNvSpPr>
          <p:nvPr>
            <p:ph type="title"/>
          </p:nvPr>
        </p:nvSpPr>
        <p:spPr>
          <a:xfrm>
            <a:off x="470589" y="288294"/>
            <a:ext cx="11123843" cy="827499"/>
          </a:xfrm>
          <a:prstGeom prst="rect">
            <a:avLst/>
          </a:prstGeom>
        </p:spPr>
        <p:txBody>
          <a:bodyPr/>
          <a:lstStyle>
            <a:lvl1pPr>
              <a:defRPr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2" name="Text Placeholder 2">
            <a:extLst>
              <a:ext uri="{FF2B5EF4-FFF2-40B4-BE49-F238E27FC236}">
                <a16:creationId xmlns:a16="http://schemas.microsoft.com/office/drawing/2014/main" id="{22407CE6-ACC3-B858-D92E-2DE2BAF06280}"/>
              </a:ext>
            </a:extLst>
          </p:cNvPr>
          <p:cNvSpPr>
            <a:spLocks noGrp="1"/>
          </p:cNvSpPr>
          <p:nvPr>
            <p:ph type="body" idx="10"/>
          </p:nvPr>
        </p:nvSpPr>
        <p:spPr>
          <a:xfrm>
            <a:off x="6221413" y="1687484"/>
            <a:ext cx="5540375" cy="1180944"/>
          </a:xfrm>
        </p:spPr>
        <p:txBody>
          <a:bodyPr anchor="b">
            <a:noAutofit/>
          </a:bodyPr>
          <a:lstStyle>
            <a:lvl1pPr marL="0" indent="0">
              <a:buNone/>
              <a:defRPr sz="36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7" name="Content Placeholder 3">
            <a:extLst>
              <a:ext uri="{FF2B5EF4-FFF2-40B4-BE49-F238E27FC236}">
                <a16:creationId xmlns:a16="http://schemas.microsoft.com/office/drawing/2014/main" id="{936A7C18-923B-43D4-9652-0A5E5B69172B}"/>
              </a:ext>
            </a:extLst>
          </p:cNvPr>
          <p:cNvSpPr>
            <a:spLocks noGrp="1"/>
          </p:cNvSpPr>
          <p:nvPr>
            <p:ph sz="half" idx="11"/>
          </p:nvPr>
        </p:nvSpPr>
        <p:spPr>
          <a:xfrm>
            <a:off x="6194426" y="3115082"/>
            <a:ext cx="5540375" cy="3518474"/>
          </a:xfrm>
        </p:spPr>
        <p:txBody>
          <a:bodyPr>
            <a:normAutofit/>
          </a:bodyPr>
          <a:lstStyle>
            <a:lvl1pPr>
              <a:defRPr sz="3600"/>
            </a:lvl1pPr>
            <a:lvl2pPr>
              <a:defRPr sz="3600"/>
            </a:lvl2pPr>
            <a:lvl3pPr>
              <a:defRPr sz="3600"/>
            </a:lvl3pPr>
            <a:lvl4pPr>
              <a:defRPr sz="3600"/>
            </a:lvl4pPr>
            <a:lvl5pPr>
              <a:defRPr sz="3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0717094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6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nockoutHeader+ThreeLists">
    <p:bg>
      <p:bgPr>
        <a:blipFill dpi="0" rotWithShape="1">
          <a:blip r:embed="rId2">
            <a:alphaModFix amt="60000"/>
            <a:lum/>
            <a:extLst>
              <a:ext uri="{BEBA8EAE-BF5A-486C-A8C5-ECC9F3942E4B}">
                <a14:imgProps xmlns:a14="http://schemas.microsoft.com/office/drawing/2010/main">
                  <a14:imgLayer r:embed="rId3">
                    <a14:imgEffect>
                      <a14:artisticPencilSketch/>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427348-305E-5DF8-0B4E-D03D1DD0FCB1}"/>
              </a:ext>
            </a:extLst>
          </p:cNvPr>
          <p:cNvSpPr/>
          <p:nvPr userDrawn="1"/>
        </p:nvSpPr>
        <p:spPr>
          <a:xfrm>
            <a:off x="0" y="0"/>
            <a:ext cx="12192000" cy="144083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sp>
        <p:nvSpPr>
          <p:cNvPr id="3" name="Text Placeholder 2">
            <a:extLst>
              <a:ext uri="{FF2B5EF4-FFF2-40B4-BE49-F238E27FC236}">
                <a16:creationId xmlns:a16="http://schemas.microsoft.com/office/drawing/2014/main" id="{F4347D37-23DF-6143-BBBC-0060EF121515}"/>
              </a:ext>
            </a:extLst>
          </p:cNvPr>
          <p:cNvSpPr>
            <a:spLocks noGrp="1"/>
          </p:cNvSpPr>
          <p:nvPr>
            <p:ph type="body" idx="1"/>
          </p:nvPr>
        </p:nvSpPr>
        <p:spPr>
          <a:xfrm>
            <a:off x="493057" y="1529542"/>
            <a:ext cx="3563471" cy="1580369"/>
          </a:xfrm>
        </p:spPr>
        <p:txBody>
          <a:bodyPr anchor="b">
            <a:noAutofit/>
          </a:bodyPr>
          <a:lstStyle>
            <a:lvl1pPr marL="0" indent="0">
              <a:buNone/>
              <a:defRPr sz="36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496013-A816-5043-8E60-F1E883072C36}"/>
              </a:ext>
            </a:extLst>
          </p:cNvPr>
          <p:cNvSpPr>
            <a:spLocks noGrp="1"/>
          </p:cNvSpPr>
          <p:nvPr>
            <p:ph sz="half" idx="2"/>
          </p:nvPr>
        </p:nvSpPr>
        <p:spPr>
          <a:xfrm>
            <a:off x="8171329" y="3177147"/>
            <a:ext cx="3563471" cy="3238776"/>
          </a:xfrm>
        </p:spPr>
        <p:txBody>
          <a:bodyPr>
            <a:normAutofit/>
          </a:bodyPr>
          <a:lstStyle>
            <a:lvl1pPr>
              <a:defRPr sz="3600"/>
            </a:lvl1pPr>
            <a:lvl2pPr>
              <a:defRPr sz="3600"/>
            </a:lvl2pPr>
            <a:lvl3pPr>
              <a:defRPr sz="3600"/>
            </a:lvl3pPr>
            <a:lvl4pPr>
              <a:defRPr sz="3600"/>
            </a:lvl4pPr>
            <a:lvl5pPr>
              <a:defRPr sz="3600"/>
            </a:lvl5pPr>
          </a:lstStyle>
          <a:p>
            <a:pPr lvl="0"/>
            <a:r>
              <a:rPr lang="en-US"/>
              <a:t>Click to edit Master text styles</a:t>
            </a:r>
          </a:p>
          <a:p>
            <a:pPr lvl="1"/>
            <a:r>
              <a:rPr lang="en-US"/>
              <a:t>Second level</a:t>
            </a:r>
          </a:p>
          <a:p>
            <a:pPr lvl="2"/>
            <a:r>
              <a:rPr lang="en-US"/>
              <a:t>Third level</a:t>
            </a:r>
          </a:p>
        </p:txBody>
      </p:sp>
      <p:sp>
        <p:nvSpPr>
          <p:cNvPr id="20" name="Title 1">
            <a:extLst>
              <a:ext uri="{FF2B5EF4-FFF2-40B4-BE49-F238E27FC236}">
                <a16:creationId xmlns:a16="http://schemas.microsoft.com/office/drawing/2014/main" id="{39A6A5E9-7A5D-5946-BC98-F18EACA98D71}"/>
              </a:ext>
            </a:extLst>
          </p:cNvPr>
          <p:cNvSpPr>
            <a:spLocks noGrp="1"/>
          </p:cNvSpPr>
          <p:nvPr>
            <p:ph type="title"/>
          </p:nvPr>
        </p:nvSpPr>
        <p:spPr>
          <a:xfrm>
            <a:off x="470589" y="309451"/>
            <a:ext cx="11123843" cy="827499"/>
          </a:xfrm>
          <a:prstGeom prst="rect">
            <a:avLst/>
          </a:prstGeom>
        </p:spPr>
        <p:txBody>
          <a:bodyPr/>
          <a:lstStyle>
            <a:lvl1pPr>
              <a:defRPr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2" name="Text Placeholder 2">
            <a:extLst>
              <a:ext uri="{FF2B5EF4-FFF2-40B4-BE49-F238E27FC236}">
                <a16:creationId xmlns:a16="http://schemas.microsoft.com/office/drawing/2014/main" id="{EB9D5081-0834-BF78-5B90-EEB741C55026}"/>
              </a:ext>
            </a:extLst>
          </p:cNvPr>
          <p:cNvSpPr>
            <a:spLocks noGrp="1"/>
          </p:cNvSpPr>
          <p:nvPr>
            <p:ph type="body" idx="10"/>
          </p:nvPr>
        </p:nvSpPr>
        <p:spPr>
          <a:xfrm>
            <a:off x="4314264" y="1529542"/>
            <a:ext cx="3563471" cy="1580369"/>
          </a:xfrm>
        </p:spPr>
        <p:txBody>
          <a:bodyPr anchor="b">
            <a:noAutofit/>
          </a:bodyPr>
          <a:lstStyle>
            <a:lvl1pPr marL="0" indent="0">
              <a:buNone/>
              <a:defRPr sz="36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5" name="Content Placeholder 3">
            <a:extLst>
              <a:ext uri="{FF2B5EF4-FFF2-40B4-BE49-F238E27FC236}">
                <a16:creationId xmlns:a16="http://schemas.microsoft.com/office/drawing/2014/main" id="{CF5B7AB0-9C9B-1AF5-01E5-EC33EE7C36D5}"/>
              </a:ext>
            </a:extLst>
          </p:cNvPr>
          <p:cNvSpPr>
            <a:spLocks noGrp="1"/>
          </p:cNvSpPr>
          <p:nvPr>
            <p:ph sz="half" idx="11"/>
          </p:nvPr>
        </p:nvSpPr>
        <p:spPr>
          <a:xfrm>
            <a:off x="4314264" y="3177147"/>
            <a:ext cx="3563471" cy="3238776"/>
          </a:xfrm>
        </p:spPr>
        <p:txBody>
          <a:bodyPr>
            <a:normAutofit/>
          </a:bodyPr>
          <a:lstStyle>
            <a:lvl1pPr>
              <a:defRPr sz="3600"/>
            </a:lvl1pPr>
            <a:lvl2pPr>
              <a:defRPr sz="3600"/>
            </a:lvl2pPr>
            <a:lvl3pPr>
              <a:defRPr sz="3600"/>
            </a:lvl3pPr>
            <a:lvl4pPr>
              <a:defRPr sz="3600"/>
            </a:lvl4pPr>
            <a:lvl5pPr>
              <a:defRPr sz="3600"/>
            </a:lvl5pPr>
          </a:lstStyle>
          <a:p>
            <a:pPr lvl="0"/>
            <a:r>
              <a:rPr lang="en-US"/>
              <a:t>Click to edit Master text styles</a:t>
            </a:r>
          </a:p>
          <a:p>
            <a:pPr lvl="1"/>
            <a:r>
              <a:rPr lang="en-US"/>
              <a:t>Second level</a:t>
            </a:r>
          </a:p>
          <a:p>
            <a:pPr lvl="2"/>
            <a:r>
              <a:rPr lang="en-US"/>
              <a:t>Third level</a:t>
            </a:r>
          </a:p>
        </p:txBody>
      </p:sp>
      <p:sp>
        <p:nvSpPr>
          <p:cNvPr id="6" name="Text Placeholder 2">
            <a:extLst>
              <a:ext uri="{FF2B5EF4-FFF2-40B4-BE49-F238E27FC236}">
                <a16:creationId xmlns:a16="http://schemas.microsoft.com/office/drawing/2014/main" id="{FD31BB6A-8625-0C2A-C26D-CB6889039317}"/>
              </a:ext>
            </a:extLst>
          </p:cNvPr>
          <p:cNvSpPr>
            <a:spLocks noGrp="1"/>
          </p:cNvSpPr>
          <p:nvPr>
            <p:ph type="body" idx="12"/>
          </p:nvPr>
        </p:nvSpPr>
        <p:spPr>
          <a:xfrm>
            <a:off x="8171328" y="1529909"/>
            <a:ext cx="3563471" cy="1580369"/>
          </a:xfrm>
        </p:spPr>
        <p:txBody>
          <a:bodyPr anchor="b">
            <a:noAutofit/>
          </a:bodyPr>
          <a:lstStyle>
            <a:lvl1pPr marL="0" indent="0">
              <a:buNone/>
              <a:defRPr sz="36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7" name="Content Placeholder 3">
            <a:extLst>
              <a:ext uri="{FF2B5EF4-FFF2-40B4-BE49-F238E27FC236}">
                <a16:creationId xmlns:a16="http://schemas.microsoft.com/office/drawing/2014/main" id="{FDFEF53D-6E6A-91C5-3659-ADE05E940E56}"/>
              </a:ext>
            </a:extLst>
          </p:cNvPr>
          <p:cNvSpPr>
            <a:spLocks noGrp="1"/>
          </p:cNvSpPr>
          <p:nvPr>
            <p:ph sz="half" idx="13"/>
          </p:nvPr>
        </p:nvSpPr>
        <p:spPr>
          <a:xfrm>
            <a:off x="493057" y="3181603"/>
            <a:ext cx="3563471" cy="3238776"/>
          </a:xfrm>
        </p:spPr>
        <p:txBody>
          <a:bodyPr>
            <a:normAutofit/>
          </a:bodyPr>
          <a:lstStyle>
            <a:lvl1pPr>
              <a:defRPr sz="3600"/>
            </a:lvl1pPr>
            <a:lvl2pPr>
              <a:defRPr sz="3600"/>
            </a:lvl2pPr>
            <a:lvl3pPr>
              <a:defRPr sz="3600"/>
            </a:lvl3pPr>
            <a:lvl4pPr>
              <a:defRPr sz="3600"/>
            </a:lvl4pPr>
            <a:lvl5pPr>
              <a:defRPr sz="36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1175154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86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List+Medium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86AE2-C12B-2144-B784-06409477643E}"/>
              </a:ext>
            </a:extLst>
          </p:cNvPr>
          <p:cNvSpPr>
            <a:spLocks noGrp="1"/>
          </p:cNvSpPr>
          <p:nvPr>
            <p:ph type="title"/>
          </p:nvPr>
        </p:nvSpPr>
        <p:spPr>
          <a:xfrm>
            <a:off x="457202" y="457200"/>
            <a:ext cx="4504763" cy="1123545"/>
          </a:xfrm>
          <a:prstGeom prst="rect">
            <a:avLst/>
          </a:prstGeom>
        </p:spPr>
        <p:txBody>
          <a:bodyPr anchor="b">
            <a:normAutofit/>
          </a:bodyPr>
          <a:lstStyle>
            <a:lvl1pPr>
              <a:defRPr sz="3600"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1AD4422-5025-3E4E-9E2C-0E812900E9B2}"/>
              </a:ext>
            </a:extLst>
          </p:cNvPr>
          <p:cNvSpPr>
            <a:spLocks noGrp="1"/>
          </p:cNvSpPr>
          <p:nvPr>
            <p:ph type="pic" idx="1"/>
          </p:nvPr>
        </p:nvSpPr>
        <p:spPr>
          <a:xfrm>
            <a:off x="5634318" y="457201"/>
            <a:ext cx="5940865" cy="5403851"/>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D87FA85-E10D-D648-993E-7F4AB3E5A0A4}"/>
              </a:ext>
            </a:extLst>
          </p:cNvPr>
          <p:cNvSpPr>
            <a:spLocks noGrp="1"/>
          </p:cNvSpPr>
          <p:nvPr>
            <p:ph type="body" sz="half" idx="2"/>
          </p:nvPr>
        </p:nvSpPr>
        <p:spPr>
          <a:xfrm>
            <a:off x="457202" y="1882588"/>
            <a:ext cx="4504763" cy="4518212"/>
          </a:xfrm>
        </p:spPr>
        <p:txBody>
          <a:bodyPr>
            <a:normAutofit/>
          </a:bodyPr>
          <a:lstStyle>
            <a:lvl1pPr marL="0" indent="0">
              <a:buNone/>
              <a:defRPr sz="3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Tree>
    <p:extLst>
      <p:ext uri="{BB962C8B-B14F-4D97-AF65-F5344CB8AC3E}">
        <p14:creationId xmlns:p14="http://schemas.microsoft.com/office/powerpoint/2010/main" val="1087103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microsoft.com/office/2007/relationships/hdphoto" Target="../media/hdphoto1.wdp"/><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alphaModFix amt="60000"/>
            <a:lum/>
            <a:extLst>
              <a:ext uri="{BEBA8EAE-BF5A-486C-A8C5-ECC9F3942E4B}">
                <a14:imgProps xmlns:a14="http://schemas.microsoft.com/office/drawing/2010/main">
                  <a14:imgLayer r:embed="rId21">
                    <a14:imgEffect>
                      <a14:artisticPencilSketch/>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328F7F-E18C-694F-A7DF-1F320F61E5C4}"/>
              </a:ext>
            </a:extLst>
          </p:cNvPr>
          <p:cNvSpPr>
            <a:spLocks noGrp="1"/>
          </p:cNvSpPr>
          <p:nvPr>
            <p:ph type="title"/>
          </p:nvPr>
        </p:nvSpPr>
        <p:spPr>
          <a:xfrm>
            <a:off x="457200" y="500066"/>
            <a:ext cx="10896600" cy="8853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030B7E5-2DB3-4347-B259-884695F55749}"/>
              </a:ext>
            </a:extLst>
          </p:cNvPr>
          <p:cNvSpPr>
            <a:spLocks noGrp="1"/>
          </p:cNvSpPr>
          <p:nvPr>
            <p:ph type="body" idx="1"/>
          </p:nvPr>
        </p:nvSpPr>
        <p:spPr>
          <a:xfrm>
            <a:off x="457200" y="1825627"/>
            <a:ext cx="10896600" cy="34628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67287800"/>
      </p:ext>
    </p:extLst>
  </p:cSld>
  <p:clrMap bg1="lt1" tx1="dk1" bg2="lt2" tx2="dk2" accent1="accent1" accent2="accent2" accent3="accent3" accent4="accent4" accent5="accent5" accent6="accent6" hlink="hlink" folHlink="folHlink"/>
  <p:sldLayoutIdLst>
    <p:sldLayoutId id="2147483661" r:id="rId1"/>
    <p:sldLayoutId id="2147483700" r:id="rId2"/>
    <p:sldLayoutId id="2147483662" r:id="rId3"/>
    <p:sldLayoutId id="2147483677" r:id="rId4"/>
    <p:sldLayoutId id="2147483697" r:id="rId5"/>
    <p:sldLayoutId id="2147483675" r:id="rId6"/>
    <p:sldLayoutId id="2147483698" r:id="rId7"/>
    <p:sldLayoutId id="2147483676" r:id="rId8"/>
    <p:sldLayoutId id="2147483680" r:id="rId9"/>
    <p:sldLayoutId id="2147483667" r:id="rId10"/>
    <p:sldLayoutId id="2147483672" r:id="rId11"/>
    <p:sldLayoutId id="2147483694" r:id="rId12"/>
    <p:sldLayoutId id="2147483681" r:id="rId13"/>
    <p:sldLayoutId id="2147483664" r:id="rId14"/>
    <p:sldLayoutId id="2147483665" r:id="rId15"/>
    <p:sldLayoutId id="2147483696" r:id="rId16"/>
    <p:sldLayoutId id="2147483701" r:id="rId17"/>
    <p:sldLayoutId id="2147483702" r:id="rId18"/>
  </p:sldLayoutIdLst>
  <p:txStyles>
    <p:titleStyle>
      <a:lvl1pPr algn="l" defTabSz="914354" rtl="0" eaLnBrk="1" latinLnBrk="0" hangingPunct="1">
        <a:lnSpc>
          <a:spcPct val="90000"/>
        </a:lnSpc>
        <a:spcBef>
          <a:spcPct val="0"/>
        </a:spcBef>
        <a:buNone/>
        <a:defRPr sz="4800" b="1" i="0" kern="1200">
          <a:solidFill>
            <a:schemeClr val="tx2"/>
          </a:solidFill>
          <a:latin typeface="Arial Black" panose="020B0604020202020204" pitchFamily="34" charset="0"/>
          <a:ea typeface="+mj-ea"/>
          <a:cs typeface="Arial Black" panose="020B0604020202020204" pitchFamily="34" charset="0"/>
        </a:defRPr>
      </a:lvl1pPr>
    </p:titleStyle>
    <p:bodyStyle>
      <a:lvl1pPr marL="228589" indent="-228589" algn="l" defTabSz="914354" rtl="0" eaLnBrk="1" latinLnBrk="0" hangingPunct="1">
        <a:lnSpc>
          <a:spcPct val="90000"/>
        </a:lnSpc>
        <a:spcBef>
          <a:spcPts val="1000"/>
        </a:spcBef>
        <a:buClr>
          <a:schemeClr val="tx2"/>
        </a:buClr>
        <a:buFont typeface="Arial" panose="020B0604020202020204" pitchFamily="34" charset="0"/>
        <a:buChar char="•"/>
        <a:defRPr sz="36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Clr>
          <a:schemeClr val="tx2"/>
        </a:buClr>
        <a:buFont typeface="Arial" panose="020B0604020202020204" pitchFamily="34" charset="0"/>
        <a:buChar char="•"/>
        <a:defRPr sz="36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Clr>
          <a:schemeClr val="tx2"/>
        </a:buClr>
        <a:buFont typeface="Arial" panose="020B0604020202020204" pitchFamily="34" charset="0"/>
        <a:buChar char="•"/>
        <a:defRPr sz="36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Clr>
          <a:schemeClr val="tx2"/>
        </a:buClr>
        <a:buFont typeface="Arial" panose="020B0604020202020204" pitchFamily="34" charset="0"/>
        <a:buChar char="•"/>
        <a:defRPr sz="36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Clr>
          <a:schemeClr val="tx2"/>
        </a:buClr>
        <a:buFont typeface="Arial" panose="020B0604020202020204" pitchFamily="34" charset="0"/>
        <a:buChar char="•"/>
        <a:defRPr sz="36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
          <p15:clr>
            <a:srgbClr val="F26B43"/>
          </p15:clr>
        </p15:guide>
        <p15:guide id="3" orient="horz" pos="57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mailto:Deirdre.Logan@umassmed.edu"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7.xml"/><Relationship Id="rId1" Type="http://schemas.openxmlformats.org/officeDocument/2006/relationships/tags" Target="../tags/tag1.xml"/><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umassmed.edu/transitionsacr/circ" TargetMode="Externa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76C9D-D7B4-4B46-B532-ED39E38CEDE6}"/>
              </a:ext>
            </a:extLst>
          </p:cNvPr>
          <p:cNvSpPr>
            <a:spLocks noGrp="1"/>
          </p:cNvSpPr>
          <p:nvPr>
            <p:ph type="ctrTitle"/>
          </p:nvPr>
        </p:nvSpPr>
        <p:spPr/>
        <p:txBody>
          <a:bodyPr>
            <a:normAutofit/>
          </a:bodyPr>
          <a:lstStyle/>
          <a:p>
            <a:r>
              <a:rPr lang="en-US" sz="4000" dirty="0"/>
              <a:t>YOUTH &amp; YOUNG ADULTS with SERIOUS MENTAL HEALTH CONDITIONS</a:t>
            </a:r>
            <a:br>
              <a:rPr lang="en-US" sz="4000" dirty="0"/>
            </a:br>
            <a:r>
              <a:rPr lang="en-US" sz="4000" dirty="0"/>
              <a:t>REFLECTIONS ON 30 YEARS</a:t>
            </a:r>
          </a:p>
        </p:txBody>
      </p:sp>
      <p:sp>
        <p:nvSpPr>
          <p:cNvPr id="3" name="Subtitle 2">
            <a:extLst>
              <a:ext uri="{FF2B5EF4-FFF2-40B4-BE49-F238E27FC236}">
                <a16:creationId xmlns:a16="http://schemas.microsoft.com/office/drawing/2014/main" id="{ED9CAD2D-FD41-42F1-B50B-816CD8301332}"/>
              </a:ext>
            </a:extLst>
          </p:cNvPr>
          <p:cNvSpPr>
            <a:spLocks noGrp="1"/>
          </p:cNvSpPr>
          <p:nvPr>
            <p:ph type="subTitle" idx="1"/>
          </p:nvPr>
        </p:nvSpPr>
        <p:spPr/>
        <p:txBody>
          <a:bodyPr/>
          <a:lstStyle/>
          <a:p>
            <a:r>
              <a:rPr lang="en-US" sz="3200" dirty="0">
                <a:solidFill>
                  <a:prstClr val="white"/>
                </a:solidFill>
                <a:latin typeface="Century Gothic" panose="020B0502020202020204"/>
              </a:rPr>
              <a:t>Part 1 – Policy and Service</a:t>
            </a:r>
          </a:p>
          <a:p>
            <a:endParaRPr lang="en-US" dirty="0"/>
          </a:p>
        </p:txBody>
      </p:sp>
      <p:sp>
        <p:nvSpPr>
          <p:cNvPr id="4" name="Text Placeholder 3">
            <a:extLst>
              <a:ext uri="{FF2B5EF4-FFF2-40B4-BE49-F238E27FC236}">
                <a16:creationId xmlns:a16="http://schemas.microsoft.com/office/drawing/2014/main" id="{EF6C65E4-503B-4D0F-A066-9AFC9D99B8DD}"/>
              </a:ext>
            </a:extLst>
          </p:cNvPr>
          <p:cNvSpPr>
            <a:spLocks noGrp="1"/>
          </p:cNvSpPr>
          <p:nvPr>
            <p:ph type="body" sz="quarter" idx="10"/>
          </p:nvPr>
        </p:nvSpPr>
        <p:spPr/>
        <p:txBody>
          <a:bodyPr/>
          <a:lstStyle/>
          <a:p>
            <a:r>
              <a:rPr lang="en-US" sz="1200" dirty="0">
                <a:solidFill>
                  <a:prstClr val="white"/>
                </a:solidFill>
                <a:latin typeface="Century Gothic" panose="020B0502020202020204"/>
              </a:rPr>
              <a:t>May 12, 2025</a:t>
            </a:r>
          </a:p>
        </p:txBody>
      </p:sp>
      <p:sp>
        <p:nvSpPr>
          <p:cNvPr id="5" name="Subtitle 2">
            <a:extLst>
              <a:ext uri="{FF2B5EF4-FFF2-40B4-BE49-F238E27FC236}">
                <a16:creationId xmlns:a16="http://schemas.microsoft.com/office/drawing/2014/main" id="{C0F12D2C-F4D7-5CD8-3051-AEB3AF42EE86}"/>
              </a:ext>
            </a:extLst>
          </p:cNvPr>
          <p:cNvSpPr txBox="1">
            <a:spLocks/>
          </p:cNvSpPr>
          <p:nvPr/>
        </p:nvSpPr>
        <p:spPr>
          <a:xfrm>
            <a:off x="1524000" y="4066594"/>
            <a:ext cx="9144000" cy="729331"/>
          </a:xfrm>
          <a:prstGeom prst="rect">
            <a:avLst/>
          </a:prstGeom>
        </p:spPr>
        <p:txBody>
          <a:bodyPr vert="horz" lIns="91440" tIns="45720" rIns="91440" bIns="45720" rtlCol="0">
            <a:normAutofit fontScale="92500" lnSpcReduction="20000"/>
          </a:bodyPr>
          <a:lstStyle>
            <a:lvl1pPr marL="0" indent="0" algn="ctr" defTabSz="914354" rtl="0" eaLnBrk="1" latinLnBrk="0" hangingPunct="1">
              <a:lnSpc>
                <a:spcPct val="90000"/>
              </a:lnSpc>
              <a:spcBef>
                <a:spcPts val="1000"/>
              </a:spcBef>
              <a:buClr>
                <a:schemeClr val="tx2"/>
              </a:buClr>
              <a:buFont typeface="Arial" panose="020B0604020202020204" pitchFamily="34" charset="0"/>
              <a:buNone/>
              <a:defRPr sz="2400" i="0" kern="1200">
                <a:solidFill>
                  <a:schemeClr val="bg1"/>
                </a:solidFill>
                <a:latin typeface="Arial" panose="020B0604020202020204" pitchFamily="34" charset="0"/>
                <a:ea typeface="+mn-ea"/>
                <a:cs typeface="Arial" panose="020B0604020202020204" pitchFamily="34" charset="0"/>
              </a:defRPr>
            </a:lvl1pPr>
            <a:lvl2pPr marL="457178" indent="0" algn="ctr" defTabSz="914354" rtl="0" eaLnBrk="1" latinLnBrk="0" hangingPunct="1">
              <a:lnSpc>
                <a:spcPct val="90000"/>
              </a:lnSpc>
              <a:spcBef>
                <a:spcPts val="500"/>
              </a:spcBef>
              <a:buClr>
                <a:schemeClr val="tx2"/>
              </a:buClr>
              <a:buFont typeface="Arial" panose="020B0604020202020204" pitchFamily="34" charset="0"/>
              <a:buNone/>
              <a:defRPr sz="2000" kern="1200">
                <a:solidFill>
                  <a:schemeClr val="tx1"/>
                </a:solidFill>
                <a:latin typeface="+mn-lt"/>
                <a:ea typeface="+mn-ea"/>
                <a:cs typeface="+mn-cs"/>
              </a:defRPr>
            </a:lvl2pPr>
            <a:lvl3pPr marL="914354" indent="0" algn="ctr" defTabSz="914354" rtl="0" eaLnBrk="1" latinLnBrk="0" hangingPunct="1">
              <a:lnSpc>
                <a:spcPct val="90000"/>
              </a:lnSpc>
              <a:spcBef>
                <a:spcPts val="500"/>
              </a:spcBef>
              <a:buClr>
                <a:schemeClr val="tx2"/>
              </a:buClr>
              <a:buFont typeface="Arial" panose="020B0604020202020204" pitchFamily="34" charset="0"/>
              <a:buNone/>
              <a:defRPr sz="1800" kern="1200">
                <a:solidFill>
                  <a:schemeClr val="tx1"/>
                </a:solidFill>
                <a:latin typeface="+mn-lt"/>
                <a:ea typeface="+mn-ea"/>
                <a:cs typeface="+mn-cs"/>
              </a:defRPr>
            </a:lvl3pPr>
            <a:lvl4pPr marL="1371532" indent="0" algn="ctr" defTabSz="914354" rtl="0" eaLnBrk="1" latinLnBrk="0" hangingPunct="1">
              <a:lnSpc>
                <a:spcPct val="90000"/>
              </a:lnSpc>
              <a:spcBef>
                <a:spcPts val="500"/>
              </a:spcBef>
              <a:buClr>
                <a:schemeClr val="tx2"/>
              </a:buClr>
              <a:buFont typeface="Arial" panose="020B0604020202020204" pitchFamily="34" charset="0"/>
              <a:buNone/>
              <a:defRPr sz="1600" kern="1200">
                <a:solidFill>
                  <a:schemeClr val="tx1"/>
                </a:solidFill>
                <a:latin typeface="+mn-lt"/>
                <a:ea typeface="+mn-ea"/>
                <a:cs typeface="+mn-cs"/>
              </a:defRPr>
            </a:lvl4pPr>
            <a:lvl5pPr marL="1828709" indent="0" algn="ctr" defTabSz="914354" rtl="0" eaLnBrk="1" latinLnBrk="0" hangingPunct="1">
              <a:lnSpc>
                <a:spcPct val="90000"/>
              </a:lnSpc>
              <a:spcBef>
                <a:spcPts val="500"/>
              </a:spcBef>
              <a:buClr>
                <a:schemeClr val="tx2"/>
              </a:buClr>
              <a:buFont typeface="Arial" panose="020B0604020202020204" pitchFamily="34" charset="0"/>
              <a:buNone/>
              <a:defRPr sz="1600" kern="1200">
                <a:solidFill>
                  <a:schemeClr val="tx1"/>
                </a:solidFill>
                <a:latin typeface="+mn-lt"/>
                <a:ea typeface="+mn-ea"/>
                <a:cs typeface="+mn-cs"/>
              </a:defRPr>
            </a:lvl5pPr>
            <a:lvl6pPr marL="2285886"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62"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40"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18"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eaLnBrk="1" hangingPunct="1"/>
            <a:r>
              <a:rPr lang="en-GB" sz="2400" dirty="0"/>
              <a:t>Brianne Masselli</a:t>
            </a:r>
          </a:p>
          <a:p>
            <a:pPr algn="r" eaLnBrk="1" hangingPunct="1"/>
            <a:r>
              <a:rPr lang="en-GB" sz="2400" dirty="0"/>
              <a:t>Gwen White </a:t>
            </a:r>
            <a:endParaRPr lang="en-US" sz="2400" dirty="0"/>
          </a:p>
          <a:p>
            <a:endParaRPr lang="en-US" dirty="0"/>
          </a:p>
        </p:txBody>
      </p:sp>
    </p:spTree>
    <p:extLst>
      <p:ext uri="{BB962C8B-B14F-4D97-AF65-F5344CB8AC3E}">
        <p14:creationId xmlns:p14="http://schemas.microsoft.com/office/powerpoint/2010/main" val="2220347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FC40B6-1423-2AE3-A936-D5E40617E4AD}"/>
              </a:ext>
            </a:extLst>
          </p:cNvPr>
          <p:cNvSpPr>
            <a:spLocks noGrp="1"/>
          </p:cNvSpPr>
          <p:nvPr>
            <p:ph type="title"/>
          </p:nvPr>
        </p:nvSpPr>
        <p:spPr/>
        <p:txBody>
          <a:bodyPr/>
          <a:lstStyle/>
          <a:p>
            <a:r>
              <a:rPr lang="en-US" dirty="0"/>
              <a:t>Three key policy questions</a:t>
            </a:r>
          </a:p>
        </p:txBody>
      </p:sp>
      <p:sp>
        <p:nvSpPr>
          <p:cNvPr id="2" name="Content Placeholder 1">
            <a:extLst>
              <a:ext uri="{FF2B5EF4-FFF2-40B4-BE49-F238E27FC236}">
                <a16:creationId xmlns:a16="http://schemas.microsoft.com/office/drawing/2014/main" id="{435E2C20-2341-D7D4-5343-E200D8B328AD}"/>
              </a:ext>
            </a:extLst>
          </p:cNvPr>
          <p:cNvSpPr>
            <a:spLocks noGrp="1"/>
          </p:cNvSpPr>
          <p:nvPr>
            <p:ph sz="half" idx="2"/>
          </p:nvPr>
        </p:nvSpPr>
        <p:spPr/>
        <p:txBody>
          <a:bodyPr/>
          <a:lstStyle/>
          <a:p>
            <a:pPr marL="742950" indent="-742950">
              <a:spcAft>
                <a:spcPts val="1200"/>
              </a:spcAft>
              <a:buFont typeface="+mj-lt"/>
              <a:buAutoNum type="arabicPeriod"/>
            </a:pPr>
            <a:r>
              <a:rPr lang="en-US" dirty="0"/>
              <a:t>Are young adults identified in children’s services and provided age tailored services?</a:t>
            </a:r>
          </a:p>
          <a:p>
            <a:pPr marL="742950" indent="-742950">
              <a:spcAft>
                <a:spcPts val="1200"/>
              </a:spcAft>
              <a:buFont typeface="+mj-lt"/>
              <a:buAutoNum type="arabicPeriod"/>
            </a:pPr>
            <a:r>
              <a:rPr lang="en-US" dirty="0"/>
              <a:t>Is there a handshake between children’s services system and adult services system?</a:t>
            </a:r>
          </a:p>
          <a:p>
            <a:pPr marL="742950" indent="-742950">
              <a:spcAft>
                <a:spcPts val="1200"/>
              </a:spcAft>
              <a:buFont typeface="+mj-lt"/>
              <a:buAutoNum type="arabicPeriod"/>
            </a:pPr>
            <a:r>
              <a:rPr lang="en-US" dirty="0"/>
              <a:t>Can young adults access adult services and are developmentally appropriate services available?</a:t>
            </a:r>
          </a:p>
        </p:txBody>
      </p:sp>
    </p:spTree>
    <p:extLst>
      <p:ext uri="{BB962C8B-B14F-4D97-AF65-F5344CB8AC3E}">
        <p14:creationId xmlns:p14="http://schemas.microsoft.com/office/powerpoint/2010/main" val="1654111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30D618-98ED-DBCB-182D-7793E22A75CE}"/>
              </a:ext>
            </a:extLst>
          </p:cNvPr>
          <p:cNvSpPr>
            <a:spLocks noGrp="1"/>
          </p:cNvSpPr>
          <p:nvPr>
            <p:ph type="title"/>
          </p:nvPr>
        </p:nvSpPr>
        <p:spPr>
          <a:xfrm>
            <a:off x="79899" y="288294"/>
            <a:ext cx="12020365" cy="827499"/>
          </a:xfrm>
        </p:spPr>
        <p:txBody>
          <a:bodyPr>
            <a:normAutofit fontScale="90000"/>
          </a:bodyPr>
          <a:lstStyle/>
          <a:p>
            <a:r>
              <a:rPr lang="en-US" dirty="0"/>
              <a:t> Reflections – Young Adult Involvement</a:t>
            </a:r>
          </a:p>
        </p:txBody>
      </p:sp>
      <p:grpSp>
        <p:nvGrpSpPr>
          <p:cNvPr id="10" name="Group 9">
            <a:extLst>
              <a:ext uri="{FF2B5EF4-FFF2-40B4-BE49-F238E27FC236}">
                <a16:creationId xmlns:a16="http://schemas.microsoft.com/office/drawing/2014/main" id="{0DF76484-1046-1022-7EDB-A0D964F69C24}"/>
              </a:ext>
              <a:ext uri="{C183D7F6-B498-43B3-948B-1728B52AA6E4}">
                <adec:decorative xmlns:adec="http://schemas.microsoft.com/office/drawing/2017/decorative" val="1"/>
              </a:ext>
            </a:extLst>
          </p:cNvPr>
          <p:cNvGrpSpPr/>
          <p:nvPr/>
        </p:nvGrpSpPr>
        <p:grpSpPr>
          <a:xfrm>
            <a:off x="962025" y="2552700"/>
            <a:ext cx="5819776" cy="2667000"/>
            <a:chOff x="962025" y="2552700"/>
            <a:chExt cx="5819776" cy="2667000"/>
          </a:xfrm>
        </p:grpSpPr>
        <p:sp>
          <p:nvSpPr>
            <p:cNvPr id="6" name="Oval 5">
              <a:extLst>
                <a:ext uri="{FF2B5EF4-FFF2-40B4-BE49-F238E27FC236}">
                  <a16:creationId xmlns:a16="http://schemas.microsoft.com/office/drawing/2014/main" id="{73F1341A-548A-7188-DD9A-14997F53A659}"/>
                </a:ext>
              </a:extLst>
            </p:cNvPr>
            <p:cNvSpPr/>
            <p:nvPr/>
          </p:nvSpPr>
          <p:spPr>
            <a:xfrm>
              <a:off x="962025" y="2552700"/>
              <a:ext cx="5819776" cy="2667000"/>
            </a:xfrm>
            <a:prstGeom prst="ellipse">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8932490-6D2A-EE00-2980-AB613657DC12}"/>
                </a:ext>
              </a:extLst>
            </p:cNvPr>
            <p:cNvSpPr txBox="1"/>
            <p:nvPr/>
          </p:nvSpPr>
          <p:spPr>
            <a:xfrm>
              <a:off x="1466850" y="3501837"/>
              <a:ext cx="4810125" cy="430887"/>
            </a:xfrm>
            <a:prstGeom prst="rect">
              <a:avLst/>
            </a:prstGeom>
            <a:noFill/>
          </p:spPr>
          <p:txBody>
            <a:bodyPr wrap="square" rtlCol="0">
              <a:spAutoFit/>
            </a:bodyPr>
            <a:lstStyle/>
            <a:p>
              <a:r>
                <a:rPr lang="en-US" sz="2200" b="1" dirty="0">
                  <a:latin typeface="Trebuchet MS"/>
                </a:rPr>
                <a:t>Youth Driven Practices and Policies</a:t>
              </a:r>
            </a:p>
          </p:txBody>
        </p:sp>
      </p:grpSp>
      <p:grpSp>
        <p:nvGrpSpPr>
          <p:cNvPr id="11" name="Group 10">
            <a:extLst>
              <a:ext uri="{FF2B5EF4-FFF2-40B4-BE49-F238E27FC236}">
                <a16:creationId xmlns:a16="http://schemas.microsoft.com/office/drawing/2014/main" id="{A04078DE-0EA4-885A-3B7F-DD014C7A3F83}"/>
              </a:ext>
              <a:ext uri="{C183D7F6-B498-43B3-948B-1728B52AA6E4}">
                <adec:decorative xmlns:adec="http://schemas.microsoft.com/office/drawing/2017/decorative" val="1"/>
              </a:ext>
            </a:extLst>
          </p:cNvPr>
          <p:cNvGrpSpPr/>
          <p:nvPr/>
        </p:nvGrpSpPr>
        <p:grpSpPr>
          <a:xfrm>
            <a:off x="4876799" y="3646707"/>
            <a:ext cx="6353175" cy="2667000"/>
            <a:chOff x="4876799" y="3646707"/>
            <a:chExt cx="6353175" cy="2667000"/>
          </a:xfrm>
        </p:grpSpPr>
        <p:sp>
          <p:nvSpPr>
            <p:cNvPr id="7" name="Oval 6">
              <a:extLst>
                <a:ext uri="{FF2B5EF4-FFF2-40B4-BE49-F238E27FC236}">
                  <a16:creationId xmlns:a16="http://schemas.microsoft.com/office/drawing/2014/main" id="{0F7A3C7A-D3A1-A243-C2E4-A22D8CE6D369}"/>
                </a:ext>
              </a:extLst>
            </p:cNvPr>
            <p:cNvSpPr/>
            <p:nvPr/>
          </p:nvSpPr>
          <p:spPr>
            <a:xfrm>
              <a:off x="4876799" y="3646707"/>
              <a:ext cx="6353175" cy="2667000"/>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A8DE96-7868-6611-F962-84BCA4FD1B7A}"/>
                </a:ext>
              </a:extLst>
            </p:cNvPr>
            <p:cNvSpPr txBox="1"/>
            <p:nvPr/>
          </p:nvSpPr>
          <p:spPr>
            <a:xfrm>
              <a:off x="5295898" y="4426209"/>
              <a:ext cx="5514975" cy="110799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noProof="0" dirty="0">
                  <a:ln>
                    <a:noFill/>
                  </a:ln>
                  <a:effectLst/>
                  <a:uLnTx/>
                  <a:uFillTx/>
                  <a:latin typeface="Trebuchet MS"/>
                </a:rPr>
                <a:t>Range of Peer Support Opportunities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1" dirty="0">
                  <a:latin typeface="Trebuchet MS"/>
                </a:rPr>
                <a:t>Use of Young Adult Lived Expertise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noProof="0" dirty="0">
                  <a:ln>
                    <a:noFill/>
                  </a:ln>
                  <a:effectLst/>
                  <a:uLnTx/>
                  <a:uFillTx/>
                  <a:latin typeface="Trebuchet MS"/>
                </a:rPr>
                <a:t>Sustained Staff Positions</a:t>
              </a:r>
            </a:p>
          </p:txBody>
        </p:sp>
      </p:grpSp>
    </p:spTree>
    <p:extLst>
      <p:ext uri="{BB962C8B-B14F-4D97-AF65-F5344CB8AC3E}">
        <p14:creationId xmlns:p14="http://schemas.microsoft.com/office/powerpoint/2010/main" val="15662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1500"/>
                                        <p:tgtEl>
                                          <p:spTgt spid="11"/>
                                        </p:tgtEl>
                                      </p:cBhvr>
                                    </p:animEffect>
                                  </p:childTnLst>
                                </p:cTn>
                              </p:par>
                            </p:childTnLst>
                          </p:cTn>
                        </p:par>
                        <p:par>
                          <p:cTn id="8" fill="hold">
                            <p:stCondLst>
                              <p:cond delay="1500"/>
                            </p:stCondLst>
                            <p:childTnLst>
                              <p:par>
                                <p:cTn id="9" presetID="6"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ircle(in)">
                                      <p:cBhvr>
                                        <p:cTn id="11"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E96434-33B5-5AC8-ABAD-133427B8D6A6}"/>
              </a:ext>
            </a:extLst>
          </p:cNvPr>
          <p:cNvSpPr>
            <a:spLocks noGrp="1"/>
          </p:cNvSpPr>
          <p:nvPr>
            <p:ph type="title"/>
          </p:nvPr>
        </p:nvSpPr>
        <p:spPr/>
        <p:txBody>
          <a:bodyPr/>
          <a:lstStyle/>
          <a:p>
            <a:r>
              <a:rPr lang="en-US" dirty="0"/>
              <a:t>Poll -Where Are You in 2025</a:t>
            </a:r>
          </a:p>
        </p:txBody>
      </p:sp>
      <p:sp>
        <p:nvSpPr>
          <p:cNvPr id="2" name="Content Placeholder 1">
            <a:extLst>
              <a:ext uri="{FF2B5EF4-FFF2-40B4-BE49-F238E27FC236}">
                <a16:creationId xmlns:a16="http://schemas.microsoft.com/office/drawing/2014/main" id="{54FDE9D0-227E-8C59-1C4C-0A4BFD568765}"/>
              </a:ext>
            </a:extLst>
          </p:cNvPr>
          <p:cNvSpPr>
            <a:spLocks noGrp="1"/>
          </p:cNvSpPr>
          <p:nvPr>
            <p:ph sz="half" idx="2"/>
          </p:nvPr>
        </p:nvSpPr>
        <p:spPr/>
        <p:txBody>
          <a:bodyPr/>
          <a:lstStyle/>
          <a:p>
            <a:pPr marL="0" indent="0">
              <a:spcAft>
                <a:spcPts val="1200"/>
              </a:spcAft>
              <a:buNone/>
            </a:pPr>
            <a:r>
              <a:rPr lang="en-US" dirty="0"/>
              <a:t>How is your community engaging with youth adults? </a:t>
            </a:r>
          </a:p>
          <a:p>
            <a:pPr marL="1543050" indent="-742950">
              <a:buFont typeface="+mj-lt"/>
              <a:buAutoNum type="arabicPeriod"/>
            </a:pPr>
            <a:r>
              <a:rPr lang="en-US" dirty="0"/>
              <a:t>Young adults as recipients of services </a:t>
            </a:r>
          </a:p>
          <a:p>
            <a:pPr marL="1543050" indent="-742950">
              <a:buFont typeface="+mj-lt"/>
              <a:buAutoNum type="arabicPeriod"/>
            </a:pPr>
            <a:r>
              <a:rPr lang="en-US" dirty="0"/>
              <a:t>Young adults on advisory councils and boards </a:t>
            </a:r>
          </a:p>
          <a:p>
            <a:pPr marL="1543050" indent="-742950">
              <a:buFont typeface="+mj-lt"/>
              <a:buAutoNum type="arabicPeriod"/>
            </a:pPr>
            <a:r>
              <a:rPr lang="en-US" dirty="0"/>
              <a:t>Young adults hired to develop and oversee young adult programs</a:t>
            </a:r>
          </a:p>
          <a:p>
            <a:pPr marL="1543050" indent="-742950">
              <a:buFont typeface="+mj-lt"/>
              <a:buAutoNum type="arabicPeriod"/>
            </a:pPr>
            <a:r>
              <a:rPr lang="en-US" dirty="0"/>
              <a:t>Young adults delivering peer services </a:t>
            </a:r>
          </a:p>
        </p:txBody>
      </p:sp>
    </p:spTree>
    <p:extLst>
      <p:ext uri="{BB962C8B-B14F-4D97-AF65-F5344CB8AC3E}">
        <p14:creationId xmlns:p14="http://schemas.microsoft.com/office/powerpoint/2010/main" val="3282024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6A0B9E-3C1C-56CC-B2D1-5D5A5131DB19}"/>
              </a:ext>
            </a:extLst>
          </p:cNvPr>
          <p:cNvSpPr>
            <a:spLocks noGrp="1"/>
          </p:cNvSpPr>
          <p:nvPr>
            <p:ph type="title"/>
          </p:nvPr>
        </p:nvSpPr>
        <p:spPr>
          <a:xfrm>
            <a:off x="190500" y="288294"/>
            <a:ext cx="11839575" cy="827499"/>
          </a:xfrm>
        </p:spPr>
        <p:txBody>
          <a:bodyPr>
            <a:normAutofit fontScale="90000"/>
          </a:bodyPr>
          <a:lstStyle/>
          <a:p>
            <a:r>
              <a:rPr lang="en-US" dirty="0"/>
              <a:t>Reflections – Families and Care Takers</a:t>
            </a:r>
          </a:p>
        </p:txBody>
      </p:sp>
      <p:grpSp>
        <p:nvGrpSpPr>
          <p:cNvPr id="8" name="Group 7">
            <a:extLst>
              <a:ext uri="{FF2B5EF4-FFF2-40B4-BE49-F238E27FC236}">
                <a16:creationId xmlns:a16="http://schemas.microsoft.com/office/drawing/2014/main" id="{596B4951-CC05-72D5-DB0C-A16C24A4080B}"/>
              </a:ext>
              <a:ext uri="{C183D7F6-B498-43B3-948B-1728B52AA6E4}">
                <adec:decorative xmlns:adec="http://schemas.microsoft.com/office/drawing/2017/decorative" val="1"/>
              </a:ext>
            </a:extLst>
          </p:cNvPr>
          <p:cNvGrpSpPr/>
          <p:nvPr/>
        </p:nvGrpSpPr>
        <p:grpSpPr>
          <a:xfrm>
            <a:off x="962025" y="2552700"/>
            <a:ext cx="6577013" cy="2667000"/>
            <a:chOff x="962025" y="2552700"/>
            <a:chExt cx="6577013" cy="2667000"/>
          </a:xfrm>
        </p:grpSpPr>
        <p:sp>
          <p:nvSpPr>
            <p:cNvPr id="4" name="Oval 3">
              <a:extLst>
                <a:ext uri="{FF2B5EF4-FFF2-40B4-BE49-F238E27FC236}">
                  <a16:creationId xmlns:a16="http://schemas.microsoft.com/office/drawing/2014/main" id="{576B04F2-A520-8CBF-D124-171297F68D06}"/>
                </a:ext>
              </a:extLst>
            </p:cNvPr>
            <p:cNvSpPr/>
            <p:nvPr/>
          </p:nvSpPr>
          <p:spPr>
            <a:xfrm>
              <a:off x="962025" y="2552700"/>
              <a:ext cx="5819776" cy="2667000"/>
            </a:xfrm>
            <a:prstGeom prst="ellipse">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44332D0-A06C-DCB7-1890-8B1FA3F91171}"/>
                </a:ext>
              </a:extLst>
            </p:cNvPr>
            <p:cNvSpPr txBox="1"/>
            <p:nvPr/>
          </p:nvSpPr>
          <p:spPr>
            <a:xfrm>
              <a:off x="1824038" y="3448050"/>
              <a:ext cx="5715000" cy="830997"/>
            </a:xfrm>
            <a:prstGeom prst="rect">
              <a:avLst/>
            </a:prstGeom>
            <a:noFill/>
          </p:spPr>
          <p:txBody>
            <a:bodyPr wrap="square" rtlCol="0">
              <a:spAutoFit/>
            </a:bodyPr>
            <a:lstStyle/>
            <a:p>
              <a:r>
                <a:rPr lang="en-US" sz="2400" b="1" dirty="0">
                  <a:latin typeface="Trebuchet MS"/>
                </a:rPr>
                <a:t>Robust Family and Caretaker Engagement</a:t>
              </a:r>
            </a:p>
          </p:txBody>
        </p:sp>
      </p:grpSp>
      <p:grpSp>
        <p:nvGrpSpPr>
          <p:cNvPr id="9" name="Group 8">
            <a:extLst>
              <a:ext uri="{FF2B5EF4-FFF2-40B4-BE49-F238E27FC236}">
                <a16:creationId xmlns:a16="http://schemas.microsoft.com/office/drawing/2014/main" id="{CEC26EA8-EC0B-AF68-DDFE-75A491B30EB3}"/>
              </a:ext>
              <a:ext uri="{C183D7F6-B498-43B3-948B-1728B52AA6E4}">
                <adec:decorative xmlns:adec="http://schemas.microsoft.com/office/drawing/2017/decorative" val="1"/>
              </a:ext>
            </a:extLst>
          </p:cNvPr>
          <p:cNvGrpSpPr/>
          <p:nvPr/>
        </p:nvGrpSpPr>
        <p:grpSpPr>
          <a:xfrm>
            <a:off x="4876799" y="3646707"/>
            <a:ext cx="6353175" cy="2667000"/>
            <a:chOff x="4876799" y="3646707"/>
            <a:chExt cx="6353175" cy="2667000"/>
          </a:xfrm>
        </p:grpSpPr>
        <p:sp>
          <p:nvSpPr>
            <p:cNvPr id="5" name="Oval 4">
              <a:extLst>
                <a:ext uri="{FF2B5EF4-FFF2-40B4-BE49-F238E27FC236}">
                  <a16:creationId xmlns:a16="http://schemas.microsoft.com/office/drawing/2014/main" id="{F83A580E-1053-C567-74AA-60B9804A379B}"/>
                </a:ext>
              </a:extLst>
            </p:cNvPr>
            <p:cNvSpPr/>
            <p:nvPr/>
          </p:nvSpPr>
          <p:spPr>
            <a:xfrm>
              <a:off x="4876799" y="3646707"/>
              <a:ext cx="6353175" cy="2667000"/>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9442A5A-71DD-56CA-D092-6890D257109C}"/>
                </a:ext>
              </a:extLst>
            </p:cNvPr>
            <p:cNvSpPr txBox="1"/>
            <p:nvPr/>
          </p:nvSpPr>
          <p:spPr>
            <a:xfrm>
              <a:off x="5195886" y="4603879"/>
              <a:ext cx="5715000" cy="461665"/>
            </a:xfrm>
            <a:prstGeom prst="rect">
              <a:avLst/>
            </a:prstGeom>
            <a:noFill/>
          </p:spPr>
          <p:txBody>
            <a:bodyPr wrap="square" rtlCol="0">
              <a:spAutoFit/>
            </a:bodyPr>
            <a:lstStyle/>
            <a:p>
              <a:pPr algn="ctr"/>
              <a:r>
                <a:rPr lang="en-US" sz="2400" b="1" dirty="0">
                  <a:latin typeface="Trebuchet MS" panose="020B0603020202020204" pitchFamily="34" charset="0"/>
                </a:rPr>
                <a:t>Support of family role into adulthood</a:t>
              </a:r>
            </a:p>
          </p:txBody>
        </p:sp>
      </p:grpSp>
    </p:spTree>
    <p:extLst>
      <p:ext uri="{BB962C8B-B14F-4D97-AF65-F5344CB8AC3E}">
        <p14:creationId xmlns:p14="http://schemas.microsoft.com/office/powerpoint/2010/main" val="150579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500"/>
                                        <p:tgtEl>
                                          <p:spTgt spid="8"/>
                                        </p:tgtEl>
                                      </p:cBhvr>
                                    </p:animEffect>
                                  </p:childTnLst>
                                </p:cTn>
                              </p:par>
                            </p:childTnLst>
                          </p:cTn>
                        </p:par>
                        <p:par>
                          <p:cTn id="8" fill="hold">
                            <p:stCondLst>
                              <p:cond delay="1500"/>
                            </p:stCondLst>
                            <p:childTnLst>
                              <p:par>
                                <p:cTn id="9" presetID="6"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ircle(in)">
                                      <p:cBhvr>
                                        <p:cTn id="11"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3CEDE4-26F4-63EF-F7DA-C1AC4255B2C7}"/>
              </a:ext>
            </a:extLst>
          </p:cNvPr>
          <p:cNvSpPr>
            <a:spLocks noGrp="1"/>
          </p:cNvSpPr>
          <p:nvPr>
            <p:ph type="title"/>
          </p:nvPr>
        </p:nvSpPr>
        <p:spPr>
          <a:xfrm>
            <a:off x="64851" y="288294"/>
            <a:ext cx="12062298" cy="827499"/>
          </a:xfrm>
        </p:spPr>
        <p:txBody>
          <a:bodyPr>
            <a:normAutofit fontScale="90000"/>
          </a:bodyPr>
          <a:lstStyle/>
          <a:p>
            <a:r>
              <a:rPr lang="en-US" dirty="0"/>
              <a:t>Reflections – Cross System Partnership</a:t>
            </a:r>
          </a:p>
        </p:txBody>
      </p:sp>
      <p:grpSp>
        <p:nvGrpSpPr>
          <p:cNvPr id="9" name="Group 8">
            <a:extLst>
              <a:ext uri="{FF2B5EF4-FFF2-40B4-BE49-F238E27FC236}">
                <a16:creationId xmlns:a16="http://schemas.microsoft.com/office/drawing/2014/main" id="{0D4DADF8-3BF9-C5CB-B18D-7A54985F9C2F}"/>
              </a:ext>
              <a:ext uri="{C183D7F6-B498-43B3-948B-1728B52AA6E4}">
                <adec:decorative xmlns:adec="http://schemas.microsoft.com/office/drawing/2017/decorative" val="1"/>
              </a:ext>
            </a:extLst>
          </p:cNvPr>
          <p:cNvGrpSpPr/>
          <p:nvPr/>
        </p:nvGrpSpPr>
        <p:grpSpPr>
          <a:xfrm>
            <a:off x="962025" y="2552700"/>
            <a:ext cx="6360471" cy="2667000"/>
            <a:chOff x="962025" y="2552700"/>
            <a:chExt cx="6360471" cy="2667000"/>
          </a:xfrm>
        </p:grpSpPr>
        <p:sp>
          <p:nvSpPr>
            <p:cNvPr id="4" name="Oval 3">
              <a:extLst>
                <a:ext uri="{FF2B5EF4-FFF2-40B4-BE49-F238E27FC236}">
                  <a16:creationId xmlns:a16="http://schemas.microsoft.com/office/drawing/2014/main" id="{5CAC28F4-102A-62DE-390C-B96A0385B200}"/>
                </a:ext>
              </a:extLst>
            </p:cNvPr>
            <p:cNvSpPr/>
            <p:nvPr/>
          </p:nvSpPr>
          <p:spPr>
            <a:xfrm>
              <a:off x="962025" y="2552700"/>
              <a:ext cx="5819776" cy="2667000"/>
            </a:xfrm>
            <a:prstGeom prst="ellipse">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C52DA63-B9E6-C7A7-C520-04FEEC965E72}"/>
                </a:ext>
              </a:extLst>
            </p:cNvPr>
            <p:cNvSpPr txBox="1"/>
            <p:nvPr/>
          </p:nvSpPr>
          <p:spPr>
            <a:xfrm>
              <a:off x="1091930" y="3429000"/>
              <a:ext cx="623056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Trebuchet MS"/>
                </a:rPr>
                <a:t>Coordinated Cross System Approach</a:t>
              </a:r>
            </a:p>
          </p:txBody>
        </p:sp>
      </p:grpSp>
      <p:sp>
        <p:nvSpPr>
          <p:cNvPr id="5" name="Oval 4">
            <a:extLst>
              <a:ext uri="{FF2B5EF4-FFF2-40B4-BE49-F238E27FC236}">
                <a16:creationId xmlns:a16="http://schemas.microsoft.com/office/drawing/2014/main" id="{E26B93FE-2B79-469C-6CC2-BB532A26E4F2}"/>
              </a:ext>
            </a:extLst>
          </p:cNvPr>
          <p:cNvSpPr/>
          <p:nvPr/>
        </p:nvSpPr>
        <p:spPr>
          <a:xfrm>
            <a:off x="4876799" y="3646707"/>
            <a:ext cx="6353175" cy="2667000"/>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noProof="0" dirty="0">
                <a:ln>
                  <a:noFill/>
                </a:ln>
                <a:solidFill>
                  <a:schemeClr val="tx1"/>
                </a:solidFill>
                <a:effectLst/>
                <a:uLnTx/>
                <a:uFillTx/>
                <a:latin typeface="Trebuchet MS"/>
                <a:ea typeface="+mn-ea"/>
                <a:cs typeface="+mn-cs"/>
              </a:rPr>
              <a:t>Nurture non-traditional partnerships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schemeClr val="tx1"/>
                </a:solidFill>
                <a:latin typeface="Trebuchet MS"/>
              </a:rPr>
              <a:t>Address system cultural differences</a:t>
            </a:r>
            <a:endParaRPr kumimoji="0" lang="en-US" sz="2400" b="1" i="0" u="none" strike="noStrike" kern="1200" cap="none" spc="0" normalizeH="0" noProof="0" dirty="0">
              <a:ln>
                <a:noFill/>
              </a:ln>
              <a:solidFill>
                <a:schemeClr val="tx1"/>
              </a:solidFill>
              <a:effectLst/>
              <a:uLnTx/>
              <a:uFillTx/>
              <a:latin typeface="Trebuchet MS"/>
            </a:endParaRPr>
          </a:p>
        </p:txBody>
      </p:sp>
    </p:spTree>
    <p:extLst>
      <p:ext uri="{BB962C8B-B14F-4D97-AF65-F5344CB8AC3E}">
        <p14:creationId xmlns:p14="http://schemas.microsoft.com/office/powerpoint/2010/main" val="233283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500"/>
                                        <p:tgtEl>
                                          <p:spTgt spid="9"/>
                                        </p:tgtEl>
                                      </p:cBhvr>
                                    </p:animEffect>
                                  </p:childTnLst>
                                </p:cTn>
                              </p:par>
                            </p:childTnLst>
                          </p:cTn>
                        </p:par>
                        <p:par>
                          <p:cTn id="8" fill="hold">
                            <p:stCondLst>
                              <p:cond delay="1500"/>
                            </p:stCondLst>
                            <p:childTnLst>
                              <p:par>
                                <p:cTn id="9" presetID="6"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27FA47-2CE0-10A4-BE6E-6A52F4ECD95A}"/>
              </a:ext>
            </a:extLst>
          </p:cNvPr>
          <p:cNvSpPr>
            <a:spLocks noGrp="1"/>
          </p:cNvSpPr>
          <p:nvPr>
            <p:ph type="title"/>
          </p:nvPr>
        </p:nvSpPr>
        <p:spPr/>
        <p:txBody>
          <a:bodyPr/>
          <a:lstStyle/>
          <a:p>
            <a:r>
              <a:rPr lang="en-US" dirty="0"/>
              <a:t> Pillars for Success</a:t>
            </a:r>
          </a:p>
        </p:txBody>
      </p:sp>
      <p:grpSp>
        <p:nvGrpSpPr>
          <p:cNvPr id="8" name="Group 7">
            <a:extLst>
              <a:ext uri="{FF2B5EF4-FFF2-40B4-BE49-F238E27FC236}">
                <a16:creationId xmlns:a16="http://schemas.microsoft.com/office/drawing/2014/main" id="{B5AFA71D-997F-F000-C702-822F809DD748}"/>
              </a:ext>
              <a:ext uri="{C183D7F6-B498-43B3-948B-1728B52AA6E4}">
                <adec:decorative xmlns:adec="http://schemas.microsoft.com/office/drawing/2017/decorative" val="1"/>
              </a:ext>
            </a:extLst>
          </p:cNvPr>
          <p:cNvGrpSpPr/>
          <p:nvPr/>
        </p:nvGrpSpPr>
        <p:grpSpPr>
          <a:xfrm>
            <a:off x="962025" y="2552700"/>
            <a:ext cx="6243738" cy="2667000"/>
            <a:chOff x="962025" y="2552700"/>
            <a:chExt cx="6243738" cy="2667000"/>
          </a:xfrm>
        </p:grpSpPr>
        <p:sp>
          <p:nvSpPr>
            <p:cNvPr id="4" name="Oval 3">
              <a:extLst>
                <a:ext uri="{FF2B5EF4-FFF2-40B4-BE49-F238E27FC236}">
                  <a16:creationId xmlns:a16="http://schemas.microsoft.com/office/drawing/2014/main" id="{D9A033F6-5396-628A-43FA-BFA4C4557387}"/>
                </a:ext>
              </a:extLst>
            </p:cNvPr>
            <p:cNvSpPr/>
            <p:nvPr/>
          </p:nvSpPr>
          <p:spPr>
            <a:xfrm>
              <a:off x="962025" y="2552700"/>
              <a:ext cx="5819776" cy="2667000"/>
            </a:xfrm>
            <a:prstGeom prst="ellipse">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896872B-BE3B-DF07-668B-C5252D25C8D2}"/>
                </a:ext>
              </a:extLst>
            </p:cNvPr>
            <p:cNvSpPr txBox="1"/>
            <p:nvPr/>
          </p:nvSpPr>
          <p:spPr>
            <a:xfrm>
              <a:off x="1111385" y="3516868"/>
              <a:ext cx="6094378" cy="523220"/>
            </a:xfrm>
            <a:prstGeom prst="rect">
              <a:avLst/>
            </a:prstGeom>
            <a:noFill/>
          </p:spPr>
          <p:txBody>
            <a:bodyPr wrap="square">
              <a:spAutoFit/>
            </a:bodyPr>
            <a:lstStyle/>
            <a:p>
              <a:pPr algn="ctr"/>
              <a:r>
                <a:rPr lang="en-US" sz="2800" b="1" dirty="0">
                  <a:latin typeface="Trebuchet MS" panose="020B0603020202020204" pitchFamily="34" charset="0"/>
                </a:rPr>
                <a:t>Leadership Sets Culture</a:t>
              </a:r>
            </a:p>
          </p:txBody>
        </p:sp>
      </p:grpSp>
      <p:grpSp>
        <p:nvGrpSpPr>
          <p:cNvPr id="10" name="Group 9">
            <a:extLst>
              <a:ext uri="{FF2B5EF4-FFF2-40B4-BE49-F238E27FC236}">
                <a16:creationId xmlns:a16="http://schemas.microsoft.com/office/drawing/2014/main" id="{D5FC38E2-CF9E-5A31-E934-A2596B85B769}"/>
              </a:ext>
              <a:ext uri="{C183D7F6-B498-43B3-948B-1728B52AA6E4}">
                <adec:decorative xmlns:adec="http://schemas.microsoft.com/office/drawing/2017/decorative" val="1"/>
              </a:ext>
            </a:extLst>
          </p:cNvPr>
          <p:cNvGrpSpPr/>
          <p:nvPr/>
        </p:nvGrpSpPr>
        <p:grpSpPr>
          <a:xfrm>
            <a:off x="4876799" y="3646707"/>
            <a:ext cx="6353175" cy="2667000"/>
            <a:chOff x="4876799" y="3646707"/>
            <a:chExt cx="6353175" cy="2667000"/>
          </a:xfrm>
        </p:grpSpPr>
        <p:sp>
          <p:nvSpPr>
            <p:cNvPr id="5" name="Oval 4">
              <a:extLst>
                <a:ext uri="{FF2B5EF4-FFF2-40B4-BE49-F238E27FC236}">
                  <a16:creationId xmlns:a16="http://schemas.microsoft.com/office/drawing/2014/main" id="{1A4E8E02-D1B6-F1AF-D833-908E4A5B4418}"/>
                </a:ext>
              </a:extLst>
            </p:cNvPr>
            <p:cNvSpPr/>
            <p:nvPr/>
          </p:nvSpPr>
          <p:spPr>
            <a:xfrm>
              <a:off x="4876799" y="3646707"/>
              <a:ext cx="6353175" cy="2667000"/>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6">
              <a:extLst>
                <a:ext uri="{FF2B5EF4-FFF2-40B4-BE49-F238E27FC236}">
                  <a16:creationId xmlns:a16="http://schemas.microsoft.com/office/drawing/2014/main" id="{D4A036B7-00A5-BE0A-B6C1-C0E81F3B6753}"/>
                </a:ext>
              </a:extLst>
            </p:cNvPr>
            <p:cNvSpPr txBox="1">
              <a:spLocks noChangeArrowheads="1"/>
            </p:cNvSpPr>
            <p:nvPr/>
          </p:nvSpPr>
          <p:spPr bwMode="auto">
            <a:xfrm>
              <a:off x="6032510" y="4681091"/>
              <a:ext cx="411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2800" b="1" dirty="0">
                  <a:latin typeface="Trebuchet MS" panose="020B0603020202020204" pitchFamily="34" charset="0"/>
                </a:rPr>
                <a:t>Court Champions</a:t>
              </a:r>
            </a:p>
          </p:txBody>
        </p:sp>
      </p:grpSp>
    </p:spTree>
    <p:extLst>
      <p:ext uri="{BB962C8B-B14F-4D97-AF65-F5344CB8AC3E}">
        <p14:creationId xmlns:p14="http://schemas.microsoft.com/office/powerpoint/2010/main" val="140564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500"/>
                                        <p:tgtEl>
                                          <p:spTgt spid="8"/>
                                        </p:tgtEl>
                                      </p:cBhvr>
                                    </p:animEffect>
                                  </p:childTnLst>
                                </p:cTn>
                              </p:par>
                            </p:childTnLst>
                          </p:cTn>
                        </p:par>
                        <p:par>
                          <p:cTn id="8" fill="hold">
                            <p:stCondLst>
                              <p:cond delay="1500"/>
                            </p:stCondLst>
                            <p:childTnLst>
                              <p:par>
                                <p:cTn id="9" presetID="6"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ircle(in)">
                                      <p:cBhvr>
                                        <p:cTn id="11"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52DA0E-DC05-537A-818D-673586EF0B88}"/>
              </a:ext>
            </a:extLst>
          </p:cNvPr>
          <p:cNvSpPr>
            <a:spLocks noGrp="1"/>
          </p:cNvSpPr>
          <p:nvPr>
            <p:ph type="title"/>
          </p:nvPr>
        </p:nvSpPr>
        <p:spPr/>
        <p:txBody>
          <a:bodyPr/>
          <a:lstStyle/>
          <a:p>
            <a:r>
              <a:rPr lang="en-US" dirty="0"/>
              <a:t>Pillars for Success </a:t>
            </a:r>
            <a:r>
              <a:rPr lang="en-US" sz="2800" b="0" dirty="0"/>
              <a:t>cont’d</a:t>
            </a:r>
            <a:endParaRPr lang="en-US" dirty="0"/>
          </a:p>
        </p:txBody>
      </p:sp>
      <p:grpSp>
        <p:nvGrpSpPr>
          <p:cNvPr id="8" name="Group 7">
            <a:extLst>
              <a:ext uri="{FF2B5EF4-FFF2-40B4-BE49-F238E27FC236}">
                <a16:creationId xmlns:a16="http://schemas.microsoft.com/office/drawing/2014/main" id="{EC7AAB86-F1E0-9351-44D4-A9343EFDD5C8}"/>
              </a:ext>
              <a:ext uri="{C183D7F6-B498-43B3-948B-1728B52AA6E4}">
                <adec:decorative xmlns:adec="http://schemas.microsoft.com/office/drawing/2017/decorative" val="1"/>
              </a:ext>
            </a:extLst>
          </p:cNvPr>
          <p:cNvGrpSpPr/>
          <p:nvPr/>
        </p:nvGrpSpPr>
        <p:grpSpPr>
          <a:xfrm>
            <a:off x="962025" y="2552700"/>
            <a:ext cx="5819776" cy="2667000"/>
            <a:chOff x="962025" y="2552700"/>
            <a:chExt cx="5819776" cy="2667000"/>
          </a:xfrm>
        </p:grpSpPr>
        <p:sp>
          <p:nvSpPr>
            <p:cNvPr id="4" name="Oval 3">
              <a:extLst>
                <a:ext uri="{FF2B5EF4-FFF2-40B4-BE49-F238E27FC236}">
                  <a16:creationId xmlns:a16="http://schemas.microsoft.com/office/drawing/2014/main" id="{4FC5962E-583B-288F-02F4-5F82F207DF80}"/>
                </a:ext>
              </a:extLst>
            </p:cNvPr>
            <p:cNvSpPr/>
            <p:nvPr/>
          </p:nvSpPr>
          <p:spPr>
            <a:xfrm>
              <a:off x="962025" y="2552700"/>
              <a:ext cx="5819776" cy="2667000"/>
            </a:xfrm>
            <a:prstGeom prst="ellipse">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5">
              <a:extLst>
                <a:ext uri="{FF2B5EF4-FFF2-40B4-BE49-F238E27FC236}">
                  <a16:creationId xmlns:a16="http://schemas.microsoft.com/office/drawing/2014/main" id="{2870157C-2235-135E-CCEB-99B16168A24A}"/>
                </a:ext>
              </a:extLst>
            </p:cNvPr>
            <p:cNvSpPr txBox="1">
              <a:spLocks noChangeArrowheads="1"/>
            </p:cNvSpPr>
            <p:nvPr/>
          </p:nvSpPr>
          <p:spPr bwMode="auto">
            <a:xfrm>
              <a:off x="1890713" y="3409146"/>
              <a:ext cx="3962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2800" b="1" dirty="0">
                  <a:latin typeface="Trebuchet MS" panose="020B0603020202020204" pitchFamily="34" charset="0"/>
                </a:rPr>
                <a:t>Community and Connection </a:t>
              </a:r>
            </a:p>
          </p:txBody>
        </p:sp>
      </p:grpSp>
      <p:grpSp>
        <p:nvGrpSpPr>
          <p:cNvPr id="9" name="Group 8">
            <a:extLst>
              <a:ext uri="{FF2B5EF4-FFF2-40B4-BE49-F238E27FC236}">
                <a16:creationId xmlns:a16="http://schemas.microsoft.com/office/drawing/2014/main" id="{149162D6-A1E4-C1F9-EAFC-A42E4A587416}"/>
              </a:ext>
              <a:ext uri="{C183D7F6-B498-43B3-948B-1728B52AA6E4}">
                <adec:decorative xmlns:adec="http://schemas.microsoft.com/office/drawing/2017/decorative" val="1"/>
              </a:ext>
            </a:extLst>
          </p:cNvPr>
          <p:cNvGrpSpPr/>
          <p:nvPr/>
        </p:nvGrpSpPr>
        <p:grpSpPr>
          <a:xfrm>
            <a:off x="4876799" y="3646707"/>
            <a:ext cx="6353175" cy="2667000"/>
            <a:chOff x="4876799" y="3646707"/>
            <a:chExt cx="6353175" cy="2667000"/>
          </a:xfrm>
        </p:grpSpPr>
        <p:sp>
          <p:nvSpPr>
            <p:cNvPr id="5" name="Oval 4">
              <a:extLst>
                <a:ext uri="{FF2B5EF4-FFF2-40B4-BE49-F238E27FC236}">
                  <a16:creationId xmlns:a16="http://schemas.microsoft.com/office/drawing/2014/main" id="{1343115F-4F15-EEB4-72D6-F744E5FF67A7}"/>
                </a:ext>
              </a:extLst>
            </p:cNvPr>
            <p:cNvSpPr/>
            <p:nvPr/>
          </p:nvSpPr>
          <p:spPr>
            <a:xfrm>
              <a:off x="4876799" y="3646707"/>
              <a:ext cx="6353175" cy="2667000"/>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6">
              <a:extLst>
                <a:ext uri="{FF2B5EF4-FFF2-40B4-BE49-F238E27FC236}">
                  <a16:creationId xmlns:a16="http://schemas.microsoft.com/office/drawing/2014/main" id="{0F00645A-6A49-640F-C405-75FEF4410AF0}"/>
                </a:ext>
              </a:extLst>
            </p:cNvPr>
            <p:cNvSpPr txBox="1">
              <a:spLocks noChangeArrowheads="1"/>
            </p:cNvSpPr>
            <p:nvPr/>
          </p:nvSpPr>
          <p:spPr bwMode="auto">
            <a:xfrm>
              <a:off x="5995986" y="4503153"/>
              <a:ext cx="4114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2800" b="1" dirty="0">
                  <a:latin typeface="Trebuchet MS" panose="020B0603020202020204" pitchFamily="34" charset="0"/>
                </a:rPr>
                <a:t>Importance of networking for all</a:t>
              </a:r>
            </a:p>
          </p:txBody>
        </p:sp>
      </p:grpSp>
    </p:spTree>
    <p:extLst>
      <p:ext uri="{BB962C8B-B14F-4D97-AF65-F5344CB8AC3E}">
        <p14:creationId xmlns:p14="http://schemas.microsoft.com/office/powerpoint/2010/main" val="228283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D9729F-164E-FB2D-57CC-82A1760BAF66}"/>
              </a:ext>
            </a:extLst>
          </p:cNvPr>
          <p:cNvSpPr>
            <a:spLocks noGrp="1"/>
          </p:cNvSpPr>
          <p:nvPr>
            <p:ph type="title"/>
          </p:nvPr>
        </p:nvSpPr>
        <p:spPr/>
        <p:txBody>
          <a:bodyPr/>
          <a:lstStyle/>
          <a:p>
            <a:r>
              <a:rPr lang="en-US" dirty="0"/>
              <a:t>Pillars for Success </a:t>
            </a:r>
            <a:r>
              <a:rPr lang="en-US" sz="2800" b="0" dirty="0"/>
              <a:t>cont’d</a:t>
            </a:r>
            <a:endParaRPr lang="en-US" dirty="0"/>
          </a:p>
        </p:txBody>
      </p:sp>
      <p:grpSp>
        <p:nvGrpSpPr>
          <p:cNvPr id="7" name="Group 6">
            <a:extLst>
              <a:ext uri="{FF2B5EF4-FFF2-40B4-BE49-F238E27FC236}">
                <a16:creationId xmlns:a16="http://schemas.microsoft.com/office/drawing/2014/main" id="{8657F0CE-6F62-2C0D-4920-C14628B73939}"/>
              </a:ext>
              <a:ext uri="{C183D7F6-B498-43B3-948B-1728B52AA6E4}">
                <adec:decorative xmlns:adec="http://schemas.microsoft.com/office/drawing/2017/decorative" val="1"/>
              </a:ext>
            </a:extLst>
          </p:cNvPr>
          <p:cNvGrpSpPr/>
          <p:nvPr/>
        </p:nvGrpSpPr>
        <p:grpSpPr>
          <a:xfrm>
            <a:off x="962026" y="2552700"/>
            <a:ext cx="5819776" cy="2667000"/>
            <a:chOff x="962026" y="2552700"/>
            <a:chExt cx="5819776" cy="2667000"/>
          </a:xfrm>
        </p:grpSpPr>
        <p:sp>
          <p:nvSpPr>
            <p:cNvPr id="4" name="Oval 3">
              <a:extLst>
                <a:ext uri="{FF2B5EF4-FFF2-40B4-BE49-F238E27FC236}">
                  <a16:creationId xmlns:a16="http://schemas.microsoft.com/office/drawing/2014/main" id="{AC9EB7DC-5836-5274-F555-8C3FE97E541E}"/>
                </a:ext>
              </a:extLst>
            </p:cNvPr>
            <p:cNvSpPr/>
            <p:nvPr/>
          </p:nvSpPr>
          <p:spPr>
            <a:xfrm>
              <a:off x="962026" y="2552700"/>
              <a:ext cx="5819776" cy="2667000"/>
            </a:xfrm>
            <a:prstGeom prst="ellipse">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5">
              <a:extLst>
                <a:ext uri="{FF2B5EF4-FFF2-40B4-BE49-F238E27FC236}">
                  <a16:creationId xmlns:a16="http://schemas.microsoft.com/office/drawing/2014/main" id="{4CDDC4CC-033D-57D6-73F4-8B786F53905A}"/>
                </a:ext>
              </a:extLst>
            </p:cNvPr>
            <p:cNvSpPr txBox="1">
              <a:spLocks noChangeArrowheads="1"/>
            </p:cNvSpPr>
            <p:nvPr/>
          </p:nvSpPr>
          <p:spPr bwMode="auto">
            <a:xfrm>
              <a:off x="1890714" y="3571162"/>
              <a:ext cx="3962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dirty="0">
                  <a:ln>
                    <a:noFill/>
                  </a:ln>
                  <a:effectLst/>
                  <a:uLnTx/>
                  <a:uFillTx/>
                  <a:latin typeface="Trebuchet MS" panose="020B0603020202020204" pitchFamily="34" charset="0"/>
                </a:rPr>
                <a:t>Look for The Helpers</a:t>
              </a:r>
            </a:p>
          </p:txBody>
        </p:sp>
      </p:grpSp>
      <p:grpSp>
        <p:nvGrpSpPr>
          <p:cNvPr id="9" name="Group 8">
            <a:extLst>
              <a:ext uri="{FF2B5EF4-FFF2-40B4-BE49-F238E27FC236}">
                <a16:creationId xmlns:a16="http://schemas.microsoft.com/office/drawing/2014/main" id="{71D02CA6-8459-F9FA-51D0-E0B231518C69}"/>
              </a:ext>
              <a:ext uri="{C183D7F6-B498-43B3-948B-1728B52AA6E4}">
                <adec:decorative xmlns:adec="http://schemas.microsoft.com/office/drawing/2017/decorative" val="1"/>
              </a:ext>
            </a:extLst>
          </p:cNvPr>
          <p:cNvGrpSpPr/>
          <p:nvPr/>
        </p:nvGrpSpPr>
        <p:grpSpPr>
          <a:xfrm>
            <a:off x="4876799" y="3646707"/>
            <a:ext cx="6353175" cy="2667000"/>
            <a:chOff x="4876799" y="3646707"/>
            <a:chExt cx="6353175" cy="2667000"/>
          </a:xfrm>
        </p:grpSpPr>
        <p:sp>
          <p:nvSpPr>
            <p:cNvPr id="5" name="Oval 4">
              <a:extLst>
                <a:ext uri="{FF2B5EF4-FFF2-40B4-BE49-F238E27FC236}">
                  <a16:creationId xmlns:a16="http://schemas.microsoft.com/office/drawing/2014/main" id="{244C81B5-BFF8-7115-EE90-B09050D862C5}"/>
                </a:ext>
              </a:extLst>
            </p:cNvPr>
            <p:cNvSpPr/>
            <p:nvPr/>
          </p:nvSpPr>
          <p:spPr>
            <a:xfrm>
              <a:off x="4876799" y="3646707"/>
              <a:ext cx="6353175" cy="2667000"/>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6">
              <a:extLst>
                <a:ext uri="{FF2B5EF4-FFF2-40B4-BE49-F238E27FC236}">
                  <a16:creationId xmlns:a16="http://schemas.microsoft.com/office/drawing/2014/main" id="{9A31AD44-1A60-27EA-8527-CED7CC00556F}"/>
                </a:ext>
              </a:extLst>
            </p:cNvPr>
            <p:cNvSpPr txBox="1">
              <a:spLocks noChangeArrowheads="1"/>
            </p:cNvSpPr>
            <p:nvPr/>
          </p:nvSpPr>
          <p:spPr bwMode="auto">
            <a:xfrm>
              <a:off x="5995986" y="4718597"/>
              <a:ext cx="411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dirty="0">
                  <a:ln>
                    <a:noFill/>
                  </a:ln>
                  <a:effectLst/>
                  <a:uLnTx/>
                  <a:uFillTx/>
                  <a:latin typeface="Trebuchet MS" panose="020B0603020202020204" pitchFamily="34" charset="0"/>
                </a:rPr>
                <a:t>Partners are Critical</a:t>
              </a:r>
            </a:p>
          </p:txBody>
        </p:sp>
      </p:grpSp>
    </p:spTree>
    <p:extLst>
      <p:ext uri="{BB962C8B-B14F-4D97-AF65-F5344CB8AC3E}">
        <p14:creationId xmlns:p14="http://schemas.microsoft.com/office/powerpoint/2010/main" val="399174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9A0D2E-A6A3-BBE4-6709-21082C8555EE}"/>
              </a:ext>
            </a:extLst>
          </p:cNvPr>
          <p:cNvSpPr>
            <a:spLocks noGrp="1"/>
          </p:cNvSpPr>
          <p:nvPr>
            <p:ph type="title"/>
          </p:nvPr>
        </p:nvSpPr>
        <p:spPr/>
        <p:txBody>
          <a:bodyPr/>
          <a:lstStyle/>
          <a:p>
            <a:r>
              <a:rPr lang="en-US" dirty="0"/>
              <a:t>Pillars for Success </a:t>
            </a:r>
            <a:r>
              <a:rPr lang="en-US" sz="2800" b="0" dirty="0"/>
              <a:t>cont’d</a:t>
            </a:r>
            <a:endParaRPr lang="en-US" dirty="0"/>
          </a:p>
        </p:txBody>
      </p:sp>
      <p:grpSp>
        <p:nvGrpSpPr>
          <p:cNvPr id="4" name="Group 3">
            <a:extLst>
              <a:ext uri="{FF2B5EF4-FFF2-40B4-BE49-F238E27FC236}">
                <a16:creationId xmlns:a16="http://schemas.microsoft.com/office/drawing/2014/main" id="{2803CF34-1AF2-376E-CE9C-F7DDE0CE7B1C}"/>
              </a:ext>
              <a:ext uri="{C183D7F6-B498-43B3-948B-1728B52AA6E4}">
                <adec:decorative xmlns:adec="http://schemas.microsoft.com/office/drawing/2017/decorative" val="1"/>
              </a:ext>
            </a:extLst>
          </p:cNvPr>
          <p:cNvGrpSpPr/>
          <p:nvPr/>
        </p:nvGrpSpPr>
        <p:grpSpPr>
          <a:xfrm>
            <a:off x="962026" y="2552700"/>
            <a:ext cx="5819776" cy="2667000"/>
            <a:chOff x="962026" y="2552700"/>
            <a:chExt cx="5819776" cy="2667000"/>
          </a:xfrm>
        </p:grpSpPr>
        <p:sp>
          <p:nvSpPr>
            <p:cNvPr id="5" name="Oval 4">
              <a:extLst>
                <a:ext uri="{FF2B5EF4-FFF2-40B4-BE49-F238E27FC236}">
                  <a16:creationId xmlns:a16="http://schemas.microsoft.com/office/drawing/2014/main" id="{1974A760-945A-3E06-CFB7-F50B5AC9AD67}"/>
                </a:ext>
              </a:extLst>
            </p:cNvPr>
            <p:cNvSpPr/>
            <p:nvPr/>
          </p:nvSpPr>
          <p:spPr>
            <a:xfrm>
              <a:off x="962026" y="2552700"/>
              <a:ext cx="5819776" cy="2667000"/>
            </a:xfrm>
            <a:prstGeom prst="ellipse">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5">
              <a:extLst>
                <a:ext uri="{FF2B5EF4-FFF2-40B4-BE49-F238E27FC236}">
                  <a16:creationId xmlns:a16="http://schemas.microsoft.com/office/drawing/2014/main" id="{38015C6B-F8D1-8C79-E0A8-8A69E66446EF}"/>
                </a:ext>
              </a:extLst>
            </p:cNvPr>
            <p:cNvSpPr txBox="1">
              <a:spLocks noChangeArrowheads="1"/>
            </p:cNvSpPr>
            <p:nvPr/>
          </p:nvSpPr>
          <p:spPr bwMode="auto">
            <a:xfrm>
              <a:off x="1890714" y="3624590"/>
              <a:ext cx="3962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dirty="0">
                  <a:ln>
                    <a:noFill/>
                  </a:ln>
                  <a:effectLst/>
                  <a:uLnTx/>
                  <a:uFillTx/>
                  <a:latin typeface="Trebuchet MS" panose="020B0603020202020204" pitchFamily="34" charset="0"/>
                </a:rPr>
                <a:t>Hope</a:t>
              </a:r>
            </a:p>
          </p:txBody>
        </p:sp>
      </p:grpSp>
      <p:grpSp>
        <p:nvGrpSpPr>
          <p:cNvPr id="7" name="Group 6">
            <a:extLst>
              <a:ext uri="{FF2B5EF4-FFF2-40B4-BE49-F238E27FC236}">
                <a16:creationId xmlns:a16="http://schemas.microsoft.com/office/drawing/2014/main" id="{3FB286DD-279C-73AC-9812-21AE22EEB0EA}"/>
              </a:ext>
              <a:ext uri="{C183D7F6-B498-43B3-948B-1728B52AA6E4}">
                <adec:decorative xmlns:adec="http://schemas.microsoft.com/office/drawing/2017/decorative" val="1"/>
              </a:ext>
            </a:extLst>
          </p:cNvPr>
          <p:cNvGrpSpPr/>
          <p:nvPr/>
        </p:nvGrpSpPr>
        <p:grpSpPr>
          <a:xfrm>
            <a:off x="4876799" y="3646707"/>
            <a:ext cx="6353175" cy="2667000"/>
            <a:chOff x="4876799" y="3646707"/>
            <a:chExt cx="6353175" cy="2667000"/>
          </a:xfrm>
        </p:grpSpPr>
        <p:sp>
          <p:nvSpPr>
            <p:cNvPr id="8" name="Oval 7">
              <a:extLst>
                <a:ext uri="{FF2B5EF4-FFF2-40B4-BE49-F238E27FC236}">
                  <a16:creationId xmlns:a16="http://schemas.microsoft.com/office/drawing/2014/main" id="{9872B859-E87E-6814-EDE5-54ABB770D76B}"/>
                </a:ext>
              </a:extLst>
            </p:cNvPr>
            <p:cNvSpPr/>
            <p:nvPr/>
          </p:nvSpPr>
          <p:spPr>
            <a:xfrm>
              <a:off x="4876799" y="3646707"/>
              <a:ext cx="6353175" cy="2667000"/>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6">
              <a:extLst>
                <a:ext uri="{FF2B5EF4-FFF2-40B4-BE49-F238E27FC236}">
                  <a16:creationId xmlns:a16="http://schemas.microsoft.com/office/drawing/2014/main" id="{966D7CE5-D6CE-9610-9D2F-F8A0B47D60C5}"/>
                </a:ext>
              </a:extLst>
            </p:cNvPr>
            <p:cNvSpPr txBox="1">
              <a:spLocks noChangeArrowheads="1"/>
            </p:cNvSpPr>
            <p:nvPr/>
          </p:nvSpPr>
          <p:spPr bwMode="auto">
            <a:xfrm>
              <a:off x="5995986" y="4503153"/>
              <a:ext cx="4114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dirty="0">
                  <a:ln>
                    <a:noFill/>
                  </a:ln>
                  <a:effectLst/>
                  <a:uLnTx/>
                  <a:uFillTx/>
                  <a:latin typeface="Trebuchet MS" panose="020B0603020202020204" pitchFamily="34" charset="0"/>
                </a:rPr>
                <a:t>Perception of Hope &amp; Opportunity </a:t>
              </a:r>
            </a:p>
          </p:txBody>
        </p:sp>
      </p:grpSp>
    </p:spTree>
    <p:extLst>
      <p:ext uri="{BB962C8B-B14F-4D97-AF65-F5344CB8AC3E}">
        <p14:creationId xmlns:p14="http://schemas.microsoft.com/office/powerpoint/2010/main" val="83099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DD0421-8044-B21D-F9A9-0747B1C9C0C5}"/>
              </a:ext>
            </a:extLst>
          </p:cNvPr>
          <p:cNvSpPr>
            <a:spLocks noGrp="1"/>
          </p:cNvSpPr>
          <p:nvPr>
            <p:ph type="title"/>
          </p:nvPr>
        </p:nvSpPr>
        <p:spPr/>
        <p:txBody>
          <a:bodyPr/>
          <a:lstStyle/>
          <a:p>
            <a:r>
              <a:rPr lang="en-US" dirty="0"/>
              <a:t>Critical Thirty-Year Partnerships</a:t>
            </a:r>
          </a:p>
        </p:txBody>
      </p:sp>
      <p:sp>
        <p:nvSpPr>
          <p:cNvPr id="2" name="Content Placeholder 1">
            <a:extLst>
              <a:ext uri="{FF2B5EF4-FFF2-40B4-BE49-F238E27FC236}">
                <a16:creationId xmlns:a16="http://schemas.microsoft.com/office/drawing/2014/main" id="{220AE536-B468-8B0D-D513-4FB51319DE85}"/>
              </a:ext>
            </a:extLst>
          </p:cNvPr>
          <p:cNvSpPr>
            <a:spLocks noGrp="1"/>
          </p:cNvSpPr>
          <p:nvPr>
            <p:ph sz="half" idx="2"/>
          </p:nvPr>
        </p:nvSpPr>
        <p:spPr/>
        <p:txBody>
          <a:bodyPr/>
          <a:lstStyle/>
          <a:p>
            <a:pPr marL="571500" indent="-571500">
              <a:buFont typeface="Arial" panose="020B0604020202020204" pitchFamily="34" charset="0"/>
              <a:buChar char="•"/>
            </a:pPr>
            <a:r>
              <a:rPr lang="en-US" sz="3600" dirty="0"/>
              <a:t>Funder</a:t>
            </a:r>
          </a:p>
          <a:p>
            <a:pPr marL="571500" indent="-571500">
              <a:buFont typeface="Arial" panose="020B0604020202020204" pitchFamily="34" charset="0"/>
              <a:buChar char="•"/>
            </a:pPr>
            <a:r>
              <a:rPr lang="en-US" sz="3600" dirty="0"/>
              <a:t>Evaluation</a:t>
            </a:r>
          </a:p>
          <a:p>
            <a:pPr marL="571500" indent="-571500">
              <a:buFont typeface="Arial" panose="020B0604020202020204" pitchFamily="34" charset="0"/>
              <a:buChar char="•"/>
            </a:pPr>
            <a:r>
              <a:rPr lang="en-US" sz="3600" dirty="0"/>
              <a:t>Research</a:t>
            </a:r>
          </a:p>
          <a:p>
            <a:pPr marL="571500" indent="-571500">
              <a:buFont typeface="Arial" panose="020B0604020202020204" pitchFamily="34" charset="0"/>
              <a:buChar char="•"/>
            </a:pPr>
            <a:r>
              <a:rPr lang="en-US" sz="3600" dirty="0"/>
              <a:t>Technical Assistance</a:t>
            </a:r>
          </a:p>
          <a:p>
            <a:endParaRPr lang="en-US" sz="3600" dirty="0"/>
          </a:p>
          <a:p>
            <a:pPr marL="0" indent="0" algn="ctr">
              <a:buNone/>
            </a:pPr>
            <a:r>
              <a:rPr lang="en-US" sz="3600" b="1" dirty="0"/>
              <a:t>Stay tuned for next webinar</a:t>
            </a:r>
            <a:endParaRPr lang="en-US" b="1" dirty="0"/>
          </a:p>
        </p:txBody>
      </p:sp>
    </p:spTree>
    <p:extLst>
      <p:ext uri="{BB962C8B-B14F-4D97-AF65-F5344CB8AC3E}">
        <p14:creationId xmlns:p14="http://schemas.microsoft.com/office/powerpoint/2010/main" val="3468019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44A479-4C3D-1A6A-8077-D4FA644866B0}"/>
              </a:ext>
            </a:extLst>
          </p:cNvPr>
          <p:cNvSpPr>
            <a:spLocks noGrp="1"/>
          </p:cNvSpPr>
          <p:nvPr>
            <p:ph type="title"/>
          </p:nvPr>
        </p:nvSpPr>
        <p:spPr/>
        <p:txBody>
          <a:bodyPr>
            <a:normAutofit/>
          </a:bodyPr>
          <a:lstStyle/>
          <a:p>
            <a:pPr algn="ctr"/>
            <a:r>
              <a:rPr lang="en-US" dirty="0"/>
              <a:t>Webinar Housekeeping</a:t>
            </a:r>
          </a:p>
        </p:txBody>
      </p:sp>
      <p:sp>
        <p:nvSpPr>
          <p:cNvPr id="2" name="Content Placeholder 1">
            <a:extLst>
              <a:ext uri="{FF2B5EF4-FFF2-40B4-BE49-F238E27FC236}">
                <a16:creationId xmlns:a16="http://schemas.microsoft.com/office/drawing/2014/main" id="{D0A094D0-8017-6F6B-28EE-E7ED14BFF4AB}"/>
              </a:ext>
            </a:extLst>
          </p:cNvPr>
          <p:cNvSpPr>
            <a:spLocks noGrp="1"/>
          </p:cNvSpPr>
          <p:nvPr>
            <p:ph sz="half" idx="2"/>
          </p:nvPr>
        </p:nvSpPr>
        <p:spPr/>
        <p:txBody>
          <a:bodyPr>
            <a:normAutofit lnSpcReduction="10000"/>
          </a:bodyPr>
          <a:lstStyle/>
          <a:p>
            <a:r>
              <a:rPr lang="en-US" sz="2400" dirty="0">
                <a:solidFill>
                  <a:srgbClr val="515151"/>
                </a:solidFill>
              </a:rPr>
              <a:t>This webinar is being recorded and will be available on our website.</a:t>
            </a:r>
          </a:p>
          <a:p>
            <a:endParaRPr lang="en-US" sz="800" dirty="0">
              <a:solidFill>
                <a:srgbClr val="515151"/>
              </a:solidFill>
            </a:endParaRPr>
          </a:p>
          <a:p>
            <a:r>
              <a:rPr lang="en-US" sz="2400" dirty="0">
                <a:solidFill>
                  <a:srgbClr val="515151"/>
                </a:solidFill>
              </a:rPr>
              <a:t>ASL Interpreters are available.</a:t>
            </a:r>
          </a:p>
          <a:p>
            <a:endParaRPr lang="en-US" sz="800" dirty="0">
              <a:solidFill>
                <a:srgbClr val="515151"/>
              </a:solidFill>
            </a:endParaRPr>
          </a:p>
          <a:p>
            <a:r>
              <a:rPr lang="en-US" sz="2400" dirty="0">
                <a:solidFill>
                  <a:srgbClr val="515151"/>
                </a:solidFill>
              </a:rPr>
              <a:t>Live captions are being auto-generated by Zoom. The icon to enable them is in the control panel at the bottom of your Zoom window.</a:t>
            </a:r>
          </a:p>
          <a:p>
            <a:endParaRPr lang="en-US" sz="800" dirty="0">
              <a:solidFill>
                <a:srgbClr val="515151"/>
              </a:solidFill>
            </a:endParaRPr>
          </a:p>
          <a:p>
            <a:r>
              <a:rPr lang="en-US" sz="2400" dirty="0">
                <a:solidFill>
                  <a:srgbClr val="515151"/>
                </a:solidFill>
              </a:rPr>
              <a:t>Participants are automatically muted with webcams off.</a:t>
            </a:r>
          </a:p>
          <a:p>
            <a:endParaRPr lang="en-US" sz="800" dirty="0">
              <a:solidFill>
                <a:srgbClr val="515151"/>
              </a:solidFill>
            </a:endParaRPr>
          </a:p>
          <a:p>
            <a:r>
              <a:rPr lang="en-US" sz="2400" dirty="0">
                <a:solidFill>
                  <a:srgbClr val="515151"/>
                </a:solidFill>
              </a:rPr>
              <a:t>There will be a moderated Q&amp;A session after the presentation. Please use the Q&amp;A button or Chat to send questions to the presenters.</a:t>
            </a:r>
          </a:p>
          <a:p>
            <a:endParaRPr lang="en-US" sz="800" dirty="0">
              <a:solidFill>
                <a:srgbClr val="515151"/>
              </a:solidFill>
            </a:endParaRPr>
          </a:p>
          <a:p>
            <a:r>
              <a:rPr lang="en-US" sz="2400" dirty="0">
                <a:solidFill>
                  <a:srgbClr val="515151"/>
                </a:solidFill>
              </a:rPr>
              <a:t>Problems? Send a DM to Dee Logan or an email at </a:t>
            </a:r>
            <a:r>
              <a:rPr lang="en-US" sz="2400" dirty="0">
                <a:solidFill>
                  <a:srgbClr val="000000"/>
                </a:solidFill>
                <a:hlinkClick r:id="rId2"/>
              </a:rPr>
              <a:t>Deirdre.Logan@umassmed.edu</a:t>
            </a:r>
            <a:r>
              <a:rPr lang="en-US" sz="2400" dirty="0">
                <a:solidFill>
                  <a:srgbClr val="000000"/>
                </a:solidFill>
              </a:rPr>
              <a:t> </a:t>
            </a:r>
          </a:p>
        </p:txBody>
      </p:sp>
    </p:spTree>
    <p:extLst>
      <p:ext uri="{BB962C8B-B14F-4D97-AF65-F5344CB8AC3E}">
        <p14:creationId xmlns:p14="http://schemas.microsoft.com/office/powerpoint/2010/main" val="1272705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noAutofit/>
          </a:bodyPr>
          <a:lstStyle/>
          <a:p>
            <a:r>
              <a:rPr lang="en-US" altLang="en-US" sz="4000" i="1" dirty="0"/>
              <a:t>It’s About Changing Lives</a:t>
            </a:r>
          </a:p>
        </p:txBody>
      </p:sp>
      <p:pic>
        <p:nvPicPr>
          <p:cNvPr id="5" name="Content Placeholder 4" descr="Two women standing together in a forest&#10;&#10;">
            <a:extLst>
              <a:ext uri="{FF2B5EF4-FFF2-40B4-BE49-F238E27FC236}">
                <a16:creationId xmlns:a16="http://schemas.microsoft.com/office/drawing/2014/main" id="{8B67E486-10AC-4E5A-6E93-01E88BCFF9D7}"/>
              </a:ext>
            </a:extLst>
          </p:cNvPr>
          <p:cNvPicPr>
            <a:picLocks noGrp="1" noChangeAspect="1"/>
          </p:cNvPicPr>
          <p:nvPr>
            <p:ph idx="1"/>
          </p:nvPr>
        </p:nvPicPr>
        <p:blipFill>
          <a:blip r:embed="rId4"/>
          <a:stretch>
            <a:fillRect/>
          </a:stretch>
        </p:blipFill>
        <p:spPr>
          <a:xfrm>
            <a:off x="4195971" y="1825625"/>
            <a:ext cx="3419058" cy="3462338"/>
          </a:xfrm>
        </p:spPr>
      </p:pic>
    </p:spTree>
    <p:custDataLst>
      <p:tags r:id="rId1"/>
    </p:custDataLst>
    <p:extLst>
      <p:ext uri="{BB962C8B-B14F-4D97-AF65-F5344CB8AC3E}">
        <p14:creationId xmlns:p14="http://schemas.microsoft.com/office/powerpoint/2010/main" val="279938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35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0C3BB-787F-8897-376A-669104F86E1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5DA04BD-3331-4303-3C2D-927DE04B4D86}"/>
              </a:ext>
            </a:extLst>
          </p:cNvPr>
          <p:cNvSpPr>
            <a:spLocks noGrp="1"/>
          </p:cNvSpPr>
          <p:nvPr>
            <p:ph type="title"/>
          </p:nvPr>
        </p:nvSpPr>
        <p:spPr/>
        <p:txBody>
          <a:bodyPr/>
          <a:lstStyle/>
          <a:p>
            <a:r>
              <a:rPr lang="en-US" dirty="0"/>
              <a:t>Discussant Reflections</a:t>
            </a:r>
          </a:p>
        </p:txBody>
      </p:sp>
      <p:sp>
        <p:nvSpPr>
          <p:cNvPr id="2" name="Content Placeholder 1">
            <a:extLst>
              <a:ext uri="{FF2B5EF4-FFF2-40B4-BE49-F238E27FC236}">
                <a16:creationId xmlns:a16="http://schemas.microsoft.com/office/drawing/2014/main" id="{C8B256A0-87FF-BE8F-B2D7-F2EBF0EE87E1}"/>
              </a:ext>
            </a:extLst>
          </p:cNvPr>
          <p:cNvSpPr>
            <a:spLocks noGrp="1"/>
          </p:cNvSpPr>
          <p:nvPr>
            <p:ph sz="half" idx="2"/>
          </p:nvPr>
        </p:nvSpPr>
        <p:spPr/>
        <p:txBody>
          <a:bodyPr/>
          <a:lstStyle/>
          <a:p>
            <a:pPr marL="571500" indent="-571500">
              <a:buFont typeface="Arial" panose="020B0604020202020204" pitchFamily="34" charset="0"/>
              <a:buChar char="•"/>
            </a:pPr>
            <a:r>
              <a:rPr lang="en-US" sz="3600" dirty="0"/>
              <a:t>Policy evolution and remaining gaps</a:t>
            </a:r>
          </a:p>
          <a:p>
            <a:pPr marL="571500" indent="-571500">
              <a:buFont typeface="Arial" panose="020B0604020202020204" pitchFamily="34" charset="0"/>
              <a:buChar char="•"/>
            </a:pPr>
            <a:r>
              <a:rPr lang="en-US" dirty="0"/>
              <a:t>Implementation and the need for sustainable system transformation</a:t>
            </a:r>
            <a:endParaRPr lang="en-US" sz="3600" dirty="0"/>
          </a:p>
          <a:p>
            <a:pPr marL="571500" indent="-571500">
              <a:buFont typeface="Arial" panose="020B0604020202020204" pitchFamily="34" charset="0"/>
              <a:buChar char="•"/>
            </a:pPr>
            <a:r>
              <a:rPr lang="en-US" sz="3600" dirty="0"/>
              <a:t>Young adult leadership and future directions</a:t>
            </a:r>
          </a:p>
        </p:txBody>
      </p:sp>
    </p:spTree>
    <p:extLst>
      <p:ext uri="{BB962C8B-B14F-4D97-AF65-F5344CB8AC3E}">
        <p14:creationId xmlns:p14="http://schemas.microsoft.com/office/powerpoint/2010/main" val="1148076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E41E36-D224-E9D6-9C01-E35B178A4311}"/>
              </a:ext>
            </a:extLst>
          </p:cNvPr>
          <p:cNvSpPr>
            <a:spLocks noGrp="1"/>
          </p:cNvSpPr>
          <p:nvPr>
            <p:ph type="title"/>
          </p:nvPr>
        </p:nvSpPr>
        <p:spPr/>
        <p:txBody>
          <a:bodyPr/>
          <a:lstStyle/>
          <a:p>
            <a:r>
              <a:rPr lang="en-US" dirty="0"/>
              <a:t>Looking Ahead</a:t>
            </a:r>
          </a:p>
        </p:txBody>
      </p:sp>
      <p:sp>
        <p:nvSpPr>
          <p:cNvPr id="2" name="Content Placeholder 1">
            <a:extLst>
              <a:ext uri="{FF2B5EF4-FFF2-40B4-BE49-F238E27FC236}">
                <a16:creationId xmlns:a16="http://schemas.microsoft.com/office/drawing/2014/main" id="{BCC7B719-95E7-7367-E918-A29A04987415}"/>
              </a:ext>
            </a:extLst>
          </p:cNvPr>
          <p:cNvSpPr>
            <a:spLocks noGrp="1"/>
          </p:cNvSpPr>
          <p:nvPr>
            <p:ph sz="half" idx="2"/>
          </p:nvPr>
        </p:nvSpPr>
        <p:spPr/>
        <p:txBody>
          <a:bodyPr>
            <a:normAutofit fontScale="92500" lnSpcReduction="20000"/>
          </a:bodyPr>
          <a:lstStyle/>
          <a:p>
            <a:pPr marL="342900" marR="0" lvl="0" indent="-342900">
              <a:lnSpc>
                <a:spcPct val="115000"/>
              </a:lnSpc>
              <a:spcAft>
                <a:spcPts val="800"/>
              </a:spcAft>
              <a:buFont typeface="+mj-lt"/>
              <a:buAutoNum type="arabicPeriod"/>
              <a:tabLst>
                <a:tab pos="457200" algn="l"/>
              </a:tabLst>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What structures will help move us from promising pilots to truly transformed, sustainable systems, especially given today’s complex environment?</a:t>
            </a:r>
          </a:p>
          <a:p>
            <a:pPr marL="342900" marR="0" lvl="0" indent="-342900">
              <a:lnSpc>
                <a:spcPct val="115000"/>
              </a:lnSpc>
              <a:spcAft>
                <a:spcPts val="800"/>
              </a:spcAft>
              <a:buFont typeface="+mj-lt"/>
              <a:buAutoNum type="arabicPeriod"/>
              <a:tabLst>
                <a:tab pos="457200" algn="l"/>
              </a:tabLst>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How do we embed youth leadership not as an optional enhancement, but as a foundational element of system design and evaluation?</a:t>
            </a:r>
          </a:p>
          <a:p>
            <a:pPr marL="342900" marR="0" lvl="0" indent="-342900">
              <a:lnSpc>
                <a:spcPct val="115000"/>
              </a:lnSpc>
              <a:spcAft>
                <a:spcPts val="800"/>
              </a:spcAft>
              <a:buFont typeface="+mj-lt"/>
              <a:buAutoNum type="arabicPeriod"/>
              <a:tabLst>
                <a:tab pos="457200" algn="l"/>
              </a:tabLst>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And how do we ensure equity is not just a lens we apply, but a foundation we build from at every stage of our work?</a:t>
            </a:r>
          </a:p>
          <a:p>
            <a:pPr marL="0" indent="0">
              <a:buNone/>
            </a:pPr>
            <a:endParaRPr lang="en-US" dirty="0"/>
          </a:p>
        </p:txBody>
      </p:sp>
    </p:spTree>
    <p:extLst>
      <p:ext uri="{BB962C8B-B14F-4D97-AF65-F5344CB8AC3E}">
        <p14:creationId xmlns:p14="http://schemas.microsoft.com/office/powerpoint/2010/main" val="2199988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894DD-4D0E-1344-E61C-BFADDF7FB3BA}"/>
              </a:ext>
            </a:extLst>
          </p:cNvPr>
          <p:cNvSpPr>
            <a:spLocks noGrp="1"/>
          </p:cNvSpPr>
          <p:nvPr>
            <p:ph type="ctrTitle"/>
          </p:nvPr>
        </p:nvSpPr>
        <p:spPr>
          <a:xfrm>
            <a:off x="457200" y="2205989"/>
            <a:ext cx="11277600" cy="2446023"/>
          </a:xfrm>
        </p:spPr>
        <p:txBody>
          <a:bodyPr/>
          <a:lstStyle/>
          <a:p>
            <a:pPr algn="ctr"/>
            <a:r>
              <a:rPr lang="en-US" dirty="0"/>
              <a:t>Don’t Miss Part 2</a:t>
            </a:r>
            <a:br>
              <a:rPr lang="en-US" dirty="0"/>
            </a:br>
            <a:r>
              <a:rPr lang="en-US" dirty="0"/>
              <a:t>June 2, 2025</a:t>
            </a:r>
            <a:br>
              <a:rPr lang="en-US" dirty="0"/>
            </a:br>
            <a:r>
              <a:rPr lang="en-US" dirty="0"/>
              <a:t>12pm to 1:30pm EDT</a:t>
            </a:r>
          </a:p>
        </p:txBody>
      </p:sp>
    </p:spTree>
    <p:extLst>
      <p:ext uri="{BB962C8B-B14F-4D97-AF65-F5344CB8AC3E}">
        <p14:creationId xmlns:p14="http://schemas.microsoft.com/office/powerpoint/2010/main" val="2868304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6CA91-67B6-D8B8-4A8D-669FC698FDEA}"/>
              </a:ext>
            </a:extLst>
          </p:cNvPr>
          <p:cNvSpPr>
            <a:spLocks noGrp="1"/>
          </p:cNvSpPr>
          <p:nvPr>
            <p:ph type="title"/>
          </p:nvPr>
        </p:nvSpPr>
        <p:spPr/>
        <p:txBody>
          <a:bodyPr>
            <a:normAutofit/>
          </a:bodyPr>
          <a:lstStyle/>
          <a:p>
            <a:r>
              <a:rPr lang="en-US" sz="3600" dirty="0"/>
              <a:t>CIRC Center Products</a:t>
            </a:r>
          </a:p>
        </p:txBody>
      </p:sp>
      <p:sp>
        <p:nvSpPr>
          <p:cNvPr id="19" name="TextBox 18">
            <a:extLst>
              <a:ext uri="{FF2B5EF4-FFF2-40B4-BE49-F238E27FC236}">
                <a16:creationId xmlns:a16="http://schemas.microsoft.com/office/drawing/2014/main" id="{5FDAC3A9-CE2B-7C3A-1F1B-8DEDDBA3EA29}"/>
              </a:ext>
            </a:extLst>
          </p:cNvPr>
          <p:cNvSpPr txBox="1"/>
          <p:nvPr/>
        </p:nvSpPr>
        <p:spPr>
          <a:xfrm>
            <a:off x="470589" y="1776549"/>
            <a:ext cx="3047674" cy="2308324"/>
          </a:xfrm>
          <a:prstGeom prst="rect">
            <a:avLst/>
          </a:prstGeom>
          <a:noFill/>
        </p:spPr>
        <p:txBody>
          <a:bodyPr wrap="square" rtlCol="0">
            <a:spAutoFit/>
          </a:bodyPr>
          <a:lstStyle/>
          <a:p>
            <a:pPr marL="285750" indent="-285750">
              <a:buClr>
                <a:schemeClr val="tx2"/>
              </a:buClr>
              <a:buFont typeface="Arial" panose="020B0604020202020204" pitchFamily="34" charset="0"/>
              <a:buChar char="•"/>
            </a:pPr>
            <a:r>
              <a:rPr lang="en-US" sz="2400" dirty="0"/>
              <a:t>Podcasts</a:t>
            </a:r>
          </a:p>
          <a:p>
            <a:pPr marL="285750" indent="-285750">
              <a:buClr>
                <a:schemeClr val="tx2"/>
              </a:buClr>
              <a:buFont typeface="Arial" panose="020B0604020202020204" pitchFamily="34" charset="0"/>
              <a:buChar char="•"/>
            </a:pPr>
            <a:r>
              <a:rPr lang="en-US" sz="2400" dirty="0"/>
              <a:t>Reels</a:t>
            </a:r>
          </a:p>
          <a:p>
            <a:pPr marL="285750" indent="-285750">
              <a:buClr>
                <a:schemeClr val="tx2"/>
              </a:buClr>
              <a:buFont typeface="Arial" panose="020B0604020202020204" pitchFamily="34" charset="0"/>
              <a:buChar char="•"/>
            </a:pPr>
            <a:r>
              <a:rPr lang="en-US" sz="2400" dirty="0"/>
              <a:t>Tip Sheets</a:t>
            </a:r>
          </a:p>
          <a:p>
            <a:pPr marL="285750" indent="-285750">
              <a:buClr>
                <a:schemeClr val="tx2"/>
              </a:buClr>
              <a:buFont typeface="Arial" panose="020B0604020202020204" pitchFamily="34" charset="0"/>
              <a:buChar char="•"/>
            </a:pPr>
            <a:r>
              <a:rPr lang="en-US" sz="2400" dirty="0"/>
              <a:t>Webinars</a:t>
            </a:r>
          </a:p>
          <a:p>
            <a:pPr>
              <a:buClr>
                <a:schemeClr val="tx2"/>
              </a:buClr>
            </a:pPr>
            <a:r>
              <a:rPr lang="en-US" sz="2400" dirty="0">
                <a:hlinkClick r:id="rId2"/>
              </a:rPr>
              <a:t>www.umassmed.edu/transitionsacr/circ</a:t>
            </a:r>
            <a:endParaRPr lang="en-US" sz="2400" dirty="0"/>
          </a:p>
        </p:txBody>
      </p:sp>
      <p:pic>
        <p:nvPicPr>
          <p:cNvPr id="21" name="Picture 20" descr="QR Code to the CIRC Center Website">
            <a:extLst>
              <a:ext uri="{FF2B5EF4-FFF2-40B4-BE49-F238E27FC236}">
                <a16:creationId xmlns:a16="http://schemas.microsoft.com/office/drawing/2014/main" id="{94F69BE3-68F2-E92A-056A-0ECA48736B1E}"/>
              </a:ext>
            </a:extLst>
          </p:cNvPr>
          <p:cNvPicPr>
            <a:picLocks noChangeAspect="1"/>
          </p:cNvPicPr>
          <p:nvPr/>
        </p:nvPicPr>
        <p:blipFill>
          <a:blip r:embed="rId3"/>
          <a:stretch>
            <a:fillRect/>
          </a:stretch>
        </p:blipFill>
        <p:spPr>
          <a:xfrm>
            <a:off x="860582" y="4367217"/>
            <a:ext cx="2239670" cy="2202489"/>
          </a:xfrm>
          <a:prstGeom prst="rect">
            <a:avLst/>
          </a:prstGeom>
        </p:spPr>
      </p:pic>
      <p:pic>
        <p:nvPicPr>
          <p:cNvPr id="18" name="Content Placeholder 17" descr="Collage of CIRC Products - screenshots of webinar, podcasts, reel and tip sheets">
            <a:extLst>
              <a:ext uri="{FF2B5EF4-FFF2-40B4-BE49-F238E27FC236}">
                <a16:creationId xmlns:a16="http://schemas.microsoft.com/office/drawing/2014/main" id="{309B1252-A675-BEA1-1BDC-504501F5EDF0}"/>
              </a:ext>
            </a:extLst>
          </p:cNvPr>
          <p:cNvPicPr>
            <a:picLocks noGrp="1" noChangeAspect="1"/>
          </p:cNvPicPr>
          <p:nvPr>
            <p:ph sz="half" idx="2"/>
          </p:nvPr>
        </p:nvPicPr>
        <p:blipFill>
          <a:blip r:embed="rId4"/>
          <a:stretch>
            <a:fillRect/>
          </a:stretch>
        </p:blipFill>
        <p:spPr>
          <a:xfrm>
            <a:off x="4032070" y="1409556"/>
            <a:ext cx="8159930" cy="5439954"/>
          </a:xfrm>
        </p:spPr>
      </p:pic>
    </p:spTree>
    <p:extLst>
      <p:ext uri="{BB962C8B-B14F-4D97-AF65-F5344CB8AC3E}">
        <p14:creationId xmlns:p14="http://schemas.microsoft.com/office/powerpoint/2010/main" val="2815652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ss DMH Research Centers of Excellence Conference Flyer Background">
            <a:extLst>
              <a:ext uri="{FF2B5EF4-FFF2-40B4-BE49-F238E27FC236}">
                <a16:creationId xmlns:a16="http://schemas.microsoft.com/office/drawing/2014/main" id="{528F4BA3-A552-DA5C-AB9A-6537BC93E67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6" name="TextBox 5">
            <a:extLst>
              <a:ext uri="{FF2B5EF4-FFF2-40B4-BE49-F238E27FC236}">
                <a16:creationId xmlns:a16="http://schemas.microsoft.com/office/drawing/2014/main" id="{9D5AADEF-957D-9353-342B-52B7C8789B05}"/>
              </a:ext>
            </a:extLst>
          </p:cNvPr>
          <p:cNvSpPr txBox="1"/>
          <p:nvPr/>
        </p:nvSpPr>
        <p:spPr>
          <a:xfrm>
            <a:off x="4838132" y="156948"/>
            <a:ext cx="3145809" cy="469359"/>
          </a:xfrm>
          <a:prstGeom prst="rect">
            <a:avLst/>
          </a:prstGeom>
          <a:noFill/>
        </p:spPr>
        <p:txBody>
          <a:bodyPr wrap="square" rtlCol="0">
            <a:spAutoFit/>
          </a:bodyPr>
          <a:lstStyle/>
          <a:p>
            <a:r>
              <a:rPr lang="en-US" sz="2450" b="1" dirty="0">
                <a:solidFill>
                  <a:srgbClr val="7C58A5"/>
                </a:solidFill>
                <a:latin typeface="Arial Black" panose="020B0A04020102020204" pitchFamily="34" charset="0"/>
                <a:cs typeface="Arial" panose="020B0604020202020204" pitchFamily="34" charset="0"/>
              </a:rPr>
              <a:t>2025 ANNUAL</a:t>
            </a:r>
          </a:p>
        </p:txBody>
      </p:sp>
      <p:sp>
        <p:nvSpPr>
          <p:cNvPr id="7" name="Title 6">
            <a:extLst>
              <a:ext uri="{FF2B5EF4-FFF2-40B4-BE49-F238E27FC236}">
                <a16:creationId xmlns:a16="http://schemas.microsoft.com/office/drawing/2014/main" id="{C7744231-6E26-3C49-4986-445AFEB8B6AE}"/>
              </a:ext>
            </a:extLst>
          </p:cNvPr>
          <p:cNvSpPr txBox="1">
            <a:spLocks noGrp="1"/>
          </p:cNvSpPr>
          <p:nvPr>
            <p:ph type="title" idx="4294967295"/>
          </p:nvPr>
        </p:nvSpPr>
        <p:spPr>
          <a:xfrm>
            <a:off x="3637130" y="627801"/>
            <a:ext cx="8256896" cy="12823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4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Research Centers of Excellence Conference</a:t>
            </a:r>
          </a:p>
        </p:txBody>
      </p:sp>
      <p:sp>
        <p:nvSpPr>
          <p:cNvPr id="8" name="TextBox 7">
            <a:extLst>
              <a:ext uri="{FF2B5EF4-FFF2-40B4-BE49-F238E27FC236}">
                <a16:creationId xmlns:a16="http://schemas.microsoft.com/office/drawing/2014/main" id="{DD9572C2-3620-60D0-59F3-1F695EC0369A}"/>
              </a:ext>
            </a:extLst>
          </p:cNvPr>
          <p:cNvSpPr txBox="1"/>
          <p:nvPr/>
        </p:nvSpPr>
        <p:spPr>
          <a:xfrm>
            <a:off x="962167" y="1828797"/>
            <a:ext cx="10542896" cy="646331"/>
          </a:xfrm>
          <a:prstGeom prst="rect">
            <a:avLst/>
          </a:prstGeom>
          <a:noFill/>
        </p:spPr>
        <p:txBody>
          <a:bodyPr wrap="square" rtlCol="0">
            <a:spAutoFit/>
          </a:bodyPr>
          <a:lstStyle/>
          <a:p>
            <a:r>
              <a:rPr lang="en-US" sz="3590" b="1" dirty="0">
                <a:solidFill>
                  <a:schemeClr val="bg1"/>
                </a:solidFill>
                <a:latin typeface="Arial" panose="020B0604020202020204" pitchFamily="34" charset="0"/>
                <a:cs typeface="Arial" panose="020B0604020202020204" pitchFamily="34" charset="0"/>
              </a:rPr>
              <a:t>Promoting Youth Mental and Behavioral Health</a:t>
            </a:r>
          </a:p>
        </p:txBody>
      </p:sp>
      <p:sp>
        <p:nvSpPr>
          <p:cNvPr id="10" name="TextBox 9">
            <a:extLst>
              <a:ext uri="{FF2B5EF4-FFF2-40B4-BE49-F238E27FC236}">
                <a16:creationId xmlns:a16="http://schemas.microsoft.com/office/drawing/2014/main" id="{2968EF69-A183-D3B2-6C85-9883772251E6}"/>
              </a:ext>
            </a:extLst>
          </p:cNvPr>
          <p:cNvSpPr txBox="1"/>
          <p:nvPr/>
        </p:nvSpPr>
        <p:spPr>
          <a:xfrm>
            <a:off x="968991" y="2326943"/>
            <a:ext cx="10324532" cy="360099"/>
          </a:xfrm>
          <a:prstGeom prst="rect">
            <a:avLst/>
          </a:prstGeom>
          <a:noFill/>
        </p:spPr>
        <p:txBody>
          <a:bodyPr wrap="square" rtlCol="0">
            <a:spAutoFit/>
          </a:bodyPr>
          <a:lstStyle/>
          <a:p>
            <a:r>
              <a:rPr lang="en-US" sz="1737" i="1" dirty="0">
                <a:solidFill>
                  <a:schemeClr val="bg1"/>
                </a:solidFill>
                <a:latin typeface="Arial" panose="020B0604020202020204" pitchFamily="34" charset="0"/>
                <a:cs typeface="Arial" panose="020B0604020202020204" pitchFamily="34" charset="0"/>
              </a:rPr>
              <a:t>Understanding and Addressing Risk and Protective Factors to Improve Youth Well-Being and Outcomes</a:t>
            </a:r>
          </a:p>
        </p:txBody>
      </p:sp>
      <p:sp>
        <p:nvSpPr>
          <p:cNvPr id="11" name="TextBox 10">
            <a:extLst>
              <a:ext uri="{FF2B5EF4-FFF2-40B4-BE49-F238E27FC236}">
                <a16:creationId xmlns:a16="http://schemas.microsoft.com/office/drawing/2014/main" id="{0AA861C0-F227-8797-59EF-D70A3A4B0680}"/>
              </a:ext>
            </a:extLst>
          </p:cNvPr>
          <p:cNvSpPr txBox="1"/>
          <p:nvPr/>
        </p:nvSpPr>
        <p:spPr>
          <a:xfrm>
            <a:off x="1630908" y="2982036"/>
            <a:ext cx="2265528" cy="733534"/>
          </a:xfrm>
          <a:prstGeom prst="rect">
            <a:avLst/>
          </a:prstGeom>
          <a:noFill/>
        </p:spPr>
        <p:txBody>
          <a:bodyPr wrap="square" rtlCol="0">
            <a:spAutoFit/>
          </a:bodyPr>
          <a:lstStyle/>
          <a:p>
            <a:pPr>
              <a:lnSpc>
                <a:spcPts val="2500"/>
              </a:lnSpc>
            </a:pPr>
            <a:r>
              <a:rPr lang="en-US" sz="2250" b="1" dirty="0">
                <a:solidFill>
                  <a:srgbClr val="231F20"/>
                </a:solidFill>
                <a:latin typeface="Arial" panose="020B0604020202020204" pitchFamily="34" charset="0"/>
                <a:cs typeface="Arial" panose="020B0604020202020204" pitchFamily="34" charset="0"/>
              </a:rPr>
              <a:t>Thursday</a:t>
            </a:r>
            <a:br>
              <a:rPr lang="en-US" sz="2250" b="1" dirty="0">
                <a:solidFill>
                  <a:srgbClr val="231F20"/>
                </a:solidFill>
                <a:latin typeface="Arial" panose="020B0604020202020204" pitchFamily="34" charset="0"/>
                <a:cs typeface="Arial" panose="020B0604020202020204" pitchFamily="34" charset="0"/>
              </a:rPr>
            </a:br>
            <a:r>
              <a:rPr lang="en-US" sz="2250" b="1" dirty="0">
                <a:solidFill>
                  <a:srgbClr val="231F20"/>
                </a:solidFill>
                <a:latin typeface="Arial" panose="020B0604020202020204" pitchFamily="34" charset="0"/>
                <a:cs typeface="Arial" panose="020B0604020202020204" pitchFamily="34" charset="0"/>
              </a:rPr>
              <a:t>May 29, 2025</a:t>
            </a:r>
          </a:p>
        </p:txBody>
      </p:sp>
      <p:sp>
        <p:nvSpPr>
          <p:cNvPr id="12" name="TextBox 11">
            <a:extLst>
              <a:ext uri="{FF2B5EF4-FFF2-40B4-BE49-F238E27FC236}">
                <a16:creationId xmlns:a16="http://schemas.microsoft.com/office/drawing/2014/main" id="{C203D1DD-0DDE-5FB9-7078-7B9DAD8F0388}"/>
              </a:ext>
            </a:extLst>
          </p:cNvPr>
          <p:cNvSpPr txBox="1"/>
          <p:nvPr/>
        </p:nvSpPr>
        <p:spPr>
          <a:xfrm>
            <a:off x="5891285" y="2984311"/>
            <a:ext cx="2265528" cy="733534"/>
          </a:xfrm>
          <a:prstGeom prst="rect">
            <a:avLst/>
          </a:prstGeom>
          <a:noFill/>
        </p:spPr>
        <p:txBody>
          <a:bodyPr wrap="square" rtlCol="0">
            <a:spAutoFit/>
          </a:bodyPr>
          <a:lstStyle/>
          <a:p>
            <a:pPr>
              <a:lnSpc>
                <a:spcPts val="2500"/>
              </a:lnSpc>
            </a:pPr>
            <a:r>
              <a:rPr lang="en-US" sz="2250" b="1" dirty="0">
                <a:solidFill>
                  <a:srgbClr val="231F20"/>
                </a:solidFill>
                <a:latin typeface="Arial" panose="020B0604020202020204" pitchFamily="34" charset="0"/>
                <a:cs typeface="Arial" panose="020B0604020202020204" pitchFamily="34" charset="0"/>
              </a:rPr>
              <a:t>12:30 –</a:t>
            </a:r>
            <a:br>
              <a:rPr lang="en-US" sz="2250" b="1" dirty="0">
                <a:solidFill>
                  <a:srgbClr val="231F20"/>
                </a:solidFill>
                <a:latin typeface="Arial" panose="020B0604020202020204" pitchFamily="34" charset="0"/>
                <a:cs typeface="Arial" panose="020B0604020202020204" pitchFamily="34" charset="0"/>
              </a:rPr>
            </a:br>
            <a:r>
              <a:rPr lang="en-US" sz="2250" b="1" dirty="0">
                <a:solidFill>
                  <a:srgbClr val="231F20"/>
                </a:solidFill>
                <a:latin typeface="Arial" panose="020B0604020202020204" pitchFamily="34" charset="0"/>
                <a:cs typeface="Arial" panose="020B0604020202020204" pitchFamily="34" charset="0"/>
              </a:rPr>
              <a:t>4:30 PM EDT</a:t>
            </a:r>
          </a:p>
        </p:txBody>
      </p:sp>
      <p:sp>
        <p:nvSpPr>
          <p:cNvPr id="13" name="TextBox 12">
            <a:extLst>
              <a:ext uri="{FF2B5EF4-FFF2-40B4-BE49-F238E27FC236}">
                <a16:creationId xmlns:a16="http://schemas.microsoft.com/office/drawing/2014/main" id="{F495446F-4FF8-32D3-3F6E-9749E92762E8}"/>
              </a:ext>
            </a:extLst>
          </p:cNvPr>
          <p:cNvSpPr txBox="1"/>
          <p:nvPr/>
        </p:nvSpPr>
        <p:spPr>
          <a:xfrm>
            <a:off x="10108441" y="2982036"/>
            <a:ext cx="2265528" cy="733534"/>
          </a:xfrm>
          <a:prstGeom prst="rect">
            <a:avLst/>
          </a:prstGeom>
          <a:noFill/>
        </p:spPr>
        <p:txBody>
          <a:bodyPr wrap="square" rtlCol="0">
            <a:spAutoFit/>
          </a:bodyPr>
          <a:lstStyle/>
          <a:p>
            <a:pPr>
              <a:lnSpc>
                <a:spcPts val="2500"/>
              </a:lnSpc>
            </a:pPr>
            <a:r>
              <a:rPr lang="en-US" sz="2250" b="1" dirty="0">
                <a:solidFill>
                  <a:srgbClr val="231F20"/>
                </a:solidFill>
                <a:latin typeface="Arial" panose="020B0604020202020204" pitchFamily="34" charset="0"/>
                <a:cs typeface="Arial" panose="020B0604020202020204" pitchFamily="34" charset="0"/>
              </a:rPr>
              <a:t>Zoom</a:t>
            </a:r>
            <a:br>
              <a:rPr lang="en-US" sz="2250" b="1" dirty="0">
                <a:solidFill>
                  <a:srgbClr val="231F20"/>
                </a:solidFill>
                <a:latin typeface="Arial" panose="020B0604020202020204" pitchFamily="34" charset="0"/>
                <a:cs typeface="Arial" panose="020B0604020202020204" pitchFamily="34" charset="0"/>
              </a:rPr>
            </a:br>
            <a:r>
              <a:rPr lang="en-US" sz="2250" b="1" dirty="0">
                <a:solidFill>
                  <a:srgbClr val="231F20"/>
                </a:solidFill>
                <a:latin typeface="Arial" panose="020B0604020202020204" pitchFamily="34" charset="0"/>
                <a:cs typeface="Arial" panose="020B0604020202020204" pitchFamily="34" charset="0"/>
              </a:rPr>
              <a:t>Meeting</a:t>
            </a:r>
          </a:p>
        </p:txBody>
      </p:sp>
      <p:sp>
        <p:nvSpPr>
          <p:cNvPr id="14" name="TextBox 13">
            <a:extLst>
              <a:ext uri="{FF2B5EF4-FFF2-40B4-BE49-F238E27FC236}">
                <a16:creationId xmlns:a16="http://schemas.microsoft.com/office/drawing/2014/main" id="{F4B474A7-A516-0E99-23B2-F3DE2E384C4C}"/>
              </a:ext>
            </a:extLst>
          </p:cNvPr>
          <p:cNvSpPr txBox="1"/>
          <p:nvPr/>
        </p:nvSpPr>
        <p:spPr>
          <a:xfrm>
            <a:off x="3375546" y="3836624"/>
            <a:ext cx="5529618" cy="492443"/>
          </a:xfrm>
          <a:prstGeom prst="rect">
            <a:avLst/>
          </a:prstGeom>
          <a:noFill/>
        </p:spPr>
        <p:txBody>
          <a:bodyPr wrap="square" rtlCol="0">
            <a:spAutoFit/>
          </a:bodyPr>
          <a:lstStyle/>
          <a:p>
            <a:r>
              <a:rPr lang="en-US" sz="2600" b="1" dirty="0">
                <a:solidFill>
                  <a:schemeClr val="bg1"/>
                </a:solidFill>
                <a:latin typeface="Arial" panose="020B0604020202020204" pitchFamily="34" charset="0"/>
                <a:cs typeface="Arial" panose="020B0604020202020204" pitchFamily="34" charset="0"/>
              </a:rPr>
              <a:t>Featured Speakers &amp; Registration</a:t>
            </a:r>
          </a:p>
        </p:txBody>
      </p:sp>
      <p:sp>
        <p:nvSpPr>
          <p:cNvPr id="16" name="TextBox 15">
            <a:extLst>
              <a:ext uri="{FF2B5EF4-FFF2-40B4-BE49-F238E27FC236}">
                <a16:creationId xmlns:a16="http://schemas.microsoft.com/office/drawing/2014/main" id="{1191E508-D206-5E2C-8BB2-3903DE30821D}"/>
              </a:ext>
            </a:extLst>
          </p:cNvPr>
          <p:cNvSpPr txBox="1"/>
          <p:nvPr/>
        </p:nvSpPr>
        <p:spPr>
          <a:xfrm>
            <a:off x="409130" y="5864096"/>
            <a:ext cx="2047164" cy="710259"/>
          </a:xfrm>
          <a:prstGeom prst="rect">
            <a:avLst/>
          </a:prstGeom>
        </p:spPr>
        <p:txBody>
          <a:bodyPr wrap="square" rtlCol="0">
            <a:spAutoFit/>
          </a:bodyPr>
          <a:lstStyle/>
          <a:p>
            <a:pPr algn="ctr">
              <a:lnSpc>
                <a:spcPts val="1200"/>
              </a:lnSpc>
            </a:pPr>
            <a:r>
              <a:rPr lang="en-US" sz="1400" b="1" dirty="0">
                <a:solidFill>
                  <a:schemeClr val="bg1"/>
                </a:solidFill>
                <a:latin typeface="Arial" panose="020B0604020202020204" pitchFamily="34" charset="0"/>
                <a:cs typeface="Arial" panose="020B0604020202020204" pitchFamily="34" charset="0"/>
              </a:rPr>
              <a:t>Gina</a:t>
            </a:r>
            <a:br>
              <a:rPr lang="en-US" sz="1400" b="1" dirty="0">
                <a:solidFill>
                  <a:schemeClr val="bg1"/>
                </a:solidFill>
                <a:latin typeface="Arial" panose="020B0604020202020204" pitchFamily="34" charset="0"/>
                <a:cs typeface="Arial" panose="020B0604020202020204" pitchFamily="34" charset="0"/>
              </a:rPr>
            </a:br>
            <a:r>
              <a:rPr lang="en-US" sz="1400" b="1" dirty="0">
                <a:solidFill>
                  <a:schemeClr val="bg1"/>
                </a:solidFill>
                <a:latin typeface="Arial" panose="020B0604020202020204" pitchFamily="34" charset="0"/>
                <a:cs typeface="Arial" panose="020B0604020202020204" pitchFamily="34" charset="0"/>
              </a:rPr>
              <a:t>Vincent, PhD</a:t>
            </a:r>
            <a:br>
              <a:rPr lang="en-US" sz="1400" dirty="0">
                <a:solidFill>
                  <a:schemeClr val="bg1"/>
                </a:solidFill>
                <a:latin typeface="Arial" panose="020B0604020202020204" pitchFamily="34" charset="0"/>
                <a:cs typeface="Arial" panose="020B0604020202020204" pitchFamily="34" charset="0"/>
              </a:rPr>
            </a:br>
            <a:r>
              <a:rPr lang="en-US" sz="1100" dirty="0">
                <a:solidFill>
                  <a:schemeClr val="bg1"/>
                </a:solidFill>
                <a:latin typeface="Arial" panose="020B0604020202020204" pitchFamily="34" charset="0"/>
                <a:cs typeface="Arial" panose="020B0604020202020204" pitchFamily="34" charset="0"/>
              </a:rPr>
              <a:t>UMass Chan</a:t>
            </a:r>
            <a:br>
              <a:rPr lang="en-US" sz="1100" dirty="0">
                <a:solidFill>
                  <a:schemeClr val="bg1"/>
                </a:solidFill>
                <a:latin typeface="Arial" panose="020B0604020202020204" pitchFamily="34" charset="0"/>
                <a:cs typeface="Arial" panose="020B0604020202020204" pitchFamily="34" charset="0"/>
              </a:rPr>
            </a:br>
            <a:r>
              <a:rPr lang="en-US" sz="1100" dirty="0">
                <a:solidFill>
                  <a:schemeClr val="bg1"/>
                </a:solidFill>
                <a:latin typeface="Arial" panose="020B0604020202020204" pitchFamily="34" charset="0"/>
                <a:cs typeface="Arial" panose="020B0604020202020204" pitchFamily="34" charset="0"/>
              </a:rPr>
              <a:t>Medical School</a:t>
            </a:r>
            <a:endParaRPr lang="en-US" sz="1400" dirty="0">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5B658D9-C0F7-7368-02DE-348BAF77DEFF}"/>
              </a:ext>
            </a:extLst>
          </p:cNvPr>
          <p:cNvSpPr txBox="1"/>
          <p:nvPr/>
        </p:nvSpPr>
        <p:spPr>
          <a:xfrm>
            <a:off x="2237930" y="5864096"/>
            <a:ext cx="2047164" cy="710259"/>
          </a:xfrm>
          <a:prstGeom prst="rect">
            <a:avLst/>
          </a:prstGeom>
        </p:spPr>
        <p:txBody>
          <a:bodyPr wrap="square" rtlCol="0">
            <a:spAutoFit/>
          </a:bodyPr>
          <a:lstStyle/>
          <a:p>
            <a:pPr algn="ctr">
              <a:lnSpc>
                <a:spcPts val="1200"/>
              </a:lnSpc>
            </a:pPr>
            <a:r>
              <a:rPr lang="en-US" sz="1400" b="1" dirty="0">
                <a:solidFill>
                  <a:schemeClr val="bg1"/>
                </a:solidFill>
                <a:latin typeface="Arial" panose="020B0604020202020204" pitchFamily="34" charset="0"/>
                <a:cs typeface="Arial" panose="020B0604020202020204" pitchFamily="34" charset="0"/>
              </a:rPr>
              <a:t>Cheryl Y.S.</a:t>
            </a:r>
            <a:br>
              <a:rPr lang="en-US" sz="1400" b="1" dirty="0">
                <a:solidFill>
                  <a:schemeClr val="bg1"/>
                </a:solidFill>
                <a:latin typeface="Arial" panose="020B0604020202020204" pitchFamily="34" charset="0"/>
                <a:cs typeface="Arial" panose="020B0604020202020204" pitchFamily="34" charset="0"/>
              </a:rPr>
            </a:br>
            <a:r>
              <a:rPr lang="en-US" sz="1400" b="1" dirty="0">
                <a:solidFill>
                  <a:schemeClr val="bg1"/>
                </a:solidFill>
                <a:latin typeface="Arial" panose="020B0604020202020204" pitchFamily="34" charset="0"/>
                <a:cs typeface="Arial" panose="020B0604020202020204" pitchFamily="34" charset="0"/>
              </a:rPr>
              <a:t>Foo, PhD</a:t>
            </a:r>
            <a:br>
              <a:rPr lang="en-US" sz="1400" dirty="0">
                <a:solidFill>
                  <a:schemeClr val="bg1"/>
                </a:solidFill>
                <a:latin typeface="Arial" panose="020B0604020202020204" pitchFamily="34" charset="0"/>
                <a:cs typeface="Arial" panose="020B0604020202020204" pitchFamily="34" charset="0"/>
              </a:rPr>
            </a:br>
            <a:r>
              <a:rPr lang="en-US" sz="1100" dirty="0">
                <a:solidFill>
                  <a:schemeClr val="bg1"/>
                </a:solidFill>
                <a:latin typeface="Arial" panose="020B0604020202020204" pitchFamily="34" charset="0"/>
                <a:cs typeface="Arial" panose="020B0604020202020204" pitchFamily="34" charset="0"/>
              </a:rPr>
              <a:t>Mass General Brigham &amp;</a:t>
            </a:r>
            <a:br>
              <a:rPr lang="en-US" sz="1100" dirty="0">
                <a:solidFill>
                  <a:schemeClr val="bg1"/>
                </a:solidFill>
                <a:latin typeface="Arial" panose="020B0604020202020204" pitchFamily="34" charset="0"/>
                <a:cs typeface="Arial" panose="020B0604020202020204" pitchFamily="34" charset="0"/>
              </a:rPr>
            </a:br>
            <a:r>
              <a:rPr lang="en-US" sz="1100" dirty="0">
                <a:solidFill>
                  <a:schemeClr val="bg1"/>
                </a:solidFill>
                <a:latin typeface="Arial" panose="020B0604020202020204" pitchFamily="34" charset="0"/>
                <a:cs typeface="Arial" panose="020B0604020202020204" pitchFamily="34" charset="0"/>
              </a:rPr>
              <a:t>Harvard Medical School</a:t>
            </a:r>
            <a:endParaRPr lang="en-US" sz="1400" dirty="0">
              <a:solidFill>
                <a:schemeClr val="bg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29ECB1AE-A9EC-55BC-55ED-AA1889DC1E49}"/>
              </a:ext>
            </a:extLst>
          </p:cNvPr>
          <p:cNvSpPr txBox="1"/>
          <p:nvPr/>
        </p:nvSpPr>
        <p:spPr>
          <a:xfrm>
            <a:off x="4062561" y="5865282"/>
            <a:ext cx="2047164" cy="707886"/>
          </a:xfrm>
          <a:prstGeom prst="rect">
            <a:avLst/>
          </a:prstGeom>
        </p:spPr>
        <p:txBody>
          <a:bodyPr wrap="square" rtlCol="0">
            <a:spAutoFit/>
          </a:bodyPr>
          <a:lstStyle/>
          <a:p>
            <a:pPr algn="ctr">
              <a:lnSpc>
                <a:spcPts val="1200"/>
              </a:lnSpc>
            </a:pPr>
            <a:r>
              <a:rPr lang="en-US" sz="1400" b="1" dirty="0">
                <a:solidFill>
                  <a:schemeClr val="bg1"/>
                </a:solidFill>
                <a:latin typeface="Arial" panose="020B0604020202020204" pitchFamily="34" charset="0"/>
                <a:cs typeface="Arial" panose="020B0604020202020204" pitchFamily="34" charset="0"/>
              </a:rPr>
              <a:t>Daphne</a:t>
            </a:r>
            <a:br>
              <a:rPr lang="en-US" sz="1400" b="1" dirty="0">
                <a:solidFill>
                  <a:schemeClr val="bg1"/>
                </a:solidFill>
                <a:latin typeface="Arial" panose="020B0604020202020204" pitchFamily="34" charset="0"/>
                <a:cs typeface="Arial" panose="020B0604020202020204" pitchFamily="34" charset="0"/>
              </a:rPr>
            </a:br>
            <a:r>
              <a:rPr lang="en-US" sz="1400" b="1" dirty="0">
                <a:solidFill>
                  <a:schemeClr val="bg1"/>
                </a:solidFill>
                <a:latin typeface="Arial" panose="020B0604020202020204" pitchFamily="34" charset="0"/>
                <a:cs typeface="Arial" panose="020B0604020202020204" pitchFamily="34" charset="0"/>
              </a:rPr>
              <a:t>Holt, MD, PhD</a:t>
            </a:r>
            <a:br>
              <a:rPr lang="en-US" sz="1400" dirty="0">
                <a:solidFill>
                  <a:schemeClr val="bg1"/>
                </a:solidFill>
                <a:latin typeface="Arial" panose="020B0604020202020204" pitchFamily="34" charset="0"/>
                <a:cs typeface="Arial" panose="020B0604020202020204" pitchFamily="34" charset="0"/>
              </a:rPr>
            </a:br>
            <a:r>
              <a:rPr lang="en-US" sz="1100" dirty="0">
                <a:solidFill>
                  <a:schemeClr val="bg1"/>
                </a:solidFill>
                <a:latin typeface="Arial" panose="020B0604020202020204" pitchFamily="34" charset="0"/>
                <a:cs typeface="Arial" panose="020B0604020202020204" pitchFamily="34" charset="0"/>
              </a:rPr>
              <a:t>Mass General Brigham &amp;</a:t>
            </a:r>
            <a:br>
              <a:rPr lang="en-US" sz="1100" dirty="0">
                <a:solidFill>
                  <a:schemeClr val="bg1"/>
                </a:solidFill>
                <a:latin typeface="Arial" panose="020B0604020202020204" pitchFamily="34" charset="0"/>
                <a:cs typeface="Arial" panose="020B0604020202020204" pitchFamily="34" charset="0"/>
              </a:rPr>
            </a:br>
            <a:r>
              <a:rPr lang="en-US" sz="1100" dirty="0">
                <a:solidFill>
                  <a:schemeClr val="bg1"/>
                </a:solidFill>
                <a:latin typeface="Arial" panose="020B0604020202020204" pitchFamily="34" charset="0"/>
                <a:cs typeface="Arial" panose="020B0604020202020204" pitchFamily="34" charset="0"/>
              </a:rPr>
              <a:t>Harvard Medical School</a:t>
            </a:r>
            <a:endParaRPr lang="en-US" sz="1400" dirty="0">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FF55E606-A8E8-8335-CD42-669C25DB2A4A}"/>
              </a:ext>
            </a:extLst>
          </p:cNvPr>
          <p:cNvSpPr txBox="1"/>
          <p:nvPr/>
        </p:nvSpPr>
        <p:spPr>
          <a:xfrm>
            <a:off x="5891057" y="5865282"/>
            <a:ext cx="2047164" cy="707886"/>
          </a:xfrm>
          <a:prstGeom prst="rect">
            <a:avLst/>
          </a:prstGeom>
        </p:spPr>
        <p:txBody>
          <a:bodyPr wrap="square" rtlCol="0">
            <a:spAutoFit/>
          </a:bodyPr>
          <a:lstStyle/>
          <a:p>
            <a:pPr algn="ctr">
              <a:lnSpc>
                <a:spcPts val="1200"/>
              </a:lnSpc>
            </a:pPr>
            <a:r>
              <a:rPr lang="en-US" sz="1400" b="1" dirty="0">
                <a:solidFill>
                  <a:schemeClr val="bg1"/>
                </a:solidFill>
                <a:latin typeface="Arial" panose="020B0604020202020204" pitchFamily="34" charset="0"/>
                <a:cs typeface="Arial" panose="020B0604020202020204" pitchFamily="34" charset="0"/>
              </a:rPr>
              <a:t>Michelle</a:t>
            </a:r>
            <a:br>
              <a:rPr lang="en-US" sz="1400" b="1" dirty="0">
                <a:solidFill>
                  <a:schemeClr val="bg1"/>
                </a:solidFill>
                <a:latin typeface="Arial" panose="020B0604020202020204" pitchFamily="34" charset="0"/>
                <a:cs typeface="Arial" panose="020B0604020202020204" pitchFamily="34" charset="0"/>
              </a:rPr>
            </a:br>
            <a:r>
              <a:rPr lang="en-US" sz="1400" b="1" dirty="0">
                <a:solidFill>
                  <a:schemeClr val="bg1"/>
                </a:solidFill>
                <a:latin typeface="Arial" panose="020B0604020202020204" pitchFamily="34" charset="0"/>
                <a:cs typeface="Arial" panose="020B0604020202020204" pitchFamily="34" charset="0"/>
              </a:rPr>
              <a:t>Mullen, PhD</a:t>
            </a:r>
            <a:br>
              <a:rPr lang="en-US" sz="1400" dirty="0">
                <a:solidFill>
                  <a:schemeClr val="bg1"/>
                </a:solidFill>
                <a:latin typeface="Arial" panose="020B0604020202020204" pitchFamily="34" charset="0"/>
                <a:cs typeface="Arial" panose="020B0604020202020204" pitchFamily="34" charset="0"/>
              </a:rPr>
            </a:br>
            <a:r>
              <a:rPr lang="en-US" sz="1100" dirty="0">
                <a:solidFill>
                  <a:schemeClr val="bg1"/>
                </a:solidFill>
                <a:latin typeface="Arial" panose="020B0604020202020204" pitchFamily="34" charset="0"/>
                <a:cs typeface="Arial" panose="020B0604020202020204" pitchFamily="34" charset="0"/>
              </a:rPr>
              <a:t>UMass Chan</a:t>
            </a:r>
            <a:br>
              <a:rPr lang="en-US" sz="1100" dirty="0">
                <a:solidFill>
                  <a:schemeClr val="bg1"/>
                </a:solidFill>
                <a:latin typeface="Arial" panose="020B0604020202020204" pitchFamily="34" charset="0"/>
                <a:cs typeface="Arial" panose="020B0604020202020204" pitchFamily="34" charset="0"/>
              </a:rPr>
            </a:br>
            <a:r>
              <a:rPr lang="en-US" sz="1100" dirty="0">
                <a:solidFill>
                  <a:schemeClr val="bg1"/>
                </a:solidFill>
                <a:latin typeface="Arial" panose="020B0604020202020204" pitchFamily="34" charset="0"/>
                <a:cs typeface="Arial" panose="020B0604020202020204" pitchFamily="34" charset="0"/>
              </a:rPr>
              <a:t>Medical School</a:t>
            </a:r>
            <a:endParaRPr lang="en-US" sz="1400" dirty="0">
              <a:solidFill>
                <a:schemeClr val="bg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2FDB794C-F1C4-C9FC-C33E-3FF5BC485DD9}"/>
              </a:ext>
            </a:extLst>
          </p:cNvPr>
          <p:cNvSpPr txBox="1"/>
          <p:nvPr/>
        </p:nvSpPr>
        <p:spPr>
          <a:xfrm>
            <a:off x="7719858" y="5864096"/>
            <a:ext cx="2047164" cy="710259"/>
          </a:xfrm>
          <a:prstGeom prst="rect">
            <a:avLst/>
          </a:prstGeom>
        </p:spPr>
        <p:txBody>
          <a:bodyPr wrap="square" rtlCol="0">
            <a:spAutoFit/>
          </a:bodyPr>
          <a:lstStyle/>
          <a:p>
            <a:pPr algn="ctr">
              <a:lnSpc>
                <a:spcPts val="1200"/>
              </a:lnSpc>
            </a:pPr>
            <a:r>
              <a:rPr lang="en-US" sz="1400" b="1" dirty="0">
                <a:solidFill>
                  <a:schemeClr val="bg1"/>
                </a:solidFill>
                <a:latin typeface="Arial" panose="020B0604020202020204" pitchFamily="34" charset="0"/>
                <a:cs typeface="Arial" panose="020B0604020202020204" pitchFamily="34" charset="0"/>
              </a:rPr>
              <a:t>Vanessa</a:t>
            </a:r>
            <a:br>
              <a:rPr lang="en-US" sz="1400" b="1" dirty="0">
                <a:solidFill>
                  <a:schemeClr val="bg1"/>
                </a:solidFill>
                <a:latin typeface="Arial" panose="020B0604020202020204" pitchFamily="34" charset="0"/>
                <a:cs typeface="Arial" panose="020B0604020202020204" pitchFamily="34" charset="0"/>
              </a:rPr>
            </a:br>
            <a:r>
              <a:rPr lang="en-US" sz="1400" b="1" dirty="0">
                <a:solidFill>
                  <a:schemeClr val="bg1"/>
                </a:solidFill>
                <a:latin typeface="Arial" panose="020B0604020202020204" pitchFamily="34" charset="0"/>
                <a:cs typeface="Arial" panose="020B0604020202020204" pitchFamily="34" charset="0"/>
              </a:rPr>
              <a:t>Iroegbulem, BA</a:t>
            </a:r>
            <a:br>
              <a:rPr lang="en-US" sz="1400" dirty="0">
                <a:solidFill>
                  <a:schemeClr val="bg1"/>
                </a:solidFill>
                <a:latin typeface="Arial" panose="020B0604020202020204" pitchFamily="34" charset="0"/>
                <a:cs typeface="Arial" panose="020B0604020202020204" pitchFamily="34" charset="0"/>
              </a:rPr>
            </a:br>
            <a:r>
              <a:rPr lang="en-US" sz="1100" dirty="0">
                <a:solidFill>
                  <a:schemeClr val="bg1"/>
                </a:solidFill>
                <a:latin typeface="Arial" panose="020B0604020202020204" pitchFamily="34" charset="0"/>
                <a:cs typeface="Arial" panose="020B0604020202020204" pitchFamily="34" charset="0"/>
              </a:rPr>
              <a:t>Mass General</a:t>
            </a:r>
            <a:br>
              <a:rPr lang="en-US" sz="1100" dirty="0">
                <a:solidFill>
                  <a:schemeClr val="bg1"/>
                </a:solidFill>
                <a:latin typeface="Arial" panose="020B0604020202020204" pitchFamily="34" charset="0"/>
                <a:cs typeface="Arial" panose="020B0604020202020204" pitchFamily="34" charset="0"/>
              </a:rPr>
            </a:br>
            <a:r>
              <a:rPr lang="en-US" sz="1100" dirty="0">
                <a:solidFill>
                  <a:schemeClr val="bg1"/>
                </a:solidFill>
                <a:latin typeface="Arial" panose="020B0604020202020204" pitchFamily="34" charset="0"/>
                <a:cs typeface="Arial" panose="020B0604020202020204" pitchFamily="34" charset="0"/>
              </a:rPr>
              <a:t>Brigham</a:t>
            </a:r>
            <a:endParaRPr lang="en-US" sz="1400" dirty="0">
              <a:solidFill>
                <a:schemeClr val="bg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65C35E8D-CF11-B8D2-9DFB-46AB16FA6C40}"/>
              </a:ext>
            </a:extLst>
          </p:cNvPr>
          <p:cNvSpPr txBox="1"/>
          <p:nvPr/>
        </p:nvSpPr>
        <p:spPr>
          <a:xfrm>
            <a:off x="9817100" y="6108700"/>
            <a:ext cx="1610360" cy="438582"/>
          </a:xfrm>
          <a:prstGeom prst="rect">
            <a:avLst/>
          </a:prstGeom>
          <a:noFill/>
        </p:spPr>
        <p:txBody>
          <a:bodyPr wrap="square" rtlCol="0">
            <a:spAutoFit/>
          </a:bodyPr>
          <a:lstStyle/>
          <a:p>
            <a:pPr>
              <a:lnSpc>
                <a:spcPts val="900"/>
              </a:lnSpc>
            </a:pPr>
            <a:r>
              <a:rPr lang="en-US" sz="900" dirty="0">
                <a:solidFill>
                  <a:schemeClr val="bg1"/>
                </a:solidFill>
                <a:latin typeface="Arial" panose="020B0604020202020204" pitchFamily="34" charset="0"/>
                <a:cs typeface="Arial" panose="020B0604020202020204" pitchFamily="34" charset="0"/>
              </a:rPr>
              <a:t>https://umassmed.zoom.us/meeting/register/Ko0Fga0QRyuHIzLnxihWrQ</a:t>
            </a:r>
          </a:p>
        </p:txBody>
      </p:sp>
    </p:spTree>
    <p:extLst>
      <p:ext uri="{BB962C8B-B14F-4D97-AF65-F5344CB8AC3E}">
        <p14:creationId xmlns:p14="http://schemas.microsoft.com/office/powerpoint/2010/main" val="2990978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93E0EF-D5BD-DBEF-51F6-52FFD8DBA011}"/>
              </a:ext>
            </a:extLst>
          </p:cNvPr>
          <p:cNvSpPr>
            <a:spLocks noGrp="1"/>
          </p:cNvSpPr>
          <p:nvPr>
            <p:ph type="title" idx="4294967295"/>
          </p:nvPr>
        </p:nvSpPr>
        <p:spPr>
          <a:xfrm>
            <a:off x="457200" y="1239838"/>
            <a:ext cx="5791200" cy="406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354"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r>
              <a:rPr kumimoji="0" lang="en-US" sz="2000" b="1" i="0" u="none" strike="noStrike" kern="1200" cap="none" spc="100" normalizeH="0" baseline="0" noProof="0" dirty="0">
                <a:ln>
                  <a:noFill/>
                </a:ln>
                <a:solidFill>
                  <a:schemeClr val="accent3"/>
                </a:solidFill>
                <a:effectLst/>
                <a:uLnTx/>
                <a:uFillTx/>
                <a:latin typeface="+mn-lt"/>
                <a:ea typeface="+mn-ea"/>
                <a:cs typeface="+mn-cs"/>
              </a:rPr>
              <a:t>ACNKOWLEDGEMENT &amp; DISCLOSURE</a:t>
            </a:r>
          </a:p>
        </p:txBody>
      </p:sp>
    </p:spTree>
    <p:extLst>
      <p:ext uri="{BB962C8B-B14F-4D97-AF65-F5344CB8AC3E}">
        <p14:creationId xmlns:p14="http://schemas.microsoft.com/office/powerpoint/2010/main" val="482399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E9969E-FA79-ACC6-5004-23D0B610031D}"/>
              </a:ext>
            </a:extLst>
          </p:cNvPr>
          <p:cNvSpPr>
            <a:spLocks noGrp="1"/>
          </p:cNvSpPr>
          <p:nvPr>
            <p:ph type="ctrTitle"/>
          </p:nvPr>
        </p:nvSpPr>
        <p:spPr>
          <a:xfrm>
            <a:off x="457200" y="564538"/>
            <a:ext cx="11277600" cy="1186204"/>
          </a:xfrm>
        </p:spPr>
        <p:txBody>
          <a:bodyPr/>
          <a:lstStyle/>
          <a:p>
            <a:pPr algn="ctr"/>
            <a:r>
              <a:rPr lang="en-US" dirty="0"/>
              <a:t>Why reflect on 30 years?</a:t>
            </a:r>
          </a:p>
        </p:txBody>
      </p:sp>
      <p:pic>
        <p:nvPicPr>
          <p:cNvPr id="3" name="Picture 2" descr="A group of women posing for a photo&#10;&#10;">
            <a:extLst>
              <a:ext uri="{FF2B5EF4-FFF2-40B4-BE49-F238E27FC236}">
                <a16:creationId xmlns:a16="http://schemas.microsoft.com/office/drawing/2014/main" id="{081B2293-F637-1638-D96A-1367A4F64D60}"/>
              </a:ext>
            </a:extLst>
          </p:cNvPr>
          <p:cNvPicPr>
            <a:picLocks noChangeAspect="1"/>
          </p:cNvPicPr>
          <p:nvPr/>
        </p:nvPicPr>
        <p:blipFill>
          <a:blip r:embed="rId2"/>
          <a:stretch>
            <a:fillRect/>
          </a:stretch>
        </p:blipFill>
        <p:spPr>
          <a:xfrm>
            <a:off x="4368954" y="2068554"/>
            <a:ext cx="3454091" cy="4605454"/>
          </a:xfrm>
          <a:prstGeom prst="rect">
            <a:avLst/>
          </a:prstGeom>
        </p:spPr>
      </p:pic>
    </p:spTree>
    <p:extLst>
      <p:ext uri="{BB962C8B-B14F-4D97-AF65-F5344CB8AC3E}">
        <p14:creationId xmlns:p14="http://schemas.microsoft.com/office/powerpoint/2010/main" val="967004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A34E12-B1D2-BCB6-136E-41CE0B034A1A}"/>
              </a:ext>
            </a:extLst>
          </p:cNvPr>
          <p:cNvSpPr>
            <a:spLocks noGrp="1"/>
          </p:cNvSpPr>
          <p:nvPr>
            <p:ph type="title"/>
          </p:nvPr>
        </p:nvSpPr>
        <p:spPr/>
        <p:txBody>
          <a:bodyPr/>
          <a:lstStyle/>
          <a:p>
            <a:r>
              <a:rPr lang="en-US" dirty="0"/>
              <a:t>Policy and Service</a:t>
            </a:r>
          </a:p>
        </p:txBody>
      </p:sp>
      <p:sp>
        <p:nvSpPr>
          <p:cNvPr id="2" name="Text Placeholder 1">
            <a:extLst>
              <a:ext uri="{FF2B5EF4-FFF2-40B4-BE49-F238E27FC236}">
                <a16:creationId xmlns:a16="http://schemas.microsoft.com/office/drawing/2014/main" id="{2F93E0EF-D5BD-DBEF-51F6-52FFD8DBA011}"/>
              </a:ext>
            </a:extLst>
          </p:cNvPr>
          <p:cNvSpPr>
            <a:spLocks noGrp="1"/>
          </p:cNvSpPr>
          <p:nvPr>
            <p:ph sz="half" idx="2"/>
          </p:nvPr>
        </p:nvSpPr>
        <p:spPr>
          <a:xfrm>
            <a:off x="457199" y="1995055"/>
            <a:ext cx="11137233" cy="2272145"/>
          </a:xfrm>
        </p:spPr>
        <p:txBody>
          <a:bodyPr>
            <a:normAutofit/>
          </a:bodyPr>
          <a:lstStyle/>
          <a:p>
            <a:pPr marL="0" indent="0" algn="ctr">
              <a:buNone/>
            </a:pPr>
            <a:r>
              <a:rPr lang="en-US" sz="3200" dirty="0"/>
              <a:t>SAMHSA RESPONSE TO</a:t>
            </a:r>
          </a:p>
          <a:p>
            <a:pPr marL="0" indent="0" algn="ctr">
              <a:buNone/>
            </a:pPr>
            <a:r>
              <a:rPr lang="en-US" sz="3200" i="1" dirty="0"/>
              <a:t>DAVIS / VANDER STOEP 1997 PAPER</a:t>
            </a:r>
          </a:p>
          <a:p>
            <a:pPr marL="0" indent="0" algn="ctr">
              <a:buNone/>
            </a:pPr>
            <a:r>
              <a:rPr lang="en-US" sz="3200" dirty="0"/>
              <a:t>SERIES OF GRANTS FOCUSED ON </a:t>
            </a:r>
            <a:r>
              <a:rPr lang="en-US" sz="3200" dirty="0">
                <a:ea typeface="Yu Gothic UI" panose="020B0500000000000000" pitchFamily="34" charset="-128"/>
              </a:rPr>
              <a:t>YOUNG PEOPLE </a:t>
            </a:r>
          </a:p>
          <a:p>
            <a:pPr marL="0" indent="0" algn="ctr">
              <a:buNone/>
            </a:pPr>
            <a:r>
              <a:rPr lang="en-US" sz="3200" dirty="0">
                <a:ea typeface="Yu Gothic UI" panose="020B0500000000000000" pitchFamily="34" charset="-128"/>
              </a:rPr>
              <a:t>AGES 16-25 WITH SED/SMI</a:t>
            </a:r>
          </a:p>
        </p:txBody>
      </p:sp>
      <p:sp>
        <p:nvSpPr>
          <p:cNvPr id="4" name="TextBox 3">
            <a:extLst>
              <a:ext uri="{FF2B5EF4-FFF2-40B4-BE49-F238E27FC236}">
                <a16:creationId xmlns:a16="http://schemas.microsoft.com/office/drawing/2014/main" id="{40EC1B36-F367-C665-DD6C-A5130E8105A9}"/>
              </a:ext>
            </a:extLst>
          </p:cNvPr>
          <p:cNvSpPr txBox="1"/>
          <p:nvPr/>
        </p:nvSpPr>
        <p:spPr>
          <a:xfrm>
            <a:off x="457199" y="4524375"/>
            <a:ext cx="11137233" cy="1844608"/>
          </a:xfrm>
          <a:prstGeom prst="rect">
            <a:avLst/>
          </a:prstGeom>
          <a:noFill/>
        </p:spPr>
        <p:txBody>
          <a:bodyPr wrap="square" rtlCol="0">
            <a:spAutoFit/>
          </a:bodyPr>
          <a:lstStyle/>
          <a:p>
            <a:pPr marL="228589" marR="0" lvl="0" indent="-228589" algn="l" defTabSz="914354" rtl="0" eaLnBrk="1" fontAlgn="auto" latinLnBrk="0" hangingPunct="1">
              <a:lnSpc>
                <a:spcPct val="90000"/>
              </a:lnSpc>
              <a:spcBef>
                <a:spcPts val="1000"/>
              </a:spcBef>
              <a:spcAft>
                <a:spcPts val="0"/>
              </a:spcAft>
              <a:buClr>
                <a:srgbClr val="000F9F"/>
              </a:buClr>
              <a:buSzTx/>
              <a:buFont typeface="Arial" panose="020B0604020202020204" pitchFamily="34" charset="0"/>
              <a:buChar char="•"/>
              <a:tabLst/>
              <a:defRPr/>
            </a:pPr>
            <a:r>
              <a:rPr kumimoji="0" lang="en-US" sz="3600" b="0" i="0" u="none" strike="noStrike" kern="1200" cap="none" spc="0" normalizeH="0" baseline="0" noProof="0" dirty="0">
                <a:ln>
                  <a:noFill/>
                </a:ln>
                <a:solidFill>
                  <a:srgbClr val="515151"/>
                </a:solidFill>
                <a:effectLst/>
                <a:uLnTx/>
                <a:uFillTx/>
                <a:latin typeface="Yu Gothic UI" panose="020B0500000000000000" pitchFamily="34" charset="-128"/>
                <a:ea typeface="Yu Gothic UI" panose="020B0500000000000000" pitchFamily="34" charset="-128"/>
                <a:cs typeface="+mn-cs"/>
              </a:rPr>
              <a:t>2002		Partnerships for Youth Transition</a:t>
            </a:r>
          </a:p>
          <a:p>
            <a:pPr marL="228589" marR="0" lvl="0" indent="-228589" algn="l" defTabSz="914354" rtl="0" eaLnBrk="1" fontAlgn="auto" latinLnBrk="0" hangingPunct="1">
              <a:lnSpc>
                <a:spcPct val="90000"/>
              </a:lnSpc>
              <a:spcBef>
                <a:spcPts val="1000"/>
              </a:spcBef>
              <a:spcAft>
                <a:spcPts val="0"/>
              </a:spcAft>
              <a:buClr>
                <a:srgbClr val="000F9F"/>
              </a:buClr>
              <a:buSzTx/>
              <a:buFont typeface="Arial" panose="020B0604020202020204" pitchFamily="34" charset="0"/>
              <a:buChar char="•"/>
              <a:tabLst/>
              <a:defRPr/>
            </a:pPr>
            <a:r>
              <a:rPr kumimoji="0" lang="en-US" sz="3600" b="0" i="0" u="none" strike="noStrike" kern="1200" cap="none" spc="0" normalizeH="0" baseline="0" noProof="0" dirty="0">
                <a:ln>
                  <a:noFill/>
                </a:ln>
                <a:solidFill>
                  <a:srgbClr val="515151"/>
                </a:solidFill>
                <a:effectLst/>
                <a:uLnTx/>
                <a:uFillTx/>
                <a:latin typeface="Yu Gothic UI" panose="020B0500000000000000" pitchFamily="34" charset="-128"/>
                <a:ea typeface="Yu Gothic UI" panose="020B0500000000000000" pitchFamily="34" charset="-128"/>
                <a:cs typeface="+mn-cs"/>
              </a:rPr>
              <a:t>2009		Healthy Transition Initiative</a:t>
            </a:r>
          </a:p>
          <a:p>
            <a:pPr marL="228589" marR="0" lvl="0" indent="-228589" algn="l" defTabSz="914354" rtl="0" eaLnBrk="1" fontAlgn="auto" latinLnBrk="0" hangingPunct="1">
              <a:lnSpc>
                <a:spcPct val="90000"/>
              </a:lnSpc>
              <a:spcBef>
                <a:spcPts val="1000"/>
              </a:spcBef>
              <a:spcAft>
                <a:spcPts val="0"/>
              </a:spcAft>
              <a:buClr>
                <a:srgbClr val="000F9F"/>
              </a:buClr>
              <a:buSzTx/>
              <a:buFont typeface="Arial" panose="020B0604020202020204" pitchFamily="34" charset="0"/>
              <a:buChar char="•"/>
              <a:tabLst/>
              <a:defRPr/>
            </a:pPr>
            <a:r>
              <a:rPr kumimoji="0" lang="en-US" sz="3600" b="0" i="0" u="none" strike="noStrike" kern="1200" cap="none" spc="0" normalizeH="0" baseline="0" noProof="0" dirty="0">
                <a:ln>
                  <a:noFill/>
                </a:ln>
                <a:solidFill>
                  <a:srgbClr val="515151"/>
                </a:solidFill>
                <a:effectLst/>
                <a:uLnTx/>
                <a:uFillTx/>
                <a:latin typeface="Yu Gothic UI" panose="020B0500000000000000" pitchFamily="34" charset="-128"/>
                <a:ea typeface="Yu Gothic UI" panose="020B0500000000000000" pitchFamily="34" charset="-128"/>
                <a:cs typeface="+mn-cs"/>
              </a:rPr>
              <a:t>2014 – 2020	Now Is The Time – Healthy Transitions</a:t>
            </a:r>
            <a:endParaRPr lang="en-US" dirty="0"/>
          </a:p>
        </p:txBody>
      </p:sp>
    </p:spTree>
    <p:extLst>
      <p:ext uri="{BB962C8B-B14F-4D97-AF65-F5344CB8AC3E}">
        <p14:creationId xmlns:p14="http://schemas.microsoft.com/office/powerpoint/2010/main" val="92573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811EC7-7A3D-7CA2-D14F-660767865E3B}"/>
              </a:ext>
            </a:extLst>
          </p:cNvPr>
          <p:cNvSpPr>
            <a:spLocks noGrp="1"/>
          </p:cNvSpPr>
          <p:nvPr>
            <p:ph type="title"/>
          </p:nvPr>
        </p:nvSpPr>
        <p:spPr/>
        <p:txBody>
          <a:bodyPr/>
          <a:lstStyle/>
          <a:p>
            <a:r>
              <a:rPr lang="en-US" sz="4800" dirty="0"/>
              <a:t>Service</a:t>
            </a:r>
            <a:r>
              <a:rPr lang="en-US" sz="3600" dirty="0"/>
              <a:t> </a:t>
            </a:r>
            <a:r>
              <a:rPr lang="en-US" sz="4800" dirty="0"/>
              <a:t>Approaches</a:t>
            </a:r>
            <a:endParaRPr lang="en-US" dirty="0"/>
          </a:p>
        </p:txBody>
      </p:sp>
      <p:sp>
        <p:nvSpPr>
          <p:cNvPr id="4" name="object 14">
            <a:extLst>
              <a:ext uri="{FF2B5EF4-FFF2-40B4-BE49-F238E27FC236}">
                <a16:creationId xmlns:a16="http://schemas.microsoft.com/office/drawing/2014/main" id="{8C3B0E78-3B94-70EC-6CAA-B829AA55C1EA}"/>
              </a:ext>
            </a:extLst>
          </p:cNvPr>
          <p:cNvSpPr txBox="1"/>
          <p:nvPr/>
        </p:nvSpPr>
        <p:spPr>
          <a:xfrm>
            <a:off x="1852700" y="2821603"/>
            <a:ext cx="923330" cy="2140966"/>
          </a:xfrm>
          <a:prstGeom prst="rect">
            <a:avLst/>
          </a:prstGeom>
        </p:spPr>
        <p:txBody>
          <a:bodyPr vert="vert270" wrap="square" lIns="0" tIns="0" rIns="0" bIns="0" rtlCol="0">
            <a:spAutoFit/>
          </a:bodyPr>
          <a:lstStyle/>
          <a:p>
            <a:pPr marL="9525" algn="ctr" defTabSz="457189">
              <a:defRPr/>
            </a:pPr>
            <a:r>
              <a:rPr sz="2400" b="1" dirty="0">
                <a:latin typeface="Calibri"/>
                <a:ea typeface="ＭＳ Ｐゴシック"/>
                <a:cs typeface="Californian FB"/>
              </a:rPr>
              <a:t>S</a:t>
            </a:r>
            <a:r>
              <a:rPr lang="en-US" sz="2400" b="1" dirty="0">
                <a:latin typeface="Calibri"/>
                <a:ea typeface="ＭＳ Ｐゴシック"/>
                <a:cs typeface="Californian FB"/>
              </a:rPr>
              <a:t>ystems of Care</a:t>
            </a:r>
          </a:p>
          <a:p>
            <a:pPr marL="9525" algn="ctr" defTabSz="457189">
              <a:defRPr/>
            </a:pPr>
            <a:r>
              <a:rPr lang="en-US" b="1" dirty="0">
                <a:latin typeface="Calibri"/>
                <a:ea typeface="ＭＳ Ｐゴシック"/>
                <a:cs typeface="Californian FB"/>
              </a:rPr>
              <a:t>Support Children and Youth</a:t>
            </a:r>
            <a:endParaRPr dirty="0">
              <a:latin typeface="Calibri"/>
              <a:ea typeface="ＭＳ Ｐゴシック"/>
              <a:cs typeface="Californian FB"/>
            </a:endParaRPr>
          </a:p>
        </p:txBody>
      </p:sp>
      <p:sp>
        <p:nvSpPr>
          <p:cNvPr id="6" name="object 3">
            <a:extLst>
              <a:ext uri="{FF2B5EF4-FFF2-40B4-BE49-F238E27FC236}">
                <a16:creationId xmlns:a16="http://schemas.microsoft.com/office/drawing/2014/main" id="{F847377B-C123-0A24-8767-439EE1E7BEB6}"/>
              </a:ext>
              <a:ext uri="{C183D7F6-B498-43B3-948B-1728B52AA6E4}">
                <adec:decorative xmlns:adec="http://schemas.microsoft.com/office/drawing/2017/decorative" val="1"/>
              </a:ext>
            </a:extLst>
          </p:cNvPr>
          <p:cNvSpPr/>
          <p:nvPr/>
        </p:nvSpPr>
        <p:spPr>
          <a:xfrm>
            <a:off x="2638772" y="1881532"/>
            <a:ext cx="3756096" cy="1044526"/>
          </a:xfrm>
          <a:prstGeom prst="rect">
            <a:avLst/>
          </a:prstGeom>
          <a:blipFill>
            <a:blip r:embed="rId3" cstate="print"/>
            <a:stretch>
              <a:fillRect/>
            </a:stretch>
          </a:blipFill>
        </p:spPr>
        <p:txBody>
          <a:bodyPr wrap="square" lIns="0" tIns="0" rIns="0" bIns="0" rtlCol="0"/>
          <a:lstStyle/>
          <a:p>
            <a:pPr defTabSz="457189">
              <a:defRPr/>
            </a:pPr>
            <a:endParaRPr sz="1350" dirty="0">
              <a:solidFill>
                <a:prstClr val="black"/>
              </a:solidFill>
              <a:latin typeface="Calibri"/>
              <a:ea typeface="ＭＳ Ｐゴシック"/>
            </a:endParaRPr>
          </a:p>
        </p:txBody>
      </p:sp>
      <p:sp>
        <p:nvSpPr>
          <p:cNvPr id="7" name="object 4">
            <a:extLst>
              <a:ext uri="{FF2B5EF4-FFF2-40B4-BE49-F238E27FC236}">
                <a16:creationId xmlns:a16="http://schemas.microsoft.com/office/drawing/2014/main" id="{FF13E3EA-9B6F-E959-4310-7AE73BF698C9}"/>
              </a:ext>
            </a:extLst>
          </p:cNvPr>
          <p:cNvSpPr txBox="1"/>
          <p:nvPr/>
        </p:nvSpPr>
        <p:spPr>
          <a:xfrm>
            <a:off x="3828425" y="2245902"/>
            <a:ext cx="1585419" cy="307776"/>
          </a:xfrm>
          <a:prstGeom prst="rect">
            <a:avLst/>
          </a:prstGeom>
        </p:spPr>
        <p:txBody>
          <a:bodyPr vert="horz" wrap="square" lIns="0" tIns="0" rIns="0" bIns="0" rtlCol="0">
            <a:spAutoFit/>
          </a:bodyPr>
          <a:lstStyle/>
          <a:p>
            <a:pPr marL="9525" defTabSz="457189">
              <a:defRPr/>
            </a:pPr>
            <a:r>
              <a:rPr sz="2000" dirty="0">
                <a:solidFill>
                  <a:srgbClr val="FFFFFF"/>
                </a:solidFill>
                <a:latin typeface="Calibri"/>
                <a:ea typeface="ＭＳ Ｐゴシック"/>
                <a:cs typeface="Californian FB"/>
              </a:rPr>
              <a:t>Yo</a:t>
            </a:r>
            <a:r>
              <a:rPr sz="2000" spc="-8" dirty="0">
                <a:solidFill>
                  <a:srgbClr val="FFFFFF"/>
                </a:solidFill>
                <a:latin typeface="Calibri"/>
                <a:ea typeface="ＭＳ Ｐゴシック"/>
                <a:cs typeface="Californian FB"/>
              </a:rPr>
              <a:t>u</a:t>
            </a:r>
            <a:r>
              <a:rPr sz="2000" dirty="0">
                <a:solidFill>
                  <a:srgbClr val="FFFFFF"/>
                </a:solidFill>
                <a:latin typeface="Calibri"/>
                <a:ea typeface="ＭＳ Ｐゴシック"/>
                <a:cs typeface="Californian FB"/>
              </a:rPr>
              <a:t>th</a:t>
            </a:r>
            <a:r>
              <a:rPr sz="2000" spc="-15" dirty="0">
                <a:solidFill>
                  <a:srgbClr val="FFFFFF"/>
                </a:solidFill>
                <a:latin typeface="Calibri"/>
                <a:ea typeface="ＭＳ Ｐゴシック"/>
                <a:cs typeface="Californian FB"/>
              </a:rPr>
              <a:t> </a:t>
            </a:r>
            <a:r>
              <a:rPr sz="2000" dirty="0">
                <a:solidFill>
                  <a:srgbClr val="FFFFFF"/>
                </a:solidFill>
                <a:latin typeface="Calibri"/>
                <a:ea typeface="ＭＳ Ｐゴシック"/>
                <a:cs typeface="Californian FB"/>
              </a:rPr>
              <a:t>Gui</a:t>
            </a:r>
            <a:r>
              <a:rPr sz="2000" spc="-8" dirty="0">
                <a:solidFill>
                  <a:srgbClr val="FFFFFF"/>
                </a:solidFill>
                <a:latin typeface="Calibri"/>
                <a:ea typeface="ＭＳ Ｐゴシック"/>
                <a:cs typeface="Californian FB"/>
              </a:rPr>
              <a:t>d</a:t>
            </a:r>
            <a:r>
              <a:rPr sz="2000" spc="-4" dirty="0">
                <a:solidFill>
                  <a:srgbClr val="FFFFFF"/>
                </a:solidFill>
                <a:latin typeface="Calibri"/>
                <a:ea typeface="ＭＳ Ｐゴシック"/>
                <a:cs typeface="Californian FB"/>
              </a:rPr>
              <a:t>ed</a:t>
            </a:r>
            <a:endParaRPr sz="2000" dirty="0">
              <a:solidFill>
                <a:prstClr val="black"/>
              </a:solidFill>
              <a:latin typeface="Calibri"/>
              <a:ea typeface="ＭＳ Ｐゴシック"/>
              <a:cs typeface="Californian FB"/>
            </a:endParaRPr>
          </a:p>
        </p:txBody>
      </p:sp>
      <p:sp>
        <p:nvSpPr>
          <p:cNvPr id="8" name="object 6">
            <a:extLst>
              <a:ext uri="{FF2B5EF4-FFF2-40B4-BE49-F238E27FC236}">
                <a16:creationId xmlns:a16="http://schemas.microsoft.com/office/drawing/2014/main" id="{2BEB5BC4-E22E-15A8-1F62-F1580AB0B586}"/>
              </a:ext>
              <a:ext uri="{C183D7F6-B498-43B3-948B-1728B52AA6E4}">
                <adec:decorative xmlns:adec="http://schemas.microsoft.com/office/drawing/2017/decorative" val="1"/>
              </a:ext>
            </a:extLst>
          </p:cNvPr>
          <p:cNvSpPr/>
          <p:nvPr/>
        </p:nvSpPr>
        <p:spPr>
          <a:xfrm>
            <a:off x="2760609" y="2991547"/>
            <a:ext cx="3756096" cy="1044526"/>
          </a:xfrm>
          <a:prstGeom prst="rect">
            <a:avLst/>
          </a:prstGeom>
          <a:blipFill>
            <a:blip r:embed="rId3" cstate="print"/>
            <a:stretch>
              <a:fillRect/>
            </a:stretch>
          </a:blipFill>
        </p:spPr>
        <p:txBody>
          <a:bodyPr wrap="square" lIns="0" tIns="0" rIns="0" bIns="0" rtlCol="0"/>
          <a:lstStyle/>
          <a:p>
            <a:pPr defTabSz="457189">
              <a:defRPr/>
            </a:pPr>
            <a:endParaRPr sz="1350" dirty="0">
              <a:solidFill>
                <a:prstClr val="black"/>
              </a:solidFill>
              <a:latin typeface="Calibri"/>
              <a:ea typeface="ＭＳ Ｐゴシック"/>
            </a:endParaRPr>
          </a:p>
        </p:txBody>
      </p:sp>
      <p:sp>
        <p:nvSpPr>
          <p:cNvPr id="20" name="object 11">
            <a:extLst>
              <a:ext uri="{FF2B5EF4-FFF2-40B4-BE49-F238E27FC236}">
                <a16:creationId xmlns:a16="http://schemas.microsoft.com/office/drawing/2014/main" id="{B3985291-A040-543D-3A44-5A98F265DBB7}"/>
              </a:ext>
            </a:extLst>
          </p:cNvPr>
          <p:cNvSpPr txBox="1"/>
          <p:nvPr/>
        </p:nvSpPr>
        <p:spPr>
          <a:xfrm>
            <a:off x="3716005" y="3345065"/>
            <a:ext cx="1810256" cy="307776"/>
          </a:xfrm>
          <a:prstGeom prst="rect">
            <a:avLst/>
          </a:prstGeom>
        </p:spPr>
        <p:txBody>
          <a:bodyPr vert="horz" wrap="square" lIns="0" tIns="0" rIns="0" bIns="0" rtlCol="0">
            <a:spAutoFit/>
          </a:bodyPr>
          <a:lstStyle/>
          <a:p>
            <a:pPr algn="ctr" defTabSz="457189">
              <a:defRPr/>
            </a:pPr>
            <a:r>
              <a:rPr sz="2000" dirty="0">
                <a:solidFill>
                  <a:srgbClr val="FFFFFF"/>
                </a:solidFill>
                <a:latin typeface="Calibri"/>
                <a:ea typeface="ＭＳ Ｐゴシック"/>
                <a:cs typeface="Californian FB"/>
              </a:rPr>
              <a:t>Fa</a:t>
            </a:r>
            <a:r>
              <a:rPr sz="2000" spc="4" dirty="0">
                <a:solidFill>
                  <a:srgbClr val="FFFFFF"/>
                </a:solidFill>
                <a:latin typeface="Calibri"/>
                <a:ea typeface="ＭＳ Ｐゴシック"/>
                <a:cs typeface="Californian FB"/>
              </a:rPr>
              <a:t>m</a:t>
            </a:r>
            <a:r>
              <a:rPr sz="2000" dirty="0">
                <a:solidFill>
                  <a:srgbClr val="FFFFFF"/>
                </a:solidFill>
                <a:latin typeface="Calibri"/>
                <a:ea typeface="ＭＳ Ｐゴシック"/>
                <a:cs typeface="Californian FB"/>
              </a:rPr>
              <a:t>ily</a:t>
            </a:r>
            <a:r>
              <a:rPr sz="2000" spc="-23" dirty="0">
                <a:solidFill>
                  <a:srgbClr val="FFFFFF"/>
                </a:solidFill>
                <a:latin typeface="Calibri"/>
                <a:ea typeface="ＭＳ Ｐゴシック"/>
                <a:cs typeface="Californian FB"/>
              </a:rPr>
              <a:t> </a:t>
            </a:r>
            <a:r>
              <a:rPr sz="2000" spc="-4" dirty="0">
                <a:solidFill>
                  <a:srgbClr val="FFFFFF"/>
                </a:solidFill>
                <a:latin typeface="Calibri"/>
                <a:ea typeface="ＭＳ Ｐゴシック"/>
                <a:cs typeface="Californian FB"/>
              </a:rPr>
              <a:t>Driven</a:t>
            </a:r>
            <a:endParaRPr sz="2000" dirty="0">
              <a:solidFill>
                <a:prstClr val="black"/>
              </a:solidFill>
              <a:latin typeface="Calibri"/>
              <a:ea typeface="ＭＳ Ｐゴシック"/>
              <a:cs typeface="Californian FB"/>
            </a:endParaRPr>
          </a:p>
        </p:txBody>
      </p:sp>
      <p:sp>
        <p:nvSpPr>
          <p:cNvPr id="9" name="object 8">
            <a:extLst>
              <a:ext uri="{FF2B5EF4-FFF2-40B4-BE49-F238E27FC236}">
                <a16:creationId xmlns:a16="http://schemas.microsoft.com/office/drawing/2014/main" id="{7220862C-BBDA-2716-22B3-2BCCDF8CFB6F}"/>
              </a:ext>
              <a:ext uri="{C183D7F6-B498-43B3-948B-1728B52AA6E4}">
                <adec:decorative xmlns:adec="http://schemas.microsoft.com/office/drawing/2017/decorative" val="1"/>
              </a:ext>
            </a:extLst>
          </p:cNvPr>
          <p:cNvSpPr/>
          <p:nvPr/>
        </p:nvSpPr>
        <p:spPr>
          <a:xfrm>
            <a:off x="2760609" y="4079857"/>
            <a:ext cx="3756096" cy="1044526"/>
          </a:xfrm>
          <a:prstGeom prst="rect">
            <a:avLst/>
          </a:prstGeom>
          <a:blipFill>
            <a:blip r:embed="rId3" cstate="print"/>
            <a:stretch>
              <a:fillRect/>
            </a:stretch>
          </a:blipFill>
        </p:spPr>
        <p:txBody>
          <a:bodyPr wrap="square" lIns="0" tIns="0" rIns="0" bIns="0" rtlCol="0"/>
          <a:lstStyle/>
          <a:p>
            <a:pPr defTabSz="457189">
              <a:defRPr/>
            </a:pPr>
            <a:endParaRPr sz="1350" dirty="0">
              <a:solidFill>
                <a:prstClr val="black"/>
              </a:solidFill>
              <a:latin typeface="Calibri"/>
              <a:ea typeface="ＭＳ Ｐゴシック"/>
            </a:endParaRPr>
          </a:p>
        </p:txBody>
      </p:sp>
      <p:sp>
        <p:nvSpPr>
          <p:cNvPr id="21" name="object 11">
            <a:extLst>
              <a:ext uri="{FF2B5EF4-FFF2-40B4-BE49-F238E27FC236}">
                <a16:creationId xmlns:a16="http://schemas.microsoft.com/office/drawing/2014/main" id="{65C219F5-F313-8566-229A-8EA64511C3B3}"/>
              </a:ext>
            </a:extLst>
          </p:cNvPr>
          <p:cNvSpPr txBox="1"/>
          <p:nvPr/>
        </p:nvSpPr>
        <p:spPr>
          <a:xfrm>
            <a:off x="3733528" y="4331802"/>
            <a:ext cx="1810256" cy="449226"/>
          </a:xfrm>
          <a:prstGeom prst="rect">
            <a:avLst/>
          </a:prstGeom>
        </p:spPr>
        <p:txBody>
          <a:bodyPr vert="horz" wrap="square" lIns="0" tIns="0" rIns="0" bIns="0" rtlCol="0">
            <a:spAutoFit/>
          </a:bodyPr>
          <a:lstStyle/>
          <a:p>
            <a:pPr algn="ctr" defTabSz="457189">
              <a:lnSpc>
                <a:spcPts val="1665"/>
              </a:lnSpc>
              <a:defRPr/>
            </a:pPr>
            <a:r>
              <a:rPr sz="2000" dirty="0">
                <a:solidFill>
                  <a:srgbClr val="FFFFFF"/>
                </a:solidFill>
                <a:latin typeface="Calibri"/>
                <a:ea typeface="ＭＳ Ｐゴシック"/>
                <a:cs typeface="Californian FB"/>
              </a:rPr>
              <a:t>Separate</a:t>
            </a:r>
            <a:r>
              <a:rPr sz="2000" spc="-23" dirty="0">
                <a:solidFill>
                  <a:srgbClr val="FFFFFF"/>
                </a:solidFill>
                <a:latin typeface="Calibri"/>
                <a:ea typeface="ＭＳ Ｐゴシック"/>
                <a:cs typeface="Californian FB"/>
              </a:rPr>
              <a:t> </a:t>
            </a:r>
            <a:r>
              <a:rPr sz="2000" dirty="0">
                <a:solidFill>
                  <a:srgbClr val="FFFFFF"/>
                </a:solidFill>
                <a:latin typeface="Calibri"/>
                <a:ea typeface="ＭＳ Ｐゴシック"/>
                <a:cs typeface="Californian FB"/>
              </a:rPr>
              <a:t>Child</a:t>
            </a:r>
            <a:endParaRPr sz="2000" dirty="0">
              <a:solidFill>
                <a:prstClr val="black"/>
              </a:solidFill>
              <a:latin typeface="Calibri"/>
              <a:ea typeface="ＭＳ Ｐゴシック"/>
              <a:cs typeface="Californian FB"/>
            </a:endParaRPr>
          </a:p>
          <a:p>
            <a:pPr algn="ctr" defTabSz="457189">
              <a:lnSpc>
                <a:spcPts val="1665"/>
              </a:lnSpc>
              <a:defRPr/>
            </a:pPr>
            <a:r>
              <a:rPr sz="2000" dirty="0">
                <a:solidFill>
                  <a:srgbClr val="FFFFFF"/>
                </a:solidFill>
                <a:latin typeface="Calibri"/>
                <a:ea typeface="ＭＳ Ｐゴシック"/>
                <a:cs typeface="Californian FB"/>
              </a:rPr>
              <a:t>&amp; </a:t>
            </a:r>
            <a:r>
              <a:rPr sz="2000" spc="-8" dirty="0">
                <a:solidFill>
                  <a:srgbClr val="FFFFFF"/>
                </a:solidFill>
                <a:latin typeface="Calibri"/>
                <a:ea typeface="ＭＳ Ｐゴシック"/>
                <a:cs typeface="Californian FB"/>
              </a:rPr>
              <a:t>A</a:t>
            </a:r>
            <a:r>
              <a:rPr sz="2000" spc="-4" dirty="0">
                <a:solidFill>
                  <a:srgbClr val="FFFFFF"/>
                </a:solidFill>
                <a:latin typeface="Calibri"/>
                <a:ea typeface="ＭＳ Ｐゴシック"/>
                <a:cs typeface="Californian FB"/>
              </a:rPr>
              <a:t>dul</a:t>
            </a:r>
            <a:r>
              <a:rPr sz="2000" dirty="0">
                <a:solidFill>
                  <a:srgbClr val="FFFFFF"/>
                </a:solidFill>
                <a:latin typeface="Calibri"/>
                <a:ea typeface="ＭＳ Ｐゴシック"/>
                <a:cs typeface="Californian FB"/>
              </a:rPr>
              <a:t>t</a:t>
            </a:r>
            <a:r>
              <a:rPr sz="2000" spc="-11" dirty="0">
                <a:solidFill>
                  <a:srgbClr val="FFFFFF"/>
                </a:solidFill>
                <a:latin typeface="Calibri"/>
                <a:ea typeface="ＭＳ Ｐゴシック"/>
                <a:cs typeface="Californian FB"/>
              </a:rPr>
              <a:t> </a:t>
            </a:r>
            <a:r>
              <a:rPr sz="2000" dirty="0">
                <a:solidFill>
                  <a:srgbClr val="FFFFFF"/>
                </a:solidFill>
                <a:latin typeface="Calibri"/>
                <a:ea typeface="ＭＳ Ｐゴシック"/>
                <a:cs typeface="Californian FB"/>
              </a:rPr>
              <a:t>System</a:t>
            </a:r>
            <a:r>
              <a:rPr lang="en-US" sz="2000" dirty="0">
                <a:solidFill>
                  <a:srgbClr val="FFFFFF"/>
                </a:solidFill>
                <a:latin typeface="Calibri"/>
                <a:ea typeface="ＭＳ Ｐゴシック"/>
                <a:cs typeface="Californian FB"/>
              </a:rPr>
              <a:t>s</a:t>
            </a:r>
            <a:endParaRPr sz="2000" dirty="0">
              <a:solidFill>
                <a:prstClr val="black"/>
              </a:solidFill>
              <a:latin typeface="Calibri"/>
              <a:ea typeface="ＭＳ Ｐゴシック"/>
              <a:cs typeface="Californian FB"/>
            </a:endParaRPr>
          </a:p>
        </p:txBody>
      </p:sp>
      <p:sp>
        <p:nvSpPr>
          <p:cNvPr id="18" name="object 10">
            <a:extLst>
              <a:ext uri="{FF2B5EF4-FFF2-40B4-BE49-F238E27FC236}">
                <a16:creationId xmlns:a16="http://schemas.microsoft.com/office/drawing/2014/main" id="{7381A837-D96F-9707-4CEB-47FAD03EBFF7}"/>
              </a:ext>
              <a:ext uri="{C183D7F6-B498-43B3-948B-1728B52AA6E4}">
                <adec:decorative xmlns:adec="http://schemas.microsoft.com/office/drawing/2017/decorative" val="1"/>
              </a:ext>
            </a:extLst>
          </p:cNvPr>
          <p:cNvSpPr/>
          <p:nvPr/>
        </p:nvSpPr>
        <p:spPr>
          <a:xfrm>
            <a:off x="2806895" y="5201082"/>
            <a:ext cx="3756096" cy="1046091"/>
          </a:xfrm>
          <a:prstGeom prst="rect">
            <a:avLst/>
          </a:prstGeom>
          <a:blipFill>
            <a:blip r:embed="rId4" cstate="print"/>
            <a:stretch>
              <a:fillRect/>
            </a:stretch>
          </a:blipFill>
        </p:spPr>
        <p:txBody>
          <a:bodyPr wrap="square" lIns="0" tIns="0" rIns="0" bIns="0" rtlCol="0"/>
          <a:lstStyle/>
          <a:p>
            <a:pPr defTabSz="457189">
              <a:defRPr/>
            </a:pPr>
            <a:endParaRPr sz="1350" dirty="0">
              <a:solidFill>
                <a:prstClr val="black"/>
              </a:solidFill>
              <a:latin typeface="Calibri"/>
              <a:ea typeface="ＭＳ Ｐゴシック"/>
            </a:endParaRPr>
          </a:p>
        </p:txBody>
      </p:sp>
      <p:sp>
        <p:nvSpPr>
          <p:cNvPr id="19" name="object 11">
            <a:extLst>
              <a:ext uri="{FF2B5EF4-FFF2-40B4-BE49-F238E27FC236}">
                <a16:creationId xmlns:a16="http://schemas.microsoft.com/office/drawing/2014/main" id="{5B4E6D21-B961-2474-5740-57CAFF716932}"/>
              </a:ext>
            </a:extLst>
          </p:cNvPr>
          <p:cNvSpPr txBox="1"/>
          <p:nvPr/>
        </p:nvSpPr>
        <p:spPr>
          <a:xfrm>
            <a:off x="3779815" y="5570238"/>
            <a:ext cx="1810256" cy="307777"/>
          </a:xfrm>
          <a:prstGeom prst="rect">
            <a:avLst/>
          </a:prstGeom>
        </p:spPr>
        <p:txBody>
          <a:bodyPr vert="horz" wrap="square" lIns="0" tIns="0" rIns="0" bIns="0" rtlCol="0">
            <a:spAutoFit/>
          </a:bodyPr>
          <a:lstStyle/>
          <a:p>
            <a:pPr algn="ctr" defTabSz="457189">
              <a:defRPr/>
            </a:pPr>
            <a:r>
              <a:rPr sz="2000" spc="-4" dirty="0">
                <a:solidFill>
                  <a:srgbClr val="FFFFFF"/>
                </a:solidFill>
                <a:latin typeface="Calibri"/>
                <a:ea typeface="ＭＳ Ｐゴシック"/>
                <a:cs typeface="Californian FB"/>
              </a:rPr>
              <a:t>E</a:t>
            </a:r>
            <a:r>
              <a:rPr sz="2000" spc="4" dirty="0">
                <a:solidFill>
                  <a:srgbClr val="FFFFFF"/>
                </a:solidFill>
                <a:latin typeface="Calibri"/>
                <a:ea typeface="ＭＳ Ｐゴシック"/>
                <a:cs typeface="Californian FB"/>
              </a:rPr>
              <a:t>v</a:t>
            </a:r>
            <a:r>
              <a:rPr sz="2000" dirty="0">
                <a:solidFill>
                  <a:srgbClr val="FFFFFF"/>
                </a:solidFill>
                <a:latin typeface="Calibri"/>
                <a:ea typeface="ＭＳ Ｐゴシック"/>
                <a:cs typeface="Californian FB"/>
              </a:rPr>
              <a:t>idenc</a:t>
            </a:r>
            <a:r>
              <a:rPr sz="2000" spc="4" dirty="0">
                <a:solidFill>
                  <a:srgbClr val="FFFFFF"/>
                </a:solidFill>
                <a:latin typeface="Calibri"/>
                <a:ea typeface="ＭＳ Ｐゴシック"/>
                <a:cs typeface="Californian FB"/>
              </a:rPr>
              <a:t>e</a:t>
            </a:r>
            <a:r>
              <a:rPr lang="en-US" sz="2000" dirty="0">
                <a:solidFill>
                  <a:srgbClr val="FFFFFF"/>
                </a:solidFill>
                <a:latin typeface="Calibri"/>
                <a:ea typeface="ＭＳ Ｐゴシック"/>
                <a:cs typeface="Californian FB"/>
              </a:rPr>
              <a:t> </a:t>
            </a:r>
            <a:r>
              <a:rPr sz="2000" spc="-4" dirty="0">
                <a:solidFill>
                  <a:srgbClr val="FFFFFF"/>
                </a:solidFill>
                <a:latin typeface="Calibri"/>
                <a:ea typeface="ＭＳ Ｐゴシック"/>
                <a:cs typeface="Californian FB"/>
              </a:rPr>
              <a:t>B</a:t>
            </a:r>
            <a:r>
              <a:rPr sz="2000" spc="-8" dirty="0">
                <a:solidFill>
                  <a:srgbClr val="FFFFFF"/>
                </a:solidFill>
                <a:latin typeface="Calibri"/>
                <a:ea typeface="ＭＳ Ｐゴシック"/>
                <a:cs typeface="Californian FB"/>
              </a:rPr>
              <a:t>a</a:t>
            </a:r>
            <a:r>
              <a:rPr sz="2000" dirty="0">
                <a:solidFill>
                  <a:srgbClr val="FFFFFF"/>
                </a:solidFill>
                <a:latin typeface="Calibri"/>
                <a:ea typeface="ＭＳ Ｐゴシック"/>
                <a:cs typeface="Californian FB"/>
              </a:rPr>
              <a:t>sed</a:t>
            </a:r>
            <a:endParaRPr sz="2000" dirty="0">
              <a:solidFill>
                <a:prstClr val="black"/>
              </a:solidFill>
              <a:latin typeface="Calibri"/>
              <a:ea typeface="ＭＳ Ｐゴシック"/>
              <a:cs typeface="Californian FB"/>
            </a:endParaRPr>
          </a:p>
        </p:txBody>
      </p:sp>
      <p:sp>
        <p:nvSpPr>
          <p:cNvPr id="10" name="object 5">
            <a:extLst>
              <a:ext uri="{FF2B5EF4-FFF2-40B4-BE49-F238E27FC236}">
                <a16:creationId xmlns:a16="http://schemas.microsoft.com/office/drawing/2014/main" id="{80FCCA24-13BB-1A92-0EDF-0950221CFA4B}"/>
              </a:ext>
              <a:ext uri="{C183D7F6-B498-43B3-948B-1728B52AA6E4}">
                <adec:decorative xmlns:adec="http://schemas.microsoft.com/office/drawing/2017/decorative" val="1"/>
              </a:ext>
            </a:extLst>
          </p:cNvPr>
          <p:cNvSpPr/>
          <p:nvPr/>
        </p:nvSpPr>
        <p:spPr>
          <a:xfrm>
            <a:off x="6005224" y="1878126"/>
            <a:ext cx="3387658" cy="1015742"/>
          </a:xfrm>
          <a:prstGeom prst="rect">
            <a:avLst/>
          </a:prstGeom>
          <a:blipFill>
            <a:blip r:embed="rId5" cstate="print"/>
            <a:stretch>
              <a:fillRect/>
            </a:stretch>
          </a:blipFill>
        </p:spPr>
        <p:txBody>
          <a:bodyPr wrap="square" lIns="0" tIns="0" rIns="0" bIns="0" rtlCol="0"/>
          <a:lstStyle/>
          <a:p>
            <a:pPr defTabSz="457189">
              <a:defRPr/>
            </a:pPr>
            <a:endParaRPr sz="1350" dirty="0">
              <a:latin typeface="Calibri"/>
              <a:ea typeface="ＭＳ Ｐゴシック"/>
            </a:endParaRPr>
          </a:p>
        </p:txBody>
      </p:sp>
      <p:sp>
        <p:nvSpPr>
          <p:cNvPr id="5" name="object 15">
            <a:extLst>
              <a:ext uri="{FF2B5EF4-FFF2-40B4-BE49-F238E27FC236}">
                <a16:creationId xmlns:a16="http://schemas.microsoft.com/office/drawing/2014/main" id="{C37350BF-3230-1140-9D53-AA7522BBF47A}"/>
              </a:ext>
            </a:extLst>
          </p:cNvPr>
          <p:cNvSpPr txBox="1"/>
          <p:nvPr/>
        </p:nvSpPr>
        <p:spPr>
          <a:xfrm>
            <a:off x="9514719" y="2579168"/>
            <a:ext cx="892552" cy="2602230"/>
          </a:xfrm>
          <a:prstGeom prst="rect">
            <a:avLst/>
          </a:prstGeom>
        </p:spPr>
        <p:txBody>
          <a:bodyPr vert="vert" wrap="square" lIns="0" tIns="0" rIns="0" bIns="0" rtlCol="0">
            <a:spAutoFit/>
          </a:bodyPr>
          <a:lstStyle/>
          <a:p>
            <a:pPr marL="9525" algn="ctr" defTabSz="457189">
              <a:defRPr/>
            </a:pPr>
            <a:r>
              <a:rPr lang="en-US" sz="2000" b="1" spc="86" dirty="0">
                <a:latin typeface="Calibri"/>
                <a:ea typeface="ＭＳ Ｐゴシック"/>
                <a:cs typeface="Californian FB"/>
              </a:rPr>
              <a:t>Systems Support Young Adult</a:t>
            </a:r>
            <a:r>
              <a:rPr sz="2000" b="1" spc="86" dirty="0">
                <a:latin typeface="Calibri"/>
                <a:ea typeface="ＭＳ Ｐゴシック"/>
                <a:cs typeface="Californian FB"/>
              </a:rPr>
              <a:t> </a:t>
            </a:r>
            <a:r>
              <a:rPr b="1" dirty="0">
                <a:latin typeface="Calibri"/>
                <a:ea typeface="ＭＳ Ｐゴシック"/>
                <a:cs typeface="Californian FB"/>
              </a:rPr>
              <a:t>TRANSI</a:t>
            </a:r>
            <a:r>
              <a:rPr b="1" spc="-8" dirty="0">
                <a:latin typeface="Calibri"/>
                <a:ea typeface="ＭＳ Ｐゴシック"/>
                <a:cs typeface="Californian FB"/>
              </a:rPr>
              <a:t>T</a:t>
            </a:r>
            <a:r>
              <a:rPr b="1" dirty="0">
                <a:latin typeface="Calibri"/>
                <a:ea typeface="ＭＳ Ｐゴシック"/>
                <a:cs typeface="Californian FB"/>
              </a:rPr>
              <a:t>IONS</a:t>
            </a:r>
            <a:endParaRPr dirty="0">
              <a:latin typeface="Calibri"/>
              <a:ea typeface="ＭＳ Ｐゴシック"/>
              <a:cs typeface="Californian FB"/>
            </a:endParaRPr>
          </a:p>
        </p:txBody>
      </p:sp>
      <p:sp>
        <p:nvSpPr>
          <p:cNvPr id="14" name="object 4">
            <a:extLst>
              <a:ext uri="{FF2B5EF4-FFF2-40B4-BE49-F238E27FC236}">
                <a16:creationId xmlns:a16="http://schemas.microsoft.com/office/drawing/2014/main" id="{224AC9A6-8C67-DDDB-9C10-2786D49D588F}"/>
              </a:ext>
            </a:extLst>
          </p:cNvPr>
          <p:cNvSpPr txBox="1"/>
          <p:nvPr/>
        </p:nvSpPr>
        <p:spPr>
          <a:xfrm>
            <a:off x="6742597" y="2251877"/>
            <a:ext cx="2061045" cy="307776"/>
          </a:xfrm>
          <a:prstGeom prst="rect">
            <a:avLst/>
          </a:prstGeom>
        </p:spPr>
        <p:txBody>
          <a:bodyPr vert="horz" wrap="square" lIns="0" tIns="0" rIns="0" bIns="0" rtlCol="0">
            <a:spAutoFit/>
          </a:bodyPr>
          <a:lstStyle/>
          <a:p>
            <a:pPr marL="9525" algn="ctr" defTabSz="457189">
              <a:defRPr/>
            </a:pPr>
            <a:r>
              <a:rPr lang="en-US" sz="2000" dirty="0">
                <a:latin typeface="Calibri"/>
                <a:ea typeface="ＭＳ Ｐゴシック"/>
                <a:cs typeface="Californian FB"/>
              </a:rPr>
              <a:t>Youth Driven</a:t>
            </a:r>
            <a:endParaRPr sz="2000" dirty="0">
              <a:latin typeface="Calibri"/>
              <a:ea typeface="ＭＳ Ｐゴシック"/>
              <a:cs typeface="Californian FB"/>
            </a:endParaRPr>
          </a:p>
        </p:txBody>
      </p:sp>
      <p:sp>
        <p:nvSpPr>
          <p:cNvPr id="11" name="object 7">
            <a:extLst>
              <a:ext uri="{FF2B5EF4-FFF2-40B4-BE49-F238E27FC236}">
                <a16:creationId xmlns:a16="http://schemas.microsoft.com/office/drawing/2014/main" id="{853C5935-007E-1EE3-7ABC-ABBAB276A3FD}"/>
              </a:ext>
              <a:ext uri="{C183D7F6-B498-43B3-948B-1728B52AA6E4}">
                <adec:decorative xmlns:adec="http://schemas.microsoft.com/office/drawing/2017/decorative" val="1"/>
              </a:ext>
            </a:extLst>
          </p:cNvPr>
          <p:cNvSpPr/>
          <p:nvPr/>
        </p:nvSpPr>
        <p:spPr>
          <a:xfrm>
            <a:off x="6094707" y="2985200"/>
            <a:ext cx="3387658" cy="1025762"/>
          </a:xfrm>
          <a:prstGeom prst="rect">
            <a:avLst/>
          </a:prstGeom>
          <a:blipFill>
            <a:blip r:embed="rId6" cstate="print"/>
            <a:stretch>
              <a:fillRect/>
            </a:stretch>
          </a:blipFill>
        </p:spPr>
        <p:txBody>
          <a:bodyPr wrap="square" lIns="0" tIns="0" rIns="0" bIns="0" rtlCol="0"/>
          <a:lstStyle/>
          <a:p>
            <a:pPr defTabSz="457189">
              <a:defRPr/>
            </a:pPr>
            <a:endParaRPr sz="1350" dirty="0">
              <a:solidFill>
                <a:prstClr val="black"/>
              </a:solidFill>
              <a:latin typeface="Calibri"/>
              <a:ea typeface="ＭＳ Ｐゴシック"/>
            </a:endParaRPr>
          </a:p>
        </p:txBody>
      </p:sp>
      <p:sp>
        <p:nvSpPr>
          <p:cNvPr id="15" name="object 4">
            <a:extLst>
              <a:ext uri="{FF2B5EF4-FFF2-40B4-BE49-F238E27FC236}">
                <a16:creationId xmlns:a16="http://schemas.microsoft.com/office/drawing/2014/main" id="{AFCEFD27-E670-D428-8AD2-4A5DD85A32B3}"/>
              </a:ext>
            </a:extLst>
          </p:cNvPr>
          <p:cNvSpPr txBox="1"/>
          <p:nvPr/>
        </p:nvSpPr>
        <p:spPr>
          <a:xfrm>
            <a:off x="6742596" y="3172952"/>
            <a:ext cx="2061045" cy="615553"/>
          </a:xfrm>
          <a:prstGeom prst="rect">
            <a:avLst/>
          </a:prstGeom>
        </p:spPr>
        <p:txBody>
          <a:bodyPr vert="horz" wrap="square" lIns="0" tIns="0" rIns="0" bIns="0" rtlCol="0">
            <a:spAutoFit/>
          </a:bodyPr>
          <a:lstStyle/>
          <a:p>
            <a:pPr marL="9525" algn="ctr" defTabSz="457189">
              <a:defRPr/>
            </a:pPr>
            <a:r>
              <a:rPr lang="en-US" sz="2000" dirty="0">
                <a:latin typeface="Calibri"/>
                <a:ea typeface="ＭＳ Ｐゴシック"/>
                <a:cs typeface="Californian FB"/>
              </a:rPr>
              <a:t>Redefine Family Role</a:t>
            </a:r>
            <a:endParaRPr sz="2000" dirty="0">
              <a:latin typeface="Calibri"/>
              <a:ea typeface="ＭＳ Ｐゴシック"/>
              <a:cs typeface="Californian FB"/>
            </a:endParaRPr>
          </a:p>
        </p:txBody>
      </p:sp>
      <p:sp>
        <p:nvSpPr>
          <p:cNvPr id="12" name="object 9">
            <a:extLst>
              <a:ext uri="{FF2B5EF4-FFF2-40B4-BE49-F238E27FC236}">
                <a16:creationId xmlns:a16="http://schemas.microsoft.com/office/drawing/2014/main" id="{FAD97812-31BD-1815-64ED-1A0F8D70CD65}"/>
              </a:ext>
              <a:ext uri="{C183D7F6-B498-43B3-948B-1728B52AA6E4}">
                <adec:decorative xmlns:adec="http://schemas.microsoft.com/office/drawing/2017/decorative" val="1"/>
              </a:ext>
            </a:extLst>
          </p:cNvPr>
          <p:cNvSpPr/>
          <p:nvPr/>
        </p:nvSpPr>
        <p:spPr>
          <a:xfrm>
            <a:off x="6079286" y="3967589"/>
            <a:ext cx="3387658" cy="1299063"/>
          </a:xfrm>
          <a:prstGeom prst="rect">
            <a:avLst/>
          </a:prstGeom>
          <a:blipFill>
            <a:blip r:embed="rId7" cstate="print"/>
            <a:stretch>
              <a:fillRect/>
            </a:stretch>
          </a:blipFill>
        </p:spPr>
        <p:txBody>
          <a:bodyPr wrap="square" lIns="0" tIns="0" rIns="0" bIns="0" rtlCol="0"/>
          <a:lstStyle/>
          <a:p>
            <a:pPr defTabSz="457189">
              <a:defRPr/>
            </a:pPr>
            <a:endParaRPr sz="1350" dirty="0">
              <a:solidFill>
                <a:prstClr val="black"/>
              </a:solidFill>
              <a:latin typeface="Calibri"/>
              <a:ea typeface="ＭＳ Ｐゴシック"/>
            </a:endParaRPr>
          </a:p>
        </p:txBody>
      </p:sp>
      <p:sp>
        <p:nvSpPr>
          <p:cNvPr id="16" name="object 4">
            <a:extLst>
              <a:ext uri="{FF2B5EF4-FFF2-40B4-BE49-F238E27FC236}">
                <a16:creationId xmlns:a16="http://schemas.microsoft.com/office/drawing/2014/main" id="{F9E2C7F3-8695-9E14-C967-24B8E6889B9B}"/>
              </a:ext>
            </a:extLst>
          </p:cNvPr>
          <p:cNvSpPr txBox="1"/>
          <p:nvPr/>
        </p:nvSpPr>
        <p:spPr>
          <a:xfrm>
            <a:off x="6742594" y="4076450"/>
            <a:ext cx="2061045" cy="947360"/>
          </a:xfrm>
          <a:prstGeom prst="rect">
            <a:avLst/>
          </a:prstGeom>
        </p:spPr>
        <p:txBody>
          <a:bodyPr vert="horz" wrap="square" lIns="0" tIns="0" rIns="0" bIns="0" rtlCol="0">
            <a:spAutoFit/>
          </a:bodyPr>
          <a:lstStyle/>
          <a:p>
            <a:pPr marL="9525" algn="ctr" defTabSz="457189">
              <a:defRPr/>
            </a:pPr>
            <a:r>
              <a:rPr lang="en-US" sz="2000" dirty="0">
                <a:latin typeface="Calibri"/>
                <a:ea typeface="ＭＳ Ｐゴシック"/>
                <a:cs typeface="Californian FB"/>
              </a:rPr>
              <a:t>New Partners;</a:t>
            </a:r>
          </a:p>
          <a:p>
            <a:pPr marL="9525" algn="ctr" defTabSz="457189">
              <a:defRPr/>
            </a:pPr>
            <a:r>
              <a:rPr lang="en-US" sz="2000" dirty="0">
                <a:latin typeface="Calibri"/>
                <a:ea typeface="ＭＳ Ｐゴシック"/>
                <a:cs typeface="Californian FB"/>
              </a:rPr>
              <a:t>Seamless Coordinated Care</a:t>
            </a:r>
            <a:endParaRPr sz="2000" dirty="0">
              <a:latin typeface="Calibri"/>
              <a:ea typeface="ＭＳ Ｐゴシック"/>
              <a:cs typeface="Californian FB"/>
            </a:endParaRPr>
          </a:p>
        </p:txBody>
      </p:sp>
      <p:sp>
        <p:nvSpPr>
          <p:cNvPr id="13" name="object 12">
            <a:extLst>
              <a:ext uri="{FF2B5EF4-FFF2-40B4-BE49-F238E27FC236}">
                <a16:creationId xmlns:a16="http://schemas.microsoft.com/office/drawing/2014/main" id="{B4DBF4FF-E131-D206-388B-2BDAEE85D4AF}"/>
              </a:ext>
              <a:ext uri="{C183D7F6-B498-43B3-948B-1728B52AA6E4}">
                <adec:decorative xmlns:adec="http://schemas.microsoft.com/office/drawing/2017/decorative" val="1"/>
              </a:ext>
            </a:extLst>
          </p:cNvPr>
          <p:cNvSpPr/>
          <p:nvPr/>
        </p:nvSpPr>
        <p:spPr>
          <a:xfrm>
            <a:off x="6140163" y="5201081"/>
            <a:ext cx="3387658" cy="1024386"/>
          </a:xfrm>
          <a:prstGeom prst="rect">
            <a:avLst/>
          </a:prstGeom>
          <a:blipFill>
            <a:blip r:embed="rId8" cstate="print"/>
            <a:stretch>
              <a:fillRect/>
            </a:stretch>
          </a:blipFill>
        </p:spPr>
        <p:txBody>
          <a:bodyPr wrap="square" lIns="0" tIns="0" rIns="0" bIns="0" rtlCol="0"/>
          <a:lstStyle/>
          <a:p>
            <a:pPr defTabSz="457189">
              <a:defRPr/>
            </a:pPr>
            <a:endParaRPr sz="1350" dirty="0">
              <a:solidFill>
                <a:prstClr val="black"/>
              </a:solidFill>
              <a:latin typeface="Calibri"/>
              <a:ea typeface="ＭＳ Ｐゴシック"/>
            </a:endParaRPr>
          </a:p>
        </p:txBody>
      </p:sp>
      <p:sp>
        <p:nvSpPr>
          <p:cNvPr id="17" name="object 4">
            <a:extLst>
              <a:ext uri="{FF2B5EF4-FFF2-40B4-BE49-F238E27FC236}">
                <a16:creationId xmlns:a16="http://schemas.microsoft.com/office/drawing/2014/main" id="{15FB083A-AB88-2A37-F249-3E414CDF9F67}"/>
              </a:ext>
            </a:extLst>
          </p:cNvPr>
          <p:cNvSpPr txBox="1"/>
          <p:nvPr/>
        </p:nvSpPr>
        <p:spPr>
          <a:xfrm>
            <a:off x="6742593" y="5545736"/>
            <a:ext cx="2384144" cy="315786"/>
          </a:xfrm>
          <a:prstGeom prst="rect">
            <a:avLst/>
          </a:prstGeom>
        </p:spPr>
        <p:txBody>
          <a:bodyPr vert="horz" wrap="square" lIns="0" tIns="0" rIns="0" bIns="0" rtlCol="0">
            <a:spAutoFit/>
          </a:bodyPr>
          <a:lstStyle/>
          <a:p>
            <a:pPr marL="9525" defTabSz="457189">
              <a:defRPr/>
            </a:pPr>
            <a:r>
              <a:rPr lang="en-US" sz="2000" dirty="0">
                <a:latin typeface="Calibri"/>
                <a:ea typeface="ＭＳ Ｐゴシック"/>
                <a:cs typeface="Californian FB"/>
              </a:rPr>
              <a:t>Evidence Informed</a:t>
            </a:r>
            <a:endParaRPr sz="2000" dirty="0">
              <a:latin typeface="Calibri"/>
              <a:ea typeface="ＭＳ Ｐゴシック"/>
              <a:cs typeface="Californian FB"/>
            </a:endParaRPr>
          </a:p>
        </p:txBody>
      </p:sp>
    </p:spTree>
    <p:extLst>
      <p:ext uri="{BB962C8B-B14F-4D97-AF65-F5344CB8AC3E}">
        <p14:creationId xmlns:p14="http://schemas.microsoft.com/office/powerpoint/2010/main" val="348224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0-#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0-#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8" grpId="0" animBg="1"/>
      <p:bldP spid="9" grpId="0" animBg="1"/>
      <p:bldP spid="18" grpId="0" animBg="1"/>
      <p:bldP spid="10" grpId="0" animBg="1"/>
      <p:bldP spid="5" grpId="0"/>
      <p:bldP spid="14" grpId="0"/>
      <p:bldP spid="11" grpId="0" animBg="1"/>
      <p:bldP spid="15" grpId="0"/>
      <p:bldP spid="12" grpId="0" animBg="1"/>
      <p:bldP spid="16" grpId="0"/>
      <p:bldP spid="13"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92405A-0B55-0B96-46AA-F23F61CD9463}"/>
              </a:ext>
            </a:extLst>
          </p:cNvPr>
          <p:cNvSpPr>
            <a:spLocks noGrp="1"/>
          </p:cNvSpPr>
          <p:nvPr>
            <p:ph type="title"/>
          </p:nvPr>
        </p:nvSpPr>
        <p:spPr/>
        <p:txBody>
          <a:bodyPr/>
          <a:lstStyle/>
          <a:p>
            <a:r>
              <a:rPr lang="en-US" dirty="0"/>
              <a:t>Polling Question</a:t>
            </a:r>
          </a:p>
        </p:txBody>
      </p:sp>
      <p:sp>
        <p:nvSpPr>
          <p:cNvPr id="2" name="Content Placeholder 1">
            <a:extLst>
              <a:ext uri="{FF2B5EF4-FFF2-40B4-BE49-F238E27FC236}">
                <a16:creationId xmlns:a16="http://schemas.microsoft.com/office/drawing/2014/main" id="{096AE622-27FD-2C01-F955-F6663977152B}"/>
              </a:ext>
            </a:extLst>
          </p:cNvPr>
          <p:cNvSpPr>
            <a:spLocks noGrp="1"/>
          </p:cNvSpPr>
          <p:nvPr>
            <p:ph sz="half" idx="2"/>
          </p:nvPr>
        </p:nvSpPr>
        <p:spPr/>
        <p:txBody>
          <a:bodyPr/>
          <a:lstStyle/>
          <a:p>
            <a:pPr marL="0" indent="0">
              <a:buNone/>
            </a:pPr>
            <a:r>
              <a:rPr lang="en-US" sz="3600" dirty="0"/>
              <a:t>Where are you in the cultural shift of the system to  support to young adults? </a:t>
            </a:r>
          </a:p>
          <a:p>
            <a:pPr marL="0" indent="0">
              <a:buNone/>
            </a:pPr>
            <a:endParaRPr lang="en-US" sz="3600" dirty="0"/>
          </a:p>
          <a:p>
            <a:pPr marL="685800" indent="-227013">
              <a:buFont typeface="+mj-lt"/>
              <a:buAutoNum type="arabicPeriod"/>
            </a:pPr>
            <a:r>
              <a:rPr lang="en-US" sz="3600" dirty="0"/>
              <a:t> Haven’t thought about it</a:t>
            </a:r>
          </a:p>
          <a:p>
            <a:pPr marL="685800" indent="-227013">
              <a:buFont typeface="+mj-lt"/>
              <a:buAutoNum type="arabicPeriod"/>
            </a:pPr>
            <a:r>
              <a:rPr lang="en-US" sz="3600" dirty="0"/>
              <a:t> Exploring age appropriate supports</a:t>
            </a:r>
          </a:p>
          <a:p>
            <a:pPr marL="685800" indent="-227013">
              <a:buFont typeface="+mj-lt"/>
              <a:buAutoNum type="arabicPeriod"/>
            </a:pPr>
            <a:r>
              <a:rPr lang="en-US" sz="3600" dirty="0"/>
              <a:t> Implementing age appropriate supports </a:t>
            </a:r>
          </a:p>
          <a:p>
            <a:endParaRPr lang="en-US" dirty="0"/>
          </a:p>
        </p:txBody>
      </p:sp>
    </p:spTree>
    <p:extLst>
      <p:ext uri="{BB962C8B-B14F-4D97-AF65-F5344CB8AC3E}">
        <p14:creationId xmlns:p14="http://schemas.microsoft.com/office/powerpoint/2010/main" val="613704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26CFE1-2315-D570-622A-04425B8C770D}"/>
              </a:ext>
            </a:extLst>
          </p:cNvPr>
          <p:cNvSpPr>
            <a:spLocks noGrp="1"/>
          </p:cNvSpPr>
          <p:nvPr>
            <p:ph type="title"/>
          </p:nvPr>
        </p:nvSpPr>
        <p:spPr/>
        <p:txBody>
          <a:bodyPr/>
          <a:lstStyle/>
          <a:p>
            <a:r>
              <a:rPr lang="en-US" dirty="0"/>
              <a:t>Reflections - Practice</a:t>
            </a:r>
          </a:p>
        </p:txBody>
      </p:sp>
      <p:grpSp>
        <p:nvGrpSpPr>
          <p:cNvPr id="11" name="Group 10">
            <a:extLst>
              <a:ext uri="{FF2B5EF4-FFF2-40B4-BE49-F238E27FC236}">
                <a16:creationId xmlns:a16="http://schemas.microsoft.com/office/drawing/2014/main" id="{538F61DF-AEFB-FC52-3338-FBD181B500C8}"/>
              </a:ext>
              <a:ext uri="{C183D7F6-B498-43B3-948B-1728B52AA6E4}">
                <adec:decorative xmlns:adec="http://schemas.microsoft.com/office/drawing/2017/decorative" val="1"/>
              </a:ext>
            </a:extLst>
          </p:cNvPr>
          <p:cNvGrpSpPr/>
          <p:nvPr/>
        </p:nvGrpSpPr>
        <p:grpSpPr>
          <a:xfrm>
            <a:off x="1257300" y="2638425"/>
            <a:ext cx="6191250" cy="2171700"/>
            <a:chOff x="1257300" y="2638425"/>
            <a:chExt cx="6191250" cy="2171700"/>
          </a:xfrm>
        </p:grpSpPr>
        <p:sp>
          <p:nvSpPr>
            <p:cNvPr id="6" name="Oval 5">
              <a:extLst>
                <a:ext uri="{FF2B5EF4-FFF2-40B4-BE49-F238E27FC236}">
                  <a16:creationId xmlns:a16="http://schemas.microsoft.com/office/drawing/2014/main" id="{6DE23438-02D4-8DBF-73CD-362C1288E522}"/>
                </a:ext>
              </a:extLst>
            </p:cNvPr>
            <p:cNvSpPr/>
            <p:nvPr/>
          </p:nvSpPr>
          <p:spPr>
            <a:xfrm>
              <a:off x="1257300" y="2638425"/>
              <a:ext cx="6191250" cy="2171700"/>
            </a:xfrm>
            <a:prstGeom prst="ellipse">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D634E19-AAD4-D66A-F045-0E489F37937C}"/>
                </a:ext>
              </a:extLst>
            </p:cNvPr>
            <p:cNvSpPr txBox="1"/>
            <p:nvPr/>
          </p:nvSpPr>
          <p:spPr>
            <a:xfrm>
              <a:off x="1951931" y="3053997"/>
              <a:ext cx="4305993" cy="110799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1" dirty="0">
                  <a:latin typeface="Trebuchet MS"/>
                </a:rPr>
                <a:t>Value based service delivery that is </a:t>
              </a:r>
              <a:r>
                <a:rPr lang="en-US" sz="2200" b="1" i="1" dirty="0">
                  <a:latin typeface="Trebuchet MS"/>
                </a:rPr>
                <a:t>age appropriate and appealing </a:t>
              </a:r>
              <a:r>
                <a:rPr lang="en-US" sz="2200" b="1" dirty="0">
                  <a:latin typeface="Trebuchet MS"/>
                </a:rPr>
                <a:t>to young adults</a:t>
              </a:r>
            </a:p>
          </p:txBody>
        </p:sp>
      </p:grpSp>
      <p:grpSp>
        <p:nvGrpSpPr>
          <p:cNvPr id="10" name="Group 9">
            <a:extLst>
              <a:ext uri="{FF2B5EF4-FFF2-40B4-BE49-F238E27FC236}">
                <a16:creationId xmlns:a16="http://schemas.microsoft.com/office/drawing/2014/main" id="{2A22A1A2-4716-FF70-B0CB-A27E25239B7C}"/>
              </a:ext>
              <a:ext uri="{C183D7F6-B498-43B3-948B-1728B52AA6E4}">
                <adec:decorative xmlns:adec="http://schemas.microsoft.com/office/drawing/2017/decorative" val="1"/>
              </a:ext>
            </a:extLst>
          </p:cNvPr>
          <p:cNvGrpSpPr/>
          <p:nvPr/>
        </p:nvGrpSpPr>
        <p:grpSpPr>
          <a:xfrm>
            <a:off x="4953000" y="3757225"/>
            <a:ext cx="5772150" cy="2428875"/>
            <a:chOff x="4953000" y="4429125"/>
            <a:chExt cx="5772150" cy="2428875"/>
          </a:xfrm>
        </p:grpSpPr>
        <p:sp>
          <p:nvSpPr>
            <p:cNvPr id="8" name="Oval 7">
              <a:extLst>
                <a:ext uri="{FF2B5EF4-FFF2-40B4-BE49-F238E27FC236}">
                  <a16:creationId xmlns:a16="http://schemas.microsoft.com/office/drawing/2014/main" id="{89A8C2E9-1A29-07A6-9EE1-C8274F356619}"/>
                </a:ext>
              </a:extLst>
            </p:cNvPr>
            <p:cNvSpPr/>
            <p:nvPr/>
          </p:nvSpPr>
          <p:spPr>
            <a:xfrm>
              <a:off x="4953000" y="4429125"/>
              <a:ext cx="5772150" cy="2428875"/>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A37534A-249D-4850-5C97-5CF7EDD5A3A1}"/>
                </a:ext>
              </a:extLst>
            </p:cNvPr>
            <p:cNvSpPr txBox="1"/>
            <p:nvPr/>
          </p:nvSpPr>
          <p:spPr>
            <a:xfrm>
              <a:off x="5676900" y="4751010"/>
              <a:ext cx="4705350" cy="178510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effectLst/>
                  <a:uLnTx/>
                  <a:uFillTx/>
                  <a:latin typeface="Trebuchet MS"/>
                </a:rPr>
                <a:t>Engagement </a:t>
              </a:r>
              <a:r>
                <a:rPr lang="en-US" sz="2200" b="1" dirty="0">
                  <a:latin typeface="Trebuchet MS"/>
                </a:rPr>
                <a:t>and enrollment are different</a:t>
              </a:r>
              <a:endParaRPr kumimoji="0" lang="en-US" sz="2200" b="1" i="0" u="none" strike="noStrike" kern="1200" cap="none" spc="0" normalizeH="0" baseline="0" noProof="0" dirty="0">
                <a:ln>
                  <a:noFill/>
                </a:ln>
                <a:effectLst/>
                <a:uLnTx/>
                <a:uFillTx/>
                <a:latin typeface="Trebuchet M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1" dirty="0">
                  <a:latin typeface="Trebuchet MS"/>
                </a:rPr>
                <a:t>Culture is important</a:t>
              </a:r>
              <a:endParaRPr kumimoji="0" lang="en-US" sz="2200" b="1" i="0" u="none" strike="noStrike" kern="1200" cap="none" spc="0" normalizeH="0" noProof="0" dirty="0">
                <a:ln>
                  <a:noFill/>
                </a:ln>
                <a:effectLst/>
                <a:uLnTx/>
                <a:uFillTx/>
                <a:latin typeface="Trebuchet M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1" baseline="0" dirty="0">
                  <a:latin typeface="Trebuchet MS"/>
                </a:rPr>
                <a:t>Life skills and Education </a:t>
              </a:r>
              <a:r>
                <a:rPr lang="en-US" sz="2200" b="1" dirty="0">
                  <a:latin typeface="Trebuchet MS"/>
                </a:rPr>
                <a:t>Opportunities</a:t>
              </a:r>
              <a:endParaRPr kumimoji="0" lang="en-US" sz="2200" b="1" i="0" u="none" strike="noStrike" kern="1200" cap="none" spc="0" normalizeH="0" baseline="0" noProof="0" dirty="0">
                <a:ln>
                  <a:noFill/>
                </a:ln>
                <a:effectLst/>
                <a:uLnTx/>
                <a:uFillTx/>
                <a:latin typeface="Trebuchet MS"/>
              </a:endParaRPr>
            </a:p>
          </p:txBody>
        </p:sp>
      </p:grpSp>
    </p:spTree>
    <p:extLst>
      <p:ext uri="{BB962C8B-B14F-4D97-AF65-F5344CB8AC3E}">
        <p14:creationId xmlns:p14="http://schemas.microsoft.com/office/powerpoint/2010/main" val="250958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1500"/>
                                        <p:tgtEl>
                                          <p:spTgt spid="11"/>
                                        </p:tgtEl>
                                      </p:cBhvr>
                                    </p:animEffect>
                                  </p:childTnLst>
                                </p:cTn>
                              </p:par>
                            </p:childTnLst>
                          </p:cTn>
                        </p:par>
                        <p:par>
                          <p:cTn id="8" fill="hold">
                            <p:stCondLst>
                              <p:cond delay="1500"/>
                            </p:stCondLst>
                            <p:childTnLst>
                              <p:par>
                                <p:cTn id="9" presetID="6"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ircle(in)">
                                      <p:cBhvr>
                                        <p:cTn id="1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7DD6D2-BBB6-31D3-3665-591C36DDDBFA}"/>
              </a:ext>
            </a:extLst>
          </p:cNvPr>
          <p:cNvSpPr>
            <a:spLocks noGrp="1"/>
          </p:cNvSpPr>
          <p:nvPr>
            <p:ph type="title"/>
          </p:nvPr>
        </p:nvSpPr>
        <p:spPr/>
        <p:txBody>
          <a:bodyPr/>
          <a:lstStyle/>
          <a:p>
            <a:r>
              <a:rPr lang="en-US" dirty="0"/>
              <a:t> Reflections - Policy</a:t>
            </a:r>
          </a:p>
        </p:txBody>
      </p:sp>
      <p:grpSp>
        <p:nvGrpSpPr>
          <p:cNvPr id="11" name="Group 10">
            <a:extLst>
              <a:ext uri="{FF2B5EF4-FFF2-40B4-BE49-F238E27FC236}">
                <a16:creationId xmlns:a16="http://schemas.microsoft.com/office/drawing/2014/main" id="{CE0BB2F3-0AB4-9191-3665-AAD686277334}"/>
              </a:ext>
              <a:ext uri="{C183D7F6-B498-43B3-948B-1728B52AA6E4}">
                <adec:decorative xmlns:adec="http://schemas.microsoft.com/office/drawing/2017/decorative" val="1"/>
              </a:ext>
            </a:extLst>
          </p:cNvPr>
          <p:cNvGrpSpPr/>
          <p:nvPr/>
        </p:nvGrpSpPr>
        <p:grpSpPr>
          <a:xfrm>
            <a:off x="962025" y="2381250"/>
            <a:ext cx="5819776" cy="2667000"/>
            <a:chOff x="962025" y="2552700"/>
            <a:chExt cx="5819776" cy="2667000"/>
          </a:xfrm>
        </p:grpSpPr>
        <p:sp>
          <p:nvSpPr>
            <p:cNvPr id="6" name="Oval 5">
              <a:extLst>
                <a:ext uri="{FF2B5EF4-FFF2-40B4-BE49-F238E27FC236}">
                  <a16:creationId xmlns:a16="http://schemas.microsoft.com/office/drawing/2014/main" id="{F9DCD446-6285-8C44-BFCF-A34AFD7293B3}"/>
                </a:ext>
              </a:extLst>
            </p:cNvPr>
            <p:cNvSpPr/>
            <p:nvPr/>
          </p:nvSpPr>
          <p:spPr>
            <a:xfrm>
              <a:off x="962025" y="2552700"/>
              <a:ext cx="5819776" cy="2667000"/>
            </a:xfrm>
            <a:prstGeom prst="ellipse">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F3C2DDA-F43D-85B6-522E-35D1ECF8354E}"/>
                </a:ext>
              </a:extLst>
            </p:cNvPr>
            <p:cNvSpPr txBox="1"/>
            <p:nvPr/>
          </p:nvSpPr>
          <p:spPr>
            <a:xfrm>
              <a:off x="1771651" y="3425964"/>
              <a:ext cx="447675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latin typeface="Trebuchet MS"/>
                </a:rPr>
                <a:t>Formal or informal agreements b</a:t>
              </a:r>
              <a:r>
                <a:rPr kumimoji="0" lang="en-US" sz="2200" b="1" u="none" strike="noStrike" kern="1200" cap="none" spc="0" normalizeH="0" baseline="0" noProof="0" dirty="0" err="1">
                  <a:ln>
                    <a:noFill/>
                  </a:ln>
                  <a:effectLst/>
                  <a:uLnTx/>
                  <a:uFillTx/>
                  <a:latin typeface="Trebuchet MS"/>
                </a:rPr>
                <a:t>etween</a:t>
              </a:r>
              <a:r>
                <a:rPr kumimoji="0" lang="en-US" sz="2200" b="1" u="none" strike="noStrike" kern="1200" cap="none" spc="0" normalizeH="0" noProof="0" dirty="0">
                  <a:ln>
                    <a:noFill/>
                  </a:ln>
                  <a:effectLst/>
                  <a:uLnTx/>
                  <a:uFillTx/>
                  <a:latin typeface="Trebuchet MS"/>
                </a:rPr>
                <a:t> child and adult system</a:t>
              </a:r>
              <a:endParaRPr kumimoji="0" lang="en-US" sz="2200" b="1" u="none" strike="noStrike" kern="1200" cap="none" spc="0" normalizeH="0" baseline="0" noProof="0" dirty="0">
                <a:ln>
                  <a:noFill/>
                </a:ln>
                <a:effectLst/>
                <a:uLnTx/>
                <a:uFillTx/>
                <a:latin typeface="Trebuchet MS"/>
              </a:endParaRPr>
            </a:p>
          </p:txBody>
        </p:sp>
      </p:grpSp>
      <p:grpSp>
        <p:nvGrpSpPr>
          <p:cNvPr id="10" name="Group 9">
            <a:extLst>
              <a:ext uri="{FF2B5EF4-FFF2-40B4-BE49-F238E27FC236}">
                <a16:creationId xmlns:a16="http://schemas.microsoft.com/office/drawing/2014/main" id="{E99B1BE0-99A5-9B47-29C2-33ED5C7BA083}"/>
              </a:ext>
              <a:ext uri="{C183D7F6-B498-43B3-948B-1728B52AA6E4}">
                <adec:decorative xmlns:adec="http://schemas.microsoft.com/office/drawing/2017/decorative" val="1"/>
              </a:ext>
            </a:extLst>
          </p:cNvPr>
          <p:cNvGrpSpPr/>
          <p:nvPr/>
        </p:nvGrpSpPr>
        <p:grpSpPr>
          <a:xfrm>
            <a:off x="4876799" y="3646707"/>
            <a:ext cx="6353175" cy="2667000"/>
            <a:chOff x="4876799" y="3646707"/>
            <a:chExt cx="6353175" cy="2667000"/>
          </a:xfrm>
        </p:grpSpPr>
        <p:sp>
          <p:nvSpPr>
            <p:cNvPr id="7" name="Oval 6">
              <a:extLst>
                <a:ext uri="{FF2B5EF4-FFF2-40B4-BE49-F238E27FC236}">
                  <a16:creationId xmlns:a16="http://schemas.microsoft.com/office/drawing/2014/main" id="{FBC4570B-0EBA-91AC-E6F7-4AB3B591DF6C}"/>
                </a:ext>
              </a:extLst>
            </p:cNvPr>
            <p:cNvSpPr/>
            <p:nvPr/>
          </p:nvSpPr>
          <p:spPr>
            <a:xfrm>
              <a:off x="4876799" y="3646707"/>
              <a:ext cx="6353175" cy="2667000"/>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B866C9A-30F8-4D99-0C05-A9574331B676}"/>
                </a:ext>
              </a:extLst>
            </p:cNvPr>
            <p:cNvSpPr txBox="1"/>
            <p:nvPr/>
          </p:nvSpPr>
          <p:spPr>
            <a:xfrm>
              <a:off x="5448300" y="4318487"/>
              <a:ext cx="5343525" cy="144655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effectLst/>
                  <a:uLnTx/>
                  <a:uFillTx/>
                  <a:latin typeface="Trebuchet MS"/>
                </a:rPr>
                <a:t>Age</a:t>
              </a:r>
              <a:r>
                <a:rPr kumimoji="0" lang="en-US" sz="2200" b="1" i="0" u="none" strike="noStrike" kern="1200" cap="none" spc="0" normalizeH="0" noProof="0" dirty="0">
                  <a:ln>
                    <a:noFill/>
                  </a:ln>
                  <a:effectLst/>
                  <a:uLnTx/>
                  <a:uFillTx/>
                  <a:latin typeface="Trebuchet MS"/>
                </a:rPr>
                <a:t> tailored services in each system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1" noProof="0" dirty="0">
                  <a:latin typeface="Trebuchet MS"/>
                </a:rPr>
                <a:t>Young adult can access developmentally </a:t>
              </a:r>
              <a:r>
                <a:rPr kumimoji="0" lang="en-US" sz="2200" b="1" i="0" u="none" strike="noStrike" kern="1200" cap="none" spc="0" normalizeH="0" baseline="0" dirty="0">
                  <a:ln>
                    <a:noFill/>
                  </a:ln>
                  <a:effectLst/>
                  <a:uLnTx/>
                  <a:uFillTx/>
                  <a:latin typeface="Trebuchet MS"/>
                </a:rPr>
                <a:t>appropriate services</a:t>
              </a:r>
              <a:endParaRPr kumimoji="0" lang="en-US" sz="2200" b="1" i="0" u="none" strike="noStrike" kern="1200" cap="none" spc="0" normalizeH="0" baseline="0" noProof="0" dirty="0">
                <a:ln>
                  <a:noFill/>
                </a:ln>
                <a:effectLst/>
                <a:uLnTx/>
                <a:uFillTx/>
                <a:latin typeface="Trebuchet MS"/>
              </a:endParaRPr>
            </a:p>
          </p:txBody>
        </p:sp>
      </p:grpSp>
    </p:spTree>
    <p:extLst>
      <p:ext uri="{BB962C8B-B14F-4D97-AF65-F5344CB8AC3E}">
        <p14:creationId xmlns:p14="http://schemas.microsoft.com/office/powerpoint/2010/main" val="401646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1500"/>
                                        <p:tgtEl>
                                          <p:spTgt spid="11"/>
                                        </p:tgtEl>
                                      </p:cBhvr>
                                    </p:animEffect>
                                  </p:childTnLst>
                                </p:cTn>
                              </p:par>
                            </p:childTnLst>
                          </p:cTn>
                        </p:par>
                        <p:par>
                          <p:cTn id="8" fill="hold">
                            <p:stCondLst>
                              <p:cond delay="1500"/>
                            </p:stCondLst>
                            <p:childTnLst>
                              <p:par>
                                <p:cTn id="9" presetID="6"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ircle(in)">
                                      <p:cBhvr>
                                        <p:cTn id="11"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Standard">
  <a:themeElements>
    <a:clrScheme name="UMMS">
      <a:dk1>
        <a:srgbClr val="515151"/>
      </a:dk1>
      <a:lt1>
        <a:srgbClr val="FFFFFF"/>
      </a:lt1>
      <a:dk2>
        <a:srgbClr val="000F9F"/>
      </a:dk2>
      <a:lt2>
        <a:srgbClr val="E7E6E6"/>
      </a:lt2>
      <a:accent1>
        <a:srgbClr val="0A5B45"/>
      </a:accent1>
      <a:accent2>
        <a:srgbClr val="3B822B"/>
      </a:accent2>
      <a:accent3>
        <a:srgbClr val="FFC628"/>
      </a:accent3>
      <a:accent4>
        <a:srgbClr val="F36E15"/>
      </a:accent4>
      <a:accent5>
        <a:srgbClr val="622F91"/>
      </a:accent5>
      <a:accent6>
        <a:srgbClr val="83DADE"/>
      </a:accent6>
      <a:hlink>
        <a:srgbClr val="0071CE"/>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istory_Prt1_TACR CIRC ISPARC Co Branded Template" id="{0C175DCD-F9DD-4063-AEF9-B1CED957A4B1}" vid="{343A5B37-45A3-4E1F-B045-7ECFC6C0D4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3FF1497EAAC54F947160BE98959C98" ma:contentTypeVersion="15" ma:contentTypeDescription="Create a new document." ma:contentTypeScope="" ma:versionID="240cb44654eed3def201e8bec6a8a11d">
  <xsd:schema xmlns:xsd="http://www.w3.org/2001/XMLSchema" xmlns:xs="http://www.w3.org/2001/XMLSchema" xmlns:p="http://schemas.microsoft.com/office/2006/metadata/properties" xmlns:ns2="5e7dc8e3-189b-446a-a832-eac2234cfa4d" xmlns:ns3="f1ae5d58-bf0a-46ce-86be-bf16ce77adc6" targetNamespace="http://schemas.microsoft.com/office/2006/metadata/properties" ma:root="true" ma:fieldsID="bf13816a6352fe3771e724c8dd5748ff" ns2:_="" ns3:_="">
    <xsd:import namespace="5e7dc8e3-189b-446a-a832-eac2234cfa4d"/>
    <xsd:import namespace="f1ae5d58-bf0a-46ce-86be-bf16ce77adc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TaxCatchAll" minOccurs="0"/>
                <xsd:element ref="ns2:MediaServiceOCR" minOccurs="0"/>
                <xsd:element ref="ns2:MediaServiceGenerationTime" minOccurs="0"/>
                <xsd:element ref="ns2:MediaServiceEventHashCode" minOccurs="0"/>
                <xsd:element ref="ns2:lcf76f155ced4ddcb4097134ff3c332f"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7dc8e3-189b-446a-a832-eac2234cfa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c592f6e-9db9-49f2-9f9e-7d6ee315dce4"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1ae5d58-bf0a-46ce-86be-bf16ce77adc6"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642bff2a-0146-45a2-b1d9-fc5b3374fe79}" ma:internalName="TaxCatchAll" ma:showField="CatchAllData" ma:web="f1ae5d58-bf0a-46ce-86be-bf16ce77adc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1ae5d58-bf0a-46ce-86be-bf16ce77adc6" xsi:nil="true"/>
    <lcf76f155ced4ddcb4097134ff3c332f xmlns="5e7dc8e3-189b-446a-a832-eac2234cfa4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FAF190-35CB-47B1-B810-C2E094FE6A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7dc8e3-189b-446a-a832-eac2234cfa4d"/>
    <ds:schemaRef ds:uri="f1ae5d58-bf0a-46ce-86be-bf16ce77ad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DCE574A-99BC-4107-A09E-CD4177004089}">
  <ds:schemaRefs>
    <ds:schemaRef ds:uri="http://purl.org/dc/elements/1.1/"/>
    <ds:schemaRef ds:uri="http://schemas.microsoft.com/office/2006/metadata/properties"/>
    <ds:schemaRef ds:uri="http://schemas.microsoft.com/office/2006/documentManagement/types"/>
    <ds:schemaRef ds:uri="http://purl.org/dc/terms/"/>
    <ds:schemaRef ds:uri="http://www.w3.org/XML/1998/namespace"/>
    <ds:schemaRef ds:uri="http://schemas.openxmlformats.org/package/2006/metadata/core-properties"/>
    <ds:schemaRef ds:uri="8895e8a8-aa71-4dac-97dc-5527a781e678"/>
    <ds:schemaRef ds:uri="http://schemas.microsoft.com/office/infopath/2007/PartnerControls"/>
    <ds:schemaRef ds:uri="4f0357c6-42b6-4469-a311-f93227e70f52"/>
    <ds:schemaRef ds:uri="http://purl.org/dc/dcmitype/"/>
    <ds:schemaRef ds:uri="f1ae5d58-bf0a-46ce-86be-bf16ce77adc6"/>
    <ds:schemaRef ds:uri="5e7dc8e3-189b-446a-a832-eac2234cfa4d"/>
  </ds:schemaRefs>
</ds:datastoreItem>
</file>

<file path=customXml/itemProps3.xml><?xml version="1.0" encoding="utf-8"?>
<ds:datastoreItem xmlns:ds="http://schemas.openxmlformats.org/officeDocument/2006/customXml" ds:itemID="{93689184-7091-44C8-BCCA-7562E5F17B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History_Prt1_TACR CIRC ISPARC Co Branded Template</Template>
  <TotalTime>42</TotalTime>
  <Words>1321</Words>
  <Application>Microsoft Office PowerPoint</Application>
  <PresentationFormat>Widescreen</PresentationFormat>
  <Paragraphs>202</Paragraphs>
  <Slides>25</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Yu Gothic UI</vt:lpstr>
      <vt:lpstr>Aptos</vt:lpstr>
      <vt:lpstr>Arial</vt:lpstr>
      <vt:lpstr>Arial Black</vt:lpstr>
      <vt:lpstr>Calibri</vt:lpstr>
      <vt:lpstr>Century Gothic</vt:lpstr>
      <vt:lpstr>Georgia</vt:lpstr>
      <vt:lpstr>Trebuchet MS</vt:lpstr>
      <vt:lpstr>2_Standard</vt:lpstr>
      <vt:lpstr>YOUTH &amp; YOUNG ADULTS with SERIOUS MENTAL HEALTH CONDITIONS REFLECTIONS ON 30 YEARS</vt:lpstr>
      <vt:lpstr>Webinar Housekeeping</vt:lpstr>
      <vt:lpstr>ACNKOWLEDGEMENT &amp; DISCLOSURE</vt:lpstr>
      <vt:lpstr>Why reflect on 30 years?</vt:lpstr>
      <vt:lpstr>Policy and Service</vt:lpstr>
      <vt:lpstr>Service Approaches</vt:lpstr>
      <vt:lpstr>Polling Question</vt:lpstr>
      <vt:lpstr>Reflections - Practice</vt:lpstr>
      <vt:lpstr> Reflections - Policy</vt:lpstr>
      <vt:lpstr>Three key policy questions</vt:lpstr>
      <vt:lpstr> Reflections – Young Adult Involvement</vt:lpstr>
      <vt:lpstr>Poll -Where Are You in 2025</vt:lpstr>
      <vt:lpstr>Reflections – Families and Care Takers</vt:lpstr>
      <vt:lpstr>Reflections – Cross System Partnership</vt:lpstr>
      <vt:lpstr> Pillars for Success</vt:lpstr>
      <vt:lpstr>Pillars for Success cont’d</vt:lpstr>
      <vt:lpstr>Pillars for Success cont’d</vt:lpstr>
      <vt:lpstr>Pillars for Success cont’d</vt:lpstr>
      <vt:lpstr>Critical Thirty-Year Partnerships</vt:lpstr>
      <vt:lpstr>It’s About Changing Lives</vt:lpstr>
      <vt:lpstr>Discussant Reflections</vt:lpstr>
      <vt:lpstr>Looking Ahead</vt:lpstr>
      <vt:lpstr>Don’t Miss Part 2 June 2, 2025 12pm to 1:30pm EDT</vt:lpstr>
      <vt:lpstr>CIRC Center Products</vt:lpstr>
      <vt:lpstr>Research Centers of Excellence Conference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&amp; YOUNG ADULTS with SERIOUS MENTAL HEALTH CONDITIONS REFLECTIONS ON 30 YEARS</dc:title>
  <dc:creator>Masselli, Brianne</dc:creator>
  <cp:lastModifiedBy>Tasca, Robin</cp:lastModifiedBy>
  <cp:revision>8</cp:revision>
  <dcterms:created xsi:type="dcterms:W3CDTF">2025-05-04T13:35:54Z</dcterms:created>
  <dcterms:modified xsi:type="dcterms:W3CDTF">2025-06-05T18:33:54Z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0x0101001C3FF1497EAAC54F947160BE98959C98</vt:lpwstr>
  </property>
</Properties>
</file>