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9"/>
  </p:notesMasterIdLst>
  <p:handoutMasterIdLst>
    <p:handoutMasterId r:id="rId50"/>
  </p:handoutMasterIdLst>
  <p:sldIdLst>
    <p:sldId id="257" r:id="rId5"/>
    <p:sldId id="256" r:id="rId6"/>
    <p:sldId id="1255" r:id="rId7"/>
    <p:sldId id="474" r:id="rId8"/>
    <p:sldId id="1243" r:id="rId9"/>
    <p:sldId id="1256" r:id="rId10"/>
    <p:sldId id="1240" r:id="rId11"/>
    <p:sldId id="333" r:id="rId12"/>
    <p:sldId id="330" r:id="rId13"/>
    <p:sldId id="1242" r:id="rId14"/>
    <p:sldId id="1216" r:id="rId15"/>
    <p:sldId id="1258" r:id="rId16"/>
    <p:sldId id="1246" r:id="rId17"/>
    <p:sldId id="340" r:id="rId18"/>
    <p:sldId id="1245" r:id="rId19"/>
    <p:sldId id="382" r:id="rId20"/>
    <p:sldId id="1250" r:id="rId21"/>
    <p:sldId id="338" r:id="rId22"/>
    <p:sldId id="1264" r:id="rId23"/>
    <p:sldId id="287" r:id="rId24"/>
    <p:sldId id="383" r:id="rId25"/>
    <p:sldId id="1260" r:id="rId26"/>
    <p:sldId id="1209" r:id="rId27"/>
    <p:sldId id="1232" r:id="rId28"/>
    <p:sldId id="262" r:id="rId29"/>
    <p:sldId id="1253" r:id="rId30"/>
    <p:sldId id="1254" r:id="rId31"/>
    <p:sldId id="1263" r:id="rId32"/>
    <p:sldId id="1187" r:id="rId33"/>
    <p:sldId id="1265" r:id="rId34"/>
    <p:sldId id="1191" r:id="rId35"/>
    <p:sldId id="1189" r:id="rId36"/>
    <p:sldId id="1194" r:id="rId37"/>
    <p:sldId id="1201" r:id="rId38"/>
    <p:sldId id="1249" r:id="rId39"/>
    <p:sldId id="1197" r:id="rId40"/>
    <p:sldId id="1204" r:id="rId41"/>
    <p:sldId id="1199" r:id="rId42"/>
    <p:sldId id="1205" r:id="rId43"/>
    <p:sldId id="1198" r:id="rId44"/>
    <p:sldId id="1208" r:id="rId45"/>
    <p:sldId id="1195" r:id="rId46"/>
    <p:sldId id="1207" r:id="rId47"/>
    <p:sldId id="1236"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51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66" autoAdjust="0"/>
    <p:restoredTop sz="79318" autoAdjust="0"/>
  </p:normalViewPr>
  <p:slideViewPr>
    <p:cSldViewPr snapToGrid="0" snapToObjects="1" showGuides="1">
      <p:cViewPr varScale="1">
        <p:scale>
          <a:sx n="89" d="100"/>
          <a:sy n="89" d="100"/>
        </p:scale>
        <p:origin x="96" y="114"/>
      </p:cViewPr>
      <p:guideLst>
        <p:guide orient="horz" pos="2160"/>
        <p:guide pos="3840"/>
      </p:guideLst>
    </p:cSldViewPr>
  </p:slideViewPr>
  <p:outlineViewPr>
    <p:cViewPr>
      <p:scale>
        <a:sx n="33" d="100"/>
        <a:sy n="33" d="100"/>
      </p:scale>
      <p:origin x="0" y="-696"/>
    </p:cViewPr>
  </p:outlineViewPr>
  <p:notesTextViewPr>
    <p:cViewPr>
      <p:scale>
        <a:sx n="1" d="1"/>
        <a:sy n="1" d="1"/>
      </p:scale>
      <p:origin x="0" y="0"/>
    </p:cViewPr>
  </p:notesTextViewPr>
  <p:sorterViewPr>
    <p:cViewPr>
      <p:scale>
        <a:sx n="80" d="100"/>
        <a:sy n="80" d="100"/>
      </p:scale>
      <p:origin x="0" y="-5670"/>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AC539F-DC22-FB4B-B424-D9FEFA6BD105}" type="doc">
      <dgm:prSet loTypeId="urn:microsoft.com/office/officeart/2005/8/layout/hProcess11" loCatId="process" qsTypeId="urn:microsoft.com/office/officeart/2005/8/quickstyle/simple1" qsCatId="simple" csTypeId="urn:microsoft.com/office/officeart/2005/8/colors/accent1_2" csCatId="accent1" phldr="1"/>
      <dgm:spPr/>
    </dgm:pt>
    <dgm:pt modelId="{1BA50AC2-2D04-2440-A69D-9ABB41244910}">
      <dgm:prSet phldrT="[Text]" custT="1"/>
      <dgm:spPr/>
      <dgm:t>
        <a:bodyPr/>
        <a:lstStyle/>
        <a:p>
          <a:r>
            <a:rPr lang="en-US" sz="1800" dirty="0"/>
            <a:t>Under-refined EF Skills</a:t>
          </a:r>
        </a:p>
      </dgm:t>
    </dgm:pt>
    <dgm:pt modelId="{150CDE8B-BFD2-344E-B170-18DE627016D5}" type="parTrans" cxnId="{363B2666-D6BE-604D-98C7-497ED9C48616}">
      <dgm:prSet/>
      <dgm:spPr/>
      <dgm:t>
        <a:bodyPr/>
        <a:lstStyle/>
        <a:p>
          <a:endParaRPr lang="en-US"/>
        </a:p>
      </dgm:t>
    </dgm:pt>
    <dgm:pt modelId="{6AE3DC1E-561F-624C-BC55-F3D71C0CF371}" type="sibTrans" cxnId="{363B2666-D6BE-604D-98C7-497ED9C48616}">
      <dgm:prSet/>
      <dgm:spPr/>
      <dgm:t>
        <a:bodyPr/>
        <a:lstStyle/>
        <a:p>
          <a:endParaRPr lang="en-US"/>
        </a:p>
      </dgm:t>
    </dgm:pt>
    <dgm:pt modelId="{0D511D8F-42D8-E94B-BA78-2ED78CDCE617}">
      <dgm:prSet phldrT="[Text]" custT="1"/>
      <dgm:spPr/>
      <dgm:t>
        <a:bodyPr/>
        <a:lstStyle/>
        <a:p>
          <a:r>
            <a:rPr lang="en-US" sz="1800" dirty="0"/>
            <a:t>Increased Cognitive Load</a:t>
          </a:r>
        </a:p>
      </dgm:t>
    </dgm:pt>
    <dgm:pt modelId="{BE115E61-EDE1-DE45-B49B-7CDF657BDE7B}" type="parTrans" cxnId="{1897BE33-DB38-6A4B-9B02-5FC277F8E45E}">
      <dgm:prSet/>
      <dgm:spPr/>
      <dgm:t>
        <a:bodyPr/>
        <a:lstStyle/>
        <a:p>
          <a:endParaRPr lang="en-US"/>
        </a:p>
      </dgm:t>
    </dgm:pt>
    <dgm:pt modelId="{5133173A-F946-8148-B0F7-B4AAA0EC31B6}" type="sibTrans" cxnId="{1897BE33-DB38-6A4B-9B02-5FC277F8E45E}">
      <dgm:prSet/>
      <dgm:spPr/>
      <dgm:t>
        <a:bodyPr/>
        <a:lstStyle/>
        <a:p>
          <a:endParaRPr lang="en-US"/>
        </a:p>
      </dgm:t>
    </dgm:pt>
    <dgm:pt modelId="{1DB89E50-8425-E644-86E5-96F209D9279D}">
      <dgm:prSet phldrT="[Text]" custT="1"/>
      <dgm:spPr/>
      <dgm:t>
        <a:bodyPr/>
        <a:lstStyle/>
        <a:p>
          <a:r>
            <a:rPr lang="en-US" sz="1800" dirty="0"/>
            <a:t>Feelings of Stress</a:t>
          </a:r>
        </a:p>
      </dgm:t>
    </dgm:pt>
    <dgm:pt modelId="{D86D31E3-A79B-F04C-96D3-574708C3BFC7}" type="parTrans" cxnId="{EE0C1B6F-37F9-F34E-A58B-A864D62AF0C4}">
      <dgm:prSet/>
      <dgm:spPr/>
      <dgm:t>
        <a:bodyPr/>
        <a:lstStyle/>
        <a:p>
          <a:endParaRPr lang="en-US"/>
        </a:p>
      </dgm:t>
    </dgm:pt>
    <dgm:pt modelId="{113BE02D-969E-FF45-891F-C38402DC106D}" type="sibTrans" cxnId="{EE0C1B6F-37F9-F34E-A58B-A864D62AF0C4}">
      <dgm:prSet/>
      <dgm:spPr/>
      <dgm:t>
        <a:bodyPr/>
        <a:lstStyle/>
        <a:p>
          <a:endParaRPr lang="en-US"/>
        </a:p>
      </dgm:t>
    </dgm:pt>
    <dgm:pt modelId="{A650010D-7913-1746-A2F9-35916570CE47}">
      <dgm:prSet phldrT="[Text]" custT="1"/>
      <dgm:spPr/>
      <dgm:t>
        <a:bodyPr/>
        <a:lstStyle/>
        <a:p>
          <a:r>
            <a:rPr lang="en-US" sz="1800" dirty="0"/>
            <a:t>Cognitive Overload</a:t>
          </a:r>
        </a:p>
      </dgm:t>
    </dgm:pt>
    <dgm:pt modelId="{4EFE4E7A-4F63-0F4D-B190-A6237C6D371F}" type="parTrans" cxnId="{1B4B1530-0E5A-224B-8238-2C741B6E403C}">
      <dgm:prSet/>
      <dgm:spPr/>
      <dgm:t>
        <a:bodyPr/>
        <a:lstStyle/>
        <a:p>
          <a:endParaRPr lang="en-US"/>
        </a:p>
      </dgm:t>
    </dgm:pt>
    <dgm:pt modelId="{603D7C38-C634-CC46-84DE-79D20EBF689F}" type="sibTrans" cxnId="{1B4B1530-0E5A-224B-8238-2C741B6E403C}">
      <dgm:prSet/>
      <dgm:spPr/>
      <dgm:t>
        <a:bodyPr/>
        <a:lstStyle/>
        <a:p>
          <a:endParaRPr lang="en-US"/>
        </a:p>
      </dgm:t>
    </dgm:pt>
    <dgm:pt modelId="{DC3E4A5E-48E8-4848-8A2A-849176A87773}">
      <dgm:prSet phldrT="[Text]" custT="1"/>
      <dgm:spPr/>
      <dgm:t>
        <a:bodyPr/>
        <a:lstStyle/>
        <a:p>
          <a:r>
            <a:rPr lang="en-US" sz="1800" dirty="0"/>
            <a:t>Decreased Performance</a:t>
          </a:r>
        </a:p>
      </dgm:t>
    </dgm:pt>
    <dgm:pt modelId="{2FB925AE-F4DE-3843-B99F-84E5EEB8B094}" type="parTrans" cxnId="{02064465-3A67-004F-A9D7-3D74EFD2C683}">
      <dgm:prSet/>
      <dgm:spPr/>
      <dgm:t>
        <a:bodyPr/>
        <a:lstStyle/>
        <a:p>
          <a:endParaRPr lang="en-US"/>
        </a:p>
      </dgm:t>
    </dgm:pt>
    <dgm:pt modelId="{27B9CB16-78F6-324F-8447-113F1DC02A7C}" type="sibTrans" cxnId="{02064465-3A67-004F-A9D7-3D74EFD2C683}">
      <dgm:prSet/>
      <dgm:spPr/>
      <dgm:t>
        <a:bodyPr/>
        <a:lstStyle/>
        <a:p>
          <a:endParaRPr lang="en-US"/>
        </a:p>
      </dgm:t>
    </dgm:pt>
    <dgm:pt modelId="{263D68E7-6A33-674F-BD87-7BDBF82C4C2C}">
      <dgm:prSet phldrT="[Text]" custT="1"/>
      <dgm:spPr/>
      <dgm:t>
        <a:bodyPr/>
        <a:lstStyle/>
        <a:p>
          <a:r>
            <a:rPr lang="en-US" sz="1800" dirty="0"/>
            <a:t>Feelings of Distress</a:t>
          </a:r>
        </a:p>
      </dgm:t>
    </dgm:pt>
    <dgm:pt modelId="{A0051CC8-ACE2-414A-A9D9-B89EC6B9919A}" type="parTrans" cxnId="{166C91F8-82CF-1C42-AEFB-1D211614E4BD}">
      <dgm:prSet/>
      <dgm:spPr/>
      <dgm:t>
        <a:bodyPr/>
        <a:lstStyle/>
        <a:p>
          <a:endParaRPr lang="en-US"/>
        </a:p>
      </dgm:t>
    </dgm:pt>
    <dgm:pt modelId="{557C90F4-4290-A24F-9409-63C96CA80A99}" type="sibTrans" cxnId="{166C91F8-82CF-1C42-AEFB-1D211614E4BD}">
      <dgm:prSet/>
      <dgm:spPr/>
      <dgm:t>
        <a:bodyPr/>
        <a:lstStyle/>
        <a:p>
          <a:endParaRPr lang="en-US"/>
        </a:p>
      </dgm:t>
    </dgm:pt>
    <dgm:pt modelId="{18BBF653-B1D8-544E-94C5-6A343AEBDFB2}">
      <dgm:prSet phldrT="[Text]" custT="1"/>
      <dgm:spPr/>
      <dgm:t>
        <a:bodyPr/>
        <a:lstStyle/>
        <a:p>
          <a:r>
            <a:rPr lang="en-US" sz="1800" dirty="0"/>
            <a:t>Increased Symptoms</a:t>
          </a:r>
        </a:p>
      </dgm:t>
    </dgm:pt>
    <dgm:pt modelId="{CBB4AFFF-F514-6B4B-A03D-C80C746241BE}" type="parTrans" cxnId="{113C4E21-A568-3343-AA9B-9041329A4A1A}">
      <dgm:prSet/>
      <dgm:spPr/>
      <dgm:t>
        <a:bodyPr/>
        <a:lstStyle/>
        <a:p>
          <a:endParaRPr lang="en-US"/>
        </a:p>
      </dgm:t>
    </dgm:pt>
    <dgm:pt modelId="{C453D4DC-91AD-924E-B197-70E55CA22803}" type="sibTrans" cxnId="{113C4E21-A568-3343-AA9B-9041329A4A1A}">
      <dgm:prSet/>
      <dgm:spPr/>
      <dgm:t>
        <a:bodyPr/>
        <a:lstStyle/>
        <a:p>
          <a:endParaRPr lang="en-US"/>
        </a:p>
      </dgm:t>
    </dgm:pt>
    <dgm:pt modelId="{FE8BE6B4-322A-1C40-9E79-3A22DC076724}" type="pres">
      <dgm:prSet presAssocID="{50AC539F-DC22-FB4B-B424-D9FEFA6BD105}" presName="Name0" presStyleCnt="0">
        <dgm:presLayoutVars>
          <dgm:dir/>
          <dgm:resizeHandles val="exact"/>
        </dgm:presLayoutVars>
      </dgm:prSet>
      <dgm:spPr/>
    </dgm:pt>
    <dgm:pt modelId="{4E3CD934-15EA-4149-8EF5-9D057DAE613E}" type="pres">
      <dgm:prSet presAssocID="{50AC539F-DC22-FB4B-B424-D9FEFA6BD105}" presName="arrow" presStyleLbl="bgShp" presStyleIdx="0" presStyleCnt="1"/>
      <dgm:spPr>
        <a:solidFill>
          <a:schemeClr val="tx1">
            <a:lumMod val="50000"/>
            <a:lumOff val="50000"/>
          </a:schemeClr>
        </a:solidFill>
      </dgm:spPr>
    </dgm:pt>
    <dgm:pt modelId="{7A97EEDE-363E-C845-8D15-3A22FAA41A18}" type="pres">
      <dgm:prSet presAssocID="{50AC539F-DC22-FB4B-B424-D9FEFA6BD105}" presName="points" presStyleCnt="0"/>
      <dgm:spPr/>
    </dgm:pt>
    <dgm:pt modelId="{EE99CB3B-8F50-1E41-AC0D-9D1FE330402E}" type="pres">
      <dgm:prSet presAssocID="{1BA50AC2-2D04-2440-A69D-9ABB41244910}" presName="compositeA" presStyleCnt="0"/>
      <dgm:spPr/>
    </dgm:pt>
    <dgm:pt modelId="{F33161C9-B7BF-3541-9CC5-A53666CB5923}" type="pres">
      <dgm:prSet presAssocID="{1BA50AC2-2D04-2440-A69D-9ABB41244910}" presName="textA" presStyleLbl="revTx" presStyleIdx="0" presStyleCnt="7" custScaleX="295633">
        <dgm:presLayoutVars>
          <dgm:bulletEnabled val="1"/>
        </dgm:presLayoutVars>
      </dgm:prSet>
      <dgm:spPr/>
    </dgm:pt>
    <dgm:pt modelId="{9A3D0FA6-94EF-0242-9FCF-6774D7AED8D4}" type="pres">
      <dgm:prSet presAssocID="{1BA50AC2-2D04-2440-A69D-9ABB41244910}" presName="circleA" presStyleLbl="node1" presStyleIdx="0" presStyleCnt="7"/>
      <dgm:spPr>
        <a:solidFill>
          <a:schemeClr val="tx2"/>
        </a:solidFill>
      </dgm:spPr>
    </dgm:pt>
    <dgm:pt modelId="{FBF9FAAD-5080-BC4F-A22E-6BA68D15786C}" type="pres">
      <dgm:prSet presAssocID="{1BA50AC2-2D04-2440-A69D-9ABB41244910}" presName="spaceA" presStyleCnt="0"/>
      <dgm:spPr/>
    </dgm:pt>
    <dgm:pt modelId="{473CDA7F-3E03-794D-8C63-2C86B4E3F663}" type="pres">
      <dgm:prSet presAssocID="{6AE3DC1E-561F-624C-BC55-F3D71C0CF371}" presName="space" presStyleCnt="0"/>
      <dgm:spPr/>
    </dgm:pt>
    <dgm:pt modelId="{58EBC9D0-F0A4-4544-97E3-D764D9CE9CC9}" type="pres">
      <dgm:prSet presAssocID="{0D511D8F-42D8-E94B-BA78-2ED78CDCE617}" presName="compositeB" presStyleCnt="0"/>
      <dgm:spPr/>
    </dgm:pt>
    <dgm:pt modelId="{8931A640-1B46-F642-A855-0736898E47EC}" type="pres">
      <dgm:prSet presAssocID="{0D511D8F-42D8-E94B-BA78-2ED78CDCE617}" presName="textB" presStyleLbl="revTx" presStyleIdx="1" presStyleCnt="7" custScaleX="294148">
        <dgm:presLayoutVars>
          <dgm:bulletEnabled val="1"/>
        </dgm:presLayoutVars>
      </dgm:prSet>
      <dgm:spPr/>
    </dgm:pt>
    <dgm:pt modelId="{A6AD9A9F-FA05-284B-85AB-03342DF65F7D}" type="pres">
      <dgm:prSet presAssocID="{0D511D8F-42D8-E94B-BA78-2ED78CDCE617}" presName="circleB" presStyleLbl="node1" presStyleIdx="1" presStyleCnt="7"/>
      <dgm:spPr>
        <a:solidFill>
          <a:schemeClr val="tx2"/>
        </a:solidFill>
      </dgm:spPr>
    </dgm:pt>
    <dgm:pt modelId="{9A692C17-EA23-2A41-B200-AD543FD2734D}" type="pres">
      <dgm:prSet presAssocID="{0D511D8F-42D8-E94B-BA78-2ED78CDCE617}" presName="spaceB" presStyleCnt="0"/>
      <dgm:spPr/>
    </dgm:pt>
    <dgm:pt modelId="{E3E028FC-F182-C941-BCEC-D5599B4129D8}" type="pres">
      <dgm:prSet presAssocID="{5133173A-F946-8148-B0F7-B4AAA0EC31B6}" presName="space" presStyleCnt="0"/>
      <dgm:spPr/>
    </dgm:pt>
    <dgm:pt modelId="{09A072EF-2FE3-6E4D-A003-C5BD316A39E1}" type="pres">
      <dgm:prSet presAssocID="{1DB89E50-8425-E644-86E5-96F209D9279D}" presName="compositeA" presStyleCnt="0"/>
      <dgm:spPr/>
    </dgm:pt>
    <dgm:pt modelId="{3386BB40-8ED7-5141-8892-A07F73EDA299}" type="pres">
      <dgm:prSet presAssocID="{1DB89E50-8425-E644-86E5-96F209D9279D}" presName="textA" presStyleLbl="revTx" presStyleIdx="2" presStyleCnt="7" custScaleX="256543">
        <dgm:presLayoutVars>
          <dgm:bulletEnabled val="1"/>
        </dgm:presLayoutVars>
      </dgm:prSet>
      <dgm:spPr/>
    </dgm:pt>
    <dgm:pt modelId="{F34F7E24-C490-B74C-8CE5-A4A486AECB83}" type="pres">
      <dgm:prSet presAssocID="{1DB89E50-8425-E644-86E5-96F209D9279D}" presName="circleA" presStyleLbl="node1" presStyleIdx="2" presStyleCnt="7"/>
      <dgm:spPr>
        <a:solidFill>
          <a:schemeClr val="tx2"/>
        </a:solidFill>
      </dgm:spPr>
    </dgm:pt>
    <dgm:pt modelId="{6ACF73A7-1C85-5548-BE01-B6FD00987D80}" type="pres">
      <dgm:prSet presAssocID="{1DB89E50-8425-E644-86E5-96F209D9279D}" presName="spaceA" presStyleCnt="0"/>
      <dgm:spPr/>
    </dgm:pt>
    <dgm:pt modelId="{DE038F62-C399-CB42-9285-A943F356AAA8}" type="pres">
      <dgm:prSet presAssocID="{113BE02D-969E-FF45-891F-C38402DC106D}" presName="space" presStyleCnt="0"/>
      <dgm:spPr/>
    </dgm:pt>
    <dgm:pt modelId="{8906031B-4F33-6641-B998-49BD0D0D47A1}" type="pres">
      <dgm:prSet presAssocID="{A650010D-7913-1746-A2F9-35916570CE47}" presName="compositeB" presStyleCnt="0"/>
      <dgm:spPr/>
    </dgm:pt>
    <dgm:pt modelId="{219CE72C-94AE-334F-9DE0-49059E67B0F5}" type="pres">
      <dgm:prSet presAssocID="{A650010D-7913-1746-A2F9-35916570CE47}" presName="textB" presStyleLbl="revTx" presStyleIdx="3" presStyleCnt="7" custScaleX="288801">
        <dgm:presLayoutVars>
          <dgm:bulletEnabled val="1"/>
        </dgm:presLayoutVars>
      </dgm:prSet>
      <dgm:spPr/>
    </dgm:pt>
    <dgm:pt modelId="{CFCDA697-11FF-7048-8338-0E0227023A33}" type="pres">
      <dgm:prSet presAssocID="{A650010D-7913-1746-A2F9-35916570CE47}" presName="circleB" presStyleLbl="node1" presStyleIdx="3" presStyleCnt="7"/>
      <dgm:spPr>
        <a:solidFill>
          <a:schemeClr val="tx2"/>
        </a:solidFill>
      </dgm:spPr>
    </dgm:pt>
    <dgm:pt modelId="{F8F6E67A-B531-DE49-910F-7D5287638476}" type="pres">
      <dgm:prSet presAssocID="{A650010D-7913-1746-A2F9-35916570CE47}" presName="spaceB" presStyleCnt="0"/>
      <dgm:spPr/>
    </dgm:pt>
    <dgm:pt modelId="{65729130-5A4E-6642-A436-3AA2776526AF}" type="pres">
      <dgm:prSet presAssocID="{603D7C38-C634-CC46-84DE-79D20EBF689F}" presName="space" presStyleCnt="0"/>
      <dgm:spPr/>
    </dgm:pt>
    <dgm:pt modelId="{CEB5AA80-AD49-9048-A4D7-4B784CE6F7DB}" type="pres">
      <dgm:prSet presAssocID="{DC3E4A5E-48E8-4848-8A2A-849176A87773}" presName="compositeA" presStyleCnt="0"/>
      <dgm:spPr/>
    </dgm:pt>
    <dgm:pt modelId="{76AE733E-2AAE-574C-9619-31558C8352B7}" type="pres">
      <dgm:prSet presAssocID="{DC3E4A5E-48E8-4848-8A2A-849176A87773}" presName="textA" presStyleLbl="revTx" presStyleIdx="4" presStyleCnt="7" custScaleX="423769">
        <dgm:presLayoutVars>
          <dgm:bulletEnabled val="1"/>
        </dgm:presLayoutVars>
      </dgm:prSet>
      <dgm:spPr/>
    </dgm:pt>
    <dgm:pt modelId="{FFF154D7-2A13-8344-8E3A-074BE1CFEC5E}" type="pres">
      <dgm:prSet presAssocID="{DC3E4A5E-48E8-4848-8A2A-849176A87773}" presName="circleA" presStyleLbl="node1" presStyleIdx="4" presStyleCnt="7"/>
      <dgm:spPr>
        <a:solidFill>
          <a:schemeClr val="tx2"/>
        </a:solidFill>
      </dgm:spPr>
    </dgm:pt>
    <dgm:pt modelId="{C1A97141-7E2E-F846-A2A1-CEAFD7D44B2D}" type="pres">
      <dgm:prSet presAssocID="{DC3E4A5E-48E8-4848-8A2A-849176A87773}" presName="spaceA" presStyleCnt="0"/>
      <dgm:spPr/>
    </dgm:pt>
    <dgm:pt modelId="{13DD5280-108C-2541-A58E-12A5CA1683F7}" type="pres">
      <dgm:prSet presAssocID="{27B9CB16-78F6-324F-8447-113F1DC02A7C}" presName="space" presStyleCnt="0"/>
      <dgm:spPr/>
    </dgm:pt>
    <dgm:pt modelId="{12A0DD5E-6CA3-C645-AE5D-BD45DDB80719}" type="pres">
      <dgm:prSet presAssocID="{263D68E7-6A33-674F-BD87-7BDBF82C4C2C}" presName="compositeB" presStyleCnt="0"/>
      <dgm:spPr/>
    </dgm:pt>
    <dgm:pt modelId="{9542F92A-16F7-2C45-9C4F-6684ED97C44E}" type="pres">
      <dgm:prSet presAssocID="{263D68E7-6A33-674F-BD87-7BDBF82C4C2C}" presName="textB" presStyleLbl="revTx" presStyleIdx="5" presStyleCnt="7" custScaleX="340873">
        <dgm:presLayoutVars>
          <dgm:bulletEnabled val="1"/>
        </dgm:presLayoutVars>
      </dgm:prSet>
      <dgm:spPr/>
    </dgm:pt>
    <dgm:pt modelId="{D56A831B-4850-0744-8C36-C30B151F19E5}" type="pres">
      <dgm:prSet presAssocID="{263D68E7-6A33-674F-BD87-7BDBF82C4C2C}" presName="circleB" presStyleLbl="node1" presStyleIdx="5" presStyleCnt="7"/>
      <dgm:spPr>
        <a:solidFill>
          <a:schemeClr val="tx2"/>
        </a:solidFill>
      </dgm:spPr>
    </dgm:pt>
    <dgm:pt modelId="{179C5B64-FE93-CC42-9353-F8640EEE5190}" type="pres">
      <dgm:prSet presAssocID="{263D68E7-6A33-674F-BD87-7BDBF82C4C2C}" presName="spaceB" presStyleCnt="0"/>
      <dgm:spPr/>
    </dgm:pt>
    <dgm:pt modelId="{391F139A-7CFA-2A40-857C-86CBBB996D14}" type="pres">
      <dgm:prSet presAssocID="{557C90F4-4290-A24F-9409-63C96CA80A99}" presName="space" presStyleCnt="0"/>
      <dgm:spPr/>
    </dgm:pt>
    <dgm:pt modelId="{5E1360D9-03E5-BE4A-BFB0-483D32F6B2E7}" type="pres">
      <dgm:prSet presAssocID="{18BBF653-B1D8-544E-94C5-6A343AEBDFB2}" presName="compositeA" presStyleCnt="0"/>
      <dgm:spPr/>
    </dgm:pt>
    <dgm:pt modelId="{AF2F5375-EB98-C145-B454-9C93AD9C1026}" type="pres">
      <dgm:prSet presAssocID="{18BBF653-B1D8-544E-94C5-6A343AEBDFB2}" presName="textA" presStyleLbl="revTx" presStyleIdx="6" presStyleCnt="7" custScaleX="322371">
        <dgm:presLayoutVars>
          <dgm:bulletEnabled val="1"/>
        </dgm:presLayoutVars>
      </dgm:prSet>
      <dgm:spPr/>
    </dgm:pt>
    <dgm:pt modelId="{2372D217-64E3-F949-8DBC-B6F3649302DA}" type="pres">
      <dgm:prSet presAssocID="{18BBF653-B1D8-544E-94C5-6A343AEBDFB2}" presName="circleA" presStyleLbl="node1" presStyleIdx="6" presStyleCnt="7"/>
      <dgm:spPr>
        <a:solidFill>
          <a:schemeClr val="tx2"/>
        </a:solidFill>
      </dgm:spPr>
    </dgm:pt>
    <dgm:pt modelId="{9CA1A6BF-7539-0E49-9FEC-2B0B4C7DF4C6}" type="pres">
      <dgm:prSet presAssocID="{18BBF653-B1D8-544E-94C5-6A343AEBDFB2}" presName="spaceA" presStyleCnt="0"/>
      <dgm:spPr/>
    </dgm:pt>
  </dgm:ptLst>
  <dgm:cxnLst>
    <dgm:cxn modelId="{60A94E08-F983-6746-9247-EED195C608BD}" type="presOf" srcId="{263D68E7-6A33-674F-BD87-7BDBF82C4C2C}" destId="{9542F92A-16F7-2C45-9C4F-6684ED97C44E}" srcOrd="0" destOrd="0" presId="urn:microsoft.com/office/officeart/2005/8/layout/hProcess11"/>
    <dgm:cxn modelId="{90CA2220-EAA0-0A41-8C1D-39E659365AE6}" type="presOf" srcId="{DC3E4A5E-48E8-4848-8A2A-849176A87773}" destId="{76AE733E-2AAE-574C-9619-31558C8352B7}" srcOrd="0" destOrd="0" presId="urn:microsoft.com/office/officeart/2005/8/layout/hProcess11"/>
    <dgm:cxn modelId="{E5353621-D5D9-454C-9E38-ED8CA28727F0}" type="presOf" srcId="{0D511D8F-42D8-E94B-BA78-2ED78CDCE617}" destId="{8931A640-1B46-F642-A855-0736898E47EC}" srcOrd="0" destOrd="0" presId="urn:microsoft.com/office/officeart/2005/8/layout/hProcess11"/>
    <dgm:cxn modelId="{113C4E21-A568-3343-AA9B-9041329A4A1A}" srcId="{50AC539F-DC22-FB4B-B424-D9FEFA6BD105}" destId="{18BBF653-B1D8-544E-94C5-6A343AEBDFB2}" srcOrd="6" destOrd="0" parTransId="{CBB4AFFF-F514-6B4B-A03D-C80C746241BE}" sibTransId="{C453D4DC-91AD-924E-B197-70E55CA22803}"/>
    <dgm:cxn modelId="{1B4B1530-0E5A-224B-8238-2C741B6E403C}" srcId="{50AC539F-DC22-FB4B-B424-D9FEFA6BD105}" destId="{A650010D-7913-1746-A2F9-35916570CE47}" srcOrd="3" destOrd="0" parTransId="{4EFE4E7A-4F63-0F4D-B190-A6237C6D371F}" sibTransId="{603D7C38-C634-CC46-84DE-79D20EBF689F}"/>
    <dgm:cxn modelId="{1897BE33-DB38-6A4B-9B02-5FC277F8E45E}" srcId="{50AC539F-DC22-FB4B-B424-D9FEFA6BD105}" destId="{0D511D8F-42D8-E94B-BA78-2ED78CDCE617}" srcOrd="1" destOrd="0" parTransId="{BE115E61-EDE1-DE45-B49B-7CDF657BDE7B}" sibTransId="{5133173A-F946-8148-B0F7-B4AAA0EC31B6}"/>
    <dgm:cxn modelId="{9BD59940-5209-D442-8216-39838078EBD6}" type="presOf" srcId="{18BBF653-B1D8-544E-94C5-6A343AEBDFB2}" destId="{AF2F5375-EB98-C145-B454-9C93AD9C1026}" srcOrd="0" destOrd="0" presId="urn:microsoft.com/office/officeart/2005/8/layout/hProcess11"/>
    <dgm:cxn modelId="{02064465-3A67-004F-A9D7-3D74EFD2C683}" srcId="{50AC539F-DC22-FB4B-B424-D9FEFA6BD105}" destId="{DC3E4A5E-48E8-4848-8A2A-849176A87773}" srcOrd="4" destOrd="0" parTransId="{2FB925AE-F4DE-3843-B99F-84E5EEB8B094}" sibTransId="{27B9CB16-78F6-324F-8447-113F1DC02A7C}"/>
    <dgm:cxn modelId="{363B2666-D6BE-604D-98C7-497ED9C48616}" srcId="{50AC539F-DC22-FB4B-B424-D9FEFA6BD105}" destId="{1BA50AC2-2D04-2440-A69D-9ABB41244910}" srcOrd="0" destOrd="0" parTransId="{150CDE8B-BFD2-344E-B170-18DE627016D5}" sibTransId="{6AE3DC1E-561F-624C-BC55-F3D71C0CF371}"/>
    <dgm:cxn modelId="{EE0C1B6F-37F9-F34E-A58B-A864D62AF0C4}" srcId="{50AC539F-DC22-FB4B-B424-D9FEFA6BD105}" destId="{1DB89E50-8425-E644-86E5-96F209D9279D}" srcOrd="2" destOrd="0" parTransId="{D86D31E3-A79B-F04C-96D3-574708C3BFC7}" sibTransId="{113BE02D-969E-FF45-891F-C38402DC106D}"/>
    <dgm:cxn modelId="{AB550894-F89E-D94E-BDDA-35FC03EEC598}" type="presOf" srcId="{1BA50AC2-2D04-2440-A69D-9ABB41244910}" destId="{F33161C9-B7BF-3541-9CC5-A53666CB5923}" srcOrd="0" destOrd="0" presId="urn:microsoft.com/office/officeart/2005/8/layout/hProcess11"/>
    <dgm:cxn modelId="{3FF4A6B4-AE1A-B540-A734-27FC448FB816}" type="presOf" srcId="{1DB89E50-8425-E644-86E5-96F209D9279D}" destId="{3386BB40-8ED7-5141-8892-A07F73EDA299}" srcOrd="0" destOrd="0" presId="urn:microsoft.com/office/officeart/2005/8/layout/hProcess11"/>
    <dgm:cxn modelId="{AFF626C6-03F8-6747-81A1-BDE80356E104}" type="presOf" srcId="{A650010D-7913-1746-A2F9-35916570CE47}" destId="{219CE72C-94AE-334F-9DE0-49059E67B0F5}" srcOrd="0" destOrd="0" presId="urn:microsoft.com/office/officeart/2005/8/layout/hProcess11"/>
    <dgm:cxn modelId="{5C6014D1-0D1B-3147-8D2D-CEBC7C4D5C64}" type="presOf" srcId="{50AC539F-DC22-FB4B-B424-D9FEFA6BD105}" destId="{FE8BE6B4-322A-1C40-9E79-3A22DC076724}" srcOrd="0" destOrd="0" presId="urn:microsoft.com/office/officeart/2005/8/layout/hProcess11"/>
    <dgm:cxn modelId="{166C91F8-82CF-1C42-AEFB-1D211614E4BD}" srcId="{50AC539F-DC22-FB4B-B424-D9FEFA6BD105}" destId="{263D68E7-6A33-674F-BD87-7BDBF82C4C2C}" srcOrd="5" destOrd="0" parTransId="{A0051CC8-ACE2-414A-A9D9-B89EC6B9919A}" sibTransId="{557C90F4-4290-A24F-9409-63C96CA80A99}"/>
    <dgm:cxn modelId="{C8DE8ABC-A9DB-AE42-B816-CADFB33F68C7}" type="presParOf" srcId="{FE8BE6B4-322A-1C40-9E79-3A22DC076724}" destId="{4E3CD934-15EA-4149-8EF5-9D057DAE613E}" srcOrd="0" destOrd="0" presId="urn:microsoft.com/office/officeart/2005/8/layout/hProcess11"/>
    <dgm:cxn modelId="{5ACB2979-583C-F54E-B1DD-F3A37BF3C836}" type="presParOf" srcId="{FE8BE6B4-322A-1C40-9E79-3A22DC076724}" destId="{7A97EEDE-363E-C845-8D15-3A22FAA41A18}" srcOrd="1" destOrd="0" presId="urn:microsoft.com/office/officeart/2005/8/layout/hProcess11"/>
    <dgm:cxn modelId="{89314681-44BF-F046-9A26-4E37DA07907E}" type="presParOf" srcId="{7A97EEDE-363E-C845-8D15-3A22FAA41A18}" destId="{EE99CB3B-8F50-1E41-AC0D-9D1FE330402E}" srcOrd="0" destOrd="0" presId="urn:microsoft.com/office/officeart/2005/8/layout/hProcess11"/>
    <dgm:cxn modelId="{71B13290-2336-F648-B01D-E489CE5AADE0}" type="presParOf" srcId="{EE99CB3B-8F50-1E41-AC0D-9D1FE330402E}" destId="{F33161C9-B7BF-3541-9CC5-A53666CB5923}" srcOrd="0" destOrd="0" presId="urn:microsoft.com/office/officeart/2005/8/layout/hProcess11"/>
    <dgm:cxn modelId="{D569F974-B615-9046-A173-824B84F984AF}" type="presParOf" srcId="{EE99CB3B-8F50-1E41-AC0D-9D1FE330402E}" destId="{9A3D0FA6-94EF-0242-9FCF-6774D7AED8D4}" srcOrd="1" destOrd="0" presId="urn:microsoft.com/office/officeart/2005/8/layout/hProcess11"/>
    <dgm:cxn modelId="{C3BF34F1-9D30-AB49-A4A6-54DB2F16CE7B}" type="presParOf" srcId="{EE99CB3B-8F50-1E41-AC0D-9D1FE330402E}" destId="{FBF9FAAD-5080-BC4F-A22E-6BA68D15786C}" srcOrd="2" destOrd="0" presId="urn:microsoft.com/office/officeart/2005/8/layout/hProcess11"/>
    <dgm:cxn modelId="{8BA2F70B-36AF-8043-B909-020E0CC2B686}" type="presParOf" srcId="{7A97EEDE-363E-C845-8D15-3A22FAA41A18}" destId="{473CDA7F-3E03-794D-8C63-2C86B4E3F663}" srcOrd="1" destOrd="0" presId="urn:microsoft.com/office/officeart/2005/8/layout/hProcess11"/>
    <dgm:cxn modelId="{398DC2A8-8C6F-0B4B-974B-56FD9AFBDCA4}" type="presParOf" srcId="{7A97EEDE-363E-C845-8D15-3A22FAA41A18}" destId="{58EBC9D0-F0A4-4544-97E3-D764D9CE9CC9}" srcOrd="2" destOrd="0" presId="urn:microsoft.com/office/officeart/2005/8/layout/hProcess11"/>
    <dgm:cxn modelId="{713287A6-24A3-4D4B-9002-E1364D32A41C}" type="presParOf" srcId="{58EBC9D0-F0A4-4544-97E3-D764D9CE9CC9}" destId="{8931A640-1B46-F642-A855-0736898E47EC}" srcOrd="0" destOrd="0" presId="urn:microsoft.com/office/officeart/2005/8/layout/hProcess11"/>
    <dgm:cxn modelId="{D042407E-A9EF-7E44-BCCA-5E9FD4379487}" type="presParOf" srcId="{58EBC9D0-F0A4-4544-97E3-D764D9CE9CC9}" destId="{A6AD9A9F-FA05-284B-85AB-03342DF65F7D}" srcOrd="1" destOrd="0" presId="urn:microsoft.com/office/officeart/2005/8/layout/hProcess11"/>
    <dgm:cxn modelId="{FCDEA854-BF37-DA42-AD24-6F7068C0458D}" type="presParOf" srcId="{58EBC9D0-F0A4-4544-97E3-D764D9CE9CC9}" destId="{9A692C17-EA23-2A41-B200-AD543FD2734D}" srcOrd="2" destOrd="0" presId="urn:microsoft.com/office/officeart/2005/8/layout/hProcess11"/>
    <dgm:cxn modelId="{DC4D12A4-A577-D249-A3E7-F8266C9167B8}" type="presParOf" srcId="{7A97EEDE-363E-C845-8D15-3A22FAA41A18}" destId="{E3E028FC-F182-C941-BCEC-D5599B4129D8}" srcOrd="3" destOrd="0" presId="urn:microsoft.com/office/officeart/2005/8/layout/hProcess11"/>
    <dgm:cxn modelId="{07CF265D-117B-124D-BEFC-63521DAC0D1F}" type="presParOf" srcId="{7A97EEDE-363E-C845-8D15-3A22FAA41A18}" destId="{09A072EF-2FE3-6E4D-A003-C5BD316A39E1}" srcOrd="4" destOrd="0" presId="urn:microsoft.com/office/officeart/2005/8/layout/hProcess11"/>
    <dgm:cxn modelId="{4AEBB5BF-C3AF-214B-912C-E2DFBA2E8E62}" type="presParOf" srcId="{09A072EF-2FE3-6E4D-A003-C5BD316A39E1}" destId="{3386BB40-8ED7-5141-8892-A07F73EDA299}" srcOrd="0" destOrd="0" presId="urn:microsoft.com/office/officeart/2005/8/layout/hProcess11"/>
    <dgm:cxn modelId="{E2C843F6-4AE4-A44D-A919-DA25CD7E840E}" type="presParOf" srcId="{09A072EF-2FE3-6E4D-A003-C5BD316A39E1}" destId="{F34F7E24-C490-B74C-8CE5-A4A486AECB83}" srcOrd="1" destOrd="0" presId="urn:microsoft.com/office/officeart/2005/8/layout/hProcess11"/>
    <dgm:cxn modelId="{66138F32-D80F-4641-BE93-AA56E95B7458}" type="presParOf" srcId="{09A072EF-2FE3-6E4D-A003-C5BD316A39E1}" destId="{6ACF73A7-1C85-5548-BE01-B6FD00987D80}" srcOrd="2" destOrd="0" presId="urn:microsoft.com/office/officeart/2005/8/layout/hProcess11"/>
    <dgm:cxn modelId="{75533139-48BF-6741-B45D-A7BDCE7BEC86}" type="presParOf" srcId="{7A97EEDE-363E-C845-8D15-3A22FAA41A18}" destId="{DE038F62-C399-CB42-9285-A943F356AAA8}" srcOrd="5" destOrd="0" presId="urn:microsoft.com/office/officeart/2005/8/layout/hProcess11"/>
    <dgm:cxn modelId="{424C132D-0467-5240-B7CC-93C132309C88}" type="presParOf" srcId="{7A97EEDE-363E-C845-8D15-3A22FAA41A18}" destId="{8906031B-4F33-6641-B998-49BD0D0D47A1}" srcOrd="6" destOrd="0" presId="urn:microsoft.com/office/officeart/2005/8/layout/hProcess11"/>
    <dgm:cxn modelId="{365BC265-A0F8-F642-A5F4-E080E4805A1F}" type="presParOf" srcId="{8906031B-4F33-6641-B998-49BD0D0D47A1}" destId="{219CE72C-94AE-334F-9DE0-49059E67B0F5}" srcOrd="0" destOrd="0" presId="urn:microsoft.com/office/officeart/2005/8/layout/hProcess11"/>
    <dgm:cxn modelId="{4DAB714A-221B-F547-A5C5-71171AF028D1}" type="presParOf" srcId="{8906031B-4F33-6641-B998-49BD0D0D47A1}" destId="{CFCDA697-11FF-7048-8338-0E0227023A33}" srcOrd="1" destOrd="0" presId="urn:microsoft.com/office/officeart/2005/8/layout/hProcess11"/>
    <dgm:cxn modelId="{7442EE9B-5206-BB4F-884B-21C0F82FED92}" type="presParOf" srcId="{8906031B-4F33-6641-B998-49BD0D0D47A1}" destId="{F8F6E67A-B531-DE49-910F-7D5287638476}" srcOrd="2" destOrd="0" presId="urn:microsoft.com/office/officeart/2005/8/layout/hProcess11"/>
    <dgm:cxn modelId="{42AF96D7-63D2-914F-A4DA-F1AC579E7284}" type="presParOf" srcId="{7A97EEDE-363E-C845-8D15-3A22FAA41A18}" destId="{65729130-5A4E-6642-A436-3AA2776526AF}" srcOrd="7" destOrd="0" presId="urn:microsoft.com/office/officeart/2005/8/layout/hProcess11"/>
    <dgm:cxn modelId="{B3EB288E-E341-8C43-9FD0-03748E52812B}" type="presParOf" srcId="{7A97EEDE-363E-C845-8D15-3A22FAA41A18}" destId="{CEB5AA80-AD49-9048-A4D7-4B784CE6F7DB}" srcOrd="8" destOrd="0" presId="urn:microsoft.com/office/officeart/2005/8/layout/hProcess11"/>
    <dgm:cxn modelId="{5FAA8655-6CAF-B445-B175-A3E79AA66B2D}" type="presParOf" srcId="{CEB5AA80-AD49-9048-A4D7-4B784CE6F7DB}" destId="{76AE733E-2AAE-574C-9619-31558C8352B7}" srcOrd="0" destOrd="0" presId="urn:microsoft.com/office/officeart/2005/8/layout/hProcess11"/>
    <dgm:cxn modelId="{60738DA4-D050-CB46-95AB-1B2B6DD236F3}" type="presParOf" srcId="{CEB5AA80-AD49-9048-A4D7-4B784CE6F7DB}" destId="{FFF154D7-2A13-8344-8E3A-074BE1CFEC5E}" srcOrd="1" destOrd="0" presId="urn:microsoft.com/office/officeart/2005/8/layout/hProcess11"/>
    <dgm:cxn modelId="{A7B6810E-CBDF-044A-A4CC-C11D31467838}" type="presParOf" srcId="{CEB5AA80-AD49-9048-A4D7-4B784CE6F7DB}" destId="{C1A97141-7E2E-F846-A2A1-CEAFD7D44B2D}" srcOrd="2" destOrd="0" presId="urn:microsoft.com/office/officeart/2005/8/layout/hProcess11"/>
    <dgm:cxn modelId="{60F9BE00-D43F-0147-B594-42DB1426D020}" type="presParOf" srcId="{7A97EEDE-363E-C845-8D15-3A22FAA41A18}" destId="{13DD5280-108C-2541-A58E-12A5CA1683F7}" srcOrd="9" destOrd="0" presId="urn:microsoft.com/office/officeart/2005/8/layout/hProcess11"/>
    <dgm:cxn modelId="{F7A1B623-217D-ED4D-ACE8-3EF0E4B0C667}" type="presParOf" srcId="{7A97EEDE-363E-C845-8D15-3A22FAA41A18}" destId="{12A0DD5E-6CA3-C645-AE5D-BD45DDB80719}" srcOrd="10" destOrd="0" presId="urn:microsoft.com/office/officeart/2005/8/layout/hProcess11"/>
    <dgm:cxn modelId="{EB737662-5113-ED4E-BAD7-6B2F801C8296}" type="presParOf" srcId="{12A0DD5E-6CA3-C645-AE5D-BD45DDB80719}" destId="{9542F92A-16F7-2C45-9C4F-6684ED97C44E}" srcOrd="0" destOrd="0" presId="urn:microsoft.com/office/officeart/2005/8/layout/hProcess11"/>
    <dgm:cxn modelId="{8D691A89-2CAF-7143-8B01-4CB85D523EAA}" type="presParOf" srcId="{12A0DD5E-6CA3-C645-AE5D-BD45DDB80719}" destId="{D56A831B-4850-0744-8C36-C30B151F19E5}" srcOrd="1" destOrd="0" presId="urn:microsoft.com/office/officeart/2005/8/layout/hProcess11"/>
    <dgm:cxn modelId="{C3EC67DE-7AF1-6041-A618-D3057F0F1DC2}" type="presParOf" srcId="{12A0DD5E-6CA3-C645-AE5D-BD45DDB80719}" destId="{179C5B64-FE93-CC42-9353-F8640EEE5190}" srcOrd="2" destOrd="0" presId="urn:microsoft.com/office/officeart/2005/8/layout/hProcess11"/>
    <dgm:cxn modelId="{89C1D8CB-9AC2-0044-B5AA-E1EFFF2FBDAB}" type="presParOf" srcId="{7A97EEDE-363E-C845-8D15-3A22FAA41A18}" destId="{391F139A-7CFA-2A40-857C-86CBBB996D14}" srcOrd="11" destOrd="0" presId="urn:microsoft.com/office/officeart/2005/8/layout/hProcess11"/>
    <dgm:cxn modelId="{FBEC28C6-C770-224F-9FD3-4A988E7888E7}" type="presParOf" srcId="{7A97EEDE-363E-C845-8D15-3A22FAA41A18}" destId="{5E1360D9-03E5-BE4A-BFB0-483D32F6B2E7}" srcOrd="12" destOrd="0" presId="urn:microsoft.com/office/officeart/2005/8/layout/hProcess11"/>
    <dgm:cxn modelId="{ADEB1799-0CCA-4B48-B04A-96F8261DA555}" type="presParOf" srcId="{5E1360D9-03E5-BE4A-BFB0-483D32F6B2E7}" destId="{AF2F5375-EB98-C145-B454-9C93AD9C1026}" srcOrd="0" destOrd="0" presId="urn:microsoft.com/office/officeart/2005/8/layout/hProcess11"/>
    <dgm:cxn modelId="{6313D2D6-B761-C144-9F16-53C9E1DF6FCA}" type="presParOf" srcId="{5E1360D9-03E5-BE4A-BFB0-483D32F6B2E7}" destId="{2372D217-64E3-F949-8DBC-B6F3649302DA}" srcOrd="1" destOrd="0" presId="urn:microsoft.com/office/officeart/2005/8/layout/hProcess11"/>
    <dgm:cxn modelId="{7F3625FC-2C6F-3649-BC9B-D01FE0283D36}" type="presParOf" srcId="{5E1360D9-03E5-BE4A-BFB0-483D32F6B2E7}" destId="{9CA1A6BF-7539-0E49-9FEC-2B0B4C7DF4C6}"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CD934-15EA-4149-8EF5-9D057DAE613E}">
      <dsp:nvSpPr>
        <dsp:cNvPr id="0" name=""/>
        <dsp:cNvSpPr/>
      </dsp:nvSpPr>
      <dsp:spPr>
        <a:xfrm>
          <a:off x="0" y="979051"/>
          <a:ext cx="11609408" cy="1305401"/>
        </a:xfrm>
        <a:prstGeom prst="notchedRightArrow">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dsp:style>
    </dsp:sp>
    <dsp:sp modelId="{F33161C9-B7BF-3541-9CC5-A53666CB5923}">
      <dsp:nvSpPr>
        <dsp:cNvPr id="0" name=""/>
        <dsp:cNvSpPr/>
      </dsp:nvSpPr>
      <dsp:spPr>
        <a:xfrm>
          <a:off x="3493" y="0"/>
          <a:ext cx="1370629"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kern="1200" dirty="0"/>
            <a:t>Under-refined EF Skills</a:t>
          </a:r>
        </a:p>
      </dsp:txBody>
      <dsp:txXfrm>
        <a:off x="3493" y="0"/>
        <a:ext cx="1370629" cy="1305401"/>
      </dsp:txXfrm>
    </dsp:sp>
    <dsp:sp modelId="{9A3D0FA6-94EF-0242-9FCF-6774D7AED8D4}">
      <dsp:nvSpPr>
        <dsp:cNvPr id="0" name=""/>
        <dsp:cNvSpPr/>
      </dsp:nvSpPr>
      <dsp:spPr>
        <a:xfrm>
          <a:off x="525633" y="1468576"/>
          <a:ext cx="326350" cy="326350"/>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31A640-1B46-F642-A855-0736898E47EC}">
      <dsp:nvSpPr>
        <dsp:cNvPr id="0" name=""/>
        <dsp:cNvSpPr/>
      </dsp:nvSpPr>
      <dsp:spPr>
        <a:xfrm>
          <a:off x="1397304" y="1958102"/>
          <a:ext cx="1363744"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Increased Cognitive Load</a:t>
          </a:r>
        </a:p>
      </dsp:txBody>
      <dsp:txXfrm>
        <a:off x="1397304" y="1958102"/>
        <a:ext cx="1363744" cy="1305401"/>
      </dsp:txXfrm>
    </dsp:sp>
    <dsp:sp modelId="{A6AD9A9F-FA05-284B-85AB-03342DF65F7D}">
      <dsp:nvSpPr>
        <dsp:cNvPr id="0" name=""/>
        <dsp:cNvSpPr/>
      </dsp:nvSpPr>
      <dsp:spPr>
        <a:xfrm>
          <a:off x="1916001" y="1468576"/>
          <a:ext cx="326350" cy="326350"/>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86BB40-8ED7-5141-8892-A07F73EDA299}">
      <dsp:nvSpPr>
        <dsp:cNvPr id="0" name=""/>
        <dsp:cNvSpPr/>
      </dsp:nvSpPr>
      <dsp:spPr>
        <a:xfrm>
          <a:off x="2784229" y="0"/>
          <a:ext cx="1189398"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kern="1200" dirty="0"/>
            <a:t>Feelings of Stress</a:t>
          </a:r>
        </a:p>
      </dsp:txBody>
      <dsp:txXfrm>
        <a:off x="2784229" y="0"/>
        <a:ext cx="1189398" cy="1305401"/>
      </dsp:txXfrm>
    </dsp:sp>
    <dsp:sp modelId="{F34F7E24-C490-B74C-8CE5-A4A486AECB83}">
      <dsp:nvSpPr>
        <dsp:cNvPr id="0" name=""/>
        <dsp:cNvSpPr/>
      </dsp:nvSpPr>
      <dsp:spPr>
        <a:xfrm>
          <a:off x="3215753" y="1468576"/>
          <a:ext cx="326350" cy="326350"/>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9CE72C-94AE-334F-9DE0-49059E67B0F5}">
      <dsp:nvSpPr>
        <dsp:cNvPr id="0" name=""/>
        <dsp:cNvSpPr/>
      </dsp:nvSpPr>
      <dsp:spPr>
        <a:xfrm>
          <a:off x="3996809" y="1958102"/>
          <a:ext cx="1338954"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Cognitive Overload</a:t>
          </a:r>
        </a:p>
      </dsp:txBody>
      <dsp:txXfrm>
        <a:off x="3996809" y="1958102"/>
        <a:ext cx="1338954" cy="1305401"/>
      </dsp:txXfrm>
    </dsp:sp>
    <dsp:sp modelId="{CFCDA697-11FF-7048-8338-0E0227023A33}">
      <dsp:nvSpPr>
        <dsp:cNvPr id="0" name=""/>
        <dsp:cNvSpPr/>
      </dsp:nvSpPr>
      <dsp:spPr>
        <a:xfrm>
          <a:off x="4503110" y="1468576"/>
          <a:ext cx="326350" cy="326350"/>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AE733E-2AAE-574C-9619-31558C8352B7}">
      <dsp:nvSpPr>
        <dsp:cNvPr id="0" name=""/>
        <dsp:cNvSpPr/>
      </dsp:nvSpPr>
      <dsp:spPr>
        <a:xfrm>
          <a:off x="5358944" y="0"/>
          <a:ext cx="1964699"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kern="1200" dirty="0"/>
            <a:t>Decreased Performance</a:t>
          </a:r>
        </a:p>
      </dsp:txBody>
      <dsp:txXfrm>
        <a:off x="5358944" y="0"/>
        <a:ext cx="1964699" cy="1305401"/>
      </dsp:txXfrm>
    </dsp:sp>
    <dsp:sp modelId="{FFF154D7-2A13-8344-8E3A-074BE1CFEC5E}">
      <dsp:nvSpPr>
        <dsp:cNvPr id="0" name=""/>
        <dsp:cNvSpPr/>
      </dsp:nvSpPr>
      <dsp:spPr>
        <a:xfrm>
          <a:off x="6178119" y="1468576"/>
          <a:ext cx="326350" cy="326350"/>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42F92A-16F7-2C45-9C4F-6684ED97C44E}">
      <dsp:nvSpPr>
        <dsp:cNvPr id="0" name=""/>
        <dsp:cNvSpPr/>
      </dsp:nvSpPr>
      <dsp:spPr>
        <a:xfrm>
          <a:off x="7346825" y="1958102"/>
          <a:ext cx="1580373"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Feelings of Distress</a:t>
          </a:r>
        </a:p>
      </dsp:txBody>
      <dsp:txXfrm>
        <a:off x="7346825" y="1958102"/>
        <a:ext cx="1580373" cy="1305401"/>
      </dsp:txXfrm>
    </dsp:sp>
    <dsp:sp modelId="{D56A831B-4850-0744-8C36-C30B151F19E5}">
      <dsp:nvSpPr>
        <dsp:cNvPr id="0" name=""/>
        <dsp:cNvSpPr/>
      </dsp:nvSpPr>
      <dsp:spPr>
        <a:xfrm>
          <a:off x="7973837" y="1468576"/>
          <a:ext cx="326350" cy="326350"/>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2F5375-EB98-C145-B454-9C93AD9C1026}">
      <dsp:nvSpPr>
        <dsp:cNvPr id="0" name=""/>
        <dsp:cNvSpPr/>
      </dsp:nvSpPr>
      <dsp:spPr>
        <a:xfrm>
          <a:off x="8950380" y="0"/>
          <a:ext cx="1494593"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kern="1200" dirty="0"/>
            <a:t>Increased Symptoms</a:t>
          </a:r>
        </a:p>
      </dsp:txBody>
      <dsp:txXfrm>
        <a:off x="8950380" y="0"/>
        <a:ext cx="1494593" cy="1305401"/>
      </dsp:txXfrm>
    </dsp:sp>
    <dsp:sp modelId="{2372D217-64E3-F949-8DBC-B6F3649302DA}">
      <dsp:nvSpPr>
        <dsp:cNvPr id="0" name=""/>
        <dsp:cNvSpPr/>
      </dsp:nvSpPr>
      <dsp:spPr>
        <a:xfrm>
          <a:off x="9534501" y="1468576"/>
          <a:ext cx="326350" cy="326350"/>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F21E0C-A76B-4849-9996-F177B4C380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5F497A2-B573-DA49-B911-E3D551624B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ECF258-C5C2-474F-B9DC-A64CB8D46CA3}" type="datetimeFigureOut">
              <a:rPr lang="en-US" smtClean="0"/>
              <a:t>5/29/2024</a:t>
            </a:fld>
            <a:endParaRPr lang="en-US"/>
          </a:p>
        </p:txBody>
      </p:sp>
      <p:sp>
        <p:nvSpPr>
          <p:cNvPr id="4" name="Footer Placeholder 3">
            <a:extLst>
              <a:ext uri="{FF2B5EF4-FFF2-40B4-BE49-F238E27FC236}">
                <a16:creationId xmlns:a16="http://schemas.microsoft.com/office/drawing/2014/main" id="{CEFA2547-0B40-7944-AB89-64E690E746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8E0E9D8-361C-D94A-AA67-4A8AEF40C6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8F5454-C08A-1249-9C25-7A39A92DB51D}" type="slidenum">
              <a:rPr lang="en-US" smtClean="0"/>
              <a:t>‹#›</a:t>
            </a:fld>
            <a:endParaRPr lang="en-US"/>
          </a:p>
        </p:txBody>
      </p:sp>
    </p:spTree>
    <p:extLst>
      <p:ext uri="{BB962C8B-B14F-4D97-AF65-F5344CB8AC3E}">
        <p14:creationId xmlns:p14="http://schemas.microsoft.com/office/powerpoint/2010/main" val="3278963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07DB4C-6802-F749-86ED-2CB904A8C376}" type="datetimeFigureOut">
              <a:rPr lang="en-US" smtClean="0"/>
              <a:t>5/29/2024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4FF220-A158-8840-A4D9-46DD8E212359}" type="slidenum">
              <a:rPr lang="en-US" smtClean="0"/>
              <a:t>‹#›</a:t>
            </a:fld>
            <a:endParaRPr lang="en-US"/>
          </a:p>
        </p:txBody>
      </p:sp>
    </p:spTree>
    <p:extLst>
      <p:ext uri="{BB962C8B-B14F-4D97-AF65-F5344CB8AC3E}">
        <p14:creationId xmlns:p14="http://schemas.microsoft.com/office/powerpoint/2010/main" val="736598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escal.site/"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are going to talk about problem- what is happening with college students with mental health conditions. We will wander through previous research, “aha” moments, that shifted my course...challenge some beliefs...the story is still being written, and we are discovering as we go...so who knows what we will say in a couple of years, but today is to walk you through the process of our groups discoveries...hopefully you will like it.  </a:t>
            </a:r>
          </a:p>
        </p:txBody>
      </p:sp>
      <p:sp>
        <p:nvSpPr>
          <p:cNvPr id="4" name="Slide Number Placeholder 3"/>
          <p:cNvSpPr>
            <a:spLocks noGrp="1"/>
          </p:cNvSpPr>
          <p:nvPr>
            <p:ph type="sldNum" sz="quarter" idx="5"/>
          </p:nvPr>
        </p:nvSpPr>
        <p:spPr/>
        <p:txBody>
          <a:bodyPr/>
          <a:lstStyle/>
          <a:p>
            <a:fld id="{134FF220-A158-8840-A4D9-46DD8E212359}" type="slidenum">
              <a:rPr lang="en-US" smtClean="0"/>
              <a:t>3</a:t>
            </a:fld>
            <a:endParaRPr lang="en-US"/>
          </a:p>
        </p:txBody>
      </p:sp>
    </p:spTree>
    <p:extLst>
      <p:ext uri="{BB962C8B-B14F-4D97-AF65-F5344CB8AC3E}">
        <p14:creationId xmlns:p14="http://schemas.microsoft.com/office/powerpoint/2010/main" val="531122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the skills and strategies that help you to take notes, organize your stuff, remember appointments/meetings/class, start the assignment with enough time to finish it, identify that scrolling IG for 3 hours the night before a presentation when your presentation isn’t due is not the right choice, resisting the urge to check your phone when you are reading an article for homework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Managing distractions related to checking phone and surfing web during class/study time</a:t>
            </a:r>
          </a:p>
          <a:p>
            <a:endParaRPr lang="en-US" dirty="0"/>
          </a:p>
        </p:txBody>
      </p:sp>
      <p:sp>
        <p:nvSpPr>
          <p:cNvPr id="4" name="Slide Number Placeholder 3"/>
          <p:cNvSpPr>
            <a:spLocks noGrp="1"/>
          </p:cNvSpPr>
          <p:nvPr>
            <p:ph type="sldNum" sz="quarter" idx="5"/>
          </p:nvPr>
        </p:nvSpPr>
        <p:spPr/>
        <p:txBody>
          <a:bodyPr/>
          <a:lstStyle/>
          <a:p>
            <a:fld id="{134FF220-A158-8840-A4D9-46DD8E212359}" type="slidenum">
              <a:rPr lang="en-US" smtClean="0"/>
              <a:t>14</a:t>
            </a:fld>
            <a:endParaRPr lang="en-US"/>
          </a:p>
        </p:txBody>
      </p:sp>
    </p:spTree>
    <p:extLst>
      <p:ext uri="{BB962C8B-B14F-4D97-AF65-F5344CB8AC3E}">
        <p14:creationId xmlns:p14="http://schemas.microsoft.com/office/powerpoint/2010/main" val="612628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dirty="0"/>
              <a:t>Goals are set at the first session and are revisited every 3</a:t>
            </a:r>
            <a:r>
              <a:rPr lang="en-US" sz="2000" baseline="30000" dirty="0"/>
              <a:t>rd</a:t>
            </a:r>
            <a:r>
              <a:rPr lang="en-US" sz="2000" dirty="0"/>
              <a:t> session to assess progress, connect strategies, and refine goal</a:t>
            </a:r>
          </a:p>
          <a:p>
            <a:pPr lvl="1"/>
            <a:r>
              <a:rPr lang="en-US" dirty="0"/>
              <a:t>roots all support strategies into the student’s current academic goals (semester and long-term)</a:t>
            </a:r>
          </a:p>
          <a:p>
            <a:r>
              <a:rPr lang="en-US" dirty="0"/>
              <a:t>explores what’s getting in the way of achieving their goals</a:t>
            </a:r>
          </a:p>
          <a:p>
            <a:endParaRPr lang="en-US" dirty="0"/>
          </a:p>
          <a:p>
            <a:r>
              <a:rPr lang="en-US" dirty="0"/>
              <a:t>individualizes skill development approaches and strategies that are aligned with their articulated barriers</a:t>
            </a:r>
          </a:p>
          <a:p>
            <a:pPr lvl="1"/>
            <a:r>
              <a:rPr lang="en-US" dirty="0"/>
              <a:t>Practitioner uses their language and how they describe their barriers</a:t>
            </a:r>
          </a:p>
          <a:p>
            <a:endParaRPr lang="en-US" dirty="0"/>
          </a:p>
        </p:txBody>
      </p:sp>
      <p:sp>
        <p:nvSpPr>
          <p:cNvPr id="4" name="Slide Number Placeholder 3"/>
          <p:cNvSpPr>
            <a:spLocks noGrp="1"/>
          </p:cNvSpPr>
          <p:nvPr>
            <p:ph type="sldNum" sz="quarter" idx="5"/>
          </p:nvPr>
        </p:nvSpPr>
        <p:spPr/>
        <p:txBody>
          <a:bodyPr/>
          <a:lstStyle/>
          <a:p>
            <a:fld id="{134FF220-A158-8840-A4D9-46DD8E212359}" type="slidenum">
              <a:rPr lang="en-US" smtClean="0"/>
              <a:t>17</a:t>
            </a:fld>
            <a:endParaRPr lang="en-US"/>
          </a:p>
        </p:txBody>
      </p:sp>
    </p:spTree>
    <p:extLst>
      <p:ext uri="{BB962C8B-B14F-4D97-AF65-F5344CB8AC3E}">
        <p14:creationId xmlns:p14="http://schemas.microsoft.com/office/powerpoint/2010/main" val="3765801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Driven behavior</a:t>
            </a:r>
          </a:p>
          <a:p>
            <a:r>
              <a:rPr lang="en-US" dirty="0"/>
              <a:t>CALENDARING!!!!</a:t>
            </a:r>
          </a:p>
          <a:p>
            <a:r>
              <a:rPr lang="en-US" dirty="0"/>
              <a:t>One calendar: paper OR electronic</a:t>
            </a:r>
          </a:p>
          <a:p>
            <a:pPr lvl="1"/>
            <a:r>
              <a:rPr lang="en-US" dirty="0"/>
              <a:t>Very, very rarely both, so rarely that we say *</a:t>
            </a:r>
            <a:r>
              <a:rPr lang="en-US" b="1" dirty="0"/>
              <a:t>never*</a:t>
            </a:r>
            <a:r>
              <a:rPr lang="en-US" dirty="0"/>
              <a:t> use both</a:t>
            </a:r>
          </a:p>
          <a:p>
            <a:r>
              <a:rPr lang="en-US" dirty="0"/>
              <a:t>All syllabi assignments &amp; exams should be in the calendar within the first week of school</a:t>
            </a:r>
          </a:p>
          <a:p>
            <a:r>
              <a:rPr lang="en-US" dirty="0"/>
              <a:t>Calendar should provide time and task management activities daily/weekly </a:t>
            </a:r>
          </a:p>
          <a:p>
            <a:r>
              <a:rPr lang="en-US" dirty="0"/>
              <a:t>Sometimes people just need a little help getting organized </a:t>
            </a:r>
            <a:r>
              <a:rPr lang="en-US" dirty="0">
                <a:sym typeface="Wingdings"/>
              </a:rPr>
              <a:t></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D2A0CC2E-AAE6-4F41-8EA0-AA5119340D48}" type="slidenum">
              <a:rPr lang="en-US" smtClean="0"/>
              <a:pPr>
                <a:defRPr/>
              </a:pPr>
              <a:t>20</a:t>
            </a:fld>
            <a:endParaRPr lang="en-US"/>
          </a:p>
        </p:txBody>
      </p:sp>
    </p:spTree>
    <p:extLst>
      <p:ext uri="{BB962C8B-B14F-4D97-AF65-F5344CB8AC3E}">
        <p14:creationId xmlns:p14="http://schemas.microsoft.com/office/powerpoint/2010/main" val="8558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Missing assignments, losing important things, not showing up for appts</a:t>
            </a:r>
            <a:r>
              <a:rPr lang="en-US" dirty="0"/>
              <a:t>	</a:t>
            </a:r>
          </a:p>
          <a:p>
            <a:r>
              <a:rPr lang="en-US" sz="2200" dirty="0"/>
              <a:t>Cognitive overload looks like bad student behavior </a:t>
            </a:r>
          </a:p>
          <a:p>
            <a:pPr lvl="1"/>
            <a:r>
              <a:rPr lang="en-US" sz="2200" dirty="0"/>
              <a:t>lack of caring, lack of motivation, or “laziness”</a:t>
            </a:r>
          </a:p>
          <a:p>
            <a:endParaRPr lang="en-US" dirty="0"/>
          </a:p>
        </p:txBody>
      </p:sp>
      <p:sp>
        <p:nvSpPr>
          <p:cNvPr id="4" name="Slide Number Placeholder 3"/>
          <p:cNvSpPr>
            <a:spLocks noGrp="1"/>
          </p:cNvSpPr>
          <p:nvPr>
            <p:ph type="sldNum" sz="quarter" idx="5"/>
          </p:nvPr>
        </p:nvSpPr>
        <p:spPr/>
        <p:txBody>
          <a:bodyPr/>
          <a:lstStyle/>
          <a:p>
            <a:fld id="{592F0C90-5BD2-284A-8A5D-A31A6AC695D5}" type="slidenum">
              <a:rPr lang="en-US" smtClean="0"/>
              <a:t>23</a:t>
            </a:fld>
            <a:endParaRPr lang="en-US"/>
          </a:p>
        </p:txBody>
      </p:sp>
    </p:spTree>
    <p:extLst>
      <p:ext uri="{BB962C8B-B14F-4D97-AF65-F5344CB8AC3E}">
        <p14:creationId xmlns:p14="http://schemas.microsoft.com/office/powerpoint/2010/main" val="1176567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t>For those of us who have provided services to this group, we see the crash and burn </a:t>
            </a:r>
          </a:p>
          <a:p>
            <a:r>
              <a:rPr lang="en-US" sz="2200" dirty="0"/>
              <a:t>Refined/advanced EF skills &amp; strategies reduce cognitive load &amp; prevent overload</a:t>
            </a:r>
          </a:p>
          <a:p>
            <a:pPr lvl="1"/>
            <a:r>
              <a:rPr lang="en-US" sz="1800" dirty="0"/>
              <a:t>Particular emphasis on working memory and attention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Paints a picture of an ambivalent, “bad” student, instead of one that is struggling</a:t>
            </a:r>
          </a:p>
          <a:p>
            <a:endParaRPr lang="en-US" dirty="0"/>
          </a:p>
        </p:txBody>
      </p:sp>
      <p:sp>
        <p:nvSpPr>
          <p:cNvPr id="4" name="Slide Number Placeholder 3"/>
          <p:cNvSpPr>
            <a:spLocks noGrp="1"/>
          </p:cNvSpPr>
          <p:nvPr>
            <p:ph type="sldNum" sz="quarter" idx="5"/>
          </p:nvPr>
        </p:nvSpPr>
        <p:spPr/>
        <p:txBody>
          <a:bodyPr/>
          <a:lstStyle/>
          <a:p>
            <a:fld id="{592F0C90-5BD2-284A-8A5D-A31A6AC695D5}" type="slidenum">
              <a:rPr lang="en-US" smtClean="0"/>
              <a:t>24</a:t>
            </a:fld>
            <a:endParaRPr lang="en-US"/>
          </a:p>
        </p:txBody>
      </p:sp>
    </p:spTree>
    <p:extLst>
      <p:ext uri="{BB962C8B-B14F-4D97-AF65-F5344CB8AC3E}">
        <p14:creationId xmlns:p14="http://schemas.microsoft.com/office/powerpoint/2010/main" val="4280474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lnSpc>
                <a:spcPct val="114000"/>
              </a:lnSpc>
              <a:spcBef>
                <a:spcPct val="0"/>
              </a:spcBef>
              <a:spcAft>
                <a:spcPts val="450"/>
              </a:spcAft>
            </a:pPr>
            <a:r>
              <a:rPr lang="en-US" altLang="en-US" sz="1650" dirty="0">
                <a:ea typeface="Times New Roman" panose="02020603050405020304" pitchFamily="18" charset="0"/>
              </a:rPr>
              <a:t>Between ages of 18 and 64</a:t>
            </a:r>
            <a:endParaRPr lang="en-US" altLang="en-US" sz="1650" b="1" dirty="0">
              <a:ea typeface="Times New Roman" panose="02020603050405020304" pitchFamily="18" charset="0"/>
            </a:endParaRPr>
          </a:p>
          <a:p>
            <a:pPr eaLnBrk="0" fontAlgn="base" hangingPunct="0">
              <a:lnSpc>
                <a:spcPct val="114000"/>
              </a:lnSpc>
              <a:spcBef>
                <a:spcPct val="0"/>
              </a:spcBef>
              <a:spcAft>
                <a:spcPts val="450"/>
              </a:spcAft>
            </a:pPr>
            <a:r>
              <a:rPr lang="en-US" altLang="en-US" sz="1650" dirty="0">
                <a:ea typeface="Times New Roman" panose="02020603050405020304" pitchFamily="18" charset="0"/>
              </a:rPr>
              <a:t>Mental health condition (met the criteria for diagnoses previously identified as Axis I) </a:t>
            </a:r>
          </a:p>
          <a:p>
            <a:pPr lvl="1" eaLnBrk="0" fontAlgn="base" hangingPunct="0">
              <a:lnSpc>
                <a:spcPct val="114000"/>
              </a:lnSpc>
              <a:spcBef>
                <a:spcPct val="0"/>
              </a:spcBef>
              <a:spcAft>
                <a:spcPts val="450"/>
              </a:spcAft>
            </a:pPr>
            <a:r>
              <a:rPr lang="en-US" altLang="en-US" sz="1650" dirty="0">
                <a:ea typeface="Times New Roman" panose="02020603050405020304" pitchFamily="18" charset="0"/>
              </a:rPr>
              <a:t>Verified by a QMHP or diagnostic interview </a:t>
            </a:r>
          </a:p>
          <a:p>
            <a:pPr eaLnBrk="0" fontAlgn="base" hangingPunct="0">
              <a:lnSpc>
                <a:spcPct val="114000"/>
              </a:lnSpc>
              <a:spcBef>
                <a:spcPct val="0"/>
              </a:spcBef>
              <a:spcAft>
                <a:spcPts val="450"/>
              </a:spcAft>
            </a:pPr>
            <a:r>
              <a:rPr lang="en-US" altLang="en-US" sz="1650" dirty="0">
                <a:ea typeface="Times New Roman" panose="02020603050405020304" pitchFamily="18" charset="0"/>
              </a:rPr>
              <a:t>Articulated academic difficulties associated with EF skills </a:t>
            </a:r>
            <a:endParaRPr lang="en-US" altLang="en-US" sz="1650" b="1" dirty="0">
              <a:ea typeface="Times New Roman" panose="02020603050405020304" pitchFamily="18" charset="0"/>
            </a:endParaRPr>
          </a:p>
          <a:p>
            <a:pPr eaLnBrk="0" fontAlgn="base" hangingPunct="0">
              <a:lnSpc>
                <a:spcPct val="114000"/>
              </a:lnSpc>
              <a:spcBef>
                <a:spcPct val="0"/>
              </a:spcBef>
              <a:spcAft>
                <a:spcPts val="450"/>
              </a:spcAft>
            </a:pPr>
            <a:r>
              <a:rPr lang="en-US" altLang="en-US" sz="1650" dirty="0">
                <a:ea typeface="Times New Roman" panose="02020603050405020304" pitchFamily="18" charset="0"/>
              </a:rPr>
              <a:t>Communicate effectively in English</a:t>
            </a:r>
            <a:endParaRPr lang="en-US" altLang="en-US" sz="1650" b="1" dirty="0">
              <a:ea typeface="Times New Roman" panose="02020603050405020304" pitchFamily="18" charset="0"/>
            </a:endParaRPr>
          </a:p>
          <a:p>
            <a:pPr eaLnBrk="0" fontAlgn="base" hangingPunct="0">
              <a:lnSpc>
                <a:spcPct val="114000"/>
              </a:lnSpc>
              <a:spcBef>
                <a:spcPct val="0"/>
              </a:spcBef>
              <a:spcAft>
                <a:spcPts val="450"/>
              </a:spcAft>
            </a:pPr>
            <a:r>
              <a:rPr lang="en-US" altLang="en-US" sz="1650" dirty="0">
                <a:ea typeface="Times New Roman" panose="02020603050405020304" pitchFamily="18" charset="0"/>
              </a:rPr>
              <a:t>Not received Supported Education services within last year</a:t>
            </a:r>
            <a:endParaRPr lang="en-US" altLang="en-US" sz="1650" b="1" dirty="0">
              <a:ea typeface="Times New Roman" panose="02020603050405020304" pitchFamily="18" charset="0"/>
            </a:endParaRPr>
          </a:p>
          <a:p>
            <a:pPr eaLnBrk="0" fontAlgn="base" hangingPunct="0">
              <a:lnSpc>
                <a:spcPct val="114000"/>
              </a:lnSpc>
              <a:spcBef>
                <a:spcPct val="0"/>
              </a:spcBef>
              <a:spcAft>
                <a:spcPts val="450"/>
              </a:spcAft>
            </a:pPr>
            <a:r>
              <a:rPr lang="en-US" altLang="en-US" sz="1650" dirty="0">
                <a:ea typeface="Times New Roman" panose="02020603050405020304" pitchFamily="18" charset="0"/>
              </a:rPr>
              <a:t>Enrolled student with at least two semesters before graduation</a:t>
            </a:r>
            <a:endParaRPr lang="en-US" altLang="en-US" sz="1650" b="1" dirty="0">
              <a:ea typeface="Times New Roman" panose="02020603050405020304" pitchFamily="18" charset="0"/>
            </a:endParaRPr>
          </a:p>
          <a:p>
            <a:pPr lvl="1" eaLnBrk="0" fontAlgn="base" hangingPunct="0">
              <a:lnSpc>
                <a:spcPct val="114000"/>
              </a:lnSpc>
              <a:spcBef>
                <a:spcPct val="0"/>
              </a:spcBef>
              <a:spcAft>
                <a:spcPts val="450"/>
              </a:spcAft>
            </a:pPr>
            <a:r>
              <a:rPr lang="en-US" altLang="en-US" sz="1650" dirty="0">
                <a:ea typeface="Times New Roman" panose="02020603050405020304" pitchFamily="18" charset="0"/>
              </a:rPr>
              <a:t>Expected to continue enrollment</a:t>
            </a:r>
          </a:p>
          <a:p>
            <a:pPr eaLnBrk="0" fontAlgn="base" hangingPunct="0">
              <a:lnSpc>
                <a:spcPct val="114000"/>
              </a:lnSpc>
              <a:spcBef>
                <a:spcPct val="0"/>
              </a:spcBef>
              <a:spcAft>
                <a:spcPts val="450"/>
              </a:spcAft>
            </a:pPr>
            <a:r>
              <a:rPr lang="en-US" altLang="en-US" sz="1650" dirty="0"/>
              <a:t>Initially, participants needed to score at least 1 SD below mean on one area of cognition on the MCCB</a:t>
            </a:r>
          </a:p>
          <a:p>
            <a:pPr lvl="1" eaLnBrk="0" fontAlgn="base" hangingPunct="0">
              <a:lnSpc>
                <a:spcPct val="114000"/>
              </a:lnSpc>
              <a:spcBef>
                <a:spcPct val="0"/>
              </a:spcBef>
              <a:spcAft>
                <a:spcPts val="450"/>
              </a:spcAft>
            </a:pPr>
            <a:r>
              <a:rPr lang="en-US" altLang="en-US" sz="1650" dirty="0"/>
              <a:t>later lifted to increase diversity in sample </a:t>
            </a:r>
          </a:p>
          <a:p>
            <a:pPr lvl="3"/>
            <a:endParaRPr lang="en-US" sz="2200" dirty="0"/>
          </a:p>
          <a:p>
            <a:pPr lvl="3"/>
            <a:r>
              <a:rPr lang="en-US" sz="2200" dirty="0"/>
              <a:t>control= 4.3 months (SD= .55); </a:t>
            </a:r>
          </a:p>
          <a:p>
            <a:pPr lvl="3"/>
            <a:r>
              <a:rPr lang="en-US" sz="2200" dirty="0"/>
              <a:t>FSST = 4.74 (1.23); 8m outlier removed= 4.5 (SD=1.12)</a:t>
            </a:r>
            <a:endParaRPr lang="en-US" dirty="0"/>
          </a:p>
        </p:txBody>
      </p:sp>
      <p:sp>
        <p:nvSpPr>
          <p:cNvPr id="4" name="Slide Number Placeholder 3"/>
          <p:cNvSpPr>
            <a:spLocks noGrp="1"/>
          </p:cNvSpPr>
          <p:nvPr>
            <p:ph type="sldNum" sz="quarter" idx="5"/>
          </p:nvPr>
        </p:nvSpPr>
        <p:spPr/>
        <p:txBody>
          <a:bodyPr/>
          <a:lstStyle/>
          <a:p>
            <a:fld id="{592F0C90-5BD2-284A-8A5D-A31A6AC695D5}" type="slidenum">
              <a:rPr lang="en-US" smtClean="0"/>
              <a:t>25</a:t>
            </a:fld>
            <a:endParaRPr lang="en-US"/>
          </a:p>
        </p:txBody>
      </p:sp>
    </p:spTree>
    <p:extLst>
      <p:ext uri="{BB962C8B-B14F-4D97-AF65-F5344CB8AC3E}">
        <p14:creationId xmlns:p14="http://schemas.microsoft.com/office/powerpoint/2010/main" val="1027303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MCCB is reported in t-scores, where 50 is the mean and anything under 40 is considered “significant impairment” </a:t>
            </a:r>
          </a:p>
        </p:txBody>
      </p:sp>
      <p:sp>
        <p:nvSpPr>
          <p:cNvPr id="4" name="Slide Number Placeholder 3"/>
          <p:cNvSpPr>
            <a:spLocks noGrp="1"/>
          </p:cNvSpPr>
          <p:nvPr>
            <p:ph type="sldNum" sz="quarter" idx="5"/>
          </p:nvPr>
        </p:nvSpPr>
        <p:spPr/>
        <p:txBody>
          <a:bodyPr/>
          <a:lstStyle/>
          <a:p>
            <a:fld id="{134FF220-A158-8840-A4D9-46DD8E212359}" type="slidenum">
              <a:rPr lang="en-US" smtClean="0"/>
              <a:t>26</a:t>
            </a:fld>
            <a:endParaRPr lang="en-US"/>
          </a:p>
        </p:txBody>
      </p:sp>
    </p:spTree>
    <p:extLst>
      <p:ext uri="{BB962C8B-B14F-4D97-AF65-F5344CB8AC3E}">
        <p14:creationId xmlns:p14="http://schemas.microsoft.com/office/powerpoint/2010/main" val="3334763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GEE was used </a:t>
            </a:r>
            <a:r>
              <a:rPr lang="en-US" sz="1800" dirty="0"/>
              <a:t>all analyses and chosen because:</a:t>
            </a:r>
          </a:p>
          <a:p>
            <a:pPr marL="0" indent="0">
              <a:buNone/>
            </a:pPr>
            <a:endParaRPr lang="en-US" sz="600" dirty="0"/>
          </a:p>
          <a:p>
            <a:r>
              <a:rPr lang="en-US" sz="1800" dirty="0"/>
              <a:t>estimates population/group average for repeated measures</a:t>
            </a:r>
          </a:p>
          <a:p>
            <a:endParaRPr lang="en-US" sz="600" dirty="0"/>
          </a:p>
          <a:p>
            <a:r>
              <a:rPr lang="en-US" sz="1800" dirty="0"/>
              <a:t>accounts for correlation of repeated measures within subjects</a:t>
            </a:r>
          </a:p>
          <a:p>
            <a:endParaRPr lang="en-US" sz="600" dirty="0"/>
          </a:p>
          <a:p>
            <a:r>
              <a:rPr lang="en-US" sz="1800" dirty="0"/>
              <a:t>analyzes mediation for binary and continuous variables</a:t>
            </a:r>
          </a:p>
          <a:p>
            <a:endParaRPr lang="en-US" sz="600" dirty="0"/>
          </a:p>
          <a:p>
            <a:r>
              <a:rPr lang="en-US" sz="1800" dirty="0"/>
              <a:t>estimates consistent, even if correlation matrix mis-specified</a:t>
            </a:r>
          </a:p>
          <a:p>
            <a:pPr lvl="1"/>
            <a:r>
              <a:rPr lang="en-US" dirty="0"/>
              <a:t>exchangeable working correlation matrix used for all analyses</a:t>
            </a:r>
          </a:p>
          <a:p>
            <a:endParaRPr lang="en-US" dirty="0"/>
          </a:p>
        </p:txBody>
      </p:sp>
      <p:sp>
        <p:nvSpPr>
          <p:cNvPr id="4" name="Slide Number Placeholder 3"/>
          <p:cNvSpPr>
            <a:spLocks noGrp="1"/>
          </p:cNvSpPr>
          <p:nvPr>
            <p:ph type="sldNum" sz="quarter" idx="5"/>
          </p:nvPr>
        </p:nvSpPr>
        <p:spPr/>
        <p:txBody>
          <a:bodyPr/>
          <a:lstStyle/>
          <a:p>
            <a:fld id="{134FF220-A158-8840-A4D9-46DD8E212359}" type="slidenum">
              <a:rPr lang="en-US" smtClean="0"/>
              <a:t>27</a:t>
            </a:fld>
            <a:endParaRPr lang="en-US"/>
          </a:p>
        </p:txBody>
      </p:sp>
    </p:spTree>
    <p:extLst>
      <p:ext uri="{BB962C8B-B14F-4D97-AF65-F5344CB8AC3E}">
        <p14:creationId xmlns:p14="http://schemas.microsoft.com/office/powerpoint/2010/main" val="2068097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Given the binary outcome and how condition and time were coded,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t>
            </a:r>
            <a:r>
              <a:rPr lang="en-US" sz="1200" kern="1200" dirty="0">
                <a:solidFill>
                  <a:schemeClr val="tx1"/>
                </a:solidFill>
                <a:effectLst/>
                <a:latin typeface="+mn-lt"/>
                <a:ea typeface="+mn-ea"/>
                <a:cs typeface="+mn-cs"/>
                <a:sym typeface="Symbol" pitchFamily="2" charset="2"/>
              </a:rPr>
              <a:t> </a:t>
            </a:r>
            <a:r>
              <a:rPr lang="en-US" sz="1200" kern="1200" dirty="0">
                <a:solidFill>
                  <a:schemeClr val="tx1"/>
                </a:solidFill>
                <a:effectLst/>
                <a:latin typeface="+mn-lt"/>
                <a:ea typeface="+mn-ea"/>
                <a:cs typeface="+mn-cs"/>
              </a:rPr>
              <a:t>value represents the marginal change in log odds with respect to persistence.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exponential value of </a:t>
            </a:r>
            <a:r>
              <a:rPr lang="en-US" sz="1200" kern="1200" dirty="0">
                <a:solidFill>
                  <a:schemeClr val="tx1"/>
                </a:solidFill>
                <a:effectLst/>
                <a:latin typeface="+mn-lt"/>
                <a:ea typeface="+mn-ea"/>
                <a:cs typeface="+mn-cs"/>
                <a:sym typeface="Symbol" pitchFamily="2" charset="2"/>
              </a:rPr>
              <a:t></a:t>
            </a:r>
            <a:r>
              <a:rPr lang="en-US" sz="1200" kern="1200" dirty="0">
                <a:solidFill>
                  <a:schemeClr val="tx1"/>
                </a:solidFill>
                <a:effectLst/>
                <a:latin typeface="+mn-lt"/>
                <a:ea typeface="+mn-ea"/>
                <a:cs typeface="+mn-cs"/>
              </a:rPr>
              <a:t> (Exp (</a:t>
            </a:r>
            <a:r>
              <a:rPr lang="en-US" sz="1200" kern="1200" dirty="0">
                <a:solidFill>
                  <a:schemeClr val="tx1"/>
                </a:solidFill>
                <a:effectLst/>
                <a:latin typeface="+mn-lt"/>
                <a:ea typeface="+mn-ea"/>
                <a:cs typeface="+mn-cs"/>
                <a:sym typeface="Symbol" pitchFamily="2" charset="2"/>
              </a:rPr>
              <a:t></a:t>
            </a:r>
            <a:r>
              <a:rPr lang="en-US" sz="1200" kern="1200" dirty="0">
                <a:solidFill>
                  <a:schemeClr val="tx1"/>
                </a:solidFill>
                <a:effectLst/>
                <a:latin typeface="+mn-lt"/>
                <a:ea typeface="+mn-ea"/>
                <a:cs typeface="+mn-cs"/>
              </a:rPr>
              <a:t>)) is the odds ratio of an event’s occurrence, so that if Exp(</a:t>
            </a:r>
            <a:r>
              <a:rPr lang="en-US" sz="1200" kern="1200" dirty="0">
                <a:solidFill>
                  <a:schemeClr val="tx1"/>
                </a:solidFill>
                <a:effectLst/>
                <a:latin typeface="+mn-lt"/>
                <a:ea typeface="+mn-ea"/>
                <a:cs typeface="+mn-cs"/>
                <a:sym typeface="Symbol" pitchFamily="2" charset="2"/>
              </a:rPr>
              <a:t></a:t>
            </a:r>
            <a:r>
              <a:rPr lang="en-US" sz="1200" kern="1200" dirty="0">
                <a:solidFill>
                  <a:schemeClr val="tx1"/>
                </a:solidFill>
                <a:effectLst/>
                <a:latin typeface="+mn-lt"/>
                <a:ea typeface="+mn-ea"/>
                <a:cs typeface="+mn-cs"/>
              </a:rPr>
              <a:t>) is greater than 1, in this analysis, there are increasing odds of academic persistence.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FSST accounted for approximately 21% of the variance (R</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.208) and had an large estimated effect on academic persistence (</a:t>
            </a:r>
            <a:r>
              <a:rPr lang="en-US" sz="1200" i="1" kern="1200" dirty="0">
                <a:solidFill>
                  <a:schemeClr val="tx1"/>
                </a:solidFill>
                <a:effectLst/>
                <a:latin typeface="+mn-lt"/>
                <a:ea typeface="+mn-ea"/>
                <a:cs typeface="+mn-cs"/>
              </a:rPr>
              <a:t>d </a:t>
            </a:r>
            <a:r>
              <a:rPr lang="en-US" sz="1200" kern="1200" dirty="0">
                <a:solidFill>
                  <a:schemeClr val="tx1"/>
                </a:solidFill>
                <a:effectLst/>
                <a:latin typeface="+mn-lt"/>
                <a:ea typeface="+mn-ea"/>
                <a:cs typeface="+mn-cs"/>
              </a:rPr>
              <a:t>= 1.025; Cohen, 1992; </a:t>
            </a:r>
            <a:r>
              <a:rPr lang="en-US" sz="1200" kern="1200" dirty="0" err="1">
                <a:solidFill>
                  <a:schemeClr val="tx1"/>
                </a:solidFill>
                <a:effectLst/>
                <a:latin typeface="+mn-lt"/>
                <a:ea typeface="+mn-ea"/>
                <a:cs typeface="+mn-cs"/>
              </a:rPr>
              <a:t>Borenstein</a:t>
            </a:r>
            <a:r>
              <a:rPr lang="en-US" sz="1200" kern="1200" dirty="0">
                <a:solidFill>
                  <a:schemeClr val="tx1"/>
                </a:solidFill>
                <a:effectLst/>
                <a:latin typeface="+mn-lt"/>
                <a:ea typeface="+mn-ea"/>
                <a:cs typeface="+mn-cs"/>
              </a:rPr>
              <a:t> et al., 2021); the log odds ratio was converted to R</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and Cohen’s </a:t>
            </a:r>
            <a:r>
              <a:rPr lang="en-US" sz="1200" i="1" kern="1200" dirty="0">
                <a:solidFill>
                  <a:schemeClr val="tx1"/>
                </a:solidFill>
                <a:effectLst/>
                <a:latin typeface="+mn-lt"/>
                <a:ea typeface="+mn-ea"/>
                <a:cs typeface="+mn-cs"/>
              </a:rPr>
              <a:t>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indent="0">
              <a:buNone/>
            </a:pPr>
            <a:r>
              <a:rPr lang="en-US" sz="1200" i="1" dirty="0"/>
              <a:t>Students with psychiatric conditions who were assigned to/received FSST will have greater improvement in academic persistence than students who were assigned to/received the CSAU+EFA condition.</a:t>
            </a:r>
            <a:endParaRPr lang="en-US" dirty="0"/>
          </a:p>
          <a:p>
            <a:pPr marL="0" indent="0" algn="ctr">
              <a:buNone/>
            </a:pPr>
            <a:r>
              <a:rPr lang="en-US" dirty="0"/>
              <a:t>Y</a:t>
            </a:r>
            <a:r>
              <a:rPr lang="en-US" baseline="-25000" dirty="0"/>
              <a:t>Persistence</a:t>
            </a:r>
            <a:r>
              <a:rPr lang="en-US" dirty="0"/>
              <a:t> = β</a:t>
            </a:r>
            <a:r>
              <a:rPr lang="en-US" baseline="-25000" dirty="0"/>
              <a:t>0</a:t>
            </a:r>
            <a:r>
              <a:rPr lang="en-US" dirty="0"/>
              <a:t> + β</a:t>
            </a:r>
            <a:r>
              <a:rPr lang="en-US" baseline="-25000" dirty="0"/>
              <a:t>Time</a:t>
            </a:r>
            <a:r>
              <a:rPr lang="en-US" dirty="0"/>
              <a:t> + β</a:t>
            </a:r>
            <a:r>
              <a:rPr lang="en-US" baseline="-25000" dirty="0"/>
              <a:t>Condition</a:t>
            </a:r>
            <a:r>
              <a:rPr lang="en-US" dirty="0"/>
              <a:t> + β</a:t>
            </a:r>
            <a:r>
              <a:rPr lang="en-US" baseline="-25000" dirty="0"/>
              <a:t>T*C </a:t>
            </a:r>
            <a:r>
              <a:rPr lang="en-US" dirty="0"/>
              <a:t>+ </a:t>
            </a:r>
            <a:r>
              <a:rPr lang="en-US" i="1" dirty="0"/>
              <a:t>r</a:t>
            </a:r>
          </a:p>
        </p:txBody>
      </p:sp>
      <p:sp>
        <p:nvSpPr>
          <p:cNvPr id="4" name="Slide Number Placeholder 3"/>
          <p:cNvSpPr>
            <a:spLocks noGrp="1"/>
          </p:cNvSpPr>
          <p:nvPr>
            <p:ph type="sldNum" sz="quarter" idx="5"/>
          </p:nvPr>
        </p:nvSpPr>
        <p:spPr/>
        <p:txBody>
          <a:bodyPr/>
          <a:lstStyle/>
          <a:p>
            <a:fld id="{592F0C90-5BD2-284A-8A5D-A31A6AC695D5}" type="slidenum">
              <a:rPr lang="en-US" smtClean="0"/>
              <a:t>29</a:t>
            </a:fld>
            <a:endParaRPr lang="en-US"/>
          </a:p>
        </p:txBody>
      </p:sp>
    </p:spTree>
    <p:extLst>
      <p:ext uri="{BB962C8B-B14F-4D97-AF65-F5344CB8AC3E}">
        <p14:creationId xmlns:p14="http://schemas.microsoft.com/office/powerpoint/2010/main" val="1231795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4FF220-A158-8840-A4D9-46DD8E212359}" type="slidenum">
              <a:rPr lang="en-US" smtClean="0"/>
              <a:t>30</a:t>
            </a:fld>
            <a:endParaRPr lang="en-US"/>
          </a:p>
        </p:txBody>
      </p:sp>
    </p:spTree>
    <p:extLst>
      <p:ext uri="{BB962C8B-B14F-4D97-AF65-F5344CB8AC3E}">
        <p14:creationId xmlns:p14="http://schemas.microsoft.com/office/powerpoint/2010/main" val="375099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2003- 2018: </a:t>
            </a:r>
          </a:p>
          <a:p>
            <a:pPr marL="274320" lvl="1" indent="0">
              <a:buNone/>
            </a:pPr>
            <a:r>
              <a:rPr lang="en-US" dirty="0">
                <a:solidFill>
                  <a:schemeClr val="tx1"/>
                </a:solidFill>
              </a:rPr>
              <a:t>Rutgers University</a:t>
            </a:r>
          </a:p>
          <a:p>
            <a:pPr marL="274320" lvl="1" indent="0">
              <a:buNone/>
            </a:pPr>
            <a:r>
              <a:rPr lang="en-US" dirty="0">
                <a:solidFill>
                  <a:schemeClr val="tx1"/>
                </a:solidFill>
              </a:rPr>
              <a:t>Assistant Professor</a:t>
            </a:r>
          </a:p>
          <a:p>
            <a:pPr marL="274320" lvl="1" indent="0">
              <a:buNone/>
            </a:pPr>
            <a:r>
              <a:rPr lang="en-US" dirty="0">
                <a:solidFill>
                  <a:schemeClr val="tx1"/>
                </a:solidFill>
              </a:rPr>
              <a:t>Director of CSPR Research Group</a:t>
            </a:r>
          </a:p>
          <a:p>
            <a:endParaRPr lang="en-US" dirty="0">
              <a:solidFill>
                <a:schemeClr val="tx1"/>
              </a:solidFill>
            </a:endParaRPr>
          </a:p>
          <a:p>
            <a:r>
              <a:rPr lang="en-US" dirty="0">
                <a:solidFill>
                  <a:schemeClr val="tx1"/>
                </a:solidFill>
              </a:rPr>
              <a:t>Present</a:t>
            </a:r>
          </a:p>
          <a:p>
            <a:pPr marL="274320" lvl="1" indent="0">
              <a:buNone/>
            </a:pPr>
            <a:r>
              <a:rPr lang="en-US" dirty="0">
                <a:solidFill>
                  <a:schemeClr val="tx1"/>
                </a:solidFill>
              </a:rPr>
              <a:t>UMASS Chan Medical School</a:t>
            </a:r>
          </a:p>
          <a:p>
            <a:pPr marL="274320" lvl="1" indent="0">
              <a:buNone/>
            </a:pPr>
            <a:r>
              <a:rPr lang="en-US" dirty="0">
                <a:solidFill>
                  <a:schemeClr val="tx1"/>
                </a:solidFill>
              </a:rPr>
              <a:t>Dept of Psychiatry</a:t>
            </a:r>
          </a:p>
          <a:p>
            <a:pPr marL="274320" lvl="1" indent="0">
              <a:buNone/>
            </a:pPr>
            <a:r>
              <a:rPr lang="en-US" dirty="0">
                <a:solidFill>
                  <a:schemeClr val="tx1"/>
                </a:solidFill>
              </a:rPr>
              <a:t>Assistant Professor		   </a:t>
            </a:r>
          </a:p>
          <a:p>
            <a:pPr marL="274320" lvl="1" indent="0">
              <a:buNone/>
            </a:pPr>
            <a:endParaRPr lang="en-US" sz="100" dirty="0">
              <a:solidFill>
                <a:schemeClr val="tx1"/>
              </a:solidFill>
            </a:endParaRPr>
          </a:p>
          <a:p>
            <a:pPr marL="274320" lvl="1" indent="0">
              <a:buNone/>
            </a:pPr>
            <a:r>
              <a:rPr lang="en-US" dirty="0">
                <a:solidFill>
                  <a:schemeClr val="tx1"/>
                </a:solidFill>
              </a:rPr>
              <a:t>The JED Foundation</a:t>
            </a:r>
          </a:p>
          <a:p>
            <a:pPr marL="274320" lvl="1" indent="0">
              <a:buNone/>
            </a:pPr>
            <a:r>
              <a:rPr lang="en-US" dirty="0">
                <a:solidFill>
                  <a:schemeClr val="tx1"/>
                </a:solidFill>
              </a:rPr>
              <a:t>Chief Design &amp; Impact Officer</a:t>
            </a:r>
          </a:p>
          <a:p>
            <a:endParaRPr lang="en-US" dirty="0"/>
          </a:p>
        </p:txBody>
      </p:sp>
      <p:sp>
        <p:nvSpPr>
          <p:cNvPr id="4" name="Slide Number Placeholder 3"/>
          <p:cNvSpPr>
            <a:spLocks noGrp="1"/>
          </p:cNvSpPr>
          <p:nvPr>
            <p:ph type="sldNum" sz="quarter" idx="5"/>
          </p:nvPr>
        </p:nvSpPr>
        <p:spPr/>
        <p:txBody>
          <a:bodyPr/>
          <a:lstStyle/>
          <a:p>
            <a:fld id="{FC886EF1-FF4B-534D-A345-1CA9DF8FFA27}" type="slidenum">
              <a:rPr lang="en-US" smtClean="0"/>
              <a:t>4</a:t>
            </a:fld>
            <a:endParaRPr lang="en-US"/>
          </a:p>
        </p:txBody>
      </p:sp>
    </p:spTree>
    <p:extLst>
      <p:ext uri="{BB962C8B-B14F-4D97-AF65-F5344CB8AC3E}">
        <p14:creationId xmlns:p14="http://schemas.microsoft.com/office/powerpoint/2010/main" val="895775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ym typeface="Symbol" pitchFamily="2" charset="2"/>
              </a:rPr>
              <a:t></a:t>
            </a:r>
            <a:r>
              <a:rPr lang="en-US" sz="1200" dirty="0"/>
              <a:t> coefficient of the interaction term was 1.44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accounts for 13.5% of the variance (R</a:t>
            </a:r>
            <a:r>
              <a:rPr lang="en-US" sz="1200" baseline="30000" dirty="0"/>
              <a:t>2</a:t>
            </a:r>
            <a:r>
              <a:rPr lang="en-US" sz="1200" dirty="0"/>
              <a:t> = 0.135; </a:t>
            </a:r>
            <a:r>
              <a:rPr lang="en-US" sz="1200" u="sng" dirty="0">
                <a:hlinkClick r:id="rId3"/>
              </a:rPr>
              <a:t>www.escal.site</a:t>
            </a:r>
            <a:r>
              <a:rPr lang="en-US" sz="1200" dirty="0"/>
              <a:t>)</a:t>
            </a:r>
          </a:p>
          <a:p>
            <a:endParaRPr lang="en-US" dirty="0"/>
          </a:p>
        </p:txBody>
      </p:sp>
      <p:sp>
        <p:nvSpPr>
          <p:cNvPr id="4" name="Slide Number Placeholder 3"/>
          <p:cNvSpPr>
            <a:spLocks noGrp="1"/>
          </p:cNvSpPr>
          <p:nvPr>
            <p:ph type="sldNum" sz="quarter" idx="5"/>
          </p:nvPr>
        </p:nvSpPr>
        <p:spPr/>
        <p:txBody>
          <a:bodyPr/>
          <a:lstStyle/>
          <a:p>
            <a:fld id="{592F0C90-5BD2-284A-8A5D-A31A6AC695D5}" type="slidenum">
              <a:rPr lang="en-US" smtClean="0"/>
              <a:t>31</a:t>
            </a:fld>
            <a:endParaRPr lang="en-US"/>
          </a:p>
        </p:txBody>
      </p:sp>
    </p:spTree>
    <p:extLst>
      <p:ext uri="{BB962C8B-B14F-4D97-AF65-F5344CB8AC3E}">
        <p14:creationId xmlns:p14="http://schemas.microsoft.com/office/powerpoint/2010/main" val="2096481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H_1a 86.52%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exponential value of </a:t>
            </a:r>
            <a:r>
              <a:rPr lang="en-US" sz="1200" kern="1200" dirty="0">
                <a:solidFill>
                  <a:schemeClr val="tx1"/>
                </a:solidFill>
                <a:effectLst/>
                <a:latin typeface="+mn-lt"/>
                <a:ea typeface="+mn-ea"/>
                <a:cs typeface="+mn-cs"/>
                <a:sym typeface="Symbol" pitchFamily="2" charset="2"/>
              </a:rPr>
              <a:t></a:t>
            </a:r>
            <a:r>
              <a:rPr lang="en-US" sz="1200" kern="1200" dirty="0">
                <a:solidFill>
                  <a:schemeClr val="tx1"/>
                </a:solidFill>
                <a:effectLst/>
                <a:latin typeface="+mn-lt"/>
                <a:ea typeface="+mn-ea"/>
                <a:cs typeface="+mn-cs"/>
              </a:rPr>
              <a:t> (Exp (</a:t>
            </a:r>
            <a:r>
              <a:rPr lang="en-US" sz="1200" kern="1200" dirty="0">
                <a:solidFill>
                  <a:schemeClr val="tx1"/>
                </a:solidFill>
                <a:effectLst/>
                <a:latin typeface="+mn-lt"/>
                <a:ea typeface="+mn-ea"/>
                <a:cs typeface="+mn-cs"/>
                <a:sym typeface="Symbol" pitchFamily="2" charset="2"/>
              </a:rPr>
              <a:t></a:t>
            </a:r>
            <a:r>
              <a:rPr lang="en-US" sz="1200" kern="1200" dirty="0">
                <a:solidFill>
                  <a:schemeClr val="tx1"/>
                </a:solidFill>
                <a:effectLst/>
                <a:latin typeface="+mn-lt"/>
                <a:ea typeface="+mn-ea"/>
                <a:cs typeface="+mn-cs"/>
              </a:rPr>
              <a:t>)) is the odds ratio of an event’s occurrence, so that if Exp(</a:t>
            </a:r>
            <a:r>
              <a:rPr lang="en-US" sz="1200" kern="1200" dirty="0">
                <a:solidFill>
                  <a:schemeClr val="tx1"/>
                </a:solidFill>
                <a:effectLst/>
                <a:latin typeface="+mn-lt"/>
                <a:ea typeface="+mn-ea"/>
                <a:cs typeface="+mn-cs"/>
                <a:sym typeface="Symbol" pitchFamily="2" charset="2"/>
              </a:rPr>
              <a:t></a:t>
            </a:r>
            <a:r>
              <a:rPr lang="en-US" sz="1200" kern="1200" dirty="0">
                <a:solidFill>
                  <a:schemeClr val="tx1"/>
                </a:solidFill>
                <a:effectLst/>
                <a:latin typeface="+mn-lt"/>
                <a:ea typeface="+mn-ea"/>
                <a:cs typeface="+mn-cs"/>
              </a:rPr>
              <a:t>) is greater than 1, in this analysis, there are increasing odds of academic persistence.  </a:t>
            </a:r>
          </a:p>
          <a:p>
            <a:endParaRPr lang="en-US" dirty="0"/>
          </a:p>
          <a:p>
            <a:r>
              <a:rPr lang="en-US" sz="1800" dirty="0"/>
              <a:t>FSST </a:t>
            </a:r>
            <a:r>
              <a:rPr lang="en-US" sz="1800" b="1" dirty="0"/>
              <a:t>directly impacts and increases odds of academic persistence</a:t>
            </a:r>
          </a:p>
          <a:p>
            <a:pPr marL="457177" lvl="1" indent="0">
              <a:buNone/>
            </a:pPr>
            <a:endParaRPr lang="en-US" sz="600" dirty="0"/>
          </a:p>
          <a:p>
            <a:r>
              <a:rPr lang="en-US" sz="1800" b="1" dirty="0"/>
              <a:t>Provides strong, preliminary confirmation that cognitive overload may play part in periodic attrition</a:t>
            </a:r>
          </a:p>
          <a:p>
            <a:endParaRPr lang="en-US" sz="600" dirty="0"/>
          </a:p>
          <a:p>
            <a:r>
              <a:rPr lang="en-US" sz="1800" dirty="0"/>
              <a:t>FSST’s effect sizes on working memory and attention suggests promise, but analyses not sufficiently powered to detect significance for measurement</a:t>
            </a:r>
            <a:endParaRPr lang="en-US" sz="1650" dirty="0"/>
          </a:p>
          <a:p>
            <a:endParaRPr lang="en-US" dirty="0"/>
          </a:p>
        </p:txBody>
      </p:sp>
      <p:sp>
        <p:nvSpPr>
          <p:cNvPr id="4" name="Slide Number Placeholder 3"/>
          <p:cNvSpPr>
            <a:spLocks noGrp="1"/>
          </p:cNvSpPr>
          <p:nvPr>
            <p:ph type="sldNum" sz="quarter" idx="5"/>
          </p:nvPr>
        </p:nvSpPr>
        <p:spPr/>
        <p:txBody>
          <a:bodyPr/>
          <a:lstStyle/>
          <a:p>
            <a:fld id="{592F0C90-5BD2-284A-8A5D-A31A6AC695D5}" type="slidenum">
              <a:rPr lang="en-US" smtClean="0"/>
              <a:t>32</a:t>
            </a:fld>
            <a:endParaRPr lang="en-US"/>
          </a:p>
        </p:txBody>
      </p:sp>
    </p:spTree>
    <p:extLst>
      <p:ext uri="{BB962C8B-B14F-4D97-AF65-F5344CB8AC3E}">
        <p14:creationId xmlns:p14="http://schemas.microsoft.com/office/powerpoint/2010/main" val="25964426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population is not challenged academically in terms of consistently poor grades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Tremendous amount of personal of effort required to </a:t>
            </a:r>
            <a:r>
              <a:rPr lang="en-US" i="1" dirty="0"/>
              <a:t>manage</a:t>
            </a:r>
            <a:r>
              <a:rPr lang="en-US" dirty="0"/>
              <a:t> multiple competing demands without the adequate skills, strategies creates cognitive overload</a:t>
            </a:r>
          </a:p>
          <a:p>
            <a:r>
              <a:rPr lang="en-US" dirty="0"/>
              <a:t> </a:t>
            </a:r>
          </a:p>
          <a:p>
            <a:pPr lvl="0"/>
            <a:r>
              <a:rPr lang="en-US" dirty="0"/>
              <a:t>Students struggle to persist due to the absence of advanced EF skills to manage the cognitive load</a:t>
            </a:r>
          </a:p>
          <a:p>
            <a:pPr lvl="0"/>
            <a:r>
              <a:rPr lang="en-US" dirty="0"/>
              <a:t>When EF skills are under-refined:  </a:t>
            </a:r>
          </a:p>
          <a:p>
            <a:pPr lvl="1"/>
            <a:r>
              <a:rPr lang="en-US" dirty="0"/>
              <a:t>the ability to remember all information exceeds working memory capacity </a:t>
            </a:r>
          </a:p>
          <a:p>
            <a:pPr lvl="1"/>
            <a:r>
              <a:rPr lang="en-US" dirty="0"/>
              <a:t>cognitive load becomes too heavy, and </a:t>
            </a:r>
          </a:p>
          <a:p>
            <a:pPr lvl="1"/>
            <a:r>
              <a:rPr lang="en-US" dirty="0"/>
              <a:t>students become cognitively overloaded </a:t>
            </a:r>
          </a:p>
          <a:p>
            <a:pPr lvl="0"/>
            <a:r>
              <a:rPr lang="en-US" dirty="0"/>
              <a:t>Cognitive overload leads to diminished performance and “white knuckling” it</a:t>
            </a: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EF skills prevent attrition among this sample and provides an alternate explanation of why students with psychiatric conditions struggle with academic persistence.  </a:t>
            </a:r>
          </a:p>
          <a:p>
            <a:endParaRPr lang="en-US" dirty="0"/>
          </a:p>
        </p:txBody>
      </p:sp>
      <p:sp>
        <p:nvSpPr>
          <p:cNvPr id="4" name="Slide Number Placeholder 3"/>
          <p:cNvSpPr>
            <a:spLocks noGrp="1"/>
          </p:cNvSpPr>
          <p:nvPr>
            <p:ph type="sldNum" sz="quarter" idx="5"/>
          </p:nvPr>
        </p:nvSpPr>
        <p:spPr/>
        <p:txBody>
          <a:bodyPr/>
          <a:lstStyle/>
          <a:p>
            <a:fld id="{592F0C90-5BD2-284A-8A5D-A31A6AC695D5}" type="slidenum">
              <a:rPr lang="en-US" smtClean="0"/>
              <a:t>34</a:t>
            </a:fld>
            <a:endParaRPr lang="en-US"/>
          </a:p>
        </p:txBody>
      </p:sp>
    </p:spTree>
    <p:extLst>
      <p:ext uri="{BB962C8B-B14F-4D97-AF65-F5344CB8AC3E}">
        <p14:creationId xmlns:p14="http://schemas.microsoft.com/office/powerpoint/2010/main" val="3567700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This may be a reason why symptoms gets identified as the reason for poor grades and attrition, however, it may not be the root cause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r>
              <a:rPr lang="en-US" dirty="0"/>
              <a:t>College students with psychiatric conditions struggle to </a:t>
            </a:r>
            <a:r>
              <a:rPr lang="en-US" i="1" dirty="0"/>
              <a:t>persist, </a:t>
            </a:r>
            <a:r>
              <a:rPr lang="en-US" dirty="0"/>
              <a:t>not necessarily with performance</a:t>
            </a:r>
            <a:endParaRPr lang="en-US" i="1" dirty="0"/>
          </a:p>
          <a:p>
            <a:pPr lvl="1"/>
            <a:r>
              <a:rPr lang="en-US" dirty="0"/>
              <a:t>GPA may be a transient issue or content-specific </a:t>
            </a:r>
          </a:p>
          <a:p>
            <a:pPr lvl="1"/>
            <a:r>
              <a:rPr lang="en-US" dirty="0"/>
              <a:t>May have history of incompletes or sudden termination of classes</a:t>
            </a:r>
          </a:p>
          <a:p>
            <a:pPr lvl="1"/>
            <a:endParaRPr lang="en-US" sz="800" dirty="0"/>
          </a:p>
          <a:p>
            <a:r>
              <a:rPr lang="en-US" dirty="0"/>
              <a:t>It the personal amount of effort required to </a:t>
            </a:r>
            <a:r>
              <a:rPr lang="en-US" i="1" dirty="0"/>
              <a:t>manage</a:t>
            </a:r>
            <a:r>
              <a:rPr lang="en-US" dirty="0"/>
              <a:t> multiple competing demands, which results in stress</a:t>
            </a:r>
          </a:p>
          <a:p>
            <a:endParaRPr lang="en-US" sz="900" dirty="0"/>
          </a:p>
          <a:p>
            <a:r>
              <a:rPr lang="en-US" dirty="0"/>
              <a:t>Increased amount of </a:t>
            </a:r>
            <a:r>
              <a:rPr lang="en-US" i="1" dirty="0"/>
              <a:t>unhealthy</a:t>
            </a:r>
            <a:r>
              <a:rPr lang="en-US" dirty="0"/>
              <a:t> stress may decrease a person’s resilience to academically persist</a:t>
            </a:r>
          </a:p>
          <a:p>
            <a:pPr lvl="1"/>
            <a:r>
              <a:rPr lang="en-US" dirty="0"/>
              <a:t>Think about the student who is successful at 4 courses, but cannot manage 5 courses well</a:t>
            </a:r>
            <a:r>
              <a:rPr lang="mr-IN" dirty="0"/>
              <a:t>…</a:t>
            </a:r>
            <a:r>
              <a:rPr lang="en-US" dirty="0"/>
              <a:t>its not intelligence/capacity, its </a:t>
            </a:r>
            <a:r>
              <a:rPr lang="en-US" i="1" dirty="0"/>
              <a:t>bandwidth</a:t>
            </a:r>
          </a:p>
          <a:p>
            <a:pPr lvl="1"/>
            <a:endParaRPr lang="en-US" sz="900" i="1" dirty="0"/>
          </a:p>
          <a:p>
            <a:r>
              <a:rPr lang="en-US" dirty="0"/>
              <a:t>EF skills promote self-regulation &amp; management to enhance performance</a:t>
            </a:r>
          </a:p>
          <a:p>
            <a:endParaRPr lang="en-US" dirty="0"/>
          </a:p>
          <a:p>
            <a:r>
              <a:rPr lang="en-US" dirty="0"/>
              <a:t>This is why the narrative of mentally ill, too sick to, and bad grades is so damaging...students need skills, when you teach them, they use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endParaRPr lang="en-US" dirty="0"/>
          </a:p>
        </p:txBody>
      </p:sp>
      <p:sp>
        <p:nvSpPr>
          <p:cNvPr id="4" name="Slide Number Placeholder 3"/>
          <p:cNvSpPr>
            <a:spLocks noGrp="1"/>
          </p:cNvSpPr>
          <p:nvPr>
            <p:ph type="sldNum" sz="quarter" idx="5"/>
          </p:nvPr>
        </p:nvSpPr>
        <p:spPr/>
        <p:txBody>
          <a:bodyPr/>
          <a:lstStyle/>
          <a:p>
            <a:fld id="{592F0C90-5BD2-284A-8A5D-A31A6AC695D5}" type="slidenum">
              <a:rPr lang="en-US" smtClean="0"/>
              <a:t>35</a:t>
            </a:fld>
            <a:endParaRPr lang="en-US"/>
          </a:p>
        </p:txBody>
      </p:sp>
    </p:spTree>
    <p:extLst>
      <p:ext uri="{BB962C8B-B14F-4D97-AF65-F5344CB8AC3E}">
        <p14:creationId xmlns:p14="http://schemas.microsoft.com/office/powerpoint/2010/main" val="31820778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FSST is manualized and requires minimal baseline knowledge of how to teach EF skills </a:t>
            </a:r>
          </a:p>
          <a:p>
            <a:pPr lvl="0"/>
            <a:r>
              <a:rPr lang="en-US" dirty="0"/>
              <a:t>Teaching skills is often reduced to </a:t>
            </a:r>
            <a:r>
              <a:rPr lang="en-US" i="1" dirty="0"/>
              <a:t>telling</a:t>
            </a:r>
            <a:r>
              <a:rPr lang="en-US" dirty="0"/>
              <a:t> a student </a:t>
            </a:r>
            <a:r>
              <a:rPr lang="en-US" i="1" dirty="0"/>
              <a:t>to do a skill </a:t>
            </a:r>
            <a:r>
              <a:rPr lang="en-US" dirty="0"/>
              <a:t>rather than </a:t>
            </a:r>
            <a:r>
              <a:rPr lang="en-US" i="1" dirty="0"/>
              <a:t>teaching how</a:t>
            </a:r>
            <a:r>
              <a:rPr lang="en-US" dirty="0"/>
              <a:t> to do a skill</a:t>
            </a:r>
          </a:p>
          <a:p>
            <a:endParaRPr lang="en-US" dirty="0"/>
          </a:p>
          <a:p>
            <a:endParaRPr lang="en-US" dirty="0"/>
          </a:p>
        </p:txBody>
      </p:sp>
      <p:sp>
        <p:nvSpPr>
          <p:cNvPr id="4" name="Slide Number Placeholder 3"/>
          <p:cNvSpPr>
            <a:spLocks noGrp="1"/>
          </p:cNvSpPr>
          <p:nvPr>
            <p:ph type="sldNum" sz="quarter" idx="5"/>
          </p:nvPr>
        </p:nvSpPr>
        <p:spPr/>
        <p:txBody>
          <a:bodyPr/>
          <a:lstStyle/>
          <a:p>
            <a:fld id="{592F0C90-5BD2-284A-8A5D-A31A6AC695D5}" type="slidenum">
              <a:rPr lang="en-US" smtClean="0"/>
              <a:t>36</a:t>
            </a:fld>
            <a:endParaRPr lang="en-US"/>
          </a:p>
        </p:txBody>
      </p:sp>
    </p:spTree>
    <p:extLst>
      <p:ext uri="{BB962C8B-B14F-4D97-AF65-F5344CB8AC3E}">
        <p14:creationId xmlns:p14="http://schemas.microsoft.com/office/powerpoint/2010/main" val="836849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evaluate the role of EF skills, course load (e.g. number of classes), and complexity of coursework on cognitive load and academic progress</a:t>
            </a:r>
            <a:r>
              <a:rPr lang="en-US" sz="1100" dirty="0"/>
              <a:t> </a:t>
            </a:r>
          </a:p>
          <a:p>
            <a:endParaRPr lang="en-US" dirty="0"/>
          </a:p>
        </p:txBody>
      </p:sp>
      <p:sp>
        <p:nvSpPr>
          <p:cNvPr id="4" name="Slide Number Placeholder 3"/>
          <p:cNvSpPr>
            <a:spLocks noGrp="1"/>
          </p:cNvSpPr>
          <p:nvPr>
            <p:ph type="sldNum" sz="quarter" idx="5"/>
          </p:nvPr>
        </p:nvSpPr>
        <p:spPr/>
        <p:txBody>
          <a:bodyPr/>
          <a:lstStyle/>
          <a:p>
            <a:fld id="{592F0C90-5BD2-284A-8A5D-A31A6AC695D5}" type="slidenum">
              <a:rPr lang="en-US" smtClean="0"/>
              <a:t>38</a:t>
            </a:fld>
            <a:endParaRPr lang="en-US"/>
          </a:p>
        </p:txBody>
      </p:sp>
    </p:spTree>
    <p:extLst>
      <p:ext uri="{BB962C8B-B14F-4D97-AF65-F5344CB8AC3E}">
        <p14:creationId xmlns:p14="http://schemas.microsoft.com/office/powerpoint/2010/main" val="2856350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2F0C90-5BD2-284A-8A5D-A31A6AC695D5}" type="slidenum">
              <a:rPr lang="en-US" smtClean="0"/>
              <a:t>40</a:t>
            </a:fld>
            <a:endParaRPr lang="en-US"/>
          </a:p>
        </p:txBody>
      </p:sp>
    </p:spTree>
    <p:extLst>
      <p:ext uri="{BB962C8B-B14F-4D97-AF65-F5344CB8AC3E}">
        <p14:creationId xmlns:p14="http://schemas.microsoft.com/office/powerpoint/2010/main" val="4255678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Thank you for your time and interest.</a:t>
            </a:r>
            <a:br>
              <a:rPr lang="en-US" sz="1200" dirty="0"/>
            </a:br>
            <a:br>
              <a:rPr lang="en-US" sz="1200" dirty="0"/>
            </a:br>
            <a:r>
              <a:rPr lang="en-US" sz="1200" b="0" dirty="0"/>
              <a:t>Please contact us at </a:t>
            </a:r>
            <a:r>
              <a:rPr lang="en-US" sz="1200" b="0" dirty="0" err="1"/>
              <a:t>HYPE@umassmed.edu</a:t>
            </a:r>
            <a:br>
              <a:rPr lang="en-US" sz="1200" b="0" dirty="0"/>
            </a:br>
            <a:br>
              <a:rPr lang="en-US" sz="1200" b="0" dirty="0"/>
            </a:br>
            <a:r>
              <a:rPr lang="en-US" sz="1200" b="0" dirty="0"/>
              <a:t>Any Questions, Comments, Thoughts?</a:t>
            </a:r>
            <a:br>
              <a:rPr lang="en-US" sz="1200" b="0" dirty="0"/>
            </a:br>
            <a:br>
              <a:rPr lang="en-US" sz="1200" b="0" dirty="0"/>
            </a:br>
            <a:r>
              <a:rPr lang="en-US" sz="1200" b="0" dirty="0"/>
              <a:t>Look for additional webinars on:</a:t>
            </a:r>
            <a:br>
              <a:rPr lang="en-US" sz="1200" b="0" dirty="0"/>
            </a:br>
            <a:r>
              <a:rPr lang="en-US" sz="1200" b="0" dirty="0"/>
              <a:t>FSST &amp; the role of self-efficacy</a:t>
            </a:r>
            <a:br>
              <a:rPr lang="en-US" sz="1200" b="0" dirty="0"/>
            </a:br>
            <a:r>
              <a:rPr lang="en-US" sz="1200" b="0" dirty="0"/>
              <a:t>The Significant Impacts of Distraction and Disruption on Learning &amp; Performance</a:t>
            </a:r>
            <a:endParaRPr lang="en-US" dirty="0"/>
          </a:p>
        </p:txBody>
      </p:sp>
      <p:sp>
        <p:nvSpPr>
          <p:cNvPr id="4" name="Slide Number Placeholder 3"/>
          <p:cNvSpPr>
            <a:spLocks noGrp="1"/>
          </p:cNvSpPr>
          <p:nvPr>
            <p:ph type="sldNum" sz="quarter" idx="5"/>
          </p:nvPr>
        </p:nvSpPr>
        <p:spPr/>
        <p:txBody>
          <a:bodyPr/>
          <a:lstStyle/>
          <a:p>
            <a:fld id="{134FF220-A158-8840-A4D9-46DD8E212359}" type="slidenum">
              <a:rPr lang="en-US" smtClean="0"/>
              <a:t>44</a:t>
            </a:fld>
            <a:endParaRPr lang="en-US"/>
          </a:p>
        </p:txBody>
      </p:sp>
    </p:spTree>
    <p:extLst>
      <p:ext uri="{BB962C8B-B14F-4D97-AF65-F5344CB8AC3E}">
        <p14:creationId xmlns:p14="http://schemas.microsoft.com/office/powerpoint/2010/main" val="1774107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Note about language...assume good intent. Language changes and how we refer to folks change, so please know the intention of all language used is grounded in respect and intended to be person-first.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mental illness, psychiatric disability, psychiatric condition...I chose to use mental health condition due to my own beliefs and that is what young people have suggested as their preference. </a:t>
            </a:r>
          </a:p>
          <a:p>
            <a:endParaRPr lang="en-US" dirty="0"/>
          </a:p>
        </p:txBody>
      </p:sp>
      <p:sp>
        <p:nvSpPr>
          <p:cNvPr id="4" name="Slide Number Placeholder 3"/>
          <p:cNvSpPr>
            <a:spLocks noGrp="1"/>
          </p:cNvSpPr>
          <p:nvPr>
            <p:ph type="sldNum" sz="quarter" idx="5"/>
          </p:nvPr>
        </p:nvSpPr>
        <p:spPr/>
        <p:txBody>
          <a:bodyPr/>
          <a:lstStyle/>
          <a:p>
            <a:pPr>
              <a:defRPr/>
            </a:pPr>
            <a:fld id="{D2A0CC2E-AAE6-4F41-8EA0-AA5119340D48}" type="slidenum">
              <a:rPr lang="en-US" smtClean="0"/>
              <a:pPr>
                <a:defRPr/>
              </a:pPr>
              <a:t>7</a:t>
            </a:fld>
            <a:endParaRPr lang="en-US"/>
          </a:p>
        </p:txBody>
      </p:sp>
    </p:spTree>
    <p:extLst>
      <p:ext uri="{BB962C8B-B14F-4D97-AF65-F5344CB8AC3E}">
        <p14:creationId xmlns:p14="http://schemas.microsoft.com/office/powerpoint/2010/main" val="3077450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Utilization rates of student counseling services on campus steadily increased </a:t>
            </a:r>
          </a:p>
          <a:p>
            <a:endParaRPr lang="en-US" dirty="0"/>
          </a:p>
        </p:txBody>
      </p:sp>
      <p:sp>
        <p:nvSpPr>
          <p:cNvPr id="4" name="Slide Number Placeholder 3"/>
          <p:cNvSpPr>
            <a:spLocks noGrp="1"/>
          </p:cNvSpPr>
          <p:nvPr>
            <p:ph type="sldNum" sz="quarter" idx="5"/>
          </p:nvPr>
        </p:nvSpPr>
        <p:spPr/>
        <p:txBody>
          <a:bodyPr/>
          <a:lstStyle/>
          <a:p>
            <a:fld id="{592F0C90-5BD2-284A-8A5D-A31A6AC695D5}" type="slidenum">
              <a:rPr lang="en-US" smtClean="0"/>
              <a:t>8</a:t>
            </a:fld>
            <a:endParaRPr lang="en-US"/>
          </a:p>
        </p:txBody>
      </p:sp>
    </p:spTree>
    <p:extLst>
      <p:ext uri="{BB962C8B-B14F-4D97-AF65-F5344CB8AC3E}">
        <p14:creationId xmlns:p14="http://schemas.microsoft.com/office/powerpoint/2010/main" val="3357461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our first study, we asked them...what gets in the way of staying in school...and you know what???</a:t>
            </a:r>
          </a:p>
        </p:txBody>
      </p:sp>
      <p:sp>
        <p:nvSpPr>
          <p:cNvPr id="4" name="Slide Number Placeholder 3"/>
          <p:cNvSpPr>
            <a:spLocks noGrp="1"/>
          </p:cNvSpPr>
          <p:nvPr>
            <p:ph type="sldNum" sz="quarter" idx="5"/>
          </p:nvPr>
        </p:nvSpPr>
        <p:spPr/>
        <p:txBody>
          <a:bodyPr/>
          <a:lstStyle/>
          <a:p>
            <a:fld id="{134FF220-A158-8840-A4D9-46DD8E212359}" type="slidenum">
              <a:rPr lang="en-US" smtClean="0"/>
              <a:t>9</a:t>
            </a:fld>
            <a:endParaRPr lang="en-US"/>
          </a:p>
        </p:txBody>
      </p:sp>
    </p:spTree>
    <p:extLst>
      <p:ext uri="{BB962C8B-B14F-4D97-AF65-F5344CB8AC3E}">
        <p14:creationId xmlns:p14="http://schemas.microsoft.com/office/powerpoint/2010/main" val="1490276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264 students were asked about the barriers associated with maintaining matriculation in school, these were the results</a:t>
            </a:r>
          </a:p>
          <a:p>
            <a:r>
              <a:rPr lang="en-US" dirty="0"/>
              <a:t>This was my “ah-ha” moment</a:t>
            </a:r>
          </a:p>
          <a:p>
            <a:endParaRPr lang="en-US" dirty="0"/>
          </a:p>
          <a:p>
            <a:r>
              <a:rPr lang="en-US" dirty="0"/>
              <a:t>Students more commonly endorsed issues associated with executive functioning tasks than “classic” mental health symptoms</a:t>
            </a:r>
          </a:p>
          <a:p>
            <a:pPr marL="0" indent="0">
              <a:buNone/>
            </a:pPr>
            <a:endParaRPr lang="en-US" sz="300" dirty="0"/>
          </a:p>
          <a:p>
            <a:r>
              <a:rPr lang="en-US" dirty="0"/>
              <a:t>Students may not be failing out/dropping out of school because of their mental health symptoms per say, but because they had </a:t>
            </a:r>
            <a:r>
              <a:rPr lang="en-US" i="1" dirty="0"/>
              <a:t>difficulty with executive functioning skills and academic self-management (self-regulated learning)</a:t>
            </a:r>
            <a:r>
              <a:rPr lang="en-US" dirty="0"/>
              <a:t>.</a:t>
            </a:r>
          </a:p>
          <a:p>
            <a:endParaRPr lang="en-US" dirty="0"/>
          </a:p>
        </p:txBody>
      </p:sp>
      <p:sp>
        <p:nvSpPr>
          <p:cNvPr id="4" name="Slide Number Placeholder 3"/>
          <p:cNvSpPr>
            <a:spLocks noGrp="1"/>
          </p:cNvSpPr>
          <p:nvPr>
            <p:ph type="sldNum" sz="quarter" idx="5"/>
          </p:nvPr>
        </p:nvSpPr>
        <p:spPr/>
        <p:txBody>
          <a:bodyPr/>
          <a:lstStyle/>
          <a:p>
            <a:pPr>
              <a:defRPr/>
            </a:pPr>
            <a:fld id="{D2A0CC2E-AAE6-4F41-8EA0-AA5119340D48}" type="slidenum">
              <a:rPr lang="en-US" smtClean="0"/>
              <a:pPr>
                <a:defRPr/>
              </a:pPr>
              <a:t>10</a:t>
            </a:fld>
            <a:endParaRPr lang="en-US"/>
          </a:p>
        </p:txBody>
      </p:sp>
    </p:spTree>
    <p:extLst>
      <p:ext uri="{BB962C8B-B14F-4D97-AF65-F5344CB8AC3E}">
        <p14:creationId xmlns:p14="http://schemas.microsoft.com/office/powerpoint/2010/main" val="2044536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Academic persistence is maintained enrollment toward degree completion</a:t>
            </a:r>
          </a:p>
          <a:p>
            <a:endParaRPr lang="en-US" dirty="0"/>
          </a:p>
          <a:p>
            <a:r>
              <a:rPr lang="en-US" dirty="0"/>
              <a:t>Measured by Satisfactory Academic Progress (SAP)</a:t>
            </a:r>
          </a:p>
          <a:p>
            <a:pPr lvl="1"/>
            <a:r>
              <a:rPr lang="en-US" dirty="0"/>
              <a:t>2/3 of courses completed with GPA of 2.0</a:t>
            </a:r>
          </a:p>
          <a:p>
            <a:pPr lvl="1"/>
            <a:endParaRPr lang="en-US" sz="900" dirty="0"/>
          </a:p>
          <a:p>
            <a:r>
              <a:rPr lang="en-US" dirty="0"/>
              <a:t>Students with MHC cycle in and out of school</a:t>
            </a:r>
          </a:p>
          <a:p>
            <a:pPr lvl="1"/>
            <a:r>
              <a:rPr lang="en-US" dirty="0"/>
              <a:t>Our samples have had GPAs of 2.9-3.1 </a:t>
            </a:r>
          </a:p>
          <a:p>
            <a:pPr lvl="1"/>
            <a:endParaRPr lang="en-US" sz="900" dirty="0"/>
          </a:p>
          <a:p>
            <a:r>
              <a:rPr lang="en-US" dirty="0"/>
              <a:t>Our hypothesis is that symptoms and grades are not the cause of the staggering attrition rates of this group...</a:t>
            </a:r>
          </a:p>
          <a:p>
            <a:endParaRPr lang="en-US" dirty="0"/>
          </a:p>
        </p:txBody>
      </p:sp>
      <p:sp>
        <p:nvSpPr>
          <p:cNvPr id="4" name="Slide Number Placeholder 3"/>
          <p:cNvSpPr>
            <a:spLocks noGrp="1"/>
          </p:cNvSpPr>
          <p:nvPr>
            <p:ph type="sldNum" sz="quarter" idx="5"/>
          </p:nvPr>
        </p:nvSpPr>
        <p:spPr/>
        <p:txBody>
          <a:bodyPr/>
          <a:lstStyle/>
          <a:p>
            <a:fld id="{134FF220-A158-8840-A4D9-46DD8E212359}" type="slidenum">
              <a:rPr lang="en-US" smtClean="0"/>
              <a:t>11</a:t>
            </a:fld>
            <a:endParaRPr lang="en-US"/>
          </a:p>
        </p:txBody>
      </p:sp>
    </p:spTree>
    <p:extLst>
      <p:ext uri="{BB962C8B-B14F-4D97-AF65-F5344CB8AC3E}">
        <p14:creationId xmlns:p14="http://schemas.microsoft.com/office/powerpoint/2010/main" val="1720424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2"/>
                </a:solidFill>
              </a:rPr>
              <a:t>Executive Functioning Skills</a:t>
            </a:r>
          </a:p>
          <a:p>
            <a:r>
              <a:rPr lang="en-US" dirty="0">
                <a:solidFill>
                  <a:schemeClr val="tx2"/>
                </a:solidFill>
              </a:rPr>
              <a:t>Self-Regulated Learning</a:t>
            </a:r>
          </a:p>
          <a:p>
            <a:endParaRPr lang="en-US" dirty="0"/>
          </a:p>
        </p:txBody>
      </p:sp>
      <p:sp>
        <p:nvSpPr>
          <p:cNvPr id="4" name="Slide Number Placeholder 3"/>
          <p:cNvSpPr>
            <a:spLocks noGrp="1"/>
          </p:cNvSpPr>
          <p:nvPr>
            <p:ph type="sldNum" sz="quarter" idx="5"/>
          </p:nvPr>
        </p:nvSpPr>
        <p:spPr/>
        <p:txBody>
          <a:bodyPr/>
          <a:lstStyle/>
          <a:p>
            <a:fld id="{134FF220-A158-8840-A4D9-46DD8E212359}" type="slidenum">
              <a:rPr lang="en-US" smtClean="0"/>
              <a:t>12</a:t>
            </a:fld>
            <a:endParaRPr lang="en-US"/>
          </a:p>
        </p:txBody>
      </p:sp>
    </p:spTree>
    <p:extLst>
      <p:ext uri="{BB962C8B-B14F-4D97-AF65-F5344CB8AC3E}">
        <p14:creationId xmlns:p14="http://schemas.microsoft.com/office/powerpoint/2010/main" val="1941949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800" dirty="0"/>
          </a:p>
          <a:p>
            <a:r>
              <a:rPr lang="en-US" dirty="0"/>
              <a:t>How do I organize myself to accomplish this task/goal (planning), </a:t>
            </a:r>
          </a:p>
          <a:p>
            <a:endParaRPr lang="en-US" sz="800" dirty="0"/>
          </a:p>
          <a:p>
            <a:r>
              <a:rPr lang="en-US" dirty="0"/>
              <a:t>What is my progress toward accomplishing this goal (monitoring), </a:t>
            </a:r>
          </a:p>
          <a:p>
            <a:endParaRPr lang="en-US" sz="800" dirty="0"/>
          </a:p>
          <a:p>
            <a:r>
              <a:rPr lang="en-US" dirty="0"/>
              <a:t>How do I minimize distractions to achieve this goal (control), and</a:t>
            </a:r>
          </a:p>
          <a:p>
            <a:endParaRPr lang="en-US" sz="800" dirty="0"/>
          </a:p>
          <a:p>
            <a:r>
              <a:rPr lang="en-US" dirty="0"/>
              <a:t>How do I feel about the process/how is this going (reaction, reflection).</a:t>
            </a:r>
          </a:p>
          <a:p>
            <a:pPr marL="0" indent="0">
              <a:buNone/>
            </a:pPr>
            <a:endParaRPr lang="en-US" sz="900" dirty="0"/>
          </a:p>
          <a:p>
            <a:pPr lvl="1"/>
            <a:r>
              <a:rPr lang="en-US" sz="2000" i="1" dirty="0"/>
              <a:t>Answering these questions helps to reinforce helpful behaviors/choices or to course correct</a:t>
            </a:r>
            <a:endParaRPr lang="en-US" i="1" dirty="0"/>
          </a:p>
          <a:p>
            <a:endParaRPr lang="en-US" dirty="0"/>
          </a:p>
        </p:txBody>
      </p:sp>
      <p:sp>
        <p:nvSpPr>
          <p:cNvPr id="4" name="Slide Number Placeholder 3"/>
          <p:cNvSpPr>
            <a:spLocks noGrp="1"/>
          </p:cNvSpPr>
          <p:nvPr>
            <p:ph type="sldNum" sz="quarter" idx="5"/>
          </p:nvPr>
        </p:nvSpPr>
        <p:spPr/>
        <p:txBody>
          <a:bodyPr/>
          <a:lstStyle/>
          <a:p>
            <a:fld id="{134FF220-A158-8840-A4D9-46DD8E212359}" type="slidenum">
              <a:rPr lang="en-US" smtClean="0"/>
              <a:t>13</a:t>
            </a:fld>
            <a:endParaRPr lang="en-US"/>
          </a:p>
        </p:txBody>
      </p:sp>
    </p:spTree>
    <p:extLst>
      <p:ext uri="{BB962C8B-B14F-4D97-AF65-F5344CB8AC3E}">
        <p14:creationId xmlns:p14="http://schemas.microsoft.com/office/powerpoint/2010/main" val="42670732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png"/><Relationship Id="rId7" Type="http://schemas.openxmlformats.org/officeDocument/2006/relationships/image" Target="../media/image3.jp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microsoft.com/office/2007/relationships/hdphoto" Target="../media/hdphoto1.wdp"/></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png"/><Relationship Id="rId7" Type="http://schemas.openxmlformats.org/officeDocument/2006/relationships/image" Target="../media/image3.jp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microsoft.com/office/2007/relationships/hdphoto" Target="../media/hdphoto2.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jpg"/><Relationship Id="rId5" Type="http://schemas.openxmlformats.org/officeDocument/2006/relationships/image" Target="../media/image8.svg"/><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jpg"/><Relationship Id="rId5" Type="http://schemas.openxmlformats.org/officeDocument/2006/relationships/image" Target="../media/image8.sv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jpg"/><Relationship Id="rId4" Type="http://schemas.openxmlformats.org/officeDocument/2006/relationships/image" Target="../media/image8.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jpg"/><Relationship Id="rId4" Type="http://schemas.openxmlformats.org/officeDocument/2006/relationships/image" Target="../media/image8.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jpg"/><Relationship Id="rId5" Type="http://schemas.openxmlformats.org/officeDocument/2006/relationships/image" Target="../media/image8.sv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jpg"/><Relationship Id="rId5" Type="http://schemas.openxmlformats.org/officeDocument/2006/relationships/image" Target="../media/image8.sv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jpg"/><Relationship Id="rId5" Type="http://schemas.openxmlformats.org/officeDocument/2006/relationships/image" Target="../media/image8.sv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jpg"/><Relationship Id="rId5" Type="http://schemas.openxmlformats.org/officeDocument/2006/relationships/image" Target="../media/image8.sv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C5181-3FA0-AD42-8E13-57C0B3C05F91}"/>
              </a:ext>
            </a:extLst>
          </p:cNvPr>
          <p:cNvSpPr>
            <a:spLocks noGrp="1"/>
          </p:cNvSpPr>
          <p:nvPr>
            <p:ph type="ctrTitle"/>
          </p:nvPr>
        </p:nvSpPr>
        <p:spPr>
          <a:xfrm>
            <a:off x="1524000" y="950425"/>
            <a:ext cx="9144000" cy="2387600"/>
          </a:xfrm>
          <a:prstGeom prst="rect">
            <a:avLst/>
          </a:prstGeom>
        </p:spPr>
        <p:txBody>
          <a:bodyPr anchor="b"/>
          <a:lstStyle>
            <a:lvl1pPr algn="ctr">
              <a:defRPr sz="6000"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28D5C79-B6B2-EC41-B895-75479BC66990}"/>
              </a:ext>
            </a:extLst>
          </p:cNvPr>
          <p:cNvSpPr>
            <a:spLocks noGrp="1"/>
          </p:cNvSpPr>
          <p:nvPr>
            <p:ph type="subTitle" idx="1"/>
          </p:nvPr>
        </p:nvSpPr>
        <p:spPr>
          <a:xfrm>
            <a:off x="1524000" y="3519977"/>
            <a:ext cx="9144000" cy="729331"/>
          </a:xfrm>
        </p:spPr>
        <p:txBody>
          <a:bodyPr>
            <a:normAutofit/>
          </a:bodyPr>
          <a:lstStyle>
            <a:lvl1pPr marL="0" indent="0" algn="ctr">
              <a:buNone/>
              <a:defRPr sz="2400" i="0">
                <a:solidFill>
                  <a:schemeClr val="bg1"/>
                </a:solidFill>
                <a:latin typeface="Arial" panose="020B060402020202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8" name="Text Placeholder 7">
            <a:extLst>
              <a:ext uri="{FF2B5EF4-FFF2-40B4-BE49-F238E27FC236}">
                <a16:creationId xmlns:a16="http://schemas.microsoft.com/office/drawing/2014/main" id="{E6D60042-FB4E-E64B-9CD6-98FFAD1B45A7}"/>
              </a:ext>
            </a:extLst>
          </p:cNvPr>
          <p:cNvSpPr>
            <a:spLocks noGrp="1"/>
          </p:cNvSpPr>
          <p:nvPr>
            <p:ph type="body" sz="quarter" idx="10" hasCustomPrompt="1"/>
          </p:nvPr>
        </p:nvSpPr>
        <p:spPr>
          <a:xfrm>
            <a:off x="1524000" y="6306472"/>
            <a:ext cx="9144000" cy="551528"/>
          </a:xfrm>
        </p:spPr>
        <p:txBody>
          <a:bodyPr>
            <a:normAutofit/>
          </a:bodyPr>
          <a:lstStyle>
            <a:lvl1pPr marL="0" indent="0" algn="ctr">
              <a:buNone/>
              <a:defRPr sz="1200" b="1" i="0" spc="133" baseline="0">
                <a:solidFill>
                  <a:schemeClr val="bg1"/>
                </a:solidFill>
                <a:latin typeface="Arial Black" panose="020B0604020202020204" pitchFamily="34" charset="0"/>
                <a:cs typeface="Arial Black" panose="020B0604020202020204" pitchFamily="34" charset="0"/>
              </a:defRPr>
            </a:lvl1pPr>
            <a:lvl2pPr marL="457177" indent="0">
              <a:buNone/>
              <a:defRPr/>
            </a:lvl2pPr>
          </a:lstStyle>
          <a:p>
            <a:pPr lvl="0"/>
            <a:r>
              <a:rPr lang="en-US" dirty="0"/>
              <a:t>DATE OF PRESENTATION  |  LOCATION OF PRESENTATION</a:t>
            </a:r>
          </a:p>
        </p:txBody>
      </p:sp>
      <p:pic>
        <p:nvPicPr>
          <p:cNvPr id="7" name="Picture 6" descr="A group of people walking&#10;&#10;Description automatically generated with medium confidence">
            <a:extLst>
              <a:ext uri="{FF2B5EF4-FFF2-40B4-BE49-F238E27FC236}">
                <a16:creationId xmlns:a16="http://schemas.microsoft.com/office/drawing/2014/main" id="{B98EE3F3-92A9-40C1-8966-E69CD68DB9F2}"/>
              </a:ext>
            </a:extLst>
          </p:cNvPr>
          <p:cNvPicPr>
            <a:picLocks noChangeAspect="1"/>
          </p:cNvPicPr>
          <p:nvPr userDrawn="1"/>
        </p:nvPicPr>
        <p:blipFill>
          <a:blip r:embed="rId3"/>
          <a:stretch>
            <a:fillRect/>
          </a:stretch>
        </p:blipFill>
        <p:spPr>
          <a:xfrm>
            <a:off x="5484421" y="4998838"/>
            <a:ext cx="1253744" cy="822960"/>
          </a:xfrm>
          <a:prstGeom prst="rect">
            <a:avLst/>
          </a:prstGeom>
        </p:spPr>
      </p:pic>
      <p:pic>
        <p:nvPicPr>
          <p:cNvPr id="5" name="Graphic 4">
            <a:extLst>
              <a:ext uri="{FF2B5EF4-FFF2-40B4-BE49-F238E27FC236}">
                <a16:creationId xmlns:a16="http://schemas.microsoft.com/office/drawing/2014/main" id="{A013EA80-1AB5-4514-883C-2B5D3876E18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13743" y="4998838"/>
            <a:ext cx="1082843" cy="822960"/>
          </a:xfrm>
          <a:prstGeom prst="rect">
            <a:avLst/>
          </a:prstGeom>
        </p:spPr>
      </p:pic>
      <p:cxnSp>
        <p:nvCxnSpPr>
          <p:cNvPr id="10" name="Straight Connector 9">
            <a:extLst>
              <a:ext uri="{FF2B5EF4-FFF2-40B4-BE49-F238E27FC236}">
                <a16:creationId xmlns:a16="http://schemas.microsoft.com/office/drawing/2014/main" id="{06124ECE-2730-4791-BAD1-9341BCB4903E}"/>
              </a:ext>
            </a:extLst>
          </p:cNvPr>
          <p:cNvCxnSpPr/>
          <p:nvPr userDrawn="1"/>
        </p:nvCxnSpPr>
        <p:spPr>
          <a:xfrm>
            <a:off x="5166455" y="4998838"/>
            <a:ext cx="0" cy="750627"/>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B7E273E-0A97-7DED-110D-791EF87F515A}"/>
              </a:ext>
            </a:extLst>
          </p:cNvPr>
          <p:cNvCxnSpPr/>
          <p:nvPr userDrawn="1"/>
        </p:nvCxnSpPr>
        <p:spPr>
          <a:xfrm>
            <a:off x="7056375" y="4998838"/>
            <a:ext cx="0" cy="750627"/>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descr="A hot air balloon with a person in the air&#10;&#10;Description automatically generated">
            <a:extLst>
              <a:ext uri="{FF2B5EF4-FFF2-40B4-BE49-F238E27FC236}">
                <a16:creationId xmlns:a16="http://schemas.microsoft.com/office/drawing/2014/main" id="{DE823E44-D593-B0DF-A3A4-C840742046B8}"/>
              </a:ext>
            </a:extLst>
          </p:cNvPr>
          <p:cNvPicPr>
            <a:picLocks noChangeAspect="1"/>
          </p:cNvPicPr>
          <p:nvPr userDrawn="1"/>
        </p:nvPicPr>
        <p:blipFill>
          <a:blip r:embed="rId6"/>
          <a:stretch>
            <a:fillRect/>
          </a:stretch>
        </p:blipFill>
        <p:spPr>
          <a:xfrm>
            <a:off x="7326000" y="4998838"/>
            <a:ext cx="822960" cy="822960"/>
          </a:xfrm>
          <a:prstGeom prst="rect">
            <a:avLst/>
          </a:prstGeom>
        </p:spPr>
      </p:pic>
    </p:spTree>
    <p:extLst>
      <p:ext uri="{BB962C8B-B14F-4D97-AF65-F5344CB8AC3E}">
        <p14:creationId xmlns:p14="http://schemas.microsoft.com/office/powerpoint/2010/main" val="1960278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Image">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57E0900D-B761-8442-955C-FA163B7C7CFA}"/>
              </a:ext>
            </a:extLst>
          </p:cNvPr>
          <p:cNvPicPr>
            <a:picLocks noChangeAspect="1"/>
          </p:cNvPicPr>
          <p:nvPr userDrawn="1"/>
        </p:nvPicPr>
        <p:blipFill rotWithShape="1">
          <a:blip r:embed="rId2"/>
          <a:srcRect l="-52" t="-91" r="70021" b="-1"/>
          <a:stretch/>
        </p:blipFill>
        <p:spPr>
          <a:xfrm>
            <a:off x="1" y="0"/>
            <a:ext cx="3657600" cy="6851649"/>
          </a:xfrm>
          <a:prstGeom prst="rect">
            <a:avLst/>
          </a:prstGeom>
        </p:spPr>
      </p:pic>
      <p:sp>
        <p:nvSpPr>
          <p:cNvPr id="3" name="Picture Placeholder 2">
            <a:extLst>
              <a:ext uri="{FF2B5EF4-FFF2-40B4-BE49-F238E27FC236}">
                <a16:creationId xmlns:a16="http://schemas.microsoft.com/office/drawing/2014/main" id="{01AD4422-5025-3E4E-9E2C-0E812900E9B2}"/>
              </a:ext>
            </a:extLst>
          </p:cNvPr>
          <p:cNvSpPr>
            <a:spLocks noGrp="1"/>
          </p:cNvSpPr>
          <p:nvPr>
            <p:ph type="pic" idx="1"/>
          </p:nvPr>
        </p:nvSpPr>
        <p:spPr>
          <a:xfrm>
            <a:off x="3657601" y="1"/>
            <a:ext cx="8534400" cy="68580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p>
        </p:txBody>
      </p:sp>
      <p:grpSp>
        <p:nvGrpSpPr>
          <p:cNvPr id="2" name="Group 1">
            <a:extLst>
              <a:ext uri="{FF2B5EF4-FFF2-40B4-BE49-F238E27FC236}">
                <a16:creationId xmlns:a16="http://schemas.microsoft.com/office/drawing/2014/main" id="{CA9EED44-7850-14B8-2A6A-B60D75A7FE98}"/>
              </a:ext>
            </a:extLst>
          </p:cNvPr>
          <p:cNvGrpSpPr/>
          <p:nvPr userDrawn="1"/>
        </p:nvGrpSpPr>
        <p:grpSpPr>
          <a:xfrm>
            <a:off x="426720" y="6121861"/>
            <a:ext cx="2582563" cy="460875"/>
            <a:chOff x="426720" y="6121861"/>
            <a:chExt cx="2582563" cy="460875"/>
          </a:xfrm>
        </p:grpSpPr>
        <p:pic>
          <p:nvPicPr>
            <p:cNvPr id="4" name="Picture 3" descr="A group of people walking&#10;&#10;Description automatically generated with medium confidence">
              <a:extLst>
                <a:ext uri="{FF2B5EF4-FFF2-40B4-BE49-F238E27FC236}">
                  <a16:creationId xmlns:a16="http://schemas.microsoft.com/office/drawing/2014/main" id="{150A4297-F937-C14D-B6B6-42AB209F8D43}"/>
                </a:ext>
              </a:extLst>
            </p:cNvPr>
            <p:cNvPicPr>
              <a:picLocks noChangeAspect="1"/>
            </p:cNvPicPr>
            <p:nvPr userDrawn="1"/>
          </p:nvPicPr>
          <p:blipFill>
            <a:blip r:embed="rId3"/>
            <a:stretch>
              <a:fillRect/>
            </a:stretch>
          </p:blipFill>
          <p:spPr>
            <a:xfrm>
              <a:off x="1530022" y="6125042"/>
              <a:ext cx="725498" cy="454513"/>
            </a:xfrm>
            <a:prstGeom prst="rect">
              <a:avLst/>
            </a:prstGeom>
          </p:spPr>
        </p:pic>
        <p:pic>
          <p:nvPicPr>
            <p:cNvPr id="5" name="Graphic 4">
              <a:extLst>
                <a:ext uri="{FF2B5EF4-FFF2-40B4-BE49-F238E27FC236}">
                  <a16:creationId xmlns:a16="http://schemas.microsoft.com/office/drawing/2014/main" id="{02930BB7-1580-C69F-DFE0-589E5BDD031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26720" y="6121861"/>
              <a:ext cx="635375" cy="460875"/>
            </a:xfrm>
            <a:prstGeom prst="rect">
              <a:avLst/>
            </a:prstGeom>
          </p:spPr>
        </p:pic>
        <p:cxnSp>
          <p:nvCxnSpPr>
            <p:cNvPr id="11" name="Straight Connector 10">
              <a:extLst>
                <a:ext uri="{FF2B5EF4-FFF2-40B4-BE49-F238E27FC236}">
                  <a16:creationId xmlns:a16="http://schemas.microsoft.com/office/drawing/2014/main" id="{C1D90912-7C38-6FE2-A5E6-37099E74B72A}"/>
                </a:ext>
              </a:extLst>
            </p:cNvPr>
            <p:cNvCxnSpPr/>
            <p:nvPr userDrawn="1"/>
          </p:nvCxnSpPr>
          <p:spPr>
            <a:xfrm>
              <a:off x="1280219" y="6192572"/>
              <a:ext cx="0" cy="29557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Picture 11" descr="A hot air balloon with a person in the air&#10;&#10;Description automatically generated">
              <a:extLst>
                <a:ext uri="{FF2B5EF4-FFF2-40B4-BE49-F238E27FC236}">
                  <a16:creationId xmlns:a16="http://schemas.microsoft.com/office/drawing/2014/main" id="{1324E0F8-0BF6-F5DF-F1EF-6670D2C175A6}"/>
                </a:ext>
              </a:extLst>
            </p:cNvPr>
            <p:cNvPicPr>
              <a:picLocks noChangeAspect="1"/>
            </p:cNvPicPr>
            <p:nvPr userDrawn="1"/>
          </p:nvPicPr>
          <p:blipFill>
            <a:blip r:embed="rId6"/>
            <a:stretch>
              <a:fillRect/>
            </a:stretch>
          </p:blipFill>
          <p:spPr>
            <a:xfrm>
              <a:off x="2552083" y="6121861"/>
              <a:ext cx="457200" cy="457200"/>
            </a:xfrm>
            <a:prstGeom prst="rect">
              <a:avLst/>
            </a:prstGeom>
          </p:spPr>
        </p:pic>
        <p:cxnSp>
          <p:nvCxnSpPr>
            <p:cNvPr id="13" name="Straight Connector 12">
              <a:extLst>
                <a:ext uri="{FF2B5EF4-FFF2-40B4-BE49-F238E27FC236}">
                  <a16:creationId xmlns:a16="http://schemas.microsoft.com/office/drawing/2014/main" id="{1009BC4A-D1E8-686C-1C1D-518B8AC28007}"/>
                </a:ext>
              </a:extLst>
            </p:cNvPr>
            <p:cNvCxnSpPr/>
            <p:nvPr userDrawn="1"/>
          </p:nvCxnSpPr>
          <p:spPr>
            <a:xfrm>
              <a:off x="2454111" y="6206829"/>
              <a:ext cx="0" cy="29557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2345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Image+Caption">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57E0900D-B761-8442-955C-FA163B7C7CFA}"/>
              </a:ext>
            </a:extLst>
          </p:cNvPr>
          <p:cNvPicPr>
            <a:picLocks noChangeAspect="1"/>
          </p:cNvPicPr>
          <p:nvPr userDrawn="1"/>
        </p:nvPicPr>
        <p:blipFill rotWithShape="1">
          <a:blip r:embed="rId2"/>
          <a:srcRect l="-52" t="-91" r="70021" b="-1"/>
          <a:stretch/>
        </p:blipFill>
        <p:spPr>
          <a:xfrm>
            <a:off x="1" y="0"/>
            <a:ext cx="3657600" cy="6851649"/>
          </a:xfrm>
          <a:prstGeom prst="rect">
            <a:avLst/>
          </a:prstGeom>
        </p:spPr>
      </p:pic>
      <p:sp>
        <p:nvSpPr>
          <p:cNvPr id="2" name="Title 1">
            <a:extLst>
              <a:ext uri="{FF2B5EF4-FFF2-40B4-BE49-F238E27FC236}">
                <a16:creationId xmlns:a16="http://schemas.microsoft.com/office/drawing/2014/main" id="{B3E86AE2-C12B-2144-B784-06409477643E}"/>
              </a:ext>
            </a:extLst>
          </p:cNvPr>
          <p:cNvSpPr>
            <a:spLocks noGrp="1"/>
          </p:cNvSpPr>
          <p:nvPr>
            <p:ph type="title" hasCustomPrompt="1"/>
          </p:nvPr>
        </p:nvSpPr>
        <p:spPr>
          <a:xfrm>
            <a:off x="457201" y="548641"/>
            <a:ext cx="2751328" cy="2987935"/>
          </a:xfrm>
          <a:prstGeom prst="rect">
            <a:avLst/>
          </a:prstGeom>
        </p:spPr>
        <p:txBody>
          <a:bodyPr anchor="b">
            <a:normAutofit/>
          </a:bodyPr>
          <a:lstStyle>
            <a:lvl1pPr>
              <a:defRPr sz="2000" b="0" i="0">
                <a:solidFill>
                  <a:schemeClr val="bg1"/>
                </a:solidFill>
                <a:latin typeface="Arial" panose="020B0604020202020204" pitchFamily="34" charset="0"/>
                <a:cs typeface="Arial" panose="020B0604020202020204" pitchFamily="34" charset="0"/>
              </a:defRPr>
            </a:lvl1pPr>
          </a:lstStyle>
          <a:p>
            <a:r>
              <a:rPr lang="en-US" dirty="0"/>
              <a:t>Click to edit Master title style lorem ipsum lorem ipsum photo caption</a:t>
            </a:r>
          </a:p>
        </p:txBody>
      </p:sp>
      <p:sp>
        <p:nvSpPr>
          <p:cNvPr id="3" name="Picture Placeholder 2">
            <a:extLst>
              <a:ext uri="{FF2B5EF4-FFF2-40B4-BE49-F238E27FC236}">
                <a16:creationId xmlns:a16="http://schemas.microsoft.com/office/drawing/2014/main" id="{01AD4422-5025-3E4E-9E2C-0E812900E9B2}"/>
              </a:ext>
            </a:extLst>
          </p:cNvPr>
          <p:cNvSpPr>
            <a:spLocks noGrp="1"/>
          </p:cNvSpPr>
          <p:nvPr>
            <p:ph type="pic" idx="1"/>
          </p:nvPr>
        </p:nvSpPr>
        <p:spPr>
          <a:xfrm>
            <a:off x="3657601" y="1"/>
            <a:ext cx="8534400" cy="68580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p>
        </p:txBody>
      </p:sp>
      <p:sp>
        <p:nvSpPr>
          <p:cNvPr id="5" name="Triangle 4">
            <a:extLst>
              <a:ext uri="{FF2B5EF4-FFF2-40B4-BE49-F238E27FC236}">
                <a16:creationId xmlns:a16="http://schemas.microsoft.com/office/drawing/2014/main" id="{12E805CD-2B62-1D49-9D46-8BDAF2BFA49B}"/>
              </a:ext>
            </a:extLst>
          </p:cNvPr>
          <p:cNvSpPr/>
          <p:nvPr userDrawn="1"/>
        </p:nvSpPr>
        <p:spPr>
          <a:xfrm rot="5400000">
            <a:off x="3117088" y="3720514"/>
            <a:ext cx="182880" cy="182880"/>
          </a:xfrm>
          <a:prstGeom prs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schemeClr val="accent3"/>
              </a:solidFill>
            </a:endParaRPr>
          </a:p>
        </p:txBody>
      </p:sp>
      <p:grpSp>
        <p:nvGrpSpPr>
          <p:cNvPr id="4" name="Group 3">
            <a:extLst>
              <a:ext uri="{FF2B5EF4-FFF2-40B4-BE49-F238E27FC236}">
                <a16:creationId xmlns:a16="http://schemas.microsoft.com/office/drawing/2014/main" id="{2AA892D2-5416-9365-57ED-BAC68701867E}"/>
              </a:ext>
            </a:extLst>
          </p:cNvPr>
          <p:cNvGrpSpPr/>
          <p:nvPr userDrawn="1"/>
        </p:nvGrpSpPr>
        <p:grpSpPr>
          <a:xfrm>
            <a:off x="426720" y="6121861"/>
            <a:ext cx="2582563" cy="460875"/>
            <a:chOff x="426720" y="6121861"/>
            <a:chExt cx="2582563" cy="460875"/>
          </a:xfrm>
        </p:grpSpPr>
        <p:pic>
          <p:nvPicPr>
            <p:cNvPr id="6" name="Picture 5" descr="A group of people walking&#10;&#10;Description automatically generated with medium confidence">
              <a:extLst>
                <a:ext uri="{FF2B5EF4-FFF2-40B4-BE49-F238E27FC236}">
                  <a16:creationId xmlns:a16="http://schemas.microsoft.com/office/drawing/2014/main" id="{E92EAB47-0A3C-4C21-EC61-DDD86649F59B}"/>
                </a:ext>
              </a:extLst>
            </p:cNvPr>
            <p:cNvPicPr>
              <a:picLocks noChangeAspect="1"/>
            </p:cNvPicPr>
            <p:nvPr userDrawn="1"/>
          </p:nvPicPr>
          <p:blipFill>
            <a:blip r:embed="rId3"/>
            <a:stretch>
              <a:fillRect/>
            </a:stretch>
          </p:blipFill>
          <p:spPr>
            <a:xfrm>
              <a:off x="1530022" y="6125042"/>
              <a:ext cx="725498" cy="454513"/>
            </a:xfrm>
            <a:prstGeom prst="rect">
              <a:avLst/>
            </a:prstGeom>
          </p:spPr>
        </p:pic>
        <p:pic>
          <p:nvPicPr>
            <p:cNvPr id="7" name="Graphic 6">
              <a:extLst>
                <a:ext uri="{FF2B5EF4-FFF2-40B4-BE49-F238E27FC236}">
                  <a16:creationId xmlns:a16="http://schemas.microsoft.com/office/drawing/2014/main" id="{7434D343-F51F-5088-A243-E9FD4E5CF52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26720" y="6121861"/>
              <a:ext cx="635375" cy="460875"/>
            </a:xfrm>
            <a:prstGeom prst="rect">
              <a:avLst/>
            </a:prstGeom>
          </p:spPr>
        </p:pic>
        <p:cxnSp>
          <p:nvCxnSpPr>
            <p:cNvPr id="9" name="Straight Connector 8">
              <a:extLst>
                <a:ext uri="{FF2B5EF4-FFF2-40B4-BE49-F238E27FC236}">
                  <a16:creationId xmlns:a16="http://schemas.microsoft.com/office/drawing/2014/main" id="{929C221B-29A0-9D47-C0F4-51213ECAD528}"/>
                </a:ext>
              </a:extLst>
            </p:cNvPr>
            <p:cNvCxnSpPr/>
            <p:nvPr userDrawn="1"/>
          </p:nvCxnSpPr>
          <p:spPr>
            <a:xfrm>
              <a:off x="1280219" y="6192572"/>
              <a:ext cx="0" cy="29557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Picture 9" descr="A hot air balloon with a person in the air&#10;&#10;Description automatically generated">
              <a:extLst>
                <a:ext uri="{FF2B5EF4-FFF2-40B4-BE49-F238E27FC236}">
                  <a16:creationId xmlns:a16="http://schemas.microsoft.com/office/drawing/2014/main" id="{64646D51-FADC-B18E-E7F1-68F04DADD41F}"/>
                </a:ext>
              </a:extLst>
            </p:cNvPr>
            <p:cNvPicPr>
              <a:picLocks noChangeAspect="1"/>
            </p:cNvPicPr>
            <p:nvPr userDrawn="1"/>
          </p:nvPicPr>
          <p:blipFill>
            <a:blip r:embed="rId6"/>
            <a:stretch>
              <a:fillRect/>
            </a:stretch>
          </p:blipFill>
          <p:spPr>
            <a:xfrm>
              <a:off x="2552083" y="6121861"/>
              <a:ext cx="457200" cy="457200"/>
            </a:xfrm>
            <a:prstGeom prst="rect">
              <a:avLst/>
            </a:prstGeom>
          </p:spPr>
        </p:pic>
        <p:cxnSp>
          <p:nvCxnSpPr>
            <p:cNvPr id="11" name="Straight Connector 10">
              <a:extLst>
                <a:ext uri="{FF2B5EF4-FFF2-40B4-BE49-F238E27FC236}">
                  <a16:creationId xmlns:a16="http://schemas.microsoft.com/office/drawing/2014/main" id="{1BE756EA-737C-EA19-2613-2225A2FEA4F4}"/>
                </a:ext>
              </a:extLst>
            </p:cNvPr>
            <p:cNvCxnSpPr/>
            <p:nvPr userDrawn="1"/>
          </p:nvCxnSpPr>
          <p:spPr>
            <a:xfrm>
              <a:off x="2454111" y="6206829"/>
              <a:ext cx="0" cy="29557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11331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Images">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33FDCD33-87D8-EC46-8BFC-48ACFCD6F09F}"/>
              </a:ext>
            </a:extLst>
          </p:cNvPr>
          <p:cNvPicPr>
            <a:picLocks noChangeAspect="1"/>
          </p:cNvPicPr>
          <p:nvPr userDrawn="1"/>
        </p:nvPicPr>
        <p:blipFill rotWithShape="1">
          <a:blip r:embed="rId2"/>
          <a:srcRect l="-52" t="73285" r="50001" b="-1"/>
          <a:stretch/>
        </p:blipFill>
        <p:spPr>
          <a:xfrm>
            <a:off x="1" y="5022848"/>
            <a:ext cx="6095997" cy="1828801"/>
          </a:xfrm>
          <a:prstGeom prst="rect">
            <a:avLst/>
          </a:prstGeom>
        </p:spPr>
      </p:pic>
      <p:sp>
        <p:nvSpPr>
          <p:cNvPr id="3" name="Picture Placeholder 2">
            <a:extLst>
              <a:ext uri="{FF2B5EF4-FFF2-40B4-BE49-F238E27FC236}">
                <a16:creationId xmlns:a16="http://schemas.microsoft.com/office/drawing/2014/main" id="{01AD4422-5025-3E4E-9E2C-0E812900E9B2}"/>
              </a:ext>
            </a:extLst>
          </p:cNvPr>
          <p:cNvSpPr>
            <a:spLocks noGrp="1"/>
          </p:cNvSpPr>
          <p:nvPr>
            <p:ph type="pic" idx="1"/>
          </p:nvPr>
        </p:nvSpPr>
        <p:spPr>
          <a:xfrm>
            <a:off x="6095999" y="1"/>
            <a:ext cx="6096001" cy="68580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p>
        </p:txBody>
      </p:sp>
      <p:sp>
        <p:nvSpPr>
          <p:cNvPr id="9" name="Picture Placeholder 8">
            <a:extLst>
              <a:ext uri="{FF2B5EF4-FFF2-40B4-BE49-F238E27FC236}">
                <a16:creationId xmlns:a16="http://schemas.microsoft.com/office/drawing/2014/main" id="{638E14F5-3B34-3345-9CDD-E5A2CD563520}"/>
              </a:ext>
            </a:extLst>
          </p:cNvPr>
          <p:cNvSpPr>
            <a:spLocks noGrp="1"/>
          </p:cNvSpPr>
          <p:nvPr>
            <p:ph type="pic" sz="quarter" idx="10"/>
          </p:nvPr>
        </p:nvSpPr>
        <p:spPr>
          <a:xfrm>
            <a:off x="0" y="0"/>
            <a:ext cx="6096000" cy="5029200"/>
          </a:xfrm>
        </p:spPr>
        <p:txBody>
          <a:bodyPr/>
          <a:lstStyle/>
          <a:p>
            <a:r>
              <a:rPr lang="en-US"/>
              <a:t>Click icon to add picture</a:t>
            </a:r>
          </a:p>
        </p:txBody>
      </p:sp>
      <p:grpSp>
        <p:nvGrpSpPr>
          <p:cNvPr id="2" name="Group 1">
            <a:extLst>
              <a:ext uri="{FF2B5EF4-FFF2-40B4-BE49-F238E27FC236}">
                <a16:creationId xmlns:a16="http://schemas.microsoft.com/office/drawing/2014/main" id="{F005FD1C-7F4F-E4AB-305B-3E410EB0AAB9}"/>
              </a:ext>
            </a:extLst>
          </p:cNvPr>
          <p:cNvGrpSpPr/>
          <p:nvPr userDrawn="1"/>
        </p:nvGrpSpPr>
        <p:grpSpPr>
          <a:xfrm>
            <a:off x="426720" y="6121861"/>
            <a:ext cx="2582563" cy="460875"/>
            <a:chOff x="426720" y="6121861"/>
            <a:chExt cx="2582563" cy="460875"/>
          </a:xfrm>
        </p:grpSpPr>
        <p:pic>
          <p:nvPicPr>
            <p:cNvPr id="4" name="Picture 3" descr="A group of people walking&#10;&#10;Description automatically generated with medium confidence">
              <a:extLst>
                <a:ext uri="{FF2B5EF4-FFF2-40B4-BE49-F238E27FC236}">
                  <a16:creationId xmlns:a16="http://schemas.microsoft.com/office/drawing/2014/main" id="{CE7CABBF-F966-4C01-C592-97DF2366095B}"/>
                </a:ext>
              </a:extLst>
            </p:cNvPr>
            <p:cNvPicPr>
              <a:picLocks noChangeAspect="1"/>
            </p:cNvPicPr>
            <p:nvPr userDrawn="1"/>
          </p:nvPicPr>
          <p:blipFill>
            <a:blip r:embed="rId3"/>
            <a:stretch>
              <a:fillRect/>
            </a:stretch>
          </p:blipFill>
          <p:spPr>
            <a:xfrm>
              <a:off x="1530022" y="6125042"/>
              <a:ext cx="725498" cy="454513"/>
            </a:xfrm>
            <a:prstGeom prst="rect">
              <a:avLst/>
            </a:prstGeom>
          </p:spPr>
        </p:pic>
        <p:pic>
          <p:nvPicPr>
            <p:cNvPr id="5" name="Graphic 4">
              <a:extLst>
                <a:ext uri="{FF2B5EF4-FFF2-40B4-BE49-F238E27FC236}">
                  <a16:creationId xmlns:a16="http://schemas.microsoft.com/office/drawing/2014/main" id="{7873576D-9F4C-D939-B99E-2344F3B59AD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26720" y="6121861"/>
              <a:ext cx="635375" cy="460875"/>
            </a:xfrm>
            <a:prstGeom prst="rect">
              <a:avLst/>
            </a:prstGeom>
          </p:spPr>
        </p:pic>
        <p:cxnSp>
          <p:nvCxnSpPr>
            <p:cNvPr id="6" name="Straight Connector 5">
              <a:extLst>
                <a:ext uri="{FF2B5EF4-FFF2-40B4-BE49-F238E27FC236}">
                  <a16:creationId xmlns:a16="http://schemas.microsoft.com/office/drawing/2014/main" id="{00F21E8C-EEEE-C542-46A9-9980D913778D}"/>
                </a:ext>
              </a:extLst>
            </p:cNvPr>
            <p:cNvCxnSpPr/>
            <p:nvPr userDrawn="1"/>
          </p:nvCxnSpPr>
          <p:spPr>
            <a:xfrm>
              <a:off x="1280219" y="6192572"/>
              <a:ext cx="0" cy="29557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7" name="Picture 6" descr="A hot air balloon with a person in the air&#10;&#10;Description automatically generated">
              <a:extLst>
                <a:ext uri="{FF2B5EF4-FFF2-40B4-BE49-F238E27FC236}">
                  <a16:creationId xmlns:a16="http://schemas.microsoft.com/office/drawing/2014/main" id="{2E00A249-B25F-250E-9A5D-78249F573141}"/>
                </a:ext>
              </a:extLst>
            </p:cNvPr>
            <p:cNvPicPr>
              <a:picLocks noChangeAspect="1"/>
            </p:cNvPicPr>
            <p:nvPr userDrawn="1"/>
          </p:nvPicPr>
          <p:blipFill>
            <a:blip r:embed="rId6"/>
            <a:stretch>
              <a:fillRect/>
            </a:stretch>
          </p:blipFill>
          <p:spPr>
            <a:xfrm>
              <a:off x="2552083" y="6121861"/>
              <a:ext cx="457200" cy="457200"/>
            </a:xfrm>
            <a:prstGeom prst="rect">
              <a:avLst/>
            </a:prstGeom>
          </p:spPr>
        </p:pic>
        <p:cxnSp>
          <p:nvCxnSpPr>
            <p:cNvPr id="8" name="Straight Connector 7">
              <a:extLst>
                <a:ext uri="{FF2B5EF4-FFF2-40B4-BE49-F238E27FC236}">
                  <a16:creationId xmlns:a16="http://schemas.microsoft.com/office/drawing/2014/main" id="{E31C862D-679A-40FD-5180-50E2E4204C80}"/>
                </a:ext>
              </a:extLst>
            </p:cNvPr>
            <p:cNvCxnSpPr/>
            <p:nvPr userDrawn="1"/>
          </p:nvCxnSpPr>
          <p:spPr>
            <a:xfrm>
              <a:off x="2454111" y="6206829"/>
              <a:ext cx="0" cy="29557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55206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Images+Caption">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33FDCD33-87D8-EC46-8BFC-48ACFCD6F09F}"/>
              </a:ext>
            </a:extLst>
          </p:cNvPr>
          <p:cNvPicPr>
            <a:picLocks noChangeAspect="1"/>
          </p:cNvPicPr>
          <p:nvPr userDrawn="1"/>
        </p:nvPicPr>
        <p:blipFill rotWithShape="1">
          <a:blip r:embed="rId2"/>
          <a:srcRect l="-52" t="66550" r="50001" b="-1"/>
          <a:stretch/>
        </p:blipFill>
        <p:spPr>
          <a:xfrm>
            <a:off x="1" y="4561840"/>
            <a:ext cx="6095997" cy="2289809"/>
          </a:xfrm>
          <a:prstGeom prst="rect">
            <a:avLst/>
          </a:prstGeom>
        </p:spPr>
      </p:pic>
      <p:sp>
        <p:nvSpPr>
          <p:cNvPr id="2" name="Title 1">
            <a:extLst>
              <a:ext uri="{FF2B5EF4-FFF2-40B4-BE49-F238E27FC236}">
                <a16:creationId xmlns:a16="http://schemas.microsoft.com/office/drawing/2014/main" id="{B3E86AE2-C12B-2144-B784-06409477643E}"/>
              </a:ext>
            </a:extLst>
          </p:cNvPr>
          <p:cNvSpPr>
            <a:spLocks noGrp="1"/>
          </p:cNvSpPr>
          <p:nvPr>
            <p:ph type="title" hasCustomPrompt="1"/>
          </p:nvPr>
        </p:nvSpPr>
        <p:spPr>
          <a:xfrm>
            <a:off x="457200" y="4868894"/>
            <a:ext cx="4693921" cy="655892"/>
          </a:xfrm>
          <a:prstGeom prst="rect">
            <a:avLst/>
          </a:prstGeom>
        </p:spPr>
        <p:txBody>
          <a:bodyPr anchor="t">
            <a:noAutofit/>
          </a:bodyPr>
          <a:lstStyle>
            <a:lvl1pPr>
              <a:defRPr sz="2000" b="0" i="0">
                <a:solidFill>
                  <a:schemeClr val="bg1"/>
                </a:solidFill>
                <a:latin typeface="Arial" panose="020B0604020202020204" pitchFamily="34" charset="0"/>
                <a:cs typeface="Arial" panose="020B0604020202020204" pitchFamily="34" charset="0"/>
              </a:defRPr>
            </a:lvl1pPr>
          </a:lstStyle>
          <a:p>
            <a:r>
              <a:rPr lang="en-US" dirty="0"/>
              <a:t>Click to edit Master title style lorem ipsum lorem ipsum photo caption</a:t>
            </a:r>
          </a:p>
        </p:txBody>
      </p:sp>
      <p:sp>
        <p:nvSpPr>
          <p:cNvPr id="3" name="Picture Placeholder 2">
            <a:extLst>
              <a:ext uri="{FF2B5EF4-FFF2-40B4-BE49-F238E27FC236}">
                <a16:creationId xmlns:a16="http://schemas.microsoft.com/office/drawing/2014/main" id="{01AD4422-5025-3E4E-9E2C-0E812900E9B2}"/>
              </a:ext>
            </a:extLst>
          </p:cNvPr>
          <p:cNvSpPr>
            <a:spLocks noGrp="1"/>
          </p:cNvSpPr>
          <p:nvPr>
            <p:ph type="pic" idx="1"/>
          </p:nvPr>
        </p:nvSpPr>
        <p:spPr>
          <a:xfrm>
            <a:off x="6095999" y="1"/>
            <a:ext cx="6096001" cy="68580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p>
        </p:txBody>
      </p:sp>
      <p:sp>
        <p:nvSpPr>
          <p:cNvPr id="5" name="Triangle 4">
            <a:extLst>
              <a:ext uri="{FF2B5EF4-FFF2-40B4-BE49-F238E27FC236}">
                <a16:creationId xmlns:a16="http://schemas.microsoft.com/office/drawing/2014/main" id="{12E805CD-2B62-1D49-9D46-8BDAF2BFA49B}"/>
              </a:ext>
            </a:extLst>
          </p:cNvPr>
          <p:cNvSpPr/>
          <p:nvPr userDrawn="1"/>
        </p:nvSpPr>
        <p:spPr>
          <a:xfrm rot="5400000">
            <a:off x="5532120" y="5244554"/>
            <a:ext cx="182880" cy="182880"/>
          </a:xfrm>
          <a:prstGeom prs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8" name="Triangle 7">
            <a:extLst>
              <a:ext uri="{FF2B5EF4-FFF2-40B4-BE49-F238E27FC236}">
                <a16:creationId xmlns:a16="http://schemas.microsoft.com/office/drawing/2014/main" id="{069C2751-724B-084C-8FD0-F226A51728EB}"/>
              </a:ext>
            </a:extLst>
          </p:cNvPr>
          <p:cNvSpPr/>
          <p:nvPr userDrawn="1"/>
        </p:nvSpPr>
        <p:spPr>
          <a:xfrm>
            <a:off x="5532120" y="4868813"/>
            <a:ext cx="182880" cy="182880"/>
          </a:xfrm>
          <a:prstGeom prs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9" name="Picture Placeholder 8">
            <a:extLst>
              <a:ext uri="{FF2B5EF4-FFF2-40B4-BE49-F238E27FC236}">
                <a16:creationId xmlns:a16="http://schemas.microsoft.com/office/drawing/2014/main" id="{638E14F5-3B34-3345-9CDD-E5A2CD563520}"/>
              </a:ext>
            </a:extLst>
          </p:cNvPr>
          <p:cNvSpPr>
            <a:spLocks noGrp="1"/>
          </p:cNvSpPr>
          <p:nvPr>
            <p:ph type="pic" sz="quarter" idx="10"/>
          </p:nvPr>
        </p:nvSpPr>
        <p:spPr>
          <a:xfrm>
            <a:off x="0" y="0"/>
            <a:ext cx="6096000" cy="4561840"/>
          </a:xfrm>
        </p:spPr>
        <p:txBody>
          <a:bodyPr/>
          <a:lstStyle/>
          <a:p>
            <a:r>
              <a:rPr lang="en-US"/>
              <a:t>Click icon to add picture</a:t>
            </a:r>
          </a:p>
        </p:txBody>
      </p:sp>
      <p:grpSp>
        <p:nvGrpSpPr>
          <p:cNvPr id="4" name="Group 3">
            <a:extLst>
              <a:ext uri="{FF2B5EF4-FFF2-40B4-BE49-F238E27FC236}">
                <a16:creationId xmlns:a16="http://schemas.microsoft.com/office/drawing/2014/main" id="{00DCE6E5-FC96-C3BF-A6D4-B288D32D8F7C}"/>
              </a:ext>
            </a:extLst>
          </p:cNvPr>
          <p:cNvGrpSpPr/>
          <p:nvPr userDrawn="1"/>
        </p:nvGrpSpPr>
        <p:grpSpPr>
          <a:xfrm>
            <a:off x="426720" y="6121861"/>
            <a:ext cx="2582563" cy="460875"/>
            <a:chOff x="426720" y="6121861"/>
            <a:chExt cx="2582563" cy="460875"/>
          </a:xfrm>
        </p:grpSpPr>
        <p:pic>
          <p:nvPicPr>
            <p:cNvPr id="6" name="Picture 5" descr="A group of people walking&#10;&#10;Description automatically generated with medium confidence">
              <a:extLst>
                <a:ext uri="{FF2B5EF4-FFF2-40B4-BE49-F238E27FC236}">
                  <a16:creationId xmlns:a16="http://schemas.microsoft.com/office/drawing/2014/main" id="{38674339-0F63-A276-4DD6-CE28DE042462}"/>
                </a:ext>
              </a:extLst>
            </p:cNvPr>
            <p:cNvPicPr>
              <a:picLocks noChangeAspect="1"/>
            </p:cNvPicPr>
            <p:nvPr userDrawn="1"/>
          </p:nvPicPr>
          <p:blipFill>
            <a:blip r:embed="rId3"/>
            <a:stretch>
              <a:fillRect/>
            </a:stretch>
          </p:blipFill>
          <p:spPr>
            <a:xfrm>
              <a:off x="1530022" y="6125042"/>
              <a:ext cx="725498" cy="454513"/>
            </a:xfrm>
            <a:prstGeom prst="rect">
              <a:avLst/>
            </a:prstGeom>
          </p:spPr>
        </p:pic>
        <p:pic>
          <p:nvPicPr>
            <p:cNvPr id="7" name="Graphic 6">
              <a:extLst>
                <a:ext uri="{FF2B5EF4-FFF2-40B4-BE49-F238E27FC236}">
                  <a16:creationId xmlns:a16="http://schemas.microsoft.com/office/drawing/2014/main" id="{56E316A6-78BA-6267-A768-2564454B4FA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26720" y="6121861"/>
              <a:ext cx="635375" cy="460875"/>
            </a:xfrm>
            <a:prstGeom prst="rect">
              <a:avLst/>
            </a:prstGeom>
          </p:spPr>
        </p:pic>
        <p:cxnSp>
          <p:nvCxnSpPr>
            <p:cNvPr id="11" name="Straight Connector 10">
              <a:extLst>
                <a:ext uri="{FF2B5EF4-FFF2-40B4-BE49-F238E27FC236}">
                  <a16:creationId xmlns:a16="http://schemas.microsoft.com/office/drawing/2014/main" id="{0A681723-5D5A-0356-A6A5-43483355E874}"/>
                </a:ext>
              </a:extLst>
            </p:cNvPr>
            <p:cNvCxnSpPr/>
            <p:nvPr userDrawn="1"/>
          </p:nvCxnSpPr>
          <p:spPr>
            <a:xfrm>
              <a:off x="1280219" y="6192572"/>
              <a:ext cx="0" cy="29557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Picture 11" descr="A hot air balloon with a person in the air&#10;&#10;Description automatically generated">
              <a:extLst>
                <a:ext uri="{FF2B5EF4-FFF2-40B4-BE49-F238E27FC236}">
                  <a16:creationId xmlns:a16="http://schemas.microsoft.com/office/drawing/2014/main" id="{02889F8B-887E-81B1-A8AD-D5998B0A0C2A}"/>
                </a:ext>
              </a:extLst>
            </p:cNvPr>
            <p:cNvPicPr>
              <a:picLocks noChangeAspect="1"/>
            </p:cNvPicPr>
            <p:nvPr userDrawn="1"/>
          </p:nvPicPr>
          <p:blipFill>
            <a:blip r:embed="rId6"/>
            <a:stretch>
              <a:fillRect/>
            </a:stretch>
          </p:blipFill>
          <p:spPr>
            <a:xfrm>
              <a:off x="2552083" y="6121861"/>
              <a:ext cx="457200" cy="457200"/>
            </a:xfrm>
            <a:prstGeom prst="rect">
              <a:avLst/>
            </a:prstGeom>
          </p:spPr>
        </p:pic>
        <p:cxnSp>
          <p:nvCxnSpPr>
            <p:cNvPr id="13" name="Straight Connector 12">
              <a:extLst>
                <a:ext uri="{FF2B5EF4-FFF2-40B4-BE49-F238E27FC236}">
                  <a16:creationId xmlns:a16="http://schemas.microsoft.com/office/drawing/2014/main" id="{D9E51652-1CE1-4235-E185-EECAAB44AD41}"/>
                </a:ext>
              </a:extLst>
            </p:cNvPr>
            <p:cNvCxnSpPr/>
            <p:nvPr userDrawn="1"/>
          </p:nvCxnSpPr>
          <p:spPr>
            <a:xfrm>
              <a:off x="2454111" y="6206829"/>
              <a:ext cx="0" cy="29557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79832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ide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ED852C0-0A7D-DD42-BD59-5A3F8657BE6E}"/>
              </a:ext>
            </a:extLst>
          </p:cNvPr>
          <p:cNvSpPr>
            <a:spLocks noGrp="1"/>
          </p:cNvSpPr>
          <p:nvPr>
            <p:ph type="pic" sz="quarter" idx="10"/>
          </p:nvPr>
        </p:nvSpPr>
        <p:spPr>
          <a:xfrm>
            <a:off x="0" y="1"/>
            <a:ext cx="12192000" cy="5062539"/>
          </a:xfrm>
        </p:spPr>
        <p:txBody>
          <a:bodyPr/>
          <a:lstStyle/>
          <a:p>
            <a:r>
              <a:rPr lang="en-US"/>
              <a:t>Click icon to add picture</a:t>
            </a:r>
          </a:p>
        </p:txBody>
      </p:sp>
      <p:sp>
        <p:nvSpPr>
          <p:cNvPr id="4" name="Slide Number Placeholder 5">
            <a:extLst>
              <a:ext uri="{FF2B5EF4-FFF2-40B4-BE49-F238E27FC236}">
                <a16:creationId xmlns:a16="http://schemas.microsoft.com/office/drawing/2014/main" id="{F8B92ACA-CBD9-8A46-BFB5-F7E172ED680A}"/>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tx1"/>
                </a:solidFill>
              </a:rPr>
              <a:pPr/>
              <a:t>‹#›</a:t>
            </a:fld>
            <a:endParaRPr lang="en-US" dirty="0">
              <a:solidFill>
                <a:schemeClr val="tx1"/>
              </a:solidFill>
            </a:endParaRPr>
          </a:p>
        </p:txBody>
      </p:sp>
      <p:grpSp>
        <p:nvGrpSpPr>
          <p:cNvPr id="2" name="Group 1">
            <a:extLst>
              <a:ext uri="{FF2B5EF4-FFF2-40B4-BE49-F238E27FC236}">
                <a16:creationId xmlns:a16="http://schemas.microsoft.com/office/drawing/2014/main" id="{4CCA21CF-7C43-EFEB-0FDC-B11AF54A5184}"/>
              </a:ext>
            </a:extLst>
          </p:cNvPr>
          <p:cNvGrpSpPr/>
          <p:nvPr userDrawn="1"/>
        </p:nvGrpSpPr>
        <p:grpSpPr>
          <a:xfrm>
            <a:off x="426720" y="6054335"/>
            <a:ext cx="2541373" cy="457676"/>
            <a:chOff x="426720" y="6054335"/>
            <a:chExt cx="2541373" cy="457676"/>
          </a:xfrm>
        </p:grpSpPr>
        <p:pic>
          <p:nvPicPr>
            <p:cNvPr id="3" name="Graphic 2">
              <a:extLst>
                <a:ext uri="{FF2B5EF4-FFF2-40B4-BE49-F238E27FC236}">
                  <a16:creationId xmlns:a16="http://schemas.microsoft.com/office/drawing/2014/main" id="{011C2E83-98A7-D882-F8B0-3D7A379E31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6720" y="6054811"/>
              <a:ext cx="638320" cy="456724"/>
            </a:xfrm>
            <a:prstGeom prst="rect">
              <a:avLst/>
            </a:prstGeom>
          </p:spPr>
        </p:pic>
        <p:cxnSp>
          <p:nvCxnSpPr>
            <p:cNvPr id="7" name="Straight Connector 6">
              <a:extLst>
                <a:ext uri="{FF2B5EF4-FFF2-40B4-BE49-F238E27FC236}">
                  <a16:creationId xmlns:a16="http://schemas.microsoft.com/office/drawing/2014/main" id="{4DD1EE03-D4D2-64AB-6D02-DC1194F3E1E7}"/>
                </a:ext>
              </a:extLst>
            </p:cNvPr>
            <p:cNvCxnSpPr/>
            <p:nvPr userDrawn="1"/>
          </p:nvCxnSpPr>
          <p:spPr>
            <a:xfrm>
              <a:off x="1272438" y="6136066"/>
              <a:ext cx="0" cy="294215"/>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group of people walking&#10;&#10;Description automatically generated with medium confidence">
              <a:extLst>
                <a:ext uri="{FF2B5EF4-FFF2-40B4-BE49-F238E27FC236}">
                  <a16:creationId xmlns:a16="http://schemas.microsoft.com/office/drawing/2014/main" id="{66C01780-6E82-50EE-81AC-5C1FF9661625}"/>
                </a:ext>
              </a:extLst>
            </p:cNvPr>
            <p:cNvPicPr>
              <a:picLocks noChangeAspect="1"/>
            </p:cNvPicPr>
            <p:nvPr userDrawn="1"/>
          </p:nvPicPr>
          <p:blipFill>
            <a:blip r:embed="rId4"/>
            <a:stretch>
              <a:fillRect/>
            </a:stretch>
          </p:blipFill>
          <p:spPr>
            <a:xfrm>
              <a:off x="1523408" y="6059583"/>
              <a:ext cx="732112" cy="452428"/>
            </a:xfrm>
            <a:prstGeom prst="rect">
              <a:avLst/>
            </a:prstGeom>
          </p:spPr>
        </p:pic>
        <p:pic>
          <p:nvPicPr>
            <p:cNvPr id="12" name="Picture 11" descr="A hot air balloon with a person in the air&#10;&#10;Description automatically generated">
              <a:extLst>
                <a:ext uri="{FF2B5EF4-FFF2-40B4-BE49-F238E27FC236}">
                  <a16:creationId xmlns:a16="http://schemas.microsoft.com/office/drawing/2014/main" id="{F49BF4C6-04DB-9E4E-8950-C5F71AE7A38A}"/>
                </a:ext>
              </a:extLst>
            </p:cNvPr>
            <p:cNvPicPr>
              <a:picLocks noChangeAspect="1"/>
            </p:cNvPicPr>
            <p:nvPr userDrawn="1"/>
          </p:nvPicPr>
          <p:blipFill>
            <a:blip r:embed="rId5"/>
            <a:stretch>
              <a:fillRect/>
            </a:stretch>
          </p:blipFill>
          <p:spPr>
            <a:xfrm>
              <a:off x="2510893" y="6054335"/>
              <a:ext cx="457200" cy="457200"/>
            </a:xfrm>
            <a:prstGeom prst="rect">
              <a:avLst/>
            </a:prstGeom>
          </p:spPr>
        </p:pic>
        <p:cxnSp>
          <p:nvCxnSpPr>
            <p:cNvPr id="13" name="Straight Connector 12">
              <a:extLst>
                <a:ext uri="{FF2B5EF4-FFF2-40B4-BE49-F238E27FC236}">
                  <a16:creationId xmlns:a16="http://schemas.microsoft.com/office/drawing/2014/main" id="{941B6330-8E19-F7B1-47AC-6DEA21D8AB7F}"/>
                </a:ext>
              </a:extLst>
            </p:cNvPr>
            <p:cNvCxnSpPr/>
            <p:nvPr userDrawn="1"/>
          </p:nvCxnSpPr>
          <p:spPr>
            <a:xfrm>
              <a:off x="2444989" y="6143181"/>
              <a:ext cx="0" cy="294215"/>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4062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ScreenImage">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ED852C0-0A7D-DD42-BD59-5A3F8657BE6E}"/>
              </a:ext>
            </a:extLst>
          </p:cNvPr>
          <p:cNvSpPr>
            <a:spLocks noGrp="1"/>
          </p:cNvSpPr>
          <p:nvPr>
            <p:ph type="pic" sz="quarter" idx="10"/>
          </p:nvPr>
        </p:nvSpPr>
        <p:spPr>
          <a:xfrm>
            <a:off x="0" y="0"/>
            <a:ext cx="12192000" cy="6858000"/>
          </a:xfrm>
        </p:spPr>
        <p:txBody>
          <a:bodyPr/>
          <a:lstStyle/>
          <a:p>
            <a:r>
              <a:rPr lang="en-US"/>
              <a:t>Click icon to add picture</a:t>
            </a:r>
          </a:p>
        </p:txBody>
      </p:sp>
      <p:grpSp>
        <p:nvGrpSpPr>
          <p:cNvPr id="2" name="Group 1">
            <a:extLst>
              <a:ext uri="{FF2B5EF4-FFF2-40B4-BE49-F238E27FC236}">
                <a16:creationId xmlns:a16="http://schemas.microsoft.com/office/drawing/2014/main" id="{BCD5FC14-5FC3-A406-C042-9F7432CD8272}"/>
              </a:ext>
            </a:extLst>
          </p:cNvPr>
          <p:cNvGrpSpPr/>
          <p:nvPr userDrawn="1"/>
        </p:nvGrpSpPr>
        <p:grpSpPr>
          <a:xfrm>
            <a:off x="426720" y="6054335"/>
            <a:ext cx="2541373" cy="457676"/>
            <a:chOff x="426720" y="6054335"/>
            <a:chExt cx="2541373" cy="457676"/>
          </a:xfrm>
        </p:grpSpPr>
        <p:pic>
          <p:nvPicPr>
            <p:cNvPr id="3" name="Graphic 2">
              <a:extLst>
                <a:ext uri="{FF2B5EF4-FFF2-40B4-BE49-F238E27FC236}">
                  <a16:creationId xmlns:a16="http://schemas.microsoft.com/office/drawing/2014/main" id="{FFE1E848-5ECF-74FD-DD90-5033F6DD2A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6720" y="6054811"/>
              <a:ext cx="638320" cy="456724"/>
            </a:xfrm>
            <a:prstGeom prst="rect">
              <a:avLst/>
            </a:prstGeom>
          </p:spPr>
        </p:pic>
        <p:cxnSp>
          <p:nvCxnSpPr>
            <p:cNvPr id="4" name="Straight Connector 3">
              <a:extLst>
                <a:ext uri="{FF2B5EF4-FFF2-40B4-BE49-F238E27FC236}">
                  <a16:creationId xmlns:a16="http://schemas.microsoft.com/office/drawing/2014/main" id="{656F839D-39CC-F348-FAD7-5840FBAAACFC}"/>
                </a:ext>
              </a:extLst>
            </p:cNvPr>
            <p:cNvCxnSpPr/>
            <p:nvPr userDrawn="1"/>
          </p:nvCxnSpPr>
          <p:spPr>
            <a:xfrm>
              <a:off x="1272438" y="6136066"/>
              <a:ext cx="0" cy="294215"/>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group of people walking&#10;&#10;Description automatically generated with medium confidence">
              <a:extLst>
                <a:ext uri="{FF2B5EF4-FFF2-40B4-BE49-F238E27FC236}">
                  <a16:creationId xmlns:a16="http://schemas.microsoft.com/office/drawing/2014/main" id="{E4FEAF54-F9AF-73B4-970E-D5C4AA8E9C1F}"/>
                </a:ext>
              </a:extLst>
            </p:cNvPr>
            <p:cNvPicPr>
              <a:picLocks noChangeAspect="1"/>
            </p:cNvPicPr>
            <p:nvPr userDrawn="1"/>
          </p:nvPicPr>
          <p:blipFill>
            <a:blip r:embed="rId4"/>
            <a:stretch>
              <a:fillRect/>
            </a:stretch>
          </p:blipFill>
          <p:spPr>
            <a:xfrm>
              <a:off x="1523408" y="6059583"/>
              <a:ext cx="732112" cy="452428"/>
            </a:xfrm>
            <a:prstGeom prst="rect">
              <a:avLst/>
            </a:prstGeom>
          </p:spPr>
        </p:pic>
        <p:pic>
          <p:nvPicPr>
            <p:cNvPr id="7" name="Picture 6" descr="A hot air balloon with a person in the air&#10;&#10;Description automatically generated">
              <a:extLst>
                <a:ext uri="{FF2B5EF4-FFF2-40B4-BE49-F238E27FC236}">
                  <a16:creationId xmlns:a16="http://schemas.microsoft.com/office/drawing/2014/main" id="{584117A0-9583-088D-3068-F47A9F525E0E}"/>
                </a:ext>
              </a:extLst>
            </p:cNvPr>
            <p:cNvPicPr>
              <a:picLocks noChangeAspect="1"/>
            </p:cNvPicPr>
            <p:nvPr userDrawn="1"/>
          </p:nvPicPr>
          <p:blipFill>
            <a:blip r:embed="rId5"/>
            <a:stretch>
              <a:fillRect/>
            </a:stretch>
          </p:blipFill>
          <p:spPr>
            <a:xfrm>
              <a:off x="2510893" y="6054335"/>
              <a:ext cx="457200" cy="457200"/>
            </a:xfrm>
            <a:prstGeom prst="rect">
              <a:avLst/>
            </a:prstGeom>
          </p:spPr>
        </p:pic>
        <p:cxnSp>
          <p:nvCxnSpPr>
            <p:cNvPr id="8" name="Straight Connector 7">
              <a:extLst>
                <a:ext uri="{FF2B5EF4-FFF2-40B4-BE49-F238E27FC236}">
                  <a16:creationId xmlns:a16="http://schemas.microsoft.com/office/drawing/2014/main" id="{10C9418E-F5E1-B21D-0191-8CEDB4EA37C2}"/>
                </a:ext>
              </a:extLst>
            </p:cNvPr>
            <p:cNvCxnSpPr/>
            <p:nvPr userDrawn="1"/>
          </p:nvCxnSpPr>
          <p:spPr>
            <a:xfrm>
              <a:off x="2444989" y="6143181"/>
              <a:ext cx="0" cy="294215"/>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45318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3E24DA-1CB1-1247-9A4B-C5936F5034A4}"/>
              </a:ext>
            </a:extLst>
          </p:cNvPr>
          <p:cNvSpPr txBox="1"/>
          <p:nvPr userDrawn="1"/>
        </p:nvSpPr>
        <p:spPr>
          <a:xfrm>
            <a:off x="358816" y="319211"/>
            <a:ext cx="1088021" cy="1785104"/>
          </a:xfrm>
          <a:prstGeom prst="rect">
            <a:avLst/>
          </a:prstGeom>
          <a:noFill/>
        </p:spPr>
        <p:txBody>
          <a:bodyPr wrap="square" rtlCol="0">
            <a:spAutoFit/>
          </a:bodyPr>
          <a:lstStyle/>
          <a:p>
            <a:r>
              <a:rPr lang="en-US" sz="11000" b="1" i="0" dirty="0">
                <a:solidFill>
                  <a:schemeClr val="bg1"/>
                </a:solidFill>
                <a:latin typeface="Georgia" panose="02040502050405020303" pitchFamily="18" charset="0"/>
                <a:cs typeface="Arial Black" panose="020B0604020202020204" pitchFamily="34" charset="0"/>
              </a:rPr>
              <a:t>“</a:t>
            </a:r>
          </a:p>
        </p:txBody>
      </p:sp>
      <p:sp>
        <p:nvSpPr>
          <p:cNvPr id="7" name="Text Placeholder 6">
            <a:extLst>
              <a:ext uri="{FF2B5EF4-FFF2-40B4-BE49-F238E27FC236}">
                <a16:creationId xmlns:a16="http://schemas.microsoft.com/office/drawing/2014/main" id="{2460E450-63ED-FA4B-8CD9-7EF452BE7924}"/>
              </a:ext>
            </a:extLst>
          </p:cNvPr>
          <p:cNvSpPr>
            <a:spLocks noGrp="1"/>
          </p:cNvSpPr>
          <p:nvPr>
            <p:ph type="body" sz="quarter" idx="13" hasCustomPrompt="1"/>
          </p:nvPr>
        </p:nvSpPr>
        <p:spPr>
          <a:xfrm>
            <a:off x="1171576" y="4247716"/>
            <a:ext cx="8897939" cy="846137"/>
          </a:xfrm>
        </p:spPr>
        <p:txBody>
          <a:bodyPr>
            <a:normAutofit/>
          </a:bodyPr>
          <a:lstStyle>
            <a:lvl1pPr marL="0" indent="-457178">
              <a:buNone/>
              <a:tabLst>
                <a:tab pos="274306" algn="l"/>
              </a:tabLst>
              <a:defRPr sz="1800" b="1" i="0" spc="200" baseline="0">
                <a:solidFill>
                  <a:schemeClr val="bg1"/>
                </a:solidFill>
                <a:latin typeface="Arial Black" panose="020B0604020202020204" pitchFamily="34" charset="0"/>
                <a:cs typeface="Arial Black" panose="020B0604020202020204" pitchFamily="34" charset="0"/>
              </a:defRPr>
            </a:lvl1pPr>
          </a:lstStyle>
          <a:p>
            <a:pPr lvl="0"/>
            <a:r>
              <a:rPr lang="en-US" dirty="0"/>
              <a:t>—NAME O. PERSON</a:t>
            </a:r>
            <a:br>
              <a:rPr lang="en-US" dirty="0"/>
            </a:br>
            <a:r>
              <a:rPr lang="en-US" dirty="0"/>
              <a:t>	TITLE OF QUOTED</a:t>
            </a:r>
          </a:p>
        </p:txBody>
      </p:sp>
      <p:sp>
        <p:nvSpPr>
          <p:cNvPr id="8" name="Title 1">
            <a:extLst>
              <a:ext uri="{FF2B5EF4-FFF2-40B4-BE49-F238E27FC236}">
                <a16:creationId xmlns:a16="http://schemas.microsoft.com/office/drawing/2014/main" id="{E8CE4664-7C88-1A41-B534-F53D664DEB86}"/>
              </a:ext>
            </a:extLst>
          </p:cNvPr>
          <p:cNvSpPr>
            <a:spLocks noGrp="1"/>
          </p:cNvSpPr>
          <p:nvPr>
            <p:ph type="ctrTitle" hasCustomPrompt="1"/>
          </p:nvPr>
        </p:nvSpPr>
        <p:spPr>
          <a:xfrm>
            <a:off x="1172224" y="1134818"/>
            <a:ext cx="10402961" cy="2789499"/>
          </a:xfrm>
          <a:prstGeom prst="rect">
            <a:avLst/>
          </a:prstGeom>
        </p:spPr>
        <p:txBody>
          <a:bodyPr anchor="t">
            <a:noAutofit/>
          </a:bodyPr>
          <a:lstStyle>
            <a:lvl1pPr algn="l">
              <a:lnSpc>
                <a:spcPct val="100000"/>
              </a:lnSpc>
              <a:defRPr sz="4000" b="1" i="1">
                <a:solidFill>
                  <a:schemeClr val="bg1"/>
                </a:solidFill>
                <a:latin typeface="Georgia" panose="02040502050405020303" pitchFamily="18" charset="0"/>
                <a:cs typeface="Arial Black" panose="020B0604020202020204" pitchFamily="34" charset="0"/>
              </a:defRPr>
            </a:lvl1pPr>
          </a:lstStyle>
          <a:p>
            <a:r>
              <a:rPr lang="en-US" dirty="0"/>
              <a:t>Quote goes here click to edit master style lorem ipsum click to edit master style lorem ipsum here click to edit ipsum master style lorem ipsum”</a:t>
            </a:r>
          </a:p>
        </p:txBody>
      </p:sp>
      <p:sp>
        <p:nvSpPr>
          <p:cNvPr id="11" name="Slide Number Placeholder 5">
            <a:extLst>
              <a:ext uri="{FF2B5EF4-FFF2-40B4-BE49-F238E27FC236}">
                <a16:creationId xmlns:a16="http://schemas.microsoft.com/office/drawing/2014/main" id="{D8D10FF2-BEEC-F843-A76B-CBB3A31FFE6A}"/>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bg1"/>
                </a:solidFill>
              </a:rPr>
              <a:pPr/>
              <a:t>‹#›</a:t>
            </a:fld>
            <a:endParaRPr lang="en-US" dirty="0">
              <a:solidFill>
                <a:schemeClr val="bg1"/>
              </a:solidFill>
            </a:endParaRPr>
          </a:p>
        </p:txBody>
      </p:sp>
      <p:grpSp>
        <p:nvGrpSpPr>
          <p:cNvPr id="2" name="Group 1">
            <a:extLst>
              <a:ext uri="{FF2B5EF4-FFF2-40B4-BE49-F238E27FC236}">
                <a16:creationId xmlns:a16="http://schemas.microsoft.com/office/drawing/2014/main" id="{BB22DF0F-B08E-CF55-1B28-6AD7A84C6035}"/>
              </a:ext>
            </a:extLst>
          </p:cNvPr>
          <p:cNvGrpSpPr/>
          <p:nvPr userDrawn="1"/>
        </p:nvGrpSpPr>
        <p:grpSpPr>
          <a:xfrm>
            <a:off x="426720" y="6121861"/>
            <a:ext cx="2582563" cy="460875"/>
            <a:chOff x="426720" y="6121861"/>
            <a:chExt cx="2582563" cy="460875"/>
          </a:xfrm>
        </p:grpSpPr>
        <p:pic>
          <p:nvPicPr>
            <p:cNvPr id="4" name="Picture 3" descr="A group of people walking&#10;&#10;Description automatically generated with medium confidence">
              <a:extLst>
                <a:ext uri="{FF2B5EF4-FFF2-40B4-BE49-F238E27FC236}">
                  <a16:creationId xmlns:a16="http://schemas.microsoft.com/office/drawing/2014/main" id="{CC14CE9F-EA68-249C-5B3A-67D165973A84}"/>
                </a:ext>
              </a:extLst>
            </p:cNvPr>
            <p:cNvPicPr>
              <a:picLocks noChangeAspect="1"/>
            </p:cNvPicPr>
            <p:nvPr userDrawn="1"/>
          </p:nvPicPr>
          <p:blipFill>
            <a:blip r:embed="rId3"/>
            <a:stretch>
              <a:fillRect/>
            </a:stretch>
          </p:blipFill>
          <p:spPr>
            <a:xfrm>
              <a:off x="1530022" y="6125042"/>
              <a:ext cx="725498" cy="454513"/>
            </a:xfrm>
            <a:prstGeom prst="rect">
              <a:avLst/>
            </a:prstGeom>
          </p:spPr>
        </p:pic>
        <p:pic>
          <p:nvPicPr>
            <p:cNvPr id="5" name="Graphic 4">
              <a:extLst>
                <a:ext uri="{FF2B5EF4-FFF2-40B4-BE49-F238E27FC236}">
                  <a16:creationId xmlns:a16="http://schemas.microsoft.com/office/drawing/2014/main" id="{C8CA93FB-BED5-8290-5F0C-02C13AE61F0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26720" y="6121861"/>
              <a:ext cx="635375" cy="460875"/>
            </a:xfrm>
            <a:prstGeom prst="rect">
              <a:avLst/>
            </a:prstGeom>
          </p:spPr>
        </p:pic>
        <p:cxnSp>
          <p:nvCxnSpPr>
            <p:cNvPr id="6" name="Straight Connector 5">
              <a:extLst>
                <a:ext uri="{FF2B5EF4-FFF2-40B4-BE49-F238E27FC236}">
                  <a16:creationId xmlns:a16="http://schemas.microsoft.com/office/drawing/2014/main" id="{957C18FE-2EA5-EB56-4183-E598693051FF}"/>
                </a:ext>
              </a:extLst>
            </p:cNvPr>
            <p:cNvCxnSpPr/>
            <p:nvPr userDrawn="1"/>
          </p:nvCxnSpPr>
          <p:spPr>
            <a:xfrm>
              <a:off x="1280219" y="6192572"/>
              <a:ext cx="0" cy="29557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descr="A hot air balloon with a person in the air&#10;&#10;Description automatically generated">
              <a:extLst>
                <a:ext uri="{FF2B5EF4-FFF2-40B4-BE49-F238E27FC236}">
                  <a16:creationId xmlns:a16="http://schemas.microsoft.com/office/drawing/2014/main" id="{05A256EC-7FDB-7D0D-26DF-0A29FF9B8FFD}"/>
                </a:ext>
              </a:extLst>
            </p:cNvPr>
            <p:cNvPicPr>
              <a:picLocks noChangeAspect="1"/>
            </p:cNvPicPr>
            <p:nvPr userDrawn="1"/>
          </p:nvPicPr>
          <p:blipFill>
            <a:blip r:embed="rId6"/>
            <a:stretch>
              <a:fillRect/>
            </a:stretch>
          </p:blipFill>
          <p:spPr>
            <a:xfrm>
              <a:off x="2552083" y="6121861"/>
              <a:ext cx="457200" cy="457200"/>
            </a:xfrm>
            <a:prstGeom prst="rect">
              <a:avLst/>
            </a:prstGeom>
          </p:spPr>
        </p:pic>
        <p:cxnSp>
          <p:nvCxnSpPr>
            <p:cNvPr id="15" name="Straight Connector 14">
              <a:extLst>
                <a:ext uri="{FF2B5EF4-FFF2-40B4-BE49-F238E27FC236}">
                  <a16:creationId xmlns:a16="http://schemas.microsoft.com/office/drawing/2014/main" id="{2F490F5C-28CE-B9A8-0A18-DEBAC2A4183F}"/>
                </a:ext>
              </a:extLst>
            </p:cNvPr>
            <p:cNvCxnSpPr/>
            <p:nvPr userDrawn="1"/>
          </p:nvCxnSpPr>
          <p:spPr>
            <a:xfrm>
              <a:off x="2454111" y="6206829"/>
              <a:ext cx="0" cy="29557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09067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Gr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B9F5C91A-3B82-4246-9CA3-6102B9D654E3}"/>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bg1"/>
                </a:solidFill>
              </a:rPr>
              <a:pPr/>
              <a:t>‹#›</a:t>
            </a:fld>
            <a:endParaRPr lang="en-US" dirty="0">
              <a:solidFill>
                <a:schemeClr val="bg1"/>
              </a:solidFill>
            </a:endParaRPr>
          </a:p>
        </p:txBody>
      </p:sp>
      <p:sp>
        <p:nvSpPr>
          <p:cNvPr id="12" name="TextBox 11">
            <a:extLst>
              <a:ext uri="{FF2B5EF4-FFF2-40B4-BE49-F238E27FC236}">
                <a16:creationId xmlns:a16="http://schemas.microsoft.com/office/drawing/2014/main" id="{50E054EE-EE92-F548-AA33-3FF426E4145F}"/>
              </a:ext>
            </a:extLst>
          </p:cNvPr>
          <p:cNvSpPr txBox="1"/>
          <p:nvPr userDrawn="1"/>
        </p:nvSpPr>
        <p:spPr>
          <a:xfrm>
            <a:off x="358816" y="319211"/>
            <a:ext cx="1088021" cy="1785104"/>
          </a:xfrm>
          <a:prstGeom prst="rect">
            <a:avLst/>
          </a:prstGeom>
          <a:noFill/>
        </p:spPr>
        <p:txBody>
          <a:bodyPr wrap="square" rtlCol="0">
            <a:spAutoFit/>
          </a:bodyPr>
          <a:lstStyle/>
          <a:p>
            <a:r>
              <a:rPr lang="en-US" sz="11000" b="1" i="0" dirty="0">
                <a:solidFill>
                  <a:schemeClr val="bg1"/>
                </a:solidFill>
                <a:latin typeface="Georgia" panose="02040502050405020303" pitchFamily="18" charset="0"/>
                <a:cs typeface="Arial Black" panose="020B0604020202020204" pitchFamily="34" charset="0"/>
              </a:rPr>
              <a:t>“</a:t>
            </a:r>
          </a:p>
        </p:txBody>
      </p:sp>
      <p:sp>
        <p:nvSpPr>
          <p:cNvPr id="13" name="Text Placeholder 6">
            <a:extLst>
              <a:ext uri="{FF2B5EF4-FFF2-40B4-BE49-F238E27FC236}">
                <a16:creationId xmlns:a16="http://schemas.microsoft.com/office/drawing/2014/main" id="{41D48379-991A-3540-839C-ED0338E371A4}"/>
              </a:ext>
            </a:extLst>
          </p:cNvPr>
          <p:cNvSpPr>
            <a:spLocks noGrp="1"/>
          </p:cNvSpPr>
          <p:nvPr>
            <p:ph type="body" sz="quarter" idx="13" hasCustomPrompt="1"/>
          </p:nvPr>
        </p:nvSpPr>
        <p:spPr>
          <a:xfrm>
            <a:off x="1171576" y="4247716"/>
            <a:ext cx="8897939" cy="846137"/>
          </a:xfrm>
        </p:spPr>
        <p:txBody>
          <a:bodyPr>
            <a:normAutofit/>
          </a:bodyPr>
          <a:lstStyle>
            <a:lvl1pPr marL="0" indent="-457178">
              <a:buNone/>
              <a:tabLst>
                <a:tab pos="274306" algn="l"/>
              </a:tabLst>
              <a:defRPr sz="1800" b="1" i="0" spc="200" baseline="0">
                <a:solidFill>
                  <a:schemeClr val="bg1"/>
                </a:solidFill>
                <a:latin typeface="Arial Black" panose="020B0604020202020204" pitchFamily="34" charset="0"/>
                <a:cs typeface="Arial Black" panose="020B0604020202020204" pitchFamily="34" charset="0"/>
              </a:defRPr>
            </a:lvl1pPr>
          </a:lstStyle>
          <a:p>
            <a:pPr lvl="0"/>
            <a:r>
              <a:rPr lang="en-US" dirty="0"/>
              <a:t>—NAME O. PERSON</a:t>
            </a:r>
            <a:br>
              <a:rPr lang="en-US" dirty="0"/>
            </a:br>
            <a:r>
              <a:rPr lang="en-US" dirty="0"/>
              <a:t>	TITLE OF QUOTED</a:t>
            </a:r>
          </a:p>
        </p:txBody>
      </p:sp>
      <p:sp>
        <p:nvSpPr>
          <p:cNvPr id="14" name="Title 1">
            <a:extLst>
              <a:ext uri="{FF2B5EF4-FFF2-40B4-BE49-F238E27FC236}">
                <a16:creationId xmlns:a16="http://schemas.microsoft.com/office/drawing/2014/main" id="{C61970D8-BB90-6A48-A4D3-D75E94E71539}"/>
              </a:ext>
            </a:extLst>
          </p:cNvPr>
          <p:cNvSpPr>
            <a:spLocks noGrp="1"/>
          </p:cNvSpPr>
          <p:nvPr>
            <p:ph type="ctrTitle" hasCustomPrompt="1"/>
          </p:nvPr>
        </p:nvSpPr>
        <p:spPr>
          <a:xfrm>
            <a:off x="1172224" y="1134818"/>
            <a:ext cx="10402961" cy="2789499"/>
          </a:xfrm>
          <a:prstGeom prst="rect">
            <a:avLst/>
          </a:prstGeom>
        </p:spPr>
        <p:txBody>
          <a:bodyPr anchor="t">
            <a:noAutofit/>
          </a:bodyPr>
          <a:lstStyle>
            <a:lvl1pPr algn="l">
              <a:lnSpc>
                <a:spcPct val="100000"/>
              </a:lnSpc>
              <a:defRPr sz="4000" b="1" i="1">
                <a:solidFill>
                  <a:schemeClr val="bg1"/>
                </a:solidFill>
                <a:latin typeface="Georgia" panose="02040502050405020303" pitchFamily="18" charset="0"/>
                <a:cs typeface="Arial Black" panose="020B0604020202020204" pitchFamily="34" charset="0"/>
              </a:defRPr>
            </a:lvl1pPr>
          </a:lstStyle>
          <a:p>
            <a:r>
              <a:rPr lang="en-US" dirty="0"/>
              <a:t>Quote goes here click to edit master style lorem ipsum click to edit master style lorem ipsum here click to edit ipsum master style lorem ipsum”</a:t>
            </a:r>
          </a:p>
        </p:txBody>
      </p:sp>
      <p:grpSp>
        <p:nvGrpSpPr>
          <p:cNvPr id="2" name="Group 1">
            <a:extLst>
              <a:ext uri="{FF2B5EF4-FFF2-40B4-BE49-F238E27FC236}">
                <a16:creationId xmlns:a16="http://schemas.microsoft.com/office/drawing/2014/main" id="{1B6EE070-5022-BF2D-57B6-8263DC6F5A27}"/>
              </a:ext>
            </a:extLst>
          </p:cNvPr>
          <p:cNvGrpSpPr/>
          <p:nvPr userDrawn="1"/>
        </p:nvGrpSpPr>
        <p:grpSpPr>
          <a:xfrm>
            <a:off x="426720" y="6121861"/>
            <a:ext cx="2582563" cy="460875"/>
            <a:chOff x="426720" y="6121861"/>
            <a:chExt cx="2582563" cy="460875"/>
          </a:xfrm>
        </p:grpSpPr>
        <p:pic>
          <p:nvPicPr>
            <p:cNvPr id="3" name="Picture 2" descr="A group of people walking&#10;&#10;Description automatically generated with medium confidence">
              <a:extLst>
                <a:ext uri="{FF2B5EF4-FFF2-40B4-BE49-F238E27FC236}">
                  <a16:creationId xmlns:a16="http://schemas.microsoft.com/office/drawing/2014/main" id="{9DF59FD6-75BA-3FE7-08B9-BC1B24F0151B}"/>
                </a:ext>
              </a:extLst>
            </p:cNvPr>
            <p:cNvPicPr>
              <a:picLocks noChangeAspect="1"/>
            </p:cNvPicPr>
            <p:nvPr userDrawn="1"/>
          </p:nvPicPr>
          <p:blipFill>
            <a:blip r:embed="rId3"/>
            <a:stretch>
              <a:fillRect/>
            </a:stretch>
          </p:blipFill>
          <p:spPr>
            <a:xfrm>
              <a:off x="1530022" y="6125042"/>
              <a:ext cx="725498" cy="454513"/>
            </a:xfrm>
            <a:prstGeom prst="rect">
              <a:avLst/>
            </a:prstGeom>
          </p:spPr>
        </p:pic>
        <p:pic>
          <p:nvPicPr>
            <p:cNvPr id="4" name="Graphic 3">
              <a:extLst>
                <a:ext uri="{FF2B5EF4-FFF2-40B4-BE49-F238E27FC236}">
                  <a16:creationId xmlns:a16="http://schemas.microsoft.com/office/drawing/2014/main" id="{606A63A8-3D74-95C8-458D-C710963542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26720" y="6121861"/>
              <a:ext cx="635375" cy="460875"/>
            </a:xfrm>
            <a:prstGeom prst="rect">
              <a:avLst/>
            </a:prstGeom>
          </p:spPr>
        </p:pic>
        <p:cxnSp>
          <p:nvCxnSpPr>
            <p:cNvPr id="5" name="Straight Connector 4">
              <a:extLst>
                <a:ext uri="{FF2B5EF4-FFF2-40B4-BE49-F238E27FC236}">
                  <a16:creationId xmlns:a16="http://schemas.microsoft.com/office/drawing/2014/main" id="{E5B38DB0-89E1-C6BF-FDD1-B7360DA7D3B4}"/>
                </a:ext>
              </a:extLst>
            </p:cNvPr>
            <p:cNvCxnSpPr/>
            <p:nvPr userDrawn="1"/>
          </p:nvCxnSpPr>
          <p:spPr>
            <a:xfrm>
              <a:off x="1280219" y="6192572"/>
              <a:ext cx="0" cy="29557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descr="A hot air balloon with a person in the air&#10;&#10;Description automatically generated">
              <a:extLst>
                <a:ext uri="{FF2B5EF4-FFF2-40B4-BE49-F238E27FC236}">
                  <a16:creationId xmlns:a16="http://schemas.microsoft.com/office/drawing/2014/main" id="{5DFE23F9-5CE8-08A1-4157-3F23B675326C}"/>
                </a:ext>
              </a:extLst>
            </p:cNvPr>
            <p:cNvPicPr>
              <a:picLocks noChangeAspect="1"/>
            </p:cNvPicPr>
            <p:nvPr userDrawn="1"/>
          </p:nvPicPr>
          <p:blipFill>
            <a:blip r:embed="rId6"/>
            <a:stretch>
              <a:fillRect/>
            </a:stretch>
          </p:blipFill>
          <p:spPr>
            <a:xfrm>
              <a:off x="2552083" y="6121861"/>
              <a:ext cx="457200" cy="457200"/>
            </a:xfrm>
            <a:prstGeom prst="rect">
              <a:avLst/>
            </a:prstGeom>
          </p:spPr>
        </p:pic>
        <p:cxnSp>
          <p:nvCxnSpPr>
            <p:cNvPr id="7" name="Straight Connector 6">
              <a:extLst>
                <a:ext uri="{FF2B5EF4-FFF2-40B4-BE49-F238E27FC236}">
                  <a16:creationId xmlns:a16="http://schemas.microsoft.com/office/drawing/2014/main" id="{725064FC-E67C-087D-5A53-B7AA5A38B8AF}"/>
                </a:ext>
              </a:extLst>
            </p:cNvPr>
            <p:cNvCxnSpPr/>
            <p:nvPr userDrawn="1"/>
          </p:nvCxnSpPr>
          <p:spPr>
            <a:xfrm>
              <a:off x="2454111" y="6206829"/>
              <a:ext cx="0" cy="29557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65734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st+Callout">
    <p:bg>
      <p:bgRef idx="1001">
        <a:schemeClr val="bg1"/>
      </p:bgRef>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2F39A1D6-DBBB-A847-838A-96CE92F5E8FB}"/>
              </a:ext>
            </a:extLst>
          </p:cNvPr>
          <p:cNvPicPr>
            <a:picLocks noChangeAspect="1"/>
          </p:cNvPicPr>
          <p:nvPr userDrawn="1"/>
        </p:nvPicPr>
        <p:blipFill rotWithShape="1">
          <a:blip r:embed="rId2"/>
          <a:srcRect l="50000" t="69899" r="1"/>
          <a:stretch/>
        </p:blipFill>
        <p:spPr>
          <a:xfrm>
            <a:off x="6095999" y="4791116"/>
            <a:ext cx="6089651" cy="2060533"/>
          </a:xfrm>
          <a:prstGeom prst="rect">
            <a:avLst/>
          </a:prstGeom>
        </p:spPr>
      </p:pic>
      <p:pic>
        <p:nvPicPr>
          <p:cNvPr id="14" name="Picture 13" descr="A close up of a logo&#10;&#10;Description automatically generated">
            <a:extLst>
              <a:ext uri="{FF2B5EF4-FFF2-40B4-BE49-F238E27FC236}">
                <a16:creationId xmlns:a16="http://schemas.microsoft.com/office/drawing/2014/main" id="{C9B96961-9CB9-EE40-B746-84089B11EE2F}"/>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saturation sat="0"/>
                    </a14:imgEffect>
                    <a14:imgEffect>
                      <a14:brightnessContrast bright="-15000" contrast="50000"/>
                    </a14:imgEffect>
                  </a14:imgLayer>
                </a14:imgProps>
              </a:ext>
            </a:extLst>
          </a:blip>
          <a:srcRect l="50000" t="-241" r="1" b="30344"/>
          <a:stretch/>
        </p:blipFill>
        <p:spPr>
          <a:xfrm>
            <a:off x="6095998" y="1"/>
            <a:ext cx="6089651" cy="4784762"/>
          </a:xfrm>
          <a:prstGeom prst="rect">
            <a:avLst/>
          </a:prstGeom>
        </p:spPr>
      </p:pic>
      <p:sp>
        <p:nvSpPr>
          <p:cNvPr id="10" name="Text Placeholder 9">
            <a:extLst>
              <a:ext uri="{FF2B5EF4-FFF2-40B4-BE49-F238E27FC236}">
                <a16:creationId xmlns:a16="http://schemas.microsoft.com/office/drawing/2014/main" id="{12048058-35DC-4A43-AC61-E578A8A7FC47}"/>
              </a:ext>
            </a:extLst>
          </p:cNvPr>
          <p:cNvSpPr>
            <a:spLocks noGrp="1"/>
          </p:cNvSpPr>
          <p:nvPr>
            <p:ph type="body" sz="quarter" idx="10" hasCustomPrompt="1"/>
          </p:nvPr>
        </p:nvSpPr>
        <p:spPr>
          <a:xfrm>
            <a:off x="6565902" y="457201"/>
            <a:ext cx="5173663" cy="3883068"/>
          </a:xfrm>
        </p:spPr>
        <p:txBody>
          <a:bodyPr anchor="ctr">
            <a:normAutofit/>
          </a:bodyPr>
          <a:lstStyle>
            <a:lvl1pPr marL="0" indent="0">
              <a:lnSpc>
                <a:spcPct val="100000"/>
              </a:lnSpc>
              <a:buNone/>
              <a:defRPr sz="4000" b="1" i="1">
                <a:solidFill>
                  <a:schemeClr val="bg1"/>
                </a:solidFill>
                <a:latin typeface="Georgia" panose="02040502050405020303" pitchFamily="18" charset="0"/>
                <a:cs typeface="Arial Black" panose="020B0604020202020204" pitchFamily="34" charset="0"/>
              </a:defRPr>
            </a:lvl1pPr>
            <a:lvl2pPr marL="457178" indent="0">
              <a:buNone/>
              <a:defRPr b="1" i="0">
                <a:solidFill>
                  <a:schemeClr val="bg1"/>
                </a:solidFill>
                <a:latin typeface="Arial Black" panose="020B0604020202020204" pitchFamily="34" charset="0"/>
                <a:cs typeface="Arial Black" panose="020B0604020202020204" pitchFamily="34" charset="0"/>
              </a:defRPr>
            </a:lvl2pPr>
            <a:lvl3pPr marL="914354" indent="0">
              <a:buNone/>
              <a:defRPr b="1" i="0">
                <a:solidFill>
                  <a:schemeClr val="bg1"/>
                </a:solidFill>
                <a:latin typeface="Arial Black" panose="020B0604020202020204" pitchFamily="34" charset="0"/>
                <a:cs typeface="Arial Black" panose="020B0604020202020204" pitchFamily="34" charset="0"/>
              </a:defRPr>
            </a:lvl3pPr>
            <a:lvl4pPr marL="1371532" indent="0">
              <a:buNone/>
              <a:defRPr b="1" i="0">
                <a:solidFill>
                  <a:schemeClr val="bg1"/>
                </a:solidFill>
                <a:latin typeface="Arial Black" panose="020B0604020202020204" pitchFamily="34" charset="0"/>
                <a:cs typeface="Arial Black" panose="020B0604020202020204" pitchFamily="34" charset="0"/>
              </a:defRPr>
            </a:lvl4pPr>
            <a:lvl5pPr marL="1828709" indent="0">
              <a:buNone/>
              <a:defRPr b="1" i="0">
                <a:solidFill>
                  <a:schemeClr val="bg1"/>
                </a:solidFill>
                <a:latin typeface="Arial Black" panose="020B0604020202020204" pitchFamily="34" charset="0"/>
                <a:cs typeface="Arial Black" panose="020B0604020202020204" pitchFamily="34" charset="0"/>
              </a:defRPr>
            </a:lvl5pPr>
          </a:lstStyle>
          <a:p>
            <a:pPr lvl="0"/>
            <a:r>
              <a:rPr lang="en-US" dirty="0"/>
              <a:t>Callout goes here click to edit text lorem ipsum</a:t>
            </a:r>
          </a:p>
        </p:txBody>
      </p:sp>
      <p:sp>
        <p:nvSpPr>
          <p:cNvPr id="12" name="Slide Number Placeholder 5">
            <a:extLst>
              <a:ext uri="{FF2B5EF4-FFF2-40B4-BE49-F238E27FC236}">
                <a16:creationId xmlns:a16="http://schemas.microsoft.com/office/drawing/2014/main" id="{E2904F77-80AD-C147-A581-E23A283819D1}"/>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bg1"/>
                </a:solidFill>
              </a:rPr>
              <a:pPr/>
              <a:t>‹#›</a:t>
            </a:fld>
            <a:endParaRPr lang="en-US" dirty="0">
              <a:solidFill>
                <a:schemeClr val="bg1"/>
              </a:solidFill>
            </a:endParaRPr>
          </a:p>
        </p:txBody>
      </p:sp>
      <p:sp>
        <p:nvSpPr>
          <p:cNvPr id="15" name="Content Placeholder 2">
            <a:extLst>
              <a:ext uri="{FF2B5EF4-FFF2-40B4-BE49-F238E27FC236}">
                <a16:creationId xmlns:a16="http://schemas.microsoft.com/office/drawing/2014/main" id="{BD640299-D8EE-494F-B123-AE344ED82E2A}"/>
              </a:ext>
            </a:extLst>
          </p:cNvPr>
          <p:cNvSpPr>
            <a:spLocks noGrp="1"/>
          </p:cNvSpPr>
          <p:nvPr>
            <p:ph idx="1"/>
          </p:nvPr>
        </p:nvSpPr>
        <p:spPr>
          <a:xfrm>
            <a:off x="470590" y="1825627"/>
            <a:ext cx="5179324" cy="3162009"/>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4730D69E-FFBA-5A4C-9173-0E8F1DC1DBB4}"/>
              </a:ext>
            </a:extLst>
          </p:cNvPr>
          <p:cNvSpPr>
            <a:spLocks noGrp="1"/>
          </p:cNvSpPr>
          <p:nvPr>
            <p:ph type="title"/>
          </p:nvPr>
        </p:nvSpPr>
        <p:spPr>
          <a:xfrm>
            <a:off x="470590" y="500650"/>
            <a:ext cx="5179324" cy="827499"/>
          </a:xfrm>
          <a:prstGeom prst="rect">
            <a:avLst/>
          </a:prstGeom>
        </p:spPr>
        <p:txBody>
          <a:bodyPr>
            <a:noAutofit/>
          </a:bodyPr>
          <a:lstStyle>
            <a:lvl1pPr>
              <a:defRPr sz="3600"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grpSp>
        <p:nvGrpSpPr>
          <p:cNvPr id="2" name="Group 1">
            <a:extLst>
              <a:ext uri="{FF2B5EF4-FFF2-40B4-BE49-F238E27FC236}">
                <a16:creationId xmlns:a16="http://schemas.microsoft.com/office/drawing/2014/main" id="{4131F246-12E2-EC48-4436-B60A0663B232}"/>
              </a:ext>
            </a:extLst>
          </p:cNvPr>
          <p:cNvGrpSpPr/>
          <p:nvPr userDrawn="1"/>
        </p:nvGrpSpPr>
        <p:grpSpPr>
          <a:xfrm>
            <a:off x="426720" y="6054335"/>
            <a:ext cx="2541373" cy="457676"/>
            <a:chOff x="426720" y="6054335"/>
            <a:chExt cx="2541373" cy="457676"/>
          </a:xfrm>
        </p:grpSpPr>
        <p:pic>
          <p:nvPicPr>
            <p:cNvPr id="3" name="Graphic 2">
              <a:extLst>
                <a:ext uri="{FF2B5EF4-FFF2-40B4-BE49-F238E27FC236}">
                  <a16:creationId xmlns:a16="http://schemas.microsoft.com/office/drawing/2014/main" id="{9DF10419-3A0E-7D9E-04E0-CA90EF11FA6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26720" y="6054811"/>
              <a:ext cx="638320" cy="456724"/>
            </a:xfrm>
            <a:prstGeom prst="rect">
              <a:avLst/>
            </a:prstGeom>
          </p:spPr>
        </p:pic>
        <p:cxnSp>
          <p:nvCxnSpPr>
            <p:cNvPr id="4" name="Straight Connector 3">
              <a:extLst>
                <a:ext uri="{FF2B5EF4-FFF2-40B4-BE49-F238E27FC236}">
                  <a16:creationId xmlns:a16="http://schemas.microsoft.com/office/drawing/2014/main" id="{48B26B95-6B11-CA22-8B8F-69730680CD7A}"/>
                </a:ext>
              </a:extLst>
            </p:cNvPr>
            <p:cNvCxnSpPr/>
            <p:nvPr userDrawn="1"/>
          </p:nvCxnSpPr>
          <p:spPr>
            <a:xfrm>
              <a:off x="1272438" y="6136066"/>
              <a:ext cx="0" cy="294215"/>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group of people walking&#10;&#10;Description automatically generated with medium confidence">
              <a:extLst>
                <a:ext uri="{FF2B5EF4-FFF2-40B4-BE49-F238E27FC236}">
                  <a16:creationId xmlns:a16="http://schemas.microsoft.com/office/drawing/2014/main" id="{62587632-047C-B34A-4D2F-D9230E7C99E5}"/>
                </a:ext>
              </a:extLst>
            </p:cNvPr>
            <p:cNvPicPr>
              <a:picLocks noChangeAspect="1"/>
            </p:cNvPicPr>
            <p:nvPr userDrawn="1"/>
          </p:nvPicPr>
          <p:blipFill>
            <a:blip r:embed="rId7"/>
            <a:stretch>
              <a:fillRect/>
            </a:stretch>
          </p:blipFill>
          <p:spPr>
            <a:xfrm>
              <a:off x="1523408" y="6059583"/>
              <a:ext cx="732112" cy="452428"/>
            </a:xfrm>
            <a:prstGeom prst="rect">
              <a:avLst/>
            </a:prstGeom>
          </p:spPr>
        </p:pic>
        <p:pic>
          <p:nvPicPr>
            <p:cNvPr id="6" name="Picture 5" descr="A hot air balloon with a person in the air&#10;&#10;Description automatically generated">
              <a:extLst>
                <a:ext uri="{FF2B5EF4-FFF2-40B4-BE49-F238E27FC236}">
                  <a16:creationId xmlns:a16="http://schemas.microsoft.com/office/drawing/2014/main" id="{3D67534D-8B02-018C-34DA-AB6C3C60CFBF}"/>
                </a:ext>
              </a:extLst>
            </p:cNvPr>
            <p:cNvPicPr>
              <a:picLocks noChangeAspect="1"/>
            </p:cNvPicPr>
            <p:nvPr userDrawn="1"/>
          </p:nvPicPr>
          <p:blipFill>
            <a:blip r:embed="rId8"/>
            <a:stretch>
              <a:fillRect/>
            </a:stretch>
          </p:blipFill>
          <p:spPr>
            <a:xfrm>
              <a:off x="2510893" y="6054335"/>
              <a:ext cx="457200" cy="457200"/>
            </a:xfrm>
            <a:prstGeom prst="rect">
              <a:avLst/>
            </a:prstGeom>
          </p:spPr>
        </p:pic>
        <p:cxnSp>
          <p:nvCxnSpPr>
            <p:cNvPr id="7" name="Straight Connector 6">
              <a:extLst>
                <a:ext uri="{FF2B5EF4-FFF2-40B4-BE49-F238E27FC236}">
                  <a16:creationId xmlns:a16="http://schemas.microsoft.com/office/drawing/2014/main" id="{C01E2664-1669-E1B1-114D-31A70907F93A}"/>
                </a:ext>
              </a:extLst>
            </p:cNvPr>
            <p:cNvCxnSpPr/>
            <p:nvPr userDrawn="1"/>
          </p:nvCxnSpPr>
          <p:spPr>
            <a:xfrm>
              <a:off x="2444989" y="6143181"/>
              <a:ext cx="0" cy="294215"/>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689804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ist+ThreeDataPoints">
    <p:bg>
      <p:bgRef idx="1001">
        <a:schemeClr val="bg1"/>
      </p:bgRef>
    </p:bg>
    <p:spTree>
      <p:nvGrpSpPr>
        <p:cNvPr id="1" name=""/>
        <p:cNvGrpSpPr/>
        <p:nvPr/>
      </p:nvGrpSpPr>
      <p:grpSpPr>
        <a:xfrm>
          <a:off x="0" y="0"/>
          <a:ext cx="0" cy="0"/>
          <a:chOff x="0" y="0"/>
          <a:chExt cx="0" cy="0"/>
        </a:xfrm>
      </p:grpSpPr>
      <p:pic>
        <p:nvPicPr>
          <p:cNvPr id="14" name="Picture 13" descr="A close up of a logo&#10;&#10;Description automatically generated">
            <a:extLst>
              <a:ext uri="{FF2B5EF4-FFF2-40B4-BE49-F238E27FC236}">
                <a16:creationId xmlns:a16="http://schemas.microsoft.com/office/drawing/2014/main" id="{46EEBAEB-A8E1-4F43-9BB1-043C488B1D41}"/>
              </a:ext>
            </a:extLst>
          </p:cNvPr>
          <p:cNvPicPr>
            <a:picLocks noChangeAspect="1"/>
          </p:cNvPicPr>
          <p:nvPr userDrawn="1"/>
        </p:nvPicPr>
        <p:blipFill rotWithShape="1">
          <a:blip r:embed="rId2"/>
          <a:srcRect l="50000" t="69899" r="1"/>
          <a:stretch/>
        </p:blipFill>
        <p:spPr>
          <a:xfrm>
            <a:off x="6095999" y="4791116"/>
            <a:ext cx="6089651" cy="2060533"/>
          </a:xfrm>
          <a:prstGeom prst="rect">
            <a:avLst/>
          </a:prstGeom>
        </p:spPr>
      </p:pic>
      <p:pic>
        <p:nvPicPr>
          <p:cNvPr id="15" name="Picture 14" descr="A close up of a logo&#10;&#10;Description automatically generated">
            <a:extLst>
              <a:ext uri="{FF2B5EF4-FFF2-40B4-BE49-F238E27FC236}">
                <a16:creationId xmlns:a16="http://schemas.microsoft.com/office/drawing/2014/main" id="{1CDB78E4-D553-6F41-8C2B-2A39EF4498A2}"/>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saturation sat="0"/>
                    </a14:imgEffect>
                    <a14:imgEffect>
                      <a14:brightnessContrast bright="-15000" contrast="50000"/>
                    </a14:imgEffect>
                  </a14:imgLayer>
                </a14:imgProps>
              </a:ext>
            </a:extLst>
          </a:blip>
          <a:srcRect l="50000" t="-241" r="1" b="30344"/>
          <a:stretch/>
        </p:blipFill>
        <p:spPr>
          <a:xfrm>
            <a:off x="6095998" y="1"/>
            <a:ext cx="6089651" cy="4784762"/>
          </a:xfrm>
          <a:prstGeom prst="rect">
            <a:avLst/>
          </a:prstGeom>
        </p:spPr>
      </p:pic>
      <p:sp>
        <p:nvSpPr>
          <p:cNvPr id="10" name="Text Placeholder 9">
            <a:extLst>
              <a:ext uri="{FF2B5EF4-FFF2-40B4-BE49-F238E27FC236}">
                <a16:creationId xmlns:a16="http://schemas.microsoft.com/office/drawing/2014/main" id="{12048058-35DC-4A43-AC61-E578A8A7FC47}"/>
              </a:ext>
            </a:extLst>
          </p:cNvPr>
          <p:cNvSpPr>
            <a:spLocks noGrp="1"/>
          </p:cNvSpPr>
          <p:nvPr>
            <p:ph type="body" sz="quarter" idx="10" hasCustomPrompt="1"/>
          </p:nvPr>
        </p:nvSpPr>
        <p:spPr>
          <a:xfrm>
            <a:off x="6565900" y="457200"/>
            <a:ext cx="1515783" cy="1070739"/>
          </a:xfrm>
        </p:spPr>
        <p:txBody>
          <a:bodyPr anchor="ctr">
            <a:noAutofit/>
          </a:bodyPr>
          <a:lstStyle>
            <a:lvl1pPr marL="0" indent="0" algn="ctr">
              <a:buNone/>
              <a:defRPr sz="7200" b="1" i="1">
                <a:solidFill>
                  <a:schemeClr val="accent3"/>
                </a:solidFill>
                <a:latin typeface="Georgia" panose="02040502050405020303" pitchFamily="18" charset="0"/>
                <a:cs typeface="Arial Black" panose="020B0604020202020204" pitchFamily="34" charset="0"/>
              </a:defRPr>
            </a:lvl1pPr>
            <a:lvl2pPr marL="457178" indent="0">
              <a:buNone/>
              <a:defRPr b="1" i="0">
                <a:solidFill>
                  <a:schemeClr val="bg1"/>
                </a:solidFill>
                <a:latin typeface="Arial Black" panose="020B0604020202020204" pitchFamily="34" charset="0"/>
                <a:cs typeface="Arial Black" panose="020B0604020202020204" pitchFamily="34" charset="0"/>
              </a:defRPr>
            </a:lvl2pPr>
            <a:lvl3pPr marL="914354" indent="0">
              <a:buNone/>
              <a:defRPr b="1" i="0">
                <a:solidFill>
                  <a:schemeClr val="bg1"/>
                </a:solidFill>
                <a:latin typeface="Arial Black" panose="020B0604020202020204" pitchFamily="34" charset="0"/>
                <a:cs typeface="Arial Black" panose="020B0604020202020204" pitchFamily="34" charset="0"/>
              </a:defRPr>
            </a:lvl3pPr>
            <a:lvl4pPr marL="1371532" indent="0">
              <a:buNone/>
              <a:defRPr b="1" i="0">
                <a:solidFill>
                  <a:schemeClr val="bg1"/>
                </a:solidFill>
                <a:latin typeface="Arial Black" panose="020B0604020202020204" pitchFamily="34" charset="0"/>
                <a:cs typeface="Arial Black" panose="020B0604020202020204" pitchFamily="34" charset="0"/>
              </a:defRPr>
            </a:lvl4pPr>
            <a:lvl5pPr marL="1828709" indent="0">
              <a:buNone/>
              <a:defRPr b="1" i="0">
                <a:solidFill>
                  <a:schemeClr val="bg1"/>
                </a:solidFill>
                <a:latin typeface="Arial Black" panose="020B0604020202020204" pitchFamily="34" charset="0"/>
                <a:cs typeface="Arial Black" panose="020B0604020202020204" pitchFamily="34" charset="0"/>
              </a:defRPr>
            </a:lvl5pPr>
          </a:lstStyle>
          <a:p>
            <a:pPr lvl="0"/>
            <a:r>
              <a:rPr lang="en-US" dirty="0"/>
              <a:t>12</a:t>
            </a:r>
          </a:p>
        </p:txBody>
      </p:sp>
      <p:sp>
        <p:nvSpPr>
          <p:cNvPr id="8" name="Text Placeholder 9">
            <a:extLst>
              <a:ext uri="{FF2B5EF4-FFF2-40B4-BE49-F238E27FC236}">
                <a16:creationId xmlns:a16="http://schemas.microsoft.com/office/drawing/2014/main" id="{C0376360-71FF-A144-930F-A825AC39BDDB}"/>
              </a:ext>
            </a:extLst>
          </p:cNvPr>
          <p:cNvSpPr>
            <a:spLocks noGrp="1"/>
          </p:cNvSpPr>
          <p:nvPr>
            <p:ph type="body" sz="quarter" idx="11" hasCustomPrompt="1"/>
          </p:nvPr>
        </p:nvSpPr>
        <p:spPr>
          <a:xfrm>
            <a:off x="6565900" y="1889597"/>
            <a:ext cx="1515783" cy="1070739"/>
          </a:xfrm>
        </p:spPr>
        <p:txBody>
          <a:bodyPr anchor="ctr">
            <a:noAutofit/>
          </a:bodyPr>
          <a:lstStyle>
            <a:lvl1pPr marL="0" indent="0" algn="ctr">
              <a:buNone/>
              <a:defRPr sz="7200" b="1" i="1">
                <a:solidFill>
                  <a:schemeClr val="accent3"/>
                </a:solidFill>
                <a:latin typeface="Georgia" panose="02040502050405020303" pitchFamily="18" charset="0"/>
                <a:cs typeface="Arial Black" panose="020B0604020202020204" pitchFamily="34" charset="0"/>
              </a:defRPr>
            </a:lvl1pPr>
            <a:lvl2pPr marL="457178" indent="0">
              <a:buNone/>
              <a:defRPr b="1" i="0">
                <a:solidFill>
                  <a:schemeClr val="bg1"/>
                </a:solidFill>
                <a:latin typeface="Arial Black" panose="020B0604020202020204" pitchFamily="34" charset="0"/>
                <a:cs typeface="Arial Black" panose="020B0604020202020204" pitchFamily="34" charset="0"/>
              </a:defRPr>
            </a:lvl2pPr>
            <a:lvl3pPr marL="914354" indent="0">
              <a:buNone/>
              <a:defRPr b="1" i="0">
                <a:solidFill>
                  <a:schemeClr val="bg1"/>
                </a:solidFill>
                <a:latin typeface="Arial Black" panose="020B0604020202020204" pitchFamily="34" charset="0"/>
                <a:cs typeface="Arial Black" panose="020B0604020202020204" pitchFamily="34" charset="0"/>
              </a:defRPr>
            </a:lvl3pPr>
            <a:lvl4pPr marL="1371532" indent="0">
              <a:buNone/>
              <a:defRPr b="1" i="0">
                <a:solidFill>
                  <a:schemeClr val="bg1"/>
                </a:solidFill>
                <a:latin typeface="Arial Black" panose="020B0604020202020204" pitchFamily="34" charset="0"/>
                <a:cs typeface="Arial Black" panose="020B0604020202020204" pitchFamily="34" charset="0"/>
              </a:defRPr>
            </a:lvl4pPr>
            <a:lvl5pPr marL="1828709" indent="0">
              <a:buNone/>
              <a:defRPr b="1" i="0">
                <a:solidFill>
                  <a:schemeClr val="bg1"/>
                </a:solidFill>
                <a:latin typeface="Arial Black" panose="020B0604020202020204" pitchFamily="34" charset="0"/>
                <a:cs typeface="Arial Black" panose="020B0604020202020204" pitchFamily="34" charset="0"/>
              </a:defRPr>
            </a:lvl5pPr>
          </a:lstStyle>
          <a:p>
            <a:pPr lvl="0"/>
            <a:r>
              <a:rPr lang="en-US" dirty="0"/>
              <a:t>34</a:t>
            </a:r>
          </a:p>
        </p:txBody>
      </p:sp>
      <p:sp>
        <p:nvSpPr>
          <p:cNvPr id="12" name="Text Placeholder 9">
            <a:extLst>
              <a:ext uri="{FF2B5EF4-FFF2-40B4-BE49-F238E27FC236}">
                <a16:creationId xmlns:a16="http://schemas.microsoft.com/office/drawing/2014/main" id="{8235CA03-F352-BA42-90A3-D4E973E43102}"/>
              </a:ext>
            </a:extLst>
          </p:cNvPr>
          <p:cNvSpPr>
            <a:spLocks noGrp="1"/>
          </p:cNvSpPr>
          <p:nvPr>
            <p:ph type="body" sz="quarter" idx="12" hasCustomPrompt="1"/>
          </p:nvPr>
        </p:nvSpPr>
        <p:spPr>
          <a:xfrm>
            <a:off x="6565900" y="3328345"/>
            <a:ext cx="1515783" cy="1070739"/>
          </a:xfrm>
        </p:spPr>
        <p:txBody>
          <a:bodyPr anchor="ctr">
            <a:noAutofit/>
          </a:bodyPr>
          <a:lstStyle>
            <a:lvl1pPr marL="0" indent="0" algn="ctr">
              <a:buNone/>
              <a:defRPr sz="7200" b="1" i="1">
                <a:solidFill>
                  <a:schemeClr val="accent3"/>
                </a:solidFill>
                <a:latin typeface="Georgia" panose="02040502050405020303" pitchFamily="18" charset="0"/>
                <a:cs typeface="Arial Black" panose="020B0604020202020204" pitchFamily="34" charset="0"/>
              </a:defRPr>
            </a:lvl1pPr>
            <a:lvl2pPr marL="457178" indent="0">
              <a:buNone/>
              <a:defRPr b="1" i="0">
                <a:solidFill>
                  <a:schemeClr val="bg1"/>
                </a:solidFill>
                <a:latin typeface="Arial Black" panose="020B0604020202020204" pitchFamily="34" charset="0"/>
                <a:cs typeface="Arial Black" panose="020B0604020202020204" pitchFamily="34" charset="0"/>
              </a:defRPr>
            </a:lvl2pPr>
            <a:lvl3pPr marL="914354" indent="0">
              <a:buNone/>
              <a:defRPr b="1" i="0">
                <a:solidFill>
                  <a:schemeClr val="bg1"/>
                </a:solidFill>
                <a:latin typeface="Arial Black" panose="020B0604020202020204" pitchFamily="34" charset="0"/>
                <a:cs typeface="Arial Black" panose="020B0604020202020204" pitchFamily="34" charset="0"/>
              </a:defRPr>
            </a:lvl3pPr>
            <a:lvl4pPr marL="1371532" indent="0">
              <a:buNone/>
              <a:defRPr b="1" i="0">
                <a:solidFill>
                  <a:schemeClr val="bg1"/>
                </a:solidFill>
                <a:latin typeface="Arial Black" panose="020B0604020202020204" pitchFamily="34" charset="0"/>
                <a:cs typeface="Arial Black" panose="020B0604020202020204" pitchFamily="34" charset="0"/>
              </a:defRPr>
            </a:lvl4pPr>
            <a:lvl5pPr marL="1828709" indent="0">
              <a:buNone/>
              <a:defRPr b="1" i="0">
                <a:solidFill>
                  <a:schemeClr val="bg1"/>
                </a:solidFill>
                <a:latin typeface="Arial Black" panose="020B0604020202020204" pitchFamily="34" charset="0"/>
                <a:cs typeface="Arial Black" panose="020B0604020202020204" pitchFamily="34" charset="0"/>
              </a:defRPr>
            </a:lvl5pPr>
          </a:lstStyle>
          <a:p>
            <a:pPr lvl="0"/>
            <a:r>
              <a:rPr lang="en-US" dirty="0"/>
              <a:t>56</a:t>
            </a:r>
          </a:p>
        </p:txBody>
      </p:sp>
      <p:sp>
        <p:nvSpPr>
          <p:cNvPr id="5" name="Text Placeholder 4">
            <a:extLst>
              <a:ext uri="{FF2B5EF4-FFF2-40B4-BE49-F238E27FC236}">
                <a16:creationId xmlns:a16="http://schemas.microsoft.com/office/drawing/2014/main" id="{D60ACB5C-C86C-644D-BA6A-BE0D86E9F1E1}"/>
              </a:ext>
            </a:extLst>
          </p:cNvPr>
          <p:cNvSpPr>
            <a:spLocks noGrp="1"/>
          </p:cNvSpPr>
          <p:nvPr>
            <p:ph type="body" sz="quarter" idx="13" hasCustomPrompt="1"/>
          </p:nvPr>
        </p:nvSpPr>
        <p:spPr>
          <a:xfrm>
            <a:off x="8242302" y="457202"/>
            <a:ext cx="3254375" cy="1069975"/>
          </a:xfrm>
        </p:spPr>
        <p:txBody>
          <a:bodyPr anchor="ctr">
            <a:normAutofit/>
          </a:bodyPr>
          <a:lstStyle>
            <a:lvl1pPr marL="0" indent="0">
              <a:buNone/>
              <a:defRPr sz="2000">
                <a:solidFill>
                  <a:schemeClr val="bg1"/>
                </a:solidFill>
              </a:defRPr>
            </a:lvl1pPr>
            <a:lvl2pPr marL="457178" indent="0">
              <a:buNone/>
              <a:defRPr>
                <a:solidFill>
                  <a:schemeClr val="bg1"/>
                </a:solidFill>
              </a:defRPr>
            </a:lvl2pPr>
            <a:lvl3pPr marL="914354" indent="0">
              <a:buNone/>
              <a:defRPr>
                <a:solidFill>
                  <a:schemeClr val="bg1"/>
                </a:solidFill>
              </a:defRPr>
            </a:lvl3pPr>
            <a:lvl4pPr marL="1371532" indent="0">
              <a:buNone/>
              <a:defRPr>
                <a:solidFill>
                  <a:schemeClr val="bg1"/>
                </a:solidFill>
              </a:defRPr>
            </a:lvl4pPr>
            <a:lvl5pPr marL="1828709" indent="0">
              <a:buNone/>
              <a:defRPr>
                <a:solidFill>
                  <a:schemeClr val="bg1"/>
                </a:solidFill>
              </a:defRPr>
            </a:lvl5pPr>
          </a:lstStyle>
          <a:p>
            <a:pPr lvl="0"/>
            <a:r>
              <a:rPr lang="en-US" dirty="0"/>
              <a:t>Unit, detail, or explanation of number</a:t>
            </a:r>
          </a:p>
        </p:txBody>
      </p:sp>
      <p:sp>
        <p:nvSpPr>
          <p:cNvPr id="17" name="Text Placeholder 4">
            <a:extLst>
              <a:ext uri="{FF2B5EF4-FFF2-40B4-BE49-F238E27FC236}">
                <a16:creationId xmlns:a16="http://schemas.microsoft.com/office/drawing/2014/main" id="{4242E3C7-488E-2044-BA91-10A81BED4D02}"/>
              </a:ext>
            </a:extLst>
          </p:cNvPr>
          <p:cNvSpPr>
            <a:spLocks noGrp="1"/>
          </p:cNvSpPr>
          <p:nvPr>
            <p:ph type="body" sz="quarter" idx="14" hasCustomPrompt="1"/>
          </p:nvPr>
        </p:nvSpPr>
        <p:spPr>
          <a:xfrm>
            <a:off x="8242302" y="1882590"/>
            <a:ext cx="3254375" cy="1069975"/>
          </a:xfrm>
        </p:spPr>
        <p:txBody>
          <a:bodyPr anchor="ctr">
            <a:normAutofit/>
          </a:bodyPr>
          <a:lstStyle>
            <a:lvl1pPr marL="0" indent="0">
              <a:buNone/>
              <a:defRPr sz="2000">
                <a:solidFill>
                  <a:schemeClr val="bg1"/>
                </a:solidFill>
              </a:defRPr>
            </a:lvl1pPr>
            <a:lvl2pPr marL="457178" indent="0">
              <a:buNone/>
              <a:defRPr>
                <a:solidFill>
                  <a:schemeClr val="bg1"/>
                </a:solidFill>
              </a:defRPr>
            </a:lvl2pPr>
            <a:lvl3pPr marL="914354" indent="0">
              <a:buNone/>
              <a:defRPr>
                <a:solidFill>
                  <a:schemeClr val="bg1"/>
                </a:solidFill>
              </a:defRPr>
            </a:lvl3pPr>
            <a:lvl4pPr marL="1371532" indent="0">
              <a:buNone/>
              <a:defRPr>
                <a:solidFill>
                  <a:schemeClr val="bg1"/>
                </a:solidFill>
              </a:defRPr>
            </a:lvl4pPr>
            <a:lvl5pPr marL="1828709" indent="0">
              <a:buNone/>
              <a:defRPr>
                <a:solidFill>
                  <a:schemeClr val="bg1"/>
                </a:solidFill>
              </a:defRPr>
            </a:lvl5pPr>
          </a:lstStyle>
          <a:p>
            <a:pPr lvl="0"/>
            <a:r>
              <a:rPr lang="en-US" dirty="0"/>
              <a:t>Unit, detail, or explanation of number</a:t>
            </a:r>
          </a:p>
        </p:txBody>
      </p:sp>
      <p:sp>
        <p:nvSpPr>
          <p:cNvPr id="18" name="Text Placeholder 4">
            <a:extLst>
              <a:ext uri="{FF2B5EF4-FFF2-40B4-BE49-F238E27FC236}">
                <a16:creationId xmlns:a16="http://schemas.microsoft.com/office/drawing/2014/main" id="{9F2608FF-D3A0-6741-8008-9C7E70BE07AF}"/>
              </a:ext>
            </a:extLst>
          </p:cNvPr>
          <p:cNvSpPr>
            <a:spLocks noGrp="1"/>
          </p:cNvSpPr>
          <p:nvPr>
            <p:ph type="body" sz="quarter" idx="15" hasCustomPrompt="1"/>
          </p:nvPr>
        </p:nvSpPr>
        <p:spPr>
          <a:xfrm>
            <a:off x="8242302" y="3334871"/>
            <a:ext cx="3254375" cy="1069975"/>
          </a:xfrm>
        </p:spPr>
        <p:txBody>
          <a:bodyPr anchor="ctr">
            <a:normAutofit/>
          </a:bodyPr>
          <a:lstStyle>
            <a:lvl1pPr marL="0" indent="0">
              <a:buNone/>
              <a:defRPr sz="2000">
                <a:solidFill>
                  <a:schemeClr val="bg1"/>
                </a:solidFill>
              </a:defRPr>
            </a:lvl1pPr>
            <a:lvl2pPr marL="457178" indent="0">
              <a:buNone/>
              <a:defRPr>
                <a:solidFill>
                  <a:schemeClr val="bg1"/>
                </a:solidFill>
              </a:defRPr>
            </a:lvl2pPr>
            <a:lvl3pPr marL="914354" indent="0">
              <a:buNone/>
              <a:defRPr>
                <a:solidFill>
                  <a:schemeClr val="bg1"/>
                </a:solidFill>
              </a:defRPr>
            </a:lvl3pPr>
            <a:lvl4pPr marL="1371532" indent="0">
              <a:buNone/>
              <a:defRPr>
                <a:solidFill>
                  <a:schemeClr val="bg1"/>
                </a:solidFill>
              </a:defRPr>
            </a:lvl4pPr>
            <a:lvl5pPr marL="1828709" indent="0">
              <a:buNone/>
              <a:defRPr>
                <a:solidFill>
                  <a:schemeClr val="bg1"/>
                </a:solidFill>
              </a:defRPr>
            </a:lvl5pPr>
          </a:lstStyle>
          <a:p>
            <a:pPr lvl="0"/>
            <a:r>
              <a:rPr lang="en-US" dirty="0"/>
              <a:t>Unit, detail, or explanation of number</a:t>
            </a:r>
          </a:p>
        </p:txBody>
      </p:sp>
      <p:sp>
        <p:nvSpPr>
          <p:cNvPr id="16" name="Slide Number Placeholder 5">
            <a:extLst>
              <a:ext uri="{FF2B5EF4-FFF2-40B4-BE49-F238E27FC236}">
                <a16:creationId xmlns:a16="http://schemas.microsoft.com/office/drawing/2014/main" id="{9BECD23F-D113-CD4A-A9DD-36EEBFA4F99B}"/>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bg1"/>
                </a:solidFill>
              </a:rPr>
              <a:pPr/>
              <a:t>‹#›</a:t>
            </a:fld>
            <a:endParaRPr lang="en-US" dirty="0">
              <a:solidFill>
                <a:schemeClr val="bg1"/>
              </a:solidFill>
            </a:endParaRPr>
          </a:p>
        </p:txBody>
      </p:sp>
      <p:sp>
        <p:nvSpPr>
          <p:cNvPr id="20" name="Content Placeholder 2">
            <a:extLst>
              <a:ext uri="{FF2B5EF4-FFF2-40B4-BE49-F238E27FC236}">
                <a16:creationId xmlns:a16="http://schemas.microsoft.com/office/drawing/2014/main" id="{68AD3FE4-478F-6548-BAFD-0D7D22564475}"/>
              </a:ext>
            </a:extLst>
          </p:cNvPr>
          <p:cNvSpPr>
            <a:spLocks noGrp="1"/>
          </p:cNvSpPr>
          <p:nvPr>
            <p:ph idx="1"/>
          </p:nvPr>
        </p:nvSpPr>
        <p:spPr>
          <a:xfrm>
            <a:off x="470590" y="1825627"/>
            <a:ext cx="5179324" cy="3162009"/>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4579B878-6035-964A-BB51-CFF0A9651BE0}"/>
              </a:ext>
            </a:extLst>
          </p:cNvPr>
          <p:cNvSpPr>
            <a:spLocks noGrp="1"/>
          </p:cNvSpPr>
          <p:nvPr>
            <p:ph type="title"/>
          </p:nvPr>
        </p:nvSpPr>
        <p:spPr>
          <a:xfrm>
            <a:off x="470590" y="500650"/>
            <a:ext cx="5179324" cy="827499"/>
          </a:xfrm>
          <a:prstGeom prst="rect">
            <a:avLst/>
          </a:prstGeom>
        </p:spPr>
        <p:txBody>
          <a:bodyPr>
            <a:noAutofit/>
          </a:bodyPr>
          <a:lstStyle>
            <a:lvl1pPr>
              <a:defRPr sz="3600"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grpSp>
        <p:nvGrpSpPr>
          <p:cNvPr id="2" name="Group 1">
            <a:extLst>
              <a:ext uri="{FF2B5EF4-FFF2-40B4-BE49-F238E27FC236}">
                <a16:creationId xmlns:a16="http://schemas.microsoft.com/office/drawing/2014/main" id="{A3D4C8D8-E137-7552-2907-C6072A37BA8F}"/>
              </a:ext>
            </a:extLst>
          </p:cNvPr>
          <p:cNvGrpSpPr/>
          <p:nvPr userDrawn="1"/>
        </p:nvGrpSpPr>
        <p:grpSpPr>
          <a:xfrm>
            <a:off x="426720" y="6054335"/>
            <a:ext cx="2541373" cy="457676"/>
            <a:chOff x="426720" y="6054335"/>
            <a:chExt cx="2541373" cy="457676"/>
          </a:xfrm>
        </p:grpSpPr>
        <p:pic>
          <p:nvPicPr>
            <p:cNvPr id="3" name="Graphic 2">
              <a:extLst>
                <a:ext uri="{FF2B5EF4-FFF2-40B4-BE49-F238E27FC236}">
                  <a16:creationId xmlns:a16="http://schemas.microsoft.com/office/drawing/2014/main" id="{89FE3044-7F51-3012-D0DA-1A88B88A03B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26720" y="6054811"/>
              <a:ext cx="638320" cy="456724"/>
            </a:xfrm>
            <a:prstGeom prst="rect">
              <a:avLst/>
            </a:prstGeom>
          </p:spPr>
        </p:pic>
        <p:cxnSp>
          <p:nvCxnSpPr>
            <p:cNvPr id="4" name="Straight Connector 3">
              <a:extLst>
                <a:ext uri="{FF2B5EF4-FFF2-40B4-BE49-F238E27FC236}">
                  <a16:creationId xmlns:a16="http://schemas.microsoft.com/office/drawing/2014/main" id="{18F14D6D-48CC-EA28-808C-F8512B10FCBD}"/>
                </a:ext>
              </a:extLst>
            </p:cNvPr>
            <p:cNvCxnSpPr/>
            <p:nvPr userDrawn="1"/>
          </p:nvCxnSpPr>
          <p:spPr>
            <a:xfrm>
              <a:off x="1272438" y="6136066"/>
              <a:ext cx="0" cy="294215"/>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A group of people walking&#10;&#10;Description automatically generated with medium confidence">
              <a:extLst>
                <a:ext uri="{FF2B5EF4-FFF2-40B4-BE49-F238E27FC236}">
                  <a16:creationId xmlns:a16="http://schemas.microsoft.com/office/drawing/2014/main" id="{8C9A1556-36C8-31DF-FD02-1947B9404340}"/>
                </a:ext>
              </a:extLst>
            </p:cNvPr>
            <p:cNvPicPr>
              <a:picLocks noChangeAspect="1"/>
            </p:cNvPicPr>
            <p:nvPr userDrawn="1"/>
          </p:nvPicPr>
          <p:blipFill>
            <a:blip r:embed="rId7"/>
            <a:stretch>
              <a:fillRect/>
            </a:stretch>
          </p:blipFill>
          <p:spPr>
            <a:xfrm>
              <a:off x="1523408" y="6059583"/>
              <a:ext cx="732112" cy="452428"/>
            </a:xfrm>
            <a:prstGeom prst="rect">
              <a:avLst/>
            </a:prstGeom>
          </p:spPr>
        </p:pic>
        <p:pic>
          <p:nvPicPr>
            <p:cNvPr id="7" name="Picture 6" descr="A hot air balloon with a person in the air&#10;&#10;Description automatically generated">
              <a:extLst>
                <a:ext uri="{FF2B5EF4-FFF2-40B4-BE49-F238E27FC236}">
                  <a16:creationId xmlns:a16="http://schemas.microsoft.com/office/drawing/2014/main" id="{DEE85175-238E-C4AA-0EF1-594388EEA731}"/>
                </a:ext>
              </a:extLst>
            </p:cNvPr>
            <p:cNvPicPr>
              <a:picLocks noChangeAspect="1"/>
            </p:cNvPicPr>
            <p:nvPr userDrawn="1"/>
          </p:nvPicPr>
          <p:blipFill>
            <a:blip r:embed="rId8"/>
            <a:stretch>
              <a:fillRect/>
            </a:stretch>
          </p:blipFill>
          <p:spPr>
            <a:xfrm>
              <a:off x="2510893" y="6054335"/>
              <a:ext cx="457200" cy="457200"/>
            </a:xfrm>
            <a:prstGeom prst="rect">
              <a:avLst/>
            </a:prstGeom>
          </p:spPr>
        </p:pic>
        <p:cxnSp>
          <p:nvCxnSpPr>
            <p:cNvPr id="9" name="Straight Connector 8">
              <a:extLst>
                <a:ext uri="{FF2B5EF4-FFF2-40B4-BE49-F238E27FC236}">
                  <a16:creationId xmlns:a16="http://schemas.microsoft.com/office/drawing/2014/main" id="{6ED46781-AA51-DA6E-CB02-7D77BA6D79C2}"/>
                </a:ext>
              </a:extLst>
            </p:cNvPr>
            <p:cNvCxnSpPr/>
            <p:nvPr userDrawn="1"/>
          </p:nvCxnSpPr>
          <p:spPr>
            <a:xfrm>
              <a:off x="2444989" y="6143181"/>
              <a:ext cx="0" cy="294215"/>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6715930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C5181-3FA0-AD42-8E13-57C0B3C05F91}"/>
              </a:ext>
            </a:extLst>
          </p:cNvPr>
          <p:cNvSpPr>
            <a:spLocks noGrp="1"/>
          </p:cNvSpPr>
          <p:nvPr>
            <p:ph type="ctrTitle" hasCustomPrompt="1"/>
          </p:nvPr>
        </p:nvSpPr>
        <p:spPr>
          <a:xfrm>
            <a:off x="457200" y="1924986"/>
            <a:ext cx="11277600" cy="1504017"/>
          </a:xfrm>
          <a:prstGeom prst="rect">
            <a:avLst/>
          </a:prstGeom>
        </p:spPr>
        <p:txBody>
          <a:bodyPr anchor="b">
            <a:noAutofit/>
          </a:bodyPr>
          <a:lstStyle>
            <a:lvl1pPr algn="l">
              <a:defRPr sz="5500" b="1" i="0">
                <a:solidFill>
                  <a:schemeClr val="bg1"/>
                </a:solidFill>
                <a:latin typeface="Arial Black" panose="020B0604020202020204" pitchFamily="34" charset="0"/>
                <a:cs typeface="Arial Black" panose="020B0604020202020204" pitchFamily="34" charset="0"/>
              </a:defRPr>
            </a:lvl1pPr>
          </a:lstStyle>
          <a:p>
            <a:r>
              <a:rPr lang="en-US" dirty="0"/>
              <a:t>Click to edit Master title style lorem ipsum</a:t>
            </a:r>
          </a:p>
        </p:txBody>
      </p:sp>
      <p:sp>
        <p:nvSpPr>
          <p:cNvPr id="7" name="Slide Number Placeholder 5">
            <a:extLst>
              <a:ext uri="{FF2B5EF4-FFF2-40B4-BE49-F238E27FC236}">
                <a16:creationId xmlns:a16="http://schemas.microsoft.com/office/drawing/2014/main" id="{9F716103-B16D-A04C-8864-10DE367B1113}"/>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bg1"/>
                </a:solidFill>
              </a:rPr>
              <a:pPr/>
              <a:t>‹#›</a:t>
            </a:fld>
            <a:endParaRPr lang="en-US" dirty="0">
              <a:solidFill>
                <a:schemeClr val="bg1"/>
              </a:solidFill>
            </a:endParaRPr>
          </a:p>
        </p:txBody>
      </p:sp>
      <p:grpSp>
        <p:nvGrpSpPr>
          <p:cNvPr id="18" name="Group 17">
            <a:extLst>
              <a:ext uri="{FF2B5EF4-FFF2-40B4-BE49-F238E27FC236}">
                <a16:creationId xmlns:a16="http://schemas.microsoft.com/office/drawing/2014/main" id="{2A99644A-A8C2-0861-B8C9-7800927D33DA}"/>
              </a:ext>
            </a:extLst>
          </p:cNvPr>
          <p:cNvGrpSpPr/>
          <p:nvPr userDrawn="1"/>
        </p:nvGrpSpPr>
        <p:grpSpPr>
          <a:xfrm>
            <a:off x="426720" y="6121861"/>
            <a:ext cx="2582563" cy="460875"/>
            <a:chOff x="426720" y="6121861"/>
            <a:chExt cx="2582563" cy="460875"/>
          </a:xfrm>
        </p:grpSpPr>
        <p:pic>
          <p:nvPicPr>
            <p:cNvPr id="8" name="Picture 7" descr="A group of people walking&#10;&#10;Description automatically generated with medium confidence">
              <a:extLst>
                <a:ext uri="{FF2B5EF4-FFF2-40B4-BE49-F238E27FC236}">
                  <a16:creationId xmlns:a16="http://schemas.microsoft.com/office/drawing/2014/main" id="{BD868DD5-471D-44F1-8AF1-E90F0583BA47}"/>
                </a:ext>
              </a:extLst>
            </p:cNvPr>
            <p:cNvPicPr>
              <a:picLocks noChangeAspect="1"/>
            </p:cNvPicPr>
            <p:nvPr userDrawn="1"/>
          </p:nvPicPr>
          <p:blipFill>
            <a:blip r:embed="rId3"/>
            <a:stretch>
              <a:fillRect/>
            </a:stretch>
          </p:blipFill>
          <p:spPr>
            <a:xfrm>
              <a:off x="1530022" y="6125042"/>
              <a:ext cx="725498" cy="454513"/>
            </a:xfrm>
            <a:prstGeom prst="rect">
              <a:avLst/>
            </a:prstGeom>
          </p:spPr>
        </p:pic>
        <p:pic>
          <p:nvPicPr>
            <p:cNvPr id="9" name="Graphic 8">
              <a:extLst>
                <a:ext uri="{FF2B5EF4-FFF2-40B4-BE49-F238E27FC236}">
                  <a16:creationId xmlns:a16="http://schemas.microsoft.com/office/drawing/2014/main" id="{CC56C1D7-E311-464C-B90B-38B0B0AE5DC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26720" y="6121861"/>
              <a:ext cx="635375" cy="460875"/>
            </a:xfrm>
            <a:prstGeom prst="rect">
              <a:avLst/>
            </a:prstGeom>
          </p:spPr>
        </p:pic>
        <p:cxnSp>
          <p:nvCxnSpPr>
            <p:cNvPr id="10" name="Straight Connector 9">
              <a:extLst>
                <a:ext uri="{FF2B5EF4-FFF2-40B4-BE49-F238E27FC236}">
                  <a16:creationId xmlns:a16="http://schemas.microsoft.com/office/drawing/2014/main" id="{DB95C404-8D59-4AE4-80F9-F5F096D1CA68}"/>
                </a:ext>
              </a:extLst>
            </p:cNvPr>
            <p:cNvCxnSpPr/>
            <p:nvPr userDrawn="1"/>
          </p:nvCxnSpPr>
          <p:spPr>
            <a:xfrm>
              <a:off x="1280219" y="6192572"/>
              <a:ext cx="0" cy="29557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16" name="Picture 15" descr="A hot air balloon with a person in the air&#10;&#10;Description automatically generated">
              <a:extLst>
                <a:ext uri="{FF2B5EF4-FFF2-40B4-BE49-F238E27FC236}">
                  <a16:creationId xmlns:a16="http://schemas.microsoft.com/office/drawing/2014/main" id="{D5FF2E82-35A6-A959-8B7A-691EB3FD6FB4}"/>
                </a:ext>
              </a:extLst>
            </p:cNvPr>
            <p:cNvPicPr>
              <a:picLocks noChangeAspect="1"/>
            </p:cNvPicPr>
            <p:nvPr userDrawn="1"/>
          </p:nvPicPr>
          <p:blipFill>
            <a:blip r:embed="rId6"/>
            <a:stretch>
              <a:fillRect/>
            </a:stretch>
          </p:blipFill>
          <p:spPr>
            <a:xfrm>
              <a:off x="2552083" y="6121861"/>
              <a:ext cx="457200" cy="457200"/>
            </a:xfrm>
            <a:prstGeom prst="rect">
              <a:avLst/>
            </a:prstGeom>
          </p:spPr>
        </p:pic>
        <p:cxnSp>
          <p:nvCxnSpPr>
            <p:cNvPr id="17" name="Straight Connector 16">
              <a:extLst>
                <a:ext uri="{FF2B5EF4-FFF2-40B4-BE49-F238E27FC236}">
                  <a16:creationId xmlns:a16="http://schemas.microsoft.com/office/drawing/2014/main" id="{D7577212-BFD5-8D54-5251-FBD311A43853}"/>
                </a:ext>
              </a:extLst>
            </p:cNvPr>
            <p:cNvCxnSpPr/>
            <p:nvPr userDrawn="1"/>
          </p:nvCxnSpPr>
          <p:spPr>
            <a:xfrm>
              <a:off x="2454111" y="6206829"/>
              <a:ext cx="0" cy="29557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77813749"/>
      </p:ext>
    </p:extLst>
  </p:cSld>
  <p:clrMapOvr>
    <a:masterClrMapping/>
  </p:clrMapOvr>
  <p:extLst>
    <p:ext uri="{DCECCB84-F9BA-43D5-87BE-67443E8EF086}">
      <p15:sldGuideLst xmlns:p15="http://schemas.microsoft.com/office/powerpoint/2012/main">
        <p15:guide id="1" orient="horz" pos="4032" userDrawn="1">
          <p15:clr>
            <a:srgbClr val="FBAE40"/>
          </p15:clr>
        </p15:guide>
        <p15:guide id="2" orient="horz" pos="576" userDrawn="1">
          <p15:clr>
            <a:srgbClr val="FBAE40"/>
          </p15:clr>
        </p15:guide>
        <p15:guide id="3" pos="739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DataPoi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B23647AC-6B58-154F-A35F-899B9B14388F}"/>
              </a:ext>
            </a:extLst>
          </p:cNvPr>
          <p:cNvCxnSpPr>
            <a:cxnSpLocks/>
          </p:cNvCxnSpPr>
          <p:nvPr userDrawn="1"/>
        </p:nvCxnSpPr>
        <p:spPr>
          <a:xfrm>
            <a:off x="4065495" y="914400"/>
            <a:ext cx="0" cy="41148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2414887-EDEC-EA46-AE17-11A700D93405}"/>
              </a:ext>
            </a:extLst>
          </p:cNvPr>
          <p:cNvCxnSpPr>
            <a:cxnSpLocks/>
          </p:cNvCxnSpPr>
          <p:nvPr userDrawn="1"/>
        </p:nvCxnSpPr>
        <p:spPr>
          <a:xfrm>
            <a:off x="8130988" y="914400"/>
            <a:ext cx="0" cy="41148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095FDBDC-85D9-0A44-8530-78819EEC4315}"/>
              </a:ext>
            </a:extLst>
          </p:cNvPr>
          <p:cNvSpPr>
            <a:spLocks noGrp="1"/>
          </p:cNvSpPr>
          <p:nvPr>
            <p:ph type="body" sz="quarter" idx="10" hasCustomPrompt="1"/>
          </p:nvPr>
        </p:nvSpPr>
        <p:spPr>
          <a:xfrm>
            <a:off x="685800" y="1465265"/>
            <a:ext cx="2676525" cy="1398961"/>
          </a:xfrm>
        </p:spPr>
        <p:txBody>
          <a:bodyPr>
            <a:normAutofit/>
          </a:bodyPr>
          <a:lstStyle>
            <a:lvl1pPr marL="0" indent="0" algn="ctr">
              <a:buNone/>
              <a:defRPr sz="11500" b="1" i="1">
                <a:solidFill>
                  <a:schemeClr val="accent3"/>
                </a:solidFill>
                <a:latin typeface="Georgia" panose="02040502050405020303" pitchFamily="18" charset="0"/>
              </a:defRPr>
            </a:lvl1pPr>
          </a:lstStyle>
          <a:p>
            <a:pPr lvl="0"/>
            <a:r>
              <a:rPr lang="en-US" dirty="0"/>
              <a:t>12</a:t>
            </a:r>
          </a:p>
        </p:txBody>
      </p:sp>
      <p:sp>
        <p:nvSpPr>
          <p:cNvPr id="16" name="Text Placeholder 14">
            <a:extLst>
              <a:ext uri="{FF2B5EF4-FFF2-40B4-BE49-F238E27FC236}">
                <a16:creationId xmlns:a16="http://schemas.microsoft.com/office/drawing/2014/main" id="{96BB51E8-22C5-3A48-97D1-3EEDCADFD7CA}"/>
              </a:ext>
            </a:extLst>
          </p:cNvPr>
          <p:cNvSpPr>
            <a:spLocks noGrp="1"/>
          </p:cNvSpPr>
          <p:nvPr>
            <p:ph type="body" sz="quarter" idx="11" hasCustomPrompt="1"/>
          </p:nvPr>
        </p:nvSpPr>
        <p:spPr>
          <a:xfrm>
            <a:off x="4814048" y="1465265"/>
            <a:ext cx="2676525" cy="1398961"/>
          </a:xfrm>
        </p:spPr>
        <p:txBody>
          <a:bodyPr>
            <a:normAutofit/>
          </a:bodyPr>
          <a:lstStyle>
            <a:lvl1pPr marL="0" indent="0" algn="ctr">
              <a:buNone/>
              <a:defRPr sz="11500" b="1" i="1">
                <a:solidFill>
                  <a:schemeClr val="accent3"/>
                </a:solidFill>
                <a:latin typeface="Georgia" panose="02040502050405020303" pitchFamily="18" charset="0"/>
              </a:defRPr>
            </a:lvl1pPr>
          </a:lstStyle>
          <a:p>
            <a:pPr lvl="0"/>
            <a:r>
              <a:rPr lang="en-US" dirty="0"/>
              <a:t>34</a:t>
            </a:r>
          </a:p>
        </p:txBody>
      </p:sp>
      <p:sp>
        <p:nvSpPr>
          <p:cNvPr id="17" name="Text Placeholder 14">
            <a:extLst>
              <a:ext uri="{FF2B5EF4-FFF2-40B4-BE49-F238E27FC236}">
                <a16:creationId xmlns:a16="http://schemas.microsoft.com/office/drawing/2014/main" id="{1A3C4111-5524-C344-BEB6-9E79791D365B}"/>
              </a:ext>
            </a:extLst>
          </p:cNvPr>
          <p:cNvSpPr>
            <a:spLocks noGrp="1"/>
          </p:cNvSpPr>
          <p:nvPr>
            <p:ph type="body" sz="quarter" idx="12" hasCustomPrompt="1"/>
          </p:nvPr>
        </p:nvSpPr>
        <p:spPr>
          <a:xfrm>
            <a:off x="8713696" y="1465265"/>
            <a:ext cx="2676525" cy="1398961"/>
          </a:xfrm>
        </p:spPr>
        <p:txBody>
          <a:bodyPr>
            <a:normAutofit/>
          </a:bodyPr>
          <a:lstStyle>
            <a:lvl1pPr marL="0" indent="0" algn="ctr">
              <a:buNone/>
              <a:defRPr sz="11500" b="1" i="1">
                <a:solidFill>
                  <a:schemeClr val="accent3"/>
                </a:solidFill>
                <a:latin typeface="Georgia" panose="02040502050405020303" pitchFamily="18" charset="0"/>
              </a:defRPr>
            </a:lvl1pPr>
          </a:lstStyle>
          <a:p>
            <a:pPr lvl="0"/>
            <a:r>
              <a:rPr lang="en-US" dirty="0"/>
              <a:t>56</a:t>
            </a:r>
          </a:p>
        </p:txBody>
      </p:sp>
      <p:sp>
        <p:nvSpPr>
          <p:cNvPr id="20" name="Text Placeholder 19">
            <a:extLst>
              <a:ext uri="{FF2B5EF4-FFF2-40B4-BE49-F238E27FC236}">
                <a16:creationId xmlns:a16="http://schemas.microsoft.com/office/drawing/2014/main" id="{55BD5BF8-B107-E24C-A763-A1D63FD4BAD9}"/>
              </a:ext>
            </a:extLst>
          </p:cNvPr>
          <p:cNvSpPr>
            <a:spLocks noGrp="1"/>
          </p:cNvSpPr>
          <p:nvPr>
            <p:ph type="body" sz="quarter" idx="13"/>
          </p:nvPr>
        </p:nvSpPr>
        <p:spPr>
          <a:xfrm>
            <a:off x="685800" y="3294297"/>
            <a:ext cx="2676525" cy="1398961"/>
          </a:xfrm>
        </p:spPr>
        <p:txBody>
          <a:bodyPr>
            <a:normAutofit/>
          </a:bodyPr>
          <a:lstStyle>
            <a:lvl1pPr marL="0" indent="0" algn="ctr">
              <a:buNone/>
              <a:defRPr sz="2000" b="1">
                <a:solidFill>
                  <a:schemeClr val="bg1"/>
                </a:solidFill>
              </a:defRPr>
            </a:lvl1pPr>
            <a:lvl2pPr marL="457178" indent="0" algn="ctr">
              <a:buNone/>
              <a:defRPr>
                <a:solidFill>
                  <a:schemeClr val="bg1"/>
                </a:solidFill>
              </a:defRPr>
            </a:lvl2pPr>
            <a:lvl3pPr marL="914354" indent="0" algn="ctr">
              <a:buNone/>
              <a:defRPr>
                <a:solidFill>
                  <a:schemeClr val="bg1"/>
                </a:solidFill>
              </a:defRPr>
            </a:lvl3pPr>
            <a:lvl4pPr marL="1371532" indent="0" algn="ctr">
              <a:buNone/>
              <a:defRPr>
                <a:solidFill>
                  <a:schemeClr val="bg1"/>
                </a:solidFill>
              </a:defRPr>
            </a:lvl4pPr>
            <a:lvl5pPr marL="1828709" indent="0" algn="ctr">
              <a:buNone/>
              <a:defRPr>
                <a:solidFill>
                  <a:schemeClr val="bg1"/>
                </a:solidFill>
              </a:defRPr>
            </a:lvl5pPr>
          </a:lstStyle>
          <a:p>
            <a:pPr lvl="0"/>
            <a:r>
              <a:rPr lang="en-US"/>
              <a:t>Click to edit Master text styles</a:t>
            </a:r>
          </a:p>
        </p:txBody>
      </p:sp>
      <p:sp>
        <p:nvSpPr>
          <p:cNvPr id="21" name="Text Placeholder 19">
            <a:extLst>
              <a:ext uri="{FF2B5EF4-FFF2-40B4-BE49-F238E27FC236}">
                <a16:creationId xmlns:a16="http://schemas.microsoft.com/office/drawing/2014/main" id="{573D3580-B1DA-754B-BFC0-BBCCBF597C02}"/>
              </a:ext>
            </a:extLst>
          </p:cNvPr>
          <p:cNvSpPr>
            <a:spLocks noGrp="1"/>
          </p:cNvSpPr>
          <p:nvPr>
            <p:ph type="body" sz="quarter" idx="14"/>
          </p:nvPr>
        </p:nvSpPr>
        <p:spPr>
          <a:xfrm>
            <a:off x="4827495" y="3294297"/>
            <a:ext cx="2676525" cy="1398961"/>
          </a:xfrm>
        </p:spPr>
        <p:txBody>
          <a:bodyPr>
            <a:normAutofit/>
          </a:bodyPr>
          <a:lstStyle>
            <a:lvl1pPr marL="0" indent="0" algn="ctr">
              <a:buNone/>
              <a:defRPr sz="2000" b="1">
                <a:solidFill>
                  <a:schemeClr val="bg1"/>
                </a:solidFill>
              </a:defRPr>
            </a:lvl1pPr>
            <a:lvl2pPr marL="457178" indent="0" algn="ctr">
              <a:buNone/>
              <a:defRPr>
                <a:solidFill>
                  <a:schemeClr val="bg1"/>
                </a:solidFill>
              </a:defRPr>
            </a:lvl2pPr>
            <a:lvl3pPr marL="914354" indent="0" algn="ctr">
              <a:buNone/>
              <a:defRPr>
                <a:solidFill>
                  <a:schemeClr val="bg1"/>
                </a:solidFill>
              </a:defRPr>
            </a:lvl3pPr>
            <a:lvl4pPr marL="1371532" indent="0" algn="ctr">
              <a:buNone/>
              <a:defRPr>
                <a:solidFill>
                  <a:schemeClr val="bg1"/>
                </a:solidFill>
              </a:defRPr>
            </a:lvl4pPr>
            <a:lvl5pPr marL="1828709" indent="0" algn="ctr">
              <a:buNone/>
              <a:defRPr>
                <a:solidFill>
                  <a:schemeClr val="bg1"/>
                </a:solidFill>
              </a:defRPr>
            </a:lvl5pPr>
          </a:lstStyle>
          <a:p>
            <a:pPr lvl="0"/>
            <a:r>
              <a:rPr lang="en-US"/>
              <a:t>Click to edit Master text styles</a:t>
            </a:r>
          </a:p>
        </p:txBody>
      </p:sp>
      <p:sp>
        <p:nvSpPr>
          <p:cNvPr id="22" name="Text Placeholder 19">
            <a:extLst>
              <a:ext uri="{FF2B5EF4-FFF2-40B4-BE49-F238E27FC236}">
                <a16:creationId xmlns:a16="http://schemas.microsoft.com/office/drawing/2014/main" id="{688C5D99-3E9D-D047-84E2-FF313C37C4E6}"/>
              </a:ext>
            </a:extLst>
          </p:cNvPr>
          <p:cNvSpPr>
            <a:spLocks noGrp="1"/>
          </p:cNvSpPr>
          <p:nvPr>
            <p:ph type="body" sz="quarter" idx="15"/>
          </p:nvPr>
        </p:nvSpPr>
        <p:spPr>
          <a:xfrm>
            <a:off x="8713695" y="3294297"/>
            <a:ext cx="2676525" cy="1398961"/>
          </a:xfrm>
        </p:spPr>
        <p:txBody>
          <a:bodyPr>
            <a:normAutofit/>
          </a:bodyPr>
          <a:lstStyle>
            <a:lvl1pPr marL="0" indent="0" algn="ctr">
              <a:buNone/>
              <a:defRPr sz="2000" b="1">
                <a:solidFill>
                  <a:schemeClr val="bg1"/>
                </a:solidFill>
              </a:defRPr>
            </a:lvl1pPr>
            <a:lvl2pPr marL="457178" indent="0" algn="ctr">
              <a:buNone/>
              <a:defRPr>
                <a:solidFill>
                  <a:schemeClr val="bg1"/>
                </a:solidFill>
              </a:defRPr>
            </a:lvl2pPr>
            <a:lvl3pPr marL="914354" indent="0" algn="ctr">
              <a:buNone/>
              <a:defRPr>
                <a:solidFill>
                  <a:schemeClr val="bg1"/>
                </a:solidFill>
              </a:defRPr>
            </a:lvl3pPr>
            <a:lvl4pPr marL="1371532" indent="0" algn="ctr">
              <a:buNone/>
              <a:defRPr>
                <a:solidFill>
                  <a:schemeClr val="bg1"/>
                </a:solidFill>
              </a:defRPr>
            </a:lvl4pPr>
            <a:lvl5pPr marL="1828709" indent="0" algn="ctr">
              <a:buNone/>
              <a:defRPr>
                <a:solidFill>
                  <a:schemeClr val="bg1"/>
                </a:solidFill>
              </a:defRPr>
            </a:lvl5pPr>
          </a:lstStyle>
          <a:p>
            <a:pPr lvl="0"/>
            <a:r>
              <a:rPr lang="en-US"/>
              <a:t>Click to edit Master text styles</a:t>
            </a:r>
          </a:p>
        </p:txBody>
      </p:sp>
      <p:sp>
        <p:nvSpPr>
          <p:cNvPr id="12" name="Slide Number Placeholder 5">
            <a:extLst>
              <a:ext uri="{FF2B5EF4-FFF2-40B4-BE49-F238E27FC236}">
                <a16:creationId xmlns:a16="http://schemas.microsoft.com/office/drawing/2014/main" id="{8AF365FE-8B13-B64B-AA3F-E912C6D1109B}"/>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bg1"/>
                </a:solidFill>
              </a:rPr>
              <a:pPr/>
              <a:t>‹#›</a:t>
            </a:fld>
            <a:endParaRPr lang="en-US" dirty="0">
              <a:solidFill>
                <a:schemeClr val="bg1"/>
              </a:solidFill>
            </a:endParaRPr>
          </a:p>
        </p:txBody>
      </p:sp>
      <p:grpSp>
        <p:nvGrpSpPr>
          <p:cNvPr id="2" name="Group 1">
            <a:extLst>
              <a:ext uri="{FF2B5EF4-FFF2-40B4-BE49-F238E27FC236}">
                <a16:creationId xmlns:a16="http://schemas.microsoft.com/office/drawing/2014/main" id="{D3CD6823-177C-1E8E-C529-40639D972E79}"/>
              </a:ext>
            </a:extLst>
          </p:cNvPr>
          <p:cNvGrpSpPr/>
          <p:nvPr userDrawn="1"/>
        </p:nvGrpSpPr>
        <p:grpSpPr>
          <a:xfrm>
            <a:off x="426720" y="6121861"/>
            <a:ext cx="2582563" cy="460875"/>
            <a:chOff x="426720" y="6121861"/>
            <a:chExt cx="2582563" cy="460875"/>
          </a:xfrm>
        </p:grpSpPr>
        <p:pic>
          <p:nvPicPr>
            <p:cNvPr id="3" name="Picture 2" descr="A group of people walking&#10;&#10;Description automatically generated with medium confidence">
              <a:extLst>
                <a:ext uri="{FF2B5EF4-FFF2-40B4-BE49-F238E27FC236}">
                  <a16:creationId xmlns:a16="http://schemas.microsoft.com/office/drawing/2014/main" id="{EB7F00E5-3D97-7E2D-2B7E-262D30AF2025}"/>
                </a:ext>
              </a:extLst>
            </p:cNvPr>
            <p:cNvPicPr>
              <a:picLocks noChangeAspect="1"/>
            </p:cNvPicPr>
            <p:nvPr userDrawn="1"/>
          </p:nvPicPr>
          <p:blipFill>
            <a:blip r:embed="rId3"/>
            <a:stretch>
              <a:fillRect/>
            </a:stretch>
          </p:blipFill>
          <p:spPr>
            <a:xfrm>
              <a:off x="1530022" y="6125042"/>
              <a:ext cx="725498" cy="454513"/>
            </a:xfrm>
            <a:prstGeom prst="rect">
              <a:avLst/>
            </a:prstGeom>
          </p:spPr>
        </p:pic>
        <p:pic>
          <p:nvPicPr>
            <p:cNvPr id="4" name="Graphic 3">
              <a:extLst>
                <a:ext uri="{FF2B5EF4-FFF2-40B4-BE49-F238E27FC236}">
                  <a16:creationId xmlns:a16="http://schemas.microsoft.com/office/drawing/2014/main" id="{DAD01313-D288-1E05-AA0A-92AE6974F06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26720" y="6121861"/>
              <a:ext cx="635375" cy="460875"/>
            </a:xfrm>
            <a:prstGeom prst="rect">
              <a:avLst/>
            </a:prstGeom>
          </p:spPr>
        </p:pic>
        <p:cxnSp>
          <p:nvCxnSpPr>
            <p:cNvPr id="5" name="Straight Connector 4">
              <a:extLst>
                <a:ext uri="{FF2B5EF4-FFF2-40B4-BE49-F238E27FC236}">
                  <a16:creationId xmlns:a16="http://schemas.microsoft.com/office/drawing/2014/main" id="{BC4EBF62-F0AD-CD11-0278-AEE46C54E11E}"/>
                </a:ext>
              </a:extLst>
            </p:cNvPr>
            <p:cNvCxnSpPr/>
            <p:nvPr userDrawn="1"/>
          </p:nvCxnSpPr>
          <p:spPr>
            <a:xfrm>
              <a:off x="1280219" y="6192572"/>
              <a:ext cx="0" cy="29557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descr="A hot air balloon with a person in the air&#10;&#10;Description automatically generated">
              <a:extLst>
                <a:ext uri="{FF2B5EF4-FFF2-40B4-BE49-F238E27FC236}">
                  <a16:creationId xmlns:a16="http://schemas.microsoft.com/office/drawing/2014/main" id="{B67BBC22-510A-FCDB-0262-F556D09C3A02}"/>
                </a:ext>
              </a:extLst>
            </p:cNvPr>
            <p:cNvPicPr>
              <a:picLocks noChangeAspect="1"/>
            </p:cNvPicPr>
            <p:nvPr userDrawn="1"/>
          </p:nvPicPr>
          <p:blipFill>
            <a:blip r:embed="rId6"/>
            <a:stretch>
              <a:fillRect/>
            </a:stretch>
          </p:blipFill>
          <p:spPr>
            <a:xfrm>
              <a:off x="2552083" y="6121861"/>
              <a:ext cx="457200" cy="457200"/>
            </a:xfrm>
            <a:prstGeom prst="rect">
              <a:avLst/>
            </a:prstGeom>
          </p:spPr>
        </p:pic>
        <p:cxnSp>
          <p:nvCxnSpPr>
            <p:cNvPr id="7" name="Straight Connector 6">
              <a:extLst>
                <a:ext uri="{FF2B5EF4-FFF2-40B4-BE49-F238E27FC236}">
                  <a16:creationId xmlns:a16="http://schemas.microsoft.com/office/drawing/2014/main" id="{5F4929F8-25BA-1ECA-A1BE-26D065D1D001}"/>
                </a:ext>
              </a:extLst>
            </p:cNvPr>
            <p:cNvCxnSpPr/>
            <p:nvPr userDrawn="1"/>
          </p:nvCxnSpPr>
          <p:spPr>
            <a:xfrm>
              <a:off x="2454111" y="6206829"/>
              <a:ext cx="0" cy="29557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76762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nockoutHeader+TwoLists">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52D34DB5-983F-0A42-86BF-DA9909289335}"/>
              </a:ext>
            </a:extLst>
          </p:cNvPr>
          <p:cNvPicPr>
            <a:picLocks noChangeAspect="1"/>
          </p:cNvPicPr>
          <p:nvPr userDrawn="1"/>
        </p:nvPicPr>
        <p:blipFill rotWithShape="1">
          <a:blip r:embed="rId3"/>
          <a:srcRect l="-309" t="-91" r="2" b="80054"/>
          <a:stretch/>
        </p:blipFill>
        <p:spPr>
          <a:xfrm>
            <a:off x="-31401" y="0"/>
            <a:ext cx="12217051" cy="1371600"/>
          </a:xfrm>
          <a:prstGeom prst="rect">
            <a:avLst/>
          </a:prstGeom>
        </p:spPr>
      </p:pic>
      <p:sp>
        <p:nvSpPr>
          <p:cNvPr id="3" name="Text Placeholder 2">
            <a:extLst>
              <a:ext uri="{FF2B5EF4-FFF2-40B4-BE49-F238E27FC236}">
                <a16:creationId xmlns:a16="http://schemas.microsoft.com/office/drawing/2014/main" id="{F4347D37-23DF-6143-BBBC-0060EF121515}"/>
              </a:ext>
            </a:extLst>
          </p:cNvPr>
          <p:cNvSpPr>
            <a:spLocks noGrp="1"/>
          </p:cNvSpPr>
          <p:nvPr>
            <p:ph type="body" idx="1"/>
          </p:nvPr>
        </p:nvSpPr>
        <p:spPr>
          <a:xfrm>
            <a:off x="457200" y="1479458"/>
            <a:ext cx="5540375"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496013-A816-5043-8E60-F1E883072C36}"/>
              </a:ext>
            </a:extLst>
          </p:cNvPr>
          <p:cNvSpPr>
            <a:spLocks noGrp="1"/>
          </p:cNvSpPr>
          <p:nvPr>
            <p:ph sz="half" idx="2"/>
          </p:nvPr>
        </p:nvSpPr>
        <p:spPr>
          <a:xfrm>
            <a:off x="457200" y="2491628"/>
            <a:ext cx="5540375" cy="2551019"/>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FE2BA5D-C5D2-0446-88CB-E603CC25A0CC}"/>
              </a:ext>
            </a:extLst>
          </p:cNvPr>
          <p:cNvSpPr>
            <a:spLocks noGrp="1"/>
          </p:cNvSpPr>
          <p:nvPr>
            <p:ph type="body" sz="quarter" idx="3"/>
          </p:nvPr>
        </p:nvSpPr>
        <p:spPr>
          <a:xfrm>
            <a:off x="6172202" y="1479458"/>
            <a:ext cx="5402980"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68FE2A-C0DD-8C42-B6B8-A915F090EB02}"/>
              </a:ext>
            </a:extLst>
          </p:cNvPr>
          <p:cNvSpPr>
            <a:spLocks noGrp="1"/>
          </p:cNvSpPr>
          <p:nvPr>
            <p:ph sz="quarter" idx="4"/>
          </p:nvPr>
        </p:nvSpPr>
        <p:spPr>
          <a:xfrm>
            <a:off x="6172200" y="2491628"/>
            <a:ext cx="5402981" cy="2551019"/>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95220166-CC05-3B44-9A19-1F510029F921}"/>
              </a:ext>
            </a:extLst>
          </p:cNvPr>
          <p:cNvSpPr>
            <a:spLocks noGrp="1"/>
          </p:cNvSpPr>
          <p:nvPr>
            <p:ph type="title"/>
          </p:nvPr>
        </p:nvSpPr>
        <p:spPr>
          <a:xfrm>
            <a:off x="470589" y="500650"/>
            <a:ext cx="11123843" cy="827499"/>
          </a:xfrm>
          <a:prstGeom prst="rect">
            <a:avLst/>
          </a:prstGeom>
        </p:spPr>
        <p:txBody>
          <a:bodyPr/>
          <a:lstStyle>
            <a:lvl1pPr>
              <a:defRPr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F0321489-E406-3340-A322-304E2EC74AF9}"/>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tx1"/>
                </a:solidFill>
              </a:rPr>
              <a:pPr/>
              <a:t>‹#›</a:t>
            </a:fld>
            <a:endParaRPr lang="en-US" dirty="0">
              <a:solidFill>
                <a:schemeClr val="tx1"/>
              </a:solidFill>
            </a:endParaRPr>
          </a:p>
        </p:txBody>
      </p:sp>
      <p:grpSp>
        <p:nvGrpSpPr>
          <p:cNvPr id="2" name="Group 1">
            <a:extLst>
              <a:ext uri="{FF2B5EF4-FFF2-40B4-BE49-F238E27FC236}">
                <a16:creationId xmlns:a16="http://schemas.microsoft.com/office/drawing/2014/main" id="{EC4E3DCE-12EA-905B-F940-11E0D102E3F1}"/>
              </a:ext>
            </a:extLst>
          </p:cNvPr>
          <p:cNvGrpSpPr/>
          <p:nvPr userDrawn="1"/>
        </p:nvGrpSpPr>
        <p:grpSpPr>
          <a:xfrm>
            <a:off x="426720" y="6054335"/>
            <a:ext cx="2541373" cy="457676"/>
            <a:chOff x="426720" y="6054335"/>
            <a:chExt cx="2541373" cy="457676"/>
          </a:xfrm>
        </p:grpSpPr>
        <p:pic>
          <p:nvPicPr>
            <p:cNvPr id="7" name="Graphic 6">
              <a:extLst>
                <a:ext uri="{FF2B5EF4-FFF2-40B4-BE49-F238E27FC236}">
                  <a16:creationId xmlns:a16="http://schemas.microsoft.com/office/drawing/2014/main" id="{76F5462A-DF86-80E3-05B8-500C8A2F260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26720" y="6054811"/>
              <a:ext cx="638320" cy="456724"/>
            </a:xfrm>
            <a:prstGeom prst="rect">
              <a:avLst/>
            </a:prstGeom>
          </p:spPr>
        </p:pic>
        <p:cxnSp>
          <p:nvCxnSpPr>
            <p:cNvPr id="8" name="Straight Connector 7">
              <a:extLst>
                <a:ext uri="{FF2B5EF4-FFF2-40B4-BE49-F238E27FC236}">
                  <a16:creationId xmlns:a16="http://schemas.microsoft.com/office/drawing/2014/main" id="{B6F35BE4-3B4F-5ADE-3A8D-508B1DC42366}"/>
                </a:ext>
              </a:extLst>
            </p:cNvPr>
            <p:cNvCxnSpPr/>
            <p:nvPr userDrawn="1"/>
          </p:nvCxnSpPr>
          <p:spPr>
            <a:xfrm>
              <a:off x="1272438" y="6136066"/>
              <a:ext cx="0" cy="294215"/>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A group of people walking&#10;&#10;Description automatically generated with medium confidence">
              <a:extLst>
                <a:ext uri="{FF2B5EF4-FFF2-40B4-BE49-F238E27FC236}">
                  <a16:creationId xmlns:a16="http://schemas.microsoft.com/office/drawing/2014/main" id="{8B147CFA-B23F-E14F-3894-47338A930794}"/>
                </a:ext>
              </a:extLst>
            </p:cNvPr>
            <p:cNvPicPr>
              <a:picLocks noChangeAspect="1"/>
            </p:cNvPicPr>
            <p:nvPr userDrawn="1"/>
          </p:nvPicPr>
          <p:blipFill>
            <a:blip r:embed="rId6"/>
            <a:stretch>
              <a:fillRect/>
            </a:stretch>
          </p:blipFill>
          <p:spPr>
            <a:xfrm>
              <a:off x="1523408" y="6059583"/>
              <a:ext cx="732112" cy="452428"/>
            </a:xfrm>
            <a:prstGeom prst="rect">
              <a:avLst/>
            </a:prstGeom>
          </p:spPr>
        </p:pic>
        <p:pic>
          <p:nvPicPr>
            <p:cNvPr id="11" name="Picture 10" descr="A hot air balloon with a person in the air&#10;&#10;Description automatically generated">
              <a:extLst>
                <a:ext uri="{FF2B5EF4-FFF2-40B4-BE49-F238E27FC236}">
                  <a16:creationId xmlns:a16="http://schemas.microsoft.com/office/drawing/2014/main" id="{238CBDE3-C1CA-8790-E305-A23AC660D32C}"/>
                </a:ext>
              </a:extLst>
            </p:cNvPr>
            <p:cNvPicPr>
              <a:picLocks noChangeAspect="1"/>
            </p:cNvPicPr>
            <p:nvPr userDrawn="1"/>
          </p:nvPicPr>
          <p:blipFill>
            <a:blip r:embed="rId7"/>
            <a:stretch>
              <a:fillRect/>
            </a:stretch>
          </p:blipFill>
          <p:spPr>
            <a:xfrm>
              <a:off x="2510893" y="6054335"/>
              <a:ext cx="457200" cy="457200"/>
            </a:xfrm>
            <a:prstGeom prst="rect">
              <a:avLst/>
            </a:prstGeom>
          </p:spPr>
        </p:pic>
        <p:cxnSp>
          <p:nvCxnSpPr>
            <p:cNvPr id="18" name="Straight Connector 17">
              <a:extLst>
                <a:ext uri="{FF2B5EF4-FFF2-40B4-BE49-F238E27FC236}">
                  <a16:creationId xmlns:a16="http://schemas.microsoft.com/office/drawing/2014/main" id="{62459FA1-4906-3AD7-8DC2-925B468B4FA5}"/>
                </a:ext>
              </a:extLst>
            </p:cNvPr>
            <p:cNvCxnSpPr/>
            <p:nvPr userDrawn="1"/>
          </p:nvCxnSpPr>
          <p:spPr>
            <a:xfrm>
              <a:off x="2444989" y="6143181"/>
              <a:ext cx="0" cy="294215"/>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55700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6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nockoutHeader+ThreeLists">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347D37-23DF-6143-BBBC-0060EF121515}"/>
              </a:ext>
            </a:extLst>
          </p:cNvPr>
          <p:cNvSpPr>
            <a:spLocks noGrp="1"/>
          </p:cNvSpPr>
          <p:nvPr>
            <p:ph type="body" idx="1"/>
          </p:nvPr>
        </p:nvSpPr>
        <p:spPr>
          <a:xfrm>
            <a:off x="457202" y="1828799"/>
            <a:ext cx="3563471" cy="823912"/>
          </a:xfrm>
        </p:spPr>
        <p:txBody>
          <a:bodyPr anchor="b">
            <a:normAutofit/>
          </a:bodyPr>
          <a:lstStyle>
            <a:lvl1pPr marL="0" indent="0">
              <a:buNone/>
              <a:defRPr sz="20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496013-A816-5043-8E60-F1E883072C36}"/>
              </a:ext>
            </a:extLst>
          </p:cNvPr>
          <p:cNvSpPr>
            <a:spLocks noGrp="1"/>
          </p:cNvSpPr>
          <p:nvPr>
            <p:ph sz="half" idx="2"/>
          </p:nvPr>
        </p:nvSpPr>
        <p:spPr>
          <a:xfrm>
            <a:off x="457202" y="2719947"/>
            <a:ext cx="3563471" cy="2349314"/>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C505B516-1988-174F-9581-3E03BC557C87}"/>
              </a:ext>
            </a:extLst>
          </p:cNvPr>
          <p:cNvSpPr>
            <a:spLocks noGrp="1"/>
          </p:cNvSpPr>
          <p:nvPr>
            <p:ph type="body" idx="13"/>
          </p:nvPr>
        </p:nvSpPr>
        <p:spPr>
          <a:xfrm>
            <a:off x="4314266" y="1828799"/>
            <a:ext cx="3563469" cy="823912"/>
          </a:xfrm>
        </p:spPr>
        <p:txBody>
          <a:bodyPr anchor="b">
            <a:normAutofit/>
          </a:bodyPr>
          <a:lstStyle>
            <a:lvl1pPr marL="0" indent="0">
              <a:buNone/>
              <a:defRPr sz="20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C72B652D-A7DC-C448-85BB-0FC91D265F92}"/>
              </a:ext>
            </a:extLst>
          </p:cNvPr>
          <p:cNvSpPr>
            <a:spLocks noGrp="1"/>
          </p:cNvSpPr>
          <p:nvPr>
            <p:ph sz="half" idx="14"/>
          </p:nvPr>
        </p:nvSpPr>
        <p:spPr>
          <a:xfrm>
            <a:off x="4314267" y="2719947"/>
            <a:ext cx="3563468" cy="2349314"/>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a:extLst>
              <a:ext uri="{FF2B5EF4-FFF2-40B4-BE49-F238E27FC236}">
                <a16:creationId xmlns:a16="http://schemas.microsoft.com/office/drawing/2014/main" id="{25A1A94E-DB32-0941-88D1-D796254C3DDD}"/>
              </a:ext>
            </a:extLst>
          </p:cNvPr>
          <p:cNvSpPr>
            <a:spLocks noGrp="1"/>
          </p:cNvSpPr>
          <p:nvPr>
            <p:ph type="body" idx="15"/>
          </p:nvPr>
        </p:nvSpPr>
        <p:spPr>
          <a:xfrm>
            <a:off x="8135474" y="1828799"/>
            <a:ext cx="3563469" cy="823912"/>
          </a:xfrm>
        </p:spPr>
        <p:txBody>
          <a:bodyPr anchor="b">
            <a:normAutofit/>
          </a:bodyPr>
          <a:lstStyle>
            <a:lvl1pPr marL="0" indent="0">
              <a:buNone/>
              <a:defRPr sz="20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2BC90C62-D738-6F4E-82BE-E9618E63E093}"/>
              </a:ext>
            </a:extLst>
          </p:cNvPr>
          <p:cNvSpPr>
            <a:spLocks noGrp="1"/>
          </p:cNvSpPr>
          <p:nvPr>
            <p:ph sz="half" idx="16"/>
          </p:nvPr>
        </p:nvSpPr>
        <p:spPr>
          <a:xfrm>
            <a:off x="8135474" y="2719947"/>
            <a:ext cx="3563469" cy="2349314"/>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5">
            <a:extLst>
              <a:ext uri="{FF2B5EF4-FFF2-40B4-BE49-F238E27FC236}">
                <a16:creationId xmlns:a16="http://schemas.microsoft.com/office/drawing/2014/main" id="{F31BE896-50CD-BE4D-92F1-F56C0F4F7224}"/>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tx1"/>
                </a:solidFill>
              </a:rPr>
              <a:pPr/>
              <a:t>‹#›</a:t>
            </a:fld>
            <a:endParaRPr lang="en-US" dirty="0">
              <a:solidFill>
                <a:schemeClr val="tx1"/>
              </a:solidFill>
            </a:endParaRPr>
          </a:p>
        </p:txBody>
      </p:sp>
      <p:pic>
        <p:nvPicPr>
          <p:cNvPr id="19" name="Picture 18" descr="A close up of a logo&#10;&#10;Description automatically generated">
            <a:extLst>
              <a:ext uri="{FF2B5EF4-FFF2-40B4-BE49-F238E27FC236}">
                <a16:creationId xmlns:a16="http://schemas.microsoft.com/office/drawing/2014/main" id="{042DACC2-42D6-9047-92FE-5A85CDF944B5}"/>
              </a:ext>
            </a:extLst>
          </p:cNvPr>
          <p:cNvPicPr>
            <a:picLocks noChangeAspect="1"/>
          </p:cNvPicPr>
          <p:nvPr userDrawn="1"/>
        </p:nvPicPr>
        <p:blipFill rotWithShape="1">
          <a:blip r:embed="rId3"/>
          <a:srcRect l="-309" t="-91" r="2" b="80054"/>
          <a:stretch/>
        </p:blipFill>
        <p:spPr>
          <a:xfrm>
            <a:off x="-31401" y="0"/>
            <a:ext cx="12217051" cy="1371600"/>
          </a:xfrm>
          <a:prstGeom prst="rect">
            <a:avLst/>
          </a:prstGeom>
        </p:spPr>
      </p:pic>
      <p:sp>
        <p:nvSpPr>
          <p:cNvPr id="20" name="Title 1">
            <a:extLst>
              <a:ext uri="{FF2B5EF4-FFF2-40B4-BE49-F238E27FC236}">
                <a16:creationId xmlns:a16="http://schemas.microsoft.com/office/drawing/2014/main" id="{39A6A5E9-7A5D-5946-BC98-F18EACA98D71}"/>
              </a:ext>
            </a:extLst>
          </p:cNvPr>
          <p:cNvSpPr>
            <a:spLocks noGrp="1"/>
          </p:cNvSpPr>
          <p:nvPr>
            <p:ph type="title"/>
          </p:nvPr>
        </p:nvSpPr>
        <p:spPr>
          <a:xfrm>
            <a:off x="470589" y="500650"/>
            <a:ext cx="11123843" cy="827499"/>
          </a:xfrm>
          <a:prstGeom prst="rect">
            <a:avLst/>
          </a:prstGeom>
        </p:spPr>
        <p:txBody>
          <a:bodyPr/>
          <a:lstStyle>
            <a:lvl1pPr>
              <a:defRPr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grpSp>
        <p:nvGrpSpPr>
          <p:cNvPr id="2" name="Group 1">
            <a:extLst>
              <a:ext uri="{FF2B5EF4-FFF2-40B4-BE49-F238E27FC236}">
                <a16:creationId xmlns:a16="http://schemas.microsoft.com/office/drawing/2014/main" id="{1171979F-75D3-2CD6-B1BA-46BCA9899386}"/>
              </a:ext>
            </a:extLst>
          </p:cNvPr>
          <p:cNvGrpSpPr/>
          <p:nvPr userDrawn="1"/>
        </p:nvGrpSpPr>
        <p:grpSpPr>
          <a:xfrm>
            <a:off x="426720" y="6054335"/>
            <a:ext cx="2541373" cy="457676"/>
            <a:chOff x="426720" y="6054335"/>
            <a:chExt cx="2541373" cy="457676"/>
          </a:xfrm>
        </p:grpSpPr>
        <p:pic>
          <p:nvPicPr>
            <p:cNvPr id="5" name="Graphic 4">
              <a:extLst>
                <a:ext uri="{FF2B5EF4-FFF2-40B4-BE49-F238E27FC236}">
                  <a16:creationId xmlns:a16="http://schemas.microsoft.com/office/drawing/2014/main" id="{B1952949-452C-3207-F00B-9269A600FCD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26720" y="6054811"/>
              <a:ext cx="638320" cy="456724"/>
            </a:xfrm>
            <a:prstGeom prst="rect">
              <a:avLst/>
            </a:prstGeom>
          </p:spPr>
        </p:pic>
        <p:cxnSp>
          <p:nvCxnSpPr>
            <p:cNvPr id="6" name="Straight Connector 5">
              <a:extLst>
                <a:ext uri="{FF2B5EF4-FFF2-40B4-BE49-F238E27FC236}">
                  <a16:creationId xmlns:a16="http://schemas.microsoft.com/office/drawing/2014/main" id="{3345C8B3-FAC3-1E25-C0DB-E400F8AD8A38}"/>
                </a:ext>
              </a:extLst>
            </p:cNvPr>
            <p:cNvCxnSpPr/>
            <p:nvPr userDrawn="1"/>
          </p:nvCxnSpPr>
          <p:spPr>
            <a:xfrm>
              <a:off x="1272438" y="6136066"/>
              <a:ext cx="0" cy="294215"/>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group of people walking&#10;&#10;Description automatically generated with medium confidence">
              <a:extLst>
                <a:ext uri="{FF2B5EF4-FFF2-40B4-BE49-F238E27FC236}">
                  <a16:creationId xmlns:a16="http://schemas.microsoft.com/office/drawing/2014/main" id="{B66C7CCA-DF8A-3D6A-05CF-2C1934176C8A}"/>
                </a:ext>
              </a:extLst>
            </p:cNvPr>
            <p:cNvPicPr>
              <a:picLocks noChangeAspect="1"/>
            </p:cNvPicPr>
            <p:nvPr userDrawn="1"/>
          </p:nvPicPr>
          <p:blipFill>
            <a:blip r:embed="rId6"/>
            <a:stretch>
              <a:fillRect/>
            </a:stretch>
          </p:blipFill>
          <p:spPr>
            <a:xfrm>
              <a:off x="1523408" y="6059583"/>
              <a:ext cx="732112" cy="452428"/>
            </a:xfrm>
            <a:prstGeom prst="rect">
              <a:avLst/>
            </a:prstGeom>
          </p:spPr>
        </p:pic>
        <p:pic>
          <p:nvPicPr>
            <p:cNvPr id="8" name="Picture 7" descr="A hot air balloon with a person in the air&#10;&#10;Description automatically generated">
              <a:extLst>
                <a:ext uri="{FF2B5EF4-FFF2-40B4-BE49-F238E27FC236}">
                  <a16:creationId xmlns:a16="http://schemas.microsoft.com/office/drawing/2014/main" id="{664B2AD3-9195-573D-652F-46E87D79E463}"/>
                </a:ext>
              </a:extLst>
            </p:cNvPr>
            <p:cNvPicPr>
              <a:picLocks noChangeAspect="1"/>
            </p:cNvPicPr>
            <p:nvPr userDrawn="1"/>
          </p:nvPicPr>
          <p:blipFill>
            <a:blip r:embed="rId7"/>
            <a:stretch>
              <a:fillRect/>
            </a:stretch>
          </p:blipFill>
          <p:spPr>
            <a:xfrm>
              <a:off x="2510893" y="6054335"/>
              <a:ext cx="457200" cy="457200"/>
            </a:xfrm>
            <a:prstGeom prst="rect">
              <a:avLst/>
            </a:prstGeom>
          </p:spPr>
        </p:pic>
        <p:cxnSp>
          <p:nvCxnSpPr>
            <p:cNvPr id="9" name="Straight Connector 8">
              <a:extLst>
                <a:ext uri="{FF2B5EF4-FFF2-40B4-BE49-F238E27FC236}">
                  <a16:creationId xmlns:a16="http://schemas.microsoft.com/office/drawing/2014/main" id="{4C1CC14D-1F14-5923-89C6-9B76B0E47828}"/>
                </a:ext>
              </a:extLst>
            </p:cNvPr>
            <p:cNvCxnSpPr/>
            <p:nvPr userDrawn="1"/>
          </p:nvCxnSpPr>
          <p:spPr>
            <a:xfrm>
              <a:off x="2444989" y="6143181"/>
              <a:ext cx="0" cy="294215"/>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1175154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86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46AB1FB-90C8-EC45-8325-354F70A4410F}"/>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bg1"/>
                </a:solidFill>
              </a:rPr>
              <a:pPr/>
              <a:t>‹#›</a:t>
            </a:fld>
            <a:endParaRPr lang="en-US" dirty="0">
              <a:solidFill>
                <a:schemeClr val="bg1"/>
              </a:solidFill>
            </a:endParaRPr>
          </a:p>
        </p:txBody>
      </p:sp>
      <p:sp>
        <p:nvSpPr>
          <p:cNvPr id="5" name="Rectangle 4">
            <a:extLst>
              <a:ext uri="{FF2B5EF4-FFF2-40B4-BE49-F238E27FC236}">
                <a16:creationId xmlns:a16="http://schemas.microsoft.com/office/drawing/2014/main" id="{8CAAEDBD-1E90-784B-A9A2-61AF713B1B71}"/>
              </a:ext>
            </a:extLst>
          </p:cNvPr>
          <p:cNvSpPr/>
          <p:nvPr userDrawn="1"/>
        </p:nvSpPr>
        <p:spPr>
          <a:xfrm>
            <a:off x="0" y="914400"/>
            <a:ext cx="10210800" cy="3657600"/>
          </a:xfrm>
          <a:prstGeom prst="rect">
            <a:avLst/>
          </a:prstGeom>
          <a:solidFill>
            <a:srgbClr val="000000">
              <a:alpha val="25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 name="Title 3">
            <a:extLst>
              <a:ext uri="{FF2B5EF4-FFF2-40B4-BE49-F238E27FC236}">
                <a16:creationId xmlns:a16="http://schemas.microsoft.com/office/drawing/2014/main" id="{EAC8191C-45F1-874F-B495-DB8283A1AA95}"/>
              </a:ext>
            </a:extLst>
          </p:cNvPr>
          <p:cNvSpPr>
            <a:spLocks noGrp="1"/>
          </p:cNvSpPr>
          <p:nvPr>
            <p:ph type="ctrTitle" hasCustomPrompt="1"/>
          </p:nvPr>
        </p:nvSpPr>
        <p:spPr>
          <a:xfrm>
            <a:off x="457200" y="1808444"/>
            <a:ext cx="8943654" cy="2194596"/>
          </a:xfrm>
        </p:spPr>
        <p:txBody>
          <a:bodyPr/>
          <a:lstStyle>
            <a:lvl1pPr>
              <a:defRPr>
                <a:solidFill>
                  <a:schemeClr val="bg1"/>
                </a:solidFill>
              </a:defRPr>
            </a:lvl1pPr>
          </a:lstStyle>
          <a:p>
            <a:pPr>
              <a:lnSpc>
                <a:spcPct val="100000"/>
              </a:lnSpc>
            </a:pPr>
            <a:r>
              <a:rPr lang="en-US" sz="4000" dirty="0"/>
              <a:t>Answer goes here lorem ipsum dolore set un </a:t>
            </a:r>
            <a:r>
              <a:rPr lang="en-US" sz="4000" dirty="0" err="1"/>
              <a:t>dumond</a:t>
            </a:r>
            <a:r>
              <a:rPr lang="en-US" sz="4000" dirty="0"/>
              <a:t>.</a:t>
            </a:r>
          </a:p>
        </p:txBody>
      </p:sp>
      <p:sp>
        <p:nvSpPr>
          <p:cNvPr id="8" name="Text Placeholder 7">
            <a:extLst>
              <a:ext uri="{FF2B5EF4-FFF2-40B4-BE49-F238E27FC236}">
                <a16:creationId xmlns:a16="http://schemas.microsoft.com/office/drawing/2014/main" id="{C8EA2483-A0AF-3148-BB61-7DF34A6114E8}"/>
              </a:ext>
            </a:extLst>
          </p:cNvPr>
          <p:cNvSpPr>
            <a:spLocks noGrp="1"/>
          </p:cNvSpPr>
          <p:nvPr>
            <p:ph type="body" sz="quarter" idx="10" hasCustomPrompt="1"/>
          </p:nvPr>
        </p:nvSpPr>
        <p:spPr>
          <a:xfrm>
            <a:off x="457200" y="1239839"/>
            <a:ext cx="5791200" cy="406082"/>
          </a:xfrm>
        </p:spPr>
        <p:txBody>
          <a:bodyPr>
            <a:normAutofit/>
          </a:bodyPr>
          <a:lstStyle>
            <a:lvl1pPr marL="0" indent="0">
              <a:buNone/>
              <a:defRPr sz="2000" b="1" spc="100" baseline="0">
                <a:solidFill>
                  <a:schemeClr val="accent3"/>
                </a:solidFill>
              </a:defRPr>
            </a:lvl1pPr>
          </a:lstStyle>
          <a:p>
            <a:pPr lvl="0"/>
            <a:r>
              <a:rPr lang="en-US" dirty="0"/>
              <a:t>QUESTION GOES HERE?</a:t>
            </a:r>
          </a:p>
        </p:txBody>
      </p:sp>
      <p:grpSp>
        <p:nvGrpSpPr>
          <p:cNvPr id="2" name="Group 1">
            <a:extLst>
              <a:ext uri="{FF2B5EF4-FFF2-40B4-BE49-F238E27FC236}">
                <a16:creationId xmlns:a16="http://schemas.microsoft.com/office/drawing/2014/main" id="{9EE6F572-5E69-B97B-1F1E-16D98D0DD161}"/>
              </a:ext>
            </a:extLst>
          </p:cNvPr>
          <p:cNvGrpSpPr/>
          <p:nvPr userDrawn="1"/>
        </p:nvGrpSpPr>
        <p:grpSpPr>
          <a:xfrm>
            <a:off x="426720" y="6121861"/>
            <a:ext cx="2582563" cy="460875"/>
            <a:chOff x="426720" y="6121861"/>
            <a:chExt cx="2582563" cy="460875"/>
          </a:xfrm>
        </p:grpSpPr>
        <p:pic>
          <p:nvPicPr>
            <p:cNvPr id="3" name="Picture 2" descr="A group of people walking&#10;&#10;Description automatically generated with medium confidence">
              <a:extLst>
                <a:ext uri="{FF2B5EF4-FFF2-40B4-BE49-F238E27FC236}">
                  <a16:creationId xmlns:a16="http://schemas.microsoft.com/office/drawing/2014/main" id="{127ADA39-0B63-40E6-1699-5B5FB6AE9462}"/>
                </a:ext>
              </a:extLst>
            </p:cNvPr>
            <p:cNvPicPr>
              <a:picLocks noChangeAspect="1"/>
            </p:cNvPicPr>
            <p:nvPr userDrawn="1"/>
          </p:nvPicPr>
          <p:blipFill>
            <a:blip r:embed="rId3"/>
            <a:stretch>
              <a:fillRect/>
            </a:stretch>
          </p:blipFill>
          <p:spPr>
            <a:xfrm>
              <a:off x="1530022" y="6125042"/>
              <a:ext cx="725498" cy="454513"/>
            </a:xfrm>
            <a:prstGeom prst="rect">
              <a:avLst/>
            </a:prstGeom>
          </p:spPr>
        </p:pic>
        <p:pic>
          <p:nvPicPr>
            <p:cNvPr id="7" name="Graphic 6">
              <a:extLst>
                <a:ext uri="{FF2B5EF4-FFF2-40B4-BE49-F238E27FC236}">
                  <a16:creationId xmlns:a16="http://schemas.microsoft.com/office/drawing/2014/main" id="{86D94E3C-9EA8-6788-94ED-B5A439ACB1A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26720" y="6121861"/>
              <a:ext cx="635375" cy="460875"/>
            </a:xfrm>
            <a:prstGeom prst="rect">
              <a:avLst/>
            </a:prstGeom>
          </p:spPr>
        </p:pic>
        <p:cxnSp>
          <p:nvCxnSpPr>
            <p:cNvPr id="13" name="Straight Connector 12">
              <a:extLst>
                <a:ext uri="{FF2B5EF4-FFF2-40B4-BE49-F238E27FC236}">
                  <a16:creationId xmlns:a16="http://schemas.microsoft.com/office/drawing/2014/main" id="{89D7DBA5-9DDD-9E7A-BDDC-838895E9D3DA}"/>
                </a:ext>
              </a:extLst>
            </p:cNvPr>
            <p:cNvCxnSpPr/>
            <p:nvPr userDrawn="1"/>
          </p:nvCxnSpPr>
          <p:spPr>
            <a:xfrm>
              <a:off x="1280219" y="6192572"/>
              <a:ext cx="0" cy="29557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14" name="Picture 13" descr="A hot air balloon with a person in the air&#10;&#10;Description automatically generated">
              <a:extLst>
                <a:ext uri="{FF2B5EF4-FFF2-40B4-BE49-F238E27FC236}">
                  <a16:creationId xmlns:a16="http://schemas.microsoft.com/office/drawing/2014/main" id="{1E88A0B1-F92E-A72F-8BE8-D7348FAF9810}"/>
                </a:ext>
              </a:extLst>
            </p:cNvPr>
            <p:cNvPicPr>
              <a:picLocks noChangeAspect="1"/>
            </p:cNvPicPr>
            <p:nvPr userDrawn="1"/>
          </p:nvPicPr>
          <p:blipFill>
            <a:blip r:embed="rId6"/>
            <a:stretch>
              <a:fillRect/>
            </a:stretch>
          </p:blipFill>
          <p:spPr>
            <a:xfrm>
              <a:off x="2552083" y="6121861"/>
              <a:ext cx="457200" cy="457200"/>
            </a:xfrm>
            <a:prstGeom prst="rect">
              <a:avLst/>
            </a:prstGeom>
          </p:spPr>
        </p:pic>
        <p:cxnSp>
          <p:nvCxnSpPr>
            <p:cNvPr id="15" name="Straight Connector 14">
              <a:extLst>
                <a:ext uri="{FF2B5EF4-FFF2-40B4-BE49-F238E27FC236}">
                  <a16:creationId xmlns:a16="http://schemas.microsoft.com/office/drawing/2014/main" id="{0BDE9855-CD4E-68E4-BE7D-1683DE932B3F}"/>
                </a:ext>
              </a:extLst>
            </p:cNvPr>
            <p:cNvCxnSpPr/>
            <p:nvPr userDrawn="1"/>
          </p:nvCxnSpPr>
          <p:spPr>
            <a:xfrm>
              <a:off x="2454111" y="6206829"/>
              <a:ext cx="0" cy="29557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785032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sho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46AB1FB-90C8-EC45-8325-354F70A4410F}"/>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bg1"/>
                </a:solidFill>
              </a:rPr>
              <a:pPr/>
              <a:t>‹#›</a:t>
            </a:fld>
            <a:endParaRPr lang="en-US" dirty="0">
              <a:solidFill>
                <a:schemeClr val="bg1"/>
              </a:solidFill>
            </a:endParaRPr>
          </a:p>
        </p:txBody>
      </p:sp>
      <p:sp>
        <p:nvSpPr>
          <p:cNvPr id="5" name="Rectangle 4">
            <a:extLst>
              <a:ext uri="{FF2B5EF4-FFF2-40B4-BE49-F238E27FC236}">
                <a16:creationId xmlns:a16="http://schemas.microsoft.com/office/drawing/2014/main" id="{5E5018B7-3938-7840-A240-DDB086541D4B}"/>
              </a:ext>
            </a:extLst>
          </p:cNvPr>
          <p:cNvSpPr/>
          <p:nvPr userDrawn="1"/>
        </p:nvSpPr>
        <p:spPr>
          <a:xfrm>
            <a:off x="457200" y="683632"/>
            <a:ext cx="11734800" cy="4114800"/>
          </a:xfrm>
          <a:prstGeom prst="rect">
            <a:avLst/>
          </a:prstGeom>
          <a:gradFill>
            <a:gsLst>
              <a:gs pos="0">
                <a:srgbClr val="010000">
                  <a:alpha val="15000"/>
                </a:srgbClr>
              </a:gs>
              <a:gs pos="100000">
                <a:srgbClr val="010000">
                  <a:alpha val="4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5BEB0201-4173-1249-B311-36DB2CAC1005}"/>
              </a:ext>
            </a:extLst>
          </p:cNvPr>
          <p:cNvSpPr>
            <a:spLocks noGrp="1"/>
          </p:cNvSpPr>
          <p:nvPr>
            <p:ph type="pic" sz="quarter" idx="10"/>
          </p:nvPr>
        </p:nvSpPr>
        <p:spPr>
          <a:xfrm>
            <a:off x="457200" y="683632"/>
            <a:ext cx="3432175" cy="4114800"/>
          </a:xfrm>
        </p:spPr>
        <p:txBody>
          <a:bodyPr/>
          <a:lstStyle/>
          <a:p>
            <a:r>
              <a:rPr lang="en-US"/>
              <a:t>Click icon to add picture</a:t>
            </a:r>
          </a:p>
        </p:txBody>
      </p:sp>
      <p:sp>
        <p:nvSpPr>
          <p:cNvPr id="12" name="Title 11">
            <a:extLst>
              <a:ext uri="{FF2B5EF4-FFF2-40B4-BE49-F238E27FC236}">
                <a16:creationId xmlns:a16="http://schemas.microsoft.com/office/drawing/2014/main" id="{3AF0E449-3B84-7043-82B2-5E884E6DE25D}"/>
              </a:ext>
            </a:extLst>
          </p:cNvPr>
          <p:cNvSpPr>
            <a:spLocks noGrp="1"/>
          </p:cNvSpPr>
          <p:nvPr>
            <p:ph type="title" hasCustomPrompt="1"/>
          </p:nvPr>
        </p:nvSpPr>
        <p:spPr>
          <a:xfrm>
            <a:off x="4334004" y="1191415"/>
            <a:ext cx="7019795" cy="1136134"/>
          </a:xfrm>
        </p:spPr>
        <p:txBody>
          <a:bodyPr anchor="b">
            <a:normAutofit/>
          </a:bodyPr>
          <a:lstStyle>
            <a:lvl1pPr>
              <a:defRPr sz="4000">
                <a:solidFill>
                  <a:schemeClr val="bg1"/>
                </a:solidFill>
              </a:defRPr>
            </a:lvl1pPr>
          </a:lstStyle>
          <a:p>
            <a:r>
              <a:rPr lang="en-US" dirty="0"/>
              <a:t>Name of person</a:t>
            </a:r>
          </a:p>
        </p:txBody>
      </p:sp>
      <p:sp>
        <p:nvSpPr>
          <p:cNvPr id="15" name="Text Placeholder 14">
            <a:extLst>
              <a:ext uri="{FF2B5EF4-FFF2-40B4-BE49-F238E27FC236}">
                <a16:creationId xmlns:a16="http://schemas.microsoft.com/office/drawing/2014/main" id="{4BCBCE1A-DFA0-2342-8417-07A5D0E99F64}"/>
              </a:ext>
            </a:extLst>
          </p:cNvPr>
          <p:cNvSpPr>
            <a:spLocks noGrp="1"/>
          </p:cNvSpPr>
          <p:nvPr>
            <p:ph type="body" sz="quarter" idx="11" hasCustomPrompt="1"/>
          </p:nvPr>
        </p:nvSpPr>
        <p:spPr>
          <a:xfrm>
            <a:off x="4333875" y="2705100"/>
            <a:ext cx="7019925" cy="1692275"/>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2800">
                <a:solidFill>
                  <a:schemeClr val="bg1"/>
                </a:solidFill>
              </a:defRPr>
            </a:lvl1pPr>
          </a:lstStyle>
          <a:p>
            <a:r>
              <a:rPr lang="en-US" sz="2400" b="0" i="0" dirty="0">
                <a:latin typeface="Arial" panose="020B0604020202020204" pitchFamily="34" charset="0"/>
                <a:cs typeface="Arial" panose="020B0604020202020204" pitchFamily="34" charset="0"/>
              </a:rPr>
              <a:t>Title or details about person lorem ipsum dolore set </a:t>
            </a:r>
            <a:r>
              <a:rPr lang="en-US" sz="2400" b="0" i="0" dirty="0" err="1">
                <a:latin typeface="Arial" panose="020B0604020202020204" pitchFamily="34" charset="0"/>
                <a:cs typeface="Arial" panose="020B0604020202020204" pitchFamily="34" charset="0"/>
              </a:rPr>
              <a:t>amon</a:t>
            </a:r>
            <a:r>
              <a:rPr lang="en-US" sz="2400" b="0" i="0" dirty="0">
                <a:latin typeface="Arial" panose="020B0604020202020204" pitchFamily="34" charset="0"/>
                <a:cs typeface="Arial" panose="020B0604020202020204" pitchFamily="34" charset="0"/>
              </a:rPr>
              <a:t> de </a:t>
            </a:r>
            <a:r>
              <a:rPr lang="en-US" sz="2400" b="0" i="0" dirty="0" err="1">
                <a:latin typeface="Arial" panose="020B0604020202020204" pitchFamily="34" charset="0"/>
                <a:cs typeface="Arial" panose="020B0604020202020204" pitchFamily="34" charset="0"/>
              </a:rPr>
              <a:t>tretus</a:t>
            </a:r>
            <a:r>
              <a:rPr lang="en-US" sz="2400" b="0" i="0" dirty="0">
                <a:latin typeface="Arial" panose="020B0604020202020204" pitchFamily="34" charset="0"/>
                <a:cs typeface="Arial" panose="020B0604020202020204" pitchFamily="34" charset="0"/>
              </a:rPr>
              <a:t> lorem ipsum</a:t>
            </a:r>
          </a:p>
        </p:txBody>
      </p:sp>
      <p:grpSp>
        <p:nvGrpSpPr>
          <p:cNvPr id="2" name="Group 1">
            <a:extLst>
              <a:ext uri="{FF2B5EF4-FFF2-40B4-BE49-F238E27FC236}">
                <a16:creationId xmlns:a16="http://schemas.microsoft.com/office/drawing/2014/main" id="{B6EEE622-F92E-6773-565E-E864E5B35834}"/>
              </a:ext>
            </a:extLst>
          </p:cNvPr>
          <p:cNvGrpSpPr/>
          <p:nvPr userDrawn="1"/>
        </p:nvGrpSpPr>
        <p:grpSpPr>
          <a:xfrm>
            <a:off x="426720" y="6121861"/>
            <a:ext cx="2582563" cy="460875"/>
            <a:chOff x="426720" y="6121861"/>
            <a:chExt cx="2582563" cy="460875"/>
          </a:xfrm>
        </p:grpSpPr>
        <p:pic>
          <p:nvPicPr>
            <p:cNvPr id="3" name="Picture 2" descr="A group of people walking&#10;&#10;Description automatically generated with medium confidence">
              <a:extLst>
                <a:ext uri="{FF2B5EF4-FFF2-40B4-BE49-F238E27FC236}">
                  <a16:creationId xmlns:a16="http://schemas.microsoft.com/office/drawing/2014/main" id="{0ADB2865-093B-2E63-E263-F0A9323F97BD}"/>
                </a:ext>
              </a:extLst>
            </p:cNvPr>
            <p:cNvPicPr>
              <a:picLocks noChangeAspect="1"/>
            </p:cNvPicPr>
            <p:nvPr userDrawn="1"/>
          </p:nvPicPr>
          <p:blipFill>
            <a:blip r:embed="rId3"/>
            <a:stretch>
              <a:fillRect/>
            </a:stretch>
          </p:blipFill>
          <p:spPr>
            <a:xfrm>
              <a:off x="1530022" y="6125042"/>
              <a:ext cx="725498" cy="454513"/>
            </a:xfrm>
            <a:prstGeom prst="rect">
              <a:avLst/>
            </a:prstGeom>
          </p:spPr>
        </p:pic>
        <p:pic>
          <p:nvPicPr>
            <p:cNvPr id="6" name="Graphic 5">
              <a:extLst>
                <a:ext uri="{FF2B5EF4-FFF2-40B4-BE49-F238E27FC236}">
                  <a16:creationId xmlns:a16="http://schemas.microsoft.com/office/drawing/2014/main" id="{A0EA26EF-6CC1-982C-0E84-FDFDE02E1E5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26720" y="6121861"/>
              <a:ext cx="635375" cy="460875"/>
            </a:xfrm>
            <a:prstGeom prst="rect">
              <a:avLst/>
            </a:prstGeom>
          </p:spPr>
        </p:pic>
        <p:cxnSp>
          <p:nvCxnSpPr>
            <p:cNvPr id="7" name="Straight Connector 6">
              <a:extLst>
                <a:ext uri="{FF2B5EF4-FFF2-40B4-BE49-F238E27FC236}">
                  <a16:creationId xmlns:a16="http://schemas.microsoft.com/office/drawing/2014/main" id="{AADB01A0-B450-45AB-6BF8-D2A272D28EC1}"/>
                </a:ext>
              </a:extLst>
            </p:cNvPr>
            <p:cNvCxnSpPr/>
            <p:nvPr userDrawn="1"/>
          </p:nvCxnSpPr>
          <p:spPr>
            <a:xfrm>
              <a:off x="1280219" y="6192572"/>
              <a:ext cx="0" cy="29557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descr="A hot air balloon with a person in the air&#10;&#10;Description automatically generated">
              <a:extLst>
                <a:ext uri="{FF2B5EF4-FFF2-40B4-BE49-F238E27FC236}">
                  <a16:creationId xmlns:a16="http://schemas.microsoft.com/office/drawing/2014/main" id="{9D637298-F411-3F47-46EA-31EB9F993EBF}"/>
                </a:ext>
              </a:extLst>
            </p:cNvPr>
            <p:cNvPicPr>
              <a:picLocks noChangeAspect="1"/>
            </p:cNvPicPr>
            <p:nvPr userDrawn="1"/>
          </p:nvPicPr>
          <p:blipFill>
            <a:blip r:embed="rId6"/>
            <a:stretch>
              <a:fillRect/>
            </a:stretch>
          </p:blipFill>
          <p:spPr>
            <a:xfrm>
              <a:off x="2552083" y="6121861"/>
              <a:ext cx="457200" cy="457200"/>
            </a:xfrm>
            <a:prstGeom prst="rect">
              <a:avLst/>
            </a:prstGeom>
          </p:spPr>
        </p:pic>
        <p:cxnSp>
          <p:nvCxnSpPr>
            <p:cNvPr id="16" name="Straight Connector 15">
              <a:extLst>
                <a:ext uri="{FF2B5EF4-FFF2-40B4-BE49-F238E27FC236}">
                  <a16:creationId xmlns:a16="http://schemas.microsoft.com/office/drawing/2014/main" id="{DFC10615-ADDE-50B8-99EA-A1D7EF5EF371}"/>
                </a:ext>
              </a:extLst>
            </p:cNvPr>
            <p:cNvCxnSpPr/>
            <p:nvPr userDrawn="1"/>
          </p:nvCxnSpPr>
          <p:spPr>
            <a:xfrm>
              <a:off x="2454111" y="6206829"/>
              <a:ext cx="0" cy="29557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995154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White">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43FDE61-1A20-C741-B0A6-17188F980614}"/>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tx1"/>
                </a:solidFill>
              </a:rPr>
              <a:pPr/>
              <a:t>‹#›</a:t>
            </a:fld>
            <a:endParaRPr lang="en-US" dirty="0">
              <a:solidFill>
                <a:schemeClr val="tx1"/>
              </a:solidFill>
            </a:endParaRPr>
          </a:p>
        </p:txBody>
      </p:sp>
      <p:grpSp>
        <p:nvGrpSpPr>
          <p:cNvPr id="2" name="Group 1">
            <a:extLst>
              <a:ext uri="{FF2B5EF4-FFF2-40B4-BE49-F238E27FC236}">
                <a16:creationId xmlns:a16="http://schemas.microsoft.com/office/drawing/2014/main" id="{7D4B0534-8FF2-6864-45D0-0E48AB735B3E}"/>
              </a:ext>
            </a:extLst>
          </p:cNvPr>
          <p:cNvGrpSpPr/>
          <p:nvPr userDrawn="1"/>
        </p:nvGrpSpPr>
        <p:grpSpPr>
          <a:xfrm>
            <a:off x="426720" y="6054335"/>
            <a:ext cx="2541373" cy="457676"/>
            <a:chOff x="426720" y="6054335"/>
            <a:chExt cx="2541373" cy="457676"/>
          </a:xfrm>
        </p:grpSpPr>
        <p:pic>
          <p:nvPicPr>
            <p:cNvPr id="3" name="Graphic 2">
              <a:extLst>
                <a:ext uri="{FF2B5EF4-FFF2-40B4-BE49-F238E27FC236}">
                  <a16:creationId xmlns:a16="http://schemas.microsoft.com/office/drawing/2014/main" id="{2E162CD8-DC94-0D22-9BB4-4860596CC5B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6720" y="6054811"/>
              <a:ext cx="638320" cy="456724"/>
            </a:xfrm>
            <a:prstGeom prst="rect">
              <a:avLst/>
            </a:prstGeom>
          </p:spPr>
        </p:pic>
        <p:cxnSp>
          <p:nvCxnSpPr>
            <p:cNvPr id="4" name="Straight Connector 3">
              <a:extLst>
                <a:ext uri="{FF2B5EF4-FFF2-40B4-BE49-F238E27FC236}">
                  <a16:creationId xmlns:a16="http://schemas.microsoft.com/office/drawing/2014/main" id="{B4EE4B04-6DFB-9FF1-7307-4055EB17F52A}"/>
                </a:ext>
              </a:extLst>
            </p:cNvPr>
            <p:cNvCxnSpPr/>
            <p:nvPr userDrawn="1"/>
          </p:nvCxnSpPr>
          <p:spPr>
            <a:xfrm>
              <a:off x="1272438" y="6136066"/>
              <a:ext cx="0" cy="294215"/>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group of people walking&#10;&#10;Description automatically generated with medium confidence">
              <a:extLst>
                <a:ext uri="{FF2B5EF4-FFF2-40B4-BE49-F238E27FC236}">
                  <a16:creationId xmlns:a16="http://schemas.microsoft.com/office/drawing/2014/main" id="{33C4BB47-5AF8-14D5-2466-766B34C9EB4E}"/>
                </a:ext>
              </a:extLst>
            </p:cNvPr>
            <p:cNvPicPr>
              <a:picLocks noChangeAspect="1"/>
            </p:cNvPicPr>
            <p:nvPr userDrawn="1"/>
          </p:nvPicPr>
          <p:blipFill>
            <a:blip r:embed="rId5"/>
            <a:stretch>
              <a:fillRect/>
            </a:stretch>
          </p:blipFill>
          <p:spPr>
            <a:xfrm>
              <a:off x="1523408" y="6059583"/>
              <a:ext cx="732112" cy="452428"/>
            </a:xfrm>
            <a:prstGeom prst="rect">
              <a:avLst/>
            </a:prstGeom>
          </p:spPr>
        </p:pic>
        <p:pic>
          <p:nvPicPr>
            <p:cNvPr id="11" name="Picture 10" descr="A hot air balloon with a person in the air&#10;&#10;Description automatically generated">
              <a:extLst>
                <a:ext uri="{FF2B5EF4-FFF2-40B4-BE49-F238E27FC236}">
                  <a16:creationId xmlns:a16="http://schemas.microsoft.com/office/drawing/2014/main" id="{546A9375-F312-6A81-7D60-C3753C3BF487}"/>
                </a:ext>
              </a:extLst>
            </p:cNvPr>
            <p:cNvPicPr>
              <a:picLocks noChangeAspect="1"/>
            </p:cNvPicPr>
            <p:nvPr userDrawn="1"/>
          </p:nvPicPr>
          <p:blipFill>
            <a:blip r:embed="rId6"/>
            <a:stretch>
              <a:fillRect/>
            </a:stretch>
          </p:blipFill>
          <p:spPr>
            <a:xfrm>
              <a:off x="2510893" y="6054335"/>
              <a:ext cx="457200" cy="457200"/>
            </a:xfrm>
            <a:prstGeom prst="rect">
              <a:avLst/>
            </a:prstGeom>
          </p:spPr>
        </p:pic>
        <p:cxnSp>
          <p:nvCxnSpPr>
            <p:cNvPr id="12" name="Straight Connector 11">
              <a:extLst>
                <a:ext uri="{FF2B5EF4-FFF2-40B4-BE49-F238E27FC236}">
                  <a16:creationId xmlns:a16="http://schemas.microsoft.com/office/drawing/2014/main" id="{9464AC4F-D319-FCA4-91CB-58A0D5214327}"/>
                </a:ext>
              </a:extLst>
            </p:cNvPr>
            <p:cNvCxnSpPr/>
            <p:nvPr userDrawn="1"/>
          </p:nvCxnSpPr>
          <p:spPr>
            <a:xfrm>
              <a:off x="2444989" y="6143181"/>
              <a:ext cx="0" cy="294215"/>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654396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46AB1FB-90C8-EC45-8325-354F70A4410F}"/>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bg1"/>
                </a:solidFill>
              </a:rPr>
              <a:pPr/>
              <a:t>‹#›</a:t>
            </a:fld>
            <a:endParaRPr lang="en-US" dirty="0">
              <a:solidFill>
                <a:schemeClr val="bg1"/>
              </a:solidFill>
            </a:endParaRPr>
          </a:p>
        </p:txBody>
      </p:sp>
      <p:grpSp>
        <p:nvGrpSpPr>
          <p:cNvPr id="2" name="Group 1">
            <a:extLst>
              <a:ext uri="{FF2B5EF4-FFF2-40B4-BE49-F238E27FC236}">
                <a16:creationId xmlns:a16="http://schemas.microsoft.com/office/drawing/2014/main" id="{603A3DD1-D289-8320-A7F6-BDD2B28CB473}"/>
              </a:ext>
            </a:extLst>
          </p:cNvPr>
          <p:cNvGrpSpPr/>
          <p:nvPr userDrawn="1"/>
        </p:nvGrpSpPr>
        <p:grpSpPr>
          <a:xfrm>
            <a:off x="426720" y="6121861"/>
            <a:ext cx="2582563" cy="460875"/>
            <a:chOff x="426720" y="6121861"/>
            <a:chExt cx="2582563" cy="460875"/>
          </a:xfrm>
        </p:grpSpPr>
        <p:pic>
          <p:nvPicPr>
            <p:cNvPr id="3" name="Picture 2" descr="A group of people walking&#10;&#10;Description automatically generated with medium confidence">
              <a:extLst>
                <a:ext uri="{FF2B5EF4-FFF2-40B4-BE49-F238E27FC236}">
                  <a16:creationId xmlns:a16="http://schemas.microsoft.com/office/drawing/2014/main" id="{6EC4A488-B12E-9014-6C97-D606E41F68AB}"/>
                </a:ext>
              </a:extLst>
            </p:cNvPr>
            <p:cNvPicPr>
              <a:picLocks noChangeAspect="1"/>
            </p:cNvPicPr>
            <p:nvPr userDrawn="1"/>
          </p:nvPicPr>
          <p:blipFill>
            <a:blip r:embed="rId3"/>
            <a:stretch>
              <a:fillRect/>
            </a:stretch>
          </p:blipFill>
          <p:spPr>
            <a:xfrm>
              <a:off x="1530022" y="6125042"/>
              <a:ext cx="725498" cy="454513"/>
            </a:xfrm>
            <a:prstGeom prst="rect">
              <a:avLst/>
            </a:prstGeom>
          </p:spPr>
        </p:pic>
        <p:pic>
          <p:nvPicPr>
            <p:cNvPr id="5" name="Graphic 4">
              <a:extLst>
                <a:ext uri="{FF2B5EF4-FFF2-40B4-BE49-F238E27FC236}">
                  <a16:creationId xmlns:a16="http://schemas.microsoft.com/office/drawing/2014/main" id="{889C6249-F2B8-CAF7-D702-217211B873A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26720" y="6121861"/>
              <a:ext cx="635375" cy="460875"/>
            </a:xfrm>
            <a:prstGeom prst="rect">
              <a:avLst/>
            </a:prstGeom>
          </p:spPr>
        </p:pic>
        <p:cxnSp>
          <p:nvCxnSpPr>
            <p:cNvPr id="10" name="Straight Connector 9">
              <a:extLst>
                <a:ext uri="{FF2B5EF4-FFF2-40B4-BE49-F238E27FC236}">
                  <a16:creationId xmlns:a16="http://schemas.microsoft.com/office/drawing/2014/main" id="{13E9F68E-804E-F2E8-2629-D1FEF10050FC}"/>
                </a:ext>
              </a:extLst>
            </p:cNvPr>
            <p:cNvCxnSpPr/>
            <p:nvPr userDrawn="1"/>
          </p:nvCxnSpPr>
          <p:spPr>
            <a:xfrm>
              <a:off x="1280219" y="6192572"/>
              <a:ext cx="0" cy="29557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11" name="Picture 10" descr="A hot air balloon with a person in the air&#10;&#10;Description automatically generated">
              <a:extLst>
                <a:ext uri="{FF2B5EF4-FFF2-40B4-BE49-F238E27FC236}">
                  <a16:creationId xmlns:a16="http://schemas.microsoft.com/office/drawing/2014/main" id="{5E3416FE-5FBD-886D-4F46-803C094F03F9}"/>
                </a:ext>
              </a:extLst>
            </p:cNvPr>
            <p:cNvPicPr>
              <a:picLocks noChangeAspect="1"/>
            </p:cNvPicPr>
            <p:nvPr userDrawn="1"/>
          </p:nvPicPr>
          <p:blipFill>
            <a:blip r:embed="rId6"/>
            <a:stretch>
              <a:fillRect/>
            </a:stretch>
          </p:blipFill>
          <p:spPr>
            <a:xfrm>
              <a:off x="2552083" y="6121861"/>
              <a:ext cx="457200" cy="457200"/>
            </a:xfrm>
            <a:prstGeom prst="rect">
              <a:avLst/>
            </a:prstGeom>
          </p:spPr>
        </p:pic>
        <p:cxnSp>
          <p:nvCxnSpPr>
            <p:cNvPr id="12" name="Straight Connector 11">
              <a:extLst>
                <a:ext uri="{FF2B5EF4-FFF2-40B4-BE49-F238E27FC236}">
                  <a16:creationId xmlns:a16="http://schemas.microsoft.com/office/drawing/2014/main" id="{18F85190-4B4E-758C-F192-208B63DAEA32}"/>
                </a:ext>
              </a:extLst>
            </p:cNvPr>
            <p:cNvCxnSpPr/>
            <p:nvPr userDrawn="1"/>
          </p:nvCxnSpPr>
          <p:spPr>
            <a:xfrm>
              <a:off x="2454111" y="6206829"/>
              <a:ext cx="0" cy="29557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993387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832291" cy="1043668"/>
          </a:xfrm>
        </p:spPr>
        <p:txBody>
          <a:bodyPr/>
          <a:lstStyle/>
          <a:p>
            <a:r>
              <a:rPr lang="en-US"/>
              <a:t>Click to edit Master title style</a:t>
            </a:r>
            <a:endParaRPr lang="en-US" dirty="0"/>
          </a:p>
        </p:txBody>
      </p:sp>
      <p:sp>
        <p:nvSpPr>
          <p:cNvPr id="3" name="Content Placeholder 2"/>
          <p:cNvSpPr>
            <a:spLocks noGrp="1"/>
          </p:cNvSpPr>
          <p:nvPr>
            <p:ph idx="1"/>
          </p:nvPr>
        </p:nvSpPr>
        <p:spPr>
          <a:xfrm>
            <a:off x="609600" y="1371600"/>
            <a:ext cx="10832291"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29772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381000"/>
            <a:ext cx="10832291" cy="10436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24685" y="1577068"/>
            <a:ext cx="5269715"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580116"/>
            <a:ext cx="5345891" cy="4568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6219858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EF88-65D8-73D2-8629-48FB8E01D1A6}"/>
              </a:ext>
            </a:extLst>
          </p:cNvPr>
          <p:cNvSpPr>
            <a:spLocks noGrp="1"/>
          </p:cNvSpPr>
          <p:nvPr>
            <p:ph type="title"/>
          </p:nvPr>
        </p:nvSpPr>
        <p:spPr/>
        <p:txBody>
          <a:bodyPr/>
          <a:lstStyle/>
          <a:p>
            <a:r>
              <a:rPr lang="en-US"/>
              <a:t>Click to edit Master title style</a:t>
            </a:r>
          </a:p>
        </p:txBody>
      </p:sp>
      <p:grpSp>
        <p:nvGrpSpPr>
          <p:cNvPr id="3" name="Group 2">
            <a:extLst>
              <a:ext uri="{FF2B5EF4-FFF2-40B4-BE49-F238E27FC236}">
                <a16:creationId xmlns:a16="http://schemas.microsoft.com/office/drawing/2014/main" id="{CEF1BCB2-1723-DC2B-5BBC-650B2FAC0959}"/>
              </a:ext>
            </a:extLst>
          </p:cNvPr>
          <p:cNvGrpSpPr/>
          <p:nvPr userDrawn="1"/>
        </p:nvGrpSpPr>
        <p:grpSpPr>
          <a:xfrm>
            <a:off x="426720" y="6054335"/>
            <a:ext cx="2541373" cy="457676"/>
            <a:chOff x="426720" y="6054335"/>
            <a:chExt cx="2541373" cy="457676"/>
          </a:xfrm>
        </p:grpSpPr>
        <p:pic>
          <p:nvPicPr>
            <p:cNvPr id="4" name="Graphic 3">
              <a:extLst>
                <a:ext uri="{FF2B5EF4-FFF2-40B4-BE49-F238E27FC236}">
                  <a16:creationId xmlns:a16="http://schemas.microsoft.com/office/drawing/2014/main" id="{DD8B8767-4BD7-4B60-AC1F-30D16605A5C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6720" y="6054811"/>
              <a:ext cx="638320" cy="456724"/>
            </a:xfrm>
            <a:prstGeom prst="rect">
              <a:avLst/>
            </a:prstGeom>
          </p:spPr>
        </p:pic>
        <p:cxnSp>
          <p:nvCxnSpPr>
            <p:cNvPr id="5" name="Straight Connector 4">
              <a:extLst>
                <a:ext uri="{FF2B5EF4-FFF2-40B4-BE49-F238E27FC236}">
                  <a16:creationId xmlns:a16="http://schemas.microsoft.com/office/drawing/2014/main" id="{15263BBB-7AB6-4DEC-54FB-453E69BE7674}"/>
                </a:ext>
              </a:extLst>
            </p:cNvPr>
            <p:cNvCxnSpPr/>
            <p:nvPr userDrawn="1"/>
          </p:nvCxnSpPr>
          <p:spPr>
            <a:xfrm>
              <a:off x="1272438" y="6136066"/>
              <a:ext cx="0" cy="294215"/>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A group of people walking&#10;&#10;Description automatically generated with medium confidence">
              <a:extLst>
                <a:ext uri="{FF2B5EF4-FFF2-40B4-BE49-F238E27FC236}">
                  <a16:creationId xmlns:a16="http://schemas.microsoft.com/office/drawing/2014/main" id="{96C1EF66-7CC0-343F-A007-87695BA53C16}"/>
                </a:ext>
              </a:extLst>
            </p:cNvPr>
            <p:cNvPicPr>
              <a:picLocks noChangeAspect="1"/>
            </p:cNvPicPr>
            <p:nvPr userDrawn="1"/>
          </p:nvPicPr>
          <p:blipFill>
            <a:blip r:embed="rId4"/>
            <a:stretch>
              <a:fillRect/>
            </a:stretch>
          </p:blipFill>
          <p:spPr>
            <a:xfrm>
              <a:off x="1523408" y="6059583"/>
              <a:ext cx="732112" cy="452428"/>
            </a:xfrm>
            <a:prstGeom prst="rect">
              <a:avLst/>
            </a:prstGeom>
          </p:spPr>
        </p:pic>
        <p:pic>
          <p:nvPicPr>
            <p:cNvPr id="7" name="Picture 6" descr="A hot air balloon with a person in the air&#10;&#10;Description automatically generated">
              <a:extLst>
                <a:ext uri="{FF2B5EF4-FFF2-40B4-BE49-F238E27FC236}">
                  <a16:creationId xmlns:a16="http://schemas.microsoft.com/office/drawing/2014/main" id="{FBEC2EF2-9031-3E97-642C-2BA9A57039D8}"/>
                </a:ext>
              </a:extLst>
            </p:cNvPr>
            <p:cNvPicPr>
              <a:picLocks noChangeAspect="1"/>
            </p:cNvPicPr>
            <p:nvPr userDrawn="1"/>
          </p:nvPicPr>
          <p:blipFill>
            <a:blip r:embed="rId5"/>
            <a:stretch>
              <a:fillRect/>
            </a:stretch>
          </p:blipFill>
          <p:spPr>
            <a:xfrm>
              <a:off x="2510893" y="6054335"/>
              <a:ext cx="457200" cy="457200"/>
            </a:xfrm>
            <a:prstGeom prst="rect">
              <a:avLst/>
            </a:prstGeom>
          </p:spPr>
        </p:pic>
        <p:cxnSp>
          <p:nvCxnSpPr>
            <p:cNvPr id="8" name="Straight Connector 7">
              <a:extLst>
                <a:ext uri="{FF2B5EF4-FFF2-40B4-BE49-F238E27FC236}">
                  <a16:creationId xmlns:a16="http://schemas.microsoft.com/office/drawing/2014/main" id="{4E3BE410-F789-533F-337B-282C64D58B78}"/>
                </a:ext>
              </a:extLst>
            </p:cNvPr>
            <p:cNvCxnSpPr/>
            <p:nvPr userDrawn="1"/>
          </p:nvCxnSpPr>
          <p:spPr>
            <a:xfrm>
              <a:off x="2444989" y="6143181"/>
              <a:ext cx="0" cy="294215"/>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sp>
        <p:nvSpPr>
          <p:cNvPr id="9" name="Slide Number Placeholder 5">
            <a:extLst>
              <a:ext uri="{FF2B5EF4-FFF2-40B4-BE49-F238E27FC236}">
                <a16:creationId xmlns:a16="http://schemas.microsoft.com/office/drawing/2014/main" id="{2854C45B-A55C-DEF1-8271-146E7CB9F5B2}"/>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tx1"/>
                </a:solidFill>
              </a:rPr>
              <a:pPr/>
              <a:t>‹#›</a:t>
            </a:fld>
            <a:endParaRPr lang="en-US" dirty="0">
              <a:solidFill>
                <a:schemeClr val="tx1"/>
              </a:solidFill>
            </a:endParaRPr>
          </a:p>
        </p:txBody>
      </p:sp>
      <p:sp>
        <p:nvSpPr>
          <p:cNvPr id="11" name="Text Placeholder 10">
            <a:extLst>
              <a:ext uri="{FF2B5EF4-FFF2-40B4-BE49-F238E27FC236}">
                <a16:creationId xmlns:a16="http://schemas.microsoft.com/office/drawing/2014/main" id="{A869CB16-16EC-BFE6-D4AA-FDFE6FEB660F}"/>
              </a:ext>
            </a:extLst>
          </p:cNvPr>
          <p:cNvSpPr>
            <a:spLocks noGrp="1"/>
          </p:cNvSpPr>
          <p:nvPr>
            <p:ph type="body" sz="quarter" idx="10"/>
          </p:nvPr>
        </p:nvSpPr>
        <p:spPr>
          <a:xfrm>
            <a:off x="457201" y="1655763"/>
            <a:ext cx="10896600" cy="4195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5156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TwoLists">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347D37-23DF-6143-BBBC-0060EF121515}"/>
              </a:ext>
            </a:extLst>
          </p:cNvPr>
          <p:cNvSpPr>
            <a:spLocks noGrp="1"/>
          </p:cNvSpPr>
          <p:nvPr>
            <p:ph type="body" idx="1"/>
          </p:nvPr>
        </p:nvSpPr>
        <p:spPr>
          <a:xfrm>
            <a:off x="457200" y="1375229"/>
            <a:ext cx="5540375"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496013-A816-5043-8E60-F1E883072C36}"/>
              </a:ext>
            </a:extLst>
          </p:cNvPr>
          <p:cNvSpPr>
            <a:spLocks noGrp="1"/>
          </p:cNvSpPr>
          <p:nvPr>
            <p:ph sz="half" idx="2"/>
          </p:nvPr>
        </p:nvSpPr>
        <p:spPr>
          <a:xfrm>
            <a:off x="457200" y="2279824"/>
            <a:ext cx="5540375" cy="27791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FE2BA5D-C5D2-0446-88CB-E603CC25A0CC}"/>
              </a:ext>
            </a:extLst>
          </p:cNvPr>
          <p:cNvSpPr>
            <a:spLocks noGrp="1"/>
          </p:cNvSpPr>
          <p:nvPr>
            <p:ph type="body" sz="quarter" idx="3"/>
          </p:nvPr>
        </p:nvSpPr>
        <p:spPr>
          <a:xfrm>
            <a:off x="6172202" y="1375229"/>
            <a:ext cx="5402980"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68FE2A-C0DD-8C42-B6B8-A915F090EB02}"/>
              </a:ext>
            </a:extLst>
          </p:cNvPr>
          <p:cNvSpPr>
            <a:spLocks noGrp="1"/>
          </p:cNvSpPr>
          <p:nvPr>
            <p:ph sz="quarter" idx="4"/>
          </p:nvPr>
        </p:nvSpPr>
        <p:spPr>
          <a:xfrm>
            <a:off x="6172200" y="2279824"/>
            <a:ext cx="5402981" cy="27791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95220166-CC05-3B44-9A19-1F510029F921}"/>
              </a:ext>
            </a:extLst>
          </p:cNvPr>
          <p:cNvSpPr>
            <a:spLocks noGrp="1"/>
          </p:cNvSpPr>
          <p:nvPr>
            <p:ph type="title"/>
          </p:nvPr>
        </p:nvSpPr>
        <p:spPr>
          <a:xfrm>
            <a:off x="470589" y="374068"/>
            <a:ext cx="11123843" cy="827499"/>
          </a:xfrm>
          <a:prstGeom prst="rect">
            <a:avLst/>
          </a:prstGeom>
        </p:spPr>
        <p:txBody>
          <a:bodyPr/>
          <a:lstStyle>
            <a:lvl1pPr>
              <a:defRPr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9" name="Slide Number Placeholder 5">
            <a:extLst>
              <a:ext uri="{FF2B5EF4-FFF2-40B4-BE49-F238E27FC236}">
                <a16:creationId xmlns:a16="http://schemas.microsoft.com/office/drawing/2014/main" id="{98FB25F9-8E93-6D43-B0F6-9892F2537D30}"/>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tx1"/>
                </a:solidFill>
              </a:rPr>
              <a:pPr/>
              <a:t>‹#›</a:t>
            </a:fld>
            <a:endParaRPr lang="en-US" dirty="0">
              <a:solidFill>
                <a:schemeClr val="tx1"/>
              </a:solidFill>
            </a:endParaRPr>
          </a:p>
        </p:txBody>
      </p:sp>
      <p:grpSp>
        <p:nvGrpSpPr>
          <p:cNvPr id="8" name="Group 7">
            <a:extLst>
              <a:ext uri="{FF2B5EF4-FFF2-40B4-BE49-F238E27FC236}">
                <a16:creationId xmlns:a16="http://schemas.microsoft.com/office/drawing/2014/main" id="{8B5EE954-D0B9-2748-A48B-A9F8578A7B66}"/>
              </a:ext>
            </a:extLst>
          </p:cNvPr>
          <p:cNvGrpSpPr/>
          <p:nvPr userDrawn="1"/>
        </p:nvGrpSpPr>
        <p:grpSpPr>
          <a:xfrm>
            <a:off x="426720" y="6054335"/>
            <a:ext cx="2541373" cy="457676"/>
            <a:chOff x="426720" y="6054335"/>
            <a:chExt cx="2541373" cy="457676"/>
          </a:xfrm>
        </p:grpSpPr>
        <p:pic>
          <p:nvPicPr>
            <p:cNvPr id="10" name="Graphic 9">
              <a:extLst>
                <a:ext uri="{FF2B5EF4-FFF2-40B4-BE49-F238E27FC236}">
                  <a16:creationId xmlns:a16="http://schemas.microsoft.com/office/drawing/2014/main" id="{CBC8E220-BAEB-8EC2-B844-DAC24362A59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6720" y="6054811"/>
              <a:ext cx="638320" cy="456724"/>
            </a:xfrm>
            <a:prstGeom prst="rect">
              <a:avLst/>
            </a:prstGeom>
          </p:spPr>
        </p:pic>
        <p:cxnSp>
          <p:nvCxnSpPr>
            <p:cNvPr id="16" name="Straight Connector 15">
              <a:extLst>
                <a:ext uri="{FF2B5EF4-FFF2-40B4-BE49-F238E27FC236}">
                  <a16:creationId xmlns:a16="http://schemas.microsoft.com/office/drawing/2014/main" id="{3B4564C1-1AF3-6CC7-1C1B-A5653EF01D33}"/>
                </a:ext>
              </a:extLst>
            </p:cNvPr>
            <p:cNvCxnSpPr/>
            <p:nvPr userDrawn="1"/>
          </p:nvCxnSpPr>
          <p:spPr>
            <a:xfrm>
              <a:off x="1272438" y="6136066"/>
              <a:ext cx="0" cy="294215"/>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7" name="Picture 16" descr="A group of people walking&#10;&#10;Description automatically generated with medium confidence">
              <a:extLst>
                <a:ext uri="{FF2B5EF4-FFF2-40B4-BE49-F238E27FC236}">
                  <a16:creationId xmlns:a16="http://schemas.microsoft.com/office/drawing/2014/main" id="{994685B6-5E9D-0DC2-009F-5AECA5433743}"/>
                </a:ext>
              </a:extLst>
            </p:cNvPr>
            <p:cNvPicPr>
              <a:picLocks noChangeAspect="1"/>
            </p:cNvPicPr>
            <p:nvPr userDrawn="1"/>
          </p:nvPicPr>
          <p:blipFill>
            <a:blip r:embed="rId5"/>
            <a:stretch>
              <a:fillRect/>
            </a:stretch>
          </p:blipFill>
          <p:spPr>
            <a:xfrm>
              <a:off x="1523408" y="6059583"/>
              <a:ext cx="732112" cy="452428"/>
            </a:xfrm>
            <a:prstGeom prst="rect">
              <a:avLst/>
            </a:prstGeom>
          </p:spPr>
        </p:pic>
        <p:pic>
          <p:nvPicPr>
            <p:cNvPr id="18" name="Picture 17" descr="A hot air balloon with a person in the air&#10;&#10;Description automatically generated">
              <a:extLst>
                <a:ext uri="{FF2B5EF4-FFF2-40B4-BE49-F238E27FC236}">
                  <a16:creationId xmlns:a16="http://schemas.microsoft.com/office/drawing/2014/main" id="{DC5A97E0-2E59-0AE5-B5E0-F930C6DEA257}"/>
                </a:ext>
              </a:extLst>
            </p:cNvPr>
            <p:cNvPicPr>
              <a:picLocks noChangeAspect="1"/>
            </p:cNvPicPr>
            <p:nvPr userDrawn="1"/>
          </p:nvPicPr>
          <p:blipFill>
            <a:blip r:embed="rId6"/>
            <a:stretch>
              <a:fillRect/>
            </a:stretch>
          </p:blipFill>
          <p:spPr>
            <a:xfrm>
              <a:off x="2510893" y="6054335"/>
              <a:ext cx="457200" cy="457200"/>
            </a:xfrm>
            <a:prstGeom prst="rect">
              <a:avLst/>
            </a:prstGeom>
          </p:spPr>
        </p:pic>
        <p:cxnSp>
          <p:nvCxnSpPr>
            <p:cNvPr id="19" name="Straight Connector 18">
              <a:extLst>
                <a:ext uri="{FF2B5EF4-FFF2-40B4-BE49-F238E27FC236}">
                  <a16:creationId xmlns:a16="http://schemas.microsoft.com/office/drawing/2014/main" id="{41805D3A-7521-994D-9850-8005103D0BB0}"/>
                </a:ext>
              </a:extLst>
            </p:cNvPr>
            <p:cNvCxnSpPr/>
            <p:nvPr userDrawn="1"/>
          </p:nvCxnSpPr>
          <p:spPr>
            <a:xfrm>
              <a:off x="2444989" y="6143181"/>
              <a:ext cx="0" cy="294215"/>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75118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List+Medium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86AE2-C12B-2144-B784-06409477643E}"/>
              </a:ext>
            </a:extLst>
          </p:cNvPr>
          <p:cNvSpPr>
            <a:spLocks noGrp="1"/>
          </p:cNvSpPr>
          <p:nvPr>
            <p:ph type="title"/>
          </p:nvPr>
        </p:nvSpPr>
        <p:spPr>
          <a:xfrm>
            <a:off x="457202" y="151394"/>
            <a:ext cx="4504763" cy="1429352"/>
          </a:xfrm>
          <a:prstGeom prst="rect">
            <a:avLst/>
          </a:prstGeom>
        </p:spPr>
        <p:txBody>
          <a:bodyPr anchor="b">
            <a:normAutofit/>
          </a:bodyPr>
          <a:lstStyle>
            <a:lvl1pPr>
              <a:defRPr sz="3600"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1AD4422-5025-3E4E-9E2C-0E812900E9B2}"/>
              </a:ext>
            </a:extLst>
          </p:cNvPr>
          <p:cNvSpPr>
            <a:spLocks noGrp="1"/>
          </p:cNvSpPr>
          <p:nvPr>
            <p:ph type="pic" idx="1"/>
          </p:nvPr>
        </p:nvSpPr>
        <p:spPr>
          <a:xfrm>
            <a:off x="5634318" y="457201"/>
            <a:ext cx="5940865" cy="5403851"/>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D87FA85-E10D-D648-993E-7F4AB3E5A0A4}"/>
              </a:ext>
            </a:extLst>
          </p:cNvPr>
          <p:cNvSpPr>
            <a:spLocks noGrp="1"/>
          </p:cNvSpPr>
          <p:nvPr>
            <p:ph type="body" sz="half" idx="2"/>
          </p:nvPr>
        </p:nvSpPr>
        <p:spPr>
          <a:xfrm>
            <a:off x="457202" y="1882588"/>
            <a:ext cx="4504763" cy="3112924"/>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67112EFE-3C76-4C48-8D3A-817121E082B6}"/>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tx1"/>
                </a:solidFill>
              </a:rPr>
              <a:pPr/>
              <a:t>‹#›</a:t>
            </a:fld>
            <a:endParaRPr lang="en-US" dirty="0">
              <a:solidFill>
                <a:schemeClr val="tx1"/>
              </a:solidFill>
            </a:endParaRPr>
          </a:p>
        </p:txBody>
      </p:sp>
      <p:grpSp>
        <p:nvGrpSpPr>
          <p:cNvPr id="7" name="Group 6">
            <a:extLst>
              <a:ext uri="{FF2B5EF4-FFF2-40B4-BE49-F238E27FC236}">
                <a16:creationId xmlns:a16="http://schemas.microsoft.com/office/drawing/2014/main" id="{01F7C7EB-1924-1E5D-4138-61024BE735D2}"/>
              </a:ext>
            </a:extLst>
          </p:cNvPr>
          <p:cNvGrpSpPr/>
          <p:nvPr userDrawn="1"/>
        </p:nvGrpSpPr>
        <p:grpSpPr>
          <a:xfrm>
            <a:off x="426720" y="6054335"/>
            <a:ext cx="2541373" cy="457676"/>
            <a:chOff x="426720" y="6054335"/>
            <a:chExt cx="2541373" cy="457676"/>
          </a:xfrm>
        </p:grpSpPr>
        <p:pic>
          <p:nvPicPr>
            <p:cNvPr id="10" name="Graphic 9">
              <a:extLst>
                <a:ext uri="{FF2B5EF4-FFF2-40B4-BE49-F238E27FC236}">
                  <a16:creationId xmlns:a16="http://schemas.microsoft.com/office/drawing/2014/main" id="{35CBC234-4349-4D36-BD76-ACD6CDC645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6720" y="6054811"/>
              <a:ext cx="638320" cy="456724"/>
            </a:xfrm>
            <a:prstGeom prst="rect">
              <a:avLst/>
            </a:prstGeom>
          </p:spPr>
        </p:pic>
        <p:cxnSp>
          <p:nvCxnSpPr>
            <p:cNvPr id="11" name="Straight Connector 10">
              <a:extLst>
                <a:ext uri="{FF2B5EF4-FFF2-40B4-BE49-F238E27FC236}">
                  <a16:creationId xmlns:a16="http://schemas.microsoft.com/office/drawing/2014/main" id="{563C0771-477A-427F-81C5-21D5F941D832}"/>
                </a:ext>
              </a:extLst>
            </p:cNvPr>
            <p:cNvCxnSpPr/>
            <p:nvPr userDrawn="1"/>
          </p:nvCxnSpPr>
          <p:spPr>
            <a:xfrm>
              <a:off x="1272438" y="6136066"/>
              <a:ext cx="0" cy="294215"/>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2" name="Picture 11" descr="A group of people walking&#10;&#10;Description automatically generated with medium confidence">
              <a:extLst>
                <a:ext uri="{FF2B5EF4-FFF2-40B4-BE49-F238E27FC236}">
                  <a16:creationId xmlns:a16="http://schemas.microsoft.com/office/drawing/2014/main" id="{1FC72269-9DBC-4B64-BFE4-16EBD28C73A0}"/>
                </a:ext>
              </a:extLst>
            </p:cNvPr>
            <p:cNvPicPr>
              <a:picLocks noChangeAspect="1"/>
            </p:cNvPicPr>
            <p:nvPr userDrawn="1"/>
          </p:nvPicPr>
          <p:blipFill>
            <a:blip r:embed="rId4"/>
            <a:stretch>
              <a:fillRect/>
            </a:stretch>
          </p:blipFill>
          <p:spPr>
            <a:xfrm>
              <a:off x="1523408" y="6059583"/>
              <a:ext cx="732112" cy="452428"/>
            </a:xfrm>
            <a:prstGeom prst="rect">
              <a:avLst/>
            </a:prstGeom>
          </p:spPr>
        </p:pic>
        <p:pic>
          <p:nvPicPr>
            <p:cNvPr id="5" name="Picture 4" descr="A hot air balloon with a person in the air&#10;&#10;Description automatically generated">
              <a:extLst>
                <a:ext uri="{FF2B5EF4-FFF2-40B4-BE49-F238E27FC236}">
                  <a16:creationId xmlns:a16="http://schemas.microsoft.com/office/drawing/2014/main" id="{B8A6E5BE-9606-6600-CAB7-34BDF98BF93B}"/>
                </a:ext>
              </a:extLst>
            </p:cNvPr>
            <p:cNvPicPr>
              <a:picLocks noChangeAspect="1"/>
            </p:cNvPicPr>
            <p:nvPr userDrawn="1"/>
          </p:nvPicPr>
          <p:blipFill>
            <a:blip r:embed="rId5"/>
            <a:stretch>
              <a:fillRect/>
            </a:stretch>
          </p:blipFill>
          <p:spPr>
            <a:xfrm>
              <a:off x="2510893" y="6054335"/>
              <a:ext cx="457200" cy="457200"/>
            </a:xfrm>
            <a:prstGeom prst="rect">
              <a:avLst/>
            </a:prstGeom>
          </p:spPr>
        </p:pic>
        <p:cxnSp>
          <p:nvCxnSpPr>
            <p:cNvPr id="6" name="Straight Connector 5">
              <a:extLst>
                <a:ext uri="{FF2B5EF4-FFF2-40B4-BE49-F238E27FC236}">
                  <a16:creationId xmlns:a16="http://schemas.microsoft.com/office/drawing/2014/main" id="{E1123E27-9D5B-FC67-81EE-569AA9E92A4C}"/>
                </a:ext>
              </a:extLst>
            </p:cNvPr>
            <p:cNvCxnSpPr/>
            <p:nvPr userDrawn="1"/>
          </p:nvCxnSpPr>
          <p:spPr>
            <a:xfrm>
              <a:off x="2444989" y="6143181"/>
              <a:ext cx="0" cy="294215"/>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871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Lists+NarrowPhoto">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277737-A8CC-9D41-AF92-CEF6E2652DA8}"/>
              </a:ext>
            </a:extLst>
          </p:cNvPr>
          <p:cNvSpPr/>
          <p:nvPr userDrawn="1"/>
        </p:nvSpPr>
        <p:spPr>
          <a:xfrm>
            <a:off x="9455150" y="-1"/>
            <a:ext cx="2736850" cy="479746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0B5D44FD-EC2B-BA47-A5B7-8FBCA2CC7236}"/>
              </a:ext>
            </a:extLst>
          </p:cNvPr>
          <p:cNvPicPr>
            <a:picLocks noChangeAspect="1"/>
          </p:cNvPicPr>
          <p:nvPr userDrawn="1"/>
        </p:nvPicPr>
        <p:blipFill rotWithShape="1">
          <a:blip r:embed="rId3"/>
          <a:srcRect l="77529" t="69899"/>
          <a:stretch/>
        </p:blipFill>
        <p:spPr>
          <a:xfrm>
            <a:off x="9455150" y="4797467"/>
            <a:ext cx="2736850" cy="2060533"/>
          </a:xfrm>
          <a:prstGeom prst="rect">
            <a:avLst/>
          </a:prstGeom>
        </p:spPr>
      </p:pic>
      <p:sp>
        <p:nvSpPr>
          <p:cNvPr id="2" name="Title 1">
            <a:extLst>
              <a:ext uri="{FF2B5EF4-FFF2-40B4-BE49-F238E27FC236}">
                <a16:creationId xmlns:a16="http://schemas.microsoft.com/office/drawing/2014/main" id="{A6291B04-0D63-0946-8543-1091C7E500BD}"/>
              </a:ext>
            </a:extLst>
          </p:cNvPr>
          <p:cNvSpPr>
            <a:spLocks noGrp="1"/>
          </p:cNvSpPr>
          <p:nvPr>
            <p:ph type="title"/>
          </p:nvPr>
        </p:nvSpPr>
        <p:spPr>
          <a:xfrm>
            <a:off x="470589" y="500650"/>
            <a:ext cx="8380803" cy="827499"/>
          </a:xfrm>
          <a:prstGeom prst="rect">
            <a:avLst/>
          </a:prstGeom>
        </p:spPr>
        <p:txBody>
          <a:bodyPr>
            <a:noAutofit/>
          </a:bodyPr>
          <a:lstStyle>
            <a:lvl1pPr>
              <a:defRPr sz="3600"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F0AE959-C495-8046-91E2-A8D5C7B2B62F}"/>
              </a:ext>
            </a:extLst>
          </p:cNvPr>
          <p:cNvSpPr>
            <a:spLocks noGrp="1"/>
          </p:cNvSpPr>
          <p:nvPr>
            <p:ph idx="1"/>
          </p:nvPr>
        </p:nvSpPr>
        <p:spPr>
          <a:xfrm>
            <a:off x="470589" y="1825628"/>
            <a:ext cx="3936819" cy="3189717"/>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5F5E76A7-52CC-D748-B950-94707165ADE0}"/>
              </a:ext>
            </a:extLst>
          </p:cNvPr>
          <p:cNvSpPr>
            <a:spLocks noGrp="1"/>
          </p:cNvSpPr>
          <p:nvPr>
            <p:ph type="pic" sz="quarter" idx="13"/>
          </p:nvPr>
        </p:nvSpPr>
        <p:spPr>
          <a:xfrm>
            <a:off x="9448800" y="1"/>
            <a:ext cx="2743200" cy="4797468"/>
          </a:xfrm>
        </p:spPr>
        <p:txBody>
          <a:bodyPr/>
          <a:lstStyle/>
          <a:p>
            <a:r>
              <a:rPr lang="en-US"/>
              <a:t>Click icon to add picture</a:t>
            </a:r>
          </a:p>
        </p:txBody>
      </p:sp>
      <p:sp>
        <p:nvSpPr>
          <p:cNvPr id="12" name="Content Placeholder 2">
            <a:extLst>
              <a:ext uri="{FF2B5EF4-FFF2-40B4-BE49-F238E27FC236}">
                <a16:creationId xmlns:a16="http://schemas.microsoft.com/office/drawing/2014/main" id="{F331C0C7-7F08-FD45-A343-7AAFCD696634}"/>
              </a:ext>
            </a:extLst>
          </p:cNvPr>
          <p:cNvSpPr>
            <a:spLocks noGrp="1"/>
          </p:cNvSpPr>
          <p:nvPr>
            <p:ph idx="14"/>
          </p:nvPr>
        </p:nvSpPr>
        <p:spPr>
          <a:xfrm>
            <a:off x="4914573" y="1825628"/>
            <a:ext cx="3936819" cy="3189717"/>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a:extLst>
              <a:ext uri="{FF2B5EF4-FFF2-40B4-BE49-F238E27FC236}">
                <a16:creationId xmlns:a16="http://schemas.microsoft.com/office/drawing/2014/main" id="{CD5A9663-203F-3248-A289-4ECD0CB132AA}"/>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bg1"/>
                </a:solidFill>
              </a:rPr>
              <a:pPr/>
              <a:t>‹#›</a:t>
            </a:fld>
            <a:endParaRPr lang="en-US" dirty="0">
              <a:solidFill>
                <a:schemeClr val="bg1"/>
              </a:solidFill>
            </a:endParaRPr>
          </a:p>
        </p:txBody>
      </p:sp>
      <p:grpSp>
        <p:nvGrpSpPr>
          <p:cNvPr id="4" name="Group 3">
            <a:extLst>
              <a:ext uri="{FF2B5EF4-FFF2-40B4-BE49-F238E27FC236}">
                <a16:creationId xmlns:a16="http://schemas.microsoft.com/office/drawing/2014/main" id="{FDC812C3-CC51-884A-8C7C-4DA3FB3B834D}"/>
              </a:ext>
            </a:extLst>
          </p:cNvPr>
          <p:cNvGrpSpPr/>
          <p:nvPr userDrawn="1"/>
        </p:nvGrpSpPr>
        <p:grpSpPr>
          <a:xfrm>
            <a:off x="426720" y="6054335"/>
            <a:ext cx="2541373" cy="457676"/>
            <a:chOff x="426720" y="6054335"/>
            <a:chExt cx="2541373" cy="457676"/>
          </a:xfrm>
        </p:grpSpPr>
        <p:pic>
          <p:nvPicPr>
            <p:cNvPr id="7" name="Graphic 6">
              <a:extLst>
                <a:ext uri="{FF2B5EF4-FFF2-40B4-BE49-F238E27FC236}">
                  <a16:creationId xmlns:a16="http://schemas.microsoft.com/office/drawing/2014/main" id="{C3970728-D39B-B7F5-EB7C-B19E0EAC3B0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26720" y="6054811"/>
              <a:ext cx="638320" cy="456724"/>
            </a:xfrm>
            <a:prstGeom prst="rect">
              <a:avLst/>
            </a:prstGeom>
          </p:spPr>
        </p:pic>
        <p:cxnSp>
          <p:nvCxnSpPr>
            <p:cNvPr id="9" name="Straight Connector 8">
              <a:extLst>
                <a:ext uri="{FF2B5EF4-FFF2-40B4-BE49-F238E27FC236}">
                  <a16:creationId xmlns:a16="http://schemas.microsoft.com/office/drawing/2014/main" id="{36D28575-8A8F-DCB1-E394-C18EE0B6B7B3}"/>
                </a:ext>
              </a:extLst>
            </p:cNvPr>
            <p:cNvCxnSpPr/>
            <p:nvPr userDrawn="1"/>
          </p:nvCxnSpPr>
          <p:spPr>
            <a:xfrm>
              <a:off x="1272438" y="6136066"/>
              <a:ext cx="0" cy="294215"/>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A group of people walking&#10;&#10;Description automatically generated with medium confidence">
              <a:extLst>
                <a:ext uri="{FF2B5EF4-FFF2-40B4-BE49-F238E27FC236}">
                  <a16:creationId xmlns:a16="http://schemas.microsoft.com/office/drawing/2014/main" id="{75528CFD-BC8F-3308-3AA5-1484346BB49B}"/>
                </a:ext>
              </a:extLst>
            </p:cNvPr>
            <p:cNvPicPr>
              <a:picLocks noChangeAspect="1"/>
            </p:cNvPicPr>
            <p:nvPr userDrawn="1"/>
          </p:nvPicPr>
          <p:blipFill>
            <a:blip r:embed="rId6"/>
            <a:stretch>
              <a:fillRect/>
            </a:stretch>
          </p:blipFill>
          <p:spPr>
            <a:xfrm>
              <a:off x="1523408" y="6059583"/>
              <a:ext cx="732112" cy="452428"/>
            </a:xfrm>
            <a:prstGeom prst="rect">
              <a:avLst/>
            </a:prstGeom>
          </p:spPr>
        </p:pic>
        <p:pic>
          <p:nvPicPr>
            <p:cNvPr id="17" name="Picture 16" descr="A hot air balloon with a person in the air&#10;&#10;Description automatically generated">
              <a:extLst>
                <a:ext uri="{FF2B5EF4-FFF2-40B4-BE49-F238E27FC236}">
                  <a16:creationId xmlns:a16="http://schemas.microsoft.com/office/drawing/2014/main" id="{9570488B-B67F-2816-B051-EAE042A44F0A}"/>
                </a:ext>
              </a:extLst>
            </p:cNvPr>
            <p:cNvPicPr>
              <a:picLocks noChangeAspect="1"/>
            </p:cNvPicPr>
            <p:nvPr userDrawn="1"/>
          </p:nvPicPr>
          <p:blipFill>
            <a:blip r:embed="rId7"/>
            <a:stretch>
              <a:fillRect/>
            </a:stretch>
          </p:blipFill>
          <p:spPr>
            <a:xfrm>
              <a:off x="2510893" y="6054335"/>
              <a:ext cx="457200" cy="457200"/>
            </a:xfrm>
            <a:prstGeom prst="rect">
              <a:avLst/>
            </a:prstGeom>
          </p:spPr>
        </p:pic>
        <p:cxnSp>
          <p:nvCxnSpPr>
            <p:cNvPr id="18" name="Straight Connector 17">
              <a:extLst>
                <a:ext uri="{FF2B5EF4-FFF2-40B4-BE49-F238E27FC236}">
                  <a16:creationId xmlns:a16="http://schemas.microsoft.com/office/drawing/2014/main" id="{5101A248-0A48-5733-181A-87C14EF458DF}"/>
                </a:ext>
              </a:extLst>
            </p:cNvPr>
            <p:cNvCxnSpPr/>
            <p:nvPr userDrawn="1"/>
          </p:nvCxnSpPr>
          <p:spPr>
            <a:xfrm>
              <a:off x="2444989" y="6143181"/>
              <a:ext cx="0" cy="294215"/>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533664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st+PortraitPhoto">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455CDD-6175-A74F-ABB3-D7D0F2634141}"/>
              </a:ext>
            </a:extLst>
          </p:cNvPr>
          <p:cNvSpPr/>
          <p:nvPr userDrawn="1"/>
        </p:nvSpPr>
        <p:spPr>
          <a:xfrm>
            <a:off x="7620001" y="-1"/>
            <a:ext cx="4571999" cy="479746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A96284BF-B9BE-EE49-B8EC-A60012C19CA6}"/>
              </a:ext>
            </a:extLst>
          </p:cNvPr>
          <p:cNvPicPr>
            <a:picLocks noChangeAspect="1"/>
          </p:cNvPicPr>
          <p:nvPr userDrawn="1"/>
        </p:nvPicPr>
        <p:blipFill rotWithShape="1">
          <a:blip r:embed="rId3"/>
          <a:srcRect l="62513" t="69899"/>
          <a:stretch/>
        </p:blipFill>
        <p:spPr>
          <a:xfrm>
            <a:off x="7620001" y="4791116"/>
            <a:ext cx="4565649" cy="2060533"/>
          </a:xfrm>
          <a:prstGeom prst="rect">
            <a:avLst/>
          </a:prstGeom>
        </p:spPr>
      </p:pic>
      <p:sp>
        <p:nvSpPr>
          <p:cNvPr id="3" name="Content Placeholder 2">
            <a:extLst>
              <a:ext uri="{FF2B5EF4-FFF2-40B4-BE49-F238E27FC236}">
                <a16:creationId xmlns:a16="http://schemas.microsoft.com/office/drawing/2014/main" id="{CF0AE959-C495-8046-91E2-A8D5C7B2B62F}"/>
              </a:ext>
            </a:extLst>
          </p:cNvPr>
          <p:cNvSpPr>
            <a:spLocks noGrp="1"/>
          </p:cNvSpPr>
          <p:nvPr>
            <p:ph idx="1"/>
          </p:nvPr>
        </p:nvSpPr>
        <p:spPr>
          <a:xfrm>
            <a:off x="470589" y="1825627"/>
            <a:ext cx="6489011" cy="3162009"/>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5F5E76A7-52CC-D748-B950-94707165ADE0}"/>
              </a:ext>
            </a:extLst>
          </p:cNvPr>
          <p:cNvSpPr>
            <a:spLocks noGrp="1"/>
          </p:cNvSpPr>
          <p:nvPr>
            <p:ph type="pic" sz="quarter" idx="13"/>
          </p:nvPr>
        </p:nvSpPr>
        <p:spPr>
          <a:xfrm>
            <a:off x="7670801" y="-1"/>
            <a:ext cx="4572001" cy="4797469"/>
          </a:xfrm>
        </p:spPr>
        <p:txBody>
          <a:bodyPr/>
          <a:lstStyle/>
          <a:p>
            <a:r>
              <a:rPr lang="en-US"/>
              <a:t>Click icon to add picture</a:t>
            </a:r>
          </a:p>
        </p:txBody>
      </p:sp>
      <p:sp>
        <p:nvSpPr>
          <p:cNvPr id="10" name="Slide Number Placeholder 5">
            <a:extLst>
              <a:ext uri="{FF2B5EF4-FFF2-40B4-BE49-F238E27FC236}">
                <a16:creationId xmlns:a16="http://schemas.microsoft.com/office/drawing/2014/main" id="{C1EB1B56-AD79-DB48-89BC-F72399EECC80}"/>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bg1"/>
                </a:solidFill>
              </a:rPr>
              <a:pPr/>
              <a:t>‹#›</a:t>
            </a:fld>
            <a:endParaRPr lang="en-US" dirty="0">
              <a:solidFill>
                <a:schemeClr val="bg1"/>
              </a:solidFill>
            </a:endParaRPr>
          </a:p>
        </p:txBody>
      </p:sp>
      <p:sp>
        <p:nvSpPr>
          <p:cNvPr id="13" name="Title 1">
            <a:extLst>
              <a:ext uri="{FF2B5EF4-FFF2-40B4-BE49-F238E27FC236}">
                <a16:creationId xmlns:a16="http://schemas.microsoft.com/office/drawing/2014/main" id="{DB7BEFFE-C644-3344-905E-91D79A56E926}"/>
              </a:ext>
            </a:extLst>
          </p:cNvPr>
          <p:cNvSpPr>
            <a:spLocks noGrp="1"/>
          </p:cNvSpPr>
          <p:nvPr>
            <p:ph type="title"/>
          </p:nvPr>
        </p:nvSpPr>
        <p:spPr>
          <a:xfrm>
            <a:off x="470590" y="500650"/>
            <a:ext cx="5944066" cy="827499"/>
          </a:xfrm>
          <a:prstGeom prst="rect">
            <a:avLst/>
          </a:prstGeom>
        </p:spPr>
        <p:txBody>
          <a:bodyPr>
            <a:noAutofit/>
          </a:bodyPr>
          <a:lstStyle>
            <a:lvl1pPr>
              <a:defRPr sz="3600"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grpSp>
        <p:nvGrpSpPr>
          <p:cNvPr id="2" name="Group 1">
            <a:extLst>
              <a:ext uri="{FF2B5EF4-FFF2-40B4-BE49-F238E27FC236}">
                <a16:creationId xmlns:a16="http://schemas.microsoft.com/office/drawing/2014/main" id="{2B8AD6E6-BDAC-666F-F1A7-FEF7011DB803}"/>
              </a:ext>
            </a:extLst>
          </p:cNvPr>
          <p:cNvGrpSpPr/>
          <p:nvPr userDrawn="1"/>
        </p:nvGrpSpPr>
        <p:grpSpPr>
          <a:xfrm>
            <a:off x="426720" y="6054335"/>
            <a:ext cx="2541373" cy="457676"/>
            <a:chOff x="426720" y="6054335"/>
            <a:chExt cx="2541373" cy="457676"/>
          </a:xfrm>
        </p:grpSpPr>
        <p:pic>
          <p:nvPicPr>
            <p:cNvPr id="4" name="Graphic 3">
              <a:extLst>
                <a:ext uri="{FF2B5EF4-FFF2-40B4-BE49-F238E27FC236}">
                  <a16:creationId xmlns:a16="http://schemas.microsoft.com/office/drawing/2014/main" id="{B9DF2531-5D3E-194E-5D6C-EDC06EB9726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26720" y="6054811"/>
              <a:ext cx="638320" cy="456724"/>
            </a:xfrm>
            <a:prstGeom prst="rect">
              <a:avLst/>
            </a:prstGeom>
          </p:spPr>
        </p:pic>
        <p:cxnSp>
          <p:nvCxnSpPr>
            <p:cNvPr id="6" name="Straight Connector 5">
              <a:extLst>
                <a:ext uri="{FF2B5EF4-FFF2-40B4-BE49-F238E27FC236}">
                  <a16:creationId xmlns:a16="http://schemas.microsoft.com/office/drawing/2014/main" id="{B37807DB-FDB0-FF8D-C844-B57DD7B9F64C}"/>
                </a:ext>
              </a:extLst>
            </p:cNvPr>
            <p:cNvCxnSpPr/>
            <p:nvPr userDrawn="1"/>
          </p:nvCxnSpPr>
          <p:spPr>
            <a:xfrm>
              <a:off x="1272438" y="6136066"/>
              <a:ext cx="0" cy="294215"/>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A group of people walking&#10;&#10;Description automatically generated with medium confidence">
              <a:extLst>
                <a:ext uri="{FF2B5EF4-FFF2-40B4-BE49-F238E27FC236}">
                  <a16:creationId xmlns:a16="http://schemas.microsoft.com/office/drawing/2014/main" id="{FBB7C8C0-6AE0-EE3A-B281-6717CD6D4EEB}"/>
                </a:ext>
              </a:extLst>
            </p:cNvPr>
            <p:cNvPicPr>
              <a:picLocks noChangeAspect="1"/>
            </p:cNvPicPr>
            <p:nvPr userDrawn="1"/>
          </p:nvPicPr>
          <p:blipFill>
            <a:blip r:embed="rId6"/>
            <a:stretch>
              <a:fillRect/>
            </a:stretch>
          </p:blipFill>
          <p:spPr>
            <a:xfrm>
              <a:off x="1523408" y="6059583"/>
              <a:ext cx="732112" cy="452428"/>
            </a:xfrm>
            <a:prstGeom prst="rect">
              <a:avLst/>
            </a:prstGeom>
          </p:spPr>
        </p:pic>
        <p:pic>
          <p:nvPicPr>
            <p:cNvPr id="16" name="Picture 15" descr="A hot air balloon with a person in the air&#10;&#10;Description automatically generated">
              <a:extLst>
                <a:ext uri="{FF2B5EF4-FFF2-40B4-BE49-F238E27FC236}">
                  <a16:creationId xmlns:a16="http://schemas.microsoft.com/office/drawing/2014/main" id="{B6AF5878-7112-AF73-1F4A-7AE1B5E4CC01}"/>
                </a:ext>
              </a:extLst>
            </p:cNvPr>
            <p:cNvPicPr>
              <a:picLocks noChangeAspect="1"/>
            </p:cNvPicPr>
            <p:nvPr userDrawn="1"/>
          </p:nvPicPr>
          <p:blipFill>
            <a:blip r:embed="rId7"/>
            <a:stretch>
              <a:fillRect/>
            </a:stretch>
          </p:blipFill>
          <p:spPr>
            <a:xfrm>
              <a:off x="2510893" y="6054335"/>
              <a:ext cx="457200" cy="457200"/>
            </a:xfrm>
            <a:prstGeom prst="rect">
              <a:avLst/>
            </a:prstGeom>
          </p:spPr>
        </p:pic>
        <p:cxnSp>
          <p:nvCxnSpPr>
            <p:cNvPr id="17" name="Straight Connector 16">
              <a:extLst>
                <a:ext uri="{FF2B5EF4-FFF2-40B4-BE49-F238E27FC236}">
                  <a16:creationId xmlns:a16="http://schemas.microsoft.com/office/drawing/2014/main" id="{36037DB6-8C98-A55B-7773-6677B77568EF}"/>
                </a:ext>
              </a:extLst>
            </p:cNvPr>
            <p:cNvCxnSpPr/>
            <p:nvPr userDrawn="1"/>
          </p:nvCxnSpPr>
          <p:spPr>
            <a:xfrm>
              <a:off x="2444989" y="6143181"/>
              <a:ext cx="0" cy="294215"/>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4769712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st+PortraitPhoto+Caption">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B6FBB3-3338-4B4E-AD34-2D7EF780D996}"/>
              </a:ext>
            </a:extLst>
          </p:cNvPr>
          <p:cNvSpPr/>
          <p:nvPr userDrawn="1"/>
        </p:nvSpPr>
        <p:spPr>
          <a:xfrm>
            <a:off x="7620001" y="-1"/>
            <a:ext cx="4571999" cy="41148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logo&#10;&#10;Description automatically generated">
            <a:extLst>
              <a:ext uri="{FF2B5EF4-FFF2-40B4-BE49-F238E27FC236}">
                <a16:creationId xmlns:a16="http://schemas.microsoft.com/office/drawing/2014/main" id="{69F8541C-9DA0-6245-B1DC-44B54882C94B}"/>
              </a:ext>
            </a:extLst>
          </p:cNvPr>
          <p:cNvPicPr>
            <a:picLocks noChangeAspect="1"/>
          </p:cNvPicPr>
          <p:nvPr userDrawn="1"/>
        </p:nvPicPr>
        <p:blipFill rotWithShape="1">
          <a:blip r:embed="rId3"/>
          <a:srcRect l="62513" t="60019"/>
          <a:stretch/>
        </p:blipFill>
        <p:spPr>
          <a:xfrm>
            <a:off x="7620001" y="4114800"/>
            <a:ext cx="4565649" cy="2736849"/>
          </a:xfrm>
          <a:prstGeom prst="rect">
            <a:avLst/>
          </a:prstGeom>
        </p:spPr>
      </p:pic>
      <p:sp>
        <p:nvSpPr>
          <p:cNvPr id="5" name="Picture Placeholder 4">
            <a:extLst>
              <a:ext uri="{FF2B5EF4-FFF2-40B4-BE49-F238E27FC236}">
                <a16:creationId xmlns:a16="http://schemas.microsoft.com/office/drawing/2014/main" id="{5F5E76A7-52CC-D748-B950-94707165ADE0}"/>
              </a:ext>
            </a:extLst>
          </p:cNvPr>
          <p:cNvSpPr>
            <a:spLocks noGrp="1"/>
          </p:cNvSpPr>
          <p:nvPr>
            <p:ph type="pic" sz="quarter" idx="13"/>
          </p:nvPr>
        </p:nvSpPr>
        <p:spPr>
          <a:xfrm>
            <a:off x="7619999" y="0"/>
            <a:ext cx="4572001" cy="4114801"/>
          </a:xfrm>
        </p:spPr>
        <p:txBody>
          <a:bodyPr/>
          <a:lstStyle/>
          <a:p>
            <a:r>
              <a:rPr lang="en-US"/>
              <a:t>Click icon to add picture</a:t>
            </a:r>
          </a:p>
        </p:txBody>
      </p:sp>
      <p:sp>
        <p:nvSpPr>
          <p:cNvPr id="7" name="Content Placeholder 2">
            <a:extLst>
              <a:ext uri="{FF2B5EF4-FFF2-40B4-BE49-F238E27FC236}">
                <a16:creationId xmlns:a16="http://schemas.microsoft.com/office/drawing/2014/main" id="{72D4ADCB-18AE-4745-ACA2-7C3091EB1884}"/>
              </a:ext>
            </a:extLst>
          </p:cNvPr>
          <p:cNvSpPr>
            <a:spLocks noGrp="1"/>
          </p:cNvSpPr>
          <p:nvPr>
            <p:ph idx="14" hasCustomPrompt="1"/>
          </p:nvPr>
        </p:nvSpPr>
        <p:spPr>
          <a:xfrm>
            <a:off x="8485094" y="4347274"/>
            <a:ext cx="3254471" cy="910527"/>
          </a:xfrm>
        </p:spPr>
        <p:txBody>
          <a:bodyPr>
            <a:normAutofit/>
          </a:bodyPr>
          <a:lstStyle>
            <a:lvl1pPr marL="0" indent="0">
              <a:buNone/>
              <a:defRPr sz="1800">
                <a:solidFill>
                  <a:schemeClr val="bg1"/>
                </a:solidFill>
              </a:defRPr>
            </a:lvl1pPr>
          </a:lstStyle>
          <a:p>
            <a:pPr lvl="0"/>
            <a:r>
              <a:rPr lang="en-US" dirty="0"/>
              <a:t>Short caption for photo above goes here</a:t>
            </a:r>
          </a:p>
        </p:txBody>
      </p:sp>
      <p:sp>
        <p:nvSpPr>
          <p:cNvPr id="8" name="Triangle 7">
            <a:extLst>
              <a:ext uri="{FF2B5EF4-FFF2-40B4-BE49-F238E27FC236}">
                <a16:creationId xmlns:a16="http://schemas.microsoft.com/office/drawing/2014/main" id="{D3BB6B23-ED3A-8B4A-9ADD-9B20BF2AC871}"/>
              </a:ext>
            </a:extLst>
          </p:cNvPr>
          <p:cNvSpPr/>
          <p:nvPr userDrawn="1"/>
        </p:nvSpPr>
        <p:spPr>
          <a:xfrm>
            <a:off x="8019440" y="4414509"/>
            <a:ext cx="182880" cy="182880"/>
          </a:xfrm>
          <a:prstGeom prs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2" name="Slide Number Placeholder 5">
            <a:extLst>
              <a:ext uri="{FF2B5EF4-FFF2-40B4-BE49-F238E27FC236}">
                <a16:creationId xmlns:a16="http://schemas.microsoft.com/office/drawing/2014/main" id="{FB52D8BA-E5C8-3D4C-B4C6-138D332FC838}"/>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bg1"/>
                </a:solidFill>
              </a:rPr>
              <a:pPr/>
              <a:t>‹#›</a:t>
            </a:fld>
            <a:endParaRPr lang="en-US" dirty="0">
              <a:solidFill>
                <a:schemeClr val="bg1"/>
              </a:solidFill>
            </a:endParaRPr>
          </a:p>
        </p:txBody>
      </p:sp>
      <p:sp>
        <p:nvSpPr>
          <p:cNvPr id="14" name="Content Placeholder 2">
            <a:extLst>
              <a:ext uri="{FF2B5EF4-FFF2-40B4-BE49-F238E27FC236}">
                <a16:creationId xmlns:a16="http://schemas.microsoft.com/office/drawing/2014/main" id="{F6E185D2-C841-1C4F-B519-C46BDD8796C1}"/>
              </a:ext>
            </a:extLst>
          </p:cNvPr>
          <p:cNvSpPr>
            <a:spLocks noGrp="1"/>
          </p:cNvSpPr>
          <p:nvPr>
            <p:ph idx="1"/>
          </p:nvPr>
        </p:nvSpPr>
        <p:spPr>
          <a:xfrm>
            <a:off x="470589" y="1825627"/>
            <a:ext cx="6489011" cy="3162009"/>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EEC38625-EA89-794E-9E02-46C9910AC8BA}"/>
              </a:ext>
            </a:extLst>
          </p:cNvPr>
          <p:cNvSpPr>
            <a:spLocks noGrp="1"/>
          </p:cNvSpPr>
          <p:nvPr>
            <p:ph type="title"/>
          </p:nvPr>
        </p:nvSpPr>
        <p:spPr>
          <a:xfrm>
            <a:off x="470590" y="500650"/>
            <a:ext cx="5944066" cy="827499"/>
          </a:xfrm>
          <a:prstGeom prst="rect">
            <a:avLst/>
          </a:prstGeom>
        </p:spPr>
        <p:txBody>
          <a:bodyPr>
            <a:noAutofit/>
          </a:bodyPr>
          <a:lstStyle>
            <a:lvl1pPr>
              <a:defRPr sz="3600"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grpSp>
        <p:nvGrpSpPr>
          <p:cNvPr id="2" name="Group 1">
            <a:extLst>
              <a:ext uri="{FF2B5EF4-FFF2-40B4-BE49-F238E27FC236}">
                <a16:creationId xmlns:a16="http://schemas.microsoft.com/office/drawing/2014/main" id="{066C575C-9A08-7A5E-8B38-D45093C8AAB8}"/>
              </a:ext>
            </a:extLst>
          </p:cNvPr>
          <p:cNvGrpSpPr/>
          <p:nvPr userDrawn="1"/>
        </p:nvGrpSpPr>
        <p:grpSpPr>
          <a:xfrm>
            <a:off x="426720" y="6054335"/>
            <a:ext cx="2541373" cy="457676"/>
            <a:chOff x="426720" y="6054335"/>
            <a:chExt cx="2541373" cy="457676"/>
          </a:xfrm>
        </p:grpSpPr>
        <p:pic>
          <p:nvPicPr>
            <p:cNvPr id="3" name="Graphic 2">
              <a:extLst>
                <a:ext uri="{FF2B5EF4-FFF2-40B4-BE49-F238E27FC236}">
                  <a16:creationId xmlns:a16="http://schemas.microsoft.com/office/drawing/2014/main" id="{5B19024D-E986-7C5C-3469-FE2CB0C7E3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26720" y="6054811"/>
              <a:ext cx="638320" cy="456724"/>
            </a:xfrm>
            <a:prstGeom prst="rect">
              <a:avLst/>
            </a:prstGeom>
          </p:spPr>
        </p:pic>
        <p:cxnSp>
          <p:nvCxnSpPr>
            <p:cNvPr id="6" name="Straight Connector 5">
              <a:extLst>
                <a:ext uri="{FF2B5EF4-FFF2-40B4-BE49-F238E27FC236}">
                  <a16:creationId xmlns:a16="http://schemas.microsoft.com/office/drawing/2014/main" id="{4BC0A3E1-4BD5-5808-2B74-CAEFC93E37AE}"/>
                </a:ext>
              </a:extLst>
            </p:cNvPr>
            <p:cNvCxnSpPr/>
            <p:nvPr userDrawn="1"/>
          </p:nvCxnSpPr>
          <p:spPr>
            <a:xfrm>
              <a:off x="1272438" y="6136066"/>
              <a:ext cx="0" cy="294215"/>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A group of people walking&#10;&#10;Description automatically generated with medium confidence">
              <a:extLst>
                <a:ext uri="{FF2B5EF4-FFF2-40B4-BE49-F238E27FC236}">
                  <a16:creationId xmlns:a16="http://schemas.microsoft.com/office/drawing/2014/main" id="{A6CEDE9C-159E-4C09-C907-8AFF4C782D0E}"/>
                </a:ext>
              </a:extLst>
            </p:cNvPr>
            <p:cNvPicPr>
              <a:picLocks noChangeAspect="1"/>
            </p:cNvPicPr>
            <p:nvPr userDrawn="1"/>
          </p:nvPicPr>
          <p:blipFill>
            <a:blip r:embed="rId6"/>
            <a:stretch>
              <a:fillRect/>
            </a:stretch>
          </p:blipFill>
          <p:spPr>
            <a:xfrm>
              <a:off x="1523408" y="6059583"/>
              <a:ext cx="732112" cy="452428"/>
            </a:xfrm>
            <a:prstGeom prst="rect">
              <a:avLst/>
            </a:prstGeom>
          </p:spPr>
        </p:pic>
        <p:pic>
          <p:nvPicPr>
            <p:cNvPr id="11" name="Picture 10" descr="A hot air balloon with a person in the air&#10;&#10;Description automatically generated">
              <a:extLst>
                <a:ext uri="{FF2B5EF4-FFF2-40B4-BE49-F238E27FC236}">
                  <a16:creationId xmlns:a16="http://schemas.microsoft.com/office/drawing/2014/main" id="{BBD250DD-9FCF-C6C6-019F-53CF5DA5D160}"/>
                </a:ext>
              </a:extLst>
            </p:cNvPr>
            <p:cNvPicPr>
              <a:picLocks noChangeAspect="1"/>
            </p:cNvPicPr>
            <p:nvPr userDrawn="1"/>
          </p:nvPicPr>
          <p:blipFill>
            <a:blip r:embed="rId7"/>
            <a:stretch>
              <a:fillRect/>
            </a:stretch>
          </p:blipFill>
          <p:spPr>
            <a:xfrm>
              <a:off x="2510893" y="6054335"/>
              <a:ext cx="457200" cy="457200"/>
            </a:xfrm>
            <a:prstGeom prst="rect">
              <a:avLst/>
            </a:prstGeom>
          </p:spPr>
        </p:pic>
        <p:cxnSp>
          <p:nvCxnSpPr>
            <p:cNvPr id="19" name="Straight Connector 18">
              <a:extLst>
                <a:ext uri="{FF2B5EF4-FFF2-40B4-BE49-F238E27FC236}">
                  <a16:creationId xmlns:a16="http://schemas.microsoft.com/office/drawing/2014/main" id="{B87C83EB-0C7D-7E34-22B1-63A098742B62}"/>
                </a:ext>
              </a:extLst>
            </p:cNvPr>
            <p:cNvCxnSpPr/>
            <p:nvPr userDrawn="1"/>
          </p:nvCxnSpPr>
          <p:spPr>
            <a:xfrm>
              <a:off x="2444989" y="6143181"/>
              <a:ext cx="0" cy="294215"/>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22999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st+Icon">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E4E1485D-3230-F44A-AD4D-B2585F309214}"/>
              </a:ext>
            </a:extLst>
          </p:cNvPr>
          <p:cNvPicPr>
            <a:picLocks noChangeAspect="1"/>
          </p:cNvPicPr>
          <p:nvPr userDrawn="1"/>
        </p:nvPicPr>
        <p:blipFill rotWithShape="1">
          <a:blip r:embed="rId3"/>
          <a:srcRect l="62478" t="-91" r="2" b="-1"/>
          <a:stretch/>
        </p:blipFill>
        <p:spPr>
          <a:xfrm>
            <a:off x="7615825" y="0"/>
            <a:ext cx="4569825" cy="6851649"/>
          </a:xfrm>
          <a:prstGeom prst="rect">
            <a:avLst/>
          </a:prstGeom>
        </p:spPr>
      </p:pic>
      <p:sp>
        <p:nvSpPr>
          <p:cNvPr id="6" name="Picture Placeholder 5">
            <a:extLst>
              <a:ext uri="{FF2B5EF4-FFF2-40B4-BE49-F238E27FC236}">
                <a16:creationId xmlns:a16="http://schemas.microsoft.com/office/drawing/2014/main" id="{7C4CF328-9FC5-DF42-A930-2C0CE17F7B65}"/>
              </a:ext>
            </a:extLst>
          </p:cNvPr>
          <p:cNvSpPr>
            <a:spLocks noGrp="1"/>
          </p:cNvSpPr>
          <p:nvPr>
            <p:ph type="pic" sz="quarter" idx="10"/>
          </p:nvPr>
        </p:nvSpPr>
        <p:spPr>
          <a:xfrm>
            <a:off x="9004127" y="700439"/>
            <a:ext cx="1828800" cy="1828800"/>
          </a:xfrm>
        </p:spPr>
        <p:txBody>
          <a:bodyPr/>
          <a:lstStyle/>
          <a:p>
            <a:r>
              <a:rPr lang="en-US"/>
              <a:t>Click icon to add picture</a:t>
            </a:r>
          </a:p>
        </p:txBody>
      </p:sp>
      <p:sp>
        <p:nvSpPr>
          <p:cNvPr id="10" name="Slide Number Placeholder 5">
            <a:extLst>
              <a:ext uri="{FF2B5EF4-FFF2-40B4-BE49-F238E27FC236}">
                <a16:creationId xmlns:a16="http://schemas.microsoft.com/office/drawing/2014/main" id="{1C94DDBB-6B7F-7E49-85EF-84F027B91D4E}"/>
              </a:ext>
            </a:extLst>
          </p:cNvPr>
          <p:cNvSpPr txBox="1">
            <a:spLocks/>
          </p:cNvSpPr>
          <p:nvPr userDrawn="1"/>
        </p:nvSpPr>
        <p:spPr>
          <a:xfrm>
            <a:off x="8991600" y="6137275"/>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mtClean="0">
                <a:solidFill>
                  <a:schemeClr val="bg1"/>
                </a:solidFill>
              </a:rPr>
              <a:pPr/>
              <a:t>‹#›</a:t>
            </a:fld>
            <a:endParaRPr lang="en-US" dirty="0">
              <a:solidFill>
                <a:schemeClr val="bg1"/>
              </a:solidFill>
            </a:endParaRPr>
          </a:p>
        </p:txBody>
      </p:sp>
      <p:sp>
        <p:nvSpPr>
          <p:cNvPr id="12" name="Content Placeholder 2">
            <a:extLst>
              <a:ext uri="{FF2B5EF4-FFF2-40B4-BE49-F238E27FC236}">
                <a16:creationId xmlns:a16="http://schemas.microsoft.com/office/drawing/2014/main" id="{ADA607BF-01B2-BE44-B3D5-70558646B936}"/>
              </a:ext>
            </a:extLst>
          </p:cNvPr>
          <p:cNvSpPr>
            <a:spLocks noGrp="1"/>
          </p:cNvSpPr>
          <p:nvPr>
            <p:ph idx="1"/>
          </p:nvPr>
        </p:nvSpPr>
        <p:spPr>
          <a:xfrm>
            <a:off x="470589" y="1825627"/>
            <a:ext cx="6706065" cy="3162009"/>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9B1A555E-16BA-E647-8D0B-7E303DA304B8}"/>
              </a:ext>
            </a:extLst>
          </p:cNvPr>
          <p:cNvSpPr>
            <a:spLocks noGrp="1"/>
          </p:cNvSpPr>
          <p:nvPr>
            <p:ph type="title"/>
          </p:nvPr>
        </p:nvSpPr>
        <p:spPr>
          <a:xfrm>
            <a:off x="470589" y="500650"/>
            <a:ext cx="6706065" cy="827499"/>
          </a:xfrm>
          <a:prstGeom prst="rect">
            <a:avLst/>
          </a:prstGeom>
        </p:spPr>
        <p:txBody>
          <a:bodyPr>
            <a:noAutofit/>
          </a:bodyPr>
          <a:lstStyle>
            <a:lvl1pPr>
              <a:defRPr sz="3600"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grpSp>
        <p:nvGrpSpPr>
          <p:cNvPr id="2" name="Group 1">
            <a:extLst>
              <a:ext uri="{FF2B5EF4-FFF2-40B4-BE49-F238E27FC236}">
                <a16:creationId xmlns:a16="http://schemas.microsoft.com/office/drawing/2014/main" id="{98F095B6-CB94-129A-96A2-4437683A4551}"/>
              </a:ext>
            </a:extLst>
          </p:cNvPr>
          <p:cNvGrpSpPr/>
          <p:nvPr userDrawn="1"/>
        </p:nvGrpSpPr>
        <p:grpSpPr>
          <a:xfrm>
            <a:off x="426720" y="6054335"/>
            <a:ext cx="2541373" cy="457676"/>
            <a:chOff x="426720" y="6054335"/>
            <a:chExt cx="2541373" cy="457676"/>
          </a:xfrm>
        </p:grpSpPr>
        <p:pic>
          <p:nvPicPr>
            <p:cNvPr id="3" name="Graphic 2">
              <a:extLst>
                <a:ext uri="{FF2B5EF4-FFF2-40B4-BE49-F238E27FC236}">
                  <a16:creationId xmlns:a16="http://schemas.microsoft.com/office/drawing/2014/main" id="{3E311B46-0D89-707A-B5D2-9DF7B6EE07E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26720" y="6054811"/>
              <a:ext cx="638320" cy="456724"/>
            </a:xfrm>
            <a:prstGeom prst="rect">
              <a:avLst/>
            </a:prstGeom>
          </p:spPr>
        </p:pic>
        <p:cxnSp>
          <p:nvCxnSpPr>
            <p:cNvPr id="4" name="Straight Connector 3">
              <a:extLst>
                <a:ext uri="{FF2B5EF4-FFF2-40B4-BE49-F238E27FC236}">
                  <a16:creationId xmlns:a16="http://schemas.microsoft.com/office/drawing/2014/main" id="{1B8930F7-55AE-C033-1935-4AABFF2AD99D}"/>
                </a:ext>
              </a:extLst>
            </p:cNvPr>
            <p:cNvCxnSpPr/>
            <p:nvPr userDrawn="1"/>
          </p:nvCxnSpPr>
          <p:spPr>
            <a:xfrm>
              <a:off x="1272438" y="6136066"/>
              <a:ext cx="0" cy="294215"/>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group of people walking&#10;&#10;Description automatically generated with medium confidence">
              <a:extLst>
                <a:ext uri="{FF2B5EF4-FFF2-40B4-BE49-F238E27FC236}">
                  <a16:creationId xmlns:a16="http://schemas.microsoft.com/office/drawing/2014/main" id="{EA374672-8A1A-5817-1966-C6D591CBB01E}"/>
                </a:ext>
              </a:extLst>
            </p:cNvPr>
            <p:cNvPicPr>
              <a:picLocks noChangeAspect="1"/>
            </p:cNvPicPr>
            <p:nvPr userDrawn="1"/>
          </p:nvPicPr>
          <p:blipFill>
            <a:blip r:embed="rId6"/>
            <a:stretch>
              <a:fillRect/>
            </a:stretch>
          </p:blipFill>
          <p:spPr>
            <a:xfrm>
              <a:off x="1523408" y="6059583"/>
              <a:ext cx="732112" cy="452428"/>
            </a:xfrm>
            <a:prstGeom prst="rect">
              <a:avLst/>
            </a:prstGeom>
          </p:spPr>
        </p:pic>
        <p:pic>
          <p:nvPicPr>
            <p:cNvPr id="8" name="Picture 7" descr="A hot air balloon with a person in the air&#10;&#10;Description automatically generated">
              <a:extLst>
                <a:ext uri="{FF2B5EF4-FFF2-40B4-BE49-F238E27FC236}">
                  <a16:creationId xmlns:a16="http://schemas.microsoft.com/office/drawing/2014/main" id="{7F61626E-2459-4FE4-11B9-7B41E52642B3}"/>
                </a:ext>
              </a:extLst>
            </p:cNvPr>
            <p:cNvPicPr>
              <a:picLocks noChangeAspect="1"/>
            </p:cNvPicPr>
            <p:nvPr userDrawn="1"/>
          </p:nvPicPr>
          <p:blipFill>
            <a:blip r:embed="rId7"/>
            <a:stretch>
              <a:fillRect/>
            </a:stretch>
          </p:blipFill>
          <p:spPr>
            <a:xfrm>
              <a:off x="2510893" y="6054335"/>
              <a:ext cx="457200" cy="457200"/>
            </a:xfrm>
            <a:prstGeom prst="rect">
              <a:avLst/>
            </a:prstGeom>
          </p:spPr>
        </p:pic>
        <p:cxnSp>
          <p:nvCxnSpPr>
            <p:cNvPr id="16" name="Straight Connector 15">
              <a:extLst>
                <a:ext uri="{FF2B5EF4-FFF2-40B4-BE49-F238E27FC236}">
                  <a16:creationId xmlns:a16="http://schemas.microsoft.com/office/drawing/2014/main" id="{62582E77-9763-4DE0-F4F2-5F3AA8AC6418}"/>
                </a:ext>
              </a:extLst>
            </p:cNvPr>
            <p:cNvCxnSpPr/>
            <p:nvPr userDrawn="1"/>
          </p:nvCxnSpPr>
          <p:spPr>
            <a:xfrm>
              <a:off x="2444989" y="6143181"/>
              <a:ext cx="0" cy="294215"/>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42120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0">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328F7F-E18C-694F-A7DF-1F320F61E5C4}"/>
              </a:ext>
            </a:extLst>
          </p:cNvPr>
          <p:cNvSpPr>
            <a:spLocks noGrp="1"/>
          </p:cNvSpPr>
          <p:nvPr>
            <p:ph type="title"/>
          </p:nvPr>
        </p:nvSpPr>
        <p:spPr>
          <a:xfrm>
            <a:off x="457200" y="500066"/>
            <a:ext cx="10896600" cy="8853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030B7E5-2DB3-4347-B259-884695F55749}"/>
              </a:ext>
            </a:extLst>
          </p:cNvPr>
          <p:cNvSpPr>
            <a:spLocks noGrp="1"/>
          </p:cNvSpPr>
          <p:nvPr>
            <p:ph type="body" idx="1"/>
          </p:nvPr>
        </p:nvSpPr>
        <p:spPr>
          <a:xfrm>
            <a:off x="457200" y="1825627"/>
            <a:ext cx="10896600" cy="34628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7287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10" r:id="rId3"/>
    <p:sldLayoutId id="2147483677" r:id="rId4"/>
    <p:sldLayoutId id="2147483680" r:id="rId5"/>
    <p:sldLayoutId id="2147483666" r:id="rId6"/>
    <p:sldLayoutId id="2147483667" r:id="rId7"/>
    <p:sldLayoutId id="2147483668" r:id="rId8"/>
    <p:sldLayoutId id="2147483672" r:id="rId9"/>
    <p:sldLayoutId id="2147483695" r:id="rId10"/>
    <p:sldLayoutId id="2147483673" r:id="rId11"/>
    <p:sldLayoutId id="2147483674" r:id="rId12"/>
    <p:sldLayoutId id="2147483694" r:id="rId13"/>
    <p:sldLayoutId id="2147483681" r:id="rId14"/>
    <p:sldLayoutId id="2147483682" r:id="rId15"/>
    <p:sldLayoutId id="2147483664" r:id="rId16"/>
    <p:sldLayoutId id="2147483665" r:id="rId17"/>
    <p:sldLayoutId id="2147483669" r:id="rId18"/>
    <p:sldLayoutId id="2147483670" r:id="rId19"/>
    <p:sldLayoutId id="2147483671" r:id="rId20"/>
    <p:sldLayoutId id="2147483675" r:id="rId21"/>
    <p:sldLayoutId id="2147483676" r:id="rId22"/>
    <p:sldLayoutId id="2147483696" r:id="rId23"/>
    <p:sldLayoutId id="2147483709" r:id="rId24"/>
    <p:sldLayoutId id="2147483678" r:id="rId25"/>
    <p:sldLayoutId id="2147483663" r:id="rId26"/>
    <p:sldLayoutId id="2147483713" r:id="rId27"/>
    <p:sldLayoutId id="2147483715" r:id="rId28"/>
  </p:sldLayoutIdLst>
  <p:txStyles>
    <p:titleStyle>
      <a:lvl1pPr algn="l" defTabSz="91435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p:titleStyle>
    <p:bodyStyle>
      <a:lvl1pPr marL="228589" indent="-228589" algn="l" defTabSz="914354" rtl="0" eaLnBrk="1" latinLnBrk="0" hangingPunct="1">
        <a:lnSpc>
          <a:spcPct val="90000"/>
        </a:lnSpc>
        <a:spcBef>
          <a:spcPts val="1000"/>
        </a:spcBef>
        <a:buClr>
          <a:schemeClr val="tx2"/>
        </a:buClr>
        <a:buFont typeface="Arial" panose="020B0604020202020204" pitchFamily="34" charset="0"/>
        <a:buChar char="•"/>
        <a:defRPr sz="24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
          <p15:clr>
            <a:srgbClr val="F26B43"/>
          </p15:clr>
        </p15:guide>
        <p15:guide id="3" orient="horz" pos="57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3.xml"/><Relationship Id="rId5" Type="http://schemas.openxmlformats.org/officeDocument/2006/relationships/image" Target="../media/image6.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hyperlink" Target="https://www.umassmed.edu/TransitionsACR/youth-voice/stay-tuned-podcas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76C9D-D7B4-4B46-B532-ED39E38CEDE6}"/>
              </a:ext>
            </a:extLst>
          </p:cNvPr>
          <p:cNvSpPr>
            <a:spLocks noGrp="1"/>
          </p:cNvSpPr>
          <p:nvPr>
            <p:ph type="ctrTitle"/>
          </p:nvPr>
        </p:nvSpPr>
        <p:spPr>
          <a:xfrm>
            <a:off x="1524000" y="950424"/>
            <a:ext cx="9144000" cy="3564425"/>
          </a:xfrm>
        </p:spPr>
        <p:txBody>
          <a:bodyPr>
            <a:noAutofit/>
          </a:bodyPr>
          <a:lstStyle/>
          <a:p>
            <a:r>
              <a:rPr lang="en-US" sz="4000" dirty="0">
                <a:solidFill>
                  <a:schemeClr val="bg1"/>
                </a:solidFill>
              </a:rPr>
              <a:t>Performance, Attrition, and </a:t>
            </a:r>
            <a:br>
              <a:rPr lang="en-US" sz="4000" dirty="0">
                <a:solidFill>
                  <a:schemeClr val="bg1"/>
                </a:solidFill>
              </a:rPr>
            </a:br>
            <a:r>
              <a:rPr lang="en-US" sz="4000" dirty="0">
                <a:solidFill>
                  <a:schemeClr val="bg1"/>
                </a:solidFill>
              </a:rPr>
              <a:t>Executive </a:t>
            </a:r>
            <a:r>
              <a:rPr lang="en-US" sz="4000" dirty="0"/>
              <a:t>F</a:t>
            </a:r>
            <a:r>
              <a:rPr lang="en-US" sz="4000" dirty="0">
                <a:solidFill>
                  <a:schemeClr val="bg1"/>
                </a:solidFill>
              </a:rPr>
              <a:t>unctioning of </a:t>
            </a:r>
            <a:br>
              <a:rPr lang="en-US" sz="4000" dirty="0">
                <a:solidFill>
                  <a:schemeClr val="bg1"/>
                </a:solidFill>
              </a:rPr>
            </a:br>
            <a:r>
              <a:rPr lang="en-US" sz="4000" dirty="0">
                <a:solidFill>
                  <a:schemeClr val="bg1"/>
                </a:solidFill>
              </a:rPr>
              <a:t>College </a:t>
            </a:r>
            <a:r>
              <a:rPr lang="en-US" sz="4000" dirty="0"/>
              <a:t>S</a:t>
            </a:r>
            <a:r>
              <a:rPr lang="en-US" sz="4000" dirty="0">
                <a:solidFill>
                  <a:schemeClr val="bg1"/>
                </a:solidFill>
              </a:rPr>
              <a:t>tudents with Mental </a:t>
            </a:r>
            <a:r>
              <a:rPr lang="en-US" sz="4000" dirty="0"/>
              <a:t>H</a:t>
            </a:r>
            <a:r>
              <a:rPr lang="en-US" sz="4000" dirty="0">
                <a:solidFill>
                  <a:schemeClr val="bg1"/>
                </a:solidFill>
              </a:rPr>
              <a:t>ealth </a:t>
            </a:r>
            <a:r>
              <a:rPr lang="en-US" sz="4000" dirty="0"/>
              <a:t>C</a:t>
            </a:r>
            <a:r>
              <a:rPr lang="en-US" sz="4000" dirty="0">
                <a:solidFill>
                  <a:schemeClr val="bg1"/>
                </a:solidFill>
              </a:rPr>
              <a:t>onditions</a:t>
            </a:r>
            <a:br>
              <a:rPr lang="en-US" sz="4000" dirty="0">
                <a:solidFill>
                  <a:schemeClr val="bg1"/>
                </a:solidFill>
              </a:rPr>
            </a:br>
            <a:br>
              <a:rPr lang="en-US" sz="4000" dirty="0">
                <a:solidFill>
                  <a:schemeClr val="bg1"/>
                </a:solidFill>
              </a:rPr>
            </a:br>
            <a:r>
              <a:rPr lang="en-US" sz="4000" dirty="0">
                <a:solidFill>
                  <a:schemeClr val="bg1"/>
                </a:solidFill>
              </a:rPr>
              <a:t>Michelle G. Mullen, PhD</a:t>
            </a:r>
            <a:endParaRPr lang="en-US" sz="4000" dirty="0"/>
          </a:p>
        </p:txBody>
      </p:sp>
      <p:sp>
        <p:nvSpPr>
          <p:cNvPr id="4" name="Text Placeholder 3">
            <a:extLst>
              <a:ext uri="{FF2B5EF4-FFF2-40B4-BE49-F238E27FC236}">
                <a16:creationId xmlns:a16="http://schemas.microsoft.com/office/drawing/2014/main" id="{EF6C65E4-503B-4D0F-A066-9AFC9D99B8DD}"/>
              </a:ext>
            </a:extLst>
          </p:cNvPr>
          <p:cNvSpPr>
            <a:spLocks noGrp="1"/>
          </p:cNvSpPr>
          <p:nvPr>
            <p:ph type="body" sz="quarter" idx="10"/>
          </p:nvPr>
        </p:nvSpPr>
        <p:spPr/>
        <p:txBody>
          <a:bodyPr/>
          <a:lstStyle/>
          <a:p>
            <a:r>
              <a:rPr lang="en-US" dirty="0"/>
              <a:t>September 21, 2023</a:t>
            </a:r>
          </a:p>
        </p:txBody>
      </p:sp>
    </p:spTree>
    <p:extLst>
      <p:ext uri="{BB962C8B-B14F-4D97-AF65-F5344CB8AC3E}">
        <p14:creationId xmlns:p14="http://schemas.microsoft.com/office/powerpoint/2010/main" val="2220347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672EC-D660-D504-C97B-231B4AE27A1A}"/>
              </a:ext>
            </a:extLst>
          </p:cNvPr>
          <p:cNvSpPr>
            <a:spLocks noGrp="1"/>
          </p:cNvSpPr>
          <p:nvPr>
            <p:ph type="title"/>
          </p:nvPr>
        </p:nvSpPr>
        <p:spPr/>
        <p:txBody>
          <a:bodyPr>
            <a:normAutofit/>
          </a:bodyPr>
          <a:lstStyle/>
          <a:p>
            <a:r>
              <a:rPr lang="en-US" dirty="0"/>
              <a:t>Barriers endorsed by students</a:t>
            </a:r>
          </a:p>
        </p:txBody>
      </p:sp>
      <p:sp>
        <p:nvSpPr>
          <p:cNvPr id="3" name="Content Placeholder 2">
            <a:extLst>
              <a:ext uri="{FF2B5EF4-FFF2-40B4-BE49-F238E27FC236}">
                <a16:creationId xmlns:a16="http://schemas.microsoft.com/office/drawing/2014/main" id="{BA6345CA-C948-FEFB-9B27-D6652BC895C4}"/>
              </a:ext>
            </a:extLst>
          </p:cNvPr>
          <p:cNvSpPr>
            <a:spLocks noGrp="1"/>
          </p:cNvSpPr>
          <p:nvPr>
            <p:ph sz="half" idx="1"/>
          </p:nvPr>
        </p:nvSpPr>
        <p:spPr/>
        <p:txBody>
          <a:bodyPr>
            <a:normAutofit fontScale="85000" lnSpcReduction="20000"/>
          </a:bodyPr>
          <a:lstStyle/>
          <a:p>
            <a:pPr marL="0" indent="0">
              <a:buNone/>
              <a:defRPr/>
            </a:pPr>
            <a:r>
              <a:rPr lang="en-US" dirty="0"/>
              <a:t>Over </a:t>
            </a:r>
            <a:r>
              <a:rPr lang="en-US" b="1" dirty="0"/>
              <a:t>70% </a:t>
            </a:r>
            <a:r>
              <a:rPr lang="en-US" dirty="0"/>
              <a:t>of respondents:</a:t>
            </a:r>
          </a:p>
          <a:p>
            <a:pPr marL="0" indent="0">
              <a:buNone/>
              <a:defRPr/>
            </a:pPr>
            <a:endParaRPr lang="en-US" dirty="0"/>
          </a:p>
          <a:p>
            <a:pPr>
              <a:buFont typeface="Arial" charset="0"/>
              <a:buChar char="•"/>
              <a:defRPr/>
            </a:pPr>
            <a:r>
              <a:rPr lang="en-US" dirty="0"/>
              <a:t>Concentration (85%), </a:t>
            </a:r>
          </a:p>
          <a:p>
            <a:pPr>
              <a:buFont typeface="Arial" charset="0"/>
              <a:buChar char="•"/>
              <a:defRPr/>
            </a:pPr>
            <a:r>
              <a:rPr lang="en-US" dirty="0"/>
              <a:t>Time management (77%), </a:t>
            </a:r>
          </a:p>
          <a:p>
            <a:pPr>
              <a:buFont typeface="Arial" charset="0"/>
              <a:buChar char="•"/>
              <a:defRPr/>
            </a:pPr>
            <a:r>
              <a:rPr lang="en-US" dirty="0"/>
              <a:t>Stamina (75%), </a:t>
            </a:r>
          </a:p>
          <a:p>
            <a:pPr>
              <a:buFont typeface="Arial" charset="0"/>
              <a:buChar char="•"/>
              <a:defRPr/>
            </a:pPr>
            <a:r>
              <a:rPr lang="en-US" dirty="0"/>
              <a:t>Organization (71%), </a:t>
            </a:r>
          </a:p>
          <a:p>
            <a:pPr>
              <a:buFont typeface="Arial" charset="0"/>
              <a:buChar char="•"/>
              <a:defRPr/>
            </a:pPr>
            <a:r>
              <a:rPr lang="en-US" dirty="0"/>
              <a:t>Prioritizing tasks (70%) </a:t>
            </a:r>
          </a:p>
        </p:txBody>
      </p:sp>
      <p:sp>
        <p:nvSpPr>
          <p:cNvPr id="4" name="Content Placeholder 3">
            <a:extLst>
              <a:ext uri="{FF2B5EF4-FFF2-40B4-BE49-F238E27FC236}">
                <a16:creationId xmlns:a16="http://schemas.microsoft.com/office/drawing/2014/main" id="{AAB26B92-6564-6CDD-15A3-A94D990BF4E1}"/>
              </a:ext>
            </a:extLst>
          </p:cNvPr>
          <p:cNvSpPr>
            <a:spLocks noGrp="1"/>
          </p:cNvSpPr>
          <p:nvPr>
            <p:ph sz="half" idx="2"/>
          </p:nvPr>
        </p:nvSpPr>
        <p:spPr>
          <a:xfrm>
            <a:off x="6172200" y="1580116"/>
            <a:ext cx="4009418" cy="4896884"/>
          </a:xfrm>
        </p:spPr>
        <p:txBody>
          <a:bodyPr>
            <a:normAutofit fontScale="85000" lnSpcReduction="20000"/>
          </a:bodyPr>
          <a:lstStyle/>
          <a:p>
            <a:pPr marL="240030" indent="-240030">
              <a:buNone/>
              <a:defRPr/>
            </a:pPr>
            <a:r>
              <a:rPr lang="en-US" dirty="0"/>
              <a:t>Over </a:t>
            </a:r>
            <a:r>
              <a:rPr lang="en-US" b="1" dirty="0"/>
              <a:t>50% </a:t>
            </a:r>
            <a:r>
              <a:rPr lang="en-US" dirty="0"/>
              <a:t>of respondents:</a:t>
            </a:r>
          </a:p>
          <a:p>
            <a:pPr marL="240030" indent="-240030">
              <a:buNone/>
              <a:defRPr/>
            </a:pPr>
            <a:endParaRPr lang="en-US" dirty="0"/>
          </a:p>
          <a:p>
            <a:pPr>
              <a:buFont typeface="Arial" charset="0"/>
              <a:buChar char="•"/>
              <a:defRPr/>
            </a:pPr>
            <a:r>
              <a:rPr lang="en-US" dirty="0"/>
              <a:t>Difficulty memorizing information </a:t>
            </a:r>
          </a:p>
          <a:p>
            <a:pPr>
              <a:buFont typeface="Arial" charset="0"/>
              <a:buChar char="•"/>
              <a:defRPr/>
            </a:pPr>
            <a:r>
              <a:rPr lang="en-US" dirty="0"/>
              <a:t>Managing psychiatric symptoms</a:t>
            </a:r>
          </a:p>
          <a:p>
            <a:pPr>
              <a:buFont typeface="Arial" charset="0"/>
              <a:buChar char="•"/>
              <a:defRPr/>
            </a:pPr>
            <a:r>
              <a:rPr lang="en-US" dirty="0"/>
              <a:t>Studying for exams</a:t>
            </a:r>
          </a:p>
          <a:p>
            <a:pPr>
              <a:buFont typeface="Arial" charset="0"/>
              <a:buChar char="•"/>
              <a:defRPr/>
            </a:pPr>
            <a:r>
              <a:rPr lang="en-US" dirty="0"/>
              <a:t>Taking exams</a:t>
            </a:r>
          </a:p>
          <a:p>
            <a:pPr>
              <a:buFont typeface="Arial" charset="0"/>
              <a:buChar char="•"/>
              <a:defRPr/>
            </a:pPr>
            <a:r>
              <a:rPr lang="en-US" dirty="0"/>
              <a:t>Preparing for class </a:t>
            </a:r>
          </a:p>
          <a:p>
            <a:pPr>
              <a:buFont typeface="Arial" charset="0"/>
              <a:buChar char="•"/>
              <a:defRPr/>
            </a:pPr>
            <a:r>
              <a:rPr lang="en-US" dirty="0"/>
              <a:t>Writing papers</a:t>
            </a:r>
          </a:p>
          <a:p>
            <a:pPr>
              <a:buFont typeface="Arial" charset="0"/>
              <a:buChar char="•"/>
              <a:defRPr/>
            </a:pPr>
            <a:r>
              <a:rPr lang="en-US" dirty="0"/>
              <a:t>Taking notes</a:t>
            </a:r>
          </a:p>
          <a:p>
            <a:pPr>
              <a:buFont typeface="Arial" charset="0"/>
              <a:buChar char="•"/>
              <a:defRPr/>
            </a:pPr>
            <a:r>
              <a:rPr lang="en-US" dirty="0"/>
              <a:t>Researching information</a:t>
            </a:r>
          </a:p>
          <a:p>
            <a:pPr>
              <a:buFont typeface="Arial" charset="0"/>
              <a:buChar char="•"/>
              <a:defRPr/>
            </a:pPr>
            <a:r>
              <a:rPr lang="en-US" dirty="0"/>
              <a:t>Meeting deadlines</a:t>
            </a:r>
            <a:endParaRPr lang="en-US" sz="1500" dirty="0"/>
          </a:p>
        </p:txBody>
      </p:sp>
      <p:sp>
        <p:nvSpPr>
          <p:cNvPr id="5" name="TextBox 4">
            <a:extLst>
              <a:ext uri="{FF2B5EF4-FFF2-40B4-BE49-F238E27FC236}">
                <a16:creationId xmlns:a16="http://schemas.microsoft.com/office/drawing/2014/main" id="{8073A4A1-770C-0634-BA28-50D9F6CABCB6}"/>
              </a:ext>
            </a:extLst>
          </p:cNvPr>
          <p:cNvSpPr txBox="1"/>
          <p:nvPr/>
        </p:nvSpPr>
        <p:spPr>
          <a:xfrm>
            <a:off x="8659593" y="6477000"/>
            <a:ext cx="3399649" cy="276999"/>
          </a:xfrm>
          <a:prstGeom prst="rect">
            <a:avLst/>
          </a:prstGeom>
          <a:noFill/>
        </p:spPr>
        <p:txBody>
          <a:bodyPr wrap="none" rtlCol="0">
            <a:spAutoFit/>
          </a:bodyPr>
          <a:lstStyle/>
          <a:p>
            <a:r>
              <a:rPr lang="en-US" sz="1200" dirty="0"/>
              <a:t>(Gill, Mullen, Murphy, Salzer, Davis, in process)</a:t>
            </a:r>
          </a:p>
        </p:txBody>
      </p:sp>
    </p:spTree>
    <p:extLst>
      <p:ext uri="{BB962C8B-B14F-4D97-AF65-F5344CB8AC3E}">
        <p14:creationId xmlns:p14="http://schemas.microsoft.com/office/powerpoint/2010/main" val="3280369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62AF1-F179-7647-B6EF-B5D01FAAC645}"/>
              </a:ext>
            </a:extLst>
          </p:cNvPr>
          <p:cNvSpPr>
            <a:spLocks noGrp="1"/>
          </p:cNvSpPr>
          <p:nvPr>
            <p:ph type="title"/>
          </p:nvPr>
        </p:nvSpPr>
        <p:spPr>
          <a:xfrm>
            <a:off x="434340" y="457201"/>
            <a:ext cx="11464290" cy="888083"/>
          </a:xfrm>
        </p:spPr>
        <p:txBody>
          <a:bodyPr>
            <a:normAutofit fontScale="90000"/>
          </a:bodyPr>
          <a:lstStyle/>
          <a:p>
            <a:r>
              <a:rPr lang="en-US" dirty="0"/>
              <a:t>A Narrative of Convenience...with Devastating Consequences</a:t>
            </a:r>
            <a:br>
              <a:rPr lang="en-US" dirty="0"/>
            </a:br>
            <a:endParaRPr lang="en-US" dirty="0"/>
          </a:p>
        </p:txBody>
      </p:sp>
      <p:sp>
        <p:nvSpPr>
          <p:cNvPr id="3" name="Content Placeholder 2">
            <a:extLst>
              <a:ext uri="{FF2B5EF4-FFF2-40B4-BE49-F238E27FC236}">
                <a16:creationId xmlns:a16="http://schemas.microsoft.com/office/drawing/2014/main" id="{487248E2-1D75-0A48-B994-804C4C2679EF}"/>
              </a:ext>
            </a:extLst>
          </p:cNvPr>
          <p:cNvSpPr>
            <a:spLocks noGrp="1"/>
          </p:cNvSpPr>
          <p:nvPr>
            <p:ph idx="1"/>
          </p:nvPr>
        </p:nvSpPr>
        <p:spPr>
          <a:xfrm>
            <a:off x="267226" y="1424151"/>
            <a:ext cx="11631404" cy="5071242"/>
          </a:xfrm>
        </p:spPr>
        <p:txBody>
          <a:bodyPr>
            <a:normAutofit lnSpcReduction="10000"/>
          </a:bodyPr>
          <a:lstStyle/>
          <a:p>
            <a:endParaRPr lang="en-US" sz="800" dirty="0"/>
          </a:p>
          <a:p>
            <a:r>
              <a:rPr lang="en-US" sz="2000" i="1" dirty="0"/>
              <a:t>Belief: Students with MHC have high attrition rates because of poor grades due to their MH symptoms.</a:t>
            </a:r>
          </a:p>
          <a:p>
            <a:pPr marL="0" indent="0">
              <a:buNone/>
            </a:pPr>
            <a:endParaRPr lang="en-US" sz="900" dirty="0"/>
          </a:p>
          <a:p>
            <a:r>
              <a:rPr lang="en-US" sz="2000" dirty="0"/>
              <a:t>Evidence does not support GPAs reason for attrition </a:t>
            </a:r>
          </a:p>
          <a:p>
            <a:pPr lvl="1"/>
            <a:r>
              <a:rPr lang="en-US" sz="2000" dirty="0"/>
              <a:t>Average GPA in a competitive university 3.2  </a:t>
            </a:r>
            <a:r>
              <a:rPr lang="en-US" sz="1050" dirty="0"/>
              <a:t>(Eisenberg et al., 2009)</a:t>
            </a:r>
            <a:endParaRPr lang="en-US" sz="300" dirty="0"/>
          </a:p>
          <a:p>
            <a:pPr lvl="1"/>
            <a:r>
              <a:rPr lang="en-US" sz="2000" dirty="0"/>
              <a:t>Average GPA from a community sample 2.9 </a:t>
            </a:r>
            <a:r>
              <a:rPr lang="en-US" sz="1050" dirty="0"/>
              <a:t>(Gill, Mullen, et al., in process) </a:t>
            </a:r>
          </a:p>
          <a:p>
            <a:pPr lvl="1"/>
            <a:endParaRPr lang="en-US" sz="1050" dirty="0"/>
          </a:p>
          <a:p>
            <a:pPr lvl="1"/>
            <a:endParaRPr lang="en-US" sz="600" dirty="0"/>
          </a:p>
          <a:p>
            <a:r>
              <a:rPr lang="en-US" sz="2000" dirty="0"/>
              <a:t>Harmful narratives/mental models keep the problem in place</a:t>
            </a:r>
          </a:p>
          <a:p>
            <a:pPr lvl="1"/>
            <a:r>
              <a:rPr lang="en-US" sz="2000" dirty="0"/>
              <a:t>“Mentally ill” </a:t>
            </a:r>
          </a:p>
          <a:p>
            <a:pPr lvl="1"/>
            <a:r>
              <a:rPr lang="en-US" sz="2000" dirty="0"/>
              <a:t>“Too sick to...”</a:t>
            </a:r>
          </a:p>
          <a:p>
            <a:pPr lvl="1"/>
            <a:r>
              <a:rPr lang="en-US" sz="2000" dirty="0"/>
              <a:t>“...is too stressful”</a:t>
            </a:r>
          </a:p>
          <a:p>
            <a:pPr marL="457177" lvl="1" indent="0">
              <a:buNone/>
            </a:pPr>
            <a:endParaRPr lang="en-US" sz="1650" dirty="0"/>
          </a:p>
          <a:p>
            <a:r>
              <a:rPr lang="en-US" sz="2000" dirty="0"/>
              <a:t>Significantly impacts</a:t>
            </a:r>
          </a:p>
          <a:p>
            <a:pPr lvl="1"/>
            <a:r>
              <a:rPr lang="en-US" sz="2000" dirty="0"/>
              <a:t>types of services/interventions created, funded, and offered </a:t>
            </a:r>
          </a:p>
          <a:p>
            <a:pPr lvl="1"/>
            <a:r>
              <a:rPr lang="en-US" sz="2000" dirty="0"/>
              <a:t>perspectives of who is responsible</a:t>
            </a:r>
          </a:p>
          <a:p>
            <a:pPr marL="274320" lvl="1" indent="0">
              <a:buNone/>
            </a:pPr>
            <a:endParaRPr lang="en-US" sz="1650" dirty="0"/>
          </a:p>
          <a:p>
            <a:pPr lvl="1"/>
            <a:endParaRPr lang="en-US" sz="1650" dirty="0"/>
          </a:p>
          <a:p>
            <a:pPr lvl="1"/>
            <a:endParaRPr lang="en-US" sz="1650" dirty="0"/>
          </a:p>
        </p:txBody>
      </p:sp>
    </p:spTree>
    <p:extLst>
      <p:ext uri="{BB962C8B-B14F-4D97-AF65-F5344CB8AC3E}">
        <p14:creationId xmlns:p14="http://schemas.microsoft.com/office/powerpoint/2010/main" val="1637922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1FC5F3C-59A0-F32B-DFBE-53D5C00DB3AD}"/>
              </a:ext>
            </a:extLst>
          </p:cNvPr>
          <p:cNvSpPr>
            <a:spLocks noGrp="1"/>
          </p:cNvSpPr>
          <p:nvPr>
            <p:ph type="title"/>
          </p:nvPr>
        </p:nvSpPr>
        <p:spPr>
          <a:xfrm>
            <a:off x="711200" y="381000"/>
            <a:ext cx="10832291" cy="1043668"/>
          </a:xfrm>
        </p:spPr>
        <p:txBody>
          <a:bodyPr>
            <a:normAutofit fontScale="90000"/>
          </a:bodyPr>
          <a:lstStyle/>
          <a:p>
            <a:r>
              <a:rPr lang="en-US" dirty="0">
                <a:solidFill>
                  <a:schemeClr val="tx2"/>
                </a:solidFill>
              </a:rPr>
              <a:t>Deconstructing the Narrative: The Beginning</a:t>
            </a:r>
            <a:endParaRPr lang="en-US" dirty="0"/>
          </a:p>
        </p:txBody>
      </p:sp>
      <p:sp>
        <p:nvSpPr>
          <p:cNvPr id="3" name="Content Placeholder 2">
            <a:extLst>
              <a:ext uri="{FF2B5EF4-FFF2-40B4-BE49-F238E27FC236}">
                <a16:creationId xmlns:a16="http://schemas.microsoft.com/office/drawing/2014/main" id="{B715DB3E-E859-8B79-3264-DE04BCCE4E2C}"/>
              </a:ext>
            </a:extLst>
          </p:cNvPr>
          <p:cNvSpPr>
            <a:spLocks noGrp="1"/>
          </p:cNvSpPr>
          <p:nvPr>
            <p:ph sz="half" idx="1"/>
          </p:nvPr>
        </p:nvSpPr>
        <p:spPr>
          <a:xfrm>
            <a:off x="3461143" y="1577068"/>
            <a:ext cx="5269715" cy="4572000"/>
          </a:xfrm>
        </p:spPr>
        <p:txBody>
          <a:bodyPr/>
          <a:lstStyle/>
          <a:p>
            <a:r>
              <a:rPr lang="en-US" dirty="0"/>
              <a:t>Executive Functioning Skills</a:t>
            </a:r>
          </a:p>
          <a:p>
            <a:endParaRPr lang="en-US" dirty="0"/>
          </a:p>
          <a:p>
            <a:r>
              <a:rPr lang="en-US" dirty="0"/>
              <a:t>Self-Regulated Learning</a:t>
            </a:r>
          </a:p>
          <a:p>
            <a:endParaRPr lang="en-US" dirty="0"/>
          </a:p>
        </p:txBody>
      </p:sp>
    </p:spTree>
    <p:extLst>
      <p:ext uri="{BB962C8B-B14F-4D97-AF65-F5344CB8AC3E}">
        <p14:creationId xmlns:p14="http://schemas.microsoft.com/office/powerpoint/2010/main" val="2897072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26E54-502E-1846-9BE6-34BA3A9D1A46}"/>
              </a:ext>
            </a:extLst>
          </p:cNvPr>
          <p:cNvSpPr>
            <a:spLocks noGrp="1"/>
          </p:cNvSpPr>
          <p:nvPr>
            <p:ph type="title"/>
          </p:nvPr>
        </p:nvSpPr>
        <p:spPr/>
        <p:txBody>
          <a:bodyPr/>
          <a:lstStyle/>
          <a:p>
            <a:r>
              <a:rPr lang="en-US" dirty="0"/>
              <a:t>Executive Functioning (EF) Skills</a:t>
            </a:r>
          </a:p>
        </p:txBody>
      </p:sp>
      <p:sp>
        <p:nvSpPr>
          <p:cNvPr id="3" name="Content Placeholder 2">
            <a:extLst>
              <a:ext uri="{FF2B5EF4-FFF2-40B4-BE49-F238E27FC236}">
                <a16:creationId xmlns:a16="http://schemas.microsoft.com/office/drawing/2014/main" id="{E4210037-792B-BC4D-8ED5-D9292BBE21B0}"/>
              </a:ext>
            </a:extLst>
          </p:cNvPr>
          <p:cNvSpPr>
            <a:spLocks noGrp="1"/>
          </p:cNvSpPr>
          <p:nvPr>
            <p:ph idx="1"/>
          </p:nvPr>
        </p:nvSpPr>
        <p:spPr>
          <a:xfrm>
            <a:off x="439838" y="1111170"/>
            <a:ext cx="11239018" cy="5061030"/>
          </a:xfrm>
        </p:spPr>
        <p:txBody>
          <a:bodyPr>
            <a:normAutofit fontScale="92500" lnSpcReduction="10000"/>
          </a:bodyPr>
          <a:lstStyle/>
          <a:p>
            <a:pPr marL="0" indent="0">
              <a:buNone/>
            </a:pPr>
            <a:endParaRPr lang="en-US" sz="800" dirty="0"/>
          </a:p>
          <a:p>
            <a:pPr>
              <a:spcAft>
                <a:spcPts val="600"/>
              </a:spcAft>
            </a:pPr>
            <a:r>
              <a:rPr lang="en-US" dirty="0"/>
              <a:t>Executive Functioning (“cognitive control system”) is an umbrella term for the cognitive processes that facilitate thought and action </a:t>
            </a:r>
            <a:r>
              <a:rPr lang="en-US" sz="1400" dirty="0"/>
              <a:t>(Friedman et al., 2008)</a:t>
            </a:r>
          </a:p>
          <a:p>
            <a:pPr>
              <a:spcAft>
                <a:spcPts val="600"/>
              </a:spcAft>
            </a:pPr>
            <a:r>
              <a:rPr lang="en-US" dirty="0"/>
              <a:t>Foundational to orchestrating goal-directed behavior/self-regulated learning </a:t>
            </a:r>
          </a:p>
          <a:p>
            <a:pPr>
              <a:spcAft>
                <a:spcPts val="600"/>
              </a:spcAft>
            </a:pPr>
            <a:r>
              <a:rPr lang="en-US" dirty="0"/>
              <a:t>Undergirds self-regulated learning (SRL):</a:t>
            </a:r>
          </a:p>
          <a:p>
            <a:pPr lvl="1">
              <a:spcAft>
                <a:spcPts val="600"/>
              </a:spcAft>
            </a:pPr>
            <a:r>
              <a:rPr lang="en-US" dirty="0"/>
              <a:t>(1) planning and activation; </a:t>
            </a:r>
          </a:p>
          <a:p>
            <a:pPr lvl="1">
              <a:spcAft>
                <a:spcPts val="600"/>
              </a:spcAft>
            </a:pPr>
            <a:r>
              <a:rPr lang="en-US" dirty="0"/>
              <a:t>(2) monitoring; </a:t>
            </a:r>
          </a:p>
          <a:p>
            <a:pPr lvl="1">
              <a:spcAft>
                <a:spcPts val="600"/>
              </a:spcAft>
            </a:pPr>
            <a:r>
              <a:rPr lang="en-US" dirty="0"/>
              <a:t>(3) control; and </a:t>
            </a:r>
          </a:p>
          <a:p>
            <a:pPr lvl="1">
              <a:spcAft>
                <a:spcPts val="600"/>
              </a:spcAft>
            </a:pPr>
            <a:r>
              <a:rPr lang="en-US" dirty="0"/>
              <a:t>(4) reaction, reflection </a:t>
            </a:r>
            <a:r>
              <a:rPr lang="en-US" sz="1200" dirty="0"/>
              <a:t>(Pintrich et al., 2000)</a:t>
            </a:r>
          </a:p>
          <a:p>
            <a:pPr>
              <a:spcAft>
                <a:spcPts val="600"/>
              </a:spcAft>
            </a:pPr>
            <a:r>
              <a:rPr lang="en-US" dirty="0"/>
              <a:t>Students who use greater numbers of SRL strategies have better academic outcomes than students who lack self-regulatory skills </a:t>
            </a:r>
            <a:r>
              <a:rPr lang="en-US" sz="1400" dirty="0"/>
              <a:t>(Zimmerman, 2000).</a:t>
            </a:r>
          </a:p>
          <a:p>
            <a:pPr>
              <a:spcAft>
                <a:spcPts val="600"/>
              </a:spcAft>
            </a:pPr>
            <a:r>
              <a:rPr lang="en-US" dirty="0"/>
              <a:t>Developmental phase (age), MH conditions, experiences/opportunities, </a:t>
            </a:r>
            <a:r>
              <a:rPr lang="en-US" i="1" dirty="0"/>
              <a:t>and</a:t>
            </a:r>
            <a:r>
              <a:rPr lang="en-US" dirty="0"/>
              <a:t> the MH system affect the development and refinement of EF skills</a:t>
            </a:r>
          </a:p>
          <a:p>
            <a:pPr>
              <a:spcAft>
                <a:spcPts val="600"/>
              </a:spcAft>
            </a:pPr>
            <a:endParaRPr lang="en-US" dirty="0"/>
          </a:p>
          <a:p>
            <a:pPr>
              <a:spcAft>
                <a:spcPts val="600"/>
              </a:spcAft>
            </a:pPr>
            <a:endParaRPr lang="en-US" dirty="0"/>
          </a:p>
          <a:p>
            <a:pPr marL="457177" lvl="1" indent="0">
              <a:buNone/>
            </a:pPr>
            <a:endParaRPr lang="en-US" sz="1100" dirty="0"/>
          </a:p>
        </p:txBody>
      </p:sp>
    </p:spTree>
    <p:extLst>
      <p:ext uri="{BB962C8B-B14F-4D97-AF65-F5344CB8AC3E}">
        <p14:creationId xmlns:p14="http://schemas.microsoft.com/office/powerpoint/2010/main" val="1967431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E4354-DDD3-1443-8ECE-B274D8725D20}"/>
              </a:ext>
            </a:extLst>
          </p:cNvPr>
          <p:cNvSpPr>
            <a:spLocks noGrp="1"/>
          </p:cNvSpPr>
          <p:nvPr>
            <p:ph type="title"/>
          </p:nvPr>
        </p:nvSpPr>
        <p:spPr>
          <a:xfrm>
            <a:off x="474562" y="341458"/>
            <a:ext cx="9653287" cy="888083"/>
          </a:xfrm>
        </p:spPr>
        <p:txBody>
          <a:bodyPr>
            <a:normAutofit/>
          </a:bodyPr>
          <a:lstStyle/>
          <a:p>
            <a:r>
              <a:rPr lang="en-US" dirty="0"/>
              <a:t>Executive Functioning Domains</a:t>
            </a:r>
          </a:p>
        </p:txBody>
      </p:sp>
      <p:sp>
        <p:nvSpPr>
          <p:cNvPr id="3" name="Content Placeholder 2">
            <a:extLst>
              <a:ext uri="{FF2B5EF4-FFF2-40B4-BE49-F238E27FC236}">
                <a16:creationId xmlns:a16="http://schemas.microsoft.com/office/drawing/2014/main" id="{B309F973-013B-0F47-8FAD-D19DF6FB26F3}"/>
              </a:ext>
            </a:extLst>
          </p:cNvPr>
          <p:cNvSpPr>
            <a:spLocks noGrp="1"/>
          </p:cNvSpPr>
          <p:nvPr>
            <p:ph idx="1"/>
          </p:nvPr>
        </p:nvSpPr>
        <p:spPr>
          <a:xfrm>
            <a:off x="474562" y="1388961"/>
            <a:ext cx="11111696" cy="5000263"/>
          </a:xfrm>
        </p:spPr>
        <p:txBody>
          <a:bodyPr>
            <a:noAutofit/>
          </a:bodyPr>
          <a:lstStyle/>
          <a:p>
            <a:pPr lvl="0">
              <a:spcAft>
                <a:spcPts val="600"/>
              </a:spcAft>
            </a:pPr>
            <a:r>
              <a:rPr lang="en-US" sz="2000" b="1" dirty="0"/>
              <a:t>Planning: </a:t>
            </a:r>
            <a:r>
              <a:rPr lang="en-US" sz="2000" dirty="0"/>
              <a:t> plotting sequence of steps to achieve goal</a:t>
            </a:r>
          </a:p>
          <a:p>
            <a:pPr lvl="1">
              <a:spcAft>
                <a:spcPts val="600"/>
              </a:spcAft>
            </a:pPr>
            <a:r>
              <a:rPr lang="en-US" sz="2000" dirty="0"/>
              <a:t>Difficulty meeting assignment deadlines</a:t>
            </a:r>
          </a:p>
          <a:p>
            <a:pPr>
              <a:spcAft>
                <a:spcPts val="600"/>
              </a:spcAft>
            </a:pPr>
            <a:r>
              <a:rPr lang="en-US" sz="2000" b="1" dirty="0"/>
              <a:t>Reasoning: </a:t>
            </a:r>
            <a:r>
              <a:rPr lang="en-US" sz="2000" dirty="0"/>
              <a:t> thinking through information in logical way</a:t>
            </a:r>
          </a:p>
          <a:p>
            <a:pPr lvl="1">
              <a:spcAft>
                <a:spcPts val="600"/>
              </a:spcAft>
            </a:pPr>
            <a:r>
              <a:rPr lang="en-US" sz="2000" dirty="0"/>
              <a:t>Poor writing structure, difficulty with problem solving</a:t>
            </a:r>
          </a:p>
          <a:p>
            <a:pPr lvl="0">
              <a:spcAft>
                <a:spcPts val="600"/>
              </a:spcAft>
            </a:pPr>
            <a:r>
              <a:rPr lang="en-US" sz="2000" b="1" dirty="0"/>
              <a:t>Attentional control: </a:t>
            </a:r>
            <a:r>
              <a:rPr lang="en-US" sz="2000" dirty="0"/>
              <a:t> choosing how one directs attention</a:t>
            </a:r>
          </a:p>
          <a:p>
            <a:pPr lvl="1">
              <a:spcAft>
                <a:spcPts val="600"/>
              </a:spcAft>
            </a:pPr>
            <a:r>
              <a:rPr lang="en-US" sz="2000" dirty="0"/>
              <a:t>Staring off into space, repeating questions, unfinished assignments</a:t>
            </a:r>
          </a:p>
          <a:p>
            <a:pPr lvl="0">
              <a:spcAft>
                <a:spcPts val="600"/>
              </a:spcAft>
            </a:pPr>
            <a:r>
              <a:rPr lang="en-US" sz="2000" b="1" dirty="0"/>
              <a:t>Inhibiting automatic responses: </a:t>
            </a:r>
            <a:r>
              <a:rPr lang="en-US" sz="2000" dirty="0"/>
              <a:t> resisting urges leading to undesired outcomes </a:t>
            </a:r>
          </a:p>
          <a:p>
            <a:pPr lvl="1">
              <a:spcAft>
                <a:spcPts val="600"/>
              </a:spcAft>
            </a:pPr>
            <a:r>
              <a:rPr lang="en-US" sz="2000" dirty="0"/>
              <a:t>Checking phone while reading, answering emails while writing a paper, </a:t>
            </a:r>
          </a:p>
          <a:p>
            <a:pPr>
              <a:spcAft>
                <a:spcPts val="600"/>
              </a:spcAft>
            </a:pPr>
            <a:r>
              <a:rPr lang="en-US" sz="2000" b="1" dirty="0"/>
              <a:t>Working memory:</a:t>
            </a:r>
            <a:r>
              <a:rPr lang="en-US" sz="2000" dirty="0"/>
              <a:t>  holding and processing information</a:t>
            </a:r>
          </a:p>
          <a:p>
            <a:pPr lvl="1">
              <a:spcAft>
                <a:spcPts val="600"/>
              </a:spcAft>
            </a:pPr>
            <a:r>
              <a:rPr lang="en-US" sz="2000" dirty="0"/>
              <a:t>“What was the point I was trying to make?”  </a:t>
            </a:r>
            <a:r>
              <a:rPr lang="en-US" sz="1650" dirty="0"/>
              <a:t>				</a:t>
            </a:r>
            <a:r>
              <a:rPr lang="en-US" sz="1200" dirty="0"/>
              <a:t>(Diamond, 2014)</a:t>
            </a:r>
          </a:p>
        </p:txBody>
      </p:sp>
    </p:spTree>
    <p:extLst>
      <p:ext uri="{BB962C8B-B14F-4D97-AF65-F5344CB8AC3E}">
        <p14:creationId xmlns:p14="http://schemas.microsoft.com/office/powerpoint/2010/main" val="3401483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8B4F0-D41A-A0AA-789A-43E754897781}"/>
              </a:ext>
            </a:extLst>
          </p:cNvPr>
          <p:cNvSpPr>
            <a:spLocks noGrp="1"/>
          </p:cNvSpPr>
          <p:nvPr>
            <p:ph type="ctrTitle"/>
          </p:nvPr>
        </p:nvSpPr>
        <p:spPr/>
        <p:txBody>
          <a:bodyPr anchor="b">
            <a:normAutofit/>
          </a:bodyPr>
          <a:lstStyle/>
          <a:p>
            <a:r>
              <a:rPr lang="en-US" sz="3700" dirty="0"/>
              <a:t>EF Skills &amp; Self-Regulated Learning </a:t>
            </a:r>
          </a:p>
        </p:txBody>
      </p:sp>
      <p:sp>
        <p:nvSpPr>
          <p:cNvPr id="9" name="Text Placeholder 3">
            <a:extLst>
              <a:ext uri="{FF2B5EF4-FFF2-40B4-BE49-F238E27FC236}">
                <a16:creationId xmlns:a16="http://schemas.microsoft.com/office/drawing/2014/main" id="{ED4A48AE-FF13-5380-4FC1-8D2AACADC684}"/>
              </a:ext>
            </a:extLst>
          </p:cNvPr>
          <p:cNvSpPr>
            <a:spLocks noGrp="1"/>
          </p:cNvSpPr>
          <p:nvPr>
            <p:ph type="body" sz="quarter" idx="4294967295"/>
          </p:nvPr>
        </p:nvSpPr>
        <p:spPr>
          <a:xfrm>
            <a:off x="315311" y="3556438"/>
            <a:ext cx="10702925" cy="1692275"/>
          </a:xfrm>
        </p:spPr>
        <p:txBody>
          <a:bodyPr>
            <a:normAutofit/>
          </a:bodyPr>
          <a:lstStyle/>
          <a:p>
            <a:r>
              <a:rPr lang="en-US" sz="2800" dirty="0">
                <a:solidFill>
                  <a:schemeClr val="bg1"/>
                </a:solidFill>
              </a:rPr>
              <a:t>The Development of FSST (Focused Skills &amp; Strategies Training)</a:t>
            </a:r>
          </a:p>
        </p:txBody>
      </p:sp>
    </p:spTree>
    <p:extLst>
      <p:ext uri="{BB962C8B-B14F-4D97-AF65-F5344CB8AC3E}">
        <p14:creationId xmlns:p14="http://schemas.microsoft.com/office/powerpoint/2010/main" val="2999881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394" y="228600"/>
            <a:ext cx="11042498" cy="1043668"/>
          </a:xfrm>
        </p:spPr>
        <p:txBody>
          <a:bodyPr>
            <a:normAutofit/>
          </a:bodyPr>
          <a:lstStyle/>
          <a:p>
            <a:r>
              <a:rPr lang="en-US" dirty="0"/>
              <a:t>Our theory in 2011-2020...</a:t>
            </a:r>
          </a:p>
        </p:txBody>
      </p:sp>
      <p:sp>
        <p:nvSpPr>
          <p:cNvPr id="3" name="Content Placeholder 2"/>
          <p:cNvSpPr>
            <a:spLocks noGrp="1"/>
          </p:cNvSpPr>
          <p:nvPr>
            <p:ph idx="1"/>
          </p:nvPr>
        </p:nvSpPr>
        <p:spPr>
          <a:xfrm>
            <a:off x="513689" y="1299658"/>
            <a:ext cx="10941269" cy="5558342"/>
          </a:xfrm>
        </p:spPr>
        <p:txBody>
          <a:bodyPr>
            <a:normAutofit/>
          </a:bodyPr>
          <a:lstStyle/>
          <a:p>
            <a:r>
              <a:rPr lang="en-US" dirty="0"/>
              <a:t>EF &amp; SLR skills increases competence &amp; reduces long-term support needs</a:t>
            </a:r>
          </a:p>
          <a:p>
            <a:pPr marL="0" indent="0">
              <a:buNone/>
            </a:pPr>
            <a:endParaRPr lang="en-US" sz="800" dirty="0"/>
          </a:p>
          <a:p>
            <a:r>
              <a:rPr lang="en-US" dirty="0"/>
              <a:t>Student will experience less barriers after learning EF&amp;SLR skills</a:t>
            </a:r>
          </a:p>
          <a:p>
            <a:pPr lvl="1"/>
            <a:r>
              <a:rPr lang="en-US" dirty="0"/>
              <a:t>If you teach it, they will use it</a:t>
            </a:r>
          </a:p>
          <a:p>
            <a:pPr marL="457177" lvl="1" indent="0">
              <a:buNone/>
            </a:pPr>
            <a:endParaRPr lang="en-US" sz="800" dirty="0"/>
          </a:p>
          <a:p>
            <a:r>
              <a:rPr lang="en-US" dirty="0"/>
              <a:t>Developing competencies leads to better performance &amp; enhanced self-efficacy and therefore reduce perceived personal effort/ stress</a:t>
            </a:r>
          </a:p>
          <a:p>
            <a:pPr lvl="1">
              <a:lnSpc>
                <a:spcPct val="100000"/>
              </a:lnSpc>
              <a:spcBef>
                <a:spcPts val="0"/>
              </a:spcBef>
            </a:pPr>
            <a:endParaRPr lang="en-US" sz="800" dirty="0"/>
          </a:p>
        </p:txBody>
      </p:sp>
    </p:spTree>
    <p:extLst>
      <p:ext uri="{BB962C8B-B14F-4D97-AF65-F5344CB8AC3E}">
        <p14:creationId xmlns:p14="http://schemas.microsoft.com/office/powerpoint/2010/main" val="4016763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241" y="457199"/>
            <a:ext cx="11366339" cy="1340069"/>
          </a:xfrm>
        </p:spPr>
        <p:txBody>
          <a:bodyPr>
            <a:noAutofit/>
          </a:bodyPr>
          <a:lstStyle/>
          <a:p>
            <a:r>
              <a:rPr lang="en-US" dirty="0"/>
              <a:t>FSST: Cognitive Remediation Intervention for College Students</a:t>
            </a:r>
          </a:p>
        </p:txBody>
      </p:sp>
      <p:sp>
        <p:nvSpPr>
          <p:cNvPr id="3" name="Content Placeholder 2"/>
          <p:cNvSpPr>
            <a:spLocks noGrp="1"/>
          </p:cNvSpPr>
          <p:nvPr>
            <p:ph idx="1"/>
          </p:nvPr>
        </p:nvSpPr>
        <p:spPr>
          <a:xfrm>
            <a:off x="486137" y="1797268"/>
            <a:ext cx="11227443" cy="4881612"/>
          </a:xfrm>
        </p:spPr>
        <p:txBody>
          <a:bodyPr>
            <a:noAutofit/>
          </a:bodyPr>
          <a:lstStyle/>
          <a:p>
            <a:pPr>
              <a:spcBef>
                <a:spcPts val="0"/>
              </a:spcBef>
            </a:pPr>
            <a:r>
              <a:rPr lang="en-US" sz="2000" dirty="0"/>
              <a:t>FSST for School </a:t>
            </a:r>
          </a:p>
          <a:p>
            <a:pPr lvl="1">
              <a:spcBef>
                <a:spcPts val="0"/>
              </a:spcBef>
            </a:pPr>
            <a:r>
              <a:rPr lang="en-US" sz="2000" dirty="0"/>
              <a:t>Initially called FAST: Focused Academic Skills Training</a:t>
            </a:r>
          </a:p>
          <a:p>
            <a:pPr lvl="1">
              <a:spcBef>
                <a:spcPts val="0"/>
              </a:spcBef>
            </a:pPr>
            <a:endParaRPr lang="en-US" sz="800" dirty="0"/>
          </a:p>
          <a:p>
            <a:pPr>
              <a:spcBef>
                <a:spcPts val="0"/>
              </a:spcBef>
            </a:pPr>
            <a:r>
              <a:rPr lang="en-US" sz="2000" dirty="0"/>
              <a:t>A manualized intervention based in the cognitive remediation literature</a:t>
            </a:r>
          </a:p>
          <a:p>
            <a:pPr lvl="1">
              <a:spcBef>
                <a:spcPts val="0"/>
              </a:spcBef>
            </a:pPr>
            <a:r>
              <a:rPr lang="en-US" sz="2000" dirty="0"/>
              <a:t>Compensatory model of CR</a:t>
            </a:r>
          </a:p>
          <a:p>
            <a:pPr lvl="1">
              <a:spcBef>
                <a:spcPts val="0"/>
              </a:spcBef>
            </a:pPr>
            <a:r>
              <a:rPr lang="en-US" sz="2000" dirty="0"/>
              <a:t>Modification of Beth </a:t>
            </a:r>
            <a:r>
              <a:rPr lang="en-US" sz="2000" dirty="0" err="1"/>
              <a:t>Twamley’s</a:t>
            </a:r>
            <a:r>
              <a:rPr lang="en-US" sz="2000" dirty="0"/>
              <a:t> CCT intervention for SE </a:t>
            </a:r>
            <a:r>
              <a:rPr lang="en-US" sz="1400" dirty="0"/>
              <a:t>(Twamley et al., 2012)</a:t>
            </a:r>
          </a:p>
          <a:p>
            <a:pPr marL="0" indent="0">
              <a:buNone/>
            </a:pPr>
            <a:endParaRPr lang="en-US" sz="800" dirty="0"/>
          </a:p>
          <a:p>
            <a:r>
              <a:rPr lang="en-US" sz="2000" dirty="0"/>
              <a:t>12, 1 hour skill and strategy coaching sessions that focuses on teaching EF skills </a:t>
            </a:r>
          </a:p>
          <a:p>
            <a:endParaRPr lang="en-US" sz="800" i="1" dirty="0"/>
          </a:p>
          <a:p>
            <a:r>
              <a:rPr lang="en-US" sz="2000" dirty="0"/>
              <a:t>Based on student’s academic goal</a:t>
            </a:r>
          </a:p>
          <a:p>
            <a:endParaRPr lang="en-US" sz="800" dirty="0"/>
          </a:p>
          <a:p>
            <a:r>
              <a:rPr lang="en-US" sz="2000" dirty="0"/>
              <a:t>Individualizes skill development approaches and strategies that are aligned with their articulated barriers</a:t>
            </a:r>
          </a:p>
          <a:p>
            <a:endParaRPr lang="en-US" sz="800" dirty="0"/>
          </a:p>
          <a:p>
            <a:r>
              <a:rPr lang="en-US" sz="2000" dirty="0"/>
              <a:t>Uses distributed learning (skills are taught over time and in small steps) and deliberate practice</a:t>
            </a:r>
          </a:p>
          <a:p>
            <a:pPr lvl="1"/>
            <a:endParaRPr lang="en-US" sz="2000" dirty="0"/>
          </a:p>
          <a:p>
            <a:pPr marL="0" indent="0">
              <a:buNone/>
            </a:pPr>
            <a:endParaRPr lang="en-US" sz="800" dirty="0"/>
          </a:p>
        </p:txBody>
      </p:sp>
    </p:spTree>
    <p:extLst>
      <p:ext uri="{BB962C8B-B14F-4D97-AF65-F5344CB8AC3E}">
        <p14:creationId xmlns:p14="http://schemas.microsoft.com/office/powerpoint/2010/main" val="1370345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1A7B5-EFBB-EB48-8EE7-CE277C1ADC1E}"/>
              </a:ext>
            </a:extLst>
          </p:cNvPr>
          <p:cNvSpPr>
            <a:spLocks noGrp="1"/>
          </p:cNvSpPr>
          <p:nvPr>
            <p:ph type="title"/>
          </p:nvPr>
        </p:nvSpPr>
        <p:spPr>
          <a:xfrm>
            <a:off x="370390" y="304801"/>
            <a:ext cx="11597833" cy="888083"/>
          </a:xfrm>
        </p:spPr>
        <p:txBody>
          <a:bodyPr>
            <a:normAutofit fontScale="90000"/>
          </a:bodyPr>
          <a:lstStyle/>
          <a:p>
            <a:r>
              <a:rPr lang="en-US" dirty="0"/>
              <a:t>Systematic Approach to Teach Complex Skill Sets</a:t>
            </a:r>
          </a:p>
        </p:txBody>
      </p:sp>
      <p:sp>
        <p:nvSpPr>
          <p:cNvPr id="3" name="Content Placeholder 2">
            <a:extLst>
              <a:ext uri="{FF2B5EF4-FFF2-40B4-BE49-F238E27FC236}">
                <a16:creationId xmlns:a16="http://schemas.microsoft.com/office/drawing/2014/main" id="{9342750A-E3EA-714D-98E8-D55A39707FB1}"/>
              </a:ext>
            </a:extLst>
          </p:cNvPr>
          <p:cNvSpPr>
            <a:spLocks noGrp="1"/>
          </p:cNvSpPr>
          <p:nvPr>
            <p:ph idx="1"/>
          </p:nvPr>
        </p:nvSpPr>
        <p:spPr>
          <a:xfrm>
            <a:off x="497711" y="1192885"/>
            <a:ext cx="10891777" cy="5254214"/>
          </a:xfrm>
        </p:spPr>
        <p:txBody>
          <a:bodyPr>
            <a:normAutofit/>
          </a:bodyPr>
          <a:lstStyle/>
          <a:p>
            <a:pPr>
              <a:spcBef>
                <a:spcPts val="0"/>
              </a:spcBef>
            </a:pPr>
            <a:r>
              <a:rPr lang="en-US" sz="2000" dirty="0"/>
              <a:t>Cognitive Remediation (CR) is a method to teach EF skills &amp; strategies </a:t>
            </a:r>
          </a:p>
          <a:p>
            <a:pPr>
              <a:spcBef>
                <a:spcPts val="0"/>
              </a:spcBef>
            </a:pPr>
            <a:endParaRPr lang="en-US" sz="2000" dirty="0"/>
          </a:p>
          <a:p>
            <a:pPr>
              <a:spcBef>
                <a:spcPts val="0"/>
              </a:spcBef>
            </a:pPr>
            <a:endParaRPr lang="en-US" sz="800" dirty="0"/>
          </a:p>
          <a:p>
            <a:pPr>
              <a:spcBef>
                <a:spcPts val="0"/>
              </a:spcBef>
            </a:pPr>
            <a:r>
              <a:rPr lang="en-US" sz="2000" dirty="0"/>
              <a:t>CR uses scientific principles of learning to improve cognitive deficits </a:t>
            </a:r>
            <a:r>
              <a:rPr lang="en-US" sz="1050" dirty="0"/>
              <a:t>(McGurk et al., 2013)</a:t>
            </a:r>
          </a:p>
          <a:p>
            <a:pPr lvl="1"/>
            <a:r>
              <a:rPr lang="en-US" sz="2000" dirty="0"/>
              <a:t>Approaches vary in length, methods, and format</a:t>
            </a:r>
          </a:p>
          <a:p>
            <a:pPr lvl="1"/>
            <a:r>
              <a:rPr lang="en-US" sz="2000" dirty="0"/>
              <a:t>Drill-and-practice of cognitive exercises, strategy coaching, teaching cognitive compensatory strategies </a:t>
            </a:r>
            <a:r>
              <a:rPr lang="en-US" sz="1050" dirty="0"/>
              <a:t>(McGurk et al., 2013)</a:t>
            </a:r>
          </a:p>
          <a:p>
            <a:pPr lvl="1"/>
            <a:endParaRPr lang="en-US" sz="300" dirty="0"/>
          </a:p>
          <a:p>
            <a:pPr lvl="1"/>
            <a:endParaRPr lang="en-US" sz="300" dirty="0"/>
          </a:p>
          <a:p>
            <a:pPr lvl="1"/>
            <a:endParaRPr lang="en-US" sz="300" dirty="0"/>
          </a:p>
          <a:p>
            <a:r>
              <a:rPr lang="en-US" sz="2000" dirty="0"/>
              <a:t>CR programs effective at improving cognitive and psychosocial functioning</a:t>
            </a:r>
          </a:p>
          <a:p>
            <a:pPr lvl="1"/>
            <a:r>
              <a:rPr lang="en-US" sz="2000" dirty="0"/>
              <a:t>Particularly when combined with psychosocial treatment </a:t>
            </a:r>
            <a:r>
              <a:rPr lang="en-US" sz="1050" dirty="0"/>
              <a:t>(McGurk et al., 2007, Revell et al., 2015, Wykes et al., 2011)</a:t>
            </a:r>
            <a:endParaRPr lang="en-US" sz="300" dirty="0"/>
          </a:p>
          <a:p>
            <a:pPr lvl="1"/>
            <a:endParaRPr lang="en-US" sz="300" dirty="0"/>
          </a:p>
          <a:p>
            <a:pPr marL="0" indent="0" algn="r">
              <a:buNone/>
            </a:pPr>
            <a:endParaRPr lang="en-US" sz="1650" dirty="0"/>
          </a:p>
        </p:txBody>
      </p:sp>
    </p:spTree>
    <p:extLst>
      <p:ext uri="{BB962C8B-B14F-4D97-AF65-F5344CB8AC3E}">
        <p14:creationId xmlns:p14="http://schemas.microsoft.com/office/powerpoint/2010/main" val="2958115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1A7B5-EFBB-EB48-8EE7-CE277C1ADC1E}"/>
              </a:ext>
            </a:extLst>
          </p:cNvPr>
          <p:cNvSpPr>
            <a:spLocks noGrp="1"/>
          </p:cNvSpPr>
          <p:nvPr>
            <p:ph type="title"/>
          </p:nvPr>
        </p:nvSpPr>
        <p:spPr>
          <a:xfrm>
            <a:off x="370390" y="304801"/>
            <a:ext cx="11597833" cy="888083"/>
          </a:xfrm>
        </p:spPr>
        <p:txBody>
          <a:bodyPr>
            <a:normAutofit/>
          </a:bodyPr>
          <a:lstStyle/>
          <a:p>
            <a:r>
              <a:rPr lang="en-US" dirty="0"/>
              <a:t>Table of Contents</a:t>
            </a:r>
          </a:p>
        </p:txBody>
      </p:sp>
      <p:sp>
        <p:nvSpPr>
          <p:cNvPr id="3" name="Content Placeholder 2">
            <a:extLst>
              <a:ext uri="{FF2B5EF4-FFF2-40B4-BE49-F238E27FC236}">
                <a16:creationId xmlns:a16="http://schemas.microsoft.com/office/drawing/2014/main" id="{9342750A-E3EA-714D-98E8-D55A39707FB1}"/>
              </a:ext>
            </a:extLst>
          </p:cNvPr>
          <p:cNvSpPr>
            <a:spLocks noGrp="1"/>
          </p:cNvSpPr>
          <p:nvPr>
            <p:ph idx="1"/>
          </p:nvPr>
        </p:nvSpPr>
        <p:spPr>
          <a:xfrm>
            <a:off x="1905763" y="1192885"/>
            <a:ext cx="8380474" cy="5254214"/>
          </a:xfrm>
        </p:spPr>
        <p:txBody>
          <a:bodyPr>
            <a:normAutofit/>
          </a:bodyPr>
          <a:lstStyle/>
          <a:p>
            <a:pPr marL="0" marR="0">
              <a:lnSpc>
                <a:spcPct val="107000"/>
              </a:lnSpc>
              <a:spcBef>
                <a:spcPts val="0"/>
              </a:spcBef>
              <a:spcAft>
                <a:spcPts val="800"/>
              </a:spcAft>
            </a:pPr>
            <a:r>
              <a:rPr lang="en-US" sz="2000" kern="100" dirty="0">
                <a:effectLst/>
                <a:ea typeface="Aptos" panose="020B0004020202020204" pitchFamily="34" charset="0"/>
                <a:cs typeface="Times New Roman" panose="02020603050405020304" pitchFamily="18" charset="0"/>
              </a:rPr>
              <a:t>Session 1 – Introduction and Calendars</a:t>
            </a:r>
          </a:p>
          <a:p>
            <a:pPr marL="0" marR="0">
              <a:lnSpc>
                <a:spcPct val="107000"/>
              </a:lnSpc>
              <a:spcBef>
                <a:spcPts val="0"/>
              </a:spcBef>
              <a:spcAft>
                <a:spcPts val="800"/>
              </a:spcAft>
            </a:pPr>
            <a:r>
              <a:rPr lang="en-US" sz="2000" kern="100" dirty="0">
                <a:effectLst/>
                <a:ea typeface="Aptos" panose="020B0004020202020204" pitchFamily="34" charset="0"/>
                <a:cs typeface="Times New Roman" panose="02020603050405020304" pitchFamily="18" charset="0"/>
              </a:rPr>
              <a:t>Session 2 – Prospective Memory (Calendars, Lists, Linking Tasks)</a:t>
            </a:r>
          </a:p>
          <a:p>
            <a:pPr marL="0" marR="0">
              <a:lnSpc>
                <a:spcPct val="107000"/>
              </a:lnSpc>
              <a:spcBef>
                <a:spcPts val="0"/>
              </a:spcBef>
              <a:spcAft>
                <a:spcPts val="800"/>
              </a:spcAft>
            </a:pPr>
            <a:r>
              <a:rPr lang="en-US" sz="2000" kern="100" dirty="0">
                <a:effectLst/>
                <a:ea typeface="Aptos" panose="020B0004020202020204" pitchFamily="34" charset="0"/>
                <a:cs typeface="Times New Roman" panose="02020603050405020304" pitchFamily="18" charset="0"/>
              </a:rPr>
              <a:t>Session 3 – Short-term Prospective Memory, Conversational Attention</a:t>
            </a:r>
          </a:p>
          <a:p>
            <a:pPr marL="0" marR="0">
              <a:lnSpc>
                <a:spcPct val="107000"/>
              </a:lnSpc>
              <a:spcBef>
                <a:spcPts val="0"/>
              </a:spcBef>
              <a:spcAft>
                <a:spcPts val="800"/>
              </a:spcAft>
            </a:pPr>
            <a:r>
              <a:rPr lang="en-US" sz="2000" kern="100" dirty="0">
                <a:effectLst/>
                <a:ea typeface="Aptos" panose="020B0004020202020204" pitchFamily="34" charset="0"/>
                <a:cs typeface="Times New Roman" panose="02020603050405020304" pitchFamily="18" charset="0"/>
              </a:rPr>
              <a:t>Session 4 – Conversational Attention, Task Attention</a:t>
            </a:r>
          </a:p>
          <a:p>
            <a:pPr marL="0" marR="0">
              <a:lnSpc>
                <a:spcPct val="107000"/>
              </a:lnSpc>
              <a:spcBef>
                <a:spcPts val="0"/>
              </a:spcBef>
              <a:spcAft>
                <a:spcPts val="800"/>
              </a:spcAft>
            </a:pPr>
            <a:r>
              <a:rPr lang="en-US" sz="2000" kern="100" dirty="0">
                <a:effectLst/>
                <a:ea typeface="Aptos" panose="020B0004020202020204" pitchFamily="34" charset="0"/>
                <a:cs typeface="Times New Roman" panose="02020603050405020304" pitchFamily="18" charset="0"/>
              </a:rPr>
              <a:t>Session 5 – Task Attention</a:t>
            </a:r>
          </a:p>
          <a:p>
            <a:pPr marL="0" marR="0">
              <a:lnSpc>
                <a:spcPct val="107000"/>
              </a:lnSpc>
              <a:spcBef>
                <a:spcPts val="0"/>
              </a:spcBef>
              <a:spcAft>
                <a:spcPts val="800"/>
              </a:spcAft>
            </a:pPr>
            <a:r>
              <a:rPr lang="en-US" sz="2000" kern="100" dirty="0">
                <a:effectLst/>
                <a:ea typeface="Aptos" panose="020B0004020202020204" pitchFamily="34" charset="0"/>
                <a:cs typeface="Times New Roman" panose="02020603050405020304" pitchFamily="18" charset="0"/>
              </a:rPr>
              <a:t>Session 6 – Verbal Learning and Memory/Name Learning</a:t>
            </a:r>
          </a:p>
          <a:p>
            <a:pPr marL="0" marR="0">
              <a:lnSpc>
                <a:spcPct val="107000"/>
              </a:lnSpc>
              <a:spcBef>
                <a:spcPts val="0"/>
              </a:spcBef>
              <a:spcAft>
                <a:spcPts val="800"/>
              </a:spcAft>
            </a:pPr>
            <a:r>
              <a:rPr lang="en-US" sz="2000" kern="100" dirty="0">
                <a:effectLst/>
                <a:ea typeface="Aptos" panose="020B0004020202020204" pitchFamily="34" charset="0"/>
                <a:cs typeface="Times New Roman" panose="02020603050405020304" pitchFamily="18" charset="0"/>
              </a:rPr>
              <a:t>Session 7 – Verbal Learning and Memory</a:t>
            </a:r>
          </a:p>
          <a:p>
            <a:pPr marL="0" marR="0">
              <a:lnSpc>
                <a:spcPct val="107000"/>
              </a:lnSpc>
              <a:spcBef>
                <a:spcPts val="0"/>
              </a:spcBef>
              <a:spcAft>
                <a:spcPts val="800"/>
              </a:spcAft>
            </a:pPr>
            <a:r>
              <a:rPr lang="en-US" sz="2000" kern="100" dirty="0">
                <a:effectLst/>
                <a:ea typeface="Aptos" panose="020B0004020202020204" pitchFamily="34" charset="0"/>
                <a:cs typeface="Times New Roman" panose="02020603050405020304" pitchFamily="18" charset="0"/>
              </a:rPr>
              <a:t>Session 8 – Verbal Learning and Memory/Note-taking</a:t>
            </a:r>
          </a:p>
          <a:p>
            <a:pPr marL="0" marR="0">
              <a:lnSpc>
                <a:spcPct val="107000"/>
              </a:lnSpc>
              <a:spcBef>
                <a:spcPts val="0"/>
              </a:spcBef>
              <a:spcAft>
                <a:spcPts val="800"/>
              </a:spcAft>
            </a:pPr>
            <a:r>
              <a:rPr lang="en-US" sz="2000" kern="100" dirty="0">
                <a:effectLst/>
                <a:ea typeface="Aptos" panose="020B0004020202020204" pitchFamily="34" charset="0"/>
                <a:cs typeface="Times New Roman" panose="02020603050405020304" pitchFamily="18" charset="0"/>
              </a:rPr>
              <a:t>Session 9 – Cognitive Flexibility and Problem-solving</a:t>
            </a:r>
          </a:p>
          <a:p>
            <a:pPr marL="0" marR="0">
              <a:lnSpc>
                <a:spcPct val="107000"/>
              </a:lnSpc>
              <a:spcBef>
                <a:spcPts val="0"/>
              </a:spcBef>
              <a:spcAft>
                <a:spcPts val="800"/>
              </a:spcAft>
            </a:pPr>
            <a:r>
              <a:rPr lang="en-US" sz="2000" kern="100" dirty="0">
                <a:effectLst/>
                <a:ea typeface="Aptos" panose="020B0004020202020204" pitchFamily="34" charset="0"/>
                <a:cs typeface="Times New Roman" panose="02020603050405020304" pitchFamily="18" charset="0"/>
              </a:rPr>
              <a:t>Session 10 – Cognitive Flexibility and Problem-solving</a:t>
            </a:r>
          </a:p>
          <a:p>
            <a:pPr marL="0" marR="0">
              <a:lnSpc>
                <a:spcPct val="107000"/>
              </a:lnSpc>
              <a:spcBef>
                <a:spcPts val="0"/>
              </a:spcBef>
              <a:spcAft>
                <a:spcPts val="800"/>
              </a:spcAft>
            </a:pPr>
            <a:r>
              <a:rPr lang="en-US" sz="2000" kern="100" dirty="0">
                <a:effectLst/>
                <a:ea typeface="Aptos" panose="020B0004020202020204" pitchFamily="34" charset="0"/>
                <a:cs typeface="Times New Roman" panose="02020603050405020304" pitchFamily="18" charset="0"/>
              </a:rPr>
              <a:t>Session 11 – Cognitive Flexibility, Problem-solving, and Planning </a:t>
            </a:r>
          </a:p>
          <a:p>
            <a:pPr marL="0" marR="0">
              <a:lnSpc>
                <a:spcPct val="107000"/>
              </a:lnSpc>
              <a:spcBef>
                <a:spcPts val="0"/>
              </a:spcBef>
              <a:spcAft>
                <a:spcPts val="800"/>
              </a:spcAft>
            </a:pPr>
            <a:r>
              <a:rPr lang="en-US" sz="2000" kern="100" dirty="0">
                <a:effectLst/>
                <a:ea typeface="Aptos" panose="020B0004020202020204" pitchFamily="34" charset="0"/>
                <a:cs typeface="Times New Roman" panose="02020603050405020304" pitchFamily="18" charset="0"/>
              </a:rPr>
              <a:t>Session 12 – Skills Integration, Review, and Next Steps</a:t>
            </a:r>
            <a:endParaRPr lang="en-US" sz="2000" dirty="0"/>
          </a:p>
          <a:p>
            <a:pPr lvl="1"/>
            <a:endParaRPr lang="en-US" sz="300" dirty="0"/>
          </a:p>
          <a:p>
            <a:pPr marL="0" indent="0" algn="r">
              <a:buNone/>
            </a:pPr>
            <a:endParaRPr lang="en-US" sz="1650" dirty="0"/>
          </a:p>
        </p:txBody>
      </p:sp>
    </p:spTree>
    <p:extLst>
      <p:ext uri="{BB962C8B-B14F-4D97-AF65-F5344CB8AC3E}">
        <p14:creationId xmlns:p14="http://schemas.microsoft.com/office/powerpoint/2010/main" val="1736908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AFF75F-89BB-43AD-BB94-336F2E103FB4}"/>
              </a:ext>
            </a:extLst>
          </p:cNvPr>
          <p:cNvSpPr>
            <a:spLocks noGrp="1"/>
          </p:cNvSpPr>
          <p:nvPr>
            <p:ph type="ctrTitle"/>
          </p:nvPr>
        </p:nvSpPr>
        <p:spPr>
          <a:xfrm>
            <a:off x="457200" y="1808444"/>
            <a:ext cx="8943654" cy="2545192"/>
          </a:xfrm>
        </p:spPr>
        <p:txBody>
          <a:bodyPr>
            <a:normAutofit/>
          </a:bodyPr>
          <a:lstStyle/>
          <a:p>
            <a:r>
              <a:rPr lang="en-US" sz="1800" dirty="0">
                <a:effectLst/>
                <a:latin typeface="Calibri" panose="020F0502020204030204" pitchFamily="34" charset="0"/>
                <a:ea typeface="Calibri" panose="020F0502020204030204" pitchFamily="34" charset="0"/>
              </a:rPr>
              <a:t>This webinar is made possible with funding from the National Institute on Disability, Independent Living, and Rehabilitation Research, (NIDILRR), United States Departments of Health and Human Services (NIDILRR </a:t>
            </a:r>
            <a:r>
              <a:rPr lang="en-US" sz="1800">
                <a:effectLst/>
                <a:latin typeface="Calibri" panose="020F0502020204030204" pitchFamily="34" charset="0"/>
                <a:ea typeface="Calibri" panose="020F0502020204030204" pitchFamily="34" charset="0"/>
              </a:rPr>
              <a:t>grant numbers </a:t>
            </a:r>
            <a:r>
              <a:rPr lang="en-US" altLang="ja-JP" sz="1800" b="0">
                <a:latin typeface="Calibri" panose="020F0502020204030204" pitchFamily="34" charset="0"/>
                <a:ea typeface="ヒラギノ角ゴ Pro W3" charset="-128"/>
                <a:cs typeface="Calibri" panose="020F0502020204030204" pitchFamily="34" charset="0"/>
              </a:rPr>
              <a:t>H133G110239 &amp; 90RTEM0005</a:t>
            </a:r>
            <a:r>
              <a:rPr lang="en-US" sz="180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NIDILRR is a Center within the Administration for Community Living (ACL), Department of Health and Human Services (HHS). The contents of this webinar do not necessarily represent the policy of NIDILRR, ACL, or HHS and you should not assume endorsement by the Federal Government.</a:t>
            </a:r>
            <a:br>
              <a:rPr lang="en-US" sz="1800" dirty="0">
                <a:effectLst/>
                <a:latin typeface="Calibri" panose="020F0502020204030204" pitchFamily="34" charset="0"/>
                <a:ea typeface="Calibri" panose="020F0502020204030204" pitchFamily="34" charset="0"/>
              </a:rPr>
            </a:br>
            <a:endParaRPr lang="en-US" sz="1400" dirty="0">
              <a:latin typeface="+mj-lt"/>
            </a:endParaRPr>
          </a:p>
        </p:txBody>
      </p:sp>
      <p:sp>
        <p:nvSpPr>
          <p:cNvPr id="6" name="Text Placeholder 5">
            <a:extLst>
              <a:ext uri="{FF2B5EF4-FFF2-40B4-BE49-F238E27FC236}">
                <a16:creationId xmlns:a16="http://schemas.microsoft.com/office/drawing/2014/main" id="{371A3C06-683D-4934-9881-E354181E700A}"/>
              </a:ext>
            </a:extLst>
          </p:cNvPr>
          <p:cNvSpPr>
            <a:spLocks noGrp="1"/>
          </p:cNvSpPr>
          <p:nvPr>
            <p:ph type="body" sz="quarter" idx="10"/>
          </p:nvPr>
        </p:nvSpPr>
        <p:spPr/>
        <p:txBody>
          <a:bodyPr>
            <a:normAutofit lnSpcReduction="10000"/>
          </a:bodyPr>
          <a:lstStyle/>
          <a:p>
            <a:r>
              <a:rPr lang="en-US" sz="2400" dirty="0"/>
              <a:t>Acknowledgements</a:t>
            </a:r>
          </a:p>
        </p:txBody>
      </p:sp>
      <p:pic>
        <p:nvPicPr>
          <p:cNvPr id="13" name="Picture 12">
            <a:extLst>
              <a:ext uri="{FF2B5EF4-FFF2-40B4-BE49-F238E27FC236}">
                <a16:creationId xmlns:a16="http://schemas.microsoft.com/office/drawing/2014/main" id="{3F5B0566-E82E-4960-8BF6-E78084529630}"/>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07388" y="3964328"/>
            <a:ext cx="649223" cy="457200"/>
          </a:xfrm>
          <a:prstGeom prst="rect">
            <a:avLst/>
          </a:prstGeom>
        </p:spPr>
      </p:pic>
      <p:pic>
        <p:nvPicPr>
          <p:cNvPr id="17" name="Picture 16">
            <a:extLst>
              <a:ext uri="{FF2B5EF4-FFF2-40B4-BE49-F238E27FC236}">
                <a16:creationId xmlns:a16="http://schemas.microsoft.com/office/drawing/2014/main" id="{4121D90C-A403-4F3A-A66D-F7BC6A7FD81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6553" y="3969792"/>
            <a:ext cx="896471" cy="457200"/>
          </a:xfrm>
          <a:prstGeom prst="rect">
            <a:avLst/>
          </a:prstGeom>
        </p:spPr>
      </p:pic>
      <p:cxnSp>
        <p:nvCxnSpPr>
          <p:cNvPr id="27" name="Straight Connector 26">
            <a:extLst>
              <a:ext uri="{FF2B5EF4-FFF2-40B4-BE49-F238E27FC236}">
                <a16:creationId xmlns:a16="http://schemas.microsoft.com/office/drawing/2014/main" id="{4B6DC0E4-3456-4F82-A5BE-6DDF1EC83DEF}"/>
              </a:ext>
              <a:ext uri="{C183D7F6-B498-43B3-948B-1728B52AA6E4}">
                <adec:decorative xmlns:adec="http://schemas.microsoft.com/office/drawing/2017/decorative" val="1"/>
              </a:ext>
            </a:extLst>
          </p:cNvPr>
          <p:cNvCxnSpPr>
            <a:cxnSpLocks/>
          </p:cNvCxnSpPr>
          <p:nvPr/>
        </p:nvCxnSpPr>
        <p:spPr>
          <a:xfrm>
            <a:off x="1554009" y="4104563"/>
            <a:ext cx="0" cy="2610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FF22A93-61BF-4CC7-A9E0-25D45B0D2A88}"/>
              </a:ext>
              <a:ext uri="{C183D7F6-B498-43B3-948B-1728B52AA6E4}">
                <adec:decorative xmlns:adec="http://schemas.microsoft.com/office/drawing/2017/decorative" val="1"/>
              </a:ext>
            </a:extLst>
          </p:cNvPr>
          <p:cNvCxnSpPr>
            <a:cxnSpLocks/>
          </p:cNvCxnSpPr>
          <p:nvPr/>
        </p:nvCxnSpPr>
        <p:spPr>
          <a:xfrm>
            <a:off x="2707366" y="4086873"/>
            <a:ext cx="0" cy="2610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8E77B11-E8EC-1A6C-4CE9-A3ACC62213C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762592" y="3969792"/>
            <a:ext cx="749638" cy="457200"/>
          </a:xfrm>
          <a:prstGeom prst="rect">
            <a:avLst/>
          </a:prstGeom>
        </p:spPr>
      </p:pic>
      <p:pic>
        <p:nvPicPr>
          <p:cNvPr id="4" name="Picture 3">
            <a:extLst>
              <a:ext uri="{FF2B5EF4-FFF2-40B4-BE49-F238E27FC236}">
                <a16:creationId xmlns:a16="http://schemas.microsoft.com/office/drawing/2014/main" id="{EFC3704F-239F-6FCB-CCC5-0E89C14F1A8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868154" y="3942915"/>
            <a:ext cx="573244" cy="573244"/>
          </a:xfrm>
          <a:prstGeom prst="rect">
            <a:avLst/>
          </a:prstGeom>
        </p:spPr>
      </p:pic>
      <p:cxnSp>
        <p:nvCxnSpPr>
          <p:cNvPr id="7" name="Straight Connector 6">
            <a:extLst>
              <a:ext uri="{FF2B5EF4-FFF2-40B4-BE49-F238E27FC236}">
                <a16:creationId xmlns:a16="http://schemas.microsoft.com/office/drawing/2014/main" id="{FD9EF885-5A5D-DDA5-D85E-E4B3E03149DD}"/>
              </a:ext>
              <a:ext uri="{C183D7F6-B498-43B3-948B-1728B52AA6E4}">
                <adec:decorative xmlns:adec="http://schemas.microsoft.com/office/drawing/2017/decorative" val="1"/>
              </a:ext>
            </a:extLst>
          </p:cNvPr>
          <p:cNvCxnSpPr>
            <a:cxnSpLocks/>
          </p:cNvCxnSpPr>
          <p:nvPr/>
        </p:nvCxnSpPr>
        <p:spPr>
          <a:xfrm>
            <a:off x="3757691" y="4089778"/>
            <a:ext cx="0" cy="2610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8273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205" y="228600"/>
            <a:ext cx="9376213" cy="838200"/>
          </a:xfrm>
        </p:spPr>
        <p:txBody>
          <a:bodyPr>
            <a:normAutofit/>
          </a:bodyPr>
          <a:lstStyle/>
          <a:p>
            <a:r>
              <a:rPr lang="en-US" dirty="0"/>
              <a:t>Selected FSST Skills &amp; Strategies</a:t>
            </a:r>
          </a:p>
        </p:txBody>
      </p:sp>
      <p:sp>
        <p:nvSpPr>
          <p:cNvPr id="3" name="Content Placeholder 2"/>
          <p:cNvSpPr>
            <a:spLocks noGrp="1"/>
          </p:cNvSpPr>
          <p:nvPr>
            <p:ph idx="1"/>
          </p:nvPr>
        </p:nvSpPr>
        <p:spPr>
          <a:xfrm>
            <a:off x="729205" y="1194121"/>
            <a:ext cx="10417215" cy="5334000"/>
          </a:xfrm>
        </p:spPr>
        <p:txBody>
          <a:bodyPr>
            <a:normAutofit fontScale="77500" lnSpcReduction="20000"/>
          </a:bodyPr>
          <a:lstStyle/>
          <a:p>
            <a:r>
              <a:rPr lang="en-US" dirty="0"/>
              <a:t>Creating habits to promote self-regulated learning </a:t>
            </a:r>
          </a:p>
          <a:p>
            <a:endParaRPr lang="en-US" sz="900" dirty="0"/>
          </a:p>
          <a:p>
            <a:r>
              <a:rPr lang="en-US" dirty="0"/>
              <a:t>Goal setting</a:t>
            </a:r>
          </a:p>
          <a:p>
            <a:endParaRPr lang="en-US" sz="900" dirty="0"/>
          </a:p>
          <a:p>
            <a:r>
              <a:rPr lang="en-US" dirty="0"/>
              <a:t>Time &amp; Task Management (Prospective memory)</a:t>
            </a:r>
          </a:p>
          <a:p>
            <a:pPr lvl="1"/>
            <a:r>
              <a:rPr lang="en-US" dirty="0"/>
              <a:t>Calendaring</a:t>
            </a:r>
            <a:r>
              <a:rPr lang="en-US" sz="2500" dirty="0"/>
              <a:t>: </a:t>
            </a:r>
            <a:r>
              <a:rPr lang="en-US" sz="1900" i="1" dirty="0">
                <a:solidFill>
                  <a:srgbClr val="FF0000"/>
                </a:solidFill>
              </a:rPr>
              <a:t>the most important self-regulation skill</a:t>
            </a:r>
          </a:p>
          <a:p>
            <a:pPr lvl="1"/>
            <a:r>
              <a:rPr lang="en-US" dirty="0"/>
              <a:t>To-do lists </a:t>
            </a:r>
          </a:p>
          <a:p>
            <a:pPr lvl="1"/>
            <a:r>
              <a:rPr lang="en-US" dirty="0"/>
              <a:t>Sequencing</a:t>
            </a:r>
          </a:p>
          <a:p>
            <a:pPr lvl="1"/>
            <a:r>
              <a:rPr lang="en-US" dirty="0"/>
              <a:t>Prioritizing tasks (Eisenhower’s Principle: urgent vs important) </a:t>
            </a:r>
          </a:p>
          <a:p>
            <a:pPr lvl="1"/>
            <a:endParaRPr lang="en-US" sz="800" dirty="0"/>
          </a:p>
          <a:p>
            <a:r>
              <a:rPr lang="en-US" dirty="0"/>
              <a:t>Self-talk</a:t>
            </a:r>
          </a:p>
          <a:p>
            <a:endParaRPr lang="en-US" sz="1000" dirty="0"/>
          </a:p>
          <a:p>
            <a:r>
              <a:rPr lang="en-US" dirty="0"/>
              <a:t>Use of timers/reminders</a:t>
            </a:r>
          </a:p>
          <a:p>
            <a:endParaRPr lang="en-US" sz="800" dirty="0"/>
          </a:p>
          <a:p>
            <a:r>
              <a:rPr lang="en-US" dirty="0"/>
              <a:t>Automatic places, task-linking</a:t>
            </a:r>
          </a:p>
          <a:p>
            <a:endParaRPr lang="en-US" sz="800" dirty="0"/>
          </a:p>
          <a:p>
            <a:r>
              <a:rPr lang="en-US" dirty="0"/>
              <a:t>Set-shifting vs multi-tasking</a:t>
            </a:r>
          </a:p>
          <a:p>
            <a:endParaRPr lang="en-US" sz="800" dirty="0"/>
          </a:p>
          <a:p>
            <a:r>
              <a:rPr lang="en-US" dirty="0"/>
              <a:t>Visualization</a:t>
            </a:r>
          </a:p>
          <a:p>
            <a:pPr lvl="1"/>
            <a:r>
              <a:rPr lang="en-US" sz="1900" dirty="0"/>
              <a:t>Encode- Store -Retrieve</a:t>
            </a:r>
          </a:p>
        </p:txBody>
      </p:sp>
    </p:spTree>
    <p:extLst>
      <p:ext uri="{BB962C8B-B14F-4D97-AF65-F5344CB8AC3E}">
        <p14:creationId xmlns:p14="http://schemas.microsoft.com/office/powerpoint/2010/main" val="818387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832291" cy="755248"/>
          </a:xfrm>
        </p:spPr>
        <p:txBody>
          <a:bodyPr>
            <a:normAutofit/>
          </a:bodyPr>
          <a:lstStyle/>
          <a:p>
            <a:r>
              <a:rPr lang="en-US" dirty="0"/>
              <a:t>Teaching Time &amp; Task Management</a:t>
            </a:r>
          </a:p>
        </p:txBody>
      </p:sp>
      <p:sp>
        <p:nvSpPr>
          <p:cNvPr id="3" name="Content Placeholder 2"/>
          <p:cNvSpPr>
            <a:spLocks noGrp="1"/>
          </p:cNvSpPr>
          <p:nvPr>
            <p:ph idx="1"/>
          </p:nvPr>
        </p:nvSpPr>
        <p:spPr/>
        <p:txBody>
          <a:bodyPr>
            <a:normAutofit lnSpcReduction="10000"/>
          </a:bodyPr>
          <a:lstStyle/>
          <a:p>
            <a:r>
              <a:rPr lang="en-US" b="1" dirty="0"/>
              <a:t>Complex skill set</a:t>
            </a:r>
          </a:p>
          <a:p>
            <a:r>
              <a:rPr lang="en-US" dirty="0"/>
              <a:t>Time: </a:t>
            </a:r>
          </a:p>
          <a:p>
            <a:pPr lvl="1"/>
            <a:r>
              <a:rPr lang="en-US" dirty="0"/>
              <a:t>what am I doing with my time?</a:t>
            </a:r>
          </a:p>
          <a:p>
            <a:pPr lvl="1"/>
            <a:r>
              <a:rPr lang="en-US" dirty="0"/>
              <a:t>how much time do I have?</a:t>
            </a:r>
          </a:p>
          <a:p>
            <a:r>
              <a:rPr lang="en-US" dirty="0"/>
              <a:t>Task: </a:t>
            </a:r>
          </a:p>
          <a:p>
            <a:pPr lvl="1"/>
            <a:r>
              <a:rPr lang="en-US" dirty="0"/>
              <a:t>what do I have to do? </a:t>
            </a:r>
          </a:p>
          <a:p>
            <a:r>
              <a:rPr lang="en-US" dirty="0"/>
              <a:t>Common companion skills/strategies:</a:t>
            </a:r>
          </a:p>
          <a:p>
            <a:pPr lvl="1"/>
            <a:r>
              <a:rPr lang="en-US" dirty="0"/>
              <a:t>Prioritizing tasks</a:t>
            </a:r>
          </a:p>
          <a:p>
            <a:pPr lvl="1"/>
            <a:r>
              <a:rPr lang="en-US" dirty="0"/>
              <a:t>Task chunking</a:t>
            </a:r>
          </a:p>
          <a:p>
            <a:pPr lvl="1"/>
            <a:r>
              <a:rPr lang="en-US" dirty="0"/>
              <a:t>Set shifting</a:t>
            </a:r>
          </a:p>
          <a:p>
            <a:pPr lvl="1"/>
            <a:r>
              <a:rPr lang="en-US" dirty="0"/>
              <a:t>Reminders</a:t>
            </a:r>
          </a:p>
          <a:p>
            <a:pPr lvl="1"/>
            <a:r>
              <a:rPr lang="en-US" dirty="0"/>
              <a:t>Managing Distractions (</a:t>
            </a:r>
            <a:r>
              <a:rPr lang="en-US" dirty="0">
                <a:solidFill>
                  <a:srgbClr val="FF0000"/>
                </a:solidFill>
              </a:rPr>
              <a:t>self-imposed</a:t>
            </a:r>
            <a:r>
              <a:rPr lang="en-US" dirty="0"/>
              <a:t> and otherwise)</a:t>
            </a:r>
          </a:p>
          <a:p>
            <a:pPr lvl="1"/>
            <a:endParaRPr lang="en-US" dirty="0"/>
          </a:p>
        </p:txBody>
      </p:sp>
    </p:spTree>
    <p:extLst>
      <p:ext uri="{BB962C8B-B14F-4D97-AF65-F5344CB8AC3E}">
        <p14:creationId xmlns:p14="http://schemas.microsoft.com/office/powerpoint/2010/main" val="273193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E9B5BB-0637-490C-D391-C54A9FA86CA8}"/>
              </a:ext>
            </a:extLst>
          </p:cNvPr>
          <p:cNvSpPr>
            <a:spLocks noGrp="1"/>
          </p:cNvSpPr>
          <p:nvPr>
            <p:ph type="ctrTitle"/>
          </p:nvPr>
        </p:nvSpPr>
        <p:spPr/>
        <p:txBody>
          <a:bodyPr/>
          <a:lstStyle/>
          <a:p>
            <a:r>
              <a:rPr lang="en-US" dirty="0"/>
              <a:t>The Role of Cognitive Load</a:t>
            </a:r>
          </a:p>
        </p:txBody>
      </p:sp>
    </p:spTree>
    <p:extLst>
      <p:ext uri="{BB962C8B-B14F-4D97-AF65-F5344CB8AC3E}">
        <p14:creationId xmlns:p14="http://schemas.microsoft.com/office/powerpoint/2010/main" val="2508910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62AF1-F179-7647-B6EF-B5D01FAAC645}"/>
              </a:ext>
            </a:extLst>
          </p:cNvPr>
          <p:cNvSpPr>
            <a:spLocks noGrp="1"/>
          </p:cNvSpPr>
          <p:nvPr>
            <p:ph type="title"/>
          </p:nvPr>
        </p:nvSpPr>
        <p:spPr>
          <a:xfrm>
            <a:off x="520861" y="381001"/>
            <a:ext cx="10741306" cy="888083"/>
          </a:xfrm>
        </p:spPr>
        <p:txBody>
          <a:bodyPr>
            <a:normAutofit fontScale="90000"/>
          </a:bodyPr>
          <a:lstStyle/>
          <a:p>
            <a:r>
              <a:rPr lang="en-US" dirty="0"/>
              <a:t>Role of Cognitive Load in Meeting Demands</a:t>
            </a:r>
          </a:p>
        </p:txBody>
      </p:sp>
      <p:sp>
        <p:nvSpPr>
          <p:cNvPr id="3" name="Content Placeholder 2">
            <a:extLst>
              <a:ext uri="{FF2B5EF4-FFF2-40B4-BE49-F238E27FC236}">
                <a16:creationId xmlns:a16="http://schemas.microsoft.com/office/drawing/2014/main" id="{487248E2-1D75-0A48-B994-804C4C2679EF}"/>
              </a:ext>
            </a:extLst>
          </p:cNvPr>
          <p:cNvSpPr>
            <a:spLocks noGrp="1"/>
          </p:cNvSpPr>
          <p:nvPr>
            <p:ph idx="1"/>
          </p:nvPr>
        </p:nvSpPr>
        <p:spPr>
          <a:xfrm>
            <a:off x="520861" y="1387367"/>
            <a:ext cx="10741306" cy="4932410"/>
          </a:xfrm>
        </p:spPr>
        <p:txBody>
          <a:bodyPr>
            <a:normAutofit lnSpcReduction="10000"/>
          </a:bodyPr>
          <a:lstStyle/>
          <a:p>
            <a:r>
              <a:rPr lang="en-US" dirty="0"/>
              <a:t>Cognitive load is determined by cognitive resources required for a task</a:t>
            </a:r>
          </a:p>
          <a:p>
            <a:pPr lvl="1"/>
            <a:r>
              <a:rPr lang="en-US" dirty="0"/>
              <a:t>The more resources required the “heavier” cognitive load</a:t>
            </a:r>
          </a:p>
          <a:p>
            <a:pPr lvl="1"/>
            <a:r>
              <a:rPr lang="en-US" dirty="0"/>
              <a:t>Specifically working memory and attention</a:t>
            </a:r>
          </a:p>
          <a:p>
            <a:pPr marL="457177" lvl="1" indent="0">
              <a:buNone/>
            </a:pPr>
            <a:endParaRPr lang="en-US" dirty="0"/>
          </a:p>
          <a:p>
            <a:r>
              <a:rPr lang="en-US" dirty="0"/>
              <a:t>If working memory capacity exceeded, </a:t>
            </a:r>
            <a:r>
              <a:rPr lang="en-US" b="1" dirty="0"/>
              <a:t>cognitive overload occurs </a:t>
            </a:r>
          </a:p>
          <a:p>
            <a:pPr lvl="1"/>
            <a:r>
              <a:rPr lang="en-US" dirty="0"/>
              <a:t>Remaining cognitive resources insufficient to meet demands </a:t>
            </a:r>
          </a:p>
          <a:p>
            <a:pPr lvl="1">
              <a:lnSpc>
                <a:spcPct val="110000"/>
              </a:lnSpc>
            </a:pPr>
            <a:r>
              <a:rPr lang="en-US" dirty="0"/>
              <a:t>Performance decreases           </a:t>
            </a:r>
            <a:r>
              <a:rPr lang="en-US" sz="1050" dirty="0"/>
              <a:t>(Pass et al., 2003; </a:t>
            </a:r>
            <a:r>
              <a:rPr lang="en-US" sz="1050" dirty="0" err="1"/>
              <a:t>Sweller</a:t>
            </a:r>
            <a:r>
              <a:rPr lang="en-US" sz="1050" dirty="0"/>
              <a:t> et al., 1998; van </a:t>
            </a:r>
            <a:r>
              <a:rPr lang="en-US" sz="1050" dirty="0" err="1"/>
              <a:t>Merrienbower</a:t>
            </a:r>
            <a:r>
              <a:rPr lang="en-US" sz="1050" dirty="0"/>
              <a:t> &amp; </a:t>
            </a:r>
            <a:r>
              <a:rPr lang="en-US" sz="1050" dirty="0" err="1"/>
              <a:t>Sweller</a:t>
            </a:r>
            <a:r>
              <a:rPr lang="en-US" sz="1050" dirty="0"/>
              <a:t>, 2005; </a:t>
            </a:r>
            <a:r>
              <a:rPr lang="en-US" sz="1050" dirty="0" err="1"/>
              <a:t>Sweller</a:t>
            </a:r>
            <a:r>
              <a:rPr lang="en-US" sz="1050" dirty="0"/>
              <a:t>, 2011)</a:t>
            </a:r>
          </a:p>
          <a:p>
            <a:pPr marL="0" indent="0">
              <a:buNone/>
            </a:pPr>
            <a:endParaRPr lang="en-US" sz="600" dirty="0"/>
          </a:p>
          <a:p>
            <a:r>
              <a:rPr lang="en-US" dirty="0"/>
              <a:t>Cognitive load is low at the beginning of the semester  </a:t>
            </a:r>
          </a:p>
          <a:p>
            <a:pPr lvl="1"/>
            <a:r>
              <a:rPr lang="en-US" dirty="0"/>
              <a:t>precipitous increase in demands as semester continues</a:t>
            </a:r>
          </a:p>
          <a:p>
            <a:pPr marL="457177" lvl="1" indent="0">
              <a:buNone/>
            </a:pPr>
            <a:endParaRPr lang="en-US" dirty="0"/>
          </a:p>
          <a:p>
            <a:r>
              <a:rPr lang="en-US" dirty="0"/>
              <a:t>Increased reliance on EF skills and strategies to manage competing demands</a:t>
            </a:r>
          </a:p>
          <a:p>
            <a:endParaRPr lang="en-US" sz="675" dirty="0"/>
          </a:p>
        </p:txBody>
      </p:sp>
    </p:spTree>
    <p:extLst>
      <p:ext uri="{BB962C8B-B14F-4D97-AF65-F5344CB8AC3E}">
        <p14:creationId xmlns:p14="http://schemas.microsoft.com/office/powerpoint/2010/main" val="1645837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62AF1-F179-7647-B6EF-B5D01FAAC645}"/>
              </a:ext>
            </a:extLst>
          </p:cNvPr>
          <p:cNvSpPr>
            <a:spLocks noGrp="1"/>
          </p:cNvSpPr>
          <p:nvPr>
            <p:ph type="title"/>
          </p:nvPr>
        </p:nvSpPr>
        <p:spPr>
          <a:xfrm>
            <a:off x="509287" y="385133"/>
            <a:ext cx="10660283" cy="888083"/>
          </a:xfrm>
        </p:spPr>
        <p:txBody>
          <a:bodyPr>
            <a:normAutofit fontScale="90000"/>
          </a:bodyPr>
          <a:lstStyle/>
          <a:p>
            <a:r>
              <a:rPr lang="en-US" dirty="0"/>
              <a:t>Implications of Under-refined EF Skills &amp; Prolonged Cognitive Load</a:t>
            </a:r>
          </a:p>
        </p:txBody>
      </p:sp>
      <p:sp>
        <p:nvSpPr>
          <p:cNvPr id="3" name="Content Placeholder 2">
            <a:extLst>
              <a:ext uri="{FF2B5EF4-FFF2-40B4-BE49-F238E27FC236}">
                <a16:creationId xmlns:a16="http://schemas.microsoft.com/office/drawing/2014/main" id="{487248E2-1D75-0A48-B994-804C4C2679EF}"/>
              </a:ext>
            </a:extLst>
          </p:cNvPr>
          <p:cNvSpPr>
            <a:spLocks noGrp="1"/>
          </p:cNvSpPr>
          <p:nvPr>
            <p:ph idx="1"/>
          </p:nvPr>
        </p:nvSpPr>
        <p:spPr>
          <a:xfrm>
            <a:off x="717648" y="1481559"/>
            <a:ext cx="10833886" cy="4991308"/>
          </a:xfrm>
        </p:spPr>
        <p:txBody>
          <a:bodyPr>
            <a:normAutofit/>
          </a:bodyPr>
          <a:lstStyle/>
          <a:p>
            <a:endParaRPr lang="en-US" sz="600" dirty="0"/>
          </a:p>
          <a:p>
            <a:pPr>
              <a:spcAft>
                <a:spcPts val="600"/>
              </a:spcAft>
            </a:pPr>
            <a:r>
              <a:rPr lang="en-US" sz="2200" dirty="0"/>
              <a:t>Competing demands of student life creates a state of prolonged cognitive load</a:t>
            </a:r>
          </a:p>
          <a:p>
            <a:pPr lvl="1">
              <a:spcAft>
                <a:spcPts val="600"/>
              </a:spcAft>
            </a:pPr>
            <a:r>
              <a:rPr lang="en-US" sz="2200" dirty="0"/>
              <a:t>Cognition, skills, strategies, &amp; supports dictate if load turns to overload</a:t>
            </a:r>
          </a:p>
          <a:p>
            <a:pPr>
              <a:spcAft>
                <a:spcPts val="600"/>
              </a:spcAft>
            </a:pPr>
            <a:r>
              <a:rPr lang="en-US" sz="2200" dirty="0"/>
              <a:t>Students with underdeveloped EF skills &amp; strategies struggle to keep up with the constant demands of student life</a:t>
            </a:r>
          </a:p>
          <a:p>
            <a:pPr lvl="1">
              <a:spcAft>
                <a:spcPts val="600"/>
              </a:spcAft>
            </a:pPr>
            <a:r>
              <a:rPr lang="en-US" sz="2200" dirty="0"/>
              <a:t>Difficulty with organization, time and task management, attention, memory, prioritizing</a:t>
            </a:r>
          </a:p>
          <a:p>
            <a:pPr>
              <a:spcAft>
                <a:spcPts val="600"/>
              </a:spcAft>
            </a:pPr>
            <a:r>
              <a:rPr lang="en-US" sz="2200" dirty="0"/>
              <a:t>As performance decreases, stress increases</a:t>
            </a:r>
          </a:p>
          <a:p>
            <a:pPr lvl="1">
              <a:spcAft>
                <a:spcPts val="600"/>
              </a:spcAft>
            </a:pPr>
            <a:r>
              <a:rPr lang="en-US" sz="2200" dirty="0"/>
              <a:t>Missed assignments, missed classes, unfinished papers, missed appointments</a:t>
            </a:r>
          </a:p>
          <a:p>
            <a:pPr>
              <a:spcAft>
                <a:spcPts val="600"/>
              </a:spcAft>
            </a:pPr>
            <a:r>
              <a:rPr lang="en-US" sz="2200" dirty="0"/>
              <a:t>Under-refined EF skills and strategies also hinders help-seeking, keeping appointments, taking medication, completing/following-up with requests/activities </a:t>
            </a:r>
          </a:p>
        </p:txBody>
      </p:sp>
    </p:spTree>
    <p:extLst>
      <p:ext uri="{BB962C8B-B14F-4D97-AF65-F5344CB8AC3E}">
        <p14:creationId xmlns:p14="http://schemas.microsoft.com/office/powerpoint/2010/main" val="3663153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31216-A5A4-F24E-9E44-DB2BC7D36E72}"/>
              </a:ext>
            </a:extLst>
          </p:cNvPr>
          <p:cNvSpPr>
            <a:spLocks noGrp="1"/>
          </p:cNvSpPr>
          <p:nvPr>
            <p:ph type="title"/>
          </p:nvPr>
        </p:nvSpPr>
        <p:spPr>
          <a:xfrm>
            <a:off x="537258" y="339525"/>
            <a:ext cx="11030673" cy="888083"/>
          </a:xfrm>
        </p:spPr>
        <p:txBody>
          <a:bodyPr>
            <a:normAutofit/>
          </a:bodyPr>
          <a:lstStyle/>
          <a:p>
            <a:r>
              <a:rPr lang="en-US" dirty="0"/>
              <a:t>Study Description</a:t>
            </a:r>
          </a:p>
        </p:txBody>
      </p:sp>
      <p:sp>
        <p:nvSpPr>
          <p:cNvPr id="3" name="Content Placeholder 2">
            <a:extLst>
              <a:ext uri="{FF2B5EF4-FFF2-40B4-BE49-F238E27FC236}">
                <a16:creationId xmlns:a16="http://schemas.microsoft.com/office/drawing/2014/main" id="{71F06ABF-AF12-EC42-BA95-539514B963F7}"/>
              </a:ext>
            </a:extLst>
          </p:cNvPr>
          <p:cNvSpPr>
            <a:spLocks noGrp="1"/>
          </p:cNvSpPr>
          <p:nvPr>
            <p:ph idx="1"/>
          </p:nvPr>
        </p:nvSpPr>
        <p:spPr>
          <a:xfrm>
            <a:off x="810227" y="1371600"/>
            <a:ext cx="11030673" cy="4820856"/>
          </a:xfrm>
        </p:spPr>
        <p:txBody>
          <a:bodyPr>
            <a:noAutofit/>
          </a:bodyPr>
          <a:lstStyle/>
          <a:p>
            <a:r>
              <a:rPr lang="en-US" sz="2000" dirty="0"/>
              <a:t>Randomized controlled trial </a:t>
            </a:r>
          </a:p>
          <a:p>
            <a:r>
              <a:rPr lang="en-US" sz="2000" dirty="0"/>
              <a:t>76 participants in these analyses; 119 consented</a:t>
            </a:r>
          </a:p>
          <a:p>
            <a:pPr lvl="1"/>
            <a:r>
              <a:rPr lang="en-US" sz="2000" dirty="0"/>
              <a:t>18-64 current enrolled students, recruited from 18 institutions from NY-NJ metro area</a:t>
            </a:r>
          </a:p>
          <a:p>
            <a:pPr lvl="1"/>
            <a:r>
              <a:rPr lang="en-US" sz="2000" dirty="0"/>
              <a:t>Verified mental health condition, at least 2 semesters until graduation, no SEd services</a:t>
            </a:r>
          </a:p>
          <a:p>
            <a:r>
              <a:rPr lang="en-US" sz="2000" dirty="0"/>
              <a:t>Randomly assigned to FSST or control condition</a:t>
            </a:r>
          </a:p>
          <a:p>
            <a:pPr lvl="1"/>
            <a:r>
              <a:rPr lang="en-US" sz="2000" dirty="0"/>
              <a:t>Active control: received 1h of tailored feedback from MATRICS Consensus Cognitive Battery (MCCB) neurocognitive assessment </a:t>
            </a:r>
          </a:p>
          <a:p>
            <a:r>
              <a:rPr lang="en-US" sz="2000" dirty="0"/>
              <a:t>Participants followed for up to 18m</a:t>
            </a:r>
          </a:p>
          <a:p>
            <a:r>
              <a:rPr lang="en-US" sz="2000" dirty="0"/>
              <a:t>For these analyses, data from:</a:t>
            </a:r>
          </a:p>
          <a:p>
            <a:pPr lvl="1"/>
            <a:r>
              <a:rPr lang="en-US" sz="2000" dirty="0"/>
              <a:t>MCCB: baseline to 4m</a:t>
            </a:r>
          </a:p>
          <a:p>
            <a:pPr lvl="1"/>
            <a:r>
              <a:rPr lang="en-US" sz="2000" dirty="0"/>
              <a:t>Self-report measures: baseline to 4m</a:t>
            </a:r>
          </a:p>
          <a:p>
            <a:pPr lvl="1"/>
            <a:r>
              <a:rPr lang="en-US" sz="2000" dirty="0"/>
              <a:t>Transcript: 2 semesters (semester prior to start of condition to 2</a:t>
            </a:r>
            <a:r>
              <a:rPr lang="en-US" sz="2000" baseline="30000" dirty="0"/>
              <a:t>nd</a:t>
            </a:r>
            <a:r>
              <a:rPr lang="en-US" sz="2000" dirty="0"/>
              <a:t> (main) semester in study) </a:t>
            </a:r>
          </a:p>
          <a:p>
            <a:pPr lvl="1"/>
            <a:endParaRPr lang="en-US" sz="600" dirty="0"/>
          </a:p>
          <a:p>
            <a:pPr marL="0" indent="0">
              <a:buNone/>
            </a:pPr>
            <a:endParaRPr lang="en-US" sz="1800" dirty="0"/>
          </a:p>
        </p:txBody>
      </p:sp>
    </p:spTree>
    <p:extLst>
      <p:ext uri="{BB962C8B-B14F-4D97-AF65-F5344CB8AC3E}">
        <p14:creationId xmlns:p14="http://schemas.microsoft.com/office/powerpoint/2010/main" val="45858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4912225-3737-02D0-8ED1-42A01B7AD083}"/>
              </a:ext>
            </a:extLst>
          </p:cNvPr>
          <p:cNvSpPr>
            <a:spLocks noGrp="1"/>
          </p:cNvSpPr>
          <p:nvPr>
            <p:ph type="title"/>
          </p:nvPr>
        </p:nvSpPr>
        <p:spPr/>
        <p:txBody>
          <a:bodyPr/>
          <a:lstStyle/>
          <a:p>
            <a:r>
              <a:rPr lang="en-US" dirty="0"/>
              <a:t>Participant Sample Characteristics</a:t>
            </a:r>
          </a:p>
        </p:txBody>
      </p:sp>
      <p:sp>
        <p:nvSpPr>
          <p:cNvPr id="3" name="Content Placeholder 2">
            <a:extLst>
              <a:ext uri="{FF2B5EF4-FFF2-40B4-BE49-F238E27FC236}">
                <a16:creationId xmlns:a16="http://schemas.microsoft.com/office/drawing/2014/main" id="{843042B9-A0D3-F132-19B4-275A6D1984DB}"/>
              </a:ext>
            </a:extLst>
          </p:cNvPr>
          <p:cNvSpPr>
            <a:spLocks noGrp="1"/>
          </p:cNvSpPr>
          <p:nvPr>
            <p:ph sz="half" idx="2"/>
          </p:nvPr>
        </p:nvSpPr>
        <p:spPr>
          <a:xfrm>
            <a:off x="457200" y="1375230"/>
            <a:ext cx="5540375" cy="4828800"/>
          </a:xfrm>
        </p:spPr>
        <p:txBody>
          <a:bodyPr>
            <a:normAutofit/>
          </a:bodyPr>
          <a:lstStyle/>
          <a:p>
            <a:pPr>
              <a:spcAft>
                <a:spcPts val="600"/>
              </a:spcAft>
            </a:pPr>
            <a:r>
              <a:rPr lang="en-US" sz="1800" dirty="0"/>
              <a:t>Participants recruited from NY-NJ metro area</a:t>
            </a:r>
          </a:p>
          <a:p>
            <a:pPr lvl="1">
              <a:spcAft>
                <a:spcPts val="600"/>
              </a:spcAft>
            </a:pPr>
            <a:r>
              <a:rPr lang="en-US" sz="1800" dirty="0"/>
              <a:t>18 postsecondary institutions</a:t>
            </a:r>
          </a:p>
          <a:p>
            <a:pPr>
              <a:spcAft>
                <a:spcPts val="600"/>
              </a:spcAft>
            </a:pPr>
            <a:r>
              <a:rPr lang="en-US" sz="1800" dirty="0"/>
              <a:t>Adults between 18 to 54 years old</a:t>
            </a:r>
          </a:p>
          <a:p>
            <a:pPr lvl="1">
              <a:spcAft>
                <a:spcPts val="600"/>
              </a:spcAft>
            </a:pPr>
            <a:r>
              <a:rPr lang="en-US" sz="1800" dirty="0"/>
              <a:t>Average age 28.38 (</a:t>
            </a:r>
            <a:r>
              <a:rPr lang="en-US" sz="1800" i="1" dirty="0"/>
              <a:t>SD</a:t>
            </a:r>
            <a:r>
              <a:rPr lang="en-US" sz="1800" dirty="0"/>
              <a:t> = 10.23); 53.3% under 24</a:t>
            </a:r>
          </a:p>
          <a:p>
            <a:pPr lvl="1">
              <a:spcAft>
                <a:spcPts val="600"/>
              </a:spcAft>
            </a:pPr>
            <a:r>
              <a:rPr lang="en-US" sz="1800" dirty="0"/>
              <a:t>Majority female* (69.7%)</a:t>
            </a:r>
          </a:p>
          <a:p>
            <a:pPr lvl="1">
              <a:spcAft>
                <a:spcPts val="600"/>
              </a:spcAft>
            </a:pPr>
            <a:r>
              <a:rPr lang="en-US" sz="1800" dirty="0"/>
              <a:t>61.3% from diverse across race/ethnicity</a:t>
            </a:r>
          </a:p>
          <a:p>
            <a:pPr>
              <a:lnSpc>
                <a:spcPct val="120000"/>
              </a:lnSpc>
              <a:spcAft>
                <a:spcPts val="600"/>
              </a:spcAft>
            </a:pPr>
            <a:r>
              <a:rPr lang="en-US" sz="1800" dirty="0"/>
              <a:t>Mental health conditions</a:t>
            </a:r>
          </a:p>
          <a:p>
            <a:pPr lvl="1">
              <a:spcBef>
                <a:spcPts val="0"/>
              </a:spcBef>
              <a:spcAft>
                <a:spcPts val="600"/>
              </a:spcAft>
            </a:pPr>
            <a:r>
              <a:rPr lang="en-US" sz="1800" dirty="0"/>
              <a:t>73% mood</a:t>
            </a:r>
          </a:p>
          <a:p>
            <a:pPr lvl="1">
              <a:spcBef>
                <a:spcPts val="0"/>
              </a:spcBef>
              <a:spcAft>
                <a:spcPts val="600"/>
              </a:spcAft>
            </a:pPr>
            <a:r>
              <a:rPr lang="en-US" sz="1800" dirty="0"/>
              <a:t>52.7% anxiety </a:t>
            </a:r>
          </a:p>
          <a:p>
            <a:pPr lvl="1">
              <a:spcBef>
                <a:spcPts val="0"/>
              </a:spcBef>
              <a:spcAft>
                <a:spcPts val="600"/>
              </a:spcAft>
            </a:pPr>
            <a:r>
              <a:rPr lang="en-US" sz="1800" dirty="0"/>
              <a:t>11% psychosis-related conditions </a:t>
            </a:r>
          </a:p>
          <a:p>
            <a:pPr lvl="1">
              <a:spcBef>
                <a:spcPts val="0"/>
              </a:spcBef>
              <a:spcAft>
                <a:spcPts val="600"/>
              </a:spcAft>
            </a:pPr>
            <a:r>
              <a:rPr lang="en-US" sz="1800" dirty="0"/>
              <a:t>34% previously hospitalized for psychiatric condition</a:t>
            </a:r>
          </a:p>
          <a:p>
            <a:endParaRPr lang="en-US" dirty="0"/>
          </a:p>
        </p:txBody>
      </p:sp>
      <p:sp>
        <p:nvSpPr>
          <p:cNvPr id="5" name="Content Placeholder 4">
            <a:extLst>
              <a:ext uri="{FF2B5EF4-FFF2-40B4-BE49-F238E27FC236}">
                <a16:creationId xmlns:a16="http://schemas.microsoft.com/office/drawing/2014/main" id="{E141F9F9-C7A5-C930-77CE-76501845D236}"/>
              </a:ext>
            </a:extLst>
          </p:cNvPr>
          <p:cNvSpPr>
            <a:spLocks noGrp="1"/>
          </p:cNvSpPr>
          <p:nvPr>
            <p:ph sz="quarter" idx="4"/>
          </p:nvPr>
        </p:nvSpPr>
        <p:spPr>
          <a:xfrm>
            <a:off x="6096000" y="1375229"/>
            <a:ext cx="5540375" cy="4828801"/>
          </a:xfrm>
        </p:spPr>
        <p:txBody>
          <a:bodyPr>
            <a:normAutofit/>
          </a:bodyPr>
          <a:lstStyle/>
          <a:p>
            <a:pPr>
              <a:lnSpc>
                <a:spcPct val="80000"/>
              </a:lnSpc>
            </a:pPr>
            <a:r>
              <a:rPr lang="en-US" sz="1800" dirty="0"/>
              <a:t>Largest Proportion were:</a:t>
            </a:r>
          </a:p>
          <a:p>
            <a:pPr lvl="1">
              <a:lnSpc>
                <a:spcPct val="80000"/>
              </a:lnSpc>
            </a:pPr>
            <a:r>
              <a:rPr lang="en-US" sz="1800" dirty="0"/>
              <a:t>38.7% white </a:t>
            </a:r>
          </a:p>
          <a:p>
            <a:pPr lvl="1">
              <a:lnSpc>
                <a:spcPct val="80000"/>
              </a:lnSpc>
            </a:pPr>
            <a:r>
              <a:rPr lang="en-US" sz="1800" dirty="0"/>
              <a:t>34.2% Sophomore (30- 60c)</a:t>
            </a:r>
          </a:p>
          <a:p>
            <a:pPr lvl="1">
              <a:lnSpc>
                <a:spcPct val="80000"/>
              </a:lnSpc>
            </a:pPr>
            <a:r>
              <a:rPr lang="en-US" sz="1800" dirty="0"/>
              <a:t>40% had a least one previous attempt </a:t>
            </a:r>
          </a:p>
          <a:p>
            <a:pPr marL="457177" lvl="1" indent="0">
              <a:lnSpc>
                <a:spcPct val="80000"/>
              </a:lnSpc>
              <a:buNone/>
            </a:pPr>
            <a:endParaRPr lang="en-US" sz="1800" dirty="0"/>
          </a:p>
          <a:p>
            <a:pPr>
              <a:lnSpc>
                <a:spcPct val="80000"/>
              </a:lnSpc>
            </a:pPr>
            <a:r>
              <a:rPr lang="en-US" sz="1800" dirty="0"/>
              <a:t>GPA: 2.80 (SD = .97)</a:t>
            </a:r>
          </a:p>
          <a:p>
            <a:pPr>
              <a:lnSpc>
                <a:spcPct val="80000"/>
              </a:lnSpc>
            </a:pPr>
            <a:endParaRPr lang="en-US" sz="1800" dirty="0">
              <a:ea typeface="Times New Roman" panose="02020603050405020304" pitchFamily="18" charset="0"/>
              <a:cs typeface="Times New Roman" panose="02020603050405020304" pitchFamily="18" charset="0"/>
            </a:endParaRPr>
          </a:p>
          <a:p>
            <a:pPr>
              <a:lnSpc>
                <a:spcPct val="80000"/>
              </a:lnSpc>
            </a:pPr>
            <a:r>
              <a:rPr lang="en-US" sz="1800" dirty="0"/>
              <a:t>Cognition</a:t>
            </a:r>
          </a:p>
          <a:p>
            <a:pPr lvl="1">
              <a:lnSpc>
                <a:spcPct val="80000"/>
              </a:lnSpc>
            </a:pPr>
            <a:r>
              <a:rPr lang="en-US" sz="1800" dirty="0"/>
              <a:t>Global Cognition:  45.79 (SD = 8.99)</a:t>
            </a:r>
          </a:p>
          <a:p>
            <a:pPr lvl="2">
              <a:lnSpc>
                <a:spcPct val="80000"/>
              </a:lnSpc>
              <a:spcBef>
                <a:spcPts val="0"/>
              </a:spcBef>
              <a:defRPr/>
            </a:pPr>
            <a:r>
              <a:rPr lang="en-US" sz="1800" dirty="0"/>
              <a:t>81% of the sample fell below the mean</a:t>
            </a:r>
          </a:p>
          <a:p>
            <a:pPr lvl="2">
              <a:lnSpc>
                <a:spcPct val="80000"/>
              </a:lnSpc>
              <a:spcBef>
                <a:spcPts val="0"/>
              </a:spcBef>
              <a:defRPr/>
            </a:pPr>
            <a:endParaRPr lang="en-US" sz="1800" dirty="0"/>
          </a:p>
          <a:p>
            <a:pPr lvl="1">
              <a:lnSpc>
                <a:spcPct val="80000"/>
              </a:lnSpc>
              <a:spcBef>
                <a:spcPts val="0"/>
              </a:spcBef>
              <a:defRPr/>
            </a:pPr>
            <a:r>
              <a:rPr lang="en-US" sz="1800" dirty="0"/>
              <a:t>Working memory: 45.09 (SD =8.87)</a:t>
            </a:r>
            <a:endParaRPr lang="en-US" sz="1800" dirty="0">
              <a:ea typeface="Times New Roman" panose="02020603050405020304" pitchFamily="18" charset="0"/>
              <a:cs typeface="Times New Roman" panose="02020603050405020304" pitchFamily="18" charset="0"/>
            </a:endParaRPr>
          </a:p>
          <a:p>
            <a:pPr lvl="2">
              <a:lnSpc>
                <a:spcPct val="80000"/>
              </a:lnSpc>
            </a:pPr>
            <a:r>
              <a:rPr lang="en-US" sz="1800" dirty="0"/>
              <a:t>70% of the sample fell below the mean </a:t>
            </a:r>
          </a:p>
          <a:p>
            <a:pPr lvl="1">
              <a:lnSpc>
                <a:spcPct val="80000"/>
              </a:lnSpc>
            </a:pPr>
            <a:r>
              <a:rPr lang="en-US" sz="1800" dirty="0"/>
              <a:t>Attention:  45.79 (SD = 10.07)</a:t>
            </a:r>
          </a:p>
          <a:p>
            <a:pPr lvl="2">
              <a:lnSpc>
                <a:spcPct val="80000"/>
              </a:lnSpc>
            </a:pPr>
            <a:r>
              <a:rPr lang="en-US" sz="1800" dirty="0"/>
              <a:t>60% of the sample fell below the mean</a:t>
            </a:r>
          </a:p>
          <a:p>
            <a:endParaRPr lang="en-US" dirty="0"/>
          </a:p>
        </p:txBody>
      </p:sp>
      <p:sp>
        <p:nvSpPr>
          <p:cNvPr id="9" name="TextBox 8">
            <a:extLst>
              <a:ext uri="{FF2B5EF4-FFF2-40B4-BE49-F238E27FC236}">
                <a16:creationId xmlns:a16="http://schemas.microsoft.com/office/drawing/2014/main" id="{92234DC1-FE3B-189E-BDC3-937BD24F095D}"/>
              </a:ext>
            </a:extLst>
          </p:cNvPr>
          <p:cNvSpPr txBox="1"/>
          <p:nvPr/>
        </p:nvSpPr>
        <p:spPr>
          <a:xfrm>
            <a:off x="3177230" y="6157731"/>
            <a:ext cx="7126951" cy="646331"/>
          </a:xfrm>
          <a:prstGeom prst="rect">
            <a:avLst/>
          </a:prstGeom>
          <a:noFill/>
        </p:spPr>
        <p:txBody>
          <a:bodyPr wrap="none" rtlCol="0">
            <a:spAutoFit/>
          </a:bodyPr>
          <a:lstStyle/>
          <a:p>
            <a:r>
              <a:rPr lang="en-US" sz="1800" dirty="0">
                <a:solidFill>
                  <a:srgbClr val="FF0000"/>
                </a:solidFill>
              </a:rPr>
              <a:t>No identified baseline differences between FSST &amp; control condition</a:t>
            </a:r>
          </a:p>
          <a:p>
            <a:endParaRPr lang="en-US" dirty="0"/>
          </a:p>
        </p:txBody>
      </p:sp>
    </p:spTree>
    <p:extLst>
      <p:ext uri="{BB962C8B-B14F-4D97-AF65-F5344CB8AC3E}">
        <p14:creationId xmlns:p14="http://schemas.microsoft.com/office/powerpoint/2010/main" val="2019252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4C82F7-00BD-4511-9E56-EC9174A4CB0D}"/>
              </a:ext>
            </a:extLst>
          </p:cNvPr>
          <p:cNvSpPr>
            <a:spLocks noGrp="1"/>
          </p:cNvSpPr>
          <p:nvPr>
            <p:ph type="title"/>
          </p:nvPr>
        </p:nvSpPr>
        <p:spPr/>
        <p:txBody>
          <a:bodyPr>
            <a:normAutofit fontScale="90000"/>
          </a:bodyPr>
          <a:lstStyle/>
          <a:p>
            <a:r>
              <a:rPr lang="en-US" dirty="0"/>
              <a:t>Research Hypotheses &amp; Questions of Interest</a:t>
            </a:r>
          </a:p>
        </p:txBody>
      </p:sp>
      <p:sp>
        <p:nvSpPr>
          <p:cNvPr id="8" name="Text Placeholder 7">
            <a:extLst>
              <a:ext uri="{FF2B5EF4-FFF2-40B4-BE49-F238E27FC236}">
                <a16:creationId xmlns:a16="http://schemas.microsoft.com/office/drawing/2014/main" id="{3190285D-C022-CAD3-79BE-69C67147C98C}"/>
              </a:ext>
            </a:extLst>
          </p:cNvPr>
          <p:cNvSpPr>
            <a:spLocks noGrp="1"/>
          </p:cNvSpPr>
          <p:nvPr>
            <p:ph type="body" sz="quarter" idx="10"/>
          </p:nvPr>
        </p:nvSpPr>
        <p:spPr/>
        <p:txBody>
          <a:bodyPr/>
          <a:lstStyle/>
          <a:p>
            <a:r>
              <a:rPr lang="en-US" dirty="0"/>
              <a:t>Did those in FSST have improved working memory when compared to those in control?</a:t>
            </a:r>
          </a:p>
          <a:p>
            <a:r>
              <a:rPr lang="en-US" dirty="0"/>
              <a:t>Did those in FSST have improved attention when compared to those in control?</a:t>
            </a:r>
          </a:p>
          <a:p>
            <a:r>
              <a:rPr lang="en-US" sz="2400" dirty="0"/>
              <a:t>Is the relationship between FSST and academic persistence further explained by adding working memory and attention?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241468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28B016-2790-0B41-3ABF-13CA3B44DAA1}"/>
              </a:ext>
            </a:extLst>
          </p:cNvPr>
          <p:cNvSpPr>
            <a:spLocks noGrp="1"/>
          </p:cNvSpPr>
          <p:nvPr>
            <p:ph type="title"/>
          </p:nvPr>
        </p:nvSpPr>
        <p:spPr>
          <a:xfrm>
            <a:off x="1421525" y="1882588"/>
            <a:ext cx="9348950" cy="1429352"/>
          </a:xfrm>
        </p:spPr>
        <p:txBody>
          <a:bodyPr/>
          <a:lstStyle/>
          <a:p>
            <a:pPr algn="ctr"/>
            <a:r>
              <a:rPr lang="en-US" dirty="0" err="1"/>
              <a:t>Soooo</a:t>
            </a:r>
            <a:r>
              <a:rPr lang="en-US" dirty="0"/>
              <a:t>, what did we see??</a:t>
            </a:r>
          </a:p>
        </p:txBody>
      </p:sp>
    </p:spTree>
    <p:extLst>
      <p:ext uri="{BB962C8B-B14F-4D97-AF65-F5344CB8AC3E}">
        <p14:creationId xmlns:p14="http://schemas.microsoft.com/office/powerpoint/2010/main" val="2690615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8C431-3333-9B40-8E85-13C4EAF4B0D7}"/>
              </a:ext>
            </a:extLst>
          </p:cNvPr>
          <p:cNvSpPr>
            <a:spLocks noGrp="1"/>
          </p:cNvSpPr>
          <p:nvPr>
            <p:ph type="title"/>
          </p:nvPr>
        </p:nvSpPr>
        <p:spPr>
          <a:xfrm>
            <a:off x="416689" y="549797"/>
            <a:ext cx="7098848" cy="888083"/>
          </a:xfrm>
        </p:spPr>
        <p:txBody>
          <a:bodyPr>
            <a:normAutofit/>
          </a:bodyPr>
          <a:lstStyle/>
          <a:p>
            <a:r>
              <a:rPr lang="en-US" dirty="0"/>
              <a:t>Academic Persistence</a:t>
            </a:r>
          </a:p>
        </p:txBody>
      </p:sp>
      <p:sp>
        <p:nvSpPr>
          <p:cNvPr id="3" name="Content Placeholder 2">
            <a:extLst>
              <a:ext uri="{FF2B5EF4-FFF2-40B4-BE49-F238E27FC236}">
                <a16:creationId xmlns:a16="http://schemas.microsoft.com/office/drawing/2014/main" id="{396B40FD-D673-9948-B468-1CB4175A6D8B}"/>
              </a:ext>
            </a:extLst>
          </p:cNvPr>
          <p:cNvSpPr>
            <a:spLocks noGrp="1"/>
          </p:cNvSpPr>
          <p:nvPr>
            <p:ph idx="1"/>
          </p:nvPr>
        </p:nvSpPr>
        <p:spPr>
          <a:xfrm>
            <a:off x="416689" y="1437880"/>
            <a:ext cx="10776029" cy="4870323"/>
          </a:xfrm>
        </p:spPr>
        <p:txBody>
          <a:bodyPr>
            <a:normAutofit/>
          </a:bodyPr>
          <a:lstStyle/>
          <a:p>
            <a:r>
              <a:rPr lang="en-US" sz="2800" dirty="0"/>
              <a:t>Measured by academic transcript (enrolled, graduated, not enrolled)</a:t>
            </a:r>
          </a:p>
          <a:p>
            <a:endParaRPr lang="en-US" sz="2800" dirty="0"/>
          </a:p>
          <a:p>
            <a:r>
              <a:rPr lang="en-US" sz="2800" dirty="0"/>
              <a:t>FSST participants were statistically more likely to academic persistence (completion of 2</a:t>
            </a:r>
            <a:r>
              <a:rPr lang="en-US" sz="2800" baseline="30000" dirty="0"/>
              <a:t>nd</a:t>
            </a:r>
            <a:r>
              <a:rPr lang="en-US" sz="2800" dirty="0"/>
              <a:t> semester; </a:t>
            </a:r>
            <a:r>
              <a:rPr lang="en-US" sz="2800" i="1" dirty="0"/>
              <a:t>p</a:t>
            </a:r>
            <a:r>
              <a:rPr lang="en-US" sz="2800" dirty="0"/>
              <a:t> = .045)</a:t>
            </a:r>
          </a:p>
          <a:p>
            <a:endParaRPr lang="en-US" sz="2800" dirty="0"/>
          </a:p>
          <a:p>
            <a:r>
              <a:rPr lang="en-US" sz="2800" dirty="0"/>
              <a:t>FSST had </a:t>
            </a:r>
            <a:r>
              <a:rPr lang="en-US" sz="2800" b="1" dirty="0"/>
              <a:t>very large </a:t>
            </a:r>
            <a:r>
              <a:rPr lang="en-US" sz="2800" dirty="0"/>
              <a:t>estimated effect on academic persistence (</a:t>
            </a:r>
            <a:r>
              <a:rPr lang="en-US" sz="2800" i="1" dirty="0"/>
              <a:t>d </a:t>
            </a:r>
            <a:r>
              <a:rPr lang="en-US" sz="2800" dirty="0"/>
              <a:t>= 1.025)</a:t>
            </a:r>
          </a:p>
          <a:p>
            <a:endParaRPr lang="en-US" sz="1650" dirty="0"/>
          </a:p>
          <a:p>
            <a:endParaRPr lang="en-US" sz="1650" dirty="0"/>
          </a:p>
          <a:p>
            <a:endParaRPr lang="en-US" sz="1650" dirty="0"/>
          </a:p>
          <a:p>
            <a:endParaRPr lang="en-US" sz="1650" dirty="0"/>
          </a:p>
          <a:p>
            <a:pPr marL="0" indent="0">
              <a:buNone/>
            </a:pPr>
            <a:endParaRPr lang="en-US" sz="1650" dirty="0"/>
          </a:p>
          <a:p>
            <a:pPr marL="0" indent="0">
              <a:buNone/>
            </a:pPr>
            <a:endParaRPr lang="en-US" sz="600" dirty="0"/>
          </a:p>
        </p:txBody>
      </p:sp>
    </p:spTree>
    <p:extLst>
      <p:ext uri="{BB962C8B-B14F-4D97-AF65-F5344CB8AC3E}">
        <p14:creationId xmlns:p14="http://schemas.microsoft.com/office/powerpoint/2010/main" val="1734761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BF35E3C-5517-5F9A-F044-6EEE25F53B77}"/>
              </a:ext>
            </a:extLst>
          </p:cNvPr>
          <p:cNvSpPr>
            <a:spLocks noGrp="1"/>
          </p:cNvSpPr>
          <p:nvPr>
            <p:ph type="title"/>
          </p:nvPr>
        </p:nvSpPr>
        <p:spPr/>
        <p:txBody>
          <a:bodyPr anchor="t">
            <a:normAutofit fontScale="90000"/>
          </a:bodyPr>
          <a:lstStyle/>
          <a:p>
            <a:r>
              <a:rPr lang="en-US" dirty="0"/>
              <a:t>Sharing my story to help rewrite the narrative…</a:t>
            </a:r>
            <a:br>
              <a:rPr lang="en-US" dirty="0"/>
            </a:br>
            <a:br>
              <a:rPr lang="en-US" dirty="0"/>
            </a:br>
            <a:endParaRPr lang="en-US" dirty="0"/>
          </a:p>
        </p:txBody>
      </p:sp>
      <p:sp>
        <p:nvSpPr>
          <p:cNvPr id="6" name="Text Placeholder 5">
            <a:extLst>
              <a:ext uri="{FF2B5EF4-FFF2-40B4-BE49-F238E27FC236}">
                <a16:creationId xmlns:a16="http://schemas.microsoft.com/office/drawing/2014/main" id="{9664DB91-038F-43D8-202E-D07E722591A8}"/>
              </a:ext>
            </a:extLst>
          </p:cNvPr>
          <p:cNvSpPr>
            <a:spLocks noGrp="1"/>
          </p:cNvSpPr>
          <p:nvPr>
            <p:ph type="body" sz="quarter" idx="10"/>
          </p:nvPr>
        </p:nvSpPr>
        <p:spPr/>
        <p:txBody>
          <a:bodyPr>
            <a:normAutofit/>
          </a:bodyPr>
          <a:lstStyle/>
          <a:p>
            <a:r>
              <a:rPr lang="en-US" sz="3200" dirty="0"/>
              <a:t>rooted in solution-generation</a:t>
            </a:r>
          </a:p>
          <a:p>
            <a:r>
              <a:rPr lang="en-US" sz="3200" dirty="0"/>
              <a:t>literature</a:t>
            </a:r>
          </a:p>
          <a:p>
            <a:r>
              <a:rPr lang="en-US" sz="3200" dirty="0"/>
              <a:t>direct services</a:t>
            </a:r>
          </a:p>
          <a:p>
            <a:r>
              <a:rPr lang="en-US" sz="3200" dirty="0"/>
              <a:t>work within systems</a:t>
            </a:r>
          </a:p>
          <a:p>
            <a:r>
              <a:rPr lang="en-US" sz="3200" dirty="0"/>
              <a:t>training of practitioners</a:t>
            </a:r>
          </a:p>
          <a:p>
            <a:r>
              <a:rPr lang="en-US" sz="3200" dirty="0"/>
              <a:t>previous and current research</a:t>
            </a:r>
          </a:p>
          <a:p>
            <a:r>
              <a:rPr lang="en-US" sz="3200" dirty="0"/>
              <a:t>young adult partnership</a:t>
            </a:r>
          </a:p>
        </p:txBody>
      </p:sp>
    </p:spTree>
    <p:extLst>
      <p:ext uri="{BB962C8B-B14F-4D97-AF65-F5344CB8AC3E}">
        <p14:creationId xmlns:p14="http://schemas.microsoft.com/office/powerpoint/2010/main" val="11978939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5E3FA-DB29-4E75-8DE3-C08BB6876507}"/>
              </a:ext>
            </a:extLst>
          </p:cNvPr>
          <p:cNvSpPr>
            <a:spLocks noGrp="1"/>
          </p:cNvSpPr>
          <p:nvPr>
            <p:ph type="title"/>
          </p:nvPr>
        </p:nvSpPr>
        <p:spPr/>
        <p:txBody>
          <a:bodyPr>
            <a:normAutofit/>
          </a:bodyPr>
          <a:lstStyle/>
          <a:p>
            <a:r>
              <a:rPr lang="en-US" sz="3100" dirty="0"/>
              <a:t>Parameter Estimates of GEE Model of Academic Persistence Over Time</a:t>
            </a:r>
            <a:endParaRPr lang="en-US" dirty="0"/>
          </a:p>
        </p:txBody>
      </p:sp>
      <p:sp>
        <p:nvSpPr>
          <p:cNvPr id="8" name="TextBox 7">
            <a:extLst>
              <a:ext uri="{FF2B5EF4-FFF2-40B4-BE49-F238E27FC236}">
                <a16:creationId xmlns:a16="http://schemas.microsoft.com/office/drawing/2014/main" id="{D4C082AA-B1A5-4B86-8D4B-6DD4D1F186F8}"/>
              </a:ext>
            </a:extLst>
          </p:cNvPr>
          <p:cNvSpPr txBox="1"/>
          <p:nvPr/>
        </p:nvSpPr>
        <p:spPr>
          <a:xfrm>
            <a:off x="609600" y="1429308"/>
            <a:ext cx="10320169" cy="369332"/>
          </a:xfrm>
          <a:prstGeom prst="rect">
            <a:avLst/>
          </a:prstGeom>
          <a:noFill/>
        </p:spPr>
        <p:txBody>
          <a:bodyPr wrap="square">
            <a:spAutoFit/>
          </a:bodyPr>
          <a:lstStyle/>
          <a:p>
            <a:pPr algn="l" fontAlgn="b"/>
            <a:r>
              <a:rPr lang="en-GB" sz="1800" u="none" strike="noStrike" dirty="0">
                <a:effectLst/>
              </a:rPr>
              <a:t>Table 4: Parameter Estimates of GEE Model of Academic Persistence Over Time</a:t>
            </a:r>
            <a:endParaRPr lang="en-GB" sz="1800" b="0" i="0" u="none" strike="noStrike" dirty="0">
              <a:solidFill>
                <a:srgbClr val="000000"/>
              </a:solidFill>
              <a:effectLst/>
              <a:latin typeface="+mj-lt"/>
            </a:endParaRPr>
          </a:p>
        </p:txBody>
      </p:sp>
      <p:graphicFrame>
        <p:nvGraphicFramePr>
          <p:cNvPr id="6" name="Table 5" descr="Chart showing the parameter estimates of the GEE model of the academic persistence over time">
            <a:extLst>
              <a:ext uri="{FF2B5EF4-FFF2-40B4-BE49-F238E27FC236}">
                <a16:creationId xmlns:a16="http://schemas.microsoft.com/office/drawing/2014/main" id="{EA179481-7979-2EA5-1081-A80D5DB5FC03}"/>
              </a:ext>
            </a:extLst>
          </p:cNvPr>
          <p:cNvGraphicFramePr>
            <a:graphicFrameLocks noGrp="1"/>
          </p:cNvGraphicFramePr>
          <p:nvPr>
            <p:extLst>
              <p:ext uri="{D42A27DB-BD31-4B8C-83A1-F6EECF244321}">
                <p14:modId xmlns:p14="http://schemas.microsoft.com/office/powerpoint/2010/main" val="2694800711"/>
              </p:ext>
            </p:extLst>
          </p:nvPr>
        </p:nvGraphicFramePr>
        <p:xfrm>
          <a:off x="771036" y="2400180"/>
          <a:ext cx="10832291" cy="2365535"/>
        </p:xfrm>
        <a:graphic>
          <a:graphicData uri="http://schemas.openxmlformats.org/drawingml/2006/table">
            <a:tbl>
              <a:tblPr firstRow="1" bandRow="1">
                <a:tableStyleId>{793D81CF-94F2-401A-BA57-92F5A7B2D0C5}</a:tableStyleId>
              </a:tblPr>
              <a:tblGrid>
                <a:gridCol w="1747145">
                  <a:extLst>
                    <a:ext uri="{9D8B030D-6E8A-4147-A177-3AD203B41FA5}">
                      <a16:colId xmlns:a16="http://schemas.microsoft.com/office/drawing/2014/main" val="55865776"/>
                    </a:ext>
                  </a:extLst>
                </a:gridCol>
                <a:gridCol w="1514191">
                  <a:extLst>
                    <a:ext uri="{9D8B030D-6E8A-4147-A177-3AD203B41FA5}">
                      <a16:colId xmlns:a16="http://schemas.microsoft.com/office/drawing/2014/main" val="4082570876"/>
                    </a:ext>
                  </a:extLst>
                </a:gridCol>
                <a:gridCol w="1514191">
                  <a:extLst>
                    <a:ext uri="{9D8B030D-6E8A-4147-A177-3AD203B41FA5}">
                      <a16:colId xmlns:a16="http://schemas.microsoft.com/office/drawing/2014/main" val="2880370763"/>
                    </a:ext>
                  </a:extLst>
                </a:gridCol>
                <a:gridCol w="1514191">
                  <a:extLst>
                    <a:ext uri="{9D8B030D-6E8A-4147-A177-3AD203B41FA5}">
                      <a16:colId xmlns:a16="http://schemas.microsoft.com/office/drawing/2014/main" val="677164987"/>
                    </a:ext>
                  </a:extLst>
                </a:gridCol>
                <a:gridCol w="1514191">
                  <a:extLst>
                    <a:ext uri="{9D8B030D-6E8A-4147-A177-3AD203B41FA5}">
                      <a16:colId xmlns:a16="http://schemas.microsoft.com/office/drawing/2014/main" val="1571661291"/>
                    </a:ext>
                  </a:extLst>
                </a:gridCol>
                <a:gridCol w="1514191">
                  <a:extLst>
                    <a:ext uri="{9D8B030D-6E8A-4147-A177-3AD203B41FA5}">
                      <a16:colId xmlns:a16="http://schemas.microsoft.com/office/drawing/2014/main" val="3101737205"/>
                    </a:ext>
                  </a:extLst>
                </a:gridCol>
                <a:gridCol w="1514191">
                  <a:extLst>
                    <a:ext uri="{9D8B030D-6E8A-4147-A177-3AD203B41FA5}">
                      <a16:colId xmlns:a16="http://schemas.microsoft.com/office/drawing/2014/main" val="64401415"/>
                    </a:ext>
                  </a:extLst>
                </a:gridCol>
              </a:tblGrid>
              <a:tr h="491795">
                <a:tc>
                  <a:txBody>
                    <a:bodyPr/>
                    <a:lstStyle/>
                    <a:p>
                      <a:pPr algn="ctr" fontAlgn="b"/>
                      <a:r>
                        <a:rPr lang="en-GB" sz="2000" b="1" u="none" strike="noStrike" dirty="0">
                          <a:effectLst/>
                        </a:rPr>
                        <a:t>Parameter</a:t>
                      </a:r>
                      <a:endParaRPr lang="en-GB" sz="2000" b="1" i="0" u="none" strike="noStrike" dirty="0">
                        <a:solidFill>
                          <a:srgbClr val="000000"/>
                        </a:solidFill>
                        <a:effectLst/>
                        <a:latin typeface="+mj-lt"/>
                      </a:endParaRPr>
                    </a:p>
                  </a:txBody>
                  <a:tcPr marL="9525" marR="9525" marT="9525" marB="0" anchor="b"/>
                </a:tc>
                <a:tc>
                  <a:txBody>
                    <a:bodyPr/>
                    <a:lstStyle/>
                    <a:p>
                      <a:pPr algn="ctr" fontAlgn="b"/>
                      <a:r>
                        <a:rPr lang="el-GR" sz="2400" b="1" u="none" strike="noStrike" dirty="0">
                          <a:effectLst/>
                        </a:rPr>
                        <a:t>ᵦ</a:t>
                      </a:r>
                      <a:endParaRPr lang="el-GR" sz="2400" b="1" i="0" u="none" strike="noStrike" dirty="0">
                        <a:solidFill>
                          <a:srgbClr val="000000"/>
                        </a:solidFill>
                        <a:effectLst/>
                        <a:latin typeface="+mj-lt"/>
                      </a:endParaRPr>
                    </a:p>
                  </a:txBody>
                  <a:tcPr marL="9525" marR="9525" marT="9525" marB="0" anchor="b"/>
                </a:tc>
                <a:tc>
                  <a:txBody>
                    <a:bodyPr/>
                    <a:lstStyle/>
                    <a:p>
                      <a:pPr algn="ctr" fontAlgn="b"/>
                      <a:r>
                        <a:rPr lang="en-GB" sz="2000" b="1" u="none" strike="noStrike" dirty="0">
                          <a:effectLst/>
                        </a:rPr>
                        <a:t>SE</a:t>
                      </a:r>
                      <a:endParaRPr lang="en-GB" sz="2000" b="1" i="0" u="none" strike="noStrike" dirty="0">
                        <a:solidFill>
                          <a:srgbClr val="000000"/>
                        </a:solidFill>
                        <a:effectLst/>
                        <a:latin typeface="+mj-lt"/>
                      </a:endParaRPr>
                    </a:p>
                  </a:txBody>
                  <a:tcPr marL="9525" marR="9525" marT="9525" marB="0" anchor="b"/>
                </a:tc>
                <a:tc>
                  <a:txBody>
                    <a:bodyPr/>
                    <a:lstStyle/>
                    <a:p>
                      <a:pPr algn="ctr" fontAlgn="b"/>
                      <a:r>
                        <a:rPr lang="en-GB" sz="2000" b="1" u="none" strike="noStrike" dirty="0">
                          <a:effectLst/>
                        </a:rPr>
                        <a:t>95% CI</a:t>
                      </a:r>
                      <a:endParaRPr lang="en-GB" sz="2000" b="1" i="0" u="none" strike="noStrike" dirty="0">
                        <a:solidFill>
                          <a:srgbClr val="000000"/>
                        </a:solidFill>
                        <a:effectLst/>
                        <a:latin typeface="+mj-lt"/>
                      </a:endParaRPr>
                    </a:p>
                  </a:txBody>
                  <a:tcPr marL="9525" marR="9525" marT="9525" marB="0" anchor="b"/>
                </a:tc>
                <a:tc>
                  <a:txBody>
                    <a:bodyPr/>
                    <a:lstStyle/>
                    <a:p>
                      <a:pPr algn="ctr" fontAlgn="b"/>
                      <a:r>
                        <a:rPr lang="en-GB" sz="2000" b="1" i="1" u="none" strike="noStrike" dirty="0">
                          <a:effectLst/>
                        </a:rPr>
                        <a:t>p</a:t>
                      </a:r>
                      <a:endParaRPr lang="en-GB" sz="2000" b="1" i="1" u="none" strike="noStrike" dirty="0">
                        <a:solidFill>
                          <a:srgbClr val="000000"/>
                        </a:solidFill>
                        <a:effectLst/>
                        <a:latin typeface="+mj-lt"/>
                      </a:endParaRPr>
                    </a:p>
                  </a:txBody>
                  <a:tcPr marL="9525" marR="9525" marT="9525" marB="0" anchor="b"/>
                </a:tc>
                <a:tc>
                  <a:txBody>
                    <a:bodyPr/>
                    <a:lstStyle/>
                    <a:p>
                      <a:pPr algn="ctr" fontAlgn="b"/>
                      <a:r>
                        <a:rPr lang="en-GB" sz="2000" b="1" u="none" strike="noStrike" dirty="0">
                          <a:effectLst/>
                        </a:rPr>
                        <a:t>Exp(</a:t>
                      </a:r>
                      <a:r>
                        <a:rPr lang="el-GR" sz="2000" b="1" u="none" strike="noStrike" dirty="0">
                          <a:effectLst/>
                        </a:rPr>
                        <a:t>ᵦ)</a:t>
                      </a:r>
                      <a:endParaRPr lang="el-GR" sz="2000" b="1" i="0" u="none" strike="noStrike" dirty="0">
                        <a:solidFill>
                          <a:srgbClr val="000000"/>
                        </a:solidFill>
                        <a:effectLst/>
                        <a:latin typeface="+mj-lt"/>
                      </a:endParaRPr>
                    </a:p>
                  </a:txBody>
                  <a:tcPr marL="9525" marR="9525" marT="9525" marB="0" anchor="b"/>
                </a:tc>
                <a:tc>
                  <a:txBody>
                    <a:bodyPr/>
                    <a:lstStyle/>
                    <a:p>
                      <a:pPr algn="ctr" fontAlgn="b"/>
                      <a:r>
                        <a:rPr lang="en-GB" sz="2000" b="1" u="none" strike="noStrike" dirty="0">
                          <a:effectLst/>
                        </a:rPr>
                        <a:t>95% CI</a:t>
                      </a:r>
                      <a:endParaRPr lang="en-GB" sz="2000" b="1"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3292639489"/>
                  </a:ext>
                </a:extLst>
              </a:tr>
              <a:tr h="491795">
                <a:tc>
                  <a:txBody>
                    <a:bodyPr/>
                    <a:lstStyle/>
                    <a:p>
                      <a:pPr algn="l" fontAlgn="b"/>
                      <a:r>
                        <a:rPr lang="en-GB" sz="1800" u="none" strike="noStrike" dirty="0">
                          <a:effectLst/>
                        </a:rPr>
                        <a:t>Time</a:t>
                      </a:r>
                      <a:endParaRPr lang="en-GB"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800" u="none" strike="noStrike" dirty="0">
                          <a:effectLst/>
                        </a:rPr>
                        <a:t>-0.194</a:t>
                      </a:r>
                      <a:endParaRPr lang="en-GB"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800" u="none" strike="noStrike" dirty="0">
                          <a:effectLst/>
                        </a:rPr>
                        <a:t>0.55</a:t>
                      </a:r>
                      <a:endParaRPr lang="en-GB"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800" u="none" strike="noStrike" dirty="0">
                          <a:effectLst/>
                        </a:rPr>
                        <a:t>(-1.28, .892)</a:t>
                      </a:r>
                      <a:endParaRPr lang="en-GB"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800" u="none" strike="noStrike" dirty="0">
                          <a:effectLst/>
                        </a:rPr>
                        <a:t>0.726</a:t>
                      </a:r>
                      <a:endParaRPr lang="en-GB"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800" u="none" strike="noStrike" dirty="0">
                          <a:effectLst/>
                        </a:rPr>
                        <a:t>0.824</a:t>
                      </a:r>
                      <a:endParaRPr lang="en-GB"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800" u="none" strike="noStrike" dirty="0">
                          <a:effectLst/>
                        </a:rPr>
                        <a:t>(-1.28, .89)</a:t>
                      </a:r>
                      <a:endParaRPr lang="en-GB" sz="18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103798743"/>
                  </a:ext>
                </a:extLst>
              </a:tr>
              <a:tr h="491795">
                <a:tc>
                  <a:txBody>
                    <a:bodyPr/>
                    <a:lstStyle/>
                    <a:p>
                      <a:pPr algn="l" fontAlgn="b"/>
                      <a:r>
                        <a:rPr lang="en-GB" sz="1800" u="none" strike="noStrike" dirty="0">
                          <a:effectLst/>
                        </a:rPr>
                        <a:t>Condition</a:t>
                      </a:r>
                      <a:endParaRPr lang="en-GB"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800" u="none" strike="noStrike" dirty="0">
                          <a:effectLst/>
                        </a:rPr>
                        <a:t>-0.696</a:t>
                      </a:r>
                      <a:endParaRPr lang="en-GB"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800" u="none" strike="noStrike" dirty="0">
                          <a:effectLst/>
                        </a:rPr>
                        <a:t>0.57</a:t>
                      </a:r>
                      <a:endParaRPr lang="en-GB"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800" u="none" strike="noStrike" dirty="0">
                          <a:effectLst/>
                        </a:rPr>
                        <a:t>(-1.81, .42)</a:t>
                      </a:r>
                      <a:endParaRPr lang="en-GB"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800" u="none" strike="noStrike" dirty="0">
                          <a:effectLst/>
                        </a:rPr>
                        <a:t>0.22</a:t>
                      </a:r>
                      <a:endParaRPr lang="en-GB"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800" u="none" strike="noStrike" dirty="0">
                          <a:effectLst/>
                        </a:rPr>
                        <a:t>0.499</a:t>
                      </a:r>
                      <a:endParaRPr lang="en-GB"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800" u="none" strike="noStrike" dirty="0">
                          <a:effectLst/>
                        </a:rPr>
                        <a:t>(-1.81, .42)</a:t>
                      </a:r>
                      <a:endParaRPr lang="en-GB" sz="18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637438124"/>
                  </a:ext>
                </a:extLst>
              </a:tr>
              <a:tr h="890150">
                <a:tc>
                  <a:txBody>
                    <a:bodyPr/>
                    <a:lstStyle/>
                    <a:p>
                      <a:pPr algn="l" fontAlgn="b"/>
                      <a:r>
                        <a:rPr lang="en-GB" sz="1800" u="none" strike="noStrike" dirty="0">
                          <a:effectLst/>
                        </a:rPr>
                        <a:t>Time* Condition</a:t>
                      </a:r>
                      <a:endParaRPr lang="en-GB"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800" u="none" strike="noStrike" dirty="0">
                          <a:effectLst/>
                        </a:rPr>
                        <a:t>1.859</a:t>
                      </a:r>
                      <a:endParaRPr lang="en-GB"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800" u="none" strike="noStrike" dirty="0">
                          <a:effectLst/>
                        </a:rPr>
                        <a:t>0.93</a:t>
                      </a:r>
                      <a:endParaRPr lang="en-GB"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800" u="none" strike="noStrike" dirty="0">
                          <a:effectLst/>
                        </a:rPr>
                        <a:t>(.04, 3.68)</a:t>
                      </a:r>
                      <a:endParaRPr lang="en-GB"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800" b="1" u="none" strike="noStrike" dirty="0">
                          <a:effectLst/>
                        </a:rPr>
                        <a:t>0.045</a:t>
                      </a:r>
                      <a:endParaRPr lang="en-GB" sz="18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800" u="none" strike="noStrike" dirty="0">
                          <a:effectLst/>
                        </a:rPr>
                        <a:t>6.418</a:t>
                      </a:r>
                      <a:endParaRPr lang="en-GB"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800" u="none" strike="noStrike" dirty="0">
                          <a:effectLst/>
                        </a:rPr>
                        <a:t>(.037, 3.68)</a:t>
                      </a:r>
                      <a:endParaRPr lang="en-GB" sz="18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803718412"/>
                  </a:ext>
                </a:extLst>
              </a:tr>
            </a:tbl>
          </a:graphicData>
        </a:graphic>
      </p:graphicFrame>
      <p:sp>
        <p:nvSpPr>
          <p:cNvPr id="10" name="TextBox 9">
            <a:extLst>
              <a:ext uri="{FF2B5EF4-FFF2-40B4-BE49-F238E27FC236}">
                <a16:creationId xmlns:a16="http://schemas.microsoft.com/office/drawing/2014/main" id="{53880CCE-7A4B-2DFB-5E0F-5A2330927F3E}"/>
              </a:ext>
            </a:extLst>
          </p:cNvPr>
          <p:cNvSpPr txBox="1"/>
          <p:nvPr/>
        </p:nvSpPr>
        <p:spPr>
          <a:xfrm>
            <a:off x="609600" y="5428692"/>
            <a:ext cx="6094206" cy="369332"/>
          </a:xfrm>
          <a:prstGeom prst="rect">
            <a:avLst/>
          </a:prstGeom>
          <a:noFill/>
        </p:spPr>
        <p:txBody>
          <a:bodyPr wrap="square">
            <a:spAutoFit/>
          </a:bodyPr>
          <a:lstStyle/>
          <a:p>
            <a:pPr algn="l" fontAlgn="b"/>
            <a:r>
              <a:rPr lang="en-GB" sz="1800" b="1" u="none" strike="noStrike" dirty="0">
                <a:effectLst/>
              </a:rPr>
              <a:t>Bolded findings represent significance of p≤.05</a:t>
            </a:r>
            <a:endParaRPr lang="en-GB" sz="1800" b="1" i="0" u="none" strike="noStrike" dirty="0">
              <a:solidFill>
                <a:srgbClr val="000000"/>
              </a:solidFill>
              <a:effectLst/>
              <a:latin typeface="+mj-lt"/>
            </a:endParaRPr>
          </a:p>
        </p:txBody>
      </p:sp>
    </p:spTree>
    <p:extLst>
      <p:ext uri="{BB962C8B-B14F-4D97-AF65-F5344CB8AC3E}">
        <p14:creationId xmlns:p14="http://schemas.microsoft.com/office/powerpoint/2010/main" val="2927686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8C431-3333-9B40-8E85-13C4EAF4B0D7}"/>
              </a:ext>
            </a:extLst>
          </p:cNvPr>
          <p:cNvSpPr>
            <a:spLocks noGrp="1"/>
          </p:cNvSpPr>
          <p:nvPr>
            <p:ph type="title"/>
          </p:nvPr>
        </p:nvSpPr>
        <p:spPr>
          <a:xfrm>
            <a:off x="289366" y="467058"/>
            <a:ext cx="11551533" cy="888083"/>
          </a:xfrm>
        </p:spPr>
        <p:txBody>
          <a:bodyPr>
            <a:normAutofit fontScale="90000"/>
          </a:bodyPr>
          <a:lstStyle/>
          <a:p>
            <a:r>
              <a:rPr lang="en-US" dirty="0"/>
              <a:t>Exploratory Hypotheses: Memory and Attention </a:t>
            </a:r>
          </a:p>
        </p:txBody>
      </p:sp>
      <p:sp>
        <p:nvSpPr>
          <p:cNvPr id="3" name="Content Placeholder 2">
            <a:extLst>
              <a:ext uri="{FF2B5EF4-FFF2-40B4-BE49-F238E27FC236}">
                <a16:creationId xmlns:a16="http://schemas.microsoft.com/office/drawing/2014/main" id="{396B40FD-D673-9948-B468-1CB4175A6D8B}"/>
              </a:ext>
            </a:extLst>
          </p:cNvPr>
          <p:cNvSpPr>
            <a:spLocks noGrp="1"/>
          </p:cNvSpPr>
          <p:nvPr>
            <p:ph idx="1"/>
          </p:nvPr>
        </p:nvSpPr>
        <p:spPr>
          <a:xfrm>
            <a:off x="289367" y="1140542"/>
            <a:ext cx="11551534" cy="5538050"/>
          </a:xfrm>
        </p:spPr>
        <p:txBody>
          <a:bodyPr>
            <a:noAutofit/>
          </a:bodyPr>
          <a:lstStyle/>
          <a:p>
            <a:pPr marL="0" indent="0">
              <a:buNone/>
            </a:pPr>
            <a:r>
              <a:rPr lang="en-US" sz="2000" b="1" dirty="0"/>
              <a:t>Memory</a:t>
            </a:r>
          </a:p>
          <a:p>
            <a:r>
              <a:rPr lang="en-US" sz="1650" dirty="0"/>
              <a:t>No significant effects of FSST, </a:t>
            </a:r>
            <a:r>
              <a:rPr lang="en-US" sz="1650" b="1" dirty="0"/>
              <a:t>but large effect size </a:t>
            </a:r>
            <a:r>
              <a:rPr lang="en-US" sz="1650" dirty="0"/>
              <a:t>(</a:t>
            </a:r>
            <a:r>
              <a:rPr lang="en-US" sz="1650" i="1" dirty="0"/>
              <a:t>d</a:t>
            </a:r>
            <a:r>
              <a:rPr lang="en-US" sz="1650" dirty="0"/>
              <a:t> = .79) </a:t>
            </a:r>
            <a:endParaRPr lang="en-US" sz="800" b="1" dirty="0">
              <a:solidFill>
                <a:srgbClr val="515151"/>
              </a:solidFill>
            </a:endParaRPr>
          </a:p>
          <a:p>
            <a:pPr marL="0" indent="0" algn="ctr">
              <a:buNone/>
            </a:pPr>
            <a:r>
              <a:rPr lang="en-US" sz="1650" b="1" dirty="0">
                <a:solidFill>
                  <a:srgbClr val="515151"/>
                </a:solidFill>
              </a:rPr>
              <a:t>Table 8: </a:t>
            </a:r>
            <a:r>
              <a:rPr lang="en-GB" sz="1600" b="1" u="none" strike="noStrike" dirty="0">
                <a:solidFill>
                  <a:srgbClr val="515151"/>
                </a:solidFill>
                <a:effectLst/>
              </a:rPr>
              <a:t>Parameter Estimates of GEE Model of Working Memory as Outcome</a:t>
            </a:r>
            <a:endParaRPr lang="en-US" sz="1650" b="1" dirty="0">
              <a:solidFill>
                <a:srgbClr val="515151"/>
              </a:solidFill>
            </a:endParaRPr>
          </a:p>
          <a:p>
            <a:endParaRPr lang="en-US" sz="1650" b="1" dirty="0"/>
          </a:p>
          <a:p>
            <a:endParaRPr lang="en-US" sz="1650" b="1" dirty="0"/>
          </a:p>
          <a:p>
            <a:endParaRPr lang="en-US" sz="1650" b="1" dirty="0"/>
          </a:p>
          <a:p>
            <a:pPr marL="0" indent="0">
              <a:buNone/>
            </a:pPr>
            <a:endParaRPr lang="en-US" sz="2000" b="1" dirty="0"/>
          </a:p>
          <a:p>
            <a:pPr marL="0" indent="0">
              <a:buNone/>
            </a:pPr>
            <a:endParaRPr lang="en-US" sz="1050" b="1" dirty="0"/>
          </a:p>
          <a:p>
            <a:pPr marL="0" indent="0">
              <a:buNone/>
            </a:pPr>
            <a:r>
              <a:rPr lang="en-US" sz="2000" b="1" dirty="0"/>
              <a:t>Attention</a:t>
            </a:r>
          </a:p>
          <a:p>
            <a:r>
              <a:rPr lang="en-US" sz="1600" dirty="0"/>
              <a:t>No significant effects of FSST, but </a:t>
            </a:r>
            <a:r>
              <a:rPr lang="en-US" sz="1600" b="1" dirty="0"/>
              <a:t>medium effect size </a:t>
            </a:r>
            <a:r>
              <a:rPr lang="en-US" sz="1600" dirty="0"/>
              <a:t>(</a:t>
            </a:r>
            <a:r>
              <a:rPr lang="en-US" sz="1600" i="1" dirty="0"/>
              <a:t>d</a:t>
            </a:r>
            <a:r>
              <a:rPr lang="en-US" sz="1600" dirty="0"/>
              <a:t> = .72) </a:t>
            </a:r>
          </a:p>
          <a:p>
            <a:pPr marL="0" indent="0" algn="ctr">
              <a:buNone/>
            </a:pPr>
            <a:r>
              <a:rPr lang="en-GB" sz="1600" b="1" u="none" strike="noStrike" dirty="0">
                <a:solidFill>
                  <a:srgbClr val="515151"/>
                </a:solidFill>
                <a:effectLst/>
              </a:rPr>
              <a:t>Table 9: Parameter Estimates of GEE Model of Attention/Vigilance as Outcome</a:t>
            </a:r>
            <a:endParaRPr lang="en-GB" sz="1600" b="1" u="none" strike="noStrike" dirty="0">
              <a:solidFill>
                <a:srgbClr val="515151"/>
              </a:solidFill>
              <a:effectLst/>
              <a:latin typeface="+mj-lt"/>
            </a:endParaRPr>
          </a:p>
          <a:p>
            <a:pPr marL="0" indent="0">
              <a:buNone/>
            </a:pPr>
            <a:endParaRPr lang="en-US" sz="1500" dirty="0"/>
          </a:p>
          <a:p>
            <a:pPr marL="342900" lvl="1" indent="0">
              <a:buNone/>
            </a:pPr>
            <a:endParaRPr lang="en-US" sz="1500" dirty="0"/>
          </a:p>
          <a:p>
            <a:pPr marL="342900" lvl="1" indent="0">
              <a:buNone/>
            </a:pPr>
            <a:endParaRPr lang="en-US" sz="1500" dirty="0"/>
          </a:p>
          <a:p>
            <a:pPr marL="342900" lvl="1" indent="0">
              <a:buNone/>
            </a:pPr>
            <a:endParaRPr lang="en-US" sz="1500" dirty="0"/>
          </a:p>
          <a:p>
            <a:pPr marL="0" indent="0" algn="ctr">
              <a:buNone/>
            </a:pPr>
            <a:endParaRPr lang="en-US" sz="400" baseline="-25000" dirty="0"/>
          </a:p>
          <a:p>
            <a:pPr marL="0" indent="0">
              <a:buNone/>
            </a:pPr>
            <a:endParaRPr lang="en-US" sz="1600" dirty="0"/>
          </a:p>
          <a:p>
            <a:pPr marL="0" indent="0" algn="r">
              <a:buNone/>
            </a:pPr>
            <a:endParaRPr lang="en-US" sz="1600" dirty="0"/>
          </a:p>
          <a:p>
            <a:pPr marL="0" indent="0" algn="r">
              <a:buNone/>
            </a:pPr>
            <a:endParaRPr lang="en-US" sz="1600" dirty="0"/>
          </a:p>
          <a:p>
            <a:pPr marL="0" indent="0" algn="r">
              <a:buNone/>
            </a:pPr>
            <a:r>
              <a:rPr lang="en-US" sz="1400" i="1" dirty="0"/>
              <a:t>Measured by MCCB</a:t>
            </a:r>
          </a:p>
          <a:p>
            <a:pPr marL="342900" lvl="1" indent="0">
              <a:buNone/>
            </a:pPr>
            <a:endParaRPr lang="en-US" sz="1500" dirty="0"/>
          </a:p>
        </p:txBody>
      </p:sp>
      <p:graphicFrame>
        <p:nvGraphicFramePr>
          <p:cNvPr id="7" name="Table 6">
            <a:extLst>
              <a:ext uri="{FF2B5EF4-FFF2-40B4-BE49-F238E27FC236}">
                <a16:creationId xmlns:a16="http://schemas.microsoft.com/office/drawing/2014/main" id="{9272781D-99E2-13C4-687A-4291273A65B9}"/>
              </a:ext>
            </a:extLst>
          </p:cNvPr>
          <p:cNvGraphicFramePr>
            <a:graphicFrameLocks noGrp="1"/>
          </p:cNvGraphicFramePr>
          <p:nvPr>
            <p:extLst>
              <p:ext uri="{D42A27DB-BD31-4B8C-83A1-F6EECF244321}">
                <p14:modId xmlns:p14="http://schemas.microsoft.com/office/powerpoint/2010/main" val="3096447553"/>
              </p:ext>
            </p:extLst>
          </p:nvPr>
        </p:nvGraphicFramePr>
        <p:xfrm>
          <a:off x="812201" y="5131471"/>
          <a:ext cx="10806142" cy="1345080"/>
        </p:xfrm>
        <a:graphic>
          <a:graphicData uri="http://schemas.openxmlformats.org/drawingml/2006/table">
            <a:tbl>
              <a:tblPr firstRow="1">
                <a:tableStyleId>{FABFCF23-3B69-468F-B69F-88F6DE6A72F2}</a:tableStyleId>
              </a:tblPr>
              <a:tblGrid>
                <a:gridCol w="1742926">
                  <a:extLst>
                    <a:ext uri="{9D8B030D-6E8A-4147-A177-3AD203B41FA5}">
                      <a16:colId xmlns:a16="http://schemas.microsoft.com/office/drawing/2014/main" val="991122571"/>
                    </a:ext>
                  </a:extLst>
                </a:gridCol>
                <a:gridCol w="1510536">
                  <a:extLst>
                    <a:ext uri="{9D8B030D-6E8A-4147-A177-3AD203B41FA5}">
                      <a16:colId xmlns:a16="http://schemas.microsoft.com/office/drawing/2014/main" val="241367795"/>
                    </a:ext>
                  </a:extLst>
                </a:gridCol>
                <a:gridCol w="1510536">
                  <a:extLst>
                    <a:ext uri="{9D8B030D-6E8A-4147-A177-3AD203B41FA5}">
                      <a16:colId xmlns:a16="http://schemas.microsoft.com/office/drawing/2014/main" val="2831538518"/>
                    </a:ext>
                  </a:extLst>
                </a:gridCol>
                <a:gridCol w="1510536">
                  <a:extLst>
                    <a:ext uri="{9D8B030D-6E8A-4147-A177-3AD203B41FA5}">
                      <a16:colId xmlns:a16="http://schemas.microsoft.com/office/drawing/2014/main" val="2524821072"/>
                    </a:ext>
                  </a:extLst>
                </a:gridCol>
                <a:gridCol w="1510536">
                  <a:extLst>
                    <a:ext uri="{9D8B030D-6E8A-4147-A177-3AD203B41FA5}">
                      <a16:colId xmlns:a16="http://schemas.microsoft.com/office/drawing/2014/main" val="736055968"/>
                    </a:ext>
                  </a:extLst>
                </a:gridCol>
                <a:gridCol w="1510536">
                  <a:extLst>
                    <a:ext uri="{9D8B030D-6E8A-4147-A177-3AD203B41FA5}">
                      <a16:colId xmlns:a16="http://schemas.microsoft.com/office/drawing/2014/main" val="663081217"/>
                    </a:ext>
                  </a:extLst>
                </a:gridCol>
                <a:gridCol w="1510536">
                  <a:extLst>
                    <a:ext uri="{9D8B030D-6E8A-4147-A177-3AD203B41FA5}">
                      <a16:colId xmlns:a16="http://schemas.microsoft.com/office/drawing/2014/main" val="2036644642"/>
                    </a:ext>
                  </a:extLst>
                </a:gridCol>
              </a:tblGrid>
              <a:tr h="339428">
                <a:tc>
                  <a:txBody>
                    <a:bodyPr/>
                    <a:lstStyle/>
                    <a:p>
                      <a:pPr algn="ctr" fontAlgn="b"/>
                      <a:r>
                        <a:rPr lang="en-GB" sz="1600" b="1" u="none" strike="noStrike" dirty="0">
                          <a:effectLst/>
                        </a:rPr>
                        <a:t>Parameter</a:t>
                      </a:r>
                      <a:endParaRPr lang="en-GB" sz="1600" b="1" i="0" u="none" strike="noStrike" dirty="0">
                        <a:solidFill>
                          <a:srgbClr val="000000"/>
                        </a:solidFill>
                        <a:effectLst/>
                        <a:latin typeface="+mj-lt"/>
                      </a:endParaRPr>
                    </a:p>
                  </a:txBody>
                  <a:tcPr marL="9525" marR="9525" marT="9525" marB="0" anchor="b"/>
                </a:tc>
                <a:tc>
                  <a:txBody>
                    <a:bodyPr/>
                    <a:lstStyle/>
                    <a:p>
                      <a:pPr algn="ctr" fontAlgn="b"/>
                      <a:r>
                        <a:rPr lang="el-GR" sz="2400" b="1" u="none" strike="noStrike" dirty="0">
                          <a:solidFill>
                            <a:schemeClr val="bg1"/>
                          </a:solidFill>
                          <a:effectLst/>
                        </a:rPr>
                        <a:t>ᵦ</a:t>
                      </a:r>
                      <a:endParaRPr lang="en-US" sz="2400" b="1" i="0" u="none" strike="noStrike" dirty="0">
                        <a:solidFill>
                          <a:schemeClr val="bg1"/>
                        </a:solidFill>
                        <a:effectLst/>
                        <a:latin typeface="+mn-lt"/>
                      </a:endParaRPr>
                    </a:p>
                  </a:txBody>
                  <a:tcPr marL="9525" marR="9525" marT="9525" marB="0" anchor="b"/>
                </a:tc>
                <a:tc>
                  <a:txBody>
                    <a:bodyPr/>
                    <a:lstStyle/>
                    <a:p>
                      <a:pPr algn="ctr" fontAlgn="b"/>
                      <a:r>
                        <a:rPr lang="en-GB" sz="1600" b="1" u="none" strike="noStrike" dirty="0">
                          <a:effectLst/>
                        </a:rPr>
                        <a:t>SE</a:t>
                      </a:r>
                      <a:endParaRPr lang="en-GB" sz="1600" b="1" i="0" u="none" strike="noStrike" dirty="0">
                        <a:solidFill>
                          <a:srgbClr val="000000"/>
                        </a:solidFill>
                        <a:effectLst/>
                        <a:latin typeface="+mj-lt"/>
                      </a:endParaRPr>
                    </a:p>
                  </a:txBody>
                  <a:tcPr marL="9525" marR="9525" marT="9525" marB="0" anchor="b"/>
                </a:tc>
                <a:tc>
                  <a:txBody>
                    <a:bodyPr/>
                    <a:lstStyle/>
                    <a:p>
                      <a:pPr algn="ctr" fontAlgn="b"/>
                      <a:r>
                        <a:rPr lang="en-GB" sz="1600" b="1" u="none" strike="noStrike" dirty="0">
                          <a:effectLst/>
                        </a:rPr>
                        <a:t>95% CI</a:t>
                      </a:r>
                      <a:endParaRPr lang="en-GB" sz="1600" b="1" i="0" u="none" strike="noStrike" dirty="0">
                        <a:solidFill>
                          <a:srgbClr val="000000"/>
                        </a:solidFill>
                        <a:effectLst/>
                        <a:latin typeface="+mj-lt"/>
                      </a:endParaRPr>
                    </a:p>
                  </a:txBody>
                  <a:tcPr marL="9525" marR="9525" marT="9525" marB="0" anchor="b"/>
                </a:tc>
                <a:tc>
                  <a:txBody>
                    <a:bodyPr/>
                    <a:lstStyle/>
                    <a:p>
                      <a:pPr algn="ctr" fontAlgn="b"/>
                      <a:r>
                        <a:rPr lang="en-GB" sz="1600" b="1" u="none" strike="noStrike" dirty="0">
                          <a:effectLst/>
                        </a:rPr>
                        <a:t>p</a:t>
                      </a:r>
                      <a:endParaRPr lang="en-GB" sz="1600" b="1" i="0" u="none" strike="noStrike" dirty="0">
                        <a:solidFill>
                          <a:srgbClr val="000000"/>
                        </a:solidFill>
                        <a:effectLst/>
                        <a:latin typeface="+mj-lt"/>
                      </a:endParaRPr>
                    </a:p>
                  </a:txBody>
                  <a:tcPr marL="9525" marR="9525" marT="9525" marB="0" anchor="b"/>
                </a:tc>
                <a:tc>
                  <a:txBody>
                    <a:bodyPr/>
                    <a:lstStyle/>
                    <a:p>
                      <a:pPr marL="0" marR="0" lvl="0" indent="0" algn="ctr" defTabSz="914354" rtl="0" eaLnBrk="1" fontAlgn="b" latinLnBrk="0" hangingPunct="1">
                        <a:lnSpc>
                          <a:spcPct val="100000"/>
                        </a:lnSpc>
                        <a:spcBef>
                          <a:spcPts val="0"/>
                        </a:spcBef>
                        <a:spcAft>
                          <a:spcPts val="0"/>
                        </a:spcAft>
                        <a:buClrTx/>
                        <a:buSzTx/>
                        <a:buFontTx/>
                        <a:buNone/>
                        <a:tabLst/>
                        <a:defRPr/>
                      </a:pPr>
                      <a:r>
                        <a:rPr lang="en-GB" sz="1600" b="1" u="none" strike="noStrike" dirty="0">
                          <a:effectLst/>
                        </a:rPr>
                        <a:t>Exp(</a:t>
                      </a:r>
                      <a:r>
                        <a:rPr lang="el-GR" sz="2400" b="0" u="none" strike="noStrike" dirty="0">
                          <a:solidFill>
                            <a:schemeClr val="bg1"/>
                          </a:solidFill>
                          <a:effectLst/>
                        </a:rPr>
                        <a:t>ᵦ</a:t>
                      </a:r>
                      <a:r>
                        <a:rPr lang="en-GB" sz="1600" b="1" u="none" strike="noStrike" dirty="0">
                          <a:effectLst/>
                        </a:rPr>
                        <a:t>)</a:t>
                      </a:r>
                      <a:endParaRPr lang="en-GB" sz="1600" b="1" i="0" u="none" strike="noStrike" dirty="0">
                        <a:solidFill>
                          <a:srgbClr val="000000"/>
                        </a:solidFill>
                        <a:effectLst/>
                        <a:latin typeface="+mj-lt"/>
                      </a:endParaRPr>
                    </a:p>
                  </a:txBody>
                  <a:tcPr marL="9525" marR="9525" marT="9525" marB="0" anchor="b"/>
                </a:tc>
                <a:tc>
                  <a:txBody>
                    <a:bodyPr/>
                    <a:lstStyle/>
                    <a:p>
                      <a:pPr algn="ctr" fontAlgn="b"/>
                      <a:r>
                        <a:rPr lang="en-GB" sz="1600" b="1" u="none" strike="noStrike" dirty="0">
                          <a:effectLst/>
                        </a:rPr>
                        <a:t>95% CI</a:t>
                      </a:r>
                      <a:endParaRPr lang="en-GB" sz="1600" b="1"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2538166696"/>
                  </a:ext>
                </a:extLst>
              </a:tr>
              <a:tr h="323265">
                <a:tc>
                  <a:txBody>
                    <a:bodyPr/>
                    <a:lstStyle/>
                    <a:p>
                      <a:pPr algn="l" fontAlgn="b"/>
                      <a:r>
                        <a:rPr lang="en-GB" sz="1600" u="none" strike="noStrike" dirty="0">
                          <a:effectLst/>
                        </a:rPr>
                        <a:t>Time</a:t>
                      </a:r>
                      <a:endParaRPr lang="en-GB"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600" u="none" strike="noStrike" dirty="0">
                          <a:effectLst/>
                        </a:rPr>
                        <a:t>2.36</a:t>
                      </a:r>
                      <a:endParaRPr lang="en-GB"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600" u="none" strike="noStrike" dirty="0">
                          <a:effectLst/>
                        </a:rPr>
                        <a:t>1.21</a:t>
                      </a:r>
                      <a:endParaRPr lang="en-GB"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600" u="none" strike="noStrike" dirty="0">
                          <a:effectLst/>
                        </a:rPr>
                        <a:t>(0, 4.72)</a:t>
                      </a:r>
                      <a:endParaRPr lang="en-GB"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600" u="none" strike="noStrike" dirty="0">
                          <a:effectLst/>
                        </a:rPr>
                        <a:t>0.05</a:t>
                      </a:r>
                      <a:endParaRPr lang="en-GB" sz="16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600" u="none" strike="noStrike" dirty="0">
                          <a:effectLst/>
                        </a:rPr>
                        <a:t>10.59</a:t>
                      </a:r>
                      <a:endParaRPr lang="en-GB"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600" u="none" strike="noStrike" dirty="0">
                          <a:effectLst/>
                        </a:rPr>
                        <a:t>(1, 112.25)</a:t>
                      </a:r>
                      <a:endParaRPr lang="en-GB" sz="16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219740435"/>
                  </a:ext>
                </a:extLst>
              </a:tr>
              <a:tr h="323265">
                <a:tc>
                  <a:txBody>
                    <a:bodyPr/>
                    <a:lstStyle/>
                    <a:p>
                      <a:pPr algn="l" fontAlgn="b"/>
                      <a:r>
                        <a:rPr lang="en-GB" sz="1600" u="none" strike="noStrike">
                          <a:effectLst/>
                        </a:rPr>
                        <a:t>Condition</a:t>
                      </a:r>
                      <a:endParaRPr lang="en-GB" sz="16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600" u="none" strike="noStrike" dirty="0">
                          <a:effectLst/>
                        </a:rPr>
                        <a:t>0.91</a:t>
                      </a:r>
                      <a:endParaRPr lang="en-GB"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600" u="none" strike="noStrike" dirty="0">
                          <a:effectLst/>
                        </a:rPr>
                        <a:t>2.30</a:t>
                      </a:r>
                      <a:endParaRPr lang="en-GB"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600" u="none" strike="noStrike" dirty="0">
                          <a:effectLst/>
                        </a:rPr>
                        <a:t>(-3.60, 5.41)</a:t>
                      </a:r>
                      <a:endParaRPr lang="en-GB"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600" u="none" strike="noStrike" dirty="0">
                          <a:effectLst/>
                        </a:rPr>
                        <a:t>0.69</a:t>
                      </a:r>
                      <a:endParaRPr lang="en-GB"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600" u="none" strike="noStrike" dirty="0">
                          <a:effectLst/>
                        </a:rPr>
                        <a:t>2.47</a:t>
                      </a:r>
                      <a:endParaRPr lang="en-GB"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600" u="none" strike="noStrike" dirty="0">
                          <a:effectLst/>
                        </a:rPr>
                        <a:t>(0.03, 223.29)</a:t>
                      </a:r>
                      <a:endParaRPr lang="en-GB" sz="16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360831110"/>
                  </a:ext>
                </a:extLst>
              </a:tr>
              <a:tr h="323265">
                <a:tc>
                  <a:txBody>
                    <a:bodyPr/>
                    <a:lstStyle/>
                    <a:p>
                      <a:pPr algn="l" fontAlgn="b"/>
                      <a:r>
                        <a:rPr lang="en-GB" sz="1600" u="none" strike="noStrike" dirty="0">
                          <a:effectLst/>
                        </a:rPr>
                        <a:t>Time*Condition</a:t>
                      </a:r>
                      <a:endParaRPr lang="en-GB"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600" u="none" strike="noStrike">
                          <a:effectLst/>
                        </a:rPr>
                        <a:t>1.30</a:t>
                      </a:r>
                      <a:endParaRPr lang="en-GB" sz="16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600" u="none" strike="noStrike" dirty="0">
                          <a:effectLst/>
                        </a:rPr>
                        <a:t>1.70</a:t>
                      </a:r>
                      <a:endParaRPr lang="en-GB"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600" u="none" strike="noStrike" dirty="0">
                          <a:effectLst/>
                        </a:rPr>
                        <a:t>(-2.03, 4.63)</a:t>
                      </a:r>
                      <a:endParaRPr lang="en-GB"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600" u="none" strike="noStrike" dirty="0">
                          <a:effectLst/>
                        </a:rPr>
                        <a:t>0.44</a:t>
                      </a:r>
                      <a:endParaRPr lang="en-GB"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600" u="none" strike="noStrike" dirty="0">
                          <a:effectLst/>
                        </a:rPr>
                        <a:t>3.678</a:t>
                      </a:r>
                      <a:endParaRPr lang="en-GB"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600" u="none" strike="noStrike" dirty="0">
                          <a:effectLst/>
                        </a:rPr>
                        <a:t>(0.13, 102.92)</a:t>
                      </a:r>
                      <a:endParaRPr lang="en-GB" sz="16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27530762"/>
                  </a:ext>
                </a:extLst>
              </a:tr>
            </a:tbl>
          </a:graphicData>
        </a:graphic>
      </p:graphicFrame>
      <p:graphicFrame>
        <p:nvGraphicFramePr>
          <p:cNvPr id="10" name="Table 9">
            <a:extLst>
              <a:ext uri="{FF2B5EF4-FFF2-40B4-BE49-F238E27FC236}">
                <a16:creationId xmlns:a16="http://schemas.microsoft.com/office/drawing/2014/main" id="{51678C27-33ED-607E-D564-916F73EA58ED}"/>
              </a:ext>
            </a:extLst>
          </p:cNvPr>
          <p:cNvGraphicFramePr>
            <a:graphicFrameLocks noGrp="1"/>
          </p:cNvGraphicFramePr>
          <p:nvPr>
            <p:extLst>
              <p:ext uri="{D42A27DB-BD31-4B8C-83A1-F6EECF244321}">
                <p14:modId xmlns:p14="http://schemas.microsoft.com/office/powerpoint/2010/main" val="216408366"/>
              </p:ext>
            </p:extLst>
          </p:nvPr>
        </p:nvGraphicFramePr>
        <p:xfrm>
          <a:off x="812201" y="2288144"/>
          <a:ext cx="10806142" cy="1621423"/>
        </p:xfrm>
        <a:graphic>
          <a:graphicData uri="http://schemas.openxmlformats.org/drawingml/2006/table">
            <a:tbl>
              <a:tblPr firstRow="1" bandRow="1">
                <a:tableStyleId>{5A111915-BE36-4E01-A7E5-04B1672EAD32}</a:tableStyleId>
              </a:tblPr>
              <a:tblGrid>
                <a:gridCol w="1718188">
                  <a:extLst>
                    <a:ext uri="{9D8B030D-6E8A-4147-A177-3AD203B41FA5}">
                      <a16:colId xmlns:a16="http://schemas.microsoft.com/office/drawing/2014/main" val="3007429792"/>
                    </a:ext>
                  </a:extLst>
                </a:gridCol>
                <a:gridCol w="1514659">
                  <a:extLst>
                    <a:ext uri="{9D8B030D-6E8A-4147-A177-3AD203B41FA5}">
                      <a16:colId xmlns:a16="http://schemas.microsoft.com/office/drawing/2014/main" val="31177147"/>
                    </a:ext>
                  </a:extLst>
                </a:gridCol>
                <a:gridCol w="1514659">
                  <a:extLst>
                    <a:ext uri="{9D8B030D-6E8A-4147-A177-3AD203B41FA5}">
                      <a16:colId xmlns:a16="http://schemas.microsoft.com/office/drawing/2014/main" val="2775681720"/>
                    </a:ext>
                  </a:extLst>
                </a:gridCol>
                <a:gridCol w="1514659">
                  <a:extLst>
                    <a:ext uri="{9D8B030D-6E8A-4147-A177-3AD203B41FA5}">
                      <a16:colId xmlns:a16="http://schemas.microsoft.com/office/drawing/2014/main" val="4119450610"/>
                    </a:ext>
                  </a:extLst>
                </a:gridCol>
                <a:gridCol w="1514659">
                  <a:extLst>
                    <a:ext uri="{9D8B030D-6E8A-4147-A177-3AD203B41FA5}">
                      <a16:colId xmlns:a16="http://schemas.microsoft.com/office/drawing/2014/main" val="3126131905"/>
                    </a:ext>
                  </a:extLst>
                </a:gridCol>
                <a:gridCol w="1514659">
                  <a:extLst>
                    <a:ext uri="{9D8B030D-6E8A-4147-A177-3AD203B41FA5}">
                      <a16:colId xmlns:a16="http://schemas.microsoft.com/office/drawing/2014/main" val="1318107813"/>
                    </a:ext>
                  </a:extLst>
                </a:gridCol>
                <a:gridCol w="1514659">
                  <a:extLst>
                    <a:ext uri="{9D8B030D-6E8A-4147-A177-3AD203B41FA5}">
                      <a16:colId xmlns:a16="http://schemas.microsoft.com/office/drawing/2014/main" val="1054748011"/>
                    </a:ext>
                  </a:extLst>
                </a:gridCol>
              </a:tblGrid>
              <a:tr h="210171">
                <a:tc>
                  <a:txBody>
                    <a:bodyPr/>
                    <a:lstStyle/>
                    <a:p>
                      <a:pPr algn="ctr" fontAlgn="b"/>
                      <a:r>
                        <a:rPr lang="en-GB" sz="1600" b="1" u="none" strike="noStrike" dirty="0">
                          <a:effectLst/>
                        </a:rPr>
                        <a:t>Parameter</a:t>
                      </a:r>
                      <a:endParaRPr lang="en-GB" sz="1600" b="1" i="0" u="none" strike="noStrike" dirty="0">
                        <a:solidFill>
                          <a:srgbClr val="000000"/>
                        </a:solidFill>
                        <a:effectLst/>
                        <a:latin typeface="+mj-lt"/>
                      </a:endParaRPr>
                    </a:p>
                  </a:txBody>
                  <a:tcPr marL="9525" marR="9525" marT="9525" marB="0" anchor="b"/>
                </a:tc>
                <a:tc>
                  <a:txBody>
                    <a:bodyPr/>
                    <a:lstStyle/>
                    <a:p>
                      <a:pPr algn="ctr" fontAlgn="b"/>
                      <a:r>
                        <a:rPr lang="el-GR" sz="2800" b="1" u="none" strike="noStrike" dirty="0">
                          <a:solidFill>
                            <a:schemeClr val="bg1"/>
                          </a:solidFill>
                          <a:effectLst/>
                        </a:rPr>
                        <a:t>ᵦ</a:t>
                      </a:r>
                      <a:endParaRPr lang="en-US" sz="2800" b="1" i="0" u="none" strike="noStrike" dirty="0">
                        <a:solidFill>
                          <a:schemeClr val="bg1"/>
                        </a:solidFill>
                        <a:effectLst/>
                        <a:latin typeface="+mn-lt"/>
                      </a:endParaRPr>
                    </a:p>
                  </a:txBody>
                  <a:tcPr marL="9525" marR="9525" marT="9525" marB="0" anchor="b"/>
                </a:tc>
                <a:tc>
                  <a:txBody>
                    <a:bodyPr/>
                    <a:lstStyle/>
                    <a:p>
                      <a:pPr algn="ctr" fontAlgn="b"/>
                      <a:r>
                        <a:rPr lang="en-GB" sz="1600" b="1" u="none" strike="noStrike" dirty="0">
                          <a:effectLst/>
                        </a:rPr>
                        <a:t>SE</a:t>
                      </a:r>
                      <a:endParaRPr lang="en-GB" sz="1600" b="1" i="0" u="none" strike="noStrike" dirty="0">
                        <a:solidFill>
                          <a:srgbClr val="000000"/>
                        </a:solidFill>
                        <a:effectLst/>
                        <a:latin typeface="+mj-lt"/>
                      </a:endParaRPr>
                    </a:p>
                  </a:txBody>
                  <a:tcPr marL="9525" marR="9525" marT="9525" marB="0" anchor="b"/>
                </a:tc>
                <a:tc>
                  <a:txBody>
                    <a:bodyPr/>
                    <a:lstStyle/>
                    <a:p>
                      <a:pPr algn="ctr" fontAlgn="b"/>
                      <a:r>
                        <a:rPr lang="en-GB" sz="1600" b="1" u="none" strike="noStrike" dirty="0">
                          <a:effectLst/>
                        </a:rPr>
                        <a:t>95% CI</a:t>
                      </a:r>
                      <a:endParaRPr lang="en-GB" sz="1600" b="1" i="0" u="none" strike="noStrike" dirty="0">
                        <a:solidFill>
                          <a:srgbClr val="000000"/>
                        </a:solidFill>
                        <a:effectLst/>
                        <a:latin typeface="+mj-lt"/>
                      </a:endParaRPr>
                    </a:p>
                  </a:txBody>
                  <a:tcPr marL="9525" marR="9525" marT="9525" marB="0" anchor="b"/>
                </a:tc>
                <a:tc>
                  <a:txBody>
                    <a:bodyPr/>
                    <a:lstStyle/>
                    <a:p>
                      <a:pPr algn="ctr" fontAlgn="b"/>
                      <a:r>
                        <a:rPr lang="en-GB" sz="1600" b="1" i="1" u="none" strike="noStrike" dirty="0">
                          <a:effectLst/>
                        </a:rPr>
                        <a:t>p</a:t>
                      </a:r>
                      <a:endParaRPr lang="en-GB" sz="1600" b="1" i="1" u="none" strike="noStrike" dirty="0">
                        <a:solidFill>
                          <a:srgbClr val="000000"/>
                        </a:solidFill>
                        <a:effectLst/>
                        <a:latin typeface="+mj-lt"/>
                      </a:endParaRPr>
                    </a:p>
                  </a:txBody>
                  <a:tcPr marL="9525" marR="9525" marT="9525" marB="0" anchor="b"/>
                </a:tc>
                <a:tc>
                  <a:txBody>
                    <a:bodyPr/>
                    <a:lstStyle/>
                    <a:p>
                      <a:pPr marL="0" marR="0" lvl="0" indent="0" algn="ctr" defTabSz="914354" rtl="0" eaLnBrk="1" fontAlgn="b" latinLnBrk="0" hangingPunct="1">
                        <a:lnSpc>
                          <a:spcPct val="100000"/>
                        </a:lnSpc>
                        <a:spcBef>
                          <a:spcPts val="0"/>
                        </a:spcBef>
                        <a:spcAft>
                          <a:spcPts val="0"/>
                        </a:spcAft>
                        <a:buClrTx/>
                        <a:buSzTx/>
                        <a:buFontTx/>
                        <a:buNone/>
                        <a:tabLst/>
                        <a:defRPr/>
                      </a:pPr>
                      <a:r>
                        <a:rPr lang="en-GB" sz="1600" b="1" u="none" strike="noStrike" dirty="0">
                          <a:effectLst/>
                        </a:rPr>
                        <a:t>Exp(</a:t>
                      </a:r>
                      <a:r>
                        <a:rPr lang="el-GR" sz="2400" b="0" u="none" strike="noStrike" dirty="0">
                          <a:solidFill>
                            <a:schemeClr val="bg1"/>
                          </a:solidFill>
                          <a:effectLst/>
                        </a:rPr>
                        <a:t>ᵦ</a:t>
                      </a:r>
                      <a:r>
                        <a:rPr lang="en-GB" sz="1600" b="1" u="none" strike="noStrike" dirty="0">
                          <a:effectLst/>
                        </a:rPr>
                        <a:t>)</a:t>
                      </a:r>
                      <a:endParaRPr lang="en-GB" sz="1600" b="1" i="0" u="none" strike="noStrike" dirty="0">
                        <a:solidFill>
                          <a:srgbClr val="000000"/>
                        </a:solidFill>
                        <a:effectLst/>
                        <a:latin typeface="+mj-lt"/>
                      </a:endParaRPr>
                    </a:p>
                  </a:txBody>
                  <a:tcPr marL="9525" marR="9525" marT="9525" marB="0" anchor="b"/>
                </a:tc>
                <a:tc>
                  <a:txBody>
                    <a:bodyPr/>
                    <a:lstStyle/>
                    <a:p>
                      <a:pPr algn="ctr" fontAlgn="b"/>
                      <a:r>
                        <a:rPr lang="en-GB" sz="1600" b="1" u="none" strike="noStrike" dirty="0">
                          <a:effectLst/>
                        </a:rPr>
                        <a:t>95% CI</a:t>
                      </a:r>
                      <a:endParaRPr lang="en-GB" sz="1600" b="1"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1820708682"/>
                  </a:ext>
                </a:extLst>
              </a:tr>
              <a:tr h="383635">
                <a:tc>
                  <a:txBody>
                    <a:bodyPr/>
                    <a:lstStyle/>
                    <a:p>
                      <a:pPr algn="l" fontAlgn="b"/>
                      <a:r>
                        <a:rPr lang="en-GB" sz="1600" u="none" strike="noStrike" dirty="0">
                          <a:effectLst/>
                        </a:rPr>
                        <a:t>Time</a:t>
                      </a:r>
                      <a:endParaRPr lang="en-GB"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600" u="none" strike="noStrike" dirty="0">
                          <a:effectLst/>
                        </a:rPr>
                        <a:t>0.75</a:t>
                      </a:r>
                      <a:endParaRPr lang="en-GB"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600" u="none" strike="noStrike" dirty="0">
                          <a:effectLst/>
                        </a:rPr>
                        <a:t>0.91</a:t>
                      </a:r>
                      <a:endParaRPr lang="en-GB"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600" u="none" strike="noStrike" dirty="0">
                          <a:effectLst/>
                        </a:rPr>
                        <a:t>(-1.02, 2.53)</a:t>
                      </a:r>
                      <a:endParaRPr lang="en-GB"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600" u="none" strike="noStrike" dirty="0">
                          <a:effectLst/>
                        </a:rPr>
                        <a:t>0.41</a:t>
                      </a:r>
                      <a:endParaRPr lang="en-GB"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600" u="none" strike="noStrike" dirty="0">
                          <a:effectLst/>
                        </a:rPr>
                        <a:t>2.13</a:t>
                      </a:r>
                      <a:endParaRPr lang="en-GB"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600" u="none" strike="noStrike" dirty="0">
                          <a:effectLst/>
                        </a:rPr>
                        <a:t>(0.36, 12.53)</a:t>
                      </a:r>
                      <a:endParaRPr lang="en-GB" sz="16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709516042"/>
                  </a:ext>
                </a:extLst>
              </a:tr>
              <a:tr h="402231">
                <a:tc>
                  <a:txBody>
                    <a:bodyPr/>
                    <a:lstStyle/>
                    <a:p>
                      <a:pPr algn="l" fontAlgn="b"/>
                      <a:r>
                        <a:rPr lang="en-GB" sz="1600" u="none" strike="noStrike">
                          <a:effectLst/>
                        </a:rPr>
                        <a:t>Condition</a:t>
                      </a:r>
                      <a:endParaRPr lang="en-GB" sz="16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600" u="none" strike="noStrike" dirty="0">
                          <a:effectLst/>
                        </a:rPr>
                        <a:t>-1.40</a:t>
                      </a:r>
                      <a:endParaRPr lang="en-GB"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600" u="none" strike="noStrike" dirty="0">
                          <a:effectLst/>
                        </a:rPr>
                        <a:t>2.02</a:t>
                      </a:r>
                      <a:endParaRPr lang="en-GB"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600" u="none" strike="noStrike" dirty="0">
                          <a:effectLst/>
                        </a:rPr>
                        <a:t>(-5.36, 2.57)</a:t>
                      </a:r>
                      <a:endParaRPr lang="en-GB"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600" u="none" strike="noStrike" dirty="0">
                          <a:effectLst/>
                        </a:rPr>
                        <a:t>0.49</a:t>
                      </a:r>
                      <a:endParaRPr lang="en-GB"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600" u="none" strike="noStrike" dirty="0">
                          <a:effectLst/>
                        </a:rPr>
                        <a:t>0.25</a:t>
                      </a:r>
                      <a:endParaRPr lang="en-GB"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600" u="none" strike="noStrike" dirty="0">
                          <a:effectLst/>
                        </a:rPr>
                        <a:t>(0.001, 13.04)</a:t>
                      </a:r>
                      <a:endParaRPr lang="en-GB" sz="16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128665396"/>
                  </a:ext>
                </a:extLst>
              </a:tr>
              <a:tr h="399312">
                <a:tc>
                  <a:txBody>
                    <a:bodyPr/>
                    <a:lstStyle/>
                    <a:p>
                      <a:pPr algn="l" fontAlgn="b"/>
                      <a:r>
                        <a:rPr lang="en-GB" sz="1600" u="none" strike="noStrike" dirty="0">
                          <a:effectLst/>
                        </a:rPr>
                        <a:t>Time*Condition</a:t>
                      </a:r>
                      <a:endParaRPr lang="en-GB"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600" u="none" strike="noStrike">
                          <a:effectLst/>
                        </a:rPr>
                        <a:t>1.44</a:t>
                      </a:r>
                      <a:endParaRPr lang="en-GB" sz="16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600" u="none" strike="noStrike">
                          <a:effectLst/>
                        </a:rPr>
                        <a:t>1.36</a:t>
                      </a:r>
                      <a:endParaRPr lang="en-GB" sz="16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600" u="none" strike="noStrike" dirty="0">
                          <a:effectLst/>
                        </a:rPr>
                        <a:t>(-1.22, 4.09)</a:t>
                      </a:r>
                      <a:endParaRPr lang="en-GB"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600" u="none" strike="noStrike" dirty="0">
                          <a:effectLst/>
                        </a:rPr>
                        <a:t>0.29</a:t>
                      </a:r>
                      <a:endParaRPr lang="en-GB"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600" u="none" strike="noStrike" dirty="0">
                          <a:effectLst/>
                        </a:rPr>
                        <a:t>4.20</a:t>
                      </a:r>
                      <a:endParaRPr lang="en-GB"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600" u="none" strike="noStrike" dirty="0">
                          <a:effectLst/>
                        </a:rPr>
                        <a:t>(0.30, 59.76)</a:t>
                      </a:r>
                      <a:endParaRPr lang="en-GB" sz="16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649092116"/>
                  </a:ext>
                </a:extLst>
              </a:tr>
            </a:tbl>
          </a:graphicData>
        </a:graphic>
      </p:graphicFrame>
    </p:spTree>
    <p:extLst>
      <p:ext uri="{BB962C8B-B14F-4D97-AF65-F5344CB8AC3E}">
        <p14:creationId xmlns:p14="http://schemas.microsoft.com/office/powerpoint/2010/main" val="3764646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8C431-3333-9B40-8E85-13C4EAF4B0D7}"/>
              </a:ext>
            </a:extLst>
          </p:cNvPr>
          <p:cNvSpPr>
            <a:spLocks noGrp="1"/>
          </p:cNvSpPr>
          <p:nvPr>
            <p:ph type="title"/>
          </p:nvPr>
        </p:nvSpPr>
        <p:spPr>
          <a:xfrm>
            <a:off x="292802" y="287952"/>
            <a:ext cx="11524950" cy="888083"/>
          </a:xfrm>
        </p:spPr>
        <p:txBody>
          <a:bodyPr>
            <a:normAutofit fontScale="90000"/>
          </a:bodyPr>
          <a:lstStyle/>
          <a:p>
            <a:r>
              <a:rPr lang="en-US" dirty="0"/>
              <a:t>Do the ideas related to Cognitive Load hold up???</a:t>
            </a:r>
          </a:p>
        </p:txBody>
      </p:sp>
      <p:sp>
        <p:nvSpPr>
          <p:cNvPr id="3" name="Content Placeholder 2">
            <a:extLst>
              <a:ext uri="{FF2B5EF4-FFF2-40B4-BE49-F238E27FC236}">
                <a16:creationId xmlns:a16="http://schemas.microsoft.com/office/drawing/2014/main" id="{396B40FD-D673-9948-B468-1CB4175A6D8B}"/>
              </a:ext>
            </a:extLst>
          </p:cNvPr>
          <p:cNvSpPr>
            <a:spLocks noGrp="1"/>
          </p:cNvSpPr>
          <p:nvPr>
            <p:ph idx="1"/>
          </p:nvPr>
        </p:nvSpPr>
        <p:spPr>
          <a:xfrm>
            <a:off x="613459" y="1176035"/>
            <a:ext cx="11019098" cy="5608366"/>
          </a:xfrm>
        </p:spPr>
        <p:txBody>
          <a:bodyPr>
            <a:noAutofit/>
          </a:bodyPr>
          <a:lstStyle/>
          <a:p>
            <a:pPr marL="0" indent="0">
              <a:buNone/>
            </a:pPr>
            <a:r>
              <a:rPr lang="en-US" sz="2000" i="1" dirty="0"/>
              <a:t>Is the relationship between FSST and academic persistence further explained by adding working memory and attention? </a:t>
            </a:r>
          </a:p>
          <a:p>
            <a:r>
              <a:rPr lang="en-US" sz="1650" dirty="0"/>
              <a:t>FSST approached significance (</a:t>
            </a:r>
            <a:r>
              <a:rPr lang="en-US" sz="1650" i="1" dirty="0"/>
              <a:t>p</a:t>
            </a:r>
            <a:r>
              <a:rPr lang="en-US" sz="1650" dirty="0"/>
              <a:t> = .06); H_1a (</a:t>
            </a:r>
            <a:r>
              <a:rPr lang="en-US" sz="1650" i="1" dirty="0"/>
              <a:t>p</a:t>
            </a:r>
            <a:r>
              <a:rPr lang="en-US" sz="1650" dirty="0"/>
              <a:t> = .045) </a:t>
            </a:r>
          </a:p>
          <a:p>
            <a:r>
              <a:rPr lang="en-US" sz="1650" b="1" dirty="0"/>
              <a:t>Very large effect size </a:t>
            </a:r>
            <a:r>
              <a:rPr lang="en-US" sz="1650" dirty="0"/>
              <a:t>increased slightly (</a:t>
            </a:r>
            <a:r>
              <a:rPr lang="en-US" sz="1650" i="1" dirty="0"/>
              <a:t>d </a:t>
            </a:r>
            <a:r>
              <a:rPr lang="en-US" sz="1650" dirty="0"/>
              <a:t>= 1.063; R</a:t>
            </a:r>
            <a:r>
              <a:rPr lang="en-US" sz="1650" baseline="30000" dirty="0"/>
              <a:t>2</a:t>
            </a:r>
            <a:r>
              <a:rPr lang="en-US" sz="1650" dirty="0"/>
              <a:t>= .22) </a:t>
            </a:r>
          </a:p>
          <a:p>
            <a:r>
              <a:rPr lang="en-US" sz="1650" dirty="0"/>
              <a:t>Slightly higher increased relative odds of persistence than first model (</a:t>
            </a:r>
            <a:r>
              <a:rPr lang="en-US" sz="1650" dirty="0">
                <a:sym typeface="Symbol" pitchFamily="2" charset="2"/>
              </a:rPr>
              <a:t>= 1.93)</a:t>
            </a:r>
            <a:r>
              <a:rPr lang="en-US" sz="1650" dirty="0"/>
              <a:t>  </a:t>
            </a:r>
            <a:endParaRPr lang="en-US" sz="600" dirty="0"/>
          </a:p>
          <a:p>
            <a:r>
              <a:rPr lang="en-US" sz="1650" dirty="0"/>
              <a:t>Working memory score (approached) significance (</a:t>
            </a:r>
            <a:r>
              <a:rPr lang="en-US" sz="1650" i="1" dirty="0"/>
              <a:t>p</a:t>
            </a:r>
            <a:r>
              <a:rPr lang="en-US" sz="1650" dirty="0"/>
              <a:t> = .05; </a:t>
            </a:r>
            <a:r>
              <a:rPr lang="en-US" sz="1650" i="1" dirty="0"/>
              <a:t>d</a:t>
            </a:r>
            <a:r>
              <a:rPr lang="en-US" sz="1650" dirty="0"/>
              <a:t> = .03)</a:t>
            </a:r>
          </a:p>
          <a:p>
            <a:r>
              <a:rPr lang="en-US" sz="1650" dirty="0"/>
              <a:t>Attention approached significance (</a:t>
            </a:r>
            <a:r>
              <a:rPr lang="en-US" sz="1650" i="1" dirty="0"/>
              <a:t>p</a:t>
            </a:r>
            <a:r>
              <a:rPr lang="en-US" sz="1650" dirty="0"/>
              <a:t> = .08; </a:t>
            </a:r>
            <a:r>
              <a:rPr lang="en-US" sz="1650" i="1" dirty="0"/>
              <a:t>d</a:t>
            </a:r>
            <a:r>
              <a:rPr lang="en-US" sz="1650" dirty="0"/>
              <a:t> = .03)</a:t>
            </a:r>
            <a:endParaRPr lang="en-US" sz="1650" b="1" dirty="0"/>
          </a:p>
          <a:p>
            <a:pPr marL="0" indent="0" algn="ctr">
              <a:buNone/>
            </a:pPr>
            <a:r>
              <a:rPr lang="en-US" sz="1650" b="1" dirty="0"/>
              <a:t>Table 10: Parameter Estimates of GEE Model of Academic Persistence as Outcome and Working Memory &amp; Attention as Additional Predictors</a:t>
            </a:r>
            <a:endParaRPr lang="en-US" sz="600" b="1" dirty="0"/>
          </a:p>
        </p:txBody>
      </p:sp>
      <p:graphicFrame>
        <p:nvGraphicFramePr>
          <p:cNvPr id="5" name="Table 4">
            <a:extLst>
              <a:ext uri="{FF2B5EF4-FFF2-40B4-BE49-F238E27FC236}">
                <a16:creationId xmlns:a16="http://schemas.microsoft.com/office/drawing/2014/main" id="{395B96D2-F6E0-B3D2-A75A-A5A7E07DCD39}"/>
              </a:ext>
            </a:extLst>
          </p:cNvPr>
          <p:cNvGraphicFramePr>
            <a:graphicFrameLocks noGrp="1"/>
          </p:cNvGraphicFramePr>
          <p:nvPr>
            <p:extLst>
              <p:ext uri="{D42A27DB-BD31-4B8C-83A1-F6EECF244321}">
                <p14:modId xmlns:p14="http://schemas.microsoft.com/office/powerpoint/2010/main" val="1504917999"/>
              </p:ext>
            </p:extLst>
          </p:nvPr>
        </p:nvGraphicFramePr>
        <p:xfrm>
          <a:off x="613459" y="4285833"/>
          <a:ext cx="10809106" cy="2011679"/>
        </p:xfrm>
        <a:graphic>
          <a:graphicData uri="http://schemas.openxmlformats.org/drawingml/2006/table">
            <a:tbl>
              <a:tblPr firstRow="1" lastRow="1" bandRow="1">
                <a:tableStyleId>{5A111915-BE36-4E01-A7E5-04B1672EAD32}</a:tableStyleId>
              </a:tblPr>
              <a:tblGrid>
                <a:gridCol w="1748044">
                  <a:extLst>
                    <a:ext uri="{9D8B030D-6E8A-4147-A177-3AD203B41FA5}">
                      <a16:colId xmlns:a16="http://schemas.microsoft.com/office/drawing/2014/main" val="1165781845"/>
                    </a:ext>
                  </a:extLst>
                </a:gridCol>
                <a:gridCol w="1510177">
                  <a:extLst>
                    <a:ext uri="{9D8B030D-6E8A-4147-A177-3AD203B41FA5}">
                      <a16:colId xmlns:a16="http://schemas.microsoft.com/office/drawing/2014/main" val="3547408591"/>
                    </a:ext>
                  </a:extLst>
                </a:gridCol>
                <a:gridCol w="1510177">
                  <a:extLst>
                    <a:ext uri="{9D8B030D-6E8A-4147-A177-3AD203B41FA5}">
                      <a16:colId xmlns:a16="http://schemas.microsoft.com/office/drawing/2014/main" val="2642037049"/>
                    </a:ext>
                  </a:extLst>
                </a:gridCol>
                <a:gridCol w="1510177">
                  <a:extLst>
                    <a:ext uri="{9D8B030D-6E8A-4147-A177-3AD203B41FA5}">
                      <a16:colId xmlns:a16="http://schemas.microsoft.com/office/drawing/2014/main" val="454435603"/>
                    </a:ext>
                  </a:extLst>
                </a:gridCol>
                <a:gridCol w="1510177">
                  <a:extLst>
                    <a:ext uri="{9D8B030D-6E8A-4147-A177-3AD203B41FA5}">
                      <a16:colId xmlns:a16="http://schemas.microsoft.com/office/drawing/2014/main" val="1506157318"/>
                    </a:ext>
                  </a:extLst>
                </a:gridCol>
                <a:gridCol w="1510177">
                  <a:extLst>
                    <a:ext uri="{9D8B030D-6E8A-4147-A177-3AD203B41FA5}">
                      <a16:colId xmlns:a16="http://schemas.microsoft.com/office/drawing/2014/main" val="886159933"/>
                    </a:ext>
                  </a:extLst>
                </a:gridCol>
                <a:gridCol w="1510177">
                  <a:extLst>
                    <a:ext uri="{9D8B030D-6E8A-4147-A177-3AD203B41FA5}">
                      <a16:colId xmlns:a16="http://schemas.microsoft.com/office/drawing/2014/main" val="407810991"/>
                    </a:ext>
                  </a:extLst>
                </a:gridCol>
              </a:tblGrid>
              <a:tr h="378047">
                <a:tc>
                  <a:txBody>
                    <a:bodyPr/>
                    <a:lstStyle/>
                    <a:p>
                      <a:pPr algn="ctr" fontAlgn="b"/>
                      <a:r>
                        <a:rPr lang="en-GB" sz="1600" u="none" strike="noStrike" dirty="0">
                          <a:effectLst/>
                        </a:rPr>
                        <a:t>Parameter</a:t>
                      </a:r>
                      <a:endParaRPr lang="en-GB" sz="16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l-GR" sz="2000" b="1" u="none" strike="noStrike" dirty="0">
                          <a:solidFill>
                            <a:schemeClr val="bg1"/>
                          </a:solidFill>
                          <a:effectLst/>
                        </a:rPr>
                        <a:t>ᵦ</a:t>
                      </a:r>
                      <a:endParaRPr lang="en-US" sz="2000" b="1" i="0" u="none" strike="noStrike" dirty="0">
                        <a:solidFill>
                          <a:schemeClr val="bg1"/>
                        </a:solidFill>
                        <a:effectLst/>
                        <a:latin typeface="+mn-lt"/>
                      </a:endParaRPr>
                    </a:p>
                  </a:txBody>
                  <a:tcPr marL="9525" marR="9525" marT="9525" marB="0" anchor="b"/>
                </a:tc>
                <a:tc>
                  <a:txBody>
                    <a:bodyPr/>
                    <a:lstStyle/>
                    <a:p>
                      <a:pPr algn="ctr" fontAlgn="b"/>
                      <a:r>
                        <a:rPr lang="en-GB" sz="1600" u="none" strike="noStrike" dirty="0">
                          <a:effectLst/>
                        </a:rPr>
                        <a:t>SE</a:t>
                      </a:r>
                      <a:endParaRPr lang="en-GB" sz="16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600" u="none" strike="noStrike" dirty="0">
                          <a:effectLst/>
                        </a:rPr>
                        <a:t>95% CI</a:t>
                      </a:r>
                      <a:endParaRPr lang="en-GB" sz="16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600" i="1" u="none" strike="noStrike" dirty="0">
                          <a:effectLst/>
                        </a:rPr>
                        <a:t>p</a:t>
                      </a:r>
                      <a:endParaRPr lang="en-GB" sz="1600" b="1" i="1" u="none" strike="noStrike" dirty="0">
                        <a:solidFill>
                          <a:srgbClr val="000000"/>
                        </a:solidFill>
                        <a:effectLst/>
                        <a:latin typeface="Aptos Narrow" panose="020B0004020202020204" pitchFamily="34" charset="0"/>
                      </a:endParaRPr>
                    </a:p>
                  </a:txBody>
                  <a:tcPr marL="9525" marR="9525" marT="9525" marB="0" anchor="b"/>
                </a:tc>
                <a:tc>
                  <a:txBody>
                    <a:bodyPr/>
                    <a:lstStyle/>
                    <a:p>
                      <a:pPr marL="0" marR="0" lvl="0" indent="0" algn="ctr" defTabSz="914354" rtl="0" eaLnBrk="1" fontAlgn="b" latinLnBrk="0" hangingPunct="1">
                        <a:lnSpc>
                          <a:spcPct val="100000"/>
                        </a:lnSpc>
                        <a:spcBef>
                          <a:spcPts val="0"/>
                        </a:spcBef>
                        <a:spcAft>
                          <a:spcPts val="0"/>
                        </a:spcAft>
                        <a:buClrTx/>
                        <a:buSzTx/>
                        <a:buFontTx/>
                        <a:buNone/>
                        <a:tabLst/>
                        <a:defRPr/>
                      </a:pPr>
                      <a:r>
                        <a:rPr lang="en-GB" sz="1600" u="none" strike="noStrike" dirty="0">
                          <a:effectLst/>
                        </a:rPr>
                        <a:t>Exp(</a:t>
                      </a:r>
                      <a:r>
                        <a:rPr lang="el-GR" sz="2000" b="1" u="none" strike="noStrike" dirty="0">
                          <a:solidFill>
                            <a:schemeClr val="bg1"/>
                          </a:solidFill>
                          <a:effectLst/>
                        </a:rPr>
                        <a:t>ᵦ</a:t>
                      </a:r>
                      <a:r>
                        <a:rPr lang="en-GB" sz="1600" u="none" strike="noStrike" dirty="0">
                          <a:effectLst/>
                        </a:rPr>
                        <a:t>)</a:t>
                      </a:r>
                      <a:endParaRPr lang="en-GB" sz="16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600" u="none" strike="noStrike" dirty="0">
                          <a:effectLst/>
                        </a:rPr>
                        <a:t>95% CI</a:t>
                      </a:r>
                      <a:endParaRPr lang="en-GB" sz="1600" b="1"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883979176"/>
                  </a:ext>
                </a:extLst>
              </a:tr>
              <a:tr h="308373">
                <a:tc>
                  <a:txBody>
                    <a:bodyPr/>
                    <a:lstStyle/>
                    <a:p>
                      <a:pPr algn="l" fontAlgn="b"/>
                      <a:r>
                        <a:rPr lang="en-GB" sz="1400" u="none" strike="noStrike" dirty="0">
                          <a:effectLst/>
                        </a:rPr>
                        <a:t>Time</a:t>
                      </a:r>
                      <a:endParaRPr lang="en-GB"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400" u="none" strike="noStrike" dirty="0">
                          <a:effectLst/>
                        </a:rPr>
                        <a:t>-0.23</a:t>
                      </a:r>
                      <a:endParaRPr lang="en-GB"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400" u="none" strike="noStrike" dirty="0">
                          <a:effectLst/>
                        </a:rPr>
                        <a:t>0.59</a:t>
                      </a:r>
                      <a:endParaRPr lang="en-GB"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400" u="none" strike="noStrike">
                          <a:effectLst/>
                        </a:rPr>
                        <a:t>(-1.60, .93)</a:t>
                      </a:r>
                      <a:endParaRPr lang="en-GB" sz="14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400" u="none" strike="noStrike">
                          <a:effectLst/>
                        </a:rPr>
                        <a:t>0.69</a:t>
                      </a:r>
                      <a:endParaRPr lang="en-GB" sz="14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400" u="none" strike="noStrike" dirty="0">
                          <a:effectLst/>
                        </a:rPr>
                        <a:t>0.79</a:t>
                      </a:r>
                      <a:endParaRPr lang="en-GB"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400" u="none" strike="noStrike">
                          <a:effectLst/>
                        </a:rPr>
                        <a:t>(.25, 2.5)</a:t>
                      </a:r>
                      <a:endParaRPr lang="en-GB" sz="14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040236642"/>
                  </a:ext>
                </a:extLst>
              </a:tr>
              <a:tr h="308373">
                <a:tc>
                  <a:txBody>
                    <a:bodyPr/>
                    <a:lstStyle/>
                    <a:p>
                      <a:pPr algn="l" fontAlgn="b"/>
                      <a:r>
                        <a:rPr lang="en-GB" sz="1400" u="none" strike="noStrike" dirty="0">
                          <a:effectLst/>
                        </a:rPr>
                        <a:t>Condition</a:t>
                      </a:r>
                      <a:endParaRPr lang="en-GB"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400" u="none" strike="noStrike" dirty="0">
                          <a:effectLst/>
                        </a:rPr>
                        <a:t>-0.54</a:t>
                      </a:r>
                      <a:endParaRPr lang="en-GB"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400" u="none" strike="noStrike" dirty="0">
                          <a:effectLst/>
                        </a:rPr>
                        <a:t>0.59</a:t>
                      </a:r>
                      <a:endParaRPr lang="en-GB"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400" u="none" strike="noStrike" dirty="0">
                          <a:effectLst/>
                        </a:rPr>
                        <a:t>(-1.70, .625)</a:t>
                      </a:r>
                      <a:endParaRPr lang="en-GB"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400" u="none" strike="noStrike">
                          <a:effectLst/>
                        </a:rPr>
                        <a:t>0.37</a:t>
                      </a:r>
                      <a:endParaRPr lang="en-GB" sz="14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400" u="none" strike="noStrike">
                          <a:effectLst/>
                        </a:rPr>
                        <a:t>0.59</a:t>
                      </a:r>
                      <a:endParaRPr lang="en-GB" sz="14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400" u="none" strike="noStrike">
                          <a:effectLst/>
                        </a:rPr>
                        <a:t>(.18, 1.87)</a:t>
                      </a:r>
                      <a:endParaRPr lang="en-GB" sz="14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325223757"/>
                  </a:ext>
                </a:extLst>
              </a:tr>
              <a:tr h="308373">
                <a:tc>
                  <a:txBody>
                    <a:bodyPr/>
                    <a:lstStyle/>
                    <a:p>
                      <a:pPr algn="l" fontAlgn="b"/>
                      <a:r>
                        <a:rPr lang="en-GB" sz="1400" u="none" strike="noStrike">
                          <a:effectLst/>
                        </a:rPr>
                        <a:t>Time*Condition</a:t>
                      </a:r>
                      <a:endParaRPr lang="en-GB" sz="14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400" b="1" u="none" strike="noStrike" dirty="0">
                          <a:effectLst/>
                          <a:highlight>
                            <a:srgbClr val="FFFF00"/>
                          </a:highlight>
                        </a:rPr>
                        <a:t>1.93</a:t>
                      </a:r>
                      <a:endParaRPr lang="en-GB" sz="1400" b="1" i="0" u="none" strike="noStrike" dirty="0">
                        <a:solidFill>
                          <a:srgbClr val="000000"/>
                        </a:solidFill>
                        <a:effectLst/>
                        <a:highlight>
                          <a:srgbClr val="FFFF00"/>
                        </a:highlight>
                        <a:latin typeface="Aptos Narrow" panose="020B0004020202020204" pitchFamily="34" charset="0"/>
                      </a:endParaRPr>
                    </a:p>
                  </a:txBody>
                  <a:tcPr marL="9525" marR="9525" marT="9525" marB="0" anchor="b"/>
                </a:tc>
                <a:tc>
                  <a:txBody>
                    <a:bodyPr/>
                    <a:lstStyle/>
                    <a:p>
                      <a:pPr algn="ctr" fontAlgn="b"/>
                      <a:r>
                        <a:rPr lang="en-GB" sz="1400" u="none" strike="noStrike" dirty="0">
                          <a:effectLst/>
                        </a:rPr>
                        <a:t>1.03</a:t>
                      </a:r>
                      <a:endParaRPr lang="en-GB"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400" u="none" strike="noStrike" dirty="0">
                          <a:effectLst/>
                        </a:rPr>
                        <a:t>(-.09, 3.95)</a:t>
                      </a:r>
                      <a:endParaRPr lang="en-GB"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400" u="none" strike="noStrike" dirty="0">
                          <a:effectLst/>
                          <a:highlight>
                            <a:srgbClr val="FFFF00"/>
                          </a:highlight>
                        </a:rPr>
                        <a:t>0.06</a:t>
                      </a:r>
                      <a:endParaRPr lang="en-GB" sz="1400" b="0" i="0" u="none" strike="noStrike" dirty="0">
                        <a:solidFill>
                          <a:srgbClr val="000000"/>
                        </a:solidFill>
                        <a:effectLst/>
                        <a:highlight>
                          <a:srgbClr val="FFFF00"/>
                        </a:highlight>
                        <a:latin typeface="Aptos Narrow" panose="020B0004020202020204" pitchFamily="34" charset="0"/>
                      </a:endParaRPr>
                    </a:p>
                  </a:txBody>
                  <a:tcPr marL="9525" marR="9525" marT="9525" marB="0" anchor="b"/>
                </a:tc>
                <a:tc>
                  <a:txBody>
                    <a:bodyPr/>
                    <a:lstStyle/>
                    <a:p>
                      <a:pPr algn="ctr" fontAlgn="b"/>
                      <a:r>
                        <a:rPr lang="en-GB" sz="1400" u="none" strike="noStrike" dirty="0">
                          <a:effectLst/>
                        </a:rPr>
                        <a:t>6.870</a:t>
                      </a:r>
                      <a:endParaRPr lang="en-GB"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400" u="none" strike="noStrike" dirty="0">
                          <a:effectLst/>
                          <a:highlight>
                            <a:srgbClr val="FFFF00"/>
                          </a:highlight>
                        </a:rPr>
                        <a:t>(.91, 51.78)</a:t>
                      </a:r>
                      <a:endParaRPr lang="en-GB" sz="1400" b="0" i="0" u="none" strike="noStrike" dirty="0">
                        <a:solidFill>
                          <a:srgbClr val="000000"/>
                        </a:solidFill>
                        <a:effectLst/>
                        <a:highlight>
                          <a:srgbClr val="FFFF00"/>
                        </a:highlight>
                        <a:latin typeface="Aptos Narrow" panose="020B0004020202020204" pitchFamily="34" charset="0"/>
                      </a:endParaRPr>
                    </a:p>
                  </a:txBody>
                  <a:tcPr marL="9525" marR="9525" marT="9525" marB="0" anchor="b"/>
                </a:tc>
                <a:extLst>
                  <a:ext uri="{0D108BD9-81ED-4DB2-BD59-A6C34878D82A}">
                    <a16:rowId xmlns:a16="http://schemas.microsoft.com/office/drawing/2014/main" val="1130641052"/>
                  </a:ext>
                </a:extLst>
              </a:tr>
              <a:tr h="400140">
                <a:tc>
                  <a:txBody>
                    <a:bodyPr/>
                    <a:lstStyle/>
                    <a:p>
                      <a:pPr algn="l" fontAlgn="b"/>
                      <a:r>
                        <a:rPr lang="en-GB" sz="1400" u="none" strike="noStrike">
                          <a:effectLst/>
                        </a:rPr>
                        <a:t>Working Memory </a:t>
                      </a:r>
                      <a:endParaRPr lang="en-GB" sz="14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400" b="1" u="none" strike="noStrike" dirty="0">
                          <a:effectLst/>
                          <a:highlight>
                            <a:srgbClr val="FFFF00"/>
                          </a:highlight>
                        </a:rPr>
                        <a:t>0.06</a:t>
                      </a:r>
                      <a:endParaRPr lang="en-GB" sz="1400" b="1" i="0" u="none" strike="noStrike" dirty="0">
                        <a:solidFill>
                          <a:srgbClr val="000000"/>
                        </a:solidFill>
                        <a:effectLst/>
                        <a:highlight>
                          <a:srgbClr val="FFFF00"/>
                        </a:highlight>
                        <a:latin typeface="Aptos Narrow" panose="020B0004020202020204" pitchFamily="34" charset="0"/>
                      </a:endParaRPr>
                    </a:p>
                  </a:txBody>
                  <a:tcPr marL="9525" marR="9525" marT="9525" marB="0" anchor="b"/>
                </a:tc>
                <a:tc>
                  <a:txBody>
                    <a:bodyPr/>
                    <a:lstStyle/>
                    <a:p>
                      <a:pPr algn="ctr" fontAlgn="b"/>
                      <a:r>
                        <a:rPr lang="en-GB" sz="1400" u="none" strike="noStrike" dirty="0">
                          <a:effectLst/>
                        </a:rPr>
                        <a:t>0.03</a:t>
                      </a:r>
                      <a:endParaRPr lang="en-GB"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400" u="none" strike="noStrike" dirty="0">
                          <a:effectLst/>
                        </a:rPr>
                        <a:t>(.00, .12)</a:t>
                      </a:r>
                      <a:endParaRPr lang="en-GB"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400" u="none" strike="noStrike" dirty="0">
                          <a:effectLst/>
                          <a:highlight>
                            <a:srgbClr val="FFFF00"/>
                          </a:highlight>
                        </a:rPr>
                        <a:t>0.05</a:t>
                      </a:r>
                      <a:endParaRPr lang="en-GB" sz="1400" b="0" i="0" u="none" strike="noStrike" dirty="0">
                        <a:solidFill>
                          <a:srgbClr val="000000"/>
                        </a:solidFill>
                        <a:effectLst/>
                        <a:highlight>
                          <a:srgbClr val="FFFF00"/>
                        </a:highlight>
                        <a:latin typeface="Aptos Narrow" panose="020B0004020202020204" pitchFamily="34" charset="0"/>
                      </a:endParaRPr>
                    </a:p>
                  </a:txBody>
                  <a:tcPr marL="9525" marR="9525" marT="9525" marB="0" anchor="b"/>
                </a:tc>
                <a:tc>
                  <a:txBody>
                    <a:bodyPr/>
                    <a:lstStyle/>
                    <a:p>
                      <a:pPr algn="ctr" fontAlgn="b"/>
                      <a:r>
                        <a:rPr lang="en-GB" sz="1400" u="none" strike="noStrike" dirty="0">
                          <a:effectLst/>
                        </a:rPr>
                        <a:t>1.06</a:t>
                      </a:r>
                      <a:endParaRPr lang="en-GB"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400" u="none" strike="noStrike" dirty="0">
                          <a:effectLst/>
                          <a:highlight>
                            <a:srgbClr val="FFFF00"/>
                          </a:highlight>
                        </a:rPr>
                        <a:t>(1.00, 51.78)</a:t>
                      </a:r>
                      <a:endParaRPr lang="en-GB" sz="1400" b="0" i="0" u="none" strike="noStrike" dirty="0">
                        <a:solidFill>
                          <a:srgbClr val="000000"/>
                        </a:solidFill>
                        <a:effectLst/>
                        <a:highlight>
                          <a:srgbClr val="FFFF00"/>
                        </a:highlight>
                        <a:latin typeface="Aptos Narrow" panose="020B0004020202020204" pitchFamily="34" charset="0"/>
                      </a:endParaRPr>
                    </a:p>
                  </a:txBody>
                  <a:tcPr marL="9525" marR="9525" marT="9525" marB="0" anchor="b"/>
                </a:tc>
                <a:extLst>
                  <a:ext uri="{0D108BD9-81ED-4DB2-BD59-A6C34878D82A}">
                    <a16:rowId xmlns:a16="http://schemas.microsoft.com/office/drawing/2014/main" val="757268170"/>
                  </a:ext>
                </a:extLst>
              </a:tr>
              <a:tr h="308373">
                <a:tc>
                  <a:txBody>
                    <a:bodyPr/>
                    <a:lstStyle/>
                    <a:p>
                      <a:pPr algn="l" fontAlgn="b"/>
                      <a:r>
                        <a:rPr lang="en-GB" sz="1400" u="none" strike="noStrike" dirty="0">
                          <a:effectLst/>
                        </a:rPr>
                        <a:t>Attention</a:t>
                      </a:r>
                      <a:endParaRPr lang="en-GB"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400" b="1" u="none" strike="noStrike" dirty="0">
                          <a:effectLst/>
                          <a:highlight>
                            <a:srgbClr val="FFFF00"/>
                          </a:highlight>
                        </a:rPr>
                        <a:t>-0.05</a:t>
                      </a:r>
                      <a:endParaRPr lang="en-GB" sz="1400" b="1" i="0" u="none" strike="noStrike" dirty="0">
                        <a:solidFill>
                          <a:srgbClr val="000000"/>
                        </a:solidFill>
                        <a:effectLst/>
                        <a:highlight>
                          <a:srgbClr val="FFFF00"/>
                        </a:highlight>
                        <a:latin typeface="Aptos Narrow" panose="020B0004020202020204" pitchFamily="34" charset="0"/>
                      </a:endParaRPr>
                    </a:p>
                  </a:txBody>
                  <a:tcPr marL="9525" marR="9525" marT="9525" marB="0" anchor="b"/>
                </a:tc>
                <a:tc>
                  <a:txBody>
                    <a:bodyPr/>
                    <a:lstStyle/>
                    <a:p>
                      <a:pPr algn="ctr" fontAlgn="b"/>
                      <a:r>
                        <a:rPr lang="en-GB" sz="1400" u="none" strike="noStrike">
                          <a:effectLst/>
                        </a:rPr>
                        <a:t>0.03</a:t>
                      </a:r>
                      <a:endParaRPr lang="en-GB" sz="14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400" u="none" strike="noStrike">
                          <a:effectLst/>
                        </a:rPr>
                        <a:t>(-.10, .01)</a:t>
                      </a:r>
                      <a:endParaRPr lang="en-GB" sz="14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400" u="none" strike="noStrike" dirty="0">
                          <a:effectLst/>
                          <a:highlight>
                            <a:srgbClr val="FFFF00"/>
                          </a:highlight>
                        </a:rPr>
                        <a:t>0.08</a:t>
                      </a:r>
                      <a:endParaRPr lang="en-GB" sz="1400" b="0" i="0" u="none" strike="noStrike" dirty="0">
                        <a:solidFill>
                          <a:srgbClr val="000000"/>
                        </a:solidFill>
                        <a:effectLst/>
                        <a:highlight>
                          <a:srgbClr val="FFFF00"/>
                        </a:highlight>
                        <a:latin typeface="Aptos Narrow" panose="020B0004020202020204" pitchFamily="34" charset="0"/>
                      </a:endParaRPr>
                    </a:p>
                  </a:txBody>
                  <a:tcPr marL="9525" marR="9525" marT="9525" marB="0" anchor="b"/>
                </a:tc>
                <a:tc>
                  <a:txBody>
                    <a:bodyPr/>
                    <a:lstStyle/>
                    <a:p>
                      <a:pPr algn="ctr" fontAlgn="b"/>
                      <a:r>
                        <a:rPr lang="en-GB" sz="1400" u="none" strike="noStrike">
                          <a:effectLst/>
                        </a:rPr>
                        <a:t>0.95</a:t>
                      </a:r>
                      <a:endParaRPr lang="en-GB" sz="14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GB" sz="1400" u="none" strike="noStrike" dirty="0">
                          <a:effectLst/>
                          <a:highlight>
                            <a:srgbClr val="FFFF00"/>
                          </a:highlight>
                        </a:rPr>
                        <a:t>(.90, 1.00)</a:t>
                      </a:r>
                      <a:endParaRPr lang="en-GB" sz="1400" b="0" i="0" u="none" strike="noStrike" dirty="0">
                        <a:solidFill>
                          <a:srgbClr val="000000"/>
                        </a:solidFill>
                        <a:effectLst/>
                        <a:highlight>
                          <a:srgbClr val="FFFF00"/>
                        </a:highlight>
                        <a:latin typeface="Aptos Narrow" panose="020B0004020202020204" pitchFamily="34" charset="0"/>
                      </a:endParaRPr>
                    </a:p>
                  </a:txBody>
                  <a:tcPr marL="9525" marR="9525" marT="9525" marB="0" anchor="b"/>
                </a:tc>
                <a:extLst>
                  <a:ext uri="{0D108BD9-81ED-4DB2-BD59-A6C34878D82A}">
                    <a16:rowId xmlns:a16="http://schemas.microsoft.com/office/drawing/2014/main" val="1257568911"/>
                  </a:ext>
                </a:extLst>
              </a:tr>
            </a:tbl>
          </a:graphicData>
        </a:graphic>
      </p:graphicFrame>
    </p:spTree>
    <p:extLst>
      <p:ext uri="{BB962C8B-B14F-4D97-AF65-F5344CB8AC3E}">
        <p14:creationId xmlns:p14="http://schemas.microsoft.com/office/powerpoint/2010/main" val="2216758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1F97F9-366D-D24A-8896-454C7E70EF66}"/>
              </a:ext>
            </a:extLst>
          </p:cNvPr>
          <p:cNvSpPr>
            <a:spLocks noGrp="1"/>
          </p:cNvSpPr>
          <p:nvPr>
            <p:ph type="ctrTitle"/>
          </p:nvPr>
        </p:nvSpPr>
        <p:spPr/>
        <p:txBody>
          <a:bodyPr vert="horz" lIns="68580" tIns="34290" rIns="68580" bIns="34290" rtlCol="0" anchor="b">
            <a:normAutofit/>
          </a:bodyPr>
          <a:lstStyle/>
          <a:p>
            <a:pPr algn="ctr"/>
            <a:r>
              <a:rPr lang="en-US" dirty="0"/>
              <a:t>Informing a Paradigm Shift</a:t>
            </a:r>
            <a:endParaRPr lang="en-US" kern="1200" dirty="0">
              <a:latin typeface="+mj-lt"/>
              <a:ea typeface="+mj-ea"/>
              <a:cs typeface="+mj-cs"/>
            </a:endParaRPr>
          </a:p>
        </p:txBody>
      </p:sp>
      <p:sp>
        <p:nvSpPr>
          <p:cNvPr id="2" name="TextBox 1">
            <a:extLst>
              <a:ext uri="{FF2B5EF4-FFF2-40B4-BE49-F238E27FC236}">
                <a16:creationId xmlns:a16="http://schemas.microsoft.com/office/drawing/2014/main" id="{468B364B-5E9C-BB8E-3D78-801AD935A060}"/>
              </a:ext>
            </a:extLst>
          </p:cNvPr>
          <p:cNvSpPr txBox="1"/>
          <p:nvPr/>
        </p:nvSpPr>
        <p:spPr>
          <a:xfrm>
            <a:off x="788276" y="3817583"/>
            <a:ext cx="10625958" cy="1061829"/>
          </a:xfrm>
          <a:prstGeom prst="rect">
            <a:avLst/>
          </a:prstGeom>
          <a:noFill/>
        </p:spPr>
        <p:txBody>
          <a:bodyPr wrap="square" rtlCol="0">
            <a:spAutoFit/>
          </a:bodyPr>
          <a:lstStyle/>
          <a:p>
            <a:pPr algn="ctr"/>
            <a:r>
              <a:rPr lang="en-US" sz="3150" b="1" dirty="0">
                <a:solidFill>
                  <a:schemeClr val="bg1"/>
                </a:solidFill>
                <a:latin typeface="+mj-lt"/>
              </a:rPr>
              <a:t>An Alternative and More Plausible Explanation for Attrition</a:t>
            </a:r>
          </a:p>
        </p:txBody>
      </p:sp>
    </p:spTree>
    <p:extLst>
      <p:ext uri="{BB962C8B-B14F-4D97-AF65-F5344CB8AC3E}">
        <p14:creationId xmlns:p14="http://schemas.microsoft.com/office/powerpoint/2010/main" val="3278863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62AF1-F179-7647-B6EF-B5D01FAAC645}"/>
              </a:ext>
            </a:extLst>
          </p:cNvPr>
          <p:cNvSpPr>
            <a:spLocks noGrp="1"/>
          </p:cNvSpPr>
          <p:nvPr>
            <p:ph type="title"/>
          </p:nvPr>
        </p:nvSpPr>
        <p:spPr>
          <a:xfrm>
            <a:off x="628489" y="559617"/>
            <a:ext cx="9406761" cy="826019"/>
          </a:xfrm>
        </p:spPr>
        <p:txBody>
          <a:bodyPr>
            <a:normAutofit fontScale="90000"/>
          </a:bodyPr>
          <a:lstStyle/>
          <a:p>
            <a:r>
              <a:rPr lang="en-US" dirty="0"/>
              <a:t>White Knuckle Effect Theory</a:t>
            </a:r>
            <a:br>
              <a:rPr lang="en-US" dirty="0"/>
            </a:br>
            <a:endParaRPr lang="en-US" dirty="0"/>
          </a:p>
        </p:txBody>
      </p:sp>
      <p:sp>
        <p:nvSpPr>
          <p:cNvPr id="3" name="Content Placeholder 2">
            <a:extLst>
              <a:ext uri="{FF2B5EF4-FFF2-40B4-BE49-F238E27FC236}">
                <a16:creationId xmlns:a16="http://schemas.microsoft.com/office/drawing/2014/main" id="{487248E2-1D75-0A48-B994-804C4C2679EF}"/>
              </a:ext>
            </a:extLst>
          </p:cNvPr>
          <p:cNvSpPr>
            <a:spLocks noGrp="1"/>
          </p:cNvSpPr>
          <p:nvPr>
            <p:ph idx="1"/>
          </p:nvPr>
        </p:nvSpPr>
        <p:spPr>
          <a:xfrm>
            <a:off x="544010" y="1755228"/>
            <a:ext cx="11217066" cy="4792716"/>
          </a:xfrm>
        </p:spPr>
        <p:txBody>
          <a:bodyPr>
            <a:noAutofit/>
          </a:bodyPr>
          <a:lstStyle/>
          <a:p>
            <a:r>
              <a:rPr lang="en-US" sz="2000" dirty="0"/>
              <a:t>Alternate explanation for good/fair grades &amp; high attrition</a:t>
            </a:r>
          </a:p>
          <a:p>
            <a:r>
              <a:rPr lang="en-US" sz="2000" dirty="0"/>
              <a:t>Without adequate EF skills, tremendous amount of personal effort to manage student expectations</a:t>
            </a:r>
          </a:p>
          <a:p>
            <a:r>
              <a:rPr lang="en-US" sz="2000" dirty="0"/>
              <a:t>Cognitive overload leads to diminished performance and “white knuckling” it</a:t>
            </a:r>
          </a:p>
          <a:p>
            <a:r>
              <a:rPr lang="en-US" sz="2000" dirty="0"/>
              <a:t>Results in pathways of  “holding on” and “crashing &amp; burning” </a:t>
            </a:r>
          </a:p>
          <a:p>
            <a:pPr lvl="1"/>
            <a:r>
              <a:rPr lang="en-US" sz="2000" dirty="0"/>
              <a:t>some make it through and complete semester</a:t>
            </a:r>
          </a:p>
          <a:p>
            <a:pPr lvl="1"/>
            <a:r>
              <a:rPr lang="en-US" sz="2000" dirty="0"/>
              <a:t>others “crash &amp; burn”: incompletes, withdrawals, failures and/or poor grades</a:t>
            </a:r>
          </a:p>
          <a:p>
            <a:r>
              <a:rPr lang="en-US" sz="2000" dirty="0"/>
              <a:t>GPAs are periodically impacted by “crash &amp; burn”</a:t>
            </a:r>
          </a:p>
          <a:p>
            <a:r>
              <a:rPr lang="en-US" sz="2000" dirty="0"/>
              <a:t>Periodic attrition explains repeated attempt history</a:t>
            </a:r>
          </a:p>
          <a:p>
            <a:pPr lvl="1"/>
            <a:r>
              <a:rPr lang="en-US" sz="2000" dirty="0"/>
              <a:t>Breaks are used to recover from the emotional, cognitive toll of the semester</a:t>
            </a:r>
          </a:p>
          <a:p>
            <a:pPr marL="457177" lvl="1" indent="0">
              <a:buNone/>
            </a:pPr>
            <a:r>
              <a:rPr lang="en-US" sz="2000" dirty="0"/>
              <a:t>								</a:t>
            </a:r>
            <a:r>
              <a:rPr lang="en-US" sz="1800" dirty="0"/>
              <a:t>(Mullen et al., submitted)</a:t>
            </a:r>
          </a:p>
        </p:txBody>
      </p:sp>
    </p:spTree>
    <p:extLst>
      <p:ext uri="{BB962C8B-B14F-4D97-AF65-F5344CB8AC3E}">
        <p14:creationId xmlns:p14="http://schemas.microsoft.com/office/powerpoint/2010/main" val="1581777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7CA34-C6E7-8DE1-D5BF-F0E2A4DA1391}"/>
              </a:ext>
            </a:extLst>
          </p:cNvPr>
          <p:cNvSpPr>
            <a:spLocks noGrp="1"/>
          </p:cNvSpPr>
          <p:nvPr>
            <p:ph type="title"/>
          </p:nvPr>
        </p:nvSpPr>
        <p:spPr>
          <a:xfrm>
            <a:off x="516054" y="443427"/>
            <a:ext cx="8328314" cy="704006"/>
          </a:xfrm>
        </p:spPr>
        <p:txBody>
          <a:bodyPr/>
          <a:lstStyle/>
          <a:p>
            <a:r>
              <a:rPr lang="en-US" dirty="0"/>
              <a:t> White Knuckle Theory</a:t>
            </a:r>
          </a:p>
        </p:txBody>
      </p:sp>
      <p:graphicFrame>
        <p:nvGraphicFramePr>
          <p:cNvPr id="4" name="Content Placeholder 3" descr="timeline chart showing the reduction ability of connecting to academic and mental health resources from under refined EF skills to crash and burn">
            <a:extLst>
              <a:ext uri="{FF2B5EF4-FFF2-40B4-BE49-F238E27FC236}">
                <a16:creationId xmlns:a16="http://schemas.microsoft.com/office/drawing/2014/main" id="{CDC1DC80-0C63-16A8-0333-9790FF161C32}"/>
              </a:ext>
            </a:extLst>
          </p:cNvPr>
          <p:cNvGraphicFramePr>
            <a:graphicFrameLocks noGrp="1"/>
          </p:cNvGraphicFramePr>
          <p:nvPr>
            <p:ph idx="1"/>
            <p:extLst>
              <p:ext uri="{D42A27DB-BD31-4B8C-83A1-F6EECF244321}">
                <p14:modId xmlns:p14="http://schemas.microsoft.com/office/powerpoint/2010/main" val="4075982286"/>
              </p:ext>
            </p:extLst>
          </p:nvPr>
        </p:nvGraphicFramePr>
        <p:xfrm>
          <a:off x="208345" y="2226469"/>
          <a:ext cx="11609408"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22504E8B-A5EB-2BFC-486E-D4DA7B828899}"/>
              </a:ext>
            </a:extLst>
          </p:cNvPr>
          <p:cNvSpPr txBox="1"/>
          <p:nvPr/>
        </p:nvSpPr>
        <p:spPr>
          <a:xfrm>
            <a:off x="10444075" y="3429000"/>
            <a:ext cx="1084309" cy="1015663"/>
          </a:xfrm>
          <a:prstGeom prst="rect">
            <a:avLst/>
          </a:prstGeom>
          <a:noFill/>
        </p:spPr>
        <p:txBody>
          <a:bodyPr wrap="square" rtlCol="0">
            <a:spAutoFit/>
          </a:bodyPr>
          <a:lstStyle/>
          <a:p>
            <a:pPr lvl="0" algn="ctr"/>
            <a:r>
              <a:rPr lang="en-US" sz="2000" b="1" dirty="0"/>
              <a:t>Crash </a:t>
            </a:r>
          </a:p>
          <a:p>
            <a:pPr lvl="0" algn="ctr"/>
            <a:r>
              <a:rPr lang="en-US" sz="2000" b="1" dirty="0"/>
              <a:t>&amp; </a:t>
            </a:r>
          </a:p>
          <a:p>
            <a:pPr lvl="0" algn="ctr"/>
            <a:r>
              <a:rPr lang="en-US" sz="2000" b="1" dirty="0"/>
              <a:t>Burn</a:t>
            </a:r>
          </a:p>
        </p:txBody>
      </p:sp>
      <p:sp>
        <p:nvSpPr>
          <p:cNvPr id="12" name="Pentagon 11">
            <a:extLst>
              <a:ext uri="{FF2B5EF4-FFF2-40B4-BE49-F238E27FC236}">
                <a16:creationId xmlns:a16="http://schemas.microsoft.com/office/drawing/2014/main" id="{EFB6F6D1-70B8-0626-B842-A1ACB5FBBADF}"/>
              </a:ext>
            </a:extLst>
          </p:cNvPr>
          <p:cNvSpPr/>
          <p:nvPr/>
        </p:nvSpPr>
        <p:spPr>
          <a:xfrm>
            <a:off x="810227" y="1838746"/>
            <a:ext cx="10243595" cy="281093"/>
          </a:xfrm>
          <a:prstGeom prst="homePlate">
            <a:avLst>
              <a:gd name="adj" fmla="val 656"/>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reduces ability of connecting to academic &amp; mental health resources </a:t>
            </a:r>
          </a:p>
        </p:txBody>
      </p:sp>
      <p:sp>
        <p:nvSpPr>
          <p:cNvPr id="3" name="Donut 2">
            <a:extLst>
              <a:ext uri="{FF2B5EF4-FFF2-40B4-BE49-F238E27FC236}">
                <a16:creationId xmlns:a16="http://schemas.microsoft.com/office/drawing/2014/main" id="{E1B58BA2-BA27-DA8E-57B4-B865D8EEB069}"/>
              </a:ext>
              <a:ext uri="{C183D7F6-B498-43B3-948B-1728B52AA6E4}">
                <adec:decorative xmlns:adec="http://schemas.microsoft.com/office/drawing/2017/decorative" val="1"/>
              </a:ext>
            </a:extLst>
          </p:cNvPr>
          <p:cNvSpPr/>
          <p:nvPr/>
        </p:nvSpPr>
        <p:spPr>
          <a:xfrm rot="1619430">
            <a:off x="8715449" y="2796438"/>
            <a:ext cx="3457251" cy="1981768"/>
          </a:xfrm>
          <a:prstGeom prst="donut">
            <a:avLst>
              <a:gd name="adj" fmla="val 394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Up Arrow Callout 5">
            <a:extLst>
              <a:ext uri="{FF2B5EF4-FFF2-40B4-BE49-F238E27FC236}">
                <a16:creationId xmlns:a16="http://schemas.microsoft.com/office/drawing/2014/main" id="{EF595E79-CD63-32F4-61E1-C8CE7AB56E4F}"/>
              </a:ext>
            </a:extLst>
          </p:cNvPr>
          <p:cNvSpPr/>
          <p:nvPr/>
        </p:nvSpPr>
        <p:spPr>
          <a:xfrm>
            <a:off x="8618689" y="5088547"/>
            <a:ext cx="2643478" cy="1294701"/>
          </a:xfrm>
          <a:prstGeom prst="up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Reactive Symptom-based Supports</a:t>
            </a:r>
          </a:p>
        </p:txBody>
      </p:sp>
      <p:sp>
        <p:nvSpPr>
          <p:cNvPr id="7" name="Up Arrow Callout 6">
            <a:extLst>
              <a:ext uri="{FF2B5EF4-FFF2-40B4-BE49-F238E27FC236}">
                <a16:creationId xmlns:a16="http://schemas.microsoft.com/office/drawing/2014/main" id="{2A821A46-7BF1-C096-B718-8EDC5EAB95B1}"/>
              </a:ext>
            </a:extLst>
          </p:cNvPr>
          <p:cNvSpPr/>
          <p:nvPr/>
        </p:nvSpPr>
        <p:spPr>
          <a:xfrm>
            <a:off x="516054" y="5153826"/>
            <a:ext cx="2528088" cy="1229422"/>
          </a:xfrm>
          <a:prstGeom prst="up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rPr>
              <a:t>Preventative Specialized Supports</a:t>
            </a:r>
          </a:p>
        </p:txBody>
      </p:sp>
    </p:spTree>
    <p:extLst>
      <p:ext uri="{BB962C8B-B14F-4D97-AF65-F5344CB8AC3E}">
        <p14:creationId xmlns:p14="http://schemas.microsoft.com/office/powerpoint/2010/main" val="5388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animBg="1"/>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62AF1-F179-7647-B6EF-B5D01FAAC645}"/>
              </a:ext>
            </a:extLst>
          </p:cNvPr>
          <p:cNvSpPr>
            <a:spLocks noGrp="1"/>
          </p:cNvSpPr>
          <p:nvPr>
            <p:ph type="title"/>
          </p:nvPr>
        </p:nvSpPr>
        <p:spPr>
          <a:xfrm>
            <a:off x="416689" y="381001"/>
            <a:ext cx="8510959" cy="888083"/>
          </a:xfrm>
        </p:spPr>
        <p:txBody>
          <a:bodyPr>
            <a:normAutofit/>
          </a:bodyPr>
          <a:lstStyle/>
          <a:p>
            <a:r>
              <a:rPr lang="en-US" dirty="0"/>
              <a:t>Changing Discourse &amp; Services</a:t>
            </a:r>
          </a:p>
        </p:txBody>
      </p:sp>
      <p:sp>
        <p:nvSpPr>
          <p:cNvPr id="3" name="Content Placeholder 2">
            <a:extLst>
              <a:ext uri="{FF2B5EF4-FFF2-40B4-BE49-F238E27FC236}">
                <a16:creationId xmlns:a16="http://schemas.microsoft.com/office/drawing/2014/main" id="{487248E2-1D75-0A48-B994-804C4C2679EF}"/>
              </a:ext>
            </a:extLst>
          </p:cNvPr>
          <p:cNvSpPr>
            <a:spLocks noGrp="1"/>
          </p:cNvSpPr>
          <p:nvPr>
            <p:ph idx="1"/>
          </p:nvPr>
        </p:nvSpPr>
        <p:spPr>
          <a:xfrm>
            <a:off x="416689" y="1759812"/>
            <a:ext cx="11215868" cy="4502092"/>
          </a:xfrm>
        </p:spPr>
        <p:txBody>
          <a:bodyPr>
            <a:normAutofit/>
          </a:bodyPr>
          <a:lstStyle/>
          <a:p>
            <a:r>
              <a:rPr lang="en-US" sz="1800" dirty="0"/>
              <a:t>College and community services focus on symptoms/illness and typically reactionary</a:t>
            </a:r>
          </a:p>
          <a:p>
            <a:endParaRPr lang="en-US" sz="600" dirty="0"/>
          </a:p>
          <a:p>
            <a:r>
              <a:rPr lang="en-US" sz="1800" dirty="0"/>
              <a:t>Focus on prevention of cognitive overload and attrition and staggering rates of attrition may diminish</a:t>
            </a:r>
          </a:p>
          <a:p>
            <a:endParaRPr lang="en-US" sz="600" dirty="0"/>
          </a:p>
          <a:p>
            <a:r>
              <a:rPr lang="en-US" sz="1800" dirty="0"/>
              <a:t>Academic skills are seen as critical for students, but not prioritized for this population</a:t>
            </a:r>
          </a:p>
          <a:p>
            <a:pPr lvl="1"/>
            <a:r>
              <a:rPr lang="en-US" sz="1800" dirty="0"/>
              <a:t>Every young person benefits from this intervention...some more than others</a:t>
            </a:r>
          </a:p>
          <a:p>
            <a:endParaRPr lang="en-US" sz="600" dirty="0"/>
          </a:p>
          <a:p>
            <a:r>
              <a:rPr lang="en-US" sz="1800" dirty="0"/>
              <a:t>FSST offers significant contribution to structure services</a:t>
            </a:r>
          </a:p>
          <a:p>
            <a:pPr lvl="1"/>
            <a:r>
              <a:rPr lang="en-US" sz="1650" dirty="0"/>
              <a:t>Removes the need for provider expertise in skill teaching and EF scaffolding</a:t>
            </a:r>
          </a:p>
          <a:p>
            <a:pPr lvl="1"/>
            <a:r>
              <a:rPr lang="en-US" sz="1650" dirty="0"/>
              <a:t>Teaches the building blocks to goal-directed behavior (self-regulated learning)</a:t>
            </a:r>
          </a:p>
          <a:p>
            <a:pPr lvl="0"/>
            <a:endParaRPr lang="en-US" sz="600" dirty="0"/>
          </a:p>
          <a:p>
            <a:pPr lvl="0"/>
            <a:r>
              <a:rPr lang="en-US" sz="1650" dirty="0"/>
              <a:t>FSST moves from </a:t>
            </a:r>
            <a:r>
              <a:rPr lang="en-US" sz="1650" i="1" dirty="0"/>
              <a:t>telling</a:t>
            </a:r>
            <a:r>
              <a:rPr lang="en-US" sz="1650" dirty="0"/>
              <a:t> a student </a:t>
            </a:r>
            <a:r>
              <a:rPr lang="en-US" sz="1650" i="1" dirty="0"/>
              <a:t>to do a skill </a:t>
            </a:r>
            <a:r>
              <a:rPr lang="en-US" sz="1650" dirty="0"/>
              <a:t>to </a:t>
            </a:r>
            <a:r>
              <a:rPr lang="en-US" sz="1650" i="1" dirty="0"/>
              <a:t>teaching how</a:t>
            </a:r>
            <a:r>
              <a:rPr lang="en-US" sz="1650" dirty="0"/>
              <a:t> to do a skill</a:t>
            </a:r>
          </a:p>
          <a:p>
            <a:pPr marL="0" indent="0">
              <a:buNone/>
            </a:pPr>
            <a:endParaRPr lang="en-US" sz="600" dirty="0"/>
          </a:p>
        </p:txBody>
      </p:sp>
    </p:spTree>
    <p:extLst>
      <p:ext uri="{BB962C8B-B14F-4D97-AF65-F5344CB8AC3E}">
        <p14:creationId xmlns:p14="http://schemas.microsoft.com/office/powerpoint/2010/main" val="34849551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1F97F9-366D-D24A-8896-454C7E70EF66}"/>
              </a:ext>
            </a:extLst>
          </p:cNvPr>
          <p:cNvSpPr>
            <a:spLocks noGrp="1"/>
          </p:cNvSpPr>
          <p:nvPr>
            <p:ph type="ctrTitle"/>
          </p:nvPr>
        </p:nvSpPr>
        <p:spPr/>
        <p:txBody>
          <a:bodyPr vert="horz" lIns="68580" tIns="34290" rIns="68580" bIns="34290" rtlCol="0" anchor="b">
            <a:normAutofit fontScale="90000"/>
          </a:bodyPr>
          <a:lstStyle/>
          <a:p>
            <a:pPr algn="ctr"/>
            <a:r>
              <a:rPr lang="en-US" dirty="0">
                <a:solidFill>
                  <a:schemeClr val="bg1"/>
                </a:solidFill>
              </a:rPr>
              <a:t>Future Research &amp; Practice Partnerships</a:t>
            </a:r>
            <a:endParaRPr lang="en-US" kern="1200" dirty="0">
              <a:solidFill>
                <a:schemeClr val="bg1"/>
              </a:solidFill>
              <a:latin typeface="+mj-lt"/>
              <a:ea typeface="+mj-ea"/>
              <a:cs typeface="+mj-cs"/>
            </a:endParaRPr>
          </a:p>
        </p:txBody>
      </p:sp>
    </p:spTree>
    <p:extLst>
      <p:ext uri="{BB962C8B-B14F-4D97-AF65-F5344CB8AC3E}">
        <p14:creationId xmlns:p14="http://schemas.microsoft.com/office/powerpoint/2010/main" val="2354519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62AF1-F179-7647-B6EF-B5D01FAAC645}"/>
              </a:ext>
            </a:extLst>
          </p:cNvPr>
          <p:cNvSpPr>
            <a:spLocks noGrp="1"/>
          </p:cNvSpPr>
          <p:nvPr>
            <p:ph type="title"/>
          </p:nvPr>
        </p:nvSpPr>
        <p:spPr>
          <a:xfrm>
            <a:off x="412830" y="346265"/>
            <a:ext cx="11043446" cy="888083"/>
          </a:xfrm>
        </p:spPr>
        <p:txBody>
          <a:bodyPr>
            <a:normAutofit/>
          </a:bodyPr>
          <a:lstStyle/>
          <a:p>
            <a:r>
              <a:rPr lang="en-US" dirty="0"/>
              <a:t>Future Research and Practice Partnerships</a:t>
            </a:r>
          </a:p>
        </p:txBody>
      </p:sp>
      <p:sp>
        <p:nvSpPr>
          <p:cNvPr id="3" name="Content Placeholder 2">
            <a:extLst>
              <a:ext uri="{FF2B5EF4-FFF2-40B4-BE49-F238E27FC236}">
                <a16:creationId xmlns:a16="http://schemas.microsoft.com/office/drawing/2014/main" id="{487248E2-1D75-0A48-B994-804C4C2679EF}"/>
              </a:ext>
            </a:extLst>
          </p:cNvPr>
          <p:cNvSpPr>
            <a:spLocks noGrp="1"/>
          </p:cNvSpPr>
          <p:nvPr>
            <p:ph idx="1"/>
          </p:nvPr>
        </p:nvSpPr>
        <p:spPr>
          <a:xfrm>
            <a:off x="515007" y="1382754"/>
            <a:ext cx="11155377" cy="5018046"/>
          </a:xfrm>
        </p:spPr>
        <p:txBody>
          <a:bodyPr>
            <a:normAutofit lnSpcReduction="10000"/>
          </a:bodyPr>
          <a:lstStyle/>
          <a:p>
            <a:r>
              <a:rPr lang="en-US" dirty="0"/>
              <a:t>Additional factors to refine the White Knuckle Effect Theory</a:t>
            </a:r>
          </a:p>
          <a:p>
            <a:endParaRPr lang="en-US" sz="600" dirty="0"/>
          </a:p>
          <a:p>
            <a:r>
              <a:rPr lang="en-US" dirty="0"/>
              <a:t>Adaptation for specific age groups &amp; settings</a:t>
            </a:r>
          </a:p>
          <a:p>
            <a:pPr lvl="1"/>
            <a:r>
              <a:rPr lang="en-US" dirty="0"/>
              <a:t>Middle school, high school, &amp; work</a:t>
            </a:r>
          </a:p>
          <a:p>
            <a:pPr lvl="1"/>
            <a:r>
              <a:rPr lang="en-US" dirty="0"/>
              <a:t>Young folks without diagnosed MHC</a:t>
            </a:r>
          </a:p>
          <a:p>
            <a:endParaRPr lang="en-US" sz="600" dirty="0"/>
          </a:p>
          <a:p>
            <a:r>
              <a:rPr lang="en-US" dirty="0"/>
              <a:t>Modifications for special populations </a:t>
            </a:r>
          </a:p>
          <a:p>
            <a:pPr lvl="1"/>
            <a:r>
              <a:rPr lang="en-US" dirty="0"/>
              <a:t>adolescence in secondary education; system-involved youth, specifically foster care; youth from economically disadvantaged communities; different groups, such as autism/ASD,  ADD/ADHD, &amp; other neurodivergent groups</a:t>
            </a:r>
            <a:r>
              <a:rPr lang="en-US" sz="1500" dirty="0"/>
              <a:t> </a:t>
            </a:r>
          </a:p>
          <a:p>
            <a:pPr lvl="1"/>
            <a:endParaRPr lang="en-US" sz="600" dirty="0"/>
          </a:p>
          <a:p>
            <a:r>
              <a:rPr lang="en-US" dirty="0"/>
              <a:t>Implementation outcomes</a:t>
            </a:r>
          </a:p>
          <a:p>
            <a:pPr lvl="1"/>
            <a:r>
              <a:rPr lang="en-US" dirty="0"/>
              <a:t>feasibility, acceptability, appropriateness, cost and adoption</a:t>
            </a:r>
            <a:r>
              <a:rPr lang="en-US" sz="1200" dirty="0"/>
              <a:t> </a:t>
            </a:r>
          </a:p>
          <a:p>
            <a:pPr lvl="1"/>
            <a:endParaRPr lang="en-US" sz="1200" dirty="0"/>
          </a:p>
          <a:p>
            <a:r>
              <a:rPr lang="en-US" dirty="0"/>
              <a:t>Upcoming FSST Institute</a:t>
            </a:r>
          </a:p>
        </p:txBody>
      </p:sp>
    </p:spTree>
    <p:extLst>
      <p:ext uri="{BB962C8B-B14F-4D97-AF65-F5344CB8AC3E}">
        <p14:creationId xmlns:p14="http://schemas.microsoft.com/office/powerpoint/2010/main" val="42762308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1F97F9-366D-D24A-8896-454C7E70EF66}"/>
              </a:ext>
            </a:extLst>
          </p:cNvPr>
          <p:cNvSpPr>
            <a:spLocks noGrp="1"/>
          </p:cNvSpPr>
          <p:nvPr>
            <p:ph type="ctrTitle"/>
          </p:nvPr>
        </p:nvSpPr>
        <p:spPr/>
        <p:txBody>
          <a:bodyPr vert="horz" lIns="68580" tIns="34290" rIns="68580" bIns="34290" rtlCol="0" anchor="b">
            <a:normAutofit/>
          </a:bodyPr>
          <a:lstStyle/>
          <a:p>
            <a:pPr algn="ctr"/>
            <a:r>
              <a:rPr lang="en-US" dirty="0">
                <a:solidFill>
                  <a:schemeClr val="bg1"/>
                </a:solidFill>
              </a:rPr>
              <a:t>Strengths &amp; Limitations</a:t>
            </a:r>
            <a:endParaRPr lang="en-US" kern="1200" dirty="0">
              <a:solidFill>
                <a:schemeClr val="bg1"/>
              </a:solidFill>
              <a:latin typeface="+mj-lt"/>
              <a:ea typeface="+mj-ea"/>
              <a:cs typeface="+mj-cs"/>
            </a:endParaRPr>
          </a:p>
        </p:txBody>
      </p:sp>
    </p:spTree>
    <p:extLst>
      <p:ext uri="{BB962C8B-B14F-4D97-AF65-F5344CB8AC3E}">
        <p14:creationId xmlns:p14="http://schemas.microsoft.com/office/powerpoint/2010/main" val="3515002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6F370-386E-ABD2-EB77-E29E8E4C1D0F}"/>
              </a:ext>
            </a:extLst>
          </p:cNvPr>
          <p:cNvSpPr>
            <a:spLocks noGrp="1"/>
          </p:cNvSpPr>
          <p:nvPr>
            <p:ph type="title"/>
          </p:nvPr>
        </p:nvSpPr>
        <p:spPr/>
        <p:txBody>
          <a:bodyPr/>
          <a:lstStyle/>
          <a:p>
            <a:r>
              <a:rPr lang="en-US" dirty="0"/>
              <a:t>Because I always forget...</a:t>
            </a:r>
          </a:p>
        </p:txBody>
      </p:sp>
      <p:pic>
        <p:nvPicPr>
          <p:cNvPr id="6" name="Picture 5" descr="A picture of Michelle Mullen. She is a white woman with blond hair, glasses and is wearing a white shirt">
            <a:extLst>
              <a:ext uri="{FF2B5EF4-FFF2-40B4-BE49-F238E27FC236}">
                <a16:creationId xmlns:a16="http://schemas.microsoft.com/office/drawing/2014/main" id="{4EDC0761-BB22-0AA1-E97F-E3C940EDE455}"/>
              </a:ext>
            </a:extLst>
          </p:cNvPr>
          <p:cNvPicPr>
            <a:picLocks noChangeAspect="1"/>
          </p:cNvPicPr>
          <p:nvPr/>
        </p:nvPicPr>
        <p:blipFill rotWithShape="1">
          <a:blip r:embed="rId3"/>
          <a:srcRect r="247" b="-3"/>
          <a:stretch/>
        </p:blipFill>
        <p:spPr>
          <a:xfrm>
            <a:off x="8752839" y="499242"/>
            <a:ext cx="1995369" cy="1995369"/>
          </a:xfrm>
          <a:prstGeom prst="rect">
            <a:avLst/>
          </a:prstGeom>
        </p:spPr>
      </p:pic>
      <p:sp>
        <p:nvSpPr>
          <p:cNvPr id="7" name="TextBox 6">
            <a:extLst>
              <a:ext uri="{FF2B5EF4-FFF2-40B4-BE49-F238E27FC236}">
                <a16:creationId xmlns:a16="http://schemas.microsoft.com/office/drawing/2014/main" id="{12F84F76-5AF9-DD11-2001-DD0FDCCB05C9}"/>
              </a:ext>
            </a:extLst>
          </p:cNvPr>
          <p:cNvSpPr txBox="1"/>
          <p:nvPr/>
        </p:nvSpPr>
        <p:spPr>
          <a:xfrm>
            <a:off x="609600" y="1272268"/>
            <a:ext cx="10832291" cy="4962897"/>
          </a:xfrm>
          <a:prstGeom prst="rect">
            <a:avLst/>
          </a:prstGeom>
          <a:noFill/>
        </p:spPr>
        <p:txBody>
          <a:bodyPr wrap="square" rtlCol="0">
            <a:spAutoFit/>
          </a:bodyPr>
          <a:lstStyle/>
          <a:p>
            <a:r>
              <a:rPr lang="en-US" sz="2000" dirty="0"/>
              <a:t>20+ years practicing, developing services, overseeing programs, or </a:t>
            </a:r>
          </a:p>
          <a:p>
            <a:r>
              <a:rPr lang="en-US" sz="2000" dirty="0"/>
              <a:t>researching career development interventions </a:t>
            </a:r>
          </a:p>
          <a:p>
            <a:endParaRPr lang="en-US" sz="2000" dirty="0"/>
          </a:p>
          <a:p>
            <a:r>
              <a:rPr lang="en-US" sz="2000" dirty="0"/>
              <a:t>Areas of interest:</a:t>
            </a:r>
          </a:p>
          <a:p>
            <a:pPr marL="142875" indent="-257175">
              <a:buClr>
                <a:schemeClr val="tx2"/>
              </a:buClr>
              <a:buFont typeface="Arial" panose="020B0604020202020204" pitchFamily="34" charset="0"/>
              <a:buChar char="•"/>
            </a:pPr>
            <a:r>
              <a:rPr lang="en-US" sz="2000" dirty="0"/>
              <a:t>Young adult career development</a:t>
            </a:r>
          </a:p>
          <a:p>
            <a:pPr marL="142875" indent="-257175">
              <a:buClr>
                <a:schemeClr val="tx2"/>
              </a:buClr>
              <a:buFont typeface="Arial" panose="020B0604020202020204" pitchFamily="34" charset="0"/>
              <a:buChar char="•"/>
            </a:pPr>
            <a:r>
              <a:rPr lang="en-US" sz="2000" dirty="0"/>
              <a:t>College students </a:t>
            </a:r>
          </a:p>
          <a:p>
            <a:pPr marL="142875" indent="-257175">
              <a:buClr>
                <a:schemeClr val="tx2"/>
              </a:buClr>
              <a:buFont typeface="Arial" panose="020B0604020202020204" pitchFamily="34" charset="0"/>
              <a:buChar char="•"/>
            </a:pPr>
            <a:r>
              <a:rPr lang="en-US" sz="2000" dirty="0"/>
              <a:t>Preventing disability among young adults with mental health conditions</a:t>
            </a:r>
          </a:p>
          <a:p>
            <a:pPr marL="142875" indent="-257175">
              <a:buClr>
                <a:schemeClr val="tx2"/>
              </a:buClr>
              <a:buFont typeface="Arial" panose="020B0604020202020204" pitchFamily="34" charset="0"/>
              <a:buChar char="•"/>
            </a:pPr>
            <a:r>
              <a:rPr lang="en-US" sz="2000" dirty="0"/>
              <a:t>Academic and vocational persistence</a:t>
            </a:r>
          </a:p>
          <a:p>
            <a:pPr marL="142875" indent="-257175">
              <a:buClr>
                <a:schemeClr val="tx2"/>
              </a:buClr>
              <a:buFont typeface="Arial" panose="020B0604020202020204" pitchFamily="34" charset="0"/>
              <a:buChar char="•"/>
            </a:pPr>
            <a:r>
              <a:rPr lang="en-US" sz="2000" dirty="0"/>
              <a:t>Executive functioning development and use</a:t>
            </a:r>
          </a:p>
          <a:p>
            <a:pPr marL="142875" indent="-257175">
              <a:buClr>
                <a:schemeClr val="tx2"/>
              </a:buClr>
              <a:buFont typeface="Arial" panose="020B0604020202020204" pitchFamily="34" charset="0"/>
              <a:buChar char="•"/>
            </a:pPr>
            <a:r>
              <a:rPr lang="en-US" sz="2000" dirty="0"/>
              <a:t>Promote helpful-help giving</a:t>
            </a:r>
          </a:p>
          <a:p>
            <a:pPr marL="142875" indent="-257175">
              <a:buClr>
                <a:schemeClr val="tx2"/>
              </a:buClr>
              <a:buFont typeface="Arial" panose="020B0604020202020204" pitchFamily="34" charset="0"/>
              <a:buChar char="•"/>
            </a:pPr>
            <a:r>
              <a:rPr lang="en-US" sz="2000" dirty="0"/>
              <a:t>Translational research </a:t>
            </a:r>
          </a:p>
          <a:p>
            <a:pPr marL="142875" indent="-257175">
              <a:buClr>
                <a:schemeClr val="tx2"/>
              </a:buClr>
              <a:buFont typeface="Arial" panose="020B0604020202020204" pitchFamily="34" charset="0"/>
              <a:buChar char="•"/>
            </a:pPr>
            <a:r>
              <a:rPr lang="en-US" sz="2000" dirty="0"/>
              <a:t>Specifying programs for impact</a:t>
            </a:r>
          </a:p>
          <a:p>
            <a:pPr marL="142875" indent="-257175">
              <a:buClr>
                <a:schemeClr val="tx2"/>
              </a:buClr>
              <a:buFont typeface="Arial" panose="020B0604020202020204" pitchFamily="34" charset="0"/>
              <a:buChar char="•"/>
            </a:pPr>
            <a:r>
              <a:rPr lang="en-US" sz="2000" dirty="0"/>
              <a:t>Integration of Implementation Science</a:t>
            </a:r>
          </a:p>
          <a:p>
            <a:pPr marL="142875" indent="-257175">
              <a:buClr>
                <a:schemeClr val="tx2"/>
              </a:buClr>
              <a:buFont typeface="Arial" panose="020B0604020202020204" pitchFamily="34" charset="0"/>
              <a:buChar char="•"/>
            </a:pPr>
            <a:r>
              <a:rPr lang="en-US" sz="2000" dirty="0"/>
              <a:t>Facilitating the rewriting of damaging narratives related to vocational achievement and identity for those with mental health conditions</a:t>
            </a:r>
          </a:p>
          <a:p>
            <a:endParaRPr lang="en-US" sz="1650" dirty="0">
              <a:solidFill>
                <a:schemeClr val="bg1"/>
              </a:solidFill>
            </a:endParaRPr>
          </a:p>
        </p:txBody>
      </p:sp>
    </p:spTree>
    <p:extLst>
      <p:ext uri="{BB962C8B-B14F-4D97-AF65-F5344CB8AC3E}">
        <p14:creationId xmlns:p14="http://schemas.microsoft.com/office/powerpoint/2010/main" val="34686157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62AF1-F179-7647-B6EF-B5D01FAAC645}"/>
              </a:ext>
            </a:extLst>
          </p:cNvPr>
          <p:cNvSpPr>
            <a:spLocks noGrp="1"/>
          </p:cNvSpPr>
          <p:nvPr>
            <p:ph type="title"/>
          </p:nvPr>
        </p:nvSpPr>
        <p:spPr>
          <a:xfrm>
            <a:off x="503200" y="572948"/>
            <a:ext cx="7098848" cy="888083"/>
          </a:xfrm>
        </p:spPr>
        <p:txBody>
          <a:bodyPr>
            <a:normAutofit fontScale="90000"/>
          </a:bodyPr>
          <a:lstStyle/>
          <a:p>
            <a:r>
              <a:rPr lang="en-US" dirty="0"/>
              <a:t>Limitations of Current Study</a:t>
            </a:r>
          </a:p>
        </p:txBody>
      </p:sp>
      <p:sp>
        <p:nvSpPr>
          <p:cNvPr id="3" name="Content Placeholder 2">
            <a:extLst>
              <a:ext uri="{FF2B5EF4-FFF2-40B4-BE49-F238E27FC236}">
                <a16:creationId xmlns:a16="http://schemas.microsoft.com/office/drawing/2014/main" id="{487248E2-1D75-0A48-B994-804C4C2679EF}"/>
              </a:ext>
            </a:extLst>
          </p:cNvPr>
          <p:cNvSpPr>
            <a:spLocks noGrp="1"/>
          </p:cNvSpPr>
          <p:nvPr>
            <p:ph idx="1"/>
          </p:nvPr>
        </p:nvSpPr>
        <p:spPr>
          <a:xfrm>
            <a:off x="694482" y="1650697"/>
            <a:ext cx="9655468" cy="4634355"/>
          </a:xfrm>
        </p:spPr>
        <p:txBody>
          <a:bodyPr>
            <a:normAutofit/>
          </a:bodyPr>
          <a:lstStyle/>
          <a:p>
            <a:pPr lvl="0"/>
            <a:r>
              <a:rPr lang="en-US" dirty="0"/>
              <a:t>Could not evaluate durability of FSST post-2</a:t>
            </a:r>
            <a:r>
              <a:rPr lang="en-US" baseline="30000" dirty="0"/>
              <a:t>nd</a:t>
            </a:r>
            <a:r>
              <a:rPr lang="en-US" dirty="0"/>
              <a:t> semester </a:t>
            </a:r>
          </a:p>
          <a:p>
            <a:pPr lvl="0"/>
            <a:r>
              <a:rPr lang="en-US" dirty="0"/>
              <a:t>Modified symptom measure during the study</a:t>
            </a:r>
          </a:p>
          <a:p>
            <a:pPr lvl="0"/>
            <a:r>
              <a:rPr lang="en-US" dirty="0"/>
              <a:t>Practitioner attention not controlled </a:t>
            </a:r>
          </a:p>
          <a:p>
            <a:pPr lvl="0"/>
            <a:r>
              <a:rPr lang="en-US" dirty="0"/>
              <a:t>Future studies require larger sample to further examine FSST’s effects on cognitive domains</a:t>
            </a:r>
          </a:p>
          <a:p>
            <a:pPr lvl="0"/>
            <a:r>
              <a:rPr lang="en-US" dirty="0"/>
              <a:t>Will evaluate additional relationships and potential moderators</a:t>
            </a:r>
          </a:p>
          <a:p>
            <a:pPr lvl="1"/>
            <a:r>
              <a:rPr lang="en-US" dirty="0"/>
              <a:t>Example: age and diagnostic categories</a:t>
            </a:r>
          </a:p>
        </p:txBody>
      </p:sp>
    </p:spTree>
    <p:extLst>
      <p:ext uri="{BB962C8B-B14F-4D97-AF65-F5344CB8AC3E}">
        <p14:creationId xmlns:p14="http://schemas.microsoft.com/office/powerpoint/2010/main" val="39571842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62AF1-F179-7647-B6EF-B5D01FAAC645}"/>
              </a:ext>
            </a:extLst>
          </p:cNvPr>
          <p:cNvSpPr>
            <a:spLocks noGrp="1"/>
          </p:cNvSpPr>
          <p:nvPr>
            <p:ph type="title"/>
          </p:nvPr>
        </p:nvSpPr>
        <p:spPr>
          <a:xfrm>
            <a:off x="573877" y="603468"/>
            <a:ext cx="7098848" cy="888083"/>
          </a:xfrm>
        </p:spPr>
        <p:txBody>
          <a:bodyPr>
            <a:normAutofit/>
          </a:bodyPr>
          <a:lstStyle/>
          <a:p>
            <a:r>
              <a:rPr lang="en-US" dirty="0"/>
              <a:t>Strengths</a:t>
            </a:r>
          </a:p>
        </p:txBody>
      </p:sp>
      <p:sp>
        <p:nvSpPr>
          <p:cNvPr id="3" name="Content Placeholder 2">
            <a:extLst>
              <a:ext uri="{FF2B5EF4-FFF2-40B4-BE49-F238E27FC236}">
                <a16:creationId xmlns:a16="http://schemas.microsoft.com/office/drawing/2014/main" id="{487248E2-1D75-0A48-B994-804C4C2679EF}"/>
              </a:ext>
            </a:extLst>
          </p:cNvPr>
          <p:cNvSpPr>
            <a:spLocks noGrp="1"/>
          </p:cNvSpPr>
          <p:nvPr>
            <p:ph idx="1"/>
          </p:nvPr>
        </p:nvSpPr>
        <p:spPr>
          <a:xfrm>
            <a:off x="451413" y="1820635"/>
            <a:ext cx="9914509" cy="3989855"/>
          </a:xfrm>
        </p:spPr>
        <p:txBody>
          <a:bodyPr>
            <a:normAutofit/>
          </a:bodyPr>
          <a:lstStyle/>
          <a:p>
            <a:pPr lvl="0"/>
            <a:r>
              <a:rPr lang="en-US" dirty="0"/>
              <a:t>First of its kind*</a:t>
            </a:r>
          </a:p>
          <a:p>
            <a:pPr lvl="0"/>
            <a:endParaRPr lang="en-US" sz="600" dirty="0"/>
          </a:p>
          <a:p>
            <a:pPr lvl="0"/>
            <a:r>
              <a:rPr lang="en-US" dirty="0"/>
              <a:t>Provides important learnings of how to evaluate persistence among this population</a:t>
            </a:r>
          </a:p>
          <a:p>
            <a:pPr lvl="0"/>
            <a:endParaRPr lang="en-US" sz="600" dirty="0"/>
          </a:p>
          <a:p>
            <a:pPr lvl="0"/>
            <a:r>
              <a:rPr lang="en-US" dirty="0"/>
              <a:t>Student sample diverse: race/ethnicity &amp; age</a:t>
            </a:r>
          </a:p>
          <a:p>
            <a:pPr lvl="0"/>
            <a:endParaRPr lang="en-US" sz="600" dirty="0"/>
          </a:p>
          <a:p>
            <a:pPr lvl="0"/>
            <a:r>
              <a:rPr lang="en-US" dirty="0"/>
              <a:t>Variety of types of college campuses represented </a:t>
            </a:r>
          </a:p>
          <a:p>
            <a:pPr lvl="0"/>
            <a:endParaRPr lang="en-US" sz="600" dirty="0"/>
          </a:p>
          <a:p>
            <a:pPr lvl="0"/>
            <a:r>
              <a:rPr lang="en-US" dirty="0"/>
              <a:t>Reasonable to believe this trial provides strong foundation for future comparisons</a:t>
            </a:r>
          </a:p>
        </p:txBody>
      </p:sp>
    </p:spTree>
    <p:extLst>
      <p:ext uri="{BB962C8B-B14F-4D97-AF65-F5344CB8AC3E}">
        <p14:creationId xmlns:p14="http://schemas.microsoft.com/office/powerpoint/2010/main" val="18264953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1F97F9-366D-D24A-8896-454C7E70EF66}"/>
              </a:ext>
            </a:extLst>
          </p:cNvPr>
          <p:cNvSpPr>
            <a:spLocks noGrp="1"/>
          </p:cNvSpPr>
          <p:nvPr>
            <p:ph type="ctrTitle"/>
          </p:nvPr>
        </p:nvSpPr>
        <p:spPr/>
        <p:txBody>
          <a:bodyPr vert="horz" lIns="68580" tIns="34290" rIns="68580" bIns="34290" rtlCol="0" anchor="b">
            <a:normAutofit/>
          </a:bodyPr>
          <a:lstStyle/>
          <a:p>
            <a:pPr algn="ctr"/>
            <a:r>
              <a:rPr lang="en-US" kern="1200" dirty="0">
                <a:solidFill>
                  <a:schemeClr val="bg1"/>
                </a:solidFill>
                <a:latin typeface="+mj-lt"/>
                <a:ea typeface="+mj-ea"/>
                <a:cs typeface="+mj-cs"/>
              </a:rPr>
              <a:t>Conclusions</a:t>
            </a:r>
          </a:p>
        </p:txBody>
      </p:sp>
    </p:spTree>
    <p:extLst>
      <p:ext uri="{BB962C8B-B14F-4D97-AF65-F5344CB8AC3E}">
        <p14:creationId xmlns:p14="http://schemas.microsoft.com/office/powerpoint/2010/main" val="22710883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62AF1-F179-7647-B6EF-B5D01FAAC645}"/>
              </a:ext>
            </a:extLst>
          </p:cNvPr>
          <p:cNvSpPr>
            <a:spLocks noGrp="1"/>
          </p:cNvSpPr>
          <p:nvPr>
            <p:ph type="title"/>
          </p:nvPr>
        </p:nvSpPr>
        <p:spPr>
          <a:xfrm>
            <a:off x="670627" y="584522"/>
            <a:ext cx="7098848" cy="888083"/>
          </a:xfrm>
        </p:spPr>
        <p:txBody>
          <a:bodyPr>
            <a:normAutofit/>
          </a:bodyPr>
          <a:lstStyle/>
          <a:p>
            <a:r>
              <a:rPr lang="en-US" dirty="0"/>
              <a:t>Our Conclusions</a:t>
            </a:r>
          </a:p>
        </p:txBody>
      </p:sp>
      <p:sp>
        <p:nvSpPr>
          <p:cNvPr id="3" name="Content Placeholder 2">
            <a:extLst>
              <a:ext uri="{FF2B5EF4-FFF2-40B4-BE49-F238E27FC236}">
                <a16:creationId xmlns:a16="http://schemas.microsoft.com/office/drawing/2014/main" id="{487248E2-1D75-0A48-B994-804C4C2679EF}"/>
              </a:ext>
            </a:extLst>
          </p:cNvPr>
          <p:cNvSpPr>
            <a:spLocks noGrp="1"/>
          </p:cNvSpPr>
          <p:nvPr>
            <p:ph idx="1"/>
          </p:nvPr>
        </p:nvSpPr>
        <p:spPr>
          <a:xfrm>
            <a:off x="509286" y="1698172"/>
            <a:ext cx="10972800" cy="4575306"/>
          </a:xfrm>
        </p:spPr>
        <p:txBody>
          <a:bodyPr>
            <a:normAutofit/>
          </a:bodyPr>
          <a:lstStyle/>
          <a:p>
            <a:pPr lvl="0"/>
            <a:r>
              <a:rPr lang="en-US" dirty="0"/>
              <a:t>Specialized and adequately timed supports needed for this population</a:t>
            </a:r>
          </a:p>
          <a:p>
            <a:pPr lvl="0"/>
            <a:endParaRPr lang="en-US" sz="825" dirty="0"/>
          </a:p>
          <a:p>
            <a:r>
              <a:rPr lang="en-US" dirty="0"/>
              <a:t>FSST holds promise in reducing attrition rates for college students with psychiatric conditions</a:t>
            </a:r>
          </a:p>
          <a:p>
            <a:pPr lvl="1"/>
            <a:r>
              <a:rPr lang="en-US" dirty="0"/>
              <a:t>Increased odds of academically persisting</a:t>
            </a:r>
            <a:endParaRPr lang="en-US" sz="225" dirty="0"/>
          </a:p>
          <a:p>
            <a:pPr lvl="1"/>
            <a:r>
              <a:rPr lang="en-US" dirty="0"/>
              <a:t>Impacts working memory and attention</a:t>
            </a:r>
          </a:p>
          <a:p>
            <a:pPr lvl="1"/>
            <a:r>
              <a:rPr lang="en-US" dirty="0"/>
              <a:t>Strong signal for reduction of cognitive overload</a:t>
            </a:r>
            <a:endParaRPr lang="en-US" sz="675" dirty="0"/>
          </a:p>
          <a:p>
            <a:pPr lvl="0"/>
            <a:endParaRPr lang="en-US" sz="675" dirty="0"/>
          </a:p>
          <a:p>
            <a:pPr lvl="0"/>
            <a:r>
              <a:rPr lang="en-US" dirty="0"/>
              <a:t>More research needed to further understand and better serve this population, but good start!</a:t>
            </a:r>
          </a:p>
        </p:txBody>
      </p:sp>
    </p:spTree>
    <p:extLst>
      <p:ext uri="{BB962C8B-B14F-4D97-AF65-F5344CB8AC3E}">
        <p14:creationId xmlns:p14="http://schemas.microsoft.com/office/powerpoint/2010/main" val="27344108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DEC5DB-8634-2CFB-1EE1-53793047A938}"/>
              </a:ext>
            </a:extLst>
          </p:cNvPr>
          <p:cNvSpPr>
            <a:spLocks noGrp="1"/>
          </p:cNvSpPr>
          <p:nvPr>
            <p:ph type="title"/>
          </p:nvPr>
        </p:nvSpPr>
        <p:spPr/>
        <p:txBody>
          <a:bodyPr>
            <a:normAutofit fontScale="90000"/>
          </a:bodyPr>
          <a:lstStyle/>
          <a:p>
            <a:r>
              <a:rPr lang="en-US" dirty="0"/>
              <a:t>Thank you!!!</a:t>
            </a:r>
            <a:br>
              <a:rPr lang="en-US" dirty="0"/>
            </a:br>
            <a:r>
              <a:rPr lang="en-US" dirty="0"/>
              <a:t>Questions, Comments, Thoughts???</a:t>
            </a:r>
          </a:p>
        </p:txBody>
      </p:sp>
      <p:sp>
        <p:nvSpPr>
          <p:cNvPr id="2" name="Text Placeholder 1">
            <a:extLst>
              <a:ext uri="{FF2B5EF4-FFF2-40B4-BE49-F238E27FC236}">
                <a16:creationId xmlns:a16="http://schemas.microsoft.com/office/drawing/2014/main" id="{0BA20496-14D2-14BE-CEB3-CB2BE2662684}"/>
              </a:ext>
            </a:extLst>
          </p:cNvPr>
          <p:cNvSpPr>
            <a:spLocks noGrp="1"/>
          </p:cNvSpPr>
          <p:nvPr>
            <p:ph type="body" sz="quarter" idx="10"/>
          </p:nvPr>
        </p:nvSpPr>
        <p:spPr/>
        <p:txBody>
          <a:bodyPr>
            <a:normAutofit/>
          </a:bodyPr>
          <a:lstStyle/>
          <a:p>
            <a:r>
              <a:rPr lang="en-US" dirty="0"/>
              <a:t>Thank you for your time and interest.</a:t>
            </a:r>
          </a:p>
          <a:p>
            <a:endParaRPr lang="en-US" dirty="0"/>
          </a:p>
          <a:p>
            <a:r>
              <a:rPr lang="en-US" dirty="0"/>
              <a:t>Please contact us at </a:t>
            </a:r>
            <a:r>
              <a:rPr lang="en-US" b="1" u="sng" dirty="0">
                <a:solidFill>
                  <a:schemeClr val="tx2"/>
                </a:solidFill>
              </a:rPr>
              <a:t>HYPE@umassmed.edu</a:t>
            </a:r>
            <a:br>
              <a:rPr lang="en-US" dirty="0"/>
            </a:br>
            <a:endParaRPr lang="en-US" dirty="0"/>
          </a:p>
          <a:p>
            <a:r>
              <a:rPr lang="en-US" dirty="0"/>
              <a:t>Any Questions, Comments, Thoughts?</a:t>
            </a:r>
          </a:p>
          <a:p>
            <a:endParaRPr lang="en-US" dirty="0"/>
          </a:p>
          <a:p>
            <a:r>
              <a:rPr lang="en-US" dirty="0"/>
              <a:t>Look for additional webinars on:</a:t>
            </a:r>
          </a:p>
          <a:p>
            <a:pPr lvl="1"/>
            <a:r>
              <a:rPr lang="en-US" dirty="0"/>
              <a:t>FSST &amp; the role of Self-Efficacy</a:t>
            </a:r>
          </a:p>
          <a:p>
            <a:pPr lvl="1"/>
            <a:r>
              <a:rPr lang="en-US" dirty="0"/>
              <a:t>The Significant Impacts of Distraction and Disruption on Learning &amp; Performance</a:t>
            </a:r>
          </a:p>
        </p:txBody>
      </p:sp>
    </p:spTree>
    <p:extLst>
      <p:ext uri="{BB962C8B-B14F-4D97-AF65-F5344CB8AC3E}">
        <p14:creationId xmlns:p14="http://schemas.microsoft.com/office/powerpoint/2010/main" val="877842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84E8A-0D38-A99E-C2B6-C02D19F13C4C}"/>
              </a:ext>
            </a:extLst>
          </p:cNvPr>
          <p:cNvSpPr>
            <a:spLocks noGrp="1"/>
          </p:cNvSpPr>
          <p:nvPr>
            <p:ph type="title"/>
          </p:nvPr>
        </p:nvSpPr>
        <p:spPr/>
        <p:txBody>
          <a:bodyPr>
            <a:normAutofit fontScale="90000"/>
          </a:bodyPr>
          <a:lstStyle/>
          <a:p>
            <a:r>
              <a:rPr lang="en-US" dirty="0"/>
              <a:t>Many, many thanks to a long list of contributors</a:t>
            </a:r>
          </a:p>
        </p:txBody>
      </p:sp>
      <p:sp>
        <p:nvSpPr>
          <p:cNvPr id="3" name="Content Placeholder 2">
            <a:extLst>
              <a:ext uri="{FF2B5EF4-FFF2-40B4-BE49-F238E27FC236}">
                <a16:creationId xmlns:a16="http://schemas.microsoft.com/office/drawing/2014/main" id="{3B526117-AE94-126C-49FD-6D0EDFCEDBDC}"/>
              </a:ext>
            </a:extLst>
          </p:cNvPr>
          <p:cNvSpPr>
            <a:spLocks noGrp="1"/>
          </p:cNvSpPr>
          <p:nvPr>
            <p:ph idx="1"/>
          </p:nvPr>
        </p:nvSpPr>
        <p:spPr>
          <a:xfrm>
            <a:off x="609600" y="1103586"/>
            <a:ext cx="10832291" cy="5068614"/>
          </a:xfrm>
        </p:spPr>
        <p:txBody>
          <a:bodyPr>
            <a:normAutofit fontScale="92500" lnSpcReduction="10000"/>
          </a:bodyPr>
          <a:lstStyle/>
          <a:p>
            <a:r>
              <a:rPr lang="en-US" dirty="0"/>
              <a:t>Folks at Boston University</a:t>
            </a:r>
          </a:p>
          <a:p>
            <a:pPr lvl="1"/>
            <a:r>
              <a:rPr lang="en-US" dirty="0"/>
              <a:t>Mentors at Sargent College and Center for Psychiatric Rehabilitation </a:t>
            </a:r>
          </a:p>
          <a:p>
            <a:r>
              <a:rPr lang="en-US" dirty="0"/>
              <a:t>Team members from Rutgers</a:t>
            </a:r>
          </a:p>
          <a:p>
            <a:pPr lvl="1"/>
            <a:r>
              <a:rPr lang="en-US" dirty="0"/>
              <a:t>Department of Psychiatric Rehabilitation</a:t>
            </a:r>
          </a:p>
          <a:p>
            <a:r>
              <a:rPr lang="en-US" dirty="0"/>
              <a:t>NJ Division of Mental Health and Addiction Services</a:t>
            </a:r>
          </a:p>
          <a:p>
            <a:r>
              <a:rPr lang="en-US" dirty="0"/>
              <a:t>Bridgeway Behavioral Health</a:t>
            </a:r>
          </a:p>
          <a:p>
            <a:r>
              <a:rPr lang="en-US" dirty="0"/>
              <a:t>All the folks from the LEARN programs</a:t>
            </a:r>
          </a:p>
          <a:p>
            <a:r>
              <a:rPr lang="en-US" dirty="0"/>
              <a:t>My past and current, dear team at UMass Chan</a:t>
            </a:r>
          </a:p>
          <a:p>
            <a:r>
              <a:rPr lang="en-US" dirty="0"/>
              <a:t>The Jed Foundation</a:t>
            </a:r>
          </a:p>
          <a:p>
            <a:r>
              <a:rPr lang="en-US" dirty="0"/>
              <a:t>HYPE’s National Advisory Boards</a:t>
            </a:r>
          </a:p>
          <a:p>
            <a:r>
              <a:rPr lang="en-US" dirty="0"/>
              <a:t>My dissertation committee and fellow SP2 PhD students at UPenn</a:t>
            </a:r>
          </a:p>
          <a:p>
            <a:r>
              <a:rPr lang="en-US" dirty="0"/>
              <a:t>All of the young adults who have shaped HYPE, FSST, and my professional development</a:t>
            </a:r>
          </a:p>
        </p:txBody>
      </p:sp>
    </p:spTree>
    <p:extLst>
      <p:ext uri="{BB962C8B-B14F-4D97-AF65-F5344CB8AC3E}">
        <p14:creationId xmlns:p14="http://schemas.microsoft.com/office/powerpoint/2010/main" val="1087538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normAutofit fontScale="90000"/>
          </a:bodyPr>
          <a:lstStyle/>
          <a:p>
            <a:r>
              <a:rPr lang="en-US" dirty="0"/>
              <a:t>Evolution of a Research Agenda 2008-Present</a:t>
            </a:r>
            <a:endParaRPr lang="en-US" altLang="x-none" dirty="0">
              <a:ea typeface="ヒラギノ角ゴ Pro W3" charset="-128"/>
            </a:endParaRPr>
          </a:p>
        </p:txBody>
      </p:sp>
      <p:sp>
        <p:nvSpPr>
          <p:cNvPr id="3" name="Content Placeholder 2"/>
          <p:cNvSpPr>
            <a:spLocks noGrp="1"/>
          </p:cNvSpPr>
          <p:nvPr>
            <p:ph idx="1"/>
          </p:nvPr>
        </p:nvSpPr>
        <p:spPr>
          <a:xfrm>
            <a:off x="424206" y="1102936"/>
            <a:ext cx="11510128" cy="5646656"/>
          </a:xfrm>
        </p:spPr>
        <p:txBody>
          <a:bodyPr>
            <a:normAutofit/>
          </a:bodyPr>
          <a:lstStyle/>
          <a:p>
            <a:pPr marL="0" indent="0">
              <a:spcBef>
                <a:spcPts val="0"/>
              </a:spcBef>
              <a:spcAft>
                <a:spcPts val="600"/>
              </a:spcAft>
              <a:buNone/>
            </a:pPr>
            <a:r>
              <a:rPr lang="en-US" altLang="x-none" sz="1900" b="1" dirty="0">
                <a:ea typeface="ヒラギノ角ゴ Pro W3" charset="-128"/>
              </a:rPr>
              <a:t>2008: 4-year grant, one main project</a:t>
            </a:r>
            <a:endParaRPr lang="en-US" altLang="x-none" sz="1900" dirty="0">
              <a:ea typeface="ヒラギノ角ゴ Pro W3" charset="-128"/>
            </a:endParaRPr>
          </a:p>
          <a:p>
            <a:pPr marL="0" indent="0">
              <a:spcBef>
                <a:spcPts val="0"/>
              </a:spcBef>
              <a:spcAft>
                <a:spcPts val="600"/>
              </a:spcAft>
            </a:pPr>
            <a:r>
              <a:rPr lang="en-US" altLang="x-none" sz="1900" dirty="0">
                <a:ea typeface="ヒラギノ角ゴ Pro W3" charset="-128"/>
              </a:rPr>
              <a:t>A Randomized Controlled, Multisite Trial of the </a:t>
            </a:r>
            <a:r>
              <a:rPr lang="en-US" altLang="en-US" sz="1900" dirty="0">
                <a:ea typeface="ヒラギノ角ゴ Pro W3" charset="-128"/>
              </a:rPr>
              <a:t>“</a:t>
            </a:r>
            <a:r>
              <a:rPr lang="en-US" altLang="x-none" sz="1900" dirty="0">
                <a:ea typeface="ヒラギノ角ゴ Pro W3" charset="-128"/>
              </a:rPr>
              <a:t>Effectiveness of Supported Education for Postsecondary Students with Psychiatric Disabilities.</a:t>
            </a:r>
            <a:r>
              <a:rPr lang="en-US" altLang="en-US" sz="1900" dirty="0">
                <a:ea typeface="ヒラギノ角ゴ Pro W3" charset="-128"/>
              </a:rPr>
              <a:t>”</a:t>
            </a:r>
            <a:r>
              <a:rPr lang="en-US" altLang="x-none" sz="1900" dirty="0">
                <a:ea typeface="ヒラギノ角ゴ Pro W3" charset="-128"/>
              </a:rPr>
              <a:t> NIDILRR  #H133B100037 (PI: Salzer, Gill, Mullen; Temple)</a:t>
            </a:r>
          </a:p>
          <a:p>
            <a:pPr marL="0" indent="0">
              <a:spcBef>
                <a:spcPts val="0"/>
              </a:spcBef>
              <a:spcAft>
                <a:spcPts val="600"/>
              </a:spcAft>
              <a:buNone/>
            </a:pPr>
            <a:r>
              <a:rPr lang="en-US" altLang="x-none" sz="1900" b="1" dirty="0">
                <a:ea typeface="ヒラギノ角ゴ Pro W3" charset="-128"/>
              </a:rPr>
              <a:t>2011: 3-year development grant, one main project</a:t>
            </a:r>
            <a:endParaRPr lang="en-US" altLang="x-none" sz="1900" dirty="0">
              <a:ea typeface="ヒラギノ角ゴ Pro W3" charset="-128"/>
            </a:endParaRPr>
          </a:p>
          <a:p>
            <a:pPr marL="0" indent="0">
              <a:spcBef>
                <a:spcPts val="0"/>
              </a:spcBef>
              <a:spcAft>
                <a:spcPts val="600"/>
              </a:spcAft>
            </a:pPr>
            <a:r>
              <a:rPr lang="en-US" altLang="x-none" sz="1900" dirty="0">
                <a:ea typeface="ヒラギノ角ゴ Pro W3" charset="-128"/>
              </a:rPr>
              <a:t> </a:t>
            </a:r>
            <a:r>
              <a:rPr lang="en-US" altLang="en-US" sz="1900" dirty="0">
                <a:ea typeface="ヒラギノ角ゴ Pro W3" charset="-128"/>
              </a:rPr>
              <a:t>“</a:t>
            </a:r>
            <a:r>
              <a:rPr lang="en-US" altLang="x-none" sz="1900" dirty="0">
                <a:ea typeface="ヒラギノ角ゴ Pro W3" charset="-128"/>
              </a:rPr>
              <a:t>A Study of Age-Associated Need, Services, and Outcomes of Participants enrolled in Supported Education</a:t>
            </a:r>
            <a:r>
              <a:rPr lang="en-US" altLang="en-US" sz="1900" dirty="0">
                <a:ea typeface="ヒラギノ角ゴ Pro W3" charset="-128"/>
              </a:rPr>
              <a:t>”</a:t>
            </a:r>
            <a:r>
              <a:rPr lang="en-US" altLang="x-none" sz="1900" dirty="0">
                <a:ea typeface="ヒラギノ角ゴ Pro W3" charset="-128"/>
              </a:rPr>
              <a:t> NIDILRR #H133B090018. (PI: Davis, Gill, Mullen; UMass Chan)</a:t>
            </a:r>
          </a:p>
          <a:p>
            <a:pPr marL="0" indent="0">
              <a:spcBef>
                <a:spcPts val="0"/>
              </a:spcBef>
              <a:spcAft>
                <a:spcPts val="600"/>
              </a:spcAft>
              <a:buNone/>
            </a:pPr>
            <a:r>
              <a:rPr lang="en-US" altLang="x-none" sz="1900" b="1" dirty="0">
                <a:ea typeface="ヒラギノ角ゴ Pro W3" charset="-128"/>
              </a:rPr>
              <a:t>2011: 3-year development grant</a:t>
            </a:r>
          </a:p>
          <a:p>
            <a:pPr>
              <a:spcBef>
                <a:spcPts val="0"/>
              </a:spcBef>
              <a:spcAft>
                <a:spcPts val="600"/>
              </a:spcAft>
            </a:pPr>
            <a:r>
              <a:rPr lang="en-US" altLang="en-US" sz="1900" b="1" dirty="0">
                <a:solidFill>
                  <a:srgbClr val="FF0000"/>
                </a:solidFill>
                <a:ea typeface="ヒラギノ角ゴ Pro W3" charset="-128"/>
              </a:rPr>
              <a:t>“</a:t>
            </a:r>
            <a:r>
              <a:rPr lang="en-US" altLang="ja-JP" sz="1900" dirty="0">
                <a:solidFill>
                  <a:srgbClr val="FF0000"/>
                </a:solidFill>
                <a:ea typeface="ヒラギノ角ゴ Pro W3" charset="-128"/>
              </a:rPr>
              <a:t>Developing Executive Functioning through Cognitive Remediation for College Students with Psychiatric Disabilities</a:t>
            </a:r>
            <a:r>
              <a:rPr lang="en-US" altLang="en-US" sz="1900" dirty="0">
                <a:solidFill>
                  <a:srgbClr val="FF0000"/>
                </a:solidFill>
                <a:ea typeface="ヒラギノ角ゴ Pro W3" charset="-128"/>
              </a:rPr>
              <a:t>”</a:t>
            </a:r>
            <a:r>
              <a:rPr lang="en-US" altLang="ja-JP" sz="1900" dirty="0">
                <a:solidFill>
                  <a:srgbClr val="FF0000"/>
                </a:solidFill>
                <a:ea typeface="ヒラギノ角ゴ Pro W3" charset="-128"/>
              </a:rPr>
              <a:t> NIDILRR #H133G110239 (</a:t>
            </a:r>
            <a:r>
              <a:rPr lang="en-US" altLang="x-none" sz="1900" dirty="0">
                <a:solidFill>
                  <a:srgbClr val="FF0000"/>
                </a:solidFill>
                <a:ea typeface="ヒラギノ角ゴ Pro W3" charset="-128"/>
              </a:rPr>
              <a:t>PI: </a:t>
            </a:r>
            <a:r>
              <a:rPr lang="en-US" altLang="ja-JP" sz="1900" dirty="0">
                <a:solidFill>
                  <a:srgbClr val="FF0000"/>
                </a:solidFill>
                <a:ea typeface="ヒラギノ角ゴ Pro W3" charset="-128"/>
              </a:rPr>
              <a:t>Mullen; Rutgers)</a:t>
            </a:r>
          </a:p>
          <a:p>
            <a:pPr marL="0" indent="0">
              <a:spcBef>
                <a:spcPts val="0"/>
              </a:spcBef>
              <a:spcAft>
                <a:spcPts val="600"/>
              </a:spcAft>
              <a:buNone/>
            </a:pPr>
            <a:r>
              <a:rPr lang="en-US" altLang="x-none" sz="1900" b="1" dirty="0">
                <a:ea typeface="ヒラギノ角ゴ Pro W3" charset="-128"/>
              </a:rPr>
              <a:t>2012: 5-year development grant, multi-activity project</a:t>
            </a:r>
            <a:endParaRPr lang="en-US" altLang="x-none" sz="1900" dirty="0">
              <a:ea typeface="ヒラギノ角ゴ Pro W3" charset="-128"/>
            </a:endParaRPr>
          </a:p>
          <a:p>
            <a:pPr marL="0" indent="0">
              <a:spcBef>
                <a:spcPts val="0"/>
              </a:spcBef>
              <a:spcAft>
                <a:spcPts val="600"/>
              </a:spcAft>
            </a:pPr>
            <a:r>
              <a:rPr lang="en-US" altLang="x-none" sz="1900" dirty="0">
                <a:ea typeface="ヒラギノ角ゴ Pro W3" charset="-128"/>
              </a:rPr>
              <a:t> </a:t>
            </a:r>
            <a:r>
              <a:rPr lang="en-US" altLang="en-US" sz="1900" dirty="0">
                <a:ea typeface="ヒラギノ角ゴ Pro W3" charset="-128"/>
              </a:rPr>
              <a:t>“</a:t>
            </a:r>
            <a:r>
              <a:rPr lang="en-US" altLang="x-none" sz="1900" dirty="0">
                <a:ea typeface="ヒラギノ角ゴ Pro W3" charset="-128"/>
              </a:rPr>
              <a:t>Manual and Training Program to Promote Career Development among Transition Age Youth and Young Adults with Psychiatric Conditions</a:t>
            </a:r>
            <a:r>
              <a:rPr lang="en-US" altLang="en-US" sz="1900" dirty="0">
                <a:ea typeface="ヒラギノ角ゴ Pro W3" charset="-128"/>
              </a:rPr>
              <a:t>”</a:t>
            </a:r>
            <a:r>
              <a:rPr lang="en-US" altLang="x-none" sz="1900" dirty="0">
                <a:ea typeface="ヒラギノ角ゴ Pro W3" charset="-128"/>
              </a:rPr>
              <a:t> NIDILRR #H133A120152 (PI: Mullen; Rutgers)</a:t>
            </a:r>
          </a:p>
          <a:p>
            <a:pPr marL="0" indent="0">
              <a:spcBef>
                <a:spcPts val="0"/>
              </a:spcBef>
              <a:spcAft>
                <a:spcPts val="600"/>
              </a:spcAft>
              <a:buNone/>
            </a:pPr>
            <a:r>
              <a:rPr lang="en-US" altLang="x-none" sz="1900" b="1" dirty="0">
                <a:ea typeface="ヒラギノ角ゴ Pro W3" charset="-128"/>
              </a:rPr>
              <a:t>2018: 5-year grant, multi-activity project</a:t>
            </a:r>
          </a:p>
          <a:p>
            <a:pPr>
              <a:spcBef>
                <a:spcPts val="0"/>
              </a:spcBef>
              <a:spcAft>
                <a:spcPts val="600"/>
              </a:spcAft>
            </a:pPr>
            <a:r>
              <a:rPr lang="en-US" altLang="x-none" sz="1900" dirty="0">
                <a:ea typeface="ヒラギノ角ゴ Pro W3" charset="-128"/>
              </a:rPr>
              <a:t>“Helping Youth on the Path to Employment (HYPE): Creating Economic Self Sufficiency” </a:t>
            </a:r>
            <a:r>
              <a:rPr lang="en-US" sz="1900" dirty="0"/>
              <a:t> #90DPGE0008-01 (</a:t>
            </a:r>
            <a:r>
              <a:rPr lang="en-US" altLang="x-none" sz="1900" dirty="0">
                <a:ea typeface="ヒラギノ角ゴ Pro W3" charset="-128"/>
              </a:rPr>
              <a:t>PI: </a:t>
            </a:r>
            <a:r>
              <a:rPr lang="en-US" sz="1900" dirty="0"/>
              <a:t>Mullen; </a:t>
            </a:r>
            <a:r>
              <a:rPr lang="en-US" altLang="x-none" sz="1900" dirty="0">
                <a:ea typeface="ヒラギノ角ゴ Pro W3" charset="-128"/>
              </a:rPr>
              <a:t>UMass Chan</a:t>
            </a:r>
            <a:r>
              <a:rPr lang="en-US" sz="1900" dirty="0"/>
              <a:t>)</a:t>
            </a:r>
          </a:p>
          <a:p>
            <a:pPr marL="0" indent="0">
              <a:spcBef>
                <a:spcPts val="0"/>
              </a:spcBef>
              <a:spcAft>
                <a:spcPts val="600"/>
              </a:spcAft>
              <a:buNone/>
            </a:pPr>
            <a:r>
              <a:rPr lang="en-US" altLang="x-none" sz="1900" b="1" dirty="0">
                <a:ea typeface="ヒラギノ角ゴ Pro W3" charset="-128"/>
              </a:rPr>
              <a:t>2019: 3-year project, part of a larger multi-activity project</a:t>
            </a:r>
          </a:p>
          <a:p>
            <a:pPr>
              <a:spcBef>
                <a:spcPts val="0"/>
              </a:spcBef>
              <a:spcAft>
                <a:spcPts val="600"/>
              </a:spcAft>
            </a:pPr>
            <a:r>
              <a:rPr lang="en-US" altLang="x-none" sz="1900" dirty="0">
                <a:ea typeface="ヒラギノ角ゴ Pro W3" charset="-128"/>
              </a:rPr>
              <a:t>“FSST at Work” (PI: Davis, Mullen; UMass Chan)</a:t>
            </a:r>
            <a:endParaRPr lang="en-US" altLang="x-none" sz="1900" b="1" dirty="0">
              <a:ea typeface="ヒラギノ角ゴ Pro W3" charset="-128"/>
            </a:endParaRPr>
          </a:p>
          <a:p>
            <a:pPr marL="0" indent="0">
              <a:buNone/>
            </a:pPr>
            <a:endParaRPr lang="en-US" altLang="x-none" sz="1900" b="1" dirty="0">
              <a:ea typeface="ヒラギノ角ゴ Pro W3" charset="-128"/>
            </a:endParaRPr>
          </a:p>
        </p:txBody>
      </p:sp>
    </p:spTree>
    <p:extLst>
      <p:ext uri="{BB962C8B-B14F-4D97-AF65-F5344CB8AC3E}">
        <p14:creationId xmlns:p14="http://schemas.microsoft.com/office/powerpoint/2010/main" val="2559834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27BA7-8F2A-9245-EA68-42ED596FC488}"/>
              </a:ext>
            </a:extLst>
          </p:cNvPr>
          <p:cNvSpPr>
            <a:spLocks noGrp="1"/>
          </p:cNvSpPr>
          <p:nvPr>
            <p:ph type="ctrTitle"/>
          </p:nvPr>
        </p:nvSpPr>
        <p:spPr/>
        <p:txBody>
          <a:bodyPr/>
          <a:lstStyle/>
          <a:p>
            <a:pPr algn="ctr"/>
            <a:r>
              <a:rPr lang="en-US" dirty="0"/>
              <a:t>A Little Love Note About Language</a:t>
            </a:r>
          </a:p>
        </p:txBody>
      </p:sp>
      <p:sp>
        <p:nvSpPr>
          <p:cNvPr id="4" name="Text Placeholder 3">
            <a:extLst>
              <a:ext uri="{FF2B5EF4-FFF2-40B4-BE49-F238E27FC236}">
                <a16:creationId xmlns:a16="http://schemas.microsoft.com/office/drawing/2014/main" id="{0E317BD4-3BE0-91AD-D286-89D507A1723B}"/>
              </a:ext>
            </a:extLst>
          </p:cNvPr>
          <p:cNvSpPr>
            <a:spLocks noGrp="1"/>
          </p:cNvSpPr>
          <p:nvPr>
            <p:ph type="body" idx="4294967295"/>
          </p:nvPr>
        </p:nvSpPr>
        <p:spPr>
          <a:xfrm>
            <a:off x="0" y="4170363"/>
            <a:ext cx="10363200" cy="1500187"/>
          </a:xfrm>
        </p:spPr>
        <p:txBody>
          <a:bodyPr>
            <a:normAutofit/>
          </a:bodyPr>
          <a:lstStyle/>
          <a:p>
            <a:pPr algn="ctr"/>
            <a:r>
              <a:rPr lang="en-US" sz="3200" dirty="0">
                <a:solidFill>
                  <a:schemeClr val="bg1"/>
                </a:solidFill>
              </a:rPr>
              <a:t>If interested in more, visit Stay Tuned for a podcast on </a:t>
            </a:r>
            <a:r>
              <a:rPr lang="en-US" sz="3200" dirty="0">
                <a:solidFill>
                  <a:schemeClr val="bg1"/>
                </a:solidFill>
                <a:hlinkClick r:id="rId3">
                  <a:extLst>
                    <a:ext uri="{A12FA001-AC4F-418D-AE19-62706E023703}">
                      <ahyp:hlinkClr xmlns:ahyp="http://schemas.microsoft.com/office/drawing/2018/hyperlinkcolor" val="tx"/>
                    </a:ext>
                  </a:extLst>
                </a:hlinkClick>
              </a:rPr>
              <a:t>“Too Sick” to Work</a:t>
            </a:r>
            <a:endParaRPr lang="en-US" sz="3200" dirty="0">
              <a:solidFill>
                <a:schemeClr val="bg1"/>
              </a:solidFill>
            </a:endParaRPr>
          </a:p>
        </p:txBody>
      </p:sp>
    </p:spTree>
    <p:extLst>
      <p:ext uri="{BB962C8B-B14F-4D97-AF65-F5344CB8AC3E}">
        <p14:creationId xmlns:p14="http://schemas.microsoft.com/office/powerpoint/2010/main" val="1079508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07A971-4A46-9E4C-AC9E-BDEE1E13D1B6}"/>
              </a:ext>
            </a:extLst>
          </p:cNvPr>
          <p:cNvSpPr>
            <a:spLocks noGrp="1"/>
          </p:cNvSpPr>
          <p:nvPr>
            <p:ph type="title"/>
          </p:nvPr>
        </p:nvSpPr>
        <p:spPr>
          <a:xfrm>
            <a:off x="548640" y="380510"/>
            <a:ext cx="7098848" cy="888083"/>
          </a:xfrm>
        </p:spPr>
        <p:txBody>
          <a:bodyPr>
            <a:normAutofit/>
          </a:bodyPr>
          <a:lstStyle/>
          <a:p>
            <a:r>
              <a:rPr lang="en-US" dirty="0"/>
              <a:t>The Presenting Problem</a:t>
            </a:r>
          </a:p>
        </p:txBody>
      </p:sp>
      <p:sp>
        <p:nvSpPr>
          <p:cNvPr id="5" name="Content Placeholder 4">
            <a:extLst>
              <a:ext uri="{FF2B5EF4-FFF2-40B4-BE49-F238E27FC236}">
                <a16:creationId xmlns:a16="http://schemas.microsoft.com/office/drawing/2014/main" id="{734B1F13-B72E-4149-B4A4-BA0722F2AEDC}"/>
              </a:ext>
            </a:extLst>
          </p:cNvPr>
          <p:cNvSpPr>
            <a:spLocks noGrp="1"/>
          </p:cNvSpPr>
          <p:nvPr>
            <p:ph idx="1"/>
          </p:nvPr>
        </p:nvSpPr>
        <p:spPr>
          <a:xfrm>
            <a:off x="548640" y="1122744"/>
            <a:ext cx="10389869" cy="5280676"/>
          </a:xfrm>
        </p:spPr>
        <p:txBody>
          <a:bodyPr>
            <a:normAutofit/>
          </a:bodyPr>
          <a:lstStyle/>
          <a:p>
            <a:r>
              <a:rPr lang="en-US" sz="2000" dirty="0"/>
              <a:t>Psychiatric conditions considered most rapidly growing diagnoses on campus </a:t>
            </a:r>
            <a:r>
              <a:rPr lang="en-US" sz="1050" dirty="0"/>
              <a:t>(AUCCCD, 2019)</a:t>
            </a:r>
          </a:p>
          <a:p>
            <a:pPr lvl="1"/>
            <a:r>
              <a:rPr lang="en-US" sz="1800" dirty="0"/>
              <a:t>20% of students reported a diagnosed psychiatric condition </a:t>
            </a:r>
            <a:r>
              <a:rPr lang="en-US" sz="1050" dirty="0"/>
              <a:t>(ACHA-NCHA, 2019) </a:t>
            </a:r>
          </a:p>
          <a:p>
            <a:endParaRPr lang="en-US" sz="300" dirty="0"/>
          </a:p>
          <a:p>
            <a:r>
              <a:rPr lang="en-US" sz="2000" dirty="0"/>
              <a:t>Approximately one-third experience symptoms </a:t>
            </a:r>
            <a:r>
              <a:rPr lang="en-US" sz="1050" dirty="0"/>
              <a:t>(Eisenberg et al., 2013)</a:t>
            </a:r>
            <a:endParaRPr lang="en-US" sz="300" dirty="0"/>
          </a:p>
          <a:p>
            <a:pPr lvl="1"/>
            <a:r>
              <a:rPr lang="en-US" sz="1800" dirty="0"/>
              <a:t>Over last 10 years, campus service utilization increased each year </a:t>
            </a:r>
            <a:r>
              <a:rPr lang="en-US" sz="1050" dirty="0"/>
              <a:t>(Lipson et al., 2018)</a:t>
            </a:r>
          </a:p>
          <a:p>
            <a:endParaRPr lang="en-US" sz="600" dirty="0"/>
          </a:p>
          <a:p>
            <a:r>
              <a:rPr lang="en-US" sz="2000" dirty="0"/>
              <a:t>Highest rate of attrition</a:t>
            </a:r>
          </a:p>
          <a:p>
            <a:pPr lvl="1"/>
            <a:r>
              <a:rPr lang="en-US" sz="1800" dirty="0"/>
              <a:t>including other disability groups </a:t>
            </a:r>
            <a:r>
              <a:rPr lang="en-US" sz="1050" dirty="0"/>
              <a:t>(Kessler et al., 1995; Salzer, 2012; Arria et al., 2013)</a:t>
            </a:r>
          </a:p>
          <a:p>
            <a:pPr lvl="1"/>
            <a:r>
              <a:rPr lang="en-US" sz="1800" dirty="0"/>
              <a:t>triple the rate of freshmen at 24% </a:t>
            </a:r>
            <a:r>
              <a:rPr lang="en-US" sz="1050" dirty="0"/>
              <a:t>(U.S. News and World Report: “Freshman Return Rate”)</a:t>
            </a:r>
          </a:p>
          <a:p>
            <a:pPr lvl="1"/>
            <a:r>
              <a:rPr lang="en-US" sz="1800" dirty="0"/>
              <a:t>estimated dropout rate of 86% </a:t>
            </a:r>
            <a:r>
              <a:rPr lang="en-US" sz="1050" dirty="0"/>
              <a:t>(Kessler, et al., 1995; Salzer, et al., 2008; Collins &amp; Mowbray, 2005)</a:t>
            </a:r>
          </a:p>
          <a:p>
            <a:pPr lvl="1"/>
            <a:endParaRPr lang="en-US" sz="1125" dirty="0"/>
          </a:p>
          <a:p>
            <a:r>
              <a:rPr lang="en-US" sz="2000" dirty="0"/>
              <a:t>Cycle of enrollment and dropout </a:t>
            </a:r>
          </a:p>
          <a:p>
            <a:pPr lvl="1"/>
            <a:r>
              <a:rPr lang="en-US" sz="1800" dirty="0"/>
              <a:t>70% reported at least one failed attempt at school, 25% on second; 44% on third or more attempt </a:t>
            </a:r>
            <a:r>
              <a:rPr lang="en-US" sz="1050" dirty="0"/>
              <a:t>(Gill, Mullen, et al., 2022)</a:t>
            </a:r>
          </a:p>
          <a:p>
            <a:r>
              <a:rPr lang="en-US" sz="2000" dirty="0"/>
              <a:t>Mental health and academic impacts of pandemic &amp; post-pandemic “adjustments”</a:t>
            </a:r>
          </a:p>
        </p:txBody>
      </p:sp>
    </p:spTree>
    <p:extLst>
      <p:ext uri="{BB962C8B-B14F-4D97-AF65-F5344CB8AC3E}">
        <p14:creationId xmlns:p14="http://schemas.microsoft.com/office/powerpoint/2010/main" val="3702343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A4E26-83CE-F34F-A565-2D8DDB8A2D88}"/>
              </a:ext>
            </a:extLst>
          </p:cNvPr>
          <p:cNvSpPr>
            <a:spLocks noGrp="1"/>
          </p:cNvSpPr>
          <p:nvPr>
            <p:ph type="title"/>
          </p:nvPr>
        </p:nvSpPr>
        <p:spPr>
          <a:xfrm>
            <a:off x="457201" y="453005"/>
            <a:ext cx="10943862" cy="888083"/>
          </a:xfrm>
        </p:spPr>
        <p:txBody>
          <a:bodyPr>
            <a:normAutofit fontScale="90000"/>
          </a:bodyPr>
          <a:lstStyle/>
          <a:p>
            <a:r>
              <a:rPr lang="en-US" dirty="0"/>
              <a:t>Commonly Cited Barriers for Students with MH Conditions</a:t>
            </a:r>
          </a:p>
        </p:txBody>
      </p:sp>
      <p:sp>
        <p:nvSpPr>
          <p:cNvPr id="3" name="Content Placeholder 2">
            <a:extLst>
              <a:ext uri="{FF2B5EF4-FFF2-40B4-BE49-F238E27FC236}">
                <a16:creationId xmlns:a16="http://schemas.microsoft.com/office/drawing/2014/main" id="{BBF687E1-458A-7F42-81DF-E917FD33A550}"/>
              </a:ext>
            </a:extLst>
          </p:cNvPr>
          <p:cNvSpPr>
            <a:spLocks noGrp="1"/>
          </p:cNvSpPr>
          <p:nvPr>
            <p:ph idx="1"/>
          </p:nvPr>
        </p:nvSpPr>
        <p:spPr>
          <a:xfrm>
            <a:off x="730941" y="1783466"/>
            <a:ext cx="8988819" cy="4621529"/>
          </a:xfrm>
        </p:spPr>
        <p:txBody>
          <a:bodyPr>
            <a:normAutofit lnSpcReduction="10000"/>
          </a:bodyPr>
          <a:lstStyle/>
          <a:p>
            <a:pPr>
              <a:spcAft>
                <a:spcPts val="300"/>
              </a:spcAft>
            </a:pPr>
            <a:r>
              <a:rPr lang="en-US" sz="2200" b="1" dirty="0">
                <a:solidFill>
                  <a:srgbClr val="FF0000"/>
                </a:solidFill>
              </a:rPr>
              <a:t>Mental health symptoms</a:t>
            </a:r>
            <a:endParaRPr lang="en-US" sz="500" b="1" dirty="0">
              <a:solidFill>
                <a:srgbClr val="FF0000"/>
              </a:solidFill>
            </a:endParaRPr>
          </a:p>
          <a:p>
            <a:pPr>
              <a:spcAft>
                <a:spcPts val="300"/>
              </a:spcAft>
            </a:pPr>
            <a:r>
              <a:rPr lang="en-US" sz="2200" b="1" dirty="0">
                <a:solidFill>
                  <a:srgbClr val="FF0000"/>
                </a:solidFill>
              </a:rPr>
              <a:t>Poor grades</a:t>
            </a:r>
          </a:p>
          <a:p>
            <a:pPr>
              <a:spcAft>
                <a:spcPts val="300"/>
              </a:spcAft>
            </a:pPr>
            <a:r>
              <a:rPr lang="en-US" sz="2200" dirty="0"/>
              <a:t>Lack of support</a:t>
            </a:r>
          </a:p>
          <a:p>
            <a:pPr>
              <a:spcAft>
                <a:spcPts val="300"/>
              </a:spcAft>
            </a:pPr>
            <a:r>
              <a:rPr lang="en-US" sz="2200" dirty="0"/>
              <a:t>Financial aid issues </a:t>
            </a:r>
          </a:p>
          <a:p>
            <a:pPr>
              <a:spcAft>
                <a:spcPts val="300"/>
              </a:spcAft>
            </a:pPr>
            <a:r>
              <a:rPr lang="en-US" sz="2200" dirty="0"/>
              <a:t>Lack of access to meaningful accommodations</a:t>
            </a:r>
          </a:p>
          <a:p>
            <a:pPr>
              <a:spcAft>
                <a:spcPts val="300"/>
              </a:spcAft>
            </a:pPr>
            <a:r>
              <a:rPr lang="en-US" sz="2200" dirty="0"/>
              <a:t>Discrimination</a:t>
            </a:r>
          </a:p>
          <a:p>
            <a:pPr lvl="1">
              <a:spcAft>
                <a:spcPts val="300"/>
              </a:spcAft>
            </a:pPr>
            <a:r>
              <a:rPr lang="en-US" sz="2200" dirty="0"/>
              <a:t>Avoidance of disclosure </a:t>
            </a:r>
          </a:p>
          <a:p>
            <a:pPr>
              <a:spcAft>
                <a:spcPts val="300"/>
              </a:spcAft>
            </a:pPr>
            <a:r>
              <a:rPr lang="en-US" sz="2200" dirty="0"/>
              <a:t>Punitive IHE practices &amp; procedures</a:t>
            </a:r>
          </a:p>
          <a:p>
            <a:pPr>
              <a:spcAft>
                <a:spcPts val="300"/>
              </a:spcAft>
            </a:pPr>
            <a:r>
              <a:rPr lang="en-US" sz="2200" dirty="0"/>
              <a:t>Lack of access to specialized services </a:t>
            </a:r>
          </a:p>
          <a:p>
            <a:endParaRPr lang="en-US" sz="675" dirty="0"/>
          </a:p>
          <a:p>
            <a:pPr marL="205740" lvl="1" indent="0" algn="r">
              <a:buNone/>
            </a:pPr>
            <a:r>
              <a:rPr lang="en-US" sz="1050" dirty="0"/>
              <a:t>(Mullen et al., 2017; </a:t>
            </a:r>
            <a:r>
              <a:rPr lang="en-US" sz="1050" dirty="0" err="1"/>
              <a:t>Markoulakis</a:t>
            </a:r>
            <a:r>
              <a:rPr lang="en-US" sz="1050" dirty="0"/>
              <a:t> &amp; </a:t>
            </a:r>
            <a:r>
              <a:rPr lang="en-US" sz="1050" dirty="0" err="1"/>
              <a:t>Kirsh</a:t>
            </a:r>
            <a:r>
              <a:rPr lang="en-US" sz="1050" dirty="0"/>
              <a:t>, 2013; Collins &amp; Mowbray, 2005; Mowbray et al., 2001; </a:t>
            </a:r>
            <a:r>
              <a:rPr lang="en-US" sz="1050" dirty="0" err="1"/>
              <a:t>Manthey</a:t>
            </a:r>
            <a:r>
              <a:rPr lang="en-US" sz="1050" dirty="0"/>
              <a:t>, et al., 2015, Salzer, 2008,          Jefferies &amp; Salzer, 2022) </a:t>
            </a:r>
          </a:p>
        </p:txBody>
      </p:sp>
    </p:spTree>
    <p:extLst>
      <p:ext uri="{BB962C8B-B14F-4D97-AF65-F5344CB8AC3E}">
        <p14:creationId xmlns:p14="http://schemas.microsoft.com/office/powerpoint/2010/main" val="4288230468"/>
      </p:ext>
    </p:extLst>
  </p:cSld>
  <p:clrMapOvr>
    <a:masterClrMapping/>
  </p:clrMapOvr>
</p:sld>
</file>

<file path=ppt/theme/theme1.xml><?xml version="1.0" encoding="utf-8"?>
<a:theme xmlns:a="http://schemas.openxmlformats.org/drawingml/2006/main" name="2_Standard">
  <a:themeElements>
    <a:clrScheme name="UMMS">
      <a:dk1>
        <a:srgbClr val="515151"/>
      </a:dk1>
      <a:lt1>
        <a:srgbClr val="FFFFFF"/>
      </a:lt1>
      <a:dk2>
        <a:srgbClr val="000F9F"/>
      </a:dk2>
      <a:lt2>
        <a:srgbClr val="E7E6E6"/>
      </a:lt2>
      <a:accent1>
        <a:srgbClr val="0A5B45"/>
      </a:accent1>
      <a:accent2>
        <a:srgbClr val="3B822B"/>
      </a:accent2>
      <a:accent3>
        <a:srgbClr val="FFC628"/>
      </a:accent3>
      <a:accent4>
        <a:srgbClr val="F36E15"/>
      </a:accent4>
      <a:accent5>
        <a:srgbClr val="622F91"/>
      </a:accent5>
      <a:accent6>
        <a:srgbClr val="83DADE"/>
      </a:accent6>
      <a:hlink>
        <a:srgbClr val="0071CE"/>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25984519-76DB-4BBE-A8D2-1DFA1D16A21E}" vid="{46847361-E5D3-4153-A763-BE87CCA2E8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C3FF1497EAAC54F947160BE98959C98" ma:contentTypeVersion="15" ma:contentTypeDescription="Create a new document." ma:contentTypeScope="" ma:versionID="240cb44654eed3def201e8bec6a8a11d">
  <xsd:schema xmlns:xsd="http://www.w3.org/2001/XMLSchema" xmlns:xs="http://www.w3.org/2001/XMLSchema" xmlns:p="http://schemas.microsoft.com/office/2006/metadata/properties" xmlns:ns2="5e7dc8e3-189b-446a-a832-eac2234cfa4d" xmlns:ns3="f1ae5d58-bf0a-46ce-86be-bf16ce77adc6" targetNamespace="http://schemas.microsoft.com/office/2006/metadata/properties" ma:root="true" ma:fieldsID="bf13816a6352fe3771e724c8dd5748ff" ns2:_="" ns3:_="">
    <xsd:import namespace="5e7dc8e3-189b-446a-a832-eac2234cfa4d"/>
    <xsd:import namespace="f1ae5d58-bf0a-46ce-86be-bf16ce77adc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TaxCatchAll" minOccurs="0"/>
                <xsd:element ref="ns2:MediaServiceOCR" minOccurs="0"/>
                <xsd:element ref="ns2:MediaServiceGenerationTime" minOccurs="0"/>
                <xsd:element ref="ns2:MediaServiceEventHashCode" minOccurs="0"/>
                <xsd:element ref="ns2:lcf76f155ced4ddcb4097134ff3c332f"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7dc8e3-189b-446a-a832-eac2234cfa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c592f6e-9db9-49f2-9f9e-7d6ee315dce4"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1ae5d58-bf0a-46ce-86be-bf16ce77adc6"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642bff2a-0146-45a2-b1d9-fc5b3374fe79}" ma:internalName="TaxCatchAll" ma:showField="CatchAllData" ma:web="f1ae5d58-bf0a-46ce-86be-bf16ce77ad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1ae5d58-bf0a-46ce-86be-bf16ce77adc6" xsi:nil="true"/>
    <lcf76f155ced4ddcb4097134ff3c332f xmlns="5e7dc8e3-189b-446a-a832-eac2234cfa4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3689184-7091-44C8-BCCA-7562E5F17B52}">
  <ds:schemaRefs>
    <ds:schemaRef ds:uri="http://schemas.microsoft.com/sharepoint/v3/contenttype/forms"/>
  </ds:schemaRefs>
</ds:datastoreItem>
</file>

<file path=customXml/itemProps2.xml><?xml version="1.0" encoding="utf-8"?>
<ds:datastoreItem xmlns:ds="http://schemas.openxmlformats.org/officeDocument/2006/customXml" ds:itemID="{9B80E1B0-9C3B-414A-AD3A-B46C1C208E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7dc8e3-189b-446a-a832-eac2234cfa4d"/>
    <ds:schemaRef ds:uri="f1ae5d58-bf0a-46ce-86be-bf16ce77ad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CE574A-99BC-4107-A09E-CD4177004089}">
  <ds:schemaRefs>
    <ds:schemaRef ds:uri="http://purl.org/dc/elements/1.1/"/>
    <ds:schemaRef ds:uri="http://schemas.microsoft.com/office/2006/metadata/properties"/>
    <ds:schemaRef ds:uri="http://schemas.microsoft.com/office/2006/documentManagement/types"/>
    <ds:schemaRef ds:uri="http://purl.org/dc/terms/"/>
    <ds:schemaRef ds:uri="http://www.w3.org/XML/1998/namespace"/>
    <ds:schemaRef ds:uri="http://schemas.openxmlformats.org/package/2006/metadata/core-properties"/>
    <ds:schemaRef ds:uri="8895e8a8-aa71-4dac-97dc-5527a781e678"/>
    <ds:schemaRef ds:uri="http://schemas.microsoft.com/office/infopath/2007/PartnerControls"/>
    <ds:schemaRef ds:uri="4f0357c6-42b6-4469-a311-f93227e70f52"/>
    <ds:schemaRef ds:uri="http://purl.org/dc/dcmitype/"/>
    <ds:schemaRef ds:uri="f1ae5d58-bf0a-46ce-86be-bf16ce77adc6"/>
    <ds:schemaRef ds:uri="5e7dc8e3-189b-446a-a832-eac2234cfa4d"/>
  </ds:schemaRefs>
</ds:datastoreItem>
</file>

<file path=docProps/app.xml><?xml version="1.0" encoding="utf-8"?>
<Properties xmlns="http://schemas.openxmlformats.org/officeDocument/2006/extended-properties" xmlns:vt="http://schemas.openxmlformats.org/officeDocument/2006/docPropsVTypes">
  <Template>UMassChan-NIDILRR L&amp;W RRTC with iSPARC 30th Ann</Template>
  <TotalTime>1448</TotalTime>
  <Words>5059</Words>
  <Application>Microsoft Office PowerPoint</Application>
  <PresentationFormat>Widescreen</PresentationFormat>
  <Paragraphs>728</Paragraphs>
  <Slides>44</Slides>
  <Notes>27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Aptos</vt:lpstr>
      <vt:lpstr>Aptos Narrow</vt:lpstr>
      <vt:lpstr>Arial</vt:lpstr>
      <vt:lpstr>Arial Black</vt:lpstr>
      <vt:lpstr>Calibri</vt:lpstr>
      <vt:lpstr>Georgia</vt:lpstr>
      <vt:lpstr>Symbol</vt:lpstr>
      <vt:lpstr>Times New Roman</vt:lpstr>
      <vt:lpstr>Wingdings</vt:lpstr>
      <vt:lpstr>ヒラギノ角ゴ Pro W3</vt:lpstr>
      <vt:lpstr>2_Standard</vt:lpstr>
      <vt:lpstr>Performance, Attrition, and  Executive Functioning of  College Students with Mental Health Conditions  Michelle G. Mullen, PhD</vt:lpstr>
      <vt:lpstr>This webinar is made possible with funding from the National Institute on Disability, Independent Living, and Rehabilitation Research, (NIDILRR), United States Departments of Health and Human Services (NIDILRR grant numbers H133G110239 &amp; 90RTEM0005). NIDILRR is a Center within the Administration for Community Living (ACL), Department of Health and Human Services (HHS). The contents of this webinar do not necessarily represent the policy of NIDILRR, ACL, or HHS and you should not assume endorsement by the Federal Government. </vt:lpstr>
      <vt:lpstr>Sharing my story to help rewrite the narrative…  </vt:lpstr>
      <vt:lpstr>Because I always forget...</vt:lpstr>
      <vt:lpstr>Many, many thanks to a long list of contributors</vt:lpstr>
      <vt:lpstr>Evolution of a Research Agenda 2008-Present</vt:lpstr>
      <vt:lpstr>A Little Love Note About Language</vt:lpstr>
      <vt:lpstr>The Presenting Problem</vt:lpstr>
      <vt:lpstr>Commonly Cited Barriers for Students with MH Conditions</vt:lpstr>
      <vt:lpstr>Barriers endorsed by students</vt:lpstr>
      <vt:lpstr>A Narrative of Convenience...with Devastating Consequences </vt:lpstr>
      <vt:lpstr>Deconstructing the Narrative: The Beginning</vt:lpstr>
      <vt:lpstr>Executive Functioning (EF) Skills</vt:lpstr>
      <vt:lpstr>Executive Functioning Domains</vt:lpstr>
      <vt:lpstr>EF Skills &amp; Self-Regulated Learning </vt:lpstr>
      <vt:lpstr>Our theory in 2011-2020...</vt:lpstr>
      <vt:lpstr>FSST: Cognitive Remediation Intervention for College Students</vt:lpstr>
      <vt:lpstr>Systematic Approach to Teach Complex Skill Sets</vt:lpstr>
      <vt:lpstr>Table of Contents</vt:lpstr>
      <vt:lpstr>Selected FSST Skills &amp; Strategies</vt:lpstr>
      <vt:lpstr>Teaching Time &amp; Task Management</vt:lpstr>
      <vt:lpstr>The Role of Cognitive Load</vt:lpstr>
      <vt:lpstr>Role of Cognitive Load in Meeting Demands</vt:lpstr>
      <vt:lpstr>Implications of Under-refined EF Skills &amp; Prolonged Cognitive Load</vt:lpstr>
      <vt:lpstr>Study Description</vt:lpstr>
      <vt:lpstr>Participant Sample Characteristics</vt:lpstr>
      <vt:lpstr>Research Hypotheses &amp; Questions of Interest</vt:lpstr>
      <vt:lpstr>Soooo, what did we see??</vt:lpstr>
      <vt:lpstr>Academic Persistence</vt:lpstr>
      <vt:lpstr>Parameter Estimates of GEE Model of Academic Persistence Over Time</vt:lpstr>
      <vt:lpstr>Exploratory Hypotheses: Memory and Attention </vt:lpstr>
      <vt:lpstr>Do the ideas related to Cognitive Load hold up???</vt:lpstr>
      <vt:lpstr>Informing a Paradigm Shift</vt:lpstr>
      <vt:lpstr>White Knuckle Effect Theory </vt:lpstr>
      <vt:lpstr> White Knuckle Theory</vt:lpstr>
      <vt:lpstr>Changing Discourse &amp; Services</vt:lpstr>
      <vt:lpstr>Future Research &amp; Practice Partnerships</vt:lpstr>
      <vt:lpstr>Future Research and Practice Partnerships</vt:lpstr>
      <vt:lpstr>Strengths &amp; Limitations</vt:lpstr>
      <vt:lpstr>Limitations of Current Study</vt:lpstr>
      <vt:lpstr>Strengths</vt:lpstr>
      <vt:lpstr>Conclusions</vt:lpstr>
      <vt:lpstr>Our Conclusions</vt:lpstr>
      <vt:lpstr>Thank you!!! Questions, Comments,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Logan, Deirdre</dc:creator>
  <cp:lastModifiedBy>Tasca, Robin</cp:lastModifiedBy>
  <cp:revision>38</cp:revision>
  <dcterms:created xsi:type="dcterms:W3CDTF">2023-09-20T17:02:53Z</dcterms:created>
  <dcterms:modified xsi:type="dcterms:W3CDTF">2024-05-29T19:50:33Z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0x0101001C3FF1497EAAC54F947160BE98959C98</vt:lpwstr>
  </property>
</Properties>
</file>