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1353" r:id="rId3"/>
    <p:sldId id="1354" r:id="rId4"/>
    <p:sldId id="474" r:id="rId5"/>
    <p:sldId id="258" r:id="rId6"/>
    <p:sldId id="331" r:id="rId7"/>
    <p:sldId id="330" r:id="rId8"/>
    <p:sldId id="1216" r:id="rId9"/>
    <p:sldId id="1357" r:id="rId10"/>
    <p:sldId id="1242" r:id="rId11"/>
    <p:sldId id="1261" r:id="rId12"/>
    <p:sldId id="1246" r:id="rId13"/>
    <p:sldId id="340" r:id="rId14"/>
    <p:sldId id="1274" r:id="rId15"/>
    <p:sldId id="1272" r:id="rId16"/>
    <p:sldId id="1259" r:id="rId17"/>
    <p:sldId id="1303" r:id="rId18"/>
    <p:sldId id="1209" r:id="rId19"/>
    <p:sldId id="1350" r:id="rId20"/>
    <p:sldId id="1358" r:id="rId21"/>
    <p:sldId id="1268" r:id="rId22"/>
    <p:sldId id="1302" r:id="rId23"/>
    <p:sldId id="1356" r:id="rId24"/>
    <p:sldId id="1201" r:id="rId25"/>
    <p:sldId id="1306" r:id="rId26"/>
    <p:sldId id="1245" r:id="rId27"/>
    <p:sldId id="1298" r:id="rId28"/>
    <p:sldId id="286" r:id="rId29"/>
    <p:sldId id="1283" r:id="rId30"/>
    <p:sldId id="287" r:id="rId31"/>
    <p:sldId id="383" r:id="rId32"/>
    <p:sldId id="1338" r:id="rId33"/>
    <p:sldId id="1355" r:id="rId34"/>
    <p:sldId id="1214" r:id="rId35"/>
    <p:sldId id="1278" r:id="rId36"/>
    <p:sldId id="1351" r:id="rId37"/>
    <p:sldId id="1359" r:id="rId38"/>
    <p:sldId id="1360" r:id="rId39"/>
    <p:sldId id="1199" r:id="rId40"/>
    <p:sldId id="1236" r:id="rId41"/>
    <p:sldId id="1337" r:id="rId42"/>
    <p:sldId id="1308" r:id="rId43"/>
    <p:sldId id="1336" r:id="rId44"/>
    <p:sldId id="1191" r:id="rId45"/>
    <p:sldId id="11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FC547-26F7-2D7D-55DB-7BCA100DD27A}" name="Mullen, Michelle" initials="MM" userId="S::michelle.mullen@umassmed.edu::32999975-619b-41b1-9a86-0d5876185e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00"/>
    <a:srgbClr val="005400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80" autoAdjust="0"/>
    <p:restoredTop sz="78450" autoAdjust="0"/>
  </p:normalViewPr>
  <p:slideViewPr>
    <p:cSldViewPr snapToObjects="1" showGuides="1">
      <p:cViewPr varScale="1">
        <p:scale>
          <a:sx n="87" d="100"/>
          <a:sy n="87" d="100"/>
        </p:scale>
        <p:origin x="94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69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2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C539F-DC22-FB4B-B424-D9FEFA6BD10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1BA50AC2-2D04-2440-A69D-9ABB41244910}">
      <dgm:prSet phldrT="[Text]" custT="1"/>
      <dgm:spPr/>
      <dgm:t>
        <a:bodyPr/>
        <a:lstStyle/>
        <a:p>
          <a:r>
            <a:rPr lang="en-US" sz="1800" dirty="0"/>
            <a:t>Under-refined EF Skills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&#10;The last point at the end of the arrow, reads &quot;Crash &amp; Burn&quot;&#10;"/>
        </a:ext>
      </dgm:extLst>
    </dgm:pt>
    <dgm:pt modelId="{150CDE8B-BFD2-344E-B170-18DE627016D5}" type="parTrans" cxnId="{363B2666-D6BE-604D-98C7-497ED9C48616}">
      <dgm:prSet/>
      <dgm:spPr/>
      <dgm:t>
        <a:bodyPr/>
        <a:lstStyle/>
        <a:p>
          <a:endParaRPr lang="en-US"/>
        </a:p>
      </dgm:t>
    </dgm:pt>
    <dgm:pt modelId="{6AE3DC1E-561F-624C-BC55-F3D71C0CF371}" type="sibTrans" cxnId="{363B2666-D6BE-604D-98C7-497ED9C48616}">
      <dgm:prSet/>
      <dgm:spPr/>
      <dgm:t>
        <a:bodyPr/>
        <a:lstStyle/>
        <a:p>
          <a:endParaRPr lang="en-US"/>
        </a:p>
      </dgm:t>
    </dgm:pt>
    <dgm:pt modelId="{0D511D8F-42D8-E94B-BA78-2ED78CDCE617}">
      <dgm:prSet phldrT="[Text]" custT="1"/>
      <dgm:spPr/>
      <dgm:t>
        <a:bodyPr/>
        <a:lstStyle/>
        <a:p>
          <a:r>
            <a:rPr lang="en-US" sz="1800" dirty="0"/>
            <a:t>Increased Cognitive Load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BE115E61-EDE1-DE45-B49B-7CDF657BDE7B}" type="parTrans" cxnId="{1897BE33-DB38-6A4B-9B02-5FC277F8E45E}">
      <dgm:prSet/>
      <dgm:spPr/>
      <dgm:t>
        <a:bodyPr/>
        <a:lstStyle/>
        <a:p>
          <a:endParaRPr lang="en-US"/>
        </a:p>
      </dgm:t>
    </dgm:pt>
    <dgm:pt modelId="{5133173A-F946-8148-B0F7-B4AAA0EC31B6}" type="sibTrans" cxnId="{1897BE33-DB38-6A4B-9B02-5FC277F8E45E}">
      <dgm:prSet/>
      <dgm:spPr/>
      <dgm:t>
        <a:bodyPr/>
        <a:lstStyle/>
        <a:p>
          <a:endParaRPr lang="en-US"/>
        </a:p>
      </dgm:t>
    </dgm:pt>
    <dgm:pt modelId="{1DB89E50-8425-E644-86E5-96F209D9279D}">
      <dgm:prSet phldrT="[Text]" custT="1"/>
      <dgm:spPr/>
      <dgm:t>
        <a:bodyPr/>
        <a:lstStyle/>
        <a:p>
          <a:r>
            <a:rPr lang="en-US" sz="1800" dirty="0"/>
            <a:t>Feelings of Stress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D86D31E3-A79B-F04C-96D3-574708C3BFC7}" type="parTrans" cxnId="{EE0C1B6F-37F9-F34E-A58B-A864D62AF0C4}">
      <dgm:prSet/>
      <dgm:spPr/>
      <dgm:t>
        <a:bodyPr/>
        <a:lstStyle/>
        <a:p>
          <a:endParaRPr lang="en-US"/>
        </a:p>
      </dgm:t>
    </dgm:pt>
    <dgm:pt modelId="{113BE02D-969E-FF45-891F-C38402DC106D}" type="sibTrans" cxnId="{EE0C1B6F-37F9-F34E-A58B-A864D62AF0C4}">
      <dgm:prSet/>
      <dgm:spPr/>
      <dgm:t>
        <a:bodyPr/>
        <a:lstStyle/>
        <a:p>
          <a:endParaRPr lang="en-US"/>
        </a:p>
      </dgm:t>
    </dgm:pt>
    <dgm:pt modelId="{A650010D-7913-1746-A2F9-35916570CE47}">
      <dgm:prSet phldrT="[Text]" custT="1"/>
      <dgm:spPr/>
      <dgm:t>
        <a:bodyPr/>
        <a:lstStyle/>
        <a:p>
          <a:r>
            <a:rPr lang="en-US" sz="1800" dirty="0"/>
            <a:t>Cognitive Overload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4EFE4E7A-4F63-0F4D-B190-A6237C6D371F}" type="parTrans" cxnId="{1B4B1530-0E5A-224B-8238-2C741B6E403C}">
      <dgm:prSet/>
      <dgm:spPr/>
      <dgm:t>
        <a:bodyPr/>
        <a:lstStyle/>
        <a:p>
          <a:endParaRPr lang="en-US"/>
        </a:p>
      </dgm:t>
    </dgm:pt>
    <dgm:pt modelId="{603D7C38-C634-CC46-84DE-79D20EBF689F}" type="sibTrans" cxnId="{1B4B1530-0E5A-224B-8238-2C741B6E403C}">
      <dgm:prSet/>
      <dgm:spPr/>
      <dgm:t>
        <a:bodyPr/>
        <a:lstStyle/>
        <a:p>
          <a:endParaRPr lang="en-US"/>
        </a:p>
      </dgm:t>
    </dgm:pt>
    <dgm:pt modelId="{DC3E4A5E-48E8-4848-8A2A-849176A87773}">
      <dgm:prSet phldrT="[Text]" custT="1"/>
      <dgm:spPr/>
      <dgm:t>
        <a:bodyPr/>
        <a:lstStyle/>
        <a:p>
          <a:r>
            <a:rPr lang="en-US" sz="1800" dirty="0"/>
            <a:t>Decreased Performance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2FB925AE-F4DE-3843-B99F-84E5EEB8B094}" type="parTrans" cxnId="{02064465-3A67-004F-A9D7-3D74EFD2C683}">
      <dgm:prSet/>
      <dgm:spPr/>
      <dgm:t>
        <a:bodyPr/>
        <a:lstStyle/>
        <a:p>
          <a:endParaRPr lang="en-US"/>
        </a:p>
      </dgm:t>
    </dgm:pt>
    <dgm:pt modelId="{27B9CB16-78F6-324F-8447-113F1DC02A7C}" type="sibTrans" cxnId="{02064465-3A67-004F-A9D7-3D74EFD2C683}">
      <dgm:prSet/>
      <dgm:spPr/>
      <dgm:t>
        <a:bodyPr/>
        <a:lstStyle/>
        <a:p>
          <a:endParaRPr lang="en-US"/>
        </a:p>
      </dgm:t>
    </dgm:pt>
    <dgm:pt modelId="{263D68E7-6A33-674F-BD87-7BDBF82C4C2C}">
      <dgm:prSet phldrT="[Text]" custT="1"/>
      <dgm:spPr/>
      <dgm:t>
        <a:bodyPr/>
        <a:lstStyle/>
        <a:p>
          <a:r>
            <a:rPr lang="en-US" sz="1800" dirty="0"/>
            <a:t>Feelings of Distress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A0051CC8-ACE2-414A-A9D9-B89EC6B9919A}" type="parTrans" cxnId="{166C91F8-82CF-1C42-AEFB-1D211614E4BD}">
      <dgm:prSet/>
      <dgm:spPr/>
      <dgm:t>
        <a:bodyPr/>
        <a:lstStyle/>
        <a:p>
          <a:endParaRPr lang="en-US"/>
        </a:p>
      </dgm:t>
    </dgm:pt>
    <dgm:pt modelId="{557C90F4-4290-A24F-9409-63C96CA80A99}" type="sibTrans" cxnId="{166C91F8-82CF-1C42-AEFB-1D211614E4BD}">
      <dgm:prSet/>
      <dgm:spPr/>
      <dgm:t>
        <a:bodyPr/>
        <a:lstStyle/>
        <a:p>
          <a:endParaRPr lang="en-US"/>
        </a:p>
      </dgm:t>
    </dgm:pt>
    <dgm:pt modelId="{18BBF653-B1D8-544E-94C5-6A343AEBDFB2}">
      <dgm:prSet phldrT="[Text]" custT="1"/>
      <dgm:spPr/>
      <dgm:t>
        <a:bodyPr/>
        <a:lstStyle/>
        <a:p>
          <a:r>
            <a:rPr lang="en-US" sz="1800" dirty="0"/>
            <a:t>Increased Symptoms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CBB4AFFF-F514-6B4B-A03D-C80C746241BE}" type="parTrans" cxnId="{113C4E21-A568-3343-AA9B-9041329A4A1A}">
      <dgm:prSet/>
      <dgm:spPr/>
      <dgm:t>
        <a:bodyPr/>
        <a:lstStyle/>
        <a:p>
          <a:endParaRPr lang="en-US"/>
        </a:p>
      </dgm:t>
    </dgm:pt>
    <dgm:pt modelId="{C453D4DC-91AD-924E-B197-70E55CA22803}" type="sibTrans" cxnId="{113C4E21-A568-3343-AA9B-9041329A4A1A}">
      <dgm:prSet/>
      <dgm:spPr/>
      <dgm:t>
        <a:bodyPr/>
        <a:lstStyle/>
        <a:p>
          <a:endParaRPr lang="en-US"/>
        </a:p>
      </dgm:t>
    </dgm:pt>
    <dgm:pt modelId="{FE8BE6B4-322A-1C40-9E79-3A22DC076724}" type="pres">
      <dgm:prSet presAssocID="{50AC539F-DC22-FB4B-B424-D9FEFA6BD105}" presName="Name0" presStyleCnt="0">
        <dgm:presLayoutVars>
          <dgm:dir/>
          <dgm:resizeHandles val="exact"/>
        </dgm:presLayoutVars>
      </dgm:prSet>
      <dgm:spPr/>
    </dgm:pt>
    <dgm:pt modelId="{4E3CD934-15EA-4149-8EF5-9D057DAE613E}" type="pres">
      <dgm:prSet presAssocID="{50AC539F-DC22-FB4B-B424-D9FEFA6BD105}" presName="arrow" presStyleLbl="bgShp" presStyleIdx="0" presStyleCnt="1"/>
      <dgm:spPr>
        <a:solidFill>
          <a:schemeClr val="tx1">
            <a:lumMod val="50000"/>
            <a:lumOff val="50000"/>
          </a:schemeClr>
        </a:solidFill>
      </dgm:spPr>
    </dgm:pt>
    <dgm:pt modelId="{7A97EEDE-363E-C845-8D15-3A22FAA41A18}" type="pres">
      <dgm:prSet presAssocID="{50AC539F-DC22-FB4B-B424-D9FEFA6BD105}" presName="points" presStyleCnt="0"/>
      <dgm:spPr/>
    </dgm:pt>
    <dgm:pt modelId="{EE99CB3B-8F50-1E41-AC0D-9D1FE330402E}" type="pres">
      <dgm:prSet presAssocID="{1BA50AC2-2D04-2440-A69D-9ABB41244910}" presName="compositeA" presStyleCnt="0"/>
      <dgm:spPr/>
    </dgm:pt>
    <dgm:pt modelId="{F33161C9-B7BF-3541-9CC5-A53666CB5923}" type="pres">
      <dgm:prSet presAssocID="{1BA50AC2-2D04-2440-A69D-9ABB41244910}" presName="textA" presStyleLbl="revTx" presStyleIdx="0" presStyleCnt="7" custScaleX="295633">
        <dgm:presLayoutVars>
          <dgm:bulletEnabled val="1"/>
        </dgm:presLayoutVars>
      </dgm:prSet>
      <dgm:spPr/>
    </dgm:pt>
    <dgm:pt modelId="{9A3D0FA6-94EF-0242-9FCF-6774D7AED8D4}" type="pres">
      <dgm:prSet presAssocID="{1BA50AC2-2D04-2440-A69D-9ABB41244910}" presName="circleA" presStyleLbl="node1" presStyleIdx="0" presStyleCnt="7"/>
      <dgm:spPr>
        <a:solidFill>
          <a:schemeClr val="tx2"/>
        </a:solidFill>
      </dgm:spPr>
    </dgm:pt>
    <dgm:pt modelId="{FBF9FAAD-5080-BC4F-A22E-6BA68D15786C}" type="pres">
      <dgm:prSet presAssocID="{1BA50AC2-2D04-2440-A69D-9ABB41244910}" presName="spaceA" presStyleCnt="0"/>
      <dgm:spPr/>
    </dgm:pt>
    <dgm:pt modelId="{473CDA7F-3E03-794D-8C63-2C86B4E3F663}" type="pres">
      <dgm:prSet presAssocID="{6AE3DC1E-561F-624C-BC55-F3D71C0CF371}" presName="space" presStyleCnt="0"/>
      <dgm:spPr/>
    </dgm:pt>
    <dgm:pt modelId="{58EBC9D0-F0A4-4544-97E3-D764D9CE9CC9}" type="pres">
      <dgm:prSet presAssocID="{0D511D8F-42D8-E94B-BA78-2ED78CDCE617}" presName="compositeB" presStyleCnt="0"/>
      <dgm:spPr/>
    </dgm:pt>
    <dgm:pt modelId="{8931A640-1B46-F642-A855-0736898E47EC}" type="pres">
      <dgm:prSet presAssocID="{0D511D8F-42D8-E94B-BA78-2ED78CDCE617}" presName="textB" presStyleLbl="revTx" presStyleIdx="1" presStyleCnt="7" custScaleX="294148">
        <dgm:presLayoutVars>
          <dgm:bulletEnabled val="1"/>
        </dgm:presLayoutVars>
      </dgm:prSet>
      <dgm:spPr/>
    </dgm:pt>
    <dgm:pt modelId="{A6AD9A9F-FA05-284B-85AB-03342DF65F7D}" type="pres">
      <dgm:prSet presAssocID="{0D511D8F-42D8-E94B-BA78-2ED78CDCE617}" presName="circleB" presStyleLbl="node1" presStyleIdx="1" presStyleCnt="7"/>
      <dgm:spPr>
        <a:solidFill>
          <a:schemeClr val="tx2"/>
        </a:solidFill>
      </dgm:spPr>
    </dgm:pt>
    <dgm:pt modelId="{9A692C17-EA23-2A41-B200-AD543FD2734D}" type="pres">
      <dgm:prSet presAssocID="{0D511D8F-42D8-E94B-BA78-2ED78CDCE617}" presName="spaceB" presStyleCnt="0"/>
      <dgm:spPr/>
    </dgm:pt>
    <dgm:pt modelId="{E3E028FC-F182-C941-BCEC-D5599B4129D8}" type="pres">
      <dgm:prSet presAssocID="{5133173A-F946-8148-B0F7-B4AAA0EC31B6}" presName="space" presStyleCnt="0"/>
      <dgm:spPr/>
    </dgm:pt>
    <dgm:pt modelId="{09A072EF-2FE3-6E4D-A003-C5BD316A39E1}" type="pres">
      <dgm:prSet presAssocID="{1DB89E50-8425-E644-86E5-96F209D9279D}" presName="compositeA" presStyleCnt="0"/>
      <dgm:spPr/>
    </dgm:pt>
    <dgm:pt modelId="{3386BB40-8ED7-5141-8892-A07F73EDA299}" type="pres">
      <dgm:prSet presAssocID="{1DB89E50-8425-E644-86E5-96F209D9279D}" presName="textA" presStyleLbl="revTx" presStyleIdx="2" presStyleCnt="7" custScaleX="256543">
        <dgm:presLayoutVars>
          <dgm:bulletEnabled val="1"/>
        </dgm:presLayoutVars>
      </dgm:prSet>
      <dgm:spPr/>
    </dgm:pt>
    <dgm:pt modelId="{F34F7E24-C490-B74C-8CE5-A4A486AECB83}" type="pres">
      <dgm:prSet presAssocID="{1DB89E50-8425-E644-86E5-96F209D9279D}" presName="circleA" presStyleLbl="node1" presStyleIdx="2" presStyleCnt="7"/>
      <dgm:spPr>
        <a:solidFill>
          <a:schemeClr val="tx2"/>
        </a:solidFill>
      </dgm:spPr>
    </dgm:pt>
    <dgm:pt modelId="{6ACF73A7-1C85-5548-BE01-B6FD00987D80}" type="pres">
      <dgm:prSet presAssocID="{1DB89E50-8425-E644-86E5-96F209D9279D}" presName="spaceA" presStyleCnt="0"/>
      <dgm:spPr/>
    </dgm:pt>
    <dgm:pt modelId="{DE038F62-C399-CB42-9285-A943F356AAA8}" type="pres">
      <dgm:prSet presAssocID="{113BE02D-969E-FF45-891F-C38402DC106D}" presName="space" presStyleCnt="0"/>
      <dgm:spPr/>
    </dgm:pt>
    <dgm:pt modelId="{8906031B-4F33-6641-B998-49BD0D0D47A1}" type="pres">
      <dgm:prSet presAssocID="{A650010D-7913-1746-A2F9-35916570CE47}" presName="compositeB" presStyleCnt="0"/>
      <dgm:spPr/>
    </dgm:pt>
    <dgm:pt modelId="{219CE72C-94AE-334F-9DE0-49059E67B0F5}" type="pres">
      <dgm:prSet presAssocID="{A650010D-7913-1746-A2F9-35916570CE47}" presName="textB" presStyleLbl="revTx" presStyleIdx="3" presStyleCnt="7" custScaleX="288801">
        <dgm:presLayoutVars>
          <dgm:bulletEnabled val="1"/>
        </dgm:presLayoutVars>
      </dgm:prSet>
      <dgm:spPr/>
    </dgm:pt>
    <dgm:pt modelId="{CFCDA697-11FF-7048-8338-0E0227023A33}" type="pres">
      <dgm:prSet presAssocID="{A650010D-7913-1746-A2F9-35916570CE47}" presName="circleB" presStyleLbl="node1" presStyleIdx="3" presStyleCnt="7"/>
      <dgm:spPr>
        <a:solidFill>
          <a:schemeClr val="tx2"/>
        </a:solidFill>
      </dgm:spPr>
    </dgm:pt>
    <dgm:pt modelId="{F8F6E67A-B531-DE49-910F-7D5287638476}" type="pres">
      <dgm:prSet presAssocID="{A650010D-7913-1746-A2F9-35916570CE47}" presName="spaceB" presStyleCnt="0"/>
      <dgm:spPr/>
    </dgm:pt>
    <dgm:pt modelId="{65729130-5A4E-6642-A436-3AA2776526AF}" type="pres">
      <dgm:prSet presAssocID="{603D7C38-C634-CC46-84DE-79D20EBF689F}" presName="space" presStyleCnt="0"/>
      <dgm:spPr/>
    </dgm:pt>
    <dgm:pt modelId="{CEB5AA80-AD49-9048-A4D7-4B784CE6F7DB}" type="pres">
      <dgm:prSet presAssocID="{DC3E4A5E-48E8-4848-8A2A-849176A87773}" presName="compositeA" presStyleCnt="0"/>
      <dgm:spPr/>
    </dgm:pt>
    <dgm:pt modelId="{76AE733E-2AAE-574C-9619-31558C8352B7}" type="pres">
      <dgm:prSet presAssocID="{DC3E4A5E-48E8-4848-8A2A-849176A87773}" presName="textA" presStyleLbl="revTx" presStyleIdx="4" presStyleCnt="7" custScaleX="423769">
        <dgm:presLayoutVars>
          <dgm:bulletEnabled val="1"/>
        </dgm:presLayoutVars>
      </dgm:prSet>
      <dgm:spPr/>
    </dgm:pt>
    <dgm:pt modelId="{FFF154D7-2A13-8344-8E3A-074BE1CFEC5E}" type="pres">
      <dgm:prSet presAssocID="{DC3E4A5E-48E8-4848-8A2A-849176A87773}" presName="circleA" presStyleLbl="node1" presStyleIdx="4" presStyleCnt="7"/>
      <dgm:spPr>
        <a:solidFill>
          <a:schemeClr val="tx2"/>
        </a:solidFill>
      </dgm:spPr>
    </dgm:pt>
    <dgm:pt modelId="{C1A97141-7E2E-F846-A2A1-CEAFD7D44B2D}" type="pres">
      <dgm:prSet presAssocID="{DC3E4A5E-48E8-4848-8A2A-849176A87773}" presName="spaceA" presStyleCnt="0"/>
      <dgm:spPr/>
    </dgm:pt>
    <dgm:pt modelId="{13DD5280-108C-2541-A58E-12A5CA1683F7}" type="pres">
      <dgm:prSet presAssocID="{27B9CB16-78F6-324F-8447-113F1DC02A7C}" presName="space" presStyleCnt="0"/>
      <dgm:spPr/>
    </dgm:pt>
    <dgm:pt modelId="{12A0DD5E-6CA3-C645-AE5D-BD45DDB80719}" type="pres">
      <dgm:prSet presAssocID="{263D68E7-6A33-674F-BD87-7BDBF82C4C2C}" presName="compositeB" presStyleCnt="0"/>
      <dgm:spPr/>
    </dgm:pt>
    <dgm:pt modelId="{9542F92A-16F7-2C45-9C4F-6684ED97C44E}" type="pres">
      <dgm:prSet presAssocID="{263D68E7-6A33-674F-BD87-7BDBF82C4C2C}" presName="textB" presStyleLbl="revTx" presStyleIdx="5" presStyleCnt="7" custScaleX="340873">
        <dgm:presLayoutVars>
          <dgm:bulletEnabled val="1"/>
        </dgm:presLayoutVars>
      </dgm:prSet>
      <dgm:spPr/>
    </dgm:pt>
    <dgm:pt modelId="{D56A831B-4850-0744-8C36-C30B151F19E5}" type="pres">
      <dgm:prSet presAssocID="{263D68E7-6A33-674F-BD87-7BDBF82C4C2C}" presName="circleB" presStyleLbl="node1" presStyleIdx="5" presStyleCnt="7"/>
      <dgm:spPr>
        <a:solidFill>
          <a:schemeClr val="tx2"/>
        </a:solidFill>
      </dgm:spPr>
    </dgm:pt>
    <dgm:pt modelId="{179C5B64-FE93-CC42-9353-F8640EEE5190}" type="pres">
      <dgm:prSet presAssocID="{263D68E7-6A33-674F-BD87-7BDBF82C4C2C}" presName="spaceB" presStyleCnt="0"/>
      <dgm:spPr/>
    </dgm:pt>
    <dgm:pt modelId="{391F139A-7CFA-2A40-857C-86CBBB996D14}" type="pres">
      <dgm:prSet presAssocID="{557C90F4-4290-A24F-9409-63C96CA80A99}" presName="space" presStyleCnt="0"/>
      <dgm:spPr/>
    </dgm:pt>
    <dgm:pt modelId="{5E1360D9-03E5-BE4A-BFB0-483D32F6B2E7}" type="pres">
      <dgm:prSet presAssocID="{18BBF653-B1D8-544E-94C5-6A343AEBDFB2}" presName="compositeA" presStyleCnt="0"/>
      <dgm:spPr/>
    </dgm:pt>
    <dgm:pt modelId="{AF2F5375-EB98-C145-B454-9C93AD9C1026}" type="pres">
      <dgm:prSet presAssocID="{18BBF653-B1D8-544E-94C5-6A343AEBDFB2}" presName="textA" presStyleLbl="revTx" presStyleIdx="6" presStyleCnt="7" custScaleX="322371">
        <dgm:presLayoutVars>
          <dgm:bulletEnabled val="1"/>
        </dgm:presLayoutVars>
      </dgm:prSet>
      <dgm:spPr/>
    </dgm:pt>
    <dgm:pt modelId="{2372D217-64E3-F949-8DBC-B6F3649302DA}" type="pres">
      <dgm:prSet presAssocID="{18BBF653-B1D8-544E-94C5-6A343AEBDFB2}" presName="circleA" presStyleLbl="node1" presStyleIdx="6" presStyleCnt="7"/>
      <dgm:spPr>
        <a:solidFill>
          <a:schemeClr val="tx2"/>
        </a:solidFill>
      </dgm:spPr>
    </dgm:pt>
    <dgm:pt modelId="{9CA1A6BF-7539-0E49-9FEC-2B0B4C7DF4C6}" type="pres">
      <dgm:prSet presAssocID="{18BBF653-B1D8-544E-94C5-6A343AEBDFB2}" presName="spaceA" presStyleCnt="0"/>
      <dgm:spPr/>
    </dgm:pt>
  </dgm:ptLst>
  <dgm:cxnLst>
    <dgm:cxn modelId="{60A94E08-F983-6746-9247-EED195C608BD}" type="presOf" srcId="{263D68E7-6A33-674F-BD87-7BDBF82C4C2C}" destId="{9542F92A-16F7-2C45-9C4F-6684ED97C44E}" srcOrd="0" destOrd="0" presId="urn:microsoft.com/office/officeart/2005/8/layout/hProcess11"/>
    <dgm:cxn modelId="{90CA2220-EAA0-0A41-8C1D-39E659365AE6}" type="presOf" srcId="{DC3E4A5E-48E8-4848-8A2A-849176A87773}" destId="{76AE733E-2AAE-574C-9619-31558C8352B7}" srcOrd="0" destOrd="0" presId="urn:microsoft.com/office/officeart/2005/8/layout/hProcess11"/>
    <dgm:cxn modelId="{E5353621-D5D9-454C-9E38-ED8CA28727F0}" type="presOf" srcId="{0D511D8F-42D8-E94B-BA78-2ED78CDCE617}" destId="{8931A640-1B46-F642-A855-0736898E47EC}" srcOrd="0" destOrd="0" presId="urn:microsoft.com/office/officeart/2005/8/layout/hProcess11"/>
    <dgm:cxn modelId="{113C4E21-A568-3343-AA9B-9041329A4A1A}" srcId="{50AC539F-DC22-FB4B-B424-D9FEFA6BD105}" destId="{18BBF653-B1D8-544E-94C5-6A343AEBDFB2}" srcOrd="6" destOrd="0" parTransId="{CBB4AFFF-F514-6B4B-A03D-C80C746241BE}" sibTransId="{C453D4DC-91AD-924E-B197-70E55CA22803}"/>
    <dgm:cxn modelId="{1B4B1530-0E5A-224B-8238-2C741B6E403C}" srcId="{50AC539F-DC22-FB4B-B424-D9FEFA6BD105}" destId="{A650010D-7913-1746-A2F9-35916570CE47}" srcOrd="3" destOrd="0" parTransId="{4EFE4E7A-4F63-0F4D-B190-A6237C6D371F}" sibTransId="{603D7C38-C634-CC46-84DE-79D20EBF689F}"/>
    <dgm:cxn modelId="{1897BE33-DB38-6A4B-9B02-5FC277F8E45E}" srcId="{50AC539F-DC22-FB4B-B424-D9FEFA6BD105}" destId="{0D511D8F-42D8-E94B-BA78-2ED78CDCE617}" srcOrd="1" destOrd="0" parTransId="{BE115E61-EDE1-DE45-B49B-7CDF657BDE7B}" sibTransId="{5133173A-F946-8148-B0F7-B4AAA0EC31B6}"/>
    <dgm:cxn modelId="{9BD59940-5209-D442-8216-39838078EBD6}" type="presOf" srcId="{18BBF653-B1D8-544E-94C5-6A343AEBDFB2}" destId="{AF2F5375-EB98-C145-B454-9C93AD9C1026}" srcOrd="0" destOrd="0" presId="urn:microsoft.com/office/officeart/2005/8/layout/hProcess11"/>
    <dgm:cxn modelId="{02064465-3A67-004F-A9D7-3D74EFD2C683}" srcId="{50AC539F-DC22-FB4B-B424-D9FEFA6BD105}" destId="{DC3E4A5E-48E8-4848-8A2A-849176A87773}" srcOrd="4" destOrd="0" parTransId="{2FB925AE-F4DE-3843-B99F-84E5EEB8B094}" sibTransId="{27B9CB16-78F6-324F-8447-113F1DC02A7C}"/>
    <dgm:cxn modelId="{363B2666-D6BE-604D-98C7-497ED9C48616}" srcId="{50AC539F-DC22-FB4B-B424-D9FEFA6BD105}" destId="{1BA50AC2-2D04-2440-A69D-9ABB41244910}" srcOrd="0" destOrd="0" parTransId="{150CDE8B-BFD2-344E-B170-18DE627016D5}" sibTransId="{6AE3DC1E-561F-624C-BC55-F3D71C0CF371}"/>
    <dgm:cxn modelId="{EE0C1B6F-37F9-F34E-A58B-A864D62AF0C4}" srcId="{50AC539F-DC22-FB4B-B424-D9FEFA6BD105}" destId="{1DB89E50-8425-E644-86E5-96F209D9279D}" srcOrd="2" destOrd="0" parTransId="{D86D31E3-A79B-F04C-96D3-574708C3BFC7}" sibTransId="{113BE02D-969E-FF45-891F-C38402DC106D}"/>
    <dgm:cxn modelId="{AB550894-F89E-D94E-BDDA-35FC03EEC598}" type="presOf" srcId="{1BA50AC2-2D04-2440-A69D-9ABB41244910}" destId="{F33161C9-B7BF-3541-9CC5-A53666CB5923}" srcOrd="0" destOrd="0" presId="urn:microsoft.com/office/officeart/2005/8/layout/hProcess11"/>
    <dgm:cxn modelId="{3FF4A6B4-AE1A-B540-A734-27FC448FB816}" type="presOf" srcId="{1DB89E50-8425-E644-86E5-96F209D9279D}" destId="{3386BB40-8ED7-5141-8892-A07F73EDA299}" srcOrd="0" destOrd="0" presId="urn:microsoft.com/office/officeart/2005/8/layout/hProcess11"/>
    <dgm:cxn modelId="{AFF626C6-03F8-6747-81A1-BDE80356E104}" type="presOf" srcId="{A650010D-7913-1746-A2F9-35916570CE47}" destId="{219CE72C-94AE-334F-9DE0-49059E67B0F5}" srcOrd="0" destOrd="0" presId="urn:microsoft.com/office/officeart/2005/8/layout/hProcess11"/>
    <dgm:cxn modelId="{5C6014D1-0D1B-3147-8D2D-CEBC7C4D5C64}" type="presOf" srcId="{50AC539F-DC22-FB4B-B424-D9FEFA6BD105}" destId="{FE8BE6B4-322A-1C40-9E79-3A22DC076724}" srcOrd="0" destOrd="0" presId="urn:microsoft.com/office/officeart/2005/8/layout/hProcess11"/>
    <dgm:cxn modelId="{166C91F8-82CF-1C42-AEFB-1D211614E4BD}" srcId="{50AC539F-DC22-FB4B-B424-D9FEFA6BD105}" destId="{263D68E7-6A33-674F-BD87-7BDBF82C4C2C}" srcOrd="5" destOrd="0" parTransId="{A0051CC8-ACE2-414A-A9D9-B89EC6B9919A}" sibTransId="{557C90F4-4290-A24F-9409-63C96CA80A99}"/>
    <dgm:cxn modelId="{C8DE8ABC-A9DB-AE42-B816-CADFB33F68C7}" type="presParOf" srcId="{FE8BE6B4-322A-1C40-9E79-3A22DC076724}" destId="{4E3CD934-15EA-4149-8EF5-9D057DAE613E}" srcOrd="0" destOrd="0" presId="urn:microsoft.com/office/officeart/2005/8/layout/hProcess11"/>
    <dgm:cxn modelId="{5ACB2979-583C-F54E-B1DD-F3A37BF3C836}" type="presParOf" srcId="{FE8BE6B4-322A-1C40-9E79-3A22DC076724}" destId="{7A97EEDE-363E-C845-8D15-3A22FAA41A18}" srcOrd="1" destOrd="0" presId="urn:microsoft.com/office/officeart/2005/8/layout/hProcess11"/>
    <dgm:cxn modelId="{89314681-44BF-F046-9A26-4E37DA07907E}" type="presParOf" srcId="{7A97EEDE-363E-C845-8D15-3A22FAA41A18}" destId="{EE99CB3B-8F50-1E41-AC0D-9D1FE330402E}" srcOrd="0" destOrd="0" presId="urn:microsoft.com/office/officeart/2005/8/layout/hProcess11"/>
    <dgm:cxn modelId="{71B13290-2336-F648-B01D-E489CE5AADE0}" type="presParOf" srcId="{EE99CB3B-8F50-1E41-AC0D-9D1FE330402E}" destId="{F33161C9-B7BF-3541-9CC5-A53666CB5923}" srcOrd="0" destOrd="0" presId="urn:microsoft.com/office/officeart/2005/8/layout/hProcess11"/>
    <dgm:cxn modelId="{D569F974-B615-9046-A173-824B84F984AF}" type="presParOf" srcId="{EE99CB3B-8F50-1E41-AC0D-9D1FE330402E}" destId="{9A3D0FA6-94EF-0242-9FCF-6774D7AED8D4}" srcOrd="1" destOrd="0" presId="urn:microsoft.com/office/officeart/2005/8/layout/hProcess11"/>
    <dgm:cxn modelId="{C3BF34F1-9D30-AB49-A4A6-54DB2F16CE7B}" type="presParOf" srcId="{EE99CB3B-8F50-1E41-AC0D-9D1FE330402E}" destId="{FBF9FAAD-5080-BC4F-A22E-6BA68D15786C}" srcOrd="2" destOrd="0" presId="urn:microsoft.com/office/officeart/2005/8/layout/hProcess11"/>
    <dgm:cxn modelId="{8BA2F70B-36AF-8043-B909-020E0CC2B686}" type="presParOf" srcId="{7A97EEDE-363E-C845-8D15-3A22FAA41A18}" destId="{473CDA7F-3E03-794D-8C63-2C86B4E3F663}" srcOrd="1" destOrd="0" presId="urn:microsoft.com/office/officeart/2005/8/layout/hProcess11"/>
    <dgm:cxn modelId="{398DC2A8-8C6F-0B4B-974B-56FD9AFBDCA4}" type="presParOf" srcId="{7A97EEDE-363E-C845-8D15-3A22FAA41A18}" destId="{58EBC9D0-F0A4-4544-97E3-D764D9CE9CC9}" srcOrd="2" destOrd="0" presId="urn:microsoft.com/office/officeart/2005/8/layout/hProcess11"/>
    <dgm:cxn modelId="{713287A6-24A3-4D4B-9002-E1364D32A41C}" type="presParOf" srcId="{58EBC9D0-F0A4-4544-97E3-D764D9CE9CC9}" destId="{8931A640-1B46-F642-A855-0736898E47EC}" srcOrd="0" destOrd="0" presId="urn:microsoft.com/office/officeart/2005/8/layout/hProcess11"/>
    <dgm:cxn modelId="{D042407E-A9EF-7E44-BCCA-5E9FD4379487}" type="presParOf" srcId="{58EBC9D0-F0A4-4544-97E3-D764D9CE9CC9}" destId="{A6AD9A9F-FA05-284B-85AB-03342DF65F7D}" srcOrd="1" destOrd="0" presId="urn:microsoft.com/office/officeart/2005/8/layout/hProcess11"/>
    <dgm:cxn modelId="{FCDEA854-BF37-DA42-AD24-6F7068C0458D}" type="presParOf" srcId="{58EBC9D0-F0A4-4544-97E3-D764D9CE9CC9}" destId="{9A692C17-EA23-2A41-B200-AD543FD2734D}" srcOrd="2" destOrd="0" presId="urn:microsoft.com/office/officeart/2005/8/layout/hProcess11"/>
    <dgm:cxn modelId="{DC4D12A4-A577-D249-A3E7-F8266C9167B8}" type="presParOf" srcId="{7A97EEDE-363E-C845-8D15-3A22FAA41A18}" destId="{E3E028FC-F182-C941-BCEC-D5599B4129D8}" srcOrd="3" destOrd="0" presId="urn:microsoft.com/office/officeart/2005/8/layout/hProcess11"/>
    <dgm:cxn modelId="{07CF265D-117B-124D-BEFC-63521DAC0D1F}" type="presParOf" srcId="{7A97EEDE-363E-C845-8D15-3A22FAA41A18}" destId="{09A072EF-2FE3-6E4D-A003-C5BD316A39E1}" srcOrd="4" destOrd="0" presId="urn:microsoft.com/office/officeart/2005/8/layout/hProcess11"/>
    <dgm:cxn modelId="{4AEBB5BF-C3AF-214B-912C-E2DFBA2E8E62}" type="presParOf" srcId="{09A072EF-2FE3-6E4D-A003-C5BD316A39E1}" destId="{3386BB40-8ED7-5141-8892-A07F73EDA299}" srcOrd="0" destOrd="0" presId="urn:microsoft.com/office/officeart/2005/8/layout/hProcess11"/>
    <dgm:cxn modelId="{E2C843F6-4AE4-A44D-A919-DA25CD7E840E}" type="presParOf" srcId="{09A072EF-2FE3-6E4D-A003-C5BD316A39E1}" destId="{F34F7E24-C490-B74C-8CE5-A4A486AECB83}" srcOrd="1" destOrd="0" presId="urn:microsoft.com/office/officeart/2005/8/layout/hProcess11"/>
    <dgm:cxn modelId="{66138F32-D80F-4641-BE93-AA56E95B7458}" type="presParOf" srcId="{09A072EF-2FE3-6E4D-A003-C5BD316A39E1}" destId="{6ACF73A7-1C85-5548-BE01-B6FD00987D80}" srcOrd="2" destOrd="0" presId="urn:microsoft.com/office/officeart/2005/8/layout/hProcess11"/>
    <dgm:cxn modelId="{75533139-48BF-6741-B45D-A7BDCE7BEC86}" type="presParOf" srcId="{7A97EEDE-363E-C845-8D15-3A22FAA41A18}" destId="{DE038F62-C399-CB42-9285-A943F356AAA8}" srcOrd="5" destOrd="0" presId="urn:microsoft.com/office/officeart/2005/8/layout/hProcess11"/>
    <dgm:cxn modelId="{424C132D-0467-5240-B7CC-93C132309C88}" type="presParOf" srcId="{7A97EEDE-363E-C845-8D15-3A22FAA41A18}" destId="{8906031B-4F33-6641-B998-49BD0D0D47A1}" srcOrd="6" destOrd="0" presId="urn:microsoft.com/office/officeart/2005/8/layout/hProcess11"/>
    <dgm:cxn modelId="{365BC265-A0F8-F642-A5F4-E080E4805A1F}" type="presParOf" srcId="{8906031B-4F33-6641-B998-49BD0D0D47A1}" destId="{219CE72C-94AE-334F-9DE0-49059E67B0F5}" srcOrd="0" destOrd="0" presId="urn:microsoft.com/office/officeart/2005/8/layout/hProcess11"/>
    <dgm:cxn modelId="{4DAB714A-221B-F547-A5C5-71171AF028D1}" type="presParOf" srcId="{8906031B-4F33-6641-B998-49BD0D0D47A1}" destId="{CFCDA697-11FF-7048-8338-0E0227023A33}" srcOrd="1" destOrd="0" presId="urn:microsoft.com/office/officeart/2005/8/layout/hProcess11"/>
    <dgm:cxn modelId="{7442EE9B-5206-BB4F-884B-21C0F82FED92}" type="presParOf" srcId="{8906031B-4F33-6641-B998-49BD0D0D47A1}" destId="{F8F6E67A-B531-DE49-910F-7D5287638476}" srcOrd="2" destOrd="0" presId="urn:microsoft.com/office/officeart/2005/8/layout/hProcess11"/>
    <dgm:cxn modelId="{42AF96D7-63D2-914F-A4DA-F1AC579E7284}" type="presParOf" srcId="{7A97EEDE-363E-C845-8D15-3A22FAA41A18}" destId="{65729130-5A4E-6642-A436-3AA2776526AF}" srcOrd="7" destOrd="0" presId="urn:microsoft.com/office/officeart/2005/8/layout/hProcess11"/>
    <dgm:cxn modelId="{B3EB288E-E341-8C43-9FD0-03748E52812B}" type="presParOf" srcId="{7A97EEDE-363E-C845-8D15-3A22FAA41A18}" destId="{CEB5AA80-AD49-9048-A4D7-4B784CE6F7DB}" srcOrd="8" destOrd="0" presId="urn:microsoft.com/office/officeart/2005/8/layout/hProcess11"/>
    <dgm:cxn modelId="{5FAA8655-6CAF-B445-B175-A3E79AA66B2D}" type="presParOf" srcId="{CEB5AA80-AD49-9048-A4D7-4B784CE6F7DB}" destId="{76AE733E-2AAE-574C-9619-31558C8352B7}" srcOrd="0" destOrd="0" presId="urn:microsoft.com/office/officeart/2005/8/layout/hProcess11"/>
    <dgm:cxn modelId="{60738DA4-D050-CB46-95AB-1B2B6DD236F3}" type="presParOf" srcId="{CEB5AA80-AD49-9048-A4D7-4B784CE6F7DB}" destId="{FFF154D7-2A13-8344-8E3A-074BE1CFEC5E}" srcOrd="1" destOrd="0" presId="urn:microsoft.com/office/officeart/2005/8/layout/hProcess11"/>
    <dgm:cxn modelId="{A7B6810E-CBDF-044A-A4CC-C11D31467838}" type="presParOf" srcId="{CEB5AA80-AD49-9048-A4D7-4B784CE6F7DB}" destId="{C1A97141-7E2E-F846-A2A1-CEAFD7D44B2D}" srcOrd="2" destOrd="0" presId="urn:microsoft.com/office/officeart/2005/8/layout/hProcess11"/>
    <dgm:cxn modelId="{60F9BE00-D43F-0147-B594-42DB1426D020}" type="presParOf" srcId="{7A97EEDE-363E-C845-8D15-3A22FAA41A18}" destId="{13DD5280-108C-2541-A58E-12A5CA1683F7}" srcOrd="9" destOrd="0" presId="urn:microsoft.com/office/officeart/2005/8/layout/hProcess11"/>
    <dgm:cxn modelId="{F7A1B623-217D-ED4D-ACE8-3EF0E4B0C667}" type="presParOf" srcId="{7A97EEDE-363E-C845-8D15-3A22FAA41A18}" destId="{12A0DD5E-6CA3-C645-AE5D-BD45DDB80719}" srcOrd="10" destOrd="0" presId="urn:microsoft.com/office/officeart/2005/8/layout/hProcess11"/>
    <dgm:cxn modelId="{EB737662-5113-ED4E-BAD7-6B2F801C8296}" type="presParOf" srcId="{12A0DD5E-6CA3-C645-AE5D-BD45DDB80719}" destId="{9542F92A-16F7-2C45-9C4F-6684ED97C44E}" srcOrd="0" destOrd="0" presId="urn:microsoft.com/office/officeart/2005/8/layout/hProcess11"/>
    <dgm:cxn modelId="{8D691A89-2CAF-7143-8B01-4CB85D523EAA}" type="presParOf" srcId="{12A0DD5E-6CA3-C645-AE5D-BD45DDB80719}" destId="{D56A831B-4850-0744-8C36-C30B151F19E5}" srcOrd="1" destOrd="0" presId="urn:microsoft.com/office/officeart/2005/8/layout/hProcess11"/>
    <dgm:cxn modelId="{C3EC67DE-7AF1-6041-A618-D3057F0F1DC2}" type="presParOf" srcId="{12A0DD5E-6CA3-C645-AE5D-BD45DDB80719}" destId="{179C5B64-FE93-CC42-9353-F8640EEE5190}" srcOrd="2" destOrd="0" presId="urn:microsoft.com/office/officeart/2005/8/layout/hProcess11"/>
    <dgm:cxn modelId="{89C1D8CB-9AC2-0044-B5AA-E1EFFF2FBDAB}" type="presParOf" srcId="{7A97EEDE-363E-C845-8D15-3A22FAA41A18}" destId="{391F139A-7CFA-2A40-857C-86CBBB996D14}" srcOrd="11" destOrd="0" presId="urn:microsoft.com/office/officeart/2005/8/layout/hProcess11"/>
    <dgm:cxn modelId="{FBEC28C6-C770-224F-9FD3-4A988E7888E7}" type="presParOf" srcId="{7A97EEDE-363E-C845-8D15-3A22FAA41A18}" destId="{5E1360D9-03E5-BE4A-BFB0-483D32F6B2E7}" srcOrd="12" destOrd="0" presId="urn:microsoft.com/office/officeart/2005/8/layout/hProcess11"/>
    <dgm:cxn modelId="{ADEB1799-0CCA-4B48-B04A-96F8261DA555}" type="presParOf" srcId="{5E1360D9-03E5-BE4A-BFB0-483D32F6B2E7}" destId="{AF2F5375-EB98-C145-B454-9C93AD9C1026}" srcOrd="0" destOrd="0" presId="urn:microsoft.com/office/officeart/2005/8/layout/hProcess11"/>
    <dgm:cxn modelId="{6313D2D6-B761-C144-9F16-53C9E1DF6FCA}" type="presParOf" srcId="{5E1360D9-03E5-BE4A-BFB0-483D32F6B2E7}" destId="{2372D217-64E3-F949-8DBC-B6F3649302DA}" srcOrd="1" destOrd="0" presId="urn:microsoft.com/office/officeart/2005/8/layout/hProcess11"/>
    <dgm:cxn modelId="{7F3625FC-2C6F-3649-BC9B-D01FE0283D36}" type="presParOf" srcId="{5E1360D9-03E5-BE4A-BFB0-483D32F6B2E7}" destId="{9CA1A6BF-7539-0E49-9FEC-2B0B4C7DF4C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AC539F-DC22-FB4B-B424-D9FEFA6BD10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1BA50AC2-2D04-2440-A69D-9ABB41244910}">
      <dgm:prSet phldrT="[Text]" custT="1"/>
      <dgm:spPr/>
      <dgm:t>
        <a:bodyPr/>
        <a:lstStyle/>
        <a:p>
          <a:r>
            <a:rPr lang="en-US" sz="1800" dirty="0"/>
            <a:t>Under-refined EF Skills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&#10;The last point at the end of the arrow, reads &quot;Crash &amp; Burn&quot;&#10;"/>
        </a:ext>
      </dgm:extLst>
    </dgm:pt>
    <dgm:pt modelId="{150CDE8B-BFD2-344E-B170-18DE627016D5}" type="parTrans" cxnId="{363B2666-D6BE-604D-98C7-497ED9C48616}">
      <dgm:prSet/>
      <dgm:spPr/>
      <dgm:t>
        <a:bodyPr/>
        <a:lstStyle/>
        <a:p>
          <a:endParaRPr lang="en-US"/>
        </a:p>
      </dgm:t>
    </dgm:pt>
    <dgm:pt modelId="{6AE3DC1E-561F-624C-BC55-F3D71C0CF371}" type="sibTrans" cxnId="{363B2666-D6BE-604D-98C7-497ED9C48616}">
      <dgm:prSet/>
      <dgm:spPr/>
      <dgm:t>
        <a:bodyPr/>
        <a:lstStyle/>
        <a:p>
          <a:endParaRPr lang="en-US"/>
        </a:p>
      </dgm:t>
    </dgm:pt>
    <dgm:pt modelId="{0D511D8F-42D8-E94B-BA78-2ED78CDCE617}">
      <dgm:prSet phldrT="[Text]" custT="1"/>
      <dgm:spPr/>
      <dgm:t>
        <a:bodyPr/>
        <a:lstStyle/>
        <a:p>
          <a:r>
            <a:rPr lang="en-US" sz="1800" dirty="0"/>
            <a:t>Increased Cognitive Load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BE115E61-EDE1-DE45-B49B-7CDF657BDE7B}" type="parTrans" cxnId="{1897BE33-DB38-6A4B-9B02-5FC277F8E45E}">
      <dgm:prSet/>
      <dgm:spPr/>
      <dgm:t>
        <a:bodyPr/>
        <a:lstStyle/>
        <a:p>
          <a:endParaRPr lang="en-US"/>
        </a:p>
      </dgm:t>
    </dgm:pt>
    <dgm:pt modelId="{5133173A-F946-8148-B0F7-B4AAA0EC31B6}" type="sibTrans" cxnId="{1897BE33-DB38-6A4B-9B02-5FC277F8E45E}">
      <dgm:prSet/>
      <dgm:spPr/>
      <dgm:t>
        <a:bodyPr/>
        <a:lstStyle/>
        <a:p>
          <a:endParaRPr lang="en-US"/>
        </a:p>
      </dgm:t>
    </dgm:pt>
    <dgm:pt modelId="{1DB89E50-8425-E644-86E5-96F209D9279D}">
      <dgm:prSet phldrT="[Text]" custT="1"/>
      <dgm:spPr/>
      <dgm:t>
        <a:bodyPr/>
        <a:lstStyle/>
        <a:p>
          <a:r>
            <a:rPr lang="en-US" sz="1800" dirty="0"/>
            <a:t>Feelings of Stress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D86D31E3-A79B-F04C-96D3-574708C3BFC7}" type="parTrans" cxnId="{EE0C1B6F-37F9-F34E-A58B-A864D62AF0C4}">
      <dgm:prSet/>
      <dgm:spPr/>
      <dgm:t>
        <a:bodyPr/>
        <a:lstStyle/>
        <a:p>
          <a:endParaRPr lang="en-US"/>
        </a:p>
      </dgm:t>
    </dgm:pt>
    <dgm:pt modelId="{113BE02D-969E-FF45-891F-C38402DC106D}" type="sibTrans" cxnId="{EE0C1B6F-37F9-F34E-A58B-A864D62AF0C4}">
      <dgm:prSet/>
      <dgm:spPr/>
      <dgm:t>
        <a:bodyPr/>
        <a:lstStyle/>
        <a:p>
          <a:endParaRPr lang="en-US"/>
        </a:p>
      </dgm:t>
    </dgm:pt>
    <dgm:pt modelId="{A650010D-7913-1746-A2F9-35916570CE47}">
      <dgm:prSet phldrT="[Text]" custT="1"/>
      <dgm:spPr/>
      <dgm:t>
        <a:bodyPr/>
        <a:lstStyle/>
        <a:p>
          <a:r>
            <a:rPr lang="en-US" sz="1800" dirty="0"/>
            <a:t>Cognitive Overload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4EFE4E7A-4F63-0F4D-B190-A6237C6D371F}" type="parTrans" cxnId="{1B4B1530-0E5A-224B-8238-2C741B6E403C}">
      <dgm:prSet/>
      <dgm:spPr/>
      <dgm:t>
        <a:bodyPr/>
        <a:lstStyle/>
        <a:p>
          <a:endParaRPr lang="en-US"/>
        </a:p>
      </dgm:t>
    </dgm:pt>
    <dgm:pt modelId="{603D7C38-C634-CC46-84DE-79D20EBF689F}" type="sibTrans" cxnId="{1B4B1530-0E5A-224B-8238-2C741B6E403C}">
      <dgm:prSet/>
      <dgm:spPr/>
      <dgm:t>
        <a:bodyPr/>
        <a:lstStyle/>
        <a:p>
          <a:endParaRPr lang="en-US"/>
        </a:p>
      </dgm:t>
    </dgm:pt>
    <dgm:pt modelId="{DC3E4A5E-48E8-4848-8A2A-849176A87773}">
      <dgm:prSet phldrT="[Text]" custT="1"/>
      <dgm:spPr/>
      <dgm:t>
        <a:bodyPr/>
        <a:lstStyle/>
        <a:p>
          <a:r>
            <a:rPr lang="en-US" sz="1800" dirty="0"/>
            <a:t>Decreased Performance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2FB925AE-F4DE-3843-B99F-84E5EEB8B094}" type="parTrans" cxnId="{02064465-3A67-004F-A9D7-3D74EFD2C683}">
      <dgm:prSet/>
      <dgm:spPr/>
      <dgm:t>
        <a:bodyPr/>
        <a:lstStyle/>
        <a:p>
          <a:endParaRPr lang="en-US"/>
        </a:p>
      </dgm:t>
    </dgm:pt>
    <dgm:pt modelId="{27B9CB16-78F6-324F-8447-113F1DC02A7C}" type="sibTrans" cxnId="{02064465-3A67-004F-A9D7-3D74EFD2C683}">
      <dgm:prSet/>
      <dgm:spPr/>
      <dgm:t>
        <a:bodyPr/>
        <a:lstStyle/>
        <a:p>
          <a:endParaRPr lang="en-US"/>
        </a:p>
      </dgm:t>
    </dgm:pt>
    <dgm:pt modelId="{263D68E7-6A33-674F-BD87-7BDBF82C4C2C}">
      <dgm:prSet phldrT="[Text]" custT="1"/>
      <dgm:spPr/>
      <dgm:t>
        <a:bodyPr/>
        <a:lstStyle/>
        <a:p>
          <a:r>
            <a:rPr lang="en-US" sz="1800" dirty="0"/>
            <a:t>Feelings of Distress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A0051CC8-ACE2-414A-A9D9-B89EC6B9919A}" type="parTrans" cxnId="{166C91F8-82CF-1C42-AEFB-1D211614E4BD}">
      <dgm:prSet/>
      <dgm:spPr/>
      <dgm:t>
        <a:bodyPr/>
        <a:lstStyle/>
        <a:p>
          <a:endParaRPr lang="en-US"/>
        </a:p>
      </dgm:t>
    </dgm:pt>
    <dgm:pt modelId="{557C90F4-4290-A24F-9409-63C96CA80A99}" type="sibTrans" cxnId="{166C91F8-82CF-1C42-AEFB-1D211614E4BD}">
      <dgm:prSet/>
      <dgm:spPr/>
      <dgm:t>
        <a:bodyPr/>
        <a:lstStyle/>
        <a:p>
          <a:endParaRPr lang="en-US"/>
        </a:p>
      </dgm:t>
    </dgm:pt>
    <dgm:pt modelId="{18BBF653-B1D8-544E-94C5-6A343AEBDFB2}">
      <dgm:prSet phldrT="[Text]" custT="1"/>
      <dgm:spPr/>
      <dgm:t>
        <a:bodyPr/>
        <a:lstStyle/>
        <a:p>
          <a:r>
            <a:rPr lang="en-US" sz="1800" dirty="0"/>
            <a:t>Increased Symptoms</a:t>
          </a:r>
        </a:p>
      </dgm:t>
      <dgm:extLst>
        <a:ext uri="{E40237B7-FDA0-4F09-8148-C483321AD2D9}">
          <dgm14:cNvPr xmlns:dgm14="http://schemas.microsoft.com/office/drawing/2010/diagram" id="0" name="" descr="This slides shows an arrow across the screen, with a series of points on the arrows with the words words from left to right&#10;Under-refined EF Skills&#10;Increased Cognitive Load&#10;Feelings of Stress&#10;Cognitive Overload&#10;Decreased Performance&#10;Feelings of Distress&#10;Increased Symptoms&#10;"/>
        </a:ext>
      </dgm:extLst>
    </dgm:pt>
    <dgm:pt modelId="{CBB4AFFF-F514-6B4B-A03D-C80C746241BE}" type="parTrans" cxnId="{113C4E21-A568-3343-AA9B-9041329A4A1A}">
      <dgm:prSet/>
      <dgm:spPr/>
      <dgm:t>
        <a:bodyPr/>
        <a:lstStyle/>
        <a:p>
          <a:endParaRPr lang="en-US"/>
        </a:p>
      </dgm:t>
    </dgm:pt>
    <dgm:pt modelId="{C453D4DC-91AD-924E-B197-70E55CA22803}" type="sibTrans" cxnId="{113C4E21-A568-3343-AA9B-9041329A4A1A}">
      <dgm:prSet/>
      <dgm:spPr/>
      <dgm:t>
        <a:bodyPr/>
        <a:lstStyle/>
        <a:p>
          <a:endParaRPr lang="en-US"/>
        </a:p>
      </dgm:t>
    </dgm:pt>
    <dgm:pt modelId="{FE8BE6B4-322A-1C40-9E79-3A22DC076724}" type="pres">
      <dgm:prSet presAssocID="{50AC539F-DC22-FB4B-B424-D9FEFA6BD105}" presName="Name0" presStyleCnt="0">
        <dgm:presLayoutVars>
          <dgm:dir/>
          <dgm:resizeHandles val="exact"/>
        </dgm:presLayoutVars>
      </dgm:prSet>
      <dgm:spPr/>
    </dgm:pt>
    <dgm:pt modelId="{4E3CD934-15EA-4149-8EF5-9D057DAE613E}" type="pres">
      <dgm:prSet presAssocID="{50AC539F-DC22-FB4B-B424-D9FEFA6BD105}" presName="arrow" presStyleLbl="bgShp" presStyleIdx="0" presStyleCnt="1"/>
      <dgm:spPr>
        <a:solidFill>
          <a:schemeClr val="tx1">
            <a:lumMod val="50000"/>
            <a:lumOff val="50000"/>
          </a:schemeClr>
        </a:solidFill>
      </dgm:spPr>
    </dgm:pt>
    <dgm:pt modelId="{7A97EEDE-363E-C845-8D15-3A22FAA41A18}" type="pres">
      <dgm:prSet presAssocID="{50AC539F-DC22-FB4B-B424-D9FEFA6BD105}" presName="points" presStyleCnt="0"/>
      <dgm:spPr/>
    </dgm:pt>
    <dgm:pt modelId="{EE99CB3B-8F50-1E41-AC0D-9D1FE330402E}" type="pres">
      <dgm:prSet presAssocID="{1BA50AC2-2D04-2440-A69D-9ABB41244910}" presName="compositeA" presStyleCnt="0"/>
      <dgm:spPr/>
    </dgm:pt>
    <dgm:pt modelId="{F33161C9-B7BF-3541-9CC5-A53666CB5923}" type="pres">
      <dgm:prSet presAssocID="{1BA50AC2-2D04-2440-A69D-9ABB41244910}" presName="textA" presStyleLbl="revTx" presStyleIdx="0" presStyleCnt="7" custScaleX="295633">
        <dgm:presLayoutVars>
          <dgm:bulletEnabled val="1"/>
        </dgm:presLayoutVars>
      </dgm:prSet>
      <dgm:spPr/>
    </dgm:pt>
    <dgm:pt modelId="{9A3D0FA6-94EF-0242-9FCF-6774D7AED8D4}" type="pres">
      <dgm:prSet presAssocID="{1BA50AC2-2D04-2440-A69D-9ABB41244910}" presName="circleA" presStyleLbl="node1" presStyleIdx="0" presStyleCnt="7"/>
      <dgm:spPr>
        <a:solidFill>
          <a:schemeClr val="tx2"/>
        </a:solidFill>
      </dgm:spPr>
    </dgm:pt>
    <dgm:pt modelId="{FBF9FAAD-5080-BC4F-A22E-6BA68D15786C}" type="pres">
      <dgm:prSet presAssocID="{1BA50AC2-2D04-2440-A69D-9ABB41244910}" presName="spaceA" presStyleCnt="0"/>
      <dgm:spPr/>
    </dgm:pt>
    <dgm:pt modelId="{473CDA7F-3E03-794D-8C63-2C86B4E3F663}" type="pres">
      <dgm:prSet presAssocID="{6AE3DC1E-561F-624C-BC55-F3D71C0CF371}" presName="space" presStyleCnt="0"/>
      <dgm:spPr/>
    </dgm:pt>
    <dgm:pt modelId="{58EBC9D0-F0A4-4544-97E3-D764D9CE9CC9}" type="pres">
      <dgm:prSet presAssocID="{0D511D8F-42D8-E94B-BA78-2ED78CDCE617}" presName="compositeB" presStyleCnt="0"/>
      <dgm:spPr/>
    </dgm:pt>
    <dgm:pt modelId="{8931A640-1B46-F642-A855-0736898E47EC}" type="pres">
      <dgm:prSet presAssocID="{0D511D8F-42D8-E94B-BA78-2ED78CDCE617}" presName="textB" presStyleLbl="revTx" presStyleIdx="1" presStyleCnt="7" custScaleX="294148">
        <dgm:presLayoutVars>
          <dgm:bulletEnabled val="1"/>
        </dgm:presLayoutVars>
      </dgm:prSet>
      <dgm:spPr/>
    </dgm:pt>
    <dgm:pt modelId="{A6AD9A9F-FA05-284B-85AB-03342DF65F7D}" type="pres">
      <dgm:prSet presAssocID="{0D511D8F-42D8-E94B-BA78-2ED78CDCE617}" presName="circleB" presStyleLbl="node1" presStyleIdx="1" presStyleCnt="7"/>
      <dgm:spPr>
        <a:solidFill>
          <a:schemeClr val="tx2"/>
        </a:solidFill>
      </dgm:spPr>
    </dgm:pt>
    <dgm:pt modelId="{9A692C17-EA23-2A41-B200-AD543FD2734D}" type="pres">
      <dgm:prSet presAssocID="{0D511D8F-42D8-E94B-BA78-2ED78CDCE617}" presName="spaceB" presStyleCnt="0"/>
      <dgm:spPr/>
    </dgm:pt>
    <dgm:pt modelId="{E3E028FC-F182-C941-BCEC-D5599B4129D8}" type="pres">
      <dgm:prSet presAssocID="{5133173A-F946-8148-B0F7-B4AAA0EC31B6}" presName="space" presStyleCnt="0"/>
      <dgm:spPr/>
    </dgm:pt>
    <dgm:pt modelId="{09A072EF-2FE3-6E4D-A003-C5BD316A39E1}" type="pres">
      <dgm:prSet presAssocID="{1DB89E50-8425-E644-86E5-96F209D9279D}" presName="compositeA" presStyleCnt="0"/>
      <dgm:spPr/>
    </dgm:pt>
    <dgm:pt modelId="{3386BB40-8ED7-5141-8892-A07F73EDA299}" type="pres">
      <dgm:prSet presAssocID="{1DB89E50-8425-E644-86E5-96F209D9279D}" presName="textA" presStyleLbl="revTx" presStyleIdx="2" presStyleCnt="7" custScaleX="256543">
        <dgm:presLayoutVars>
          <dgm:bulletEnabled val="1"/>
        </dgm:presLayoutVars>
      </dgm:prSet>
      <dgm:spPr/>
    </dgm:pt>
    <dgm:pt modelId="{F34F7E24-C490-B74C-8CE5-A4A486AECB83}" type="pres">
      <dgm:prSet presAssocID="{1DB89E50-8425-E644-86E5-96F209D9279D}" presName="circleA" presStyleLbl="node1" presStyleIdx="2" presStyleCnt="7"/>
      <dgm:spPr>
        <a:solidFill>
          <a:schemeClr val="tx2"/>
        </a:solidFill>
      </dgm:spPr>
    </dgm:pt>
    <dgm:pt modelId="{6ACF73A7-1C85-5548-BE01-B6FD00987D80}" type="pres">
      <dgm:prSet presAssocID="{1DB89E50-8425-E644-86E5-96F209D9279D}" presName="spaceA" presStyleCnt="0"/>
      <dgm:spPr/>
    </dgm:pt>
    <dgm:pt modelId="{DE038F62-C399-CB42-9285-A943F356AAA8}" type="pres">
      <dgm:prSet presAssocID="{113BE02D-969E-FF45-891F-C38402DC106D}" presName="space" presStyleCnt="0"/>
      <dgm:spPr/>
    </dgm:pt>
    <dgm:pt modelId="{8906031B-4F33-6641-B998-49BD0D0D47A1}" type="pres">
      <dgm:prSet presAssocID="{A650010D-7913-1746-A2F9-35916570CE47}" presName="compositeB" presStyleCnt="0"/>
      <dgm:spPr/>
    </dgm:pt>
    <dgm:pt modelId="{219CE72C-94AE-334F-9DE0-49059E67B0F5}" type="pres">
      <dgm:prSet presAssocID="{A650010D-7913-1746-A2F9-35916570CE47}" presName="textB" presStyleLbl="revTx" presStyleIdx="3" presStyleCnt="7" custScaleX="288801">
        <dgm:presLayoutVars>
          <dgm:bulletEnabled val="1"/>
        </dgm:presLayoutVars>
      </dgm:prSet>
      <dgm:spPr/>
    </dgm:pt>
    <dgm:pt modelId="{CFCDA697-11FF-7048-8338-0E0227023A33}" type="pres">
      <dgm:prSet presAssocID="{A650010D-7913-1746-A2F9-35916570CE47}" presName="circleB" presStyleLbl="node1" presStyleIdx="3" presStyleCnt="7"/>
      <dgm:spPr>
        <a:solidFill>
          <a:schemeClr val="tx2"/>
        </a:solidFill>
      </dgm:spPr>
    </dgm:pt>
    <dgm:pt modelId="{F8F6E67A-B531-DE49-910F-7D5287638476}" type="pres">
      <dgm:prSet presAssocID="{A650010D-7913-1746-A2F9-35916570CE47}" presName="spaceB" presStyleCnt="0"/>
      <dgm:spPr/>
    </dgm:pt>
    <dgm:pt modelId="{65729130-5A4E-6642-A436-3AA2776526AF}" type="pres">
      <dgm:prSet presAssocID="{603D7C38-C634-CC46-84DE-79D20EBF689F}" presName="space" presStyleCnt="0"/>
      <dgm:spPr/>
    </dgm:pt>
    <dgm:pt modelId="{CEB5AA80-AD49-9048-A4D7-4B784CE6F7DB}" type="pres">
      <dgm:prSet presAssocID="{DC3E4A5E-48E8-4848-8A2A-849176A87773}" presName="compositeA" presStyleCnt="0"/>
      <dgm:spPr/>
    </dgm:pt>
    <dgm:pt modelId="{76AE733E-2AAE-574C-9619-31558C8352B7}" type="pres">
      <dgm:prSet presAssocID="{DC3E4A5E-48E8-4848-8A2A-849176A87773}" presName="textA" presStyleLbl="revTx" presStyleIdx="4" presStyleCnt="7" custScaleX="423769">
        <dgm:presLayoutVars>
          <dgm:bulletEnabled val="1"/>
        </dgm:presLayoutVars>
      </dgm:prSet>
      <dgm:spPr/>
    </dgm:pt>
    <dgm:pt modelId="{FFF154D7-2A13-8344-8E3A-074BE1CFEC5E}" type="pres">
      <dgm:prSet presAssocID="{DC3E4A5E-48E8-4848-8A2A-849176A87773}" presName="circleA" presStyleLbl="node1" presStyleIdx="4" presStyleCnt="7"/>
      <dgm:spPr>
        <a:solidFill>
          <a:schemeClr val="tx2"/>
        </a:solidFill>
      </dgm:spPr>
    </dgm:pt>
    <dgm:pt modelId="{C1A97141-7E2E-F846-A2A1-CEAFD7D44B2D}" type="pres">
      <dgm:prSet presAssocID="{DC3E4A5E-48E8-4848-8A2A-849176A87773}" presName="spaceA" presStyleCnt="0"/>
      <dgm:spPr/>
    </dgm:pt>
    <dgm:pt modelId="{13DD5280-108C-2541-A58E-12A5CA1683F7}" type="pres">
      <dgm:prSet presAssocID="{27B9CB16-78F6-324F-8447-113F1DC02A7C}" presName="space" presStyleCnt="0"/>
      <dgm:spPr/>
    </dgm:pt>
    <dgm:pt modelId="{12A0DD5E-6CA3-C645-AE5D-BD45DDB80719}" type="pres">
      <dgm:prSet presAssocID="{263D68E7-6A33-674F-BD87-7BDBF82C4C2C}" presName="compositeB" presStyleCnt="0"/>
      <dgm:spPr/>
    </dgm:pt>
    <dgm:pt modelId="{9542F92A-16F7-2C45-9C4F-6684ED97C44E}" type="pres">
      <dgm:prSet presAssocID="{263D68E7-6A33-674F-BD87-7BDBF82C4C2C}" presName="textB" presStyleLbl="revTx" presStyleIdx="5" presStyleCnt="7" custScaleX="340873">
        <dgm:presLayoutVars>
          <dgm:bulletEnabled val="1"/>
        </dgm:presLayoutVars>
      </dgm:prSet>
      <dgm:spPr/>
    </dgm:pt>
    <dgm:pt modelId="{D56A831B-4850-0744-8C36-C30B151F19E5}" type="pres">
      <dgm:prSet presAssocID="{263D68E7-6A33-674F-BD87-7BDBF82C4C2C}" presName="circleB" presStyleLbl="node1" presStyleIdx="5" presStyleCnt="7"/>
      <dgm:spPr>
        <a:solidFill>
          <a:schemeClr val="tx2"/>
        </a:solidFill>
      </dgm:spPr>
    </dgm:pt>
    <dgm:pt modelId="{179C5B64-FE93-CC42-9353-F8640EEE5190}" type="pres">
      <dgm:prSet presAssocID="{263D68E7-6A33-674F-BD87-7BDBF82C4C2C}" presName="spaceB" presStyleCnt="0"/>
      <dgm:spPr/>
    </dgm:pt>
    <dgm:pt modelId="{391F139A-7CFA-2A40-857C-86CBBB996D14}" type="pres">
      <dgm:prSet presAssocID="{557C90F4-4290-A24F-9409-63C96CA80A99}" presName="space" presStyleCnt="0"/>
      <dgm:spPr/>
    </dgm:pt>
    <dgm:pt modelId="{5E1360D9-03E5-BE4A-BFB0-483D32F6B2E7}" type="pres">
      <dgm:prSet presAssocID="{18BBF653-B1D8-544E-94C5-6A343AEBDFB2}" presName="compositeA" presStyleCnt="0"/>
      <dgm:spPr/>
    </dgm:pt>
    <dgm:pt modelId="{AF2F5375-EB98-C145-B454-9C93AD9C1026}" type="pres">
      <dgm:prSet presAssocID="{18BBF653-B1D8-544E-94C5-6A343AEBDFB2}" presName="textA" presStyleLbl="revTx" presStyleIdx="6" presStyleCnt="7" custScaleX="322371">
        <dgm:presLayoutVars>
          <dgm:bulletEnabled val="1"/>
        </dgm:presLayoutVars>
      </dgm:prSet>
      <dgm:spPr/>
    </dgm:pt>
    <dgm:pt modelId="{2372D217-64E3-F949-8DBC-B6F3649302DA}" type="pres">
      <dgm:prSet presAssocID="{18BBF653-B1D8-544E-94C5-6A343AEBDFB2}" presName="circleA" presStyleLbl="node1" presStyleIdx="6" presStyleCnt="7"/>
      <dgm:spPr>
        <a:solidFill>
          <a:schemeClr val="tx2"/>
        </a:solidFill>
      </dgm:spPr>
    </dgm:pt>
    <dgm:pt modelId="{9CA1A6BF-7539-0E49-9FEC-2B0B4C7DF4C6}" type="pres">
      <dgm:prSet presAssocID="{18BBF653-B1D8-544E-94C5-6A343AEBDFB2}" presName="spaceA" presStyleCnt="0"/>
      <dgm:spPr/>
    </dgm:pt>
  </dgm:ptLst>
  <dgm:cxnLst>
    <dgm:cxn modelId="{60A94E08-F983-6746-9247-EED195C608BD}" type="presOf" srcId="{263D68E7-6A33-674F-BD87-7BDBF82C4C2C}" destId="{9542F92A-16F7-2C45-9C4F-6684ED97C44E}" srcOrd="0" destOrd="0" presId="urn:microsoft.com/office/officeart/2005/8/layout/hProcess11"/>
    <dgm:cxn modelId="{90CA2220-EAA0-0A41-8C1D-39E659365AE6}" type="presOf" srcId="{DC3E4A5E-48E8-4848-8A2A-849176A87773}" destId="{76AE733E-2AAE-574C-9619-31558C8352B7}" srcOrd="0" destOrd="0" presId="urn:microsoft.com/office/officeart/2005/8/layout/hProcess11"/>
    <dgm:cxn modelId="{E5353621-D5D9-454C-9E38-ED8CA28727F0}" type="presOf" srcId="{0D511D8F-42D8-E94B-BA78-2ED78CDCE617}" destId="{8931A640-1B46-F642-A855-0736898E47EC}" srcOrd="0" destOrd="0" presId="urn:microsoft.com/office/officeart/2005/8/layout/hProcess11"/>
    <dgm:cxn modelId="{113C4E21-A568-3343-AA9B-9041329A4A1A}" srcId="{50AC539F-DC22-FB4B-B424-D9FEFA6BD105}" destId="{18BBF653-B1D8-544E-94C5-6A343AEBDFB2}" srcOrd="6" destOrd="0" parTransId="{CBB4AFFF-F514-6B4B-A03D-C80C746241BE}" sibTransId="{C453D4DC-91AD-924E-B197-70E55CA22803}"/>
    <dgm:cxn modelId="{1B4B1530-0E5A-224B-8238-2C741B6E403C}" srcId="{50AC539F-DC22-FB4B-B424-D9FEFA6BD105}" destId="{A650010D-7913-1746-A2F9-35916570CE47}" srcOrd="3" destOrd="0" parTransId="{4EFE4E7A-4F63-0F4D-B190-A6237C6D371F}" sibTransId="{603D7C38-C634-CC46-84DE-79D20EBF689F}"/>
    <dgm:cxn modelId="{1897BE33-DB38-6A4B-9B02-5FC277F8E45E}" srcId="{50AC539F-DC22-FB4B-B424-D9FEFA6BD105}" destId="{0D511D8F-42D8-E94B-BA78-2ED78CDCE617}" srcOrd="1" destOrd="0" parTransId="{BE115E61-EDE1-DE45-B49B-7CDF657BDE7B}" sibTransId="{5133173A-F946-8148-B0F7-B4AAA0EC31B6}"/>
    <dgm:cxn modelId="{9BD59940-5209-D442-8216-39838078EBD6}" type="presOf" srcId="{18BBF653-B1D8-544E-94C5-6A343AEBDFB2}" destId="{AF2F5375-EB98-C145-B454-9C93AD9C1026}" srcOrd="0" destOrd="0" presId="urn:microsoft.com/office/officeart/2005/8/layout/hProcess11"/>
    <dgm:cxn modelId="{02064465-3A67-004F-A9D7-3D74EFD2C683}" srcId="{50AC539F-DC22-FB4B-B424-D9FEFA6BD105}" destId="{DC3E4A5E-48E8-4848-8A2A-849176A87773}" srcOrd="4" destOrd="0" parTransId="{2FB925AE-F4DE-3843-B99F-84E5EEB8B094}" sibTransId="{27B9CB16-78F6-324F-8447-113F1DC02A7C}"/>
    <dgm:cxn modelId="{363B2666-D6BE-604D-98C7-497ED9C48616}" srcId="{50AC539F-DC22-FB4B-B424-D9FEFA6BD105}" destId="{1BA50AC2-2D04-2440-A69D-9ABB41244910}" srcOrd="0" destOrd="0" parTransId="{150CDE8B-BFD2-344E-B170-18DE627016D5}" sibTransId="{6AE3DC1E-561F-624C-BC55-F3D71C0CF371}"/>
    <dgm:cxn modelId="{EE0C1B6F-37F9-F34E-A58B-A864D62AF0C4}" srcId="{50AC539F-DC22-FB4B-B424-D9FEFA6BD105}" destId="{1DB89E50-8425-E644-86E5-96F209D9279D}" srcOrd="2" destOrd="0" parTransId="{D86D31E3-A79B-F04C-96D3-574708C3BFC7}" sibTransId="{113BE02D-969E-FF45-891F-C38402DC106D}"/>
    <dgm:cxn modelId="{AB550894-F89E-D94E-BDDA-35FC03EEC598}" type="presOf" srcId="{1BA50AC2-2D04-2440-A69D-9ABB41244910}" destId="{F33161C9-B7BF-3541-9CC5-A53666CB5923}" srcOrd="0" destOrd="0" presId="urn:microsoft.com/office/officeart/2005/8/layout/hProcess11"/>
    <dgm:cxn modelId="{3FF4A6B4-AE1A-B540-A734-27FC448FB816}" type="presOf" srcId="{1DB89E50-8425-E644-86E5-96F209D9279D}" destId="{3386BB40-8ED7-5141-8892-A07F73EDA299}" srcOrd="0" destOrd="0" presId="urn:microsoft.com/office/officeart/2005/8/layout/hProcess11"/>
    <dgm:cxn modelId="{AFF626C6-03F8-6747-81A1-BDE80356E104}" type="presOf" srcId="{A650010D-7913-1746-A2F9-35916570CE47}" destId="{219CE72C-94AE-334F-9DE0-49059E67B0F5}" srcOrd="0" destOrd="0" presId="urn:microsoft.com/office/officeart/2005/8/layout/hProcess11"/>
    <dgm:cxn modelId="{5C6014D1-0D1B-3147-8D2D-CEBC7C4D5C64}" type="presOf" srcId="{50AC539F-DC22-FB4B-B424-D9FEFA6BD105}" destId="{FE8BE6B4-322A-1C40-9E79-3A22DC076724}" srcOrd="0" destOrd="0" presId="urn:microsoft.com/office/officeart/2005/8/layout/hProcess11"/>
    <dgm:cxn modelId="{166C91F8-82CF-1C42-AEFB-1D211614E4BD}" srcId="{50AC539F-DC22-FB4B-B424-D9FEFA6BD105}" destId="{263D68E7-6A33-674F-BD87-7BDBF82C4C2C}" srcOrd="5" destOrd="0" parTransId="{A0051CC8-ACE2-414A-A9D9-B89EC6B9919A}" sibTransId="{557C90F4-4290-A24F-9409-63C96CA80A99}"/>
    <dgm:cxn modelId="{C8DE8ABC-A9DB-AE42-B816-CADFB33F68C7}" type="presParOf" srcId="{FE8BE6B4-322A-1C40-9E79-3A22DC076724}" destId="{4E3CD934-15EA-4149-8EF5-9D057DAE613E}" srcOrd="0" destOrd="0" presId="urn:microsoft.com/office/officeart/2005/8/layout/hProcess11"/>
    <dgm:cxn modelId="{5ACB2979-583C-F54E-B1DD-F3A37BF3C836}" type="presParOf" srcId="{FE8BE6B4-322A-1C40-9E79-3A22DC076724}" destId="{7A97EEDE-363E-C845-8D15-3A22FAA41A18}" srcOrd="1" destOrd="0" presId="urn:microsoft.com/office/officeart/2005/8/layout/hProcess11"/>
    <dgm:cxn modelId="{89314681-44BF-F046-9A26-4E37DA07907E}" type="presParOf" srcId="{7A97EEDE-363E-C845-8D15-3A22FAA41A18}" destId="{EE99CB3B-8F50-1E41-AC0D-9D1FE330402E}" srcOrd="0" destOrd="0" presId="urn:microsoft.com/office/officeart/2005/8/layout/hProcess11"/>
    <dgm:cxn modelId="{71B13290-2336-F648-B01D-E489CE5AADE0}" type="presParOf" srcId="{EE99CB3B-8F50-1E41-AC0D-9D1FE330402E}" destId="{F33161C9-B7BF-3541-9CC5-A53666CB5923}" srcOrd="0" destOrd="0" presId="urn:microsoft.com/office/officeart/2005/8/layout/hProcess11"/>
    <dgm:cxn modelId="{D569F974-B615-9046-A173-824B84F984AF}" type="presParOf" srcId="{EE99CB3B-8F50-1E41-AC0D-9D1FE330402E}" destId="{9A3D0FA6-94EF-0242-9FCF-6774D7AED8D4}" srcOrd="1" destOrd="0" presId="urn:microsoft.com/office/officeart/2005/8/layout/hProcess11"/>
    <dgm:cxn modelId="{C3BF34F1-9D30-AB49-A4A6-54DB2F16CE7B}" type="presParOf" srcId="{EE99CB3B-8F50-1E41-AC0D-9D1FE330402E}" destId="{FBF9FAAD-5080-BC4F-A22E-6BA68D15786C}" srcOrd="2" destOrd="0" presId="urn:microsoft.com/office/officeart/2005/8/layout/hProcess11"/>
    <dgm:cxn modelId="{8BA2F70B-36AF-8043-B909-020E0CC2B686}" type="presParOf" srcId="{7A97EEDE-363E-C845-8D15-3A22FAA41A18}" destId="{473CDA7F-3E03-794D-8C63-2C86B4E3F663}" srcOrd="1" destOrd="0" presId="urn:microsoft.com/office/officeart/2005/8/layout/hProcess11"/>
    <dgm:cxn modelId="{398DC2A8-8C6F-0B4B-974B-56FD9AFBDCA4}" type="presParOf" srcId="{7A97EEDE-363E-C845-8D15-3A22FAA41A18}" destId="{58EBC9D0-F0A4-4544-97E3-D764D9CE9CC9}" srcOrd="2" destOrd="0" presId="urn:microsoft.com/office/officeart/2005/8/layout/hProcess11"/>
    <dgm:cxn modelId="{713287A6-24A3-4D4B-9002-E1364D32A41C}" type="presParOf" srcId="{58EBC9D0-F0A4-4544-97E3-D764D9CE9CC9}" destId="{8931A640-1B46-F642-A855-0736898E47EC}" srcOrd="0" destOrd="0" presId="urn:microsoft.com/office/officeart/2005/8/layout/hProcess11"/>
    <dgm:cxn modelId="{D042407E-A9EF-7E44-BCCA-5E9FD4379487}" type="presParOf" srcId="{58EBC9D0-F0A4-4544-97E3-D764D9CE9CC9}" destId="{A6AD9A9F-FA05-284B-85AB-03342DF65F7D}" srcOrd="1" destOrd="0" presId="urn:microsoft.com/office/officeart/2005/8/layout/hProcess11"/>
    <dgm:cxn modelId="{FCDEA854-BF37-DA42-AD24-6F7068C0458D}" type="presParOf" srcId="{58EBC9D0-F0A4-4544-97E3-D764D9CE9CC9}" destId="{9A692C17-EA23-2A41-B200-AD543FD2734D}" srcOrd="2" destOrd="0" presId="urn:microsoft.com/office/officeart/2005/8/layout/hProcess11"/>
    <dgm:cxn modelId="{DC4D12A4-A577-D249-A3E7-F8266C9167B8}" type="presParOf" srcId="{7A97EEDE-363E-C845-8D15-3A22FAA41A18}" destId="{E3E028FC-F182-C941-BCEC-D5599B4129D8}" srcOrd="3" destOrd="0" presId="urn:microsoft.com/office/officeart/2005/8/layout/hProcess11"/>
    <dgm:cxn modelId="{07CF265D-117B-124D-BEFC-63521DAC0D1F}" type="presParOf" srcId="{7A97EEDE-363E-C845-8D15-3A22FAA41A18}" destId="{09A072EF-2FE3-6E4D-A003-C5BD316A39E1}" srcOrd="4" destOrd="0" presId="urn:microsoft.com/office/officeart/2005/8/layout/hProcess11"/>
    <dgm:cxn modelId="{4AEBB5BF-C3AF-214B-912C-E2DFBA2E8E62}" type="presParOf" srcId="{09A072EF-2FE3-6E4D-A003-C5BD316A39E1}" destId="{3386BB40-8ED7-5141-8892-A07F73EDA299}" srcOrd="0" destOrd="0" presId="urn:microsoft.com/office/officeart/2005/8/layout/hProcess11"/>
    <dgm:cxn modelId="{E2C843F6-4AE4-A44D-A919-DA25CD7E840E}" type="presParOf" srcId="{09A072EF-2FE3-6E4D-A003-C5BD316A39E1}" destId="{F34F7E24-C490-B74C-8CE5-A4A486AECB83}" srcOrd="1" destOrd="0" presId="urn:microsoft.com/office/officeart/2005/8/layout/hProcess11"/>
    <dgm:cxn modelId="{66138F32-D80F-4641-BE93-AA56E95B7458}" type="presParOf" srcId="{09A072EF-2FE3-6E4D-A003-C5BD316A39E1}" destId="{6ACF73A7-1C85-5548-BE01-B6FD00987D80}" srcOrd="2" destOrd="0" presId="urn:microsoft.com/office/officeart/2005/8/layout/hProcess11"/>
    <dgm:cxn modelId="{75533139-48BF-6741-B45D-A7BDCE7BEC86}" type="presParOf" srcId="{7A97EEDE-363E-C845-8D15-3A22FAA41A18}" destId="{DE038F62-C399-CB42-9285-A943F356AAA8}" srcOrd="5" destOrd="0" presId="urn:microsoft.com/office/officeart/2005/8/layout/hProcess11"/>
    <dgm:cxn modelId="{424C132D-0467-5240-B7CC-93C132309C88}" type="presParOf" srcId="{7A97EEDE-363E-C845-8D15-3A22FAA41A18}" destId="{8906031B-4F33-6641-B998-49BD0D0D47A1}" srcOrd="6" destOrd="0" presId="urn:microsoft.com/office/officeart/2005/8/layout/hProcess11"/>
    <dgm:cxn modelId="{365BC265-A0F8-F642-A5F4-E080E4805A1F}" type="presParOf" srcId="{8906031B-4F33-6641-B998-49BD0D0D47A1}" destId="{219CE72C-94AE-334F-9DE0-49059E67B0F5}" srcOrd="0" destOrd="0" presId="urn:microsoft.com/office/officeart/2005/8/layout/hProcess11"/>
    <dgm:cxn modelId="{4DAB714A-221B-F547-A5C5-71171AF028D1}" type="presParOf" srcId="{8906031B-4F33-6641-B998-49BD0D0D47A1}" destId="{CFCDA697-11FF-7048-8338-0E0227023A33}" srcOrd="1" destOrd="0" presId="urn:microsoft.com/office/officeart/2005/8/layout/hProcess11"/>
    <dgm:cxn modelId="{7442EE9B-5206-BB4F-884B-21C0F82FED92}" type="presParOf" srcId="{8906031B-4F33-6641-B998-49BD0D0D47A1}" destId="{F8F6E67A-B531-DE49-910F-7D5287638476}" srcOrd="2" destOrd="0" presId="urn:microsoft.com/office/officeart/2005/8/layout/hProcess11"/>
    <dgm:cxn modelId="{42AF96D7-63D2-914F-A4DA-F1AC579E7284}" type="presParOf" srcId="{7A97EEDE-363E-C845-8D15-3A22FAA41A18}" destId="{65729130-5A4E-6642-A436-3AA2776526AF}" srcOrd="7" destOrd="0" presId="urn:microsoft.com/office/officeart/2005/8/layout/hProcess11"/>
    <dgm:cxn modelId="{B3EB288E-E341-8C43-9FD0-03748E52812B}" type="presParOf" srcId="{7A97EEDE-363E-C845-8D15-3A22FAA41A18}" destId="{CEB5AA80-AD49-9048-A4D7-4B784CE6F7DB}" srcOrd="8" destOrd="0" presId="urn:microsoft.com/office/officeart/2005/8/layout/hProcess11"/>
    <dgm:cxn modelId="{5FAA8655-6CAF-B445-B175-A3E79AA66B2D}" type="presParOf" srcId="{CEB5AA80-AD49-9048-A4D7-4B784CE6F7DB}" destId="{76AE733E-2AAE-574C-9619-31558C8352B7}" srcOrd="0" destOrd="0" presId="urn:microsoft.com/office/officeart/2005/8/layout/hProcess11"/>
    <dgm:cxn modelId="{60738DA4-D050-CB46-95AB-1B2B6DD236F3}" type="presParOf" srcId="{CEB5AA80-AD49-9048-A4D7-4B784CE6F7DB}" destId="{FFF154D7-2A13-8344-8E3A-074BE1CFEC5E}" srcOrd="1" destOrd="0" presId="urn:microsoft.com/office/officeart/2005/8/layout/hProcess11"/>
    <dgm:cxn modelId="{A7B6810E-CBDF-044A-A4CC-C11D31467838}" type="presParOf" srcId="{CEB5AA80-AD49-9048-A4D7-4B784CE6F7DB}" destId="{C1A97141-7E2E-F846-A2A1-CEAFD7D44B2D}" srcOrd="2" destOrd="0" presId="urn:microsoft.com/office/officeart/2005/8/layout/hProcess11"/>
    <dgm:cxn modelId="{60F9BE00-D43F-0147-B594-42DB1426D020}" type="presParOf" srcId="{7A97EEDE-363E-C845-8D15-3A22FAA41A18}" destId="{13DD5280-108C-2541-A58E-12A5CA1683F7}" srcOrd="9" destOrd="0" presId="urn:microsoft.com/office/officeart/2005/8/layout/hProcess11"/>
    <dgm:cxn modelId="{F7A1B623-217D-ED4D-ACE8-3EF0E4B0C667}" type="presParOf" srcId="{7A97EEDE-363E-C845-8D15-3A22FAA41A18}" destId="{12A0DD5E-6CA3-C645-AE5D-BD45DDB80719}" srcOrd="10" destOrd="0" presId="urn:microsoft.com/office/officeart/2005/8/layout/hProcess11"/>
    <dgm:cxn modelId="{EB737662-5113-ED4E-BAD7-6B2F801C8296}" type="presParOf" srcId="{12A0DD5E-6CA3-C645-AE5D-BD45DDB80719}" destId="{9542F92A-16F7-2C45-9C4F-6684ED97C44E}" srcOrd="0" destOrd="0" presId="urn:microsoft.com/office/officeart/2005/8/layout/hProcess11"/>
    <dgm:cxn modelId="{8D691A89-2CAF-7143-8B01-4CB85D523EAA}" type="presParOf" srcId="{12A0DD5E-6CA3-C645-AE5D-BD45DDB80719}" destId="{D56A831B-4850-0744-8C36-C30B151F19E5}" srcOrd="1" destOrd="0" presId="urn:microsoft.com/office/officeart/2005/8/layout/hProcess11"/>
    <dgm:cxn modelId="{C3EC67DE-7AF1-6041-A618-D3057F0F1DC2}" type="presParOf" srcId="{12A0DD5E-6CA3-C645-AE5D-BD45DDB80719}" destId="{179C5B64-FE93-CC42-9353-F8640EEE5190}" srcOrd="2" destOrd="0" presId="urn:microsoft.com/office/officeart/2005/8/layout/hProcess11"/>
    <dgm:cxn modelId="{89C1D8CB-9AC2-0044-B5AA-E1EFFF2FBDAB}" type="presParOf" srcId="{7A97EEDE-363E-C845-8D15-3A22FAA41A18}" destId="{391F139A-7CFA-2A40-857C-86CBBB996D14}" srcOrd="11" destOrd="0" presId="urn:microsoft.com/office/officeart/2005/8/layout/hProcess11"/>
    <dgm:cxn modelId="{FBEC28C6-C770-224F-9FD3-4A988E7888E7}" type="presParOf" srcId="{7A97EEDE-363E-C845-8D15-3A22FAA41A18}" destId="{5E1360D9-03E5-BE4A-BFB0-483D32F6B2E7}" srcOrd="12" destOrd="0" presId="urn:microsoft.com/office/officeart/2005/8/layout/hProcess11"/>
    <dgm:cxn modelId="{ADEB1799-0CCA-4B48-B04A-96F8261DA555}" type="presParOf" srcId="{5E1360D9-03E5-BE4A-BFB0-483D32F6B2E7}" destId="{AF2F5375-EB98-C145-B454-9C93AD9C1026}" srcOrd="0" destOrd="0" presId="urn:microsoft.com/office/officeart/2005/8/layout/hProcess11"/>
    <dgm:cxn modelId="{6313D2D6-B761-C144-9F16-53C9E1DF6FCA}" type="presParOf" srcId="{5E1360D9-03E5-BE4A-BFB0-483D32F6B2E7}" destId="{2372D217-64E3-F949-8DBC-B6F3649302DA}" srcOrd="1" destOrd="0" presId="urn:microsoft.com/office/officeart/2005/8/layout/hProcess11"/>
    <dgm:cxn modelId="{7F3625FC-2C6F-3649-BC9B-D01FE0283D36}" type="presParOf" srcId="{5E1360D9-03E5-BE4A-BFB0-483D32F6B2E7}" destId="{9CA1A6BF-7539-0E49-9FEC-2B0B4C7DF4C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CD934-15EA-4149-8EF5-9D057DAE613E}">
      <dsp:nvSpPr>
        <dsp:cNvPr id="0" name=""/>
        <dsp:cNvSpPr/>
      </dsp:nvSpPr>
      <dsp:spPr>
        <a:xfrm>
          <a:off x="0" y="979051"/>
          <a:ext cx="11609408" cy="1305401"/>
        </a:xfrm>
        <a:prstGeom prst="notchedRightArrow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161C9-B7BF-3541-9CC5-A53666CB5923}">
      <dsp:nvSpPr>
        <dsp:cNvPr id="0" name=""/>
        <dsp:cNvSpPr/>
      </dsp:nvSpPr>
      <dsp:spPr>
        <a:xfrm>
          <a:off x="3493" y="0"/>
          <a:ext cx="1370629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Under-refined EF Skills</a:t>
          </a:r>
        </a:p>
      </dsp:txBody>
      <dsp:txXfrm>
        <a:off x="3493" y="0"/>
        <a:ext cx="1370629" cy="1305401"/>
      </dsp:txXfrm>
    </dsp:sp>
    <dsp:sp modelId="{9A3D0FA6-94EF-0242-9FCF-6774D7AED8D4}">
      <dsp:nvSpPr>
        <dsp:cNvPr id="0" name=""/>
        <dsp:cNvSpPr/>
      </dsp:nvSpPr>
      <dsp:spPr>
        <a:xfrm>
          <a:off x="525633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1A640-1B46-F642-A855-0736898E47EC}">
      <dsp:nvSpPr>
        <dsp:cNvPr id="0" name=""/>
        <dsp:cNvSpPr/>
      </dsp:nvSpPr>
      <dsp:spPr>
        <a:xfrm>
          <a:off x="1397304" y="1958102"/>
          <a:ext cx="136374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Increased Cognitive Load</a:t>
          </a:r>
        </a:p>
      </dsp:txBody>
      <dsp:txXfrm>
        <a:off x="1397304" y="1958102"/>
        <a:ext cx="1363744" cy="1305401"/>
      </dsp:txXfrm>
    </dsp:sp>
    <dsp:sp modelId="{A6AD9A9F-FA05-284B-85AB-03342DF65F7D}">
      <dsp:nvSpPr>
        <dsp:cNvPr id="0" name=""/>
        <dsp:cNvSpPr/>
      </dsp:nvSpPr>
      <dsp:spPr>
        <a:xfrm>
          <a:off x="1916001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6BB40-8ED7-5141-8892-A07F73EDA299}">
      <dsp:nvSpPr>
        <dsp:cNvPr id="0" name=""/>
        <dsp:cNvSpPr/>
      </dsp:nvSpPr>
      <dsp:spPr>
        <a:xfrm>
          <a:off x="2784229" y="0"/>
          <a:ext cx="118939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Feelings of Stress</a:t>
          </a:r>
        </a:p>
      </dsp:txBody>
      <dsp:txXfrm>
        <a:off x="2784229" y="0"/>
        <a:ext cx="1189398" cy="1305401"/>
      </dsp:txXfrm>
    </dsp:sp>
    <dsp:sp modelId="{F34F7E24-C490-B74C-8CE5-A4A486AECB83}">
      <dsp:nvSpPr>
        <dsp:cNvPr id="0" name=""/>
        <dsp:cNvSpPr/>
      </dsp:nvSpPr>
      <dsp:spPr>
        <a:xfrm>
          <a:off x="3215753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CE72C-94AE-334F-9DE0-49059E67B0F5}">
      <dsp:nvSpPr>
        <dsp:cNvPr id="0" name=""/>
        <dsp:cNvSpPr/>
      </dsp:nvSpPr>
      <dsp:spPr>
        <a:xfrm>
          <a:off x="3996809" y="1958102"/>
          <a:ext cx="133895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Cognitive Overload</a:t>
          </a:r>
        </a:p>
      </dsp:txBody>
      <dsp:txXfrm>
        <a:off x="3996809" y="1958102"/>
        <a:ext cx="1338954" cy="1305401"/>
      </dsp:txXfrm>
    </dsp:sp>
    <dsp:sp modelId="{CFCDA697-11FF-7048-8338-0E0227023A33}">
      <dsp:nvSpPr>
        <dsp:cNvPr id="0" name=""/>
        <dsp:cNvSpPr/>
      </dsp:nvSpPr>
      <dsp:spPr>
        <a:xfrm>
          <a:off x="4503110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E733E-2AAE-574C-9619-31558C8352B7}">
      <dsp:nvSpPr>
        <dsp:cNvPr id="0" name=""/>
        <dsp:cNvSpPr/>
      </dsp:nvSpPr>
      <dsp:spPr>
        <a:xfrm>
          <a:off x="5358944" y="0"/>
          <a:ext cx="1964699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Decreased Performance</a:t>
          </a:r>
        </a:p>
      </dsp:txBody>
      <dsp:txXfrm>
        <a:off x="5358944" y="0"/>
        <a:ext cx="1964699" cy="1305401"/>
      </dsp:txXfrm>
    </dsp:sp>
    <dsp:sp modelId="{FFF154D7-2A13-8344-8E3A-074BE1CFEC5E}">
      <dsp:nvSpPr>
        <dsp:cNvPr id="0" name=""/>
        <dsp:cNvSpPr/>
      </dsp:nvSpPr>
      <dsp:spPr>
        <a:xfrm>
          <a:off x="6178119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2F92A-16F7-2C45-9C4F-6684ED97C44E}">
      <dsp:nvSpPr>
        <dsp:cNvPr id="0" name=""/>
        <dsp:cNvSpPr/>
      </dsp:nvSpPr>
      <dsp:spPr>
        <a:xfrm>
          <a:off x="7346825" y="1958102"/>
          <a:ext cx="1580373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Feelings of Distress</a:t>
          </a:r>
        </a:p>
      </dsp:txBody>
      <dsp:txXfrm>
        <a:off x="7346825" y="1958102"/>
        <a:ext cx="1580373" cy="1305401"/>
      </dsp:txXfrm>
    </dsp:sp>
    <dsp:sp modelId="{D56A831B-4850-0744-8C36-C30B151F19E5}">
      <dsp:nvSpPr>
        <dsp:cNvPr id="0" name=""/>
        <dsp:cNvSpPr/>
      </dsp:nvSpPr>
      <dsp:spPr>
        <a:xfrm>
          <a:off x="7973837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F5375-EB98-C145-B454-9C93AD9C1026}">
      <dsp:nvSpPr>
        <dsp:cNvPr id="0" name=""/>
        <dsp:cNvSpPr/>
      </dsp:nvSpPr>
      <dsp:spPr>
        <a:xfrm>
          <a:off x="8950380" y="0"/>
          <a:ext cx="1494593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Increased Symptoms</a:t>
          </a:r>
        </a:p>
      </dsp:txBody>
      <dsp:txXfrm>
        <a:off x="8950380" y="0"/>
        <a:ext cx="1494593" cy="1305401"/>
      </dsp:txXfrm>
    </dsp:sp>
    <dsp:sp modelId="{2372D217-64E3-F949-8DBC-B6F3649302DA}">
      <dsp:nvSpPr>
        <dsp:cNvPr id="0" name=""/>
        <dsp:cNvSpPr/>
      </dsp:nvSpPr>
      <dsp:spPr>
        <a:xfrm>
          <a:off x="9534501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CD934-15EA-4149-8EF5-9D057DAE613E}">
      <dsp:nvSpPr>
        <dsp:cNvPr id="0" name=""/>
        <dsp:cNvSpPr/>
      </dsp:nvSpPr>
      <dsp:spPr>
        <a:xfrm>
          <a:off x="0" y="979051"/>
          <a:ext cx="11609408" cy="1305401"/>
        </a:xfrm>
        <a:prstGeom prst="notchedRightArrow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161C9-B7BF-3541-9CC5-A53666CB5923}">
      <dsp:nvSpPr>
        <dsp:cNvPr id="0" name=""/>
        <dsp:cNvSpPr/>
      </dsp:nvSpPr>
      <dsp:spPr>
        <a:xfrm>
          <a:off x="3493" y="0"/>
          <a:ext cx="1370629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Under-refined EF Skills</a:t>
          </a:r>
        </a:p>
      </dsp:txBody>
      <dsp:txXfrm>
        <a:off x="3493" y="0"/>
        <a:ext cx="1370629" cy="1305401"/>
      </dsp:txXfrm>
    </dsp:sp>
    <dsp:sp modelId="{9A3D0FA6-94EF-0242-9FCF-6774D7AED8D4}">
      <dsp:nvSpPr>
        <dsp:cNvPr id="0" name=""/>
        <dsp:cNvSpPr/>
      </dsp:nvSpPr>
      <dsp:spPr>
        <a:xfrm>
          <a:off x="525633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1A640-1B46-F642-A855-0736898E47EC}">
      <dsp:nvSpPr>
        <dsp:cNvPr id="0" name=""/>
        <dsp:cNvSpPr/>
      </dsp:nvSpPr>
      <dsp:spPr>
        <a:xfrm>
          <a:off x="1397304" y="1958102"/>
          <a:ext cx="136374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Increased Cognitive Load</a:t>
          </a:r>
        </a:p>
      </dsp:txBody>
      <dsp:txXfrm>
        <a:off x="1397304" y="1958102"/>
        <a:ext cx="1363744" cy="1305401"/>
      </dsp:txXfrm>
    </dsp:sp>
    <dsp:sp modelId="{A6AD9A9F-FA05-284B-85AB-03342DF65F7D}">
      <dsp:nvSpPr>
        <dsp:cNvPr id="0" name=""/>
        <dsp:cNvSpPr/>
      </dsp:nvSpPr>
      <dsp:spPr>
        <a:xfrm>
          <a:off x="1916001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6BB40-8ED7-5141-8892-A07F73EDA299}">
      <dsp:nvSpPr>
        <dsp:cNvPr id="0" name=""/>
        <dsp:cNvSpPr/>
      </dsp:nvSpPr>
      <dsp:spPr>
        <a:xfrm>
          <a:off x="2784229" y="0"/>
          <a:ext cx="118939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Feelings of Stress</a:t>
          </a:r>
        </a:p>
      </dsp:txBody>
      <dsp:txXfrm>
        <a:off x="2784229" y="0"/>
        <a:ext cx="1189398" cy="1305401"/>
      </dsp:txXfrm>
    </dsp:sp>
    <dsp:sp modelId="{F34F7E24-C490-B74C-8CE5-A4A486AECB83}">
      <dsp:nvSpPr>
        <dsp:cNvPr id="0" name=""/>
        <dsp:cNvSpPr/>
      </dsp:nvSpPr>
      <dsp:spPr>
        <a:xfrm>
          <a:off x="3215753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CE72C-94AE-334F-9DE0-49059E67B0F5}">
      <dsp:nvSpPr>
        <dsp:cNvPr id="0" name=""/>
        <dsp:cNvSpPr/>
      </dsp:nvSpPr>
      <dsp:spPr>
        <a:xfrm>
          <a:off x="3996809" y="1958102"/>
          <a:ext cx="133895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Cognitive Overload</a:t>
          </a:r>
        </a:p>
      </dsp:txBody>
      <dsp:txXfrm>
        <a:off x="3996809" y="1958102"/>
        <a:ext cx="1338954" cy="1305401"/>
      </dsp:txXfrm>
    </dsp:sp>
    <dsp:sp modelId="{CFCDA697-11FF-7048-8338-0E0227023A33}">
      <dsp:nvSpPr>
        <dsp:cNvPr id="0" name=""/>
        <dsp:cNvSpPr/>
      </dsp:nvSpPr>
      <dsp:spPr>
        <a:xfrm>
          <a:off x="4503110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E733E-2AAE-574C-9619-31558C8352B7}">
      <dsp:nvSpPr>
        <dsp:cNvPr id="0" name=""/>
        <dsp:cNvSpPr/>
      </dsp:nvSpPr>
      <dsp:spPr>
        <a:xfrm>
          <a:off x="5358944" y="0"/>
          <a:ext cx="1964699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Decreased Performance</a:t>
          </a:r>
        </a:p>
      </dsp:txBody>
      <dsp:txXfrm>
        <a:off x="5358944" y="0"/>
        <a:ext cx="1964699" cy="1305401"/>
      </dsp:txXfrm>
    </dsp:sp>
    <dsp:sp modelId="{FFF154D7-2A13-8344-8E3A-074BE1CFEC5E}">
      <dsp:nvSpPr>
        <dsp:cNvPr id="0" name=""/>
        <dsp:cNvSpPr/>
      </dsp:nvSpPr>
      <dsp:spPr>
        <a:xfrm>
          <a:off x="6178119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2F92A-16F7-2C45-9C4F-6684ED97C44E}">
      <dsp:nvSpPr>
        <dsp:cNvPr id="0" name=""/>
        <dsp:cNvSpPr/>
      </dsp:nvSpPr>
      <dsp:spPr>
        <a:xfrm>
          <a:off x="7346825" y="1958102"/>
          <a:ext cx="1580373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Feelings of Distress</a:t>
          </a:r>
        </a:p>
      </dsp:txBody>
      <dsp:txXfrm>
        <a:off x="7346825" y="1958102"/>
        <a:ext cx="1580373" cy="1305401"/>
      </dsp:txXfrm>
    </dsp:sp>
    <dsp:sp modelId="{D56A831B-4850-0744-8C36-C30B151F19E5}">
      <dsp:nvSpPr>
        <dsp:cNvPr id="0" name=""/>
        <dsp:cNvSpPr/>
      </dsp:nvSpPr>
      <dsp:spPr>
        <a:xfrm>
          <a:off x="7973837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F5375-EB98-C145-B454-9C93AD9C1026}">
      <dsp:nvSpPr>
        <dsp:cNvPr id="0" name=""/>
        <dsp:cNvSpPr/>
      </dsp:nvSpPr>
      <dsp:spPr>
        <a:xfrm>
          <a:off x="8950380" y="0"/>
          <a:ext cx="1494593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Increased Symptoms</a:t>
          </a:r>
        </a:p>
      </dsp:txBody>
      <dsp:txXfrm>
        <a:off x="8950380" y="0"/>
        <a:ext cx="1494593" cy="1305401"/>
      </dsp:txXfrm>
    </dsp:sp>
    <dsp:sp modelId="{2372D217-64E3-F949-8DBC-B6F3649302DA}">
      <dsp:nvSpPr>
        <dsp:cNvPr id="0" name=""/>
        <dsp:cNvSpPr/>
      </dsp:nvSpPr>
      <dsp:spPr>
        <a:xfrm>
          <a:off x="9534501" y="1468576"/>
          <a:ext cx="326350" cy="32635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EF4FB-DC57-024A-B126-56DCAE389232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E3023-BE7E-4F41-9487-7B5C61C9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4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al.sit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7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was my “ah-ha”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wonder they fail out of class-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3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How do I organize myself to accomplish this task/goal (planning), </a:t>
            </a:r>
          </a:p>
          <a:p>
            <a:endParaRPr lang="en-US" sz="800" dirty="0"/>
          </a:p>
          <a:p>
            <a:r>
              <a:rPr lang="en-US" dirty="0"/>
              <a:t>What is my progress toward accomplishing this goal (monitoring), </a:t>
            </a:r>
          </a:p>
          <a:p>
            <a:endParaRPr lang="en-US" sz="800" dirty="0"/>
          </a:p>
          <a:p>
            <a:r>
              <a:rPr lang="en-US" dirty="0"/>
              <a:t>How do I minimize distractions to achieve this goal (control), and</a:t>
            </a:r>
          </a:p>
          <a:p>
            <a:endParaRPr lang="en-US" sz="800" dirty="0"/>
          </a:p>
          <a:p>
            <a:r>
              <a:rPr lang="en-US" dirty="0"/>
              <a:t>How do I feel about the process/how is this going (reaction, reflection).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sz="2000" i="1" dirty="0"/>
              <a:t>Answering these questions helps to reinforce helpful behaviors/choices or to course correct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5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skills and strategies that help you to take notes, organize your stuff, remember appointments/meetings/class, start the assignment with enough time to finish it, identify that scrolling IG for 3 hours the night before a presentation when your presentation isn’t due is not the right choice, resisting the urge to check your phone when you are reading an article for homework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Managing distractions related to checking phone and surfing web during class/study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15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Youth from lower SES families do not do as well as their peers from higher 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Spencer Grant -&gt; tailor interventions to match the demands of the environment- what do we need in 6</a:t>
            </a:r>
            <a:r>
              <a:rPr lang="en-US" baseline="30000" dirty="0"/>
              <a:t>th</a:t>
            </a:r>
            <a:r>
              <a:rPr lang="en-US" dirty="0"/>
              <a:t> grade vs 10, 12 16th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says EF skill development it starts to slow down at 15, but that also seems to coincide with the literature -&gt; as students need to self-regulate more, we teach less- what we’ve heard is college is too 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8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 can’t see you guys, but I would love for you to use the chat to show your reactions...at one presentation, a person literally grabbed their pearls...it was the best!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4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Missing assignments, losing important things, not showing up for appts</a:t>
            </a:r>
            <a:r>
              <a:rPr lang="en-US" dirty="0"/>
              <a:t>	</a:t>
            </a:r>
          </a:p>
          <a:p>
            <a:r>
              <a:rPr lang="en-US" sz="2200" dirty="0"/>
              <a:t>Cognitive overload looks like bad student behavior </a:t>
            </a:r>
          </a:p>
          <a:p>
            <a:pPr lvl="1"/>
            <a:r>
              <a:rPr lang="en-US" sz="2200" dirty="0"/>
              <a:t>lack of caring, lack of motivation, or “laziness”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Youth from lower SES families do not do as well as their peers from higher 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Spencer Grant -&gt; tailor interventions to match the demands of the environment- what do we need in 6</a:t>
            </a:r>
            <a:r>
              <a:rPr lang="en-US" baseline="30000" dirty="0"/>
              <a:t>th</a:t>
            </a:r>
            <a:r>
              <a:rPr lang="en-US" dirty="0"/>
              <a:t> grade vs 10, 12 16th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says EF skill development it starts to slow down at 15, but </a:t>
            </a:r>
            <a:r>
              <a:rPr lang="en-US" dirty="0" err="1"/>
              <a:t>atht</a:t>
            </a:r>
            <a:r>
              <a:rPr lang="en-US" dirty="0"/>
              <a:t> also seems to coincide with the literature -&gt; as students need to self-regulate more, we teach less- what we’ve heard is college is too 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9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For those of us who have provided services to this group, we see the crash and burn </a:t>
            </a:r>
          </a:p>
          <a:p>
            <a:r>
              <a:rPr lang="en-US" sz="2200" dirty="0"/>
              <a:t>Refined/advanced EF skills &amp; strategies reduce cognitive load &amp; prevent overload</a:t>
            </a:r>
          </a:p>
          <a:p>
            <a:pPr lvl="1"/>
            <a:r>
              <a:rPr lang="en-US" sz="1800" dirty="0"/>
              <a:t>Particular emphasis on working memory and attention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Paints a picture of an ambivalent, “bad” student, instead of one that is struggling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3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is not challenged academically in terms of consistently poor grades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Tremendous amount of personal of effort required to </a:t>
            </a:r>
            <a:r>
              <a:rPr lang="en-US" i="1" dirty="0"/>
              <a:t>manage</a:t>
            </a:r>
            <a:r>
              <a:rPr lang="en-US" dirty="0"/>
              <a:t> multiple competing demands without the adequate skills, strategies creates cognitive overload</a:t>
            </a:r>
          </a:p>
          <a:p>
            <a:r>
              <a:rPr lang="en-US" dirty="0"/>
              <a:t> </a:t>
            </a:r>
          </a:p>
          <a:p>
            <a:pPr lvl="0"/>
            <a:r>
              <a:rPr lang="en-US" dirty="0"/>
              <a:t>Students struggle to persist due to the absence of advanced EF skills to manage the cognitive load</a:t>
            </a:r>
          </a:p>
          <a:p>
            <a:pPr lvl="0"/>
            <a:r>
              <a:rPr lang="en-US" dirty="0"/>
              <a:t>When EF skills are under-refined:  </a:t>
            </a:r>
          </a:p>
          <a:p>
            <a:pPr lvl="1"/>
            <a:r>
              <a:rPr lang="en-US" dirty="0"/>
              <a:t>the ability to remember all information exceeds working memory capacity </a:t>
            </a:r>
          </a:p>
          <a:p>
            <a:pPr lvl="1"/>
            <a:r>
              <a:rPr lang="en-US" dirty="0"/>
              <a:t>cognitive load becomes too heavy, and </a:t>
            </a:r>
          </a:p>
          <a:p>
            <a:pPr lvl="1"/>
            <a:r>
              <a:rPr lang="en-US" dirty="0"/>
              <a:t>students become cognitively overloaded </a:t>
            </a:r>
          </a:p>
          <a:p>
            <a:pPr lvl="0"/>
            <a:r>
              <a:rPr lang="en-US" dirty="0"/>
              <a:t>Cognitive overload leads to diminished performance and “white knuckling” it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 skills prevent attrition among this sample and provides an alternate explanation of why students with psychiatric conditions struggle with academic persistence.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0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may be a reason why symptoms gets identified as the reason for poor grades and attrition, however, it may not be the root 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r>
              <a:rPr lang="en-US" dirty="0"/>
              <a:t>College students with psychiatric conditions struggle to </a:t>
            </a:r>
            <a:r>
              <a:rPr lang="en-US" i="1" dirty="0"/>
              <a:t>persist, </a:t>
            </a:r>
            <a:r>
              <a:rPr lang="en-US" dirty="0"/>
              <a:t>not necessarily with performance</a:t>
            </a:r>
            <a:endParaRPr lang="en-US" i="1" dirty="0"/>
          </a:p>
          <a:p>
            <a:pPr lvl="1"/>
            <a:r>
              <a:rPr lang="en-US" dirty="0"/>
              <a:t>GPA may be a transient issue or content-specific </a:t>
            </a:r>
          </a:p>
          <a:p>
            <a:pPr lvl="1"/>
            <a:r>
              <a:rPr lang="en-US" dirty="0"/>
              <a:t>May have history of incompletes or sudden termination of classes</a:t>
            </a:r>
          </a:p>
          <a:p>
            <a:pPr lvl="1"/>
            <a:endParaRPr lang="en-US" sz="800" dirty="0"/>
          </a:p>
          <a:p>
            <a:r>
              <a:rPr lang="en-US" dirty="0"/>
              <a:t>It the personal amount of effort required to </a:t>
            </a:r>
            <a:r>
              <a:rPr lang="en-US" i="1" dirty="0"/>
              <a:t>manage</a:t>
            </a:r>
            <a:r>
              <a:rPr lang="en-US" dirty="0"/>
              <a:t> multiple competing demands, which results in stress</a:t>
            </a:r>
          </a:p>
          <a:p>
            <a:endParaRPr lang="en-US" sz="900" dirty="0"/>
          </a:p>
          <a:p>
            <a:r>
              <a:rPr lang="en-US" dirty="0"/>
              <a:t>Increased amount of </a:t>
            </a:r>
            <a:r>
              <a:rPr lang="en-US" i="1" dirty="0"/>
              <a:t>unhealthy</a:t>
            </a:r>
            <a:r>
              <a:rPr lang="en-US" dirty="0"/>
              <a:t> stress may decrease a person’s resilience to academically persist</a:t>
            </a:r>
          </a:p>
          <a:p>
            <a:pPr lvl="1"/>
            <a:r>
              <a:rPr lang="en-US" dirty="0"/>
              <a:t>Think about the student who is successful at 4 courses, but cannot manage 5 courses well</a:t>
            </a:r>
            <a:r>
              <a:rPr lang="mr-IN" dirty="0"/>
              <a:t>…</a:t>
            </a:r>
            <a:r>
              <a:rPr lang="en-US" dirty="0"/>
              <a:t>its not intelligence/capacity, its </a:t>
            </a:r>
            <a:r>
              <a:rPr lang="en-US" i="1" dirty="0"/>
              <a:t>bandwidth</a:t>
            </a:r>
          </a:p>
          <a:p>
            <a:pPr lvl="1"/>
            <a:endParaRPr lang="en-US" sz="900" i="1" dirty="0"/>
          </a:p>
          <a:p>
            <a:r>
              <a:rPr lang="en-US" dirty="0"/>
              <a:t>EF skills promote self-regulation &amp; management to enhance performance</a:t>
            </a:r>
          </a:p>
          <a:p>
            <a:endParaRPr lang="en-US" dirty="0"/>
          </a:p>
          <a:p>
            <a:r>
              <a:rPr lang="en-US" dirty="0"/>
              <a:t>This is why the narrative of mentally ill, too sick to, and bad grades is so damaging...students need skills, when you teach them, they use them!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11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93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Goals are set at the first session and are revisited every 3</a:t>
            </a:r>
            <a:r>
              <a:rPr lang="en-US" sz="2000" baseline="30000" dirty="0"/>
              <a:t>rd</a:t>
            </a:r>
            <a:r>
              <a:rPr lang="en-US" sz="2000" dirty="0"/>
              <a:t> session to assess progress, connect strategies, and refine goal</a:t>
            </a:r>
          </a:p>
          <a:p>
            <a:pPr lvl="1"/>
            <a:r>
              <a:rPr lang="en-US" dirty="0"/>
              <a:t>roots all support strategies into the student’s current academic goals (semester and long-term)</a:t>
            </a:r>
          </a:p>
          <a:p>
            <a:r>
              <a:rPr lang="en-US" dirty="0"/>
              <a:t>explores what’s getting in the way of achieving their goals</a:t>
            </a:r>
          </a:p>
          <a:p>
            <a:endParaRPr lang="en-US" dirty="0"/>
          </a:p>
          <a:p>
            <a:r>
              <a:rPr lang="en-US" dirty="0"/>
              <a:t>individualizes skill development approaches and strategies that are aligned with their articulated barriers</a:t>
            </a:r>
          </a:p>
          <a:p>
            <a:pPr lvl="1"/>
            <a:r>
              <a:rPr lang="en-US" dirty="0"/>
              <a:t>Practitioner uses their language and how they describe their barriers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1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63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NY Times </a:t>
            </a:r>
            <a:r>
              <a:rPr lang="en-US" dirty="0" err="1"/>
              <a:t>puzzels</a:t>
            </a:r>
            <a:endParaRPr lang="en-US" dirty="0"/>
          </a:p>
          <a:p>
            <a:r>
              <a:rPr lang="en-US" dirty="0"/>
              <a:t>	Connection</a:t>
            </a:r>
          </a:p>
          <a:p>
            <a:r>
              <a:rPr lang="en-US" dirty="0"/>
              <a:t>	</a:t>
            </a:r>
            <a:r>
              <a:rPr lang="en-US" dirty="0" err="1"/>
              <a:t>Woordle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Driven behavior</a:t>
            </a:r>
          </a:p>
          <a:p>
            <a:r>
              <a:rPr lang="en-US" dirty="0"/>
              <a:t>CALENDARING!!!!</a:t>
            </a:r>
          </a:p>
          <a:p>
            <a:r>
              <a:rPr lang="en-US" dirty="0"/>
              <a:t>One calendar: paper OR electronic</a:t>
            </a:r>
          </a:p>
          <a:p>
            <a:pPr lvl="1"/>
            <a:r>
              <a:rPr lang="en-US" dirty="0"/>
              <a:t>Very, very rarely both, so rarely that we say *</a:t>
            </a:r>
            <a:r>
              <a:rPr lang="en-US" b="1" dirty="0"/>
              <a:t>never*</a:t>
            </a:r>
            <a:r>
              <a:rPr lang="en-US" dirty="0"/>
              <a:t> use both</a:t>
            </a:r>
          </a:p>
          <a:p>
            <a:r>
              <a:rPr lang="en-US" dirty="0"/>
              <a:t>All syllabi assignments &amp; exams should be in the calendar within the first week of school</a:t>
            </a:r>
          </a:p>
          <a:p>
            <a:r>
              <a:rPr lang="en-US" dirty="0"/>
              <a:t>Calendar should provide time and task management activities daily/weekly </a:t>
            </a:r>
          </a:p>
          <a:p>
            <a:r>
              <a:rPr lang="en-US" dirty="0"/>
              <a:t>Sometimes people just need a little help getting organized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A0CC2E-AAE6-4F41-8EA0-AA5119340D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37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TO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01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binary outcome and how condition and time were coded,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represents the marginal change in log odds with respect to persistence.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exponential value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(Exp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is the odds ratio of an event’s occurrence, so that if Exp(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greater than 1, in this analysis, there are increasing odds of academic persistence.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FSST accounted for approximately 21% of the variance (R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.208) and had an large estimated effect on academic persistence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1.025; Cohen, 1992;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Borenstein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2021); the log odds ratio was converted to R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Cohen’s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i="1" dirty="0"/>
              <a:t>Students with psychiatric conditions who were assigned to/received FSST will have greater improvement in academic persistence than students who were assigned to/received the CSAU+EFA condition.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Y</a:t>
            </a:r>
            <a:r>
              <a:rPr lang="en-US" baseline="-25000" dirty="0"/>
              <a:t>Persistence</a:t>
            </a:r>
            <a:r>
              <a:rPr lang="en-US" dirty="0"/>
              <a:t> = 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Time</a:t>
            </a:r>
            <a:r>
              <a:rPr lang="en-US" dirty="0"/>
              <a:t> + β</a:t>
            </a:r>
            <a:r>
              <a:rPr lang="en-US" baseline="-25000" dirty="0"/>
              <a:t>Condition</a:t>
            </a:r>
            <a:r>
              <a:rPr lang="en-US" dirty="0"/>
              <a:t> + β</a:t>
            </a:r>
            <a:r>
              <a:rPr lang="en-US" baseline="-25000" dirty="0"/>
              <a:t>T*C </a:t>
            </a:r>
            <a:r>
              <a:rPr lang="en-US" dirty="0"/>
              <a:t>+ </a:t>
            </a:r>
            <a:r>
              <a:rPr lang="en-US" i="1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5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talking about the entire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8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may be a reason why symptoms gets identified as the reason for poor grades and attrition, however, it may not be the root 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r>
              <a:rPr lang="en-US" dirty="0"/>
              <a:t>College students with psychiatric conditions struggle to </a:t>
            </a:r>
            <a:r>
              <a:rPr lang="en-US" i="1" dirty="0"/>
              <a:t>persist, </a:t>
            </a:r>
            <a:r>
              <a:rPr lang="en-US" dirty="0"/>
              <a:t>not necessarily with performance</a:t>
            </a:r>
            <a:endParaRPr lang="en-US" i="1" dirty="0"/>
          </a:p>
          <a:p>
            <a:pPr lvl="1"/>
            <a:r>
              <a:rPr lang="en-US" dirty="0"/>
              <a:t>GPA may be a transient issue or content-specific </a:t>
            </a:r>
          </a:p>
          <a:p>
            <a:pPr lvl="1"/>
            <a:r>
              <a:rPr lang="en-US" dirty="0"/>
              <a:t>May have history of incompletes or sudden termination of classes</a:t>
            </a:r>
          </a:p>
          <a:p>
            <a:pPr lvl="1"/>
            <a:endParaRPr lang="en-US" sz="800" dirty="0"/>
          </a:p>
          <a:p>
            <a:r>
              <a:rPr lang="en-US" dirty="0"/>
              <a:t>It the personal amount of effort required to </a:t>
            </a:r>
            <a:r>
              <a:rPr lang="en-US" i="1" dirty="0"/>
              <a:t>manage</a:t>
            </a:r>
            <a:r>
              <a:rPr lang="en-US" dirty="0"/>
              <a:t> multiple competing demands, which results in stress</a:t>
            </a:r>
          </a:p>
          <a:p>
            <a:endParaRPr lang="en-US" sz="900" dirty="0"/>
          </a:p>
          <a:p>
            <a:r>
              <a:rPr lang="en-US" dirty="0"/>
              <a:t>Increased amount of </a:t>
            </a:r>
            <a:r>
              <a:rPr lang="en-US" i="1" dirty="0"/>
              <a:t>unhealthy</a:t>
            </a:r>
            <a:r>
              <a:rPr lang="en-US" dirty="0"/>
              <a:t> stress may decrease a person’s resilience to academically persist</a:t>
            </a:r>
          </a:p>
          <a:p>
            <a:pPr lvl="1"/>
            <a:r>
              <a:rPr lang="en-US" dirty="0"/>
              <a:t>Think about the student who is successful at 4 courses, but cannot manage 5 courses well</a:t>
            </a:r>
            <a:r>
              <a:rPr lang="mr-IN" dirty="0"/>
              <a:t>…</a:t>
            </a:r>
            <a:r>
              <a:rPr lang="en-US" dirty="0"/>
              <a:t>its not intelligence/capacity, its </a:t>
            </a:r>
            <a:r>
              <a:rPr lang="en-US" i="1" dirty="0"/>
              <a:t>bandwidth</a:t>
            </a:r>
          </a:p>
          <a:p>
            <a:pPr lvl="1"/>
            <a:endParaRPr lang="en-US" sz="900" i="1" dirty="0"/>
          </a:p>
          <a:p>
            <a:r>
              <a:rPr lang="en-US" dirty="0"/>
              <a:t>EF skills promote self-regulation &amp; management to enhance performance</a:t>
            </a:r>
          </a:p>
          <a:p>
            <a:endParaRPr lang="en-US" dirty="0"/>
          </a:p>
          <a:p>
            <a:r>
              <a:rPr lang="en-US" dirty="0"/>
              <a:t>This is why the narrative of mentally ill, too sick to, and bad grades is so damaging...students need skills, when you teach them, they use them!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4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2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evaluate the role of EF skills, course load (e.g. number of classes), and complexity of coursework on cognitive load and academic progress</a:t>
            </a:r>
            <a:r>
              <a:rPr lang="en-US" sz="11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50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7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binary outcome and how condition and time were coded,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represents the marginal change in log odds with respect to persistence.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exponential value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(Exp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is the odds ratio of an event’s occurrence, so that if Exp(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greater than 1, in this analysis, there are increasing odds of academic persistence.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FSST accounted for approximately 21% of the variance (R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.208) and had an large estimated effect on academic persistence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1.025; Cohen, 1992;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Borenstein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2021); the log odds ratio was converted to R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Cohen’s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i="1" dirty="0"/>
              <a:t>Students with psychiatric conditions who were assigned to/received FSST will have greater improvement in academic persistence than students who were assigned to/received the CSAU+EFA condition.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Y</a:t>
            </a:r>
            <a:r>
              <a:rPr lang="en-US" baseline="-25000" dirty="0"/>
              <a:t>Persistence</a:t>
            </a:r>
            <a:r>
              <a:rPr lang="en-US" dirty="0"/>
              <a:t> = 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Time</a:t>
            </a:r>
            <a:r>
              <a:rPr lang="en-US" dirty="0"/>
              <a:t> + β</a:t>
            </a:r>
            <a:r>
              <a:rPr lang="en-US" baseline="-25000" dirty="0"/>
              <a:t>Condition</a:t>
            </a:r>
            <a:r>
              <a:rPr lang="en-US" dirty="0"/>
              <a:t> + β</a:t>
            </a:r>
            <a:r>
              <a:rPr lang="en-US" baseline="-25000" dirty="0"/>
              <a:t>T*C </a:t>
            </a:r>
            <a:r>
              <a:rPr lang="en-US" dirty="0"/>
              <a:t>+ </a:t>
            </a:r>
            <a:r>
              <a:rPr lang="en-US" i="1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5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ym typeface="Symbol" pitchFamily="2" charset="2"/>
              </a:rPr>
              <a:t></a:t>
            </a:r>
            <a:r>
              <a:rPr lang="en-US" sz="1200" dirty="0"/>
              <a:t> coefficient of the interaction term was 1.44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accounts for 13.5% of the variance (R</a:t>
            </a:r>
            <a:r>
              <a:rPr lang="en-US" sz="1200" baseline="30000" dirty="0"/>
              <a:t>2</a:t>
            </a:r>
            <a:r>
              <a:rPr lang="en-US" sz="1200" dirty="0"/>
              <a:t> = 0.135; </a:t>
            </a:r>
            <a:r>
              <a:rPr lang="en-US" sz="1200" u="sng" dirty="0">
                <a:hlinkClick r:id="rId3"/>
              </a:rPr>
              <a:t>www.escal.site</a:t>
            </a:r>
            <a:r>
              <a:rPr lang="en-US" sz="12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1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H_1a 86.52%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exponential value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(Exp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is the odds ratio of an event’s occurrence, so that if Exp(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greater than 1, in this analysis, there are increasing odds of academic persistence.  </a:t>
            </a:r>
          </a:p>
          <a:p>
            <a:endParaRPr lang="en-US" dirty="0"/>
          </a:p>
          <a:p>
            <a:r>
              <a:rPr lang="en-US" sz="1800" dirty="0"/>
              <a:t>FSST </a:t>
            </a:r>
            <a:r>
              <a:rPr lang="en-US" sz="1800" b="1" dirty="0"/>
              <a:t>directly impacts and increases odds of academic persistence</a:t>
            </a:r>
          </a:p>
          <a:p>
            <a:pPr marL="457177" lvl="1" indent="0">
              <a:buNone/>
            </a:pPr>
            <a:endParaRPr lang="en-US" sz="600" dirty="0"/>
          </a:p>
          <a:p>
            <a:r>
              <a:rPr lang="en-US" sz="1800" b="1" dirty="0"/>
              <a:t>Provides strong, preliminary confirmation that cognitive overload may play part in periodic attrition</a:t>
            </a:r>
          </a:p>
          <a:p>
            <a:endParaRPr lang="en-US" sz="600" dirty="0"/>
          </a:p>
          <a:p>
            <a:r>
              <a:rPr lang="en-US" sz="1800" dirty="0"/>
              <a:t>FSST’s effect sizes on working memory and attention suggests promise, but analyses not sufficiently powered to detect significance for measurement</a:t>
            </a:r>
            <a:endParaRPr lang="en-US" sz="165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0C90-5BD2-284A-8A5D-A31A6AC695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4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 dirty="0"/>
              <a:t>In 2003, my TTA life started as Masters-level clinician hired as a system-change consultant at a University</a:t>
            </a: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dirty="0"/>
              <a:t>Aim: change the practices in community mental health, higher ed and employment for  those with mental health conditions</a:t>
            </a: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dirty="0"/>
              <a:t>Worked with IHEs, local non-profits, state systems, federal agencies, and internationally to implement, adopt, and sustain practices to support young adults with MHC in college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2003- 2018: 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Rutgers University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Assistant Professor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Director of CSPR Research Group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UMASS Chan Medical School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Dept of Psychiatry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Assistant Professor		   </a:t>
            </a:r>
          </a:p>
          <a:p>
            <a:pPr marL="274320" lvl="1" indent="0">
              <a:buNone/>
            </a:pPr>
            <a:endParaRPr lang="en-US" sz="100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The JED Foundation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Chief Design &amp; Impact Officer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86EF1-FF4B-534D-A345-1CA9DF8FF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7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5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in our first study, we asked them...what gets in the way of staying in school...and you know what???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Eisenberg,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Golberstein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Hunt’s (2009) study of students with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psychiatric conditions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an academically rigorous and competitive university has provided a valuable citation to support this narrative,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study is largely mis</a:t>
            </a:r>
            <a:r>
              <a:rPr lang="en-US" sz="1800" u="sng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interpreted with</a:t>
            </a:r>
            <a:r>
              <a:rPr lang="en-US" sz="1800" u="sng" strike="sngStrike" dirty="0">
                <a:solidFill>
                  <a:srgbClr val="00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their results</a:t>
            </a:r>
            <a:r>
              <a:rPr lang="en-US" sz="1800" strike="sngStrike" dirty="0">
                <a:solidFill>
                  <a:srgbClr val="00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misunderstood.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authors stated that depression and anxiety symptoms predicted lower GPA, which is true,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average GPA of these students was 3.22 as compared to the larger student population’s GPA of 3.36.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These students’ GPAs were, in fact, lower than the comparative sample, but not low enough to support the symptom-based attrition narrative. </a:t>
            </a:r>
          </a:p>
          <a:p>
            <a:pPr lvl="1"/>
            <a:endParaRPr lang="en-US" sz="900" dirty="0"/>
          </a:p>
          <a:p>
            <a:r>
              <a:rPr lang="en-US" dirty="0"/>
              <a:t>Students with MHC cycle in and out of school</a:t>
            </a:r>
          </a:p>
          <a:p>
            <a:pPr lvl="1"/>
            <a:r>
              <a:rPr lang="en-US" dirty="0"/>
              <a:t>Our samples have had GPAs of 2.9-3.1 </a:t>
            </a:r>
          </a:p>
          <a:p>
            <a:pPr lvl="1"/>
            <a:endParaRPr lang="en-US" sz="900" dirty="0"/>
          </a:p>
          <a:p>
            <a:r>
              <a:rPr lang="en-US" dirty="0"/>
              <a:t>Our hypothesis is that symptoms and grades are not the cause of the staggering attrition rates of this group...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FF220-A158-8840-A4D9-46DD8E212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3023-BE7E-4F41-9487-7B5C61C9F0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264 students were asked about the barriers associated with maintaining matriculation in school, these were the results</a:t>
            </a:r>
          </a:p>
          <a:p>
            <a:r>
              <a:rPr lang="en-US" dirty="0"/>
              <a:t>This was my “ah-ha” moment</a:t>
            </a:r>
          </a:p>
          <a:p>
            <a:endParaRPr lang="en-US" dirty="0"/>
          </a:p>
          <a:p>
            <a:r>
              <a:rPr lang="en-US" dirty="0"/>
              <a:t>Students more commonly endorsed issues associated with executive functioning tasks than “classic” mental health symptoms</a:t>
            </a:r>
          </a:p>
          <a:p>
            <a:pPr marL="0" indent="0">
              <a:buNone/>
            </a:pPr>
            <a:endParaRPr lang="en-US" sz="300" dirty="0"/>
          </a:p>
          <a:p>
            <a:r>
              <a:rPr lang="en-US" dirty="0"/>
              <a:t>Students may not be failing out/dropping out of school because of their mental health symptoms per say, but because they had </a:t>
            </a:r>
            <a:r>
              <a:rPr lang="en-US" i="1" dirty="0"/>
              <a:t>difficulty with executive functioning skills and academic self-management (self-regulated learning)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A0CC2E-AAE6-4F41-8EA0-AA5119340D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3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7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 spc="133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/>
              <a:t>DATE OF PRESENTATION  |  LOCATION OF PRESENTATION</a:t>
            </a:r>
          </a:p>
        </p:txBody>
      </p:sp>
      <p:pic>
        <p:nvPicPr>
          <p:cNvPr id="5" name="Picture 4" descr="HOC Training">
            <a:extLst>
              <a:ext uri="{FF2B5EF4-FFF2-40B4-BE49-F238E27FC236}">
                <a16:creationId xmlns:a16="http://schemas.microsoft.com/office/drawing/2014/main" id="{8ED59A6E-E75B-BE45-498F-1B538448F7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26" y="4739706"/>
            <a:ext cx="2349968" cy="111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2D47E3-82A6-DD55-F6F1-57683302D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6111" y="4826697"/>
            <a:ext cx="1466471" cy="1114517"/>
          </a:xfrm>
          <a:prstGeom prst="rect">
            <a:avLst/>
          </a:prstGeom>
        </p:spPr>
      </p:pic>
      <p:pic>
        <p:nvPicPr>
          <p:cNvPr id="6" name="Picture 5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ED1CC348-7EFB-38B0-6574-920727128F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59510" y="4786940"/>
            <a:ext cx="1758487" cy="11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6EEBAEB-A8E1-4F43-9BB1-043C488B1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5999" y="4791116"/>
            <a:ext cx="6089651" cy="206053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CDB78E4-D553-6F41-8C2B-2A39EF449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8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4906083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5147923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0" y="457200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0376360-71FF-A144-930F-A825AC39B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5900" y="1889597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35CA03-F352-BA42-90A3-D4E973E431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900" y="3328345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CB5C-C86C-644D-BA6A-BE0D86E9F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302" y="457202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242E3C7-488E-2044-BA91-10A81BED4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302" y="1882590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2608FF-D3A0-6741-8008-9C7E70BE0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302" y="3334871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75867F-2F5B-AB40-8B0B-B0861743F98F}"/>
              </a:ext>
            </a:extLst>
          </p:cNvPr>
          <p:cNvSpPr txBox="1">
            <a:spLocks/>
          </p:cNvSpPr>
          <p:nvPr userDrawn="1"/>
        </p:nvSpPr>
        <p:spPr>
          <a:xfrm>
            <a:off x="6565900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8CBFD0-5E4C-45A1-8E04-36E3A21D6C39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3FB305-29F8-4898-9D15-7C15A7458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F3E29A-D216-4978-8FB7-097AF7CBC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B242E3-2EB5-457A-885E-550E23714471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7159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647AC-6B58-154F-A35F-899B9B14388F}"/>
              </a:ext>
            </a:extLst>
          </p:cNvPr>
          <p:cNvCxnSpPr/>
          <p:nvPr userDrawn="1"/>
        </p:nvCxnSpPr>
        <p:spPr>
          <a:xfrm>
            <a:off x="4065495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414887-EDEC-EA46-AE17-11A700D93405}"/>
              </a:ext>
            </a:extLst>
          </p:cNvPr>
          <p:cNvCxnSpPr/>
          <p:nvPr userDrawn="1"/>
        </p:nvCxnSpPr>
        <p:spPr>
          <a:xfrm>
            <a:off x="8130988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5FDBDC-85D9-0A44-8530-78819EEC43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6BB51E8-22C5-3A48-97D1-3EEDCADFD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4048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A3C4111-5524-C344-BEB6-9E79791D3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3696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BD5BF8-B107-E24C-A763-A1D63FD4BA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73D3580-B1DA-754B-BFC0-BBCCBF597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4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88C5D99-3E9D-D047-84E2-FF313C37C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36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36B083-1313-46AB-91A3-6290B5FAB712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7E3BFF-3FAF-4666-8250-197AEA27AA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A0E2E5-B5C8-4BC1-BD0E-3750E511D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26ED7C-D5A7-4272-B79C-DEA0ACDE651C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676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1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4E1485D-3230-F44A-AD4D-B2585F309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78" t="-91" r="2" b="-1"/>
          <a:stretch/>
        </p:blipFill>
        <p:spPr>
          <a:xfrm>
            <a:off x="7615825" y="0"/>
            <a:ext cx="4569825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6489011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4CF328-9FC5-DF42-A930-2C0CE17F7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4127" y="700439"/>
            <a:ext cx="1828800" cy="182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2222B-BFE5-F645-BAC0-77A21CE824EF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A5C396-133D-4A52-9D46-3B23A537443F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55B23A-74D9-440F-B52D-CC526FDAD7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773D40-0F67-46D7-BF32-EB24B5CC1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33C2BA-AE1E-49C2-A953-AA8296786227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42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3" y="548641"/>
            <a:ext cx="2842766" cy="29889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67B5B8-15F3-4F2B-98F6-AF48FD9831CF}"/>
              </a:ext>
            </a:extLst>
          </p:cNvPr>
          <p:cNvGrpSpPr/>
          <p:nvPr userDrawn="1"/>
        </p:nvGrpSpPr>
        <p:grpSpPr>
          <a:xfrm>
            <a:off x="457200" y="5715374"/>
            <a:ext cx="790437" cy="914400"/>
            <a:chOff x="4267200" y="4572000"/>
            <a:chExt cx="790437" cy="914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583148-0AC0-419F-B0E7-F3940C38E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49E71E3-636F-4C5E-A9DE-FCA4B07496E7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C8FAFC45-86BA-5396-5048-BC2A73B38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8683" y="5732307"/>
            <a:ext cx="1447133" cy="9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3FDCD33-87D8-EC46-8BFC-48ACFCD6F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73285" r="50001" b="-1"/>
          <a:stretch/>
        </p:blipFill>
        <p:spPr>
          <a:xfrm>
            <a:off x="1" y="5022848"/>
            <a:ext cx="6095997" cy="1828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585" y="5486401"/>
            <a:ext cx="3272536" cy="91052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1"/>
            <a:ext cx="6096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E9647-C285-F549-B4CC-166DC3F7A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5486401"/>
            <a:ext cx="710339" cy="910525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5532120" y="589498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69C2751-724B-084C-8FD0-F226A51728EB}"/>
              </a:ext>
            </a:extLst>
          </p:cNvPr>
          <p:cNvSpPr/>
          <p:nvPr userDrawn="1"/>
        </p:nvSpPr>
        <p:spPr>
          <a:xfrm>
            <a:off x="5532120" y="5519243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8E14F5-3B34-3345-9CDD-E5A2CD563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029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520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1" y="0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51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02981" cy="351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EB2932-8116-6A40-A3AE-8ADD55E9AC45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3F170B-9178-4378-BDC5-2A892088F309}"/>
              </a:ext>
            </a:extLst>
          </p:cNvPr>
          <p:cNvGrpSpPr/>
          <p:nvPr userDrawn="1"/>
        </p:nvGrpSpPr>
        <p:grpSpPr>
          <a:xfrm>
            <a:off x="9688171" y="525878"/>
            <a:ext cx="2201870" cy="919294"/>
            <a:chOff x="4267200" y="4572000"/>
            <a:chExt cx="2201870" cy="9192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FC6FFB-CE63-46BD-A2E2-DD6930DAB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C25E76-744F-4067-856F-3D5DF1637D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276764-9641-4C80-8460-46C8BF8A6683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7F736E2-93B9-0A43-8C89-DBF115D31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1" y="0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1950103"/>
            <a:ext cx="356347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2841251"/>
            <a:ext cx="3563471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5B516-1988-174F-9581-3E03BC557C8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266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72B652D-A7DC-C448-85BB-0FC91D265F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267" y="2841251"/>
            <a:ext cx="3563468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A1A94E-DB32-0941-88D1-D796254C3DD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35474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BC90C62-D738-6F4E-82BE-E9618E63E09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35474" y="2841251"/>
            <a:ext cx="3563469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FE75866-C199-8042-840D-BA95EB17D157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D2B51-AE2A-4801-AD6D-A92DDE707DFA}"/>
              </a:ext>
            </a:extLst>
          </p:cNvPr>
          <p:cNvGrpSpPr/>
          <p:nvPr userDrawn="1"/>
        </p:nvGrpSpPr>
        <p:grpSpPr>
          <a:xfrm>
            <a:off x="9688171" y="525878"/>
            <a:ext cx="2201870" cy="919294"/>
            <a:chOff x="4267200" y="4572000"/>
            <a:chExt cx="2201870" cy="9192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904614-479A-4268-99C5-0C0E50653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FC8839-A0E3-4966-B00E-8246F9B561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387019-9E5A-4105-9313-EFBDFF48CA75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75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2List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6"/>
            <a:ext cx="5540375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402981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2755C7-42FD-4DA8-84C2-836BC8E4CA29}"/>
              </a:ext>
            </a:extLst>
          </p:cNvPr>
          <p:cNvGrpSpPr/>
          <p:nvPr userDrawn="1"/>
        </p:nvGrpSpPr>
        <p:grpSpPr>
          <a:xfrm>
            <a:off x="9372600" y="5706129"/>
            <a:ext cx="2266696" cy="914400"/>
            <a:chOff x="9372600" y="270761"/>
            <a:chExt cx="2266696" cy="914400"/>
          </a:xfrm>
        </p:grpSpPr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B035671-1FF2-495B-B9E6-4AEB7DA2E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2DB185-0085-4462-893E-D9EFBD7913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00C476-3CBE-4B73-A81E-DA92F8B01484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5118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HOC Training">
            <a:extLst>
              <a:ext uri="{FF2B5EF4-FFF2-40B4-BE49-F238E27FC236}">
                <a16:creationId xmlns:a16="http://schemas.microsoft.com/office/drawing/2014/main" id="{5A578189-1D76-0507-8A1C-D2B95B3015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81" y="141907"/>
            <a:ext cx="1781175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43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890671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5ABF42-3E0B-0D45-9069-B2B7CCB54ED2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E1323D-E42D-432C-951A-94007B3D0AC2}"/>
              </a:ext>
            </a:extLst>
          </p:cNvPr>
          <p:cNvGrpSpPr/>
          <p:nvPr userDrawn="1"/>
        </p:nvGrpSpPr>
        <p:grpSpPr>
          <a:xfrm>
            <a:off x="9500761" y="569121"/>
            <a:ext cx="2266696" cy="914400"/>
            <a:chOff x="9372600" y="270761"/>
            <a:chExt cx="2266696" cy="914400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41FA2E-B68D-44D1-8EB9-4E9EF8118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014F13-D7CE-4A1A-B849-082DA54C4A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4B609B-16CA-41B1-981B-E3F65B91FF41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7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24986"/>
            <a:ext cx="11499448" cy="15040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 lorem ipsum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16103-B16D-A04C-8864-10DE367B1113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F96E17-151C-5130-7E6D-EB94978A3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96" y="5503934"/>
            <a:ext cx="1172268" cy="890923"/>
          </a:xfrm>
          <a:prstGeom prst="rect">
            <a:avLst/>
          </a:prstGeom>
        </p:spPr>
      </p:pic>
      <p:pic>
        <p:nvPicPr>
          <p:cNvPr id="4" name="Picture 3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3E290E5E-66B7-DB80-1671-7C44CA8DD7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0200" y="5503934"/>
            <a:ext cx="1557886" cy="10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3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5" cy="1429352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457201"/>
            <a:ext cx="6391993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7FA85-E10D-D648-993E-7F4AB3E5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2057400"/>
            <a:ext cx="4314825" cy="2938112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AAAC8-05BE-3D47-BE46-7025DC5A85D1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0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02CA63-DFFB-BF4A-92E0-A2060865DA0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531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99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CBF7F2-D404-0A49-AC8D-48A9E0D747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5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der and 1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11123843" cy="316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HOC Training">
            <a:extLst>
              <a:ext uri="{FF2B5EF4-FFF2-40B4-BE49-F238E27FC236}">
                <a16:creationId xmlns:a16="http://schemas.microsoft.com/office/drawing/2014/main" id="{028841AD-EF6F-4C8E-F625-EB35C1C80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81" y="141907"/>
            <a:ext cx="1781175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48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C2A561-8958-47AE-B776-5ED87D523725}"/>
              </a:ext>
            </a:extLst>
          </p:cNvPr>
          <p:cNvGrpSpPr/>
          <p:nvPr userDrawn="1"/>
        </p:nvGrpSpPr>
        <p:grpSpPr>
          <a:xfrm>
            <a:off x="9372600" y="5706129"/>
            <a:ext cx="2266696" cy="914400"/>
            <a:chOff x="9372600" y="270761"/>
            <a:chExt cx="2266696" cy="914400"/>
          </a:xfrm>
        </p:grpSpPr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B976C5F-6E2F-4CDE-82BB-FF86C79D0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355F07-05AC-4AE8-9D1F-0880047C9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F115C8-7FA5-4BC8-A14B-68E81617FBB1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9849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991A-7C62-F44E-92F2-8CFD709CA21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B1737-B936-6042-A59A-95AD4D1D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C7371E-F56A-4CA4-9EAD-DFF10975F9F3}"/>
              </a:ext>
            </a:extLst>
          </p:cNvPr>
          <p:cNvGrpSpPr/>
          <p:nvPr userDrawn="1"/>
        </p:nvGrpSpPr>
        <p:grpSpPr>
          <a:xfrm>
            <a:off x="9372600" y="5706129"/>
            <a:ext cx="2266696" cy="914400"/>
            <a:chOff x="9372600" y="270761"/>
            <a:chExt cx="2266696" cy="914400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5DA69CD-0770-49FE-A406-2469D5EF5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9704D-353F-4BFC-A101-BAD829ABF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2F71E4-5A4A-4F6B-AF5D-9B1E2C54A906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411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9A2A3E-A5B6-4360-93AE-FD9DA8854D81}"/>
              </a:ext>
            </a:extLst>
          </p:cNvPr>
          <p:cNvGrpSpPr/>
          <p:nvPr userDrawn="1"/>
        </p:nvGrpSpPr>
        <p:grpSpPr>
          <a:xfrm>
            <a:off x="9372600" y="5655680"/>
            <a:ext cx="2266696" cy="914400"/>
            <a:chOff x="9372600" y="270761"/>
            <a:chExt cx="2266696" cy="914400"/>
          </a:xfrm>
        </p:grpSpPr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DEB999B-78CB-424E-9364-DF868F428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A51E73-EABE-4AB6-8E2E-ADD5E9849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CA7A83-D3D4-4D14-86A8-F025223944C1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106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7D8CA0-1A3E-DD4D-A2F5-96FBBF5E8A18}"/>
              </a:ext>
            </a:extLst>
          </p:cNvPr>
          <p:cNvSpPr/>
          <p:nvPr userDrawn="1"/>
        </p:nvSpPr>
        <p:spPr>
          <a:xfrm>
            <a:off x="3698240" y="1381760"/>
            <a:ext cx="914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C3D73-10F0-6E46-A524-9EF7FB09F1D1}"/>
              </a:ext>
            </a:extLst>
          </p:cNvPr>
          <p:cNvSpPr txBox="1"/>
          <p:nvPr userDrawn="1"/>
        </p:nvSpPr>
        <p:spPr>
          <a:xfrm>
            <a:off x="3850640" y="1381760"/>
            <a:ext cx="211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20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D855D-8018-974D-A081-9CBB6AECD7A8}"/>
              </a:ext>
            </a:extLst>
          </p:cNvPr>
          <p:cNvSpPr txBox="1"/>
          <p:nvPr userDrawn="1"/>
        </p:nvSpPr>
        <p:spPr>
          <a:xfrm>
            <a:off x="1441704" y="1381760"/>
            <a:ext cx="211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0" spc="20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BEFORE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6C5BF0-AC72-084E-8E32-B4DE54C385CE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E131A4-4372-4456-BCA0-274A4F9393C5}"/>
              </a:ext>
            </a:extLst>
          </p:cNvPr>
          <p:cNvGrpSpPr/>
          <p:nvPr userDrawn="1"/>
        </p:nvGrpSpPr>
        <p:grpSpPr>
          <a:xfrm>
            <a:off x="9468300" y="274637"/>
            <a:ext cx="2266696" cy="914400"/>
            <a:chOff x="9372600" y="270761"/>
            <a:chExt cx="2266696" cy="914400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F474A36-1F11-41EB-A7A8-62E6664A1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790F40-9C64-40AF-9848-1A599D6D2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E80A3E-C9C4-45F6-BB8B-6005BBE5339E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725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A0887AE-5B5F-30DE-1C24-F95A9CECDC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9200" y="5571376"/>
            <a:ext cx="1172268" cy="890923"/>
          </a:xfrm>
          <a:prstGeom prst="rect">
            <a:avLst/>
          </a:prstGeom>
        </p:spPr>
      </p:pic>
      <p:pic>
        <p:nvPicPr>
          <p:cNvPr id="6" name="Picture 5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B06EB148-7DD1-6317-4938-A72CB4A29E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0800" y="5537798"/>
            <a:ext cx="1447133" cy="9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8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2AD02B-6DC2-EA42-9DC8-5FED224312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14AB76-A687-46A7-9157-E5184C53BB9F}"/>
              </a:ext>
            </a:extLst>
          </p:cNvPr>
          <p:cNvGrpSpPr/>
          <p:nvPr userDrawn="1"/>
        </p:nvGrpSpPr>
        <p:grpSpPr>
          <a:xfrm>
            <a:off x="9462008" y="270761"/>
            <a:ext cx="2266696" cy="914400"/>
            <a:chOff x="9372600" y="270761"/>
            <a:chExt cx="2266696" cy="914400"/>
          </a:xfrm>
        </p:grpSpPr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5DC1181-D452-B345-98C6-EA169D762D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2600" y="274636"/>
              <a:ext cx="710339" cy="9105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4764C2-8068-4BC5-B3F0-AE9AE923F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432" y="270761"/>
              <a:ext cx="1298864" cy="914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E9B590-A78D-4514-B3CD-896706D93F9D}"/>
                </a:ext>
              </a:extLst>
            </p:cNvPr>
            <p:cNvCxnSpPr/>
            <p:nvPr userDrawn="1"/>
          </p:nvCxnSpPr>
          <p:spPr>
            <a:xfrm>
              <a:off x="10203581" y="402405"/>
              <a:ext cx="0" cy="640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271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6"/>
            <a:ext cx="9144000" cy="72933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F9F672-17CF-4E81-8CA8-406EDEF77C54}"/>
              </a:ext>
            </a:extLst>
          </p:cNvPr>
          <p:cNvGrpSpPr/>
          <p:nvPr userDrawn="1"/>
        </p:nvGrpSpPr>
        <p:grpSpPr>
          <a:xfrm>
            <a:off x="4543563" y="4740792"/>
            <a:ext cx="3091886" cy="1259375"/>
            <a:chOff x="4267200" y="4572000"/>
            <a:chExt cx="3091886" cy="1259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F0C38A-F466-D84F-99B9-99856C5AE5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267200" y="4572000"/>
              <a:ext cx="973559" cy="12593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14760B-CDF7-4B64-AB53-591293FE8F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9643" y="4576894"/>
              <a:ext cx="1779443" cy="125272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16C0E4-4B89-4C94-BF95-1B68097332BA}"/>
                </a:ext>
              </a:extLst>
            </p:cNvPr>
            <p:cNvCxnSpPr/>
            <p:nvPr userDrawn="1"/>
          </p:nvCxnSpPr>
          <p:spPr>
            <a:xfrm>
              <a:off x="5410200" y="4648200"/>
              <a:ext cx="0" cy="1066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4985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pattFill prst="pct5">
          <a:fgClr>
            <a:srgbClr val="F0872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small" baseline="0">
                <a:solidFill>
                  <a:srgbClr val="0F6FC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1696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F6FC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6676" y="41422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52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832291" cy="1043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4685" y="1577068"/>
            <a:ext cx="5269715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80116"/>
            <a:ext cx="5345891" cy="45689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24393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+Two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5229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9824"/>
            <a:ext cx="5540375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375229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9824"/>
            <a:ext cx="5402981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FB25F9-8E93-6D43-B0F6-9892F2537D3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EF88-65D8-73D2-8629-48FB8E01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F1BCB2-1723-DC2B-5BBC-650B2FAC0959}"/>
              </a:ext>
            </a:extLst>
          </p:cNvPr>
          <p:cNvGrpSpPr/>
          <p:nvPr userDrawn="1"/>
        </p:nvGrpSpPr>
        <p:grpSpPr>
          <a:xfrm>
            <a:off x="426720" y="6054335"/>
            <a:ext cx="2541373" cy="457676"/>
            <a:chOff x="426720" y="6054335"/>
            <a:chExt cx="2541373" cy="4576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D8B8767-4BD7-4B60-AC1F-30D16605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26720" y="6054811"/>
              <a:ext cx="638320" cy="456724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263BBB-7AB6-4DEC-54FB-453E69BE7674}"/>
                </a:ext>
              </a:extLst>
            </p:cNvPr>
            <p:cNvCxnSpPr/>
            <p:nvPr userDrawn="1"/>
          </p:nvCxnSpPr>
          <p:spPr>
            <a:xfrm>
              <a:off x="1272438" y="6136066"/>
              <a:ext cx="0" cy="294215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96C1EF66-7CC0-343F-A007-87695BA53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3408" y="6059583"/>
              <a:ext cx="732112" cy="452428"/>
            </a:xfrm>
            <a:prstGeom prst="rect">
              <a:avLst/>
            </a:prstGeom>
          </p:spPr>
        </p:pic>
        <p:pic>
          <p:nvPicPr>
            <p:cNvPr id="7" name="Picture 6" descr="A hot air balloon with a person in the air&#10;&#10;Description automatically generated">
              <a:extLst>
                <a:ext uri="{FF2B5EF4-FFF2-40B4-BE49-F238E27FC236}">
                  <a16:creationId xmlns:a16="http://schemas.microsoft.com/office/drawing/2014/main" id="{FBEC2EF2-9031-3E97-642C-2BA9A57039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10893" y="6054335"/>
              <a:ext cx="457200" cy="4572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3BE410-F789-533F-337B-282C64D58B78}"/>
                </a:ext>
              </a:extLst>
            </p:cNvPr>
            <p:cNvCxnSpPr/>
            <p:nvPr userDrawn="1"/>
          </p:nvCxnSpPr>
          <p:spPr>
            <a:xfrm>
              <a:off x="2444989" y="6143181"/>
              <a:ext cx="0" cy="294215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54C45B-A55C-DEF1-8271-146E7CB9F5B2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69CB16-16EC-BFE6-D4AA-FDFE6FEB6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655763"/>
            <a:ext cx="10896600" cy="4195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26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EF88-65D8-73D2-8629-48FB8E01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F1BCB2-1723-DC2B-5BBC-650B2FAC0959}"/>
              </a:ext>
            </a:extLst>
          </p:cNvPr>
          <p:cNvGrpSpPr/>
          <p:nvPr userDrawn="1"/>
        </p:nvGrpSpPr>
        <p:grpSpPr>
          <a:xfrm>
            <a:off x="426720" y="6054335"/>
            <a:ext cx="2541373" cy="457676"/>
            <a:chOff x="426720" y="6054335"/>
            <a:chExt cx="2541373" cy="4576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D8B8767-4BD7-4B60-AC1F-30D16605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26720" y="6054811"/>
              <a:ext cx="638320" cy="456724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263BBB-7AB6-4DEC-54FB-453E69BE7674}"/>
                </a:ext>
              </a:extLst>
            </p:cNvPr>
            <p:cNvCxnSpPr/>
            <p:nvPr userDrawn="1"/>
          </p:nvCxnSpPr>
          <p:spPr>
            <a:xfrm>
              <a:off x="1272438" y="6136066"/>
              <a:ext cx="0" cy="294215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96C1EF66-7CC0-343F-A007-87695BA53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3408" y="6059583"/>
              <a:ext cx="732112" cy="452428"/>
            </a:xfrm>
            <a:prstGeom prst="rect">
              <a:avLst/>
            </a:prstGeom>
          </p:spPr>
        </p:pic>
        <p:pic>
          <p:nvPicPr>
            <p:cNvPr id="7" name="Picture 6" descr="A hot air balloon with a person in the air&#10;&#10;Description automatically generated">
              <a:extLst>
                <a:ext uri="{FF2B5EF4-FFF2-40B4-BE49-F238E27FC236}">
                  <a16:creationId xmlns:a16="http://schemas.microsoft.com/office/drawing/2014/main" id="{FBEC2EF2-9031-3E97-642C-2BA9A57039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10893" y="6054335"/>
              <a:ext cx="457200" cy="4572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3BE410-F789-533F-337B-282C64D58B78}"/>
                </a:ext>
              </a:extLst>
            </p:cNvPr>
            <p:cNvCxnSpPr/>
            <p:nvPr userDrawn="1"/>
          </p:nvCxnSpPr>
          <p:spPr>
            <a:xfrm>
              <a:off x="2444989" y="6143181"/>
              <a:ext cx="0" cy="294215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54C45B-A55C-DEF1-8271-146E7CB9F5B2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69CB16-16EC-BFE6-D4AA-FDFE6FEB6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655763"/>
            <a:ext cx="10896600" cy="4195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34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38626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—NAME O. PERSON</a:t>
            </a:r>
            <a:br>
              <a:rPr lang="en-US"/>
            </a:br>
            <a:r>
              <a:rPr lang="en-US"/>
              <a:t>	TITLE OF QUOTED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E4664-7C88-1A41-B534-F53D664DEB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27336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85734C-5CCD-B84A-90C0-C65665C081AC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77AEC6-F9B5-4836-9556-0A1131F69480}"/>
              </a:ext>
            </a:extLst>
          </p:cNvPr>
          <p:cNvGrpSpPr/>
          <p:nvPr userDrawn="1"/>
        </p:nvGrpSpPr>
        <p:grpSpPr>
          <a:xfrm>
            <a:off x="1383307" y="5607205"/>
            <a:ext cx="1411433" cy="914400"/>
            <a:chOff x="5057637" y="4576894"/>
            <a:chExt cx="1411433" cy="914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78C592-31D1-4EC8-BC30-DE541F923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53A15D-E9EE-4FFB-BD62-8F35380B9426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ED2F00D-2EC2-7DEE-3BA6-1B27BCF5F7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97" y="5630682"/>
            <a:ext cx="1172268" cy="8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6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27336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38626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—NAME O. PERSON</a:t>
            </a:r>
            <a:br>
              <a:rPr lang="en-US" dirty="0"/>
            </a:br>
            <a:r>
              <a:rPr lang="en-US" dirty="0"/>
              <a:t>	TITLE OF QUOTED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D000FB-E786-EA4B-9D92-DE4D0C944AA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70AA5C-37E9-476C-B87B-0CC5EA33676F}"/>
              </a:ext>
            </a:extLst>
          </p:cNvPr>
          <p:cNvGrpSpPr/>
          <p:nvPr userDrawn="1"/>
        </p:nvGrpSpPr>
        <p:grpSpPr>
          <a:xfrm>
            <a:off x="533400" y="5671581"/>
            <a:ext cx="2201870" cy="919294"/>
            <a:chOff x="4267200" y="4572000"/>
            <a:chExt cx="2201870" cy="9192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82EA17-7C38-4F55-A263-4901016985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1F6ED-A983-4C51-BA82-6EC9C7B35D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874C88-1D1B-4CAC-8E45-1B7317081DCA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73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sts+Narrow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277737-A8CC-9D41-AF92-CEF6E2652DA8}"/>
              </a:ext>
            </a:extLst>
          </p:cNvPr>
          <p:cNvSpPr/>
          <p:nvPr userDrawn="1"/>
        </p:nvSpPr>
        <p:spPr>
          <a:xfrm>
            <a:off x="9455150" y="-1"/>
            <a:ext cx="2736850" cy="47974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5D44FD-EC2B-BA47-A5B7-8FBCA2CC7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529" t="69899"/>
          <a:stretch/>
        </p:blipFill>
        <p:spPr>
          <a:xfrm>
            <a:off x="9455150" y="4797467"/>
            <a:ext cx="2736850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393681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1"/>
            <a:ext cx="2743200" cy="47974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1C0C7-7F08-FD45-A343-7AAFCD6966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4573" y="1825628"/>
            <a:ext cx="393681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94C59-5303-4637-9A2C-58AF717ED699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4F6B75-8625-4BB7-B591-56AD39DFC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B6D562-B56A-4AF4-9D39-6A3E7CFC17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52B198B-8A95-47F0-BBAA-06C02B2E995B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33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455CDD-6175-A74F-ABB3-D7D0F2634141}"/>
              </a:ext>
            </a:extLst>
          </p:cNvPr>
          <p:cNvSpPr/>
          <p:nvPr userDrawn="1"/>
        </p:nvSpPr>
        <p:spPr>
          <a:xfrm>
            <a:off x="7620001" y="-1"/>
            <a:ext cx="4571999" cy="47974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96284BF-B9BE-EE49-B8EC-A60012C19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9899"/>
          <a:stretch/>
        </p:blipFill>
        <p:spPr>
          <a:xfrm>
            <a:off x="7620001" y="4791116"/>
            <a:ext cx="4565649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489011" cy="397005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0801" y="-1"/>
            <a:ext cx="4572001" cy="479746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BE0CFE-AAC2-B743-B771-46DC9F4B9897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6BE359-521F-4E97-8E70-204AE2051454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7CD551-1CA3-4DD1-AF4D-F7EB91897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9F05F0-82A0-469A-B78E-9DD0146F6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75E299-5B1E-4E67-A333-53315D6BDBE3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69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+ShortCaption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B6FBB3-3338-4B4E-AD34-2D7EF780D996}"/>
              </a:ext>
            </a:extLst>
          </p:cNvPr>
          <p:cNvSpPr/>
          <p:nvPr userDrawn="1"/>
        </p:nvSpPr>
        <p:spPr>
          <a:xfrm>
            <a:off x="7620001" y="-1"/>
            <a:ext cx="4571999" cy="41148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9F8541C-9DA0-6245-B1DC-44B54882C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0019"/>
          <a:stretch/>
        </p:blipFill>
        <p:spPr>
          <a:xfrm>
            <a:off x="7620001" y="4114800"/>
            <a:ext cx="4565649" cy="273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6489011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9" y="0"/>
            <a:ext cx="4572001" cy="41148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D4ADCB-18AE-4745-ACA2-7C3091EB18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85094" y="4347274"/>
            <a:ext cx="3254471" cy="9105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Short caption for photo above goes here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3BB6B23-ED3A-8B4A-9ADD-9B20BF2AC871}"/>
              </a:ext>
            </a:extLst>
          </p:cNvPr>
          <p:cNvSpPr/>
          <p:nvPr userDrawn="1"/>
        </p:nvSpPr>
        <p:spPr>
          <a:xfrm>
            <a:off x="8019440" y="4414509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748B05-323F-6442-B539-7D8C4C87C98C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2142BF-1C0F-4943-8944-884065CD5D93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780C7E-18D5-4215-BEBF-05AADFB52F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8DAB0C-D74C-4D69-9D2B-63960DBC6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BD7929-08FF-4709-9143-0033967AE427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22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39A1D6-DBBB-A847-838A-96CE92F5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5999" y="4791116"/>
            <a:ext cx="6089651" cy="20605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9B96961-9CB9-EE40-B746-84089B11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8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490608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5147923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2" y="457201"/>
            <a:ext cx="5173663" cy="388306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Callout goes here click to edit text lorem ipsum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665C7E-A117-004C-B46F-3CDD89974B8B}"/>
              </a:ext>
            </a:extLst>
          </p:cNvPr>
          <p:cNvSpPr txBox="1">
            <a:spLocks/>
          </p:cNvSpPr>
          <p:nvPr userDrawn="1"/>
        </p:nvSpPr>
        <p:spPr>
          <a:xfrm>
            <a:off x="6565902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173ABE-1041-4DCE-90D8-09603F0979E7}"/>
              </a:ext>
            </a:extLst>
          </p:cNvPr>
          <p:cNvGrpSpPr/>
          <p:nvPr userDrawn="1"/>
        </p:nvGrpSpPr>
        <p:grpSpPr>
          <a:xfrm>
            <a:off x="9753600" y="5638800"/>
            <a:ext cx="2201870" cy="919294"/>
            <a:chOff x="4267200" y="4572000"/>
            <a:chExt cx="2201870" cy="9192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2428E1-1EFA-48BD-A4D9-6DE3A7182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72000"/>
              <a:ext cx="706875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F7E7ED-91E4-478D-A81F-B1EA8A080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4" y="4576894"/>
              <a:ext cx="1298866" cy="9144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79DB21-D473-4CD1-9BA0-090FA4A174A1}"/>
                </a:ext>
              </a:extLst>
            </p:cNvPr>
            <p:cNvCxnSpPr/>
            <p:nvPr userDrawn="1"/>
          </p:nvCxnSpPr>
          <p:spPr>
            <a:xfrm>
              <a:off x="5057637" y="4670885"/>
              <a:ext cx="0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8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D8C513F1-421B-451B-935C-EA9C3C5FD46E/#_ENREF_2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hyperlink" Target="applewebdata://D8C513F1-421B-451B-935C-EA9C3C5FD46E/#_ENREF_3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Mullen@umassmed.edu" TargetMode="External"/><Relationship Id="rId2" Type="http://schemas.openxmlformats.org/officeDocument/2006/relationships/hyperlink" Target="mailto:HYPE@umassmed.edu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jpe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hyperlink" Target="https://www.umassmed.edu/transitionsac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BA94-25BA-094B-BB16-BDF97C08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50424"/>
            <a:ext cx="11125200" cy="46121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Wait...What’s Due Now???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Inside Cognitive Overload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&amp;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White Knuckle Effect Among College Students 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C36AB-1815-2E4D-B015-17F4100F9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10287000" cy="6858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Michelle G. Mullen, PhD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2E3DB-7333-DFBB-9FE9-8A77A5404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April 30, 2026</a:t>
            </a:r>
          </a:p>
        </p:txBody>
      </p:sp>
    </p:spTree>
    <p:extLst>
      <p:ext uri="{BB962C8B-B14F-4D97-AF65-F5344CB8AC3E}">
        <p14:creationId xmlns:p14="http://schemas.microsoft.com/office/powerpoint/2010/main" val="324728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72EC-D660-D504-C97B-231B4AE2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Reported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45CA-C948-FEFB-9B27-D6652BC895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Over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70%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of respondents: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Concentration (85%),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Time management (77%),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Stamina (75%),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Organization (71%),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Prioritizing tasks (70%)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26B92-6564-6CDD-15A3-A94D990B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0116"/>
            <a:ext cx="4009418" cy="4896884"/>
          </a:xfrm>
        </p:spPr>
        <p:txBody>
          <a:bodyPr>
            <a:normAutofit fontScale="85000" lnSpcReduction="20000"/>
          </a:bodyPr>
          <a:lstStyle/>
          <a:p>
            <a:pPr marL="240030" indent="-240030"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Over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50%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of respondents:</a:t>
            </a:r>
          </a:p>
          <a:p>
            <a:pPr marL="240030" indent="-240030"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Difficulty memorizing information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Managing psychiatric symptoms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Studying for exams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Taking exams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Preparing for class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Writing papers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Taking notes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Researching information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Meeting deadlines</a:t>
            </a:r>
            <a:endParaRPr lang="en-US" sz="1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3A4A1-770C-0634-BA28-50D9F6CABCB6}"/>
              </a:ext>
            </a:extLst>
          </p:cNvPr>
          <p:cNvSpPr txBox="1"/>
          <p:nvPr/>
        </p:nvSpPr>
        <p:spPr>
          <a:xfrm>
            <a:off x="8659593" y="6477000"/>
            <a:ext cx="3399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(Gill, Mullen, Murphy, Salzer, Davis, in process)</a:t>
            </a:r>
          </a:p>
        </p:txBody>
      </p:sp>
    </p:spTree>
    <p:extLst>
      <p:ext uri="{BB962C8B-B14F-4D97-AF65-F5344CB8AC3E}">
        <p14:creationId xmlns:p14="http://schemas.microsoft.com/office/powerpoint/2010/main" val="328036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539C-9985-E4A5-F73E-11AF35DFF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325563"/>
            <a:ext cx="10896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Ah Ha Moment</a:t>
            </a:r>
          </a:p>
        </p:txBody>
      </p:sp>
      <p:pic>
        <p:nvPicPr>
          <p:cNvPr id="5" name="Picture 4" descr="Young girls with braids looking mischievous with drawings of question marks over her head">
            <a:extLst>
              <a:ext uri="{FF2B5EF4-FFF2-40B4-BE49-F238E27FC236}">
                <a16:creationId xmlns:a16="http://schemas.microsoft.com/office/drawing/2014/main" id="{ED254BF6-627B-B96F-B219-D7ADFF4B3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54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6E54-502E-1846-9BE6-34BA3A9D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9" y="336425"/>
            <a:ext cx="11123843" cy="827499"/>
          </a:xfrm>
        </p:spPr>
        <p:txBody>
          <a:bodyPr/>
          <a:lstStyle/>
          <a:p>
            <a:r>
              <a:rPr lang="en-US" dirty="0"/>
              <a:t>Executive Functioning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10037-792B-BC4D-8ED5-D9292BBE2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38" y="1111169"/>
            <a:ext cx="11123843" cy="574683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800" dirty="0"/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Executive Functioning (EF; “cognitive control system”) is an umbrella term for the cognitive processes that facilitate thought and action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(Friedman et al., 2008)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Foundational to orchestrating goal-directed behavior/self-regulated learning 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Undergirds self-regulated learning (SRL):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(1) planning and activation; 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(2) monitoring; 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(3) control; and 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(4) reaction, reflection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(Pintrich et al., 2000)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Students who use greater numbers of SRL strategies have better academic outcomes than students who lack self-regulatory skills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(Zimmerman, 2000).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Developmental phase (age), MH conditions, experiences/opportunities,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the MH system affect the development and refinement of EF skills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 marL="457177" lvl="1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904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4354-DDD3-1443-8ECE-B274D872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93617"/>
            <a:ext cx="10832291" cy="1043668"/>
          </a:xfrm>
        </p:spPr>
        <p:txBody>
          <a:bodyPr anchor="ctr">
            <a:normAutofit/>
          </a:bodyPr>
          <a:lstStyle/>
          <a:p>
            <a:r>
              <a:rPr lang="en-US" dirty="0"/>
              <a:t>Executive Functioning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9F973-013B-0F47-8FAD-D19DF6FB2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37285"/>
            <a:ext cx="11734799" cy="5720715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sz="2000" b="1" dirty="0"/>
              <a:t>Planning: </a:t>
            </a:r>
            <a:r>
              <a:rPr lang="en-US" sz="2000" dirty="0"/>
              <a:t> plotting sequence of steps to achieve goal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Difficulty meeting assignment deadlines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Reasoning: </a:t>
            </a:r>
            <a:r>
              <a:rPr lang="en-US" sz="2000" dirty="0"/>
              <a:t> thinking through information in logical way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Poor writing structure, difficulty with problem solving</a:t>
            </a:r>
          </a:p>
          <a:p>
            <a:pPr lvl="0">
              <a:spcAft>
                <a:spcPts val="600"/>
              </a:spcAft>
            </a:pPr>
            <a:r>
              <a:rPr lang="en-US" sz="2000" b="1" dirty="0"/>
              <a:t>Attentional control: </a:t>
            </a:r>
            <a:r>
              <a:rPr lang="en-US" sz="2000" dirty="0"/>
              <a:t> choosing how one directs attention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Staring off into space, repeating questions, unfinished </a:t>
            </a:r>
          </a:p>
          <a:p>
            <a:pPr marL="457177" lvl="1" indent="0">
              <a:spcAft>
                <a:spcPts val="600"/>
              </a:spcAft>
              <a:buNone/>
            </a:pPr>
            <a:r>
              <a:rPr lang="en-US" sz="2000" dirty="0"/>
              <a:t>assignments</a:t>
            </a:r>
          </a:p>
          <a:p>
            <a:pPr lvl="0">
              <a:spcAft>
                <a:spcPts val="600"/>
              </a:spcAft>
            </a:pPr>
            <a:r>
              <a:rPr lang="en-US" sz="2000" b="1" dirty="0"/>
              <a:t>Inhibiting automatic responses: </a:t>
            </a:r>
            <a:r>
              <a:rPr lang="en-US" sz="2000" dirty="0"/>
              <a:t> resisting urges leading to undesired outcomes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Interrupting, checking phone while reading, answering emails while writing a paper 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Working memory:</a:t>
            </a:r>
            <a:r>
              <a:rPr lang="en-US" sz="2000" dirty="0"/>
              <a:t>  holding and processing information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“What was the point I was trying to make?”  	</a:t>
            </a:r>
            <a:r>
              <a:rPr lang="en-US" sz="1500" dirty="0"/>
              <a:t>			(Diamond, 2014)</a:t>
            </a:r>
          </a:p>
        </p:txBody>
      </p:sp>
      <p:pic>
        <p:nvPicPr>
          <p:cNvPr id="2050" name="Picture 2" descr="Picture depicting the executive functioning domains">
            <a:extLst>
              <a:ext uri="{FF2B5EF4-FFF2-40B4-BE49-F238E27FC236}">
                <a16:creationId xmlns:a16="http://schemas.microsoft.com/office/drawing/2014/main" id="{AD4F2F90-50BC-18FD-45A4-63894412D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9"/>
          <a:stretch/>
        </p:blipFill>
        <p:spPr bwMode="auto">
          <a:xfrm>
            <a:off x="8274309" y="914399"/>
            <a:ext cx="3855559" cy="308541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3066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52B4-9F0C-75A8-9A2D-510C0F8E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48" y="268745"/>
            <a:ext cx="11123843" cy="827499"/>
          </a:xfrm>
        </p:spPr>
        <p:txBody>
          <a:bodyPr/>
          <a:lstStyle/>
          <a:p>
            <a:r>
              <a:rPr lang="en-US" dirty="0"/>
              <a:t>EF Development &amp;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8770-9D5F-8BBB-7A63-A1FA88A6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48" y="1084521"/>
            <a:ext cx="11123843" cy="600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Develops through mid-20s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Hidden academic curriculum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Not explicitly taught, but expected to develop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Trauma, toxic stress, and poverty negatively affect neurodevelopment &amp; EF skill development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Opportunities impact EF development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Achievement gap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EF predictors of educational achievement in primary &amp; secondary school </a:t>
            </a:r>
          </a:p>
          <a:p>
            <a:pPr lvl="1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Equal to or better than IQ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Malleable &amp; teachable </a:t>
            </a:r>
            <a:r>
              <a:rPr lang="en-US" sz="1200" baseline="30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1200" strike="noStrike" baseline="30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hlinkClick r:id="rId3" tooltip="Lohnes, 2022 #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Lohnes 2022</a:t>
            </a:r>
            <a:r>
              <a:rPr lang="en-US" sz="1200" baseline="30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en-US" sz="1200" strike="noStrike" baseline="30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hlinkClick r:id="rId4" tooltip="Zhang, 2019 #6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Zhang, et al. 2019</a:t>
            </a:r>
            <a:r>
              <a:rPr lang="en-US" sz="1200" baseline="30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)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Budding research:</a:t>
            </a:r>
          </a:p>
          <a:p>
            <a:pPr lvl="1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EF as a protective factor</a:t>
            </a:r>
          </a:p>
          <a:p>
            <a:pPr lvl="1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Bridges that achievement gap seen in historically discriminated against communities</a:t>
            </a:r>
          </a:p>
        </p:txBody>
      </p:sp>
    </p:spTree>
    <p:extLst>
      <p:ext uri="{BB962C8B-B14F-4D97-AF65-F5344CB8AC3E}">
        <p14:creationId xmlns:p14="http://schemas.microsoft.com/office/powerpoint/2010/main" val="1982985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1FB6A-0C43-B323-D933-3689DB18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149"/>
            <a:ext cx="10820400" cy="2917128"/>
          </a:xfrm>
        </p:spPr>
        <p:txBody>
          <a:bodyPr>
            <a:noAutofit/>
          </a:bodyPr>
          <a:lstStyle/>
          <a:p>
            <a:r>
              <a:rPr lang="en-US" sz="4300" dirty="0">
                <a:solidFill>
                  <a:schemeClr val="tx2"/>
                </a:solidFill>
              </a:rPr>
              <a:t>What would happen if I collected </a:t>
            </a:r>
            <a:br>
              <a:rPr lang="en-US" sz="4300" dirty="0">
                <a:solidFill>
                  <a:schemeClr val="tx2"/>
                </a:solidFill>
              </a:rPr>
            </a:br>
            <a:br>
              <a:rPr lang="en-US" sz="4300" dirty="0">
                <a:solidFill>
                  <a:schemeClr val="tx2"/>
                </a:solidFill>
              </a:rPr>
            </a:br>
            <a:r>
              <a:rPr lang="en-US" sz="4300" dirty="0">
                <a:solidFill>
                  <a:schemeClr val="tx2"/>
                </a:solidFill>
              </a:rPr>
              <a:t>Your Calendars?</a:t>
            </a:r>
            <a:br>
              <a:rPr lang="en-US" sz="4300" dirty="0">
                <a:solidFill>
                  <a:schemeClr val="tx2"/>
                </a:solidFill>
              </a:rPr>
            </a:br>
            <a:br>
              <a:rPr lang="en-US" sz="4300" dirty="0">
                <a:solidFill>
                  <a:schemeClr val="tx2"/>
                </a:solidFill>
              </a:rPr>
            </a:br>
            <a:r>
              <a:rPr lang="en-US" sz="4300" dirty="0">
                <a:solidFill>
                  <a:schemeClr val="tx2"/>
                </a:solidFill>
              </a:rPr>
              <a:t>Your To-Do Lists?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25FF8-DBDA-9FE0-D684-861BE4F2A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169665"/>
            <a:ext cx="10363200" cy="223113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Would you know what you were doing tomorrow?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What you have to do next week? </a:t>
            </a:r>
          </a:p>
          <a:p>
            <a:endParaRPr lang="en-US" sz="10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How would you feel week over week?</a:t>
            </a:r>
          </a:p>
        </p:txBody>
      </p:sp>
    </p:spTree>
    <p:extLst>
      <p:ext uri="{BB962C8B-B14F-4D97-AF65-F5344CB8AC3E}">
        <p14:creationId xmlns:p14="http://schemas.microsoft.com/office/powerpoint/2010/main" val="4249413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7C66-D4AC-5742-AB9B-B42EDCFB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25563"/>
            <a:ext cx="10896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Overload</a:t>
            </a:r>
          </a:p>
        </p:txBody>
      </p:sp>
      <p:pic>
        <p:nvPicPr>
          <p:cNvPr id="8" name="Picture 7" descr="Says Overload">
            <a:extLst>
              <a:ext uri="{FF2B5EF4-FFF2-40B4-BE49-F238E27FC236}">
                <a16:creationId xmlns:a16="http://schemas.microsoft.com/office/drawing/2014/main" id="{C119F252-A782-7DAC-63B9-371F3DF6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806" y="-210402"/>
            <a:ext cx="7364136" cy="4296081"/>
          </a:xfrm>
          <a:prstGeom prst="rect">
            <a:avLst/>
          </a:prstGeom>
        </p:spPr>
      </p:pic>
      <p:pic>
        <p:nvPicPr>
          <p:cNvPr id="13" name="Picture 12" descr="young woman in a classroom holding her head looking stressed over a work assignment or test">
            <a:extLst>
              <a:ext uri="{FF2B5EF4-FFF2-40B4-BE49-F238E27FC236}">
                <a16:creationId xmlns:a16="http://schemas.microsoft.com/office/drawing/2014/main" id="{831F4390-16A4-8045-F36E-4FC30ABDB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64" y="-12632"/>
            <a:ext cx="5943600" cy="3251200"/>
          </a:xfrm>
          <a:prstGeom prst="rect">
            <a:avLst/>
          </a:prstGeom>
        </p:spPr>
      </p:pic>
      <p:pic>
        <p:nvPicPr>
          <p:cNvPr id="6" name="Picture 5" descr="father in home office on the computer with child on his lap">
            <a:extLst>
              <a:ext uri="{FF2B5EF4-FFF2-40B4-BE49-F238E27FC236}">
                <a16:creationId xmlns:a16="http://schemas.microsoft.com/office/drawing/2014/main" id="{E4479343-6A31-59D9-252E-79C3EF95A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" r="24526" b="-3"/>
          <a:stretch/>
        </p:blipFill>
        <p:spPr>
          <a:xfrm>
            <a:off x="-53151" y="3541987"/>
            <a:ext cx="4144834" cy="3358256"/>
          </a:xfrm>
          <a:prstGeom prst="rect">
            <a:avLst/>
          </a:prstGeom>
          <a:noFill/>
        </p:spPr>
      </p:pic>
      <p:pic>
        <p:nvPicPr>
          <p:cNvPr id="12" name="Content Placeholder 11" descr="hand turning the volume down on the car radio. Text reads that moment you lower the music when looking for the street address so you can see better">
            <a:extLst>
              <a:ext uri="{FF2B5EF4-FFF2-40B4-BE49-F238E27FC236}">
                <a16:creationId xmlns:a16="http://schemas.microsoft.com/office/drawing/2014/main" id="{26A25927-6795-AAD9-A562-C0AC80804A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3675327" y="2706068"/>
            <a:ext cx="4173537" cy="4156075"/>
          </a:xfrm>
          <a:prstGeom prst="rect">
            <a:avLst/>
          </a:prstGeom>
        </p:spPr>
      </p:pic>
      <p:pic>
        <p:nvPicPr>
          <p:cNvPr id="3" name="Picture 2" descr="dry erase boad with text: To Do List: 1. 2. 3. stressed out face and the word EVERYTHING underlined">
            <a:extLst>
              <a:ext uri="{FF2B5EF4-FFF2-40B4-BE49-F238E27FC236}">
                <a16:creationId xmlns:a16="http://schemas.microsoft.com/office/drawing/2014/main" id="{B268118D-E173-DEE8-A9A8-687AD258B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864" y="3010420"/>
            <a:ext cx="4343135" cy="44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4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diagram of a brain and a load theory&#10;">
            <a:extLst>
              <a:ext uri="{FF2B5EF4-FFF2-40B4-BE49-F238E27FC236}">
                <a16:creationId xmlns:a16="http://schemas.microsoft.com/office/drawing/2014/main" id="{3821A7F8-E15C-24AF-8A42-67936440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2" y="-16065"/>
            <a:ext cx="10298225" cy="68740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4A0370-18D7-E5ED-3B14-ABAB4E1CF1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325563"/>
            <a:ext cx="10896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Cognitive Load Theory</a:t>
            </a:r>
          </a:p>
        </p:txBody>
      </p:sp>
    </p:spTree>
    <p:extLst>
      <p:ext uri="{BB962C8B-B14F-4D97-AF65-F5344CB8AC3E}">
        <p14:creationId xmlns:p14="http://schemas.microsoft.com/office/powerpoint/2010/main" val="216164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AF1-F179-7647-B6EF-B5D01FA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3" y="94181"/>
            <a:ext cx="11227333" cy="888083"/>
          </a:xfrm>
        </p:spPr>
        <p:txBody>
          <a:bodyPr>
            <a:noAutofit/>
          </a:bodyPr>
          <a:lstStyle/>
          <a:p>
            <a:r>
              <a:rPr lang="en-US" dirty="0"/>
              <a:t>Cognitive Load &amp; Meeting Demands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48E2-1D75-0A48-B994-804C4C26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87367"/>
            <a:ext cx="10957367" cy="493241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Cognitive load is determined by cognitive resources required for a task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more resources required the “heavier” cognitive load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Specifically </a:t>
            </a:r>
            <a:r>
              <a:rPr lang="en-US" dirty="0">
                <a:solidFill>
                  <a:srgbClr val="00B050"/>
                </a:solidFill>
              </a:rPr>
              <a:t>working memory and attention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Critical areas of executive function EF</a:t>
            </a:r>
            <a:endParaRPr lang="en-US" dirty="0">
              <a:solidFill>
                <a:srgbClr val="00B050"/>
              </a:solidFill>
            </a:endParaRPr>
          </a:p>
          <a:p>
            <a:pPr marL="457177" lvl="1" indent="0">
              <a:spcAft>
                <a:spcPts val="600"/>
              </a:spcAft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If working memory capacity exceeded,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cognitive overload occurs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Remaining cognitive resources insufficient to meet demands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Performance decreases           </a:t>
            </a:r>
            <a:r>
              <a:rPr lang="en-US" sz="1050" dirty="0"/>
              <a:t>(Pass et al., 2003; </a:t>
            </a:r>
            <a:r>
              <a:rPr lang="en-US" sz="1050" dirty="0" err="1"/>
              <a:t>Sweller</a:t>
            </a:r>
            <a:r>
              <a:rPr lang="en-US" sz="1050" dirty="0"/>
              <a:t> et al., 1998; van </a:t>
            </a:r>
            <a:r>
              <a:rPr lang="en-US" sz="1050" dirty="0" err="1"/>
              <a:t>Merrienbower</a:t>
            </a:r>
            <a:r>
              <a:rPr lang="en-US" sz="1050" dirty="0"/>
              <a:t> &amp; </a:t>
            </a:r>
            <a:r>
              <a:rPr lang="en-US" sz="1050" dirty="0" err="1"/>
              <a:t>Sweller</a:t>
            </a:r>
            <a:r>
              <a:rPr lang="en-US" sz="1050" dirty="0"/>
              <a:t>, 2005; </a:t>
            </a:r>
            <a:r>
              <a:rPr lang="en-US" sz="1050" dirty="0" err="1"/>
              <a:t>Sweller</a:t>
            </a:r>
            <a:r>
              <a:rPr lang="en-US" sz="1050" dirty="0"/>
              <a:t>, 2011)</a:t>
            </a:r>
          </a:p>
          <a:p>
            <a:pPr marL="0" indent="0">
              <a:buNone/>
            </a:pPr>
            <a:endParaRPr lang="en-US" sz="600" dirty="0"/>
          </a:p>
          <a:p>
            <a:endParaRPr lang="en-US" dirty="0"/>
          </a:p>
          <a:p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278134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52B4-9F0C-75A8-9A2D-510C0F8E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48" y="268745"/>
            <a:ext cx="11123843" cy="827499"/>
          </a:xfrm>
        </p:spPr>
        <p:txBody>
          <a:bodyPr/>
          <a:lstStyle/>
          <a:p>
            <a:r>
              <a:rPr lang="en-US" dirty="0"/>
              <a:t>Managing Cognitive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8770-9D5F-8BBB-7A63-A1FA88A6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4521"/>
            <a:ext cx="11430000" cy="5544879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Balancing loads </a:t>
            </a:r>
          </a:p>
          <a:p>
            <a:pPr lvl="1"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Higher load in one area, reduces bandwidth in other areas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Attention is required for intrinsic load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Memory is required for germane load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Extraneous load may be important information or junk</a:t>
            </a:r>
          </a:p>
          <a:p>
            <a:pPr lvl="1"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Strategies and skills are required to manage extraneous load</a:t>
            </a:r>
          </a:p>
          <a:p>
            <a:pPr lvl="2"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Need to sort &amp; organize to keep what’s important &amp; eliminate distractions 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The greater “amount” of working memory, allows for a greater amount of extraneous load without significantly impacting performance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As rigor/complexities increase, students experience changes in performance if extraneous load is not managed/reduced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”Forgetting” may be seen as a protective factor to increase capacity for intrinsic and germane load</a:t>
            </a:r>
          </a:p>
          <a:p>
            <a:pPr marL="457177" lvl="1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646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B06-4E4D-2924-D11B-95FBC378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78" y="1447800"/>
            <a:ext cx="11123843" cy="8274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are the most important skills that students require to be successful?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qr code with a black and white background that takes you to the menti.com website">
            <a:extLst>
              <a:ext uri="{FF2B5EF4-FFF2-40B4-BE49-F238E27FC236}">
                <a16:creationId xmlns:a16="http://schemas.microsoft.com/office/drawing/2014/main" id="{AE18CAF2-FE9E-8C72-0415-66DDEC350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7200" y="2895600"/>
            <a:ext cx="3170238" cy="31702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402E69-D501-6720-89FD-F6E8C71815F8}"/>
              </a:ext>
            </a:extLst>
          </p:cNvPr>
          <p:cNvSpPr txBox="1"/>
          <p:nvPr/>
        </p:nvSpPr>
        <p:spPr>
          <a:xfrm>
            <a:off x="7924800" y="3539238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/>
                </a:solidFill>
              </a:rPr>
              <a:t>menti.com</a:t>
            </a:r>
            <a:endParaRPr lang="en-US" sz="3600" b="1" dirty="0">
              <a:solidFill>
                <a:schemeClr val="tx2"/>
              </a:solidFill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5733 9007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28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0804-4DCA-6E8E-A1CD-197E5DA8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11123843" cy="827499"/>
          </a:xfrm>
        </p:spPr>
        <p:txBody>
          <a:bodyPr/>
          <a:lstStyle/>
          <a:p>
            <a:r>
              <a:rPr lang="en-US" dirty="0"/>
              <a:t>Cognitive Offloading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1C90-D030-4BA5-525A-168231F5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371601"/>
            <a:ext cx="11123843" cy="47859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Use of external tools to store information</a:t>
            </a:r>
          </a:p>
          <a:p>
            <a:pPr>
              <a:lnSpc>
                <a:spcPct val="150000"/>
              </a:lnSpc>
            </a:pPr>
            <a:r>
              <a:rPr lang="en-US" dirty="0"/>
              <a:t>Diminishes the need to “hold” things in your mind</a:t>
            </a:r>
          </a:p>
          <a:p>
            <a:pPr>
              <a:lnSpc>
                <a:spcPct val="150000"/>
              </a:lnSpc>
            </a:pPr>
            <a:r>
              <a:rPr lang="en-US" dirty="0"/>
              <a:t>Reduces demand on limited cognitive resources</a:t>
            </a:r>
          </a:p>
          <a:p>
            <a:pPr>
              <a:lnSpc>
                <a:spcPct val="150000"/>
              </a:lnSpc>
            </a:pPr>
            <a:r>
              <a:rPr lang="en-US" dirty="0"/>
              <a:t>Allows greater bandwidth for working memory by “clearing the workspace”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Akin to clearing the physical workspace</a:t>
            </a:r>
          </a:p>
          <a:p>
            <a:pPr>
              <a:lnSpc>
                <a:spcPct val="150000"/>
              </a:lnSpc>
            </a:pPr>
            <a:r>
              <a:rPr lang="en-US" dirty="0"/>
              <a:t>Protects from forgetting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Except for the “fell off my to-do list”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9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4955-5797-53F4-4D24-31FD970F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94271"/>
            <a:ext cx="11963400" cy="827499"/>
          </a:xfrm>
        </p:spPr>
        <p:txBody>
          <a:bodyPr>
            <a:normAutofit/>
          </a:bodyPr>
          <a:lstStyle/>
          <a:p>
            <a:r>
              <a:rPr lang="en-US" dirty="0"/>
              <a:t>Academic Predictability of Cognitive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2D26-717E-D000-55C0-5C772E2A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8" y="1143000"/>
            <a:ext cx="11123843" cy="52069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Cognitive load is low at the beginning of the semester  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precipitous increase in demands as semester continues</a:t>
            </a:r>
          </a:p>
          <a:p>
            <a:pPr marL="457177" lvl="1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Increased reliance on SLR/ EF skills and strategies to manage competing demands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New semester, new me...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until mid-terms, then it’s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last semester, current me</a:t>
            </a:r>
          </a:p>
          <a:p>
            <a:endParaRPr lang="en-US" dirty="0"/>
          </a:p>
        </p:txBody>
      </p:sp>
      <p:pic>
        <p:nvPicPr>
          <p:cNvPr id="4098" name="Picture 2" descr="Roller Coaster Loop Images – Browse 4 ...">
            <a:extLst>
              <a:ext uri="{FF2B5EF4-FFF2-40B4-BE49-F238E27FC236}">
                <a16:creationId xmlns:a16="http://schemas.microsoft.com/office/drawing/2014/main" id="{F96691EF-9F54-438B-97A9-17CC7046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31" y="3581399"/>
            <a:ext cx="65532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9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AF1-F179-7647-B6EF-B5D01FA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85133"/>
            <a:ext cx="10940970" cy="888083"/>
          </a:xfrm>
        </p:spPr>
        <p:txBody>
          <a:bodyPr>
            <a:normAutofit fontScale="90000"/>
          </a:bodyPr>
          <a:lstStyle/>
          <a:p>
            <a:r>
              <a:rPr lang="en-US" dirty="0"/>
              <a:t>Implications of Under-refined EF Skills &amp; Prolonged Cognitive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48E2-1D75-0A48-B994-804C4C26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1559"/>
            <a:ext cx="11170534" cy="4991308"/>
          </a:xfrm>
        </p:spPr>
        <p:txBody>
          <a:bodyPr>
            <a:normAutofit/>
          </a:bodyPr>
          <a:lstStyle/>
          <a:p>
            <a:endParaRPr lang="en-US" sz="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Competing demands of student life creates a state of prolonged cognitive load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Cognition, skills, strategies, &amp; supports dictate if load turns to overload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Students with underdeveloped EF skills &amp; strategies struggle to keep up with the constant demands of student life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Difficulty with organization, time and task management, attention, memory, prioritizing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As performance decreases, stress increases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Missed assignments, missed classes, unfinished papers, missed appointments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Under-refined EF skills and strategies also hinders help-seeking, keeping appointments, wellness strategies, taking medication, completing/following-up with requests/activities </a:t>
            </a:r>
          </a:p>
        </p:txBody>
      </p:sp>
    </p:spTree>
    <p:extLst>
      <p:ext uri="{BB962C8B-B14F-4D97-AF65-F5344CB8AC3E}">
        <p14:creationId xmlns:p14="http://schemas.microsoft.com/office/powerpoint/2010/main" val="2136328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C0AEF-64CD-D71B-21B2-CE8199CBF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White Knuckle Effect Theory</a:t>
            </a:r>
          </a:p>
        </p:txBody>
      </p:sp>
    </p:spTree>
    <p:extLst>
      <p:ext uri="{BB962C8B-B14F-4D97-AF65-F5344CB8AC3E}">
        <p14:creationId xmlns:p14="http://schemas.microsoft.com/office/powerpoint/2010/main" val="337295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AF1-F179-7647-B6EF-B5D01FA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9406761" cy="826019"/>
          </a:xfrm>
        </p:spPr>
        <p:txBody>
          <a:bodyPr>
            <a:normAutofit fontScale="90000"/>
          </a:bodyPr>
          <a:lstStyle/>
          <a:p>
            <a:r>
              <a:rPr lang="en-US" dirty="0"/>
              <a:t>White Knuckle Effect Theory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48E2-1D75-0A48-B994-804C4C26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30819"/>
            <a:ext cx="11217066" cy="54049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Alternate explanation for good/fair grades &amp; high attrition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Without adequate EF skills, tremendous amount of personal effort to manage student expectations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Cognitive overload leads to diminished performance and “white knuckling” it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Results in pathways of  “holding on” and “crashing &amp; burning” 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some make it through and complete semester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others “crash &amp; burn”: incompletes, withdrawals, failures and/or poor grades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GPAs are periodically impacted by “crash &amp; burn”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Periodic attrition explains repeated attempt history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Breaks are used to recover from the emotional, cognitive toll of the semester</a:t>
            </a:r>
          </a:p>
          <a:p>
            <a:pPr marL="457177" lvl="1" indent="0">
              <a:spcAft>
                <a:spcPts val="600"/>
              </a:spcAft>
              <a:buNone/>
            </a:pPr>
            <a:r>
              <a:rPr lang="en-US" sz="2200" dirty="0"/>
              <a:t>										</a:t>
            </a:r>
            <a:r>
              <a:rPr lang="en-US" sz="1200" dirty="0"/>
              <a:t>(Mullen et al., submitted)</a:t>
            </a:r>
          </a:p>
        </p:txBody>
      </p:sp>
    </p:spTree>
    <p:extLst>
      <p:ext uri="{BB962C8B-B14F-4D97-AF65-F5344CB8AC3E}">
        <p14:creationId xmlns:p14="http://schemas.microsoft.com/office/powerpoint/2010/main" val="1581777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CA34-C6E7-8DE1-D5BF-F0E2A4DA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54" y="443427"/>
            <a:ext cx="8328314" cy="704006"/>
          </a:xfrm>
        </p:spPr>
        <p:txBody>
          <a:bodyPr>
            <a:normAutofit fontScale="90000"/>
          </a:bodyPr>
          <a:lstStyle/>
          <a:p>
            <a:r>
              <a:rPr lang="en-US" dirty="0"/>
              <a:t> White Knuckle Effect Theory Graph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C1DC80-0C63-16A8-0333-9790FF161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509509"/>
              </p:ext>
            </p:extLst>
          </p:nvPr>
        </p:nvGraphicFramePr>
        <p:xfrm>
          <a:off x="208345" y="2226469"/>
          <a:ext cx="1160940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504E8B-A5EB-2BFC-486E-D4DA7B828899}"/>
              </a:ext>
            </a:extLst>
          </p:cNvPr>
          <p:cNvSpPr txBox="1"/>
          <p:nvPr/>
        </p:nvSpPr>
        <p:spPr>
          <a:xfrm>
            <a:off x="10678042" y="3429000"/>
            <a:ext cx="1139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Crash </a:t>
            </a:r>
          </a:p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&amp; </a:t>
            </a:r>
          </a:p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Burn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EFB6F6D1-70B8-0626-B842-A1ACB5FBBADF}"/>
              </a:ext>
            </a:extLst>
          </p:cNvPr>
          <p:cNvSpPr/>
          <p:nvPr/>
        </p:nvSpPr>
        <p:spPr>
          <a:xfrm>
            <a:off x="810227" y="1782770"/>
            <a:ext cx="10243595" cy="337069"/>
          </a:xfrm>
          <a:prstGeom prst="homePlate">
            <a:avLst>
              <a:gd name="adj" fmla="val 656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Underdeveloped EF reduces ability of connecting to academic &amp; mental health resources 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E1B58BA2-BA27-DA8E-57B4-B865D8EE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19430">
            <a:off x="8715449" y="2796438"/>
            <a:ext cx="3457251" cy="1981768"/>
          </a:xfrm>
          <a:prstGeom prst="donut">
            <a:avLst>
              <a:gd name="adj" fmla="val 394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p Arrow Callout 5">
            <a:extLst>
              <a:ext uri="{FF2B5EF4-FFF2-40B4-BE49-F238E27FC236}">
                <a16:creationId xmlns:a16="http://schemas.microsoft.com/office/drawing/2014/main" id="{EF595E79-CD63-32F4-61E1-C8CE7AB56E4F}"/>
              </a:ext>
            </a:extLst>
          </p:cNvPr>
          <p:cNvSpPr/>
          <p:nvPr/>
        </p:nvSpPr>
        <p:spPr>
          <a:xfrm>
            <a:off x="8677773" y="5531324"/>
            <a:ext cx="2643478" cy="1294701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Reactive Symptom-based Supports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2A821A46-7BF1-C096-B718-8EDC5EAB95B1}"/>
              </a:ext>
            </a:extLst>
          </p:cNvPr>
          <p:cNvSpPr/>
          <p:nvPr/>
        </p:nvSpPr>
        <p:spPr>
          <a:xfrm>
            <a:off x="516054" y="5596603"/>
            <a:ext cx="2528088" cy="1229422"/>
          </a:xfrm>
          <a:prstGeom prst="upArrowCallout">
            <a:avLst/>
          </a:prstGeom>
          <a:solidFill>
            <a:srgbClr val="004E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Preventative Specialized Supports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ABF31FD9-8EC7-85D1-F318-8AD48D6638F4}"/>
              </a:ext>
            </a:extLst>
          </p:cNvPr>
          <p:cNvSpPr/>
          <p:nvPr/>
        </p:nvSpPr>
        <p:spPr>
          <a:xfrm>
            <a:off x="742634" y="5080000"/>
            <a:ext cx="10243595" cy="409973"/>
          </a:xfrm>
          <a:prstGeom prst="homePlate">
            <a:avLst>
              <a:gd name="adj" fmla="val 656"/>
            </a:avLst>
          </a:prstGeom>
          <a:solidFill>
            <a:srgbClr val="005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Personal factors , e.g. hunger, symptoms, trauma, discrimination, basic needs,  life events...</a:t>
            </a:r>
          </a:p>
        </p:txBody>
      </p:sp>
    </p:spTree>
    <p:extLst>
      <p:ext uri="{BB962C8B-B14F-4D97-AF65-F5344CB8AC3E}">
        <p14:creationId xmlns:p14="http://schemas.microsoft.com/office/powerpoint/2010/main" val="36336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B4F0-D41A-A0AA-789A-43E754897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Focused Skill &amp; Strategy Training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D4A48AE-FF13-5380-4FC1-8D2AACADC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185" y="3636649"/>
            <a:ext cx="10702925" cy="169227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FSST</a:t>
            </a:r>
          </a:p>
        </p:txBody>
      </p:sp>
    </p:spTree>
    <p:extLst>
      <p:ext uri="{BB962C8B-B14F-4D97-AF65-F5344CB8AC3E}">
        <p14:creationId xmlns:p14="http://schemas.microsoft.com/office/powerpoint/2010/main" val="2999881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4" y="217799"/>
            <a:ext cx="11366339" cy="849002"/>
          </a:xfrm>
        </p:spPr>
        <p:txBody>
          <a:bodyPr>
            <a:noAutofit/>
          </a:bodyPr>
          <a:lstStyle/>
          <a:p>
            <a:r>
              <a:rPr lang="en-US" dirty="0"/>
              <a:t>Focused Skill &amp; Strategy Training (FSST)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37" y="1066801"/>
            <a:ext cx="11227443" cy="5612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FSST Focused Skills &amp; Strategies Training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Initially called FAST: Focused Academic Skills Training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 manualized intervention based in the cognitive remediation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Compensatory model of CR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Modification of Beth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</a:rPr>
              <a:t>Twamley’s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CCT intervention for SE (Twamley et al., 2012)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12, 1 hour coaching sessions that focuses on teaching EF skills and strategies 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Individually provided</a:t>
            </a:r>
            <a:endParaRPr lang="en-US" sz="2200" i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40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Leverages students’ academic goal(s) throughout the curriculum (1,3,5,7,9,11,12)</a:t>
            </a:r>
          </a:p>
          <a:p>
            <a:pPr>
              <a:lnSpc>
                <a:spcPct val="140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Individualizes skill development to aligned with students’ articulated barriers</a:t>
            </a:r>
          </a:p>
          <a:p>
            <a:pPr>
              <a:lnSpc>
                <a:spcPct val="140000"/>
              </a:lnSpc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Uses gamification, distributed &amp; deliberate practice, scaffolded learning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67800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4C1AAD-B6D4-25DA-94A0-B7B44041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FSST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30FB66-F3DE-75F4-6B42-7EE13D212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1567"/>
            <a:ext cx="5540375" cy="4352566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Modules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Prospective Memory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Attention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Memory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Cognitive Flexibility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69976E-737E-E243-4599-B4693FADFE85}"/>
              </a:ext>
            </a:extLst>
          </p:cNvPr>
          <p:cNvSpPr txBox="1"/>
          <p:nvPr/>
        </p:nvSpPr>
        <p:spPr>
          <a:xfrm rot="19800352">
            <a:off x="401656" y="2425237"/>
            <a:ext cx="572329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</a:rPr>
              <a:t>How do we usually teach these skills?  </a:t>
            </a:r>
          </a:p>
        </p:txBody>
      </p:sp>
      <p:pic>
        <p:nvPicPr>
          <p:cNvPr id="8" name="Content Placeholder 4" descr="This picture shows the table of contents of the FSST manual">
            <a:extLst>
              <a:ext uri="{FF2B5EF4-FFF2-40B4-BE49-F238E27FC236}">
                <a16:creationId xmlns:a16="http://schemas.microsoft.com/office/drawing/2014/main" id="{CDFE1555-45AF-3707-2F45-4AA93CD4C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629"/>
          <a:stretch/>
        </p:blipFill>
        <p:spPr>
          <a:xfrm>
            <a:off x="6858000" y="-22530"/>
            <a:ext cx="5334000" cy="697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332744-F93A-B6DC-5AF3-57F8FA51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Sessions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08A7F2-EF14-5C2A-8B13-44EF3F3463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385456"/>
            <a:ext cx="10896599" cy="48121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Agenda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Review of Home Exercise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Review of session’s topic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Intro a topic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Rationale, benefit, exploration of current level of practice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Skill Practice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Gamification</a:t>
            </a:r>
          </a:p>
          <a:p>
            <a:pPr lvl="2"/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Eg.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Going on a picnic, Spit, Find the Difference, Categorizing...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Application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Home Exercise</a:t>
            </a:r>
          </a:p>
        </p:txBody>
      </p:sp>
    </p:spTree>
    <p:extLst>
      <p:ext uri="{BB962C8B-B14F-4D97-AF65-F5344CB8AC3E}">
        <p14:creationId xmlns:p14="http://schemas.microsoft.com/office/powerpoint/2010/main" val="262269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BA94-25BA-094B-BB16-BDF97C08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4"/>
            <a:ext cx="9144000" cy="46121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Hold On! What’s Due???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Cognitive Overload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&amp;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White Knuckle Effect 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C36AB-1815-2E4D-B015-17F4100F9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0" y="4114800"/>
            <a:ext cx="9144000" cy="729331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Michelle G. Mullen, PhD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2E3DB-7333-DFBB-9FE9-8A77A5404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February 17, 2026</a:t>
            </a:r>
          </a:p>
          <a:p>
            <a:r>
              <a:rPr lang="en-US" dirty="0"/>
              <a:t>First Year Experience Conference</a:t>
            </a:r>
          </a:p>
        </p:txBody>
      </p:sp>
    </p:spTree>
    <p:extLst>
      <p:ext uri="{BB962C8B-B14F-4D97-AF65-F5344CB8AC3E}">
        <p14:creationId xmlns:p14="http://schemas.microsoft.com/office/powerpoint/2010/main" val="2066050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563"/>
            <a:ext cx="9376213" cy="838200"/>
          </a:xfrm>
        </p:spPr>
        <p:txBody>
          <a:bodyPr>
            <a:normAutofit/>
          </a:bodyPr>
          <a:lstStyle/>
          <a:p>
            <a:r>
              <a:rPr lang="en-US" dirty="0"/>
              <a:t>Selected FSST Skills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43" y="890337"/>
            <a:ext cx="10825578" cy="57531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b="1" dirty="0"/>
              <a:t>Creating durable habits of cognitive offloading strategies 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Goal setting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>
                <a:solidFill>
                  <a:srgbClr val="FF0000"/>
                </a:solidFill>
              </a:rPr>
              <a:t>Time &amp; Task Management (Prospective memory) </a:t>
            </a:r>
          </a:p>
          <a:p>
            <a:pPr lvl="1"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Calendaring </a:t>
            </a:r>
          </a:p>
          <a:p>
            <a:pPr lvl="1"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To-do lists </a:t>
            </a:r>
          </a:p>
          <a:p>
            <a:pPr lvl="1"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Prioritizing tasks (Eisenhower’s Principle: urgent vs important) 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Self-talk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Use of timers/reminders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Automatic places, task-linking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Set-shifting vs multi-tasking</a:t>
            </a:r>
          </a:p>
          <a:p>
            <a:pPr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Encoding &amp; Retrieval</a:t>
            </a:r>
          </a:p>
          <a:p>
            <a:pPr lvl="1">
              <a:lnSpc>
                <a:spcPct val="114000"/>
              </a:lnSpc>
              <a:spcAft>
                <a:spcPts val="100"/>
              </a:spcAft>
            </a:pPr>
            <a:r>
              <a:rPr lang="en-US" sz="2000" dirty="0"/>
              <a:t>Association, categorization, visualization, rewriting notes</a:t>
            </a:r>
          </a:p>
        </p:txBody>
      </p:sp>
    </p:spTree>
    <p:extLst>
      <p:ext uri="{BB962C8B-B14F-4D97-AF65-F5344CB8AC3E}">
        <p14:creationId xmlns:p14="http://schemas.microsoft.com/office/powerpoint/2010/main" val="818387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579"/>
            <a:ext cx="10832291" cy="755248"/>
          </a:xfrm>
        </p:spPr>
        <p:txBody>
          <a:bodyPr>
            <a:normAutofit/>
          </a:bodyPr>
          <a:lstStyle/>
          <a:p>
            <a:r>
              <a:rPr lang="en-US" dirty="0"/>
              <a:t>Time &amp; Task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8" y="1171074"/>
            <a:ext cx="11550316" cy="54583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  <a:spcAft>
                <a:spcPts val="100"/>
              </a:spcAft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The most important, yet complex skill set</a:t>
            </a:r>
          </a:p>
          <a:p>
            <a:pPr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Time: 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what am I doing with my time?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how much time do I have?</a:t>
            </a:r>
          </a:p>
          <a:p>
            <a:pPr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Task: 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what do I have to do? </a:t>
            </a:r>
          </a:p>
          <a:p>
            <a:pPr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Common companion skills/strategies: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Prioritizing tasks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Task chunking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Set shifting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Reminders</a:t>
            </a:r>
          </a:p>
          <a:p>
            <a:pPr lvl="1">
              <a:lnSpc>
                <a:spcPct val="124000"/>
              </a:lnSpc>
              <a:spcAft>
                <a:spcPts val="1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Managing Distractions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self-imposed</a:t>
            </a:r>
            <a:r>
              <a:rPr lang="en-US" dirty="0"/>
              <a:t> and otherwise)</a:t>
            </a:r>
          </a:p>
          <a:p>
            <a:pPr lvl="1"/>
            <a:endParaRPr lang="en-US" dirty="0"/>
          </a:p>
        </p:txBody>
      </p:sp>
      <p:pic>
        <p:nvPicPr>
          <p:cNvPr id="1028" name="Picture 4" descr="Picture of a syllabus">
            <a:extLst>
              <a:ext uri="{FF2B5EF4-FFF2-40B4-BE49-F238E27FC236}">
                <a16:creationId xmlns:a16="http://schemas.microsoft.com/office/drawing/2014/main" id="{B3C08DA0-7CA9-177D-BE6C-7D2A78FF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334" y="120596"/>
            <a:ext cx="3485666" cy="45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cture of a syllabus">
            <a:extLst>
              <a:ext uri="{FF2B5EF4-FFF2-40B4-BE49-F238E27FC236}">
                <a16:creationId xmlns:a16="http://schemas.microsoft.com/office/drawing/2014/main" id="{E341681C-D66B-FA84-BADB-FC5957958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95600"/>
            <a:ext cx="4873938" cy="30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3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74C2E4-D05F-0B81-BB5A-534BCE26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90600"/>
            <a:ext cx="2842766" cy="38862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Eisenhower Matrix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Urgent </a:t>
            </a:r>
            <a:br>
              <a:rPr lang="en-US" sz="3600" dirty="0"/>
            </a:br>
            <a:r>
              <a:rPr lang="en-US" sz="3600" dirty="0"/>
              <a:t>vs</a:t>
            </a:r>
            <a:br>
              <a:rPr lang="en-US" sz="3600" dirty="0"/>
            </a:br>
            <a:r>
              <a:rPr lang="en-US" sz="3600" dirty="0"/>
              <a:t>Important</a:t>
            </a:r>
          </a:p>
        </p:txBody>
      </p:sp>
      <p:pic>
        <p:nvPicPr>
          <p:cNvPr id="4" name="Content Placeholder 3" descr="Picture of the Eisenhower matrix,&#10;Where there are four boxes, representing Important and Urgent (top left)&#10;Important and Not Urgent (top right)&#10;Not Important and Urgent (bottom left)&#10;Not Important and Not Urgent (bottom right)">
            <a:extLst>
              <a:ext uri="{FF2B5EF4-FFF2-40B4-BE49-F238E27FC236}">
                <a16:creationId xmlns:a16="http://schemas.microsoft.com/office/drawing/2014/main" id="{8FCCA598-A688-661D-1612-70DE0AB8A5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3657600" y="0"/>
            <a:ext cx="8534400" cy="7045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274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939FD-4EDD-2BFE-36CB-E7BB00BD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57800"/>
            <a:ext cx="11315700" cy="1325563"/>
          </a:xfrm>
        </p:spPr>
        <p:txBody>
          <a:bodyPr>
            <a:normAutofit/>
          </a:bodyPr>
          <a:lstStyle/>
          <a:p>
            <a:r>
              <a:rPr lang="en-US" sz="2000" b="0" dirty="0"/>
              <a:t>https://</a:t>
            </a:r>
            <a:r>
              <a:rPr lang="en-US" sz="2000" b="0" dirty="0" err="1"/>
              <a:t>theblogrelay.com</a:t>
            </a:r>
            <a:r>
              <a:rPr lang="en-US" sz="2000" b="0" dirty="0"/>
              <a:t>/tools/</a:t>
            </a:r>
            <a:r>
              <a:rPr lang="en-US" sz="2000" b="0" dirty="0" err="1"/>
              <a:t>eisenhower</a:t>
            </a:r>
            <a:r>
              <a:rPr lang="en-US" sz="2000" b="0" dirty="0"/>
              <a:t>-matrix-template-for-decision-making/</a:t>
            </a:r>
          </a:p>
        </p:txBody>
      </p:sp>
      <p:pic>
        <p:nvPicPr>
          <p:cNvPr id="6" name="Picture 5" descr="Picture of an available Eisenhower Matrix online">
            <a:extLst>
              <a:ext uri="{FF2B5EF4-FFF2-40B4-BE49-F238E27FC236}">
                <a16:creationId xmlns:a16="http://schemas.microsoft.com/office/drawing/2014/main" id="{A5FB5BC3-60D0-B059-A15C-EF0F45FB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0368"/>
            <a:ext cx="9601200" cy="49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1F97F9-366D-D24A-8896-454C7E70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097" y="1428750"/>
            <a:ext cx="9117807" cy="27622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Data Supporting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White Knuckle Effect Theory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&amp;  </a:t>
            </a:r>
            <a:endParaRPr lang="en-US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5FBF829-DDC3-DB01-671B-A1A469619D9D}"/>
              </a:ext>
            </a:extLst>
          </p:cNvPr>
          <p:cNvSpPr txBox="1">
            <a:spLocks/>
          </p:cNvSpPr>
          <p:nvPr/>
        </p:nvSpPr>
        <p:spPr>
          <a:xfrm>
            <a:off x="1537097" y="4191000"/>
            <a:ext cx="9117807" cy="96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small" baseline="0">
                <a:solidFill>
                  <a:srgbClr val="0F6FC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</a:rPr>
              <a:t> Call for System Change</a:t>
            </a:r>
          </a:p>
        </p:txBody>
      </p:sp>
    </p:spTree>
    <p:extLst>
      <p:ext uri="{BB962C8B-B14F-4D97-AF65-F5344CB8AC3E}">
        <p14:creationId xmlns:p14="http://schemas.microsoft.com/office/powerpoint/2010/main" val="2404031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DEFBF-D4D9-24C8-2806-D05A7E09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Control Trials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E9A9-443C-BDE0-2BBE-0432BAFC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06109"/>
            <a:ext cx="5540375" cy="8274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Enhancing EF Skills among College Students (FSST alone)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2E32BB-DA0A-1869-F7E1-26A5F5162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064611"/>
            <a:ext cx="5540375" cy="3366942"/>
          </a:xfrm>
        </p:spPr>
        <p:txBody>
          <a:bodyPr>
            <a:normAutofit/>
          </a:bodyPr>
          <a:lstStyle/>
          <a:p>
            <a:r>
              <a:rPr lang="en-US" dirty="0"/>
              <a:t>Community-recruitment</a:t>
            </a:r>
          </a:p>
          <a:p>
            <a:r>
              <a:rPr lang="en-US" dirty="0"/>
              <a:t>FSST vs Information-only control</a:t>
            </a:r>
          </a:p>
          <a:p>
            <a:r>
              <a:rPr lang="en-US" dirty="0"/>
              <a:t>Master’s trained Cognitive Specialist</a:t>
            </a:r>
          </a:p>
          <a:p>
            <a:r>
              <a:rPr lang="en-US" dirty="0"/>
              <a:t>Neurocognitive assessment  (MCCB)</a:t>
            </a:r>
          </a:p>
          <a:p>
            <a:pPr lvl="1"/>
            <a:r>
              <a:rPr lang="en-US" dirty="0"/>
              <a:t>Performance eligibility criteria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4E6867-7708-2ABB-61B4-A59AC0D1B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094618"/>
            <a:ext cx="5402980" cy="53823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HYPE on Campus (HOC)*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52052-DD55-8E39-29CF-91C81DABE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2078"/>
            <a:ext cx="5402981" cy="3085648"/>
          </a:xfrm>
        </p:spPr>
        <p:txBody>
          <a:bodyPr/>
          <a:lstStyle/>
          <a:p>
            <a:r>
              <a:rPr lang="en-US" dirty="0"/>
              <a:t>One large, competitive state school </a:t>
            </a:r>
          </a:p>
          <a:p>
            <a:r>
              <a:rPr lang="en-US" dirty="0"/>
              <a:t>Wrap-around support vs Information-only control</a:t>
            </a:r>
          </a:p>
          <a:p>
            <a:pPr lvl="1"/>
            <a:r>
              <a:rPr lang="en-US" dirty="0"/>
              <a:t>HYPE &amp; FSST</a:t>
            </a:r>
          </a:p>
          <a:p>
            <a:pPr lvl="1"/>
            <a:r>
              <a:rPr lang="en-US" dirty="0"/>
              <a:t>Touch point each semester</a:t>
            </a:r>
          </a:p>
          <a:p>
            <a:r>
              <a:rPr lang="en-US" dirty="0"/>
              <a:t>MSW student-interns provided the intervention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18422-13A1-652E-8502-4CDA5C6EF5AA}"/>
              </a:ext>
            </a:extLst>
          </p:cNvPr>
          <p:cNvSpPr txBox="1"/>
          <p:nvPr/>
        </p:nvSpPr>
        <p:spPr>
          <a:xfrm>
            <a:off x="3091920" y="4777726"/>
            <a:ext cx="55403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FSST at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 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Digital, remote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FSST vs Information-only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57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C431-3333-9B40-8E85-13C4EAF4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271825"/>
            <a:ext cx="7098848" cy="888083"/>
          </a:xfrm>
        </p:spPr>
        <p:txBody>
          <a:bodyPr>
            <a:normAutofit/>
          </a:bodyPr>
          <a:lstStyle/>
          <a:p>
            <a:r>
              <a:rPr lang="en-US" dirty="0"/>
              <a:t>Highlighted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40FD-D673-9948-B468-1CB4175A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9" y="1159908"/>
            <a:ext cx="11013311" cy="54093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 FSST (alone) trial:</a:t>
            </a: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FSST participants were statistically more likely to academic persistent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= .045)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7 times more likely</a:t>
            </a:r>
            <a:r>
              <a:rPr lang="en-US" sz="2200" dirty="0">
                <a:solidFill>
                  <a:srgbClr val="FF0000"/>
                </a:solidFill>
              </a:rPr>
              <a:t> of persisting for one academic year</a:t>
            </a:r>
          </a:p>
          <a:p>
            <a:pPr lvl="1"/>
            <a:r>
              <a:rPr lang="en-US" sz="2200" b="1" dirty="0">
                <a:solidFill>
                  <a:schemeClr val="bg2">
                    <a:lumMod val="10000"/>
                  </a:schemeClr>
                </a:solidFill>
              </a:rPr>
              <a:t>very large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estimated effect on academic persistence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d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= 1.025; CI: .037, 3.69)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Large effects on working memory (</a:t>
            </a:r>
            <a:r>
              <a:rPr lang="en-US" sz="2200" i="1" dirty="0">
                <a:solidFill>
                  <a:srgbClr val="FF0000"/>
                </a:solidFill>
              </a:rPr>
              <a:t>d </a:t>
            </a:r>
            <a:r>
              <a:rPr lang="en-US" sz="2200" dirty="0">
                <a:solidFill>
                  <a:srgbClr val="FF0000"/>
                </a:solidFill>
              </a:rPr>
              <a:t>= .79) and attention (</a:t>
            </a:r>
            <a:r>
              <a:rPr lang="en-US" sz="2200" i="1" dirty="0">
                <a:solidFill>
                  <a:srgbClr val="FF0000"/>
                </a:solidFill>
              </a:rPr>
              <a:t>d </a:t>
            </a:r>
            <a:r>
              <a:rPr lang="en-US" sz="2200" dirty="0">
                <a:solidFill>
                  <a:srgbClr val="FF0000"/>
                </a:solidFill>
              </a:rPr>
              <a:t>= .72) </a:t>
            </a: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FSST had a huge effect on self-efficacy</a:t>
            </a: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Greater use of cognitive strategies &amp; fewer cognitive barriers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≤.05)</a:t>
            </a:r>
          </a:p>
          <a:p>
            <a:endParaRPr lang="en-US" sz="165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 HOC trial: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FSST completers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finished a greater number of courses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=.02) and credits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=.007)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  <a:ea typeface="Calibri" panose="020F0502020204030204" pitchFamily="34" charset="0"/>
              </a:rPr>
              <a:t>Reduction of symptoms </a:t>
            </a:r>
            <a:r>
              <a:rPr lang="en-US" sz="2200" dirty="0">
                <a:solidFill>
                  <a:srgbClr val="FF0000"/>
                </a:solidFill>
              </a:rPr>
              <a:t>including depression, stress and anxiety (</a:t>
            </a:r>
            <a:r>
              <a:rPr lang="en-US" sz="2200" i="1" dirty="0">
                <a:solidFill>
                  <a:srgbClr val="FF0000"/>
                </a:solidFill>
              </a:rPr>
              <a:t>p</a:t>
            </a:r>
            <a:r>
              <a:rPr lang="en-US" sz="2200" dirty="0">
                <a:solidFill>
                  <a:srgbClr val="FF0000"/>
                </a:solidFill>
              </a:rPr>
              <a:t>≤ .05) 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Greater use of cognitive strategies &amp; fewer cognitive barriers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≤.05)</a:t>
            </a:r>
          </a:p>
          <a:p>
            <a:pPr marL="457177" lvl="1" indent="0">
              <a:buNone/>
            </a:pPr>
            <a:endParaRPr lang="en-US" sz="2200" dirty="0">
              <a:solidFill>
                <a:schemeClr val="bg2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FSST at Work: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Greater role function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Greater use of cognitive strategies &amp; fewer cognitive barriers (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≤.05)</a:t>
            </a:r>
          </a:p>
          <a:p>
            <a:endParaRPr lang="en-US" sz="1650" dirty="0"/>
          </a:p>
          <a:p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7291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6DDA-AD02-6EE5-AB7E-C0C0705E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4" y="304800"/>
            <a:ext cx="11123843" cy="827499"/>
          </a:xfrm>
        </p:spPr>
        <p:txBody>
          <a:bodyPr/>
          <a:lstStyle/>
          <a:p>
            <a:r>
              <a:rPr lang="en-US" dirty="0"/>
              <a:t>Call to Action for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BB486-EB5E-5A0E-2F47-30CAD246F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295400"/>
            <a:ext cx="11123843" cy="5257800"/>
          </a:xfrm>
        </p:spPr>
        <p:txBody>
          <a:bodyPr>
            <a:normAutofit/>
          </a:bodyPr>
          <a:lstStyle/>
          <a:p>
            <a:r>
              <a:rPr lang="en-US" dirty="0"/>
              <a:t>The entire system is motivated by enhanced retention &amp; graduation</a:t>
            </a:r>
          </a:p>
          <a:p>
            <a:r>
              <a:rPr lang="en-US" b="1" i="1" dirty="0"/>
              <a:t>What</a:t>
            </a:r>
            <a:r>
              <a:rPr lang="en-US" dirty="0"/>
              <a:t> we identify as the problem and </a:t>
            </a:r>
            <a:r>
              <a:rPr lang="en-US" b="1" i="1" dirty="0"/>
              <a:t>how</a:t>
            </a:r>
            <a:r>
              <a:rPr lang="en-US" dirty="0"/>
              <a:t> we define it </a:t>
            </a:r>
            <a:r>
              <a:rPr lang="en-US" b="1" dirty="0"/>
              <a:t>matters</a:t>
            </a:r>
          </a:p>
          <a:p>
            <a:pPr lvl="1"/>
            <a:r>
              <a:rPr lang="en-US" dirty="0"/>
              <a:t>Solutions are based on the identified problem</a:t>
            </a:r>
          </a:p>
          <a:p>
            <a:r>
              <a:rPr lang="en-US" dirty="0"/>
              <a:t>Designing for symptom exacerbation has a specific result in mind</a:t>
            </a:r>
          </a:p>
          <a:p>
            <a:pPr lvl="1"/>
            <a:r>
              <a:rPr lang="en-US" dirty="0"/>
              <a:t>Heavily weighs on mental health services on campus</a:t>
            </a:r>
          </a:p>
          <a:p>
            <a:r>
              <a:rPr lang="en-US" dirty="0"/>
              <a:t>Identifying the earlier precursors to dropout symptoms benefits the entire system</a:t>
            </a:r>
          </a:p>
          <a:p>
            <a:pPr lvl="1"/>
            <a:r>
              <a:rPr lang="en-US" dirty="0"/>
              <a:t>Redistribution of efforts, initiatives, FTEs</a:t>
            </a:r>
          </a:p>
          <a:p>
            <a:r>
              <a:rPr lang="en-US" dirty="0"/>
              <a:t>Currently modifying FSST for general student population as this is not unique to students with MH diagnoses </a:t>
            </a:r>
          </a:p>
          <a:p>
            <a:pPr lvl="1"/>
            <a:r>
              <a:rPr lang="en-US" dirty="0"/>
              <a:t>High School, summer bridge/college readiness programs, &amp; college First Year Experience seminar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4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CA34-C6E7-8DE1-D5BF-F0E2A4DA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54" y="443427"/>
            <a:ext cx="8328314" cy="704006"/>
          </a:xfrm>
        </p:spPr>
        <p:txBody>
          <a:bodyPr/>
          <a:lstStyle/>
          <a:p>
            <a:r>
              <a:rPr lang="en-US" dirty="0"/>
              <a:t> White Knuckle Effect Theory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EFB6F6D1-70B8-0626-B842-A1ACB5FBBADF}"/>
              </a:ext>
            </a:extLst>
          </p:cNvPr>
          <p:cNvSpPr/>
          <p:nvPr/>
        </p:nvSpPr>
        <p:spPr>
          <a:xfrm>
            <a:off x="810227" y="1782770"/>
            <a:ext cx="10243595" cy="337069"/>
          </a:xfrm>
          <a:prstGeom prst="homePlate">
            <a:avLst>
              <a:gd name="adj" fmla="val 656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Underdeveloped EF reduces ability of connecting to academic &amp; mental health resources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C1DC80-0C63-16A8-0333-9790FF161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8345" y="2226469"/>
          <a:ext cx="1160940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504E8B-A5EB-2BFC-486E-D4DA7B828899}"/>
              </a:ext>
            </a:extLst>
          </p:cNvPr>
          <p:cNvSpPr txBox="1"/>
          <p:nvPr/>
        </p:nvSpPr>
        <p:spPr>
          <a:xfrm>
            <a:off x="10678042" y="3429000"/>
            <a:ext cx="1139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Crash </a:t>
            </a:r>
          </a:p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&amp; </a:t>
            </a:r>
          </a:p>
          <a:p>
            <a:pPr lvl="0"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Burn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E1B58BA2-BA27-DA8E-57B4-B865D8EE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19430">
            <a:off x="8715449" y="2796438"/>
            <a:ext cx="3457251" cy="1981768"/>
          </a:xfrm>
          <a:prstGeom prst="donut">
            <a:avLst>
              <a:gd name="adj" fmla="val 394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ABF31FD9-8EC7-85D1-F318-8AD48D6638F4}"/>
              </a:ext>
            </a:extLst>
          </p:cNvPr>
          <p:cNvSpPr/>
          <p:nvPr/>
        </p:nvSpPr>
        <p:spPr>
          <a:xfrm>
            <a:off x="742634" y="5080000"/>
            <a:ext cx="10243595" cy="409973"/>
          </a:xfrm>
          <a:prstGeom prst="homePlate">
            <a:avLst>
              <a:gd name="adj" fmla="val 656"/>
            </a:avLst>
          </a:prstGeom>
          <a:solidFill>
            <a:srgbClr val="005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Personal factors , e.g. hunger, symptoms, trauma, discrimination, basic needs,  life events...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2A821A46-7BF1-C096-B718-8EDC5EAB95B1}"/>
              </a:ext>
            </a:extLst>
          </p:cNvPr>
          <p:cNvSpPr/>
          <p:nvPr/>
        </p:nvSpPr>
        <p:spPr>
          <a:xfrm>
            <a:off x="516054" y="5596603"/>
            <a:ext cx="2528088" cy="1229422"/>
          </a:xfrm>
          <a:prstGeom prst="upArrowCallout">
            <a:avLst/>
          </a:prstGeom>
          <a:solidFill>
            <a:srgbClr val="004E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Preventative Specialized Supports</a:t>
            </a:r>
          </a:p>
        </p:txBody>
      </p:sp>
      <p:sp>
        <p:nvSpPr>
          <p:cNvPr id="6" name="Up Arrow Callout 5">
            <a:extLst>
              <a:ext uri="{FF2B5EF4-FFF2-40B4-BE49-F238E27FC236}">
                <a16:creationId xmlns:a16="http://schemas.microsoft.com/office/drawing/2014/main" id="{EF595E79-CD63-32F4-61E1-C8CE7AB56E4F}"/>
              </a:ext>
            </a:extLst>
          </p:cNvPr>
          <p:cNvSpPr/>
          <p:nvPr/>
        </p:nvSpPr>
        <p:spPr>
          <a:xfrm>
            <a:off x="8677773" y="5531324"/>
            <a:ext cx="2643478" cy="1294701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Reactive Symptom-based Supports</a:t>
            </a:r>
          </a:p>
        </p:txBody>
      </p:sp>
    </p:spTree>
    <p:extLst>
      <p:ext uri="{BB962C8B-B14F-4D97-AF65-F5344CB8AC3E}">
        <p14:creationId xmlns:p14="http://schemas.microsoft.com/office/powerpoint/2010/main" val="182227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AF1-F179-7647-B6EF-B5D01FA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130629"/>
            <a:ext cx="11043446" cy="888083"/>
          </a:xfrm>
        </p:spPr>
        <p:txBody>
          <a:bodyPr>
            <a:normAutofit/>
          </a:bodyPr>
          <a:lstStyle/>
          <a:p>
            <a:r>
              <a:rPr lang="en-US" dirty="0"/>
              <a:t>Future Research &amp; Practice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48E2-1D75-0A48-B994-804C4C26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18712"/>
            <a:ext cx="11582399" cy="5839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600" dirty="0"/>
          </a:p>
          <a:p>
            <a:r>
              <a:rPr lang="en-US" dirty="0">
                <a:solidFill>
                  <a:srgbClr val="FF0000"/>
                </a:solidFill>
              </a:rPr>
              <a:t>Current call for research partners to implement FSST...QR Code on next slide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Adaptation for specific age groups &amp; settings</a:t>
            </a:r>
          </a:p>
          <a:p>
            <a:pPr lvl="1"/>
            <a:r>
              <a:rPr lang="en-US" dirty="0"/>
              <a:t>middle school and high school</a:t>
            </a:r>
          </a:p>
          <a:p>
            <a:pPr lvl="1"/>
            <a:r>
              <a:rPr lang="en-US" dirty="0"/>
              <a:t>first year experience/seminar</a:t>
            </a:r>
          </a:p>
          <a:p>
            <a:pPr lvl="1"/>
            <a:r>
              <a:rPr lang="en-US" dirty="0"/>
              <a:t>students without MHC</a:t>
            </a:r>
          </a:p>
          <a:p>
            <a:pPr lvl="1"/>
            <a:r>
              <a:rPr lang="en-US" dirty="0"/>
              <a:t>athletes</a:t>
            </a:r>
          </a:p>
          <a:p>
            <a:endParaRPr lang="en-US" sz="600" dirty="0"/>
          </a:p>
          <a:p>
            <a:r>
              <a:rPr lang="en-US" dirty="0"/>
              <a:t>Cultural adaptations &amp; modifications for at-risk youth &amp; young adult groups</a:t>
            </a:r>
          </a:p>
          <a:p>
            <a:pPr lvl="1"/>
            <a:r>
              <a:rPr lang="en-US" dirty="0"/>
              <a:t>economically disadvantaged communities; </a:t>
            </a:r>
          </a:p>
          <a:p>
            <a:pPr lvl="1"/>
            <a:r>
              <a:rPr lang="en-US" dirty="0"/>
              <a:t>historically discriminated against communities;</a:t>
            </a:r>
          </a:p>
          <a:p>
            <a:pPr lvl="1"/>
            <a:r>
              <a:rPr lang="en-US" dirty="0"/>
              <a:t>system-involved</a:t>
            </a:r>
          </a:p>
          <a:p>
            <a:pPr lvl="1"/>
            <a:r>
              <a:rPr lang="en-US" dirty="0"/>
              <a:t>neurodivergent groups, such as autism/ASD, ADD/ADHD, &amp; TBI</a:t>
            </a:r>
            <a:endParaRPr lang="en-US" sz="1500" dirty="0"/>
          </a:p>
          <a:p>
            <a:pPr lvl="1"/>
            <a:endParaRPr lang="en-US" sz="600" dirty="0"/>
          </a:p>
          <a:p>
            <a:r>
              <a:rPr lang="en-US" dirty="0"/>
              <a:t>How does it work in ”real life”</a:t>
            </a:r>
          </a:p>
          <a:p>
            <a:pPr lvl="1"/>
            <a:r>
              <a:rPr lang="en-US" dirty="0"/>
              <a:t>feasibility, acceptability, appropriateness, cost, and adoption</a:t>
            </a:r>
            <a:r>
              <a:rPr lang="en-US" sz="1200" dirty="0"/>
              <a:t> </a:t>
            </a:r>
          </a:p>
          <a:p>
            <a:pPr lvl="1"/>
            <a:endParaRPr lang="en-US" sz="1200" dirty="0"/>
          </a:p>
          <a:p>
            <a:r>
              <a:rPr lang="en-US" b="1" dirty="0"/>
              <a:t>Upcoming FSST Institute</a:t>
            </a:r>
          </a:p>
        </p:txBody>
      </p:sp>
    </p:spTree>
    <p:extLst>
      <p:ext uri="{BB962C8B-B14F-4D97-AF65-F5344CB8AC3E}">
        <p14:creationId xmlns:p14="http://schemas.microsoft.com/office/powerpoint/2010/main" val="427623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lide Title is Introduction">
            <a:extLst>
              <a:ext uri="{FF2B5EF4-FFF2-40B4-BE49-F238E27FC236}">
                <a16:creationId xmlns:a16="http://schemas.microsoft.com/office/drawing/2014/main" id="{1B26F370-386E-ABD2-EB77-E29E8E4C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3" y="172644"/>
            <a:ext cx="8001000" cy="58737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84F76-5AF9-DD11-2001-DD0FDCCB05C9}"/>
              </a:ext>
            </a:extLst>
          </p:cNvPr>
          <p:cNvSpPr txBox="1"/>
          <p:nvPr/>
        </p:nvSpPr>
        <p:spPr>
          <a:xfrm>
            <a:off x="304799" y="760019"/>
            <a:ext cx="9878696" cy="643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Translational Researcher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20+ years focusing on college student interventions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the research to practice &amp; practice to research gaps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Developer of: 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Helping Youth on the Path to Employment (HYPE)  &amp; 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Focused Skills &amp; Strategy Training (FSST)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Areas of Interest:							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adult career development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Enhancing career opportunities for marginalized and/or historically discriminated 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against youth &amp; young adults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students 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students with mental health conditions (MHC)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Preventing “</a:t>
            </a:r>
            <a:r>
              <a:rPr lang="en-US" sz="2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ability” among young adults with MHC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and vocational persistence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functioning development and use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Assisting in re-writing damaging narratives about people with MHC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interventions to improve youth &amp; young adult outcomes</a:t>
            </a:r>
          </a:p>
          <a:p>
            <a:pPr marL="107156" indent="-19288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 finding hobbies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am a mom of a teenager...scuba diving &amp; salsa</a:t>
            </a:r>
          </a:p>
          <a:p>
            <a:endParaRPr lang="en-US" sz="1238" dirty="0">
              <a:solidFill>
                <a:schemeClr val="bg1"/>
              </a:solidFill>
            </a:endParaRPr>
          </a:p>
        </p:txBody>
      </p:sp>
      <p:pic>
        <p:nvPicPr>
          <p:cNvPr id="6" name="Picture 5" descr="Picture of the presenter, long, blonde, curly hair, light skinned, black glasses, white shirt&#10;">
            <a:extLst>
              <a:ext uri="{FF2B5EF4-FFF2-40B4-BE49-F238E27FC236}">
                <a16:creationId xmlns:a16="http://schemas.microsoft.com/office/drawing/2014/main" id="{4EDC0761-BB22-0AA1-E97F-E3C940EDE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" b="-3"/>
          <a:stretch/>
        </p:blipFill>
        <p:spPr>
          <a:xfrm>
            <a:off x="9982200" y="1128770"/>
            <a:ext cx="2135016" cy="2135016"/>
          </a:xfrm>
          <a:prstGeom prst="rect">
            <a:avLst/>
          </a:prstGeom>
        </p:spPr>
      </p:pic>
      <p:pic>
        <p:nvPicPr>
          <p:cNvPr id="4" name="Picture 3" descr="Says, Let's Connect on LinkedIn with finger pointing down">
            <a:extLst>
              <a:ext uri="{FF2B5EF4-FFF2-40B4-BE49-F238E27FC236}">
                <a16:creationId xmlns:a16="http://schemas.microsoft.com/office/drawing/2014/main" id="{471A2E50-DEAC-5BC1-031B-CD204DB97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495" y="3794536"/>
            <a:ext cx="1587500" cy="635000"/>
          </a:xfrm>
          <a:prstGeom prst="rect">
            <a:avLst/>
          </a:prstGeom>
        </p:spPr>
      </p:pic>
      <p:pic>
        <p:nvPicPr>
          <p:cNvPr id="3" name="Google Shape;196;p2" descr="QR code for LinkedIn profile">
            <a:extLst>
              <a:ext uri="{FF2B5EF4-FFF2-40B4-BE49-F238E27FC236}">
                <a16:creationId xmlns:a16="http://schemas.microsoft.com/office/drawing/2014/main" id="{0C017BC5-FB65-4D81-8089-0D74DF1C1A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4219"/>
          <a:stretch/>
        </p:blipFill>
        <p:spPr>
          <a:xfrm>
            <a:off x="9774967" y="4572000"/>
            <a:ext cx="2417033" cy="1933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615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EC5DB-8634-2CFB-1EE1-53793047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09"/>
            <a:ext cx="11823338" cy="443536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Upcoming Research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     Opportunity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Bring FSST to Your Campus</a:t>
            </a:r>
            <a:br>
              <a:rPr lang="en-US" dirty="0"/>
            </a:br>
            <a:br>
              <a:rPr lang="en-US" dirty="0"/>
            </a:br>
            <a:br>
              <a:rPr lang="en-US" sz="3000" dirty="0">
                <a:solidFill>
                  <a:srgbClr val="FF0000"/>
                </a:solidFill>
              </a:rPr>
            </a:b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" name="Picture 1" descr="QR code to send an email about an upcoming research opportunity">
            <a:extLst>
              <a:ext uri="{FF2B5EF4-FFF2-40B4-BE49-F238E27FC236}">
                <a16:creationId xmlns:a16="http://schemas.microsoft.com/office/drawing/2014/main" id="{EDD8638A-ED64-CE1F-D000-F7F79AC7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03" y="2355467"/>
            <a:ext cx="4285993" cy="42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2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9877-AF57-A158-880E-88C57D9F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Thank you, Thank you, Thank you!!!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Questions, Comments?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BD86C-F5E9-3383-0DEC-253F2C17CAB4}"/>
              </a:ext>
            </a:extLst>
          </p:cNvPr>
          <p:cNvSpPr txBox="1"/>
          <p:nvPr/>
        </p:nvSpPr>
        <p:spPr>
          <a:xfrm>
            <a:off x="6604081" y="2209800"/>
            <a:ext cx="5284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hlinkClick r:id="rId2"/>
              </a:rPr>
              <a:t>HYPE@umassmed.edu</a:t>
            </a: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>
                <a:hlinkClick r:id="rId3"/>
              </a:rPr>
              <a:t>Michelle.Mullen</a:t>
            </a:r>
            <a:r>
              <a:rPr lang="en-US" sz="2400" dirty="0">
                <a:hlinkClick r:id="rId3"/>
              </a:rPr>
              <a:t>@umassmed.edu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Google Shape;196;p2" descr="QR code for a LinkedIn page">
            <a:extLst>
              <a:ext uri="{FF2B5EF4-FFF2-40B4-BE49-F238E27FC236}">
                <a16:creationId xmlns:a16="http://schemas.microsoft.com/office/drawing/2014/main" id="{2539FCC6-1F98-76D5-9214-4D4A82A6E4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4219"/>
          <a:stretch/>
        </p:blipFill>
        <p:spPr>
          <a:xfrm>
            <a:off x="5562600" y="3924975"/>
            <a:ext cx="3344226" cy="26421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6EF815-3F8F-DC5F-E8AA-994254708CCD}"/>
              </a:ext>
            </a:extLst>
          </p:cNvPr>
          <p:cNvSpPr txBox="1"/>
          <p:nvPr/>
        </p:nvSpPr>
        <p:spPr>
          <a:xfrm>
            <a:off x="9220201" y="4645907"/>
            <a:ext cx="229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Let’s connect on Linked In</a:t>
            </a:r>
          </a:p>
          <a:p>
            <a:endParaRPr lang="en-US" sz="2400" dirty="0"/>
          </a:p>
        </p:txBody>
      </p:sp>
      <p:pic>
        <p:nvPicPr>
          <p:cNvPr id="7" name="Picture 6" descr="20 Cats And Dogs Hugging It Out | Dogs hugging, Cat cuddle, Animals  friendship">
            <a:extLst>
              <a:ext uri="{FF2B5EF4-FFF2-40B4-BE49-F238E27FC236}">
                <a16:creationId xmlns:a16="http://schemas.microsoft.com/office/drawing/2014/main" id="{F1E842FA-1B45-0A0F-E107-DDF1E4CA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10330"/>
          <a:stretch/>
        </p:blipFill>
        <p:spPr bwMode="auto">
          <a:xfrm>
            <a:off x="303887" y="2209800"/>
            <a:ext cx="4485471" cy="40727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85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B756-7F82-F545-8D61-EB94478B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90C4-D0DE-2496-9119-F08012C3A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25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C431-3333-9B40-8E85-13C4EAF4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549797"/>
            <a:ext cx="7098848" cy="888083"/>
          </a:xfrm>
        </p:spPr>
        <p:txBody>
          <a:bodyPr>
            <a:normAutofit/>
          </a:bodyPr>
          <a:lstStyle/>
          <a:p>
            <a:r>
              <a:rPr lang="en-US" dirty="0"/>
              <a:t>Academic Persistence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40FD-D673-9948-B468-1CB4175A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9" y="1437880"/>
            <a:ext cx="10776029" cy="4870323"/>
          </a:xfrm>
        </p:spPr>
        <p:txBody>
          <a:bodyPr>
            <a:normAutofit/>
          </a:bodyPr>
          <a:lstStyle/>
          <a:p>
            <a:r>
              <a:rPr lang="en-US" sz="2000" dirty="0"/>
              <a:t>Measured by academic transcript (enrolled, graduated, not enrolled)</a:t>
            </a:r>
          </a:p>
          <a:p>
            <a:r>
              <a:rPr lang="en-US" sz="2000" dirty="0"/>
              <a:t>FSST participants were statistically more likely to academic persistence (completion of 2</a:t>
            </a:r>
            <a:r>
              <a:rPr lang="en-US" sz="2000" baseline="30000" dirty="0"/>
              <a:t>nd</a:t>
            </a:r>
            <a:r>
              <a:rPr lang="en-US" sz="2000" dirty="0"/>
              <a:t> semester; </a:t>
            </a:r>
            <a:r>
              <a:rPr lang="en-US" sz="2000" i="1" dirty="0"/>
              <a:t>p</a:t>
            </a:r>
            <a:r>
              <a:rPr lang="en-US" sz="2000" dirty="0"/>
              <a:t> = .045)</a:t>
            </a:r>
          </a:p>
          <a:p>
            <a:r>
              <a:rPr lang="en-US" sz="2000" dirty="0"/>
              <a:t>FSST had </a:t>
            </a:r>
            <a:r>
              <a:rPr lang="en-US" sz="2000" b="1" dirty="0"/>
              <a:t>very large </a:t>
            </a:r>
            <a:r>
              <a:rPr lang="en-US" sz="2000" dirty="0"/>
              <a:t>estimated effect on academic persistence (</a:t>
            </a:r>
            <a:r>
              <a:rPr lang="en-US" sz="2000" i="1" dirty="0"/>
              <a:t>d </a:t>
            </a:r>
            <a:r>
              <a:rPr lang="en-US" sz="2000" dirty="0"/>
              <a:t>= 1.025)</a:t>
            </a:r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600" dirty="0"/>
          </a:p>
        </p:txBody>
      </p:sp>
      <p:pic>
        <p:nvPicPr>
          <p:cNvPr id="4" name="Picture 3" descr="Statistical table showing results">
            <a:extLst>
              <a:ext uri="{FF2B5EF4-FFF2-40B4-BE49-F238E27FC236}">
                <a16:creationId xmlns:a16="http://schemas.microsoft.com/office/drawing/2014/main" id="{51A3231F-2AEE-A06E-1EC1-A04FDE2A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1" y="3636254"/>
            <a:ext cx="12072059" cy="26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C431-3333-9B40-8E85-13C4EAF4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6" y="467058"/>
            <a:ext cx="11551533" cy="888083"/>
          </a:xfrm>
        </p:spPr>
        <p:txBody>
          <a:bodyPr>
            <a:normAutofit/>
          </a:bodyPr>
          <a:lstStyle/>
          <a:p>
            <a:r>
              <a:rPr lang="en-US" dirty="0"/>
              <a:t>Impact on Memory and Attention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40FD-D673-9948-B468-1CB4175A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1355142"/>
            <a:ext cx="11551534" cy="5323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Memory</a:t>
            </a:r>
          </a:p>
          <a:p>
            <a:r>
              <a:rPr lang="en-US" sz="2000" dirty="0"/>
              <a:t>No significant effects of FSST, </a:t>
            </a:r>
            <a:r>
              <a:rPr lang="en-US" sz="2000" b="1" dirty="0"/>
              <a:t>but large effect size </a:t>
            </a:r>
            <a:r>
              <a:rPr lang="en-US" sz="2000" dirty="0"/>
              <a:t>(</a:t>
            </a:r>
            <a:r>
              <a:rPr lang="en-US" sz="2000" i="1" dirty="0"/>
              <a:t>d</a:t>
            </a:r>
            <a:r>
              <a:rPr lang="en-US" sz="2000" dirty="0"/>
              <a:t> = .79) </a:t>
            </a:r>
          </a:p>
          <a:p>
            <a:endParaRPr lang="en-US" sz="1650" b="1" dirty="0"/>
          </a:p>
          <a:p>
            <a:endParaRPr lang="en-US" sz="1650" b="1" dirty="0"/>
          </a:p>
          <a:p>
            <a:endParaRPr lang="en-US" sz="1650" b="1" dirty="0"/>
          </a:p>
          <a:p>
            <a:endParaRPr lang="en-US" sz="1650" b="1" dirty="0"/>
          </a:p>
          <a:p>
            <a:endParaRPr lang="en-US" sz="1650" b="1" dirty="0"/>
          </a:p>
          <a:p>
            <a:pPr marL="0" indent="0">
              <a:buNone/>
            </a:pPr>
            <a:r>
              <a:rPr lang="en-US" sz="2000" b="1" dirty="0"/>
              <a:t>Attention</a:t>
            </a:r>
          </a:p>
          <a:p>
            <a:r>
              <a:rPr lang="en-US" sz="2000" dirty="0"/>
              <a:t>No significant effects of FSST, but </a:t>
            </a:r>
            <a:r>
              <a:rPr lang="en-US" sz="2000" b="1" dirty="0"/>
              <a:t>medium effect size </a:t>
            </a:r>
            <a:r>
              <a:rPr lang="en-US" sz="2000" dirty="0"/>
              <a:t>(</a:t>
            </a:r>
            <a:r>
              <a:rPr lang="en-US" sz="2000" i="1" dirty="0"/>
              <a:t>d</a:t>
            </a:r>
            <a:r>
              <a:rPr lang="en-US" sz="2000" dirty="0"/>
              <a:t> = .72) </a:t>
            </a:r>
          </a:p>
          <a:p>
            <a:endParaRPr lang="en-US" sz="1650" b="1" dirty="0"/>
          </a:p>
          <a:p>
            <a:pPr marL="342900" lvl="1" indent="0">
              <a:buNone/>
            </a:pPr>
            <a:endParaRPr lang="en-US" sz="1500" dirty="0"/>
          </a:p>
          <a:p>
            <a:pPr marL="342900" lvl="1" indent="0">
              <a:buNone/>
            </a:pPr>
            <a:endParaRPr lang="en-US" sz="1500" dirty="0"/>
          </a:p>
          <a:p>
            <a:pPr marL="342900" lvl="1" indent="0">
              <a:buNone/>
            </a:pPr>
            <a:endParaRPr lang="en-US" sz="1500" dirty="0"/>
          </a:p>
          <a:p>
            <a:pPr marL="342900" lvl="1" indent="0">
              <a:buNone/>
            </a:pPr>
            <a:endParaRPr lang="en-US" sz="1500" dirty="0"/>
          </a:p>
          <a:p>
            <a:pPr marL="0" indent="0" algn="ctr">
              <a:buNone/>
            </a:pPr>
            <a:endParaRPr lang="en-US" sz="400" baseline="-25000" dirty="0"/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Measured by MCCB</a:t>
            </a:r>
          </a:p>
          <a:p>
            <a:pPr marL="342900" lvl="1" indent="0">
              <a:buNone/>
            </a:pPr>
            <a:endParaRPr lang="en-US" sz="1500" dirty="0"/>
          </a:p>
        </p:txBody>
      </p:sp>
      <p:pic>
        <p:nvPicPr>
          <p:cNvPr id="4" name="Picture 3" descr="Statistical table showing results">
            <a:extLst>
              <a:ext uri="{FF2B5EF4-FFF2-40B4-BE49-F238E27FC236}">
                <a16:creationId xmlns:a16="http://schemas.microsoft.com/office/drawing/2014/main" id="{89E9BC46-B1BB-A0D7-68E8-3FBD683C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04" y="2199778"/>
            <a:ext cx="9233746" cy="1730538"/>
          </a:xfrm>
          <a:prstGeom prst="rect">
            <a:avLst/>
          </a:prstGeom>
        </p:spPr>
      </p:pic>
      <p:pic>
        <p:nvPicPr>
          <p:cNvPr id="5" name="Picture 4" descr="Statistical table showing results">
            <a:extLst>
              <a:ext uri="{FF2B5EF4-FFF2-40B4-BE49-F238E27FC236}">
                <a16:creationId xmlns:a16="http://schemas.microsoft.com/office/drawing/2014/main" id="{1C59DDE5-8DFE-4B8C-BD8F-372169008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947"/>
          <a:stretch/>
        </p:blipFill>
        <p:spPr>
          <a:xfrm>
            <a:off x="877003" y="4917161"/>
            <a:ext cx="9121451" cy="14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46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C431-3333-9B40-8E85-13C4EAF4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2" y="287952"/>
            <a:ext cx="11524950" cy="888083"/>
          </a:xfrm>
        </p:spPr>
        <p:txBody>
          <a:bodyPr>
            <a:normAutofit/>
          </a:bodyPr>
          <a:lstStyle/>
          <a:p>
            <a:r>
              <a:rPr lang="en-US" dirty="0"/>
              <a:t>Exploring FSST &amp; Cognitive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40FD-D673-9948-B468-1CB4175A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02" y="1198184"/>
            <a:ext cx="11606396" cy="5681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/>
              <a:t>Is the relationship between FSST and academic persistence further explained by adding working memory and attention? </a:t>
            </a:r>
          </a:p>
          <a:p>
            <a:r>
              <a:rPr lang="en-US" sz="2000" dirty="0"/>
              <a:t>FSST approached significance (</a:t>
            </a:r>
            <a:r>
              <a:rPr lang="en-US" sz="2000" i="1" dirty="0"/>
              <a:t>p</a:t>
            </a:r>
            <a:r>
              <a:rPr lang="en-US" sz="2000" dirty="0"/>
              <a:t> = .06); H_1a (</a:t>
            </a:r>
            <a:r>
              <a:rPr lang="en-US" sz="2000" i="1" dirty="0"/>
              <a:t>p</a:t>
            </a:r>
            <a:r>
              <a:rPr lang="en-US" sz="2000" dirty="0"/>
              <a:t> = .045) </a:t>
            </a:r>
          </a:p>
          <a:p>
            <a:r>
              <a:rPr lang="en-US" sz="2000" b="1" dirty="0"/>
              <a:t>Very large effect size </a:t>
            </a:r>
            <a:r>
              <a:rPr lang="en-US" sz="2000" dirty="0"/>
              <a:t>increased slightly (</a:t>
            </a:r>
            <a:r>
              <a:rPr lang="en-US" sz="2000" i="1" dirty="0"/>
              <a:t>d </a:t>
            </a:r>
            <a:r>
              <a:rPr lang="en-US" sz="2000" dirty="0"/>
              <a:t>= 1.063; R</a:t>
            </a:r>
            <a:r>
              <a:rPr lang="en-US" sz="2000" baseline="30000" dirty="0"/>
              <a:t>2</a:t>
            </a:r>
            <a:r>
              <a:rPr lang="en-US" sz="2000" dirty="0"/>
              <a:t>= .22) </a:t>
            </a:r>
          </a:p>
          <a:p>
            <a:r>
              <a:rPr lang="en-US" sz="2000" dirty="0"/>
              <a:t>Slightly higher increased relative odds of persistence than first model (</a:t>
            </a:r>
            <a:r>
              <a:rPr lang="en-US" sz="2000" dirty="0">
                <a:sym typeface="Symbol" pitchFamily="2" charset="2"/>
              </a:rPr>
              <a:t>= 1.93)</a:t>
            </a:r>
            <a:r>
              <a:rPr lang="en-US" sz="2000" dirty="0"/>
              <a:t>  </a:t>
            </a:r>
          </a:p>
          <a:p>
            <a:r>
              <a:rPr lang="en-US" sz="2000" dirty="0"/>
              <a:t>Working memory score (approached) significance (</a:t>
            </a:r>
            <a:r>
              <a:rPr lang="en-US" sz="2000" i="1" dirty="0"/>
              <a:t>p</a:t>
            </a:r>
            <a:r>
              <a:rPr lang="en-US" sz="2000" dirty="0"/>
              <a:t> = .05; </a:t>
            </a:r>
            <a:r>
              <a:rPr lang="en-US" sz="2000" i="1" dirty="0"/>
              <a:t>d</a:t>
            </a:r>
            <a:r>
              <a:rPr lang="en-US" sz="2000" dirty="0"/>
              <a:t> = .03)</a:t>
            </a:r>
          </a:p>
          <a:p>
            <a:r>
              <a:rPr lang="en-US" sz="2000" dirty="0"/>
              <a:t>Attention approached significance (</a:t>
            </a:r>
            <a:r>
              <a:rPr lang="en-US" sz="2000" i="1" dirty="0"/>
              <a:t>p</a:t>
            </a:r>
            <a:r>
              <a:rPr lang="en-US" sz="2000" dirty="0"/>
              <a:t> = .08; </a:t>
            </a:r>
            <a:r>
              <a:rPr lang="en-US" sz="2000" i="1" dirty="0"/>
              <a:t>d</a:t>
            </a:r>
            <a:r>
              <a:rPr lang="en-US" sz="2000" dirty="0"/>
              <a:t> = .03) </a:t>
            </a:r>
          </a:p>
          <a:p>
            <a:endParaRPr lang="en-US" sz="1650" dirty="0"/>
          </a:p>
        </p:txBody>
      </p:sp>
      <p:pic>
        <p:nvPicPr>
          <p:cNvPr id="4" name="Picture 3" descr="Statistical table showing results">
            <a:extLst>
              <a:ext uri="{FF2B5EF4-FFF2-40B4-BE49-F238E27FC236}">
                <a16:creationId xmlns:a16="http://schemas.microsoft.com/office/drawing/2014/main" id="{8E2FDC44-53B7-C8D1-EC40-40519B1BA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28280"/>
            <a:ext cx="9659320" cy="26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5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035-B4C2-4A5D-8797-DFD423B3CE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Acknowledgements</a:t>
            </a:r>
          </a:p>
        </p:txBody>
      </p:sp>
      <p:pic>
        <p:nvPicPr>
          <p:cNvPr id="20" name="Picture 19" descr="Learning and Working Center logo sihloutte of students graduating into adults working">
            <a:extLst>
              <a:ext uri="{FF2B5EF4-FFF2-40B4-BE49-F238E27FC236}">
                <a16:creationId xmlns:a16="http://schemas.microsoft.com/office/drawing/2014/main" id="{29FFFE71-3F90-BEE9-9FFC-0342F77C6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43" y="1893978"/>
            <a:ext cx="2437724" cy="16001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92530-9646-4803-A3F0-424960996B2B}"/>
              </a:ext>
            </a:extLst>
          </p:cNvPr>
          <p:cNvSpPr txBox="1">
            <a:spLocks/>
          </p:cNvSpPr>
          <p:nvPr/>
        </p:nvSpPr>
        <p:spPr>
          <a:xfrm>
            <a:off x="2983778" y="1828873"/>
            <a:ext cx="8241632" cy="160012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</a:rPr>
              <a:t>The mission of the </a:t>
            </a:r>
            <a:r>
              <a:rPr lang="en-US" sz="2000" b="1" dirty="0">
                <a:latin typeface="Arial" panose="020B0604020202020204" pitchFamily="34" charset="0"/>
              </a:rPr>
              <a:t>Transitions to Adulthood Center for Research</a:t>
            </a:r>
            <a:r>
              <a:rPr lang="en-US" sz="2000" dirty="0">
                <a:latin typeface="Arial" panose="020B0604020202020204" pitchFamily="34" charset="0"/>
              </a:rPr>
              <a:t> is to promote the full participation in socially valued roles of transition-age youth and young adults (ages 14-30) with serious mental health conditions. We use the tools of research and knowledge translation in partnership with this at-risk population to achieve this mission.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83CD8-BAC5-4398-874D-13842F37AEE3}"/>
              </a:ext>
            </a:extLst>
          </p:cNvPr>
          <p:cNvSpPr txBox="1"/>
          <p:nvPr/>
        </p:nvSpPr>
        <p:spPr>
          <a:xfrm>
            <a:off x="3581400" y="3347374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>
                <a:latin typeface="Georgia" panose="02040502050405020303" pitchFamily="18" charset="0"/>
              </a:rPr>
              <a:t>Visit us at </a:t>
            </a:r>
            <a:r>
              <a:rPr lang="en-US" sz="2400" i="1" dirty="0">
                <a:solidFill>
                  <a:schemeClr val="tx2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umassmed.edu/</a:t>
            </a:r>
            <a:r>
              <a:rPr lang="en-US" sz="2400" i="1" dirty="0" err="1">
                <a:solidFill>
                  <a:schemeClr val="tx2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TransitionsACR</a:t>
            </a:r>
            <a:endParaRPr lang="en-US" sz="24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02A7-371D-4634-AC53-4EF752DE6161}"/>
              </a:ext>
            </a:extLst>
          </p:cNvPr>
          <p:cNvSpPr txBox="1"/>
          <p:nvPr/>
        </p:nvSpPr>
        <p:spPr>
          <a:xfrm>
            <a:off x="470589" y="4742764"/>
            <a:ext cx="110945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contents of this presentation were developed with funding from the National Institute on Disability, Independent Living, and Rehabilitation Research, (NIDILRR), United States Departments of Health and Human Services (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90DPGE0008</a:t>
            </a:r>
            <a:r>
              <a:rPr lang="en-US" sz="1400" dirty="0"/>
              <a:t>). NIDILRR is a Center within the Administration for Community Living (ACL), Department of Health and Human Services (HHS). The content of this presentation does not necessarily represent the policy of NIDILRR, ACL, and/or HHS and you should not assume endorsement by the Federal Government.</a:t>
            </a:r>
          </a:p>
        </p:txBody>
      </p:sp>
      <p:pic>
        <p:nvPicPr>
          <p:cNvPr id="4" name="Picture 3" descr="HOC Training">
            <a:extLst>
              <a:ext uri="{FF2B5EF4-FFF2-40B4-BE49-F238E27FC236}">
                <a16:creationId xmlns:a16="http://schemas.microsoft.com/office/drawing/2014/main" id="{42505760-1846-2261-30C7-EBC665852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81" y="141907"/>
            <a:ext cx="1781175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15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BD7E-3EF5-554E-8557-AE4ADAAD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28600"/>
            <a:ext cx="10668000" cy="888083"/>
          </a:xfrm>
        </p:spPr>
        <p:txBody>
          <a:bodyPr>
            <a:normAutofit/>
          </a:bodyPr>
          <a:lstStyle/>
          <a:p>
            <a:r>
              <a:rPr lang="en-US" dirty="0"/>
              <a:t>Presenting Problem: Attrition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321A-CABD-2D42-BADD-43DE6818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92884"/>
            <a:ext cx="11849100" cy="59699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Mental health conditions considered most rapidly growing diagnoses on campus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(AUCCCD)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20-30% of students report a diagnosed mental health condition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(ACHA-NCHA) </a:t>
            </a:r>
          </a:p>
          <a:p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Approximately one-third experience symptoms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(Eisenberg et al.)</a:t>
            </a: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Over last 10 years, campus service utilization increased each year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(Lipson et al., 2018)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During “COVID era” greater than 50% of students reported symptoms of clinical significance</a:t>
            </a:r>
          </a:p>
          <a:p>
            <a:endParaRPr lang="en-US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Highest rate of attrition with an estimated dropout rate of 86%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Higher than any other “disability” groups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(Kessler et al., 1995)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Triple the rate of freshmen at ~23% </a:t>
            </a:r>
          </a:p>
          <a:p>
            <a:pPr marL="457177" lvl="1" indent="0">
              <a:buNone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Cycle of enrollment and dropout 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70% reported at least one failed attempt at school</a:t>
            </a:r>
          </a:p>
          <a:p>
            <a:pPr lvl="2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25% on second </a:t>
            </a:r>
          </a:p>
          <a:p>
            <a:pPr lvl="2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45% on third or more attempt 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(Gill, Mullen, et al., 2022)</a:t>
            </a:r>
          </a:p>
          <a:p>
            <a:pPr lvl="1"/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Mental health and academic impacts of pandemic &amp; post-pandemic “adjustments”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4355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4E26-83CE-F34F-A565-2D8DDB8A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" y="30974"/>
            <a:ext cx="10943862" cy="888083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Commonly Cited Barriers for Students with MHC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687E1-458A-7F42-81DF-E917FD33A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19200"/>
            <a:ext cx="11217603" cy="5185795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200" b="1" dirty="0">
                <a:solidFill>
                  <a:srgbClr val="FF0000"/>
                </a:solidFill>
              </a:rPr>
              <a:t>Mental health symptoms</a:t>
            </a:r>
            <a:endParaRPr lang="en-US" sz="500" b="1" dirty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200" b="1" dirty="0">
                <a:solidFill>
                  <a:srgbClr val="FF0000"/>
                </a:solidFill>
              </a:rPr>
              <a:t>Poor grades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Lack of support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Financial aid issues 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Lack of access to meaningful accommodations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Discrimination</a:t>
            </a:r>
          </a:p>
          <a:p>
            <a:pPr lvl="1"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Avoidance of disclosure 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Punitive IHE practices &amp; procedures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Lack of access to specialized services </a:t>
            </a:r>
          </a:p>
          <a:p>
            <a:endParaRPr lang="en-US" sz="675" dirty="0"/>
          </a:p>
          <a:p>
            <a:pPr marL="205740" lvl="1" indent="0" algn="r">
              <a:buNone/>
            </a:pPr>
            <a:r>
              <a:rPr lang="en-US" sz="1050" dirty="0"/>
              <a:t>(Mullen et al., 2017; </a:t>
            </a:r>
            <a:r>
              <a:rPr lang="en-US" sz="1050" dirty="0" err="1"/>
              <a:t>Markoulakis</a:t>
            </a:r>
            <a:r>
              <a:rPr lang="en-US" sz="1050" dirty="0"/>
              <a:t> &amp; </a:t>
            </a:r>
            <a:r>
              <a:rPr lang="en-US" sz="1050" dirty="0" err="1"/>
              <a:t>Kirsh</a:t>
            </a:r>
            <a:r>
              <a:rPr lang="en-US" sz="1050" dirty="0"/>
              <a:t>, 2013; Collins &amp; Mowbray, 2005; Mowbray et al., 2001; </a:t>
            </a:r>
            <a:r>
              <a:rPr lang="en-US" sz="1050" dirty="0" err="1"/>
              <a:t>Manthey</a:t>
            </a:r>
            <a:r>
              <a:rPr lang="en-US" sz="1050" dirty="0"/>
              <a:t>, et al., 2015, Salzer, 2008;  Jefferies &amp; Salzer, 2022) </a:t>
            </a:r>
          </a:p>
        </p:txBody>
      </p:sp>
    </p:spTree>
    <p:extLst>
      <p:ext uri="{BB962C8B-B14F-4D97-AF65-F5344CB8AC3E}">
        <p14:creationId xmlns:p14="http://schemas.microsoft.com/office/powerpoint/2010/main" val="428823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AF1-F179-7647-B6EF-B5D01FA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457201"/>
            <a:ext cx="11464290" cy="888083"/>
          </a:xfrm>
        </p:spPr>
        <p:txBody>
          <a:bodyPr>
            <a:normAutofit fontScale="90000"/>
          </a:bodyPr>
          <a:lstStyle/>
          <a:p>
            <a:r>
              <a:rPr lang="en-US" dirty="0"/>
              <a:t>A Narrative of Convenience...with Devastating Consequences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48E2-1D75-0A48-B994-804C4C26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69" y="1277007"/>
            <a:ext cx="11631404" cy="5580993"/>
          </a:xfrm>
        </p:spPr>
        <p:txBody>
          <a:bodyPr>
            <a:normAutofit fontScale="92500" lnSpcReduction="10000"/>
          </a:bodyPr>
          <a:lstStyle/>
          <a:p>
            <a:endParaRPr lang="en-US" sz="800" dirty="0"/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Evidence does not support GPAs as reason for attrition 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Average GPA in a competitive university 3.2* 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(Eisenberg et al., 2009)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Average GPA from our community samples 3.0, 2.9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(Gill, Mullen, et al., 2022)</a:t>
            </a:r>
          </a:p>
          <a:p>
            <a:pPr lvl="1"/>
            <a:endParaRPr lang="en-US" sz="8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</a:rPr>
              <a:t>Na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rrative of attrition due to poor grades and symptoms 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too simplistic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ooted in bias and discrimination associated with “mental</a:t>
            </a:r>
          </a:p>
          <a:p>
            <a:pPr marL="45717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illness”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Harmful narratives/mental models keep the problem in place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“Mentally ill” 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“Too sick to...”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“...is too stressful”</a:t>
            </a:r>
            <a:endParaRPr lang="en-US" sz="2200" dirty="0">
              <a:solidFill>
                <a:schemeClr val="bg2">
                  <a:lumMod val="1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800" dirty="0">
              <a:solidFill>
                <a:schemeClr val="bg2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Significantly impacts: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Types of services/interventions created, funded, and offered 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Perspectives of who is responsible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Young adult identities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2">
                  <a:lumMod val="1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50" dirty="0"/>
          </a:p>
        </p:txBody>
      </p:sp>
      <p:pic>
        <p:nvPicPr>
          <p:cNvPr id="4" name="Picture 3" descr="A young guy sitting at a computer, holding his head as if he was stressed">
            <a:extLst>
              <a:ext uri="{FF2B5EF4-FFF2-40B4-BE49-F238E27FC236}">
                <a16:creationId xmlns:a16="http://schemas.microsoft.com/office/drawing/2014/main" id="{EC78CAF1-0BA6-6798-186D-083ACB97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30" y="2057400"/>
            <a:ext cx="316033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64BBAB-AEAF-87BA-9352-81CC72368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924983"/>
            <a:ext cx="11734800" cy="1504017"/>
          </a:xfrm>
        </p:spPr>
        <p:txBody>
          <a:bodyPr/>
          <a:lstStyle/>
          <a:p>
            <a:r>
              <a:rPr lang="en-US" dirty="0"/>
              <a:t>Let’s See What You Thought...</a:t>
            </a:r>
          </a:p>
        </p:txBody>
      </p:sp>
    </p:spTree>
    <p:extLst>
      <p:ext uri="{BB962C8B-B14F-4D97-AF65-F5344CB8AC3E}">
        <p14:creationId xmlns:p14="http://schemas.microsoft.com/office/powerpoint/2010/main" val="4024734987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_TACR ppt Template" id="{FFC08272-6E6A-7A4F-9A11-1883896CBB9B}" vid="{D8CF0F83-D4EE-F24F-8AD7-5C94AFA52E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2_Standard</Template>
  <TotalTime>10932</TotalTime>
  <Words>4745</Words>
  <Application>Microsoft Office PowerPoint</Application>
  <PresentationFormat>Widescreen</PresentationFormat>
  <Paragraphs>600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Calibri</vt:lpstr>
      <vt:lpstr>Georgia</vt:lpstr>
      <vt:lpstr>Symbol</vt:lpstr>
      <vt:lpstr>Times New Roman</vt:lpstr>
      <vt:lpstr>Wingdings</vt:lpstr>
      <vt:lpstr>2_Standard</vt:lpstr>
      <vt:lpstr>Wait...What’s Due Now???  Inside Cognitive Overload  &amp;  White Knuckle Effect Among College Students    </vt:lpstr>
      <vt:lpstr>What are the most important skills that students require to be successful?  </vt:lpstr>
      <vt:lpstr>Hold On! What’s Due???  Cognitive Overload  &amp;  White Knuckle Effect    </vt:lpstr>
      <vt:lpstr>Introduction</vt:lpstr>
      <vt:lpstr>Acknowledgements</vt:lpstr>
      <vt:lpstr>Presenting Problem: Attrition</vt:lpstr>
      <vt:lpstr>Commonly Cited Barriers for Students with MHC</vt:lpstr>
      <vt:lpstr>A Narrative of Convenience...with Devastating Consequences </vt:lpstr>
      <vt:lpstr>Let’s See What You Thought...</vt:lpstr>
      <vt:lpstr>Student Reported Barriers</vt:lpstr>
      <vt:lpstr>Ah Ha Moment</vt:lpstr>
      <vt:lpstr>Executive Functioning Skills</vt:lpstr>
      <vt:lpstr>Executive Functioning Domains</vt:lpstr>
      <vt:lpstr>EF Development &amp; Importance</vt:lpstr>
      <vt:lpstr>What would happen if I collected   Your Calendars?  Your To-Do Lists?</vt:lpstr>
      <vt:lpstr>Overload</vt:lpstr>
      <vt:lpstr>Cognitive Load Theory</vt:lpstr>
      <vt:lpstr>Cognitive Load &amp; Meeting Demands</vt:lpstr>
      <vt:lpstr>Managing Cognitive Load</vt:lpstr>
      <vt:lpstr>Cognitive Offloading</vt:lpstr>
      <vt:lpstr>Academic Predictability of Cognitive Load</vt:lpstr>
      <vt:lpstr>Implications of Under-refined EF Skills &amp; Prolonged Cognitive Load</vt:lpstr>
      <vt:lpstr>White Knuckle Effect Theory</vt:lpstr>
      <vt:lpstr>White Knuckle Effect Theory </vt:lpstr>
      <vt:lpstr> White Knuckle Effect Theory Graph</vt:lpstr>
      <vt:lpstr>Focused Skill &amp; Strategy Training</vt:lpstr>
      <vt:lpstr>Focused Skill &amp; Strategy Training (FSST)</vt:lpstr>
      <vt:lpstr>FSST </vt:lpstr>
      <vt:lpstr>Structured Sessions</vt:lpstr>
      <vt:lpstr>Selected FSST Skills &amp; Strategies</vt:lpstr>
      <vt:lpstr>Time &amp; Task Management</vt:lpstr>
      <vt:lpstr>Eisenhower Matrix  Urgent  vs Important</vt:lpstr>
      <vt:lpstr>https://theblogrelay.com/tools/eisenhower-matrix-template-for-decision-making/</vt:lpstr>
      <vt:lpstr>Data Supporting  The White Knuckle Effect Theory  &amp;  </vt:lpstr>
      <vt:lpstr>Randomized Control Trials </vt:lpstr>
      <vt:lpstr>Highlighted Outcomes</vt:lpstr>
      <vt:lpstr>Call to Action for Systems</vt:lpstr>
      <vt:lpstr> White Knuckle Effect Theory</vt:lpstr>
      <vt:lpstr>Future Research &amp; Practice Partnerships</vt:lpstr>
      <vt:lpstr>Upcoming Research        Opportunity Bring FSST to Your Campus   </vt:lpstr>
      <vt:lpstr>Thank you, Thank you, Thank you!!!  Questions, Comments?</vt:lpstr>
      <vt:lpstr>JIC</vt:lpstr>
      <vt:lpstr>Academic Persistence</vt:lpstr>
      <vt:lpstr>Impact on Memory and Attention </vt:lpstr>
      <vt:lpstr>Exploring FSST &amp; Cognitive Load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 on Campus:  Enhancing Academic Persistence among College Students with Mental Health Conditions</dc:title>
  <dc:creator>Mullen, Michelle</dc:creator>
  <cp:lastModifiedBy>Tasca, Robin</cp:lastModifiedBy>
  <cp:revision>298</cp:revision>
  <dcterms:created xsi:type="dcterms:W3CDTF">2021-09-17T21:38:39Z</dcterms:created>
  <dcterms:modified xsi:type="dcterms:W3CDTF">2026-05-20T17:36:44Z</dcterms:modified>
</cp:coreProperties>
</file>