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3"/>
  </p:notesMasterIdLst>
  <p:handoutMasterIdLst>
    <p:handoutMasterId r:id="rId54"/>
  </p:handoutMasterIdLst>
  <p:sldIdLst>
    <p:sldId id="256" r:id="rId5"/>
    <p:sldId id="800" r:id="rId6"/>
    <p:sldId id="801" r:id="rId7"/>
    <p:sldId id="833" r:id="rId8"/>
    <p:sldId id="860" r:id="rId9"/>
    <p:sldId id="850" r:id="rId10"/>
    <p:sldId id="834" r:id="rId11"/>
    <p:sldId id="835" r:id="rId12"/>
    <p:sldId id="849" r:id="rId13"/>
    <p:sldId id="836" r:id="rId14"/>
    <p:sldId id="882" r:id="rId15"/>
    <p:sldId id="838" r:id="rId16"/>
    <p:sldId id="879" r:id="rId17"/>
    <p:sldId id="840" r:id="rId18"/>
    <p:sldId id="862" r:id="rId19"/>
    <p:sldId id="881" r:id="rId20"/>
    <p:sldId id="842" r:id="rId21"/>
    <p:sldId id="868" r:id="rId22"/>
    <p:sldId id="874" r:id="rId23"/>
    <p:sldId id="875" r:id="rId24"/>
    <p:sldId id="870" r:id="rId25"/>
    <p:sldId id="844" r:id="rId26"/>
    <p:sldId id="889" r:id="rId27"/>
    <p:sldId id="890" r:id="rId28"/>
    <p:sldId id="845" r:id="rId29"/>
    <p:sldId id="891" r:id="rId30"/>
    <p:sldId id="871" r:id="rId31"/>
    <p:sldId id="261" r:id="rId32"/>
    <p:sldId id="877" r:id="rId33"/>
    <p:sldId id="886" r:id="rId34"/>
    <p:sldId id="827" r:id="rId35"/>
    <p:sldId id="887" r:id="rId36"/>
    <p:sldId id="829" r:id="rId37"/>
    <p:sldId id="888" r:id="rId38"/>
    <p:sldId id="848" r:id="rId39"/>
    <p:sldId id="883" r:id="rId40"/>
    <p:sldId id="853" r:id="rId41"/>
    <p:sldId id="854" r:id="rId42"/>
    <p:sldId id="884" r:id="rId43"/>
    <p:sldId id="885" r:id="rId44"/>
    <p:sldId id="855" r:id="rId45"/>
    <p:sldId id="856" r:id="rId46"/>
    <p:sldId id="878" r:id="rId47"/>
    <p:sldId id="858" r:id="rId48"/>
    <p:sldId id="803" r:id="rId49"/>
    <p:sldId id="805" r:id="rId50"/>
    <p:sldId id="828" r:id="rId51"/>
    <p:sldId id="83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699310-974C-5B8C-B62D-6271FEDAB394}" name="Lucksted, Alicia" initials="LA" userId="S::aluckste_som.umaryland.edu#ext#@umassmed.onmicrosoft.com::2ec94eeb-b09d-49a8-b5ba-dbc31ae5de3e" providerId="AD"/>
  <p188:author id="{2F9DB711-6F29-C710-7EFB-4F1A36C826A9}" name="Calarino, Joshua" initials="" userId="S::Joshua.Calarino@umassmed.edu::772f60c3-d45b-4fa6-b96f-c9bcbf2057b9" providerId="AD"/>
  <p188:author id="{D8DABB15-3839-C4F6-EF82-2C8AE814B121}" name="Sabella, Kathryn" initials="KS" userId="S::Kathryn.Sabella@umassmed.edu::1fd86852-f0e2-4630-8a86-445c3d709f64" providerId="AD"/>
  <p188:author id="{A57CEB92-1F25-28BF-268B-F8327A487FDD}" name="Elizabeth Thomas" initials="ET" userId="S::tug66715@temple.edu::902ba751-f6ff-4087-afd0-20bdc6c36382" providerId="AD"/>
  <p188:author id="{73A45BAD-8309-71CF-D3BB-96E2FC287F38}" name="Pearlstein, Mei E" initials="PM" userId="S::mei.pearlstein@umassmed.edu::ca59e0c9-6b45-496a-89bf-dca2a4d4eb4b" providerId="AD"/>
  <p188:author id="{C32FEEC1-8A09-7BA4-EC50-041898A03ACC}" name="Rivera, Kristin" initials="RK" userId="S::kristin.rivera2@umassmed.edu::2f060cda-1a1a-4e5f-be9b-adaf805ac938" providerId="AD"/>
  <p188:author id="{607DEFCB-3DC3-5038-31AD-C79E4E6614B2}" name="Elizabeth Thomas" initials="ET" userId="S::elizabeth.thomas_temple.edu#ext#@umassmed.onmicrosoft.com::4760d7d0-2f5b-4f7c-a75d-27cebf9f9f46" providerId="AD"/>
  <p188:author id="{B3DF7DD7-072C-956F-1933-B4533FD37435}" name="Roy-Bujnowski, Kristen" initials="RK" userId="S::kristen.roy-bujnowski@umassmed.edu::f36c90d9-df33-4a9b-9dee-ecc469c29af7" providerId="AD"/>
  <p188:author id="{E3E07DE3-024C-48D4-DC48-ACCB0BE407B2}" name="Pearlstein, Mei E" initials="" userId="S::Mei.Pearlstein@umassmed.edu::ca59e0c9-6b45-496a-89bf-dca2a4d4eb4b" providerId="AD"/>
  <p188:author id="{8FFB1DF7-7EB8-5502-F3FF-02B282E8296D}" name="Neville, Tracy A" initials="TN" userId="S::Tracy.Neville@umassmed.edu::9efd810e-9fb7-47f7-9b3e-0dfb4e69ca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DADE"/>
    <a:srgbClr val="B9A1D4"/>
    <a:srgbClr val="EAE9E5"/>
    <a:srgbClr val="000000"/>
    <a:srgbClr val="6B2B96"/>
    <a:srgbClr val="6B0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79" autoAdjust="0"/>
    <p:restoredTop sz="92351" autoAdjust="0"/>
  </p:normalViewPr>
  <p:slideViewPr>
    <p:cSldViewPr snapToGrid="0">
      <p:cViewPr varScale="1">
        <p:scale>
          <a:sx n="87" d="100"/>
          <a:sy n="87" d="100"/>
        </p:scale>
        <p:origin x="22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ville, Tracy A" userId="9efd810e-9fb7-47f7-9b3e-0dfb4e69ca2e" providerId="ADAL" clId="{4CBC7E61-AF26-4DBC-A928-3C3F57F549BD}"/>
    <pc:docChg chg="custSel modSld modNotesMaster modHandout">
      <pc:chgData name="Neville, Tracy A" userId="9efd810e-9fb7-47f7-9b3e-0dfb4e69ca2e" providerId="ADAL" clId="{4CBC7E61-AF26-4DBC-A928-3C3F57F549BD}" dt="2026-05-11T17:26:51.689" v="109" actId="20577"/>
      <pc:docMkLst>
        <pc:docMk/>
      </pc:docMkLst>
      <pc:sldChg chg="modSp mod">
        <pc:chgData name="Neville, Tracy A" userId="9efd810e-9fb7-47f7-9b3e-0dfb4e69ca2e" providerId="ADAL" clId="{4CBC7E61-AF26-4DBC-A928-3C3F57F549BD}" dt="2026-05-11T17:26:51.689" v="109" actId="20577"/>
        <pc:sldMkLst>
          <pc:docMk/>
          <pc:sldMk cId="469237485" sldId="256"/>
        </pc:sldMkLst>
        <pc:spChg chg="mod">
          <ac:chgData name="Neville, Tracy A" userId="9efd810e-9fb7-47f7-9b3e-0dfb4e69ca2e" providerId="ADAL" clId="{4CBC7E61-AF26-4DBC-A928-3C3F57F549BD}" dt="2026-05-11T17:22:38.626" v="102" actId="1076"/>
          <ac:spMkLst>
            <pc:docMk/>
            <pc:sldMk cId="469237485" sldId="256"/>
            <ac:spMk id="2" creationId="{F874B03B-B590-878F-4735-9B6B06C01DE2}"/>
          </ac:spMkLst>
        </pc:spChg>
        <pc:spChg chg="mod">
          <ac:chgData name="Neville, Tracy A" userId="9efd810e-9fb7-47f7-9b3e-0dfb4e69ca2e" providerId="ADAL" clId="{4CBC7E61-AF26-4DBC-A928-3C3F57F549BD}" dt="2026-05-11T17:26:51.689" v="109" actId="20577"/>
          <ac:spMkLst>
            <pc:docMk/>
            <pc:sldMk cId="469237485" sldId="256"/>
            <ac:spMk id="3" creationId="{11C302F4-B64D-E677-3ABE-39CA6831F56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w="25400">
              <a:solidFill>
                <a:sysClr val="windowText" lastClr="000000"/>
              </a:solidFill>
            </a:ln>
            <a:effectLst/>
          </c:spPr>
          <c:invertIfNegative val="0"/>
          <c:dPt>
            <c:idx val="0"/>
            <c:invertIfNegative val="0"/>
            <c:bubble3D val="0"/>
            <c:spPr>
              <a:solidFill>
                <a:srgbClr val="FFC629"/>
              </a:solidFill>
              <a:ln w="25400">
                <a:solidFill>
                  <a:sysClr val="windowText" lastClr="000000"/>
                </a:solidFill>
              </a:ln>
              <a:effectLst/>
            </c:spPr>
            <c:extLst>
              <c:ext xmlns:c16="http://schemas.microsoft.com/office/drawing/2014/chart" uri="{C3380CC4-5D6E-409C-BE32-E72D297353CC}">
                <c16:uniqueId val="{00000001-67E7-4CBC-9B3E-1B07D87D4250}"/>
              </c:ext>
            </c:extLst>
          </c:dPt>
          <c:dPt>
            <c:idx val="1"/>
            <c:invertIfNegative val="0"/>
            <c:bubble3D val="0"/>
            <c:spPr>
              <a:solidFill>
                <a:srgbClr val="633092"/>
              </a:solidFill>
              <a:ln w="25400">
                <a:solidFill>
                  <a:sysClr val="windowText" lastClr="000000"/>
                </a:solidFill>
              </a:ln>
              <a:effectLst/>
            </c:spPr>
            <c:extLst>
              <c:ext xmlns:c16="http://schemas.microsoft.com/office/drawing/2014/chart" uri="{C3380CC4-5D6E-409C-BE32-E72D297353CC}">
                <c16:uniqueId val="{00000003-67E7-4CBC-9B3E-1B07D87D4250}"/>
              </c:ext>
            </c:extLst>
          </c:dPt>
          <c:dPt>
            <c:idx val="2"/>
            <c:invertIfNegative val="0"/>
            <c:bubble3D val="0"/>
            <c:spPr>
              <a:solidFill>
                <a:srgbClr val="F36F16"/>
              </a:solidFill>
              <a:ln w="25400">
                <a:solidFill>
                  <a:sysClr val="windowText" lastClr="000000"/>
                </a:solidFill>
              </a:ln>
              <a:effectLst/>
            </c:spPr>
            <c:extLst>
              <c:ext xmlns:c16="http://schemas.microsoft.com/office/drawing/2014/chart" uri="{C3380CC4-5D6E-409C-BE32-E72D297353CC}">
                <c16:uniqueId val="{00000005-67E7-4CBC-9B3E-1B07D87D4250}"/>
              </c:ext>
            </c:extLst>
          </c:dPt>
          <c:dPt>
            <c:idx val="3"/>
            <c:invertIfNegative val="0"/>
            <c:bubble3D val="0"/>
            <c:spPr>
              <a:solidFill>
                <a:srgbClr val="0B5B46"/>
              </a:solidFill>
              <a:ln w="25400">
                <a:solidFill>
                  <a:sysClr val="windowText" lastClr="000000"/>
                </a:solidFill>
              </a:ln>
              <a:effectLst/>
            </c:spPr>
            <c:extLst>
              <c:ext xmlns:c16="http://schemas.microsoft.com/office/drawing/2014/chart" uri="{C3380CC4-5D6E-409C-BE32-E72D297353CC}">
                <c16:uniqueId val="{00000007-67E7-4CBC-9B3E-1B07D87D4250}"/>
              </c:ext>
            </c:extLst>
          </c:dPt>
          <c:dPt>
            <c:idx val="4"/>
            <c:invertIfNegative val="0"/>
            <c:bubble3D val="0"/>
            <c:spPr>
              <a:solidFill>
                <a:srgbClr val="84DADE"/>
              </a:solidFill>
              <a:ln w="25400">
                <a:solidFill>
                  <a:sysClr val="windowText" lastClr="000000"/>
                </a:solidFill>
              </a:ln>
              <a:effectLst/>
            </c:spPr>
            <c:extLst>
              <c:ext xmlns:c16="http://schemas.microsoft.com/office/drawing/2014/chart" uri="{C3380CC4-5D6E-409C-BE32-E72D297353CC}">
                <c16:uniqueId val="{00000009-67E7-4CBC-9B3E-1B07D87D4250}"/>
              </c:ext>
            </c:extLst>
          </c:dPt>
          <c:dPt>
            <c:idx val="5"/>
            <c:invertIfNegative val="0"/>
            <c:bubble3D val="0"/>
            <c:spPr>
              <a:solidFill>
                <a:srgbClr val="E1251B"/>
              </a:solidFill>
              <a:ln w="25400">
                <a:solidFill>
                  <a:sysClr val="windowText" lastClr="000000"/>
                </a:solidFill>
              </a:ln>
              <a:effectLst/>
            </c:spPr>
            <c:extLst>
              <c:ext xmlns:c16="http://schemas.microsoft.com/office/drawing/2014/chart" uri="{C3380CC4-5D6E-409C-BE32-E72D297353CC}">
                <c16:uniqueId val="{0000000B-67E7-4CBC-9B3E-1B07D87D4250}"/>
              </c:ext>
            </c:extLst>
          </c:dPt>
          <c:dPt>
            <c:idx val="6"/>
            <c:invertIfNegative val="0"/>
            <c:bubble3D val="0"/>
            <c:spPr>
              <a:solidFill>
                <a:srgbClr val="0071CE"/>
              </a:solidFill>
              <a:ln w="25400">
                <a:solidFill>
                  <a:sysClr val="windowText" lastClr="000000"/>
                </a:solidFill>
              </a:ln>
              <a:effectLst/>
            </c:spPr>
            <c:extLst>
              <c:ext xmlns:c16="http://schemas.microsoft.com/office/drawing/2014/chart" uri="{C3380CC4-5D6E-409C-BE32-E72D297353CC}">
                <c16:uniqueId val="{0000000D-67E7-4CBC-9B3E-1B07D87D4250}"/>
              </c:ext>
            </c:extLst>
          </c:dPt>
          <c:dLbls>
            <c:spPr>
              <a:noFill/>
              <a:ln>
                <a:noFill/>
              </a:ln>
              <a:effectLst/>
            </c:spPr>
            <c:txPr>
              <a:bodyPr rot="0" spcFirstLastPara="1" vertOverflow="ellipsis" vert="horz" wrap="square" lIns="38100" tIns="19050" rIns="38100" bIns="19050" anchor="ctr" anchorCtr="1">
                <a:spAutoFit/>
              </a:bodyPr>
              <a:lstStyle/>
              <a:p>
                <a:pPr>
                  <a:defRPr sz="2500" b="1" i="0" u="none" strike="noStrike" kern="1200" baseline="0">
                    <a:solidFill>
                      <a:schemeClr val="tx1">
                        <a:lumMod val="75000"/>
                        <a:lumOff val="25000"/>
                      </a:schemeClr>
                    </a:solidFill>
                    <a:latin typeface="Segoe UI"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'CommunityParticipati-Demographi'!$B$2:$H$2</c:f>
              <c:strCache>
                <c:ptCount val="7"/>
                <c:pt idx="0">
                  <c:v>Depressive mood disorder</c:v>
                </c:pt>
                <c:pt idx="1">
                  <c:v>Bipolar disorder</c:v>
                </c:pt>
                <c:pt idx="2">
                  <c:v>Anxiety disorder</c:v>
                </c:pt>
                <c:pt idx="3">
                  <c:v>Panic disorder</c:v>
                </c:pt>
                <c:pt idx="4">
                  <c:v>Trauma-related condition</c:v>
                </c:pt>
                <c:pt idx="5">
                  <c:v>Psychosis</c:v>
                </c:pt>
                <c:pt idx="6">
                  <c:v>Personality disorder</c:v>
                </c:pt>
              </c:strCache>
            </c:strRef>
          </c:cat>
          <c:val>
            <c:numRef>
              <c:f>'CommunityParticipati-Demographi'!$B$3:$H$3</c:f>
              <c:numCache>
                <c:formatCode>General</c:formatCode>
                <c:ptCount val="7"/>
                <c:pt idx="0">
                  <c:v>31</c:v>
                </c:pt>
                <c:pt idx="1">
                  <c:v>6</c:v>
                </c:pt>
                <c:pt idx="2">
                  <c:v>36</c:v>
                </c:pt>
                <c:pt idx="3">
                  <c:v>2</c:v>
                </c:pt>
                <c:pt idx="4">
                  <c:v>17</c:v>
                </c:pt>
                <c:pt idx="5">
                  <c:v>2</c:v>
                </c:pt>
                <c:pt idx="6">
                  <c:v>1</c:v>
                </c:pt>
              </c:numCache>
            </c:numRef>
          </c:val>
          <c:extLst>
            <c:ext xmlns:c16="http://schemas.microsoft.com/office/drawing/2014/chart" uri="{C3380CC4-5D6E-409C-BE32-E72D297353CC}">
              <c16:uniqueId val="{0000000E-67E7-4CBC-9B3E-1B07D87D4250}"/>
            </c:ext>
          </c:extLst>
        </c:ser>
        <c:dLbls>
          <c:dLblPos val="outEnd"/>
          <c:showLegendKey val="0"/>
          <c:showVal val="1"/>
          <c:showCatName val="0"/>
          <c:showSerName val="0"/>
          <c:showPercent val="0"/>
          <c:showBubbleSize val="0"/>
        </c:dLbls>
        <c:gapWidth val="59"/>
        <c:axId val="1461027903"/>
        <c:axId val="1461028863"/>
      </c:barChart>
      <c:catAx>
        <c:axId val="14610279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1" i="0" u="none" strike="noStrike" kern="1200" baseline="0">
                <a:solidFill>
                  <a:sysClr val="windowText" lastClr="000000"/>
                </a:solidFill>
                <a:latin typeface="Segoe UI" panose="020B0502040204020203" pitchFamily="34" charset="0"/>
                <a:ea typeface="+mn-ea"/>
                <a:cs typeface="+mn-cs"/>
              </a:defRPr>
            </a:pPr>
            <a:endParaRPr lang="en-US"/>
          </a:p>
        </c:txPr>
        <c:crossAx val="1461028863"/>
        <c:crosses val="autoZero"/>
        <c:auto val="1"/>
        <c:lblAlgn val="ctr"/>
        <c:lblOffset val="100"/>
        <c:noMultiLvlLbl val="0"/>
      </c:catAx>
      <c:valAx>
        <c:axId val="1461028863"/>
        <c:scaling>
          <c:orientation val="minMax"/>
        </c:scaling>
        <c:delete val="0"/>
        <c:axPos val="b"/>
        <c:majorGridlines>
          <c:spPr>
            <a:ln w="9525" cap="flat" cmpd="sng" algn="ctr">
              <a:solidFill>
                <a:schemeClr val="bg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Segoe UI" panose="020B0502040204020203" pitchFamily="34" charset="0"/>
                <a:ea typeface="+mn-ea"/>
                <a:cs typeface="+mn-cs"/>
              </a:defRPr>
            </a:pPr>
            <a:endParaRPr lang="en-US"/>
          </a:p>
        </c:txPr>
        <c:crossAx val="146102790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w="25400">
              <a:solidFill>
                <a:sysClr val="windowText" lastClr="000000"/>
              </a:solidFill>
            </a:ln>
            <a:effectLst/>
          </c:spPr>
          <c:invertIfNegative val="0"/>
          <c:dPt>
            <c:idx val="0"/>
            <c:invertIfNegative val="0"/>
            <c:bubble3D val="0"/>
            <c:spPr>
              <a:solidFill>
                <a:srgbClr val="FFC629"/>
              </a:solidFill>
              <a:ln w="25400">
                <a:solidFill>
                  <a:sysClr val="windowText" lastClr="000000"/>
                </a:solidFill>
              </a:ln>
              <a:effectLst/>
            </c:spPr>
            <c:extLst>
              <c:ext xmlns:c16="http://schemas.microsoft.com/office/drawing/2014/chart" uri="{C3380CC4-5D6E-409C-BE32-E72D297353CC}">
                <c16:uniqueId val="{00000001-70D6-4F34-A28F-BF87942BB34D}"/>
              </c:ext>
            </c:extLst>
          </c:dPt>
          <c:dPt>
            <c:idx val="1"/>
            <c:invertIfNegative val="0"/>
            <c:bubble3D val="0"/>
            <c:spPr>
              <a:solidFill>
                <a:srgbClr val="633092"/>
              </a:solidFill>
              <a:ln w="25400">
                <a:solidFill>
                  <a:sysClr val="windowText" lastClr="000000"/>
                </a:solidFill>
              </a:ln>
              <a:effectLst/>
            </c:spPr>
            <c:extLst>
              <c:ext xmlns:c16="http://schemas.microsoft.com/office/drawing/2014/chart" uri="{C3380CC4-5D6E-409C-BE32-E72D297353CC}">
                <c16:uniqueId val="{00000003-70D6-4F34-A28F-BF87942BB34D}"/>
              </c:ext>
            </c:extLst>
          </c:dPt>
          <c:dPt>
            <c:idx val="2"/>
            <c:invertIfNegative val="0"/>
            <c:bubble3D val="0"/>
            <c:spPr>
              <a:solidFill>
                <a:srgbClr val="F36F16"/>
              </a:solidFill>
              <a:ln w="25400">
                <a:solidFill>
                  <a:sysClr val="windowText" lastClr="000000"/>
                </a:solidFill>
              </a:ln>
              <a:effectLst/>
            </c:spPr>
            <c:extLst>
              <c:ext xmlns:c16="http://schemas.microsoft.com/office/drawing/2014/chart" uri="{C3380CC4-5D6E-409C-BE32-E72D297353CC}">
                <c16:uniqueId val="{00000005-70D6-4F34-A28F-BF87942BB34D}"/>
              </c:ext>
            </c:extLst>
          </c:dPt>
          <c:dPt>
            <c:idx val="3"/>
            <c:invertIfNegative val="0"/>
            <c:bubble3D val="0"/>
            <c:spPr>
              <a:solidFill>
                <a:srgbClr val="0B5B46"/>
              </a:solidFill>
              <a:ln w="25400">
                <a:solidFill>
                  <a:sysClr val="windowText" lastClr="000000"/>
                </a:solidFill>
              </a:ln>
              <a:effectLst/>
            </c:spPr>
            <c:extLst>
              <c:ext xmlns:c16="http://schemas.microsoft.com/office/drawing/2014/chart" uri="{C3380CC4-5D6E-409C-BE32-E72D297353CC}">
                <c16:uniqueId val="{00000007-70D6-4F34-A28F-BF87942BB34D}"/>
              </c:ext>
            </c:extLst>
          </c:dPt>
          <c:dPt>
            <c:idx val="4"/>
            <c:invertIfNegative val="0"/>
            <c:bubble3D val="0"/>
            <c:spPr>
              <a:solidFill>
                <a:srgbClr val="0071CE"/>
              </a:solidFill>
              <a:ln w="25400">
                <a:solidFill>
                  <a:sysClr val="windowText" lastClr="000000"/>
                </a:solidFill>
              </a:ln>
              <a:effectLst/>
            </c:spPr>
            <c:extLst>
              <c:ext xmlns:c16="http://schemas.microsoft.com/office/drawing/2014/chart" uri="{C3380CC4-5D6E-409C-BE32-E72D297353CC}">
                <c16:uniqueId val="{00000009-70D6-4F34-A28F-BF87942BB34D}"/>
              </c:ext>
            </c:extLst>
          </c:dPt>
          <c:dLbls>
            <c:spPr>
              <a:noFill/>
              <a:ln>
                <a:noFill/>
              </a:ln>
              <a:effectLst/>
            </c:spPr>
            <c:txPr>
              <a:bodyPr rot="0" spcFirstLastPara="1" vertOverflow="ellipsis" vert="horz" wrap="square" lIns="38100" tIns="19050" rIns="38100" bIns="19050" anchor="ctr" anchorCtr="1">
                <a:spAutoFit/>
              </a:bodyPr>
              <a:lstStyle/>
              <a:p>
                <a:pPr>
                  <a:defRPr sz="2500" b="1" i="0" u="none" strike="noStrike" kern="1200" baseline="0">
                    <a:solidFill>
                      <a:schemeClr val="tx1">
                        <a:lumMod val="75000"/>
                        <a:lumOff val="25000"/>
                      </a:schemeClr>
                    </a:solidFill>
                    <a:latin typeface="Segoe UI"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('CommunityParticipati-Demographi'!$K$2:$N$2,'CommunityParticipati-Demographi'!$Q$2)</c:f>
              <c:strCache>
                <c:ptCount val="5"/>
                <c:pt idx="0">
                  <c:v>American Indian or Alaska Native</c:v>
                </c:pt>
                <c:pt idx="1">
                  <c:v>Asian</c:v>
                </c:pt>
                <c:pt idx="2">
                  <c:v>Black or African American</c:v>
                </c:pt>
                <c:pt idx="3">
                  <c:v>Hispanic or Latino</c:v>
                </c:pt>
                <c:pt idx="4">
                  <c:v>White</c:v>
                </c:pt>
              </c:strCache>
              <c:extLst/>
            </c:strRef>
          </c:cat>
          <c:val>
            <c:numRef>
              <c:f>('CommunityParticipati-Demographi'!$K$3:$N$3,'CommunityParticipati-Demographi'!$Q$3)</c:f>
              <c:numCache>
                <c:formatCode>General</c:formatCode>
                <c:ptCount val="5"/>
                <c:pt idx="0">
                  <c:v>1</c:v>
                </c:pt>
                <c:pt idx="1">
                  <c:v>7</c:v>
                </c:pt>
                <c:pt idx="2">
                  <c:v>11</c:v>
                </c:pt>
                <c:pt idx="3">
                  <c:v>8</c:v>
                </c:pt>
                <c:pt idx="4">
                  <c:v>17</c:v>
                </c:pt>
              </c:numCache>
              <c:extLst/>
            </c:numRef>
          </c:val>
          <c:extLst>
            <c:ext xmlns:c16="http://schemas.microsoft.com/office/drawing/2014/chart" uri="{C3380CC4-5D6E-409C-BE32-E72D297353CC}">
              <c16:uniqueId val="{0000000A-70D6-4F34-A28F-BF87942BB34D}"/>
            </c:ext>
          </c:extLst>
        </c:ser>
        <c:dLbls>
          <c:dLblPos val="outEnd"/>
          <c:showLegendKey val="0"/>
          <c:showVal val="1"/>
          <c:showCatName val="0"/>
          <c:showSerName val="0"/>
          <c:showPercent val="0"/>
          <c:showBubbleSize val="0"/>
        </c:dLbls>
        <c:gapWidth val="59"/>
        <c:axId val="1461027903"/>
        <c:axId val="1461028863"/>
      </c:barChart>
      <c:catAx>
        <c:axId val="14610279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1" i="0" u="none" strike="noStrike" kern="1200" baseline="0">
                <a:solidFill>
                  <a:sysClr val="windowText" lastClr="000000"/>
                </a:solidFill>
                <a:latin typeface="Segoe UI" panose="020B0502040204020203" pitchFamily="34" charset="0"/>
                <a:ea typeface="+mn-ea"/>
                <a:cs typeface="+mn-cs"/>
              </a:defRPr>
            </a:pPr>
            <a:endParaRPr lang="en-US"/>
          </a:p>
        </c:txPr>
        <c:crossAx val="1461028863"/>
        <c:crosses val="autoZero"/>
        <c:auto val="1"/>
        <c:lblAlgn val="ctr"/>
        <c:lblOffset val="100"/>
        <c:noMultiLvlLbl val="0"/>
      </c:catAx>
      <c:valAx>
        <c:axId val="1461028863"/>
        <c:scaling>
          <c:orientation val="minMax"/>
        </c:scaling>
        <c:delete val="0"/>
        <c:axPos val="b"/>
        <c:majorGridlines>
          <c:spPr>
            <a:ln w="9525" cap="flat" cmpd="sng" algn="ctr">
              <a:solidFill>
                <a:schemeClr val="bg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Segoe UI" panose="020B0502040204020203" pitchFamily="34" charset="0"/>
                <a:ea typeface="+mn-ea"/>
                <a:cs typeface="+mn-cs"/>
              </a:defRPr>
            </a:pPr>
            <a:endParaRPr lang="en-US"/>
          </a:p>
        </c:txPr>
        <c:crossAx val="146102790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w="25400">
              <a:solidFill>
                <a:sysClr val="windowText" lastClr="000000"/>
              </a:solidFill>
            </a:ln>
            <a:effectLst/>
          </c:spPr>
          <c:invertIfNegative val="0"/>
          <c:dPt>
            <c:idx val="0"/>
            <c:invertIfNegative val="0"/>
            <c:bubble3D val="0"/>
            <c:spPr>
              <a:solidFill>
                <a:srgbClr val="FFC629"/>
              </a:solidFill>
              <a:ln w="25400">
                <a:solidFill>
                  <a:sysClr val="windowText" lastClr="000000"/>
                </a:solidFill>
              </a:ln>
              <a:effectLst/>
            </c:spPr>
            <c:extLst>
              <c:ext xmlns:c16="http://schemas.microsoft.com/office/drawing/2014/chart" uri="{C3380CC4-5D6E-409C-BE32-E72D297353CC}">
                <c16:uniqueId val="{00000001-FC79-48F2-8F43-AA34B8FF5D46}"/>
              </c:ext>
            </c:extLst>
          </c:dPt>
          <c:dPt>
            <c:idx val="1"/>
            <c:invertIfNegative val="0"/>
            <c:bubble3D val="0"/>
            <c:spPr>
              <a:solidFill>
                <a:srgbClr val="633092"/>
              </a:solidFill>
              <a:ln w="25400">
                <a:solidFill>
                  <a:sysClr val="windowText" lastClr="000000"/>
                </a:solidFill>
              </a:ln>
              <a:effectLst/>
            </c:spPr>
            <c:extLst>
              <c:ext xmlns:c16="http://schemas.microsoft.com/office/drawing/2014/chart" uri="{C3380CC4-5D6E-409C-BE32-E72D297353CC}">
                <c16:uniqueId val="{00000003-FC79-48F2-8F43-AA34B8FF5D46}"/>
              </c:ext>
            </c:extLst>
          </c:dPt>
          <c:dPt>
            <c:idx val="2"/>
            <c:invertIfNegative val="0"/>
            <c:bubble3D val="0"/>
            <c:spPr>
              <a:solidFill>
                <a:srgbClr val="F36F16"/>
              </a:solidFill>
              <a:ln w="25400">
                <a:solidFill>
                  <a:sysClr val="windowText" lastClr="000000"/>
                </a:solidFill>
              </a:ln>
              <a:effectLst/>
            </c:spPr>
            <c:extLst>
              <c:ext xmlns:c16="http://schemas.microsoft.com/office/drawing/2014/chart" uri="{C3380CC4-5D6E-409C-BE32-E72D297353CC}">
                <c16:uniqueId val="{00000005-FC79-48F2-8F43-AA34B8FF5D46}"/>
              </c:ext>
            </c:extLst>
          </c:dPt>
          <c:dPt>
            <c:idx val="3"/>
            <c:invertIfNegative val="0"/>
            <c:bubble3D val="0"/>
            <c:spPr>
              <a:solidFill>
                <a:srgbClr val="0B5B46"/>
              </a:solidFill>
              <a:ln w="25400">
                <a:solidFill>
                  <a:sysClr val="windowText" lastClr="000000"/>
                </a:solidFill>
              </a:ln>
              <a:effectLst/>
            </c:spPr>
            <c:extLst>
              <c:ext xmlns:c16="http://schemas.microsoft.com/office/drawing/2014/chart" uri="{C3380CC4-5D6E-409C-BE32-E72D297353CC}">
                <c16:uniqueId val="{00000007-FC79-48F2-8F43-AA34B8FF5D46}"/>
              </c:ext>
            </c:extLst>
          </c:dPt>
          <c:dPt>
            <c:idx val="5"/>
            <c:invertIfNegative val="0"/>
            <c:bubble3D val="0"/>
            <c:spPr>
              <a:solidFill>
                <a:srgbClr val="84DADE"/>
              </a:solidFill>
              <a:ln w="25400">
                <a:solidFill>
                  <a:sysClr val="windowText" lastClr="000000"/>
                </a:solidFill>
              </a:ln>
              <a:effectLst/>
            </c:spPr>
            <c:extLst>
              <c:ext xmlns:c16="http://schemas.microsoft.com/office/drawing/2014/chart" uri="{C3380CC4-5D6E-409C-BE32-E72D297353CC}">
                <c16:uniqueId val="{00000009-FC79-48F2-8F43-AA34B8FF5D46}"/>
              </c:ext>
            </c:extLst>
          </c:dPt>
          <c:dPt>
            <c:idx val="6"/>
            <c:invertIfNegative val="0"/>
            <c:bubble3D val="0"/>
            <c:spPr>
              <a:solidFill>
                <a:srgbClr val="0071CE"/>
              </a:solidFill>
              <a:ln w="25400">
                <a:solidFill>
                  <a:sysClr val="windowText" lastClr="000000"/>
                </a:solidFill>
              </a:ln>
              <a:effectLst/>
            </c:spPr>
            <c:extLst>
              <c:ext xmlns:c16="http://schemas.microsoft.com/office/drawing/2014/chart" uri="{C3380CC4-5D6E-409C-BE32-E72D297353CC}">
                <c16:uniqueId val="{0000000B-FC79-48F2-8F43-AA34B8FF5D46}"/>
              </c:ext>
            </c:extLst>
          </c:dPt>
          <c:dLbls>
            <c:spPr>
              <a:noFill/>
              <a:ln>
                <a:noFill/>
              </a:ln>
              <a:effectLst/>
            </c:spPr>
            <c:txPr>
              <a:bodyPr rot="0" spcFirstLastPara="1" vertOverflow="ellipsis" vert="horz" wrap="square" lIns="38100" tIns="19050" rIns="38100" bIns="19050" anchor="ctr" anchorCtr="1">
                <a:spAutoFit/>
              </a:bodyPr>
              <a:lstStyle/>
              <a:p>
                <a:pPr>
                  <a:defRPr sz="2500" b="1" i="0" u="none" strike="noStrike" kern="1200" baseline="0">
                    <a:solidFill>
                      <a:schemeClr val="tx1">
                        <a:lumMod val="75000"/>
                        <a:lumOff val="25000"/>
                      </a:schemeClr>
                    </a:solidFill>
                    <a:latin typeface="Segoe UI"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'CommunityParticipati-Demographi'!$T$2:$Y$2</c:f>
              <c:strCache>
                <c:ptCount val="6"/>
                <c:pt idx="0">
                  <c:v>Straight</c:v>
                </c:pt>
                <c:pt idx="1">
                  <c:v>Bisexual</c:v>
                </c:pt>
                <c:pt idx="2">
                  <c:v>Gay/lesbian</c:v>
                </c:pt>
                <c:pt idx="3">
                  <c:v>Pansexual</c:v>
                </c:pt>
                <c:pt idx="4">
                  <c:v>Asexual</c:v>
                </c:pt>
                <c:pt idx="5">
                  <c:v>Queer</c:v>
                </c:pt>
              </c:strCache>
            </c:strRef>
          </c:cat>
          <c:val>
            <c:numRef>
              <c:f>'CommunityParticipati-Demographi'!$T$3:$Y$3</c:f>
              <c:numCache>
                <c:formatCode>General</c:formatCode>
                <c:ptCount val="6"/>
                <c:pt idx="0">
                  <c:v>9</c:v>
                </c:pt>
                <c:pt idx="1">
                  <c:v>9</c:v>
                </c:pt>
                <c:pt idx="2">
                  <c:v>11</c:v>
                </c:pt>
                <c:pt idx="3">
                  <c:v>5</c:v>
                </c:pt>
                <c:pt idx="4">
                  <c:v>7</c:v>
                </c:pt>
                <c:pt idx="5">
                  <c:v>15</c:v>
                </c:pt>
              </c:numCache>
            </c:numRef>
          </c:val>
          <c:extLst>
            <c:ext xmlns:c16="http://schemas.microsoft.com/office/drawing/2014/chart" uri="{C3380CC4-5D6E-409C-BE32-E72D297353CC}">
              <c16:uniqueId val="{0000000C-FC79-48F2-8F43-AA34B8FF5D46}"/>
            </c:ext>
          </c:extLst>
        </c:ser>
        <c:dLbls>
          <c:dLblPos val="outEnd"/>
          <c:showLegendKey val="0"/>
          <c:showVal val="1"/>
          <c:showCatName val="0"/>
          <c:showSerName val="0"/>
          <c:showPercent val="0"/>
          <c:showBubbleSize val="0"/>
        </c:dLbls>
        <c:gapWidth val="59"/>
        <c:axId val="1461027903"/>
        <c:axId val="1461028863"/>
      </c:barChart>
      <c:catAx>
        <c:axId val="14610279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1" i="0" u="none" strike="noStrike" kern="1200" baseline="0">
                <a:solidFill>
                  <a:sysClr val="windowText" lastClr="000000"/>
                </a:solidFill>
                <a:latin typeface="Segoe UI" panose="020B0502040204020203" pitchFamily="34" charset="0"/>
                <a:ea typeface="+mn-ea"/>
                <a:cs typeface="+mn-cs"/>
              </a:defRPr>
            </a:pPr>
            <a:endParaRPr lang="en-US"/>
          </a:p>
        </c:txPr>
        <c:crossAx val="1461028863"/>
        <c:crosses val="autoZero"/>
        <c:auto val="1"/>
        <c:lblAlgn val="ctr"/>
        <c:lblOffset val="100"/>
        <c:noMultiLvlLbl val="0"/>
      </c:catAx>
      <c:valAx>
        <c:axId val="1461028863"/>
        <c:scaling>
          <c:orientation val="minMax"/>
        </c:scaling>
        <c:delete val="0"/>
        <c:axPos val="b"/>
        <c:majorGridlines>
          <c:spPr>
            <a:ln w="9525" cap="flat" cmpd="sng" algn="ctr">
              <a:solidFill>
                <a:schemeClr val="bg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Segoe UI" panose="020B0502040204020203" pitchFamily="34" charset="0"/>
                <a:ea typeface="+mn-ea"/>
                <a:cs typeface="+mn-cs"/>
              </a:defRPr>
            </a:pPr>
            <a:endParaRPr lang="en-US"/>
          </a:p>
        </c:txPr>
        <c:crossAx val="146102790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svg"/></Relationships>
</file>

<file path=ppt/diagrams/_rels/data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svg"/><Relationship Id="rId1" Type="http://schemas.openxmlformats.org/officeDocument/2006/relationships/image" Target="../media/image23.svg"/><Relationship Id="rId5" Type="http://schemas.openxmlformats.org/officeDocument/2006/relationships/image" Target="../media/image27.sv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svg"/><Relationship Id="rId1" Type="http://schemas.openxmlformats.org/officeDocument/2006/relationships/image" Target="../media/image23.svg"/><Relationship Id="rId5" Type="http://schemas.openxmlformats.org/officeDocument/2006/relationships/image" Target="../media/image27.sv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DDFBE5-8055-4DE1-8724-6B18F6A063F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A8AF3A2-2B66-46C8-9B8A-8A702B198B3B}">
      <dgm:prSet custT="1"/>
      <dgm:spPr/>
      <dgm:t>
        <a:bodyPr/>
        <a:lstStyle/>
        <a:p>
          <a:pPr>
            <a:lnSpc>
              <a:spcPct val="100000"/>
            </a:lnSpc>
          </a:pPr>
          <a:r>
            <a:rPr lang="en-US" sz="3600" dirty="0"/>
            <a:t>40 qualitative interviews completed</a:t>
          </a:r>
        </a:p>
      </dgm:t>
    </dgm:pt>
    <dgm:pt modelId="{A6A5B4B6-1E2A-4D12-83BF-4F88DE4768A8}" type="parTrans" cxnId="{48DB24B9-BEC4-4550-B9B8-383D2F80A522}">
      <dgm:prSet/>
      <dgm:spPr/>
      <dgm:t>
        <a:bodyPr/>
        <a:lstStyle/>
        <a:p>
          <a:endParaRPr lang="en-US"/>
        </a:p>
      </dgm:t>
    </dgm:pt>
    <dgm:pt modelId="{2774FE69-20F0-4F1C-81A7-63B14424B444}" type="sibTrans" cxnId="{48DB24B9-BEC4-4550-B9B8-383D2F80A522}">
      <dgm:prSet/>
      <dgm:spPr/>
      <dgm:t>
        <a:bodyPr/>
        <a:lstStyle/>
        <a:p>
          <a:endParaRPr lang="en-US"/>
        </a:p>
      </dgm:t>
    </dgm:pt>
    <dgm:pt modelId="{C080E6AB-1589-4F1E-9C54-E81DE2D32035}">
      <dgm:prSet custT="1"/>
      <dgm:spPr/>
      <dgm:t>
        <a:bodyPr/>
        <a:lstStyle/>
        <a:p>
          <a:pPr>
            <a:lnSpc>
              <a:spcPct val="100000"/>
            </a:lnSpc>
          </a:pPr>
          <a:r>
            <a:rPr lang="en-US" sz="3600" dirty="0"/>
            <a:t>Codes and code categories identified, coding process underway</a:t>
          </a:r>
        </a:p>
      </dgm:t>
    </dgm:pt>
    <dgm:pt modelId="{A12CFF4E-A4B7-47E8-A7A3-A333FD2B48E5}" type="parTrans" cxnId="{523D772A-14A0-438D-9933-389D70E81CFB}">
      <dgm:prSet/>
      <dgm:spPr/>
      <dgm:t>
        <a:bodyPr/>
        <a:lstStyle/>
        <a:p>
          <a:endParaRPr lang="en-US"/>
        </a:p>
      </dgm:t>
    </dgm:pt>
    <dgm:pt modelId="{DBB9D24C-6BF5-4727-B269-87DD9A1D0AA5}" type="sibTrans" cxnId="{523D772A-14A0-438D-9933-389D70E81CFB}">
      <dgm:prSet/>
      <dgm:spPr/>
      <dgm:t>
        <a:bodyPr/>
        <a:lstStyle/>
        <a:p>
          <a:endParaRPr lang="en-US"/>
        </a:p>
      </dgm:t>
    </dgm:pt>
    <dgm:pt modelId="{ABC6AF52-01C8-4233-B459-A12699AFBA88}" type="pres">
      <dgm:prSet presAssocID="{D9DDFBE5-8055-4DE1-8724-6B18F6A063FE}" presName="root" presStyleCnt="0">
        <dgm:presLayoutVars>
          <dgm:dir/>
          <dgm:resizeHandles val="exact"/>
        </dgm:presLayoutVars>
      </dgm:prSet>
      <dgm:spPr/>
    </dgm:pt>
    <dgm:pt modelId="{6D3A984D-1F70-45AE-83BF-6B8997AD558E}" type="pres">
      <dgm:prSet presAssocID="{5A8AF3A2-2B66-46C8-9B8A-8A702B198B3B}" presName="compNode" presStyleCnt="0"/>
      <dgm:spPr/>
    </dgm:pt>
    <dgm:pt modelId="{9B303722-FB4C-452E-9DE2-B1BCCB9D54EB}" type="pres">
      <dgm:prSet presAssocID="{5A8AF3A2-2B66-46C8-9B8A-8A702B198B3B}" presName="bgRect" presStyleLbl="bgShp" presStyleIdx="0" presStyleCnt="2"/>
      <dgm:spPr/>
    </dgm:pt>
    <dgm:pt modelId="{FE16B1DD-079F-4127-8A5E-1A06F063520C}" type="pres">
      <dgm:prSet presAssocID="{5A8AF3A2-2B66-46C8-9B8A-8A702B198B3B}"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Chat"/>
        </a:ext>
      </dgm:extLst>
    </dgm:pt>
    <dgm:pt modelId="{30224264-45C1-4BBB-9BEC-7685E8D2876A}" type="pres">
      <dgm:prSet presAssocID="{5A8AF3A2-2B66-46C8-9B8A-8A702B198B3B}" presName="spaceRect" presStyleCnt="0"/>
      <dgm:spPr/>
    </dgm:pt>
    <dgm:pt modelId="{95B01BA4-BC5A-416F-8E7C-C7DAFCCC383A}" type="pres">
      <dgm:prSet presAssocID="{5A8AF3A2-2B66-46C8-9B8A-8A702B198B3B}" presName="parTx" presStyleLbl="revTx" presStyleIdx="0" presStyleCnt="2">
        <dgm:presLayoutVars>
          <dgm:chMax val="0"/>
          <dgm:chPref val="0"/>
        </dgm:presLayoutVars>
      </dgm:prSet>
      <dgm:spPr/>
    </dgm:pt>
    <dgm:pt modelId="{7251F915-634D-4A18-9EF9-B98421A60EEB}" type="pres">
      <dgm:prSet presAssocID="{2774FE69-20F0-4F1C-81A7-63B14424B444}" presName="sibTrans" presStyleCnt="0"/>
      <dgm:spPr/>
    </dgm:pt>
    <dgm:pt modelId="{F1848FDE-6C90-4ACF-8E98-9C702FF4EC32}" type="pres">
      <dgm:prSet presAssocID="{C080E6AB-1589-4F1E-9C54-E81DE2D32035}" presName="compNode" presStyleCnt="0"/>
      <dgm:spPr/>
    </dgm:pt>
    <dgm:pt modelId="{82FBD715-3E53-462A-A0EA-D160EA10C3E6}" type="pres">
      <dgm:prSet presAssocID="{C080E6AB-1589-4F1E-9C54-E81DE2D32035}" presName="bgRect" presStyleLbl="bgShp" presStyleIdx="1" presStyleCnt="2"/>
      <dgm:spPr/>
    </dgm:pt>
    <dgm:pt modelId="{238D5028-9765-48F5-B03B-28E5DF7D0E48}" type="pres">
      <dgm:prSet presAssocID="{C080E6AB-1589-4F1E-9C54-E81DE2D32035}"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248879E5-2E0B-4EEB-AEFE-63AAE139841D}" type="pres">
      <dgm:prSet presAssocID="{C080E6AB-1589-4F1E-9C54-E81DE2D32035}" presName="spaceRect" presStyleCnt="0"/>
      <dgm:spPr/>
    </dgm:pt>
    <dgm:pt modelId="{5FDB9DB8-E19B-497A-89D3-B9EEA8F53255}" type="pres">
      <dgm:prSet presAssocID="{C080E6AB-1589-4F1E-9C54-E81DE2D32035}" presName="parTx" presStyleLbl="revTx" presStyleIdx="1" presStyleCnt="2">
        <dgm:presLayoutVars>
          <dgm:chMax val="0"/>
          <dgm:chPref val="0"/>
        </dgm:presLayoutVars>
      </dgm:prSet>
      <dgm:spPr/>
    </dgm:pt>
  </dgm:ptLst>
  <dgm:cxnLst>
    <dgm:cxn modelId="{13E6B00C-0BC9-49E7-927A-E1BCFF068D3B}" type="presOf" srcId="{D9DDFBE5-8055-4DE1-8724-6B18F6A063FE}" destId="{ABC6AF52-01C8-4233-B459-A12699AFBA88}" srcOrd="0" destOrd="0" presId="urn:microsoft.com/office/officeart/2018/2/layout/IconVerticalSolidList"/>
    <dgm:cxn modelId="{523D772A-14A0-438D-9933-389D70E81CFB}" srcId="{D9DDFBE5-8055-4DE1-8724-6B18F6A063FE}" destId="{C080E6AB-1589-4F1E-9C54-E81DE2D32035}" srcOrd="1" destOrd="0" parTransId="{A12CFF4E-A4B7-47E8-A7A3-A333FD2B48E5}" sibTransId="{DBB9D24C-6BF5-4727-B269-87DD9A1D0AA5}"/>
    <dgm:cxn modelId="{06733161-27D1-48A5-855A-50B87201DCB3}" type="presOf" srcId="{C080E6AB-1589-4F1E-9C54-E81DE2D32035}" destId="{5FDB9DB8-E19B-497A-89D3-B9EEA8F53255}" srcOrd="0" destOrd="0" presId="urn:microsoft.com/office/officeart/2018/2/layout/IconVerticalSolidList"/>
    <dgm:cxn modelId="{2D04FC65-0B80-4318-AC8A-BDFB37C4CCF7}" type="presOf" srcId="{5A8AF3A2-2B66-46C8-9B8A-8A702B198B3B}" destId="{95B01BA4-BC5A-416F-8E7C-C7DAFCCC383A}" srcOrd="0" destOrd="0" presId="urn:microsoft.com/office/officeart/2018/2/layout/IconVerticalSolidList"/>
    <dgm:cxn modelId="{48DB24B9-BEC4-4550-B9B8-383D2F80A522}" srcId="{D9DDFBE5-8055-4DE1-8724-6B18F6A063FE}" destId="{5A8AF3A2-2B66-46C8-9B8A-8A702B198B3B}" srcOrd="0" destOrd="0" parTransId="{A6A5B4B6-1E2A-4D12-83BF-4F88DE4768A8}" sibTransId="{2774FE69-20F0-4F1C-81A7-63B14424B444}"/>
    <dgm:cxn modelId="{3023FB88-0182-4E5A-9608-28D8341DDA07}" type="presParOf" srcId="{ABC6AF52-01C8-4233-B459-A12699AFBA88}" destId="{6D3A984D-1F70-45AE-83BF-6B8997AD558E}" srcOrd="0" destOrd="0" presId="urn:microsoft.com/office/officeart/2018/2/layout/IconVerticalSolidList"/>
    <dgm:cxn modelId="{34803C42-08B1-408E-B107-C5486743CFB1}" type="presParOf" srcId="{6D3A984D-1F70-45AE-83BF-6B8997AD558E}" destId="{9B303722-FB4C-452E-9DE2-B1BCCB9D54EB}" srcOrd="0" destOrd="0" presId="urn:microsoft.com/office/officeart/2018/2/layout/IconVerticalSolidList"/>
    <dgm:cxn modelId="{ACD758CF-4935-4C75-BDF5-5D685A16F30A}" type="presParOf" srcId="{6D3A984D-1F70-45AE-83BF-6B8997AD558E}" destId="{FE16B1DD-079F-4127-8A5E-1A06F063520C}" srcOrd="1" destOrd="0" presId="urn:microsoft.com/office/officeart/2018/2/layout/IconVerticalSolidList"/>
    <dgm:cxn modelId="{835414C0-8484-4B21-A09F-8B012A4CA1F4}" type="presParOf" srcId="{6D3A984D-1F70-45AE-83BF-6B8997AD558E}" destId="{30224264-45C1-4BBB-9BEC-7685E8D2876A}" srcOrd="2" destOrd="0" presId="urn:microsoft.com/office/officeart/2018/2/layout/IconVerticalSolidList"/>
    <dgm:cxn modelId="{1A34B1C0-B378-408F-867A-9BB2BA32CC97}" type="presParOf" srcId="{6D3A984D-1F70-45AE-83BF-6B8997AD558E}" destId="{95B01BA4-BC5A-416F-8E7C-C7DAFCCC383A}" srcOrd="3" destOrd="0" presId="urn:microsoft.com/office/officeart/2018/2/layout/IconVerticalSolidList"/>
    <dgm:cxn modelId="{26E6BE35-FC3D-4AD9-89C0-58F13140071B}" type="presParOf" srcId="{ABC6AF52-01C8-4233-B459-A12699AFBA88}" destId="{7251F915-634D-4A18-9EF9-B98421A60EEB}" srcOrd="1" destOrd="0" presId="urn:microsoft.com/office/officeart/2018/2/layout/IconVerticalSolidList"/>
    <dgm:cxn modelId="{8A14EBAA-58F3-4A0F-9254-6C92CA1B0E82}" type="presParOf" srcId="{ABC6AF52-01C8-4233-B459-A12699AFBA88}" destId="{F1848FDE-6C90-4ACF-8E98-9C702FF4EC32}" srcOrd="2" destOrd="0" presId="urn:microsoft.com/office/officeart/2018/2/layout/IconVerticalSolidList"/>
    <dgm:cxn modelId="{9405FB53-3B76-4E49-9176-4F61F170EF5C}" type="presParOf" srcId="{F1848FDE-6C90-4ACF-8E98-9C702FF4EC32}" destId="{82FBD715-3E53-462A-A0EA-D160EA10C3E6}" srcOrd="0" destOrd="0" presId="urn:microsoft.com/office/officeart/2018/2/layout/IconVerticalSolidList"/>
    <dgm:cxn modelId="{92ABB232-D52E-44BE-97F2-DB15851FCB1F}" type="presParOf" srcId="{F1848FDE-6C90-4ACF-8E98-9C702FF4EC32}" destId="{238D5028-9765-48F5-B03B-28E5DF7D0E48}" srcOrd="1" destOrd="0" presId="urn:microsoft.com/office/officeart/2018/2/layout/IconVerticalSolidList"/>
    <dgm:cxn modelId="{EABA8293-C7AA-441C-86B1-092B883443A3}" type="presParOf" srcId="{F1848FDE-6C90-4ACF-8E98-9C702FF4EC32}" destId="{248879E5-2E0B-4EEB-AEFE-63AAE139841D}" srcOrd="2" destOrd="0" presId="urn:microsoft.com/office/officeart/2018/2/layout/IconVerticalSolidList"/>
    <dgm:cxn modelId="{D12F161D-106C-43AD-A61B-FC9A140E56C1}" type="presParOf" srcId="{F1848FDE-6C90-4ACF-8E98-9C702FF4EC32}" destId="{5FDB9DB8-E19B-497A-89D3-B9EEA8F5325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4B0389-F089-487C-88DE-20E2A01E0414}"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305EE0A7-4628-4C61-AED0-2FD944108D90}">
      <dgm:prSet/>
      <dgm:spPr>
        <a:solidFill>
          <a:schemeClr val="tx1">
            <a:lumMod val="20000"/>
            <a:lumOff val="80000"/>
            <a:alpha val="90000"/>
          </a:schemeClr>
        </a:solidFill>
        <a:ln>
          <a:noFill/>
        </a:ln>
      </dgm:spPr>
      <dgm:t>
        <a:bodyPr/>
        <a:lstStyle/>
        <a:p>
          <a:r>
            <a:rPr lang="en-US" dirty="0">
              <a:solidFill>
                <a:schemeClr val="tx2"/>
              </a:solidFill>
            </a:rPr>
            <a:t>Increase understanding of how young adults experience community and participate in their communities</a:t>
          </a:r>
        </a:p>
      </dgm:t>
      <dgm:extLst>
        <a:ext uri="{E40237B7-FDA0-4F09-8148-C483321AD2D9}">
          <dgm14:cNvPr xmlns:dgm14="http://schemas.microsoft.com/office/drawing/2010/diagram" id="0" name="" descr="Increase understanding of how young adults experience community and participate in their communities&#10;"/>
        </a:ext>
      </dgm:extLst>
    </dgm:pt>
    <dgm:pt modelId="{F32FAF0C-C673-440A-A31B-3E1D93606B88}" type="parTrans" cxnId="{65C47DCE-3F43-4666-86AB-D7BDA7D90EC6}">
      <dgm:prSet/>
      <dgm:spPr/>
      <dgm:t>
        <a:bodyPr/>
        <a:lstStyle/>
        <a:p>
          <a:endParaRPr lang="en-US"/>
        </a:p>
      </dgm:t>
    </dgm:pt>
    <dgm:pt modelId="{E2062D37-511E-4303-9BAA-C46EC46778BA}" type="sibTrans" cxnId="{65C47DCE-3F43-4666-86AB-D7BDA7D90EC6}">
      <dgm:prSet/>
      <dgm:spPr/>
      <dgm:t>
        <a:bodyPr/>
        <a:lstStyle/>
        <a:p>
          <a:endParaRPr lang="en-US"/>
        </a:p>
      </dgm:t>
    </dgm:pt>
    <dgm:pt modelId="{BD9943BC-41D1-4080-B07E-48A01D68CD3C}">
      <dgm:prSet/>
      <dgm:spPr>
        <a:solidFill>
          <a:schemeClr val="tx1">
            <a:lumMod val="20000"/>
            <a:lumOff val="80000"/>
            <a:alpha val="63333"/>
          </a:schemeClr>
        </a:solidFill>
        <a:ln>
          <a:noFill/>
        </a:ln>
      </dgm:spPr>
      <dgm:t>
        <a:bodyPr/>
        <a:lstStyle/>
        <a:p>
          <a:r>
            <a:rPr lang="en-US" dirty="0">
              <a:solidFill>
                <a:schemeClr val="tx2"/>
              </a:solidFill>
            </a:rPr>
            <a:t>Inspire change in essential services, systems, and policies </a:t>
          </a:r>
        </a:p>
      </dgm:t>
      <dgm:extLst>
        <a:ext uri="{E40237B7-FDA0-4F09-8148-C483321AD2D9}">
          <dgm14:cNvPr xmlns:dgm14="http://schemas.microsoft.com/office/drawing/2010/diagram" id="0" name="" descr="Inspire change in essential services, systems, and policies &#10;"/>
        </a:ext>
      </dgm:extLst>
    </dgm:pt>
    <dgm:pt modelId="{E52D34ED-E6EA-4CD9-BA4E-01D4A31F444F}" type="parTrans" cxnId="{9DE24E9C-A76A-4280-A3A5-212CC724B54B}">
      <dgm:prSet/>
      <dgm:spPr/>
      <dgm:t>
        <a:bodyPr/>
        <a:lstStyle/>
        <a:p>
          <a:endParaRPr lang="en-US"/>
        </a:p>
      </dgm:t>
    </dgm:pt>
    <dgm:pt modelId="{B72C5A6B-964D-4794-A27E-C553249DE5B9}" type="sibTrans" cxnId="{9DE24E9C-A76A-4280-A3A5-212CC724B54B}">
      <dgm:prSet/>
      <dgm:spPr/>
      <dgm:t>
        <a:bodyPr/>
        <a:lstStyle/>
        <a:p>
          <a:endParaRPr lang="en-US"/>
        </a:p>
      </dgm:t>
    </dgm:pt>
    <dgm:pt modelId="{A3C77FA8-0F4C-4161-9945-1FBFA2FDB8DD}">
      <dgm:prSet/>
      <dgm:spPr>
        <a:solidFill>
          <a:schemeClr val="tx1">
            <a:lumMod val="20000"/>
            <a:lumOff val="80000"/>
            <a:alpha val="50000"/>
          </a:schemeClr>
        </a:solidFill>
        <a:ln>
          <a:noFill/>
        </a:ln>
      </dgm:spPr>
      <dgm:t>
        <a:bodyPr/>
        <a:lstStyle/>
        <a:p>
          <a:r>
            <a:rPr lang="en-US" dirty="0">
              <a:solidFill>
                <a:schemeClr val="tx2"/>
              </a:solidFill>
            </a:rPr>
            <a:t>Inform the collective knowledge among people with disabilities, practitioners, and policymakers</a:t>
          </a:r>
        </a:p>
      </dgm:t>
      <dgm:extLst>
        <a:ext uri="{E40237B7-FDA0-4F09-8148-C483321AD2D9}">
          <dgm14:cNvPr xmlns:dgm14="http://schemas.microsoft.com/office/drawing/2010/diagram" id="0" name="" descr="Increase understanding of how young adults experience community and participate in their communities&#10;&#10;Improve community participation outcomes&#10;&#10;Inspire change in essential services, systems, and policies&#10;&#10;Inform the collective knowledge among people with disabilities, practitioners, and policymakers&#10; &#10;"/>
        </a:ext>
      </dgm:extLst>
    </dgm:pt>
    <dgm:pt modelId="{8AD6F8C9-0B82-4E8F-86DA-E116CB8D61F6}" type="parTrans" cxnId="{EF75AEBD-DB40-4C0F-A965-1275F1E2D589}">
      <dgm:prSet/>
      <dgm:spPr/>
      <dgm:t>
        <a:bodyPr/>
        <a:lstStyle/>
        <a:p>
          <a:endParaRPr lang="en-US"/>
        </a:p>
      </dgm:t>
    </dgm:pt>
    <dgm:pt modelId="{F17C5D4D-B97F-4453-BB93-3EBDDBAAE12D}" type="sibTrans" cxnId="{EF75AEBD-DB40-4C0F-A965-1275F1E2D589}">
      <dgm:prSet/>
      <dgm:spPr/>
      <dgm:t>
        <a:bodyPr/>
        <a:lstStyle/>
        <a:p>
          <a:endParaRPr lang="en-US"/>
        </a:p>
      </dgm:t>
    </dgm:pt>
    <dgm:pt modelId="{71383251-7055-44A7-A074-A63CB80EA637}">
      <dgm:prSet/>
      <dgm:spPr>
        <a:solidFill>
          <a:schemeClr val="tx1">
            <a:lumMod val="20000"/>
            <a:lumOff val="80000"/>
            <a:alpha val="76667"/>
          </a:schemeClr>
        </a:solidFill>
        <a:ln>
          <a:noFill/>
        </a:ln>
      </dgm:spPr>
      <dgm:t>
        <a:bodyPr/>
        <a:lstStyle/>
        <a:p>
          <a:r>
            <a:rPr lang="en-US" dirty="0">
              <a:solidFill>
                <a:schemeClr val="tx2"/>
              </a:solidFill>
            </a:rPr>
            <a:t>Improve community participation outcomes</a:t>
          </a:r>
        </a:p>
      </dgm:t>
      <dgm:extLst>
        <a:ext uri="{E40237B7-FDA0-4F09-8148-C483321AD2D9}">
          <dgm14:cNvPr xmlns:dgm14="http://schemas.microsoft.com/office/drawing/2010/diagram" id="0" name="" descr="Improve community participation outcomes&#10;"/>
        </a:ext>
      </dgm:extLst>
    </dgm:pt>
    <dgm:pt modelId="{7CD7C79E-2B7F-4CD6-AC00-2CEB2E754CCC}" type="sibTrans" cxnId="{309F2704-263D-4239-B581-630A2C94E9C0}">
      <dgm:prSet/>
      <dgm:spPr/>
      <dgm:t>
        <a:bodyPr/>
        <a:lstStyle/>
        <a:p>
          <a:endParaRPr lang="en-US"/>
        </a:p>
      </dgm:t>
    </dgm:pt>
    <dgm:pt modelId="{DFEE7C09-BF6E-4625-845A-7A3FBF54B33B}" type="parTrans" cxnId="{309F2704-263D-4239-B581-630A2C94E9C0}">
      <dgm:prSet/>
      <dgm:spPr/>
      <dgm:t>
        <a:bodyPr/>
        <a:lstStyle/>
        <a:p>
          <a:endParaRPr lang="en-US"/>
        </a:p>
      </dgm:t>
    </dgm:pt>
    <dgm:pt modelId="{E7733196-0C24-4ACE-A31D-21357201E90B}" type="pres">
      <dgm:prSet presAssocID="{B04B0389-F089-487C-88DE-20E2A01E0414}" presName="linear" presStyleCnt="0">
        <dgm:presLayoutVars>
          <dgm:animLvl val="lvl"/>
          <dgm:resizeHandles val="exact"/>
        </dgm:presLayoutVars>
      </dgm:prSet>
      <dgm:spPr/>
    </dgm:pt>
    <dgm:pt modelId="{9AA0CFFE-6557-42BD-B679-6C9BE78FA9CD}" type="pres">
      <dgm:prSet presAssocID="{305EE0A7-4628-4C61-AED0-2FD944108D90}" presName="parentText" presStyleLbl="node1" presStyleIdx="0" presStyleCnt="4">
        <dgm:presLayoutVars>
          <dgm:chMax val="0"/>
          <dgm:bulletEnabled val="1"/>
        </dgm:presLayoutVars>
      </dgm:prSet>
      <dgm:spPr/>
    </dgm:pt>
    <dgm:pt modelId="{9A15DF5B-E4DF-4522-9327-37D0CF711A3D}" type="pres">
      <dgm:prSet presAssocID="{E2062D37-511E-4303-9BAA-C46EC46778BA}" presName="spacer" presStyleCnt="0"/>
      <dgm:spPr/>
    </dgm:pt>
    <dgm:pt modelId="{574618F1-9F89-44AE-945E-5366620FACF8}" type="pres">
      <dgm:prSet presAssocID="{71383251-7055-44A7-A074-A63CB80EA637}" presName="parentText" presStyleLbl="node1" presStyleIdx="1" presStyleCnt="4">
        <dgm:presLayoutVars>
          <dgm:chMax val="0"/>
          <dgm:bulletEnabled val="1"/>
        </dgm:presLayoutVars>
      </dgm:prSet>
      <dgm:spPr/>
    </dgm:pt>
    <dgm:pt modelId="{AFAFB7F1-9399-4E7E-9226-46A6BBBE9722}" type="pres">
      <dgm:prSet presAssocID="{7CD7C79E-2B7F-4CD6-AC00-2CEB2E754CCC}" presName="spacer" presStyleCnt="0"/>
      <dgm:spPr/>
    </dgm:pt>
    <dgm:pt modelId="{5DBF3180-65E9-4D1D-9D98-9063418E92FE}" type="pres">
      <dgm:prSet presAssocID="{BD9943BC-41D1-4080-B07E-48A01D68CD3C}" presName="parentText" presStyleLbl="node1" presStyleIdx="2" presStyleCnt="4" custLinFactNeighborX="-1087">
        <dgm:presLayoutVars>
          <dgm:chMax val="0"/>
          <dgm:bulletEnabled val="1"/>
        </dgm:presLayoutVars>
      </dgm:prSet>
      <dgm:spPr/>
    </dgm:pt>
    <dgm:pt modelId="{14E2206D-AA0D-476A-9346-247E9453222D}" type="pres">
      <dgm:prSet presAssocID="{B72C5A6B-964D-4794-A27E-C553249DE5B9}" presName="spacer" presStyleCnt="0"/>
      <dgm:spPr/>
    </dgm:pt>
    <dgm:pt modelId="{DFAFE2B6-A795-4B0C-B9CA-A3D5D0844DD9}" type="pres">
      <dgm:prSet presAssocID="{A3C77FA8-0F4C-4161-9945-1FBFA2FDB8DD}" presName="parentText" presStyleLbl="node1" presStyleIdx="3" presStyleCnt="4">
        <dgm:presLayoutVars>
          <dgm:chMax val="0"/>
          <dgm:bulletEnabled val="1"/>
        </dgm:presLayoutVars>
      </dgm:prSet>
      <dgm:spPr/>
    </dgm:pt>
  </dgm:ptLst>
  <dgm:cxnLst>
    <dgm:cxn modelId="{309F2704-263D-4239-B581-630A2C94E9C0}" srcId="{B04B0389-F089-487C-88DE-20E2A01E0414}" destId="{71383251-7055-44A7-A074-A63CB80EA637}" srcOrd="1" destOrd="0" parTransId="{DFEE7C09-BF6E-4625-845A-7A3FBF54B33B}" sibTransId="{7CD7C79E-2B7F-4CD6-AC00-2CEB2E754CCC}"/>
    <dgm:cxn modelId="{C8F3DC6D-02B6-4CF3-B2AB-6F1880436939}" type="presOf" srcId="{BD9943BC-41D1-4080-B07E-48A01D68CD3C}" destId="{5DBF3180-65E9-4D1D-9D98-9063418E92FE}" srcOrd="0" destOrd="0" presId="urn:microsoft.com/office/officeart/2005/8/layout/vList2"/>
    <dgm:cxn modelId="{77AC9372-5815-4DEE-B228-A0A34CCF62BE}" type="presOf" srcId="{71383251-7055-44A7-A074-A63CB80EA637}" destId="{574618F1-9F89-44AE-945E-5366620FACF8}" srcOrd="0" destOrd="0" presId="urn:microsoft.com/office/officeart/2005/8/layout/vList2"/>
    <dgm:cxn modelId="{9DE24E9C-A76A-4280-A3A5-212CC724B54B}" srcId="{B04B0389-F089-487C-88DE-20E2A01E0414}" destId="{BD9943BC-41D1-4080-B07E-48A01D68CD3C}" srcOrd="2" destOrd="0" parTransId="{E52D34ED-E6EA-4CD9-BA4E-01D4A31F444F}" sibTransId="{B72C5A6B-964D-4794-A27E-C553249DE5B9}"/>
    <dgm:cxn modelId="{2B626FB6-8CC2-474A-9321-9EBA38E748CD}" type="presOf" srcId="{A3C77FA8-0F4C-4161-9945-1FBFA2FDB8DD}" destId="{DFAFE2B6-A795-4B0C-B9CA-A3D5D0844DD9}" srcOrd="0" destOrd="0" presId="urn:microsoft.com/office/officeart/2005/8/layout/vList2"/>
    <dgm:cxn modelId="{EF75AEBD-DB40-4C0F-A965-1275F1E2D589}" srcId="{B04B0389-F089-487C-88DE-20E2A01E0414}" destId="{A3C77FA8-0F4C-4161-9945-1FBFA2FDB8DD}" srcOrd="3" destOrd="0" parTransId="{8AD6F8C9-0B82-4E8F-86DA-E116CB8D61F6}" sibTransId="{F17C5D4D-B97F-4453-BB93-3EBDDBAAE12D}"/>
    <dgm:cxn modelId="{65C47DCE-3F43-4666-86AB-D7BDA7D90EC6}" srcId="{B04B0389-F089-487C-88DE-20E2A01E0414}" destId="{305EE0A7-4628-4C61-AED0-2FD944108D90}" srcOrd="0" destOrd="0" parTransId="{F32FAF0C-C673-440A-A31B-3E1D93606B88}" sibTransId="{E2062D37-511E-4303-9BAA-C46EC46778BA}"/>
    <dgm:cxn modelId="{755E45DE-7C7C-45D2-8FCD-926137FC0873}" type="presOf" srcId="{305EE0A7-4628-4C61-AED0-2FD944108D90}" destId="{9AA0CFFE-6557-42BD-B679-6C9BE78FA9CD}" srcOrd="0" destOrd="0" presId="urn:microsoft.com/office/officeart/2005/8/layout/vList2"/>
    <dgm:cxn modelId="{99911CE4-2FC3-4487-9C35-EECE51A2C4DF}" type="presOf" srcId="{B04B0389-F089-487C-88DE-20E2A01E0414}" destId="{E7733196-0C24-4ACE-A31D-21357201E90B}" srcOrd="0" destOrd="0" presId="urn:microsoft.com/office/officeart/2005/8/layout/vList2"/>
    <dgm:cxn modelId="{25E30F0A-B3ED-4445-98C8-88657EB765FF}" type="presParOf" srcId="{E7733196-0C24-4ACE-A31D-21357201E90B}" destId="{9AA0CFFE-6557-42BD-B679-6C9BE78FA9CD}" srcOrd="0" destOrd="0" presId="urn:microsoft.com/office/officeart/2005/8/layout/vList2"/>
    <dgm:cxn modelId="{FC7502E4-E564-4D77-B3CF-CA473F44CE52}" type="presParOf" srcId="{E7733196-0C24-4ACE-A31D-21357201E90B}" destId="{9A15DF5B-E4DF-4522-9327-37D0CF711A3D}" srcOrd="1" destOrd="0" presId="urn:microsoft.com/office/officeart/2005/8/layout/vList2"/>
    <dgm:cxn modelId="{062DA65D-A24B-446A-9E8C-4052769E9265}" type="presParOf" srcId="{E7733196-0C24-4ACE-A31D-21357201E90B}" destId="{574618F1-9F89-44AE-945E-5366620FACF8}" srcOrd="2" destOrd="0" presId="urn:microsoft.com/office/officeart/2005/8/layout/vList2"/>
    <dgm:cxn modelId="{12979189-2FC6-4FCE-8141-B32381E19823}" type="presParOf" srcId="{E7733196-0C24-4ACE-A31D-21357201E90B}" destId="{AFAFB7F1-9399-4E7E-9226-46A6BBBE9722}" srcOrd="3" destOrd="0" presId="urn:microsoft.com/office/officeart/2005/8/layout/vList2"/>
    <dgm:cxn modelId="{172FD3FF-FE9A-4F66-AC66-4E535599E1E8}" type="presParOf" srcId="{E7733196-0C24-4ACE-A31D-21357201E90B}" destId="{5DBF3180-65E9-4D1D-9D98-9063418E92FE}" srcOrd="4" destOrd="0" presId="urn:microsoft.com/office/officeart/2005/8/layout/vList2"/>
    <dgm:cxn modelId="{E2C65570-5DF9-47E6-9B13-53E0275A22D0}" type="presParOf" srcId="{E7733196-0C24-4ACE-A31D-21357201E90B}" destId="{14E2206D-AA0D-476A-9346-247E9453222D}" srcOrd="5" destOrd="0" presId="urn:microsoft.com/office/officeart/2005/8/layout/vList2"/>
    <dgm:cxn modelId="{6B11AD99-4796-4015-B224-3BBFA8C2F127}" type="presParOf" srcId="{E7733196-0C24-4ACE-A31D-21357201E90B}" destId="{DFAFE2B6-A795-4B0C-B9CA-A3D5D0844DD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04B0389-F089-487C-88DE-20E2A01E0414}"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305EE0A7-4628-4C61-AED0-2FD944108D90}">
      <dgm:prSet/>
      <dgm:spPr>
        <a:solidFill>
          <a:schemeClr val="tx1">
            <a:lumMod val="20000"/>
            <a:lumOff val="80000"/>
            <a:alpha val="90000"/>
          </a:schemeClr>
        </a:solidFill>
        <a:ln>
          <a:noFill/>
        </a:ln>
      </dgm:spPr>
      <dgm:t>
        <a:bodyPr/>
        <a:lstStyle/>
        <a:p>
          <a:r>
            <a:rPr lang="en-US" dirty="0">
              <a:solidFill>
                <a:schemeClr val="tx2"/>
              </a:solidFill>
            </a:rPr>
            <a:t>Budget ample time and funds in the grant (e.g., compensation, procurement of tools)</a:t>
          </a:r>
        </a:p>
      </dgm:t>
    </dgm:pt>
    <dgm:pt modelId="{F32FAF0C-C673-440A-A31B-3E1D93606B88}" type="parTrans" cxnId="{65C47DCE-3F43-4666-86AB-D7BDA7D90EC6}">
      <dgm:prSet/>
      <dgm:spPr/>
      <dgm:t>
        <a:bodyPr/>
        <a:lstStyle/>
        <a:p>
          <a:endParaRPr lang="en-US"/>
        </a:p>
      </dgm:t>
    </dgm:pt>
    <dgm:pt modelId="{E2062D37-511E-4303-9BAA-C46EC46778BA}" type="sibTrans" cxnId="{65C47DCE-3F43-4666-86AB-D7BDA7D90EC6}">
      <dgm:prSet/>
      <dgm:spPr/>
      <dgm:t>
        <a:bodyPr/>
        <a:lstStyle/>
        <a:p>
          <a:endParaRPr lang="en-US"/>
        </a:p>
      </dgm:t>
    </dgm:pt>
    <dgm:pt modelId="{BD9943BC-41D1-4080-B07E-48A01D68CD3C}">
      <dgm:prSet/>
      <dgm:spPr>
        <a:solidFill>
          <a:schemeClr val="tx1">
            <a:lumMod val="20000"/>
            <a:lumOff val="80000"/>
            <a:alpha val="63333"/>
          </a:schemeClr>
        </a:solidFill>
        <a:ln>
          <a:noFill/>
        </a:ln>
      </dgm:spPr>
      <dgm:t>
        <a:bodyPr/>
        <a:lstStyle/>
        <a:p>
          <a:r>
            <a:rPr lang="en-US" dirty="0">
              <a:solidFill>
                <a:schemeClr val="tx2"/>
              </a:solidFill>
            </a:rPr>
            <a:t>Facilitate intentional co-development at each stage</a:t>
          </a:r>
        </a:p>
      </dgm:t>
    </dgm:pt>
    <dgm:pt modelId="{E52D34ED-E6EA-4CD9-BA4E-01D4A31F444F}" type="parTrans" cxnId="{9DE24E9C-A76A-4280-A3A5-212CC724B54B}">
      <dgm:prSet/>
      <dgm:spPr/>
      <dgm:t>
        <a:bodyPr/>
        <a:lstStyle/>
        <a:p>
          <a:endParaRPr lang="en-US"/>
        </a:p>
      </dgm:t>
    </dgm:pt>
    <dgm:pt modelId="{B72C5A6B-964D-4794-A27E-C553249DE5B9}" type="sibTrans" cxnId="{9DE24E9C-A76A-4280-A3A5-212CC724B54B}">
      <dgm:prSet/>
      <dgm:spPr/>
      <dgm:t>
        <a:bodyPr/>
        <a:lstStyle/>
        <a:p>
          <a:endParaRPr lang="en-US"/>
        </a:p>
      </dgm:t>
    </dgm:pt>
    <dgm:pt modelId="{A3C77FA8-0F4C-4161-9945-1FBFA2FDB8DD}">
      <dgm:prSet/>
      <dgm:spPr>
        <a:solidFill>
          <a:schemeClr val="tx1">
            <a:lumMod val="20000"/>
            <a:lumOff val="80000"/>
            <a:alpha val="50000"/>
          </a:schemeClr>
        </a:solidFill>
        <a:ln>
          <a:noFill/>
        </a:ln>
      </dgm:spPr>
      <dgm:t>
        <a:bodyPr/>
        <a:lstStyle/>
        <a:p>
          <a:r>
            <a:rPr lang="en-US" dirty="0">
              <a:solidFill>
                <a:schemeClr val="tx2"/>
              </a:solidFill>
            </a:rPr>
            <a:t>Ensure sustainable engagement through training and ongoing support</a:t>
          </a:r>
        </a:p>
      </dgm:t>
    </dgm:pt>
    <dgm:pt modelId="{8AD6F8C9-0B82-4E8F-86DA-E116CB8D61F6}" type="parTrans" cxnId="{EF75AEBD-DB40-4C0F-A965-1275F1E2D589}">
      <dgm:prSet/>
      <dgm:spPr/>
      <dgm:t>
        <a:bodyPr/>
        <a:lstStyle/>
        <a:p>
          <a:endParaRPr lang="en-US"/>
        </a:p>
      </dgm:t>
    </dgm:pt>
    <dgm:pt modelId="{F17C5D4D-B97F-4453-BB93-3EBDDBAAE12D}" type="sibTrans" cxnId="{EF75AEBD-DB40-4C0F-A965-1275F1E2D589}">
      <dgm:prSet/>
      <dgm:spPr/>
      <dgm:t>
        <a:bodyPr/>
        <a:lstStyle/>
        <a:p>
          <a:endParaRPr lang="en-US"/>
        </a:p>
      </dgm:t>
    </dgm:pt>
    <dgm:pt modelId="{71383251-7055-44A7-A074-A63CB80EA637}">
      <dgm:prSet/>
      <dgm:spPr>
        <a:solidFill>
          <a:schemeClr val="tx1">
            <a:lumMod val="20000"/>
            <a:lumOff val="80000"/>
            <a:alpha val="76667"/>
          </a:schemeClr>
        </a:solidFill>
        <a:ln>
          <a:noFill/>
        </a:ln>
      </dgm:spPr>
      <dgm:t>
        <a:bodyPr/>
        <a:lstStyle/>
        <a:p>
          <a:r>
            <a:rPr lang="en-US" dirty="0">
              <a:solidFill>
                <a:schemeClr val="tx2"/>
              </a:solidFill>
            </a:rPr>
            <a:t>Be thoughtful in assigning roles in alignment with individuals’ talents, interests, and potential</a:t>
          </a:r>
        </a:p>
      </dgm:t>
    </dgm:pt>
    <dgm:pt modelId="{7CD7C79E-2B7F-4CD6-AC00-2CEB2E754CCC}" type="sibTrans" cxnId="{309F2704-263D-4239-B581-630A2C94E9C0}">
      <dgm:prSet/>
      <dgm:spPr/>
      <dgm:t>
        <a:bodyPr/>
        <a:lstStyle/>
        <a:p>
          <a:endParaRPr lang="en-US"/>
        </a:p>
      </dgm:t>
    </dgm:pt>
    <dgm:pt modelId="{DFEE7C09-BF6E-4625-845A-7A3FBF54B33B}" type="parTrans" cxnId="{309F2704-263D-4239-B581-630A2C94E9C0}">
      <dgm:prSet/>
      <dgm:spPr/>
      <dgm:t>
        <a:bodyPr/>
        <a:lstStyle/>
        <a:p>
          <a:endParaRPr lang="en-US"/>
        </a:p>
      </dgm:t>
    </dgm:pt>
    <dgm:pt modelId="{E7733196-0C24-4ACE-A31D-21357201E90B}" type="pres">
      <dgm:prSet presAssocID="{B04B0389-F089-487C-88DE-20E2A01E0414}" presName="linear" presStyleCnt="0">
        <dgm:presLayoutVars>
          <dgm:animLvl val="lvl"/>
          <dgm:resizeHandles val="exact"/>
        </dgm:presLayoutVars>
      </dgm:prSet>
      <dgm:spPr/>
    </dgm:pt>
    <dgm:pt modelId="{9AA0CFFE-6557-42BD-B679-6C9BE78FA9CD}" type="pres">
      <dgm:prSet presAssocID="{305EE0A7-4628-4C61-AED0-2FD944108D90}" presName="parentText" presStyleLbl="node1" presStyleIdx="0" presStyleCnt="4">
        <dgm:presLayoutVars>
          <dgm:chMax val="0"/>
          <dgm:bulletEnabled val="1"/>
        </dgm:presLayoutVars>
      </dgm:prSet>
      <dgm:spPr/>
    </dgm:pt>
    <dgm:pt modelId="{9A15DF5B-E4DF-4522-9327-37D0CF711A3D}" type="pres">
      <dgm:prSet presAssocID="{E2062D37-511E-4303-9BAA-C46EC46778BA}" presName="spacer" presStyleCnt="0"/>
      <dgm:spPr/>
    </dgm:pt>
    <dgm:pt modelId="{574618F1-9F89-44AE-945E-5366620FACF8}" type="pres">
      <dgm:prSet presAssocID="{71383251-7055-44A7-A074-A63CB80EA637}" presName="parentText" presStyleLbl="node1" presStyleIdx="1" presStyleCnt="4">
        <dgm:presLayoutVars>
          <dgm:chMax val="0"/>
          <dgm:bulletEnabled val="1"/>
        </dgm:presLayoutVars>
      </dgm:prSet>
      <dgm:spPr/>
    </dgm:pt>
    <dgm:pt modelId="{AFAFB7F1-9399-4E7E-9226-46A6BBBE9722}" type="pres">
      <dgm:prSet presAssocID="{7CD7C79E-2B7F-4CD6-AC00-2CEB2E754CCC}" presName="spacer" presStyleCnt="0"/>
      <dgm:spPr/>
    </dgm:pt>
    <dgm:pt modelId="{5DBF3180-65E9-4D1D-9D98-9063418E92FE}" type="pres">
      <dgm:prSet presAssocID="{BD9943BC-41D1-4080-B07E-48A01D68CD3C}" presName="parentText" presStyleLbl="node1" presStyleIdx="2" presStyleCnt="4">
        <dgm:presLayoutVars>
          <dgm:chMax val="0"/>
          <dgm:bulletEnabled val="1"/>
        </dgm:presLayoutVars>
      </dgm:prSet>
      <dgm:spPr/>
    </dgm:pt>
    <dgm:pt modelId="{14E2206D-AA0D-476A-9346-247E9453222D}" type="pres">
      <dgm:prSet presAssocID="{B72C5A6B-964D-4794-A27E-C553249DE5B9}" presName="spacer" presStyleCnt="0"/>
      <dgm:spPr/>
    </dgm:pt>
    <dgm:pt modelId="{DFAFE2B6-A795-4B0C-B9CA-A3D5D0844DD9}" type="pres">
      <dgm:prSet presAssocID="{A3C77FA8-0F4C-4161-9945-1FBFA2FDB8DD}" presName="parentText" presStyleLbl="node1" presStyleIdx="3" presStyleCnt="4">
        <dgm:presLayoutVars>
          <dgm:chMax val="0"/>
          <dgm:bulletEnabled val="1"/>
        </dgm:presLayoutVars>
      </dgm:prSet>
      <dgm:spPr/>
    </dgm:pt>
  </dgm:ptLst>
  <dgm:cxnLst>
    <dgm:cxn modelId="{309F2704-263D-4239-B581-630A2C94E9C0}" srcId="{B04B0389-F089-487C-88DE-20E2A01E0414}" destId="{71383251-7055-44A7-A074-A63CB80EA637}" srcOrd="1" destOrd="0" parTransId="{DFEE7C09-BF6E-4625-845A-7A3FBF54B33B}" sibTransId="{7CD7C79E-2B7F-4CD6-AC00-2CEB2E754CCC}"/>
    <dgm:cxn modelId="{C8F3DC6D-02B6-4CF3-B2AB-6F1880436939}" type="presOf" srcId="{BD9943BC-41D1-4080-B07E-48A01D68CD3C}" destId="{5DBF3180-65E9-4D1D-9D98-9063418E92FE}" srcOrd="0" destOrd="0" presId="urn:microsoft.com/office/officeart/2005/8/layout/vList2"/>
    <dgm:cxn modelId="{77AC9372-5815-4DEE-B228-A0A34CCF62BE}" type="presOf" srcId="{71383251-7055-44A7-A074-A63CB80EA637}" destId="{574618F1-9F89-44AE-945E-5366620FACF8}" srcOrd="0" destOrd="0" presId="urn:microsoft.com/office/officeart/2005/8/layout/vList2"/>
    <dgm:cxn modelId="{9DE24E9C-A76A-4280-A3A5-212CC724B54B}" srcId="{B04B0389-F089-487C-88DE-20E2A01E0414}" destId="{BD9943BC-41D1-4080-B07E-48A01D68CD3C}" srcOrd="2" destOrd="0" parTransId="{E52D34ED-E6EA-4CD9-BA4E-01D4A31F444F}" sibTransId="{B72C5A6B-964D-4794-A27E-C553249DE5B9}"/>
    <dgm:cxn modelId="{2B626FB6-8CC2-474A-9321-9EBA38E748CD}" type="presOf" srcId="{A3C77FA8-0F4C-4161-9945-1FBFA2FDB8DD}" destId="{DFAFE2B6-A795-4B0C-B9CA-A3D5D0844DD9}" srcOrd="0" destOrd="0" presId="urn:microsoft.com/office/officeart/2005/8/layout/vList2"/>
    <dgm:cxn modelId="{EF75AEBD-DB40-4C0F-A965-1275F1E2D589}" srcId="{B04B0389-F089-487C-88DE-20E2A01E0414}" destId="{A3C77FA8-0F4C-4161-9945-1FBFA2FDB8DD}" srcOrd="3" destOrd="0" parTransId="{8AD6F8C9-0B82-4E8F-86DA-E116CB8D61F6}" sibTransId="{F17C5D4D-B97F-4453-BB93-3EBDDBAAE12D}"/>
    <dgm:cxn modelId="{65C47DCE-3F43-4666-86AB-D7BDA7D90EC6}" srcId="{B04B0389-F089-487C-88DE-20E2A01E0414}" destId="{305EE0A7-4628-4C61-AED0-2FD944108D90}" srcOrd="0" destOrd="0" parTransId="{F32FAF0C-C673-440A-A31B-3E1D93606B88}" sibTransId="{E2062D37-511E-4303-9BAA-C46EC46778BA}"/>
    <dgm:cxn modelId="{755E45DE-7C7C-45D2-8FCD-926137FC0873}" type="presOf" srcId="{305EE0A7-4628-4C61-AED0-2FD944108D90}" destId="{9AA0CFFE-6557-42BD-B679-6C9BE78FA9CD}" srcOrd="0" destOrd="0" presId="urn:microsoft.com/office/officeart/2005/8/layout/vList2"/>
    <dgm:cxn modelId="{99911CE4-2FC3-4487-9C35-EECE51A2C4DF}" type="presOf" srcId="{B04B0389-F089-487C-88DE-20E2A01E0414}" destId="{E7733196-0C24-4ACE-A31D-21357201E90B}" srcOrd="0" destOrd="0" presId="urn:microsoft.com/office/officeart/2005/8/layout/vList2"/>
    <dgm:cxn modelId="{25E30F0A-B3ED-4445-98C8-88657EB765FF}" type="presParOf" srcId="{E7733196-0C24-4ACE-A31D-21357201E90B}" destId="{9AA0CFFE-6557-42BD-B679-6C9BE78FA9CD}" srcOrd="0" destOrd="0" presId="urn:microsoft.com/office/officeart/2005/8/layout/vList2"/>
    <dgm:cxn modelId="{FC7502E4-E564-4D77-B3CF-CA473F44CE52}" type="presParOf" srcId="{E7733196-0C24-4ACE-A31D-21357201E90B}" destId="{9A15DF5B-E4DF-4522-9327-37D0CF711A3D}" srcOrd="1" destOrd="0" presId="urn:microsoft.com/office/officeart/2005/8/layout/vList2"/>
    <dgm:cxn modelId="{062DA65D-A24B-446A-9E8C-4052769E9265}" type="presParOf" srcId="{E7733196-0C24-4ACE-A31D-21357201E90B}" destId="{574618F1-9F89-44AE-945E-5366620FACF8}" srcOrd="2" destOrd="0" presId="urn:microsoft.com/office/officeart/2005/8/layout/vList2"/>
    <dgm:cxn modelId="{12979189-2FC6-4FCE-8141-B32381E19823}" type="presParOf" srcId="{E7733196-0C24-4ACE-A31D-21357201E90B}" destId="{AFAFB7F1-9399-4E7E-9226-46A6BBBE9722}" srcOrd="3" destOrd="0" presId="urn:microsoft.com/office/officeart/2005/8/layout/vList2"/>
    <dgm:cxn modelId="{172FD3FF-FE9A-4F66-AC66-4E535599E1E8}" type="presParOf" srcId="{E7733196-0C24-4ACE-A31D-21357201E90B}" destId="{5DBF3180-65E9-4D1D-9D98-9063418E92FE}" srcOrd="4" destOrd="0" presId="urn:microsoft.com/office/officeart/2005/8/layout/vList2"/>
    <dgm:cxn modelId="{E2C65570-5DF9-47E6-9B13-53E0275A22D0}" type="presParOf" srcId="{E7733196-0C24-4ACE-A31D-21357201E90B}" destId="{14E2206D-AA0D-476A-9346-247E9453222D}" srcOrd="5" destOrd="0" presId="urn:microsoft.com/office/officeart/2005/8/layout/vList2"/>
    <dgm:cxn modelId="{6B11AD99-4796-4015-B224-3BBFA8C2F127}" type="presParOf" srcId="{E7733196-0C24-4ACE-A31D-21357201E90B}" destId="{DFAFE2B6-A795-4B0C-B9CA-A3D5D0844DD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B628E68-F430-4098-A544-B8B7FEBBAA7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05032B5-20DE-4959-B035-363AD8ECDDEA}">
      <dgm:prSet phldrT="[Text]" custT="1"/>
      <dgm:spPr>
        <a:gradFill flip="none" rotWithShape="0">
          <a:gsLst>
            <a:gs pos="0">
              <a:srgbClr val="B9A1D4">
                <a:alpha val="40000"/>
              </a:srgbClr>
            </a:gs>
            <a:gs pos="50000">
              <a:schemeClr val="bg1"/>
            </a:gs>
            <a:gs pos="100000">
              <a:schemeClr val="accent1">
                <a:hueOff val="0"/>
                <a:satOff val="0"/>
                <a:lumOff val="0"/>
                <a:tint val="23500"/>
                <a:satMod val="160000"/>
              </a:schemeClr>
            </a:gs>
          </a:gsLst>
          <a:path path="circle">
            <a:fillToRect l="100000" t="100000"/>
          </a:path>
          <a:tileRect r="-100000" b="-100000"/>
        </a:gradFill>
      </dgm:spPr>
      <dgm:t>
        <a:bodyPr/>
        <a:lstStyle/>
        <a:p>
          <a:r>
            <a:rPr lang="en-US" sz="3600" dirty="0">
              <a:solidFill>
                <a:schemeClr val="tx2"/>
              </a:solidFill>
              <a:ea typeface="+mn-ea"/>
              <a:cs typeface="+mn-cs"/>
            </a:rPr>
            <a:t>Recognize diverse participant needs and be responsive to feedback</a:t>
          </a:r>
          <a:endParaRPr lang="en-US" sz="3600" dirty="0">
            <a:solidFill>
              <a:schemeClr val="tx2"/>
            </a:solidFill>
          </a:endParaRPr>
        </a:p>
      </dgm:t>
    </dgm:pt>
    <dgm:pt modelId="{8D6BBE0B-CE00-406F-BCA9-94FD2D89C554}" type="parTrans" cxnId="{B85767DB-1CCF-4957-94E0-E62800C4F4B3}">
      <dgm:prSet/>
      <dgm:spPr/>
      <dgm:t>
        <a:bodyPr/>
        <a:lstStyle/>
        <a:p>
          <a:endParaRPr lang="en-US"/>
        </a:p>
      </dgm:t>
    </dgm:pt>
    <dgm:pt modelId="{EFD03CDD-C1FB-44BF-A587-4DB035820894}" type="sibTrans" cxnId="{B85767DB-1CCF-4957-94E0-E62800C4F4B3}">
      <dgm:prSet/>
      <dgm:spPr/>
      <dgm:t>
        <a:bodyPr/>
        <a:lstStyle/>
        <a:p>
          <a:endParaRPr lang="en-US"/>
        </a:p>
      </dgm:t>
    </dgm:pt>
    <dgm:pt modelId="{2439300C-F35B-41C7-BDC2-CD603E0E0D38}">
      <dgm:prSet phldrT="[Text]" custT="1"/>
      <dgm:spPr>
        <a:gradFill flip="none" rotWithShape="0">
          <a:gsLst>
            <a:gs pos="0">
              <a:srgbClr val="B9A1D4">
                <a:alpha val="40000"/>
              </a:srgbClr>
            </a:gs>
            <a:gs pos="50000">
              <a:schemeClr val="bg1"/>
            </a:gs>
            <a:gs pos="100000">
              <a:schemeClr val="accent1">
                <a:hueOff val="0"/>
                <a:satOff val="0"/>
                <a:lumOff val="0"/>
                <a:tint val="23500"/>
                <a:satMod val="160000"/>
              </a:schemeClr>
            </a:gs>
          </a:gsLst>
          <a:path path="circle">
            <a:fillToRect t="100000" r="100000"/>
          </a:path>
          <a:tileRect l="-100000" b="-100000"/>
        </a:gradFill>
      </dgm:spPr>
      <dgm:t>
        <a:bodyPr/>
        <a:lstStyle/>
        <a:p>
          <a:r>
            <a:rPr lang="en-US" sz="3600" dirty="0">
              <a:solidFill>
                <a:schemeClr val="tx2"/>
              </a:solidFill>
              <a:ea typeface="+mn-ea"/>
              <a:cs typeface="+mn-cs"/>
            </a:rPr>
            <a:t>Balance fidelity and flexibility during semi-structured interviews </a:t>
          </a:r>
          <a:endParaRPr lang="en-US" sz="3600" dirty="0">
            <a:solidFill>
              <a:schemeClr val="tx2"/>
            </a:solidFill>
          </a:endParaRPr>
        </a:p>
      </dgm:t>
    </dgm:pt>
    <dgm:pt modelId="{C3D58EEE-5CB6-4F07-B0C2-E0C537302D96}" type="parTrans" cxnId="{05129A2E-25EE-4048-B778-A31D6C3719D5}">
      <dgm:prSet/>
      <dgm:spPr/>
      <dgm:t>
        <a:bodyPr/>
        <a:lstStyle/>
        <a:p>
          <a:endParaRPr lang="en-US"/>
        </a:p>
      </dgm:t>
    </dgm:pt>
    <dgm:pt modelId="{6C79560B-5CB3-4958-961E-CE27F744E5D9}" type="sibTrans" cxnId="{05129A2E-25EE-4048-B778-A31D6C3719D5}">
      <dgm:prSet/>
      <dgm:spPr/>
      <dgm:t>
        <a:bodyPr/>
        <a:lstStyle/>
        <a:p>
          <a:endParaRPr lang="en-US"/>
        </a:p>
      </dgm:t>
    </dgm:pt>
    <dgm:pt modelId="{E0D404E8-9A51-4AC5-8B39-AEE46E41DE60}" type="pres">
      <dgm:prSet presAssocID="{CB628E68-F430-4098-A544-B8B7FEBBAA72}" presName="diagram" presStyleCnt="0">
        <dgm:presLayoutVars>
          <dgm:dir/>
          <dgm:resizeHandles val="exact"/>
        </dgm:presLayoutVars>
      </dgm:prSet>
      <dgm:spPr/>
    </dgm:pt>
    <dgm:pt modelId="{E7FBB455-27A5-4D43-9353-13C6092AA216}" type="pres">
      <dgm:prSet presAssocID="{E05032B5-20DE-4959-B035-363AD8ECDDEA}" presName="node" presStyleLbl="node1" presStyleIdx="0" presStyleCnt="2">
        <dgm:presLayoutVars>
          <dgm:bulletEnabled val="1"/>
        </dgm:presLayoutVars>
      </dgm:prSet>
      <dgm:spPr>
        <a:prstGeom prst="roundRect">
          <a:avLst/>
        </a:prstGeom>
      </dgm:spPr>
    </dgm:pt>
    <dgm:pt modelId="{1BCE3ED1-3CBE-4AF2-8A06-CAD45EE626AA}" type="pres">
      <dgm:prSet presAssocID="{EFD03CDD-C1FB-44BF-A587-4DB035820894}" presName="sibTrans" presStyleCnt="0"/>
      <dgm:spPr/>
    </dgm:pt>
    <dgm:pt modelId="{907FAB9B-CB83-46A7-AC73-583281C5C828}" type="pres">
      <dgm:prSet presAssocID="{2439300C-F35B-41C7-BDC2-CD603E0E0D38}" presName="node" presStyleLbl="node1" presStyleIdx="1" presStyleCnt="2">
        <dgm:presLayoutVars>
          <dgm:bulletEnabled val="1"/>
        </dgm:presLayoutVars>
      </dgm:prSet>
      <dgm:spPr>
        <a:prstGeom prst="roundRect">
          <a:avLst/>
        </a:prstGeom>
      </dgm:spPr>
    </dgm:pt>
  </dgm:ptLst>
  <dgm:cxnLst>
    <dgm:cxn modelId="{05129A2E-25EE-4048-B778-A31D6C3719D5}" srcId="{CB628E68-F430-4098-A544-B8B7FEBBAA72}" destId="{2439300C-F35B-41C7-BDC2-CD603E0E0D38}" srcOrd="1" destOrd="0" parTransId="{C3D58EEE-5CB6-4F07-B0C2-E0C537302D96}" sibTransId="{6C79560B-5CB3-4958-961E-CE27F744E5D9}"/>
    <dgm:cxn modelId="{AE3E5A6F-21BC-43A5-8825-8E53EA57FDB4}" type="presOf" srcId="{CB628E68-F430-4098-A544-B8B7FEBBAA72}" destId="{E0D404E8-9A51-4AC5-8B39-AEE46E41DE60}" srcOrd="0" destOrd="0" presId="urn:microsoft.com/office/officeart/2005/8/layout/default"/>
    <dgm:cxn modelId="{7ADC9DA9-7B74-4074-B12B-E13C5AF7A03A}" type="presOf" srcId="{E05032B5-20DE-4959-B035-363AD8ECDDEA}" destId="{E7FBB455-27A5-4D43-9353-13C6092AA216}" srcOrd="0" destOrd="0" presId="urn:microsoft.com/office/officeart/2005/8/layout/default"/>
    <dgm:cxn modelId="{B85767DB-1CCF-4957-94E0-E62800C4F4B3}" srcId="{CB628E68-F430-4098-A544-B8B7FEBBAA72}" destId="{E05032B5-20DE-4959-B035-363AD8ECDDEA}" srcOrd="0" destOrd="0" parTransId="{8D6BBE0B-CE00-406F-BCA9-94FD2D89C554}" sibTransId="{EFD03CDD-C1FB-44BF-A587-4DB035820894}"/>
    <dgm:cxn modelId="{843A2BF7-7B5F-440A-B694-B898B460DD65}" type="presOf" srcId="{2439300C-F35B-41C7-BDC2-CD603E0E0D38}" destId="{907FAB9B-CB83-46A7-AC73-583281C5C828}" srcOrd="0" destOrd="0" presId="urn:microsoft.com/office/officeart/2005/8/layout/default"/>
    <dgm:cxn modelId="{6D4DFA7B-BAEE-46B4-A5D2-00581FDC516C}" type="presParOf" srcId="{E0D404E8-9A51-4AC5-8B39-AEE46E41DE60}" destId="{E7FBB455-27A5-4D43-9353-13C6092AA216}" srcOrd="0" destOrd="0" presId="urn:microsoft.com/office/officeart/2005/8/layout/default"/>
    <dgm:cxn modelId="{0731B1BE-716A-4E78-8B9B-DC59B8D51E87}" type="presParOf" srcId="{E0D404E8-9A51-4AC5-8B39-AEE46E41DE60}" destId="{1BCE3ED1-3CBE-4AF2-8A06-CAD45EE626AA}" srcOrd="1" destOrd="0" presId="urn:microsoft.com/office/officeart/2005/8/layout/default"/>
    <dgm:cxn modelId="{84B7721B-2885-4443-AFB8-7B35A92165F1}" type="presParOf" srcId="{E0D404E8-9A51-4AC5-8B39-AEE46E41DE60}" destId="{907FAB9B-CB83-46A7-AC73-583281C5C828}"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791905-D1F4-408B-B8C3-C520393F405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A60173B-146B-4539-A46D-4A614C2EF92B}">
      <dgm:prSet custT="1"/>
      <dgm:spPr/>
      <dgm:t>
        <a:bodyPr/>
        <a:lstStyle/>
        <a:p>
          <a:pPr>
            <a:lnSpc>
              <a:spcPct val="100000"/>
            </a:lnSpc>
          </a:pPr>
          <a:r>
            <a:rPr lang="en-US" sz="2800" dirty="0"/>
            <a:t>Quantitative survey informed by the qualitative findings </a:t>
          </a:r>
        </a:p>
      </dgm:t>
    </dgm:pt>
    <dgm:pt modelId="{BB56DB2F-BABE-4115-99D2-720D588B4FCB}" type="parTrans" cxnId="{CDBC238C-C80F-4AD6-A1E8-46410866E3FB}">
      <dgm:prSet/>
      <dgm:spPr/>
      <dgm:t>
        <a:bodyPr/>
        <a:lstStyle/>
        <a:p>
          <a:endParaRPr lang="en-US"/>
        </a:p>
      </dgm:t>
    </dgm:pt>
    <dgm:pt modelId="{2B443412-F6C2-46DD-AF66-804601D01396}" type="sibTrans" cxnId="{CDBC238C-C80F-4AD6-A1E8-46410866E3FB}">
      <dgm:prSet/>
      <dgm:spPr/>
      <dgm:t>
        <a:bodyPr/>
        <a:lstStyle/>
        <a:p>
          <a:endParaRPr lang="en-US"/>
        </a:p>
      </dgm:t>
    </dgm:pt>
    <dgm:pt modelId="{2390EF9B-1F08-402F-9448-061E55831140}">
      <dgm:prSet custT="1"/>
      <dgm:spPr/>
      <dgm:t>
        <a:bodyPr/>
        <a:lstStyle/>
        <a:p>
          <a:pPr>
            <a:lnSpc>
              <a:spcPct val="100000"/>
            </a:lnSpc>
          </a:pPr>
          <a:r>
            <a:rPr lang="en-US" sz="2800" dirty="0"/>
            <a:t>Knowledge translation approaches </a:t>
          </a:r>
        </a:p>
      </dgm:t>
    </dgm:pt>
    <dgm:pt modelId="{C755BD48-1A1F-4917-8C66-E1FCEC231B26}" type="parTrans" cxnId="{C2A745AE-C7DE-4E56-983D-AF2BD2B87E5B}">
      <dgm:prSet/>
      <dgm:spPr/>
      <dgm:t>
        <a:bodyPr/>
        <a:lstStyle/>
        <a:p>
          <a:endParaRPr lang="en-US"/>
        </a:p>
      </dgm:t>
    </dgm:pt>
    <dgm:pt modelId="{64986A80-4451-4188-9AF5-2EA2D4DD28B6}" type="sibTrans" cxnId="{C2A745AE-C7DE-4E56-983D-AF2BD2B87E5B}">
      <dgm:prSet/>
      <dgm:spPr/>
      <dgm:t>
        <a:bodyPr/>
        <a:lstStyle/>
        <a:p>
          <a:endParaRPr lang="en-US"/>
        </a:p>
      </dgm:t>
    </dgm:pt>
    <dgm:pt modelId="{790A6F57-4EA8-4686-A584-31547ABC9401}">
      <dgm:prSet custT="1"/>
      <dgm:spPr/>
      <dgm:t>
        <a:bodyPr/>
        <a:lstStyle/>
        <a:p>
          <a:pPr>
            <a:lnSpc>
              <a:spcPct val="100000"/>
            </a:lnSpc>
          </a:pPr>
          <a:r>
            <a:rPr lang="en-US" sz="2800" dirty="0"/>
            <a:t>Future presentations across center initiatives </a:t>
          </a:r>
        </a:p>
      </dgm:t>
    </dgm:pt>
    <dgm:pt modelId="{D96F577D-3076-44EA-A904-36A9B54B56BC}" type="parTrans" cxnId="{843B39C8-F8CE-4540-A7E0-719C990B3295}">
      <dgm:prSet/>
      <dgm:spPr/>
      <dgm:t>
        <a:bodyPr/>
        <a:lstStyle/>
        <a:p>
          <a:endParaRPr lang="en-US"/>
        </a:p>
      </dgm:t>
    </dgm:pt>
    <dgm:pt modelId="{D9B07520-B451-4C29-B8EC-3941929367F0}" type="sibTrans" cxnId="{843B39C8-F8CE-4540-A7E0-719C990B3295}">
      <dgm:prSet/>
      <dgm:spPr/>
      <dgm:t>
        <a:bodyPr/>
        <a:lstStyle/>
        <a:p>
          <a:endParaRPr lang="en-US"/>
        </a:p>
      </dgm:t>
    </dgm:pt>
    <dgm:pt modelId="{D33D84E1-E167-4685-BBAD-DD4FA4E37474}">
      <dgm:prSet custT="1"/>
      <dgm:spPr/>
      <dgm:t>
        <a:bodyPr/>
        <a:lstStyle/>
        <a:p>
          <a:pPr>
            <a:lnSpc>
              <a:spcPct val="100000"/>
            </a:lnSpc>
          </a:pPr>
          <a:r>
            <a:rPr lang="en-US" sz="2800" dirty="0"/>
            <a:t>Community-engaged methods in the next phases   </a:t>
          </a:r>
        </a:p>
      </dgm:t>
    </dgm:pt>
    <dgm:pt modelId="{606518B6-8ACE-43F0-82DF-F66E84C844AD}" type="parTrans" cxnId="{5D4ADF2D-6CAD-45AF-A5E3-88DAEC83C8F7}">
      <dgm:prSet/>
      <dgm:spPr/>
      <dgm:t>
        <a:bodyPr/>
        <a:lstStyle/>
        <a:p>
          <a:endParaRPr lang="en-US"/>
        </a:p>
      </dgm:t>
    </dgm:pt>
    <dgm:pt modelId="{C2DE5BF7-9257-4746-97FF-86A0C16528AD}" type="sibTrans" cxnId="{5D4ADF2D-6CAD-45AF-A5E3-88DAEC83C8F7}">
      <dgm:prSet/>
      <dgm:spPr/>
      <dgm:t>
        <a:bodyPr/>
        <a:lstStyle/>
        <a:p>
          <a:endParaRPr lang="en-US"/>
        </a:p>
      </dgm:t>
    </dgm:pt>
    <dgm:pt modelId="{EFC5DAB0-DB2A-4D3C-8CDC-2984F628ABC3}">
      <dgm:prSet custT="1"/>
      <dgm:spPr/>
      <dgm:t>
        <a:bodyPr/>
        <a:lstStyle/>
        <a:p>
          <a:pPr>
            <a:lnSpc>
              <a:spcPct val="100000"/>
            </a:lnSpc>
          </a:pPr>
          <a:r>
            <a:rPr lang="en-US" sz="2800" dirty="0"/>
            <a:t>Member checking sessions with young adults</a:t>
          </a:r>
        </a:p>
      </dgm:t>
    </dgm:pt>
    <dgm:pt modelId="{3A5F07D4-2925-4FE0-AA40-F177CD09D9CC}" type="parTrans" cxnId="{59063FE1-65FC-4882-833A-BC0FA30D3009}">
      <dgm:prSet/>
      <dgm:spPr/>
      <dgm:t>
        <a:bodyPr/>
        <a:lstStyle/>
        <a:p>
          <a:endParaRPr lang="en-US"/>
        </a:p>
      </dgm:t>
    </dgm:pt>
    <dgm:pt modelId="{2038D51A-EF4B-4538-AF95-939229A3199D}" type="sibTrans" cxnId="{59063FE1-65FC-4882-833A-BC0FA30D3009}">
      <dgm:prSet/>
      <dgm:spPr/>
      <dgm:t>
        <a:bodyPr/>
        <a:lstStyle/>
        <a:p>
          <a:endParaRPr lang="en-US"/>
        </a:p>
      </dgm:t>
    </dgm:pt>
    <dgm:pt modelId="{A6380C75-CDC8-480F-8A78-3FD55AB50400}" type="pres">
      <dgm:prSet presAssocID="{89791905-D1F4-408B-B8C3-C520393F4053}" presName="root" presStyleCnt="0">
        <dgm:presLayoutVars>
          <dgm:dir/>
          <dgm:resizeHandles val="exact"/>
        </dgm:presLayoutVars>
      </dgm:prSet>
      <dgm:spPr/>
    </dgm:pt>
    <dgm:pt modelId="{55186623-CC13-444E-8A83-91F018A55B4B}" type="pres">
      <dgm:prSet presAssocID="{EFC5DAB0-DB2A-4D3C-8CDC-2984F628ABC3}" presName="compNode" presStyleCnt="0"/>
      <dgm:spPr/>
    </dgm:pt>
    <dgm:pt modelId="{E55E5711-C08B-4CA8-B218-59FF12AF7829}" type="pres">
      <dgm:prSet presAssocID="{EFC5DAB0-DB2A-4D3C-8CDC-2984F628ABC3}" presName="bgRect" presStyleLbl="bgShp" presStyleIdx="0" presStyleCnt="5"/>
      <dgm:spPr/>
    </dgm:pt>
    <dgm:pt modelId="{FBB679A0-9A7B-40FB-A51B-6B7FE09BA1E2}" type="pres">
      <dgm:prSet presAssocID="{EFC5DAB0-DB2A-4D3C-8CDC-2984F628ABC3}" presName="iconRect" presStyleLbl="node1" presStyleIdx="0" presStyleCnt="5"/>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Cycle with people with solid fill"/>
        </a:ext>
      </dgm:extLst>
    </dgm:pt>
    <dgm:pt modelId="{B8A01732-AE08-4081-8797-E7EADE92460B}" type="pres">
      <dgm:prSet presAssocID="{EFC5DAB0-DB2A-4D3C-8CDC-2984F628ABC3}" presName="spaceRect" presStyleCnt="0"/>
      <dgm:spPr/>
    </dgm:pt>
    <dgm:pt modelId="{242F0B3B-9457-4BDE-9072-C8EBF73F4AB4}" type="pres">
      <dgm:prSet presAssocID="{EFC5DAB0-DB2A-4D3C-8CDC-2984F628ABC3}" presName="parTx" presStyleLbl="revTx" presStyleIdx="0" presStyleCnt="5">
        <dgm:presLayoutVars>
          <dgm:chMax val="0"/>
          <dgm:chPref val="0"/>
        </dgm:presLayoutVars>
      </dgm:prSet>
      <dgm:spPr/>
    </dgm:pt>
    <dgm:pt modelId="{BCB52824-5183-46C7-B780-76936A72E9C0}" type="pres">
      <dgm:prSet presAssocID="{2038D51A-EF4B-4538-AF95-939229A3199D}" presName="sibTrans" presStyleCnt="0"/>
      <dgm:spPr/>
    </dgm:pt>
    <dgm:pt modelId="{24242BA3-F3A0-4292-A396-7180ECD35C78}" type="pres">
      <dgm:prSet presAssocID="{1A60173B-146B-4539-A46D-4A614C2EF92B}" presName="compNode" presStyleCnt="0"/>
      <dgm:spPr/>
    </dgm:pt>
    <dgm:pt modelId="{EAABEC1B-517C-44CC-BD67-8603CEB23548}" type="pres">
      <dgm:prSet presAssocID="{1A60173B-146B-4539-A46D-4A614C2EF92B}" presName="bgRect" presStyleLbl="bgShp" presStyleIdx="1" presStyleCnt="5"/>
      <dgm:spPr/>
    </dgm:pt>
    <dgm:pt modelId="{BB3201F8-771E-454A-BDF6-97F470FF3E5A}" type="pres">
      <dgm:prSet presAssocID="{1A60173B-146B-4539-A46D-4A614C2EF92B}"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chart"/>
        </a:ext>
      </dgm:extLst>
    </dgm:pt>
    <dgm:pt modelId="{F13524C8-6D2E-4FF3-B65B-27930BE7E647}" type="pres">
      <dgm:prSet presAssocID="{1A60173B-146B-4539-A46D-4A614C2EF92B}" presName="spaceRect" presStyleCnt="0"/>
      <dgm:spPr/>
    </dgm:pt>
    <dgm:pt modelId="{DED4F69E-22BF-4165-92A4-B27B230E3F1F}" type="pres">
      <dgm:prSet presAssocID="{1A60173B-146B-4539-A46D-4A614C2EF92B}" presName="parTx" presStyleLbl="revTx" presStyleIdx="1" presStyleCnt="5">
        <dgm:presLayoutVars>
          <dgm:chMax val="0"/>
          <dgm:chPref val="0"/>
        </dgm:presLayoutVars>
      </dgm:prSet>
      <dgm:spPr/>
    </dgm:pt>
    <dgm:pt modelId="{F885527C-6456-4C2A-8C45-4ED0D6467115}" type="pres">
      <dgm:prSet presAssocID="{2B443412-F6C2-46DD-AF66-804601D01396}" presName="sibTrans" presStyleCnt="0"/>
      <dgm:spPr/>
    </dgm:pt>
    <dgm:pt modelId="{E97EEB3C-233D-43B7-A8BB-69227204A5A8}" type="pres">
      <dgm:prSet presAssocID="{2390EF9B-1F08-402F-9448-061E55831140}" presName="compNode" presStyleCnt="0"/>
      <dgm:spPr/>
    </dgm:pt>
    <dgm:pt modelId="{DF63B73C-53AD-487F-A9BC-3D8BAC77EBC0}" type="pres">
      <dgm:prSet presAssocID="{2390EF9B-1F08-402F-9448-061E55831140}" presName="bgRect" presStyleLbl="bgShp" presStyleIdx="2" presStyleCnt="5"/>
      <dgm:spPr/>
    </dgm:pt>
    <dgm:pt modelId="{90A64B73-25E6-4E55-BBAB-18C361C53D65}" type="pres">
      <dgm:prSet presAssocID="{2390EF9B-1F08-402F-9448-061E55831140}"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Head with Gears"/>
        </a:ext>
      </dgm:extLst>
    </dgm:pt>
    <dgm:pt modelId="{1BD18284-38D1-489B-B464-67F8C089F46F}" type="pres">
      <dgm:prSet presAssocID="{2390EF9B-1F08-402F-9448-061E55831140}" presName="spaceRect" presStyleCnt="0"/>
      <dgm:spPr/>
    </dgm:pt>
    <dgm:pt modelId="{79EBA975-C595-43E4-9EBF-68F48F1E6C19}" type="pres">
      <dgm:prSet presAssocID="{2390EF9B-1F08-402F-9448-061E55831140}" presName="parTx" presStyleLbl="revTx" presStyleIdx="2" presStyleCnt="5">
        <dgm:presLayoutVars>
          <dgm:chMax val="0"/>
          <dgm:chPref val="0"/>
        </dgm:presLayoutVars>
      </dgm:prSet>
      <dgm:spPr/>
    </dgm:pt>
    <dgm:pt modelId="{4BB1211D-E073-4CCF-A250-87ADBA9012B7}" type="pres">
      <dgm:prSet presAssocID="{64986A80-4451-4188-9AF5-2EA2D4DD28B6}" presName="sibTrans" presStyleCnt="0"/>
      <dgm:spPr/>
    </dgm:pt>
    <dgm:pt modelId="{65AA9F36-1094-4093-BD0F-5FE904A82A40}" type="pres">
      <dgm:prSet presAssocID="{790A6F57-4EA8-4686-A584-31547ABC9401}" presName="compNode" presStyleCnt="0"/>
      <dgm:spPr/>
    </dgm:pt>
    <dgm:pt modelId="{234779F7-3449-4B76-B483-48B93F509198}" type="pres">
      <dgm:prSet presAssocID="{790A6F57-4EA8-4686-A584-31547ABC9401}" presName="bgRect" presStyleLbl="bgShp" presStyleIdx="3" presStyleCnt="5"/>
      <dgm:spPr/>
    </dgm:pt>
    <dgm:pt modelId="{FA2564DC-8B31-4047-A6C7-590E91161409}" type="pres">
      <dgm:prSet presAssocID="{790A6F57-4EA8-4686-A584-31547ABC9401}"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5BEA07C1-EF85-47EB-8589-4AC125ADECF2}" type="pres">
      <dgm:prSet presAssocID="{790A6F57-4EA8-4686-A584-31547ABC9401}" presName="spaceRect" presStyleCnt="0"/>
      <dgm:spPr/>
    </dgm:pt>
    <dgm:pt modelId="{AFB1AF7D-71FF-45E0-A441-0999317FABDF}" type="pres">
      <dgm:prSet presAssocID="{790A6F57-4EA8-4686-A584-31547ABC9401}" presName="parTx" presStyleLbl="revTx" presStyleIdx="3" presStyleCnt="5">
        <dgm:presLayoutVars>
          <dgm:chMax val="0"/>
          <dgm:chPref val="0"/>
        </dgm:presLayoutVars>
      </dgm:prSet>
      <dgm:spPr/>
    </dgm:pt>
    <dgm:pt modelId="{ED0D2890-6035-4D2B-B6A3-47758BD3CE27}" type="pres">
      <dgm:prSet presAssocID="{D9B07520-B451-4C29-B8EC-3941929367F0}" presName="sibTrans" presStyleCnt="0"/>
      <dgm:spPr/>
    </dgm:pt>
    <dgm:pt modelId="{40AC3455-D661-4223-A10D-D5DEAE7A6A3A}" type="pres">
      <dgm:prSet presAssocID="{D33D84E1-E167-4685-BBAD-DD4FA4E37474}" presName="compNode" presStyleCnt="0"/>
      <dgm:spPr/>
    </dgm:pt>
    <dgm:pt modelId="{FBB246A2-0E95-4203-B9E9-F58EA2B42BA0}" type="pres">
      <dgm:prSet presAssocID="{D33D84E1-E167-4685-BBAD-DD4FA4E37474}" presName="bgRect" presStyleLbl="bgShp" presStyleIdx="4" presStyleCnt="5"/>
      <dgm:spPr/>
    </dgm:pt>
    <dgm:pt modelId="{74C6623B-0FE7-4066-8DD8-E348452098E5}" type="pres">
      <dgm:prSet presAssocID="{D33D84E1-E167-4685-BBAD-DD4FA4E37474}"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Business Growth"/>
        </a:ext>
      </dgm:extLst>
    </dgm:pt>
    <dgm:pt modelId="{AF2DF367-A04B-4860-A969-CEEC246CDD59}" type="pres">
      <dgm:prSet presAssocID="{D33D84E1-E167-4685-BBAD-DD4FA4E37474}" presName="spaceRect" presStyleCnt="0"/>
      <dgm:spPr/>
    </dgm:pt>
    <dgm:pt modelId="{129CD503-AF7A-40C3-9076-E7C0BDEBDC1B}" type="pres">
      <dgm:prSet presAssocID="{D33D84E1-E167-4685-BBAD-DD4FA4E37474}" presName="parTx" presStyleLbl="revTx" presStyleIdx="4" presStyleCnt="5">
        <dgm:presLayoutVars>
          <dgm:chMax val="0"/>
          <dgm:chPref val="0"/>
        </dgm:presLayoutVars>
      </dgm:prSet>
      <dgm:spPr/>
    </dgm:pt>
  </dgm:ptLst>
  <dgm:cxnLst>
    <dgm:cxn modelId="{FF6F8F21-046A-4B87-8058-6F095436F30A}" type="presOf" srcId="{EFC5DAB0-DB2A-4D3C-8CDC-2984F628ABC3}" destId="{242F0B3B-9457-4BDE-9072-C8EBF73F4AB4}" srcOrd="0" destOrd="0" presId="urn:microsoft.com/office/officeart/2018/2/layout/IconVerticalSolidList"/>
    <dgm:cxn modelId="{5D4ADF2D-6CAD-45AF-A5E3-88DAEC83C8F7}" srcId="{89791905-D1F4-408B-B8C3-C520393F4053}" destId="{D33D84E1-E167-4685-BBAD-DD4FA4E37474}" srcOrd="4" destOrd="0" parTransId="{606518B6-8ACE-43F0-82DF-F66E84C844AD}" sibTransId="{C2DE5BF7-9257-4746-97FF-86A0C16528AD}"/>
    <dgm:cxn modelId="{D579E86F-F62A-47EC-AD41-B625C0974613}" type="presOf" srcId="{89791905-D1F4-408B-B8C3-C520393F4053}" destId="{A6380C75-CDC8-480F-8A78-3FD55AB50400}" srcOrd="0" destOrd="0" presId="urn:microsoft.com/office/officeart/2018/2/layout/IconVerticalSolidList"/>
    <dgm:cxn modelId="{CDBC238C-C80F-4AD6-A1E8-46410866E3FB}" srcId="{89791905-D1F4-408B-B8C3-C520393F4053}" destId="{1A60173B-146B-4539-A46D-4A614C2EF92B}" srcOrd="1" destOrd="0" parTransId="{BB56DB2F-BABE-4115-99D2-720D588B4FCB}" sibTransId="{2B443412-F6C2-46DD-AF66-804601D01396}"/>
    <dgm:cxn modelId="{302EF8AC-4398-4CE6-A7D5-4CFA2F20F328}" type="presOf" srcId="{D33D84E1-E167-4685-BBAD-DD4FA4E37474}" destId="{129CD503-AF7A-40C3-9076-E7C0BDEBDC1B}" srcOrd="0" destOrd="0" presId="urn:microsoft.com/office/officeart/2018/2/layout/IconVerticalSolidList"/>
    <dgm:cxn modelId="{38B86BAD-660E-47C8-B7BE-525BBC62D515}" type="presOf" srcId="{2390EF9B-1F08-402F-9448-061E55831140}" destId="{79EBA975-C595-43E4-9EBF-68F48F1E6C19}" srcOrd="0" destOrd="0" presId="urn:microsoft.com/office/officeart/2018/2/layout/IconVerticalSolidList"/>
    <dgm:cxn modelId="{C2A745AE-C7DE-4E56-983D-AF2BD2B87E5B}" srcId="{89791905-D1F4-408B-B8C3-C520393F4053}" destId="{2390EF9B-1F08-402F-9448-061E55831140}" srcOrd="2" destOrd="0" parTransId="{C755BD48-1A1F-4917-8C66-E1FCEC231B26}" sibTransId="{64986A80-4451-4188-9AF5-2EA2D4DD28B6}"/>
    <dgm:cxn modelId="{6A814FC6-1264-4F77-B9DA-9B24B5A1E28B}" type="presOf" srcId="{1A60173B-146B-4539-A46D-4A614C2EF92B}" destId="{DED4F69E-22BF-4165-92A4-B27B230E3F1F}" srcOrd="0" destOrd="0" presId="urn:microsoft.com/office/officeart/2018/2/layout/IconVerticalSolidList"/>
    <dgm:cxn modelId="{843B39C8-F8CE-4540-A7E0-719C990B3295}" srcId="{89791905-D1F4-408B-B8C3-C520393F4053}" destId="{790A6F57-4EA8-4686-A584-31547ABC9401}" srcOrd="3" destOrd="0" parTransId="{D96F577D-3076-44EA-A904-36A9B54B56BC}" sibTransId="{D9B07520-B451-4C29-B8EC-3941929367F0}"/>
    <dgm:cxn modelId="{73833ED9-DB33-4C14-8D04-955657BDE9E7}" type="presOf" srcId="{790A6F57-4EA8-4686-A584-31547ABC9401}" destId="{AFB1AF7D-71FF-45E0-A441-0999317FABDF}" srcOrd="0" destOrd="0" presId="urn:microsoft.com/office/officeart/2018/2/layout/IconVerticalSolidList"/>
    <dgm:cxn modelId="{59063FE1-65FC-4882-833A-BC0FA30D3009}" srcId="{89791905-D1F4-408B-B8C3-C520393F4053}" destId="{EFC5DAB0-DB2A-4D3C-8CDC-2984F628ABC3}" srcOrd="0" destOrd="0" parTransId="{3A5F07D4-2925-4FE0-AA40-F177CD09D9CC}" sibTransId="{2038D51A-EF4B-4538-AF95-939229A3199D}"/>
    <dgm:cxn modelId="{03B57267-F4FC-4020-9C26-EFA3618593A4}" type="presParOf" srcId="{A6380C75-CDC8-480F-8A78-3FD55AB50400}" destId="{55186623-CC13-444E-8A83-91F018A55B4B}" srcOrd="0" destOrd="0" presId="urn:microsoft.com/office/officeart/2018/2/layout/IconVerticalSolidList"/>
    <dgm:cxn modelId="{0FA0B4FB-2D53-4D07-A9BD-222AF804213D}" type="presParOf" srcId="{55186623-CC13-444E-8A83-91F018A55B4B}" destId="{E55E5711-C08B-4CA8-B218-59FF12AF7829}" srcOrd="0" destOrd="0" presId="urn:microsoft.com/office/officeart/2018/2/layout/IconVerticalSolidList"/>
    <dgm:cxn modelId="{D586F7D7-34FA-4590-B77B-12815861E595}" type="presParOf" srcId="{55186623-CC13-444E-8A83-91F018A55B4B}" destId="{FBB679A0-9A7B-40FB-A51B-6B7FE09BA1E2}" srcOrd="1" destOrd="0" presId="urn:microsoft.com/office/officeart/2018/2/layout/IconVerticalSolidList"/>
    <dgm:cxn modelId="{22EBAA4D-62AE-4FC9-8787-C0CB507032A2}" type="presParOf" srcId="{55186623-CC13-444E-8A83-91F018A55B4B}" destId="{B8A01732-AE08-4081-8797-E7EADE92460B}" srcOrd="2" destOrd="0" presId="urn:microsoft.com/office/officeart/2018/2/layout/IconVerticalSolidList"/>
    <dgm:cxn modelId="{87F9FB02-7BD7-44B2-8236-BB5E5D5A4CB3}" type="presParOf" srcId="{55186623-CC13-444E-8A83-91F018A55B4B}" destId="{242F0B3B-9457-4BDE-9072-C8EBF73F4AB4}" srcOrd="3" destOrd="0" presId="urn:microsoft.com/office/officeart/2018/2/layout/IconVerticalSolidList"/>
    <dgm:cxn modelId="{5EA1BA3F-8ACC-4F95-947C-06565ECD45A8}" type="presParOf" srcId="{A6380C75-CDC8-480F-8A78-3FD55AB50400}" destId="{BCB52824-5183-46C7-B780-76936A72E9C0}" srcOrd="1" destOrd="0" presId="urn:microsoft.com/office/officeart/2018/2/layout/IconVerticalSolidList"/>
    <dgm:cxn modelId="{D6ADD285-9BBA-43CF-BEF3-E6931543D091}" type="presParOf" srcId="{A6380C75-CDC8-480F-8A78-3FD55AB50400}" destId="{24242BA3-F3A0-4292-A396-7180ECD35C78}" srcOrd="2" destOrd="0" presId="urn:microsoft.com/office/officeart/2018/2/layout/IconVerticalSolidList"/>
    <dgm:cxn modelId="{B4B4C2C9-939C-422C-8464-47F1C165F9AC}" type="presParOf" srcId="{24242BA3-F3A0-4292-A396-7180ECD35C78}" destId="{EAABEC1B-517C-44CC-BD67-8603CEB23548}" srcOrd="0" destOrd="0" presId="urn:microsoft.com/office/officeart/2018/2/layout/IconVerticalSolidList"/>
    <dgm:cxn modelId="{999A6EDB-D1E6-48F4-AA72-AA9C8F497D52}" type="presParOf" srcId="{24242BA3-F3A0-4292-A396-7180ECD35C78}" destId="{BB3201F8-771E-454A-BDF6-97F470FF3E5A}" srcOrd="1" destOrd="0" presId="urn:microsoft.com/office/officeart/2018/2/layout/IconVerticalSolidList"/>
    <dgm:cxn modelId="{2E8F2770-AED6-46C9-B982-A6400C301371}" type="presParOf" srcId="{24242BA3-F3A0-4292-A396-7180ECD35C78}" destId="{F13524C8-6D2E-4FF3-B65B-27930BE7E647}" srcOrd="2" destOrd="0" presId="urn:microsoft.com/office/officeart/2018/2/layout/IconVerticalSolidList"/>
    <dgm:cxn modelId="{46419A0B-1232-4493-898C-396C6253CC07}" type="presParOf" srcId="{24242BA3-F3A0-4292-A396-7180ECD35C78}" destId="{DED4F69E-22BF-4165-92A4-B27B230E3F1F}" srcOrd="3" destOrd="0" presId="urn:microsoft.com/office/officeart/2018/2/layout/IconVerticalSolidList"/>
    <dgm:cxn modelId="{90CCC07D-E581-48FD-A6E6-B4B1CFBEEDC3}" type="presParOf" srcId="{A6380C75-CDC8-480F-8A78-3FD55AB50400}" destId="{F885527C-6456-4C2A-8C45-4ED0D6467115}" srcOrd="3" destOrd="0" presId="urn:microsoft.com/office/officeart/2018/2/layout/IconVerticalSolidList"/>
    <dgm:cxn modelId="{35148E53-89C1-4025-832C-AA3EA2DDF74D}" type="presParOf" srcId="{A6380C75-CDC8-480F-8A78-3FD55AB50400}" destId="{E97EEB3C-233D-43B7-A8BB-69227204A5A8}" srcOrd="4" destOrd="0" presId="urn:microsoft.com/office/officeart/2018/2/layout/IconVerticalSolidList"/>
    <dgm:cxn modelId="{57BCA1FC-94E1-4A95-B229-8ADA9695A7E1}" type="presParOf" srcId="{E97EEB3C-233D-43B7-A8BB-69227204A5A8}" destId="{DF63B73C-53AD-487F-A9BC-3D8BAC77EBC0}" srcOrd="0" destOrd="0" presId="urn:microsoft.com/office/officeart/2018/2/layout/IconVerticalSolidList"/>
    <dgm:cxn modelId="{B8CC3A05-7D5C-40CF-B962-61141E7C3819}" type="presParOf" srcId="{E97EEB3C-233D-43B7-A8BB-69227204A5A8}" destId="{90A64B73-25E6-4E55-BBAB-18C361C53D65}" srcOrd="1" destOrd="0" presId="urn:microsoft.com/office/officeart/2018/2/layout/IconVerticalSolidList"/>
    <dgm:cxn modelId="{3E5E725F-EAD3-4F17-8D32-959A4A108DB8}" type="presParOf" srcId="{E97EEB3C-233D-43B7-A8BB-69227204A5A8}" destId="{1BD18284-38D1-489B-B464-67F8C089F46F}" srcOrd="2" destOrd="0" presId="urn:microsoft.com/office/officeart/2018/2/layout/IconVerticalSolidList"/>
    <dgm:cxn modelId="{10ED7516-BD34-422F-AE4E-36B4737CB47D}" type="presParOf" srcId="{E97EEB3C-233D-43B7-A8BB-69227204A5A8}" destId="{79EBA975-C595-43E4-9EBF-68F48F1E6C19}" srcOrd="3" destOrd="0" presId="urn:microsoft.com/office/officeart/2018/2/layout/IconVerticalSolidList"/>
    <dgm:cxn modelId="{E15C46DB-AC0B-406A-9DAE-BBDF55B28FDF}" type="presParOf" srcId="{A6380C75-CDC8-480F-8A78-3FD55AB50400}" destId="{4BB1211D-E073-4CCF-A250-87ADBA9012B7}" srcOrd="5" destOrd="0" presId="urn:microsoft.com/office/officeart/2018/2/layout/IconVerticalSolidList"/>
    <dgm:cxn modelId="{EAA03498-F571-4B92-A9A1-497FC7577462}" type="presParOf" srcId="{A6380C75-CDC8-480F-8A78-3FD55AB50400}" destId="{65AA9F36-1094-4093-BD0F-5FE904A82A40}" srcOrd="6" destOrd="0" presId="urn:microsoft.com/office/officeart/2018/2/layout/IconVerticalSolidList"/>
    <dgm:cxn modelId="{BFA11926-46C2-444D-B121-8827DA01BDE3}" type="presParOf" srcId="{65AA9F36-1094-4093-BD0F-5FE904A82A40}" destId="{234779F7-3449-4B76-B483-48B93F509198}" srcOrd="0" destOrd="0" presId="urn:microsoft.com/office/officeart/2018/2/layout/IconVerticalSolidList"/>
    <dgm:cxn modelId="{A49938E0-661D-4492-BC2F-6EC72B28473F}" type="presParOf" srcId="{65AA9F36-1094-4093-BD0F-5FE904A82A40}" destId="{FA2564DC-8B31-4047-A6C7-590E91161409}" srcOrd="1" destOrd="0" presId="urn:microsoft.com/office/officeart/2018/2/layout/IconVerticalSolidList"/>
    <dgm:cxn modelId="{19E34491-EDD4-4AE3-A6D0-B3B6978A9E43}" type="presParOf" srcId="{65AA9F36-1094-4093-BD0F-5FE904A82A40}" destId="{5BEA07C1-EF85-47EB-8589-4AC125ADECF2}" srcOrd="2" destOrd="0" presId="urn:microsoft.com/office/officeart/2018/2/layout/IconVerticalSolidList"/>
    <dgm:cxn modelId="{03E10144-80E7-4AED-B166-907DACDF5DEC}" type="presParOf" srcId="{65AA9F36-1094-4093-BD0F-5FE904A82A40}" destId="{AFB1AF7D-71FF-45E0-A441-0999317FABDF}" srcOrd="3" destOrd="0" presId="urn:microsoft.com/office/officeart/2018/2/layout/IconVerticalSolidList"/>
    <dgm:cxn modelId="{998B76B9-98A3-484E-A2B5-0DD15AD1D40A}" type="presParOf" srcId="{A6380C75-CDC8-480F-8A78-3FD55AB50400}" destId="{ED0D2890-6035-4D2B-B6A3-47758BD3CE27}" srcOrd="7" destOrd="0" presId="urn:microsoft.com/office/officeart/2018/2/layout/IconVerticalSolidList"/>
    <dgm:cxn modelId="{2EDFA50F-CA6A-4FFD-82D3-11A5EA834438}" type="presParOf" srcId="{A6380C75-CDC8-480F-8A78-3FD55AB50400}" destId="{40AC3455-D661-4223-A10D-D5DEAE7A6A3A}" srcOrd="8" destOrd="0" presId="urn:microsoft.com/office/officeart/2018/2/layout/IconVerticalSolidList"/>
    <dgm:cxn modelId="{0C30FF57-E46A-4CC8-8E5F-44EE2F5CABF8}" type="presParOf" srcId="{40AC3455-D661-4223-A10D-D5DEAE7A6A3A}" destId="{FBB246A2-0E95-4203-B9E9-F58EA2B42BA0}" srcOrd="0" destOrd="0" presId="urn:microsoft.com/office/officeart/2018/2/layout/IconVerticalSolidList"/>
    <dgm:cxn modelId="{EA9ACD69-3DF5-4F75-A206-D7E00F085E1E}" type="presParOf" srcId="{40AC3455-D661-4223-A10D-D5DEAE7A6A3A}" destId="{74C6623B-0FE7-4066-8DD8-E348452098E5}" srcOrd="1" destOrd="0" presId="urn:microsoft.com/office/officeart/2018/2/layout/IconVerticalSolidList"/>
    <dgm:cxn modelId="{7A0033C7-3363-4BB8-A7FF-ECB59912DE07}" type="presParOf" srcId="{40AC3455-D661-4223-A10D-D5DEAE7A6A3A}" destId="{AF2DF367-A04B-4860-A969-CEEC246CDD59}" srcOrd="2" destOrd="0" presId="urn:microsoft.com/office/officeart/2018/2/layout/IconVerticalSolidList"/>
    <dgm:cxn modelId="{9842127A-A162-4E6E-B72C-2ED21B3424AF}" type="presParOf" srcId="{40AC3455-D661-4223-A10D-D5DEAE7A6A3A}" destId="{129CD503-AF7A-40C3-9076-E7C0BDEBDC1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03722-FB4C-452E-9DE2-B1BCCB9D54EB}">
      <dsp:nvSpPr>
        <dsp:cNvPr id="0" name=""/>
        <dsp:cNvSpPr/>
      </dsp:nvSpPr>
      <dsp:spPr>
        <a:xfrm>
          <a:off x="0" y="153988"/>
          <a:ext cx="7316144" cy="26509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16B1DD-079F-4127-8A5E-1A06F063520C}">
      <dsp:nvSpPr>
        <dsp:cNvPr id="0" name=""/>
        <dsp:cNvSpPr/>
      </dsp:nvSpPr>
      <dsp:spPr>
        <a:xfrm>
          <a:off x="801918" y="750457"/>
          <a:ext cx="1458034" cy="145803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B01BA4-BC5A-416F-8E7C-C7DAFCCC383A}">
      <dsp:nvSpPr>
        <dsp:cNvPr id="0" name=""/>
        <dsp:cNvSpPr/>
      </dsp:nvSpPr>
      <dsp:spPr>
        <a:xfrm>
          <a:off x="3061871" y="153988"/>
          <a:ext cx="4229645" cy="2650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561" tIns="280561" rIns="280561" bIns="280561" numCol="1" spcCol="1270" anchor="ctr" anchorCtr="0">
          <a:noAutofit/>
        </a:bodyPr>
        <a:lstStyle/>
        <a:p>
          <a:pPr marL="0" lvl="0" indent="0" algn="l" defTabSz="1600200">
            <a:lnSpc>
              <a:spcPct val="100000"/>
            </a:lnSpc>
            <a:spcBef>
              <a:spcPct val="0"/>
            </a:spcBef>
            <a:spcAft>
              <a:spcPct val="35000"/>
            </a:spcAft>
            <a:buNone/>
          </a:pPr>
          <a:r>
            <a:rPr lang="en-US" sz="3600" kern="1200" dirty="0"/>
            <a:t>40 qualitative interviews completed</a:t>
          </a:r>
        </a:p>
      </dsp:txBody>
      <dsp:txXfrm>
        <a:off x="3061871" y="153988"/>
        <a:ext cx="4229645" cy="2650971"/>
      </dsp:txXfrm>
    </dsp:sp>
    <dsp:sp modelId="{82FBD715-3E53-462A-A0EA-D160EA10C3E6}">
      <dsp:nvSpPr>
        <dsp:cNvPr id="0" name=""/>
        <dsp:cNvSpPr/>
      </dsp:nvSpPr>
      <dsp:spPr>
        <a:xfrm>
          <a:off x="0" y="3259818"/>
          <a:ext cx="7316144" cy="26509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8D5028-9765-48F5-B03B-28E5DF7D0E48}">
      <dsp:nvSpPr>
        <dsp:cNvPr id="0" name=""/>
        <dsp:cNvSpPr/>
      </dsp:nvSpPr>
      <dsp:spPr>
        <a:xfrm>
          <a:off x="801918" y="3856286"/>
          <a:ext cx="1458034" cy="145803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DB9DB8-E19B-497A-89D3-B9EEA8F53255}">
      <dsp:nvSpPr>
        <dsp:cNvPr id="0" name=""/>
        <dsp:cNvSpPr/>
      </dsp:nvSpPr>
      <dsp:spPr>
        <a:xfrm>
          <a:off x="3061871" y="3259818"/>
          <a:ext cx="4229645" cy="2650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561" tIns="280561" rIns="280561" bIns="280561" numCol="1" spcCol="1270" anchor="ctr" anchorCtr="0">
          <a:noAutofit/>
        </a:bodyPr>
        <a:lstStyle/>
        <a:p>
          <a:pPr marL="0" lvl="0" indent="0" algn="l" defTabSz="1600200">
            <a:lnSpc>
              <a:spcPct val="100000"/>
            </a:lnSpc>
            <a:spcBef>
              <a:spcPct val="0"/>
            </a:spcBef>
            <a:spcAft>
              <a:spcPct val="35000"/>
            </a:spcAft>
            <a:buNone/>
          </a:pPr>
          <a:r>
            <a:rPr lang="en-US" sz="3600" kern="1200" dirty="0"/>
            <a:t>Codes and code categories identified, coding process underway</a:t>
          </a:r>
        </a:p>
      </dsp:txBody>
      <dsp:txXfrm>
        <a:off x="3061871" y="3259818"/>
        <a:ext cx="4229645" cy="26509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0CFFE-6557-42BD-B679-6C9BE78FA9CD}">
      <dsp:nvSpPr>
        <dsp:cNvPr id="0" name=""/>
        <dsp:cNvSpPr/>
      </dsp:nvSpPr>
      <dsp:spPr>
        <a:xfrm>
          <a:off x="0" y="24308"/>
          <a:ext cx="11217728" cy="1160640"/>
        </a:xfrm>
        <a:prstGeom prst="roundRect">
          <a:avLst/>
        </a:prstGeom>
        <a:solidFill>
          <a:schemeClr val="tx1">
            <a:lumMod val="20000"/>
            <a:lumOff val="80000"/>
            <a:alpha val="9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2"/>
              </a:solidFill>
            </a:rPr>
            <a:t>Increase understanding of how young adults experience community and participate in their communities</a:t>
          </a:r>
        </a:p>
      </dsp:txBody>
      <dsp:txXfrm>
        <a:off x="56658" y="80966"/>
        <a:ext cx="11104412" cy="1047324"/>
      </dsp:txXfrm>
    </dsp:sp>
    <dsp:sp modelId="{574618F1-9F89-44AE-945E-5366620FACF8}">
      <dsp:nvSpPr>
        <dsp:cNvPr id="0" name=""/>
        <dsp:cNvSpPr/>
      </dsp:nvSpPr>
      <dsp:spPr>
        <a:xfrm>
          <a:off x="0" y="1274228"/>
          <a:ext cx="11217728" cy="1160640"/>
        </a:xfrm>
        <a:prstGeom prst="roundRect">
          <a:avLst/>
        </a:prstGeom>
        <a:solidFill>
          <a:schemeClr val="tx1">
            <a:lumMod val="20000"/>
            <a:lumOff val="80000"/>
            <a:alpha val="76667"/>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2"/>
              </a:solidFill>
            </a:rPr>
            <a:t>Improve community participation outcomes</a:t>
          </a:r>
        </a:p>
      </dsp:txBody>
      <dsp:txXfrm>
        <a:off x="56658" y="1330886"/>
        <a:ext cx="11104412" cy="1047324"/>
      </dsp:txXfrm>
    </dsp:sp>
    <dsp:sp modelId="{5DBF3180-65E9-4D1D-9D98-9063418E92FE}">
      <dsp:nvSpPr>
        <dsp:cNvPr id="0" name=""/>
        <dsp:cNvSpPr/>
      </dsp:nvSpPr>
      <dsp:spPr>
        <a:xfrm>
          <a:off x="0" y="2524149"/>
          <a:ext cx="11217728" cy="1160640"/>
        </a:xfrm>
        <a:prstGeom prst="roundRect">
          <a:avLst/>
        </a:prstGeom>
        <a:solidFill>
          <a:schemeClr val="tx1">
            <a:lumMod val="20000"/>
            <a:lumOff val="80000"/>
            <a:alpha val="63333"/>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2"/>
              </a:solidFill>
            </a:rPr>
            <a:t>Inspire change in essential services, systems, and policies </a:t>
          </a:r>
        </a:p>
      </dsp:txBody>
      <dsp:txXfrm>
        <a:off x="56658" y="2580807"/>
        <a:ext cx="11104412" cy="1047324"/>
      </dsp:txXfrm>
    </dsp:sp>
    <dsp:sp modelId="{DFAFE2B6-A795-4B0C-B9CA-A3D5D0844DD9}">
      <dsp:nvSpPr>
        <dsp:cNvPr id="0" name=""/>
        <dsp:cNvSpPr/>
      </dsp:nvSpPr>
      <dsp:spPr>
        <a:xfrm>
          <a:off x="0" y="3774069"/>
          <a:ext cx="11217728" cy="1160640"/>
        </a:xfrm>
        <a:prstGeom prst="roundRect">
          <a:avLst/>
        </a:prstGeom>
        <a:solidFill>
          <a:schemeClr val="tx1">
            <a:lumMod val="20000"/>
            <a:lumOff val="80000"/>
            <a:alpha val="5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2"/>
              </a:solidFill>
            </a:rPr>
            <a:t>Inform the collective knowledge among people with disabilities, practitioners, and policymakers</a:t>
          </a:r>
        </a:p>
      </dsp:txBody>
      <dsp:txXfrm>
        <a:off x="56658" y="3830727"/>
        <a:ext cx="11104412" cy="1047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0CFFE-6557-42BD-B679-6C9BE78FA9CD}">
      <dsp:nvSpPr>
        <dsp:cNvPr id="0" name=""/>
        <dsp:cNvSpPr/>
      </dsp:nvSpPr>
      <dsp:spPr>
        <a:xfrm>
          <a:off x="0" y="6821"/>
          <a:ext cx="10515600" cy="1160640"/>
        </a:xfrm>
        <a:prstGeom prst="roundRect">
          <a:avLst/>
        </a:prstGeom>
        <a:solidFill>
          <a:schemeClr val="tx1">
            <a:lumMod val="20000"/>
            <a:lumOff val="80000"/>
            <a:alpha val="9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2"/>
              </a:solidFill>
            </a:rPr>
            <a:t>Budget ample time and funds in the grant (e.g., compensation, procurement of tools)</a:t>
          </a:r>
        </a:p>
      </dsp:txBody>
      <dsp:txXfrm>
        <a:off x="56658" y="63479"/>
        <a:ext cx="10402284" cy="1047324"/>
      </dsp:txXfrm>
    </dsp:sp>
    <dsp:sp modelId="{574618F1-9F89-44AE-945E-5366620FACF8}">
      <dsp:nvSpPr>
        <dsp:cNvPr id="0" name=""/>
        <dsp:cNvSpPr/>
      </dsp:nvSpPr>
      <dsp:spPr>
        <a:xfrm>
          <a:off x="0" y="1256741"/>
          <a:ext cx="10515600" cy="1160640"/>
        </a:xfrm>
        <a:prstGeom prst="roundRect">
          <a:avLst/>
        </a:prstGeom>
        <a:solidFill>
          <a:schemeClr val="tx1">
            <a:lumMod val="20000"/>
            <a:lumOff val="80000"/>
            <a:alpha val="76667"/>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2"/>
              </a:solidFill>
            </a:rPr>
            <a:t>Be thoughtful in assigning roles in alignment with individuals’ talents, interests, and potential</a:t>
          </a:r>
        </a:p>
      </dsp:txBody>
      <dsp:txXfrm>
        <a:off x="56658" y="1313399"/>
        <a:ext cx="10402284" cy="1047324"/>
      </dsp:txXfrm>
    </dsp:sp>
    <dsp:sp modelId="{5DBF3180-65E9-4D1D-9D98-9063418E92FE}">
      <dsp:nvSpPr>
        <dsp:cNvPr id="0" name=""/>
        <dsp:cNvSpPr/>
      </dsp:nvSpPr>
      <dsp:spPr>
        <a:xfrm>
          <a:off x="0" y="2506662"/>
          <a:ext cx="10515600" cy="1160640"/>
        </a:xfrm>
        <a:prstGeom prst="roundRect">
          <a:avLst/>
        </a:prstGeom>
        <a:solidFill>
          <a:schemeClr val="tx1">
            <a:lumMod val="20000"/>
            <a:lumOff val="80000"/>
            <a:alpha val="63333"/>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2"/>
              </a:solidFill>
            </a:rPr>
            <a:t>Facilitate intentional co-development at each stage</a:t>
          </a:r>
        </a:p>
      </dsp:txBody>
      <dsp:txXfrm>
        <a:off x="56658" y="2563320"/>
        <a:ext cx="10402284" cy="1047324"/>
      </dsp:txXfrm>
    </dsp:sp>
    <dsp:sp modelId="{DFAFE2B6-A795-4B0C-B9CA-A3D5D0844DD9}">
      <dsp:nvSpPr>
        <dsp:cNvPr id="0" name=""/>
        <dsp:cNvSpPr/>
      </dsp:nvSpPr>
      <dsp:spPr>
        <a:xfrm>
          <a:off x="0" y="3756582"/>
          <a:ext cx="10515600" cy="1160640"/>
        </a:xfrm>
        <a:prstGeom prst="roundRect">
          <a:avLst/>
        </a:prstGeom>
        <a:solidFill>
          <a:schemeClr val="tx1">
            <a:lumMod val="20000"/>
            <a:lumOff val="80000"/>
            <a:alpha val="5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2"/>
              </a:solidFill>
            </a:rPr>
            <a:t>Ensure sustainable engagement through training and ongoing support</a:t>
          </a:r>
        </a:p>
      </dsp:txBody>
      <dsp:txXfrm>
        <a:off x="56658" y="3813240"/>
        <a:ext cx="10402284" cy="10473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BB455-27A5-4D43-9353-13C6092AA216}">
      <dsp:nvSpPr>
        <dsp:cNvPr id="0" name=""/>
        <dsp:cNvSpPr/>
      </dsp:nvSpPr>
      <dsp:spPr>
        <a:xfrm>
          <a:off x="1389" y="384345"/>
          <a:ext cx="5418099" cy="3250859"/>
        </a:xfrm>
        <a:prstGeom prst="roundRect">
          <a:avLst/>
        </a:prstGeom>
        <a:gradFill flip="none" rotWithShape="0">
          <a:gsLst>
            <a:gs pos="0">
              <a:srgbClr val="B9A1D4">
                <a:alpha val="40000"/>
              </a:srgbClr>
            </a:gs>
            <a:gs pos="50000">
              <a:schemeClr val="bg1"/>
            </a:gs>
            <a:gs pos="100000">
              <a:schemeClr val="accent1">
                <a:hueOff val="0"/>
                <a:satOff val="0"/>
                <a:lumOff val="0"/>
                <a:tint val="23500"/>
                <a:satMod val="160000"/>
              </a:schemeClr>
            </a:gs>
          </a:gsLst>
          <a:path path="circle">
            <a:fillToRect l="100000" t="100000"/>
          </a:path>
          <a:tileRect r="-100000" b="-100000"/>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2"/>
              </a:solidFill>
              <a:ea typeface="+mn-ea"/>
              <a:cs typeface="+mn-cs"/>
            </a:rPr>
            <a:t>Recognize diverse participant needs and be responsive to feedback</a:t>
          </a:r>
          <a:endParaRPr lang="en-US" sz="3600" kern="1200" dirty="0">
            <a:solidFill>
              <a:schemeClr val="tx2"/>
            </a:solidFill>
          </a:endParaRPr>
        </a:p>
      </dsp:txBody>
      <dsp:txXfrm>
        <a:off x="160083" y="543039"/>
        <a:ext cx="5100711" cy="2933471"/>
      </dsp:txXfrm>
    </dsp:sp>
    <dsp:sp modelId="{907FAB9B-CB83-46A7-AC73-583281C5C828}">
      <dsp:nvSpPr>
        <dsp:cNvPr id="0" name=""/>
        <dsp:cNvSpPr/>
      </dsp:nvSpPr>
      <dsp:spPr>
        <a:xfrm>
          <a:off x="5961298" y="384345"/>
          <a:ext cx="5418099" cy="3250859"/>
        </a:xfrm>
        <a:prstGeom prst="roundRect">
          <a:avLst/>
        </a:prstGeom>
        <a:gradFill flip="none" rotWithShape="0">
          <a:gsLst>
            <a:gs pos="0">
              <a:srgbClr val="B9A1D4">
                <a:alpha val="40000"/>
              </a:srgbClr>
            </a:gs>
            <a:gs pos="50000">
              <a:schemeClr val="bg1"/>
            </a:gs>
            <a:gs pos="100000">
              <a:schemeClr val="accent1">
                <a:hueOff val="0"/>
                <a:satOff val="0"/>
                <a:lumOff val="0"/>
                <a:tint val="23500"/>
                <a:satMod val="160000"/>
              </a:schemeClr>
            </a:gs>
          </a:gsLst>
          <a:path path="circle">
            <a:fillToRect t="100000" r="100000"/>
          </a:path>
          <a:tileRect l="-100000" b="-100000"/>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2"/>
              </a:solidFill>
              <a:ea typeface="+mn-ea"/>
              <a:cs typeface="+mn-cs"/>
            </a:rPr>
            <a:t>Balance fidelity and flexibility during semi-structured interviews </a:t>
          </a:r>
          <a:endParaRPr lang="en-US" sz="3600" kern="1200" dirty="0">
            <a:solidFill>
              <a:schemeClr val="tx2"/>
            </a:solidFill>
          </a:endParaRPr>
        </a:p>
      </dsp:txBody>
      <dsp:txXfrm>
        <a:off x="6119992" y="543039"/>
        <a:ext cx="5100711" cy="29334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E5711-C08B-4CA8-B218-59FF12AF7829}">
      <dsp:nvSpPr>
        <dsp:cNvPr id="0" name=""/>
        <dsp:cNvSpPr/>
      </dsp:nvSpPr>
      <dsp:spPr>
        <a:xfrm>
          <a:off x="0" y="7237"/>
          <a:ext cx="7854501" cy="8670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B679A0-9A7B-40FB-A51B-6B7FE09BA1E2}">
      <dsp:nvSpPr>
        <dsp:cNvPr id="0" name=""/>
        <dsp:cNvSpPr/>
      </dsp:nvSpPr>
      <dsp:spPr>
        <a:xfrm>
          <a:off x="262291" y="202330"/>
          <a:ext cx="477360" cy="476894"/>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2F0B3B-9457-4BDE-9072-C8EBF73F4AB4}">
      <dsp:nvSpPr>
        <dsp:cNvPr id="0" name=""/>
        <dsp:cNvSpPr/>
      </dsp:nvSpPr>
      <dsp:spPr>
        <a:xfrm>
          <a:off x="1001943" y="7237"/>
          <a:ext cx="6807291" cy="948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69" tIns="100369" rIns="100369" bIns="100369" numCol="1" spcCol="1270" anchor="ctr" anchorCtr="0">
          <a:noAutofit/>
        </a:bodyPr>
        <a:lstStyle/>
        <a:p>
          <a:pPr marL="0" lvl="0" indent="0" algn="l" defTabSz="1244600">
            <a:lnSpc>
              <a:spcPct val="100000"/>
            </a:lnSpc>
            <a:spcBef>
              <a:spcPct val="0"/>
            </a:spcBef>
            <a:spcAft>
              <a:spcPct val="35000"/>
            </a:spcAft>
            <a:buNone/>
          </a:pPr>
          <a:r>
            <a:rPr lang="en-US" sz="2800" kern="1200" dirty="0"/>
            <a:t>Member checking sessions with young adults</a:t>
          </a:r>
        </a:p>
      </dsp:txBody>
      <dsp:txXfrm>
        <a:off x="1001943" y="7237"/>
        <a:ext cx="6807291" cy="948369"/>
      </dsp:txXfrm>
    </dsp:sp>
    <dsp:sp modelId="{EAABEC1B-517C-44CC-BD67-8603CEB23548}">
      <dsp:nvSpPr>
        <dsp:cNvPr id="0" name=""/>
        <dsp:cNvSpPr/>
      </dsp:nvSpPr>
      <dsp:spPr>
        <a:xfrm>
          <a:off x="0" y="1192699"/>
          <a:ext cx="7854501" cy="8670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3201F8-771E-454A-BDF6-97F470FF3E5A}">
      <dsp:nvSpPr>
        <dsp:cNvPr id="0" name=""/>
        <dsp:cNvSpPr/>
      </dsp:nvSpPr>
      <dsp:spPr>
        <a:xfrm>
          <a:off x="262291" y="1387792"/>
          <a:ext cx="477360" cy="47689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D4F69E-22BF-4165-92A4-B27B230E3F1F}">
      <dsp:nvSpPr>
        <dsp:cNvPr id="0" name=""/>
        <dsp:cNvSpPr/>
      </dsp:nvSpPr>
      <dsp:spPr>
        <a:xfrm>
          <a:off x="1001943" y="1192699"/>
          <a:ext cx="6807291" cy="948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69" tIns="100369" rIns="100369" bIns="100369" numCol="1" spcCol="1270" anchor="ctr" anchorCtr="0">
          <a:noAutofit/>
        </a:bodyPr>
        <a:lstStyle/>
        <a:p>
          <a:pPr marL="0" lvl="0" indent="0" algn="l" defTabSz="1244600">
            <a:lnSpc>
              <a:spcPct val="100000"/>
            </a:lnSpc>
            <a:spcBef>
              <a:spcPct val="0"/>
            </a:spcBef>
            <a:spcAft>
              <a:spcPct val="35000"/>
            </a:spcAft>
            <a:buNone/>
          </a:pPr>
          <a:r>
            <a:rPr lang="en-US" sz="2800" kern="1200" dirty="0"/>
            <a:t>Quantitative survey informed by the qualitative findings </a:t>
          </a:r>
        </a:p>
      </dsp:txBody>
      <dsp:txXfrm>
        <a:off x="1001943" y="1192699"/>
        <a:ext cx="6807291" cy="948369"/>
      </dsp:txXfrm>
    </dsp:sp>
    <dsp:sp modelId="{DF63B73C-53AD-487F-A9BC-3D8BAC77EBC0}">
      <dsp:nvSpPr>
        <dsp:cNvPr id="0" name=""/>
        <dsp:cNvSpPr/>
      </dsp:nvSpPr>
      <dsp:spPr>
        <a:xfrm>
          <a:off x="0" y="2378160"/>
          <a:ext cx="7854501" cy="8670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A64B73-25E6-4E55-BBAB-18C361C53D65}">
      <dsp:nvSpPr>
        <dsp:cNvPr id="0" name=""/>
        <dsp:cNvSpPr/>
      </dsp:nvSpPr>
      <dsp:spPr>
        <a:xfrm>
          <a:off x="262291" y="2573253"/>
          <a:ext cx="477360" cy="47689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BA975-C595-43E4-9EBF-68F48F1E6C19}">
      <dsp:nvSpPr>
        <dsp:cNvPr id="0" name=""/>
        <dsp:cNvSpPr/>
      </dsp:nvSpPr>
      <dsp:spPr>
        <a:xfrm>
          <a:off x="1001943" y="2378160"/>
          <a:ext cx="6807291" cy="948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69" tIns="100369" rIns="100369" bIns="100369" numCol="1" spcCol="1270" anchor="ctr" anchorCtr="0">
          <a:noAutofit/>
        </a:bodyPr>
        <a:lstStyle/>
        <a:p>
          <a:pPr marL="0" lvl="0" indent="0" algn="l" defTabSz="1244600">
            <a:lnSpc>
              <a:spcPct val="100000"/>
            </a:lnSpc>
            <a:spcBef>
              <a:spcPct val="0"/>
            </a:spcBef>
            <a:spcAft>
              <a:spcPct val="35000"/>
            </a:spcAft>
            <a:buNone/>
          </a:pPr>
          <a:r>
            <a:rPr lang="en-US" sz="2800" kern="1200" dirty="0"/>
            <a:t>Knowledge translation approaches </a:t>
          </a:r>
        </a:p>
      </dsp:txBody>
      <dsp:txXfrm>
        <a:off x="1001943" y="2378160"/>
        <a:ext cx="6807291" cy="948369"/>
      </dsp:txXfrm>
    </dsp:sp>
    <dsp:sp modelId="{234779F7-3449-4B76-B483-48B93F509198}">
      <dsp:nvSpPr>
        <dsp:cNvPr id="0" name=""/>
        <dsp:cNvSpPr/>
      </dsp:nvSpPr>
      <dsp:spPr>
        <a:xfrm>
          <a:off x="0" y="3563621"/>
          <a:ext cx="7854501" cy="8670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2564DC-8B31-4047-A6C7-590E91161409}">
      <dsp:nvSpPr>
        <dsp:cNvPr id="0" name=""/>
        <dsp:cNvSpPr/>
      </dsp:nvSpPr>
      <dsp:spPr>
        <a:xfrm>
          <a:off x="262291" y="3758714"/>
          <a:ext cx="477360" cy="47689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B1AF7D-71FF-45E0-A441-0999317FABDF}">
      <dsp:nvSpPr>
        <dsp:cNvPr id="0" name=""/>
        <dsp:cNvSpPr/>
      </dsp:nvSpPr>
      <dsp:spPr>
        <a:xfrm>
          <a:off x="1001943" y="3563621"/>
          <a:ext cx="6807291" cy="948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69" tIns="100369" rIns="100369" bIns="100369" numCol="1" spcCol="1270" anchor="ctr" anchorCtr="0">
          <a:noAutofit/>
        </a:bodyPr>
        <a:lstStyle/>
        <a:p>
          <a:pPr marL="0" lvl="0" indent="0" algn="l" defTabSz="1244600">
            <a:lnSpc>
              <a:spcPct val="100000"/>
            </a:lnSpc>
            <a:spcBef>
              <a:spcPct val="0"/>
            </a:spcBef>
            <a:spcAft>
              <a:spcPct val="35000"/>
            </a:spcAft>
            <a:buNone/>
          </a:pPr>
          <a:r>
            <a:rPr lang="en-US" sz="2800" kern="1200" dirty="0"/>
            <a:t>Future presentations across center initiatives </a:t>
          </a:r>
        </a:p>
      </dsp:txBody>
      <dsp:txXfrm>
        <a:off x="1001943" y="3563621"/>
        <a:ext cx="6807291" cy="948369"/>
      </dsp:txXfrm>
    </dsp:sp>
    <dsp:sp modelId="{FBB246A2-0E95-4203-B9E9-F58EA2B42BA0}">
      <dsp:nvSpPr>
        <dsp:cNvPr id="0" name=""/>
        <dsp:cNvSpPr/>
      </dsp:nvSpPr>
      <dsp:spPr>
        <a:xfrm>
          <a:off x="0" y="4749083"/>
          <a:ext cx="7854501" cy="8670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C6623B-0FE7-4066-8DD8-E348452098E5}">
      <dsp:nvSpPr>
        <dsp:cNvPr id="0" name=""/>
        <dsp:cNvSpPr/>
      </dsp:nvSpPr>
      <dsp:spPr>
        <a:xfrm>
          <a:off x="262291" y="4944176"/>
          <a:ext cx="477360" cy="47689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9CD503-AF7A-40C3-9076-E7C0BDEBDC1B}">
      <dsp:nvSpPr>
        <dsp:cNvPr id="0" name=""/>
        <dsp:cNvSpPr/>
      </dsp:nvSpPr>
      <dsp:spPr>
        <a:xfrm>
          <a:off x="1001943" y="4749083"/>
          <a:ext cx="6807291" cy="948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69" tIns="100369" rIns="100369" bIns="100369" numCol="1" spcCol="1270" anchor="ctr" anchorCtr="0">
          <a:noAutofit/>
        </a:bodyPr>
        <a:lstStyle/>
        <a:p>
          <a:pPr marL="0" lvl="0" indent="0" algn="l" defTabSz="1244600">
            <a:lnSpc>
              <a:spcPct val="100000"/>
            </a:lnSpc>
            <a:spcBef>
              <a:spcPct val="0"/>
            </a:spcBef>
            <a:spcAft>
              <a:spcPct val="35000"/>
            </a:spcAft>
            <a:buNone/>
          </a:pPr>
          <a:r>
            <a:rPr lang="en-US" sz="2800" kern="1200" dirty="0"/>
            <a:t>Community-engaged methods in the next phases   </a:t>
          </a:r>
        </a:p>
      </dsp:txBody>
      <dsp:txXfrm>
        <a:off x="1001943" y="4749083"/>
        <a:ext cx="6807291" cy="94836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9E4E3D-7B22-F2DA-40D8-EBD20509BF6D}"/>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A42679-B246-0F31-1F59-6E46ADD62A55}"/>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8FFBFE65-5AB8-C2CE-DC5E-3F351154E8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969767E-F02C-6572-D188-E01013B028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38DC92-95F1-401B-A1D8-7A5D866B6768}" type="slidenum">
              <a:rPr lang="en-US" smtClean="0"/>
              <a:t>‹#›</a:t>
            </a:fld>
            <a:endParaRPr lang="en-US"/>
          </a:p>
        </p:txBody>
      </p:sp>
    </p:spTree>
    <p:extLst>
      <p:ext uri="{BB962C8B-B14F-4D97-AF65-F5344CB8AC3E}">
        <p14:creationId xmlns:p14="http://schemas.microsoft.com/office/powerpoint/2010/main" val="37667282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FBD493-92B0-4C2E-88A0-C3D5D601C586}" type="slidenum">
              <a:rPr lang="en-US" smtClean="0"/>
              <a:t>‹#›</a:t>
            </a:fld>
            <a:endParaRPr lang="en-US"/>
          </a:p>
        </p:txBody>
      </p:sp>
    </p:spTree>
    <p:extLst>
      <p:ext uri="{BB962C8B-B14F-4D97-AF65-F5344CB8AC3E}">
        <p14:creationId xmlns:p14="http://schemas.microsoft.com/office/powerpoint/2010/main" val="23101930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69428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State verbally: Community partners engaged in study design and development of the methods for the study in the following areas: Recruitment, Interviews, Coding, and Quality Assurance</a:t>
            </a:r>
          </a:p>
          <a:p>
            <a:pPr marL="171450" lvl="0" indent="-171450">
              <a:buFont typeface="Arial" panose="020B0604020202020204" pitchFamily="34" charset="0"/>
              <a:buChar char="•"/>
            </a:pPr>
            <a:r>
              <a:rPr lang="en-US"/>
              <a:t>Examples (Recruitment):</a:t>
            </a:r>
          </a:p>
          <a:p>
            <a:pPr lvl="1"/>
            <a:r>
              <a:rPr lang="en-US" sz="1200"/>
              <a:t>Providing mental health resources to all respondents</a:t>
            </a:r>
          </a:p>
          <a:p>
            <a:pPr lvl="1"/>
            <a:r>
              <a:rPr lang="en-US" sz="1200"/>
              <a:t>Intentionally strategizing outreach to existing young adult networks, both in person and virtually</a:t>
            </a:r>
          </a:p>
          <a:p>
            <a:pPr marL="628650" lvl="1" indent="-171450">
              <a:buFont typeface="Arial" panose="020B0604020202020204" pitchFamily="34" charset="0"/>
              <a:buChar char="•"/>
            </a:pPr>
            <a:endParaRPr lang="en-US"/>
          </a:p>
          <a:p>
            <a:pPr marL="171450" lvl="0" indent="-171450">
              <a:buFont typeface="Arial" panose="020B0604020202020204" pitchFamily="34" charset="0"/>
              <a:buChar char="•"/>
            </a:pPr>
            <a:r>
              <a:rPr lang="en-US"/>
              <a:t>Examples (Interviews):</a:t>
            </a:r>
          </a:p>
          <a:p>
            <a:pPr lvl="1"/>
            <a:r>
              <a:rPr lang="en-US" sz="1200"/>
              <a:t>Flexible accommodations during online interviews to enhance accessibility (e.g., enabling closed captions, sending questions ahead of time)</a:t>
            </a:r>
          </a:p>
          <a:p>
            <a:pPr lvl="1"/>
            <a:r>
              <a:rPr lang="en-US" sz="1200"/>
              <a:t>Structured the interview process protocol</a:t>
            </a:r>
          </a:p>
          <a:p>
            <a:pPr lvl="1"/>
            <a:r>
              <a:rPr lang="en-US" sz="1200"/>
              <a:t>Revised interview guides based on field experiences</a:t>
            </a:r>
          </a:p>
          <a:p>
            <a:pPr lvl="1"/>
            <a:endParaRPr lang="en-US" sz="1200"/>
          </a:p>
          <a:p>
            <a:pPr marL="171450" lvl="0" indent="-171450">
              <a:buFont typeface="Arial" panose="020B0604020202020204" pitchFamily="34" charset="0"/>
              <a:buChar char="•"/>
            </a:pPr>
            <a:r>
              <a:rPr lang="en-US"/>
              <a:t>Examples (Coding):</a:t>
            </a:r>
          </a:p>
          <a:p>
            <a:pPr lvl="1"/>
            <a:r>
              <a:rPr lang="en-US" sz="1200"/>
              <a:t>Developed a multi-phased approach</a:t>
            </a:r>
          </a:p>
          <a:p>
            <a:pPr lvl="1"/>
            <a:r>
              <a:rPr lang="en-US" sz="1200"/>
              <a:t>Qualitative analysis training hosted by Co-Principal Investigator Dr. Lucksted</a:t>
            </a:r>
          </a:p>
          <a:p>
            <a:pPr lvl="1"/>
            <a:r>
              <a:rPr lang="en-US" sz="1200"/>
              <a:t>Hands-on learning and skill building </a:t>
            </a:r>
          </a:p>
          <a:p>
            <a:pPr lvl="1"/>
            <a:r>
              <a:rPr lang="en-US" sz="1200"/>
              <a:t>Continued conversations about best practices during each coding phase transition</a:t>
            </a:r>
          </a:p>
          <a:p>
            <a:pPr lvl="1"/>
            <a:endParaRPr lang="en-US" sz="1200"/>
          </a:p>
          <a:p>
            <a:pPr marL="171450" lvl="0" indent="-171450">
              <a:buFont typeface="Arial" panose="020B0604020202020204" pitchFamily="34" charset="0"/>
              <a:buChar char="•"/>
            </a:pPr>
            <a:r>
              <a:rPr lang="en-US"/>
              <a:t>Examples (Quality Assurance):</a:t>
            </a:r>
          </a:p>
          <a:p>
            <a:pPr lvl="1"/>
            <a:r>
              <a:rPr lang="en-US" sz="3600"/>
              <a:t>Ensuring best practices and meaningful engagement during interview</a:t>
            </a:r>
          </a:p>
          <a:p>
            <a:pPr lvl="1"/>
            <a:r>
              <a:rPr lang="en-US" sz="3600"/>
              <a:t>Real-time feedback relayed to interviewers </a:t>
            </a:r>
          </a:p>
          <a:p>
            <a:pPr lvl="1"/>
            <a:r>
              <a:rPr lang="en-US" sz="3600"/>
              <a:t>Highlighted personal attributes and facilitation skills</a:t>
            </a:r>
          </a:p>
          <a:p>
            <a:pPr marL="628650" lvl="1" indent="-171450">
              <a:buFont typeface="Arial" panose="020B0604020202020204" pitchFamily="34" charset="0"/>
              <a:buChar char="•"/>
            </a:pPr>
            <a:endParaRPr lang="en-US"/>
          </a:p>
        </p:txBody>
      </p:sp>
    </p:spTree>
    <p:extLst>
      <p:ext uri="{BB962C8B-B14F-4D97-AF65-F5344CB8AC3E}">
        <p14:creationId xmlns:p14="http://schemas.microsoft.com/office/powerpoint/2010/main" val="87149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55E0C-5343-41B6-44CB-C62AB06D4D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FDC2C3-7534-B77D-FABF-2BCDA7FF7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8D7C38-25DD-987E-1AC6-678B661AC7DB}"/>
              </a:ext>
            </a:extLst>
          </p:cNvPr>
          <p:cNvSpPr>
            <a:spLocks noGrp="1"/>
          </p:cNvSpPr>
          <p:nvPr>
            <p:ph type="body" idx="1"/>
          </p:nvPr>
        </p:nvSpPr>
        <p:spPr/>
        <p:txBody>
          <a:bodyPr/>
          <a:lstStyle/>
          <a:p>
            <a:endParaRPr lang="en-US"/>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a:solidFill>
                  <a:schemeClr val="tx2"/>
                </a:solidFill>
                <a:ea typeface="+mn-ea"/>
                <a:cs typeface="+mn-cs"/>
              </a:rPr>
              <a:t>Recognize diverse participant needs and be responsive to feedback</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2"/>
                </a:solidFill>
                <a:ea typeface="+mn-ea"/>
                <a:cs typeface="+mn-cs"/>
              </a:rPr>
              <a:t>Recognition of diverse backgrounds when designing research tools and being responsive to feedback gathered by participants, including feedback from interview protocols and experiences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Creating interview guide supplements to guide conversations to increase or sustain engagement in responsiveness in response to interactions with participants.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2. </a:t>
            </a:r>
            <a:r>
              <a:rPr lang="en-US">
                <a:solidFill>
                  <a:schemeClr val="tx2"/>
                </a:solidFill>
                <a:ea typeface="+mn-ea"/>
                <a:cs typeface="+mn-cs"/>
              </a:rPr>
              <a:t>Balancing fidelity and flexibility when conducting semi-structured interviews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tx2"/>
              </a:solidFil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2"/>
                </a:solidFill>
                <a:ea typeface="+mn-ea"/>
                <a:cs typeface="+mn-cs"/>
              </a:rPr>
              <a:t>Overall, we learned about which g</a:t>
            </a:r>
            <a:r>
              <a:rPr lang="en-US"/>
              <a:t>eneral methods were successful and which have room for improvement. We will be applying these lessons learned in study methods to future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tx2"/>
              </a:solidFill>
            </a:endParaRPr>
          </a:p>
          <a:p>
            <a:endParaRPr lang="en-US"/>
          </a:p>
        </p:txBody>
      </p:sp>
    </p:spTree>
    <p:extLst>
      <p:ext uri="{BB962C8B-B14F-4D97-AF65-F5344CB8AC3E}">
        <p14:creationId xmlns:p14="http://schemas.microsoft.com/office/powerpoint/2010/main" val="1742966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51386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Note verbally: Recognition of various backgrounds when designing research tools and being responsive to feedback (e.g., asking preferred name before legal name)</a:t>
            </a:r>
          </a:p>
          <a:p>
            <a:endParaRPr lang="en-US" dirty="0"/>
          </a:p>
        </p:txBody>
      </p:sp>
    </p:spTree>
    <p:extLst>
      <p:ext uri="{BB962C8B-B14F-4D97-AF65-F5344CB8AC3E}">
        <p14:creationId xmlns:p14="http://schemas.microsoft.com/office/powerpoint/2010/main" val="346766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71279-ED3B-F440-00A2-F2AFC45E2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A9D3DC-47F4-4AB4-04D8-5CDBFBF18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4D200D-44D6-D734-25E0-EAE5913090F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 will state: </a:t>
            </a:r>
          </a:p>
          <a:p>
            <a:pPr lvl="0"/>
            <a:r>
              <a:rPr lang="en-US" dirty="0"/>
              <a:t>This chart displayed here shows the types of mental health conditions represented among our 40 participants. Categories are not mutually exclusive, meaning that participants could select multiple mental health conditions that they have been diagnosed with from this list. Notably, a high proportion of participants endorsed a diagnosis of an anxiety disorder (36 out of 40) or a depressive mood disorder (31 out of 40).</a:t>
            </a:r>
          </a:p>
        </p:txBody>
      </p:sp>
    </p:spTree>
    <p:extLst>
      <p:ext uri="{BB962C8B-B14F-4D97-AF65-F5344CB8AC3E}">
        <p14:creationId xmlns:p14="http://schemas.microsoft.com/office/powerpoint/2010/main" val="3896817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8A005-2779-FD62-7B1C-253D576CF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C080B2-B428-D03F-664C-34FDB64F7C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FC58A0-6B87-273F-FDE2-368C4DBCD7C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 will state: </a:t>
            </a:r>
          </a:p>
          <a:p>
            <a:pPr lvl="0"/>
            <a:r>
              <a:rPr lang="en-US" dirty="0"/>
              <a:t>This chart displays the races and ethnicities represented within our sample of 40 participants. Similarly, participants could select multiple race/ethnicity categories. </a:t>
            </a:r>
          </a:p>
        </p:txBody>
      </p:sp>
    </p:spTree>
    <p:extLst>
      <p:ext uri="{BB962C8B-B14F-4D97-AF65-F5344CB8AC3E}">
        <p14:creationId xmlns:p14="http://schemas.microsoft.com/office/powerpoint/2010/main" val="1277675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11C68-C85E-05B0-3D9D-044528DFEA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59C19F-1664-9090-1C16-950FC4A1DC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15EC9B-BF39-5FDE-3879-90594C3EEE0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 will state: </a:t>
            </a:r>
          </a:p>
          <a:p>
            <a:pPr lvl="0"/>
            <a:r>
              <a:rPr lang="en-US" dirty="0"/>
              <a:t>This chart displays the sexual orientations represented within our sample. Participants could select multiple.</a:t>
            </a:r>
          </a:p>
        </p:txBody>
      </p:sp>
    </p:spTree>
    <p:extLst>
      <p:ext uri="{BB962C8B-B14F-4D97-AF65-F5344CB8AC3E}">
        <p14:creationId xmlns:p14="http://schemas.microsoft.com/office/powerpoint/2010/main" val="1941338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8E270-979B-4DB1-6CF5-B9CBD9A024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36FB8A-9083-412F-5E4D-A95531ECED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56194-D9E6-FC2E-E0D9-A901F1FBD16A}"/>
              </a:ext>
            </a:extLst>
          </p:cNvPr>
          <p:cNvSpPr>
            <a:spLocks noGrp="1"/>
          </p:cNvSpPr>
          <p:nvPr>
            <p:ph type="body" idx="1"/>
          </p:nvPr>
        </p:nvSpPr>
        <p:spPr/>
        <p:txBody>
          <a:bodyPr/>
          <a:lstStyle/>
          <a:p>
            <a:pPr lvl="0"/>
            <a:r>
              <a:rPr lang="en-US" dirty="0"/>
              <a:t>Speaker will state: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chart shows the age range of our participants at the time of screening. Our participants ranged from 19 to 29 years old.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Average age (or mean) was 25.</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Notably, there is a gap between ages 22-23. Also worth noting is that we did not have any participants who were 18 or 30, the minimum and maximum age requirement.</a:t>
            </a:r>
          </a:p>
        </p:txBody>
      </p:sp>
    </p:spTree>
    <p:extLst>
      <p:ext uri="{BB962C8B-B14F-4D97-AF65-F5344CB8AC3E}">
        <p14:creationId xmlns:p14="http://schemas.microsoft.com/office/powerpoint/2010/main" val="3848975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4E726-7734-D6CE-98DC-7B29639A1C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796EA1-69D5-E46D-A583-454BA1C879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33D8F9-0AC9-171A-BC2A-3E9CD6AD96B9}"/>
              </a:ext>
            </a:extLst>
          </p:cNvPr>
          <p:cNvSpPr>
            <a:spLocks noGrp="1"/>
          </p:cNvSpPr>
          <p:nvPr>
            <p:ph type="body" idx="1"/>
          </p:nvPr>
        </p:nvSpPr>
        <p:spPr/>
        <p:txBody>
          <a:bodyPr/>
          <a:lstStyle/>
          <a:p>
            <a:pPr lvl="0"/>
            <a:r>
              <a:rPr lang="en-US" dirty="0"/>
              <a:t>Speaker will state: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asked participants about whether they have had experience in either the foster care or justice system (juvenile and/or adult), experiences that could potentially complicate community participation. A small proportion of our sample had these experiences. (5 out of 40 for foster care; 4 out of 40 for justice system)</a:t>
            </a:r>
          </a:p>
        </p:txBody>
      </p:sp>
    </p:spTree>
    <p:extLst>
      <p:ext uri="{BB962C8B-B14F-4D97-AF65-F5344CB8AC3E}">
        <p14:creationId xmlns:p14="http://schemas.microsoft.com/office/powerpoint/2010/main" val="1268915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38842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Verbally: </a:t>
            </a:r>
          </a:p>
          <a:p>
            <a:pPr marL="171450" indent="-171450">
              <a:buFont typeface="Arial" panose="020B0604020202020204" pitchFamily="34" charset="0"/>
              <a:buChar char="•"/>
            </a:pPr>
            <a:r>
              <a:rPr lang="en-US"/>
              <a:t>We are grateful for our funders, NIDILRR and SAMHSA.</a:t>
            </a:r>
          </a:p>
          <a:p>
            <a:pPr marL="171450" indent="-171450">
              <a:buFont typeface="Arial" panose="020B0604020202020204" pitchFamily="34" charset="0"/>
              <a:buChar char="•"/>
            </a:pPr>
            <a:r>
              <a:rPr lang="en-US"/>
              <a:t>The contents of this presentation do not necessarily represent the views of our funders or the federal government.</a:t>
            </a:r>
          </a:p>
        </p:txBody>
      </p:sp>
    </p:spTree>
    <p:extLst>
      <p:ext uri="{BB962C8B-B14F-4D97-AF65-F5344CB8AC3E}">
        <p14:creationId xmlns:p14="http://schemas.microsoft.com/office/powerpoint/2010/main" val="3534594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9CC28-8EE2-4A30-ED15-3785043C0E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AE004-A003-1CED-6CC0-769F6C7D23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86C34D-2DC3-3A46-C6AD-823B65C2ABD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6264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Tree>
    <p:extLst>
      <p:ext uri="{BB962C8B-B14F-4D97-AF65-F5344CB8AC3E}">
        <p14:creationId xmlns:p14="http://schemas.microsoft.com/office/powerpoint/2010/main" val="4229337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Development and broad dissemination of a quantitative survey informed by the qualitative findings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Knowledge translation approaches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Future presentations across center initiatives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Exploration of how community-engaged methods will be integrated and implemented in the next phases   </a:t>
            </a:r>
          </a:p>
          <a:p>
            <a:endParaRPr lang="en-US"/>
          </a:p>
        </p:txBody>
      </p:sp>
    </p:spTree>
    <p:extLst>
      <p:ext uri="{BB962C8B-B14F-4D97-AF65-F5344CB8AC3E}">
        <p14:creationId xmlns:p14="http://schemas.microsoft.com/office/powerpoint/2010/main" val="169583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7720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representation of those of us who are here today, each of us will introduce ourselves as we go along.</a:t>
            </a:r>
          </a:p>
        </p:txBody>
      </p:sp>
    </p:spTree>
    <p:extLst>
      <p:ext uri="{BB962C8B-B14F-4D97-AF65-F5344CB8AC3E}">
        <p14:creationId xmlns:p14="http://schemas.microsoft.com/office/powerpoint/2010/main" val="39307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takes a village, and we are grateful to our whole team for the value they bring to this work. Here is a representation of the team members who could not be here today.</a:t>
            </a:r>
          </a:p>
        </p:txBody>
      </p:sp>
    </p:spTree>
    <p:extLst>
      <p:ext uri="{BB962C8B-B14F-4D97-AF65-F5344CB8AC3E}">
        <p14:creationId xmlns:p14="http://schemas.microsoft.com/office/powerpoint/2010/main" val="3584960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800">
                <a:highlight>
                  <a:srgbClr val="FFFFFF"/>
                </a:highlight>
                <a:latin typeface="Georgia"/>
              </a:rPr>
              <a:t>State the full name of the Center: The Center for Community Inclusion and Reflective Collaboration</a:t>
            </a:r>
          </a:p>
          <a:p>
            <a:pPr lvl="0"/>
            <a:endParaRPr lang="en-US" sz="2800">
              <a:highlight>
                <a:srgbClr val="FFFFFF"/>
              </a:highlight>
              <a:latin typeface="Georgia"/>
            </a:endParaRPr>
          </a:p>
          <a:p>
            <a:pPr lvl="0"/>
            <a:r>
              <a:rPr lang="en-US" sz="2800">
                <a:highlight>
                  <a:srgbClr val="FFFFFF"/>
                </a:highlight>
                <a:latin typeface="Georgia"/>
              </a:rPr>
              <a:t>Examples of “co-development of projects”: </a:t>
            </a:r>
          </a:p>
          <a:p>
            <a:pPr marL="457200" lvl="0" indent="-457200">
              <a:buFont typeface="Arial" panose="020B0604020202020204" pitchFamily="34" charset="0"/>
              <a:buChar char="•"/>
            </a:pPr>
            <a:r>
              <a:rPr lang="en-US" sz="2800">
                <a:highlight>
                  <a:srgbClr val="FFFFFF"/>
                </a:highlight>
                <a:latin typeface="Georgia"/>
              </a:rPr>
              <a:t>Young Adult Advisory Board (YAB) </a:t>
            </a:r>
          </a:p>
          <a:p>
            <a:pPr marL="457200" lvl="0" indent="-457200">
              <a:buFont typeface="Arial" panose="020B0604020202020204" pitchFamily="34" charset="0"/>
              <a:buChar char="•"/>
            </a:pPr>
            <a:r>
              <a:rPr lang="en-US" sz="2800">
                <a:highlight>
                  <a:srgbClr val="FFFFFF"/>
                </a:highlight>
                <a:latin typeface="Georgia"/>
              </a:rPr>
              <a:t>GYABBERs (sub-advisory board during the grant writing process)</a:t>
            </a:r>
            <a:endParaRPr lang="en-US">
              <a:highlight>
                <a:srgbClr val="FFFFFF"/>
              </a:highlight>
              <a:latin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highlight>
                <a:srgbClr val="FFFFFF"/>
              </a:highlight>
              <a:latin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highlight>
                <a:srgbClr val="FFFFFF"/>
              </a:highlight>
              <a:latin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highlight>
                  <a:srgbClr val="FFFFFF"/>
                </a:highlight>
                <a:latin typeface="Georgia"/>
              </a:rPr>
              <a:t>“How Do You Do Community?” study – allude to the fact that more detail will be presented later in our panel</a:t>
            </a:r>
          </a:p>
          <a:p>
            <a:endParaRPr lang="en-US"/>
          </a:p>
        </p:txBody>
      </p:sp>
    </p:spTree>
    <p:extLst>
      <p:ext uri="{BB962C8B-B14F-4D97-AF65-F5344CB8AC3E}">
        <p14:creationId xmlns:p14="http://schemas.microsoft.com/office/powerpoint/2010/main" val="748346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2000">
                <a:highlight>
                  <a:srgbClr val="FFFFFF"/>
                </a:highlight>
                <a:latin typeface="Georgia"/>
              </a:rPr>
              <a:t>Panel overview (with descriptions of each):</a:t>
            </a:r>
          </a:p>
          <a:p>
            <a:pPr marL="457200" indent="-457200">
              <a:buFont typeface="+mj-lt"/>
              <a:buAutoNum type="arabicPeriod"/>
            </a:pPr>
            <a:r>
              <a:rPr lang="en-US" sz="2000">
                <a:highlight>
                  <a:srgbClr val="FFFFFF"/>
                </a:highlight>
                <a:latin typeface="Georgia"/>
              </a:rPr>
              <a:t>Co-Developing Study Methods</a:t>
            </a:r>
          </a:p>
          <a:p>
            <a:pPr lvl="1"/>
            <a:r>
              <a:rPr lang="en-US" sz="2000">
                <a:highlight>
                  <a:srgbClr val="FFFFFF"/>
                </a:highlight>
                <a:latin typeface="Georgia"/>
              </a:rPr>
              <a:t>Core Roles: Co-investigators, Interviewers, Data Analysts</a:t>
            </a:r>
          </a:p>
          <a:p>
            <a:pPr lvl="1"/>
            <a:r>
              <a:rPr lang="en-US" sz="2000">
                <a:highlight>
                  <a:srgbClr val="FFFFFF"/>
                </a:highlight>
                <a:latin typeface="Georgia"/>
              </a:rPr>
              <a:t>Community partners with lived expertise</a:t>
            </a:r>
          </a:p>
          <a:p>
            <a:pPr marL="457200" indent="-457200">
              <a:buFont typeface="+mj-lt"/>
              <a:buAutoNum type="arabicPeriod"/>
            </a:pPr>
            <a:r>
              <a:rPr lang="en-US" sz="2000">
                <a:highlight>
                  <a:srgbClr val="FFFFFF"/>
                </a:highlight>
                <a:latin typeface="Georgia"/>
              </a:rPr>
              <a:t>Results from a Thematic Analysis of Interviews Exploring Community Participation among Young Adults with Serious Mental Health Conditions</a:t>
            </a:r>
          </a:p>
          <a:p>
            <a:pPr lvl="1"/>
            <a:r>
              <a:rPr lang="en-US" sz="2000">
                <a:highlight>
                  <a:srgbClr val="FFFFFF"/>
                </a:highlight>
                <a:latin typeface="Georgia"/>
              </a:rPr>
              <a:t>Interviews with Young Adults SMHC</a:t>
            </a:r>
          </a:p>
          <a:p>
            <a:pPr lvl="1"/>
            <a:r>
              <a:rPr lang="en-US" sz="2000">
                <a:highlight>
                  <a:srgbClr val="FFFFFF"/>
                </a:highlight>
                <a:latin typeface="Georgia"/>
              </a:rPr>
              <a:t>Define and experiences of community participation since COVID</a:t>
            </a:r>
          </a:p>
          <a:p>
            <a:pPr marL="457200" indent="-457200">
              <a:buFont typeface="+mj-lt"/>
              <a:buAutoNum type="arabicPeriod"/>
            </a:pPr>
            <a:r>
              <a:rPr lang="en-US" sz="2000">
                <a:highlight>
                  <a:srgbClr val="FFFFFF"/>
                </a:highlight>
                <a:latin typeface="Georgia"/>
              </a:rPr>
              <a:t>Reflections on Co-Leadership and Support Structures to Build Capacity among Community Partners</a:t>
            </a:r>
          </a:p>
          <a:p>
            <a:pPr lvl="1"/>
            <a:r>
              <a:rPr lang="en-US" sz="2000">
                <a:highlight>
                  <a:srgbClr val="FFFFFF"/>
                </a:highlight>
                <a:latin typeface="Georgia"/>
              </a:rPr>
              <a:t>Shared decision making</a:t>
            </a:r>
          </a:p>
          <a:p>
            <a:pPr lvl="1"/>
            <a:r>
              <a:rPr lang="en-US" sz="2000">
                <a:highlight>
                  <a:srgbClr val="FFFFFF"/>
                </a:highlight>
                <a:latin typeface="Georgia"/>
              </a:rPr>
              <a:t>Perspectives in roles to date</a:t>
            </a:r>
          </a:p>
          <a:p>
            <a:endParaRPr lang="en-US"/>
          </a:p>
        </p:txBody>
      </p:sp>
    </p:spTree>
    <p:extLst>
      <p:ext uri="{BB962C8B-B14F-4D97-AF65-F5344CB8AC3E}">
        <p14:creationId xmlns:p14="http://schemas.microsoft.com/office/powerpoint/2010/main" val="3383334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could acknowledge verbally regarding the study population: Will present on the demographic breakdown in Presentation #2</a:t>
            </a:r>
          </a:p>
        </p:txBody>
      </p:sp>
    </p:spTree>
    <p:extLst>
      <p:ext uri="{BB962C8B-B14F-4D97-AF65-F5344CB8AC3E}">
        <p14:creationId xmlns:p14="http://schemas.microsoft.com/office/powerpoint/2010/main" val="1590141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E521B-0A2E-678B-CD3A-F2D6F1F400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186196-0F57-5EEB-6BDF-74996BBFB1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2DAA1B-22CC-030E-97B6-79D1FEDDE8B8}"/>
              </a:ext>
            </a:extLst>
          </p:cNvPr>
          <p:cNvSpPr>
            <a:spLocks noGrp="1"/>
          </p:cNvSpPr>
          <p:nvPr>
            <p:ph type="body" idx="1"/>
          </p:nvPr>
        </p:nvSpPr>
        <p:spPr/>
        <p:txBody>
          <a:bodyPr/>
          <a:lstStyle/>
          <a:p>
            <a:pPr lvl="0"/>
            <a:r>
              <a:rPr lang="en-US"/>
              <a:t>#1: </a:t>
            </a:r>
            <a:r>
              <a:rPr lang="en-US">
                <a:solidFill>
                  <a:schemeClr val="tx2"/>
                </a:solidFill>
              </a:rPr>
              <a:t>Increase understanding of how young adults experience community and participate in their communities</a:t>
            </a:r>
            <a:endParaRPr lang="en-US"/>
          </a:p>
          <a:p>
            <a:pPr marL="171450" lvl="0" indent="-171450">
              <a:buFont typeface="Arial" panose="020B0604020202020204" pitchFamily="34" charset="0"/>
              <a:buChar char="•"/>
            </a:pPr>
            <a:endParaRPr lang="en-US"/>
          </a:p>
          <a:p>
            <a:pPr lvl="0"/>
            <a:r>
              <a:rPr lang="en-US"/>
              <a:t>#2: </a:t>
            </a:r>
            <a:r>
              <a:rPr lang="en-US">
                <a:solidFill>
                  <a:schemeClr val="tx2"/>
                </a:solidFill>
              </a:rPr>
              <a:t>Improve community participation outcomes</a:t>
            </a:r>
          </a:p>
          <a:p>
            <a:pPr marL="171450" lvl="0" indent="-171450">
              <a:buFont typeface="Arial" panose="020B0604020202020204" pitchFamily="34" charset="0"/>
              <a:buChar char="•"/>
            </a:pPr>
            <a:r>
              <a:rPr lang="en-US">
                <a:solidFill>
                  <a:schemeClr val="tx2"/>
                </a:solidFill>
              </a:rPr>
              <a:t>in turn, can support the well-being, sense of identity, and self-determination of those with disabilities</a:t>
            </a:r>
          </a:p>
          <a:p>
            <a:pPr marL="0" lvl="0" indent="0">
              <a:buFont typeface="Arial" panose="020B0604020202020204" pitchFamily="34" charset="0"/>
              <a:buNone/>
            </a:pPr>
            <a:endParaRPr lang="en-US"/>
          </a:p>
          <a:p>
            <a:pPr lvl="0"/>
            <a:r>
              <a:rPr lang="en-US"/>
              <a:t>#3: </a:t>
            </a:r>
            <a:r>
              <a:rPr lang="en-US">
                <a:solidFill>
                  <a:schemeClr val="tx2"/>
                </a:solidFill>
              </a:rPr>
              <a:t>Inspire change in essential services, key systems, and strategic policies </a:t>
            </a:r>
          </a:p>
          <a:p>
            <a:pPr marL="0" lvl="0" indent="0">
              <a:buFont typeface="Arial" panose="020B0604020202020204" pitchFamily="34" charset="0"/>
              <a:buNone/>
            </a:pPr>
            <a:endParaRPr lang="en-US"/>
          </a:p>
          <a:p>
            <a:pPr lvl="0"/>
            <a:r>
              <a:rPr lang="en-US"/>
              <a:t>#4: </a:t>
            </a:r>
            <a:r>
              <a:rPr lang="en-US">
                <a:solidFill>
                  <a:schemeClr val="tx2"/>
                </a:solidFill>
              </a:rPr>
              <a:t>Inform the collective knowledge among people with disabilities, practitioners, and policymakers</a:t>
            </a:r>
          </a:p>
          <a:p>
            <a:endParaRPr lang="en-US"/>
          </a:p>
        </p:txBody>
      </p:sp>
    </p:spTree>
    <p:extLst>
      <p:ext uri="{BB962C8B-B14F-4D97-AF65-F5344CB8AC3E}">
        <p14:creationId xmlns:p14="http://schemas.microsoft.com/office/powerpoint/2010/main" val="2359183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 Budget ample time and funds in the grant (e.g., compensation, procurement of tools)</a:t>
            </a:r>
          </a:p>
          <a:p>
            <a:pPr marL="171450" lvl="0" indent="-171450">
              <a:buFont typeface="Arial" panose="020B0604020202020204" pitchFamily="34" charset="0"/>
              <a:buChar char="•"/>
            </a:pPr>
            <a:r>
              <a:rPr lang="en-US"/>
              <a:t>Procurement of tools (e.g., laptops, Microsoft accounts)</a:t>
            </a:r>
          </a:p>
          <a:p>
            <a:pPr marL="171450" lvl="0" indent="-171450">
              <a:buFont typeface="Arial" panose="020B0604020202020204" pitchFamily="34" charset="0"/>
              <a:buChar cha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#2: Be thoughtful in assigning roles in alignment with individuals’ talents, interests, and potential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Conversations with leadership and key personnel about the Co-Investigator role and expectations </a:t>
            </a:r>
          </a:p>
          <a:p>
            <a:pPr marL="0" lvl="0" indent="0">
              <a:buFont typeface="Arial" panose="020B0604020202020204" pitchFamily="34" charset="0"/>
              <a:buNone/>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#3: Facilitate intentional co-development at each stage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At each stage of the project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Project management and decision-making (balancing a large team where consensus is needed to reach decisions)</a:t>
            </a:r>
          </a:p>
          <a:p>
            <a:pPr marL="0" lvl="0" indent="0">
              <a:buFont typeface="Arial" panose="020B0604020202020204" pitchFamily="34" charset="0"/>
              <a:buNone/>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#4: Ensure sustainable engagement with all team members</a:t>
            </a:r>
          </a:p>
          <a:p>
            <a:pPr marL="171450" lvl="0" indent="-171450">
              <a:buFont typeface="Arial" panose="020B0604020202020204" pitchFamily="34" charset="0"/>
              <a:buChar char="•"/>
            </a:pPr>
            <a:r>
              <a:rPr lang="en-US"/>
              <a:t>Five-part qualitative interview training complete with practice interviews and feedback built-in from Co-PI Dr. Lucksted</a:t>
            </a:r>
          </a:p>
          <a:p>
            <a:pPr marL="171450" lvl="0" indent="-171450">
              <a:buFont typeface="Arial" panose="020B0604020202020204" pitchFamily="34" charset="0"/>
              <a:buChar char="•"/>
            </a:pPr>
            <a:r>
              <a:rPr lang="en-US"/>
              <a:t>Completion of essential trainings through CITI on research ethics, best practices, privacy, and confidentiality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Ongoing support – will be described later, in part 3 of our panel on “</a:t>
            </a:r>
            <a:r>
              <a:rPr lang="en-US" sz="1200">
                <a:highlight>
                  <a:srgbClr val="FFFFFF"/>
                </a:highlight>
                <a:latin typeface="Georgia"/>
              </a:rPr>
              <a:t>Reflections on Co-Leadership and Support Structures to Build Capacity among Community Partners”</a:t>
            </a:r>
            <a:endParaRPr lang="en-US"/>
          </a:p>
          <a:p>
            <a:endParaRPr lang="en-US"/>
          </a:p>
        </p:txBody>
      </p:sp>
    </p:spTree>
    <p:extLst>
      <p:ext uri="{BB962C8B-B14F-4D97-AF65-F5344CB8AC3E}">
        <p14:creationId xmlns:p14="http://schemas.microsoft.com/office/powerpoint/2010/main" val="2225901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8D29-04A5-DF77-C27E-2F20D1DAD4A6}"/>
              </a:ext>
            </a:extLst>
          </p:cNvPr>
          <p:cNvSpPr>
            <a:spLocks noGrp="1"/>
          </p:cNvSpPr>
          <p:nvPr>
            <p:ph type="ctrTitle"/>
          </p:nvPr>
        </p:nvSpPr>
        <p:spPr>
          <a:xfrm>
            <a:off x="1524000" y="1035865"/>
            <a:ext cx="9144000" cy="1744405"/>
          </a:xfrm>
        </p:spPr>
        <p:txBody>
          <a:bodyPr anchor="ctr"/>
          <a:lstStyle>
            <a:lvl1pPr algn="ctr">
              <a:defRPr sz="6000" b="1">
                <a:latin typeface="Georgia" panose="020405020504050203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C8354DE0-F1FD-E7EC-8EA5-46161D0B5ED9}"/>
              </a:ext>
            </a:extLst>
          </p:cNvPr>
          <p:cNvSpPr>
            <a:spLocks noGrp="1"/>
          </p:cNvSpPr>
          <p:nvPr>
            <p:ph type="subTitle" idx="1"/>
          </p:nvPr>
        </p:nvSpPr>
        <p:spPr>
          <a:xfrm>
            <a:off x="1524000" y="2780270"/>
            <a:ext cx="9144000" cy="889687"/>
          </a:xfrm>
        </p:spPr>
        <p:txBody>
          <a:bodyPr anchor="ctr"/>
          <a:lstStyle>
            <a:lvl1pPr marL="0" indent="0" algn="ctr">
              <a:buNone/>
              <a:defRPr sz="2400">
                <a:solidFill>
                  <a:schemeClr val="tx2"/>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03897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0A7D5D3-0D3C-B256-93F8-9F6F76440191}"/>
              </a:ext>
            </a:extLst>
          </p:cNvPr>
          <p:cNvSpPr>
            <a:spLocks noGrp="1"/>
          </p:cNvSpPr>
          <p:nvPr>
            <p:ph type="sldNum" sz="quarter" idx="12"/>
          </p:nvPr>
        </p:nvSpPr>
        <p:spPr>
          <a:xfrm>
            <a:off x="8953500" y="6356350"/>
            <a:ext cx="2743200" cy="365125"/>
          </a:xfrm>
        </p:spPr>
        <p:txBody>
          <a:bodyPr/>
          <a:lstStyle/>
          <a:p>
            <a:fld id="{9BD27684-930D-5C4F-910E-893A826D9F4B}" type="slidenum">
              <a:rPr lang="en-US" smtClean="0"/>
              <a:t>‹#›</a:t>
            </a:fld>
            <a:endParaRPr lang="en-US"/>
          </a:p>
        </p:txBody>
      </p:sp>
      <p:sp>
        <p:nvSpPr>
          <p:cNvPr id="8" name="Rectangle 7">
            <a:extLst>
              <a:ext uri="{FF2B5EF4-FFF2-40B4-BE49-F238E27FC236}">
                <a16:creationId xmlns:a16="http://schemas.microsoft.com/office/drawing/2014/main" id="{6A77DF08-E132-A411-F313-3DBF4F3AAD24}"/>
              </a:ext>
            </a:extLst>
          </p:cNvPr>
          <p:cNvSpPr/>
          <p:nvPr userDrawn="1"/>
        </p:nvSpPr>
        <p:spPr>
          <a:xfrm>
            <a:off x="495300" y="1142999"/>
            <a:ext cx="11201400" cy="3794759"/>
          </a:xfrm>
          <a:prstGeom prst="rect">
            <a:avLst/>
          </a:prstGeom>
          <a:gradFill>
            <a:gsLst>
              <a:gs pos="0">
                <a:schemeClr val="accent1">
                  <a:lumMod val="5000"/>
                  <a:lumOff val="95000"/>
                  <a:alpha val="60000"/>
                </a:schemeClr>
              </a:gs>
              <a:gs pos="40000">
                <a:schemeClr val="bg1">
                  <a:alpha val="9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urple quote marks on a black background&#10;&#10;Description automatically generated">
            <a:extLst>
              <a:ext uri="{FF2B5EF4-FFF2-40B4-BE49-F238E27FC236}">
                <a16:creationId xmlns:a16="http://schemas.microsoft.com/office/drawing/2014/main" id="{8B27CF8D-950D-4DDE-C104-C7D59FB75AF0}"/>
              </a:ext>
            </a:extLst>
          </p:cNvPr>
          <p:cNvPicPr>
            <a:picLocks noChangeAspect="1"/>
          </p:cNvPicPr>
          <p:nvPr userDrawn="1"/>
        </p:nvPicPr>
        <p:blipFill>
          <a:blip r:embed="rId3"/>
          <a:stretch>
            <a:fillRect/>
          </a:stretch>
        </p:blipFill>
        <p:spPr>
          <a:xfrm>
            <a:off x="244390" y="215595"/>
            <a:ext cx="1933908" cy="1576135"/>
          </a:xfrm>
          <a:prstGeom prst="rect">
            <a:avLst/>
          </a:prstGeom>
        </p:spPr>
      </p:pic>
      <p:sp>
        <p:nvSpPr>
          <p:cNvPr id="14" name="Text Placeholder 13">
            <a:extLst>
              <a:ext uri="{FF2B5EF4-FFF2-40B4-BE49-F238E27FC236}">
                <a16:creationId xmlns:a16="http://schemas.microsoft.com/office/drawing/2014/main" id="{4B91988C-71D4-8019-E371-83A8DD55390A}"/>
              </a:ext>
            </a:extLst>
          </p:cNvPr>
          <p:cNvSpPr>
            <a:spLocks noGrp="1"/>
          </p:cNvSpPr>
          <p:nvPr>
            <p:ph type="body" sz="quarter" idx="13" hasCustomPrompt="1"/>
          </p:nvPr>
        </p:nvSpPr>
        <p:spPr>
          <a:xfrm>
            <a:off x="1190625" y="1816444"/>
            <a:ext cx="9810750" cy="2606675"/>
          </a:xfrm>
        </p:spPr>
        <p:txBody>
          <a:bodyPr>
            <a:normAutofit/>
          </a:bodyPr>
          <a:lstStyle>
            <a:lvl1pPr marL="0" indent="0">
              <a:lnSpc>
                <a:spcPct val="100000"/>
              </a:lnSpc>
              <a:buNone/>
              <a:defRPr sz="4400" b="0" i="1">
                <a:solidFill>
                  <a:schemeClr val="tx1"/>
                </a:solidFill>
              </a:defRPr>
            </a:lvl1pPr>
            <a:lvl2pPr marL="457200" indent="0">
              <a:lnSpc>
                <a:spcPct val="100000"/>
              </a:lnSpc>
              <a:buNone/>
              <a:defRPr sz="2400"/>
            </a:lvl2pPr>
            <a:lvl3pPr marL="914400" indent="0">
              <a:lnSpc>
                <a:spcPct val="100000"/>
              </a:lnSpc>
              <a:buNone/>
              <a:defRPr sz="2400"/>
            </a:lvl3pPr>
            <a:lvl4pPr marL="1371600" indent="0">
              <a:lnSpc>
                <a:spcPct val="100000"/>
              </a:lnSpc>
              <a:buNone/>
              <a:defRPr sz="2400"/>
            </a:lvl4pPr>
            <a:lvl5pPr marL="1828800" indent="0">
              <a:lnSpc>
                <a:spcPct val="100000"/>
              </a:lnSpc>
              <a:buNone/>
              <a:defRPr sz="2400"/>
            </a:lvl5pPr>
          </a:lstStyle>
          <a:p>
            <a:pPr lvl="0"/>
            <a:r>
              <a:rPr lang="en-US"/>
              <a:t>Quote goes here lorem ipsum dolor </a:t>
            </a:r>
            <a:br>
              <a:rPr lang="en-US"/>
            </a:br>
            <a:r>
              <a:rPr lang="en-US"/>
              <a:t>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a:t>
            </a:r>
          </a:p>
        </p:txBody>
      </p:sp>
    </p:spTree>
    <p:extLst>
      <p:ext uri="{BB962C8B-B14F-4D97-AF65-F5344CB8AC3E}">
        <p14:creationId xmlns:p14="http://schemas.microsoft.com/office/powerpoint/2010/main" val="2454643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12" userDrawn="1">
          <p15:clr>
            <a:srgbClr val="FBAE40"/>
          </p15:clr>
        </p15:guide>
        <p15:guide id="4" pos="736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D094F3-686C-8854-9419-14E01594646E}"/>
              </a:ext>
            </a:extLst>
          </p:cNvPr>
          <p:cNvSpPr>
            <a:spLocks noGrp="1"/>
          </p:cNvSpPr>
          <p:nvPr>
            <p:ph type="dt" sz="half" idx="10"/>
          </p:nvPr>
        </p:nvSpPr>
        <p:spPr/>
        <p:txBody>
          <a:bodyPr/>
          <a:lstStyle/>
          <a:p>
            <a:fld id="{024EF547-8001-44D7-A043-715E9E40C58E}" type="datetimeFigureOut">
              <a:rPr lang="en-US" smtClean="0"/>
              <a:t>5/11/2026</a:t>
            </a:fld>
            <a:endParaRPr lang="en-US"/>
          </a:p>
        </p:txBody>
      </p:sp>
      <p:sp>
        <p:nvSpPr>
          <p:cNvPr id="3" name="Footer Placeholder 2">
            <a:extLst>
              <a:ext uri="{FF2B5EF4-FFF2-40B4-BE49-F238E27FC236}">
                <a16:creationId xmlns:a16="http://schemas.microsoft.com/office/drawing/2014/main" id="{37D0FA5D-0A7D-240C-EE55-824A688993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D8E3F1-E1E0-E7C3-A067-85AE6FCE8A3F}"/>
              </a:ext>
            </a:extLst>
          </p:cNvPr>
          <p:cNvSpPr>
            <a:spLocks noGrp="1"/>
          </p:cNvSpPr>
          <p:nvPr>
            <p:ph type="sldNum" sz="quarter" idx="12"/>
          </p:nvPr>
        </p:nvSpPr>
        <p:spPr/>
        <p:txBody>
          <a:bodyPr/>
          <a:lstStyle/>
          <a:p>
            <a:fld id="{1F16208D-40E6-41C8-960B-02238185B249}" type="slidenum">
              <a:rPr lang="en-US" smtClean="0"/>
              <a:t>‹#›</a:t>
            </a:fld>
            <a:endParaRPr lang="en-US"/>
          </a:p>
        </p:txBody>
      </p:sp>
    </p:spTree>
    <p:extLst>
      <p:ext uri="{BB962C8B-B14F-4D97-AF65-F5344CB8AC3E}">
        <p14:creationId xmlns:p14="http://schemas.microsoft.com/office/powerpoint/2010/main" val="750783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2F0AA-84B1-45C6-7387-4473EFE6500C}"/>
              </a:ext>
            </a:extLst>
          </p:cNvPr>
          <p:cNvSpPr>
            <a:spLocks noGrp="1"/>
          </p:cNvSpPr>
          <p:nvPr>
            <p:ph type="title"/>
          </p:nvPr>
        </p:nvSpPr>
        <p:spPr>
          <a:xfrm>
            <a:off x="506589" y="309386"/>
            <a:ext cx="10515600" cy="1325563"/>
          </a:xfr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2E7EEA6C-D477-6CA4-FF45-0F11C6CAF475}"/>
              </a:ext>
            </a:extLst>
          </p:cNvPr>
          <p:cNvSpPr>
            <a:spLocks noGrp="1"/>
          </p:cNvSpPr>
          <p:nvPr>
            <p:ph idx="1"/>
          </p:nvPr>
        </p:nvSpPr>
        <p:spPr>
          <a:xfrm>
            <a:off x="506589" y="1825625"/>
            <a:ext cx="10515600" cy="3243086"/>
          </a:xfrm>
        </p:spPr>
        <p:txBody>
          <a:bodyPr/>
          <a:lstStyle>
            <a:lvl1pPr>
              <a:buClr>
                <a:schemeClr val="accent1"/>
              </a:buClr>
              <a:defRPr>
                <a:solidFill>
                  <a:schemeClr val="tx2"/>
                </a:solidFill>
              </a:defRPr>
            </a:lvl1pPr>
            <a:lvl2pPr>
              <a:buClr>
                <a:schemeClr val="accent1"/>
              </a:buClr>
              <a:defRPr>
                <a:solidFill>
                  <a:schemeClr val="tx2"/>
                </a:solidFill>
              </a:defRPr>
            </a:lvl2pPr>
            <a:lvl3pPr>
              <a:buClr>
                <a:schemeClr val="accent1"/>
              </a:buClr>
              <a:defRPr>
                <a:solidFill>
                  <a:schemeClr val="tx2"/>
                </a:solidFill>
              </a:defRPr>
            </a:lvl3pPr>
            <a:lvl4pPr>
              <a:buClr>
                <a:schemeClr val="accent1"/>
              </a:buClr>
              <a:defRPr>
                <a:solidFill>
                  <a:schemeClr val="tx2"/>
                </a:solidFill>
              </a:defRPr>
            </a:lvl4pPr>
            <a:lvl5pPr>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7BC8E1A-D15C-2A40-6333-D71748C4A33D}"/>
              </a:ext>
            </a:extLst>
          </p:cNvPr>
          <p:cNvSpPr>
            <a:spLocks noGrp="1"/>
          </p:cNvSpPr>
          <p:nvPr>
            <p:ph type="sldNum" sz="quarter" idx="12"/>
          </p:nvPr>
        </p:nvSpPr>
        <p:spPr/>
        <p:txBody>
          <a:bodyPr/>
          <a:lstStyle/>
          <a:p>
            <a:fld id="{9BD27684-930D-5C4F-910E-893A826D9F4B}" type="slidenum">
              <a:rPr lang="en-US" smtClean="0"/>
              <a:t>‹#›</a:t>
            </a:fld>
            <a:endParaRPr lang="en-US"/>
          </a:p>
        </p:txBody>
      </p:sp>
    </p:spTree>
    <p:extLst>
      <p:ext uri="{BB962C8B-B14F-4D97-AF65-F5344CB8AC3E}">
        <p14:creationId xmlns:p14="http://schemas.microsoft.com/office/powerpoint/2010/main" val="104136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2F0AA-84B1-45C6-7387-4473EFE6500C}"/>
              </a:ext>
            </a:extLst>
          </p:cNvPr>
          <p:cNvSpPr>
            <a:spLocks noGrp="1"/>
          </p:cNvSpPr>
          <p:nvPr>
            <p:ph type="title"/>
          </p:nvPr>
        </p:nvSpPr>
        <p:spPr>
          <a:xfrm>
            <a:off x="506588" y="383029"/>
            <a:ext cx="11190111" cy="1325563"/>
          </a:xfrm>
        </p:spPr>
        <p:txBody>
          <a:bodyPr>
            <a:normAutofit/>
          </a:bodyPr>
          <a:lstStyle>
            <a:lvl1pPr>
              <a:defRPr sz="2400" b="1"/>
            </a:lvl1pPr>
          </a:lstStyle>
          <a:p>
            <a:r>
              <a:rPr lang="en-US"/>
              <a:t>Click to edit Master title style</a:t>
            </a:r>
          </a:p>
        </p:txBody>
      </p:sp>
      <p:sp>
        <p:nvSpPr>
          <p:cNvPr id="3" name="Content Placeholder 2">
            <a:extLst>
              <a:ext uri="{FF2B5EF4-FFF2-40B4-BE49-F238E27FC236}">
                <a16:creationId xmlns:a16="http://schemas.microsoft.com/office/drawing/2014/main" id="{2E7EEA6C-D477-6CA4-FF45-0F11C6CAF475}"/>
              </a:ext>
            </a:extLst>
          </p:cNvPr>
          <p:cNvSpPr>
            <a:spLocks noGrp="1"/>
          </p:cNvSpPr>
          <p:nvPr>
            <p:ph idx="1"/>
          </p:nvPr>
        </p:nvSpPr>
        <p:spPr>
          <a:xfrm>
            <a:off x="506589" y="1825625"/>
            <a:ext cx="5589411" cy="3243086"/>
          </a:xfrm>
        </p:spPr>
        <p:txBody>
          <a:bodyPr/>
          <a:lstStyle>
            <a:lvl1pPr>
              <a:buClr>
                <a:schemeClr val="accent1"/>
              </a:buClr>
              <a:defRPr>
                <a:solidFill>
                  <a:schemeClr val="tx2"/>
                </a:solidFill>
              </a:defRPr>
            </a:lvl1pPr>
            <a:lvl2pPr>
              <a:buClr>
                <a:schemeClr val="accent1"/>
              </a:buClr>
              <a:defRPr>
                <a:solidFill>
                  <a:schemeClr val="tx2"/>
                </a:solidFill>
              </a:defRPr>
            </a:lvl2pPr>
            <a:lvl3pPr>
              <a:buClr>
                <a:schemeClr val="accent1"/>
              </a:buClr>
              <a:defRPr>
                <a:solidFill>
                  <a:schemeClr val="tx2"/>
                </a:solidFill>
              </a:defRPr>
            </a:lvl3pPr>
            <a:lvl4pPr>
              <a:buClr>
                <a:schemeClr val="accent1"/>
              </a:buClr>
              <a:defRPr>
                <a:solidFill>
                  <a:schemeClr val="tx2"/>
                </a:solidFill>
              </a:defRPr>
            </a:lvl4pPr>
            <a:lvl5pPr>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7BC8E1A-D15C-2A40-6333-D71748C4A33D}"/>
              </a:ext>
            </a:extLst>
          </p:cNvPr>
          <p:cNvSpPr>
            <a:spLocks noGrp="1"/>
          </p:cNvSpPr>
          <p:nvPr>
            <p:ph type="sldNum" sz="quarter" idx="12"/>
          </p:nvPr>
        </p:nvSpPr>
        <p:spPr/>
        <p:txBody>
          <a:bodyPr/>
          <a:lstStyle/>
          <a:p>
            <a:fld id="{9BD27684-930D-5C4F-910E-893A826D9F4B}" type="slidenum">
              <a:rPr lang="en-US" smtClean="0"/>
              <a:t>‹#›</a:t>
            </a:fld>
            <a:endParaRPr lang="en-US"/>
          </a:p>
        </p:txBody>
      </p:sp>
      <p:sp>
        <p:nvSpPr>
          <p:cNvPr id="5" name="Picture Placeholder 4">
            <a:extLst>
              <a:ext uri="{FF2B5EF4-FFF2-40B4-BE49-F238E27FC236}">
                <a16:creationId xmlns:a16="http://schemas.microsoft.com/office/drawing/2014/main" id="{7558CB8E-7529-B26E-9752-393AD1D3B531}"/>
              </a:ext>
            </a:extLst>
          </p:cNvPr>
          <p:cNvSpPr>
            <a:spLocks noGrp="1"/>
          </p:cNvSpPr>
          <p:nvPr>
            <p:ph type="pic" sz="quarter" idx="13"/>
          </p:nvPr>
        </p:nvSpPr>
        <p:spPr>
          <a:xfrm>
            <a:off x="6096000" y="1825625"/>
            <a:ext cx="2219517" cy="2220834"/>
          </a:xfrm>
          <a:prstGeom prst="ellipse">
            <a:avLst/>
          </a:prstGeom>
        </p:spPr>
        <p:txBody>
          <a:bodyPr/>
          <a:lstStyle/>
          <a:p>
            <a:endParaRPr lang="en-US"/>
          </a:p>
        </p:txBody>
      </p:sp>
    </p:spTree>
    <p:extLst>
      <p:ext uri="{BB962C8B-B14F-4D97-AF65-F5344CB8AC3E}">
        <p14:creationId xmlns:p14="http://schemas.microsoft.com/office/powerpoint/2010/main" val="159808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FDE24-F687-1641-8B18-3A0CD382C0F9}"/>
              </a:ext>
            </a:extLst>
          </p:cNvPr>
          <p:cNvSpPr>
            <a:spLocks noGrp="1"/>
          </p:cNvSpPr>
          <p:nvPr>
            <p:ph type="title"/>
          </p:nvPr>
        </p:nvSpPr>
        <p:spPr>
          <a:xfrm>
            <a:off x="506589" y="1143000"/>
            <a:ext cx="10515600" cy="1426368"/>
          </a:xfrm>
        </p:spPr>
        <p:txBody>
          <a:bodyPr anchor="b">
            <a:normAutofit/>
          </a:bodyPr>
          <a:lstStyle>
            <a:lvl1pPr>
              <a:defRPr sz="5400" b="1"/>
            </a:lvl1pPr>
          </a:lstStyle>
          <a:p>
            <a:r>
              <a:rPr lang="en-US"/>
              <a:t>Click to edit Master title style</a:t>
            </a:r>
          </a:p>
        </p:txBody>
      </p:sp>
      <p:sp>
        <p:nvSpPr>
          <p:cNvPr id="3" name="Text Placeholder 2">
            <a:extLst>
              <a:ext uri="{FF2B5EF4-FFF2-40B4-BE49-F238E27FC236}">
                <a16:creationId xmlns:a16="http://schemas.microsoft.com/office/drawing/2014/main" id="{88B6F83D-4DA3-9E70-71DC-71B683C19DF9}"/>
              </a:ext>
            </a:extLst>
          </p:cNvPr>
          <p:cNvSpPr>
            <a:spLocks noGrp="1"/>
          </p:cNvSpPr>
          <p:nvPr>
            <p:ph type="body" idx="1"/>
          </p:nvPr>
        </p:nvSpPr>
        <p:spPr>
          <a:xfrm>
            <a:off x="506589" y="2856000"/>
            <a:ext cx="10515600" cy="1500187"/>
          </a:xfrm>
        </p:spPr>
        <p:txBody>
          <a:bodyPr/>
          <a:lstStyle>
            <a:lvl1pPr marL="0" indent="0">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B8E8F8AB-D3D2-09E8-79F2-9270CD34A6CC}"/>
              </a:ext>
            </a:extLst>
          </p:cNvPr>
          <p:cNvSpPr>
            <a:spLocks noGrp="1"/>
          </p:cNvSpPr>
          <p:nvPr>
            <p:ph type="sldNum" sz="quarter" idx="12"/>
          </p:nvPr>
        </p:nvSpPr>
        <p:spPr/>
        <p:txBody>
          <a:bodyPr/>
          <a:lstStyle/>
          <a:p>
            <a:fld id="{9BD27684-930D-5C4F-910E-893A826D9F4B}" type="slidenum">
              <a:rPr lang="en-US" smtClean="0"/>
              <a:t>‹#›</a:t>
            </a:fld>
            <a:endParaRPr lang="en-US"/>
          </a:p>
        </p:txBody>
      </p:sp>
    </p:spTree>
    <p:extLst>
      <p:ext uri="{BB962C8B-B14F-4D97-AF65-F5344CB8AC3E}">
        <p14:creationId xmlns:p14="http://schemas.microsoft.com/office/powerpoint/2010/main" val="145084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8568F-B1EF-B491-D53D-FC59FD2EB241}"/>
              </a:ext>
            </a:extLst>
          </p:cNvPr>
          <p:cNvSpPr>
            <a:spLocks noGrp="1"/>
          </p:cNvSpPr>
          <p:nvPr>
            <p:ph type="title"/>
          </p:nvPr>
        </p:nvSpPr>
        <p:spPr>
          <a:xfrm>
            <a:off x="506589" y="309386"/>
            <a:ext cx="10515600" cy="1325563"/>
          </a:xfr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C42CFCB4-33E2-55DB-24AF-8B4417CC4538}"/>
              </a:ext>
            </a:extLst>
          </p:cNvPr>
          <p:cNvSpPr>
            <a:spLocks noGrp="1"/>
          </p:cNvSpPr>
          <p:nvPr>
            <p:ph sz="half" idx="1"/>
          </p:nvPr>
        </p:nvSpPr>
        <p:spPr>
          <a:xfrm>
            <a:off x="506589" y="1825625"/>
            <a:ext cx="5181600" cy="3141486"/>
          </a:xfrm>
        </p:spPr>
        <p:txBody>
          <a:bodyPr>
            <a:normAutofit/>
          </a:bodyPr>
          <a:lstStyle>
            <a:lvl1pPr>
              <a:buClr>
                <a:schemeClr val="accent1"/>
              </a:buClr>
              <a:defRPr sz="2400">
                <a:solidFill>
                  <a:schemeClr val="tx2"/>
                </a:solidFill>
              </a:defRPr>
            </a:lvl1pPr>
            <a:lvl2pPr>
              <a:buClr>
                <a:schemeClr val="accent1"/>
              </a:buClr>
              <a:defRPr sz="2400">
                <a:solidFill>
                  <a:schemeClr val="tx2"/>
                </a:solidFill>
              </a:defRPr>
            </a:lvl2pPr>
            <a:lvl3pPr>
              <a:buClr>
                <a:schemeClr val="accent1"/>
              </a:buClr>
              <a:defRPr sz="2400">
                <a:solidFill>
                  <a:schemeClr val="tx2"/>
                </a:solidFill>
              </a:defRPr>
            </a:lvl3pPr>
            <a:lvl4pPr>
              <a:buClr>
                <a:schemeClr val="accent1"/>
              </a:buClr>
              <a:defRPr sz="2400">
                <a:solidFill>
                  <a:schemeClr val="tx2"/>
                </a:solidFill>
              </a:defRPr>
            </a:lvl4pPr>
            <a:lvl5pPr>
              <a:buClr>
                <a:schemeClr val="accent1"/>
              </a:buClr>
              <a:defRPr sz="2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095472-E860-55F0-B8FB-444C9A59DF02}"/>
              </a:ext>
            </a:extLst>
          </p:cNvPr>
          <p:cNvSpPr>
            <a:spLocks noGrp="1"/>
          </p:cNvSpPr>
          <p:nvPr>
            <p:ph sz="half" idx="2"/>
          </p:nvPr>
        </p:nvSpPr>
        <p:spPr>
          <a:xfrm>
            <a:off x="6096000" y="1819980"/>
            <a:ext cx="5181600" cy="3141486"/>
          </a:xfrm>
        </p:spPr>
        <p:txBody>
          <a:bodyPr>
            <a:normAutofit/>
          </a:bodyPr>
          <a:lstStyle>
            <a:lvl1pPr>
              <a:buClr>
                <a:schemeClr val="accent1"/>
              </a:buClr>
              <a:defRPr sz="2400">
                <a:solidFill>
                  <a:schemeClr val="tx2"/>
                </a:solidFill>
              </a:defRPr>
            </a:lvl1pPr>
            <a:lvl2pPr>
              <a:buClr>
                <a:schemeClr val="accent1"/>
              </a:buClr>
              <a:defRPr sz="2400">
                <a:solidFill>
                  <a:schemeClr val="tx2"/>
                </a:solidFill>
              </a:defRPr>
            </a:lvl2pPr>
            <a:lvl3pPr>
              <a:buClr>
                <a:schemeClr val="accent1"/>
              </a:buClr>
              <a:defRPr sz="2400">
                <a:solidFill>
                  <a:schemeClr val="tx2"/>
                </a:solidFill>
              </a:defRPr>
            </a:lvl3pPr>
            <a:lvl4pPr>
              <a:buClr>
                <a:schemeClr val="accent1"/>
              </a:buClr>
              <a:defRPr sz="2400">
                <a:solidFill>
                  <a:schemeClr val="tx2"/>
                </a:solidFill>
              </a:defRPr>
            </a:lvl4pPr>
            <a:lvl5pPr>
              <a:buClr>
                <a:schemeClr val="accent1"/>
              </a:buClr>
              <a:defRPr sz="2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3B6259B-E9F4-0129-802A-2D05ECDEF157}"/>
              </a:ext>
            </a:extLst>
          </p:cNvPr>
          <p:cNvSpPr>
            <a:spLocks noGrp="1"/>
          </p:cNvSpPr>
          <p:nvPr>
            <p:ph type="sldNum" sz="quarter" idx="12"/>
          </p:nvPr>
        </p:nvSpPr>
        <p:spPr/>
        <p:txBody>
          <a:bodyPr/>
          <a:lstStyle/>
          <a:p>
            <a:fld id="{9BD27684-930D-5C4F-910E-893A826D9F4B}" type="slidenum">
              <a:rPr lang="en-US" smtClean="0"/>
              <a:t>‹#›</a:t>
            </a:fld>
            <a:endParaRPr lang="en-US"/>
          </a:p>
        </p:txBody>
      </p:sp>
    </p:spTree>
    <p:extLst>
      <p:ext uri="{BB962C8B-B14F-4D97-AF65-F5344CB8AC3E}">
        <p14:creationId xmlns:p14="http://schemas.microsoft.com/office/powerpoint/2010/main" val="246089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9B388-2E0A-7486-AED7-32CDB71529CF}"/>
              </a:ext>
            </a:extLst>
          </p:cNvPr>
          <p:cNvSpPr>
            <a:spLocks noGrp="1"/>
          </p:cNvSpPr>
          <p:nvPr>
            <p:ph type="title"/>
          </p:nvPr>
        </p:nvSpPr>
        <p:spPr>
          <a:xfrm>
            <a:off x="506589" y="308680"/>
            <a:ext cx="10515600" cy="1325563"/>
          </a:xfrm>
        </p:spPr>
        <p:txBody>
          <a:bodyPr/>
          <a:lstStyle>
            <a:lvl1pPr>
              <a:defRPr b="1"/>
            </a:lvl1pPr>
          </a:lstStyle>
          <a:p>
            <a:r>
              <a:rPr lang="en-US"/>
              <a:t>Click to edit Master title style</a:t>
            </a:r>
          </a:p>
        </p:txBody>
      </p:sp>
      <p:sp>
        <p:nvSpPr>
          <p:cNvPr id="3" name="Text Placeholder 2">
            <a:extLst>
              <a:ext uri="{FF2B5EF4-FFF2-40B4-BE49-F238E27FC236}">
                <a16:creationId xmlns:a16="http://schemas.microsoft.com/office/drawing/2014/main" id="{3BC8CCB5-89BF-C6EB-1396-4C9D2F44028D}"/>
              </a:ext>
            </a:extLst>
          </p:cNvPr>
          <p:cNvSpPr>
            <a:spLocks noGrp="1"/>
          </p:cNvSpPr>
          <p:nvPr>
            <p:ph type="body" idx="1"/>
          </p:nvPr>
        </p:nvSpPr>
        <p:spPr>
          <a:xfrm>
            <a:off x="5065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C52564-D46F-DEB8-4F37-DCC12D8B1A32}"/>
              </a:ext>
            </a:extLst>
          </p:cNvPr>
          <p:cNvSpPr>
            <a:spLocks noGrp="1"/>
          </p:cNvSpPr>
          <p:nvPr>
            <p:ph sz="half" idx="2"/>
          </p:nvPr>
        </p:nvSpPr>
        <p:spPr>
          <a:xfrm>
            <a:off x="506589" y="2505075"/>
            <a:ext cx="5157787" cy="2450747"/>
          </a:xfrm>
        </p:spPr>
        <p:txBody>
          <a:bodyPr>
            <a:normAutofit/>
          </a:bodyPr>
          <a:lstStyle>
            <a:lvl1pPr>
              <a:buClr>
                <a:schemeClr val="accent1"/>
              </a:buClr>
              <a:defRPr sz="2000">
                <a:solidFill>
                  <a:schemeClr val="tx2"/>
                </a:solidFill>
              </a:defRPr>
            </a:lvl1pPr>
            <a:lvl2pPr>
              <a:buClr>
                <a:schemeClr val="accent1"/>
              </a:buClr>
              <a:defRPr sz="2000">
                <a:solidFill>
                  <a:schemeClr val="tx2"/>
                </a:solidFill>
              </a:defRPr>
            </a:lvl2pPr>
            <a:lvl3pPr>
              <a:buClr>
                <a:schemeClr val="accent1"/>
              </a:buClr>
              <a:defRPr sz="2000">
                <a:solidFill>
                  <a:schemeClr val="tx2"/>
                </a:solidFill>
              </a:defRPr>
            </a:lvl3pPr>
            <a:lvl4pPr>
              <a:buClr>
                <a:schemeClr val="accent1"/>
              </a:buClr>
              <a:defRPr sz="2000">
                <a:solidFill>
                  <a:schemeClr val="tx2"/>
                </a:solidFill>
              </a:defRPr>
            </a:lvl4pPr>
            <a:lvl5pPr>
              <a:buClr>
                <a:schemeClr val="accent1"/>
              </a:buClr>
              <a:defRPr sz="2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D66C58-C071-1DA5-7E2F-AF256C788433}"/>
              </a:ext>
            </a:extLst>
          </p:cNvPr>
          <p:cNvSpPr>
            <a:spLocks noGrp="1"/>
          </p:cNvSpPr>
          <p:nvPr>
            <p:ph type="body" sz="quarter" idx="3"/>
          </p:nvPr>
        </p:nvSpPr>
        <p:spPr>
          <a:xfrm>
            <a:off x="6104466" y="1681163"/>
            <a:ext cx="55922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5A32C2-3F8E-0A35-018E-B9782F4C7151}"/>
              </a:ext>
            </a:extLst>
          </p:cNvPr>
          <p:cNvSpPr>
            <a:spLocks noGrp="1"/>
          </p:cNvSpPr>
          <p:nvPr>
            <p:ph sz="quarter" idx="4"/>
          </p:nvPr>
        </p:nvSpPr>
        <p:spPr>
          <a:xfrm>
            <a:off x="6104466" y="2505075"/>
            <a:ext cx="5592234" cy="2450747"/>
          </a:xfrm>
        </p:spPr>
        <p:txBody>
          <a:bodyPr>
            <a:normAutofit/>
          </a:bodyPr>
          <a:lstStyle>
            <a:lvl1pPr>
              <a:buClr>
                <a:schemeClr val="accent1"/>
              </a:buClr>
              <a:defRPr sz="2000">
                <a:solidFill>
                  <a:schemeClr val="tx2"/>
                </a:solidFill>
              </a:defRPr>
            </a:lvl1pPr>
            <a:lvl2pPr>
              <a:buClr>
                <a:schemeClr val="accent1"/>
              </a:buClr>
              <a:defRPr sz="2000">
                <a:solidFill>
                  <a:schemeClr val="tx2"/>
                </a:solidFill>
              </a:defRPr>
            </a:lvl2pPr>
            <a:lvl3pPr>
              <a:buClr>
                <a:schemeClr val="accent1"/>
              </a:buClr>
              <a:defRPr sz="2000">
                <a:solidFill>
                  <a:schemeClr val="tx2"/>
                </a:solidFill>
              </a:defRPr>
            </a:lvl3pPr>
            <a:lvl4pPr>
              <a:buClr>
                <a:schemeClr val="accent1"/>
              </a:buClr>
              <a:defRPr sz="2000">
                <a:solidFill>
                  <a:schemeClr val="tx2"/>
                </a:solidFill>
              </a:defRPr>
            </a:lvl4pPr>
            <a:lvl5pPr>
              <a:buClr>
                <a:schemeClr val="accent1"/>
              </a:buClr>
              <a:defRPr sz="2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08E6CEFF-FA01-1B4C-CCCB-DD362D699872}"/>
              </a:ext>
            </a:extLst>
          </p:cNvPr>
          <p:cNvSpPr>
            <a:spLocks noGrp="1"/>
          </p:cNvSpPr>
          <p:nvPr>
            <p:ph type="sldNum" sz="quarter" idx="12"/>
          </p:nvPr>
        </p:nvSpPr>
        <p:spPr/>
        <p:txBody>
          <a:bodyPr/>
          <a:lstStyle/>
          <a:p>
            <a:fld id="{9BD27684-930D-5C4F-910E-893A826D9F4B}" type="slidenum">
              <a:rPr lang="en-US" smtClean="0"/>
              <a:t>‹#›</a:t>
            </a:fld>
            <a:endParaRPr lang="en-US"/>
          </a:p>
        </p:txBody>
      </p:sp>
    </p:spTree>
    <p:extLst>
      <p:ext uri="{BB962C8B-B14F-4D97-AF65-F5344CB8AC3E}">
        <p14:creationId xmlns:p14="http://schemas.microsoft.com/office/powerpoint/2010/main" val="353895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25B640-48AF-39FE-4D2F-AF77B9EDE947}"/>
              </a:ext>
            </a:extLst>
          </p:cNvPr>
          <p:cNvSpPr>
            <a:spLocks noGrp="1"/>
          </p:cNvSpPr>
          <p:nvPr>
            <p:ph type="sldNum" sz="quarter" idx="12"/>
          </p:nvPr>
        </p:nvSpPr>
        <p:spPr/>
        <p:txBody>
          <a:bodyPr/>
          <a:lstStyle/>
          <a:p>
            <a:fld id="{9BD27684-930D-5C4F-910E-893A826D9F4B}" type="slidenum">
              <a:rPr lang="en-US" smtClean="0"/>
              <a:t>‹#›</a:t>
            </a:fld>
            <a:endParaRPr lang="en-US"/>
          </a:p>
        </p:txBody>
      </p:sp>
      <p:sp>
        <p:nvSpPr>
          <p:cNvPr id="6" name="Picture Placeholder 5">
            <a:extLst>
              <a:ext uri="{FF2B5EF4-FFF2-40B4-BE49-F238E27FC236}">
                <a16:creationId xmlns:a16="http://schemas.microsoft.com/office/drawing/2014/main" id="{840F7169-D6EE-503E-9834-AFCD659916FC}"/>
              </a:ext>
            </a:extLst>
          </p:cNvPr>
          <p:cNvSpPr>
            <a:spLocks noGrp="1"/>
          </p:cNvSpPr>
          <p:nvPr>
            <p:ph type="pic" sz="quarter" idx="13"/>
          </p:nvPr>
        </p:nvSpPr>
        <p:spPr>
          <a:xfrm>
            <a:off x="0" y="0"/>
            <a:ext cx="12192000" cy="5531556"/>
          </a:xfrm>
        </p:spPr>
        <p:txBody>
          <a:bodyPr/>
          <a:lstStyle/>
          <a:p>
            <a:r>
              <a:rPr lang="en-US"/>
              <a:t>Click icon to add picture</a:t>
            </a:r>
          </a:p>
        </p:txBody>
      </p:sp>
    </p:spTree>
    <p:extLst>
      <p:ext uri="{BB962C8B-B14F-4D97-AF65-F5344CB8AC3E}">
        <p14:creationId xmlns:p14="http://schemas.microsoft.com/office/powerpoint/2010/main" val="1207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60D66-33EB-D142-E84F-715A2B40F6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D5C137-0ED9-E043-5A87-E89030A53E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FA2977-0344-7BAE-8B63-F59FA6472A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6141EB1-BDC3-C7F5-5260-EE9C83091CFB}"/>
              </a:ext>
            </a:extLst>
          </p:cNvPr>
          <p:cNvSpPr>
            <a:spLocks noGrp="1"/>
          </p:cNvSpPr>
          <p:nvPr>
            <p:ph type="sldNum" sz="quarter" idx="12"/>
          </p:nvPr>
        </p:nvSpPr>
        <p:spPr/>
        <p:txBody>
          <a:bodyPr/>
          <a:lstStyle/>
          <a:p>
            <a:fld id="{9BD27684-930D-5C4F-910E-893A826D9F4B}" type="slidenum">
              <a:rPr lang="en-US" smtClean="0"/>
              <a:t>‹#›</a:t>
            </a:fld>
            <a:endParaRPr lang="en-US"/>
          </a:p>
        </p:txBody>
      </p:sp>
    </p:spTree>
    <p:extLst>
      <p:ext uri="{BB962C8B-B14F-4D97-AF65-F5344CB8AC3E}">
        <p14:creationId xmlns:p14="http://schemas.microsoft.com/office/powerpoint/2010/main" val="717073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0A7D5D3-0D3C-B256-93F8-9F6F76440191}"/>
              </a:ext>
            </a:extLst>
          </p:cNvPr>
          <p:cNvSpPr>
            <a:spLocks noGrp="1"/>
          </p:cNvSpPr>
          <p:nvPr>
            <p:ph type="sldNum" sz="quarter" idx="12"/>
          </p:nvPr>
        </p:nvSpPr>
        <p:spPr>
          <a:xfrm>
            <a:off x="8953500" y="6356350"/>
            <a:ext cx="2743200" cy="365125"/>
          </a:xfrm>
        </p:spPr>
        <p:txBody>
          <a:bodyPr/>
          <a:lstStyle/>
          <a:p>
            <a:fld id="{9BD27684-930D-5C4F-910E-893A826D9F4B}" type="slidenum">
              <a:rPr lang="en-US" smtClean="0"/>
              <a:t>‹#›</a:t>
            </a:fld>
            <a:endParaRPr lang="en-US"/>
          </a:p>
        </p:txBody>
      </p:sp>
      <p:sp>
        <p:nvSpPr>
          <p:cNvPr id="2" name="Rectangle 1">
            <a:extLst>
              <a:ext uri="{FF2B5EF4-FFF2-40B4-BE49-F238E27FC236}">
                <a16:creationId xmlns:a16="http://schemas.microsoft.com/office/drawing/2014/main" id="{74B39B31-9517-4055-50E8-6BB372199FB1}"/>
              </a:ext>
            </a:extLst>
          </p:cNvPr>
          <p:cNvSpPr/>
          <p:nvPr userDrawn="1"/>
        </p:nvSpPr>
        <p:spPr>
          <a:xfrm>
            <a:off x="0" y="0"/>
            <a:ext cx="12192000" cy="5537200"/>
          </a:xfrm>
          <a:prstGeom prst="rect">
            <a:avLst/>
          </a:prstGeom>
          <a:solidFill>
            <a:srgbClr val="6B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15860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12">
          <p15:clr>
            <a:srgbClr val="FBAE40"/>
          </p15:clr>
        </p15:guide>
        <p15:guide id="4" pos="736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944FD5-EF75-5031-92BE-564863132347}"/>
              </a:ext>
            </a:extLst>
          </p:cNvPr>
          <p:cNvSpPr>
            <a:spLocks noGrp="1"/>
          </p:cNvSpPr>
          <p:nvPr>
            <p:ph type="title"/>
          </p:nvPr>
        </p:nvSpPr>
        <p:spPr>
          <a:xfrm>
            <a:off x="495300" y="30938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651AE4-5AC8-2194-2474-68F2F21FFB10}"/>
              </a:ext>
            </a:extLst>
          </p:cNvPr>
          <p:cNvSpPr>
            <a:spLocks noGrp="1"/>
          </p:cNvSpPr>
          <p:nvPr>
            <p:ph type="body" idx="1"/>
          </p:nvPr>
        </p:nvSpPr>
        <p:spPr>
          <a:xfrm>
            <a:off x="4953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F943D40-F50F-EA71-D7AE-D403B92D8D12}"/>
              </a:ext>
            </a:extLst>
          </p:cNvPr>
          <p:cNvSpPr>
            <a:spLocks noGrp="1"/>
          </p:cNvSpPr>
          <p:nvPr>
            <p:ph type="sldNum" sz="quarter" idx="4"/>
          </p:nvPr>
        </p:nvSpPr>
        <p:spPr>
          <a:xfrm>
            <a:off x="89535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D27684-930D-5C4F-910E-893A826D9F4B}" type="slidenum">
              <a:rPr lang="en-US" smtClean="0"/>
              <a:t>‹#›</a:t>
            </a:fld>
            <a:endParaRPr lang="en-US"/>
          </a:p>
        </p:txBody>
      </p:sp>
    </p:spTree>
    <p:extLst>
      <p:ext uri="{BB962C8B-B14F-4D97-AF65-F5344CB8AC3E}">
        <p14:creationId xmlns:p14="http://schemas.microsoft.com/office/powerpoint/2010/main" val="2201185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5" r:id="rId7"/>
    <p:sldLayoutId id="2147483656" r:id="rId8"/>
    <p:sldLayoutId id="2147483658" r:id="rId9"/>
    <p:sldLayoutId id="2147483657"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F26B43"/>
          </p15:clr>
        </p15:guide>
        <p15:guide id="2" pos="3840" userDrawn="1">
          <p15:clr>
            <a:srgbClr val="F26B43"/>
          </p15:clr>
        </p15:guide>
        <p15:guide id="3" pos="312" userDrawn="1">
          <p15:clr>
            <a:srgbClr val="F26B43"/>
          </p15:clr>
        </p15:guide>
        <p15:guide id="4" pos="736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umassmed.edu/TransitionsACR/CIRC"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mailto:CIRC@umassmed.edu"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4B03B-B590-878F-4735-9B6B06C01DE2}"/>
              </a:ext>
            </a:extLst>
          </p:cNvPr>
          <p:cNvSpPr>
            <a:spLocks noGrp="1"/>
          </p:cNvSpPr>
          <p:nvPr>
            <p:ph type="ctrTitle"/>
          </p:nvPr>
        </p:nvSpPr>
        <p:spPr>
          <a:xfrm>
            <a:off x="1182128" y="283335"/>
            <a:ext cx="9827741" cy="3145665"/>
          </a:xfrm>
        </p:spPr>
        <p:txBody>
          <a:bodyPr>
            <a:noAutofit/>
          </a:bodyPr>
          <a:lstStyle/>
          <a:p>
            <a:r>
              <a:rPr lang="en-US" sz="4000" i="1" dirty="0">
                <a:solidFill>
                  <a:srgbClr val="6B2B96"/>
                </a:solidFill>
                <a:effectLst/>
                <a:latin typeface="+mj-lt"/>
              </a:rPr>
              <a:t>How Do You Do Community? </a:t>
            </a:r>
            <a:r>
              <a:rPr lang="en-US" sz="4000" i="0" dirty="0">
                <a:solidFill>
                  <a:srgbClr val="6B2B96"/>
                </a:solidFill>
                <a:effectLst/>
                <a:latin typeface="+mj-lt"/>
              </a:rPr>
              <a:t>Understanding young adult perspectives on community participation leveraging a community-engaged approach</a:t>
            </a:r>
            <a:endParaRPr lang="en-US" sz="4000" dirty="0">
              <a:solidFill>
                <a:srgbClr val="6B2B96"/>
              </a:solidFill>
              <a:latin typeface="+mj-lt"/>
            </a:endParaRPr>
          </a:p>
        </p:txBody>
      </p:sp>
      <p:sp>
        <p:nvSpPr>
          <p:cNvPr id="3" name="Subtitle 2">
            <a:extLst>
              <a:ext uri="{FF2B5EF4-FFF2-40B4-BE49-F238E27FC236}">
                <a16:creationId xmlns:a16="http://schemas.microsoft.com/office/drawing/2014/main" id="{11C302F4-B64D-E677-3ABE-39CA6831F564}"/>
              </a:ext>
            </a:extLst>
          </p:cNvPr>
          <p:cNvSpPr>
            <a:spLocks noGrp="1"/>
          </p:cNvSpPr>
          <p:nvPr>
            <p:ph type="subTitle" idx="1"/>
          </p:nvPr>
        </p:nvSpPr>
        <p:spPr>
          <a:xfrm>
            <a:off x="832834" y="3701667"/>
            <a:ext cx="10526332" cy="655654"/>
          </a:xfrm>
        </p:spPr>
        <p:txBody>
          <a:bodyPr>
            <a:normAutofit fontScale="85000" lnSpcReduction="20000"/>
          </a:bodyPr>
          <a:lstStyle/>
          <a:p>
            <a:r>
              <a:rPr lang="en-US" dirty="0"/>
              <a:t>Davy Yue, Kristin Rivera, Joshua Calarino, Mei Pearlstein, and Tracy Neville</a:t>
            </a:r>
          </a:p>
          <a:p>
            <a:r>
              <a:rPr lang="en-US" dirty="0"/>
              <a:t>2026 NARRTC </a:t>
            </a:r>
            <a:r>
              <a:rPr lang="en-US"/>
              <a:t>Annual Conference | </a:t>
            </a:r>
            <a:r>
              <a:rPr lang="en-US" dirty="0"/>
              <a:t>April 14, 2026</a:t>
            </a:r>
          </a:p>
          <a:p>
            <a:endParaRPr lang="en-US" dirty="0"/>
          </a:p>
        </p:txBody>
      </p:sp>
    </p:spTree>
    <p:extLst>
      <p:ext uri="{BB962C8B-B14F-4D97-AF65-F5344CB8AC3E}">
        <p14:creationId xmlns:p14="http://schemas.microsoft.com/office/powerpoint/2010/main" val="469237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498747-F3E2-38FF-546D-22CDF06FBE7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5751C1-E1EE-AC39-DA6A-CDDBF5DF3E97}"/>
              </a:ext>
            </a:extLst>
          </p:cNvPr>
          <p:cNvSpPr>
            <a:spLocks noGrp="1"/>
          </p:cNvSpPr>
          <p:nvPr>
            <p:ph type="title"/>
          </p:nvPr>
        </p:nvSpPr>
        <p:spPr>
          <a:xfrm>
            <a:off x="635000" y="640823"/>
            <a:ext cx="3418659" cy="5583148"/>
          </a:xfrm>
        </p:spPr>
        <p:txBody>
          <a:bodyPr anchor="ctr">
            <a:normAutofit/>
          </a:bodyPr>
          <a:lstStyle/>
          <a:p>
            <a:r>
              <a:rPr lang="en-US" sz="3800" dirty="0"/>
              <a:t>How Do </a:t>
            </a:r>
            <a:br>
              <a:rPr lang="en-US" sz="3800" dirty="0"/>
            </a:br>
            <a:r>
              <a:rPr lang="en-US" sz="3800" dirty="0"/>
              <a:t>You Do Community? Progress So Far</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descr="Two rectangles with the following text: 40 qualitative interviews completed; and codes and code categories identified, coding process underway">
            <a:extLst>
              <a:ext uri="{FF2B5EF4-FFF2-40B4-BE49-F238E27FC236}">
                <a16:creationId xmlns:a16="http://schemas.microsoft.com/office/drawing/2014/main" id="{8671D3C0-4A2F-9967-170C-C248AF427795}"/>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427753493"/>
              </p:ext>
            </p:extLst>
          </p:nvPr>
        </p:nvGraphicFramePr>
        <p:xfrm>
          <a:off x="4688659" y="439474"/>
          <a:ext cx="7316144" cy="6064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98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44AEBA-4470-8127-3F64-4FBC8154FF08}"/>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A4A24FF-4D9B-132E-0BEB-43ECB218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AFDD48-E708-84D2-32A5-2D8DDA104737}"/>
              </a:ext>
            </a:extLst>
          </p:cNvPr>
          <p:cNvSpPr>
            <a:spLocks noGrp="1"/>
          </p:cNvSpPr>
          <p:nvPr>
            <p:ph type="title"/>
          </p:nvPr>
        </p:nvSpPr>
        <p:spPr>
          <a:xfrm>
            <a:off x="836675" y="382742"/>
            <a:ext cx="10515600" cy="1133499"/>
          </a:xfrm>
        </p:spPr>
        <p:txBody>
          <a:bodyPr>
            <a:normAutofit/>
          </a:bodyPr>
          <a:lstStyle/>
          <a:p>
            <a:pPr algn="ctr"/>
            <a:r>
              <a:rPr lang="en-US" sz="4000" dirty="0"/>
              <a:t>Long-Term Study Ambitions</a:t>
            </a:r>
          </a:p>
        </p:txBody>
      </p:sp>
      <p:graphicFrame>
        <p:nvGraphicFramePr>
          <p:cNvPr id="5" name="Content Placeholder 2" descr="Four rectangles with the following text:&#10;#1: Increase understanding of how young adults experience community and participate in their communities&#10;&#10;#2: Improve community participation outcomes&#10;&#10;#3: Inspire change in essential services, key systems, and strategic policies &#10;&#10;#4: Inform the collective knowledge among people with disabilities, practitioners, and policymakers">
            <a:extLst>
              <a:ext uri="{FF2B5EF4-FFF2-40B4-BE49-F238E27FC236}">
                <a16:creationId xmlns:a16="http://schemas.microsoft.com/office/drawing/2014/main" id="{56B9E1DC-ACA3-C5A2-6D82-B8630517817F}"/>
              </a:ext>
            </a:extLst>
          </p:cNvPr>
          <p:cNvGraphicFramePr>
            <a:graphicFrameLocks noGrp="1"/>
          </p:cNvGraphicFramePr>
          <p:nvPr>
            <p:ph idx="1"/>
            <p:extLst>
              <p:ext uri="{D42A27DB-BD31-4B8C-83A1-F6EECF244321}">
                <p14:modId xmlns:p14="http://schemas.microsoft.com/office/powerpoint/2010/main" val="1976854347"/>
              </p:ext>
            </p:extLst>
          </p:nvPr>
        </p:nvGraphicFramePr>
        <p:xfrm>
          <a:off x="538844" y="1516240"/>
          <a:ext cx="11217728" cy="4959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2816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84B8B-0E68-916E-D5E4-9447E26DC7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1D40C8-A72E-D703-2A50-200BF11DEB75}"/>
              </a:ext>
            </a:extLst>
          </p:cNvPr>
          <p:cNvSpPr>
            <a:spLocks noGrp="1"/>
          </p:cNvSpPr>
          <p:nvPr>
            <p:ph type="title"/>
          </p:nvPr>
        </p:nvSpPr>
        <p:spPr/>
        <p:txBody>
          <a:bodyPr/>
          <a:lstStyle/>
          <a:p>
            <a:r>
              <a:rPr lang="en-US" dirty="0"/>
              <a:t>What is Co-Development?</a:t>
            </a:r>
          </a:p>
        </p:txBody>
      </p:sp>
      <p:sp>
        <p:nvSpPr>
          <p:cNvPr id="3" name="Content Placeholder 2">
            <a:extLst>
              <a:ext uri="{FF2B5EF4-FFF2-40B4-BE49-F238E27FC236}">
                <a16:creationId xmlns:a16="http://schemas.microsoft.com/office/drawing/2014/main" id="{1363B504-845F-6372-3AF2-742B142AEAB0}"/>
              </a:ext>
            </a:extLst>
          </p:cNvPr>
          <p:cNvSpPr>
            <a:spLocks noGrp="1"/>
          </p:cNvSpPr>
          <p:nvPr>
            <p:ph idx="1"/>
          </p:nvPr>
        </p:nvSpPr>
        <p:spPr>
          <a:xfrm>
            <a:off x="506589" y="1619084"/>
            <a:ext cx="11178822" cy="3619832"/>
          </a:xfrm>
        </p:spPr>
        <p:txBody>
          <a:bodyPr>
            <a:noAutofit/>
          </a:bodyPr>
          <a:lstStyle/>
          <a:p>
            <a:pPr lvl="0"/>
            <a:r>
              <a:rPr lang="en-US" dirty="0"/>
              <a:t>Collaborations between researchers and community partners to: </a:t>
            </a:r>
          </a:p>
          <a:p>
            <a:pPr lvl="1"/>
            <a:r>
              <a:rPr lang="en-US" sz="2800" dirty="0"/>
              <a:t>Share leadership and decision-making</a:t>
            </a:r>
          </a:p>
          <a:p>
            <a:pPr lvl="1"/>
            <a:r>
              <a:rPr lang="en-US" sz="2800" dirty="0"/>
              <a:t>Integrate co-development partners throughout study timeline</a:t>
            </a:r>
          </a:p>
          <a:p>
            <a:pPr lvl="1"/>
            <a:r>
              <a:rPr lang="en-US" sz="2800" dirty="0"/>
              <a:t>Provide input into grant application process</a:t>
            </a:r>
          </a:p>
          <a:p>
            <a:pPr lvl="1"/>
            <a:r>
              <a:rPr lang="en-US" sz="2800" dirty="0"/>
              <a:t>Engage within study management meetings</a:t>
            </a:r>
          </a:p>
          <a:p>
            <a:pPr lvl="1"/>
            <a:r>
              <a:rPr lang="en-US" sz="2800" dirty="0"/>
              <a:t>Offer opportunities to take on sub-activities; smaller initiatives within the broader scope</a:t>
            </a:r>
          </a:p>
        </p:txBody>
      </p:sp>
    </p:spTree>
    <p:extLst>
      <p:ext uri="{BB962C8B-B14F-4D97-AF65-F5344CB8AC3E}">
        <p14:creationId xmlns:p14="http://schemas.microsoft.com/office/powerpoint/2010/main" val="487944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14204-8912-9D5E-A1D4-B9CA00A7B4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0657AA-ED09-5447-5DA4-A9DE3EA8F02E}"/>
              </a:ext>
            </a:extLst>
          </p:cNvPr>
          <p:cNvSpPr>
            <a:spLocks noGrp="1"/>
          </p:cNvSpPr>
          <p:nvPr>
            <p:ph type="title"/>
          </p:nvPr>
        </p:nvSpPr>
        <p:spPr>
          <a:xfrm>
            <a:off x="506588" y="309386"/>
            <a:ext cx="11489793" cy="1325563"/>
          </a:xfrm>
        </p:spPr>
        <p:txBody>
          <a:bodyPr/>
          <a:lstStyle/>
          <a:p>
            <a:r>
              <a:rPr lang="en-US" dirty="0"/>
              <a:t>Benefits of the Community-Engaged Approach </a:t>
            </a:r>
          </a:p>
        </p:txBody>
      </p:sp>
      <p:sp>
        <p:nvSpPr>
          <p:cNvPr id="3" name="Content Placeholder 2">
            <a:extLst>
              <a:ext uri="{FF2B5EF4-FFF2-40B4-BE49-F238E27FC236}">
                <a16:creationId xmlns:a16="http://schemas.microsoft.com/office/drawing/2014/main" id="{7206C147-5BD2-E0B2-88BE-DD919125C54C}"/>
              </a:ext>
            </a:extLst>
          </p:cNvPr>
          <p:cNvSpPr>
            <a:spLocks noGrp="1"/>
          </p:cNvSpPr>
          <p:nvPr>
            <p:ph idx="1"/>
          </p:nvPr>
        </p:nvSpPr>
        <p:spPr>
          <a:xfrm>
            <a:off x="370111" y="1634949"/>
            <a:ext cx="8119157" cy="3619832"/>
          </a:xfrm>
        </p:spPr>
        <p:txBody>
          <a:bodyPr>
            <a:noAutofit/>
          </a:bodyPr>
          <a:lstStyle/>
          <a:p>
            <a:pPr lvl="0"/>
            <a:r>
              <a:rPr lang="en-US" sz="3200" dirty="0"/>
              <a:t>Strengthened partnerships with </a:t>
            </a:r>
            <a:r>
              <a:rPr lang="en-US" sz="3200" b="1" dirty="0"/>
              <a:t>community of focus</a:t>
            </a:r>
          </a:p>
          <a:p>
            <a:pPr lvl="0"/>
            <a:r>
              <a:rPr lang="en-US" sz="3200" dirty="0"/>
              <a:t>Enhanced project design, progress tracking, recruitment strategies</a:t>
            </a:r>
          </a:p>
          <a:p>
            <a:r>
              <a:rPr lang="en-US" sz="3200" dirty="0"/>
              <a:t>Optimized data collection and interpretation of findings</a:t>
            </a:r>
          </a:p>
          <a:p>
            <a:r>
              <a:rPr lang="en-US" sz="3200" dirty="0"/>
              <a:t>Investing in professional development</a:t>
            </a:r>
          </a:p>
        </p:txBody>
      </p:sp>
      <p:pic>
        <p:nvPicPr>
          <p:cNvPr id="4" name="Picture 3" descr="People working at a table with papers, pens, and sticky notes scattered around">
            <a:extLst>
              <a:ext uri="{FF2B5EF4-FFF2-40B4-BE49-F238E27FC236}">
                <a16:creationId xmlns:a16="http://schemas.microsoft.com/office/drawing/2014/main" id="{DF346303-2361-8B8B-C1EB-35E4E9A9BE82}"/>
              </a:ext>
            </a:extLst>
          </p:cNvPr>
          <p:cNvPicPr>
            <a:picLocks noChangeAspect="1"/>
          </p:cNvPicPr>
          <p:nvPr/>
        </p:nvPicPr>
        <p:blipFill rotWithShape="1">
          <a:blip r:embed="rId2"/>
          <a:srcRect l="22306" t="18166" r="33318" b="2943"/>
          <a:stretch>
            <a:fillRect/>
          </a:stretch>
        </p:blipFill>
        <p:spPr>
          <a:xfrm>
            <a:off x="7782513" y="1215405"/>
            <a:ext cx="4039376" cy="4039376"/>
          </a:xfrm>
          <a:prstGeom prst="ellipse">
            <a:avLst/>
          </a:prstGeom>
        </p:spPr>
      </p:pic>
    </p:spTree>
    <p:extLst>
      <p:ext uri="{BB962C8B-B14F-4D97-AF65-F5344CB8AC3E}">
        <p14:creationId xmlns:p14="http://schemas.microsoft.com/office/powerpoint/2010/main" val="1726727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BBA5BE-F544-95F7-38B3-D28669941BD1}"/>
              </a:ext>
            </a:extLst>
          </p:cNvPr>
          <p:cNvSpPr>
            <a:spLocks noGrp="1"/>
          </p:cNvSpPr>
          <p:nvPr>
            <p:ph type="title"/>
          </p:nvPr>
        </p:nvSpPr>
        <p:spPr>
          <a:xfrm>
            <a:off x="836675" y="382742"/>
            <a:ext cx="10515600" cy="1133499"/>
          </a:xfrm>
        </p:spPr>
        <p:txBody>
          <a:bodyPr>
            <a:normAutofit/>
          </a:bodyPr>
          <a:lstStyle/>
          <a:p>
            <a:pPr algn="ctr"/>
            <a:r>
              <a:rPr lang="en-US" sz="4000" dirty="0"/>
              <a:t>Setting the Stage for Co-Development</a:t>
            </a:r>
          </a:p>
        </p:txBody>
      </p:sp>
      <p:graphicFrame>
        <p:nvGraphicFramePr>
          <p:cNvPr id="5" name="Content Placeholder 2" descr="Four rectangles with the following text:&#10;#1: Budget ample time and funds in the grant (e.g., compensation, procurement of tools)&#10;&#10;#2: Be thoughtful in assigning roles in alignment with individuals’ talents, interests, and potential&#10;&#10;#3: Facilitate intentional co-development at each stage &#10;&#10;#4: Ensure sustainable engagement with all team members&#10;">
            <a:extLst>
              <a:ext uri="{FF2B5EF4-FFF2-40B4-BE49-F238E27FC236}">
                <a16:creationId xmlns:a16="http://schemas.microsoft.com/office/drawing/2014/main" id="{64052E81-F0AC-AC2A-B525-B4F4F963BADA}"/>
              </a:ext>
            </a:extLst>
          </p:cNvPr>
          <p:cNvGraphicFramePr>
            <a:graphicFrameLocks noGrp="1"/>
          </p:cNvGraphicFramePr>
          <p:nvPr>
            <p:ph idx="1"/>
            <p:extLst>
              <p:ext uri="{D42A27DB-BD31-4B8C-83A1-F6EECF244321}">
                <p14:modId xmlns:p14="http://schemas.microsoft.com/office/powerpoint/2010/main" val="4057600772"/>
              </p:ext>
            </p:extLst>
          </p:nvPr>
        </p:nvGraphicFramePr>
        <p:xfrm>
          <a:off x="836675" y="1516241"/>
          <a:ext cx="10515600" cy="4924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2344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1CDF211-D3CE-68F8-4FF2-F1EFB6236602}"/>
              </a:ext>
              <a:ext uri="{C183D7F6-B498-43B3-948B-1728B52AA6E4}">
                <adec:decorative xmlns:adec="http://schemas.microsoft.com/office/drawing/2017/decorative" val="1"/>
              </a:ext>
            </a:extLst>
          </p:cNvPr>
          <p:cNvSpPr/>
          <p:nvPr/>
        </p:nvSpPr>
        <p:spPr>
          <a:xfrm>
            <a:off x="236137" y="1868091"/>
            <a:ext cx="2913457" cy="2913457"/>
          </a:xfrm>
          <a:prstGeom prst="ellipse">
            <a:avLst/>
          </a:prstGeom>
          <a:gradFill flip="none" rotWithShape="1">
            <a:gsLst>
              <a:gs pos="0">
                <a:schemeClr val="accent1">
                  <a:tint val="66000"/>
                  <a:satMod val="160000"/>
                </a:schemeClr>
              </a:gs>
              <a:gs pos="54000">
                <a:srgbClr val="F7F5FA"/>
              </a:gs>
              <a:gs pos="100000">
                <a:schemeClr val="accent1">
                  <a:tint val="23500"/>
                  <a:satMod val="16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3A63A99-26D0-8300-A47E-302DC0C0BF20}"/>
              </a:ext>
              <a:ext uri="{C183D7F6-B498-43B3-948B-1728B52AA6E4}">
                <adec:decorative xmlns:adec="http://schemas.microsoft.com/office/drawing/2017/decorative" val="1"/>
              </a:ext>
            </a:extLst>
          </p:cNvPr>
          <p:cNvSpPr/>
          <p:nvPr/>
        </p:nvSpPr>
        <p:spPr>
          <a:xfrm>
            <a:off x="3224625" y="1868091"/>
            <a:ext cx="2913457" cy="2913457"/>
          </a:xfrm>
          <a:prstGeom prst="ellipse">
            <a:avLst/>
          </a:prstGeom>
          <a:gradFill flip="none" rotWithShape="1">
            <a:gsLst>
              <a:gs pos="0">
                <a:schemeClr val="accent1">
                  <a:tint val="66000"/>
                  <a:satMod val="160000"/>
                </a:schemeClr>
              </a:gs>
              <a:gs pos="54000">
                <a:srgbClr val="F7F5FA"/>
              </a:gs>
              <a:gs pos="100000">
                <a:schemeClr val="accent1">
                  <a:tint val="23500"/>
                  <a:satMod val="16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15F66F9-4918-8E03-B6CC-543836346177}"/>
              </a:ext>
              <a:ext uri="{C183D7F6-B498-43B3-948B-1728B52AA6E4}">
                <adec:decorative xmlns:adec="http://schemas.microsoft.com/office/drawing/2017/decorative" val="1"/>
              </a:ext>
            </a:extLst>
          </p:cNvPr>
          <p:cNvSpPr/>
          <p:nvPr/>
        </p:nvSpPr>
        <p:spPr>
          <a:xfrm>
            <a:off x="6203348" y="1868091"/>
            <a:ext cx="2913457" cy="2913457"/>
          </a:xfrm>
          <a:prstGeom prst="ellipse">
            <a:avLst/>
          </a:prstGeom>
          <a:gradFill flip="none" rotWithShape="1">
            <a:gsLst>
              <a:gs pos="0">
                <a:schemeClr val="accent1">
                  <a:tint val="66000"/>
                  <a:satMod val="160000"/>
                </a:schemeClr>
              </a:gs>
              <a:gs pos="54000">
                <a:srgbClr val="F7F5FA"/>
              </a:gs>
              <a:gs pos="100000">
                <a:schemeClr val="accent1">
                  <a:tint val="23500"/>
                  <a:satMod val="16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CA2EE14-96E3-8DCF-C509-9EC6315F821B}"/>
              </a:ext>
              <a:ext uri="{C183D7F6-B498-43B3-948B-1728B52AA6E4}">
                <adec:decorative xmlns:adec="http://schemas.microsoft.com/office/drawing/2017/decorative" val="1"/>
              </a:ext>
            </a:extLst>
          </p:cNvPr>
          <p:cNvSpPr/>
          <p:nvPr/>
        </p:nvSpPr>
        <p:spPr>
          <a:xfrm>
            <a:off x="9195367" y="1868091"/>
            <a:ext cx="2913457" cy="2913457"/>
          </a:xfrm>
          <a:prstGeom prst="ellipse">
            <a:avLst/>
          </a:prstGeom>
          <a:gradFill flip="none" rotWithShape="1">
            <a:gsLst>
              <a:gs pos="0">
                <a:schemeClr val="accent1">
                  <a:tint val="66000"/>
                  <a:satMod val="160000"/>
                </a:schemeClr>
              </a:gs>
              <a:gs pos="54000">
                <a:srgbClr val="F7F5FA"/>
              </a:gs>
              <a:gs pos="100000">
                <a:schemeClr val="accent1">
                  <a:tint val="23500"/>
                  <a:satMod val="16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AC8834-AE1E-F567-849B-D046E04C4007}"/>
              </a:ext>
            </a:extLst>
          </p:cNvPr>
          <p:cNvSpPr>
            <a:spLocks noGrp="1"/>
          </p:cNvSpPr>
          <p:nvPr>
            <p:ph type="title"/>
          </p:nvPr>
        </p:nvSpPr>
        <p:spPr/>
        <p:txBody>
          <a:bodyPr/>
          <a:lstStyle/>
          <a:p>
            <a:r>
              <a:rPr lang="en-US" dirty="0"/>
              <a:t>Co-Development of Study Methods</a:t>
            </a:r>
          </a:p>
        </p:txBody>
      </p:sp>
      <p:sp>
        <p:nvSpPr>
          <p:cNvPr id="9" name="TextBox 8">
            <a:extLst>
              <a:ext uri="{FF2B5EF4-FFF2-40B4-BE49-F238E27FC236}">
                <a16:creationId xmlns:a16="http://schemas.microsoft.com/office/drawing/2014/main" id="{17291858-6CC6-95D4-4AA8-92EF2AABE955}"/>
              </a:ext>
            </a:extLst>
          </p:cNvPr>
          <p:cNvSpPr txBox="1"/>
          <p:nvPr/>
        </p:nvSpPr>
        <p:spPr>
          <a:xfrm>
            <a:off x="146927" y="3032429"/>
            <a:ext cx="3067050" cy="584775"/>
          </a:xfrm>
          <a:prstGeom prst="rect">
            <a:avLst/>
          </a:prstGeom>
          <a:noFill/>
        </p:spPr>
        <p:txBody>
          <a:bodyPr wrap="square" rtlCol="0">
            <a:spAutoFit/>
          </a:bodyPr>
          <a:lstStyle/>
          <a:p>
            <a:pPr algn="ctr"/>
            <a:r>
              <a:rPr lang="en-US" sz="3200" b="1" dirty="0">
                <a:solidFill>
                  <a:schemeClr val="tx2"/>
                </a:solidFill>
              </a:rPr>
              <a:t>Recruitment</a:t>
            </a:r>
          </a:p>
        </p:txBody>
      </p:sp>
      <p:sp>
        <p:nvSpPr>
          <p:cNvPr id="13" name="TextBox 12">
            <a:extLst>
              <a:ext uri="{FF2B5EF4-FFF2-40B4-BE49-F238E27FC236}">
                <a16:creationId xmlns:a16="http://schemas.microsoft.com/office/drawing/2014/main" id="{7D6BB5E1-4A6D-DF9D-0CDA-C032F988DB2D}"/>
              </a:ext>
            </a:extLst>
          </p:cNvPr>
          <p:cNvSpPr txBox="1"/>
          <p:nvPr/>
        </p:nvSpPr>
        <p:spPr>
          <a:xfrm>
            <a:off x="3147829" y="3032430"/>
            <a:ext cx="3067050" cy="584775"/>
          </a:xfrm>
          <a:prstGeom prst="rect">
            <a:avLst/>
          </a:prstGeom>
          <a:noFill/>
        </p:spPr>
        <p:txBody>
          <a:bodyPr wrap="square" rtlCol="0">
            <a:spAutoFit/>
          </a:bodyPr>
          <a:lstStyle/>
          <a:p>
            <a:pPr algn="ctr"/>
            <a:r>
              <a:rPr lang="en-US" sz="3200" b="1" dirty="0">
                <a:solidFill>
                  <a:schemeClr val="tx2"/>
                </a:solidFill>
              </a:rPr>
              <a:t>Interviews</a:t>
            </a:r>
          </a:p>
        </p:txBody>
      </p:sp>
      <p:sp>
        <p:nvSpPr>
          <p:cNvPr id="14" name="TextBox 13">
            <a:extLst>
              <a:ext uri="{FF2B5EF4-FFF2-40B4-BE49-F238E27FC236}">
                <a16:creationId xmlns:a16="http://schemas.microsoft.com/office/drawing/2014/main" id="{BD474C05-762C-53A4-8CCB-4EA3DBD58DF0}"/>
              </a:ext>
            </a:extLst>
          </p:cNvPr>
          <p:cNvSpPr txBox="1"/>
          <p:nvPr/>
        </p:nvSpPr>
        <p:spPr>
          <a:xfrm>
            <a:off x="6138082" y="3032431"/>
            <a:ext cx="3067050" cy="584775"/>
          </a:xfrm>
          <a:prstGeom prst="rect">
            <a:avLst/>
          </a:prstGeom>
          <a:noFill/>
        </p:spPr>
        <p:txBody>
          <a:bodyPr wrap="square" rtlCol="0">
            <a:spAutoFit/>
          </a:bodyPr>
          <a:lstStyle/>
          <a:p>
            <a:pPr algn="ctr"/>
            <a:r>
              <a:rPr lang="en-US" sz="3200" b="1" dirty="0">
                <a:solidFill>
                  <a:schemeClr val="tx2"/>
                </a:solidFill>
              </a:rPr>
              <a:t>Coding</a:t>
            </a:r>
          </a:p>
        </p:txBody>
      </p:sp>
      <p:sp>
        <p:nvSpPr>
          <p:cNvPr id="15" name="TextBox 14">
            <a:extLst>
              <a:ext uri="{FF2B5EF4-FFF2-40B4-BE49-F238E27FC236}">
                <a16:creationId xmlns:a16="http://schemas.microsoft.com/office/drawing/2014/main" id="{D514A4FE-564D-0B27-DBA6-46B64B3F58CB}"/>
              </a:ext>
            </a:extLst>
          </p:cNvPr>
          <p:cNvSpPr txBox="1"/>
          <p:nvPr/>
        </p:nvSpPr>
        <p:spPr>
          <a:xfrm>
            <a:off x="9299235" y="2706692"/>
            <a:ext cx="2731126" cy="1077218"/>
          </a:xfrm>
          <a:prstGeom prst="rect">
            <a:avLst/>
          </a:prstGeom>
          <a:noFill/>
        </p:spPr>
        <p:txBody>
          <a:bodyPr wrap="square" rtlCol="0">
            <a:spAutoFit/>
          </a:bodyPr>
          <a:lstStyle/>
          <a:p>
            <a:pPr algn="ctr"/>
            <a:r>
              <a:rPr lang="en-US" sz="3200" b="1" dirty="0">
                <a:solidFill>
                  <a:schemeClr val="tx2"/>
                </a:solidFill>
              </a:rPr>
              <a:t>Quality Assurance</a:t>
            </a:r>
          </a:p>
        </p:txBody>
      </p:sp>
    </p:spTree>
    <p:extLst>
      <p:ext uri="{BB962C8B-B14F-4D97-AF65-F5344CB8AC3E}">
        <p14:creationId xmlns:p14="http://schemas.microsoft.com/office/powerpoint/2010/main" val="1872593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10762-BAE6-960C-9841-EF1F26ADCE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ED4C14-2DB6-EA46-D90F-D656270FAF4B}"/>
              </a:ext>
            </a:extLst>
          </p:cNvPr>
          <p:cNvSpPr>
            <a:spLocks noGrp="1"/>
          </p:cNvSpPr>
          <p:nvPr>
            <p:ph type="title"/>
          </p:nvPr>
        </p:nvSpPr>
        <p:spPr>
          <a:xfrm>
            <a:off x="477834" y="277034"/>
            <a:ext cx="10515600" cy="1325563"/>
          </a:xfrm>
        </p:spPr>
        <p:txBody>
          <a:bodyPr/>
          <a:lstStyle/>
          <a:p>
            <a:r>
              <a:rPr lang="en-US" dirty="0"/>
              <a:t>Key Lessons Learned</a:t>
            </a:r>
          </a:p>
        </p:txBody>
      </p:sp>
      <p:graphicFrame>
        <p:nvGraphicFramePr>
          <p:cNvPr id="9" name="Content Placeholder 8" descr="Two rectangles with the following text: &#10;&#10;Recognize diverse participant needs and be responsive to feedback&#10;&#10;Balancing fidelity and flexibility when conducting semi-structured interviews &#10;">
            <a:extLst>
              <a:ext uri="{FF2B5EF4-FFF2-40B4-BE49-F238E27FC236}">
                <a16:creationId xmlns:a16="http://schemas.microsoft.com/office/drawing/2014/main" id="{5907381D-52E5-10C9-2A2C-F46E9ED9FD0C}"/>
              </a:ext>
            </a:extLst>
          </p:cNvPr>
          <p:cNvGraphicFramePr>
            <a:graphicFrameLocks noGrp="1"/>
          </p:cNvGraphicFramePr>
          <p:nvPr>
            <p:ph idx="1"/>
            <p:extLst>
              <p:ext uri="{D42A27DB-BD31-4B8C-83A1-F6EECF244321}">
                <p14:modId xmlns:p14="http://schemas.microsoft.com/office/powerpoint/2010/main" val="1659084029"/>
              </p:ext>
            </p:extLst>
          </p:nvPr>
        </p:nvGraphicFramePr>
        <p:xfrm>
          <a:off x="333378" y="1276351"/>
          <a:ext cx="11380788" cy="401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2524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0C582-A112-1885-7F65-921F1D2E50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8A8D57-6BC8-FEF9-AECE-27D05A37DCD9}"/>
              </a:ext>
            </a:extLst>
          </p:cNvPr>
          <p:cNvSpPr>
            <a:spLocks noGrp="1"/>
          </p:cNvSpPr>
          <p:nvPr>
            <p:ph type="ctrTitle"/>
          </p:nvPr>
        </p:nvSpPr>
        <p:spPr>
          <a:xfrm>
            <a:off x="1523999" y="719017"/>
            <a:ext cx="9144000" cy="1744405"/>
          </a:xfrm>
        </p:spPr>
        <p:txBody>
          <a:bodyPr>
            <a:normAutofit fontScale="90000"/>
          </a:bodyPr>
          <a:lstStyle/>
          <a:p>
            <a:r>
              <a:rPr lang="en-US" dirty="0">
                <a:ea typeface="+mj-lt"/>
                <a:cs typeface="+mj-lt"/>
              </a:rPr>
              <a:t>Results from a Thematic Analysis of Interviews:</a:t>
            </a:r>
            <a:endParaRPr lang="en-US" dirty="0"/>
          </a:p>
        </p:txBody>
      </p:sp>
      <p:sp>
        <p:nvSpPr>
          <p:cNvPr id="3" name="Subtitle 2">
            <a:extLst>
              <a:ext uri="{FF2B5EF4-FFF2-40B4-BE49-F238E27FC236}">
                <a16:creationId xmlns:a16="http://schemas.microsoft.com/office/drawing/2014/main" id="{74F66596-7485-7237-1B7C-28F7AE032A61}"/>
              </a:ext>
            </a:extLst>
          </p:cNvPr>
          <p:cNvSpPr>
            <a:spLocks noGrp="1"/>
          </p:cNvSpPr>
          <p:nvPr>
            <p:ph type="subTitle" idx="1"/>
          </p:nvPr>
        </p:nvSpPr>
        <p:spPr>
          <a:xfrm>
            <a:off x="671015" y="2463422"/>
            <a:ext cx="10849969" cy="1614309"/>
          </a:xfrm>
        </p:spPr>
        <p:txBody>
          <a:bodyPr>
            <a:normAutofit/>
          </a:bodyPr>
          <a:lstStyle/>
          <a:p>
            <a:pPr>
              <a:spcBef>
                <a:spcPct val="0"/>
              </a:spcBef>
            </a:pPr>
            <a:r>
              <a:rPr lang="en-US" sz="3600" b="1" dirty="0">
                <a:solidFill>
                  <a:srgbClr val="633092"/>
                </a:solidFill>
              </a:rPr>
              <a:t>Exploring Community Participation among Young Adults with Serious Mental Health Conditions</a:t>
            </a:r>
            <a:endParaRPr lang="en-US" sz="3600" dirty="0">
              <a:solidFill>
                <a:srgbClr val="633092"/>
              </a:solidFill>
            </a:endParaRPr>
          </a:p>
        </p:txBody>
      </p:sp>
    </p:spTree>
    <p:extLst>
      <p:ext uri="{BB962C8B-B14F-4D97-AF65-F5344CB8AC3E}">
        <p14:creationId xmlns:p14="http://schemas.microsoft.com/office/powerpoint/2010/main" val="2125044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39404A-5C6D-AD9A-2B8F-FBFCED6F7ED5}"/>
              </a:ext>
            </a:extLst>
          </p:cNvPr>
          <p:cNvSpPr>
            <a:spLocks noGrp="1"/>
          </p:cNvSpPr>
          <p:nvPr>
            <p:ph type="title"/>
          </p:nvPr>
        </p:nvSpPr>
        <p:spPr>
          <a:xfrm>
            <a:off x="761800" y="0"/>
            <a:ext cx="7595391" cy="1708242"/>
          </a:xfrm>
        </p:spPr>
        <p:txBody>
          <a:bodyPr anchor="ctr">
            <a:normAutofit/>
          </a:bodyPr>
          <a:lstStyle/>
          <a:p>
            <a:r>
              <a:rPr lang="en-US" sz="4000" dirty="0"/>
              <a:t>Our Research Questions</a:t>
            </a:r>
          </a:p>
        </p:txBody>
      </p:sp>
      <p:sp>
        <p:nvSpPr>
          <p:cNvPr id="3" name="Content Placeholder 2">
            <a:extLst>
              <a:ext uri="{FF2B5EF4-FFF2-40B4-BE49-F238E27FC236}">
                <a16:creationId xmlns:a16="http://schemas.microsoft.com/office/drawing/2014/main" id="{7E6FFD62-EBDA-58C0-FC00-2217D9A84621}"/>
              </a:ext>
            </a:extLst>
          </p:cNvPr>
          <p:cNvSpPr>
            <a:spLocks noGrp="1"/>
          </p:cNvSpPr>
          <p:nvPr>
            <p:ph idx="1"/>
          </p:nvPr>
        </p:nvSpPr>
        <p:spPr>
          <a:xfrm>
            <a:off x="761800" y="1275908"/>
            <a:ext cx="9137112" cy="5326912"/>
          </a:xfrm>
        </p:spPr>
        <p:txBody>
          <a:bodyPr vert="horz" lIns="91440" tIns="45720" rIns="91440" bIns="45720" rtlCol="0" anchor="ctr">
            <a:noAutofit/>
          </a:bodyPr>
          <a:lstStyle/>
          <a:p>
            <a:r>
              <a:rPr lang="en-US" sz="3200" dirty="0">
                <a:ea typeface="+mn-lt"/>
                <a:cs typeface="+mn-lt"/>
              </a:rPr>
              <a:t>How are young adults with serious mental health conditions with the greatest support needs conceptualizing and experiencing community participation since the COVID pandemic? </a:t>
            </a:r>
            <a:endParaRPr lang="en-US" sz="3200" dirty="0"/>
          </a:p>
          <a:p>
            <a:pPr lvl="1"/>
            <a:r>
              <a:rPr lang="en-US" sz="3200" dirty="0">
                <a:ea typeface="+mn-lt"/>
                <a:cs typeface="+mn-lt"/>
              </a:rPr>
              <a:t>How have these conceptualizations and experiences been shaped by their lived experiences? </a:t>
            </a:r>
            <a:endParaRPr lang="en-US" sz="3200" dirty="0"/>
          </a:p>
          <a:p>
            <a:pPr lvl="1"/>
            <a:r>
              <a:rPr lang="en-US" sz="3200" dirty="0">
                <a:ea typeface="+mn-lt"/>
                <a:cs typeface="+mn-lt"/>
              </a:rPr>
              <a:t>How have these conceptualizations and experiences been shaped by the COVID-19 pandemic? </a:t>
            </a:r>
            <a:endParaRPr lang="en-US" sz="3200" dirty="0"/>
          </a:p>
        </p:txBody>
      </p:sp>
      <p:pic>
        <p:nvPicPr>
          <p:cNvPr id="5" name="Picture 4" descr="Colorful carved figures of humans">
            <a:extLst>
              <a:ext uri="{FF2B5EF4-FFF2-40B4-BE49-F238E27FC236}">
                <a16:creationId xmlns:a16="http://schemas.microsoft.com/office/drawing/2014/main" id="{5D7C3B01-9847-882B-4D79-A5CE2169BB06}"/>
              </a:ext>
            </a:extLst>
          </p:cNvPr>
          <p:cNvPicPr>
            <a:picLocks noChangeAspect="1"/>
          </p:cNvPicPr>
          <p:nvPr/>
        </p:nvPicPr>
        <p:blipFill>
          <a:blip r:embed="rId3"/>
          <a:srcRect l="22806" t="-31" r="43363" b="-37"/>
          <a:stretch>
            <a:fillRect/>
          </a:stretch>
        </p:blipFill>
        <p:spPr>
          <a:xfrm>
            <a:off x="9258300" y="-2101"/>
            <a:ext cx="2959525" cy="6866862"/>
          </a:xfrm>
          <a:prstGeom prst="rect">
            <a:avLst/>
          </a:prstGeom>
          <a:effectLst/>
        </p:spPr>
      </p:pic>
      <p:sp>
        <p:nvSpPr>
          <p:cNvPr id="4" name="Rectangle 3">
            <a:extLst>
              <a:ext uri="{FF2B5EF4-FFF2-40B4-BE49-F238E27FC236}">
                <a16:creationId xmlns:a16="http://schemas.microsoft.com/office/drawing/2014/main" id="{C49FC4FB-2656-1F8F-4485-0542D1E66AB8}"/>
              </a:ext>
              <a:ext uri="{C183D7F6-B498-43B3-948B-1728B52AA6E4}">
                <adec:decorative xmlns:adec="http://schemas.microsoft.com/office/drawing/2017/decorative" val="1"/>
              </a:ext>
            </a:extLst>
          </p:cNvPr>
          <p:cNvSpPr/>
          <p:nvPr/>
        </p:nvSpPr>
        <p:spPr>
          <a:xfrm rot="10800000">
            <a:off x="9258300" y="10152"/>
            <a:ext cx="1903459" cy="6857990"/>
          </a:xfrm>
          <a:prstGeom prst="rect">
            <a:avLst/>
          </a:prstGeom>
          <a:gradFill flip="none" rotWithShape="1">
            <a:gsLst>
              <a:gs pos="45000">
                <a:srgbClr val="FFFFFF">
                  <a:alpha val="80000"/>
                </a:srgbClr>
              </a:gs>
              <a:gs pos="0">
                <a:schemeClr val="bg1">
                  <a:alpha val="0"/>
                </a:schemeClr>
              </a:gs>
              <a:gs pos="100000">
                <a:schemeClr val="bg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5512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6163B0-FBB4-9B82-3563-6AD92E7377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9B85DD-50B9-7A9C-B2B1-A42797921FDF}"/>
              </a:ext>
            </a:extLst>
          </p:cNvPr>
          <p:cNvSpPr>
            <a:spLocks noGrp="1"/>
          </p:cNvSpPr>
          <p:nvPr>
            <p:ph type="title"/>
          </p:nvPr>
        </p:nvSpPr>
        <p:spPr>
          <a:xfrm>
            <a:off x="838200" y="365125"/>
            <a:ext cx="7228840" cy="1899912"/>
          </a:xfrm>
        </p:spPr>
        <p:txBody>
          <a:bodyPr>
            <a:normAutofit/>
          </a:bodyPr>
          <a:lstStyle/>
          <a:p>
            <a:r>
              <a:rPr lang="en-US" sz="4000" dirty="0"/>
              <a:t>Thematic Data Analysis</a:t>
            </a:r>
          </a:p>
        </p:txBody>
      </p:sp>
      <p:sp>
        <p:nvSpPr>
          <p:cNvPr id="3" name="Content Placeholder 2">
            <a:extLst>
              <a:ext uri="{FF2B5EF4-FFF2-40B4-BE49-F238E27FC236}">
                <a16:creationId xmlns:a16="http://schemas.microsoft.com/office/drawing/2014/main" id="{D9816DC2-4836-621A-E7A9-53D4DDA1CDC7}"/>
              </a:ext>
            </a:extLst>
          </p:cNvPr>
          <p:cNvSpPr>
            <a:spLocks noGrp="1"/>
          </p:cNvSpPr>
          <p:nvPr>
            <p:ph idx="1"/>
          </p:nvPr>
        </p:nvSpPr>
        <p:spPr>
          <a:xfrm>
            <a:off x="838200" y="1936361"/>
            <a:ext cx="7768581" cy="3742762"/>
          </a:xfrm>
        </p:spPr>
        <p:txBody>
          <a:bodyPr vert="horz" lIns="91440" tIns="45720" rIns="91440" bIns="45720" rtlCol="0">
            <a:noAutofit/>
          </a:bodyPr>
          <a:lstStyle/>
          <a:p>
            <a:r>
              <a:rPr lang="en-US" sz="3600" dirty="0">
                <a:ea typeface="+mn-lt"/>
                <a:cs typeface="+mn-lt"/>
              </a:rPr>
              <a:t>Current study status: Completed first phase of coding</a:t>
            </a:r>
          </a:p>
          <a:p>
            <a:r>
              <a:rPr lang="en-US" sz="3600" dirty="0">
                <a:ea typeface="+mn-lt"/>
                <a:cs typeface="+mn-lt"/>
              </a:rPr>
              <a:t>Now, further exploring the factors that influence community conceptualization and experience </a:t>
            </a:r>
          </a:p>
          <a:p>
            <a:r>
              <a:rPr lang="en-US" sz="3600" dirty="0">
                <a:ea typeface="+mn-lt"/>
                <a:cs typeface="+mn-lt"/>
              </a:rPr>
              <a:t>In process of exploring impacts of COVID</a:t>
            </a:r>
            <a:endParaRPr lang="en-US" sz="3600" dirty="0"/>
          </a:p>
        </p:txBody>
      </p:sp>
      <p:pic>
        <p:nvPicPr>
          <p:cNvPr id="5" name="Picture 4" descr="An abstract design with lines and financial symbols">
            <a:extLst>
              <a:ext uri="{FF2B5EF4-FFF2-40B4-BE49-F238E27FC236}">
                <a16:creationId xmlns:a16="http://schemas.microsoft.com/office/drawing/2014/main" id="{C9E695E3-2DE5-E8CB-55E4-3DFEEA22F8D2}"/>
              </a:ext>
            </a:extLst>
          </p:cNvPr>
          <p:cNvPicPr>
            <a:picLocks noChangeAspect="1"/>
          </p:cNvPicPr>
          <p:nvPr/>
        </p:nvPicPr>
        <p:blipFill>
          <a:blip r:embed="rId2"/>
          <a:srcRect l="37810" r="22962"/>
          <a:stretch>
            <a:fillRect/>
          </a:stretch>
        </p:blipFill>
        <p:spPr>
          <a:xfrm>
            <a:off x="8984887" y="10"/>
            <a:ext cx="4045525" cy="6857990"/>
          </a:xfrm>
          <a:prstGeom prst="rect">
            <a:avLst/>
          </a:prstGeom>
          <a:solidFill>
            <a:schemeClr val="bg1"/>
          </a:solidFill>
          <a:effectLst>
            <a:softEdge rad="0"/>
          </a:effectLst>
        </p:spPr>
      </p:pic>
    </p:spTree>
    <p:extLst>
      <p:ext uri="{BB962C8B-B14F-4D97-AF65-F5344CB8AC3E}">
        <p14:creationId xmlns:p14="http://schemas.microsoft.com/office/powerpoint/2010/main" val="1942303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8549-0D35-44CB-C502-9F3CB622C378}"/>
              </a:ext>
            </a:extLst>
          </p:cNvPr>
          <p:cNvSpPr>
            <a:spLocks noGrp="1"/>
          </p:cNvSpPr>
          <p:nvPr>
            <p:ph type="title"/>
          </p:nvPr>
        </p:nvSpPr>
        <p:spPr>
          <a:xfrm>
            <a:off x="506589" y="370756"/>
            <a:ext cx="10515600" cy="1325563"/>
          </a:xfrm>
        </p:spPr>
        <p:txBody>
          <a:bodyPr>
            <a:normAutofit/>
          </a:bodyPr>
          <a:lstStyle/>
          <a:p>
            <a:r>
              <a:rPr lang="en-US" sz="3200" dirty="0"/>
              <a:t>Acknowledgement &amp; Disclosure</a:t>
            </a:r>
          </a:p>
        </p:txBody>
      </p:sp>
      <p:sp>
        <p:nvSpPr>
          <p:cNvPr id="3" name="Content Placeholder 2">
            <a:extLst>
              <a:ext uri="{FF2B5EF4-FFF2-40B4-BE49-F238E27FC236}">
                <a16:creationId xmlns:a16="http://schemas.microsoft.com/office/drawing/2014/main" id="{F7C0617D-AD21-B35B-94EC-095EC9FA1273}"/>
              </a:ext>
            </a:extLst>
          </p:cNvPr>
          <p:cNvSpPr>
            <a:spLocks noGrp="1"/>
          </p:cNvSpPr>
          <p:nvPr>
            <p:ph idx="1"/>
          </p:nvPr>
        </p:nvSpPr>
        <p:spPr>
          <a:xfrm>
            <a:off x="506588" y="1528550"/>
            <a:ext cx="11190111" cy="3944202"/>
          </a:xfrm>
        </p:spPr>
        <p:txBody>
          <a:bodyPr>
            <a:normAutofit lnSpcReduction="10000"/>
          </a:bodyPr>
          <a:lstStyle/>
          <a:p>
            <a:pPr marL="0" indent="0">
              <a:buNone/>
            </a:pPr>
            <a:r>
              <a:rPr lang="en-US" dirty="0"/>
              <a:t>The contents of this presentation were developed under a grant from the National Institute on Disability, Independent Living, and Rehabilitation Research (NIDILRR grant number 90RTCP0010) and co-funded by the Substance Abuse and Mental Health Services Administration (SAMHSA).  NIDILRR is a Center within the Administration for Community Living (ACL), Department of Health and Human Services (HHS).  The contents of this presentation do not necessarily represent the policy of NIDILRR, ACL, SAMHSA, or HHS, and you should not assume endorsement by the Federal Government.</a:t>
            </a:r>
          </a:p>
          <a:p>
            <a:pPr marL="0" indent="0">
              <a:buNone/>
            </a:pPr>
            <a:r>
              <a:rPr lang="en-US" dirty="0"/>
              <a:t>The authors have no conflicts of interest.</a:t>
            </a:r>
          </a:p>
          <a:p>
            <a:pPr marL="0" indent="0">
              <a:buNone/>
            </a:pPr>
            <a:endParaRPr lang="en-US" sz="2000" dirty="0"/>
          </a:p>
        </p:txBody>
      </p:sp>
    </p:spTree>
    <p:extLst>
      <p:ext uri="{BB962C8B-B14F-4D97-AF65-F5344CB8AC3E}">
        <p14:creationId xmlns:p14="http://schemas.microsoft.com/office/powerpoint/2010/main" val="3953430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1A1F6-3E80-4B13-A39A-79D281B8F9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6077F8-C3FD-0499-57A3-B0A6EBEFD525}"/>
              </a:ext>
            </a:extLst>
          </p:cNvPr>
          <p:cNvSpPr>
            <a:spLocks noGrp="1"/>
          </p:cNvSpPr>
          <p:nvPr>
            <p:ph type="title"/>
          </p:nvPr>
        </p:nvSpPr>
        <p:spPr>
          <a:xfrm>
            <a:off x="506588" y="293582"/>
            <a:ext cx="11085972" cy="1325563"/>
          </a:xfrm>
        </p:spPr>
        <p:txBody>
          <a:bodyPr/>
          <a:lstStyle/>
          <a:p>
            <a:r>
              <a:rPr lang="en-US" dirty="0"/>
              <a:t>Defining Experience and Conceptualization </a:t>
            </a:r>
          </a:p>
        </p:txBody>
      </p:sp>
      <p:sp>
        <p:nvSpPr>
          <p:cNvPr id="3" name="Content Placeholder 2">
            <a:extLst>
              <a:ext uri="{FF2B5EF4-FFF2-40B4-BE49-F238E27FC236}">
                <a16:creationId xmlns:a16="http://schemas.microsoft.com/office/drawing/2014/main" id="{51AACA98-7980-48CB-2346-13851247FE25}"/>
              </a:ext>
            </a:extLst>
          </p:cNvPr>
          <p:cNvSpPr>
            <a:spLocks noGrp="1"/>
          </p:cNvSpPr>
          <p:nvPr>
            <p:ph idx="1"/>
          </p:nvPr>
        </p:nvSpPr>
        <p:spPr>
          <a:xfrm>
            <a:off x="506588" y="1706880"/>
            <a:ext cx="11178821" cy="3700496"/>
          </a:xfrm>
        </p:spPr>
        <p:txBody>
          <a:bodyPr vert="horz" lIns="91440" tIns="45720" rIns="91440" bIns="45720" rtlCol="0" anchor="t">
            <a:noAutofit/>
          </a:bodyPr>
          <a:lstStyle/>
          <a:p>
            <a:pPr marL="0" indent="0">
              <a:buNone/>
            </a:pPr>
            <a:r>
              <a:rPr lang="en-US" sz="3600" b="1" dirty="0">
                <a:ea typeface="+mn-lt"/>
                <a:cs typeface="+mn-lt"/>
              </a:rPr>
              <a:t>Experience</a:t>
            </a:r>
            <a:r>
              <a:rPr lang="en-US" sz="3600" dirty="0">
                <a:ea typeface="+mn-lt"/>
                <a:cs typeface="+mn-lt"/>
              </a:rPr>
              <a:t>: What does community participation look like in practice for young adults based on the interviews?</a:t>
            </a:r>
            <a:br>
              <a:rPr lang="en-US" sz="3600" dirty="0">
                <a:solidFill>
                  <a:srgbClr val="633092"/>
                </a:solidFill>
                <a:ea typeface="+mn-lt"/>
                <a:cs typeface="+mn-lt"/>
              </a:rPr>
            </a:br>
            <a:endParaRPr lang="en-US" sz="3600" dirty="0">
              <a:ea typeface="+mn-lt"/>
              <a:cs typeface="+mn-lt"/>
            </a:endParaRPr>
          </a:p>
          <a:p>
            <a:pPr marL="0" indent="0">
              <a:buNone/>
            </a:pPr>
            <a:r>
              <a:rPr lang="en-US" sz="3600" b="1" dirty="0">
                <a:ea typeface="+mn-lt"/>
                <a:cs typeface="+mn-lt"/>
              </a:rPr>
              <a:t>Conceptualization</a:t>
            </a:r>
            <a:r>
              <a:rPr lang="en-US" sz="3600" dirty="0">
                <a:ea typeface="+mn-lt"/>
                <a:cs typeface="+mn-lt"/>
              </a:rPr>
              <a:t>: How have young adults defined community participation in the interviews?</a:t>
            </a:r>
            <a:endParaRPr lang="en-US" sz="3600" dirty="0"/>
          </a:p>
          <a:p>
            <a:endParaRPr lang="en-US" sz="2400" dirty="0">
              <a:ea typeface="+mn-lt"/>
              <a:cs typeface="+mn-lt"/>
            </a:endParaRPr>
          </a:p>
        </p:txBody>
      </p:sp>
    </p:spTree>
    <p:extLst>
      <p:ext uri="{BB962C8B-B14F-4D97-AF65-F5344CB8AC3E}">
        <p14:creationId xmlns:p14="http://schemas.microsoft.com/office/powerpoint/2010/main" val="3158630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8F99B-1FB4-B6B4-4676-C0FF434C95E4}"/>
              </a:ext>
            </a:extLst>
          </p:cNvPr>
          <p:cNvSpPr>
            <a:spLocks noGrp="1"/>
          </p:cNvSpPr>
          <p:nvPr>
            <p:ph type="title"/>
          </p:nvPr>
        </p:nvSpPr>
        <p:spPr/>
        <p:txBody>
          <a:bodyPr/>
          <a:lstStyle/>
          <a:p>
            <a:r>
              <a:rPr lang="en-US" dirty="0"/>
              <a:t>Inclusion Criteria</a:t>
            </a:r>
          </a:p>
        </p:txBody>
      </p:sp>
      <p:sp>
        <p:nvSpPr>
          <p:cNvPr id="3" name="Content Placeholder 2">
            <a:extLst>
              <a:ext uri="{FF2B5EF4-FFF2-40B4-BE49-F238E27FC236}">
                <a16:creationId xmlns:a16="http://schemas.microsoft.com/office/drawing/2014/main" id="{28636FF5-CB5B-4469-F0E5-8CE9BEA1A92D}"/>
              </a:ext>
            </a:extLst>
          </p:cNvPr>
          <p:cNvSpPr>
            <a:spLocks noGrp="1"/>
          </p:cNvSpPr>
          <p:nvPr>
            <p:ph idx="1"/>
          </p:nvPr>
        </p:nvSpPr>
        <p:spPr>
          <a:xfrm>
            <a:off x="506589" y="1388181"/>
            <a:ext cx="10713873" cy="4111282"/>
          </a:xfrm>
        </p:spPr>
        <p:txBody>
          <a:bodyPr vert="horz" lIns="91440" tIns="45720" rIns="91440" bIns="45720" rtlCol="0" anchor="t">
            <a:noAutofit/>
          </a:bodyPr>
          <a:lstStyle/>
          <a:p>
            <a:r>
              <a:rPr lang="en-US" sz="3600" dirty="0">
                <a:ea typeface="+mn-lt"/>
                <a:cs typeface="+mn-lt"/>
              </a:rPr>
              <a:t>18-30 years old </a:t>
            </a:r>
          </a:p>
          <a:p>
            <a:r>
              <a:rPr lang="en-US" sz="3600" dirty="0">
                <a:ea typeface="+mn-lt"/>
                <a:cs typeface="+mn-lt"/>
              </a:rPr>
              <a:t>Experience mental health concerns that make work, school, or their personal life challenging  </a:t>
            </a:r>
            <a:endParaRPr lang="en-US" sz="3600" dirty="0"/>
          </a:p>
          <a:p>
            <a:r>
              <a:rPr lang="en-US" sz="3600" dirty="0">
                <a:ea typeface="+mn-lt"/>
                <a:cs typeface="+mn-lt"/>
              </a:rPr>
              <a:t>Have other experiences that may complicate community participation (e.g., experience in the justice or child welfare system)</a:t>
            </a:r>
          </a:p>
        </p:txBody>
      </p:sp>
    </p:spTree>
    <p:extLst>
      <p:ext uri="{BB962C8B-B14F-4D97-AF65-F5344CB8AC3E}">
        <p14:creationId xmlns:p14="http://schemas.microsoft.com/office/powerpoint/2010/main" val="3966520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BF8674-7D15-86C5-05E4-92CBF4F34E2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ABB149-F84E-2FC1-CF67-D0220C932C22}"/>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dirty="0">
                <a:solidFill>
                  <a:schemeClr val="tx1"/>
                </a:solidFill>
                <a:latin typeface="+mj-lt"/>
                <a:ea typeface="+mj-ea"/>
                <a:cs typeface="+mj-cs"/>
              </a:rPr>
              <a:t>Demographics: Mental Health</a:t>
            </a:r>
          </a:p>
        </p:txBody>
      </p:sp>
      <p:sp>
        <p:nvSpPr>
          <p:cNvPr id="6" name="Title 1">
            <a:extLst>
              <a:ext uri="{FF2B5EF4-FFF2-40B4-BE49-F238E27FC236}">
                <a16:creationId xmlns:a16="http://schemas.microsoft.com/office/drawing/2014/main" id="{2292B120-7171-3985-0468-EF9788F2DD31}"/>
              </a:ext>
            </a:extLst>
          </p:cNvPr>
          <p:cNvSpPr txBox="1">
            <a:spLocks/>
          </p:cNvSpPr>
          <p:nvPr/>
        </p:nvSpPr>
        <p:spPr>
          <a:xfrm>
            <a:off x="836676" y="1093786"/>
            <a:ext cx="10515600" cy="9377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600" b="0" dirty="0">
                <a:solidFill>
                  <a:schemeClr val="tx2"/>
                </a:solidFill>
              </a:rPr>
              <a:t>(not mutually exclusive, n = 40)</a:t>
            </a:r>
          </a:p>
        </p:txBody>
      </p:sp>
      <p:graphicFrame>
        <p:nvGraphicFramePr>
          <p:cNvPr id="9" name="Chart 8" descr="Bar chart displaying the number of participants who selected each of the following mental health conditions:&#10;Personality disorder (1)&#10;Psychosis (2)&#10;Trauma-related condition (17)&#10;Panic disorder (2)&#10;Anxiety disorder (36)&#10;Bipolar disorder (6)&#10;Depressive mood disorder (31)">
            <a:extLst>
              <a:ext uri="{FF2B5EF4-FFF2-40B4-BE49-F238E27FC236}">
                <a16:creationId xmlns:a16="http://schemas.microsoft.com/office/drawing/2014/main" id="{D201ACDF-3390-4FA2-A5C0-7431B0E5975B}"/>
              </a:ext>
            </a:extLst>
          </p:cNvPr>
          <p:cNvGraphicFramePr>
            <a:graphicFrameLocks/>
          </p:cNvGraphicFramePr>
          <p:nvPr>
            <p:extLst>
              <p:ext uri="{D42A27DB-BD31-4B8C-83A1-F6EECF244321}">
                <p14:modId xmlns:p14="http://schemas.microsoft.com/office/powerpoint/2010/main" val="2556886074"/>
              </p:ext>
            </p:extLst>
          </p:nvPr>
        </p:nvGraphicFramePr>
        <p:xfrm>
          <a:off x="1595865" y="1870869"/>
          <a:ext cx="9757173" cy="4806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259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C06CF0-E887-0FF8-82D3-3CA21601EB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A27276C-B219-8DFD-4EDE-5424CE14C9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C693F0-B596-5638-3C83-480886DEB0CA}"/>
              </a:ext>
            </a:extLst>
          </p:cNvPr>
          <p:cNvSpPr>
            <a:spLocks noGrp="1"/>
          </p:cNvSpPr>
          <p:nvPr>
            <p:ph type="title"/>
          </p:nvPr>
        </p:nvSpPr>
        <p:spPr>
          <a:xfrm>
            <a:off x="838200" y="184805"/>
            <a:ext cx="10515600" cy="1505883"/>
          </a:xfrm>
        </p:spPr>
        <p:txBody>
          <a:bodyPr vert="horz" lIns="91440" tIns="45720" rIns="91440" bIns="45720" rtlCol="0" anchor="ctr">
            <a:normAutofit fontScale="90000"/>
          </a:bodyPr>
          <a:lstStyle/>
          <a:p>
            <a:pPr algn="ctr"/>
            <a:r>
              <a:rPr lang="en-US" sz="5200" kern="1200" dirty="0">
                <a:solidFill>
                  <a:schemeClr val="tx1"/>
                </a:solidFill>
                <a:latin typeface="+mj-lt"/>
                <a:ea typeface="+mj-ea"/>
                <a:cs typeface="+mj-cs"/>
              </a:rPr>
              <a:t>Demographics: Race &amp; Ethnicity</a:t>
            </a:r>
          </a:p>
        </p:txBody>
      </p:sp>
      <p:sp>
        <p:nvSpPr>
          <p:cNvPr id="6" name="Title 1">
            <a:extLst>
              <a:ext uri="{FF2B5EF4-FFF2-40B4-BE49-F238E27FC236}">
                <a16:creationId xmlns:a16="http://schemas.microsoft.com/office/drawing/2014/main" id="{F7B0A0C5-1032-A9C5-1C59-FE0C7D81772E}"/>
              </a:ext>
            </a:extLst>
          </p:cNvPr>
          <p:cNvSpPr txBox="1">
            <a:spLocks/>
          </p:cNvSpPr>
          <p:nvPr/>
        </p:nvSpPr>
        <p:spPr>
          <a:xfrm>
            <a:off x="836676" y="1093786"/>
            <a:ext cx="10515600" cy="9377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600" b="0" dirty="0">
                <a:solidFill>
                  <a:schemeClr val="tx2"/>
                </a:solidFill>
              </a:rPr>
              <a:t>(not mutually exclusive, n = 40)</a:t>
            </a:r>
          </a:p>
        </p:txBody>
      </p:sp>
      <p:graphicFrame>
        <p:nvGraphicFramePr>
          <p:cNvPr id="3" name="Chart 2" descr="Bar chart displaying the number of participants who selected each of the following race/ethnicities:&#10;White (17)&#10;Hispanic or Latino (8)&#10;Black or African American (11)&#10;Asian (7)&#10;American Indian or Alaska Native (1)">
            <a:extLst>
              <a:ext uri="{FF2B5EF4-FFF2-40B4-BE49-F238E27FC236}">
                <a16:creationId xmlns:a16="http://schemas.microsoft.com/office/drawing/2014/main" id="{217FF38E-521B-4144-843C-42CEE39491DA}"/>
              </a:ext>
            </a:extLst>
          </p:cNvPr>
          <p:cNvGraphicFramePr>
            <a:graphicFrameLocks/>
          </p:cNvGraphicFramePr>
          <p:nvPr>
            <p:extLst>
              <p:ext uri="{D42A27DB-BD31-4B8C-83A1-F6EECF244321}">
                <p14:modId xmlns:p14="http://schemas.microsoft.com/office/powerpoint/2010/main" val="1862516402"/>
              </p:ext>
            </p:extLst>
          </p:nvPr>
        </p:nvGraphicFramePr>
        <p:xfrm>
          <a:off x="707559" y="2031533"/>
          <a:ext cx="10874841" cy="43050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2872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4A613A-2A8C-4C4E-DC9C-B3569991B25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029D0EA-F01F-9A48-FC31-2D07F85D8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0CF5CD-A037-1397-53CB-E2906245BF41}"/>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lgn="ctr"/>
            <a:r>
              <a:rPr lang="en-US" kern="1200" dirty="0">
                <a:solidFill>
                  <a:schemeClr val="tx1"/>
                </a:solidFill>
                <a:latin typeface="+mj-lt"/>
                <a:ea typeface="+mj-ea"/>
                <a:cs typeface="+mj-cs"/>
              </a:rPr>
              <a:t>Demographics: Sexual Orientation</a:t>
            </a:r>
          </a:p>
        </p:txBody>
      </p:sp>
      <p:sp>
        <p:nvSpPr>
          <p:cNvPr id="6" name="Title 1">
            <a:extLst>
              <a:ext uri="{FF2B5EF4-FFF2-40B4-BE49-F238E27FC236}">
                <a16:creationId xmlns:a16="http://schemas.microsoft.com/office/drawing/2014/main" id="{184D2AAD-55E8-EB43-428B-4E882BF0D687}"/>
              </a:ext>
            </a:extLst>
          </p:cNvPr>
          <p:cNvSpPr txBox="1">
            <a:spLocks/>
          </p:cNvSpPr>
          <p:nvPr/>
        </p:nvSpPr>
        <p:spPr>
          <a:xfrm>
            <a:off x="838200" y="1093786"/>
            <a:ext cx="10515600" cy="9377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600" b="0" dirty="0">
                <a:solidFill>
                  <a:schemeClr val="tx2"/>
                </a:solidFill>
              </a:rPr>
              <a:t>(not mutually exclusive, n = 40)</a:t>
            </a:r>
          </a:p>
        </p:txBody>
      </p:sp>
      <p:graphicFrame>
        <p:nvGraphicFramePr>
          <p:cNvPr id="4" name="Chart 3" descr="Bar chart displaying the number of participants who selected each of the following sexual orientations&#10;Queer (15)&#10;Asexual (7)&#10;Pansexual (5)&#10;Gay/lesbian (11)&#10;Bisexual (9)&#10;Straight (9)">
            <a:extLst>
              <a:ext uri="{FF2B5EF4-FFF2-40B4-BE49-F238E27FC236}">
                <a16:creationId xmlns:a16="http://schemas.microsoft.com/office/drawing/2014/main" id="{DA49BFEC-E3A4-4DD5-8360-764AAB4CDF80}"/>
              </a:ext>
            </a:extLst>
          </p:cNvPr>
          <p:cNvGraphicFramePr>
            <a:graphicFrameLocks/>
          </p:cNvGraphicFramePr>
          <p:nvPr>
            <p:extLst>
              <p:ext uri="{D42A27DB-BD31-4B8C-83A1-F6EECF244321}">
                <p14:modId xmlns:p14="http://schemas.microsoft.com/office/powerpoint/2010/main" val="3139757809"/>
              </p:ext>
            </p:extLst>
          </p:nvPr>
        </p:nvGraphicFramePr>
        <p:xfrm>
          <a:off x="1249134" y="1875492"/>
          <a:ext cx="10016055" cy="4797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8108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2696D7-4964-508F-501D-76CEEC55C4F1}"/>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A2402E-1ED2-34EF-3BA0-EECC14E734DB}"/>
              </a:ext>
            </a:extLst>
          </p:cNvPr>
          <p:cNvSpPr>
            <a:spLocks noGrp="1"/>
          </p:cNvSpPr>
          <p:nvPr>
            <p:ph type="title"/>
          </p:nvPr>
        </p:nvSpPr>
        <p:spPr>
          <a:xfrm>
            <a:off x="838200" y="422711"/>
            <a:ext cx="10515600" cy="1133693"/>
          </a:xfrm>
        </p:spPr>
        <p:txBody>
          <a:bodyPr>
            <a:normAutofit/>
          </a:bodyPr>
          <a:lstStyle/>
          <a:p>
            <a:pPr algn="ctr"/>
            <a:r>
              <a:rPr lang="en-US" sz="5200" dirty="0"/>
              <a:t>Demographics: Age</a:t>
            </a:r>
          </a:p>
        </p:txBody>
      </p:sp>
      <p:sp>
        <p:nvSpPr>
          <p:cNvPr id="3" name="Title 1">
            <a:extLst>
              <a:ext uri="{FF2B5EF4-FFF2-40B4-BE49-F238E27FC236}">
                <a16:creationId xmlns:a16="http://schemas.microsoft.com/office/drawing/2014/main" id="{1D51E421-3B8A-B203-2228-1EC78807201F}"/>
              </a:ext>
            </a:extLst>
          </p:cNvPr>
          <p:cNvSpPr txBox="1">
            <a:spLocks/>
          </p:cNvSpPr>
          <p:nvPr/>
        </p:nvSpPr>
        <p:spPr>
          <a:xfrm>
            <a:off x="838200" y="1246961"/>
            <a:ext cx="10515600" cy="9377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600" b="0" dirty="0">
                <a:solidFill>
                  <a:schemeClr val="tx2"/>
                </a:solidFill>
              </a:rPr>
              <a:t>(n = 40)</a:t>
            </a:r>
          </a:p>
        </p:txBody>
      </p:sp>
      <p:grpSp>
        <p:nvGrpSpPr>
          <p:cNvPr id="14" name="Group 13" descr="Bar chart displaying the number of participants in each age group:&#10;Age 19 (4)&#10;Age 20 (3)&#10;Age 21 (1)&#10;Age 24 (5)&#10;Age 25 (8)&#10;Age 26 (3)&#10;Age 27 (3)&#10;Age 28 (6)&#10;Age 29 (7)">
            <a:extLst>
              <a:ext uri="{FF2B5EF4-FFF2-40B4-BE49-F238E27FC236}">
                <a16:creationId xmlns:a16="http://schemas.microsoft.com/office/drawing/2014/main" id="{E85209FB-0598-6FC7-9731-6FC40A141374}"/>
              </a:ext>
            </a:extLst>
          </p:cNvPr>
          <p:cNvGrpSpPr/>
          <p:nvPr/>
        </p:nvGrpSpPr>
        <p:grpSpPr>
          <a:xfrm>
            <a:off x="1479944" y="2031533"/>
            <a:ext cx="9229061" cy="4351338"/>
            <a:chOff x="1959329" y="1281700"/>
            <a:chExt cx="8273341" cy="3900733"/>
          </a:xfrm>
        </p:grpSpPr>
        <p:pic>
          <p:nvPicPr>
            <p:cNvPr id="5" name="Picture 4">
              <a:extLst>
                <a:ext uri="{FF2B5EF4-FFF2-40B4-BE49-F238E27FC236}">
                  <a16:creationId xmlns:a16="http://schemas.microsoft.com/office/drawing/2014/main" id="{2DB856D5-5171-26C9-7C99-FC78CE81132F}"/>
                </a:ext>
              </a:extLst>
            </p:cNvPr>
            <p:cNvPicPr>
              <a:picLocks noChangeAspect="1"/>
            </p:cNvPicPr>
            <p:nvPr/>
          </p:nvPicPr>
          <p:blipFill>
            <a:blip r:embed="rId3"/>
            <a:srcRect b="2593"/>
            <a:stretch>
              <a:fillRect/>
            </a:stretch>
          </p:blipFill>
          <p:spPr>
            <a:xfrm>
              <a:off x="1975203" y="1281700"/>
              <a:ext cx="8084394" cy="3843460"/>
            </a:xfrm>
            <a:prstGeom prst="rect">
              <a:avLst/>
            </a:prstGeom>
          </p:spPr>
        </p:pic>
        <p:sp>
          <p:nvSpPr>
            <p:cNvPr id="6" name="TextBox 5">
              <a:extLst>
                <a:ext uri="{FF2B5EF4-FFF2-40B4-BE49-F238E27FC236}">
                  <a16:creationId xmlns:a16="http://schemas.microsoft.com/office/drawing/2014/main" id="{0222458A-134C-5E47-84A6-7EA566FBDE8B}"/>
                </a:ext>
              </a:extLst>
            </p:cNvPr>
            <p:cNvSpPr txBox="1"/>
            <p:nvPr/>
          </p:nvSpPr>
          <p:spPr>
            <a:xfrm>
              <a:off x="3460448" y="4602931"/>
              <a:ext cx="873674" cy="579502"/>
            </a:xfrm>
            <a:prstGeom prst="rect">
              <a:avLst/>
            </a:prstGeom>
            <a:noFill/>
          </p:spPr>
          <p:txBody>
            <a:bodyPr wrap="square" rtlCol="0">
              <a:spAutoFit/>
            </a:bodyPr>
            <a:lstStyle/>
            <a:p>
              <a:pPr algn="ctr" defTabSz="1014984">
                <a:spcAft>
                  <a:spcPts val="600"/>
                </a:spcAft>
              </a:pPr>
              <a:r>
                <a:rPr lang="en-US" sz="3552" b="1" kern="1200">
                  <a:solidFill>
                    <a:srgbClr val="6B007B"/>
                  </a:solidFill>
                  <a:latin typeface="Segoe UI" panose="020B0502040204020203" pitchFamily="34" charset="0"/>
                  <a:ea typeface="+mn-ea"/>
                  <a:cs typeface="Segoe UI" panose="020B0502040204020203" pitchFamily="34" charset="0"/>
                </a:rPr>
                <a:t>21</a:t>
              </a:r>
              <a:endParaRPr lang="en-US" sz="3200" b="1">
                <a:solidFill>
                  <a:srgbClr val="6B007B"/>
                </a:solidFill>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05B78560-C28B-CE18-914A-960F488302F9}"/>
                </a:ext>
              </a:extLst>
            </p:cNvPr>
            <p:cNvSpPr txBox="1"/>
            <p:nvPr/>
          </p:nvSpPr>
          <p:spPr>
            <a:xfrm>
              <a:off x="1959329" y="4589664"/>
              <a:ext cx="873674" cy="579502"/>
            </a:xfrm>
            <a:prstGeom prst="rect">
              <a:avLst/>
            </a:prstGeom>
            <a:noFill/>
          </p:spPr>
          <p:txBody>
            <a:bodyPr wrap="square" rtlCol="0">
              <a:spAutoFit/>
            </a:bodyPr>
            <a:lstStyle/>
            <a:p>
              <a:pPr algn="ctr" defTabSz="1014984">
                <a:spcAft>
                  <a:spcPts val="600"/>
                </a:spcAft>
              </a:pPr>
              <a:r>
                <a:rPr lang="en-US" sz="3552" b="1" kern="1200">
                  <a:solidFill>
                    <a:srgbClr val="6B007B"/>
                  </a:solidFill>
                  <a:latin typeface="Segoe UI" panose="020B0502040204020203" pitchFamily="34" charset="0"/>
                  <a:ea typeface="+mn-ea"/>
                  <a:cs typeface="Segoe UI" panose="020B0502040204020203" pitchFamily="34" charset="0"/>
                </a:rPr>
                <a:t>19</a:t>
              </a:r>
              <a:endParaRPr lang="en-US" sz="3200" b="1">
                <a:solidFill>
                  <a:srgbClr val="6B007B"/>
                </a:solidFill>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1C88866C-BCB0-D7C5-4B53-7B34FE58358E}"/>
                </a:ext>
              </a:extLst>
            </p:cNvPr>
            <p:cNvSpPr txBox="1"/>
            <p:nvPr/>
          </p:nvSpPr>
          <p:spPr>
            <a:xfrm>
              <a:off x="6409722" y="4589664"/>
              <a:ext cx="873674" cy="579502"/>
            </a:xfrm>
            <a:prstGeom prst="rect">
              <a:avLst/>
            </a:prstGeom>
            <a:noFill/>
          </p:spPr>
          <p:txBody>
            <a:bodyPr wrap="square" rtlCol="0">
              <a:spAutoFit/>
            </a:bodyPr>
            <a:lstStyle/>
            <a:p>
              <a:pPr algn="ctr" defTabSz="1014984">
                <a:spcAft>
                  <a:spcPts val="600"/>
                </a:spcAft>
              </a:pPr>
              <a:r>
                <a:rPr lang="en-US" sz="3552" b="1" kern="1200">
                  <a:solidFill>
                    <a:srgbClr val="6B007B"/>
                  </a:solidFill>
                  <a:latin typeface="Segoe UI" panose="020B0502040204020203" pitchFamily="34" charset="0"/>
                  <a:ea typeface="+mn-ea"/>
                  <a:cs typeface="Segoe UI" panose="020B0502040204020203" pitchFamily="34" charset="0"/>
                </a:rPr>
                <a:t>25</a:t>
              </a:r>
              <a:endParaRPr lang="en-US" sz="3200" b="1">
                <a:solidFill>
                  <a:srgbClr val="6B007B"/>
                </a:solidFill>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EF3343CE-53E0-2B8E-25AA-86D551501781}"/>
                </a:ext>
              </a:extLst>
            </p:cNvPr>
            <p:cNvSpPr txBox="1"/>
            <p:nvPr/>
          </p:nvSpPr>
          <p:spPr>
            <a:xfrm>
              <a:off x="7894964" y="4589664"/>
              <a:ext cx="873674" cy="579502"/>
            </a:xfrm>
            <a:prstGeom prst="rect">
              <a:avLst/>
            </a:prstGeom>
            <a:noFill/>
          </p:spPr>
          <p:txBody>
            <a:bodyPr wrap="square" rtlCol="0">
              <a:spAutoFit/>
            </a:bodyPr>
            <a:lstStyle/>
            <a:p>
              <a:pPr algn="ctr" defTabSz="1014984">
                <a:spcAft>
                  <a:spcPts val="600"/>
                </a:spcAft>
              </a:pPr>
              <a:r>
                <a:rPr lang="en-US" sz="3552" b="1" kern="1200">
                  <a:solidFill>
                    <a:srgbClr val="6B007B"/>
                  </a:solidFill>
                  <a:latin typeface="Segoe UI" panose="020B0502040204020203" pitchFamily="34" charset="0"/>
                  <a:ea typeface="+mn-ea"/>
                  <a:cs typeface="Segoe UI" panose="020B0502040204020203" pitchFamily="34" charset="0"/>
                </a:rPr>
                <a:t>27</a:t>
              </a:r>
              <a:endParaRPr lang="en-US" sz="3200" b="1">
                <a:solidFill>
                  <a:srgbClr val="6B007B"/>
                </a:solidFill>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B0850B8B-DACB-B5D0-6463-4CE0D0B3143E}"/>
                </a:ext>
              </a:extLst>
            </p:cNvPr>
            <p:cNvSpPr txBox="1"/>
            <p:nvPr/>
          </p:nvSpPr>
          <p:spPr>
            <a:xfrm>
              <a:off x="9358996" y="4589664"/>
              <a:ext cx="873674" cy="579502"/>
            </a:xfrm>
            <a:prstGeom prst="rect">
              <a:avLst/>
            </a:prstGeom>
            <a:noFill/>
          </p:spPr>
          <p:txBody>
            <a:bodyPr wrap="square" rtlCol="0">
              <a:spAutoFit/>
            </a:bodyPr>
            <a:lstStyle/>
            <a:p>
              <a:pPr algn="ctr" defTabSz="1014984">
                <a:spcAft>
                  <a:spcPts val="600"/>
                </a:spcAft>
              </a:pPr>
              <a:r>
                <a:rPr lang="en-US" sz="3552" b="1" kern="1200">
                  <a:solidFill>
                    <a:srgbClr val="6B007B"/>
                  </a:solidFill>
                  <a:latin typeface="Segoe UI" panose="020B0502040204020203" pitchFamily="34" charset="0"/>
                  <a:ea typeface="+mn-ea"/>
                  <a:cs typeface="Segoe UI" panose="020B0502040204020203" pitchFamily="34" charset="0"/>
                </a:rPr>
                <a:t>29</a:t>
              </a:r>
              <a:endParaRPr lang="en-US" sz="3200" b="1">
                <a:solidFill>
                  <a:srgbClr val="6B007B"/>
                </a:solidFill>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12F3D87B-E034-D1EB-575B-B974FFE7B635}"/>
                </a:ext>
              </a:extLst>
            </p:cNvPr>
            <p:cNvSpPr txBox="1"/>
            <p:nvPr/>
          </p:nvSpPr>
          <p:spPr>
            <a:xfrm>
              <a:off x="4924480" y="4602931"/>
              <a:ext cx="873674" cy="579502"/>
            </a:xfrm>
            <a:prstGeom prst="rect">
              <a:avLst/>
            </a:prstGeom>
            <a:noFill/>
          </p:spPr>
          <p:txBody>
            <a:bodyPr wrap="square" rtlCol="0">
              <a:spAutoFit/>
            </a:bodyPr>
            <a:lstStyle/>
            <a:p>
              <a:pPr algn="ctr" defTabSz="1014984">
                <a:spcAft>
                  <a:spcPts val="600"/>
                </a:spcAft>
              </a:pPr>
              <a:r>
                <a:rPr lang="en-US" sz="3552" b="1" kern="1200">
                  <a:solidFill>
                    <a:srgbClr val="6B007B"/>
                  </a:solidFill>
                  <a:latin typeface="Segoe UI" panose="020B0502040204020203" pitchFamily="34" charset="0"/>
                  <a:ea typeface="+mn-ea"/>
                  <a:cs typeface="Segoe UI" panose="020B0502040204020203" pitchFamily="34" charset="0"/>
                </a:rPr>
                <a:t>23</a:t>
              </a:r>
              <a:endParaRPr lang="en-US" sz="3200" b="1">
                <a:solidFill>
                  <a:srgbClr val="6B007B"/>
                </a:solidFill>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3933334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7302E3-8417-D20E-FB9A-FCE21375DD39}"/>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E775935-05A4-4AEA-D88A-41557491B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4B6D7-A045-8EF4-0962-9911A4E11A3C}"/>
              </a:ext>
            </a:extLst>
          </p:cNvPr>
          <p:cNvSpPr>
            <a:spLocks noGrp="1"/>
          </p:cNvSpPr>
          <p:nvPr>
            <p:ph type="title"/>
          </p:nvPr>
        </p:nvSpPr>
        <p:spPr>
          <a:xfrm>
            <a:off x="838200" y="357627"/>
            <a:ext cx="10515600" cy="1133693"/>
          </a:xfrm>
        </p:spPr>
        <p:txBody>
          <a:bodyPr>
            <a:normAutofit/>
          </a:bodyPr>
          <a:lstStyle/>
          <a:p>
            <a:pPr algn="ctr"/>
            <a:r>
              <a:rPr lang="en-US" sz="5200" dirty="0"/>
              <a:t>System Experiences</a:t>
            </a:r>
          </a:p>
        </p:txBody>
      </p:sp>
      <p:sp>
        <p:nvSpPr>
          <p:cNvPr id="3" name="Title 1">
            <a:extLst>
              <a:ext uri="{FF2B5EF4-FFF2-40B4-BE49-F238E27FC236}">
                <a16:creationId xmlns:a16="http://schemas.microsoft.com/office/drawing/2014/main" id="{8A3C0264-B556-0DDA-C28E-0CE62196F749}"/>
              </a:ext>
            </a:extLst>
          </p:cNvPr>
          <p:cNvSpPr txBox="1">
            <a:spLocks/>
          </p:cNvSpPr>
          <p:nvPr/>
        </p:nvSpPr>
        <p:spPr>
          <a:xfrm>
            <a:off x="838200" y="1246961"/>
            <a:ext cx="10515600" cy="9377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600" b="0" dirty="0">
                <a:solidFill>
                  <a:schemeClr val="tx2"/>
                </a:solidFill>
              </a:rPr>
              <a:t>(n = 40)</a:t>
            </a:r>
          </a:p>
        </p:txBody>
      </p:sp>
      <p:sp>
        <p:nvSpPr>
          <p:cNvPr id="15" name="TextBox 14">
            <a:extLst>
              <a:ext uri="{FF2B5EF4-FFF2-40B4-BE49-F238E27FC236}">
                <a16:creationId xmlns:a16="http://schemas.microsoft.com/office/drawing/2014/main" id="{4099AFD5-08A3-17FC-3419-6DB2ED12CFCA}"/>
              </a:ext>
            </a:extLst>
          </p:cNvPr>
          <p:cNvSpPr txBox="1"/>
          <p:nvPr/>
        </p:nvSpPr>
        <p:spPr>
          <a:xfrm>
            <a:off x="555298" y="2249038"/>
            <a:ext cx="5193869" cy="646331"/>
          </a:xfrm>
          <a:prstGeom prst="rect">
            <a:avLst/>
          </a:prstGeom>
          <a:noFill/>
        </p:spPr>
        <p:txBody>
          <a:bodyPr wrap="square" rtlCol="0">
            <a:spAutoFit/>
          </a:bodyPr>
          <a:lstStyle/>
          <a:p>
            <a:pPr algn="ctr"/>
            <a:r>
              <a:rPr lang="en-US" sz="3600" b="1" dirty="0"/>
              <a:t>Foster Care</a:t>
            </a:r>
          </a:p>
        </p:txBody>
      </p:sp>
      <p:pic>
        <p:nvPicPr>
          <p:cNvPr id="17" name="Picture 16" descr="Pie chart displaying the following data from largest slice to smallest:&#10;No (33)&#10;Yes (5)&#10;Prefer not to say (2)">
            <a:extLst>
              <a:ext uri="{FF2B5EF4-FFF2-40B4-BE49-F238E27FC236}">
                <a16:creationId xmlns:a16="http://schemas.microsoft.com/office/drawing/2014/main" id="{F86A4B53-B84C-9DE9-7CC2-0802F18BB8C9}"/>
              </a:ext>
            </a:extLst>
          </p:cNvPr>
          <p:cNvPicPr>
            <a:picLocks noChangeAspect="1"/>
          </p:cNvPicPr>
          <p:nvPr/>
        </p:nvPicPr>
        <p:blipFill>
          <a:blip r:embed="rId3"/>
          <a:stretch>
            <a:fillRect/>
          </a:stretch>
        </p:blipFill>
        <p:spPr>
          <a:xfrm>
            <a:off x="156189" y="2994851"/>
            <a:ext cx="5870627" cy="3404684"/>
          </a:xfrm>
          <a:prstGeom prst="rect">
            <a:avLst/>
          </a:prstGeom>
        </p:spPr>
      </p:pic>
      <p:sp>
        <p:nvSpPr>
          <p:cNvPr id="13" name="TextBox 12">
            <a:extLst>
              <a:ext uri="{FF2B5EF4-FFF2-40B4-BE49-F238E27FC236}">
                <a16:creationId xmlns:a16="http://schemas.microsoft.com/office/drawing/2014/main" id="{E69FCF12-31E6-DF53-C655-F14EAAD41CDB}"/>
              </a:ext>
            </a:extLst>
          </p:cNvPr>
          <p:cNvSpPr txBox="1"/>
          <p:nvPr/>
        </p:nvSpPr>
        <p:spPr>
          <a:xfrm>
            <a:off x="6491543" y="2247683"/>
            <a:ext cx="5193869" cy="646331"/>
          </a:xfrm>
          <a:prstGeom prst="rect">
            <a:avLst/>
          </a:prstGeom>
          <a:noFill/>
        </p:spPr>
        <p:txBody>
          <a:bodyPr wrap="square" rtlCol="0">
            <a:spAutoFit/>
          </a:bodyPr>
          <a:lstStyle/>
          <a:p>
            <a:pPr algn="ctr"/>
            <a:r>
              <a:rPr lang="en-US" sz="3600" b="1" dirty="0"/>
              <a:t>Justice System</a:t>
            </a:r>
          </a:p>
        </p:txBody>
      </p:sp>
      <p:pic>
        <p:nvPicPr>
          <p:cNvPr id="20" name="Picture 19" descr="Pie chart displaying the following data from largest slice to smallest:&#10;No (35)&#10;Yes (4)&#10;Prefer not to say (1)">
            <a:extLst>
              <a:ext uri="{FF2B5EF4-FFF2-40B4-BE49-F238E27FC236}">
                <a16:creationId xmlns:a16="http://schemas.microsoft.com/office/drawing/2014/main" id="{C91B2DA8-7AAD-557E-94B7-B1B2DCD80550}"/>
              </a:ext>
            </a:extLst>
          </p:cNvPr>
          <p:cNvPicPr>
            <a:picLocks noChangeAspect="1"/>
          </p:cNvPicPr>
          <p:nvPr/>
        </p:nvPicPr>
        <p:blipFill>
          <a:blip r:embed="rId4"/>
          <a:stretch>
            <a:fillRect/>
          </a:stretch>
        </p:blipFill>
        <p:spPr>
          <a:xfrm>
            <a:off x="6304466" y="2894014"/>
            <a:ext cx="5452643" cy="3606359"/>
          </a:xfrm>
          <a:prstGeom prst="rect">
            <a:avLst/>
          </a:prstGeom>
        </p:spPr>
      </p:pic>
    </p:spTree>
    <p:extLst>
      <p:ext uri="{BB962C8B-B14F-4D97-AF65-F5344CB8AC3E}">
        <p14:creationId xmlns:p14="http://schemas.microsoft.com/office/powerpoint/2010/main" val="3275320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C8A78-B060-80E1-8CC9-C88C3689CA09}"/>
              </a:ext>
            </a:extLst>
          </p:cNvPr>
          <p:cNvSpPr>
            <a:spLocks noGrp="1"/>
          </p:cNvSpPr>
          <p:nvPr>
            <p:ph type="title"/>
          </p:nvPr>
        </p:nvSpPr>
        <p:spPr/>
        <p:txBody>
          <a:bodyPr/>
          <a:lstStyle/>
          <a:p>
            <a:r>
              <a:rPr lang="en-US" dirty="0"/>
              <a:t>Detailed Coding Methods </a:t>
            </a:r>
          </a:p>
        </p:txBody>
      </p:sp>
      <p:sp>
        <p:nvSpPr>
          <p:cNvPr id="3" name="Content Placeholder 2">
            <a:extLst>
              <a:ext uri="{FF2B5EF4-FFF2-40B4-BE49-F238E27FC236}">
                <a16:creationId xmlns:a16="http://schemas.microsoft.com/office/drawing/2014/main" id="{9C1DE692-D882-CC17-7265-54A9B1F173E4}"/>
              </a:ext>
            </a:extLst>
          </p:cNvPr>
          <p:cNvSpPr>
            <a:spLocks noGrp="1"/>
          </p:cNvSpPr>
          <p:nvPr>
            <p:ph idx="1"/>
          </p:nvPr>
        </p:nvSpPr>
        <p:spPr/>
        <p:txBody>
          <a:bodyPr vert="horz" lIns="91440" tIns="45720" rIns="91440" bIns="45720" rtlCol="0" anchor="t">
            <a:normAutofit/>
          </a:bodyPr>
          <a:lstStyle/>
          <a:p>
            <a:r>
              <a:rPr lang="en-US" sz="3600" dirty="0"/>
              <a:t>Initial semi-structured notetaking at the proofreading stage</a:t>
            </a:r>
          </a:p>
          <a:p>
            <a:r>
              <a:rPr lang="en-US" sz="3600" dirty="0"/>
              <a:t>Iterative process, inductive coding, thematic coding (using “categories”)</a:t>
            </a:r>
          </a:p>
          <a:p>
            <a:r>
              <a:rPr lang="en-US" sz="3600" dirty="0"/>
              <a:t>Use of </a:t>
            </a:r>
            <a:r>
              <a:rPr lang="en-US" sz="3600" dirty="0" err="1"/>
              <a:t>ATLAS.ti</a:t>
            </a:r>
            <a:r>
              <a:rPr lang="en-US" sz="3600" dirty="0"/>
              <a:t> software to expedite coding</a:t>
            </a:r>
          </a:p>
        </p:txBody>
      </p:sp>
    </p:spTree>
    <p:extLst>
      <p:ext uri="{BB962C8B-B14F-4D97-AF65-F5344CB8AC3E}">
        <p14:creationId xmlns:p14="http://schemas.microsoft.com/office/powerpoint/2010/main" val="2820023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8D0F3F9E-187A-1BE1-8833-300A4EBC5BAF}"/>
              </a:ext>
            </a:extLst>
          </p:cNvPr>
          <p:cNvSpPr>
            <a:spLocks noGrp="1"/>
          </p:cNvSpPr>
          <p:nvPr>
            <p:ph type="title"/>
          </p:nvPr>
        </p:nvSpPr>
        <p:spPr>
          <a:xfrm>
            <a:off x="838199" y="557189"/>
            <a:ext cx="4350131" cy="5571899"/>
          </a:xfrm>
        </p:spPr>
        <p:txBody>
          <a:bodyPr vert="horz" lIns="91440" tIns="45720" rIns="91440" bIns="45720" rtlCol="0" anchor="ctr">
            <a:normAutofit/>
          </a:bodyPr>
          <a:lstStyle/>
          <a:p>
            <a:r>
              <a:rPr lang="en-US" dirty="0">
                <a:solidFill>
                  <a:srgbClr val="6B2B96"/>
                </a:solidFill>
              </a:rPr>
              <a:t>Common Ways Participants </a:t>
            </a:r>
            <a:r>
              <a:rPr lang="en-US" i="1" dirty="0">
                <a:solidFill>
                  <a:srgbClr val="6B2B96"/>
                </a:solidFill>
              </a:rPr>
              <a:t> Conceptualize </a:t>
            </a:r>
            <a:r>
              <a:rPr lang="en-US" dirty="0">
                <a:solidFill>
                  <a:srgbClr val="6B2B96"/>
                </a:solidFill>
              </a:rPr>
              <a:t>Community</a:t>
            </a:r>
          </a:p>
        </p:txBody>
      </p:sp>
      <p:sp>
        <p:nvSpPr>
          <p:cNvPr id="7" name="Content Placeholder 6">
            <a:extLst>
              <a:ext uri="{FF2B5EF4-FFF2-40B4-BE49-F238E27FC236}">
                <a16:creationId xmlns:a16="http://schemas.microsoft.com/office/drawing/2014/main" id="{5641A96D-88A1-7AC1-38F0-FB34670920AB}"/>
              </a:ext>
            </a:extLst>
          </p:cNvPr>
          <p:cNvSpPr>
            <a:spLocks noGrp="1"/>
          </p:cNvSpPr>
          <p:nvPr>
            <p:ph sz="half" idx="2"/>
          </p:nvPr>
        </p:nvSpPr>
        <p:spPr>
          <a:xfrm>
            <a:off x="5426186" y="938189"/>
            <a:ext cx="6311721" cy="5571899"/>
          </a:xfrm>
        </p:spPr>
        <p:txBody>
          <a:bodyPr vert="horz" lIns="91440" tIns="45720" rIns="91440" bIns="45720" rtlCol="0" anchor="ctr">
            <a:noAutofit/>
          </a:bodyPr>
          <a:lstStyle/>
          <a:p>
            <a:r>
              <a:rPr lang="en-US" sz="2400" dirty="0">
                <a:solidFill>
                  <a:srgbClr val="000000"/>
                </a:solidFill>
              </a:rPr>
              <a:t>People showing up to the same location</a:t>
            </a:r>
          </a:p>
          <a:p>
            <a:r>
              <a:rPr lang="en-US" sz="2400" dirty="0">
                <a:solidFill>
                  <a:srgbClr val="000000"/>
                </a:solidFill>
              </a:rPr>
              <a:t>People who share the same beliefs</a:t>
            </a:r>
          </a:p>
          <a:p>
            <a:r>
              <a:rPr lang="en-US" sz="2400" dirty="0">
                <a:solidFill>
                  <a:srgbClr val="000000"/>
                </a:solidFill>
              </a:rPr>
              <a:t>People who do the same activities</a:t>
            </a:r>
          </a:p>
          <a:p>
            <a:r>
              <a:rPr lang="en-US" sz="2400" dirty="0">
                <a:solidFill>
                  <a:srgbClr val="000000"/>
                </a:solidFill>
              </a:rPr>
              <a:t>People who share the same goal</a:t>
            </a:r>
          </a:p>
          <a:p>
            <a:r>
              <a:rPr lang="en-US" sz="2400" dirty="0">
                <a:solidFill>
                  <a:srgbClr val="000000"/>
                </a:solidFill>
              </a:rPr>
              <a:t>People who have the same values</a:t>
            </a:r>
          </a:p>
          <a:p>
            <a:r>
              <a:rPr lang="en-US" sz="2400" dirty="0">
                <a:solidFill>
                  <a:srgbClr val="000000"/>
                </a:solidFill>
              </a:rPr>
              <a:t>A moral obligation or expectation to take part in a community</a:t>
            </a:r>
          </a:p>
          <a:p>
            <a:r>
              <a:rPr lang="en-US" sz="2400" dirty="0">
                <a:solidFill>
                  <a:srgbClr val="000000"/>
                </a:solidFill>
              </a:rPr>
              <a:t>Intentionality and being present with your interactions </a:t>
            </a:r>
          </a:p>
          <a:p>
            <a:r>
              <a:rPr lang="en-US" sz="2400" dirty="0">
                <a:solidFill>
                  <a:srgbClr val="000000"/>
                </a:solidFill>
              </a:rPr>
              <a:t>Being born into community</a:t>
            </a:r>
          </a:p>
          <a:p>
            <a:r>
              <a:rPr lang="en-US" sz="2400" dirty="0">
                <a:solidFill>
                  <a:srgbClr val="000000"/>
                </a:solidFill>
              </a:rPr>
              <a:t>Identity automatically makes you a part of community</a:t>
            </a:r>
          </a:p>
          <a:p>
            <a:r>
              <a:rPr lang="en-US" sz="2400" dirty="0">
                <a:solidFill>
                  <a:srgbClr val="000000"/>
                </a:solidFill>
              </a:rPr>
              <a:t>Parasocial online relationships can be community</a:t>
            </a:r>
          </a:p>
          <a:p>
            <a:endParaRPr lang="en-US" sz="2400" dirty="0">
              <a:solidFill>
                <a:srgbClr val="FFFFFF"/>
              </a:solidFill>
            </a:endParaRPr>
          </a:p>
        </p:txBody>
      </p:sp>
    </p:spTree>
    <p:extLst>
      <p:ext uri="{BB962C8B-B14F-4D97-AF65-F5344CB8AC3E}">
        <p14:creationId xmlns:p14="http://schemas.microsoft.com/office/powerpoint/2010/main" val="865546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38085E-A594-8F4A-30CC-2FA7AB4C6BC1}"/>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93F9589-897F-B47C-4E91-3C4CFE8F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6EF5E7E-7FAF-BBAD-D900-B2E2608B08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50F91108-9AF9-1E9F-5299-C2628257382A}"/>
              </a:ext>
            </a:extLst>
          </p:cNvPr>
          <p:cNvSpPr>
            <a:spLocks noGrp="1"/>
          </p:cNvSpPr>
          <p:nvPr>
            <p:ph type="title"/>
          </p:nvPr>
        </p:nvSpPr>
        <p:spPr>
          <a:xfrm>
            <a:off x="838199" y="557189"/>
            <a:ext cx="4350131" cy="5571899"/>
          </a:xfrm>
        </p:spPr>
        <p:txBody>
          <a:bodyPr vert="horz" lIns="91440" tIns="45720" rIns="91440" bIns="45720" rtlCol="0" anchor="ctr">
            <a:normAutofit/>
          </a:bodyPr>
          <a:lstStyle/>
          <a:p>
            <a:r>
              <a:rPr lang="en-US" dirty="0">
                <a:solidFill>
                  <a:srgbClr val="6B2B96"/>
                </a:solidFill>
              </a:rPr>
              <a:t>Common Ways Participants </a:t>
            </a:r>
            <a:r>
              <a:rPr lang="en-US" i="1" dirty="0">
                <a:solidFill>
                  <a:srgbClr val="6B2B96"/>
                </a:solidFill>
              </a:rPr>
              <a:t> Conceptualize </a:t>
            </a:r>
            <a:r>
              <a:rPr lang="en-US" dirty="0">
                <a:solidFill>
                  <a:srgbClr val="6B2B96"/>
                </a:solidFill>
              </a:rPr>
              <a:t>Community </a:t>
            </a:r>
            <a:br>
              <a:rPr lang="en-US" dirty="0"/>
            </a:br>
            <a:r>
              <a:rPr lang="en-US" dirty="0">
                <a:solidFill>
                  <a:srgbClr val="FFFFFF"/>
                </a:solidFill>
              </a:rPr>
              <a:t>(Part II)</a:t>
            </a:r>
          </a:p>
        </p:txBody>
      </p:sp>
      <p:sp>
        <p:nvSpPr>
          <p:cNvPr id="7" name="Content Placeholder 6">
            <a:extLst>
              <a:ext uri="{FF2B5EF4-FFF2-40B4-BE49-F238E27FC236}">
                <a16:creationId xmlns:a16="http://schemas.microsoft.com/office/drawing/2014/main" id="{5228335A-F217-7BCB-D007-EC47B5B55589}"/>
              </a:ext>
            </a:extLst>
          </p:cNvPr>
          <p:cNvSpPr>
            <a:spLocks noGrp="1"/>
          </p:cNvSpPr>
          <p:nvPr>
            <p:ph sz="half" idx="2"/>
          </p:nvPr>
        </p:nvSpPr>
        <p:spPr>
          <a:xfrm>
            <a:off x="5426186" y="938189"/>
            <a:ext cx="6311721" cy="5571899"/>
          </a:xfrm>
        </p:spPr>
        <p:txBody>
          <a:bodyPr vert="horz" lIns="91440" tIns="45720" rIns="91440" bIns="45720" rtlCol="0" anchor="ctr">
            <a:noAutofit/>
          </a:bodyPr>
          <a:lstStyle/>
          <a:p>
            <a:r>
              <a:rPr lang="en-US" sz="2400" dirty="0">
                <a:solidFill>
                  <a:srgbClr val="000000"/>
                </a:solidFill>
              </a:rPr>
              <a:t>Community must include a certain number of people</a:t>
            </a:r>
          </a:p>
          <a:p>
            <a:r>
              <a:rPr lang="en-US" sz="2400" dirty="0">
                <a:solidFill>
                  <a:srgbClr val="000000"/>
                </a:solidFill>
              </a:rPr>
              <a:t>Community involves all parties putting in effort</a:t>
            </a:r>
          </a:p>
          <a:p>
            <a:r>
              <a:rPr lang="en-US" sz="2400" dirty="0">
                <a:solidFill>
                  <a:srgbClr val="000000"/>
                </a:solidFill>
              </a:rPr>
              <a:t>Where you choose to spend your money- avoiding supporting certain businesses, choosing to support small businesses</a:t>
            </a:r>
          </a:p>
          <a:p>
            <a:r>
              <a:rPr lang="en-US" sz="2400" dirty="0">
                <a:solidFill>
                  <a:srgbClr val="000000"/>
                </a:solidFill>
              </a:rPr>
              <a:t>Social media is community</a:t>
            </a:r>
          </a:p>
          <a:p>
            <a:r>
              <a:rPr lang="en-US" sz="2400" dirty="0">
                <a:solidFill>
                  <a:srgbClr val="000000"/>
                </a:solidFill>
              </a:rPr>
              <a:t>Family IS community</a:t>
            </a:r>
          </a:p>
          <a:p>
            <a:r>
              <a:rPr lang="en-US" sz="2400" dirty="0">
                <a:solidFill>
                  <a:srgbClr val="000000"/>
                </a:solidFill>
              </a:rPr>
              <a:t>Family is NOT community</a:t>
            </a:r>
          </a:p>
          <a:p>
            <a:r>
              <a:rPr lang="en-US" sz="2400" dirty="0">
                <a:solidFill>
                  <a:srgbClr val="000000"/>
                </a:solidFill>
              </a:rPr>
              <a:t>Community is when you can be your authentic self</a:t>
            </a:r>
          </a:p>
          <a:p>
            <a:r>
              <a:rPr lang="en-US" sz="2400" dirty="0">
                <a:solidFill>
                  <a:srgbClr val="000000"/>
                </a:solidFill>
              </a:rPr>
              <a:t>Community involves shared identities</a:t>
            </a:r>
          </a:p>
          <a:p>
            <a:endParaRPr lang="en-US" sz="2400" dirty="0">
              <a:solidFill>
                <a:schemeClr val="bg1"/>
              </a:solidFill>
            </a:endParaRPr>
          </a:p>
        </p:txBody>
      </p:sp>
    </p:spTree>
    <p:extLst>
      <p:ext uri="{BB962C8B-B14F-4D97-AF65-F5344CB8AC3E}">
        <p14:creationId xmlns:p14="http://schemas.microsoft.com/office/powerpoint/2010/main" val="3522370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BE80C-D67C-F84D-B1B1-A2F1D18DB773}"/>
              </a:ext>
            </a:extLst>
          </p:cNvPr>
          <p:cNvSpPr>
            <a:spLocks noGrp="1"/>
          </p:cNvSpPr>
          <p:nvPr>
            <p:ph type="title"/>
          </p:nvPr>
        </p:nvSpPr>
        <p:spPr/>
        <p:txBody>
          <a:bodyPr/>
          <a:lstStyle/>
          <a:p>
            <a:r>
              <a:rPr lang="en-US" dirty="0"/>
              <a:t>Presenters</a:t>
            </a:r>
          </a:p>
        </p:txBody>
      </p:sp>
      <p:sp>
        <p:nvSpPr>
          <p:cNvPr id="11" name="TextBox 10">
            <a:extLst>
              <a:ext uri="{FF2B5EF4-FFF2-40B4-BE49-F238E27FC236}">
                <a16:creationId xmlns:a16="http://schemas.microsoft.com/office/drawing/2014/main" id="{43577D70-6503-D73F-8F19-865084EE0155}"/>
              </a:ext>
            </a:extLst>
          </p:cNvPr>
          <p:cNvSpPr txBox="1"/>
          <p:nvPr/>
        </p:nvSpPr>
        <p:spPr>
          <a:xfrm>
            <a:off x="160146" y="3845384"/>
            <a:ext cx="2227090" cy="646331"/>
          </a:xfrm>
          <a:prstGeom prst="rect">
            <a:avLst/>
          </a:prstGeom>
          <a:noFill/>
        </p:spPr>
        <p:txBody>
          <a:bodyPr wrap="square" rtlCol="0">
            <a:spAutoFit/>
          </a:bodyPr>
          <a:lstStyle/>
          <a:p>
            <a:pPr algn="ctr"/>
            <a:r>
              <a:rPr lang="en-US" b="1" dirty="0"/>
              <a:t>Davy Yue</a:t>
            </a:r>
          </a:p>
          <a:p>
            <a:pPr algn="ctr"/>
            <a:r>
              <a:rPr lang="en-US" dirty="0"/>
              <a:t>Co-Investigator</a:t>
            </a:r>
          </a:p>
        </p:txBody>
      </p:sp>
      <p:pic>
        <p:nvPicPr>
          <p:cNvPr id="6" name="Picture 5" descr="Headshot photo of Davy Yue, smiling, a young adult wearing glasses, with short black hair">
            <a:extLst>
              <a:ext uri="{FF2B5EF4-FFF2-40B4-BE49-F238E27FC236}">
                <a16:creationId xmlns:a16="http://schemas.microsoft.com/office/drawing/2014/main" id="{23C02DC3-8FB4-E2F6-0807-98EBA16690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173" y="1634949"/>
            <a:ext cx="2049037" cy="2049037"/>
          </a:xfrm>
          <a:prstGeom prst="ellipse">
            <a:avLst/>
          </a:prstGeom>
          <a:noFill/>
          <a:ln>
            <a:noFill/>
          </a:ln>
        </p:spPr>
      </p:pic>
      <p:sp>
        <p:nvSpPr>
          <p:cNvPr id="12" name="TextBox 11">
            <a:extLst>
              <a:ext uri="{FF2B5EF4-FFF2-40B4-BE49-F238E27FC236}">
                <a16:creationId xmlns:a16="http://schemas.microsoft.com/office/drawing/2014/main" id="{19C19BE8-972B-B945-82BE-6EEAEB3547EA}"/>
              </a:ext>
            </a:extLst>
          </p:cNvPr>
          <p:cNvSpPr txBox="1"/>
          <p:nvPr/>
        </p:nvSpPr>
        <p:spPr>
          <a:xfrm>
            <a:off x="2552442" y="3845384"/>
            <a:ext cx="2227090" cy="646331"/>
          </a:xfrm>
          <a:prstGeom prst="rect">
            <a:avLst/>
          </a:prstGeom>
          <a:noFill/>
        </p:spPr>
        <p:txBody>
          <a:bodyPr wrap="square" rtlCol="0">
            <a:spAutoFit/>
          </a:bodyPr>
          <a:lstStyle/>
          <a:p>
            <a:pPr algn="ctr"/>
            <a:r>
              <a:rPr lang="en-US" b="1" dirty="0"/>
              <a:t>Kristin Rivera</a:t>
            </a:r>
          </a:p>
          <a:p>
            <a:pPr algn="ctr"/>
            <a:r>
              <a:rPr lang="en-US" dirty="0"/>
              <a:t>Co-Investigator</a:t>
            </a:r>
          </a:p>
        </p:txBody>
      </p:sp>
      <p:pic>
        <p:nvPicPr>
          <p:cNvPr id="7" name="Picture 6" descr="Headshot photo of Kristin Rivera, a young adult wearing glasses, with long brown hair">
            <a:extLst>
              <a:ext uri="{FF2B5EF4-FFF2-40B4-BE49-F238E27FC236}">
                <a16:creationId xmlns:a16="http://schemas.microsoft.com/office/drawing/2014/main" id="{7B140B91-982A-EB59-840B-517A9F656F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43637" y="1634949"/>
            <a:ext cx="2044701" cy="2044701"/>
          </a:xfrm>
          <a:prstGeom prst="ellipse">
            <a:avLst/>
          </a:prstGeom>
          <a:noFill/>
          <a:ln>
            <a:noFill/>
          </a:ln>
        </p:spPr>
      </p:pic>
      <p:sp>
        <p:nvSpPr>
          <p:cNvPr id="13" name="TextBox 12">
            <a:extLst>
              <a:ext uri="{FF2B5EF4-FFF2-40B4-BE49-F238E27FC236}">
                <a16:creationId xmlns:a16="http://schemas.microsoft.com/office/drawing/2014/main" id="{38A0853B-9652-8DB1-96A8-7E45BBD26748}"/>
              </a:ext>
            </a:extLst>
          </p:cNvPr>
          <p:cNvSpPr txBox="1"/>
          <p:nvPr/>
        </p:nvSpPr>
        <p:spPr>
          <a:xfrm>
            <a:off x="4944739" y="3845384"/>
            <a:ext cx="2227090" cy="923330"/>
          </a:xfrm>
          <a:prstGeom prst="rect">
            <a:avLst/>
          </a:prstGeom>
          <a:noFill/>
        </p:spPr>
        <p:txBody>
          <a:bodyPr wrap="square" rtlCol="0">
            <a:spAutoFit/>
          </a:bodyPr>
          <a:lstStyle/>
          <a:p>
            <a:pPr algn="ctr"/>
            <a:r>
              <a:rPr lang="en-US" b="1" dirty="0"/>
              <a:t>Joshua Calarino</a:t>
            </a:r>
          </a:p>
          <a:p>
            <a:pPr algn="ctr"/>
            <a:r>
              <a:rPr lang="en-US" dirty="0"/>
              <a:t>Interviewer &amp; Data Analyst</a:t>
            </a:r>
          </a:p>
        </p:txBody>
      </p:sp>
      <p:pic>
        <p:nvPicPr>
          <p:cNvPr id="9" name="Picture 8" descr="Headshot photo of Joshua Calarino, a young adult who is wearing a suit and tie and looking off into the distance.">
            <a:extLst>
              <a:ext uri="{FF2B5EF4-FFF2-40B4-BE49-F238E27FC236}">
                <a16:creationId xmlns:a16="http://schemas.microsoft.com/office/drawing/2014/main" id="{D8FD5508-374E-2717-567D-613905CE3178}"/>
              </a:ext>
            </a:extLst>
          </p:cNvPr>
          <p:cNvPicPr>
            <a:picLocks noChangeAspect="1"/>
          </p:cNvPicPr>
          <p:nvPr/>
        </p:nvPicPr>
        <p:blipFill rotWithShape="1">
          <a:blip r:embed="rId5">
            <a:extLst>
              <a:ext uri="{28A0092B-C50C-407E-A947-70E740481C1C}">
                <a14:useLocalDpi xmlns:a14="http://schemas.microsoft.com/office/drawing/2010/main" val="0"/>
              </a:ext>
            </a:extLst>
          </a:blip>
          <a:srcRect l="15050" t="13750" r="18940" b="36742"/>
          <a:stretch/>
        </p:blipFill>
        <p:spPr bwMode="auto">
          <a:xfrm>
            <a:off x="5035934" y="1634950"/>
            <a:ext cx="2044700" cy="2044700"/>
          </a:xfrm>
          <a:prstGeom prst="ellipse">
            <a:avLst/>
          </a:prstGeom>
          <a:noFill/>
          <a:ln>
            <a:noFill/>
          </a:ln>
        </p:spPr>
      </p:pic>
      <p:sp>
        <p:nvSpPr>
          <p:cNvPr id="14" name="TextBox 13">
            <a:extLst>
              <a:ext uri="{FF2B5EF4-FFF2-40B4-BE49-F238E27FC236}">
                <a16:creationId xmlns:a16="http://schemas.microsoft.com/office/drawing/2014/main" id="{26B7CE5E-7F4C-7FAB-5733-8808FBF6BB23}"/>
              </a:ext>
            </a:extLst>
          </p:cNvPr>
          <p:cNvSpPr txBox="1"/>
          <p:nvPr/>
        </p:nvSpPr>
        <p:spPr>
          <a:xfrm>
            <a:off x="7337036" y="3845384"/>
            <a:ext cx="2227090" cy="646331"/>
          </a:xfrm>
          <a:prstGeom prst="rect">
            <a:avLst/>
          </a:prstGeom>
          <a:noFill/>
        </p:spPr>
        <p:txBody>
          <a:bodyPr wrap="square" rtlCol="0">
            <a:spAutoFit/>
          </a:bodyPr>
          <a:lstStyle/>
          <a:p>
            <a:pPr algn="ctr"/>
            <a:r>
              <a:rPr lang="en-US" b="1" dirty="0"/>
              <a:t>Mei Pearlstein</a:t>
            </a:r>
          </a:p>
          <a:p>
            <a:pPr algn="ctr"/>
            <a:r>
              <a:rPr lang="en-US" dirty="0"/>
              <a:t>Coordinator</a:t>
            </a:r>
          </a:p>
        </p:txBody>
      </p:sp>
      <p:pic>
        <p:nvPicPr>
          <p:cNvPr id="10" name="Picture 9" descr="Headshot photo of Mei Pearlstein, a young adult with long brown hair, a grey blazer, and white button up shirt.">
            <a:extLst>
              <a:ext uri="{FF2B5EF4-FFF2-40B4-BE49-F238E27FC236}">
                <a16:creationId xmlns:a16="http://schemas.microsoft.com/office/drawing/2014/main" id="{15E3C124-850D-31B4-FE51-B40BE37B8B22}"/>
              </a:ext>
            </a:extLst>
          </p:cNvPr>
          <p:cNvPicPr>
            <a:picLocks noChangeAspect="1"/>
          </p:cNvPicPr>
          <p:nvPr/>
        </p:nvPicPr>
        <p:blipFill>
          <a:blip r:embed="rId6"/>
          <a:srcRect t="13074" b="20495"/>
          <a:stretch>
            <a:fillRect/>
          </a:stretch>
        </p:blipFill>
        <p:spPr bwMode="auto">
          <a:xfrm>
            <a:off x="7428230" y="1634950"/>
            <a:ext cx="2044700" cy="2045476"/>
          </a:xfrm>
          <a:prstGeom prst="ellipse">
            <a:avLst/>
          </a:prstGeom>
          <a:noFill/>
          <a:ln>
            <a:noFill/>
          </a:ln>
        </p:spPr>
      </p:pic>
      <p:sp>
        <p:nvSpPr>
          <p:cNvPr id="15" name="TextBox 14">
            <a:extLst>
              <a:ext uri="{FF2B5EF4-FFF2-40B4-BE49-F238E27FC236}">
                <a16:creationId xmlns:a16="http://schemas.microsoft.com/office/drawing/2014/main" id="{090285B4-93D6-1FFD-5781-576FE1E41A9A}"/>
              </a:ext>
            </a:extLst>
          </p:cNvPr>
          <p:cNvSpPr txBox="1"/>
          <p:nvPr/>
        </p:nvSpPr>
        <p:spPr>
          <a:xfrm>
            <a:off x="9729331" y="3845384"/>
            <a:ext cx="2227090" cy="646331"/>
          </a:xfrm>
          <a:prstGeom prst="rect">
            <a:avLst/>
          </a:prstGeom>
          <a:noFill/>
        </p:spPr>
        <p:txBody>
          <a:bodyPr wrap="square" rtlCol="0">
            <a:spAutoFit/>
          </a:bodyPr>
          <a:lstStyle/>
          <a:p>
            <a:pPr algn="ctr"/>
            <a:r>
              <a:rPr lang="en-US" b="1" dirty="0"/>
              <a:t>Tracy Neville</a:t>
            </a:r>
          </a:p>
          <a:p>
            <a:pPr algn="ctr"/>
            <a:r>
              <a:rPr lang="en-US" dirty="0"/>
              <a:t>Coordinator</a:t>
            </a:r>
          </a:p>
        </p:txBody>
      </p:sp>
      <p:pic>
        <p:nvPicPr>
          <p:cNvPr id="8" name="Picture 7" descr="Headshot photo of Tracy Neville, a young adult with shoulder-length brown hair and a button-up red blouse.">
            <a:extLst>
              <a:ext uri="{FF2B5EF4-FFF2-40B4-BE49-F238E27FC236}">
                <a16:creationId xmlns:a16="http://schemas.microsoft.com/office/drawing/2014/main" id="{F5D318BE-1027-B225-E446-75E4B154C04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820526" y="1634949"/>
            <a:ext cx="2044701" cy="2044701"/>
          </a:xfrm>
          <a:prstGeom prst="ellipse">
            <a:avLst/>
          </a:prstGeom>
          <a:noFill/>
          <a:ln>
            <a:noFill/>
          </a:ln>
        </p:spPr>
      </p:pic>
    </p:spTree>
    <p:extLst>
      <p:ext uri="{BB962C8B-B14F-4D97-AF65-F5344CB8AC3E}">
        <p14:creationId xmlns:p14="http://schemas.microsoft.com/office/powerpoint/2010/main" val="705415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F5943-CB02-FBCF-FB71-E76354D58F83}"/>
              </a:ext>
            </a:extLst>
          </p:cNvPr>
          <p:cNvSpPr>
            <a:spLocks noGrp="1"/>
          </p:cNvSpPr>
          <p:nvPr>
            <p:ph type="title"/>
          </p:nvPr>
        </p:nvSpPr>
        <p:spPr/>
        <p:txBody>
          <a:bodyPr/>
          <a:lstStyle/>
          <a:p>
            <a:r>
              <a:rPr lang="en-US" dirty="0"/>
              <a:t>Notable Details: What Does Community Mean To You?</a:t>
            </a:r>
          </a:p>
        </p:txBody>
      </p:sp>
      <p:sp>
        <p:nvSpPr>
          <p:cNvPr id="3" name="Content Placeholder 2">
            <a:extLst>
              <a:ext uri="{FF2B5EF4-FFF2-40B4-BE49-F238E27FC236}">
                <a16:creationId xmlns:a16="http://schemas.microsoft.com/office/drawing/2014/main" id="{B7C03469-011B-1D2E-45D4-1C73517DD0CA}"/>
              </a:ext>
            </a:extLst>
          </p:cNvPr>
          <p:cNvSpPr>
            <a:spLocks noGrp="1"/>
          </p:cNvSpPr>
          <p:nvPr>
            <p:ph idx="1"/>
          </p:nvPr>
        </p:nvSpPr>
        <p:spPr/>
        <p:txBody>
          <a:bodyPr vert="horz" lIns="91440" tIns="45720" rIns="91440" bIns="45720" rtlCol="0" anchor="t">
            <a:normAutofit lnSpcReduction="10000"/>
          </a:bodyPr>
          <a:lstStyle/>
          <a:p>
            <a:r>
              <a:rPr lang="en-US" sz="3600" dirty="0"/>
              <a:t>Quotes highlight the variance of how young adults define community</a:t>
            </a:r>
          </a:p>
          <a:p>
            <a:r>
              <a:rPr lang="en-US" sz="3600" dirty="0"/>
              <a:t>Lots of consensus among young adults </a:t>
            </a:r>
          </a:p>
          <a:p>
            <a:pPr lvl="1">
              <a:buFont typeface="Courier New" panose="020B0604020202020204" pitchFamily="34" charset="0"/>
              <a:buChar char="o"/>
            </a:pPr>
            <a:r>
              <a:rPr lang="en-US" sz="3600" dirty="0"/>
              <a:t>e.g., Time, reciprocal relationships</a:t>
            </a:r>
          </a:p>
          <a:p>
            <a:r>
              <a:rPr lang="en-US" sz="3600" dirty="0"/>
              <a:t>Lots of contrasting ideas among young adults </a:t>
            </a:r>
          </a:p>
          <a:p>
            <a:pPr lvl="1">
              <a:buFont typeface="Courier New" panose="020B0604020202020204" pitchFamily="34" charset="0"/>
              <a:buChar char="o"/>
            </a:pPr>
            <a:r>
              <a:rPr lang="en-US" sz="3600" dirty="0"/>
              <a:t>e.g., Family is and is not community</a:t>
            </a:r>
          </a:p>
          <a:p>
            <a:endParaRPr lang="en-US" dirty="0"/>
          </a:p>
        </p:txBody>
      </p:sp>
    </p:spTree>
    <p:extLst>
      <p:ext uri="{BB962C8B-B14F-4D97-AF65-F5344CB8AC3E}">
        <p14:creationId xmlns:p14="http://schemas.microsoft.com/office/powerpoint/2010/main" val="3385418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C7D015-0DD8-420F-A568-AC4FEDC41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595556-C814-4F1F-B0E5-71812F38A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F8A4A4-2531-4A75-9DB3-D313CEC58550}"/>
              </a:ext>
            </a:extLst>
          </p:cNvPr>
          <p:cNvSpPr>
            <a:spLocks noGrp="1"/>
          </p:cNvSpPr>
          <p:nvPr>
            <p:ph type="title"/>
          </p:nvPr>
        </p:nvSpPr>
        <p:spPr>
          <a:xfrm>
            <a:off x="838200" y="557189"/>
            <a:ext cx="3487404" cy="5571898"/>
          </a:xfrm>
        </p:spPr>
        <p:txBody>
          <a:bodyPr>
            <a:normAutofit/>
          </a:bodyPr>
          <a:lstStyle/>
          <a:p>
            <a:r>
              <a:rPr lang="en-US" sz="4000" dirty="0">
                <a:solidFill>
                  <a:srgbClr val="6B2B96"/>
                </a:solidFill>
              </a:rPr>
              <a:t>Common Ways Participants </a:t>
            </a:r>
            <a:r>
              <a:rPr lang="en-US" sz="4000" i="1" dirty="0">
                <a:solidFill>
                  <a:srgbClr val="6B2B96"/>
                </a:solidFill>
              </a:rPr>
              <a:t>Experience </a:t>
            </a:r>
            <a:r>
              <a:rPr lang="en-US" sz="4000" dirty="0">
                <a:solidFill>
                  <a:srgbClr val="6B2B96"/>
                </a:solidFill>
              </a:rPr>
              <a:t>Community </a:t>
            </a:r>
          </a:p>
        </p:txBody>
      </p:sp>
      <p:sp>
        <p:nvSpPr>
          <p:cNvPr id="3" name="Content Placeholder 2">
            <a:extLst>
              <a:ext uri="{FF2B5EF4-FFF2-40B4-BE49-F238E27FC236}">
                <a16:creationId xmlns:a16="http://schemas.microsoft.com/office/drawing/2014/main" id="{8E2C3F74-1387-3C4A-43E0-9816938A5881}"/>
              </a:ext>
            </a:extLst>
          </p:cNvPr>
          <p:cNvSpPr>
            <a:spLocks noGrp="1"/>
          </p:cNvSpPr>
          <p:nvPr>
            <p:ph idx="1"/>
          </p:nvPr>
        </p:nvSpPr>
        <p:spPr>
          <a:xfrm>
            <a:off x="4324651" y="779575"/>
            <a:ext cx="7504087" cy="5571898"/>
          </a:xfrm>
        </p:spPr>
        <p:txBody>
          <a:bodyPr vert="horz" lIns="91440" tIns="45720" rIns="91440" bIns="45720" rtlCol="0" anchor="ctr">
            <a:noAutofit/>
          </a:bodyPr>
          <a:lstStyle/>
          <a:p>
            <a:r>
              <a:rPr lang="en-US" sz="2400" dirty="0">
                <a:solidFill>
                  <a:srgbClr val="000000"/>
                </a:solidFill>
              </a:rPr>
              <a:t>Various emotions that come up when experiencing community</a:t>
            </a:r>
          </a:p>
          <a:p>
            <a:r>
              <a:rPr lang="en-US" sz="2400" dirty="0">
                <a:solidFill>
                  <a:srgbClr val="000000"/>
                </a:solidFill>
              </a:rPr>
              <a:t>Different experiences between in person and virtual community</a:t>
            </a:r>
          </a:p>
          <a:p>
            <a:r>
              <a:rPr lang="en-US" sz="2400" dirty="0">
                <a:solidFill>
                  <a:srgbClr val="000000"/>
                </a:solidFill>
              </a:rPr>
              <a:t>Navigating obstacles that prevent community participation</a:t>
            </a:r>
          </a:p>
          <a:p>
            <a:r>
              <a:rPr lang="en-US" sz="2400" dirty="0">
                <a:solidFill>
                  <a:srgbClr val="000000"/>
                </a:solidFill>
              </a:rPr>
              <a:t>Repeat exposure to same people develops into a community</a:t>
            </a:r>
          </a:p>
          <a:p>
            <a:r>
              <a:rPr lang="en-US" sz="2400" dirty="0">
                <a:solidFill>
                  <a:srgbClr val="000000"/>
                </a:solidFill>
              </a:rPr>
              <a:t>Gathering intentionally with people to reach a common goal</a:t>
            </a:r>
          </a:p>
          <a:p>
            <a:r>
              <a:rPr lang="en-US" sz="2400" dirty="0">
                <a:solidFill>
                  <a:srgbClr val="000000"/>
                </a:solidFill>
              </a:rPr>
              <a:t>Experiencing community through acts of kindness and humanity</a:t>
            </a:r>
          </a:p>
          <a:p>
            <a:r>
              <a:rPr lang="en-US" sz="2400" dirty="0">
                <a:solidFill>
                  <a:srgbClr val="000000"/>
                </a:solidFill>
              </a:rPr>
              <a:t>One's identity shapes their community experiences</a:t>
            </a:r>
          </a:p>
          <a:p>
            <a:r>
              <a:rPr lang="en-US" sz="2400" dirty="0">
                <a:solidFill>
                  <a:srgbClr val="000000"/>
                </a:solidFill>
              </a:rPr>
              <a:t>Prioritizing one community over another</a:t>
            </a:r>
          </a:p>
          <a:p>
            <a:r>
              <a:rPr lang="en-US" sz="2400" dirty="0">
                <a:solidFill>
                  <a:srgbClr val="000000"/>
                </a:solidFill>
              </a:rPr>
              <a:t>COVID changing community experiences</a:t>
            </a:r>
          </a:p>
          <a:p>
            <a:endParaRPr lang="en-US" sz="2400" dirty="0">
              <a:solidFill>
                <a:srgbClr val="000000"/>
              </a:solidFill>
              <a:latin typeface="Georgia" panose="02040502050405020303"/>
            </a:endParaRPr>
          </a:p>
        </p:txBody>
      </p:sp>
    </p:spTree>
    <p:extLst>
      <p:ext uri="{BB962C8B-B14F-4D97-AF65-F5344CB8AC3E}">
        <p14:creationId xmlns:p14="http://schemas.microsoft.com/office/powerpoint/2010/main" val="318868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22BE7-882D-1E71-5E4E-D40827AF38F5}"/>
              </a:ext>
            </a:extLst>
          </p:cNvPr>
          <p:cNvSpPr>
            <a:spLocks noGrp="1"/>
          </p:cNvSpPr>
          <p:nvPr>
            <p:ph type="title"/>
          </p:nvPr>
        </p:nvSpPr>
        <p:spPr>
          <a:xfrm>
            <a:off x="506589" y="309386"/>
            <a:ext cx="12399033" cy="1383072"/>
          </a:xfrm>
        </p:spPr>
        <p:txBody>
          <a:bodyPr/>
          <a:lstStyle/>
          <a:p>
            <a:r>
              <a:rPr lang="en-US" dirty="0"/>
              <a:t>Notable Details: How Are You Experiencing Community?</a:t>
            </a:r>
          </a:p>
        </p:txBody>
      </p:sp>
      <p:sp>
        <p:nvSpPr>
          <p:cNvPr id="3" name="Content Placeholder 2">
            <a:extLst>
              <a:ext uri="{FF2B5EF4-FFF2-40B4-BE49-F238E27FC236}">
                <a16:creationId xmlns:a16="http://schemas.microsoft.com/office/drawing/2014/main" id="{B4F9478B-183C-6BF5-2150-C3ECD794E6AD}"/>
              </a:ext>
            </a:extLst>
          </p:cNvPr>
          <p:cNvSpPr>
            <a:spLocks noGrp="1"/>
          </p:cNvSpPr>
          <p:nvPr>
            <p:ph idx="1"/>
          </p:nvPr>
        </p:nvSpPr>
        <p:spPr/>
        <p:txBody>
          <a:bodyPr vert="horz" lIns="91440" tIns="45720" rIns="91440" bIns="45720" rtlCol="0" anchor="t">
            <a:normAutofit fontScale="92500" lnSpcReduction="20000"/>
          </a:bodyPr>
          <a:lstStyle/>
          <a:p>
            <a:r>
              <a:rPr lang="en-US" sz="3600" dirty="0"/>
              <a:t>Quotes display the richness of both in person and online community</a:t>
            </a:r>
          </a:p>
          <a:p>
            <a:r>
              <a:rPr lang="en-US" sz="3600" dirty="0"/>
              <a:t>Virtual community can evolve into in person</a:t>
            </a:r>
          </a:p>
          <a:p>
            <a:r>
              <a:rPr lang="en-US" sz="3600" dirty="0"/>
              <a:t>Participants consistently mentioned the strengths and accessibility of online community </a:t>
            </a:r>
          </a:p>
          <a:p>
            <a:r>
              <a:rPr lang="en-US" sz="3600" dirty="0"/>
              <a:t>Importance of consistency and reliability of community</a:t>
            </a:r>
          </a:p>
          <a:p>
            <a:endParaRPr lang="en-US" dirty="0"/>
          </a:p>
          <a:p>
            <a:endParaRPr lang="en-US" dirty="0"/>
          </a:p>
        </p:txBody>
      </p:sp>
    </p:spTree>
    <p:extLst>
      <p:ext uri="{BB962C8B-B14F-4D97-AF65-F5344CB8AC3E}">
        <p14:creationId xmlns:p14="http://schemas.microsoft.com/office/powerpoint/2010/main" val="489697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AA32E-7C35-9700-5CA7-7C99C2D7AD8D}"/>
              </a:ext>
            </a:extLst>
          </p:cNvPr>
          <p:cNvSpPr>
            <a:spLocks noGrp="1"/>
          </p:cNvSpPr>
          <p:nvPr>
            <p:ph type="title"/>
          </p:nvPr>
        </p:nvSpPr>
        <p:spPr/>
        <p:txBody>
          <a:bodyPr/>
          <a:lstStyle/>
          <a:p>
            <a:r>
              <a:rPr lang="en-US" dirty="0"/>
              <a:t>Intersecting Identities and Environmental Factors</a:t>
            </a:r>
          </a:p>
        </p:txBody>
      </p:sp>
      <p:sp>
        <p:nvSpPr>
          <p:cNvPr id="3" name="Content Placeholder 2">
            <a:extLst>
              <a:ext uri="{FF2B5EF4-FFF2-40B4-BE49-F238E27FC236}">
                <a16:creationId xmlns:a16="http://schemas.microsoft.com/office/drawing/2014/main" id="{4BC60916-D16B-C32B-728D-8D9D8B9D5CA6}"/>
              </a:ext>
            </a:extLst>
          </p:cNvPr>
          <p:cNvSpPr>
            <a:spLocks noGrp="1"/>
          </p:cNvSpPr>
          <p:nvPr>
            <p:ph idx="1"/>
          </p:nvPr>
        </p:nvSpPr>
        <p:spPr>
          <a:xfrm>
            <a:off x="506589" y="1825624"/>
            <a:ext cx="10515600" cy="3622675"/>
          </a:xfrm>
        </p:spPr>
        <p:txBody>
          <a:bodyPr vert="horz" lIns="91440" tIns="45720" rIns="91440" bIns="45720" rtlCol="0" anchor="t">
            <a:normAutofit fontScale="92500"/>
          </a:bodyPr>
          <a:lstStyle/>
          <a:p>
            <a:r>
              <a:rPr lang="en-US" sz="3200" dirty="0"/>
              <a:t>What role does identity play in community participation?</a:t>
            </a:r>
          </a:p>
          <a:p>
            <a:r>
              <a:rPr lang="en-US" sz="3200" dirty="0"/>
              <a:t>Exploring how identities and backgrounds act as barriers and facilitators to community participation</a:t>
            </a:r>
          </a:p>
          <a:p>
            <a:pPr lvl="1">
              <a:buFont typeface="Courier New" panose="020B0604020202020204" pitchFamily="34" charset="0"/>
              <a:buChar char="o"/>
            </a:pPr>
            <a:r>
              <a:rPr lang="en-US" sz="3200" dirty="0"/>
              <a:t>Social determinants of health</a:t>
            </a:r>
          </a:p>
          <a:p>
            <a:pPr lvl="1">
              <a:buFont typeface="Courier New" panose="020B0604020202020204" pitchFamily="34" charset="0"/>
              <a:buChar char="o"/>
            </a:pPr>
            <a:r>
              <a:rPr lang="en-US" sz="3200" dirty="0"/>
              <a:t>Prior negative &amp; positive experiences</a:t>
            </a:r>
          </a:p>
          <a:p>
            <a:pPr lvl="1">
              <a:buFont typeface="Courier New" panose="020B0604020202020204" pitchFamily="34" charset="0"/>
              <a:buChar char="o"/>
            </a:pPr>
            <a:r>
              <a:rPr lang="en-US" sz="3200" dirty="0"/>
              <a:t>Cultural customs and norms</a:t>
            </a:r>
          </a:p>
          <a:p>
            <a:r>
              <a:rPr lang="en-US" sz="3200" dirty="0"/>
              <a:t>These results will help inform the next study phase</a:t>
            </a:r>
          </a:p>
          <a:p>
            <a:pPr lvl="1">
              <a:buFont typeface="Courier New" panose="020B0604020202020204" pitchFamily="34" charset="0"/>
              <a:buChar char="o"/>
            </a:pPr>
            <a:endParaRPr lang="en-US" dirty="0"/>
          </a:p>
          <a:p>
            <a:pPr lvl="1">
              <a:buFont typeface="Courier New" panose="020B0604020202020204" pitchFamily="34" charset="0"/>
              <a:buChar char="o"/>
            </a:pPr>
            <a:endParaRPr lang="en-US" dirty="0"/>
          </a:p>
          <a:p>
            <a:pPr lvl="1">
              <a:buFont typeface="Courier New" panose="020B0604020202020204" pitchFamily="34" charset="0"/>
              <a:buChar char="o"/>
            </a:pPr>
            <a:endParaRPr lang="en-US" dirty="0"/>
          </a:p>
          <a:p>
            <a:pPr lvl="1">
              <a:buFont typeface="Courier New" panose="020B0604020202020204" pitchFamily="34" charset="0"/>
              <a:buChar char="o"/>
            </a:pPr>
            <a:endParaRPr lang="en-US" dirty="0"/>
          </a:p>
          <a:p>
            <a:pPr lvl="1">
              <a:buFont typeface="Courier New" panose="020B0604020202020204" pitchFamily="34" charset="0"/>
              <a:buChar char="o"/>
            </a:pPr>
            <a:endParaRPr lang="en-US" dirty="0"/>
          </a:p>
          <a:p>
            <a:pPr lvl="1">
              <a:buFont typeface="Courier New" panose="020B0604020202020204" pitchFamily="34" charset="0"/>
              <a:buChar char="o"/>
            </a:pPr>
            <a:endParaRPr lang="en-US" dirty="0"/>
          </a:p>
          <a:p>
            <a:pPr lvl="1">
              <a:buFont typeface="Courier New" panose="020B0604020202020204" pitchFamily="34" charset="0"/>
              <a:buChar char="o"/>
            </a:pPr>
            <a:endParaRPr lang="en-US" dirty="0"/>
          </a:p>
          <a:p>
            <a:pPr lvl="1">
              <a:buFont typeface="Courier New" panose="020B0604020202020204" pitchFamily="34" charset="0"/>
              <a:buChar char="o"/>
            </a:pPr>
            <a:endParaRPr lang="en-US" dirty="0"/>
          </a:p>
        </p:txBody>
      </p:sp>
    </p:spTree>
    <p:extLst>
      <p:ext uri="{BB962C8B-B14F-4D97-AF65-F5344CB8AC3E}">
        <p14:creationId xmlns:p14="http://schemas.microsoft.com/office/powerpoint/2010/main" val="1586397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DE8E-EA66-DB7D-4BF7-FC134F19C08A}"/>
              </a:ext>
            </a:extLst>
          </p:cNvPr>
          <p:cNvSpPr>
            <a:spLocks noGrp="1"/>
          </p:cNvSpPr>
          <p:nvPr>
            <p:ph type="title"/>
          </p:nvPr>
        </p:nvSpPr>
        <p:spPr>
          <a:xfrm>
            <a:off x="506589" y="309386"/>
            <a:ext cx="11651411" cy="1383072"/>
          </a:xfrm>
        </p:spPr>
        <p:txBody>
          <a:bodyPr>
            <a:normAutofit/>
          </a:bodyPr>
          <a:lstStyle/>
          <a:p>
            <a:r>
              <a:rPr lang="en-US" dirty="0"/>
              <a:t>Notable Details: </a:t>
            </a:r>
            <a:br>
              <a:rPr lang="en-US" dirty="0"/>
            </a:br>
            <a:r>
              <a:rPr lang="en-US" dirty="0"/>
              <a:t>Identity &amp; Environmental Factors </a:t>
            </a:r>
          </a:p>
        </p:txBody>
      </p:sp>
      <p:sp>
        <p:nvSpPr>
          <p:cNvPr id="3" name="Content Placeholder 2">
            <a:extLst>
              <a:ext uri="{FF2B5EF4-FFF2-40B4-BE49-F238E27FC236}">
                <a16:creationId xmlns:a16="http://schemas.microsoft.com/office/drawing/2014/main" id="{9EFC8710-0677-1688-7CE1-D3029F1F4A16}"/>
              </a:ext>
            </a:extLst>
          </p:cNvPr>
          <p:cNvSpPr>
            <a:spLocks noGrp="1"/>
          </p:cNvSpPr>
          <p:nvPr>
            <p:ph idx="1"/>
          </p:nvPr>
        </p:nvSpPr>
        <p:spPr>
          <a:xfrm>
            <a:off x="506589" y="1692458"/>
            <a:ext cx="10515600" cy="4041776"/>
          </a:xfrm>
        </p:spPr>
        <p:txBody>
          <a:bodyPr vert="horz" lIns="91440" tIns="45720" rIns="91440" bIns="45720" rtlCol="0" anchor="t">
            <a:normAutofit fontScale="92500" lnSpcReduction="10000"/>
          </a:bodyPr>
          <a:lstStyle/>
          <a:p>
            <a:r>
              <a:rPr lang="en-US" sz="3200" dirty="0"/>
              <a:t>Mental health conditions can pose as barriers and facilitators to community participation</a:t>
            </a:r>
          </a:p>
          <a:p>
            <a:r>
              <a:rPr lang="en-US" sz="3200" dirty="0"/>
              <a:t>Cultural and ethnic background can influence how and who you socialize with</a:t>
            </a:r>
          </a:p>
          <a:p>
            <a:pPr lvl="1">
              <a:buFont typeface="Courier New" panose="020B0604020202020204" pitchFamily="34" charset="0"/>
              <a:buChar char="o"/>
            </a:pPr>
            <a:r>
              <a:rPr lang="en-US" sz="3200" dirty="0"/>
              <a:t>Providing aid and support for your ethnic/cultural community</a:t>
            </a:r>
          </a:p>
          <a:p>
            <a:pPr lvl="1">
              <a:buFont typeface="Courier New" panose="020B0604020202020204" pitchFamily="34" charset="0"/>
              <a:buChar char="o"/>
            </a:pPr>
            <a:r>
              <a:rPr lang="en-US" sz="3200" dirty="0"/>
              <a:t>High geographic concentration of ethnic group</a:t>
            </a:r>
          </a:p>
          <a:p>
            <a:r>
              <a:rPr lang="en-US" sz="3200" dirty="0"/>
              <a:t>Rural location, lack of transportation, and financial cost can pose as barriers to participation</a:t>
            </a:r>
          </a:p>
          <a:p>
            <a:endParaRPr lang="en-US" dirty="0"/>
          </a:p>
          <a:p>
            <a:endParaRPr lang="en-US" dirty="0"/>
          </a:p>
          <a:p>
            <a:endParaRPr lang="en-US" dirty="0"/>
          </a:p>
        </p:txBody>
      </p:sp>
    </p:spTree>
    <p:extLst>
      <p:ext uri="{BB962C8B-B14F-4D97-AF65-F5344CB8AC3E}">
        <p14:creationId xmlns:p14="http://schemas.microsoft.com/office/powerpoint/2010/main" val="1799812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45214-CC17-B7C5-7517-BBA0BE5FC2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879625-0407-8CD5-F45D-3C869CC75C37}"/>
              </a:ext>
            </a:extLst>
          </p:cNvPr>
          <p:cNvSpPr>
            <a:spLocks noGrp="1"/>
          </p:cNvSpPr>
          <p:nvPr>
            <p:ph type="ctrTitle"/>
          </p:nvPr>
        </p:nvSpPr>
        <p:spPr>
          <a:xfrm>
            <a:off x="654050" y="1038708"/>
            <a:ext cx="10883899" cy="2885592"/>
          </a:xfrm>
        </p:spPr>
        <p:txBody>
          <a:bodyPr>
            <a:noAutofit/>
          </a:bodyPr>
          <a:lstStyle/>
          <a:p>
            <a:r>
              <a:rPr lang="en-US" sz="4800" dirty="0">
                <a:ea typeface="+mj-lt"/>
                <a:cs typeface="+mj-lt"/>
              </a:rPr>
              <a:t>Reflections on Co-Leadership </a:t>
            </a:r>
            <a:br>
              <a:rPr lang="en-US" sz="4800" dirty="0">
                <a:ea typeface="+mj-lt"/>
                <a:cs typeface="+mj-lt"/>
              </a:rPr>
            </a:br>
            <a:r>
              <a:rPr lang="en-US" sz="4800" dirty="0">
                <a:ea typeface="+mj-lt"/>
                <a:cs typeface="+mj-lt"/>
              </a:rPr>
              <a:t>and Support Structures to Build Capacity among Community Partners</a:t>
            </a:r>
          </a:p>
        </p:txBody>
      </p:sp>
    </p:spTree>
    <p:extLst>
      <p:ext uri="{BB962C8B-B14F-4D97-AF65-F5344CB8AC3E}">
        <p14:creationId xmlns:p14="http://schemas.microsoft.com/office/powerpoint/2010/main" val="2312385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028BB-BC5B-C4F4-4E4A-5F25904C7B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D25B48-03CF-044D-87E3-BFD65F6D5109}"/>
              </a:ext>
            </a:extLst>
          </p:cNvPr>
          <p:cNvSpPr>
            <a:spLocks noGrp="1"/>
          </p:cNvSpPr>
          <p:nvPr>
            <p:ph type="title"/>
          </p:nvPr>
        </p:nvSpPr>
        <p:spPr/>
        <p:txBody>
          <a:bodyPr>
            <a:normAutofit/>
          </a:bodyPr>
          <a:lstStyle/>
          <a:p>
            <a:r>
              <a:rPr lang="en-US" sz="4800" dirty="0">
                <a:highlight>
                  <a:srgbClr val="FFFFFF"/>
                </a:highlight>
              </a:rPr>
              <a:t>Sustainable Co-Leadership</a:t>
            </a:r>
            <a:endParaRPr lang="en-US" sz="4800" dirty="0">
              <a:highlight>
                <a:srgbClr val="FFFFFF"/>
              </a:highlight>
              <a:latin typeface="Georgia"/>
            </a:endParaRPr>
          </a:p>
        </p:txBody>
      </p:sp>
      <p:sp>
        <p:nvSpPr>
          <p:cNvPr id="3" name="Content Placeholder 2">
            <a:extLst>
              <a:ext uri="{FF2B5EF4-FFF2-40B4-BE49-F238E27FC236}">
                <a16:creationId xmlns:a16="http://schemas.microsoft.com/office/drawing/2014/main" id="{47A742AA-187E-BAC6-4710-4453CE4FFD50}"/>
              </a:ext>
            </a:extLst>
          </p:cNvPr>
          <p:cNvSpPr>
            <a:spLocks noGrp="1"/>
          </p:cNvSpPr>
          <p:nvPr>
            <p:ph idx="1"/>
          </p:nvPr>
        </p:nvSpPr>
        <p:spPr>
          <a:xfrm>
            <a:off x="506589" y="1774825"/>
            <a:ext cx="11074400" cy="3293886"/>
          </a:xfrm>
        </p:spPr>
        <p:txBody>
          <a:bodyPr vert="horz" lIns="91440" tIns="45720" rIns="91440" bIns="45720" rtlCol="0" anchor="t">
            <a:noAutofit/>
          </a:bodyPr>
          <a:lstStyle/>
          <a:p>
            <a:pPr lvl="0"/>
            <a:r>
              <a:rPr lang="en-US" sz="3600" dirty="0"/>
              <a:t>Action-packed year of collaboration </a:t>
            </a:r>
          </a:p>
          <a:p>
            <a:r>
              <a:rPr lang="en-US" sz="3600" dirty="0"/>
              <a:t>Engaging young adults in leadership at fullest capacities </a:t>
            </a:r>
          </a:p>
          <a:p>
            <a:pPr lvl="0"/>
            <a:r>
              <a:rPr lang="en-US" sz="3600" dirty="0"/>
              <a:t> Multi-disciplinary, national team of research professionals and support staff </a:t>
            </a:r>
          </a:p>
          <a:p>
            <a:pPr lvl="0"/>
            <a:r>
              <a:rPr lang="en-US" sz="3600" dirty="0"/>
              <a:t>Shared leadership approaches to innovation </a:t>
            </a:r>
          </a:p>
          <a:p>
            <a:pPr lvl="0"/>
            <a:endParaRPr lang="en-US" sz="3600" dirty="0"/>
          </a:p>
        </p:txBody>
      </p:sp>
    </p:spTree>
    <p:extLst>
      <p:ext uri="{BB962C8B-B14F-4D97-AF65-F5344CB8AC3E}">
        <p14:creationId xmlns:p14="http://schemas.microsoft.com/office/powerpoint/2010/main" val="2088251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C786E-AD70-67E2-CD3E-FF18D25080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3939EC-A1B8-5F23-F4DD-2EA5574E3DEB}"/>
              </a:ext>
            </a:extLst>
          </p:cNvPr>
          <p:cNvSpPr>
            <a:spLocks noGrp="1"/>
          </p:cNvSpPr>
          <p:nvPr>
            <p:ph type="title"/>
          </p:nvPr>
        </p:nvSpPr>
        <p:spPr/>
        <p:txBody>
          <a:bodyPr/>
          <a:lstStyle/>
          <a:p>
            <a:r>
              <a:rPr lang="en-US" sz="3600" dirty="0">
                <a:highlight>
                  <a:srgbClr val="FFFFFF"/>
                </a:highlight>
                <a:latin typeface="Georgia"/>
              </a:rPr>
              <a:t>Effective Pathways for Community Partners</a:t>
            </a:r>
          </a:p>
          <a:p>
            <a:r>
              <a:rPr lang="en-US" sz="3600" dirty="0">
                <a:highlight>
                  <a:srgbClr val="FFFFFF"/>
                </a:highlight>
                <a:latin typeface="Georgia"/>
              </a:rPr>
              <a:t>Infrastructures &amp; Processes in Place</a:t>
            </a:r>
          </a:p>
        </p:txBody>
      </p:sp>
      <p:sp>
        <p:nvSpPr>
          <p:cNvPr id="3" name="Content Placeholder 2">
            <a:extLst>
              <a:ext uri="{FF2B5EF4-FFF2-40B4-BE49-F238E27FC236}">
                <a16:creationId xmlns:a16="http://schemas.microsoft.com/office/drawing/2014/main" id="{C4502A10-C661-7F1A-4AAF-28A6C8E798AF}"/>
              </a:ext>
            </a:extLst>
          </p:cNvPr>
          <p:cNvSpPr>
            <a:spLocks noGrp="1"/>
          </p:cNvSpPr>
          <p:nvPr>
            <p:ph idx="1"/>
          </p:nvPr>
        </p:nvSpPr>
        <p:spPr>
          <a:xfrm>
            <a:off x="506589" y="1774825"/>
            <a:ext cx="11074400" cy="3293886"/>
          </a:xfrm>
        </p:spPr>
        <p:txBody>
          <a:bodyPr vert="horz" lIns="91440" tIns="45720" rIns="91440" bIns="45720" rtlCol="0" anchor="t">
            <a:noAutofit/>
          </a:bodyPr>
          <a:lstStyle/>
          <a:p>
            <a:r>
              <a:rPr lang="en-US" sz="2400" dirty="0">
                <a:ea typeface="+mn-lt"/>
                <a:cs typeface="+mn-lt"/>
              </a:rPr>
              <a:t>Support and sustaining in roles: co-investigators, interviewers, and data analysts </a:t>
            </a:r>
            <a:endParaRPr lang="en-US" sz="2400" dirty="0"/>
          </a:p>
          <a:p>
            <a:pPr lvl="1">
              <a:buFont typeface="Courier New" panose="020B0604020202020204" pitchFamily="34" charset="0"/>
              <a:buChar char="o"/>
            </a:pPr>
            <a:r>
              <a:rPr lang="en-US" dirty="0">
                <a:ea typeface="+mn-lt"/>
                <a:cs typeface="+mn-lt"/>
              </a:rPr>
              <a:t>Navigate balancing other competing professional responsibilities </a:t>
            </a:r>
            <a:endParaRPr lang="en-US" dirty="0"/>
          </a:p>
          <a:p>
            <a:r>
              <a:rPr lang="en-US" sz="2400" dirty="0">
                <a:ea typeface="+mn-lt"/>
                <a:cs typeface="+mn-lt"/>
              </a:rPr>
              <a:t>Strategies implemented to maintain balance: </a:t>
            </a:r>
            <a:endParaRPr lang="en-US" sz="2400" dirty="0"/>
          </a:p>
          <a:p>
            <a:pPr lvl="1">
              <a:buFont typeface="Courier New" panose="020B0604020202020204" pitchFamily="34" charset="0"/>
              <a:buChar char="o"/>
            </a:pPr>
            <a:r>
              <a:rPr lang="en-US" dirty="0">
                <a:ea typeface="+mn-lt"/>
                <a:cs typeface="+mn-lt"/>
              </a:rPr>
              <a:t>Regular opportunities for discussion/debriefing with team </a:t>
            </a:r>
            <a:endParaRPr lang="en-US" dirty="0"/>
          </a:p>
          <a:p>
            <a:pPr lvl="1">
              <a:buFont typeface="Courier New" panose="020B0604020202020204" pitchFamily="34" charset="0"/>
              <a:buChar char="o"/>
            </a:pPr>
            <a:r>
              <a:rPr lang="en-US" dirty="0">
                <a:ea typeface="+mn-lt"/>
                <a:cs typeface="+mn-lt"/>
              </a:rPr>
              <a:t>Confidential support from an experienced external advisor </a:t>
            </a:r>
            <a:endParaRPr lang="en-US" dirty="0"/>
          </a:p>
          <a:p>
            <a:pPr lvl="1">
              <a:buFont typeface="Courier New" panose="020B0604020202020204" pitchFamily="34" charset="0"/>
              <a:buChar char="o"/>
            </a:pPr>
            <a:r>
              <a:rPr lang="en-US" dirty="0">
                <a:ea typeface="+mn-lt"/>
                <a:cs typeface="+mn-lt"/>
              </a:rPr>
              <a:t>Administrative support </a:t>
            </a:r>
            <a:endParaRPr lang="en-US" dirty="0"/>
          </a:p>
          <a:p>
            <a:pPr lvl="1">
              <a:buFont typeface="Courier New" panose="020B0604020202020204" pitchFamily="34" charset="0"/>
              <a:buChar char="o"/>
            </a:pPr>
            <a:r>
              <a:rPr lang="en-US" dirty="0">
                <a:ea typeface="+mn-lt"/>
                <a:cs typeface="+mn-lt"/>
              </a:rPr>
              <a:t>Flexibility of work commitments </a:t>
            </a:r>
            <a:endParaRPr lang="en-US" dirty="0"/>
          </a:p>
        </p:txBody>
      </p:sp>
    </p:spTree>
    <p:extLst>
      <p:ext uri="{BB962C8B-B14F-4D97-AF65-F5344CB8AC3E}">
        <p14:creationId xmlns:p14="http://schemas.microsoft.com/office/powerpoint/2010/main" val="1361525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A0EA8-7455-137C-0493-4CEEEAA2EE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10DC59-A367-868A-BF42-CC7E3DD29D97}"/>
              </a:ext>
            </a:extLst>
          </p:cNvPr>
          <p:cNvSpPr>
            <a:spLocks noGrp="1"/>
          </p:cNvSpPr>
          <p:nvPr>
            <p:ph type="title"/>
          </p:nvPr>
        </p:nvSpPr>
        <p:spPr>
          <a:xfrm>
            <a:off x="506589" y="309386"/>
            <a:ext cx="11412637" cy="1373790"/>
          </a:xfrm>
        </p:spPr>
        <p:txBody>
          <a:bodyPr/>
          <a:lstStyle/>
          <a:p>
            <a:r>
              <a:rPr lang="en-US" dirty="0">
                <a:ea typeface="+mj-lt"/>
                <a:cs typeface="+mj-lt"/>
              </a:rPr>
              <a:t>Team Perspectives: W. Jamie Yang</a:t>
            </a:r>
            <a:endParaRPr lang="en-US" dirty="0"/>
          </a:p>
        </p:txBody>
      </p:sp>
      <p:sp>
        <p:nvSpPr>
          <p:cNvPr id="3" name="Content Placeholder 2">
            <a:extLst>
              <a:ext uri="{FF2B5EF4-FFF2-40B4-BE49-F238E27FC236}">
                <a16:creationId xmlns:a16="http://schemas.microsoft.com/office/drawing/2014/main" id="{7D255AB3-A27D-4CC7-9B3C-AB92E736E947}"/>
              </a:ext>
            </a:extLst>
          </p:cNvPr>
          <p:cNvSpPr>
            <a:spLocks noGrp="1"/>
          </p:cNvSpPr>
          <p:nvPr>
            <p:ph idx="1"/>
          </p:nvPr>
        </p:nvSpPr>
        <p:spPr>
          <a:xfrm>
            <a:off x="506589" y="1493127"/>
            <a:ext cx="11412637" cy="4012323"/>
          </a:xfrm>
        </p:spPr>
        <p:txBody>
          <a:bodyPr vert="horz" lIns="91440" tIns="45720" rIns="91440" bIns="45720" rtlCol="0" anchor="t">
            <a:noAutofit/>
          </a:bodyPr>
          <a:lstStyle/>
          <a:p>
            <a:pPr marL="0" indent="0">
              <a:buNone/>
            </a:pPr>
            <a:r>
              <a:rPr lang="en-US" sz="3200" dirty="0"/>
              <a:t>"</a:t>
            </a:r>
            <a:r>
              <a:rPr lang="en-US" sz="3200" i="1" dirty="0">
                <a:ea typeface="+mn-lt"/>
                <a:cs typeface="+mn-lt"/>
              </a:rPr>
              <a:t>This has been a genuinely warm and collaborative experience, where our approach fostered close, meaningful connections and regular engagement with one another throughout the research process. This role deepened my skills in designing mixed methods study and strengthened my ability to translate complex data into meaningful insights for both academic and applied audiences.</a:t>
            </a:r>
            <a:r>
              <a:rPr lang="en-US" sz="3200" dirty="0">
                <a:ea typeface="+mn-lt"/>
                <a:cs typeface="+mn-lt"/>
              </a:rPr>
              <a:t>" </a:t>
            </a:r>
          </a:p>
          <a:p>
            <a:pPr marL="0" indent="0">
              <a:buNone/>
            </a:pPr>
            <a:r>
              <a:rPr lang="en-US" sz="3200" dirty="0">
                <a:ea typeface="+mn-lt"/>
                <a:cs typeface="+mn-lt"/>
              </a:rPr>
              <a:t>- </a:t>
            </a:r>
            <a:r>
              <a:rPr lang="en-US" sz="3200" b="1" dirty="0">
                <a:ea typeface="+mn-lt"/>
                <a:cs typeface="+mn-lt"/>
              </a:rPr>
              <a:t>W. Jamie  Yang, Interviewer/Data Analyst</a:t>
            </a:r>
          </a:p>
        </p:txBody>
      </p:sp>
    </p:spTree>
    <p:extLst>
      <p:ext uri="{BB962C8B-B14F-4D97-AF65-F5344CB8AC3E}">
        <p14:creationId xmlns:p14="http://schemas.microsoft.com/office/powerpoint/2010/main" val="1707056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DD439-DACB-4C93-B733-7C9A8E8942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410552-4200-D551-5821-F1053E35E3BC}"/>
              </a:ext>
            </a:extLst>
          </p:cNvPr>
          <p:cNvSpPr>
            <a:spLocks noGrp="1"/>
          </p:cNvSpPr>
          <p:nvPr>
            <p:ph type="title"/>
          </p:nvPr>
        </p:nvSpPr>
        <p:spPr>
          <a:xfrm>
            <a:off x="506589" y="309386"/>
            <a:ext cx="11412637" cy="1373790"/>
          </a:xfrm>
        </p:spPr>
        <p:txBody>
          <a:bodyPr/>
          <a:lstStyle/>
          <a:p>
            <a:r>
              <a:rPr lang="en-US" dirty="0">
                <a:ea typeface="+mj-lt"/>
                <a:cs typeface="+mj-lt"/>
              </a:rPr>
              <a:t>Team Perspectives: Dr. Alicia Lucksted</a:t>
            </a:r>
            <a:endParaRPr lang="en-US" dirty="0"/>
          </a:p>
        </p:txBody>
      </p:sp>
      <p:sp>
        <p:nvSpPr>
          <p:cNvPr id="3" name="Content Placeholder 2">
            <a:extLst>
              <a:ext uri="{FF2B5EF4-FFF2-40B4-BE49-F238E27FC236}">
                <a16:creationId xmlns:a16="http://schemas.microsoft.com/office/drawing/2014/main" id="{35EE3A7E-76C1-B521-7873-60D526E51B6C}"/>
              </a:ext>
            </a:extLst>
          </p:cNvPr>
          <p:cNvSpPr>
            <a:spLocks noGrp="1"/>
          </p:cNvSpPr>
          <p:nvPr>
            <p:ph idx="1"/>
          </p:nvPr>
        </p:nvSpPr>
        <p:spPr>
          <a:xfrm>
            <a:off x="506589" y="1493127"/>
            <a:ext cx="11412637" cy="4082067"/>
          </a:xfrm>
        </p:spPr>
        <p:txBody>
          <a:bodyPr vert="horz" lIns="91440" tIns="45720" rIns="91440" bIns="45720" rtlCol="0" anchor="t">
            <a:noAutofit/>
          </a:bodyPr>
          <a:lstStyle/>
          <a:p>
            <a:pPr marL="0" indent="0">
              <a:buNone/>
            </a:pPr>
            <a:r>
              <a:rPr lang="en-US" sz="3600" dirty="0">
                <a:ea typeface="+mn-lt"/>
                <a:cs typeface="+mn-lt"/>
              </a:rPr>
              <a:t>"</a:t>
            </a:r>
            <a:r>
              <a:rPr lang="en-US" sz="3600" i="1" dirty="0">
                <a:ea typeface="+mn-lt"/>
                <a:cs typeface="+mn-lt"/>
              </a:rPr>
              <a:t>Team members making observations and asking questions from our various roles and experiences creates a better project, and interesting discussion! Together we are even more brilliant than each one of us is separately</a:t>
            </a:r>
            <a:r>
              <a:rPr lang="en-US" sz="3600" dirty="0">
                <a:ea typeface="+mn-lt"/>
                <a:cs typeface="+mn-lt"/>
              </a:rPr>
              <a:t>." </a:t>
            </a:r>
          </a:p>
          <a:p>
            <a:pPr marL="0" indent="0">
              <a:buNone/>
            </a:pPr>
            <a:r>
              <a:rPr lang="en-US" sz="3600" dirty="0">
                <a:ea typeface="+mn-lt"/>
                <a:cs typeface="+mn-lt"/>
              </a:rPr>
              <a:t>- </a:t>
            </a:r>
            <a:r>
              <a:rPr lang="en-US" sz="3600" b="1" dirty="0">
                <a:ea typeface="+mn-lt"/>
                <a:cs typeface="+mn-lt"/>
              </a:rPr>
              <a:t>Dr. Alicia Lucksted, Co-Principal Investigator</a:t>
            </a:r>
          </a:p>
        </p:txBody>
      </p:sp>
    </p:spTree>
    <p:extLst>
      <p:ext uri="{BB962C8B-B14F-4D97-AF65-F5344CB8AC3E}">
        <p14:creationId xmlns:p14="http://schemas.microsoft.com/office/powerpoint/2010/main" val="1320012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D0415-A219-07F8-6D5F-2791E16A26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2E7872-979F-D15D-76FC-D5CAA52282FA}"/>
              </a:ext>
            </a:extLst>
          </p:cNvPr>
          <p:cNvSpPr>
            <a:spLocks noGrp="1"/>
          </p:cNvSpPr>
          <p:nvPr>
            <p:ph type="title"/>
          </p:nvPr>
        </p:nvSpPr>
        <p:spPr/>
        <p:txBody>
          <a:bodyPr/>
          <a:lstStyle/>
          <a:p>
            <a:r>
              <a:rPr lang="en-US" dirty="0"/>
              <a:t>Additional Team Members</a:t>
            </a:r>
          </a:p>
        </p:txBody>
      </p:sp>
      <p:sp>
        <p:nvSpPr>
          <p:cNvPr id="11" name="TextBox 10">
            <a:extLst>
              <a:ext uri="{FF2B5EF4-FFF2-40B4-BE49-F238E27FC236}">
                <a16:creationId xmlns:a16="http://schemas.microsoft.com/office/drawing/2014/main" id="{2618FDC3-A127-FFE7-C095-F93B640023F2}"/>
              </a:ext>
            </a:extLst>
          </p:cNvPr>
          <p:cNvSpPr txBox="1"/>
          <p:nvPr/>
        </p:nvSpPr>
        <p:spPr>
          <a:xfrm>
            <a:off x="160145" y="3845384"/>
            <a:ext cx="2301105" cy="1200329"/>
          </a:xfrm>
          <a:prstGeom prst="rect">
            <a:avLst/>
          </a:prstGeom>
          <a:noFill/>
        </p:spPr>
        <p:txBody>
          <a:bodyPr wrap="square" rtlCol="0">
            <a:spAutoFit/>
          </a:bodyPr>
          <a:lstStyle/>
          <a:p>
            <a:pPr algn="ctr"/>
            <a:r>
              <a:rPr lang="en-US" b="1" dirty="0"/>
              <a:t>Kathryn Sabella, PhD</a:t>
            </a:r>
          </a:p>
          <a:p>
            <a:pPr algn="ctr"/>
            <a:r>
              <a:rPr lang="en-US" dirty="0"/>
              <a:t>Co-Principal Investigator</a:t>
            </a:r>
          </a:p>
        </p:txBody>
      </p:sp>
      <p:pic>
        <p:nvPicPr>
          <p:cNvPr id="3" name="Picture 2" descr="Headshot of Kathryn Sabella, a white woman with long blonde hair and a green blouse">
            <a:extLst>
              <a:ext uri="{FF2B5EF4-FFF2-40B4-BE49-F238E27FC236}">
                <a16:creationId xmlns:a16="http://schemas.microsoft.com/office/drawing/2014/main" id="{BA62F0E7-E17E-C7F6-04F0-26D3B51AAB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342" y="1717817"/>
            <a:ext cx="2044699" cy="2044699"/>
          </a:xfrm>
          <a:prstGeom prst="ellipse">
            <a:avLst/>
          </a:prstGeom>
          <a:noFill/>
          <a:ln>
            <a:noFill/>
          </a:ln>
        </p:spPr>
      </p:pic>
      <p:sp>
        <p:nvSpPr>
          <p:cNvPr id="12" name="TextBox 11">
            <a:extLst>
              <a:ext uri="{FF2B5EF4-FFF2-40B4-BE49-F238E27FC236}">
                <a16:creationId xmlns:a16="http://schemas.microsoft.com/office/drawing/2014/main" id="{5EA74339-A5D9-4B7A-299C-F443549D8638}"/>
              </a:ext>
            </a:extLst>
          </p:cNvPr>
          <p:cNvSpPr txBox="1"/>
          <p:nvPr/>
        </p:nvSpPr>
        <p:spPr>
          <a:xfrm>
            <a:off x="2552442" y="3845384"/>
            <a:ext cx="2227090" cy="1200329"/>
          </a:xfrm>
          <a:prstGeom prst="rect">
            <a:avLst/>
          </a:prstGeom>
          <a:noFill/>
        </p:spPr>
        <p:txBody>
          <a:bodyPr wrap="square" rtlCol="0">
            <a:spAutoFit/>
          </a:bodyPr>
          <a:lstStyle/>
          <a:p>
            <a:pPr algn="ctr"/>
            <a:r>
              <a:rPr lang="en-US" b="1" dirty="0"/>
              <a:t>Alicia Lucksted, PhD</a:t>
            </a:r>
          </a:p>
          <a:p>
            <a:pPr algn="ctr"/>
            <a:r>
              <a:rPr lang="en-US" dirty="0"/>
              <a:t>Co-Principal Investigator</a:t>
            </a:r>
          </a:p>
        </p:txBody>
      </p:sp>
      <p:pic>
        <p:nvPicPr>
          <p:cNvPr id="4" name="Picture 3" descr="Headshot of Alicia Lucksted, wearing square frames, with shoulder-length brown hair">
            <a:extLst>
              <a:ext uri="{FF2B5EF4-FFF2-40B4-BE49-F238E27FC236}">
                <a16:creationId xmlns:a16="http://schemas.microsoft.com/office/drawing/2014/main" id="{AD69CD3D-93F3-3F75-2826-9D4414F4327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43637" y="1717816"/>
            <a:ext cx="2044699" cy="2044699"/>
          </a:xfrm>
          <a:prstGeom prst="ellipse">
            <a:avLst/>
          </a:prstGeom>
          <a:noFill/>
          <a:ln>
            <a:noFill/>
          </a:ln>
        </p:spPr>
      </p:pic>
      <p:sp>
        <p:nvSpPr>
          <p:cNvPr id="13" name="TextBox 12">
            <a:extLst>
              <a:ext uri="{FF2B5EF4-FFF2-40B4-BE49-F238E27FC236}">
                <a16:creationId xmlns:a16="http://schemas.microsoft.com/office/drawing/2014/main" id="{A2FA610E-D714-1DEF-0B84-FE3640ED0916}"/>
              </a:ext>
            </a:extLst>
          </p:cNvPr>
          <p:cNvSpPr txBox="1"/>
          <p:nvPr/>
        </p:nvSpPr>
        <p:spPr>
          <a:xfrm>
            <a:off x="4944739" y="3845384"/>
            <a:ext cx="2227090" cy="923330"/>
          </a:xfrm>
          <a:prstGeom prst="rect">
            <a:avLst/>
          </a:prstGeom>
          <a:noFill/>
        </p:spPr>
        <p:txBody>
          <a:bodyPr wrap="square" rtlCol="0">
            <a:spAutoFit/>
          </a:bodyPr>
          <a:lstStyle/>
          <a:p>
            <a:pPr algn="ctr"/>
            <a:r>
              <a:rPr lang="en-US" b="1" dirty="0"/>
              <a:t>Elizabeth Thomas, PhD</a:t>
            </a:r>
          </a:p>
          <a:p>
            <a:pPr algn="ctr"/>
            <a:r>
              <a:rPr lang="en-US" dirty="0"/>
              <a:t>Co-Investigator</a:t>
            </a:r>
          </a:p>
        </p:txBody>
      </p:sp>
      <p:pic>
        <p:nvPicPr>
          <p:cNvPr id="5" name="Picture 4" descr="Headshot of Elizabeth Thomas, a white woman with long brown hair and a yellow sweater">
            <a:extLst>
              <a:ext uri="{FF2B5EF4-FFF2-40B4-BE49-F238E27FC236}">
                <a16:creationId xmlns:a16="http://schemas.microsoft.com/office/drawing/2014/main" id="{077E6C11-2C2B-1EF4-8D74-E2D5D3510427}"/>
              </a:ext>
            </a:extLst>
          </p:cNvPr>
          <p:cNvPicPr>
            <a:picLocks noChangeAspect="1"/>
          </p:cNvPicPr>
          <p:nvPr/>
        </p:nvPicPr>
        <p:blipFill rotWithShape="1">
          <a:blip r:embed="rId5">
            <a:extLst>
              <a:ext uri="{28A0092B-C50C-407E-A947-70E740481C1C}">
                <a14:useLocalDpi xmlns:a14="http://schemas.microsoft.com/office/drawing/2010/main" val="0"/>
              </a:ext>
            </a:extLst>
          </a:blip>
          <a:srcRect l="41142" t="3029" r="2948" b="41061"/>
          <a:stretch/>
        </p:blipFill>
        <p:spPr bwMode="auto">
          <a:xfrm>
            <a:off x="5035935" y="1717816"/>
            <a:ext cx="2044699" cy="2044699"/>
          </a:xfrm>
          <a:prstGeom prst="ellipse">
            <a:avLst/>
          </a:prstGeom>
          <a:noFill/>
          <a:ln>
            <a:noFill/>
          </a:ln>
        </p:spPr>
      </p:pic>
      <p:sp>
        <p:nvSpPr>
          <p:cNvPr id="14" name="TextBox 13">
            <a:extLst>
              <a:ext uri="{FF2B5EF4-FFF2-40B4-BE49-F238E27FC236}">
                <a16:creationId xmlns:a16="http://schemas.microsoft.com/office/drawing/2014/main" id="{59D051EF-DB80-D956-8FBE-F96082161EA8}"/>
              </a:ext>
            </a:extLst>
          </p:cNvPr>
          <p:cNvSpPr txBox="1"/>
          <p:nvPr/>
        </p:nvSpPr>
        <p:spPr>
          <a:xfrm>
            <a:off x="7337036" y="3845384"/>
            <a:ext cx="2227090" cy="923330"/>
          </a:xfrm>
          <a:prstGeom prst="rect">
            <a:avLst/>
          </a:prstGeom>
          <a:noFill/>
        </p:spPr>
        <p:txBody>
          <a:bodyPr wrap="square" rtlCol="0">
            <a:spAutoFit/>
          </a:bodyPr>
          <a:lstStyle/>
          <a:p>
            <a:pPr algn="ctr"/>
            <a:r>
              <a:rPr lang="en-US" b="1" dirty="0"/>
              <a:t>W. Jamie Yang</a:t>
            </a:r>
          </a:p>
          <a:p>
            <a:pPr algn="ctr"/>
            <a:r>
              <a:rPr lang="en-US" dirty="0"/>
              <a:t>Interviewer &amp; Data Analyst</a:t>
            </a:r>
          </a:p>
        </p:txBody>
      </p:sp>
      <p:pic>
        <p:nvPicPr>
          <p:cNvPr id="16" name="Picture 15" descr="A headshot of W. Jamie Yang, a young Chinese woman with long brown hair.">
            <a:extLst>
              <a:ext uri="{FF2B5EF4-FFF2-40B4-BE49-F238E27FC236}">
                <a16:creationId xmlns:a16="http://schemas.microsoft.com/office/drawing/2014/main" id="{F972939E-B424-76F6-E9A7-9950C7D2D32C}"/>
              </a:ext>
            </a:extLst>
          </p:cNvPr>
          <p:cNvPicPr>
            <a:picLocks noChangeAspect="1"/>
          </p:cNvPicPr>
          <p:nvPr/>
        </p:nvPicPr>
        <p:blipFill rotWithShape="1">
          <a:blip r:embed="rId6">
            <a:extLst>
              <a:ext uri="{28A0092B-C50C-407E-A947-70E740481C1C}">
                <a14:useLocalDpi xmlns:a14="http://schemas.microsoft.com/office/drawing/2010/main" val="0"/>
              </a:ext>
            </a:extLst>
          </a:blip>
          <a:srcRect l="30415" t="6716" r="13562" b="9249"/>
          <a:stretch/>
        </p:blipFill>
        <p:spPr bwMode="auto">
          <a:xfrm>
            <a:off x="7428228" y="1749250"/>
            <a:ext cx="2044698" cy="2044698"/>
          </a:xfrm>
          <a:prstGeom prst="ellipse">
            <a:avLst/>
          </a:prstGeom>
          <a:noFill/>
          <a:ln>
            <a:noFill/>
          </a:ln>
        </p:spPr>
      </p:pic>
      <p:sp>
        <p:nvSpPr>
          <p:cNvPr id="15" name="TextBox 14">
            <a:extLst>
              <a:ext uri="{FF2B5EF4-FFF2-40B4-BE49-F238E27FC236}">
                <a16:creationId xmlns:a16="http://schemas.microsoft.com/office/drawing/2014/main" id="{2B8E42B0-8A9B-2000-3814-54E2DDE09175}"/>
              </a:ext>
            </a:extLst>
          </p:cNvPr>
          <p:cNvSpPr txBox="1"/>
          <p:nvPr/>
        </p:nvSpPr>
        <p:spPr>
          <a:xfrm>
            <a:off x="9729331" y="3845384"/>
            <a:ext cx="2227090" cy="923330"/>
          </a:xfrm>
          <a:prstGeom prst="rect">
            <a:avLst/>
          </a:prstGeom>
          <a:noFill/>
        </p:spPr>
        <p:txBody>
          <a:bodyPr wrap="square" rtlCol="0">
            <a:spAutoFit/>
          </a:bodyPr>
          <a:lstStyle/>
          <a:p>
            <a:pPr algn="ctr"/>
            <a:r>
              <a:rPr lang="en-US" b="1" dirty="0"/>
              <a:t>Michelle Munson, PhD</a:t>
            </a:r>
          </a:p>
          <a:p>
            <a:pPr algn="ctr"/>
            <a:r>
              <a:rPr lang="en-US" dirty="0"/>
              <a:t>Advisor</a:t>
            </a:r>
          </a:p>
        </p:txBody>
      </p:sp>
      <p:pic>
        <p:nvPicPr>
          <p:cNvPr id="17" name="Picture 16" descr="Headshot of Michelle Munson, a white woman with square frames and short blonde hair">
            <a:extLst>
              <a:ext uri="{FF2B5EF4-FFF2-40B4-BE49-F238E27FC236}">
                <a16:creationId xmlns:a16="http://schemas.microsoft.com/office/drawing/2014/main" id="{272946BB-74A3-8B9D-F2FD-C9E8F5C958A2}"/>
              </a:ext>
            </a:extLst>
          </p:cNvPr>
          <p:cNvPicPr>
            <a:picLocks noChangeAspect="1"/>
          </p:cNvPicPr>
          <p:nvPr/>
        </p:nvPicPr>
        <p:blipFill rotWithShape="1">
          <a:blip r:embed="rId7">
            <a:extLst>
              <a:ext uri="{28A0092B-C50C-407E-A947-70E740481C1C}">
                <a14:useLocalDpi xmlns:a14="http://schemas.microsoft.com/office/drawing/2010/main" val="0"/>
              </a:ext>
            </a:extLst>
          </a:blip>
          <a:srcRect l="14699" t="3738" r="18794" b="29755"/>
          <a:stretch/>
        </p:blipFill>
        <p:spPr bwMode="auto">
          <a:xfrm>
            <a:off x="9820520" y="1749251"/>
            <a:ext cx="2044697" cy="2044697"/>
          </a:xfrm>
          <a:prstGeom prst="ellipse">
            <a:avLst/>
          </a:prstGeom>
          <a:noFill/>
          <a:ln>
            <a:noFill/>
          </a:ln>
        </p:spPr>
      </p:pic>
    </p:spTree>
    <p:extLst>
      <p:ext uri="{BB962C8B-B14F-4D97-AF65-F5344CB8AC3E}">
        <p14:creationId xmlns:p14="http://schemas.microsoft.com/office/powerpoint/2010/main" val="23325468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EB3F9-5336-1CE6-973D-9DD120C485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72A159-AA74-36C6-E965-22930F89E530}"/>
              </a:ext>
            </a:extLst>
          </p:cNvPr>
          <p:cNvSpPr>
            <a:spLocks noGrp="1"/>
          </p:cNvSpPr>
          <p:nvPr>
            <p:ph type="title"/>
          </p:nvPr>
        </p:nvSpPr>
        <p:spPr>
          <a:xfrm>
            <a:off x="506589" y="309386"/>
            <a:ext cx="11714561" cy="1373790"/>
          </a:xfrm>
        </p:spPr>
        <p:txBody>
          <a:bodyPr>
            <a:normAutofit/>
          </a:bodyPr>
          <a:lstStyle/>
          <a:p>
            <a:r>
              <a:rPr lang="en-US" dirty="0">
                <a:ea typeface="+mj-lt"/>
                <a:cs typeface="+mj-lt"/>
              </a:rPr>
              <a:t>Team Perspectives: Dr. Elizabeth Thomas</a:t>
            </a:r>
            <a:endParaRPr lang="en-US" dirty="0"/>
          </a:p>
        </p:txBody>
      </p:sp>
      <p:sp>
        <p:nvSpPr>
          <p:cNvPr id="3" name="Content Placeholder 2">
            <a:extLst>
              <a:ext uri="{FF2B5EF4-FFF2-40B4-BE49-F238E27FC236}">
                <a16:creationId xmlns:a16="http://schemas.microsoft.com/office/drawing/2014/main" id="{85ABA39C-A7FA-C3C3-20CE-47FDA138E913}"/>
              </a:ext>
            </a:extLst>
          </p:cNvPr>
          <p:cNvSpPr>
            <a:spLocks noGrp="1"/>
          </p:cNvSpPr>
          <p:nvPr>
            <p:ph idx="1"/>
          </p:nvPr>
        </p:nvSpPr>
        <p:spPr>
          <a:xfrm>
            <a:off x="506589" y="1683176"/>
            <a:ext cx="11412637" cy="3688924"/>
          </a:xfrm>
        </p:spPr>
        <p:txBody>
          <a:bodyPr vert="horz" lIns="91440" tIns="45720" rIns="91440" bIns="45720" rtlCol="0" anchor="t">
            <a:noAutofit/>
          </a:bodyPr>
          <a:lstStyle/>
          <a:p>
            <a:pPr marL="0" indent="0">
              <a:buNone/>
            </a:pPr>
            <a:r>
              <a:rPr lang="en-US" sz="3200" dirty="0">
                <a:ea typeface="+mn-lt"/>
                <a:cs typeface="+mn-lt"/>
              </a:rPr>
              <a:t>"</a:t>
            </a:r>
            <a:r>
              <a:rPr lang="en-US" sz="3200" i="1" dirty="0">
                <a:ea typeface="+mn-lt"/>
                <a:cs typeface="+mn-lt"/>
              </a:rPr>
              <a:t>Partnering with young adults as co-leaders on this project has strengthened my work as a researcher by prompting me to examine my assumptions, consider new perspectives, and be more intentional in conversations about study design and execution. This collaboration has also enhanced the project itself - we met our recruitment target (a rarity in research) within a reasonable timeframe and generated high-quality results.</a:t>
            </a:r>
            <a:r>
              <a:rPr lang="en-US" sz="3200" dirty="0">
                <a:ea typeface="+mn-lt"/>
                <a:cs typeface="+mn-lt"/>
              </a:rPr>
              <a:t>" - </a:t>
            </a:r>
            <a:r>
              <a:rPr lang="en-US" sz="3200" b="1" dirty="0">
                <a:ea typeface="+mn-lt"/>
                <a:cs typeface="+mn-lt"/>
              </a:rPr>
              <a:t>Dr. Elizabeth Thomas, Co-Investigator</a:t>
            </a:r>
          </a:p>
        </p:txBody>
      </p:sp>
    </p:spTree>
    <p:extLst>
      <p:ext uri="{BB962C8B-B14F-4D97-AF65-F5344CB8AC3E}">
        <p14:creationId xmlns:p14="http://schemas.microsoft.com/office/powerpoint/2010/main" val="1760426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E558CA-4E6B-11EE-6824-47EC19EA1263}"/>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5DA089-5370-5B2B-0600-AC2497951063}"/>
              </a:ext>
            </a:extLst>
          </p:cNvPr>
          <p:cNvSpPr>
            <a:spLocks noGrp="1"/>
          </p:cNvSpPr>
          <p:nvPr>
            <p:ph type="title"/>
          </p:nvPr>
        </p:nvSpPr>
        <p:spPr>
          <a:xfrm>
            <a:off x="761800" y="762001"/>
            <a:ext cx="7220150" cy="1708242"/>
          </a:xfrm>
        </p:spPr>
        <p:txBody>
          <a:bodyPr anchor="ctr">
            <a:normAutofit/>
          </a:bodyPr>
          <a:lstStyle/>
          <a:p>
            <a:r>
              <a:rPr lang="en-US" dirty="0">
                <a:ea typeface="+mj-lt"/>
                <a:cs typeface="+mj-lt"/>
              </a:rPr>
              <a:t>Co-Investigator Insights</a:t>
            </a:r>
            <a:endParaRPr lang="en-US" dirty="0"/>
          </a:p>
        </p:txBody>
      </p:sp>
      <p:sp>
        <p:nvSpPr>
          <p:cNvPr id="3" name="Content Placeholder 2">
            <a:extLst>
              <a:ext uri="{FF2B5EF4-FFF2-40B4-BE49-F238E27FC236}">
                <a16:creationId xmlns:a16="http://schemas.microsoft.com/office/drawing/2014/main" id="{61D0DDE0-5992-4746-63F3-08079809E748}"/>
              </a:ext>
            </a:extLst>
          </p:cNvPr>
          <p:cNvSpPr>
            <a:spLocks noGrp="1"/>
          </p:cNvSpPr>
          <p:nvPr>
            <p:ph idx="1"/>
          </p:nvPr>
        </p:nvSpPr>
        <p:spPr>
          <a:xfrm>
            <a:off x="761800" y="2470244"/>
            <a:ext cx="7220150" cy="3769835"/>
          </a:xfrm>
        </p:spPr>
        <p:txBody>
          <a:bodyPr vert="horz" lIns="91440" tIns="45720" rIns="91440" bIns="45720" rtlCol="0" anchor="ctr">
            <a:normAutofit lnSpcReduction="10000"/>
          </a:bodyPr>
          <a:lstStyle/>
          <a:p>
            <a:r>
              <a:rPr lang="en-US" sz="3600" dirty="0"/>
              <a:t>Problem</a:t>
            </a:r>
            <a:r>
              <a:rPr lang="en-US" sz="3600" dirty="0">
                <a:ea typeface="+mn-lt"/>
                <a:cs typeface="+mn-lt"/>
              </a:rPr>
              <a:t> solving through study phases </a:t>
            </a:r>
            <a:endParaRPr lang="en-US" sz="3600" dirty="0"/>
          </a:p>
          <a:p>
            <a:r>
              <a:rPr lang="en-US" sz="3600" dirty="0">
                <a:ea typeface="+mn-lt"/>
                <a:cs typeface="+mn-lt"/>
              </a:rPr>
              <a:t>Nuances in data interpretations </a:t>
            </a:r>
            <a:endParaRPr lang="en-US" sz="3600" dirty="0"/>
          </a:p>
          <a:p>
            <a:r>
              <a:rPr lang="en-US" sz="3600" dirty="0">
                <a:ea typeface="+mn-lt"/>
                <a:cs typeface="+mn-lt"/>
              </a:rPr>
              <a:t>Lived expertise as technical expertise </a:t>
            </a:r>
            <a:endParaRPr lang="en-US" sz="3600" dirty="0"/>
          </a:p>
          <a:p>
            <a:r>
              <a:rPr lang="en-US" sz="3600" dirty="0">
                <a:ea typeface="+mn-lt"/>
                <a:cs typeface="+mn-lt"/>
              </a:rPr>
              <a:t>Exploration of depth and breadth to data </a:t>
            </a:r>
            <a:endParaRPr lang="en-US" sz="3600" dirty="0"/>
          </a:p>
        </p:txBody>
      </p:sp>
      <p:pic>
        <p:nvPicPr>
          <p:cNvPr id="5" name="Picture 4" descr="People sitting on the floor drawing a light bulb, gears, and arrows on the floor&#10;&#10;">
            <a:extLst>
              <a:ext uri="{FF2B5EF4-FFF2-40B4-BE49-F238E27FC236}">
                <a16:creationId xmlns:a16="http://schemas.microsoft.com/office/drawing/2014/main" id="{D64F5ED4-2205-22C6-CCEE-C0E462678F9F}"/>
              </a:ext>
            </a:extLst>
          </p:cNvPr>
          <p:cNvPicPr>
            <a:picLocks noChangeAspect="1"/>
          </p:cNvPicPr>
          <p:nvPr/>
        </p:nvPicPr>
        <p:blipFill>
          <a:blip r:embed="rId2"/>
          <a:srcRect l="22439" r="26749" b="-1"/>
          <a:stretch>
            <a:fillRect/>
          </a:stretch>
        </p:blipFill>
        <p:spPr>
          <a:xfrm>
            <a:off x="82674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793048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7BB92B-161E-CEDC-D04C-69984A63B00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681A9F-4EE4-91D8-713D-D93F6DC649A8}"/>
              </a:ext>
            </a:extLst>
          </p:cNvPr>
          <p:cNvSpPr>
            <a:spLocks noGrp="1"/>
          </p:cNvSpPr>
          <p:nvPr>
            <p:ph type="title"/>
          </p:nvPr>
        </p:nvSpPr>
        <p:spPr>
          <a:xfrm>
            <a:off x="826396" y="586855"/>
            <a:ext cx="4230100" cy="3387497"/>
          </a:xfrm>
        </p:spPr>
        <p:txBody>
          <a:bodyPr anchor="b">
            <a:normAutofit/>
          </a:bodyPr>
          <a:lstStyle/>
          <a:p>
            <a:pPr algn="r"/>
            <a:r>
              <a:rPr lang="en-US" sz="4000" dirty="0">
                <a:solidFill>
                  <a:srgbClr val="FFFFFF"/>
                </a:solidFill>
              </a:rPr>
              <a:t>Co-Investigator</a:t>
            </a:r>
            <a:r>
              <a:rPr lang="en-US" sz="4000" dirty="0">
                <a:solidFill>
                  <a:srgbClr val="FFFFFF"/>
                </a:solidFill>
                <a:ea typeface="+mj-lt"/>
                <a:cs typeface="+mj-lt"/>
              </a:rPr>
              <a:t> Learnings </a:t>
            </a:r>
            <a:endParaRPr lang="en-US" sz="4000" dirty="0">
              <a:solidFill>
                <a:srgbClr val="FFFFFF"/>
              </a:solidFill>
            </a:endParaRPr>
          </a:p>
        </p:txBody>
      </p:sp>
      <p:sp>
        <p:nvSpPr>
          <p:cNvPr id="3" name="Content Placeholder 2">
            <a:extLst>
              <a:ext uri="{FF2B5EF4-FFF2-40B4-BE49-F238E27FC236}">
                <a16:creationId xmlns:a16="http://schemas.microsoft.com/office/drawing/2014/main" id="{E6B663E0-2DD3-6FC7-ABC3-F171FFF66779}"/>
              </a:ext>
            </a:extLst>
          </p:cNvPr>
          <p:cNvSpPr>
            <a:spLocks noGrp="1"/>
          </p:cNvSpPr>
          <p:nvPr>
            <p:ph idx="1"/>
          </p:nvPr>
        </p:nvSpPr>
        <p:spPr>
          <a:xfrm>
            <a:off x="5791200" y="636112"/>
            <a:ext cx="6134100" cy="5898038"/>
          </a:xfrm>
        </p:spPr>
        <p:txBody>
          <a:bodyPr vert="horz" lIns="91440" tIns="45720" rIns="91440" bIns="45720" rtlCol="0" anchor="ctr">
            <a:noAutofit/>
          </a:bodyPr>
          <a:lstStyle/>
          <a:p>
            <a:r>
              <a:rPr lang="en-US" sz="3600" dirty="0"/>
              <a:t>Flexible</a:t>
            </a:r>
            <a:r>
              <a:rPr lang="en-US" sz="3600" dirty="0">
                <a:ea typeface="+mn-lt"/>
                <a:cs typeface="+mn-lt"/>
              </a:rPr>
              <a:t> collaborations: synchronous and asynchronous </a:t>
            </a:r>
            <a:endParaRPr lang="en-US" sz="3600" dirty="0"/>
          </a:p>
          <a:p>
            <a:r>
              <a:rPr lang="en-US" sz="3600" dirty="0">
                <a:ea typeface="+mn-lt"/>
                <a:cs typeface="+mn-lt"/>
              </a:rPr>
              <a:t>Adaptable leadership for ongoing needs </a:t>
            </a:r>
            <a:endParaRPr lang="en-US" sz="3600" dirty="0"/>
          </a:p>
          <a:p>
            <a:r>
              <a:rPr lang="en-US" sz="3600" dirty="0">
                <a:ea typeface="+mn-lt"/>
                <a:cs typeface="+mn-lt"/>
              </a:rPr>
              <a:t>Comprehensive usage of complementary skills/strengths </a:t>
            </a:r>
            <a:endParaRPr lang="en-US" sz="3600" dirty="0"/>
          </a:p>
          <a:p>
            <a:r>
              <a:rPr lang="en-US" sz="3600" dirty="0">
                <a:ea typeface="+mn-lt"/>
                <a:cs typeface="+mn-lt"/>
              </a:rPr>
              <a:t>Taking initiative to learn and lead </a:t>
            </a:r>
            <a:endParaRPr lang="en-US" sz="3600" dirty="0"/>
          </a:p>
          <a:p>
            <a:r>
              <a:rPr lang="en-US" sz="3600" dirty="0">
                <a:ea typeface="+mn-lt"/>
                <a:cs typeface="+mn-lt"/>
              </a:rPr>
              <a:t>Innovating for peers like us </a:t>
            </a:r>
            <a:endParaRPr lang="en-US" sz="3600" dirty="0"/>
          </a:p>
        </p:txBody>
      </p:sp>
    </p:spTree>
    <p:extLst>
      <p:ext uri="{BB962C8B-B14F-4D97-AF65-F5344CB8AC3E}">
        <p14:creationId xmlns:p14="http://schemas.microsoft.com/office/powerpoint/2010/main" val="1461939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FEC86-4945-4627-E80A-39B324D7F8D6}"/>
              </a:ext>
            </a:extLst>
          </p:cNvPr>
          <p:cNvSpPr>
            <a:spLocks noGrp="1"/>
          </p:cNvSpPr>
          <p:nvPr>
            <p:ph type="title"/>
          </p:nvPr>
        </p:nvSpPr>
        <p:spPr>
          <a:xfrm>
            <a:off x="506589" y="309386"/>
            <a:ext cx="11507637" cy="1397449"/>
          </a:xfrm>
        </p:spPr>
        <p:txBody>
          <a:bodyPr/>
          <a:lstStyle/>
          <a:p>
            <a:r>
              <a:rPr lang="en-US" dirty="0">
                <a:solidFill>
                  <a:srgbClr val="633092"/>
                </a:solidFill>
              </a:rPr>
              <a:t>Co-Leadership as Accessible Pathways</a:t>
            </a:r>
          </a:p>
          <a:p>
            <a:endParaRPr lang="en-US" dirty="0"/>
          </a:p>
        </p:txBody>
      </p:sp>
      <p:sp>
        <p:nvSpPr>
          <p:cNvPr id="3" name="Content Placeholder 2">
            <a:extLst>
              <a:ext uri="{FF2B5EF4-FFF2-40B4-BE49-F238E27FC236}">
                <a16:creationId xmlns:a16="http://schemas.microsoft.com/office/drawing/2014/main" id="{8B80CB04-A915-6F88-3B56-FF7AA8F521AF}"/>
              </a:ext>
            </a:extLst>
          </p:cNvPr>
          <p:cNvSpPr>
            <a:spLocks noGrp="1"/>
          </p:cNvSpPr>
          <p:nvPr>
            <p:ph idx="1"/>
          </p:nvPr>
        </p:nvSpPr>
        <p:spPr>
          <a:xfrm>
            <a:off x="506589" y="1451814"/>
            <a:ext cx="11178822" cy="3844086"/>
          </a:xfrm>
        </p:spPr>
        <p:txBody>
          <a:bodyPr vert="horz" lIns="91440" tIns="45720" rIns="91440" bIns="45720" rtlCol="0" anchor="t">
            <a:normAutofit/>
          </a:bodyPr>
          <a:lstStyle/>
          <a:p>
            <a:r>
              <a:rPr lang="en-US" sz="3600" dirty="0">
                <a:solidFill>
                  <a:srgbClr val="333333"/>
                </a:solidFill>
              </a:rPr>
              <a:t>Research participation for people with disabilities </a:t>
            </a:r>
          </a:p>
          <a:p>
            <a:r>
              <a:rPr lang="en-US" sz="3600" dirty="0">
                <a:solidFill>
                  <a:srgbClr val="333333"/>
                </a:solidFill>
              </a:rPr>
              <a:t>Adaptable engagements in leadership decisions </a:t>
            </a:r>
          </a:p>
          <a:p>
            <a:r>
              <a:rPr lang="en-US" sz="3600" dirty="0">
                <a:solidFill>
                  <a:srgbClr val="333333"/>
                </a:solidFill>
              </a:rPr>
              <a:t>Lived expertise synergized with technical expertise </a:t>
            </a:r>
          </a:p>
          <a:p>
            <a:r>
              <a:rPr lang="en-US" sz="3600" dirty="0">
                <a:solidFill>
                  <a:srgbClr val="333333"/>
                </a:solidFill>
              </a:rPr>
              <a:t>Research impact into personally motivated areas </a:t>
            </a:r>
          </a:p>
          <a:p>
            <a:r>
              <a:rPr lang="en-US" sz="3600" dirty="0">
                <a:solidFill>
                  <a:srgbClr val="333333"/>
                </a:solidFill>
              </a:rPr>
              <a:t>Direct impacts to peers living the data </a:t>
            </a:r>
          </a:p>
          <a:p>
            <a:endParaRPr lang="en-US" dirty="0"/>
          </a:p>
        </p:txBody>
      </p:sp>
    </p:spTree>
    <p:extLst>
      <p:ext uri="{BB962C8B-B14F-4D97-AF65-F5344CB8AC3E}">
        <p14:creationId xmlns:p14="http://schemas.microsoft.com/office/powerpoint/2010/main" val="31966216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9B825F-9127-C597-1CB7-A737C65A346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044D7C1-9440-3413-D454-777DB8D1FA07}"/>
              </a:ext>
            </a:extLst>
          </p:cNvPr>
          <p:cNvSpPr>
            <a:spLocks noGrp="1"/>
          </p:cNvSpPr>
          <p:nvPr>
            <p:ph type="title"/>
          </p:nvPr>
        </p:nvSpPr>
        <p:spPr>
          <a:xfrm>
            <a:off x="621792" y="1161288"/>
            <a:ext cx="3602736" cy="4526280"/>
          </a:xfrm>
        </p:spPr>
        <p:txBody>
          <a:bodyPr>
            <a:normAutofit/>
          </a:bodyPr>
          <a:lstStyle/>
          <a:p>
            <a:r>
              <a:rPr lang="en-US" sz="4000" dirty="0"/>
              <a:t>Future Directions</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descr="Development and broad dissemination of a quantitative survey informed by the qualitative findings&#10;Knowledge translation approaches &#10;Future presentations across center initiatives &#10;Exploration of how community-engaged methods will be integrated and implemented in the next phases   &#10;">
            <a:extLst>
              <a:ext uri="{FF2B5EF4-FFF2-40B4-BE49-F238E27FC236}">
                <a16:creationId xmlns:a16="http://schemas.microsoft.com/office/drawing/2014/main" id="{0D399B33-9C31-6FDC-887B-5616E3C8C71D}"/>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383349629"/>
              </p:ext>
            </p:extLst>
          </p:nvPr>
        </p:nvGraphicFramePr>
        <p:xfrm>
          <a:off x="3813243" y="676655"/>
          <a:ext cx="7854501" cy="5704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15444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413C-117F-1A4C-B313-AD598BDA7870}"/>
              </a:ext>
            </a:extLst>
          </p:cNvPr>
          <p:cNvSpPr>
            <a:spLocks noGrp="1"/>
          </p:cNvSpPr>
          <p:nvPr>
            <p:ph type="title"/>
          </p:nvPr>
        </p:nvSpPr>
        <p:spPr/>
        <p:txBody>
          <a:bodyPr>
            <a:normAutofit/>
          </a:bodyPr>
          <a:lstStyle/>
          <a:p>
            <a:r>
              <a:rPr lang="en-US" sz="4800" dirty="0"/>
              <a:t>Contact Us!</a:t>
            </a:r>
          </a:p>
        </p:txBody>
      </p:sp>
      <p:sp>
        <p:nvSpPr>
          <p:cNvPr id="3" name="Content Placeholder 2">
            <a:extLst>
              <a:ext uri="{FF2B5EF4-FFF2-40B4-BE49-F238E27FC236}">
                <a16:creationId xmlns:a16="http://schemas.microsoft.com/office/drawing/2014/main" id="{F91A2D20-6CA1-080B-6155-F4D9CB957601}"/>
              </a:ext>
            </a:extLst>
          </p:cNvPr>
          <p:cNvSpPr>
            <a:spLocks noGrp="1"/>
          </p:cNvSpPr>
          <p:nvPr>
            <p:ph idx="1"/>
          </p:nvPr>
        </p:nvSpPr>
        <p:spPr>
          <a:xfrm>
            <a:off x="506589" y="1598613"/>
            <a:ext cx="11075811" cy="3470098"/>
          </a:xfrm>
        </p:spPr>
        <p:txBody>
          <a:bodyPr>
            <a:normAutofit lnSpcReduction="10000"/>
          </a:bodyPr>
          <a:lstStyle/>
          <a:p>
            <a:pPr marL="0" indent="0">
              <a:buNone/>
            </a:pPr>
            <a:r>
              <a:rPr lang="en-US" sz="3600" dirty="0">
                <a:hlinkClick r:id="rId3">
                  <a:extLst>
                    <a:ext uri="{A12FA001-AC4F-418D-AE19-62706E023703}">
                      <ahyp:hlinkClr xmlns:ahyp="http://schemas.microsoft.com/office/drawing/2018/hyperlinkcolor" val="tx"/>
                    </a:ext>
                  </a:extLst>
                </a:hlinkClick>
              </a:rPr>
              <a:t>https://www.umassmed.edu/TransitionsACR/CIRC</a:t>
            </a:r>
            <a:endParaRPr lang="en-US" sz="3600" dirty="0"/>
          </a:p>
          <a:p>
            <a:pPr marL="0" indent="0">
              <a:buNone/>
            </a:pPr>
            <a:endParaRPr lang="en-US" sz="3600" u="sng" dirty="0"/>
          </a:p>
          <a:p>
            <a:pPr marL="0" indent="0">
              <a:buNone/>
            </a:pPr>
            <a:r>
              <a:rPr lang="en-US" sz="3600" u="sng" dirty="0"/>
              <a:t>@TransitionsACR</a:t>
            </a:r>
          </a:p>
          <a:p>
            <a:pPr marL="0" indent="0">
              <a:buNone/>
            </a:pPr>
            <a:r>
              <a:rPr lang="en-US" sz="3600" u="sng" dirty="0"/>
              <a:t>(Social Media and YouTube)</a:t>
            </a:r>
          </a:p>
          <a:p>
            <a:pPr marL="0" indent="0">
              <a:buNone/>
            </a:pPr>
            <a:endParaRPr lang="en-US" sz="3600" u="sng" dirty="0"/>
          </a:p>
          <a:p>
            <a:pPr marL="0" indent="0">
              <a:buNone/>
            </a:pPr>
            <a:r>
              <a:rPr lang="en-US" sz="3600" b="0" i="0" u="sng" dirty="0">
                <a:effectLst/>
                <a:hlinkClick r:id="rId4" tooltip="Email us!">
                  <a:extLst>
                    <a:ext uri="{A12FA001-AC4F-418D-AE19-62706E023703}">
                      <ahyp:hlinkClr xmlns:ahyp="http://schemas.microsoft.com/office/drawing/2018/hyperlinkcolor" val="tx"/>
                    </a:ext>
                  </a:extLst>
                </a:hlinkClick>
              </a:rPr>
              <a:t>CIRC@umassmed.edu</a:t>
            </a:r>
            <a:endParaRPr lang="en-US" sz="3600" b="0" i="0" u="sng" dirty="0">
              <a:effectLst/>
            </a:endParaRPr>
          </a:p>
          <a:p>
            <a:pPr marL="0" indent="0">
              <a:buNone/>
            </a:pPr>
            <a:endParaRPr lang="en-US" sz="3600" u="sng" dirty="0"/>
          </a:p>
        </p:txBody>
      </p:sp>
      <p:pic>
        <p:nvPicPr>
          <p:cNvPr id="5" name="Picture 4" descr="A QR code to the Transitions ACR website">
            <a:extLst>
              <a:ext uri="{FF2B5EF4-FFF2-40B4-BE49-F238E27FC236}">
                <a16:creationId xmlns:a16="http://schemas.microsoft.com/office/drawing/2014/main" id="{4A571EEB-991F-F2DB-4030-4D816C226601}"/>
              </a:ext>
            </a:extLst>
          </p:cNvPr>
          <p:cNvPicPr>
            <a:picLocks noChangeAspect="1"/>
          </p:cNvPicPr>
          <p:nvPr/>
        </p:nvPicPr>
        <p:blipFill>
          <a:blip r:embed="rId5"/>
          <a:srcRect l="7988" t="4511" r="39498" b="53237"/>
          <a:stretch/>
        </p:blipFill>
        <p:spPr>
          <a:xfrm>
            <a:off x="8441635" y="2227475"/>
            <a:ext cx="2911914" cy="3031912"/>
          </a:xfrm>
          <a:prstGeom prst="rect">
            <a:avLst/>
          </a:prstGeom>
        </p:spPr>
      </p:pic>
    </p:spTree>
    <p:extLst>
      <p:ext uri="{BB962C8B-B14F-4D97-AF65-F5344CB8AC3E}">
        <p14:creationId xmlns:p14="http://schemas.microsoft.com/office/powerpoint/2010/main" val="2446624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CF886-33D7-6F40-74D6-ED470D72587F}"/>
              </a:ext>
            </a:extLst>
          </p:cNvPr>
          <p:cNvSpPr>
            <a:spLocks noGrp="1"/>
          </p:cNvSpPr>
          <p:nvPr>
            <p:ph type="title"/>
          </p:nvPr>
        </p:nvSpPr>
        <p:spPr>
          <a:xfrm>
            <a:off x="506589" y="65064"/>
            <a:ext cx="10515600" cy="1325563"/>
          </a:xfrm>
        </p:spPr>
        <p:txBody>
          <a:bodyPr>
            <a:normAutofit/>
          </a:bodyPr>
          <a:lstStyle/>
          <a:p>
            <a:r>
              <a:rPr lang="en-US" sz="3600" dirty="0"/>
              <a:t>What Participants Said: What Does Community Mean To You?</a:t>
            </a:r>
          </a:p>
        </p:txBody>
      </p:sp>
      <p:sp>
        <p:nvSpPr>
          <p:cNvPr id="3" name="Content Placeholder 2">
            <a:extLst>
              <a:ext uri="{FF2B5EF4-FFF2-40B4-BE49-F238E27FC236}">
                <a16:creationId xmlns:a16="http://schemas.microsoft.com/office/drawing/2014/main" id="{A2F5FC8A-77AE-5BE4-901D-CEAF74DD55ED}"/>
              </a:ext>
            </a:extLst>
          </p:cNvPr>
          <p:cNvSpPr>
            <a:spLocks noGrp="1"/>
          </p:cNvSpPr>
          <p:nvPr>
            <p:ph idx="1"/>
          </p:nvPr>
        </p:nvSpPr>
        <p:spPr>
          <a:xfrm>
            <a:off x="506589" y="1392811"/>
            <a:ext cx="10515600" cy="4058747"/>
          </a:xfrm>
        </p:spPr>
        <p:txBody>
          <a:bodyPr vert="horz" lIns="91440" tIns="45720" rIns="91440" bIns="45720" rtlCol="0" anchor="t">
            <a:normAutofit fontScale="92500" lnSpcReduction="10000"/>
          </a:bodyPr>
          <a:lstStyle/>
          <a:p>
            <a:r>
              <a:rPr lang="en-US" b="1" dirty="0"/>
              <a:t>Participant A:</a:t>
            </a:r>
            <a:r>
              <a:rPr lang="en-US" dirty="0"/>
              <a:t> </a:t>
            </a:r>
            <a:r>
              <a:rPr lang="en-US" i="1" dirty="0"/>
              <a:t>“</a:t>
            </a:r>
            <a:r>
              <a:rPr lang="en-US" i="1" dirty="0">
                <a:ea typeface="+mn-lt"/>
                <a:cs typeface="+mn-lt"/>
              </a:rPr>
              <a:t>In the simplest sense, I think it could mean, um, showing up to the same place at a regular time frequently, and then you become a part of that community."</a:t>
            </a:r>
          </a:p>
          <a:p>
            <a:r>
              <a:rPr lang="en-US" b="1" dirty="0">
                <a:ea typeface="+mn-lt"/>
                <a:cs typeface="+mn-lt"/>
              </a:rPr>
              <a:t>Participant B:</a:t>
            </a:r>
            <a:r>
              <a:rPr lang="en-US" dirty="0">
                <a:ea typeface="+mn-lt"/>
                <a:cs typeface="+mn-lt"/>
              </a:rPr>
              <a:t> </a:t>
            </a:r>
            <a:r>
              <a:rPr lang="en-US" i="1" dirty="0">
                <a:ea typeface="+mn-lt"/>
                <a:cs typeface="+mn-lt"/>
              </a:rPr>
              <a:t>“Community care, so like making sure if I'm able to give to a mutual aid for a community member, or I'm able to cook for somebody, or take care of somebody in some way, um, and that reciprocal community relationship, right?"</a:t>
            </a:r>
          </a:p>
          <a:p>
            <a:r>
              <a:rPr lang="en-US" b="1" dirty="0">
                <a:ea typeface="+mn-lt"/>
                <a:cs typeface="+mn-lt"/>
              </a:rPr>
              <a:t>Participant C: </a:t>
            </a:r>
            <a:r>
              <a:rPr lang="en-US" i="1" dirty="0">
                <a:ea typeface="+mn-lt"/>
                <a:cs typeface="+mn-lt"/>
              </a:rPr>
              <a:t>"For me, it's like an emphasis on human connection outside of immediate family."</a:t>
            </a:r>
          </a:p>
          <a:p>
            <a:r>
              <a:rPr lang="en-US" b="1" dirty="0">
                <a:ea typeface="+mn-lt"/>
                <a:cs typeface="+mn-lt"/>
              </a:rPr>
              <a:t>Participant D:</a:t>
            </a:r>
            <a:r>
              <a:rPr lang="en-US" dirty="0">
                <a:ea typeface="+mn-lt"/>
                <a:cs typeface="+mn-lt"/>
              </a:rPr>
              <a:t> </a:t>
            </a:r>
            <a:r>
              <a:rPr lang="en-US" i="1" dirty="0">
                <a:ea typeface="+mn-lt"/>
                <a:cs typeface="+mn-lt"/>
              </a:rPr>
              <a:t>"I think about work, I think about friends, I think about neighbors, family..."</a:t>
            </a:r>
            <a:endParaRPr lang="en-US" i="1" dirty="0"/>
          </a:p>
          <a:p>
            <a:endParaRPr lang="en-US" dirty="0">
              <a:ea typeface="+mn-lt"/>
              <a:cs typeface="+mn-lt"/>
            </a:endParaRPr>
          </a:p>
          <a:p>
            <a:endParaRPr lang="en-US" dirty="0"/>
          </a:p>
        </p:txBody>
      </p:sp>
    </p:spTree>
    <p:extLst>
      <p:ext uri="{BB962C8B-B14F-4D97-AF65-F5344CB8AC3E}">
        <p14:creationId xmlns:p14="http://schemas.microsoft.com/office/powerpoint/2010/main" val="37288188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535F-C459-9A0E-B89B-974F3DE037B4}"/>
              </a:ext>
            </a:extLst>
          </p:cNvPr>
          <p:cNvSpPr>
            <a:spLocks noGrp="1"/>
          </p:cNvSpPr>
          <p:nvPr>
            <p:ph type="title"/>
          </p:nvPr>
        </p:nvSpPr>
        <p:spPr/>
        <p:txBody>
          <a:bodyPr>
            <a:normAutofit/>
          </a:bodyPr>
          <a:lstStyle/>
          <a:p>
            <a:r>
              <a:rPr lang="en-US" sz="3600" dirty="0"/>
              <a:t>What Participants Said: How Are You Experiencing Community?</a:t>
            </a:r>
          </a:p>
        </p:txBody>
      </p:sp>
      <p:sp>
        <p:nvSpPr>
          <p:cNvPr id="3" name="Content Placeholder 2">
            <a:extLst>
              <a:ext uri="{FF2B5EF4-FFF2-40B4-BE49-F238E27FC236}">
                <a16:creationId xmlns:a16="http://schemas.microsoft.com/office/drawing/2014/main" id="{8DC56159-28B5-7AEA-D905-B20F6CBD5DA3}"/>
              </a:ext>
            </a:extLst>
          </p:cNvPr>
          <p:cNvSpPr>
            <a:spLocks noGrp="1"/>
          </p:cNvSpPr>
          <p:nvPr>
            <p:ph idx="1"/>
          </p:nvPr>
        </p:nvSpPr>
        <p:spPr>
          <a:xfrm>
            <a:off x="506589" y="1631896"/>
            <a:ext cx="10903056" cy="3733865"/>
          </a:xfrm>
        </p:spPr>
        <p:txBody>
          <a:bodyPr vert="horz" lIns="91440" tIns="45720" rIns="91440" bIns="45720" rtlCol="0" anchor="t">
            <a:noAutofit/>
          </a:bodyPr>
          <a:lstStyle/>
          <a:p>
            <a:r>
              <a:rPr lang="en-US" sz="2000" b="1" dirty="0">
                <a:ea typeface="+mn-lt"/>
                <a:cs typeface="+mn-lt"/>
              </a:rPr>
              <a:t>Participant A</a:t>
            </a:r>
            <a:r>
              <a:rPr lang="en-US" sz="2000" dirty="0">
                <a:ea typeface="+mn-lt"/>
                <a:cs typeface="+mn-lt"/>
              </a:rPr>
              <a:t>: </a:t>
            </a:r>
            <a:r>
              <a:rPr lang="en-US" sz="2000" i="1" dirty="0">
                <a:ea typeface="+mn-lt"/>
                <a:cs typeface="+mn-lt"/>
              </a:rPr>
              <a:t>"I was part of a-a community over Zoom, um, uh, like, a bipolar support group. And, um...that's a good example of where I felt like it was a community and, um, we met over Zoom, they meet every week on Zoom and then we had a lunch together in person. But I did feel like it was a community online, uh, even though it was just on Zoom."</a:t>
            </a:r>
          </a:p>
          <a:p>
            <a:r>
              <a:rPr lang="en-US" sz="2000" b="1" dirty="0"/>
              <a:t>Participant B:</a:t>
            </a:r>
            <a:r>
              <a:rPr lang="en-US" sz="2000" dirty="0"/>
              <a:t> </a:t>
            </a:r>
            <a:r>
              <a:rPr lang="en-US" sz="2000" i="1" dirty="0"/>
              <a:t>"</a:t>
            </a:r>
            <a:r>
              <a:rPr lang="en-US" sz="2000" i="1" dirty="0">
                <a:ea typeface="+mn-lt"/>
                <a:cs typeface="+mn-lt"/>
              </a:rPr>
              <a:t>I went to Dublin to celebrate James Joyce, and people from all over the world were there. On one hand, it's a global community of people who love James Joyce, but also, we-- I think what I'm trying to say is sometimes an online or cultural community can become physical, if that makes sense"</a:t>
            </a:r>
            <a:endParaRPr lang="en-US" sz="2000" i="1" dirty="0"/>
          </a:p>
          <a:p>
            <a:r>
              <a:rPr lang="en-US" sz="2000" b="1" dirty="0"/>
              <a:t>Participant C:</a:t>
            </a:r>
            <a:r>
              <a:rPr lang="en-US" sz="2000" b="1" i="1" dirty="0"/>
              <a:t> </a:t>
            </a:r>
            <a:r>
              <a:rPr lang="en-US" sz="2000" i="1" dirty="0"/>
              <a:t>"</a:t>
            </a:r>
            <a:r>
              <a:rPr lang="en-US" sz="2000" i="1" dirty="0">
                <a:ea typeface="+mn-lt"/>
                <a:cs typeface="+mn-lt"/>
              </a:rPr>
              <a:t>Before the pandemic, stuff like in-person things would mean a lot more to me versus-- Now, these days, playing Dungeons &amp; Dragons online with my group, it feels more important…because...it's a settled thing, so it feels more important than doing a new thing, even if that new thing is a physical, in-person thing."</a:t>
            </a:r>
            <a:endParaRPr lang="en-US" sz="2000" i="1" dirty="0"/>
          </a:p>
          <a:p>
            <a:endParaRPr lang="en-US" dirty="0"/>
          </a:p>
          <a:p>
            <a:endParaRPr lang="en-US" dirty="0"/>
          </a:p>
        </p:txBody>
      </p:sp>
    </p:spTree>
    <p:extLst>
      <p:ext uri="{BB962C8B-B14F-4D97-AF65-F5344CB8AC3E}">
        <p14:creationId xmlns:p14="http://schemas.microsoft.com/office/powerpoint/2010/main" val="2759644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603E5-31C8-BAF4-1FDF-501D6E1D53D7}"/>
              </a:ext>
            </a:extLst>
          </p:cNvPr>
          <p:cNvSpPr>
            <a:spLocks noGrp="1"/>
          </p:cNvSpPr>
          <p:nvPr>
            <p:ph type="title"/>
          </p:nvPr>
        </p:nvSpPr>
        <p:spPr>
          <a:xfrm>
            <a:off x="506589" y="309386"/>
            <a:ext cx="11665788" cy="1383072"/>
          </a:xfrm>
        </p:spPr>
        <p:txBody>
          <a:bodyPr>
            <a:normAutofit/>
          </a:bodyPr>
          <a:lstStyle/>
          <a:p>
            <a:r>
              <a:rPr lang="en-US" dirty="0"/>
              <a:t>What Participants Said: Identities &amp; Environmental Factors</a:t>
            </a:r>
          </a:p>
        </p:txBody>
      </p:sp>
      <p:sp>
        <p:nvSpPr>
          <p:cNvPr id="3" name="Content Placeholder 2">
            <a:extLst>
              <a:ext uri="{FF2B5EF4-FFF2-40B4-BE49-F238E27FC236}">
                <a16:creationId xmlns:a16="http://schemas.microsoft.com/office/drawing/2014/main" id="{6A2887A0-ACD0-BF62-8242-F804F3A34C39}"/>
              </a:ext>
            </a:extLst>
          </p:cNvPr>
          <p:cNvSpPr>
            <a:spLocks noGrp="1"/>
          </p:cNvSpPr>
          <p:nvPr>
            <p:ph idx="1"/>
          </p:nvPr>
        </p:nvSpPr>
        <p:spPr>
          <a:xfrm>
            <a:off x="506589" y="1739361"/>
            <a:ext cx="10515600" cy="3616897"/>
          </a:xfrm>
        </p:spPr>
        <p:txBody>
          <a:bodyPr vert="horz" lIns="91440" tIns="45720" rIns="91440" bIns="45720" rtlCol="0" anchor="t">
            <a:normAutofit fontScale="77500" lnSpcReduction="20000"/>
          </a:bodyPr>
          <a:lstStyle/>
          <a:p>
            <a:r>
              <a:rPr lang="en-US" b="1" dirty="0"/>
              <a:t>Participant A:</a:t>
            </a:r>
            <a:r>
              <a:rPr lang="en-US" dirty="0"/>
              <a:t> </a:t>
            </a:r>
            <a:r>
              <a:rPr lang="en-US" i="1" dirty="0"/>
              <a:t>"</a:t>
            </a:r>
            <a:r>
              <a:rPr lang="en-US" i="1" dirty="0">
                <a:ea typeface="+mn-lt"/>
                <a:cs typeface="+mn-lt"/>
              </a:rPr>
              <a:t>I think especially, like, autism, and depression, and social anxiety can be personal barriers to engaging in community...Uh, social anxiety, of course, is because I have to actually go out there and talk with people to become part of the community, and…I'm not always comfortable with that."</a:t>
            </a:r>
          </a:p>
          <a:p>
            <a:r>
              <a:rPr lang="en-US" b="1" dirty="0"/>
              <a:t>Participant B: </a:t>
            </a:r>
            <a:r>
              <a:rPr lang="en-US" i="1" dirty="0"/>
              <a:t>“</a:t>
            </a:r>
            <a:r>
              <a:rPr lang="en-US" i="1" dirty="0">
                <a:ea typeface="+mn-lt"/>
                <a:cs typeface="+mn-lt"/>
              </a:rPr>
              <a:t>At work, a lot of people are Hispanic, and then, um, well, my family's Hispanic, my boyfriend's Hispanic. Um, I'm in [City], so [chuckles] like everywhere, like the bus, a lot of people are Hispanic. Um, I spend a lot of time helping others with, like, the language thing. Um, because, well, I'm first generation, so even that's like another community.”</a:t>
            </a:r>
          </a:p>
          <a:p>
            <a:r>
              <a:rPr lang="en-US" b="1" dirty="0"/>
              <a:t>Participant C:</a:t>
            </a:r>
            <a:r>
              <a:rPr lang="en-US" dirty="0"/>
              <a:t> </a:t>
            </a:r>
            <a:r>
              <a:rPr lang="en-US" i="1" dirty="0"/>
              <a:t>"</a:t>
            </a:r>
            <a:r>
              <a:rPr lang="en-US" i="1" dirty="0">
                <a:ea typeface="+mn-lt"/>
                <a:cs typeface="+mn-lt"/>
              </a:rPr>
              <a:t>I'm not in like any of the major cities...Um, I also didn't have a car in the first two months I was here, and the city that I'm currently in...just doesn't have great public transportation. So I was very, um, restricted in terms of where I could go and what I could do without breaking the bank."</a:t>
            </a:r>
            <a:endParaRPr lang="en-US" i="1" dirty="0"/>
          </a:p>
          <a:p>
            <a:endParaRPr lang="en-US" dirty="0"/>
          </a:p>
        </p:txBody>
      </p:sp>
    </p:spTree>
    <p:extLst>
      <p:ext uri="{BB962C8B-B14F-4D97-AF65-F5344CB8AC3E}">
        <p14:creationId xmlns:p14="http://schemas.microsoft.com/office/powerpoint/2010/main" val="3121240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7DD11-F6A2-9C0B-6FA8-BA80B35D1A9A}"/>
              </a:ext>
            </a:extLst>
          </p:cNvPr>
          <p:cNvSpPr>
            <a:spLocks noGrp="1"/>
          </p:cNvSpPr>
          <p:nvPr>
            <p:ph type="title"/>
          </p:nvPr>
        </p:nvSpPr>
        <p:spPr/>
        <p:txBody>
          <a:bodyPr/>
          <a:lstStyle/>
          <a:p>
            <a:r>
              <a:rPr lang="en-US" dirty="0"/>
              <a:t>CIRC Center</a:t>
            </a:r>
          </a:p>
        </p:txBody>
      </p:sp>
      <p:sp>
        <p:nvSpPr>
          <p:cNvPr id="3" name="Content Placeholder 2">
            <a:extLst>
              <a:ext uri="{FF2B5EF4-FFF2-40B4-BE49-F238E27FC236}">
                <a16:creationId xmlns:a16="http://schemas.microsoft.com/office/drawing/2014/main" id="{503FE218-DA8D-58EB-751F-B39F25F3B05A}"/>
              </a:ext>
            </a:extLst>
          </p:cNvPr>
          <p:cNvSpPr>
            <a:spLocks noGrp="1"/>
          </p:cNvSpPr>
          <p:nvPr>
            <p:ph idx="1"/>
          </p:nvPr>
        </p:nvSpPr>
        <p:spPr>
          <a:xfrm>
            <a:off x="506589" y="1450870"/>
            <a:ext cx="11202649" cy="3899052"/>
          </a:xfrm>
        </p:spPr>
        <p:txBody>
          <a:bodyPr vert="horz" lIns="91440" tIns="45720" rIns="91440" bIns="45720" rtlCol="0" anchor="t">
            <a:noAutofit/>
          </a:bodyPr>
          <a:lstStyle/>
          <a:p>
            <a:r>
              <a:rPr lang="en-US" sz="3200" dirty="0">
                <a:highlight>
                  <a:srgbClr val="FFFFFF"/>
                </a:highlight>
                <a:latin typeface="Georgia"/>
              </a:rPr>
              <a:t>Overview on mission and scope</a:t>
            </a:r>
          </a:p>
          <a:p>
            <a:pPr lvl="1"/>
            <a:r>
              <a:rPr lang="en-US" sz="3200" dirty="0">
                <a:highlight>
                  <a:srgbClr val="FFFFFF"/>
                </a:highlight>
                <a:latin typeface="Georgia"/>
              </a:rPr>
              <a:t>NIDILRR-funded rehabilitation research and training center dedicated to supporting community participation among young adults with the greatest support needs, including disabilities</a:t>
            </a:r>
          </a:p>
          <a:p>
            <a:pPr lvl="1"/>
            <a:r>
              <a:rPr lang="en-US" sz="3200" dirty="0">
                <a:highlight>
                  <a:srgbClr val="FFFFFF"/>
                </a:highlight>
                <a:latin typeface="Georgia"/>
              </a:rPr>
              <a:t>Co-development of projects </a:t>
            </a:r>
          </a:p>
          <a:p>
            <a:r>
              <a:rPr lang="en-US" sz="3200" dirty="0">
                <a:highlight>
                  <a:srgbClr val="FFFFFF"/>
                </a:highlight>
                <a:latin typeface="Georgia"/>
              </a:rPr>
              <a:t>“How Do You Do Community?” study</a:t>
            </a:r>
            <a:endParaRPr lang="en-US" sz="3200" dirty="0"/>
          </a:p>
        </p:txBody>
      </p:sp>
    </p:spTree>
    <p:extLst>
      <p:ext uri="{BB962C8B-B14F-4D97-AF65-F5344CB8AC3E}">
        <p14:creationId xmlns:p14="http://schemas.microsoft.com/office/powerpoint/2010/main" val="2869671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51F90-A5F5-808C-B03A-4B73C8C5F8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109686-9754-2808-0C8F-A8DACEBD8699}"/>
              </a:ext>
            </a:extLst>
          </p:cNvPr>
          <p:cNvSpPr>
            <a:spLocks noGrp="1"/>
          </p:cNvSpPr>
          <p:nvPr>
            <p:ph type="title"/>
          </p:nvPr>
        </p:nvSpPr>
        <p:spPr/>
        <p:txBody>
          <a:bodyPr/>
          <a:lstStyle/>
          <a:p>
            <a:r>
              <a:rPr lang="en-US" dirty="0"/>
              <a:t>Panel Overview</a:t>
            </a:r>
          </a:p>
        </p:txBody>
      </p:sp>
      <p:sp>
        <p:nvSpPr>
          <p:cNvPr id="3" name="Content Placeholder 2">
            <a:extLst>
              <a:ext uri="{FF2B5EF4-FFF2-40B4-BE49-F238E27FC236}">
                <a16:creationId xmlns:a16="http://schemas.microsoft.com/office/drawing/2014/main" id="{88FFAD15-C3AE-231E-1638-A1FF760BFE72}"/>
              </a:ext>
            </a:extLst>
          </p:cNvPr>
          <p:cNvSpPr>
            <a:spLocks noGrp="1"/>
          </p:cNvSpPr>
          <p:nvPr>
            <p:ph idx="1"/>
          </p:nvPr>
        </p:nvSpPr>
        <p:spPr>
          <a:xfrm>
            <a:off x="506588" y="1435079"/>
            <a:ext cx="11380611" cy="4024025"/>
          </a:xfrm>
        </p:spPr>
        <p:txBody>
          <a:bodyPr vert="horz" lIns="91440" tIns="45720" rIns="91440" bIns="45720" rtlCol="0" anchor="t">
            <a:noAutofit/>
          </a:bodyPr>
          <a:lstStyle/>
          <a:p>
            <a:pPr marL="457200" indent="-457200">
              <a:buFont typeface="+mj-lt"/>
              <a:buAutoNum type="arabicPeriod"/>
            </a:pPr>
            <a:r>
              <a:rPr lang="en-US" sz="3600" dirty="0">
                <a:highlight>
                  <a:srgbClr val="FFFFFF"/>
                </a:highlight>
                <a:latin typeface="Georgia"/>
              </a:rPr>
              <a:t>Co-Developing Study Methods</a:t>
            </a:r>
          </a:p>
          <a:p>
            <a:pPr marL="457200" indent="-457200">
              <a:buFont typeface="+mj-lt"/>
              <a:buAutoNum type="arabicPeriod"/>
            </a:pPr>
            <a:r>
              <a:rPr lang="en-US" sz="3600" dirty="0">
                <a:highlight>
                  <a:srgbClr val="FFFFFF"/>
                </a:highlight>
                <a:latin typeface="Georgia"/>
              </a:rPr>
              <a:t>Results from a Thematic Analysis of Interviews Exploring Community Participation among Young Adults with Serious Mental Health Conditions</a:t>
            </a:r>
          </a:p>
          <a:p>
            <a:pPr marL="457200" indent="-457200">
              <a:buFont typeface="+mj-lt"/>
              <a:buAutoNum type="arabicPeriod"/>
            </a:pPr>
            <a:r>
              <a:rPr lang="en-US" sz="3600" dirty="0">
                <a:highlight>
                  <a:srgbClr val="FFFFFF"/>
                </a:highlight>
                <a:latin typeface="Georgia"/>
              </a:rPr>
              <a:t>Reflections on Co-Leadership and Support Structures to Build Capacity among Community Partners</a:t>
            </a:r>
          </a:p>
          <a:p>
            <a:pPr>
              <a:buAutoNum type="arabicPeriod"/>
            </a:pPr>
            <a:endParaRPr lang="en-US" sz="2400" dirty="0"/>
          </a:p>
        </p:txBody>
      </p:sp>
    </p:spTree>
    <p:extLst>
      <p:ext uri="{BB962C8B-B14F-4D97-AF65-F5344CB8AC3E}">
        <p14:creationId xmlns:p14="http://schemas.microsoft.com/office/powerpoint/2010/main" val="3330395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EE8E9-6F1D-012B-A0D7-EA45CCFC4DAD}"/>
              </a:ext>
            </a:extLst>
          </p:cNvPr>
          <p:cNvSpPr>
            <a:spLocks noGrp="1"/>
          </p:cNvSpPr>
          <p:nvPr>
            <p:ph type="ctrTitle"/>
          </p:nvPr>
        </p:nvSpPr>
        <p:spPr>
          <a:xfrm>
            <a:off x="1625600" y="1684595"/>
            <a:ext cx="9144000" cy="1744405"/>
          </a:xfrm>
        </p:spPr>
        <p:txBody>
          <a:bodyPr/>
          <a:lstStyle/>
          <a:p>
            <a:r>
              <a:rPr lang="en-US" dirty="0"/>
              <a:t>Co-Developing Study Methods</a:t>
            </a:r>
          </a:p>
        </p:txBody>
      </p:sp>
    </p:spTree>
    <p:extLst>
      <p:ext uri="{BB962C8B-B14F-4D97-AF65-F5344CB8AC3E}">
        <p14:creationId xmlns:p14="http://schemas.microsoft.com/office/powerpoint/2010/main" val="3590895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6AB7B8-7566-A8D9-B13A-F7065EF7EE47}"/>
              </a:ext>
            </a:extLst>
          </p:cNvPr>
          <p:cNvSpPr>
            <a:spLocks noGrp="1"/>
          </p:cNvSpPr>
          <p:nvPr>
            <p:ph type="title"/>
          </p:nvPr>
        </p:nvSpPr>
        <p:spPr>
          <a:xfrm>
            <a:off x="466722" y="586855"/>
            <a:ext cx="3201366" cy="3387497"/>
          </a:xfrm>
        </p:spPr>
        <p:txBody>
          <a:bodyPr anchor="b">
            <a:normAutofit/>
          </a:bodyPr>
          <a:lstStyle/>
          <a:p>
            <a:pPr algn="r"/>
            <a:r>
              <a:rPr lang="en-US" sz="3400" dirty="0">
                <a:solidFill>
                  <a:srgbClr val="FFFFFF"/>
                </a:solidFill>
              </a:rPr>
              <a:t>How Do </a:t>
            </a:r>
            <a:br>
              <a:rPr lang="en-US" sz="3400" dirty="0">
                <a:solidFill>
                  <a:srgbClr val="FFFFFF"/>
                </a:solidFill>
              </a:rPr>
            </a:br>
            <a:r>
              <a:rPr lang="en-US" sz="3400" dirty="0">
                <a:solidFill>
                  <a:srgbClr val="FFFFFF"/>
                </a:solidFill>
              </a:rPr>
              <a:t>You Do Community?</a:t>
            </a:r>
          </a:p>
        </p:txBody>
      </p:sp>
      <p:sp>
        <p:nvSpPr>
          <p:cNvPr id="3" name="Content Placeholder 2">
            <a:extLst>
              <a:ext uri="{FF2B5EF4-FFF2-40B4-BE49-F238E27FC236}">
                <a16:creationId xmlns:a16="http://schemas.microsoft.com/office/drawing/2014/main" id="{590C346F-CF93-0571-26F7-B240F4FCD013}"/>
              </a:ext>
            </a:extLst>
          </p:cNvPr>
          <p:cNvSpPr>
            <a:spLocks noGrp="1"/>
          </p:cNvSpPr>
          <p:nvPr>
            <p:ph idx="1"/>
          </p:nvPr>
        </p:nvSpPr>
        <p:spPr>
          <a:xfrm>
            <a:off x="4412066" y="813253"/>
            <a:ext cx="7313212" cy="5546047"/>
          </a:xfrm>
        </p:spPr>
        <p:txBody>
          <a:bodyPr anchor="ctr">
            <a:normAutofit/>
          </a:bodyPr>
          <a:lstStyle/>
          <a:p>
            <a:r>
              <a:rPr lang="en-US" sz="3200" dirty="0"/>
              <a:t>Qualitative research study within the CIRC Center</a:t>
            </a:r>
          </a:p>
          <a:p>
            <a:r>
              <a:rPr lang="en-US" sz="3200" dirty="0"/>
              <a:t>One-time interviews young adults with serious mental health conditions from across the USA to explore how they define and experience community participation</a:t>
            </a:r>
          </a:p>
        </p:txBody>
      </p:sp>
    </p:spTree>
    <p:extLst>
      <p:ext uri="{BB962C8B-B14F-4D97-AF65-F5344CB8AC3E}">
        <p14:creationId xmlns:p14="http://schemas.microsoft.com/office/powerpoint/2010/main" val="681717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ABF2E6-F528-68EF-D8A8-1E15DB44EED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764F2F-3F3C-5BAF-D543-71BEB7DF182A}"/>
              </a:ext>
            </a:extLst>
          </p:cNvPr>
          <p:cNvSpPr>
            <a:spLocks noGrp="1"/>
          </p:cNvSpPr>
          <p:nvPr>
            <p:ph type="title"/>
          </p:nvPr>
        </p:nvSpPr>
        <p:spPr>
          <a:xfrm>
            <a:off x="254056" y="586855"/>
            <a:ext cx="4802440" cy="3387497"/>
          </a:xfrm>
        </p:spPr>
        <p:txBody>
          <a:bodyPr anchor="b">
            <a:normAutofit/>
          </a:bodyPr>
          <a:lstStyle/>
          <a:p>
            <a:pPr algn="r"/>
            <a:r>
              <a:rPr lang="en-US" sz="4000" dirty="0">
                <a:solidFill>
                  <a:srgbClr val="FFFFFF"/>
                </a:solidFill>
              </a:rPr>
              <a:t>Methodological Strengths</a:t>
            </a:r>
          </a:p>
        </p:txBody>
      </p:sp>
      <p:sp>
        <p:nvSpPr>
          <p:cNvPr id="3" name="Content Placeholder 2">
            <a:extLst>
              <a:ext uri="{FF2B5EF4-FFF2-40B4-BE49-F238E27FC236}">
                <a16:creationId xmlns:a16="http://schemas.microsoft.com/office/drawing/2014/main" id="{102D8E37-DE21-3EC3-1C40-27D98D3B750B}"/>
              </a:ext>
            </a:extLst>
          </p:cNvPr>
          <p:cNvSpPr>
            <a:spLocks noGrp="1"/>
          </p:cNvSpPr>
          <p:nvPr>
            <p:ph idx="1"/>
          </p:nvPr>
        </p:nvSpPr>
        <p:spPr>
          <a:xfrm>
            <a:off x="5753941" y="977306"/>
            <a:ext cx="6264323" cy="5579468"/>
          </a:xfrm>
        </p:spPr>
        <p:txBody>
          <a:bodyPr vert="horz" lIns="91440" tIns="45720" rIns="91440" bIns="45720" rtlCol="0" anchor="ctr">
            <a:noAutofit/>
          </a:bodyPr>
          <a:lstStyle/>
          <a:p>
            <a:r>
              <a:rPr lang="en-US" sz="3200" dirty="0">
                <a:ea typeface="+mn-lt"/>
                <a:cs typeface="+mn-lt"/>
              </a:rPr>
              <a:t>Inherent richness of qualitative research</a:t>
            </a:r>
          </a:p>
          <a:p>
            <a:r>
              <a:rPr lang="en-US" sz="3200" dirty="0">
                <a:ea typeface="+mn-lt"/>
                <a:cs typeface="+mn-lt"/>
              </a:rPr>
              <a:t>Community-engaged methods  </a:t>
            </a:r>
          </a:p>
          <a:p>
            <a:pPr lvl="1"/>
            <a:r>
              <a:rPr lang="en-US" sz="3200" dirty="0">
                <a:ea typeface="+mn-lt"/>
                <a:cs typeface="+mn-lt"/>
              </a:rPr>
              <a:t>Rooted in </a:t>
            </a:r>
            <a:r>
              <a:rPr lang="en-US" sz="3200" b="1" dirty="0">
                <a:ea typeface="+mn-lt"/>
                <a:cs typeface="+mn-lt"/>
              </a:rPr>
              <a:t>lived experience </a:t>
            </a:r>
          </a:p>
          <a:p>
            <a:pPr lvl="1"/>
            <a:r>
              <a:rPr lang="en-US" sz="3200" dirty="0">
                <a:ea typeface="+mn-lt"/>
                <a:cs typeface="+mn-lt"/>
              </a:rPr>
              <a:t>Informed exploration of complex perspectives </a:t>
            </a:r>
          </a:p>
          <a:p>
            <a:pPr lvl="1"/>
            <a:r>
              <a:rPr lang="en-US" sz="3200" dirty="0">
                <a:ea typeface="+mn-lt"/>
                <a:cs typeface="+mn-lt"/>
              </a:rPr>
              <a:t>Centering the voices of those often </a:t>
            </a:r>
            <a:r>
              <a:rPr lang="en-US" sz="3200" b="1" dirty="0">
                <a:ea typeface="+mn-lt"/>
                <a:cs typeface="+mn-lt"/>
              </a:rPr>
              <a:t>under-recognized</a:t>
            </a:r>
            <a:r>
              <a:rPr lang="en-US" sz="3200" dirty="0">
                <a:ea typeface="+mn-lt"/>
                <a:cs typeface="+mn-lt"/>
              </a:rPr>
              <a:t> in conducting research, decision-making, and improving services </a:t>
            </a:r>
          </a:p>
        </p:txBody>
      </p:sp>
    </p:spTree>
    <p:extLst>
      <p:ext uri="{BB962C8B-B14F-4D97-AF65-F5344CB8AC3E}">
        <p14:creationId xmlns:p14="http://schemas.microsoft.com/office/powerpoint/2010/main" val="615547422"/>
      </p:ext>
    </p:extLst>
  </p:cSld>
  <p:clrMapOvr>
    <a:masterClrMapping/>
  </p:clrMapOvr>
</p:sld>
</file>

<file path=ppt/theme/theme1.xml><?xml version="1.0" encoding="utf-8"?>
<a:theme xmlns:a="http://schemas.openxmlformats.org/drawingml/2006/main" name="Office Theme">
  <a:themeElements>
    <a:clrScheme name="Custom 4">
      <a:dk1>
        <a:srgbClr val="633092"/>
      </a:dk1>
      <a:lt1>
        <a:srgbClr val="FFFFFF"/>
      </a:lt1>
      <a:dk2>
        <a:srgbClr val="333333"/>
      </a:dk2>
      <a:lt2>
        <a:srgbClr val="E8E8E8"/>
      </a:lt2>
      <a:accent1>
        <a:srgbClr val="8258A7"/>
      </a:accent1>
      <a:accent2>
        <a:srgbClr val="F36F16"/>
      </a:accent2>
      <a:accent3>
        <a:srgbClr val="196B24"/>
      </a:accent3>
      <a:accent4>
        <a:srgbClr val="0F9ED5"/>
      </a:accent4>
      <a:accent5>
        <a:srgbClr val="83DADE"/>
      </a:accent5>
      <a:accent6>
        <a:srgbClr val="0B5B46"/>
      </a:accent6>
      <a:hlink>
        <a:srgbClr val="0071CE"/>
      </a:hlink>
      <a:folHlink>
        <a:srgbClr val="83DADE"/>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1AA445B3-E550-024F-B777-A43991C5F623}" vid="{36915C43-0298-B841-980F-8B77D3A3D3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bfd91a9-544a-4118-81c9-10b761337e08">
      <Terms xmlns="http://schemas.microsoft.com/office/infopath/2007/PartnerControls"/>
    </lcf76f155ced4ddcb4097134ff3c332f>
    <TaxCatchAll xmlns="dfe39507-0756-40e4-bc83-72f4ac86df7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10FD8669C6EF45BCE6A01BF49DEC70" ma:contentTypeVersion="12" ma:contentTypeDescription="Create a new document." ma:contentTypeScope="" ma:versionID="8a9567c7bb837db63cb3d9a5b23a465f">
  <xsd:schema xmlns:xsd="http://www.w3.org/2001/XMLSchema" xmlns:xs="http://www.w3.org/2001/XMLSchema" xmlns:p="http://schemas.microsoft.com/office/2006/metadata/properties" xmlns:ns2="4bfd91a9-544a-4118-81c9-10b761337e08" xmlns:ns3="dfe39507-0756-40e4-bc83-72f4ac86df7a" targetNamespace="http://schemas.microsoft.com/office/2006/metadata/properties" ma:root="true" ma:fieldsID="f52286d132b512e7cd1d1d4bc7f761c6" ns2:_="" ns3:_="">
    <xsd:import namespace="4bfd91a9-544a-4118-81c9-10b761337e08"/>
    <xsd:import namespace="dfe39507-0756-40e4-bc83-72f4ac86df7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fd91a9-544a-4118-81c9-10b761337e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c592f6e-9db9-49f2-9f9e-7d6ee315dce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e39507-0756-40e4-bc83-72f4ac86df7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a289cb2-2f77-4e55-a99b-885bb410beef}" ma:internalName="TaxCatchAll" ma:showField="CatchAllData" ma:web="dfe39507-0756-40e4-bc83-72f4ac86df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03C528-99BC-4EFB-AEF7-7DA518B33F4C}">
  <ds:schemaRefs>
    <ds:schemaRef ds:uri="http://schemas.microsoft.com/sharepoint/v3/contenttype/forms"/>
  </ds:schemaRefs>
</ds:datastoreItem>
</file>

<file path=customXml/itemProps2.xml><?xml version="1.0" encoding="utf-8"?>
<ds:datastoreItem xmlns:ds="http://schemas.openxmlformats.org/officeDocument/2006/customXml" ds:itemID="{1431DACF-244A-48DB-A7F0-5921A4D5353E}">
  <ds:schemaRefs>
    <ds:schemaRef ds:uri="4bfd91a9-544a-4118-81c9-10b761337e08"/>
    <ds:schemaRef ds:uri="http://schemas.microsoft.com/office/2006/documentManagement/types"/>
    <ds:schemaRef ds:uri="http://purl.org/dc/elements/1.1/"/>
    <ds:schemaRef ds:uri="http://purl.org/dc/terms/"/>
    <ds:schemaRef ds:uri="http://schemas.microsoft.com/office/2006/metadata/properties"/>
    <ds:schemaRef ds:uri="http://schemas.openxmlformats.org/package/2006/metadata/core-properties"/>
    <ds:schemaRef ds:uri="http://schemas.microsoft.com/office/infopath/2007/PartnerControls"/>
    <ds:schemaRef ds:uri="dfe39507-0756-40e4-bc83-72f4ac86df7a"/>
    <ds:schemaRef ds:uri="http://www.w3.org/XML/1998/namespace"/>
    <ds:schemaRef ds:uri="http://purl.org/dc/dcmitype/"/>
  </ds:schemaRefs>
</ds:datastoreItem>
</file>

<file path=customXml/itemProps3.xml><?xml version="1.0" encoding="utf-8"?>
<ds:datastoreItem xmlns:ds="http://schemas.openxmlformats.org/officeDocument/2006/customXml" ds:itemID="{5621B45B-41A1-4F59-8C87-A5C9683F0C75}">
  <ds:schemaRefs>
    <ds:schemaRef ds:uri="4bfd91a9-544a-4118-81c9-10b761337e08"/>
    <ds:schemaRef ds:uri="dfe39507-0756-40e4-bc83-72f4ac86df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76</TotalTime>
  <Words>3390</Words>
  <Application>Microsoft Office PowerPoint</Application>
  <PresentationFormat>Widescreen</PresentationFormat>
  <Paragraphs>338</Paragraphs>
  <Slides>48</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Aptos</vt:lpstr>
      <vt:lpstr>Arial</vt:lpstr>
      <vt:lpstr>Calibri</vt:lpstr>
      <vt:lpstr>Courier New</vt:lpstr>
      <vt:lpstr>Georgia</vt:lpstr>
      <vt:lpstr>Segoe UI</vt:lpstr>
      <vt:lpstr>Office Theme</vt:lpstr>
      <vt:lpstr>How Do You Do Community? Understanding young adult perspectives on community participation leveraging a community-engaged approach</vt:lpstr>
      <vt:lpstr>Acknowledgement &amp; Disclosure</vt:lpstr>
      <vt:lpstr>Presenters</vt:lpstr>
      <vt:lpstr>Additional Team Members</vt:lpstr>
      <vt:lpstr>CIRC Center</vt:lpstr>
      <vt:lpstr>Panel Overview</vt:lpstr>
      <vt:lpstr>Co-Developing Study Methods</vt:lpstr>
      <vt:lpstr>How Do  You Do Community?</vt:lpstr>
      <vt:lpstr>Methodological Strengths</vt:lpstr>
      <vt:lpstr>How Do  You Do Community? Progress So Far</vt:lpstr>
      <vt:lpstr>Long-Term Study Ambitions</vt:lpstr>
      <vt:lpstr>What is Co-Development?</vt:lpstr>
      <vt:lpstr>Benefits of the Community-Engaged Approach </vt:lpstr>
      <vt:lpstr>Setting the Stage for Co-Development</vt:lpstr>
      <vt:lpstr>Co-Development of Study Methods</vt:lpstr>
      <vt:lpstr>Key Lessons Learned</vt:lpstr>
      <vt:lpstr>Results from a Thematic Analysis of Interviews:</vt:lpstr>
      <vt:lpstr>Our Research Questions</vt:lpstr>
      <vt:lpstr>Thematic Data Analysis</vt:lpstr>
      <vt:lpstr>Defining Experience and Conceptualization </vt:lpstr>
      <vt:lpstr>Inclusion Criteria</vt:lpstr>
      <vt:lpstr>Demographics: Mental Health</vt:lpstr>
      <vt:lpstr>Demographics: Race &amp; Ethnicity</vt:lpstr>
      <vt:lpstr>Demographics: Sexual Orientation</vt:lpstr>
      <vt:lpstr>Demographics: Age</vt:lpstr>
      <vt:lpstr>System Experiences</vt:lpstr>
      <vt:lpstr>Detailed Coding Methods </vt:lpstr>
      <vt:lpstr>Common Ways Participants  Conceptualize Community</vt:lpstr>
      <vt:lpstr>Common Ways Participants  Conceptualize Community  (Part II)</vt:lpstr>
      <vt:lpstr>Notable Details: What Does Community Mean To You?</vt:lpstr>
      <vt:lpstr>Common Ways Participants Experience Community </vt:lpstr>
      <vt:lpstr>Notable Details: How Are You Experiencing Community?</vt:lpstr>
      <vt:lpstr>Intersecting Identities and Environmental Factors</vt:lpstr>
      <vt:lpstr>Notable Details:  Identity &amp; Environmental Factors </vt:lpstr>
      <vt:lpstr>Reflections on Co-Leadership  and Support Structures to Build Capacity among Community Partners</vt:lpstr>
      <vt:lpstr>Sustainable Co-Leadership</vt:lpstr>
      <vt:lpstr>Effective Pathways for Community Partners Infrastructures &amp; Processes in Place</vt:lpstr>
      <vt:lpstr>Team Perspectives: W. Jamie Yang</vt:lpstr>
      <vt:lpstr>Team Perspectives: Dr. Alicia Lucksted</vt:lpstr>
      <vt:lpstr>Team Perspectives: Dr. Elizabeth Thomas</vt:lpstr>
      <vt:lpstr>Co-Investigator Insights</vt:lpstr>
      <vt:lpstr>Co-Investigator Learnings </vt:lpstr>
      <vt:lpstr>Co-Leadership as Accessible Pathways </vt:lpstr>
      <vt:lpstr>Future Directions</vt:lpstr>
      <vt:lpstr>Contact Us!</vt:lpstr>
      <vt:lpstr>What Participants Said: What Does Community Mean To You?</vt:lpstr>
      <vt:lpstr>What Participants Said: How Are You Experiencing Community?</vt:lpstr>
      <vt:lpstr>What Participants Said: Identities &amp; Environmental Factors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Community Participation among Young Adults with Serious Mental Health Conditions from Disadvantaged Backgrounds</dc:title>
  <dc:creator>Elizabeth Thomas</dc:creator>
  <cp:lastModifiedBy>Neville, Tracy A</cp:lastModifiedBy>
  <cp:revision>5</cp:revision>
  <cp:lastPrinted>2026-04-10T22:13:28Z</cp:lastPrinted>
  <dcterms:created xsi:type="dcterms:W3CDTF">2024-05-17T08:55:48Z</dcterms:created>
  <dcterms:modified xsi:type="dcterms:W3CDTF">2026-05-11T17:26:58Z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0x0101008510FD8669C6EF45BCE6A01BF49DEC70</vt:lpwstr>
  </property>
  <property fmtid="{D5CDD505-2E9C-101B-9397-08002B2CF9AE}" pid="3" name="MediaServiceImageTags">
    <vt:lpwstr/>
  </property>
  <property fmtid="{D5CDD505-2E9C-101B-9397-08002B2CF9AE}" pid="4" name="Order">
    <vt:lpwstr>196800.000000000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