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38404800" cy="38404800"/>
  <p:notesSz cx="9144000" cy="6858000"/>
  <p:defaultTextStyle>
    <a:defPPr>
      <a:defRPr lang="en-US"/>
    </a:defPPr>
    <a:lvl1pPr marL="0" algn="l" defTabSz="1306275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1pPr>
    <a:lvl2pPr marL="1306275" algn="l" defTabSz="1306275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2pPr>
    <a:lvl3pPr marL="2612551" algn="l" defTabSz="1306275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3pPr>
    <a:lvl4pPr marL="3918826" algn="l" defTabSz="1306275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4pPr>
    <a:lvl5pPr marL="5225101" algn="l" defTabSz="1306275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5pPr>
    <a:lvl6pPr marL="6531376" algn="l" defTabSz="1306275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6pPr>
    <a:lvl7pPr marL="7837652" algn="l" defTabSz="1306275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7pPr>
    <a:lvl8pPr marL="9143927" algn="l" defTabSz="1306275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8pPr>
    <a:lvl9pPr marL="10450202" algn="l" defTabSz="1306275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scaleToFitPaper="1"/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624" y="1616"/>
      </p:cViewPr>
      <p:guideLst>
        <p:guide orient="horz" pos="12096"/>
        <p:guide pos="12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11930386"/>
            <a:ext cx="32644080" cy="823214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21762720"/>
            <a:ext cx="26883360" cy="9814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0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612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918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225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531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837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143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450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480" y="1537980"/>
            <a:ext cx="8641080" cy="3276854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0" y="1537980"/>
            <a:ext cx="25283160" cy="327685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5" y="24678644"/>
            <a:ext cx="32644080" cy="7627620"/>
          </a:xfrm>
        </p:spPr>
        <p:txBody>
          <a:bodyPr anchor="t"/>
          <a:lstStyle>
            <a:lvl1pPr algn="l">
              <a:defRPr sz="11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5" y="16277601"/>
            <a:ext cx="32644080" cy="8401045"/>
          </a:xfrm>
        </p:spPr>
        <p:txBody>
          <a:bodyPr anchor="b"/>
          <a:lstStyle>
            <a:lvl1pPr marL="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1pPr>
            <a:lvl2pPr marL="1306275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2pPr>
            <a:lvl3pPr marL="2612551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3pPr>
            <a:lvl4pPr marL="3918826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4pPr>
            <a:lvl5pPr marL="5225101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5pPr>
            <a:lvl6pPr marL="6531376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6pPr>
            <a:lvl7pPr marL="7837652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7pPr>
            <a:lvl8pPr marL="9143927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8pPr>
            <a:lvl9pPr marL="10450202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8961125"/>
            <a:ext cx="16962120" cy="25345394"/>
          </a:xfrm>
        </p:spPr>
        <p:txBody>
          <a:bodyPr/>
          <a:lstStyle>
            <a:lvl1pPr>
              <a:defRPr sz="8000"/>
            </a:lvl1pPr>
            <a:lvl2pPr>
              <a:defRPr sz="6800"/>
            </a:lvl2pPr>
            <a:lvl3pPr>
              <a:defRPr sz="57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22440" y="8961125"/>
            <a:ext cx="16962120" cy="25345394"/>
          </a:xfrm>
        </p:spPr>
        <p:txBody>
          <a:bodyPr/>
          <a:lstStyle>
            <a:lvl1pPr>
              <a:defRPr sz="8000"/>
            </a:lvl1pPr>
            <a:lvl2pPr>
              <a:defRPr sz="6800"/>
            </a:lvl2pPr>
            <a:lvl3pPr>
              <a:defRPr sz="57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8596636"/>
            <a:ext cx="16968790" cy="3582668"/>
          </a:xfrm>
        </p:spPr>
        <p:txBody>
          <a:bodyPr anchor="b"/>
          <a:lstStyle>
            <a:lvl1pPr marL="0" indent="0">
              <a:buNone/>
              <a:defRPr sz="6800" b="1"/>
            </a:lvl1pPr>
            <a:lvl2pPr marL="1306275" indent="0">
              <a:buNone/>
              <a:defRPr sz="5700" b="1"/>
            </a:lvl2pPr>
            <a:lvl3pPr marL="2612551" indent="0">
              <a:buNone/>
              <a:defRPr sz="5200" b="1"/>
            </a:lvl3pPr>
            <a:lvl4pPr marL="3918826" indent="0">
              <a:buNone/>
              <a:defRPr sz="4600" b="1"/>
            </a:lvl4pPr>
            <a:lvl5pPr marL="5225101" indent="0">
              <a:buNone/>
              <a:defRPr sz="4600" b="1"/>
            </a:lvl5pPr>
            <a:lvl6pPr marL="6531376" indent="0">
              <a:buNone/>
              <a:defRPr sz="4600" b="1"/>
            </a:lvl6pPr>
            <a:lvl7pPr marL="7837652" indent="0">
              <a:buNone/>
              <a:defRPr sz="4600" b="1"/>
            </a:lvl7pPr>
            <a:lvl8pPr marL="9143927" indent="0">
              <a:buNone/>
              <a:defRPr sz="4600" b="1"/>
            </a:lvl8pPr>
            <a:lvl9pPr marL="10450202" indent="0">
              <a:buNone/>
              <a:defRPr sz="4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12179304"/>
            <a:ext cx="16968790" cy="22127212"/>
          </a:xfrm>
        </p:spPr>
        <p:txBody>
          <a:bodyPr/>
          <a:lstStyle>
            <a:lvl1pPr>
              <a:defRPr sz="6800"/>
            </a:lvl1pPr>
            <a:lvl2pPr>
              <a:defRPr sz="5700"/>
            </a:lvl2pPr>
            <a:lvl3pPr>
              <a:defRPr sz="52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7" y="8596636"/>
            <a:ext cx="16975455" cy="3582668"/>
          </a:xfrm>
        </p:spPr>
        <p:txBody>
          <a:bodyPr anchor="b"/>
          <a:lstStyle>
            <a:lvl1pPr marL="0" indent="0">
              <a:buNone/>
              <a:defRPr sz="6800" b="1"/>
            </a:lvl1pPr>
            <a:lvl2pPr marL="1306275" indent="0">
              <a:buNone/>
              <a:defRPr sz="5700" b="1"/>
            </a:lvl2pPr>
            <a:lvl3pPr marL="2612551" indent="0">
              <a:buNone/>
              <a:defRPr sz="5200" b="1"/>
            </a:lvl3pPr>
            <a:lvl4pPr marL="3918826" indent="0">
              <a:buNone/>
              <a:defRPr sz="4600" b="1"/>
            </a:lvl4pPr>
            <a:lvl5pPr marL="5225101" indent="0">
              <a:buNone/>
              <a:defRPr sz="4600" b="1"/>
            </a:lvl5pPr>
            <a:lvl6pPr marL="6531376" indent="0">
              <a:buNone/>
              <a:defRPr sz="4600" b="1"/>
            </a:lvl6pPr>
            <a:lvl7pPr marL="7837652" indent="0">
              <a:buNone/>
              <a:defRPr sz="4600" b="1"/>
            </a:lvl7pPr>
            <a:lvl8pPr marL="9143927" indent="0">
              <a:buNone/>
              <a:defRPr sz="4600" b="1"/>
            </a:lvl8pPr>
            <a:lvl9pPr marL="10450202" indent="0">
              <a:buNone/>
              <a:defRPr sz="4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7" y="12179304"/>
            <a:ext cx="16975455" cy="22127212"/>
          </a:xfrm>
        </p:spPr>
        <p:txBody>
          <a:bodyPr/>
          <a:lstStyle>
            <a:lvl1pPr>
              <a:defRPr sz="6800"/>
            </a:lvl1pPr>
            <a:lvl2pPr>
              <a:defRPr sz="5700"/>
            </a:lvl2pPr>
            <a:lvl3pPr>
              <a:defRPr sz="52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4" y="1529078"/>
            <a:ext cx="12634915" cy="6507480"/>
          </a:xfrm>
        </p:spPr>
        <p:txBody>
          <a:bodyPr anchor="b"/>
          <a:lstStyle>
            <a:lvl1pPr algn="l">
              <a:defRPr sz="5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529086"/>
            <a:ext cx="21469350" cy="32777435"/>
          </a:xfrm>
        </p:spPr>
        <p:txBody>
          <a:bodyPr/>
          <a:lstStyle>
            <a:lvl1pPr>
              <a:defRPr sz="9100"/>
            </a:lvl1pPr>
            <a:lvl2pPr>
              <a:defRPr sz="8000"/>
            </a:lvl2pPr>
            <a:lvl3pPr>
              <a:defRPr sz="68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4" y="8036566"/>
            <a:ext cx="12634915" cy="26269955"/>
          </a:xfrm>
        </p:spPr>
        <p:txBody>
          <a:bodyPr/>
          <a:lstStyle>
            <a:lvl1pPr marL="0" indent="0">
              <a:buNone/>
              <a:defRPr sz="4000"/>
            </a:lvl1pPr>
            <a:lvl2pPr marL="1306275" indent="0">
              <a:buNone/>
              <a:defRPr sz="3400"/>
            </a:lvl2pPr>
            <a:lvl3pPr marL="2612551" indent="0">
              <a:buNone/>
              <a:defRPr sz="2900"/>
            </a:lvl3pPr>
            <a:lvl4pPr marL="3918826" indent="0">
              <a:buNone/>
              <a:defRPr sz="2600"/>
            </a:lvl4pPr>
            <a:lvl5pPr marL="5225101" indent="0">
              <a:buNone/>
              <a:defRPr sz="2600"/>
            </a:lvl5pPr>
            <a:lvl6pPr marL="6531376" indent="0">
              <a:buNone/>
              <a:defRPr sz="2600"/>
            </a:lvl6pPr>
            <a:lvl7pPr marL="7837652" indent="0">
              <a:buNone/>
              <a:defRPr sz="2600"/>
            </a:lvl7pPr>
            <a:lvl8pPr marL="9143927" indent="0">
              <a:buNone/>
              <a:defRPr sz="2600"/>
            </a:lvl8pPr>
            <a:lvl9pPr marL="10450202" indent="0">
              <a:buNone/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0" y="26883363"/>
            <a:ext cx="23042880" cy="3173735"/>
          </a:xfrm>
        </p:spPr>
        <p:txBody>
          <a:bodyPr anchor="b"/>
          <a:lstStyle>
            <a:lvl1pPr algn="l">
              <a:defRPr sz="5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0" y="3431542"/>
            <a:ext cx="23042880" cy="23042880"/>
          </a:xfrm>
        </p:spPr>
        <p:txBody>
          <a:bodyPr/>
          <a:lstStyle>
            <a:lvl1pPr marL="0" indent="0">
              <a:buNone/>
              <a:defRPr sz="9100"/>
            </a:lvl1pPr>
            <a:lvl2pPr marL="1306275" indent="0">
              <a:buNone/>
              <a:defRPr sz="8000"/>
            </a:lvl2pPr>
            <a:lvl3pPr marL="2612551" indent="0">
              <a:buNone/>
              <a:defRPr sz="6800"/>
            </a:lvl3pPr>
            <a:lvl4pPr marL="3918826" indent="0">
              <a:buNone/>
              <a:defRPr sz="5700"/>
            </a:lvl4pPr>
            <a:lvl5pPr marL="5225101" indent="0">
              <a:buNone/>
              <a:defRPr sz="5700"/>
            </a:lvl5pPr>
            <a:lvl6pPr marL="6531376" indent="0">
              <a:buNone/>
              <a:defRPr sz="5700"/>
            </a:lvl6pPr>
            <a:lvl7pPr marL="7837652" indent="0">
              <a:buNone/>
              <a:defRPr sz="5700"/>
            </a:lvl7pPr>
            <a:lvl8pPr marL="9143927" indent="0">
              <a:buNone/>
              <a:defRPr sz="5700"/>
            </a:lvl8pPr>
            <a:lvl9pPr marL="10450202" indent="0">
              <a:buNone/>
              <a:defRPr sz="5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0" y="30057098"/>
            <a:ext cx="23042880" cy="4507225"/>
          </a:xfrm>
        </p:spPr>
        <p:txBody>
          <a:bodyPr/>
          <a:lstStyle>
            <a:lvl1pPr marL="0" indent="0">
              <a:buNone/>
              <a:defRPr sz="4000"/>
            </a:lvl1pPr>
            <a:lvl2pPr marL="1306275" indent="0">
              <a:buNone/>
              <a:defRPr sz="3400"/>
            </a:lvl2pPr>
            <a:lvl3pPr marL="2612551" indent="0">
              <a:buNone/>
              <a:defRPr sz="2900"/>
            </a:lvl3pPr>
            <a:lvl4pPr marL="3918826" indent="0">
              <a:buNone/>
              <a:defRPr sz="2600"/>
            </a:lvl4pPr>
            <a:lvl5pPr marL="5225101" indent="0">
              <a:buNone/>
              <a:defRPr sz="2600"/>
            </a:lvl5pPr>
            <a:lvl6pPr marL="6531376" indent="0">
              <a:buNone/>
              <a:defRPr sz="2600"/>
            </a:lvl6pPr>
            <a:lvl7pPr marL="7837652" indent="0">
              <a:buNone/>
              <a:defRPr sz="2600"/>
            </a:lvl7pPr>
            <a:lvl8pPr marL="9143927" indent="0">
              <a:buNone/>
              <a:defRPr sz="2600"/>
            </a:lvl8pPr>
            <a:lvl9pPr marL="10450202" indent="0">
              <a:buNone/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1537972"/>
            <a:ext cx="34564320" cy="6400800"/>
          </a:xfrm>
          <a:prstGeom prst="rect">
            <a:avLst/>
          </a:prstGeom>
        </p:spPr>
        <p:txBody>
          <a:bodyPr vert="horz" lIns="261255" tIns="130628" rIns="261255" bIns="13062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8961125"/>
            <a:ext cx="34564320" cy="25345394"/>
          </a:xfrm>
          <a:prstGeom prst="rect">
            <a:avLst/>
          </a:prstGeom>
        </p:spPr>
        <p:txBody>
          <a:bodyPr vert="horz" lIns="261255" tIns="130628" rIns="261255" bIns="13062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35595564"/>
            <a:ext cx="8961120" cy="2044702"/>
          </a:xfrm>
          <a:prstGeom prst="rect">
            <a:avLst/>
          </a:prstGeom>
        </p:spPr>
        <p:txBody>
          <a:bodyPr vert="horz" lIns="261255" tIns="130628" rIns="261255" bIns="130628" rtlCol="0" anchor="ctr"/>
          <a:lstStyle>
            <a:lvl1pPr algn="l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30690-CA4D-3A43-A8A4-01993D92F4EC}" type="datetimeFigureOut">
              <a:rPr lang="en-US" smtClean="0"/>
              <a:pPr/>
              <a:t>3/16/15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0" y="35595564"/>
            <a:ext cx="12161520" cy="2044702"/>
          </a:xfrm>
          <a:prstGeom prst="rect">
            <a:avLst/>
          </a:prstGeom>
        </p:spPr>
        <p:txBody>
          <a:bodyPr vert="horz" lIns="261255" tIns="130628" rIns="261255" bIns="130628" rtlCol="0" anchor="ctr"/>
          <a:lstStyle>
            <a:lvl1pPr algn="ctr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0" y="35595564"/>
            <a:ext cx="8961120" cy="2044702"/>
          </a:xfrm>
          <a:prstGeom prst="rect">
            <a:avLst/>
          </a:prstGeom>
        </p:spPr>
        <p:txBody>
          <a:bodyPr vert="horz" lIns="261255" tIns="130628" rIns="261255" bIns="130628" rtlCol="0" anchor="ctr"/>
          <a:lstStyle>
            <a:lvl1pPr algn="r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D0746-36B4-E140-B5CF-8499D8F44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75" rtl="0" eaLnBrk="1" latinLnBrk="0" hangingPunct="1">
        <a:spcBef>
          <a:spcPct val="0"/>
        </a:spcBef>
        <a:buNone/>
        <a:defRPr sz="1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79706" indent="-979706" algn="l" defTabSz="1306275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122697" indent="-816422" algn="l" defTabSz="1306275" rtl="0" eaLnBrk="1" latinLnBrk="0" hangingPunct="1">
        <a:spcBef>
          <a:spcPct val="20000"/>
        </a:spcBef>
        <a:buFont typeface="Arial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3265688" indent="-653138" algn="l" defTabSz="1306275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4571963" indent="-653138" algn="l" defTabSz="1306275" rtl="0" eaLnBrk="1" latinLnBrk="0" hangingPunct="1">
        <a:spcBef>
          <a:spcPct val="20000"/>
        </a:spcBef>
        <a:buFont typeface="Arial"/>
        <a:buChar char="–"/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878239" indent="-653138" algn="l" defTabSz="1306275" rtl="0" eaLnBrk="1" latinLnBrk="0" hangingPunct="1">
        <a:spcBef>
          <a:spcPct val="20000"/>
        </a:spcBef>
        <a:buFont typeface="Arial"/>
        <a:buChar char="»"/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184514" indent="-653138" algn="l" defTabSz="1306275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490789" indent="-653138" algn="l" defTabSz="1306275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9797064" indent="-653138" algn="l" defTabSz="1306275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103340" indent="-653138" algn="l" defTabSz="1306275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75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306275" algn="l" defTabSz="1306275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612551" algn="l" defTabSz="1306275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3pPr>
      <a:lvl4pPr marL="3918826" algn="l" defTabSz="1306275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4pPr>
      <a:lvl5pPr marL="5225101" algn="l" defTabSz="1306275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6531376" algn="l" defTabSz="1306275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6pPr>
      <a:lvl7pPr marL="7837652" algn="l" defTabSz="1306275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7pPr>
      <a:lvl8pPr marL="9143927" algn="l" defTabSz="1306275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8pPr>
      <a:lvl9pPr marL="10450202" algn="l" defTabSz="1306275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20240" y="5234175"/>
            <a:ext cx="34564320" cy="2704596"/>
          </a:xfrm>
        </p:spPr>
        <p:txBody>
          <a:bodyPr>
            <a:normAutofit/>
          </a:bodyPr>
          <a:lstStyle/>
          <a:p>
            <a:r>
              <a:rPr lang="en-US" b="1" dirty="0" smtClean="0"/>
              <a:t>INTERVENTIONAL RADIOLOGY TREATMENTS: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9600" b="1" dirty="0" smtClean="0"/>
              <a:t>TACE: </a:t>
            </a:r>
            <a:r>
              <a:rPr lang="en-US" sz="9600" b="1" u="sng" dirty="0" smtClean="0"/>
              <a:t>T</a:t>
            </a:r>
            <a:r>
              <a:rPr lang="en-US" sz="9600" b="1" dirty="0" smtClean="0"/>
              <a:t>rans-</a:t>
            </a:r>
            <a:r>
              <a:rPr lang="en-US" sz="9600" b="1" u="sng" dirty="0" smtClean="0"/>
              <a:t>A</a:t>
            </a:r>
            <a:r>
              <a:rPr lang="en-US" sz="9600" b="1" dirty="0" smtClean="0"/>
              <a:t>rterial </a:t>
            </a:r>
            <a:r>
              <a:rPr lang="en-US" sz="9600" b="1" u="sng" dirty="0" smtClean="0"/>
              <a:t>C</a:t>
            </a:r>
            <a:r>
              <a:rPr lang="en-US" sz="9600" b="1" dirty="0" smtClean="0"/>
              <a:t>hemo-</a:t>
            </a:r>
            <a:r>
              <a:rPr lang="en-US" sz="9600" b="1" u="sng" dirty="0" smtClean="0"/>
              <a:t>E</a:t>
            </a:r>
            <a:r>
              <a:rPr lang="en-US" sz="9600" b="1" dirty="0" smtClean="0"/>
              <a:t>mbolization</a:t>
            </a:r>
          </a:p>
          <a:p>
            <a:r>
              <a:rPr lang="en-US" dirty="0"/>
              <a:t>H</a:t>
            </a:r>
            <a:r>
              <a:rPr lang="en-US" dirty="0" smtClean="0"/>
              <a:t>igh dose </a:t>
            </a:r>
            <a:r>
              <a:rPr lang="en-US" dirty="0"/>
              <a:t>chemotherapy </a:t>
            </a:r>
            <a:r>
              <a:rPr lang="en-US" dirty="0" smtClean="0"/>
              <a:t>is selectively administered via a catheter in the artery to </a:t>
            </a:r>
            <a:r>
              <a:rPr lang="en-US" dirty="0"/>
              <a:t>the liver </a:t>
            </a:r>
            <a:r>
              <a:rPr lang="en-US" dirty="0" smtClean="0"/>
              <a:t>tumor.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chemotherapy targets the </a:t>
            </a:r>
            <a:r>
              <a:rPr lang="en-US" dirty="0" smtClean="0"/>
              <a:t>tumor while minimizing </a:t>
            </a:r>
            <a:r>
              <a:rPr lang="en-US" dirty="0"/>
              <a:t>many side effects </a:t>
            </a:r>
            <a:r>
              <a:rPr lang="en-US" dirty="0" smtClean="0"/>
              <a:t>of </a:t>
            </a:r>
            <a:r>
              <a:rPr lang="en-US" dirty="0"/>
              <a:t>traditional chemotherapy that is given to the whole body. 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necessary, TACE can be performed multiple times to achieve the desired response in the </a:t>
            </a:r>
            <a:r>
              <a:rPr lang="en-US" dirty="0" smtClean="0"/>
              <a:t>tumor.</a:t>
            </a:r>
            <a:endParaRPr lang="en-US" dirty="0"/>
          </a:p>
          <a:p>
            <a:pPr>
              <a:buNone/>
            </a:pPr>
            <a:endParaRPr lang="en-US" dirty="0" smtClean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12" y="1994057"/>
            <a:ext cx="2552928" cy="255292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730240" y="1994057"/>
            <a:ext cx="2304079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i="1" dirty="0" smtClean="0"/>
              <a:t>UMass Memorial Healthcare</a:t>
            </a:r>
            <a:endParaRPr lang="en-US" sz="15000" i="1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19522440" y="8961125"/>
            <a:ext cx="16962120" cy="277550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9600" b="1" dirty="0" smtClean="0"/>
              <a:t>SIRT: </a:t>
            </a:r>
            <a:r>
              <a:rPr lang="en-US" sz="9600" b="1" u="sng" dirty="0" smtClean="0"/>
              <a:t>S</a:t>
            </a:r>
            <a:r>
              <a:rPr lang="en-US" sz="9600" b="1" dirty="0" smtClean="0"/>
              <a:t>elective </a:t>
            </a:r>
            <a:r>
              <a:rPr lang="en-US" sz="9600" b="1" u="sng" dirty="0" smtClean="0"/>
              <a:t>I</a:t>
            </a:r>
            <a:r>
              <a:rPr lang="en-US" sz="9600" b="1" dirty="0" smtClean="0"/>
              <a:t>nternal </a:t>
            </a:r>
            <a:r>
              <a:rPr lang="en-US" sz="9600" b="1" u="sng" dirty="0" smtClean="0"/>
              <a:t>R</a:t>
            </a:r>
            <a:r>
              <a:rPr lang="en-US" sz="9600" b="1" dirty="0" smtClean="0"/>
              <a:t>adiation </a:t>
            </a:r>
            <a:r>
              <a:rPr lang="en-US" sz="9600" b="1" u="sng" dirty="0" smtClean="0"/>
              <a:t>T</a:t>
            </a:r>
            <a:r>
              <a:rPr lang="en-US" sz="9600" b="1" dirty="0" smtClean="0"/>
              <a:t>herapy</a:t>
            </a:r>
            <a:endParaRPr lang="en-US" sz="9600" b="1" dirty="0" smtClean="0"/>
          </a:p>
          <a:p>
            <a:r>
              <a:rPr lang="en-US" dirty="0" smtClean="0"/>
              <a:t>C</a:t>
            </a:r>
            <a:r>
              <a:rPr lang="en-US" dirty="0" smtClean="0"/>
              <a:t>atheter</a:t>
            </a:r>
            <a:r>
              <a:rPr lang="en-US" dirty="0" smtClean="0"/>
              <a:t>-directed delivery of tiny radiation microspheres, which destroys the </a:t>
            </a:r>
            <a:r>
              <a:rPr lang="en-US" dirty="0"/>
              <a:t>liver </a:t>
            </a:r>
            <a:r>
              <a:rPr lang="en-US" dirty="0" smtClean="0"/>
              <a:t>tumors without </a:t>
            </a:r>
            <a:r>
              <a:rPr lang="en-US" dirty="0"/>
              <a:t>affecting other parts of your body.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CONCLUSIONS:</a:t>
            </a:r>
            <a:endParaRPr lang="en-US" dirty="0" smtClean="0"/>
          </a:p>
          <a:p>
            <a:r>
              <a:rPr lang="en-US" dirty="0"/>
              <a:t>Interventional Radiology plays a major role in treating liver metastasis. Talk to your oncologist to discuss these options. </a:t>
            </a:r>
          </a:p>
          <a:p>
            <a:r>
              <a:rPr lang="en-US" dirty="0"/>
              <a:t>UMass Memorial has a</a:t>
            </a:r>
            <a:r>
              <a:rPr lang="en-US" dirty="0" smtClean="0"/>
              <a:t> Multidisciplinary </a:t>
            </a:r>
            <a:r>
              <a:rPr lang="en-US" dirty="0"/>
              <a:t>Clinic where each patient with liver metastasis is discussed among experts in order to provide the best optimal treatment.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3015" y="26832331"/>
            <a:ext cx="10409385" cy="8410783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920240" y="27913791"/>
            <a:ext cx="687277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At the end of the treatment, the</a:t>
            </a:r>
            <a:r>
              <a:rPr lang="en-US" sz="8000" dirty="0" smtClean="0"/>
              <a:t> metastasis are </a:t>
            </a:r>
            <a:r>
              <a:rPr lang="en-US" sz="8000" dirty="0" smtClean="0"/>
              <a:t>filled with chemotherapy</a:t>
            </a:r>
            <a:endParaRPr lang="en-US" sz="8000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13068" y="17117339"/>
            <a:ext cx="9983509" cy="72446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160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INTERVENTIONAL RADIOLOGY TREATMENTS: </vt:lpstr>
    </vt:vector>
  </TitlesOfParts>
  <Company>Harvard Medical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Vascular and Interventional Radiology </dc:title>
  <dc:creator>Stephan Wicky</dc:creator>
  <cp:lastModifiedBy>Stephan Wicky</cp:lastModifiedBy>
  <cp:revision>14</cp:revision>
  <dcterms:created xsi:type="dcterms:W3CDTF">2015-03-16T12:44:33Z</dcterms:created>
  <dcterms:modified xsi:type="dcterms:W3CDTF">2015-03-16T12:47:43Z</dcterms:modified>
</cp:coreProperties>
</file>