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9" r:id="rId3"/>
    <p:sldId id="258" r:id="rId4"/>
    <p:sldId id="308" r:id="rId5"/>
    <p:sldId id="310" r:id="rId6"/>
    <p:sldId id="261" r:id="rId7"/>
    <p:sldId id="262" r:id="rId8"/>
    <p:sldId id="309" r:id="rId9"/>
    <p:sldId id="263" r:id="rId10"/>
    <p:sldId id="293" r:id="rId11"/>
    <p:sldId id="300" r:id="rId12"/>
    <p:sldId id="264" r:id="rId13"/>
    <p:sldId id="265" r:id="rId14"/>
    <p:sldId id="291" r:id="rId15"/>
    <p:sldId id="266" r:id="rId16"/>
    <p:sldId id="269" r:id="rId17"/>
    <p:sldId id="267" r:id="rId18"/>
    <p:sldId id="268" r:id="rId19"/>
    <p:sldId id="275" r:id="rId20"/>
    <p:sldId id="290" r:id="rId21"/>
    <p:sldId id="270" r:id="rId22"/>
    <p:sldId id="271" r:id="rId23"/>
    <p:sldId id="272" r:id="rId24"/>
    <p:sldId id="274" r:id="rId25"/>
    <p:sldId id="307" r:id="rId26"/>
    <p:sldId id="311" r:id="rId27"/>
    <p:sldId id="282" r:id="rId28"/>
    <p:sldId id="297" r:id="rId29"/>
    <p:sldId id="303" r:id="rId30"/>
    <p:sldId id="283" r:id="rId31"/>
    <p:sldId id="284" r:id="rId32"/>
    <p:sldId id="305" r:id="rId33"/>
    <p:sldId id="294" r:id="rId34"/>
    <p:sldId id="302" r:id="rId35"/>
    <p:sldId id="285" r:id="rId36"/>
    <p:sldId id="287" r:id="rId37"/>
    <p:sldId id="286" r:id="rId38"/>
    <p:sldId id="288" r:id="rId39"/>
    <p:sldId id="298" r:id="rId40"/>
    <p:sldId id="299" r:id="rId4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72474" autoAdjust="0"/>
  </p:normalViewPr>
  <p:slideViewPr>
    <p:cSldViewPr snapToGrid="0">
      <p:cViewPr varScale="1">
        <p:scale>
          <a:sx n="80" d="100"/>
          <a:sy n="80" d="100"/>
        </p:scale>
        <p:origin x="153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787CFE-39A3-4CEC-9458-63396DF235C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B41660-FF2C-4404-B062-4E6EB488A897}">
      <dgm:prSet/>
      <dgm:spPr/>
      <dgm:t>
        <a:bodyPr/>
        <a:lstStyle/>
        <a:p>
          <a:r>
            <a:rPr lang="en-US"/>
            <a:t>“The goal of nutritional management in VLBW infants is the achievement of postnatal growth at a rate that approximates the intrauterine growth of a normal fetus at the same post conceptual age”</a:t>
          </a:r>
        </a:p>
      </dgm:t>
    </dgm:pt>
    <dgm:pt modelId="{BF85C80C-873C-4A61-B809-6F6AFF0E229B}" type="parTrans" cxnId="{D935B6D5-2A8F-405F-8C43-0F32135648A6}">
      <dgm:prSet/>
      <dgm:spPr/>
      <dgm:t>
        <a:bodyPr/>
        <a:lstStyle/>
        <a:p>
          <a:endParaRPr lang="en-US"/>
        </a:p>
      </dgm:t>
    </dgm:pt>
    <dgm:pt modelId="{E5BDD510-F89C-4CEE-8DE2-C24AD903EC2D}" type="sibTrans" cxnId="{D935B6D5-2A8F-405F-8C43-0F32135648A6}">
      <dgm:prSet/>
      <dgm:spPr/>
      <dgm:t>
        <a:bodyPr/>
        <a:lstStyle/>
        <a:p>
          <a:endParaRPr lang="en-US"/>
        </a:p>
      </dgm:t>
    </dgm:pt>
    <dgm:pt modelId="{E5B97A58-5670-4A3D-A7C1-9657D3262422}">
      <dgm:prSet/>
      <dgm:spPr/>
      <dgm:t>
        <a:bodyPr/>
        <a:lstStyle/>
        <a:p>
          <a:r>
            <a:rPr lang="en-US" i="1" dirty="0"/>
            <a:t>AAP Committee on Nutrition</a:t>
          </a:r>
          <a:endParaRPr lang="en-US" dirty="0"/>
        </a:p>
      </dgm:t>
    </dgm:pt>
    <dgm:pt modelId="{82CC2AAC-E470-4BF0-B21A-7EB6E65DC324}" type="parTrans" cxnId="{AB5623A5-E54D-4531-8ABF-C8B5315E37D7}">
      <dgm:prSet/>
      <dgm:spPr/>
      <dgm:t>
        <a:bodyPr/>
        <a:lstStyle/>
        <a:p>
          <a:endParaRPr lang="en-US"/>
        </a:p>
      </dgm:t>
    </dgm:pt>
    <dgm:pt modelId="{B0CDDD10-7E59-4898-AF2F-6222BE3BD47A}" type="sibTrans" cxnId="{AB5623A5-E54D-4531-8ABF-C8B5315E37D7}">
      <dgm:prSet/>
      <dgm:spPr/>
      <dgm:t>
        <a:bodyPr/>
        <a:lstStyle/>
        <a:p>
          <a:endParaRPr lang="en-US"/>
        </a:p>
      </dgm:t>
    </dgm:pt>
    <dgm:pt modelId="{05DC594F-9DF2-4E88-8415-1694EE65F9B8}" type="pres">
      <dgm:prSet presAssocID="{31787CFE-39A3-4CEC-9458-63396DF235C7}" presName="vert0" presStyleCnt="0">
        <dgm:presLayoutVars>
          <dgm:dir/>
          <dgm:animOne val="branch"/>
          <dgm:animLvl val="lvl"/>
        </dgm:presLayoutVars>
      </dgm:prSet>
      <dgm:spPr/>
    </dgm:pt>
    <dgm:pt modelId="{C9CD8281-352C-4EB4-A36D-7F4BC187D94A}" type="pres">
      <dgm:prSet presAssocID="{3BB41660-FF2C-4404-B062-4E6EB488A897}" presName="thickLine" presStyleLbl="alignNode1" presStyleIdx="0" presStyleCnt="2"/>
      <dgm:spPr/>
    </dgm:pt>
    <dgm:pt modelId="{F6FF2B58-2A7C-4CA2-8430-09C521CE6021}" type="pres">
      <dgm:prSet presAssocID="{3BB41660-FF2C-4404-B062-4E6EB488A897}" presName="horz1" presStyleCnt="0"/>
      <dgm:spPr/>
    </dgm:pt>
    <dgm:pt modelId="{89108408-B246-4ABB-BBC0-D6FBAB986A88}" type="pres">
      <dgm:prSet presAssocID="{3BB41660-FF2C-4404-B062-4E6EB488A897}" presName="tx1" presStyleLbl="revTx" presStyleIdx="0" presStyleCnt="2"/>
      <dgm:spPr/>
    </dgm:pt>
    <dgm:pt modelId="{F233F820-18C0-4B09-A3DC-3D3D87D0CA94}" type="pres">
      <dgm:prSet presAssocID="{3BB41660-FF2C-4404-B062-4E6EB488A897}" presName="vert1" presStyleCnt="0"/>
      <dgm:spPr/>
    </dgm:pt>
    <dgm:pt modelId="{57A57CB1-CD68-4139-B937-B37BDE1DA3D2}" type="pres">
      <dgm:prSet presAssocID="{E5B97A58-5670-4A3D-A7C1-9657D3262422}" presName="thickLine" presStyleLbl="alignNode1" presStyleIdx="1" presStyleCnt="2"/>
      <dgm:spPr/>
    </dgm:pt>
    <dgm:pt modelId="{0EE70099-E7E0-4C7F-B8F5-A2F89FCAA1F7}" type="pres">
      <dgm:prSet presAssocID="{E5B97A58-5670-4A3D-A7C1-9657D3262422}" presName="horz1" presStyleCnt="0"/>
      <dgm:spPr/>
    </dgm:pt>
    <dgm:pt modelId="{A99E14C9-A839-4F0A-9D40-B8C5E1C4441E}" type="pres">
      <dgm:prSet presAssocID="{E5B97A58-5670-4A3D-A7C1-9657D3262422}" presName="tx1" presStyleLbl="revTx" presStyleIdx="1" presStyleCnt="2" custScaleY="79319"/>
      <dgm:spPr/>
    </dgm:pt>
    <dgm:pt modelId="{BEB9DDAF-3CCE-42DA-B2F2-C344D7D797BC}" type="pres">
      <dgm:prSet presAssocID="{E5B97A58-5670-4A3D-A7C1-9657D3262422}" presName="vert1" presStyleCnt="0"/>
      <dgm:spPr/>
    </dgm:pt>
  </dgm:ptLst>
  <dgm:cxnLst>
    <dgm:cxn modelId="{78210D3A-E166-46BD-A9C7-FDF43F320308}" type="presOf" srcId="{31787CFE-39A3-4CEC-9458-63396DF235C7}" destId="{05DC594F-9DF2-4E88-8415-1694EE65F9B8}" srcOrd="0" destOrd="0" presId="urn:microsoft.com/office/officeart/2008/layout/LinedList"/>
    <dgm:cxn modelId="{2619F15C-B931-4731-9612-C1147AD7B350}" type="presOf" srcId="{3BB41660-FF2C-4404-B062-4E6EB488A897}" destId="{89108408-B246-4ABB-BBC0-D6FBAB986A88}" srcOrd="0" destOrd="0" presId="urn:microsoft.com/office/officeart/2008/layout/LinedList"/>
    <dgm:cxn modelId="{11B07248-E1A1-43A3-85D9-85866368201B}" type="presOf" srcId="{E5B97A58-5670-4A3D-A7C1-9657D3262422}" destId="{A99E14C9-A839-4F0A-9D40-B8C5E1C4441E}" srcOrd="0" destOrd="0" presId="urn:microsoft.com/office/officeart/2008/layout/LinedList"/>
    <dgm:cxn modelId="{AB5623A5-E54D-4531-8ABF-C8B5315E37D7}" srcId="{31787CFE-39A3-4CEC-9458-63396DF235C7}" destId="{E5B97A58-5670-4A3D-A7C1-9657D3262422}" srcOrd="1" destOrd="0" parTransId="{82CC2AAC-E470-4BF0-B21A-7EB6E65DC324}" sibTransId="{B0CDDD10-7E59-4898-AF2F-6222BE3BD47A}"/>
    <dgm:cxn modelId="{D935B6D5-2A8F-405F-8C43-0F32135648A6}" srcId="{31787CFE-39A3-4CEC-9458-63396DF235C7}" destId="{3BB41660-FF2C-4404-B062-4E6EB488A897}" srcOrd="0" destOrd="0" parTransId="{BF85C80C-873C-4A61-B809-6F6AFF0E229B}" sibTransId="{E5BDD510-F89C-4CEE-8DE2-C24AD903EC2D}"/>
    <dgm:cxn modelId="{3024E390-041A-4A0B-AA3F-C7BA13DA9AD2}" type="presParOf" srcId="{05DC594F-9DF2-4E88-8415-1694EE65F9B8}" destId="{C9CD8281-352C-4EB4-A36D-7F4BC187D94A}" srcOrd="0" destOrd="0" presId="urn:microsoft.com/office/officeart/2008/layout/LinedList"/>
    <dgm:cxn modelId="{222BA651-0D0A-4CE6-ACB4-793D718C2482}" type="presParOf" srcId="{05DC594F-9DF2-4E88-8415-1694EE65F9B8}" destId="{F6FF2B58-2A7C-4CA2-8430-09C521CE6021}" srcOrd="1" destOrd="0" presId="urn:microsoft.com/office/officeart/2008/layout/LinedList"/>
    <dgm:cxn modelId="{2B36C5B3-2375-43CE-84A6-236D3096CB0C}" type="presParOf" srcId="{F6FF2B58-2A7C-4CA2-8430-09C521CE6021}" destId="{89108408-B246-4ABB-BBC0-D6FBAB986A88}" srcOrd="0" destOrd="0" presId="urn:microsoft.com/office/officeart/2008/layout/LinedList"/>
    <dgm:cxn modelId="{4F35220A-9D9D-427A-B5B0-EBF75A2083D1}" type="presParOf" srcId="{F6FF2B58-2A7C-4CA2-8430-09C521CE6021}" destId="{F233F820-18C0-4B09-A3DC-3D3D87D0CA94}" srcOrd="1" destOrd="0" presId="urn:microsoft.com/office/officeart/2008/layout/LinedList"/>
    <dgm:cxn modelId="{AD4C86E6-C88F-4AFB-AB7B-8F2382763DD2}" type="presParOf" srcId="{05DC594F-9DF2-4E88-8415-1694EE65F9B8}" destId="{57A57CB1-CD68-4139-B937-B37BDE1DA3D2}" srcOrd="2" destOrd="0" presId="urn:microsoft.com/office/officeart/2008/layout/LinedList"/>
    <dgm:cxn modelId="{ADE7E6A0-1DF2-4BA5-86FE-0E37E93B134A}" type="presParOf" srcId="{05DC594F-9DF2-4E88-8415-1694EE65F9B8}" destId="{0EE70099-E7E0-4C7F-B8F5-A2F89FCAA1F7}" srcOrd="3" destOrd="0" presId="urn:microsoft.com/office/officeart/2008/layout/LinedList"/>
    <dgm:cxn modelId="{A7F12F48-A58C-4638-949F-5BA58DA18F16}" type="presParOf" srcId="{0EE70099-E7E0-4C7F-B8F5-A2F89FCAA1F7}" destId="{A99E14C9-A839-4F0A-9D40-B8C5E1C4441E}" srcOrd="0" destOrd="0" presId="urn:microsoft.com/office/officeart/2008/layout/LinedList"/>
    <dgm:cxn modelId="{11ED7423-F1D8-42BB-8C6E-B25E8BE8F5EF}" type="presParOf" srcId="{0EE70099-E7E0-4C7F-B8F5-A2F89FCAA1F7}" destId="{BEB9DDAF-3CCE-42DA-B2F2-C344D7D797B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A7CBD1-DC1F-4342-BD86-1D4FB1B8503E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9F3C4C9-2891-4F24-BFD3-0D7CEC53A84E}">
      <dgm:prSet phldrT="[Text]"/>
      <dgm:spPr/>
      <dgm:t>
        <a:bodyPr/>
        <a:lstStyle/>
        <a:p>
          <a:r>
            <a:rPr lang="en-US" dirty="0"/>
            <a:t>Initial Phase</a:t>
          </a:r>
        </a:p>
      </dgm:t>
    </dgm:pt>
    <dgm:pt modelId="{B91DBF0B-3C54-414B-B114-E7365C838224}" type="parTrans" cxnId="{90EDEE40-637B-470F-AC6E-CBBB0ED79332}">
      <dgm:prSet/>
      <dgm:spPr/>
      <dgm:t>
        <a:bodyPr/>
        <a:lstStyle/>
        <a:p>
          <a:endParaRPr lang="en-US"/>
        </a:p>
      </dgm:t>
    </dgm:pt>
    <dgm:pt modelId="{7E7819BB-5E82-42D0-9564-E2AF95552A23}" type="sibTrans" cxnId="{90EDEE40-637B-470F-AC6E-CBBB0ED79332}">
      <dgm:prSet/>
      <dgm:spPr/>
      <dgm:t>
        <a:bodyPr/>
        <a:lstStyle/>
        <a:p>
          <a:endParaRPr lang="en-US"/>
        </a:p>
      </dgm:t>
    </dgm:pt>
    <dgm:pt modelId="{F6C45FF5-3842-4189-977E-6156BE5F3A34}">
      <dgm:prSet phldrT="[Text]"/>
      <dgm:spPr/>
      <dgm:t>
        <a:bodyPr/>
        <a:lstStyle/>
        <a:p>
          <a:r>
            <a:rPr lang="en-US" dirty="0"/>
            <a:t>Baseline Fluid Needs:</a:t>
          </a:r>
        </a:p>
      </dgm:t>
    </dgm:pt>
    <dgm:pt modelId="{5302F59C-2123-4700-963E-5A097DAC529D}" type="parTrans" cxnId="{5F52A904-AAB5-4457-930D-CE1A5DB8914D}">
      <dgm:prSet/>
      <dgm:spPr/>
      <dgm:t>
        <a:bodyPr/>
        <a:lstStyle/>
        <a:p>
          <a:endParaRPr lang="en-US"/>
        </a:p>
      </dgm:t>
    </dgm:pt>
    <dgm:pt modelId="{6ECDFC8A-FA76-4AA6-B790-306BC2389843}" type="sibTrans" cxnId="{5F52A904-AAB5-4457-930D-CE1A5DB8914D}">
      <dgm:prSet/>
      <dgm:spPr/>
      <dgm:t>
        <a:bodyPr/>
        <a:lstStyle/>
        <a:p>
          <a:endParaRPr lang="en-US"/>
        </a:p>
      </dgm:t>
    </dgm:pt>
    <dgm:pt modelId="{4A833E8B-1D4A-4BEB-8BB9-7210DB7A1F3C}">
      <dgm:prSet phldrT="[Text]"/>
      <dgm:spPr/>
      <dgm:t>
        <a:bodyPr/>
        <a:lstStyle/>
        <a:p>
          <a:r>
            <a:rPr lang="en-US" dirty="0"/>
            <a:t>Transitional Phase</a:t>
          </a:r>
        </a:p>
      </dgm:t>
    </dgm:pt>
    <dgm:pt modelId="{EE7E0FCB-5C2B-438B-BCD2-775D0319002A}" type="parTrans" cxnId="{5D2A95E2-BA19-4446-8BD9-6E4D899616F0}">
      <dgm:prSet/>
      <dgm:spPr/>
      <dgm:t>
        <a:bodyPr/>
        <a:lstStyle/>
        <a:p>
          <a:endParaRPr lang="en-US"/>
        </a:p>
      </dgm:t>
    </dgm:pt>
    <dgm:pt modelId="{59F94660-6EA2-43AB-9B58-C8F315E8B3BB}" type="sibTrans" cxnId="{5D2A95E2-BA19-4446-8BD9-6E4D899616F0}">
      <dgm:prSet/>
      <dgm:spPr/>
      <dgm:t>
        <a:bodyPr/>
        <a:lstStyle/>
        <a:p>
          <a:endParaRPr lang="en-US"/>
        </a:p>
      </dgm:t>
    </dgm:pt>
    <dgm:pt modelId="{4F07ECFB-8D38-4A7B-A931-90B0055A42DE}">
      <dgm:prSet phldrT="[Text]"/>
      <dgm:spPr/>
      <dgm:t>
        <a:bodyPr/>
        <a:lstStyle/>
        <a:p>
          <a:r>
            <a:rPr lang="en-US" dirty="0"/>
            <a:t>Gradual liberalization of fluids</a:t>
          </a:r>
        </a:p>
      </dgm:t>
    </dgm:pt>
    <dgm:pt modelId="{FF56F4BE-9E62-46B4-A98A-633F9A36D91B}" type="parTrans" cxnId="{C2A27CFA-B5C8-489E-A799-B89BCA44F50A}">
      <dgm:prSet/>
      <dgm:spPr/>
      <dgm:t>
        <a:bodyPr/>
        <a:lstStyle/>
        <a:p>
          <a:endParaRPr lang="en-US"/>
        </a:p>
      </dgm:t>
    </dgm:pt>
    <dgm:pt modelId="{B4E0A6FE-D613-4FAA-BEE0-BBA01F6FE367}" type="sibTrans" cxnId="{C2A27CFA-B5C8-489E-A799-B89BCA44F50A}">
      <dgm:prSet/>
      <dgm:spPr/>
      <dgm:t>
        <a:bodyPr/>
        <a:lstStyle/>
        <a:p>
          <a:endParaRPr lang="en-US"/>
        </a:p>
      </dgm:t>
    </dgm:pt>
    <dgm:pt modelId="{7D72C39E-A2F6-4B60-942D-6C829FA7E825}">
      <dgm:prSet phldrT="[Text]"/>
      <dgm:spPr/>
      <dgm:t>
        <a:bodyPr/>
        <a:lstStyle/>
        <a:p>
          <a:r>
            <a:rPr lang="en-US" dirty="0"/>
            <a:t>Growth Phase</a:t>
          </a:r>
        </a:p>
      </dgm:t>
    </dgm:pt>
    <dgm:pt modelId="{F55AF600-03FA-4BFD-8592-0B5873E893D2}" type="parTrans" cxnId="{0F681EE9-4A62-4CCF-A98B-4AFA3A5FFC5F}">
      <dgm:prSet/>
      <dgm:spPr/>
      <dgm:t>
        <a:bodyPr/>
        <a:lstStyle/>
        <a:p>
          <a:endParaRPr lang="en-US"/>
        </a:p>
      </dgm:t>
    </dgm:pt>
    <dgm:pt modelId="{68CF51D7-54A2-4F1D-A09F-F38B18021A1E}" type="sibTrans" cxnId="{0F681EE9-4A62-4CCF-A98B-4AFA3A5FFC5F}">
      <dgm:prSet/>
      <dgm:spPr/>
      <dgm:t>
        <a:bodyPr/>
        <a:lstStyle/>
        <a:p>
          <a:endParaRPr lang="en-US"/>
        </a:p>
      </dgm:t>
    </dgm:pt>
    <dgm:pt modelId="{84263895-6EF2-4C41-BA86-1F0573C9E41E}">
      <dgm:prSet phldrT="[Text]"/>
      <dgm:spPr/>
      <dgm:t>
        <a:bodyPr/>
        <a:lstStyle/>
        <a:p>
          <a:r>
            <a:rPr lang="en-US" dirty="0"/>
            <a:t>Goal volume to support hydration and growth</a:t>
          </a:r>
        </a:p>
      </dgm:t>
    </dgm:pt>
    <dgm:pt modelId="{10934D58-367A-4884-9816-E4A435C4AD34}" type="parTrans" cxnId="{2124BE75-3292-4D27-9B29-4DB1C9E36BF6}">
      <dgm:prSet/>
      <dgm:spPr/>
      <dgm:t>
        <a:bodyPr/>
        <a:lstStyle/>
        <a:p>
          <a:endParaRPr lang="en-US"/>
        </a:p>
      </dgm:t>
    </dgm:pt>
    <dgm:pt modelId="{60590A21-FADE-469E-B2A1-D88AD7897169}" type="sibTrans" cxnId="{2124BE75-3292-4D27-9B29-4DB1C9E36BF6}">
      <dgm:prSet/>
      <dgm:spPr/>
      <dgm:t>
        <a:bodyPr/>
        <a:lstStyle/>
        <a:p>
          <a:endParaRPr lang="en-US"/>
        </a:p>
      </dgm:t>
    </dgm:pt>
    <dgm:pt modelId="{A51917EB-D778-410E-9E4E-ADD9D11AAD37}">
      <dgm:prSet phldrT="[Text]"/>
      <dgm:spPr/>
      <dgm:t>
        <a:bodyPr/>
        <a:lstStyle/>
        <a:p>
          <a:endParaRPr lang="en-US" dirty="0"/>
        </a:p>
      </dgm:t>
    </dgm:pt>
    <dgm:pt modelId="{E98CEE58-4700-4D0A-BB7B-C72B8A1505EC}" type="parTrans" cxnId="{0D3700ED-691E-4805-B95E-D4FDC7C98FE3}">
      <dgm:prSet/>
      <dgm:spPr/>
      <dgm:t>
        <a:bodyPr/>
        <a:lstStyle/>
        <a:p>
          <a:endParaRPr lang="en-US"/>
        </a:p>
      </dgm:t>
    </dgm:pt>
    <dgm:pt modelId="{C972132B-9C3D-457A-B516-D8B767FA3842}" type="sibTrans" cxnId="{0D3700ED-691E-4805-B95E-D4FDC7C98FE3}">
      <dgm:prSet/>
      <dgm:spPr/>
      <dgm:t>
        <a:bodyPr/>
        <a:lstStyle/>
        <a:p>
          <a:endParaRPr lang="en-US"/>
        </a:p>
      </dgm:t>
    </dgm:pt>
    <dgm:pt modelId="{47585D6D-7BFF-4BB8-A242-264E895F6723}">
      <dgm:prSet phldrT="[Text]"/>
      <dgm:spPr/>
      <dgm:t>
        <a:bodyPr/>
        <a:lstStyle/>
        <a:p>
          <a:r>
            <a:rPr lang="en-US" dirty="0"/>
            <a:t>&lt;1 kg: 80-120 ml/kg/d</a:t>
          </a:r>
        </a:p>
      </dgm:t>
    </dgm:pt>
    <dgm:pt modelId="{219E95D1-A28F-46DC-BD10-979E022B63F7}" type="parTrans" cxnId="{6B22F5AB-0D40-4300-B8BF-C5DEF83D483C}">
      <dgm:prSet/>
      <dgm:spPr/>
      <dgm:t>
        <a:bodyPr/>
        <a:lstStyle/>
        <a:p>
          <a:endParaRPr lang="en-US"/>
        </a:p>
      </dgm:t>
    </dgm:pt>
    <dgm:pt modelId="{C37B7FBA-7AFA-40AB-BDE9-EBB79573AA4D}" type="sibTrans" cxnId="{6B22F5AB-0D40-4300-B8BF-C5DEF83D483C}">
      <dgm:prSet/>
      <dgm:spPr/>
      <dgm:t>
        <a:bodyPr/>
        <a:lstStyle/>
        <a:p>
          <a:endParaRPr lang="en-US"/>
        </a:p>
      </dgm:t>
    </dgm:pt>
    <dgm:pt modelId="{B14980A0-5867-4F46-ACFF-A3F42462CDA7}">
      <dgm:prSet phldrT="[Text]"/>
      <dgm:spPr/>
      <dgm:t>
        <a:bodyPr/>
        <a:lstStyle/>
        <a:p>
          <a:r>
            <a:rPr lang="en-US" dirty="0"/>
            <a:t>1-1.5 kg: 70-90 ml/kg/d</a:t>
          </a:r>
        </a:p>
      </dgm:t>
    </dgm:pt>
    <dgm:pt modelId="{80D2E4DB-8EED-48BE-92E6-89CD84074E17}" type="parTrans" cxnId="{1424F202-3453-44C3-A204-B44593D6C904}">
      <dgm:prSet/>
      <dgm:spPr/>
      <dgm:t>
        <a:bodyPr/>
        <a:lstStyle/>
        <a:p>
          <a:endParaRPr lang="en-US"/>
        </a:p>
      </dgm:t>
    </dgm:pt>
    <dgm:pt modelId="{7D228DC5-9F44-4AF3-9FFE-A711CDE5931E}" type="sibTrans" cxnId="{1424F202-3453-44C3-A204-B44593D6C904}">
      <dgm:prSet/>
      <dgm:spPr/>
      <dgm:t>
        <a:bodyPr/>
        <a:lstStyle/>
        <a:p>
          <a:endParaRPr lang="en-US"/>
        </a:p>
      </dgm:t>
    </dgm:pt>
    <dgm:pt modelId="{A0D6CE16-3251-4000-A50B-7585BD443369}">
      <dgm:prSet phldrT="[Text]"/>
      <dgm:spPr/>
      <dgm:t>
        <a:bodyPr/>
        <a:lstStyle/>
        <a:p>
          <a:r>
            <a:rPr lang="en-US" dirty="0"/>
            <a:t>&gt; 1.5 kg: 60-80 ml/kg/d</a:t>
          </a:r>
        </a:p>
      </dgm:t>
    </dgm:pt>
    <dgm:pt modelId="{3B8E966C-D3E4-415B-92AF-FDBA262BF8A1}" type="parTrans" cxnId="{C91D2AA2-4BAC-4A18-A139-22D30D79F5AE}">
      <dgm:prSet/>
      <dgm:spPr/>
      <dgm:t>
        <a:bodyPr/>
        <a:lstStyle/>
        <a:p>
          <a:endParaRPr lang="en-US"/>
        </a:p>
      </dgm:t>
    </dgm:pt>
    <dgm:pt modelId="{7DCF7635-3D25-4763-AAD9-CDB03E1158DB}" type="sibTrans" cxnId="{C91D2AA2-4BAC-4A18-A139-22D30D79F5AE}">
      <dgm:prSet/>
      <dgm:spPr/>
      <dgm:t>
        <a:bodyPr/>
        <a:lstStyle/>
        <a:p>
          <a:endParaRPr lang="en-US"/>
        </a:p>
      </dgm:t>
    </dgm:pt>
    <dgm:pt modelId="{E23E7586-E8E0-44F0-9358-1CABFF727850}">
      <dgm:prSet phldrT="[Text]"/>
      <dgm:spPr/>
      <dgm:t>
        <a:bodyPr/>
        <a:lstStyle/>
        <a:p>
          <a:r>
            <a:rPr lang="en-US" dirty="0"/>
            <a:t>Advance by 20 ml/kg/d</a:t>
          </a:r>
        </a:p>
      </dgm:t>
    </dgm:pt>
    <dgm:pt modelId="{62646B85-CFEC-4BCA-B30A-E562FA2AE89E}" type="parTrans" cxnId="{95033B5D-A3B0-493B-8DE0-E9B7EEB106ED}">
      <dgm:prSet/>
      <dgm:spPr/>
      <dgm:t>
        <a:bodyPr/>
        <a:lstStyle/>
        <a:p>
          <a:endParaRPr lang="en-US"/>
        </a:p>
      </dgm:t>
    </dgm:pt>
    <dgm:pt modelId="{F3C91C0C-DA57-42E1-94B5-0BAC26DDD242}" type="sibTrans" cxnId="{95033B5D-A3B0-493B-8DE0-E9B7EEB106ED}">
      <dgm:prSet/>
      <dgm:spPr/>
      <dgm:t>
        <a:bodyPr/>
        <a:lstStyle/>
        <a:p>
          <a:endParaRPr lang="en-US"/>
        </a:p>
      </dgm:t>
    </dgm:pt>
    <dgm:pt modelId="{708E17AB-7E7C-4EAD-82E0-F24CC17B9A9D}">
      <dgm:prSet phldrT="[Text]"/>
      <dgm:spPr/>
      <dgm:t>
        <a:bodyPr/>
        <a:lstStyle/>
        <a:p>
          <a:r>
            <a:rPr lang="en-US" dirty="0"/>
            <a:t>160 ml/kg/d</a:t>
          </a:r>
        </a:p>
      </dgm:t>
    </dgm:pt>
    <dgm:pt modelId="{E689171D-9364-40EF-A3B1-415C46C68480}" type="parTrans" cxnId="{4EDB49CF-38FE-4157-B431-1DE6151C288C}">
      <dgm:prSet/>
      <dgm:spPr/>
      <dgm:t>
        <a:bodyPr/>
        <a:lstStyle/>
        <a:p>
          <a:endParaRPr lang="en-US"/>
        </a:p>
      </dgm:t>
    </dgm:pt>
    <dgm:pt modelId="{C8CFB116-900F-422C-A5F6-A13E3862E5C4}" type="sibTrans" cxnId="{4EDB49CF-38FE-4157-B431-1DE6151C288C}">
      <dgm:prSet/>
      <dgm:spPr/>
      <dgm:t>
        <a:bodyPr/>
        <a:lstStyle/>
        <a:p>
          <a:endParaRPr lang="en-US"/>
        </a:p>
      </dgm:t>
    </dgm:pt>
    <dgm:pt modelId="{D2193D15-664A-4726-982D-FAE5579A8418}" type="pres">
      <dgm:prSet presAssocID="{06A7CBD1-DC1F-4342-BD86-1D4FB1B8503E}" presName="Name0" presStyleCnt="0">
        <dgm:presLayoutVars>
          <dgm:dir/>
          <dgm:animLvl val="lvl"/>
          <dgm:resizeHandles val="exact"/>
        </dgm:presLayoutVars>
      </dgm:prSet>
      <dgm:spPr/>
    </dgm:pt>
    <dgm:pt modelId="{61C30724-0AB8-45F0-AD20-A4A0BAE00437}" type="pres">
      <dgm:prSet presAssocID="{89F3C4C9-2891-4F24-BFD3-0D7CEC53A84E}" presName="composite" presStyleCnt="0"/>
      <dgm:spPr/>
    </dgm:pt>
    <dgm:pt modelId="{AEFA20F8-2362-42B5-9913-45F7CF3A4FEC}" type="pres">
      <dgm:prSet presAssocID="{89F3C4C9-2891-4F24-BFD3-0D7CEC53A84E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2DEE755-28B3-47B3-8D8C-7A108B007A64}" type="pres">
      <dgm:prSet presAssocID="{89F3C4C9-2891-4F24-BFD3-0D7CEC53A84E}" presName="desTx" presStyleLbl="revTx" presStyleIdx="0" presStyleCnt="3">
        <dgm:presLayoutVars>
          <dgm:bulletEnabled val="1"/>
        </dgm:presLayoutVars>
      </dgm:prSet>
      <dgm:spPr/>
    </dgm:pt>
    <dgm:pt modelId="{C61B6613-C5CC-4AB6-9B72-F51A4CA74B5D}" type="pres">
      <dgm:prSet presAssocID="{7E7819BB-5E82-42D0-9564-E2AF95552A23}" presName="space" presStyleCnt="0"/>
      <dgm:spPr/>
    </dgm:pt>
    <dgm:pt modelId="{1D66CD54-9894-47D5-B477-54037695F85F}" type="pres">
      <dgm:prSet presAssocID="{4A833E8B-1D4A-4BEB-8BB9-7210DB7A1F3C}" presName="composite" presStyleCnt="0"/>
      <dgm:spPr/>
    </dgm:pt>
    <dgm:pt modelId="{F35294C1-7126-4007-B42F-19C3423F5999}" type="pres">
      <dgm:prSet presAssocID="{4A833E8B-1D4A-4BEB-8BB9-7210DB7A1F3C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880EE91-8A28-486C-9BA2-CEAC388EFEF2}" type="pres">
      <dgm:prSet presAssocID="{4A833E8B-1D4A-4BEB-8BB9-7210DB7A1F3C}" presName="desTx" presStyleLbl="revTx" presStyleIdx="1" presStyleCnt="3">
        <dgm:presLayoutVars>
          <dgm:bulletEnabled val="1"/>
        </dgm:presLayoutVars>
      </dgm:prSet>
      <dgm:spPr/>
    </dgm:pt>
    <dgm:pt modelId="{BC4431EC-49F9-4A75-A114-967754FE0927}" type="pres">
      <dgm:prSet presAssocID="{59F94660-6EA2-43AB-9B58-C8F315E8B3BB}" presName="space" presStyleCnt="0"/>
      <dgm:spPr/>
    </dgm:pt>
    <dgm:pt modelId="{0EDDAA38-54AA-4F94-A819-E0D90C7D514C}" type="pres">
      <dgm:prSet presAssocID="{7D72C39E-A2F6-4B60-942D-6C829FA7E825}" presName="composite" presStyleCnt="0"/>
      <dgm:spPr/>
    </dgm:pt>
    <dgm:pt modelId="{4F860CDB-255D-4EFE-9110-E03D89C67738}" type="pres">
      <dgm:prSet presAssocID="{7D72C39E-A2F6-4B60-942D-6C829FA7E825}" presName="par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1938A98E-D309-45E9-AC42-4F0F43A48826}" type="pres">
      <dgm:prSet presAssocID="{7D72C39E-A2F6-4B60-942D-6C829FA7E825}" presName="desTx" presStyleLbl="revTx" presStyleIdx="2" presStyleCnt="3">
        <dgm:presLayoutVars>
          <dgm:bulletEnabled val="1"/>
        </dgm:presLayoutVars>
      </dgm:prSet>
      <dgm:spPr/>
    </dgm:pt>
  </dgm:ptLst>
  <dgm:cxnLst>
    <dgm:cxn modelId="{1424F202-3453-44C3-A204-B44593D6C904}" srcId="{F6C45FF5-3842-4189-977E-6156BE5F3A34}" destId="{B14980A0-5867-4F46-ACFF-A3F42462CDA7}" srcOrd="1" destOrd="0" parTransId="{80D2E4DB-8EED-48BE-92E6-89CD84074E17}" sibTransId="{7D228DC5-9F44-4AF3-9FFE-A711CDE5931E}"/>
    <dgm:cxn modelId="{FC6BF903-7DB8-4A68-A98E-DA8F27B874C7}" type="presOf" srcId="{84263895-6EF2-4C41-BA86-1F0573C9E41E}" destId="{1938A98E-D309-45E9-AC42-4F0F43A48826}" srcOrd="0" destOrd="0" presId="urn:microsoft.com/office/officeart/2005/8/layout/chevron1"/>
    <dgm:cxn modelId="{5F52A904-AAB5-4457-930D-CE1A5DB8914D}" srcId="{89F3C4C9-2891-4F24-BFD3-0D7CEC53A84E}" destId="{F6C45FF5-3842-4189-977E-6156BE5F3A34}" srcOrd="0" destOrd="0" parTransId="{5302F59C-2123-4700-963E-5A097DAC529D}" sibTransId="{6ECDFC8A-FA76-4AA6-B790-306BC2389843}"/>
    <dgm:cxn modelId="{B12BE512-F4B0-4FE8-803F-E829EE5C948C}" type="presOf" srcId="{4A833E8B-1D4A-4BEB-8BB9-7210DB7A1F3C}" destId="{F35294C1-7126-4007-B42F-19C3423F5999}" srcOrd="0" destOrd="0" presId="urn:microsoft.com/office/officeart/2005/8/layout/chevron1"/>
    <dgm:cxn modelId="{904C6F35-1D00-489F-B435-0F4A5FE69D12}" type="presOf" srcId="{7D72C39E-A2F6-4B60-942D-6C829FA7E825}" destId="{4F860CDB-255D-4EFE-9110-E03D89C67738}" srcOrd="0" destOrd="0" presId="urn:microsoft.com/office/officeart/2005/8/layout/chevron1"/>
    <dgm:cxn modelId="{0067B435-77BA-473C-8763-7B1F5134A092}" type="presOf" srcId="{E23E7586-E8E0-44F0-9358-1CABFF727850}" destId="{B880EE91-8A28-486C-9BA2-CEAC388EFEF2}" srcOrd="0" destOrd="1" presId="urn:microsoft.com/office/officeart/2005/8/layout/chevron1"/>
    <dgm:cxn modelId="{61F12338-89BA-4025-B811-BB14F2EFBDE8}" type="presOf" srcId="{A51917EB-D778-410E-9E4E-ADD9D11AAD37}" destId="{62DEE755-28B3-47B3-8D8C-7A108B007A64}" srcOrd="0" destOrd="4" presId="urn:microsoft.com/office/officeart/2005/8/layout/chevron1"/>
    <dgm:cxn modelId="{70D1D83E-F5A9-41DF-A2A5-E7DCC2839456}" type="presOf" srcId="{06A7CBD1-DC1F-4342-BD86-1D4FB1B8503E}" destId="{D2193D15-664A-4726-982D-FAE5579A8418}" srcOrd="0" destOrd="0" presId="urn:microsoft.com/office/officeart/2005/8/layout/chevron1"/>
    <dgm:cxn modelId="{90EDEE40-637B-470F-AC6E-CBBB0ED79332}" srcId="{06A7CBD1-DC1F-4342-BD86-1D4FB1B8503E}" destId="{89F3C4C9-2891-4F24-BFD3-0D7CEC53A84E}" srcOrd="0" destOrd="0" parTransId="{B91DBF0B-3C54-414B-B114-E7365C838224}" sibTransId="{7E7819BB-5E82-42D0-9564-E2AF95552A23}"/>
    <dgm:cxn modelId="{95033B5D-A3B0-493B-8DE0-E9B7EEB106ED}" srcId="{4F07ECFB-8D38-4A7B-A931-90B0055A42DE}" destId="{E23E7586-E8E0-44F0-9358-1CABFF727850}" srcOrd="0" destOrd="0" parTransId="{62646B85-CFEC-4BCA-B30A-E562FA2AE89E}" sibTransId="{F3C91C0C-DA57-42E1-94B5-0BAC26DDD242}"/>
    <dgm:cxn modelId="{00F79F4D-CFC4-4BCD-8EFD-3520D07E3532}" type="presOf" srcId="{47585D6D-7BFF-4BB8-A242-264E895F6723}" destId="{62DEE755-28B3-47B3-8D8C-7A108B007A64}" srcOrd="0" destOrd="1" presId="urn:microsoft.com/office/officeart/2005/8/layout/chevron1"/>
    <dgm:cxn modelId="{FEE1C753-767B-41F4-9E53-40E9BFF48F7A}" type="presOf" srcId="{F6C45FF5-3842-4189-977E-6156BE5F3A34}" destId="{62DEE755-28B3-47B3-8D8C-7A108B007A64}" srcOrd="0" destOrd="0" presId="urn:microsoft.com/office/officeart/2005/8/layout/chevron1"/>
    <dgm:cxn modelId="{772B2F74-BE6F-4320-8655-450FD9A141BA}" type="presOf" srcId="{B14980A0-5867-4F46-ACFF-A3F42462CDA7}" destId="{62DEE755-28B3-47B3-8D8C-7A108B007A64}" srcOrd="0" destOrd="2" presId="urn:microsoft.com/office/officeart/2005/8/layout/chevron1"/>
    <dgm:cxn modelId="{2124BE75-3292-4D27-9B29-4DB1C9E36BF6}" srcId="{7D72C39E-A2F6-4B60-942D-6C829FA7E825}" destId="{84263895-6EF2-4C41-BA86-1F0573C9E41E}" srcOrd="0" destOrd="0" parTransId="{10934D58-367A-4884-9816-E4A435C4AD34}" sibTransId="{60590A21-FADE-469E-B2A1-D88AD7897169}"/>
    <dgm:cxn modelId="{05EA9C7D-1114-40E0-9265-2ADB21AE9B25}" type="presOf" srcId="{A0D6CE16-3251-4000-A50B-7585BD443369}" destId="{62DEE755-28B3-47B3-8D8C-7A108B007A64}" srcOrd="0" destOrd="3" presId="urn:microsoft.com/office/officeart/2005/8/layout/chevron1"/>
    <dgm:cxn modelId="{CA845687-BD6F-4986-8AD5-C731E4203DCC}" type="presOf" srcId="{89F3C4C9-2891-4F24-BFD3-0D7CEC53A84E}" destId="{AEFA20F8-2362-42B5-9913-45F7CF3A4FEC}" srcOrd="0" destOrd="0" presId="urn:microsoft.com/office/officeart/2005/8/layout/chevron1"/>
    <dgm:cxn modelId="{C91D2AA2-4BAC-4A18-A139-22D30D79F5AE}" srcId="{F6C45FF5-3842-4189-977E-6156BE5F3A34}" destId="{A0D6CE16-3251-4000-A50B-7585BD443369}" srcOrd="2" destOrd="0" parTransId="{3B8E966C-D3E4-415B-92AF-FDBA262BF8A1}" sibTransId="{7DCF7635-3D25-4763-AAD9-CDB03E1158DB}"/>
    <dgm:cxn modelId="{6B22F5AB-0D40-4300-B8BF-C5DEF83D483C}" srcId="{F6C45FF5-3842-4189-977E-6156BE5F3A34}" destId="{47585D6D-7BFF-4BB8-A242-264E895F6723}" srcOrd="0" destOrd="0" parTransId="{219E95D1-A28F-46DC-BD10-979E022B63F7}" sibTransId="{C37B7FBA-7AFA-40AB-BDE9-EBB79573AA4D}"/>
    <dgm:cxn modelId="{8B9132B8-466A-4A3F-9C0B-900D1592A43D}" type="presOf" srcId="{708E17AB-7E7C-4EAD-82E0-F24CC17B9A9D}" destId="{1938A98E-D309-45E9-AC42-4F0F43A48826}" srcOrd="0" destOrd="1" presId="urn:microsoft.com/office/officeart/2005/8/layout/chevron1"/>
    <dgm:cxn modelId="{170AFEC3-4A5E-4748-A021-F27A0D72BA0D}" type="presOf" srcId="{4F07ECFB-8D38-4A7B-A931-90B0055A42DE}" destId="{B880EE91-8A28-486C-9BA2-CEAC388EFEF2}" srcOrd="0" destOrd="0" presId="urn:microsoft.com/office/officeart/2005/8/layout/chevron1"/>
    <dgm:cxn modelId="{4EDB49CF-38FE-4157-B431-1DE6151C288C}" srcId="{84263895-6EF2-4C41-BA86-1F0573C9E41E}" destId="{708E17AB-7E7C-4EAD-82E0-F24CC17B9A9D}" srcOrd="0" destOrd="0" parTransId="{E689171D-9364-40EF-A3B1-415C46C68480}" sibTransId="{C8CFB116-900F-422C-A5F6-A13E3862E5C4}"/>
    <dgm:cxn modelId="{5D2A95E2-BA19-4446-8BD9-6E4D899616F0}" srcId="{06A7CBD1-DC1F-4342-BD86-1D4FB1B8503E}" destId="{4A833E8B-1D4A-4BEB-8BB9-7210DB7A1F3C}" srcOrd="1" destOrd="0" parTransId="{EE7E0FCB-5C2B-438B-BCD2-775D0319002A}" sibTransId="{59F94660-6EA2-43AB-9B58-C8F315E8B3BB}"/>
    <dgm:cxn modelId="{0F681EE9-4A62-4CCF-A98B-4AFA3A5FFC5F}" srcId="{06A7CBD1-DC1F-4342-BD86-1D4FB1B8503E}" destId="{7D72C39E-A2F6-4B60-942D-6C829FA7E825}" srcOrd="2" destOrd="0" parTransId="{F55AF600-03FA-4BFD-8592-0B5873E893D2}" sibTransId="{68CF51D7-54A2-4F1D-A09F-F38B18021A1E}"/>
    <dgm:cxn modelId="{0D3700ED-691E-4805-B95E-D4FDC7C98FE3}" srcId="{89F3C4C9-2891-4F24-BFD3-0D7CEC53A84E}" destId="{A51917EB-D778-410E-9E4E-ADD9D11AAD37}" srcOrd="1" destOrd="0" parTransId="{E98CEE58-4700-4D0A-BB7B-C72B8A1505EC}" sibTransId="{C972132B-9C3D-457A-B516-D8B767FA3842}"/>
    <dgm:cxn modelId="{C2A27CFA-B5C8-489E-A799-B89BCA44F50A}" srcId="{4A833E8B-1D4A-4BEB-8BB9-7210DB7A1F3C}" destId="{4F07ECFB-8D38-4A7B-A931-90B0055A42DE}" srcOrd="0" destOrd="0" parTransId="{FF56F4BE-9E62-46B4-A98A-633F9A36D91B}" sibTransId="{B4E0A6FE-D613-4FAA-BEE0-BBA01F6FE367}"/>
    <dgm:cxn modelId="{4264EE34-01F9-4B9B-A0C5-79E1126D7669}" type="presParOf" srcId="{D2193D15-664A-4726-982D-FAE5579A8418}" destId="{61C30724-0AB8-45F0-AD20-A4A0BAE00437}" srcOrd="0" destOrd="0" presId="urn:microsoft.com/office/officeart/2005/8/layout/chevron1"/>
    <dgm:cxn modelId="{2CAAD854-6DBA-414E-9138-9D3C213FF777}" type="presParOf" srcId="{61C30724-0AB8-45F0-AD20-A4A0BAE00437}" destId="{AEFA20F8-2362-42B5-9913-45F7CF3A4FEC}" srcOrd="0" destOrd="0" presId="urn:microsoft.com/office/officeart/2005/8/layout/chevron1"/>
    <dgm:cxn modelId="{19C1F073-6F37-4017-9848-C62B4EB77E86}" type="presParOf" srcId="{61C30724-0AB8-45F0-AD20-A4A0BAE00437}" destId="{62DEE755-28B3-47B3-8D8C-7A108B007A64}" srcOrd="1" destOrd="0" presId="urn:microsoft.com/office/officeart/2005/8/layout/chevron1"/>
    <dgm:cxn modelId="{D72733B8-03A3-4996-9135-D7901912FFAD}" type="presParOf" srcId="{D2193D15-664A-4726-982D-FAE5579A8418}" destId="{C61B6613-C5CC-4AB6-9B72-F51A4CA74B5D}" srcOrd="1" destOrd="0" presId="urn:microsoft.com/office/officeart/2005/8/layout/chevron1"/>
    <dgm:cxn modelId="{72E7272F-A5EF-442B-83F7-283F07C3E4FE}" type="presParOf" srcId="{D2193D15-664A-4726-982D-FAE5579A8418}" destId="{1D66CD54-9894-47D5-B477-54037695F85F}" srcOrd="2" destOrd="0" presId="urn:microsoft.com/office/officeart/2005/8/layout/chevron1"/>
    <dgm:cxn modelId="{C8B6D9E4-D4F1-4723-92E1-5DF7F4974B13}" type="presParOf" srcId="{1D66CD54-9894-47D5-B477-54037695F85F}" destId="{F35294C1-7126-4007-B42F-19C3423F5999}" srcOrd="0" destOrd="0" presId="urn:microsoft.com/office/officeart/2005/8/layout/chevron1"/>
    <dgm:cxn modelId="{C9AE8367-73A9-4F80-A411-C0EAC3CF5A40}" type="presParOf" srcId="{1D66CD54-9894-47D5-B477-54037695F85F}" destId="{B880EE91-8A28-486C-9BA2-CEAC388EFEF2}" srcOrd="1" destOrd="0" presId="urn:microsoft.com/office/officeart/2005/8/layout/chevron1"/>
    <dgm:cxn modelId="{5AD9D893-D986-4A58-BBA3-93E2A93CD0C7}" type="presParOf" srcId="{D2193D15-664A-4726-982D-FAE5579A8418}" destId="{BC4431EC-49F9-4A75-A114-967754FE0927}" srcOrd="3" destOrd="0" presId="urn:microsoft.com/office/officeart/2005/8/layout/chevron1"/>
    <dgm:cxn modelId="{1028BC72-0D24-4070-8315-B1DE9670C5D4}" type="presParOf" srcId="{D2193D15-664A-4726-982D-FAE5579A8418}" destId="{0EDDAA38-54AA-4F94-A819-E0D90C7D514C}" srcOrd="4" destOrd="0" presId="urn:microsoft.com/office/officeart/2005/8/layout/chevron1"/>
    <dgm:cxn modelId="{006767C3-1E51-4CD9-BD6C-708E4048887E}" type="presParOf" srcId="{0EDDAA38-54AA-4F94-A819-E0D90C7D514C}" destId="{4F860CDB-255D-4EFE-9110-E03D89C67738}" srcOrd="0" destOrd="0" presId="urn:microsoft.com/office/officeart/2005/8/layout/chevron1"/>
    <dgm:cxn modelId="{3D0964A6-9FE0-4700-8F0A-6791DCF6D44A}" type="presParOf" srcId="{0EDDAA38-54AA-4F94-A819-E0D90C7D514C}" destId="{1938A98E-D309-45E9-AC42-4F0F43A48826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A62505-BBCA-46DA-8288-E76F126C435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703DFE-42A6-4B25-BD72-C9877EF7BBB9}">
      <dgm:prSet/>
      <dgm:spPr/>
      <dgm:t>
        <a:bodyPr/>
        <a:lstStyle/>
        <a:p>
          <a:r>
            <a:rPr lang="en-US" b="1" dirty="0"/>
            <a:t>MCT Oil</a:t>
          </a:r>
        </a:p>
      </dgm:t>
    </dgm:pt>
    <dgm:pt modelId="{212CA7FE-2A98-48D4-B1D6-457FF5685133}" type="parTrans" cxnId="{11BF24BE-F603-43C5-AB1D-1CBE2461C114}">
      <dgm:prSet/>
      <dgm:spPr/>
      <dgm:t>
        <a:bodyPr/>
        <a:lstStyle/>
        <a:p>
          <a:endParaRPr lang="en-US"/>
        </a:p>
      </dgm:t>
    </dgm:pt>
    <dgm:pt modelId="{F9B4C091-073E-4C69-A5A6-5F384C2C4632}" type="sibTrans" cxnId="{11BF24BE-F603-43C5-AB1D-1CBE2461C114}">
      <dgm:prSet/>
      <dgm:spPr/>
      <dgm:t>
        <a:bodyPr/>
        <a:lstStyle/>
        <a:p>
          <a:endParaRPr lang="en-US"/>
        </a:p>
      </dgm:t>
    </dgm:pt>
    <dgm:pt modelId="{240ACAB0-E5EE-4FB2-AC03-0AC0CE11C7F0}">
      <dgm:prSet custT="1"/>
      <dgm:spPr/>
      <dgm:t>
        <a:bodyPr/>
        <a:lstStyle/>
        <a:p>
          <a:r>
            <a:rPr lang="en-US" sz="2400" dirty="0"/>
            <a:t>Medium chain triglyceride oil</a:t>
          </a:r>
        </a:p>
      </dgm:t>
    </dgm:pt>
    <dgm:pt modelId="{D018E763-4706-4FB7-961C-B8370C83BDBE}" type="parTrans" cxnId="{4D0E27C4-54AD-4902-A7E1-010F7135229A}">
      <dgm:prSet/>
      <dgm:spPr/>
      <dgm:t>
        <a:bodyPr/>
        <a:lstStyle/>
        <a:p>
          <a:endParaRPr lang="en-US"/>
        </a:p>
      </dgm:t>
    </dgm:pt>
    <dgm:pt modelId="{E529FCCC-9391-4367-918E-43A9228FAB4F}" type="sibTrans" cxnId="{4D0E27C4-54AD-4902-A7E1-010F7135229A}">
      <dgm:prSet/>
      <dgm:spPr/>
      <dgm:t>
        <a:bodyPr/>
        <a:lstStyle/>
        <a:p>
          <a:endParaRPr lang="en-US"/>
        </a:p>
      </dgm:t>
    </dgm:pt>
    <dgm:pt modelId="{65EFBB22-E8B7-48FB-B697-05D2739A73F4}">
      <dgm:prSet custT="1"/>
      <dgm:spPr/>
      <dgm:t>
        <a:bodyPr/>
        <a:lstStyle/>
        <a:p>
          <a:r>
            <a:rPr lang="en-US" sz="2400" dirty="0"/>
            <a:t>Does not increase osmolality of feeding</a:t>
          </a:r>
        </a:p>
      </dgm:t>
    </dgm:pt>
    <dgm:pt modelId="{569706E2-FD6C-40AA-865B-C0E0C9ABA28E}" type="parTrans" cxnId="{D742C71D-F1C2-4EB1-BE7D-0661EBC87F7A}">
      <dgm:prSet/>
      <dgm:spPr/>
      <dgm:t>
        <a:bodyPr/>
        <a:lstStyle/>
        <a:p>
          <a:endParaRPr lang="en-US"/>
        </a:p>
      </dgm:t>
    </dgm:pt>
    <dgm:pt modelId="{86F11CC7-4EE4-438D-9AEE-25C39FE0E65A}" type="sibTrans" cxnId="{D742C71D-F1C2-4EB1-BE7D-0661EBC87F7A}">
      <dgm:prSet/>
      <dgm:spPr/>
      <dgm:t>
        <a:bodyPr/>
        <a:lstStyle/>
        <a:p>
          <a:endParaRPr lang="en-US"/>
        </a:p>
      </dgm:t>
    </dgm:pt>
    <dgm:pt modelId="{CA5D82A1-D516-4DF6-9DE0-47AD961150ED}">
      <dgm:prSet custT="1"/>
      <dgm:spPr/>
      <dgm:t>
        <a:bodyPr/>
        <a:lstStyle/>
        <a:p>
          <a:r>
            <a:rPr lang="en-US" sz="2400" dirty="0"/>
            <a:t>Does not require bile salts for absorption</a:t>
          </a:r>
        </a:p>
      </dgm:t>
    </dgm:pt>
    <dgm:pt modelId="{B31F14A3-7AB9-4098-997C-C04B8DB5EF26}" type="parTrans" cxnId="{1E8BF465-BF43-480D-984D-8008FB382F5B}">
      <dgm:prSet/>
      <dgm:spPr/>
      <dgm:t>
        <a:bodyPr/>
        <a:lstStyle/>
        <a:p>
          <a:endParaRPr lang="en-US"/>
        </a:p>
      </dgm:t>
    </dgm:pt>
    <dgm:pt modelId="{2FFB913E-421C-44C0-9B54-F87A55099276}" type="sibTrans" cxnId="{1E8BF465-BF43-480D-984D-8008FB382F5B}">
      <dgm:prSet/>
      <dgm:spPr/>
      <dgm:t>
        <a:bodyPr/>
        <a:lstStyle/>
        <a:p>
          <a:endParaRPr lang="en-US"/>
        </a:p>
      </dgm:t>
    </dgm:pt>
    <dgm:pt modelId="{A077AA8B-4878-45B5-A350-82742D44C242}">
      <dgm:prSet custT="1"/>
      <dgm:spPr/>
      <dgm:t>
        <a:bodyPr/>
        <a:lstStyle/>
        <a:p>
          <a:r>
            <a:rPr lang="en-US" sz="2400" dirty="0"/>
            <a:t>Adds fat calories only</a:t>
          </a:r>
        </a:p>
      </dgm:t>
    </dgm:pt>
    <dgm:pt modelId="{AC76C2EC-92D0-4F34-B43F-6C38147AF6AA}" type="parTrans" cxnId="{01C8181E-31D8-4C68-B185-1135B8A82866}">
      <dgm:prSet/>
      <dgm:spPr/>
      <dgm:t>
        <a:bodyPr/>
        <a:lstStyle/>
        <a:p>
          <a:endParaRPr lang="en-US"/>
        </a:p>
      </dgm:t>
    </dgm:pt>
    <dgm:pt modelId="{47A4AAF2-0367-40C8-B9A3-AD0A3106D7B2}" type="sibTrans" cxnId="{01C8181E-31D8-4C68-B185-1135B8A82866}">
      <dgm:prSet/>
      <dgm:spPr/>
      <dgm:t>
        <a:bodyPr/>
        <a:lstStyle/>
        <a:p>
          <a:endParaRPr lang="en-US"/>
        </a:p>
      </dgm:t>
    </dgm:pt>
    <dgm:pt modelId="{FFE777D3-FFBD-43D4-82D2-709723355212}">
      <dgm:prSet custT="1"/>
      <dgm:spPr/>
      <dgm:t>
        <a:bodyPr/>
        <a:lstStyle/>
        <a:p>
          <a:r>
            <a:rPr lang="en-US" sz="2000" dirty="0"/>
            <a:t>1 ml MCT/100 ml adds 2 kcal/oz</a:t>
          </a:r>
        </a:p>
      </dgm:t>
    </dgm:pt>
    <dgm:pt modelId="{91A719D7-B9CD-47C7-AE9A-F3EC6B3488C3}" type="parTrans" cxnId="{E5B52976-BAB2-4A6A-AB85-9AC15301333C}">
      <dgm:prSet/>
      <dgm:spPr/>
      <dgm:t>
        <a:bodyPr/>
        <a:lstStyle/>
        <a:p>
          <a:endParaRPr lang="en-US"/>
        </a:p>
      </dgm:t>
    </dgm:pt>
    <dgm:pt modelId="{626D87ED-35FB-451C-AA99-7C50EB5B36F5}" type="sibTrans" cxnId="{E5B52976-BAB2-4A6A-AB85-9AC15301333C}">
      <dgm:prSet/>
      <dgm:spPr/>
      <dgm:t>
        <a:bodyPr/>
        <a:lstStyle/>
        <a:p>
          <a:endParaRPr lang="en-US"/>
        </a:p>
      </dgm:t>
    </dgm:pt>
    <dgm:pt modelId="{0E0A78DC-F098-4BC8-BC6D-63C07983BF30}">
      <dgm:prSet/>
      <dgm:spPr/>
      <dgm:t>
        <a:bodyPr/>
        <a:lstStyle/>
        <a:p>
          <a:r>
            <a:rPr lang="en-US" b="1" dirty="0"/>
            <a:t>Formula Powder</a:t>
          </a:r>
        </a:p>
      </dgm:t>
    </dgm:pt>
    <dgm:pt modelId="{A6EDA310-34B4-4E1D-82B0-9A110C759EF9}" type="parTrans" cxnId="{9A0B728F-1B33-46B6-83AC-674710C02800}">
      <dgm:prSet/>
      <dgm:spPr/>
      <dgm:t>
        <a:bodyPr/>
        <a:lstStyle/>
        <a:p>
          <a:endParaRPr lang="en-US"/>
        </a:p>
      </dgm:t>
    </dgm:pt>
    <dgm:pt modelId="{84256D4B-5280-42B9-9A23-988750D41013}" type="sibTrans" cxnId="{9A0B728F-1B33-46B6-83AC-674710C02800}">
      <dgm:prSet/>
      <dgm:spPr/>
      <dgm:t>
        <a:bodyPr/>
        <a:lstStyle/>
        <a:p>
          <a:endParaRPr lang="en-US"/>
        </a:p>
      </dgm:t>
    </dgm:pt>
    <dgm:pt modelId="{56848315-1A90-4E78-86C7-A5F9CC1F12E6}">
      <dgm:prSet custT="1"/>
      <dgm:spPr/>
      <dgm:t>
        <a:bodyPr/>
        <a:lstStyle/>
        <a:p>
          <a:r>
            <a:rPr lang="en-US" sz="2400" dirty="0"/>
            <a:t>Can be used as a breast milk fortifier in late preterm or term infants</a:t>
          </a:r>
        </a:p>
      </dgm:t>
    </dgm:pt>
    <dgm:pt modelId="{01B5B2F1-2738-4763-8CAA-910E7CC514C2}" type="parTrans" cxnId="{6DBDE4C4-74E5-4503-8173-236D3A484691}">
      <dgm:prSet/>
      <dgm:spPr/>
      <dgm:t>
        <a:bodyPr/>
        <a:lstStyle/>
        <a:p>
          <a:endParaRPr lang="en-US"/>
        </a:p>
      </dgm:t>
    </dgm:pt>
    <dgm:pt modelId="{235B508F-ED87-4D49-ADF4-464A9E217974}" type="sibTrans" cxnId="{6DBDE4C4-74E5-4503-8173-236D3A484691}">
      <dgm:prSet/>
      <dgm:spPr/>
      <dgm:t>
        <a:bodyPr/>
        <a:lstStyle/>
        <a:p>
          <a:endParaRPr lang="en-US"/>
        </a:p>
      </dgm:t>
    </dgm:pt>
    <dgm:pt modelId="{1DDF1BD5-391F-4B63-ADE2-2282D31095E6}">
      <dgm:prSet custT="1"/>
      <dgm:spPr/>
      <dgm:t>
        <a:bodyPr/>
        <a:lstStyle/>
        <a:p>
          <a:r>
            <a:rPr lang="en-US" sz="2400" dirty="0"/>
            <a:t>Do not provide as much protein and minerals as HMF, so not appropriate for VLBW infants</a:t>
          </a:r>
        </a:p>
      </dgm:t>
    </dgm:pt>
    <dgm:pt modelId="{DB50F359-B07B-46DC-8923-DF3CD4BC2D47}" type="parTrans" cxnId="{5C760DFC-8203-48C9-841A-26DBBFBF353E}">
      <dgm:prSet/>
      <dgm:spPr/>
      <dgm:t>
        <a:bodyPr/>
        <a:lstStyle/>
        <a:p>
          <a:endParaRPr lang="en-US"/>
        </a:p>
      </dgm:t>
    </dgm:pt>
    <dgm:pt modelId="{2310CF0B-6B46-420D-910E-B945CAE52913}" type="sibTrans" cxnId="{5C760DFC-8203-48C9-841A-26DBBFBF353E}">
      <dgm:prSet/>
      <dgm:spPr/>
      <dgm:t>
        <a:bodyPr/>
        <a:lstStyle/>
        <a:p>
          <a:endParaRPr lang="en-US"/>
        </a:p>
      </dgm:t>
    </dgm:pt>
    <dgm:pt modelId="{C9D6EE6E-7234-44FA-8CCD-324097ED8190}">
      <dgm:prSet custT="1"/>
      <dgm:spPr/>
      <dgm:t>
        <a:bodyPr/>
        <a:lstStyle/>
        <a:p>
          <a:r>
            <a:rPr lang="en-US" sz="2000" dirty="0"/>
            <a:t>½ tsp/100 ml adds 2 kcal/oz</a:t>
          </a:r>
        </a:p>
      </dgm:t>
    </dgm:pt>
    <dgm:pt modelId="{EE306E4B-24B0-4105-A158-6CE5BC0987F5}" type="parTrans" cxnId="{559D2927-9F9D-4FD5-A55B-A0FA7EC3520F}">
      <dgm:prSet/>
      <dgm:spPr/>
      <dgm:t>
        <a:bodyPr/>
        <a:lstStyle/>
        <a:p>
          <a:endParaRPr lang="en-US"/>
        </a:p>
      </dgm:t>
    </dgm:pt>
    <dgm:pt modelId="{F6A4450D-70D4-4630-BA9C-433FE7E6F4E8}" type="sibTrans" cxnId="{559D2927-9F9D-4FD5-A55B-A0FA7EC3520F}">
      <dgm:prSet/>
      <dgm:spPr/>
      <dgm:t>
        <a:bodyPr/>
        <a:lstStyle/>
        <a:p>
          <a:endParaRPr lang="en-US"/>
        </a:p>
      </dgm:t>
    </dgm:pt>
    <dgm:pt modelId="{C625612E-AD9A-47BF-83FB-521F853CECA0}">
      <dgm:prSet custT="1"/>
      <dgm:spPr/>
      <dgm:t>
        <a:bodyPr/>
        <a:lstStyle/>
        <a:p>
          <a:r>
            <a:rPr lang="en-US" sz="2000" dirty="0"/>
            <a:t>1 tsp/100 ml adds 4 kcal/oz</a:t>
          </a:r>
        </a:p>
      </dgm:t>
    </dgm:pt>
    <dgm:pt modelId="{06828BB6-89E1-451B-B7FF-DE2172589DE6}" type="parTrans" cxnId="{45961130-2251-4401-9FB3-9A4A29C20BCF}">
      <dgm:prSet/>
      <dgm:spPr/>
      <dgm:t>
        <a:bodyPr/>
        <a:lstStyle/>
        <a:p>
          <a:endParaRPr lang="en-US"/>
        </a:p>
      </dgm:t>
    </dgm:pt>
    <dgm:pt modelId="{D9F4CC69-9C73-4F88-A416-63304DB56A5B}" type="sibTrans" cxnId="{45961130-2251-4401-9FB3-9A4A29C20BCF}">
      <dgm:prSet/>
      <dgm:spPr/>
      <dgm:t>
        <a:bodyPr/>
        <a:lstStyle/>
        <a:p>
          <a:endParaRPr lang="en-US"/>
        </a:p>
      </dgm:t>
    </dgm:pt>
    <dgm:pt modelId="{F7007711-875C-4422-A626-CF165D0F4665}" type="pres">
      <dgm:prSet presAssocID="{05A62505-BBCA-46DA-8288-E76F126C4355}" presName="Name0" presStyleCnt="0">
        <dgm:presLayoutVars>
          <dgm:dir/>
          <dgm:animLvl val="lvl"/>
          <dgm:resizeHandles val="exact"/>
        </dgm:presLayoutVars>
      </dgm:prSet>
      <dgm:spPr/>
    </dgm:pt>
    <dgm:pt modelId="{22579A07-295F-469B-A01C-F58DC9037F95}" type="pres">
      <dgm:prSet presAssocID="{1E703DFE-42A6-4B25-BD72-C9877EF7BBB9}" presName="composite" presStyleCnt="0"/>
      <dgm:spPr/>
    </dgm:pt>
    <dgm:pt modelId="{70C865A8-06CB-4CE8-BCA9-804954CFBF10}" type="pres">
      <dgm:prSet presAssocID="{1E703DFE-42A6-4B25-BD72-C9877EF7BBB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239460C-F948-4E49-B770-01825963E76B}" type="pres">
      <dgm:prSet presAssocID="{1E703DFE-42A6-4B25-BD72-C9877EF7BBB9}" presName="desTx" presStyleLbl="alignAccFollowNode1" presStyleIdx="0" presStyleCnt="2">
        <dgm:presLayoutVars>
          <dgm:bulletEnabled val="1"/>
        </dgm:presLayoutVars>
      </dgm:prSet>
      <dgm:spPr/>
    </dgm:pt>
    <dgm:pt modelId="{D62D6AB9-85DF-4E14-BECC-107A187AD982}" type="pres">
      <dgm:prSet presAssocID="{F9B4C091-073E-4C69-A5A6-5F384C2C4632}" presName="space" presStyleCnt="0"/>
      <dgm:spPr/>
    </dgm:pt>
    <dgm:pt modelId="{A95E0448-DBCF-4E3B-B932-2EDB8ACBFE4E}" type="pres">
      <dgm:prSet presAssocID="{0E0A78DC-F098-4BC8-BC6D-63C07983BF30}" presName="composite" presStyleCnt="0"/>
      <dgm:spPr/>
    </dgm:pt>
    <dgm:pt modelId="{4736C419-E561-4AA9-A911-8961C5C60251}" type="pres">
      <dgm:prSet presAssocID="{0E0A78DC-F098-4BC8-BC6D-63C07983BF3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27654E5-BCA5-43B8-9BE2-6522127041A7}" type="pres">
      <dgm:prSet presAssocID="{0E0A78DC-F098-4BC8-BC6D-63C07983BF3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742C71D-F1C2-4EB1-BE7D-0661EBC87F7A}" srcId="{1E703DFE-42A6-4B25-BD72-C9877EF7BBB9}" destId="{65EFBB22-E8B7-48FB-B697-05D2739A73F4}" srcOrd="1" destOrd="0" parTransId="{569706E2-FD6C-40AA-865B-C0E0C9ABA28E}" sibTransId="{86F11CC7-4EE4-438D-9AEE-25C39FE0E65A}"/>
    <dgm:cxn modelId="{01C8181E-31D8-4C68-B185-1135B8A82866}" srcId="{1E703DFE-42A6-4B25-BD72-C9877EF7BBB9}" destId="{A077AA8B-4878-45B5-A350-82742D44C242}" srcOrd="3" destOrd="0" parTransId="{AC76C2EC-92D0-4F34-B43F-6C38147AF6AA}" sibTransId="{47A4AAF2-0367-40C8-B9A3-AD0A3106D7B2}"/>
    <dgm:cxn modelId="{6BBF0023-20E3-4FC9-8F13-7ABAED2E52F2}" type="presOf" srcId="{CA5D82A1-D516-4DF6-9DE0-47AD961150ED}" destId="{1239460C-F948-4E49-B770-01825963E76B}" srcOrd="0" destOrd="2" presId="urn:microsoft.com/office/officeart/2005/8/layout/hList1"/>
    <dgm:cxn modelId="{559D2927-9F9D-4FD5-A55B-A0FA7EC3520F}" srcId="{1DDF1BD5-391F-4B63-ADE2-2282D31095E6}" destId="{C9D6EE6E-7234-44FA-8CCD-324097ED8190}" srcOrd="0" destOrd="0" parTransId="{EE306E4B-24B0-4105-A158-6CE5BC0987F5}" sibTransId="{F6A4450D-70D4-4630-BA9C-433FE7E6F4E8}"/>
    <dgm:cxn modelId="{B77D982D-F606-49AD-8743-8939F2F99D81}" type="presOf" srcId="{C9D6EE6E-7234-44FA-8CCD-324097ED8190}" destId="{A27654E5-BCA5-43B8-9BE2-6522127041A7}" srcOrd="0" destOrd="2" presId="urn:microsoft.com/office/officeart/2005/8/layout/hList1"/>
    <dgm:cxn modelId="{45961130-2251-4401-9FB3-9A4A29C20BCF}" srcId="{1DDF1BD5-391F-4B63-ADE2-2282D31095E6}" destId="{C625612E-AD9A-47BF-83FB-521F853CECA0}" srcOrd="1" destOrd="0" parTransId="{06828BB6-89E1-451B-B7FF-DE2172589DE6}" sibTransId="{D9F4CC69-9C73-4F88-A416-63304DB56A5B}"/>
    <dgm:cxn modelId="{3F437D3D-5F33-47F9-B1B4-08B047DBE2AD}" type="presOf" srcId="{05A62505-BBCA-46DA-8288-E76F126C4355}" destId="{F7007711-875C-4422-A626-CF165D0F4665}" srcOrd="0" destOrd="0" presId="urn:microsoft.com/office/officeart/2005/8/layout/hList1"/>
    <dgm:cxn modelId="{E13F225C-97BD-4F15-9F4D-DF17A97F96AF}" type="presOf" srcId="{FFE777D3-FFBD-43D4-82D2-709723355212}" destId="{1239460C-F948-4E49-B770-01825963E76B}" srcOrd="0" destOrd="4" presId="urn:microsoft.com/office/officeart/2005/8/layout/hList1"/>
    <dgm:cxn modelId="{1E8BF465-BF43-480D-984D-8008FB382F5B}" srcId="{1E703DFE-42A6-4B25-BD72-C9877EF7BBB9}" destId="{CA5D82A1-D516-4DF6-9DE0-47AD961150ED}" srcOrd="2" destOrd="0" parTransId="{B31F14A3-7AB9-4098-997C-C04B8DB5EF26}" sibTransId="{2FFB913E-421C-44C0-9B54-F87A55099276}"/>
    <dgm:cxn modelId="{78DA614C-DAAE-4934-BA5A-424214BEBCC2}" type="presOf" srcId="{1DDF1BD5-391F-4B63-ADE2-2282D31095E6}" destId="{A27654E5-BCA5-43B8-9BE2-6522127041A7}" srcOrd="0" destOrd="1" presId="urn:microsoft.com/office/officeart/2005/8/layout/hList1"/>
    <dgm:cxn modelId="{6B527D70-D7B1-4595-8E37-FFD98AEC4589}" type="presOf" srcId="{240ACAB0-E5EE-4FB2-AC03-0AC0CE11C7F0}" destId="{1239460C-F948-4E49-B770-01825963E76B}" srcOrd="0" destOrd="0" presId="urn:microsoft.com/office/officeart/2005/8/layout/hList1"/>
    <dgm:cxn modelId="{22D61E71-70AA-4995-8D80-FBD02FC06491}" type="presOf" srcId="{A077AA8B-4878-45B5-A350-82742D44C242}" destId="{1239460C-F948-4E49-B770-01825963E76B}" srcOrd="0" destOrd="3" presId="urn:microsoft.com/office/officeart/2005/8/layout/hList1"/>
    <dgm:cxn modelId="{E5B52976-BAB2-4A6A-AB85-9AC15301333C}" srcId="{A077AA8B-4878-45B5-A350-82742D44C242}" destId="{FFE777D3-FFBD-43D4-82D2-709723355212}" srcOrd="0" destOrd="0" parTransId="{91A719D7-B9CD-47C7-AE9A-F3EC6B3488C3}" sibTransId="{626D87ED-35FB-451C-AA99-7C50EB5B36F5}"/>
    <dgm:cxn modelId="{0B05388B-A0C0-4F75-AE7E-B6151FF0126B}" type="presOf" srcId="{C625612E-AD9A-47BF-83FB-521F853CECA0}" destId="{A27654E5-BCA5-43B8-9BE2-6522127041A7}" srcOrd="0" destOrd="3" presId="urn:microsoft.com/office/officeart/2005/8/layout/hList1"/>
    <dgm:cxn modelId="{9A0B728F-1B33-46B6-83AC-674710C02800}" srcId="{05A62505-BBCA-46DA-8288-E76F126C4355}" destId="{0E0A78DC-F098-4BC8-BC6D-63C07983BF30}" srcOrd="1" destOrd="0" parTransId="{A6EDA310-34B4-4E1D-82B0-9A110C759EF9}" sibTransId="{84256D4B-5280-42B9-9A23-988750D41013}"/>
    <dgm:cxn modelId="{11BF24BE-F603-43C5-AB1D-1CBE2461C114}" srcId="{05A62505-BBCA-46DA-8288-E76F126C4355}" destId="{1E703DFE-42A6-4B25-BD72-C9877EF7BBB9}" srcOrd="0" destOrd="0" parTransId="{212CA7FE-2A98-48D4-B1D6-457FF5685133}" sibTransId="{F9B4C091-073E-4C69-A5A6-5F384C2C4632}"/>
    <dgm:cxn modelId="{4D0E27C4-54AD-4902-A7E1-010F7135229A}" srcId="{1E703DFE-42A6-4B25-BD72-C9877EF7BBB9}" destId="{240ACAB0-E5EE-4FB2-AC03-0AC0CE11C7F0}" srcOrd="0" destOrd="0" parTransId="{D018E763-4706-4FB7-961C-B8370C83BDBE}" sibTransId="{E529FCCC-9391-4367-918E-43A9228FAB4F}"/>
    <dgm:cxn modelId="{886B41C4-EE42-4670-8DDE-647AF21F20CD}" type="presOf" srcId="{56848315-1A90-4E78-86C7-A5F9CC1F12E6}" destId="{A27654E5-BCA5-43B8-9BE2-6522127041A7}" srcOrd="0" destOrd="0" presId="urn:microsoft.com/office/officeart/2005/8/layout/hList1"/>
    <dgm:cxn modelId="{1B9ED1C4-2038-4DA3-8E54-E5BD221D2C50}" type="presOf" srcId="{0E0A78DC-F098-4BC8-BC6D-63C07983BF30}" destId="{4736C419-E561-4AA9-A911-8961C5C60251}" srcOrd="0" destOrd="0" presId="urn:microsoft.com/office/officeart/2005/8/layout/hList1"/>
    <dgm:cxn modelId="{6DBDE4C4-74E5-4503-8173-236D3A484691}" srcId="{0E0A78DC-F098-4BC8-BC6D-63C07983BF30}" destId="{56848315-1A90-4E78-86C7-A5F9CC1F12E6}" srcOrd="0" destOrd="0" parTransId="{01B5B2F1-2738-4763-8CAA-910E7CC514C2}" sibTransId="{235B508F-ED87-4D49-ADF4-464A9E217974}"/>
    <dgm:cxn modelId="{FAD006CB-0CFA-4ECC-9E69-D77516AB01C2}" type="presOf" srcId="{1E703DFE-42A6-4B25-BD72-C9877EF7BBB9}" destId="{70C865A8-06CB-4CE8-BCA9-804954CFBF10}" srcOrd="0" destOrd="0" presId="urn:microsoft.com/office/officeart/2005/8/layout/hList1"/>
    <dgm:cxn modelId="{0AC7B0E9-C5AC-4B06-8A72-D777B46A0433}" type="presOf" srcId="{65EFBB22-E8B7-48FB-B697-05D2739A73F4}" destId="{1239460C-F948-4E49-B770-01825963E76B}" srcOrd="0" destOrd="1" presId="urn:microsoft.com/office/officeart/2005/8/layout/hList1"/>
    <dgm:cxn modelId="{5C760DFC-8203-48C9-841A-26DBBFBF353E}" srcId="{0E0A78DC-F098-4BC8-BC6D-63C07983BF30}" destId="{1DDF1BD5-391F-4B63-ADE2-2282D31095E6}" srcOrd="1" destOrd="0" parTransId="{DB50F359-B07B-46DC-8923-DF3CD4BC2D47}" sibTransId="{2310CF0B-6B46-420D-910E-B945CAE52913}"/>
    <dgm:cxn modelId="{2AAF9532-0085-46BA-9BE1-9CFF065286B7}" type="presParOf" srcId="{F7007711-875C-4422-A626-CF165D0F4665}" destId="{22579A07-295F-469B-A01C-F58DC9037F95}" srcOrd="0" destOrd="0" presId="urn:microsoft.com/office/officeart/2005/8/layout/hList1"/>
    <dgm:cxn modelId="{CF6A2AC1-A83F-42D2-9A54-E1482C4B672C}" type="presParOf" srcId="{22579A07-295F-469B-A01C-F58DC9037F95}" destId="{70C865A8-06CB-4CE8-BCA9-804954CFBF10}" srcOrd="0" destOrd="0" presId="urn:microsoft.com/office/officeart/2005/8/layout/hList1"/>
    <dgm:cxn modelId="{3E059779-A5AB-46E0-8E8A-B843E6E451DC}" type="presParOf" srcId="{22579A07-295F-469B-A01C-F58DC9037F95}" destId="{1239460C-F948-4E49-B770-01825963E76B}" srcOrd="1" destOrd="0" presId="urn:microsoft.com/office/officeart/2005/8/layout/hList1"/>
    <dgm:cxn modelId="{52314D08-C017-4E4A-AEAB-EED1FB3620A2}" type="presParOf" srcId="{F7007711-875C-4422-A626-CF165D0F4665}" destId="{D62D6AB9-85DF-4E14-BECC-107A187AD982}" srcOrd="1" destOrd="0" presId="urn:microsoft.com/office/officeart/2005/8/layout/hList1"/>
    <dgm:cxn modelId="{D0E5EB7E-580E-4969-9EC4-7B5F3C39F421}" type="presParOf" srcId="{F7007711-875C-4422-A626-CF165D0F4665}" destId="{A95E0448-DBCF-4E3B-B932-2EDB8ACBFE4E}" srcOrd="2" destOrd="0" presId="urn:microsoft.com/office/officeart/2005/8/layout/hList1"/>
    <dgm:cxn modelId="{967412F6-6BDC-4A87-A6F0-E0DD62ED06AF}" type="presParOf" srcId="{A95E0448-DBCF-4E3B-B932-2EDB8ACBFE4E}" destId="{4736C419-E561-4AA9-A911-8961C5C60251}" srcOrd="0" destOrd="0" presId="urn:microsoft.com/office/officeart/2005/8/layout/hList1"/>
    <dgm:cxn modelId="{90088890-5A8D-4A70-BCB6-D457B26CBFED}" type="presParOf" srcId="{A95E0448-DBCF-4E3B-B932-2EDB8ACBFE4E}" destId="{A27654E5-BCA5-43B8-9BE2-6522127041A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260B4F-EBE8-45C9-846D-9D886BEB834A}" type="doc">
      <dgm:prSet loTypeId="urn:microsoft.com/office/officeart/2005/8/layout/h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29B93BD-247F-42E1-9011-1ED97754E58C}">
      <dgm:prSet/>
      <dgm:spPr/>
      <dgm:t>
        <a:bodyPr/>
        <a:lstStyle/>
        <a:p>
          <a:pPr>
            <a:defRPr b="1"/>
          </a:pPr>
          <a:r>
            <a:rPr lang="en-US" dirty="0"/>
            <a:t>Cholecalciferol (Vitamin D3) </a:t>
          </a:r>
        </a:p>
      </dgm:t>
    </dgm:pt>
    <dgm:pt modelId="{DE20DF2B-A2BE-48E7-AFD6-43BCDEEBA2D5}" type="parTrans" cxnId="{A30E9897-54A3-4862-8A5C-E26D5482103F}">
      <dgm:prSet/>
      <dgm:spPr/>
      <dgm:t>
        <a:bodyPr/>
        <a:lstStyle/>
        <a:p>
          <a:endParaRPr lang="en-US"/>
        </a:p>
      </dgm:t>
    </dgm:pt>
    <dgm:pt modelId="{980F772D-650E-4A8B-AB44-99598C433274}" type="sibTrans" cxnId="{A30E9897-54A3-4862-8A5C-E26D5482103F}">
      <dgm:prSet/>
      <dgm:spPr/>
      <dgm:t>
        <a:bodyPr/>
        <a:lstStyle/>
        <a:p>
          <a:endParaRPr lang="en-US"/>
        </a:p>
      </dgm:t>
    </dgm:pt>
    <dgm:pt modelId="{1A28B6C4-B77C-48FB-B1BC-FCD3F080CF11}">
      <dgm:prSet/>
      <dgm:spPr/>
      <dgm:t>
        <a:bodyPr/>
        <a:lstStyle/>
        <a:p>
          <a:r>
            <a:rPr lang="en-US" dirty="0"/>
            <a:t>400 IU provided to ALL infants</a:t>
          </a:r>
        </a:p>
      </dgm:t>
    </dgm:pt>
    <dgm:pt modelId="{A75D24D9-5133-4C22-8F80-C6B625466619}" type="parTrans" cxnId="{3AE730A5-DABD-464D-938F-FCF9498E2428}">
      <dgm:prSet/>
      <dgm:spPr/>
      <dgm:t>
        <a:bodyPr/>
        <a:lstStyle/>
        <a:p>
          <a:endParaRPr lang="en-US"/>
        </a:p>
      </dgm:t>
    </dgm:pt>
    <dgm:pt modelId="{25B3B82D-F0ED-4754-A161-036ED3EB666B}" type="sibTrans" cxnId="{3AE730A5-DABD-464D-938F-FCF9498E2428}">
      <dgm:prSet/>
      <dgm:spPr/>
      <dgm:t>
        <a:bodyPr/>
        <a:lstStyle/>
        <a:p>
          <a:endParaRPr lang="en-US"/>
        </a:p>
      </dgm:t>
    </dgm:pt>
    <dgm:pt modelId="{764765D0-3413-4DA6-9CA5-68D05C084A17}">
      <dgm:prSet/>
      <dgm:spPr/>
      <dgm:t>
        <a:bodyPr/>
        <a:lstStyle/>
        <a:p>
          <a:r>
            <a:rPr lang="en-US" dirty="0"/>
            <a:t>≥ 1500 grams: 400 IU once daily</a:t>
          </a:r>
        </a:p>
      </dgm:t>
    </dgm:pt>
    <dgm:pt modelId="{E44ACFF4-2EAB-45C3-9205-2115B8861FBF}" type="parTrans" cxnId="{F7DDD2FE-8DDF-45C2-B71D-968B77A1A559}">
      <dgm:prSet/>
      <dgm:spPr/>
      <dgm:t>
        <a:bodyPr/>
        <a:lstStyle/>
        <a:p>
          <a:endParaRPr lang="en-US"/>
        </a:p>
      </dgm:t>
    </dgm:pt>
    <dgm:pt modelId="{2632DA88-0EDC-4B38-BB83-26E353AED3E9}" type="sibTrans" cxnId="{F7DDD2FE-8DDF-45C2-B71D-968B77A1A559}">
      <dgm:prSet/>
      <dgm:spPr/>
      <dgm:t>
        <a:bodyPr/>
        <a:lstStyle/>
        <a:p>
          <a:endParaRPr lang="en-US"/>
        </a:p>
      </dgm:t>
    </dgm:pt>
    <dgm:pt modelId="{B4037523-3D35-475C-8D2A-787671217186}">
      <dgm:prSet/>
      <dgm:spPr/>
      <dgm:t>
        <a:bodyPr/>
        <a:lstStyle/>
        <a:p>
          <a:r>
            <a:rPr lang="en-US" dirty="0"/>
            <a:t>In full-term, formula fed infants, can d/c once taking &gt; 1 L per day of formula</a:t>
          </a:r>
        </a:p>
      </dgm:t>
    </dgm:pt>
    <dgm:pt modelId="{CADA25D1-D405-4E48-9D5C-9EBFFC74CAB0}" type="parTrans" cxnId="{1E790DB1-FA38-45F0-B879-B15FFF3E21F4}">
      <dgm:prSet/>
      <dgm:spPr/>
      <dgm:t>
        <a:bodyPr/>
        <a:lstStyle/>
        <a:p>
          <a:endParaRPr lang="en-US"/>
        </a:p>
      </dgm:t>
    </dgm:pt>
    <dgm:pt modelId="{D28C86B5-9C42-49CF-8854-4CF0328D4009}" type="sibTrans" cxnId="{1E790DB1-FA38-45F0-B879-B15FFF3E21F4}">
      <dgm:prSet/>
      <dgm:spPr/>
      <dgm:t>
        <a:bodyPr/>
        <a:lstStyle/>
        <a:p>
          <a:endParaRPr lang="en-US"/>
        </a:p>
      </dgm:t>
    </dgm:pt>
    <dgm:pt modelId="{422AC94D-4E24-42F2-B8A3-31562C582BD2}">
      <dgm:prSet/>
      <dgm:spPr/>
      <dgm:t>
        <a:bodyPr/>
        <a:lstStyle/>
        <a:p>
          <a:pPr>
            <a:defRPr b="1"/>
          </a:pPr>
          <a:r>
            <a:rPr lang="en-US"/>
            <a:t>Ferinsol (Iron Supplement)</a:t>
          </a:r>
        </a:p>
      </dgm:t>
    </dgm:pt>
    <dgm:pt modelId="{2E255386-7C0F-43A2-952A-3171CAFC0EF9}" type="parTrans" cxnId="{19BBB810-0F88-45E5-A31C-3284C6D8BF4D}">
      <dgm:prSet/>
      <dgm:spPr/>
      <dgm:t>
        <a:bodyPr/>
        <a:lstStyle/>
        <a:p>
          <a:endParaRPr lang="en-US"/>
        </a:p>
      </dgm:t>
    </dgm:pt>
    <dgm:pt modelId="{604CD49C-46FF-4213-BDB1-001B564D51E4}" type="sibTrans" cxnId="{19BBB810-0F88-45E5-A31C-3284C6D8BF4D}">
      <dgm:prSet/>
      <dgm:spPr/>
      <dgm:t>
        <a:bodyPr/>
        <a:lstStyle/>
        <a:p>
          <a:endParaRPr lang="en-US"/>
        </a:p>
      </dgm:t>
    </dgm:pt>
    <dgm:pt modelId="{ADD502C3-5FAF-4B7A-8E41-CE820E1A16C7}">
      <dgm:prSet/>
      <dgm:spPr/>
      <dgm:t>
        <a:bodyPr/>
        <a:lstStyle/>
        <a:p>
          <a:r>
            <a:rPr lang="en-US" dirty="0"/>
            <a:t>2-3 mg/kg/d for all preterm infants</a:t>
          </a:r>
        </a:p>
      </dgm:t>
    </dgm:pt>
    <dgm:pt modelId="{B85ACD92-5A47-4205-9558-210FE7A6F771}" type="parTrans" cxnId="{D9B2D9A8-8E7A-4839-863F-03306F892ACC}">
      <dgm:prSet/>
      <dgm:spPr/>
      <dgm:t>
        <a:bodyPr/>
        <a:lstStyle/>
        <a:p>
          <a:endParaRPr lang="en-US"/>
        </a:p>
      </dgm:t>
    </dgm:pt>
    <dgm:pt modelId="{9B497B09-661E-45A9-9EE6-4F1BE0E80AA8}" type="sibTrans" cxnId="{D9B2D9A8-8E7A-4839-863F-03306F892ACC}">
      <dgm:prSet/>
      <dgm:spPr/>
      <dgm:t>
        <a:bodyPr/>
        <a:lstStyle/>
        <a:p>
          <a:endParaRPr lang="en-US"/>
        </a:p>
      </dgm:t>
    </dgm:pt>
    <dgm:pt modelId="{5227E807-F7CB-46D6-8248-FE0750A2895D}">
      <dgm:prSet/>
      <dgm:spPr/>
      <dgm:t>
        <a:bodyPr/>
        <a:lstStyle/>
        <a:p>
          <a:r>
            <a:rPr lang="en-US" dirty="0"/>
            <a:t>Exclusive human milk: 3 mg/kg/d</a:t>
          </a:r>
        </a:p>
      </dgm:t>
    </dgm:pt>
    <dgm:pt modelId="{56E05812-A45E-495C-90E7-58168B87BCEA}" type="parTrans" cxnId="{E66754DA-18BF-4E11-8E10-0B8AF1804B47}">
      <dgm:prSet/>
      <dgm:spPr/>
      <dgm:t>
        <a:bodyPr/>
        <a:lstStyle/>
        <a:p>
          <a:endParaRPr lang="en-US"/>
        </a:p>
      </dgm:t>
    </dgm:pt>
    <dgm:pt modelId="{A630BC02-13E2-461B-AA18-DC643A508B37}" type="sibTrans" cxnId="{E66754DA-18BF-4E11-8E10-0B8AF1804B47}">
      <dgm:prSet/>
      <dgm:spPr/>
      <dgm:t>
        <a:bodyPr/>
        <a:lstStyle/>
        <a:p>
          <a:endParaRPr lang="en-US"/>
        </a:p>
      </dgm:t>
    </dgm:pt>
    <dgm:pt modelId="{DD9F09B0-4B0A-4625-862A-6C3287D29A2B}">
      <dgm:prSet/>
      <dgm:spPr/>
      <dgm:t>
        <a:bodyPr/>
        <a:lstStyle/>
        <a:p>
          <a:r>
            <a:rPr lang="en-US"/>
            <a:t>Mixed human milk/formula: 2 mg/kg/d</a:t>
          </a:r>
        </a:p>
      </dgm:t>
    </dgm:pt>
    <dgm:pt modelId="{2A83300F-86E1-4072-BCF1-FA91EFEE88A7}" type="parTrans" cxnId="{3561B762-0DD1-4441-9ADA-E688046C7B28}">
      <dgm:prSet/>
      <dgm:spPr/>
      <dgm:t>
        <a:bodyPr/>
        <a:lstStyle/>
        <a:p>
          <a:endParaRPr lang="en-US"/>
        </a:p>
      </dgm:t>
    </dgm:pt>
    <dgm:pt modelId="{5C72CD05-A1EB-45D3-917C-3CA3DD0C82FA}" type="sibTrans" cxnId="{3561B762-0DD1-4441-9ADA-E688046C7B28}">
      <dgm:prSet/>
      <dgm:spPr/>
      <dgm:t>
        <a:bodyPr/>
        <a:lstStyle/>
        <a:p>
          <a:endParaRPr lang="en-US"/>
        </a:p>
      </dgm:t>
    </dgm:pt>
    <dgm:pt modelId="{33DA903A-ACAB-46C7-87C0-56447DC1B417}">
      <dgm:prSet/>
      <dgm:spPr/>
      <dgm:t>
        <a:bodyPr/>
        <a:lstStyle/>
        <a:p>
          <a:r>
            <a:rPr lang="en-US"/>
            <a:t>Exclusive formula: no iron required</a:t>
          </a:r>
        </a:p>
      </dgm:t>
    </dgm:pt>
    <dgm:pt modelId="{BC2455DE-6C85-4777-B5B6-C26873AB84CB}" type="parTrans" cxnId="{486F9D0C-E6CC-4608-BD3F-6C54752E3B71}">
      <dgm:prSet/>
      <dgm:spPr/>
      <dgm:t>
        <a:bodyPr/>
        <a:lstStyle/>
        <a:p>
          <a:endParaRPr lang="en-US"/>
        </a:p>
      </dgm:t>
    </dgm:pt>
    <dgm:pt modelId="{6F13F684-F46E-4597-80B5-9E8B8D1107EA}" type="sibTrans" cxnId="{486F9D0C-E6CC-4608-BD3F-6C54752E3B71}">
      <dgm:prSet/>
      <dgm:spPr/>
      <dgm:t>
        <a:bodyPr/>
        <a:lstStyle/>
        <a:p>
          <a:endParaRPr lang="en-US"/>
        </a:p>
      </dgm:t>
    </dgm:pt>
    <dgm:pt modelId="{99126BE7-DD13-42D1-81C7-28061D3A6787}">
      <dgm:prSet/>
      <dgm:spPr/>
      <dgm:t>
        <a:bodyPr/>
        <a:lstStyle/>
        <a:p>
          <a:r>
            <a:rPr lang="en-US" dirty="0"/>
            <a:t>Divide dose q 12h for infants &lt; 1500 grams</a:t>
          </a:r>
        </a:p>
      </dgm:t>
    </dgm:pt>
    <dgm:pt modelId="{63DF24E8-754E-4CB5-B748-C025A1767D35}" type="parTrans" cxnId="{D34E2FC2-F3D7-4533-B998-79FD32DED6CA}">
      <dgm:prSet/>
      <dgm:spPr/>
      <dgm:t>
        <a:bodyPr/>
        <a:lstStyle/>
        <a:p>
          <a:endParaRPr lang="en-US"/>
        </a:p>
      </dgm:t>
    </dgm:pt>
    <dgm:pt modelId="{3F863549-9585-48A8-B6CA-34189693FAD2}" type="sibTrans" cxnId="{D34E2FC2-F3D7-4533-B998-79FD32DED6CA}">
      <dgm:prSet/>
      <dgm:spPr/>
      <dgm:t>
        <a:bodyPr/>
        <a:lstStyle/>
        <a:p>
          <a:endParaRPr lang="en-US"/>
        </a:p>
      </dgm:t>
    </dgm:pt>
    <dgm:pt modelId="{77D4AC0C-6DCA-4F31-97D9-4DFD1D69EDCD}">
      <dgm:prSet/>
      <dgm:spPr/>
      <dgm:t>
        <a:bodyPr/>
        <a:lstStyle/>
        <a:p>
          <a:r>
            <a:rPr lang="en-US" dirty="0"/>
            <a:t>Dose based on feeding type:</a:t>
          </a:r>
        </a:p>
      </dgm:t>
    </dgm:pt>
    <dgm:pt modelId="{1C7E79CF-095A-4286-BF6B-19427AE4F1F6}" type="parTrans" cxnId="{2360D4E2-8B5D-45A7-BBD5-8FDB8DEF4A6E}">
      <dgm:prSet/>
      <dgm:spPr/>
      <dgm:t>
        <a:bodyPr/>
        <a:lstStyle/>
        <a:p>
          <a:endParaRPr lang="en-US"/>
        </a:p>
      </dgm:t>
    </dgm:pt>
    <dgm:pt modelId="{683D455C-CF12-4801-A871-1EB3DEA96412}" type="sibTrans" cxnId="{2360D4E2-8B5D-45A7-BBD5-8FDB8DEF4A6E}">
      <dgm:prSet/>
      <dgm:spPr/>
      <dgm:t>
        <a:bodyPr/>
        <a:lstStyle/>
        <a:p>
          <a:endParaRPr lang="en-US"/>
        </a:p>
      </dgm:t>
    </dgm:pt>
    <dgm:pt modelId="{DF76CC95-55B0-419D-AF50-15F9C2ED1700}">
      <dgm:prSet/>
      <dgm:spPr/>
      <dgm:t>
        <a:bodyPr/>
        <a:lstStyle/>
        <a:p>
          <a:r>
            <a:rPr lang="en-US" dirty="0"/>
            <a:t>&lt; 1500 grams: 200 IU q 12 </a:t>
          </a:r>
          <a:r>
            <a:rPr lang="en-US" dirty="0" err="1"/>
            <a:t>hrs</a:t>
          </a:r>
          <a:endParaRPr lang="en-US" dirty="0"/>
        </a:p>
      </dgm:t>
    </dgm:pt>
    <dgm:pt modelId="{A23CC967-9644-4BDC-828A-0E758E7C79ED}" type="parTrans" cxnId="{9BD5F956-E8DC-4BE4-92BF-0A3332ADA834}">
      <dgm:prSet/>
      <dgm:spPr/>
      <dgm:t>
        <a:bodyPr/>
        <a:lstStyle/>
        <a:p>
          <a:endParaRPr lang="en-US"/>
        </a:p>
      </dgm:t>
    </dgm:pt>
    <dgm:pt modelId="{6D2973D7-8388-4962-BFB1-7B3B5984961E}" type="sibTrans" cxnId="{9BD5F956-E8DC-4BE4-92BF-0A3332ADA834}">
      <dgm:prSet/>
      <dgm:spPr/>
      <dgm:t>
        <a:bodyPr/>
        <a:lstStyle/>
        <a:p>
          <a:endParaRPr lang="en-US"/>
        </a:p>
      </dgm:t>
    </dgm:pt>
    <dgm:pt modelId="{5A00764A-733B-4F1C-BFA2-D8A48FC166EB}" type="pres">
      <dgm:prSet presAssocID="{DA260B4F-EBE8-45C9-846D-9D886BEB834A}" presName="Name0" presStyleCnt="0">
        <dgm:presLayoutVars>
          <dgm:dir/>
          <dgm:animLvl val="lvl"/>
          <dgm:resizeHandles val="exact"/>
        </dgm:presLayoutVars>
      </dgm:prSet>
      <dgm:spPr/>
    </dgm:pt>
    <dgm:pt modelId="{D02BA4C5-75AE-4171-87F6-C346FC50698E}" type="pres">
      <dgm:prSet presAssocID="{C29B93BD-247F-42E1-9011-1ED97754E58C}" presName="composite" presStyleCnt="0"/>
      <dgm:spPr/>
    </dgm:pt>
    <dgm:pt modelId="{E1CABB8A-0BB0-42BD-813F-87F09DC541DA}" type="pres">
      <dgm:prSet presAssocID="{C29B93BD-247F-42E1-9011-1ED97754E58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6B80A49-7B49-44AA-AB7F-379EF75AB7F5}" type="pres">
      <dgm:prSet presAssocID="{C29B93BD-247F-42E1-9011-1ED97754E58C}" presName="desTx" presStyleLbl="alignAccFollowNode1" presStyleIdx="0" presStyleCnt="2">
        <dgm:presLayoutVars>
          <dgm:bulletEnabled val="1"/>
        </dgm:presLayoutVars>
      </dgm:prSet>
      <dgm:spPr/>
    </dgm:pt>
    <dgm:pt modelId="{4A9F002F-0756-4D96-AE71-5596C846831C}" type="pres">
      <dgm:prSet presAssocID="{980F772D-650E-4A8B-AB44-99598C433274}" presName="space" presStyleCnt="0"/>
      <dgm:spPr/>
    </dgm:pt>
    <dgm:pt modelId="{4E2B0ED6-FDD2-43EA-B84B-3AC6976EB610}" type="pres">
      <dgm:prSet presAssocID="{422AC94D-4E24-42F2-B8A3-31562C582BD2}" presName="composite" presStyleCnt="0"/>
      <dgm:spPr/>
    </dgm:pt>
    <dgm:pt modelId="{64972FA8-3A0E-4F67-A018-99A2C3D01007}" type="pres">
      <dgm:prSet presAssocID="{422AC94D-4E24-42F2-B8A3-31562C582BD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BBF0EBE-677C-476A-B9C0-15AE4FCCBC9D}" type="pres">
      <dgm:prSet presAssocID="{422AC94D-4E24-42F2-B8A3-31562C582BD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A9F8C50A-62FE-4D6A-8ED9-D81ECBC7B83E}" type="presOf" srcId="{1A28B6C4-B77C-48FB-B1BC-FCD3F080CF11}" destId="{D6B80A49-7B49-44AA-AB7F-379EF75AB7F5}" srcOrd="0" destOrd="0" presId="urn:microsoft.com/office/officeart/2005/8/layout/hList1"/>
    <dgm:cxn modelId="{486F9D0C-E6CC-4608-BD3F-6C54752E3B71}" srcId="{77D4AC0C-6DCA-4F31-97D9-4DFD1D69EDCD}" destId="{33DA903A-ACAB-46C7-87C0-56447DC1B417}" srcOrd="2" destOrd="0" parTransId="{BC2455DE-6C85-4777-B5B6-C26873AB84CB}" sibTransId="{6F13F684-F46E-4597-80B5-9E8B8D1107EA}"/>
    <dgm:cxn modelId="{19BBB810-0F88-45E5-A31C-3284C6D8BF4D}" srcId="{DA260B4F-EBE8-45C9-846D-9D886BEB834A}" destId="{422AC94D-4E24-42F2-B8A3-31562C582BD2}" srcOrd="1" destOrd="0" parTransId="{2E255386-7C0F-43A2-952A-3171CAFC0EF9}" sibTransId="{604CD49C-46FF-4213-BDB1-001B564D51E4}"/>
    <dgm:cxn modelId="{A8D63218-67E8-47D4-8469-45E9F15C72A4}" type="presOf" srcId="{DA260B4F-EBE8-45C9-846D-9D886BEB834A}" destId="{5A00764A-733B-4F1C-BFA2-D8A48FC166EB}" srcOrd="0" destOrd="0" presId="urn:microsoft.com/office/officeart/2005/8/layout/hList1"/>
    <dgm:cxn modelId="{4E923E2A-D710-4164-8935-BC0F507E1C5E}" type="presOf" srcId="{DF76CC95-55B0-419D-AF50-15F9C2ED1700}" destId="{D6B80A49-7B49-44AA-AB7F-379EF75AB7F5}" srcOrd="0" destOrd="1" presId="urn:microsoft.com/office/officeart/2005/8/layout/hList1"/>
    <dgm:cxn modelId="{EBBFCA38-6DD5-4862-8B66-DD4DA9275E3B}" type="presOf" srcId="{33DA903A-ACAB-46C7-87C0-56447DC1B417}" destId="{EBBF0EBE-677C-476A-B9C0-15AE4FCCBC9D}" srcOrd="0" destOrd="4" presId="urn:microsoft.com/office/officeart/2005/8/layout/hList1"/>
    <dgm:cxn modelId="{4933785F-9A49-47F2-AB85-3212C5A95886}" type="presOf" srcId="{C29B93BD-247F-42E1-9011-1ED97754E58C}" destId="{E1CABB8A-0BB0-42BD-813F-87F09DC541DA}" srcOrd="0" destOrd="0" presId="urn:microsoft.com/office/officeart/2005/8/layout/hList1"/>
    <dgm:cxn modelId="{3561B762-0DD1-4441-9ADA-E688046C7B28}" srcId="{77D4AC0C-6DCA-4F31-97D9-4DFD1D69EDCD}" destId="{DD9F09B0-4B0A-4625-862A-6C3287D29A2B}" srcOrd="1" destOrd="0" parTransId="{2A83300F-86E1-4072-BCF1-FA91EFEE88A7}" sibTransId="{5C72CD05-A1EB-45D3-917C-3CA3DD0C82FA}"/>
    <dgm:cxn modelId="{9195894B-2EDC-4A9F-8EEC-44205422A38F}" type="presOf" srcId="{422AC94D-4E24-42F2-B8A3-31562C582BD2}" destId="{64972FA8-3A0E-4F67-A018-99A2C3D01007}" srcOrd="0" destOrd="0" presId="urn:microsoft.com/office/officeart/2005/8/layout/hList1"/>
    <dgm:cxn modelId="{6FF8CA4D-064C-4B8E-A7FB-0FBF3D6C4E20}" type="presOf" srcId="{764765D0-3413-4DA6-9CA5-68D05C084A17}" destId="{D6B80A49-7B49-44AA-AB7F-379EF75AB7F5}" srcOrd="0" destOrd="2" presId="urn:microsoft.com/office/officeart/2005/8/layout/hList1"/>
    <dgm:cxn modelId="{28399F74-CF6A-4E94-BA9A-5F60B12676DB}" type="presOf" srcId="{B4037523-3D35-475C-8D2A-787671217186}" destId="{D6B80A49-7B49-44AA-AB7F-379EF75AB7F5}" srcOrd="0" destOrd="3" presId="urn:microsoft.com/office/officeart/2005/8/layout/hList1"/>
    <dgm:cxn modelId="{9BD5F956-E8DC-4BE4-92BF-0A3332ADA834}" srcId="{1A28B6C4-B77C-48FB-B1BC-FCD3F080CF11}" destId="{DF76CC95-55B0-419D-AF50-15F9C2ED1700}" srcOrd="0" destOrd="0" parTransId="{A23CC967-9644-4BDC-828A-0E758E7C79ED}" sibTransId="{6D2973D7-8388-4962-BFB1-7B3B5984961E}"/>
    <dgm:cxn modelId="{C2D79686-21BC-4D72-A38A-2CED5AD32418}" type="presOf" srcId="{DD9F09B0-4B0A-4625-862A-6C3287D29A2B}" destId="{EBBF0EBE-677C-476A-B9C0-15AE4FCCBC9D}" srcOrd="0" destOrd="3" presId="urn:microsoft.com/office/officeart/2005/8/layout/hList1"/>
    <dgm:cxn modelId="{A30E9897-54A3-4862-8A5C-E26D5482103F}" srcId="{DA260B4F-EBE8-45C9-846D-9D886BEB834A}" destId="{C29B93BD-247F-42E1-9011-1ED97754E58C}" srcOrd="0" destOrd="0" parTransId="{DE20DF2B-A2BE-48E7-AFD6-43BCDEEBA2D5}" sibTransId="{980F772D-650E-4A8B-AB44-99598C433274}"/>
    <dgm:cxn modelId="{3AE730A5-DABD-464D-938F-FCF9498E2428}" srcId="{C29B93BD-247F-42E1-9011-1ED97754E58C}" destId="{1A28B6C4-B77C-48FB-B1BC-FCD3F080CF11}" srcOrd="0" destOrd="0" parTransId="{A75D24D9-5133-4C22-8F80-C6B625466619}" sibTransId="{25B3B82D-F0ED-4754-A161-036ED3EB666B}"/>
    <dgm:cxn modelId="{D9B2D9A8-8E7A-4839-863F-03306F892ACC}" srcId="{422AC94D-4E24-42F2-B8A3-31562C582BD2}" destId="{ADD502C3-5FAF-4B7A-8E41-CE820E1A16C7}" srcOrd="0" destOrd="0" parTransId="{B85ACD92-5A47-4205-9558-210FE7A6F771}" sibTransId="{9B497B09-661E-45A9-9EE6-4F1BE0E80AA8}"/>
    <dgm:cxn modelId="{1E790DB1-FA38-45F0-B879-B15FFF3E21F4}" srcId="{C29B93BD-247F-42E1-9011-1ED97754E58C}" destId="{B4037523-3D35-475C-8D2A-787671217186}" srcOrd="1" destOrd="0" parTransId="{CADA25D1-D405-4E48-9D5C-9EBFFC74CAB0}" sibTransId="{D28C86B5-9C42-49CF-8854-4CF0328D4009}"/>
    <dgm:cxn modelId="{D34E2FC2-F3D7-4533-B998-79FD32DED6CA}" srcId="{422AC94D-4E24-42F2-B8A3-31562C582BD2}" destId="{99126BE7-DD13-42D1-81C7-28061D3A6787}" srcOrd="2" destOrd="0" parTransId="{63DF24E8-754E-4CB5-B748-C025A1767D35}" sibTransId="{3F863549-9585-48A8-B6CA-34189693FAD2}"/>
    <dgm:cxn modelId="{E66754DA-18BF-4E11-8E10-0B8AF1804B47}" srcId="{77D4AC0C-6DCA-4F31-97D9-4DFD1D69EDCD}" destId="{5227E807-F7CB-46D6-8248-FE0750A2895D}" srcOrd="0" destOrd="0" parTransId="{56E05812-A45E-495C-90E7-58168B87BCEA}" sibTransId="{A630BC02-13E2-461B-AA18-DC643A508B37}"/>
    <dgm:cxn modelId="{2360D4E2-8B5D-45A7-BBD5-8FDB8DEF4A6E}" srcId="{422AC94D-4E24-42F2-B8A3-31562C582BD2}" destId="{77D4AC0C-6DCA-4F31-97D9-4DFD1D69EDCD}" srcOrd="1" destOrd="0" parTransId="{1C7E79CF-095A-4286-BF6B-19427AE4F1F6}" sibTransId="{683D455C-CF12-4801-A871-1EB3DEA96412}"/>
    <dgm:cxn modelId="{4E8CDEE7-13D9-4416-92F6-D69ADB3718A4}" type="presOf" srcId="{99126BE7-DD13-42D1-81C7-28061D3A6787}" destId="{EBBF0EBE-677C-476A-B9C0-15AE4FCCBC9D}" srcOrd="0" destOrd="5" presId="urn:microsoft.com/office/officeart/2005/8/layout/hList1"/>
    <dgm:cxn modelId="{3A46D7E8-4E3B-47B9-9311-973074DC040B}" type="presOf" srcId="{77D4AC0C-6DCA-4F31-97D9-4DFD1D69EDCD}" destId="{EBBF0EBE-677C-476A-B9C0-15AE4FCCBC9D}" srcOrd="0" destOrd="1" presId="urn:microsoft.com/office/officeart/2005/8/layout/hList1"/>
    <dgm:cxn modelId="{E86A11EB-5037-4EED-8D50-6955ABFA79B1}" type="presOf" srcId="{5227E807-F7CB-46D6-8248-FE0750A2895D}" destId="{EBBF0EBE-677C-476A-B9C0-15AE4FCCBC9D}" srcOrd="0" destOrd="2" presId="urn:microsoft.com/office/officeart/2005/8/layout/hList1"/>
    <dgm:cxn modelId="{837752ED-0C0A-419D-AC71-AFBEBD31FEFA}" type="presOf" srcId="{ADD502C3-5FAF-4B7A-8E41-CE820E1A16C7}" destId="{EBBF0EBE-677C-476A-B9C0-15AE4FCCBC9D}" srcOrd="0" destOrd="0" presId="urn:microsoft.com/office/officeart/2005/8/layout/hList1"/>
    <dgm:cxn modelId="{F7DDD2FE-8DDF-45C2-B71D-968B77A1A559}" srcId="{1A28B6C4-B77C-48FB-B1BC-FCD3F080CF11}" destId="{764765D0-3413-4DA6-9CA5-68D05C084A17}" srcOrd="1" destOrd="0" parTransId="{E44ACFF4-2EAB-45C3-9205-2115B8861FBF}" sibTransId="{2632DA88-0EDC-4B38-BB83-26E353AED3E9}"/>
    <dgm:cxn modelId="{5623F9A5-5235-4AB3-9638-17E551683228}" type="presParOf" srcId="{5A00764A-733B-4F1C-BFA2-D8A48FC166EB}" destId="{D02BA4C5-75AE-4171-87F6-C346FC50698E}" srcOrd="0" destOrd="0" presId="urn:microsoft.com/office/officeart/2005/8/layout/hList1"/>
    <dgm:cxn modelId="{B3D8966E-BFB6-410F-B052-EBE4BB438573}" type="presParOf" srcId="{D02BA4C5-75AE-4171-87F6-C346FC50698E}" destId="{E1CABB8A-0BB0-42BD-813F-87F09DC541DA}" srcOrd="0" destOrd="0" presId="urn:microsoft.com/office/officeart/2005/8/layout/hList1"/>
    <dgm:cxn modelId="{45579DCE-6A46-475E-810A-A6ED2AA20978}" type="presParOf" srcId="{D02BA4C5-75AE-4171-87F6-C346FC50698E}" destId="{D6B80A49-7B49-44AA-AB7F-379EF75AB7F5}" srcOrd="1" destOrd="0" presId="urn:microsoft.com/office/officeart/2005/8/layout/hList1"/>
    <dgm:cxn modelId="{BC936BBB-07CA-496F-9A9F-B8178E205592}" type="presParOf" srcId="{5A00764A-733B-4F1C-BFA2-D8A48FC166EB}" destId="{4A9F002F-0756-4D96-AE71-5596C846831C}" srcOrd="1" destOrd="0" presId="urn:microsoft.com/office/officeart/2005/8/layout/hList1"/>
    <dgm:cxn modelId="{B70603AA-9B89-45BE-AFD6-766A7CBEADB9}" type="presParOf" srcId="{5A00764A-733B-4F1C-BFA2-D8A48FC166EB}" destId="{4E2B0ED6-FDD2-43EA-B84B-3AC6976EB610}" srcOrd="2" destOrd="0" presId="urn:microsoft.com/office/officeart/2005/8/layout/hList1"/>
    <dgm:cxn modelId="{36C2B9F9-4636-4EAB-8F86-272BBF435AC0}" type="presParOf" srcId="{4E2B0ED6-FDD2-43EA-B84B-3AC6976EB610}" destId="{64972FA8-3A0E-4F67-A018-99A2C3D01007}" srcOrd="0" destOrd="0" presId="urn:microsoft.com/office/officeart/2005/8/layout/hList1"/>
    <dgm:cxn modelId="{F4813530-8AE9-43C8-98FC-515B72A58E85}" type="presParOf" srcId="{4E2B0ED6-FDD2-43EA-B84B-3AC6976EB610}" destId="{EBBF0EBE-677C-476A-B9C0-15AE4FCCBC9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D8281-352C-4EB4-A36D-7F4BC187D94A}">
      <dsp:nvSpPr>
        <dsp:cNvPr id="0" name=""/>
        <dsp:cNvSpPr/>
      </dsp:nvSpPr>
      <dsp:spPr>
        <a:xfrm>
          <a:off x="0" y="245"/>
          <a:ext cx="42849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08408-B246-4ABB-BBC0-D6FBAB986A88}">
      <dsp:nvSpPr>
        <dsp:cNvPr id="0" name=""/>
        <dsp:cNvSpPr/>
      </dsp:nvSpPr>
      <dsp:spPr>
        <a:xfrm>
          <a:off x="0" y="245"/>
          <a:ext cx="4284921" cy="316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“The goal of nutritional management in VLBW infants is the achievement of postnatal growth at a rate that approximates the intrauterine growth of a normal fetus at the same post conceptual age”</a:t>
          </a:r>
        </a:p>
      </dsp:txBody>
      <dsp:txXfrm>
        <a:off x="0" y="245"/>
        <a:ext cx="4284921" cy="3165722"/>
      </dsp:txXfrm>
    </dsp:sp>
    <dsp:sp modelId="{57A57CB1-CD68-4139-B937-B37BDE1DA3D2}">
      <dsp:nvSpPr>
        <dsp:cNvPr id="0" name=""/>
        <dsp:cNvSpPr/>
      </dsp:nvSpPr>
      <dsp:spPr>
        <a:xfrm>
          <a:off x="0" y="3165968"/>
          <a:ext cx="42849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E14C9-A839-4F0A-9D40-B8C5E1C4441E}">
      <dsp:nvSpPr>
        <dsp:cNvPr id="0" name=""/>
        <dsp:cNvSpPr/>
      </dsp:nvSpPr>
      <dsp:spPr>
        <a:xfrm>
          <a:off x="0" y="3165968"/>
          <a:ext cx="4284921" cy="2511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i="1" kern="1200" dirty="0"/>
            <a:t>AAP Committee on Nutrition</a:t>
          </a:r>
          <a:endParaRPr lang="en-US" sz="2600" kern="1200" dirty="0"/>
        </a:p>
      </dsp:txBody>
      <dsp:txXfrm>
        <a:off x="0" y="3165968"/>
        <a:ext cx="4284921" cy="25110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A20F8-2362-42B5-9913-45F7CF3A4FEC}">
      <dsp:nvSpPr>
        <dsp:cNvPr id="0" name=""/>
        <dsp:cNvSpPr/>
      </dsp:nvSpPr>
      <dsp:spPr>
        <a:xfrm>
          <a:off x="3644" y="56355"/>
          <a:ext cx="3552578" cy="108000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Initial Phase</a:t>
          </a:r>
        </a:p>
      </dsp:txBody>
      <dsp:txXfrm>
        <a:off x="543644" y="56355"/>
        <a:ext cx="2472578" cy="1080000"/>
      </dsp:txXfrm>
    </dsp:sp>
    <dsp:sp modelId="{62DEE755-28B3-47B3-8D8C-7A108B007A64}">
      <dsp:nvSpPr>
        <dsp:cNvPr id="0" name=""/>
        <dsp:cNvSpPr/>
      </dsp:nvSpPr>
      <dsp:spPr>
        <a:xfrm>
          <a:off x="3644" y="1271355"/>
          <a:ext cx="2842062" cy="16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Baseline Fluid Needs: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&lt;1 kg: 80-120 ml/kg/d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1-1.5 kg: 70-90 ml/kg/d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&gt; 1.5 kg: 60-80 ml/kg/d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>
        <a:off x="3644" y="1271355"/>
        <a:ext cx="2842062" cy="1620000"/>
      </dsp:txXfrm>
    </dsp:sp>
    <dsp:sp modelId="{F35294C1-7126-4007-B42F-19C3423F5999}">
      <dsp:nvSpPr>
        <dsp:cNvPr id="0" name=""/>
        <dsp:cNvSpPr/>
      </dsp:nvSpPr>
      <dsp:spPr>
        <a:xfrm>
          <a:off x="3340223" y="56355"/>
          <a:ext cx="3552578" cy="1080000"/>
        </a:xfrm>
        <a:prstGeom prst="chevron">
          <a:avLst/>
        </a:prstGeom>
        <a:solidFill>
          <a:schemeClr val="accent2">
            <a:hueOff val="-2556499"/>
            <a:satOff val="-3410"/>
            <a:lumOff val="-10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Transitional Phase</a:t>
          </a:r>
        </a:p>
      </dsp:txBody>
      <dsp:txXfrm>
        <a:off x="3880223" y="56355"/>
        <a:ext cx="2472578" cy="1080000"/>
      </dsp:txXfrm>
    </dsp:sp>
    <dsp:sp modelId="{B880EE91-8A28-486C-9BA2-CEAC388EFEF2}">
      <dsp:nvSpPr>
        <dsp:cNvPr id="0" name=""/>
        <dsp:cNvSpPr/>
      </dsp:nvSpPr>
      <dsp:spPr>
        <a:xfrm>
          <a:off x="3340223" y="1271355"/>
          <a:ext cx="2842062" cy="16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Gradual liberalization of fluids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Advance by 20 ml/kg/d</a:t>
          </a:r>
        </a:p>
      </dsp:txBody>
      <dsp:txXfrm>
        <a:off x="3340223" y="1271355"/>
        <a:ext cx="2842062" cy="1620000"/>
      </dsp:txXfrm>
    </dsp:sp>
    <dsp:sp modelId="{4F860CDB-255D-4EFE-9110-E03D89C67738}">
      <dsp:nvSpPr>
        <dsp:cNvPr id="0" name=""/>
        <dsp:cNvSpPr/>
      </dsp:nvSpPr>
      <dsp:spPr>
        <a:xfrm>
          <a:off x="6676801" y="56355"/>
          <a:ext cx="3552578" cy="1080000"/>
        </a:xfrm>
        <a:prstGeom prst="chevron">
          <a:avLst/>
        </a:prstGeom>
        <a:solidFill>
          <a:schemeClr val="accent2">
            <a:hueOff val="-5112997"/>
            <a:satOff val="-6820"/>
            <a:lumOff val="-20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Growth Phase</a:t>
          </a:r>
        </a:p>
      </dsp:txBody>
      <dsp:txXfrm>
        <a:off x="7216801" y="56355"/>
        <a:ext cx="2472578" cy="1080000"/>
      </dsp:txXfrm>
    </dsp:sp>
    <dsp:sp modelId="{1938A98E-D309-45E9-AC42-4F0F43A48826}">
      <dsp:nvSpPr>
        <dsp:cNvPr id="0" name=""/>
        <dsp:cNvSpPr/>
      </dsp:nvSpPr>
      <dsp:spPr>
        <a:xfrm>
          <a:off x="6676801" y="1271355"/>
          <a:ext cx="2842062" cy="16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Goal volume to support hydration and growth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160 ml/kg/d</a:t>
          </a:r>
        </a:p>
      </dsp:txBody>
      <dsp:txXfrm>
        <a:off x="6676801" y="1271355"/>
        <a:ext cx="2842062" cy="16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865A8-06CB-4CE8-BCA9-804954CFBF10}">
      <dsp:nvSpPr>
        <dsp:cNvPr id="0" name=""/>
        <dsp:cNvSpPr/>
      </dsp:nvSpPr>
      <dsp:spPr>
        <a:xfrm>
          <a:off x="41" y="70127"/>
          <a:ext cx="3949418" cy="106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MCT Oil</a:t>
          </a:r>
        </a:p>
      </dsp:txBody>
      <dsp:txXfrm>
        <a:off x="41" y="70127"/>
        <a:ext cx="3949418" cy="1065600"/>
      </dsp:txXfrm>
    </dsp:sp>
    <dsp:sp modelId="{1239460C-F948-4E49-B770-01825963E76B}">
      <dsp:nvSpPr>
        <dsp:cNvPr id="0" name=""/>
        <dsp:cNvSpPr/>
      </dsp:nvSpPr>
      <dsp:spPr>
        <a:xfrm>
          <a:off x="41" y="1135727"/>
          <a:ext cx="3949418" cy="34532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Medium chain triglyceride oil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Does not increase osmolality of feeding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Does not require bile salts for absorption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Adds fat calories only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1 ml MCT/100 ml adds 2 kcal/oz</a:t>
          </a:r>
        </a:p>
      </dsp:txBody>
      <dsp:txXfrm>
        <a:off x="41" y="1135727"/>
        <a:ext cx="3949418" cy="3453210"/>
      </dsp:txXfrm>
    </dsp:sp>
    <dsp:sp modelId="{4736C419-E561-4AA9-A911-8961C5C60251}">
      <dsp:nvSpPr>
        <dsp:cNvPr id="0" name=""/>
        <dsp:cNvSpPr/>
      </dsp:nvSpPr>
      <dsp:spPr>
        <a:xfrm>
          <a:off x="4502378" y="70127"/>
          <a:ext cx="3949418" cy="106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Formula Powder</a:t>
          </a:r>
        </a:p>
      </dsp:txBody>
      <dsp:txXfrm>
        <a:off x="4502378" y="70127"/>
        <a:ext cx="3949418" cy="1065600"/>
      </dsp:txXfrm>
    </dsp:sp>
    <dsp:sp modelId="{A27654E5-BCA5-43B8-9BE2-6522127041A7}">
      <dsp:nvSpPr>
        <dsp:cNvPr id="0" name=""/>
        <dsp:cNvSpPr/>
      </dsp:nvSpPr>
      <dsp:spPr>
        <a:xfrm>
          <a:off x="4502378" y="1135727"/>
          <a:ext cx="3949418" cy="34532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Can be used as a breast milk fortifier in late preterm or term infants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Do not provide as much protein and minerals as HMF, so not appropriate for VLBW infants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½ tsp/100 ml adds 2 kcal/oz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1 tsp/100 ml adds 4 kcal/oz</a:t>
          </a:r>
        </a:p>
      </dsp:txBody>
      <dsp:txXfrm>
        <a:off x="4502378" y="1135727"/>
        <a:ext cx="3949418" cy="34532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ABB8A-0BB0-42BD-813F-87F09DC541DA}">
      <dsp:nvSpPr>
        <dsp:cNvPr id="0" name=""/>
        <dsp:cNvSpPr/>
      </dsp:nvSpPr>
      <dsp:spPr>
        <a:xfrm>
          <a:off x="49" y="82607"/>
          <a:ext cx="4781740" cy="6624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 dirty="0"/>
            <a:t>Cholecalciferol (Vitamin D3) </a:t>
          </a:r>
        </a:p>
      </dsp:txBody>
      <dsp:txXfrm>
        <a:off x="49" y="82607"/>
        <a:ext cx="4781740" cy="662400"/>
      </dsp:txXfrm>
    </dsp:sp>
    <dsp:sp modelId="{D6B80A49-7B49-44AA-AB7F-379EF75AB7F5}">
      <dsp:nvSpPr>
        <dsp:cNvPr id="0" name=""/>
        <dsp:cNvSpPr/>
      </dsp:nvSpPr>
      <dsp:spPr>
        <a:xfrm>
          <a:off x="49" y="745007"/>
          <a:ext cx="4781740" cy="352372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400 IU provided to ALL infants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&lt; 1500 grams: 200 IU q 12 </a:t>
          </a:r>
          <a:r>
            <a:rPr lang="en-US" sz="2300" kern="1200" dirty="0" err="1"/>
            <a:t>hrs</a:t>
          </a:r>
          <a:endParaRPr lang="en-US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≥ 1500 grams: 400 IU once daily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In full-term, formula fed infants, can d/c once taking &gt; 1 L per day of formula</a:t>
          </a:r>
        </a:p>
      </dsp:txBody>
      <dsp:txXfrm>
        <a:off x="49" y="745007"/>
        <a:ext cx="4781740" cy="3523722"/>
      </dsp:txXfrm>
    </dsp:sp>
    <dsp:sp modelId="{64972FA8-3A0E-4F67-A018-99A2C3D01007}">
      <dsp:nvSpPr>
        <dsp:cNvPr id="0" name=""/>
        <dsp:cNvSpPr/>
      </dsp:nvSpPr>
      <dsp:spPr>
        <a:xfrm>
          <a:off x="5451234" y="82607"/>
          <a:ext cx="4781740" cy="662400"/>
        </a:xfrm>
        <a:prstGeom prst="rect">
          <a:avLst/>
        </a:prstGeom>
        <a:gradFill rotWithShape="0">
          <a:gsLst>
            <a:gs pos="0">
              <a:schemeClr val="accent2">
                <a:hueOff val="-5112997"/>
                <a:satOff val="-6820"/>
                <a:lumOff val="-20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112997"/>
                <a:satOff val="-6820"/>
                <a:lumOff val="-20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112997"/>
                <a:satOff val="-6820"/>
                <a:lumOff val="-20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5112997"/>
              <a:satOff val="-6820"/>
              <a:lumOff val="-2039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Ferinsol (Iron Supplement)</a:t>
          </a:r>
        </a:p>
      </dsp:txBody>
      <dsp:txXfrm>
        <a:off x="5451234" y="82607"/>
        <a:ext cx="4781740" cy="662400"/>
      </dsp:txXfrm>
    </dsp:sp>
    <dsp:sp modelId="{EBBF0EBE-677C-476A-B9C0-15AE4FCCBC9D}">
      <dsp:nvSpPr>
        <dsp:cNvPr id="0" name=""/>
        <dsp:cNvSpPr/>
      </dsp:nvSpPr>
      <dsp:spPr>
        <a:xfrm>
          <a:off x="5451234" y="745007"/>
          <a:ext cx="4781740" cy="3523722"/>
        </a:xfrm>
        <a:prstGeom prst="rect">
          <a:avLst/>
        </a:prstGeom>
        <a:solidFill>
          <a:schemeClr val="accent2">
            <a:tint val="40000"/>
            <a:alpha val="90000"/>
            <a:hueOff val="-4570199"/>
            <a:satOff val="-14083"/>
            <a:lumOff val="-4486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570199"/>
              <a:satOff val="-14083"/>
              <a:lumOff val="-44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2-3 mg/kg/d for all preterm infants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Dose based on feeding type: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Exclusive human milk: 3 mg/kg/d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Mixed human milk/formula: 2 mg/kg/d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Exclusive formula: no iron required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Divide dose q 12h for infants &lt; 1500 grams</a:t>
          </a:r>
        </a:p>
      </dsp:txBody>
      <dsp:txXfrm>
        <a:off x="5451234" y="745007"/>
        <a:ext cx="4781740" cy="3523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33E19E-BA8F-467F-814A-C6D0DD55CD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439990-3E95-4147-99B5-9F60958798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1E2888-CF88-4765-8BEF-24FF014D46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36357-A42D-47C3-BD12-C6067DE6D4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AA542F-3CD2-4B9E-A406-97330208F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020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5E0A17-4B52-4E63-9286-522DFC4A04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69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27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22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35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25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68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42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17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18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28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56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99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81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515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447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86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18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047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978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323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919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02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89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FD6D3-8FAC-46B0-BA07-89695C09EA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60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578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731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005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431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511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094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883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216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9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65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470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37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21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84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1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62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E0A17-4B52-4E63-9286-522DFC4A04B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15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f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g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623" y="4464028"/>
            <a:ext cx="10237177" cy="1325065"/>
          </a:xfrm>
        </p:spPr>
        <p:txBody>
          <a:bodyPr>
            <a:normAutofit/>
          </a:bodyPr>
          <a:lstStyle/>
          <a:p>
            <a:r>
              <a:rPr lang="en-US" sz="7200" dirty="0"/>
              <a:t>Neonatal Nutrition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5785724"/>
            <a:ext cx="9144000" cy="75402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Susan Tripp, MS, RD, LDN, CNSC</a:t>
            </a:r>
          </a:p>
          <a:p>
            <a:r>
              <a:rPr lang="en-US" dirty="0"/>
              <a:t>UMass Memorial Medical Center</a:t>
            </a:r>
          </a:p>
        </p:txBody>
      </p:sp>
      <p:pic>
        <p:nvPicPr>
          <p:cNvPr id="7" name="Picture 6" descr="breastfeeding-bab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3626" y="1075267"/>
            <a:ext cx="3501252" cy="2328333"/>
          </a:xfrm>
          <a:prstGeom prst="rect">
            <a:avLst/>
          </a:prstGeom>
        </p:spPr>
      </p:pic>
      <p:pic>
        <p:nvPicPr>
          <p:cNvPr id="8" name="Picture 7" descr="NICU baby gravity feed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59" y="1064685"/>
            <a:ext cx="3141133" cy="2355850"/>
          </a:xfrm>
          <a:prstGeom prst="rect">
            <a:avLst/>
          </a:prstGeom>
        </p:spPr>
      </p:pic>
      <p:pic>
        <p:nvPicPr>
          <p:cNvPr id="9" name="Picture 8" descr="NICU baby bottle feeding with NGT in place.jpg"/>
          <p:cNvPicPr>
            <a:picLocks noChangeAspect="1"/>
          </p:cNvPicPr>
          <p:nvPr/>
        </p:nvPicPr>
        <p:blipFill>
          <a:blip r:embed="rId5"/>
          <a:srcRect l="5017" r="13458"/>
          <a:stretch>
            <a:fillRect/>
          </a:stretch>
        </p:blipFill>
        <p:spPr>
          <a:xfrm>
            <a:off x="3810006" y="1068907"/>
            <a:ext cx="3886200" cy="235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62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Fluid Needs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484954"/>
              </p:ext>
            </p:extLst>
          </p:nvPr>
        </p:nvGraphicFramePr>
        <p:xfrm>
          <a:off x="1120775" y="1825625"/>
          <a:ext cx="10233025" cy="2947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7190" y="4773336"/>
            <a:ext cx="11117620" cy="160043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000" dirty="0"/>
              <a:t>Monitoring:</a:t>
            </a:r>
          </a:p>
          <a:p>
            <a:pPr lvl="1"/>
            <a:r>
              <a:rPr lang="en-US" sz="2000" dirty="0"/>
              <a:t>Normal Urine Output: 1-2 ml/kg/hr</a:t>
            </a:r>
          </a:p>
          <a:p>
            <a:pPr lvl="1"/>
            <a:r>
              <a:rPr lang="en-US" sz="2000" dirty="0"/>
              <a:t>Overhydration : early weight gain, edema, hyponatremia</a:t>
            </a:r>
          </a:p>
          <a:p>
            <a:pPr lvl="1"/>
            <a:r>
              <a:rPr lang="en-US" sz="2000" dirty="0"/>
              <a:t>Underhydration: excessive postnatal weight loss, hypernatremia, elevated BUN, sunken fontanelle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2BB3DD-0CA2-411A-A150-6A121564A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Talking About Fluids in the NICU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13909EC-C2E6-4EC5-AE4D-52B79F4CE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Total Fluids = amount of fluid baby is getting from all sources (IV and enteral).  Reported in ml/kg/d.</a:t>
            </a:r>
          </a:p>
          <a:p>
            <a:r>
              <a:rPr lang="en-US" dirty="0"/>
              <a:t>Calculate using birth weight until the infant has surpassed birth weight, then use actual weight</a:t>
            </a:r>
          </a:p>
          <a:p>
            <a:r>
              <a:rPr lang="en-US" dirty="0"/>
              <a:t>Tip: Helpful to present both the absolute amount and the per kilo amount when discussing your plan in rounds</a:t>
            </a:r>
          </a:p>
          <a:p>
            <a:pPr marL="0" indent="0">
              <a:buNone/>
            </a:pPr>
            <a:endParaRPr lang="en-US" dirty="0"/>
          </a:p>
          <a:p>
            <a:pPr lvl="1">
              <a:tabLst>
                <a:tab pos="1376363" algn="l"/>
              </a:tabLst>
            </a:pPr>
            <a:r>
              <a:rPr lang="en-US" dirty="0"/>
              <a:t>Ex: 	The baby’s D10 is running at </a:t>
            </a:r>
            <a:r>
              <a:rPr lang="en-US" u="sng" dirty="0"/>
              <a:t>2.5 ml/</a:t>
            </a:r>
            <a:r>
              <a:rPr lang="en-US" u="sng" dirty="0" err="1"/>
              <a:t>hr</a:t>
            </a:r>
            <a:r>
              <a:rPr lang="en-US" u="sng" dirty="0"/>
              <a:t> </a:t>
            </a:r>
            <a:r>
              <a:rPr lang="en-US" dirty="0"/>
              <a:t>which is </a:t>
            </a:r>
            <a:r>
              <a:rPr lang="en-US" u="sng" dirty="0"/>
              <a:t>75 ml/kg/d</a:t>
            </a:r>
          </a:p>
          <a:p>
            <a:pPr marL="1371600" lvl="3" indent="0">
              <a:buNone/>
            </a:pPr>
            <a:r>
              <a:rPr lang="en-US" sz="2400" dirty="0"/>
              <a:t>The feedings are at </a:t>
            </a:r>
            <a:r>
              <a:rPr lang="en-US" sz="2400" u="sng" dirty="0"/>
              <a:t>10 ml q 3 hours </a:t>
            </a:r>
            <a:r>
              <a:rPr lang="en-US" sz="2400" dirty="0"/>
              <a:t>which is </a:t>
            </a:r>
            <a:r>
              <a:rPr lang="en-US" sz="2400" u="sng" dirty="0"/>
              <a:t>100 ml/kg/d</a:t>
            </a:r>
          </a:p>
        </p:txBody>
      </p:sp>
    </p:spTree>
    <p:extLst>
      <p:ext uri="{BB962C8B-B14F-4D97-AF65-F5344CB8AC3E}">
        <p14:creationId xmlns:p14="http://schemas.microsoft.com/office/powerpoint/2010/main" val="330202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236" y="243867"/>
            <a:ext cx="6651171" cy="889743"/>
          </a:xfrm>
        </p:spPr>
        <p:txBody>
          <a:bodyPr>
            <a:normAutofit/>
          </a:bodyPr>
          <a:lstStyle/>
          <a:p>
            <a:r>
              <a:rPr lang="en-US" sz="4400" dirty="0"/>
              <a:t>Parenteral Nutrition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363" y="1138135"/>
            <a:ext cx="7110919" cy="5627113"/>
          </a:xfrm>
        </p:spPr>
        <p:txBody>
          <a:bodyPr>
            <a:noAutofit/>
          </a:bodyPr>
          <a:lstStyle/>
          <a:p>
            <a:r>
              <a:rPr lang="en-US" sz="2400" dirty="0"/>
              <a:t>Indications for parenteral nutrition in the NICU</a:t>
            </a:r>
          </a:p>
          <a:p>
            <a:pPr lvl="1"/>
            <a:r>
              <a:rPr lang="en-US" dirty="0"/>
              <a:t>Prematurity </a:t>
            </a:r>
          </a:p>
          <a:p>
            <a:pPr lvl="2"/>
            <a:r>
              <a:rPr lang="en-US" sz="2400" dirty="0"/>
              <a:t>&lt;32 weeks or &lt; 1500 grams</a:t>
            </a:r>
          </a:p>
          <a:p>
            <a:pPr lvl="1"/>
            <a:r>
              <a:rPr lang="en-US" dirty="0"/>
              <a:t>Necrotizing enterocolitis (NEC) or spontaneous intestinal perforation (SIP)</a:t>
            </a:r>
          </a:p>
          <a:p>
            <a:pPr lvl="1"/>
            <a:r>
              <a:rPr lang="en-US" dirty="0"/>
              <a:t>Congenital GI anomalies requiring surgical repair</a:t>
            </a:r>
          </a:p>
          <a:p>
            <a:pPr lvl="2"/>
            <a:r>
              <a:rPr lang="en-US" dirty="0"/>
              <a:t>Gastroschisis, omphalocele, bowel obstruction/atresia</a:t>
            </a:r>
          </a:p>
          <a:p>
            <a:pPr lvl="1"/>
            <a:r>
              <a:rPr lang="en-US" dirty="0"/>
              <a:t>Delayed initiation or advancement of enteral feedings</a:t>
            </a:r>
          </a:p>
          <a:p>
            <a:pPr lvl="1"/>
            <a:r>
              <a:rPr lang="en-US" dirty="0"/>
              <a:t>Syndromes or medications associated with impaired GI perfusion</a:t>
            </a:r>
          </a:p>
          <a:p>
            <a:pPr lvl="1"/>
            <a:r>
              <a:rPr lang="en-US" dirty="0"/>
              <a:t>Malabsorption syndromes</a:t>
            </a:r>
          </a:p>
        </p:txBody>
      </p:sp>
      <p:pic>
        <p:nvPicPr>
          <p:cNvPr id="4" name="Picture 3" descr="IV pumps.jpg"/>
          <p:cNvPicPr>
            <a:picLocks noChangeAspect="1"/>
          </p:cNvPicPr>
          <p:nvPr/>
        </p:nvPicPr>
        <p:blipFill rotWithShape="1">
          <a:blip r:embed="rId4"/>
          <a:srcRect l="38859" r="29950"/>
          <a:stretch/>
        </p:blipFill>
        <p:spPr>
          <a:xfrm>
            <a:off x="20" y="10"/>
            <a:ext cx="434338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28" y="365126"/>
            <a:ext cx="6651171" cy="860560"/>
          </a:xfrm>
        </p:spPr>
        <p:txBody>
          <a:bodyPr>
            <a:normAutofit/>
          </a:bodyPr>
          <a:lstStyle/>
          <a:p>
            <a:r>
              <a:rPr lang="en-US" sz="4200" dirty="0"/>
              <a:t>Components of a PN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28" y="1118680"/>
            <a:ext cx="7174844" cy="5374193"/>
          </a:xfrm>
        </p:spPr>
        <p:txBody>
          <a:bodyPr>
            <a:noAutofit/>
          </a:bodyPr>
          <a:lstStyle/>
          <a:p>
            <a:r>
              <a:rPr lang="en-US" sz="2400" dirty="0"/>
              <a:t>Parenteral Nutrition (PN)</a:t>
            </a:r>
          </a:p>
          <a:p>
            <a:pPr lvl="1"/>
            <a:r>
              <a:rPr lang="en-US" dirty="0"/>
              <a:t>Dextrose and Amino Acid</a:t>
            </a:r>
          </a:p>
          <a:p>
            <a:pPr lvl="1"/>
            <a:r>
              <a:rPr lang="en-US" dirty="0"/>
              <a:t>Electrolytes</a:t>
            </a:r>
          </a:p>
          <a:p>
            <a:pPr lvl="1"/>
            <a:r>
              <a:rPr lang="en-US" dirty="0"/>
              <a:t>Vitamins and Minerals</a:t>
            </a:r>
          </a:p>
          <a:p>
            <a:pPr lvl="1"/>
            <a:r>
              <a:rPr lang="en-US" dirty="0"/>
              <a:t>Trace Elements</a:t>
            </a:r>
          </a:p>
          <a:p>
            <a:pPr lvl="1"/>
            <a:r>
              <a:rPr lang="en-US" dirty="0"/>
              <a:t>Other additives</a:t>
            </a:r>
          </a:p>
          <a:p>
            <a:pPr lvl="2"/>
            <a:r>
              <a:rPr lang="en-US" sz="2400" dirty="0"/>
              <a:t>Heparin</a:t>
            </a:r>
          </a:p>
          <a:p>
            <a:pPr lvl="2"/>
            <a:r>
              <a:rPr lang="en-US" sz="2400" dirty="0"/>
              <a:t>L-cysteine</a:t>
            </a:r>
          </a:p>
          <a:p>
            <a:r>
              <a:rPr lang="en-US" sz="2400" dirty="0"/>
              <a:t>Lipids (SMOF)</a:t>
            </a:r>
          </a:p>
          <a:p>
            <a:pPr lvl="1"/>
            <a:r>
              <a:rPr lang="en-US" dirty="0"/>
              <a:t>4 oil blend (</a:t>
            </a:r>
            <a:r>
              <a:rPr lang="en-US" b="1" u="sng" dirty="0"/>
              <a:t>S</a:t>
            </a:r>
            <a:r>
              <a:rPr lang="en-US" dirty="0"/>
              <a:t>oy, </a:t>
            </a:r>
            <a:r>
              <a:rPr lang="en-US" b="1" u="sng" dirty="0"/>
              <a:t>M</a:t>
            </a:r>
            <a:r>
              <a:rPr lang="en-US" dirty="0"/>
              <a:t>CT, </a:t>
            </a:r>
            <a:r>
              <a:rPr lang="en-US" b="1" u="sng" dirty="0"/>
              <a:t>O</a:t>
            </a:r>
            <a:r>
              <a:rPr lang="en-US" dirty="0"/>
              <a:t>live, </a:t>
            </a:r>
            <a:r>
              <a:rPr lang="en-US" b="1" u="sng" dirty="0"/>
              <a:t>F</a:t>
            </a:r>
            <a:r>
              <a:rPr lang="en-US" dirty="0"/>
              <a:t>ish)</a:t>
            </a:r>
          </a:p>
          <a:p>
            <a:pPr lvl="1"/>
            <a:r>
              <a:rPr lang="en-US" dirty="0"/>
              <a:t>Provided as a separate infusion over 24 hours</a:t>
            </a:r>
          </a:p>
          <a:p>
            <a:pPr lvl="1"/>
            <a:r>
              <a:rPr lang="en-US" dirty="0"/>
              <a:t>Each gram of fat = 5 ml of SMOF</a:t>
            </a:r>
          </a:p>
        </p:txBody>
      </p:sp>
      <p:pic>
        <p:nvPicPr>
          <p:cNvPr id="4" name="Picture 3" descr="TPN bag.jpg"/>
          <p:cNvPicPr>
            <a:picLocks noChangeAspect="1"/>
          </p:cNvPicPr>
          <p:nvPr/>
        </p:nvPicPr>
        <p:blipFill rotWithShape="1">
          <a:blip r:embed="rId4"/>
          <a:srcRect b="1052"/>
          <a:stretch/>
        </p:blipFill>
        <p:spPr>
          <a:xfrm>
            <a:off x="20" y="10"/>
            <a:ext cx="434338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8208"/>
          </a:xfrm>
        </p:spPr>
        <p:txBody>
          <a:bodyPr>
            <a:normAutofit/>
          </a:bodyPr>
          <a:lstStyle/>
          <a:p>
            <a:r>
              <a:rPr lang="en-US" sz="4400"/>
              <a:t>Glucose Infusion Rate (GIR)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797" y="1176579"/>
            <a:ext cx="10678181" cy="1910590"/>
          </a:xfrm>
        </p:spPr>
        <p:txBody>
          <a:bodyPr>
            <a:noAutofit/>
          </a:bodyPr>
          <a:lstStyle/>
          <a:p>
            <a:r>
              <a:rPr lang="en-US" sz="2400" dirty="0"/>
              <a:t>Tells you how much carbohydrate (dextrose) you are giving a baby in mg/kg/min</a:t>
            </a:r>
          </a:p>
          <a:p>
            <a:r>
              <a:rPr lang="en-US" sz="2400" dirty="0"/>
              <a:t>Important calculation for babies who are hypo/hyperglycemic (even if not on TPN)</a:t>
            </a:r>
          </a:p>
          <a:p>
            <a:r>
              <a:rPr lang="en-US" sz="2400" dirty="0"/>
              <a:t>Need to know % dextrose of fluid, infusion rate, and baby’s weight</a:t>
            </a:r>
          </a:p>
          <a:p>
            <a:r>
              <a:rPr lang="en-US" sz="2400" dirty="0"/>
              <a:t>Calculation methods: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316E775-AC0C-4DC4-9ED1-C57BD7564D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550687"/>
              </p:ext>
            </p:extLst>
          </p:nvPr>
        </p:nvGraphicFramePr>
        <p:xfrm>
          <a:off x="1371600" y="2923674"/>
          <a:ext cx="9281350" cy="3688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9261">
                  <a:extLst>
                    <a:ext uri="{9D8B030D-6E8A-4147-A177-3AD203B41FA5}">
                      <a16:colId xmlns:a16="http://schemas.microsoft.com/office/drawing/2014/main" val="409087281"/>
                    </a:ext>
                  </a:extLst>
                </a:gridCol>
                <a:gridCol w="5122089">
                  <a:extLst>
                    <a:ext uri="{9D8B030D-6E8A-4147-A177-3AD203B41FA5}">
                      <a16:colId xmlns:a16="http://schemas.microsoft.com/office/drawing/2014/main" val="2005334883"/>
                    </a:ext>
                  </a:extLst>
                </a:gridCol>
              </a:tblGrid>
              <a:tr h="41023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Example Calculation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261078"/>
                  </a:ext>
                </a:extLst>
              </a:tr>
              <a:tr h="1589208">
                <a:tc>
                  <a:txBody>
                    <a:bodyPr/>
                    <a:lstStyle/>
                    <a:p>
                      <a:pPr marL="457200" lvl="1" indent="0" algn="ctr">
                        <a:buNone/>
                        <a:tabLst>
                          <a:tab pos="1427163" algn="l"/>
                        </a:tabLst>
                      </a:pPr>
                      <a:r>
                        <a:rPr lang="en-US" sz="2000" dirty="0"/>
                        <a:t>GIR = </a:t>
                      </a:r>
                      <a:r>
                        <a:rPr lang="en-US" sz="2000" u="sng" dirty="0"/>
                        <a:t>ml/kg/d  x % </a:t>
                      </a:r>
                      <a:r>
                        <a:rPr lang="en-US" sz="2000" u="sng" dirty="0" err="1"/>
                        <a:t>dex</a:t>
                      </a:r>
                      <a:endParaRPr lang="en-US" sz="2000" u="sng" dirty="0"/>
                    </a:p>
                    <a:p>
                      <a:pPr marL="457200" lvl="1" indent="0" algn="ctr">
                        <a:buNone/>
                        <a:tabLst>
                          <a:tab pos="1196975" algn="l"/>
                          <a:tab pos="2401888" algn="l"/>
                        </a:tabLst>
                      </a:pPr>
                      <a:r>
                        <a:rPr lang="en-US" sz="2000" dirty="0"/>
                        <a:t> 144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What is the GIR for a baby getting 60 ml/kg/d of 10% dextrose?</a:t>
                      </a:r>
                    </a:p>
                    <a:p>
                      <a:pPr marL="4619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GIR = 60 x 10 ÷ 144</a:t>
                      </a:r>
                    </a:p>
                    <a:p>
                      <a:pPr marL="4619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GIR = 4.2 mg/kg/min</a:t>
                      </a:r>
                    </a:p>
                    <a:p>
                      <a:pPr marL="461963" indent="0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483429"/>
                  </a:ext>
                </a:extLst>
              </a:tr>
              <a:tr h="1589208">
                <a:tc>
                  <a:txBody>
                    <a:bodyPr/>
                    <a:lstStyle/>
                    <a:p>
                      <a:pPr marL="457200" lvl="1" indent="0" algn="ctr">
                        <a:buFont typeface="+mj-lt"/>
                        <a:buNone/>
                        <a:tabLst>
                          <a:tab pos="1196975" algn="l"/>
                        </a:tabLst>
                      </a:pPr>
                      <a:r>
                        <a:rPr lang="en-US" sz="2000"/>
                        <a:t>GIR = </a:t>
                      </a:r>
                      <a:r>
                        <a:rPr lang="en-US" sz="2000" u="sng"/>
                        <a:t>% dex x rate (ml/hr)</a:t>
                      </a:r>
                    </a:p>
                    <a:p>
                      <a:pPr marL="457200" lvl="1" indent="0" algn="ctr">
                        <a:buFont typeface="+mj-lt"/>
                        <a:buNone/>
                        <a:tabLst>
                          <a:tab pos="1828800" algn="l"/>
                        </a:tabLst>
                      </a:pPr>
                      <a:r>
                        <a:rPr lang="en-US" sz="2000"/>
                        <a:t>weight (kg) x 6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Calculate the GIR provided by 10% dextrose running at 2.4 ml/</a:t>
                      </a:r>
                      <a:r>
                        <a:rPr lang="en-US" sz="2000" dirty="0" err="1"/>
                        <a:t>hr</a:t>
                      </a:r>
                      <a:r>
                        <a:rPr lang="en-US" sz="2000" dirty="0"/>
                        <a:t> in an 800-gram baby</a:t>
                      </a:r>
                    </a:p>
                    <a:p>
                      <a:pPr lvl="1"/>
                      <a:r>
                        <a:rPr lang="en-US" sz="2000" dirty="0"/>
                        <a:t>GIR = (10 x 2.4 ml/</a:t>
                      </a:r>
                      <a:r>
                        <a:rPr lang="en-US" sz="2000" dirty="0" err="1"/>
                        <a:t>hr</a:t>
                      </a:r>
                      <a:r>
                        <a:rPr lang="en-US" sz="2000" dirty="0"/>
                        <a:t> ) ÷ (0.8 x 6)</a:t>
                      </a:r>
                    </a:p>
                    <a:p>
                      <a:pPr lvl="1"/>
                      <a:r>
                        <a:rPr lang="en-US" sz="2000" dirty="0"/>
                        <a:t>GIR = 5 mg/kg/min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88956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PN composition dependent on access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3462259"/>
              </p:ext>
            </p:extLst>
          </p:nvPr>
        </p:nvGraphicFramePr>
        <p:xfrm>
          <a:off x="631767" y="1825625"/>
          <a:ext cx="11087655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7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7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Central Line (central UVC, PICC)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Peripheral Line (low lying UVC, PIV)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Long term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Short term 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2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Osmolarity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 maximum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highlight>
                            <a:srgbClr val="FFFF00"/>
                          </a:highlight>
                        </a:rPr>
                        <a:t>Proceed w/ caution: </a:t>
                      </a:r>
                      <a:r>
                        <a:rPr lang="en-US" sz="2000" dirty="0"/>
                        <a:t>&gt; 900 </a:t>
                      </a:r>
                      <a:r>
                        <a:rPr lang="en-US" sz="2000" dirty="0" err="1"/>
                        <a:t>mOsm</a:t>
                      </a:r>
                      <a:r>
                        <a:rPr lang="en-US" sz="2000" dirty="0"/>
                        <a:t>/L</a:t>
                      </a:r>
                    </a:p>
                    <a:p>
                      <a:r>
                        <a:rPr lang="en-US" sz="2000" dirty="0">
                          <a:highlight>
                            <a:srgbClr val="FF0000"/>
                          </a:highlight>
                        </a:rPr>
                        <a:t>Absolute maximum: </a:t>
                      </a:r>
                      <a:r>
                        <a:rPr lang="en-US" sz="2000" dirty="0"/>
                        <a:t>1250 mOsm/L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Dextrose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Calcium Gluconate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</a:t>
                      </a:r>
                      <a:r>
                        <a:rPr lang="en-US" sz="2000" baseline="0" dirty="0"/>
                        <a:t> mg / 1 ml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 mg / 1</a:t>
                      </a:r>
                      <a:r>
                        <a:rPr lang="en-US" sz="2000" baseline="0" dirty="0"/>
                        <a:t> ml (consider risk vs. benefit)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Heparin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  <a:r>
                        <a:rPr lang="en-US" sz="2000" baseline="0" dirty="0"/>
                        <a:t> unit / 1 ml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None (unless low lying UVC or central access anticipated)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Stock/Premix Neonatal PN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2092034"/>
          </a:xfrm>
        </p:spPr>
        <p:txBody>
          <a:bodyPr>
            <a:normAutofit/>
          </a:bodyPr>
          <a:lstStyle/>
          <a:p>
            <a:r>
              <a:rPr lang="en-US" dirty="0"/>
              <a:t>Available 24 hours a day</a:t>
            </a:r>
          </a:p>
          <a:p>
            <a:r>
              <a:rPr lang="en-US" dirty="0"/>
              <a:t>Can be infused via peripheral or central line</a:t>
            </a:r>
          </a:p>
          <a:p>
            <a:r>
              <a:rPr lang="en-US" dirty="0"/>
              <a:t>Run at 60 ml/kg/d</a:t>
            </a:r>
          </a:p>
          <a:p>
            <a:r>
              <a:rPr lang="en-US" dirty="0"/>
              <a:t>May need to piggyback IV dextrose to bring total fluids to goal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659748"/>
              </p:ext>
            </p:extLst>
          </p:nvPr>
        </p:nvGraphicFramePr>
        <p:xfrm>
          <a:off x="719667" y="4093827"/>
          <a:ext cx="105156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9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212">
                <a:tc>
                  <a:txBody>
                    <a:bodyPr/>
                    <a:lstStyle/>
                    <a:p>
                      <a:r>
                        <a:rPr lang="en-US" dirty="0"/>
                        <a:t>Contents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 60 ml/kg/d provides: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10% dextrose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GIR: 4.2 mg/kg/min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5% amino acid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g/kg protein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Heparin (1 unit/ 1 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457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Initiation and Advancement of Neonatal TPN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678965"/>
              </p:ext>
            </p:extLst>
          </p:nvPr>
        </p:nvGraphicFramePr>
        <p:xfrm>
          <a:off x="278159" y="1300773"/>
          <a:ext cx="11668862" cy="529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2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1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7560">
                  <a:extLst>
                    <a:ext uri="{9D8B030D-6E8A-4147-A177-3AD203B41FA5}">
                      <a16:colId xmlns:a16="http://schemas.microsoft.com/office/drawing/2014/main" val="2242517773"/>
                    </a:ext>
                  </a:extLst>
                </a:gridCol>
                <a:gridCol w="3457699">
                  <a:extLst>
                    <a:ext uri="{9D8B030D-6E8A-4147-A177-3AD203B41FA5}">
                      <a16:colId xmlns:a16="http://schemas.microsoft.com/office/drawing/2014/main" val="2548410764"/>
                    </a:ext>
                  </a:extLst>
                </a:gridCol>
              </a:tblGrid>
              <a:tr h="371914">
                <a:tc>
                  <a:txBody>
                    <a:bodyPr/>
                    <a:lstStyle/>
                    <a:p>
                      <a:r>
                        <a:rPr lang="en-US" dirty="0"/>
                        <a:t>Nutrient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Initiate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Goal/Maintenance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Additional Notes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047">
                <a:tc>
                  <a:txBody>
                    <a:bodyPr/>
                    <a:lstStyle/>
                    <a:p>
                      <a:r>
                        <a:rPr lang="en-US" sz="1600" b="1" dirty="0"/>
                        <a:t>Dextrose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4-6 mg/kg/min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10-12</a:t>
                      </a:r>
                      <a:r>
                        <a:rPr lang="en-US" sz="1600" baseline="0"/>
                        <a:t> mg/kg/min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Advance by 1-2 mg/kg/min daily if blood glucose 80-120 mg/dL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455">
                <a:tc>
                  <a:txBody>
                    <a:bodyPr/>
                    <a:lstStyle/>
                    <a:p>
                      <a:r>
                        <a:rPr lang="en-US" sz="1600" b="1" dirty="0"/>
                        <a:t>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 g/kg/d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Preterm Infants: 3-3.5 g/kg/d</a:t>
                      </a:r>
                    </a:p>
                    <a:p>
                      <a:r>
                        <a:rPr lang="en-US" sz="1600"/>
                        <a:t>Term Infants:</a:t>
                      </a:r>
                      <a:r>
                        <a:rPr lang="en-US" sz="1600" baseline="0"/>
                        <a:t> 2.5-3 g/kg/d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Advance cautiously in infants with IUGR/refeeding syndrome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914">
                <a:tc>
                  <a:txBody>
                    <a:bodyPr/>
                    <a:lstStyle/>
                    <a:p>
                      <a:r>
                        <a:rPr lang="en-US" sz="1600" b="1" dirty="0"/>
                        <a:t>Fat (SMOF)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Start with custom PN</a:t>
                      </a:r>
                    </a:p>
                    <a:p>
                      <a:r>
                        <a:rPr lang="en-US" sz="1600" dirty="0"/>
                        <a:t>Infants</a:t>
                      </a:r>
                      <a:r>
                        <a:rPr lang="en-US" sz="1600" baseline="0" dirty="0"/>
                        <a:t> &lt; 1 kg or SGA: 1 g/kg/d</a:t>
                      </a:r>
                    </a:p>
                    <a:p>
                      <a:r>
                        <a:rPr lang="en-US" sz="1600" baseline="0" dirty="0"/>
                        <a:t>Infants &gt; 1 kg and AGA: 2 g/kg/d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 g/kg/d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Advance by 1 g/kg daily if TG &lt; 250 mg/dL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914">
                <a:tc>
                  <a:txBody>
                    <a:bodyPr/>
                    <a:lstStyle/>
                    <a:p>
                      <a:r>
                        <a:rPr lang="en-US" sz="1600" b="1" dirty="0"/>
                        <a:t>Sodium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0-2 mEq/kg/d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3-5</a:t>
                      </a:r>
                      <a:r>
                        <a:rPr lang="en-US" sz="1600" baseline="0" dirty="0"/>
                        <a:t> mEq/kg/d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Extremely preterm infants may require &gt; 5 mEq/kg/d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914">
                <a:tc>
                  <a:txBody>
                    <a:bodyPr/>
                    <a:lstStyle/>
                    <a:p>
                      <a:r>
                        <a:rPr lang="en-US" sz="1600" b="1" dirty="0"/>
                        <a:t>Potassium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0-2 mEq/kg/d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2-4 mEq/kg/d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Usually given as KPhos in balance with Calcium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914">
                <a:tc>
                  <a:txBody>
                    <a:bodyPr/>
                    <a:lstStyle/>
                    <a:p>
                      <a:r>
                        <a:rPr lang="en-US" sz="1600" b="1" dirty="0"/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0-450 mg/kg/d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Preterm Infants: 600-1000 mg/kg/d</a:t>
                      </a:r>
                    </a:p>
                    <a:p>
                      <a:pPr algn="ctr"/>
                      <a:r>
                        <a:rPr lang="en-US" sz="1600" dirty="0"/>
                        <a:t>Term Infants: 400-800 mg/kg/d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Standard ratio 450 mg Ca Gluc:1 mmol Phos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413946"/>
                  </a:ext>
                </a:extLst>
              </a:tr>
              <a:tr h="371914">
                <a:tc>
                  <a:txBody>
                    <a:bodyPr/>
                    <a:lstStyle/>
                    <a:p>
                      <a:r>
                        <a:rPr lang="en-US" sz="1600" b="1" dirty="0"/>
                        <a:t>Phosphorus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0-1 mmol/kg/d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Preterm Infants: 1.3-2.2 mmol/kg/d</a:t>
                      </a:r>
                    </a:p>
                    <a:p>
                      <a:pPr algn="ctr"/>
                      <a:r>
                        <a:rPr lang="en-US" sz="1600" dirty="0"/>
                        <a:t>Term Infants: 0.9-1.8 mmol/kg/d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If Phos &lt; 4 mg/dL, use 350 mg CaGluc:1 mmol Phos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575983"/>
                  </a:ext>
                </a:extLst>
              </a:tr>
              <a:tr h="371914">
                <a:tc>
                  <a:txBody>
                    <a:bodyPr/>
                    <a:lstStyle/>
                    <a:p>
                      <a:r>
                        <a:rPr lang="en-US" sz="1600" b="1" dirty="0"/>
                        <a:t>Chloride/Acetate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Adjust</a:t>
                      </a:r>
                      <a:r>
                        <a:rPr lang="en-US" sz="1600" baseline="0" dirty="0"/>
                        <a:t> based on acid/base status. Preterm infants tend to be acidotic.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NICU TPN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6358486" cy="4351338"/>
          </a:xfrm>
        </p:spPr>
        <p:txBody>
          <a:bodyPr>
            <a:normAutofit/>
          </a:bodyPr>
          <a:lstStyle/>
          <a:p>
            <a:r>
              <a:rPr lang="en-US" sz="2000" dirty="0"/>
              <a:t>Mon-Fri: NICU RD will pend TPN orders in Epic, orders reviewed and signed in rounds</a:t>
            </a:r>
          </a:p>
          <a:p>
            <a:r>
              <a:rPr lang="en-US" sz="2000" dirty="0"/>
              <a:t>Sat/Sun/Holidays: NNPs/PAs &amp; Fellows will assist w/ PN orders</a:t>
            </a:r>
          </a:p>
          <a:p>
            <a:r>
              <a:rPr lang="en-US" sz="2000" b="1" dirty="0"/>
              <a:t>Nutrition notes on Fridays include recommendations for weekend PN orders</a:t>
            </a:r>
          </a:p>
          <a:p>
            <a:r>
              <a:rPr lang="en-US" sz="2000" dirty="0"/>
              <a:t>PN orders must be in by 12 pm!</a:t>
            </a:r>
          </a:p>
          <a:p>
            <a:r>
              <a:rPr lang="en-US" sz="2000" dirty="0"/>
              <a:t>New bags are hung at 5 pm </a:t>
            </a:r>
          </a:p>
          <a:p>
            <a:r>
              <a:rPr lang="en-US" sz="2000" dirty="0"/>
              <a:t>Monitor BMP, Mg, Phos daily until stable on PN, then 1-2x/week</a:t>
            </a:r>
          </a:p>
          <a:p>
            <a:r>
              <a:rPr lang="en-US" sz="2000" dirty="0"/>
              <a:t>Monitor TG daily until at goal lipid dose (3 g/kg/d)</a:t>
            </a:r>
          </a:p>
          <a:p>
            <a:r>
              <a:rPr lang="en-US" sz="2000" dirty="0"/>
              <a:t>Monitor </a:t>
            </a:r>
            <a:r>
              <a:rPr lang="en-US" sz="2000" dirty="0" err="1"/>
              <a:t>Dbili</a:t>
            </a:r>
            <a:r>
              <a:rPr lang="en-US" sz="2000" dirty="0"/>
              <a:t> every 1-2 weeks on long term TPN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97CB03-B5F7-01D8-5878-B02B9E69A2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2" r="4" b="4"/>
          <a:stretch/>
        </p:blipFill>
        <p:spPr>
          <a:xfrm>
            <a:off x="7922922" y="1924505"/>
            <a:ext cx="3354676" cy="339861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Enteral 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Few absolute contraindications to using the GI tract</a:t>
            </a:r>
          </a:p>
          <a:p>
            <a:r>
              <a:rPr lang="en-US" dirty="0"/>
              <a:t>Preterm infants benefit from early enteral nutrition</a:t>
            </a:r>
          </a:p>
          <a:p>
            <a:pPr lvl="1"/>
            <a:r>
              <a:rPr lang="en-US" dirty="0"/>
              <a:t>Prevents villous atrophy</a:t>
            </a:r>
          </a:p>
          <a:p>
            <a:pPr lvl="1"/>
            <a:r>
              <a:rPr lang="en-US" dirty="0"/>
              <a:t>Promotes neurologic and </a:t>
            </a:r>
            <a:r>
              <a:rPr lang="en-US"/>
              <a:t>physiologic gut </a:t>
            </a:r>
            <a:r>
              <a:rPr lang="en-US" dirty="0"/>
              <a:t>maturity</a:t>
            </a:r>
          </a:p>
          <a:p>
            <a:pPr lvl="1"/>
            <a:r>
              <a:rPr lang="en-US" dirty="0"/>
              <a:t>Supports a favorable intestinal microbiome</a:t>
            </a:r>
          </a:p>
          <a:p>
            <a:pPr lvl="1"/>
            <a:r>
              <a:rPr lang="en-US" dirty="0"/>
              <a:t>Potential decrease in systemic inflammation and neonatal comorbidities</a:t>
            </a:r>
          </a:p>
          <a:p>
            <a:r>
              <a:rPr lang="en-US" dirty="0"/>
              <a:t>Limited consensus in literature to guide advancement and fortification of enteral feeding</a:t>
            </a:r>
          </a:p>
          <a:p>
            <a:r>
              <a:rPr lang="en-US" dirty="0"/>
              <a:t>Standardized feeding protocols associated with improved nutritional outcomes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Summarize nutritional challenges in prematurity</a:t>
            </a:r>
          </a:p>
          <a:p>
            <a:r>
              <a:rPr lang="en-US" dirty="0"/>
              <a:t>Describe neonatal growth patterns</a:t>
            </a:r>
          </a:p>
          <a:p>
            <a:r>
              <a:rPr lang="en-US" dirty="0"/>
              <a:t>Review nutritional needs of premature infants</a:t>
            </a:r>
          </a:p>
          <a:p>
            <a:r>
              <a:rPr lang="en-US" dirty="0"/>
              <a:t>Provide guidelines for parenteral and enteral nutrition in the NICU</a:t>
            </a:r>
          </a:p>
          <a:p>
            <a:r>
              <a:rPr lang="en-US" dirty="0"/>
              <a:t>Discuss vitamin and mineral supplementation for premature infants</a:t>
            </a:r>
          </a:p>
          <a:p>
            <a:r>
              <a:rPr lang="en-US" dirty="0"/>
              <a:t>BONUS: Examples of fluid and feeding calculations in the NICU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680" y="90329"/>
            <a:ext cx="10515600" cy="646394"/>
          </a:xfrm>
        </p:spPr>
        <p:txBody>
          <a:bodyPr>
            <a:normAutofit/>
          </a:bodyPr>
          <a:lstStyle/>
          <a:p>
            <a:r>
              <a:rPr lang="en-US" sz="3600" dirty="0"/>
              <a:t>UMass NICU Enteral Feeding Guidelines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E399689-0B14-8069-5CD0-493088FAD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21947"/>
              </p:ext>
            </p:extLst>
          </p:nvPr>
        </p:nvGraphicFramePr>
        <p:xfrm>
          <a:off x="163143" y="736723"/>
          <a:ext cx="11868438" cy="60309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952250">
                  <a:extLst>
                    <a:ext uri="{9D8B030D-6E8A-4147-A177-3AD203B41FA5}">
                      <a16:colId xmlns:a16="http://schemas.microsoft.com/office/drawing/2014/main" val="396870077"/>
                    </a:ext>
                  </a:extLst>
                </a:gridCol>
                <a:gridCol w="2479047">
                  <a:extLst>
                    <a:ext uri="{9D8B030D-6E8A-4147-A177-3AD203B41FA5}">
                      <a16:colId xmlns:a16="http://schemas.microsoft.com/office/drawing/2014/main" val="779824789"/>
                    </a:ext>
                  </a:extLst>
                </a:gridCol>
                <a:gridCol w="2479047">
                  <a:extLst>
                    <a:ext uri="{9D8B030D-6E8A-4147-A177-3AD203B41FA5}">
                      <a16:colId xmlns:a16="http://schemas.microsoft.com/office/drawing/2014/main" val="3203834456"/>
                    </a:ext>
                  </a:extLst>
                </a:gridCol>
                <a:gridCol w="2479047">
                  <a:extLst>
                    <a:ext uri="{9D8B030D-6E8A-4147-A177-3AD203B41FA5}">
                      <a16:colId xmlns:a16="http://schemas.microsoft.com/office/drawing/2014/main" val="399587913"/>
                    </a:ext>
                  </a:extLst>
                </a:gridCol>
                <a:gridCol w="2479047">
                  <a:extLst>
                    <a:ext uri="{9D8B030D-6E8A-4147-A177-3AD203B41FA5}">
                      <a16:colId xmlns:a16="http://schemas.microsoft.com/office/drawing/2014/main" val="3548212792"/>
                    </a:ext>
                  </a:extLst>
                </a:gridCol>
              </a:tblGrid>
              <a:tr h="1723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Gestational Age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23 0/7 – 24 6/7 weeks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25 0/7 – 27 6/7 weeks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28 0/7 – 31 6/7 weeks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32 0/7 – 34 6/7 weeks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738226"/>
                  </a:ext>
                </a:extLst>
              </a:tr>
              <a:tr h="5169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IV access and PN at birth </a:t>
                      </a:r>
                      <a:r>
                        <a:rPr lang="en-US" sz="1100" b="1" baseline="3000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UVC at birth for PN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UVC at birth for PN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&lt;1500 g: UVC at birth for PN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≥1500 g: UVC or PIV based on clinical status, should get PN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PN recommended for infants &lt;1500 g or if prolonged NPO anticipated 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424710"/>
                  </a:ext>
                </a:extLst>
              </a:tr>
              <a:tr h="5169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Total fluid initiation, advancement and goal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100 ml/kg/d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Advance 20 ml/kg daily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to goal of 160 ml/kg/d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90 ml/kg/d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Advance 20 ml/kg daily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to goal of 160 ml/kg/d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80 ml/kg/d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Advance 20 ml/kg daily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to goal of 160 ml/kg/d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80 ml/kg/d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Advance 20 ml/kg daily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to goal of 160 ml/kg/d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30416"/>
                  </a:ext>
                </a:extLst>
              </a:tr>
              <a:tr h="6892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What to feed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MBM or Donor Breast Milk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MBM or Donor Breast Milk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MBM or Donor Breast Milk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If ≤1800 g or &lt; 34 0/7 weeks MBM or Donor Breast Milk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If &gt;1800 g and 34-37 weeks, MBM or Neosure formula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243476"/>
                  </a:ext>
                </a:extLst>
              </a:tr>
              <a:tr h="1723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Start feedings on DOL#0 at </a:t>
                      </a:r>
                      <a:r>
                        <a:rPr lang="en-US" sz="1100" b="1" baseline="30000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10 ml/kg/d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10 ml/kg/d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20 ml/kg/d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20-30 ml/kg/d </a:t>
                      </a:r>
                      <a:r>
                        <a:rPr lang="en-US" sz="1100" baseline="3000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42868"/>
                  </a:ext>
                </a:extLst>
              </a:tr>
              <a:tr h="3446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Feeding advance timing, volume and goal 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10 ml/kg BID ordered on DOL#1 to goal of 160 ml/kg/d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10 ml/kg BID ordered on DOL#1 to goal of 160 ml/kg/d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10 ml/kg BID ordered when feeds initiated to goal of 160 ml/kg/d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15-20 ml/kg </a:t>
                      </a:r>
                      <a:r>
                        <a:rPr lang="en-US" sz="1100" baseline="3000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 BID ordered when feeds initiated to goal of 160 ml/kg/d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279004"/>
                  </a:ext>
                </a:extLst>
              </a:tr>
              <a:tr h="8615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Volume or DOL to increase calories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Increase to 24 kcal/oz at 80 ml/kg/d and continue feeding advances as ordered </a:t>
                      </a:r>
                      <a:r>
                        <a:rPr lang="en-US" sz="1100" baseline="30000" dirty="0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Increase to 24 kcal/oz at 80 ml/kg/d and continue feeding advances as ordered </a:t>
                      </a:r>
                      <a:r>
                        <a:rPr lang="en-US" sz="1100" baseline="30000" dirty="0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Increase to 24 kcal/oz at 80 ml/kg/d and continue feeding advances as ordered </a:t>
                      </a:r>
                      <a:r>
                        <a:rPr lang="en-US" sz="1100" baseline="30000" dirty="0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Increase to 24 kcal/oz on DOL#3 if indicated </a:t>
                      </a:r>
                      <a:r>
                        <a:rPr lang="en-US" sz="1100" baseline="30000" dirty="0">
                          <a:solidFill>
                            <a:schemeClr val="bg1"/>
                          </a:solidFill>
                          <a:effectLst/>
                        </a:rPr>
                        <a:t>e 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and continue feeding advances as ordered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If &lt;34 weeks, use HMF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If ≥34 weeks, use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</a:rPr>
                        <a:t>Neosure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 powder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479055"/>
                  </a:ext>
                </a:extLst>
              </a:tr>
              <a:tr h="3446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Enteral volume to discontinue PN/IV fluids </a:t>
                      </a:r>
                      <a:r>
                        <a:rPr lang="en-US" sz="1100" b="1" baseline="30000" dirty="0">
                          <a:solidFill>
                            <a:schemeClr val="bg1"/>
                          </a:solidFill>
                          <a:effectLst/>
                        </a:rPr>
                        <a:t>f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120 ml/kg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120 ml/kg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120 ml/kg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100-120 ml/kg </a:t>
                      </a:r>
                      <a:r>
                        <a:rPr lang="en-US" sz="1100" baseline="30000" dirty="0">
                          <a:solidFill>
                            <a:schemeClr val="bg1"/>
                          </a:solidFill>
                          <a:effectLst/>
                        </a:rPr>
                        <a:t>g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496244"/>
                  </a:ext>
                </a:extLst>
              </a:tr>
              <a:tr h="1723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When to start Vitamin D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48 hours after reaching full feedings 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48 hours after reaching full feedings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48 hours after reaching full feedings 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48 hours after reaching full feedings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105054"/>
                  </a:ext>
                </a:extLst>
              </a:tr>
              <a:tr h="1723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Vitamin D dosing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400 IU/d (dose divided q 12 hr)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400 IU/d (dose divided q 12 hr)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400 IU/d (dose divided q 12 hr)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400 IU/d (divided q 12 hrs if &lt; 1500 g)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93153"/>
                  </a:ext>
                </a:extLst>
              </a:tr>
              <a:tr h="3446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When to start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effectLst/>
                        </a:rPr>
                        <a:t>Ferinsol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At 2 weeks of age and 24-48 hours after Vitamin D started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At 2 weeks of age and 24-48 hours after Vitamin D started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At 2 weeks of age and 24-48 hours after Vitamin D started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At 2 weeks of age and 24-48 hours after Vitamin D started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091559"/>
                  </a:ext>
                </a:extLst>
              </a:tr>
              <a:tr h="5169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chemeClr val="bg1"/>
                          </a:solidFill>
                          <a:effectLst/>
                        </a:rPr>
                        <a:t>Ferinsol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 dosing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3 mg/kg/d (dose divided q 12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3 mg/kg/d (dose divided q 12 hrs)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3 mg/kg/d (dose divided q 12 hrs)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3 mg/kg/d if on exclusive human milk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2 mg/kg/d if mixed human milk/formula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No supplementation if on full formula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811721"/>
                  </a:ext>
                </a:extLst>
              </a:tr>
              <a:tr h="5169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Nutrition laboratory monitoring </a:t>
                      </a:r>
                      <a:r>
                        <a:rPr lang="en-US" sz="1100" b="1" baseline="30000" dirty="0" err="1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Na, Cl, Ca, Phos,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</a:rPr>
                        <a:t>Alk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 Phos,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</a:rPr>
                        <a:t>Hct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 q 2 weeks (include Retic after 1 month of age)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Na, Cl, Ca, Phos,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</a:rPr>
                        <a:t>Alk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 Phos,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</a:rPr>
                        <a:t>Hct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 q 2 weeks (include Retic after 1 month of age)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Na, Cl, Ca, Phos, Alk Phos, Hct q 2 weeks (include Retic after 1 month of age)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If &lt;34 weeks, Na, Cl, Ca, Phos,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</a:rPr>
                        <a:t>Alk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 Phos,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</a:rPr>
                        <a:t>Hct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 q 2 weeks (include Retic after 1 month of age)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516127"/>
                  </a:ext>
                </a:extLst>
              </a:tr>
              <a:tr h="6892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Growth Failure QI protocol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Initiate once corrected to 31 0/7 weeks, increase goal to 170 ml/kg/d, maintain until 34 0/7 weeks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Initiate once corrected to 31 0/7 weeks, increase goal to 170 ml/kg/d, maintain until 34 0/7 weeks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Initiate once corrected to 31 0/7 weeks AND tolerating feedings of 160 ml/kg/d x 48 hours, increase goal to 170 ml/kg/d, maintain until 34 0/7 weeks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For babies = 32 0/7 weeks at birth, initiate once tolerating feedings of 160 ml/kg/d x 48 hours, increase goal to 170 ml/kg/d, maintain until 34 0/7 weeks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19185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Milk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75973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Mom’s breast milk  (MBM)</a:t>
            </a:r>
          </a:p>
          <a:p>
            <a:pPr lvl="1"/>
            <a:r>
              <a:rPr lang="en-US" dirty="0"/>
              <a:t>Preferred feeding choice for all babies with few exceptions</a:t>
            </a:r>
          </a:p>
          <a:p>
            <a:pPr lvl="1"/>
            <a:r>
              <a:rPr lang="en-US" dirty="0"/>
              <a:t>Numerous bioactive components with immune-protective effects</a:t>
            </a:r>
          </a:p>
          <a:p>
            <a:pPr lvl="1"/>
            <a:r>
              <a:rPr lang="en-US" dirty="0"/>
              <a:t>Improved GI tolerance and digestibility</a:t>
            </a:r>
          </a:p>
          <a:p>
            <a:pPr lvl="1"/>
            <a:r>
              <a:rPr lang="en-US" dirty="0"/>
              <a:t>Improved outcomes for preterm infants:</a:t>
            </a:r>
          </a:p>
          <a:p>
            <a:pPr lvl="2"/>
            <a:r>
              <a:rPr lang="en-US" dirty="0"/>
              <a:t>Decreased late onset sepsis and NEC</a:t>
            </a:r>
          </a:p>
          <a:p>
            <a:pPr lvl="2"/>
            <a:r>
              <a:rPr lang="en-US" dirty="0"/>
              <a:t>Protection against chronic lung disease</a:t>
            </a:r>
          </a:p>
          <a:p>
            <a:pPr lvl="2"/>
            <a:r>
              <a:rPr lang="en-US" dirty="0"/>
              <a:t>Improved neurodevelopmental outcomes</a:t>
            </a:r>
          </a:p>
          <a:p>
            <a:pPr lvl="1"/>
            <a:r>
              <a:rPr lang="en-US" dirty="0"/>
              <a:t>Most infants &lt; 1800 grams or &lt; 34 weeks will require fortification of MBM</a:t>
            </a:r>
          </a:p>
          <a:p>
            <a:pPr lvl="1">
              <a:buNone/>
            </a:pPr>
            <a:endParaRPr lang="en-US" dirty="0"/>
          </a:p>
          <a:p>
            <a:pPr>
              <a:buNone/>
            </a:pPr>
            <a:r>
              <a:rPr lang="en-US" u="sng" dirty="0"/>
              <a:t>Nutrition Facts</a:t>
            </a:r>
          </a:p>
          <a:p>
            <a:pPr lvl="1">
              <a:buNone/>
            </a:pPr>
            <a:r>
              <a:rPr lang="en-US" dirty="0"/>
              <a:t>Assumed Calorie Content: 20 kcal/oz </a:t>
            </a:r>
          </a:p>
          <a:p>
            <a:pPr lvl="1">
              <a:buNone/>
            </a:pPr>
            <a:r>
              <a:rPr lang="en-US" dirty="0"/>
              <a:t>Average Protein Content: 0.9-1.2 grams / 100 ml</a:t>
            </a:r>
          </a:p>
          <a:p>
            <a:pPr lvl="1">
              <a:buNone/>
            </a:pPr>
            <a:r>
              <a:rPr lang="en-US" dirty="0"/>
              <a:t>Inadequate amounts of protein, vitamin D, calcium, phosphorus and sodium for VLBW infants</a:t>
            </a:r>
          </a:p>
        </p:txBody>
      </p:sp>
      <p:pic>
        <p:nvPicPr>
          <p:cNvPr id="5" name="Picture 4" descr="Pumped breast milk.jpg"/>
          <p:cNvPicPr>
            <a:picLocks noChangeAspect="1"/>
          </p:cNvPicPr>
          <p:nvPr/>
        </p:nvPicPr>
        <p:blipFill>
          <a:blip r:embed="rId3"/>
          <a:srcRect l="42465"/>
          <a:stretch>
            <a:fillRect/>
          </a:stretch>
        </p:blipFill>
        <p:spPr>
          <a:xfrm>
            <a:off x="7675927" y="379338"/>
            <a:ext cx="2197915" cy="160445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Milk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794163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Donor/Bank Breast Milk (DBM/BBM)</a:t>
            </a:r>
          </a:p>
          <a:p>
            <a:pPr lvl="1"/>
            <a:r>
              <a:rPr lang="en-US" sz="2000" dirty="0"/>
              <a:t>Tested, pooled and pasteurized human milk from unpaid donors</a:t>
            </a:r>
          </a:p>
          <a:p>
            <a:pPr lvl="1"/>
            <a:r>
              <a:rPr lang="en-US" sz="2000" dirty="0"/>
              <a:t>Pasteurization reduces levels of antioxidants, growth factors and anti-infectious compounds</a:t>
            </a:r>
          </a:p>
          <a:p>
            <a:pPr lvl="1"/>
            <a:r>
              <a:rPr lang="en-US" sz="2000" dirty="0"/>
              <a:t>Lower caloric density and protein content as compared to Mom’s own milk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Donor Breast Milk Policy for UMass NICU</a:t>
            </a:r>
          </a:p>
          <a:p>
            <a:pPr lvl="1"/>
            <a:r>
              <a:rPr lang="en-US" sz="2000" dirty="0"/>
              <a:t>Offered to all infants &lt;1800 grams at birth </a:t>
            </a:r>
            <a:r>
              <a:rPr lang="en-US" sz="2000" u="sng" dirty="0"/>
              <a:t>OR</a:t>
            </a:r>
            <a:r>
              <a:rPr lang="en-US" sz="2000" dirty="0"/>
              <a:t> &lt; 34 weeks gestational age at birth</a:t>
            </a:r>
          </a:p>
          <a:p>
            <a:pPr lvl="1"/>
            <a:r>
              <a:rPr lang="en-US" sz="2000" dirty="0"/>
              <a:t>For multiples, if one infant qualifies, the other infant(s) offered donor breast milk</a:t>
            </a:r>
          </a:p>
          <a:p>
            <a:pPr lvl="1"/>
            <a:r>
              <a:rPr lang="en-US" sz="2000" dirty="0"/>
              <a:t>Transition off once ≥ 34 weeks, &gt; 1800 g, </a:t>
            </a:r>
            <a:r>
              <a:rPr lang="en-US" sz="2000" u="sng" dirty="0"/>
              <a:t>AND</a:t>
            </a:r>
            <a:r>
              <a:rPr lang="en-US" sz="2000" dirty="0"/>
              <a:t> tolerating feedings at 160 ml/kg/d x 48 hours</a:t>
            </a:r>
          </a:p>
          <a:p>
            <a:pPr lvl="1"/>
            <a:r>
              <a:rPr lang="en-US" sz="2000" dirty="0"/>
              <a:t>May consider earlier transition off at discretion of NICU team</a:t>
            </a:r>
          </a:p>
          <a:p>
            <a:pPr lvl="1"/>
            <a:r>
              <a:rPr lang="en-US" sz="2000" dirty="0"/>
              <a:t>Transition to formula over a 2-4 day period</a:t>
            </a:r>
          </a:p>
          <a:p>
            <a:pPr>
              <a:buNone/>
            </a:pPr>
            <a:endParaRPr lang="en-US" sz="2400" u="sng" dirty="0"/>
          </a:p>
          <a:p>
            <a:pPr>
              <a:buNone/>
            </a:pPr>
            <a:r>
              <a:rPr lang="en-US" sz="2400" u="sng" dirty="0"/>
              <a:t>Nutrition Facts</a:t>
            </a:r>
          </a:p>
          <a:p>
            <a:pPr lvl="1">
              <a:buNone/>
            </a:pPr>
            <a:r>
              <a:rPr lang="en-US" sz="2000" dirty="0"/>
              <a:t>Assumed Calorie Content: 20 kcal/oz (but possibly less)</a:t>
            </a:r>
          </a:p>
          <a:p>
            <a:pPr lvl="1">
              <a:buNone/>
            </a:pPr>
            <a:r>
              <a:rPr lang="en-US" sz="2000" dirty="0"/>
              <a:t>Average Protein Content: 0.9 grams / 100 ml</a:t>
            </a:r>
          </a:p>
        </p:txBody>
      </p:sp>
      <p:pic>
        <p:nvPicPr>
          <p:cNvPr id="5" name="Picture 4" descr="Donor milk ba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282" y="172308"/>
            <a:ext cx="4589801" cy="191166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Milk Supplements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Human Milk Fortifier (“Supps”)</a:t>
            </a:r>
          </a:p>
          <a:p>
            <a:pPr lvl="1"/>
            <a:r>
              <a:rPr lang="en-US" dirty="0"/>
              <a:t>Used to increase the calories, protein, vitamins and mineral in breast milk for preterm infants</a:t>
            </a:r>
          </a:p>
          <a:p>
            <a:pPr lvl="1"/>
            <a:r>
              <a:rPr lang="en-US" dirty="0"/>
              <a:t>Bovine (cow’s milk) based, hydrolyzed protein</a:t>
            </a:r>
          </a:p>
          <a:p>
            <a:pPr lvl="1"/>
            <a:r>
              <a:rPr lang="en-US" dirty="0"/>
              <a:t>Recommended for infants &lt; 1800 grams and &lt;34 weeks</a:t>
            </a:r>
          </a:p>
          <a:p>
            <a:pPr lvl="1"/>
            <a:r>
              <a:rPr lang="en-US" dirty="0"/>
              <a:t>Each packet add 1 kcal/oz to 100 ml of MBM</a:t>
            </a:r>
          </a:p>
          <a:p>
            <a:pPr lvl="1"/>
            <a:r>
              <a:rPr lang="en-US" dirty="0"/>
              <a:t>Standard dose is 4 packets/100 ml (24 kcal/oz breast milk), but can go to a maximum of 5 packets/100 ml (25 kcal/oz) if poor growth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en-US" u="sng" dirty="0"/>
              <a:t>Nutrition Facts </a:t>
            </a:r>
            <a:r>
              <a:rPr lang="en-US" dirty="0"/>
              <a:t>(MBM + 4 packets/100 ml):</a:t>
            </a:r>
          </a:p>
          <a:p>
            <a:pPr lvl="1">
              <a:buNone/>
            </a:pPr>
            <a:r>
              <a:rPr lang="en-US" dirty="0"/>
              <a:t>Calorie Content: 24 kcal/oz</a:t>
            </a:r>
          </a:p>
          <a:p>
            <a:pPr lvl="1">
              <a:buNone/>
            </a:pPr>
            <a:r>
              <a:rPr lang="en-US" dirty="0"/>
              <a:t>Protein Content: 2.5 grams / 100 ml</a:t>
            </a:r>
          </a:p>
        </p:txBody>
      </p:sp>
      <p:pic>
        <p:nvPicPr>
          <p:cNvPr id="4" name="Picture 3" descr="HMF HPCL Box.jpg"/>
          <p:cNvPicPr>
            <a:picLocks noChangeAspect="1"/>
          </p:cNvPicPr>
          <p:nvPr/>
        </p:nvPicPr>
        <p:blipFill>
          <a:blip r:embed="rId3"/>
          <a:srcRect l="12167" t="23390" r="7867" b="15251"/>
          <a:stretch>
            <a:fillRect/>
          </a:stretch>
        </p:blipFill>
        <p:spPr>
          <a:xfrm>
            <a:off x="8716161" y="4823671"/>
            <a:ext cx="2253843" cy="1526796"/>
          </a:xfrm>
          <a:prstGeom prst="rect">
            <a:avLst/>
          </a:prstGeom>
        </p:spPr>
      </p:pic>
      <p:pic>
        <p:nvPicPr>
          <p:cNvPr id="5" name="Picture 4" descr="Human Milk Fortifier HPCL Packet.jpg"/>
          <p:cNvPicPr>
            <a:picLocks noChangeAspect="1"/>
          </p:cNvPicPr>
          <p:nvPr/>
        </p:nvPicPr>
        <p:blipFill>
          <a:blip r:embed="rId4"/>
          <a:srcRect l="5615" t="15208" r="6312" b="19578"/>
          <a:stretch>
            <a:fillRect/>
          </a:stretch>
        </p:blipFill>
        <p:spPr>
          <a:xfrm>
            <a:off x="9177556" y="914401"/>
            <a:ext cx="2474752" cy="81373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Human Milk Supplements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BAB963EE-374A-E8AC-2AA7-6FF0F18C17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796301"/>
              </p:ext>
            </p:extLst>
          </p:nvPr>
        </p:nvGraphicFramePr>
        <p:xfrm>
          <a:off x="1120000" y="1825624"/>
          <a:ext cx="8451839" cy="4659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MCT oil #2.jpg"/>
          <p:cNvPicPr>
            <a:picLocks noChangeAspect="1"/>
          </p:cNvPicPr>
          <p:nvPr/>
        </p:nvPicPr>
        <p:blipFill>
          <a:blip r:embed="rId8"/>
          <a:srcRect l="11820" r="13628"/>
          <a:stretch>
            <a:fillRect/>
          </a:stretch>
        </p:blipFill>
        <p:spPr>
          <a:xfrm>
            <a:off x="10055471" y="1966147"/>
            <a:ext cx="1298329" cy="2322004"/>
          </a:xfrm>
          <a:prstGeom prst="rect">
            <a:avLst/>
          </a:prstGeom>
        </p:spPr>
      </p:pic>
      <p:pic>
        <p:nvPicPr>
          <p:cNvPr id="6" name="Picture 5" descr="Neosure Can.png"/>
          <p:cNvPicPr>
            <a:picLocks noChangeAspect="1"/>
          </p:cNvPicPr>
          <p:nvPr/>
        </p:nvPicPr>
        <p:blipFill>
          <a:blip r:embed="rId9"/>
          <a:srcRect l="8388" t="5293" r="9665" b="5868"/>
          <a:stretch>
            <a:fillRect/>
          </a:stretch>
        </p:blipFill>
        <p:spPr>
          <a:xfrm>
            <a:off x="9899009" y="4563610"/>
            <a:ext cx="1795244" cy="194624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AC088-AEBB-D37E-6BA6-460057EB9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3" y="199728"/>
            <a:ext cx="10515600" cy="753812"/>
          </a:xfrm>
        </p:spPr>
        <p:txBody>
          <a:bodyPr>
            <a:normAutofit/>
          </a:bodyPr>
          <a:lstStyle/>
          <a:p>
            <a:r>
              <a:rPr lang="en-US" sz="4000" dirty="0"/>
              <a:t>Formula Options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FD95A28-DCE0-9F4B-E628-033506C07E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436653"/>
              </p:ext>
            </p:extLst>
          </p:nvPr>
        </p:nvGraphicFramePr>
        <p:xfrm>
          <a:off x="132347" y="859051"/>
          <a:ext cx="11959389" cy="577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821">
                  <a:extLst>
                    <a:ext uri="{9D8B030D-6E8A-4147-A177-3AD203B41FA5}">
                      <a16:colId xmlns:a16="http://schemas.microsoft.com/office/drawing/2014/main" val="2864784914"/>
                    </a:ext>
                  </a:extLst>
                </a:gridCol>
                <a:gridCol w="1328821">
                  <a:extLst>
                    <a:ext uri="{9D8B030D-6E8A-4147-A177-3AD203B41FA5}">
                      <a16:colId xmlns:a16="http://schemas.microsoft.com/office/drawing/2014/main" val="2156697984"/>
                    </a:ext>
                  </a:extLst>
                </a:gridCol>
                <a:gridCol w="1328821">
                  <a:extLst>
                    <a:ext uri="{9D8B030D-6E8A-4147-A177-3AD203B41FA5}">
                      <a16:colId xmlns:a16="http://schemas.microsoft.com/office/drawing/2014/main" val="2277628258"/>
                    </a:ext>
                  </a:extLst>
                </a:gridCol>
                <a:gridCol w="1328821">
                  <a:extLst>
                    <a:ext uri="{9D8B030D-6E8A-4147-A177-3AD203B41FA5}">
                      <a16:colId xmlns:a16="http://schemas.microsoft.com/office/drawing/2014/main" val="3874996179"/>
                    </a:ext>
                  </a:extLst>
                </a:gridCol>
                <a:gridCol w="1328821">
                  <a:extLst>
                    <a:ext uri="{9D8B030D-6E8A-4147-A177-3AD203B41FA5}">
                      <a16:colId xmlns:a16="http://schemas.microsoft.com/office/drawing/2014/main" val="4174290338"/>
                    </a:ext>
                  </a:extLst>
                </a:gridCol>
                <a:gridCol w="1328821">
                  <a:extLst>
                    <a:ext uri="{9D8B030D-6E8A-4147-A177-3AD203B41FA5}">
                      <a16:colId xmlns:a16="http://schemas.microsoft.com/office/drawing/2014/main" val="1034797737"/>
                    </a:ext>
                  </a:extLst>
                </a:gridCol>
                <a:gridCol w="1328821">
                  <a:extLst>
                    <a:ext uri="{9D8B030D-6E8A-4147-A177-3AD203B41FA5}">
                      <a16:colId xmlns:a16="http://schemas.microsoft.com/office/drawing/2014/main" val="1571176334"/>
                    </a:ext>
                  </a:extLst>
                </a:gridCol>
                <a:gridCol w="1328821">
                  <a:extLst>
                    <a:ext uri="{9D8B030D-6E8A-4147-A177-3AD203B41FA5}">
                      <a16:colId xmlns:a16="http://schemas.microsoft.com/office/drawing/2014/main" val="2824951842"/>
                    </a:ext>
                  </a:extLst>
                </a:gridCol>
                <a:gridCol w="1328821">
                  <a:extLst>
                    <a:ext uri="{9D8B030D-6E8A-4147-A177-3AD203B41FA5}">
                      <a16:colId xmlns:a16="http://schemas.microsoft.com/office/drawing/2014/main" val="38282310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Premature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Premature Discharge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 Lactose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Partially Hydrolyzed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Extensively Hydrolyzed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Elemental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Pre-thickened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624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/>
                        <a:t>UMass Preferred</a:t>
                      </a:r>
                    </a:p>
                    <a:p>
                      <a:r>
                        <a:rPr lang="en-US" sz="1200" b="0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Special Care</a:t>
                      </a:r>
                    </a:p>
                    <a:p>
                      <a:r>
                        <a:rPr lang="en-US" sz="1200" dirty="0"/>
                        <a:t>(High Protein)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Neosure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Similac 360 Total Care or</a:t>
                      </a:r>
                    </a:p>
                    <a:p>
                      <a:r>
                        <a:rPr lang="en-US" sz="1200" dirty="0"/>
                        <a:t>Similac Advance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Similac Sensitive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Similac Total Comfort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Alimentum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Elecare</a:t>
                      </a:r>
                      <a:r>
                        <a:rPr lang="en-US" sz="1200" dirty="0"/>
                        <a:t> or </a:t>
                      </a:r>
                      <a:r>
                        <a:rPr lang="en-US" sz="1200" dirty="0" err="1"/>
                        <a:t>Neocate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Enfamil 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702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/>
                        <a:t>Standard Concentration(s)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20, 24, 30 kcal/oz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22 kcal/oz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 kcal/oz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 kcal/oz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 kcal/oz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 kcal/oz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 kcal/oz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 kcal/oz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469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/>
                        <a:t>Protein (g)/100 </a:t>
                      </a:r>
                      <a:r>
                        <a:rPr lang="en-US" sz="1200" b="0" dirty="0" err="1"/>
                        <a:t>cal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 (3.3)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2.8-3.1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90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/>
                        <a:t>Protein</a:t>
                      </a:r>
                    </a:p>
                    <a:p>
                      <a:r>
                        <a:rPr lang="en-US" sz="1200" b="0" dirty="0"/>
                        <a:t>(</a:t>
                      </a:r>
                      <a:r>
                        <a:rPr lang="en-US" sz="1200" b="0" dirty="0" err="1"/>
                        <a:t>whey:casein</a:t>
                      </a:r>
                      <a:r>
                        <a:rPr lang="en-US" sz="1200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Intact</a:t>
                      </a:r>
                    </a:p>
                    <a:p>
                      <a:r>
                        <a:rPr lang="en-US" sz="1200" dirty="0"/>
                        <a:t>(60:40)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Intact</a:t>
                      </a:r>
                    </a:p>
                    <a:p>
                      <a:r>
                        <a:rPr lang="en-US" sz="1200" dirty="0"/>
                        <a:t>(50:50)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Intact</a:t>
                      </a:r>
                    </a:p>
                    <a:p>
                      <a:r>
                        <a:rPr lang="en-US" sz="1200" dirty="0"/>
                        <a:t>(50:50)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Intact</a:t>
                      </a:r>
                    </a:p>
                    <a:p>
                      <a:r>
                        <a:rPr lang="en-US" sz="1200" dirty="0"/>
                        <a:t>(20:80)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Partially Hydrolyzed</a:t>
                      </a:r>
                    </a:p>
                    <a:p>
                      <a:r>
                        <a:rPr lang="en-US" sz="1200" dirty="0"/>
                        <a:t>(100:0)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Extensively Hydrolyzed</a:t>
                      </a:r>
                    </a:p>
                    <a:p>
                      <a:r>
                        <a:rPr lang="en-US" sz="1200" dirty="0"/>
                        <a:t>(0:100)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Free Amino Acids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Intact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92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/>
                        <a:t>Ca (mg)/100 </a:t>
                      </a:r>
                      <a:r>
                        <a:rPr lang="en-US" sz="1200" b="0" dirty="0" err="1"/>
                        <a:t>cal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140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/>
                        <a:t>Phos (mg)/100 </a:t>
                      </a:r>
                      <a:r>
                        <a:rPr lang="en-US" sz="1200" b="0" dirty="0" err="1"/>
                        <a:t>cal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035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/>
                        <a:t>Format</a:t>
                      </a:r>
                    </a:p>
                    <a:p>
                      <a:r>
                        <a:rPr lang="en-US" sz="1200" b="0" dirty="0"/>
                        <a:t>(ready to feed, powder)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RTF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RTF,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RTF,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RTF,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RTF,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RTF,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841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/>
                        <a:t>Additional Notes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Use if &lt; 34 </a:t>
                      </a:r>
                      <a:r>
                        <a:rPr lang="en-US" sz="1200" dirty="0" err="1"/>
                        <a:t>wks</a:t>
                      </a:r>
                      <a:endParaRPr lang="en-US" sz="1200" dirty="0"/>
                    </a:p>
                    <a:p>
                      <a:r>
                        <a:rPr lang="en-US" sz="1200" dirty="0"/>
                        <a:t>Only available in hospital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 if 34-37 </a:t>
                      </a:r>
                      <a:r>
                        <a:rPr lang="en-US" sz="1200" dirty="0" err="1"/>
                        <a:t>wks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Best for general feeding intolerance (not preterm!)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For milk or soy protein allergy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For severe allergy or malabsorption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Thickened for reflux or dysphagia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984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/>
                        <a:t>Alternative Products: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Enfamil Premature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Enfacare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Enfamil </a:t>
                      </a:r>
                      <a:r>
                        <a:rPr lang="en-US" sz="1200" dirty="0" err="1"/>
                        <a:t>Neuropro</a:t>
                      </a:r>
                      <a:endParaRPr lang="en-US" sz="1200" dirty="0"/>
                    </a:p>
                    <a:p>
                      <a:r>
                        <a:rPr lang="en-US" sz="1200" dirty="0"/>
                        <a:t>Good Start Gentle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Enfamil Sensitive</a:t>
                      </a:r>
                    </a:p>
                    <a:p>
                      <a:r>
                        <a:rPr lang="en-US" sz="1200" dirty="0"/>
                        <a:t>Good Start </a:t>
                      </a:r>
                      <a:r>
                        <a:rPr lang="en-US" sz="1200" dirty="0" err="1"/>
                        <a:t>SoothePro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Gentlease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Nutramigen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Gerber Extensive HA, </a:t>
                      </a:r>
                      <a:r>
                        <a:rPr lang="en-US" sz="1200" dirty="0" err="1"/>
                        <a:t>PurAmino</a:t>
                      </a:r>
                      <a:r>
                        <a:rPr lang="en-US" sz="1200" dirty="0"/>
                        <a:t>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766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876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03002-3776-F875-CC41-D10F04FBD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Tube Feeding Preterm Infants</a:t>
            </a:r>
          </a:p>
        </p:txBody>
      </p:sp>
      <p:sp>
        <p:nvSpPr>
          <p:cNvPr id="9" name="Rounded Rectangle 17">
            <a:extLst>
              <a:ext uri="{FF2B5EF4-FFF2-40B4-BE49-F238E27FC236}">
                <a16:creationId xmlns:a16="http://schemas.microsoft.com/office/drawing/2014/main" id="{15045B1D-AED4-407C-BC82-BF20E4E4F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948070"/>
            <a:ext cx="4773166" cy="3896140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3E84ED-711C-B059-95BD-9F66484FDB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18" r="9868"/>
          <a:stretch/>
        </p:blipFill>
        <p:spPr>
          <a:xfrm>
            <a:off x="1131172" y="2268111"/>
            <a:ext cx="4187222" cy="32560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937CB-768B-0FA6-FBFA-9D60EAEE6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48069"/>
            <a:ext cx="5670884" cy="4228893"/>
          </a:xfrm>
        </p:spPr>
        <p:txBody>
          <a:bodyPr>
            <a:normAutofit/>
          </a:bodyPr>
          <a:lstStyle/>
          <a:p>
            <a:r>
              <a:rPr lang="en-US" sz="2400" dirty="0"/>
              <a:t>Gastric, bolus feedings preferred</a:t>
            </a:r>
          </a:p>
          <a:p>
            <a:pPr lvl="1"/>
            <a:r>
              <a:rPr lang="en-US" sz="2000" dirty="0"/>
              <a:t>Stimulates greater hormonal response</a:t>
            </a:r>
          </a:p>
          <a:p>
            <a:pPr lvl="1"/>
            <a:r>
              <a:rPr lang="en-US" sz="2000" dirty="0"/>
              <a:t>Shorter infusion time reduces fat loss from feedings</a:t>
            </a:r>
          </a:p>
          <a:p>
            <a:pPr lvl="1"/>
            <a:r>
              <a:rPr lang="en-US" sz="2000" dirty="0"/>
              <a:t>Insufficient evidence to guide preferred interval (q 3 </a:t>
            </a:r>
            <a:r>
              <a:rPr lang="en-US" sz="2000" dirty="0" err="1"/>
              <a:t>hrs</a:t>
            </a:r>
            <a:r>
              <a:rPr lang="en-US" sz="2000" dirty="0"/>
              <a:t> vs. q 2 </a:t>
            </a:r>
            <a:r>
              <a:rPr lang="en-US" sz="2000" dirty="0" err="1"/>
              <a:t>hrs</a:t>
            </a:r>
            <a:r>
              <a:rPr lang="en-US" sz="2000" dirty="0"/>
              <a:t>)</a:t>
            </a:r>
          </a:p>
          <a:p>
            <a:r>
              <a:rPr lang="en-US" sz="2400" dirty="0"/>
              <a:t>Continuous or post-pyloric feedings may be used</a:t>
            </a:r>
          </a:p>
          <a:p>
            <a:pPr lvl="1"/>
            <a:r>
              <a:rPr lang="en-US" sz="2000" dirty="0"/>
              <a:t>Persistent hypoglycemia</a:t>
            </a:r>
          </a:p>
          <a:p>
            <a:pPr lvl="1"/>
            <a:r>
              <a:rPr lang="en-US" sz="2000" dirty="0"/>
              <a:t>Severe spells associated with feedings (used rarely)</a:t>
            </a:r>
          </a:p>
        </p:txBody>
      </p:sp>
    </p:spTree>
    <p:extLst>
      <p:ext uri="{BB962C8B-B14F-4D97-AF65-F5344CB8AC3E}">
        <p14:creationId xmlns:p14="http://schemas.microsoft.com/office/powerpoint/2010/main" val="587737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Oral Feeding for Preterm Infants</a:t>
            </a:r>
          </a:p>
        </p:txBody>
      </p:sp>
      <p:sp>
        <p:nvSpPr>
          <p:cNvPr id="137" name="Rounded Rectangle 17">
            <a:extLst>
              <a:ext uri="{FF2B5EF4-FFF2-40B4-BE49-F238E27FC236}">
                <a16:creationId xmlns:a16="http://schemas.microsoft.com/office/drawing/2014/main" id="{15045B1D-AED4-407C-BC82-BF20E4E4F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948070"/>
            <a:ext cx="4773166" cy="3896140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CFDAB62-EB54-4F17-A373-9277AD742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1776" r="1776"/>
          <a:stretch/>
        </p:blipFill>
        <p:spPr bwMode="auto">
          <a:xfrm>
            <a:off x="1131172" y="2268111"/>
            <a:ext cx="4187222" cy="325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4338" y="1948069"/>
            <a:ext cx="5905041" cy="4228893"/>
          </a:xfrm>
        </p:spPr>
        <p:txBody>
          <a:bodyPr>
            <a:normAutofit/>
          </a:bodyPr>
          <a:lstStyle/>
          <a:p>
            <a:r>
              <a:rPr lang="en-US" sz="2400" dirty="0"/>
              <a:t>Coordination of suck-swallow-breathe does not occur until ~34 weeks</a:t>
            </a:r>
          </a:p>
          <a:p>
            <a:pPr lvl="1"/>
            <a:r>
              <a:rPr lang="en-US" sz="1800" dirty="0"/>
              <a:t>Prior to 34 weeks, write for PG (per gavage) feeds</a:t>
            </a:r>
          </a:p>
          <a:p>
            <a:pPr lvl="1"/>
            <a:r>
              <a:rPr lang="en-US" sz="1800" dirty="0"/>
              <a:t>After 34 weeks, can write for PO feedings</a:t>
            </a:r>
          </a:p>
          <a:p>
            <a:pPr lvl="1"/>
            <a:r>
              <a:rPr lang="en-US" sz="1800" dirty="0"/>
              <a:t>Cue based feeding algorithm helps guide nurse in assessing oral feeding readiness</a:t>
            </a:r>
          </a:p>
          <a:p>
            <a:r>
              <a:rPr lang="en-US" sz="2400" dirty="0"/>
              <a:t>Non-nutritive breastfeeding is a great way for babies to “practice” oral feeding before 34 weeks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717" y="184827"/>
            <a:ext cx="7067840" cy="1325563"/>
          </a:xfrm>
        </p:spPr>
        <p:txBody>
          <a:bodyPr>
            <a:normAutofit/>
          </a:bodyPr>
          <a:lstStyle/>
          <a:p>
            <a:r>
              <a:rPr lang="en-US" sz="4200" dirty="0"/>
              <a:t>Monitoring of Enteral Nutrition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1728" y="1660248"/>
            <a:ext cx="7402749" cy="4847549"/>
          </a:xfrm>
        </p:spPr>
        <p:txBody>
          <a:bodyPr>
            <a:noAutofit/>
          </a:bodyPr>
          <a:lstStyle/>
          <a:p>
            <a:r>
              <a:rPr lang="en-US" sz="2400" dirty="0"/>
              <a:t>Intake and Output</a:t>
            </a:r>
          </a:p>
          <a:p>
            <a:r>
              <a:rPr lang="en-US" sz="2400" dirty="0"/>
              <a:t>Tolerance</a:t>
            </a:r>
          </a:p>
          <a:p>
            <a:r>
              <a:rPr lang="en-US" sz="2400" dirty="0"/>
              <a:t>Growth </a:t>
            </a:r>
          </a:p>
          <a:p>
            <a:r>
              <a:rPr lang="en-US" sz="2400" dirty="0"/>
              <a:t>Laboratory Monitoring – every 2 weeks until ≥ 34 weeks and stable</a:t>
            </a:r>
          </a:p>
          <a:p>
            <a:pPr lvl="1"/>
            <a:r>
              <a:rPr lang="en-US" dirty="0"/>
              <a:t>Sodium (consider checking sooner if ELBW)</a:t>
            </a:r>
          </a:p>
          <a:p>
            <a:pPr lvl="1"/>
            <a:r>
              <a:rPr lang="en-US" dirty="0"/>
              <a:t>Chloride</a:t>
            </a:r>
          </a:p>
          <a:p>
            <a:pPr lvl="1"/>
            <a:r>
              <a:rPr lang="en-US" dirty="0"/>
              <a:t>Calcium</a:t>
            </a:r>
          </a:p>
          <a:p>
            <a:pPr lvl="1"/>
            <a:r>
              <a:rPr lang="en-US" dirty="0"/>
              <a:t>Phosphorus</a:t>
            </a:r>
          </a:p>
          <a:p>
            <a:pPr lvl="1"/>
            <a:r>
              <a:rPr lang="en-US" dirty="0"/>
              <a:t>Alkaline Phosphatase</a:t>
            </a:r>
          </a:p>
          <a:p>
            <a:pPr lvl="1"/>
            <a:r>
              <a:rPr lang="en-US" dirty="0"/>
              <a:t>Hematocrit</a:t>
            </a:r>
          </a:p>
          <a:p>
            <a:pPr lvl="1"/>
            <a:r>
              <a:rPr lang="en-US" dirty="0"/>
              <a:t>Retic</a:t>
            </a:r>
          </a:p>
        </p:txBody>
      </p:sp>
      <p:pic>
        <p:nvPicPr>
          <p:cNvPr id="4" name="Picture 3" descr="baby with glasses on computer.jpg">
            <a:extLst>
              <a:ext uri="{FF2B5EF4-FFF2-40B4-BE49-F238E27FC236}">
                <a16:creationId xmlns:a16="http://schemas.microsoft.com/office/drawing/2014/main" id="{C48EB405-D822-41A5-A38A-0E86E9183A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51" r="42799"/>
          <a:stretch/>
        </p:blipFill>
        <p:spPr>
          <a:xfrm>
            <a:off x="20" y="10"/>
            <a:ext cx="43433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17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265ED-E8A5-4BBF-8F65-068B40964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67" y="120321"/>
            <a:ext cx="10916653" cy="692184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Vitamin and Mineral Needs in Preterm Infants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587E639-056E-4E10-85A7-7C6E9B4C7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900375"/>
              </p:ext>
            </p:extLst>
          </p:nvPr>
        </p:nvGraphicFramePr>
        <p:xfrm>
          <a:off x="264695" y="812505"/>
          <a:ext cx="11560739" cy="5276554"/>
        </p:xfrm>
        <a:graphic>
          <a:graphicData uri="http://schemas.openxmlformats.org/drawingml/2006/table">
            <a:tbl>
              <a:tblPr>
                <a:solidFill>
                  <a:schemeClr val="tx1"/>
                </a:solidFill>
              </a:tblPr>
              <a:tblGrid>
                <a:gridCol w="2505561">
                  <a:extLst>
                    <a:ext uri="{9D8B030D-6E8A-4147-A177-3AD203B41FA5}">
                      <a16:colId xmlns:a16="http://schemas.microsoft.com/office/drawing/2014/main" val="3504551487"/>
                    </a:ext>
                  </a:extLst>
                </a:gridCol>
                <a:gridCol w="2325222">
                  <a:extLst>
                    <a:ext uri="{9D8B030D-6E8A-4147-A177-3AD203B41FA5}">
                      <a16:colId xmlns:a16="http://schemas.microsoft.com/office/drawing/2014/main" val="2640886838"/>
                    </a:ext>
                  </a:extLst>
                </a:gridCol>
                <a:gridCol w="3364978">
                  <a:extLst>
                    <a:ext uri="{9D8B030D-6E8A-4147-A177-3AD203B41FA5}">
                      <a16:colId xmlns:a16="http://schemas.microsoft.com/office/drawing/2014/main" val="1144817060"/>
                    </a:ext>
                  </a:extLst>
                </a:gridCol>
                <a:gridCol w="3364978">
                  <a:extLst>
                    <a:ext uri="{9D8B030D-6E8A-4147-A177-3AD203B41FA5}">
                      <a16:colId xmlns:a16="http://schemas.microsoft.com/office/drawing/2014/main" val="1541511124"/>
                    </a:ext>
                  </a:extLst>
                </a:gridCol>
              </a:tblGrid>
              <a:tr h="371714">
                <a:tc gridSpan="4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Recommended Vitamin and Mineral Intake Compared to Common Feeding Mixtures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97" marR="89597" marT="44798" marB="447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28672063"/>
                  </a:ext>
                </a:extLst>
              </a:tr>
              <a:tr h="42919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Enterally fed VLBW*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MBM24 (HMF) @ 160 ml/kg/d</a:t>
                      </a:r>
                      <a:endParaRPr lang="nn-N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 Care 24 kcal/oz @ 160 ml/kg/d</a:t>
                      </a:r>
                      <a:endParaRPr lang="nn-N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105568"/>
                  </a:ext>
                </a:extLst>
              </a:tr>
              <a:tr h="22591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(amt per kg/d)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(amt per kg/d)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(amt per kg/d)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757708"/>
                  </a:ext>
                </a:extLst>
              </a:tr>
              <a:tr h="24930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Iron (mg)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0696697"/>
                  </a:ext>
                </a:extLst>
              </a:tr>
              <a:tr h="24930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Zinc (mg)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564865"/>
                  </a:ext>
                </a:extLst>
              </a:tr>
              <a:tr h="24930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Vitamin A (IU)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1332-3330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1351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1623</a:t>
                      </a: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344193"/>
                  </a:ext>
                </a:extLst>
              </a:tr>
              <a:tr h="24930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Vitamin D (IU)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400-1000 IU/d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648423"/>
                  </a:ext>
                </a:extLst>
              </a:tr>
              <a:tr h="24930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Vitamin E (IU)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3.3-16.4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948342"/>
                  </a:ext>
                </a:extLst>
              </a:tr>
              <a:tr h="24930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Vitamin K (mcg)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4.4-28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139631"/>
                  </a:ext>
                </a:extLst>
              </a:tr>
              <a:tr h="24930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Thiamin (mcg)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132-275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735241"/>
                  </a:ext>
                </a:extLst>
              </a:tr>
              <a:tr h="24930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Riboflavin (mcg)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200-430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841671"/>
                  </a:ext>
                </a:extLst>
              </a:tr>
              <a:tr h="24930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Niacin (mg)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1.1-5.5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203309"/>
                  </a:ext>
                </a:extLst>
              </a:tr>
              <a:tr h="24930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Vitamin B6 (mcg)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66-275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660154"/>
                  </a:ext>
                </a:extLst>
              </a:tr>
              <a:tr h="24930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Folic Acid (mcg)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22-100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231820"/>
                  </a:ext>
                </a:extLst>
              </a:tr>
              <a:tr h="24930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Vitamin B12 (mcg)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0.12-0.6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  <a:endParaRPr lang="en-US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372053"/>
                  </a:ext>
                </a:extLst>
              </a:tr>
              <a:tr h="24930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Vitamin C (mg)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16.5-41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220124"/>
                  </a:ext>
                </a:extLst>
              </a:tr>
              <a:tr h="24930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Pantothenic Acid (mg)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0.6-2.1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16530"/>
                  </a:ext>
                </a:extLst>
              </a:tr>
              <a:tr h="24930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Biotin (mcg)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3.3-15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3" marR="9333" marT="93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526357"/>
                  </a:ext>
                </a:extLst>
              </a:tr>
              <a:tr h="424794">
                <a:tc gridSpan="4">
                  <a:txBody>
                    <a:bodyPr/>
                    <a:lstStyle/>
                    <a:p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Koletzko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B, et al.  Recommended nutrient intake levels for preterm infants. </a:t>
                      </a:r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</a:t>
                      </a:r>
                      <a:r>
                        <a:rPr lang="en-US" sz="1100" b="0" i="0" u="none" strike="noStrike" kern="1200" baseline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Koletzko</a:t>
                      </a:r>
                      <a:r>
                        <a:rPr lang="en-US" sz="1100" b="0" i="0" u="none" strike="noStrike" kern="12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B, Cheah F-C, </a:t>
                      </a:r>
                      <a:r>
                        <a:rPr lang="en-US" sz="1100" b="0" i="0" u="none" strike="noStrike" kern="1200" baseline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Domellof</a:t>
                      </a:r>
                      <a:r>
                        <a:rPr lang="en-US" sz="1100" b="0" i="0" u="none" strike="noStrike" kern="12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M, Poindexter BB, Vain N, van </a:t>
                      </a:r>
                      <a:r>
                        <a:rPr lang="en-US" sz="1100" b="0" i="0" u="none" strike="noStrike" kern="1200" baseline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Goudoever</a:t>
                      </a:r>
                      <a:r>
                        <a:rPr lang="en-US" sz="1100" b="0" i="0" u="none" strike="noStrike" kern="12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JB (eds): Nutritional Care of Preterm Infants. Scientific Basis and Practical Guidelines. World Rev </a:t>
                      </a:r>
                      <a:r>
                        <a:rPr lang="en-US" sz="1100" b="0" i="0" u="none" strike="noStrike" kern="1200" baseline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Nutr</a:t>
                      </a:r>
                      <a:r>
                        <a:rPr lang="en-US" sz="1100" b="0" i="0" u="none" strike="noStrike" kern="12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Diet. Basel, Karger, 2021, vol 122, pp 191–197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597" marR="89597" marT="44798" marB="447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74373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02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cloth&#10;&#10;Description automatically generated">
            <a:extLst>
              <a:ext uri="{FF2B5EF4-FFF2-40B4-BE49-F238E27FC236}">
                <a16:creationId xmlns:a16="http://schemas.microsoft.com/office/drawing/2014/main" id="{132D361B-B341-4640-A1E1-6FF37D0289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1" r="25005" b="-1"/>
          <a:stretch/>
        </p:blipFill>
        <p:spPr>
          <a:xfrm>
            <a:off x="4636008" y="10"/>
            <a:ext cx="7555992" cy="685799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77D416-66F5-413A-9B46-6289471B3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37912101-6F7C-888C-1F82-2EEA23A4D6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264008"/>
              </p:ext>
            </p:extLst>
          </p:nvPr>
        </p:nvGraphicFramePr>
        <p:xfrm>
          <a:off x="212651" y="499730"/>
          <a:ext cx="4284921" cy="567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5516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>
                <a:solidFill>
                  <a:schemeClr val="tx1"/>
                </a:solidFill>
              </a:rPr>
              <a:t>Vitamin and Mineral Supplementation</a:t>
            </a:r>
          </a:p>
        </p:txBody>
      </p:sp>
      <p:graphicFrame>
        <p:nvGraphicFramePr>
          <p:cNvPr id="1028" name="Content Placeholder 2">
            <a:extLst>
              <a:ext uri="{FF2B5EF4-FFF2-40B4-BE49-F238E27FC236}">
                <a16:creationId xmlns:a16="http://schemas.microsoft.com/office/drawing/2014/main" id="{13BAD2EA-25A5-16FA-DCB8-682C88064D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107612"/>
              </p:ext>
            </p:extLst>
          </p:nvPr>
        </p:nvGraphicFramePr>
        <p:xfrm>
          <a:off x="979488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623700"/>
            <a:ext cx="10233800" cy="4578899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Fenton TR, et al. “Extrauterine growth restriction” and “postnatal growth failure” are misnomers for preterm infants. </a:t>
            </a:r>
            <a:r>
              <a:rPr lang="en-US" sz="2400" i="1" dirty="0"/>
              <a:t>J. </a:t>
            </a:r>
            <a:r>
              <a:rPr lang="en-US" sz="2400" i="1" dirty="0" err="1"/>
              <a:t>Perinatol</a:t>
            </a:r>
            <a:r>
              <a:rPr lang="en-US" sz="2400" i="1" dirty="0"/>
              <a:t>.</a:t>
            </a:r>
            <a:r>
              <a:rPr lang="en-US" sz="2400" dirty="0"/>
              <a:t> 2020 May; 40(5): 704-714.</a:t>
            </a:r>
          </a:p>
          <a:p>
            <a:r>
              <a:rPr lang="en-US" sz="2400" dirty="0"/>
              <a:t>Groh-</a:t>
            </a:r>
            <a:r>
              <a:rPr lang="en-US" sz="2400" dirty="0" err="1"/>
              <a:t>Wargo</a:t>
            </a:r>
            <a:r>
              <a:rPr lang="en-US" sz="2400" dirty="0"/>
              <a:t> S, Barr SM. Parenteral Nutrition.  </a:t>
            </a:r>
            <a:r>
              <a:rPr lang="en-US" sz="2400" i="1" dirty="0"/>
              <a:t>Clin </a:t>
            </a:r>
            <a:r>
              <a:rPr lang="en-US" sz="2400" i="1" dirty="0" err="1"/>
              <a:t>Perinatol</a:t>
            </a:r>
            <a:r>
              <a:rPr lang="en-US" sz="2400" dirty="0"/>
              <a:t>. 2022 Jun; 49(2):355-379.</a:t>
            </a:r>
          </a:p>
          <a:p>
            <a:r>
              <a:rPr lang="en-US" sz="2400" dirty="0"/>
              <a:t>Kwok TC, Dorling J, Gale C. Early enteral feeding in preterm infants.  </a:t>
            </a:r>
            <a:r>
              <a:rPr lang="en-US" sz="2400" i="1" dirty="0"/>
              <a:t>Semin </a:t>
            </a:r>
            <a:r>
              <a:rPr lang="en-US" sz="2400" i="1" dirty="0" err="1"/>
              <a:t>Perinatol</a:t>
            </a:r>
            <a:r>
              <a:rPr lang="en-US" sz="2400" i="1" dirty="0"/>
              <a:t>.</a:t>
            </a:r>
            <a:r>
              <a:rPr lang="en-US" sz="2400" dirty="0"/>
              <a:t> 2-19 </a:t>
            </a:r>
            <a:r>
              <a:rPr lang="en-US" sz="2400" dirty="0" err="1"/>
              <a:t>Noc</a:t>
            </a:r>
            <a:r>
              <a:rPr lang="en-US" sz="2400" dirty="0"/>
              <a:t>; 43)7): 151-159.</a:t>
            </a:r>
          </a:p>
          <a:p>
            <a:r>
              <a:rPr lang="en-US" sz="2400" i="1" dirty="0"/>
              <a:t>Nutritional Care of Preterm Infants: Scientific Basis and Practical Guidelines</a:t>
            </a:r>
            <a:r>
              <a:rPr lang="en-US" sz="2400" dirty="0"/>
              <a:t>, 2</a:t>
            </a:r>
            <a:r>
              <a:rPr lang="en-US" sz="2400" baseline="30000" dirty="0"/>
              <a:t>nd</a:t>
            </a:r>
            <a:r>
              <a:rPr lang="en-US" sz="2400" dirty="0"/>
              <a:t> Ed. B. </a:t>
            </a:r>
            <a:r>
              <a:rPr lang="en-US" sz="2400" dirty="0" err="1"/>
              <a:t>Koletzko</a:t>
            </a:r>
            <a:r>
              <a:rPr lang="en-US" sz="2400" dirty="0"/>
              <a:t>, F. Cheah, M. </a:t>
            </a:r>
            <a:r>
              <a:rPr lang="en-US" sz="2400" dirty="0" err="1"/>
              <a:t>Domellöf</a:t>
            </a:r>
            <a:r>
              <a:rPr lang="en-US" sz="2400" dirty="0"/>
              <a:t>, B. Poindexter, N. Vain, J van </a:t>
            </a:r>
            <a:r>
              <a:rPr lang="en-US" sz="2400" dirty="0" err="1"/>
              <a:t>Goudoever</a:t>
            </a:r>
            <a:r>
              <a:rPr lang="en-US" sz="2400" dirty="0"/>
              <a:t> (editors).  2021.</a:t>
            </a:r>
          </a:p>
          <a:p>
            <a:r>
              <a:rPr lang="en-US" sz="2400" dirty="0"/>
              <a:t>Pereira-da-Silva L, </a:t>
            </a:r>
            <a:r>
              <a:rPr lang="en-US" sz="2400" dirty="0" err="1"/>
              <a:t>Virella</a:t>
            </a:r>
            <a:r>
              <a:rPr lang="en-US" sz="2400" dirty="0"/>
              <a:t> D, </a:t>
            </a:r>
            <a:r>
              <a:rPr lang="en-US" sz="2400" dirty="0" err="1"/>
              <a:t>Fusch</a:t>
            </a:r>
            <a:r>
              <a:rPr lang="en-US" sz="2400" dirty="0"/>
              <a:t> C.  Nutritional Assessment in Preterm Infants: A Practical Approach in the NICU. </a:t>
            </a:r>
            <a:r>
              <a:rPr lang="en-US" sz="2400" i="1" dirty="0"/>
              <a:t>Nutrients</a:t>
            </a:r>
            <a:r>
              <a:rPr lang="en-US" sz="2400" dirty="0"/>
              <a:t>. 2019 Aug 23; 11 (9): 1999.</a:t>
            </a:r>
          </a:p>
          <a:p>
            <a:r>
              <a:rPr lang="en-US" sz="2400" i="1" dirty="0"/>
              <a:t>Pocket Guide to Neonatal Nutrition</a:t>
            </a:r>
            <a:r>
              <a:rPr lang="en-US" sz="2400" dirty="0"/>
              <a:t>, 2</a:t>
            </a:r>
            <a:r>
              <a:rPr lang="en-US" sz="2400" baseline="30000" dirty="0"/>
              <a:t>nd</a:t>
            </a:r>
            <a:r>
              <a:rPr lang="en-US" sz="2400" dirty="0"/>
              <a:t> Ed, Groh-</a:t>
            </a:r>
            <a:r>
              <a:rPr lang="en-US" sz="2400" dirty="0" err="1"/>
              <a:t>Wargo</a:t>
            </a:r>
            <a:r>
              <a:rPr lang="en-US" sz="2400" dirty="0"/>
              <a:t> S, Thompson M, </a:t>
            </a:r>
            <a:r>
              <a:rPr lang="en-US" sz="2400" dirty="0" err="1"/>
              <a:t>Hovasi</a:t>
            </a:r>
            <a:r>
              <a:rPr lang="en-US" sz="2400" dirty="0"/>
              <a:t> Cox J (Eds), Academy of Nutrition and Dietetics, Chicago, IL, 2016.</a:t>
            </a:r>
          </a:p>
        </p:txBody>
      </p:sp>
      <p:pic>
        <p:nvPicPr>
          <p:cNvPr id="4" name="Picture 3" descr="tiny baby footprint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850" y="194950"/>
            <a:ext cx="1428750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4962833-2EBB-47A0-9823-D4F8E16EE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CAD26-7F96-45EF-9A72-68E6F480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313" y="687388"/>
            <a:ext cx="6290687" cy="5483225"/>
          </a:xfrm>
          <a:effectLst/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7200" spc="-300" dirty="0">
                <a:solidFill>
                  <a:schemeClr val="tx1">
                    <a:lumMod val="95000"/>
                  </a:schemeClr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Feeding and Fluid Calculations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580" y="2032907"/>
            <a:ext cx="0" cy="2792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110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Total Fluids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Example: </a:t>
            </a:r>
            <a:r>
              <a:rPr lang="en-US" dirty="0"/>
              <a:t>Calculate the total fluids for a 25 0/7 wk, 800 gram baby getting the following:</a:t>
            </a:r>
          </a:p>
          <a:p>
            <a:pPr lvl="1"/>
            <a:r>
              <a:rPr lang="en-US" dirty="0"/>
              <a:t>PN: 2 ml/hr x 24 </a:t>
            </a:r>
            <a:r>
              <a:rPr lang="en-US" dirty="0" err="1"/>
              <a:t>hrs</a:t>
            </a:r>
            <a:r>
              <a:rPr lang="en-US" dirty="0"/>
              <a:t>			48 ml/d ÷ 0.8 kg = 60 ml/kg/d</a:t>
            </a:r>
          </a:p>
          <a:p>
            <a:pPr lvl="1"/>
            <a:r>
              <a:rPr lang="en-US" dirty="0"/>
              <a:t>SMOF (1 g/kg): 0.17 ml/hr x 24 hrs 	  4 ml/d ÷ 0.8 kg = 5 ml/kg/d</a:t>
            </a:r>
          </a:p>
          <a:p>
            <a:pPr lvl="1"/>
            <a:r>
              <a:rPr lang="en-US" dirty="0"/>
              <a:t>0.45% </a:t>
            </a:r>
            <a:r>
              <a:rPr lang="en-US" dirty="0" err="1"/>
              <a:t>NaAce</a:t>
            </a:r>
            <a:r>
              <a:rPr lang="en-US" dirty="0"/>
              <a:t>: 0.5 ml/hr x 24 hrs 	12 ml/d ÷ 0.8 kg = 15 ml/kg/d</a:t>
            </a:r>
          </a:p>
          <a:p>
            <a:pPr lvl="1"/>
            <a:r>
              <a:rPr lang="en-US" dirty="0"/>
              <a:t>MBM: 2 ml q 3 hrs			</a:t>
            </a:r>
            <a:r>
              <a:rPr lang="en-US" u="sng" dirty="0"/>
              <a:t>16 ml/d ÷ 0.8 kg = 20 ml/kg/d</a:t>
            </a:r>
          </a:p>
          <a:p>
            <a:pPr lvl="1">
              <a:buNone/>
            </a:pPr>
            <a:r>
              <a:rPr lang="en-US" dirty="0"/>
              <a:t>							</a:t>
            </a:r>
            <a:r>
              <a:rPr lang="en-US" b="1" dirty="0"/>
              <a:t>TOTAL FLUIDS = 100 ml/kg/d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Total Fluids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491050"/>
            <a:ext cx="10233800" cy="232892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Example: </a:t>
            </a:r>
            <a:r>
              <a:rPr lang="en-US" dirty="0"/>
              <a:t>The baby from the previous example (25 0/7 wk, 800 grams) is doing well and the plan discussed in rounds is to d/c the fluid infusing through the second UVC port, start a feeding advance of 10 ml/kg BID, increase </a:t>
            </a:r>
            <a:r>
              <a:rPr lang="en-US" dirty="0" err="1"/>
              <a:t>SMOFLipid</a:t>
            </a:r>
            <a:r>
              <a:rPr lang="en-US" dirty="0"/>
              <a:t> to 2 g/kg/d (10 ml/kg) and increase total fluids to 120 ml/kg/d with tonight’s TPN order.  At what rate should you order the TPN?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FB5B8FA-3367-4DF7-A2C5-A1DA1F5DF3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559069"/>
              </p:ext>
            </p:extLst>
          </p:nvPr>
        </p:nvGraphicFramePr>
        <p:xfrm>
          <a:off x="1436404" y="3727785"/>
          <a:ext cx="896382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942">
                  <a:extLst>
                    <a:ext uri="{9D8B030D-6E8A-4147-A177-3AD203B41FA5}">
                      <a16:colId xmlns:a16="http://schemas.microsoft.com/office/drawing/2014/main" val="382900873"/>
                    </a:ext>
                  </a:extLst>
                </a:gridCol>
                <a:gridCol w="3095952">
                  <a:extLst>
                    <a:ext uri="{9D8B030D-6E8A-4147-A177-3AD203B41FA5}">
                      <a16:colId xmlns:a16="http://schemas.microsoft.com/office/drawing/2014/main" val="627184666"/>
                    </a:ext>
                  </a:extLst>
                </a:gridCol>
                <a:gridCol w="2879933">
                  <a:extLst>
                    <a:ext uri="{9D8B030D-6E8A-4147-A177-3AD203B41FA5}">
                      <a16:colId xmlns:a16="http://schemas.microsoft.com/office/drawing/2014/main" val="2749528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Total Fluid = 100 ml/kg/d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Total Fluid = 120 ml/kg/d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96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PN: 2 ml/</a:t>
                      </a:r>
                      <a:r>
                        <a:rPr lang="en-US" dirty="0" err="1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60 ml/kg/d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490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SMOF (1 g/kg/d): 0.17 ml/</a:t>
                      </a:r>
                      <a:r>
                        <a:rPr lang="en-US" dirty="0" err="1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 ml/kg/d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 ml/kg/d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484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0.45% </a:t>
                      </a:r>
                      <a:r>
                        <a:rPr lang="en-US" dirty="0" err="1"/>
                        <a:t>NaAcetate</a:t>
                      </a:r>
                      <a:r>
                        <a:rPr lang="en-US" dirty="0"/>
                        <a:t>: 0.5 ml/</a:t>
                      </a:r>
                      <a:r>
                        <a:rPr lang="en-US" dirty="0" err="1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 ml/kg/d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 ml/kg/d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137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MBM: 2 ml q 3 </a:t>
                      </a:r>
                      <a:r>
                        <a:rPr lang="en-US" dirty="0" err="1"/>
                        <a:t>hrs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 ml/kg/d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 ml/kg/d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63537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3E2793B-3AAA-4275-8310-E77052C08BA0}"/>
              </a:ext>
            </a:extLst>
          </p:cNvPr>
          <p:cNvSpPr/>
          <p:nvPr/>
        </p:nvSpPr>
        <p:spPr>
          <a:xfrm>
            <a:off x="4466601" y="574648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r">
              <a:buNone/>
            </a:pPr>
            <a:r>
              <a:rPr lang="en-US" dirty="0"/>
              <a:t>Fluid remaining for TPN = 80 ml/kg/d </a:t>
            </a:r>
          </a:p>
          <a:p>
            <a:pPr lvl="1" algn="r">
              <a:buNone/>
            </a:pPr>
            <a:r>
              <a:rPr lang="en-US" dirty="0"/>
              <a:t>80 ml/kg/d x 0.8 kg = 64 ml/d ÷ 24 hours = 2.666 ml/</a:t>
            </a:r>
            <a:r>
              <a:rPr lang="en-US" dirty="0" err="1"/>
              <a:t>hr</a:t>
            </a:r>
            <a:endParaRPr lang="en-US" dirty="0"/>
          </a:p>
          <a:p>
            <a:pPr lvl="1" algn="r">
              <a:buNone/>
            </a:pPr>
            <a:r>
              <a:rPr lang="en-US" b="1" dirty="0"/>
              <a:t>Tonight’s TPN order should be written for 2.7 ml/</a:t>
            </a:r>
            <a:r>
              <a:rPr lang="en-US" b="1" dirty="0" err="1"/>
              <a:t>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744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Feeding &amp; Fluid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Trophic feedings: Refer to guidelines for amount (10-20 ml/kg/d)</a:t>
            </a:r>
          </a:p>
          <a:p>
            <a:pPr lvl="1"/>
            <a:r>
              <a:rPr lang="en-US" dirty="0"/>
              <a:t>ml/kg/d x body weight in kg = ml per day of feeds</a:t>
            </a:r>
          </a:p>
          <a:p>
            <a:pPr lvl="1"/>
            <a:r>
              <a:rPr lang="en-US" dirty="0"/>
              <a:t>Divide by the # of times you are feedings each day (usually q 3 hours)</a:t>
            </a:r>
          </a:p>
          <a:p>
            <a:pPr lvl="2"/>
            <a:r>
              <a:rPr lang="en-US" dirty="0"/>
              <a:t>8 times per day if feeding q 3 hours</a:t>
            </a:r>
          </a:p>
          <a:p>
            <a:pPr lvl="2"/>
            <a:r>
              <a:rPr lang="en-US" dirty="0"/>
              <a:t>6 times per day if feeding q 4 hours</a:t>
            </a:r>
          </a:p>
          <a:p>
            <a:pPr lvl="1"/>
            <a:r>
              <a:rPr lang="en-US" dirty="0"/>
              <a:t>Round up or down to the nearest whole number</a:t>
            </a:r>
          </a:p>
          <a:p>
            <a:pPr lvl="2"/>
            <a:r>
              <a:rPr lang="en-US" dirty="0"/>
              <a:t>Can use 0.5 ml increments for smaller babies</a:t>
            </a:r>
          </a:p>
          <a:p>
            <a:pPr lvl="2"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Example: </a:t>
            </a:r>
            <a:r>
              <a:rPr lang="en-US" dirty="0"/>
              <a:t>Calculate the trophic feeding order for a 25 0/7 wk baby (BW: 800 grams)</a:t>
            </a:r>
          </a:p>
          <a:p>
            <a:pPr lvl="1"/>
            <a:r>
              <a:rPr lang="en-US" dirty="0"/>
              <a:t>10 ml/kg/d x 0.8 kg = 8 ml per day</a:t>
            </a:r>
          </a:p>
          <a:p>
            <a:pPr lvl="1"/>
            <a:r>
              <a:rPr lang="en-US" dirty="0"/>
              <a:t>8 ml/d ÷ 8 feedings per day = 1 ml q 3 hours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Feeding &amp; Fluid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Calculating feeding advances</a:t>
            </a:r>
          </a:p>
          <a:p>
            <a:pPr lvl="1"/>
            <a:r>
              <a:rPr lang="en-US" dirty="0"/>
              <a:t>Refer to guidelines for how quickly to advance</a:t>
            </a:r>
          </a:p>
          <a:p>
            <a:pPr lvl="1"/>
            <a:r>
              <a:rPr lang="en-US" dirty="0"/>
              <a:t>ml/kg x body weight in kg = ml per day advance</a:t>
            </a:r>
          </a:p>
          <a:p>
            <a:pPr lvl="1"/>
            <a:r>
              <a:rPr lang="en-US" dirty="0"/>
              <a:t>Divide by the # of times you are feeding each day</a:t>
            </a:r>
          </a:p>
          <a:p>
            <a:pPr lvl="1"/>
            <a:r>
              <a:rPr lang="en-US" dirty="0"/>
              <a:t>Round up or down to the nearest whole number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Example: </a:t>
            </a:r>
            <a:r>
              <a:rPr lang="en-US" dirty="0"/>
              <a:t>Calculate the feeding advance for a for a 25 0/7 wk baby (BW: 800 grams)</a:t>
            </a:r>
          </a:p>
          <a:p>
            <a:pPr lvl="1"/>
            <a:r>
              <a:rPr lang="en-US" dirty="0"/>
              <a:t>Enteral guidelines are for a 10 ml/kg BID advance</a:t>
            </a:r>
          </a:p>
          <a:p>
            <a:pPr lvl="1"/>
            <a:r>
              <a:rPr lang="en-US" dirty="0"/>
              <a:t>10 ml/kg x 0.8 kg = 8 ml </a:t>
            </a:r>
          </a:p>
          <a:p>
            <a:pPr lvl="1"/>
            <a:r>
              <a:rPr lang="en-US" dirty="0"/>
              <a:t>8 ml/d ÷ 8 feedings per day = 1 ml increase in feed volume</a:t>
            </a:r>
          </a:p>
          <a:p>
            <a:pPr lvl="1"/>
            <a:r>
              <a:rPr lang="en-US" dirty="0"/>
              <a:t>Advance would be 1 ml BID (we generally write 1 ml q 12 hrs)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Feeding &amp; Fluid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842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Then determine your max: use 160 ml/kg/d</a:t>
            </a:r>
          </a:p>
          <a:p>
            <a:pPr lvl="1"/>
            <a:r>
              <a:rPr lang="en-US" dirty="0"/>
              <a:t>160 ml/kg/d x body weight in kg = ml per day of feeds</a:t>
            </a:r>
          </a:p>
          <a:p>
            <a:pPr lvl="1"/>
            <a:r>
              <a:rPr lang="en-US" dirty="0"/>
              <a:t>Divide by the # of times you are feeding each day</a:t>
            </a:r>
          </a:p>
          <a:p>
            <a:pPr lvl="1"/>
            <a:r>
              <a:rPr lang="en-US" dirty="0"/>
              <a:t>Round up or down to the nearest whole number</a:t>
            </a:r>
          </a:p>
          <a:p>
            <a:pPr lvl="2"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Example: </a:t>
            </a:r>
            <a:r>
              <a:rPr lang="en-US" dirty="0"/>
              <a:t>Calculate the feeding max for a 25 0/7 wk baby (BW: 800 grams)</a:t>
            </a:r>
          </a:p>
          <a:p>
            <a:pPr lvl="1"/>
            <a:r>
              <a:rPr lang="en-US" dirty="0"/>
              <a:t>160 ml/kg/d x 0.8 kg = 128 ml per day</a:t>
            </a:r>
          </a:p>
          <a:p>
            <a:pPr lvl="1"/>
            <a:r>
              <a:rPr lang="en-US" dirty="0"/>
              <a:t>128 ml/d ÷ 8 feedings per day = 16 ml q 3 hours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en-US" b="1" dirty="0"/>
              <a:t>Complete feeding advance order would be : “Advance feeds 1 ml q 12 hrs to a max of 16 ml q 3 hrs”</a:t>
            </a:r>
            <a:endParaRPr lang="en-US" dirty="0"/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Feeding &amp; Fluid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Calculating IV fluid/TPN rate decrease</a:t>
            </a:r>
          </a:p>
          <a:p>
            <a:pPr lvl="1"/>
            <a:r>
              <a:rPr lang="en-US" dirty="0"/>
              <a:t>ml/kg decrease x body weight in kg = total ml decrease</a:t>
            </a:r>
          </a:p>
          <a:p>
            <a:pPr lvl="1"/>
            <a:r>
              <a:rPr lang="en-US" dirty="0"/>
              <a:t>Divide by 24 to convert to an hourly rate to subtract from IV fluid</a:t>
            </a:r>
          </a:p>
          <a:p>
            <a:pPr lvl="1"/>
            <a:r>
              <a:rPr lang="en-US" dirty="0"/>
              <a:t>Round up or down to the nearest 10</a:t>
            </a:r>
            <a:r>
              <a:rPr lang="en-US" baseline="30000" dirty="0"/>
              <a:t>th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Example: </a:t>
            </a:r>
            <a:r>
              <a:rPr lang="en-US" dirty="0"/>
              <a:t>Calculate the TPN decrease for a 25 0/7 wk baby (BW: 800 grams) to keep total fluids stable.  Feeds are advancing 1 ml q 12 hours (10 ml/kg BID)</a:t>
            </a:r>
          </a:p>
          <a:p>
            <a:pPr lvl="1"/>
            <a:r>
              <a:rPr lang="en-US" dirty="0"/>
              <a:t>10 ml/kg x 0.8 kg  = 8 ml decrease</a:t>
            </a:r>
          </a:p>
          <a:p>
            <a:pPr lvl="1"/>
            <a:r>
              <a:rPr lang="en-US" dirty="0"/>
              <a:t>8 ml ÷ 24 hrs = 0.333 ml/hr</a:t>
            </a:r>
          </a:p>
          <a:p>
            <a:pPr lvl="1"/>
            <a:r>
              <a:rPr lang="en-US" dirty="0"/>
              <a:t>Decrease TPN by 0.3 ml/hr with each feeding advance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*Tip: If you want Total Fluids to advance by 20 ml/kg daily and feedings are advancing by 20 ml/kg  BID, you can decrease IV fluids by 10 ml/kg with each advance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CD93-FFDB-4B4E-B9AA-648278833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Feeding &amp; Fluid Calculations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3AFBC-C7F9-485E-AFCF-DA6731D3B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690688"/>
            <a:ext cx="10233800" cy="48021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Example: Baby A is a 33 week, 2 kg infant.  Calculate the admission feeding and IV fluid orders based on UMass NICU guidelines</a:t>
            </a:r>
          </a:p>
          <a:p>
            <a:pPr marL="0" indent="0">
              <a:buNone/>
            </a:pPr>
            <a:r>
              <a:rPr lang="en-US" b="1" u="sng" dirty="0"/>
              <a:t>Feedings</a:t>
            </a:r>
          </a:p>
          <a:p>
            <a:pPr marL="0" indent="0">
              <a:buNone/>
            </a:pPr>
            <a:r>
              <a:rPr lang="en-US" b="1" dirty="0"/>
              <a:t>Initiation (20-30 ml/kg)</a:t>
            </a:r>
            <a:endParaRPr lang="en-US" dirty="0"/>
          </a:p>
          <a:p>
            <a:pPr lvl="1"/>
            <a:r>
              <a:rPr lang="en-US" dirty="0"/>
              <a:t>20 ml/kg/d x 2 kg = 40 ml per day</a:t>
            </a:r>
          </a:p>
          <a:p>
            <a:pPr lvl="1"/>
            <a:r>
              <a:rPr lang="en-US" dirty="0"/>
              <a:t>40 ml/d ÷ 8 feedings per day = 5 ml q 3 hrs</a:t>
            </a:r>
          </a:p>
          <a:p>
            <a:pPr marL="0" indent="0">
              <a:buNone/>
            </a:pPr>
            <a:r>
              <a:rPr lang="en-US" b="1" dirty="0"/>
              <a:t>Advance (15-20 ml/kg BID)</a:t>
            </a:r>
          </a:p>
          <a:p>
            <a:pPr lvl="1"/>
            <a:r>
              <a:rPr lang="en-US" dirty="0"/>
              <a:t>20 ml/kg x 2 kg = 40 ml </a:t>
            </a:r>
          </a:p>
          <a:p>
            <a:pPr lvl="1"/>
            <a:r>
              <a:rPr lang="en-US" dirty="0"/>
              <a:t>40 ml ÷ 8 feedings per day = 5 ml increase in feed volume</a:t>
            </a:r>
          </a:p>
          <a:p>
            <a:pPr lvl="1"/>
            <a:r>
              <a:rPr lang="en-US" dirty="0"/>
              <a:t>Advance would be 5 ml BID (we generally write 5 ml q 12 hrs)</a:t>
            </a:r>
          </a:p>
          <a:p>
            <a:pPr marL="0" indent="0">
              <a:buNone/>
            </a:pPr>
            <a:r>
              <a:rPr lang="en-US" b="1" dirty="0"/>
              <a:t>Goal (160 ml/kg/d)</a:t>
            </a:r>
          </a:p>
          <a:p>
            <a:pPr lvl="1"/>
            <a:r>
              <a:rPr lang="en-US" dirty="0"/>
              <a:t>160 ml/kg/d x 2 kg = 320 ml </a:t>
            </a:r>
          </a:p>
          <a:p>
            <a:pPr lvl="1"/>
            <a:r>
              <a:rPr lang="en-US" dirty="0"/>
              <a:t>320 ml/d ÷ 8 feedings per day = 40 ml q 3 hrs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Feeding Order: MBM or DBM (must obtain parent consent).  Start at 5 ml q 3 hrs, increase by 5 ml q 12 hrs to max of 40 ml q 3 hrs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84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39EA0-43EE-8179-C491-CEA10ECF0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Nutritional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2587A-2B5B-7CB0-EE9C-C8B2373F4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Mimic in utero growth and development</a:t>
            </a:r>
          </a:p>
          <a:p>
            <a:pPr lvl="1"/>
            <a:r>
              <a:rPr lang="en-US" dirty="0"/>
              <a:t>Optimize body composition</a:t>
            </a:r>
          </a:p>
          <a:p>
            <a:pPr lvl="1"/>
            <a:r>
              <a:rPr lang="en-US" dirty="0"/>
              <a:t>Prevent nutritional deficiency or excess</a:t>
            </a:r>
          </a:p>
          <a:p>
            <a:pPr lvl="1"/>
            <a:r>
              <a:rPr lang="en-US" dirty="0"/>
              <a:t>Establish/support healthy microbiome</a:t>
            </a:r>
          </a:p>
          <a:p>
            <a:pPr lvl="1"/>
            <a:r>
              <a:rPr lang="en-US" dirty="0"/>
              <a:t>Minimize/avoid complications of prematurity</a:t>
            </a:r>
          </a:p>
          <a:p>
            <a:pPr lvl="1"/>
            <a:r>
              <a:rPr lang="en-US" dirty="0"/>
              <a:t>Improve neurodevelopmental outcomes</a:t>
            </a:r>
          </a:p>
        </p:txBody>
      </p:sp>
    </p:spTree>
    <p:extLst>
      <p:ext uri="{BB962C8B-B14F-4D97-AF65-F5344CB8AC3E}">
        <p14:creationId xmlns:p14="http://schemas.microsoft.com/office/powerpoint/2010/main" val="15425172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534CD33-A48C-426F-AFEF-6E6EF6A4D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Feeding &amp; Fluid Calculations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FA3E041-6E30-4598-A0DD-FD11A5BC1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775" y="1825624"/>
            <a:ext cx="10233025" cy="456662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Example: Baby A is a 33 week, 2 kg infant.  Calculate the admission feeding and IV fluid orders based on UMass NICU guidelines</a:t>
            </a:r>
          </a:p>
          <a:p>
            <a:pPr marL="0" indent="0">
              <a:buNone/>
            </a:pPr>
            <a:r>
              <a:rPr lang="en-US" b="1" u="sng" dirty="0"/>
              <a:t>IV fluids</a:t>
            </a:r>
          </a:p>
          <a:p>
            <a:pPr marL="0" indent="0">
              <a:buNone/>
            </a:pPr>
            <a:r>
              <a:rPr lang="en-US" b="1" dirty="0"/>
              <a:t>Initiate</a:t>
            </a:r>
          </a:p>
          <a:p>
            <a:pPr lvl="1"/>
            <a:r>
              <a:rPr lang="en-US" dirty="0"/>
              <a:t>Total Fluids DOL#0 = 80 ml/kg/d - 20 ml/kg/d from feedings  = 60 ml/kg/d from IV fluid </a:t>
            </a:r>
          </a:p>
          <a:p>
            <a:pPr lvl="1"/>
            <a:r>
              <a:rPr lang="en-US" dirty="0"/>
              <a:t>60 ml/kg/d x 2 kg = 120 ml per day</a:t>
            </a:r>
          </a:p>
          <a:p>
            <a:pPr lvl="1"/>
            <a:r>
              <a:rPr lang="en-US" dirty="0"/>
              <a:t>120 ml/d ÷ 24 hrs = 5 ml/hr </a:t>
            </a:r>
          </a:p>
          <a:p>
            <a:pPr marL="0" indent="0">
              <a:buNone/>
            </a:pPr>
            <a:r>
              <a:rPr lang="en-US" b="1" dirty="0"/>
              <a:t>IV fluid Decrease</a:t>
            </a:r>
          </a:p>
          <a:p>
            <a:pPr lvl="1"/>
            <a:r>
              <a:rPr lang="en-US" dirty="0"/>
              <a:t>Feeds advancing by 20 ml/kg BID, but want total fluids to advance 20 ml/kg/d so can decrease IV fluids by 10 ml/kg with each advance</a:t>
            </a:r>
          </a:p>
          <a:p>
            <a:pPr lvl="1"/>
            <a:r>
              <a:rPr lang="en-US" dirty="0"/>
              <a:t>10 ml/kg x 2 kg  = 20 ml decrease</a:t>
            </a:r>
          </a:p>
          <a:p>
            <a:pPr lvl="1"/>
            <a:r>
              <a:rPr lang="en-US" dirty="0"/>
              <a:t>20 ml ÷ 24 hrs = 0.83 ml/hr</a:t>
            </a:r>
          </a:p>
          <a:p>
            <a:pPr lvl="1"/>
            <a:r>
              <a:rPr lang="en-US" dirty="0"/>
              <a:t>Decrease IV fluids by 0.8 ml/hr with each feeding advance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IV Fluids (usually D10): Order at 60 ml/kg/d</a:t>
            </a:r>
          </a:p>
          <a:p>
            <a:pPr marL="0" indent="0">
              <a:buNone/>
            </a:pPr>
            <a:r>
              <a:rPr lang="en-US" dirty="0"/>
              <a:t>Administration Instructions: Decrease by 0.8 ml/hr with each feeding increase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47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18A59-B281-E94A-1135-B12F5B941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Nutritional Challenges in Prematurity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107C358-15F4-6FD1-E685-CEBD822A19F9}"/>
              </a:ext>
            </a:extLst>
          </p:cNvPr>
          <p:cNvGrpSpPr/>
          <p:nvPr/>
        </p:nvGrpSpPr>
        <p:grpSpPr>
          <a:xfrm>
            <a:off x="838200" y="1525815"/>
            <a:ext cx="10575761" cy="4458517"/>
            <a:chOff x="1215186" y="1862699"/>
            <a:chExt cx="10575761" cy="4458517"/>
          </a:xfrm>
        </p:grpSpPr>
        <p:sp>
          <p:nvSpPr>
            <p:cNvPr id="4" name="Flowchart: Process 3">
              <a:extLst>
                <a:ext uri="{FF2B5EF4-FFF2-40B4-BE49-F238E27FC236}">
                  <a16:creationId xmlns:a16="http://schemas.microsoft.com/office/drawing/2014/main" id="{0E394D97-154F-947F-632A-96E645C55E7B}"/>
                </a:ext>
              </a:extLst>
            </p:cNvPr>
            <p:cNvSpPr/>
            <p:nvPr/>
          </p:nvSpPr>
          <p:spPr>
            <a:xfrm>
              <a:off x="1215187" y="2014413"/>
              <a:ext cx="1684421" cy="998621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Limited nutrient reserves and/or nutrient deficiencies</a:t>
              </a:r>
            </a:p>
          </p:txBody>
        </p:sp>
        <p:sp>
          <p:nvSpPr>
            <p:cNvPr id="5" name="Flowchart: Process 4">
              <a:extLst>
                <a:ext uri="{FF2B5EF4-FFF2-40B4-BE49-F238E27FC236}">
                  <a16:creationId xmlns:a16="http://schemas.microsoft.com/office/drawing/2014/main" id="{46663D65-4ADC-5BAF-BF25-300915382F4B}"/>
                </a:ext>
              </a:extLst>
            </p:cNvPr>
            <p:cNvSpPr/>
            <p:nvPr/>
          </p:nvSpPr>
          <p:spPr>
            <a:xfrm>
              <a:off x="1215186" y="3104727"/>
              <a:ext cx="1684421" cy="998621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Management of critical illness</a:t>
              </a:r>
            </a:p>
          </p:txBody>
        </p:sp>
        <p:sp>
          <p:nvSpPr>
            <p:cNvPr id="6" name="Flowchart: Process 5">
              <a:extLst>
                <a:ext uri="{FF2B5EF4-FFF2-40B4-BE49-F238E27FC236}">
                  <a16:creationId xmlns:a16="http://schemas.microsoft.com/office/drawing/2014/main" id="{CCBC5FC1-C75B-AE88-38E4-C8BACE62487C}"/>
                </a:ext>
              </a:extLst>
            </p:cNvPr>
            <p:cNvSpPr/>
            <p:nvPr/>
          </p:nvSpPr>
          <p:spPr>
            <a:xfrm>
              <a:off x="1215186" y="4195042"/>
              <a:ext cx="1684421" cy="998621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Immature organ function</a:t>
              </a:r>
            </a:p>
          </p:txBody>
        </p:sp>
        <p:sp>
          <p:nvSpPr>
            <p:cNvPr id="7" name="Flowchart: Process 6">
              <a:extLst>
                <a:ext uri="{FF2B5EF4-FFF2-40B4-BE49-F238E27FC236}">
                  <a16:creationId xmlns:a16="http://schemas.microsoft.com/office/drawing/2014/main" id="{82815EA8-33B5-596C-3EDD-E36B930EB485}"/>
                </a:ext>
              </a:extLst>
            </p:cNvPr>
            <p:cNvSpPr/>
            <p:nvPr/>
          </p:nvSpPr>
          <p:spPr>
            <a:xfrm>
              <a:off x="1215187" y="5322595"/>
              <a:ext cx="1684421" cy="998621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Increased nutritional demands</a:t>
              </a:r>
            </a:p>
          </p:txBody>
        </p:sp>
        <p:sp>
          <p:nvSpPr>
            <p:cNvPr id="10" name="Flowchart: Process 9">
              <a:extLst>
                <a:ext uri="{FF2B5EF4-FFF2-40B4-BE49-F238E27FC236}">
                  <a16:creationId xmlns:a16="http://schemas.microsoft.com/office/drawing/2014/main" id="{463B671F-E2C6-B6D0-5120-E166AD8B8E75}"/>
                </a:ext>
              </a:extLst>
            </p:cNvPr>
            <p:cNvSpPr/>
            <p:nvPr/>
          </p:nvSpPr>
          <p:spPr>
            <a:xfrm>
              <a:off x="4287247" y="3428997"/>
              <a:ext cx="1684421" cy="998621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Inadequate nutrition</a:t>
              </a:r>
            </a:p>
          </p:txBody>
        </p:sp>
        <p:sp>
          <p:nvSpPr>
            <p:cNvPr id="11" name="Flowchart: Process 10">
              <a:extLst>
                <a:ext uri="{FF2B5EF4-FFF2-40B4-BE49-F238E27FC236}">
                  <a16:creationId xmlns:a16="http://schemas.microsoft.com/office/drawing/2014/main" id="{4023B945-B07C-EA91-F242-83EB69DA506F}"/>
                </a:ext>
              </a:extLst>
            </p:cNvPr>
            <p:cNvSpPr/>
            <p:nvPr/>
          </p:nvSpPr>
          <p:spPr>
            <a:xfrm>
              <a:off x="6541164" y="3428998"/>
              <a:ext cx="1684421" cy="998621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Growth failure</a:t>
              </a:r>
            </a:p>
          </p:txBody>
        </p:sp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D94A3F8A-BB3E-4B55-8E36-97C02AE49A2B}"/>
                </a:ext>
              </a:extLst>
            </p:cNvPr>
            <p:cNvSpPr/>
            <p:nvPr/>
          </p:nvSpPr>
          <p:spPr>
            <a:xfrm>
              <a:off x="9452805" y="4267811"/>
              <a:ext cx="2338142" cy="1893597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Poor neurologic outcomes:</a:t>
              </a:r>
            </a:p>
            <a:p>
              <a:pPr algn="ctr"/>
              <a:r>
                <a:rPr lang="en-US" dirty="0"/>
                <a:t>Cognitive delay</a:t>
              </a:r>
            </a:p>
            <a:p>
              <a:pPr algn="ctr"/>
              <a:r>
                <a:rPr lang="en-US" dirty="0"/>
                <a:t>Behavior problems</a:t>
              </a:r>
            </a:p>
            <a:p>
              <a:pPr algn="ctr"/>
              <a:r>
                <a:rPr lang="en-US" dirty="0"/>
                <a:t>Cerebral Palsy</a:t>
              </a:r>
            </a:p>
            <a:p>
              <a:pPr algn="ctr"/>
              <a:endParaRPr lang="en-US" dirty="0"/>
            </a:p>
          </p:txBody>
        </p: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CB0D27DD-83A2-CADC-935D-2C5F409465FA}"/>
                </a:ext>
              </a:extLst>
            </p:cNvPr>
            <p:cNvCxnSpPr>
              <a:cxnSpLocks/>
              <a:stCxn id="4" idx="3"/>
              <a:endCxn id="10" idx="1"/>
            </p:cNvCxnSpPr>
            <p:nvPr/>
          </p:nvCxnSpPr>
          <p:spPr>
            <a:xfrm>
              <a:off x="2899608" y="2513724"/>
              <a:ext cx="1387639" cy="1414584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A118FDA8-9E1A-22C6-82A3-8C7A425F86A0}"/>
                </a:ext>
              </a:extLst>
            </p:cNvPr>
            <p:cNvCxnSpPr>
              <a:cxnSpLocks/>
              <a:stCxn id="5" idx="3"/>
              <a:endCxn id="10" idx="1"/>
            </p:cNvCxnSpPr>
            <p:nvPr/>
          </p:nvCxnSpPr>
          <p:spPr>
            <a:xfrm>
              <a:off x="2899607" y="3604038"/>
              <a:ext cx="1387640" cy="32427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F6D07534-48A4-90F9-B11E-F3D50B5853E6}"/>
                </a:ext>
              </a:extLst>
            </p:cNvPr>
            <p:cNvCxnSpPr>
              <a:cxnSpLocks/>
              <a:stCxn id="6" idx="3"/>
              <a:endCxn id="10" idx="1"/>
            </p:cNvCxnSpPr>
            <p:nvPr/>
          </p:nvCxnSpPr>
          <p:spPr>
            <a:xfrm flipV="1">
              <a:off x="2899607" y="3928308"/>
              <a:ext cx="1387640" cy="766045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D77EB4CD-1C84-7942-C2BC-324459C7F040}"/>
                </a:ext>
              </a:extLst>
            </p:cNvPr>
            <p:cNvCxnSpPr>
              <a:stCxn id="7" idx="3"/>
              <a:endCxn id="10" idx="1"/>
            </p:cNvCxnSpPr>
            <p:nvPr/>
          </p:nvCxnSpPr>
          <p:spPr>
            <a:xfrm flipV="1">
              <a:off x="2899608" y="3928308"/>
              <a:ext cx="1387639" cy="1893598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EAE2C98B-933D-87BB-634B-D8987015A35D}"/>
                </a:ext>
              </a:extLst>
            </p:cNvPr>
            <p:cNvCxnSpPr>
              <a:cxnSpLocks/>
              <a:stCxn id="10" idx="3"/>
              <a:endCxn id="11" idx="1"/>
            </p:cNvCxnSpPr>
            <p:nvPr/>
          </p:nvCxnSpPr>
          <p:spPr>
            <a:xfrm>
              <a:off x="5971668" y="3928308"/>
              <a:ext cx="569496" cy="1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Flowchart: Process 2">
              <a:extLst>
                <a:ext uri="{FF2B5EF4-FFF2-40B4-BE49-F238E27FC236}">
                  <a16:creationId xmlns:a16="http://schemas.microsoft.com/office/drawing/2014/main" id="{832F0B79-B0B6-8532-315F-371FE504E12E}"/>
                </a:ext>
              </a:extLst>
            </p:cNvPr>
            <p:cNvSpPr/>
            <p:nvPr/>
          </p:nvSpPr>
          <p:spPr>
            <a:xfrm>
              <a:off x="9452805" y="1862699"/>
              <a:ext cx="2338142" cy="1893597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Increased complications of prematurity:</a:t>
              </a:r>
            </a:p>
            <a:p>
              <a:pPr algn="ctr"/>
              <a:r>
                <a:rPr lang="en-US" dirty="0"/>
                <a:t>BPD</a:t>
              </a:r>
            </a:p>
            <a:p>
              <a:pPr algn="ctr"/>
              <a:r>
                <a:rPr lang="en-US" dirty="0"/>
                <a:t>ROP</a:t>
              </a:r>
            </a:p>
          </p:txBody>
        </p:sp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8BBA5CE7-3A41-A9B7-1CC1-4DC43ADEE6B8}"/>
                </a:ext>
              </a:extLst>
            </p:cNvPr>
            <p:cNvCxnSpPr>
              <a:cxnSpLocks/>
              <a:stCxn id="11" idx="3"/>
              <a:endCxn id="13" idx="1"/>
            </p:cNvCxnSpPr>
            <p:nvPr/>
          </p:nvCxnSpPr>
          <p:spPr>
            <a:xfrm>
              <a:off x="8225585" y="3928309"/>
              <a:ext cx="1227220" cy="1286301"/>
            </a:xfrm>
            <a:prstGeom prst="bentConnector3">
              <a:avLst/>
            </a:prstGeom>
            <a:ln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F02F1291-F786-DEAF-4EA2-44C76802B7F3}"/>
                </a:ext>
              </a:extLst>
            </p:cNvPr>
            <p:cNvCxnSpPr>
              <a:cxnSpLocks/>
              <a:stCxn id="11" idx="3"/>
              <a:endCxn id="3" idx="1"/>
            </p:cNvCxnSpPr>
            <p:nvPr/>
          </p:nvCxnSpPr>
          <p:spPr>
            <a:xfrm flipV="1">
              <a:off x="8225585" y="2809498"/>
              <a:ext cx="1227220" cy="1118811"/>
            </a:xfrm>
            <a:prstGeom prst="bentConnector3">
              <a:avLst/>
            </a:prstGeom>
            <a:ln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8162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46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Infant growth is a key indicator of nutritional adequacy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47671"/>
              </p:ext>
            </p:extLst>
          </p:nvPr>
        </p:nvGraphicFramePr>
        <p:xfrm>
          <a:off x="1120776" y="1496842"/>
          <a:ext cx="10233025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7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7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7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Preterm</a:t>
                      </a:r>
                      <a:r>
                        <a:rPr lang="en-US" baseline="0" dirty="0"/>
                        <a:t> Infants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Term Infants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Growth chart for tracking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Fenton</a:t>
                      </a:r>
                      <a:r>
                        <a:rPr lang="en-US" baseline="0" dirty="0"/>
                        <a:t> Fetal Infant Growth Chart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 Growth</a:t>
                      </a:r>
                      <a:r>
                        <a:rPr lang="en-US" baseline="0" dirty="0"/>
                        <a:t> Chart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557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Weight</a:t>
                      </a:r>
                      <a:r>
                        <a:rPr lang="en-US" baseline="0" dirty="0"/>
                        <a:t> loss from birth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5-15%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7-10%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  <a:r>
                        <a:rPr lang="en-US" baseline="0" dirty="0"/>
                        <a:t> to regain birth 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10-14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7-10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Growth Goals: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Variable based on gestational age, weight, and gender</a:t>
                      </a:r>
                    </a:p>
                    <a:p>
                      <a:pPr marL="457200" indent="0"/>
                      <a:r>
                        <a:rPr lang="en-US" dirty="0"/>
                        <a:t>24-26 </a:t>
                      </a:r>
                      <a:r>
                        <a:rPr lang="en-US" dirty="0" err="1"/>
                        <a:t>wks</a:t>
                      </a:r>
                      <a:r>
                        <a:rPr lang="en-US" dirty="0"/>
                        <a:t>   7-21 g/d</a:t>
                      </a:r>
                    </a:p>
                    <a:p>
                      <a:pPr marL="457200" indent="0"/>
                      <a:r>
                        <a:rPr lang="en-US" dirty="0"/>
                        <a:t>26-28 </a:t>
                      </a:r>
                      <a:r>
                        <a:rPr lang="en-US" dirty="0" err="1"/>
                        <a:t>wks</a:t>
                      </a:r>
                      <a:r>
                        <a:rPr lang="en-US" dirty="0"/>
                        <a:t>   8-26 g/d</a:t>
                      </a:r>
                    </a:p>
                    <a:p>
                      <a:pPr marL="457200" indent="0"/>
                      <a:r>
                        <a:rPr lang="en-US" dirty="0"/>
                        <a:t>28-30 </a:t>
                      </a:r>
                      <a:r>
                        <a:rPr lang="en-US" dirty="0" err="1"/>
                        <a:t>wks</a:t>
                      </a:r>
                      <a:r>
                        <a:rPr lang="en-US" dirty="0"/>
                        <a:t>  12-33 g/d</a:t>
                      </a:r>
                    </a:p>
                    <a:p>
                      <a:pPr marL="457200" indent="0"/>
                      <a:r>
                        <a:rPr lang="en-US" dirty="0"/>
                        <a:t>30-32 </a:t>
                      </a:r>
                      <a:r>
                        <a:rPr lang="en-US" dirty="0" err="1"/>
                        <a:t>wks</a:t>
                      </a:r>
                      <a:r>
                        <a:rPr lang="en-US" dirty="0"/>
                        <a:t>  20-38 g/d</a:t>
                      </a:r>
                    </a:p>
                    <a:p>
                      <a:pPr marL="457200" indent="0"/>
                      <a:r>
                        <a:rPr lang="en-US" dirty="0"/>
                        <a:t>32-34 </a:t>
                      </a:r>
                      <a:r>
                        <a:rPr lang="en-US" dirty="0" err="1"/>
                        <a:t>wks</a:t>
                      </a:r>
                      <a:r>
                        <a:rPr lang="en-US" dirty="0"/>
                        <a:t>  28-38 g/d</a:t>
                      </a:r>
                    </a:p>
                    <a:p>
                      <a:pPr marL="457200" indent="0"/>
                      <a:r>
                        <a:rPr lang="en-US" dirty="0"/>
                        <a:t>34-36 </a:t>
                      </a:r>
                      <a:r>
                        <a:rPr lang="en-US" dirty="0" err="1"/>
                        <a:t>wks</a:t>
                      </a:r>
                      <a:r>
                        <a:rPr lang="en-US" dirty="0"/>
                        <a:t>  32-34 g/d</a:t>
                      </a:r>
                    </a:p>
                    <a:p>
                      <a:pPr marL="457200" indent="0"/>
                      <a:r>
                        <a:rPr lang="en-US" dirty="0"/>
                        <a:t>36-38 </a:t>
                      </a:r>
                      <a:r>
                        <a:rPr lang="en-US" dirty="0" err="1"/>
                        <a:t>wks</a:t>
                      </a:r>
                      <a:r>
                        <a:rPr lang="en-US" dirty="0"/>
                        <a:t>  25-31 g/d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Variable based on age, weight, and gender</a:t>
                      </a:r>
                    </a:p>
                    <a:p>
                      <a:pPr marL="461963" indent="0"/>
                      <a:r>
                        <a:rPr lang="en-US" dirty="0"/>
                        <a:t>0 – 1 </a:t>
                      </a:r>
                      <a:r>
                        <a:rPr lang="en-US" dirty="0" err="1"/>
                        <a:t>mo</a:t>
                      </a:r>
                      <a:r>
                        <a:rPr lang="en-US" dirty="0"/>
                        <a:t>   27-43 g/d</a:t>
                      </a:r>
                    </a:p>
                    <a:p>
                      <a:pPr marL="461963" indent="0"/>
                      <a:r>
                        <a:rPr lang="en-US" dirty="0"/>
                        <a:t>1 – 2 </a:t>
                      </a:r>
                      <a:r>
                        <a:rPr lang="en-US" dirty="0" err="1"/>
                        <a:t>mo</a:t>
                      </a:r>
                      <a:r>
                        <a:rPr lang="en-US" dirty="0"/>
                        <a:t>   27-40 g/d</a:t>
                      </a:r>
                    </a:p>
                    <a:p>
                      <a:pPr marL="461963" indent="0"/>
                      <a:r>
                        <a:rPr lang="en-US" dirty="0"/>
                        <a:t>2 – 3 </a:t>
                      </a:r>
                      <a:r>
                        <a:rPr lang="en-US" dirty="0" err="1"/>
                        <a:t>mo</a:t>
                      </a:r>
                      <a:r>
                        <a:rPr lang="en-US" dirty="0"/>
                        <a:t>   21-29 g/d</a:t>
                      </a:r>
                    </a:p>
                    <a:p>
                      <a:pPr marL="461963" indent="0"/>
                      <a:r>
                        <a:rPr lang="en-US" dirty="0"/>
                        <a:t>3 – 4 </a:t>
                      </a:r>
                      <a:r>
                        <a:rPr lang="en-US" dirty="0" err="1"/>
                        <a:t>mo</a:t>
                      </a:r>
                      <a:r>
                        <a:rPr lang="en-US" dirty="0"/>
                        <a:t>   17-23 g/d</a:t>
                      </a:r>
                    </a:p>
                    <a:p>
                      <a:pPr marL="461963" indent="0"/>
                      <a:r>
                        <a:rPr lang="en-US" dirty="0"/>
                        <a:t>4 – 5 </a:t>
                      </a:r>
                      <a:r>
                        <a:rPr lang="en-US" dirty="0" err="1"/>
                        <a:t>mo</a:t>
                      </a:r>
                      <a:r>
                        <a:rPr lang="en-US" dirty="0"/>
                        <a:t>   14-18 g/d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0.8-1.1 cm/wk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0.8-0.9 cm/wk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Head Circumference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0.8-1 cm/wk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0.4-0.5 cm/wk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9B3503-D505-49AA-97C1-B299D58DB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746" y="0"/>
            <a:ext cx="8124253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39A2319-946A-4C65-9B7C-1F86E9B1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067747" cy="685799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889" y="1349680"/>
            <a:ext cx="2931320" cy="4449541"/>
          </a:xfrm>
        </p:spPr>
        <p:txBody>
          <a:bodyPr anchor="t">
            <a:norm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Fenton Fetal Infant Growth Chart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365B7A-7D47-4323-AA61-332315BFC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287" y="381311"/>
            <a:ext cx="5393680" cy="6059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B8A1AF-5989-415B-BDE7-7BFE0AEFC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7793" y="103381"/>
            <a:ext cx="3090965" cy="3471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2E5018-80E6-48F8-8A74-CBB10EB774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7792" y="2988147"/>
            <a:ext cx="3295791" cy="37382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4D65EFB-5E87-4639-A481-956B52E9D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3781C0-206F-4038-93FF-4CDA80B1D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blipFill>
            <a:blip r:embed="rId3"/>
            <a:stretch>
              <a:fillRect r="-100000"/>
            </a:stretch>
          </a:blipFill>
          <a:ln>
            <a:noFill/>
          </a:ln>
          <a:effectLst>
            <a:outerShdw blurRad="1397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E29078-99B0-4671-8E35-8356B241C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8" y="365125"/>
            <a:ext cx="530508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Energy Requirements for Preterm Infants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F74BA8-F86F-9823-9BED-E8914BF9E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218" y="1825625"/>
            <a:ext cx="5305087" cy="466725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Factors increasing energy needs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Critical illness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Increased respiratory demands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Environmental stress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Medications (caffeine, steroids)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Physical Activity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Malabsorption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Parenteral requirements ~20-30% lower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8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Should be individualized based on clinical status and growth</a:t>
            </a:r>
          </a:p>
        </p:txBody>
      </p:sp>
      <p:pic>
        <p:nvPicPr>
          <p:cNvPr id="7" name="Content Placeholder 6" descr="Chart&#10;&#10;Description automatically generated">
            <a:extLst>
              <a:ext uri="{FF2B5EF4-FFF2-40B4-BE49-F238E27FC236}">
                <a16:creationId xmlns:a16="http://schemas.microsoft.com/office/drawing/2014/main" id="{5312EA3D-6B40-40DF-A877-9D47BB51F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782466" y="643464"/>
            <a:ext cx="4758624" cy="5571072"/>
          </a:xfrm>
          <a:prstGeom prst="rect">
            <a:avLst/>
          </a:prstGeom>
          <a:noFill/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42E0DC08-314F-43C2-888E-A61978133991}"/>
              </a:ext>
            </a:extLst>
          </p:cNvPr>
          <p:cNvSpPr txBox="1"/>
          <p:nvPr/>
        </p:nvSpPr>
        <p:spPr>
          <a:xfrm>
            <a:off x="6567331" y="115325"/>
            <a:ext cx="4687122" cy="531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</a:pPr>
            <a:r>
              <a:rPr lang="en-US" sz="1200" kern="1200" dirty="0">
                <a:latin typeface="+mn-lt"/>
                <a:ea typeface="+mn-ea"/>
                <a:cs typeface="+mn-cs"/>
              </a:rPr>
              <a:t>Figure from: Nutritional Care of Preterm Infants: Scientific Basis and Practical Guidelines, 2</a:t>
            </a:r>
            <a:r>
              <a:rPr lang="en-US" sz="1200" kern="1200" baseline="30000" dirty="0">
                <a:latin typeface="+mn-lt"/>
                <a:ea typeface="+mn-ea"/>
                <a:cs typeface="+mn-cs"/>
              </a:rPr>
              <a:t>nd</a:t>
            </a:r>
            <a:r>
              <a:rPr lang="en-US" sz="1200" kern="1200" dirty="0">
                <a:latin typeface="+mn-lt"/>
                <a:ea typeface="+mn-ea"/>
                <a:cs typeface="+mn-cs"/>
              </a:rPr>
              <a:t> Ed. (2021)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05D3D6-DE46-70F6-B605-853F0CEC1F4F}"/>
              </a:ext>
            </a:extLst>
          </p:cNvPr>
          <p:cNvSpPr txBox="1"/>
          <p:nvPr/>
        </p:nvSpPr>
        <p:spPr>
          <a:xfrm>
            <a:off x="7108915" y="6157900"/>
            <a:ext cx="4432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cs typeface="Calibri" panose="020F0502020204030204" pitchFamily="34" charset="0"/>
              </a:rPr>
              <a:t>= 90-120 kcal/kg/day</a:t>
            </a:r>
          </a:p>
        </p:txBody>
      </p:sp>
    </p:spTree>
    <p:extLst>
      <p:ext uri="{BB962C8B-B14F-4D97-AF65-F5344CB8AC3E}">
        <p14:creationId xmlns:p14="http://schemas.microsoft.com/office/powerpoint/2010/main" val="1948180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Enteral Nutrient Requirements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F8188FD-EBE2-F86F-B127-DE7CCA515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468341"/>
              </p:ext>
            </p:extLst>
          </p:nvPr>
        </p:nvGraphicFramePr>
        <p:xfrm>
          <a:off x="620753" y="1690688"/>
          <a:ext cx="10878519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6173">
                  <a:extLst>
                    <a:ext uri="{9D8B030D-6E8A-4147-A177-3AD203B41FA5}">
                      <a16:colId xmlns:a16="http://schemas.microsoft.com/office/drawing/2014/main" val="285540393"/>
                    </a:ext>
                  </a:extLst>
                </a:gridCol>
                <a:gridCol w="3626173">
                  <a:extLst>
                    <a:ext uri="{9D8B030D-6E8A-4147-A177-3AD203B41FA5}">
                      <a16:colId xmlns:a16="http://schemas.microsoft.com/office/drawing/2014/main" val="1862896454"/>
                    </a:ext>
                  </a:extLst>
                </a:gridCol>
                <a:gridCol w="3626173">
                  <a:extLst>
                    <a:ext uri="{9D8B030D-6E8A-4147-A177-3AD203B41FA5}">
                      <a16:colId xmlns:a16="http://schemas.microsoft.com/office/drawing/2014/main" val="4279850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Nutrient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Preterm VLBW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RDA/AI (Term) 0-6 mo.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89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110-130 kcal/kg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90-120 kcal/kg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34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3.5-4.5 g/kg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1.5 g/kg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983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Carbohydrate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11-13 g/kg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60 g/d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68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4.6-8.1 g/kg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31 g/d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154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Vitamin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400-1000 IU/d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400 IU/d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35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2-3 mg/kg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0.27 mg/d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673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120-220 mg/kg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200 mg/d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4714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/>
                        <a:t>Phosphorus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70-120 mg/kg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100 mg/d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51912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4190</TotalTime>
  <Words>5257</Words>
  <Application>Microsoft Office PowerPoint</Application>
  <PresentationFormat>Widescreen</PresentationFormat>
  <Paragraphs>769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Corbel</vt:lpstr>
      <vt:lpstr>Times New Roman</vt:lpstr>
      <vt:lpstr>Depth</vt:lpstr>
      <vt:lpstr>Neonatal Nutrition Overview</vt:lpstr>
      <vt:lpstr>Objectives</vt:lpstr>
      <vt:lpstr>PowerPoint Presentation</vt:lpstr>
      <vt:lpstr>Goals of Nutritional Management</vt:lpstr>
      <vt:lpstr>Nutritional Challenges in Prematurity</vt:lpstr>
      <vt:lpstr>Infant growth is a key indicator of nutritional adequacy</vt:lpstr>
      <vt:lpstr>Fenton Fetal Infant Growth Chart</vt:lpstr>
      <vt:lpstr>Energy Requirements for Preterm Infants</vt:lpstr>
      <vt:lpstr>Enteral Nutrient Requirements</vt:lpstr>
      <vt:lpstr>Fluid Needs</vt:lpstr>
      <vt:lpstr>Talking About Fluids in the NICU</vt:lpstr>
      <vt:lpstr>Parenteral Nutrition</vt:lpstr>
      <vt:lpstr>Components of a PN solution</vt:lpstr>
      <vt:lpstr>Glucose Infusion Rate (GIR)</vt:lpstr>
      <vt:lpstr>PN composition dependent on access</vt:lpstr>
      <vt:lpstr>Stock/Premix Neonatal PN solution</vt:lpstr>
      <vt:lpstr>Initiation and Advancement of Neonatal TPN</vt:lpstr>
      <vt:lpstr>NICU TPN Tips</vt:lpstr>
      <vt:lpstr>Enteral Nutrition</vt:lpstr>
      <vt:lpstr>UMass NICU Enteral Feeding Guidelines</vt:lpstr>
      <vt:lpstr>Human Milk</vt:lpstr>
      <vt:lpstr>Human Milk</vt:lpstr>
      <vt:lpstr>Human Milk Supplements</vt:lpstr>
      <vt:lpstr>Other Human Milk Supplements</vt:lpstr>
      <vt:lpstr>Formula Options</vt:lpstr>
      <vt:lpstr>Tube Feeding Preterm Infants</vt:lpstr>
      <vt:lpstr>Oral Feeding for Preterm Infants</vt:lpstr>
      <vt:lpstr>Monitoring of Enteral Nutrition</vt:lpstr>
      <vt:lpstr>Vitamin and Mineral Needs in Preterm Infants</vt:lpstr>
      <vt:lpstr>Vitamin and Mineral Supplementation</vt:lpstr>
      <vt:lpstr>Recommended Resources</vt:lpstr>
      <vt:lpstr>Feeding and Fluid Calculations</vt:lpstr>
      <vt:lpstr>Calculating Total Fluids</vt:lpstr>
      <vt:lpstr>Calculating Total Fluids</vt:lpstr>
      <vt:lpstr>Feeding &amp; Fluid Calculations</vt:lpstr>
      <vt:lpstr>Feeding &amp; Fluid Calculations</vt:lpstr>
      <vt:lpstr>Feeding &amp; Fluid Calculations</vt:lpstr>
      <vt:lpstr>Feeding &amp; Fluid Calculations</vt:lpstr>
      <vt:lpstr>Feeding &amp; Fluid Calculations</vt:lpstr>
      <vt:lpstr>Feeding &amp; Fluid Calculations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Tripp, Susan</dc:creator>
  <cp:lastModifiedBy>Susan Tripp</cp:lastModifiedBy>
  <cp:revision>250</cp:revision>
  <cp:lastPrinted>2023-07-31T16:30:05Z</cp:lastPrinted>
  <dcterms:created xsi:type="dcterms:W3CDTF">2015-09-22T16:41:35Z</dcterms:created>
  <dcterms:modified xsi:type="dcterms:W3CDTF">2023-08-22T18:45:21Z</dcterms:modified>
</cp:coreProperties>
</file>