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1"/>
  </p:sldMasterIdLst>
  <p:notesMasterIdLst>
    <p:notesMasterId r:id="rId42"/>
  </p:notesMasterIdLst>
  <p:handoutMasterIdLst>
    <p:handoutMasterId r:id="rId43"/>
  </p:handoutMasterIdLst>
  <p:sldIdLst>
    <p:sldId id="257" r:id="rId2"/>
    <p:sldId id="339" r:id="rId3"/>
    <p:sldId id="323" r:id="rId4"/>
    <p:sldId id="258" r:id="rId5"/>
    <p:sldId id="337" r:id="rId6"/>
    <p:sldId id="340" r:id="rId7"/>
    <p:sldId id="308" r:id="rId8"/>
    <p:sldId id="314" r:id="rId9"/>
    <p:sldId id="260" r:id="rId10"/>
    <p:sldId id="261" r:id="rId11"/>
    <p:sldId id="326" r:id="rId12"/>
    <p:sldId id="264" r:id="rId13"/>
    <p:sldId id="265" r:id="rId14"/>
    <p:sldId id="266" r:id="rId15"/>
    <p:sldId id="298" r:id="rId16"/>
    <p:sldId id="269" r:id="rId17"/>
    <p:sldId id="271" r:id="rId18"/>
    <p:sldId id="299" r:id="rId19"/>
    <p:sldId id="274" r:id="rId20"/>
    <p:sldId id="332" r:id="rId21"/>
    <p:sldId id="310" r:id="rId22"/>
    <p:sldId id="277" r:id="rId23"/>
    <p:sldId id="311" r:id="rId24"/>
    <p:sldId id="278" r:id="rId25"/>
    <p:sldId id="280" r:id="rId26"/>
    <p:sldId id="341" r:id="rId27"/>
    <p:sldId id="282" r:id="rId28"/>
    <p:sldId id="334" r:id="rId29"/>
    <p:sldId id="335" r:id="rId30"/>
    <p:sldId id="322" r:id="rId31"/>
    <p:sldId id="336" r:id="rId32"/>
    <p:sldId id="303" r:id="rId33"/>
    <p:sldId id="304" r:id="rId34"/>
    <p:sldId id="305" r:id="rId35"/>
    <p:sldId id="319" r:id="rId36"/>
    <p:sldId id="316" r:id="rId37"/>
    <p:sldId id="317" r:id="rId38"/>
    <p:sldId id="318" r:id="rId39"/>
    <p:sldId id="315" r:id="rId40"/>
    <p:sldId id="320" r:id="rId4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718"/>
    <p:restoredTop sz="83490"/>
  </p:normalViewPr>
  <p:slideViewPr>
    <p:cSldViewPr>
      <p:cViewPr varScale="1">
        <p:scale>
          <a:sx n="76" d="100"/>
          <a:sy n="76" d="100"/>
        </p:scale>
        <p:origin x="948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56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E2956AF-8D25-C84A-B2B5-9E69D90ACC3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Garamond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E93223-4B01-8748-9A7C-C81DCF1C0E3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Garamond" charset="0"/>
                <a:ea typeface="ＭＳ Ｐゴシック" charset="-128"/>
              </a:defRPr>
            </a:lvl1pPr>
          </a:lstStyle>
          <a:p>
            <a:pPr>
              <a:defRPr/>
            </a:pPr>
            <a:fld id="{C307E85E-33C4-124C-A947-6DDA12648DD1}" type="datetimeFigureOut">
              <a:rPr lang="en-US"/>
              <a:pPr>
                <a:defRPr/>
              </a:pPr>
              <a:t>7/6/2020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94836F-D64E-C348-BC46-D5C284E98F7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Garamond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935772-EC3E-F144-9DBA-156DFEFD80A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Garamond" charset="0"/>
                <a:ea typeface="ＭＳ Ｐゴシック" charset="-128"/>
              </a:defRPr>
            </a:lvl1pPr>
          </a:lstStyle>
          <a:p>
            <a:pPr>
              <a:defRPr/>
            </a:pPr>
            <a:fld id="{9E225E11-6590-BC4B-A828-F80912F0BA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162ED6C-9C14-264E-856A-E67D69A18FA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Garamond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DF8050-0078-C44B-BE71-AA79C7C076E7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aramond" charset="0"/>
                <a:ea typeface="ＭＳ Ｐゴシック" charset="-128"/>
              </a:defRPr>
            </a:lvl1pPr>
          </a:lstStyle>
          <a:p>
            <a:pPr>
              <a:defRPr/>
            </a:pPr>
            <a:fld id="{4204E90C-9126-534B-8F43-63FE80BE4A66}" type="datetimeFigureOut">
              <a:rPr lang="en-US" altLang="en-US"/>
              <a:pPr>
                <a:defRPr/>
              </a:pPr>
              <a:t>7/6/2020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0C2763F3-12F6-6646-8ED5-DDE5E5D5C88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93A37769-8C3F-8947-A1AB-D3C9C59FEB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A79488-65C7-4046-9B50-E952DF024CC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Garamond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94F6B-1983-A745-BF52-CCCEEB31F6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aramond" charset="0"/>
                <a:ea typeface="ＭＳ Ｐゴシック" charset="-128"/>
              </a:defRPr>
            </a:lvl1pPr>
          </a:lstStyle>
          <a:p>
            <a:pPr>
              <a:defRPr/>
            </a:pPr>
            <a:fld id="{74432388-B066-AA4F-9936-9C09FE6DCA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Good morning everyone. Welcome to </a:t>
            </a:r>
            <a:r>
              <a:rPr lang="en-US" dirty="0" err="1"/>
              <a:t>Umass</a:t>
            </a:r>
            <a:r>
              <a:rPr lang="en-US" dirty="0"/>
              <a:t> as you begin your residency training and welcome to the Pediatric Advanced Life Support Course. </a:t>
            </a:r>
          </a:p>
          <a:p>
            <a:r>
              <a:rPr lang="en-US" dirty="0"/>
              <a:t>I am MM, Ped EM physician at the CMC.</a:t>
            </a:r>
          </a:p>
          <a:p>
            <a:r>
              <a:rPr lang="en-US" dirty="0"/>
              <a:t>This lecture is about 20 minutes long and is a supplement to you course </a:t>
            </a:r>
            <a:r>
              <a:rPr lang="en-US" dirty="0" err="1"/>
              <a:t>materioals</a:t>
            </a:r>
            <a:r>
              <a:rPr lang="en-US" dirty="0"/>
              <a:t>, which I have title “PALS on One Page".</a:t>
            </a:r>
          </a:p>
          <a:p>
            <a:r>
              <a:rPr lang="en-US" dirty="0"/>
              <a:t>This will help you integrate important material, help you organize your approach to the skills stations but most importantly give you a meaningful and practical framework as you begin your careers in caring for ill and injured young children.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4432388-B066-AA4F-9936-9C09FE6DCA8E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38068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4432388-B066-AA4F-9936-9C09FE6DCA8E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40348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>
            <a:extLst>
              <a:ext uri="{FF2B5EF4-FFF2-40B4-BE49-F238E27FC236}">
                <a16:creationId xmlns:a16="http://schemas.microsoft.com/office/drawing/2014/main" id="{D3195DB2-5DE5-8749-81AA-AD55ECB8AD9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4" name="Notes Placeholder 2">
            <a:extLst>
              <a:ext uri="{FF2B5EF4-FFF2-40B4-BE49-F238E27FC236}">
                <a16:creationId xmlns:a16="http://schemas.microsoft.com/office/drawing/2014/main" id="{D0D83D6E-9183-C841-8F7C-690B04078F0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Things that you seen and you hear in your </a:t>
            </a:r>
            <a:r>
              <a:rPr lang="en-US" altLang="en-US" dirty="0" err="1">
                <a:ea typeface="ＭＳ Ｐゴシック" panose="020B0600070205080204" pitchFamily="34" charset="-128"/>
              </a:rPr>
              <a:t>pt</a:t>
            </a:r>
            <a:r>
              <a:rPr lang="en-US" altLang="en-US" dirty="0">
                <a:ea typeface="ＭＳ Ｐゴシック" panose="020B0600070205080204" pitchFamily="34" charset="-128"/>
              </a:rPr>
              <a:t> will help you determine the severity of illness. 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A </a:t>
            </a:r>
            <a:r>
              <a:rPr lang="en-US" altLang="en-US" dirty="0" err="1">
                <a:ea typeface="ＭＳ Ｐゴシック" panose="020B0600070205080204" pitchFamily="34" charset="-128"/>
              </a:rPr>
              <a:t>pt</a:t>
            </a:r>
            <a:r>
              <a:rPr lang="en-US" altLang="en-US" dirty="0">
                <a:ea typeface="ＭＳ Ｐゴシック" panose="020B0600070205080204" pitchFamily="34" charset="-128"/>
              </a:rPr>
              <a:t> who is hypoxic and in need of </a:t>
            </a:r>
            <a:r>
              <a:rPr lang="en-US" altLang="en-US" dirty="0" err="1">
                <a:ea typeface="ＭＳ Ｐゴシック" panose="020B0600070205080204" pitchFamily="34" charset="-128"/>
              </a:rPr>
              <a:t>suppl</a:t>
            </a:r>
            <a:r>
              <a:rPr lang="en-US" altLang="en-US" dirty="0">
                <a:ea typeface="ＭＳ Ｐゴシック" panose="020B0600070205080204" pitchFamily="34" charset="-128"/>
              </a:rPr>
              <a:t> O2 will appear dusky or pale.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You make an assessment of mechanics of breathing by looking at the child’s chest. You will notice the RR. Retractions, NF, HB are signs of </a:t>
            </a:r>
            <a:r>
              <a:rPr lang="en-US" altLang="en-US" dirty="0" err="1">
                <a:ea typeface="ＭＳ Ｐゴシック" panose="020B0600070205080204" pitchFamily="34" charset="-128"/>
              </a:rPr>
              <a:t>incr</a:t>
            </a:r>
            <a:r>
              <a:rPr lang="en-US" altLang="en-US" dirty="0">
                <a:ea typeface="ＭＳ Ｐゴシック" panose="020B0600070205080204" pitchFamily="34" charset="-128"/>
              </a:rPr>
              <a:t> effort and cannot be assessed w/o undressing and looking at chest. 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  <a:p>
            <a:r>
              <a:rPr lang="en-US" altLang="en-US" dirty="0">
                <a:ea typeface="ＭＳ Ｐゴシック" panose="020B0600070205080204" pitchFamily="34" charset="-128"/>
              </a:rPr>
              <a:t>Abnormal sounds can be helpful in assessing SOI as well as localizing pathology Wheezing suggests path in LRT; stridor suggests path in the trachea and UA. 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Grunting is an involuntary reflex in infants. Premature closure of the glottis at the end of exhalation allows for the infant to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an attempt to maintain FRC and prevent alveolar atelectasis</a:t>
            </a:r>
            <a:r>
              <a:rPr lang="en-US" altLang="en-US" dirty="0">
                <a:ea typeface="ＭＳ Ｐゴシック" panose="020B0600070205080204" pitchFamily="34" charset="-128"/>
              </a:rPr>
              <a:t>. It is a concerning sign suggesting more severe distress.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You may hear nothing. At very high RR, and small TV, there may be little air movement. </a:t>
            </a:r>
          </a:p>
        </p:txBody>
      </p:sp>
      <p:sp>
        <p:nvSpPr>
          <p:cNvPr id="28675" name="Slide Number Placeholder 3">
            <a:extLst>
              <a:ext uri="{FF2B5EF4-FFF2-40B4-BE49-F238E27FC236}">
                <a16:creationId xmlns:a16="http://schemas.microsoft.com/office/drawing/2014/main" id="{A0EB947B-DCD6-3C4D-A9C5-E8FF9A33E0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696DA81A-8522-6B4D-B131-A3DD690FB4C2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4432388-B066-AA4F-9936-9C09FE6DCA8E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16149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>
            <a:extLst>
              <a:ext uri="{FF2B5EF4-FFF2-40B4-BE49-F238E27FC236}">
                <a16:creationId xmlns:a16="http://schemas.microsoft.com/office/drawing/2014/main" id="{0C75891C-26D4-7E4F-B4AF-5B66D3FDDF8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6" name="Notes Placeholder 2">
            <a:extLst>
              <a:ext uri="{FF2B5EF4-FFF2-40B4-BE49-F238E27FC236}">
                <a16:creationId xmlns:a16="http://schemas.microsoft.com/office/drawing/2014/main" id="{A013FF33-BFC6-8049-98BC-164806616AE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For example: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endParaRPr lang="en-US" altLang="en-US" dirty="0">
              <a:ea typeface="ＭＳ Ｐゴシック" panose="020B0600070205080204" pitchFamily="34" charset="-128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Why is she </a:t>
            </a:r>
            <a:r>
              <a:rPr lang="en-US" altLang="en-US" dirty="0" err="1">
                <a:ea typeface="ＭＳ Ｐゴシック" panose="020B0600070205080204" pitchFamily="34" charset="-128"/>
              </a:rPr>
              <a:t>hypoventilating</a:t>
            </a:r>
            <a:r>
              <a:rPr lang="en-US" altLang="en-US" dirty="0">
                <a:ea typeface="ＭＳ Ｐゴシック" panose="020B0600070205080204" pitchFamily="34" charset="-128"/>
              </a:rPr>
              <a:t>? Central. Obstructive. Mixed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How would you characterize her airway? </a:t>
            </a:r>
            <a:r>
              <a:rPr lang="en-US" altLang="en-US" dirty="0" err="1">
                <a:ea typeface="ＭＳ Ｐゴシック" panose="020B0600070205080204" pitchFamily="34" charset="-128"/>
              </a:rPr>
              <a:t>Unobs</a:t>
            </a:r>
            <a:r>
              <a:rPr lang="en-US" altLang="en-US" dirty="0">
                <a:ea typeface="ＭＳ Ｐゴシック" panose="020B0600070205080204" pitchFamily="34" charset="-128"/>
              </a:rPr>
              <a:t>, clear. You can maintain with straightforward maneuvers or requires intubation. 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First steps: 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open her airway and clear secreations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Do a jaw thrust as in a post ictal state, her tongue may be obstruction her airway.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Provide BVN ventilation.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If she is </a:t>
            </a:r>
            <a:r>
              <a:rPr lang="en-US" altLang="en-US" dirty="0" err="1">
                <a:ea typeface="ＭＳ Ｐゴシック" panose="020B0600070205080204" pitchFamily="34" charset="-128"/>
              </a:rPr>
              <a:t>hypovent</a:t>
            </a:r>
            <a:r>
              <a:rPr lang="en-US" altLang="en-US" dirty="0">
                <a:ea typeface="ＭＳ Ｐゴシック" panose="020B0600070205080204" pitchFamily="34" charset="-128"/>
              </a:rPr>
              <a:t> – the proceed to intubation to definitively treat unmaintainable airway. </a:t>
            </a:r>
          </a:p>
        </p:txBody>
      </p:sp>
      <p:sp>
        <p:nvSpPr>
          <p:cNvPr id="31747" name="Slide Number Placeholder 3">
            <a:extLst>
              <a:ext uri="{FF2B5EF4-FFF2-40B4-BE49-F238E27FC236}">
                <a16:creationId xmlns:a16="http://schemas.microsoft.com/office/drawing/2014/main" id="{6CA932AC-F266-0547-9E0D-438AB0C1A0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892C384D-69C0-C94D-8EE2-70FB4EC72DFE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en-US" dirty="0" err="1"/>
              <a:t>IINitial</a:t>
            </a:r>
            <a:r>
              <a:rPr lang="en-US" dirty="0"/>
              <a:t> </a:t>
            </a:r>
            <a:r>
              <a:rPr lang="en-US" dirty="0" err="1"/>
              <a:t>assessmnof</a:t>
            </a:r>
            <a:r>
              <a:rPr lang="en-US" dirty="0"/>
              <a:t> of </a:t>
            </a:r>
            <a:r>
              <a:rPr lang="en-US" dirty="0" err="1"/>
              <a:t>sseverity</a:t>
            </a:r>
            <a:r>
              <a:rPr lang="en-US" dirty="0"/>
              <a:t> of illness = </a:t>
            </a:r>
            <a:r>
              <a:rPr lang="en-US" dirty="0" err="1"/>
              <a:t>eoop</a:t>
            </a:r>
            <a:endParaRPr lang="en-US" dirty="0"/>
          </a:p>
          <a:p>
            <a:pPr marL="228600" indent="-228600">
              <a:buAutoNum type="arabicParenR"/>
            </a:pPr>
            <a:r>
              <a:rPr lang="en-US" dirty="0"/>
              <a:t>VS do not help with </a:t>
            </a:r>
            <a:r>
              <a:rPr lang="en-US" dirty="0" err="1"/>
              <a:t>differention</a:t>
            </a:r>
            <a:r>
              <a:rPr lang="en-US" dirty="0"/>
              <a:t> of severity of illness</a:t>
            </a:r>
          </a:p>
          <a:p>
            <a:pPr marL="228600" indent="-228600">
              <a:buAutoNum type="arabicParenR"/>
            </a:pPr>
            <a:r>
              <a:rPr lang="en-US" dirty="0"/>
              <a:t>Repeat PE of </a:t>
            </a:r>
            <a:r>
              <a:rPr lang="en-US" dirty="0" err="1"/>
              <a:t>eoop</a:t>
            </a:r>
            <a:r>
              <a:rPr lang="en-US" dirty="0"/>
              <a:t> to gage </a:t>
            </a:r>
            <a:r>
              <a:rPr lang="en-US" dirty="0" err="1"/>
              <a:t>effectivenss</a:t>
            </a:r>
            <a:r>
              <a:rPr lang="en-US" dirty="0"/>
              <a:t> of fluid </a:t>
            </a:r>
            <a:r>
              <a:rPr lang="en-US" dirty="0" err="1"/>
              <a:t>resyscitation</a:t>
            </a:r>
            <a:endParaRPr lang="en-US" dirty="0"/>
          </a:p>
          <a:p>
            <a:pPr marL="228600" indent="-228600">
              <a:buAutoNum type="arabicParenR"/>
            </a:pPr>
            <a:r>
              <a:rPr lang="en-US" dirty="0"/>
              <a:t>Worry about patients who do not improve with fluid resuscitation. These patient may be in </a:t>
            </a:r>
            <a:r>
              <a:rPr lang="en-US" dirty="0" err="1"/>
              <a:t>circ</a:t>
            </a:r>
            <a:r>
              <a:rPr lang="en-US" dirty="0"/>
              <a:t> failure </a:t>
            </a:r>
            <a:r>
              <a:rPr lang="en-US" dirty="0" err="1"/>
              <a:t>bc</a:t>
            </a:r>
            <a:r>
              <a:rPr lang="en-US" dirty="0"/>
              <a:t> of a clinical </a:t>
            </a:r>
            <a:r>
              <a:rPr lang="en-US" dirty="0" err="1"/>
              <a:t>eneties</a:t>
            </a:r>
            <a:r>
              <a:rPr lang="en-US" dirty="0"/>
              <a:t> with </a:t>
            </a:r>
            <a:r>
              <a:rPr lang="en-US" dirty="0" err="1"/>
              <a:t>subtile</a:t>
            </a:r>
            <a:r>
              <a:rPr lang="en-US" dirty="0"/>
              <a:t> and confusing presentations – such as.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4432388-B066-AA4F-9936-9C09FE6DCA8E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66332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Tachycardia and increased PVR are early and principle compensatory </a:t>
            </a:r>
            <a:r>
              <a:rPr lang="en-US" dirty="0" err="1"/>
              <a:t>mecaniss</a:t>
            </a:r>
            <a:r>
              <a:rPr lang="en-US" dirty="0"/>
              <a:t> for decreasing cardiac output in infants </a:t>
            </a:r>
          </a:p>
          <a:p>
            <a:r>
              <a:rPr lang="en-US" dirty="0"/>
              <a:t>This diagram shows that blood pressure is maintained even as cardiac out drops significantly. </a:t>
            </a:r>
          </a:p>
          <a:p>
            <a:endParaRPr lang="en-US" dirty="0"/>
          </a:p>
          <a:p>
            <a:r>
              <a:rPr lang="en-US" dirty="0"/>
              <a:t>Hypotension is a late and ominous finding in children in shock.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4432388-B066-AA4F-9936-9C09FE6DCA8E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38379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4432388-B066-AA4F-9936-9C09FE6DCA8E}" type="slidenum">
              <a:rPr lang="en-US" altLang="en-US" smtClean="0"/>
              <a:pPr>
                <a:defRPr/>
              </a:pPr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64743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4432388-B066-AA4F-9936-9C09FE6DCA8E}" type="slidenum">
              <a:rPr lang="en-US" altLang="en-US" smtClean="0"/>
              <a:pPr>
                <a:defRPr/>
              </a:pPr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84440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4432388-B066-AA4F-9936-9C09FE6DCA8E}" type="slidenum">
              <a:rPr lang="en-US" altLang="en-US" smtClean="0"/>
              <a:pPr>
                <a:defRPr/>
              </a:pPr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17159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Slide Image Placeholder 1">
            <a:extLst>
              <a:ext uri="{FF2B5EF4-FFF2-40B4-BE49-F238E27FC236}">
                <a16:creationId xmlns:a16="http://schemas.microsoft.com/office/drawing/2014/main" id="{D4DB42ED-BFC5-4149-B1C5-47E96C6AC3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4" name="Notes Placeholder 2">
            <a:extLst>
              <a:ext uri="{FF2B5EF4-FFF2-40B4-BE49-F238E27FC236}">
                <a16:creationId xmlns:a16="http://schemas.microsoft.com/office/drawing/2014/main" id="{0D480D38-B079-9543-9220-4857459C0A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By the end of this session you should have an understanding of PALS concepts and vocabulary so that you will be able quickly differentiation between important clinical states – respiratory distress, respiratory failure, compensated and decompensated shock and cardiopulmonary failure. 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Understanding each of these clinical entities will help you recognize them when they present at the bedside will drive your decision making in selecting correct and critical immediate interventions.</a:t>
            </a:r>
          </a:p>
        </p:txBody>
      </p:sp>
      <p:sp>
        <p:nvSpPr>
          <p:cNvPr id="64515" name="Slide Number Placeholder 3">
            <a:extLst>
              <a:ext uri="{FF2B5EF4-FFF2-40B4-BE49-F238E27FC236}">
                <a16:creationId xmlns:a16="http://schemas.microsoft.com/office/drawing/2014/main" id="{4349F209-8A34-7F44-BCE8-1583411FB03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AE8B5CF3-07B2-764F-8166-6BA81A1AC887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is this important to know? Because immediate resuscitation is the first </a:t>
            </a:r>
            <a:r>
              <a:rPr lang="en-US" dirty="0" err="1"/>
              <a:t>piroity</a:t>
            </a:r>
            <a:r>
              <a:rPr lang="en-US" dirty="0"/>
              <a:t> when confronted with a cyanotic, gasping and </a:t>
            </a:r>
            <a:r>
              <a:rPr lang="en-US" dirty="0" err="1"/>
              <a:t>hypoperfused</a:t>
            </a:r>
            <a:r>
              <a:rPr lang="en-US" dirty="0"/>
              <a:t> infant. The diagnosis – or etiology – of the condition and definitive treatment  is </a:t>
            </a:r>
            <a:r>
              <a:rPr lang="en-US" dirty="0" err="1"/>
              <a:t>ovviously</a:t>
            </a:r>
            <a:r>
              <a:rPr lang="en-US" dirty="0"/>
              <a:t> important, but is secondary to recognizing and responding to the child’s physiologic state.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4432388-B066-AA4F-9936-9C09FE6DCA8E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91025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focus of PALS is early resuscitation in the clinical states that precede a complete cardiac arrest. </a:t>
            </a:r>
            <a:br>
              <a:rPr lang="en-US" dirty="0"/>
            </a:br>
            <a:r>
              <a:rPr lang="en-US" dirty="0"/>
              <a:t>It is important to know that and OOH PCA is a very rare event, associated with very poor outcomes. Typically these occur in the home, in children less than one year of age, are unwitnessed and present with </a:t>
            </a:r>
            <a:r>
              <a:rPr lang="en-US" dirty="0" err="1"/>
              <a:t>nonperfusing</a:t>
            </a:r>
            <a:r>
              <a:rPr lang="en-US" dirty="0"/>
              <a:t> </a:t>
            </a:r>
            <a:r>
              <a:rPr lang="en-US" dirty="0" err="1"/>
              <a:t>rythems</a:t>
            </a:r>
            <a:r>
              <a:rPr lang="en-US" dirty="0"/>
              <a:t> (PEA and Asystole)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4432388-B066-AA4F-9936-9C09FE6DCA8E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55495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paper published in 2016 describes the unchanged incidence and survival of children18 years or younger who sustained an OOH PCA between 2007 and 2012.. </a:t>
            </a:r>
          </a:p>
          <a:p>
            <a:r>
              <a:rPr lang="en-US" dirty="0"/>
              <a:t>The graph on the left shows the incidence of of OOH arrest in infants, children and adolescents over time </a:t>
            </a:r>
          </a:p>
          <a:p>
            <a:r>
              <a:rPr lang="en-US" dirty="0"/>
              <a:t>The graph on the right show the percent of patients who survive an OOH arrest by age group and over time. </a:t>
            </a:r>
          </a:p>
          <a:p>
            <a:r>
              <a:rPr lang="en-US" dirty="0"/>
              <a:t>First look at infants – the blue circles. The greatest incidence of OOH arrest is in infants one year or less and their survival (range 2-0-5) is the lowest of all age groups.. Survival rates are in the range of 0 -5 %</a:t>
            </a:r>
          </a:p>
          <a:p>
            <a:r>
              <a:rPr lang="en-US" dirty="0"/>
              <a:t>Children 1-11 years (purple triangle) and adolescents 12-18 years (yellow cross) have lower incidences than infants and unchanged survival rates around 10%.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4432388-B066-AA4F-9936-9C09FE6DCA8E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81774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get back to the physiologic states that precede an arrest. </a:t>
            </a:r>
          </a:p>
          <a:p>
            <a:r>
              <a:rPr lang="en-US" dirty="0"/>
              <a:t>In caring for a critically ill patient, you have two important immediate tasks:</a:t>
            </a:r>
            <a:br>
              <a:rPr lang="en-US" dirty="0"/>
            </a:br>
            <a:r>
              <a:rPr lang="en-US" dirty="0"/>
              <a:t>The first is to perform a rapid cardiopulmonary assessment of the child’s general appearance, airway, work </a:t>
            </a:r>
            <a:r>
              <a:rPr lang="en-US" dirty="0" err="1"/>
              <a:t>fo</a:t>
            </a:r>
            <a:r>
              <a:rPr lang="en-US" dirty="0"/>
              <a:t> breathing</a:t>
            </a:r>
          </a:p>
          <a:p>
            <a:r>
              <a:rPr lang="en-US" dirty="0"/>
              <a:t>Second is identify the correct “category” or physiologic state using your assessment data. </a:t>
            </a:r>
          </a:p>
          <a:p>
            <a:endParaRPr lang="en-US" dirty="0"/>
          </a:p>
          <a:p>
            <a:r>
              <a:rPr lang="en-US" dirty="0"/>
              <a:t>For example, when you recognize that your patient is in respiratory failure, you will immediately begin BVM </a:t>
            </a:r>
            <a:r>
              <a:rPr lang="en-US" dirty="0" err="1"/>
              <a:t>ventialation</a:t>
            </a:r>
            <a:r>
              <a:rPr lang="en-US" dirty="0"/>
              <a:t> with oxygen.</a:t>
            </a:r>
          </a:p>
          <a:p>
            <a:r>
              <a:rPr lang="en-US" dirty="0" err="1"/>
              <a:t>Resusciation</a:t>
            </a:r>
            <a:r>
              <a:rPr lang="en-US" dirty="0"/>
              <a:t>, not establishing the diagnosis is you immediate focus.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4432388-B066-AA4F-9936-9C09FE6DCA8E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33773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Many times the child’s physiologic state is easily determined. </a:t>
            </a:r>
            <a:br>
              <a:rPr lang="en-US" dirty="0"/>
            </a:br>
            <a:r>
              <a:rPr lang="en-US" dirty="0"/>
              <a:t>An interactive child with increased work of breathing is in respiratory distress.</a:t>
            </a:r>
          </a:p>
          <a:p>
            <a:r>
              <a:rPr lang="en-US" dirty="0"/>
              <a:t>The assessment of the sicker patient is more challenging. </a:t>
            </a:r>
          </a:p>
          <a:p>
            <a:r>
              <a:rPr lang="en-US" dirty="0"/>
              <a:t>Two helpful questions when you are uncertain of the physiologic state are: </a:t>
            </a:r>
            <a:br>
              <a:rPr lang="en-US" dirty="0"/>
            </a:br>
            <a:r>
              <a:rPr lang="en-US" dirty="0"/>
              <a:t>Is this primary </a:t>
            </a:r>
            <a:r>
              <a:rPr lang="en-US" dirty="0" err="1"/>
              <a:t>resp</a:t>
            </a:r>
            <a:r>
              <a:rPr lang="en-US" dirty="0"/>
              <a:t> or </a:t>
            </a:r>
            <a:r>
              <a:rPr lang="en-US" dirty="0" err="1"/>
              <a:t>circ</a:t>
            </a:r>
            <a:r>
              <a:rPr lang="en-US" dirty="0"/>
              <a:t>?</a:t>
            </a:r>
          </a:p>
          <a:p>
            <a:r>
              <a:rPr lang="en-US" dirty="0"/>
              <a:t>Is the patient in a comp or decomp state?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4432388-B066-AA4F-9936-9C09FE6DCA8E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16947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4432388-B066-AA4F-9936-9C09FE6DCA8E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95458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4432388-B066-AA4F-9936-9C09FE6DCA8E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6662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FA0F3459-6989-6546-A1B8-4EF4E404A8EE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>
              <a:extLst>
                <a:ext uri="{FF2B5EF4-FFF2-40B4-BE49-F238E27FC236}">
                  <a16:creationId xmlns:a16="http://schemas.microsoft.com/office/drawing/2014/main" id="{86E026EE-68FB-B543-9421-8E24D2729810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>
                <a:extLst>
                  <a:ext uri="{FF2B5EF4-FFF2-40B4-BE49-F238E27FC236}">
                    <a16:creationId xmlns:a16="http://schemas.microsoft.com/office/drawing/2014/main" id="{BFD2075D-5C96-BD4A-90A4-11C6E7D149EA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Garamond" charset="0"/>
                  <a:ea typeface="ＭＳ Ｐゴシック" charset="0"/>
                </a:endParaRPr>
              </a:p>
            </p:txBody>
          </p:sp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38BE0757-0E36-B346-BBF9-A9BDC396A604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Garamond" charset="0"/>
                  <a:ea typeface="ＭＳ Ｐゴシック" charset="0"/>
                </a:endParaRPr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868D5702-CD7F-7547-AE7B-4962CC61D99E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Garamond" charset="0"/>
                  <a:ea typeface="ＭＳ Ｐゴシック" charset="0"/>
                </a:endParaRPr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E8093490-A78A-A84C-9DF0-65137A704371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2F999F66-D1C3-EC40-BC7F-33E8E2915050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Garamond" charset="0"/>
                  <a:ea typeface="ＭＳ Ｐゴシック" charset="0"/>
                </a:endParaRPr>
              </a:p>
            </p:txBody>
          </p:sp>
        </p:grpSp>
        <p:sp>
          <p:nvSpPr>
            <p:cNvPr id="6" name="Freeform 9">
              <a:extLst>
                <a:ext uri="{FF2B5EF4-FFF2-40B4-BE49-F238E27FC236}">
                  <a16:creationId xmlns:a16="http://schemas.microsoft.com/office/drawing/2014/main" id="{437E8036-5D20-A84F-AA8C-45F4E81AEFC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Garamond" charset="0"/>
                <a:ea typeface="ＭＳ Ｐゴシック" charset="0"/>
              </a:endParaRPr>
            </a:p>
          </p:txBody>
        </p:sp>
        <p:sp>
          <p:nvSpPr>
            <p:cNvPr id="7" name="Freeform 10">
              <a:extLst>
                <a:ext uri="{FF2B5EF4-FFF2-40B4-BE49-F238E27FC236}">
                  <a16:creationId xmlns:a16="http://schemas.microsoft.com/office/drawing/2014/main" id="{15CE641F-762B-A748-9FFF-14191BA327E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010 h 1906"/>
                <a:gd name="T4" fmla="*/ 5902 w 5740"/>
                <a:gd name="T5" fmla="*/ 1010 h 1906"/>
                <a:gd name="T6" fmla="*/ 5902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2235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52236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13" name="Rectangle 13">
            <a:extLst>
              <a:ext uri="{FF2B5EF4-FFF2-40B4-BE49-F238E27FC236}">
                <a16:creationId xmlns:a16="http://schemas.microsoft.com/office/drawing/2014/main" id="{1DE7799B-C1F7-E041-8D2B-1D53333F432C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A5DD0163-B6AC-2945-A178-F7438AC5BD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799C6134-EFFE-D347-BF93-A3965479B0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8FDA96-8033-F548-8E3E-2273E2E376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6385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AA41C09-1593-E94D-AAFA-14C0F49FE2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29B43CF1-4281-5346-B063-15E959FF912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25BCA7-FAC4-8846-825A-EF2B649493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5FAA5F31-7D75-E944-B5A8-A2B58BAEECB2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3547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AA51CE7C-EEBB-5848-8B08-78D2277D73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F67DB261-CB6A-8841-8F6B-13FDDFC3561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E5236F-DE6F-FD41-BA76-E1E1124688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A79F26EA-C13D-814A-BB28-86C426E70A10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9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C4DA2ED3-B984-5B4E-8D43-96F0C90B54B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B3D5B64B-B5FE-154C-928D-F39D97D2A9A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E3A1E9-5B80-4144-ABA3-E2FE4CC0309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028B1039-812B-0240-8C0D-573D0C7CA3AF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332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0C1D432-4064-4C43-BD0E-5B2C03868F1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4EE213C6-4C17-7F40-B792-AE06D113623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0DED58-26EE-7E4B-A274-636E8634BE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EE9BC09B-D6D1-9642-A09A-FA5E04E0CBE8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962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7B66BAA3-95B5-E042-B97D-7FC34DDAF3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DC67DB8C-D759-5045-AF24-FA90E5D39D2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1ECC57-A2C9-4247-9156-D5E66D007E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4A3F1D0B-B433-694C-AE93-C43922C052BA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868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F64B71C9-6E6F-EB43-AF22-2634F61A3E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704FFE66-2A2B-7F40-825D-BAFAAEAC743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5DF3C4-4A5F-BE4B-A93D-5BFEE7CFB90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id="{0F4E1D47-704C-C24A-9BA3-EAE6BE373EF0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825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7F4BED-58CF-C642-A762-C3D306B28CD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3E65C2-EC13-974D-93E1-DE1B44CF96D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CA255B-A3B4-0043-BF74-10F7E36958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3475833D-E5A8-A843-A56C-EDFF012E1932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36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D15007B-E195-EE4C-839D-9DD17219682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DD889501-FA64-F541-844C-93893DCC07B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1709E7-3440-D040-99B3-34E2FD8AADD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1F9DDEF3-F6D1-0043-8534-0F158E9D57E3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613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56697119-2B75-7C43-AC19-36329D32FCD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E7774B49-79E4-DE44-B89E-C87D1ABAD60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8D6AF6-B2D2-9C40-A9FC-5542F4ABF16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E2228737-2857-F74F-AF7F-ABF46264DB45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9567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142969B9-82EF-B945-9A56-062B031E1F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D570F6B5-487D-F643-A60C-D967184AA27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F8B0DF-E00A-9141-AFD3-3CA170B3D0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36EF602A-D370-8749-B54C-D6B44963ABB9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5417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BBA616A5-15AB-0345-B381-4A0C51A90E3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1FC91182-5AC9-0A4C-89F1-EB5153A8374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2BD80799-546C-AB4E-A04F-91E2561649A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grpSp>
        <p:nvGrpSpPr>
          <p:cNvPr id="1028" name="Group 4">
            <a:extLst>
              <a:ext uri="{FF2B5EF4-FFF2-40B4-BE49-F238E27FC236}">
                <a16:creationId xmlns:a16="http://schemas.microsoft.com/office/drawing/2014/main" id="{7AB414EF-1277-0E48-AAD9-CC6B37B563F9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>
              <a:extLst>
                <a:ext uri="{FF2B5EF4-FFF2-40B4-BE49-F238E27FC236}">
                  <a16:creationId xmlns:a16="http://schemas.microsoft.com/office/drawing/2014/main" id="{91873664-57BD-144E-8CBF-B2A050465294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51206" name="Freeform 6">
                <a:extLst>
                  <a:ext uri="{FF2B5EF4-FFF2-40B4-BE49-F238E27FC236}">
                    <a16:creationId xmlns:a16="http://schemas.microsoft.com/office/drawing/2014/main" id="{202A6FDE-4BBB-AC49-954C-8E2AD7D0CDEA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Garamond" charset="0"/>
                  <a:ea typeface="ＭＳ Ｐゴシック" charset="0"/>
                </a:endParaRPr>
              </a:p>
            </p:txBody>
          </p:sp>
          <p:sp>
            <p:nvSpPr>
              <p:cNvPr id="51207" name="Freeform 7">
                <a:extLst>
                  <a:ext uri="{FF2B5EF4-FFF2-40B4-BE49-F238E27FC236}">
                    <a16:creationId xmlns:a16="http://schemas.microsoft.com/office/drawing/2014/main" id="{094368D1-A643-B04B-89FF-7BF69752C0B3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Garamond" charset="0"/>
                  <a:ea typeface="ＭＳ Ｐゴシック" charset="0"/>
                </a:endParaRPr>
              </a:p>
            </p:txBody>
          </p:sp>
          <p:sp>
            <p:nvSpPr>
              <p:cNvPr id="51208" name="Freeform 8">
                <a:extLst>
                  <a:ext uri="{FF2B5EF4-FFF2-40B4-BE49-F238E27FC236}">
                    <a16:creationId xmlns:a16="http://schemas.microsoft.com/office/drawing/2014/main" id="{035B1294-5AB2-7743-86B7-8AC8CACC0E18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Garamond" charset="0"/>
                  <a:ea typeface="ＭＳ Ｐゴシック" charset="0"/>
                </a:endParaRPr>
              </a:p>
            </p:txBody>
          </p:sp>
          <p:sp>
            <p:nvSpPr>
              <p:cNvPr id="1038" name="Freeform 9">
                <a:extLst>
                  <a:ext uri="{FF2B5EF4-FFF2-40B4-BE49-F238E27FC236}">
                    <a16:creationId xmlns:a16="http://schemas.microsoft.com/office/drawing/2014/main" id="{FAA5BAC0-6C57-8046-9B49-BDC4722FDF96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10" name="Freeform 10">
                <a:extLst>
                  <a:ext uri="{FF2B5EF4-FFF2-40B4-BE49-F238E27FC236}">
                    <a16:creationId xmlns:a16="http://schemas.microsoft.com/office/drawing/2014/main" id="{4EB38CA3-A1E8-124D-B5B5-79A057B11BF1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Garamond" charset="0"/>
                  <a:ea typeface="ＭＳ Ｐゴシック" charset="0"/>
                </a:endParaRPr>
              </a:p>
            </p:txBody>
          </p:sp>
        </p:grpSp>
        <p:sp>
          <p:nvSpPr>
            <p:cNvPr id="51211" name="Freeform 11">
              <a:extLst>
                <a:ext uri="{FF2B5EF4-FFF2-40B4-BE49-F238E27FC236}">
                  <a16:creationId xmlns:a16="http://schemas.microsoft.com/office/drawing/2014/main" id="{05528BF5-889D-CE44-8A9B-D3E6F25FB84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Garamond" charset="0"/>
                <a:ea typeface="ＭＳ Ｐゴシック" charset="0"/>
              </a:endParaRPr>
            </a:p>
          </p:txBody>
        </p:sp>
        <p:sp>
          <p:nvSpPr>
            <p:cNvPr id="1034" name="Freeform 12">
              <a:extLst>
                <a:ext uri="{FF2B5EF4-FFF2-40B4-BE49-F238E27FC236}">
                  <a16:creationId xmlns:a16="http://schemas.microsoft.com/office/drawing/2014/main" id="{901381E1-A791-864B-9CB0-223AA072903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010 h 1906"/>
                <a:gd name="T4" fmla="*/ 5902 w 5740"/>
                <a:gd name="T5" fmla="*/ 1010 h 1906"/>
                <a:gd name="T6" fmla="*/ 5902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213" name="Rectangle 13">
            <a:extLst>
              <a:ext uri="{FF2B5EF4-FFF2-40B4-BE49-F238E27FC236}">
                <a16:creationId xmlns:a16="http://schemas.microsoft.com/office/drawing/2014/main" id="{1D9E77BC-9FAC-BC41-A87C-3F5C9F165E80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1214" name="Rectangle 14">
            <a:extLst>
              <a:ext uri="{FF2B5EF4-FFF2-40B4-BE49-F238E27FC236}">
                <a16:creationId xmlns:a16="http://schemas.microsoft.com/office/drawing/2014/main" id="{C433AA86-CEC5-F449-9A66-4E38770B960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15" name="Rectangle 15">
            <a:extLst>
              <a:ext uri="{FF2B5EF4-FFF2-40B4-BE49-F238E27FC236}">
                <a16:creationId xmlns:a16="http://schemas.microsoft.com/office/drawing/2014/main" id="{D0D2F331-F65B-ED49-BE28-415A035236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68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1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1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1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0DA0AE45-0C7D-724E-A57A-046A1C56ACF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1736725"/>
            <a:ext cx="8153400" cy="1920875"/>
          </a:xfrm>
        </p:spPr>
        <p:txBody>
          <a:bodyPr/>
          <a:lstStyle/>
          <a:p>
            <a:pPr eaLnBrk="1" hangingPunct="1">
              <a:defRPr/>
            </a:pPr>
            <a:br>
              <a:rPr lang="en-US" altLang="en-US" sz="5400" dirty="0"/>
            </a:br>
            <a:r>
              <a:rPr lang="en-US" altLang="en-US" sz="5400" dirty="0"/>
              <a:t>PALS on One Page: </a:t>
            </a:r>
            <a:br>
              <a:rPr lang="en-US" altLang="en-US" sz="5400" dirty="0"/>
            </a:br>
            <a:r>
              <a:rPr lang="en-US" altLang="en-US" sz="4000" dirty="0"/>
              <a:t>Five Physiologic States </a:t>
            </a:r>
            <a:br>
              <a:rPr lang="en-US" altLang="en-US" sz="4000" dirty="0"/>
            </a:br>
            <a:r>
              <a:rPr lang="en-US" altLang="en-US" sz="4000" dirty="0"/>
              <a:t>Preceding </a:t>
            </a:r>
            <a:br>
              <a:rPr lang="en-US" altLang="en-US" sz="4000" dirty="0"/>
            </a:br>
            <a:r>
              <a:rPr lang="en-US" altLang="en-US" sz="4000" dirty="0"/>
              <a:t>Pediatric Cardiac Arrest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4DB383C9-D84B-AC46-8496-523D2817F49E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4724400"/>
            <a:ext cx="64008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cs typeface="+mn-cs"/>
              </a:rPr>
              <a:t>                                                   </a:t>
            </a:r>
            <a:r>
              <a:rPr lang="en-US" sz="2400">
                <a:cs typeface="+mn-cs"/>
              </a:rPr>
              <a:t>                                                                                </a:t>
            </a:r>
            <a:endParaRPr lang="en-US">
              <a:cs typeface="+mn-cs"/>
            </a:endParaRP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B99E04A-5CA4-1340-A996-BA30C7CEE4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26400" y="57912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8113BE34-A239-944A-97CA-DA857CA63F7F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Respiratory Distress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1999982F-674D-2348-B6D2-E51DC80B12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charset="2"/>
              <a:buChar char="n"/>
              <a:defRPr/>
            </a:pPr>
            <a:r>
              <a:rPr lang="en-US" altLang="en-US" i="1">
                <a:effectLst/>
              </a:rPr>
              <a:t>Compensated </a:t>
            </a:r>
            <a:r>
              <a:rPr lang="en-US" altLang="en-US"/>
              <a:t>state</a:t>
            </a:r>
          </a:p>
          <a:p>
            <a:pPr eaLnBrk="1" hangingPunct="1">
              <a:buFont typeface="Wingdings" charset="2"/>
              <a:buChar char="n"/>
              <a:defRPr/>
            </a:pPr>
            <a:r>
              <a:rPr lang="en-US" altLang="en-US"/>
              <a:t>Characterized by </a:t>
            </a:r>
            <a:r>
              <a:rPr lang="en-US" altLang="en-US" i="1"/>
              <a:t>increased work of breathing</a:t>
            </a:r>
          </a:p>
          <a:p>
            <a:pPr eaLnBrk="1" hangingPunct="1">
              <a:buFont typeface="Wingdings" charset="2"/>
              <a:buChar char="n"/>
              <a:defRPr/>
            </a:pPr>
            <a:r>
              <a:rPr lang="en-US" altLang="en-US" i="1"/>
              <a:t>Adequate</a:t>
            </a:r>
            <a:r>
              <a:rPr lang="en-US" altLang="en-US"/>
              <a:t> oxygenation (+/- O</a:t>
            </a:r>
            <a:r>
              <a:rPr lang="en-US" altLang="en-US" baseline="-25000"/>
              <a:t>2</a:t>
            </a:r>
            <a:r>
              <a:rPr lang="en-US" altLang="en-US"/>
              <a:t>) and ventilation</a:t>
            </a:r>
          </a:p>
        </p:txBody>
      </p:sp>
      <p:sp>
        <p:nvSpPr>
          <p:cNvPr id="7172" name="Rectangle 4">
            <a:extLst>
              <a:ext uri="{FF2B5EF4-FFF2-40B4-BE49-F238E27FC236}">
                <a16:creationId xmlns:a16="http://schemas.microsoft.com/office/drawing/2014/main" id="{D091ADD0-6D7D-7B45-903F-A99A9A377A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4267200"/>
            <a:ext cx="7162800" cy="1524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6 month old, poor feeding, fast breathing for several days, getting worse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RR 70s, HR 200, Sat 88%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Marked retractions, Grunting slightly, Coarse BS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Awake. Moving all extremities. Pink and well perfused.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A8133A8-AD1C-284B-BF9F-78E0314CBD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1000" y="5902325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3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4575B876-E083-324B-BE53-E1902E8C60BD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extLst>
            <a:ext uri="{91240B29-F687-4f45-9708-019B960494DF}"/>
          </a:extLst>
        </p:spPr>
        <p:txBody>
          <a:bodyPr lIns="90488" tIns="44450" rIns="90488" bIns="44450"/>
          <a:lstStyle/>
          <a:p>
            <a:pPr eaLnBrk="1" hangingPunct="1">
              <a:defRPr/>
            </a:pPr>
            <a:r>
              <a:rPr lang="en-US" altLang="en-US"/>
              <a:t>Signs of Respiratory Distress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069BCB61-086A-B34E-B61D-15076D5447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600200"/>
            <a:ext cx="8839200" cy="4525963"/>
          </a:xfrm>
          <a:extLst>
            <a:ext uri="{91240B29-F687-4f45-9708-019B960494DF}"/>
          </a:extLst>
        </p:spPr>
        <p:txBody>
          <a:bodyPr lIns="90488" tIns="44450" rIns="90488" bIns="44450"/>
          <a:lstStyle/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dirty="0"/>
              <a:t>Things you SEE:</a:t>
            </a:r>
          </a:p>
          <a:p>
            <a:pPr lvl="1"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dirty="0"/>
              <a:t>Mechanics:</a:t>
            </a:r>
          </a:p>
          <a:p>
            <a:pPr lvl="2"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dirty="0"/>
              <a:t>Tachypnea</a:t>
            </a:r>
          </a:p>
          <a:p>
            <a:pPr lvl="2"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dirty="0"/>
              <a:t>Increased effort </a:t>
            </a:r>
            <a:r>
              <a:rPr lang="mr-IN" altLang="en-US" dirty="0"/>
              <a:t>–</a:t>
            </a:r>
            <a:r>
              <a:rPr lang="en-US" altLang="en-US" dirty="0"/>
              <a:t> retractions, nasal flaring, head bobbing</a:t>
            </a:r>
          </a:p>
          <a:p>
            <a:pPr lvl="1"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dirty="0"/>
              <a:t>Poor color – dusky, pale</a:t>
            </a:r>
          </a:p>
          <a:p>
            <a:pPr lvl="1" eaLnBrk="1" hangingPunct="1">
              <a:lnSpc>
                <a:spcPct val="90000"/>
              </a:lnSpc>
              <a:buFont typeface="Wingdings" charset="2"/>
              <a:buNone/>
              <a:defRPr/>
            </a:pPr>
            <a:endParaRPr lang="en-US" altLang="en-US" dirty="0"/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dirty="0"/>
              <a:t>Things you HEAR (sometimes):</a:t>
            </a:r>
          </a:p>
          <a:p>
            <a:pPr lvl="1"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dirty="0"/>
              <a:t>Air movement (increased RR, decreased TV)</a:t>
            </a:r>
          </a:p>
          <a:p>
            <a:pPr lvl="1"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dirty="0"/>
              <a:t>Abnormal sounds (wheezing, stridor, grunting) </a:t>
            </a:r>
          </a:p>
        </p:txBody>
      </p:sp>
      <p:sp>
        <p:nvSpPr>
          <p:cNvPr id="8196" name="AutoShape 4">
            <a:extLst>
              <a:ext uri="{FF2B5EF4-FFF2-40B4-BE49-F238E27FC236}">
                <a16:creationId xmlns:a16="http://schemas.microsoft.com/office/drawing/2014/main" id="{7F78685E-8990-BB41-8552-3C79713F55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2057400"/>
            <a:ext cx="962025" cy="914400"/>
          </a:xfrm>
          <a:prstGeom prst="star5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Garamond" charset="0"/>
              <a:ea typeface="ＭＳ Ｐゴシック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FBDFEE5-4F92-7B40-84EE-DAB6AE093E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1000" y="5902325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5864BA59-0FE4-5348-A89F-426052F2FADA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150938" y="304800"/>
            <a:ext cx="6908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/>
              <a:t>PALS on One Page</a:t>
            </a:r>
          </a:p>
        </p:txBody>
      </p:sp>
      <p:sp>
        <p:nvSpPr>
          <p:cNvPr id="29698" name="Line 6">
            <a:extLst>
              <a:ext uri="{FF2B5EF4-FFF2-40B4-BE49-F238E27FC236}">
                <a16:creationId xmlns:a16="http://schemas.microsoft.com/office/drawing/2014/main" id="{92221A6D-2311-4644-9AB0-049382781B90}"/>
              </a:ext>
            </a:extLst>
          </p:cNvPr>
          <p:cNvSpPr>
            <a:spLocks noChangeShapeType="1"/>
          </p:cNvSpPr>
          <p:nvPr/>
        </p:nvSpPr>
        <p:spPr bwMode="auto">
          <a:xfrm>
            <a:off x="4470400" y="2438400"/>
            <a:ext cx="0" cy="457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99" name="Line 7">
            <a:extLst>
              <a:ext uri="{FF2B5EF4-FFF2-40B4-BE49-F238E27FC236}">
                <a16:creationId xmlns:a16="http://schemas.microsoft.com/office/drawing/2014/main" id="{CB0B6F20-796F-5F49-81D9-40219658570D}"/>
              </a:ext>
            </a:extLst>
          </p:cNvPr>
          <p:cNvSpPr>
            <a:spLocks noChangeShapeType="1"/>
          </p:cNvSpPr>
          <p:nvPr/>
        </p:nvSpPr>
        <p:spPr bwMode="auto">
          <a:xfrm>
            <a:off x="3251200" y="2895600"/>
            <a:ext cx="257333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0" name="Line 8">
            <a:extLst>
              <a:ext uri="{FF2B5EF4-FFF2-40B4-BE49-F238E27FC236}">
                <a16:creationId xmlns:a16="http://schemas.microsoft.com/office/drawing/2014/main" id="{30A0F804-7BF0-314E-91D2-20BAD01900F6}"/>
              </a:ext>
            </a:extLst>
          </p:cNvPr>
          <p:cNvSpPr>
            <a:spLocks noChangeShapeType="1"/>
          </p:cNvSpPr>
          <p:nvPr/>
        </p:nvSpPr>
        <p:spPr bwMode="auto">
          <a:xfrm>
            <a:off x="3251200" y="2895600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1" name="Line 9">
            <a:extLst>
              <a:ext uri="{FF2B5EF4-FFF2-40B4-BE49-F238E27FC236}">
                <a16:creationId xmlns:a16="http://schemas.microsoft.com/office/drawing/2014/main" id="{097F6448-4482-C946-88A1-1CD10D4B753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824538" y="2895600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2" name="Rectangle 10">
            <a:extLst>
              <a:ext uri="{FF2B5EF4-FFF2-40B4-BE49-F238E27FC236}">
                <a16:creationId xmlns:a16="http://schemas.microsoft.com/office/drawing/2014/main" id="{9A30E294-32AB-5444-90A5-D8145BDA79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3124200"/>
            <a:ext cx="2481263" cy="5334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Respiratory distress</a:t>
            </a:r>
          </a:p>
        </p:txBody>
      </p:sp>
      <p:sp>
        <p:nvSpPr>
          <p:cNvPr id="29703" name="Line 11">
            <a:extLst>
              <a:ext uri="{FF2B5EF4-FFF2-40B4-BE49-F238E27FC236}">
                <a16:creationId xmlns:a16="http://schemas.microsoft.com/office/drawing/2014/main" id="{1A893B4F-69B0-7C45-9E9F-1DE6FD88213A}"/>
              </a:ext>
            </a:extLst>
          </p:cNvPr>
          <p:cNvSpPr>
            <a:spLocks noChangeShapeType="1"/>
          </p:cNvSpPr>
          <p:nvPr/>
        </p:nvSpPr>
        <p:spPr bwMode="auto">
          <a:xfrm>
            <a:off x="3251200" y="3657600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2" name="Rectangle 12">
            <a:extLst>
              <a:ext uri="{FF2B5EF4-FFF2-40B4-BE49-F238E27FC236}">
                <a16:creationId xmlns:a16="http://schemas.microsoft.com/office/drawing/2014/main" id="{3F405AA2-2CC2-F54C-8052-638815624A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3886200"/>
            <a:ext cx="2387600" cy="5334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Respiratory failure</a:t>
            </a:r>
          </a:p>
        </p:txBody>
      </p:sp>
      <p:sp>
        <p:nvSpPr>
          <p:cNvPr id="29705" name="Rectangle 4">
            <a:extLst>
              <a:ext uri="{FF2B5EF4-FFF2-40B4-BE49-F238E27FC236}">
                <a16:creationId xmlns:a16="http://schemas.microsoft.com/office/drawing/2014/main" id="{233B2490-5BED-BD4F-8D38-BDD6D4C640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1338" y="1790700"/>
            <a:ext cx="2743200" cy="6096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b="1"/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/>
              <a:t>Many Etiologies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br>
              <a:rPr lang="en-US" altLang="en-US" sz="2400" b="1"/>
            </a:br>
            <a:endParaRPr lang="en-US" altLang="en-US" sz="160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474D786-51C5-8343-ADD5-2732C2FF1A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29600" y="5943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7524F014-1402-5B43-98EA-19D189FD812C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extLst>
            <a:ext uri="{91240B29-F687-4f45-9708-019B960494DF}"/>
          </a:extLst>
        </p:spPr>
        <p:txBody>
          <a:bodyPr lIns="90488" tIns="44450" rIns="90488" bIns="44450"/>
          <a:lstStyle/>
          <a:p>
            <a:pPr eaLnBrk="1" hangingPunct="1">
              <a:defRPr/>
            </a:pPr>
            <a:r>
              <a:rPr lang="en-US" altLang="en-US"/>
              <a:t>Respiratory Failure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8B19C700-8B50-D549-AA80-1A76CEC0DC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953000"/>
          </a:xfrm>
          <a:extLst>
            <a:ext uri="{91240B29-F687-4f45-9708-019B960494DF}"/>
          </a:extLst>
        </p:spPr>
        <p:txBody>
          <a:bodyPr lIns="90488" tIns="44450" rIns="90488" bIns="44450"/>
          <a:lstStyle/>
          <a:p>
            <a:pPr eaLnBrk="1" hangingPunct="1">
              <a:buFont typeface="Wingdings" charset="2"/>
              <a:buChar char="n"/>
              <a:defRPr/>
            </a:pPr>
            <a:r>
              <a:rPr lang="en-US" altLang="en-US" sz="2800" i="1" dirty="0">
                <a:effectLst/>
              </a:rPr>
              <a:t>Decompensated</a:t>
            </a:r>
            <a:r>
              <a:rPr lang="en-US" altLang="en-US" sz="2800" dirty="0"/>
              <a:t> state</a:t>
            </a:r>
          </a:p>
          <a:p>
            <a:pPr eaLnBrk="1" hangingPunct="1">
              <a:buFont typeface="Wingdings" charset="2"/>
              <a:buChar char="n"/>
              <a:defRPr/>
            </a:pPr>
            <a:r>
              <a:rPr lang="en-US" altLang="en-US" sz="2800" dirty="0"/>
              <a:t>Characterized by </a:t>
            </a:r>
            <a:r>
              <a:rPr lang="en-US" altLang="en-US" sz="2800" i="1" dirty="0"/>
              <a:t>inadequate oxygenation and ventilation</a:t>
            </a:r>
            <a:r>
              <a:rPr lang="en-US" altLang="en-US" sz="2800" dirty="0"/>
              <a:t> </a:t>
            </a:r>
          </a:p>
          <a:p>
            <a:pPr lvl="1" eaLnBrk="1" hangingPunct="1">
              <a:buFont typeface="Wingdings" charset="2"/>
              <a:buChar char="n"/>
              <a:defRPr/>
            </a:pPr>
            <a:r>
              <a:rPr lang="en-US" altLang="en-US" sz="2400" dirty="0"/>
              <a:t>Extreme (prolonged) respiratory distress</a:t>
            </a:r>
          </a:p>
          <a:p>
            <a:pPr lvl="1" eaLnBrk="1" hangingPunct="1">
              <a:buFont typeface="Wingdings" charset="2"/>
              <a:buChar char="n"/>
              <a:defRPr/>
            </a:pPr>
            <a:r>
              <a:rPr lang="en-US" altLang="en-US" sz="2400" dirty="0"/>
              <a:t>Hypoventilation, apnea</a:t>
            </a:r>
          </a:p>
          <a:p>
            <a:pPr eaLnBrk="1" hangingPunct="1">
              <a:buFont typeface="Wingdings" charset="2"/>
              <a:buChar char="n"/>
              <a:defRPr/>
            </a:pPr>
            <a:r>
              <a:rPr lang="en-US" altLang="en-US" sz="2800" dirty="0"/>
              <a:t>Assisted ventilation required</a:t>
            </a:r>
          </a:p>
        </p:txBody>
      </p:sp>
      <p:sp>
        <p:nvSpPr>
          <p:cNvPr id="11268" name="Rectangle 4">
            <a:extLst>
              <a:ext uri="{FF2B5EF4-FFF2-40B4-BE49-F238E27FC236}">
                <a16:creationId xmlns:a16="http://schemas.microsoft.com/office/drawing/2014/main" id="{856B8C81-AC5D-8349-BE59-5E4670EF13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4267200"/>
            <a:ext cx="5562600" cy="1752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6 month old prolonged status epilepticus,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 PTA large dose benzodiazepine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RR 10, HR 170, Sat 70%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Course upper airway breath sounds, secretions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Marked retractions, poor air movement, dusky</a:t>
            </a:r>
          </a:p>
        </p:txBody>
      </p:sp>
      <p:sp>
        <p:nvSpPr>
          <p:cNvPr id="26628" name="Rectangle 1">
            <a:extLst>
              <a:ext uri="{FF2B5EF4-FFF2-40B4-BE49-F238E27FC236}">
                <a16:creationId xmlns:a16="http://schemas.microsoft.com/office/drawing/2014/main" id="{DED4C7FA-8E43-D54B-828B-EA9E8D3633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3886200"/>
            <a:ext cx="2209800" cy="1143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Airway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/>
              <a:t>-- Clear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/>
              <a:t>-- Maintainable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/>
              <a:t>-- Unmaintainable</a:t>
            </a:r>
          </a:p>
        </p:txBody>
      </p:sp>
      <p:sp>
        <p:nvSpPr>
          <p:cNvPr id="26629" name="Rectangle 5">
            <a:extLst>
              <a:ext uri="{FF2B5EF4-FFF2-40B4-BE49-F238E27FC236}">
                <a16:creationId xmlns:a16="http://schemas.microsoft.com/office/drawing/2014/main" id="{6B82E89D-D366-CE4B-B6D2-848BD818A0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5334000"/>
            <a:ext cx="2209800" cy="1143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Apnea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/>
              <a:t>-- Central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/>
              <a:t>-- Obstructive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/>
              <a:t>-- Mixed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8C56282-C138-D74E-82D2-76E8C82C83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96200" y="2890838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6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C8B0DC8C-D498-3F48-8625-137768647680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extLst>
            <a:ext uri="{91240B29-F687-4f45-9708-019B960494DF}"/>
          </a:extLst>
        </p:spPr>
        <p:txBody>
          <a:bodyPr lIns="90488" tIns="44450" rIns="90488" bIns="44450"/>
          <a:lstStyle/>
          <a:p>
            <a:pPr eaLnBrk="1" hangingPunct="1">
              <a:defRPr/>
            </a:pPr>
            <a:r>
              <a:rPr lang="en-US" altLang="en-US" sz="4000"/>
              <a:t> Signs of Respiratory Failure 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7AFFAF54-67CB-E149-9410-215FBF44B67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534400" cy="4525963"/>
          </a:xfrm>
          <a:extLst>
            <a:ext uri="{91240B29-F687-4f45-9708-019B960494DF}"/>
          </a:extLst>
        </p:spPr>
        <p:txBody>
          <a:bodyPr lIns="90488" tIns="44450" rIns="90488" bIns="44450"/>
          <a:lstStyle/>
          <a:p>
            <a:pPr eaLnBrk="1" hangingPunct="1">
              <a:buFont typeface="Wingdings" charset="0"/>
              <a:buChar char="n"/>
              <a:defRPr/>
            </a:pPr>
            <a:r>
              <a:rPr lang="en-US" dirty="0">
                <a:cs typeface="+mn-cs"/>
              </a:rPr>
              <a:t>Extreme distress </a:t>
            </a:r>
            <a:r>
              <a:rPr lang="en-US" dirty="0">
                <a:cs typeface="+mn-cs"/>
                <a:sym typeface="Wingdings"/>
              </a:rPr>
              <a:t> Fatigue</a:t>
            </a:r>
            <a:endParaRPr lang="en-US" dirty="0">
              <a:cs typeface="+mn-cs"/>
            </a:endParaRPr>
          </a:p>
          <a:p>
            <a:pPr eaLnBrk="1" hangingPunct="1">
              <a:buFont typeface="Wingdings" charset="0"/>
              <a:buChar char="n"/>
              <a:defRPr/>
            </a:pPr>
            <a:r>
              <a:rPr lang="en-US" dirty="0">
                <a:cs typeface="+mn-cs"/>
              </a:rPr>
              <a:t>Hypoventilation </a:t>
            </a:r>
            <a:r>
              <a:rPr lang="en-US" dirty="0">
                <a:cs typeface="+mn-cs"/>
                <a:sym typeface="Wingdings"/>
              </a:rPr>
              <a:t> </a:t>
            </a:r>
            <a:r>
              <a:rPr lang="en-US" dirty="0">
                <a:cs typeface="+mn-cs"/>
              </a:rPr>
              <a:t>Apnea</a:t>
            </a:r>
          </a:p>
          <a:p>
            <a:pPr eaLnBrk="1" hangingPunct="1">
              <a:buFont typeface="Wingdings" charset="0"/>
              <a:buChar char="n"/>
              <a:defRPr/>
            </a:pPr>
            <a:r>
              <a:rPr lang="en-US" dirty="0">
                <a:cs typeface="+mn-cs"/>
              </a:rPr>
              <a:t>Poor color (pale, ashen, gray, cyanotic)</a:t>
            </a:r>
          </a:p>
          <a:p>
            <a:pPr eaLnBrk="1" hangingPunct="1">
              <a:buFont typeface="Wingdings" charset="0"/>
              <a:buChar char="n"/>
              <a:defRPr/>
            </a:pPr>
            <a:r>
              <a:rPr lang="en-US" dirty="0">
                <a:cs typeface="+mn-cs"/>
              </a:rPr>
              <a:t>Abnormal mental status</a:t>
            </a:r>
          </a:p>
          <a:p>
            <a:pPr eaLnBrk="1" hangingPunct="1">
              <a:buFont typeface="Wingdings" charset="0"/>
              <a:buChar char="n"/>
              <a:defRPr/>
            </a:pPr>
            <a:r>
              <a:rPr lang="en-US" dirty="0">
                <a:cs typeface="+mn-cs"/>
              </a:rPr>
              <a:t>Poor muscle tone</a:t>
            </a:r>
          </a:p>
          <a:p>
            <a:pPr eaLnBrk="1" hangingPunct="1">
              <a:buFont typeface="Wingdings" charset="0"/>
              <a:buChar char="n"/>
              <a:defRPr/>
            </a:pPr>
            <a:r>
              <a:rPr lang="en-US" dirty="0">
                <a:cs typeface="+mn-cs"/>
              </a:rPr>
              <a:t>Tachycardia</a:t>
            </a:r>
          </a:p>
          <a:p>
            <a:pPr eaLnBrk="1" hangingPunct="1">
              <a:buFont typeface="Wingdings" charset="0"/>
              <a:buChar char="n"/>
              <a:defRPr/>
            </a:pPr>
            <a:endParaRPr lang="en-US" dirty="0">
              <a:cs typeface="+mn-cs"/>
            </a:endParaRPr>
          </a:p>
          <a:p>
            <a:pPr eaLnBrk="1" hangingPunct="1">
              <a:buFont typeface="Wingdings" charset="0"/>
              <a:buNone/>
              <a:defRPr/>
            </a:pPr>
            <a:endParaRPr lang="en-US" dirty="0">
              <a:cs typeface="+mn-cs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FA52BD7-C203-484C-ADC7-982DBC82E9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3">
            <a:extLst>
              <a:ext uri="{FF2B5EF4-FFF2-40B4-BE49-F238E27FC236}">
                <a16:creationId xmlns:a16="http://schemas.microsoft.com/office/drawing/2014/main" id="{E4E161F7-A2FF-0D40-86B2-A9754B2C67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3124200"/>
            <a:ext cx="25908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09DE1878-CD6B-5D4C-AD2E-9E6BDF1AACD3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150938" y="304800"/>
            <a:ext cx="6908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/>
              <a:t>PALS on One Page</a:t>
            </a:r>
          </a:p>
        </p:txBody>
      </p:sp>
      <p:sp>
        <p:nvSpPr>
          <p:cNvPr id="34819" name="Line 5">
            <a:extLst>
              <a:ext uri="{FF2B5EF4-FFF2-40B4-BE49-F238E27FC236}">
                <a16:creationId xmlns:a16="http://schemas.microsoft.com/office/drawing/2014/main" id="{9CD34A39-49E9-8049-970E-65FBE6DD9357}"/>
              </a:ext>
            </a:extLst>
          </p:cNvPr>
          <p:cNvSpPr>
            <a:spLocks noChangeShapeType="1"/>
          </p:cNvSpPr>
          <p:nvPr/>
        </p:nvSpPr>
        <p:spPr bwMode="auto">
          <a:xfrm>
            <a:off x="4470400" y="2438400"/>
            <a:ext cx="0" cy="457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0" name="Line 6">
            <a:extLst>
              <a:ext uri="{FF2B5EF4-FFF2-40B4-BE49-F238E27FC236}">
                <a16:creationId xmlns:a16="http://schemas.microsoft.com/office/drawing/2014/main" id="{64238AE2-0C0E-8742-9A80-227FC347F590}"/>
              </a:ext>
            </a:extLst>
          </p:cNvPr>
          <p:cNvSpPr>
            <a:spLocks noChangeShapeType="1"/>
          </p:cNvSpPr>
          <p:nvPr/>
        </p:nvSpPr>
        <p:spPr bwMode="auto">
          <a:xfrm>
            <a:off x="3251200" y="2895600"/>
            <a:ext cx="257333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1" name="Line 7">
            <a:extLst>
              <a:ext uri="{FF2B5EF4-FFF2-40B4-BE49-F238E27FC236}">
                <a16:creationId xmlns:a16="http://schemas.microsoft.com/office/drawing/2014/main" id="{10936CB2-F7F4-3642-9C52-E65B8A556A2A}"/>
              </a:ext>
            </a:extLst>
          </p:cNvPr>
          <p:cNvSpPr>
            <a:spLocks noChangeShapeType="1"/>
          </p:cNvSpPr>
          <p:nvPr/>
        </p:nvSpPr>
        <p:spPr bwMode="auto">
          <a:xfrm>
            <a:off x="3251200" y="2895600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2" name="Line 8">
            <a:extLst>
              <a:ext uri="{FF2B5EF4-FFF2-40B4-BE49-F238E27FC236}">
                <a16:creationId xmlns:a16="http://schemas.microsoft.com/office/drawing/2014/main" id="{E35DC4FC-D961-024C-B13B-ACA22A609E4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824538" y="2895600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3" name="Rectangle 9">
            <a:extLst>
              <a:ext uri="{FF2B5EF4-FFF2-40B4-BE49-F238E27FC236}">
                <a16:creationId xmlns:a16="http://schemas.microsoft.com/office/drawing/2014/main" id="{B7B3D9C6-B72F-2740-83AA-0DF2538BA1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3124200"/>
            <a:ext cx="2481263" cy="5334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Respiratory distress</a:t>
            </a:r>
          </a:p>
        </p:txBody>
      </p:sp>
      <p:sp>
        <p:nvSpPr>
          <p:cNvPr id="34824" name="Line 10">
            <a:extLst>
              <a:ext uri="{FF2B5EF4-FFF2-40B4-BE49-F238E27FC236}">
                <a16:creationId xmlns:a16="http://schemas.microsoft.com/office/drawing/2014/main" id="{2AE94F34-441D-5A4A-93F7-EB7F03E898D3}"/>
              </a:ext>
            </a:extLst>
          </p:cNvPr>
          <p:cNvSpPr>
            <a:spLocks noChangeShapeType="1"/>
          </p:cNvSpPr>
          <p:nvPr/>
        </p:nvSpPr>
        <p:spPr bwMode="auto">
          <a:xfrm>
            <a:off x="3251200" y="3657600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5" name="Rectangle 11">
            <a:extLst>
              <a:ext uri="{FF2B5EF4-FFF2-40B4-BE49-F238E27FC236}">
                <a16:creationId xmlns:a16="http://schemas.microsoft.com/office/drawing/2014/main" id="{73D539B6-85B8-074D-B376-08C39E339A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3886200"/>
            <a:ext cx="2387600" cy="5334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Respiratory failure</a:t>
            </a:r>
          </a:p>
        </p:txBody>
      </p:sp>
      <p:sp>
        <p:nvSpPr>
          <p:cNvPr id="55308" name="Rectangle 12">
            <a:extLst>
              <a:ext uri="{FF2B5EF4-FFF2-40B4-BE49-F238E27FC236}">
                <a16:creationId xmlns:a16="http://schemas.microsoft.com/office/drawing/2014/main" id="{0B87C5EB-5B56-D747-B254-202BA8460A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3130550"/>
            <a:ext cx="2578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Compensated shock</a:t>
            </a:r>
          </a:p>
        </p:txBody>
      </p:sp>
      <p:sp>
        <p:nvSpPr>
          <p:cNvPr id="34827" name="Rectangle 4">
            <a:extLst>
              <a:ext uri="{FF2B5EF4-FFF2-40B4-BE49-F238E27FC236}">
                <a16:creationId xmlns:a16="http://schemas.microsoft.com/office/drawing/2014/main" id="{3A2EDF64-D8FD-3F4E-A5C7-8ED1AF9F90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1338" y="1790700"/>
            <a:ext cx="2743200" cy="6096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b="1"/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/>
              <a:t>Many Etiologies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br>
              <a:rPr lang="en-US" altLang="en-US" sz="2400" b="1"/>
            </a:br>
            <a:endParaRPr lang="en-US" altLang="en-US" sz="160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251D403-4E45-B345-987B-862A2B3F30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FF4969A7-544C-1A41-87C0-A2F6F560C3F9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Shock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79AF8075-6F69-3A40-B6C2-B5A4F883D7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charset="2"/>
              <a:buChar char="n"/>
              <a:defRPr/>
            </a:pPr>
            <a:r>
              <a:rPr lang="en-US" altLang="en-US" dirty="0"/>
              <a:t>Characterized by </a:t>
            </a:r>
            <a:r>
              <a:rPr lang="en-US" altLang="en-US" i="1" dirty="0"/>
              <a:t>inadequate perfusion</a:t>
            </a:r>
            <a:r>
              <a:rPr lang="en-US" altLang="en-US" dirty="0"/>
              <a:t> (delivery of oxygen and glucose) to meet the body</a:t>
            </a:r>
            <a:r>
              <a:rPr lang="en-US" altLang="en-US" dirty="0">
                <a:latin typeface="Arial" charset="0"/>
              </a:rPr>
              <a:t>’</a:t>
            </a:r>
            <a:r>
              <a:rPr lang="en-US" altLang="ja-JP" dirty="0"/>
              <a:t>s metabolic needs. </a:t>
            </a:r>
          </a:p>
          <a:p>
            <a:pPr eaLnBrk="1" hangingPunct="1">
              <a:buFont typeface="Wingdings" charset="2"/>
              <a:buChar char="n"/>
              <a:defRPr/>
            </a:pPr>
            <a:r>
              <a:rPr lang="en-US" altLang="en-US" dirty="0"/>
              <a:t>Compensated = normal BP</a:t>
            </a:r>
          </a:p>
        </p:txBody>
      </p:sp>
      <p:sp>
        <p:nvSpPr>
          <p:cNvPr id="15364" name="Rectangle 4">
            <a:extLst>
              <a:ext uri="{FF2B5EF4-FFF2-40B4-BE49-F238E27FC236}">
                <a16:creationId xmlns:a16="http://schemas.microsoft.com/office/drawing/2014/main" id="{73501D4D-69D2-0E47-A863-16A9E7A5B0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4125" y="4267200"/>
            <a:ext cx="57912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15366" name="Text Box 6">
            <a:extLst>
              <a:ext uri="{FF2B5EF4-FFF2-40B4-BE49-F238E27FC236}">
                <a16:creationId xmlns:a16="http://schemas.microsoft.com/office/drawing/2014/main" id="{9F64BA05-A63B-8C49-85FA-26FA808292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4257675"/>
            <a:ext cx="5638800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/>
              <a:t>18 month old to ED with 3 days vomiting, poor po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/>
              <a:t>Multiple episodes emesis, increased work of breathing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/>
              <a:t>Lethargic, mottled, pale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/>
              <a:t>Thready peripheral pulses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/>
              <a:t>HR 205, RR 45, BP 75/p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A8F0E10-0F3C-2240-A32F-AD65548785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96200" y="57150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5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B0D6D596-7841-3441-BA61-E155290AC6BF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Signs of Compensated Shock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B448D1B7-A23C-B447-AE02-AC2575971B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62000" y="1417638"/>
            <a:ext cx="8229600" cy="452596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charset="0"/>
              <a:buChar char="n"/>
              <a:defRPr/>
            </a:pPr>
            <a:r>
              <a:rPr lang="en-US" b="1" dirty="0">
                <a:cs typeface="+mn-cs"/>
              </a:rPr>
              <a:t>End organs of perfusion</a:t>
            </a:r>
          </a:p>
          <a:p>
            <a:pPr eaLnBrk="1" hangingPunct="1">
              <a:lnSpc>
                <a:spcPct val="80000"/>
              </a:lnSpc>
              <a:buFont typeface="Wingdings" charset="0"/>
              <a:buChar char="n"/>
              <a:defRPr/>
            </a:pPr>
            <a:endParaRPr lang="en-US" b="1" dirty="0">
              <a:cs typeface="+mn-cs"/>
            </a:endParaRPr>
          </a:p>
          <a:p>
            <a:pPr lvl="1" eaLnBrk="1" hangingPunct="1">
              <a:lnSpc>
                <a:spcPct val="80000"/>
              </a:lnSpc>
              <a:buFont typeface="Wingdings" charset="0"/>
              <a:buChar char="n"/>
              <a:defRPr/>
            </a:pPr>
            <a:r>
              <a:rPr lang="en-US" sz="2400" b="1" dirty="0"/>
              <a:t>Skin and pulses (increased SVR)</a:t>
            </a:r>
            <a:r>
              <a:rPr lang="en-US" sz="2400" dirty="0"/>
              <a:t>: </a:t>
            </a:r>
          </a:p>
          <a:p>
            <a:pPr lvl="2" eaLnBrk="1" hangingPunct="1">
              <a:lnSpc>
                <a:spcPct val="80000"/>
              </a:lnSpc>
              <a:buFont typeface="Wingdings" charset="0"/>
              <a:buChar char="n"/>
              <a:defRPr/>
            </a:pPr>
            <a:r>
              <a:rPr lang="en-US" sz="2000" dirty="0"/>
              <a:t>Color: Pale, mottled </a:t>
            </a:r>
          </a:p>
          <a:p>
            <a:pPr lvl="2" eaLnBrk="1" hangingPunct="1">
              <a:lnSpc>
                <a:spcPct val="80000"/>
              </a:lnSpc>
              <a:buFont typeface="Wingdings" charset="0"/>
              <a:buChar char="n"/>
              <a:defRPr/>
            </a:pPr>
            <a:r>
              <a:rPr lang="en-US" sz="2000" dirty="0"/>
              <a:t>Temperature: Cool extremities</a:t>
            </a:r>
          </a:p>
          <a:p>
            <a:pPr lvl="2" eaLnBrk="1" hangingPunct="1">
              <a:lnSpc>
                <a:spcPct val="80000"/>
              </a:lnSpc>
              <a:buFont typeface="Wingdings" charset="0"/>
              <a:buChar char="n"/>
              <a:defRPr/>
            </a:pPr>
            <a:r>
              <a:rPr lang="en-US" sz="2000" dirty="0"/>
              <a:t>Dry mucus membranes</a:t>
            </a:r>
          </a:p>
          <a:p>
            <a:pPr lvl="2" eaLnBrk="1" hangingPunct="1">
              <a:lnSpc>
                <a:spcPct val="80000"/>
              </a:lnSpc>
              <a:buFont typeface="Wingdings" charset="0"/>
              <a:buChar char="n"/>
              <a:defRPr/>
            </a:pPr>
            <a:r>
              <a:rPr lang="en-US" sz="2000" dirty="0"/>
              <a:t>Prolonged capillary refill </a:t>
            </a:r>
          </a:p>
          <a:p>
            <a:pPr lvl="2" eaLnBrk="1" hangingPunct="1">
              <a:lnSpc>
                <a:spcPct val="80000"/>
              </a:lnSpc>
              <a:buFont typeface="Wingdings" charset="0"/>
              <a:buChar char="n"/>
              <a:defRPr/>
            </a:pPr>
            <a:r>
              <a:rPr lang="en-US" sz="2000" b="1" dirty="0"/>
              <a:t>Pulses</a:t>
            </a:r>
            <a:r>
              <a:rPr lang="en-US" sz="2000" dirty="0"/>
              <a:t>: Rapid, palpable peripheral pulses</a:t>
            </a:r>
          </a:p>
          <a:p>
            <a:pPr lvl="1" eaLnBrk="1" hangingPunct="1">
              <a:lnSpc>
                <a:spcPct val="80000"/>
              </a:lnSpc>
              <a:buFont typeface="Wingdings" charset="0"/>
              <a:buChar char="n"/>
              <a:defRPr/>
            </a:pPr>
            <a:r>
              <a:rPr lang="en-US" sz="2400" b="1" dirty="0"/>
              <a:t>CNS</a:t>
            </a:r>
            <a:r>
              <a:rPr lang="en-US" sz="2400" dirty="0"/>
              <a:t>: Slightly abnormal mental status</a:t>
            </a:r>
          </a:p>
          <a:p>
            <a:pPr lvl="1" eaLnBrk="1" hangingPunct="1">
              <a:lnSpc>
                <a:spcPct val="80000"/>
              </a:lnSpc>
              <a:buFont typeface="Wingdings" charset="0"/>
              <a:buChar char="n"/>
              <a:defRPr/>
            </a:pPr>
            <a:r>
              <a:rPr lang="en-US" sz="2400" b="1" dirty="0"/>
              <a:t>Renal</a:t>
            </a:r>
            <a:r>
              <a:rPr lang="en-US" sz="2400" dirty="0"/>
              <a:t>: oliguria</a:t>
            </a:r>
          </a:p>
          <a:p>
            <a:pPr eaLnBrk="1" hangingPunct="1">
              <a:lnSpc>
                <a:spcPct val="80000"/>
              </a:lnSpc>
              <a:buFont typeface="Wingdings" charset="0"/>
              <a:buChar char="n"/>
              <a:defRPr/>
            </a:pPr>
            <a:endParaRPr lang="en-US" dirty="0">
              <a:cs typeface="+mn-cs"/>
            </a:endParaRPr>
          </a:p>
          <a:p>
            <a:pPr eaLnBrk="1" hangingPunct="1">
              <a:lnSpc>
                <a:spcPct val="80000"/>
              </a:lnSpc>
              <a:buFont typeface="Wingdings" charset="0"/>
              <a:buChar char="n"/>
              <a:defRPr/>
            </a:pPr>
            <a:r>
              <a:rPr lang="en-US" dirty="0">
                <a:cs typeface="+mn-cs"/>
              </a:rPr>
              <a:t>VS: Tachycardia, </a:t>
            </a:r>
            <a:r>
              <a:rPr lang="en-US" u="sng" dirty="0">
                <a:solidFill>
                  <a:schemeClr val="folHlink"/>
                </a:solidFill>
                <a:cs typeface="+mn-cs"/>
              </a:rPr>
              <a:t>Normal blood pressure</a:t>
            </a:r>
          </a:p>
          <a:p>
            <a:pPr eaLnBrk="1" hangingPunct="1">
              <a:lnSpc>
                <a:spcPct val="80000"/>
              </a:lnSpc>
              <a:buFont typeface="Wingdings" charset="0"/>
              <a:buChar char="n"/>
              <a:defRPr/>
            </a:pPr>
            <a:r>
              <a:rPr lang="en-US" dirty="0">
                <a:cs typeface="+mn-cs"/>
              </a:rPr>
              <a:t>Reassess, don’t depend on VS</a:t>
            </a:r>
          </a:p>
        </p:txBody>
      </p:sp>
      <p:sp>
        <p:nvSpPr>
          <p:cNvPr id="17412" name="AutoShape 4">
            <a:extLst>
              <a:ext uri="{FF2B5EF4-FFF2-40B4-BE49-F238E27FC236}">
                <a16:creationId xmlns:a16="http://schemas.microsoft.com/office/drawing/2014/main" id="{92400E3B-7554-EA4C-A220-84FDA82FB2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2971800"/>
            <a:ext cx="962025" cy="914400"/>
          </a:xfrm>
          <a:prstGeom prst="star5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/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Garamond" charset="0"/>
              <a:ea typeface="ＭＳ Ｐゴシック" charset="0"/>
            </a:endParaRPr>
          </a:p>
        </p:txBody>
      </p:sp>
      <p:sp>
        <p:nvSpPr>
          <p:cNvPr id="17413" name="AutoShape 5">
            <a:extLst>
              <a:ext uri="{FF2B5EF4-FFF2-40B4-BE49-F238E27FC236}">
                <a16:creationId xmlns:a16="http://schemas.microsoft.com/office/drawing/2014/main" id="{68D577DF-C2C2-AB48-B3FA-0AA3F67739CD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7688263" y="5503863"/>
            <a:ext cx="685800" cy="457200"/>
          </a:xfrm>
          <a:prstGeom prst="rightArrow">
            <a:avLst>
              <a:gd name="adj1" fmla="val 50000"/>
              <a:gd name="adj2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39F34BC-189F-2A49-A71C-7996EF7BE7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1488" y="2730500"/>
            <a:ext cx="2170112" cy="16160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rgbClr val="FF0000"/>
                </a:solidFill>
              </a:rPr>
              <a:t>Sleepers: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dirty="0"/>
              <a:t>Third spacing-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/>
              <a:t>-- Appendicitis in toddlers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200" dirty="0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dirty="0"/>
              <a:t>Congestive heart failure: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/>
              <a:t>-- CHD - VSD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/>
              <a:t>-- Myocarditis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D17BC19-00C8-2A49-8B9D-4E40B264AE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9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5">
            <a:extLst>
              <a:ext uri="{FF2B5EF4-FFF2-40B4-BE49-F238E27FC236}">
                <a16:creationId xmlns:a16="http://schemas.microsoft.com/office/drawing/2014/main" id="{56F1404F-F429-274D-945B-6A95E12F2A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886200"/>
            <a:ext cx="28956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37890" name="Rectangle 2">
            <a:extLst>
              <a:ext uri="{FF2B5EF4-FFF2-40B4-BE49-F238E27FC236}">
                <a16:creationId xmlns:a16="http://schemas.microsoft.com/office/drawing/2014/main" id="{D3ED3B84-521E-1442-90A3-00DC8F3FA4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3124200"/>
            <a:ext cx="25908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2FF8DA89-0180-3D44-8442-E308790B4CAD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150938" y="304800"/>
            <a:ext cx="6908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/>
              <a:t>PALS on One Page</a:t>
            </a:r>
          </a:p>
        </p:txBody>
      </p:sp>
      <p:sp>
        <p:nvSpPr>
          <p:cNvPr id="37892" name="Line 6">
            <a:extLst>
              <a:ext uri="{FF2B5EF4-FFF2-40B4-BE49-F238E27FC236}">
                <a16:creationId xmlns:a16="http://schemas.microsoft.com/office/drawing/2014/main" id="{D75B7F36-FE89-B549-A149-C7504471EBCB}"/>
              </a:ext>
            </a:extLst>
          </p:cNvPr>
          <p:cNvSpPr>
            <a:spLocks noChangeShapeType="1"/>
          </p:cNvSpPr>
          <p:nvPr/>
        </p:nvSpPr>
        <p:spPr bwMode="auto">
          <a:xfrm>
            <a:off x="4470400" y="2438400"/>
            <a:ext cx="0" cy="457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3" name="Line 7">
            <a:extLst>
              <a:ext uri="{FF2B5EF4-FFF2-40B4-BE49-F238E27FC236}">
                <a16:creationId xmlns:a16="http://schemas.microsoft.com/office/drawing/2014/main" id="{81CBD850-7E0C-C345-ADA8-F93E0D81F8C6}"/>
              </a:ext>
            </a:extLst>
          </p:cNvPr>
          <p:cNvSpPr>
            <a:spLocks noChangeShapeType="1"/>
          </p:cNvSpPr>
          <p:nvPr/>
        </p:nvSpPr>
        <p:spPr bwMode="auto">
          <a:xfrm>
            <a:off x="3251200" y="2895600"/>
            <a:ext cx="257333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4" name="Line 8">
            <a:extLst>
              <a:ext uri="{FF2B5EF4-FFF2-40B4-BE49-F238E27FC236}">
                <a16:creationId xmlns:a16="http://schemas.microsoft.com/office/drawing/2014/main" id="{5C1ECB13-1571-A54B-B82B-36ED0F563A32}"/>
              </a:ext>
            </a:extLst>
          </p:cNvPr>
          <p:cNvSpPr>
            <a:spLocks noChangeShapeType="1"/>
          </p:cNvSpPr>
          <p:nvPr/>
        </p:nvSpPr>
        <p:spPr bwMode="auto">
          <a:xfrm>
            <a:off x="3251200" y="2895600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5" name="Line 9">
            <a:extLst>
              <a:ext uri="{FF2B5EF4-FFF2-40B4-BE49-F238E27FC236}">
                <a16:creationId xmlns:a16="http://schemas.microsoft.com/office/drawing/2014/main" id="{3F5B10C8-E8B2-3145-A1C4-CA306E004E8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824538" y="2895600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6" name="Rectangle 10">
            <a:extLst>
              <a:ext uri="{FF2B5EF4-FFF2-40B4-BE49-F238E27FC236}">
                <a16:creationId xmlns:a16="http://schemas.microsoft.com/office/drawing/2014/main" id="{42C5CD47-EE2E-8F42-9A90-3AD0D371DE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3124200"/>
            <a:ext cx="2481263" cy="5334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Respiratory distress</a:t>
            </a:r>
          </a:p>
        </p:txBody>
      </p:sp>
      <p:sp>
        <p:nvSpPr>
          <p:cNvPr id="37897" name="Line 11">
            <a:extLst>
              <a:ext uri="{FF2B5EF4-FFF2-40B4-BE49-F238E27FC236}">
                <a16:creationId xmlns:a16="http://schemas.microsoft.com/office/drawing/2014/main" id="{AC39593C-DBAF-0B41-A860-AF5ACD28C4F4}"/>
              </a:ext>
            </a:extLst>
          </p:cNvPr>
          <p:cNvSpPr>
            <a:spLocks noChangeShapeType="1"/>
          </p:cNvSpPr>
          <p:nvPr/>
        </p:nvSpPr>
        <p:spPr bwMode="auto">
          <a:xfrm>
            <a:off x="3251200" y="3657600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8" name="Rectangle 12">
            <a:extLst>
              <a:ext uri="{FF2B5EF4-FFF2-40B4-BE49-F238E27FC236}">
                <a16:creationId xmlns:a16="http://schemas.microsoft.com/office/drawing/2014/main" id="{F92BC16B-6853-BF4F-A5FA-9A84530670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3886200"/>
            <a:ext cx="2387600" cy="5334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Respiratory failure</a:t>
            </a:r>
          </a:p>
        </p:txBody>
      </p:sp>
      <p:sp>
        <p:nvSpPr>
          <p:cNvPr id="37899" name="Rectangle 13">
            <a:extLst>
              <a:ext uri="{FF2B5EF4-FFF2-40B4-BE49-F238E27FC236}">
                <a16:creationId xmlns:a16="http://schemas.microsoft.com/office/drawing/2014/main" id="{E566FF00-A9E9-6949-865D-E6E50A4B84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3124200"/>
            <a:ext cx="2667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Compensated shock</a:t>
            </a:r>
          </a:p>
        </p:txBody>
      </p:sp>
      <p:sp>
        <p:nvSpPr>
          <p:cNvPr id="56334" name="Rectangle 14">
            <a:extLst>
              <a:ext uri="{FF2B5EF4-FFF2-40B4-BE49-F238E27FC236}">
                <a16:creationId xmlns:a16="http://schemas.microsoft.com/office/drawing/2014/main" id="{E0E45E8E-E635-7E46-8482-BC82838926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962400"/>
            <a:ext cx="29083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/>
              <a:t>Decompensated Shock</a:t>
            </a:r>
          </a:p>
        </p:txBody>
      </p:sp>
      <p:sp>
        <p:nvSpPr>
          <p:cNvPr id="37901" name="Line 16">
            <a:extLst>
              <a:ext uri="{FF2B5EF4-FFF2-40B4-BE49-F238E27FC236}">
                <a16:creationId xmlns:a16="http://schemas.microsoft.com/office/drawing/2014/main" id="{11C1AB4C-85E9-F142-BA29-9EEC767100A4}"/>
              </a:ext>
            </a:extLst>
          </p:cNvPr>
          <p:cNvSpPr>
            <a:spLocks noChangeShapeType="1"/>
          </p:cNvSpPr>
          <p:nvPr/>
        </p:nvSpPr>
        <p:spPr bwMode="auto">
          <a:xfrm>
            <a:off x="5867400" y="36576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02" name="Rectangle 4">
            <a:extLst>
              <a:ext uri="{FF2B5EF4-FFF2-40B4-BE49-F238E27FC236}">
                <a16:creationId xmlns:a16="http://schemas.microsoft.com/office/drawing/2014/main" id="{7E7F0A3C-91FF-4B47-ADB6-4CF104387B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1338" y="1790700"/>
            <a:ext cx="2743200" cy="6096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b="1"/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/>
              <a:t>Many Etiologies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br>
              <a:rPr lang="en-US" altLang="en-US" sz="2400" b="1"/>
            </a:br>
            <a:endParaRPr lang="en-US" altLang="en-US" sz="160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8F4ED41-C333-4246-A26B-7C4407D858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43800" y="56134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2AB3C2AC-D7E3-9741-BF58-A046444E7AA4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/>
              <a:t>Decompensated Shock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674316DF-E735-B642-ADA0-025E9673E9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00088" y="1296988"/>
            <a:ext cx="6908800" cy="4114800"/>
          </a:xfrm>
        </p:spPr>
        <p:txBody>
          <a:bodyPr/>
          <a:lstStyle/>
          <a:p>
            <a:pPr eaLnBrk="1" hangingPunct="1">
              <a:buFont typeface="Wingdings" charset="2"/>
              <a:buChar char="n"/>
              <a:defRPr/>
            </a:pPr>
            <a:r>
              <a:rPr lang="en-US" altLang="en-US" sz="2800" b="1" dirty="0"/>
              <a:t>Increased SVR </a:t>
            </a:r>
            <a:r>
              <a:rPr lang="en-US" altLang="en-US" sz="2800" b="1" dirty="0">
                <a:sym typeface="Wingdings"/>
              </a:rPr>
              <a:t> </a:t>
            </a:r>
            <a:r>
              <a:rPr lang="en-US" altLang="en-US" sz="2400" b="1" dirty="0"/>
              <a:t>Skin and pulses</a:t>
            </a:r>
            <a:endParaRPr lang="en-US" altLang="en-US" sz="2400" dirty="0"/>
          </a:p>
          <a:p>
            <a:pPr lvl="2" eaLnBrk="1" hangingPunct="1">
              <a:buFont typeface="Wingdings" charset="2"/>
              <a:buChar char="n"/>
              <a:defRPr/>
            </a:pPr>
            <a:r>
              <a:rPr lang="en-US" altLang="en-US" sz="2000" dirty="0"/>
              <a:t>Cold, mottled, pale extremities</a:t>
            </a:r>
          </a:p>
          <a:p>
            <a:pPr lvl="2" eaLnBrk="1" hangingPunct="1">
              <a:buFont typeface="Wingdings" charset="2"/>
              <a:buChar char="n"/>
              <a:defRPr/>
            </a:pPr>
            <a:r>
              <a:rPr lang="en-US" altLang="en-US" sz="2000" dirty="0"/>
              <a:t>Prolonged capillary refill</a:t>
            </a:r>
          </a:p>
          <a:p>
            <a:pPr lvl="2" eaLnBrk="1" hangingPunct="1">
              <a:buFont typeface="Wingdings" charset="2"/>
              <a:buChar char="n"/>
              <a:defRPr/>
            </a:pPr>
            <a:r>
              <a:rPr lang="en-US" altLang="en-US" sz="2000" dirty="0"/>
              <a:t>Absent peripheral pulses</a:t>
            </a:r>
          </a:p>
          <a:p>
            <a:pPr lvl="2" eaLnBrk="1" hangingPunct="1">
              <a:buFont typeface="Wingdings" charset="2"/>
              <a:buChar char="n"/>
              <a:defRPr/>
            </a:pPr>
            <a:r>
              <a:rPr lang="en-US" altLang="en-US" sz="2000" dirty="0"/>
              <a:t>Weak central pulses</a:t>
            </a:r>
            <a:br>
              <a:rPr lang="en-US" altLang="en-US" sz="2000" dirty="0"/>
            </a:br>
            <a:endParaRPr lang="en-US" altLang="en-US" sz="2000" dirty="0"/>
          </a:p>
          <a:p>
            <a:pPr eaLnBrk="1" hangingPunct="1">
              <a:buFont typeface="Wingdings" charset="2"/>
              <a:buChar char="n"/>
              <a:defRPr/>
            </a:pPr>
            <a:r>
              <a:rPr lang="en-US" altLang="en-US" sz="2800" b="1" dirty="0"/>
              <a:t>CNS </a:t>
            </a:r>
            <a:r>
              <a:rPr lang="en-US" altLang="en-US" sz="2800" b="1" dirty="0">
                <a:sym typeface="Wingdings"/>
              </a:rPr>
              <a:t> </a:t>
            </a:r>
            <a:r>
              <a:rPr lang="en-US" altLang="en-US" sz="2400" dirty="0"/>
              <a:t>Markedly abnormal mental status </a:t>
            </a:r>
          </a:p>
          <a:p>
            <a:pPr lvl="1" eaLnBrk="1" hangingPunct="1">
              <a:buFont typeface="Wingdings" charset="2"/>
              <a:buChar char="n"/>
              <a:defRPr/>
            </a:pPr>
            <a:endParaRPr lang="en-US" altLang="en-US" sz="2400" dirty="0"/>
          </a:p>
          <a:p>
            <a:pPr eaLnBrk="1" hangingPunct="1">
              <a:buFont typeface="Wingdings" charset="2"/>
              <a:buChar char="n"/>
              <a:defRPr/>
            </a:pPr>
            <a:r>
              <a:rPr lang="en-US" altLang="en-US" sz="2800" b="1" dirty="0"/>
              <a:t>VS:</a:t>
            </a:r>
            <a:r>
              <a:rPr lang="en-US" altLang="en-US" sz="2800" dirty="0"/>
              <a:t> Tachycardia, </a:t>
            </a:r>
            <a:r>
              <a:rPr lang="en-US" altLang="en-US" sz="2800" u="sng" dirty="0">
                <a:solidFill>
                  <a:schemeClr val="folHlink"/>
                </a:solidFill>
              </a:rPr>
              <a:t>hypotension</a:t>
            </a:r>
          </a:p>
        </p:txBody>
      </p:sp>
      <p:sp>
        <p:nvSpPr>
          <p:cNvPr id="38915" name="AutoShape 4" descr="creenshot 2017-06-21 00.10.46.png">
            <a:extLst>
              <a:ext uri="{FF2B5EF4-FFF2-40B4-BE49-F238E27FC236}">
                <a16:creationId xmlns:a16="http://schemas.microsoft.com/office/drawing/2014/main" id="{BDCF1A3B-FC8D-9747-BBA7-81F6812A025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pic>
        <p:nvPicPr>
          <p:cNvPr id="38916" name="Picture 4">
            <a:extLst>
              <a:ext uri="{FF2B5EF4-FFF2-40B4-BE49-F238E27FC236}">
                <a16:creationId xmlns:a16="http://schemas.microsoft.com/office/drawing/2014/main" id="{25E139D3-4305-1440-BE61-AA335D387C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5105400"/>
            <a:ext cx="738822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13252C4-847B-6548-8787-F88573349D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1000" y="57150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6E7FB-09C0-7944-AD43-0FB13A747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b="0" dirty="0">
                <a:solidFill>
                  <a:schemeClr val="tx1"/>
                </a:solidFill>
                <a:effectLst/>
              </a:rPr>
              <a:t>At the end of the course you should be able to: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9299EF-261C-EC47-BF18-0DF06C7D6489}"/>
              </a:ext>
            </a:extLst>
          </p:cNvPr>
          <p:cNvSpPr/>
          <p:nvPr/>
        </p:nvSpPr>
        <p:spPr>
          <a:xfrm>
            <a:off x="398463" y="1981200"/>
            <a:ext cx="8534400" cy="42465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rgbClr val="525252"/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+mn-lt"/>
              </a:rPr>
              <a:t>Differentiate between patients who do and do not require immediate intervention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+mn-lt"/>
              </a:rPr>
              <a:t>Differentiate between respiratory distress and failure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+mn-lt"/>
              </a:rPr>
              <a:t>Differentiate between compensated and decompensated (hypotensive) shock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+mn-lt"/>
              </a:rPr>
              <a:t>Recognize cardiopulmonary arrest early and begin CPR within 10 second</a:t>
            </a:r>
          </a:p>
          <a:p>
            <a:pPr>
              <a:defRPr/>
            </a:pPr>
            <a:endParaRPr lang="en-US" dirty="0">
              <a:solidFill>
                <a:srgbClr val="525252"/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+mn-lt"/>
              </a:rPr>
              <a:t>Perform high-quality Child CPR AED and Infant CPR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+mn-lt"/>
              </a:rPr>
              <a:t>Perform early interventions for respiratory distress and failure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+mn-lt"/>
              </a:rPr>
              <a:t>Apply team dynamics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+mn-lt"/>
              </a:rPr>
              <a:t>Perform early interventions for the treatment of shock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+mn-lt"/>
              </a:rPr>
              <a:t>Differentiate between unstable and stable patients with arrhythmias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+mn-lt"/>
              </a:rPr>
              <a:t>Describe clinical characteristics of instability in patients with arrhythmias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+mn-lt"/>
              </a:rPr>
              <a:t>Implement post–cardiac arrest management</a:t>
            </a:r>
          </a:p>
          <a:p>
            <a:pPr>
              <a:defRPr/>
            </a:pPr>
            <a:endParaRPr lang="en-US" dirty="0">
              <a:solidFill>
                <a:srgbClr val="525252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rgbClr val="525252"/>
              </a:solidFill>
              <a:latin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4D708B1-9046-9146-A585-E988556DEE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981200"/>
            <a:ext cx="7924800" cy="1600200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8161281-4B62-5440-AABF-F9EA244C1C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77200" y="5821363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8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AutoShape 4" descr="creenshot 2017-06-21 00.01.05.png">
            <a:extLst>
              <a:ext uri="{FF2B5EF4-FFF2-40B4-BE49-F238E27FC236}">
                <a16:creationId xmlns:a16="http://schemas.microsoft.com/office/drawing/2014/main" id="{43A35A75-FD1B-5F42-94C9-0A149AFD402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pic>
        <p:nvPicPr>
          <p:cNvPr id="40962" name="Picture 6" descr="http://img.medscapestatic.com/pi/meds/ckb/62/35762.jpg">
            <a:extLst>
              <a:ext uri="{FF2B5EF4-FFF2-40B4-BE49-F238E27FC236}">
                <a16:creationId xmlns:a16="http://schemas.microsoft.com/office/drawing/2014/main" id="{972E5B65-4221-5042-90FB-FC8D6A717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884238"/>
            <a:ext cx="59436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extBox 1">
            <a:extLst>
              <a:ext uri="{FF2B5EF4-FFF2-40B4-BE49-F238E27FC236}">
                <a16:creationId xmlns:a16="http://schemas.microsoft.com/office/drawing/2014/main" id="{1A3BE20D-23A0-0D4E-9FBC-4F0D9497A1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5791200"/>
            <a:ext cx="56340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/>
              <a:t>Schwaitzberg, Bergman, Harris. Pediatric trauma model of continuous hemorrhage. J Pediatric Surg. July 1988</a:t>
            </a:r>
          </a:p>
        </p:txBody>
      </p:sp>
      <p:sp>
        <p:nvSpPr>
          <p:cNvPr id="4" name="Arc 3">
            <a:extLst>
              <a:ext uri="{FF2B5EF4-FFF2-40B4-BE49-F238E27FC236}">
                <a16:creationId xmlns:a16="http://schemas.microsoft.com/office/drawing/2014/main" id="{6173A9C5-0E53-6E4D-A66F-4BBF4DAE89FD}"/>
              </a:ext>
            </a:extLst>
          </p:cNvPr>
          <p:cNvSpPr/>
          <p:nvPr/>
        </p:nvSpPr>
        <p:spPr bwMode="auto">
          <a:xfrm rot="150415" flipV="1">
            <a:off x="1508125" y="261938"/>
            <a:ext cx="2286000" cy="1931987"/>
          </a:xfrm>
          <a:prstGeom prst="arc">
            <a:avLst>
              <a:gd name="adj1" fmla="val 16350921"/>
              <a:gd name="adj2" fmla="val 21534581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/>
          <a:lstStyle/>
          <a:p>
            <a:pPr>
              <a:defRPr/>
            </a:pPr>
            <a:endParaRPr lang="en-US">
              <a:latin typeface="Garamond" charset="0"/>
              <a:ea typeface="ＭＳ Ｐゴシック" charset="0"/>
            </a:endParaRPr>
          </a:p>
        </p:txBody>
      </p:sp>
      <p:sp>
        <p:nvSpPr>
          <p:cNvPr id="40965" name="TextBox 4">
            <a:extLst>
              <a:ext uri="{FF2B5EF4-FFF2-40B4-BE49-F238E27FC236}">
                <a16:creationId xmlns:a16="http://schemas.microsoft.com/office/drawing/2014/main" id="{67A6806C-A621-0C46-BF3B-2B02B8A566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2031" y="984250"/>
            <a:ext cx="116998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1" dirty="0">
                <a:solidFill>
                  <a:schemeClr val="bg2"/>
                </a:solidFill>
              </a:rPr>
              <a:t>Heart rate</a:t>
            </a:r>
          </a:p>
        </p:txBody>
      </p:sp>
      <p:sp>
        <p:nvSpPr>
          <p:cNvPr id="40969" name="Down Arrow 6">
            <a:extLst>
              <a:ext uri="{FF2B5EF4-FFF2-40B4-BE49-F238E27FC236}">
                <a16:creationId xmlns:a16="http://schemas.microsoft.com/office/drawing/2014/main" id="{8ABC10E7-11AB-0344-9C28-AD87F3840E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5113" y="2232025"/>
            <a:ext cx="152400" cy="252413"/>
          </a:xfrm>
          <a:prstGeom prst="downArrow">
            <a:avLst>
              <a:gd name="adj1" fmla="val 50000"/>
              <a:gd name="adj2" fmla="val 49902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0970" name="Rectangle 7">
            <a:extLst>
              <a:ext uri="{FF2B5EF4-FFF2-40B4-BE49-F238E27FC236}">
                <a16:creationId xmlns:a16="http://schemas.microsoft.com/office/drawing/2014/main" id="{B65BD64F-5B13-5D42-9B04-CFC827BA32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925513"/>
            <a:ext cx="1219200" cy="357187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55EAE23-A9D2-E544-8404-3CE318ECEC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>
            <a:extLst>
              <a:ext uri="{FF2B5EF4-FFF2-40B4-BE49-F238E27FC236}">
                <a16:creationId xmlns:a16="http://schemas.microsoft.com/office/drawing/2014/main" id="{822E877A-4112-9E4F-B91F-4547DB6DA093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150938" y="304800"/>
            <a:ext cx="6908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/>
              <a:t>Pediatric Arrest</a:t>
            </a:r>
          </a:p>
        </p:txBody>
      </p:sp>
      <p:sp>
        <p:nvSpPr>
          <p:cNvPr id="41986" name="Rectangle 3">
            <a:extLst>
              <a:ext uri="{FF2B5EF4-FFF2-40B4-BE49-F238E27FC236}">
                <a16:creationId xmlns:a16="http://schemas.microsoft.com/office/drawing/2014/main" id="{42B7C5F0-287F-8443-84D5-5BC2EFB563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1447800"/>
            <a:ext cx="5418138" cy="9906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41987" name="Text Box 4">
            <a:extLst>
              <a:ext uri="{FF2B5EF4-FFF2-40B4-BE49-F238E27FC236}">
                <a16:creationId xmlns:a16="http://schemas.microsoft.com/office/drawing/2014/main" id="{97A11165-6914-FE4E-BA71-7B46B365AD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1463675"/>
            <a:ext cx="5554663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Many Etiologies:</a:t>
            </a:r>
            <a:br>
              <a:rPr lang="en-US" altLang="en-US" sz="2400">
                <a:latin typeface="Times New Roman" panose="02020603050405020304" pitchFamily="18" charset="0"/>
              </a:rPr>
            </a:br>
            <a:r>
              <a:rPr lang="en-US" altLang="en-US" sz="1400">
                <a:latin typeface="Times New Roman" panose="02020603050405020304" pitchFamily="18" charset="0"/>
              </a:rPr>
              <a:t>Sepsis, Pneumonia, RSV, SBS, CHI,Major trauma, Dehydration, </a:t>
            </a:r>
            <a:br>
              <a:rPr lang="en-US" altLang="en-US" sz="1400">
                <a:latin typeface="Times New Roman" panose="02020603050405020304" pitchFamily="18" charset="0"/>
              </a:rPr>
            </a:br>
            <a:r>
              <a:rPr lang="en-US" altLang="en-US" sz="1400">
                <a:latin typeface="Times New Roman" panose="02020603050405020304" pitchFamily="18" charset="0"/>
              </a:rPr>
              <a:t>RAD, Upper airway obstruction, Drowning, Cardiogenic shock</a:t>
            </a:r>
          </a:p>
        </p:txBody>
      </p:sp>
      <p:sp>
        <p:nvSpPr>
          <p:cNvPr id="41988" name="Line 5">
            <a:extLst>
              <a:ext uri="{FF2B5EF4-FFF2-40B4-BE49-F238E27FC236}">
                <a16:creationId xmlns:a16="http://schemas.microsoft.com/office/drawing/2014/main" id="{512B7DD9-1787-B54E-A3C6-6AC75CF7A7A4}"/>
              </a:ext>
            </a:extLst>
          </p:cNvPr>
          <p:cNvSpPr>
            <a:spLocks noChangeShapeType="1"/>
          </p:cNvSpPr>
          <p:nvPr/>
        </p:nvSpPr>
        <p:spPr bwMode="auto">
          <a:xfrm>
            <a:off x="4470400" y="2438400"/>
            <a:ext cx="0" cy="457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89" name="Line 6">
            <a:extLst>
              <a:ext uri="{FF2B5EF4-FFF2-40B4-BE49-F238E27FC236}">
                <a16:creationId xmlns:a16="http://schemas.microsoft.com/office/drawing/2014/main" id="{35F4F9F0-AF5A-2F49-8282-FF6E33D3E56A}"/>
              </a:ext>
            </a:extLst>
          </p:cNvPr>
          <p:cNvSpPr>
            <a:spLocks noChangeShapeType="1"/>
          </p:cNvSpPr>
          <p:nvPr/>
        </p:nvSpPr>
        <p:spPr bwMode="auto">
          <a:xfrm>
            <a:off x="3251200" y="2895600"/>
            <a:ext cx="257333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90" name="Line 7">
            <a:extLst>
              <a:ext uri="{FF2B5EF4-FFF2-40B4-BE49-F238E27FC236}">
                <a16:creationId xmlns:a16="http://schemas.microsoft.com/office/drawing/2014/main" id="{E072C8A4-1593-6948-9AAB-82E10FCDFCCE}"/>
              </a:ext>
            </a:extLst>
          </p:cNvPr>
          <p:cNvSpPr>
            <a:spLocks noChangeShapeType="1"/>
          </p:cNvSpPr>
          <p:nvPr/>
        </p:nvSpPr>
        <p:spPr bwMode="auto">
          <a:xfrm>
            <a:off x="3251200" y="2895600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91" name="Line 8">
            <a:extLst>
              <a:ext uri="{FF2B5EF4-FFF2-40B4-BE49-F238E27FC236}">
                <a16:creationId xmlns:a16="http://schemas.microsoft.com/office/drawing/2014/main" id="{528D52E7-489D-BE47-8606-37B6B4F556F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824538" y="2895600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92" name="Rectangle 9">
            <a:extLst>
              <a:ext uri="{FF2B5EF4-FFF2-40B4-BE49-F238E27FC236}">
                <a16:creationId xmlns:a16="http://schemas.microsoft.com/office/drawing/2014/main" id="{5F1F2C70-B8C8-5E49-A19B-E4DFD4AD6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3124200"/>
            <a:ext cx="2547938" cy="4572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bg2"/>
                </a:solidFill>
                <a:latin typeface="Times New Roman" panose="02020603050405020304" pitchFamily="18" charset="0"/>
              </a:rPr>
              <a:t>Respiratory distress</a:t>
            </a:r>
          </a:p>
        </p:txBody>
      </p:sp>
      <p:sp>
        <p:nvSpPr>
          <p:cNvPr id="41993" name="Line 10">
            <a:extLst>
              <a:ext uri="{FF2B5EF4-FFF2-40B4-BE49-F238E27FC236}">
                <a16:creationId xmlns:a16="http://schemas.microsoft.com/office/drawing/2014/main" id="{87AB3A1D-94C7-ED46-A45D-B05688A9043E}"/>
              </a:ext>
            </a:extLst>
          </p:cNvPr>
          <p:cNvSpPr>
            <a:spLocks noChangeShapeType="1"/>
          </p:cNvSpPr>
          <p:nvPr/>
        </p:nvSpPr>
        <p:spPr bwMode="auto">
          <a:xfrm>
            <a:off x="3251200" y="3581400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94" name="Rectangle 11">
            <a:extLst>
              <a:ext uri="{FF2B5EF4-FFF2-40B4-BE49-F238E27FC236}">
                <a16:creationId xmlns:a16="http://schemas.microsoft.com/office/drawing/2014/main" id="{18757599-7FF5-4C49-A226-D246F2B20C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3810000"/>
            <a:ext cx="2463800" cy="4572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bg2"/>
                </a:solidFill>
                <a:latin typeface="Times New Roman" panose="02020603050405020304" pitchFamily="18" charset="0"/>
              </a:rPr>
              <a:t>Respiratory failure</a:t>
            </a:r>
          </a:p>
        </p:txBody>
      </p:sp>
      <p:sp>
        <p:nvSpPr>
          <p:cNvPr id="41995" name="Rectangle 12">
            <a:extLst>
              <a:ext uri="{FF2B5EF4-FFF2-40B4-BE49-F238E27FC236}">
                <a16:creationId xmlns:a16="http://schemas.microsoft.com/office/drawing/2014/main" id="{01DDDCEE-55FC-0B43-BA67-D59ABF8FE0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3124200"/>
            <a:ext cx="2590800" cy="3810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bg2"/>
                </a:solidFill>
                <a:latin typeface="Times New Roman" panose="02020603050405020304" pitchFamily="18" charset="0"/>
              </a:rPr>
              <a:t>Compensated shock</a:t>
            </a:r>
          </a:p>
        </p:txBody>
      </p:sp>
      <p:sp>
        <p:nvSpPr>
          <p:cNvPr id="41996" name="Line 13">
            <a:extLst>
              <a:ext uri="{FF2B5EF4-FFF2-40B4-BE49-F238E27FC236}">
                <a16:creationId xmlns:a16="http://schemas.microsoft.com/office/drawing/2014/main" id="{51D44070-7F9A-3447-8D2A-B8B6A1FC7159}"/>
              </a:ext>
            </a:extLst>
          </p:cNvPr>
          <p:cNvSpPr>
            <a:spLocks noChangeShapeType="1"/>
          </p:cNvSpPr>
          <p:nvPr/>
        </p:nvSpPr>
        <p:spPr bwMode="auto">
          <a:xfrm>
            <a:off x="5824538" y="35052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97" name="Rectangle 14">
            <a:extLst>
              <a:ext uri="{FF2B5EF4-FFF2-40B4-BE49-F238E27FC236}">
                <a16:creationId xmlns:a16="http://schemas.microsoft.com/office/drawing/2014/main" id="{24DC6DD2-BE80-784E-9D0D-3A5357EF3A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0400" y="3810000"/>
            <a:ext cx="2997200" cy="4572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bg2"/>
                </a:solidFill>
                <a:latin typeface="Times New Roman" panose="02020603050405020304" pitchFamily="18" charset="0"/>
              </a:rPr>
              <a:t>Decompensated Shock</a:t>
            </a:r>
          </a:p>
        </p:txBody>
      </p:sp>
      <p:sp>
        <p:nvSpPr>
          <p:cNvPr id="41998" name="Line 15">
            <a:extLst>
              <a:ext uri="{FF2B5EF4-FFF2-40B4-BE49-F238E27FC236}">
                <a16:creationId xmlns:a16="http://schemas.microsoft.com/office/drawing/2014/main" id="{544DEC2C-B78A-D748-9FB5-9B75D5AE206B}"/>
              </a:ext>
            </a:extLst>
          </p:cNvPr>
          <p:cNvSpPr>
            <a:spLocks noChangeShapeType="1"/>
          </p:cNvSpPr>
          <p:nvPr/>
        </p:nvSpPr>
        <p:spPr bwMode="auto">
          <a:xfrm>
            <a:off x="3251200" y="42672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99" name="Line 16">
            <a:extLst>
              <a:ext uri="{FF2B5EF4-FFF2-40B4-BE49-F238E27FC236}">
                <a16:creationId xmlns:a16="http://schemas.microsoft.com/office/drawing/2014/main" id="{A36B2952-13B3-E547-A185-40E9210CCED3}"/>
              </a:ext>
            </a:extLst>
          </p:cNvPr>
          <p:cNvSpPr>
            <a:spLocks noChangeShapeType="1"/>
          </p:cNvSpPr>
          <p:nvPr/>
        </p:nvSpPr>
        <p:spPr bwMode="auto">
          <a:xfrm>
            <a:off x="5824538" y="4191000"/>
            <a:ext cx="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00" name="Line 17">
            <a:extLst>
              <a:ext uri="{FF2B5EF4-FFF2-40B4-BE49-F238E27FC236}">
                <a16:creationId xmlns:a16="http://schemas.microsoft.com/office/drawing/2014/main" id="{D0CB5588-F201-3949-A57A-F3A478D0278C}"/>
              </a:ext>
            </a:extLst>
          </p:cNvPr>
          <p:cNvSpPr>
            <a:spLocks noChangeShapeType="1"/>
          </p:cNvSpPr>
          <p:nvPr/>
        </p:nvSpPr>
        <p:spPr bwMode="auto">
          <a:xfrm>
            <a:off x="3251200" y="4572000"/>
            <a:ext cx="257333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01" name="Line 18">
            <a:extLst>
              <a:ext uri="{FF2B5EF4-FFF2-40B4-BE49-F238E27FC236}">
                <a16:creationId xmlns:a16="http://schemas.microsoft.com/office/drawing/2014/main" id="{5329831D-049A-5045-920D-0D8130C1B626}"/>
              </a:ext>
            </a:extLst>
          </p:cNvPr>
          <p:cNvSpPr>
            <a:spLocks noChangeShapeType="1"/>
          </p:cNvSpPr>
          <p:nvPr/>
        </p:nvSpPr>
        <p:spPr bwMode="auto">
          <a:xfrm>
            <a:off x="4495800" y="4572000"/>
            <a:ext cx="33338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27" name="Rectangle 19">
            <a:extLst>
              <a:ext uri="{FF2B5EF4-FFF2-40B4-BE49-F238E27FC236}">
                <a16:creationId xmlns:a16="http://schemas.microsoft.com/office/drawing/2014/main" id="{973868B6-5607-9E4C-9B38-C853F22025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2100" y="4876800"/>
            <a:ext cx="3733800" cy="5334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chemeClr val="bg2"/>
                </a:solidFill>
                <a:latin typeface="Times New Roman" panose="02020603050405020304" pitchFamily="18" charset="0"/>
              </a:rPr>
              <a:t>Cardiopulmonary failure</a:t>
            </a:r>
          </a:p>
        </p:txBody>
      </p:sp>
      <p:sp>
        <p:nvSpPr>
          <p:cNvPr id="2" name="Curved Right Arrow 1">
            <a:extLst>
              <a:ext uri="{FF2B5EF4-FFF2-40B4-BE49-F238E27FC236}">
                <a16:creationId xmlns:a16="http://schemas.microsoft.com/office/drawing/2014/main" id="{08D2EB17-1F85-5440-A5D5-85095D5784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000" y="3316288"/>
            <a:ext cx="769938" cy="987425"/>
          </a:xfrm>
          <a:prstGeom prst="curvedRightArrow">
            <a:avLst>
              <a:gd name="adj1" fmla="val 24996"/>
              <a:gd name="adj2" fmla="val 49993"/>
              <a:gd name="adj3" fmla="val 25000"/>
            </a:avLst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21" name="Curved Right Arrow 20">
            <a:extLst>
              <a:ext uri="{FF2B5EF4-FFF2-40B4-BE49-F238E27FC236}">
                <a16:creationId xmlns:a16="http://schemas.microsoft.com/office/drawing/2014/main" id="{0BBE7C3B-2689-944E-8A24-38A08C982202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566025" y="3259138"/>
            <a:ext cx="617538" cy="987425"/>
          </a:xfrm>
          <a:prstGeom prst="curvedRightArrow">
            <a:avLst>
              <a:gd name="adj1" fmla="val 24999"/>
              <a:gd name="adj2" fmla="val 49990"/>
              <a:gd name="adj3" fmla="val 25000"/>
            </a:avLst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22" name="Curved Right Arrow 21">
            <a:extLst>
              <a:ext uri="{FF2B5EF4-FFF2-40B4-BE49-F238E27FC236}">
                <a16:creationId xmlns:a16="http://schemas.microsoft.com/office/drawing/2014/main" id="{C06CC5D0-B173-E541-B2E0-F94A3630FDBA}"/>
              </a:ext>
            </a:extLst>
          </p:cNvPr>
          <p:cNvSpPr>
            <a:spLocks noChangeArrowheads="1"/>
          </p:cNvSpPr>
          <p:nvPr/>
        </p:nvSpPr>
        <p:spPr bwMode="auto">
          <a:xfrm rot="-2184453">
            <a:off x="1163638" y="4584700"/>
            <a:ext cx="1265237" cy="1651000"/>
          </a:xfrm>
          <a:prstGeom prst="curvedRightArrow">
            <a:avLst>
              <a:gd name="adj1" fmla="val 14602"/>
              <a:gd name="adj2" fmla="val 48686"/>
              <a:gd name="adj3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23" name="Curved Right Arrow 22">
            <a:extLst>
              <a:ext uri="{FF2B5EF4-FFF2-40B4-BE49-F238E27FC236}">
                <a16:creationId xmlns:a16="http://schemas.microsoft.com/office/drawing/2014/main" id="{1378CAE8-43A9-E54B-938A-B133FCEECA3E}"/>
              </a:ext>
            </a:extLst>
          </p:cNvPr>
          <p:cNvSpPr>
            <a:spLocks noChangeArrowheads="1"/>
          </p:cNvSpPr>
          <p:nvPr/>
        </p:nvSpPr>
        <p:spPr bwMode="auto">
          <a:xfrm rot="2392487" flipH="1">
            <a:off x="6740525" y="4538663"/>
            <a:ext cx="1209675" cy="1743075"/>
          </a:xfrm>
          <a:prstGeom prst="curvedRightArrow">
            <a:avLst>
              <a:gd name="adj1" fmla="val 14623"/>
              <a:gd name="adj2" fmla="val 48725"/>
              <a:gd name="adj3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469D886-C0A2-8E4E-B37B-47248A6E29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05800" y="5943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0D951688-6E17-4E4B-9208-99C41D4486EC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extLst>
            <a:ext uri="{91240B29-F687-4f45-9708-019B960494DF}"/>
          </a:extLst>
        </p:spPr>
        <p:txBody>
          <a:bodyPr lIns="90488" tIns="44450" rIns="90488" bIns="44450"/>
          <a:lstStyle/>
          <a:p>
            <a:pPr eaLnBrk="1" hangingPunct="1">
              <a:defRPr/>
            </a:pPr>
            <a:r>
              <a:rPr lang="en-US" altLang="en-US"/>
              <a:t>Cardiopulmonary Failure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B3BA53F1-1CB7-864D-A6CD-5F9BCC1FD14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87425" y="1978025"/>
            <a:ext cx="6908800" cy="4114800"/>
          </a:xfrm>
          <a:extLst>
            <a:ext uri="{91240B29-F687-4f45-9708-019B960494DF}"/>
          </a:extLst>
        </p:spPr>
        <p:txBody>
          <a:bodyPr lIns="90488" tIns="44450" rIns="90488" bIns="44450"/>
          <a:lstStyle/>
          <a:p>
            <a:pPr eaLnBrk="1" hangingPunct="1">
              <a:buFont typeface="Wingdings" charset="2"/>
              <a:buChar char="n"/>
              <a:defRPr/>
            </a:pPr>
            <a:r>
              <a:rPr lang="en-US" altLang="en-US" sz="2800"/>
              <a:t>Global deficits: </a:t>
            </a:r>
          </a:p>
          <a:p>
            <a:pPr lvl="1" eaLnBrk="1" hangingPunct="1">
              <a:buFont typeface="Wingdings" charset="2"/>
              <a:buChar char="n"/>
              <a:defRPr/>
            </a:pPr>
            <a:r>
              <a:rPr lang="en-US" altLang="en-US" sz="2400"/>
              <a:t>oxygenation</a:t>
            </a:r>
          </a:p>
          <a:p>
            <a:pPr lvl="1" eaLnBrk="1" hangingPunct="1">
              <a:buFont typeface="Wingdings" charset="2"/>
              <a:buChar char="n"/>
              <a:defRPr/>
            </a:pPr>
            <a:r>
              <a:rPr lang="en-US" altLang="en-US" sz="2400"/>
              <a:t>ventilation </a:t>
            </a:r>
          </a:p>
          <a:p>
            <a:pPr lvl="1" eaLnBrk="1" hangingPunct="1">
              <a:buFont typeface="Wingdings" charset="2"/>
              <a:buChar char="n"/>
              <a:defRPr/>
            </a:pPr>
            <a:r>
              <a:rPr lang="en-US" altLang="en-US" sz="2400"/>
              <a:t>perfusion 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143ADCC-47D2-3A42-8F88-65C1AD7218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96225" y="5867505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:a16="http://schemas.microsoft.com/office/drawing/2014/main" id="{35A253AA-7DAA-F845-A1BD-78B9E6DD5198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extLst>
            <a:ext uri="{91240B29-F687-4f45-9708-019B960494DF}"/>
          </a:extLst>
        </p:spPr>
        <p:txBody>
          <a:bodyPr lIns="90488" tIns="44450" rIns="90488" bIns="44450"/>
          <a:lstStyle/>
          <a:p>
            <a:pPr eaLnBrk="1" hangingPunct="1">
              <a:defRPr/>
            </a:pPr>
            <a:r>
              <a:rPr lang="en-US" altLang="en-US" dirty="0"/>
              <a:t>Cardiopulmonary Failure</a:t>
            </a:r>
          </a:p>
        </p:txBody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AA0FE116-E5FB-3C4B-AE77-2826B9FD89E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74713" y="1247775"/>
            <a:ext cx="7394575" cy="4114800"/>
          </a:xfrm>
          <a:extLst>
            <a:ext uri="{91240B29-F687-4f45-9708-019B960494DF}"/>
          </a:extLst>
        </p:spPr>
        <p:txBody>
          <a:bodyPr lIns="90488" tIns="44450" rIns="90488" bIns="44450"/>
          <a:lstStyle/>
          <a:p>
            <a:pPr eaLnBrk="1" hangingPunct="1">
              <a:buFont typeface="Wingdings" charset="2"/>
              <a:buChar char="n"/>
              <a:defRPr/>
            </a:pPr>
            <a:r>
              <a:rPr lang="en-US" altLang="en-US" sz="2800" dirty="0"/>
              <a:t>Global deficits: </a:t>
            </a:r>
          </a:p>
          <a:p>
            <a:pPr lvl="1" eaLnBrk="1" hangingPunct="1">
              <a:buFont typeface="Wingdings" charset="2"/>
              <a:buChar char="n"/>
              <a:defRPr/>
            </a:pPr>
            <a:r>
              <a:rPr lang="en-US" altLang="en-US" sz="2400" dirty="0"/>
              <a:t>oxygenation (ashen, cyanotic, </a:t>
            </a:r>
            <a:r>
              <a:rPr lang="en-US" altLang="en-US" sz="2400" u="sng" dirty="0"/>
              <a:t>bradycardic</a:t>
            </a:r>
            <a:r>
              <a:rPr lang="en-US" altLang="en-US" sz="2400" dirty="0"/>
              <a:t>)</a:t>
            </a:r>
          </a:p>
          <a:p>
            <a:pPr lvl="1" eaLnBrk="1" hangingPunct="1">
              <a:buFont typeface="Wingdings" charset="2"/>
              <a:buChar char="n"/>
              <a:defRPr/>
            </a:pPr>
            <a:r>
              <a:rPr lang="en-US" altLang="en-US" sz="2400" dirty="0"/>
              <a:t>ventilation (hypoventilation, apnea)</a:t>
            </a:r>
          </a:p>
          <a:p>
            <a:pPr lvl="1" eaLnBrk="1" hangingPunct="1">
              <a:buFont typeface="Wingdings" charset="2"/>
              <a:buChar char="n"/>
              <a:defRPr/>
            </a:pPr>
            <a:r>
              <a:rPr lang="en-US" altLang="en-US" sz="2400" dirty="0"/>
              <a:t>perfusion (</a:t>
            </a:r>
            <a:r>
              <a:rPr lang="en-US" altLang="en-US" sz="2400" u="sng" dirty="0"/>
              <a:t>bradycardic</a:t>
            </a:r>
            <a:r>
              <a:rPr lang="en-US" altLang="en-US" sz="2400" dirty="0"/>
              <a:t>, hypotension)</a:t>
            </a:r>
          </a:p>
          <a:p>
            <a:pPr lvl="1" eaLnBrk="1" hangingPunct="1">
              <a:buFont typeface="Wingdings" charset="2"/>
              <a:buChar char="n"/>
              <a:defRPr/>
            </a:pPr>
            <a:endParaRPr lang="en-US" altLang="en-US" sz="2400" dirty="0"/>
          </a:p>
          <a:p>
            <a:pPr eaLnBrk="1" hangingPunct="1">
              <a:buFont typeface="Wingdings" charset="2"/>
              <a:buChar char="n"/>
              <a:defRPr/>
            </a:pPr>
            <a:r>
              <a:rPr lang="en-US" altLang="en-US" sz="2800" dirty="0"/>
              <a:t>Bradycardia </a:t>
            </a:r>
          </a:p>
          <a:p>
            <a:pPr lvl="1" eaLnBrk="1" hangingPunct="1">
              <a:buFont typeface="Wingdings" charset="2"/>
              <a:buChar char="n"/>
              <a:defRPr/>
            </a:pPr>
            <a:r>
              <a:rPr lang="en-US" altLang="en-US" sz="2400" dirty="0"/>
              <a:t>is the result of hypoxia (not primary cardiac disease).</a:t>
            </a:r>
          </a:p>
          <a:p>
            <a:pPr lvl="1" eaLnBrk="1" hangingPunct="1">
              <a:buFont typeface="Wingdings" charset="2"/>
              <a:buChar char="n"/>
              <a:defRPr/>
            </a:pPr>
            <a:r>
              <a:rPr lang="en-US" altLang="en-US" sz="2400" dirty="0"/>
              <a:t>immediately precedes a pulseless arrest </a:t>
            </a:r>
            <a:endParaRPr lang="en-US" altLang="en-US" sz="2400" i="1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D289E1C-E508-9E42-8B49-4455AF563D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0" y="57150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5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B23A250E-B05E-A945-87EE-C26ABE03C37A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150938" y="304800"/>
            <a:ext cx="6908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/>
              <a:t>PALS on One Page</a:t>
            </a:r>
          </a:p>
        </p:txBody>
      </p:sp>
      <p:sp>
        <p:nvSpPr>
          <p:cNvPr id="46082" name="Line 6">
            <a:extLst>
              <a:ext uri="{FF2B5EF4-FFF2-40B4-BE49-F238E27FC236}">
                <a16:creationId xmlns:a16="http://schemas.microsoft.com/office/drawing/2014/main" id="{AC16CB2E-5E4A-624F-AA4B-48D3DC2788A8}"/>
              </a:ext>
            </a:extLst>
          </p:cNvPr>
          <p:cNvSpPr>
            <a:spLocks noChangeShapeType="1"/>
          </p:cNvSpPr>
          <p:nvPr/>
        </p:nvSpPr>
        <p:spPr bwMode="auto">
          <a:xfrm>
            <a:off x="4495800" y="1943101"/>
            <a:ext cx="0" cy="457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3" name="Line 7">
            <a:extLst>
              <a:ext uri="{FF2B5EF4-FFF2-40B4-BE49-F238E27FC236}">
                <a16:creationId xmlns:a16="http://schemas.microsoft.com/office/drawing/2014/main" id="{223CE440-3B56-0748-8FC0-3DE45F790739}"/>
              </a:ext>
            </a:extLst>
          </p:cNvPr>
          <p:cNvSpPr>
            <a:spLocks noChangeShapeType="1"/>
          </p:cNvSpPr>
          <p:nvPr/>
        </p:nvSpPr>
        <p:spPr bwMode="auto">
          <a:xfrm>
            <a:off x="3251200" y="2417234"/>
            <a:ext cx="257333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4" name="Line 8">
            <a:extLst>
              <a:ext uri="{FF2B5EF4-FFF2-40B4-BE49-F238E27FC236}">
                <a16:creationId xmlns:a16="http://schemas.microsoft.com/office/drawing/2014/main" id="{DCD935CB-7E33-0E46-8F22-1FA4C45D6746}"/>
              </a:ext>
            </a:extLst>
          </p:cNvPr>
          <p:cNvSpPr>
            <a:spLocks noChangeShapeType="1"/>
          </p:cNvSpPr>
          <p:nvPr/>
        </p:nvSpPr>
        <p:spPr bwMode="auto">
          <a:xfrm>
            <a:off x="3251200" y="2417234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5" name="Line 9">
            <a:extLst>
              <a:ext uri="{FF2B5EF4-FFF2-40B4-BE49-F238E27FC236}">
                <a16:creationId xmlns:a16="http://schemas.microsoft.com/office/drawing/2014/main" id="{A413AFB0-CFD9-F74F-8701-A08FD6C6DCF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824538" y="2417234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6" name="Rectangle 10">
            <a:extLst>
              <a:ext uri="{FF2B5EF4-FFF2-40B4-BE49-F238E27FC236}">
                <a16:creationId xmlns:a16="http://schemas.microsoft.com/office/drawing/2014/main" id="{D5C02F91-BCEA-554F-910A-0D702194D6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2667000"/>
            <a:ext cx="2561485" cy="3810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Respiratory distress</a:t>
            </a:r>
          </a:p>
        </p:txBody>
      </p:sp>
      <p:sp>
        <p:nvSpPr>
          <p:cNvPr id="46087" name="Line 11">
            <a:extLst>
              <a:ext uri="{FF2B5EF4-FFF2-40B4-BE49-F238E27FC236}">
                <a16:creationId xmlns:a16="http://schemas.microsoft.com/office/drawing/2014/main" id="{6C3A292C-D337-B947-B405-C4878214CF55}"/>
              </a:ext>
            </a:extLst>
          </p:cNvPr>
          <p:cNvSpPr>
            <a:spLocks noChangeShapeType="1"/>
          </p:cNvSpPr>
          <p:nvPr/>
        </p:nvSpPr>
        <p:spPr bwMode="auto">
          <a:xfrm>
            <a:off x="3251200" y="3048000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8" name="Rectangle 12">
            <a:extLst>
              <a:ext uri="{FF2B5EF4-FFF2-40B4-BE49-F238E27FC236}">
                <a16:creationId xmlns:a16="http://schemas.microsoft.com/office/drawing/2014/main" id="{6C760BB6-9343-BC43-80E9-84E526AA36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9685" y="3276600"/>
            <a:ext cx="2463800" cy="3810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Respiratory failure</a:t>
            </a:r>
          </a:p>
        </p:txBody>
      </p:sp>
      <p:sp>
        <p:nvSpPr>
          <p:cNvPr id="46089" name="Rectangle 13">
            <a:extLst>
              <a:ext uri="{FF2B5EF4-FFF2-40B4-BE49-F238E27FC236}">
                <a16:creationId xmlns:a16="http://schemas.microsoft.com/office/drawing/2014/main" id="{A035B19E-C5D5-344D-B29C-229D2070CC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2667000"/>
            <a:ext cx="2455862" cy="3810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Compensated shock</a:t>
            </a:r>
          </a:p>
        </p:txBody>
      </p:sp>
      <p:sp>
        <p:nvSpPr>
          <p:cNvPr id="46090" name="Line 14">
            <a:extLst>
              <a:ext uri="{FF2B5EF4-FFF2-40B4-BE49-F238E27FC236}">
                <a16:creationId xmlns:a16="http://schemas.microsoft.com/office/drawing/2014/main" id="{DFC0E0C2-3B53-F148-9DB1-577C0615C5AC}"/>
              </a:ext>
            </a:extLst>
          </p:cNvPr>
          <p:cNvSpPr>
            <a:spLocks noChangeShapeType="1"/>
          </p:cNvSpPr>
          <p:nvPr/>
        </p:nvSpPr>
        <p:spPr bwMode="auto">
          <a:xfrm>
            <a:off x="5837556" y="3048000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91" name="Rectangle 15">
            <a:extLst>
              <a:ext uri="{FF2B5EF4-FFF2-40B4-BE49-F238E27FC236}">
                <a16:creationId xmlns:a16="http://schemas.microsoft.com/office/drawing/2014/main" id="{D6282B5E-F4CE-A54B-9D42-4434E6E359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3272365"/>
            <a:ext cx="2819400" cy="372111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Decompensated shock</a:t>
            </a:r>
          </a:p>
        </p:txBody>
      </p:sp>
      <p:sp>
        <p:nvSpPr>
          <p:cNvPr id="46092" name="Line 16">
            <a:extLst>
              <a:ext uri="{FF2B5EF4-FFF2-40B4-BE49-F238E27FC236}">
                <a16:creationId xmlns:a16="http://schemas.microsoft.com/office/drawing/2014/main" id="{F787AC56-06C8-D246-8A3D-CC0DB4BF595D}"/>
              </a:ext>
            </a:extLst>
          </p:cNvPr>
          <p:cNvSpPr>
            <a:spLocks noChangeShapeType="1"/>
          </p:cNvSpPr>
          <p:nvPr/>
        </p:nvSpPr>
        <p:spPr bwMode="auto">
          <a:xfrm>
            <a:off x="3251200" y="36576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93" name="Line 17">
            <a:extLst>
              <a:ext uri="{FF2B5EF4-FFF2-40B4-BE49-F238E27FC236}">
                <a16:creationId xmlns:a16="http://schemas.microsoft.com/office/drawing/2014/main" id="{AABD7CF5-8277-7746-A079-A690F59D10A2}"/>
              </a:ext>
            </a:extLst>
          </p:cNvPr>
          <p:cNvSpPr>
            <a:spLocks noChangeShapeType="1"/>
          </p:cNvSpPr>
          <p:nvPr/>
        </p:nvSpPr>
        <p:spPr bwMode="auto">
          <a:xfrm>
            <a:off x="5829196" y="3657600"/>
            <a:ext cx="8359" cy="32512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94" name="Line 18">
            <a:extLst>
              <a:ext uri="{FF2B5EF4-FFF2-40B4-BE49-F238E27FC236}">
                <a16:creationId xmlns:a16="http://schemas.microsoft.com/office/drawing/2014/main" id="{9B6F0D69-8797-314C-93FA-5C03A76C44B4}"/>
              </a:ext>
            </a:extLst>
          </p:cNvPr>
          <p:cNvSpPr>
            <a:spLocks noChangeShapeType="1"/>
          </p:cNvSpPr>
          <p:nvPr/>
        </p:nvSpPr>
        <p:spPr bwMode="auto">
          <a:xfrm>
            <a:off x="3251200" y="3982720"/>
            <a:ext cx="257333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96" name="Rectangle 20">
            <a:extLst>
              <a:ext uri="{FF2B5EF4-FFF2-40B4-BE49-F238E27FC236}">
                <a16:creationId xmlns:a16="http://schemas.microsoft.com/office/drawing/2014/main" id="{8C67AFC1-5B19-C54D-8D4A-80967A8BE6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3831" y="4273762"/>
            <a:ext cx="3563937" cy="430952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Cardiopulmonary failure</a:t>
            </a:r>
          </a:p>
        </p:txBody>
      </p:sp>
      <p:sp>
        <p:nvSpPr>
          <p:cNvPr id="46097" name="Line 21">
            <a:extLst>
              <a:ext uri="{FF2B5EF4-FFF2-40B4-BE49-F238E27FC236}">
                <a16:creationId xmlns:a16="http://schemas.microsoft.com/office/drawing/2014/main" id="{691346A2-A90F-334D-867D-DFC57FA32778}"/>
              </a:ext>
            </a:extLst>
          </p:cNvPr>
          <p:cNvSpPr>
            <a:spLocks noChangeShapeType="1"/>
          </p:cNvSpPr>
          <p:nvPr/>
        </p:nvSpPr>
        <p:spPr bwMode="auto">
          <a:xfrm>
            <a:off x="4495800" y="4000500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98" name="Rectangle 22">
            <a:extLst>
              <a:ext uri="{FF2B5EF4-FFF2-40B4-BE49-F238E27FC236}">
                <a16:creationId xmlns:a16="http://schemas.microsoft.com/office/drawing/2014/main" id="{C7905CFA-5906-C345-A64D-53CE29AC72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1931" y="4906858"/>
            <a:ext cx="3487737" cy="414018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Pulseless cardiac arrest</a:t>
            </a:r>
          </a:p>
        </p:txBody>
      </p:sp>
      <p:sp>
        <p:nvSpPr>
          <p:cNvPr id="46099" name="Line 23">
            <a:extLst>
              <a:ext uri="{FF2B5EF4-FFF2-40B4-BE49-F238E27FC236}">
                <a16:creationId xmlns:a16="http://schemas.microsoft.com/office/drawing/2014/main" id="{70D0AEBD-6392-A747-8139-B3E90D7962BE}"/>
              </a:ext>
            </a:extLst>
          </p:cNvPr>
          <p:cNvSpPr>
            <a:spLocks noChangeShapeType="1"/>
          </p:cNvSpPr>
          <p:nvPr/>
        </p:nvSpPr>
        <p:spPr bwMode="auto">
          <a:xfrm>
            <a:off x="4495800" y="4724400"/>
            <a:ext cx="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01" name="Rectangle 4">
            <a:extLst>
              <a:ext uri="{FF2B5EF4-FFF2-40B4-BE49-F238E27FC236}">
                <a16:creationId xmlns:a16="http://schemas.microsoft.com/office/drawing/2014/main" id="{269287FD-5CB3-7044-9750-C037499A78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6120" y="1610572"/>
            <a:ext cx="2573338" cy="380999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b="1" dirty="0"/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b="1" dirty="0"/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/>
              <a:t>Many Etiologies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br>
              <a:rPr lang="en-US" altLang="en-US" sz="2400" b="1" dirty="0"/>
            </a:br>
            <a:endParaRPr lang="en-US" altLang="en-US" sz="16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2A0F68E-2B64-FD41-868E-732633A2E0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84409" y="6114435"/>
            <a:ext cx="812800" cy="812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5B90795-17F6-FF42-833C-7B47F3EB5D2A}"/>
              </a:ext>
            </a:extLst>
          </p:cNvPr>
          <p:cNvSpPr txBox="1"/>
          <p:nvPr/>
        </p:nvSpPr>
        <p:spPr>
          <a:xfrm>
            <a:off x="3387" y="2338057"/>
            <a:ext cx="23709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Compensated; increased WOB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8ABD06-D3FF-E141-9F43-BA093A73C8A6}"/>
              </a:ext>
            </a:extLst>
          </p:cNvPr>
          <p:cNvSpPr txBox="1"/>
          <p:nvPr/>
        </p:nvSpPr>
        <p:spPr>
          <a:xfrm>
            <a:off x="13679" y="3697274"/>
            <a:ext cx="31159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Decompensated; inadequate oxygenation </a:t>
            </a:r>
            <a:r>
              <a:rPr lang="en-US" sz="1400" b="1" i="1" dirty="0"/>
              <a:t>and </a:t>
            </a:r>
          </a:p>
          <a:p>
            <a:r>
              <a:rPr lang="en-US" sz="1400" i="1" dirty="0"/>
              <a:t>ventilation; requires immediate BVM ventilation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E9D7C4-3388-284C-9FB8-D6E9FC2FB32D}"/>
              </a:ext>
            </a:extLst>
          </p:cNvPr>
          <p:cNvSpPr txBox="1"/>
          <p:nvPr/>
        </p:nvSpPr>
        <p:spPr>
          <a:xfrm>
            <a:off x="6932666" y="1948815"/>
            <a:ext cx="225414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Hypoperfusion with adequate BP; </a:t>
            </a:r>
          </a:p>
          <a:p>
            <a:r>
              <a:rPr lang="en-US" sz="1400" i="1" dirty="0"/>
              <a:t>Compensatory mechanisms are</a:t>
            </a:r>
          </a:p>
          <a:p>
            <a:r>
              <a:rPr lang="en-US" sz="1400" i="1" dirty="0"/>
              <a:t>tachycardia and increased SVR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EB9528-079F-A64B-9406-66D3B16976DA}"/>
              </a:ext>
            </a:extLst>
          </p:cNvPr>
          <p:cNvSpPr txBox="1"/>
          <p:nvPr/>
        </p:nvSpPr>
        <p:spPr>
          <a:xfrm>
            <a:off x="6938546" y="3669242"/>
            <a:ext cx="2263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Hypoperfusion with hypotension; </a:t>
            </a:r>
          </a:p>
          <a:p>
            <a:r>
              <a:rPr lang="en-US" sz="1400" i="1" dirty="0"/>
              <a:t>Hypotension late and ominous sign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B1322B-6705-964A-82DD-4D4E98010154}"/>
              </a:ext>
            </a:extLst>
          </p:cNvPr>
          <p:cNvSpPr txBox="1"/>
          <p:nvPr/>
        </p:nvSpPr>
        <p:spPr>
          <a:xfrm>
            <a:off x="6239668" y="4372675"/>
            <a:ext cx="287501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Global deficits in oxygenation, ventilation </a:t>
            </a:r>
          </a:p>
          <a:p>
            <a:r>
              <a:rPr lang="en-US" sz="1400" i="1" dirty="0"/>
              <a:t>and perfusion; presents with cyanosis, apnea, </a:t>
            </a:r>
          </a:p>
          <a:p>
            <a:r>
              <a:rPr lang="en-US" sz="1400" i="1" dirty="0"/>
              <a:t>bradycardia. Bradycardia is the result </a:t>
            </a:r>
          </a:p>
          <a:p>
            <a:r>
              <a:rPr lang="en-US" sz="1400" i="1" dirty="0"/>
              <a:t>of hypoxia. Immediate ventilation </a:t>
            </a:r>
          </a:p>
          <a:p>
            <a:r>
              <a:rPr lang="en-US" sz="1400" i="1" dirty="0"/>
              <a:t>with 100% O2.</a:t>
            </a:r>
          </a:p>
          <a:p>
            <a:endParaRPr lang="en-US" sz="1400" i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FEC981-D2F9-5447-81FB-A64249F7B677}"/>
              </a:ext>
            </a:extLst>
          </p:cNvPr>
          <p:cNvSpPr txBox="1"/>
          <p:nvPr/>
        </p:nvSpPr>
        <p:spPr>
          <a:xfrm>
            <a:off x="152400" y="5026223"/>
            <a:ext cx="269708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Out of hospital pediatric cardiac arrests </a:t>
            </a:r>
          </a:p>
          <a:p>
            <a:r>
              <a:rPr lang="en-US" sz="1400" i="1" dirty="0"/>
              <a:t>present with </a:t>
            </a:r>
            <a:r>
              <a:rPr lang="en-US" sz="1400" i="1" dirty="0" err="1"/>
              <a:t>nonperfusing</a:t>
            </a:r>
            <a:r>
              <a:rPr lang="en-US" sz="1400" i="1" dirty="0"/>
              <a:t> rhythms (PEA,</a:t>
            </a:r>
            <a:br>
              <a:rPr lang="en-US" sz="1400" i="1" dirty="0"/>
            </a:br>
            <a:r>
              <a:rPr lang="en-US" sz="1400" i="1" dirty="0"/>
              <a:t>asystole); very poor outcomes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2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27E7C16A-F7C9-F343-9E4C-454EA26FE873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881063" y="0"/>
            <a:ext cx="6908800" cy="1447800"/>
          </a:xfrm>
          <a:extLst>
            <a:ext uri="{91240B29-F687-4f45-9708-019B960494DF}"/>
          </a:extLst>
        </p:spPr>
        <p:txBody>
          <a:bodyPr lIns="90488" tIns="44450" rIns="90488" bIns="44450"/>
          <a:lstStyle/>
          <a:p>
            <a:pPr eaLnBrk="1" hangingPunct="1">
              <a:defRPr/>
            </a:pPr>
            <a:r>
              <a:rPr lang="en-US" altLang="en-US"/>
              <a:t>3 week old</a:t>
            </a:r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071C09BD-39B6-8843-A720-FB847DAA9CC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016000" y="1295400"/>
            <a:ext cx="6908800" cy="4114800"/>
          </a:xfrm>
          <a:extLst>
            <a:ext uri="{91240B29-F687-4f45-9708-019B960494DF}"/>
          </a:extLst>
        </p:spPr>
        <p:txBody>
          <a:bodyPr lIns="90488" tIns="44450" rIns="90488" bIns="44450"/>
          <a:lstStyle/>
          <a:p>
            <a:pPr eaLnBrk="1" hangingPunct="1">
              <a:buFont typeface="Wingdings" charset="2"/>
              <a:buNone/>
              <a:defRPr/>
            </a:pPr>
            <a:r>
              <a:rPr lang="en-US" altLang="en-US" sz="2400"/>
              <a:t>3 week old infant presents to the ED with a 4 day history of mild URI symptoms, poor feeding and occasional vomiting.</a:t>
            </a:r>
          </a:p>
          <a:p>
            <a:pPr eaLnBrk="1" hangingPunct="1">
              <a:buFont typeface="Wingdings" charset="2"/>
              <a:buNone/>
              <a:defRPr/>
            </a:pPr>
            <a:r>
              <a:rPr lang="en-US" altLang="en-US" sz="2400"/>
              <a:t>Initial assessment: pale and cool extremities, dusky, limp,  episodes of hypoventilation (?apnea) with drop in O</a:t>
            </a:r>
            <a:r>
              <a:rPr lang="en-US" altLang="en-US" sz="2400" baseline="-25000"/>
              <a:t>2</a:t>
            </a:r>
            <a:r>
              <a:rPr lang="en-US" altLang="en-US" sz="2400"/>
              <a:t> sats, HR 70 </a:t>
            </a:r>
          </a:p>
          <a:p>
            <a:pPr eaLnBrk="1" hangingPunct="1">
              <a:buFont typeface="Wingdings" charset="2"/>
              <a:buNone/>
              <a:defRPr/>
            </a:pPr>
            <a:endParaRPr lang="en-US" altLang="en-US" sz="2400"/>
          </a:p>
          <a:p>
            <a:pPr eaLnBrk="1" hangingPunct="1">
              <a:buFont typeface="Wingdings" charset="2"/>
              <a:buChar char="n"/>
              <a:defRPr/>
            </a:pPr>
            <a:r>
              <a:rPr lang="en-US" altLang="en-US" sz="2400"/>
              <a:t>Physiologic status:  ?</a:t>
            </a:r>
          </a:p>
          <a:p>
            <a:pPr eaLnBrk="1" hangingPunct="1">
              <a:buFont typeface="Wingdings" charset="2"/>
              <a:buChar char="n"/>
              <a:defRPr/>
            </a:pPr>
            <a:r>
              <a:rPr lang="en-US" altLang="en-US" sz="2400"/>
              <a:t>Interventions:  ?</a:t>
            </a:r>
          </a:p>
          <a:p>
            <a:pPr eaLnBrk="1" hangingPunct="1">
              <a:buFont typeface="Wingdings" charset="2"/>
              <a:buChar char="n"/>
              <a:defRPr/>
            </a:pPr>
            <a:r>
              <a:rPr lang="en-US" altLang="en-US" sz="2400"/>
              <a:t>Prognosis: ?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29128CF-17B2-0440-B659-939BD1C87E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7200" y="5943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B23A250E-B05E-A945-87EE-C26ABE03C37A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150938" y="304800"/>
            <a:ext cx="6908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/>
              <a:t>PALS on One Page</a:t>
            </a:r>
          </a:p>
        </p:txBody>
      </p:sp>
      <p:sp>
        <p:nvSpPr>
          <p:cNvPr id="46082" name="Line 6">
            <a:extLst>
              <a:ext uri="{FF2B5EF4-FFF2-40B4-BE49-F238E27FC236}">
                <a16:creationId xmlns:a16="http://schemas.microsoft.com/office/drawing/2014/main" id="{AC16CB2E-5E4A-624F-AA4B-48D3DC2788A8}"/>
              </a:ext>
            </a:extLst>
          </p:cNvPr>
          <p:cNvSpPr>
            <a:spLocks noChangeShapeType="1"/>
          </p:cNvSpPr>
          <p:nvPr/>
        </p:nvSpPr>
        <p:spPr bwMode="auto">
          <a:xfrm>
            <a:off x="4495800" y="1943101"/>
            <a:ext cx="0" cy="457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3" name="Line 7">
            <a:extLst>
              <a:ext uri="{FF2B5EF4-FFF2-40B4-BE49-F238E27FC236}">
                <a16:creationId xmlns:a16="http://schemas.microsoft.com/office/drawing/2014/main" id="{223CE440-3B56-0748-8FC0-3DE45F790739}"/>
              </a:ext>
            </a:extLst>
          </p:cNvPr>
          <p:cNvSpPr>
            <a:spLocks noChangeShapeType="1"/>
          </p:cNvSpPr>
          <p:nvPr/>
        </p:nvSpPr>
        <p:spPr bwMode="auto">
          <a:xfrm>
            <a:off x="3251200" y="2417234"/>
            <a:ext cx="257333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4" name="Line 8">
            <a:extLst>
              <a:ext uri="{FF2B5EF4-FFF2-40B4-BE49-F238E27FC236}">
                <a16:creationId xmlns:a16="http://schemas.microsoft.com/office/drawing/2014/main" id="{DCD935CB-7E33-0E46-8F22-1FA4C45D6746}"/>
              </a:ext>
            </a:extLst>
          </p:cNvPr>
          <p:cNvSpPr>
            <a:spLocks noChangeShapeType="1"/>
          </p:cNvSpPr>
          <p:nvPr/>
        </p:nvSpPr>
        <p:spPr bwMode="auto">
          <a:xfrm>
            <a:off x="3251200" y="2417234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5" name="Line 9">
            <a:extLst>
              <a:ext uri="{FF2B5EF4-FFF2-40B4-BE49-F238E27FC236}">
                <a16:creationId xmlns:a16="http://schemas.microsoft.com/office/drawing/2014/main" id="{A413AFB0-CFD9-F74F-8701-A08FD6C6DCF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824538" y="2417234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6" name="Rectangle 10">
            <a:extLst>
              <a:ext uri="{FF2B5EF4-FFF2-40B4-BE49-F238E27FC236}">
                <a16:creationId xmlns:a16="http://schemas.microsoft.com/office/drawing/2014/main" id="{D5C02F91-BCEA-554F-910A-0D702194D6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2667000"/>
            <a:ext cx="2561485" cy="3810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Respiratory distress</a:t>
            </a:r>
          </a:p>
        </p:txBody>
      </p:sp>
      <p:sp>
        <p:nvSpPr>
          <p:cNvPr id="46087" name="Line 11">
            <a:extLst>
              <a:ext uri="{FF2B5EF4-FFF2-40B4-BE49-F238E27FC236}">
                <a16:creationId xmlns:a16="http://schemas.microsoft.com/office/drawing/2014/main" id="{6C3A292C-D337-B947-B405-C4878214CF55}"/>
              </a:ext>
            </a:extLst>
          </p:cNvPr>
          <p:cNvSpPr>
            <a:spLocks noChangeShapeType="1"/>
          </p:cNvSpPr>
          <p:nvPr/>
        </p:nvSpPr>
        <p:spPr bwMode="auto">
          <a:xfrm>
            <a:off x="3251200" y="3048000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8" name="Rectangle 12">
            <a:extLst>
              <a:ext uri="{FF2B5EF4-FFF2-40B4-BE49-F238E27FC236}">
                <a16:creationId xmlns:a16="http://schemas.microsoft.com/office/drawing/2014/main" id="{6C760BB6-9343-BC43-80E9-84E526AA36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9685" y="3276600"/>
            <a:ext cx="2463800" cy="3810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Respiratory failure</a:t>
            </a:r>
          </a:p>
        </p:txBody>
      </p:sp>
      <p:sp>
        <p:nvSpPr>
          <p:cNvPr id="46089" name="Rectangle 13">
            <a:extLst>
              <a:ext uri="{FF2B5EF4-FFF2-40B4-BE49-F238E27FC236}">
                <a16:creationId xmlns:a16="http://schemas.microsoft.com/office/drawing/2014/main" id="{A035B19E-C5D5-344D-B29C-229D2070CC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2667000"/>
            <a:ext cx="2455862" cy="3810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Compensated shock</a:t>
            </a:r>
          </a:p>
        </p:txBody>
      </p:sp>
      <p:sp>
        <p:nvSpPr>
          <p:cNvPr id="46090" name="Line 14">
            <a:extLst>
              <a:ext uri="{FF2B5EF4-FFF2-40B4-BE49-F238E27FC236}">
                <a16:creationId xmlns:a16="http://schemas.microsoft.com/office/drawing/2014/main" id="{DFC0E0C2-3B53-F148-9DB1-577C0615C5AC}"/>
              </a:ext>
            </a:extLst>
          </p:cNvPr>
          <p:cNvSpPr>
            <a:spLocks noChangeShapeType="1"/>
          </p:cNvSpPr>
          <p:nvPr/>
        </p:nvSpPr>
        <p:spPr bwMode="auto">
          <a:xfrm>
            <a:off x="5837556" y="3048000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91" name="Rectangle 15">
            <a:extLst>
              <a:ext uri="{FF2B5EF4-FFF2-40B4-BE49-F238E27FC236}">
                <a16:creationId xmlns:a16="http://schemas.microsoft.com/office/drawing/2014/main" id="{D6282B5E-F4CE-A54B-9D42-4434E6E359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3272365"/>
            <a:ext cx="2819400" cy="372111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Decompensated shock</a:t>
            </a:r>
          </a:p>
        </p:txBody>
      </p:sp>
      <p:sp>
        <p:nvSpPr>
          <p:cNvPr id="46092" name="Line 16">
            <a:extLst>
              <a:ext uri="{FF2B5EF4-FFF2-40B4-BE49-F238E27FC236}">
                <a16:creationId xmlns:a16="http://schemas.microsoft.com/office/drawing/2014/main" id="{F787AC56-06C8-D246-8A3D-CC0DB4BF595D}"/>
              </a:ext>
            </a:extLst>
          </p:cNvPr>
          <p:cNvSpPr>
            <a:spLocks noChangeShapeType="1"/>
          </p:cNvSpPr>
          <p:nvPr/>
        </p:nvSpPr>
        <p:spPr bwMode="auto">
          <a:xfrm>
            <a:off x="3251200" y="36576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93" name="Line 17">
            <a:extLst>
              <a:ext uri="{FF2B5EF4-FFF2-40B4-BE49-F238E27FC236}">
                <a16:creationId xmlns:a16="http://schemas.microsoft.com/office/drawing/2014/main" id="{AABD7CF5-8277-7746-A079-A690F59D10A2}"/>
              </a:ext>
            </a:extLst>
          </p:cNvPr>
          <p:cNvSpPr>
            <a:spLocks noChangeShapeType="1"/>
          </p:cNvSpPr>
          <p:nvPr/>
        </p:nvSpPr>
        <p:spPr bwMode="auto">
          <a:xfrm>
            <a:off x="5829196" y="3657600"/>
            <a:ext cx="8359" cy="32512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94" name="Line 18">
            <a:extLst>
              <a:ext uri="{FF2B5EF4-FFF2-40B4-BE49-F238E27FC236}">
                <a16:creationId xmlns:a16="http://schemas.microsoft.com/office/drawing/2014/main" id="{9B6F0D69-8797-314C-93FA-5C03A76C44B4}"/>
              </a:ext>
            </a:extLst>
          </p:cNvPr>
          <p:cNvSpPr>
            <a:spLocks noChangeShapeType="1"/>
          </p:cNvSpPr>
          <p:nvPr/>
        </p:nvSpPr>
        <p:spPr bwMode="auto">
          <a:xfrm>
            <a:off x="3251200" y="3982720"/>
            <a:ext cx="257333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96" name="Rectangle 20">
            <a:extLst>
              <a:ext uri="{FF2B5EF4-FFF2-40B4-BE49-F238E27FC236}">
                <a16:creationId xmlns:a16="http://schemas.microsoft.com/office/drawing/2014/main" id="{8C67AFC1-5B19-C54D-8D4A-80967A8BE6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3831" y="4273762"/>
            <a:ext cx="3563937" cy="430952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Cardiopulmonary failure</a:t>
            </a:r>
          </a:p>
        </p:txBody>
      </p:sp>
      <p:sp>
        <p:nvSpPr>
          <p:cNvPr id="46097" name="Line 21">
            <a:extLst>
              <a:ext uri="{FF2B5EF4-FFF2-40B4-BE49-F238E27FC236}">
                <a16:creationId xmlns:a16="http://schemas.microsoft.com/office/drawing/2014/main" id="{691346A2-A90F-334D-867D-DFC57FA32778}"/>
              </a:ext>
            </a:extLst>
          </p:cNvPr>
          <p:cNvSpPr>
            <a:spLocks noChangeShapeType="1"/>
          </p:cNvSpPr>
          <p:nvPr/>
        </p:nvSpPr>
        <p:spPr bwMode="auto">
          <a:xfrm>
            <a:off x="4495800" y="4000500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98" name="Rectangle 22">
            <a:extLst>
              <a:ext uri="{FF2B5EF4-FFF2-40B4-BE49-F238E27FC236}">
                <a16:creationId xmlns:a16="http://schemas.microsoft.com/office/drawing/2014/main" id="{C7905CFA-5906-C345-A64D-53CE29AC72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1931" y="4906858"/>
            <a:ext cx="3487737" cy="414018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Pulseless cardiac arrest</a:t>
            </a:r>
          </a:p>
        </p:txBody>
      </p:sp>
      <p:sp>
        <p:nvSpPr>
          <p:cNvPr id="46099" name="Line 23">
            <a:extLst>
              <a:ext uri="{FF2B5EF4-FFF2-40B4-BE49-F238E27FC236}">
                <a16:creationId xmlns:a16="http://schemas.microsoft.com/office/drawing/2014/main" id="{70D0AEBD-6392-A747-8139-B3E90D7962BE}"/>
              </a:ext>
            </a:extLst>
          </p:cNvPr>
          <p:cNvSpPr>
            <a:spLocks noChangeShapeType="1"/>
          </p:cNvSpPr>
          <p:nvPr/>
        </p:nvSpPr>
        <p:spPr bwMode="auto">
          <a:xfrm>
            <a:off x="4495800" y="4724400"/>
            <a:ext cx="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01" name="Rectangle 4">
            <a:extLst>
              <a:ext uri="{FF2B5EF4-FFF2-40B4-BE49-F238E27FC236}">
                <a16:creationId xmlns:a16="http://schemas.microsoft.com/office/drawing/2014/main" id="{269287FD-5CB3-7044-9750-C037499A78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6120" y="1610572"/>
            <a:ext cx="2573338" cy="380999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b="1" dirty="0"/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b="1" dirty="0"/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/>
              <a:t>Many Etiologies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br>
              <a:rPr lang="en-US" altLang="en-US" sz="2400" b="1" dirty="0"/>
            </a:br>
            <a:endParaRPr lang="en-US" altLang="en-US" sz="1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B90795-17F6-FF42-833C-7B47F3EB5D2A}"/>
              </a:ext>
            </a:extLst>
          </p:cNvPr>
          <p:cNvSpPr txBox="1"/>
          <p:nvPr/>
        </p:nvSpPr>
        <p:spPr>
          <a:xfrm>
            <a:off x="3387" y="2338057"/>
            <a:ext cx="23709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Compensated; increased WOB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8ABD06-D3FF-E141-9F43-BA093A73C8A6}"/>
              </a:ext>
            </a:extLst>
          </p:cNvPr>
          <p:cNvSpPr txBox="1"/>
          <p:nvPr/>
        </p:nvSpPr>
        <p:spPr>
          <a:xfrm>
            <a:off x="13679" y="3697274"/>
            <a:ext cx="31159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Decompensated; inadequate oxygenation </a:t>
            </a:r>
            <a:r>
              <a:rPr lang="en-US" sz="1400" b="1" i="1" dirty="0"/>
              <a:t>and </a:t>
            </a:r>
          </a:p>
          <a:p>
            <a:r>
              <a:rPr lang="en-US" sz="1400" i="1" dirty="0"/>
              <a:t>ventilation; requires immediate BVM ventilation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E9D7C4-3388-284C-9FB8-D6E9FC2FB32D}"/>
              </a:ext>
            </a:extLst>
          </p:cNvPr>
          <p:cNvSpPr txBox="1"/>
          <p:nvPr/>
        </p:nvSpPr>
        <p:spPr>
          <a:xfrm>
            <a:off x="6932666" y="1948815"/>
            <a:ext cx="225414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Hypoperfusion with adequate BP; </a:t>
            </a:r>
          </a:p>
          <a:p>
            <a:r>
              <a:rPr lang="en-US" sz="1400" i="1" dirty="0"/>
              <a:t>Compensatory mechanisms are</a:t>
            </a:r>
          </a:p>
          <a:p>
            <a:r>
              <a:rPr lang="en-US" sz="1400" i="1" dirty="0"/>
              <a:t>tachycardia and increased SVR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EB9528-079F-A64B-9406-66D3B16976DA}"/>
              </a:ext>
            </a:extLst>
          </p:cNvPr>
          <p:cNvSpPr txBox="1"/>
          <p:nvPr/>
        </p:nvSpPr>
        <p:spPr>
          <a:xfrm>
            <a:off x="6938546" y="3669242"/>
            <a:ext cx="2263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Hypoperfusion with hypotension; </a:t>
            </a:r>
          </a:p>
          <a:p>
            <a:r>
              <a:rPr lang="en-US" sz="1400" i="1" dirty="0"/>
              <a:t>Hypotension late and ominous sign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B1322B-6705-964A-82DD-4D4E98010154}"/>
              </a:ext>
            </a:extLst>
          </p:cNvPr>
          <p:cNvSpPr txBox="1"/>
          <p:nvPr/>
        </p:nvSpPr>
        <p:spPr>
          <a:xfrm>
            <a:off x="6239668" y="4372675"/>
            <a:ext cx="287501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Global deficits in oxygenation, ventilation </a:t>
            </a:r>
          </a:p>
          <a:p>
            <a:r>
              <a:rPr lang="en-US" sz="1400" i="1" dirty="0"/>
              <a:t>and perfusion; presents with cyanosis, apnea, </a:t>
            </a:r>
          </a:p>
          <a:p>
            <a:r>
              <a:rPr lang="en-US" sz="1400" i="1" dirty="0"/>
              <a:t>bradycardia. Bradycardia is the result </a:t>
            </a:r>
          </a:p>
          <a:p>
            <a:r>
              <a:rPr lang="en-US" sz="1400" i="1" dirty="0"/>
              <a:t>of hypoxia. Immediate ventilation </a:t>
            </a:r>
          </a:p>
          <a:p>
            <a:r>
              <a:rPr lang="en-US" sz="1400" i="1" dirty="0"/>
              <a:t>with 100% O2.</a:t>
            </a:r>
          </a:p>
          <a:p>
            <a:endParaRPr lang="en-US" sz="1400" i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FEC981-D2F9-5447-81FB-A64249F7B677}"/>
              </a:ext>
            </a:extLst>
          </p:cNvPr>
          <p:cNvSpPr txBox="1"/>
          <p:nvPr/>
        </p:nvSpPr>
        <p:spPr>
          <a:xfrm>
            <a:off x="152400" y="5026223"/>
            <a:ext cx="269708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Out of hospital pediatric cardiac arrests </a:t>
            </a:r>
          </a:p>
          <a:p>
            <a:r>
              <a:rPr lang="en-US" sz="1400" i="1" dirty="0"/>
              <a:t>present with </a:t>
            </a:r>
            <a:r>
              <a:rPr lang="en-US" sz="1400" i="1" dirty="0" err="1"/>
              <a:t>nonperfusing</a:t>
            </a:r>
            <a:r>
              <a:rPr lang="en-US" sz="1400" i="1" dirty="0"/>
              <a:t> rhythms (PEA,</a:t>
            </a:r>
            <a:br>
              <a:rPr lang="en-US" sz="1400" i="1" dirty="0"/>
            </a:br>
            <a:r>
              <a:rPr lang="en-US" sz="1400" i="1" dirty="0"/>
              <a:t>asystole); very poor outcomes</a:t>
            </a:r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022EC39-97A6-A048-9AAB-C9C075FF05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59737" y="585658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802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5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7FD84530-21A3-7A4D-99DF-3CD619CD5E79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049338" y="381000"/>
            <a:ext cx="6908800" cy="1143000"/>
          </a:xfrm>
          <a:extLst>
            <a:ext uri="{91240B29-F687-4f45-9708-019B960494DF}"/>
          </a:extLst>
        </p:spPr>
        <p:txBody>
          <a:bodyPr lIns="90488" tIns="44450" rIns="90488" bIns="44450"/>
          <a:lstStyle/>
          <a:p>
            <a:pPr eaLnBrk="1" hangingPunct="1">
              <a:defRPr/>
            </a:pPr>
            <a:r>
              <a:rPr lang="en-US" altLang="en-US"/>
              <a:t>3 week old</a:t>
            </a:r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3BEE2882-FDBB-624D-B9E5-5D191C9812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66271" y="1752600"/>
            <a:ext cx="6908800" cy="4114800"/>
          </a:xfrm>
          <a:extLst>
            <a:ext uri="{91240B29-F687-4f45-9708-019B960494DF}"/>
          </a:extLst>
        </p:spPr>
        <p:txBody>
          <a:bodyPr lIns="90488" tIns="44450" rIns="90488" bIns="44450"/>
          <a:lstStyle/>
          <a:p>
            <a:pPr eaLnBrk="1" hangingPunct="1">
              <a:buFont typeface="Wingdings" charset="2"/>
              <a:buChar char="n"/>
              <a:defRPr/>
            </a:pPr>
            <a:r>
              <a:rPr lang="en-US" altLang="en-US" sz="2400" dirty="0"/>
              <a:t>Interventions:</a:t>
            </a:r>
          </a:p>
          <a:p>
            <a:pPr lvl="1" eaLnBrk="1" hangingPunct="1">
              <a:buFont typeface="Wingdings" charset="2"/>
              <a:buChar char="n"/>
              <a:defRPr/>
            </a:pPr>
            <a:r>
              <a:rPr lang="en-US" altLang="en-US" sz="2000" dirty="0"/>
              <a:t>administer 100% O2 </a:t>
            </a:r>
          </a:p>
          <a:p>
            <a:pPr lvl="1" eaLnBrk="1" hangingPunct="1">
              <a:buFont typeface="Wingdings" charset="2"/>
              <a:buChar char="n"/>
              <a:defRPr/>
            </a:pPr>
            <a:r>
              <a:rPr lang="en-US" altLang="en-US" sz="2000" dirty="0"/>
              <a:t>assist ventilation and prepare for intubation</a:t>
            </a:r>
          </a:p>
          <a:p>
            <a:pPr lvl="1" eaLnBrk="1" hangingPunct="1">
              <a:buFont typeface="Wingdings" charset="2"/>
              <a:buChar char="n"/>
              <a:defRPr/>
            </a:pPr>
            <a:r>
              <a:rPr lang="en-US" altLang="en-US" sz="2000" dirty="0"/>
              <a:t>IV access, IV fluids, glucose</a:t>
            </a:r>
            <a:br>
              <a:rPr lang="en-US" altLang="en-US" sz="2000" dirty="0"/>
            </a:br>
            <a:endParaRPr lang="en-US" altLang="en-US" sz="2000" dirty="0"/>
          </a:p>
          <a:p>
            <a:pPr lvl="1" eaLnBrk="1" hangingPunct="1">
              <a:buFont typeface="Wingdings" charset="2"/>
              <a:buChar char="n"/>
              <a:defRPr/>
            </a:pPr>
            <a:r>
              <a:rPr lang="en-US" altLang="en-US" sz="2000" dirty="0"/>
              <a:t>What is the first sign of improvement?</a:t>
            </a:r>
            <a:br>
              <a:rPr lang="en-US" altLang="en-US" sz="2000" dirty="0"/>
            </a:br>
            <a:endParaRPr lang="en-US" altLang="en-US" sz="2000" dirty="0"/>
          </a:p>
          <a:p>
            <a:pPr eaLnBrk="1" hangingPunct="1">
              <a:buFont typeface="Wingdings" charset="2"/>
              <a:buChar char="n"/>
              <a:defRPr/>
            </a:pPr>
            <a:r>
              <a:rPr lang="en-US" altLang="en-US" sz="2400" dirty="0"/>
              <a:t>Physiologic states prior to cardiac arrest carry a more favorable prognosis for intact recovery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C65B370-2C45-CE4B-8464-5348F22E1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58138" y="6019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5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4" descr="mage result for umass memorial pediatric Emergency Department">
            <a:extLst>
              <a:ext uri="{FF2B5EF4-FFF2-40B4-BE49-F238E27FC236}">
                <a16:creationId xmlns:a16="http://schemas.microsoft.com/office/drawing/2014/main" id="{2E9E62D2-CD28-BF44-9D51-CEFA41FCD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581400"/>
            <a:ext cx="7753350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2" name="TextBox 3">
            <a:extLst>
              <a:ext uri="{FF2B5EF4-FFF2-40B4-BE49-F238E27FC236}">
                <a16:creationId xmlns:a16="http://schemas.microsoft.com/office/drawing/2014/main" id="{032ACC54-08CB-CC48-8392-7D7549DEAB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990600"/>
            <a:ext cx="5037138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/>
              <a:t>Welcome to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/>
              <a:t>Pediatric Emergency Medicine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/>
              <a:t>At UMass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F6D6DA9-D6DF-9640-94DA-788E141FD6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85150" y="5943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:a16="http://schemas.microsoft.com/office/drawing/2014/main" id="{2DBFE9C9-A49B-FF44-B7B6-9B37331F960F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dirty="0"/>
              <a:t>PALS</a:t>
            </a:r>
          </a:p>
        </p:txBody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662B7543-2F85-7A41-B4C0-1D48A159BF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charset="2"/>
              <a:buChar char="n"/>
              <a:defRPr/>
            </a:pPr>
            <a:r>
              <a:rPr lang="en-US" altLang="en-US" dirty="0"/>
              <a:t>A structured approach to the initial assessment and early management of the sick, young child </a:t>
            </a:r>
            <a:r>
              <a:rPr lang="en-US" altLang="en-US" u="sng" dirty="0"/>
              <a:t>without a clear diagnosis</a:t>
            </a:r>
            <a:r>
              <a:rPr lang="en-US" altLang="en-US" dirty="0"/>
              <a:t>.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5C9B77E-B0C7-B84E-B247-D71432B26A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8600" y="5719763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3">
            <a:extLst>
              <a:ext uri="{FF2B5EF4-FFF2-40B4-BE49-F238E27FC236}">
                <a16:creationId xmlns:a16="http://schemas.microsoft.com/office/drawing/2014/main" id="{4F3CCBE9-B54D-B14A-9403-7F84F2C13A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229600" cy="4525963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altLang="en-US" sz="2800" dirty="0"/>
              <a:t>University Emergency Department North Pod CMED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 i="1" dirty="0"/>
              <a:t>We are </a:t>
            </a:r>
            <a:r>
              <a:rPr lang="en-US" altLang="en-US" sz="2800" i="1" dirty="0" err="1"/>
              <a:t>en</a:t>
            </a:r>
            <a:r>
              <a:rPr lang="en-US" altLang="en-US" sz="2800" i="1" dirty="0"/>
              <a:t> route to your facility with a 85 year old man with a history of cardiac disease who clutched his chest and collapsed while pushing his lawn mover up hill. It is 95 degrees and humid. </a:t>
            </a:r>
            <a:r>
              <a:rPr lang="en-US" altLang="en-US" sz="2800" b="1" dirty="0"/>
              <a:t>Arrest = Older, cardiac, MI, arrhythmia, algorithm</a:t>
            </a: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endParaRPr lang="en-US" altLang="en-US" sz="2800" b="1" i="1" dirty="0"/>
          </a:p>
          <a:p>
            <a:pPr marL="0" indent="0"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altLang="en-US" sz="2800" dirty="0"/>
              <a:t>Pediatric Emergency Department CMED 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 i="1" dirty="0"/>
              <a:t>We are </a:t>
            </a:r>
            <a:r>
              <a:rPr lang="en-US" altLang="en-US" sz="2800" i="1" dirty="0" err="1"/>
              <a:t>en</a:t>
            </a:r>
            <a:r>
              <a:rPr lang="en-US" altLang="en-US" sz="2800" i="1" dirty="0"/>
              <a:t> route to your facility with a 6 month old male found blue and gasping in his crib. He has a palpable central pulse and a heart rate of 60….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 sz="2800" b="1" dirty="0"/>
              <a:t>Arrest = Young, healthy, cause ?, where to start ?…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endParaRPr lang="en-US" altLang="en-US" sz="2800" b="1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3">
            <a:extLst>
              <a:ext uri="{FF2B5EF4-FFF2-40B4-BE49-F238E27FC236}">
                <a16:creationId xmlns:a16="http://schemas.microsoft.com/office/drawing/2014/main" id="{398FDD02-F927-384D-8F40-9988734603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76200"/>
            <a:ext cx="4876800" cy="225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2" name="Picture 4">
            <a:extLst>
              <a:ext uri="{FF2B5EF4-FFF2-40B4-BE49-F238E27FC236}">
                <a16:creationId xmlns:a16="http://schemas.microsoft.com/office/drawing/2014/main" id="{AB2C67EB-6FEB-914C-8975-A4FDB9D5D4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743200"/>
            <a:ext cx="4968875" cy="310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Box 5">
            <a:extLst>
              <a:ext uri="{FF2B5EF4-FFF2-40B4-BE49-F238E27FC236}">
                <a16:creationId xmlns:a16="http://schemas.microsoft.com/office/drawing/2014/main" id="{BB60A1DB-5720-1044-B506-A3502B6E5E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5934075"/>
            <a:ext cx="58086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/>
              <a:t>OHCA adults and children; US and Canada; 5 years 2007-2012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04381ACB-283C-F14E-99BD-298F395E5619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4000"/>
              <a:t>Code Etiquette: </a:t>
            </a:r>
            <a:br>
              <a:rPr lang="en-US" altLang="en-US" sz="4000"/>
            </a:br>
            <a:r>
              <a:rPr lang="en-US" altLang="en-US" sz="4000"/>
              <a:t>Team Leader</a:t>
            </a:r>
          </a:p>
        </p:txBody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32CED7B8-4806-3B47-B11E-EC851E50F1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229600" cy="4525963"/>
          </a:xfrm>
        </p:spPr>
        <p:txBody>
          <a:bodyPr/>
          <a:lstStyle/>
          <a:p>
            <a:pPr eaLnBrk="1" hangingPunct="1">
              <a:buFont typeface="Wingdings" charset="2"/>
              <a:buChar char="n"/>
              <a:defRPr/>
            </a:pPr>
            <a:r>
              <a:rPr lang="en-US" altLang="en-US" sz="2800"/>
              <a:t>Remains composed and organized</a:t>
            </a:r>
          </a:p>
          <a:p>
            <a:pPr eaLnBrk="1" hangingPunct="1">
              <a:buFont typeface="Wingdings" charset="2"/>
              <a:buChar char="n"/>
              <a:defRPr/>
            </a:pPr>
            <a:r>
              <a:rPr lang="en-US" altLang="en-US" sz="2800"/>
              <a:t>Maintains a quiet environment</a:t>
            </a:r>
          </a:p>
          <a:p>
            <a:pPr eaLnBrk="1" hangingPunct="1">
              <a:buFont typeface="Wingdings" charset="2"/>
              <a:buChar char="n"/>
              <a:defRPr/>
            </a:pPr>
            <a:r>
              <a:rPr lang="en-US" altLang="en-US" sz="2800"/>
              <a:t>Assigns tasks based on experience</a:t>
            </a:r>
          </a:p>
          <a:p>
            <a:pPr eaLnBrk="1" hangingPunct="1">
              <a:buFont typeface="Wingdings" charset="2"/>
              <a:buChar char="n"/>
              <a:defRPr/>
            </a:pPr>
            <a:r>
              <a:rPr lang="en-US" altLang="en-US" sz="2800"/>
              <a:t>Solicits advice when appropriate</a:t>
            </a:r>
          </a:p>
          <a:p>
            <a:pPr eaLnBrk="1" hangingPunct="1">
              <a:buFont typeface="Wingdings" charset="2"/>
              <a:buChar char="n"/>
              <a:defRPr/>
            </a:pPr>
            <a:r>
              <a:rPr lang="en-US" altLang="en-US" sz="2800"/>
              <a:t>Seeks agreement before terminating efforts</a:t>
            </a:r>
          </a:p>
          <a:p>
            <a:pPr eaLnBrk="1" hangingPunct="1">
              <a:buFont typeface="Wingdings" charset="2"/>
              <a:buChar char="n"/>
              <a:defRPr/>
            </a:pPr>
            <a:r>
              <a:rPr lang="en-US" altLang="en-US" sz="2800"/>
              <a:t>Checks in with staff following code</a:t>
            </a:r>
          </a:p>
          <a:p>
            <a:pPr eaLnBrk="1" hangingPunct="1">
              <a:buFont typeface="Wingdings" charset="2"/>
              <a:buChar char="n"/>
              <a:defRPr/>
            </a:pPr>
            <a:r>
              <a:rPr lang="en-US" altLang="en-US" sz="2800"/>
              <a:t>Provides feedback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FF26625A-3B47-CC4C-A717-910F8FBC94EE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>
                <a:cs typeface="+mj-cs"/>
              </a:rPr>
              <a:t>Code Etiquette:</a:t>
            </a:r>
            <a:br>
              <a:rPr lang="en-US" sz="4000">
                <a:cs typeface="+mj-cs"/>
              </a:rPr>
            </a:br>
            <a:r>
              <a:rPr lang="en-US" sz="4000">
                <a:cs typeface="+mj-cs"/>
              </a:rPr>
              <a:t>Participants</a:t>
            </a:r>
            <a:endParaRPr lang="en-US">
              <a:cs typeface="+mj-cs"/>
            </a:endParaRPr>
          </a:p>
        </p:txBody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5DCC3271-35A8-2447-A244-5E94105C07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2133600"/>
            <a:ext cx="7662863" cy="4114800"/>
          </a:xfrm>
        </p:spPr>
        <p:txBody>
          <a:bodyPr/>
          <a:lstStyle/>
          <a:p>
            <a:pPr eaLnBrk="1" hangingPunct="1">
              <a:buFont typeface="Wingdings" charset="2"/>
              <a:buChar char="n"/>
              <a:defRPr/>
            </a:pPr>
            <a:r>
              <a:rPr lang="en-US" altLang="en-US" sz="2800"/>
              <a:t>CPR, Airway, Access, Meds, Family support</a:t>
            </a:r>
          </a:p>
          <a:p>
            <a:pPr eaLnBrk="1" hangingPunct="1">
              <a:buFont typeface="Wingdings" charset="2"/>
              <a:buChar char="n"/>
              <a:defRPr/>
            </a:pPr>
            <a:r>
              <a:rPr lang="en-US" altLang="en-US" sz="2800"/>
              <a:t>Respects the Team Leader</a:t>
            </a:r>
          </a:p>
          <a:p>
            <a:pPr eaLnBrk="1" hangingPunct="1">
              <a:buFont typeface="Wingdings" charset="2"/>
              <a:buChar char="n"/>
              <a:defRPr/>
            </a:pPr>
            <a:r>
              <a:rPr lang="en-US" altLang="en-US" sz="2800"/>
              <a:t>Identify him/herself to the TL and offers to help</a:t>
            </a:r>
          </a:p>
          <a:p>
            <a:pPr eaLnBrk="1" hangingPunct="1">
              <a:buFont typeface="Wingdings" charset="2"/>
              <a:buChar char="n"/>
              <a:defRPr/>
            </a:pPr>
            <a:r>
              <a:rPr lang="en-US" altLang="en-US" sz="2800"/>
              <a:t>Performs only his/her role</a:t>
            </a:r>
          </a:p>
          <a:p>
            <a:pPr lvl="1" eaLnBrk="1" hangingPunct="1">
              <a:buFont typeface="Wingdings" charset="2"/>
              <a:buChar char="n"/>
              <a:defRPr/>
            </a:pPr>
            <a:r>
              <a:rPr lang="en-US" altLang="en-US" sz="2400"/>
              <a:t>Does not offer unsolicited suggestions or orders</a:t>
            </a:r>
          </a:p>
          <a:p>
            <a:pPr lvl="1" eaLnBrk="1" hangingPunct="1">
              <a:buFont typeface="Wingdings" charset="2"/>
              <a:buChar char="n"/>
              <a:defRPr/>
            </a:pPr>
            <a:r>
              <a:rPr lang="en-US" altLang="en-US" sz="2400"/>
              <a:t>Does not do a procedure unless asked to do so. </a:t>
            </a:r>
          </a:p>
          <a:p>
            <a:pPr eaLnBrk="1" hangingPunct="1">
              <a:buFont typeface="Wingdings" charset="2"/>
              <a:buChar char="n"/>
              <a:defRPr/>
            </a:pPr>
            <a:r>
              <a:rPr lang="en-US" altLang="en-US" sz="2800"/>
              <a:t>Leaves if not needed if area overcrowded or noisy.</a:t>
            </a:r>
          </a:p>
          <a:p>
            <a:pPr eaLnBrk="1" hangingPunct="1">
              <a:buFont typeface="Wingdings" charset="2"/>
              <a:buNone/>
              <a:defRPr/>
            </a:pPr>
            <a:br>
              <a:rPr lang="en-US" altLang="en-US" sz="2800"/>
            </a:br>
            <a:endParaRPr lang="en-US" altLang="en-US" sz="280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C4AD5081-A00B-F04A-89D0-F6E73D68FB2B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4000"/>
              <a:t>Code Etiquette:</a:t>
            </a:r>
            <a:br>
              <a:rPr lang="en-US" altLang="en-US" sz="4000"/>
            </a:br>
            <a:r>
              <a:rPr lang="en-US" altLang="en-US" sz="4000"/>
              <a:t>Observers</a:t>
            </a:r>
          </a:p>
        </p:txBody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967E825F-BC67-F74B-B785-BDB5EF46A6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2057400"/>
            <a:ext cx="8229600" cy="4525963"/>
          </a:xfrm>
        </p:spPr>
        <p:txBody>
          <a:bodyPr/>
          <a:lstStyle/>
          <a:p>
            <a:pPr eaLnBrk="1" hangingPunct="1">
              <a:buFont typeface="Wingdings" charset="2"/>
              <a:buChar char="n"/>
              <a:defRPr/>
            </a:pPr>
            <a:r>
              <a:rPr lang="en-US" altLang="en-US" sz="2800"/>
              <a:t>Should have educational reason to observe</a:t>
            </a:r>
          </a:p>
          <a:p>
            <a:pPr eaLnBrk="1" hangingPunct="1">
              <a:buFont typeface="Wingdings" charset="2"/>
              <a:buChar char="n"/>
              <a:defRPr/>
            </a:pPr>
            <a:r>
              <a:rPr lang="en-US" altLang="en-US" sz="2800"/>
              <a:t>Remains quiet</a:t>
            </a:r>
          </a:p>
          <a:p>
            <a:pPr eaLnBrk="1" hangingPunct="1">
              <a:buFont typeface="Wingdings" charset="2"/>
              <a:buChar char="n"/>
              <a:defRPr/>
            </a:pPr>
            <a:r>
              <a:rPr lang="en-US" altLang="en-US" sz="2800"/>
              <a:t>Does not teach at the bedside</a:t>
            </a:r>
          </a:p>
          <a:p>
            <a:pPr eaLnBrk="1" hangingPunct="1">
              <a:buFont typeface="Wingdings" charset="2"/>
              <a:buChar char="n"/>
              <a:defRPr/>
            </a:pPr>
            <a:r>
              <a:rPr lang="en-US" altLang="en-US" sz="2800"/>
              <a:t>Does not interfere</a:t>
            </a:r>
          </a:p>
          <a:p>
            <a:pPr lvl="1" eaLnBrk="1" hangingPunct="1">
              <a:buFont typeface="Wingdings" charset="2"/>
              <a:buChar char="n"/>
              <a:defRPr/>
            </a:pPr>
            <a:r>
              <a:rPr lang="en-US" altLang="en-US" sz="2400"/>
              <a:t>Give orders to nurses</a:t>
            </a:r>
          </a:p>
          <a:p>
            <a:pPr lvl="1" eaLnBrk="1" hangingPunct="1">
              <a:buFont typeface="Wingdings" charset="2"/>
              <a:buChar char="n"/>
              <a:defRPr/>
            </a:pPr>
            <a:r>
              <a:rPr lang="en-US" altLang="en-US" sz="2400"/>
              <a:t>Do not make unsolicited suggestion</a:t>
            </a:r>
          </a:p>
          <a:p>
            <a:pPr eaLnBrk="1" hangingPunct="1">
              <a:buFont typeface="Wingdings" charset="2"/>
              <a:buChar char="n"/>
              <a:defRPr/>
            </a:pPr>
            <a:r>
              <a:rPr lang="en-US" altLang="en-US" sz="2800"/>
              <a:t>Leaves, and take others, if over crowded</a:t>
            </a:r>
          </a:p>
          <a:p>
            <a:pPr eaLnBrk="1" hangingPunct="1">
              <a:buFont typeface="Wingdings" charset="2"/>
              <a:buChar char="n"/>
              <a:defRPr/>
            </a:pPr>
            <a:r>
              <a:rPr lang="en-US" altLang="en-US" sz="2800"/>
              <a:t>Is aware of family members who may be present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>
            <a:extLst>
              <a:ext uri="{FF2B5EF4-FFF2-40B4-BE49-F238E27FC236}">
                <a16:creationId xmlns:a16="http://schemas.microsoft.com/office/drawing/2014/main" id="{552872C2-923A-0145-A5AB-D0A3499EB806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Family Presence</a:t>
            </a:r>
          </a:p>
        </p:txBody>
      </p:sp>
      <p:sp>
        <p:nvSpPr>
          <p:cNvPr id="77827" name="Rectangle 3">
            <a:extLst>
              <a:ext uri="{FF2B5EF4-FFF2-40B4-BE49-F238E27FC236}">
                <a16:creationId xmlns:a16="http://schemas.microsoft.com/office/drawing/2014/main" id="{839EB519-D434-4C49-A40B-FC845CAA73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/>
              <a:t>Families increasingly demand to be present with their children during recitation and invasive procedures.</a:t>
            </a:r>
            <a:br>
              <a:rPr lang="en-US" altLang="en-US"/>
            </a:br>
            <a:endParaRPr lang="en-US" altLang="en-US"/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/>
              <a:t>Why are families excluded?</a:t>
            </a:r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/>
              <a:t>Who is most likely to exclude a family member?</a:t>
            </a: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endParaRPr lang="en-US" altLang="en-US"/>
          </a:p>
          <a:p>
            <a:pPr eaLnBrk="1" hangingPunct="1">
              <a:lnSpc>
                <a:spcPct val="90000"/>
              </a:lnSpc>
              <a:buFont typeface="Wingdings" charset="2"/>
              <a:buChar char="n"/>
              <a:defRPr/>
            </a:pPr>
            <a:r>
              <a:rPr lang="en-US" altLang="en-US"/>
              <a:t>Do providers have the right to exclude them? </a:t>
            </a:r>
          </a:p>
          <a:p>
            <a:pPr eaLnBrk="1" hangingPunct="1">
              <a:lnSpc>
                <a:spcPct val="90000"/>
              </a:lnSpc>
              <a:buFont typeface="Wingdings" charset="2"/>
              <a:buNone/>
              <a:defRPr/>
            </a:pPr>
            <a:r>
              <a:rPr lang="en-US" altLang="en-US"/>
              <a:t> 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>
            <a:extLst>
              <a:ext uri="{FF2B5EF4-FFF2-40B4-BE49-F238E27FC236}">
                <a16:creationId xmlns:a16="http://schemas.microsoft.com/office/drawing/2014/main" id="{B8718E62-D4BC-764D-8FB2-8D3E08E20E84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4000"/>
              <a:t>Family Presence During Resuscitation</a:t>
            </a:r>
          </a:p>
        </p:txBody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9BD616B2-1086-074A-941A-5D3F9244FC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buFont typeface="Wingdings" charset="0"/>
              <a:buChar char="n"/>
              <a:defRPr/>
            </a:pPr>
            <a:r>
              <a:rPr lang="en-US" sz="2000">
                <a:effectLst/>
                <a:cs typeface="+mn-cs"/>
              </a:rPr>
              <a:t>In trauma resuscitations, family members are often excluded from the initial trauma team evaluation. </a:t>
            </a:r>
            <a:br>
              <a:rPr lang="en-US" sz="2000">
                <a:effectLst/>
                <a:cs typeface="+mn-cs"/>
              </a:rPr>
            </a:br>
            <a:endParaRPr lang="en-US" sz="2000">
              <a:effectLst/>
              <a:cs typeface="+mn-cs"/>
            </a:endParaRPr>
          </a:p>
          <a:p>
            <a:pPr eaLnBrk="1" hangingPunct="1">
              <a:lnSpc>
                <a:spcPct val="80000"/>
              </a:lnSpc>
              <a:buFont typeface="Wingdings" charset="0"/>
              <a:buChar char="n"/>
              <a:defRPr/>
            </a:pPr>
            <a:r>
              <a:rPr lang="en-US" sz="2000">
                <a:effectLst/>
                <a:cs typeface="+mn-cs"/>
              </a:rPr>
              <a:t>CHOP</a:t>
            </a:r>
          </a:p>
          <a:p>
            <a:pPr lvl="1" eaLnBrk="1" hangingPunct="1">
              <a:lnSpc>
                <a:spcPct val="80000"/>
              </a:lnSpc>
              <a:buFont typeface="Wingdings" charset="0"/>
              <a:buChar char="n"/>
              <a:defRPr/>
            </a:pPr>
            <a:r>
              <a:rPr lang="en-US" sz="1800">
                <a:effectLst/>
              </a:rPr>
              <a:t>Level One Pediatric Trauma Center/18 moth period </a:t>
            </a:r>
          </a:p>
          <a:p>
            <a:pPr lvl="1" eaLnBrk="1" hangingPunct="1">
              <a:lnSpc>
                <a:spcPct val="80000"/>
              </a:lnSpc>
              <a:buFont typeface="Wingdings" charset="0"/>
              <a:buChar char="n"/>
              <a:defRPr/>
            </a:pPr>
            <a:r>
              <a:rPr lang="en-US" sz="1800">
                <a:effectLst/>
              </a:rPr>
              <a:t>Existing program that assigns a staff member to screen family members for family presence, provide support, and record events. </a:t>
            </a:r>
          </a:p>
          <a:p>
            <a:pPr eaLnBrk="1" hangingPunct="1">
              <a:lnSpc>
                <a:spcPct val="80000"/>
              </a:lnSpc>
              <a:buFont typeface="Wingdings" charset="0"/>
              <a:buNone/>
              <a:defRPr/>
            </a:pPr>
            <a:endParaRPr lang="en-US" sz="2000">
              <a:effectLst/>
              <a:cs typeface="+mn-cs"/>
            </a:endParaRPr>
          </a:p>
          <a:p>
            <a:pPr eaLnBrk="1" hangingPunct="1">
              <a:lnSpc>
                <a:spcPct val="80000"/>
              </a:lnSpc>
              <a:buFont typeface="Wingdings" charset="0"/>
              <a:buChar char="n"/>
              <a:defRPr/>
            </a:pPr>
            <a:r>
              <a:rPr lang="en-US" sz="2000">
                <a:effectLst/>
                <a:cs typeface="+mn-cs"/>
              </a:rPr>
              <a:t>Outcomes measured: </a:t>
            </a:r>
          </a:p>
          <a:p>
            <a:pPr lvl="1" eaLnBrk="1" hangingPunct="1">
              <a:lnSpc>
                <a:spcPct val="80000"/>
              </a:lnSpc>
              <a:buFont typeface="Wingdings" charset="0"/>
              <a:buChar char="n"/>
              <a:defRPr/>
            </a:pPr>
            <a:r>
              <a:rPr lang="en-US" sz="1800">
                <a:effectLst/>
              </a:rPr>
              <a:t>the need for termination of family presence, </a:t>
            </a:r>
          </a:p>
          <a:p>
            <a:pPr lvl="1" eaLnBrk="1" hangingPunct="1">
              <a:lnSpc>
                <a:spcPct val="80000"/>
              </a:lnSpc>
              <a:buFont typeface="Wingdings" charset="0"/>
              <a:buChar char="n"/>
              <a:defRPr/>
            </a:pPr>
            <a:r>
              <a:rPr lang="en-US" sz="1800">
                <a:effectLst/>
              </a:rPr>
              <a:t>times to completion of key parts of the trauma evaluation, and </a:t>
            </a:r>
          </a:p>
          <a:p>
            <a:pPr lvl="1" eaLnBrk="1" hangingPunct="1">
              <a:lnSpc>
                <a:spcPct val="80000"/>
              </a:lnSpc>
              <a:buFont typeface="Wingdings" charset="0"/>
              <a:buChar char="n"/>
              <a:defRPr/>
            </a:pPr>
            <a:r>
              <a:rPr lang="en-US" sz="1800">
                <a:effectLst/>
              </a:rPr>
              <a:t>the opinions of staff surveyed immediately after family presence.</a:t>
            </a:r>
          </a:p>
          <a:p>
            <a:pPr lvl="1" eaLnBrk="1" hangingPunct="1">
              <a:lnSpc>
                <a:spcPct val="80000"/>
              </a:lnSpc>
              <a:buFont typeface="Wingdings" charset="0"/>
              <a:buNone/>
              <a:defRPr/>
            </a:pPr>
            <a:endParaRPr lang="en-US" sz="1800">
              <a:effectLst/>
            </a:endParaRPr>
          </a:p>
          <a:p>
            <a:pPr eaLnBrk="1" hangingPunct="1">
              <a:lnSpc>
                <a:spcPct val="80000"/>
              </a:lnSpc>
              <a:buFont typeface="Wingdings" charset="0"/>
              <a:buChar char="n"/>
              <a:defRPr/>
            </a:pPr>
            <a:r>
              <a:rPr lang="en-US" sz="2000">
                <a:effectLst/>
                <a:cs typeface="+mn-cs"/>
              </a:rPr>
              <a:t>Times to completion of key components of the trauma evaluation were compared for cases with and without family presence. </a:t>
            </a:r>
          </a:p>
          <a:p>
            <a:pPr eaLnBrk="1" hangingPunct="1">
              <a:lnSpc>
                <a:spcPct val="80000"/>
              </a:lnSpc>
              <a:buFont typeface="Wingdings" charset="0"/>
              <a:buChar char="n"/>
              <a:defRPr/>
            </a:pPr>
            <a:endParaRPr lang="en-US" sz="2000">
              <a:effectLst/>
              <a:cs typeface="+mn-cs"/>
            </a:endParaRPr>
          </a:p>
          <a:p>
            <a:pPr eaLnBrk="1" hangingPunct="1">
              <a:lnSpc>
                <a:spcPct val="80000"/>
              </a:lnSpc>
              <a:buFont typeface="Wingdings" charset="0"/>
              <a:buChar char="n"/>
              <a:defRPr/>
            </a:pPr>
            <a:endParaRPr lang="en-US" sz="2000">
              <a:effectLst/>
              <a:cs typeface="+mn-cs"/>
            </a:endParaRPr>
          </a:p>
          <a:p>
            <a:pPr eaLnBrk="1" hangingPunct="1">
              <a:lnSpc>
                <a:spcPct val="80000"/>
              </a:lnSpc>
              <a:buFont typeface="Wingdings" charset="0"/>
              <a:buChar char="n"/>
              <a:defRPr/>
            </a:pPr>
            <a:endParaRPr lang="en-US" sz="2000">
              <a:cs typeface="+mn-cs"/>
            </a:endParaRPr>
          </a:p>
        </p:txBody>
      </p:sp>
      <p:sp>
        <p:nvSpPr>
          <p:cNvPr id="57347" name="Text Box 4">
            <a:extLst>
              <a:ext uri="{FF2B5EF4-FFF2-40B4-BE49-F238E27FC236}">
                <a16:creationId xmlns:a16="http://schemas.microsoft.com/office/drawing/2014/main" id="{B2FF07A8-2710-8848-B20A-9FC4CEBBAF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46813"/>
            <a:ext cx="3802063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i="1"/>
              <a:t>Pediatrics Volume 120, Number 3, September 2007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250F2DB9-3ED6-1F41-8BCE-03A08FEAB2C0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Results</a:t>
            </a:r>
          </a:p>
        </p:txBody>
      </p:sp>
      <p:sp>
        <p:nvSpPr>
          <p:cNvPr id="75779" name="Rectangle 3">
            <a:extLst>
              <a:ext uri="{FF2B5EF4-FFF2-40B4-BE49-F238E27FC236}">
                <a16:creationId xmlns:a16="http://schemas.microsoft.com/office/drawing/2014/main" id="{2B67F0A4-59A2-0849-A33D-8D4CDFCD08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charset="0"/>
              <a:buChar char="n"/>
              <a:defRPr/>
            </a:pPr>
            <a:r>
              <a:rPr lang="en-US" sz="2400">
                <a:effectLst/>
                <a:cs typeface="+mn-cs"/>
              </a:rPr>
              <a:t>197 family members participated in family presence. </a:t>
            </a:r>
          </a:p>
          <a:p>
            <a:pPr lvl="1" eaLnBrk="1" hangingPunct="1">
              <a:lnSpc>
                <a:spcPct val="90000"/>
              </a:lnSpc>
              <a:buFont typeface="Wingdings" charset="0"/>
              <a:buChar char="n"/>
              <a:defRPr/>
            </a:pPr>
            <a:r>
              <a:rPr lang="en-US" sz="2000">
                <a:effectLst/>
              </a:rPr>
              <a:t>No cases of interference with medical care by families</a:t>
            </a:r>
          </a:p>
          <a:p>
            <a:pPr lvl="1" eaLnBrk="1" hangingPunct="1">
              <a:lnSpc>
                <a:spcPct val="90000"/>
              </a:lnSpc>
              <a:buFont typeface="Wingdings" charset="0"/>
              <a:buChar char="n"/>
              <a:defRPr/>
            </a:pPr>
            <a:r>
              <a:rPr lang="en-US" sz="2000">
                <a:effectLst/>
              </a:rPr>
              <a:t>Seven family members were asked to leave the trauma area by staff </a:t>
            </a:r>
          </a:p>
          <a:p>
            <a:pPr lvl="1" eaLnBrk="1" hangingPunct="1">
              <a:lnSpc>
                <a:spcPct val="90000"/>
              </a:lnSpc>
              <a:buFont typeface="Wingdings" charset="0"/>
              <a:buChar char="n"/>
              <a:defRPr/>
            </a:pPr>
            <a:r>
              <a:rPr lang="en-US" sz="2000">
                <a:effectLst/>
              </a:rPr>
              <a:t>Times to completion of key components of the evaluation did not differ  between enrolled patients with and without family presence. </a:t>
            </a:r>
            <a:br>
              <a:rPr lang="en-US" sz="2000">
                <a:effectLst/>
              </a:rPr>
            </a:br>
            <a:endParaRPr lang="en-US" sz="2000">
              <a:effectLst/>
            </a:endParaRPr>
          </a:p>
          <a:p>
            <a:pPr eaLnBrk="1" hangingPunct="1">
              <a:lnSpc>
                <a:spcPct val="90000"/>
              </a:lnSpc>
              <a:buFont typeface="Wingdings" charset="0"/>
              <a:buChar char="n"/>
              <a:defRPr/>
            </a:pPr>
            <a:r>
              <a:rPr lang="en-US" sz="2400">
                <a:effectLst/>
                <a:cs typeface="+mn-cs"/>
              </a:rPr>
              <a:t>Providers reported that family presence either had no effect or improved </a:t>
            </a:r>
          </a:p>
          <a:p>
            <a:pPr lvl="1" eaLnBrk="1" hangingPunct="1">
              <a:lnSpc>
                <a:spcPct val="90000"/>
              </a:lnSpc>
              <a:buFont typeface="Wingdings" charset="0"/>
              <a:buChar char="n"/>
              <a:defRPr/>
            </a:pPr>
            <a:r>
              <a:rPr lang="en-US" sz="2000">
                <a:effectLst/>
              </a:rPr>
              <a:t>Medical decision-making (97%)</a:t>
            </a:r>
          </a:p>
          <a:p>
            <a:pPr lvl="1" eaLnBrk="1" hangingPunct="1">
              <a:lnSpc>
                <a:spcPct val="90000"/>
              </a:lnSpc>
              <a:buFont typeface="Wingdings" charset="0"/>
              <a:buChar char="n"/>
              <a:defRPr/>
            </a:pPr>
            <a:r>
              <a:rPr lang="en-US" sz="2000">
                <a:effectLst/>
              </a:rPr>
              <a:t>Institution of patient care (94%)</a:t>
            </a:r>
          </a:p>
          <a:p>
            <a:pPr lvl="1" eaLnBrk="1" hangingPunct="1">
              <a:lnSpc>
                <a:spcPct val="90000"/>
              </a:lnSpc>
              <a:buFont typeface="Wingdings" charset="0"/>
              <a:buChar char="n"/>
              <a:defRPr/>
            </a:pPr>
            <a:r>
              <a:rPr lang="en-US" sz="2000">
                <a:effectLst/>
              </a:rPr>
              <a:t>Communication among providers (92%), and </a:t>
            </a:r>
          </a:p>
          <a:p>
            <a:pPr lvl="1" eaLnBrk="1" hangingPunct="1">
              <a:lnSpc>
                <a:spcPct val="90000"/>
              </a:lnSpc>
              <a:buFont typeface="Wingdings" charset="0"/>
              <a:buChar char="n"/>
              <a:defRPr/>
            </a:pPr>
            <a:r>
              <a:rPr lang="en-US" sz="2000">
                <a:effectLst/>
              </a:rPr>
              <a:t>Communication with family members (98%).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>
            <a:extLst>
              <a:ext uri="{FF2B5EF4-FFF2-40B4-BE49-F238E27FC236}">
                <a16:creationId xmlns:a16="http://schemas.microsoft.com/office/drawing/2014/main" id="{AA8836DC-CC2A-504C-8ECF-D1CDECE039B0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Conclusions</a:t>
            </a:r>
          </a:p>
        </p:txBody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3129FC3F-989A-E14C-A81A-15427B6D55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charset="0"/>
              <a:buChar char="n"/>
              <a:defRPr/>
            </a:pPr>
            <a:r>
              <a:rPr lang="en-US">
                <a:effectLst/>
                <a:cs typeface="+mn-cs"/>
              </a:rPr>
              <a:t>Low prevalence of negative outcomes associated with family presence during pediatric trauma team evaluation after implementation of a structured family presence program.</a:t>
            </a:r>
          </a:p>
          <a:p>
            <a:pPr eaLnBrk="1" hangingPunct="1">
              <a:buFont typeface="Wingdings" charset="0"/>
              <a:buChar char="n"/>
              <a:defRPr/>
            </a:pPr>
            <a:endParaRPr lang="en-US">
              <a:effectLst/>
              <a:cs typeface="+mn-cs"/>
            </a:endParaRPr>
          </a:p>
          <a:p>
            <a:pPr eaLnBrk="1" hangingPunct="1">
              <a:buFont typeface="Wingdings" charset="0"/>
              <a:buChar char="n"/>
              <a:defRPr/>
            </a:pPr>
            <a:r>
              <a:rPr lang="en-US">
                <a:effectLst/>
                <a:cs typeface="+mn-cs"/>
              </a:rPr>
              <a:t>Excluding family members as a routine because of provider concerns about negative impact on clinical care does not seem to be indicated.</a:t>
            </a:r>
          </a:p>
          <a:p>
            <a:pPr eaLnBrk="1" hangingPunct="1">
              <a:buFont typeface="Wingdings" charset="0"/>
              <a:buChar char="n"/>
              <a:defRPr/>
            </a:pPr>
            <a:endParaRPr lang="en-US">
              <a:cs typeface="+mn-cs"/>
            </a:endParaRPr>
          </a:p>
          <a:p>
            <a:pPr eaLnBrk="1" hangingPunct="1">
              <a:buFont typeface="Wingdings" charset="0"/>
              <a:buChar char="n"/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>
            <a:extLst>
              <a:ext uri="{FF2B5EF4-FFF2-40B4-BE49-F238E27FC236}">
                <a16:creationId xmlns:a16="http://schemas.microsoft.com/office/drawing/2014/main" id="{A2109F01-DFF8-2949-8B30-4F4436E1C665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When to Stop Resuscitation?</a:t>
            </a:r>
          </a:p>
        </p:txBody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DE693580-3FE4-E643-A79E-93FB9728A4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305800" cy="4876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0"/>
              <a:buChar char="n"/>
              <a:defRPr/>
            </a:pPr>
            <a:r>
              <a:rPr lang="en-US" sz="2800">
                <a:cs typeface="+mn-cs"/>
              </a:rPr>
              <a:t>Presenting conditions</a:t>
            </a:r>
          </a:p>
          <a:p>
            <a:pPr lvl="1" eaLnBrk="1" hangingPunct="1">
              <a:lnSpc>
                <a:spcPct val="90000"/>
              </a:lnSpc>
              <a:buFont typeface="Wingdings" charset="0"/>
              <a:buChar char="n"/>
              <a:defRPr/>
            </a:pPr>
            <a:r>
              <a:rPr lang="en-US" sz="2400"/>
              <a:t>Apnea, pulse, rhythm</a:t>
            </a:r>
            <a:br>
              <a:rPr lang="en-US" sz="2400"/>
            </a:br>
            <a:endParaRPr lang="en-US" sz="2400"/>
          </a:p>
          <a:p>
            <a:pPr eaLnBrk="1" hangingPunct="1">
              <a:lnSpc>
                <a:spcPct val="90000"/>
              </a:lnSpc>
              <a:buFont typeface="Wingdings" charset="0"/>
              <a:buChar char="n"/>
              <a:defRPr/>
            </a:pPr>
            <a:r>
              <a:rPr lang="en-US" sz="2800">
                <a:cs typeface="+mn-cs"/>
              </a:rPr>
              <a:t>Duration of downtime</a:t>
            </a:r>
            <a:br>
              <a:rPr lang="en-US" sz="2800">
                <a:cs typeface="+mn-cs"/>
              </a:rPr>
            </a:br>
            <a:endParaRPr lang="en-US" sz="2800">
              <a:cs typeface="+mn-cs"/>
            </a:endParaRPr>
          </a:p>
          <a:p>
            <a:pPr eaLnBrk="1" hangingPunct="1">
              <a:lnSpc>
                <a:spcPct val="90000"/>
              </a:lnSpc>
              <a:buFont typeface="Wingdings" charset="0"/>
              <a:buChar char="n"/>
              <a:defRPr/>
            </a:pPr>
            <a:r>
              <a:rPr lang="en-US" sz="2800">
                <a:cs typeface="+mn-cs"/>
              </a:rPr>
              <a:t>Response to interventions</a:t>
            </a:r>
          </a:p>
          <a:p>
            <a:pPr lvl="1" eaLnBrk="1" hangingPunct="1">
              <a:lnSpc>
                <a:spcPct val="90000"/>
              </a:lnSpc>
              <a:buFont typeface="Wingdings" charset="0"/>
              <a:buChar char="n"/>
              <a:defRPr/>
            </a:pPr>
            <a:r>
              <a:rPr lang="en-US" sz="2400"/>
              <a:t>Oxygenation and ventilation, epinephrine</a:t>
            </a:r>
            <a:br>
              <a:rPr lang="en-US" sz="2400"/>
            </a:br>
            <a:endParaRPr lang="en-US" sz="2400"/>
          </a:p>
          <a:p>
            <a:pPr eaLnBrk="1" hangingPunct="1">
              <a:lnSpc>
                <a:spcPct val="90000"/>
              </a:lnSpc>
              <a:buFont typeface="Wingdings" charset="0"/>
              <a:buChar char="n"/>
              <a:defRPr/>
            </a:pPr>
            <a:r>
              <a:rPr lang="en-US" sz="2800">
                <a:cs typeface="+mn-cs"/>
              </a:rPr>
              <a:t>Duration of ED efforts</a:t>
            </a:r>
          </a:p>
          <a:p>
            <a:pPr lvl="1" eaLnBrk="1" hangingPunct="1">
              <a:lnSpc>
                <a:spcPct val="90000"/>
              </a:lnSpc>
              <a:buFont typeface="Wingdings" charset="0"/>
              <a:buChar char="n"/>
              <a:defRPr/>
            </a:pPr>
            <a:r>
              <a:rPr lang="en-US" sz="2400"/>
              <a:t>Staff comfort</a:t>
            </a:r>
          </a:p>
          <a:p>
            <a:pPr lvl="1" eaLnBrk="1" hangingPunct="1">
              <a:lnSpc>
                <a:spcPct val="90000"/>
              </a:lnSpc>
              <a:buFont typeface="Wingdings" charset="0"/>
              <a:buChar char="n"/>
              <a:defRPr/>
            </a:pPr>
            <a:r>
              <a:rPr lang="en-US" sz="2400"/>
              <a:t>Family presence</a:t>
            </a:r>
          </a:p>
          <a:p>
            <a:pPr eaLnBrk="1" hangingPunct="1">
              <a:lnSpc>
                <a:spcPct val="90000"/>
              </a:lnSpc>
              <a:buFont typeface="Wingdings" charset="0"/>
              <a:buChar char="n"/>
              <a:defRPr/>
            </a:pPr>
            <a:endParaRPr lang="en-US" sz="2800">
              <a:cs typeface="+mn-cs"/>
            </a:endParaRPr>
          </a:p>
          <a:p>
            <a:pPr eaLnBrk="1" hangingPunct="1">
              <a:lnSpc>
                <a:spcPct val="90000"/>
              </a:lnSpc>
              <a:buFont typeface="Wingdings" charset="0"/>
              <a:buChar char="n"/>
              <a:defRPr/>
            </a:pPr>
            <a:endParaRPr lang="en-US" sz="2800">
              <a:cs typeface="+mn-c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BE75CA2B-99A2-7C4B-8A7E-40BE81F96793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extLst>
            <a:ext uri="{91240B29-F687-4f45-9708-019B960494DF}"/>
          </a:extLst>
        </p:spPr>
        <p:txBody>
          <a:bodyPr lIns="90488" tIns="44450" rIns="90488" bIns="44450"/>
          <a:lstStyle/>
          <a:p>
            <a:pPr eaLnBrk="1" hangingPunct="1">
              <a:defRPr/>
            </a:pPr>
            <a:r>
              <a:rPr lang="en-US" altLang="en-US" dirty="0"/>
              <a:t>Less emphasis on Pediatric Arrest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124BAFD9-95F9-3D4D-BEF6-0B200B104F3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22275" y="1905000"/>
            <a:ext cx="8458200" cy="4525963"/>
          </a:xfrm>
          <a:extLst>
            <a:ext uri="{91240B29-F687-4f45-9708-019B960494DF}"/>
          </a:extLst>
        </p:spPr>
        <p:txBody>
          <a:bodyPr lIns="90488" tIns="44450" rIns="90488" bIns="44450"/>
          <a:lstStyle/>
          <a:p>
            <a:pPr eaLnBrk="1" hangingPunct="1">
              <a:buFont typeface="Wingdings" charset="2"/>
              <a:buChar char="n"/>
              <a:defRPr/>
            </a:pPr>
            <a:r>
              <a:rPr lang="en-US" altLang="en-US" sz="2800" dirty="0"/>
              <a:t>Out of hospital Pediatric Cardiac Arrest</a:t>
            </a:r>
          </a:p>
          <a:p>
            <a:pPr lvl="1" eaLnBrk="1" hangingPunct="1">
              <a:buFont typeface="Wingdings" charset="2"/>
              <a:buChar char="n"/>
              <a:defRPr/>
            </a:pPr>
            <a:r>
              <a:rPr lang="en-US" altLang="en-US" sz="2400" dirty="0"/>
              <a:t>Rare event</a:t>
            </a:r>
          </a:p>
          <a:p>
            <a:pPr lvl="1" eaLnBrk="1" hangingPunct="1">
              <a:buFont typeface="Wingdings" charset="2"/>
              <a:buChar char="n"/>
              <a:defRPr/>
            </a:pPr>
            <a:r>
              <a:rPr lang="en-US" altLang="en-US" sz="2400" dirty="0"/>
              <a:t>Very poor outcome (overall 10% survival to hospital discharge)</a:t>
            </a:r>
          </a:p>
          <a:p>
            <a:pPr lvl="1" eaLnBrk="1" hangingPunct="1">
              <a:buFont typeface="Wingdings" charset="2"/>
              <a:buChar char="n"/>
              <a:defRPr/>
            </a:pPr>
            <a:r>
              <a:rPr lang="en-US" altLang="en-US" sz="2400" dirty="0"/>
              <a:t>Little improvement in outcomes</a:t>
            </a:r>
          </a:p>
          <a:p>
            <a:pPr lvl="1" eaLnBrk="1" hangingPunct="1">
              <a:buFont typeface="Wingdings" charset="2"/>
              <a:buChar char="n"/>
              <a:defRPr/>
            </a:pPr>
            <a:r>
              <a:rPr lang="en-US" altLang="en-US" sz="2400" dirty="0"/>
              <a:t>Infants &lt; 1 year of age</a:t>
            </a:r>
          </a:p>
          <a:p>
            <a:pPr lvl="1" eaLnBrk="1" hangingPunct="1">
              <a:buFont typeface="Wingdings" charset="2"/>
              <a:buChar char="n"/>
              <a:defRPr/>
            </a:pPr>
            <a:endParaRPr lang="en-US" altLang="en-US" sz="2400" dirty="0"/>
          </a:p>
          <a:p>
            <a:pPr lvl="1" eaLnBrk="1" hangingPunct="1">
              <a:buFont typeface="Wingdings" charset="2"/>
              <a:buChar char="n"/>
              <a:defRPr/>
            </a:pPr>
            <a:r>
              <a:rPr lang="en-US" altLang="en-US" sz="2400" dirty="0"/>
              <a:t>At home (86%)</a:t>
            </a:r>
          </a:p>
          <a:p>
            <a:pPr lvl="1" eaLnBrk="1" hangingPunct="1">
              <a:buFont typeface="Wingdings" charset="2"/>
              <a:buChar char="n"/>
              <a:defRPr/>
            </a:pPr>
            <a:r>
              <a:rPr lang="en-US" altLang="en-US" sz="2400" dirty="0"/>
              <a:t>Unwitnessed (70%)</a:t>
            </a:r>
          </a:p>
          <a:p>
            <a:pPr lvl="1" eaLnBrk="1" hangingPunct="1">
              <a:buFont typeface="Wingdings" charset="2"/>
              <a:buChar char="n"/>
              <a:defRPr/>
            </a:pPr>
            <a:r>
              <a:rPr lang="en-US" altLang="en-US" sz="2400" dirty="0"/>
              <a:t>Asystole or PEA (78%)</a:t>
            </a:r>
          </a:p>
          <a:p>
            <a:pPr marL="457200" lvl="1" indent="0" eaLnBrk="1" hangingPunct="1">
              <a:buNone/>
              <a:defRPr/>
            </a:pPr>
            <a:endParaRPr lang="en-US" altLang="en-US" sz="24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3B28F5E-2830-384F-B2D9-94DE5FE279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72400" y="57150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9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>
            <a:extLst>
              <a:ext uri="{FF2B5EF4-FFF2-40B4-BE49-F238E27FC236}">
                <a16:creationId xmlns:a16="http://schemas.microsoft.com/office/drawing/2014/main" id="{C9523EFE-2870-3B4B-B67A-BBCCD23698B9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Difficult Circumstances</a:t>
            </a:r>
          </a:p>
        </p:txBody>
      </p:sp>
      <p:sp>
        <p:nvSpPr>
          <p:cNvPr id="78851" name="Rectangle 3">
            <a:extLst>
              <a:ext uri="{FF2B5EF4-FFF2-40B4-BE49-F238E27FC236}">
                <a16:creationId xmlns:a16="http://schemas.microsoft.com/office/drawing/2014/main" id="{3798CE92-D6EB-6A4F-A494-E1402B0860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charset="2"/>
              <a:buChar char="n"/>
              <a:defRPr/>
            </a:pPr>
            <a:r>
              <a:rPr lang="en-US" altLang="en-US"/>
              <a:t>Multiple victims</a:t>
            </a:r>
          </a:p>
          <a:p>
            <a:pPr eaLnBrk="1" hangingPunct="1">
              <a:buFont typeface="Wingdings" charset="2"/>
              <a:buChar char="n"/>
              <a:defRPr/>
            </a:pPr>
            <a:endParaRPr lang="en-US" altLang="en-US"/>
          </a:p>
          <a:p>
            <a:pPr eaLnBrk="1" hangingPunct="1">
              <a:buFont typeface="Wingdings" charset="2"/>
              <a:buChar char="n"/>
              <a:defRPr/>
            </a:pPr>
            <a:r>
              <a:rPr lang="en-US" altLang="en-US"/>
              <a:t>Unexpected venue</a:t>
            </a:r>
          </a:p>
          <a:p>
            <a:pPr eaLnBrk="1" hangingPunct="1">
              <a:buFont typeface="Wingdings" charset="2"/>
              <a:buChar char="n"/>
              <a:defRPr/>
            </a:pPr>
            <a:endParaRPr lang="en-US" altLang="en-US"/>
          </a:p>
          <a:p>
            <a:pPr eaLnBrk="1" hangingPunct="1">
              <a:buFont typeface="Wingdings" charset="2"/>
              <a:buChar char="n"/>
              <a:defRPr/>
            </a:pPr>
            <a:r>
              <a:rPr lang="en-US" altLang="en-US"/>
              <a:t>During transport</a:t>
            </a:r>
          </a:p>
          <a:p>
            <a:pPr eaLnBrk="1" hangingPunct="1">
              <a:buFont typeface="Wingdings" charset="2"/>
              <a:buChar char="n"/>
              <a:defRPr/>
            </a:pPr>
            <a:endParaRPr lang="en-US" altLang="en-US"/>
          </a:p>
          <a:p>
            <a:pPr eaLnBrk="1" hangingPunct="1">
              <a:buFont typeface="Wingdings" charset="2"/>
              <a:buChar char="n"/>
              <a:defRPr/>
            </a:pPr>
            <a:r>
              <a:rPr lang="en-US" altLang="en-US"/>
              <a:t>Scene calls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3">
            <a:extLst>
              <a:ext uri="{FF2B5EF4-FFF2-40B4-BE49-F238E27FC236}">
                <a16:creationId xmlns:a16="http://schemas.microsoft.com/office/drawing/2014/main" id="{28DC571F-7A39-954B-BF89-CCF14AB9EC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725738"/>
            <a:ext cx="3463925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6" name="Picture 4">
            <a:extLst>
              <a:ext uri="{FF2B5EF4-FFF2-40B4-BE49-F238E27FC236}">
                <a16:creationId xmlns:a16="http://schemas.microsoft.com/office/drawing/2014/main" id="{65039A7C-AB64-694F-B290-0F9980F2D8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76200"/>
            <a:ext cx="4876800" cy="225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6">
            <a:extLst>
              <a:ext uri="{FF2B5EF4-FFF2-40B4-BE49-F238E27FC236}">
                <a16:creationId xmlns:a16="http://schemas.microsoft.com/office/drawing/2014/main" id="{814D3803-531B-EE47-BD2B-EF3E600396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225" y="2716213"/>
            <a:ext cx="3562350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onut 7">
            <a:extLst>
              <a:ext uri="{FF2B5EF4-FFF2-40B4-BE49-F238E27FC236}">
                <a16:creationId xmlns:a16="http://schemas.microsoft.com/office/drawing/2014/main" id="{36651303-1294-A643-ACCC-E85D65B3504E}"/>
              </a:ext>
            </a:extLst>
          </p:cNvPr>
          <p:cNvSpPr/>
          <p:nvPr/>
        </p:nvSpPr>
        <p:spPr bwMode="auto">
          <a:xfrm>
            <a:off x="1066800" y="3276600"/>
            <a:ext cx="152400" cy="152400"/>
          </a:xfrm>
          <a:prstGeom prst="donu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/>
          <a:lstStyle/>
          <a:p>
            <a:pPr>
              <a:defRPr/>
            </a:pPr>
            <a:endParaRPr lang="en-US">
              <a:latin typeface="Garamond" charset="0"/>
              <a:ea typeface="ＭＳ Ｐゴシック" charset="0"/>
            </a:endParaRPr>
          </a:p>
        </p:txBody>
      </p:sp>
      <p:sp>
        <p:nvSpPr>
          <p:cNvPr id="9" name="Donut 8">
            <a:extLst>
              <a:ext uri="{FF2B5EF4-FFF2-40B4-BE49-F238E27FC236}">
                <a16:creationId xmlns:a16="http://schemas.microsoft.com/office/drawing/2014/main" id="{709BFB72-BF0E-0543-ACD1-B1815E39A7B8}"/>
              </a:ext>
            </a:extLst>
          </p:cNvPr>
          <p:cNvSpPr/>
          <p:nvPr/>
        </p:nvSpPr>
        <p:spPr bwMode="auto">
          <a:xfrm>
            <a:off x="1676400" y="3581400"/>
            <a:ext cx="152400" cy="152400"/>
          </a:xfrm>
          <a:prstGeom prst="donu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/>
          <a:lstStyle/>
          <a:p>
            <a:pPr>
              <a:defRPr/>
            </a:pPr>
            <a:endParaRPr lang="en-US">
              <a:latin typeface="Garamond" charset="0"/>
              <a:ea typeface="ＭＳ Ｐゴシック" charset="0"/>
            </a:endParaRPr>
          </a:p>
        </p:txBody>
      </p:sp>
      <p:sp>
        <p:nvSpPr>
          <p:cNvPr id="11" name="Donut 10">
            <a:extLst>
              <a:ext uri="{FF2B5EF4-FFF2-40B4-BE49-F238E27FC236}">
                <a16:creationId xmlns:a16="http://schemas.microsoft.com/office/drawing/2014/main" id="{C7B7C502-D355-2E41-A05A-80B5ED114ABA}"/>
              </a:ext>
            </a:extLst>
          </p:cNvPr>
          <p:cNvSpPr/>
          <p:nvPr/>
        </p:nvSpPr>
        <p:spPr bwMode="auto">
          <a:xfrm>
            <a:off x="2895600" y="2971800"/>
            <a:ext cx="152400" cy="152400"/>
          </a:xfrm>
          <a:prstGeom prst="donu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/>
          <a:lstStyle/>
          <a:p>
            <a:pPr>
              <a:defRPr/>
            </a:pPr>
            <a:endParaRPr lang="en-US">
              <a:latin typeface="Garamond" charset="0"/>
              <a:ea typeface="ＭＳ Ｐゴシック" charset="0"/>
            </a:endParaRPr>
          </a:p>
        </p:txBody>
      </p:sp>
      <p:sp>
        <p:nvSpPr>
          <p:cNvPr id="12" name="Donut 11">
            <a:extLst>
              <a:ext uri="{FF2B5EF4-FFF2-40B4-BE49-F238E27FC236}">
                <a16:creationId xmlns:a16="http://schemas.microsoft.com/office/drawing/2014/main" id="{F1498E2D-8FEB-8C4C-8F97-CEE4FFA9FDFA}"/>
              </a:ext>
            </a:extLst>
          </p:cNvPr>
          <p:cNvSpPr/>
          <p:nvPr/>
        </p:nvSpPr>
        <p:spPr bwMode="auto">
          <a:xfrm>
            <a:off x="3429000" y="3048000"/>
            <a:ext cx="152400" cy="152400"/>
          </a:xfrm>
          <a:prstGeom prst="donu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/>
          <a:lstStyle/>
          <a:p>
            <a:pPr>
              <a:defRPr/>
            </a:pPr>
            <a:endParaRPr lang="en-US">
              <a:latin typeface="Garamond" charset="0"/>
              <a:ea typeface="ＭＳ Ｐゴシック" charset="0"/>
            </a:endParaRPr>
          </a:p>
        </p:txBody>
      </p:sp>
      <p:sp>
        <p:nvSpPr>
          <p:cNvPr id="13" name="Donut 12">
            <a:extLst>
              <a:ext uri="{FF2B5EF4-FFF2-40B4-BE49-F238E27FC236}">
                <a16:creationId xmlns:a16="http://schemas.microsoft.com/office/drawing/2014/main" id="{C48A55EA-BDCD-6D48-9A38-44B5C9183553}"/>
              </a:ext>
            </a:extLst>
          </p:cNvPr>
          <p:cNvSpPr/>
          <p:nvPr/>
        </p:nvSpPr>
        <p:spPr bwMode="auto">
          <a:xfrm>
            <a:off x="2286000" y="3138488"/>
            <a:ext cx="152400" cy="152400"/>
          </a:xfrm>
          <a:prstGeom prst="donu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/>
          <a:lstStyle/>
          <a:p>
            <a:pPr>
              <a:defRPr/>
            </a:pPr>
            <a:endParaRPr lang="en-US">
              <a:latin typeface="Garamond" charset="0"/>
              <a:ea typeface="ＭＳ Ｐゴシック" charset="0"/>
            </a:endParaRPr>
          </a:p>
        </p:txBody>
      </p:sp>
      <p:sp>
        <p:nvSpPr>
          <p:cNvPr id="14" name="Donut 13">
            <a:extLst>
              <a:ext uri="{FF2B5EF4-FFF2-40B4-BE49-F238E27FC236}">
                <a16:creationId xmlns:a16="http://schemas.microsoft.com/office/drawing/2014/main" id="{A2940BC6-D9C1-9047-83BB-9B721EA21BAF}"/>
              </a:ext>
            </a:extLst>
          </p:cNvPr>
          <p:cNvSpPr/>
          <p:nvPr/>
        </p:nvSpPr>
        <p:spPr bwMode="auto">
          <a:xfrm>
            <a:off x="6096000" y="5105400"/>
            <a:ext cx="152400" cy="152400"/>
          </a:xfrm>
          <a:prstGeom prst="donu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/>
          <a:lstStyle/>
          <a:p>
            <a:pPr>
              <a:defRPr/>
            </a:pPr>
            <a:endParaRPr lang="en-US">
              <a:latin typeface="Garamond" charset="0"/>
              <a:ea typeface="ＭＳ Ｐゴシック" charset="0"/>
            </a:endParaRPr>
          </a:p>
        </p:txBody>
      </p:sp>
      <p:sp>
        <p:nvSpPr>
          <p:cNvPr id="15" name="Donut 14">
            <a:extLst>
              <a:ext uri="{FF2B5EF4-FFF2-40B4-BE49-F238E27FC236}">
                <a16:creationId xmlns:a16="http://schemas.microsoft.com/office/drawing/2014/main" id="{F9AAB431-826E-EE40-A0FD-EC39D1AE0557}"/>
              </a:ext>
            </a:extLst>
          </p:cNvPr>
          <p:cNvSpPr/>
          <p:nvPr/>
        </p:nvSpPr>
        <p:spPr bwMode="auto">
          <a:xfrm>
            <a:off x="6629400" y="4975225"/>
            <a:ext cx="152400" cy="152400"/>
          </a:xfrm>
          <a:prstGeom prst="donu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/>
          <a:lstStyle/>
          <a:p>
            <a:pPr>
              <a:defRPr/>
            </a:pPr>
            <a:endParaRPr lang="en-US">
              <a:latin typeface="Garamond" charset="0"/>
              <a:ea typeface="ＭＳ Ｐゴシック" charset="0"/>
            </a:endParaRPr>
          </a:p>
        </p:txBody>
      </p:sp>
      <p:sp>
        <p:nvSpPr>
          <p:cNvPr id="17" name="Donut 16">
            <a:extLst>
              <a:ext uri="{FF2B5EF4-FFF2-40B4-BE49-F238E27FC236}">
                <a16:creationId xmlns:a16="http://schemas.microsoft.com/office/drawing/2014/main" id="{1097A88C-8230-4A4F-99B9-B4618831CD93}"/>
              </a:ext>
            </a:extLst>
          </p:cNvPr>
          <p:cNvSpPr/>
          <p:nvPr/>
        </p:nvSpPr>
        <p:spPr bwMode="auto">
          <a:xfrm>
            <a:off x="7177088" y="4975225"/>
            <a:ext cx="152400" cy="152400"/>
          </a:xfrm>
          <a:prstGeom prst="donu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/>
          <a:lstStyle/>
          <a:p>
            <a:pPr>
              <a:defRPr/>
            </a:pPr>
            <a:endParaRPr lang="en-US">
              <a:latin typeface="Garamond" charset="0"/>
              <a:ea typeface="ＭＳ Ｐゴシック" charset="0"/>
            </a:endParaRPr>
          </a:p>
        </p:txBody>
      </p:sp>
      <p:sp>
        <p:nvSpPr>
          <p:cNvPr id="18" name="Donut 17">
            <a:extLst>
              <a:ext uri="{FF2B5EF4-FFF2-40B4-BE49-F238E27FC236}">
                <a16:creationId xmlns:a16="http://schemas.microsoft.com/office/drawing/2014/main" id="{5C340DF0-1B58-8D49-86B0-C06C644EDE5D}"/>
              </a:ext>
            </a:extLst>
          </p:cNvPr>
          <p:cNvSpPr/>
          <p:nvPr/>
        </p:nvSpPr>
        <p:spPr bwMode="auto">
          <a:xfrm>
            <a:off x="7720013" y="5029200"/>
            <a:ext cx="152400" cy="152400"/>
          </a:xfrm>
          <a:prstGeom prst="donu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/>
          <a:lstStyle/>
          <a:p>
            <a:pPr>
              <a:defRPr/>
            </a:pPr>
            <a:endParaRPr lang="en-US">
              <a:latin typeface="Garamond" charset="0"/>
              <a:ea typeface="ＭＳ Ｐゴシック" charset="0"/>
            </a:endParaRPr>
          </a:p>
        </p:txBody>
      </p:sp>
      <p:sp>
        <p:nvSpPr>
          <p:cNvPr id="19" name="Donut 18">
            <a:extLst>
              <a:ext uri="{FF2B5EF4-FFF2-40B4-BE49-F238E27FC236}">
                <a16:creationId xmlns:a16="http://schemas.microsoft.com/office/drawing/2014/main" id="{DB867C1E-938F-2146-941E-D1AD67F77192}"/>
              </a:ext>
            </a:extLst>
          </p:cNvPr>
          <p:cNvSpPr/>
          <p:nvPr/>
        </p:nvSpPr>
        <p:spPr bwMode="auto">
          <a:xfrm>
            <a:off x="8229600" y="4511675"/>
            <a:ext cx="152400" cy="152400"/>
          </a:xfrm>
          <a:prstGeom prst="donu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/>
          <a:lstStyle/>
          <a:p>
            <a:pPr>
              <a:defRPr/>
            </a:pPr>
            <a:endParaRPr lang="en-US">
              <a:latin typeface="Garamond" charset="0"/>
              <a:ea typeface="ＭＳ Ｐゴシック" charset="0"/>
            </a:endParaRPr>
          </a:p>
        </p:txBody>
      </p:sp>
      <p:sp>
        <p:nvSpPr>
          <p:cNvPr id="21" name="Triangle 20">
            <a:extLst>
              <a:ext uri="{FF2B5EF4-FFF2-40B4-BE49-F238E27FC236}">
                <a16:creationId xmlns:a16="http://schemas.microsoft.com/office/drawing/2014/main" id="{34A6DBEF-CECE-9F44-B5DD-917EAC88F4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9975" y="5257800"/>
            <a:ext cx="174625" cy="15240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22" name="Triangle 21">
            <a:extLst>
              <a:ext uri="{FF2B5EF4-FFF2-40B4-BE49-F238E27FC236}">
                <a16:creationId xmlns:a16="http://schemas.microsoft.com/office/drawing/2014/main" id="{ACD76AE1-9C7D-7740-9669-73B5C6B006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6313" y="4114800"/>
            <a:ext cx="173037" cy="15240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23" name="Triangle 22">
            <a:extLst>
              <a:ext uri="{FF2B5EF4-FFF2-40B4-BE49-F238E27FC236}">
                <a16:creationId xmlns:a16="http://schemas.microsoft.com/office/drawing/2014/main" id="{E728BAB8-D755-C24D-9830-BFE568DDDB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8763" y="4206875"/>
            <a:ext cx="173037" cy="15240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24" name="Triangle 23">
            <a:extLst>
              <a:ext uri="{FF2B5EF4-FFF2-40B4-BE49-F238E27FC236}">
                <a16:creationId xmlns:a16="http://schemas.microsoft.com/office/drawing/2014/main" id="{F242C5DF-2C6D-624F-B626-921F9D9CED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35813" y="3886200"/>
            <a:ext cx="173037" cy="15240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25" name="Triangle 24">
            <a:extLst>
              <a:ext uri="{FF2B5EF4-FFF2-40B4-BE49-F238E27FC236}">
                <a16:creationId xmlns:a16="http://schemas.microsoft.com/office/drawing/2014/main" id="{BC99B6EB-3877-7449-B8BE-7AD37662F1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3810000"/>
            <a:ext cx="173038" cy="15240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26" name="Cross 25">
            <a:extLst>
              <a:ext uri="{FF2B5EF4-FFF2-40B4-BE49-F238E27FC236}">
                <a16:creationId xmlns:a16="http://schemas.microsoft.com/office/drawing/2014/main" id="{B18C2CCE-0740-9E48-A106-1551F14D05EB}"/>
              </a:ext>
            </a:extLst>
          </p:cNvPr>
          <p:cNvSpPr>
            <a:spLocks noChangeArrowheads="1"/>
          </p:cNvSpPr>
          <p:nvPr/>
        </p:nvSpPr>
        <p:spPr bwMode="auto">
          <a:xfrm rot="2726217">
            <a:off x="1081088" y="5137150"/>
            <a:ext cx="152400" cy="149225"/>
          </a:xfrm>
          <a:prstGeom prst="plus">
            <a:avLst>
              <a:gd name="adj" fmla="val 25000"/>
            </a:avLst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27" name="Cross 26">
            <a:extLst>
              <a:ext uri="{FF2B5EF4-FFF2-40B4-BE49-F238E27FC236}">
                <a16:creationId xmlns:a16="http://schemas.microsoft.com/office/drawing/2014/main" id="{4E41BAE2-1467-1046-93C1-5234035FA7BE}"/>
              </a:ext>
            </a:extLst>
          </p:cNvPr>
          <p:cNvSpPr>
            <a:spLocks noChangeArrowheads="1"/>
          </p:cNvSpPr>
          <p:nvPr/>
        </p:nvSpPr>
        <p:spPr bwMode="auto">
          <a:xfrm rot="2726217">
            <a:off x="6598444" y="3993357"/>
            <a:ext cx="152400" cy="150812"/>
          </a:xfrm>
          <a:prstGeom prst="plus">
            <a:avLst>
              <a:gd name="adj" fmla="val 25000"/>
            </a:avLst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28" name="Cross 27">
            <a:extLst>
              <a:ext uri="{FF2B5EF4-FFF2-40B4-BE49-F238E27FC236}">
                <a16:creationId xmlns:a16="http://schemas.microsoft.com/office/drawing/2014/main" id="{C4118F4F-EC04-1D47-9EC1-51BF16D6F716}"/>
              </a:ext>
            </a:extLst>
          </p:cNvPr>
          <p:cNvSpPr>
            <a:spLocks noChangeArrowheads="1"/>
          </p:cNvSpPr>
          <p:nvPr/>
        </p:nvSpPr>
        <p:spPr bwMode="auto">
          <a:xfrm rot="2726217">
            <a:off x="6051551" y="3981450"/>
            <a:ext cx="152400" cy="149225"/>
          </a:xfrm>
          <a:prstGeom prst="plus">
            <a:avLst>
              <a:gd name="adj" fmla="val 25000"/>
            </a:avLst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29" name="Cross 28">
            <a:extLst>
              <a:ext uri="{FF2B5EF4-FFF2-40B4-BE49-F238E27FC236}">
                <a16:creationId xmlns:a16="http://schemas.microsoft.com/office/drawing/2014/main" id="{22F7585A-9F82-2144-AC57-BBF71CFFDD4C}"/>
              </a:ext>
            </a:extLst>
          </p:cNvPr>
          <p:cNvSpPr>
            <a:spLocks noChangeArrowheads="1"/>
          </p:cNvSpPr>
          <p:nvPr/>
        </p:nvSpPr>
        <p:spPr bwMode="auto">
          <a:xfrm rot="2726217">
            <a:off x="7166769" y="3442494"/>
            <a:ext cx="150813" cy="149225"/>
          </a:xfrm>
          <a:prstGeom prst="plus">
            <a:avLst>
              <a:gd name="adj" fmla="val 25000"/>
            </a:avLst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30" name="Cross 29">
            <a:extLst>
              <a:ext uri="{FF2B5EF4-FFF2-40B4-BE49-F238E27FC236}">
                <a16:creationId xmlns:a16="http://schemas.microsoft.com/office/drawing/2014/main" id="{31A652AD-6A66-AB48-8E56-992F1BA0AE94}"/>
              </a:ext>
            </a:extLst>
          </p:cNvPr>
          <p:cNvSpPr>
            <a:spLocks noChangeArrowheads="1"/>
          </p:cNvSpPr>
          <p:nvPr/>
        </p:nvSpPr>
        <p:spPr bwMode="auto">
          <a:xfrm rot="2726217">
            <a:off x="7689850" y="3311525"/>
            <a:ext cx="150813" cy="150813"/>
          </a:xfrm>
          <a:prstGeom prst="plus">
            <a:avLst>
              <a:gd name="adj" fmla="val 25000"/>
            </a:avLst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31" name="Cross 30">
            <a:extLst>
              <a:ext uri="{FF2B5EF4-FFF2-40B4-BE49-F238E27FC236}">
                <a16:creationId xmlns:a16="http://schemas.microsoft.com/office/drawing/2014/main" id="{68FD2BB4-63B4-114B-A023-DC412AC7BC41}"/>
              </a:ext>
            </a:extLst>
          </p:cNvPr>
          <p:cNvSpPr>
            <a:spLocks noChangeArrowheads="1"/>
          </p:cNvSpPr>
          <p:nvPr/>
        </p:nvSpPr>
        <p:spPr bwMode="auto">
          <a:xfrm rot="2726217">
            <a:off x="8239919" y="4191794"/>
            <a:ext cx="152400" cy="150812"/>
          </a:xfrm>
          <a:prstGeom prst="plus">
            <a:avLst>
              <a:gd name="adj" fmla="val 25000"/>
            </a:avLst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32" name="Triangle 31">
            <a:extLst>
              <a:ext uri="{FF2B5EF4-FFF2-40B4-BE49-F238E27FC236}">
                <a16:creationId xmlns:a16="http://schemas.microsoft.com/office/drawing/2014/main" id="{CEED778A-D701-9940-BB72-374EC85B40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9375" y="4759325"/>
            <a:ext cx="173038" cy="15240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21530" name="TextBox 32">
            <a:extLst>
              <a:ext uri="{FF2B5EF4-FFF2-40B4-BE49-F238E27FC236}">
                <a16:creationId xmlns:a16="http://schemas.microsoft.com/office/drawing/2014/main" id="{F5F01A58-E38D-5541-8F8F-C5E52BB8A3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74" y="2605088"/>
            <a:ext cx="1608099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/>
              <a:t>Infant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/>
              <a:t>&lt; 1 year ; 780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400" dirty="0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400" dirty="0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400" dirty="0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400" dirty="0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400" dirty="0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400" dirty="0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400" dirty="0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400" dirty="0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/>
              <a:t>Adolescent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/>
              <a:t>12 – 18 </a:t>
            </a:r>
            <a:r>
              <a:rPr lang="en-US" altLang="en-US" sz="1400" dirty="0" err="1"/>
              <a:t>yr</a:t>
            </a:r>
            <a:r>
              <a:rPr lang="en-US" altLang="en-US" sz="1400" dirty="0"/>
              <a:t>; 548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400" dirty="0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/>
              <a:t>Child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/>
              <a:t>1-11 </a:t>
            </a:r>
            <a:r>
              <a:rPr lang="en-US" altLang="en-US" sz="1400" dirty="0" err="1"/>
              <a:t>yr</a:t>
            </a:r>
            <a:r>
              <a:rPr lang="en-US" altLang="en-US" sz="1400" dirty="0"/>
              <a:t>; 410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400" dirty="0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400" dirty="0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400" dirty="0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/>
              <a:t>Total 1,738 patients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4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1F217FB-259F-DD4A-BC8B-D1BA73904B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98696" y="6098335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5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F30A5D18-7885-1943-9AEF-7587D04C3947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4000" dirty="0"/>
              <a:t>Five Physiologic States</a:t>
            </a:r>
            <a:br>
              <a:rPr lang="en-US" altLang="en-US" sz="4000" dirty="0"/>
            </a:br>
            <a:r>
              <a:rPr lang="en-US" altLang="en-US" sz="4000" dirty="0"/>
              <a:t>Precede a Pediatric Cardiac Arrest</a:t>
            </a:r>
          </a:p>
        </p:txBody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5BE5ED97-9615-2F4D-AAED-A4D31478C9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43000" y="2133600"/>
            <a:ext cx="8229600" cy="4525963"/>
          </a:xfrm>
        </p:spPr>
        <p:txBody>
          <a:bodyPr/>
          <a:lstStyle/>
          <a:p>
            <a:pPr eaLnBrk="1" hangingPunct="1"/>
            <a:r>
              <a:rPr lang="en-US" altLang="en-US">
                <a:effectLst/>
              </a:rPr>
              <a:t>Rapid assessment </a:t>
            </a:r>
            <a:r>
              <a:rPr lang="en-US" altLang="en-US">
                <a:effectLst/>
                <a:sym typeface="Wingdings" pitchFamily="2" charset="2"/>
              </a:rPr>
              <a:t>categorize</a:t>
            </a:r>
            <a:r>
              <a:rPr lang="en-US" altLang="en-US">
                <a:effectLst/>
              </a:rPr>
              <a:t>: </a:t>
            </a:r>
          </a:p>
          <a:p>
            <a:pPr lvl="1" eaLnBrk="1" hangingPunct="1"/>
            <a:r>
              <a:rPr lang="en-US" altLang="en-US">
                <a:effectLst/>
              </a:rPr>
              <a:t>Respiratory distress</a:t>
            </a:r>
          </a:p>
          <a:p>
            <a:pPr lvl="1" eaLnBrk="1" hangingPunct="1"/>
            <a:r>
              <a:rPr lang="en-US" altLang="en-US">
                <a:effectLst/>
              </a:rPr>
              <a:t>Respiratory failure</a:t>
            </a:r>
          </a:p>
          <a:p>
            <a:pPr lvl="1" eaLnBrk="1" hangingPunct="1"/>
            <a:r>
              <a:rPr lang="en-US" altLang="en-US">
                <a:effectLst/>
              </a:rPr>
              <a:t>Compensated shock</a:t>
            </a:r>
          </a:p>
          <a:p>
            <a:pPr lvl="1" eaLnBrk="1" hangingPunct="1"/>
            <a:r>
              <a:rPr lang="en-US" altLang="en-US">
                <a:effectLst/>
              </a:rPr>
              <a:t>Decompensated shock</a:t>
            </a:r>
          </a:p>
          <a:p>
            <a:pPr lvl="1" eaLnBrk="1" hangingPunct="1"/>
            <a:r>
              <a:rPr lang="en-US" altLang="en-US">
                <a:effectLst/>
              </a:rPr>
              <a:t>Cardiopulmonary failure</a:t>
            </a:r>
          </a:p>
          <a:p>
            <a:pPr lvl="1" eaLnBrk="1" hangingPunct="1"/>
            <a:endParaRPr lang="en-US" altLang="en-US">
              <a:effectLst/>
            </a:endParaRPr>
          </a:p>
          <a:p>
            <a:pPr lvl="1" eaLnBrk="1" hangingPunct="1"/>
            <a:r>
              <a:rPr lang="en-US" altLang="en-US" u="sng">
                <a:effectLst/>
              </a:rPr>
              <a:t>Don</a:t>
            </a:r>
            <a:r>
              <a:rPr lang="en-US" altLang="en-US" u="sng">
                <a:effectLst/>
                <a:latin typeface="Arial" panose="020B0604020202020204" pitchFamily="34" charset="0"/>
              </a:rPr>
              <a:t>’</a:t>
            </a:r>
            <a:r>
              <a:rPr lang="en-US" altLang="ja-JP" u="sng">
                <a:effectLst/>
              </a:rPr>
              <a:t>t</a:t>
            </a:r>
            <a:r>
              <a:rPr lang="en-US" altLang="ja-JP">
                <a:effectLst/>
              </a:rPr>
              <a:t> worry about </a:t>
            </a:r>
            <a:r>
              <a:rPr lang="en-US" altLang="ja-JP" i="1">
                <a:effectLst/>
              </a:rPr>
              <a:t>the diagnosis</a:t>
            </a:r>
            <a:endParaRPr lang="en-US" altLang="en-US" i="1">
              <a:effectLst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A862158-C4F2-7546-9D3E-A3400E68B1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1000" y="58674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85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FC048AA3-670F-8146-B627-2958DEFDADAF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4000"/>
              <a:t>How?  </a:t>
            </a:r>
          </a:p>
        </p:txBody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EFDC568B-568B-F643-8D40-C0CA08EF97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525963"/>
          </a:xfrm>
        </p:spPr>
        <p:txBody>
          <a:bodyPr/>
          <a:lstStyle/>
          <a:p>
            <a:pPr eaLnBrk="1" hangingPunct="1">
              <a:buFont typeface="Wingdings" charset="0"/>
              <a:buChar char="n"/>
              <a:defRPr/>
            </a:pPr>
            <a:r>
              <a:rPr lang="en-US" dirty="0">
                <a:cs typeface="+mn-cs"/>
              </a:rPr>
              <a:t>Two useful questions: </a:t>
            </a:r>
          </a:p>
          <a:p>
            <a:pPr lvl="1" eaLnBrk="1" hangingPunct="1">
              <a:buFont typeface="Wingdings" charset="0"/>
              <a:buChar char="n"/>
              <a:defRPr/>
            </a:pPr>
            <a:r>
              <a:rPr lang="en-US" dirty="0"/>
              <a:t>Is it a primary respiratory or circulatory problem? </a:t>
            </a:r>
          </a:p>
          <a:p>
            <a:pPr lvl="1" eaLnBrk="1" hangingPunct="1">
              <a:buFont typeface="Wingdings" charset="0"/>
              <a:buChar char="n"/>
              <a:defRPr/>
            </a:pPr>
            <a:r>
              <a:rPr lang="en-US" dirty="0"/>
              <a:t>Is the patient compensated or decompensated?</a:t>
            </a:r>
          </a:p>
          <a:p>
            <a:pPr lvl="1" eaLnBrk="1" hangingPunct="1">
              <a:buFont typeface="Wingdings" charset="0"/>
              <a:buChar char="n"/>
              <a:defRPr/>
            </a:pPr>
            <a:endParaRPr lang="en-US" dirty="0"/>
          </a:p>
          <a:p>
            <a:pPr lvl="1" eaLnBrk="1" hangingPunct="1">
              <a:buFont typeface="Wingdings" charset="0"/>
              <a:buChar char="n"/>
              <a:defRPr/>
            </a:pPr>
            <a:endParaRPr lang="en-US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626B1AD-1E5A-EE4C-BB82-654C2FDCBC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8600" y="6024563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2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09BB1706-A7C6-4B40-8E36-7E8DA6B8933F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52400" y="152400"/>
            <a:ext cx="8991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/>
              <a:t>PALS on One Page</a:t>
            </a:r>
          </a:p>
        </p:txBody>
      </p:sp>
      <p:sp>
        <p:nvSpPr>
          <p:cNvPr id="24578" name="Rectangle 3">
            <a:extLst>
              <a:ext uri="{FF2B5EF4-FFF2-40B4-BE49-F238E27FC236}">
                <a16:creationId xmlns:a16="http://schemas.microsoft.com/office/drawing/2014/main" id="{A59A2549-5C52-B74A-B848-8FBF90A5B0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8475" y="1295400"/>
            <a:ext cx="5867400" cy="11430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72708" name="Text Box 4">
            <a:extLst>
              <a:ext uri="{FF2B5EF4-FFF2-40B4-BE49-F238E27FC236}">
                <a16:creationId xmlns:a16="http://schemas.microsoft.com/office/drawing/2014/main" id="{BD3A3C17-070F-E546-A4B5-B1AA5E272F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0538" y="1371600"/>
            <a:ext cx="593566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</a:rPr>
              <a:t>Broad Spectrum of Etiologies:</a:t>
            </a:r>
            <a:br>
              <a:rPr lang="en-US" altLang="en-US" sz="2400">
                <a:latin typeface="Times New Roman" panose="02020603050405020304" pitchFamily="18" charset="0"/>
              </a:rPr>
            </a:br>
            <a:r>
              <a:rPr lang="en-US" altLang="en-US" sz="1400">
                <a:latin typeface="Times New Roman" panose="02020603050405020304" pitchFamily="18" charset="0"/>
              </a:rPr>
              <a:t>Asthma, Pneumonia, Bronchiolitis, SBS, CHI, Trauma, Drowning, Dehydration, </a:t>
            </a:r>
            <a:br>
              <a:rPr lang="en-US" altLang="en-US" sz="1400">
                <a:latin typeface="Times New Roman" panose="02020603050405020304" pitchFamily="18" charset="0"/>
              </a:rPr>
            </a:br>
            <a:r>
              <a:rPr lang="en-US" altLang="en-US" sz="1400">
                <a:latin typeface="Times New Roman" panose="02020603050405020304" pitchFamily="18" charset="0"/>
              </a:rPr>
              <a:t> </a:t>
            </a:r>
            <a:r>
              <a:rPr lang="en-US" altLang="en-US" sz="1800"/>
              <a:t>Sepsis, </a:t>
            </a:r>
            <a:r>
              <a:rPr lang="en-US" altLang="en-US" sz="1400">
                <a:latin typeface="Times New Roman" panose="02020603050405020304" pitchFamily="18" charset="0"/>
              </a:rPr>
              <a:t>Cardiogenic shock, Croup, Upper airway infections, Airway FB….</a:t>
            </a:r>
          </a:p>
        </p:txBody>
      </p:sp>
      <p:sp>
        <p:nvSpPr>
          <p:cNvPr id="24580" name="Text Box 10">
            <a:extLst>
              <a:ext uri="{FF2B5EF4-FFF2-40B4-BE49-F238E27FC236}">
                <a16:creationId xmlns:a16="http://schemas.microsoft.com/office/drawing/2014/main" id="{4641EF77-80F4-B340-9596-6689A19649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8725" y="36306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2" name="Down Arrow 1">
            <a:extLst>
              <a:ext uri="{FF2B5EF4-FFF2-40B4-BE49-F238E27FC236}">
                <a16:creationId xmlns:a16="http://schemas.microsoft.com/office/drawing/2014/main" id="{D12CCEAD-68B7-534A-ACAE-A2F4DF31B2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2438400"/>
            <a:ext cx="228600" cy="2209800"/>
          </a:xfrm>
          <a:prstGeom prst="downArrow">
            <a:avLst>
              <a:gd name="adj1" fmla="val 50000"/>
              <a:gd name="adj2" fmla="val 49989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24582" name="Rectangle 3">
            <a:extLst>
              <a:ext uri="{FF2B5EF4-FFF2-40B4-BE49-F238E27FC236}">
                <a16:creationId xmlns:a16="http://schemas.microsoft.com/office/drawing/2014/main" id="{D568DCAA-CB7E-9644-8A9C-D1F5E3FE6D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4648200"/>
            <a:ext cx="4724400" cy="706438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</a:rPr>
              <a:t>Pediatric Cardiac Arrest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D6BCF27-BD29-0A4E-8948-CB6A55D7AD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24800" y="58674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E02152DE-861C-F94E-BA52-C6B0A272DDCB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4000" dirty="0"/>
              <a:t>PALS on One Page</a:t>
            </a:r>
          </a:p>
        </p:txBody>
      </p:sp>
      <p:sp>
        <p:nvSpPr>
          <p:cNvPr id="25602" name="Rectangle 4">
            <a:extLst>
              <a:ext uri="{FF2B5EF4-FFF2-40B4-BE49-F238E27FC236}">
                <a16:creationId xmlns:a16="http://schemas.microsoft.com/office/drawing/2014/main" id="{2C470773-00CC-6F4E-826F-C5DE2B00FD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1338" y="1790700"/>
            <a:ext cx="2743200" cy="6096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b="1"/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/>
              <a:t>Many Etiologies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br>
              <a:rPr lang="en-US" altLang="en-US" sz="2400" b="1"/>
            </a:br>
            <a:endParaRPr lang="en-US" altLang="en-US" sz="1600"/>
          </a:p>
        </p:txBody>
      </p:sp>
      <p:sp>
        <p:nvSpPr>
          <p:cNvPr id="25603" name="Text Box 5">
            <a:extLst>
              <a:ext uri="{FF2B5EF4-FFF2-40B4-BE49-F238E27FC236}">
                <a16:creationId xmlns:a16="http://schemas.microsoft.com/office/drawing/2014/main" id="{8F355A8A-35E8-C24B-AFE0-801554408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0538" y="1371600"/>
            <a:ext cx="55546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1400">
              <a:latin typeface="Times New Roman" panose="02020603050405020304" pitchFamily="18" charset="0"/>
            </a:endParaRPr>
          </a:p>
        </p:txBody>
      </p:sp>
      <p:sp>
        <p:nvSpPr>
          <p:cNvPr id="25604" name="Line 6">
            <a:extLst>
              <a:ext uri="{FF2B5EF4-FFF2-40B4-BE49-F238E27FC236}">
                <a16:creationId xmlns:a16="http://schemas.microsoft.com/office/drawing/2014/main" id="{15ECDA67-B29E-4344-AC78-C100BA696DC3}"/>
              </a:ext>
            </a:extLst>
          </p:cNvPr>
          <p:cNvSpPr>
            <a:spLocks noChangeShapeType="1"/>
          </p:cNvSpPr>
          <p:nvPr/>
        </p:nvSpPr>
        <p:spPr bwMode="auto">
          <a:xfrm>
            <a:off x="4470400" y="2438400"/>
            <a:ext cx="0" cy="457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05" name="Line 7">
            <a:extLst>
              <a:ext uri="{FF2B5EF4-FFF2-40B4-BE49-F238E27FC236}">
                <a16:creationId xmlns:a16="http://schemas.microsoft.com/office/drawing/2014/main" id="{F6B7EB7D-1F15-254E-9452-E326E83BFC3C}"/>
              </a:ext>
            </a:extLst>
          </p:cNvPr>
          <p:cNvSpPr>
            <a:spLocks noChangeShapeType="1"/>
          </p:cNvSpPr>
          <p:nvPr/>
        </p:nvSpPr>
        <p:spPr bwMode="auto">
          <a:xfrm>
            <a:off x="3251200" y="2895600"/>
            <a:ext cx="257333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06" name="Line 8">
            <a:extLst>
              <a:ext uri="{FF2B5EF4-FFF2-40B4-BE49-F238E27FC236}">
                <a16:creationId xmlns:a16="http://schemas.microsoft.com/office/drawing/2014/main" id="{23F58886-25F6-4847-BB3B-41648D592DD8}"/>
              </a:ext>
            </a:extLst>
          </p:cNvPr>
          <p:cNvSpPr>
            <a:spLocks noChangeShapeType="1"/>
          </p:cNvSpPr>
          <p:nvPr/>
        </p:nvSpPr>
        <p:spPr bwMode="auto">
          <a:xfrm>
            <a:off x="3251200" y="2895600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07" name="Line 9">
            <a:extLst>
              <a:ext uri="{FF2B5EF4-FFF2-40B4-BE49-F238E27FC236}">
                <a16:creationId xmlns:a16="http://schemas.microsoft.com/office/drawing/2014/main" id="{0BEB5536-6C44-B949-A1B0-D677E2A9876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824538" y="2895600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08" name="Rectangle 10">
            <a:extLst>
              <a:ext uri="{FF2B5EF4-FFF2-40B4-BE49-F238E27FC236}">
                <a16:creationId xmlns:a16="http://schemas.microsoft.com/office/drawing/2014/main" id="{5BD616DF-3B52-014A-BAAD-E6752E22C3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124200"/>
            <a:ext cx="2514600" cy="5334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Respiratory distress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310C5AB-701D-024A-A8D8-EB1ECDE6C5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8600" y="5943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ＭＳ Ｐゴシック"/>
        <a:cs typeface=""/>
      </a:majorFont>
      <a:minorFont>
        <a:latin typeface="Garamond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aramond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aramond" charset="0"/>
            <a:ea typeface="ＭＳ Ｐゴシック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Stream</Template>
  <TotalTime>2720</TotalTime>
  <Words>2192</Words>
  <Application>Microsoft Office PowerPoint</Application>
  <PresentationFormat>On-screen Show (4:3)</PresentationFormat>
  <Paragraphs>412</Paragraphs>
  <Slides>40</Slides>
  <Notes>18</Notes>
  <HiddenSlides>0</HiddenSlides>
  <MMClips>28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ＭＳ Ｐゴシック</vt:lpstr>
      <vt:lpstr>Arial</vt:lpstr>
      <vt:lpstr>Calibri</vt:lpstr>
      <vt:lpstr>Garamond</vt:lpstr>
      <vt:lpstr>Times New Roman</vt:lpstr>
      <vt:lpstr>Wingdings</vt:lpstr>
      <vt:lpstr>Stream</vt:lpstr>
      <vt:lpstr> PALS on One Page:  Five Physiologic States  Preceding  Pediatric Cardiac Arrest</vt:lpstr>
      <vt:lpstr>At the end of the course you should be able to:</vt:lpstr>
      <vt:lpstr>PALS</vt:lpstr>
      <vt:lpstr>Less emphasis on Pediatric Arrest</vt:lpstr>
      <vt:lpstr>PowerPoint Presentation</vt:lpstr>
      <vt:lpstr>Five Physiologic States Precede a Pediatric Cardiac Arrest</vt:lpstr>
      <vt:lpstr>How?  </vt:lpstr>
      <vt:lpstr>PALS on One Page</vt:lpstr>
      <vt:lpstr>PALS on One Page</vt:lpstr>
      <vt:lpstr>Respiratory Distress</vt:lpstr>
      <vt:lpstr>Signs of Respiratory Distress</vt:lpstr>
      <vt:lpstr>PALS on One Page</vt:lpstr>
      <vt:lpstr>Respiratory Failure</vt:lpstr>
      <vt:lpstr> Signs of Respiratory Failure </vt:lpstr>
      <vt:lpstr>PALS on One Page</vt:lpstr>
      <vt:lpstr>Shock</vt:lpstr>
      <vt:lpstr>Signs of Compensated Shock</vt:lpstr>
      <vt:lpstr>PALS on One Page</vt:lpstr>
      <vt:lpstr>Decompensated Shock</vt:lpstr>
      <vt:lpstr>PowerPoint Presentation</vt:lpstr>
      <vt:lpstr>Pediatric Arrest</vt:lpstr>
      <vt:lpstr>Cardiopulmonary Failure</vt:lpstr>
      <vt:lpstr>Cardiopulmonary Failure</vt:lpstr>
      <vt:lpstr>PALS on One Page</vt:lpstr>
      <vt:lpstr>3 week old</vt:lpstr>
      <vt:lpstr>PALS on One Page</vt:lpstr>
      <vt:lpstr>3 week old</vt:lpstr>
      <vt:lpstr>PowerPoint Presentation</vt:lpstr>
      <vt:lpstr>PowerPoint Presentation</vt:lpstr>
      <vt:lpstr>PowerPoint Presentation</vt:lpstr>
      <vt:lpstr>PowerPoint Presentation</vt:lpstr>
      <vt:lpstr>Code Etiquette:  Team Leader</vt:lpstr>
      <vt:lpstr>Code Etiquette: Participants</vt:lpstr>
      <vt:lpstr>Code Etiquette: Observers</vt:lpstr>
      <vt:lpstr>Family Presence</vt:lpstr>
      <vt:lpstr>Family Presence During Resuscitation</vt:lpstr>
      <vt:lpstr>Results</vt:lpstr>
      <vt:lpstr>Conclusions</vt:lpstr>
      <vt:lpstr>When to Stop Resuscitation?</vt:lpstr>
      <vt:lpstr>Difficult Circumstances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Physiologic States Preceding  Pediatric Cardiac Arrest</dc:title>
  <dc:creator>Manno Family</dc:creator>
  <cp:lastModifiedBy>Wynne, Kathryn</cp:lastModifiedBy>
  <cp:revision>75</cp:revision>
  <dcterms:created xsi:type="dcterms:W3CDTF">2008-07-17T14:36:25Z</dcterms:created>
  <dcterms:modified xsi:type="dcterms:W3CDTF">2020-07-07T03:13:09Z</dcterms:modified>
</cp:coreProperties>
</file>