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8" r:id="rId3"/>
    <p:sldId id="271" r:id="rId4"/>
    <p:sldId id="259" r:id="rId5"/>
    <p:sldId id="269" r:id="rId6"/>
    <p:sldId id="261" r:id="rId7"/>
    <p:sldId id="270" r:id="rId8"/>
    <p:sldId id="260" r:id="rId9"/>
    <p:sldId id="262" r:id="rId10"/>
    <p:sldId id="264" r:id="rId11"/>
    <p:sldId id="279" r:id="rId12"/>
    <p:sldId id="272" r:id="rId13"/>
    <p:sldId id="280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5143500" type="screen16x9"/>
  <p:notesSz cx="6858000" cy="9144000"/>
  <p:embeddedFontLst>
    <p:embeddedFont>
      <p:font typeface="Economica" panose="020B0604020202020204" charset="0"/>
      <p:regular r:id="rId22"/>
      <p:bold r:id="rId23"/>
      <p:italic r:id="rId24"/>
      <p:boldItalic r:id="rId25"/>
    </p:embeddedFont>
    <p:embeddedFont>
      <p:font typeface="Open Sans" panose="020B0606030504020204" pitchFamily="34" charset="0"/>
      <p:regular r:id="rId26"/>
      <p:bold r:id="rId27"/>
      <p:italic r:id="rId28"/>
      <p:boldItalic r:id="rId29"/>
    </p:embeddedFont>
    <p:embeddedFont>
      <p:font typeface="Trebuchet MS" panose="020B0603020202020204" pitchFamily="34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sha Fahey" initials="NF" lastIdx="5" clrIdx="0">
    <p:extLst>
      <p:ext uri="{19B8F6BF-5375-455C-9EA6-DF929625EA0E}">
        <p15:presenceInfo xmlns:p15="http://schemas.microsoft.com/office/powerpoint/2012/main" userId="f3907d0b87415a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6149BAE-57A2-4C59-AC18-69C96BB73358}">
  <a:tblStyle styleId="{76149BAE-57A2-4C59-AC18-69C96BB733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11" autoAdjust="0"/>
    <p:restoredTop sz="82577" autoAdjust="0"/>
  </p:normalViewPr>
  <p:slideViewPr>
    <p:cSldViewPr snapToGrid="0">
      <p:cViewPr varScale="1">
        <p:scale>
          <a:sx n="97" d="100"/>
          <a:sy n="97" d="100"/>
        </p:scale>
        <p:origin x="88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0:50.200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65 137 2232,'-2'-2'220,"0"0"-1,0 0 1,0 1-1,0-1 1,0 1-1,-1 0 1,1 0 0,0 0-1,-1 0 1,1 0-1,-4-1 1,3 1-194,-28-9 318,33 7 803,7 0-255,13-3 610,-9 3-391,-10 2-874,1 0 1,-1 0-1,1 0 1,-1 0-1,1 1 1,-1-1-1,1 1 1,-1 0-1,1 0 1,-1 1-1,5 0 1,-8-1-232,0 0 1,0 0-1,0 0 0,0 0 1,1 0-1,-1 0 0,0 0 1,0 0-1,0 0 1,0 0-1,0 0 0,0 0 1,0 1-1,1-1 1,-1 0-1,0 0 0,0 0 1,0 0-1,0 0 1,0 0-1,0 1 0,0-1 1,0 0-1,0 0 0,0 0 1,0 0-1,0 0 1,0 0-1,0 1 0,0-1 1,0 0-1,0 0 1,0 0-1,0 0 0,0 0 1,0 1-1,0-1 1,0 0-1,0 0 0,0 0 1,0 0-1,0 1 1,-5 4 765,2-3-12,3-2-380,0 0-13,0 0-61,20-8 2084,-18 7-2374,1 0 0,0 1-1,0-1 1,0 1 0,5-1 0,14-1-13,-4-1 1,54-5 22,-26 7 111,1 3 0,82 14-1,-127-16-136,27 3 18,1-1 1,52-3 0,61-15 141,-38 4-59,57 6-65,-16 1 63,77-3 182,-22 2-218,-98-5-31,-63 6-23,0 1 0,65 3-1,-17 6 4,118-8 0,-7-7-7,0 17 4,-199-7-9,159 13 8,-118-12-5,75-7 0,-25-5 2,0 4 0,97 6 0,87 10 12,-232-10-9,68-11 0,-95 10-10,-3 0-44,23-1 0,-33 3-419,-4 1-1227,-3 2-2974,-1-1 552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18.686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</inkml:brush>
  </inkml:definitions>
  <inkml:trace contextRef="#ctx0" brushRef="#br0">108 151 5129,'-76'-34'4910,"73"33"-4732,0 0 0,0 0 0,-1 0 0,1 1 0,-5-1 0,0 0 4525,119 5-1748,-110-4-2952,34 4 240,-19-2 137,30 0 1,167-21 851,-66 4-978,-88 14-66,108 10 0,-75-1 64,320 42 115,-372-44-247,-1-2 0,0-2 1,70-4-1,38-17 184,83-5-217,-211 25-86,1 0 0,-1 1-1,0 1 1,0 1 0,27 8 0,-20-4 4,52 7 1,-32-13 4,75-5-1,-52-1 1,328 12 9,-297-8-9,101-12 1,-44 1-8,-57 7 0,173 15 1,-272-11-4,46 6 3,0-2 0,71-4 0,101-25 18,-124 12-17,4 0-2,143-11-2,-178 23 2,35 1 15,143-20 0,41-17-9,-216 32 3,0 2 0,83 9 0,158 13 28,-109-9-46,-76 4 7,67 1 15,-35-12-7,82-1 4,78 8-8,-222-4-2,197-10 29,63 1-23,-128 4-5,0-13 33,-43-19-9,-12 0-8,202 18-18,-285 13 1,-51-1 7,50-8-1,-52 5-7,1 2-1,-1 2 1,64 7-1,-43-2-2,-2-5 2,-19 0 14,-24 0-5,-1-1 0,18-3-1,-21 2-6,0 1 0,0 0-1,1 0 1,-1 1 0,0 0-1,1 0 1,8 2 0,-10-1-47,0 0 50,1 0 0,0 0 0,-1 1 0,6 3-1,-10-5-48,0 0 0,0 1 0,-1-1-1,1 1 1,0-1 0,0 1 0,0 0-1,-1-1 1,1 1 0,0 0 0,-1-1-1,1 1 1,0 0 0,-1 0 0,1-1-1,-1 1 1,1 0 0,-1 0 0,0 0-1,1 0 1,-1 0 0,0 0-1,0 0 1,1 0 0,-1 0 0,0 0-1,0 0 1,0 0 0,0 0 0,-1 1-1,-17 54-6267,14-36 2624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20.682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</inkml:brush>
  </inkml:definitions>
  <inkml:trace contextRef="#ctx0" brushRef="#br0">97 126 3489,'-27'-6'1481,"-29"-10"0,55 15-1429,1 1 0,-1 0 0,0 0 1,0-1-1,0 1 0,0 0 0,1-1 0,-1 1 1,0-1-1,0 1 0,1-1 0,-1 1 0,0-1 1,1 0-1,-2 0 0,2 0 90,0 1 1,0 0-1,0-1 1,0 1-1,0 0 1,0-1-1,0 1 0,0 0 1,0 0-1,0-1 1,0 1-1,0 0 0,0-1 1,0 1-1,1 0 1,-1 0-1,0-1 0,0 1 1,0 0-1,0-1 1,0 1-1,1 0 0,-1 0 1,0 0-1,0-1 1,1 1-1,-1 0 0,0-1 1,2 0 396,1 0-1,-1 0 1,0-1 0,0 1 0,0 0 0,1 1-1,-1-1 1,1 0 0,2 0 0,1 0-461,9-1 11,-1 1 0,0 0 0,0 1 0,17 2 0,-30-2-84,187-4 498,-69-2 286,-38 4-62,100-16 1,-108 11-404,148 4 0,-109 5-155,244-7 62,-116-4 342,-137 4-347,171 6 2,-257-1-223,89-3 25,-43 1-17,-44 1-12,143 3 38,13 9 106,-33-8-2,-80-4-100,39 0 8,232 10 31,-179-1 72,239-9 119,-269-3-200,-89 2 52,1-1 0,66-15 0,-64 12-116,-1 2 0,0 1 0,1 2 0,-1 1 1,44 7-1,52 18 17,-117-22-3,-11-2 2,1 0 0,0-1 0,0 0 0,0 0 0,10-1-1,13-1 50,40 6-11,55-1-46,-98-2 19,0 0 0,0 2 1,44 10-1,1 0-27,-69-13-4,0 0 0,0 1 0,0-1 0,1 0 0,-1-1 0,0 1-1,0 0 1,0-1 0,3 0 0,1-1 39,-3 0-45,-3 2-65,0 0 1,0-1-1,1 1 0,-1 0 0,0 0 0,0 0 1,1-1-1,-1 1 0,0 0 0,0 0 0,1 0 1,-1 0-1,0 0 0,1-1 0,-1 1 0,0 0 1,0 0-1,1 0 0,-1 0 0,0 0 0,1 0 1,-1 0-1,3 0-5798,-2 1 1706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29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</inkml:brush>
  </inkml:definitions>
  <inkml:trace contextRef="#ctx0" brushRef="#br0">1 112 4241,'7'-8'2756,"4"-3"-2162,0 9 5035,-6 2-5215,-1-1 0,1 1 0,-1-1 0,8-2 0,3-1-273,16-2-86,-21 7-216,-9 3 1016,-1-1 127,6-3-104,25-6-516,-23 5-356,0 0-1,0 0 0,-1 0 0,1 1 0,8 0 0,-14 0-1,0 1 0,-1-1 0,1 0 0,0 1 0,-1 0 0,1-1 0,0 1 0,-1 0 0,1 0 0,-1 0 0,1 0 0,-1 0 0,3 2 0,-3-2 10,0 0 1,1 0-1,-1 0 1,0 0 0,1 0-1,-1 0 1,1 0 0,-1 0-1,1-1 1,-1 1 0,1-1-1,-1 1 1,1-1-1,0 0 1,-1 0 0,1 1-1,1-1 1,78-9 399,-52 5-375,48-1-1,23 9 255,81 0 667,-55-7-851,176 4 88,-240 3 302,107-8 1,161-9-289,-291 12-201,142-11 96,-113 6-1,114 2-1,-90 13-88,-38-4-1,59 0-1,50-9 57,9-5 63,-112 5-98,62 0-1,145 18-13,-57-2 14,-151-13-23,97-12 0,-98 5-3,105 2 0,59 28 8,-194-19-13,1-1 1,42-2-1,56-14 11,-77 7-17,-1 3 0,1 2 0,-1 2 0,71 10 1,48 1 4,1-13 3,-78 1-5,79-6-5,-62 2-4,116 9 0,-209-3 5,95 7 5,-84-8 2,0-1 0,30-4 0,-16-2-4,167-20-10,-67 14-22,-31 9 28,-9-3-18,-71 6 13,-1 2 0,41 4 0,-37-1 7,37-1 1,-59-4-6,0 1 1,0 0 0,0 1 0,0 0 0,14 4 0,-13-3 0,-1 0-1,1-1 1,-1 0 0,1 0 0,11-2-1,23 3-18,-40-2 2,3 1 22,-8-1-12,1 0-1,-1-1 0,0 1 1,0 0-1,1 0 1,-1 0-1,0 0 0,0 0 1,0 0-1,0-1 1,1 1-1,-1 0 0,0 0 1,0 0-1,0 0 1,0-1-1,0 1 0,1 0 1,-1 0-1,0 0 1,0-1-1,0 1 0,0 0 1,0 0-1,0 0 1,0-1-1,0 1 0,0 0 1,0 0-1,0-1 1,0 1-1,0 0 0,6-1-1104,-2 2-1134,-4 1-4660,-4 1 2217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32.170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</inkml:brush>
  </inkml:definitions>
  <inkml:trace contextRef="#ctx0" brushRef="#br0">32 91 5577,'-1'-1'364,"1"0"1,-1 0-1,0 0 0,0 0 0,0 0 0,0 0 0,0 0 1,0 0-1,0 1 0,-1-1 0,1 0 0,0 1 1,-2-1-1,2 0-51,-1 1 1,1-1-1,0 0 1,0 1-1,0-1 1,0 0-1,0 1 1,0-1-1,0 0 1,0 0-1,0 0 1,0 0-1,-1-1 1,3 1-189,-1 1 1,0 0 0,0 0 0,0-1 0,0 1 0,1 0-1,-1 0 1,0-1 0,0 1 0,1 0 0,-1 0 0,0 0-1,0-1 1,1 1 0,-1 0 0,0 0 0,1 0-1,-1 0 1,0 0 0,1 0 0,-1-1 0,0 1 0,1 0-1,-1 0 1,0 0 0,0 0 0,1 0 0,-1 0 0,1 1-1,10-2 465,-10 0-571,-1 1-1,1 0 0,-1 0 0,1 0 1,-1 0-1,1 0 0,-1 0 0,0 0 1,1 0-1,-1 0 0,1 1 0,-1-1 1,1 0-1,-1 0 0,0 0 0,1 0 1,-1 1-1,1-1 0,-1 0 0,0 0 1,1 1-1,-1-1 0,0 0 0,1 0 1,-1 1-1,0-1 0,1 0 0,-1 1 1,0-1-1,1 1 0,5 6 1593,-5-6-1583,1 0 1,-1-1-1,0 0 0,1 1 0,-1-1 1,1 0-1,-1 0 0,1 1 0,-1-1 1,1 0-1,1-1 0,18 2-28,-6 1 5,-7 0-1,-1-2 0,1 1-1,0-1 1,-1 0 0,16-2 0,18-3 8,86-8-2,-93 11-10,58 4-1,-40 4-1,16 1 21,-52-7-12,-1-1 0,1-1 0,24-6 0,1-1-3,40-2-3,1 4 0,-1 2-1,107 9 1,250 2 94,-287-20-1,15-1-28,88 19-5,-67 0-44,145 9 5,-285-10 76,79-4 0,47-15 101,-144 12-187,196-12 25,-204 16-32,-6 0 2,-1 0 1,21 4-1,0 1 20,0-2 1,0-1 0,50-4-1,-71 1-18,-4 0-6,-1 0 1,1 1-1,0 0 1,0 1-1,18 3 1,-15-2 52,0 0 1,0 0-1,1-1 1,-1-1-1,24-2 1,-16 1-7,108 0 118,-100 4-172,-29-3 0,0 0-1,0 0 1,0 0-1,0 0 1,0 0-1,0 0 1,0 0-1,0 0 1,0 0-1,0 0 1,0-1-1,0 1 1,0 0-1,0 0 1,0 0-1,0 0 1,0 0-1,0 0 1,0 0-1,0 0 1,0 0-1,0 0 1,0 0-1,0 0 1,0 0-1,0 0 1,0 0-1,0 0 1,0 0-1,0 0 1,0 0-1,0 0 1,0 0 0,0 0-1,0 0 1,0 0-1,0 0 1,0 0-1,0 0 1,0 0-1,0 0 1,1 0-1,-1 0 1,0 0-1,0 0 1,0 0-1,0 0 1,0 0-1,0 0 1,0 0-1,0 0 1,0 0-1,0 0 1,0 0-1,0-2-2986,7 4-1301,20 8-666,38 10-1030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52.277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3 100 1528,'0'0'181,"0"0"-1,0 0 0,1 0 0,-1 0 0,0 0 1,0 1-1,0-1 0,0 0 0,0 0 0,0 0 1,0 0-1,0 0 0,0 0 0,0 0 0,0 0 1,0 0-1,0 1 0,0-1 0,0 0 0,0 0 1,0 0-1,0 0 0,0 0 0,0 0 0,0 0 1,-1 0-1,1 0 0,0 0 0,0 1 1,0-1-1,0 0 0,0 0 0,0 0 0,0 0 1,0 0-1,0 0 0,0 0 0,0 0 0,0 0 1,0 0-1,0 0 0,-1 0 0,1 0 0,0 0 1,0 0-1,0 0 0,0 0 0,0 0 0,0 0 1,0 0-1,0 0 0,0 0 0,-1 0 0,1 0 1,0 0-1,0 0 0,0 0 0,0 0 1,0 0-113,0 0 1,0-1-1,0 1 1,0 0-1,0 0 1,1 0-1,-1-1 1,0 1 0,0 0-1,0 0 1,0 0-1,1-1 1,-1 1-1,0 0 1,0 0 0,0 0-1,1 0 1,-1-1-1,0 1 1,0 0-1,0 0 1,1 0-1,-1 0 1,0 0 0,0 0-1,1 0 1,-1 0-1,0 0 1,1 0-1,-1 0 1,0 0 0,1 0-1,16-3 803,0 0 1,30 1-1,-12 0-706,-20 0-84,-1-1 0,0-1 0,16-5 0,-5 1-43,9-2 75,1 2 0,0 1 1,1 2-1,-1 2 1,65 1-1,62 12 230,113 5-274,-25-17 347,-217 1-319,75-2 149,118 11 1,-217-7-244,47 6 54,0-3 0,70-5 0,-52-5 112,1 2 0,106 10 0,156 9 120,338-30 51,-588 11-317,142-3 12,92 25-22,-62-26 43,-191 0-31,12-1 0,-47 7-23,112-1 4,107 38 10,-227-31-10,0 0 1,0-2 0,29-2 0,73-10 27,-20 1-14,-52 7-12,0 3 0,91 14 0,-101-9 1,84 0 1,44-14 32,-123 7-37,80 8 0,-26 0 1,-52-6 0,66-7-1,-101 4-4,12-1 5,0-1 0,0-1-1,37-11 1,-44 9-5,1 1 0,-1 1-1,1 1 1,39-2 0,93-5-4,-37 1 1,-41 5 0,118-1-4,45 24 7,-209-15-2,1-2 0,44-4 0,-75 2 1,61 0 4,100 12 0,-109-6 0,1-1 0,100-7 0,-109-2-8,-1 2 0,1 2-1,82 8 1,-81-1 12,74-2 0,81-13-8,-186 8-2,0 2 1,0-1 0,17 5-1,-17-3 9,-1 0 0,1-1-1,26-2 1,69-6 7,-11 2-17,-89 5 6,-9 0-4,0 0 1,1 0 0,-1 0-1,1 0 1,-1 0 0,1 0 0,-1-1-1,0 1 1,1 0 0,-1-1-1,0 1 1,1-1 0,1-1 0,-3 2-14,0 0 1,0 0-1,0 0 0,0 0 1,0 0-1,0 0 1,0 0-1,0 0 1,0 0-1,0-1 1,0 1-1,0 0 1,0 0-1,0 0 1,0 0-1,0 0 1,0 0-1,0 0 0,0 0 1,0 0-1,0-1 1,0 1-1,0 0 1,0 0-1,0 0 1,0 0-1,0 0 1,0 0-1,-1 0 1,1 0-1,0 0 1,0 0-1,0 0 1,0 0-1,0 0 0,0-1 1,0 1-1,0 0 1,0 0-1,-1 0 1,1 0-1,0 0 1,0 0-1,0 0 1,0 0-1,0 0 1,0 0-1,0 0 1,0 0-1,0 0 1,-1 0-1,1 0 0,-3 0-7665,3 3 3073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0:52.611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11 16 640,'-11'-7'-184,"11"-2"208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0:53.832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 36 568,'48'-28'3808,"-47"28"-3713,-1 0 1,0 0-1,0 0 1,0 0-1,1 0 1,-1 0-1,0 0 1,0 0-1,0 0 1,0 0-1,1 0 1,-1 0-1,0-1 1,0 1-1,0 0 1,0 0-1,0 0 1,1 0-1,-1 0 1,0-1-1,0 1 1,0 0-1,0 0 1,0 0-1,0 0 1,0-1-1,0 1 1,0 0-1,0 0 1,0 0-1,0-1 1,0 1-1,0 0 1,0 0-1,0 0 1,0-1-1,0 1 1,-6-2 920,5 2-975,1 0 1,0 0-1,0 0 0,0 0 0,-1 0 0,1 0 0,0 0 0,0 0 1,-1 0-1,1 0 0,0 0 0,0 0 0,-1 0 0,1 0 0,0 0 0,0 0 1,-1 0-1,1 0 0,0 0 0,0 1 0,0-1 0,-1 0 0,1 0 1,0 0-1,0 0 0,0 0 0,-1 1 0,1-1 0,0 0 0,0 0 0,0 0 1,0 1-1,0-1 0,0 0 0,-1 0 0,1 0 0,0 1 0,0-1 1,0 0-1,0 0 0,0 1 0,0-1 0,0 0 0,0 0 0,0 1 1,0-1-1,0 0 0,0 0 0,0 1 0,0-1 0,0 0 0,0 0 0,1 1 1,-1-1-1,0 0 0,0 0 0,0 0 0,0 1 0,0-1 0,0 0 1,1 0-1,-1 0 0,0 0 0,0 1 0,0-1 0,1 0 0,-1 0 1,4 5 610,-4-5-590,1 1 0,-1-1-1,1 1 1,0 0 0,-1-1 0,1 1-1,-1-1 1,1 0 0,0 1-1,0-1 1,-1 1 0,1-1 0,0 0-1,0 0 1,-1 1 0,1-1 0,0 0-1,0 0 1,-1 0 0,1 0 0,0 0-1,1 0 1,79 2 896,-55-3-708,-17 2-229,0 0 0,0 0 0,0 1-1,-1 0 1,12 5 0,-11-4 62,1 0 0,0-1 0,18 3 1,94-6 514,-80 0-519,0 1 1,44 6-1,-59-2 269,1-2-1,0 0 1,44-4 0,35-9-177,86-7-118,-140 15 2,85 7-1,125 4 204,-1-26-176,-230 15 11,0 2 0,0 1 0,43 5 0,-25 2-43,0-3 0,1-1-1,91-9 1,-40 3 7,-35 3-33,17-4-17,-70 5-2,1 0-1,21 4 0,-19-2-2,14 0-11,-16-1 7,-13-1 15,-4-1 17,62 0-13,17-3-9,-76 3-89,-5-1 315,1 0-433,4 1-1301,-1 0 1417,0 0 0,0 0 0,0 0 0,0 0 0,0 0 0,0 0 0,0 0 0,0 0 0,0 0 0,0 0 0,0 0 0,0 0 0,0 0 0,0 0 0,0 0 0,0 0 0,0 0-1,0 0 1,0 0 0,0 0 0,0 0 0,0 0 0,0 0 0,0 0 0,0 0 0,0 0 0,0 0 0,0 0 0,0 1 0,0-1 0,0 0 0,0 0 0,0 0 0,0 0 0,0 0 0,0 0-1,0 0 1,0 0 0,0 0 0,0 0 0,0 0 0,0 0 0,0 0 0,0 0 0,0 0 0,0 0 0,0 0 0,0 0 0,0 0 0,0 0 0,0 0 0,0 0 0,0 0 0,0 0-1,0 0 1,1 0 0,-1 0 0,0 0 0,0 0 0,0 0 0,0 0 0,0 0 0,0 0 0,0 0 0,-3 2-3863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2:28.971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</inkml:brush>
  </inkml:definitions>
  <inkml:trace contextRef="#ctx0" brushRef="#br0">16 171 1728,'-1'0'189,"1"0"1,-1 1-1,0-1 0,0 0 0,1 0 0,-1 0 0,0 0 0,0 0 0,1 0 0,-1 0 0,0 0 0,0 0 0,1 0 1,-2 0-1,2-1-135,-1 1 0,1 0 0,0 0 0,0 0 0,-1 0 0,1 0 0,0-1 0,0 1 1,0 0-1,-1 0 0,1 0 0,0-1 0,0 1 0,0 0 0,0 0 0,0 0 0,-1-1 0,1 1 1,0 0-1,0 0 0,0-1 0,0 1 0,0 0 0,0-1 0,0 1 0,0-1 0,0 1 69,0-1-1,1 0 1,-1 0 0,0 1-1,1-1 1,-1 0-1,0 1 1,1-1-1,-1 0 1,1 1-1,-1-1 1,1 1-1,-1-1 1,1 1 0,0-1-1,-1 1 1,1-1-1,0 1 1,-1 0-1,1-1 1,0 1-1,-1 0 1,1-1-1,0 1 1,0 0 0,-1 0-1,2 0 1,34-7 1511,32-3-1357,-29 8-230,57 4 0,38 10-34,-101-8 2,39 5-3,63 4 18,-83-11 34,166 4 302,3-15-157,401-28-43,-206 32-108,-179-6-21,20 10 132,-7 10 1,326-21 270,-344-10-390,112-5 684,103 36-180,-236-3-532,232-6 50,-302 2-49,-41 0-15,70-2-1,239-2 3,-27-21 3,-110 5-9,-52 19 3,-3 0-6,121-3 6,-185 6-5,98 5 3,173 7 4,-9-29 12,-230 4-10,-38 5 4,156-12 50,-301 16-62,89-11 351,133 1 0,47 12-296,19 0-25,95-1-17,-148-9 34,-74 5-14,20 5-19,-39 1-10,99 1 1,12-1 2,-62 1 12,-117 3-28,27 1-2,-74-8 13,-12 1 2,1-2-1,-1 1 0,26-6 0,0-2 6,1 2-1,-1 1 1,2 3-1,43 3 1,132-1 39,-6 0-17,-112 6-20,203 5 39,-67-7-5,-201-2 9,49-5 0,13 0-22,149 18-24,-229-13-5,0 0 1,-1-2 0,1 0-1,0-1 1,0-1 0,22-6-1,-2 0-3,0 1-1,1 3 0,61-1 1,-91 6-5,-9 0 4,1-1-1,-1 1 0,1-1 0,0 0 0,-1 0 0,1 0 0,0 0 0,-1 0 1,1 0-1,-1 0 0,1-1 0,2 0 0,-4 1 0,0-1 0,1 1 1,-1-1-1,1 0 0,-1 1 0,1-1 0,-1 1 0,1-1 0,-1 1 0,1-1 0,-1 1 1,1-1-1,0 1 0,-1 0 0,1-1 0,0 1 0,0 0 0,-1 0 0,1-1 0,0 1 1,-1 0-1,3 0 0,0 0 3,1 0 0,-1 0 0,1 1 0,-1-1 0,6 3-1,32 7-11,-37-9-6,-4-1 19,0 0 0,1 0 0,-1 0 0,0 0 1,0 0-1,1 0 0,-1 0 0,0 0 0,1 0 1,-1 0-1,0 0 0,1 0 0,-1 1 0,0-1 0,0 0 1,1 0-1,-1 0 0,0 1 0,0-1 0,0 0 0,1 0 1,-1 1-1,0-1 0,0 0 0,0 0 0,0 1 0,1-1 1,-1 0-1,0 0 0,0 1 0,0-1 0,0 0 0,0 1 1,0-1-1,0 0 0,0 1 0,-2 11-4597,0-10 1662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3:43.699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18 73 1640,'-10'15'872,"3"-6"-151,6-7 54,3-4 490,2-2-476,0 1 1,1 0-1,-1 0 0,1 0 1,0 0-1,6-2 0,12-6 1903,-19 9-910,-6 2-282,3-6-684,-1 5-786,0 1 1,0 0-1,0-1 1,0 1-1,0-1 1,0 1 0,0 0-1,0-1 1,1 1-1,-1 0 1,0-1-1,0 1 1,0-1-1,1 1 1,-1 0-1,0 0 1,0-1 0,1 1-1,-1 0 1,0-1-1,1 1 1,-1 0-1,0 0 1,1 0-1,-1-1 1,0 1-1,1 0 1,-1 0 0,1 0-1,-1 0 1,0 0-1,2-1 1,10 7 154,-1 0-131,-2-3-45,-1-1 0,1 0 0,0 0 0,0 0 0,14 0 1,-21-2-8,4 0 8,-1 0 0,1-1 0,-1 1 0,1-1 0,-1 0 0,0 0 0,10-4 0,13-3 70,11 4 188,50 0 0,-61 2-136,0 0-1,50-12 1,28-4-32,-8 13-41,159 12-1,-177-5 344,87-9 0,59 2-179,-154 11-211,-31-2 51,76-3 0,86-8 74,-162 8-119,1 2 0,76 16-1,-104-16-2,0-1-1,-1 0 0,1 0 1,0-1-1,0-1 1,0-1-1,0 0 0,15-3 1,2-1-4,0 1 0,-1 2 1,1 0-1,0 3 1,0 0-1,51 10 1,-25-5 83,0-2 0,71-5 0,-63 0-72,71 7 1,-46 6 57,107 6 354,-145-19-355,70-12 0,24-2-57,-38 15-22,58-3 30,-100-1-34,1 4 1,130 15 0,-170-11 5,0-2 0,1 0 0,-1-2 0,0-1 0,1-1 0,-1-1 0,40-11 0,-23 4-5,-1 1 0,1 3 0,1 1-1,-1 2 1,1 3 0,77 7 0,-74-2 8,1-2-1,80-5 0,-85 0-11,0 2 0,0 2 0,44 8 0,-53-7 10,1-1 1,-1-1-1,0-2 0,67-10 1,-76 7-11,0 1 0,0 1 0,0 1 0,47 6 0,12 5 6,109-1 0,-118-10-5,105 12 0,-161-9 3,21 4 3,0-2 1,46-1-1,-74-5 0,1 0 0,-1-1 0,16-5 0,-14 4-4,24-4 0,-22 6-2,1 1 0,-1 1 0,1 1 1,33 5-1,67 23-17,12 3 36,-121-32-10,0 1 1,0-1-1,0-1 1,0 0-1,0 0 1,0-1-1,13-3 1,-8 1-1,33-5-3,66-3 0,10-1-9,-95 8 2,-1 2 0,1 1 0,0 1 0,0 1 0,0 2 0,0 1 0,38 9 0,-31-4 3,48 10-3,-69-16 6,1 0 0,0-1 0,26-2 0,63-11 0,-89 10-3,0 1 1,21 0-1,-1 1-4,47-3-2,88-5-18,-135 6 2,1 1 0,-1 1 0,0 3 0,0 0 0,46 11-1,121 16-28,-129-22 31,-12 3 17,14 0-73,-64-10-3,0-1-1,0 0 1,0 0-1,20-5 1,-13 3-3,-1 0 0,1 1 0,0 0 0,26 4 0,-1-1 16,-21-3 70,1-1 0,-1-1 0,1-1 1,35-11-1,-26 6-26,37-5 0,-53 13 19,-1-1 0,1 2 0,-1 0 1,27 4-1,46 15 2,-85-19 0,0 0 0,0 0 0,0-1 0,0 1 0,0 0-1,0-1 1,-1 0 0,1 0 0,0 0 0,0 0 0,2-1 0,-2 0 1,-1 1 0,1 0 1,0 0-1,-1 0 0,1 1 0,0-1 0,0 1 0,0-1 0,4 1 1,-6 0 10,1 1 0,-1-1 0,1 0 0,-1 0 0,0 0 0,1 0 0,-1 0 0,1 0 0,-1 0 0,0-1 0,1 1 0,-1 0 0,0-1 0,2 0 0,-2 0-125,0 0-1,0 0 1,0 0-1,0 0 1,0-1-1,0 1 1,0 0-1,-1-1 1,1 1-1,0-2 1,3-4-1268,-3 6-2208,0 1-228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3:46.242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34 33 2096,'0'-3'386,"-2"-18"106,2 21-457,0 0-1,0 0 1,0-1 0,0 1 0,0 0 0,-1 0 0,1-1 0,0 1 0,0 0 0,0 0 0,0-1 0,0 1 0,-1 0 0,1 0 0,0-1 0,0 1 0,-1 0 0,1 0 0,0 0 0,0 0 0,-1 0 0,1-1 0,-1 1-1,1 0 93,-1 0 0,1 0 0,-1 0 0,1 1-1,-1-1 1,1 0 0,-1 0 0,1 0 0,-1 1-1,1-1 1,-1 0 0,1 0 0,0 1-1,-1-1 1,1 1 0,-1-1 0,1 0 0,-1 1-1,-1 1 487,1 0 0,-1 0 0,0 0 0,1 1-1,-1-1 1,1 0 0,0 1 0,0-1 0,0 1-1,0-1 1,0 1 0,1-1 0,-2 6-1,3-8-571,-1 1 0,0-1 0,1 0-1,-1 1 1,0-1 0,1 0-1,-1 1 1,0-1 0,1 0-1,-1 0 1,0 1 0,1-1-1,-1 0 1,1 0 0,-1 0-1,0 0 1,1 1 0,-1-1-1,1 0 1,-1 0 0,1 0-1,-1 0 1,1 0 0,0 0-1,17-1 46,-11 1 20,6 0-71,12 0 518,35 4 0,-33-2-361,0 0 0,0-2 0,1-1 0,-1-1 0,0-1 0,0-1-1,29-9 1,-47 10-119,31-8 661,62-10 1,-95 21-675,1-1 1,-1 2-1,0-1 1,1 1-1,-1 0 1,0 0-1,1 1 0,9 4 1,7 3-15,25 15 0,12 5-31,-53-26-11,0 0 1,0 0 0,0-1-1,0 0 1,0-1 0,0 1-1,1-2 1,-1 1 0,15-2-1,42-15 31,-43 12-18,10-3 42,60-4 0,112-4 112,-24 14-118,71-8-13,-165 3-21,108 4 1,-60 17-14,-74-7 3,102 1 0,-50-8 4,38-2 7,-74 0 13,-21 2 22,-51-2-48,1 1-1,-1-1 1,1 0 0,-1 0-1,1-1 1,-1 1 0,0-1 0,4-2-1,-3 1-3,0 1 0,0 0 0,1 0 0,-1 1-1,11-3 1,-4 4-2,0-1-1,12 3 1,21-1 0,-30-1 8,-15 0-6,1 0 1,-1-1-1,0 1 0,1 0 0,-1 0 0,0 0 1,1 0-1,-1 0 0,0-1 0,1 1 0,-1 0 1,0 0-1,0 0 0,1-1 0,-1 1 0,0 0 0,0-1 1,1 1-1,-1 0 0,0-1 0,1 1 3,-1-1 0,1 0 0,-1 1 0,1-1 1,-1 1-1,1-1 0,-1 1 0,1-1 0,-1 1 0,1 0 0,0-1 0,-1 1 0,1 0 0,0-1 0,0 1 0,11-1 5,-1 0-1,0 0 0,13 2 0,-12 0-8,-9-1-2,-1 0 0,1 0 1,0 1-1,0-1 0,0 1 0,-1 0 0,1 0 0,4 2 1,-5-3 9,-1 1 0,1 0 0,-1-1 0,1 1 1,0-1-1,-1 1 0,1-1 0,3 0 0,4-4 543,-6 1-1652,-1 3-3444,-3 0 848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4:50.955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</inkml:brush>
  </inkml:definitions>
  <inkml:trace contextRef="#ctx0" brushRef="#br0">2 161 2433,'-1'-1'414,"1"1"-1,0-1 1,0 0 0,0 0 0,-1 0 0,1 0 0,0 0 0,0 1 0,0-1 0,0 0 0,0 0 0,0 0 0,1 0 0,-1 0 0,1-1 0,-1 0-17,1 0-1,0 0 0,0 0 1,0 1-1,0-1 1,3-3-1,-3 4-311,0 0 0,0 0 0,0-1 1,0 1-1,0 0 0,0 0 0,1 1 0,-1-1 1,0 0-1,1 0 0,-1 0 0,1 1 0,-1-1 1,0 1-1,1-1 0,-1 1 0,1 0 0,0-1 1,2 1-1,5 4 199,-9-3-229,1-1-1,-1 1 1,1-1 0,0 0 0,-1 1 0,1-1-1,0 0 1,0 0 0,-1 1 0,1-1 0,0 0 0,-1 0-1,1 0 1,0 0 0,0 0 0,-1 0 0,1 0 0,0 0-1,1 0 1,35-7 227,-26 5-247,1 0 0,12-1 0,-18 3 8,0 1-1,0-1 1,0 1 0,-1 0 0,1 1-1,10 2 1,-10-1 212,1-1 0,0-1 0,0 1 0,0-1-1,12 0 1,-6-2-55,0-1-1,0-1 1,0 0-1,14-6 1,21-5-67,-13 6-102,0 2 1,0 1-1,1 2 0,0 2 0,0 0 1,48 7-1,-70-3 66,1-1 0,0-1-1,1-1 1,18-1 0,107-15 223,-100 12-296,42 1 1,-44 2-17,1 2 16,43 7-1,-42-4 83,41 0 0,5-7 19,137 3-56,128 2 547,-292-5-446,7-2-127,1 4 0,72 7-1,217 16 149,-316-21-132,67-1 89,37 0-82,-74 1-48,13 5 1,-45-2-1,44-2 1,54-13 13,-98 7-25,4 2 0,74 6 1,-82-1-5,422 14 52,-391-18-49,44 0-4,-45 3-3,174 8 7,-225-9-5,90 5 14,-87-7-7,1 0 0,0-1 0,29-6 0,7-4-2,1 2 0,0 3-1,112 0 1,16 4-5,5 0 1,-114 5-2,191-4 6,37-2-4,-207 6 8,121-14 0,-88 2-5,-49 4-11,94 5 0,19 15-4,-74-4 7,-77-10 4,0-1 1,0-2 0,59-13-1,-59 9-2,-14 3-5,0 1 0,1 2 0,-1 1 0,1 1 0,35 5 0,105 7-59,-88-9 33,-67-4 19,22-2 1,-23 1 0,23 0-1,15 2-12,13 1 6,-29 2 5,0-2 1,49-4-1,-24-4-9,-21 1 9,0 2 0,43 3 0,12 2 7,-36-1 6,-47-1-1,1 0 0,16-4 1,10 0-10,-30 3 1,0 0 0,0 0 0,0-1 1,0 0-1,10-4 0,13-4-20,-8 4 10,0 1 0,1 2 0,0 0 0,32 0 0,-41 3 10,-1 1 1,1 1 0,0 0-1,0 0 1,0 2-1,-1 0 1,0 0 0,18 9-1,-31-12 9,1-1 0,0 1-1,0-1 1,0 1 0,-1-1 0,1 1 0,0-1-1,0 0 1,0 1 0,0-1 0,0 0-1,-1 0 1,1 0 0,0 1 0,0-1-1,0 0 1,0 0 0,0-1 0,0 1 0,0 0-1,0 0 1,0 0 0,-1 0 0,2-1-1,-1 0 1,1 1 0,-1 0-1,0-1 1,0 1-1,0 0 1,1 0-1,-1-1 1,0 1 0,0 0-1,1 0 1,-1 0-1,0 1 1,1-1-1,0 1 1,9 0-3,17 2-14,0 2 1,43 13-1,-61-14-102,-23-7-415,5 0-1196,3 2-2338,3 1 264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09.885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</inkml:brush>
  </inkml:definitions>
  <inkml:trace contextRef="#ctx0" brushRef="#br0">51 192 1080,'-42'-5'1043,"42"5"-990,-1 0-1,1 0 1,-1 0 0,1 0 0,-1 0-1,1 0 1,-1 0 0,1-1-1,-1 1 1,1 0 0,-1 0-1,1-1 1,0 1 0,-1 0-1,1-1 1,-1 0 0,2-5 599,10-4 217,-10 9-695,2-2 189,8-6 346,-10 9-595,-1-1 0,1 1 0,-1 0 0,0 0 0,1-1-1,-1 1 1,0 0 0,0-1 0,1 1 0,-1-1 0,0 1 0,0 0 0,1-1 0,-1 1 0,0-1-1,0 1 1,0 0 0,0-1 0,0 1 0,0-1 0,0 1 0,0-1 0,-8 0 5129,-8 2-3811,16-1-907,1 0-81,6 1 227,1 0-448,0 0 0,0 0 0,9 3 0,-1 2-130,1 0 0,-1-2 0,1 0 0,17 2 1,-11-4 123,0-2 0,29-2 1,-19 1-49,-20 0-129,0 1-1,-1 0 1,1 2 0,-1-1 0,1 1-1,-1 1 1,0 0 0,24 10-1,-27-9-29,1-1-1,-1 0 1,1 0-1,0-1 0,0 0 1,0-1-1,0 0 1,11 0-1,84-10 56,-62 5-40,37-4 24,78-6 184,-112 12 104,66 5-1,-89 0-259,-11-1-38,25 0 0,91-3 25,127-6 14,51-4 224,-96 6-166,-123-2-108,-18 0-4,188-35 202,-229 36-183,89-9 54,-84 12-84,7 0-9,70 6 1,-60 0-2,-8-1 1,230-1 74,-131 0 60,-23 0-80,-55-1-43,23 0 6,141 5 158,-51 2-104,-136-8-63,99 2 10,-102 1-16,64 12 0,-22 1 4,111 8-1,-128-19-5,243 19 13,-249-17-6,0-3 0,0-3-1,77-8 1,233-19 20,-163 20-21,-3-15 13,9-14-8,34-2 25,-221 34 54,39-12 1,-42 10-6,-1 1 0,28-4 0,124 5 2,-82 5-79,-3-1 5,41-1 86,-72-2-79,1 2 1,104 11 0,-137-7-22,148 26 0,7 3 7,-136-28-5,52 0 0,45-7 7,-53 1-4,107 3 1,-140 0-9,236 12 0,-163-5 0,59-12 7,239-19 1,-315 14-11,-12 2 26,-5 1 80,-20 1-4,84 6 0,45-4-70,-60-2-11,300 0-9,-385 8-9,0 1 0,65 15 0,-95-14 0,22 2 4,60 0 0,49-7 11,2 0-5,-88 3-5,296-4 20,91-5-19,-365 7 2,110-14 0,-109 5-4,134-14 11,-159 12-10,39-4-1,-37 10-2,186-11-6,-97 13 3,4 0 3,101 8-2,-215-4-1,211 31-3,-156-17 4,84-2 3,-48-6 0,-67-1 8,95-4 0,-29-19 6,-119 15-20,-1 0-1,1 2 1,0 0-1,-1 1 1,25 6 0,1-1 2,-41-6 4,22 1 23,-26-2-23,1 0 0,0 0 1,-1 0-1,1 0 0,-1 0 0,1 0 1,0 0-1,-1 0 0,1-1 0,-1 1 0,1 0 1,0 0-1,-1-1 0,1 1 0,-1 0 1,1-1-1,-1 1 0,1 0 0,-1-1 0,1 1 1,-1-1-1,0 1 0,1 0 0,-1-1 1,0 1-1,1-1 0,-1 1 0,0-1 1,1 0-1,-1 1 0,0-1 0,0 1 0,0-1 1,1 1-1,-1-2 0,0 2-11,0 0 1,0-1-1,0 1 1,0 0-1,0 0 0,0-1 1,0 1-1,0 0 1,0 0-1,0-1 0,1 1 1,-1 0-1,0 0 0,0 0 1,0-1-1,0 1 1,0 0-1,1 0 0,-1 0 1,0 0-1,0-1 1,0 1-1,1 0 0,-1 0 1,0 0-1,0 0 0,1 0 1,-1 0-1,0 0 1,0 0-1,1-1 0,-1 1 1,0 0-1,0 0 1,1 0-1,-1 0 0,0 0 1,0 0-1,1 1 0,-1-1 1,0 0-1,1 0 1,4 1-2429,-3 0-4779,-6 0 3210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9T18:15:12.080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</inkml:brush>
  </inkml:definitions>
  <inkml:trace contextRef="#ctx0" brushRef="#br0">61 36 4657,'-3'-2'434,"-3"-1"984,0 0-1,-12-4 0,17 6-1279,1 1-1,-1 0 1,0 0 0,0-1-1,0 1 1,0 0-1,0 0 1,1 0 0,-1 0-1,0 0 1,0 0 0,0 0-1,0 0 1,0 0-1,0 0 1,0 0 0,1 1-1,-1-1 1,0 0 0,0 0-1,0 1 1,1-1 0,-1 1-1,0-1 1,0 1-1,1-1 1,-1 1 0,0 0-1,1-1 1,-1 2 0,0-2-115,1 0 0,0 0 0,0 0 0,0 1 1,0-1-1,-1 0 0,1 0 0,0 1 0,0-1 0,0 0 1,0 0-1,0 1 0,0-1 0,0 0 0,0 1 1,0-1-1,0 0 0,0 0 0,0 1 0,0-1 0,0 0 1,0 0-1,0 1 0,0-1 0,0 0 0,0 1 1,11 2 645,-10-2-630,24 4 462,-1-1 0,1-2 1,26 1-1,260-9 1253,-174 1-1640,-9-2 385,64 1 111,23 18-533,-200-10-74,43 1 37,88-5 0,-114 0 22,120-11 444,-88 6-243,32-5 27,-74 9-278,0 0-1,0 1 1,0 2-1,0 0 1,0 2-1,0 0 1,32 7-1,-27-2 5,2-2 0,37 3 0,-45-8 16,26-4 0,-31 2-28,0 0 1,0 2-1,18 1 1,-29-1 1,1 0 0,-1 0 0,1 0 0,-1 0 0,1-1 0,-1 0 0,0 0 0,10-3 0,-9 2 12,2 0-2,1 1 0,0 0 0,-1 1 0,1 0 0,9 1 0,-6-1-15,4 1 4,0 2 0,27 6 0,-41-9-2,0 1 0,-1-1 0,1 0 0,0 0 0,0 0 0,-1 0 0,1 0 0,0 0 0,-1 0 0,4-1 1,12-1 10,-8 1-19,0 2 0,1-1 1,13 4-1,10 1-119,-23-5 21,-10 0 81,1 0-1,-1 0 1,0-1 0,0 1-1,0 0 1,0 0 0,1 0-1,-1 0 1,0-1 0,0 1 0,0 0-1,0 0 1,0 0 0,0-1-1,0 1 1,0 0 0,1 0 0,-1-1-1,0 1 1,0 0 0,0 0-1,0 0 1,0-1 0,0 1-1,0 0 1,0-1-1303,-1 2-2267,0 0-179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664b0338f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664b0338f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0566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After groups present their ideas, the presenters reveal the actual abstract and walk through the components of the causal hypothesis</a:t>
            </a:r>
          </a:p>
        </p:txBody>
      </p:sp>
    </p:spTree>
    <p:extLst>
      <p:ext uri="{BB962C8B-B14F-4D97-AF65-F5344CB8AC3E}">
        <p14:creationId xmlns:p14="http://schemas.microsoft.com/office/powerpoint/2010/main" val="2756382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d8ecd8a7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d8ecd8a7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d8ecd8a79_0_3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d8ecd8a79_0_3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rgbClr val="C8261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8664b0338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8664b0338f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Exposure is albuterol during asthma exacerbation</a:t>
            </a:r>
          </a:p>
          <a:p>
            <a:pPr marL="158750" indent="0">
              <a:buNone/>
            </a:pPr>
            <a:r>
              <a:rPr lang="en-US" dirty="0"/>
              <a:t>Improves</a:t>
            </a:r>
          </a:p>
          <a:p>
            <a:pPr marL="158750" indent="0">
              <a:buNone/>
            </a:pPr>
            <a:r>
              <a:rPr lang="en-US" dirty="0"/>
              <a:t>Outcome is Respiratory function</a:t>
            </a:r>
          </a:p>
          <a:p>
            <a:pPr marL="158750" indent="0">
              <a:buNone/>
            </a:pPr>
            <a:r>
              <a:rPr lang="en-US" dirty="0"/>
              <a:t>Context is Pediatric patients</a:t>
            </a:r>
          </a:p>
        </p:txBody>
      </p:sp>
    </p:spTree>
    <p:extLst>
      <p:ext uri="{BB962C8B-B14F-4D97-AF65-F5344CB8AC3E}">
        <p14:creationId xmlns:p14="http://schemas.microsoft.com/office/powerpoint/2010/main" val="3317605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664b0338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664b0338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Given a research question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Goal to work in groups to develop your own study design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Work through this table to identify components of the study design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8664b0338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8664b0338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664b0338f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664b0338f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Everyone is given this info to start – then break into small groups and discuss how you could design a study to answer this research question. Complete the causal hypothesis table to address important aspects of study design. Use cheat sheets to help! Write a causal hypothesis and share with larger group. </a:t>
            </a:r>
          </a:p>
        </p:txBody>
      </p:sp>
    </p:spTree>
    <p:extLst>
      <p:ext uri="{BB962C8B-B14F-4D97-AF65-F5344CB8AC3E}">
        <p14:creationId xmlns:p14="http://schemas.microsoft.com/office/powerpoint/2010/main" val="85895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7.png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" Type="http://schemas.openxmlformats.org/officeDocument/2006/relationships/image" Target="../media/image1.png"/><Relationship Id="rId21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customXml" Target="../ink/ink5.xml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29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.xml"/><Relationship Id="rId11" Type="http://schemas.openxmlformats.org/officeDocument/2006/relationships/image" Target="../media/image6.png"/><Relationship Id="rId24" Type="http://schemas.openxmlformats.org/officeDocument/2006/relationships/customXml" Target="../ink/ink11.xml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28" Type="http://schemas.openxmlformats.org/officeDocument/2006/relationships/customXml" Target="../ink/ink13.xml"/><Relationship Id="rId10" Type="http://schemas.openxmlformats.org/officeDocument/2006/relationships/customXml" Target="../ink/ink4.xml"/><Relationship Id="rId19" Type="http://schemas.openxmlformats.org/officeDocument/2006/relationships/image" Target="../media/image10.png"/><Relationship Id="rId31" Type="http://schemas.openxmlformats.org/officeDocument/2006/relationships/image" Target="../media/image16.png"/><Relationship Id="rId4" Type="http://schemas.openxmlformats.org/officeDocument/2006/relationships/customXml" Target="../ink/ink1.xml"/><Relationship Id="rId9" Type="http://schemas.openxmlformats.org/officeDocument/2006/relationships/image" Target="../media/image5.png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14.png"/><Relationship Id="rId30" Type="http://schemas.openxmlformats.org/officeDocument/2006/relationships/customXml" Target="../ink/ink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1827400" y="1444250"/>
            <a:ext cx="56163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Pediatrics Journal </a:t>
            </a:r>
            <a:r>
              <a:rPr lang="en" dirty="0"/>
              <a:t>Club Guide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308809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Cheat Sheet</a:t>
            </a:r>
            <a:endParaRPr/>
          </a:p>
        </p:txBody>
      </p:sp>
      <p:graphicFrame>
        <p:nvGraphicFramePr>
          <p:cNvPr id="111" name="Google Shape;111;p21"/>
          <p:cNvGraphicFramePr/>
          <p:nvPr>
            <p:extLst>
              <p:ext uri="{D42A27DB-BD31-4B8C-83A1-F6EECF244321}">
                <p14:modId xmlns:p14="http://schemas.microsoft.com/office/powerpoint/2010/main" val="3458899923"/>
              </p:ext>
            </p:extLst>
          </p:nvPr>
        </p:nvGraphicFramePr>
        <p:xfrm>
          <a:off x="878983" y="1101500"/>
          <a:ext cx="7239000" cy="3383220"/>
        </p:xfrm>
        <a:graphic>
          <a:graphicData uri="http://schemas.openxmlformats.org/drawingml/2006/table">
            <a:tbl>
              <a:tblPr>
                <a:noFill/>
                <a:tableStyleId>{76149BAE-57A2-4C59-AC18-69C96BB73358}</a:tableStyleId>
              </a:tblPr>
              <a:tblGrid>
                <a:gridCol w="184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Study Design</a:t>
                      </a:r>
                      <a:endParaRPr dirty="0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</a:rPr>
                        <a:t>Meta-Analysis, Systematic Review, Randomized Controlled Trial, Cohort Study, Case-control Study, Cross-sectional study,Case Reports and Series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Exposure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“Cause” of what you are studying - medication, intervention, exposure etc.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Exposure </a:t>
                      </a:r>
                      <a:r>
                        <a:rPr lang="en" sz="1200" dirty="0"/>
                        <a:t>Contrast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Compared to what alternative - placebo, unexposed,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alternate med/dose, </a:t>
                      </a: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Etiologic Period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During what time period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does the exposure matter</a:t>
                      </a: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 - from birth to 2 years, during pregnancy, 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Causal Direction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Effect - improves, worsens,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increases, decreases, </a:t>
                      </a: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Outcome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What you are measuring – cancer, happiness, IQ score,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etc. 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Outcome </a:t>
                      </a:r>
                      <a:r>
                        <a:rPr lang="en" sz="1200" dirty="0"/>
                        <a:t>Contrast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Absen</a:t>
                      </a:r>
                      <a:r>
                        <a:rPr lang="en-US" sz="1200" dirty="0" err="1">
                          <a:solidFill>
                            <a:schemeClr val="dk1"/>
                          </a:solidFill>
                        </a:rPr>
                        <a:t>ce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 of outcome – no cancer dx, </a:t>
                      </a:r>
                      <a:r>
                        <a:rPr lang="en-US" sz="1200" dirty="0" err="1">
                          <a:solidFill>
                            <a:schemeClr val="dk1"/>
                          </a:solidFill>
                        </a:rPr>
                        <a:t>etc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Population Context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Who, when, where - residents in Worcester, MA, 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61514-D222-422B-9B71-DE01C002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Journal Club Presentation</a:t>
            </a:r>
          </a:p>
        </p:txBody>
      </p:sp>
    </p:spTree>
    <p:extLst>
      <p:ext uri="{BB962C8B-B14F-4D97-AF65-F5344CB8AC3E}">
        <p14:creationId xmlns:p14="http://schemas.microsoft.com/office/powerpoint/2010/main" val="3511289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4D119-DFCB-4972-A612-5D49042C6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81749"/>
            <a:ext cx="8520600" cy="831300"/>
          </a:xfrm>
        </p:spPr>
        <p:txBody>
          <a:bodyPr/>
          <a:lstStyle/>
          <a:p>
            <a:r>
              <a:rPr lang="en-US" dirty="0"/>
              <a:t>Background and Research Question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2272D-A587-44D2-B14A-8DE78D83F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433945"/>
            <a:ext cx="8520600" cy="3180751"/>
          </a:xfrm>
        </p:spPr>
        <p:txBody>
          <a:bodyPr/>
          <a:lstStyle/>
          <a:p>
            <a:pPr marL="114300" indent="0">
              <a:buNone/>
            </a:pPr>
            <a:r>
              <a:rPr lang="en-US" b="1" dirty="0"/>
              <a:t>Background: </a:t>
            </a:r>
            <a:r>
              <a:rPr lang="en-US" dirty="0"/>
              <a:t>Asthma is a common chronic condition among pediatric patients and is a common cause for presentation to the ED. Short-acting beta(2)-agonists are used to treat asthma symptoms. There are multiple modes of delivery for the medication.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sz="800" dirty="0">
              <a:solidFill>
                <a:schemeClr val="accent5"/>
              </a:solidFill>
            </a:endParaRPr>
          </a:p>
          <a:p>
            <a:pPr marL="114300" indent="0">
              <a:buNone/>
            </a:pPr>
            <a:r>
              <a:rPr lang="en-US" b="1" dirty="0">
                <a:solidFill>
                  <a:schemeClr val="accent5"/>
                </a:solidFill>
              </a:rPr>
              <a:t>Research Question: Is breath-enhanced nebulizer effective for treating asthma in pediatrics patients? </a:t>
            </a:r>
          </a:p>
        </p:txBody>
      </p:sp>
    </p:spTree>
    <p:extLst>
      <p:ext uri="{BB962C8B-B14F-4D97-AF65-F5344CB8AC3E}">
        <p14:creationId xmlns:p14="http://schemas.microsoft.com/office/powerpoint/2010/main" val="2327903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308809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Cheat Sheet</a:t>
            </a:r>
            <a:endParaRPr/>
          </a:p>
        </p:txBody>
      </p:sp>
      <p:graphicFrame>
        <p:nvGraphicFramePr>
          <p:cNvPr id="111" name="Google Shape;111;p21"/>
          <p:cNvGraphicFramePr/>
          <p:nvPr/>
        </p:nvGraphicFramePr>
        <p:xfrm>
          <a:off x="878983" y="1101500"/>
          <a:ext cx="7239000" cy="3383220"/>
        </p:xfrm>
        <a:graphic>
          <a:graphicData uri="http://schemas.openxmlformats.org/drawingml/2006/table">
            <a:tbl>
              <a:tblPr>
                <a:noFill/>
                <a:tableStyleId>{76149BAE-57A2-4C59-AC18-69C96BB73358}</a:tableStyleId>
              </a:tblPr>
              <a:tblGrid>
                <a:gridCol w="184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Study Design</a:t>
                      </a:r>
                      <a:endParaRPr dirty="0"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</a:rPr>
                        <a:t>Meta-Analysis, Systematic Review, Randomized Controlled Trial, Cohort Study, Case-control Study, Cross-sectional study,Case Reports and Series</a:t>
                      </a:r>
                      <a:endParaRPr sz="12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Exposure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“Cause” of what you are studying - medication, intervention, exposure etc.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Exposure </a:t>
                      </a:r>
                      <a:r>
                        <a:rPr lang="en" sz="1200" dirty="0"/>
                        <a:t>Contrast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Compared to what alternative - placebo, unexposed,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alternate med/dose, </a:t>
                      </a: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Etiologic Period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During what time period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does the exposure matter</a:t>
                      </a: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 - from birth to 2 years, during pregnancy, 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Causal Direction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Effect - improves, worsens,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increases, decreases, </a:t>
                      </a: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Outcome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What you are measuring – cancer, happiness, IQ score, 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etc. 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Outcome </a:t>
                      </a:r>
                      <a:r>
                        <a:rPr lang="en" sz="1200" dirty="0"/>
                        <a:t>Contrast</a:t>
                      </a:r>
                      <a:endParaRPr sz="12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Absen</a:t>
                      </a:r>
                      <a:r>
                        <a:rPr lang="en-US" sz="1200" dirty="0" err="1">
                          <a:solidFill>
                            <a:schemeClr val="dk1"/>
                          </a:solidFill>
                        </a:rPr>
                        <a:t>ce</a:t>
                      </a:r>
                      <a:r>
                        <a:rPr lang="en-US" sz="1200" dirty="0">
                          <a:solidFill>
                            <a:schemeClr val="dk1"/>
                          </a:solidFill>
                        </a:rPr>
                        <a:t> of outcome – no cancer dx, </a:t>
                      </a:r>
                      <a:r>
                        <a:rPr lang="en-US" sz="1200" dirty="0" err="1">
                          <a:solidFill>
                            <a:schemeClr val="dk1"/>
                          </a:solidFill>
                        </a:rPr>
                        <a:t>etc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Population Context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dirty="0">
                          <a:solidFill>
                            <a:schemeClr val="dk1"/>
                          </a:solidFill>
                        </a:rPr>
                        <a:t>Who, when, where - residents in Worcester, MA, etc.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906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48DF-A1E8-440E-9A68-CFDA2B23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08810"/>
            <a:ext cx="8520600" cy="831300"/>
          </a:xfrm>
        </p:spPr>
        <p:txBody>
          <a:bodyPr/>
          <a:lstStyle/>
          <a:p>
            <a:r>
              <a:rPr lang="en-US" dirty="0"/>
              <a:t>Abstract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91BBE-6F91-404F-99FD-972C4CA3D3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8848"/>
          <a:stretch/>
        </p:blipFill>
        <p:spPr>
          <a:xfrm>
            <a:off x="1974676" y="5924"/>
            <a:ext cx="7057717" cy="5597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6FD3B1-974E-4226-9427-D6F3932F8E33}"/>
              </a:ext>
            </a:extLst>
          </p:cNvPr>
          <p:cNvSpPr txBox="1"/>
          <p:nvPr/>
        </p:nvSpPr>
        <p:spPr>
          <a:xfrm>
            <a:off x="204438" y="1448365"/>
            <a:ext cx="16280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  <a:latin typeface="Trebuchet MS" pitchFamily="34" charset="0"/>
              </a:rPr>
              <a:t>Exposure</a:t>
            </a:r>
            <a:r>
              <a:rPr lang="en-US" sz="1400" dirty="0">
                <a:solidFill>
                  <a:srgbClr val="003399"/>
                </a:solidFill>
                <a:latin typeface="Trebuchet MS" pitchFamily="34" charset="0"/>
              </a:rPr>
              <a:t> </a:t>
            </a:r>
          </a:p>
          <a:p>
            <a:endParaRPr lang="en-US" sz="1400" dirty="0">
              <a:solidFill>
                <a:srgbClr val="003399"/>
              </a:solidFill>
              <a:latin typeface="Trebuchet MS" pitchFamily="34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Trebuchet MS" pitchFamily="34" charset="0"/>
                <a:cs typeface="Arial"/>
              </a:rPr>
              <a:t>Etiologic Period</a:t>
            </a:r>
          </a:p>
          <a:p>
            <a:endParaRPr lang="en-US" dirty="0">
              <a:solidFill>
                <a:srgbClr val="0070C0"/>
              </a:solidFill>
              <a:latin typeface="Trebuchet MS" pitchFamily="34" charset="0"/>
              <a:cs typeface="Arial"/>
            </a:endParaRPr>
          </a:p>
          <a:p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Causal Direction</a:t>
            </a:r>
          </a:p>
          <a:p>
            <a:endParaRPr lang="en-US" sz="1400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r>
              <a:rPr lang="en-US" sz="1400" dirty="0">
                <a:solidFill>
                  <a:srgbClr val="C00000"/>
                </a:solidFill>
                <a:latin typeface="Trebuchet MS" pitchFamily="34" charset="0"/>
              </a:rPr>
              <a:t>Outcome</a:t>
            </a:r>
          </a:p>
          <a:p>
            <a:endParaRPr lang="en-US" dirty="0">
              <a:solidFill>
                <a:srgbClr val="C00000"/>
              </a:solidFill>
              <a:latin typeface="Trebuchet MS" pitchFamily="34" charset="0"/>
            </a:endParaRPr>
          </a:p>
          <a:p>
            <a:r>
              <a:rPr lang="en-US" sz="1400" dirty="0">
                <a:solidFill>
                  <a:srgbClr val="7030A0"/>
                </a:solidFill>
                <a:latin typeface="Trebuchet MS" pitchFamily="34" charset="0"/>
              </a:rPr>
              <a:t>Context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007C90-2531-406F-9253-FBFB6638D4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411" b="54118"/>
          <a:stretch/>
        </p:blipFill>
        <p:spPr>
          <a:xfrm>
            <a:off x="1974676" y="672790"/>
            <a:ext cx="7057717" cy="16801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CE8536-86BB-427A-A074-0F700AB925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5882" b="21462"/>
          <a:stretch/>
        </p:blipFill>
        <p:spPr>
          <a:xfrm>
            <a:off x="1974676" y="2352908"/>
            <a:ext cx="7057717" cy="16392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BE4892-12D1-4C34-8400-CCE0E23B41C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0092"/>
          <a:stretch/>
        </p:blipFill>
        <p:spPr>
          <a:xfrm>
            <a:off x="1974676" y="4070195"/>
            <a:ext cx="7057717" cy="99928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0E0B49B1-40D6-4B68-B742-6B7A43272A47}"/>
                  </a:ext>
                </a:extLst>
              </p14:cNvPr>
              <p14:cNvContentPartPr/>
              <p14:nvPr/>
            </p14:nvContentPartPr>
            <p14:xfrm>
              <a:off x="7106696" y="4184450"/>
              <a:ext cx="1349640" cy="493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0E0B49B1-40D6-4B68-B742-6B7A43272A4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53056" y="4076810"/>
                <a:ext cx="1457280" cy="26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C3DD0A0A-B5FB-46BD-A5B3-802737DFEFA6}"/>
                  </a:ext>
                </a:extLst>
              </p14:cNvPr>
              <p14:cNvContentPartPr/>
              <p14:nvPr/>
            </p14:nvContentPartPr>
            <p14:xfrm>
              <a:off x="2063816" y="4437890"/>
              <a:ext cx="3960" cy="57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C3DD0A0A-B5FB-46BD-A5B3-802737DFEFA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09816" y="4329890"/>
                <a:ext cx="111600" cy="22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636C2D5A-3BD0-43F6-BF02-B109430912B5}"/>
                  </a:ext>
                </a:extLst>
              </p14:cNvPr>
              <p14:cNvContentPartPr/>
              <p14:nvPr/>
            </p14:nvContentPartPr>
            <p14:xfrm>
              <a:off x="2071016" y="4420610"/>
              <a:ext cx="985320" cy="2268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636C2D5A-3BD0-43F6-BF02-B109430912B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017376" y="4312970"/>
                <a:ext cx="109296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A6ABAF05-9476-4B4B-A7E1-9A5E20D43536}"/>
                  </a:ext>
                </a:extLst>
              </p14:cNvPr>
              <p14:cNvContentPartPr/>
              <p14:nvPr/>
            </p14:nvContentPartPr>
            <p14:xfrm>
              <a:off x="2761856" y="1913570"/>
              <a:ext cx="5248080" cy="6552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A6ABAF05-9476-4B4B-A7E1-9A5E20D4353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707856" y="1805570"/>
                <a:ext cx="5355720" cy="28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4D7A5F9D-7EEB-4B01-B6A1-C5E9996F45FE}"/>
                  </a:ext>
                </a:extLst>
              </p14:cNvPr>
              <p14:cNvContentPartPr/>
              <p14:nvPr/>
            </p14:nvContentPartPr>
            <p14:xfrm>
              <a:off x="5164136" y="781010"/>
              <a:ext cx="3463200" cy="5184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4D7A5F9D-7EEB-4B01-B6A1-C5E9996F45F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10136" y="673010"/>
                <a:ext cx="3570840" cy="26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9517D546-6819-46CE-AAB1-E416CEBC196C}"/>
                  </a:ext>
                </a:extLst>
              </p14:cNvPr>
              <p14:cNvContentPartPr/>
              <p14:nvPr/>
            </p14:nvContentPartPr>
            <p14:xfrm>
              <a:off x="2119256" y="1043810"/>
              <a:ext cx="1099080" cy="331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9517D546-6819-46CE-AAB1-E416CEBC196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065256" y="935810"/>
                <a:ext cx="1206720" cy="24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ECF6B415-7002-4C7C-A6E5-BBAB8C1A8663}"/>
                  </a:ext>
                </a:extLst>
              </p14:cNvPr>
              <p14:cNvContentPartPr/>
              <p14:nvPr/>
            </p14:nvContentPartPr>
            <p14:xfrm>
              <a:off x="4821416" y="234530"/>
              <a:ext cx="3310200" cy="57960"/>
            </p14:xfrm>
          </p:contentPart>
        </mc:Choice>
        <mc:Fallback xmlns=""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ECF6B415-7002-4C7C-A6E5-BBAB8C1A8663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767416" y="126890"/>
                <a:ext cx="3417840" cy="27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47641A53-DCD8-4257-A75D-726514FFCBDB}"/>
                  </a:ext>
                </a:extLst>
              </p14:cNvPr>
              <p14:cNvContentPartPr/>
              <p14:nvPr/>
            </p14:nvContentPartPr>
            <p14:xfrm>
              <a:off x="3307976" y="1017170"/>
              <a:ext cx="5511600" cy="7956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47641A53-DCD8-4257-A75D-726514FFCBD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254336" y="909170"/>
                <a:ext cx="5619240" cy="29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45582685-C725-4395-8703-8C278E3A350D}"/>
                  </a:ext>
                </a:extLst>
              </p14:cNvPr>
              <p14:cNvContentPartPr/>
              <p14:nvPr/>
            </p14:nvContentPartPr>
            <p14:xfrm>
              <a:off x="2062376" y="1287890"/>
              <a:ext cx="904320" cy="18720"/>
            </p14:xfrm>
          </p:contentPart>
        </mc:Choice>
        <mc:Fallback xmlns=""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45582685-C725-4395-8703-8C278E3A350D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008736" y="1180250"/>
                <a:ext cx="101196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3C999B5B-CFA5-48E2-BE16-392B6EF7CE8A}"/>
                  </a:ext>
                </a:extLst>
              </p14:cNvPr>
              <p14:cNvContentPartPr/>
              <p14:nvPr/>
            </p14:nvContentPartPr>
            <p14:xfrm>
              <a:off x="5304176" y="1462850"/>
              <a:ext cx="3456000" cy="6192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3C999B5B-CFA5-48E2-BE16-392B6EF7CE8A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250176" y="1354850"/>
                <a:ext cx="356364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F3F7D719-E99B-4F7E-827B-850853275F5A}"/>
                  </a:ext>
                </a:extLst>
              </p14:cNvPr>
              <p14:cNvContentPartPr/>
              <p14:nvPr/>
            </p14:nvContentPartPr>
            <p14:xfrm>
              <a:off x="2065616" y="1718810"/>
              <a:ext cx="1815480" cy="45360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F3F7D719-E99B-4F7E-827B-850853275F5A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011976" y="1611170"/>
                <a:ext cx="1923120" cy="26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E4217E52-7B99-44E5-B558-F479CFC80679}"/>
                  </a:ext>
                </a:extLst>
              </p14:cNvPr>
              <p14:cNvContentPartPr/>
              <p14:nvPr/>
            </p14:nvContentPartPr>
            <p14:xfrm>
              <a:off x="4201136" y="1716650"/>
              <a:ext cx="2476800" cy="4068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E4217E52-7B99-44E5-B558-F479CFC80679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147496" y="1608650"/>
                <a:ext cx="258444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ECD224DB-4557-48E5-A8D6-C60CC73D3383}"/>
                  </a:ext>
                </a:extLst>
              </p14:cNvPr>
              <p14:cNvContentPartPr/>
              <p14:nvPr/>
            </p14:nvContentPartPr>
            <p14:xfrm>
              <a:off x="7072496" y="1718810"/>
              <a:ext cx="1441800" cy="3276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ECD224DB-4557-48E5-A8D6-C60CC73D3383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7018496" y="1611170"/>
                <a:ext cx="1549440" cy="2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E2649F8D-4731-4863-8F22-AF8881C17F98}"/>
                  </a:ext>
                </a:extLst>
              </p14:cNvPr>
              <p14:cNvContentPartPr/>
              <p14:nvPr/>
            </p14:nvContentPartPr>
            <p14:xfrm>
              <a:off x="3025376" y="460970"/>
              <a:ext cx="3166560" cy="37440"/>
            </p14:xfrm>
          </p:contentPart>
        </mc:Choice>
        <mc:Fallback xmlns=""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E2649F8D-4731-4863-8F22-AF8881C17F98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971736" y="353330"/>
                <a:ext cx="3274200" cy="25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244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4EA84-D22C-4E73-9829-3ED313645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0"/>
            <a:ext cx="8520600" cy="831300"/>
          </a:xfrm>
        </p:spPr>
        <p:txBody>
          <a:bodyPr/>
          <a:lstStyle/>
          <a:p>
            <a:r>
              <a:rPr lang="en-US" dirty="0"/>
              <a:t>Identify components of the causal hypothesis</a:t>
            </a:r>
          </a:p>
        </p:txBody>
      </p:sp>
      <p:graphicFrame>
        <p:nvGraphicFramePr>
          <p:cNvPr id="4" name="Google Shape;122;p23">
            <a:extLst>
              <a:ext uri="{FF2B5EF4-FFF2-40B4-BE49-F238E27FC236}">
                <a16:creationId xmlns:a16="http://schemas.microsoft.com/office/drawing/2014/main" id="{0ED54AA6-8AEF-41E0-AB8E-6B498C1C8E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426003"/>
              </p:ext>
            </p:extLst>
          </p:nvPr>
        </p:nvGraphicFramePr>
        <p:xfrm>
          <a:off x="739638" y="709272"/>
          <a:ext cx="7664721" cy="4474026"/>
        </p:xfrm>
        <a:graphic>
          <a:graphicData uri="http://schemas.openxmlformats.org/drawingml/2006/table">
            <a:tbl>
              <a:tblPr>
                <a:noFill/>
                <a:tableStyleId>{76149BAE-57A2-4C59-AC18-69C96BB73358}</a:tableStyleId>
              </a:tblPr>
              <a:tblGrid>
                <a:gridCol w="257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4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7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/>
                        <a:t>Study Design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/>
                        <a:t>(Type of study)</a:t>
                      </a:r>
                      <a:endParaRPr sz="9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solidFill>
                            <a:schemeClr val="dk1"/>
                          </a:solidFill>
                        </a:rPr>
                        <a:t>Randomized control trial</a:t>
                      </a:r>
                      <a:endParaRPr sz="1000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solidFill>
                            <a:srgbClr val="0070C0"/>
                          </a:solidFill>
                          <a:latin typeface="Trebuchet MS" pitchFamily="34" charset="0"/>
                        </a:rPr>
                        <a:t>Exposure</a:t>
                      </a:r>
                      <a:endParaRPr sz="1000" b="1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0070C0"/>
                          </a:solidFill>
                        </a:rPr>
                        <a:t>(Independent variable - the “cause” of what you are studying)</a:t>
                      </a:r>
                      <a:endParaRPr sz="900" dirty="0">
                        <a:solidFill>
                          <a:srgbClr val="0070C0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0070C0"/>
                          </a:solidFill>
                        </a:rPr>
                        <a:t>Conceptually: 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breath-enhanced nebulizer treatment</a:t>
                      </a:r>
                      <a:endParaRPr lang="en-US" sz="1000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0070C0"/>
                          </a:solidFill>
                        </a:rPr>
                        <a:t>Operationally: 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5 mg albuterol delivered via breath-enhanced system</a:t>
                      </a:r>
                      <a:endParaRPr lang="en-US" sz="1000" dirty="0">
                        <a:solidFill>
                          <a:srgbClr val="0070C0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31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Exposure </a:t>
                      </a:r>
                      <a:r>
                        <a:rPr lang="en" sz="1000" b="1" dirty="0">
                          <a:solidFill>
                            <a:srgbClr val="0070C0"/>
                          </a:solidFill>
                        </a:rPr>
                        <a:t>Contrast</a:t>
                      </a:r>
                      <a:endParaRPr sz="1000" b="1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en" sz="900" dirty="0">
                          <a:solidFill>
                            <a:srgbClr val="0070C0"/>
                          </a:solidFill>
                        </a:rPr>
                        <a:t>Reference group - compared to what)</a:t>
                      </a:r>
                      <a:endParaRPr sz="900" dirty="0">
                        <a:solidFill>
                          <a:srgbClr val="0070C0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0070C0"/>
                          </a:solidFill>
                        </a:rPr>
                        <a:t>Conceptually: 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conventional jet delivery nebulizer treatment</a:t>
                      </a:r>
                      <a:endParaRPr lang="en-US" sz="1000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0070C0"/>
                          </a:solidFill>
                        </a:rPr>
                        <a:t>Operationally: 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5 mg albuterol delivered via jet-delivery system</a:t>
                      </a:r>
                      <a:endParaRPr lang="en-US" sz="1000" dirty="0">
                        <a:solidFill>
                          <a:srgbClr val="0070C0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7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>
                          <a:solidFill>
                            <a:srgbClr val="0070C0"/>
                          </a:solidFill>
                        </a:rPr>
                        <a:t>Etiologic Period</a:t>
                      </a:r>
                      <a:endParaRPr sz="1000" b="1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0070C0"/>
                          </a:solidFill>
                        </a:rPr>
                        <a:t>(Time period when exposure matters)</a:t>
                      </a:r>
                      <a:endParaRPr sz="900" dirty="0">
                        <a:solidFill>
                          <a:srgbClr val="0070C0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0070C0"/>
                          </a:solidFill>
                        </a:rPr>
                        <a:t>Conceptually: 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during acute asthma exacerbation </a:t>
                      </a:r>
                      <a:endParaRPr lang="en-US" sz="1000" dirty="0">
                        <a:solidFill>
                          <a:srgbClr val="0070C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0070C0"/>
                          </a:solidFill>
                        </a:rPr>
                        <a:t>Operationally: 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initial FEV</a:t>
                      </a:r>
                      <a:r>
                        <a:rPr lang="en-US" sz="10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en-US" sz="1000" b="1" dirty="0">
                          <a:solidFill>
                            <a:srgbClr val="0070C0"/>
                          </a:solidFill>
                        </a:rPr>
                        <a:t> &lt;70% of predicted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87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Causal Direction</a:t>
                      </a:r>
                      <a:endParaRPr sz="1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(Effect)</a:t>
                      </a:r>
                      <a:endParaRPr sz="9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increases</a:t>
                      </a:r>
                      <a:endParaRPr sz="1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>
                          <a:solidFill>
                            <a:srgbClr val="C00000"/>
                          </a:solidFill>
                        </a:rPr>
                        <a:t>Outcome</a:t>
                      </a:r>
                      <a:endParaRPr sz="1000" b="1" dirty="0">
                        <a:solidFill>
                          <a:srgbClr val="C0000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en-US" sz="900" dirty="0">
                          <a:solidFill>
                            <a:srgbClr val="C00000"/>
                          </a:solidFill>
                        </a:rPr>
                        <a:t>Dependent variable - </a:t>
                      </a:r>
                      <a:r>
                        <a:rPr lang="en" sz="900" dirty="0">
                          <a:solidFill>
                            <a:srgbClr val="C00000"/>
                          </a:solidFill>
                        </a:rPr>
                        <a:t>What you are measuring)</a:t>
                      </a:r>
                      <a:endParaRPr sz="900" dirty="0">
                        <a:solidFill>
                          <a:srgbClr val="C00000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C00000"/>
                          </a:solidFill>
                        </a:rPr>
                        <a:t>Conceptually: </a:t>
                      </a:r>
                      <a:r>
                        <a:rPr lang="en-US" sz="1000" b="1" dirty="0">
                          <a:solidFill>
                            <a:srgbClr val="C00000"/>
                          </a:solidFill>
                        </a:rPr>
                        <a:t>change in respiratory function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C00000"/>
                          </a:solidFill>
                        </a:rPr>
                        <a:t>Operationally: </a:t>
                      </a:r>
                      <a:r>
                        <a:rPr lang="en-US" sz="1000" b="1" dirty="0">
                          <a:solidFill>
                            <a:srgbClr val="C00000"/>
                          </a:solidFill>
                        </a:rPr>
                        <a:t>change in FEV1 (missing time frame! – how long after neb?!)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7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solidFill>
                            <a:srgbClr val="C00000"/>
                          </a:solidFill>
                        </a:rPr>
                        <a:t>Outcome </a:t>
                      </a:r>
                      <a:r>
                        <a:rPr lang="en" sz="1000" b="1" dirty="0">
                          <a:solidFill>
                            <a:srgbClr val="C00000"/>
                          </a:solidFill>
                        </a:rPr>
                        <a:t>Contrast</a:t>
                      </a:r>
                      <a:endParaRPr sz="1000" b="1" dirty="0">
                        <a:solidFill>
                          <a:srgbClr val="C0000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C00000"/>
                          </a:solidFill>
                        </a:rPr>
                        <a:t>(“Null hypothesis”)</a:t>
                      </a:r>
                      <a:endParaRPr sz="900" dirty="0">
                        <a:solidFill>
                          <a:srgbClr val="C00000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C00000"/>
                          </a:solidFill>
                        </a:rPr>
                        <a:t>Conceptually: </a:t>
                      </a:r>
                      <a:r>
                        <a:rPr lang="en-US" sz="1000" b="1" dirty="0">
                          <a:solidFill>
                            <a:srgbClr val="C00000"/>
                          </a:solidFill>
                        </a:rPr>
                        <a:t>no change in respiratory function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C00000"/>
                          </a:solidFill>
                        </a:rPr>
                        <a:t>Operationally: </a:t>
                      </a:r>
                      <a:r>
                        <a:rPr lang="en-US" sz="1000" b="1" dirty="0">
                          <a:solidFill>
                            <a:srgbClr val="C00000"/>
                          </a:solidFill>
                        </a:rPr>
                        <a:t>no change in FEV1 (missing time frame! – how long after neb?!)</a:t>
                      </a:r>
                      <a:endParaRPr lang="en-US" sz="1000" dirty="0">
                        <a:solidFill>
                          <a:srgbClr val="C00000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7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dirty="0">
                          <a:solidFill>
                            <a:srgbClr val="7030A0"/>
                          </a:solidFill>
                        </a:rPr>
                        <a:t>Population Context</a:t>
                      </a:r>
                      <a:endParaRPr sz="1000" b="1" dirty="0">
                        <a:solidFill>
                          <a:srgbClr val="7030A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7030A0"/>
                          </a:solidFill>
                        </a:rPr>
                        <a:t>(Who, when, where)</a:t>
                      </a:r>
                      <a:endParaRPr sz="900" dirty="0">
                        <a:solidFill>
                          <a:srgbClr val="7030A0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7030A0"/>
                          </a:solidFill>
                        </a:rPr>
                        <a:t>Conceptually: </a:t>
                      </a:r>
                      <a:r>
                        <a:rPr lang="en-US" sz="1000" b="1" dirty="0">
                          <a:solidFill>
                            <a:srgbClr val="7030A0"/>
                          </a:solidFill>
                        </a:rPr>
                        <a:t>children with acute asthma exacerbation in the ED</a:t>
                      </a:r>
                      <a:endParaRPr lang="en-US" sz="1000" dirty="0">
                        <a:solidFill>
                          <a:srgbClr val="7030A0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solidFill>
                            <a:srgbClr val="7030A0"/>
                          </a:solidFill>
                        </a:rPr>
                        <a:t>Operationally: </a:t>
                      </a:r>
                      <a:r>
                        <a:rPr lang="en-US" sz="1000" b="1" dirty="0">
                          <a:solidFill>
                            <a:srgbClr val="7030A0"/>
                          </a:solidFill>
                        </a:rPr>
                        <a:t>children 8-16 </a:t>
                      </a:r>
                      <a:r>
                        <a:rPr lang="en-US" sz="1000" b="1" dirty="0" err="1">
                          <a:solidFill>
                            <a:srgbClr val="7030A0"/>
                          </a:solidFill>
                        </a:rPr>
                        <a:t>yo</a:t>
                      </a:r>
                      <a:r>
                        <a:rPr lang="en-US" sz="1000" b="1" dirty="0">
                          <a:solidFill>
                            <a:srgbClr val="7030A0"/>
                          </a:solidFill>
                        </a:rPr>
                        <a:t> with moderate to severe acute asthma who presented to an urban ED during 20-month period from October 2015 to May 2017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37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D6C6-0922-4364-8BB7-EC94AC6A9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Hypothesis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1D6C8-4540-47D1-B8DD-868DBF11E9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en-US" sz="3200" dirty="0">
                <a:solidFill>
                  <a:srgbClr val="0070C0"/>
                </a:solidFill>
                <a:latin typeface="Trebuchet MS" pitchFamily="34" charset="0"/>
              </a:rPr>
              <a:t>Exposure</a:t>
            </a:r>
            <a:r>
              <a:rPr lang="en-US" sz="3200" dirty="0">
                <a:solidFill>
                  <a:srgbClr val="003399"/>
                </a:solidFill>
                <a:latin typeface="Trebuchet MS" pitchFamily="34" charset="0"/>
              </a:rPr>
              <a:t> 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→ </a:t>
            </a:r>
            <a:r>
              <a:rPr lang="en-US" sz="3200" dirty="0">
                <a:solidFill>
                  <a:srgbClr val="C00000"/>
                </a:solidFill>
                <a:latin typeface="Trebuchet MS" pitchFamily="34" charset="0"/>
              </a:rPr>
              <a:t>Outcome</a:t>
            </a:r>
            <a:r>
              <a:rPr lang="en-US" sz="3200" dirty="0">
                <a:latin typeface="Trebuchet MS" pitchFamily="34" charset="0"/>
              </a:rPr>
              <a:t>, </a:t>
            </a:r>
            <a:r>
              <a:rPr lang="en-US" sz="3200" dirty="0">
                <a:solidFill>
                  <a:srgbClr val="7030A0"/>
                </a:solidFill>
                <a:latin typeface="Trebuchet MS" pitchFamily="34" charset="0"/>
              </a:rPr>
              <a:t>in Context</a:t>
            </a:r>
          </a:p>
          <a:p>
            <a:pPr marL="114300" indent="0" algn="ctr">
              <a:buNone/>
            </a:pPr>
            <a:endParaRPr lang="en-US" dirty="0">
              <a:solidFill>
                <a:srgbClr val="7030A0"/>
              </a:solidFill>
              <a:latin typeface="Trebuchet MS" pitchFamily="34" charset="0"/>
            </a:endParaRPr>
          </a:p>
          <a:p>
            <a:pPr marL="114300" indent="0" algn="ctr">
              <a:buNone/>
            </a:pPr>
            <a:endParaRPr lang="en-US" sz="1800" dirty="0">
              <a:solidFill>
                <a:srgbClr val="003399"/>
              </a:solidFill>
              <a:latin typeface="Trebuchet MS" pitchFamily="34" charset="0"/>
            </a:endParaRPr>
          </a:p>
          <a:p>
            <a:pPr marL="114300" indent="0" algn="ctr">
              <a:buNone/>
            </a:pPr>
            <a:r>
              <a:rPr lang="en-US" sz="1800" dirty="0">
                <a:solidFill>
                  <a:srgbClr val="0070C0"/>
                </a:solidFill>
                <a:latin typeface="Trebuchet MS" pitchFamily="34" charset="0"/>
              </a:rPr>
              <a:t>Breath</a:t>
            </a:r>
            <a:r>
              <a:rPr lang="en-US" dirty="0">
                <a:solidFill>
                  <a:srgbClr val="0070C0"/>
                </a:solidFill>
                <a:latin typeface="Trebuchet MS" pitchFamily="34" charset="0"/>
              </a:rPr>
              <a:t>-enhanced delivery of albuterol compared to conventional jet delivery administered during acute asthma exacerbation</a:t>
            </a:r>
            <a:r>
              <a:rPr lang="en-US" sz="1800" dirty="0">
                <a:solidFill>
                  <a:srgbClr val="0070C0"/>
                </a:solidFill>
                <a:latin typeface="Trebuchet MS" pitchFamily="34" charset="0"/>
                <a:cs typeface="Arial"/>
              </a:rPr>
              <a:t>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causes 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a greater increase 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 </a:t>
            </a:r>
            <a:r>
              <a:rPr lang="en-US" dirty="0">
                <a:solidFill>
                  <a:srgbClr val="C00000"/>
                </a:solidFill>
                <a:latin typeface="Trebuchet MS" pitchFamily="34" charset="0"/>
                <a:cs typeface="Arial"/>
              </a:rPr>
              <a:t>FEV1 </a:t>
            </a:r>
            <a:r>
              <a:rPr lang="en-US" dirty="0">
                <a:solidFill>
                  <a:srgbClr val="7030A0"/>
                </a:solidFill>
                <a:latin typeface="Trebuchet MS" pitchFamily="34" charset="0"/>
                <a:cs typeface="Arial"/>
              </a:rPr>
              <a:t>among pediatric patients 6-18 years old with a history of moderate to severe asthma while in the Emergency Department</a:t>
            </a:r>
            <a:endParaRPr lang="en-US" sz="1800" dirty="0">
              <a:solidFill>
                <a:srgbClr val="7030A0"/>
              </a:solidFill>
              <a:latin typeface="Trebuchet MS" pitchFamily="34" charset="0"/>
            </a:endParaRPr>
          </a:p>
          <a:p>
            <a:pPr marL="114300" indent="0" algn="ctr">
              <a:buNone/>
            </a:pPr>
            <a:endParaRPr lang="en-US" sz="1800" dirty="0">
              <a:solidFill>
                <a:srgbClr val="7030A0"/>
              </a:solidFill>
              <a:latin typeface="Trebuchet MS" pitchFamily="34" charset="0"/>
            </a:endParaRPr>
          </a:p>
          <a:p>
            <a:pPr marL="11430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877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35A5A-DB23-4D98-AE66-736CA52D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24869-9B96-49DC-A431-44A2804690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= 107 pediatric patients between 6-18 years old</a:t>
            </a:r>
          </a:p>
          <a:p>
            <a:r>
              <a:rPr lang="en-US" b="1" dirty="0"/>
              <a:t>Improvement in FEV</a:t>
            </a:r>
            <a:r>
              <a:rPr lang="en-US" b="1" baseline="-25000" dirty="0"/>
              <a:t>1</a:t>
            </a:r>
            <a:r>
              <a:rPr lang="en-US" b="1" dirty="0"/>
              <a:t> was significantly greater with conventional jet nebulizer (mean ΔFEV</a:t>
            </a:r>
            <a:r>
              <a:rPr lang="en-US" b="1" baseline="-25000" dirty="0"/>
              <a:t>1</a:t>
            </a:r>
            <a:r>
              <a:rPr lang="en-US" b="1" dirty="0"/>
              <a:t> +13.8% vs +9.1%, P = .04).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00B0F0"/>
                </a:solidFill>
              </a:rPr>
              <a:t>Spirometry is effort dependent and challenging to obtain accurate measurements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00B0F0"/>
                </a:solidFill>
              </a:rPr>
              <a:t>Is a change in FEV1 of 9.1% vs 13.8% CLINICALLY significant?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00B0F0"/>
                </a:solidFill>
              </a:rPr>
              <a:t>This is an objective outcome, but FEV1 is not used for clinical decision making in the ED</a:t>
            </a:r>
            <a:endParaRPr lang="en-US" b="1" dirty="0"/>
          </a:p>
          <a:p>
            <a:r>
              <a:rPr lang="en-US" b="1" dirty="0"/>
              <a:t>There were no significant differences in clinical asthma scores, ED length of stay, disposition, or side effects.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00B0F0"/>
                </a:solidFill>
              </a:rPr>
              <a:t>These were outcomes of clinical importance for providers in the ED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00B0F0"/>
                </a:solidFill>
              </a:rPr>
              <a:t>These were secondary outcomes in this study, so they may not have been powered to detect changes, but there was no trend observed either</a:t>
            </a:r>
          </a:p>
        </p:txBody>
      </p:sp>
    </p:spTree>
    <p:extLst>
      <p:ext uri="{BB962C8B-B14F-4D97-AF65-F5344CB8AC3E}">
        <p14:creationId xmlns:p14="http://schemas.microsoft.com/office/powerpoint/2010/main" val="69647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0F790-5E5C-4154-98C1-DB4A2885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Implications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6D68A-1683-4B7F-BC51-FB113E3F40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Children who received conventional jet nebulizer treatments had statistically significantly more change in FEV1 than those who received breath-enhanced nebulizer treatments. </a:t>
            </a:r>
          </a:p>
          <a:p>
            <a:r>
              <a:rPr lang="en-US" dirty="0"/>
              <a:t>Despite greater change in FEV1, there were not differences in clinical symptoms or length of stay or disposition. </a:t>
            </a:r>
          </a:p>
          <a:p>
            <a:pPr marL="11430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US" dirty="0">
                <a:solidFill>
                  <a:srgbClr val="00B0F0"/>
                </a:solidFill>
              </a:rPr>
              <a:t>Based on this study, conventional jet nebulizers deliver albuterol “more effectively” than breath-enhanced nebulizers in pediatric patients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dirty="0">
                <a:solidFill>
                  <a:srgbClr val="00B0F0"/>
                </a:solidFill>
              </a:rPr>
              <a:t>Not worth the investment of buying new machines for the pediatric ED to replace conventional jet nebulizers</a:t>
            </a:r>
          </a:p>
        </p:txBody>
      </p:sp>
    </p:spTree>
    <p:extLst>
      <p:ext uri="{BB962C8B-B14F-4D97-AF65-F5344CB8AC3E}">
        <p14:creationId xmlns:p14="http://schemas.microsoft.com/office/powerpoint/2010/main" val="22497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915E2-6B49-44E0-939B-F1A9EF63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2A33D-7E9C-447E-B6C5-B94C68BA6E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Perform a similar RCT with larger sample size and multiple primary outcomes of clinical importance. 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Perform a similar RCT with </a:t>
            </a:r>
            <a:r>
              <a:rPr lang="en-US" dirty="0" err="1"/>
              <a:t>DuoNebs</a:t>
            </a:r>
            <a:r>
              <a:rPr lang="en-US" dirty="0"/>
              <a:t> instead of albuterol</a:t>
            </a:r>
          </a:p>
          <a:p>
            <a:endParaRPr lang="en-US" dirty="0"/>
          </a:p>
          <a:p>
            <a:r>
              <a:rPr lang="en-US" dirty="0"/>
              <a:t>Perform a similar RCT, but measure outcome at 20 minutes after neb was completed rather than 10 minutes</a:t>
            </a:r>
          </a:p>
        </p:txBody>
      </p:sp>
    </p:spTree>
    <p:extLst>
      <p:ext uri="{BB962C8B-B14F-4D97-AF65-F5344CB8AC3E}">
        <p14:creationId xmlns:p14="http://schemas.microsoft.com/office/powerpoint/2010/main" val="368008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 of Journal Club</a:t>
            </a:r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Develop skills in designing studies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Practice analyzing an abstract in a structured way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Exposure to landmark papers, historical articles, and new literature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Participation in discussion!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EC738-E3F0-4F62-8DF5-4024D933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for Journal Club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5F225-E84D-4ECA-BD40-00C9F4AFD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428" y="1252407"/>
            <a:ext cx="3490375" cy="3326817"/>
          </a:xfrm>
        </p:spPr>
        <p:txBody>
          <a:bodyPr/>
          <a:lstStyle/>
          <a:p>
            <a:pPr marL="114300" indent="0" algn="ctr">
              <a:buNone/>
            </a:pPr>
            <a:r>
              <a:rPr lang="en-US" b="1" u="sng" dirty="0"/>
              <a:t>Participants</a:t>
            </a:r>
          </a:p>
          <a:p>
            <a:r>
              <a:rPr lang="en-US" dirty="0"/>
              <a:t>Show up!</a:t>
            </a:r>
          </a:p>
          <a:p>
            <a:r>
              <a:rPr lang="en-US" dirty="0"/>
              <a:t>Participate in small groups</a:t>
            </a:r>
          </a:p>
          <a:p>
            <a:r>
              <a:rPr lang="en-US" dirty="0"/>
              <a:t>Share ideas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A4C8F4B-1438-4AFA-A1A5-F9956ED58CFB}"/>
              </a:ext>
            </a:extLst>
          </p:cNvPr>
          <p:cNvSpPr txBox="1">
            <a:spLocks/>
          </p:cNvSpPr>
          <p:nvPr/>
        </p:nvSpPr>
        <p:spPr>
          <a:xfrm>
            <a:off x="4774212" y="1226908"/>
            <a:ext cx="3717239" cy="3326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114300" indent="0" algn="ctr">
              <a:buFont typeface="Open Sans"/>
              <a:buNone/>
            </a:pPr>
            <a:r>
              <a:rPr lang="en-US" b="1" u="sng" dirty="0"/>
              <a:t>Presenters</a:t>
            </a:r>
          </a:p>
          <a:p>
            <a:r>
              <a:rPr lang="en-US" dirty="0"/>
              <a:t>Select article </a:t>
            </a:r>
          </a:p>
          <a:p>
            <a:r>
              <a:rPr lang="en-US" dirty="0"/>
              <a:t>Prepare 6-7 slides to present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Research question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Causal hypothesis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Findings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Clinical implications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Next study</a:t>
            </a:r>
          </a:p>
        </p:txBody>
      </p:sp>
    </p:spTree>
    <p:extLst>
      <p:ext uri="{BB962C8B-B14F-4D97-AF65-F5344CB8AC3E}">
        <p14:creationId xmlns:p14="http://schemas.microsoft.com/office/powerpoint/2010/main" val="4254289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Structure</a:t>
            </a:r>
            <a:endParaRPr dirty="0"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6657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Presenters work in pairs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Each pair of presenters presents 1 paper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Ideally 2 groups of participants discuss each research question and develop a proposed study design</a:t>
            </a:r>
            <a:endParaRPr dirty="0"/>
          </a:p>
        </p:txBody>
      </p:sp>
      <p:graphicFrame>
        <p:nvGraphicFramePr>
          <p:cNvPr id="82" name="Google Shape;82;p16"/>
          <p:cNvGraphicFramePr/>
          <p:nvPr>
            <p:extLst>
              <p:ext uri="{D42A27DB-BD31-4B8C-83A1-F6EECF244321}">
                <p14:modId xmlns:p14="http://schemas.microsoft.com/office/powerpoint/2010/main" val="480504091"/>
              </p:ext>
            </p:extLst>
          </p:nvPr>
        </p:nvGraphicFramePr>
        <p:xfrm>
          <a:off x="4104950" y="119850"/>
          <a:ext cx="4928450" cy="4245325"/>
        </p:xfrm>
        <a:graphic>
          <a:graphicData uri="http://schemas.openxmlformats.org/drawingml/2006/table">
            <a:tbl>
              <a:tblPr>
                <a:noFill/>
                <a:tableStyleId>{76149BAE-57A2-4C59-AC18-69C96BB73358}</a:tableStyleId>
              </a:tblPr>
              <a:tblGrid>
                <a:gridCol w="93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7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8:00 - 8:10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Each pair of presenters presents the brief background and research question being addressed by their paper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8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8:10 - 8:20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Breakout groups use the template to compose a causal hypothesis. Goal is to develop a study to answer the research question</a:t>
                      </a:r>
                      <a:endParaRPr sz="16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8:20 - 8:30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Each group presents their study design and answers (~2 min per group)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8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8:30 - 9:00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Leaders discuss structure of the study. Discussion of differences, strengths, weaknesses, and clinical application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F03DA-8A0E-47BB-860B-B08F76BDD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Hypothesis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4063B-63CF-43CE-905D-B89E7A2B1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“study purpose” or “causal hypothesis”  = the causal relationship that the authors originally </a:t>
            </a:r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intended</a:t>
            </a:r>
            <a:r>
              <a:rPr lang="en-US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to study and how they </a:t>
            </a:r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actually</a:t>
            </a:r>
            <a:r>
              <a:rPr lang="en-US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 studied it</a:t>
            </a:r>
          </a:p>
          <a:p>
            <a:pPr marL="114300" indent="0">
              <a:buNone/>
            </a:pPr>
            <a:endParaRPr lang="en-US" dirty="0"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Identify key aspects of the study design </a:t>
            </a:r>
            <a:r>
              <a:rPr lang="en-US" b="1" u="sng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just by reading the abstract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Quickly understand the purpose and design of the study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Read the rest of the article with focus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Critically assess the results </a:t>
            </a:r>
            <a:r>
              <a:rPr lang="en-US" sz="1600" u="sng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within the context of the study design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Did the authors adequately study what they intended to? 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1F39F2-A5E7-4319-B6D0-31657BB12E7E}"/>
              </a:ext>
            </a:extLst>
          </p:cNvPr>
          <p:cNvSpPr txBox="1"/>
          <p:nvPr/>
        </p:nvSpPr>
        <p:spPr>
          <a:xfrm>
            <a:off x="6530899" y="4783874"/>
            <a:ext cx="25722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Content adapted from CTS601A, Dr. William Jesdale </a:t>
            </a:r>
          </a:p>
        </p:txBody>
      </p:sp>
    </p:spTree>
    <p:extLst>
      <p:ext uri="{BB962C8B-B14F-4D97-AF65-F5344CB8AC3E}">
        <p14:creationId xmlns:p14="http://schemas.microsoft.com/office/powerpoint/2010/main" val="164736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Vocabulary</a:t>
            </a:r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ctr">
              <a:buNone/>
            </a:pPr>
            <a:r>
              <a:rPr lang="en-US" sz="2800" b="1" dirty="0">
                <a:solidFill>
                  <a:srgbClr val="0070C0"/>
                </a:solidFill>
                <a:latin typeface="Trebuchet MS" pitchFamily="34" charset="0"/>
              </a:rPr>
              <a:t>Exposure</a:t>
            </a:r>
            <a:r>
              <a:rPr lang="en-US" sz="2800" b="1" dirty="0">
                <a:solidFill>
                  <a:srgbClr val="003399"/>
                </a:solidFill>
                <a:latin typeface="Trebuchet MS" pitchFamily="34" charset="0"/>
              </a:rPr>
              <a:t>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→ </a:t>
            </a:r>
            <a:r>
              <a:rPr lang="en-US" sz="2800" b="1" dirty="0">
                <a:solidFill>
                  <a:srgbClr val="C00000"/>
                </a:solidFill>
                <a:latin typeface="Trebuchet MS" pitchFamily="34" charset="0"/>
              </a:rPr>
              <a:t>Outcome</a:t>
            </a:r>
            <a:r>
              <a:rPr lang="en-US" sz="2800" b="1" dirty="0">
                <a:latin typeface="Trebuchet MS" pitchFamily="34" charset="0"/>
              </a:rPr>
              <a:t>, </a:t>
            </a:r>
            <a:r>
              <a:rPr lang="en-US" sz="2800" b="1" dirty="0">
                <a:solidFill>
                  <a:srgbClr val="7030A0"/>
                </a:solidFill>
                <a:latin typeface="Trebuchet MS" pitchFamily="34" charset="0"/>
              </a:rPr>
              <a:t>in Context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" sz="1400"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b="1" dirty="0"/>
              <a:t>St</a:t>
            </a:r>
            <a:r>
              <a:rPr lang="en" sz="1400" b="1" dirty="0">
                <a:solidFill>
                  <a:schemeClr val="tx1"/>
                </a:solidFill>
              </a:rPr>
              <a:t>udy design: </a:t>
            </a:r>
            <a:r>
              <a:rPr lang="en" sz="1400" dirty="0"/>
              <a:t>type of study</a:t>
            </a:r>
            <a:endParaRPr sz="14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b="1" dirty="0">
                <a:solidFill>
                  <a:srgbClr val="0070C0"/>
                </a:solidFill>
              </a:rPr>
              <a:t>Exposure</a:t>
            </a:r>
            <a:r>
              <a:rPr lang="en" sz="1400" dirty="0">
                <a:solidFill>
                  <a:srgbClr val="0070C0"/>
                </a:solidFill>
              </a:rPr>
              <a:t>: independent variable; the “cause” of what you are studying </a:t>
            </a:r>
            <a:endParaRPr b="1" dirty="0">
              <a:solidFill>
                <a:srgbClr val="0070C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400" b="1" dirty="0">
                <a:solidFill>
                  <a:srgbClr val="0070C0"/>
                </a:solidFill>
              </a:rPr>
              <a:t>Exposure </a:t>
            </a:r>
            <a:r>
              <a:rPr lang="en" sz="1400" b="1" dirty="0">
                <a:solidFill>
                  <a:srgbClr val="0070C0"/>
                </a:solidFill>
              </a:rPr>
              <a:t>Contrast:</a:t>
            </a:r>
            <a:r>
              <a:rPr lang="en" dirty="0">
                <a:solidFill>
                  <a:srgbClr val="0070C0"/>
                </a:solidFill>
              </a:rPr>
              <a:t> </a:t>
            </a:r>
            <a:r>
              <a:rPr lang="en" sz="1400" dirty="0">
                <a:solidFill>
                  <a:srgbClr val="0070C0"/>
                </a:solidFill>
              </a:rPr>
              <a:t>reference group;</a:t>
            </a:r>
            <a:r>
              <a:rPr lang="en" sz="1500" dirty="0">
                <a:solidFill>
                  <a:srgbClr val="0070C0"/>
                </a:solidFill>
              </a:rPr>
              <a:t> c</a:t>
            </a:r>
            <a:r>
              <a:rPr lang="en" sz="1300" dirty="0">
                <a:solidFill>
                  <a:srgbClr val="0070C0"/>
                </a:solidFill>
              </a:rPr>
              <a:t>ompared to what alternative </a:t>
            </a:r>
            <a:endParaRPr b="1" dirty="0">
              <a:solidFill>
                <a:srgbClr val="0070C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b="1" dirty="0">
                <a:solidFill>
                  <a:srgbClr val="0070C0"/>
                </a:solidFill>
              </a:rPr>
              <a:t>Etiologic Period</a:t>
            </a:r>
            <a:r>
              <a:rPr lang="en" sz="1400" dirty="0">
                <a:solidFill>
                  <a:srgbClr val="0070C0"/>
                </a:solidFill>
              </a:rPr>
              <a:t>: when does exposure have an influence on disease, </a:t>
            </a:r>
            <a:r>
              <a:rPr lang="en-US" sz="1400" dirty="0">
                <a:solidFill>
                  <a:srgbClr val="0070C0"/>
                </a:solidFill>
              </a:rPr>
              <a:t>when exposure matter</a:t>
            </a:r>
            <a:r>
              <a:rPr lang="en" sz="1500" dirty="0">
                <a:solidFill>
                  <a:srgbClr val="0070C0"/>
                </a:solidFill>
              </a:rPr>
              <a:t>s</a:t>
            </a:r>
            <a:endParaRPr dirty="0">
              <a:solidFill>
                <a:srgbClr val="0070C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b="1" dirty="0">
                <a:solidFill>
                  <a:schemeClr val="accent6">
                    <a:lumMod val="50000"/>
                  </a:schemeClr>
                </a:solidFill>
              </a:rPr>
              <a:t>Causal Direction</a:t>
            </a:r>
            <a:r>
              <a:rPr lang="en" sz="1400" dirty="0">
                <a:solidFill>
                  <a:schemeClr val="accent6">
                    <a:lumMod val="50000"/>
                  </a:schemeClr>
                </a:solidFill>
              </a:rPr>
              <a:t>: the impact/effect 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b="1" dirty="0">
                <a:solidFill>
                  <a:srgbClr val="C00000"/>
                </a:solidFill>
              </a:rPr>
              <a:t>Outcome:</a:t>
            </a:r>
            <a:r>
              <a:rPr lang="en" sz="1400" dirty="0">
                <a:solidFill>
                  <a:srgbClr val="C00000"/>
                </a:solidFill>
              </a:rPr>
              <a:t> what you are measuring/studying</a:t>
            </a:r>
            <a:endParaRPr b="1" dirty="0">
              <a:solidFill>
                <a:srgbClr val="C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400" b="1" dirty="0">
                <a:solidFill>
                  <a:srgbClr val="C00000"/>
                </a:solidFill>
              </a:rPr>
              <a:t>Outcome </a:t>
            </a:r>
            <a:r>
              <a:rPr lang="en" sz="1400" b="1" dirty="0">
                <a:solidFill>
                  <a:srgbClr val="C00000"/>
                </a:solidFill>
              </a:rPr>
              <a:t>Contrast:</a:t>
            </a:r>
            <a:r>
              <a:rPr lang="en" sz="1400" dirty="0">
                <a:solidFill>
                  <a:srgbClr val="C00000"/>
                </a:solidFill>
              </a:rPr>
              <a:t> compared to what alternative; “null hypothesis”</a:t>
            </a:r>
            <a:endParaRPr dirty="0">
              <a:solidFill>
                <a:srgbClr val="C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 b="1" dirty="0">
                <a:solidFill>
                  <a:srgbClr val="7030A0"/>
                </a:solidFill>
              </a:rPr>
              <a:t>Population Context:</a:t>
            </a:r>
            <a:r>
              <a:rPr lang="en" sz="1400" dirty="0">
                <a:solidFill>
                  <a:srgbClr val="7030A0"/>
                </a:solidFill>
              </a:rPr>
              <a:t> In what population(s) is this relationship expected to be causal?;  when, where, and in whom</a:t>
            </a: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82172-55A5-415C-8DC2-17EAEA6E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a Causal Hypothesis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87BF0-61BD-4EF3-A0FE-104E38EB6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79898"/>
            <a:ext cx="8520600" cy="3354000"/>
          </a:xfrm>
        </p:spPr>
        <p:txBody>
          <a:bodyPr/>
          <a:lstStyle/>
          <a:p>
            <a:pPr algn="ctr">
              <a:buNone/>
            </a:pPr>
            <a:r>
              <a:rPr lang="en-US" sz="2400" b="1" dirty="0">
                <a:solidFill>
                  <a:srgbClr val="0070C0"/>
                </a:solidFill>
                <a:latin typeface="Trebuchet MS" pitchFamily="34" charset="0"/>
              </a:rPr>
              <a:t>Exposure</a:t>
            </a:r>
            <a:r>
              <a:rPr lang="en-US" sz="2400" b="1" dirty="0">
                <a:solidFill>
                  <a:srgbClr val="003399"/>
                </a:solidFill>
                <a:latin typeface="Trebuchet MS" pitchFamily="34" charset="0"/>
              </a:rPr>
              <a:t> 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→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  <a:cs typeface="Arial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rebuchet MS" pitchFamily="34" charset="0"/>
              </a:rPr>
              <a:t>Outcome</a:t>
            </a:r>
            <a:r>
              <a:rPr lang="en-US" sz="2400" b="1" dirty="0">
                <a:latin typeface="Trebuchet MS" pitchFamily="34" charset="0"/>
              </a:rPr>
              <a:t>, </a:t>
            </a:r>
            <a:r>
              <a:rPr lang="en-US" sz="2400" b="1" dirty="0">
                <a:solidFill>
                  <a:srgbClr val="7030A0"/>
                </a:solidFill>
                <a:latin typeface="Trebuchet MS" pitchFamily="34" charset="0"/>
              </a:rPr>
              <a:t>in Context</a:t>
            </a:r>
          </a:p>
          <a:p>
            <a:pPr>
              <a:buNone/>
            </a:pPr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Conceptual definition</a:t>
            </a:r>
            <a:r>
              <a:rPr lang="en-US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: What is the idea? </a:t>
            </a:r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(intention)</a:t>
            </a:r>
          </a:p>
          <a:p>
            <a:pPr>
              <a:buNone/>
            </a:pPr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Operational realization</a:t>
            </a:r>
            <a:r>
              <a:rPr lang="en-US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: How does a given person get assigned an exposure status? An outcome status? Included in study population? </a:t>
            </a:r>
            <a:r>
              <a:rPr lang="en-US" b="1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(actual)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What are the gaps between the conceptual definition and operational definition </a:t>
            </a:r>
            <a:r>
              <a:rPr lang="en-US" sz="16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Wingdings" panose="05000000000000000000" pitchFamily="2" charset="2"/>
              </a:rPr>
              <a:t> leads to better understanding of the context for interpreting the results of the study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Wingdings" panose="05000000000000000000" pitchFamily="2" charset="2"/>
              </a:rPr>
              <a:t>Can the results and clinical implications be expanded beyond the context of the study? </a:t>
            </a:r>
            <a:endParaRPr lang="en-US" sz="1600" dirty="0"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5F4F5-464B-4492-96D5-07857D4722E3}"/>
              </a:ext>
            </a:extLst>
          </p:cNvPr>
          <p:cNvSpPr txBox="1"/>
          <p:nvPr/>
        </p:nvSpPr>
        <p:spPr>
          <a:xfrm>
            <a:off x="6530899" y="4783874"/>
            <a:ext cx="25722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Content adapted from CTS601A, Dr. William Jesdale </a:t>
            </a:r>
          </a:p>
        </p:txBody>
      </p:sp>
    </p:spTree>
    <p:extLst>
      <p:ext uri="{BB962C8B-B14F-4D97-AF65-F5344CB8AC3E}">
        <p14:creationId xmlns:p14="http://schemas.microsoft.com/office/powerpoint/2010/main" val="375029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Google Shape;87;p17"/>
          <p:cNvGraphicFramePr/>
          <p:nvPr>
            <p:extLst>
              <p:ext uri="{D42A27DB-BD31-4B8C-83A1-F6EECF244321}">
                <p14:modId xmlns:p14="http://schemas.microsoft.com/office/powerpoint/2010/main" val="1311195429"/>
              </p:ext>
            </p:extLst>
          </p:nvPr>
        </p:nvGraphicFramePr>
        <p:xfrm>
          <a:off x="485775" y="183696"/>
          <a:ext cx="7266050" cy="4821230"/>
        </p:xfrm>
        <a:graphic>
          <a:graphicData uri="http://schemas.openxmlformats.org/drawingml/2006/table">
            <a:tbl>
              <a:tblPr>
                <a:noFill/>
                <a:tableStyleId>{76149BAE-57A2-4C59-AC18-69C96BB73358}</a:tableStyleId>
              </a:tblPr>
              <a:tblGrid>
                <a:gridCol w="3633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3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925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Study Design</a:t>
                      </a:r>
                      <a:endParaRPr sz="12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(Type of study)</a:t>
                      </a:r>
                      <a:endParaRPr sz="12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3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Exposure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(Independent variable - the “cause” of what you are studying)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Conceptually: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Operationally: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2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Exposure </a:t>
                      </a:r>
                      <a:r>
                        <a:rPr lang="en" sz="1200" dirty="0"/>
                        <a:t>Contrast</a:t>
                      </a:r>
                      <a:endParaRPr sz="12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(Reference group - compared to what alternative)</a:t>
                      </a:r>
                      <a:endParaRPr sz="12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Conceptually: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Operationally: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5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Etiologic Period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(Time period of reference)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5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Causal Direction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(Effect)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02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Outcome</a:t>
                      </a:r>
                      <a:endParaRPr sz="12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(</a:t>
                      </a:r>
                      <a:r>
                        <a:rPr lang="en-US" sz="1200" dirty="0"/>
                        <a:t>Dependent variable - </a:t>
                      </a:r>
                      <a:r>
                        <a:rPr lang="en" sz="1200" dirty="0"/>
                        <a:t>What you are measuring)</a:t>
                      </a:r>
                      <a:endParaRPr sz="12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Conceptually: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Operationally: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02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Outcome </a:t>
                      </a:r>
                      <a:r>
                        <a:rPr lang="en" sz="1200" dirty="0"/>
                        <a:t>Contrast</a:t>
                      </a:r>
                      <a:endParaRPr sz="12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/>
                        <a:t>(“Null hypothesis”)</a:t>
                      </a:r>
                      <a:endParaRPr sz="12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Conceptually: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Operationally: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02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Population Context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(Who, when, where)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Conceptually: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Operationally: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Types of Study Designs</a:t>
            </a: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Meta-Analysis: </a:t>
            </a:r>
            <a:r>
              <a:rPr lang="en" sz="1000" dirty="0">
                <a:highlight>
                  <a:srgbClr val="FFFFFF"/>
                </a:highlight>
              </a:rPr>
              <a:t>combining data from many different research studies</a:t>
            </a:r>
            <a:endParaRPr sz="1000" dirty="0"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Systematic Review: </a:t>
            </a:r>
            <a:r>
              <a:rPr lang="en" sz="1000" dirty="0">
                <a:highlight>
                  <a:srgbClr val="FFFFFF"/>
                </a:highlight>
              </a:rPr>
              <a:t>A summary of the clinical literature</a:t>
            </a:r>
            <a:endParaRPr sz="1000" dirty="0"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Randomized Controlled Trial: </a:t>
            </a:r>
            <a:r>
              <a:rPr lang="en" sz="1000" dirty="0">
                <a:highlight>
                  <a:srgbClr val="FFFFFF"/>
                </a:highlight>
              </a:rPr>
              <a:t>A controlled clinical trial that randomly (by chance) assigns participants to two or more groups</a:t>
            </a:r>
            <a:endParaRPr sz="1000" dirty="0"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Cohort Study (Prospective Observational Study): </a:t>
            </a:r>
            <a:r>
              <a:rPr lang="en" sz="1100" dirty="0">
                <a:highlight>
                  <a:srgbClr val="FFFFFF"/>
                </a:highlight>
              </a:rPr>
              <a:t>A</a:t>
            </a:r>
            <a:r>
              <a:rPr lang="en" sz="1000" dirty="0">
                <a:highlight>
                  <a:srgbClr val="FFFFFF"/>
                </a:highlight>
              </a:rPr>
              <a:t> clinical research study in which people who presently have a certain condition or receive a particular treatment are followed over time and compared with another group of people who are not affected by the condition</a:t>
            </a:r>
            <a:endParaRPr sz="1000" dirty="0"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Case-control Study: </a:t>
            </a:r>
            <a:r>
              <a:rPr lang="en" sz="1000" dirty="0">
                <a:highlight>
                  <a:srgbClr val="FFFFFF"/>
                </a:highlight>
              </a:rPr>
              <a:t>Case-control studies begin with the outcomes and do not follow people over time. Researchers choose people with a particular result (the cases) and interview the groups or check their records to ascertain what different experiences they had</a:t>
            </a:r>
            <a:endParaRPr sz="1000" dirty="0"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Cross-sectional study: </a:t>
            </a:r>
            <a:r>
              <a:rPr lang="en" sz="1000" dirty="0">
                <a:highlight>
                  <a:srgbClr val="FFFFFF"/>
                </a:highlight>
              </a:rPr>
              <a:t>Observation of a defined population at a single point in time or time interval. Exposure and outcome are determined simultaneously</a:t>
            </a:r>
            <a:endParaRPr sz="1000" dirty="0"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150000"/>
              </a:lnSpc>
              <a:spcBef>
                <a:spcPts val="1000"/>
              </a:spcBef>
              <a:spcAft>
                <a:spcPts val="800"/>
              </a:spcAft>
              <a:buSzPts val="1300"/>
              <a:buChar char="●"/>
            </a:pPr>
            <a:r>
              <a:rPr lang="en" sz="1300" b="1" dirty="0">
                <a:highlight>
                  <a:srgbClr val="FFFFFF"/>
                </a:highlight>
              </a:rPr>
              <a:t>Case Reports and Series:</a:t>
            </a:r>
            <a:r>
              <a:rPr lang="en" sz="1000" b="1" dirty="0">
                <a:highlight>
                  <a:srgbClr val="FFFFFF"/>
                </a:highlight>
              </a:rPr>
              <a:t> </a:t>
            </a:r>
            <a:r>
              <a:rPr lang="en" sz="1000" dirty="0">
                <a:highlight>
                  <a:srgbClr val="FFFFFF"/>
                </a:highlight>
              </a:rPr>
              <a:t>A report on a series of patients with an outcome of interest. No control group is involved</a:t>
            </a:r>
            <a:endParaRPr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1723</Words>
  <Application>Microsoft Office PowerPoint</Application>
  <PresentationFormat>On-screen Show (16:9)</PresentationFormat>
  <Paragraphs>208</Paragraphs>
  <Slides>19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Trebuchet MS</vt:lpstr>
      <vt:lpstr>Economica</vt:lpstr>
      <vt:lpstr>Open Sans</vt:lpstr>
      <vt:lpstr>Wingdings</vt:lpstr>
      <vt:lpstr>Arial</vt:lpstr>
      <vt:lpstr>Calibri</vt:lpstr>
      <vt:lpstr>Luxe</vt:lpstr>
      <vt:lpstr>Pediatrics Journal Club Guide</vt:lpstr>
      <vt:lpstr>Goals of Journal Club</vt:lpstr>
      <vt:lpstr>Expectations for Journal Club</vt:lpstr>
      <vt:lpstr>Structure</vt:lpstr>
      <vt:lpstr>Causal Hypothesis</vt:lpstr>
      <vt:lpstr>Vocabulary</vt:lpstr>
      <vt:lpstr>Components of a Causal Hypothesis</vt:lpstr>
      <vt:lpstr>PowerPoint Presentation</vt:lpstr>
      <vt:lpstr>Types of Study Designs</vt:lpstr>
      <vt:lpstr>Cheat Sheet</vt:lpstr>
      <vt:lpstr>Example of Journal Club Presentation</vt:lpstr>
      <vt:lpstr>Background and Research Question</vt:lpstr>
      <vt:lpstr>Cheat Sheet</vt:lpstr>
      <vt:lpstr>Abstract</vt:lpstr>
      <vt:lpstr>Identify components of the causal hypothesis</vt:lpstr>
      <vt:lpstr>Causal Hypothesis</vt:lpstr>
      <vt:lpstr>Results</vt:lpstr>
      <vt:lpstr>Clinical Implications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Restructured Journal Club “For those who did not read”</dc:title>
  <dc:creator>Wynne, Kathryn</dc:creator>
  <cp:lastModifiedBy>Wynne, Kathryn</cp:lastModifiedBy>
  <cp:revision>42</cp:revision>
  <dcterms:modified xsi:type="dcterms:W3CDTF">2025-08-29T20:22:44Z</dcterms:modified>
</cp:coreProperties>
</file>