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1"/>
  </p:notesMasterIdLst>
  <p:sldIdLst>
    <p:sldId id="261" r:id="rId5"/>
    <p:sldId id="262" r:id="rId6"/>
    <p:sldId id="264" r:id="rId7"/>
    <p:sldId id="257" r:id="rId8"/>
    <p:sldId id="265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F821486-1201-480D-9078-58646743C283}">
          <p14:sldIdLst>
            <p14:sldId id="261"/>
            <p14:sldId id="262"/>
            <p14:sldId id="264"/>
          </p14:sldIdLst>
        </p14:section>
        <p14:section name="Untitled Section" id="{F74F9370-E5D0-4F5D-BA9C-3DE6B7ACD8BE}">
          <p14:sldIdLst>
            <p14:sldId id="257"/>
            <p14:sldId id="265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BB6DA0-17E5-4AF0-8085-33B0910C9A88}" v="5" dt="2024-05-20T15:39:45.7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aka, Mirela" userId="931b01b2-aff7-4f60-bad7-8c913cca9ef4" providerId="ADAL" clId="{A6BB6DA0-17E5-4AF0-8085-33B0910C9A88}"/>
    <pc:docChg chg="undo custSel modSld">
      <pc:chgData name="Skaka, Mirela" userId="931b01b2-aff7-4f60-bad7-8c913cca9ef4" providerId="ADAL" clId="{A6BB6DA0-17E5-4AF0-8085-33B0910C9A88}" dt="2024-05-22T13:13:25.473" v="243" actId="255"/>
      <pc:docMkLst>
        <pc:docMk/>
      </pc:docMkLst>
      <pc:sldChg chg="modSp mod">
        <pc:chgData name="Skaka, Mirela" userId="931b01b2-aff7-4f60-bad7-8c913cca9ef4" providerId="ADAL" clId="{A6BB6DA0-17E5-4AF0-8085-33B0910C9A88}" dt="2024-05-20T15:46:22.694" v="238" actId="207"/>
        <pc:sldMkLst>
          <pc:docMk/>
          <pc:sldMk cId="1854286263" sldId="257"/>
        </pc:sldMkLst>
        <pc:spChg chg="mod">
          <ac:chgData name="Skaka, Mirela" userId="931b01b2-aff7-4f60-bad7-8c913cca9ef4" providerId="ADAL" clId="{A6BB6DA0-17E5-4AF0-8085-33B0910C9A88}" dt="2024-05-20T15:45:46.330" v="234" actId="14100"/>
          <ac:spMkLst>
            <pc:docMk/>
            <pc:sldMk cId="1854286263" sldId="257"/>
            <ac:spMk id="2" creationId="{165A95EB-04B3-45FD-80FC-96A87EB9DE77}"/>
          </ac:spMkLst>
        </pc:spChg>
        <pc:graphicFrameChg chg="mod modGraphic">
          <ac:chgData name="Skaka, Mirela" userId="931b01b2-aff7-4f60-bad7-8c913cca9ef4" providerId="ADAL" clId="{A6BB6DA0-17E5-4AF0-8085-33B0910C9A88}" dt="2024-05-20T15:46:22.694" v="238" actId="207"/>
          <ac:graphicFrameMkLst>
            <pc:docMk/>
            <pc:sldMk cId="1854286263" sldId="257"/>
            <ac:graphicFrameMk id="5" creationId="{A724538C-DE1B-17DD-A005-8897A0B64EB5}"/>
          </ac:graphicFrameMkLst>
        </pc:graphicFrameChg>
      </pc:sldChg>
      <pc:sldChg chg="modSp mod">
        <pc:chgData name="Skaka, Mirela" userId="931b01b2-aff7-4f60-bad7-8c913cca9ef4" providerId="ADAL" clId="{A6BB6DA0-17E5-4AF0-8085-33B0910C9A88}" dt="2024-05-20T15:44:00.699" v="217" actId="20577"/>
        <pc:sldMkLst>
          <pc:docMk/>
          <pc:sldMk cId="562820687" sldId="262"/>
        </pc:sldMkLst>
        <pc:spChg chg="mod">
          <ac:chgData name="Skaka, Mirela" userId="931b01b2-aff7-4f60-bad7-8c913cca9ef4" providerId="ADAL" clId="{A6BB6DA0-17E5-4AF0-8085-33B0910C9A88}" dt="2024-05-20T15:44:00.699" v="217" actId="20577"/>
          <ac:spMkLst>
            <pc:docMk/>
            <pc:sldMk cId="562820687" sldId="262"/>
            <ac:spMk id="7" creationId="{6D145558-210C-7F81-3F1B-C7EC03DBAC0A}"/>
          </ac:spMkLst>
        </pc:spChg>
      </pc:sldChg>
      <pc:sldChg chg="modSp mod">
        <pc:chgData name="Skaka, Mirela" userId="931b01b2-aff7-4f60-bad7-8c913cca9ef4" providerId="ADAL" clId="{A6BB6DA0-17E5-4AF0-8085-33B0910C9A88}" dt="2024-05-22T13:13:25.473" v="243" actId="255"/>
        <pc:sldMkLst>
          <pc:docMk/>
          <pc:sldMk cId="6580450" sldId="264"/>
        </pc:sldMkLst>
        <pc:spChg chg="mod">
          <ac:chgData name="Skaka, Mirela" userId="931b01b2-aff7-4f60-bad7-8c913cca9ef4" providerId="ADAL" clId="{A6BB6DA0-17E5-4AF0-8085-33B0910C9A88}" dt="2024-05-22T13:13:25.473" v="243" actId="255"/>
          <ac:spMkLst>
            <pc:docMk/>
            <pc:sldMk cId="6580450" sldId="264"/>
            <ac:spMk id="3" creationId="{4FFAF334-8F4D-4C7F-8243-001F5A1D7394}"/>
          </ac:spMkLst>
        </pc:spChg>
      </pc:sldChg>
    </pc:docChg>
  </pc:docChgLst>
  <pc:docChgLst>
    <pc:chgData name="Das, Manas" userId="9cf4d5e5-7c95-4079-b778-e5460b483301" providerId="ADAL" clId="{DFA753DD-AA10-40D1-81B5-560B8E8E01CB}"/>
    <pc:docChg chg="modSld">
      <pc:chgData name="Das, Manas" userId="9cf4d5e5-7c95-4079-b778-e5460b483301" providerId="ADAL" clId="{DFA753DD-AA10-40D1-81B5-560B8E8E01CB}" dt="2024-05-20T12:33:49.671" v="35" actId="2165"/>
      <pc:docMkLst>
        <pc:docMk/>
      </pc:docMkLst>
      <pc:sldChg chg="modSp mod">
        <pc:chgData name="Das, Manas" userId="9cf4d5e5-7c95-4079-b778-e5460b483301" providerId="ADAL" clId="{DFA753DD-AA10-40D1-81B5-560B8E8E01CB}" dt="2024-05-20T12:33:49.671" v="35" actId="2165"/>
        <pc:sldMkLst>
          <pc:docMk/>
          <pc:sldMk cId="1854286263" sldId="257"/>
        </pc:sldMkLst>
        <pc:graphicFrameChg chg="modGraphic">
          <ac:chgData name="Das, Manas" userId="9cf4d5e5-7c95-4079-b778-e5460b483301" providerId="ADAL" clId="{DFA753DD-AA10-40D1-81B5-560B8E8E01CB}" dt="2024-05-20T12:33:49.671" v="35" actId="2165"/>
          <ac:graphicFrameMkLst>
            <pc:docMk/>
            <pc:sldMk cId="1854286263" sldId="257"/>
            <ac:graphicFrameMk id="5" creationId="{A724538C-DE1B-17DD-A005-8897A0B64EB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C3319-D992-41C0-AEFF-086A81D6D85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97CF6-BC40-4F7F-BE93-1EC9D178C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94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97CF6-BC40-4F7F-BE93-1EC9D178C2D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01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2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1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3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26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2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3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5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5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8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F0D4DB-D0A0-4397-9A3B-2DE690951FB9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A32AA10-9931-4D63-9E6A-388CCE501C0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538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7E7AC-66B1-4449-9249-8C73A8ED2E7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991679" y="607786"/>
            <a:ext cx="6000749" cy="12207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b="1"/>
              <a:t>S</a:t>
            </a:r>
            <a:r>
              <a:rPr lang="en-US" sz="2800" b="1" i="1"/>
              <a:t>ummer Research and Curriculum Exploration Program Orientation</a:t>
            </a:r>
            <a:r>
              <a:rPr lang="en-US" sz="3400" b="1"/>
              <a:t> </a:t>
            </a:r>
            <a:endParaRPr lang="en-US" sz="3400" b="1">
              <a:ea typeface="Calibri Light"/>
              <a:cs typeface="Calibri Ligh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34DC22-5D75-4216-B366-B50824E7C7B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104305" y="2433638"/>
            <a:ext cx="5886247" cy="343535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r>
              <a:rPr lang="en-US" sz="2200" b="1" dirty="0">
                <a:latin typeface="+mn-lt"/>
              </a:rPr>
              <a:t>CURRICULUM PROGRAM DIRECTOR:</a:t>
            </a:r>
            <a:r>
              <a:rPr lang="en-US" sz="2200" dirty="0">
                <a:latin typeface="+mn-lt"/>
              </a:rPr>
              <a:t> </a:t>
            </a:r>
            <a:br>
              <a:rPr lang="en-US" sz="2200" dirty="0"/>
            </a:br>
            <a:r>
              <a:rPr lang="en-US" sz="2200" dirty="0"/>
              <a:t>MANAS DAS</a:t>
            </a:r>
            <a:r>
              <a:rPr lang="en-US" sz="2200" dirty="0">
                <a:latin typeface="+mn-lt"/>
              </a:rPr>
              <a:t>, MD, </a:t>
            </a:r>
            <a:r>
              <a:rPr lang="en-US" sz="2200" dirty="0"/>
              <a:t>MS</a:t>
            </a:r>
            <a:r>
              <a:rPr lang="en-US" sz="2200" dirty="0">
                <a:latin typeface="+mn-lt"/>
              </a:rPr>
              <a:t> </a:t>
            </a:r>
            <a:endParaRPr lang="en-US" sz="2200" dirty="0">
              <a:ea typeface="+mj-lt"/>
              <a:cs typeface="+mj-lt"/>
            </a:endParaRPr>
          </a:p>
          <a:p>
            <a:r>
              <a:rPr lang="en-US" sz="2200" b="1" dirty="0"/>
              <a:t>RESEARCH</a:t>
            </a:r>
            <a:r>
              <a:rPr lang="en-US" sz="2200" b="1" dirty="0">
                <a:latin typeface="+mn-lt"/>
              </a:rPr>
              <a:t> PROGRAM CO-DIRECTOR:</a:t>
            </a:r>
            <a:r>
              <a:rPr lang="en-US" sz="2200" dirty="0">
                <a:latin typeface="+mn-lt"/>
              </a:rPr>
              <a:t> </a:t>
            </a:r>
            <a:br>
              <a:rPr lang="en-US" sz="2200" dirty="0"/>
            </a:br>
            <a:r>
              <a:rPr lang="en-US" sz="2200" dirty="0">
                <a:latin typeface="+mn-lt"/>
              </a:rPr>
              <a:t>PRANOTI MANDREKAR, PHD </a:t>
            </a:r>
            <a:endParaRPr lang="en-US" sz="2200" dirty="0">
              <a:ea typeface="+mj-lt"/>
              <a:cs typeface="+mj-lt"/>
            </a:endParaRPr>
          </a:p>
          <a:p>
            <a:r>
              <a:rPr lang="en-US" sz="2200" b="1" dirty="0">
                <a:latin typeface="+mn-lt"/>
              </a:rPr>
              <a:t>RESEARCH PROGRAM CO-DIRECTOR:</a:t>
            </a:r>
            <a:r>
              <a:rPr lang="en-US" sz="2200" dirty="0">
                <a:latin typeface="+mn-lt"/>
              </a:rPr>
              <a:t> </a:t>
            </a:r>
            <a:br>
              <a:rPr lang="en-US" sz="2200" dirty="0"/>
            </a:br>
            <a:r>
              <a:rPr lang="en-US" sz="2200" dirty="0">
                <a:latin typeface="+mn-lt"/>
              </a:rPr>
              <a:t>DEEPIKA DEVUNI, MD</a:t>
            </a:r>
            <a:endParaRPr lang="en-US" sz="2200" dirty="0">
              <a:ea typeface="+mj-lt"/>
              <a:cs typeface="+mj-lt"/>
            </a:endParaRPr>
          </a:p>
          <a:p>
            <a:r>
              <a:rPr lang="en-US" sz="2200" b="1" dirty="0">
                <a:ea typeface="+mn-lt"/>
                <a:cs typeface="+mn-lt"/>
              </a:rPr>
              <a:t>COMMUNITY HEALTH PROGRAM DIRECTOR:</a:t>
            </a:r>
            <a:br>
              <a:rPr lang="en-US" sz="2200" dirty="0"/>
            </a:br>
            <a:r>
              <a:rPr lang="en-US" sz="2200" dirty="0">
                <a:ea typeface="+mn-lt"/>
                <a:cs typeface="+mn-lt"/>
              </a:rPr>
              <a:t>HEATHER-LYN HALEY</a:t>
            </a:r>
            <a:r>
              <a:rPr lang="en-US" sz="2200" dirty="0">
                <a:solidFill>
                  <a:srgbClr val="404040"/>
                </a:solidFill>
              </a:rPr>
              <a:t>, PHD</a:t>
            </a:r>
            <a:endParaRPr lang="en-US" sz="2200" dirty="0">
              <a:solidFill>
                <a:schemeClr val="tx1"/>
              </a:solidFill>
              <a:ea typeface="+mj-lt"/>
              <a:cs typeface="Calibri"/>
            </a:endParaRPr>
          </a:p>
          <a:p>
            <a:r>
              <a:rPr lang="en-US" sz="1800" b="1" dirty="0">
                <a:latin typeface="+mn-lt"/>
              </a:rPr>
              <a:t>ADMINISTRATIVE COORDINATOR</a:t>
            </a:r>
            <a:r>
              <a:rPr lang="en-US" sz="2200" b="1" dirty="0">
                <a:latin typeface="+mn-lt"/>
              </a:rPr>
              <a:t>:</a:t>
            </a:r>
            <a:br>
              <a:rPr lang="en-US" sz="2200" b="1" dirty="0"/>
            </a:br>
            <a:r>
              <a:rPr lang="en-US" sz="1800" dirty="0">
                <a:latin typeface="+mn-lt"/>
              </a:rPr>
              <a:t>MIRELA SKAKA</a:t>
            </a:r>
            <a:endParaRPr lang="en-US" sz="1800" dirty="0">
              <a:ea typeface="+mj-lt"/>
              <a:cs typeface="+mj-lt"/>
            </a:endParaRPr>
          </a:p>
          <a:p>
            <a:endParaRPr lang="en-US" sz="22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5C4C7D85-1960-5AC4-BF55-BA532703F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014" y="766186"/>
            <a:ext cx="3303675" cy="8987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745F04-071D-599E-682C-A27100F3287A}"/>
              </a:ext>
            </a:extLst>
          </p:cNvPr>
          <p:cNvSpPr txBox="1"/>
          <p:nvPr/>
        </p:nvSpPr>
        <p:spPr>
          <a:xfrm>
            <a:off x="4724400" y="320039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EE75DC-0D7F-E96A-7F69-B4F035CD4A91}"/>
              </a:ext>
            </a:extLst>
          </p:cNvPr>
          <p:cNvSpPr txBox="1"/>
          <p:nvPr/>
        </p:nvSpPr>
        <p:spPr>
          <a:xfrm>
            <a:off x="4724400" y="320039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800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A3CC33-F494-4873-1C5B-743902C51757}"/>
              </a:ext>
            </a:extLst>
          </p:cNvPr>
          <p:cNvSpPr txBox="1"/>
          <p:nvPr/>
        </p:nvSpPr>
        <p:spPr>
          <a:xfrm>
            <a:off x="1557338" y="375127"/>
            <a:ext cx="7950200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>
                <a:latin typeface="Calibri Light"/>
                <a:ea typeface="+mn-lt"/>
                <a:cs typeface="+mn-lt"/>
              </a:rPr>
              <a:t>The time is short, make good use of it </a:t>
            </a:r>
          </a:p>
          <a:p>
            <a:pPr algn="l"/>
            <a:endParaRPr lang="en-US">
              <a:ea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F51CE-5FBB-22A6-3002-F8C3FBABF639}"/>
              </a:ext>
            </a:extLst>
          </p:cNvPr>
          <p:cNvSpPr txBox="1"/>
          <p:nvPr/>
        </p:nvSpPr>
        <p:spPr>
          <a:xfrm>
            <a:off x="5153025" y="3629025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ea typeface="Calibri"/>
              <a:cs typeface="Calibri"/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6D145558-210C-7F81-3F1B-C7EC03DBAC0A}"/>
              </a:ext>
            </a:extLst>
          </p:cNvPr>
          <p:cNvSpPr>
            <a:spLocks noGrp="1"/>
          </p:cNvSpPr>
          <p:nvPr/>
        </p:nvSpPr>
        <p:spPr>
          <a:xfrm>
            <a:off x="1240155" y="1988609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 Learn and apply useful skills and contribute to your project!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 Complete hours for your work, attend the small group session, prepare and present your poster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 Contact your PI/faculty after this meeting to arrange your schedule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 Follow protocols outlined through CITI training (OM), IRB review (today), and described by your PI/faculty leader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820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CC241-1670-4979-8448-6F4AAF10A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07505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We are here to support you though learning and potential challenges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AF334-8F4D-4C7F-8243-001F5A1D7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4" y="1845734"/>
            <a:ext cx="10551246" cy="402336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  </a:t>
            </a:r>
            <a:r>
              <a:rPr lang="en-US" sz="2800" dirty="0"/>
              <a:t>You have a change in health or an unexpected change in plans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   </a:t>
            </a:r>
            <a:r>
              <a:rPr lang="en-US" sz="2800" dirty="0"/>
              <a:t>You have a conflict with someone in your lab/on your team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   The project is not what you expected it to be </a:t>
            </a:r>
          </a:p>
        </p:txBody>
      </p:sp>
    </p:spTree>
    <p:extLst>
      <p:ext uri="{BB962C8B-B14F-4D97-AF65-F5344CB8AC3E}">
        <p14:creationId xmlns:p14="http://schemas.microsoft.com/office/powerpoint/2010/main" val="6580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A95EB-04B3-45FD-80FC-96A87EB9D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18413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/>
              <a:t>Small Group Session Date Information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724538C-DE1B-17DD-A005-8897A0B64E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77338"/>
              </p:ext>
            </p:extLst>
          </p:nvPr>
        </p:nvGraphicFramePr>
        <p:xfrm>
          <a:off x="1211579" y="1305017"/>
          <a:ext cx="9944101" cy="44702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6649">
                  <a:extLst>
                    <a:ext uri="{9D8B030D-6E8A-4147-A177-3AD203B41FA5}">
                      <a16:colId xmlns:a16="http://schemas.microsoft.com/office/drawing/2014/main" val="568454868"/>
                    </a:ext>
                  </a:extLst>
                </a:gridCol>
                <a:gridCol w="2625242">
                  <a:extLst>
                    <a:ext uri="{9D8B030D-6E8A-4147-A177-3AD203B41FA5}">
                      <a16:colId xmlns:a16="http://schemas.microsoft.com/office/drawing/2014/main" val="2326316855"/>
                    </a:ext>
                  </a:extLst>
                </a:gridCol>
                <a:gridCol w="4232210">
                  <a:extLst>
                    <a:ext uri="{9D8B030D-6E8A-4147-A177-3AD203B41FA5}">
                      <a16:colId xmlns:a16="http://schemas.microsoft.com/office/drawing/2014/main" val="2362231798"/>
                    </a:ext>
                  </a:extLst>
                </a:gridCol>
              </a:tblGrid>
              <a:tr h="1691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Date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Time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Facilitator</a:t>
                      </a:r>
                      <a:r>
                        <a:rPr lang="en-US" sz="1000" b="1" u="none" strike="noStrike" dirty="0">
                          <a:effectLst/>
                          <a:highlight>
                            <a:srgbClr val="FFC000"/>
                          </a:highlight>
                        </a:rPr>
                        <a:t>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C0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84573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25-Jun-24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8:00 to 9:00 AM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Samir Malkani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3512561603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25-Jun-24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9:00 to 10:00 AM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Shirin Sioshansi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967337095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25-Jun-24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10:00 to 11:00 PM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Sharmilee Korets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427332702"/>
                  </a:ext>
                </a:extLst>
              </a:tr>
              <a:tr h="1905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25-Jun-24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1:00 to 2:00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Jae Shim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2604032218"/>
                  </a:ext>
                </a:extLst>
              </a:tr>
              <a:tr h="2087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25-Jun-24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2:00 to 3:00 PM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Nikki Levin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3644273945"/>
                  </a:ext>
                </a:extLst>
              </a:tr>
              <a:tr h="2087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25-Jun-24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2:00 to 3:00 PM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Isabel Emmerick</a:t>
                      </a: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3184925931"/>
                  </a:ext>
                </a:extLst>
              </a:tr>
              <a:tr h="1632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highlight>
                            <a:srgbClr val="FFC000"/>
                          </a:highlight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C0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345343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26-Jun-24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10:00 to 11:00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Apurv Soni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3712753714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26-Jun-24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11:00 to 12:00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Jillian Richmond</a:t>
                      </a:r>
                    </a:p>
                  </a:txBody>
                  <a:tcPr marL="7158" marR="7158" marT="7158" marB="0" anchor="b"/>
                </a:tc>
                <a:extLst>
                  <a:ext uri="{0D108BD9-81ED-4DB2-BD59-A6C34878D82A}">
                    <a16:rowId xmlns:a16="http://schemas.microsoft.com/office/drawing/2014/main" val="427659164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26-Jun-24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1:00 to 2:00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Hua Zheng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158" marR="7158" marT="7158" marB="0" anchor="b"/>
                </a:tc>
                <a:extLst>
                  <a:ext uri="{0D108BD9-81ED-4DB2-BD59-A6C34878D82A}">
                    <a16:rowId xmlns:a16="http://schemas.microsoft.com/office/drawing/2014/main" val="2552011489"/>
                  </a:ext>
                </a:extLst>
              </a:tr>
              <a:tr h="2087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26-Jun-24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2:00 to 3:00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Lara Kovell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158" marR="7158" marT="7158" marB="0" anchor="b"/>
                </a:tc>
                <a:extLst>
                  <a:ext uri="{0D108BD9-81ED-4DB2-BD59-A6C34878D82A}">
                    <a16:rowId xmlns:a16="http://schemas.microsoft.com/office/drawing/2014/main" val="1750982514"/>
                  </a:ext>
                </a:extLst>
              </a:tr>
              <a:tr h="1632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highlight>
                            <a:srgbClr val="FFC000"/>
                          </a:highlight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C0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008883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27-Jun-24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9:00 to 10:00 AM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Kara Smith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158" marR="7158" marT="7158" marB="0" anchor="b"/>
                </a:tc>
                <a:extLst>
                  <a:ext uri="{0D108BD9-81ED-4DB2-BD59-A6C34878D82A}">
                    <a16:rowId xmlns:a16="http://schemas.microsoft.com/office/drawing/2014/main" val="2852090504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27-Jun-24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11:00 to 12:00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Gianna Wilkie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4011044071"/>
                  </a:ext>
                </a:extLst>
              </a:tr>
              <a:tr h="2087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27-Jun-24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1:00 to 2:00 PM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Martha Zimmerman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801619145"/>
                  </a:ext>
                </a:extLst>
              </a:tr>
              <a:tr h="1632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highlight>
                            <a:srgbClr val="FFC000"/>
                          </a:highlight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C000"/>
                        </a:highlight>
                        <a:latin typeface="Aptos" panose="020B0004020202020204" pitchFamily="34" charset="0"/>
                      </a:endParaRPr>
                    </a:p>
                  </a:txBody>
                  <a:tcPr marL="7158" marR="7158" marT="7158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490203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28-Jun-24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11:00 12:00 PM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Jie Song</a:t>
                      </a: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1046203310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28-Jun-24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1:00 to 2:00 PM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Peter Lindenauer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253407284"/>
                  </a:ext>
                </a:extLst>
              </a:tr>
              <a:tr h="200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28-Jun-24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2:00 to 3:00 PM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Pack Quinn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4063803814"/>
                  </a:ext>
                </a:extLst>
              </a:tr>
              <a:tr h="2087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28-Jun-24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10:00 to 11:00 AM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Lela Giannaris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/>
                </a:tc>
                <a:extLst>
                  <a:ext uri="{0D108BD9-81ED-4DB2-BD59-A6C34878D82A}">
                    <a16:rowId xmlns:a16="http://schemas.microsoft.com/office/drawing/2014/main" val="4197846309"/>
                  </a:ext>
                </a:extLst>
              </a:tr>
              <a:tr h="1632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highlight>
                            <a:srgbClr val="FFC000"/>
                          </a:highlight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C0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158" marR="7158" marT="7158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939398"/>
                  </a:ext>
                </a:extLst>
              </a:tr>
              <a:tr h="208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9-Jul-24</a:t>
                      </a:r>
                    </a:p>
                  </a:txBody>
                  <a:tcPr marL="7158" marR="7158" marT="71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10:00 to 11:00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158" marR="7158" marT="71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Heather-Lyn Haley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158" marR="7158" marT="7158" marB="0" anchor="b"/>
                </a:tc>
                <a:extLst>
                  <a:ext uri="{0D108BD9-81ED-4DB2-BD59-A6C34878D82A}">
                    <a16:rowId xmlns:a16="http://schemas.microsoft.com/office/drawing/2014/main" val="495968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286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A721D-1A35-4D32-B596-70A51B427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 students are required to participate in the virtual poster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45526-482A-4379-BA74-59F1FC3D2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Posters will be due August 9, and the session will go live on August 16, 2024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Students create a pre-recorded video introduction and electronic poster</a:t>
            </a:r>
            <a:endParaRPr lang="en-US" sz="3200" dirty="0">
              <a:ea typeface="Calibri"/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Comment on presentations from 2 colleagues</a:t>
            </a:r>
            <a:endParaRPr lang="en-US" sz="3200" dirty="0">
              <a:ea typeface="Calibri"/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Details regarding poster creation and format to come by email</a:t>
            </a:r>
            <a:endParaRPr lang="en-US" sz="32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4361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E0387-4806-44A8-9424-F82F0A1A9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670CF-35CF-4C0A-9D00-227F7CD88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 sz="6600"/>
              <a:t>THANK YOU AND HAVE A WONDERFUL SUMMER!</a:t>
            </a:r>
          </a:p>
        </p:txBody>
      </p:sp>
    </p:spTree>
    <p:extLst>
      <p:ext uri="{BB962C8B-B14F-4D97-AF65-F5344CB8AC3E}">
        <p14:creationId xmlns:p14="http://schemas.microsoft.com/office/powerpoint/2010/main" val="342443056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7DE9DE0F1B0940B7273DB2C43C7E26" ma:contentTypeVersion="39" ma:contentTypeDescription="Create a new document." ma:contentTypeScope="" ma:versionID="ac4bfec3db9dba25ca2d077e043643d0">
  <xsd:schema xmlns:xsd="http://www.w3.org/2001/XMLSchema" xmlns:xs="http://www.w3.org/2001/XMLSchema" xmlns:p="http://schemas.microsoft.com/office/2006/metadata/properties" xmlns:ns2="07485785-5952-492d-a807-b87a8495d8f2" xmlns:ns3="079d3275-edd9-48e1-b535-26c166e4dbd4" targetNamespace="http://schemas.microsoft.com/office/2006/metadata/properties" ma:root="true" ma:fieldsID="79d75bae82c763389a36af3767f657c7" ns2:_="" ns3:_="">
    <xsd:import namespace="07485785-5952-492d-a807-b87a8495d8f2"/>
    <xsd:import namespace="079d3275-edd9-48e1-b535-26c166e4db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Status" minOccurs="0"/>
                <xsd:element ref="ns2:FolderDescription" minOccurs="0"/>
                <xsd:element ref="ns2:lcf76f155ced4ddcb4097134ff3c332f" minOccurs="0"/>
                <xsd:element ref="ns3:TaxCatchAll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485785-5952-492d-a807-b87a8495d8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Status" ma:index="21" nillable="true" ma:displayName="Status" ma:format="Dropdown" ma:internalName="Status">
      <xsd:simpleType>
        <xsd:restriction base="dms:Note">
          <xsd:maxLength value="255"/>
        </xsd:restriction>
      </xsd:simpleType>
    </xsd:element>
    <xsd:element name="FolderDescription" ma:index="22" nillable="true" ma:displayName="Folder Description" ma:format="Dropdown" ma:internalName="FolderDescription">
      <xsd:simpleType>
        <xsd:restriction base="dms:Note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9c592f6e-9db9-49f2-9f9e-7d6ee315dc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NotebookType" ma:index="26" nillable="true" ma:displayName="Notebook Type" ma:internalName="NotebookType">
      <xsd:simpleType>
        <xsd:restriction base="dms:Text"/>
      </xsd:simpleType>
    </xsd:element>
    <xsd:element name="FolderType" ma:index="27" nillable="true" ma:displayName="Folder Type" ma:internalName="FolderType">
      <xsd:simpleType>
        <xsd:restriction base="dms:Text"/>
      </xsd:simpleType>
    </xsd:element>
    <xsd:element name="CultureName" ma:index="28" nillable="true" ma:displayName="Culture Name" ma:internalName="CultureName">
      <xsd:simpleType>
        <xsd:restriction base="dms:Text"/>
      </xsd:simpleType>
    </xsd:element>
    <xsd:element name="AppVersion" ma:index="29" nillable="true" ma:displayName="App Version" ma:internalName="AppVersion">
      <xsd:simpleType>
        <xsd:restriction base="dms:Text"/>
      </xsd:simpleType>
    </xsd:element>
    <xsd:element name="TeamsChannelId" ma:index="30" nillable="true" ma:displayName="Teams Channel Id" ma:internalName="TeamsChannelId">
      <xsd:simpleType>
        <xsd:restriction base="dms:Text"/>
      </xsd:simpleType>
    </xsd:element>
    <xsd:element name="Owner" ma:index="31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32" nillable="true" ma:displayName="Math Settings" ma:internalName="Math_Settings">
      <xsd:simpleType>
        <xsd:restriction base="dms:Text"/>
      </xsd:simpleType>
    </xsd:element>
    <xsd:element name="DefaultSectionNames" ma:index="33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34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35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36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37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40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41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42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43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44" nillable="true" ma:displayName="Is Collaboration Space Locked" ma:internalName="Is_Collaboration_Space_Locked">
      <xsd:simpleType>
        <xsd:restriction base="dms:Boolean"/>
      </xsd:simpleType>
    </xsd:element>
    <xsd:element name="IsNotebookLocked" ma:index="45" nillable="true" ma:displayName="Is Notebook Locked" ma:internalName="IsNotebookLocked">
      <xsd:simpleType>
        <xsd:restriction base="dms:Boolean"/>
      </xsd:simpleType>
    </xsd:element>
    <xsd:element name="Teams_Channel_Section_Location" ma:index="46" nillable="true" ma:displayName="Teams Channel Section Location" ma:internalName="Teams_Channel_Section_Loc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9d3275-edd9-48e1-b535-26c166e4dbd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c636a305-0223-4c0c-a23b-a60b2ca1a317}" ma:internalName="TaxCatchAll" ma:showField="CatchAllData" ma:web="079d3275-edd9-48e1-b535-26c166e4db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07485785-5952-492d-a807-b87a8495d8f2" xsi:nil="true"/>
    <FolderDescription xmlns="07485785-5952-492d-a807-b87a8495d8f2" xsi:nil="true"/>
    <TaxCatchAll xmlns="079d3275-edd9-48e1-b535-26c166e4dbd4" xsi:nil="true"/>
    <lcf76f155ced4ddcb4097134ff3c332f xmlns="07485785-5952-492d-a807-b87a8495d8f2">
      <Terms xmlns="http://schemas.microsoft.com/office/infopath/2007/PartnerControls"/>
    </lcf76f155ced4ddcb4097134ff3c332f>
    <Distribution_Groups xmlns="07485785-5952-492d-a807-b87a8495d8f2" xsi:nil="true"/>
    <Self_Registration_Enabled xmlns="07485785-5952-492d-a807-b87a8495d8f2" xsi:nil="true"/>
    <Has_Leaders_Only_SectionGroup xmlns="07485785-5952-492d-a807-b87a8495d8f2" xsi:nil="true"/>
    <LMS_Mappings xmlns="07485785-5952-492d-a807-b87a8495d8f2" xsi:nil="true"/>
    <CultureName xmlns="07485785-5952-492d-a807-b87a8495d8f2" xsi:nil="true"/>
    <Leaders xmlns="07485785-5952-492d-a807-b87a8495d8f2">
      <UserInfo>
        <DisplayName/>
        <AccountId xsi:nil="true"/>
        <AccountType/>
      </UserInfo>
    </Leaders>
    <Member_Groups xmlns="07485785-5952-492d-a807-b87a8495d8f2">
      <UserInfo>
        <DisplayName/>
        <AccountId xsi:nil="true"/>
        <AccountType/>
      </UserInfo>
    </Member_Groups>
    <Invited_Members xmlns="07485785-5952-492d-a807-b87a8495d8f2" xsi:nil="true"/>
    <Invited_Leaders xmlns="07485785-5952-492d-a807-b87a8495d8f2" xsi:nil="true"/>
    <FolderType xmlns="07485785-5952-492d-a807-b87a8495d8f2" xsi:nil="true"/>
    <Templates xmlns="07485785-5952-492d-a807-b87a8495d8f2" xsi:nil="true"/>
    <Members xmlns="07485785-5952-492d-a807-b87a8495d8f2">
      <UserInfo>
        <DisplayName/>
        <AccountId xsi:nil="true"/>
        <AccountType/>
      </UserInfo>
    </Members>
    <Is_Collaboration_Space_Locked xmlns="07485785-5952-492d-a807-b87a8495d8f2" xsi:nil="true"/>
    <Teams_Channel_Section_Location xmlns="07485785-5952-492d-a807-b87a8495d8f2" xsi:nil="true"/>
    <TeamsChannelId xmlns="07485785-5952-492d-a807-b87a8495d8f2" xsi:nil="true"/>
    <Owner xmlns="07485785-5952-492d-a807-b87a8495d8f2">
      <UserInfo>
        <DisplayName/>
        <AccountId xsi:nil="true"/>
        <AccountType/>
      </UserInfo>
    </Owner>
    <Math_Settings xmlns="07485785-5952-492d-a807-b87a8495d8f2" xsi:nil="true"/>
    <DefaultSectionNames xmlns="07485785-5952-492d-a807-b87a8495d8f2" xsi:nil="true"/>
    <IsNotebookLocked xmlns="07485785-5952-492d-a807-b87a8495d8f2" xsi:nil="true"/>
    <NotebookType xmlns="07485785-5952-492d-a807-b87a8495d8f2" xsi:nil="true"/>
    <AppVersion xmlns="07485785-5952-492d-a807-b87a8495d8f2" xsi:nil="true"/>
  </documentManagement>
</p:properties>
</file>

<file path=customXml/itemProps1.xml><?xml version="1.0" encoding="utf-8"?>
<ds:datastoreItem xmlns:ds="http://schemas.openxmlformats.org/officeDocument/2006/customXml" ds:itemID="{5ACEE3EA-0A7E-4DAA-8EAB-AFF9ADE53C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46A755-3267-4FC3-825B-5DD19887B42B}">
  <ds:schemaRefs>
    <ds:schemaRef ds:uri="07485785-5952-492d-a807-b87a8495d8f2"/>
    <ds:schemaRef ds:uri="079d3275-edd9-48e1-b535-26c166e4dbd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8BDBF0A-9E74-4EEC-988B-0C499D6FEF71}">
  <ds:schemaRefs>
    <ds:schemaRef ds:uri="07485785-5952-492d-a807-b87a8495d8f2"/>
    <ds:schemaRef ds:uri="079d3275-edd9-48e1-b535-26c166e4dbd4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373</Words>
  <Application>Microsoft Office PowerPoint</Application>
  <PresentationFormat>Widescreen</PresentationFormat>
  <Paragraphs>88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Narrow</vt:lpstr>
      <vt:lpstr>Arial</vt:lpstr>
      <vt:lpstr>Calibri</vt:lpstr>
      <vt:lpstr>Calibri Light</vt:lpstr>
      <vt:lpstr>Retrospect</vt:lpstr>
      <vt:lpstr>Summer Research and Curriculum Exploration Program Orientation </vt:lpstr>
      <vt:lpstr>PowerPoint Presentation</vt:lpstr>
      <vt:lpstr>We are here to support you though learning and potential challenges </vt:lpstr>
      <vt:lpstr>Small Group Session Date Information</vt:lpstr>
      <vt:lpstr>All students are required to participate in the virtual poster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 Research/Curriculum Program Orientation</dc:title>
  <dc:creator>Torres Gutierrez, Maria</dc:creator>
  <cp:lastModifiedBy>Skaka, Mirela</cp:lastModifiedBy>
  <cp:revision>25</cp:revision>
  <dcterms:created xsi:type="dcterms:W3CDTF">2019-05-13T19:21:06Z</dcterms:created>
  <dcterms:modified xsi:type="dcterms:W3CDTF">2024-05-22T13:13:34Z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0x010100877DE9DE0F1B0940B7273DB2C43C7E26</vt:lpwstr>
  </property>
  <property fmtid="{D5CDD505-2E9C-101B-9397-08002B2CF9AE}" pid="3" name="MediaServiceImageTags">
    <vt:lpwstr/>
  </property>
</Properties>
</file>