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99" r:id="rId4"/>
  </p:sldMasterIdLst>
  <p:notesMasterIdLst>
    <p:notesMasterId r:id="rId30"/>
  </p:notesMasterIdLst>
  <p:handoutMasterIdLst>
    <p:handoutMasterId r:id="rId31"/>
  </p:handoutMasterIdLst>
  <p:sldIdLst>
    <p:sldId id="256" r:id="rId5"/>
    <p:sldId id="292" r:id="rId6"/>
    <p:sldId id="648" r:id="rId7"/>
    <p:sldId id="257" r:id="rId8"/>
    <p:sldId id="300" r:id="rId9"/>
    <p:sldId id="303" r:id="rId10"/>
    <p:sldId id="307" r:id="rId11"/>
    <p:sldId id="640" r:id="rId12"/>
    <p:sldId id="663" r:id="rId13"/>
    <p:sldId id="661" r:id="rId14"/>
    <p:sldId id="325" r:id="rId15"/>
    <p:sldId id="330" r:id="rId16"/>
    <p:sldId id="268" r:id="rId17"/>
    <p:sldId id="664" r:id="rId18"/>
    <p:sldId id="665" r:id="rId19"/>
    <p:sldId id="666" r:id="rId20"/>
    <p:sldId id="283" r:id="rId21"/>
    <p:sldId id="308" r:id="rId22"/>
    <p:sldId id="652" r:id="rId23"/>
    <p:sldId id="660" r:id="rId24"/>
    <p:sldId id="668" r:id="rId25"/>
    <p:sldId id="667" r:id="rId26"/>
    <p:sldId id="642" r:id="rId27"/>
    <p:sldId id="645" r:id="rId28"/>
    <p:sldId id="646"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65359"/>
    <a:srgbClr val="969FA7"/>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912C8C85-51F0-491E-9774-3900AFEF0FD7}">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758" autoAdjust="0"/>
    <p:restoredTop sz="95388" autoAdjust="0"/>
  </p:normalViewPr>
  <p:slideViewPr>
    <p:cSldViewPr snapToGrid="0" showGuides="1">
      <p:cViewPr varScale="1">
        <p:scale>
          <a:sx n="100" d="100"/>
          <a:sy n="100" d="100"/>
        </p:scale>
        <p:origin x="114" y="426"/>
      </p:cViewPr>
      <p:guideLst/>
    </p:cSldViewPr>
  </p:slideViewPr>
  <p:outlineViewPr>
    <p:cViewPr>
      <p:scale>
        <a:sx n="33" d="100"/>
        <a:sy n="33" d="100"/>
      </p:scale>
      <p:origin x="0" y="-4982"/>
    </p:cViewPr>
  </p:outlineViewPr>
  <p:notesTextViewPr>
    <p:cViewPr>
      <p:scale>
        <a:sx n="1" d="1"/>
        <a:sy n="1" d="1"/>
      </p:scale>
      <p:origin x="0" y="0"/>
    </p:cViewPr>
  </p:notesTextViewPr>
  <p:sorterViewPr>
    <p:cViewPr varScale="1">
      <p:scale>
        <a:sx n="100" d="100"/>
        <a:sy n="100" d="100"/>
      </p:scale>
      <p:origin x="0" y="-1757"/>
    </p:cViewPr>
  </p:sorterViewPr>
  <p:notesViewPr>
    <p:cSldViewPr snapToGrid="0">
      <p:cViewPr varScale="1">
        <p:scale>
          <a:sx n="58" d="100"/>
          <a:sy n="58" d="100"/>
        </p:scale>
        <p:origin x="3240" y="6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diagrams/_rels/data4.xml.rels><?xml version="1.0" encoding="UTF-8" standalone="yes"?>
<Relationships xmlns="http://schemas.openxmlformats.org/package/2006/relationships"><Relationship Id="rId8" Type="http://schemas.openxmlformats.org/officeDocument/2006/relationships/image" Target="../media/image22.svg"/><Relationship Id="rId13" Type="http://schemas.openxmlformats.org/officeDocument/2006/relationships/image" Target="../media/image27.png"/><Relationship Id="rId3" Type="http://schemas.openxmlformats.org/officeDocument/2006/relationships/image" Target="../media/image17.png"/><Relationship Id="rId7" Type="http://schemas.openxmlformats.org/officeDocument/2006/relationships/image" Target="../media/image21.png"/><Relationship Id="rId12" Type="http://schemas.openxmlformats.org/officeDocument/2006/relationships/image" Target="../media/image26.svg"/><Relationship Id="rId2" Type="http://schemas.openxmlformats.org/officeDocument/2006/relationships/image" Target="../media/image16.svg"/><Relationship Id="rId1" Type="http://schemas.openxmlformats.org/officeDocument/2006/relationships/image" Target="../media/image15.png"/><Relationship Id="rId6" Type="http://schemas.openxmlformats.org/officeDocument/2006/relationships/image" Target="../media/image20.svg"/><Relationship Id="rId11" Type="http://schemas.openxmlformats.org/officeDocument/2006/relationships/image" Target="../media/image25.png"/><Relationship Id="rId5" Type="http://schemas.openxmlformats.org/officeDocument/2006/relationships/image" Target="../media/image19.png"/><Relationship Id="rId10" Type="http://schemas.openxmlformats.org/officeDocument/2006/relationships/image" Target="../media/image24.svg"/><Relationship Id="rId4" Type="http://schemas.openxmlformats.org/officeDocument/2006/relationships/image" Target="../media/image18.svg"/><Relationship Id="rId9" Type="http://schemas.openxmlformats.org/officeDocument/2006/relationships/image" Target="../media/image23.png"/><Relationship Id="rId14" Type="http://schemas.openxmlformats.org/officeDocument/2006/relationships/image" Target="../media/image28.svg"/></Relationships>
</file>

<file path=ppt/diagrams/_rels/data5.xml.rels><?xml version="1.0" encoding="UTF-8" standalone="yes"?>
<Relationships xmlns="http://schemas.openxmlformats.org/package/2006/relationships"><Relationship Id="rId8" Type="http://schemas.openxmlformats.org/officeDocument/2006/relationships/image" Target="../media/image42.svg"/><Relationship Id="rId3" Type="http://schemas.openxmlformats.org/officeDocument/2006/relationships/image" Target="../media/image37.png"/><Relationship Id="rId7" Type="http://schemas.openxmlformats.org/officeDocument/2006/relationships/image" Target="../media/image41.png"/><Relationship Id="rId2" Type="http://schemas.openxmlformats.org/officeDocument/2006/relationships/image" Target="../media/image36.svg"/><Relationship Id="rId1" Type="http://schemas.openxmlformats.org/officeDocument/2006/relationships/image" Target="../media/image35.png"/><Relationship Id="rId6" Type="http://schemas.openxmlformats.org/officeDocument/2006/relationships/image" Target="../media/image40.svg"/><Relationship Id="rId5" Type="http://schemas.openxmlformats.org/officeDocument/2006/relationships/image" Target="../media/image39.png"/><Relationship Id="rId4" Type="http://schemas.openxmlformats.org/officeDocument/2006/relationships/image" Target="../media/image38.svg"/></Relationships>
</file>

<file path=ppt/diagrams/_rels/drawing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diagrams/_rels/drawing4.xml.rels><?xml version="1.0" encoding="UTF-8" standalone="yes"?>
<Relationships xmlns="http://schemas.openxmlformats.org/package/2006/relationships"><Relationship Id="rId8" Type="http://schemas.openxmlformats.org/officeDocument/2006/relationships/image" Target="../media/image22.svg"/><Relationship Id="rId13" Type="http://schemas.openxmlformats.org/officeDocument/2006/relationships/image" Target="../media/image27.png"/><Relationship Id="rId3" Type="http://schemas.openxmlformats.org/officeDocument/2006/relationships/image" Target="../media/image17.png"/><Relationship Id="rId7" Type="http://schemas.openxmlformats.org/officeDocument/2006/relationships/image" Target="../media/image21.png"/><Relationship Id="rId12" Type="http://schemas.openxmlformats.org/officeDocument/2006/relationships/image" Target="../media/image26.svg"/><Relationship Id="rId2" Type="http://schemas.openxmlformats.org/officeDocument/2006/relationships/image" Target="../media/image16.svg"/><Relationship Id="rId1" Type="http://schemas.openxmlformats.org/officeDocument/2006/relationships/image" Target="../media/image15.png"/><Relationship Id="rId6" Type="http://schemas.openxmlformats.org/officeDocument/2006/relationships/image" Target="../media/image20.svg"/><Relationship Id="rId11" Type="http://schemas.openxmlformats.org/officeDocument/2006/relationships/image" Target="../media/image25.png"/><Relationship Id="rId5" Type="http://schemas.openxmlformats.org/officeDocument/2006/relationships/image" Target="../media/image19.png"/><Relationship Id="rId10" Type="http://schemas.openxmlformats.org/officeDocument/2006/relationships/image" Target="../media/image24.svg"/><Relationship Id="rId4" Type="http://schemas.openxmlformats.org/officeDocument/2006/relationships/image" Target="../media/image18.svg"/><Relationship Id="rId9" Type="http://schemas.openxmlformats.org/officeDocument/2006/relationships/image" Target="../media/image23.png"/><Relationship Id="rId14" Type="http://schemas.openxmlformats.org/officeDocument/2006/relationships/image" Target="../media/image28.svg"/></Relationships>
</file>

<file path=ppt/diagrams/_rels/drawing5.xml.rels><?xml version="1.0" encoding="UTF-8" standalone="yes"?>
<Relationships xmlns="http://schemas.openxmlformats.org/package/2006/relationships"><Relationship Id="rId8" Type="http://schemas.openxmlformats.org/officeDocument/2006/relationships/image" Target="../media/image42.svg"/><Relationship Id="rId3" Type="http://schemas.openxmlformats.org/officeDocument/2006/relationships/image" Target="../media/image37.png"/><Relationship Id="rId7" Type="http://schemas.openxmlformats.org/officeDocument/2006/relationships/image" Target="../media/image41.png"/><Relationship Id="rId2" Type="http://schemas.openxmlformats.org/officeDocument/2006/relationships/image" Target="../media/image36.svg"/><Relationship Id="rId1" Type="http://schemas.openxmlformats.org/officeDocument/2006/relationships/image" Target="../media/image35.png"/><Relationship Id="rId6" Type="http://schemas.openxmlformats.org/officeDocument/2006/relationships/image" Target="../media/image40.svg"/><Relationship Id="rId5" Type="http://schemas.openxmlformats.org/officeDocument/2006/relationships/image" Target="../media/image39.png"/><Relationship Id="rId4" Type="http://schemas.openxmlformats.org/officeDocument/2006/relationships/image" Target="../media/image38.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19FA440-9EB4-4513-AE8E-92CDD4D216D3}" type="doc">
      <dgm:prSet loTypeId="urn:microsoft.com/office/officeart/2018/2/layout/Icon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9BF4F597-DDB9-4E43-B9DB-8830DE39935A}">
      <dgm:prSet/>
      <dgm:spPr/>
      <dgm:t>
        <a:bodyPr/>
        <a:lstStyle/>
        <a:p>
          <a:r>
            <a:rPr lang="en-US"/>
            <a:t>LPP: It would be helpful to have an LPP orientation of sorts so we know what is expected of us and what we are allowed to do at our sessions. I'm thinking along the lines of a quick video/guide that is sent to us and our LPP so that we are on the same page. Every clinician and practice is different, but just a general overview would be nice.</a:t>
          </a:r>
        </a:p>
      </dgm:t>
    </dgm:pt>
    <dgm:pt modelId="{A31E0894-63D4-45BE-9261-C90296E384C1}" type="parTrans" cxnId="{AE694B1A-4F33-4800-82CF-A23848B71780}">
      <dgm:prSet/>
      <dgm:spPr/>
      <dgm:t>
        <a:bodyPr/>
        <a:lstStyle/>
        <a:p>
          <a:endParaRPr lang="en-US"/>
        </a:p>
      </dgm:t>
    </dgm:pt>
    <dgm:pt modelId="{D6564215-5146-4CA2-8B0A-5DBE0822182C}" type="sibTrans" cxnId="{AE694B1A-4F33-4800-82CF-A23848B71780}">
      <dgm:prSet/>
      <dgm:spPr/>
      <dgm:t>
        <a:bodyPr/>
        <a:lstStyle/>
        <a:p>
          <a:endParaRPr lang="en-US"/>
        </a:p>
      </dgm:t>
    </dgm:pt>
    <dgm:pt modelId="{E803B9D8-0C0E-42C9-A372-B58367B403F9}">
      <dgm:prSet/>
      <dgm:spPr/>
      <dgm:t>
        <a:bodyPr/>
        <a:lstStyle/>
        <a:p>
          <a:r>
            <a:rPr lang="en-US" b="0" i="0"/>
            <a:t>PD, HS, LPP are all great ways to practice clinical skills.  I like ECL and think it helps us reflect on what we're actually doing here because when we're just going through the blocks and content it's easy to lose sight of that.</a:t>
          </a:r>
          <a:r>
            <a:rPr lang="en-US"/>
            <a:t> </a:t>
          </a:r>
        </a:p>
      </dgm:t>
    </dgm:pt>
    <dgm:pt modelId="{0162F858-4D5F-4AF9-AA1D-5F5315D036C0}" type="parTrans" cxnId="{EBFE6E2A-E5BA-40CA-83B2-C455D3029B47}">
      <dgm:prSet/>
      <dgm:spPr/>
      <dgm:t>
        <a:bodyPr/>
        <a:lstStyle/>
        <a:p>
          <a:endParaRPr lang="en-US"/>
        </a:p>
      </dgm:t>
    </dgm:pt>
    <dgm:pt modelId="{64E7B65A-45FB-4F41-B2BE-71924F74527C}" type="sibTrans" cxnId="{EBFE6E2A-E5BA-40CA-83B2-C455D3029B47}">
      <dgm:prSet/>
      <dgm:spPr/>
      <dgm:t>
        <a:bodyPr/>
        <a:lstStyle/>
        <a:p>
          <a:endParaRPr lang="en-US"/>
        </a:p>
      </dgm:t>
    </dgm:pt>
    <dgm:pt modelId="{2427BA84-C07C-457F-93FF-13E62CC0CA01}">
      <dgm:prSet/>
      <dgm:spPr/>
      <dgm:t>
        <a:bodyPr/>
        <a:lstStyle/>
        <a:p>
          <a:r>
            <a:rPr lang="en-US"/>
            <a:t>I have also really enjoyed my LPP sessions. Again, I think anytime I get to be in a clinical setting is really exciting. I like being able to connect things we have learned in lecture to what I'm seeing in the clinic.</a:t>
          </a:r>
        </a:p>
      </dgm:t>
    </dgm:pt>
    <dgm:pt modelId="{8B7A5231-9592-48A7-988E-E18E77013D1A}" type="parTrans" cxnId="{B30DA552-CB35-4E2F-AB12-52FBEFC472ED}">
      <dgm:prSet/>
      <dgm:spPr/>
      <dgm:t>
        <a:bodyPr/>
        <a:lstStyle/>
        <a:p>
          <a:endParaRPr lang="en-US"/>
        </a:p>
      </dgm:t>
    </dgm:pt>
    <dgm:pt modelId="{F2341D72-A4B4-449B-997F-933C94470473}" type="sibTrans" cxnId="{B30DA552-CB35-4E2F-AB12-52FBEFC472ED}">
      <dgm:prSet/>
      <dgm:spPr/>
      <dgm:t>
        <a:bodyPr/>
        <a:lstStyle/>
        <a:p>
          <a:endParaRPr lang="en-US"/>
        </a:p>
      </dgm:t>
    </dgm:pt>
    <dgm:pt modelId="{9602983E-4FCC-444F-9786-A40DF3DFBCCD}" type="pres">
      <dgm:prSet presAssocID="{E19FA440-9EB4-4513-AE8E-92CDD4D216D3}" presName="root" presStyleCnt="0">
        <dgm:presLayoutVars>
          <dgm:dir/>
          <dgm:resizeHandles val="exact"/>
        </dgm:presLayoutVars>
      </dgm:prSet>
      <dgm:spPr/>
    </dgm:pt>
    <dgm:pt modelId="{5E37C3F3-60EA-4463-872A-6F8A28F1237F}" type="pres">
      <dgm:prSet presAssocID="{9BF4F597-DDB9-4E43-B9DB-8830DE39935A}" presName="compNode" presStyleCnt="0"/>
      <dgm:spPr/>
    </dgm:pt>
    <dgm:pt modelId="{82161154-644D-4226-A7C7-985D95068E9C}" type="pres">
      <dgm:prSet presAssocID="{9BF4F597-DDB9-4E43-B9DB-8830DE39935A}"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Questions"/>
        </a:ext>
      </dgm:extLst>
    </dgm:pt>
    <dgm:pt modelId="{7551E14A-1918-466F-9A91-D268DA9E6D8A}" type="pres">
      <dgm:prSet presAssocID="{9BF4F597-DDB9-4E43-B9DB-8830DE39935A}" presName="spaceRect" presStyleCnt="0"/>
      <dgm:spPr/>
    </dgm:pt>
    <dgm:pt modelId="{66CE8C9E-988A-46DE-8C2D-50A1F50B8761}" type="pres">
      <dgm:prSet presAssocID="{9BF4F597-DDB9-4E43-B9DB-8830DE39935A}" presName="textRect" presStyleLbl="revTx" presStyleIdx="0" presStyleCnt="3">
        <dgm:presLayoutVars>
          <dgm:chMax val="1"/>
          <dgm:chPref val="1"/>
        </dgm:presLayoutVars>
      </dgm:prSet>
      <dgm:spPr/>
    </dgm:pt>
    <dgm:pt modelId="{8C7C1C58-2F22-4E92-AD4B-1A859EB1C4E1}" type="pres">
      <dgm:prSet presAssocID="{D6564215-5146-4CA2-8B0A-5DBE0822182C}" presName="sibTrans" presStyleCnt="0"/>
      <dgm:spPr/>
    </dgm:pt>
    <dgm:pt modelId="{E3BA01E0-C125-49A4-8286-10B40C1F2BB2}" type="pres">
      <dgm:prSet presAssocID="{E803B9D8-0C0E-42C9-A372-B58367B403F9}" presName="compNode" presStyleCnt="0"/>
      <dgm:spPr/>
    </dgm:pt>
    <dgm:pt modelId="{3E074E77-2E56-4562-BCA2-70BEDDD3BF93}" type="pres">
      <dgm:prSet presAssocID="{E803B9D8-0C0E-42C9-A372-B58367B403F9}"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ead with Gears"/>
        </a:ext>
      </dgm:extLst>
    </dgm:pt>
    <dgm:pt modelId="{5DDB0E8C-2B2E-4077-AB4B-2281879DCD02}" type="pres">
      <dgm:prSet presAssocID="{E803B9D8-0C0E-42C9-A372-B58367B403F9}" presName="spaceRect" presStyleCnt="0"/>
      <dgm:spPr/>
    </dgm:pt>
    <dgm:pt modelId="{50A24437-C2AA-4C68-A9A8-376F5C6954AB}" type="pres">
      <dgm:prSet presAssocID="{E803B9D8-0C0E-42C9-A372-B58367B403F9}" presName="textRect" presStyleLbl="revTx" presStyleIdx="1" presStyleCnt="3">
        <dgm:presLayoutVars>
          <dgm:chMax val="1"/>
          <dgm:chPref val="1"/>
        </dgm:presLayoutVars>
      </dgm:prSet>
      <dgm:spPr/>
    </dgm:pt>
    <dgm:pt modelId="{B4E43125-DBAB-45A9-B522-67E24678B4B8}" type="pres">
      <dgm:prSet presAssocID="{64E7B65A-45FB-4F41-B2BE-71924F74527C}" presName="sibTrans" presStyleCnt="0"/>
      <dgm:spPr/>
    </dgm:pt>
    <dgm:pt modelId="{1F8AD078-3412-4C56-A3F1-0D52B8F1120C}" type="pres">
      <dgm:prSet presAssocID="{2427BA84-C07C-457F-93FF-13E62CC0CA01}" presName="compNode" presStyleCnt="0"/>
      <dgm:spPr/>
    </dgm:pt>
    <dgm:pt modelId="{B231CC51-835E-4E7F-9FE0-D732AF68BEE3}" type="pres">
      <dgm:prSet presAssocID="{2427BA84-C07C-457F-93FF-13E62CC0CA01}"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Doctor"/>
        </a:ext>
      </dgm:extLst>
    </dgm:pt>
    <dgm:pt modelId="{9047B182-0E4B-49B1-929A-E7A136617ACC}" type="pres">
      <dgm:prSet presAssocID="{2427BA84-C07C-457F-93FF-13E62CC0CA01}" presName="spaceRect" presStyleCnt="0"/>
      <dgm:spPr/>
    </dgm:pt>
    <dgm:pt modelId="{A0EE7AFF-A728-4EAE-B2C7-C92AF6EE2B2E}" type="pres">
      <dgm:prSet presAssocID="{2427BA84-C07C-457F-93FF-13E62CC0CA01}" presName="textRect" presStyleLbl="revTx" presStyleIdx="2" presStyleCnt="3">
        <dgm:presLayoutVars>
          <dgm:chMax val="1"/>
          <dgm:chPref val="1"/>
        </dgm:presLayoutVars>
      </dgm:prSet>
      <dgm:spPr/>
    </dgm:pt>
  </dgm:ptLst>
  <dgm:cxnLst>
    <dgm:cxn modelId="{33C65610-E37A-491E-AF68-94CE1AE3EB3F}" type="presOf" srcId="{E803B9D8-0C0E-42C9-A372-B58367B403F9}" destId="{50A24437-C2AA-4C68-A9A8-376F5C6954AB}" srcOrd="0" destOrd="0" presId="urn:microsoft.com/office/officeart/2018/2/layout/IconLabelList"/>
    <dgm:cxn modelId="{66FCF913-BFC9-4E45-8F92-56FC96271DF2}" type="presOf" srcId="{E19FA440-9EB4-4513-AE8E-92CDD4D216D3}" destId="{9602983E-4FCC-444F-9786-A40DF3DFBCCD}" srcOrd="0" destOrd="0" presId="urn:microsoft.com/office/officeart/2018/2/layout/IconLabelList"/>
    <dgm:cxn modelId="{AE694B1A-4F33-4800-82CF-A23848B71780}" srcId="{E19FA440-9EB4-4513-AE8E-92CDD4D216D3}" destId="{9BF4F597-DDB9-4E43-B9DB-8830DE39935A}" srcOrd="0" destOrd="0" parTransId="{A31E0894-63D4-45BE-9261-C90296E384C1}" sibTransId="{D6564215-5146-4CA2-8B0A-5DBE0822182C}"/>
    <dgm:cxn modelId="{EBFE6E2A-E5BA-40CA-83B2-C455D3029B47}" srcId="{E19FA440-9EB4-4513-AE8E-92CDD4D216D3}" destId="{E803B9D8-0C0E-42C9-A372-B58367B403F9}" srcOrd="1" destOrd="0" parTransId="{0162F858-4D5F-4AF9-AA1D-5F5315D036C0}" sibTransId="{64E7B65A-45FB-4F41-B2BE-71924F74527C}"/>
    <dgm:cxn modelId="{861F1A32-A1D8-4CD4-BED1-4F1F172A46C6}" type="presOf" srcId="{2427BA84-C07C-457F-93FF-13E62CC0CA01}" destId="{A0EE7AFF-A728-4EAE-B2C7-C92AF6EE2B2E}" srcOrd="0" destOrd="0" presId="urn:microsoft.com/office/officeart/2018/2/layout/IconLabelList"/>
    <dgm:cxn modelId="{E2189C4D-C951-4E8F-AA81-4154620BB8E8}" type="presOf" srcId="{9BF4F597-DDB9-4E43-B9DB-8830DE39935A}" destId="{66CE8C9E-988A-46DE-8C2D-50A1F50B8761}" srcOrd="0" destOrd="0" presId="urn:microsoft.com/office/officeart/2018/2/layout/IconLabelList"/>
    <dgm:cxn modelId="{B30DA552-CB35-4E2F-AB12-52FBEFC472ED}" srcId="{E19FA440-9EB4-4513-AE8E-92CDD4D216D3}" destId="{2427BA84-C07C-457F-93FF-13E62CC0CA01}" srcOrd="2" destOrd="0" parTransId="{8B7A5231-9592-48A7-988E-E18E77013D1A}" sibTransId="{F2341D72-A4B4-449B-997F-933C94470473}"/>
    <dgm:cxn modelId="{C777C216-5C68-465B-B7B5-4DB9C142EDD4}" type="presParOf" srcId="{9602983E-4FCC-444F-9786-A40DF3DFBCCD}" destId="{5E37C3F3-60EA-4463-872A-6F8A28F1237F}" srcOrd="0" destOrd="0" presId="urn:microsoft.com/office/officeart/2018/2/layout/IconLabelList"/>
    <dgm:cxn modelId="{70F6318B-4C22-431A-87A0-E30EBC5C3905}" type="presParOf" srcId="{5E37C3F3-60EA-4463-872A-6F8A28F1237F}" destId="{82161154-644D-4226-A7C7-985D95068E9C}" srcOrd="0" destOrd="0" presId="urn:microsoft.com/office/officeart/2018/2/layout/IconLabelList"/>
    <dgm:cxn modelId="{B82FFCB5-7AE7-4D95-ADCA-5DE9A62E7138}" type="presParOf" srcId="{5E37C3F3-60EA-4463-872A-6F8A28F1237F}" destId="{7551E14A-1918-466F-9A91-D268DA9E6D8A}" srcOrd="1" destOrd="0" presId="urn:microsoft.com/office/officeart/2018/2/layout/IconLabelList"/>
    <dgm:cxn modelId="{EA08DD2F-162F-4FAA-8F64-CCF11D1B0C9B}" type="presParOf" srcId="{5E37C3F3-60EA-4463-872A-6F8A28F1237F}" destId="{66CE8C9E-988A-46DE-8C2D-50A1F50B8761}" srcOrd="2" destOrd="0" presId="urn:microsoft.com/office/officeart/2018/2/layout/IconLabelList"/>
    <dgm:cxn modelId="{25E64E87-33BC-4116-A179-048833EFE5EE}" type="presParOf" srcId="{9602983E-4FCC-444F-9786-A40DF3DFBCCD}" destId="{8C7C1C58-2F22-4E92-AD4B-1A859EB1C4E1}" srcOrd="1" destOrd="0" presId="urn:microsoft.com/office/officeart/2018/2/layout/IconLabelList"/>
    <dgm:cxn modelId="{2E7BF89D-BA07-4698-BE2D-A231A45412AB}" type="presParOf" srcId="{9602983E-4FCC-444F-9786-A40DF3DFBCCD}" destId="{E3BA01E0-C125-49A4-8286-10B40C1F2BB2}" srcOrd="2" destOrd="0" presId="urn:microsoft.com/office/officeart/2018/2/layout/IconLabelList"/>
    <dgm:cxn modelId="{CABE0C16-6E29-4672-B003-16CE69656C21}" type="presParOf" srcId="{E3BA01E0-C125-49A4-8286-10B40C1F2BB2}" destId="{3E074E77-2E56-4562-BCA2-70BEDDD3BF93}" srcOrd="0" destOrd="0" presId="urn:microsoft.com/office/officeart/2018/2/layout/IconLabelList"/>
    <dgm:cxn modelId="{1941561C-DD87-44D7-82FA-B4B981538721}" type="presParOf" srcId="{E3BA01E0-C125-49A4-8286-10B40C1F2BB2}" destId="{5DDB0E8C-2B2E-4077-AB4B-2281879DCD02}" srcOrd="1" destOrd="0" presId="urn:microsoft.com/office/officeart/2018/2/layout/IconLabelList"/>
    <dgm:cxn modelId="{146C533E-0A3F-4E2C-BC8F-83FE5997C654}" type="presParOf" srcId="{E3BA01E0-C125-49A4-8286-10B40C1F2BB2}" destId="{50A24437-C2AA-4C68-A9A8-376F5C6954AB}" srcOrd="2" destOrd="0" presId="urn:microsoft.com/office/officeart/2018/2/layout/IconLabelList"/>
    <dgm:cxn modelId="{8E8E0A2B-1784-4D45-89B1-9337CD68C9FC}" type="presParOf" srcId="{9602983E-4FCC-444F-9786-A40DF3DFBCCD}" destId="{B4E43125-DBAB-45A9-B522-67E24678B4B8}" srcOrd="3" destOrd="0" presId="urn:microsoft.com/office/officeart/2018/2/layout/IconLabelList"/>
    <dgm:cxn modelId="{0FB0A408-4F57-469D-92D2-20392B549242}" type="presParOf" srcId="{9602983E-4FCC-444F-9786-A40DF3DFBCCD}" destId="{1F8AD078-3412-4C56-A3F1-0D52B8F1120C}" srcOrd="4" destOrd="0" presId="urn:microsoft.com/office/officeart/2018/2/layout/IconLabelList"/>
    <dgm:cxn modelId="{7EA3D775-119C-4B01-B5C4-BA06B78B3071}" type="presParOf" srcId="{1F8AD078-3412-4C56-A3F1-0D52B8F1120C}" destId="{B231CC51-835E-4E7F-9FE0-D732AF68BEE3}" srcOrd="0" destOrd="0" presId="urn:microsoft.com/office/officeart/2018/2/layout/IconLabelList"/>
    <dgm:cxn modelId="{47E12A9B-9FE0-45B2-A91E-128D185495B3}" type="presParOf" srcId="{1F8AD078-3412-4C56-A3F1-0D52B8F1120C}" destId="{9047B182-0E4B-49B1-929A-E7A136617ACC}" srcOrd="1" destOrd="0" presId="urn:microsoft.com/office/officeart/2018/2/layout/IconLabelList"/>
    <dgm:cxn modelId="{9342C416-200D-4E64-808D-280C7A7AC0D1}" type="presParOf" srcId="{1F8AD078-3412-4C56-A3F1-0D52B8F1120C}" destId="{A0EE7AFF-A728-4EAE-B2C7-C92AF6EE2B2E}"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326734F-E048-4566-94AA-64145970D8A7}"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65C1FD27-8E0F-4C9D-ADAF-C458E45678FC}">
      <dgm:prSet/>
      <dgm:spPr/>
      <dgm:t>
        <a:bodyPr/>
        <a:lstStyle/>
        <a:p>
          <a:r>
            <a:rPr lang="en-US"/>
            <a:t>Difficulty contacting preceptors. </a:t>
          </a:r>
          <a:r>
            <a:rPr lang="en-US" dirty="0"/>
            <a:t>Coordinating schedule</a:t>
          </a:r>
        </a:p>
      </dgm:t>
    </dgm:pt>
    <dgm:pt modelId="{8E0D8453-B7BD-4161-9C15-AEC3FBF645A7}" type="parTrans" cxnId="{CCB0525F-FB74-4456-BE82-7C0573CAE1BE}">
      <dgm:prSet/>
      <dgm:spPr/>
      <dgm:t>
        <a:bodyPr/>
        <a:lstStyle/>
        <a:p>
          <a:endParaRPr lang="en-US"/>
        </a:p>
      </dgm:t>
    </dgm:pt>
    <dgm:pt modelId="{3817DFD6-9776-4F83-9E66-EA3F666C1AC7}" type="sibTrans" cxnId="{CCB0525F-FB74-4456-BE82-7C0573CAE1BE}">
      <dgm:prSet/>
      <dgm:spPr/>
      <dgm:t>
        <a:bodyPr/>
        <a:lstStyle/>
        <a:p>
          <a:endParaRPr lang="en-US"/>
        </a:p>
      </dgm:t>
    </dgm:pt>
    <dgm:pt modelId="{72A8D47D-7C91-4EBB-89F9-20BD2D94E044}">
      <dgm:prSet/>
      <dgm:spPr/>
      <dgm:t>
        <a:bodyPr/>
        <a:lstStyle/>
        <a:p>
          <a:r>
            <a:rPr lang="en-US"/>
            <a:t>Shadowing experience</a:t>
          </a:r>
        </a:p>
      </dgm:t>
    </dgm:pt>
    <dgm:pt modelId="{396A9B65-396F-40FF-AED5-02499AC4AF1D}" type="parTrans" cxnId="{BBC2F200-015E-4100-8D10-9F989BC2B51A}">
      <dgm:prSet/>
      <dgm:spPr/>
      <dgm:t>
        <a:bodyPr/>
        <a:lstStyle/>
        <a:p>
          <a:endParaRPr lang="en-US"/>
        </a:p>
      </dgm:t>
    </dgm:pt>
    <dgm:pt modelId="{9E739D52-820A-48AA-B933-6860B9B3F6E0}" type="sibTrans" cxnId="{BBC2F200-015E-4100-8D10-9F989BC2B51A}">
      <dgm:prSet/>
      <dgm:spPr/>
      <dgm:t>
        <a:bodyPr/>
        <a:lstStyle/>
        <a:p>
          <a:endParaRPr lang="en-US"/>
        </a:p>
      </dgm:t>
    </dgm:pt>
    <dgm:pt modelId="{9494441D-8FEE-40D4-98AC-0CFF727201C4}">
      <dgm:prSet/>
      <dgm:spPr/>
      <dgm:t>
        <a:bodyPr/>
        <a:lstStyle/>
        <a:p>
          <a:r>
            <a:rPr lang="en-US"/>
            <a:t>Preceptor did not give me feedback</a:t>
          </a:r>
        </a:p>
      </dgm:t>
    </dgm:pt>
    <dgm:pt modelId="{BADDA503-A57F-47FA-9691-10CD1356968F}" type="parTrans" cxnId="{B9D05C52-0297-48D2-BA27-C632286AB614}">
      <dgm:prSet/>
      <dgm:spPr/>
      <dgm:t>
        <a:bodyPr/>
        <a:lstStyle/>
        <a:p>
          <a:endParaRPr lang="en-US"/>
        </a:p>
      </dgm:t>
    </dgm:pt>
    <dgm:pt modelId="{784ADE63-52F9-463E-9F00-720AA0F2CD04}" type="sibTrans" cxnId="{B9D05C52-0297-48D2-BA27-C632286AB614}">
      <dgm:prSet/>
      <dgm:spPr/>
      <dgm:t>
        <a:bodyPr/>
        <a:lstStyle/>
        <a:p>
          <a:endParaRPr lang="en-US"/>
        </a:p>
      </dgm:t>
    </dgm:pt>
    <dgm:pt modelId="{82C1A0C5-FC3F-454D-B22C-F1C8127C43F2}" type="pres">
      <dgm:prSet presAssocID="{6326734F-E048-4566-94AA-64145970D8A7}" presName="linear" presStyleCnt="0">
        <dgm:presLayoutVars>
          <dgm:animLvl val="lvl"/>
          <dgm:resizeHandles val="exact"/>
        </dgm:presLayoutVars>
      </dgm:prSet>
      <dgm:spPr/>
    </dgm:pt>
    <dgm:pt modelId="{FF5652CE-AC8A-4731-AD86-8E69FE028565}" type="pres">
      <dgm:prSet presAssocID="{65C1FD27-8E0F-4C9D-ADAF-C458E45678FC}" presName="parentText" presStyleLbl="node1" presStyleIdx="0" presStyleCnt="3">
        <dgm:presLayoutVars>
          <dgm:chMax val="0"/>
          <dgm:bulletEnabled val="1"/>
        </dgm:presLayoutVars>
      </dgm:prSet>
      <dgm:spPr/>
    </dgm:pt>
    <dgm:pt modelId="{2EA3CA32-9E90-4C8D-8A28-D9EBFE416A8B}" type="pres">
      <dgm:prSet presAssocID="{3817DFD6-9776-4F83-9E66-EA3F666C1AC7}" presName="spacer" presStyleCnt="0"/>
      <dgm:spPr/>
    </dgm:pt>
    <dgm:pt modelId="{BC2EF720-CD5C-4DEE-81F1-E357C954CE45}" type="pres">
      <dgm:prSet presAssocID="{72A8D47D-7C91-4EBB-89F9-20BD2D94E044}" presName="parentText" presStyleLbl="node1" presStyleIdx="1" presStyleCnt="3">
        <dgm:presLayoutVars>
          <dgm:chMax val="0"/>
          <dgm:bulletEnabled val="1"/>
        </dgm:presLayoutVars>
      </dgm:prSet>
      <dgm:spPr/>
    </dgm:pt>
    <dgm:pt modelId="{10F49EB1-1C99-40C6-8E5C-7C977E127329}" type="pres">
      <dgm:prSet presAssocID="{9E739D52-820A-48AA-B933-6860B9B3F6E0}" presName="spacer" presStyleCnt="0"/>
      <dgm:spPr/>
    </dgm:pt>
    <dgm:pt modelId="{A925D28A-BFF6-449C-85E7-A191EDC09482}" type="pres">
      <dgm:prSet presAssocID="{9494441D-8FEE-40D4-98AC-0CFF727201C4}" presName="parentText" presStyleLbl="node1" presStyleIdx="2" presStyleCnt="3">
        <dgm:presLayoutVars>
          <dgm:chMax val="0"/>
          <dgm:bulletEnabled val="1"/>
        </dgm:presLayoutVars>
      </dgm:prSet>
      <dgm:spPr/>
    </dgm:pt>
  </dgm:ptLst>
  <dgm:cxnLst>
    <dgm:cxn modelId="{BBC2F200-015E-4100-8D10-9F989BC2B51A}" srcId="{6326734F-E048-4566-94AA-64145970D8A7}" destId="{72A8D47D-7C91-4EBB-89F9-20BD2D94E044}" srcOrd="1" destOrd="0" parTransId="{396A9B65-396F-40FF-AED5-02499AC4AF1D}" sibTransId="{9E739D52-820A-48AA-B933-6860B9B3F6E0}"/>
    <dgm:cxn modelId="{B9B41D12-7A79-4511-B878-185C5134E512}" type="presOf" srcId="{65C1FD27-8E0F-4C9D-ADAF-C458E45678FC}" destId="{FF5652CE-AC8A-4731-AD86-8E69FE028565}" srcOrd="0" destOrd="0" presId="urn:microsoft.com/office/officeart/2005/8/layout/vList2"/>
    <dgm:cxn modelId="{CCB0525F-FB74-4456-BE82-7C0573CAE1BE}" srcId="{6326734F-E048-4566-94AA-64145970D8A7}" destId="{65C1FD27-8E0F-4C9D-ADAF-C458E45678FC}" srcOrd="0" destOrd="0" parTransId="{8E0D8453-B7BD-4161-9C15-AEC3FBF645A7}" sibTransId="{3817DFD6-9776-4F83-9E66-EA3F666C1AC7}"/>
    <dgm:cxn modelId="{1A96D971-FA9E-4B6B-B362-56DD52B9AF9E}" type="presOf" srcId="{9494441D-8FEE-40D4-98AC-0CFF727201C4}" destId="{A925D28A-BFF6-449C-85E7-A191EDC09482}" srcOrd="0" destOrd="0" presId="urn:microsoft.com/office/officeart/2005/8/layout/vList2"/>
    <dgm:cxn modelId="{B9D05C52-0297-48D2-BA27-C632286AB614}" srcId="{6326734F-E048-4566-94AA-64145970D8A7}" destId="{9494441D-8FEE-40D4-98AC-0CFF727201C4}" srcOrd="2" destOrd="0" parTransId="{BADDA503-A57F-47FA-9691-10CD1356968F}" sibTransId="{784ADE63-52F9-463E-9F00-720AA0F2CD04}"/>
    <dgm:cxn modelId="{796672A2-D37C-4556-A689-E4BCF9B1A5EB}" type="presOf" srcId="{6326734F-E048-4566-94AA-64145970D8A7}" destId="{82C1A0C5-FC3F-454D-B22C-F1C8127C43F2}" srcOrd="0" destOrd="0" presId="urn:microsoft.com/office/officeart/2005/8/layout/vList2"/>
    <dgm:cxn modelId="{163C6CA9-6FAE-4C16-A342-966FD258DEF6}" type="presOf" srcId="{72A8D47D-7C91-4EBB-89F9-20BD2D94E044}" destId="{BC2EF720-CD5C-4DEE-81F1-E357C954CE45}" srcOrd="0" destOrd="0" presId="urn:microsoft.com/office/officeart/2005/8/layout/vList2"/>
    <dgm:cxn modelId="{233994E4-1B78-4408-BC10-9676848A9352}" type="presParOf" srcId="{82C1A0C5-FC3F-454D-B22C-F1C8127C43F2}" destId="{FF5652CE-AC8A-4731-AD86-8E69FE028565}" srcOrd="0" destOrd="0" presId="urn:microsoft.com/office/officeart/2005/8/layout/vList2"/>
    <dgm:cxn modelId="{173D171B-F824-4226-8D47-3C3924210BC0}" type="presParOf" srcId="{82C1A0C5-FC3F-454D-B22C-F1C8127C43F2}" destId="{2EA3CA32-9E90-4C8D-8A28-D9EBFE416A8B}" srcOrd="1" destOrd="0" presId="urn:microsoft.com/office/officeart/2005/8/layout/vList2"/>
    <dgm:cxn modelId="{8E207D42-2B23-4834-89B0-40DDFD89BE57}" type="presParOf" srcId="{82C1A0C5-FC3F-454D-B22C-F1C8127C43F2}" destId="{BC2EF720-CD5C-4DEE-81F1-E357C954CE45}" srcOrd="2" destOrd="0" presId="urn:microsoft.com/office/officeart/2005/8/layout/vList2"/>
    <dgm:cxn modelId="{EAE030DB-F547-44AA-A8CD-89D428F8EF94}" type="presParOf" srcId="{82C1A0C5-FC3F-454D-B22C-F1C8127C43F2}" destId="{10F49EB1-1C99-40C6-8E5C-7C977E127329}" srcOrd="3" destOrd="0" presId="urn:microsoft.com/office/officeart/2005/8/layout/vList2"/>
    <dgm:cxn modelId="{603B1EC9-7F58-4611-94E9-100441028BC6}" type="presParOf" srcId="{82C1A0C5-FC3F-454D-B22C-F1C8127C43F2}" destId="{A925D28A-BFF6-449C-85E7-A191EDC09482}"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A944498-ECAB-4AB6-873E-41381AF42E90}" type="doc">
      <dgm:prSet loTypeId="urn:microsoft.com/office/officeart/2008/layout/LinedList" loCatId="list" qsTypeId="urn:microsoft.com/office/officeart/2005/8/quickstyle/simple5" qsCatId="simple" csTypeId="urn:microsoft.com/office/officeart/2005/8/colors/accent2_2" csCatId="accent2" phldr="1"/>
      <dgm:spPr/>
      <dgm:t>
        <a:bodyPr/>
        <a:lstStyle/>
        <a:p>
          <a:endParaRPr lang="en-US"/>
        </a:p>
      </dgm:t>
    </dgm:pt>
    <dgm:pt modelId="{346EDFB0-5F14-4D42-80DD-86929645EBCB}">
      <dgm:prSet/>
      <dgm:spPr/>
      <dgm:t>
        <a:bodyPr/>
        <a:lstStyle/>
        <a:p>
          <a:r>
            <a:rPr lang="en-US" b="1" i="0" dirty="0"/>
            <a:t>Block 4 </a:t>
          </a:r>
          <a:r>
            <a:rPr lang="en-US" b="0" i="0" dirty="0">
              <a:solidFill>
                <a:schemeClr val="tx1"/>
              </a:solidFill>
            </a:rPr>
            <a:t>Skin and Musculoskeletal system </a:t>
          </a:r>
          <a:r>
            <a:rPr lang="en-US" b="0" i="0" dirty="0"/>
            <a:t>2/2-3/10 overview of integumentary and musculoskeletal systems, </a:t>
          </a:r>
          <a:r>
            <a:rPr lang="en-US" b="0" i="0" dirty="0">
              <a:highlight>
                <a:srgbClr val="FFFF00"/>
              </a:highlight>
            </a:rPr>
            <a:t>anatomy lab </a:t>
          </a:r>
          <a:r>
            <a:rPr lang="en-US" b="0" i="1" dirty="0">
              <a:solidFill>
                <a:srgbClr val="FF0000"/>
              </a:solidFill>
            </a:rPr>
            <a:t>Skills Small group Complete history, oral presentation, motivational interviewing, PE PD VS cardiothoracic, abdomen, breast lymph nodes , neurological exam, musculoskeletal. HS HPI, PE,POCUS LE exam</a:t>
          </a:r>
          <a:endParaRPr lang="en-US" dirty="0">
            <a:solidFill>
              <a:srgbClr val="FF0000"/>
            </a:solidFill>
          </a:endParaRPr>
        </a:p>
      </dgm:t>
    </dgm:pt>
    <dgm:pt modelId="{27BD3520-F5F9-4915-82D4-92047FC2B9BD}" type="parTrans" cxnId="{04A77030-1655-4070-8CBA-401DADAA1443}">
      <dgm:prSet/>
      <dgm:spPr/>
      <dgm:t>
        <a:bodyPr/>
        <a:lstStyle/>
        <a:p>
          <a:endParaRPr lang="en-US"/>
        </a:p>
      </dgm:t>
    </dgm:pt>
    <dgm:pt modelId="{C45CFB50-D30C-499D-BCF7-B021400A8AB1}" type="sibTrans" cxnId="{04A77030-1655-4070-8CBA-401DADAA1443}">
      <dgm:prSet/>
      <dgm:spPr/>
      <dgm:t>
        <a:bodyPr/>
        <a:lstStyle/>
        <a:p>
          <a:endParaRPr lang="en-US"/>
        </a:p>
      </dgm:t>
    </dgm:pt>
    <dgm:pt modelId="{0FD1DC0D-DCFC-492C-8120-C199FE10E497}">
      <dgm:prSet/>
      <dgm:spPr/>
      <dgm:t>
        <a:bodyPr/>
        <a:lstStyle/>
        <a:p>
          <a:r>
            <a:rPr lang="en-US" b="1" i="0" dirty="0"/>
            <a:t>Block 5 </a:t>
          </a:r>
          <a:r>
            <a:rPr lang="en-US" b="0" i="0" dirty="0">
              <a:solidFill>
                <a:schemeClr val="tx1"/>
              </a:solidFill>
            </a:rPr>
            <a:t>Nervous System and Behavior  </a:t>
          </a:r>
          <a:r>
            <a:rPr lang="en-US" b="0" i="0" dirty="0"/>
            <a:t>3/16-5/19 Integrates neuroanatomy, head and neck anatomy , neurology, pharmacology, pathology, human behavior and psychiatry </a:t>
          </a:r>
          <a:r>
            <a:rPr lang="en-US" b="0" i="1" dirty="0">
              <a:solidFill>
                <a:srgbClr val="C00000"/>
              </a:solidFill>
            </a:rPr>
            <a:t>Skills Complete performance of PE and write up exam, Small groups Complete history, oral presentation ,History Neurological case, perform neurological exam </a:t>
          </a:r>
          <a:endParaRPr lang="en-US" dirty="0">
            <a:solidFill>
              <a:srgbClr val="C00000"/>
            </a:solidFill>
          </a:endParaRPr>
        </a:p>
      </dgm:t>
    </dgm:pt>
    <dgm:pt modelId="{20BB135E-1BF3-4950-984C-9B2799559A0A}" type="parTrans" cxnId="{D00EAEDA-48C8-43BD-BA17-A70C484DF46B}">
      <dgm:prSet/>
      <dgm:spPr/>
      <dgm:t>
        <a:bodyPr/>
        <a:lstStyle/>
        <a:p>
          <a:endParaRPr lang="en-US"/>
        </a:p>
      </dgm:t>
    </dgm:pt>
    <dgm:pt modelId="{8A18F000-076B-4593-B2FB-C5E175399843}" type="sibTrans" cxnId="{D00EAEDA-48C8-43BD-BA17-A70C484DF46B}">
      <dgm:prSet/>
      <dgm:spPr/>
      <dgm:t>
        <a:bodyPr/>
        <a:lstStyle/>
        <a:p>
          <a:endParaRPr lang="en-US"/>
        </a:p>
      </dgm:t>
    </dgm:pt>
    <dgm:pt modelId="{0D5DCD3E-572B-4491-A632-F75AD5716A20}">
      <dgm:prSet/>
      <dgm:spPr/>
      <dgm:t>
        <a:bodyPr/>
        <a:lstStyle/>
        <a:p>
          <a:r>
            <a:rPr lang="en-US" b="1" i="0" dirty="0"/>
            <a:t>Block 6 </a:t>
          </a:r>
          <a:r>
            <a:rPr lang="en-US" b="0" i="0" dirty="0">
              <a:solidFill>
                <a:schemeClr val="tx1"/>
              </a:solidFill>
            </a:rPr>
            <a:t>Gastrointestinal 5/26-6/30 </a:t>
          </a:r>
          <a:r>
            <a:rPr lang="en-US" b="0" i="0" dirty="0"/>
            <a:t>Fundamental knowledge necessary to assess patients with gastrointestinal issues of luminal GI tract, pancreas and liver Skills </a:t>
          </a:r>
          <a:r>
            <a:rPr lang="en-US" b="0" i="1" dirty="0">
              <a:solidFill>
                <a:srgbClr val="C00000"/>
              </a:solidFill>
            </a:rPr>
            <a:t>Small groups Complete history oral and written presentation, HS GI case clinical reasoning OSCE 3 assessment</a:t>
          </a:r>
          <a:endParaRPr lang="en-US" dirty="0">
            <a:solidFill>
              <a:srgbClr val="C00000"/>
            </a:solidFill>
          </a:endParaRPr>
        </a:p>
      </dgm:t>
    </dgm:pt>
    <dgm:pt modelId="{CB064C8D-26DF-47B7-89DD-4D990889E672}" type="parTrans" cxnId="{D82AC3C4-6E24-492C-BFB6-CC7F5E8BFDA1}">
      <dgm:prSet/>
      <dgm:spPr/>
      <dgm:t>
        <a:bodyPr/>
        <a:lstStyle/>
        <a:p>
          <a:endParaRPr lang="en-US"/>
        </a:p>
      </dgm:t>
    </dgm:pt>
    <dgm:pt modelId="{9B70403A-4142-4395-B3FA-A3CCCCF01123}" type="sibTrans" cxnId="{D82AC3C4-6E24-492C-BFB6-CC7F5E8BFDA1}">
      <dgm:prSet/>
      <dgm:spPr/>
      <dgm:t>
        <a:bodyPr/>
        <a:lstStyle/>
        <a:p>
          <a:endParaRPr lang="en-US"/>
        </a:p>
      </dgm:t>
    </dgm:pt>
    <dgm:pt modelId="{3059D011-6780-4868-B787-23229B935C7E}" type="pres">
      <dgm:prSet presAssocID="{AA944498-ECAB-4AB6-873E-41381AF42E90}" presName="vert0" presStyleCnt="0">
        <dgm:presLayoutVars>
          <dgm:dir/>
          <dgm:animOne val="branch"/>
          <dgm:animLvl val="lvl"/>
        </dgm:presLayoutVars>
      </dgm:prSet>
      <dgm:spPr/>
    </dgm:pt>
    <dgm:pt modelId="{2C92F17D-B476-45D2-904A-BA8670AFF272}" type="pres">
      <dgm:prSet presAssocID="{346EDFB0-5F14-4D42-80DD-86929645EBCB}" presName="thickLine" presStyleLbl="alignNode1" presStyleIdx="0" presStyleCnt="3"/>
      <dgm:spPr/>
    </dgm:pt>
    <dgm:pt modelId="{55D282A8-ED56-4635-8026-D03800D81E49}" type="pres">
      <dgm:prSet presAssocID="{346EDFB0-5F14-4D42-80DD-86929645EBCB}" presName="horz1" presStyleCnt="0"/>
      <dgm:spPr/>
    </dgm:pt>
    <dgm:pt modelId="{25EF821D-C0FD-4835-B854-810325B1E7FA}" type="pres">
      <dgm:prSet presAssocID="{346EDFB0-5F14-4D42-80DD-86929645EBCB}" presName="tx1" presStyleLbl="revTx" presStyleIdx="0" presStyleCnt="3"/>
      <dgm:spPr/>
    </dgm:pt>
    <dgm:pt modelId="{1F62563B-5A71-499E-8D10-8D7FF1457645}" type="pres">
      <dgm:prSet presAssocID="{346EDFB0-5F14-4D42-80DD-86929645EBCB}" presName="vert1" presStyleCnt="0"/>
      <dgm:spPr/>
    </dgm:pt>
    <dgm:pt modelId="{FB422790-55E3-4D66-83F3-C56110E419CB}" type="pres">
      <dgm:prSet presAssocID="{0FD1DC0D-DCFC-492C-8120-C199FE10E497}" presName="thickLine" presStyleLbl="alignNode1" presStyleIdx="1" presStyleCnt="3"/>
      <dgm:spPr/>
    </dgm:pt>
    <dgm:pt modelId="{D5532198-3D43-49BF-86F5-84A3BBDC47D5}" type="pres">
      <dgm:prSet presAssocID="{0FD1DC0D-DCFC-492C-8120-C199FE10E497}" presName="horz1" presStyleCnt="0"/>
      <dgm:spPr/>
    </dgm:pt>
    <dgm:pt modelId="{28B3EF86-FF41-444C-BB0E-A4A9D93C6EC7}" type="pres">
      <dgm:prSet presAssocID="{0FD1DC0D-DCFC-492C-8120-C199FE10E497}" presName="tx1" presStyleLbl="revTx" presStyleIdx="1" presStyleCnt="3"/>
      <dgm:spPr/>
    </dgm:pt>
    <dgm:pt modelId="{748F2076-FF95-4196-988D-FF8B28491622}" type="pres">
      <dgm:prSet presAssocID="{0FD1DC0D-DCFC-492C-8120-C199FE10E497}" presName="vert1" presStyleCnt="0"/>
      <dgm:spPr/>
    </dgm:pt>
    <dgm:pt modelId="{1DAA3273-7F69-4944-B2EC-24C3E3CD3DD1}" type="pres">
      <dgm:prSet presAssocID="{0D5DCD3E-572B-4491-A632-F75AD5716A20}" presName="thickLine" presStyleLbl="alignNode1" presStyleIdx="2" presStyleCnt="3"/>
      <dgm:spPr/>
    </dgm:pt>
    <dgm:pt modelId="{E145B0CF-D44D-4F32-ACF3-960F5043FF8A}" type="pres">
      <dgm:prSet presAssocID="{0D5DCD3E-572B-4491-A632-F75AD5716A20}" presName="horz1" presStyleCnt="0"/>
      <dgm:spPr/>
    </dgm:pt>
    <dgm:pt modelId="{1E33217E-D808-42AE-A71D-D7BF9DA4A0E6}" type="pres">
      <dgm:prSet presAssocID="{0D5DCD3E-572B-4491-A632-F75AD5716A20}" presName="tx1" presStyleLbl="revTx" presStyleIdx="2" presStyleCnt="3"/>
      <dgm:spPr/>
    </dgm:pt>
    <dgm:pt modelId="{3692AB57-A9C9-4F68-BEA8-F8419F93F806}" type="pres">
      <dgm:prSet presAssocID="{0D5DCD3E-572B-4491-A632-F75AD5716A20}" presName="vert1" presStyleCnt="0"/>
      <dgm:spPr/>
    </dgm:pt>
  </dgm:ptLst>
  <dgm:cxnLst>
    <dgm:cxn modelId="{4693770D-2666-4EE4-936B-205A1E1D71CE}" type="presOf" srcId="{AA944498-ECAB-4AB6-873E-41381AF42E90}" destId="{3059D011-6780-4868-B787-23229B935C7E}" srcOrd="0" destOrd="0" presId="urn:microsoft.com/office/officeart/2008/layout/LinedList"/>
    <dgm:cxn modelId="{04A77030-1655-4070-8CBA-401DADAA1443}" srcId="{AA944498-ECAB-4AB6-873E-41381AF42E90}" destId="{346EDFB0-5F14-4D42-80DD-86929645EBCB}" srcOrd="0" destOrd="0" parTransId="{27BD3520-F5F9-4915-82D4-92047FC2B9BD}" sibTransId="{C45CFB50-D30C-499D-BCF7-B021400A8AB1}"/>
    <dgm:cxn modelId="{39CC0D4D-E3A6-4E9F-B7B1-83DC7D656881}" type="presOf" srcId="{0FD1DC0D-DCFC-492C-8120-C199FE10E497}" destId="{28B3EF86-FF41-444C-BB0E-A4A9D93C6EC7}" srcOrd="0" destOrd="0" presId="urn:microsoft.com/office/officeart/2008/layout/LinedList"/>
    <dgm:cxn modelId="{6408B76D-6443-4906-9B78-5F52E8A05559}" type="presOf" srcId="{0D5DCD3E-572B-4491-A632-F75AD5716A20}" destId="{1E33217E-D808-42AE-A71D-D7BF9DA4A0E6}" srcOrd="0" destOrd="0" presId="urn:microsoft.com/office/officeart/2008/layout/LinedList"/>
    <dgm:cxn modelId="{59B7FDB1-4B41-4B30-9BBC-9A69710F8968}" type="presOf" srcId="{346EDFB0-5F14-4D42-80DD-86929645EBCB}" destId="{25EF821D-C0FD-4835-B854-810325B1E7FA}" srcOrd="0" destOrd="0" presId="urn:microsoft.com/office/officeart/2008/layout/LinedList"/>
    <dgm:cxn modelId="{D82AC3C4-6E24-492C-BFB6-CC7F5E8BFDA1}" srcId="{AA944498-ECAB-4AB6-873E-41381AF42E90}" destId="{0D5DCD3E-572B-4491-A632-F75AD5716A20}" srcOrd="2" destOrd="0" parTransId="{CB064C8D-26DF-47B7-89DD-4D990889E672}" sibTransId="{9B70403A-4142-4395-B3FA-A3CCCCF01123}"/>
    <dgm:cxn modelId="{D00EAEDA-48C8-43BD-BA17-A70C484DF46B}" srcId="{AA944498-ECAB-4AB6-873E-41381AF42E90}" destId="{0FD1DC0D-DCFC-492C-8120-C199FE10E497}" srcOrd="1" destOrd="0" parTransId="{20BB135E-1BF3-4950-984C-9B2799559A0A}" sibTransId="{8A18F000-076B-4593-B2FB-C5E175399843}"/>
    <dgm:cxn modelId="{5EA4C90E-081E-4F3E-8661-16E0DAE5E7B2}" type="presParOf" srcId="{3059D011-6780-4868-B787-23229B935C7E}" destId="{2C92F17D-B476-45D2-904A-BA8670AFF272}" srcOrd="0" destOrd="0" presId="urn:microsoft.com/office/officeart/2008/layout/LinedList"/>
    <dgm:cxn modelId="{76D7DB2C-F572-4527-A077-DBD1B45EA9A5}" type="presParOf" srcId="{3059D011-6780-4868-B787-23229B935C7E}" destId="{55D282A8-ED56-4635-8026-D03800D81E49}" srcOrd="1" destOrd="0" presId="urn:microsoft.com/office/officeart/2008/layout/LinedList"/>
    <dgm:cxn modelId="{DCE27807-5DB2-434E-B2A5-5CDFEF5ABF58}" type="presParOf" srcId="{55D282A8-ED56-4635-8026-D03800D81E49}" destId="{25EF821D-C0FD-4835-B854-810325B1E7FA}" srcOrd="0" destOrd="0" presId="urn:microsoft.com/office/officeart/2008/layout/LinedList"/>
    <dgm:cxn modelId="{C1814BCB-7212-4276-A8B1-C07018720476}" type="presParOf" srcId="{55D282A8-ED56-4635-8026-D03800D81E49}" destId="{1F62563B-5A71-499E-8D10-8D7FF1457645}" srcOrd="1" destOrd="0" presId="urn:microsoft.com/office/officeart/2008/layout/LinedList"/>
    <dgm:cxn modelId="{4949E083-18B8-46A4-B7A4-F294DFFAD1F9}" type="presParOf" srcId="{3059D011-6780-4868-B787-23229B935C7E}" destId="{FB422790-55E3-4D66-83F3-C56110E419CB}" srcOrd="2" destOrd="0" presId="urn:microsoft.com/office/officeart/2008/layout/LinedList"/>
    <dgm:cxn modelId="{5F739ECE-9A6E-4C29-82AF-136E0D183EC9}" type="presParOf" srcId="{3059D011-6780-4868-B787-23229B935C7E}" destId="{D5532198-3D43-49BF-86F5-84A3BBDC47D5}" srcOrd="3" destOrd="0" presId="urn:microsoft.com/office/officeart/2008/layout/LinedList"/>
    <dgm:cxn modelId="{4171A18B-379C-448D-B394-B6DD14E14FA0}" type="presParOf" srcId="{D5532198-3D43-49BF-86F5-84A3BBDC47D5}" destId="{28B3EF86-FF41-444C-BB0E-A4A9D93C6EC7}" srcOrd="0" destOrd="0" presId="urn:microsoft.com/office/officeart/2008/layout/LinedList"/>
    <dgm:cxn modelId="{FB99DBA2-3B78-4C69-8E1E-9F0DD49C022F}" type="presParOf" srcId="{D5532198-3D43-49BF-86F5-84A3BBDC47D5}" destId="{748F2076-FF95-4196-988D-FF8B28491622}" srcOrd="1" destOrd="0" presId="urn:microsoft.com/office/officeart/2008/layout/LinedList"/>
    <dgm:cxn modelId="{25A6C587-7EB0-46D9-9E6C-60CD4D8465B2}" type="presParOf" srcId="{3059D011-6780-4868-B787-23229B935C7E}" destId="{1DAA3273-7F69-4944-B2EC-24C3E3CD3DD1}" srcOrd="4" destOrd="0" presId="urn:microsoft.com/office/officeart/2008/layout/LinedList"/>
    <dgm:cxn modelId="{FF37CD11-A600-4B78-BFA6-9103F29510D8}" type="presParOf" srcId="{3059D011-6780-4868-B787-23229B935C7E}" destId="{E145B0CF-D44D-4F32-ACF3-960F5043FF8A}" srcOrd="5" destOrd="0" presId="urn:microsoft.com/office/officeart/2008/layout/LinedList"/>
    <dgm:cxn modelId="{855F0524-4128-4D7D-8743-7E221C61F56C}" type="presParOf" srcId="{E145B0CF-D44D-4F32-ACF3-960F5043FF8A}" destId="{1E33217E-D808-42AE-A71D-D7BF9DA4A0E6}" srcOrd="0" destOrd="0" presId="urn:microsoft.com/office/officeart/2008/layout/LinedList"/>
    <dgm:cxn modelId="{6D566141-5EE1-47A1-907A-1E541A899683}" type="presParOf" srcId="{E145B0CF-D44D-4F32-ACF3-960F5043FF8A}" destId="{3692AB57-A9C9-4F68-BEA8-F8419F93F806}"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0D64CF7-A7FD-4B62-AACA-64A89B3444D5}"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03267975-3154-458A-94E8-105DF94D7A46}">
      <dgm:prSet/>
      <dgm:spPr/>
      <dgm:t>
        <a:bodyPr/>
        <a:lstStyle/>
        <a:p>
          <a:r>
            <a:rPr lang="en-US"/>
            <a:t>Currently in Neuro then to GI</a:t>
          </a:r>
        </a:p>
      </dgm:t>
    </dgm:pt>
    <dgm:pt modelId="{30E90B68-2687-41C6-AC77-E9853701606B}" type="parTrans" cxnId="{89E44569-5386-41D1-8D2B-9E50331BC311}">
      <dgm:prSet/>
      <dgm:spPr/>
      <dgm:t>
        <a:bodyPr/>
        <a:lstStyle/>
        <a:p>
          <a:endParaRPr lang="en-US"/>
        </a:p>
      </dgm:t>
    </dgm:pt>
    <dgm:pt modelId="{3D8DD970-E836-4665-A451-5F78F8D2ACF4}" type="sibTrans" cxnId="{89E44569-5386-41D1-8D2B-9E50331BC311}">
      <dgm:prSet/>
      <dgm:spPr/>
      <dgm:t>
        <a:bodyPr/>
        <a:lstStyle/>
        <a:p>
          <a:endParaRPr lang="en-US"/>
        </a:p>
      </dgm:t>
    </dgm:pt>
    <dgm:pt modelId="{232BD443-9556-46E3-8389-EADF26404904}">
      <dgm:prSet/>
      <dgm:spPr/>
      <dgm:t>
        <a:bodyPr/>
        <a:lstStyle/>
        <a:p>
          <a:r>
            <a:rPr lang="en-US"/>
            <a:t>Skills</a:t>
          </a:r>
        </a:p>
      </dgm:t>
    </dgm:pt>
    <dgm:pt modelId="{1925EA54-C29F-46F6-890E-619445E35408}" type="parTrans" cxnId="{9D6D8B0E-6726-4B14-819E-EC777D798086}">
      <dgm:prSet/>
      <dgm:spPr/>
      <dgm:t>
        <a:bodyPr/>
        <a:lstStyle/>
        <a:p>
          <a:endParaRPr lang="en-US"/>
        </a:p>
      </dgm:t>
    </dgm:pt>
    <dgm:pt modelId="{6D239D52-07AA-41A8-B546-8029F56899B7}" type="sibTrans" cxnId="{9D6D8B0E-6726-4B14-819E-EC777D798086}">
      <dgm:prSet/>
      <dgm:spPr/>
      <dgm:t>
        <a:bodyPr/>
        <a:lstStyle/>
        <a:p>
          <a:endParaRPr lang="en-US"/>
        </a:p>
      </dgm:t>
    </dgm:pt>
    <dgm:pt modelId="{0334C9EA-4AD7-41FF-B023-538F83B77DCD}">
      <dgm:prSet/>
      <dgm:spPr/>
      <dgm:t>
        <a:bodyPr/>
        <a:lstStyle/>
        <a:p>
          <a:r>
            <a:rPr lang="en-US"/>
            <a:t>PD Cardiovascular, MSK, abdominal exam ,starting Neuro in the next few weeks</a:t>
          </a:r>
        </a:p>
      </dgm:t>
    </dgm:pt>
    <dgm:pt modelId="{A3237345-7F3F-4C9A-87C1-86693A8945C0}" type="parTrans" cxnId="{09566613-9B5B-4F6E-BEF3-AA813CB9D028}">
      <dgm:prSet/>
      <dgm:spPr/>
      <dgm:t>
        <a:bodyPr/>
        <a:lstStyle/>
        <a:p>
          <a:endParaRPr lang="en-US"/>
        </a:p>
      </dgm:t>
    </dgm:pt>
    <dgm:pt modelId="{60F0F957-E96A-44F8-A053-C34F6C7A577F}" type="sibTrans" cxnId="{09566613-9B5B-4F6E-BEF3-AA813CB9D028}">
      <dgm:prSet/>
      <dgm:spPr/>
      <dgm:t>
        <a:bodyPr/>
        <a:lstStyle/>
        <a:p>
          <a:endParaRPr lang="en-US"/>
        </a:p>
      </dgm:t>
    </dgm:pt>
    <dgm:pt modelId="{43CFA9D4-A258-4C18-B97A-C03DFA771E42}">
      <dgm:prSet/>
      <dgm:spPr/>
      <dgm:t>
        <a:bodyPr/>
        <a:lstStyle/>
        <a:p>
          <a:r>
            <a:rPr lang="en-US"/>
            <a:t>Complete History ,ROS</a:t>
          </a:r>
        </a:p>
      </dgm:t>
    </dgm:pt>
    <dgm:pt modelId="{C004C476-DB09-40CD-B095-50C96509DE39}" type="parTrans" cxnId="{8EA65822-7F9F-42BB-88FE-C649967FBC1D}">
      <dgm:prSet/>
      <dgm:spPr/>
      <dgm:t>
        <a:bodyPr/>
        <a:lstStyle/>
        <a:p>
          <a:endParaRPr lang="en-US"/>
        </a:p>
      </dgm:t>
    </dgm:pt>
    <dgm:pt modelId="{0C2E9378-9B83-41DD-9A8F-34B57A057531}" type="sibTrans" cxnId="{8EA65822-7F9F-42BB-88FE-C649967FBC1D}">
      <dgm:prSet/>
      <dgm:spPr/>
      <dgm:t>
        <a:bodyPr/>
        <a:lstStyle/>
        <a:p>
          <a:endParaRPr lang="en-US"/>
        </a:p>
      </dgm:t>
    </dgm:pt>
    <dgm:pt modelId="{2BC7D040-3BA5-4BC8-955B-26790A8CDB4E}">
      <dgm:prSet/>
      <dgm:spPr/>
      <dgm:t>
        <a:bodyPr/>
        <a:lstStyle/>
        <a:p>
          <a:r>
            <a:rPr lang="en-US"/>
            <a:t>Basic oral presentation with template</a:t>
          </a:r>
        </a:p>
      </dgm:t>
    </dgm:pt>
    <dgm:pt modelId="{4319DEF5-F82A-4C2E-9BC3-DAE04210D6EC}" type="parTrans" cxnId="{CD1E29D6-5F9B-4250-99D0-C841B0253D93}">
      <dgm:prSet/>
      <dgm:spPr/>
      <dgm:t>
        <a:bodyPr/>
        <a:lstStyle/>
        <a:p>
          <a:endParaRPr lang="en-US"/>
        </a:p>
      </dgm:t>
    </dgm:pt>
    <dgm:pt modelId="{8361C41C-0C0D-4687-B0C3-6BCC2699BCE6}" type="sibTrans" cxnId="{CD1E29D6-5F9B-4250-99D0-C841B0253D93}">
      <dgm:prSet/>
      <dgm:spPr/>
      <dgm:t>
        <a:bodyPr/>
        <a:lstStyle/>
        <a:p>
          <a:endParaRPr lang="en-US"/>
        </a:p>
      </dgm:t>
    </dgm:pt>
    <dgm:pt modelId="{91046C60-BCCC-4F3B-8B7F-969685CA3F20}">
      <dgm:prSet/>
      <dgm:spPr/>
      <dgm:t>
        <a:bodyPr/>
        <a:lstStyle/>
        <a:p>
          <a:r>
            <a:rPr lang="en-US"/>
            <a:t>Problem solving </a:t>
          </a:r>
        </a:p>
      </dgm:t>
    </dgm:pt>
    <dgm:pt modelId="{1781FDB9-C635-488A-86BE-0C384230CE2A}" type="parTrans" cxnId="{7A44EC27-C1F5-461E-B747-81F975B55548}">
      <dgm:prSet/>
      <dgm:spPr/>
      <dgm:t>
        <a:bodyPr/>
        <a:lstStyle/>
        <a:p>
          <a:endParaRPr lang="en-US"/>
        </a:p>
      </dgm:t>
    </dgm:pt>
    <dgm:pt modelId="{0ED30F74-ECF6-4012-AEDF-2D4EC17579F8}" type="sibTrans" cxnId="{7A44EC27-C1F5-461E-B747-81F975B55548}">
      <dgm:prSet/>
      <dgm:spPr/>
      <dgm:t>
        <a:bodyPr/>
        <a:lstStyle/>
        <a:p>
          <a:endParaRPr lang="en-US"/>
        </a:p>
      </dgm:t>
    </dgm:pt>
    <dgm:pt modelId="{CE5686BF-41E4-4595-8903-16E601D69994}">
      <dgm:prSet/>
      <dgm:spPr/>
      <dgm:t>
        <a:bodyPr/>
        <a:lstStyle/>
        <a:p>
          <a:r>
            <a:rPr lang="en-US"/>
            <a:t>generate a problem list and basic clinical reasoning</a:t>
          </a:r>
        </a:p>
      </dgm:t>
    </dgm:pt>
    <dgm:pt modelId="{C0CA86D9-3C81-4A93-827C-D0A4405711FD}" type="parTrans" cxnId="{6795A4E3-D429-4E1A-AC55-919267DFFD21}">
      <dgm:prSet/>
      <dgm:spPr/>
      <dgm:t>
        <a:bodyPr/>
        <a:lstStyle/>
        <a:p>
          <a:endParaRPr lang="en-US"/>
        </a:p>
      </dgm:t>
    </dgm:pt>
    <dgm:pt modelId="{AF56ECAF-DD43-4FE6-BFE0-B289B8B565E7}" type="sibTrans" cxnId="{6795A4E3-D429-4E1A-AC55-919267DFFD21}">
      <dgm:prSet/>
      <dgm:spPr/>
      <dgm:t>
        <a:bodyPr/>
        <a:lstStyle/>
        <a:p>
          <a:endParaRPr lang="en-US"/>
        </a:p>
      </dgm:t>
    </dgm:pt>
    <dgm:pt modelId="{E17182C8-0E28-491A-AF49-DC92E0A5A2C8}" type="pres">
      <dgm:prSet presAssocID="{70D64CF7-A7FD-4B62-AACA-64A89B3444D5}" presName="root" presStyleCnt="0">
        <dgm:presLayoutVars>
          <dgm:dir/>
          <dgm:resizeHandles val="exact"/>
        </dgm:presLayoutVars>
      </dgm:prSet>
      <dgm:spPr/>
    </dgm:pt>
    <dgm:pt modelId="{7BF82678-7DF0-4A1A-89A2-E68CB73DCFE9}" type="pres">
      <dgm:prSet presAssocID="{03267975-3154-458A-94E8-105DF94D7A46}" presName="compNode" presStyleCnt="0"/>
      <dgm:spPr/>
    </dgm:pt>
    <dgm:pt modelId="{8B02A707-2A62-4937-978F-FEB1299E4D80}" type="pres">
      <dgm:prSet presAssocID="{03267975-3154-458A-94E8-105DF94D7A46}" presName="bgRect" presStyleLbl="bgShp" presStyleIdx="0" presStyleCnt="7"/>
      <dgm:spPr/>
    </dgm:pt>
    <dgm:pt modelId="{85F1EB37-FA13-4C18-9044-7323D15DC40A}" type="pres">
      <dgm:prSet presAssocID="{03267975-3154-458A-94E8-105DF94D7A46}" presName="iconRect" presStyleLbl="node1" presStyleIdx="0" presStyleCnt="7"/>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rain"/>
        </a:ext>
      </dgm:extLst>
    </dgm:pt>
    <dgm:pt modelId="{0F80E6DF-50D9-4373-B5AD-46E726B2B920}" type="pres">
      <dgm:prSet presAssocID="{03267975-3154-458A-94E8-105DF94D7A46}" presName="spaceRect" presStyleCnt="0"/>
      <dgm:spPr/>
    </dgm:pt>
    <dgm:pt modelId="{69B5582E-91C2-4D80-97E4-6C997B3B4E93}" type="pres">
      <dgm:prSet presAssocID="{03267975-3154-458A-94E8-105DF94D7A46}" presName="parTx" presStyleLbl="revTx" presStyleIdx="0" presStyleCnt="7">
        <dgm:presLayoutVars>
          <dgm:chMax val="0"/>
          <dgm:chPref val="0"/>
        </dgm:presLayoutVars>
      </dgm:prSet>
      <dgm:spPr/>
    </dgm:pt>
    <dgm:pt modelId="{27273136-A871-4DC5-8039-14CDC6394F68}" type="pres">
      <dgm:prSet presAssocID="{3D8DD970-E836-4665-A451-5F78F8D2ACF4}" presName="sibTrans" presStyleCnt="0"/>
      <dgm:spPr/>
    </dgm:pt>
    <dgm:pt modelId="{50F9177C-0F87-4E92-9C7B-E95B48E1DC89}" type="pres">
      <dgm:prSet presAssocID="{232BD443-9556-46E3-8389-EADF26404904}" presName="compNode" presStyleCnt="0"/>
      <dgm:spPr/>
    </dgm:pt>
    <dgm:pt modelId="{FD6D51D3-31AA-4B4D-A985-B2E32A0E6594}" type="pres">
      <dgm:prSet presAssocID="{232BD443-9556-46E3-8389-EADF26404904}" presName="bgRect" presStyleLbl="bgShp" presStyleIdx="1" presStyleCnt="7"/>
      <dgm:spPr/>
    </dgm:pt>
    <dgm:pt modelId="{C400B686-B066-4F7A-828F-1F5CC91C01AB}" type="pres">
      <dgm:prSet presAssocID="{232BD443-9556-46E3-8389-EADF26404904}" presName="iconRect" presStyleLbl="node1" presStyleIdx="1" presStyleCnt="7"/>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ead with Gears"/>
        </a:ext>
      </dgm:extLst>
    </dgm:pt>
    <dgm:pt modelId="{35548651-4FB0-4110-BF25-B04DEF9E413A}" type="pres">
      <dgm:prSet presAssocID="{232BD443-9556-46E3-8389-EADF26404904}" presName="spaceRect" presStyleCnt="0"/>
      <dgm:spPr/>
    </dgm:pt>
    <dgm:pt modelId="{8F12B927-6567-456E-9669-4614B2742A47}" type="pres">
      <dgm:prSet presAssocID="{232BD443-9556-46E3-8389-EADF26404904}" presName="parTx" presStyleLbl="revTx" presStyleIdx="1" presStyleCnt="7">
        <dgm:presLayoutVars>
          <dgm:chMax val="0"/>
          <dgm:chPref val="0"/>
        </dgm:presLayoutVars>
      </dgm:prSet>
      <dgm:spPr/>
    </dgm:pt>
    <dgm:pt modelId="{7B95EBF6-0D6D-46D5-A033-F665FA8F5AD3}" type="pres">
      <dgm:prSet presAssocID="{6D239D52-07AA-41A8-B546-8029F56899B7}" presName="sibTrans" presStyleCnt="0"/>
      <dgm:spPr/>
    </dgm:pt>
    <dgm:pt modelId="{412743EA-91C6-4808-BFA4-EFDF1A746500}" type="pres">
      <dgm:prSet presAssocID="{0334C9EA-4AD7-41FF-B023-538F83B77DCD}" presName="compNode" presStyleCnt="0"/>
      <dgm:spPr/>
    </dgm:pt>
    <dgm:pt modelId="{9F84BA8C-1D95-4AA0-B06A-E8B1F21888D3}" type="pres">
      <dgm:prSet presAssocID="{0334C9EA-4AD7-41FF-B023-538F83B77DCD}" presName="bgRect" presStyleLbl="bgShp" presStyleIdx="2" presStyleCnt="7"/>
      <dgm:spPr/>
    </dgm:pt>
    <dgm:pt modelId="{594440F9-9B4A-40D4-9BD6-99A140A4F02B}" type="pres">
      <dgm:prSet presAssocID="{0334C9EA-4AD7-41FF-B023-538F83B77DCD}" presName="iconRect" presStyleLbl="node1" presStyleIdx="2" presStyleCnt="7"/>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Heart Organ"/>
        </a:ext>
      </dgm:extLst>
    </dgm:pt>
    <dgm:pt modelId="{18039241-DBED-4C71-9D83-252AAEFF49B3}" type="pres">
      <dgm:prSet presAssocID="{0334C9EA-4AD7-41FF-B023-538F83B77DCD}" presName="spaceRect" presStyleCnt="0"/>
      <dgm:spPr/>
    </dgm:pt>
    <dgm:pt modelId="{48652142-68EC-426A-A369-0FEC3659733D}" type="pres">
      <dgm:prSet presAssocID="{0334C9EA-4AD7-41FF-B023-538F83B77DCD}" presName="parTx" presStyleLbl="revTx" presStyleIdx="2" presStyleCnt="7">
        <dgm:presLayoutVars>
          <dgm:chMax val="0"/>
          <dgm:chPref val="0"/>
        </dgm:presLayoutVars>
      </dgm:prSet>
      <dgm:spPr/>
    </dgm:pt>
    <dgm:pt modelId="{51A0F74F-6099-41B7-A206-FAABA917D6AD}" type="pres">
      <dgm:prSet presAssocID="{60F0F957-E96A-44F8-A053-C34F6C7A577F}" presName="sibTrans" presStyleCnt="0"/>
      <dgm:spPr/>
    </dgm:pt>
    <dgm:pt modelId="{8033EB61-4DFF-41DB-B941-F208D568A8F9}" type="pres">
      <dgm:prSet presAssocID="{43CFA9D4-A258-4C18-B97A-C03DFA771E42}" presName="compNode" presStyleCnt="0"/>
      <dgm:spPr/>
    </dgm:pt>
    <dgm:pt modelId="{5F0F4E4E-50FD-431D-BA83-1ECDFAB52B4B}" type="pres">
      <dgm:prSet presAssocID="{43CFA9D4-A258-4C18-B97A-C03DFA771E42}" presName="bgRect" presStyleLbl="bgShp" presStyleIdx="3" presStyleCnt="7"/>
      <dgm:spPr/>
    </dgm:pt>
    <dgm:pt modelId="{41664CFA-2E83-4692-B947-FE8A79EFC6D0}" type="pres">
      <dgm:prSet presAssocID="{43CFA9D4-A258-4C18-B97A-C03DFA771E42}" presName="iconRect" presStyleLbl="node1" presStyleIdx="3" presStyleCnt="7"/>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Checkmark"/>
        </a:ext>
      </dgm:extLst>
    </dgm:pt>
    <dgm:pt modelId="{277CD914-DC09-4319-837F-F277FDAC98DA}" type="pres">
      <dgm:prSet presAssocID="{43CFA9D4-A258-4C18-B97A-C03DFA771E42}" presName="spaceRect" presStyleCnt="0"/>
      <dgm:spPr/>
    </dgm:pt>
    <dgm:pt modelId="{1AB95DDA-60F5-4909-AE95-457433C7E9FE}" type="pres">
      <dgm:prSet presAssocID="{43CFA9D4-A258-4C18-B97A-C03DFA771E42}" presName="parTx" presStyleLbl="revTx" presStyleIdx="3" presStyleCnt="7">
        <dgm:presLayoutVars>
          <dgm:chMax val="0"/>
          <dgm:chPref val="0"/>
        </dgm:presLayoutVars>
      </dgm:prSet>
      <dgm:spPr/>
    </dgm:pt>
    <dgm:pt modelId="{C1BFD66E-38B0-4DD0-B23D-B4F2D1423F10}" type="pres">
      <dgm:prSet presAssocID="{0C2E9378-9B83-41DD-9A8F-34B57A057531}" presName="sibTrans" presStyleCnt="0"/>
      <dgm:spPr/>
    </dgm:pt>
    <dgm:pt modelId="{DFE26C11-3694-4E14-8F99-775B148CA8C7}" type="pres">
      <dgm:prSet presAssocID="{2BC7D040-3BA5-4BC8-955B-26790A8CDB4E}" presName="compNode" presStyleCnt="0"/>
      <dgm:spPr/>
    </dgm:pt>
    <dgm:pt modelId="{0784439C-2DED-4C8E-ACB8-FBDCDBBEB298}" type="pres">
      <dgm:prSet presAssocID="{2BC7D040-3BA5-4BC8-955B-26790A8CDB4E}" presName="bgRect" presStyleLbl="bgShp" presStyleIdx="4" presStyleCnt="7"/>
      <dgm:spPr/>
    </dgm:pt>
    <dgm:pt modelId="{778260D7-D73E-476B-8197-C52E50C4FD9A}" type="pres">
      <dgm:prSet presAssocID="{2BC7D040-3BA5-4BC8-955B-26790A8CDB4E}" presName="iconRect" presStyleLbl="node1" presStyleIdx="4" presStyleCnt="7"/>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Teacher"/>
        </a:ext>
      </dgm:extLst>
    </dgm:pt>
    <dgm:pt modelId="{9B806A40-FDEC-4B48-AE46-DE5ACA61869B}" type="pres">
      <dgm:prSet presAssocID="{2BC7D040-3BA5-4BC8-955B-26790A8CDB4E}" presName="spaceRect" presStyleCnt="0"/>
      <dgm:spPr/>
    </dgm:pt>
    <dgm:pt modelId="{FED2491B-25FA-471D-953C-A7F219110704}" type="pres">
      <dgm:prSet presAssocID="{2BC7D040-3BA5-4BC8-955B-26790A8CDB4E}" presName="parTx" presStyleLbl="revTx" presStyleIdx="4" presStyleCnt="7">
        <dgm:presLayoutVars>
          <dgm:chMax val="0"/>
          <dgm:chPref val="0"/>
        </dgm:presLayoutVars>
      </dgm:prSet>
      <dgm:spPr/>
    </dgm:pt>
    <dgm:pt modelId="{B8D72A14-4CF0-4070-9B7F-67BC8EC59F1F}" type="pres">
      <dgm:prSet presAssocID="{8361C41C-0C0D-4687-B0C3-6BCC2699BCE6}" presName="sibTrans" presStyleCnt="0"/>
      <dgm:spPr/>
    </dgm:pt>
    <dgm:pt modelId="{0D8B32CF-6666-4EE1-BB18-47175949D4D7}" type="pres">
      <dgm:prSet presAssocID="{91046C60-BCCC-4F3B-8B7F-969685CA3F20}" presName="compNode" presStyleCnt="0"/>
      <dgm:spPr/>
    </dgm:pt>
    <dgm:pt modelId="{1287B37F-47A0-42CD-91EE-9CAA5DC5A23C}" type="pres">
      <dgm:prSet presAssocID="{91046C60-BCCC-4F3B-8B7F-969685CA3F20}" presName="bgRect" presStyleLbl="bgShp" presStyleIdx="5" presStyleCnt="7"/>
      <dgm:spPr/>
    </dgm:pt>
    <dgm:pt modelId="{45CA84B4-73FF-4294-A562-586390857F4F}" type="pres">
      <dgm:prSet presAssocID="{91046C60-BCCC-4F3B-8B7F-969685CA3F20}" presName="iconRect" presStyleLbl="node1" presStyleIdx="5" presStyleCnt="7"/>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Document"/>
        </a:ext>
      </dgm:extLst>
    </dgm:pt>
    <dgm:pt modelId="{90A58DAC-BF17-4F94-99CD-70680764D099}" type="pres">
      <dgm:prSet presAssocID="{91046C60-BCCC-4F3B-8B7F-969685CA3F20}" presName="spaceRect" presStyleCnt="0"/>
      <dgm:spPr/>
    </dgm:pt>
    <dgm:pt modelId="{30A540DF-311D-47A5-8649-3E11E206ED5F}" type="pres">
      <dgm:prSet presAssocID="{91046C60-BCCC-4F3B-8B7F-969685CA3F20}" presName="parTx" presStyleLbl="revTx" presStyleIdx="5" presStyleCnt="7">
        <dgm:presLayoutVars>
          <dgm:chMax val="0"/>
          <dgm:chPref val="0"/>
        </dgm:presLayoutVars>
      </dgm:prSet>
      <dgm:spPr/>
    </dgm:pt>
    <dgm:pt modelId="{D0886B9D-C190-44FD-B446-9DDC6942C119}" type="pres">
      <dgm:prSet presAssocID="{0ED30F74-ECF6-4012-AEDF-2D4EC17579F8}" presName="sibTrans" presStyleCnt="0"/>
      <dgm:spPr/>
    </dgm:pt>
    <dgm:pt modelId="{C8371BC4-0E80-4BC2-B438-DF19AE8AE762}" type="pres">
      <dgm:prSet presAssocID="{CE5686BF-41E4-4595-8903-16E601D69994}" presName="compNode" presStyleCnt="0"/>
      <dgm:spPr/>
    </dgm:pt>
    <dgm:pt modelId="{5911C078-BB14-47E8-91FE-D1C96D142BEB}" type="pres">
      <dgm:prSet presAssocID="{CE5686BF-41E4-4595-8903-16E601D69994}" presName="bgRect" presStyleLbl="bgShp" presStyleIdx="6" presStyleCnt="7"/>
      <dgm:spPr/>
    </dgm:pt>
    <dgm:pt modelId="{21587AA3-027F-4F93-8B17-C30904547C9C}" type="pres">
      <dgm:prSet presAssocID="{CE5686BF-41E4-4595-8903-16E601D69994}" presName="iconRect" presStyleLbl="node1" presStyleIdx="6" presStyleCnt="7"/>
      <dgm:spPr>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a:ln>
          <a:noFill/>
        </a:ln>
      </dgm:spPr>
      <dgm:extLst>
        <a:ext uri="{E40237B7-FDA0-4F09-8148-C483321AD2D9}">
          <dgm14:cNvPr xmlns:dgm14="http://schemas.microsoft.com/office/drawing/2010/diagram" id="0" name="" descr="Brain in head"/>
        </a:ext>
      </dgm:extLst>
    </dgm:pt>
    <dgm:pt modelId="{E09A175A-C052-49B7-AB58-B86752D20750}" type="pres">
      <dgm:prSet presAssocID="{CE5686BF-41E4-4595-8903-16E601D69994}" presName="spaceRect" presStyleCnt="0"/>
      <dgm:spPr/>
    </dgm:pt>
    <dgm:pt modelId="{0DB00722-FEE5-4988-A35D-3BFB9494E88B}" type="pres">
      <dgm:prSet presAssocID="{CE5686BF-41E4-4595-8903-16E601D69994}" presName="parTx" presStyleLbl="revTx" presStyleIdx="6" presStyleCnt="7">
        <dgm:presLayoutVars>
          <dgm:chMax val="0"/>
          <dgm:chPref val="0"/>
        </dgm:presLayoutVars>
      </dgm:prSet>
      <dgm:spPr/>
    </dgm:pt>
  </dgm:ptLst>
  <dgm:cxnLst>
    <dgm:cxn modelId="{9D6D8B0E-6726-4B14-819E-EC777D798086}" srcId="{70D64CF7-A7FD-4B62-AACA-64A89B3444D5}" destId="{232BD443-9556-46E3-8389-EADF26404904}" srcOrd="1" destOrd="0" parTransId="{1925EA54-C29F-46F6-890E-619445E35408}" sibTransId="{6D239D52-07AA-41A8-B546-8029F56899B7}"/>
    <dgm:cxn modelId="{09566613-9B5B-4F6E-BEF3-AA813CB9D028}" srcId="{70D64CF7-A7FD-4B62-AACA-64A89B3444D5}" destId="{0334C9EA-4AD7-41FF-B023-538F83B77DCD}" srcOrd="2" destOrd="0" parTransId="{A3237345-7F3F-4C9A-87C1-86693A8945C0}" sibTransId="{60F0F957-E96A-44F8-A053-C34F6C7A577F}"/>
    <dgm:cxn modelId="{8EA65822-7F9F-42BB-88FE-C649967FBC1D}" srcId="{70D64CF7-A7FD-4B62-AACA-64A89B3444D5}" destId="{43CFA9D4-A258-4C18-B97A-C03DFA771E42}" srcOrd="3" destOrd="0" parTransId="{C004C476-DB09-40CD-B095-50C96509DE39}" sibTransId="{0C2E9378-9B83-41DD-9A8F-34B57A057531}"/>
    <dgm:cxn modelId="{037D8623-1D76-4E77-8655-BC347CCD6869}" type="presOf" srcId="{2BC7D040-3BA5-4BC8-955B-26790A8CDB4E}" destId="{FED2491B-25FA-471D-953C-A7F219110704}" srcOrd="0" destOrd="0" presId="urn:microsoft.com/office/officeart/2018/2/layout/IconVerticalSolidList"/>
    <dgm:cxn modelId="{7A44EC27-C1F5-461E-B747-81F975B55548}" srcId="{70D64CF7-A7FD-4B62-AACA-64A89B3444D5}" destId="{91046C60-BCCC-4F3B-8B7F-969685CA3F20}" srcOrd="5" destOrd="0" parTransId="{1781FDB9-C635-488A-86BE-0C384230CE2A}" sibTransId="{0ED30F74-ECF6-4012-AEDF-2D4EC17579F8}"/>
    <dgm:cxn modelId="{B5DAFE39-19EC-403C-8C1B-F179D9D2552A}" type="presOf" srcId="{CE5686BF-41E4-4595-8903-16E601D69994}" destId="{0DB00722-FEE5-4988-A35D-3BFB9494E88B}" srcOrd="0" destOrd="0" presId="urn:microsoft.com/office/officeart/2018/2/layout/IconVerticalSolidList"/>
    <dgm:cxn modelId="{E40C2C5D-3ED5-4F29-AB40-F3E6C80D98AE}" type="presOf" srcId="{232BD443-9556-46E3-8389-EADF26404904}" destId="{8F12B927-6567-456E-9669-4614B2742A47}" srcOrd="0" destOrd="0" presId="urn:microsoft.com/office/officeart/2018/2/layout/IconVerticalSolidList"/>
    <dgm:cxn modelId="{89E44569-5386-41D1-8D2B-9E50331BC311}" srcId="{70D64CF7-A7FD-4B62-AACA-64A89B3444D5}" destId="{03267975-3154-458A-94E8-105DF94D7A46}" srcOrd="0" destOrd="0" parTransId="{30E90B68-2687-41C6-AC77-E9853701606B}" sibTransId="{3D8DD970-E836-4665-A451-5F78F8D2ACF4}"/>
    <dgm:cxn modelId="{5EEB2A89-DDA5-45BE-9C54-52093D14A499}" type="presOf" srcId="{91046C60-BCCC-4F3B-8B7F-969685CA3F20}" destId="{30A540DF-311D-47A5-8649-3E11E206ED5F}" srcOrd="0" destOrd="0" presId="urn:microsoft.com/office/officeart/2018/2/layout/IconVerticalSolidList"/>
    <dgm:cxn modelId="{88B531BB-5807-4B5B-90FA-B86F1744A93C}" type="presOf" srcId="{43CFA9D4-A258-4C18-B97A-C03DFA771E42}" destId="{1AB95DDA-60F5-4909-AE95-457433C7E9FE}" srcOrd="0" destOrd="0" presId="urn:microsoft.com/office/officeart/2018/2/layout/IconVerticalSolidList"/>
    <dgm:cxn modelId="{F95318C2-141C-4835-B240-32FDE0A0966C}" type="presOf" srcId="{70D64CF7-A7FD-4B62-AACA-64A89B3444D5}" destId="{E17182C8-0E28-491A-AF49-DC92E0A5A2C8}" srcOrd="0" destOrd="0" presId="urn:microsoft.com/office/officeart/2018/2/layout/IconVerticalSolidList"/>
    <dgm:cxn modelId="{CD1E29D6-5F9B-4250-99D0-C841B0253D93}" srcId="{70D64CF7-A7FD-4B62-AACA-64A89B3444D5}" destId="{2BC7D040-3BA5-4BC8-955B-26790A8CDB4E}" srcOrd="4" destOrd="0" parTransId="{4319DEF5-F82A-4C2E-9BC3-DAE04210D6EC}" sibTransId="{8361C41C-0C0D-4687-B0C3-6BCC2699BCE6}"/>
    <dgm:cxn modelId="{6795A4E3-D429-4E1A-AC55-919267DFFD21}" srcId="{70D64CF7-A7FD-4B62-AACA-64A89B3444D5}" destId="{CE5686BF-41E4-4595-8903-16E601D69994}" srcOrd="6" destOrd="0" parTransId="{C0CA86D9-3C81-4A93-827C-D0A4405711FD}" sibTransId="{AF56ECAF-DD43-4FE6-BFE0-B289B8B565E7}"/>
    <dgm:cxn modelId="{8D90D4E3-3155-4C9B-84A2-E6334B4631BF}" type="presOf" srcId="{03267975-3154-458A-94E8-105DF94D7A46}" destId="{69B5582E-91C2-4D80-97E4-6C997B3B4E93}" srcOrd="0" destOrd="0" presId="urn:microsoft.com/office/officeart/2018/2/layout/IconVerticalSolidList"/>
    <dgm:cxn modelId="{FE4169FE-8C61-4EB2-B638-AF4B8D9C11BC}" type="presOf" srcId="{0334C9EA-4AD7-41FF-B023-538F83B77DCD}" destId="{48652142-68EC-426A-A369-0FEC3659733D}" srcOrd="0" destOrd="0" presId="urn:microsoft.com/office/officeart/2018/2/layout/IconVerticalSolidList"/>
    <dgm:cxn modelId="{12E6686B-EAEB-4A46-9362-FAFC816F3886}" type="presParOf" srcId="{E17182C8-0E28-491A-AF49-DC92E0A5A2C8}" destId="{7BF82678-7DF0-4A1A-89A2-E68CB73DCFE9}" srcOrd="0" destOrd="0" presId="urn:microsoft.com/office/officeart/2018/2/layout/IconVerticalSolidList"/>
    <dgm:cxn modelId="{D84906B8-4645-486A-A3BF-6DE9E1088419}" type="presParOf" srcId="{7BF82678-7DF0-4A1A-89A2-E68CB73DCFE9}" destId="{8B02A707-2A62-4937-978F-FEB1299E4D80}" srcOrd="0" destOrd="0" presId="urn:microsoft.com/office/officeart/2018/2/layout/IconVerticalSolidList"/>
    <dgm:cxn modelId="{155FFCF8-AC03-41B6-8C31-CCFE05CB8F12}" type="presParOf" srcId="{7BF82678-7DF0-4A1A-89A2-E68CB73DCFE9}" destId="{85F1EB37-FA13-4C18-9044-7323D15DC40A}" srcOrd="1" destOrd="0" presId="urn:microsoft.com/office/officeart/2018/2/layout/IconVerticalSolidList"/>
    <dgm:cxn modelId="{9929A6EA-465C-40C2-A982-39B33CCEDFCF}" type="presParOf" srcId="{7BF82678-7DF0-4A1A-89A2-E68CB73DCFE9}" destId="{0F80E6DF-50D9-4373-B5AD-46E726B2B920}" srcOrd="2" destOrd="0" presId="urn:microsoft.com/office/officeart/2018/2/layout/IconVerticalSolidList"/>
    <dgm:cxn modelId="{AA41C24E-053B-4494-9A05-BA42093E7091}" type="presParOf" srcId="{7BF82678-7DF0-4A1A-89A2-E68CB73DCFE9}" destId="{69B5582E-91C2-4D80-97E4-6C997B3B4E93}" srcOrd="3" destOrd="0" presId="urn:microsoft.com/office/officeart/2018/2/layout/IconVerticalSolidList"/>
    <dgm:cxn modelId="{9D8B50F2-345E-4332-9D8A-B9382EB9FF02}" type="presParOf" srcId="{E17182C8-0E28-491A-AF49-DC92E0A5A2C8}" destId="{27273136-A871-4DC5-8039-14CDC6394F68}" srcOrd="1" destOrd="0" presId="urn:microsoft.com/office/officeart/2018/2/layout/IconVerticalSolidList"/>
    <dgm:cxn modelId="{4A04B118-EE3E-45F5-80BB-2F0786E8CA43}" type="presParOf" srcId="{E17182C8-0E28-491A-AF49-DC92E0A5A2C8}" destId="{50F9177C-0F87-4E92-9C7B-E95B48E1DC89}" srcOrd="2" destOrd="0" presId="urn:microsoft.com/office/officeart/2018/2/layout/IconVerticalSolidList"/>
    <dgm:cxn modelId="{7FCA5031-C8D9-41D9-89F7-82414CDCBA34}" type="presParOf" srcId="{50F9177C-0F87-4E92-9C7B-E95B48E1DC89}" destId="{FD6D51D3-31AA-4B4D-A985-B2E32A0E6594}" srcOrd="0" destOrd="0" presId="urn:microsoft.com/office/officeart/2018/2/layout/IconVerticalSolidList"/>
    <dgm:cxn modelId="{F6AE7ABE-73E8-4C44-9CBD-D4FF1E21669E}" type="presParOf" srcId="{50F9177C-0F87-4E92-9C7B-E95B48E1DC89}" destId="{C400B686-B066-4F7A-828F-1F5CC91C01AB}" srcOrd="1" destOrd="0" presId="urn:microsoft.com/office/officeart/2018/2/layout/IconVerticalSolidList"/>
    <dgm:cxn modelId="{97DAA780-6D45-4706-B930-CD8AEC84105A}" type="presParOf" srcId="{50F9177C-0F87-4E92-9C7B-E95B48E1DC89}" destId="{35548651-4FB0-4110-BF25-B04DEF9E413A}" srcOrd="2" destOrd="0" presId="urn:microsoft.com/office/officeart/2018/2/layout/IconVerticalSolidList"/>
    <dgm:cxn modelId="{3F7298F4-B30A-4FC7-8A5D-794D2B42CA4B}" type="presParOf" srcId="{50F9177C-0F87-4E92-9C7B-E95B48E1DC89}" destId="{8F12B927-6567-456E-9669-4614B2742A47}" srcOrd="3" destOrd="0" presId="urn:microsoft.com/office/officeart/2018/2/layout/IconVerticalSolidList"/>
    <dgm:cxn modelId="{F5524B1D-E280-4387-B6E6-0C4120D0C090}" type="presParOf" srcId="{E17182C8-0E28-491A-AF49-DC92E0A5A2C8}" destId="{7B95EBF6-0D6D-46D5-A033-F665FA8F5AD3}" srcOrd="3" destOrd="0" presId="urn:microsoft.com/office/officeart/2018/2/layout/IconVerticalSolidList"/>
    <dgm:cxn modelId="{A1CAC940-12DC-43F0-BE0D-969D8DD647B1}" type="presParOf" srcId="{E17182C8-0E28-491A-AF49-DC92E0A5A2C8}" destId="{412743EA-91C6-4808-BFA4-EFDF1A746500}" srcOrd="4" destOrd="0" presId="urn:microsoft.com/office/officeart/2018/2/layout/IconVerticalSolidList"/>
    <dgm:cxn modelId="{9F1466AD-EC2A-415A-AEBB-2AC5150D345D}" type="presParOf" srcId="{412743EA-91C6-4808-BFA4-EFDF1A746500}" destId="{9F84BA8C-1D95-4AA0-B06A-E8B1F21888D3}" srcOrd="0" destOrd="0" presId="urn:microsoft.com/office/officeart/2018/2/layout/IconVerticalSolidList"/>
    <dgm:cxn modelId="{7287860D-A4E1-44D0-9DAE-B69EA5271A56}" type="presParOf" srcId="{412743EA-91C6-4808-BFA4-EFDF1A746500}" destId="{594440F9-9B4A-40D4-9BD6-99A140A4F02B}" srcOrd="1" destOrd="0" presId="urn:microsoft.com/office/officeart/2018/2/layout/IconVerticalSolidList"/>
    <dgm:cxn modelId="{1105009E-BDFA-4B11-84A9-79907CE7D8AA}" type="presParOf" srcId="{412743EA-91C6-4808-BFA4-EFDF1A746500}" destId="{18039241-DBED-4C71-9D83-252AAEFF49B3}" srcOrd="2" destOrd="0" presId="urn:microsoft.com/office/officeart/2018/2/layout/IconVerticalSolidList"/>
    <dgm:cxn modelId="{7D193FEA-8E7A-4746-9FDF-CA01EE2706E7}" type="presParOf" srcId="{412743EA-91C6-4808-BFA4-EFDF1A746500}" destId="{48652142-68EC-426A-A369-0FEC3659733D}" srcOrd="3" destOrd="0" presId="urn:microsoft.com/office/officeart/2018/2/layout/IconVerticalSolidList"/>
    <dgm:cxn modelId="{4212B64C-5FC2-465A-AB58-A49C2E352A27}" type="presParOf" srcId="{E17182C8-0E28-491A-AF49-DC92E0A5A2C8}" destId="{51A0F74F-6099-41B7-A206-FAABA917D6AD}" srcOrd="5" destOrd="0" presId="urn:microsoft.com/office/officeart/2018/2/layout/IconVerticalSolidList"/>
    <dgm:cxn modelId="{FAD1C464-FB12-414A-AAED-36677E4A046A}" type="presParOf" srcId="{E17182C8-0E28-491A-AF49-DC92E0A5A2C8}" destId="{8033EB61-4DFF-41DB-B941-F208D568A8F9}" srcOrd="6" destOrd="0" presId="urn:microsoft.com/office/officeart/2018/2/layout/IconVerticalSolidList"/>
    <dgm:cxn modelId="{FFA384CE-8961-4590-AAA2-D252B0D0164E}" type="presParOf" srcId="{8033EB61-4DFF-41DB-B941-F208D568A8F9}" destId="{5F0F4E4E-50FD-431D-BA83-1ECDFAB52B4B}" srcOrd="0" destOrd="0" presId="urn:microsoft.com/office/officeart/2018/2/layout/IconVerticalSolidList"/>
    <dgm:cxn modelId="{769F7661-9FFB-4659-91C6-4768BF602238}" type="presParOf" srcId="{8033EB61-4DFF-41DB-B941-F208D568A8F9}" destId="{41664CFA-2E83-4692-B947-FE8A79EFC6D0}" srcOrd="1" destOrd="0" presId="urn:microsoft.com/office/officeart/2018/2/layout/IconVerticalSolidList"/>
    <dgm:cxn modelId="{EAB57830-E0BE-4C89-8990-0F809883A277}" type="presParOf" srcId="{8033EB61-4DFF-41DB-B941-F208D568A8F9}" destId="{277CD914-DC09-4319-837F-F277FDAC98DA}" srcOrd="2" destOrd="0" presId="urn:microsoft.com/office/officeart/2018/2/layout/IconVerticalSolidList"/>
    <dgm:cxn modelId="{31008965-D7FA-4F5E-B43E-CE0910EBE0F6}" type="presParOf" srcId="{8033EB61-4DFF-41DB-B941-F208D568A8F9}" destId="{1AB95DDA-60F5-4909-AE95-457433C7E9FE}" srcOrd="3" destOrd="0" presId="urn:microsoft.com/office/officeart/2018/2/layout/IconVerticalSolidList"/>
    <dgm:cxn modelId="{D5A71FFA-1A13-496E-A453-325F9AD44C24}" type="presParOf" srcId="{E17182C8-0E28-491A-AF49-DC92E0A5A2C8}" destId="{C1BFD66E-38B0-4DD0-B23D-B4F2D1423F10}" srcOrd="7" destOrd="0" presId="urn:microsoft.com/office/officeart/2018/2/layout/IconVerticalSolidList"/>
    <dgm:cxn modelId="{4FA1487E-3942-4633-A76E-A40770CB1005}" type="presParOf" srcId="{E17182C8-0E28-491A-AF49-DC92E0A5A2C8}" destId="{DFE26C11-3694-4E14-8F99-775B148CA8C7}" srcOrd="8" destOrd="0" presId="urn:microsoft.com/office/officeart/2018/2/layout/IconVerticalSolidList"/>
    <dgm:cxn modelId="{15124956-C2E3-45AF-A0F4-D88E6B22D510}" type="presParOf" srcId="{DFE26C11-3694-4E14-8F99-775B148CA8C7}" destId="{0784439C-2DED-4C8E-ACB8-FBDCDBBEB298}" srcOrd="0" destOrd="0" presId="urn:microsoft.com/office/officeart/2018/2/layout/IconVerticalSolidList"/>
    <dgm:cxn modelId="{F02D85BF-0B41-428A-B4C9-58CCFA919781}" type="presParOf" srcId="{DFE26C11-3694-4E14-8F99-775B148CA8C7}" destId="{778260D7-D73E-476B-8197-C52E50C4FD9A}" srcOrd="1" destOrd="0" presId="urn:microsoft.com/office/officeart/2018/2/layout/IconVerticalSolidList"/>
    <dgm:cxn modelId="{B9866D43-2D2B-4A49-8AAA-F3401D7840DB}" type="presParOf" srcId="{DFE26C11-3694-4E14-8F99-775B148CA8C7}" destId="{9B806A40-FDEC-4B48-AE46-DE5ACA61869B}" srcOrd="2" destOrd="0" presId="urn:microsoft.com/office/officeart/2018/2/layout/IconVerticalSolidList"/>
    <dgm:cxn modelId="{A6DA4611-8F3F-48C1-BA28-CA8007B32CB2}" type="presParOf" srcId="{DFE26C11-3694-4E14-8F99-775B148CA8C7}" destId="{FED2491B-25FA-471D-953C-A7F219110704}" srcOrd="3" destOrd="0" presId="urn:microsoft.com/office/officeart/2018/2/layout/IconVerticalSolidList"/>
    <dgm:cxn modelId="{DB20EDE4-86EC-49A7-9B1A-37531BD7E2F6}" type="presParOf" srcId="{E17182C8-0E28-491A-AF49-DC92E0A5A2C8}" destId="{B8D72A14-4CF0-4070-9B7F-67BC8EC59F1F}" srcOrd="9" destOrd="0" presId="urn:microsoft.com/office/officeart/2018/2/layout/IconVerticalSolidList"/>
    <dgm:cxn modelId="{085C0F1E-907F-45D3-B500-B0361943AEC3}" type="presParOf" srcId="{E17182C8-0E28-491A-AF49-DC92E0A5A2C8}" destId="{0D8B32CF-6666-4EE1-BB18-47175949D4D7}" srcOrd="10" destOrd="0" presId="urn:microsoft.com/office/officeart/2018/2/layout/IconVerticalSolidList"/>
    <dgm:cxn modelId="{B71A14F4-FCFB-481E-9350-F147FF3C3F55}" type="presParOf" srcId="{0D8B32CF-6666-4EE1-BB18-47175949D4D7}" destId="{1287B37F-47A0-42CD-91EE-9CAA5DC5A23C}" srcOrd="0" destOrd="0" presId="urn:microsoft.com/office/officeart/2018/2/layout/IconVerticalSolidList"/>
    <dgm:cxn modelId="{F50AC371-DD7F-421D-91DF-4BFB9CD3739A}" type="presParOf" srcId="{0D8B32CF-6666-4EE1-BB18-47175949D4D7}" destId="{45CA84B4-73FF-4294-A562-586390857F4F}" srcOrd="1" destOrd="0" presId="urn:microsoft.com/office/officeart/2018/2/layout/IconVerticalSolidList"/>
    <dgm:cxn modelId="{2F089972-109A-43F5-A0D1-AE315EB5E4C8}" type="presParOf" srcId="{0D8B32CF-6666-4EE1-BB18-47175949D4D7}" destId="{90A58DAC-BF17-4F94-99CD-70680764D099}" srcOrd="2" destOrd="0" presId="urn:microsoft.com/office/officeart/2018/2/layout/IconVerticalSolidList"/>
    <dgm:cxn modelId="{B1D5C0B0-32B1-4A8B-9A76-EB0D0ED4AA7C}" type="presParOf" srcId="{0D8B32CF-6666-4EE1-BB18-47175949D4D7}" destId="{30A540DF-311D-47A5-8649-3E11E206ED5F}" srcOrd="3" destOrd="0" presId="urn:microsoft.com/office/officeart/2018/2/layout/IconVerticalSolidList"/>
    <dgm:cxn modelId="{3AA451FE-7EDB-4651-BEC0-74A5D5D5522C}" type="presParOf" srcId="{E17182C8-0E28-491A-AF49-DC92E0A5A2C8}" destId="{D0886B9D-C190-44FD-B446-9DDC6942C119}" srcOrd="11" destOrd="0" presId="urn:microsoft.com/office/officeart/2018/2/layout/IconVerticalSolidList"/>
    <dgm:cxn modelId="{9DF12D34-17C1-4BC8-BDF6-251B159D7B8C}" type="presParOf" srcId="{E17182C8-0E28-491A-AF49-DC92E0A5A2C8}" destId="{C8371BC4-0E80-4BC2-B438-DF19AE8AE762}" srcOrd="12" destOrd="0" presId="urn:microsoft.com/office/officeart/2018/2/layout/IconVerticalSolidList"/>
    <dgm:cxn modelId="{2A78975B-8547-4208-BF74-B64AABB9D3C5}" type="presParOf" srcId="{C8371BC4-0E80-4BC2-B438-DF19AE8AE762}" destId="{5911C078-BB14-47E8-91FE-D1C96D142BEB}" srcOrd="0" destOrd="0" presId="urn:microsoft.com/office/officeart/2018/2/layout/IconVerticalSolidList"/>
    <dgm:cxn modelId="{0FC06032-E5BF-4840-A708-1B274D5BDB51}" type="presParOf" srcId="{C8371BC4-0E80-4BC2-B438-DF19AE8AE762}" destId="{21587AA3-027F-4F93-8B17-C30904547C9C}" srcOrd="1" destOrd="0" presId="urn:microsoft.com/office/officeart/2018/2/layout/IconVerticalSolidList"/>
    <dgm:cxn modelId="{4810B27E-4B9E-4124-871B-1054567CD831}" type="presParOf" srcId="{C8371BC4-0E80-4BC2-B438-DF19AE8AE762}" destId="{E09A175A-C052-49B7-AB58-B86752D20750}" srcOrd="2" destOrd="0" presId="urn:microsoft.com/office/officeart/2018/2/layout/IconVerticalSolidList"/>
    <dgm:cxn modelId="{E172416B-819E-4172-9D1E-CF415A49A1DF}" type="presParOf" srcId="{C8371BC4-0E80-4BC2-B438-DF19AE8AE762}" destId="{0DB00722-FEE5-4988-A35D-3BFB9494E88B}"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FDB6BA9-9596-475E-BC04-DAD548399CFE}" type="doc">
      <dgm:prSet loTypeId="urn:microsoft.com/office/officeart/2018/5/layout/IconCircle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6451B1D9-1B1C-4F82-96E8-C8BC2BCFD84F}">
      <dgm:prSet/>
      <dgm:spPr/>
      <dgm:t>
        <a:bodyPr/>
        <a:lstStyle/>
        <a:p>
          <a:pPr>
            <a:lnSpc>
              <a:spcPct val="100000"/>
            </a:lnSpc>
            <a:defRPr cap="all"/>
          </a:pPr>
          <a:r>
            <a:rPr lang="en-US"/>
            <a:t>Formative</a:t>
          </a:r>
        </a:p>
      </dgm:t>
    </dgm:pt>
    <dgm:pt modelId="{0FC971B9-6F35-4560-8B2A-9DD06496D938}" type="parTrans" cxnId="{2B7B6941-7BD4-4E81-9D4E-9D37E4C606A2}">
      <dgm:prSet/>
      <dgm:spPr/>
      <dgm:t>
        <a:bodyPr/>
        <a:lstStyle/>
        <a:p>
          <a:endParaRPr lang="en-US"/>
        </a:p>
      </dgm:t>
    </dgm:pt>
    <dgm:pt modelId="{2D1FF3B6-F4E0-4DB4-8F41-009E1F34290A}" type="sibTrans" cxnId="{2B7B6941-7BD4-4E81-9D4E-9D37E4C606A2}">
      <dgm:prSet/>
      <dgm:spPr/>
      <dgm:t>
        <a:bodyPr/>
        <a:lstStyle/>
        <a:p>
          <a:endParaRPr lang="en-US"/>
        </a:p>
      </dgm:t>
    </dgm:pt>
    <dgm:pt modelId="{8094A47F-1BCF-4891-A65C-9C1769771999}">
      <dgm:prSet/>
      <dgm:spPr/>
      <dgm:t>
        <a:bodyPr/>
        <a:lstStyle/>
        <a:p>
          <a:pPr>
            <a:lnSpc>
              <a:spcPct val="100000"/>
            </a:lnSpc>
            <a:defRPr cap="all"/>
          </a:pPr>
          <a:r>
            <a:rPr lang="en-US"/>
            <a:t>Brief eval , single point of observation</a:t>
          </a:r>
        </a:p>
      </dgm:t>
    </dgm:pt>
    <dgm:pt modelId="{4A684C34-BDFA-43FC-8044-9602C63B72D6}" type="parTrans" cxnId="{E2F76DB5-7F15-49DB-A888-C68E34DFBA9B}">
      <dgm:prSet/>
      <dgm:spPr/>
      <dgm:t>
        <a:bodyPr/>
        <a:lstStyle/>
        <a:p>
          <a:endParaRPr lang="en-US"/>
        </a:p>
      </dgm:t>
    </dgm:pt>
    <dgm:pt modelId="{09A28E8F-1EBD-4D54-9F18-B5F7A5C2C506}" type="sibTrans" cxnId="{E2F76DB5-7F15-49DB-A888-C68E34DFBA9B}">
      <dgm:prSet/>
      <dgm:spPr/>
      <dgm:t>
        <a:bodyPr/>
        <a:lstStyle/>
        <a:p>
          <a:endParaRPr lang="en-US"/>
        </a:p>
      </dgm:t>
    </dgm:pt>
    <dgm:pt modelId="{463B14E8-A5F5-48C2-AE27-A72B33245CC3}">
      <dgm:prSet/>
      <dgm:spPr/>
      <dgm:t>
        <a:bodyPr/>
        <a:lstStyle/>
        <a:p>
          <a:pPr>
            <a:lnSpc>
              <a:spcPct val="100000"/>
            </a:lnSpc>
            <a:defRPr cap="all"/>
          </a:pPr>
          <a:r>
            <a:rPr lang="en-US"/>
            <a:t>Milestone based </a:t>
          </a:r>
        </a:p>
      </dgm:t>
    </dgm:pt>
    <dgm:pt modelId="{D9987D70-9357-4253-A4D5-70846E3F77EF}" type="parTrans" cxnId="{6A02EAA8-6D08-4D3D-A8EB-0865FB47B23A}">
      <dgm:prSet/>
      <dgm:spPr/>
      <dgm:t>
        <a:bodyPr/>
        <a:lstStyle/>
        <a:p>
          <a:endParaRPr lang="en-US"/>
        </a:p>
      </dgm:t>
    </dgm:pt>
    <dgm:pt modelId="{9ACE3130-26BA-4073-8160-06B37B3C8764}" type="sibTrans" cxnId="{6A02EAA8-6D08-4D3D-A8EB-0865FB47B23A}">
      <dgm:prSet/>
      <dgm:spPr/>
      <dgm:t>
        <a:bodyPr/>
        <a:lstStyle/>
        <a:p>
          <a:endParaRPr lang="en-US"/>
        </a:p>
      </dgm:t>
    </dgm:pt>
    <dgm:pt modelId="{552FEFE1-C9F5-41A1-AAA3-691EE1ED9287}">
      <dgm:prSet/>
      <dgm:spPr/>
      <dgm:t>
        <a:bodyPr/>
        <a:lstStyle/>
        <a:p>
          <a:pPr>
            <a:lnSpc>
              <a:spcPct val="100000"/>
            </a:lnSpc>
            <a:defRPr cap="all"/>
          </a:pPr>
          <a:r>
            <a:rPr lang="en-US" dirty="0"/>
            <a:t>Occur in all phases of vista, student driven</a:t>
          </a:r>
        </a:p>
      </dgm:t>
    </dgm:pt>
    <dgm:pt modelId="{39E23BA7-3CE0-47EC-96BB-99953C431455}" type="parTrans" cxnId="{853BAF77-6156-4825-8E47-9B306E51E5A5}">
      <dgm:prSet/>
      <dgm:spPr/>
      <dgm:t>
        <a:bodyPr/>
        <a:lstStyle/>
        <a:p>
          <a:endParaRPr lang="en-US"/>
        </a:p>
      </dgm:t>
    </dgm:pt>
    <dgm:pt modelId="{3C9DD5B3-2910-4317-8C01-ED8B16DAB98D}" type="sibTrans" cxnId="{853BAF77-6156-4825-8E47-9B306E51E5A5}">
      <dgm:prSet/>
      <dgm:spPr/>
      <dgm:t>
        <a:bodyPr/>
        <a:lstStyle/>
        <a:p>
          <a:endParaRPr lang="en-US"/>
        </a:p>
      </dgm:t>
    </dgm:pt>
    <dgm:pt modelId="{50483E86-2F13-4A6F-9510-69EC2273240E}" type="pres">
      <dgm:prSet presAssocID="{EFDB6BA9-9596-475E-BC04-DAD548399CFE}" presName="root" presStyleCnt="0">
        <dgm:presLayoutVars>
          <dgm:dir/>
          <dgm:resizeHandles val="exact"/>
        </dgm:presLayoutVars>
      </dgm:prSet>
      <dgm:spPr/>
    </dgm:pt>
    <dgm:pt modelId="{2329391A-98B0-4D8A-8782-AFD163FB5F3D}" type="pres">
      <dgm:prSet presAssocID="{6451B1D9-1B1C-4F82-96E8-C8BC2BCFD84F}" presName="compNode" presStyleCnt="0"/>
      <dgm:spPr/>
    </dgm:pt>
    <dgm:pt modelId="{67AC8AFD-7CCC-4420-A112-B9664D7DBEA9}" type="pres">
      <dgm:prSet presAssocID="{6451B1D9-1B1C-4F82-96E8-C8BC2BCFD84F}" presName="iconBgRect" presStyleLbl="bgShp" presStyleIdx="0" presStyleCnt="4"/>
      <dgm:spPr/>
    </dgm:pt>
    <dgm:pt modelId="{1FF94E9A-F2BF-4330-BF7C-E5604CAC81E2}" type="pres">
      <dgm:prSet presAssocID="{6451B1D9-1B1C-4F82-96E8-C8BC2BCFD84F}"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Film strip"/>
        </a:ext>
      </dgm:extLst>
    </dgm:pt>
    <dgm:pt modelId="{7C523A93-CB6C-42EE-9F9E-F608C3C6F6AE}" type="pres">
      <dgm:prSet presAssocID="{6451B1D9-1B1C-4F82-96E8-C8BC2BCFD84F}" presName="spaceRect" presStyleCnt="0"/>
      <dgm:spPr/>
    </dgm:pt>
    <dgm:pt modelId="{9E0E13BB-CD88-43DC-B61D-0593639FFFE2}" type="pres">
      <dgm:prSet presAssocID="{6451B1D9-1B1C-4F82-96E8-C8BC2BCFD84F}" presName="textRect" presStyleLbl="revTx" presStyleIdx="0" presStyleCnt="4">
        <dgm:presLayoutVars>
          <dgm:chMax val="1"/>
          <dgm:chPref val="1"/>
        </dgm:presLayoutVars>
      </dgm:prSet>
      <dgm:spPr/>
    </dgm:pt>
    <dgm:pt modelId="{F53C0C39-9369-49ED-A05C-F388ABD0BB3D}" type="pres">
      <dgm:prSet presAssocID="{2D1FF3B6-F4E0-4DB4-8F41-009E1F34290A}" presName="sibTrans" presStyleCnt="0"/>
      <dgm:spPr/>
    </dgm:pt>
    <dgm:pt modelId="{3253B89D-6CA7-4C87-83C3-70B6F6506C3D}" type="pres">
      <dgm:prSet presAssocID="{8094A47F-1BCF-4891-A65C-9C1769771999}" presName="compNode" presStyleCnt="0"/>
      <dgm:spPr/>
    </dgm:pt>
    <dgm:pt modelId="{95350A3F-2E9E-48A0-8B87-0F9E2752B827}" type="pres">
      <dgm:prSet presAssocID="{8094A47F-1BCF-4891-A65C-9C1769771999}" presName="iconBgRect" presStyleLbl="bgShp" presStyleIdx="1" presStyleCnt="4"/>
      <dgm:spPr/>
    </dgm:pt>
    <dgm:pt modelId="{BA20D96D-8E03-47C1-81B2-286C8E975F27}" type="pres">
      <dgm:prSet presAssocID="{8094A47F-1BCF-4891-A65C-9C1769771999}"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agnifying glass"/>
        </a:ext>
      </dgm:extLst>
    </dgm:pt>
    <dgm:pt modelId="{868911A8-80BA-4239-865C-BF5F61AC570E}" type="pres">
      <dgm:prSet presAssocID="{8094A47F-1BCF-4891-A65C-9C1769771999}" presName="spaceRect" presStyleCnt="0"/>
      <dgm:spPr/>
    </dgm:pt>
    <dgm:pt modelId="{49798E98-1AB1-4EFF-8A9E-CE6B95440F07}" type="pres">
      <dgm:prSet presAssocID="{8094A47F-1BCF-4891-A65C-9C1769771999}" presName="textRect" presStyleLbl="revTx" presStyleIdx="1" presStyleCnt="4">
        <dgm:presLayoutVars>
          <dgm:chMax val="1"/>
          <dgm:chPref val="1"/>
        </dgm:presLayoutVars>
      </dgm:prSet>
      <dgm:spPr/>
    </dgm:pt>
    <dgm:pt modelId="{6FF51EE6-FB32-457F-A74F-CA7589B8966A}" type="pres">
      <dgm:prSet presAssocID="{09A28E8F-1EBD-4D54-9F18-B5F7A5C2C506}" presName="sibTrans" presStyleCnt="0"/>
      <dgm:spPr/>
    </dgm:pt>
    <dgm:pt modelId="{F9647CD4-CD84-4A80-80C3-C098445D22ED}" type="pres">
      <dgm:prSet presAssocID="{463B14E8-A5F5-48C2-AE27-A72B33245CC3}" presName="compNode" presStyleCnt="0"/>
      <dgm:spPr/>
    </dgm:pt>
    <dgm:pt modelId="{28040F1D-A4F0-4EB3-BFA4-C61ED1070C0E}" type="pres">
      <dgm:prSet presAssocID="{463B14E8-A5F5-48C2-AE27-A72B33245CC3}" presName="iconBgRect" presStyleLbl="bgShp" presStyleIdx="2" presStyleCnt="4"/>
      <dgm:spPr/>
    </dgm:pt>
    <dgm:pt modelId="{C4C9FF1A-5FAA-4470-8042-0767D2E1ECF3}" type="pres">
      <dgm:prSet presAssocID="{463B14E8-A5F5-48C2-AE27-A72B33245CC3}"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heckmark"/>
        </a:ext>
      </dgm:extLst>
    </dgm:pt>
    <dgm:pt modelId="{1F19D23F-86EA-4279-AAD5-FE2003309E81}" type="pres">
      <dgm:prSet presAssocID="{463B14E8-A5F5-48C2-AE27-A72B33245CC3}" presName="spaceRect" presStyleCnt="0"/>
      <dgm:spPr/>
    </dgm:pt>
    <dgm:pt modelId="{70707E81-E718-4469-8FFD-2A3C5E310D6F}" type="pres">
      <dgm:prSet presAssocID="{463B14E8-A5F5-48C2-AE27-A72B33245CC3}" presName="textRect" presStyleLbl="revTx" presStyleIdx="2" presStyleCnt="4">
        <dgm:presLayoutVars>
          <dgm:chMax val="1"/>
          <dgm:chPref val="1"/>
        </dgm:presLayoutVars>
      </dgm:prSet>
      <dgm:spPr/>
    </dgm:pt>
    <dgm:pt modelId="{1902251E-FA1B-4465-A646-F72F62DD9D76}" type="pres">
      <dgm:prSet presAssocID="{9ACE3130-26BA-4073-8160-06B37B3C8764}" presName="sibTrans" presStyleCnt="0"/>
      <dgm:spPr/>
    </dgm:pt>
    <dgm:pt modelId="{85DC9DE4-A844-418F-A6F5-DE38D8F373EF}" type="pres">
      <dgm:prSet presAssocID="{552FEFE1-C9F5-41A1-AAA3-691EE1ED9287}" presName="compNode" presStyleCnt="0"/>
      <dgm:spPr/>
    </dgm:pt>
    <dgm:pt modelId="{60BEAAD1-2E0A-4F33-9C44-4694BD74880A}" type="pres">
      <dgm:prSet presAssocID="{552FEFE1-C9F5-41A1-AAA3-691EE1ED9287}" presName="iconBgRect" presStyleLbl="bgShp" presStyleIdx="3" presStyleCnt="4"/>
      <dgm:spPr/>
    </dgm:pt>
    <dgm:pt modelId="{151E83BE-FE52-440D-AA0A-8BAD9BB195E5}" type="pres">
      <dgm:prSet presAssocID="{552FEFE1-C9F5-41A1-AAA3-691EE1ED9287}"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Classroom"/>
        </a:ext>
      </dgm:extLst>
    </dgm:pt>
    <dgm:pt modelId="{A9F902F6-D27A-4313-B7B0-2B6077F29C9F}" type="pres">
      <dgm:prSet presAssocID="{552FEFE1-C9F5-41A1-AAA3-691EE1ED9287}" presName="spaceRect" presStyleCnt="0"/>
      <dgm:spPr/>
    </dgm:pt>
    <dgm:pt modelId="{20B42F93-F4D2-432D-81FF-28D87A1467C3}" type="pres">
      <dgm:prSet presAssocID="{552FEFE1-C9F5-41A1-AAA3-691EE1ED9287}" presName="textRect" presStyleLbl="revTx" presStyleIdx="3" presStyleCnt="4">
        <dgm:presLayoutVars>
          <dgm:chMax val="1"/>
          <dgm:chPref val="1"/>
        </dgm:presLayoutVars>
      </dgm:prSet>
      <dgm:spPr/>
    </dgm:pt>
  </dgm:ptLst>
  <dgm:cxnLst>
    <dgm:cxn modelId="{4EA15C1A-2D86-4135-8811-4A460F24FE26}" type="presOf" srcId="{6451B1D9-1B1C-4F82-96E8-C8BC2BCFD84F}" destId="{9E0E13BB-CD88-43DC-B61D-0593639FFFE2}" srcOrd="0" destOrd="0" presId="urn:microsoft.com/office/officeart/2018/5/layout/IconCircleLabelList"/>
    <dgm:cxn modelId="{13A65D24-40CB-4BBE-B45B-9BC891A7CAA9}" type="presOf" srcId="{552FEFE1-C9F5-41A1-AAA3-691EE1ED9287}" destId="{20B42F93-F4D2-432D-81FF-28D87A1467C3}" srcOrd="0" destOrd="0" presId="urn:microsoft.com/office/officeart/2018/5/layout/IconCircleLabelList"/>
    <dgm:cxn modelId="{2B7B6941-7BD4-4E81-9D4E-9D37E4C606A2}" srcId="{EFDB6BA9-9596-475E-BC04-DAD548399CFE}" destId="{6451B1D9-1B1C-4F82-96E8-C8BC2BCFD84F}" srcOrd="0" destOrd="0" parTransId="{0FC971B9-6F35-4560-8B2A-9DD06496D938}" sibTransId="{2D1FF3B6-F4E0-4DB4-8F41-009E1F34290A}"/>
    <dgm:cxn modelId="{853BAF77-6156-4825-8E47-9B306E51E5A5}" srcId="{EFDB6BA9-9596-475E-BC04-DAD548399CFE}" destId="{552FEFE1-C9F5-41A1-AAA3-691EE1ED9287}" srcOrd="3" destOrd="0" parTransId="{39E23BA7-3CE0-47EC-96BB-99953C431455}" sibTransId="{3C9DD5B3-2910-4317-8C01-ED8B16DAB98D}"/>
    <dgm:cxn modelId="{630CFB79-9BC9-49D2-856A-02C062914992}" type="presOf" srcId="{8094A47F-1BCF-4891-A65C-9C1769771999}" destId="{49798E98-1AB1-4EFF-8A9E-CE6B95440F07}" srcOrd="0" destOrd="0" presId="urn:microsoft.com/office/officeart/2018/5/layout/IconCircleLabelList"/>
    <dgm:cxn modelId="{6A02EAA8-6D08-4D3D-A8EB-0865FB47B23A}" srcId="{EFDB6BA9-9596-475E-BC04-DAD548399CFE}" destId="{463B14E8-A5F5-48C2-AE27-A72B33245CC3}" srcOrd="2" destOrd="0" parTransId="{D9987D70-9357-4253-A4D5-70846E3F77EF}" sibTransId="{9ACE3130-26BA-4073-8160-06B37B3C8764}"/>
    <dgm:cxn modelId="{E2F76DB5-7F15-49DB-A888-C68E34DFBA9B}" srcId="{EFDB6BA9-9596-475E-BC04-DAD548399CFE}" destId="{8094A47F-1BCF-4891-A65C-9C1769771999}" srcOrd="1" destOrd="0" parTransId="{4A684C34-BDFA-43FC-8044-9602C63B72D6}" sibTransId="{09A28E8F-1EBD-4D54-9F18-B5F7A5C2C506}"/>
    <dgm:cxn modelId="{BC790BCA-C61A-4006-BDFD-5B0AED3B466E}" type="presOf" srcId="{EFDB6BA9-9596-475E-BC04-DAD548399CFE}" destId="{50483E86-2F13-4A6F-9510-69EC2273240E}" srcOrd="0" destOrd="0" presId="urn:microsoft.com/office/officeart/2018/5/layout/IconCircleLabelList"/>
    <dgm:cxn modelId="{E15059D7-6BC1-4397-9FD1-503C8BC6DC29}" type="presOf" srcId="{463B14E8-A5F5-48C2-AE27-A72B33245CC3}" destId="{70707E81-E718-4469-8FFD-2A3C5E310D6F}" srcOrd="0" destOrd="0" presId="urn:microsoft.com/office/officeart/2018/5/layout/IconCircleLabelList"/>
    <dgm:cxn modelId="{8D2DC737-3489-451C-91C7-270CF51347BD}" type="presParOf" srcId="{50483E86-2F13-4A6F-9510-69EC2273240E}" destId="{2329391A-98B0-4D8A-8782-AFD163FB5F3D}" srcOrd="0" destOrd="0" presId="urn:microsoft.com/office/officeart/2018/5/layout/IconCircleLabelList"/>
    <dgm:cxn modelId="{5EE550B2-0147-48C4-91A3-C31BEDC1E3F5}" type="presParOf" srcId="{2329391A-98B0-4D8A-8782-AFD163FB5F3D}" destId="{67AC8AFD-7CCC-4420-A112-B9664D7DBEA9}" srcOrd="0" destOrd="0" presId="urn:microsoft.com/office/officeart/2018/5/layout/IconCircleLabelList"/>
    <dgm:cxn modelId="{ABF48134-52F9-4BF5-9187-F8BC7A4DFB1B}" type="presParOf" srcId="{2329391A-98B0-4D8A-8782-AFD163FB5F3D}" destId="{1FF94E9A-F2BF-4330-BF7C-E5604CAC81E2}" srcOrd="1" destOrd="0" presId="urn:microsoft.com/office/officeart/2018/5/layout/IconCircleLabelList"/>
    <dgm:cxn modelId="{9100A6A9-64C4-4FB5-A11C-E50791177F82}" type="presParOf" srcId="{2329391A-98B0-4D8A-8782-AFD163FB5F3D}" destId="{7C523A93-CB6C-42EE-9F9E-F608C3C6F6AE}" srcOrd="2" destOrd="0" presId="urn:microsoft.com/office/officeart/2018/5/layout/IconCircleLabelList"/>
    <dgm:cxn modelId="{2AF8A3D7-D63B-42F4-A6ED-957358DC673A}" type="presParOf" srcId="{2329391A-98B0-4D8A-8782-AFD163FB5F3D}" destId="{9E0E13BB-CD88-43DC-B61D-0593639FFFE2}" srcOrd="3" destOrd="0" presId="urn:microsoft.com/office/officeart/2018/5/layout/IconCircleLabelList"/>
    <dgm:cxn modelId="{17E4506D-89EF-4D55-8A37-2A7474879F77}" type="presParOf" srcId="{50483E86-2F13-4A6F-9510-69EC2273240E}" destId="{F53C0C39-9369-49ED-A05C-F388ABD0BB3D}" srcOrd="1" destOrd="0" presId="urn:microsoft.com/office/officeart/2018/5/layout/IconCircleLabelList"/>
    <dgm:cxn modelId="{559B20B7-05F0-4299-9ADD-E074972BAC1F}" type="presParOf" srcId="{50483E86-2F13-4A6F-9510-69EC2273240E}" destId="{3253B89D-6CA7-4C87-83C3-70B6F6506C3D}" srcOrd="2" destOrd="0" presId="urn:microsoft.com/office/officeart/2018/5/layout/IconCircleLabelList"/>
    <dgm:cxn modelId="{21705145-B0E6-4CB5-8986-58C765C3E6AF}" type="presParOf" srcId="{3253B89D-6CA7-4C87-83C3-70B6F6506C3D}" destId="{95350A3F-2E9E-48A0-8B87-0F9E2752B827}" srcOrd="0" destOrd="0" presId="urn:microsoft.com/office/officeart/2018/5/layout/IconCircleLabelList"/>
    <dgm:cxn modelId="{BED092A6-2123-4359-9EB9-864626B94000}" type="presParOf" srcId="{3253B89D-6CA7-4C87-83C3-70B6F6506C3D}" destId="{BA20D96D-8E03-47C1-81B2-286C8E975F27}" srcOrd="1" destOrd="0" presId="urn:microsoft.com/office/officeart/2018/5/layout/IconCircleLabelList"/>
    <dgm:cxn modelId="{3A212CC0-686E-4CBA-9537-BCD813E48EE6}" type="presParOf" srcId="{3253B89D-6CA7-4C87-83C3-70B6F6506C3D}" destId="{868911A8-80BA-4239-865C-BF5F61AC570E}" srcOrd="2" destOrd="0" presId="urn:microsoft.com/office/officeart/2018/5/layout/IconCircleLabelList"/>
    <dgm:cxn modelId="{A1B32E7A-931A-40DF-AAE1-7D86C73646CA}" type="presParOf" srcId="{3253B89D-6CA7-4C87-83C3-70B6F6506C3D}" destId="{49798E98-1AB1-4EFF-8A9E-CE6B95440F07}" srcOrd="3" destOrd="0" presId="urn:microsoft.com/office/officeart/2018/5/layout/IconCircleLabelList"/>
    <dgm:cxn modelId="{83B49D61-DF90-4EA5-8F13-BE7852FB4E87}" type="presParOf" srcId="{50483E86-2F13-4A6F-9510-69EC2273240E}" destId="{6FF51EE6-FB32-457F-A74F-CA7589B8966A}" srcOrd="3" destOrd="0" presId="urn:microsoft.com/office/officeart/2018/5/layout/IconCircleLabelList"/>
    <dgm:cxn modelId="{6896A631-A078-4F07-98DE-7B6E883F4129}" type="presParOf" srcId="{50483E86-2F13-4A6F-9510-69EC2273240E}" destId="{F9647CD4-CD84-4A80-80C3-C098445D22ED}" srcOrd="4" destOrd="0" presId="urn:microsoft.com/office/officeart/2018/5/layout/IconCircleLabelList"/>
    <dgm:cxn modelId="{2FED74A2-770B-446A-87F9-6A48AE05BFB2}" type="presParOf" srcId="{F9647CD4-CD84-4A80-80C3-C098445D22ED}" destId="{28040F1D-A4F0-4EB3-BFA4-C61ED1070C0E}" srcOrd="0" destOrd="0" presId="urn:microsoft.com/office/officeart/2018/5/layout/IconCircleLabelList"/>
    <dgm:cxn modelId="{4BB40633-E2F1-4A09-B60B-16C4C255E3D6}" type="presParOf" srcId="{F9647CD4-CD84-4A80-80C3-C098445D22ED}" destId="{C4C9FF1A-5FAA-4470-8042-0767D2E1ECF3}" srcOrd="1" destOrd="0" presId="urn:microsoft.com/office/officeart/2018/5/layout/IconCircleLabelList"/>
    <dgm:cxn modelId="{2AD82AA4-CB53-4C3A-9FFC-6B82A6E1AD95}" type="presParOf" srcId="{F9647CD4-CD84-4A80-80C3-C098445D22ED}" destId="{1F19D23F-86EA-4279-AAD5-FE2003309E81}" srcOrd="2" destOrd="0" presId="urn:microsoft.com/office/officeart/2018/5/layout/IconCircleLabelList"/>
    <dgm:cxn modelId="{A8857935-A896-4D07-9FE3-8C44B465637D}" type="presParOf" srcId="{F9647CD4-CD84-4A80-80C3-C098445D22ED}" destId="{70707E81-E718-4469-8FFD-2A3C5E310D6F}" srcOrd="3" destOrd="0" presId="urn:microsoft.com/office/officeart/2018/5/layout/IconCircleLabelList"/>
    <dgm:cxn modelId="{A809EE64-130C-41B8-ABA5-0CFF891978D7}" type="presParOf" srcId="{50483E86-2F13-4A6F-9510-69EC2273240E}" destId="{1902251E-FA1B-4465-A646-F72F62DD9D76}" srcOrd="5" destOrd="0" presId="urn:microsoft.com/office/officeart/2018/5/layout/IconCircleLabelList"/>
    <dgm:cxn modelId="{1A63F4DA-0AE6-4636-889D-7EDD0F40AD25}" type="presParOf" srcId="{50483E86-2F13-4A6F-9510-69EC2273240E}" destId="{85DC9DE4-A844-418F-A6F5-DE38D8F373EF}" srcOrd="6" destOrd="0" presId="urn:microsoft.com/office/officeart/2018/5/layout/IconCircleLabelList"/>
    <dgm:cxn modelId="{4A01B8BF-7D59-4D6E-BE3D-F2D4E70C07F3}" type="presParOf" srcId="{85DC9DE4-A844-418F-A6F5-DE38D8F373EF}" destId="{60BEAAD1-2E0A-4F33-9C44-4694BD74880A}" srcOrd="0" destOrd="0" presId="urn:microsoft.com/office/officeart/2018/5/layout/IconCircleLabelList"/>
    <dgm:cxn modelId="{82F9513F-30FE-42A0-8961-63FB2877BFBA}" type="presParOf" srcId="{85DC9DE4-A844-418F-A6F5-DE38D8F373EF}" destId="{151E83BE-FE52-440D-AA0A-8BAD9BB195E5}" srcOrd="1" destOrd="0" presId="urn:microsoft.com/office/officeart/2018/5/layout/IconCircleLabelList"/>
    <dgm:cxn modelId="{DE314AAE-9116-469D-958C-F321AFF85E5F}" type="presParOf" srcId="{85DC9DE4-A844-418F-A6F5-DE38D8F373EF}" destId="{A9F902F6-D27A-4313-B7B0-2B6077F29C9F}" srcOrd="2" destOrd="0" presId="urn:microsoft.com/office/officeart/2018/5/layout/IconCircleLabelList"/>
    <dgm:cxn modelId="{ED870056-3149-4F6F-B24E-BFE107E4F136}" type="presParOf" srcId="{85DC9DE4-A844-418F-A6F5-DE38D8F373EF}" destId="{20B42F93-F4D2-432D-81FF-28D87A1467C3}"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161154-644D-4226-A7C7-985D95068E9C}">
      <dsp:nvSpPr>
        <dsp:cNvPr id="0" name=""/>
        <dsp:cNvSpPr/>
      </dsp:nvSpPr>
      <dsp:spPr>
        <a:xfrm>
          <a:off x="975923" y="440009"/>
          <a:ext cx="1458980" cy="145898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66CE8C9E-988A-46DE-8C2D-50A1F50B8761}">
      <dsp:nvSpPr>
        <dsp:cNvPr id="0" name=""/>
        <dsp:cNvSpPr/>
      </dsp:nvSpPr>
      <dsp:spPr>
        <a:xfrm>
          <a:off x="84324" y="2339271"/>
          <a:ext cx="3242179" cy="103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US" sz="1100" kern="1200"/>
            <a:t>LPP: It would be helpful to have an LPP orientation of sorts so we know what is expected of us and what we are allowed to do at our sessions. I'm thinking along the lines of a quick video/guide that is sent to us and our LPP so that we are on the same page. Every clinician and practice is different, but just a general overview would be nice.</a:t>
          </a:r>
        </a:p>
      </dsp:txBody>
      <dsp:txXfrm>
        <a:off x="84324" y="2339271"/>
        <a:ext cx="3242179" cy="1035000"/>
      </dsp:txXfrm>
    </dsp:sp>
    <dsp:sp modelId="{3E074E77-2E56-4562-BCA2-70BEDDD3BF93}">
      <dsp:nvSpPr>
        <dsp:cNvPr id="0" name=""/>
        <dsp:cNvSpPr/>
      </dsp:nvSpPr>
      <dsp:spPr>
        <a:xfrm>
          <a:off x="4785484" y="440009"/>
          <a:ext cx="1458980" cy="145898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50A24437-C2AA-4C68-A9A8-376F5C6954AB}">
      <dsp:nvSpPr>
        <dsp:cNvPr id="0" name=""/>
        <dsp:cNvSpPr/>
      </dsp:nvSpPr>
      <dsp:spPr>
        <a:xfrm>
          <a:off x="3893885" y="2339271"/>
          <a:ext cx="3242179" cy="103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US" sz="1100" b="0" i="0" kern="1200"/>
            <a:t>PD, HS, LPP are all great ways to practice clinical skills.  I like ECL and think it helps us reflect on what we're actually doing here because when we're just going through the blocks and content it's easy to lose sight of that.</a:t>
          </a:r>
          <a:r>
            <a:rPr lang="en-US" sz="1100" kern="1200"/>
            <a:t> </a:t>
          </a:r>
        </a:p>
      </dsp:txBody>
      <dsp:txXfrm>
        <a:off x="3893885" y="2339271"/>
        <a:ext cx="3242179" cy="1035000"/>
      </dsp:txXfrm>
    </dsp:sp>
    <dsp:sp modelId="{B231CC51-835E-4E7F-9FE0-D732AF68BEE3}">
      <dsp:nvSpPr>
        <dsp:cNvPr id="0" name=""/>
        <dsp:cNvSpPr/>
      </dsp:nvSpPr>
      <dsp:spPr>
        <a:xfrm>
          <a:off x="8595045" y="440009"/>
          <a:ext cx="1458980" cy="145898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A0EE7AFF-A728-4EAE-B2C7-C92AF6EE2B2E}">
      <dsp:nvSpPr>
        <dsp:cNvPr id="0" name=""/>
        <dsp:cNvSpPr/>
      </dsp:nvSpPr>
      <dsp:spPr>
        <a:xfrm>
          <a:off x="7703446" y="2339271"/>
          <a:ext cx="3242179" cy="103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US" sz="1100" kern="1200"/>
            <a:t>I have also really enjoyed my LPP sessions. Again, I think anytime I get to be in a clinical setting is really exciting. I like being able to connect things we have learned in lecture to what I'm seeing in the clinic.</a:t>
          </a:r>
        </a:p>
      </dsp:txBody>
      <dsp:txXfrm>
        <a:off x="7703446" y="2339271"/>
        <a:ext cx="3242179" cy="1035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5652CE-AC8A-4731-AD86-8E69FE028565}">
      <dsp:nvSpPr>
        <dsp:cNvPr id="0" name=""/>
        <dsp:cNvSpPr/>
      </dsp:nvSpPr>
      <dsp:spPr>
        <a:xfrm>
          <a:off x="0" y="44355"/>
          <a:ext cx="7012370" cy="1467180"/>
        </a:xfrm>
        <a:prstGeom prst="roundRect">
          <a:avLst/>
        </a:prstGeom>
        <a:solidFill>
          <a:schemeClr val="accent2">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a:lnSpc>
              <a:spcPct val="90000"/>
            </a:lnSpc>
            <a:spcBef>
              <a:spcPct val="0"/>
            </a:spcBef>
            <a:spcAft>
              <a:spcPct val="35000"/>
            </a:spcAft>
            <a:buNone/>
          </a:pPr>
          <a:r>
            <a:rPr lang="en-US" sz="3800" kern="1200"/>
            <a:t>Difficulty contacting preceptors. </a:t>
          </a:r>
          <a:r>
            <a:rPr lang="en-US" sz="3800" kern="1200" dirty="0"/>
            <a:t>Coordinating schedule</a:t>
          </a:r>
        </a:p>
      </dsp:txBody>
      <dsp:txXfrm>
        <a:off x="71622" y="115977"/>
        <a:ext cx="6869126" cy="1323936"/>
      </dsp:txXfrm>
    </dsp:sp>
    <dsp:sp modelId="{BC2EF720-CD5C-4DEE-81F1-E357C954CE45}">
      <dsp:nvSpPr>
        <dsp:cNvPr id="0" name=""/>
        <dsp:cNvSpPr/>
      </dsp:nvSpPr>
      <dsp:spPr>
        <a:xfrm>
          <a:off x="0" y="1620975"/>
          <a:ext cx="7012370" cy="1467180"/>
        </a:xfrm>
        <a:prstGeom prst="roundRect">
          <a:avLst/>
        </a:prstGeom>
        <a:solidFill>
          <a:schemeClr val="accent2">
            <a:hueOff val="4645837"/>
            <a:satOff val="-23806"/>
            <a:lumOff val="-12059"/>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a:lnSpc>
              <a:spcPct val="90000"/>
            </a:lnSpc>
            <a:spcBef>
              <a:spcPct val="0"/>
            </a:spcBef>
            <a:spcAft>
              <a:spcPct val="35000"/>
            </a:spcAft>
            <a:buNone/>
          </a:pPr>
          <a:r>
            <a:rPr lang="en-US" sz="3800" kern="1200"/>
            <a:t>Shadowing experience</a:t>
          </a:r>
        </a:p>
      </dsp:txBody>
      <dsp:txXfrm>
        <a:off x="71622" y="1692597"/>
        <a:ext cx="6869126" cy="1323936"/>
      </dsp:txXfrm>
    </dsp:sp>
    <dsp:sp modelId="{A925D28A-BFF6-449C-85E7-A191EDC09482}">
      <dsp:nvSpPr>
        <dsp:cNvPr id="0" name=""/>
        <dsp:cNvSpPr/>
      </dsp:nvSpPr>
      <dsp:spPr>
        <a:xfrm>
          <a:off x="0" y="3197595"/>
          <a:ext cx="7012370" cy="1467180"/>
        </a:xfrm>
        <a:prstGeom prst="roundRect">
          <a:avLst/>
        </a:prstGeom>
        <a:solidFill>
          <a:schemeClr val="accent2">
            <a:hueOff val="9291674"/>
            <a:satOff val="-47612"/>
            <a:lumOff val="-24118"/>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a:lnSpc>
              <a:spcPct val="90000"/>
            </a:lnSpc>
            <a:spcBef>
              <a:spcPct val="0"/>
            </a:spcBef>
            <a:spcAft>
              <a:spcPct val="35000"/>
            </a:spcAft>
            <a:buNone/>
          </a:pPr>
          <a:r>
            <a:rPr lang="en-US" sz="3800" kern="1200"/>
            <a:t>Preceptor did not give me feedback</a:t>
          </a:r>
        </a:p>
      </dsp:txBody>
      <dsp:txXfrm>
        <a:off x="71622" y="3269217"/>
        <a:ext cx="6869126" cy="132393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92F17D-B476-45D2-904A-BA8670AFF272}">
      <dsp:nvSpPr>
        <dsp:cNvPr id="0" name=""/>
        <dsp:cNvSpPr/>
      </dsp:nvSpPr>
      <dsp:spPr>
        <a:xfrm>
          <a:off x="0" y="2125"/>
          <a:ext cx="10058399" cy="0"/>
        </a:xfrm>
        <a:prstGeom prst="line">
          <a:avLst/>
        </a:prstGeom>
        <a:gradFill rotWithShape="0">
          <a:gsLst>
            <a:gs pos="0">
              <a:schemeClr val="accent2">
                <a:hueOff val="0"/>
                <a:satOff val="0"/>
                <a:lumOff val="0"/>
                <a:alphaOff val="0"/>
                <a:tint val="98000"/>
                <a:lumMod val="110000"/>
              </a:schemeClr>
            </a:gs>
            <a:gs pos="84000">
              <a:schemeClr val="accent2">
                <a:hueOff val="0"/>
                <a:satOff val="0"/>
                <a:lumOff val="0"/>
                <a:alphaOff val="0"/>
                <a:shade val="90000"/>
                <a:lumMod val="88000"/>
              </a:schemeClr>
            </a:gs>
          </a:gsLst>
          <a:lin ang="5400000" scaled="0"/>
        </a:gradFill>
        <a:ln w="12700" cap="rnd" cmpd="sng" algn="ctr">
          <a:solidFill>
            <a:schemeClr val="accent2">
              <a:hueOff val="0"/>
              <a:satOff val="0"/>
              <a:lumOff val="0"/>
              <a:alphaOff val="0"/>
            </a:schemeClr>
          </a:solidFill>
          <a:prstDash val="solid"/>
        </a:ln>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dsp:spPr>
      <dsp:style>
        <a:lnRef idx="1">
          <a:scrgbClr r="0" g="0" b="0"/>
        </a:lnRef>
        <a:fillRef idx="3">
          <a:scrgbClr r="0" g="0" b="0"/>
        </a:fillRef>
        <a:effectRef idx="3">
          <a:scrgbClr r="0" g="0" b="0"/>
        </a:effectRef>
        <a:fontRef idx="minor">
          <a:schemeClr val="lt1"/>
        </a:fontRef>
      </dsp:style>
    </dsp:sp>
    <dsp:sp modelId="{25EF821D-C0FD-4835-B854-810325B1E7FA}">
      <dsp:nvSpPr>
        <dsp:cNvPr id="0" name=""/>
        <dsp:cNvSpPr/>
      </dsp:nvSpPr>
      <dsp:spPr>
        <a:xfrm>
          <a:off x="0" y="2125"/>
          <a:ext cx="10058399" cy="14494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b="1" i="0" kern="1200" dirty="0"/>
            <a:t>Block 4 </a:t>
          </a:r>
          <a:r>
            <a:rPr lang="en-US" sz="2300" b="0" i="0" kern="1200" dirty="0">
              <a:solidFill>
                <a:schemeClr val="tx1"/>
              </a:solidFill>
            </a:rPr>
            <a:t>Skin and Musculoskeletal system </a:t>
          </a:r>
          <a:r>
            <a:rPr lang="en-US" sz="2300" b="0" i="0" kern="1200" dirty="0"/>
            <a:t>2/2-3/10 overview of integumentary and musculoskeletal systems, </a:t>
          </a:r>
          <a:r>
            <a:rPr lang="en-US" sz="2300" b="0" i="0" kern="1200" dirty="0">
              <a:highlight>
                <a:srgbClr val="FFFF00"/>
              </a:highlight>
            </a:rPr>
            <a:t>anatomy lab </a:t>
          </a:r>
          <a:r>
            <a:rPr lang="en-US" sz="2300" b="0" i="1" kern="1200" dirty="0">
              <a:solidFill>
                <a:srgbClr val="FF0000"/>
              </a:solidFill>
            </a:rPr>
            <a:t>Skills Small group Complete history, oral presentation, motivational interviewing, PE PD VS cardiothoracic, abdomen, breast lymph nodes , neurological exam, musculoskeletal. HS HPI, PE,POCUS LE exam</a:t>
          </a:r>
          <a:endParaRPr lang="en-US" sz="2300" kern="1200" dirty="0">
            <a:solidFill>
              <a:srgbClr val="FF0000"/>
            </a:solidFill>
          </a:endParaRPr>
        </a:p>
      </dsp:txBody>
      <dsp:txXfrm>
        <a:off x="0" y="2125"/>
        <a:ext cx="10058399" cy="1449431"/>
      </dsp:txXfrm>
    </dsp:sp>
    <dsp:sp modelId="{FB422790-55E3-4D66-83F3-C56110E419CB}">
      <dsp:nvSpPr>
        <dsp:cNvPr id="0" name=""/>
        <dsp:cNvSpPr/>
      </dsp:nvSpPr>
      <dsp:spPr>
        <a:xfrm>
          <a:off x="0" y="1451556"/>
          <a:ext cx="10058399" cy="0"/>
        </a:xfrm>
        <a:prstGeom prst="line">
          <a:avLst/>
        </a:prstGeom>
        <a:gradFill rotWithShape="0">
          <a:gsLst>
            <a:gs pos="0">
              <a:schemeClr val="accent2">
                <a:hueOff val="0"/>
                <a:satOff val="0"/>
                <a:lumOff val="0"/>
                <a:alphaOff val="0"/>
                <a:tint val="98000"/>
                <a:lumMod val="110000"/>
              </a:schemeClr>
            </a:gs>
            <a:gs pos="84000">
              <a:schemeClr val="accent2">
                <a:hueOff val="0"/>
                <a:satOff val="0"/>
                <a:lumOff val="0"/>
                <a:alphaOff val="0"/>
                <a:shade val="90000"/>
                <a:lumMod val="88000"/>
              </a:schemeClr>
            </a:gs>
          </a:gsLst>
          <a:lin ang="5400000" scaled="0"/>
        </a:gradFill>
        <a:ln w="12700" cap="rnd" cmpd="sng" algn="ctr">
          <a:solidFill>
            <a:schemeClr val="accent2">
              <a:hueOff val="0"/>
              <a:satOff val="0"/>
              <a:lumOff val="0"/>
              <a:alphaOff val="0"/>
            </a:schemeClr>
          </a:solidFill>
          <a:prstDash val="solid"/>
        </a:ln>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dsp:spPr>
      <dsp:style>
        <a:lnRef idx="1">
          <a:scrgbClr r="0" g="0" b="0"/>
        </a:lnRef>
        <a:fillRef idx="3">
          <a:scrgbClr r="0" g="0" b="0"/>
        </a:fillRef>
        <a:effectRef idx="3">
          <a:scrgbClr r="0" g="0" b="0"/>
        </a:effectRef>
        <a:fontRef idx="minor">
          <a:schemeClr val="lt1"/>
        </a:fontRef>
      </dsp:style>
    </dsp:sp>
    <dsp:sp modelId="{28B3EF86-FF41-444C-BB0E-A4A9D93C6EC7}">
      <dsp:nvSpPr>
        <dsp:cNvPr id="0" name=""/>
        <dsp:cNvSpPr/>
      </dsp:nvSpPr>
      <dsp:spPr>
        <a:xfrm>
          <a:off x="0" y="1451556"/>
          <a:ext cx="10058399" cy="14494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b="1" i="0" kern="1200" dirty="0"/>
            <a:t>Block 5 </a:t>
          </a:r>
          <a:r>
            <a:rPr lang="en-US" sz="2300" b="0" i="0" kern="1200" dirty="0">
              <a:solidFill>
                <a:schemeClr val="tx1"/>
              </a:solidFill>
            </a:rPr>
            <a:t>Nervous System and Behavior  </a:t>
          </a:r>
          <a:r>
            <a:rPr lang="en-US" sz="2300" b="0" i="0" kern="1200" dirty="0"/>
            <a:t>3/16-5/19 Integrates neuroanatomy, head and neck anatomy , neurology, pharmacology, pathology, human behavior and psychiatry </a:t>
          </a:r>
          <a:r>
            <a:rPr lang="en-US" sz="2300" b="0" i="1" kern="1200" dirty="0">
              <a:solidFill>
                <a:srgbClr val="C00000"/>
              </a:solidFill>
            </a:rPr>
            <a:t>Skills Complete performance of PE and write up exam, Small groups Complete history, oral presentation ,History Neurological case, perform neurological exam </a:t>
          </a:r>
          <a:endParaRPr lang="en-US" sz="2300" kern="1200" dirty="0">
            <a:solidFill>
              <a:srgbClr val="C00000"/>
            </a:solidFill>
          </a:endParaRPr>
        </a:p>
      </dsp:txBody>
      <dsp:txXfrm>
        <a:off x="0" y="1451556"/>
        <a:ext cx="10058399" cy="1449431"/>
      </dsp:txXfrm>
    </dsp:sp>
    <dsp:sp modelId="{1DAA3273-7F69-4944-B2EC-24C3E3CD3DD1}">
      <dsp:nvSpPr>
        <dsp:cNvPr id="0" name=""/>
        <dsp:cNvSpPr/>
      </dsp:nvSpPr>
      <dsp:spPr>
        <a:xfrm>
          <a:off x="0" y="2900987"/>
          <a:ext cx="10058399" cy="0"/>
        </a:xfrm>
        <a:prstGeom prst="line">
          <a:avLst/>
        </a:prstGeom>
        <a:gradFill rotWithShape="0">
          <a:gsLst>
            <a:gs pos="0">
              <a:schemeClr val="accent2">
                <a:hueOff val="0"/>
                <a:satOff val="0"/>
                <a:lumOff val="0"/>
                <a:alphaOff val="0"/>
                <a:tint val="98000"/>
                <a:lumMod val="110000"/>
              </a:schemeClr>
            </a:gs>
            <a:gs pos="84000">
              <a:schemeClr val="accent2">
                <a:hueOff val="0"/>
                <a:satOff val="0"/>
                <a:lumOff val="0"/>
                <a:alphaOff val="0"/>
                <a:shade val="90000"/>
                <a:lumMod val="88000"/>
              </a:schemeClr>
            </a:gs>
          </a:gsLst>
          <a:lin ang="5400000" scaled="0"/>
        </a:gradFill>
        <a:ln w="12700" cap="rnd" cmpd="sng" algn="ctr">
          <a:solidFill>
            <a:schemeClr val="accent2">
              <a:hueOff val="0"/>
              <a:satOff val="0"/>
              <a:lumOff val="0"/>
              <a:alphaOff val="0"/>
            </a:schemeClr>
          </a:solidFill>
          <a:prstDash val="solid"/>
        </a:ln>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dsp:spPr>
      <dsp:style>
        <a:lnRef idx="1">
          <a:scrgbClr r="0" g="0" b="0"/>
        </a:lnRef>
        <a:fillRef idx="3">
          <a:scrgbClr r="0" g="0" b="0"/>
        </a:fillRef>
        <a:effectRef idx="3">
          <a:scrgbClr r="0" g="0" b="0"/>
        </a:effectRef>
        <a:fontRef idx="minor">
          <a:schemeClr val="lt1"/>
        </a:fontRef>
      </dsp:style>
    </dsp:sp>
    <dsp:sp modelId="{1E33217E-D808-42AE-A71D-D7BF9DA4A0E6}">
      <dsp:nvSpPr>
        <dsp:cNvPr id="0" name=""/>
        <dsp:cNvSpPr/>
      </dsp:nvSpPr>
      <dsp:spPr>
        <a:xfrm>
          <a:off x="0" y="2900987"/>
          <a:ext cx="10058399" cy="14494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b="1" i="0" kern="1200" dirty="0"/>
            <a:t>Block 6 </a:t>
          </a:r>
          <a:r>
            <a:rPr lang="en-US" sz="2300" b="0" i="0" kern="1200" dirty="0">
              <a:solidFill>
                <a:schemeClr val="tx1"/>
              </a:solidFill>
            </a:rPr>
            <a:t>Gastrointestinal 5/26-6/30 </a:t>
          </a:r>
          <a:r>
            <a:rPr lang="en-US" sz="2300" b="0" i="0" kern="1200" dirty="0"/>
            <a:t>Fundamental knowledge necessary to assess patients with gastrointestinal issues of luminal GI tract, pancreas and liver Skills </a:t>
          </a:r>
          <a:r>
            <a:rPr lang="en-US" sz="2300" b="0" i="1" kern="1200" dirty="0">
              <a:solidFill>
                <a:srgbClr val="C00000"/>
              </a:solidFill>
            </a:rPr>
            <a:t>Small groups Complete history oral and written presentation, HS GI case clinical reasoning OSCE 3 assessment</a:t>
          </a:r>
          <a:endParaRPr lang="en-US" sz="2300" kern="1200" dirty="0">
            <a:solidFill>
              <a:srgbClr val="C00000"/>
            </a:solidFill>
          </a:endParaRPr>
        </a:p>
      </dsp:txBody>
      <dsp:txXfrm>
        <a:off x="0" y="2900987"/>
        <a:ext cx="10058399" cy="144943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02A707-2A62-4937-978F-FEB1299E4D80}">
      <dsp:nvSpPr>
        <dsp:cNvPr id="0" name=""/>
        <dsp:cNvSpPr/>
      </dsp:nvSpPr>
      <dsp:spPr>
        <a:xfrm>
          <a:off x="0" y="469"/>
          <a:ext cx="6171948" cy="64684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5F1EB37-FA13-4C18-9044-7323D15DC40A}">
      <dsp:nvSpPr>
        <dsp:cNvPr id="0" name=""/>
        <dsp:cNvSpPr/>
      </dsp:nvSpPr>
      <dsp:spPr>
        <a:xfrm>
          <a:off x="195669" y="146009"/>
          <a:ext cx="355763" cy="35576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69B5582E-91C2-4D80-97E4-6C997B3B4E93}">
      <dsp:nvSpPr>
        <dsp:cNvPr id="0" name=""/>
        <dsp:cNvSpPr/>
      </dsp:nvSpPr>
      <dsp:spPr>
        <a:xfrm>
          <a:off x="747102" y="469"/>
          <a:ext cx="5424845" cy="6468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457" tIns="68457" rIns="68457" bIns="68457" numCol="1" spcCol="1270" anchor="ctr" anchorCtr="0">
          <a:noAutofit/>
        </a:bodyPr>
        <a:lstStyle/>
        <a:p>
          <a:pPr marL="0" lvl="0" indent="0" algn="l" defTabSz="711200">
            <a:lnSpc>
              <a:spcPct val="90000"/>
            </a:lnSpc>
            <a:spcBef>
              <a:spcPct val="0"/>
            </a:spcBef>
            <a:spcAft>
              <a:spcPct val="35000"/>
            </a:spcAft>
            <a:buNone/>
          </a:pPr>
          <a:r>
            <a:rPr lang="en-US" sz="1600" kern="1200"/>
            <a:t>Currently in Neuro then to GI</a:t>
          </a:r>
        </a:p>
      </dsp:txBody>
      <dsp:txXfrm>
        <a:off x="747102" y="469"/>
        <a:ext cx="5424845" cy="646842"/>
      </dsp:txXfrm>
    </dsp:sp>
    <dsp:sp modelId="{FD6D51D3-31AA-4B4D-A985-B2E32A0E6594}">
      <dsp:nvSpPr>
        <dsp:cNvPr id="0" name=""/>
        <dsp:cNvSpPr/>
      </dsp:nvSpPr>
      <dsp:spPr>
        <a:xfrm>
          <a:off x="0" y="809022"/>
          <a:ext cx="6171948" cy="64684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400B686-B066-4F7A-828F-1F5CC91C01AB}">
      <dsp:nvSpPr>
        <dsp:cNvPr id="0" name=""/>
        <dsp:cNvSpPr/>
      </dsp:nvSpPr>
      <dsp:spPr>
        <a:xfrm>
          <a:off x="195669" y="954562"/>
          <a:ext cx="355763" cy="35576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8F12B927-6567-456E-9669-4614B2742A47}">
      <dsp:nvSpPr>
        <dsp:cNvPr id="0" name=""/>
        <dsp:cNvSpPr/>
      </dsp:nvSpPr>
      <dsp:spPr>
        <a:xfrm>
          <a:off x="747102" y="809022"/>
          <a:ext cx="5424845" cy="6468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457" tIns="68457" rIns="68457" bIns="68457" numCol="1" spcCol="1270" anchor="ctr" anchorCtr="0">
          <a:noAutofit/>
        </a:bodyPr>
        <a:lstStyle/>
        <a:p>
          <a:pPr marL="0" lvl="0" indent="0" algn="l" defTabSz="711200">
            <a:lnSpc>
              <a:spcPct val="90000"/>
            </a:lnSpc>
            <a:spcBef>
              <a:spcPct val="0"/>
            </a:spcBef>
            <a:spcAft>
              <a:spcPct val="35000"/>
            </a:spcAft>
            <a:buNone/>
          </a:pPr>
          <a:r>
            <a:rPr lang="en-US" sz="1600" kern="1200"/>
            <a:t>Skills</a:t>
          </a:r>
        </a:p>
      </dsp:txBody>
      <dsp:txXfrm>
        <a:off x="747102" y="809022"/>
        <a:ext cx="5424845" cy="646842"/>
      </dsp:txXfrm>
    </dsp:sp>
    <dsp:sp modelId="{9F84BA8C-1D95-4AA0-B06A-E8B1F21888D3}">
      <dsp:nvSpPr>
        <dsp:cNvPr id="0" name=""/>
        <dsp:cNvSpPr/>
      </dsp:nvSpPr>
      <dsp:spPr>
        <a:xfrm>
          <a:off x="0" y="1617575"/>
          <a:ext cx="6171948" cy="64684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94440F9-9B4A-40D4-9BD6-99A140A4F02B}">
      <dsp:nvSpPr>
        <dsp:cNvPr id="0" name=""/>
        <dsp:cNvSpPr/>
      </dsp:nvSpPr>
      <dsp:spPr>
        <a:xfrm>
          <a:off x="195669" y="1763115"/>
          <a:ext cx="355763" cy="355763"/>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48652142-68EC-426A-A369-0FEC3659733D}">
      <dsp:nvSpPr>
        <dsp:cNvPr id="0" name=""/>
        <dsp:cNvSpPr/>
      </dsp:nvSpPr>
      <dsp:spPr>
        <a:xfrm>
          <a:off x="747102" y="1617575"/>
          <a:ext cx="5424845" cy="6468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457" tIns="68457" rIns="68457" bIns="68457" numCol="1" spcCol="1270" anchor="ctr" anchorCtr="0">
          <a:noAutofit/>
        </a:bodyPr>
        <a:lstStyle/>
        <a:p>
          <a:pPr marL="0" lvl="0" indent="0" algn="l" defTabSz="711200">
            <a:lnSpc>
              <a:spcPct val="90000"/>
            </a:lnSpc>
            <a:spcBef>
              <a:spcPct val="0"/>
            </a:spcBef>
            <a:spcAft>
              <a:spcPct val="35000"/>
            </a:spcAft>
            <a:buNone/>
          </a:pPr>
          <a:r>
            <a:rPr lang="en-US" sz="1600" kern="1200"/>
            <a:t>PD Cardiovascular, MSK, abdominal exam ,starting Neuro in the next few weeks</a:t>
          </a:r>
        </a:p>
      </dsp:txBody>
      <dsp:txXfrm>
        <a:off x="747102" y="1617575"/>
        <a:ext cx="5424845" cy="646842"/>
      </dsp:txXfrm>
    </dsp:sp>
    <dsp:sp modelId="{5F0F4E4E-50FD-431D-BA83-1ECDFAB52B4B}">
      <dsp:nvSpPr>
        <dsp:cNvPr id="0" name=""/>
        <dsp:cNvSpPr/>
      </dsp:nvSpPr>
      <dsp:spPr>
        <a:xfrm>
          <a:off x="0" y="2426128"/>
          <a:ext cx="6171948" cy="64684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1664CFA-2E83-4692-B947-FE8A79EFC6D0}">
      <dsp:nvSpPr>
        <dsp:cNvPr id="0" name=""/>
        <dsp:cNvSpPr/>
      </dsp:nvSpPr>
      <dsp:spPr>
        <a:xfrm>
          <a:off x="195669" y="2571668"/>
          <a:ext cx="355763" cy="355763"/>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1AB95DDA-60F5-4909-AE95-457433C7E9FE}">
      <dsp:nvSpPr>
        <dsp:cNvPr id="0" name=""/>
        <dsp:cNvSpPr/>
      </dsp:nvSpPr>
      <dsp:spPr>
        <a:xfrm>
          <a:off x="747102" y="2426128"/>
          <a:ext cx="5424845" cy="6468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457" tIns="68457" rIns="68457" bIns="68457" numCol="1" spcCol="1270" anchor="ctr" anchorCtr="0">
          <a:noAutofit/>
        </a:bodyPr>
        <a:lstStyle/>
        <a:p>
          <a:pPr marL="0" lvl="0" indent="0" algn="l" defTabSz="711200">
            <a:lnSpc>
              <a:spcPct val="90000"/>
            </a:lnSpc>
            <a:spcBef>
              <a:spcPct val="0"/>
            </a:spcBef>
            <a:spcAft>
              <a:spcPct val="35000"/>
            </a:spcAft>
            <a:buNone/>
          </a:pPr>
          <a:r>
            <a:rPr lang="en-US" sz="1600" kern="1200"/>
            <a:t>Complete History ,ROS</a:t>
          </a:r>
        </a:p>
      </dsp:txBody>
      <dsp:txXfrm>
        <a:off x="747102" y="2426128"/>
        <a:ext cx="5424845" cy="646842"/>
      </dsp:txXfrm>
    </dsp:sp>
    <dsp:sp modelId="{0784439C-2DED-4C8E-ACB8-FBDCDBBEB298}">
      <dsp:nvSpPr>
        <dsp:cNvPr id="0" name=""/>
        <dsp:cNvSpPr/>
      </dsp:nvSpPr>
      <dsp:spPr>
        <a:xfrm>
          <a:off x="0" y="3234681"/>
          <a:ext cx="6171948" cy="64684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78260D7-D73E-476B-8197-C52E50C4FD9A}">
      <dsp:nvSpPr>
        <dsp:cNvPr id="0" name=""/>
        <dsp:cNvSpPr/>
      </dsp:nvSpPr>
      <dsp:spPr>
        <a:xfrm>
          <a:off x="195669" y="3380221"/>
          <a:ext cx="355763" cy="355763"/>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FED2491B-25FA-471D-953C-A7F219110704}">
      <dsp:nvSpPr>
        <dsp:cNvPr id="0" name=""/>
        <dsp:cNvSpPr/>
      </dsp:nvSpPr>
      <dsp:spPr>
        <a:xfrm>
          <a:off x="747102" y="3234681"/>
          <a:ext cx="5424845" cy="6468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457" tIns="68457" rIns="68457" bIns="68457" numCol="1" spcCol="1270" anchor="ctr" anchorCtr="0">
          <a:noAutofit/>
        </a:bodyPr>
        <a:lstStyle/>
        <a:p>
          <a:pPr marL="0" lvl="0" indent="0" algn="l" defTabSz="711200">
            <a:lnSpc>
              <a:spcPct val="90000"/>
            </a:lnSpc>
            <a:spcBef>
              <a:spcPct val="0"/>
            </a:spcBef>
            <a:spcAft>
              <a:spcPct val="35000"/>
            </a:spcAft>
            <a:buNone/>
          </a:pPr>
          <a:r>
            <a:rPr lang="en-US" sz="1600" kern="1200"/>
            <a:t>Basic oral presentation with template</a:t>
          </a:r>
        </a:p>
      </dsp:txBody>
      <dsp:txXfrm>
        <a:off x="747102" y="3234681"/>
        <a:ext cx="5424845" cy="646842"/>
      </dsp:txXfrm>
    </dsp:sp>
    <dsp:sp modelId="{1287B37F-47A0-42CD-91EE-9CAA5DC5A23C}">
      <dsp:nvSpPr>
        <dsp:cNvPr id="0" name=""/>
        <dsp:cNvSpPr/>
      </dsp:nvSpPr>
      <dsp:spPr>
        <a:xfrm>
          <a:off x="0" y="4043234"/>
          <a:ext cx="6171948" cy="64684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5CA84B4-73FF-4294-A562-586390857F4F}">
      <dsp:nvSpPr>
        <dsp:cNvPr id="0" name=""/>
        <dsp:cNvSpPr/>
      </dsp:nvSpPr>
      <dsp:spPr>
        <a:xfrm>
          <a:off x="195669" y="4188774"/>
          <a:ext cx="355763" cy="355763"/>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30A540DF-311D-47A5-8649-3E11E206ED5F}">
      <dsp:nvSpPr>
        <dsp:cNvPr id="0" name=""/>
        <dsp:cNvSpPr/>
      </dsp:nvSpPr>
      <dsp:spPr>
        <a:xfrm>
          <a:off x="747102" y="4043234"/>
          <a:ext cx="5424845" cy="6468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457" tIns="68457" rIns="68457" bIns="68457" numCol="1" spcCol="1270" anchor="ctr" anchorCtr="0">
          <a:noAutofit/>
        </a:bodyPr>
        <a:lstStyle/>
        <a:p>
          <a:pPr marL="0" lvl="0" indent="0" algn="l" defTabSz="711200">
            <a:lnSpc>
              <a:spcPct val="90000"/>
            </a:lnSpc>
            <a:spcBef>
              <a:spcPct val="0"/>
            </a:spcBef>
            <a:spcAft>
              <a:spcPct val="35000"/>
            </a:spcAft>
            <a:buNone/>
          </a:pPr>
          <a:r>
            <a:rPr lang="en-US" sz="1600" kern="1200"/>
            <a:t>Problem solving </a:t>
          </a:r>
        </a:p>
      </dsp:txBody>
      <dsp:txXfrm>
        <a:off x="747102" y="4043234"/>
        <a:ext cx="5424845" cy="646842"/>
      </dsp:txXfrm>
    </dsp:sp>
    <dsp:sp modelId="{5911C078-BB14-47E8-91FE-D1C96D142BEB}">
      <dsp:nvSpPr>
        <dsp:cNvPr id="0" name=""/>
        <dsp:cNvSpPr/>
      </dsp:nvSpPr>
      <dsp:spPr>
        <a:xfrm>
          <a:off x="0" y="4851787"/>
          <a:ext cx="6171948" cy="64684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1587AA3-027F-4F93-8B17-C30904547C9C}">
      <dsp:nvSpPr>
        <dsp:cNvPr id="0" name=""/>
        <dsp:cNvSpPr/>
      </dsp:nvSpPr>
      <dsp:spPr>
        <a:xfrm>
          <a:off x="195669" y="4997327"/>
          <a:ext cx="355763" cy="355763"/>
        </a:xfrm>
        <a:prstGeom prst="rect">
          <a:avLst/>
        </a:prstGeom>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0DB00722-FEE5-4988-A35D-3BFB9494E88B}">
      <dsp:nvSpPr>
        <dsp:cNvPr id="0" name=""/>
        <dsp:cNvSpPr/>
      </dsp:nvSpPr>
      <dsp:spPr>
        <a:xfrm>
          <a:off x="747102" y="4851787"/>
          <a:ext cx="5424845" cy="6468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457" tIns="68457" rIns="68457" bIns="68457" numCol="1" spcCol="1270" anchor="ctr" anchorCtr="0">
          <a:noAutofit/>
        </a:bodyPr>
        <a:lstStyle/>
        <a:p>
          <a:pPr marL="0" lvl="0" indent="0" algn="l" defTabSz="711200">
            <a:lnSpc>
              <a:spcPct val="90000"/>
            </a:lnSpc>
            <a:spcBef>
              <a:spcPct val="0"/>
            </a:spcBef>
            <a:spcAft>
              <a:spcPct val="35000"/>
            </a:spcAft>
            <a:buNone/>
          </a:pPr>
          <a:r>
            <a:rPr lang="en-US" sz="1600" kern="1200"/>
            <a:t>generate a problem list and basic clinical reasoning</a:t>
          </a:r>
        </a:p>
      </dsp:txBody>
      <dsp:txXfrm>
        <a:off x="747102" y="4851787"/>
        <a:ext cx="5424845" cy="64684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AC8AFD-7CCC-4420-A112-B9664D7DBEA9}">
      <dsp:nvSpPr>
        <dsp:cNvPr id="0" name=""/>
        <dsp:cNvSpPr/>
      </dsp:nvSpPr>
      <dsp:spPr>
        <a:xfrm>
          <a:off x="973190" y="785492"/>
          <a:ext cx="1264141" cy="1264141"/>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FF94E9A-F2BF-4330-BF7C-E5604CAC81E2}">
      <dsp:nvSpPr>
        <dsp:cNvPr id="0" name=""/>
        <dsp:cNvSpPr/>
      </dsp:nvSpPr>
      <dsp:spPr>
        <a:xfrm>
          <a:off x="1242597" y="1054900"/>
          <a:ext cx="725326" cy="72532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9E0E13BB-CD88-43DC-B61D-0593639FFFE2}">
      <dsp:nvSpPr>
        <dsp:cNvPr id="0" name=""/>
        <dsp:cNvSpPr/>
      </dsp:nvSpPr>
      <dsp:spPr>
        <a:xfrm>
          <a:off x="569079" y="2443382"/>
          <a:ext cx="207236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defRPr cap="all"/>
          </a:pPr>
          <a:r>
            <a:rPr lang="en-US" sz="1600" kern="1200"/>
            <a:t>Formative</a:t>
          </a:r>
        </a:p>
      </dsp:txBody>
      <dsp:txXfrm>
        <a:off x="569079" y="2443382"/>
        <a:ext cx="2072362" cy="720000"/>
      </dsp:txXfrm>
    </dsp:sp>
    <dsp:sp modelId="{95350A3F-2E9E-48A0-8B87-0F9E2752B827}">
      <dsp:nvSpPr>
        <dsp:cNvPr id="0" name=""/>
        <dsp:cNvSpPr/>
      </dsp:nvSpPr>
      <dsp:spPr>
        <a:xfrm>
          <a:off x="3408216" y="785492"/>
          <a:ext cx="1264141" cy="1264141"/>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A20D96D-8E03-47C1-81B2-286C8E975F27}">
      <dsp:nvSpPr>
        <dsp:cNvPr id="0" name=""/>
        <dsp:cNvSpPr/>
      </dsp:nvSpPr>
      <dsp:spPr>
        <a:xfrm>
          <a:off x="3677623" y="1054900"/>
          <a:ext cx="725326" cy="72532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49798E98-1AB1-4EFF-8A9E-CE6B95440F07}">
      <dsp:nvSpPr>
        <dsp:cNvPr id="0" name=""/>
        <dsp:cNvSpPr/>
      </dsp:nvSpPr>
      <dsp:spPr>
        <a:xfrm>
          <a:off x="3004105" y="2443382"/>
          <a:ext cx="207236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defRPr cap="all"/>
          </a:pPr>
          <a:r>
            <a:rPr lang="en-US" sz="1600" kern="1200"/>
            <a:t>Brief eval , single point of observation</a:t>
          </a:r>
        </a:p>
      </dsp:txBody>
      <dsp:txXfrm>
        <a:off x="3004105" y="2443382"/>
        <a:ext cx="2072362" cy="720000"/>
      </dsp:txXfrm>
    </dsp:sp>
    <dsp:sp modelId="{28040F1D-A4F0-4EB3-BFA4-C61ED1070C0E}">
      <dsp:nvSpPr>
        <dsp:cNvPr id="0" name=""/>
        <dsp:cNvSpPr/>
      </dsp:nvSpPr>
      <dsp:spPr>
        <a:xfrm>
          <a:off x="5843242" y="785492"/>
          <a:ext cx="1264141" cy="1264141"/>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4C9FF1A-5FAA-4470-8042-0767D2E1ECF3}">
      <dsp:nvSpPr>
        <dsp:cNvPr id="0" name=""/>
        <dsp:cNvSpPr/>
      </dsp:nvSpPr>
      <dsp:spPr>
        <a:xfrm>
          <a:off x="6112649" y="1054900"/>
          <a:ext cx="725326" cy="72532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70707E81-E718-4469-8FFD-2A3C5E310D6F}">
      <dsp:nvSpPr>
        <dsp:cNvPr id="0" name=""/>
        <dsp:cNvSpPr/>
      </dsp:nvSpPr>
      <dsp:spPr>
        <a:xfrm>
          <a:off x="5439131" y="2443382"/>
          <a:ext cx="207236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defRPr cap="all"/>
          </a:pPr>
          <a:r>
            <a:rPr lang="en-US" sz="1600" kern="1200"/>
            <a:t>Milestone based </a:t>
          </a:r>
        </a:p>
      </dsp:txBody>
      <dsp:txXfrm>
        <a:off x="5439131" y="2443382"/>
        <a:ext cx="2072362" cy="720000"/>
      </dsp:txXfrm>
    </dsp:sp>
    <dsp:sp modelId="{60BEAAD1-2E0A-4F33-9C44-4694BD74880A}">
      <dsp:nvSpPr>
        <dsp:cNvPr id="0" name=""/>
        <dsp:cNvSpPr/>
      </dsp:nvSpPr>
      <dsp:spPr>
        <a:xfrm>
          <a:off x="8278268" y="785492"/>
          <a:ext cx="1264141" cy="1264141"/>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51E83BE-FE52-440D-AA0A-8BAD9BB195E5}">
      <dsp:nvSpPr>
        <dsp:cNvPr id="0" name=""/>
        <dsp:cNvSpPr/>
      </dsp:nvSpPr>
      <dsp:spPr>
        <a:xfrm>
          <a:off x="8547675" y="1054900"/>
          <a:ext cx="725326" cy="725326"/>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20B42F93-F4D2-432D-81FF-28D87A1467C3}">
      <dsp:nvSpPr>
        <dsp:cNvPr id="0" name=""/>
        <dsp:cNvSpPr/>
      </dsp:nvSpPr>
      <dsp:spPr>
        <a:xfrm>
          <a:off x="7874157" y="2443382"/>
          <a:ext cx="207236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defRPr cap="all"/>
          </a:pPr>
          <a:r>
            <a:rPr lang="en-US" sz="1600" kern="1200" dirty="0"/>
            <a:t>Occur in all phases of vista, student driven</a:t>
          </a:r>
        </a:p>
      </dsp:txBody>
      <dsp:txXfrm>
        <a:off x="7874157" y="2443382"/>
        <a:ext cx="2072362" cy="720000"/>
      </dsp:txXfrm>
    </dsp:sp>
  </dsp:spTree>
</dsp:drawing>
</file>

<file path=ppt/diagrams/layout1.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5.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4C3C3A6-B337-4D83-9CDB-B9C35780FF7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B1C79A68-3D73-4695-8C1E-3CDBCB536D0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B97C6B7-F63D-48F8-8C65-A57506B0F13B}" type="datetimeFigureOut">
              <a:rPr lang="en-US" smtClean="0"/>
              <a:t>3/24/2026</a:t>
            </a:fld>
            <a:endParaRPr lang="en-US" dirty="0"/>
          </a:p>
        </p:txBody>
      </p:sp>
      <p:sp>
        <p:nvSpPr>
          <p:cNvPr id="4" name="Footer Placeholder 3">
            <a:extLst>
              <a:ext uri="{FF2B5EF4-FFF2-40B4-BE49-F238E27FC236}">
                <a16:creationId xmlns:a16="http://schemas.microsoft.com/office/drawing/2014/main" id="{3CF5045C-A7CE-41D4-85C5-0E9ACEEF9B2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D59ABD0F-F8EA-4B9F-8647-FC7D4AE3D83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4AB78DD-9481-4863-BCCC-946573546DA1}" type="slidenum">
              <a:rPr lang="en-US" smtClean="0"/>
              <a:t>‹#›</a:t>
            </a:fld>
            <a:endParaRPr lang="en-US" dirty="0"/>
          </a:p>
        </p:txBody>
      </p:sp>
    </p:spTree>
    <p:extLst>
      <p:ext uri="{BB962C8B-B14F-4D97-AF65-F5344CB8AC3E}">
        <p14:creationId xmlns:p14="http://schemas.microsoft.com/office/powerpoint/2010/main" val="5850403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09A0FA-2191-4F92-A1E4-6EB4598AC4EC}" type="datetimeFigureOut">
              <a:rPr lang="en-US" smtClean="0"/>
              <a:t>3/24/2026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63359F2-43EF-4812-9DC0-98C0B1A40681}" type="slidenum">
              <a:rPr lang="en-US" smtClean="0"/>
              <a:t>‹#›</a:t>
            </a:fld>
            <a:endParaRPr lang="en-US" dirty="0"/>
          </a:p>
        </p:txBody>
      </p:sp>
    </p:spTree>
    <p:extLst>
      <p:ext uri="{BB962C8B-B14F-4D97-AF65-F5344CB8AC3E}">
        <p14:creationId xmlns:p14="http://schemas.microsoft.com/office/powerpoint/2010/main" val="470111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63359F2-43EF-4812-9DC0-98C0B1A40681}" type="slidenum">
              <a:rPr lang="en-US" smtClean="0"/>
              <a:t>1</a:t>
            </a:fld>
            <a:endParaRPr lang="en-US" dirty="0"/>
          </a:p>
        </p:txBody>
      </p:sp>
    </p:spTree>
    <p:extLst>
      <p:ext uri="{BB962C8B-B14F-4D97-AF65-F5344CB8AC3E}">
        <p14:creationId xmlns:p14="http://schemas.microsoft.com/office/powerpoint/2010/main" val="19835233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63359F2-43EF-4812-9DC0-98C0B1A40681}" type="slidenum">
              <a:rPr lang="en-US" smtClean="0"/>
              <a:t>2</a:t>
            </a:fld>
            <a:endParaRPr lang="en-US" dirty="0"/>
          </a:p>
        </p:txBody>
      </p:sp>
    </p:spTree>
    <p:extLst>
      <p:ext uri="{BB962C8B-B14F-4D97-AF65-F5344CB8AC3E}">
        <p14:creationId xmlns:p14="http://schemas.microsoft.com/office/powerpoint/2010/main" val="9728502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6" name="Google Shape;146;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656354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2"/>
        <p:cNvGrpSpPr/>
        <p:nvPr/>
      </p:nvGrpSpPr>
      <p:grpSpPr>
        <a:xfrm>
          <a:off x="0" y="0"/>
          <a:ext cx="0" cy="0"/>
          <a:chOff x="0" y="0"/>
          <a:chExt cx="0" cy="0"/>
        </a:xfrm>
      </p:grpSpPr>
      <p:sp>
        <p:nvSpPr>
          <p:cNvPr id="523" name="Google Shape;523;g2e7d31d9c3e_5_17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24" name="Google Shape;524;g2e7d31d9c3e_5_179:notes"/>
          <p:cNvSpPr txBox="1">
            <a:spLocks noGrp="1"/>
          </p:cNvSpPr>
          <p:nvPr>
            <p:ph type="body" idx="1"/>
          </p:nvPr>
        </p:nvSpPr>
        <p:spPr>
          <a:xfrm>
            <a:off x="685800" y="4400550"/>
            <a:ext cx="5486400" cy="3600450"/>
          </a:xfrm>
          <a:prstGeom prst="rect">
            <a:avLst/>
          </a:prstGeom>
          <a:noFill/>
          <a:ln>
            <a:noFill/>
          </a:ln>
        </p:spPr>
        <p:txBody>
          <a:bodyPr spcFirstLastPara="1" wrap="square" lIns="41900" tIns="20950" rIns="41900" bIns="20950" anchor="t" anchorCtr="0">
            <a:noAutofit/>
          </a:bodyPr>
          <a:lstStyle/>
          <a:p>
            <a:pPr marL="0" marR="0" lvl="0" indent="0" algn="l" rtl="0">
              <a:spcBef>
                <a:spcPts val="0"/>
              </a:spcBef>
              <a:spcAft>
                <a:spcPts val="0"/>
              </a:spcAft>
              <a:buNone/>
            </a:pPr>
            <a:r>
              <a:rPr lang="en-US" sz="300" dirty="0">
                <a:solidFill>
                  <a:schemeClr val="dk1"/>
                </a:solidFill>
                <a:latin typeface="Calibri"/>
                <a:ea typeface="Calibri"/>
                <a:cs typeface="Calibri"/>
                <a:sym typeface="Calibri"/>
              </a:rPr>
              <a:t>After spring break</a:t>
            </a:r>
            <a:endParaRPr sz="300" dirty="0">
              <a:solidFill>
                <a:schemeClr val="dk1"/>
              </a:solidFill>
              <a:latin typeface="Calibri"/>
              <a:ea typeface="Calibri"/>
              <a:cs typeface="Calibri"/>
              <a:sym typeface="Calibri"/>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9"/>
        <p:cNvGrpSpPr/>
        <p:nvPr/>
      </p:nvGrpSpPr>
      <p:grpSpPr>
        <a:xfrm>
          <a:off x="0" y="0"/>
          <a:ext cx="0" cy="0"/>
          <a:chOff x="0" y="0"/>
          <a:chExt cx="0" cy="0"/>
        </a:xfrm>
      </p:grpSpPr>
      <p:sp>
        <p:nvSpPr>
          <p:cNvPr id="600" name="Google Shape;600;g2e7f000c293_3_40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01" name="Google Shape;601;g2e7f000c293_3_40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p1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8" name="Google Shape;158;p1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9" name="Google Shape;159;p1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13</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We should start by talking about Work Place Based Assessments.  These are evaluations that are usually competency based that happen in the clinical </a:t>
            </a:r>
            <a:r>
              <a:rPr lang="en-US" err="1">
                <a:cs typeface="Calibri"/>
              </a:rPr>
              <a:t>enviornment</a:t>
            </a:r>
            <a:r>
              <a:rPr lang="en-US">
                <a:cs typeface="Calibri"/>
              </a:rPr>
              <a:t>.  Many medical educators are familiar with Miller's pyramid where the base of the pyramid is the demonstration of knowledge through recall of facts.  This is the case for much of the </a:t>
            </a:r>
            <a:r>
              <a:rPr lang="en-US" err="1">
                <a:cs typeface="Calibri"/>
              </a:rPr>
              <a:t>preclerkship</a:t>
            </a:r>
            <a:r>
              <a:rPr lang="en-US">
                <a:cs typeface="Calibri"/>
              </a:rPr>
              <a:t> curriculum where we assess knowledge on tests or quizzes.  A higher level is when a learner can that they know what to do with that information.  Perhaps through a workshop or case based learning.  Even higher is showing how in simulated or structured </a:t>
            </a:r>
            <a:r>
              <a:rPr lang="en-US" err="1">
                <a:cs typeface="Calibri"/>
              </a:rPr>
              <a:t>enviornments</a:t>
            </a:r>
            <a:r>
              <a:rPr lang="en-US">
                <a:cs typeface="Calibri"/>
              </a:rPr>
              <a:t> like OSCEs or the sim lab.  And the highest type of assessment is showing how to do something in the true </a:t>
            </a:r>
            <a:r>
              <a:rPr lang="en-US" err="1">
                <a:cs typeface="Calibri"/>
              </a:rPr>
              <a:t>enviornment</a:t>
            </a:r>
            <a:r>
              <a:rPr lang="en-US">
                <a:cs typeface="Calibri"/>
              </a:rPr>
              <a:t>.  </a:t>
            </a:r>
          </a:p>
          <a:p>
            <a:endParaRPr lang="en-US">
              <a:cs typeface="Calibri"/>
            </a:endParaRPr>
          </a:p>
          <a:p>
            <a:endParaRPr lang="en-US">
              <a:cs typeface="Calibri"/>
            </a:endParaRPr>
          </a:p>
          <a:p>
            <a:r>
              <a:rPr lang="en-US">
                <a:cs typeface="Calibri"/>
              </a:rPr>
              <a:t>Technically, both our student performance evaluations and these WBAs we are about to talk about are WBAs but we've decided to call only the formative evaluations that we are going to talk about within this module WBAs.  </a:t>
            </a:r>
          </a:p>
          <a:p>
            <a:endParaRPr lang="en-US">
              <a:cs typeface="Calibri"/>
            </a:endParaRPr>
          </a:p>
          <a:p>
            <a:r>
              <a:rPr lang="en-US">
                <a:cs typeface="Calibri"/>
              </a:rPr>
              <a:t>We hypothesize that frequent formative assessments will strengthen the growth mindset that we want our learners to develop.  </a:t>
            </a:r>
          </a:p>
        </p:txBody>
      </p:sp>
      <p:sp>
        <p:nvSpPr>
          <p:cNvPr id="4" name="Slide Number Placeholder 3"/>
          <p:cNvSpPr>
            <a:spLocks noGrp="1"/>
          </p:cNvSpPr>
          <p:nvPr>
            <p:ph type="sldNum" sz="quarter" idx="5"/>
          </p:nvPr>
        </p:nvSpPr>
        <p:spPr/>
        <p:txBody>
          <a:bodyPr/>
          <a:lstStyle/>
          <a:p>
            <a:fld id="{039CC7FC-E06A-4339-B811-3870A9D674F6}" type="slidenum">
              <a:rPr lang="en-US"/>
              <a:t>14</a:t>
            </a:fld>
            <a:endParaRPr lang="en-US"/>
          </a:p>
        </p:txBody>
      </p:sp>
    </p:spTree>
    <p:extLst>
      <p:ext uri="{BB962C8B-B14F-4D97-AF65-F5344CB8AC3E}">
        <p14:creationId xmlns:p14="http://schemas.microsoft.com/office/powerpoint/2010/main" val="12901516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So why are WBAs so valuable?  When multiple scenarios are observed by multiple preceptors as student's true skill and competency becomes more apparent.  So, WBAs may not demonstrate inter-rater reliability but they have validity.  </a:t>
            </a:r>
          </a:p>
          <a:p>
            <a:endParaRPr lang="en-US">
              <a:cs typeface="Calibri"/>
            </a:endParaRPr>
          </a:p>
          <a:p>
            <a:r>
              <a:rPr lang="en-US">
                <a:cs typeface="Calibri"/>
              </a:rPr>
              <a:t>Frequent </a:t>
            </a:r>
            <a:r>
              <a:rPr lang="en-US" err="1">
                <a:cs typeface="Calibri"/>
              </a:rPr>
              <a:t>observatsion</a:t>
            </a:r>
            <a:r>
              <a:rPr lang="en-US">
                <a:cs typeface="Calibri"/>
              </a:rPr>
              <a:t> over time can support longitudinal milestone based assessment.  </a:t>
            </a:r>
          </a:p>
          <a:p>
            <a:endParaRPr lang="en-US">
              <a:cs typeface="Calibri"/>
            </a:endParaRPr>
          </a:p>
          <a:p>
            <a:r>
              <a:rPr lang="en-US">
                <a:cs typeface="Calibri"/>
              </a:rPr>
              <a:t>When done well this can provide the learner and their coach with lots of performance data.  </a:t>
            </a:r>
          </a:p>
          <a:p>
            <a:endParaRPr lang="en-US">
              <a:cs typeface="Calibri"/>
            </a:endParaRPr>
          </a:p>
          <a:p>
            <a:r>
              <a:rPr lang="en-US">
                <a:cs typeface="Calibri"/>
              </a:rPr>
              <a:t>Ideally, a verbal conversation occurs during this process.  </a:t>
            </a:r>
          </a:p>
        </p:txBody>
      </p:sp>
      <p:sp>
        <p:nvSpPr>
          <p:cNvPr id="4" name="Slide Number Placeholder 3"/>
          <p:cNvSpPr>
            <a:spLocks noGrp="1"/>
          </p:cNvSpPr>
          <p:nvPr>
            <p:ph type="sldNum" sz="quarter" idx="5"/>
          </p:nvPr>
        </p:nvSpPr>
        <p:spPr/>
        <p:txBody>
          <a:bodyPr/>
          <a:lstStyle/>
          <a:p>
            <a:fld id="{039CC7FC-E06A-4339-B811-3870A9D674F6}" type="slidenum">
              <a:rPr lang="en-US"/>
              <a:t>15</a:t>
            </a:fld>
            <a:endParaRPr lang="en-US"/>
          </a:p>
        </p:txBody>
      </p:sp>
    </p:spTree>
    <p:extLst>
      <p:ext uri="{BB962C8B-B14F-4D97-AF65-F5344CB8AC3E}">
        <p14:creationId xmlns:p14="http://schemas.microsoft.com/office/powerpoint/2010/main" val="40758554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As mentioned, although the SPE is technically a type of WBA but we at </a:t>
            </a:r>
            <a:r>
              <a:rPr lang="en-US" err="1">
                <a:cs typeface="Calibri"/>
              </a:rPr>
              <a:t>umass</a:t>
            </a:r>
            <a:r>
              <a:rPr lang="en-US">
                <a:cs typeface="Calibri"/>
              </a:rPr>
              <a:t> </a:t>
            </a:r>
            <a:r>
              <a:rPr lang="en-US" err="1">
                <a:cs typeface="Calibri"/>
              </a:rPr>
              <a:t>chan</a:t>
            </a:r>
            <a:r>
              <a:rPr lang="en-US">
                <a:cs typeface="Calibri"/>
              </a:rPr>
              <a:t> are choosing not to refer to it in that way for clarity.  Let's compare and contrast what is different about these two clerkship assessment types.  </a:t>
            </a:r>
          </a:p>
          <a:p>
            <a:endParaRPr lang="en-US">
              <a:cs typeface="Calibri"/>
            </a:endParaRPr>
          </a:p>
          <a:p>
            <a:r>
              <a:rPr lang="en-US">
                <a:cs typeface="Calibri"/>
              </a:rPr>
              <a:t>At Umass Chan our WBAs are brief formative assessments which means they don't count towards grading.  We want the learners to show us what they are struggling with.  There is no pressure for them to look good.  The feedback is intended to help them grow only.  </a:t>
            </a:r>
          </a:p>
          <a:p>
            <a:endParaRPr lang="en-US">
              <a:cs typeface="Calibri"/>
            </a:endParaRPr>
          </a:p>
          <a:p>
            <a:r>
              <a:rPr lang="en-US">
                <a:cs typeface="Calibri"/>
              </a:rPr>
              <a:t>WBAs should be done immediately following an observation</a:t>
            </a:r>
          </a:p>
          <a:p>
            <a:endParaRPr lang="en-US">
              <a:cs typeface="Calibri"/>
            </a:endParaRPr>
          </a:p>
          <a:p>
            <a:r>
              <a:rPr lang="en-US">
                <a:cs typeface="Calibri"/>
              </a:rPr>
              <a:t>Students are the ones who recognize that they should have a WBA completed in a specific scenario.  </a:t>
            </a:r>
          </a:p>
          <a:p>
            <a:endParaRPr lang="en-US">
              <a:cs typeface="Calibri"/>
            </a:endParaRPr>
          </a:p>
          <a:p>
            <a:r>
              <a:rPr lang="en-US">
                <a:cs typeface="Calibri"/>
              </a:rPr>
              <a:t>This is all in contrast to SPEs which contribute to the students grade.  With SPEs students want to show us their best and get the highest marks.  A preceptor will complete an SPE when they are done working with a learner, for example the end of a clerkship or the end of their week on service.  </a:t>
            </a:r>
          </a:p>
          <a:p>
            <a:endParaRPr lang="en-US">
              <a:cs typeface="Calibri"/>
            </a:endParaRPr>
          </a:p>
          <a:p>
            <a:r>
              <a:rPr lang="en-US">
                <a:cs typeface="Calibri"/>
              </a:rPr>
              <a:t>These </a:t>
            </a:r>
            <a:r>
              <a:rPr lang="en-US" err="1">
                <a:cs typeface="Calibri"/>
              </a:rPr>
              <a:t>SPes</a:t>
            </a:r>
            <a:r>
              <a:rPr lang="en-US">
                <a:cs typeface="Calibri"/>
              </a:rPr>
              <a:t> are generated by the system (either assigned by the clerkship or reflexively sent when students list who they worked with during the clerkship). </a:t>
            </a:r>
          </a:p>
        </p:txBody>
      </p:sp>
      <p:sp>
        <p:nvSpPr>
          <p:cNvPr id="4" name="Slide Number Placeholder 3"/>
          <p:cNvSpPr>
            <a:spLocks noGrp="1"/>
          </p:cNvSpPr>
          <p:nvPr>
            <p:ph type="sldNum" sz="quarter" idx="5"/>
          </p:nvPr>
        </p:nvSpPr>
        <p:spPr/>
        <p:txBody>
          <a:bodyPr/>
          <a:lstStyle/>
          <a:p>
            <a:fld id="{039CC7FC-E06A-4339-B811-3870A9D674F6}" type="slidenum">
              <a:rPr lang="en-US"/>
              <a:t>16</a:t>
            </a:fld>
            <a:endParaRPr lang="en-US"/>
          </a:p>
        </p:txBody>
      </p:sp>
    </p:spTree>
    <p:extLst>
      <p:ext uri="{BB962C8B-B14F-4D97-AF65-F5344CB8AC3E}">
        <p14:creationId xmlns:p14="http://schemas.microsoft.com/office/powerpoint/2010/main" val="23404586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r>
              <a:rPr lang="en-US"/>
              <a:t>20XX</a:t>
            </a:r>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76661567"/>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20XX</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908733011"/>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058151" y="599725"/>
            <a:ext cx="3687316" cy="581695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204200" y="863600"/>
            <a:ext cx="3124200" cy="4807326"/>
          </a:xfrm>
        </p:spPr>
        <p:txBody>
          <a:bodyPr vert="eaVert" anchor="ctr"/>
          <a:lstStyle>
            <a:lvl1pPr>
              <a:defRPr>
                <a:solidFill>
                  <a:srgbClr val="FFFF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74923" y="863600"/>
            <a:ext cx="7161625" cy="4807326"/>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a:extLst>
              <a:ext uri="{FF2B5EF4-FFF2-40B4-BE49-F238E27FC236}">
                <a16:creationId xmlns:a16="http://schemas.microsoft.com/office/drawing/2014/main" id="{F6423B97-A5D4-47B9-8861-73B3707A04CF}"/>
              </a:ext>
            </a:extLst>
          </p:cNvPr>
          <p:cNvSpPr/>
          <p:nvPr/>
        </p:nvSpPr>
        <p:spPr>
          <a:xfrm>
            <a:off x="446534" y="457200"/>
            <a:ext cx="370332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9" name="Rectangle 8">
            <a:extLst>
              <a:ext uri="{FF2B5EF4-FFF2-40B4-BE49-F238E27FC236}">
                <a16:creationId xmlns:a16="http://schemas.microsoft.com/office/drawing/2014/main" id="{1AEC0421-37B4-4481-A10D-69FDF5EC7909}"/>
              </a:ext>
            </a:extLst>
          </p:cNvPr>
          <p:cNvSpPr/>
          <p:nvPr/>
        </p:nvSpPr>
        <p:spPr>
          <a:xfrm>
            <a:off x="8042147" y="453643"/>
            <a:ext cx="3703320" cy="98554"/>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a:extLst>
              <a:ext uri="{FF2B5EF4-FFF2-40B4-BE49-F238E27FC236}">
                <a16:creationId xmlns:a16="http://schemas.microsoft.com/office/drawing/2014/main" id="{5F7265B5-9F97-4F1E-99E9-74F7B7E62337}"/>
              </a:ext>
            </a:extLst>
          </p:cNvPr>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1" name="Date Placeholder 10">
            <a:extLst>
              <a:ext uri="{FF2B5EF4-FFF2-40B4-BE49-F238E27FC236}">
                <a16:creationId xmlns:a16="http://schemas.microsoft.com/office/drawing/2014/main" id="{5C74A470-3BD3-4F33-80E5-67E6E87FCBE7}"/>
              </a:ext>
            </a:extLst>
          </p:cNvPr>
          <p:cNvSpPr>
            <a:spLocks noGrp="1"/>
          </p:cNvSpPr>
          <p:nvPr>
            <p:ph type="dt" sz="half" idx="10"/>
          </p:nvPr>
        </p:nvSpPr>
        <p:spPr/>
        <p:txBody>
          <a:bodyPr/>
          <a:lstStyle/>
          <a:p>
            <a:r>
              <a:rPr lang="en-US"/>
              <a:t>20XX</a:t>
            </a:r>
            <a:endParaRPr lang="en-US" dirty="0"/>
          </a:p>
        </p:txBody>
      </p:sp>
      <p:sp>
        <p:nvSpPr>
          <p:cNvPr id="12" name="Footer Placeholder 11">
            <a:extLst>
              <a:ext uri="{FF2B5EF4-FFF2-40B4-BE49-F238E27FC236}">
                <a16:creationId xmlns:a16="http://schemas.microsoft.com/office/drawing/2014/main" id="{9A3A30BA-DB50-4D7D-BCDE-17D20FB354DF}"/>
              </a:ext>
            </a:extLst>
          </p:cNvPr>
          <p:cNvSpPr>
            <a:spLocks noGrp="1"/>
          </p:cNvSpPr>
          <p:nvPr>
            <p:ph type="ftr" sz="quarter" idx="11"/>
          </p:nvPr>
        </p:nvSpPr>
        <p:spPr/>
        <p:txBody>
          <a:bodyPr/>
          <a:lstStyle/>
          <a:p>
            <a:endParaRPr lang="en-US" dirty="0"/>
          </a:p>
        </p:txBody>
      </p:sp>
      <p:sp>
        <p:nvSpPr>
          <p:cNvPr id="13" name="Slide Number Placeholder 12">
            <a:extLst>
              <a:ext uri="{FF2B5EF4-FFF2-40B4-BE49-F238E27FC236}">
                <a16:creationId xmlns:a16="http://schemas.microsoft.com/office/drawing/2014/main" id="{76FF9E58-C0B2-436B-A21C-DB45A00D651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150398872"/>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31937252-EACE-4232-855F-5C47E3F8B087}"/>
              </a:ext>
            </a:extLst>
          </p:cNvPr>
          <p:cNvSpPr>
            <a:spLocks noGrp="1"/>
          </p:cNvSpPr>
          <p:nvPr>
            <p:ph type="ctrTitle" hasCustomPrompt="1"/>
          </p:nvPr>
        </p:nvSpPr>
        <p:spPr>
          <a:xfrm>
            <a:off x="457200" y="1070901"/>
            <a:ext cx="11265407" cy="1499616"/>
          </a:xfrm>
        </p:spPr>
        <p:txBody>
          <a:bodyPr>
            <a:noAutofit/>
          </a:bodyPr>
          <a:lstStyle>
            <a:lvl1pPr>
              <a:defRPr/>
            </a:lvl1pPr>
          </a:lstStyle>
          <a:p>
            <a:r>
              <a:rPr lang="en-US" dirty="0"/>
              <a:t>Click to add title</a:t>
            </a:r>
          </a:p>
        </p:txBody>
      </p:sp>
      <p:sp>
        <p:nvSpPr>
          <p:cNvPr id="25" name="Picture Placeholder 24">
            <a:extLst>
              <a:ext uri="{FF2B5EF4-FFF2-40B4-BE49-F238E27FC236}">
                <a16:creationId xmlns:a16="http://schemas.microsoft.com/office/drawing/2014/main" id="{CBA6DBC1-39A1-48A6-8B81-3CD966D06E81}"/>
              </a:ext>
            </a:extLst>
          </p:cNvPr>
          <p:cNvSpPr>
            <a:spLocks noGrp="1"/>
          </p:cNvSpPr>
          <p:nvPr>
            <p:ph type="pic" sz="quarter" idx="13" hasCustomPrompt="1"/>
          </p:nvPr>
        </p:nvSpPr>
        <p:spPr>
          <a:xfrm>
            <a:off x="448055" y="3103684"/>
            <a:ext cx="11274551" cy="3287971"/>
          </a:xfrm>
          <a:solidFill>
            <a:schemeClr val="accent2"/>
          </a:solidFill>
        </p:spPr>
        <p:txBody>
          <a:bodyPr anchor="t" anchorCtr="0">
            <a:normAutofit/>
          </a:bodyPr>
          <a:lstStyle>
            <a:lvl1pPr marL="0" indent="0" algn="ctr">
              <a:buNone/>
              <a:defRPr/>
            </a:lvl1pPr>
          </a:lstStyle>
          <a:p>
            <a:r>
              <a:rPr lang="en-US" dirty="0"/>
              <a:t>Click to add picture</a:t>
            </a:r>
          </a:p>
        </p:txBody>
      </p:sp>
    </p:spTree>
    <p:extLst>
      <p:ext uri="{BB962C8B-B14F-4D97-AF65-F5344CB8AC3E}">
        <p14:creationId xmlns:p14="http://schemas.microsoft.com/office/powerpoint/2010/main" val="22281959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Agenda">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926BD44-2224-46FF-A4E7-9C9FFE19726B}"/>
              </a:ext>
            </a:extLst>
          </p:cNvPr>
          <p:cNvSpPr>
            <a:spLocks noGrp="1"/>
          </p:cNvSpPr>
          <p:nvPr>
            <p:ph type="title"/>
          </p:nvPr>
        </p:nvSpPr>
        <p:spPr>
          <a:xfrm>
            <a:off x="457200" y="640079"/>
            <a:ext cx="3657600" cy="2100851"/>
          </a:xfrm>
        </p:spPr>
        <p:txBody>
          <a:bodyPr>
            <a:noAutofit/>
          </a:bodyPr>
          <a:lstStyle>
            <a:lvl1pPr>
              <a:defRPr/>
            </a:lvl1pPr>
          </a:lstStyle>
          <a:p>
            <a:r>
              <a:rPr lang="en-US"/>
              <a:t>Click to edit Master title style</a:t>
            </a:r>
            <a:endParaRPr lang="en-US" dirty="0"/>
          </a:p>
        </p:txBody>
      </p:sp>
      <p:sp>
        <p:nvSpPr>
          <p:cNvPr id="2" name="Content Placeholder 5">
            <a:extLst>
              <a:ext uri="{FF2B5EF4-FFF2-40B4-BE49-F238E27FC236}">
                <a16:creationId xmlns:a16="http://schemas.microsoft.com/office/drawing/2014/main" id="{FC87D77D-2EA4-028B-1ACF-E1120CE8F0E0}"/>
              </a:ext>
            </a:extLst>
          </p:cNvPr>
          <p:cNvSpPr>
            <a:spLocks noGrp="1"/>
          </p:cNvSpPr>
          <p:nvPr>
            <p:ph sz="quarter" idx="4" hasCustomPrompt="1"/>
          </p:nvPr>
        </p:nvSpPr>
        <p:spPr>
          <a:xfrm>
            <a:off x="457201" y="2862470"/>
            <a:ext cx="3657600" cy="3510898"/>
          </a:xfrm>
        </p:spPr>
        <p:txBody>
          <a:bodyPr anchor="t" anchorCtr="0">
            <a:normAutofit/>
          </a:bodyPr>
          <a:lstStyle>
            <a:lvl1pPr marL="0" indent="0">
              <a:buNone/>
              <a:defRPr/>
            </a:lvl1pPr>
          </a:lstStyle>
          <a:p>
            <a:pPr lvl="0"/>
            <a:r>
              <a:rPr lang="en-US" dirty="0"/>
              <a:t>Click to add text </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Picture Placeholder 3">
            <a:extLst>
              <a:ext uri="{FF2B5EF4-FFF2-40B4-BE49-F238E27FC236}">
                <a16:creationId xmlns:a16="http://schemas.microsoft.com/office/drawing/2014/main" id="{CCFA45C0-9EBE-13AF-9B5D-9D5F4BF223E0}"/>
              </a:ext>
            </a:extLst>
          </p:cNvPr>
          <p:cNvSpPr>
            <a:spLocks noGrp="1"/>
          </p:cNvSpPr>
          <p:nvPr>
            <p:ph type="pic" sz="quarter" idx="13" hasCustomPrompt="1"/>
          </p:nvPr>
        </p:nvSpPr>
        <p:spPr>
          <a:xfrm>
            <a:off x="4242815" y="640080"/>
            <a:ext cx="7491984" cy="5751576"/>
          </a:xfrm>
          <a:custGeom>
            <a:avLst/>
            <a:gdLst>
              <a:gd name="connsiteX0" fmla="*/ 3800341 w 7491984"/>
              <a:gd name="connsiteY0" fmla="*/ 0 h 5751576"/>
              <a:gd name="connsiteX1" fmla="*/ 7491984 w 7491984"/>
              <a:gd name="connsiteY1" fmla="*/ 0 h 5751576"/>
              <a:gd name="connsiteX2" fmla="*/ 7491984 w 7491984"/>
              <a:gd name="connsiteY2" fmla="*/ 5751576 h 5751576"/>
              <a:gd name="connsiteX3" fmla="*/ 3800341 w 7491984"/>
              <a:gd name="connsiteY3" fmla="*/ 5751576 h 5751576"/>
              <a:gd name="connsiteX4" fmla="*/ 0 w 7491984"/>
              <a:gd name="connsiteY4" fmla="*/ 0 h 5751576"/>
              <a:gd name="connsiteX5" fmla="*/ 3696432 w 7491984"/>
              <a:gd name="connsiteY5" fmla="*/ 0 h 5751576"/>
              <a:gd name="connsiteX6" fmla="*/ 3696432 w 7491984"/>
              <a:gd name="connsiteY6" fmla="*/ 5751576 h 5751576"/>
              <a:gd name="connsiteX7" fmla="*/ 0 w 7491984"/>
              <a:gd name="connsiteY7" fmla="*/ 5751576 h 5751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491984" h="5751576">
                <a:moveTo>
                  <a:pt x="3800341" y="0"/>
                </a:moveTo>
                <a:lnTo>
                  <a:pt x="7491984" y="0"/>
                </a:lnTo>
                <a:lnTo>
                  <a:pt x="7491984" y="5751576"/>
                </a:lnTo>
                <a:lnTo>
                  <a:pt x="3800341" y="5751576"/>
                </a:lnTo>
                <a:close/>
                <a:moveTo>
                  <a:pt x="0" y="0"/>
                </a:moveTo>
                <a:lnTo>
                  <a:pt x="3696432" y="0"/>
                </a:lnTo>
                <a:lnTo>
                  <a:pt x="3696432" y="5751576"/>
                </a:lnTo>
                <a:lnTo>
                  <a:pt x="0" y="5751576"/>
                </a:lnTo>
                <a:close/>
              </a:path>
            </a:pathLst>
          </a:custGeom>
          <a:solidFill>
            <a:schemeClr val="accent2"/>
          </a:solidFill>
        </p:spPr>
        <p:txBody>
          <a:bodyPr wrap="square" anchor="t" anchorCtr="0">
            <a:noAutofit/>
          </a:bodyPr>
          <a:lstStyle>
            <a:lvl1pPr marL="0" indent="0" algn="ctr">
              <a:buNone/>
              <a:defRPr/>
            </a:lvl1pPr>
          </a:lstStyle>
          <a:p>
            <a:r>
              <a:rPr lang="en-US" dirty="0"/>
              <a:t>Click to add picture</a:t>
            </a:r>
          </a:p>
        </p:txBody>
      </p:sp>
      <p:sp>
        <p:nvSpPr>
          <p:cNvPr id="9" name="Date Placeholder 8">
            <a:extLst>
              <a:ext uri="{FF2B5EF4-FFF2-40B4-BE49-F238E27FC236}">
                <a16:creationId xmlns:a16="http://schemas.microsoft.com/office/drawing/2014/main" id="{D5DDC5FA-EEDB-898F-533E-4094ADA899B9}"/>
              </a:ext>
            </a:extLst>
          </p:cNvPr>
          <p:cNvSpPr>
            <a:spLocks noGrp="1"/>
          </p:cNvSpPr>
          <p:nvPr>
            <p:ph type="dt" sz="half" idx="15"/>
          </p:nvPr>
        </p:nvSpPr>
        <p:spPr/>
        <p:txBody>
          <a:bodyPr/>
          <a:lstStyle/>
          <a:p>
            <a:r>
              <a:rPr lang="en-US"/>
              <a:t>20XX</a:t>
            </a:r>
            <a:endParaRPr lang="en-US" dirty="0"/>
          </a:p>
        </p:txBody>
      </p:sp>
      <p:sp>
        <p:nvSpPr>
          <p:cNvPr id="12" name="Footer Placeholder 11">
            <a:extLst>
              <a:ext uri="{FF2B5EF4-FFF2-40B4-BE49-F238E27FC236}">
                <a16:creationId xmlns:a16="http://schemas.microsoft.com/office/drawing/2014/main" id="{E79B0359-4B55-D899-E584-A8E6B2ED9123}"/>
              </a:ext>
            </a:extLst>
          </p:cNvPr>
          <p:cNvSpPr>
            <a:spLocks noGrp="1"/>
          </p:cNvSpPr>
          <p:nvPr>
            <p:ph type="ftr" sz="quarter" idx="16"/>
          </p:nvPr>
        </p:nvSpPr>
        <p:spPr/>
        <p:txBody>
          <a:bodyPr/>
          <a:lstStyle/>
          <a:p>
            <a:endParaRPr lang="en-US" dirty="0"/>
          </a:p>
        </p:txBody>
      </p:sp>
      <p:sp>
        <p:nvSpPr>
          <p:cNvPr id="13" name="Slide Number Placeholder 12">
            <a:extLst>
              <a:ext uri="{FF2B5EF4-FFF2-40B4-BE49-F238E27FC236}">
                <a16:creationId xmlns:a16="http://schemas.microsoft.com/office/drawing/2014/main" id="{6B916D02-76FE-EAED-CC51-A50448811F7D}"/>
              </a:ext>
            </a:extLst>
          </p:cNvPr>
          <p:cNvSpPr>
            <a:spLocks noGrp="1"/>
          </p:cNvSpPr>
          <p:nvPr>
            <p:ph type="sldNum" sz="quarter" idx="17"/>
          </p:nvPr>
        </p:nvSpPr>
        <p:spPr>
          <a:xfrm>
            <a:off x="10682289" y="6423914"/>
            <a:ext cx="1052510" cy="365125"/>
          </a:xfrm>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1034173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meline 2">
  <p:cSld name="Timeline 2">
    <p:spTree>
      <p:nvGrpSpPr>
        <p:cNvPr id="1" name="Shape 109"/>
        <p:cNvGrpSpPr/>
        <p:nvPr/>
      </p:nvGrpSpPr>
      <p:grpSpPr>
        <a:xfrm>
          <a:off x="0" y="0"/>
          <a:ext cx="0" cy="0"/>
          <a:chOff x="0" y="0"/>
          <a:chExt cx="0" cy="0"/>
        </a:xfrm>
      </p:grpSpPr>
      <p:sp>
        <p:nvSpPr>
          <p:cNvPr id="110" name="Google Shape;110;g2e7d31d9c3e_5_29"/>
          <p:cNvSpPr/>
          <p:nvPr/>
        </p:nvSpPr>
        <p:spPr>
          <a:xfrm>
            <a:off x="-24064" y="0"/>
            <a:ext cx="12216000" cy="3467100"/>
          </a:xfrm>
          <a:prstGeom prst="rect">
            <a:avLst/>
          </a:pr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450" dirty="0">
              <a:solidFill>
                <a:schemeClr val="lt1"/>
              </a:solidFill>
              <a:latin typeface="EB Garamond"/>
              <a:ea typeface="EB Garamond"/>
              <a:cs typeface="EB Garamond"/>
              <a:sym typeface="EB Garamond"/>
            </a:endParaRPr>
          </a:p>
        </p:txBody>
      </p:sp>
      <p:sp>
        <p:nvSpPr>
          <p:cNvPr id="111" name="Google Shape;111;g2e7d31d9c3e_5_29"/>
          <p:cNvSpPr/>
          <p:nvPr/>
        </p:nvSpPr>
        <p:spPr>
          <a:xfrm>
            <a:off x="443346" y="420493"/>
            <a:ext cx="11305200" cy="60267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dirty="0">
              <a:solidFill>
                <a:schemeClr val="lt1"/>
              </a:solidFill>
              <a:latin typeface="EB Garamond"/>
              <a:ea typeface="EB Garamond"/>
              <a:cs typeface="EB Garamond"/>
              <a:sym typeface="EB Garamond"/>
            </a:endParaRPr>
          </a:p>
        </p:txBody>
      </p:sp>
      <p:sp>
        <p:nvSpPr>
          <p:cNvPr id="112" name="Google Shape;112;g2e7d31d9c3e_5_29"/>
          <p:cNvSpPr txBox="1">
            <a:spLocks noGrp="1"/>
          </p:cNvSpPr>
          <p:nvPr>
            <p:ph type="title"/>
          </p:nvPr>
        </p:nvSpPr>
        <p:spPr>
          <a:xfrm>
            <a:off x="914400" y="1057274"/>
            <a:ext cx="10511700" cy="1012800"/>
          </a:xfrm>
          <a:prstGeom prst="rect">
            <a:avLst/>
          </a:prstGeom>
          <a:noFill/>
          <a:ln>
            <a:noFill/>
          </a:ln>
        </p:spPr>
        <p:txBody>
          <a:bodyPr spcFirstLastPara="1" wrap="square" lIns="91425" tIns="0" rIns="91425" bIns="0" anchor="b" anchorCtr="0">
            <a:noAutofit/>
          </a:bodyPr>
          <a:lstStyle>
            <a:lvl1pPr lvl="0" algn="ctr" rtl="0">
              <a:lnSpc>
                <a:spcPct val="100000"/>
              </a:lnSpc>
              <a:spcBef>
                <a:spcPts val="0"/>
              </a:spcBef>
              <a:spcAft>
                <a:spcPts val="0"/>
              </a:spcAft>
              <a:buClr>
                <a:schemeClr val="accent6"/>
              </a:buClr>
              <a:buSzPts val="3600"/>
              <a:buFont typeface="Arial Black"/>
              <a:buNone/>
              <a:defRPr sz="3600">
                <a:solidFill>
                  <a:schemeClr val="accent6"/>
                </a:solidFill>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13" name="Google Shape;113;g2e7d31d9c3e_5_29"/>
          <p:cNvSpPr txBox="1">
            <a:spLocks noGrp="1"/>
          </p:cNvSpPr>
          <p:nvPr>
            <p:ph type="body" idx="1"/>
          </p:nvPr>
        </p:nvSpPr>
        <p:spPr>
          <a:xfrm>
            <a:off x="914400" y="2316067"/>
            <a:ext cx="10511700" cy="3948600"/>
          </a:xfrm>
          <a:prstGeom prst="rect">
            <a:avLst/>
          </a:prstGeom>
          <a:noFill/>
          <a:ln>
            <a:noFill/>
          </a:ln>
        </p:spPr>
        <p:txBody>
          <a:bodyPr spcFirstLastPara="1" wrap="square" lIns="91425" tIns="91425" rIns="91425" bIns="91425" anchor="t" anchorCtr="0">
            <a:normAutofit/>
          </a:bodyPr>
          <a:lstStyle>
            <a:lvl1pPr marL="457200" lvl="0" indent="-342900" algn="l" rtl="0">
              <a:lnSpc>
                <a:spcPct val="100000"/>
              </a:lnSpc>
              <a:spcBef>
                <a:spcPts val="1000"/>
              </a:spcBef>
              <a:spcAft>
                <a:spcPts val="0"/>
              </a:spcAft>
              <a:buClr>
                <a:schemeClr val="accent6"/>
              </a:buClr>
              <a:buSzPts val="1800"/>
              <a:buChar char="•"/>
              <a:defRPr sz="1800"/>
            </a:lvl1pPr>
            <a:lvl2pPr marL="914400" lvl="1" indent="-342900" algn="l" rtl="0">
              <a:lnSpc>
                <a:spcPct val="100000"/>
              </a:lnSpc>
              <a:spcBef>
                <a:spcPts val="1000"/>
              </a:spcBef>
              <a:spcAft>
                <a:spcPts val="0"/>
              </a:spcAft>
              <a:buClr>
                <a:schemeClr val="accent6"/>
              </a:buClr>
              <a:buSzPts val="1800"/>
              <a:buChar char="•"/>
              <a:defRPr sz="1800"/>
            </a:lvl2pPr>
            <a:lvl3pPr marL="1371600" lvl="2" indent="-342900" algn="l" rtl="0">
              <a:lnSpc>
                <a:spcPct val="100000"/>
              </a:lnSpc>
              <a:spcBef>
                <a:spcPts val="1000"/>
              </a:spcBef>
              <a:spcAft>
                <a:spcPts val="0"/>
              </a:spcAft>
              <a:buClr>
                <a:schemeClr val="accent6"/>
              </a:buClr>
              <a:buSzPts val="1800"/>
              <a:buChar char="•"/>
              <a:defRPr sz="1800"/>
            </a:lvl3pPr>
            <a:lvl4pPr marL="1828800" lvl="3" indent="-342900" algn="l" rtl="0">
              <a:lnSpc>
                <a:spcPct val="100000"/>
              </a:lnSpc>
              <a:spcBef>
                <a:spcPts val="1000"/>
              </a:spcBef>
              <a:spcAft>
                <a:spcPts val="0"/>
              </a:spcAft>
              <a:buClr>
                <a:schemeClr val="accent6"/>
              </a:buClr>
              <a:buSzPts val="1800"/>
              <a:buChar char="•"/>
              <a:defRPr sz="1800"/>
            </a:lvl4pPr>
            <a:lvl5pPr marL="2286000" lvl="4" indent="-342900" algn="l" rtl="0">
              <a:lnSpc>
                <a:spcPct val="100000"/>
              </a:lnSpc>
              <a:spcBef>
                <a:spcPts val="1000"/>
              </a:spcBef>
              <a:spcAft>
                <a:spcPts val="0"/>
              </a:spcAft>
              <a:buClr>
                <a:schemeClr val="accent6"/>
              </a:buClr>
              <a:buSzPts val="1800"/>
              <a:buChar char="•"/>
              <a:defRPr sz="1800"/>
            </a:lvl5pPr>
            <a:lvl6pPr marL="2743200" lvl="5" indent="-342900" algn="l" rtl="0">
              <a:lnSpc>
                <a:spcPct val="90000"/>
              </a:lnSpc>
              <a:spcBef>
                <a:spcPts val="500"/>
              </a:spcBef>
              <a:spcAft>
                <a:spcPts val="0"/>
              </a:spcAft>
              <a:buClr>
                <a:schemeClr val="dk1"/>
              </a:buClr>
              <a:buSzPts val="1800"/>
              <a:buChar char="•"/>
              <a:defRPr/>
            </a:lvl6pPr>
            <a:lvl7pPr marL="3200400" lvl="6" indent="-342900" algn="l" rtl="0">
              <a:lnSpc>
                <a:spcPct val="90000"/>
              </a:lnSpc>
              <a:spcBef>
                <a:spcPts val="500"/>
              </a:spcBef>
              <a:spcAft>
                <a:spcPts val="0"/>
              </a:spcAft>
              <a:buClr>
                <a:schemeClr val="dk1"/>
              </a:buClr>
              <a:buSzPts val="1800"/>
              <a:buChar char="•"/>
              <a:defRPr/>
            </a:lvl7pPr>
            <a:lvl8pPr marL="3657600" lvl="7" indent="-342900" algn="l" rtl="0">
              <a:lnSpc>
                <a:spcPct val="90000"/>
              </a:lnSpc>
              <a:spcBef>
                <a:spcPts val="500"/>
              </a:spcBef>
              <a:spcAft>
                <a:spcPts val="0"/>
              </a:spcAft>
              <a:buClr>
                <a:schemeClr val="dk1"/>
              </a:buClr>
              <a:buSzPts val="1800"/>
              <a:buChar char="•"/>
              <a:defRPr/>
            </a:lvl8pPr>
            <a:lvl9pPr marL="4114800" lvl="8" indent="-342900" algn="l" rtl="0">
              <a:lnSpc>
                <a:spcPct val="90000"/>
              </a:lnSpc>
              <a:spcBef>
                <a:spcPts val="500"/>
              </a:spcBef>
              <a:spcAft>
                <a:spcPts val="0"/>
              </a:spcAft>
              <a:buClr>
                <a:schemeClr val="dk1"/>
              </a:buClr>
              <a:buSzPts val="1800"/>
              <a:buChar char="•"/>
              <a:defRPr/>
            </a:lvl9pPr>
          </a:lstStyle>
          <a:p>
            <a:endParaRPr/>
          </a:p>
        </p:txBody>
      </p:sp>
      <p:sp>
        <p:nvSpPr>
          <p:cNvPr id="114" name="Google Shape;114;g2e7d31d9c3e_5_29"/>
          <p:cNvSpPr txBox="1">
            <a:spLocks noGrp="1"/>
          </p:cNvSpPr>
          <p:nvPr>
            <p:ph type="sldNum" idx="12"/>
          </p:nvPr>
        </p:nvSpPr>
        <p:spPr>
          <a:xfrm>
            <a:off x="10358437" y="457199"/>
            <a:ext cx="1067700" cy="471600"/>
          </a:xfrm>
          <a:prstGeom prst="rect">
            <a:avLst/>
          </a:prstGeom>
          <a:noFill/>
          <a:ln>
            <a:noFill/>
          </a:ln>
        </p:spPr>
        <p:txBody>
          <a:bodyPr spcFirstLastPara="1" wrap="square" lIns="91425" tIns="45700" rIns="0" bIns="45700" anchor="ctr" anchorCtr="0">
            <a:noAutofit/>
          </a:bodyPr>
          <a:lstStyle>
            <a:lvl1pPr marL="0" lvl="0" indent="0" algn="r" rtl="0">
              <a:spcBef>
                <a:spcPts val="0"/>
              </a:spcBef>
              <a:buNone/>
              <a:defRPr sz="1600">
                <a:solidFill>
                  <a:schemeClr val="accent6"/>
                </a:solidFill>
                <a:latin typeface="Arial Black"/>
                <a:ea typeface="Arial Black"/>
                <a:cs typeface="Arial Black"/>
                <a:sym typeface="Arial Black"/>
              </a:defRPr>
            </a:lvl1pPr>
            <a:lvl2pPr marL="0" lvl="1" indent="0" algn="r" rtl="0">
              <a:spcBef>
                <a:spcPts val="0"/>
              </a:spcBef>
              <a:buNone/>
              <a:defRPr sz="1600">
                <a:solidFill>
                  <a:schemeClr val="accent6"/>
                </a:solidFill>
                <a:latin typeface="Arial Black"/>
                <a:ea typeface="Arial Black"/>
                <a:cs typeface="Arial Black"/>
                <a:sym typeface="Arial Black"/>
              </a:defRPr>
            </a:lvl2pPr>
            <a:lvl3pPr marL="0" lvl="2" indent="0" algn="r" rtl="0">
              <a:spcBef>
                <a:spcPts val="0"/>
              </a:spcBef>
              <a:buNone/>
              <a:defRPr sz="1600">
                <a:solidFill>
                  <a:schemeClr val="accent6"/>
                </a:solidFill>
                <a:latin typeface="Arial Black"/>
                <a:ea typeface="Arial Black"/>
                <a:cs typeface="Arial Black"/>
                <a:sym typeface="Arial Black"/>
              </a:defRPr>
            </a:lvl3pPr>
            <a:lvl4pPr marL="0" lvl="3" indent="0" algn="r" rtl="0">
              <a:spcBef>
                <a:spcPts val="0"/>
              </a:spcBef>
              <a:buNone/>
              <a:defRPr sz="1600">
                <a:solidFill>
                  <a:schemeClr val="accent6"/>
                </a:solidFill>
                <a:latin typeface="Arial Black"/>
                <a:ea typeface="Arial Black"/>
                <a:cs typeface="Arial Black"/>
                <a:sym typeface="Arial Black"/>
              </a:defRPr>
            </a:lvl4pPr>
            <a:lvl5pPr marL="0" lvl="4" indent="0" algn="r" rtl="0">
              <a:spcBef>
                <a:spcPts val="0"/>
              </a:spcBef>
              <a:buNone/>
              <a:defRPr sz="1600">
                <a:solidFill>
                  <a:schemeClr val="accent6"/>
                </a:solidFill>
                <a:latin typeface="Arial Black"/>
                <a:ea typeface="Arial Black"/>
                <a:cs typeface="Arial Black"/>
                <a:sym typeface="Arial Black"/>
              </a:defRPr>
            </a:lvl5pPr>
            <a:lvl6pPr marL="0" lvl="5" indent="0" algn="r" rtl="0">
              <a:spcBef>
                <a:spcPts val="0"/>
              </a:spcBef>
              <a:buNone/>
              <a:defRPr sz="1600">
                <a:solidFill>
                  <a:schemeClr val="accent6"/>
                </a:solidFill>
                <a:latin typeface="Arial Black"/>
                <a:ea typeface="Arial Black"/>
                <a:cs typeface="Arial Black"/>
                <a:sym typeface="Arial Black"/>
              </a:defRPr>
            </a:lvl6pPr>
            <a:lvl7pPr marL="0" lvl="6" indent="0" algn="r" rtl="0">
              <a:spcBef>
                <a:spcPts val="0"/>
              </a:spcBef>
              <a:buNone/>
              <a:defRPr sz="1600">
                <a:solidFill>
                  <a:schemeClr val="accent6"/>
                </a:solidFill>
                <a:latin typeface="Arial Black"/>
                <a:ea typeface="Arial Black"/>
                <a:cs typeface="Arial Black"/>
                <a:sym typeface="Arial Black"/>
              </a:defRPr>
            </a:lvl7pPr>
            <a:lvl8pPr marL="0" lvl="7" indent="0" algn="r" rtl="0">
              <a:spcBef>
                <a:spcPts val="0"/>
              </a:spcBef>
              <a:buNone/>
              <a:defRPr sz="1600">
                <a:solidFill>
                  <a:schemeClr val="accent6"/>
                </a:solidFill>
                <a:latin typeface="Arial Black"/>
                <a:ea typeface="Arial Black"/>
                <a:cs typeface="Arial Black"/>
                <a:sym typeface="Arial Black"/>
              </a:defRPr>
            </a:lvl8pPr>
            <a:lvl9pPr marL="0" lvl="8" indent="0" algn="r" rtl="0">
              <a:spcBef>
                <a:spcPts val="0"/>
              </a:spcBef>
              <a:buNone/>
              <a:defRPr sz="1600">
                <a:solidFill>
                  <a:schemeClr val="accent6"/>
                </a:solidFill>
                <a:latin typeface="Arial Black"/>
                <a:ea typeface="Arial Black"/>
                <a:cs typeface="Arial Black"/>
                <a:sym typeface="Arial Black"/>
              </a:defRPr>
            </a:lvl9pPr>
          </a:lstStyle>
          <a:p>
            <a:pPr marL="0" lvl="0" indent="0" algn="r" rtl="0">
              <a:spcBef>
                <a:spcPts val="0"/>
              </a:spcBef>
              <a:spcAft>
                <a:spcPts val="0"/>
              </a:spcAft>
              <a:buNone/>
            </a:pPr>
            <a:fld id="{00000000-1234-1234-1234-123412341234}" type="slidenum">
              <a:rPr lang="en-US"/>
              <a:t>‹#›</a:t>
            </a:fld>
            <a:endParaRPr dirty="0"/>
          </a:p>
        </p:txBody>
      </p:sp>
    </p:spTree>
    <p:extLst>
      <p:ext uri="{BB962C8B-B14F-4D97-AF65-F5344CB8AC3E}">
        <p14:creationId xmlns:p14="http://schemas.microsoft.com/office/powerpoint/2010/main" val="4827033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Main point">
  <p:cSld name="Main point">
    <p:bg>
      <p:bgPr>
        <a:solidFill>
          <a:schemeClr val="accent1"/>
        </a:solidFill>
        <a:effectLst/>
      </p:bgPr>
    </p:bg>
    <p:spTree>
      <p:nvGrpSpPr>
        <p:cNvPr id="1" name="Shape 290"/>
        <p:cNvGrpSpPr/>
        <p:nvPr/>
      </p:nvGrpSpPr>
      <p:grpSpPr>
        <a:xfrm>
          <a:off x="0" y="0"/>
          <a:ext cx="0" cy="0"/>
          <a:chOff x="0" y="0"/>
          <a:chExt cx="0" cy="0"/>
        </a:xfrm>
      </p:grpSpPr>
      <p:sp>
        <p:nvSpPr>
          <p:cNvPr id="291" name="Google Shape;291;g2e7f000c293_3_491"/>
          <p:cNvSpPr/>
          <p:nvPr/>
        </p:nvSpPr>
        <p:spPr>
          <a:xfrm>
            <a:off x="0" y="3764192"/>
            <a:ext cx="9825600" cy="3089100"/>
          </a:xfrm>
          <a:prstGeom prst="rtTriangle">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292" name="Google Shape;292;g2e7f000c293_3_491"/>
          <p:cNvSpPr/>
          <p:nvPr/>
        </p:nvSpPr>
        <p:spPr>
          <a:xfrm flipH="1">
            <a:off x="4777714" y="2072150"/>
            <a:ext cx="7413900" cy="4785900"/>
          </a:xfrm>
          <a:prstGeom prst="rtTriangle">
            <a:avLst/>
          </a:prstGeom>
          <a:solidFill>
            <a:schemeClr val="l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grpSp>
        <p:nvGrpSpPr>
          <p:cNvPr id="293" name="Google Shape;293;g2e7f000c293_3_491"/>
          <p:cNvGrpSpPr/>
          <p:nvPr/>
        </p:nvGrpSpPr>
        <p:grpSpPr>
          <a:xfrm>
            <a:off x="341189" y="-11"/>
            <a:ext cx="3001758" cy="1391229"/>
            <a:chOff x="3961956" y="4383950"/>
            <a:chExt cx="1160548" cy="548700"/>
          </a:xfrm>
        </p:grpSpPr>
        <p:sp>
          <p:nvSpPr>
            <p:cNvPr id="294" name="Google Shape;294;g2e7f000c293_3_491"/>
            <p:cNvSpPr/>
            <p:nvPr/>
          </p:nvSpPr>
          <p:spPr>
            <a:xfrm>
              <a:off x="4224904" y="4383950"/>
              <a:ext cx="897600" cy="548700"/>
            </a:xfrm>
            <a:prstGeom prst="parallelogram">
              <a:avLst>
                <a:gd name="adj" fmla="val 153193"/>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295" name="Google Shape;295;g2e7f000c293_3_491"/>
            <p:cNvSpPr/>
            <p:nvPr/>
          </p:nvSpPr>
          <p:spPr>
            <a:xfrm>
              <a:off x="4093430" y="4383950"/>
              <a:ext cx="897600" cy="548700"/>
            </a:xfrm>
            <a:prstGeom prst="parallelogram">
              <a:avLst>
                <a:gd name="adj" fmla="val 153193"/>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296" name="Google Shape;296;g2e7f000c293_3_491"/>
            <p:cNvSpPr/>
            <p:nvPr/>
          </p:nvSpPr>
          <p:spPr>
            <a:xfrm>
              <a:off x="3961956" y="4383950"/>
              <a:ext cx="897600" cy="548700"/>
            </a:xfrm>
            <a:prstGeom prst="parallelogram">
              <a:avLst>
                <a:gd name="adj" fmla="val 153193"/>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grpSp>
      <p:sp>
        <p:nvSpPr>
          <p:cNvPr id="297" name="Google Shape;297;g2e7f000c293_3_491"/>
          <p:cNvSpPr/>
          <p:nvPr/>
        </p:nvSpPr>
        <p:spPr>
          <a:xfrm>
            <a:off x="270967" y="275000"/>
            <a:ext cx="11649900" cy="6308100"/>
          </a:xfrm>
          <a:prstGeom prst="rect">
            <a:avLst/>
          </a:prstGeom>
          <a:solidFill>
            <a:schemeClr val="dk1"/>
          </a:solidFill>
          <a:ln>
            <a:noFill/>
          </a:ln>
          <a:effectLst>
            <a:outerShdw blurRad="228600" sx="101000" sy="101000" algn="ctr" rotWithShape="0">
              <a:srgbClr val="000000">
                <a:alpha val="40000"/>
              </a:srgbClr>
            </a:outerShdw>
          </a:effectLst>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grpSp>
        <p:nvGrpSpPr>
          <p:cNvPr id="298" name="Google Shape;298;g2e7f000c293_3_491"/>
          <p:cNvGrpSpPr/>
          <p:nvPr/>
        </p:nvGrpSpPr>
        <p:grpSpPr>
          <a:xfrm>
            <a:off x="46579" y="6029501"/>
            <a:ext cx="2124408" cy="822734"/>
            <a:chOff x="6917201" y="0"/>
            <a:chExt cx="2227777" cy="863400"/>
          </a:xfrm>
        </p:grpSpPr>
        <p:sp>
          <p:nvSpPr>
            <p:cNvPr id="299" name="Google Shape;299;g2e7f000c293_3_491"/>
            <p:cNvSpPr/>
            <p:nvPr/>
          </p:nvSpPr>
          <p:spPr>
            <a:xfrm>
              <a:off x="7641677" y="0"/>
              <a:ext cx="1503300" cy="863400"/>
            </a:xfrm>
            <a:prstGeom prst="parallelogram">
              <a:avLst>
                <a:gd name="adj" fmla="val 158024"/>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300" name="Google Shape;300;g2e7f000c293_3_491"/>
            <p:cNvSpPr/>
            <p:nvPr/>
          </p:nvSpPr>
          <p:spPr>
            <a:xfrm>
              <a:off x="7279439" y="0"/>
              <a:ext cx="1503300" cy="863400"/>
            </a:xfrm>
            <a:prstGeom prst="parallelogram">
              <a:avLst>
                <a:gd name="adj" fmla="val 158024"/>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301" name="Google Shape;301;g2e7f000c293_3_491"/>
            <p:cNvSpPr/>
            <p:nvPr/>
          </p:nvSpPr>
          <p:spPr>
            <a:xfrm>
              <a:off x="6917201" y="0"/>
              <a:ext cx="1503300" cy="863400"/>
            </a:xfrm>
            <a:prstGeom prst="parallelogram">
              <a:avLst>
                <a:gd name="adj" fmla="val 158024"/>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grpSp>
      <p:grpSp>
        <p:nvGrpSpPr>
          <p:cNvPr id="302" name="Google Shape;302;g2e7f000c293_3_491"/>
          <p:cNvGrpSpPr/>
          <p:nvPr/>
        </p:nvGrpSpPr>
        <p:grpSpPr>
          <a:xfrm>
            <a:off x="7848470" y="1657"/>
            <a:ext cx="4343273" cy="1681990"/>
            <a:chOff x="6917201" y="0"/>
            <a:chExt cx="2227777" cy="863400"/>
          </a:xfrm>
        </p:grpSpPr>
        <p:sp>
          <p:nvSpPr>
            <p:cNvPr id="303" name="Google Shape;303;g2e7f000c293_3_491"/>
            <p:cNvSpPr/>
            <p:nvPr/>
          </p:nvSpPr>
          <p:spPr>
            <a:xfrm>
              <a:off x="7641677" y="0"/>
              <a:ext cx="1503300" cy="863400"/>
            </a:xfrm>
            <a:prstGeom prst="parallelogram">
              <a:avLst>
                <a:gd name="adj" fmla="val 158024"/>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304" name="Google Shape;304;g2e7f000c293_3_491"/>
            <p:cNvSpPr/>
            <p:nvPr/>
          </p:nvSpPr>
          <p:spPr>
            <a:xfrm>
              <a:off x="7279439" y="0"/>
              <a:ext cx="1503300" cy="863400"/>
            </a:xfrm>
            <a:prstGeom prst="parallelogram">
              <a:avLst>
                <a:gd name="adj" fmla="val 158024"/>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305" name="Google Shape;305;g2e7f000c293_3_491"/>
            <p:cNvSpPr/>
            <p:nvPr/>
          </p:nvSpPr>
          <p:spPr>
            <a:xfrm>
              <a:off x="6917201" y="0"/>
              <a:ext cx="1503300" cy="863400"/>
            </a:xfrm>
            <a:prstGeom prst="parallelogram">
              <a:avLst>
                <a:gd name="adj" fmla="val 158024"/>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grpSp>
      <p:sp>
        <p:nvSpPr>
          <p:cNvPr id="306" name="Google Shape;306;g2e7f000c293_3_491"/>
          <p:cNvSpPr txBox="1">
            <a:spLocks noGrp="1"/>
          </p:cNvSpPr>
          <p:nvPr>
            <p:ph type="title"/>
          </p:nvPr>
        </p:nvSpPr>
        <p:spPr>
          <a:xfrm>
            <a:off x="1858572" y="1734861"/>
            <a:ext cx="8489100" cy="3385500"/>
          </a:xfrm>
          <a:prstGeom prst="rect">
            <a:avLst/>
          </a:prstGeom>
        </p:spPr>
        <p:txBody>
          <a:bodyPr spcFirstLastPara="1" wrap="square" lIns="121900" tIns="121900" rIns="121900" bIns="121900" anchor="ctr" anchorCtr="0">
            <a:normAutofit/>
          </a:bodyPr>
          <a:lstStyle>
            <a:lvl1pPr lvl="0" algn="ctr" rtl="0">
              <a:spcBef>
                <a:spcPts val="0"/>
              </a:spcBef>
              <a:spcAft>
                <a:spcPts val="0"/>
              </a:spcAft>
              <a:buSzPts val="4300"/>
              <a:buNone/>
              <a:defRPr sz="4300"/>
            </a:lvl1pPr>
            <a:lvl2pPr lvl="1" algn="ctr" rtl="0">
              <a:spcBef>
                <a:spcPts val="0"/>
              </a:spcBef>
              <a:spcAft>
                <a:spcPts val="0"/>
              </a:spcAft>
              <a:buSzPts val="4300"/>
              <a:buNone/>
              <a:defRPr sz="4300"/>
            </a:lvl2pPr>
            <a:lvl3pPr lvl="2" algn="ctr" rtl="0">
              <a:spcBef>
                <a:spcPts val="0"/>
              </a:spcBef>
              <a:spcAft>
                <a:spcPts val="0"/>
              </a:spcAft>
              <a:buSzPts val="4300"/>
              <a:buNone/>
              <a:defRPr sz="4300"/>
            </a:lvl3pPr>
            <a:lvl4pPr lvl="3" algn="ctr" rtl="0">
              <a:spcBef>
                <a:spcPts val="0"/>
              </a:spcBef>
              <a:spcAft>
                <a:spcPts val="0"/>
              </a:spcAft>
              <a:buSzPts val="4300"/>
              <a:buNone/>
              <a:defRPr sz="4300"/>
            </a:lvl4pPr>
            <a:lvl5pPr lvl="4" algn="ctr" rtl="0">
              <a:spcBef>
                <a:spcPts val="0"/>
              </a:spcBef>
              <a:spcAft>
                <a:spcPts val="0"/>
              </a:spcAft>
              <a:buSzPts val="4300"/>
              <a:buNone/>
              <a:defRPr sz="4300"/>
            </a:lvl5pPr>
            <a:lvl6pPr lvl="5" algn="ctr" rtl="0">
              <a:spcBef>
                <a:spcPts val="0"/>
              </a:spcBef>
              <a:spcAft>
                <a:spcPts val="0"/>
              </a:spcAft>
              <a:buSzPts val="4300"/>
              <a:buNone/>
              <a:defRPr sz="4300"/>
            </a:lvl6pPr>
            <a:lvl7pPr lvl="6" algn="ctr" rtl="0">
              <a:spcBef>
                <a:spcPts val="0"/>
              </a:spcBef>
              <a:spcAft>
                <a:spcPts val="0"/>
              </a:spcAft>
              <a:buSzPts val="4300"/>
              <a:buNone/>
              <a:defRPr sz="4300"/>
            </a:lvl7pPr>
            <a:lvl8pPr lvl="7" algn="ctr" rtl="0">
              <a:spcBef>
                <a:spcPts val="0"/>
              </a:spcBef>
              <a:spcAft>
                <a:spcPts val="0"/>
              </a:spcAft>
              <a:buSzPts val="4300"/>
              <a:buNone/>
              <a:defRPr sz="4300"/>
            </a:lvl8pPr>
            <a:lvl9pPr lvl="8" algn="ctr" rtl="0">
              <a:spcBef>
                <a:spcPts val="0"/>
              </a:spcBef>
              <a:spcAft>
                <a:spcPts val="0"/>
              </a:spcAft>
              <a:buSzPts val="4300"/>
              <a:buNone/>
              <a:defRPr sz="4300"/>
            </a:lvl9pPr>
          </a:lstStyle>
          <a:p>
            <a:endParaRPr/>
          </a:p>
        </p:txBody>
      </p:sp>
      <p:sp>
        <p:nvSpPr>
          <p:cNvPr id="307" name="Google Shape;307;g2e7f000c293_3_491"/>
          <p:cNvSpPr txBox="1">
            <a:spLocks noGrp="1"/>
          </p:cNvSpPr>
          <p:nvPr>
            <p:ph type="sldNum" idx="12"/>
          </p:nvPr>
        </p:nvSpPr>
        <p:spPr>
          <a:xfrm>
            <a:off x="11187645" y="6058224"/>
            <a:ext cx="731700" cy="524700"/>
          </a:xfrm>
          <a:prstGeom prst="rect">
            <a:avLst/>
          </a:prstGeom>
        </p:spPr>
        <p:txBody>
          <a:bodyPr spcFirstLastPara="1" wrap="square" lIns="121900" tIns="121900" rIns="121900" bIns="121900"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2464762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BlankWhite">
    <p:bg>
      <p:bgPr>
        <a:blipFill dpi="0" rotWithShape="1">
          <a:blip r:embed="rId2">
            <a:alphaModFix amt="59000"/>
            <a:lum/>
          </a:blip>
          <a:srcRect/>
          <a:stretch>
            <a:fillRect/>
          </a:stretch>
        </a:blipFill>
        <a:effectLst/>
      </p:bgPr>
    </p:bg>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043FDE61-1A20-C741-B0A6-17188F980614}"/>
              </a:ext>
            </a:extLst>
          </p:cNvPr>
          <p:cNvSpPr txBox="1">
            <a:spLocks/>
          </p:cNvSpPr>
          <p:nvPr userDrawn="1"/>
        </p:nvSpPr>
        <p:spPr>
          <a:xfrm>
            <a:off x="8991600" y="6137275"/>
            <a:ext cx="2743200" cy="365125"/>
          </a:xfrm>
          <a:prstGeom prst="rect">
            <a:avLst/>
          </a:prstGeom>
        </p:spPr>
        <p:txBody>
          <a:bodyPr/>
          <a:lstStyle>
            <a:defPPr>
              <a:defRPr lang="en-US"/>
            </a:defPPr>
            <a:lvl1pPr marL="0" algn="r"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2330197-827F-9043-A7B4-E8AE6099241B}" type="slidenum">
              <a:rPr lang="en-US" smtClean="0">
                <a:solidFill>
                  <a:schemeClr val="tx1"/>
                </a:solidFill>
              </a:rPr>
              <a:pPr/>
              <a:t>‹#›</a:t>
            </a:fld>
            <a:endParaRPr lang="en-US">
              <a:solidFill>
                <a:schemeClr val="tx1"/>
              </a:solidFill>
            </a:endParaRPr>
          </a:p>
        </p:txBody>
      </p:sp>
      <p:pic>
        <p:nvPicPr>
          <p:cNvPr id="7" name="Picture 6">
            <a:extLst>
              <a:ext uri="{FF2B5EF4-FFF2-40B4-BE49-F238E27FC236}">
                <a16:creationId xmlns:a16="http://schemas.microsoft.com/office/drawing/2014/main" id="{1876EADD-0199-7444-91FB-EE710DD00912}"/>
              </a:ext>
            </a:extLst>
          </p:cNvPr>
          <p:cNvPicPr>
            <a:picLocks noChangeAspect="1"/>
          </p:cNvPicPr>
          <p:nvPr userDrawn="1"/>
        </p:nvPicPr>
        <p:blipFill>
          <a:blip r:embed="rId3"/>
          <a:stretch>
            <a:fillRect/>
          </a:stretch>
        </p:blipFill>
        <p:spPr>
          <a:xfrm>
            <a:off x="406401" y="5692491"/>
            <a:ext cx="5141876" cy="926381"/>
          </a:xfrm>
          <a:prstGeom prst="rect">
            <a:avLst/>
          </a:prstGeom>
        </p:spPr>
      </p:pic>
    </p:spTree>
    <p:extLst>
      <p:ext uri="{BB962C8B-B14F-4D97-AF65-F5344CB8AC3E}">
        <p14:creationId xmlns:p14="http://schemas.microsoft.com/office/powerpoint/2010/main" val="5645822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118872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340864"/>
            <a:ext cx="11029615" cy="36344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r>
              <a:rPr lang="en-US"/>
              <a:t>20XX</a:t>
            </a:r>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559575358"/>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2393950"/>
            <a:ext cx="11029615"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r>
              <a:rPr lang="en-US"/>
              <a:t>20XX</a:t>
            </a:r>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620148966"/>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r>
              <a:rPr lang="en-US"/>
              <a:t>20XX</a:t>
            </a:r>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858614927"/>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Click to 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r>
              <a:rPr lang="en-US"/>
              <a:t>20XX</a:t>
            </a:r>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574915542"/>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r>
              <a:rPr lang="en-US"/>
              <a:t>20XX</a:t>
            </a:r>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532975325"/>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20XX</a:t>
            </a:r>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8232013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601200"/>
            <a:ext cx="3682723" cy="581547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767857" y="933450"/>
            <a:ext cx="3031852" cy="1722419"/>
          </a:xfrm>
        </p:spPr>
        <p:txBody>
          <a:bodyPr anchor="b">
            <a:normAutofit/>
          </a:bodyPr>
          <a:lstStyle>
            <a:lvl1pPr algn="l">
              <a:defRPr sz="24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900928" y="1179829"/>
            <a:ext cx="6650991" cy="4658216"/>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7857" y="2836654"/>
            <a:ext cx="3031852" cy="3001392"/>
          </a:xfrm>
        </p:spPr>
        <p:txBody>
          <a:bodyPr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a:extLst>
              <a:ext uri="{FF2B5EF4-FFF2-40B4-BE49-F238E27FC236}">
                <a16:creationId xmlns:a16="http://schemas.microsoft.com/office/drawing/2014/main" id="{0B919CC2-2A65-446F-B538-9E6249035445}"/>
              </a:ext>
            </a:extLst>
          </p:cNvPr>
          <p:cNvSpPr>
            <a:spLocks noGrp="1"/>
          </p:cNvSpPr>
          <p:nvPr>
            <p:ph type="dt" sz="half" idx="10"/>
          </p:nvPr>
        </p:nvSpPr>
        <p:spPr>
          <a:xfrm>
            <a:off x="7605951" y="6456916"/>
            <a:ext cx="2844799" cy="365125"/>
          </a:xfrm>
        </p:spPr>
        <p:txBody>
          <a:bodyPr/>
          <a:lstStyle/>
          <a:p>
            <a:r>
              <a:rPr lang="en-US"/>
              <a:t>20XX</a:t>
            </a:r>
            <a:endParaRPr lang="en-US" dirty="0"/>
          </a:p>
        </p:txBody>
      </p:sp>
      <p:sp>
        <p:nvSpPr>
          <p:cNvPr id="10" name="Footer Placeholder 9">
            <a:extLst>
              <a:ext uri="{FF2B5EF4-FFF2-40B4-BE49-F238E27FC236}">
                <a16:creationId xmlns:a16="http://schemas.microsoft.com/office/drawing/2014/main" id="{B72412AE-119E-4982-8B24-63365EFCA796}"/>
              </a:ext>
            </a:extLst>
          </p:cNvPr>
          <p:cNvSpPr>
            <a:spLocks noGrp="1"/>
          </p:cNvSpPr>
          <p:nvPr>
            <p:ph type="ftr" sz="quarter" idx="11"/>
          </p:nvPr>
        </p:nvSpPr>
        <p:spPr>
          <a:xfrm>
            <a:off x="581192" y="6452590"/>
            <a:ext cx="6917210" cy="365125"/>
          </a:xfrm>
        </p:spPr>
        <p:txBody>
          <a:bodyPr/>
          <a:lstStyle/>
          <a:p>
            <a:endParaRPr lang="en-US" dirty="0"/>
          </a:p>
        </p:txBody>
      </p:sp>
      <p:sp>
        <p:nvSpPr>
          <p:cNvPr id="11" name="Slide Number Placeholder 10">
            <a:extLst>
              <a:ext uri="{FF2B5EF4-FFF2-40B4-BE49-F238E27FC236}">
                <a16:creationId xmlns:a16="http://schemas.microsoft.com/office/drawing/2014/main" id="{7FC4BB19-6AD1-45CF-9F99-00B109890FAB}"/>
              </a:ext>
            </a:extLst>
          </p:cNvPr>
          <p:cNvSpPr>
            <a:spLocks noGrp="1"/>
          </p:cNvSpPr>
          <p:nvPr>
            <p:ph type="sldNum" sz="quarter" idx="12"/>
          </p:nvPr>
        </p:nvSpPr>
        <p:spPr>
          <a:xfrm>
            <a:off x="10558300" y="6456916"/>
            <a:ext cx="1052510" cy="365125"/>
          </a:xfrm>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549890775"/>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tx1">
                    <a:lumMod val="75000"/>
                    <a:lumOff val="25000"/>
                  </a:schemeClr>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20XX</a:t>
            </a:r>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24586436"/>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r>
              <a:rPr lang="en-US"/>
              <a:t>20XX</a:t>
            </a:r>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nvGrpSpPr>
          <p:cNvPr id="7" name="Group 6">
            <a:extLst>
              <a:ext uri="{FF2B5EF4-FFF2-40B4-BE49-F238E27FC236}">
                <a16:creationId xmlns:a16="http://schemas.microsoft.com/office/drawing/2014/main" id="{E457D222-120F-E222-DE7E-B44B0BC1863F}"/>
              </a:ext>
            </a:extLst>
          </p:cNvPr>
          <p:cNvGrpSpPr/>
          <p:nvPr userDrawn="1"/>
        </p:nvGrpSpPr>
        <p:grpSpPr>
          <a:xfrm>
            <a:off x="428696" y="482137"/>
            <a:ext cx="11301155" cy="81191"/>
            <a:chOff x="428696" y="482137"/>
            <a:chExt cx="11301155" cy="81191"/>
          </a:xfrm>
        </p:grpSpPr>
        <p:sp>
          <p:nvSpPr>
            <p:cNvPr id="8" name="Rectangle 7">
              <a:extLst>
                <a:ext uri="{FF2B5EF4-FFF2-40B4-BE49-F238E27FC236}">
                  <a16:creationId xmlns:a16="http://schemas.microsoft.com/office/drawing/2014/main" id="{09DF259B-1168-B954-21F8-A08A3C462F3C}"/>
                </a:ext>
              </a:extLst>
            </p:cNvPr>
            <p:cNvSpPr/>
            <p:nvPr/>
          </p:nvSpPr>
          <p:spPr>
            <a:xfrm flipV="1">
              <a:off x="428696" y="482137"/>
              <a:ext cx="3703321" cy="81191"/>
            </a:xfrm>
            <a:prstGeom prst="rect">
              <a:avLst/>
            </a:prstGeom>
            <a:solidFill>
              <a:schemeClr val="accent3"/>
            </a:solidFill>
            <a:ln w="539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FB5A595C-AA3A-9D82-01BB-7810CE5F7A5E}"/>
                </a:ext>
              </a:extLst>
            </p:cNvPr>
            <p:cNvSpPr/>
            <p:nvPr/>
          </p:nvSpPr>
          <p:spPr>
            <a:xfrm flipV="1">
              <a:off x="4235926" y="482137"/>
              <a:ext cx="3703321" cy="81191"/>
            </a:xfrm>
            <a:prstGeom prst="rect">
              <a:avLst/>
            </a:prstGeom>
            <a:solidFill>
              <a:schemeClr val="accent1"/>
            </a:solidFill>
            <a:ln w="539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1178CB63-8F78-566B-8120-9DC73FB7B23B}"/>
                </a:ext>
              </a:extLst>
            </p:cNvPr>
            <p:cNvSpPr/>
            <p:nvPr/>
          </p:nvSpPr>
          <p:spPr>
            <a:xfrm flipV="1">
              <a:off x="8026530" y="482137"/>
              <a:ext cx="3703321" cy="81191"/>
            </a:xfrm>
            <a:prstGeom prst="rect">
              <a:avLst/>
            </a:prstGeom>
            <a:solidFill>
              <a:schemeClr val="accent4"/>
            </a:solidFill>
            <a:ln w="539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10910551"/>
      </p:ext>
    </p:extLst>
  </p:cSld>
  <p:clrMap bg1="lt1" tx1="dk1" bg2="lt2" tx2="dk2" accent1="accent1" accent2="accent2" accent3="accent3" accent4="accent4" accent5="accent5" accent6="accent6" hlink="hlink" folHlink="folHlink"/>
  <p:sldLayoutIdLst>
    <p:sldLayoutId id="2147483800" r:id="rId1"/>
    <p:sldLayoutId id="2147483801" r:id="rId2"/>
    <p:sldLayoutId id="2147483802" r:id="rId3"/>
    <p:sldLayoutId id="2147483803" r:id="rId4"/>
    <p:sldLayoutId id="2147483804" r:id="rId5"/>
    <p:sldLayoutId id="2147483805" r:id="rId6"/>
    <p:sldLayoutId id="2147483806" r:id="rId7"/>
    <p:sldLayoutId id="2147483807" r:id="rId8"/>
    <p:sldLayoutId id="2147483808" r:id="rId9"/>
    <p:sldLayoutId id="2147483809" r:id="rId10"/>
    <p:sldLayoutId id="2147483810" r:id="rId11"/>
    <p:sldLayoutId id="2147483811" r:id="rId12"/>
    <p:sldLayoutId id="2147483812" r:id="rId13"/>
    <p:sldLayoutId id="2147483813" r:id="rId14"/>
    <p:sldLayoutId id="2147483814" r:id="rId15"/>
    <p:sldLayoutId id="2147483815" r:id="rId16"/>
  </p:sldLayoutIdLst>
  <p:hf sldNum="0" hdr="0" ftr="0" dt="0"/>
  <p:txStyles>
    <p:titleStyle>
      <a:lvl1pPr algn="l" defTabSz="457200" rtl="0" eaLnBrk="1" latinLnBrk="0" hangingPunct="1">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8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6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30.svg"/><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5.xml"/><Relationship Id="rId1" Type="http://schemas.openxmlformats.org/officeDocument/2006/relationships/slideLayout" Target="../slideLayouts/slideLayout15.xml"/><Relationship Id="rId4" Type="http://schemas.openxmlformats.org/officeDocument/2006/relationships/image" Target="../media/image32.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3.jpeg"/><Relationship Id="rId2" Type="http://schemas.openxmlformats.org/officeDocument/2006/relationships/notesSlide" Target="../notesSlides/notesSlide7.xml"/><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3" Type="http://schemas.openxmlformats.org/officeDocument/2006/relationships/image" Target="../media/image34.jpeg"/><Relationship Id="rId2" Type="http://schemas.openxmlformats.org/officeDocument/2006/relationships/notesSlide" Target="../notesSlides/notesSlide8.xml"/><Relationship Id="rId1"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8.xml.rels><?xml version="1.0" encoding="UTF-8" standalone="yes"?>
<Relationships xmlns="http://schemas.openxmlformats.org/package/2006/relationships"><Relationship Id="rId3" Type="http://schemas.openxmlformats.org/officeDocument/2006/relationships/image" Target="../media/image44.svg"/><Relationship Id="rId2" Type="http://schemas.openxmlformats.org/officeDocument/2006/relationships/image" Target="../media/image43.png"/><Relationship Id="rId1" Type="http://schemas.openxmlformats.org/officeDocument/2006/relationships/slideLayout" Target="../slideLayouts/slideLayout2.xml"/><Relationship Id="rId4" Type="http://schemas.openxmlformats.org/officeDocument/2006/relationships/hyperlink" Target="https://nam12.safelinks.protection.outlook.com/?url=https%3A%2F%2Fwww.umassmed.edu%2Fes%2Foume%2Fcurriculum%2FVista-Curriculum%2Fdiscovery-phase%2Flongitudinal-preceptor-program%2F&amp;data=05%7C02%7CChristine.MacGinnis%40umassmemorial.org%7C18352f921f4d4520f49208dd49222fe2%7C9910941497df4111a54a633909f39003%7C0%7C0%7C638747133401553920%7CUnknown%7CTWFpbGZsb3d8eyJFbXB0eU1hcGkiOnRydWUsIlYiOiIwLjAuMDAwMCIsIlAiOiJXaW4zMiIsIkFOIjoiTWFpbCIsIldUIjoyfQ%3D%3D%7C0%7C%7C%7C&amp;sdata=Ci2sISAyP0Mw80wHaXbdZHhREn0xXQiz5V8YKyrzzL4%3D&amp;reserved=0"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44.svg"/><Relationship Id="rId2" Type="http://schemas.openxmlformats.org/officeDocument/2006/relationships/image" Target="../media/image4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hyperlink" Target="https://nam12.safelinks.protection.outlook.com/?url=https%3A%2F%2Fumassmed.oasisscheduling.com%2Fua%2F5323b63f54bc49f2&amp;data=05%7C02%7CChristine.MacGinnis%40umassmemorial.org%7C5641aeb5be854bf4768108dd039df922%7C9910941497df4111a54a633909f39003%7C0%7C0%7C638670699206189818%7CUnknown%7CTWFpbGZsb3d8eyJFbXB0eU1hcGkiOnRydWUsIlYiOiIwLjAuMDAwMCIsIlAiOiJXaW4zMiIsIkFOIjoiTWFpbCIsIldUIjoyfQ%3D%3D%7C0%7C%7C%7C&amp;sdata=Bn7v0OueOkhh70PTSN4CJG%2FvjwZu%2FvnzzxBQ0XGZL8w%3D&amp;reserved=0" TargetMode="External"/><Relationship Id="rId2" Type="http://schemas.openxmlformats.org/officeDocument/2006/relationships/hyperlink" Target="mailto:Christine.MacGinnis@umassmemorial.org" TargetMode="External"/><Relationship Id="rId1" Type="http://schemas.openxmlformats.org/officeDocument/2006/relationships/slideLayout" Target="../slideLayouts/slideLayout7.xml"/><Relationship Id="rId4" Type="http://schemas.openxmlformats.org/officeDocument/2006/relationships/hyperlink" Target="mailto:IREA@umassmed.edu"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6.svg"/><Relationship Id="rId2" Type="http://schemas.openxmlformats.org/officeDocument/2006/relationships/image" Target="../media/image45.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48.svg"/><Relationship Id="rId2" Type="http://schemas.openxmlformats.org/officeDocument/2006/relationships/image" Target="../media/image4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xml"/><Relationship Id="rId1" Type="http://schemas.openxmlformats.org/officeDocument/2006/relationships/slideLayout" Target="../slideLayouts/slideLayout6.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6C8E6EB-4C59-429B-97E4-72A058CFC4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Rectangle 16">
            <a:extLst>
              <a:ext uri="{FF2B5EF4-FFF2-40B4-BE49-F238E27FC236}">
                <a16:creationId xmlns:a16="http://schemas.microsoft.com/office/drawing/2014/main" id="{B5B90362-AFCC-46A9-B41C-A257A8C5B3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Rectangle 18">
            <a:extLst>
              <a:ext uri="{FF2B5EF4-FFF2-40B4-BE49-F238E27FC236}">
                <a16:creationId xmlns:a16="http://schemas.microsoft.com/office/drawing/2014/main" id="{F71EF7F1-38BA-471D-8CD4-2A9AE8E355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1" name="Rectangle 20">
            <a:extLst>
              <a:ext uri="{FF2B5EF4-FFF2-40B4-BE49-F238E27FC236}">
                <a16:creationId xmlns:a16="http://schemas.microsoft.com/office/drawing/2014/main" id="{C0524398-BFB4-4C4A-8317-83B8729F9B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useBgFill="1">
        <p:nvSpPr>
          <p:cNvPr id="23" name="Rectangle 22">
            <a:extLst>
              <a:ext uri="{FF2B5EF4-FFF2-40B4-BE49-F238E27FC236}">
                <a16:creationId xmlns:a16="http://schemas.microsoft.com/office/drawing/2014/main" id="{526E0BFB-CDF1-4990-8C11-AC849311E0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Placeholder 9" descr="A stethoscope on a clipboard">
            <a:extLst>
              <a:ext uri="{FF2B5EF4-FFF2-40B4-BE49-F238E27FC236}">
                <a16:creationId xmlns:a16="http://schemas.microsoft.com/office/drawing/2014/main" id="{CC4B82FA-2EA0-5319-6B9C-8D78349FCB09}"/>
              </a:ext>
            </a:extLst>
          </p:cNvPr>
          <p:cNvPicPr>
            <a:picLocks noGrp="1" noChangeAspect="1"/>
          </p:cNvPicPr>
          <p:nvPr>
            <p:ph type="pic" sz="quarter" idx="13"/>
          </p:nvPr>
        </p:nvPicPr>
        <p:blipFill rotWithShape="1">
          <a:blip r:embed="rId3"/>
          <a:srcRect t="15730"/>
          <a:stretch/>
        </p:blipFill>
        <p:spPr>
          <a:xfrm>
            <a:off x="-2" y="10"/>
            <a:ext cx="12192002" cy="6857990"/>
          </a:xfrm>
          <a:prstGeom prst="rect">
            <a:avLst/>
          </a:prstGeom>
        </p:spPr>
      </p:pic>
      <p:sp>
        <p:nvSpPr>
          <p:cNvPr id="25" name="Rectangle 24">
            <a:extLst>
              <a:ext uri="{FF2B5EF4-FFF2-40B4-BE49-F238E27FC236}">
                <a16:creationId xmlns:a16="http://schemas.microsoft.com/office/drawing/2014/main" id="{6069A1F8-9BEB-4786-9694-FC48B2D75D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788244" y="0"/>
            <a:ext cx="9403756" cy="6858000"/>
          </a:xfrm>
          <a:prstGeom prst="rect">
            <a:avLst/>
          </a:prstGeom>
          <a:gradFill>
            <a:gsLst>
              <a:gs pos="58000">
                <a:schemeClr val="tx1">
                  <a:alpha val="30000"/>
                </a:schemeClr>
              </a:gs>
              <a:gs pos="30000">
                <a:schemeClr val="tx1">
                  <a:alpha val="20000"/>
                </a:schemeClr>
              </a:gs>
              <a:gs pos="0">
                <a:schemeClr val="tx1">
                  <a:alpha val="0"/>
                </a:schemeClr>
              </a:gs>
              <a:gs pos="100000">
                <a:schemeClr val="tx1">
                  <a:alpha val="30000"/>
                </a:scheme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itle 7">
            <a:extLst>
              <a:ext uri="{FF2B5EF4-FFF2-40B4-BE49-F238E27FC236}">
                <a16:creationId xmlns:a16="http://schemas.microsoft.com/office/drawing/2014/main" id="{479F0267-9D1C-BDA9-A152-B01CD379FC92}"/>
              </a:ext>
            </a:extLst>
          </p:cNvPr>
          <p:cNvSpPr>
            <a:spLocks noGrp="1"/>
          </p:cNvSpPr>
          <p:nvPr>
            <p:ph type="ctrTitle"/>
          </p:nvPr>
        </p:nvSpPr>
        <p:spPr>
          <a:xfrm>
            <a:off x="7848600" y="2187019"/>
            <a:ext cx="4023360" cy="45719"/>
          </a:xfrm>
        </p:spPr>
        <p:txBody>
          <a:bodyPr vert="horz" lIns="91440" tIns="45720" rIns="91440" bIns="45720" rtlCol="0" anchor="b">
            <a:normAutofit fontScale="90000"/>
          </a:bodyPr>
          <a:lstStyle/>
          <a:p>
            <a:r>
              <a:rPr lang="en-US" sz="3200" dirty="0">
                <a:solidFill>
                  <a:schemeClr val="bg1"/>
                </a:solidFill>
              </a:rPr>
              <a:t>LPP </a:t>
            </a:r>
            <a:br>
              <a:rPr lang="en-US" sz="3200" dirty="0">
                <a:solidFill>
                  <a:schemeClr val="bg1"/>
                </a:solidFill>
              </a:rPr>
            </a:br>
            <a:r>
              <a:rPr lang="en-US" sz="3200" dirty="0">
                <a:solidFill>
                  <a:schemeClr val="bg1"/>
                </a:solidFill>
              </a:rPr>
              <a:t>Spring Check in</a:t>
            </a:r>
            <a:br>
              <a:rPr lang="en-US" sz="3200" dirty="0">
                <a:solidFill>
                  <a:schemeClr val="bg1"/>
                </a:solidFill>
              </a:rPr>
            </a:br>
            <a:r>
              <a:rPr lang="en-US" sz="3200" dirty="0">
                <a:solidFill>
                  <a:schemeClr val="bg1"/>
                </a:solidFill>
              </a:rPr>
              <a:t>Dr. Apeksha Tripathi</a:t>
            </a:r>
            <a:br>
              <a:rPr lang="en-US" sz="3200" dirty="0">
                <a:solidFill>
                  <a:schemeClr val="bg1"/>
                </a:solidFill>
              </a:rPr>
            </a:br>
            <a:r>
              <a:rPr lang="en-US" sz="3200" dirty="0">
                <a:solidFill>
                  <a:schemeClr val="bg1"/>
                </a:solidFill>
              </a:rPr>
              <a:t>Dr. Chris MacGinnis</a:t>
            </a:r>
          </a:p>
        </p:txBody>
      </p:sp>
    </p:spTree>
    <p:extLst>
      <p:ext uri="{BB962C8B-B14F-4D97-AF65-F5344CB8AC3E}">
        <p14:creationId xmlns:p14="http://schemas.microsoft.com/office/powerpoint/2010/main" val="1039759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8"/>
                                        </p:tgtEl>
                                        <p:attrNameLst>
                                          <p:attrName>style.visibility</p:attrName>
                                        </p:attrNameLst>
                                      </p:cBhvr>
                                      <p:to>
                                        <p:strVal val="visible"/>
                                      </p:to>
                                    </p:set>
                                    <p:animEffect transition="in" filter="fade">
                                      <p:cBhvr>
                                        <p:cTn id="7" dur="7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DD651B61-325E-4E73-8445-38B0DE8AAA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Rectangle 24">
            <a:extLst>
              <a:ext uri="{FF2B5EF4-FFF2-40B4-BE49-F238E27FC236}">
                <a16:creationId xmlns:a16="http://schemas.microsoft.com/office/drawing/2014/main" id="{B42E5253-D3AC-4AC2-B766-8B34F13C2F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Rectangle 26">
            <a:extLst>
              <a:ext uri="{FF2B5EF4-FFF2-40B4-BE49-F238E27FC236}">
                <a16:creationId xmlns:a16="http://schemas.microsoft.com/office/drawing/2014/main" id="{10AE8D57-436A-4073-9A75-15BB5949F8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9" name="Rectangle 28">
            <a:extLst>
              <a:ext uri="{FF2B5EF4-FFF2-40B4-BE49-F238E27FC236}">
                <a16:creationId xmlns:a16="http://schemas.microsoft.com/office/drawing/2014/main" id="{E2852671-8EB6-4EAF-8AF8-65CF3FD66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1" name="Rectangle 30">
            <a:extLst>
              <a:ext uri="{FF2B5EF4-FFF2-40B4-BE49-F238E27FC236}">
                <a16:creationId xmlns:a16="http://schemas.microsoft.com/office/drawing/2014/main" id="{F7207B7B-5C57-458C-BE38-95D2CD7655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537703"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9822E561-F97C-4CBB-A9A6-A6BF6317BC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7705" y="0"/>
            <a:ext cx="4654295" cy="6858000"/>
          </a:xfrm>
          <a:prstGeom prst="rect">
            <a:avLst/>
          </a:prstGeom>
          <a:solidFill>
            <a:schemeClr val="bg1">
              <a:lumMod val="85000"/>
              <a:lumOff val="1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CC71B028-081D-4EA7-9EBA-BF2CD9DB04F3}"/>
              </a:ext>
            </a:extLst>
          </p:cNvPr>
          <p:cNvSpPr>
            <a:spLocks noGrp="1"/>
          </p:cNvSpPr>
          <p:nvPr>
            <p:ph type="title"/>
          </p:nvPr>
        </p:nvSpPr>
        <p:spPr>
          <a:xfrm>
            <a:off x="8109235" y="863695"/>
            <a:ext cx="3511233" cy="3779995"/>
          </a:xfrm>
        </p:spPr>
        <p:txBody>
          <a:bodyPr vert="horz" lIns="91440" tIns="45720" rIns="91440" bIns="45720" rtlCol="0" anchor="ctr">
            <a:normAutofit/>
          </a:bodyPr>
          <a:lstStyle/>
          <a:p>
            <a:r>
              <a:rPr lang="en-US" sz="3600" dirty="0">
                <a:solidFill>
                  <a:schemeClr val="tx1"/>
                </a:solidFill>
              </a:rPr>
              <a:t>Clinical Learning</a:t>
            </a:r>
          </a:p>
        </p:txBody>
      </p:sp>
      <p:sp>
        <p:nvSpPr>
          <p:cNvPr id="3" name="Content Placeholder 2">
            <a:extLst>
              <a:ext uri="{FF2B5EF4-FFF2-40B4-BE49-F238E27FC236}">
                <a16:creationId xmlns:a16="http://schemas.microsoft.com/office/drawing/2014/main" id="{DE2262A5-0BC1-4D22-A3ED-D6A39EAD7D89}"/>
              </a:ext>
            </a:extLst>
          </p:cNvPr>
          <p:cNvSpPr>
            <a:spLocks noGrp="1"/>
          </p:cNvSpPr>
          <p:nvPr>
            <p:ph idx="1"/>
          </p:nvPr>
        </p:nvSpPr>
        <p:spPr>
          <a:xfrm>
            <a:off x="8109236" y="4739780"/>
            <a:ext cx="3511233" cy="1147054"/>
          </a:xfrm>
        </p:spPr>
        <p:txBody>
          <a:bodyPr vert="horz" lIns="91440" tIns="45720" rIns="91440" bIns="45720" rtlCol="0" anchor="t">
            <a:normAutofit/>
          </a:bodyPr>
          <a:lstStyle/>
          <a:p>
            <a:pPr marL="0" indent="0">
              <a:buNone/>
            </a:pPr>
            <a:r>
              <a:rPr lang="en-US" sz="2000" kern="1200" cap="all">
                <a:solidFill>
                  <a:schemeClr val="accent1"/>
                </a:solidFill>
                <a:latin typeface="+mn-lt"/>
                <a:ea typeface="+mn-ea"/>
                <a:cs typeface="+mn-cs"/>
              </a:rPr>
              <a:t>Putting it all together </a:t>
            </a:r>
          </a:p>
        </p:txBody>
      </p:sp>
      <p:sp>
        <p:nvSpPr>
          <p:cNvPr id="35" name="Rectangle 34">
            <a:extLst>
              <a:ext uri="{FF2B5EF4-FFF2-40B4-BE49-F238E27FC236}">
                <a16:creationId xmlns:a16="http://schemas.microsoft.com/office/drawing/2014/main" id="{B01B0E58-A5C8-4CDA-A2E0-35DF94E59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09235" y="457200"/>
            <a:ext cx="3511233" cy="9143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pic>
        <p:nvPicPr>
          <p:cNvPr id="7" name="Graphic 6" descr="Puzzle">
            <a:extLst>
              <a:ext uri="{FF2B5EF4-FFF2-40B4-BE49-F238E27FC236}">
                <a16:creationId xmlns:a16="http://schemas.microsoft.com/office/drawing/2014/main" id="{D8E68E41-DB1C-FBE6-9E71-F8108F8FD90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79157" y="647808"/>
            <a:ext cx="5581779" cy="5581779"/>
          </a:xfrm>
          <a:prstGeom prst="rect">
            <a:avLst/>
          </a:prstGeom>
        </p:spPr>
      </p:pic>
    </p:spTree>
    <p:extLst>
      <p:ext uri="{BB962C8B-B14F-4D97-AF65-F5344CB8AC3E}">
        <p14:creationId xmlns:p14="http://schemas.microsoft.com/office/powerpoint/2010/main" val="4013226386"/>
      </p:ext>
    </p:extLst>
  </p:cSld>
  <p:clrMapOvr>
    <a:overrideClrMapping bg1="dk1" tx1="lt1" bg2="dk2" tx2="lt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525"/>
        <p:cNvGrpSpPr/>
        <p:nvPr/>
      </p:nvGrpSpPr>
      <p:grpSpPr>
        <a:xfrm>
          <a:off x="0" y="0"/>
          <a:ext cx="0" cy="0"/>
          <a:chOff x="0" y="0"/>
          <a:chExt cx="0" cy="0"/>
        </a:xfrm>
      </p:grpSpPr>
      <p:sp>
        <p:nvSpPr>
          <p:cNvPr id="526" name="Google Shape;526;g2e7d31d9c3e_5_179"/>
          <p:cNvSpPr txBox="1">
            <a:spLocks noGrp="1"/>
          </p:cNvSpPr>
          <p:nvPr>
            <p:ph type="sldNum" idx="12"/>
          </p:nvPr>
        </p:nvSpPr>
        <p:spPr>
          <a:xfrm>
            <a:off x="10358437" y="457199"/>
            <a:ext cx="1067589" cy="471489"/>
          </a:xfrm>
          <a:prstGeom prst="rect">
            <a:avLst/>
          </a:prstGeom>
          <a:noFill/>
          <a:ln>
            <a:noFill/>
          </a:ln>
        </p:spPr>
        <p:txBody>
          <a:bodyPr spcFirstLastPara="1" wrap="square" lIns="91425" tIns="45700" rIns="0" bIns="45700" anchor="ctr"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600" b="0" i="0" u="none" strike="noStrike" kern="0" cap="none" spc="0" normalizeH="0" baseline="0" noProof="0">
                <a:ln>
                  <a:noFill/>
                </a:ln>
                <a:solidFill>
                  <a:srgbClr val="1F2C8F"/>
                </a:solidFill>
                <a:effectLst/>
                <a:uLnTx/>
                <a:uFillTx/>
                <a:latin typeface="Arial Black"/>
                <a:sym typeface="Arial Black"/>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11</a:t>
            </a:fld>
            <a:endParaRPr kumimoji="0" sz="1600" b="0" i="0" u="none" strike="noStrike" kern="0" cap="none" spc="0" normalizeH="0" baseline="0" noProof="0">
              <a:ln>
                <a:noFill/>
              </a:ln>
              <a:solidFill>
                <a:srgbClr val="1F2C8F"/>
              </a:solidFill>
              <a:effectLst/>
              <a:uLnTx/>
              <a:uFillTx/>
              <a:latin typeface="Arial Black"/>
              <a:sym typeface="Arial Black"/>
            </a:endParaRPr>
          </a:p>
        </p:txBody>
      </p:sp>
      <p:graphicFrame>
        <p:nvGraphicFramePr>
          <p:cNvPr id="527" name="Google Shape;527;g2e7d31d9c3e_5_179"/>
          <p:cNvGraphicFramePr/>
          <p:nvPr>
            <p:extLst>
              <p:ext uri="{D42A27DB-BD31-4B8C-83A1-F6EECF244321}">
                <p14:modId xmlns:p14="http://schemas.microsoft.com/office/powerpoint/2010/main" val="3534620078"/>
              </p:ext>
            </p:extLst>
          </p:nvPr>
        </p:nvGraphicFramePr>
        <p:xfrm>
          <a:off x="1" y="0"/>
          <a:ext cx="12191998" cy="6896650"/>
        </p:xfrm>
        <a:graphic>
          <a:graphicData uri="http://schemas.openxmlformats.org/drawingml/2006/table">
            <a:tbl>
              <a:tblPr>
                <a:noFill/>
              </a:tblPr>
              <a:tblGrid>
                <a:gridCol w="5079993">
                  <a:extLst>
                    <a:ext uri="{9D8B030D-6E8A-4147-A177-3AD203B41FA5}">
                      <a16:colId xmlns:a16="http://schemas.microsoft.com/office/drawing/2014/main" val="20000"/>
                    </a:ext>
                  </a:extLst>
                </a:gridCol>
                <a:gridCol w="3747065">
                  <a:extLst>
                    <a:ext uri="{9D8B030D-6E8A-4147-A177-3AD203B41FA5}">
                      <a16:colId xmlns:a16="http://schemas.microsoft.com/office/drawing/2014/main" val="20001"/>
                    </a:ext>
                  </a:extLst>
                </a:gridCol>
                <a:gridCol w="3364940">
                  <a:extLst>
                    <a:ext uri="{9D8B030D-6E8A-4147-A177-3AD203B41FA5}">
                      <a16:colId xmlns:a16="http://schemas.microsoft.com/office/drawing/2014/main" val="20002"/>
                    </a:ext>
                  </a:extLst>
                </a:gridCol>
              </a:tblGrid>
              <a:tr h="997442">
                <a:tc>
                  <a:txBody>
                    <a:bodyPr/>
                    <a:lstStyle/>
                    <a:p>
                      <a:pPr marL="0" marR="0" lvl="0" indent="0" algn="l" rtl="0">
                        <a:spcBef>
                          <a:spcPts val="0"/>
                        </a:spcBef>
                        <a:spcAft>
                          <a:spcPts val="0"/>
                        </a:spcAft>
                        <a:buNone/>
                      </a:pPr>
                      <a:r>
                        <a:rPr lang="en-US" sz="1400" b="0" i="0" u="none" strike="noStrike" cap="none">
                          <a:solidFill>
                            <a:srgbClr val="000000"/>
                          </a:solidFill>
                          <a:latin typeface="EB Garamond"/>
                          <a:ea typeface="EB Garamond"/>
                          <a:cs typeface="EB Garamond"/>
                          <a:sym typeface="EB Garamond"/>
                        </a:rPr>
                        <a:t>*ECL 18: Motivational Interviewing II-Alcohol Use </a:t>
                      </a:r>
                      <a:endParaRPr/>
                    </a:p>
                  </a:txBody>
                  <a:tcPr marL="5350" marR="5350" marT="5350" marB="0">
                    <a:lnL w="12700" cap="flat" cmpd="sng">
                      <a:solidFill>
                        <a:schemeClr val="dk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chemeClr val="dk1"/>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FF2CC"/>
                    </a:solidFill>
                  </a:tcPr>
                </a:tc>
                <a:tc>
                  <a:txBody>
                    <a:bodyPr/>
                    <a:lstStyle/>
                    <a:p>
                      <a:pPr marL="0" marR="0" lvl="0" indent="0" algn="l" rtl="0">
                        <a:spcBef>
                          <a:spcPts val="0"/>
                        </a:spcBef>
                        <a:spcAft>
                          <a:spcPts val="0"/>
                        </a:spcAft>
                        <a:buNone/>
                      </a:pPr>
                      <a:r>
                        <a:rPr lang="en-US" sz="1400" b="0" i="0" u="none" strike="noStrike" cap="none">
                          <a:solidFill>
                            <a:srgbClr val="000000"/>
                          </a:solidFill>
                          <a:latin typeface="EB Garamond"/>
                          <a:ea typeface="EB Garamond"/>
                          <a:cs typeface="EB Garamond"/>
                          <a:sym typeface="EB Garamond"/>
                        </a:rPr>
                        <a:t>Recognizing change talk</a:t>
                      </a:r>
                      <a:endParaRPr/>
                    </a:p>
                    <a:p>
                      <a:pPr marL="0" marR="0" lvl="0" indent="0" algn="l" rtl="0">
                        <a:spcBef>
                          <a:spcPts val="0"/>
                        </a:spcBef>
                        <a:spcAft>
                          <a:spcPts val="0"/>
                        </a:spcAft>
                        <a:buNone/>
                      </a:pPr>
                      <a:r>
                        <a:rPr lang="en-US" sz="1400" b="0" i="0" u="none" strike="noStrike" cap="none">
                          <a:solidFill>
                            <a:srgbClr val="000000"/>
                          </a:solidFill>
                          <a:latin typeface="EB Garamond"/>
                          <a:ea typeface="EB Garamond"/>
                          <a:cs typeface="EB Garamond"/>
                          <a:sym typeface="EB Garamond"/>
                        </a:rPr>
                        <a:t>Reflective statements to amplify change talk</a:t>
                      </a:r>
                      <a:endParaRPr/>
                    </a:p>
                    <a:p>
                      <a:pPr marL="0" marR="0" lvl="0" indent="0" algn="l" rtl="0">
                        <a:spcBef>
                          <a:spcPts val="0"/>
                        </a:spcBef>
                        <a:spcAft>
                          <a:spcPts val="0"/>
                        </a:spcAft>
                        <a:buNone/>
                      </a:pPr>
                      <a:endParaRPr sz="1400" b="0" i="0" u="none" strike="noStrike" cap="none">
                        <a:solidFill>
                          <a:srgbClr val="000000"/>
                        </a:solidFill>
                        <a:latin typeface="EB Garamond"/>
                        <a:ea typeface="EB Garamond"/>
                        <a:cs typeface="EB Garamond"/>
                        <a:sym typeface="EB Garamond"/>
                      </a:endParaRPr>
                    </a:p>
                  </a:txBody>
                  <a:tcPr marL="5350" marR="5350" marT="5350" marB="0">
                    <a:lnL w="9525" cap="flat" cmpd="sng">
                      <a:solidFill>
                        <a:srgbClr val="000000">
                          <a:alpha val="0"/>
                        </a:srgbClr>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FF2CC"/>
                    </a:solidFill>
                  </a:tcPr>
                </a:tc>
                <a:tc rowSpan="9">
                  <a:txBody>
                    <a:bodyPr/>
                    <a:lstStyle/>
                    <a:p>
                      <a:pPr marL="0" marR="0" lvl="0" indent="0" algn="l" rtl="0">
                        <a:lnSpc>
                          <a:spcPct val="107000"/>
                        </a:lnSpc>
                        <a:spcBef>
                          <a:spcPts val="0"/>
                        </a:spcBef>
                        <a:spcAft>
                          <a:spcPts val="0"/>
                        </a:spcAft>
                        <a:buNone/>
                      </a:pPr>
                      <a:r>
                        <a:rPr lang="en-US" sz="1800" b="1" u="none" strike="noStrike" cap="none" dirty="0">
                          <a:solidFill>
                            <a:srgbClr val="202C8F"/>
                          </a:solidFill>
                          <a:latin typeface="EB Garamond"/>
                          <a:ea typeface="EB Garamond"/>
                          <a:cs typeface="EB Garamond"/>
                          <a:sym typeface="EB Garamond"/>
                        </a:rPr>
                        <a:t>Hospital Sessions 3, 4, 5</a:t>
                      </a:r>
                      <a:endParaRPr sz="1800" dirty="0"/>
                    </a:p>
                    <a:p>
                      <a:pPr marL="0" marR="0" lvl="0" indent="0" algn="l" rtl="0">
                        <a:lnSpc>
                          <a:spcPct val="107000"/>
                        </a:lnSpc>
                        <a:spcBef>
                          <a:spcPts val="0"/>
                        </a:spcBef>
                        <a:spcAft>
                          <a:spcPts val="0"/>
                        </a:spcAft>
                        <a:buNone/>
                      </a:pPr>
                      <a:r>
                        <a:rPr lang="en-US" sz="1800" b="0" u="none" strike="noStrike" cap="none" dirty="0">
                          <a:solidFill>
                            <a:srgbClr val="202C8F"/>
                          </a:solidFill>
                          <a:latin typeface="EB Garamond"/>
                          <a:ea typeface="EB Garamond"/>
                          <a:cs typeface="EB Garamond"/>
                          <a:sym typeface="EB Garamond"/>
                        </a:rPr>
                        <a:t>- open-ended skills</a:t>
                      </a:r>
                      <a:endParaRPr sz="1800" dirty="0"/>
                    </a:p>
                    <a:p>
                      <a:pPr marL="0" marR="0" lvl="0" indent="0" algn="l" rtl="0">
                        <a:lnSpc>
                          <a:spcPct val="107000"/>
                        </a:lnSpc>
                        <a:spcBef>
                          <a:spcPts val="0"/>
                        </a:spcBef>
                        <a:spcAft>
                          <a:spcPts val="0"/>
                        </a:spcAft>
                        <a:buNone/>
                      </a:pPr>
                      <a:r>
                        <a:rPr lang="en-US" sz="1800" b="0" u="none" strike="noStrike" cap="none" dirty="0">
                          <a:solidFill>
                            <a:srgbClr val="202C8F"/>
                          </a:solidFill>
                          <a:latin typeface="EB Garamond"/>
                          <a:ea typeface="EB Garamond"/>
                          <a:cs typeface="EB Garamond"/>
                          <a:sym typeface="EB Garamond"/>
                        </a:rPr>
                        <a:t>- emotion</a:t>
                      </a:r>
                      <a:endParaRPr sz="1800" dirty="0"/>
                    </a:p>
                    <a:p>
                      <a:pPr marL="0" marR="0" lvl="0" indent="0" algn="l" rtl="0">
                        <a:lnSpc>
                          <a:spcPct val="107000"/>
                        </a:lnSpc>
                        <a:spcBef>
                          <a:spcPts val="0"/>
                        </a:spcBef>
                        <a:spcAft>
                          <a:spcPts val="0"/>
                        </a:spcAft>
                        <a:buNone/>
                      </a:pPr>
                      <a:r>
                        <a:rPr lang="en-US" sz="1800" b="0" u="none" strike="noStrike" cap="none" dirty="0">
                          <a:solidFill>
                            <a:srgbClr val="202C8F"/>
                          </a:solidFill>
                          <a:latin typeface="EB Garamond"/>
                          <a:ea typeface="EB Garamond"/>
                          <a:cs typeface="EB Garamond"/>
                          <a:sym typeface="EB Garamond"/>
                        </a:rPr>
                        <a:t>- basic interviewing</a:t>
                      </a:r>
                      <a:endParaRPr sz="1800" b="0" i="1" u="none" strike="noStrike" cap="none" dirty="0">
                        <a:solidFill>
                          <a:srgbClr val="202C8F"/>
                        </a:solidFill>
                        <a:latin typeface="EB Garamond"/>
                        <a:ea typeface="EB Garamond"/>
                        <a:cs typeface="EB Garamond"/>
                        <a:sym typeface="EB Garamond"/>
                      </a:endParaRPr>
                    </a:p>
                    <a:p>
                      <a:pPr marL="0" marR="0" lvl="0" indent="0" algn="l" rtl="0">
                        <a:lnSpc>
                          <a:spcPct val="107000"/>
                        </a:lnSpc>
                        <a:spcBef>
                          <a:spcPts val="0"/>
                        </a:spcBef>
                        <a:spcAft>
                          <a:spcPts val="0"/>
                        </a:spcAft>
                        <a:buNone/>
                      </a:pPr>
                      <a:r>
                        <a:rPr lang="en-US" sz="1800" b="0" u="none" strike="noStrike" cap="none" dirty="0">
                          <a:solidFill>
                            <a:srgbClr val="202C8F"/>
                          </a:solidFill>
                          <a:latin typeface="EB Garamond"/>
                          <a:ea typeface="EB Garamond"/>
                          <a:cs typeface="EB Garamond"/>
                          <a:sym typeface="EB Garamond"/>
                        </a:rPr>
                        <a:t>- patient-centered interruptions</a:t>
                      </a:r>
                      <a:endParaRPr sz="1800" dirty="0"/>
                    </a:p>
                    <a:p>
                      <a:pPr marL="0" marR="0" lvl="0" indent="0" algn="l" rtl="0">
                        <a:lnSpc>
                          <a:spcPct val="107000"/>
                        </a:lnSpc>
                        <a:spcBef>
                          <a:spcPts val="0"/>
                        </a:spcBef>
                        <a:spcAft>
                          <a:spcPts val="0"/>
                        </a:spcAft>
                        <a:buClr>
                          <a:srgbClr val="202C8F"/>
                        </a:buClr>
                        <a:buSzPts val="1400"/>
                        <a:buFont typeface="EB Garamond"/>
                        <a:buNone/>
                      </a:pPr>
                      <a:r>
                        <a:rPr lang="en-US" sz="1800" b="0" u="none" strike="noStrike" cap="none" dirty="0">
                          <a:solidFill>
                            <a:srgbClr val="202C8F"/>
                          </a:solidFill>
                          <a:latin typeface="EB Garamond"/>
                          <a:ea typeface="EB Garamond"/>
                          <a:cs typeface="EB Garamond"/>
                          <a:sym typeface="EB Garamond"/>
                        </a:rPr>
                        <a:t>- reflective statements</a:t>
                      </a:r>
                      <a:endParaRPr sz="1800" dirty="0"/>
                    </a:p>
                    <a:p>
                      <a:pPr marL="0" marR="0" lvl="0" indent="0" algn="l" rtl="0">
                        <a:lnSpc>
                          <a:spcPct val="107000"/>
                        </a:lnSpc>
                        <a:spcBef>
                          <a:spcPts val="0"/>
                        </a:spcBef>
                        <a:spcAft>
                          <a:spcPts val="0"/>
                        </a:spcAft>
                        <a:buClr>
                          <a:srgbClr val="202C8F"/>
                        </a:buClr>
                        <a:buSzPts val="1400"/>
                        <a:buFont typeface="EB Garamond"/>
                        <a:buNone/>
                      </a:pPr>
                      <a:r>
                        <a:rPr lang="en-US" sz="1800" b="0" u="none" strike="noStrike" cap="none" dirty="0">
                          <a:solidFill>
                            <a:srgbClr val="202C8F"/>
                          </a:solidFill>
                          <a:latin typeface="EB Garamond"/>
                          <a:ea typeface="EB Garamond"/>
                          <a:cs typeface="EB Garamond"/>
                          <a:sym typeface="EB Garamond"/>
                        </a:rPr>
                        <a:t>- oral presentations </a:t>
                      </a:r>
                      <a:endParaRPr sz="1800" dirty="0"/>
                    </a:p>
                    <a:p>
                      <a:pPr marL="0" marR="0" lvl="0" indent="0" algn="l" rtl="0">
                        <a:lnSpc>
                          <a:spcPct val="107000"/>
                        </a:lnSpc>
                        <a:spcBef>
                          <a:spcPts val="0"/>
                        </a:spcBef>
                        <a:spcAft>
                          <a:spcPts val="0"/>
                        </a:spcAft>
                        <a:buClr>
                          <a:schemeClr val="dk1"/>
                        </a:buClr>
                        <a:buSzPts val="1400"/>
                        <a:buFont typeface="EB Garamond"/>
                        <a:buNone/>
                      </a:pPr>
                      <a:endParaRPr sz="1800" b="0" u="none" strike="noStrike" cap="none" dirty="0">
                        <a:solidFill>
                          <a:srgbClr val="202C8F"/>
                        </a:solidFill>
                        <a:latin typeface="EB Garamond"/>
                        <a:ea typeface="EB Garamond"/>
                        <a:cs typeface="EB Garamond"/>
                        <a:sym typeface="EB Garamond"/>
                      </a:endParaRPr>
                    </a:p>
                    <a:p>
                      <a:pPr marL="0" marR="0" lvl="0" indent="0" algn="l" rtl="0">
                        <a:lnSpc>
                          <a:spcPct val="107000"/>
                        </a:lnSpc>
                        <a:spcBef>
                          <a:spcPts val="0"/>
                        </a:spcBef>
                        <a:spcAft>
                          <a:spcPts val="0"/>
                        </a:spcAft>
                        <a:buClr>
                          <a:srgbClr val="202C8F"/>
                        </a:buClr>
                        <a:buSzPts val="1400"/>
                        <a:buFont typeface="EB Garamond"/>
                        <a:buNone/>
                      </a:pPr>
                      <a:r>
                        <a:rPr lang="en-US" sz="1800" b="0" i="1" u="none" strike="noStrike" cap="none" dirty="0">
                          <a:solidFill>
                            <a:srgbClr val="202C8F"/>
                          </a:solidFill>
                          <a:latin typeface="EB Garamond"/>
                          <a:ea typeface="EB Garamond"/>
                          <a:cs typeface="EB Garamond"/>
                          <a:sym typeface="EB Garamond"/>
                        </a:rPr>
                        <a:t>- </a:t>
                      </a:r>
                      <a:r>
                        <a:rPr lang="en-US" sz="1800" b="0" i="0" u="none" strike="noStrike" cap="none" dirty="0">
                          <a:solidFill>
                            <a:srgbClr val="202C8F"/>
                          </a:solidFill>
                          <a:latin typeface="EB Garamond"/>
                          <a:ea typeface="EB Garamond"/>
                          <a:cs typeface="EB Garamond"/>
                          <a:sym typeface="EB Garamond"/>
                        </a:rPr>
                        <a:t>Developing a problem list</a:t>
                      </a:r>
                      <a:endParaRPr sz="1800" dirty="0"/>
                    </a:p>
                    <a:p>
                      <a:pPr marL="285750" marR="0" lvl="0" indent="-285750" algn="l" rtl="0">
                        <a:lnSpc>
                          <a:spcPct val="107000"/>
                        </a:lnSpc>
                        <a:spcBef>
                          <a:spcPts val="0"/>
                        </a:spcBef>
                        <a:spcAft>
                          <a:spcPts val="0"/>
                        </a:spcAft>
                        <a:buClr>
                          <a:srgbClr val="202C8F"/>
                        </a:buClr>
                        <a:buSzPts val="1400"/>
                        <a:buFontTx/>
                        <a:buChar char="-"/>
                      </a:pPr>
                      <a:r>
                        <a:rPr lang="en-US" sz="1800" b="0" i="0" u="none" strike="noStrike" cap="none" dirty="0">
                          <a:solidFill>
                            <a:srgbClr val="202C8F"/>
                          </a:solidFill>
                          <a:latin typeface="EB Garamond"/>
                          <a:ea typeface="EB Garamond"/>
                          <a:cs typeface="EB Garamond"/>
                          <a:sym typeface="EB Garamond"/>
                        </a:rPr>
                        <a:t>Developing a differential </a:t>
                      </a:r>
                    </a:p>
                    <a:p>
                      <a:pPr marL="285750" marR="0" lvl="0" indent="-285750" algn="l" rtl="0">
                        <a:lnSpc>
                          <a:spcPct val="107000"/>
                        </a:lnSpc>
                        <a:spcBef>
                          <a:spcPts val="0"/>
                        </a:spcBef>
                        <a:spcAft>
                          <a:spcPts val="0"/>
                        </a:spcAft>
                        <a:buClr>
                          <a:srgbClr val="202C8F"/>
                        </a:buClr>
                        <a:buSzPts val="1400"/>
                        <a:buFontTx/>
                        <a:buChar char="-"/>
                      </a:pPr>
                      <a:endParaRPr lang="en-US" sz="1800" b="0" i="0" u="none" strike="noStrike" cap="none" dirty="0">
                        <a:solidFill>
                          <a:srgbClr val="202C8F"/>
                        </a:solidFill>
                        <a:latin typeface="EB Garamond"/>
                        <a:ea typeface="EB Garamond"/>
                        <a:cs typeface="EB Garamond"/>
                        <a:sym typeface="EB Garamond"/>
                      </a:endParaRPr>
                    </a:p>
                    <a:p>
                      <a:pPr marL="285750" marR="0" lvl="0" indent="-285750" algn="l" rtl="0">
                        <a:lnSpc>
                          <a:spcPct val="107000"/>
                        </a:lnSpc>
                        <a:spcBef>
                          <a:spcPts val="0"/>
                        </a:spcBef>
                        <a:spcAft>
                          <a:spcPts val="0"/>
                        </a:spcAft>
                        <a:buClr>
                          <a:srgbClr val="202C8F"/>
                        </a:buClr>
                        <a:buSzPts val="1400"/>
                        <a:buFontTx/>
                        <a:buChar char="-"/>
                      </a:pPr>
                      <a:r>
                        <a:rPr lang="en-US" sz="1800" b="1" i="0" u="none" strike="noStrike" cap="none" dirty="0">
                          <a:solidFill>
                            <a:srgbClr val="202C8F"/>
                          </a:solidFill>
                          <a:latin typeface="EB Garamond"/>
                          <a:ea typeface="EB Garamond"/>
                          <a:cs typeface="EB Garamond"/>
                          <a:sym typeface="EB Garamond"/>
                        </a:rPr>
                        <a:t>PD</a:t>
                      </a:r>
                    </a:p>
                    <a:p>
                      <a:pPr marL="285750" marR="0" lvl="0" indent="-285750" algn="l" rtl="0">
                        <a:lnSpc>
                          <a:spcPct val="107000"/>
                        </a:lnSpc>
                        <a:spcBef>
                          <a:spcPts val="0"/>
                        </a:spcBef>
                        <a:spcAft>
                          <a:spcPts val="0"/>
                        </a:spcAft>
                        <a:buClr>
                          <a:srgbClr val="202C8F"/>
                        </a:buClr>
                        <a:buSzPts val="1400"/>
                        <a:buFontTx/>
                        <a:buChar char="-"/>
                      </a:pPr>
                      <a:r>
                        <a:rPr lang="en-US" sz="1800" b="1" i="0" u="none" strike="noStrike" cap="none" dirty="0">
                          <a:solidFill>
                            <a:srgbClr val="202C8F"/>
                          </a:solidFill>
                          <a:latin typeface="EB Garamond"/>
                          <a:ea typeface="EB Garamond"/>
                          <a:cs typeface="EB Garamond"/>
                          <a:sym typeface="EB Garamond"/>
                        </a:rPr>
                        <a:t>VSS, cardiopulmonary </a:t>
                      </a:r>
                    </a:p>
                    <a:p>
                      <a:pPr marL="285750" marR="0" lvl="0" indent="-285750" algn="l" rtl="0">
                        <a:lnSpc>
                          <a:spcPct val="107000"/>
                        </a:lnSpc>
                        <a:spcBef>
                          <a:spcPts val="0"/>
                        </a:spcBef>
                        <a:spcAft>
                          <a:spcPts val="0"/>
                        </a:spcAft>
                        <a:buClr>
                          <a:srgbClr val="202C8F"/>
                        </a:buClr>
                        <a:buSzPts val="1400"/>
                        <a:buFontTx/>
                        <a:buChar char="-"/>
                      </a:pPr>
                      <a:r>
                        <a:rPr lang="en-US" sz="1800" b="1" i="0" u="none" strike="noStrike" cap="none" dirty="0">
                          <a:solidFill>
                            <a:srgbClr val="202C8F"/>
                          </a:solidFill>
                          <a:latin typeface="EB Garamond"/>
                          <a:ea typeface="EB Garamond"/>
                          <a:cs typeface="EB Garamond"/>
                          <a:sym typeface="EB Garamond"/>
                        </a:rPr>
                        <a:t>Abdominal /breast</a:t>
                      </a:r>
                    </a:p>
                    <a:p>
                      <a:pPr marL="285750" marR="0" lvl="0" indent="-285750" algn="l" rtl="0">
                        <a:lnSpc>
                          <a:spcPct val="107000"/>
                        </a:lnSpc>
                        <a:spcBef>
                          <a:spcPts val="0"/>
                        </a:spcBef>
                        <a:spcAft>
                          <a:spcPts val="0"/>
                        </a:spcAft>
                        <a:buClr>
                          <a:srgbClr val="202C8F"/>
                        </a:buClr>
                        <a:buSzPts val="1400"/>
                        <a:buFontTx/>
                        <a:buChar char="-"/>
                      </a:pPr>
                      <a:r>
                        <a:rPr lang="en-US" sz="1800" b="1" i="0" u="none" strike="noStrike" cap="none" dirty="0">
                          <a:solidFill>
                            <a:srgbClr val="202C8F"/>
                          </a:solidFill>
                          <a:latin typeface="EB Garamond"/>
                          <a:ea typeface="EB Garamond"/>
                          <a:cs typeface="EB Garamond"/>
                          <a:sym typeface="EB Garamond"/>
                        </a:rPr>
                        <a:t>MSK</a:t>
                      </a:r>
                    </a:p>
                    <a:p>
                      <a:pPr marL="285750" marR="0" lvl="0" indent="-285750" algn="l" rtl="0">
                        <a:lnSpc>
                          <a:spcPct val="107000"/>
                        </a:lnSpc>
                        <a:spcBef>
                          <a:spcPts val="0"/>
                        </a:spcBef>
                        <a:spcAft>
                          <a:spcPts val="0"/>
                        </a:spcAft>
                        <a:buClr>
                          <a:srgbClr val="202C8F"/>
                        </a:buClr>
                        <a:buSzPts val="1400"/>
                        <a:buFontTx/>
                        <a:buChar char="-"/>
                      </a:pPr>
                      <a:r>
                        <a:rPr lang="en-US" sz="1800" b="1" i="0" u="none" strike="noStrike" cap="none" dirty="0">
                          <a:solidFill>
                            <a:srgbClr val="C00000"/>
                          </a:solidFill>
                          <a:latin typeface="EB Garamond"/>
                          <a:ea typeface="EB Garamond"/>
                          <a:cs typeface="EB Garamond"/>
                          <a:sym typeface="EB Garamond"/>
                        </a:rPr>
                        <a:t>Neuro</a:t>
                      </a:r>
                    </a:p>
                    <a:p>
                      <a:pPr marL="285750" marR="0" lvl="0" indent="-285750" algn="l" rtl="0">
                        <a:lnSpc>
                          <a:spcPct val="107000"/>
                        </a:lnSpc>
                        <a:spcBef>
                          <a:spcPts val="0"/>
                        </a:spcBef>
                        <a:spcAft>
                          <a:spcPts val="0"/>
                        </a:spcAft>
                        <a:buClr>
                          <a:srgbClr val="202C8F"/>
                        </a:buClr>
                        <a:buSzPts val="1400"/>
                        <a:buFontTx/>
                        <a:buChar char="-"/>
                      </a:pPr>
                      <a:r>
                        <a:rPr lang="en-US" sz="1800" b="1" i="0" u="none" strike="noStrike" cap="none" dirty="0">
                          <a:solidFill>
                            <a:srgbClr val="C00000"/>
                          </a:solidFill>
                          <a:latin typeface="EB Garamond"/>
                          <a:ea typeface="EB Garamond"/>
                          <a:cs typeface="EB Garamond"/>
                          <a:sym typeface="EB Garamond"/>
                        </a:rPr>
                        <a:t>HEENOT</a:t>
                      </a:r>
                    </a:p>
                    <a:p>
                      <a:pPr marL="285750" marR="0" lvl="0" indent="-285750" algn="l" rtl="0">
                        <a:lnSpc>
                          <a:spcPct val="107000"/>
                        </a:lnSpc>
                        <a:spcBef>
                          <a:spcPts val="0"/>
                        </a:spcBef>
                        <a:spcAft>
                          <a:spcPts val="0"/>
                        </a:spcAft>
                        <a:buClr>
                          <a:srgbClr val="202C8F"/>
                        </a:buClr>
                        <a:buSzPts val="1400"/>
                        <a:buFontTx/>
                        <a:buChar char="-"/>
                      </a:pPr>
                      <a:r>
                        <a:rPr lang="en-US" sz="1800" b="1" i="0" u="none" strike="noStrike" cap="none" dirty="0">
                          <a:solidFill>
                            <a:srgbClr val="C00000"/>
                          </a:solidFill>
                          <a:latin typeface="EB Garamond"/>
                          <a:ea typeface="EB Garamond"/>
                          <a:cs typeface="EB Garamond"/>
                          <a:sym typeface="EB Garamond"/>
                        </a:rPr>
                        <a:t>Review</a:t>
                      </a:r>
                      <a:endParaRPr sz="1800" b="1" i="1" u="none" strike="noStrike" cap="none" dirty="0">
                        <a:solidFill>
                          <a:srgbClr val="C00000"/>
                        </a:solidFill>
                        <a:latin typeface="EB Garamond"/>
                        <a:ea typeface="EB Garamond"/>
                        <a:cs typeface="EB Garamond"/>
                        <a:sym typeface="EB Garamond"/>
                      </a:endParaRPr>
                    </a:p>
                    <a:p>
                      <a:pPr marL="0" marR="0" lvl="0" indent="0" algn="l" rtl="0">
                        <a:lnSpc>
                          <a:spcPct val="107000"/>
                        </a:lnSpc>
                        <a:spcBef>
                          <a:spcPts val="0"/>
                        </a:spcBef>
                        <a:spcAft>
                          <a:spcPts val="0"/>
                        </a:spcAft>
                        <a:buClr>
                          <a:schemeClr val="dk1"/>
                        </a:buClr>
                        <a:buSzPts val="1400"/>
                        <a:buFont typeface="EB Garamond"/>
                        <a:buNone/>
                      </a:pPr>
                      <a:endParaRPr sz="1400" b="0" u="none" strike="noStrike" cap="none" dirty="0">
                        <a:solidFill>
                          <a:srgbClr val="202C8F"/>
                        </a:solidFill>
                        <a:latin typeface="EB Garamond"/>
                        <a:ea typeface="EB Garamond"/>
                        <a:cs typeface="EB Garamond"/>
                        <a:sym typeface="EB Garamond"/>
                      </a:endParaRPr>
                    </a:p>
                    <a:p>
                      <a:pPr marL="0" marR="0" lvl="0" indent="0" algn="l" rtl="0">
                        <a:lnSpc>
                          <a:spcPct val="107000"/>
                        </a:lnSpc>
                        <a:spcBef>
                          <a:spcPts val="0"/>
                        </a:spcBef>
                        <a:spcAft>
                          <a:spcPts val="0"/>
                        </a:spcAft>
                        <a:buNone/>
                      </a:pPr>
                      <a:endParaRPr sz="1400" b="1" u="none" strike="noStrike" cap="none" dirty="0">
                        <a:solidFill>
                          <a:srgbClr val="202C8F"/>
                        </a:solidFill>
                        <a:latin typeface="EB Garamond"/>
                        <a:ea typeface="EB Garamond"/>
                        <a:cs typeface="EB Garamond"/>
                        <a:sym typeface="EB Garamond"/>
                      </a:endParaRPr>
                    </a:p>
                    <a:p>
                      <a:pPr marL="0" marR="0" lvl="0" indent="0" algn="l" rtl="0">
                        <a:lnSpc>
                          <a:spcPct val="107000"/>
                        </a:lnSpc>
                        <a:spcBef>
                          <a:spcPts val="0"/>
                        </a:spcBef>
                        <a:spcAft>
                          <a:spcPts val="0"/>
                        </a:spcAft>
                        <a:buNone/>
                      </a:pPr>
                      <a:endParaRPr sz="1400" b="1" u="none" strike="noStrike" cap="none" dirty="0">
                        <a:solidFill>
                          <a:srgbClr val="202C8F"/>
                        </a:solidFill>
                        <a:latin typeface="EB Garamond"/>
                        <a:ea typeface="EB Garamond"/>
                        <a:cs typeface="EB Garamond"/>
                        <a:sym typeface="EB Garamond"/>
                      </a:endParaRPr>
                    </a:p>
                  </a:txBody>
                  <a:tcPr marL="5350" marR="5350" marT="535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C6CAF3"/>
                    </a:solidFill>
                  </a:tcPr>
                </a:tc>
                <a:extLst>
                  <a:ext uri="{0D108BD9-81ED-4DB2-BD59-A6C34878D82A}">
                    <a16:rowId xmlns:a16="http://schemas.microsoft.com/office/drawing/2014/main" val="10000"/>
                  </a:ext>
                </a:extLst>
              </a:tr>
              <a:tr h="920155">
                <a:tc>
                  <a:txBody>
                    <a:bodyPr/>
                    <a:lstStyle/>
                    <a:p>
                      <a:pPr marL="0" marR="0" lvl="0" indent="0" algn="l" rtl="0">
                        <a:spcBef>
                          <a:spcPts val="0"/>
                        </a:spcBef>
                        <a:spcAft>
                          <a:spcPts val="0"/>
                        </a:spcAft>
                        <a:buNone/>
                      </a:pPr>
                      <a:r>
                        <a:rPr lang="en-US" sz="1400" b="0" i="0" u="none" strike="noStrike" cap="none">
                          <a:solidFill>
                            <a:srgbClr val="000000"/>
                          </a:solidFill>
                          <a:latin typeface="EB Garamond"/>
                          <a:ea typeface="EB Garamond"/>
                          <a:cs typeface="EB Garamond"/>
                          <a:sym typeface="EB Garamond"/>
                        </a:rPr>
                        <a:t>*ECL 19: Motivational Interviewing III-Opioid Use</a:t>
                      </a:r>
                      <a:endParaRPr/>
                    </a:p>
                  </a:txBody>
                  <a:tcPr marL="5350" marR="5350" marT="5350" marB="0">
                    <a:lnL w="12700" cap="flat" cmpd="sng">
                      <a:solidFill>
                        <a:schemeClr val="dk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FF2CC"/>
                    </a:solidFill>
                  </a:tcPr>
                </a:tc>
                <a:tc>
                  <a:txBody>
                    <a:bodyPr/>
                    <a:lstStyle/>
                    <a:p>
                      <a:pPr marL="0" marR="0" lvl="0" indent="0" algn="l" rtl="0">
                        <a:spcBef>
                          <a:spcPts val="0"/>
                        </a:spcBef>
                        <a:spcAft>
                          <a:spcPts val="0"/>
                        </a:spcAft>
                        <a:buNone/>
                      </a:pPr>
                      <a:endParaRPr sz="1400" b="0" i="0" u="none" strike="noStrike" cap="none">
                        <a:solidFill>
                          <a:srgbClr val="000000"/>
                        </a:solidFill>
                        <a:latin typeface="EB Garamond"/>
                        <a:ea typeface="EB Garamond"/>
                        <a:cs typeface="EB Garamond"/>
                        <a:sym typeface="EB Garamond"/>
                      </a:endParaRPr>
                    </a:p>
                  </a:txBody>
                  <a:tcPr marL="5350" marR="5350" marT="5350" marB="0">
                    <a:lnL w="9525" cap="flat" cmpd="sng">
                      <a:solidFill>
                        <a:srgbClr val="000000">
                          <a:alpha val="0"/>
                        </a:srgbClr>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FF2CC"/>
                    </a:solidFill>
                  </a:tcPr>
                </a:tc>
                <a:tc vMerge="1">
                  <a:txBody>
                    <a:bodyPr/>
                    <a:lstStyle/>
                    <a:p>
                      <a:endParaRPr lang="en-US"/>
                    </a:p>
                  </a:txBody>
                  <a:tcPr/>
                </a:tc>
                <a:extLst>
                  <a:ext uri="{0D108BD9-81ED-4DB2-BD59-A6C34878D82A}">
                    <a16:rowId xmlns:a16="http://schemas.microsoft.com/office/drawing/2014/main" val="10001"/>
                  </a:ext>
                </a:extLst>
              </a:tr>
              <a:tr h="920155">
                <a:tc>
                  <a:txBody>
                    <a:bodyPr/>
                    <a:lstStyle/>
                    <a:p>
                      <a:pPr marL="0" marR="0" lvl="0" indent="0" algn="l" rtl="0">
                        <a:spcBef>
                          <a:spcPts val="0"/>
                        </a:spcBef>
                        <a:spcAft>
                          <a:spcPts val="0"/>
                        </a:spcAft>
                        <a:buNone/>
                      </a:pPr>
                      <a:r>
                        <a:rPr lang="en-US" sz="1400" b="0" i="0" u="none" strike="noStrike" cap="none" dirty="0">
                          <a:solidFill>
                            <a:srgbClr val="000000"/>
                          </a:solidFill>
                          <a:latin typeface="EB Garamond"/>
                          <a:ea typeface="EB Garamond"/>
                          <a:cs typeface="EB Garamond"/>
                          <a:sym typeface="EB Garamond"/>
                        </a:rPr>
                        <a:t>*ECL 20: Individual Behavior Change Counseling Interviews</a:t>
                      </a:r>
                      <a:endParaRPr dirty="0"/>
                    </a:p>
                  </a:txBody>
                  <a:tcPr marL="5350" marR="5350" marT="5350" marB="0">
                    <a:lnL w="12700" cap="flat" cmpd="sng">
                      <a:solidFill>
                        <a:schemeClr val="dk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FF2CC"/>
                    </a:solidFill>
                  </a:tcPr>
                </a:tc>
                <a:tc>
                  <a:txBody>
                    <a:bodyPr/>
                    <a:lstStyle/>
                    <a:p>
                      <a:pPr marL="0" marR="0" lvl="0" indent="0" algn="l" rtl="0">
                        <a:spcBef>
                          <a:spcPts val="0"/>
                        </a:spcBef>
                        <a:spcAft>
                          <a:spcPts val="0"/>
                        </a:spcAft>
                        <a:buNone/>
                      </a:pPr>
                      <a:endParaRPr sz="1400" b="0" i="0" u="none" strike="noStrike" cap="none">
                        <a:solidFill>
                          <a:srgbClr val="000000"/>
                        </a:solidFill>
                        <a:latin typeface="EB Garamond"/>
                        <a:ea typeface="EB Garamond"/>
                        <a:cs typeface="EB Garamond"/>
                        <a:sym typeface="EB Garamond"/>
                      </a:endParaRPr>
                    </a:p>
                  </a:txBody>
                  <a:tcPr marL="5350" marR="5350" marT="5350" marB="0">
                    <a:lnL w="9525" cap="flat" cmpd="sng">
                      <a:solidFill>
                        <a:srgbClr val="000000">
                          <a:alpha val="0"/>
                        </a:srgbClr>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FF2CC"/>
                    </a:solidFill>
                  </a:tcPr>
                </a:tc>
                <a:tc vMerge="1">
                  <a:txBody>
                    <a:bodyPr/>
                    <a:lstStyle/>
                    <a:p>
                      <a:endParaRPr lang="en-US"/>
                    </a:p>
                  </a:txBody>
                  <a:tcPr/>
                </a:tc>
                <a:extLst>
                  <a:ext uri="{0D108BD9-81ED-4DB2-BD59-A6C34878D82A}">
                    <a16:rowId xmlns:a16="http://schemas.microsoft.com/office/drawing/2014/main" val="10002"/>
                  </a:ext>
                </a:extLst>
              </a:tr>
              <a:tr h="700059">
                <a:tc>
                  <a:txBody>
                    <a:bodyPr/>
                    <a:lstStyle/>
                    <a:p>
                      <a:pPr marL="0" marR="0" lvl="0" indent="0" algn="l" rtl="0">
                        <a:spcBef>
                          <a:spcPts val="0"/>
                        </a:spcBef>
                        <a:spcAft>
                          <a:spcPts val="0"/>
                        </a:spcAft>
                        <a:buNone/>
                      </a:pPr>
                      <a:r>
                        <a:rPr lang="en-US" sz="1400" b="0" i="0" u="none" strike="noStrike" cap="none" dirty="0">
                          <a:solidFill>
                            <a:srgbClr val="000000"/>
                          </a:solidFill>
                          <a:latin typeface="EB Garamond"/>
                          <a:ea typeface="EB Garamond"/>
                          <a:cs typeface="EB Garamond"/>
                          <a:sym typeface="EB Garamond"/>
                        </a:rPr>
                        <a:t>*ECL 21: Older Adult Health</a:t>
                      </a:r>
                      <a:br>
                        <a:rPr lang="en-US" sz="1400" b="0" i="0" u="none" strike="noStrike" cap="none" dirty="0">
                          <a:solidFill>
                            <a:srgbClr val="000000"/>
                          </a:solidFill>
                          <a:latin typeface="EB Garamond"/>
                          <a:ea typeface="EB Garamond"/>
                          <a:cs typeface="EB Garamond"/>
                          <a:sym typeface="EB Garamond"/>
                        </a:rPr>
                      </a:br>
                      <a:endParaRPr sz="1400" b="0" i="0" u="none" strike="noStrike" cap="none" dirty="0">
                        <a:solidFill>
                          <a:srgbClr val="000000"/>
                        </a:solidFill>
                        <a:latin typeface="EB Garamond"/>
                        <a:ea typeface="EB Garamond"/>
                        <a:cs typeface="EB Garamond"/>
                        <a:sym typeface="EB Garamond"/>
                      </a:endParaRPr>
                    </a:p>
                  </a:txBody>
                  <a:tcPr marL="5350" marR="5350" marT="5350" marB="0">
                    <a:lnL w="12700" cap="flat" cmpd="sng">
                      <a:solidFill>
                        <a:schemeClr val="dk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FF2CC"/>
                    </a:solidFill>
                  </a:tcPr>
                </a:tc>
                <a:tc>
                  <a:txBody>
                    <a:bodyPr/>
                    <a:lstStyle/>
                    <a:p>
                      <a:pPr marL="0" marR="0" lvl="0" indent="0" algn="l" rtl="0">
                        <a:spcBef>
                          <a:spcPts val="0"/>
                        </a:spcBef>
                        <a:spcAft>
                          <a:spcPts val="0"/>
                        </a:spcAft>
                        <a:buNone/>
                      </a:pPr>
                      <a:r>
                        <a:rPr lang="en-US" sz="1400" b="0" i="0" u="none" strike="noStrike" cap="none" dirty="0">
                          <a:solidFill>
                            <a:srgbClr val="000000"/>
                          </a:solidFill>
                          <a:latin typeface="EB Garamond"/>
                          <a:ea typeface="EB Garamond"/>
                          <a:cs typeface="EB Garamond"/>
                          <a:sym typeface="EB Garamond"/>
                        </a:rPr>
                        <a:t>Developing a problem list</a:t>
                      </a:r>
                      <a:endParaRPr dirty="0"/>
                    </a:p>
                  </a:txBody>
                  <a:tcPr marL="5350" marR="5350" marT="5350" marB="0">
                    <a:lnL w="9525" cap="flat" cmpd="sng">
                      <a:solidFill>
                        <a:srgbClr val="000000">
                          <a:alpha val="0"/>
                        </a:srgbClr>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FF2CC"/>
                    </a:solidFill>
                  </a:tcPr>
                </a:tc>
                <a:tc vMerge="1">
                  <a:txBody>
                    <a:bodyPr/>
                    <a:lstStyle/>
                    <a:p>
                      <a:endParaRPr lang="en-US"/>
                    </a:p>
                  </a:txBody>
                  <a:tcPr/>
                </a:tc>
                <a:extLst>
                  <a:ext uri="{0D108BD9-81ED-4DB2-BD59-A6C34878D82A}">
                    <a16:rowId xmlns:a16="http://schemas.microsoft.com/office/drawing/2014/main" val="10003"/>
                  </a:ext>
                </a:extLst>
              </a:tr>
              <a:tr h="920155">
                <a:tc>
                  <a:txBody>
                    <a:bodyPr/>
                    <a:lstStyle/>
                    <a:p>
                      <a:pPr marL="0" marR="0" lvl="0" indent="0" algn="l" rtl="0">
                        <a:spcBef>
                          <a:spcPts val="0"/>
                        </a:spcBef>
                        <a:spcAft>
                          <a:spcPts val="0"/>
                        </a:spcAft>
                        <a:buNone/>
                      </a:pPr>
                      <a:r>
                        <a:rPr lang="en-US" sz="1400" b="0" i="0" u="none" strike="noStrike" cap="none" dirty="0">
                          <a:solidFill>
                            <a:srgbClr val="000000"/>
                          </a:solidFill>
                          <a:latin typeface="EB Garamond"/>
                          <a:ea typeface="EB Garamond"/>
                          <a:cs typeface="EB Garamond"/>
                          <a:sym typeface="EB Garamond"/>
                        </a:rPr>
                        <a:t>*ECL 22:</a:t>
                      </a:r>
                      <a:r>
                        <a:rPr lang="en-US" sz="1400" b="0" i="0" kern="1200" dirty="0">
                          <a:solidFill>
                            <a:schemeClr val="tx1"/>
                          </a:solidFill>
                          <a:effectLst/>
                          <a:latin typeface="EB Garamond" panose="00000500000000000000" pitchFamily="2" charset="0"/>
                          <a:ea typeface="EB Garamond" panose="00000500000000000000" pitchFamily="2" charset="0"/>
                          <a:cs typeface="+mn-cs"/>
                        </a:rPr>
                        <a:t>Difficult News and Serious Illness Conversation</a:t>
                      </a:r>
                      <a:br>
                        <a:rPr lang="en-US" sz="1400" b="0" i="0" u="none" strike="noStrike" cap="none" dirty="0">
                          <a:solidFill>
                            <a:srgbClr val="000000"/>
                          </a:solidFill>
                          <a:latin typeface="EB Garamond"/>
                          <a:ea typeface="EB Garamond"/>
                          <a:cs typeface="EB Garamond"/>
                          <a:sym typeface="EB Garamond"/>
                        </a:rPr>
                      </a:br>
                      <a:endParaRPr sz="1400" b="0" i="0" u="none" strike="noStrike" cap="none" dirty="0">
                        <a:solidFill>
                          <a:srgbClr val="000000"/>
                        </a:solidFill>
                        <a:latin typeface="EB Garamond"/>
                        <a:ea typeface="EB Garamond"/>
                        <a:cs typeface="EB Garamond"/>
                        <a:sym typeface="EB Garamond"/>
                      </a:endParaRPr>
                    </a:p>
                  </a:txBody>
                  <a:tcPr marL="5350" marR="5350" marT="5350" marB="0">
                    <a:lnL w="12700" cap="flat" cmpd="sng">
                      <a:solidFill>
                        <a:schemeClr val="dk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FF2CC"/>
                    </a:solidFill>
                  </a:tcPr>
                </a:tc>
                <a:tc>
                  <a:txBody>
                    <a:bodyPr/>
                    <a:lstStyle/>
                    <a:p>
                      <a:pPr marL="0" marR="0" lvl="0" indent="0" algn="l" rtl="0">
                        <a:spcBef>
                          <a:spcPts val="0"/>
                        </a:spcBef>
                        <a:spcAft>
                          <a:spcPts val="0"/>
                        </a:spcAft>
                        <a:buNone/>
                      </a:pPr>
                      <a:r>
                        <a:rPr lang="en-US" sz="1400" b="0" i="0" u="none" strike="noStrike" cap="none">
                          <a:solidFill>
                            <a:srgbClr val="000000"/>
                          </a:solidFill>
                          <a:latin typeface="EB Garamond"/>
                          <a:ea typeface="EB Garamond"/>
                          <a:cs typeface="EB Garamond"/>
                          <a:sym typeface="EB Garamond"/>
                        </a:rPr>
                        <a:t>GUIDE tool to deliver serious news</a:t>
                      </a:r>
                      <a:endParaRPr/>
                    </a:p>
                    <a:p>
                      <a:pPr marL="0" marR="0" lvl="0" indent="0" algn="l" rtl="0">
                        <a:spcBef>
                          <a:spcPts val="0"/>
                        </a:spcBef>
                        <a:spcAft>
                          <a:spcPts val="0"/>
                        </a:spcAft>
                        <a:buNone/>
                      </a:pPr>
                      <a:r>
                        <a:rPr lang="en-US" sz="1400" b="0" i="0" u="none" strike="noStrike" cap="none">
                          <a:solidFill>
                            <a:srgbClr val="000000"/>
                          </a:solidFill>
                          <a:latin typeface="EB Garamond"/>
                          <a:ea typeface="EB Garamond"/>
                          <a:cs typeface="EB Garamond"/>
                          <a:sym typeface="EB Garamond"/>
                        </a:rPr>
                        <a:t>Serious illness conversation guide</a:t>
                      </a:r>
                      <a:endParaRPr/>
                    </a:p>
                  </a:txBody>
                  <a:tcPr marL="5350" marR="5350" marT="5350" marB="0">
                    <a:lnL w="9525" cap="flat" cmpd="sng">
                      <a:solidFill>
                        <a:srgbClr val="000000">
                          <a:alpha val="0"/>
                        </a:srgbClr>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FF2CC"/>
                    </a:solidFill>
                  </a:tcPr>
                </a:tc>
                <a:tc vMerge="1">
                  <a:txBody>
                    <a:bodyPr/>
                    <a:lstStyle/>
                    <a:p>
                      <a:endParaRPr lang="en-US"/>
                    </a:p>
                  </a:txBody>
                  <a:tcPr/>
                </a:tc>
                <a:extLst>
                  <a:ext uri="{0D108BD9-81ED-4DB2-BD59-A6C34878D82A}">
                    <a16:rowId xmlns:a16="http://schemas.microsoft.com/office/drawing/2014/main" val="10004"/>
                  </a:ext>
                </a:extLst>
              </a:tr>
              <a:tr h="518034">
                <a:tc>
                  <a:txBody>
                    <a:bodyPr/>
                    <a:lstStyle/>
                    <a:p>
                      <a:pPr marL="0" marR="0" lvl="0" indent="0" algn="l" rtl="0">
                        <a:spcBef>
                          <a:spcPts val="0"/>
                        </a:spcBef>
                        <a:spcAft>
                          <a:spcPts val="0"/>
                        </a:spcAft>
                        <a:buNone/>
                      </a:pPr>
                      <a:r>
                        <a:rPr lang="en-US" sz="1400" b="0" i="0" u="none" strike="noStrike" cap="none">
                          <a:solidFill>
                            <a:srgbClr val="000000"/>
                          </a:solidFill>
                          <a:latin typeface="EB Garamond"/>
                          <a:ea typeface="EB Garamond"/>
                          <a:cs typeface="EB Garamond"/>
                          <a:sym typeface="EB Garamond"/>
                        </a:rPr>
                        <a:t>*ECL 23: Clinical Reasoning #1</a:t>
                      </a:r>
                      <a:endParaRPr/>
                    </a:p>
                    <a:p>
                      <a:pPr marL="0" marR="0" lvl="0" indent="0" algn="l" rtl="0">
                        <a:spcBef>
                          <a:spcPts val="0"/>
                        </a:spcBef>
                        <a:spcAft>
                          <a:spcPts val="0"/>
                        </a:spcAft>
                        <a:buNone/>
                      </a:pPr>
                      <a:endParaRPr sz="1400" b="0" i="0" u="none" strike="noStrike" cap="none">
                        <a:solidFill>
                          <a:srgbClr val="000000"/>
                        </a:solidFill>
                        <a:latin typeface="EB Garamond"/>
                        <a:ea typeface="EB Garamond"/>
                        <a:cs typeface="EB Garamond"/>
                        <a:sym typeface="EB Garamond"/>
                      </a:endParaRPr>
                    </a:p>
                  </a:txBody>
                  <a:tcPr marL="5350" marR="5350" marT="5350" marB="0">
                    <a:lnL w="12700" cap="flat" cmpd="sng">
                      <a:solidFill>
                        <a:schemeClr val="dk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FF2CC"/>
                    </a:solidFill>
                  </a:tcPr>
                </a:tc>
                <a:tc>
                  <a:txBody>
                    <a:bodyPr/>
                    <a:lstStyle/>
                    <a:p>
                      <a:pPr marL="0" marR="0" lvl="0" indent="0" algn="l" rtl="0">
                        <a:spcBef>
                          <a:spcPts val="0"/>
                        </a:spcBef>
                        <a:spcAft>
                          <a:spcPts val="0"/>
                        </a:spcAft>
                        <a:buNone/>
                      </a:pPr>
                      <a:r>
                        <a:rPr lang="en-US" sz="1400" b="0" i="0" u="none" strike="noStrike" cap="none">
                          <a:solidFill>
                            <a:srgbClr val="000000"/>
                          </a:solidFill>
                          <a:latin typeface="EB Garamond"/>
                          <a:ea typeface="EB Garamond"/>
                          <a:cs typeface="EB Garamond"/>
                          <a:sym typeface="EB Garamond"/>
                        </a:rPr>
                        <a:t>Developing a differential</a:t>
                      </a:r>
                      <a:endParaRPr/>
                    </a:p>
                  </a:txBody>
                  <a:tcPr marL="5350" marR="5350" marT="5350" marB="0">
                    <a:lnL w="9525" cap="flat" cmpd="sng">
                      <a:solidFill>
                        <a:srgbClr val="000000">
                          <a:alpha val="0"/>
                        </a:srgbClr>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FF2CC"/>
                    </a:solidFill>
                  </a:tcPr>
                </a:tc>
                <a:tc vMerge="1">
                  <a:txBody>
                    <a:bodyPr/>
                    <a:lstStyle/>
                    <a:p>
                      <a:endParaRPr lang="en-US"/>
                    </a:p>
                  </a:txBody>
                  <a:tcPr/>
                </a:tc>
                <a:extLst>
                  <a:ext uri="{0D108BD9-81ED-4DB2-BD59-A6C34878D82A}">
                    <a16:rowId xmlns:a16="http://schemas.microsoft.com/office/drawing/2014/main" val="10005"/>
                  </a:ext>
                </a:extLst>
              </a:tr>
              <a:tr h="519237">
                <a:tc>
                  <a:txBody>
                    <a:bodyPr/>
                    <a:lstStyle/>
                    <a:p>
                      <a:pPr marL="0" marR="0" lvl="0" indent="0" algn="l" rtl="0">
                        <a:spcBef>
                          <a:spcPts val="0"/>
                        </a:spcBef>
                        <a:spcAft>
                          <a:spcPts val="0"/>
                        </a:spcAft>
                        <a:buNone/>
                      </a:pPr>
                      <a:r>
                        <a:rPr lang="en-US" sz="1400" b="0" i="0" u="none" strike="noStrike" cap="none">
                          <a:solidFill>
                            <a:srgbClr val="000000"/>
                          </a:solidFill>
                          <a:latin typeface="EB Garamond"/>
                          <a:ea typeface="EB Garamond"/>
                          <a:cs typeface="EB Garamond"/>
                          <a:sym typeface="EB Garamond"/>
                        </a:rPr>
                        <a:t>*ECL 24: Nutrition Counseling – MI Revisited </a:t>
                      </a:r>
                      <a:endParaRPr/>
                    </a:p>
                    <a:p>
                      <a:pPr marL="0" marR="0" lvl="0" indent="0" algn="l" rtl="0">
                        <a:spcBef>
                          <a:spcPts val="0"/>
                        </a:spcBef>
                        <a:spcAft>
                          <a:spcPts val="0"/>
                        </a:spcAft>
                        <a:buNone/>
                      </a:pPr>
                      <a:endParaRPr sz="1400" b="0" i="0" u="none" strike="noStrike" cap="none">
                        <a:solidFill>
                          <a:srgbClr val="000000"/>
                        </a:solidFill>
                        <a:latin typeface="EB Garamond"/>
                        <a:ea typeface="EB Garamond"/>
                        <a:cs typeface="EB Garamond"/>
                        <a:sym typeface="EB Garamond"/>
                      </a:endParaRPr>
                    </a:p>
                  </a:txBody>
                  <a:tcPr marL="5350" marR="5350" marT="5350" marB="0">
                    <a:lnL w="12700" cap="flat" cmpd="sng">
                      <a:solidFill>
                        <a:schemeClr val="dk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4285F4"/>
                    </a:solidFill>
                  </a:tcPr>
                </a:tc>
                <a:tc>
                  <a:txBody>
                    <a:bodyPr/>
                    <a:lstStyle/>
                    <a:p>
                      <a:pPr marL="0" marR="0" lvl="0" indent="0" algn="l" rtl="0">
                        <a:spcBef>
                          <a:spcPts val="0"/>
                        </a:spcBef>
                        <a:spcAft>
                          <a:spcPts val="0"/>
                        </a:spcAft>
                        <a:buNone/>
                      </a:pPr>
                      <a:r>
                        <a:rPr lang="en-US" sz="1400" b="0" i="0" u="none" strike="noStrike" cap="none">
                          <a:solidFill>
                            <a:srgbClr val="000000"/>
                          </a:solidFill>
                          <a:latin typeface="EB Garamond"/>
                          <a:ea typeface="EB Garamond"/>
                          <a:cs typeface="EB Garamond"/>
                          <a:sym typeface="EB Garamond"/>
                        </a:rPr>
                        <a:t>24-hour diet recall</a:t>
                      </a:r>
                      <a:endParaRPr/>
                    </a:p>
                  </a:txBody>
                  <a:tcPr marL="5350" marR="5350" marT="5350" marB="0">
                    <a:lnL w="9525" cap="flat" cmpd="sng">
                      <a:solidFill>
                        <a:srgbClr val="000000">
                          <a:alpha val="0"/>
                        </a:srgbClr>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4285F4"/>
                    </a:solidFill>
                  </a:tcPr>
                </a:tc>
                <a:tc vMerge="1">
                  <a:txBody>
                    <a:bodyPr/>
                    <a:lstStyle/>
                    <a:p>
                      <a:endParaRPr lang="en-US"/>
                    </a:p>
                  </a:txBody>
                  <a:tcPr/>
                </a:tc>
                <a:extLst>
                  <a:ext uri="{0D108BD9-81ED-4DB2-BD59-A6C34878D82A}">
                    <a16:rowId xmlns:a16="http://schemas.microsoft.com/office/drawing/2014/main" val="10006"/>
                  </a:ext>
                </a:extLst>
              </a:tr>
              <a:tr h="518034">
                <a:tc>
                  <a:txBody>
                    <a:bodyPr/>
                    <a:lstStyle/>
                    <a:p>
                      <a:pPr marL="0" marR="0" lvl="0" indent="0" algn="l" rtl="0">
                        <a:spcBef>
                          <a:spcPts val="0"/>
                        </a:spcBef>
                        <a:spcAft>
                          <a:spcPts val="0"/>
                        </a:spcAft>
                        <a:buNone/>
                      </a:pPr>
                      <a:r>
                        <a:rPr lang="en-US" sz="1400" b="0" i="0" u="none" strike="noStrike" cap="none">
                          <a:solidFill>
                            <a:srgbClr val="000000"/>
                          </a:solidFill>
                          <a:latin typeface="EB Garamond"/>
                          <a:ea typeface="EB Garamond"/>
                          <a:cs typeface="EB Garamond"/>
                          <a:sym typeface="EB Garamond"/>
                        </a:rPr>
                        <a:t>*ECL 25: Clinical Reasoning #2</a:t>
                      </a:r>
                      <a:endParaRPr/>
                    </a:p>
                    <a:p>
                      <a:pPr marL="0" marR="0" lvl="0" indent="0" algn="l" rtl="0">
                        <a:spcBef>
                          <a:spcPts val="0"/>
                        </a:spcBef>
                        <a:spcAft>
                          <a:spcPts val="0"/>
                        </a:spcAft>
                        <a:buNone/>
                      </a:pPr>
                      <a:endParaRPr sz="1400" b="0" i="0" u="none" strike="noStrike" cap="none">
                        <a:solidFill>
                          <a:srgbClr val="000000"/>
                        </a:solidFill>
                        <a:latin typeface="EB Garamond"/>
                        <a:ea typeface="EB Garamond"/>
                        <a:cs typeface="EB Garamond"/>
                        <a:sym typeface="EB Garamond"/>
                      </a:endParaRPr>
                    </a:p>
                  </a:txBody>
                  <a:tcPr marL="5350" marR="5350" marT="5350" marB="0">
                    <a:lnL w="12700" cap="flat" cmpd="sng">
                      <a:solidFill>
                        <a:schemeClr val="dk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4A86E8"/>
                    </a:solidFill>
                  </a:tcPr>
                </a:tc>
                <a:tc>
                  <a:txBody>
                    <a:bodyPr/>
                    <a:lstStyle/>
                    <a:p>
                      <a:pPr marL="0" marR="0" lvl="0" indent="0" algn="l" rtl="0">
                        <a:spcBef>
                          <a:spcPts val="0"/>
                        </a:spcBef>
                        <a:spcAft>
                          <a:spcPts val="0"/>
                        </a:spcAft>
                        <a:buNone/>
                      </a:pPr>
                      <a:endParaRPr sz="1400" b="0" i="0" u="none" strike="noStrike" cap="none">
                        <a:solidFill>
                          <a:srgbClr val="000000"/>
                        </a:solidFill>
                        <a:latin typeface="EB Garamond"/>
                        <a:ea typeface="EB Garamond"/>
                        <a:cs typeface="EB Garamond"/>
                        <a:sym typeface="EB Garamond"/>
                      </a:endParaRPr>
                    </a:p>
                  </a:txBody>
                  <a:tcPr marL="5350" marR="5350" marT="5350" marB="0">
                    <a:lnL w="9525" cap="flat" cmpd="sng">
                      <a:solidFill>
                        <a:srgbClr val="000000">
                          <a:alpha val="0"/>
                        </a:srgbClr>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4A86E8"/>
                    </a:solidFill>
                  </a:tcPr>
                </a:tc>
                <a:tc vMerge="1">
                  <a:txBody>
                    <a:bodyPr/>
                    <a:lstStyle/>
                    <a:p>
                      <a:endParaRPr lang="en-US"/>
                    </a:p>
                  </a:txBody>
                  <a:tcPr/>
                </a:tc>
                <a:extLst>
                  <a:ext uri="{0D108BD9-81ED-4DB2-BD59-A6C34878D82A}">
                    <a16:rowId xmlns:a16="http://schemas.microsoft.com/office/drawing/2014/main" val="10007"/>
                  </a:ext>
                </a:extLst>
              </a:tr>
              <a:tr h="883379">
                <a:tc>
                  <a:txBody>
                    <a:bodyPr/>
                    <a:lstStyle/>
                    <a:p>
                      <a:pPr marL="0" marR="0" lvl="0" indent="0" algn="l" rtl="0">
                        <a:spcBef>
                          <a:spcPts val="0"/>
                        </a:spcBef>
                        <a:spcAft>
                          <a:spcPts val="0"/>
                        </a:spcAft>
                        <a:buNone/>
                      </a:pPr>
                      <a:r>
                        <a:rPr lang="en-US" sz="1400" b="0" i="0" u="none" strike="noStrike" cap="none" dirty="0">
                          <a:solidFill>
                            <a:srgbClr val="000000"/>
                          </a:solidFill>
                          <a:latin typeface="EB Garamond"/>
                          <a:ea typeface="EB Garamond"/>
                          <a:cs typeface="EB Garamond"/>
                          <a:sym typeface="EB Garamond"/>
                        </a:rPr>
                        <a:t>*ECL 26 : Review and Professionalism </a:t>
                      </a:r>
                    </a:p>
                    <a:p>
                      <a:pPr marL="0" marR="0" lvl="0" indent="0" algn="l" rtl="0">
                        <a:spcBef>
                          <a:spcPts val="0"/>
                        </a:spcBef>
                        <a:spcAft>
                          <a:spcPts val="0"/>
                        </a:spcAft>
                        <a:buNone/>
                      </a:pPr>
                      <a:endParaRPr lang="en-US" sz="1400" b="0" i="0" u="none" strike="noStrike" cap="none" dirty="0">
                        <a:solidFill>
                          <a:srgbClr val="000000"/>
                        </a:solidFill>
                        <a:latin typeface="EB Garamond"/>
                        <a:ea typeface="EB Garamond"/>
                        <a:cs typeface="EB Garamond"/>
                        <a:sym typeface="EB Garamond"/>
                      </a:endParaRPr>
                    </a:p>
                    <a:p>
                      <a:pPr marL="0" marR="0" lvl="0" indent="0" algn="l" rtl="0">
                        <a:spcBef>
                          <a:spcPts val="0"/>
                        </a:spcBef>
                        <a:spcAft>
                          <a:spcPts val="0"/>
                        </a:spcAft>
                        <a:buNone/>
                      </a:pPr>
                      <a:r>
                        <a:rPr lang="en-US" sz="1400" b="1" i="0" u="none" strike="noStrike" cap="none" dirty="0">
                          <a:solidFill>
                            <a:srgbClr val="000000"/>
                          </a:solidFill>
                          <a:latin typeface="EB Garamond"/>
                          <a:ea typeface="EB Garamond"/>
                          <a:sym typeface="EB Garamond"/>
                        </a:rPr>
                        <a:t>OSCE 3 mid-late June assessment history/PE</a:t>
                      </a:r>
                      <a:endParaRPr b="1" dirty="0"/>
                    </a:p>
                    <a:p>
                      <a:pPr marL="0" marR="0" lvl="0" indent="0" algn="l" rtl="0">
                        <a:spcBef>
                          <a:spcPts val="0"/>
                        </a:spcBef>
                        <a:spcAft>
                          <a:spcPts val="0"/>
                        </a:spcAft>
                        <a:buNone/>
                      </a:pPr>
                      <a:endParaRPr sz="1400" b="0" i="0" u="none" strike="noStrike" cap="none" dirty="0">
                        <a:solidFill>
                          <a:srgbClr val="000000"/>
                        </a:solidFill>
                        <a:latin typeface="EB Garamond"/>
                        <a:ea typeface="EB Garamond"/>
                        <a:cs typeface="EB Garamond"/>
                        <a:sym typeface="EB Garamond"/>
                      </a:endParaRPr>
                    </a:p>
                  </a:txBody>
                  <a:tcPr marL="5350" marR="5350" marT="5350" marB="0">
                    <a:lnL w="12700" cap="flat" cmpd="sng">
                      <a:solidFill>
                        <a:schemeClr val="dk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12700" cap="flat" cmpd="sng">
                      <a:solidFill>
                        <a:schemeClr val="dk1"/>
                      </a:solidFill>
                      <a:prstDash val="solid"/>
                      <a:round/>
                      <a:headEnd type="none" w="sm" len="sm"/>
                      <a:tailEnd type="none" w="sm" len="sm"/>
                    </a:lnB>
                    <a:solidFill>
                      <a:srgbClr val="4A86E8"/>
                    </a:solidFill>
                  </a:tcPr>
                </a:tc>
                <a:tc>
                  <a:txBody>
                    <a:bodyPr/>
                    <a:lstStyle/>
                    <a:p>
                      <a:pPr marL="0" marR="0" lvl="0" indent="0" algn="l" rtl="0">
                        <a:spcBef>
                          <a:spcPts val="0"/>
                        </a:spcBef>
                        <a:spcAft>
                          <a:spcPts val="0"/>
                        </a:spcAft>
                        <a:buNone/>
                      </a:pPr>
                      <a:endParaRPr sz="1400" b="0" i="0" u="none" strike="noStrike" cap="none" dirty="0">
                        <a:solidFill>
                          <a:srgbClr val="000000"/>
                        </a:solidFill>
                        <a:latin typeface="EB Garamond"/>
                        <a:ea typeface="EB Garamond"/>
                        <a:cs typeface="EB Garamond"/>
                        <a:sym typeface="EB Garamond"/>
                      </a:endParaRPr>
                    </a:p>
                  </a:txBody>
                  <a:tcPr marL="5350" marR="5350" marT="5350" marB="0">
                    <a:lnL w="9525" cap="flat" cmpd="sng">
                      <a:solidFill>
                        <a:srgbClr val="000000">
                          <a:alpha val="0"/>
                        </a:srgbClr>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12700" cap="flat" cmpd="sng">
                      <a:solidFill>
                        <a:schemeClr val="dk1"/>
                      </a:solidFill>
                      <a:prstDash val="solid"/>
                      <a:round/>
                      <a:headEnd type="none" w="sm" len="sm"/>
                      <a:tailEnd type="none" w="sm" len="sm"/>
                    </a:lnB>
                    <a:solidFill>
                      <a:srgbClr val="4A86E8"/>
                    </a:solidFill>
                  </a:tcPr>
                </a:tc>
                <a:tc vMerge="1">
                  <a:txBody>
                    <a:bodyPr/>
                    <a:lstStyle/>
                    <a:p>
                      <a:endParaRPr lang="en-US"/>
                    </a:p>
                  </a:txBody>
                  <a:tcPr/>
                </a:tc>
                <a:extLst>
                  <a:ext uri="{0D108BD9-81ED-4DB2-BD59-A6C34878D82A}">
                    <a16:rowId xmlns:a16="http://schemas.microsoft.com/office/drawing/2014/main" val="10008"/>
                  </a:ext>
                </a:extLst>
              </a:tr>
            </a:tbl>
          </a:graphicData>
        </a:graphic>
      </p:graphicFrame>
      <p:sp>
        <p:nvSpPr>
          <p:cNvPr id="528" name="Google Shape;528;g2e7d31d9c3e_5_179"/>
          <p:cNvSpPr/>
          <p:nvPr/>
        </p:nvSpPr>
        <p:spPr>
          <a:xfrm>
            <a:off x="11573086" y="316522"/>
            <a:ext cx="219807" cy="4448908"/>
          </a:xfrm>
          <a:prstGeom prst="downArrow">
            <a:avLst>
              <a:gd name="adj1" fmla="val 50000"/>
              <a:gd name="adj2" fmla="val 50000"/>
            </a:avLst>
          </a:prstGeom>
          <a:solidFill>
            <a:schemeClr val="accent6"/>
          </a:solidFill>
          <a:ln w="12700" cap="flat" cmpd="sng">
            <a:solidFill>
              <a:srgbClr val="675656"/>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DFAF6"/>
              </a:solidFill>
              <a:effectLst/>
              <a:uLnTx/>
              <a:uFillTx/>
              <a:latin typeface="EB Garamond"/>
              <a:ea typeface="EB Garamond"/>
              <a:cs typeface="EB Garamond"/>
              <a:sym typeface="EB Garamond"/>
            </a:endParaRPr>
          </a:p>
        </p:txBody>
      </p:sp>
    </p:spTree>
  </p:cSld>
  <p:clrMapOvr>
    <a:masterClrMapping/>
  </p:clrMapOvr>
  <mc:AlternateContent xmlns:mc="http://schemas.openxmlformats.org/markup-compatibility/2006" xmlns:p14="http://schemas.microsoft.com/office/powerpoint/2010/main">
    <mc:Choice Requires="p14">
      <p:transition spd="slow" p14:dur="2000" advTm="88576"/>
    </mc:Choice>
    <mc:Fallback xmlns="">
      <p:transition spd="slow" advTm="88576"/>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02"/>
        <p:cNvGrpSpPr/>
        <p:nvPr/>
      </p:nvGrpSpPr>
      <p:grpSpPr>
        <a:xfrm>
          <a:off x="0" y="0"/>
          <a:ext cx="0" cy="0"/>
          <a:chOff x="0" y="0"/>
          <a:chExt cx="0" cy="0"/>
        </a:xfrm>
      </p:grpSpPr>
      <p:pic>
        <p:nvPicPr>
          <p:cNvPr id="603" name="Google Shape;603;g2e7f000c293_3_408"/>
          <p:cNvPicPr preferRelativeResize="0"/>
          <p:nvPr/>
        </p:nvPicPr>
        <p:blipFill>
          <a:blip r:embed="rId3">
            <a:alphaModFix/>
          </a:blip>
          <a:stretch>
            <a:fillRect/>
          </a:stretch>
        </p:blipFill>
        <p:spPr>
          <a:xfrm>
            <a:off x="501933" y="3062000"/>
            <a:ext cx="11109766" cy="3187766"/>
          </a:xfrm>
          <a:prstGeom prst="rect">
            <a:avLst/>
          </a:prstGeom>
          <a:noFill/>
          <a:ln>
            <a:noFill/>
          </a:ln>
        </p:spPr>
      </p:pic>
      <p:pic>
        <p:nvPicPr>
          <p:cNvPr id="604" name="Google Shape;604;g2e7f000c293_3_408"/>
          <p:cNvPicPr preferRelativeResize="0"/>
          <p:nvPr/>
        </p:nvPicPr>
        <p:blipFill>
          <a:blip r:embed="rId4">
            <a:alphaModFix/>
          </a:blip>
          <a:stretch>
            <a:fillRect/>
          </a:stretch>
        </p:blipFill>
        <p:spPr>
          <a:xfrm>
            <a:off x="403867" y="470700"/>
            <a:ext cx="7889732" cy="905167"/>
          </a:xfrm>
          <a:prstGeom prst="rect">
            <a:avLst/>
          </a:prstGeom>
          <a:noFill/>
          <a:ln>
            <a:noFill/>
          </a:ln>
        </p:spPr>
      </p:pic>
      <p:sp>
        <p:nvSpPr>
          <p:cNvPr id="605" name="Google Shape;605;g2e7f000c293_3_408"/>
          <p:cNvSpPr txBox="1"/>
          <p:nvPr/>
        </p:nvSpPr>
        <p:spPr>
          <a:xfrm>
            <a:off x="1834533" y="1965267"/>
            <a:ext cx="9816300" cy="220500"/>
          </a:xfrm>
          <a:prstGeom prst="rect">
            <a:avLst/>
          </a:prstGeom>
          <a:solidFill>
            <a:srgbClr val="F6B26B"/>
          </a:solidFill>
          <a:ln>
            <a:noFill/>
          </a:ln>
        </p:spPr>
        <p:txBody>
          <a:bodyPr spcFirstLastPara="1" wrap="square" lIns="121900" tIns="121900" rIns="121900" bIns="1219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300" b="1" i="0" u="none" strike="noStrike" kern="0" cap="none" spc="0" normalizeH="0" baseline="0" noProof="0">
                <a:ln>
                  <a:noFill/>
                </a:ln>
                <a:solidFill>
                  <a:srgbClr val="233A44"/>
                </a:solidFill>
                <a:effectLst/>
                <a:uLnTx/>
                <a:uFillTx/>
                <a:latin typeface="Calibri"/>
                <a:ea typeface="Calibri"/>
                <a:cs typeface="Calibri"/>
                <a:sym typeface="Calibri"/>
              </a:rPr>
              <a:t>Oral Presentations (subjective &amp; objective)</a:t>
            </a:r>
            <a:endParaRPr kumimoji="0" sz="1300" b="1" i="0" u="none" strike="noStrike" kern="0" cap="none" spc="0" normalizeH="0" baseline="0" noProof="0">
              <a:ln>
                <a:noFill/>
              </a:ln>
              <a:solidFill>
                <a:srgbClr val="233A44"/>
              </a:solidFill>
              <a:effectLst/>
              <a:uLnTx/>
              <a:uFillTx/>
              <a:latin typeface="Calibri"/>
              <a:ea typeface="Calibri"/>
              <a:cs typeface="Calibri"/>
              <a:sym typeface="Calibri"/>
            </a:endParaRPr>
          </a:p>
        </p:txBody>
      </p:sp>
      <p:sp>
        <p:nvSpPr>
          <p:cNvPr id="606" name="Google Shape;606;g2e7f000c293_3_408"/>
          <p:cNvSpPr txBox="1"/>
          <p:nvPr/>
        </p:nvSpPr>
        <p:spPr>
          <a:xfrm>
            <a:off x="541200" y="1681167"/>
            <a:ext cx="11109600" cy="220500"/>
          </a:xfrm>
          <a:prstGeom prst="rect">
            <a:avLst/>
          </a:prstGeom>
          <a:solidFill>
            <a:srgbClr val="EA9999"/>
          </a:solidFill>
          <a:ln>
            <a:noFill/>
          </a:ln>
        </p:spPr>
        <p:txBody>
          <a:bodyPr spcFirstLastPara="1" wrap="square" lIns="121900" tIns="121900" rIns="121900" bIns="1219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300" b="1" i="0" u="none" strike="noStrike" kern="0" cap="none" spc="0" normalizeH="0" baseline="0" noProof="0">
                <a:ln>
                  <a:noFill/>
                </a:ln>
                <a:solidFill>
                  <a:srgbClr val="233A44"/>
                </a:solidFill>
                <a:effectLst/>
                <a:uLnTx/>
                <a:uFillTx/>
                <a:latin typeface="Calibri"/>
                <a:ea typeface="Calibri"/>
                <a:cs typeface="Calibri"/>
                <a:sym typeface="Calibri"/>
              </a:rPr>
              <a:t>Obtaining the HPI - Cardinal 7, past histories, SH, FH &amp; focused PE</a:t>
            </a:r>
            <a:endParaRPr kumimoji="0" sz="1300" b="1" i="0" u="none" strike="noStrike" kern="0" cap="none" spc="0" normalizeH="0" baseline="0" noProof="0">
              <a:ln>
                <a:noFill/>
              </a:ln>
              <a:solidFill>
                <a:srgbClr val="233A44"/>
              </a:solidFill>
              <a:effectLst/>
              <a:uLnTx/>
              <a:uFillTx/>
              <a:latin typeface="Calibri"/>
              <a:ea typeface="Calibri"/>
              <a:cs typeface="Calibri"/>
              <a:sym typeface="Calibri"/>
            </a:endParaRPr>
          </a:p>
        </p:txBody>
      </p:sp>
      <p:sp>
        <p:nvSpPr>
          <p:cNvPr id="607" name="Google Shape;607;g2e7f000c293_3_408"/>
          <p:cNvSpPr txBox="1"/>
          <p:nvPr/>
        </p:nvSpPr>
        <p:spPr>
          <a:xfrm>
            <a:off x="3076667" y="2259633"/>
            <a:ext cx="8574000" cy="220500"/>
          </a:xfrm>
          <a:prstGeom prst="rect">
            <a:avLst/>
          </a:prstGeom>
          <a:solidFill>
            <a:srgbClr val="FFD966"/>
          </a:solidFill>
          <a:ln>
            <a:noFill/>
          </a:ln>
        </p:spPr>
        <p:txBody>
          <a:bodyPr spcFirstLastPara="1" wrap="square" lIns="121900" tIns="121900" rIns="121900" bIns="1219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300" b="1" i="0" u="none" strike="noStrike" kern="0" cap="none" spc="0" normalizeH="0" baseline="0" noProof="0">
                <a:ln>
                  <a:noFill/>
                </a:ln>
                <a:solidFill>
                  <a:srgbClr val="233A44"/>
                </a:solidFill>
                <a:effectLst/>
                <a:uLnTx/>
                <a:uFillTx/>
                <a:latin typeface="Calibri"/>
                <a:ea typeface="Calibri"/>
                <a:cs typeface="Calibri"/>
                <a:sym typeface="Calibri"/>
              </a:rPr>
              <a:t>Problem Lists</a:t>
            </a:r>
            <a:endParaRPr kumimoji="0" sz="1300" b="1" i="0" u="none" strike="noStrike" kern="0" cap="none" spc="0" normalizeH="0" baseline="0" noProof="0">
              <a:ln>
                <a:noFill/>
              </a:ln>
              <a:solidFill>
                <a:srgbClr val="233A44"/>
              </a:solidFill>
              <a:effectLst/>
              <a:uLnTx/>
              <a:uFillTx/>
              <a:latin typeface="Calibri"/>
              <a:ea typeface="Calibri"/>
              <a:cs typeface="Calibri"/>
              <a:sym typeface="Calibri"/>
            </a:endParaRPr>
          </a:p>
        </p:txBody>
      </p:sp>
      <p:sp>
        <p:nvSpPr>
          <p:cNvPr id="608" name="Google Shape;608;g2e7f000c293_3_408"/>
          <p:cNvSpPr txBox="1"/>
          <p:nvPr/>
        </p:nvSpPr>
        <p:spPr>
          <a:xfrm>
            <a:off x="5599133" y="2554000"/>
            <a:ext cx="6051600" cy="220500"/>
          </a:xfrm>
          <a:prstGeom prst="rect">
            <a:avLst/>
          </a:prstGeom>
          <a:solidFill>
            <a:srgbClr val="93C47D"/>
          </a:solidFill>
          <a:ln>
            <a:noFill/>
          </a:ln>
        </p:spPr>
        <p:txBody>
          <a:bodyPr spcFirstLastPara="1" wrap="square" lIns="121900" tIns="121900" rIns="121900" bIns="1219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300" b="1" i="0" u="none" strike="noStrike" kern="0" cap="none" spc="0" normalizeH="0" baseline="0" noProof="0">
                <a:ln>
                  <a:noFill/>
                </a:ln>
                <a:solidFill>
                  <a:srgbClr val="233A44"/>
                </a:solidFill>
                <a:effectLst/>
                <a:uLnTx/>
                <a:uFillTx/>
                <a:latin typeface="Calibri"/>
                <a:ea typeface="Calibri"/>
                <a:cs typeface="Calibri"/>
                <a:sym typeface="Calibri"/>
              </a:rPr>
              <a:t>Summary Statements &amp; Differential Diagnoses</a:t>
            </a:r>
            <a:endParaRPr kumimoji="0" sz="1300" b="1" i="0" u="none" strike="noStrike" kern="0" cap="none" spc="0" normalizeH="0" baseline="0" noProof="0">
              <a:ln>
                <a:noFill/>
              </a:ln>
              <a:solidFill>
                <a:srgbClr val="233A44"/>
              </a:solidFill>
              <a:effectLst/>
              <a:uLnTx/>
              <a:uFillTx/>
              <a:latin typeface="Calibri"/>
              <a:ea typeface="Calibri"/>
              <a:cs typeface="Calibri"/>
              <a:sym typeface="Calibri"/>
            </a:endParaRPr>
          </a:p>
        </p:txBody>
      </p:sp>
      <p:sp>
        <p:nvSpPr>
          <p:cNvPr id="609" name="Google Shape;609;g2e7f000c293_3_408"/>
          <p:cNvSpPr txBox="1"/>
          <p:nvPr/>
        </p:nvSpPr>
        <p:spPr>
          <a:xfrm>
            <a:off x="6841267" y="3153167"/>
            <a:ext cx="4809600" cy="220500"/>
          </a:xfrm>
          <a:prstGeom prst="rect">
            <a:avLst/>
          </a:prstGeom>
          <a:solidFill>
            <a:srgbClr val="B4A7D6"/>
          </a:solidFill>
          <a:ln>
            <a:noFill/>
          </a:ln>
        </p:spPr>
        <p:txBody>
          <a:bodyPr spcFirstLastPara="1" wrap="square" lIns="121900" tIns="121900" rIns="121900" bIns="1219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300" b="1" i="0" u="none" strike="noStrike" kern="0" cap="none" spc="0" normalizeH="0" baseline="0" noProof="0">
                <a:ln>
                  <a:noFill/>
                </a:ln>
                <a:solidFill>
                  <a:srgbClr val="233A44"/>
                </a:solidFill>
                <a:effectLst/>
                <a:uLnTx/>
                <a:uFillTx/>
                <a:latin typeface="Calibri"/>
                <a:ea typeface="Calibri"/>
                <a:cs typeface="Calibri"/>
                <a:sym typeface="Calibri"/>
              </a:rPr>
              <a:t>Assessments &amp; Basic Plans</a:t>
            </a:r>
            <a:endParaRPr kumimoji="0" sz="1300" b="1" i="0" u="none" strike="noStrike" kern="0" cap="none" spc="0" normalizeH="0" baseline="0" noProof="0">
              <a:ln>
                <a:noFill/>
              </a:ln>
              <a:solidFill>
                <a:srgbClr val="233A44"/>
              </a:solidFill>
              <a:effectLst/>
              <a:uLnTx/>
              <a:uFillTx/>
              <a:latin typeface="Calibri"/>
              <a:ea typeface="Calibri"/>
              <a:cs typeface="Calibri"/>
              <a:sym typeface="Calibri"/>
            </a:endParaRPr>
          </a:p>
        </p:txBody>
      </p:sp>
      <p:sp>
        <p:nvSpPr>
          <p:cNvPr id="610" name="Google Shape;610;g2e7f000c293_3_408"/>
          <p:cNvSpPr txBox="1"/>
          <p:nvPr/>
        </p:nvSpPr>
        <p:spPr>
          <a:xfrm>
            <a:off x="5599133" y="2853583"/>
            <a:ext cx="6051600" cy="220500"/>
          </a:xfrm>
          <a:prstGeom prst="rect">
            <a:avLst/>
          </a:prstGeom>
          <a:solidFill>
            <a:srgbClr val="A4C2F4"/>
          </a:solidFill>
          <a:ln>
            <a:noFill/>
          </a:ln>
        </p:spPr>
        <p:txBody>
          <a:bodyPr spcFirstLastPara="1" wrap="square" lIns="121900" tIns="121900" rIns="121900" bIns="1219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300" b="1" i="0" u="none" strike="noStrike" kern="0" cap="none" spc="0" normalizeH="0" baseline="0" noProof="0">
                <a:ln>
                  <a:noFill/>
                </a:ln>
                <a:solidFill>
                  <a:srgbClr val="233A44"/>
                </a:solidFill>
                <a:effectLst/>
                <a:uLnTx/>
                <a:uFillTx/>
                <a:latin typeface="Calibri"/>
                <a:ea typeface="Calibri"/>
                <a:cs typeface="Calibri"/>
                <a:sym typeface="Calibri"/>
              </a:rPr>
              <a:t>Oral Presentations (subjective, objective &amp; assessment)</a:t>
            </a:r>
            <a:endParaRPr kumimoji="0" sz="1300" b="1" i="0" u="none" strike="noStrike" kern="0" cap="none" spc="0" normalizeH="0" baseline="0" noProof="0">
              <a:ln>
                <a:noFill/>
              </a:ln>
              <a:solidFill>
                <a:srgbClr val="233A44"/>
              </a:solidFill>
              <a:effectLst/>
              <a:uLnTx/>
              <a:uFillTx/>
              <a:latin typeface="Calibri"/>
              <a:ea typeface="Calibri"/>
              <a:cs typeface="Calibri"/>
              <a:sym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advTm="22052"/>
    </mc:Choice>
    <mc:Fallback xmlns="">
      <p:transition spd="slow" advTm="22052"/>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Google Shape;161;p19"/>
          <p:cNvSpPr txBox="1">
            <a:spLocks noGrp="1"/>
          </p:cNvSpPr>
          <p:nvPr>
            <p:ph type="title"/>
          </p:nvPr>
        </p:nvSpPr>
        <p:spPr>
          <a:xfrm>
            <a:off x="550875" y="196900"/>
            <a:ext cx="11091600" cy="10416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ct val="100000"/>
              <a:buFont typeface="Libre Franklin Medium"/>
              <a:buNone/>
            </a:pPr>
            <a:r>
              <a:rPr lang="en-US" dirty="0"/>
              <a:t>ECL &amp; PD and Hospital integration </a:t>
            </a:r>
            <a:endParaRPr dirty="0"/>
          </a:p>
        </p:txBody>
      </p:sp>
      <p:grpSp>
        <p:nvGrpSpPr>
          <p:cNvPr id="162" name="Google Shape;162;p19"/>
          <p:cNvGrpSpPr/>
          <p:nvPr/>
        </p:nvGrpSpPr>
        <p:grpSpPr>
          <a:xfrm>
            <a:off x="554100" y="1796150"/>
            <a:ext cx="11083776" cy="4602813"/>
            <a:chOff x="3249" y="0"/>
            <a:chExt cx="11083776" cy="4439870"/>
          </a:xfrm>
        </p:grpSpPr>
        <p:sp>
          <p:nvSpPr>
            <p:cNvPr id="163" name="Google Shape;163;p19"/>
            <p:cNvSpPr/>
            <p:nvPr/>
          </p:nvSpPr>
          <p:spPr>
            <a:xfrm rot="-5400000">
              <a:off x="1349551" y="1261872"/>
              <a:ext cx="443987" cy="1955960"/>
            </a:xfrm>
            <a:prstGeom prst="round2SameRect">
              <a:avLst>
                <a:gd name="adj1" fmla="val 16667"/>
                <a:gd name="adj2" fmla="val 0"/>
              </a:avLst>
            </a:prstGeom>
            <a:solidFill>
              <a:srgbClr val="593A64"/>
            </a:solidFill>
            <a:ln w="12700" cap="flat" cmpd="sng">
              <a:solidFill>
                <a:srgbClr val="593A64"/>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19"/>
            <p:cNvSpPr txBox="1"/>
            <p:nvPr/>
          </p:nvSpPr>
          <p:spPr>
            <a:xfrm>
              <a:off x="615239" y="2039532"/>
              <a:ext cx="1934286" cy="400639"/>
            </a:xfrm>
            <a:prstGeom prst="rect">
              <a:avLst/>
            </a:prstGeom>
            <a:noFill/>
            <a:ln>
              <a:noFill/>
            </a:ln>
          </p:spPr>
          <p:txBody>
            <a:bodyPr spcFirstLastPara="1" wrap="square" lIns="137150" tIns="137150" rIns="137150" bIns="137150" anchor="ctr" anchorCtr="1">
              <a:noAutofit/>
            </a:bodyPr>
            <a:lstStyle/>
            <a:p>
              <a:pPr marL="0" marR="0" lvl="0" indent="0" algn="ctr" rtl="0">
                <a:lnSpc>
                  <a:spcPct val="90000"/>
                </a:lnSpc>
                <a:spcBef>
                  <a:spcPts val="0"/>
                </a:spcBef>
                <a:spcAft>
                  <a:spcPts val="0"/>
                </a:spcAft>
                <a:buClr>
                  <a:schemeClr val="lt1"/>
                </a:buClr>
                <a:buSzPts val="1800"/>
                <a:buFont typeface="Libre Franklin Medium"/>
                <a:buNone/>
              </a:pPr>
              <a:r>
                <a:rPr lang="en-US" sz="1800" b="0" i="0" u="none" strike="noStrike" cap="none" dirty="0">
                  <a:solidFill>
                    <a:schemeClr val="lt1"/>
                  </a:solidFill>
                  <a:latin typeface="Libre Franklin Medium"/>
                  <a:ea typeface="Libre Franklin Medium"/>
                  <a:cs typeface="Libre Franklin Medium"/>
                  <a:sym typeface="Libre Franklin Medium"/>
                </a:rPr>
                <a:t>November 2025</a:t>
              </a:r>
              <a:endParaRPr dirty="0"/>
            </a:p>
          </p:txBody>
        </p:sp>
        <p:sp>
          <p:nvSpPr>
            <p:cNvPr id="165" name="Google Shape;165;p19"/>
            <p:cNvSpPr/>
            <p:nvPr/>
          </p:nvSpPr>
          <p:spPr>
            <a:xfrm>
              <a:off x="3249" y="0"/>
              <a:ext cx="3259934" cy="1553954"/>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66;p19"/>
            <p:cNvSpPr txBox="1"/>
            <p:nvPr/>
          </p:nvSpPr>
          <p:spPr>
            <a:xfrm>
              <a:off x="3249" y="0"/>
              <a:ext cx="3259934" cy="1553954"/>
            </a:xfrm>
            <a:prstGeom prst="rect">
              <a:avLst/>
            </a:prstGeom>
            <a:noFill/>
            <a:ln>
              <a:noFill/>
            </a:ln>
          </p:spPr>
          <p:txBody>
            <a:bodyPr spcFirstLastPara="1" wrap="square" lIns="0" tIns="0" rIns="0" bIns="137150" anchor="b" anchorCtr="1">
              <a:noAutofit/>
            </a:bodyPr>
            <a:lstStyle/>
            <a:p>
              <a:pPr marL="0" marR="0" lvl="0" indent="0" algn="ctr" rtl="0">
                <a:lnSpc>
                  <a:spcPct val="90000"/>
                </a:lnSpc>
                <a:spcBef>
                  <a:spcPts val="0"/>
                </a:spcBef>
                <a:spcAft>
                  <a:spcPts val="0"/>
                </a:spcAft>
                <a:buClr>
                  <a:schemeClr val="dk1"/>
                </a:buClr>
                <a:buSzPts val="1800"/>
                <a:buFont typeface="Noto Sans Symbols"/>
                <a:buNone/>
              </a:pPr>
              <a:r>
                <a:rPr lang="en-US" sz="1800" b="0" i="0" u="none" strike="noStrike" cap="none">
                  <a:solidFill>
                    <a:schemeClr val="dk1"/>
                  </a:solidFill>
                  <a:latin typeface="Libre Franklin Medium"/>
                  <a:ea typeface="Libre Franklin Medium"/>
                  <a:cs typeface="Libre Franklin Medium"/>
                  <a:sym typeface="Libre Franklin Medium"/>
                </a:rPr>
                <a:t>November – hospital sessions begin</a:t>
              </a:r>
              <a:endParaRPr/>
            </a:p>
            <a:p>
              <a:pPr marL="0" marR="0" lvl="0" indent="0" algn="ctr" rtl="0">
                <a:lnSpc>
                  <a:spcPct val="90000"/>
                </a:lnSpc>
                <a:spcBef>
                  <a:spcPts val="630"/>
                </a:spcBef>
                <a:spcAft>
                  <a:spcPts val="0"/>
                </a:spcAft>
                <a:buClr>
                  <a:schemeClr val="dk1"/>
                </a:buClr>
                <a:buSzPts val="1800"/>
                <a:buFont typeface="Noto Sans Symbols"/>
                <a:buNone/>
              </a:pPr>
              <a:r>
                <a:rPr lang="en-US" sz="1800" b="0" i="0" u="none" strike="noStrike" cap="none">
                  <a:solidFill>
                    <a:schemeClr val="dk1"/>
                  </a:solidFill>
                  <a:latin typeface="Libre Franklin Medium"/>
                  <a:ea typeface="Libre Franklin Medium"/>
                  <a:cs typeface="Libre Franklin Medium"/>
                  <a:sym typeface="Libre Franklin Medium"/>
                </a:rPr>
                <a:t>Learners should be able to gather:</a:t>
              </a:r>
              <a:endParaRPr/>
            </a:p>
            <a:p>
              <a:pPr marL="0" marR="0" lvl="0" indent="0" algn="ctr" rtl="0">
                <a:lnSpc>
                  <a:spcPct val="90000"/>
                </a:lnSpc>
                <a:spcBef>
                  <a:spcPts val="630"/>
                </a:spcBef>
                <a:spcAft>
                  <a:spcPts val="0"/>
                </a:spcAft>
                <a:buClr>
                  <a:schemeClr val="dk1"/>
                </a:buClr>
                <a:buSzPts val="1800"/>
                <a:buFont typeface="Noto Sans Symbols"/>
                <a:buNone/>
              </a:pPr>
              <a:r>
                <a:rPr lang="en-US" sz="1800" b="0" i="0" u="none" strike="noStrike" cap="none">
                  <a:solidFill>
                    <a:schemeClr val="dk1"/>
                  </a:solidFill>
                  <a:latin typeface="Libre Franklin Medium"/>
                  <a:ea typeface="Libre Franklin Medium"/>
                  <a:cs typeface="Libre Franklin Medium"/>
                  <a:sym typeface="Libre Franklin Medium"/>
                </a:rPr>
                <a:t>a </a:t>
              </a:r>
              <a:r>
                <a:rPr lang="en-US" sz="1800" b="1" i="0" u="none" strike="noStrike" cap="none">
                  <a:solidFill>
                    <a:schemeClr val="dk1"/>
                  </a:solidFill>
                  <a:latin typeface="Libre Franklin Medium"/>
                  <a:ea typeface="Libre Franklin Medium"/>
                  <a:cs typeface="Libre Franklin Medium"/>
                  <a:sym typeface="Libre Franklin Medium"/>
                </a:rPr>
                <a:t>person-centered-HPI, PMHx, FH,  SHx</a:t>
              </a:r>
              <a:endParaRPr sz="1800" b="1" i="0" u="none" strike="noStrike" cap="none">
                <a:solidFill>
                  <a:schemeClr val="dk1"/>
                </a:solidFill>
                <a:latin typeface="Libre Franklin Medium"/>
                <a:ea typeface="Libre Franklin Medium"/>
                <a:cs typeface="Libre Franklin Medium"/>
                <a:sym typeface="Libre Franklin Medium"/>
              </a:endParaRPr>
            </a:p>
          </p:txBody>
        </p:sp>
        <p:cxnSp>
          <p:nvCxnSpPr>
            <p:cNvPr id="167" name="Google Shape;167;p19"/>
            <p:cNvCxnSpPr/>
            <p:nvPr/>
          </p:nvCxnSpPr>
          <p:spPr>
            <a:xfrm>
              <a:off x="1633216" y="1642752"/>
              <a:ext cx="0" cy="355189"/>
            </a:xfrm>
            <a:prstGeom prst="straightConnector1">
              <a:avLst/>
            </a:prstGeom>
            <a:noFill/>
            <a:ln w="9525" cap="flat" cmpd="sng">
              <a:solidFill>
                <a:srgbClr val="593A64"/>
              </a:solidFill>
              <a:prstDash val="dash"/>
              <a:miter lim="800000"/>
              <a:headEnd type="none" w="sm" len="sm"/>
              <a:tailEnd type="none" w="sm" len="sm"/>
            </a:ln>
          </p:spPr>
        </p:cxnSp>
        <p:sp>
          <p:nvSpPr>
            <p:cNvPr id="168" name="Google Shape;168;p19"/>
            <p:cNvSpPr/>
            <p:nvPr/>
          </p:nvSpPr>
          <p:spPr>
            <a:xfrm>
              <a:off x="1588817" y="1553954"/>
              <a:ext cx="88797" cy="88797"/>
            </a:xfrm>
            <a:prstGeom prst="ellipse">
              <a:avLst/>
            </a:prstGeom>
            <a:solidFill>
              <a:srgbClr val="593A64"/>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9;p19"/>
            <p:cNvSpPr/>
            <p:nvPr/>
          </p:nvSpPr>
          <p:spPr>
            <a:xfrm>
              <a:off x="2611196" y="1997941"/>
              <a:ext cx="1955960" cy="443987"/>
            </a:xfrm>
            <a:prstGeom prst="rect">
              <a:avLst/>
            </a:prstGeom>
            <a:solidFill>
              <a:srgbClr val="384C7D"/>
            </a:solidFill>
            <a:ln w="12700" cap="flat" cmpd="sng">
              <a:solidFill>
                <a:srgbClr val="384C7D"/>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19"/>
            <p:cNvSpPr txBox="1"/>
            <p:nvPr/>
          </p:nvSpPr>
          <p:spPr>
            <a:xfrm>
              <a:off x="2611196" y="1997941"/>
              <a:ext cx="1955960" cy="443987"/>
            </a:xfrm>
            <a:prstGeom prst="rect">
              <a:avLst/>
            </a:prstGeom>
            <a:noFill/>
            <a:ln>
              <a:noFill/>
            </a:ln>
          </p:spPr>
          <p:txBody>
            <a:bodyPr spcFirstLastPara="1" wrap="square" lIns="137150" tIns="137150" rIns="137150" bIns="137150" anchor="ctr" anchorCtr="1">
              <a:noAutofit/>
            </a:bodyPr>
            <a:lstStyle/>
            <a:p>
              <a:pPr marL="0" marR="0" lvl="0" indent="0" algn="ctr" rtl="0">
                <a:lnSpc>
                  <a:spcPct val="90000"/>
                </a:lnSpc>
                <a:spcBef>
                  <a:spcPts val="0"/>
                </a:spcBef>
                <a:spcAft>
                  <a:spcPts val="0"/>
                </a:spcAft>
                <a:buClr>
                  <a:schemeClr val="lt1"/>
                </a:buClr>
                <a:buSzPts val="1800"/>
                <a:buFont typeface="Libre Franklin Medium"/>
                <a:buNone/>
              </a:pPr>
              <a:r>
                <a:rPr lang="en-US" sz="1800" b="0" i="0" u="none" strike="noStrike" cap="none" dirty="0">
                  <a:solidFill>
                    <a:schemeClr val="lt1"/>
                  </a:solidFill>
                  <a:latin typeface="Libre Franklin Medium"/>
                  <a:ea typeface="Libre Franklin Medium"/>
                  <a:cs typeface="Libre Franklin Medium"/>
                  <a:sym typeface="Libre Franklin Medium"/>
                </a:rPr>
                <a:t>January 2026</a:t>
              </a:r>
              <a:endParaRPr sz="1800" b="0" i="0" u="none" strike="noStrike" cap="none" dirty="0">
                <a:solidFill>
                  <a:schemeClr val="lt1"/>
                </a:solidFill>
                <a:latin typeface="Libre Franklin Medium"/>
                <a:ea typeface="Libre Franklin Medium"/>
                <a:cs typeface="Libre Franklin Medium"/>
                <a:sym typeface="Libre Franklin Medium"/>
              </a:endParaRPr>
            </a:p>
          </p:txBody>
        </p:sp>
        <p:sp>
          <p:nvSpPr>
            <p:cNvPr id="171" name="Google Shape;171;p19"/>
            <p:cNvSpPr/>
            <p:nvPr/>
          </p:nvSpPr>
          <p:spPr>
            <a:xfrm>
              <a:off x="1944931" y="2885916"/>
              <a:ext cx="3259934" cy="1553954"/>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19"/>
            <p:cNvSpPr txBox="1"/>
            <p:nvPr/>
          </p:nvSpPr>
          <p:spPr>
            <a:xfrm>
              <a:off x="1944931" y="2885916"/>
              <a:ext cx="3259934" cy="1553954"/>
            </a:xfrm>
            <a:prstGeom prst="rect">
              <a:avLst/>
            </a:prstGeom>
            <a:noFill/>
            <a:ln>
              <a:noFill/>
            </a:ln>
          </p:spPr>
          <p:txBody>
            <a:bodyPr spcFirstLastPara="1" wrap="square" lIns="0" tIns="137150" rIns="0" bIns="0" anchor="t" anchorCtr="1">
              <a:noAutofit/>
            </a:bodyPr>
            <a:lstStyle/>
            <a:p>
              <a:pPr marL="0" marR="0" lvl="0" indent="0" algn="ctr" rtl="0">
                <a:lnSpc>
                  <a:spcPct val="90000"/>
                </a:lnSpc>
                <a:spcBef>
                  <a:spcPts val="0"/>
                </a:spcBef>
                <a:spcAft>
                  <a:spcPts val="0"/>
                </a:spcAft>
                <a:buClr>
                  <a:schemeClr val="dk1"/>
                </a:buClr>
                <a:buSzPts val="1800"/>
                <a:buFont typeface="Noto Sans Symbols"/>
                <a:buNone/>
              </a:pPr>
              <a:r>
                <a:rPr lang="en-US" sz="1800" b="0" i="0" u="none" strike="noStrike" cap="none">
                  <a:solidFill>
                    <a:schemeClr val="dk1"/>
                  </a:solidFill>
                  <a:latin typeface="Libre Franklin Medium"/>
                  <a:ea typeface="Libre Franklin Medium"/>
                  <a:cs typeface="Libre Franklin Medium"/>
                  <a:sym typeface="Libre Franklin Medium"/>
                </a:rPr>
                <a:t>Students will have gotten better at obtaining a sexual history</a:t>
              </a:r>
              <a:endParaRPr/>
            </a:p>
            <a:p>
              <a:pPr marL="0" marR="0" lvl="0" indent="0" algn="ctr" rtl="0">
                <a:lnSpc>
                  <a:spcPct val="90000"/>
                </a:lnSpc>
                <a:spcBef>
                  <a:spcPts val="630"/>
                </a:spcBef>
                <a:spcAft>
                  <a:spcPts val="0"/>
                </a:spcAft>
                <a:buClr>
                  <a:schemeClr val="dk1"/>
                </a:buClr>
                <a:buSzPts val="1800"/>
                <a:buFont typeface="Noto Sans Symbols"/>
                <a:buNone/>
              </a:pPr>
              <a:endParaRPr sz="1800" b="0" i="0" u="none" strike="noStrike" cap="none">
                <a:solidFill>
                  <a:schemeClr val="dk1"/>
                </a:solidFill>
                <a:latin typeface="Libre Franklin Medium"/>
                <a:ea typeface="Libre Franklin Medium"/>
                <a:cs typeface="Libre Franklin Medium"/>
                <a:sym typeface="Libre Franklin Medium"/>
              </a:endParaRPr>
            </a:p>
            <a:p>
              <a:pPr marL="0" marR="0" lvl="0" indent="0" algn="ctr" rtl="0">
                <a:lnSpc>
                  <a:spcPct val="90000"/>
                </a:lnSpc>
                <a:spcBef>
                  <a:spcPts val="630"/>
                </a:spcBef>
                <a:spcAft>
                  <a:spcPts val="0"/>
                </a:spcAft>
                <a:buClr>
                  <a:schemeClr val="dk1"/>
                </a:buClr>
                <a:buSzPts val="1800"/>
                <a:buFont typeface="Noto Sans Symbols"/>
                <a:buNone/>
              </a:pPr>
              <a:r>
                <a:rPr lang="en-US" sz="1800" b="0" i="0" u="none" strike="noStrike" cap="none">
                  <a:solidFill>
                    <a:schemeClr val="dk1"/>
                  </a:solidFill>
                  <a:latin typeface="Libre Franklin Medium"/>
                  <a:ea typeface="Libre Franklin Medium"/>
                  <a:cs typeface="Libre Franklin Medium"/>
                  <a:sym typeface="Libre Franklin Medium"/>
                </a:rPr>
                <a:t>They will have learned the basics of </a:t>
              </a:r>
              <a:r>
                <a:rPr lang="en-US" sz="1800" b="1" i="0" u="none" strike="noStrike" cap="none">
                  <a:solidFill>
                    <a:schemeClr val="dk1"/>
                  </a:solidFill>
                  <a:latin typeface="Libre Franklin Medium"/>
                  <a:ea typeface="Libre Franklin Medium"/>
                  <a:cs typeface="Libre Franklin Medium"/>
                  <a:sym typeface="Libre Franklin Medium"/>
                </a:rPr>
                <a:t>oral presentations</a:t>
              </a:r>
              <a:endParaRPr sz="1800" b="0" i="0" u="none" strike="noStrike" cap="none">
                <a:solidFill>
                  <a:schemeClr val="dk1"/>
                </a:solidFill>
                <a:latin typeface="Libre Franklin Medium"/>
                <a:ea typeface="Libre Franklin Medium"/>
                <a:cs typeface="Libre Franklin Medium"/>
                <a:sym typeface="Libre Franklin Medium"/>
              </a:endParaRPr>
            </a:p>
            <a:p>
              <a:pPr marL="0" marR="0" lvl="0" indent="0" algn="ctr" rtl="0">
                <a:lnSpc>
                  <a:spcPct val="90000"/>
                </a:lnSpc>
                <a:spcBef>
                  <a:spcPts val="630"/>
                </a:spcBef>
                <a:spcAft>
                  <a:spcPts val="0"/>
                </a:spcAft>
                <a:buClr>
                  <a:schemeClr val="dk1"/>
                </a:buClr>
                <a:buSzPts val="1800"/>
                <a:buFont typeface="Noto Sans Symbols"/>
                <a:buNone/>
              </a:pPr>
              <a:endParaRPr sz="1800" b="0" i="0" u="none" strike="noStrike" cap="none">
                <a:solidFill>
                  <a:schemeClr val="dk1"/>
                </a:solidFill>
                <a:latin typeface="Libre Franklin Medium"/>
                <a:ea typeface="Libre Franklin Medium"/>
                <a:cs typeface="Libre Franklin Medium"/>
                <a:sym typeface="Libre Franklin Medium"/>
              </a:endParaRPr>
            </a:p>
          </p:txBody>
        </p:sp>
        <p:cxnSp>
          <p:nvCxnSpPr>
            <p:cNvPr id="173" name="Google Shape;173;p19"/>
            <p:cNvCxnSpPr/>
            <p:nvPr/>
          </p:nvCxnSpPr>
          <p:spPr>
            <a:xfrm>
              <a:off x="3589176" y="2441929"/>
              <a:ext cx="0" cy="355189"/>
            </a:xfrm>
            <a:prstGeom prst="straightConnector1">
              <a:avLst/>
            </a:prstGeom>
            <a:noFill/>
            <a:ln w="9525" cap="flat" cmpd="sng">
              <a:solidFill>
                <a:srgbClr val="3B2442"/>
              </a:solidFill>
              <a:prstDash val="dash"/>
              <a:miter lim="800000"/>
              <a:headEnd type="none" w="sm" len="sm"/>
              <a:tailEnd type="none" w="sm" len="sm"/>
            </a:ln>
          </p:spPr>
        </p:cxnSp>
        <p:sp>
          <p:nvSpPr>
            <p:cNvPr id="174" name="Google Shape;174;p19"/>
            <p:cNvSpPr/>
            <p:nvPr/>
          </p:nvSpPr>
          <p:spPr>
            <a:xfrm>
              <a:off x="3544778" y="2797118"/>
              <a:ext cx="88797" cy="88797"/>
            </a:xfrm>
            <a:prstGeom prst="ellipse">
              <a:avLst/>
            </a:prstGeom>
            <a:solidFill>
              <a:srgbClr val="384C7D"/>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19"/>
            <p:cNvSpPr/>
            <p:nvPr/>
          </p:nvSpPr>
          <p:spPr>
            <a:xfrm>
              <a:off x="4567157" y="1997941"/>
              <a:ext cx="1955960" cy="443987"/>
            </a:xfrm>
            <a:prstGeom prst="rect">
              <a:avLst/>
            </a:prstGeom>
            <a:solidFill>
              <a:srgbClr val="349976"/>
            </a:solidFill>
            <a:ln w="12700" cap="flat" cmpd="sng">
              <a:solidFill>
                <a:srgbClr val="349976"/>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19"/>
            <p:cNvSpPr txBox="1"/>
            <p:nvPr/>
          </p:nvSpPr>
          <p:spPr>
            <a:xfrm>
              <a:off x="4567157" y="1997941"/>
              <a:ext cx="1955960" cy="443987"/>
            </a:xfrm>
            <a:prstGeom prst="rect">
              <a:avLst/>
            </a:prstGeom>
            <a:noFill/>
            <a:ln>
              <a:noFill/>
            </a:ln>
          </p:spPr>
          <p:txBody>
            <a:bodyPr spcFirstLastPara="1" wrap="square" lIns="137150" tIns="137150" rIns="137150" bIns="137150" anchor="ctr" anchorCtr="1">
              <a:noAutofit/>
            </a:bodyPr>
            <a:lstStyle/>
            <a:p>
              <a:pPr marL="0" marR="0" lvl="0" indent="0" algn="ctr" rtl="0">
                <a:lnSpc>
                  <a:spcPct val="90000"/>
                </a:lnSpc>
                <a:spcBef>
                  <a:spcPts val="0"/>
                </a:spcBef>
                <a:spcAft>
                  <a:spcPts val="0"/>
                </a:spcAft>
                <a:buClr>
                  <a:schemeClr val="lt1"/>
                </a:buClr>
                <a:buSzPts val="1800"/>
                <a:buFont typeface="Libre Franklin Medium"/>
                <a:buNone/>
              </a:pPr>
              <a:r>
                <a:rPr lang="en-US" sz="1800" b="0" i="0" u="none" strike="noStrike" cap="none" dirty="0">
                  <a:solidFill>
                    <a:schemeClr val="lt1"/>
                  </a:solidFill>
                  <a:latin typeface="Libre Franklin Medium"/>
                  <a:ea typeface="Libre Franklin Medium"/>
                  <a:cs typeface="Libre Franklin Medium"/>
                  <a:sym typeface="Libre Franklin Medium"/>
                </a:rPr>
                <a:t>April 2026</a:t>
              </a:r>
              <a:endParaRPr dirty="0"/>
            </a:p>
          </p:txBody>
        </p:sp>
        <p:sp>
          <p:nvSpPr>
            <p:cNvPr id="177" name="Google Shape;177;p19"/>
            <p:cNvSpPr/>
            <p:nvPr/>
          </p:nvSpPr>
          <p:spPr>
            <a:xfrm>
              <a:off x="3915170" y="0"/>
              <a:ext cx="3259934" cy="1553954"/>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19"/>
            <p:cNvSpPr txBox="1"/>
            <p:nvPr/>
          </p:nvSpPr>
          <p:spPr>
            <a:xfrm>
              <a:off x="3915170" y="0"/>
              <a:ext cx="3259934" cy="1553954"/>
            </a:xfrm>
            <a:prstGeom prst="rect">
              <a:avLst/>
            </a:prstGeom>
            <a:noFill/>
            <a:ln>
              <a:noFill/>
            </a:ln>
          </p:spPr>
          <p:txBody>
            <a:bodyPr spcFirstLastPara="1" wrap="square" lIns="0" tIns="0" rIns="0" bIns="137150" anchor="b" anchorCtr="1">
              <a:noAutofit/>
            </a:bodyPr>
            <a:lstStyle/>
            <a:p>
              <a:pPr marL="0" marR="0" lvl="0" indent="0" algn="ctr" rtl="0">
                <a:lnSpc>
                  <a:spcPct val="90000"/>
                </a:lnSpc>
                <a:spcBef>
                  <a:spcPts val="0"/>
                </a:spcBef>
                <a:spcAft>
                  <a:spcPts val="0"/>
                </a:spcAft>
                <a:buClr>
                  <a:schemeClr val="dk1"/>
                </a:buClr>
                <a:buSzPts val="1800"/>
                <a:buFont typeface="Noto Sans Symbols"/>
                <a:buNone/>
              </a:pPr>
              <a:r>
                <a:rPr lang="en-US" sz="1800" b="0" i="0" u="none" strike="noStrike" cap="none">
                  <a:solidFill>
                    <a:schemeClr val="dk1"/>
                  </a:solidFill>
                  <a:latin typeface="Libre Franklin Medium"/>
                  <a:ea typeface="Libre Franklin Medium"/>
                  <a:cs typeface="Libre Franklin Medium"/>
                  <a:sym typeface="Libre Franklin Medium"/>
                </a:rPr>
                <a:t>Learners can do some </a:t>
              </a:r>
              <a:r>
                <a:rPr lang="en-US" sz="1800" b="1" i="0" u="none" strike="noStrike" cap="none">
                  <a:solidFill>
                    <a:schemeClr val="dk1"/>
                  </a:solidFill>
                  <a:latin typeface="Libre Franklin Medium"/>
                  <a:ea typeface="Libre Franklin Medium"/>
                  <a:cs typeface="Libre Franklin Medium"/>
                  <a:sym typeface="Libre Franklin Medium"/>
                </a:rPr>
                <a:t>behavioral change counseling, </a:t>
              </a:r>
              <a:r>
                <a:rPr lang="en-US" sz="1800" b="0" i="0" u="none" strike="noStrike" cap="none">
                  <a:solidFill>
                    <a:schemeClr val="dk1"/>
                  </a:solidFill>
                  <a:latin typeface="Libre Franklin Medium"/>
                  <a:ea typeface="Libre Franklin Medium"/>
                  <a:cs typeface="Libre Franklin Medium"/>
                  <a:sym typeface="Libre Franklin Medium"/>
                </a:rPr>
                <a:t>and engage in </a:t>
              </a:r>
              <a:r>
                <a:rPr lang="en-US" sz="1800" b="1" i="0" u="none" strike="noStrike" cap="none">
                  <a:solidFill>
                    <a:schemeClr val="dk1"/>
                  </a:solidFill>
                  <a:latin typeface="Libre Franklin Medium"/>
                  <a:ea typeface="Libre Franklin Medium"/>
                  <a:cs typeface="Libre Franklin Medium"/>
                  <a:sym typeface="Libre Franklin Medium"/>
                </a:rPr>
                <a:t>advanced care planning discussions</a:t>
              </a:r>
              <a:endParaRPr sz="1800" b="0" i="0" u="none" strike="noStrike" cap="none">
                <a:solidFill>
                  <a:schemeClr val="dk1"/>
                </a:solidFill>
                <a:latin typeface="Libre Franklin Medium"/>
                <a:ea typeface="Libre Franklin Medium"/>
                <a:cs typeface="Libre Franklin Medium"/>
                <a:sym typeface="Libre Franklin Medium"/>
              </a:endParaRPr>
            </a:p>
          </p:txBody>
        </p:sp>
        <p:cxnSp>
          <p:nvCxnSpPr>
            <p:cNvPr id="179" name="Google Shape;179;p19"/>
            <p:cNvCxnSpPr/>
            <p:nvPr/>
          </p:nvCxnSpPr>
          <p:spPr>
            <a:xfrm>
              <a:off x="5545137" y="1642752"/>
              <a:ext cx="0" cy="355189"/>
            </a:xfrm>
            <a:prstGeom prst="straightConnector1">
              <a:avLst/>
            </a:prstGeom>
            <a:noFill/>
            <a:ln w="9525" cap="flat" cmpd="sng">
              <a:solidFill>
                <a:srgbClr val="1D1120"/>
              </a:solidFill>
              <a:prstDash val="dash"/>
              <a:miter lim="800000"/>
              <a:headEnd type="none" w="sm" len="sm"/>
              <a:tailEnd type="none" w="sm" len="sm"/>
            </a:ln>
          </p:spPr>
        </p:cxnSp>
        <p:sp>
          <p:nvSpPr>
            <p:cNvPr id="180" name="Google Shape;180;p19"/>
            <p:cNvSpPr/>
            <p:nvPr/>
          </p:nvSpPr>
          <p:spPr>
            <a:xfrm>
              <a:off x="5500738" y="1553954"/>
              <a:ext cx="88797" cy="88797"/>
            </a:xfrm>
            <a:prstGeom prst="ellipse">
              <a:avLst/>
            </a:prstGeom>
            <a:solidFill>
              <a:srgbClr val="349976"/>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p19"/>
            <p:cNvSpPr/>
            <p:nvPr/>
          </p:nvSpPr>
          <p:spPr>
            <a:xfrm>
              <a:off x="6523117" y="1997941"/>
              <a:ext cx="1955960" cy="443987"/>
            </a:xfrm>
            <a:prstGeom prst="rect">
              <a:avLst/>
            </a:prstGeom>
            <a:solidFill>
              <a:srgbClr val="65B92D"/>
            </a:solidFill>
            <a:ln w="12700" cap="flat" cmpd="sng">
              <a:solidFill>
                <a:srgbClr val="65B92D"/>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19"/>
            <p:cNvSpPr txBox="1"/>
            <p:nvPr/>
          </p:nvSpPr>
          <p:spPr>
            <a:xfrm>
              <a:off x="6523117" y="1997941"/>
              <a:ext cx="1955960" cy="443987"/>
            </a:xfrm>
            <a:prstGeom prst="rect">
              <a:avLst/>
            </a:prstGeom>
            <a:noFill/>
            <a:ln>
              <a:noFill/>
            </a:ln>
          </p:spPr>
          <p:txBody>
            <a:bodyPr spcFirstLastPara="1" wrap="square" lIns="137150" tIns="137150" rIns="137150" bIns="137150" anchor="ctr" anchorCtr="1">
              <a:noAutofit/>
            </a:bodyPr>
            <a:lstStyle/>
            <a:p>
              <a:pPr marL="0" marR="0" lvl="0" indent="0" algn="ctr" rtl="0">
                <a:lnSpc>
                  <a:spcPct val="90000"/>
                </a:lnSpc>
                <a:spcBef>
                  <a:spcPts val="0"/>
                </a:spcBef>
                <a:spcAft>
                  <a:spcPts val="0"/>
                </a:spcAft>
                <a:buClr>
                  <a:schemeClr val="lt1"/>
                </a:buClr>
                <a:buSzPts val="1800"/>
                <a:buFont typeface="Noto Sans Symbols"/>
                <a:buNone/>
              </a:pPr>
              <a:r>
                <a:rPr lang="en-US" sz="1800" b="0" i="0" u="none" strike="noStrike" cap="none" dirty="0">
                  <a:solidFill>
                    <a:schemeClr val="lt1"/>
                  </a:solidFill>
                  <a:latin typeface="Libre Franklin Medium"/>
                  <a:ea typeface="Libre Franklin Medium"/>
                  <a:cs typeface="Libre Franklin Medium"/>
                  <a:sym typeface="Libre Franklin Medium"/>
                </a:rPr>
                <a:t>May 2026</a:t>
              </a:r>
              <a:endParaRPr dirty="0"/>
            </a:p>
          </p:txBody>
        </p:sp>
        <p:sp>
          <p:nvSpPr>
            <p:cNvPr id="183" name="Google Shape;183;p19"/>
            <p:cNvSpPr/>
            <p:nvPr/>
          </p:nvSpPr>
          <p:spPr>
            <a:xfrm>
              <a:off x="5871130" y="2885916"/>
              <a:ext cx="3259934" cy="1553954"/>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19"/>
            <p:cNvSpPr txBox="1"/>
            <p:nvPr/>
          </p:nvSpPr>
          <p:spPr>
            <a:xfrm>
              <a:off x="5871130" y="2885916"/>
              <a:ext cx="3259934" cy="1553954"/>
            </a:xfrm>
            <a:prstGeom prst="rect">
              <a:avLst/>
            </a:prstGeom>
            <a:noFill/>
            <a:ln>
              <a:noFill/>
            </a:ln>
          </p:spPr>
          <p:txBody>
            <a:bodyPr spcFirstLastPara="1" wrap="square" lIns="0" tIns="137150" rIns="0" bIns="0" anchor="t" anchorCtr="1">
              <a:noAutofit/>
            </a:bodyPr>
            <a:lstStyle/>
            <a:p>
              <a:pPr marL="0" marR="0" lvl="0" indent="0" algn="ctr" rtl="0">
                <a:lnSpc>
                  <a:spcPct val="90000"/>
                </a:lnSpc>
                <a:spcBef>
                  <a:spcPts val="0"/>
                </a:spcBef>
                <a:spcAft>
                  <a:spcPts val="0"/>
                </a:spcAft>
                <a:buClr>
                  <a:schemeClr val="dk1"/>
                </a:buClr>
                <a:buSzPts val="1800"/>
                <a:buFont typeface="Noto Sans Symbols"/>
                <a:buNone/>
              </a:pPr>
              <a:r>
                <a:rPr lang="en-US" sz="1800" b="0" i="0" u="none" strike="noStrike" cap="none">
                  <a:solidFill>
                    <a:schemeClr val="dk1"/>
                  </a:solidFill>
                  <a:latin typeface="Libre Franklin Medium"/>
                  <a:ea typeface="Libre Franklin Medium"/>
                  <a:cs typeface="Libre Franklin Medium"/>
                  <a:sym typeface="Libre Franklin Medium"/>
                </a:rPr>
                <a:t>Students will have gotten better at geriatrics-focused history-taking and trauma-informed care</a:t>
              </a:r>
              <a:endParaRPr sz="1800" b="0" i="0" u="none" strike="noStrike" cap="none">
                <a:solidFill>
                  <a:schemeClr val="dk1"/>
                </a:solidFill>
                <a:latin typeface="Libre Franklin Medium"/>
                <a:ea typeface="Libre Franklin Medium"/>
                <a:cs typeface="Libre Franklin Medium"/>
                <a:sym typeface="Libre Franklin Medium"/>
              </a:endParaRPr>
            </a:p>
          </p:txBody>
        </p:sp>
        <p:cxnSp>
          <p:nvCxnSpPr>
            <p:cNvPr id="185" name="Google Shape;185;p19"/>
            <p:cNvCxnSpPr/>
            <p:nvPr/>
          </p:nvCxnSpPr>
          <p:spPr>
            <a:xfrm>
              <a:off x="7501098" y="2441929"/>
              <a:ext cx="0" cy="355189"/>
            </a:xfrm>
            <a:prstGeom prst="straightConnector1">
              <a:avLst/>
            </a:prstGeom>
            <a:noFill/>
            <a:ln w="9525" cap="flat" cmpd="sng">
              <a:solidFill>
                <a:srgbClr val="000000"/>
              </a:solidFill>
              <a:prstDash val="dash"/>
              <a:miter lim="800000"/>
              <a:headEnd type="none" w="sm" len="sm"/>
              <a:tailEnd type="none" w="sm" len="sm"/>
            </a:ln>
          </p:spPr>
        </p:cxnSp>
        <p:sp>
          <p:nvSpPr>
            <p:cNvPr id="186" name="Google Shape;186;p19"/>
            <p:cNvSpPr/>
            <p:nvPr/>
          </p:nvSpPr>
          <p:spPr>
            <a:xfrm>
              <a:off x="7456699" y="2797118"/>
              <a:ext cx="88797" cy="88797"/>
            </a:xfrm>
            <a:prstGeom prst="ellipse">
              <a:avLst/>
            </a:prstGeom>
            <a:solidFill>
              <a:srgbClr val="65B92D"/>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19"/>
            <p:cNvSpPr/>
            <p:nvPr/>
          </p:nvSpPr>
          <p:spPr>
            <a:xfrm rot="5400000">
              <a:off x="9235065" y="1241955"/>
              <a:ext cx="443987" cy="1955960"/>
            </a:xfrm>
            <a:prstGeom prst="round2SameRect">
              <a:avLst>
                <a:gd name="adj1" fmla="val 16667"/>
                <a:gd name="adj2" fmla="val 0"/>
              </a:avLst>
            </a:prstGeom>
            <a:solidFill>
              <a:srgbClr val="DB8424"/>
            </a:solidFill>
            <a:ln w="12700" cap="flat" cmpd="sng">
              <a:solidFill>
                <a:srgbClr val="DB8424"/>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19"/>
            <p:cNvSpPr txBox="1"/>
            <p:nvPr/>
          </p:nvSpPr>
          <p:spPr>
            <a:xfrm>
              <a:off x="8479079" y="2019615"/>
              <a:ext cx="1934286" cy="400639"/>
            </a:xfrm>
            <a:prstGeom prst="rect">
              <a:avLst/>
            </a:prstGeom>
            <a:noFill/>
            <a:ln>
              <a:noFill/>
            </a:ln>
          </p:spPr>
          <p:txBody>
            <a:bodyPr spcFirstLastPara="1" wrap="square" lIns="137150" tIns="137150" rIns="137150" bIns="137150" anchor="ctr" anchorCtr="1">
              <a:noAutofit/>
            </a:bodyPr>
            <a:lstStyle/>
            <a:p>
              <a:pPr marL="0" marR="0" lvl="0" indent="0" algn="ctr" rtl="0">
                <a:lnSpc>
                  <a:spcPct val="90000"/>
                </a:lnSpc>
                <a:spcBef>
                  <a:spcPts val="0"/>
                </a:spcBef>
                <a:spcAft>
                  <a:spcPts val="0"/>
                </a:spcAft>
                <a:buClr>
                  <a:schemeClr val="lt1"/>
                </a:buClr>
                <a:buSzPts val="1800"/>
                <a:buFont typeface="Noto Sans Symbols"/>
                <a:buNone/>
              </a:pPr>
              <a:r>
                <a:rPr lang="en-US" sz="1800" b="0" i="0" u="none" strike="noStrike" cap="none" dirty="0">
                  <a:solidFill>
                    <a:schemeClr val="lt1"/>
                  </a:solidFill>
                  <a:latin typeface="Libre Franklin Medium"/>
                  <a:ea typeface="Libre Franklin Medium"/>
                  <a:cs typeface="Libre Franklin Medium"/>
                  <a:sym typeface="Libre Franklin Medium"/>
                </a:rPr>
                <a:t>June 2025</a:t>
              </a:r>
              <a:endParaRPr dirty="0"/>
            </a:p>
          </p:txBody>
        </p:sp>
        <p:sp>
          <p:nvSpPr>
            <p:cNvPr id="189" name="Google Shape;189;p19"/>
            <p:cNvSpPr/>
            <p:nvPr/>
          </p:nvSpPr>
          <p:spPr>
            <a:xfrm>
              <a:off x="7827091" y="0"/>
              <a:ext cx="3259934" cy="1553954"/>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19"/>
            <p:cNvSpPr txBox="1"/>
            <p:nvPr/>
          </p:nvSpPr>
          <p:spPr>
            <a:xfrm>
              <a:off x="7827091" y="0"/>
              <a:ext cx="3259934" cy="1553954"/>
            </a:xfrm>
            <a:prstGeom prst="rect">
              <a:avLst/>
            </a:prstGeom>
            <a:noFill/>
            <a:ln>
              <a:noFill/>
            </a:ln>
          </p:spPr>
          <p:txBody>
            <a:bodyPr spcFirstLastPara="1" wrap="square" lIns="0" tIns="0" rIns="0" bIns="137150" anchor="b" anchorCtr="1">
              <a:noAutofit/>
            </a:bodyPr>
            <a:lstStyle/>
            <a:p>
              <a:pPr marL="0" marR="0" lvl="0" indent="0" algn="ctr" rtl="0">
                <a:lnSpc>
                  <a:spcPct val="90000"/>
                </a:lnSpc>
                <a:spcBef>
                  <a:spcPts val="0"/>
                </a:spcBef>
                <a:spcAft>
                  <a:spcPts val="0"/>
                </a:spcAft>
                <a:buClr>
                  <a:schemeClr val="dk1"/>
                </a:buClr>
                <a:buSzPts val="1800"/>
                <a:buFont typeface="Noto Sans Symbols"/>
                <a:buNone/>
              </a:pPr>
              <a:r>
                <a:rPr lang="en-US" sz="1800" b="0" i="0" u="none" strike="noStrike" cap="none" dirty="0">
                  <a:solidFill>
                    <a:schemeClr val="dk1"/>
                  </a:solidFill>
                  <a:latin typeface="Libre Franklin Medium"/>
                  <a:ea typeface="Libre Franklin Medium"/>
                  <a:cs typeface="Libre Franklin Medium"/>
                  <a:sym typeface="Libre Franklin Medium"/>
                </a:rPr>
                <a:t>Students should be able to take a </a:t>
              </a:r>
              <a:r>
                <a:rPr lang="en-US" sz="1800" b="1" i="0" u="none" strike="noStrike" cap="none" dirty="0">
                  <a:solidFill>
                    <a:schemeClr val="dk1"/>
                  </a:solidFill>
                  <a:latin typeface="Libre Franklin Medium"/>
                  <a:ea typeface="Libre Franklin Medium"/>
                  <a:cs typeface="Libre Franklin Medium"/>
                  <a:sym typeface="Libre Franklin Medium"/>
                </a:rPr>
                <a:t>complete history, and do an oral presentation</a:t>
              </a:r>
            </a:p>
            <a:p>
              <a:pPr marL="0" marR="0" lvl="0" indent="0" algn="ctr" rtl="0">
                <a:lnSpc>
                  <a:spcPct val="90000"/>
                </a:lnSpc>
                <a:spcBef>
                  <a:spcPts val="0"/>
                </a:spcBef>
                <a:spcAft>
                  <a:spcPts val="0"/>
                </a:spcAft>
                <a:buClr>
                  <a:schemeClr val="dk1"/>
                </a:buClr>
                <a:buSzPts val="1800"/>
                <a:buFont typeface="Noto Sans Symbols"/>
                <a:buNone/>
              </a:pPr>
              <a:r>
                <a:rPr lang="en-US" sz="1800" b="1" dirty="0">
                  <a:solidFill>
                    <a:srgbClr val="00B0F0"/>
                  </a:solidFill>
                  <a:latin typeface="Libre Franklin Medium"/>
                  <a:ea typeface="Libre Franklin Medium"/>
                  <a:cs typeface="Libre Franklin Medium"/>
                  <a:sym typeface="Libre Franklin Medium"/>
                </a:rPr>
                <a:t>OSCE 3</a:t>
              </a:r>
              <a:endParaRPr sz="1800" b="1" i="0" u="none" strike="noStrike" cap="none" dirty="0">
                <a:solidFill>
                  <a:srgbClr val="00B0F0"/>
                </a:solidFill>
                <a:latin typeface="Libre Franklin Medium"/>
                <a:ea typeface="Libre Franklin Medium"/>
                <a:cs typeface="Libre Franklin Medium"/>
                <a:sym typeface="Libre Franklin Medium"/>
              </a:endParaRPr>
            </a:p>
          </p:txBody>
        </p:sp>
        <p:cxnSp>
          <p:nvCxnSpPr>
            <p:cNvPr id="191" name="Google Shape;191;p19"/>
            <p:cNvCxnSpPr/>
            <p:nvPr/>
          </p:nvCxnSpPr>
          <p:spPr>
            <a:xfrm>
              <a:off x="9457058" y="1642752"/>
              <a:ext cx="0" cy="355189"/>
            </a:xfrm>
            <a:prstGeom prst="straightConnector1">
              <a:avLst/>
            </a:prstGeom>
            <a:noFill/>
            <a:ln w="9525" cap="flat" cmpd="sng">
              <a:solidFill>
                <a:srgbClr val="000000"/>
              </a:solidFill>
              <a:prstDash val="dash"/>
              <a:miter lim="800000"/>
              <a:headEnd type="none" w="sm" len="sm"/>
              <a:tailEnd type="none" w="sm" len="sm"/>
            </a:ln>
          </p:spPr>
        </p:cxnSp>
        <p:sp>
          <p:nvSpPr>
            <p:cNvPr id="192" name="Google Shape;192;p19"/>
            <p:cNvSpPr/>
            <p:nvPr/>
          </p:nvSpPr>
          <p:spPr>
            <a:xfrm>
              <a:off x="9412660" y="1553954"/>
              <a:ext cx="88797" cy="88797"/>
            </a:xfrm>
            <a:prstGeom prst="ellipse">
              <a:avLst/>
            </a:prstGeom>
            <a:solidFill>
              <a:srgbClr val="DB8424"/>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94" name="Google Shape;194;p19"/>
          <p:cNvSpPr txBox="1"/>
          <p:nvPr/>
        </p:nvSpPr>
        <p:spPr>
          <a:xfrm>
            <a:off x="0" y="4330650"/>
            <a:ext cx="6200700" cy="6465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b="1" i="0" u="none" strike="noStrike" cap="none">
                <a:solidFill>
                  <a:srgbClr val="C00000"/>
                </a:solidFill>
                <a:latin typeface="Libre Franklin Medium"/>
                <a:ea typeface="Libre Franklin Medium"/>
                <a:cs typeface="Libre Franklin Medium"/>
                <a:sym typeface="Libre Franklin Medium"/>
              </a:rPr>
              <a:t>PD 1-5; August May;Vitals/vascular;Heart/Vasc/Lung; Breast/LN/Abd; MSK; Neuro; </a:t>
            </a:r>
            <a:endParaRPr/>
          </a:p>
        </p:txBody>
      </p:sp>
      <p:sp>
        <p:nvSpPr>
          <p:cNvPr id="195" name="Google Shape;195;p19"/>
          <p:cNvSpPr txBox="1"/>
          <p:nvPr/>
        </p:nvSpPr>
        <p:spPr>
          <a:xfrm>
            <a:off x="6640225" y="4275475"/>
            <a:ext cx="2982300" cy="6465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b="1">
                <a:solidFill>
                  <a:srgbClr val="C00000"/>
                </a:solidFill>
                <a:latin typeface="Libre Franklin Medium"/>
                <a:ea typeface="Libre Franklin Medium"/>
                <a:cs typeface="Libre Franklin Medium"/>
                <a:sym typeface="Libre Franklin Medium"/>
              </a:rPr>
              <a:t>PD6-7 HEENOT; Integration</a:t>
            </a:r>
            <a:endParaRPr/>
          </a:p>
        </p:txBody>
      </p:sp>
    </p:spTree>
  </p:cSld>
  <p:clrMapOvr>
    <a:masterClrMapping/>
  </p:clrMapOvr>
  <mc:AlternateContent xmlns:mc="http://schemas.openxmlformats.org/markup-compatibility/2006" xmlns:p14="http://schemas.microsoft.com/office/powerpoint/2010/main">
    <mc:Choice Requires="p14">
      <p:transition spd="med" p14:dur="700" advTm="21754">
        <p:fade/>
      </p:transition>
    </mc:Choice>
    <mc:Fallback xmlns="">
      <p:transition spd="med" advTm="21754">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5">
            <a:extLst>
              <a:ext uri="{FF2B5EF4-FFF2-40B4-BE49-F238E27FC236}">
                <a16:creationId xmlns:a16="http://schemas.microsoft.com/office/drawing/2014/main" id="{F6A786BE-8A4F-136A-ADD9-81EE37843BFE}"/>
              </a:ext>
            </a:extLst>
          </p:cNvPr>
          <p:cNvSpPr txBox="1">
            <a:spLocks/>
          </p:cNvSpPr>
          <p:nvPr/>
        </p:nvSpPr>
        <p:spPr>
          <a:xfrm>
            <a:off x="470589" y="374068"/>
            <a:ext cx="11123843" cy="827499"/>
          </a:xfrm>
          <a:prstGeom prst="rect">
            <a:avLst/>
          </a:prstGeom>
        </p:spPr>
        <p:txBody>
          <a:bodyPr lIns="91440" tIns="45720" rIns="91440" bIns="45720" anchor="t"/>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t>What is a Workplace Based Assessment?</a:t>
            </a:r>
          </a:p>
        </p:txBody>
      </p:sp>
      <p:sp>
        <p:nvSpPr>
          <p:cNvPr id="5" name="Content Placeholder 2">
            <a:extLst>
              <a:ext uri="{FF2B5EF4-FFF2-40B4-BE49-F238E27FC236}">
                <a16:creationId xmlns:a16="http://schemas.microsoft.com/office/drawing/2014/main" id="{8C01F4CB-19BD-A090-66A6-9C5D2327E2FB}"/>
              </a:ext>
            </a:extLst>
          </p:cNvPr>
          <p:cNvSpPr txBox="1">
            <a:spLocks/>
          </p:cNvSpPr>
          <p:nvPr/>
        </p:nvSpPr>
        <p:spPr>
          <a:xfrm>
            <a:off x="253749" y="1568476"/>
            <a:ext cx="7397707" cy="4159630"/>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a:ea typeface="+mn-lt"/>
                <a:cs typeface="+mn-lt"/>
              </a:rPr>
              <a:t>Evaluations that are usually competency-based that take place in the clinical environment</a:t>
            </a:r>
          </a:p>
          <a:p>
            <a:endParaRPr lang="en-US" sz="2400">
              <a:ea typeface="+mn-lt"/>
              <a:cs typeface="+mn-lt"/>
            </a:endParaRPr>
          </a:p>
          <a:p>
            <a:r>
              <a:rPr lang="en-US" sz="2400" u="sng">
                <a:ea typeface="+mn-lt"/>
                <a:cs typeface="+mn-lt"/>
              </a:rPr>
              <a:t>At UMass Chan</a:t>
            </a:r>
            <a:r>
              <a:rPr lang="en-US" sz="2400">
                <a:ea typeface="+mn-lt"/>
                <a:cs typeface="+mn-lt"/>
              </a:rPr>
              <a:t> we've decided that these are FORMATIVE, brief evaluations intended to be rendered at the point of a single observation</a:t>
            </a:r>
            <a:endParaRPr lang="en-US" sz="2400">
              <a:ea typeface="Calibri"/>
              <a:cs typeface="Calibri"/>
            </a:endParaRPr>
          </a:p>
          <a:p>
            <a:endParaRPr lang="en-US" sz="2400">
              <a:ea typeface="Calibri"/>
              <a:cs typeface="Calibri"/>
            </a:endParaRPr>
          </a:p>
          <a:p>
            <a:r>
              <a:rPr lang="en-US" sz="2400" u="sng">
                <a:ea typeface="Calibri"/>
                <a:cs typeface="Calibri"/>
              </a:rPr>
              <a:t>At UMass Chan</a:t>
            </a:r>
            <a:r>
              <a:rPr lang="en-US" sz="2400">
                <a:ea typeface="Calibri"/>
                <a:cs typeface="Calibri"/>
              </a:rPr>
              <a:t> these tools are a major component of our overarching, UME assessment system (milestone-based)</a:t>
            </a:r>
          </a:p>
        </p:txBody>
      </p:sp>
      <p:pic>
        <p:nvPicPr>
          <p:cNvPr id="2" name="Picture 1" descr="Workplace based assessment (WPBA) in dental education- A review | Semantic  Scholar">
            <a:extLst>
              <a:ext uri="{FF2B5EF4-FFF2-40B4-BE49-F238E27FC236}">
                <a16:creationId xmlns:a16="http://schemas.microsoft.com/office/drawing/2014/main" id="{FCBBAD4B-E65F-715C-868C-681E4C328E71}"/>
              </a:ext>
            </a:extLst>
          </p:cNvPr>
          <p:cNvPicPr>
            <a:picLocks noChangeAspect="1"/>
          </p:cNvPicPr>
          <p:nvPr/>
        </p:nvPicPr>
        <p:blipFill>
          <a:blip r:embed="rId3"/>
          <a:stretch>
            <a:fillRect/>
          </a:stretch>
        </p:blipFill>
        <p:spPr>
          <a:xfrm>
            <a:off x="7934502" y="2307228"/>
            <a:ext cx="3947933" cy="3055250"/>
          </a:xfrm>
          <a:prstGeom prst="rect">
            <a:avLst/>
          </a:prstGeom>
        </p:spPr>
      </p:pic>
    </p:spTree>
    <p:extLst>
      <p:ext uri="{BB962C8B-B14F-4D97-AF65-F5344CB8AC3E}">
        <p14:creationId xmlns:p14="http://schemas.microsoft.com/office/powerpoint/2010/main" val="41386157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FD22AA-46B7-CB52-143D-9B52E8BF4D38}"/>
            </a:ext>
          </a:extLst>
        </p:cNvPr>
        <p:cNvGrpSpPr/>
        <p:nvPr/>
      </p:nvGrpSpPr>
      <p:grpSpPr>
        <a:xfrm>
          <a:off x="0" y="0"/>
          <a:ext cx="0" cy="0"/>
          <a:chOff x="0" y="0"/>
          <a:chExt cx="0" cy="0"/>
        </a:xfrm>
      </p:grpSpPr>
      <p:sp>
        <p:nvSpPr>
          <p:cNvPr id="3" name="Title 5">
            <a:extLst>
              <a:ext uri="{FF2B5EF4-FFF2-40B4-BE49-F238E27FC236}">
                <a16:creationId xmlns:a16="http://schemas.microsoft.com/office/drawing/2014/main" id="{15119632-EAEA-1F45-EE56-58F32033CB80}"/>
              </a:ext>
            </a:extLst>
          </p:cNvPr>
          <p:cNvSpPr txBox="1">
            <a:spLocks/>
          </p:cNvSpPr>
          <p:nvPr/>
        </p:nvSpPr>
        <p:spPr>
          <a:xfrm>
            <a:off x="470589" y="374068"/>
            <a:ext cx="11123843" cy="827499"/>
          </a:xfrm>
          <a:prstGeom prst="rect">
            <a:avLst/>
          </a:prstGeom>
        </p:spPr>
        <p:txBody>
          <a:bodyPr lIns="91440" tIns="45720" rIns="91440" bIns="45720" anchor="t"/>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t>Why are WBAs so valuable?</a:t>
            </a:r>
          </a:p>
        </p:txBody>
      </p:sp>
      <p:sp>
        <p:nvSpPr>
          <p:cNvPr id="5" name="Content Placeholder 2">
            <a:extLst>
              <a:ext uri="{FF2B5EF4-FFF2-40B4-BE49-F238E27FC236}">
                <a16:creationId xmlns:a16="http://schemas.microsoft.com/office/drawing/2014/main" id="{4C93F596-79C1-043F-2EBD-CCA955A39566}"/>
              </a:ext>
            </a:extLst>
          </p:cNvPr>
          <p:cNvSpPr txBox="1">
            <a:spLocks/>
          </p:cNvSpPr>
          <p:nvPr/>
        </p:nvSpPr>
        <p:spPr>
          <a:xfrm>
            <a:off x="560007" y="1417699"/>
            <a:ext cx="6298668" cy="4159630"/>
          </a:xfrm>
          <a:prstGeom prst="rect">
            <a:avLst/>
          </a:prstGeom>
        </p:spPr>
        <p:txBody>
          <a:bodyPr vert="horz" lIns="91440" tIns="45720" rIns="91440" bIns="45720" rtlCol="0" anchor="t">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ea typeface="Calibri"/>
                <a:cs typeface="Calibri"/>
              </a:rPr>
              <a:t>"Triangulation"</a:t>
            </a:r>
          </a:p>
          <a:p>
            <a:r>
              <a:rPr lang="en-US" dirty="0">
                <a:ea typeface="Calibri"/>
                <a:cs typeface="Calibri"/>
              </a:rPr>
              <a:t>Supports longitudinal assessment</a:t>
            </a:r>
          </a:p>
          <a:p>
            <a:r>
              <a:rPr lang="en-US" dirty="0">
                <a:ea typeface="Calibri"/>
                <a:cs typeface="Calibri"/>
              </a:rPr>
              <a:t>Supports competency-based assessment </a:t>
            </a:r>
          </a:p>
          <a:p>
            <a:r>
              <a:rPr lang="en-US" dirty="0">
                <a:ea typeface="+mn-lt"/>
                <a:cs typeface="+mn-lt"/>
              </a:rPr>
              <a:t>Can potentially provide a significant amount of data</a:t>
            </a:r>
          </a:p>
          <a:p>
            <a:r>
              <a:rPr lang="en-US" dirty="0">
                <a:ea typeface="Calibri"/>
                <a:cs typeface="Calibri"/>
              </a:rPr>
              <a:t>Can prompt a feedback conversation</a:t>
            </a:r>
          </a:p>
          <a:p>
            <a:r>
              <a:rPr lang="en-US" dirty="0">
                <a:ea typeface="Calibri"/>
                <a:cs typeface="Calibri"/>
              </a:rPr>
              <a:t>Supports a growth mindset</a:t>
            </a:r>
          </a:p>
          <a:p>
            <a:r>
              <a:rPr lang="en-US" dirty="0">
                <a:ea typeface="Calibri"/>
                <a:cs typeface="Calibri"/>
              </a:rPr>
              <a:t>Formative Feedback is </a:t>
            </a:r>
          </a:p>
        </p:txBody>
      </p:sp>
      <p:pic>
        <p:nvPicPr>
          <p:cNvPr id="2" name="Picture 1" descr="Triangulation Map and Compass">
            <a:extLst>
              <a:ext uri="{FF2B5EF4-FFF2-40B4-BE49-F238E27FC236}">
                <a16:creationId xmlns:a16="http://schemas.microsoft.com/office/drawing/2014/main" id="{2D940DE7-AF80-218D-ACDF-775F832EE1C5}"/>
              </a:ext>
            </a:extLst>
          </p:cNvPr>
          <p:cNvPicPr>
            <a:picLocks noChangeAspect="1"/>
          </p:cNvPicPr>
          <p:nvPr/>
        </p:nvPicPr>
        <p:blipFill>
          <a:blip r:embed="rId3"/>
          <a:stretch>
            <a:fillRect/>
          </a:stretch>
        </p:blipFill>
        <p:spPr>
          <a:xfrm>
            <a:off x="7812560" y="1876010"/>
            <a:ext cx="2936871" cy="3541808"/>
          </a:xfrm>
          <a:prstGeom prst="rect">
            <a:avLst/>
          </a:prstGeom>
        </p:spPr>
      </p:pic>
    </p:spTree>
    <p:extLst>
      <p:ext uri="{BB962C8B-B14F-4D97-AF65-F5344CB8AC3E}">
        <p14:creationId xmlns:p14="http://schemas.microsoft.com/office/powerpoint/2010/main" val="3681271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E49378-E1C1-D4FD-C347-8CA952A2FD54}"/>
            </a:ext>
          </a:extLst>
        </p:cNvPr>
        <p:cNvGrpSpPr/>
        <p:nvPr/>
      </p:nvGrpSpPr>
      <p:grpSpPr>
        <a:xfrm>
          <a:off x="0" y="0"/>
          <a:ext cx="0" cy="0"/>
          <a:chOff x="0" y="0"/>
          <a:chExt cx="0" cy="0"/>
        </a:xfrm>
      </p:grpSpPr>
      <p:sp>
        <p:nvSpPr>
          <p:cNvPr id="3" name="Title 5">
            <a:extLst>
              <a:ext uri="{FF2B5EF4-FFF2-40B4-BE49-F238E27FC236}">
                <a16:creationId xmlns:a16="http://schemas.microsoft.com/office/drawing/2014/main" id="{F04D8E84-AE37-41E7-5DC2-770B70B37A34}"/>
              </a:ext>
            </a:extLst>
          </p:cNvPr>
          <p:cNvSpPr txBox="1">
            <a:spLocks/>
          </p:cNvSpPr>
          <p:nvPr/>
        </p:nvSpPr>
        <p:spPr>
          <a:xfrm>
            <a:off x="531328" y="131111"/>
            <a:ext cx="11123843" cy="827499"/>
          </a:xfrm>
          <a:prstGeom prst="rect">
            <a:avLst/>
          </a:prstGeom>
        </p:spPr>
        <p:txBody>
          <a:bodyPr lIns="91440" tIns="45720" rIns="91440" bIns="45720" anchor="t"/>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a:t>How is it different from a Student Performance Evaluation at UMass Chan?</a:t>
            </a:r>
          </a:p>
        </p:txBody>
      </p:sp>
      <p:sp>
        <p:nvSpPr>
          <p:cNvPr id="5" name="Content Placeholder 2">
            <a:extLst>
              <a:ext uri="{FF2B5EF4-FFF2-40B4-BE49-F238E27FC236}">
                <a16:creationId xmlns:a16="http://schemas.microsoft.com/office/drawing/2014/main" id="{A323E181-E3DB-F59C-87D2-42E3B5287EA7}"/>
              </a:ext>
            </a:extLst>
          </p:cNvPr>
          <p:cNvSpPr txBox="1">
            <a:spLocks/>
          </p:cNvSpPr>
          <p:nvPr/>
        </p:nvSpPr>
        <p:spPr>
          <a:xfrm>
            <a:off x="307389" y="1288558"/>
            <a:ext cx="5227887" cy="4159630"/>
          </a:xfrm>
          <a:prstGeom prst="rect">
            <a:avLst/>
          </a:prstGeom>
          <a:ln w="28575">
            <a:solidFill>
              <a:schemeClr val="tx1"/>
            </a:solidFill>
          </a:ln>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u="sng">
                <a:ea typeface="Calibri"/>
                <a:cs typeface="Calibri"/>
              </a:rPr>
              <a:t>WBAs</a:t>
            </a:r>
            <a:endParaRPr lang="en-US" u="sng"/>
          </a:p>
          <a:p>
            <a:r>
              <a:rPr lang="en-US">
                <a:ea typeface="Calibri"/>
                <a:cs typeface="Calibri"/>
              </a:rPr>
              <a:t>Formative tools</a:t>
            </a:r>
          </a:p>
          <a:p>
            <a:pPr lvl="1">
              <a:buFont typeface="Courier New" panose="020B0604020202020204" pitchFamily="34" charset="0"/>
              <a:buChar char="o"/>
            </a:pPr>
            <a:r>
              <a:rPr lang="en-US">
                <a:ea typeface="Calibri"/>
                <a:cs typeface="Calibri"/>
              </a:rPr>
              <a:t>"Do your worst"</a:t>
            </a:r>
          </a:p>
          <a:p>
            <a:r>
              <a:rPr lang="en-US">
                <a:ea typeface="Calibri"/>
                <a:cs typeface="Calibri"/>
              </a:rPr>
              <a:t>Completed after observing a single event</a:t>
            </a:r>
          </a:p>
          <a:p>
            <a:r>
              <a:rPr lang="en-US">
                <a:ea typeface="Calibri"/>
                <a:cs typeface="Calibri"/>
              </a:rPr>
              <a:t>Completed "on the fly" in close temporal proximity to observed activity</a:t>
            </a:r>
          </a:p>
          <a:p>
            <a:r>
              <a:rPr lang="en-US">
                <a:ea typeface="Calibri"/>
                <a:cs typeface="Calibri"/>
              </a:rPr>
              <a:t>Student Driven</a:t>
            </a:r>
          </a:p>
        </p:txBody>
      </p:sp>
      <p:sp>
        <p:nvSpPr>
          <p:cNvPr id="4" name="Content Placeholder 2">
            <a:extLst>
              <a:ext uri="{FF2B5EF4-FFF2-40B4-BE49-F238E27FC236}">
                <a16:creationId xmlns:a16="http://schemas.microsoft.com/office/drawing/2014/main" id="{0899F5EB-2672-D387-9DB7-62D9C657E07E}"/>
              </a:ext>
            </a:extLst>
          </p:cNvPr>
          <p:cNvSpPr txBox="1">
            <a:spLocks/>
          </p:cNvSpPr>
          <p:nvPr/>
        </p:nvSpPr>
        <p:spPr>
          <a:xfrm>
            <a:off x="6202014" y="1290248"/>
            <a:ext cx="5446506" cy="4165152"/>
          </a:xfrm>
          <a:prstGeom prst="rect">
            <a:avLst/>
          </a:prstGeom>
          <a:ln w="28575">
            <a:solidFill>
              <a:schemeClr val="tx1"/>
            </a:solidFill>
          </a:ln>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u="sng">
                <a:ea typeface="Calibri"/>
                <a:cs typeface="Calibri"/>
              </a:rPr>
              <a:t>SPEs</a:t>
            </a:r>
          </a:p>
          <a:p>
            <a:r>
              <a:rPr lang="en-US">
                <a:ea typeface="Calibri"/>
                <a:cs typeface="Calibri"/>
              </a:rPr>
              <a:t>Contribute to the learner's grade</a:t>
            </a:r>
          </a:p>
          <a:p>
            <a:pPr lvl="1">
              <a:buFont typeface="Courier New" panose="020B0604020202020204" pitchFamily="34" charset="0"/>
              <a:buChar char="o"/>
            </a:pPr>
            <a:r>
              <a:rPr lang="en-US">
                <a:ea typeface="+mn-lt"/>
                <a:cs typeface="+mn-lt"/>
              </a:rPr>
              <a:t>"Do your best"</a:t>
            </a:r>
            <a:endParaRPr lang="en-US">
              <a:ea typeface="Calibri"/>
              <a:cs typeface="Calibri"/>
            </a:endParaRPr>
          </a:p>
          <a:p>
            <a:r>
              <a:rPr lang="en-US">
                <a:ea typeface="Calibri"/>
                <a:cs typeface="Calibri"/>
              </a:rPr>
              <a:t>Completed after variable duration of observation</a:t>
            </a:r>
          </a:p>
          <a:p>
            <a:r>
              <a:rPr lang="en-US">
                <a:ea typeface="Calibri"/>
                <a:cs typeface="Calibri"/>
              </a:rPr>
              <a:t>Completed after the duration of observation is complete</a:t>
            </a:r>
          </a:p>
          <a:p>
            <a:r>
              <a:rPr lang="en-US">
                <a:ea typeface="Calibri"/>
                <a:cs typeface="Calibri"/>
              </a:rPr>
              <a:t>System Required</a:t>
            </a:r>
          </a:p>
          <a:p>
            <a:pPr marL="0" indent="0">
              <a:buNone/>
            </a:pPr>
            <a:endParaRPr lang="en-US">
              <a:ea typeface="Calibri"/>
              <a:cs typeface="Calibri"/>
            </a:endParaRPr>
          </a:p>
        </p:txBody>
      </p:sp>
    </p:spTree>
    <p:extLst>
      <p:ext uri="{BB962C8B-B14F-4D97-AF65-F5344CB8AC3E}">
        <p14:creationId xmlns:p14="http://schemas.microsoft.com/office/powerpoint/2010/main" val="38622291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472EB4-50AC-6F58-C5E0-0A74BFC4A37F}"/>
              </a:ext>
            </a:extLst>
          </p:cNvPr>
          <p:cNvSpPr>
            <a:spLocks noGrp="1"/>
          </p:cNvSpPr>
          <p:nvPr>
            <p:ph type="title"/>
          </p:nvPr>
        </p:nvSpPr>
        <p:spPr>
          <a:xfrm>
            <a:off x="838200" y="365125"/>
            <a:ext cx="10515600" cy="1325563"/>
          </a:xfrm>
        </p:spPr>
        <p:txBody>
          <a:bodyPr>
            <a:normAutofit/>
          </a:bodyPr>
          <a:lstStyle/>
          <a:p>
            <a:r>
              <a:rPr lang="en-US" sz="5400" dirty="0"/>
              <a:t>WBA overview</a:t>
            </a:r>
          </a:p>
        </p:txBody>
      </p:sp>
      <p:graphicFrame>
        <p:nvGraphicFramePr>
          <p:cNvPr id="5" name="Content Placeholder 2">
            <a:extLst>
              <a:ext uri="{FF2B5EF4-FFF2-40B4-BE49-F238E27FC236}">
                <a16:creationId xmlns:a16="http://schemas.microsoft.com/office/drawing/2014/main" id="{25D11CE6-EA82-2333-041C-2EC03B821D04}"/>
              </a:ext>
            </a:extLst>
          </p:cNvPr>
          <p:cNvGraphicFramePr>
            <a:graphicFrameLocks noGrp="1"/>
          </p:cNvGraphicFramePr>
          <p:nvPr>
            <p:ph idx="1"/>
          </p:nvPr>
        </p:nvGraphicFramePr>
        <p:xfrm>
          <a:off x="838200" y="2228087"/>
          <a:ext cx="10515600" cy="39488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347862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7B055CAA-2668-4929-8202-DBD35A78E8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5FAEEC9-33D4-F7AE-9B7F-32281932F30B}"/>
              </a:ext>
            </a:extLst>
          </p:cNvPr>
          <p:cNvSpPr>
            <a:spLocks noGrp="1"/>
          </p:cNvSpPr>
          <p:nvPr>
            <p:ph type="title"/>
          </p:nvPr>
        </p:nvSpPr>
        <p:spPr>
          <a:xfrm>
            <a:off x="4241830" y="702156"/>
            <a:ext cx="7368978" cy="1188720"/>
          </a:xfrm>
        </p:spPr>
        <p:txBody>
          <a:bodyPr>
            <a:normAutofit/>
          </a:bodyPr>
          <a:lstStyle/>
          <a:p>
            <a:r>
              <a:rPr lang="en-US"/>
              <a:t>WBA and LPP</a:t>
            </a:r>
          </a:p>
        </p:txBody>
      </p:sp>
      <p:sp>
        <p:nvSpPr>
          <p:cNvPr id="25" name="Rectangle 24">
            <a:extLst>
              <a:ext uri="{FF2B5EF4-FFF2-40B4-BE49-F238E27FC236}">
                <a16:creationId xmlns:a16="http://schemas.microsoft.com/office/drawing/2014/main" id="{38F88ED4-721F-4A25-9A68-66C57B1F8D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Rectangle 26">
            <a:extLst>
              <a:ext uri="{FF2B5EF4-FFF2-40B4-BE49-F238E27FC236}">
                <a16:creationId xmlns:a16="http://schemas.microsoft.com/office/drawing/2014/main" id="{3A5A85F2-11BA-4322-9355-08C0DEC780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9" name="Rectangle 28">
            <a:extLst>
              <a:ext uri="{FF2B5EF4-FFF2-40B4-BE49-F238E27FC236}">
                <a16:creationId xmlns:a16="http://schemas.microsoft.com/office/drawing/2014/main" id="{1A88A0CA-0BDB-4A19-A648-638BE196B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pic>
        <p:nvPicPr>
          <p:cNvPr id="20" name="Graphic 19" descr="Statistics">
            <a:extLst>
              <a:ext uri="{FF2B5EF4-FFF2-40B4-BE49-F238E27FC236}">
                <a16:creationId xmlns:a16="http://schemas.microsoft.com/office/drawing/2014/main" id="{81B0E10A-5774-DA78-E1B8-98EAD10F99A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81192" y="1862594"/>
            <a:ext cx="3194595" cy="3194595"/>
          </a:xfrm>
          <a:prstGeom prst="rect">
            <a:avLst/>
          </a:prstGeom>
        </p:spPr>
      </p:pic>
      <p:sp>
        <p:nvSpPr>
          <p:cNvPr id="3" name="Content Placeholder 2">
            <a:extLst>
              <a:ext uri="{FF2B5EF4-FFF2-40B4-BE49-F238E27FC236}">
                <a16:creationId xmlns:a16="http://schemas.microsoft.com/office/drawing/2014/main" id="{C6086F89-B4BF-355E-56B1-CB4F9C83ADFC}"/>
              </a:ext>
            </a:extLst>
          </p:cNvPr>
          <p:cNvSpPr>
            <a:spLocks noGrp="1"/>
          </p:cNvSpPr>
          <p:nvPr>
            <p:ph idx="1"/>
          </p:nvPr>
        </p:nvSpPr>
        <p:spPr>
          <a:xfrm>
            <a:off x="4241829" y="2340864"/>
            <a:ext cx="7019005" cy="3634486"/>
          </a:xfrm>
        </p:spPr>
        <p:txBody>
          <a:bodyPr>
            <a:normAutofit/>
          </a:bodyPr>
          <a:lstStyle/>
          <a:p>
            <a:pPr marL="342900" marR="0" lvl="0" indent="-342900">
              <a:lnSpc>
                <a:spcPct val="90000"/>
              </a:lnSpc>
              <a:spcBef>
                <a:spcPts val="0"/>
              </a:spcBef>
              <a:spcAft>
                <a:spcPts val="1200"/>
              </a:spcAft>
              <a:buSzPts val="1000"/>
              <a:buFont typeface="Symbol" panose="05050102010706020507" pitchFamily="18" charset="2"/>
              <a:buChar char=""/>
              <a:tabLst>
                <a:tab pos="457200" algn="l"/>
              </a:tabLst>
            </a:pPr>
            <a:r>
              <a:rPr lang="en-US" sz="1400" b="1" dirty="0">
                <a:effectLst/>
                <a:latin typeface="Aptos" panose="020B0004020202020204" pitchFamily="34" charset="0"/>
                <a:ea typeface="Times New Roman" panose="02020603050405020304" pitchFamily="18" charset="0"/>
                <a:cs typeface="Calibri" panose="020F0502020204030204" pitchFamily="34" charset="0"/>
              </a:rPr>
              <a:t>WBA</a:t>
            </a:r>
            <a:r>
              <a:rPr lang="en-US" sz="1400" dirty="0">
                <a:effectLst/>
                <a:latin typeface="Aptos" panose="020B0004020202020204" pitchFamily="34" charset="0"/>
                <a:ea typeface="Times New Roman" panose="02020603050405020304" pitchFamily="18" charset="0"/>
                <a:cs typeface="Calibri" panose="020F0502020204030204" pitchFamily="34" charset="0"/>
              </a:rPr>
              <a:t>- (Work Based Assessment )</a:t>
            </a:r>
            <a:endParaRPr lang="en-US" sz="1400" dirty="0">
              <a:effectLst/>
              <a:latin typeface="Aptos" panose="020B0004020202020204" pitchFamily="34" charset="0"/>
              <a:ea typeface="Aptos" panose="020B0004020202020204" pitchFamily="34" charset="0"/>
              <a:cs typeface="Aptos" panose="020B0004020202020204" pitchFamily="34" charset="0"/>
            </a:endParaRPr>
          </a:p>
          <a:p>
            <a:pPr marL="342900" marR="0" lvl="0" indent="-342900">
              <a:lnSpc>
                <a:spcPct val="90000"/>
              </a:lnSpc>
              <a:spcBef>
                <a:spcPts val="0"/>
              </a:spcBef>
              <a:spcAft>
                <a:spcPts val="1200"/>
              </a:spcAft>
              <a:tabLst>
                <a:tab pos="457200" algn="l"/>
              </a:tabLst>
            </a:pPr>
            <a:r>
              <a:rPr lang="en-US" sz="1400" dirty="0">
                <a:effectLst/>
                <a:latin typeface="Aptos" panose="020B0004020202020204" pitchFamily="34" charset="0"/>
                <a:ea typeface="Times New Roman" panose="02020603050405020304" pitchFamily="18" charset="0"/>
                <a:cs typeface="Calibri" panose="020F0502020204030204" pitchFamily="34" charset="0"/>
              </a:rPr>
              <a:t>Implemented  this year. </a:t>
            </a:r>
            <a:r>
              <a:rPr lang="en-US" sz="1400" u="sng" dirty="0">
                <a:effectLst/>
                <a:latin typeface="Aptos" panose="020B0004020202020204" pitchFamily="34" charset="0"/>
                <a:ea typeface="Aptos" panose="020B0004020202020204" pitchFamily="34" charset="0"/>
                <a:cs typeface="Aptos" panose="020B0004020202020204" pitchFamily="34" charset="0"/>
                <a:hlinkClick r:id="rId4"/>
              </a:rPr>
              <a:t>Longitudinal Preceptor Program (a component of Early Clinical Learning Course (ECL)</a:t>
            </a:r>
            <a:endParaRPr lang="en-US" sz="1400" u="sng" dirty="0">
              <a:effectLst/>
              <a:latin typeface="Aptos" panose="020B0004020202020204" pitchFamily="34" charset="0"/>
              <a:ea typeface="Aptos" panose="020B0004020202020204" pitchFamily="34" charset="0"/>
              <a:cs typeface="Aptos" panose="020B0004020202020204" pitchFamily="34" charset="0"/>
            </a:endParaRPr>
          </a:p>
          <a:p>
            <a:pPr marL="342900" marR="0" lvl="0" indent="-342900">
              <a:lnSpc>
                <a:spcPct val="90000"/>
              </a:lnSpc>
              <a:spcBef>
                <a:spcPts val="0"/>
              </a:spcBef>
              <a:spcAft>
                <a:spcPts val="1200"/>
              </a:spcAft>
              <a:tabLst>
                <a:tab pos="457200" algn="l"/>
              </a:tabLst>
            </a:pPr>
            <a:endParaRPr lang="en-US" sz="1400" dirty="0">
              <a:effectLst/>
              <a:latin typeface="Aptos" panose="020B0004020202020204" pitchFamily="34" charset="0"/>
              <a:ea typeface="Aptos" panose="020B0004020202020204" pitchFamily="34" charset="0"/>
              <a:cs typeface="Aptos" panose="020B0004020202020204" pitchFamily="34" charset="0"/>
            </a:endParaRPr>
          </a:p>
          <a:p>
            <a:pPr marL="342900" marR="0" lvl="0" indent="-342900">
              <a:lnSpc>
                <a:spcPct val="90000"/>
              </a:lnSpc>
              <a:spcBef>
                <a:spcPts val="0"/>
              </a:spcBef>
              <a:spcAft>
                <a:spcPts val="1200"/>
              </a:spcAft>
              <a:tabLst>
                <a:tab pos="457200" algn="l"/>
              </a:tabLst>
            </a:pPr>
            <a:r>
              <a:rPr lang="en-US" sz="1400" dirty="0">
                <a:effectLst/>
                <a:latin typeface="Aptos" panose="020B0004020202020204" pitchFamily="34" charset="0"/>
                <a:ea typeface="Times New Roman" panose="02020603050405020304" pitchFamily="18" charset="0"/>
                <a:cs typeface="Calibri" panose="020F0502020204030204" pitchFamily="34" charset="0"/>
              </a:rPr>
              <a:t>WBAs are utilized across the Physical Diagnosis, LPP and Hospital session components of the ECL course. </a:t>
            </a:r>
            <a:endParaRPr lang="en-US" sz="1400" dirty="0">
              <a:effectLst/>
              <a:latin typeface="Aptos" panose="020B0004020202020204" pitchFamily="34" charset="0"/>
              <a:ea typeface="Aptos" panose="020B0004020202020204" pitchFamily="34" charset="0"/>
              <a:cs typeface="Aptos" panose="020B0004020202020204" pitchFamily="34" charset="0"/>
            </a:endParaRPr>
          </a:p>
          <a:p>
            <a:pPr marL="342900" marR="0" lvl="0" indent="-342900">
              <a:lnSpc>
                <a:spcPct val="90000"/>
              </a:lnSpc>
              <a:spcBef>
                <a:spcPts val="0"/>
              </a:spcBef>
              <a:spcAft>
                <a:spcPts val="1200"/>
              </a:spcAft>
              <a:tabLst>
                <a:tab pos="457200" algn="l"/>
              </a:tabLst>
            </a:pPr>
            <a:r>
              <a:rPr lang="en-US" sz="1400" dirty="0">
                <a:effectLst/>
                <a:latin typeface="Aptos" panose="020B0004020202020204" pitchFamily="34" charset="0"/>
                <a:ea typeface="Times New Roman" panose="02020603050405020304" pitchFamily="18" charset="0"/>
                <a:cs typeface="Calibri" panose="020F0502020204030204" pitchFamily="34" charset="0"/>
              </a:rPr>
              <a:t>They have a 72 hour turnaround time.  If these aren’t completed during the 72 hours, they are closed. They are meant to be real time feedback for the students.</a:t>
            </a:r>
            <a:endParaRPr lang="en-US" sz="1400" dirty="0">
              <a:effectLst/>
              <a:latin typeface="Aptos" panose="020B0004020202020204" pitchFamily="34" charset="0"/>
              <a:ea typeface="Aptos" panose="020B0004020202020204" pitchFamily="34" charset="0"/>
              <a:cs typeface="Aptos" panose="020B0004020202020204" pitchFamily="34" charset="0"/>
            </a:endParaRPr>
          </a:p>
          <a:p>
            <a:pPr marL="342900" marR="0" lvl="0" indent="-342900">
              <a:lnSpc>
                <a:spcPct val="90000"/>
              </a:lnSpc>
              <a:spcBef>
                <a:spcPts val="0"/>
              </a:spcBef>
              <a:spcAft>
                <a:spcPts val="1200"/>
              </a:spcAft>
              <a:tabLst>
                <a:tab pos="457200" algn="l"/>
              </a:tabLst>
            </a:pPr>
            <a:r>
              <a:rPr lang="en-US" sz="1400" dirty="0">
                <a:effectLst/>
                <a:latin typeface="Aptos" panose="020B0004020202020204" pitchFamily="34" charset="0"/>
                <a:ea typeface="Times New Roman" panose="02020603050405020304" pitchFamily="18" charset="0"/>
                <a:cs typeface="Calibri" panose="020F0502020204030204" pitchFamily="34" charset="0"/>
              </a:rPr>
              <a:t> WBA has only 3 questions</a:t>
            </a:r>
          </a:p>
          <a:p>
            <a:pPr marL="342900" marR="0" lvl="0" indent="-342900">
              <a:lnSpc>
                <a:spcPct val="90000"/>
              </a:lnSpc>
              <a:spcBef>
                <a:spcPts val="0"/>
              </a:spcBef>
              <a:spcAft>
                <a:spcPts val="1200"/>
              </a:spcAft>
              <a:tabLst>
                <a:tab pos="457200" algn="l"/>
              </a:tabLst>
            </a:pPr>
            <a:r>
              <a:rPr lang="en-US" sz="1400" dirty="0">
                <a:latin typeface="Aptos" panose="020B0004020202020204" pitchFamily="34" charset="0"/>
                <a:ea typeface="Aptos" panose="020B0004020202020204" pitchFamily="34" charset="0"/>
                <a:cs typeface="Calibri" panose="020F0502020204030204" pitchFamily="34" charset="0"/>
              </a:rPr>
              <a:t>Used my mentors as part of portfolio</a:t>
            </a:r>
          </a:p>
          <a:p>
            <a:pPr marL="342900" marR="0" lvl="0" indent="-342900">
              <a:lnSpc>
                <a:spcPct val="90000"/>
              </a:lnSpc>
              <a:spcBef>
                <a:spcPts val="0"/>
              </a:spcBef>
              <a:spcAft>
                <a:spcPts val="1200"/>
              </a:spcAft>
              <a:tabLst>
                <a:tab pos="457200" algn="l"/>
              </a:tabLst>
            </a:pPr>
            <a:r>
              <a:rPr lang="en-US" sz="1400" dirty="0">
                <a:effectLst/>
                <a:latin typeface="Aptos" panose="020B0004020202020204" pitchFamily="34" charset="0"/>
                <a:ea typeface="Aptos" panose="020B0004020202020204" pitchFamily="34" charset="0"/>
                <a:cs typeface="Calibri" panose="020F0502020204030204" pitchFamily="34" charset="0"/>
              </a:rPr>
              <a:t>Our goal was </a:t>
            </a:r>
            <a:r>
              <a:rPr lang="en-US" sz="1400" dirty="0">
                <a:latin typeface="Aptos" panose="020B0004020202020204" pitchFamily="34" charset="0"/>
                <a:ea typeface="Aptos" panose="020B0004020202020204" pitchFamily="34" charset="0"/>
                <a:cs typeface="Calibri" panose="020F0502020204030204" pitchFamily="34" charset="0"/>
              </a:rPr>
              <a:t>70</a:t>
            </a:r>
            <a:r>
              <a:rPr lang="en-US" sz="1400" dirty="0">
                <a:effectLst/>
                <a:latin typeface="Aptos" panose="020B0004020202020204" pitchFamily="34" charset="0"/>
                <a:ea typeface="Aptos" panose="020B0004020202020204" pitchFamily="34" charset="0"/>
                <a:cs typeface="Calibri" panose="020F0502020204030204" pitchFamily="34" charset="0"/>
              </a:rPr>
              <a:t> percent year 1</a:t>
            </a:r>
            <a:endParaRPr lang="en-US" sz="1400" dirty="0">
              <a:effectLst/>
              <a:latin typeface="Aptos" panose="020B0004020202020204" pitchFamily="34" charset="0"/>
              <a:ea typeface="Aptos" panose="020B0004020202020204" pitchFamily="34" charset="0"/>
              <a:cs typeface="Aptos" panose="020B0004020202020204" pitchFamily="34" charset="0"/>
            </a:endParaRPr>
          </a:p>
          <a:p>
            <a:pPr>
              <a:lnSpc>
                <a:spcPct val="90000"/>
              </a:lnSpc>
            </a:pPr>
            <a:endParaRPr lang="en-US" sz="1400" dirty="0"/>
          </a:p>
        </p:txBody>
      </p:sp>
    </p:spTree>
    <p:extLst>
      <p:ext uri="{BB962C8B-B14F-4D97-AF65-F5344CB8AC3E}">
        <p14:creationId xmlns:p14="http://schemas.microsoft.com/office/powerpoint/2010/main" val="31817497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FAEEC9-33D4-F7AE-9B7F-32281932F30B}"/>
              </a:ext>
            </a:extLst>
          </p:cNvPr>
          <p:cNvSpPr>
            <a:spLocks noGrp="1"/>
          </p:cNvSpPr>
          <p:nvPr>
            <p:ph type="title"/>
          </p:nvPr>
        </p:nvSpPr>
        <p:spPr>
          <a:xfrm>
            <a:off x="4241830" y="702156"/>
            <a:ext cx="7368978" cy="1188720"/>
          </a:xfrm>
        </p:spPr>
        <p:txBody>
          <a:bodyPr>
            <a:normAutofit/>
          </a:bodyPr>
          <a:lstStyle/>
          <a:p>
            <a:r>
              <a:rPr lang="en-US"/>
              <a:t>WBA and LPP</a:t>
            </a:r>
          </a:p>
        </p:txBody>
      </p:sp>
      <p:pic>
        <p:nvPicPr>
          <p:cNvPr id="20" name="Graphic 19" descr="Statistics">
            <a:extLst>
              <a:ext uri="{FF2B5EF4-FFF2-40B4-BE49-F238E27FC236}">
                <a16:creationId xmlns:a16="http://schemas.microsoft.com/office/drawing/2014/main" id="{81B0E10A-5774-DA78-E1B8-98EAD10F99A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81192" y="1862594"/>
            <a:ext cx="3194595" cy="3194595"/>
          </a:xfrm>
          <a:prstGeom prst="rect">
            <a:avLst/>
          </a:prstGeom>
        </p:spPr>
      </p:pic>
      <p:sp>
        <p:nvSpPr>
          <p:cNvPr id="3" name="Content Placeholder 2">
            <a:extLst>
              <a:ext uri="{FF2B5EF4-FFF2-40B4-BE49-F238E27FC236}">
                <a16:creationId xmlns:a16="http://schemas.microsoft.com/office/drawing/2014/main" id="{C6086F89-B4BF-355E-56B1-CB4F9C83ADFC}"/>
              </a:ext>
            </a:extLst>
          </p:cNvPr>
          <p:cNvSpPr>
            <a:spLocks noGrp="1"/>
          </p:cNvSpPr>
          <p:nvPr>
            <p:ph idx="1"/>
          </p:nvPr>
        </p:nvSpPr>
        <p:spPr>
          <a:xfrm>
            <a:off x="4241829" y="2340864"/>
            <a:ext cx="7019005" cy="3634486"/>
          </a:xfrm>
        </p:spPr>
        <p:txBody>
          <a:bodyPr>
            <a:normAutofit/>
          </a:bodyPr>
          <a:lstStyle/>
          <a:p>
            <a:pPr marL="342900" marR="0" lvl="0" indent="-342900">
              <a:lnSpc>
                <a:spcPct val="90000"/>
              </a:lnSpc>
              <a:spcBef>
                <a:spcPts val="0"/>
              </a:spcBef>
              <a:spcAft>
                <a:spcPts val="1200"/>
              </a:spcAft>
              <a:tabLst>
                <a:tab pos="457200" algn="l"/>
              </a:tabLst>
            </a:pPr>
            <a:r>
              <a:rPr lang="en-US" sz="1400" dirty="0"/>
              <a:t>After the student selects the content area (LPP), WBA form, and your name, OASIS will generate a QR code you can scan to access the WBA without having to enter your OASIS username and password  </a:t>
            </a:r>
            <a:endParaRPr lang="en-US" sz="1400" dirty="0">
              <a:effectLst/>
              <a:latin typeface="Aptos" panose="020B0004020202020204" pitchFamily="34" charset="0"/>
              <a:ea typeface="Aptos" panose="020B0004020202020204" pitchFamily="34" charset="0"/>
              <a:cs typeface="Aptos" panose="020B0004020202020204" pitchFamily="34" charset="0"/>
            </a:endParaRPr>
          </a:p>
          <a:p>
            <a:pPr marL="342900" marR="0" lvl="0" indent="-342900">
              <a:lnSpc>
                <a:spcPct val="90000"/>
              </a:lnSpc>
              <a:spcBef>
                <a:spcPts val="0"/>
              </a:spcBef>
              <a:spcAft>
                <a:spcPts val="1200"/>
              </a:spcAft>
              <a:tabLst>
                <a:tab pos="457200" algn="l"/>
              </a:tabLst>
            </a:pPr>
            <a:endParaRPr lang="en-US" sz="1400" dirty="0">
              <a:effectLst/>
              <a:latin typeface="Aptos" panose="020B0004020202020204" pitchFamily="34" charset="0"/>
              <a:ea typeface="Aptos" panose="020B0004020202020204" pitchFamily="34" charset="0"/>
              <a:cs typeface="Aptos" panose="020B0004020202020204" pitchFamily="34" charset="0"/>
            </a:endParaRPr>
          </a:p>
          <a:p>
            <a:pPr>
              <a:lnSpc>
                <a:spcPct val="90000"/>
              </a:lnSpc>
            </a:pPr>
            <a:r>
              <a:rPr lang="en-US" sz="1400" dirty="0"/>
              <a:t>OASIS will also send an email containing an auto-login link directly to your inbox so you can still access the WBA in real-time if you were not able to scan the QR code from your student’s phone</a:t>
            </a:r>
          </a:p>
          <a:p>
            <a:pPr>
              <a:lnSpc>
                <a:spcPct val="90000"/>
              </a:lnSpc>
            </a:pPr>
            <a:endParaRPr lang="en-US" sz="1400" dirty="0"/>
          </a:p>
        </p:txBody>
      </p:sp>
    </p:spTree>
    <p:extLst>
      <p:ext uri="{BB962C8B-B14F-4D97-AF65-F5344CB8AC3E}">
        <p14:creationId xmlns:p14="http://schemas.microsoft.com/office/powerpoint/2010/main" val="12372035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9" name="Rectangle 38">
            <a:extLst>
              <a:ext uri="{FF2B5EF4-FFF2-40B4-BE49-F238E27FC236}">
                <a16:creationId xmlns:a16="http://schemas.microsoft.com/office/drawing/2014/main" id="{DD651B61-325E-4E73-8445-38B0DE8AAA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1" name="Rectangle 40">
            <a:extLst>
              <a:ext uri="{FF2B5EF4-FFF2-40B4-BE49-F238E27FC236}">
                <a16:creationId xmlns:a16="http://schemas.microsoft.com/office/drawing/2014/main" id="{B42E5253-D3AC-4AC2-B766-8B34F13C2F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3" name="Rectangle 42">
            <a:extLst>
              <a:ext uri="{FF2B5EF4-FFF2-40B4-BE49-F238E27FC236}">
                <a16:creationId xmlns:a16="http://schemas.microsoft.com/office/drawing/2014/main" id="{10AE8D57-436A-4073-9A75-15BB5949F8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5" name="Rectangle 44">
            <a:extLst>
              <a:ext uri="{FF2B5EF4-FFF2-40B4-BE49-F238E27FC236}">
                <a16:creationId xmlns:a16="http://schemas.microsoft.com/office/drawing/2014/main" id="{88C97474-5879-4DB5-B4F3-F0357104BC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a:extLst>
              <a:ext uri="{FF2B5EF4-FFF2-40B4-BE49-F238E27FC236}">
                <a16:creationId xmlns:a16="http://schemas.microsoft.com/office/drawing/2014/main" id="{9831CBB7-4817-4B54-A7F9-0AE2D0C478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7029" y="457200"/>
            <a:ext cx="5010912" cy="9144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pic>
        <p:nvPicPr>
          <p:cNvPr id="34" name="Picture Placeholder 21" descr="A close-up of a stethoscope">
            <a:extLst>
              <a:ext uri="{FF2B5EF4-FFF2-40B4-BE49-F238E27FC236}">
                <a16:creationId xmlns:a16="http://schemas.microsoft.com/office/drawing/2014/main" id="{63F55FD3-B051-BD22-347E-065B72C87E1C}"/>
              </a:ext>
            </a:extLst>
          </p:cNvPr>
          <p:cNvPicPr>
            <a:picLocks noGrp="1" noChangeAspect="1"/>
          </p:cNvPicPr>
          <p:nvPr>
            <p:ph type="pic" sz="quarter" idx="13"/>
          </p:nvPr>
        </p:nvPicPr>
        <p:blipFill>
          <a:blip r:embed="rId3"/>
          <a:srcRect l="148" r="148"/>
          <a:stretch/>
        </p:blipFill>
        <p:spPr>
          <a:xfrm>
            <a:off x="720636" y="1428301"/>
            <a:ext cx="5476375" cy="4201863"/>
          </a:xfrm>
          <a:prstGeom prst="rect">
            <a:avLst/>
          </a:prstGeom>
        </p:spPr>
      </p:pic>
      <p:sp>
        <p:nvSpPr>
          <p:cNvPr id="49" name="Rectangle 48">
            <a:extLst>
              <a:ext uri="{FF2B5EF4-FFF2-40B4-BE49-F238E27FC236}">
                <a16:creationId xmlns:a16="http://schemas.microsoft.com/office/drawing/2014/main" id="{96BC321D-B05F-4857-8880-97F61B9B78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7791" y="601200"/>
            <a:ext cx="5009388" cy="578936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Title 12">
            <a:extLst>
              <a:ext uri="{FF2B5EF4-FFF2-40B4-BE49-F238E27FC236}">
                <a16:creationId xmlns:a16="http://schemas.microsoft.com/office/drawing/2014/main" id="{FB23E1E4-7CB2-923B-9D41-672CB85E05DA}"/>
              </a:ext>
            </a:extLst>
          </p:cNvPr>
          <p:cNvSpPr>
            <a:spLocks noGrp="1"/>
          </p:cNvSpPr>
          <p:nvPr>
            <p:ph type="title"/>
          </p:nvPr>
        </p:nvSpPr>
        <p:spPr>
          <a:xfrm>
            <a:off x="6873606" y="938022"/>
            <a:ext cx="4597758" cy="1188720"/>
          </a:xfrm>
        </p:spPr>
        <p:txBody>
          <a:bodyPr vert="horz" lIns="91440" tIns="45720" rIns="91440" bIns="45720" rtlCol="0" anchor="b">
            <a:normAutofit/>
          </a:bodyPr>
          <a:lstStyle/>
          <a:p>
            <a:r>
              <a:rPr lang="en-US">
                <a:solidFill>
                  <a:srgbClr val="FFFFFF"/>
                </a:solidFill>
              </a:rPr>
              <a:t>Agenda	</a:t>
            </a:r>
          </a:p>
        </p:txBody>
      </p:sp>
      <p:sp>
        <p:nvSpPr>
          <p:cNvPr id="8" name="Content Placeholder 7">
            <a:extLst>
              <a:ext uri="{FF2B5EF4-FFF2-40B4-BE49-F238E27FC236}">
                <a16:creationId xmlns:a16="http://schemas.microsoft.com/office/drawing/2014/main" id="{1A667A9A-3428-68BE-D555-0DE1859FDF8A}"/>
              </a:ext>
            </a:extLst>
          </p:cNvPr>
          <p:cNvSpPr>
            <a:spLocks noGrp="1"/>
          </p:cNvSpPr>
          <p:nvPr>
            <p:ph sz="quarter" idx="4"/>
          </p:nvPr>
        </p:nvSpPr>
        <p:spPr>
          <a:xfrm>
            <a:off x="6873606" y="2340864"/>
            <a:ext cx="4597758" cy="3793237"/>
          </a:xfrm>
        </p:spPr>
        <p:txBody>
          <a:bodyPr vert="horz" lIns="91440" tIns="45720" rIns="91440" bIns="45720" rtlCol="0" anchor="ctr">
            <a:normAutofit/>
          </a:bodyPr>
          <a:lstStyle/>
          <a:p>
            <a:pPr marL="0" marR="0">
              <a:buFont typeface="Wingdings 2" panose="05020102010507070707" pitchFamily="18" charset="2"/>
              <a:buChar char=""/>
            </a:pPr>
            <a:r>
              <a:rPr lang="en-US" dirty="0">
                <a:solidFill>
                  <a:srgbClr val="FFFFFF"/>
                </a:solidFill>
                <a:effectLst/>
              </a:rPr>
              <a:t>I</a:t>
            </a:r>
            <a:r>
              <a:rPr lang="en-US" b="1" dirty="0">
                <a:solidFill>
                  <a:srgbClr val="FFFFFF"/>
                </a:solidFill>
                <a:effectLst/>
              </a:rPr>
              <a:t>ntroduction </a:t>
            </a:r>
          </a:p>
          <a:p>
            <a:pPr marL="0" marR="0">
              <a:buFont typeface="Wingdings 2" panose="05020102010507070707" pitchFamily="18" charset="2"/>
              <a:buChar char=""/>
            </a:pPr>
            <a:r>
              <a:rPr lang="en-US" b="1" dirty="0">
                <a:solidFill>
                  <a:srgbClr val="FFFFFF"/>
                </a:solidFill>
                <a:effectLst/>
              </a:rPr>
              <a:t>Curricular review</a:t>
            </a:r>
          </a:p>
          <a:p>
            <a:pPr marL="0" marR="0">
              <a:buFont typeface="Wingdings 2" panose="05020102010507070707" pitchFamily="18" charset="2"/>
              <a:buChar char=""/>
            </a:pPr>
            <a:r>
              <a:rPr lang="en-US" b="1" dirty="0">
                <a:solidFill>
                  <a:srgbClr val="FFFFFF"/>
                </a:solidFill>
                <a:effectLst/>
              </a:rPr>
              <a:t>WBA review</a:t>
            </a:r>
          </a:p>
          <a:p>
            <a:pPr marL="0" marR="0">
              <a:buFont typeface="Wingdings 2" panose="05020102010507070707" pitchFamily="18" charset="2"/>
              <a:buChar char=""/>
            </a:pPr>
            <a:r>
              <a:rPr lang="en-US" b="1" dirty="0">
                <a:solidFill>
                  <a:srgbClr val="FFFFFF"/>
                </a:solidFill>
              </a:rPr>
              <a:t>New grading criteria</a:t>
            </a:r>
            <a:endParaRPr lang="en-US" b="1" dirty="0">
              <a:solidFill>
                <a:srgbClr val="FFFFFF"/>
              </a:solidFill>
              <a:effectLst/>
            </a:endParaRPr>
          </a:p>
          <a:p>
            <a:pPr marL="0" marR="0">
              <a:buFont typeface="Wingdings 2" panose="05020102010507070707" pitchFamily="18" charset="2"/>
              <a:buChar char=""/>
            </a:pPr>
            <a:r>
              <a:rPr lang="en-US" b="1" dirty="0">
                <a:solidFill>
                  <a:srgbClr val="FFFFFF"/>
                </a:solidFill>
              </a:rPr>
              <a:t>Commonly asked questions/WEB site review</a:t>
            </a:r>
            <a:endParaRPr lang="en-US" dirty="0">
              <a:solidFill>
                <a:srgbClr val="FFFFFF"/>
              </a:solidFill>
              <a:effectLst/>
            </a:endParaRPr>
          </a:p>
          <a:p>
            <a:pPr marL="0" marR="0">
              <a:buFont typeface="Wingdings 2" panose="05020102010507070707" pitchFamily="18" charset="2"/>
              <a:buChar char=""/>
            </a:pPr>
            <a:r>
              <a:rPr lang="en-US" b="1" dirty="0">
                <a:solidFill>
                  <a:srgbClr val="FFFFFF"/>
                </a:solidFill>
                <a:effectLst/>
              </a:rPr>
              <a:t>Preceptor feedback/ Best practices</a:t>
            </a:r>
            <a:endParaRPr lang="en-US" dirty="0">
              <a:solidFill>
                <a:srgbClr val="FFFFFF"/>
              </a:solidFill>
              <a:effectLst/>
            </a:endParaRPr>
          </a:p>
          <a:p>
            <a:pPr>
              <a:buFont typeface="Wingdings 2" panose="05020102010507070707" pitchFamily="18" charset="2"/>
              <a:buChar char=""/>
            </a:pPr>
            <a:endParaRPr lang="en-US" dirty="0">
              <a:solidFill>
                <a:srgbClr val="FFFFFF"/>
              </a:solidFill>
            </a:endParaRPr>
          </a:p>
        </p:txBody>
      </p:sp>
    </p:spTree>
    <p:extLst>
      <p:ext uri="{BB962C8B-B14F-4D97-AF65-F5344CB8AC3E}">
        <p14:creationId xmlns:p14="http://schemas.microsoft.com/office/powerpoint/2010/main" val="2201125929"/>
      </p:ext>
    </p:extLst>
  </p:cSld>
  <p:clrMapOvr>
    <a:overrideClrMapping bg1="dk1" tx1="lt1" bg2="dk2" tx2="lt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98B99E1-D9B0-4C0E-A6AF-D57BE61B7F48}"/>
              </a:ext>
            </a:extLst>
          </p:cNvPr>
          <p:cNvSpPr txBox="1"/>
          <p:nvPr/>
        </p:nvSpPr>
        <p:spPr>
          <a:xfrm>
            <a:off x="374072" y="606829"/>
            <a:ext cx="11817927" cy="7201972"/>
          </a:xfrm>
          <a:prstGeom prst="rect">
            <a:avLst/>
          </a:prstGeom>
          <a:noFill/>
        </p:spPr>
        <p:txBody>
          <a:bodyPr wrap="square">
            <a:spAutoFit/>
          </a:bodyPr>
          <a:lstStyle/>
          <a:p>
            <a:pPr marL="0" marR="0">
              <a:spcBef>
                <a:spcPts val="0"/>
              </a:spcBef>
              <a:spcAft>
                <a:spcPts val="0"/>
              </a:spcAft>
            </a:pPr>
            <a:r>
              <a:rPr lang="en-US" sz="1400" kern="100" dirty="0">
                <a:effectLst/>
                <a:latin typeface="Calibri" panose="020F0502020204030204" pitchFamily="34" charset="0"/>
                <a:ea typeface="Times New Roman" panose="02020603050405020304" pitchFamily="18" charset="0"/>
                <a:cs typeface="Times New Roman" panose="02020603050405020304" pitchFamily="18" charset="0"/>
              </a:rPr>
              <a:t>AS A REMINDER, YOUR USERNAME IS: </a:t>
            </a:r>
            <a:r>
              <a:rPr lang="en-US" sz="1400" u="sng" kern="100" dirty="0">
                <a:solidFill>
                  <a:srgbClr val="467886"/>
                </a:solidFill>
                <a:effectLst/>
                <a:latin typeface="Calibri" panose="020F0502020204030204" pitchFamily="34" charset="0"/>
                <a:ea typeface="Times New Roman" panose="02020603050405020304" pitchFamily="18" charset="0"/>
                <a:cs typeface="Times New Roman" panose="02020603050405020304" pitchFamily="18" charset="0"/>
                <a:hlinkClick r:id="rId2"/>
              </a:rPr>
              <a:t>Christine.MacGinnis@umassmemorial.org</a:t>
            </a:r>
            <a:endParaRPr lang="en-US" sz="14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1400" kern="100" dirty="0">
                <a:effectLst/>
                <a:latin typeface="Calibri" panose="020F0502020204030204" pitchFamily="34" charset="0"/>
                <a:ea typeface="Times New Roman" panose="02020603050405020304" pitchFamily="18" charset="0"/>
                <a:cs typeface="Times New Roman" panose="02020603050405020304" pitchFamily="18" charset="0"/>
              </a:rPr>
              <a:t>-------------------------------</a:t>
            </a:r>
          </a:p>
          <a:p>
            <a:pPr marL="0" marR="0">
              <a:spcBef>
                <a:spcPts val="0"/>
              </a:spcBef>
              <a:spcAft>
                <a:spcPts val="0"/>
              </a:spcAft>
            </a:pPr>
            <a:r>
              <a:rPr lang="en-US" sz="1400" kern="100" dirty="0">
                <a:effectLst/>
                <a:latin typeface="Calibri" panose="020F0502020204030204" pitchFamily="34" charset="0"/>
                <a:ea typeface="Times New Roman" panose="02020603050405020304" pitchFamily="18" charset="0"/>
                <a:cs typeface="Times New Roman" panose="02020603050405020304" pitchFamily="18" charset="0"/>
              </a:rPr>
              <a:t> </a:t>
            </a:r>
          </a:p>
          <a:p>
            <a:pPr marL="0" marR="0">
              <a:spcBef>
                <a:spcPts val="0"/>
              </a:spcBef>
              <a:spcAft>
                <a:spcPts val="0"/>
              </a:spcAft>
            </a:pPr>
            <a:r>
              <a:rPr lang="en-US" sz="1400" kern="100" dirty="0">
                <a:effectLst/>
                <a:latin typeface="Calibri" panose="020F0502020204030204" pitchFamily="34" charset="0"/>
                <a:ea typeface="Times New Roman" panose="02020603050405020304" pitchFamily="18" charset="0"/>
                <a:cs typeface="Times New Roman" panose="02020603050405020304" pitchFamily="18" charset="0"/>
              </a:rPr>
              <a:t> </a:t>
            </a:r>
          </a:p>
          <a:p>
            <a:pPr marL="0" marR="0">
              <a:spcBef>
                <a:spcPts val="0"/>
              </a:spcBef>
              <a:spcAft>
                <a:spcPts val="0"/>
              </a:spcAft>
            </a:pPr>
            <a:r>
              <a:rPr lang="en-US" sz="1400" kern="100" dirty="0">
                <a:effectLst/>
                <a:latin typeface="Calibri" panose="020F0502020204030204" pitchFamily="34" charset="0"/>
                <a:ea typeface="Times New Roman" panose="02020603050405020304" pitchFamily="18" charset="0"/>
                <a:cs typeface="Times New Roman" panose="02020603050405020304" pitchFamily="18" charset="0"/>
              </a:rPr>
              <a:t>The following NEW evaluations have opened today. This list does not include any additional evaluations that may have opened earlier.</a:t>
            </a:r>
          </a:p>
          <a:p>
            <a:pPr marL="0" marR="0">
              <a:spcBef>
                <a:spcPts val="0"/>
              </a:spcBef>
              <a:spcAft>
                <a:spcPts val="0"/>
              </a:spcAft>
            </a:pPr>
            <a:r>
              <a:rPr lang="en-US" sz="1400" kern="100" dirty="0">
                <a:effectLst/>
                <a:latin typeface="Calibri" panose="020F0502020204030204" pitchFamily="34" charset="0"/>
                <a:ea typeface="Times New Roman" panose="02020603050405020304" pitchFamily="18" charset="0"/>
                <a:cs typeface="Times New Roman" panose="02020603050405020304" pitchFamily="18" charset="0"/>
              </a:rPr>
              <a:t> </a:t>
            </a:r>
          </a:p>
          <a:p>
            <a:pPr marL="0" marR="0">
              <a:spcBef>
                <a:spcPts val="0"/>
              </a:spcBef>
              <a:spcAft>
                <a:spcPts val="0"/>
              </a:spcAft>
            </a:pPr>
            <a:r>
              <a:rPr lang="en-US" sz="1400" kern="100" dirty="0">
                <a:effectLst/>
                <a:latin typeface="Calibri" panose="020F0502020204030204" pitchFamily="34" charset="0"/>
                <a:ea typeface="Times New Roman" panose="02020603050405020304" pitchFamily="18" charset="0"/>
                <a:cs typeface="Times New Roman" panose="02020603050405020304" pitchFamily="18" charset="0"/>
              </a:rPr>
              <a:t>PLEASE NOTE: </a:t>
            </a:r>
          </a:p>
          <a:p>
            <a:pPr marL="0" marR="0">
              <a:spcBef>
                <a:spcPts val="0"/>
              </a:spcBef>
              <a:spcAft>
                <a:spcPts val="0"/>
              </a:spcAft>
            </a:pPr>
            <a:r>
              <a:rPr lang="en-US" sz="1400" kern="100" dirty="0">
                <a:effectLst/>
                <a:latin typeface="Calibri" panose="020F0502020204030204" pitchFamily="34" charset="0"/>
                <a:ea typeface="Times New Roman" panose="02020603050405020304" pitchFamily="18" charset="0"/>
                <a:cs typeface="Times New Roman" panose="02020603050405020304" pitchFamily="18" charset="0"/>
              </a:rPr>
              <a:t>Recommended Browsers: Google Chrome, Firefox.</a:t>
            </a:r>
          </a:p>
          <a:p>
            <a:pPr marL="0" marR="0">
              <a:spcBef>
                <a:spcPts val="0"/>
              </a:spcBef>
              <a:spcAft>
                <a:spcPts val="0"/>
              </a:spcAft>
            </a:pPr>
            <a:r>
              <a:rPr lang="en-US" sz="1400" kern="100" dirty="0">
                <a:effectLst/>
                <a:latin typeface="Calibri" panose="020F0502020204030204" pitchFamily="34" charset="0"/>
                <a:ea typeface="Times New Roman" panose="02020603050405020304" pitchFamily="18" charset="0"/>
                <a:cs typeface="Times New Roman" panose="02020603050405020304" pitchFamily="18" charset="0"/>
              </a:rPr>
              <a:t>Auto-login URLs expire in 7 days; however, each weekly reminder email will include a new active URL.</a:t>
            </a:r>
          </a:p>
          <a:p>
            <a:pPr marL="0" marR="0">
              <a:spcBef>
                <a:spcPts val="0"/>
              </a:spcBef>
              <a:spcAft>
                <a:spcPts val="0"/>
              </a:spcAft>
            </a:pPr>
            <a:r>
              <a:rPr lang="en-US" sz="1400" kern="100" dirty="0">
                <a:effectLst/>
                <a:latin typeface="Calibri" panose="020F0502020204030204" pitchFamily="34" charset="0"/>
                <a:ea typeface="Times New Roman" panose="02020603050405020304" pitchFamily="18" charset="0"/>
                <a:cs typeface="Times New Roman" panose="02020603050405020304" pitchFamily="18" charset="0"/>
              </a:rPr>
              <a:t> </a:t>
            </a:r>
          </a:p>
          <a:p>
            <a:pPr marL="0" marR="0">
              <a:spcBef>
                <a:spcPts val="0"/>
              </a:spcBef>
              <a:spcAft>
                <a:spcPts val="0"/>
              </a:spcAft>
            </a:pPr>
            <a:r>
              <a:rPr lang="en-US" sz="1400" kern="100" dirty="0">
                <a:effectLst/>
                <a:latin typeface="Calibri" panose="020F0502020204030204" pitchFamily="34" charset="0"/>
                <a:ea typeface="Times New Roman" panose="02020603050405020304" pitchFamily="18" charset="0"/>
                <a:cs typeface="Times New Roman" panose="02020603050405020304" pitchFamily="18" charset="0"/>
              </a:rPr>
              <a:t> </a:t>
            </a:r>
          </a:p>
          <a:p>
            <a:pPr marL="0" marR="0">
              <a:spcBef>
                <a:spcPts val="0"/>
              </a:spcBef>
              <a:spcAft>
                <a:spcPts val="0"/>
              </a:spcAft>
            </a:pPr>
            <a:r>
              <a:rPr lang="en-US" sz="1400" kern="100" dirty="0">
                <a:effectLst/>
                <a:latin typeface="Calibri" panose="020F0502020204030204" pitchFamily="34" charset="0"/>
                <a:ea typeface="Times New Roman" panose="02020603050405020304" pitchFamily="18" charset="0"/>
                <a:cs typeface="Times New Roman" panose="02020603050405020304" pitchFamily="18" charset="0"/>
              </a:rPr>
              <a:t>You have 1 NEW evaluation to complete.</a:t>
            </a:r>
          </a:p>
          <a:p>
            <a:pPr marL="0" marR="0">
              <a:spcBef>
                <a:spcPts val="0"/>
              </a:spcBef>
              <a:spcAft>
                <a:spcPts val="0"/>
              </a:spcAft>
            </a:pPr>
            <a:r>
              <a:rPr lang="en-US" sz="1400" kern="100" dirty="0">
                <a:effectLst/>
                <a:latin typeface="Calibri" panose="020F0502020204030204" pitchFamily="34" charset="0"/>
                <a:ea typeface="Times New Roman" panose="02020603050405020304" pitchFamily="18" charset="0"/>
                <a:cs typeface="Times New Roman" panose="02020603050405020304" pitchFamily="18" charset="0"/>
              </a:rPr>
              <a:t> </a:t>
            </a:r>
          </a:p>
          <a:p>
            <a:pPr marL="0" marR="0">
              <a:spcBef>
                <a:spcPts val="0"/>
              </a:spcBef>
              <a:spcAft>
                <a:spcPts val="0"/>
              </a:spcAft>
            </a:pPr>
            <a:r>
              <a:rPr lang="en-US" sz="1400" kern="100" dirty="0">
                <a:effectLst/>
                <a:latin typeface="Calibri" panose="020F0502020204030204" pitchFamily="34" charset="0"/>
                <a:ea typeface="Times New Roman" panose="02020603050405020304" pitchFamily="18" charset="0"/>
                <a:cs typeface="Times New Roman" panose="02020603050405020304" pitchFamily="18" charset="0"/>
              </a:rPr>
              <a:t>No login required for the links to individual evaluations.</a:t>
            </a:r>
          </a:p>
          <a:p>
            <a:pPr marL="0" marR="0">
              <a:spcBef>
                <a:spcPts val="0"/>
              </a:spcBef>
              <a:spcAft>
                <a:spcPts val="0"/>
              </a:spcAft>
            </a:pPr>
            <a:r>
              <a:rPr lang="en-US" sz="1400" kern="100" dirty="0">
                <a:effectLst/>
                <a:latin typeface="Calibri" panose="020F0502020204030204" pitchFamily="34" charset="0"/>
                <a:ea typeface="Times New Roman" panose="02020603050405020304" pitchFamily="18" charset="0"/>
                <a:cs typeface="Times New Roman" panose="02020603050405020304" pitchFamily="18" charset="0"/>
              </a:rPr>
              <a:t> </a:t>
            </a:r>
          </a:p>
          <a:p>
            <a:pPr marL="0" marR="0">
              <a:spcBef>
                <a:spcPts val="0"/>
              </a:spcBef>
              <a:spcAft>
                <a:spcPts val="0"/>
              </a:spcAft>
            </a:pPr>
            <a:r>
              <a:rPr lang="en-US" sz="1400" kern="100" dirty="0">
                <a:effectLst/>
                <a:latin typeface="Calibri" panose="020F0502020204030204" pitchFamily="34" charset="0"/>
                <a:ea typeface="Times New Roman" panose="02020603050405020304" pitchFamily="18" charset="0"/>
                <a:cs typeface="Times New Roman" panose="02020603050405020304" pitchFamily="18" charset="0"/>
              </a:rPr>
              <a:t> </a:t>
            </a:r>
          </a:p>
          <a:p>
            <a:pPr marL="0" marR="0">
              <a:spcBef>
                <a:spcPts val="0"/>
              </a:spcBef>
              <a:spcAft>
                <a:spcPts val="0"/>
              </a:spcAft>
            </a:pPr>
            <a:r>
              <a:rPr lang="en-US" sz="1400" kern="100" dirty="0">
                <a:effectLst/>
                <a:latin typeface="Calibri" panose="020F0502020204030204" pitchFamily="34" charset="0"/>
                <a:ea typeface="Times New Roman" panose="02020603050405020304" pitchFamily="18" charset="0"/>
                <a:cs typeface="Times New Roman" panose="02020603050405020304" pitchFamily="18" charset="0"/>
              </a:rPr>
              <a:t>Discovery: DIS-LPP2 - Longitudinal Preceptor Program </a:t>
            </a:r>
          </a:p>
          <a:p>
            <a:pPr marL="0" marR="0">
              <a:spcBef>
                <a:spcPts val="0"/>
              </a:spcBef>
              <a:spcAft>
                <a:spcPts val="0"/>
              </a:spcAft>
            </a:pPr>
            <a:r>
              <a:rPr lang="en-US" sz="1400" kern="100" dirty="0">
                <a:effectLst/>
                <a:latin typeface="Calibri" panose="020F0502020204030204" pitchFamily="34" charset="0"/>
                <a:ea typeface="Times New Roman" panose="02020603050405020304" pitchFamily="18" charset="0"/>
                <a:cs typeface="Times New Roman" panose="02020603050405020304" pitchFamily="18" charset="0"/>
              </a:rPr>
              <a:t>  Complete BEFORE: 11/15/2024</a:t>
            </a:r>
          </a:p>
          <a:p>
            <a:pPr marL="0" marR="0">
              <a:spcBef>
                <a:spcPts val="0"/>
              </a:spcBef>
              <a:spcAft>
                <a:spcPts val="0"/>
              </a:spcAft>
            </a:pPr>
            <a:r>
              <a:rPr lang="en-US" sz="1400" kern="100" dirty="0">
                <a:effectLst/>
                <a:latin typeface="Calibri" panose="020F0502020204030204" pitchFamily="34" charset="0"/>
                <a:ea typeface="Times New Roman" panose="02020603050405020304" pitchFamily="18" charset="0"/>
                <a:cs typeface="Times New Roman" panose="02020603050405020304" pitchFamily="18" charset="0"/>
              </a:rPr>
              <a:t>  Course Dates...: 08/19/2024 - 03/21/2025</a:t>
            </a:r>
          </a:p>
          <a:p>
            <a:pPr marL="0" marR="0">
              <a:spcBef>
                <a:spcPts val="0"/>
              </a:spcBef>
              <a:spcAft>
                <a:spcPts val="0"/>
              </a:spcAft>
            </a:pPr>
            <a:r>
              <a:rPr lang="en-US" sz="1400" kern="100" dirty="0">
                <a:effectLst/>
                <a:latin typeface="Calibri" panose="020F0502020204030204" pitchFamily="34" charset="0"/>
                <a:ea typeface="Times New Roman" panose="02020603050405020304" pitchFamily="18" charset="0"/>
                <a:cs typeface="Times New Roman" panose="02020603050405020304" pitchFamily="18" charset="0"/>
              </a:rPr>
              <a:t>  Location.......: UMASS, Worcester</a:t>
            </a:r>
          </a:p>
          <a:p>
            <a:pPr marL="0" marR="0">
              <a:spcBef>
                <a:spcPts val="0"/>
              </a:spcBef>
              <a:spcAft>
                <a:spcPts val="0"/>
              </a:spcAft>
            </a:pPr>
            <a:r>
              <a:rPr lang="en-US" sz="1400" kern="100" dirty="0">
                <a:effectLst/>
                <a:latin typeface="Calibri" panose="020F0502020204030204" pitchFamily="34" charset="0"/>
                <a:ea typeface="Times New Roman" panose="02020603050405020304" pitchFamily="18" charset="0"/>
                <a:cs typeface="Times New Roman" panose="02020603050405020304" pitchFamily="18" charset="0"/>
              </a:rPr>
              <a:t>  Evaluation.....: LPP WBA</a:t>
            </a:r>
          </a:p>
          <a:p>
            <a:pPr marL="0" marR="0">
              <a:spcBef>
                <a:spcPts val="0"/>
              </a:spcBef>
              <a:spcAft>
                <a:spcPts val="0"/>
              </a:spcAft>
            </a:pPr>
            <a:r>
              <a:rPr lang="en-US" sz="1400" kern="100" dirty="0">
                <a:effectLst/>
                <a:latin typeface="Calibri" panose="020F0502020204030204" pitchFamily="34" charset="0"/>
                <a:ea typeface="Times New Roman" panose="02020603050405020304" pitchFamily="18" charset="0"/>
                <a:cs typeface="Times New Roman" panose="02020603050405020304" pitchFamily="18" charset="0"/>
              </a:rPr>
              <a:t>  Student........: Jane Doe</a:t>
            </a:r>
          </a:p>
          <a:p>
            <a:pPr marL="0" marR="0">
              <a:spcBef>
                <a:spcPts val="0"/>
              </a:spcBef>
              <a:spcAft>
                <a:spcPts val="0"/>
              </a:spcAft>
            </a:pPr>
            <a:r>
              <a:rPr lang="en-US" sz="1400" kern="100" dirty="0">
                <a:effectLst/>
                <a:latin typeface="Calibri" panose="020F0502020204030204" pitchFamily="34" charset="0"/>
                <a:ea typeface="Times New Roman" panose="02020603050405020304" pitchFamily="18" charset="0"/>
                <a:cs typeface="Times New Roman" panose="02020603050405020304" pitchFamily="18" charset="0"/>
              </a:rPr>
              <a:t>URL............: </a:t>
            </a:r>
            <a:r>
              <a:rPr lang="en-US" sz="1400" u="sng" kern="100" dirty="0">
                <a:solidFill>
                  <a:srgbClr val="467886"/>
                </a:solidFill>
                <a:effectLst/>
                <a:latin typeface="Calibri" panose="020F0502020204030204" pitchFamily="34" charset="0"/>
                <a:ea typeface="Times New Roman" panose="02020603050405020304" pitchFamily="18" charset="0"/>
                <a:cs typeface="Times New Roman" panose="02020603050405020304" pitchFamily="18" charset="0"/>
                <a:hlinkClick r:id="rId3"/>
              </a:rPr>
              <a:t>https://nam12.safelinks.protection.outlook.com/?url=https%3A%2F%2Fumassmed.oasisscheduling.com%2Fua%2F5323b63f54bc49f2&amp;data=05%7C02%7CChristine.MacGinnis%40umassmemorial.org%7C5641aeb5be854bf4768108dd039df922%7C9910941497df4111a54a633909f39003%7C0%7C0%7C638670699206189818%7CUnknown%7CTWFpbGZsb3d8eyJFbXB0eU1hcGkiOnRydWUsIlYiOiIwLjAuMDAwMCIsIlAiOiJXaW4zMiIsIkFOIjoiTWFpbCIsIldUIjoyfQ%3D%3D%7C0%7C%7C%7C&amp;sdata=Bn7v0OueOkhh70PTSN4CJG%2FvjwZu%2FvnzzxBQ0XGZL8w%3D&amp;reserved=0</a:t>
            </a:r>
            <a:endParaRPr lang="en-US" sz="14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1400" kern="100" dirty="0">
                <a:effectLst/>
                <a:latin typeface="Calibri" panose="020F0502020204030204" pitchFamily="34" charset="0"/>
                <a:ea typeface="Times New Roman" panose="02020603050405020304" pitchFamily="18" charset="0"/>
                <a:cs typeface="Times New Roman" panose="02020603050405020304" pitchFamily="18" charset="0"/>
              </a:rPr>
              <a:t>  Contact person.: </a:t>
            </a:r>
            <a:r>
              <a:rPr lang="en-US" sz="1400" u="sng" kern="100" dirty="0">
                <a:solidFill>
                  <a:srgbClr val="467886"/>
                </a:solidFill>
                <a:effectLst/>
                <a:latin typeface="Calibri" panose="020F0502020204030204" pitchFamily="34" charset="0"/>
                <a:ea typeface="Times New Roman" panose="02020603050405020304" pitchFamily="18" charset="0"/>
                <a:cs typeface="Times New Roman" panose="02020603050405020304" pitchFamily="18" charset="0"/>
                <a:hlinkClick r:id="rId4"/>
              </a:rPr>
              <a:t>IREA@umassmed.edu</a:t>
            </a:r>
            <a:endParaRPr lang="en-US" sz="14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1400" kern="100" dirty="0">
                <a:effectLst/>
                <a:latin typeface="Calibri" panose="020F0502020204030204" pitchFamily="34" charset="0"/>
                <a:ea typeface="Times New Roman" panose="02020603050405020304" pitchFamily="18" charset="0"/>
                <a:cs typeface="Times New Roman" panose="02020603050405020304" pitchFamily="18" charset="0"/>
              </a:rPr>
              <a:t> </a:t>
            </a:r>
          </a:p>
          <a:p>
            <a:pPr marL="0" marR="0">
              <a:spcBef>
                <a:spcPts val="0"/>
              </a:spcBef>
              <a:spcAft>
                <a:spcPts val="0"/>
              </a:spcAft>
            </a:pPr>
            <a:r>
              <a:rPr lang="en-US" sz="1400" kern="100" dirty="0">
                <a:effectLst/>
                <a:latin typeface="Calibri" panose="020F0502020204030204" pitchFamily="34" charset="0"/>
                <a:ea typeface="Times New Roman" panose="02020603050405020304" pitchFamily="18" charset="0"/>
                <a:cs typeface="Times New Roman" panose="02020603050405020304" pitchFamily="18" charset="0"/>
              </a:rPr>
              <a:t> </a:t>
            </a:r>
          </a:p>
          <a:p>
            <a:pPr marL="0" marR="0">
              <a:spcBef>
                <a:spcPts val="0"/>
              </a:spcBef>
              <a:spcAft>
                <a:spcPts val="0"/>
              </a:spcAft>
            </a:pPr>
            <a:r>
              <a:rPr lang="en-US" sz="1400" kern="100" dirty="0">
                <a:effectLst/>
                <a:latin typeface="Calibri" panose="020F0502020204030204" pitchFamily="34" charset="0"/>
                <a:ea typeface="Times New Roman" panose="02020603050405020304" pitchFamily="18" charset="0"/>
                <a:cs typeface="Times New Roman" panose="02020603050405020304" pitchFamily="18" charset="0"/>
              </a:rPr>
              <a:t> </a:t>
            </a:r>
          </a:p>
          <a:p>
            <a:pPr marL="0" marR="0">
              <a:spcBef>
                <a:spcPts val="0"/>
              </a:spcBef>
              <a:spcAft>
                <a:spcPts val="0"/>
              </a:spcAft>
            </a:pPr>
            <a:r>
              <a:rPr lang="en-US" sz="1400" kern="100" dirty="0">
                <a:effectLst/>
                <a:latin typeface="Calibri" panose="020F0502020204030204" pitchFamily="34" charset="0"/>
                <a:ea typeface="Times New Roman" panose="02020603050405020304" pitchFamily="18" charset="0"/>
                <a:cs typeface="Times New Roman" panose="02020603050405020304" pitchFamily="18" charset="0"/>
              </a:rPr>
              <a:t> </a:t>
            </a:r>
          </a:p>
          <a:p>
            <a:pPr marL="0" marR="0">
              <a:spcBef>
                <a:spcPts val="0"/>
              </a:spcBef>
              <a:spcAft>
                <a:spcPts val="0"/>
              </a:spcAft>
            </a:pPr>
            <a:r>
              <a:rPr lang="en-US" sz="1400" kern="100" dirty="0">
                <a:effectLst/>
                <a:latin typeface="Calibri" panose="020F0502020204030204" pitchFamily="34" charset="0"/>
                <a:ea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4082643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CED7894-4F62-4A6C-8DB5-DB5BE08E9C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75000"/>
              <a:lumOff val="2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E16B4264-55C0-47A6-9496-B3B156256569}"/>
              </a:ext>
            </a:extLst>
          </p:cNvPr>
          <p:cNvSpPr>
            <a:spLocks noGrp="1"/>
          </p:cNvSpPr>
          <p:nvPr>
            <p:ph type="title"/>
          </p:nvPr>
        </p:nvSpPr>
        <p:spPr>
          <a:xfrm>
            <a:off x="609906" y="702155"/>
            <a:ext cx="3568661" cy="1269713"/>
          </a:xfrm>
        </p:spPr>
        <p:txBody>
          <a:bodyPr vert="horz" lIns="91440" tIns="45720" rIns="91440" bIns="45720" rtlCol="0" anchor="b">
            <a:normAutofit/>
          </a:bodyPr>
          <a:lstStyle/>
          <a:p>
            <a:r>
              <a:rPr lang="en-US" dirty="0"/>
              <a:t>STATS</a:t>
            </a:r>
          </a:p>
        </p:txBody>
      </p:sp>
      <p:sp>
        <p:nvSpPr>
          <p:cNvPr id="12" name="Rectangle 11">
            <a:extLst>
              <a:ext uri="{FF2B5EF4-FFF2-40B4-BE49-F238E27FC236}">
                <a16:creationId xmlns:a16="http://schemas.microsoft.com/office/drawing/2014/main" id="{E536F3B4-50F6-4C52-8F76-4EB1214719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8620" y="457200"/>
            <a:ext cx="3511233" cy="9143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5" name="Rectangle 1">
            <a:extLst>
              <a:ext uri="{FF2B5EF4-FFF2-40B4-BE49-F238E27FC236}">
                <a16:creationId xmlns:a16="http://schemas.microsoft.com/office/drawing/2014/main" id="{3A3D2059-F6D3-4A75-A976-3984B41BB78F}"/>
              </a:ext>
            </a:extLst>
          </p:cNvPr>
          <p:cNvSpPr>
            <a:spLocks noChangeArrowheads="1"/>
          </p:cNvSpPr>
          <p:nvPr/>
        </p:nvSpPr>
        <p:spPr bwMode="auto">
          <a:xfrm>
            <a:off x="609906" y="2340864"/>
            <a:ext cx="3568661" cy="3634486"/>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 anchorCtr="0" compatLnSpc="1">
            <a:prstTxWarp prst="textNoShape">
              <a:avLst/>
            </a:prstTxWarp>
            <a:normAutofit lnSpcReduction="10000"/>
          </a:bodyPr>
          <a:lstStyle/>
          <a:p>
            <a:pPr marL="0" marR="0" lvl="0" indent="0" fontAlgn="base">
              <a:lnSpc>
                <a:spcPct val="90000"/>
              </a:lnSpc>
              <a:spcBef>
                <a:spcPct val="20000"/>
              </a:spcBef>
              <a:spcAft>
                <a:spcPts val="600"/>
              </a:spcAft>
              <a:buClr>
                <a:schemeClr val="accent1"/>
              </a:buClr>
              <a:buSzPct val="92000"/>
              <a:buFont typeface="Wingdings 2" panose="05020102010507070707" pitchFamily="18" charset="2"/>
              <a:buChar char=""/>
              <a:tabLst/>
            </a:pPr>
            <a:r>
              <a:rPr kumimoji="0" lang="en-US" altLang="en-US" b="0" i="0" u="none" strike="noStrike" cap="none" normalizeH="0" baseline="0" dirty="0">
                <a:ln>
                  <a:noFill/>
                </a:ln>
                <a:solidFill>
                  <a:schemeClr val="tx1">
                    <a:lumMod val="75000"/>
                    <a:lumOff val="25000"/>
                  </a:schemeClr>
                </a:solidFill>
                <a:effectLst/>
              </a:rPr>
              <a:t>As of today, 3/24, Class of 2029 have generated 639 WBAs for LPP this AY.</a:t>
            </a:r>
          </a:p>
          <a:p>
            <a:pPr marL="0" marR="0" lvl="0" indent="0" fontAlgn="base">
              <a:lnSpc>
                <a:spcPct val="90000"/>
              </a:lnSpc>
              <a:spcBef>
                <a:spcPct val="20000"/>
              </a:spcBef>
              <a:spcAft>
                <a:spcPts val="600"/>
              </a:spcAft>
              <a:buClr>
                <a:schemeClr val="accent1"/>
              </a:buClr>
              <a:buSzPct val="92000"/>
              <a:buFont typeface="Wingdings 2" panose="05020102010507070707" pitchFamily="18" charset="2"/>
              <a:buChar char=""/>
              <a:tabLst/>
            </a:pPr>
            <a:r>
              <a:rPr kumimoji="0" lang="en-US" altLang="en-US" b="0" i="0" u="none" strike="noStrike" cap="none" normalizeH="0" baseline="0" dirty="0">
                <a:ln>
                  <a:noFill/>
                </a:ln>
                <a:solidFill>
                  <a:schemeClr val="tx1">
                    <a:lumMod val="75000"/>
                    <a:lumOff val="25000"/>
                  </a:schemeClr>
                </a:solidFill>
                <a:effectLst/>
              </a:rPr>
              <a:t>Preceptors have completed 474 (WOW! The average completion time is 1.3 days.</a:t>
            </a:r>
          </a:p>
          <a:p>
            <a:pPr marL="0" marR="0" lvl="0" indent="0" fontAlgn="base">
              <a:lnSpc>
                <a:spcPct val="90000"/>
              </a:lnSpc>
              <a:spcBef>
                <a:spcPct val="20000"/>
              </a:spcBef>
              <a:spcAft>
                <a:spcPts val="600"/>
              </a:spcAft>
              <a:buClr>
                <a:schemeClr val="accent1"/>
              </a:buClr>
              <a:buSzPct val="92000"/>
              <a:buFont typeface="Wingdings 2" panose="05020102010507070707" pitchFamily="18" charset="2"/>
              <a:buChar char=""/>
              <a:tabLst/>
            </a:pPr>
            <a:r>
              <a:rPr kumimoji="0" lang="en-US" altLang="en-US" b="0" i="0" u="none" strike="noStrike" cap="none" normalizeH="0" baseline="0" dirty="0">
                <a:ln>
                  <a:noFill/>
                </a:ln>
                <a:solidFill>
                  <a:schemeClr val="tx1">
                    <a:lumMod val="75000"/>
                    <a:lumOff val="25000"/>
                  </a:schemeClr>
                </a:solidFill>
                <a:effectLst/>
              </a:rPr>
              <a:t>I think we are getting there, slowly, but we are getting there.</a:t>
            </a:r>
          </a:p>
          <a:p>
            <a:pPr marL="0" marR="0" lvl="0" indent="0" fontAlgn="base">
              <a:lnSpc>
                <a:spcPct val="90000"/>
              </a:lnSpc>
              <a:spcBef>
                <a:spcPct val="20000"/>
              </a:spcBef>
              <a:spcAft>
                <a:spcPts val="600"/>
              </a:spcAft>
              <a:buClr>
                <a:schemeClr val="accent1"/>
              </a:buClr>
              <a:buSzPct val="92000"/>
              <a:buFont typeface="Wingdings 2" panose="05020102010507070707" pitchFamily="18" charset="2"/>
              <a:buChar char=""/>
              <a:tabLst/>
            </a:pPr>
            <a:r>
              <a:rPr kumimoji="0" lang="en-US" altLang="en-US" b="0" i="0" u="none" strike="noStrike" cap="none" normalizeH="0" baseline="0" dirty="0">
                <a:ln>
                  <a:noFill/>
                </a:ln>
                <a:solidFill>
                  <a:schemeClr val="tx1">
                    <a:lumMod val="75000"/>
                    <a:lumOff val="25000"/>
                  </a:schemeClr>
                </a:solidFill>
                <a:effectLst/>
              </a:rPr>
              <a:t>Class of 2029 WBA#s as of 03.24.2026</a:t>
            </a:r>
          </a:p>
          <a:p>
            <a:pPr marL="0" marR="0" lvl="0" indent="0" fontAlgn="base">
              <a:lnSpc>
                <a:spcPct val="90000"/>
              </a:lnSpc>
              <a:spcBef>
                <a:spcPct val="20000"/>
              </a:spcBef>
              <a:spcAft>
                <a:spcPts val="600"/>
              </a:spcAft>
              <a:buClr>
                <a:schemeClr val="accent1"/>
              </a:buClr>
              <a:buSzPct val="92000"/>
              <a:buFont typeface="Wingdings 2" panose="05020102010507070707" pitchFamily="18" charset="2"/>
              <a:buChar char=""/>
              <a:tabLst/>
            </a:pPr>
            <a:r>
              <a:rPr kumimoji="0" lang="en-US" altLang="en-US" b="0" i="0" u="none" strike="noStrike" cap="none" normalizeH="0" baseline="0" dirty="0">
                <a:ln>
                  <a:noFill/>
                </a:ln>
                <a:solidFill>
                  <a:srgbClr val="C00000"/>
                </a:solidFill>
                <a:effectLst/>
              </a:rPr>
              <a:t>This year 74 percent</a:t>
            </a:r>
          </a:p>
          <a:p>
            <a:pPr marL="0" marR="0" lvl="0" indent="0" fontAlgn="base">
              <a:lnSpc>
                <a:spcPct val="90000"/>
              </a:lnSpc>
              <a:spcBef>
                <a:spcPct val="20000"/>
              </a:spcBef>
              <a:spcAft>
                <a:spcPts val="600"/>
              </a:spcAft>
              <a:buClr>
                <a:schemeClr val="accent1"/>
              </a:buClr>
              <a:buSzPct val="92000"/>
              <a:buFont typeface="Wingdings 2" panose="05020102010507070707" pitchFamily="18" charset="2"/>
              <a:buChar char=""/>
              <a:tabLst/>
            </a:pPr>
            <a:r>
              <a:rPr lang="en-US" altLang="en-US" dirty="0">
                <a:solidFill>
                  <a:schemeClr val="tx1">
                    <a:lumMod val="75000"/>
                    <a:lumOff val="25000"/>
                  </a:schemeClr>
                </a:solidFill>
              </a:rPr>
              <a:t>Last year 54 percent </a:t>
            </a:r>
            <a:endParaRPr kumimoji="0" lang="en-US" altLang="en-US" b="0" i="0" u="none" strike="noStrike" cap="none" normalizeH="0" baseline="0" dirty="0">
              <a:ln>
                <a:noFill/>
              </a:ln>
              <a:solidFill>
                <a:schemeClr val="tx1">
                  <a:lumMod val="75000"/>
                  <a:lumOff val="25000"/>
                </a:schemeClr>
              </a:solidFill>
              <a:effectLst/>
            </a:endParaRPr>
          </a:p>
          <a:p>
            <a:pPr marL="0" marR="0" lvl="0" indent="0" fontAlgn="base">
              <a:lnSpc>
                <a:spcPct val="90000"/>
              </a:lnSpc>
              <a:spcBef>
                <a:spcPct val="20000"/>
              </a:spcBef>
              <a:spcAft>
                <a:spcPts val="600"/>
              </a:spcAft>
              <a:buClr>
                <a:schemeClr val="accent1"/>
              </a:buClr>
              <a:buSzPct val="92000"/>
              <a:buFont typeface="Wingdings 2" panose="05020102010507070707" pitchFamily="18" charset="2"/>
              <a:buChar char=""/>
              <a:tabLst/>
            </a:pPr>
            <a:endParaRPr kumimoji="0" lang="en-US" altLang="en-US" b="0" i="0" u="none" strike="noStrike" cap="none" normalizeH="0" baseline="0" dirty="0">
              <a:ln>
                <a:noFill/>
              </a:ln>
              <a:solidFill>
                <a:schemeClr val="tx1">
                  <a:lumMod val="75000"/>
                  <a:lumOff val="25000"/>
                </a:schemeClr>
              </a:solidFill>
              <a:effectLst/>
            </a:endParaRPr>
          </a:p>
        </p:txBody>
      </p:sp>
      <p:graphicFrame>
        <p:nvGraphicFramePr>
          <p:cNvPr id="4" name="Content Placeholder 3">
            <a:extLst>
              <a:ext uri="{FF2B5EF4-FFF2-40B4-BE49-F238E27FC236}">
                <a16:creationId xmlns:a16="http://schemas.microsoft.com/office/drawing/2014/main" id="{46B82F52-CBB6-4C5D-ABC6-57C8081115C7}"/>
              </a:ext>
            </a:extLst>
          </p:cNvPr>
          <p:cNvGraphicFramePr>
            <a:graphicFrameLocks noGrp="1"/>
          </p:cNvGraphicFramePr>
          <p:nvPr>
            <p:ph idx="1"/>
            <p:extLst>
              <p:ext uri="{D42A27DB-BD31-4B8C-83A1-F6EECF244321}">
                <p14:modId xmlns:p14="http://schemas.microsoft.com/office/powerpoint/2010/main" val="3860400138"/>
              </p:ext>
            </p:extLst>
          </p:nvPr>
        </p:nvGraphicFramePr>
        <p:xfrm>
          <a:off x="4654296" y="2031766"/>
          <a:ext cx="6735274" cy="2613977"/>
        </p:xfrm>
        <a:graphic>
          <a:graphicData uri="http://schemas.openxmlformats.org/drawingml/2006/table">
            <a:tbl>
              <a:tblPr firstRow="1" firstCol="1" bandRow="1">
                <a:solidFill>
                  <a:schemeClr val="tx1">
                    <a:lumMod val="65000"/>
                    <a:lumOff val="35000"/>
                  </a:schemeClr>
                </a:solidFill>
                <a:tableStyleId>{912C8C85-51F0-491E-9774-3900AFEF0FD7}</a:tableStyleId>
              </a:tblPr>
              <a:tblGrid>
                <a:gridCol w="2311352">
                  <a:extLst>
                    <a:ext uri="{9D8B030D-6E8A-4147-A177-3AD203B41FA5}">
                      <a16:colId xmlns:a16="http://schemas.microsoft.com/office/drawing/2014/main" val="1009539352"/>
                    </a:ext>
                  </a:extLst>
                </a:gridCol>
                <a:gridCol w="2313940">
                  <a:extLst>
                    <a:ext uri="{9D8B030D-6E8A-4147-A177-3AD203B41FA5}">
                      <a16:colId xmlns:a16="http://schemas.microsoft.com/office/drawing/2014/main" val="4290042401"/>
                    </a:ext>
                  </a:extLst>
                </a:gridCol>
                <a:gridCol w="2109982">
                  <a:extLst>
                    <a:ext uri="{9D8B030D-6E8A-4147-A177-3AD203B41FA5}">
                      <a16:colId xmlns:a16="http://schemas.microsoft.com/office/drawing/2014/main" val="879818870"/>
                    </a:ext>
                  </a:extLst>
                </a:gridCol>
              </a:tblGrid>
              <a:tr h="1401409">
                <a:tc>
                  <a:txBody>
                    <a:bodyPr/>
                    <a:lstStyle/>
                    <a:p>
                      <a:pPr marL="0" marR="0">
                        <a:spcBef>
                          <a:spcPts val="0"/>
                        </a:spcBef>
                        <a:spcAft>
                          <a:spcPts val="0"/>
                        </a:spcAft>
                      </a:pPr>
                      <a:r>
                        <a:rPr lang="en-US" sz="2000" b="1" cap="all" spc="60">
                          <a:solidFill>
                            <a:schemeClr val="tx1"/>
                          </a:solidFill>
                          <a:effectLst/>
                        </a:rPr>
                        <a:t>Student Generated WBAs</a:t>
                      </a:r>
                      <a:endParaRPr lang="en-US" sz="2000" b="1" cap="all" spc="60">
                        <a:solidFill>
                          <a:schemeClr val="tx1"/>
                        </a:solidFill>
                        <a:effectLst/>
                        <a:latin typeface="Calibri" panose="020F0502020204030204" pitchFamily="34" charset="0"/>
                        <a:ea typeface="Aptos"/>
                      </a:endParaRPr>
                    </a:p>
                  </a:txBody>
                  <a:tcPr marL="223629" marR="223629" marT="223629" marB="223629">
                    <a:lnL w="12700" cmpd="sng">
                      <a:noFill/>
                    </a:lnL>
                    <a:lnR w="12700" cmpd="sng">
                      <a:noFill/>
                    </a:lnR>
                    <a:lnT w="12700" cmpd="sng">
                      <a:noFill/>
                    </a:lnT>
                    <a:lnB w="38100" cmpd="sng">
                      <a:noFill/>
                    </a:lnB>
                    <a:noFill/>
                  </a:tcPr>
                </a:tc>
                <a:tc>
                  <a:txBody>
                    <a:bodyPr/>
                    <a:lstStyle/>
                    <a:p>
                      <a:pPr marL="0" marR="0">
                        <a:spcBef>
                          <a:spcPts val="0"/>
                        </a:spcBef>
                        <a:spcAft>
                          <a:spcPts val="0"/>
                        </a:spcAft>
                      </a:pPr>
                      <a:r>
                        <a:rPr lang="en-US" sz="2000" b="1" cap="all" spc="60" dirty="0">
                          <a:solidFill>
                            <a:schemeClr val="tx1"/>
                          </a:solidFill>
                          <a:effectLst/>
                        </a:rPr>
                        <a:t>Preceptor Completed WBAs</a:t>
                      </a:r>
                      <a:endParaRPr lang="en-US" sz="2000" b="1" cap="all" spc="60" dirty="0">
                        <a:solidFill>
                          <a:schemeClr val="tx1"/>
                        </a:solidFill>
                        <a:effectLst/>
                        <a:latin typeface="Calibri" panose="020F0502020204030204" pitchFamily="34" charset="0"/>
                        <a:ea typeface="Aptos"/>
                      </a:endParaRPr>
                    </a:p>
                  </a:txBody>
                  <a:tcPr marL="223629" marR="223629" marT="223629" marB="223629">
                    <a:lnL w="12700" cmpd="sng">
                      <a:noFill/>
                    </a:lnL>
                    <a:lnR w="12700" cmpd="sng">
                      <a:noFill/>
                    </a:lnR>
                    <a:lnT w="12700" cmpd="sng">
                      <a:noFill/>
                    </a:lnT>
                    <a:lnB w="38100" cmpd="sng">
                      <a:noFill/>
                    </a:lnB>
                    <a:noFill/>
                  </a:tcPr>
                </a:tc>
                <a:tc>
                  <a:txBody>
                    <a:bodyPr/>
                    <a:lstStyle/>
                    <a:p>
                      <a:pPr marL="0" marR="0">
                        <a:spcBef>
                          <a:spcPts val="0"/>
                        </a:spcBef>
                        <a:spcAft>
                          <a:spcPts val="0"/>
                        </a:spcAft>
                      </a:pPr>
                      <a:r>
                        <a:rPr lang="en-US" sz="2000" b="1" cap="all" spc="60">
                          <a:solidFill>
                            <a:schemeClr val="tx1"/>
                          </a:solidFill>
                          <a:effectLst/>
                        </a:rPr>
                        <a:t># of days to complete</a:t>
                      </a:r>
                      <a:endParaRPr lang="en-US" sz="2000" b="1" cap="all" spc="60">
                        <a:solidFill>
                          <a:schemeClr val="tx1"/>
                        </a:solidFill>
                        <a:effectLst/>
                        <a:latin typeface="Calibri" panose="020F0502020204030204" pitchFamily="34" charset="0"/>
                        <a:ea typeface="Aptos"/>
                      </a:endParaRPr>
                    </a:p>
                  </a:txBody>
                  <a:tcPr marL="223629" marR="223629" marT="223629" marB="223629">
                    <a:lnL w="12700" cmpd="sng">
                      <a:noFill/>
                    </a:lnL>
                    <a:lnR w="12700" cmpd="sng">
                      <a:noFill/>
                    </a:lnR>
                    <a:lnT w="12700" cmpd="sng">
                      <a:noFill/>
                    </a:lnT>
                    <a:lnB w="38100" cmpd="sng">
                      <a:noFill/>
                    </a:lnB>
                    <a:noFill/>
                  </a:tcPr>
                </a:tc>
                <a:extLst>
                  <a:ext uri="{0D108BD9-81ED-4DB2-BD59-A6C34878D82A}">
                    <a16:rowId xmlns:a16="http://schemas.microsoft.com/office/drawing/2014/main" val="3788297326"/>
                  </a:ext>
                </a:extLst>
              </a:tr>
              <a:tr h="606284">
                <a:tc>
                  <a:txBody>
                    <a:bodyPr/>
                    <a:lstStyle/>
                    <a:p>
                      <a:pPr marL="0" marR="0">
                        <a:spcBef>
                          <a:spcPts val="0"/>
                        </a:spcBef>
                        <a:spcAft>
                          <a:spcPts val="0"/>
                        </a:spcAft>
                      </a:pPr>
                      <a:r>
                        <a:rPr lang="en-US" sz="2000" b="1" cap="none" spc="0">
                          <a:solidFill>
                            <a:schemeClr val="bg1"/>
                          </a:solidFill>
                          <a:effectLst/>
                        </a:rPr>
                        <a:t>639</a:t>
                      </a:r>
                      <a:endParaRPr lang="en-US" sz="2000" b="1" cap="none" spc="0">
                        <a:solidFill>
                          <a:schemeClr val="bg1"/>
                        </a:solidFill>
                        <a:effectLst/>
                        <a:latin typeface="Calibri" panose="020F0502020204030204" pitchFamily="34" charset="0"/>
                        <a:ea typeface="Aptos"/>
                      </a:endParaRPr>
                    </a:p>
                  </a:txBody>
                  <a:tcPr marL="111815" marR="111815" marT="0" marB="149086">
                    <a:lnL w="12700" cmpd="sng">
                      <a:noFill/>
                      <a:prstDash val="solid"/>
                    </a:lnL>
                    <a:lnR w="12700" cmpd="sng">
                      <a:noFill/>
                      <a:prstDash val="solid"/>
                    </a:lnR>
                    <a:lnT w="38100" cmpd="sng">
                      <a:noFill/>
                    </a:lnT>
                    <a:lnB w="12700" cmpd="sng">
                      <a:noFill/>
                      <a:prstDash val="solid"/>
                    </a:lnB>
                    <a:solidFill>
                      <a:schemeClr val="tx1">
                        <a:lumMod val="65000"/>
                        <a:lumOff val="35000"/>
                      </a:schemeClr>
                    </a:solidFill>
                  </a:tcPr>
                </a:tc>
                <a:tc>
                  <a:txBody>
                    <a:bodyPr/>
                    <a:lstStyle/>
                    <a:p>
                      <a:pPr marL="0" marR="0">
                        <a:spcBef>
                          <a:spcPts val="0"/>
                        </a:spcBef>
                        <a:spcAft>
                          <a:spcPts val="0"/>
                        </a:spcAft>
                      </a:pPr>
                      <a:r>
                        <a:rPr lang="en-US" sz="2600" cap="none" spc="0" dirty="0">
                          <a:solidFill>
                            <a:schemeClr val="bg1"/>
                          </a:solidFill>
                          <a:effectLst/>
                        </a:rPr>
                        <a:t>474</a:t>
                      </a:r>
                      <a:endParaRPr lang="en-US" sz="2600" cap="none" spc="0" dirty="0">
                        <a:solidFill>
                          <a:schemeClr val="bg1"/>
                        </a:solidFill>
                        <a:effectLst/>
                        <a:latin typeface="Calibri" panose="020F0502020204030204" pitchFamily="34" charset="0"/>
                        <a:ea typeface="Aptos"/>
                      </a:endParaRPr>
                    </a:p>
                  </a:txBody>
                  <a:tcPr marL="111815" marR="111815" marT="0" marB="149086">
                    <a:lnL w="12700" cmpd="sng">
                      <a:noFill/>
                      <a:prstDash val="solid"/>
                    </a:lnL>
                    <a:lnR w="12700" cmpd="sng">
                      <a:noFill/>
                      <a:prstDash val="solid"/>
                    </a:lnR>
                    <a:lnT w="38100" cmpd="sng">
                      <a:noFill/>
                    </a:lnT>
                    <a:lnB w="12700" cmpd="sng">
                      <a:noFill/>
                      <a:prstDash val="solid"/>
                    </a:lnB>
                    <a:solidFill>
                      <a:schemeClr val="tx1">
                        <a:lumMod val="65000"/>
                        <a:lumOff val="35000"/>
                      </a:schemeClr>
                    </a:solidFill>
                  </a:tcPr>
                </a:tc>
                <a:tc>
                  <a:txBody>
                    <a:bodyPr/>
                    <a:lstStyle/>
                    <a:p>
                      <a:pPr marL="0" marR="0">
                        <a:spcBef>
                          <a:spcPts val="0"/>
                        </a:spcBef>
                        <a:spcAft>
                          <a:spcPts val="0"/>
                        </a:spcAft>
                      </a:pPr>
                      <a:r>
                        <a:rPr lang="en-US" sz="2600" cap="none" spc="0">
                          <a:solidFill>
                            <a:schemeClr val="bg1"/>
                          </a:solidFill>
                          <a:effectLst/>
                        </a:rPr>
                        <a:t>1.3 days</a:t>
                      </a:r>
                      <a:endParaRPr lang="en-US" sz="2600" cap="none" spc="0">
                        <a:solidFill>
                          <a:schemeClr val="bg1"/>
                        </a:solidFill>
                        <a:effectLst/>
                        <a:latin typeface="Calibri" panose="020F0502020204030204" pitchFamily="34" charset="0"/>
                        <a:ea typeface="Aptos"/>
                      </a:endParaRPr>
                    </a:p>
                  </a:txBody>
                  <a:tcPr marL="111815" marR="111815" marT="0" marB="149086">
                    <a:lnL w="12700" cmpd="sng">
                      <a:noFill/>
                      <a:prstDash val="solid"/>
                    </a:lnL>
                    <a:lnR w="12700" cmpd="sng">
                      <a:noFill/>
                      <a:prstDash val="solid"/>
                    </a:lnR>
                    <a:lnT w="38100" cmpd="sng">
                      <a:noFill/>
                    </a:lnT>
                    <a:lnB w="12700" cmpd="sng">
                      <a:noFill/>
                      <a:prstDash val="solid"/>
                    </a:lnB>
                    <a:solidFill>
                      <a:schemeClr val="tx1">
                        <a:lumMod val="65000"/>
                        <a:lumOff val="35000"/>
                      </a:schemeClr>
                    </a:solidFill>
                  </a:tcPr>
                </a:tc>
                <a:extLst>
                  <a:ext uri="{0D108BD9-81ED-4DB2-BD59-A6C34878D82A}">
                    <a16:rowId xmlns:a16="http://schemas.microsoft.com/office/drawing/2014/main" val="2635575117"/>
                  </a:ext>
                </a:extLst>
              </a:tr>
              <a:tr h="606284">
                <a:tc>
                  <a:txBody>
                    <a:bodyPr/>
                    <a:lstStyle/>
                    <a:p>
                      <a:pPr marL="0" marR="0">
                        <a:spcBef>
                          <a:spcPts val="0"/>
                        </a:spcBef>
                        <a:spcAft>
                          <a:spcPts val="0"/>
                        </a:spcAft>
                      </a:pPr>
                      <a:r>
                        <a:rPr lang="en-US" sz="2000" b="1" cap="none" spc="0">
                          <a:solidFill>
                            <a:schemeClr val="bg1"/>
                          </a:solidFill>
                          <a:effectLst/>
                        </a:rPr>
                        <a:t> </a:t>
                      </a:r>
                      <a:endParaRPr lang="en-US" sz="2000" b="1" cap="none" spc="0">
                        <a:solidFill>
                          <a:schemeClr val="bg1"/>
                        </a:solidFill>
                        <a:effectLst/>
                        <a:latin typeface="Calibri" panose="020F0502020204030204" pitchFamily="34" charset="0"/>
                        <a:ea typeface="Aptos"/>
                      </a:endParaRPr>
                    </a:p>
                  </a:txBody>
                  <a:tcPr marL="111815" marR="111815" marT="0" marB="149086">
                    <a:lnL w="12700" cmpd="sng">
                      <a:noFill/>
                      <a:prstDash val="solid"/>
                    </a:lnL>
                    <a:lnR w="12700" cmpd="sng">
                      <a:noFill/>
                      <a:prstDash val="solid"/>
                    </a:lnR>
                    <a:lnT w="12700" cmpd="sng">
                      <a:noFill/>
                      <a:prstDash val="solid"/>
                    </a:lnT>
                    <a:lnB w="12700" cmpd="sng">
                      <a:noFill/>
                      <a:prstDash val="solid"/>
                    </a:lnB>
                    <a:solidFill>
                      <a:srgbClr val="262626"/>
                    </a:solidFill>
                  </a:tcPr>
                </a:tc>
                <a:tc>
                  <a:txBody>
                    <a:bodyPr/>
                    <a:lstStyle/>
                    <a:p>
                      <a:pPr marL="0" marR="0">
                        <a:spcBef>
                          <a:spcPts val="0"/>
                        </a:spcBef>
                        <a:spcAft>
                          <a:spcPts val="0"/>
                        </a:spcAft>
                      </a:pPr>
                      <a:r>
                        <a:rPr lang="en-US" sz="2600" cap="none" spc="0">
                          <a:solidFill>
                            <a:schemeClr val="bg1"/>
                          </a:solidFill>
                          <a:effectLst/>
                        </a:rPr>
                        <a:t> </a:t>
                      </a:r>
                      <a:endParaRPr lang="en-US" sz="2600" cap="none" spc="0">
                        <a:solidFill>
                          <a:schemeClr val="bg1"/>
                        </a:solidFill>
                        <a:effectLst/>
                        <a:latin typeface="Calibri" panose="020F0502020204030204" pitchFamily="34" charset="0"/>
                        <a:ea typeface="Aptos"/>
                      </a:endParaRPr>
                    </a:p>
                  </a:txBody>
                  <a:tcPr marL="111815" marR="111815" marT="0" marB="149086">
                    <a:lnL w="12700" cmpd="sng">
                      <a:noFill/>
                      <a:prstDash val="solid"/>
                    </a:lnL>
                    <a:lnR w="12700" cmpd="sng">
                      <a:noFill/>
                      <a:prstDash val="solid"/>
                    </a:lnR>
                    <a:lnT w="12700" cmpd="sng">
                      <a:noFill/>
                      <a:prstDash val="solid"/>
                    </a:lnT>
                    <a:lnB w="12700" cmpd="sng">
                      <a:noFill/>
                      <a:prstDash val="solid"/>
                    </a:lnB>
                    <a:solidFill>
                      <a:srgbClr val="262626"/>
                    </a:solidFill>
                  </a:tcPr>
                </a:tc>
                <a:tc>
                  <a:txBody>
                    <a:bodyPr/>
                    <a:lstStyle/>
                    <a:p>
                      <a:pPr marL="0" marR="0">
                        <a:spcBef>
                          <a:spcPts val="0"/>
                        </a:spcBef>
                        <a:spcAft>
                          <a:spcPts val="0"/>
                        </a:spcAft>
                      </a:pPr>
                      <a:r>
                        <a:rPr lang="en-US" sz="2600" cap="none" spc="0" dirty="0">
                          <a:solidFill>
                            <a:schemeClr val="bg1"/>
                          </a:solidFill>
                          <a:effectLst/>
                        </a:rPr>
                        <a:t> </a:t>
                      </a:r>
                      <a:endParaRPr lang="en-US" sz="2600" cap="none" spc="0" dirty="0">
                        <a:solidFill>
                          <a:schemeClr val="bg1"/>
                        </a:solidFill>
                        <a:effectLst/>
                        <a:latin typeface="Calibri" panose="020F0502020204030204" pitchFamily="34" charset="0"/>
                        <a:ea typeface="Aptos"/>
                      </a:endParaRPr>
                    </a:p>
                  </a:txBody>
                  <a:tcPr marL="111815" marR="111815" marT="0" marB="149086">
                    <a:lnL w="12700" cmpd="sng">
                      <a:noFill/>
                      <a:prstDash val="solid"/>
                    </a:lnL>
                    <a:lnR w="12700" cmpd="sng">
                      <a:noFill/>
                      <a:prstDash val="solid"/>
                    </a:lnR>
                    <a:lnT w="12700" cmpd="sng">
                      <a:noFill/>
                      <a:prstDash val="solid"/>
                    </a:lnT>
                    <a:lnB w="12700" cmpd="sng">
                      <a:noFill/>
                      <a:prstDash val="solid"/>
                    </a:lnB>
                    <a:solidFill>
                      <a:srgbClr val="262626"/>
                    </a:solidFill>
                  </a:tcPr>
                </a:tc>
                <a:extLst>
                  <a:ext uri="{0D108BD9-81ED-4DB2-BD59-A6C34878D82A}">
                    <a16:rowId xmlns:a16="http://schemas.microsoft.com/office/drawing/2014/main" val="3322314267"/>
                  </a:ext>
                </a:extLst>
              </a:tr>
            </a:tbl>
          </a:graphicData>
        </a:graphic>
      </p:graphicFrame>
    </p:spTree>
    <p:extLst>
      <p:ext uri="{BB962C8B-B14F-4D97-AF65-F5344CB8AC3E}">
        <p14:creationId xmlns:p14="http://schemas.microsoft.com/office/powerpoint/2010/main" val="18106702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E9751CB9-7B25-4EB8-9A6F-82F822549F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E1317383-CF3B-4B02-9512-BECBEF6362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13">
            <a:extLst>
              <a:ext uri="{FF2B5EF4-FFF2-40B4-BE49-F238E27FC236}">
                <a16:creationId xmlns:a16="http://schemas.microsoft.com/office/drawing/2014/main" id="{B1D4C7A0-6DF2-4F2D-A45D-F111582974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DBF3943D-BCB6-4B31-809D-A005686483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17">
            <a:extLst>
              <a:ext uri="{FF2B5EF4-FFF2-40B4-BE49-F238E27FC236}">
                <a16:creationId xmlns:a16="http://schemas.microsoft.com/office/drawing/2014/main" id="{39373A6F-2E1F-4613-8E1D-D68057D29F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2377" y="601200"/>
            <a:ext cx="3707477" cy="562497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6676400F-72E8-4F96-9F4A-EB6A8F8F0DED}"/>
              </a:ext>
            </a:extLst>
          </p:cNvPr>
          <p:cNvSpPr>
            <a:spLocks noGrp="1"/>
          </p:cNvSpPr>
          <p:nvPr>
            <p:ph type="title"/>
          </p:nvPr>
        </p:nvSpPr>
        <p:spPr>
          <a:xfrm>
            <a:off x="601255" y="702155"/>
            <a:ext cx="3409783" cy="1300365"/>
          </a:xfrm>
        </p:spPr>
        <p:txBody>
          <a:bodyPr>
            <a:normAutofit/>
          </a:bodyPr>
          <a:lstStyle/>
          <a:p>
            <a:r>
              <a:rPr lang="en-US">
                <a:solidFill>
                  <a:srgbClr val="FFFFFF"/>
                </a:solidFill>
              </a:rPr>
              <a:t>LPP Changes</a:t>
            </a:r>
          </a:p>
        </p:txBody>
      </p:sp>
      <p:sp>
        <p:nvSpPr>
          <p:cNvPr id="3" name="Content Placeholder 2">
            <a:extLst>
              <a:ext uri="{FF2B5EF4-FFF2-40B4-BE49-F238E27FC236}">
                <a16:creationId xmlns:a16="http://schemas.microsoft.com/office/drawing/2014/main" id="{5DBA8C5D-D2D1-4B5F-AC43-5AD394FAD67B}"/>
              </a:ext>
            </a:extLst>
          </p:cNvPr>
          <p:cNvSpPr>
            <a:spLocks noGrp="1"/>
          </p:cNvSpPr>
          <p:nvPr>
            <p:ph idx="1"/>
          </p:nvPr>
        </p:nvSpPr>
        <p:spPr>
          <a:xfrm>
            <a:off x="601255" y="2177142"/>
            <a:ext cx="3409782" cy="3823607"/>
          </a:xfrm>
        </p:spPr>
        <p:txBody>
          <a:bodyPr>
            <a:normAutofit/>
          </a:bodyPr>
          <a:lstStyle/>
          <a:p>
            <a:r>
              <a:rPr lang="en-US" dirty="0">
                <a:solidFill>
                  <a:srgbClr val="FFFFFF"/>
                </a:solidFill>
              </a:rPr>
              <a:t>If student does not have 6 LPP encounters as measured by their WBA generation they will get an incomplete in GI</a:t>
            </a:r>
          </a:p>
          <a:p>
            <a:r>
              <a:rPr lang="en-US" dirty="0">
                <a:solidFill>
                  <a:srgbClr val="FFFFFF"/>
                </a:solidFill>
              </a:rPr>
              <a:t>If they don’t have 12 by Jan 31 they will incomplete in Gyn/repro</a:t>
            </a:r>
          </a:p>
        </p:txBody>
      </p:sp>
      <p:pic>
        <p:nvPicPr>
          <p:cNvPr id="7" name="Graphic 6" descr="Classroom">
            <a:extLst>
              <a:ext uri="{FF2B5EF4-FFF2-40B4-BE49-F238E27FC236}">
                <a16:creationId xmlns:a16="http://schemas.microsoft.com/office/drawing/2014/main" id="{E2BB7286-1AB2-8C68-02DE-EA0FE0A5408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523830" y="936141"/>
            <a:ext cx="4968305" cy="4968305"/>
          </a:xfrm>
          <a:prstGeom prst="rect">
            <a:avLst/>
          </a:prstGeom>
        </p:spPr>
      </p:pic>
    </p:spTree>
    <p:extLst>
      <p:ext uri="{BB962C8B-B14F-4D97-AF65-F5344CB8AC3E}">
        <p14:creationId xmlns:p14="http://schemas.microsoft.com/office/powerpoint/2010/main" val="717862976"/>
      </p:ext>
    </p:extLst>
  </p:cSld>
  <p:clrMapOvr>
    <a:overrideClrMapping bg1="dk1" tx1="lt1" bg2="dk2" tx2="lt2" accent1="accent1" accent2="accent2" accent3="accent3" accent4="accent4" accent5="accent5" accent6="accent6" hlink="hlink" folHlink="folHlink"/>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58DF7D-C2D0-4B03-A7A0-2F06B789EE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B26B711-3121-40B0-8377-A64F3DC00C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 name="Rectangle 11">
            <a:extLst>
              <a:ext uri="{FF2B5EF4-FFF2-40B4-BE49-F238E27FC236}">
                <a16:creationId xmlns:a16="http://schemas.microsoft.com/office/drawing/2014/main" id="{645C4D3D-ABBA-4B4E-93E5-01E3437198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Rectangle 13">
            <a:extLst>
              <a:ext uri="{FF2B5EF4-FFF2-40B4-BE49-F238E27FC236}">
                <a16:creationId xmlns:a16="http://schemas.microsoft.com/office/drawing/2014/main" id="{98DDD5E5-0097-4C6C-B266-5732EDA96C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Rectangle 15">
            <a:extLst>
              <a:ext uri="{FF2B5EF4-FFF2-40B4-BE49-F238E27FC236}">
                <a16:creationId xmlns:a16="http://schemas.microsoft.com/office/drawing/2014/main" id="{8952EF87-C74F-4D3F-9CAD-EEA1733C9B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597643"/>
            <a:ext cx="3703320" cy="5792922"/>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2BCABA44-9E99-A44F-3905-CC5D1B991ECD}"/>
              </a:ext>
            </a:extLst>
          </p:cNvPr>
          <p:cNvSpPr>
            <a:spLocks noGrp="1"/>
          </p:cNvSpPr>
          <p:nvPr>
            <p:ph type="title"/>
          </p:nvPr>
        </p:nvSpPr>
        <p:spPr>
          <a:xfrm>
            <a:off x="771148" y="1037967"/>
            <a:ext cx="3054091" cy="4709131"/>
          </a:xfrm>
        </p:spPr>
        <p:txBody>
          <a:bodyPr anchor="ctr">
            <a:normAutofit/>
          </a:bodyPr>
          <a:lstStyle/>
          <a:p>
            <a:r>
              <a:rPr lang="en-US">
                <a:solidFill>
                  <a:srgbClr val="FFFEFF"/>
                </a:solidFill>
              </a:rPr>
              <a:t>Commonly asked questions</a:t>
            </a:r>
          </a:p>
        </p:txBody>
      </p:sp>
      <p:sp>
        <p:nvSpPr>
          <p:cNvPr id="3" name="Content Placeholder 2">
            <a:extLst>
              <a:ext uri="{FF2B5EF4-FFF2-40B4-BE49-F238E27FC236}">
                <a16:creationId xmlns:a16="http://schemas.microsoft.com/office/drawing/2014/main" id="{1501505F-ADB1-4550-F042-4881F787F95D}"/>
              </a:ext>
            </a:extLst>
          </p:cNvPr>
          <p:cNvSpPr>
            <a:spLocks noGrp="1"/>
          </p:cNvSpPr>
          <p:nvPr>
            <p:ph idx="1"/>
          </p:nvPr>
        </p:nvSpPr>
        <p:spPr>
          <a:xfrm>
            <a:off x="4534935" y="1037968"/>
            <a:ext cx="6725899" cy="4820832"/>
          </a:xfrm>
        </p:spPr>
        <p:txBody>
          <a:bodyPr>
            <a:normAutofit/>
          </a:bodyPr>
          <a:lstStyle/>
          <a:p>
            <a:r>
              <a:rPr lang="en-US" dirty="0"/>
              <a:t>How long is a session?</a:t>
            </a:r>
          </a:p>
          <a:p>
            <a:r>
              <a:rPr lang="en-US" dirty="0"/>
              <a:t>Can sessions be completed over the summer ?</a:t>
            </a:r>
          </a:p>
          <a:p>
            <a:r>
              <a:rPr lang="en-US" dirty="0"/>
              <a:t>Who do I reach out if my students doesn't contact me, there are other issues</a:t>
            </a:r>
          </a:p>
          <a:p>
            <a:r>
              <a:rPr lang="en-US" dirty="0"/>
              <a:t>Will both students contact both preceptors when they are first assigned ?</a:t>
            </a:r>
          </a:p>
          <a:p>
            <a:r>
              <a:rPr lang="en-US" dirty="0"/>
              <a:t>How long after the students send WBA will preceptors have to fill it out?</a:t>
            </a:r>
          </a:p>
          <a:p>
            <a:r>
              <a:rPr lang="en-US" sz="1800" dirty="0">
                <a:effectLst/>
                <a:latin typeface="Aptos" panose="020B0004020202020204" pitchFamily="34" charset="0"/>
                <a:ea typeface="Times New Roman" panose="02020603050405020304" pitchFamily="18" charset="0"/>
                <a:cs typeface="Aptos" panose="020B0004020202020204" pitchFamily="34" charset="0"/>
              </a:rPr>
              <a:t>Requesting a change of preceptor due to preceptor availability</a:t>
            </a:r>
            <a:endParaRPr lang="en-US" dirty="0"/>
          </a:p>
        </p:txBody>
      </p:sp>
    </p:spTree>
    <p:extLst>
      <p:ext uri="{BB962C8B-B14F-4D97-AF65-F5344CB8AC3E}">
        <p14:creationId xmlns:p14="http://schemas.microsoft.com/office/powerpoint/2010/main" val="39428754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CF4EB5C-ED25-4675-8255-2F5B12CFFC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0" name="Rectangle 9">
            <a:extLst>
              <a:ext uri="{FF2B5EF4-FFF2-40B4-BE49-F238E27FC236}">
                <a16:creationId xmlns:a16="http://schemas.microsoft.com/office/drawing/2014/main" id="{9514EC6E-A557-42A2-BCDC-3ABFFC5E56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 name="Rectangle 11">
            <a:extLst>
              <a:ext uri="{FF2B5EF4-FFF2-40B4-BE49-F238E27FC236}">
                <a16:creationId xmlns:a16="http://schemas.microsoft.com/office/drawing/2014/main" id="{905482C9-EB42-4BFE-95BF-7FD661F076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Rectangle 13">
            <a:extLst>
              <a:ext uri="{FF2B5EF4-FFF2-40B4-BE49-F238E27FC236}">
                <a16:creationId xmlns:a16="http://schemas.microsoft.com/office/drawing/2014/main" id="{7539E646-A625-4A26-86ED-BD90EDD329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Rectangle 15">
            <a:extLst>
              <a:ext uri="{FF2B5EF4-FFF2-40B4-BE49-F238E27FC236}">
                <a16:creationId xmlns:a16="http://schemas.microsoft.com/office/drawing/2014/main" id="{8E019540-1104-4B12-9F83-45F5867418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3C47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A1D9D0D-48DB-5D53-600D-997BB190261B}"/>
              </a:ext>
            </a:extLst>
          </p:cNvPr>
          <p:cNvSpPr>
            <a:spLocks noGrp="1"/>
          </p:cNvSpPr>
          <p:nvPr>
            <p:ph type="title"/>
          </p:nvPr>
        </p:nvSpPr>
        <p:spPr>
          <a:xfrm>
            <a:off x="783771" y="1066800"/>
            <a:ext cx="5727760" cy="4724400"/>
          </a:xfrm>
        </p:spPr>
        <p:txBody>
          <a:bodyPr vert="horz" lIns="91440" tIns="45720" rIns="91440" bIns="45720" rtlCol="0" anchor="ctr">
            <a:normAutofit/>
          </a:bodyPr>
          <a:lstStyle/>
          <a:p>
            <a:pPr algn="r"/>
            <a:r>
              <a:rPr lang="en-US" sz="6600" b="0" kern="1200" cap="all">
                <a:solidFill>
                  <a:srgbClr val="FFFFFF">
                    <a:alpha val="90000"/>
                  </a:srgbClr>
                </a:solidFill>
                <a:latin typeface="+mj-lt"/>
                <a:ea typeface="+mj-ea"/>
                <a:cs typeface="+mj-cs"/>
              </a:rPr>
              <a:t>Best Practices ?????</a:t>
            </a:r>
          </a:p>
        </p:txBody>
      </p:sp>
      <p:sp>
        <p:nvSpPr>
          <p:cNvPr id="18" name="Rectangle 17">
            <a:extLst>
              <a:ext uri="{FF2B5EF4-FFF2-40B4-BE49-F238E27FC236}">
                <a16:creationId xmlns:a16="http://schemas.microsoft.com/office/drawing/2014/main" id="{3580CFD6-E44A-486A-9E73-D8D948F78A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5171433" y="3396996"/>
            <a:ext cx="3703320" cy="6400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2824106223"/>
      </p:ext>
    </p:extLst>
  </p:cSld>
  <p:clrMapOvr>
    <a:overrideClrMapping bg1="dk1" tx1="lt1" bg2="dk2" tx2="lt2" accent1="accent1" accent2="accent2" accent3="accent3" accent4="accent4" accent5="accent5" accent6="accent6" hlink="hlink" folHlink="folHlink"/>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D651B61-325E-4E73-8445-38B0DE8AAA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 name="Rectangle 11">
            <a:extLst>
              <a:ext uri="{FF2B5EF4-FFF2-40B4-BE49-F238E27FC236}">
                <a16:creationId xmlns:a16="http://schemas.microsoft.com/office/drawing/2014/main" id="{B42E5253-D3AC-4AC2-B766-8B34F13C2F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Rectangle 13">
            <a:extLst>
              <a:ext uri="{FF2B5EF4-FFF2-40B4-BE49-F238E27FC236}">
                <a16:creationId xmlns:a16="http://schemas.microsoft.com/office/drawing/2014/main" id="{10AE8D57-436A-4073-9A75-15BB5949F8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Rectangle 15">
            <a:extLst>
              <a:ext uri="{FF2B5EF4-FFF2-40B4-BE49-F238E27FC236}">
                <a16:creationId xmlns:a16="http://schemas.microsoft.com/office/drawing/2014/main" id="{E2852671-8EB6-4EAF-8AF8-65CF3FD66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useBgFill="1">
        <p:nvSpPr>
          <p:cNvPr id="18" name="Rectangle 17">
            <a:extLst>
              <a:ext uri="{FF2B5EF4-FFF2-40B4-BE49-F238E27FC236}">
                <a16:creationId xmlns:a16="http://schemas.microsoft.com/office/drawing/2014/main" id="{A52FF1B8-145F-47AA-9F6F-7DA3201AA6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3FAAB3F-8909-D43B-23CD-5F1294CAE36D}"/>
              </a:ext>
            </a:extLst>
          </p:cNvPr>
          <p:cNvSpPr>
            <a:spLocks noGrp="1"/>
          </p:cNvSpPr>
          <p:nvPr>
            <p:ph type="title"/>
          </p:nvPr>
        </p:nvSpPr>
        <p:spPr>
          <a:xfrm>
            <a:off x="4579243" y="1419225"/>
            <a:ext cx="6798608" cy="2346136"/>
          </a:xfrm>
        </p:spPr>
        <p:txBody>
          <a:bodyPr vert="horz" lIns="91440" tIns="45720" rIns="91440" bIns="45720" rtlCol="0" anchor="b">
            <a:normAutofit/>
          </a:bodyPr>
          <a:lstStyle/>
          <a:p>
            <a:r>
              <a:rPr lang="en-US" sz="4400"/>
              <a:t>Final thoughts</a:t>
            </a:r>
          </a:p>
        </p:txBody>
      </p:sp>
      <p:sp>
        <p:nvSpPr>
          <p:cNvPr id="3" name="Content Placeholder 2">
            <a:extLst>
              <a:ext uri="{FF2B5EF4-FFF2-40B4-BE49-F238E27FC236}">
                <a16:creationId xmlns:a16="http://schemas.microsoft.com/office/drawing/2014/main" id="{5FDC8FDF-7308-DA6E-7A68-0CE1C3E88D0E}"/>
              </a:ext>
            </a:extLst>
          </p:cNvPr>
          <p:cNvSpPr>
            <a:spLocks noGrp="1"/>
          </p:cNvSpPr>
          <p:nvPr>
            <p:ph idx="1"/>
          </p:nvPr>
        </p:nvSpPr>
        <p:spPr>
          <a:xfrm>
            <a:off x="4579243" y="3829878"/>
            <a:ext cx="6798608" cy="1408872"/>
          </a:xfrm>
        </p:spPr>
        <p:txBody>
          <a:bodyPr vert="horz" lIns="91440" tIns="45720" rIns="91440" bIns="45720" rtlCol="0" anchor="t">
            <a:normAutofit/>
          </a:bodyPr>
          <a:lstStyle/>
          <a:p>
            <a:pPr marL="0" indent="0">
              <a:buNone/>
            </a:pPr>
            <a:r>
              <a:rPr lang="en-US" sz="2000" kern="1200" cap="all">
                <a:solidFill>
                  <a:schemeClr val="accent1"/>
                </a:solidFill>
                <a:latin typeface="+mn-lt"/>
                <a:ea typeface="+mn-ea"/>
                <a:cs typeface="+mn-cs"/>
              </a:rPr>
              <a:t>Thank you , Thank you !!!!</a:t>
            </a:r>
          </a:p>
        </p:txBody>
      </p:sp>
      <p:sp>
        <p:nvSpPr>
          <p:cNvPr id="20" name="Rectangle 19">
            <a:extLst>
              <a:ext uri="{FF2B5EF4-FFF2-40B4-BE49-F238E27FC236}">
                <a16:creationId xmlns:a16="http://schemas.microsoft.com/office/drawing/2014/main" id="{6DFE8A8C-8C1F-40A1-8A45-9D05B0DD8E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2" name="Rectangle 21">
            <a:extLst>
              <a:ext uri="{FF2B5EF4-FFF2-40B4-BE49-F238E27FC236}">
                <a16:creationId xmlns:a16="http://schemas.microsoft.com/office/drawing/2014/main" id="{EE1EF8C3-8F8A-447D-A5FF-C124268254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Rectangle 23">
            <a:extLst>
              <a:ext uri="{FF2B5EF4-FFF2-40B4-BE49-F238E27FC236}">
                <a16:creationId xmlns:a16="http://schemas.microsoft.com/office/drawing/2014/main" id="{1B511BAF-6DC3-420A-8603-96945C66A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pic>
        <p:nvPicPr>
          <p:cNvPr id="7" name="Graphic 6" descr="Angel Face with Solid Fill">
            <a:extLst>
              <a:ext uri="{FF2B5EF4-FFF2-40B4-BE49-F238E27FC236}">
                <a16:creationId xmlns:a16="http://schemas.microsoft.com/office/drawing/2014/main" id="{ADAE391E-0DD6-771F-C8BC-5B158C5115B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74700" y="2049354"/>
            <a:ext cx="3053422" cy="3053422"/>
          </a:xfrm>
          <a:prstGeom prst="rect">
            <a:avLst/>
          </a:prstGeom>
        </p:spPr>
      </p:pic>
    </p:spTree>
    <p:extLst>
      <p:ext uri="{BB962C8B-B14F-4D97-AF65-F5344CB8AC3E}">
        <p14:creationId xmlns:p14="http://schemas.microsoft.com/office/powerpoint/2010/main" val="11317661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7B055CAA-2668-4929-8202-DBD35A78E8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CB85382-F35C-FCA9-5610-0D337CC8BD5E}"/>
              </a:ext>
            </a:extLst>
          </p:cNvPr>
          <p:cNvSpPr>
            <a:spLocks noGrp="1"/>
          </p:cNvSpPr>
          <p:nvPr>
            <p:ph type="title"/>
          </p:nvPr>
        </p:nvSpPr>
        <p:spPr>
          <a:xfrm>
            <a:off x="4241830" y="702156"/>
            <a:ext cx="7368978" cy="1188720"/>
          </a:xfrm>
        </p:spPr>
        <p:txBody>
          <a:bodyPr>
            <a:normAutofit/>
          </a:bodyPr>
          <a:lstStyle/>
          <a:p>
            <a:r>
              <a:rPr lang="en-US" dirty="0"/>
              <a:t>LPP divided into 3 sections</a:t>
            </a:r>
          </a:p>
        </p:txBody>
      </p:sp>
      <p:sp>
        <p:nvSpPr>
          <p:cNvPr id="12" name="Rectangle 11">
            <a:extLst>
              <a:ext uri="{FF2B5EF4-FFF2-40B4-BE49-F238E27FC236}">
                <a16:creationId xmlns:a16="http://schemas.microsoft.com/office/drawing/2014/main" id="{38F88ED4-721F-4A25-9A68-66C57B1F8D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Rectangle 13">
            <a:extLst>
              <a:ext uri="{FF2B5EF4-FFF2-40B4-BE49-F238E27FC236}">
                <a16:creationId xmlns:a16="http://schemas.microsoft.com/office/drawing/2014/main" id="{3A5A85F2-11BA-4322-9355-08C0DEC780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Rectangle 15">
            <a:extLst>
              <a:ext uri="{FF2B5EF4-FFF2-40B4-BE49-F238E27FC236}">
                <a16:creationId xmlns:a16="http://schemas.microsoft.com/office/drawing/2014/main" id="{1A88A0CA-0BDB-4A19-A648-638BE196B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pic>
        <p:nvPicPr>
          <p:cNvPr id="7" name="Graphic 6" descr="Diploma Roll">
            <a:extLst>
              <a:ext uri="{FF2B5EF4-FFF2-40B4-BE49-F238E27FC236}">
                <a16:creationId xmlns:a16="http://schemas.microsoft.com/office/drawing/2014/main" id="{19FCF24C-0979-43D1-F584-A7E7C6F8811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81192" y="1862594"/>
            <a:ext cx="3194595" cy="3194595"/>
          </a:xfrm>
          <a:prstGeom prst="rect">
            <a:avLst/>
          </a:prstGeom>
        </p:spPr>
      </p:pic>
      <p:sp>
        <p:nvSpPr>
          <p:cNvPr id="3" name="Content Placeholder 2">
            <a:extLst>
              <a:ext uri="{FF2B5EF4-FFF2-40B4-BE49-F238E27FC236}">
                <a16:creationId xmlns:a16="http://schemas.microsoft.com/office/drawing/2014/main" id="{78574E36-272B-B93B-6372-DD7F659FB1BD}"/>
              </a:ext>
            </a:extLst>
          </p:cNvPr>
          <p:cNvSpPr>
            <a:spLocks noGrp="1"/>
          </p:cNvSpPr>
          <p:nvPr>
            <p:ph idx="1"/>
          </p:nvPr>
        </p:nvSpPr>
        <p:spPr>
          <a:xfrm>
            <a:off x="4241829" y="2340864"/>
            <a:ext cx="7019005" cy="3634486"/>
          </a:xfrm>
        </p:spPr>
        <p:txBody>
          <a:bodyPr>
            <a:normAutofit/>
          </a:bodyPr>
          <a:lstStyle/>
          <a:p>
            <a:pPr marL="0" marR="0">
              <a:lnSpc>
                <a:spcPct val="90000"/>
              </a:lnSpc>
              <a:spcBef>
                <a:spcPts val="0"/>
              </a:spcBef>
              <a:spcAft>
                <a:spcPts val="0"/>
              </a:spcAft>
            </a:pPr>
            <a:r>
              <a:rPr lang="en-US" sz="1300" b="1" dirty="0">
                <a:effectLst/>
                <a:latin typeface="Georgia Pro" panose="02040502050405020303" pitchFamily="18" charset="0"/>
                <a:ea typeface="Times New Roman" panose="02020603050405020304" pitchFamily="18" charset="0"/>
              </a:rPr>
              <a:t>Section 1:		 </a:t>
            </a:r>
            <a:r>
              <a:rPr lang="en-US" sz="1300" b="1" i="1" u="sng" dirty="0">
                <a:effectLst/>
                <a:latin typeface="Georgia Pro" panose="02040502050405020303" pitchFamily="18" charset="0"/>
                <a:ea typeface="Times New Roman" panose="02020603050405020304" pitchFamily="18" charset="0"/>
              </a:rPr>
              <a:t>August </a:t>
            </a:r>
            <a:r>
              <a:rPr lang="en-US" sz="1300" b="1" i="1" u="sng" dirty="0">
                <a:latin typeface="Georgia Pro" panose="02040502050405020303" pitchFamily="18" charset="0"/>
                <a:ea typeface="Times New Roman" panose="02020603050405020304" pitchFamily="18" charset="0"/>
              </a:rPr>
              <a:t>27</a:t>
            </a:r>
            <a:r>
              <a:rPr lang="en-US" sz="1300" b="1" i="1" u="sng" dirty="0">
                <a:effectLst/>
                <a:latin typeface="Georgia Pro" panose="02040502050405020303" pitchFamily="18" charset="0"/>
                <a:ea typeface="Times New Roman" panose="02020603050405020304" pitchFamily="18" charset="0"/>
              </a:rPr>
              <a:t>, 2025 –December 17, 2025</a:t>
            </a:r>
            <a:endParaRPr lang="en-US" sz="1300" dirty="0">
              <a:effectLst/>
              <a:latin typeface="Calibri" panose="020F0502020204030204" pitchFamily="34" charset="0"/>
              <a:ea typeface="Calibri" panose="020F0502020204030204" pitchFamily="34" charset="0"/>
            </a:endParaRPr>
          </a:p>
          <a:p>
            <a:pPr marL="0" marR="0" indent="0">
              <a:lnSpc>
                <a:spcPct val="90000"/>
              </a:lnSpc>
              <a:spcBef>
                <a:spcPts val="0"/>
              </a:spcBef>
              <a:spcAft>
                <a:spcPts val="0"/>
              </a:spcAft>
              <a:buNone/>
            </a:pPr>
            <a:r>
              <a:rPr lang="en-US" sz="1300" b="1" dirty="0">
                <a:effectLst/>
                <a:latin typeface="Georgia Pro" panose="02040502050405020303" pitchFamily="18" charset="0"/>
                <a:ea typeface="Times New Roman" panose="02020603050405020304" pitchFamily="18" charset="0"/>
              </a:rPr>
              <a:t> </a:t>
            </a:r>
            <a:endParaRPr lang="en-US" sz="1300" dirty="0">
              <a:effectLst/>
              <a:latin typeface="Calibri" panose="020F0502020204030204" pitchFamily="34" charset="0"/>
              <a:ea typeface="Calibri" panose="020F0502020204030204" pitchFamily="34" charset="0"/>
            </a:endParaRPr>
          </a:p>
          <a:p>
            <a:pPr marL="0" marR="0">
              <a:lnSpc>
                <a:spcPct val="90000"/>
              </a:lnSpc>
              <a:spcBef>
                <a:spcPts val="0"/>
              </a:spcBef>
              <a:spcAft>
                <a:spcPts val="0"/>
              </a:spcAft>
            </a:pPr>
            <a:r>
              <a:rPr lang="en-US" sz="1300" dirty="0">
                <a:effectLst/>
                <a:latin typeface="Georgia Pro" panose="02040502050405020303" pitchFamily="18" charset="0"/>
                <a:ea typeface="Times New Roman" panose="02020603050405020304" pitchFamily="18" charset="0"/>
              </a:rPr>
              <a:t>By the end of Section 1, the student will be able to take a complete history and give an oral presentation, perform a PE to include VSS cardiopulmonary and abdominal exam</a:t>
            </a:r>
            <a:endParaRPr lang="en-US" sz="1300" dirty="0">
              <a:effectLst/>
              <a:latin typeface="Calibri" panose="020F0502020204030204" pitchFamily="34" charset="0"/>
              <a:ea typeface="Calibri" panose="020F0502020204030204" pitchFamily="34" charset="0"/>
            </a:endParaRPr>
          </a:p>
          <a:p>
            <a:pPr marL="0" marR="0" indent="0">
              <a:lnSpc>
                <a:spcPct val="90000"/>
              </a:lnSpc>
              <a:spcBef>
                <a:spcPts val="0"/>
              </a:spcBef>
              <a:spcAft>
                <a:spcPts val="0"/>
              </a:spcAft>
              <a:buNone/>
            </a:pPr>
            <a:r>
              <a:rPr lang="en-US" sz="1300" dirty="0">
                <a:effectLst/>
                <a:latin typeface="Georgia Pro" panose="02040502050405020303" pitchFamily="18" charset="0"/>
                <a:ea typeface="Times New Roman" panose="02020603050405020304" pitchFamily="18" charset="0"/>
              </a:rPr>
              <a:t> </a:t>
            </a:r>
            <a:endParaRPr lang="en-US" sz="1300" dirty="0">
              <a:effectLst/>
              <a:latin typeface="Calibri" panose="020F0502020204030204" pitchFamily="34" charset="0"/>
              <a:ea typeface="Calibri" panose="020F0502020204030204" pitchFamily="34" charset="0"/>
            </a:endParaRPr>
          </a:p>
          <a:p>
            <a:pPr marL="0" marR="0">
              <a:lnSpc>
                <a:spcPct val="90000"/>
              </a:lnSpc>
              <a:spcBef>
                <a:spcPts val="0"/>
              </a:spcBef>
              <a:spcAft>
                <a:spcPts val="0"/>
              </a:spcAft>
            </a:pPr>
            <a:r>
              <a:rPr lang="en-US" sz="1300" b="1" dirty="0">
                <a:effectLst/>
                <a:latin typeface="Georgia Pro" panose="02040502050405020303" pitchFamily="18" charset="0"/>
                <a:ea typeface="Times New Roman" panose="02020603050405020304" pitchFamily="18" charset="0"/>
              </a:rPr>
              <a:t>Student should have completed 3 sessions by the end of Section1 </a:t>
            </a:r>
            <a:endParaRPr lang="en-US" sz="1300" dirty="0">
              <a:effectLst/>
              <a:latin typeface="Calibri" panose="020F0502020204030204" pitchFamily="34" charset="0"/>
              <a:ea typeface="Calibri" panose="020F0502020204030204" pitchFamily="34" charset="0"/>
            </a:endParaRPr>
          </a:p>
          <a:p>
            <a:pPr marL="0" marR="0" indent="0">
              <a:lnSpc>
                <a:spcPct val="90000"/>
              </a:lnSpc>
              <a:spcBef>
                <a:spcPts val="0"/>
              </a:spcBef>
              <a:spcAft>
                <a:spcPts val="0"/>
              </a:spcAft>
              <a:buNone/>
            </a:pPr>
            <a:r>
              <a:rPr lang="en-US" sz="1300" b="1" dirty="0">
                <a:effectLst/>
                <a:latin typeface="Georgia Pro" panose="02040502050405020303" pitchFamily="18" charset="0"/>
                <a:ea typeface="Times New Roman" panose="02020603050405020304" pitchFamily="18" charset="0"/>
              </a:rPr>
              <a:t> </a:t>
            </a:r>
            <a:endParaRPr lang="en-US" sz="1300" dirty="0">
              <a:effectLst/>
              <a:latin typeface="Calibri" panose="020F0502020204030204" pitchFamily="34" charset="0"/>
              <a:ea typeface="Calibri" panose="020F0502020204030204" pitchFamily="34" charset="0"/>
            </a:endParaRPr>
          </a:p>
          <a:p>
            <a:pPr marL="0" marR="0" indent="0">
              <a:lnSpc>
                <a:spcPct val="90000"/>
              </a:lnSpc>
              <a:spcBef>
                <a:spcPts val="0"/>
              </a:spcBef>
              <a:spcAft>
                <a:spcPts val="0"/>
              </a:spcAft>
              <a:buNone/>
            </a:pPr>
            <a:r>
              <a:rPr lang="en-US" sz="1300" b="1" dirty="0">
                <a:effectLst/>
                <a:latin typeface="Georgia Pro" panose="02040502050405020303" pitchFamily="18" charset="0"/>
                <a:ea typeface="Times New Roman" panose="02020603050405020304" pitchFamily="18" charset="0"/>
              </a:rPr>
              <a:t> </a:t>
            </a:r>
            <a:endParaRPr lang="en-US" sz="1300" dirty="0">
              <a:effectLst/>
              <a:latin typeface="Calibri" panose="020F0502020204030204" pitchFamily="34" charset="0"/>
              <a:ea typeface="Calibri" panose="020F0502020204030204" pitchFamily="34" charset="0"/>
            </a:endParaRPr>
          </a:p>
          <a:p>
            <a:pPr marL="0" marR="0" indent="0">
              <a:lnSpc>
                <a:spcPct val="90000"/>
              </a:lnSpc>
              <a:spcBef>
                <a:spcPts val="0"/>
              </a:spcBef>
              <a:spcAft>
                <a:spcPts val="0"/>
              </a:spcAft>
              <a:buNone/>
            </a:pPr>
            <a:r>
              <a:rPr lang="en-US" sz="1300" b="1" dirty="0">
                <a:effectLst/>
                <a:latin typeface="Georgia Pro" panose="02040502050405020303" pitchFamily="18" charset="0"/>
                <a:ea typeface="Times New Roman" panose="02020603050405020304" pitchFamily="18" charset="0"/>
              </a:rPr>
              <a:t> </a:t>
            </a:r>
            <a:endParaRPr lang="en-US" sz="1300" dirty="0">
              <a:effectLst/>
              <a:latin typeface="Calibri" panose="020F0502020204030204" pitchFamily="34" charset="0"/>
              <a:ea typeface="Calibri" panose="020F0502020204030204" pitchFamily="34" charset="0"/>
            </a:endParaRPr>
          </a:p>
          <a:p>
            <a:pPr marL="0" marR="0">
              <a:lnSpc>
                <a:spcPct val="90000"/>
              </a:lnSpc>
              <a:spcBef>
                <a:spcPts val="0"/>
              </a:spcBef>
              <a:spcAft>
                <a:spcPts val="0"/>
              </a:spcAft>
            </a:pPr>
            <a:r>
              <a:rPr lang="en-US" sz="1300" b="1" dirty="0">
                <a:effectLst/>
                <a:latin typeface="Georgia Pro" panose="02040502050405020303" pitchFamily="18" charset="0"/>
                <a:ea typeface="Times New Roman" panose="02020603050405020304" pitchFamily="18" charset="0"/>
              </a:rPr>
              <a:t>Section 2:		</a:t>
            </a:r>
            <a:r>
              <a:rPr lang="en-US" sz="1300" b="1" i="1" u="sng" dirty="0">
                <a:effectLst/>
                <a:latin typeface="Georgia Pro" panose="02040502050405020303" pitchFamily="18" charset="0"/>
                <a:ea typeface="Times New Roman" panose="02020603050405020304" pitchFamily="18" charset="0"/>
              </a:rPr>
              <a:t>January 7, 2026 – June 24, 2026</a:t>
            </a:r>
            <a:endParaRPr lang="en-US" sz="1300" dirty="0">
              <a:effectLst/>
              <a:latin typeface="Calibri" panose="020F0502020204030204" pitchFamily="34" charset="0"/>
              <a:ea typeface="Calibri" panose="020F0502020204030204" pitchFamily="34" charset="0"/>
            </a:endParaRPr>
          </a:p>
          <a:p>
            <a:pPr marL="0" marR="0" indent="0">
              <a:lnSpc>
                <a:spcPct val="90000"/>
              </a:lnSpc>
              <a:spcBef>
                <a:spcPts val="0"/>
              </a:spcBef>
              <a:spcAft>
                <a:spcPts val="0"/>
              </a:spcAft>
              <a:buNone/>
            </a:pPr>
            <a:r>
              <a:rPr lang="en-US" sz="1300" b="1" dirty="0">
                <a:effectLst/>
                <a:latin typeface="Georgia Pro" panose="02040502050405020303" pitchFamily="18" charset="0"/>
                <a:ea typeface="Times New Roman" panose="02020603050405020304" pitchFamily="18" charset="0"/>
              </a:rPr>
              <a:t> </a:t>
            </a:r>
            <a:endParaRPr lang="en-US" sz="1300" dirty="0">
              <a:effectLst/>
              <a:latin typeface="Calibri" panose="020F0502020204030204" pitchFamily="34" charset="0"/>
              <a:ea typeface="Calibri" panose="020F0502020204030204" pitchFamily="34" charset="0"/>
            </a:endParaRPr>
          </a:p>
          <a:p>
            <a:pPr marL="0" marR="0">
              <a:lnSpc>
                <a:spcPct val="90000"/>
              </a:lnSpc>
              <a:spcBef>
                <a:spcPts val="0"/>
              </a:spcBef>
              <a:spcAft>
                <a:spcPts val="0"/>
              </a:spcAft>
            </a:pPr>
            <a:r>
              <a:rPr lang="en-US" sz="1300" dirty="0">
                <a:effectLst/>
                <a:latin typeface="Georgia Pro" panose="02040502050405020303" pitchFamily="18" charset="0"/>
                <a:ea typeface="Times New Roman" panose="02020603050405020304" pitchFamily="18" charset="0"/>
              </a:rPr>
              <a:t>By the end of Section 2, the student will be able to complete a focused history and physical exam with an oral presentation. The student will be asked to submit a write-up of a complete history and physical exam appropriate for the clinical setting. </a:t>
            </a:r>
            <a:endParaRPr lang="en-US" sz="1300" dirty="0">
              <a:effectLst/>
              <a:latin typeface="Calibri" panose="020F0502020204030204" pitchFamily="34" charset="0"/>
              <a:ea typeface="Calibri" panose="020F0502020204030204" pitchFamily="34" charset="0"/>
            </a:endParaRPr>
          </a:p>
          <a:p>
            <a:pPr marL="0" marR="0" indent="0">
              <a:lnSpc>
                <a:spcPct val="90000"/>
              </a:lnSpc>
              <a:spcBef>
                <a:spcPts val="0"/>
              </a:spcBef>
              <a:spcAft>
                <a:spcPts val="0"/>
              </a:spcAft>
              <a:buNone/>
            </a:pPr>
            <a:r>
              <a:rPr lang="en-US" sz="1300" b="1" dirty="0">
                <a:effectLst/>
                <a:latin typeface="Georgia Pro" panose="02040502050405020303" pitchFamily="18" charset="0"/>
                <a:ea typeface="Times New Roman" panose="02020603050405020304" pitchFamily="18" charset="0"/>
              </a:rPr>
              <a:t> </a:t>
            </a:r>
            <a:endParaRPr lang="en-US" sz="1300" dirty="0">
              <a:effectLst/>
              <a:latin typeface="Calibri" panose="020F0502020204030204" pitchFamily="34" charset="0"/>
              <a:ea typeface="Calibri" panose="020F0502020204030204" pitchFamily="34" charset="0"/>
            </a:endParaRPr>
          </a:p>
          <a:p>
            <a:pPr marL="0" marR="0" indent="0">
              <a:lnSpc>
                <a:spcPct val="90000"/>
              </a:lnSpc>
              <a:spcBef>
                <a:spcPts val="0"/>
              </a:spcBef>
              <a:spcAft>
                <a:spcPts val="0"/>
              </a:spcAft>
              <a:buNone/>
            </a:pPr>
            <a:r>
              <a:rPr lang="en-US" sz="1300" b="1" dirty="0">
                <a:effectLst/>
                <a:latin typeface="Georgia Pro" panose="02040502050405020303" pitchFamily="18" charset="0"/>
                <a:ea typeface="Times New Roman" panose="02020603050405020304" pitchFamily="18" charset="0"/>
              </a:rPr>
              <a:t> </a:t>
            </a:r>
            <a:endParaRPr lang="en-US" sz="1300" dirty="0">
              <a:effectLst/>
              <a:latin typeface="Calibri" panose="020F0502020204030204" pitchFamily="34" charset="0"/>
              <a:ea typeface="Calibri" panose="020F0502020204030204" pitchFamily="34" charset="0"/>
            </a:endParaRPr>
          </a:p>
          <a:p>
            <a:pPr marL="0" marR="0" indent="0">
              <a:lnSpc>
                <a:spcPct val="90000"/>
              </a:lnSpc>
              <a:spcBef>
                <a:spcPts val="0"/>
              </a:spcBef>
              <a:spcAft>
                <a:spcPts val="0"/>
              </a:spcAft>
              <a:buNone/>
            </a:pPr>
            <a:r>
              <a:rPr lang="en-US" sz="1300" b="1" dirty="0">
                <a:effectLst/>
                <a:latin typeface="Georgia Pro" panose="02040502050405020303" pitchFamily="18" charset="0"/>
                <a:ea typeface="Times New Roman" panose="02020603050405020304" pitchFamily="18" charset="0"/>
              </a:rPr>
              <a:t>Students should have completed 6-7sessions by the end of Section 2</a:t>
            </a:r>
          </a:p>
          <a:p>
            <a:pPr marL="0" marR="0" indent="0">
              <a:lnSpc>
                <a:spcPct val="90000"/>
              </a:lnSpc>
              <a:spcBef>
                <a:spcPts val="0"/>
              </a:spcBef>
              <a:spcAft>
                <a:spcPts val="0"/>
              </a:spcAft>
              <a:buNone/>
            </a:pPr>
            <a:r>
              <a:rPr lang="en-US" sz="1300" b="1" dirty="0">
                <a:latin typeface="Georgia Pro" panose="02040502050405020303" pitchFamily="18" charset="0"/>
                <a:ea typeface="Calibri" panose="020F0502020204030204" pitchFamily="34" charset="0"/>
              </a:rPr>
              <a:t>They can work over the summer </a:t>
            </a:r>
            <a:r>
              <a:rPr lang="en-US" sz="1300" b="1" dirty="0">
                <a:latin typeface="Georgia Pro" panose="02040502050405020303" pitchFamily="18" charset="0"/>
                <a:ea typeface="Calibri" panose="020F0502020204030204" pitchFamily="34" charset="0"/>
                <a:sym typeface="Wingdings" panose="05000000000000000000" pitchFamily="2" charset="2"/>
              </a:rPr>
              <a:t></a:t>
            </a:r>
            <a:endParaRPr lang="en-US" sz="1300" dirty="0">
              <a:effectLst/>
              <a:latin typeface="Calibri" panose="020F0502020204030204" pitchFamily="34" charset="0"/>
              <a:ea typeface="Calibri" panose="020F0502020204030204" pitchFamily="34" charset="0"/>
            </a:endParaRPr>
          </a:p>
          <a:p>
            <a:pPr>
              <a:lnSpc>
                <a:spcPct val="90000"/>
              </a:lnSpc>
            </a:pPr>
            <a:endParaRPr lang="en-US" sz="1300" dirty="0"/>
          </a:p>
        </p:txBody>
      </p:sp>
    </p:spTree>
    <p:extLst>
      <p:ext uri="{BB962C8B-B14F-4D97-AF65-F5344CB8AC3E}">
        <p14:creationId xmlns:p14="http://schemas.microsoft.com/office/powerpoint/2010/main" val="36837198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D651B61-325E-4E73-8445-38B0DE8AAA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 name="Rectangle 11">
            <a:extLst>
              <a:ext uri="{FF2B5EF4-FFF2-40B4-BE49-F238E27FC236}">
                <a16:creationId xmlns:a16="http://schemas.microsoft.com/office/drawing/2014/main" id="{B42E5253-D3AC-4AC2-B766-8B34F13C2F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Rectangle 13">
            <a:extLst>
              <a:ext uri="{FF2B5EF4-FFF2-40B4-BE49-F238E27FC236}">
                <a16:creationId xmlns:a16="http://schemas.microsoft.com/office/drawing/2014/main" id="{10AE8D57-436A-4073-9A75-15BB5949F8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useBgFill="1">
        <p:nvSpPr>
          <p:cNvPr id="16" name="Rectangle 15">
            <a:extLst>
              <a:ext uri="{FF2B5EF4-FFF2-40B4-BE49-F238E27FC236}">
                <a16:creationId xmlns:a16="http://schemas.microsoft.com/office/drawing/2014/main" id="{7B055CAA-2668-4929-8202-DBD35A78E8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38F88ED4-721F-4A25-9A68-66C57B1F8D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0" name="Rectangle 19">
            <a:extLst>
              <a:ext uri="{FF2B5EF4-FFF2-40B4-BE49-F238E27FC236}">
                <a16:creationId xmlns:a16="http://schemas.microsoft.com/office/drawing/2014/main" id="{3A5A85F2-11BA-4322-9355-08C0DEC780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2" name="Rectangle 21">
            <a:extLst>
              <a:ext uri="{FF2B5EF4-FFF2-40B4-BE49-F238E27FC236}">
                <a16:creationId xmlns:a16="http://schemas.microsoft.com/office/drawing/2014/main" id="{1A88A0CA-0BDB-4A19-A648-638BE196B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pic>
        <p:nvPicPr>
          <p:cNvPr id="7" name="Graphic 6" descr="Diploma Roll">
            <a:extLst>
              <a:ext uri="{FF2B5EF4-FFF2-40B4-BE49-F238E27FC236}">
                <a16:creationId xmlns:a16="http://schemas.microsoft.com/office/drawing/2014/main" id="{D998A4E7-0B9C-5F14-71A9-F05D4C50FD3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81192" y="1862594"/>
            <a:ext cx="3194595" cy="3194595"/>
          </a:xfrm>
          <a:prstGeom prst="rect">
            <a:avLst/>
          </a:prstGeom>
        </p:spPr>
      </p:pic>
      <p:sp>
        <p:nvSpPr>
          <p:cNvPr id="3" name="TextBox 2">
            <a:extLst>
              <a:ext uri="{FF2B5EF4-FFF2-40B4-BE49-F238E27FC236}">
                <a16:creationId xmlns:a16="http://schemas.microsoft.com/office/drawing/2014/main" id="{167CFA13-ED1F-109A-58E6-7D4BD5C02072}"/>
              </a:ext>
            </a:extLst>
          </p:cNvPr>
          <p:cNvSpPr txBox="1"/>
          <p:nvPr/>
        </p:nvSpPr>
        <p:spPr>
          <a:xfrm>
            <a:off x="4241829" y="2340864"/>
            <a:ext cx="7019005" cy="3634486"/>
          </a:xfrm>
          <a:prstGeom prst="rect">
            <a:avLst/>
          </a:prstGeom>
        </p:spPr>
        <p:txBody>
          <a:bodyPr vert="horz" lIns="91440" tIns="45720" rIns="91440" bIns="45720" rtlCol="0" anchor="ctr">
            <a:normAutofit/>
          </a:bodyPr>
          <a:lstStyle/>
          <a:p>
            <a:pPr marL="0" marR="0" indent="-228600">
              <a:lnSpc>
                <a:spcPct val="90000"/>
              </a:lnSpc>
              <a:spcBef>
                <a:spcPct val="20000"/>
              </a:spcBef>
              <a:spcAft>
                <a:spcPts val="600"/>
              </a:spcAft>
              <a:buClr>
                <a:schemeClr val="accent1"/>
              </a:buClr>
              <a:buSzPct val="92000"/>
              <a:buFont typeface="Wingdings 2" panose="05020102010507070707" pitchFamily="18" charset="2"/>
              <a:buChar char=""/>
            </a:pPr>
            <a:r>
              <a:rPr lang="en-US" sz="1500" b="1" i="1" u="sng" dirty="0">
                <a:solidFill>
                  <a:schemeClr val="tx1">
                    <a:lumMod val="75000"/>
                    <a:lumOff val="25000"/>
                  </a:schemeClr>
                </a:solidFill>
                <a:effectLst/>
              </a:rPr>
              <a:t>Longitudinal Preceptor Program</a:t>
            </a:r>
            <a:endParaRPr lang="en-US" sz="1500" dirty="0">
              <a:solidFill>
                <a:schemeClr val="tx1">
                  <a:lumMod val="75000"/>
                  <a:lumOff val="25000"/>
                </a:schemeClr>
              </a:solidFill>
              <a:effectLst/>
            </a:endParaRPr>
          </a:p>
          <a:p>
            <a:pPr marR="0">
              <a:lnSpc>
                <a:spcPct val="90000"/>
              </a:lnSpc>
              <a:spcBef>
                <a:spcPct val="20000"/>
              </a:spcBef>
              <a:spcAft>
                <a:spcPts val="600"/>
              </a:spcAft>
              <a:buClr>
                <a:schemeClr val="accent1"/>
              </a:buClr>
              <a:buSzPct val="92000"/>
              <a:buFont typeface="Wingdings 2" panose="05020102010507070707" pitchFamily="18" charset="2"/>
              <a:buChar char=""/>
            </a:pPr>
            <a:endParaRPr lang="en-US" sz="1500" dirty="0">
              <a:solidFill>
                <a:schemeClr val="tx1">
                  <a:lumMod val="75000"/>
                  <a:lumOff val="25000"/>
                </a:schemeClr>
              </a:solidFill>
              <a:effectLst/>
            </a:endParaRPr>
          </a:p>
          <a:p>
            <a:pPr marL="0" marR="0" indent="-228600">
              <a:lnSpc>
                <a:spcPct val="90000"/>
              </a:lnSpc>
              <a:spcBef>
                <a:spcPct val="20000"/>
              </a:spcBef>
              <a:spcAft>
                <a:spcPts val="600"/>
              </a:spcAft>
              <a:buClr>
                <a:schemeClr val="accent1"/>
              </a:buClr>
              <a:buSzPct val="92000"/>
              <a:buFont typeface="Wingdings 2" panose="05020102010507070707" pitchFamily="18" charset="2"/>
              <a:buChar char=""/>
            </a:pPr>
            <a:r>
              <a:rPr lang="en-US" sz="1500" b="1" dirty="0">
                <a:solidFill>
                  <a:schemeClr val="tx1">
                    <a:lumMod val="75000"/>
                    <a:lumOff val="25000"/>
                  </a:schemeClr>
                </a:solidFill>
                <a:effectLst/>
              </a:rPr>
              <a:t>Section 3		</a:t>
            </a:r>
          </a:p>
          <a:p>
            <a:pPr marL="0" marR="0" indent="-228600">
              <a:lnSpc>
                <a:spcPct val="90000"/>
              </a:lnSpc>
              <a:spcBef>
                <a:spcPct val="20000"/>
              </a:spcBef>
              <a:spcAft>
                <a:spcPts val="600"/>
              </a:spcAft>
              <a:buClr>
                <a:schemeClr val="accent1"/>
              </a:buClr>
              <a:buSzPct val="92000"/>
              <a:buFont typeface="Wingdings 2" panose="05020102010507070707" pitchFamily="18" charset="2"/>
              <a:buChar char=""/>
            </a:pPr>
            <a:r>
              <a:rPr lang="en-US" sz="1500" b="1" i="1" u="sng" dirty="0">
                <a:solidFill>
                  <a:schemeClr val="tx1">
                    <a:lumMod val="75000"/>
                    <a:lumOff val="25000"/>
                  </a:schemeClr>
                </a:solidFill>
                <a:effectLst/>
              </a:rPr>
              <a:t>August – February 2027</a:t>
            </a:r>
            <a:endParaRPr lang="en-US" sz="1500" dirty="0">
              <a:solidFill>
                <a:schemeClr val="tx1">
                  <a:lumMod val="75000"/>
                  <a:lumOff val="25000"/>
                </a:schemeClr>
              </a:solidFill>
              <a:effectLst/>
            </a:endParaRPr>
          </a:p>
          <a:p>
            <a:pPr marL="0" marR="0" indent="-228600">
              <a:lnSpc>
                <a:spcPct val="90000"/>
              </a:lnSpc>
              <a:spcBef>
                <a:spcPct val="20000"/>
              </a:spcBef>
              <a:spcAft>
                <a:spcPts val="600"/>
              </a:spcAft>
              <a:buClr>
                <a:schemeClr val="accent1"/>
              </a:buClr>
              <a:buSzPct val="92000"/>
              <a:buFont typeface="Wingdings 2" panose="05020102010507070707" pitchFamily="18" charset="2"/>
              <a:buChar char=""/>
            </a:pPr>
            <a:r>
              <a:rPr lang="en-US" sz="1500" dirty="0">
                <a:solidFill>
                  <a:schemeClr val="tx1">
                    <a:lumMod val="75000"/>
                    <a:lumOff val="25000"/>
                  </a:schemeClr>
                </a:solidFill>
                <a:effectLst/>
              </a:rPr>
              <a:t>By the end of section 3, the student will be able to complete an office note,  or history and physical appropriate to clinic setting.  </a:t>
            </a:r>
          </a:p>
          <a:p>
            <a:pPr marL="0" marR="0" indent="-228600">
              <a:lnSpc>
                <a:spcPct val="90000"/>
              </a:lnSpc>
              <a:spcBef>
                <a:spcPct val="20000"/>
              </a:spcBef>
              <a:spcAft>
                <a:spcPts val="600"/>
              </a:spcAft>
              <a:buClr>
                <a:schemeClr val="accent1"/>
              </a:buClr>
              <a:buSzPct val="92000"/>
              <a:buFont typeface="Wingdings 2" panose="05020102010507070707" pitchFamily="18" charset="2"/>
              <a:buChar char=""/>
            </a:pPr>
            <a:r>
              <a:rPr lang="en-US" sz="1500" dirty="0">
                <a:solidFill>
                  <a:schemeClr val="tx1">
                    <a:lumMod val="75000"/>
                    <a:lumOff val="25000"/>
                  </a:schemeClr>
                </a:solidFill>
                <a:effectLst/>
              </a:rPr>
              <a:t>Present an oral presentation to your supervising clinician and submit a write-up of one encounter to your supervising clinician and receive feedback.</a:t>
            </a:r>
          </a:p>
          <a:p>
            <a:pPr marR="0">
              <a:lnSpc>
                <a:spcPct val="90000"/>
              </a:lnSpc>
              <a:spcBef>
                <a:spcPct val="20000"/>
              </a:spcBef>
              <a:spcAft>
                <a:spcPts val="600"/>
              </a:spcAft>
              <a:buClr>
                <a:schemeClr val="accent1"/>
              </a:buClr>
              <a:buSzPct val="92000"/>
              <a:buFont typeface="Wingdings 2" panose="05020102010507070707" pitchFamily="18" charset="2"/>
              <a:buChar char=""/>
            </a:pPr>
            <a:endParaRPr lang="en-US" sz="1500" dirty="0">
              <a:solidFill>
                <a:schemeClr val="tx1">
                  <a:lumMod val="75000"/>
                  <a:lumOff val="25000"/>
                </a:schemeClr>
              </a:solidFill>
              <a:effectLst/>
            </a:endParaRPr>
          </a:p>
          <a:p>
            <a:pPr marL="0" marR="0" indent="-228600">
              <a:lnSpc>
                <a:spcPct val="90000"/>
              </a:lnSpc>
              <a:spcBef>
                <a:spcPct val="20000"/>
              </a:spcBef>
              <a:spcAft>
                <a:spcPts val="600"/>
              </a:spcAft>
              <a:buClr>
                <a:schemeClr val="accent1"/>
              </a:buClr>
              <a:buSzPct val="92000"/>
              <a:buFont typeface="Wingdings 2" panose="05020102010507070707" pitchFamily="18" charset="2"/>
              <a:buChar char=""/>
            </a:pPr>
            <a:r>
              <a:rPr lang="en-US" sz="1500" b="1" dirty="0">
                <a:solidFill>
                  <a:schemeClr val="tx1">
                    <a:lumMod val="75000"/>
                    <a:lumOff val="25000"/>
                  </a:schemeClr>
                </a:solidFill>
                <a:effectLst/>
              </a:rPr>
              <a:t>*Students should have completed 12 sessions for credit for this program*</a:t>
            </a:r>
            <a:endParaRPr lang="en-US" sz="1500" dirty="0">
              <a:solidFill>
                <a:schemeClr val="tx1">
                  <a:lumMod val="75000"/>
                  <a:lumOff val="25000"/>
                </a:schemeClr>
              </a:solidFill>
              <a:effectLst/>
            </a:endParaRPr>
          </a:p>
          <a:p>
            <a:pPr marR="0">
              <a:lnSpc>
                <a:spcPct val="90000"/>
              </a:lnSpc>
              <a:spcBef>
                <a:spcPct val="20000"/>
              </a:spcBef>
              <a:spcAft>
                <a:spcPts val="600"/>
              </a:spcAft>
              <a:buClr>
                <a:schemeClr val="accent1"/>
              </a:buClr>
              <a:buSzPct val="92000"/>
              <a:buFont typeface="Wingdings 2" panose="05020102010507070707" pitchFamily="18" charset="2"/>
              <a:buChar char=""/>
            </a:pPr>
            <a:endParaRPr lang="en-US" sz="1500" dirty="0">
              <a:solidFill>
                <a:schemeClr val="tx1">
                  <a:lumMod val="75000"/>
                  <a:lumOff val="25000"/>
                </a:schemeClr>
              </a:solidFill>
              <a:effectLst/>
            </a:endParaRPr>
          </a:p>
        </p:txBody>
      </p:sp>
    </p:spTree>
    <p:extLst>
      <p:ext uri="{BB962C8B-B14F-4D97-AF65-F5344CB8AC3E}">
        <p14:creationId xmlns:p14="http://schemas.microsoft.com/office/powerpoint/2010/main" val="31930446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739188-0DF4-BB79-B331-983AB804A85F}"/>
              </a:ext>
            </a:extLst>
          </p:cNvPr>
          <p:cNvSpPr>
            <a:spLocks noGrp="1"/>
          </p:cNvSpPr>
          <p:nvPr>
            <p:ph type="title"/>
          </p:nvPr>
        </p:nvSpPr>
        <p:spPr>
          <a:xfrm>
            <a:off x="581192" y="702156"/>
            <a:ext cx="11029616" cy="1188720"/>
          </a:xfrm>
        </p:spPr>
        <p:txBody>
          <a:bodyPr>
            <a:normAutofit/>
          </a:bodyPr>
          <a:lstStyle/>
          <a:p>
            <a:r>
              <a:rPr lang="en-US" dirty="0"/>
              <a:t>Year 1 LPP </a:t>
            </a:r>
            <a:r>
              <a:rPr lang="en-US" dirty="0" err="1"/>
              <a:t>worcester</a:t>
            </a:r>
            <a:endParaRPr lang="en-US" dirty="0"/>
          </a:p>
        </p:txBody>
      </p:sp>
      <p:graphicFrame>
        <p:nvGraphicFramePr>
          <p:cNvPr id="5" name="Content Placeholder 2">
            <a:extLst>
              <a:ext uri="{FF2B5EF4-FFF2-40B4-BE49-F238E27FC236}">
                <a16:creationId xmlns:a16="http://schemas.microsoft.com/office/drawing/2014/main" id="{B1D3A71A-973B-3C36-B4F0-86D200AF83FC}"/>
              </a:ext>
            </a:extLst>
          </p:cNvPr>
          <p:cNvGraphicFramePr>
            <a:graphicFrameLocks noGrp="1"/>
          </p:cNvGraphicFramePr>
          <p:nvPr>
            <p:ph idx="1"/>
            <p:extLst>
              <p:ext uri="{D42A27DB-BD31-4B8C-83A1-F6EECF244321}">
                <p14:modId xmlns:p14="http://schemas.microsoft.com/office/powerpoint/2010/main" val="4051537524"/>
              </p:ext>
            </p:extLst>
          </p:nvPr>
        </p:nvGraphicFramePr>
        <p:xfrm>
          <a:off x="581025" y="2341563"/>
          <a:ext cx="11029950" cy="38142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974441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92989FB-1024-49B7-BDF1-B3CE27D486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091B225-FA79-D2F2-5E69-F90DC88C1945}"/>
              </a:ext>
            </a:extLst>
          </p:cNvPr>
          <p:cNvSpPr>
            <a:spLocks noGrp="1"/>
          </p:cNvSpPr>
          <p:nvPr>
            <p:ph type="title"/>
          </p:nvPr>
        </p:nvSpPr>
        <p:spPr>
          <a:xfrm>
            <a:off x="746228" y="1037967"/>
            <a:ext cx="3054091" cy="4709131"/>
          </a:xfrm>
        </p:spPr>
        <p:txBody>
          <a:bodyPr anchor="ctr">
            <a:normAutofit/>
          </a:bodyPr>
          <a:lstStyle/>
          <a:p>
            <a:r>
              <a:rPr lang="en-US" dirty="0"/>
              <a:t>Areas of Growth</a:t>
            </a:r>
          </a:p>
        </p:txBody>
      </p:sp>
      <p:sp>
        <p:nvSpPr>
          <p:cNvPr id="11" name="Rectangle 10">
            <a:extLst>
              <a:ext uri="{FF2B5EF4-FFF2-40B4-BE49-F238E27FC236}">
                <a16:creationId xmlns:a16="http://schemas.microsoft.com/office/drawing/2014/main" id="{2987D6F4-EC95-4EF1-A8AD-4B70386CEE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Rectangle 12">
            <a:extLst>
              <a:ext uri="{FF2B5EF4-FFF2-40B4-BE49-F238E27FC236}">
                <a16:creationId xmlns:a16="http://schemas.microsoft.com/office/drawing/2014/main" id="{F5F792DF-9D0A-4DB6-9A9E-7312F5A7E8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749808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aphicFrame>
        <p:nvGraphicFramePr>
          <p:cNvPr id="5" name="Content Placeholder 2">
            <a:extLst>
              <a:ext uri="{FF2B5EF4-FFF2-40B4-BE49-F238E27FC236}">
                <a16:creationId xmlns:a16="http://schemas.microsoft.com/office/drawing/2014/main" id="{4E0EFAA1-C362-3ED4-E661-807E65DE406C}"/>
              </a:ext>
            </a:extLst>
          </p:cNvPr>
          <p:cNvGraphicFramePr>
            <a:graphicFrameLocks noGrp="1"/>
          </p:cNvGraphicFramePr>
          <p:nvPr>
            <p:ph idx="1"/>
            <p:extLst>
              <p:ext uri="{D42A27DB-BD31-4B8C-83A1-F6EECF244321}">
                <p14:modId xmlns:p14="http://schemas.microsoft.com/office/powerpoint/2010/main" val="1668647471"/>
              </p:ext>
            </p:extLst>
          </p:nvPr>
        </p:nvGraphicFramePr>
        <p:xfrm>
          <a:off x="4598438" y="1207783"/>
          <a:ext cx="7012370" cy="47091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153748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8" name="Rectangle 47">
            <a:extLst>
              <a:ext uri="{FF2B5EF4-FFF2-40B4-BE49-F238E27FC236}">
                <a16:creationId xmlns:a16="http://schemas.microsoft.com/office/drawing/2014/main" id="{DD651B61-325E-4E73-8445-38B0DE8AAA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50" name="Rectangle 49">
            <a:extLst>
              <a:ext uri="{FF2B5EF4-FFF2-40B4-BE49-F238E27FC236}">
                <a16:creationId xmlns:a16="http://schemas.microsoft.com/office/drawing/2014/main" id="{B42E5253-D3AC-4AC2-B766-8B34F13C2F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52" name="Rectangle 51">
            <a:extLst>
              <a:ext uri="{FF2B5EF4-FFF2-40B4-BE49-F238E27FC236}">
                <a16:creationId xmlns:a16="http://schemas.microsoft.com/office/drawing/2014/main" id="{10AE8D57-436A-4073-9A75-15BB5949F8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54" name="Rectangle 53">
            <a:extLst>
              <a:ext uri="{FF2B5EF4-FFF2-40B4-BE49-F238E27FC236}">
                <a16:creationId xmlns:a16="http://schemas.microsoft.com/office/drawing/2014/main" id="{E2852671-8EB6-4EAF-8AF8-65CF3FD66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useBgFill="1">
        <p:nvSpPr>
          <p:cNvPr id="56" name="Rectangle 55">
            <a:extLst>
              <a:ext uri="{FF2B5EF4-FFF2-40B4-BE49-F238E27FC236}">
                <a16:creationId xmlns:a16="http://schemas.microsoft.com/office/drawing/2014/main" id="{A52FF1B8-145F-47AA-9F6F-7DA3201AA6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C8F2DBA-A8C7-57D3-32B9-7696273301A4}"/>
              </a:ext>
            </a:extLst>
          </p:cNvPr>
          <p:cNvSpPr>
            <a:spLocks noGrp="1"/>
          </p:cNvSpPr>
          <p:nvPr>
            <p:ph type="title"/>
          </p:nvPr>
        </p:nvSpPr>
        <p:spPr>
          <a:xfrm>
            <a:off x="4579243" y="1419225"/>
            <a:ext cx="6798608" cy="2346136"/>
          </a:xfrm>
        </p:spPr>
        <p:txBody>
          <a:bodyPr vert="horz" lIns="91440" tIns="45720" rIns="91440" bIns="45720" rtlCol="0" anchor="b">
            <a:normAutofit/>
          </a:bodyPr>
          <a:lstStyle/>
          <a:p>
            <a:r>
              <a:rPr lang="en-US" sz="4400"/>
              <a:t>Curricular Review</a:t>
            </a:r>
          </a:p>
        </p:txBody>
      </p:sp>
      <p:sp>
        <p:nvSpPr>
          <p:cNvPr id="58" name="Rectangle 57">
            <a:extLst>
              <a:ext uri="{FF2B5EF4-FFF2-40B4-BE49-F238E27FC236}">
                <a16:creationId xmlns:a16="http://schemas.microsoft.com/office/drawing/2014/main" id="{6DFE8A8C-8C1F-40A1-8A45-9D05B0DD8E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60" name="Rectangle 59">
            <a:extLst>
              <a:ext uri="{FF2B5EF4-FFF2-40B4-BE49-F238E27FC236}">
                <a16:creationId xmlns:a16="http://schemas.microsoft.com/office/drawing/2014/main" id="{EE1EF8C3-8F8A-447D-A5FF-C124268254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62" name="Rectangle 61">
            <a:extLst>
              <a:ext uri="{FF2B5EF4-FFF2-40B4-BE49-F238E27FC236}">
                <a16:creationId xmlns:a16="http://schemas.microsoft.com/office/drawing/2014/main" id="{1B511BAF-6DC3-420A-8603-96945C66A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pic>
        <p:nvPicPr>
          <p:cNvPr id="45" name="Graphic 44" descr="Books">
            <a:extLst>
              <a:ext uri="{FF2B5EF4-FFF2-40B4-BE49-F238E27FC236}">
                <a16:creationId xmlns:a16="http://schemas.microsoft.com/office/drawing/2014/main" id="{78ADF1BB-530C-98BB-489C-BE7FEFAC8B2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74700" y="2049354"/>
            <a:ext cx="3053422" cy="3053422"/>
          </a:xfrm>
          <a:prstGeom prst="rect">
            <a:avLst/>
          </a:prstGeom>
        </p:spPr>
      </p:pic>
    </p:spTree>
    <p:extLst>
      <p:ext uri="{BB962C8B-B14F-4D97-AF65-F5344CB8AC3E}">
        <p14:creationId xmlns:p14="http://schemas.microsoft.com/office/powerpoint/2010/main" val="12657829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Google Shape;148;p10"/>
          <p:cNvSpPr txBox="1">
            <a:spLocks noGrp="1"/>
          </p:cNvSpPr>
          <p:nvPr>
            <p:ph type="title"/>
          </p:nvPr>
        </p:nvSpPr>
        <p:spPr>
          <a:xfrm>
            <a:off x="1066800" y="99220"/>
            <a:ext cx="10058400" cy="1325563"/>
          </a:xfrm>
        </p:spPr>
        <p:txBody>
          <a:bodyPr spcFirstLastPara="1" wrap="square" lIns="91425" tIns="45700" rIns="91425" bIns="45700" anchor="ctr" anchorCtr="0">
            <a:normAutofit/>
          </a:bodyPr>
          <a:lstStyle/>
          <a:p>
            <a:pPr marL="0" lvl="0" indent="0" rtl="0">
              <a:spcBef>
                <a:spcPts val="0"/>
              </a:spcBef>
              <a:spcAft>
                <a:spcPts val="0"/>
              </a:spcAft>
              <a:buClr>
                <a:schemeClr val="lt1"/>
              </a:buClr>
              <a:buSzPts val="3600"/>
              <a:buFont typeface="Libre Franklin Medium"/>
              <a:buNone/>
            </a:pPr>
            <a:r>
              <a:rPr lang="en-US" dirty="0"/>
              <a:t>First year( upcoming )</a:t>
            </a:r>
          </a:p>
        </p:txBody>
      </p:sp>
      <p:graphicFrame>
        <p:nvGraphicFramePr>
          <p:cNvPr id="151" name="Google Shape;149;p10">
            <a:extLst>
              <a:ext uri="{FF2B5EF4-FFF2-40B4-BE49-F238E27FC236}">
                <a16:creationId xmlns:a16="http://schemas.microsoft.com/office/drawing/2014/main" id="{C6561AB6-1991-85F0-022B-606A4681B814}"/>
              </a:ext>
            </a:extLst>
          </p:cNvPr>
          <p:cNvGraphicFramePr/>
          <p:nvPr>
            <p:extLst>
              <p:ext uri="{D42A27DB-BD31-4B8C-83A1-F6EECF244321}">
                <p14:modId xmlns:p14="http://schemas.microsoft.com/office/powerpoint/2010/main" val="2403957626"/>
              </p:ext>
            </p:extLst>
          </p:nvPr>
        </p:nvGraphicFramePr>
        <p:xfrm>
          <a:off x="1066800" y="1615283"/>
          <a:ext cx="10058400" cy="43525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40099663"/>
      </p:ext>
    </p:extLst>
  </p:cSld>
  <p:clrMapOvr>
    <a:masterClrMapping/>
  </p:clrMapOvr>
  <mc:AlternateContent xmlns:mc="http://schemas.openxmlformats.org/markup-compatibility/2006" xmlns:p14="http://schemas.microsoft.com/office/powerpoint/2010/main">
    <mc:Choice Requires="p14">
      <p:transition spd="med" p14:dur="700" advTm="118417">
        <p:fade/>
      </p:transition>
    </mc:Choice>
    <mc:Fallback xmlns="">
      <p:transition spd="med" advTm="118417">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3113D2-92B9-B8B1-3310-CEDA3B821350}"/>
              </a:ext>
            </a:extLst>
          </p:cNvPr>
          <p:cNvSpPr>
            <a:spLocks noGrp="1"/>
          </p:cNvSpPr>
          <p:nvPr>
            <p:ph type="title"/>
          </p:nvPr>
        </p:nvSpPr>
        <p:spPr>
          <a:xfrm>
            <a:off x="704088" y="914400"/>
            <a:ext cx="3914776" cy="3977269"/>
          </a:xfrm>
        </p:spPr>
        <p:txBody>
          <a:bodyPr>
            <a:normAutofit/>
          </a:bodyPr>
          <a:lstStyle/>
          <a:p>
            <a:r>
              <a:rPr lang="en-US" dirty="0"/>
              <a:t>Where they are Now</a:t>
            </a:r>
          </a:p>
        </p:txBody>
      </p:sp>
      <p:graphicFrame>
        <p:nvGraphicFramePr>
          <p:cNvPr id="5" name="Content Placeholder 2">
            <a:extLst>
              <a:ext uri="{FF2B5EF4-FFF2-40B4-BE49-F238E27FC236}">
                <a16:creationId xmlns:a16="http://schemas.microsoft.com/office/drawing/2014/main" id="{C5AE70C4-FE75-ED9E-A1F9-55598B5F155A}"/>
              </a:ext>
            </a:extLst>
          </p:cNvPr>
          <p:cNvGraphicFramePr>
            <a:graphicFrameLocks noGrp="1"/>
          </p:cNvGraphicFramePr>
          <p:nvPr>
            <p:ph idx="1"/>
          </p:nvPr>
        </p:nvGraphicFramePr>
        <p:xfrm>
          <a:off x="5219952" y="723900"/>
          <a:ext cx="6171948" cy="54991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63901585"/>
      </p:ext>
    </p:extLst>
  </p:cSld>
  <p:clrMapOvr>
    <a:masterClrMapping/>
  </p:clrMapOvr>
</p:sld>
</file>

<file path=ppt/theme/theme1.xml><?xml version="1.0" encoding="utf-8"?>
<a:theme xmlns:a="http://schemas.openxmlformats.org/drawingml/2006/main" name="DividendVTI">
  <a:themeElements>
    <a:clrScheme name="DividendVTI">
      <a:dk1>
        <a:sysClr val="windowText" lastClr="000000"/>
      </a:dk1>
      <a:lt1>
        <a:sysClr val="window" lastClr="FFFFFF"/>
      </a:lt1>
      <a:dk2>
        <a:srgbClr val="3D3D3D"/>
      </a:dk2>
      <a:lt2>
        <a:srgbClr val="EBEBEB"/>
      </a:lt2>
      <a:accent1>
        <a:srgbClr val="ED8428"/>
      </a:accent1>
      <a:accent2>
        <a:srgbClr val="E6C46D"/>
      </a:accent2>
      <a:accent3>
        <a:srgbClr val="537685"/>
      </a:accent3>
      <a:accent4>
        <a:srgbClr val="969FA7"/>
      </a:accent4>
      <a:accent5>
        <a:srgbClr val="A9C37C"/>
      </a:accent5>
      <a:accent6>
        <a:srgbClr val="5A8071"/>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53ADF1581FC914D95C5BB4C315EDED3" ma:contentTypeVersion="17" ma:contentTypeDescription="Create a new document." ma:contentTypeScope="" ma:versionID="b755b3e1d7663153681a16967baa8dff">
  <xsd:schema xmlns:xsd="http://www.w3.org/2001/XMLSchema" xmlns:xs="http://www.w3.org/2001/XMLSchema" xmlns:p="http://schemas.microsoft.com/office/2006/metadata/properties" xmlns:ns3="cc1d5e4c-cc22-4cd6-9626-06a12840ad28" xmlns:ns4="bfd1a5cd-dc59-4309-abd4-99e69511a396" targetNamespace="http://schemas.microsoft.com/office/2006/metadata/properties" ma:root="true" ma:fieldsID="8090a787f87583e4fd7515c23f41a073" ns3:_="" ns4:_="">
    <xsd:import namespace="cc1d5e4c-cc22-4cd6-9626-06a12840ad28"/>
    <xsd:import namespace="bfd1a5cd-dc59-4309-abd4-99e69511a396"/>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Location" minOccurs="0"/>
                <xsd:element ref="ns4:SharedWithUsers" minOccurs="0"/>
                <xsd:element ref="ns4:SharedWithDetails" minOccurs="0"/>
                <xsd:element ref="ns4:SharingHintHash" minOccurs="0"/>
                <xsd:element ref="ns3:MediaServiceAutoKeyPoints" minOccurs="0"/>
                <xsd:element ref="ns3:MediaServiceKeyPoints" minOccurs="0"/>
                <xsd:element ref="ns3:MediaServiceGenerationTime" minOccurs="0"/>
                <xsd:element ref="ns3:MediaServiceEventHashCode" minOccurs="0"/>
                <xsd:element ref="ns3:MediaServiceOCR" minOccurs="0"/>
                <xsd:element ref="ns3:_activity" minOccurs="0"/>
                <xsd:element ref="ns3:MediaServiceObjectDetectorVersion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c1d5e4c-cc22-4cd6-9626-06a12840ad28"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Location" ma:index="12" nillable="true" ma:displayName="MediaServic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_activity" ma:index="21" nillable="true" ma:displayName="_activity" ma:hidden="true" ma:internalName="_activity">
      <xsd:simpleType>
        <xsd:restriction base="dms:Note"/>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ystemTags" ma:index="23" nillable="true" ma:displayName="MediaServiceSystemTags" ma:hidden="true" ma:internalName="MediaServiceSystemTags" ma:readOnly="true">
      <xsd:simpleType>
        <xsd:restriction base="dms:Note"/>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fd1a5cd-dc59-4309-abd4-99e69511a396"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SharingHintHash" ma:index="15"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MediaServiceKeyPoints xmlns="cc1d5e4c-cc22-4cd6-9626-06a12840ad28" xsi:nil="true"/>
    <_activity xmlns="cc1d5e4c-cc22-4cd6-9626-06a12840ad28"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8AB731B-DC17-42A4-8386-D537E1AEE0C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c1d5e4c-cc22-4cd6-9626-06a12840ad28"/>
    <ds:schemaRef ds:uri="bfd1a5cd-dc59-4309-abd4-99e69511a39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A00B2AC-C335-4100-B8B3-2D9F49A72906}">
  <ds:schemaRefs>
    <ds:schemaRef ds:uri="cc1d5e4c-cc22-4cd6-9626-06a12840ad28"/>
    <ds:schemaRef ds:uri="http://schemas.microsoft.com/office/2006/documentManagement/types"/>
    <ds:schemaRef ds:uri="http://purl.org/dc/elements/1.1/"/>
    <ds:schemaRef ds:uri="http://schemas.microsoft.com/office/2006/metadata/properties"/>
    <ds:schemaRef ds:uri="http://purl.org/dc/terms/"/>
    <ds:schemaRef ds:uri="bfd1a5cd-dc59-4309-abd4-99e69511a396"/>
    <ds:schemaRef ds:uri="http://purl.org/dc/dcmitype/"/>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19D1F84C-D1FD-4B1B-9CFD-8E0D96AC4DF2}">
  <ds:schemaRefs>
    <ds:schemaRef ds:uri="http://schemas.microsoft.com/sharepoint/v3/contenttype/forms"/>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{C11211C0-80A8-4140-8F9A-C67145FC308C}tf45205285_win32</Template>
  <TotalTime>906</TotalTime>
  <Words>2237</Words>
  <Application>Microsoft Office PowerPoint</Application>
  <PresentationFormat>Widescreen</PresentationFormat>
  <Paragraphs>251</Paragraphs>
  <Slides>25</Slides>
  <Notes>9</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25</vt:i4>
      </vt:variant>
    </vt:vector>
  </HeadingPairs>
  <TitlesOfParts>
    <vt:vector size="38" baseType="lpstr">
      <vt:lpstr>Aptos</vt:lpstr>
      <vt:lpstr>Arial</vt:lpstr>
      <vt:lpstr>Arial Black</vt:lpstr>
      <vt:lpstr>Calibri</vt:lpstr>
      <vt:lpstr>Courier New</vt:lpstr>
      <vt:lpstr>EB Garamond</vt:lpstr>
      <vt:lpstr>Georgia Pro</vt:lpstr>
      <vt:lpstr>Gill Sans MT</vt:lpstr>
      <vt:lpstr>Libre Franklin Medium</vt:lpstr>
      <vt:lpstr>Noto Sans Symbols</vt:lpstr>
      <vt:lpstr>Symbol</vt:lpstr>
      <vt:lpstr>Wingdings 2</vt:lpstr>
      <vt:lpstr>DividendVTI</vt:lpstr>
      <vt:lpstr>LPP  Spring Check in Dr. Apeksha Tripathi Dr. Chris MacGinnis</vt:lpstr>
      <vt:lpstr>Agenda </vt:lpstr>
      <vt:lpstr>LPP divided into 3 sections</vt:lpstr>
      <vt:lpstr>PowerPoint Presentation</vt:lpstr>
      <vt:lpstr>Year 1 LPP worcester</vt:lpstr>
      <vt:lpstr>Areas of Growth</vt:lpstr>
      <vt:lpstr>Curricular Review</vt:lpstr>
      <vt:lpstr>First year( upcoming )</vt:lpstr>
      <vt:lpstr>Where they are Now</vt:lpstr>
      <vt:lpstr>Clinical Learning</vt:lpstr>
      <vt:lpstr>PowerPoint Presentation</vt:lpstr>
      <vt:lpstr>PowerPoint Presentation</vt:lpstr>
      <vt:lpstr>ECL &amp; PD and Hospital integration </vt:lpstr>
      <vt:lpstr>PowerPoint Presentation</vt:lpstr>
      <vt:lpstr>PowerPoint Presentation</vt:lpstr>
      <vt:lpstr>PowerPoint Presentation</vt:lpstr>
      <vt:lpstr>WBA overview</vt:lpstr>
      <vt:lpstr>WBA and LPP</vt:lpstr>
      <vt:lpstr>WBA and LPP</vt:lpstr>
      <vt:lpstr>PowerPoint Presentation</vt:lpstr>
      <vt:lpstr>STATS</vt:lpstr>
      <vt:lpstr>LPP Changes</vt:lpstr>
      <vt:lpstr>Commonly asked questions</vt:lpstr>
      <vt:lpstr>Best Practices ?????</vt:lpstr>
      <vt:lpstr>Final thoughts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LPP  winter Check in</dc:title>
  <dc:creator>MacGinnis, Christine</dc:creator>
  <cp:lastModifiedBy>MacGinnis, Christine</cp:lastModifiedBy>
  <cp:revision>18</cp:revision>
  <dcterms:created xsi:type="dcterms:W3CDTF">2025-02-08T18:03:59Z</dcterms:created>
  <dcterms:modified xsi:type="dcterms:W3CDTF">2026-03-24T21:09:39Z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0x010100853ADF1581FC914D95C5BB4C315EDED3</vt:lpwstr>
  </property>
</Properties>
</file>