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6" r:id="rId6"/>
    <p:sldMasterId id="2147483688" r:id="rId7"/>
  </p:sldMasterIdLst>
  <p:notesMasterIdLst>
    <p:notesMasterId r:id="rId21"/>
  </p:notesMasterIdLst>
  <p:sldIdLst>
    <p:sldId id="267" r:id="rId8"/>
    <p:sldId id="268" r:id="rId9"/>
    <p:sldId id="269" r:id="rId10"/>
    <p:sldId id="256" r:id="rId11"/>
    <p:sldId id="263" r:id="rId12"/>
    <p:sldId id="271" r:id="rId13"/>
    <p:sldId id="270" r:id="rId14"/>
    <p:sldId id="272" r:id="rId15"/>
    <p:sldId id="273" r:id="rId16"/>
    <p:sldId id="260" r:id="rId17"/>
    <p:sldId id="265" r:id="rId18"/>
    <p:sldId id="262" r:id="rId19"/>
    <p:sldId id="25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BD8F03-7B98-49E5-A556-A73B50E6331B}" v="10" dt="2020-06-12T19:06:59.384"/>
    <p1510:client id="{FD0A35C1-9B59-4A2D-A794-09C2CD8E4802}" v="177" dt="2020-11-10T13:59:07.7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9" y="2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scher, Melissa" userId="S::melissa.fischer@umassmed.edu::d718ed05-9876-47ff-a395-c2dad8208a5c" providerId="AD" clId="Web-{FD0A35C1-9B59-4A2D-A794-09C2CD8E4802}"/>
    <pc:docChg chg="delSld modSld sldOrd">
      <pc:chgData name="Fischer, Melissa" userId="S::melissa.fischer@umassmed.edu::d718ed05-9876-47ff-a395-c2dad8208a5c" providerId="AD" clId="Web-{FD0A35C1-9B59-4A2D-A794-09C2CD8E4802}" dt="2020-11-10T13:59:07.709" v="174" actId="20577"/>
      <pc:docMkLst>
        <pc:docMk/>
      </pc:docMkLst>
      <pc:sldChg chg="modSp">
        <pc:chgData name="Fischer, Melissa" userId="S::melissa.fischer@umassmed.edu::d718ed05-9876-47ff-a395-c2dad8208a5c" providerId="AD" clId="Web-{FD0A35C1-9B59-4A2D-A794-09C2CD8E4802}" dt="2020-11-10T13:59:07.600" v="172" actId="20577"/>
        <pc:sldMkLst>
          <pc:docMk/>
          <pc:sldMk cId="3908610658" sldId="256"/>
        </pc:sldMkLst>
        <pc:spChg chg="mod">
          <ac:chgData name="Fischer, Melissa" userId="S::melissa.fischer@umassmed.edu::d718ed05-9876-47ff-a395-c2dad8208a5c" providerId="AD" clId="Web-{FD0A35C1-9B59-4A2D-A794-09C2CD8E4802}" dt="2020-11-10T13:51:52.441" v="81" actId="14100"/>
          <ac:spMkLst>
            <pc:docMk/>
            <pc:sldMk cId="3908610658" sldId="256"/>
            <ac:spMk id="3" creationId="{C3FC756B-C58F-4559-ACCD-C01AF6C4A6F9}"/>
          </ac:spMkLst>
        </pc:spChg>
        <pc:spChg chg="mod">
          <ac:chgData name="Fischer, Melissa" userId="S::melissa.fischer@umassmed.edu::d718ed05-9876-47ff-a395-c2dad8208a5c" providerId="AD" clId="Web-{FD0A35C1-9B59-4A2D-A794-09C2CD8E4802}" dt="2020-11-10T13:59:07.600" v="172" actId="20577"/>
          <ac:spMkLst>
            <pc:docMk/>
            <pc:sldMk cId="3908610658" sldId="256"/>
            <ac:spMk id="5" creationId="{E9F2389B-3544-4A76-9350-E710FBC448F3}"/>
          </ac:spMkLst>
        </pc:spChg>
      </pc:sldChg>
      <pc:sldChg chg="modSp">
        <pc:chgData name="Fischer, Melissa" userId="S::melissa.fischer@umassmed.edu::d718ed05-9876-47ff-a395-c2dad8208a5c" providerId="AD" clId="Web-{FD0A35C1-9B59-4A2D-A794-09C2CD8E4802}" dt="2020-11-10T13:54:36.692" v="146" actId="20577"/>
        <pc:sldMkLst>
          <pc:docMk/>
          <pc:sldMk cId="3960335579" sldId="263"/>
        </pc:sldMkLst>
        <pc:spChg chg="mod">
          <ac:chgData name="Fischer, Melissa" userId="S::melissa.fischer@umassmed.edu::d718ed05-9876-47ff-a395-c2dad8208a5c" providerId="AD" clId="Web-{FD0A35C1-9B59-4A2D-A794-09C2CD8E4802}" dt="2020-11-10T13:54:36.692" v="146" actId="20577"/>
          <ac:spMkLst>
            <pc:docMk/>
            <pc:sldMk cId="3960335579" sldId="263"/>
            <ac:spMk id="3" creationId="{09FBCF14-829A-4093-B03C-748EC2A78363}"/>
          </ac:spMkLst>
        </pc:spChg>
      </pc:sldChg>
      <pc:sldChg chg="ord">
        <pc:chgData name="Fischer, Melissa" userId="S::melissa.fischer@umassmed.edu::d718ed05-9876-47ff-a395-c2dad8208a5c" providerId="AD" clId="Web-{FD0A35C1-9B59-4A2D-A794-09C2CD8E4802}" dt="2020-11-10T13:55:52.943" v="150"/>
        <pc:sldMkLst>
          <pc:docMk/>
          <pc:sldMk cId="3360727172" sldId="265"/>
        </pc:sldMkLst>
      </pc:sldChg>
      <pc:sldChg chg="del">
        <pc:chgData name="Fischer, Melissa" userId="S::melissa.fischer@umassmed.edu::d718ed05-9876-47ff-a395-c2dad8208a5c" providerId="AD" clId="Web-{FD0A35C1-9B59-4A2D-A794-09C2CD8E4802}" dt="2020-11-10T13:54:45.677" v="147"/>
        <pc:sldMkLst>
          <pc:docMk/>
          <pc:sldMk cId="4076154011" sldId="266"/>
        </pc:sldMkLst>
      </pc:sldChg>
      <pc:sldChg chg="delSp">
        <pc:chgData name="Fischer, Melissa" userId="S::melissa.fischer@umassmed.edu::d718ed05-9876-47ff-a395-c2dad8208a5c" providerId="AD" clId="Web-{FD0A35C1-9B59-4A2D-A794-09C2CD8E4802}" dt="2020-11-10T13:50:37.957" v="0"/>
        <pc:sldMkLst>
          <pc:docMk/>
          <pc:sldMk cId="1114828535" sldId="267"/>
        </pc:sldMkLst>
        <pc:spChg chg="del">
          <ac:chgData name="Fischer, Melissa" userId="S::melissa.fischer@umassmed.edu::d718ed05-9876-47ff-a395-c2dad8208a5c" providerId="AD" clId="Web-{FD0A35C1-9B59-4A2D-A794-09C2CD8E4802}" dt="2020-11-10T13:50:37.957" v="0"/>
          <ac:spMkLst>
            <pc:docMk/>
            <pc:sldMk cId="1114828535" sldId="267"/>
            <ac:spMk id="8" creationId="{4AD4CACC-E6DD-423F-B596-022854D7027D}"/>
          </ac:spMkLst>
        </pc:spChg>
      </pc:sldChg>
      <pc:sldChg chg="modSp">
        <pc:chgData name="Fischer, Melissa" userId="S::melissa.fischer@umassmed.edu::d718ed05-9876-47ff-a395-c2dad8208a5c" providerId="AD" clId="Web-{FD0A35C1-9B59-4A2D-A794-09C2CD8E4802}" dt="2020-11-10T13:52:53.036" v="92" actId="20577"/>
        <pc:sldMkLst>
          <pc:docMk/>
          <pc:sldMk cId="100307826" sldId="268"/>
        </pc:sldMkLst>
        <pc:spChg chg="mod">
          <ac:chgData name="Fischer, Melissa" userId="S::melissa.fischer@umassmed.edu::d718ed05-9876-47ff-a395-c2dad8208a5c" providerId="AD" clId="Web-{FD0A35C1-9B59-4A2D-A794-09C2CD8E4802}" dt="2020-11-10T13:52:53.036" v="92" actId="20577"/>
          <ac:spMkLst>
            <pc:docMk/>
            <pc:sldMk cId="100307826" sldId="268"/>
            <ac:spMk id="14" creationId="{D978DBE3-D621-49FA-B8B7-0C8D4E89BB33}"/>
          </ac:spMkLst>
        </pc:spChg>
      </pc:sldChg>
      <pc:sldChg chg="delSp ord">
        <pc:chgData name="Fischer, Melissa" userId="S::melissa.fischer@umassmed.edu::d718ed05-9876-47ff-a395-c2dad8208a5c" providerId="AD" clId="Web-{FD0A35C1-9B59-4A2D-A794-09C2CD8E4802}" dt="2020-11-10T13:55:09.911" v="149"/>
        <pc:sldMkLst>
          <pc:docMk/>
          <pc:sldMk cId="393834499" sldId="270"/>
        </pc:sldMkLst>
        <pc:picChg chg="del">
          <ac:chgData name="Fischer, Melissa" userId="S::melissa.fischer@umassmed.edu::d718ed05-9876-47ff-a395-c2dad8208a5c" providerId="AD" clId="Web-{FD0A35C1-9B59-4A2D-A794-09C2CD8E4802}" dt="2020-11-10T13:55:09.911" v="149"/>
          <ac:picMkLst>
            <pc:docMk/>
            <pc:sldMk cId="393834499" sldId="270"/>
            <ac:picMk id="10" creationId="{F39F04A7-F515-40BC-92A8-D448EBFF3C17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2-26T15:43:10.172"/>
    </inkml:context>
    <inkml:brush xml:id="br0">
      <inkml:brushProperty name="width" value="0.3" units="cm"/>
      <inkml:brushProperty name="height" value="0.6" units="cm"/>
      <inkml:brushProperty name="color" value="#1529EB"/>
      <inkml:brushProperty name="tip" value="rectangle"/>
      <inkml:brushProperty name="rasterOp" value="maskPen"/>
    </inkml:brush>
  </inkml:definitions>
  <inkml:trace contextRef="#ctx0" brushRef="#br0">1 0,'0'1959,"3"-1871,13 86,25 84,-34-220,9 74,-5 1,-4 16,-6 229,-2-227,2-91,2-1,1 0,2 0,1 0,5 8,9 31,-2 2,5 66,-14 27,-11 122,-2-125,0 2178,5-1224,-2 2482,-3-3532,-11 60,-2 34,14 268,3-230,-1 2652,2-2836,0 0,1-2,1 2,1 0,1 8,3 21,8 67,-8-61,-2 0,-2 17,-3-37,2-1,1 0,3 0,0 0,8 14,0 6,-3 2,-2-1,-3 0,-2 2,-2-1,-4 10,-2 1338,2-822,0-555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81D04-7633-45A0-9EB9-E05164F37922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206126-3C0F-4AE0-8C31-E319DD1DB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938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457159">
              <a:defRPr/>
            </a:pPr>
            <a:fld id="{628DA148-9E17-449F-8387-99A3FB464383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457159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583298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Introduction – 5 min (LT)</a:t>
            </a:r>
          </a:p>
          <a:p>
            <a:r>
              <a:rPr lang="en-US" dirty="0">
                <a:ea typeface="+mn-lt"/>
                <a:cs typeface="+mn-lt"/>
              </a:rPr>
              <a:t>What to present in EPC – 10 min (LT)</a:t>
            </a:r>
          </a:p>
          <a:p>
            <a:pPr lvl="1"/>
            <a:r>
              <a:rPr lang="en-US" dirty="0">
                <a:cs typeface="Calibri"/>
              </a:rPr>
              <a:t>Draft of calendar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cs typeface="Calibri"/>
              </a:rPr>
              <a:t>Highlight changes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Pedagogy (toward more engaged learning)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Introduction of newer learning methods (Problem-Based Learning, Case-Based Learning, etc.)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Introduction of longitudinal threads (diversity, research, etc.)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Novel assessment methods 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Further integration of basic biomedical and clinical sciences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Implementation of HSS as the third pillar</a:t>
            </a:r>
            <a:endParaRPr lang="en-US" dirty="0"/>
          </a:p>
          <a:p>
            <a:r>
              <a:rPr lang="en-US" dirty="0">
                <a:cs typeface="Calibri"/>
              </a:rPr>
              <a:t>Build team updates (strategies, best practices) – 15 min (</a:t>
            </a:r>
            <a:r>
              <a:rPr lang="en-US" dirty="0" err="1">
                <a:cs typeface="Calibri"/>
              </a:rPr>
              <a:t>SpX</a:t>
            </a:r>
            <a:r>
              <a:rPr lang="en-US" dirty="0">
                <a:cs typeface="Calibri"/>
              </a:rPr>
              <a:t>)</a:t>
            </a:r>
          </a:p>
          <a:p>
            <a:pPr lvl="1"/>
            <a:r>
              <a:rPr lang="en-US" dirty="0">
                <a:ea typeface="+mn-lt"/>
                <a:cs typeface="+mn-lt"/>
              </a:rPr>
              <a:t>MSK/GI - LG </a:t>
            </a:r>
          </a:p>
          <a:p>
            <a:pPr lvl="1"/>
            <a:r>
              <a:rPr lang="en-US" dirty="0">
                <a:ea typeface="+mn-lt"/>
                <a:cs typeface="+mn-lt"/>
              </a:rPr>
              <a:t>NSB – SG </a:t>
            </a:r>
          </a:p>
          <a:p>
            <a:pPr lvl="1"/>
            <a:r>
              <a:rPr lang="en-US" dirty="0">
                <a:ea typeface="+mn-lt"/>
                <a:cs typeface="+mn-lt"/>
              </a:rPr>
              <a:t>CVS - ?</a:t>
            </a:r>
          </a:p>
          <a:p>
            <a:pPr lvl="1"/>
            <a:r>
              <a:rPr lang="en-US" dirty="0">
                <a:ea typeface="+mn-lt"/>
                <a:cs typeface="+mn-lt"/>
              </a:rPr>
              <a:t>Clinical BT</a:t>
            </a:r>
          </a:p>
          <a:p>
            <a:pPr lvl="1"/>
            <a:r>
              <a:rPr lang="en-US" dirty="0">
                <a:ea typeface="+mn-lt"/>
                <a:cs typeface="+mn-lt"/>
              </a:rPr>
              <a:t>Teams that have not met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Build Team Discussions (questions for LT and other blocks) - 15 min</a:t>
            </a:r>
          </a:p>
          <a:p>
            <a:r>
              <a:rPr lang="en-US" dirty="0">
                <a:ea typeface="+mn-lt"/>
                <a:cs typeface="+mn-lt"/>
              </a:rPr>
              <a:t>Introduction of a longitudinal thread – 15 min (Longitudinal Consultant)</a:t>
            </a:r>
            <a:endParaRPr lang="en-US" sz="3600" kern="120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3F4AFA-9B0B-4217-A2B4-5FE6F24CED4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828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Introduction – 5 min (LT)</a:t>
            </a:r>
          </a:p>
          <a:p>
            <a:r>
              <a:rPr lang="en-US" dirty="0">
                <a:ea typeface="+mn-lt"/>
                <a:cs typeface="+mn-lt"/>
              </a:rPr>
              <a:t>What to present in EPC – 10 min (LT)</a:t>
            </a:r>
          </a:p>
          <a:p>
            <a:pPr lvl="1"/>
            <a:r>
              <a:rPr lang="en-US" dirty="0">
                <a:cs typeface="Calibri"/>
              </a:rPr>
              <a:t>Draft of calendar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cs typeface="Calibri"/>
              </a:rPr>
              <a:t>Highlight changes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Pedagogy (toward more engaged learning)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Introduction of newer learning methods (Problem-Based Learning, Case-Based Learning, etc.)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Introduction of longitudinal threads (diversity, research, etc.)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Novel assessment methods 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Further integration of basic biomedical and clinical sciences</a:t>
            </a:r>
            <a:endParaRPr lang="en-US" dirty="0">
              <a:ea typeface="+mn-lt"/>
              <a:cs typeface="+mn-lt"/>
            </a:endParaRPr>
          </a:p>
          <a:p>
            <a:pPr lvl="2"/>
            <a:r>
              <a:rPr lang="en-US" dirty="0">
                <a:cs typeface="Calibri"/>
              </a:rPr>
              <a:t>Implementation of HSS as the third pillar</a:t>
            </a:r>
            <a:endParaRPr lang="en-US" dirty="0"/>
          </a:p>
          <a:p>
            <a:r>
              <a:rPr lang="en-US" dirty="0">
                <a:cs typeface="Calibri"/>
              </a:rPr>
              <a:t>Build team updates (strategies, best practices) – 15 min (</a:t>
            </a:r>
            <a:r>
              <a:rPr lang="en-US" dirty="0" err="1">
                <a:cs typeface="Calibri"/>
              </a:rPr>
              <a:t>SpX</a:t>
            </a:r>
            <a:r>
              <a:rPr lang="en-US" dirty="0">
                <a:cs typeface="Calibri"/>
              </a:rPr>
              <a:t>)</a:t>
            </a:r>
          </a:p>
          <a:p>
            <a:pPr lvl="1"/>
            <a:r>
              <a:rPr lang="en-US" dirty="0">
                <a:ea typeface="+mn-lt"/>
                <a:cs typeface="+mn-lt"/>
              </a:rPr>
              <a:t>MSK/GI - LG </a:t>
            </a:r>
          </a:p>
          <a:p>
            <a:pPr lvl="1"/>
            <a:r>
              <a:rPr lang="en-US" dirty="0">
                <a:ea typeface="+mn-lt"/>
                <a:cs typeface="+mn-lt"/>
              </a:rPr>
              <a:t>NSB – SG </a:t>
            </a:r>
          </a:p>
          <a:p>
            <a:pPr lvl="1"/>
            <a:r>
              <a:rPr lang="en-US" dirty="0">
                <a:ea typeface="+mn-lt"/>
                <a:cs typeface="+mn-lt"/>
              </a:rPr>
              <a:t>CVS - ?</a:t>
            </a:r>
          </a:p>
          <a:p>
            <a:pPr lvl="1"/>
            <a:r>
              <a:rPr lang="en-US" dirty="0">
                <a:ea typeface="+mn-lt"/>
                <a:cs typeface="+mn-lt"/>
              </a:rPr>
              <a:t>Clinical BT</a:t>
            </a:r>
          </a:p>
          <a:p>
            <a:pPr lvl="1"/>
            <a:r>
              <a:rPr lang="en-US" dirty="0">
                <a:ea typeface="+mn-lt"/>
                <a:cs typeface="+mn-lt"/>
              </a:rPr>
              <a:t>Teams that have not met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Build Team Discussions (questions for LT and other blocks) - 15 min</a:t>
            </a:r>
          </a:p>
          <a:p>
            <a:r>
              <a:rPr lang="en-US" dirty="0">
                <a:ea typeface="+mn-lt"/>
                <a:cs typeface="+mn-lt"/>
              </a:rPr>
              <a:t>Introduction of a longitudinal thread – 15 min (Longitudinal Consultant)</a:t>
            </a:r>
            <a:endParaRPr lang="en-US" sz="3600" kern="1200" dirty="0">
              <a:solidFill>
                <a:srgbClr val="000000"/>
              </a:solidFill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3F4AFA-9B0B-4217-A2B4-5FE6F24CED4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291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369CF-4B21-4A8B-96ED-7CC1422207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C8EBD4-82D9-4BD1-8634-2E9AA2F6EA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44014-8EFB-4DC5-9E4F-2AABE47D2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BE8DB-A1B2-41CD-AE37-ED5754D97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A3200-FBA2-43E1-9F76-58E0F0B4C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32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FA68C-9281-45CE-A861-CB0207536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68945-012D-42E9-A4EE-18AFD15E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6E213-701B-42D7-8071-D9CB0CF3A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646F36-1F54-4661-8602-A54623112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57D0D-9C1E-4ADC-AF53-E16D58E94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404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1DF26C-18FD-415C-ABCE-17BCBEFAED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559298-4948-40A1-BC5C-D822D73F1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A5C56-DB48-4070-AA71-D092A9819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21245-B61F-430B-BCE7-FA34DFAC9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B5A8A-AE8C-4465-9C82-24937735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09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609600"/>
            <a:ext cx="10363200" cy="704850"/>
          </a:xfrm>
        </p:spPr>
        <p:txBody>
          <a:bodyPr>
            <a:normAutofit/>
          </a:bodyPr>
          <a:lstStyle>
            <a:lvl1pPr algn="l">
              <a:defRPr sz="3200" baseline="0">
                <a:solidFill>
                  <a:srgbClr val="003399"/>
                </a:solidFill>
                <a:latin typeface="Frutiger LT Std 45 Light" pitchFamily="34" charset="0"/>
              </a:defRPr>
            </a:lvl1pPr>
          </a:lstStyle>
          <a:p>
            <a:r>
              <a:rPr lang="en-US" err="1"/>
              <a:t>Powerpoint</a:t>
            </a:r>
            <a:r>
              <a:rPr lang="en-US"/>
              <a:t> title to go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14400" y="1371600"/>
            <a:ext cx="8534400" cy="457200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bg1">
                    <a:lumMod val="65000"/>
                  </a:schemeClr>
                </a:solidFill>
                <a:latin typeface="Frutiger LT Std 45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SUBHEAD TO GO HERE IN THIS FONT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1981201"/>
            <a:ext cx="2844800" cy="365125"/>
          </a:xfrm>
        </p:spPr>
        <p:txBody>
          <a:bodyPr/>
          <a:lstStyle>
            <a:lvl1pPr>
              <a:defRPr b="1" i="1">
                <a:solidFill>
                  <a:schemeClr val="tx1"/>
                </a:solidFill>
                <a:latin typeface="Sabon LT Std" pitchFamily="18" charset="0"/>
              </a:defRPr>
            </a:lvl1pPr>
          </a:lstStyle>
          <a:p>
            <a:r>
              <a:rPr lang="en-US"/>
              <a:t>January 16, 2020</a:t>
            </a:r>
          </a:p>
        </p:txBody>
      </p:sp>
    </p:spTree>
    <p:extLst>
      <p:ext uri="{BB962C8B-B14F-4D97-AF65-F5344CB8AC3E}">
        <p14:creationId xmlns:p14="http://schemas.microsoft.com/office/powerpoint/2010/main" val="4003404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7419993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2A14D-9474-45F5-8525-D979ADBB1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00E0E-BF98-44A7-A074-98CB0F2C1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9BBE6-E87D-49F0-9438-3F4445F9B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98AF-9310-43B5-BE19-ACE03A5BC267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04A32-AD96-4AE1-A6BA-CC9710D47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3F42E-EBDC-41A1-8F28-51CAE7AD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3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9BC3D-4AA6-405D-A70F-F1A611B54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74426-4670-43E8-A10C-EA316D6368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ECE0C-5FD6-49E1-893F-452F88C1B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21E554-AE7C-4155-B117-A3CE7751B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C882F-0EF9-4C38-9CF2-C924212BA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2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2287D-9314-4E2A-99A4-8B06FC5B9D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D3611-405A-40F9-BEEC-1F95862DB1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7A465-0D8D-457A-BD0D-423243E4F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AA5A1-4BC1-4625-AA2B-A1FF9479E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4AF82-CE03-4674-811A-0E15CD50E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754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F1061-A68E-4FAD-A10B-A1CDE2FF2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7F7F0-57A8-426A-A88F-9B7DF92BD4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926569-ABE9-4FF7-8270-EC7765629E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46C306-5E49-4F26-9D11-B6169215A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70E3B6-2D3B-452F-9CD5-587C1CB71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D29319-5EF6-42D7-B62B-0CFD697FC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9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CCE00-67EC-4A72-B72F-3541266F9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76E53C-B042-4506-AEBE-EF234BDB9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6403A8-F590-4091-B75D-301AC771F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5FB01E-F60B-402F-9AD8-5539F11E09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7E52EE-4CB4-4816-9076-5CABC517CB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649F268-4CAC-4E9F-98EE-49D7B7325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E42A3C-A190-418A-9EEC-5A3665B1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007A44-BAEF-473C-8332-8CE73D3B2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44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5792D-68DF-4752-B1D1-67EFDA03C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B41F90-6928-4381-B95C-132EA30F7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B4ACA9-3A7C-43F3-A4AF-3BD61888E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71F403-F619-4D5D-B332-420AEF88F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484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08DEB5-B2EC-4771-BEB6-5578D842A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E61596-D7EB-4D4C-90C0-F7F478A06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031C3F-9A35-4717-9EA4-BB50E9DE5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55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885CE-11A0-4E6F-92D4-E1CF5DC31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1B9CA-50CF-468E-8475-F9139301D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D7D7-7271-4BC3-AAF4-04EE319E8F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570E35-5D06-432E-AC91-D411AE0D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8C699-9C2A-47AA-AF77-4B32746AD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F729C-A0FA-4BC9-90CE-BB75114D9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94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89B43-CF30-4168-A4AA-BBC5B7A9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17A6CF-88D5-44FF-AC7B-72159D2A57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80740C-AC44-4DFF-8CF1-AE587618A2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7FA3A6-EA52-4107-AB72-D4ED25279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76617F-3385-48F7-8E76-C0EE4AEEC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01487D-AFAF-437A-9477-3A9087E63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699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44AEE5-96F3-4930-A4AB-8BD568E3D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F6FE00-D102-48A6-9DA0-BA0F524CF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79208-44D6-4897-BC82-8312959AA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5E00F-146F-4BE5-B296-649EDC0FE81C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75512-72E9-4F23-8DE2-F6F9CD8DDA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7F712A-5E15-4B32-98C1-EC41DA8BC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802F5-FA4B-4FE7-ADF2-B6D4323B0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95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January 16,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388AD-C8DA-4CC9-8B68-52B017F7B63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24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sldNum="0" hdr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0033CC"/>
          </a:solidFill>
          <a:latin typeface="Frutiger LT Std 55 Roman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09600" y="92075"/>
            <a:ext cx="109728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5573834" y="4251554"/>
            <a:ext cx="217366" cy="21544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8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42923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ransition spd="med"/>
  <p:txStyles>
    <p:titleStyle>
      <a:lvl1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9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8611" marR="0" indent="-228611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22540" marR="0" indent="-217725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–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812841" marR="0" indent="-203210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158298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–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463113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»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767928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072744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377558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2682373" marR="0" indent="-243852" algn="l" defTabSz="609630" rtl="0" latinLnBrk="0">
        <a:lnSpc>
          <a:spcPct val="100000"/>
        </a:lnSpc>
        <a:spcBef>
          <a:spcPts val="467"/>
        </a:spcBef>
        <a:spcAft>
          <a:spcPts val="0"/>
        </a:spcAft>
        <a:buClrTx/>
        <a:buSzPct val="100000"/>
        <a:buFont typeface="Arial"/>
        <a:buChar char="•"/>
        <a:tabLst/>
        <a:defRPr sz="2133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304815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609630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914446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219261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1524076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1828891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2133707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2438522" algn="r" defTabSz="6096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48B05E-237C-4851-9B70-4A9B4401E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52BD5-A29B-4917-9397-954917D9BE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66C70-1E16-45A9-BF2E-3A2E747D3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598AF-9310-43B5-BE19-ACE03A5BC267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9FB4E-E8CF-4373-9115-BA47F98E94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BCEEA-C096-4F0F-BBAB-988AAB357E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1EE48-6236-4939-8228-8653B0512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4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umassmed.edu/oume/initiatives/curriculum-revolution2/" TargetMode="Externa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445A7-8038-4E2D-B828-BFEDAF1BFC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3362" y="271236"/>
            <a:ext cx="9048862" cy="2247543"/>
          </a:xfrm>
        </p:spPr>
        <p:txBody>
          <a:bodyPr>
            <a:noAutofit/>
          </a:bodyPr>
          <a:lstStyle/>
          <a:p>
            <a:r>
              <a:rPr lang="en-US" sz="4800" dirty="0">
                <a:latin typeface="Frutiger LT Std 45 Light"/>
              </a:rPr>
              <a:t>Curriculum </a:t>
            </a:r>
            <a:r>
              <a:rPr lang="en-US" sz="4800" dirty="0" err="1">
                <a:latin typeface="Frutiger LT Std 45 Light"/>
              </a:rPr>
              <a:t>ReVolution</a:t>
            </a:r>
            <a:r>
              <a:rPr lang="en-US" sz="4800" dirty="0">
                <a:latin typeface="Frutiger LT Std 45 Light"/>
              </a:rPr>
              <a:t>: Longitudinal Content Team orientation </a:t>
            </a:r>
            <a:br>
              <a:rPr lang="en-US" sz="2000" dirty="0">
                <a:latin typeface="Frutiger LT Std 45 Light"/>
              </a:rPr>
            </a:br>
            <a:r>
              <a:rPr lang="en-US" sz="2000" dirty="0">
                <a:latin typeface="Frutiger LT Std 45 Light"/>
              </a:rPr>
              <a:t>11/10/20</a:t>
            </a:r>
            <a:endParaRPr lang="en-US" sz="2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FAFA9F-B124-4486-9581-E33D428828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4390558">
            <a:off x="7677356" y="1643539"/>
            <a:ext cx="4061454" cy="3246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828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661A8E-B61D-4D1E-A5EC-B7CF3AA20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8559" y="321734"/>
            <a:ext cx="8967893" cy="1135737"/>
          </a:xfrm>
        </p:spPr>
        <p:txBody>
          <a:bodyPr>
            <a:normAutofit/>
          </a:bodyPr>
          <a:lstStyle/>
          <a:p>
            <a:r>
              <a:rPr lang="en-US" sz="3600" dirty="0"/>
              <a:t>Future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8E81B5-3366-43B9-AF5B-51EF5DC812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r>
              <a:rPr lang="en-US" sz="3200" dirty="0"/>
              <a:t>Build team spokesperson meetings</a:t>
            </a:r>
          </a:p>
          <a:p>
            <a:endParaRPr lang="en-US" sz="20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2AC30B3-924B-48EB-AAD8-A7BD92A2D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013" y="487473"/>
            <a:ext cx="868158" cy="8533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089894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280C5-1923-4C76-A27B-C76ECDC5C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1035"/>
          </a:xfrm>
        </p:spPr>
        <p:txBody>
          <a:bodyPr>
            <a:normAutofit/>
          </a:bodyPr>
          <a:lstStyle/>
          <a:p>
            <a:pPr algn="ctr"/>
            <a:r>
              <a:rPr lang="en-US" sz="3200" b="1"/>
              <a:t>A More Detailed Example of a Typical Week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8B40D1-4110-4031-9912-5737BBB8DF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121" y="284526"/>
            <a:ext cx="868158" cy="8533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176E101-58B9-4A07-B96A-98C8B8692E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34186" y="1277146"/>
            <a:ext cx="8323627" cy="5215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727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39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3061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4" name="Group 41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77C934F-16CF-4F9F-8BCF-51E59FC19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357" y="4546426"/>
            <a:ext cx="2678475" cy="1061747"/>
          </a:xfrm>
        </p:spPr>
        <p:txBody>
          <a:bodyPr>
            <a:normAutofit/>
          </a:bodyPr>
          <a:lstStyle/>
          <a:p>
            <a:r>
              <a:rPr lang="en-US" sz="3200"/>
              <a:t>Central Regulations</a:t>
            </a:r>
          </a:p>
        </p:txBody>
      </p:sp>
      <p:sp>
        <p:nvSpPr>
          <p:cNvPr id="63" name="Freeform: Shape 62">
            <a:extLst>
              <a:ext uri="{FF2B5EF4-FFF2-40B4-BE49-F238E27FC236}">
                <a16:creationId xmlns:a16="http://schemas.microsoft.com/office/drawing/2014/main" id="{44C110BA-81E8-4247-853A-5F2B93E92E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37825"/>
          </a:xfrm>
          <a:custGeom>
            <a:avLst/>
            <a:gdLst>
              <a:gd name="connsiteX0" fmla="*/ 0 w 12192000"/>
              <a:gd name="connsiteY0" fmla="*/ 0 h 4537825"/>
              <a:gd name="connsiteX1" fmla="*/ 12192000 w 12192000"/>
              <a:gd name="connsiteY1" fmla="*/ 0 h 4537825"/>
              <a:gd name="connsiteX2" fmla="*/ 12192000 w 12192000"/>
              <a:gd name="connsiteY2" fmla="*/ 3020937 h 4537825"/>
              <a:gd name="connsiteX3" fmla="*/ 12192000 w 12192000"/>
              <a:gd name="connsiteY3" fmla="*/ 3213062 h 4537825"/>
              <a:gd name="connsiteX4" fmla="*/ 12192000 w 12192000"/>
              <a:gd name="connsiteY4" fmla="*/ 4188880 h 4537825"/>
              <a:gd name="connsiteX5" fmla="*/ 12113803 w 12192000"/>
              <a:gd name="connsiteY5" fmla="*/ 4197163 h 4537825"/>
              <a:gd name="connsiteX6" fmla="*/ 6753597 w 12192000"/>
              <a:gd name="connsiteY6" fmla="*/ 4520720 h 4537825"/>
              <a:gd name="connsiteX7" fmla="*/ 400746 w 12192000"/>
              <a:gd name="connsiteY7" fmla="*/ 4349377 h 4537825"/>
              <a:gd name="connsiteX8" fmla="*/ 0 w 12192000"/>
              <a:gd name="connsiteY8" fmla="*/ 4312401 h 4537825"/>
              <a:gd name="connsiteX9" fmla="*/ 0 w 12192000"/>
              <a:gd name="connsiteY9" fmla="*/ 3213062 h 4537825"/>
              <a:gd name="connsiteX10" fmla="*/ 0 w 12192000"/>
              <a:gd name="connsiteY10" fmla="*/ 3020937 h 4537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192000" h="4537825">
                <a:moveTo>
                  <a:pt x="0" y="0"/>
                </a:moveTo>
                <a:lnTo>
                  <a:pt x="12192000" y="0"/>
                </a:lnTo>
                <a:lnTo>
                  <a:pt x="12192000" y="3020937"/>
                </a:lnTo>
                <a:lnTo>
                  <a:pt x="12192000" y="3213062"/>
                </a:lnTo>
                <a:lnTo>
                  <a:pt x="12192000" y="4188880"/>
                </a:lnTo>
                <a:lnTo>
                  <a:pt x="12113803" y="4197163"/>
                </a:lnTo>
                <a:cubicBezTo>
                  <a:pt x="10139508" y="4395112"/>
                  <a:pt x="8237152" y="4488115"/>
                  <a:pt x="6753597" y="4520720"/>
                </a:cubicBezTo>
                <a:cubicBezTo>
                  <a:pt x="4940362" y="4560569"/>
                  <a:pt x="2657278" y="4541239"/>
                  <a:pt x="400746" y="4349377"/>
                </a:cubicBezTo>
                <a:lnTo>
                  <a:pt x="0" y="4312401"/>
                </a:lnTo>
                <a:lnTo>
                  <a:pt x="0" y="3213062"/>
                </a:lnTo>
                <a:lnTo>
                  <a:pt x="0" y="3020937"/>
                </a:lnTo>
                <a:close/>
              </a:path>
            </a:pathLst>
          </a:custGeom>
          <a:solidFill>
            <a:schemeClr val="tx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E228F1-B0C7-44E6-B280-0B3C3EFB6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118" y="1275737"/>
            <a:ext cx="5286224" cy="2695973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202055C-3544-4EB7-A5B2-620D6097E3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5431" y="1341695"/>
            <a:ext cx="5300659" cy="2491309"/>
          </a:xfrm>
          <a:prstGeom prst="rect">
            <a:avLst/>
          </a:prstGeom>
        </p:spPr>
      </p:pic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4EE810FC-213E-496E-81EF-4ED4A73C01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2080" y="4767660"/>
            <a:ext cx="8728240" cy="1770300"/>
          </a:xfrm>
        </p:spPr>
        <p:txBody>
          <a:bodyPr anchor="ctr">
            <a:noAutofit/>
          </a:bodyPr>
          <a:lstStyle/>
          <a:p>
            <a:r>
              <a:rPr lang="en-US" sz="1300" b="1" dirty="0">
                <a:solidFill>
                  <a:srgbClr val="FFC000"/>
                </a:solidFill>
              </a:rPr>
              <a:t>Limit individual lectures/large-group cohort-learning to 60 minutes (including break)</a:t>
            </a:r>
          </a:p>
          <a:p>
            <a:r>
              <a:rPr lang="en-US" sz="1300" b="1" dirty="0">
                <a:solidFill>
                  <a:srgbClr val="FFC000"/>
                </a:solidFill>
              </a:rPr>
              <a:t>Start and end times for the day, lunch time, self-study (white) time, and clinical (pink) times should not be changed </a:t>
            </a:r>
            <a:endParaRPr lang="en-US" sz="1300" b="1" dirty="0">
              <a:solidFill>
                <a:srgbClr val="FFC000"/>
              </a:solidFill>
              <a:cs typeface="Calibri"/>
            </a:endParaRPr>
          </a:p>
          <a:p>
            <a:r>
              <a:rPr lang="en-US" sz="1300" b="1" dirty="0">
                <a:solidFill>
                  <a:srgbClr val="FFC000"/>
                </a:solidFill>
              </a:rPr>
              <a:t>First Monday afternoon in each block is reserved for components of longitudinal curriculum (in addition to integration)</a:t>
            </a:r>
            <a:endParaRPr lang="en-US" sz="1300" b="1" dirty="0">
              <a:solidFill>
                <a:srgbClr val="FFC000"/>
              </a:solidFill>
              <a:cs typeface="Calibri"/>
            </a:endParaRPr>
          </a:p>
          <a:p>
            <a:r>
              <a:rPr lang="en-US" sz="1300" b="1" dirty="0">
                <a:solidFill>
                  <a:srgbClr val="FFC000"/>
                </a:solidFill>
              </a:rPr>
              <a:t>The block should have at least one PBL  (LCME standard 6.3; also provides feedback)  and a SIMULATION exercise</a:t>
            </a:r>
            <a:endParaRPr lang="en-US" sz="1300" b="1" dirty="0">
              <a:solidFill>
                <a:srgbClr val="FFC000"/>
              </a:solidFill>
              <a:cs typeface="Calibri" panose="020F0502020204030204"/>
            </a:endParaRPr>
          </a:p>
          <a:p>
            <a:r>
              <a:rPr lang="en-US" sz="1300" b="1" dirty="0">
                <a:solidFill>
                  <a:srgbClr val="FFC000"/>
                </a:solidFill>
              </a:rPr>
              <a:t>The first page of every session/activity should have clearly stated learning objectives (LCME standard 6.1)</a:t>
            </a:r>
            <a:endParaRPr lang="en-US" sz="1300" b="1" dirty="0">
              <a:solidFill>
                <a:srgbClr val="FFC000"/>
              </a:solidFill>
              <a:cs typeface="Calibri"/>
            </a:endParaRPr>
          </a:p>
          <a:p>
            <a:r>
              <a:rPr lang="en-US" sz="1300" b="1" dirty="0">
                <a:solidFill>
                  <a:srgbClr val="FFC000"/>
                </a:solidFill>
              </a:rPr>
              <a:t>Multiple  formative and summative assessments and mid-block narrative feedback to students (LCME requirements)</a:t>
            </a:r>
            <a:endParaRPr lang="en-US" sz="1300" b="1" dirty="0">
              <a:solidFill>
                <a:srgbClr val="FFC000"/>
              </a:solidFill>
              <a:cs typeface="Calibri"/>
            </a:endParaRPr>
          </a:p>
          <a:p>
            <a:r>
              <a:rPr lang="en-US" sz="1300" b="1" dirty="0">
                <a:solidFill>
                  <a:srgbClr val="FFC000"/>
                </a:solidFill>
              </a:rPr>
              <a:t>Students should know by end of the day of the block final exam if they need to remediate</a:t>
            </a:r>
            <a:endParaRPr lang="en-US" sz="1300" b="1" dirty="0">
              <a:solidFill>
                <a:srgbClr val="FFC000"/>
              </a:solidFill>
              <a:cs typeface="Calibri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DC82BFDA-71FE-4B2A-B756-6E9EDFB1E3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7780" y="276718"/>
            <a:ext cx="868158" cy="8533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9978826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19">
            <a:extLst>
              <a:ext uri="{FF2B5EF4-FFF2-40B4-BE49-F238E27FC236}">
                <a16:creationId xmlns:a16="http://schemas.microsoft.com/office/drawing/2014/main" id="{63AB00AE-4340-440F-82E1-9F69D1D551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0366D5-26C7-460F-B43A-B21ADBD21D1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16"/>
          <a:stretch/>
        </p:blipFill>
        <p:spPr>
          <a:xfrm>
            <a:off x="6089904" y="2487166"/>
            <a:ext cx="6263640" cy="4215384"/>
          </a:xfrm>
          <a:prstGeom prst="rect">
            <a:avLst/>
          </a:prstGeom>
          <a:effectLst>
            <a:softEdge rad="533400"/>
          </a:effectLst>
        </p:spPr>
      </p:pic>
      <p:pic>
        <p:nvPicPr>
          <p:cNvPr id="33" name="Picture 21">
            <a:extLst>
              <a:ext uri="{FF2B5EF4-FFF2-40B4-BE49-F238E27FC236}">
                <a16:creationId xmlns:a16="http://schemas.microsoft.com/office/drawing/2014/main" id="{22901FED-4FC9-4ED5-8123-C98BCD1616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B7BB029-83A4-4C70-AC69-8BD2C0E21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997" y="798445"/>
            <a:ext cx="9671603" cy="1311664"/>
          </a:xfrm>
        </p:spPr>
        <p:txBody>
          <a:bodyPr>
            <a:normAutofit/>
          </a:bodyPr>
          <a:lstStyle/>
          <a:p>
            <a:r>
              <a:rPr lang="en-US" sz="2200" dirty="0">
                <a:solidFill>
                  <a:srgbClr val="000000"/>
                </a:solidFill>
              </a:rPr>
              <a:t>Invite Content Experts To Build Biomedical, Clinical, and Longitudinal Thread Content For Your Block</a:t>
            </a:r>
            <a:br>
              <a:rPr lang="en-US" sz="2200" dirty="0">
                <a:solidFill>
                  <a:srgbClr val="000000"/>
                </a:solidFill>
              </a:rPr>
            </a:br>
            <a:br>
              <a:rPr lang="en-US" sz="2200" dirty="0">
                <a:solidFill>
                  <a:srgbClr val="000000"/>
                </a:solidFill>
              </a:rPr>
            </a:br>
            <a:r>
              <a:rPr lang="en-US" sz="2200" dirty="0">
                <a:solidFill>
                  <a:srgbClr val="000000"/>
                </a:solidFill>
              </a:rPr>
              <a:t>(FEEL FREE TO CREATE YOUR OWN BUILD TEAM)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C33B9-97C0-4191-9F72-61499400F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803637" cy="3788830"/>
          </a:xfrm>
        </p:spPr>
        <p:txBody>
          <a:bodyPr anchor="ctr">
            <a:normAutofit lnSpcReduction="10000"/>
          </a:bodyPr>
          <a:lstStyle/>
          <a:p>
            <a:pPr fontAlgn="base"/>
            <a:r>
              <a:rPr lang="en-US" sz="1400" b="1" dirty="0">
                <a:solidFill>
                  <a:srgbClr val="000000"/>
                </a:solidFill>
              </a:rPr>
              <a:t>Anatomy – Lela Giannaris</a:t>
            </a:r>
            <a:endParaRPr lang="en-US" sz="1400" b="1" dirty="0">
              <a:solidFill>
                <a:srgbClr val="000000"/>
              </a:solidFill>
              <a:cs typeface="Calibri"/>
            </a:endParaRPr>
          </a:p>
          <a:p>
            <a:pPr fontAlgn="base"/>
            <a:r>
              <a:rPr lang="en-US" sz="1400" b="1" dirty="0">
                <a:solidFill>
                  <a:srgbClr val="000000"/>
                </a:solidFill>
              </a:rPr>
              <a:t>Imaging – Chris Cerniglia</a:t>
            </a:r>
            <a:endParaRPr lang="en-US" sz="1400" b="1" dirty="0">
              <a:solidFill>
                <a:srgbClr val="000000"/>
              </a:solidFill>
              <a:cs typeface="Calibri"/>
            </a:endParaRPr>
          </a:p>
          <a:p>
            <a:pPr fontAlgn="base"/>
            <a:r>
              <a:rPr lang="en-US" sz="1400" b="1" dirty="0">
                <a:solidFill>
                  <a:srgbClr val="000000"/>
                </a:solidFill>
              </a:rPr>
              <a:t>Histology/Physiology/Embryology – Manas Das</a:t>
            </a:r>
            <a:endParaRPr lang="en-US" sz="1400" b="1" dirty="0">
              <a:solidFill>
                <a:srgbClr val="000000"/>
              </a:solidFill>
              <a:cs typeface="Calibri"/>
            </a:endParaRPr>
          </a:p>
          <a:p>
            <a:pPr fontAlgn="base"/>
            <a:r>
              <a:rPr lang="en-US" sz="1400" b="1" dirty="0">
                <a:solidFill>
                  <a:srgbClr val="000000"/>
                </a:solidFill>
              </a:rPr>
              <a:t>Pharmacology – Mark Dershwitz </a:t>
            </a:r>
            <a:endParaRPr lang="en-US" sz="1400" b="1" dirty="0">
              <a:solidFill>
                <a:srgbClr val="000000"/>
              </a:solidFill>
              <a:cs typeface="Calibri"/>
            </a:endParaRPr>
          </a:p>
          <a:p>
            <a:pPr fontAlgn="base"/>
            <a:r>
              <a:rPr lang="en-US" sz="1400" b="1" dirty="0">
                <a:solidFill>
                  <a:srgbClr val="000000"/>
                </a:solidFill>
              </a:rPr>
              <a:t>Pathology –  Jacob Bledsoe</a:t>
            </a:r>
          </a:p>
          <a:p>
            <a:r>
              <a:rPr lang="en-US" sz="1400" b="1" dirty="0">
                <a:ea typeface="+mn-lt"/>
                <a:cs typeface="+mn-lt"/>
              </a:rPr>
              <a:t>Nutrition – Kerri Gosselin </a:t>
            </a:r>
            <a:endParaRPr lang="en-US" sz="1400" b="1" dirty="0"/>
          </a:p>
          <a:p>
            <a:pPr fontAlgn="base"/>
            <a:r>
              <a:rPr lang="en-US" sz="1400" b="1" dirty="0">
                <a:solidFill>
                  <a:srgbClr val="000000"/>
                </a:solidFill>
              </a:rPr>
              <a:t>Clinical Integration – Howard Sachs, Jen Carey, Mike Fahey</a:t>
            </a:r>
            <a:r>
              <a:rPr lang="en-US" sz="1400" b="1" dirty="0">
                <a:solidFill>
                  <a:srgbClr val="000000"/>
                </a:solidFill>
                <a:highlight>
                  <a:srgbClr val="FFFF00"/>
                </a:highlight>
              </a:rPr>
              <a:t> </a:t>
            </a:r>
            <a:endParaRPr lang="en-US" sz="1400" b="1" dirty="0">
              <a:solidFill>
                <a:srgbClr val="000000"/>
              </a:solidFill>
              <a:highlight>
                <a:srgbClr val="FFFF00"/>
              </a:highlight>
              <a:cs typeface="Calibri"/>
            </a:endParaRPr>
          </a:p>
          <a:p>
            <a:pPr fontAlgn="base"/>
            <a:endParaRPr lang="en-US" sz="1400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1400" b="1" dirty="0">
              <a:solidFill>
                <a:schemeClr val="tx2"/>
              </a:solidFill>
              <a:cs typeface="Calibri"/>
            </a:endParaRPr>
          </a:p>
          <a:p>
            <a:r>
              <a:rPr lang="en-US" sz="1400" b="1" dirty="0">
                <a:solidFill>
                  <a:schemeClr val="tx2"/>
                </a:solidFill>
                <a:ea typeface="+mn-lt"/>
                <a:cs typeface="+mn-lt"/>
              </a:rPr>
              <a:t>SDOH </a:t>
            </a:r>
            <a:r>
              <a:rPr lang="en-US" sz="1400" b="1" dirty="0">
                <a:solidFill>
                  <a:schemeClr val="tx2"/>
                </a:solidFill>
              </a:rPr>
              <a:t>-Suzanne Cashman &amp; Susan Hogan </a:t>
            </a:r>
            <a:endParaRPr lang="en-US" b="1" dirty="0">
              <a:solidFill>
                <a:schemeClr val="tx2"/>
              </a:solidFill>
              <a:cs typeface="Calibri"/>
            </a:endParaRPr>
          </a:p>
          <a:p>
            <a:pPr fontAlgn="base"/>
            <a:r>
              <a:rPr lang="en-US" sz="1400" b="1" dirty="0">
                <a:solidFill>
                  <a:schemeClr val="tx2"/>
                </a:solidFill>
              </a:rPr>
              <a:t>Wellness – Mark Miceli </a:t>
            </a:r>
            <a:endParaRPr lang="en-US" sz="1400" b="1" dirty="0">
              <a:solidFill>
                <a:schemeClr val="tx2"/>
              </a:solidFill>
              <a:cs typeface="Calibri"/>
            </a:endParaRPr>
          </a:p>
          <a:p>
            <a:pPr fontAlgn="base"/>
            <a:r>
              <a:rPr lang="en-US" sz="1400" b="1" dirty="0">
                <a:solidFill>
                  <a:schemeClr val="tx2"/>
                </a:solidFill>
              </a:rPr>
              <a:t>IPE – Jessica Therrien, Nancy Morris </a:t>
            </a:r>
            <a:endParaRPr lang="en-US" sz="1400" b="1" dirty="0">
              <a:solidFill>
                <a:schemeClr val="tx2"/>
              </a:solidFill>
              <a:cs typeface="Calibri"/>
            </a:endParaRPr>
          </a:p>
        </p:txBody>
      </p:sp>
      <p:pic>
        <p:nvPicPr>
          <p:cNvPr id="4" name="Picture 5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1BCA4981-343F-46E9-9BF3-B3D18F6532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6601" y="-2157"/>
            <a:ext cx="161925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976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Box 4"/>
          <p:cNvSpPr txBox="1"/>
          <p:nvPr/>
        </p:nvSpPr>
        <p:spPr>
          <a:xfrm>
            <a:off x="6944220" y="222559"/>
            <a:ext cx="5066001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OLYMPIC RINGS COLOR</a:t>
            </a:r>
          </a:p>
        </p:txBody>
      </p:sp>
      <p:sp>
        <p:nvSpPr>
          <p:cNvPr id="148" name="TextBox 5"/>
          <p:cNvSpPr txBox="1"/>
          <p:nvPr/>
        </p:nvSpPr>
        <p:spPr>
          <a:xfrm>
            <a:off x="6944390" y="1378540"/>
            <a:ext cx="5408561" cy="408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ts val="3467"/>
              </a:lnSpc>
            </a:pPr>
            <a:r>
              <a:rPr sz="2133" kern="0"/>
              <a:t>Each ring is for each continent on Earth</a:t>
            </a:r>
          </a:p>
        </p:txBody>
      </p:sp>
      <p:sp>
        <p:nvSpPr>
          <p:cNvPr id="151" name="TextBox 8"/>
          <p:cNvSpPr txBox="1"/>
          <p:nvPr/>
        </p:nvSpPr>
        <p:spPr>
          <a:xfrm>
            <a:off x="685630" y="3371850"/>
            <a:ext cx="5066002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SKIN COLOR</a:t>
            </a:r>
          </a:p>
        </p:txBody>
      </p:sp>
      <p:sp>
        <p:nvSpPr>
          <p:cNvPr id="152" name="TextBox 9"/>
          <p:cNvSpPr txBox="1"/>
          <p:nvPr/>
        </p:nvSpPr>
        <p:spPr>
          <a:xfrm>
            <a:off x="488515" y="2410370"/>
            <a:ext cx="8238232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ct val="100000"/>
              </a:lnSpc>
            </a:pPr>
            <a:endParaRPr lang="en-US" sz="2800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76405A6-D2D4-4954-BC7A-1B1A7947484C}"/>
              </a:ext>
            </a:extLst>
          </p:cNvPr>
          <p:cNvSpPr txBox="1"/>
          <p:nvPr/>
        </p:nvSpPr>
        <p:spPr>
          <a:xfrm>
            <a:off x="685800" y="660400"/>
            <a:ext cx="7360920" cy="666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ts val="8100"/>
              </a:lnSpc>
              <a:defRPr sz="65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5400"/>
              </a:lnSpc>
            </a:pPr>
            <a:r>
              <a:rPr lang="en-US" sz="4334" kern="0">
                <a:solidFill>
                  <a:srgbClr val="005392"/>
                </a:solidFill>
              </a:rPr>
              <a:t>Agenda</a:t>
            </a:r>
            <a:endParaRPr sz="4334" kern="0">
              <a:solidFill>
                <a:srgbClr val="005392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7B5AF0E-9780-47BC-A115-F6F9CB725F15}"/>
                  </a:ext>
                </a:extLst>
              </p14:cNvPr>
              <p14:cNvContentPartPr/>
              <p14:nvPr/>
            </p14:nvContentPartPr>
            <p14:xfrm>
              <a:off x="9241359" y="222559"/>
              <a:ext cx="122400" cy="67166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7B5AF0E-9780-47BC-A115-F6F9CB725F1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187359" y="114563"/>
                <a:ext cx="230040" cy="6932272"/>
              </a:xfrm>
              <a:prstGeom prst="rect">
                <a:avLst/>
              </a:prstGeom>
            </p:spPr>
          </p:pic>
        </mc:Fallback>
      </mc:AlternateContent>
      <p:pic>
        <p:nvPicPr>
          <p:cNvPr id="2" name="Picture 1">
            <a:extLst>
              <a:ext uri="{FF2B5EF4-FFF2-40B4-BE49-F238E27FC236}">
                <a16:creationId xmlns:a16="http://schemas.microsoft.com/office/drawing/2014/main" id="{5BA64C80-3FE3-4DD0-9698-72C5CC43DBE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4408422">
            <a:off x="9228846" y="637017"/>
            <a:ext cx="2704762" cy="216190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978DBE3-D621-49FA-B8B7-0C8D4E89BB33}"/>
              </a:ext>
            </a:extLst>
          </p:cNvPr>
          <p:cNvSpPr txBox="1"/>
          <p:nvPr/>
        </p:nvSpPr>
        <p:spPr>
          <a:xfrm>
            <a:off x="685630" y="1798769"/>
            <a:ext cx="8041118" cy="501675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cs typeface="Calibri"/>
              </a:rPr>
              <a:t>Introduction </a:t>
            </a:r>
            <a:endParaRPr lang="en-US" sz="200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a typeface="+mn-lt"/>
                <a:cs typeface="+mn-lt"/>
              </a:rPr>
              <a:t>Review of Curriculum </a:t>
            </a:r>
            <a:r>
              <a:rPr lang="en-US" sz="2000" dirty="0" err="1">
                <a:ea typeface="+mn-lt"/>
                <a:cs typeface="+mn-lt"/>
              </a:rPr>
              <a:t>ReVolution</a:t>
            </a:r>
            <a:r>
              <a:rPr lang="en-US" sz="2000" dirty="0">
                <a:ea typeface="+mn-lt"/>
                <a:cs typeface="+mn-lt"/>
              </a:rPr>
              <a:t> 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a typeface="+mn-lt"/>
                <a:cs typeface="+mn-lt"/>
              </a:rPr>
              <a:t>Reframing of longitudinal content from T3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a typeface="+mn-lt"/>
                <a:cs typeface="+mn-lt"/>
              </a:rPr>
              <a:t>Review of Spokesperson team meeting</a:t>
            </a:r>
            <a:endParaRPr lang="en-US" dirty="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ea typeface="+mn-lt"/>
                <a:cs typeface="+mn-lt"/>
              </a:rPr>
              <a:t>EPC Presentation planning</a:t>
            </a:r>
            <a:endParaRPr lang="en-US" dirty="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ea typeface="+mn-lt"/>
              <a:cs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Next steps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ea typeface="+mn-lt"/>
              <a:cs typeface="+mn-lt"/>
            </a:endParaRPr>
          </a:p>
          <a:p>
            <a:r>
              <a:rPr lang="en-US" sz="2000" dirty="0">
                <a:ea typeface="+mn-lt"/>
                <a:cs typeface="+mn-lt"/>
                <a:hlinkClick r:id="rId6"/>
              </a:rPr>
              <a:t>https://www.umassmed.edu/oume/initiatives/curriculum-revolution2/</a:t>
            </a:r>
            <a:endParaRPr lang="en-US"/>
          </a:p>
          <a:p>
            <a:endParaRPr lang="en-US" sz="2000" dirty="0">
              <a:solidFill>
                <a:srgbClr val="000000"/>
              </a:solidFill>
              <a:latin typeface="Helvetica"/>
              <a:ea typeface="+mj-e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>
              <a:solidFill>
                <a:srgbClr val="000000"/>
              </a:solidFill>
              <a:latin typeface="Helvetica"/>
              <a:ea typeface="+mj-ea"/>
              <a:cs typeface="Helvetic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00000"/>
              </a:solidFill>
              <a:latin typeface="Helvetica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030782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Box 4"/>
          <p:cNvSpPr txBox="1"/>
          <p:nvPr/>
        </p:nvSpPr>
        <p:spPr>
          <a:xfrm>
            <a:off x="6944220" y="222559"/>
            <a:ext cx="5066001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OLYMPIC RINGS COLOR</a:t>
            </a:r>
          </a:p>
        </p:txBody>
      </p:sp>
      <p:sp>
        <p:nvSpPr>
          <p:cNvPr id="148" name="TextBox 5"/>
          <p:cNvSpPr txBox="1"/>
          <p:nvPr/>
        </p:nvSpPr>
        <p:spPr>
          <a:xfrm>
            <a:off x="6944390" y="1378540"/>
            <a:ext cx="5408561" cy="408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ts val="3467"/>
              </a:lnSpc>
            </a:pPr>
            <a:r>
              <a:rPr sz="2133" kern="0"/>
              <a:t>Each ring is for each continent on Earth</a:t>
            </a:r>
          </a:p>
        </p:txBody>
      </p:sp>
      <p:sp>
        <p:nvSpPr>
          <p:cNvPr id="151" name="TextBox 8"/>
          <p:cNvSpPr txBox="1"/>
          <p:nvPr/>
        </p:nvSpPr>
        <p:spPr>
          <a:xfrm>
            <a:off x="685630" y="3371850"/>
            <a:ext cx="5066002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SKIN COLOR</a:t>
            </a:r>
          </a:p>
        </p:txBody>
      </p:sp>
      <p:sp>
        <p:nvSpPr>
          <p:cNvPr id="152" name="TextBox 9"/>
          <p:cNvSpPr txBox="1"/>
          <p:nvPr/>
        </p:nvSpPr>
        <p:spPr>
          <a:xfrm>
            <a:off x="488515" y="2410370"/>
            <a:ext cx="8238232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ct val="100000"/>
              </a:lnSpc>
            </a:pPr>
            <a:endParaRPr lang="en-US" sz="2800" ker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76405A6-D2D4-4954-BC7A-1B1A7947484C}"/>
              </a:ext>
            </a:extLst>
          </p:cNvPr>
          <p:cNvSpPr txBox="1"/>
          <p:nvPr/>
        </p:nvSpPr>
        <p:spPr>
          <a:xfrm>
            <a:off x="685800" y="660400"/>
            <a:ext cx="7360920" cy="6661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8100"/>
              </a:lnSpc>
              <a:defRPr sz="65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5400"/>
              </a:lnSpc>
            </a:pPr>
            <a:r>
              <a:rPr lang="en-US" sz="4300" kern="0">
                <a:solidFill>
                  <a:srgbClr val="005392"/>
                </a:solidFill>
              </a:rPr>
              <a:t>Most Updated Calendar</a:t>
            </a:r>
            <a:endParaRPr sz="4334" kern="0">
              <a:solidFill>
                <a:srgbClr val="005392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A64C80-3FE3-4DD0-9698-72C5CC43DB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4408422">
            <a:off x="9853209" y="395767"/>
            <a:ext cx="1663720" cy="1324779"/>
          </a:xfrm>
          <a:prstGeom prst="rect">
            <a:avLst/>
          </a:prstGeom>
        </p:spPr>
      </p:pic>
      <p:pic>
        <p:nvPicPr>
          <p:cNvPr id="4" name="Picture 4" descr="Timeline&#10;&#10;Description automatically generated">
            <a:extLst>
              <a:ext uri="{FF2B5EF4-FFF2-40B4-BE49-F238E27FC236}">
                <a16:creationId xmlns:a16="http://schemas.microsoft.com/office/drawing/2014/main" id="{293C1655-2CB7-4147-9BF3-467DB2BD88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133" y="2397892"/>
            <a:ext cx="11726212" cy="3875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3331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474090D-CD95-4B41-BE3D-6596953D3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44662" y="323519"/>
            <a:ext cx="4323899" cy="6212748"/>
          </a:xfrm>
          <a:custGeom>
            <a:avLst/>
            <a:gdLst>
              <a:gd name="connsiteX0" fmla="*/ 0 w 4323899"/>
              <a:gd name="connsiteY0" fmla="*/ 0 h 6212748"/>
              <a:gd name="connsiteX1" fmla="*/ 742501 w 4323899"/>
              <a:gd name="connsiteY1" fmla="*/ 0 h 6212748"/>
              <a:gd name="connsiteX2" fmla="*/ 4323899 w 4323899"/>
              <a:gd name="connsiteY2" fmla="*/ 0 h 6212748"/>
              <a:gd name="connsiteX3" fmla="*/ 4323899 w 4323899"/>
              <a:gd name="connsiteY3" fmla="*/ 2864954 h 6212748"/>
              <a:gd name="connsiteX4" fmla="*/ 880454 w 4323899"/>
              <a:gd name="connsiteY4" fmla="*/ 6212748 h 6212748"/>
              <a:gd name="connsiteX5" fmla="*/ 0 w 4323899"/>
              <a:gd name="connsiteY5" fmla="*/ 6212748 h 6212748"/>
              <a:gd name="connsiteX6" fmla="*/ 0 w 4323899"/>
              <a:gd name="connsiteY6" fmla="*/ 6210962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23899" h="6212748">
                <a:moveTo>
                  <a:pt x="0" y="0"/>
                </a:moveTo>
                <a:lnTo>
                  <a:pt x="742501" y="0"/>
                </a:lnTo>
                <a:lnTo>
                  <a:pt x="4323899" y="0"/>
                </a:lnTo>
                <a:lnTo>
                  <a:pt x="4323899" y="2864954"/>
                </a:lnTo>
                <a:lnTo>
                  <a:pt x="880454" y="6212748"/>
                </a:lnTo>
                <a:lnTo>
                  <a:pt x="0" y="6212748"/>
                </a:lnTo>
                <a:lnTo>
                  <a:pt x="0" y="6210962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F3E811-B104-4DFF-951A-008C860FF1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8E1BC57-195A-440F-911C-2C228089B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024" y="679818"/>
            <a:ext cx="10806163" cy="812357"/>
          </a:xfrm>
        </p:spPr>
        <p:txBody>
          <a:bodyPr>
            <a:normAutofit/>
          </a:bodyPr>
          <a:lstStyle/>
          <a:p>
            <a:r>
              <a:rPr lang="en-US" sz="3600" b="1" dirty="0"/>
              <a:t>General Block Structure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9F2389B-3544-4A76-9350-E710FBC448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719" y="1537505"/>
            <a:ext cx="5769224" cy="447910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Anatomy and Normal Imaging</a:t>
            </a:r>
            <a:endParaRPr lang="en-US" dirty="0"/>
          </a:p>
          <a:p>
            <a:r>
              <a:rPr lang="en-US" sz="2400" dirty="0"/>
              <a:t>Embryology and Congenital Disorders</a:t>
            </a:r>
          </a:p>
          <a:p>
            <a:r>
              <a:rPr lang="en-US" sz="2400" dirty="0"/>
              <a:t>Histophysiology</a:t>
            </a:r>
          </a:p>
          <a:p>
            <a:r>
              <a:rPr lang="en-US" sz="2400" dirty="0"/>
              <a:t>Pathology and Abnormal Imaging</a:t>
            </a:r>
          </a:p>
          <a:p>
            <a:r>
              <a:rPr lang="en-US" sz="2400" dirty="0"/>
              <a:t>Pharmacology</a:t>
            </a:r>
          </a:p>
          <a:p>
            <a:r>
              <a:rPr lang="en-US" sz="2400" dirty="0"/>
              <a:t>Clinical Content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r>
              <a:rPr lang="en-US" sz="2400"/>
              <a:t>Longitudinal Threaded Content – Nutrition, </a:t>
            </a:r>
            <a:r>
              <a:rPr lang="en-US" sz="2400" dirty="0"/>
              <a:t>Diversity, Wellness, Health Systems Science, Cancer</a:t>
            </a:r>
            <a:endParaRPr lang="en-US" sz="2400" dirty="0">
              <a:cs typeface="Calibri"/>
            </a:endParaRPr>
          </a:p>
        </p:txBody>
      </p:sp>
      <p:pic>
        <p:nvPicPr>
          <p:cNvPr id="2" name="Picture 5" descr="A picture containing drawing&#10;&#10;Description generated with very high confidence">
            <a:extLst>
              <a:ext uri="{FF2B5EF4-FFF2-40B4-BE49-F238E27FC236}">
                <a16:creationId xmlns:a16="http://schemas.microsoft.com/office/drawing/2014/main" id="{51F12AA6-2347-43EE-AC81-FF7C72587B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0262" y="4742372"/>
            <a:ext cx="1619250" cy="1600200"/>
          </a:xfrm>
          <a:prstGeom prst="rect">
            <a:avLst/>
          </a:prstGeom>
        </p:spPr>
      </p:pic>
      <p:sp>
        <p:nvSpPr>
          <p:cNvPr id="3" name="Right Bracket 2">
            <a:extLst>
              <a:ext uri="{FF2B5EF4-FFF2-40B4-BE49-F238E27FC236}">
                <a16:creationId xmlns:a16="http://schemas.microsoft.com/office/drawing/2014/main" id="{C3FC756B-C58F-4559-ACCD-C01AF6C4A6F9}"/>
              </a:ext>
            </a:extLst>
          </p:cNvPr>
          <p:cNvSpPr/>
          <p:nvPr/>
        </p:nvSpPr>
        <p:spPr>
          <a:xfrm>
            <a:off x="5879254" y="1911774"/>
            <a:ext cx="308186" cy="2619586"/>
          </a:xfrm>
          <a:prstGeom prst="rightBracket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</a:endParaRPr>
          </a:p>
        </p:txBody>
      </p:sp>
      <p:sp>
        <p:nvSpPr>
          <p:cNvPr id="7" name="AutoShape 2">
            <a:extLst>
              <a:ext uri="{FF2B5EF4-FFF2-40B4-BE49-F238E27FC236}">
                <a16:creationId xmlns:a16="http://schemas.microsoft.com/office/drawing/2014/main" id="{01F3D2A1-423D-4AE9-B9DD-08FC1F0C54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0B7BE206-5CE0-405E-BF16-BCCCF045AFE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610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5AAE9118-0436-4488-AC4A-C14DF6A7B6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1"/>
            <a:ext cx="12192002" cy="4489449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Rounded Rectangle 26">
            <a:extLst>
              <a:ext uri="{FF2B5EF4-FFF2-40B4-BE49-F238E27FC236}">
                <a16:creationId xmlns:a16="http://schemas.microsoft.com/office/drawing/2014/main" id="{48AADC38-41AB-482C-B8C3-6B9CD91B6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564" y="320040"/>
            <a:ext cx="11548872" cy="393031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BCB96A8-68F7-43C7-BCD5-E6D20FB156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" y="940598"/>
            <a:ext cx="5276088" cy="26908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AE016F5-16BC-4E5C-B2DE-5B8A03C3CD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2784" y="1046119"/>
            <a:ext cx="5276088" cy="247976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FBCF14-829A-4093-B03C-748EC2A78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564" y="4858766"/>
            <a:ext cx="11657076" cy="1605083"/>
          </a:xfrm>
        </p:spPr>
        <p:txBody>
          <a:bodyPr anchor="ctr">
            <a:noAutofit/>
          </a:bodyPr>
          <a:lstStyle/>
          <a:p>
            <a:r>
              <a:rPr lang="en-US" sz="1300" b="1" dirty="0">
                <a:solidFill>
                  <a:srgbClr val="0070C0"/>
                </a:solidFill>
              </a:rPr>
              <a:t>Flow of information for biomedical sciences in a system block should preferable be in the following sequence – anatomy/normal imaging → histophysiology → embryology/congenital disorders → path/pharm/abnormal imaging</a:t>
            </a:r>
          </a:p>
          <a:p>
            <a:r>
              <a:rPr lang="en-US" sz="1300" b="1" dirty="0">
                <a:solidFill>
                  <a:srgbClr val="0070C0"/>
                </a:solidFill>
              </a:rPr>
              <a:t>Collaborate with the LCT representatives and to build longitudinal threads for through the curriculum (some more than others) </a:t>
            </a:r>
            <a:endParaRPr lang="en-US" sz="1300" b="1" dirty="0">
              <a:solidFill>
                <a:srgbClr val="0070C0"/>
              </a:solidFill>
              <a:cs typeface="Calibri"/>
            </a:endParaRPr>
          </a:p>
          <a:p>
            <a:r>
              <a:rPr lang="en-US" sz="1300" b="1" dirty="0">
                <a:solidFill>
                  <a:srgbClr val="0070C0"/>
                </a:solidFill>
              </a:rPr>
              <a:t>For large-group cohort learning (yellow blocks in the standardized week calendar), encourage off-campus/remote sessions to add flexibility </a:t>
            </a:r>
            <a:endParaRPr lang="en-US" sz="1300" b="1" dirty="0">
              <a:solidFill>
                <a:srgbClr val="0070C0"/>
              </a:solidFill>
              <a:cs typeface="Calibri"/>
            </a:endParaRPr>
          </a:p>
          <a:p>
            <a:r>
              <a:rPr lang="en-US" sz="1300" b="1" dirty="0">
                <a:solidFill>
                  <a:srgbClr val="0070C0"/>
                </a:solidFill>
              </a:rPr>
              <a:t>Consider weekend, online, and open-book options for midterm assessments/quizzes and use these as learning resources</a:t>
            </a:r>
            <a:endParaRPr lang="en-US" sz="1300" b="1" dirty="0">
              <a:solidFill>
                <a:srgbClr val="0070C0"/>
              </a:solidFill>
              <a:cs typeface="Calibri"/>
            </a:endParaRPr>
          </a:p>
          <a:p>
            <a:r>
              <a:rPr lang="en-US" sz="1300" b="1" dirty="0">
                <a:solidFill>
                  <a:srgbClr val="0070C0"/>
                </a:solidFill>
              </a:rPr>
              <a:t>Consider various modalities for formative and summative assessments </a:t>
            </a:r>
            <a:endParaRPr lang="en-US" sz="1300" b="1" dirty="0">
              <a:solidFill>
                <a:srgbClr val="0070C0"/>
              </a:solidFill>
              <a:cs typeface="Calibri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sz="1300" b="1" dirty="0">
              <a:solidFill>
                <a:srgbClr val="0070C0"/>
              </a:solidFill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03D69B-3F9A-45BE-8D64-E456FBDBB642}"/>
              </a:ext>
            </a:extLst>
          </p:cNvPr>
          <p:cNvSpPr txBox="1"/>
          <p:nvPr/>
        </p:nvSpPr>
        <p:spPr>
          <a:xfrm>
            <a:off x="5334000" y="3901335"/>
            <a:ext cx="322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SUGGESTIONS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CA7279E-1667-4790-9975-E9FCFA8D39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7922" y="670664"/>
            <a:ext cx="868158" cy="85339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960335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8">
            <a:extLst>
              <a:ext uri="{FF2B5EF4-FFF2-40B4-BE49-F238E27FC236}">
                <a16:creationId xmlns:a16="http://schemas.microsoft.com/office/drawing/2014/main" id="{D2E961F1-4A28-4A5F-BBD4-6E400E5E6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72357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7F57BEA8-497D-4AA8-8A18-BDCD696B2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68596"/>
            <a:ext cx="12192000" cy="173555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5F5C3C-8520-40D4-A326-60F1F26D1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073" y="489439"/>
            <a:ext cx="11139854" cy="93044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Build Team High Level Timeline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82415D3-DDE5-4D63-8CB3-23A5EC581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1479733"/>
            <a:ext cx="2743200" cy="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D7193FB-6AE6-4B3B-8F89-56B55DD63B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 bwMode="white">
          <a:xfrm>
            <a:off x="0" y="2201402"/>
            <a:ext cx="12188824" cy="0"/>
          </a:xfrm>
          <a:prstGeom prst="line">
            <a:avLst/>
          </a:prstGeom>
          <a:ln w="508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731C934-EFDD-4909-AC33-1DFAB13CDAD7}"/>
              </a:ext>
            </a:extLst>
          </p:cNvPr>
          <p:cNvGraphicFramePr>
            <a:graphicFrameLocks noGrp="1"/>
          </p:cNvGraphicFramePr>
          <p:nvPr/>
        </p:nvGraphicFramePr>
        <p:xfrm>
          <a:off x="321971" y="2951408"/>
          <a:ext cx="11496819" cy="3417723"/>
        </p:xfrm>
        <a:graphic>
          <a:graphicData uri="http://schemas.openxmlformats.org/drawingml/2006/table">
            <a:tbl>
              <a:tblPr firstRow="1" bandRow="1"/>
              <a:tblGrid>
                <a:gridCol w="4055234">
                  <a:extLst>
                    <a:ext uri="{9D8B030D-6E8A-4147-A177-3AD203B41FA5}">
                      <a16:colId xmlns:a16="http://schemas.microsoft.com/office/drawing/2014/main" val="2876121969"/>
                    </a:ext>
                  </a:extLst>
                </a:gridCol>
                <a:gridCol w="3789608">
                  <a:extLst>
                    <a:ext uri="{9D8B030D-6E8A-4147-A177-3AD203B41FA5}">
                      <a16:colId xmlns:a16="http://schemas.microsoft.com/office/drawing/2014/main" val="1784932325"/>
                    </a:ext>
                  </a:extLst>
                </a:gridCol>
                <a:gridCol w="3651977">
                  <a:extLst>
                    <a:ext uri="{9D8B030D-6E8A-4147-A177-3AD203B41FA5}">
                      <a16:colId xmlns:a16="http://schemas.microsoft.com/office/drawing/2014/main" val="3027185713"/>
                    </a:ext>
                  </a:extLst>
                </a:gridCol>
              </a:tblGrid>
              <a:tr h="434983">
                <a:tc>
                  <a:txBody>
                    <a:bodyPr/>
                    <a:lstStyle/>
                    <a:p>
                      <a:r>
                        <a:rPr lang="en-US" sz="2400" b="1">
                          <a:effectLst/>
                          <a:latin typeface="Calibri"/>
                        </a:rPr>
                        <a:t>6 months prior to EPC</a:t>
                      </a:r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effectLst/>
                          <a:latin typeface="Calibri"/>
                        </a:rPr>
                        <a:t>3 months prior to EPC</a:t>
                      </a:r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>
                          <a:effectLst/>
                          <a:latin typeface="Calibri"/>
                        </a:rPr>
                        <a:t>1 month prior to EPC</a:t>
                      </a:r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0382670"/>
                  </a:ext>
                </a:extLst>
              </a:tr>
              <a:tr h="2982740"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Identify and sequence core topics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Meet with longitudinal  consultants to integrate their content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Identify assessment types</a:t>
                      </a:r>
                    </a:p>
                    <a:p>
                      <a:endParaRPr lang="en-US" sz="2400">
                        <a:effectLst/>
                        <a:latin typeface="Calibri"/>
                      </a:endParaRP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Begin weekly schedule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Determine methodology</a:t>
                      </a:r>
                    </a:p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Draft assessments</a:t>
                      </a: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Font typeface="Arial" panose="020B0604020202020204" pitchFamily="34" charset="0"/>
                        <a:buChar char="•"/>
                      </a:pPr>
                      <a:r>
                        <a:rPr lang="en-US" sz="2400">
                          <a:effectLst/>
                          <a:latin typeface="Calibri"/>
                        </a:rPr>
                        <a:t>Finalize EPC rules presentation </a:t>
                      </a:r>
                    </a:p>
                  </a:txBody>
                  <a:tcPr marL="168600" marR="1686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4448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5752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Box 4"/>
          <p:cNvSpPr txBox="1"/>
          <p:nvPr/>
        </p:nvSpPr>
        <p:spPr>
          <a:xfrm>
            <a:off x="6944220" y="222559"/>
            <a:ext cx="5066001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OLYMPIC RINGS COLOR</a:t>
            </a:r>
          </a:p>
        </p:txBody>
      </p:sp>
      <p:sp>
        <p:nvSpPr>
          <p:cNvPr id="148" name="TextBox 5"/>
          <p:cNvSpPr txBox="1"/>
          <p:nvPr/>
        </p:nvSpPr>
        <p:spPr>
          <a:xfrm>
            <a:off x="6944390" y="1378540"/>
            <a:ext cx="5408561" cy="408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lnSpc>
                <a:spcPts val="5200"/>
              </a:lnSpc>
              <a:defRPr sz="3200">
                <a:solidFill>
                  <a:srgbClr val="FFFFFF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defRPr>
            </a:lvl1pPr>
          </a:lstStyle>
          <a:p>
            <a:pPr defTabSz="609630" hangingPunct="0">
              <a:lnSpc>
                <a:spcPts val="3467"/>
              </a:lnSpc>
            </a:pPr>
            <a:r>
              <a:rPr sz="2133" kern="0"/>
              <a:t>Each ring is for each continent on Earth</a:t>
            </a:r>
          </a:p>
        </p:txBody>
      </p:sp>
      <p:sp>
        <p:nvSpPr>
          <p:cNvPr id="151" name="TextBox 8"/>
          <p:cNvSpPr txBox="1"/>
          <p:nvPr/>
        </p:nvSpPr>
        <p:spPr>
          <a:xfrm>
            <a:off x="685630" y="3371850"/>
            <a:ext cx="5066002" cy="446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algn="just">
              <a:lnSpc>
                <a:spcPts val="5600"/>
              </a:lnSpc>
              <a:defRPr sz="40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ts val="3734"/>
              </a:lnSpc>
            </a:pPr>
            <a:r>
              <a:rPr sz="2667" kern="0"/>
              <a:t>SKIN COLOR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476405A6-D2D4-4954-BC7A-1B1A7947484C}"/>
              </a:ext>
            </a:extLst>
          </p:cNvPr>
          <p:cNvSpPr txBox="1"/>
          <p:nvPr/>
        </p:nvSpPr>
        <p:spPr>
          <a:xfrm>
            <a:off x="189007" y="163642"/>
            <a:ext cx="8714126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t">
            <a:spAutoFit/>
          </a:bodyPr>
          <a:lstStyle>
            <a:lvl1pPr>
              <a:lnSpc>
                <a:spcPts val="8100"/>
              </a:lnSpc>
              <a:defRPr sz="6500">
                <a:solidFill>
                  <a:srgbClr val="FFFFFF"/>
                </a:solidFill>
                <a:latin typeface="League Spartan Bold"/>
                <a:ea typeface="League Spartan Bold"/>
                <a:cs typeface="League Spartan Bold"/>
                <a:sym typeface="League Spartan Bold"/>
              </a:defRPr>
            </a:lvl1pPr>
          </a:lstStyle>
          <a:p>
            <a:pPr defTabSz="609630" hangingPunct="0">
              <a:lnSpc>
                <a:spcPct val="100000"/>
              </a:lnSpc>
            </a:pPr>
            <a:r>
              <a:rPr lang="en-US" sz="3600" kern="0">
                <a:solidFill>
                  <a:srgbClr val="005392"/>
                </a:solidFill>
              </a:rPr>
              <a:t>When to Present to EPC</a:t>
            </a:r>
            <a:endParaRPr lang="en-US" i="1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D322FB7-2A2F-43C7-A411-79CA0EF877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4750" y="5329913"/>
            <a:ext cx="1438360" cy="1528087"/>
          </a:xfrm>
          <a:prstGeom prst="rect">
            <a:avLst/>
          </a:prstGeom>
        </p:spPr>
      </p:pic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38F3AE9-0F18-4BDD-A0E2-8C3C9B21D4B1}"/>
              </a:ext>
            </a:extLst>
          </p:cNvPr>
          <p:cNvGraphicFramePr>
            <a:graphicFrameLocks noGrp="1"/>
          </p:cNvGraphicFramePr>
          <p:nvPr/>
        </p:nvGraphicFramePr>
        <p:xfrm>
          <a:off x="601296" y="776557"/>
          <a:ext cx="10905074" cy="3814823"/>
        </p:xfrm>
        <a:graphic>
          <a:graphicData uri="http://schemas.openxmlformats.org/drawingml/2006/table">
            <a:tbl>
              <a:tblPr firstRow="1" firstCol="1" bandRow="1">
                <a:noFill/>
                <a:tableStyleId>{5C22544A-7EE6-4342-B048-85BDC9FD1C3A}</a:tableStyleId>
              </a:tblPr>
              <a:tblGrid>
                <a:gridCol w="2952383">
                  <a:extLst>
                    <a:ext uri="{9D8B030D-6E8A-4147-A177-3AD203B41FA5}">
                      <a16:colId xmlns:a16="http://schemas.microsoft.com/office/drawing/2014/main" val="474780438"/>
                    </a:ext>
                  </a:extLst>
                </a:gridCol>
                <a:gridCol w="912705">
                  <a:extLst>
                    <a:ext uri="{9D8B030D-6E8A-4147-A177-3AD203B41FA5}">
                      <a16:colId xmlns:a16="http://schemas.microsoft.com/office/drawing/2014/main" val="2436523205"/>
                    </a:ext>
                  </a:extLst>
                </a:gridCol>
                <a:gridCol w="789088">
                  <a:extLst>
                    <a:ext uri="{9D8B030D-6E8A-4147-A177-3AD203B41FA5}">
                      <a16:colId xmlns:a16="http://schemas.microsoft.com/office/drawing/2014/main" val="1463564883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3555172431"/>
                    </a:ext>
                  </a:extLst>
                </a:gridCol>
                <a:gridCol w="799389">
                  <a:extLst>
                    <a:ext uri="{9D8B030D-6E8A-4147-A177-3AD203B41FA5}">
                      <a16:colId xmlns:a16="http://schemas.microsoft.com/office/drawing/2014/main" val="3447188203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2701063999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1827787593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2177784453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965910149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2458060297"/>
                    </a:ext>
                  </a:extLst>
                </a:gridCol>
                <a:gridCol w="778787">
                  <a:extLst>
                    <a:ext uri="{9D8B030D-6E8A-4147-A177-3AD203B41FA5}">
                      <a16:colId xmlns:a16="http://schemas.microsoft.com/office/drawing/2014/main" val="1400580742"/>
                    </a:ext>
                  </a:extLst>
                </a:gridCol>
              </a:tblGrid>
              <a:tr h="6230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Groups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March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April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May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June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July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Aug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Sept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Oct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Nov 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Dec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2021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2673625"/>
                  </a:ext>
                </a:extLst>
              </a:tr>
              <a:tr h="499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Leadership Team (LT); traditional track – calendar, policies, and processes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210615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P1, P2, Blood/Inf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0632298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Skin/MSK, NSB, GI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3664723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CVS, Resp, Renal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344208"/>
                  </a:ext>
                </a:extLst>
              </a:tr>
              <a:tr h="499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Endo/Repro, PHC, Clinical, &amp; Clinical Integration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8061582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LT (traditional track – wrap up) 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4881580"/>
                  </a:ext>
                </a:extLst>
              </a:tr>
              <a:tr h="499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LT; 3-year track – calendar, policies, and processes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485265"/>
                  </a:ext>
                </a:extLst>
              </a:tr>
              <a:tr h="3387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LT; Clinical Years Revolution</a:t>
                      </a:r>
                    </a:p>
                  </a:txBody>
                  <a:tcPr marL="148340" marR="111255" marT="74170" marB="74170">
                    <a:lnL w="19050" cap="flat" cmpd="sng" algn="ctr">
                      <a:noFill/>
                      <a:prstDash val="solid"/>
                    </a:lnL>
                    <a:lnR w="9525" cap="flat" cmpd="sng" algn="ctr">
                      <a:solidFill>
                        <a:srgbClr val="C7C6C1"/>
                      </a:solidFill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9525" cap="flat" cmpd="sng" algn="ctr">
                      <a:solidFill>
                        <a:srgbClr val="C7C6C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10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X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00B050"/>
                          </a:solidFill>
                          <a:latin typeface="inherit"/>
                          <a:ea typeface="+mn-ea"/>
                          <a:cs typeface="+mn-cs"/>
                        </a:rPr>
                        <a:t>●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kern="1200">
                          <a:solidFill>
                            <a:srgbClr val="C00000"/>
                          </a:solidFill>
                          <a:latin typeface="inherit"/>
                          <a:ea typeface="+mn-ea"/>
                          <a:cs typeface="+mn-cs"/>
                        </a:rPr>
                        <a:t>†</a:t>
                      </a:r>
                    </a:p>
                  </a:txBody>
                  <a:tcPr marL="148340" marR="111255" marT="74170" marB="74170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rgbClr val="C7C6C1"/>
                      </a:solidFill>
                      <a:prstDash val="solid"/>
                    </a:lnT>
                    <a:lnB w="9525" cap="flat" cmpd="sng" algn="ctr">
                      <a:solidFill>
                        <a:srgbClr val="C7C6C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798107"/>
                  </a:ext>
                </a:extLst>
              </a:tr>
            </a:tbl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E3305D9B-905C-466A-A9ED-D0D5F1D4724A}"/>
              </a:ext>
            </a:extLst>
          </p:cNvPr>
          <p:cNvSpPr/>
          <p:nvPr/>
        </p:nvSpPr>
        <p:spPr>
          <a:xfrm>
            <a:off x="1210037" y="4619070"/>
            <a:ext cx="6096000" cy="104644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/>
            <a:endParaRPr lang="en-US">
              <a:solidFill>
                <a:srgbClr val="FFFFFF"/>
              </a:solidFill>
              <a:latin typeface="inherit"/>
            </a:endParaRPr>
          </a:p>
          <a:p>
            <a:r>
              <a:rPr lang="en-US" sz="1100" b="1">
                <a:solidFill>
                  <a:srgbClr val="201F1E"/>
                </a:solidFill>
                <a:latin typeface="Calibri" panose="020F0502020204030204" pitchFamily="34" charset="0"/>
              </a:rPr>
              <a:t>Presentation to EPC rules (steering committee): X </a:t>
            </a:r>
            <a:endParaRPr lang="en-US" sz="110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r>
              <a:rPr lang="en-US" sz="1100" b="1">
                <a:solidFill>
                  <a:srgbClr val="201F1E"/>
                </a:solidFill>
                <a:latin typeface="Calibri" panose="020F0502020204030204" pitchFamily="34" charset="0"/>
              </a:rPr>
              <a:t>Presentation to EPC: </a:t>
            </a:r>
            <a:r>
              <a:rPr lang="en-US" sz="1100" b="1">
                <a:solidFill>
                  <a:srgbClr val="00B050"/>
                </a:solidFill>
                <a:latin typeface="inherit"/>
              </a:rPr>
              <a:t>●</a:t>
            </a:r>
            <a:endParaRPr lang="en-US" sz="110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r>
              <a:rPr lang="en-US" sz="1100" b="1">
                <a:solidFill>
                  <a:srgbClr val="201F1E"/>
                </a:solidFill>
                <a:latin typeface="Calibri" panose="020F0502020204030204" pitchFamily="34" charset="0"/>
              </a:rPr>
              <a:t>EPC Vote (build team presence not needed): </a:t>
            </a:r>
            <a:r>
              <a:rPr lang="en-US" sz="1100" b="1">
                <a:solidFill>
                  <a:srgbClr val="C00000"/>
                </a:solidFill>
                <a:latin typeface="inherit"/>
              </a:rPr>
              <a:t>†</a:t>
            </a:r>
            <a:r>
              <a:rPr lang="en-US" sz="1100" b="1">
                <a:solidFill>
                  <a:srgbClr val="201F1E"/>
                </a:solidFill>
                <a:latin typeface="Calibri" panose="020F0502020204030204" pitchFamily="34" charset="0"/>
              </a:rPr>
              <a:t> </a:t>
            </a:r>
            <a:endParaRPr lang="en-US" sz="1100">
              <a:solidFill>
                <a:srgbClr val="201F1E"/>
              </a:solidFill>
              <a:latin typeface="Calibri" panose="020F0502020204030204" pitchFamily="34" charset="0"/>
            </a:endParaRPr>
          </a:p>
          <a:p>
            <a:r>
              <a:rPr lang="en-US" sz="1100">
                <a:solidFill>
                  <a:srgbClr val="201F1E"/>
                </a:solidFill>
                <a:latin typeface="Calibri" panose="020F0502020204030204" pitchFamily="34" charset="0"/>
              </a:rPr>
              <a:t>(</a:t>
            </a:r>
            <a:r>
              <a:rPr lang="en-US" sz="1100" i="1">
                <a:solidFill>
                  <a:srgbClr val="201F1E"/>
                </a:solidFill>
                <a:latin typeface="Calibri" panose="020F0502020204030204" pitchFamily="34" charset="0"/>
              </a:rPr>
              <a:t>note – presentations to rules committee 1 month prior to EPC presentation)</a:t>
            </a:r>
            <a:endParaRPr lang="en-US" sz="1100">
              <a:solidFill>
                <a:srgbClr val="201F1E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3449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5E056-ADB4-4BB1-BA6D-70657D250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Suggested approaches to content integration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9A8BB-C82C-47CD-9D8A-64DB50FB3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Meet with your team</a:t>
            </a:r>
          </a:p>
          <a:p>
            <a:r>
              <a:rPr lang="en-US" dirty="0"/>
              <a:t>Outline the scope of your content</a:t>
            </a:r>
          </a:p>
          <a:p>
            <a:r>
              <a:rPr lang="en-US" dirty="0"/>
              <a:t>Define priorities and ownership</a:t>
            </a:r>
          </a:p>
          <a:p>
            <a:r>
              <a:rPr lang="en-US" dirty="0"/>
              <a:t>Sequence topics</a:t>
            </a:r>
          </a:p>
          <a:p>
            <a:r>
              <a:rPr lang="en-US" dirty="0"/>
              <a:t>Consider methods</a:t>
            </a:r>
          </a:p>
          <a:p>
            <a:r>
              <a:rPr lang="en-US" dirty="0"/>
              <a:t>Contact build teams</a:t>
            </a:r>
          </a:p>
        </p:txBody>
      </p:sp>
    </p:spTree>
    <p:extLst>
      <p:ext uri="{BB962C8B-B14F-4D97-AF65-F5344CB8AC3E}">
        <p14:creationId xmlns:p14="http://schemas.microsoft.com/office/powerpoint/2010/main" val="4206648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F89F3-EF47-40CE-81B9-91EF9C350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questions for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9D883-9E6E-4178-AFA6-E8C4C5111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would make it easier for you to integrate?</a:t>
            </a:r>
          </a:p>
          <a:p>
            <a:r>
              <a:rPr lang="en-US" dirty="0"/>
              <a:t>How prescriptive do you prefer we are?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921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MMS Single Logo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ev Slide Template (WIP)" id="{FB0E164F-73D2-4B6D-A4F8-47221D6F903C}" vid="{6600E985-950C-4D47-9FC6-83B95ACD754E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CRev Slide Template (WIP)" id="{FB0E164F-73D2-4B6D-A4F8-47221D6F903C}" vid="{C11C0D38-9BF2-4149-832D-1E136C1A1DE3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29AAA7C5DF2C48B0448E31AE190A0F" ma:contentTypeVersion="13" ma:contentTypeDescription="Create a new document." ma:contentTypeScope="" ma:versionID="d50edb65f341bafbfe487e3cf912dc07">
  <xsd:schema xmlns:xsd="http://www.w3.org/2001/XMLSchema" xmlns:xs="http://www.w3.org/2001/XMLSchema" xmlns:p="http://schemas.microsoft.com/office/2006/metadata/properties" xmlns:ns1="http://schemas.microsoft.com/sharepoint/v3" xmlns:ns2="74497ba9-ed5a-4cca-9240-7ee99bf3581f" xmlns:ns3="c1247891-0124-4ef2-b948-f0971478a393" targetNamespace="http://schemas.microsoft.com/office/2006/metadata/properties" ma:root="true" ma:fieldsID="9d5038345bdf919ae7b062b52cb8f182" ns1:_="" ns2:_="" ns3:_="">
    <xsd:import namespace="http://schemas.microsoft.com/sharepoint/v3"/>
    <xsd:import namespace="74497ba9-ed5a-4cca-9240-7ee99bf3581f"/>
    <xsd:import namespace="c1247891-0124-4ef2-b948-f0971478a3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4497ba9-ed5a-4cca-9240-7ee99bf358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247891-0124-4ef2-b948-f0971478a3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7EFCDE4-9F3A-4CDE-B6E8-D18A070BB580}">
  <ds:schemaRefs>
    <ds:schemaRef ds:uri="74497ba9-ed5a-4cca-9240-7ee99bf3581f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  <ds:schemaRef ds:uri="http://schemas.microsoft.com/sharepoint/v3"/>
    <ds:schemaRef ds:uri="c1247891-0124-4ef2-b948-f0971478a393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F70268EB-281C-4E68-BB71-98144D9106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82E9CC-A32A-4506-8333-7BAD08D2B6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4497ba9-ed5a-4cca-9240-7ee99bf3581f"/>
    <ds:schemaRef ds:uri="c1247891-0124-4ef2-b948-f0971478a3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496</Words>
  <Application>Microsoft Office PowerPoint</Application>
  <PresentationFormat>Widescreen</PresentationFormat>
  <Paragraphs>175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Office Theme</vt:lpstr>
      <vt:lpstr>UMMS Single Logo Theme</vt:lpstr>
      <vt:lpstr>Office Theme</vt:lpstr>
      <vt:lpstr>1_Office Theme</vt:lpstr>
      <vt:lpstr>Curriculum ReVolution: Longitudinal Content Team orientation  11/10/20</vt:lpstr>
      <vt:lpstr>PowerPoint Presentation</vt:lpstr>
      <vt:lpstr>PowerPoint Presentation</vt:lpstr>
      <vt:lpstr>General Block Structure</vt:lpstr>
      <vt:lpstr>PowerPoint Presentation</vt:lpstr>
      <vt:lpstr>Build Team High Level Timeline</vt:lpstr>
      <vt:lpstr>PowerPoint Presentation</vt:lpstr>
      <vt:lpstr>Suggested approaches to content integration</vt:lpstr>
      <vt:lpstr>Our questions for you</vt:lpstr>
      <vt:lpstr>Future meetings</vt:lpstr>
      <vt:lpstr>A More Detailed Example of a Typical Week</vt:lpstr>
      <vt:lpstr>Central Regulations</vt:lpstr>
      <vt:lpstr>Invite Content Experts To Build Biomedical, Clinical, and Longitudinal Thread Content For Your Block  (FEEL FREE TO CREATE YOUR OWN BUILD TEAM)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CARDIOVASCULAR SYSTEM BLOCK</dc:title>
  <dc:creator>Das, Manas</dc:creator>
  <cp:lastModifiedBy>Fischer, Melissa</cp:lastModifiedBy>
  <cp:revision>60</cp:revision>
  <dcterms:created xsi:type="dcterms:W3CDTF">2020-06-01T14:14:10Z</dcterms:created>
  <dcterms:modified xsi:type="dcterms:W3CDTF">2020-11-10T13:59:09Z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0x0101000D29AAA7C5DF2C48B0448E31AE190A0F</vt:lpwstr>
  </property>
</Properties>
</file>