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60" r:id="rId5"/>
  </p:sldMasterIdLst>
  <p:notesMasterIdLst>
    <p:notesMasterId r:id="rId22"/>
  </p:notesMasterIdLst>
  <p:sldIdLst>
    <p:sldId id="256" r:id="rId6"/>
    <p:sldId id="259" r:id="rId7"/>
    <p:sldId id="298" r:id="rId8"/>
    <p:sldId id="279" r:id="rId9"/>
    <p:sldId id="304" r:id="rId10"/>
    <p:sldId id="306" r:id="rId11"/>
    <p:sldId id="289" r:id="rId12"/>
    <p:sldId id="305" r:id="rId13"/>
    <p:sldId id="291" r:id="rId14"/>
    <p:sldId id="270" r:id="rId15"/>
    <p:sldId id="278" r:id="rId16"/>
    <p:sldId id="302" r:id="rId17"/>
    <p:sldId id="301" r:id="rId18"/>
    <p:sldId id="293" r:id="rId19"/>
    <p:sldId id="260" r:id="rId20"/>
    <p:sldId id="26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ymour, Patricia" initials="SP" lastIdx="2" clrIdx="0">
    <p:extLst>
      <p:ext uri="{19B8F6BF-5375-455C-9EA6-DF929625EA0E}">
        <p15:presenceInfo xmlns:p15="http://schemas.microsoft.com/office/powerpoint/2012/main" userId="S::patricia.seymour@umassmed.edu::f0efe697-5f56-4e72-892a-f646107bde05" providerId="AD"/>
      </p:ext>
    </p:extLst>
  </p:cmAuthor>
  <p:cmAuthor id="2" name="Das, Manas" initials="DM" lastIdx="1" clrIdx="1">
    <p:extLst>
      <p:ext uri="{19B8F6BF-5375-455C-9EA6-DF929625EA0E}">
        <p15:presenceInfo xmlns:p15="http://schemas.microsoft.com/office/powerpoint/2012/main" userId="S::manas.das@umassmed.edu::9cf4d5e5-7c95-4079-b778-e5460b4833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EF7"/>
    <a:srgbClr val="E8F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18E018-486D-4AD6-9D28-8219382AF465}" v="175" dt="2020-11-06T01:52:41.376"/>
    <p1510:client id="{85BF4579-4477-414B-A7CB-F58076A4019D}" v="239" dt="2020-11-06T17:29:27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5BF4579-4477-414B-A7CB-F58076A4019D}"/>
    <pc:docChg chg="modSld">
      <pc:chgData name="" userId="" providerId="" clId="Web-{85BF4579-4477-414B-A7CB-F58076A4019D}" dt="2020-11-06T17:10:39.804" v="4" actId="20577"/>
      <pc:docMkLst>
        <pc:docMk/>
      </pc:docMkLst>
      <pc:sldChg chg="modSp">
        <pc:chgData name="" userId="" providerId="" clId="Web-{85BF4579-4477-414B-A7CB-F58076A4019D}" dt="2020-11-06T17:10:39.726" v="3" actId="20577"/>
        <pc:sldMkLst>
          <pc:docMk/>
          <pc:sldMk cId="3164757447" sldId="298"/>
        </pc:sldMkLst>
        <pc:spChg chg="mod">
          <ac:chgData name="" userId="" providerId="" clId="Web-{85BF4579-4477-414B-A7CB-F58076A4019D}" dt="2020-11-06T17:10:39.726" v="3" actId="20577"/>
          <ac:spMkLst>
            <pc:docMk/>
            <pc:sldMk cId="3164757447" sldId="298"/>
            <ac:spMk id="3" creationId="{F6B269BA-95E7-43CD-A5EB-738D3BC5D9CF}"/>
          </ac:spMkLst>
        </pc:spChg>
      </pc:sldChg>
    </pc:docChg>
  </pc:docChgLst>
  <pc:docChgLst>
    <pc:chgData name="Seymour, Patricia" userId="S::patricia.seymour@umassmed.edu::f0efe697-5f56-4e72-892a-f646107bde05" providerId="AD" clId="Web-{85BF4579-4477-414B-A7CB-F58076A4019D}"/>
    <pc:docChg chg="modSld">
      <pc:chgData name="Seymour, Patricia" userId="S::patricia.seymour@umassmed.edu::f0efe697-5f56-4e72-892a-f646107bde05" providerId="AD" clId="Web-{85BF4579-4477-414B-A7CB-F58076A4019D}" dt="2020-11-06T17:54:29.748" v="339"/>
      <pc:docMkLst>
        <pc:docMk/>
      </pc:docMkLst>
      <pc:sldChg chg="modSp">
        <pc:chgData name="Seymour, Patricia" userId="S::patricia.seymour@umassmed.edu::f0efe697-5f56-4e72-892a-f646107bde05" providerId="AD" clId="Web-{85BF4579-4477-414B-A7CB-F58076A4019D}" dt="2020-11-06T17:29:27.637" v="230" actId="20577"/>
        <pc:sldMkLst>
          <pc:docMk/>
          <pc:sldMk cId="3711574441" sldId="289"/>
        </pc:sldMkLst>
        <pc:spChg chg="mod">
          <ac:chgData name="Seymour, Patricia" userId="S::patricia.seymour@umassmed.edu::f0efe697-5f56-4e72-892a-f646107bde05" providerId="AD" clId="Web-{85BF4579-4477-414B-A7CB-F58076A4019D}" dt="2020-11-06T17:29:27.637" v="230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modSp">
        <pc:chgData name="Seymour, Patricia" userId="S::patricia.seymour@umassmed.edu::f0efe697-5f56-4e72-892a-f646107bde05" providerId="AD" clId="Web-{85BF4579-4477-414B-A7CB-F58076A4019D}" dt="2020-11-06T17:10:50.226" v="92" actId="20577"/>
        <pc:sldMkLst>
          <pc:docMk/>
          <pc:sldMk cId="3164757447" sldId="298"/>
        </pc:sldMkLst>
        <pc:spChg chg="mod">
          <ac:chgData name="Seymour, Patricia" userId="S::patricia.seymour@umassmed.edu::f0efe697-5f56-4e72-892a-f646107bde05" providerId="AD" clId="Web-{85BF4579-4477-414B-A7CB-F58076A4019D}" dt="2020-11-06T17:10:50.226" v="92" actId="20577"/>
          <ac:spMkLst>
            <pc:docMk/>
            <pc:sldMk cId="3164757447" sldId="298"/>
            <ac:spMk id="3" creationId="{F6B269BA-95E7-43CD-A5EB-738D3BC5D9CF}"/>
          </ac:spMkLst>
        </pc:spChg>
      </pc:sldChg>
      <pc:sldChg chg="modNotes">
        <pc:chgData name="Seymour, Patricia" userId="S::patricia.seymour@umassmed.edu::f0efe697-5f56-4e72-892a-f646107bde05" providerId="AD" clId="Web-{85BF4579-4477-414B-A7CB-F58076A4019D}" dt="2020-11-06T17:54:29.748" v="339"/>
        <pc:sldMkLst>
          <pc:docMk/>
          <pc:sldMk cId="3591231761" sldId="305"/>
        </pc:sldMkLst>
      </pc:sldChg>
      <pc:sldChg chg="modSp">
        <pc:chgData name="Seymour, Patricia" userId="S::patricia.seymour@umassmed.edu::f0efe697-5f56-4e72-892a-f646107bde05" providerId="AD" clId="Web-{85BF4579-4477-414B-A7CB-F58076A4019D}" dt="2020-11-06T17:24:41.827" v="215" actId="20577"/>
        <pc:sldMkLst>
          <pc:docMk/>
          <pc:sldMk cId="1059420761" sldId="306"/>
        </pc:sldMkLst>
        <pc:spChg chg="mod">
          <ac:chgData name="Seymour, Patricia" userId="S::patricia.seymour@umassmed.edu::f0efe697-5f56-4e72-892a-f646107bde05" providerId="AD" clId="Web-{85BF4579-4477-414B-A7CB-F58076A4019D}" dt="2020-11-06T17:24:41.827" v="215" actId="20577"/>
          <ac:spMkLst>
            <pc:docMk/>
            <pc:sldMk cId="1059420761" sldId="306"/>
            <ac:spMk id="37" creationId="{BE961E32-6EF1-4140-A922-423600F94488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28E227-1F56-46CF-9D96-762BB297B72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5D0D97D-DFFF-4424-BF1A-9B0670A4A75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Calibri"/>
            </a:rPr>
            <a:t>The big picture</a:t>
          </a:r>
          <a:endParaRPr lang="en-US"/>
        </a:p>
      </dgm:t>
    </dgm:pt>
    <dgm:pt modelId="{C3958E61-A100-4746-AA0F-E5BF4A7EF5E9}" type="parTrans" cxnId="{B27A39CB-77D8-4426-9C5E-57D6134E4AE6}">
      <dgm:prSet/>
      <dgm:spPr/>
      <dgm:t>
        <a:bodyPr/>
        <a:lstStyle/>
        <a:p>
          <a:endParaRPr lang="en-US"/>
        </a:p>
      </dgm:t>
    </dgm:pt>
    <dgm:pt modelId="{CAB6ADB9-9772-4BF5-8411-8AAF13EA361C}" type="sibTrans" cxnId="{B27A39CB-77D8-4426-9C5E-57D6134E4AE6}">
      <dgm:prSet/>
      <dgm:spPr/>
      <dgm:t>
        <a:bodyPr/>
        <a:lstStyle/>
        <a:p>
          <a:endParaRPr lang="en-US"/>
        </a:p>
      </dgm:t>
    </dgm:pt>
    <dgm:pt modelId="{1C740E7B-F3F9-4398-B411-F3533090077A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Our tasks</a:t>
          </a:r>
        </a:p>
      </dgm:t>
    </dgm:pt>
    <dgm:pt modelId="{49C50C63-36D7-411B-9885-8811AF216A2E}" type="parTrans" cxnId="{BBFE27EC-D1B7-4E9A-A315-19ACDCDCC147}">
      <dgm:prSet/>
      <dgm:spPr/>
    </dgm:pt>
    <dgm:pt modelId="{7CD92C30-7FE5-43EC-9395-3E7B8CA60DB8}" type="sibTrans" cxnId="{BBFE27EC-D1B7-4E9A-A315-19ACDCDCC147}">
      <dgm:prSet/>
      <dgm:spPr/>
      <dgm:t>
        <a:bodyPr/>
        <a:lstStyle/>
        <a:p>
          <a:endParaRPr lang="en-US"/>
        </a:p>
      </dgm:t>
    </dgm:pt>
    <dgm:pt modelId="{4A082FB3-4417-467B-9828-C0E2EE226A22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Calibri"/>
            </a:rPr>
            <a:t>Working groups</a:t>
          </a:r>
        </a:p>
      </dgm:t>
    </dgm:pt>
    <dgm:pt modelId="{499F8485-04B3-4825-886F-876FC9D20998}" type="parTrans" cxnId="{AA71BDAF-7400-49B2-97BB-A341680E29CE}">
      <dgm:prSet/>
      <dgm:spPr/>
    </dgm:pt>
    <dgm:pt modelId="{A5E72E0D-0C1E-49AA-B5E1-91781CA26DEB}" type="sibTrans" cxnId="{AA71BDAF-7400-49B2-97BB-A341680E29CE}">
      <dgm:prSet/>
      <dgm:spPr/>
    </dgm:pt>
    <dgm:pt modelId="{5CA10A54-632B-42D6-9978-7648611DF043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Calibri"/>
            </a:rPr>
            <a:t>Next steps</a:t>
          </a:r>
          <a:endParaRPr lang="en-US"/>
        </a:p>
      </dgm:t>
    </dgm:pt>
    <dgm:pt modelId="{18132854-42E5-418C-B910-E3E38E8F65F5}" type="parTrans" cxnId="{E29B6858-92EC-4DDC-8300-CF77D594506A}">
      <dgm:prSet/>
      <dgm:spPr/>
    </dgm:pt>
    <dgm:pt modelId="{2F29ADE8-74A5-45E7-B3EC-FFE3CD366292}" type="sibTrans" cxnId="{E29B6858-92EC-4DDC-8300-CF77D594506A}">
      <dgm:prSet/>
      <dgm:spPr/>
    </dgm:pt>
    <dgm:pt modelId="{B6ABDE4C-72E6-4139-8A70-8969612A0367}" type="pres">
      <dgm:prSet presAssocID="{1E28E227-1F56-46CF-9D96-762BB297B725}" presName="root" presStyleCnt="0">
        <dgm:presLayoutVars>
          <dgm:dir/>
          <dgm:resizeHandles val="exact"/>
        </dgm:presLayoutVars>
      </dgm:prSet>
      <dgm:spPr/>
    </dgm:pt>
    <dgm:pt modelId="{FC581D84-A8DC-4ABD-AE78-B2B200DB75BB}" type="pres">
      <dgm:prSet presAssocID="{E5D0D97D-DFFF-4424-BF1A-9B0670A4A752}" presName="compNode" presStyleCnt="0"/>
      <dgm:spPr/>
    </dgm:pt>
    <dgm:pt modelId="{6623D11C-28D2-4B60-86AB-37F1268DA043}" type="pres">
      <dgm:prSet presAssocID="{E5D0D97D-DFFF-4424-BF1A-9B0670A4A752}" presName="bgRect" presStyleLbl="bgShp" presStyleIdx="0" presStyleCnt="4"/>
      <dgm:spPr/>
    </dgm:pt>
    <dgm:pt modelId="{E6CA57B2-E2E1-4221-9280-3D6796313FA6}" type="pres">
      <dgm:prSet presAssocID="{E5D0D97D-DFFF-4424-BF1A-9B0670A4A75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AF4F1576-AF6F-46EC-9632-4058049F026A}" type="pres">
      <dgm:prSet presAssocID="{E5D0D97D-DFFF-4424-BF1A-9B0670A4A752}" presName="spaceRect" presStyleCnt="0"/>
      <dgm:spPr/>
    </dgm:pt>
    <dgm:pt modelId="{5E2B3BA0-B463-407A-B9C2-F3073E20526E}" type="pres">
      <dgm:prSet presAssocID="{E5D0D97D-DFFF-4424-BF1A-9B0670A4A752}" presName="parTx" presStyleLbl="revTx" presStyleIdx="0" presStyleCnt="4">
        <dgm:presLayoutVars>
          <dgm:chMax val="0"/>
          <dgm:chPref val="0"/>
        </dgm:presLayoutVars>
      </dgm:prSet>
      <dgm:spPr/>
    </dgm:pt>
    <dgm:pt modelId="{50395BB2-5478-49E3-B6D8-C4C64F2BCF12}" type="pres">
      <dgm:prSet presAssocID="{CAB6ADB9-9772-4BF5-8411-8AAF13EA361C}" presName="sibTrans" presStyleCnt="0"/>
      <dgm:spPr/>
    </dgm:pt>
    <dgm:pt modelId="{DFD7BCF8-BA97-494F-80DC-7608E145AA91}" type="pres">
      <dgm:prSet presAssocID="{1C740E7B-F3F9-4398-B411-F3533090077A}" presName="compNode" presStyleCnt="0"/>
      <dgm:spPr/>
    </dgm:pt>
    <dgm:pt modelId="{951D269E-4130-4A9B-8115-80B623C9E176}" type="pres">
      <dgm:prSet presAssocID="{1C740E7B-F3F9-4398-B411-F3533090077A}" presName="bgRect" presStyleLbl="bgShp" presStyleIdx="1" presStyleCnt="4"/>
      <dgm:spPr/>
    </dgm:pt>
    <dgm:pt modelId="{D324498F-3491-423D-95F2-E2182A75AF53}" type="pres">
      <dgm:prSet presAssocID="{1C740E7B-F3F9-4398-B411-F3533090077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AA757E12-734A-41C9-9E82-66A34F347423}" type="pres">
      <dgm:prSet presAssocID="{1C740E7B-F3F9-4398-B411-F3533090077A}" presName="spaceRect" presStyleCnt="0"/>
      <dgm:spPr/>
    </dgm:pt>
    <dgm:pt modelId="{CF5E6754-9232-42B4-A01A-37C9E94300EE}" type="pres">
      <dgm:prSet presAssocID="{1C740E7B-F3F9-4398-B411-F3533090077A}" presName="parTx" presStyleLbl="revTx" presStyleIdx="1" presStyleCnt="4">
        <dgm:presLayoutVars>
          <dgm:chMax val="0"/>
          <dgm:chPref val="0"/>
        </dgm:presLayoutVars>
      </dgm:prSet>
      <dgm:spPr/>
    </dgm:pt>
    <dgm:pt modelId="{104BD975-D53B-4187-824D-2EC67A7ECAC6}" type="pres">
      <dgm:prSet presAssocID="{7CD92C30-7FE5-43EC-9395-3E7B8CA60DB8}" presName="sibTrans" presStyleCnt="0"/>
      <dgm:spPr/>
    </dgm:pt>
    <dgm:pt modelId="{F0C65307-57A9-4509-8F18-C48D6C4CE259}" type="pres">
      <dgm:prSet presAssocID="{4A082FB3-4417-467B-9828-C0E2EE226A22}" presName="compNode" presStyleCnt="0"/>
      <dgm:spPr/>
    </dgm:pt>
    <dgm:pt modelId="{3A4A8691-73C0-450A-A79D-FC743FC802DE}" type="pres">
      <dgm:prSet presAssocID="{4A082FB3-4417-467B-9828-C0E2EE226A22}" presName="bgRect" presStyleLbl="bgShp" presStyleIdx="2" presStyleCnt="4"/>
      <dgm:spPr/>
    </dgm:pt>
    <dgm:pt modelId="{C928BB3F-3D99-4A04-B6EA-2A097E0800BD}" type="pres">
      <dgm:prSet presAssocID="{4A082FB3-4417-467B-9828-C0E2EE226A22}" presName="iconRect" presStyleLbl="node1" presStyleIdx="2" presStyleCnt="4"/>
      <dgm:spPr/>
    </dgm:pt>
    <dgm:pt modelId="{3134866E-4128-4A71-8B73-20248662F6E6}" type="pres">
      <dgm:prSet presAssocID="{4A082FB3-4417-467B-9828-C0E2EE226A22}" presName="spaceRect" presStyleCnt="0"/>
      <dgm:spPr/>
    </dgm:pt>
    <dgm:pt modelId="{B888861F-874D-4F0F-844D-1A93AC0CA12C}" type="pres">
      <dgm:prSet presAssocID="{4A082FB3-4417-467B-9828-C0E2EE226A22}" presName="parTx" presStyleLbl="revTx" presStyleIdx="2" presStyleCnt="4">
        <dgm:presLayoutVars>
          <dgm:chMax val="0"/>
          <dgm:chPref val="0"/>
        </dgm:presLayoutVars>
      </dgm:prSet>
      <dgm:spPr/>
    </dgm:pt>
    <dgm:pt modelId="{930AB9BC-1A8D-4836-B523-137FD4044F39}" type="pres">
      <dgm:prSet presAssocID="{A5E72E0D-0C1E-49AA-B5E1-91781CA26DEB}" presName="sibTrans" presStyleCnt="0"/>
      <dgm:spPr/>
    </dgm:pt>
    <dgm:pt modelId="{D1B9F965-DE99-4F56-94DB-5536095F45FE}" type="pres">
      <dgm:prSet presAssocID="{5CA10A54-632B-42D6-9978-7648611DF043}" presName="compNode" presStyleCnt="0"/>
      <dgm:spPr/>
    </dgm:pt>
    <dgm:pt modelId="{7CB9A8A7-9BDF-4702-A0CD-6F50D273F884}" type="pres">
      <dgm:prSet presAssocID="{5CA10A54-632B-42D6-9978-7648611DF043}" presName="bgRect" presStyleLbl="bgShp" presStyleIdx="3" presStyleCnt="4"/>
      <dgm:spPr/>
    </dgm:pt>
    <dgm:pt modelId="{89A0661F-762E-4E93-8910-20BBC4F62758}" type="pres">
      <dgm:prSet presAssocID="{5CA10A54-632B-42D6-9978-7648611DF043}" presName="iconRect" presStyleLbl="node1" presStyleIdx="3" presStyleCnt="4"/>
      <dgm:spPr/>
    </dgm:pt>
    <dgm:pt modelId="{315F4325-FBC1-4003-8A12-D4FF98013AF6}" type="pres">
      <dgm:prSet presAssocID="{5CA10A54-632B-42D6-9978-7648611DF043}" presName="spaceRect" presStyleCnt="0"/>
      <dgm:spPr/>
    </dgm:pt>
    <dgm:pt modelId="{2E65EEE2-1AF6-4598-8397-5B1492857E5B}" type="pres">
      <dgm:prSet presAssocID="{5CA10A54-632B-42D6-9978-7648611DF04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3085D22-A561-4706-8721-516FE3518E9A}" type="presOf" srcId="{1E28E227-1F56-46CF-9D96-762BB297B725}" destId="{B6ABDE4C-72E6-4139-8A70-8969612A0367}" srcOrd="0" destOrd="0" presId="urn:microsoft.com/office/officeart/2018/2/layout/IconVerticalSolidList"/>
    <dgm:cxn modelId="{0B469D45-5EC5-4084-8190-C8B543BE773D}" type="presOf" srcId="{E5D0D97D-DFFF-4424-BF1A-9B0670A4A752}" destId="{5E2B3BA0-B463-407A-B9C2-F3073E20526E}" srcOrd="0" destOrd="0" presId="urn:microsoft.com/office/officeart/2018/2/layout/IconVerticalSolidList"/>
    <dgm:cxn modelId="{3CE90754-FA7D-43C3-95AE-6F9B4E7F443D}" type="presOf" srcId="{1C740E7B-F3F9-4398-B411-F3533090077A}" destId="{CF5E6754-9232-42B4-A01A-37C9E94300EE}" srcOrd="0" destOrd="0" presId="urn:microsoft.com/office/officeart/2018/2/layout/IconVerticalSolidList"/>
    <dgm:cxn modelId="{94330058-6B6C-469F-80E9-E42DAA61C070}" type="presOf" srcId="{4A082FB3-4417-467B-9828-C0E2EE226A22}" destId="{B888861F-874D-4F0F-844D-1A93AC0CA12C}" srcOrd="0" destOrd="0" presId="urn:microsoft.com/office/officeart/2018/2/layout/IconVerticalSolidList"/>
    <dgm:cxn modelId="{E29B6858-92EC-4DDC-8300-CF77D594506A}" srcId="{1E28E227-1F56-46CF-9D96-762BB297B725}" destId="{5CA10A54-632B-42D6-9978-7648611DF043}" srcOrd="3" destOrd="0" parTransId="{18132854-42E5-418C-B910-E3E38E8F65F5}" sibTransId="{2F29ADE8-74A5-45E7-B3EC-FFE3CD366292}"/>
    <dgm:cxn modelId="{20A22288-35FE-424C-9B73-8BFE165B038B}" type="presOf" srcId="{5CA10A54-632B-42D6-9978-7648611DF043}" destId="{2E65EEE2-1AF6-4598-8397-5B1492857E5B}" srcOrd="0" destOrd="0" presId="urn:microsoft.com/office/officeart/2018/2/layout/IconVerticalSolidList"/>
    <dgm:cxn modelId="{AA71BDAF-7400-49B2-97BB-A341680E29CE}" srcId="{1E28E227-1F56-46CF-9D96-762BB297B725}" destId="{4A082FB3-4417-467B-9828-C0E2EE226A22}" srcOrd="2" destOrd="0" parTransId="{499F8485-04B3-4825-886F-876FC9D20998}" sibTransId="{A5E72E0D-0C1E-49AA-B5E1-91781CA26DEB}"/>
    <dgm:cxn modelId="{B27A39CB-77D8-4426-9C5E-57D6134E4AE6}" srcId="{1E28E227-1F56-46CF-9D96-762BB297B725}" destId="{E5D0D97D-DFFF-4424-BF1A-9B0670A4A752}" srcOrd="0" destOrd="0" parTransId="{C3958E61-A100-4746-AA0F-E5BF4A7EF5E9}" sibTransId="{CAB6ADB9-9772-4BF5-8411-8AAF13EA361C}"/>
    <dgm:cxn modelId="{BBFE27EC-D1B7-4E9A-A315-19ACDCDCC147}" srcId="{1E28E227-1F56-46CF-9D96-762BB297B725}" destId="{1C740E7B-F3F9-4398-B411-F3533090077A}" srcOrd="1" destOrd="0" parTransId="{49C50C63-36D7-411B-9885-8811AF216A2E}" sibTransId="{7CD92C30-7FE5-43EC-9395-3E7B8CA60DB8}"/>
    <dgm:cxn modelId="{722DF171-EA23-411C-844C-580430FCD212}" type="presParOf" srcId="{B6ABDE4C-72E6-4139-8A70-8969612A0367}" destId="{FC581D84-A8DC-4ABD-AE78-B2B200DB75BB}" srcOrd="0" destOrd="0" presId="urn:microsoft.com/office/officeart/2018/2/layout/IconVerticalSolidList"/>
    <dgm:cxn modelId="{F0F3BA71-35D1-48AC-9A2E-6720395E1010}" type="presParOf" srcId="{FC581D84-A8DC-4ABD-AE78-B2B200DB75BB}" destId="{6623D11C-28D2-4B60-86AB-37F1268DA043}" srcOrd="0" destOrd="0" presId="urn:microsoft.com/office/officeart/2018/2/layout/IconVerticalSolidList"/>
    <dgm:cxn modelId="{C62F1970-F4AC-4723-9BFA-83287D1A9D06}" type="presParOf" srcId="{FC581D84-A8DC-4ABD-AE78-B2B200DB75BB}" destId="{E6CA57B2-E2E1-4221-9280-3D6796313FA6}" srcOrd="1" destOrd="0" presId="urn:microsoft.com/office/officeart/2018/2/layout/IconVerticalSolidList"/>
    <dgm:cxn modelId="{BC681920-287D-4BA9-83B3-5C669CC21A2C}" type="presParOf" srcId="{FC581D84-A8DC-4ABD-AE78-B2B200DB75BB}" destId="{AF4F1576-AF6F-46EC-9632-4058049F026A}" srcOrd="2" destOrd="0" presId="urn:microsoft.com/office/officeart/2018/2/layout/IconVerticalSolidList"/>
    <dgm:cxn modelId="{55481C8C-5EF9-44BA-8B07-C8B219D9F5E4}" type="presParOf" srcId="{FC581D84-A8DC-4ABD-AE78-B2B200DB75BB}" destId="{5E2B3BA0-B463-407A-B9C2-F3073E20526E}" srcOrd="3" destOrd="0" presId="urn:microsoft.com/office/officeart/2018/2/layout/IconVerticalSolidList"/>
    <dgm:cxn modelId="{6BD86770-CF67-4BA2-A94B-69A44D4A9F3F}" type="presParOf" srcId="{B6ABDE4C-72E6-4139-8A70-8969612A0367}" destId="{50395BB2-5478-49E3-B6D8-C4C64F2BCF12}" srcOrd="1" destOrd="0" presId="urn:microsoft.com/office/officeart/2018/2/layout/IconVerticalSolidList"/>
    <dgm:cxn modelId="{340CC36C-39DE-4C2F-959D-A9DB5241D244}" type="presParOf" srcId="{B6ABDE4C-72E6-4139-8A70-8969612A0367}" destId="{DFD7BCF8-BA97-494F-80DC-7608E145AA91}" srcOrd="2" destOrd="0" presId="urn:microsoft.com/office/officeart/2018/2/layout/IconVerticalSolidList"/>
    <dgm:cxn modelId="{2C7AFB63-631A-4442-87C3-53D3560AF055}" type="presParOf" srcId="{DFD7BCF8-BA97-494F-80DC-7608E145AA91}" destId="{951D269E-4130-4A9B-8115-80B623C9E176}" srcOrd="0" destOrd="0" presId="urn:microsoft.com/office/officeart/2018/2/layout/IconVerticalSolidList"/>
    <dgm:cxn modelId="{AADF02FA-EBFC-4017-938E-2ECD3B3D88B6}" type="presParOf" srcId="{DFD7BCF8-BA97-494F-80DC-7608E145AA91}" destId="{D324498F-3491-423D-95F2-E2182A75AF53}" srcOrd="1" destOrd="0" presId="urn:microsoft.com/office/officeart/2018/2/layout/IconVerticalSolidList"/>
    <dgm:cxn modelId="{4F9FA680-B372-4195-9A19-174674021A23}" type="presParOf" srcId="{DFD7BCF8-BA97-494F-80DC-7608E145AA91}" destId="{AA757E12-734A-41C9-9E82-66A34F347423}" srcOrd="2" destOrd="0" presId="urn:microsoft.com/office/officeart/2018/2/layout/IconVerticalSolidList"/>
    <dgm:cxn modelId="{C2391E70-DB45-4DAA-85BB-EBF6632F3C30}" type="presParOf" srcId="{DFD7BCF8-BA97-494F-80DC-7608E145AA91}" destId="{CF5E6754-9232-42B4-A01A-37C9E94300EE}" srcOrd="3" destOrd="0" presId="urn:microsoft.com/office/officeart/2018/2/layout/IconVerticalSolidList"/>
    <dgm:cxn modelId="{F410876A-9A2D-4770-AA94-D08012BE7351}" type="presParOf" srcId="{B6ABDE4C-72E6-4139-8A70-8969612A0367}" destId="{104BD975-D53B-4187-824D-2EC67A7ECAC6}" srcOrd="3" destOrd="0" presId="urn:microsoft.com/office/officeart/2018/2/layout/IconVerticalSolidList"/>
    <dgm:cxn modelId="{EDDC564E-BC1A-477D-AE08-52607A5F62C3}" type="presParOf" srcId="{B6ABDE4C-72E6-4139-8A70-8969612A0367}" destId="{F0C65307-57A9-4509-8F18-C48D6C4CE259}" srcOrd="4" destOrd="0" presId="urn:microsoft.com/office/officeart/2018/2/layout/IconVerticalSolidList"/>
    <dgm:cxn modelId="{B101EF99-42E9-400F-9612-2F8C49F1713F}" type="presParOf" srcId="{F0C65307-57A9-4509-8F18-C48D6C4CE259}" destId="{3A4A8691-73C0-450A-A79D-FC743FC802DE}" srcOrd="0" destOrd="0" presId="urn:microsoft.com/office/officeart/2018/2/layout/IconVerticalSolidList"/>
    <dgm:cxn modelId="{51DCAA10-126E-4E6E-8FB2-2B48D68176F2}" type="presParOf" srcId="{F0C65307-57A9-4509-8F18-C48D6C4CE259}" destId="{C928BB3F-3D99-4A04-B6EA-2A097E0800BD}" srcOrd="1" destOrd="0" presId="urn:microsoft.com/office/officeart/2018/2/layout/IconVerticalSolidList"/>
    <dgm:cxn modelId="{17BEB130-13D8-41DD-AEF2-A2D02BE27153}" type="presParOf" srcId="{F0C65307-57A9-4509-8F18-C48D6C4CE259}" destId="{3134866E-4128-4A71-8B73-20248662F6E6}" srcOrd="2" destOrd="0" presId="urn:microsoft.com/office/officeart/2018/2/layout/IconVerticalSolidList"/>
    <dgm:cxn modelId="{69916A63-00C7-47CD-A489-3D7E38336603}" type="presParOf" srcId="{F0C65307-57A9-4509-8F18-C48D6C4CE259}" destId="{B888861F-874D-4F0F-844D-1A93AC0CA12C}" srcOrd="3" destOrd="0" presId="urn:microsoft.com/office/officeart/2018/2/layout/IconVerticalSolidList"/>
    <dgm:cxn modelId="{6A2BCEB0-4862-4E3F-BB7E-DBFB6DD084B0}" type="presParOf" srcId="{B6ABDE4C-72E6-4139-8A70-8969612A0367}" destId="{930AB9BC-1A8D-4836-B523-137FD4044F39}" srcOrd="5" destOrd="0" presId="urn:microsoft.com/office/officeart/2018/2/layout/IconVerticalSolidList"/>
    <dgm:cxn modelId="{D893FE4B-0FD9-43C8-9815-36A208130C61}" type="presParOf" srcId="{B6ABDE4C-72E6-4139-8A70-8969612A0367}" destId="{D1B9F965-DE99-4F56-94DB-5536095F45FE}" srcOrd="6" destOrd="0" presId="urn:microsoft.com/office/officeart/2018/2/layout/IconVerticalSolidList"/>
    <dgm:cxn modelId="{36945E9B-67F4-40A7-B75D-F6BFB02C32E0}" type="presParOf" srcId="{D1B9F965-DE99-4F56-94DB-5536095F45FE}" destId="{7CB9A8A7-9BDF-4702-A0CD-6F50D273F884}" srcOrd="0" destOrd="0" presId="urn:microsoft.com/office/officeart/2018/2/layout/IconVerticalSolidList"/>
    <dgm:cxn modelId="{BCD606F9-C9C6-492D-B253-92BA9E3030CE}" type="presParOf" srcId="{D1B9F965-DE99-4F56-94DB-5536095F45FE}" destId="{89A0661F-762E-4E93-8910-20BBC4F62758}" srcOrd="1" destOrd="0" presId="urn:microsoft.com/office/officeart/2018/2/layout/IconVerticalSolidList"/>
    <dgm:cxn modelId="{36BB930D-B824-47C7-A606-ED7DF272FCB8}" type="presParOf" srcId="{D1B9F965-DE99-4F56-94DB-5536095F45FE}" destId="{315F4325-FBC1-4003-8A12-D4FF98013AF6}" srcOrd="2" destOrd="0" presId="urn:microsoft.com/office/officeart/2018/2/layout/IconVerticalSolidList"/>
    <dgm:cxn modelId="{2659F6A2-5EBD-4587-8FD6-2D3399A50F77}" type="presParOf" srcId="{D1B9F965-DE99-4F56-94DB-5536095F45FE}" destId="{2E65EEE2-1AF6-4598-8397-5B1492857E5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A5994C-C284-4AEC-9B20-1D47BE0C4621}" type="doc">
      <dgm:prSet loTypeId="urn:microsoft.com/office/officeart/2005/8/layout/matrix2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789557A-F530-476E-AE29-90232644DDAE}">
      <dgm:prSet/>
      <dgm:spPr/>
      <dgm:t>
        <a:bodyPr/>
        <a:lstStyle/>
        <a:p>
          <a:r>
            <a:rPr lang="en-US">
              <a:latin typeface="Calibri"/>
            </a:rPr>
            <a:t>Residency Partnership </a:t>
          </a:r>
          <a:endParaRPr lang="en-US"/>
        </a:p>
      </dgm:t>
    </dgm:pt>
    <dgm:pt modelId="{7C7AADA7-C31B-482B-962C-D9391888FBAE}" type="parTrans" cxnId="{AEAA5437-837E-4959-AD1C-4DD2F88F3FF8}">
      <dgm:prSet/>
      <dgm:spPr/>
      <dgm:t>
        <a:bodyPr/>
        <a:lstStyle/>
        <a:p>
          <a:endParaRPr lang="en-US"/>
        </a:p>
      </dgm:t>
    </dgm:pt>
    <dgm:pt modelId="{AD7A0E8F-44CA-49E3-83BA-0288801892ED}" type="sibTrans" cxnId="{AEAA5437-837E-4959-AD1C-4DD2F88F3FF8}">
      <dgm:prSet/>
      <dgm:spPr/>
      <dgm:t>
        <a:bodyPr/>
        <a:lstStyle/>
        <a:p>
          <a:endParaRPr lang="en-US"/>
        </a:p>
      </dgm:t>
    </dgm:pt>
    <dgm:pt modelId="{2C397C78-2C8B-466B-A9CE-C385A7109A89}">
      <dgm:prSet phldr="0"/>
      <dgm:spPr/>
      <dgm:t>
        <a:bodyPr/>
        <a:lstStyle/>
        <a:p>
          <a:pPr rtl="0"/>
          <a:r>
            <a:rPr lang="en-US">
              <a:latin typeface="Calibri"/>
            </a:rPr>
            <a:t>Acceptance and Transfer</a:t>
          </a:r>
          <a:endParaRPr lang="en-US" b="0" i="0" u="none" strike="noStrike" cap="none" baseline="0" noProof="0">
            <a:solidFill>
              <a:srgbClr val="010000"/>
            </a:solidFill>
            <a:latin typeface="Calibri"/>
            <a:cs typeface="Calibri"/>
          </a:endParaRPr>
        </a:p>
      </dgm:t>
    </dgm:pt>
    <dgm:pt modelId="{1C54CDB7-2854-4127-9883-94428293E6AC}" type="parTrans" cxnId="{7B927129-625C-4041-AB5F-74B014061F63}">
      <dgm:prSet/>
      <dgm:spPr/>
      <dgm:t>
        <a:bodyPr/>
        <a:lstStyle/>
        <a:p>
          <a:endParaRPr lang="en-US"/>
        </a:p>
      </dgm:t>
    </dgm:pt>
    <dgm:pt modelId="{29BDE1D3-7CCC-4F2E-9053-98569567569C}" type="sibTrans" cxnId="{7B927129-625C-4041-AB5F-74B014061F63}">
      <dgm:prSet/>
      <dgm:spPr/>
      <dgm:t>
        <a:bodyPr/>
        <a:lstStyle/>
        <a:p>
          <a:endParaRPr lang="en-US"/>
        </a:p>
      </dgm:t>
    </dgm:pt>
    <dgm:pt modelId="{9CE3873B-DFBA-4F41-8C70-A82ACA7A3B6B}">
      <dgm:prSet phldr="0"/>
      <dgm:spPr/>
      <dgm:t>
        <a:bodyPr/>
        <a:lstStyle/>
        <a:p>
          <a:pPr rtl="0"/>
          <a:r>
            <a:rPr lang="en-US">
              <a:latin typeface="Calibri"/>
            </a:rPr>
            <a:t>Programming and Assessment</a:t>
          </a:r>
        </a:p>
      </dgm:t>
    </dgm:pt>
    <dgm:pt modelId="{8F1A18B8-575F-4D90-AAFF-9BE25E8531DB}" type="parTrans" cxnId="{1E5DDEC8-CB0C-4716-9333-2E2AF1FFE6BF}">
      <dgm:prSet/>
      <dgm:spPr/>
      <dgm:t>
        <a:bodyPr/>
        <a:lstStyle/>
        <a:p>
          <a:endParaRPr lang="en-US"/>
        </a:p>
      </dgm:t>
    </dgm:pt>
    <dgm:pt modelId="{9EF49F35-CD1B-4454-9893-32F1BCFD25F9}" type="sibTrans" cxnId="{1E5DDEC8-CB0C-4716-9333-2E2AF1FFE6BF}">
      <dgm:prSet/>
      <dgm:spPr/>
      <dgm:t>
        <a:bodyPr/>
        <a:lstStyle/>
        <a:p>
          <a:endParaRPr lang="en-US"/>
        </a:p>
      </dgm:t>
    </dgm:pt>
    <dgm:pt modelId="{364EAF1C-F168-40D1-B903-87AA4CAA2597}">
      <dgm:prSet phldr="0"/>
      <dgm:spPr/>
      <dgm:t>
        <a:bodyPr/>
        <a:lstStyle/>
        <a:p>
          <a:pPr rtl="0"/>
          <a:r>
            <a:rPr lang="en-US">
              <a:latin typeface="Calibri"/>
            </a:rPr>
            <a:t>Equity and Support</a:t>
          </a:r>
        </a:p>
      </dgm:t>
    </dgm:pt>
    <dgm:pt modelId="{3381C082-6B70-460F-BB0D-728AAD976D3E}" type="parTrans" cxnId="{7AF8E781-E27F-4156-BD14-9FE21D50E835}">
      <dgm:prSet/>
      <dgm:spPr/>
      <dgm:t>
        <a:bodyPr/>
        <a:lstStyle/>
        <a:p>
          <a:endParaRPr lang="en-US"/>
        </a:p>
      </dgm:t>
    </dgm:pt>
    <dgm:pt modelId="{635CB48F-A5D5-49CF-A0B0-F4E08F2FC7EE}" type="sibTrans" cxnId="{7AF8E781-E27F-4156-BD14-9FE21D50E835}">
      <dgm:prSet/>
      <dgm:spPr/>
      <dgm:t>
        <a:bodyPr/>
        <a:lstStyle/>
        <a:p>
          <a:endParaRPr lang="en-US"/>
        </a:p>
      </dgm:t>
    </dgm:pt>
    <dgm:pt modelId="{CD9C8E05-F92E-4192-8FCD-09959324B057}" type="pres">
      <dgm:prSet presAssocID="{DFA5994C-C284-4AEC-9B20-1D47BE0C4621}" presName="matrix" presStyleCnt="0">
        <dgm:presLayoutVars>
          <dgm:chMax val="1"/>
          <dgm:dir/>
          <dgm:resizeHandles val="exact"/>
        </dgm:presLayoutVars>
      </dgm:prSet>
      <dgm:spPr/>
    </dgm:pt>
    <dgm:pt modelId="{9BCFB14E-0CCD-41BF-B56F-D6C5CC938975}" type="pres">
      <dgm:prSet presAssocID="{DFA5994C-C284-4AEC-9B20-1D47BE0C4621}" presName="axisShape" presStyleLbl="bgShp" presStyleIdx="0" presStyleCnt="1"/>
      <dgm:spPr/>
    </dgm:pt>
    <dgm:pt modelId="{36AD815F-F44F-4CC1-B89C-76E0E368DF9E}" type="pres">
      <dgm:prSet presAssocID="{DFA5994C-C284-4AEC-9B20-1D47BE0C462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D4234EE-7BCA-4023-AE8D-1B0608C5B320}" type="pres">
      <dgm:prSet presAssocID="{DFA5994C-C284-4AEC-9B20-1D47BE0C462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4ED38E1-E5A7-4C70-80E6-988811835570}" type="pres">
      <dgm:prSet presAssocID="{DFA5994C-C284-4AEC-9B20-1D47BE0C462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9CEA1A1-A125-4186-BFA9-828D99753029}" type="pres">
      <dgm:prSet presAssocID="{DFA5994C-C284-4AEC-9B20-1D47BE0C462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3030E0F-6547-4A18-8F84-EFFBBF0F585F}" type="presOf" srcId="{9CE3873B-DFBA-4F41-8C70-A82ACA7A3B6B}" destId="{BD4234EE-7BCA-4023-AE8D-1B0608C5B320}" srcOrd="0" destOrd="0" presId="urn:microsoft.com/office/officeart/2005/8/layout/matrix2"/>
    <dgm:cxn modelId="{8A12A822-2E9F-421B-B6E0-D87A7298FF5F}" type="presOf" srcId="{364EAF1C-F168-40D1-B903-87AA4CAA2597}" destId="{A4ED38E1-E5A7-4C70-80E6-988811835570}" srcOrd="0" destOrd="0" presId="urn:microsoft.com/office/officeart/2005/8/layout/matrix2"/>
    <dgm:cxn modelId="{7B927129-625C-4041-AB5F-74B014061F63}" srcId="{DFA5994C-C284-4AEC-9B20-1D47BE0C4621}" destId="{2C397C78-2C8B-466B-A9CE-C385A7109A89}" srcOrd="0" destOrd="0" parTransId="{1C54CDB7-2854-4127-9883-94428293E6AC}" sibTransId="{29BDE1D3-7CCC-4F2E-9053-98569567569C}"/>
    <dgm:cxn modelId="{AEAA5437-837E-4959-AD1C-4DD2F88F3FF8}" srcId="{DFA5994C-C284-4AEC-9B20-1D47BE0C4621}" destId="{C789557A-F530-476E-AE29-90232644DDAE}" srcOrd="3" destOrd="0" parTransId="{7C7AADA7-C31B-482B-962C-D9391888FBAE}" sibTransId="{AD7A0E8F-44CA-49E3-83BA-0288801892ED}"/>
    <dgm:cxn modelId="{88755F67-6437-4062-953A-F38D74C276DA}" type="presOf" srcId="{2C397C78-2C8B-466B-A9CE-C385A7109A89}" destId="{36AD815F-F44F-4CC1-B89C-76E0E368DF9E}" srcOrd="0" destOrd="0" presId="urn:microsoft.com/office/officeart/2005/8/layout/matrix2"/>
    <dgm:cxn modelId="{7AF8E781-E27F-4156-BD14-9FE21D50E835}" srcId="{DFA5994C-C284-4AEC-9B20-1D47BE0C4621}" destId="{364EAF1C-F168-40D1-B903-87AA4CAA2597}" srcOrd="2" destOrd="0" parTransId="{3381C082-6B70-460F-BB0D-728AAD976D3E}" sibTransId="{635CB48F-A5D5-49CF-A0B0-F4E08F2FC7EE}"/>
    <dgm:cxn modelId="{9D67C9A6-1990-4246-9203-EC2B99B0BAEB}" type="presOf" srcId="{DFA5994C-C284-4AEC-9B20-1D47BE0C4621}" destId="{CD9C8E05-F92E-4192-8FCD-09959324B057}" srcOrd="0" destOrd="0" presId="urn:microsoft.com/office/officeart/2005/8/layout/matrix2"/>
    <dgm:cxn modelId="{5DCF01C4-7D82-4F7E-A6A0-9DF21B6405C7}" type="presOf" srcId="{C789557A-F530-476E-AE29-90232644DDAE}" destId="{29CEA1A1-A125-4186-BFA9-828D99753029}" srcOrd="0" destOrd="0" presId="urn:microsoft.com/office/officeart/2005/8/layout/matrix2"/>
    <dgm:cxn modelId="{1E5DDEC8-CB0C-4716-9333-2E2AF1FFE6BF}" srcId="{DFA5994C-C284-4AEC-9B20-1D47BE0C4621}" destId="{9CE3873B-DFBA-4F41-8C70-A82ACA7A3B6B}" srcOrd="1" destOrd="0" parTransId="{8F1A18B8-575F-4D90-AAFF-9BE25E8531DB}" sibTransId="{9EF49F35-CD1B-4454-9893-32F1BCFD25F9}"/>
    <dgm:cxn modelId="{1BFF6CB1-97B4-4200-B347-C4890FD3D0A5}" type="presParOf" srcId="{CD9C8E05-F92E-4192-8FCD-09959324B057}" destId="{9BCFB14E-0CCD-41BF-B56F-D6C5CC938975}" srcOrd="0" destOrd="0" presId="urn:microsoft.com/office/officeart/2005/8/layout/matrix2"/>
    <dgm:cxn modelId="{ABD89002-ECA0-4C1C-A7E0-E2ADAA117715}" type="presParOf" srcId="{CD9C8E05-F92E-4192-8FCD-09959324B057}" destId="{36AD815F-F44F-4CC1-B89C-76E0E368DF9E}" srcOrd="1" destOrd="0" presId="urn:microsoft.com/office/officeart/2005/8/layout/matrix2"/>
    <dgm:cxn modelId="{8447AEE9-C423-4A25-98BE-0E47FEC42FBB}" type="presParOf" srcId="{CD9C8E05-F92E-4192-8FCD-09959324B057}" destId="{BD4234EE-7BCA-4023-AE8D-1B0608C5B320}" srcOrd="2" destOrd="0" presId="urn:microsoft.com/office/officeart/2005/8/layout/matrix2"/>
    <dgm:cxn modelId="{8AD633E3-C94B-4631-896E-FADDC7C14D03}" type="presParOf" srcId="{CD9C8E05-F92E-4192-8FCD-09959324B057}" destId="{A4ED38E1-E5A7-4C70-80E6-988811835570}" srcOrd="3" destOrd="0" presId="urn:microsoft.com/office/officeart/2005/8/layout/matrix2"/>
    <dgm:cxn modelId="{86866406-9E4D-4344-8CF0-BD98C761E114}" type="presParOf" srcId="{CD9C8E05-F92E-4192-8FCD-09959324B057}" destId="{29CEA1A1-A125-4186-BFA9-828D9975302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3D11C-28D2-4B60-86AB-37F1268DA043}">
      <dsp:nvSpPr>
        <dsp:cNvPr id="0" name=""/>
        <dsp:cNvSpPr/>
      </dsp:nvSpPr>
      <dsp:spPr>
        <a:xfrm>
          <a:off x="0" y="2442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CA57B2-E2E1-4221-9280-3D6796313FA6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2B3BA0-B463-407A-B9C2-F3073E20526E}">
      <dsp:nvSpPr>
        <dsp:cNvPr id="0" name=""/>
        <dsp:cNvSpPr/>
      </dsp:nvSpPr>
      <dsp:spPr>
        <a:xfrm>
          <a:off x="1429899" y="2442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"/>
            </a:rPr>
            <a:t>The big picture</a:t>
          </a:r>
          <a:endParaRPr lang="en-US" sz="2200" kern="1200"/>
        </a:p>
      </dsp:txBody>
      <dsp:txXfrm>
        <a:off x="1429899" y="2442"/>
        <a:ext cx="3455303" cy="1238008"/>
      </dsp:txXfrm>
    </dsp:sp>
    <dsp:sp modelId="{951D269E-4130-4A9B-8115-80B623C9E176}">
      <dsp:nvSpPr>
        <dsp:cNvPr id="0" name=""/>
        <dsp:cNvSpPr/>
      </dsp:nvSpPr>
      <dsp:spPr>
        <a:xfrm>
          <a:off x="0" y="1549953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24498F-3491-423D-95F2-E2182A75AF53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5E6754-9232-42B4-A01A-37C9E94300EE}">
      <dsp:nvSpPr>
        <dsp:cNvPr id="0" name=""/>
        <dsp:cNvSpPr/>
      </dsp:nvSpPr>
      <dsp:spPr>
        <a:xfrm>
          <a:off x="1429899" y="1549953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Our tasks</a:t>
          </a:r>
        </a:p>
      </dsp:txBody>
      <dsp:txXfrm>
        <a:off x="1429899" y="1549953"/>
        <a:ext cx="3455303" cy="1238008"/>
      </dsp:txXfrm>
    </dsp:sp>
    <dsp:sp modelId="{3A4A8691-73C0-450A-A79D-FC743FC802DE}">
      <dsp:nvSpPr>
        <dsp:cNvPr id="0" name=""/>
        <dsp:cNvSpPr/>
      </dsp:nvSpPr>
      <dsp:spPr>
        <a:xfrm>
          <a:off x="0" y="3097464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28BB3F-3D99-4A04-B6EA-2A097E0800BD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88861F-874D-4F0F-844D-1A93AC0CA12C}">
      <dsp:nvSpPr>
        <dsp:cNvPr id="0" name=""/>
        <dsp:cNvSpPr/>
      </dsp:nvSpPr>
      <dsp:spPr>
        <a:xfrm>
          <a:off x="1429899" y="3097464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"/>
            </a:rPr>
            <a:t>Working groups</a:t>
          </a:r>
        </a:p>
      </dsp:txBody>
      <dsp:txXfrm>
        <a:off x="1429899" y="3097464"/>
        <a:ext cx="3455303" cy="1238008"/>
      </dsp:txXfrm>
    </dsp:sp>
    <dsp:sp modelId="{7CB9A8A7-9BDF-4702-A0CD-6F50D273F884}">
      <dsp:nvSpPr>
        <dsp:cNvPr id="0" name=""/>
        <dsp:cNvSpPr/>
      </dsp:nvSpPr>
      <dsp:spPr>
        <a:xfrm>
          <a:off x="0" y="4644974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A0661F-762E-4E93-8910-20BBC4F62758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65EEE2-1AF6-4598-8397-5B1492857E5B}">
      <dsp:nvSpPr>
        <dsp:cNvPr id="0" name=""/>
        <dsp:cNvSpPr/>
      </dsp:nvSpPr>
      <dsp:spPr>
        <a:xfrm>
          <a:off x="1429899" y="4644974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"/>
            </a:rPr>
            <a:t>Next steps</a:t>
          </a:r>
          <a:endParaRPr lang="en-US" sz="2200" kern="1200"/>
        </a:p>
      </dsp:txBody>
      <dsp:txXfrm>
        <a:off x="1429899" y="4644974"/>
        <a:ext cx="3455303" cy="1238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FB14E-0CCD-41BF-B56F-D6C5CC938975}">
      <dsp:nvSpPr>
        <dsp:cNvPr id="0" name=""/>
        <dsp:cNvSpPr/>
      </dsp:nvSpPr>
      <dsp:spPr>
        <a:xfrm>
          <a:off x="0" y="477611"/>
          <a:ext cx="4941519" cy="4941519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AD815F-F44F-4CC1-B89C-76E0E368DF9E}">
      <dsp:nvSpPr>
        <dsp:cNvPr id="0" name=""/>
        <dsp:cNvSpPr/>
      </dsp:nvSpPr>
      <dsp:spPr>
        <a:xfrm>
          <a:off x="321198" y="798810"/>
          <a:ext cx="1976607" cy="19766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</a:rPr>
            <a:t>Acceptance and Transfer</a:t>
          </a:r>
          <a:endParaRPr lang="en-US" sz="2300" b="0" i="0" u="none" strike="noStrike" kern="1200" cap="none" baseline="0" noProof="0">
            <a:solidFill>
              <a:srgbClr val="010000"/>
            </a:solidFill>
            <a:latin typeface="Calibri"/>
            <a:cs typeface="Calibri"/>
          </a:endParaRPr>
        </a:p>
      </dsp:txBody>
      <dsp:txXfrm>
        <a:off x="417688" y="895300"/>
        <a:ext cx="1783627" cy="1783627"/>
      </dsp:txXfrm>
    </dsp:sp>
    <dsp:sp modelId="{BD4234EE-7BCA-4023-AE8D-1B0608C5B320}">
      <dsp:nvSpPr>
        <dsp:cNvPr id="0" name=""/>
        <dsp:cNvSpPr/>
      </dsp:nvSpPr>
      <dsp:spPr>
        <a:xfrm>
          <a:off x="2643712" y="798810"/>
          <a:ext cx="1976607" cy="197660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</a:rPr>
            <a:t>Programming and Assessment</a:t>
          </a:r>
        </a:p>
      </dsp:txBody>
      <dsp:txXfrm>
        <a:off x="2740202" y="895300"/>
        <a:ext cx="1783627" cy="1783627"/>
      </dsp:txXfrm>
    </dsp:sp>
    <dsp:sp modelId="{A4ED38E1-E5A7-4C70-80E6-988811835570}">
      <dsp:nvSpPr>
        <dsp:cNvPr id="0" name=""/>
        <dsp:cNvSpPr/>
      </dsp:nvSpPr>
      <dsp:spPr>
        <a:xfrm>
          <a:off x="321198" y="3121324"/>
          <a:ext cx="1976607" cy="197660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</a:rPr>
            <a:t>Equity and Support</a:t>
          </a:r>
        </a:p>
      </dsp:txBody>
      <dsp:txXfrm>
        <a:off x="417688" y="3217814"/>
        <a:ext cx="1783627" cy="1783627"/>
      </dsp:txXfrm>
    </dsp:sp>
    <dsp:sp modelId="{29CEA1A1-A125-4186-BFA9-828D99753029}">
      <dsp:nvSpPr>
        <dsp:cNvPr id="0" name=""/>
        <dsp:cNvSpPr/>
      </dsp:nvSpPr>
      <dsp:spPr>
        <a:xfrm>
          <a:off x="2643712" y="3121324"/>
          <a:ext cx="1976607" cy="197660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</a:rPr>
            <a:t>Residency Partnership </a:t>
          </a:r>
          <a:endParaRPr lang="en-US" sz="2300" kern="1200"/>
        </a:p>
      </dsp:txBody>
      <dsp:txXfrm>
        <a:off x="2740202" y="3217814"/>
        <a:ext cx="1783627" cy="1783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5FDF5-0192-467D-B895-8B0B946769EA}" type="datetimeFigureOut">
              <a:rPr lang="en-US"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1AB73-7745-415B-9A4F-B59E2C266E6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07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Moving step 1 to after CCE is a discussion that is ongoing</a:t>
            </a:r>
          </a:p>
          <a:p>
            <a:r>
              <a:rPr lang="en-US"/>
              <a:t>Plans for a 3 year track</a:t>
            </a:r>
          </a:p>
          <a:p>
            <a:r>
              <a:rPr lang="en-US"/>
              <a:t>Pathways/track development </a:t>
            </a:r>
          </a:p>
          <a:p>
            <a:r>
              <a:rPr lang="en-US"/>
              <a:t>HSS as the third pillar</a:t>
            </a:r>
          </a:p>
          <a:p>
            <a:r>
              <a:rPr lang="en-US"/>
              <a:t>Remediation/deceleration plans and structure</a:t>
            </a:r>
          </a:p>
          <a:p>
            <a:r>
              <a:rPr lang="en-US"/>
              <a:t>Clinical years (CCE) reno</a:t>
            </a:r>
          </a:p>
          <a:p>
            <a:endParaRPr lang="en-US"/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87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Re-imagine early clinical learning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Remove silos of DCS, PD, LPP, Hospital sessions (should be related to each other in time)</a:t>
            </a:r>
            <a:endParaRPr lang="en-US">
              <a:cs typeface="Calibri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Tasked with tying content into block-based learning (with assessment contributing to block grade)</a:t>
            </a:r>
            <a:endParaRPr lang="en-US">
              <a:cs typeface="Calibri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Selected EPAs as an overarching framework</a:t>
            </a:r>
            <a:endParaRPr lang="en-US">
              <a:cs typeface="Calibri"/>
            </a:endParaRP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en-US"/>
              <a:t>I would love to see an actual assessments of the EPAs referred to in your evaluation. I have been requesting my incoming interns to do an incoming self assessment of the 13 EPAs for several years.  </a:t>
            </a: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en-US"/>
              <a:t>Do not have to maintain currently expected activities in the same number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Finite resources in this new model (and the old):  physical space and mentor time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Addition of clinical skill simulation activities (phlebotomy, ultrasound)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9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Unusual adversity in the pursuit of medicine</a:t>
            </a:r>
          </a:p>
          <a:p>
            <a:r>
              <a:rPr lang="en-US">
                <a:cs typeface="Calibri"/>
              </a:rPr>
              <a:t>Would this attract those who have multiple acceptances in NE area</a:t>
            </a:r>
          </a:p>
          <a:p>
            <a:r>
              <a:rPr lang="en-US">
                <a:cs typeface="Calibri"/>
              </a:rPr>
              <a:t>Reducing barriers</a:t>
            </a:r>
          </a:p>
          <a:p>
            <a:r>
              <a:rPr lang="en-US">
                <a:cs typeface="Calibri"/>
              </a:rPr>
              <a:t>What is the language from other programs.  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06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1" indent="-285750">
              <a:buFont typeface="Arial,Sans-Serif"/>
              <a:buChar char="•"/>
            </a:pPr>
            <a:r>
              <a:rPr lang="en-US"/>
              <a:t>Full transition to single pass curriculum </a:t>
            </a: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Templated weekly schedules </a:t>
            </a:r>
            <a:endParaRPr lang="en-US">
              <a:cs typeface="Calibri"/>
            </a:endParaRP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Single clinical day standardized each week </a:t>
            </a:r>
            <a:endParaRPr lang="en-US">
              <a:cs typeface="Calibri"/>
            </a:endParaRP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Pathways, Optional 3-year track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0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3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35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06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0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2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8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0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45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6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1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B3FB5-D399-1F4C-B969-A6C6FCCB128D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7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07F2750-7C26-4857-BDDE-5BCAEB2E08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40" r="14680" b="951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485" y="1122363"/>
            <a:ext cx="301752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200">
                <a:cs typeface="Calibri"/>
              </a:rPr>
              <a:t>3 year track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485" y="4872922"/>
            <a:ext cx="301751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700">
                <a:cs typeface="Calibri"/>
              </a:rPr>
              <a:t>11/6/2020</a:t>
            </a:r>
          </a:p>
          <a:p>
            <a:pPr algn="l">
              <a:lnSpc>
                <a:spcPct val="90000"/>
              </a:lnSpc>
            </a:pPr>
            <a:r>
              <a:rPr lang="en-US" sz="1700">
                <a:cs typeface="Calibri"/>
              </a:rPr>
              <a:t>Curriculum </a:t>
            </a:r>
            <a:r>
              <a:rPr lang="en-US" sz="1700" err="1">
                <a:cs typeface="Calibri"/>
              </a:rPr>
              <a:t>ReVolution</a:t>
            </a:r>
            <a:r>
              <a:rPr lang="en-US" sz="1700">
                <a:cs typeface="Calibri"/>
              </a:rPr>
              <a:t> Leadership Team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552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14F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880" y="256540"/>
            <a:ext cx="877824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1700" y="5768204"/>
            <a:ext cx="4800600" cy="0"/>
          </a:xfrm>
          <a:prstGeom prst="line">
            <a:avLst/>
          </a:prstGeom>
          <a:ln>
            <a:solidFill>
              <a:srgbClr val="714F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D04222F-8839-4538-8E27-CA829A61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485" y="4871716"/>
            <a:ext cx="7475220" cy="96024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 defTabSz="914400"/>
            <a:r>
              <a:rPr lang="en-US" sz="5000" b="1">
                <a:solidFill>
                  <a:srgbClr val="714F5A"/>
                </a:solidFill>
              </a:rPr>
              <a:t>3 Year MD Track draft 18 </a:t>
            </a:r>
            <a:r>
              <a:rPr lang="en-US" sz="5000" b="1" err="1">
                <a:solidFill>
                  <a:srgbClr val="714F5A"/>
                </a:solidFill>
              </a:rPr>
              <a:t>mos</a:t>
            </a:r>
            <a:endParaRPr lang="en-US" sz="5000" b="1" err="1">
              <a:solidFill>
                <a:srgbClr val="714F5A"/>
              </a:solidFill>
              <a:cs typeface="Calibri Light"/>
            </a:endParaRPr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FD3AE31-3F9B-4E14-9BD4-D9D7CCD514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" b="8764"/>
          <a:stretch/>
        </p:blipFill>
        <p:spPr>
          <a:xfrm>
            <a:off x="182880" y="256540"/>
            <a:ext cx="877824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900814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633165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965" y="636723"/>
            <a:ext cx="3000047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0C29CD-1D6D-4B62-9B28-63C926F8C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154" y="982272"/>
            <a:ext cx="2541314" cy="4560970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  <a:cs typeface="Calibri"/>
              </a:rPr>
              <a:t>Longitudinal Assessments</a:t>
            </a:r>
            <a:endParaRPr lang="en-US" sz="350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76336" y="1352302"/>
            <a:ext cx="4991698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AB0D2-BD00-434A-9053-E8C394DC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6396" y="1719618"/>
            <a:ext cx="4461623" cy="43346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100">
                <a:solidFill>
                  <a:srgbClr val="FEFFFF"/>
                </a:solidFill>
                <a:cs typeface="Calibri"/>
              </a:rPr>
              <a:t>Competencies</a:t>
            </a:r>
          </a:p>
          <a:p>
            <a:r>
              <a:rPr lang="en-US" sz="2100">
                <a:solidFill>
                  <a:srgbClr val="FEFFFF"/>
                </a:solidFill>
                <a:ea typeface="+mn-lt"/>
                <a:cs typeface="+mn-lt"/>
              </a:rPr>
              <a:t>NBME (pre-clinical and clinical)</a:t>
            </a:r>
            <a:endParaRPr lang="en-US" sz="2100">
              <a:solidFill>
                <a:srgbClr val="FEFFFF"/>
              </a:solidFill>
              <a:cs typeface="Calibri"/>
            </a:endParaRPr>
          </a:p>
          <a:p>
            <a:r>
              <a:rPr lang="en-US" sz="2100">
                <a:solidFill>
                  <a:srgbClr val="FEFFFF"/>
                </a:solidFill>
                <a:cs typeface="Calibri"/>
              </a:rPr>
              <a:t>EPAs</a:t>
            </a:r>
            <a:endParaRPr lang="en-US" sz="2000">
              <a:solidFill>
                <a:srgbClr val="FEFFFF"/>
              </a:solidFill>
              <a:cs typeface="Calibri"/>
            </a:endParaRPr>
          </a:p>
          <a:p>
            <a:r>
              <a:rPr lang="en-US" sz="2000">
                <a:solidFill>
                  <a:srgbClr val="FEFFFF"/>
                </a:solidFill>
                <a:cs typeface="Calibri"/>
              </a:rPr>
              <a:t>Milestones?</a:t>
            </a:r>
          </a:p>
          <a:p>
            <a:endParaRPr lang="en-US" sz="2000">
              <a:solidFill>
                <a:srgbClr val="FEFFFF"/>
              </a:solidFill>
              <a:cs typeface="Calibri"/>
            </a:endParaRPr>
          </a:p>
          <a:p>
            <a:endParaRPr lang="en-US" sz="2100">
              <a:solidFill>
                <a:srgbClr val="FE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1778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1D70C-E0C2-431D-9CD9-FA3141D4C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Accreditation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725C5-736F-41EA-ADB3-3B37E9C3B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LCME considers this a parallel curriculum</a:t>
            </a:r>
          </a:p>
          <a:p>
            <a:pPr lvl="1"/>
            <a:r>
              <a:rPr lang="en-US" sz="2100"/>
              <a:t>Core, comparable graduation competencies, objectives and assessments</a:t>
            </a:r>
          </a:p>
          <a:p>
            <a:pPr lvl="1"/>
            <a:r>
              <a:rPr lang="en-US" sz="2100"/>
              <a:t>Institutionally agreed-upon educational rationale</a:t>
            </a:r>
          </a:p>
          <a:p>
            <a:pPr lvl="1"/>
            <a:r>
              <a:rPr lang="en-US" sz="2100"/>
              <a:t>Can have additional objectives or competencies</a:t>
            </a:r>
          </a:p>
          <a:p>
            <a:pPr lvl="1"/>
            <a:r>
              <a:rPr lang="en-US" sz="2100"/>
              <a:t>130 weeks required </a:t>
            </a:r>
          </a:p>
          <a:p>
            <a:pPr lvl="2"/>
            <a:r>
              <a:rPr lang="en-US" sz="1800"/>
              <a:t>Aug to Aug = 48 (4 </a:t>
            </a:r>
            <a:r>
              <a:rPr lang="en-US" sz="1800" err="1"/>
              <a:t>wks</a:t>
            </a:r>
            <a:r>
              <a:rPr lang="en-US" sz="1800"/>
              <a:t> vac); Aug to end Feb = 27 (2 </a:t>
            </a:r>
            <a:r>
              <a:rPr lang="en-US" sz="1800" err="1"/>
              <a:t>wks</a:t>
            </a:r>
            <a:r>
              <a:rPr lang="en-US" sz="1800"/>
              <a:t> vac); March to May = 12 (1 </a:t>
            </a:r>
            <a:r>
              <a:rPr lang="en-US" sz="1800" err="1"/>
              <a:t>wk</a:t>
            </a:r>
            <a:r>
              <a:rPr lang="en-US" sz="1800"/>
              <a:t> vac); June to May = 48 (4 </a:t>
            </a:r>
            <a:r>
              <a:rPr lang="en-US" sz="1800" err="1"/>
              <a:t>wks</a:t>
            </a:r>
            <a:r>
              <a:rPr lang="en-US" sz="1800"/>
              <a:t> vac): total 135 </a:t>
            </a:r>
            <a:r>
              <a:rPr lang="en-US" sz="1800" err="1"/>
              <a:t>wks</a:t>
            </a:r>
            <a:endParaRPr lang="en-US" sz="1800"/>
          </a:p>
          <a:p>
            <a:pPr marL="342900" lvl="1" indent="0">
              <a:buNone/>
            </a:pPr>
            <a:endParaRPr lang="en-US" sz="2100"/>
          </a:p>
          <a:p>
            <a:pPr marL="342900" lvl="1" indent="0">
              <a:buNone/>
            </a:pPr>
            <a:r>
              <a:rPr lang="en-US" sz="2400"/>
              <a:t>Submit </a:t>
            </a:r>
          </a:p>
          <a:p>
            <a:pPr lvl="1"/>
            <a:r>
              <a:rPr lang="en-US" sz="2100"/>
              <a:t>earliest submission Dec 1, 2020 for consideration at Feb LCME mtg</a:t>
            </a:r>
          </a:p>
          <a:p>
            <a:pPr lvl="1"/>
            <a:r>
              <a:rPr lang="en-US" sz="2100"/>
              <a:t>Goal implementation in 2021 for students entering in 2022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59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028AD-B793-4454-8A9B-F5CCD67B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Admission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EB364-7FBA-4FFF-B918-2D5563931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684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Student Profile</a:t>
            </a:r>
          </a:p>
          <a:p>
            <a:pPr lvl="1"/>
            <a:r>
              <a:rPr lang="en-US"/>
              <a:t>Expresses a strong commitment to a specific Generalist Discipline</a:t>
            </a:r>
          </a:p>
          <a:p>
            <a:pPr lvl="1"/>
            <a:r>
              <a:rPr lang="en-US"/>
              <a:t>Exhibits mature behavior to complete an accelerated MD program</a:t>
            </a:r>
          </a:p>
          <a:p>
            <a:pPr lvl="1"/>
            <a:r>
              <a:rPr lang="en-US"/>
              <a:t>Has a strong academic record predictive of success</a:t>
            </a:r>
          </a:p>
          <a:p>
            <a:r>
              <a:rPr lang="en-US"/>
              <a:t>Application Processes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/>
              <a:t>Secondary application with MD application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/>
              <a:t>Must be accepted to MD program first</a:t>
            </a:r>
          </a:p>
          <a:p>
            <a:pPr lvl="1" indent="-342900">
              <a:buFont typeface="+mj-lt"/>
              <a:buAutoNum type="arabicPeriod"/>
            </a:pPr>
            <a:r>
              <a:rPr lang="en-US"/>
              <a:t>During M1 year</a:t>
            </a:r>
          </a:p>
          <a:p>
            <a:pPr lvl="1" indent="-342900">
              <a:buAutoNum type="arabicPeriod"/>
            </a:pPr>
            <a:r>
              <a:rPr lang="en-US"/>
              <a:t>After M1 year</a:t>
            </a:r>
            <a:endParaRPr lang="en-US">
              <a:cs typeface="Calibri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US"/>
              <a:t>Anytime during M2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/>
              <a:t>After PhD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053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F7D788E-2C1B-4EF4-8719-12613771F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0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545B40-2FF2-407F-B7F4-4BD886346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78" y="3884968"/>
            <a:ext cx="3935053" cy="2733281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rgbClr val="FFFFFF"/>
                </a:solidFill>
                <a:cs typeface="Calibri"/>
              </a:rPr>
              <a:t>How to align with Pathways? Is this  its own pathway?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DEA6A1-FC5C-4E6E-BBBF-7E472949B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53125" y="2196877"/>
            <a:ext cx="3890875" cy="4661123"/>
          </a:xfrm>
          <a:custGeom>
            <a:avLst/>
            <a:gdLst>
              <a:gd name="connsiteX0" fmla="*/ 3084645 w 4538241"/>
              <a:gd name="connsiteY0" fmla="*/ 0 h 5436644"/>
              <a:gd name="connsiteX1" fmla="*/ 4285328 w 4538241"/>
              <a:gd name="connsiteY1" fmla="*/ 242407 h 5436644"/>
              <a:gd name="connsiteX2" fmla="*/ 4538241 w 4538241"/>
              <a:gd name="connsiteY2" fmla="*/ 364242 h 5436644"/>
              <a:gd name="connsiteX3" fmla="*/ 4538241 w 4538241"/>
              <a:gd name="connsiteY3" fmla="*/ 5436644 h 5436644"/>
              <a:gd name="connsiteX4" fmla="*/ 1091428 w 4538241"/>
              <a:gd name="connsiteY4" fmla="*/ 5436644 h 5436644"/>
              <a:gd name="connsiteX5" fmla="*/ 903472 w 4538241"/>
              <a:gd name="connsiteY5" fmla="*/ 5265818 h 5436644"/>
              <a:gd name="connsiteX6" fmla="*/ 0 w 4538241"/>
              <a:gd name="connsiteY6" fmla="*/ 3084645 h 5436644"/>
              <a:gd name="connsiteX7" fmla="*/ 3084645 w 4538241"/>
              <a:gd name="connsiteY7" fmla="*/ 0 h 543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8241" h="5436644">
                <a:moveTo>
                  <a:pt x="3084645" y="0"/>
                </a:moveTo>
                <a:cubicBezTo>
                  <a:pt x="3510546" y="0"/>
                  <a:pt x="3916286" y="86315"/>
                  <a:pt x="4285328" y="242407"/>
                </a:cubicBezTo>
                <a:lnTo>
                  <a:pt x="4538241" y="364242"/>
                </a:lnTo>
                <a:lnTo>
                  <a:pt x="4538241" y="5436644"/>
                </a:lnTo>
                <a:lnTo>
                  <a:pt x="1091428" y="5436644"/>
                </a:lnTo>
                <a:lnTo>
                  <a:pt x="903472" y="5265818"/>
                </a:lnTo>
                <a:cubicBezTo>
                  <a:pt x="345261" y="4707608"/>
                  <a:pt x="0" y="3936446"/>
                  <a:pt x="0" y="3084645"/>
                </a:cubicBezTo>
                <a:cubicBezTo>
                  <a:pt x="0" y="1381043"/>
                  <a:pt x="1381043" y="0"/>
                  <a:pt x="3084645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5AD6500-BB62-4AAC-9D2F-C10DDC90C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2990" y="2336743"/>
            <a:ext cx="3751010" cy="4521257"/>
          </a:xfrm>
          <a:custGeom>
            <a:avLst/>
            <a:gdLst>
              <a:gd name="connsiteX0" fmla="*/ 2921508 w 4375105"/>
              <a:gd name="connsiteY0" fmla="*/ 0 h 5273507"/>
              <a:gd name="connsiteX1" fmla="*/ 4314072 w 4375105"/>
              <a:gd name="connsiteY1" fmla="*/ 352611 h 5273507"/>
              <a:gd name="connsiteX2" fmla="*/ 4375105 w 4375105"/>
              <a:gd name="connsiteY2" fmla="*/ 389689 h 5273507"/>
              <a:gd name="connsiteX3" fmla="*/ 4375105 w 4375105"/>
              <a:gd name="connsiteY3" fmla="*/ 5273507 h 5273507"/>
              <a:gd name="connsiteX4" fmla="*/ 1193705 w 4375105"/>
              <a:gd name="connsiteY4" fmla="*/ 5273507 h 5273507"/>
              <a:gd name="connsiteX5" fmla="*/ 1063158 w 4375105"/>
              <a:gd name="connsiteY5" fmla="*/ 5175886 h 5273507"/>
              <a:gd name="connsiteX6" fmla="*/ 0 w 4375105"/>
              <a:gd name="connsiteY6" fmla="*/ 2921508 h 5273507"/>
              <a:gd name="connsiteX7" fmla="*/ 2921508 w 4375105"/>
              <a:gd name="connsiteY7" fmla="*/ 0 h 527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C54E824-C0F4-480B-BC88-689F50C45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39621" y="-3941"/>
            <a:ext cx="4124601" cy="2980208"/>
          </a:xfrm>
          <a:custGeom>
            <a:avLst/>
            <a:gdLst>
              <a:gd name="connsiteX0" fmla="*/ 229420 w 4349752"/>
              <a:gd name="connsiteY0" fmla="*/ 0 h 3142889"/>
              <a:gd name="connsiteX1" fmla="*/ 4120333 w 4349752"/>
              <a:gd name="connsiteY1" fmla="*/ 0 h 3142889"/>
              <a:gd name="connsiteX2" fmla="*/ 4178840 w 4349752"/>
              <a:gd name="connsiteY2" fmla="*/ 121453 h 3142889"/>
              <a:gd name="connsiteX3" fmla="*/ 4349752 w 4349752"/>
              <a:gd name="connsiteY3" fmla="*/ 968013 h 3142889"/>
              <a:gd name="connsiteX4" fmla="*/ 2174876 w 4349752"/>
              <a:gd name="connsiteY4" fmla="*/ 3142889 h 3142889"/>
              <a:gd name="connsiteX5" fmla="*/ 0 w 4349752"/>
              <a:gd name="connsiteY5" fmla="*/ 968013 h 3142889"/>
              <a:gd name="connsiteX6" fmla="*/ 170913 w 4349752"/>
              <a:gd name="connsiteY6" fmla="*/ 121453 h 314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9752" h="3142889">
                <a:moveTo>
                  <a:pt x="229420" y="0"/>
                </a:moveTo>
                <a:lnTo>
                  <a:pt x="4120333" y="0"/>
                </a:lnTo>
                <a:lnTo>
                  <a:pt x="4178840" y="121453"/>
                </a:lnTo>
                <a:cubicBezTo>
                  <a:pt x="4288894" y="381652"/>
                  <a:pt x="4349752" y="667725"/>
                  <a:pt x="4349752" y="968013"/>
                </a:cubicBezTo>
                <a:cubicBezTo>
                  <a:pt x="4349752" y="2169164"/>
                  <a:pt x="3376027" y="3142889"/>
                  <a:pt x="2174876" y="3142889"/>
                </a:cubicBezTo>
                <a:cubicBezTo>
                  <a:pt x="973725" y="3142889"/>
                  <a:pt x="0" y="2169164"/>
                  <a:pt x="0" y="968013"/>
                </a:cubicBezTo>
                <a:cubicBezTo>
                  <a:pt x="0" y="667725"/>
                  <a:pt x="60858" y="381652"/>
                  <a:pt x="170913" y="12145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6AAAC3B-1954-46B7-BBAC-27DFF5B52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00961" y="-5576"/>
            <a:ext cx="3815104" cy="2825978"/>
          </a:xfrm>
          <a:custGeom>
            <a:avLst/>
            <a:gdLst>
              <a:gd name="connsiteX0" fmla="*/ 248676 w 4023360"/>
              <a:gd name="connsiteY0" fmla="*/ 0 h 2980240"/>
              <a:gd name="connsiteX1" fmla="*/ 3774684 w 4023360"/>
              <a:gd name="connsiteY1" fmla="*/ 0 h 2980240"/>
              <a:gd name="connsiteX2" fmla="*/ 3780561 w 4023360"/>
              <a:gd name="connsiteY2" fmla="*/ 9674 h 2980240"/>
              <a:gd name="connsiteX3" fmla="*/ 4023360 w 4023360"/>
              <a:gd name="connsiteY3" fmla="*/ 968560 h 2980240"/>
              <a:gd name="connsiteX4" fmla="*/ 2011680 w 4023360"/>
              <a:gd name="connsiteY4" fmla="*/ 2980240 h 2980240"/>
              <a:gd name="connsiteX5" fmla="*/ 0 w 4023360"/>
              <a:gd name="connsiteY5" fmla="*/ 968560 h 2980240"/>
              <a:gd name="connsiteX6" fmla="*/ 242799 w 4023360"/>
              <a:gd name="connsiteY6" fmla="*/ 9674 h 298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17747-6758-496A-B58C-82FF1F53F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7938" y="252504"/>
            <a:ext cx="2832808" cy="234979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Existing</a:t>
            </a:r>
            <a:endParaRPr lang="en-US" sz="1600">
              <a:solidFill>
                <a:srgbClr val="0070C0"/>
              </a:solidFill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Global health</a:t>
            </a:r>
            <a:endParaRPr lang="en-US" sz="1600">
              <a:solidFill>
                <a:srgbClr val="0070C0"/>
              </a:solidFill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Rural health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Urban health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Clinical and Translational Research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Baseline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Clinical care</a:t>
            </a:r>
          </a:p>
          <a:p>
            <a:pPr>
              <a:lnSpc>
                <a:spcPct val="90000"/>
              </a:lnSpc>
            </a:pPr>
            <a:endParaRPr lang="en-US" sz="1200"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endParaRPr lang="en-US" sz="1200"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C642F-13A5-4379-BB8F-CE6A711D4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1204" y="2991283"/>
            <a:ext cx="3136060" cy="3626966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Leadership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Biomedical Innovation, Design, Device development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Diversity – LGBTQ care, race/bias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HSS (QI, HCP)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Humanities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Community engagement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Education (patient, peers, community, medical education)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Simulation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Advocacy (community, political)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Care of vulnerable populations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err="1">
                <a:solidFill>
                  <a:srgbClr val="0070C0"/>
                </a:solidFill>
                <a:cs typeface="Calibri"/>
              </a:rPr>
              <a:t>LatinX</a:t>
            </a:r>
            <a:r>
              <a:rPr lang="en-US" sz="1600">
                <a:solidFill>
                  <a:srgbClr val="0070C0"/>
                </a:solidFill>
                <a:cs typeface="Calibri"/>
              </a:rPr>
              <a:t> health/Spanish immersion</a:t>
            </a:r>
          </a:p>
        </p:txBody>
      </p:sp>
    </p:spTree>
    <p:extLst>
      <p:ext uri="{BB962C8B-B14F-4D97-AF65-F5344CB8AC3E}">
        <p14:creationId xmlns:p14="http://schemas.microsoft.com/office/powerpoint/2010/main" val="3832919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B9095-8991-4067-B0A3-87B1E534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Calibri"/>
              </a:rPr>
              <a:t>Block-based, Single Pass, 18-month Foundational Curriculum</a:t>
            </a:r>
            <a:endParaRPr lang="en-US"/>
          </a:p>
        </p:txBody>
      </p:sp>
      <p:pic>
        <p:nvPicPr>
          <p:cNvPr id="5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95D2565-E0DE-43B1-BE7A-9ED0F6FB48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6017" y="2090553"/>
            <a:ext cx="8923778" cy="2755331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56707E-0C22-4828-9AB0-00A22BF637CE}"/>
              </a:ext>
            </a:extLst>
          </p:cNvPr>
          <p:cNvSpPr txBox="1"/>
          <p:nvPr/>
        </p:nvSpPr>
        <p:spPr>
          <a:xfrm>
            <a:off x="759863" y="5011122"/>
            <a:ext cx="787503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Each student selects a </a:t>
            </a:r>
            <a:r>
              <a:rPr lang="en-US" sz="1600">
                <a:solidFill>
                  <a:srgbClr val="0070C0"/>
                </a:solidFill>
              </a:rPr>
              <a:t>Pathway</a:t>
            </a:r>
            <a:r>
              <a:rPr lang="en-US" sz="1600"/>
              <a:t> (spring year 1) -- relates to Capstone and other experiences</a:t>
            </a:r>
            <a:endParaRPr lang="en-US" sz="1600">
              <a:cs typeface="Calibri"/>
            </a:endParaRPr>
          </a:p>
          <a:p>
            <a:r>
              <a:rPr lang="en-US" sz="1600">
                <a:ea typeface="+mn-lt"/>
                <a:cs typeface="+mn-lt"/>
              </a:rPr>
              <a:t>1-week </a:t>
            </a: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Healthcare Delivery Systems/Pathway</a:t>
            </a:r>
            <a:r>
              <a:rPr lang="en-US" sz="1600">
                <a:ea typeface="+mn-lt"/>
                <a:cs typeface="+mn-lt"/>
              </a:rPr>
              <a:t> experience spring year 2</a:t>
            </a:r>
          </a:p>
          <a:p>
            <a:r>
              <a:rPr lang="en-US" sz="1600">
                <a:solidFill>
                  <a:srgbClr val="0070C0"/>
                </a:solidFill>
              </a:rPr>
              <a:t>Redesigning Core Clinical Experiences</a:t>
            </a:r>
            <a:r>
              <a:rPr lang="en-US" sz="1600"/>
              <a:t> (clerkships +, integrated interstitial)</a:t>
            </a:r>
            <a:endParaRPr lang="en-US" sz="1600">
              <a:cs typeface="Calibri"/>
            </a:endParaRPr>
          </a:p>
          <a:p>
            <a:r>
              <a:rPr lang="en-US" sz="1600">
                <a:solidFill>
                  <a:srgbClr val="0070C0"/>
                </a:solidFill>
                <a:cs typeface="Calibri"/>
              </a:rPr>
              <a:t>Step 1</a:t>
            </a:r>
            <a:r>
              <a:rPr lang="en-US" sz="1600">
                <a:cs typeface="Calibri"/>
              </a:rPr>
              <a:t> likely to move into/after 3rd/clerkship year (supports purposeful integration in CCE)</a:t>
            </a:r>
          </a:p>
          <a:p>
            <a:r>
              <a:rPr lang="en-US" sz="1600">
                <a:cs typeface="Calibri"/>
              </a:rPr>
              <a:t>2-week </a:t>
            </a:r>
            <a:r>
              <a:rPr lang="en-US" sz="1600">
                <a:solidFill>
                  <a:srgbClr val="0070C0"/>
                </a:solidFill>
                <a:cs typeface="Calibri"/>
              </a:rPr>
              <a:t>service learning/health systems/population experience</a:t>
            </a:r>
            <a:r>
              <a:rPr lang="en-US" sz="1600">
                <a:cs typeface="Calibri"/>
              </a:rPr>
              <a:t> in fall year 3</a:t>
            </a:r>
          </a:p>
          <a:p>
            <a:r>
              <a:rPr lang="en-US" sz="1600">
                <a:solidFill>
                  <a:srgbClr val="0070C0"/>
                </a:solidFill>
                <a:cs typeface="Calibri"/>
              </a:rPr>
              <a:t>3-year MD track</a:t>
            </a:r>
          </a:p>
        </p:txBody>
      </p:sp>
    </p:spTree>
    <p:extLst>
      <p:ext uri="{BB962C8B-B14F-4D97-AF65-F5344CB8AC3E}">
        <p14:creationId xmlns:p14="http://schemas.microsoft.com/office/powerpoint/2010/main" val="3053887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A86F1-F89C-43C2-98F2-BF969E3E2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Typical Week</a:t>
            </a:r>
            <a:endParaRPr lang="en-US"/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905661F-7D99-460B-B0C5-D21345D865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20121"/>
            <a:ext cx="8229600" cy="435351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211B97-391D-4416-A7CA-3098CC8E648E}"/>
              </a:ext>
            </a:extLst>
          </p:cNvPr>
          <p:cNvSpPr txBox="1"/>
          <p:nvPr/>
        </p:nvSpPr>
        <p:spPr>
          <a:xfrm>
            <a:off x="387651" y="5844604"/>
            <a:ext cx="8181118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Do we utilize any of this time for 3 year track students?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A4B7E6-27E4-4A0F-A3F8-6EA5C7E17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"/>
              </a:rPr>
              <a:t>Agenda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160FD0-3ABE-4B43-926F-8CF7933787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706479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280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5A0FA-6B12-4C8D-ABEC-C2B510D0F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a 3 Year MD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269BA-95E7-43CD-A5EB-738D3BC5D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3851"/>
            <a:ext cx="7886700" cy="292350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More students enter medical school with related experience </a:t>
            </a:r>
          </a:p>
          <a:p>
            <a:r>
              <a:rPr lang="en-US"/>
              <a:t>Financial benefit: lifetime savings of $250,000</a:t>
            </a:r>
            <a:r>
              <a:rPr lang="en-US" baseline="30000"/>
              <a:t>1</a:t>
            </a:r>
          </a:p>
          <a:p>
            <a:r>
              <a:rPr lang="en-US"/>
              <a:t>Provides physicians faster for predicted physician shortage</a:t>
            </a:r>
          </a:p>
          <a:p>
            <a:r>
              <a:rPr lang="en-US"/>
              <a:t>Offers individualized pathways matched to student goals (dual degrees, links to specific fields)</a:t>
            </a:r>
          </a:p>
          <a:p>
            <a:r>
              <a:rPr lang="en-US"/>
              <a:t>Provides alignment with specific residencies and programs</a:t>
            </a:r>
          </a:p>
          <a:p>
            <a:r>
              <a:rPr lang="en-US"/>
              <a:t>Drives innovation in medical education</a:t>
            </a:r>
          </a:p>
          <a:p>
            <a:r>
              <a:rPr lang="en-US">
                <a:cs typeface="Calibri" panose="020F0502020204030204"/>
              </a:rPr>
              <a:t>Fosters competency based learner assessment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B4C0BB-7B66-4207-968D-A2473B038A14}"/>
              </a:ext>
            </a:extLst>
          </p:cNvPr>
          <p:cNvSpPr txBox="1"/>
          <p:nvPr/>
        </p:nvSpPr>
        <p:spPr>
          <a:xfrm>
            <a:off x="509452" y="5344342"/>
            <a:ext cx="80058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aseline="30000"/>
              <a:t>1</a:t>
            </a:r>
            <a:r>
              <a:rPr lang="en-US" sz="1350"/>
              <a:t>Weiner S. </a:t>
            </a:r>
            <a:r>
              <a:rPr lang="en-US" sz="1350" i="1" err="1"/>
              <a:t>AAMCNews</a:t>
            </a:r>
            <a:r>
              <a:rPr lang="en-US" sz="1350"/>
              <a:t>. Friday, March 29, 2019. Available online at https://news.aamc.org/medical-education/article/med-school-3-years-future-medical-education/ . Accessed 4/10/19. </a:t>
            </a:r>
          </a:p>
        </p:txBody>
      </p:sp>
    </p:spTree>
    <p:extLst>
      <p:ext uri="{BB962C8B-B14F-4D97-AF65-F5344CB8AC3E}">
        <p14:creationId xmlns:p14="http://schemas.microsoft.com/office/powerpoint/2010/main" val="3164757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4EF203-8178-48C3-900D-AD0D8D5B1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2400">
                <a:ea typeface="+mj-lt"/>
                <a:cs typeface="+mj-lt"/>
              </a:rPr>
              <a:t>The Big Picture: </a:t>
            </a:r>
            <a:br>
              <a:rPr lang="en-US" sz="2400">
                <a:ea typeface="+mj-lt"/>
                <a:cs typeface="+mj-lt"/>
              </a:rPr>
            </a:br>
            <a:br>
              <a:rPr lang="en-US" sz="2400">
                <a:ea typeface="+mj-lt"/>
                <a:cs typeface="+mj-lt"/>
              </a:rPr>
            </a:br>
            <a:r>
              <a:rPr lang="en-US" sz="2400">
                <a:ea typeface="+mj-lt"/>
                <a:cs typeface="+mj-lt"/>
              </a:rPr>
              <a:t>3 year track will align with generalist disciplines and our own residency programs – meeting the needs of the Commonwealth and our Healthcare System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42A3F4-AE92-4567-9CFD-AC64D78DE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653250"/>
              </p:ext>
            </p:extLst>
          </p:nvPr>
        </p:nvGraphicFramePr>
        <p:xfrm>
          <a:off x="3875238" y="303591"/>
          <a:ext cx="4941519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415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DC9FD-4EE0-496E-99F2-225A43CA1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3A74D-8B7E-4B8C-828C-C89D98089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2CC48B8-EB26-420B-B0A1-1F357AEDB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309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1FBA0-54D2-4EED-8EFB-9089B3FBD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155" y="365042"/>
            <a:ext cx="4939868" cy="1286160"/>
          </a:xfrm>
        </p:spPr>
        <p:txBody>
          <a:bodyPr anchor="b">
            <a:normAutofit/>
          </a:bodyPr>
          <a:lstStyle/>
          <a:p>
            <a:r>
              <a:rPr lang="en-US"/>
              <a:t>Process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BE961E32-6EF1-4140-A922-423600F94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1155" y="2438400"/>
            <a:ext cx="5862785" cy="420709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sz="2800"/>
              <a:t>Formalize mission</a:t>
            </a:r>
            <a:endParaRPr lang="en-US"/>
          </a:p>
          <a:p>
            <a:pPr marL="514350" indent="-514350">
              <a:buAutoNum type="arabicPeriod"/>
            </a:pPr>
            <a:r>
              <a:rPr lang="en-US" sz="2800"/>
              <a:t>Draft goals and objectives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Identify curricular model (130 weeks)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Forge residency alliances (?affiliates)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Define acceptance, promotion, deceleration, remediation and transfer criteria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Design mentoring model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Define necessary resources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Apply for LCME (insert anticipated date; Dec 2021)</a:t>
            </a:r>
            <a:endParaRPr lang="en-US" sz="2800">
              <a:cs typeface="Calibri" panose="020F0502020204030204"/>
            </a:endParaRPr>
          </a:p>
          <a:p>
            <a:pPr marL="1028700" lvl="3" indent="0">
              <a:buNone/>
            </a:pPr>
            <a:endParaRPr lang="en-US"/>
          </a:p>
          <a:p>
            <a:pPr marL="1028700" lvl="3" indent="0">
              <a:buNone/>
            </a:pPr>
            <a:r>
              <a:rPr lang="en-US"/>
              <a:t>					</a:t>
            </a:r>
          </a:p>
          <a:p>
            <a:pPr marL="1028700" lvl="3" indent="0">
              <a:buNone/>
            </a:pPr>
            <a:r>
              <a:rPr lang="en-US"/>
              <a:t>Adapted from Medical Education online 2017</a:t>
            </a:r>
          </a:p>
          <a:p>
            <a:endParaRPr lang="en-US" sz="1400"/>
          </a:p>
          <a:p>
            <a:endParaRPr lang="en-US" sz="1400"/>
          </a:p>
        </p:txBody>
      </p:sp>
      <p:pic>
        <p:nvPicPr>
          <p:cNvPr id="38" name="Picture 4">
            <a:extLst>
              <a:ext uri="{FF2B5EF4-FFF2-40B4-BE49-F238E27FC236}">
                <a16:creationId xmlns:a16="http://schemas.microsoft.com/office/drawing/2014/main" id="{316DFB84-0C11-4E20-8613-8E63EDA874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544" r="34940"/>
          <a:stretch/>
        </p:blipFill>
        <p:spPr>
          <a:xfrm>
            <a:off x="21" y="10"/>
            <a:ext cx="2517800" cy="6857990"/>
          </a:xfrm>
          <a:prstGeom prst="rect">
            <a:avLst/>
          </a:prstGeom>
          <a:effectLst/>
        </p:spPr>
      </p:pic>
      <p:cxnSp>
        <p:nvCxnSpPr>
          <p:cNvPr id="3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rgbClr val="A9221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420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7569D-6690-4603-BD16-EC2226AC2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072" y="1084216"/>
            <a:ext cx="4939868" cy="83121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100">
                <a:cs typeface="Calibri"/>
              </a:rPr>
              <a:t>Draft timeline</a:t>
            </a:r>
            <a:endParaRPr lang="en-US" sz="41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2E049-D543-493B-A330-8DBFFED4B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3497" y="2438400"/>
            <a:ext cx="5820443" cy="378541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 panose="020F0502020204030204" pitchFamily="34" charset="0"/>
              </a:rPr>
              <a:t>Team design begins – September 2020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cs typeface="Calibri"/>
              </a:rPr>
              <a:t>Program director outreach and GME team invitations --  November 2020 </a:t>
            </a:r>
          </a:p>
          <a:p>
            <a:pPr marL="457200" lvl="1" indent="0">
              <a:buNone/>
            </a:pPr>
            <a:r>
              <a:rPr lang="en-US" sz="2000">
                <a:solidFill>
                  <a:srgbClr val="000000"/>
                </a:solidFill>
                <a:latin typeface="Calibri"/>
                <a:cs typeface="Calibri"/>
              </a:rPr>
              <a:t>- involved in planning; involved in first wave of implementation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Step 1 adjustment - November 2020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Modeling -- Nov - Jan 2021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Present to SOM advisory committee -  by </a:t>
            </a:r>
            <a:r>
              <a:rPr lang="en-US" sz="2000">
                <a:solidFill>
                  <a:srgbClr val="000000"/>
                </a:solidFill>
                <a:latin typeface="Calibri" panose="020F0502020204030204" pitchFamily="34" charset="0"/>
              </a:rPr>
              <a:t>Jan</a:t>
            </a:r>
            <a:r>
              <a:rPr lang="en-US" sz="2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2021 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EPC presentations begin March 2021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cs typeface="Calibri"/>
              </a:rPr>
              <a:t>Final EPC focus on 3 year – September 2021 (final implementation pending LCME report from 2020; may delay to 2023 implementation)</a:t>
            </a:r>
            <a:endParaRPr lang="en-US" sz="2000">
              <a:cs typeface="Calibri"/>
            </a:endParaRPr>
          </a:p>
          <a:p>
            <a:pPr>
              <a:buFont typeface="Arial" panose="020B0604020202020204" pitchFamily="34" charset="0"/>
            </a:pPr>
            <a:r>
              <a:rPr lang="en-US" sz="2000">
                <a:cs typeface="Calibri"/>
              </a:rPr>
              <a:t>POST LCME APPROVAL TIMELINE</a:t>
            </a:r>
          </a:p>
          <a:p>
            <a:endParaRPr lang="en-US" sz="1700">
              <a:cs typeface="Calibri"/>
            </a:endParaRPr>
          </a:p>
          <a:p>
            <a:endParaRPr lang="en-US" sz="1700">
              <a:cs typeface="Calibri"/>
            </a:endParaRPr>
          </a:p>
          <a:p>
            <a:endParaRPr lang="en-US" sz="1700"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F056F5-BCF3-487C-9CD0-97CD070F1A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395" r="51816" b="-3"/>
          <a:stretch/>
        </p:blipFill>
        <p:spPr>
          <a:xfrm>
            <a:off x="20" y="10"/>
            <a:ext cx="246780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rgbClr val="D8B4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574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4D269-F208-4E52-B8E5-BCB23D634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Clarify our Mission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004B8-2CFC-45CD-8C71-042DF3787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/>
              <a:t>Should we consider a 3-year track specifically designed for students from backgrounds underrepresented in medicine?</a:t>
            </a:r>
          </a:p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r>
              <a:rPr lang="en-US" sz="2800"/>
              <a:t>Would this model accept students from outside that demographic?</a:t>
            </a:r>
          </a:p>
        </p:txBody>
      </p:sp>
    </p:spTree>
    <p:extLst>
      <p:ext uri="{BB962C8B-B14F-4D97-AF65-F5344CB8AC3E}">
        <p14:creationId xmlns:p14="http://schemas.microsoft.com/office/powerpoint/2010/main" val="359123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93EFC8-3F17-46FC-9B69-01F373507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3312" y="143519"/>
            <a:ext cx="5806839" cy="1135737"/>
          </a:xfrm>
        </p:spPr>
        <p:txBody>
          <a:bodyPr>
            <a:normAutofit/>
          </a:bodyPr>
          <a:lstStyle/>
          <a:p>
            <a:r>
              <a:rPr lang="en-US" sz="3100" b="1">
                <a:solidFill>
                  <a:srgbClr val="0070C0"/>
                </a:solidFill>
                <a:cs typeface="Calibri"/>
              </a:rPr>
              <a:t>Three Year Track Design Questions</a:t>
            </a:r>
            <a:endParaRPr lang="en-US" sz="3100" b="1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711E28-1D76-4FD0-AB4F-ECA30CFE77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045" r="31399" b="-2"/>
          <a:stretch/>
        </p:blipFill>
        <p:spPr>
          <a:xfrm>
            <a:off x="-1" y="10"/>
            <a:ext cx="2748709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713128"/>
            <a:ext cx="801651" cy="2126625"/>
            <a:chOff x="10918968" y="713127"/>
            <a:chExt cx="1273032" cy="25328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8D4E0-8A8F-453F-9270-739067F4E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980" y="1156548"/>
            <a:ext cx="5798908" cy="532902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>
                <a:ea typeface="+mn-lt"/>
                <a:cs typeface="+mn-lt"/>
              </a:rPr>
              <a:t>When do students apply? What are characteristics? </a:t>
            </a:r>
          </a:p>
          <a:p>
            <a:r>
              <a:rPr lang="en-US" sz="2000">
                <a:ea typeface="+mn-lt"/>
                <a:cs typeface="+mn-lt"/>
              </a:rPr>
              <a:t>How do we promote equitable enrollment and ongoing support? </a:t>
            </a:r>
          </a:p>
          <a:p>
            <a:r>
              <a:rPr lang="en-US" sz="2000">
                <a:ea typeface="+mn-lt"/>
                <a:cs typeface="+mn-lt"/>
              </a:rPr>
              <a:t>Does the foundational curriculum need to be augmented?  </a:t>
            </a:r>
          </a:p>
          <a:p>
            <a:r>
              <a:rPr lang="en-US" sz="2000">
                <a:ea typeface="+mn-lt"/>
                <a:cs typeface="+mn-lt"/>
              </a:rPr>
              <a:t>What is the clinical/clerkship model? </a:t>
            </a:r>
          </a:p>
          <a:p>
            <a:r>
              <a:rPr lang="en-US" sz="2000">
                <a:ea typeface="+mn-lt"/>
                <a:cs typeface="+mn-lt"/>
              </a:rPr>
              <a:t>How do we connect with Capstone and HSC/PHC? LPP/LIC? Clinic alignments?</a:t>
            </a:r>
          </a:p>
          <a:p>
            <a:r>
              <a:rPr lang="en-US" sz="2000">
                <a:ea typeface="+mn-lt"/>
                <a:cs typeface="+mn-lt"/>
              </a:rPr>
              <a:t>How do we build advocacy and engagement experiences? </a:t>
            </a:r>
          </a:p>
          <a:p>
            <a:r>
              <a:rPr lang="en-US" sz="2000">
                <a:cs typeface="Calibri"/>
              </a:rPr>
              <a:t>What are benchmarks for progression?  Deceleration? Transfer? Board timing? </a:t>
            </a:r>
          </a:p>
          <a:p>
            <a:r>
              <a:rPr lang="en-US" sz="2000">
                <a:cs typeface="Calibri"/>
              </a:rPr>
              <a:t>What is the Advisory/Committee support structure?</a:t>
            </a: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endParaRPr lang="en-US" sz="1700">
              <a:cs typeface="Calibri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75493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98182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4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9AAA7C5DF2C48B0448E31AE190A0F" ma:contentTypeVersion="13" ma:contentTypeDescription="Create a new document." ma:contentTypeScope="" ma:versionID="d50edb65f341bafbfe487e3cf912dc07">
  <xsd:schema xmlns:xsd="http://www.w3.org/2001/XMLSchema" xmlns:xs="http://www.w3.org/2001/XMLSchema" xmlns:p="http://schemas.microsoft.com/office/2006/metadata/properties" xmlns:ns1="http://schemas.microsoft.com/sharepoint/v3" xmlns:ns2="74497ba9-ed5a-4cca-9240-7ee99bf3581f" xmlns:ns3="c1247891-0124-4ef2-b948-f0971478a393" targetNamespace="http://schemas.microsoft.com/office/2006/metadata/properties" ma:root="true" ma:fieldsID="9d5038345bdf919ae7b062b52cb8f182" ns1:_="" ns2:_="" ns3:_="">
    <xsd:import namespace="http://schemas.microsoft.com/sharepoint/v3"/>
    <xsd:import namespace="74497ba9-ed5a-4cca-9240-7ee99bf3581f"/>
    <xsd:import namespace="c1247891-0124-4ef2-b948-f0971478a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497ba9-ed5a-4cca-9240-7ee99bf35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47891-0124-4ef2-b948-f0971478a3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D0EF08-C510-4E11-8AAB-B140FA07A1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F59D8D-95B8-461E-8789-5DADFBE09BB4}">
  <ds:schemaRefs>
    <ds:schemaRef ds:uri="c623d206-07f3-4ef0-a82d-2423bcdc6609"/>
    <ds:schemaRef ds:uri="ef7e1d37-2883-4b5e-a9c0-748ea272295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63DAF38-DD4A-4089-9D86-D2D57547069B}">
  <ds:schemaRefs>
    <ds:schemaRef ds:uri="74497ba9-ed5a-4cca-9240-7ee99bf3581f"/>
    <ds:schemaRef ds:uri="c1247891-0124-4ef2-b948-f0971478a3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16</Slides>
  <Notes>4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office theme</vt:lpstr>
      <vt:lpstr>3 year track</vt:lpstr>
      <vt:lpstr>Agenda</vt:lpstr>
      <vt:lpstr>Why a 3 Year MD Program?</vt:lpstr>
      <vt:lpstr>The Big Picture:   3 year track will align with generalist disciplines and our own residency programs – meeting the needs of the Commonwealth and our Healthcare System</vt:lpstr>
      <vt:lpstr>PowerPoint Presentation</vt:lpstr>
      <vt:lpstr>Process</vt:lpstr>
      <vt:lpstr>Draft timeline</vt:lpstr>
      <vt:lpstr>Clarify our Mission</vt:lpstr>
      <vt:lpstr>Three Year Track Design Questions</vt:lpstr>
      <vt:lpstr>3 Year MD Track draft 18 mos</vt:lpstr>
      <vt:lpstr>Longitudinal Assessments</vt:lpstr>
      <vt:lpstr>Accreditation issues</vt:lpstr>
      <vt:lpstr>Admission Process</vt:lpstr>
      <vt:lpstr>How to align with Pathways? Is this  its own pathway?</vt:lpstr>
      <vt:lpstr>Block-based, Single Pass, 18-month Foundational Curriculum</vt:lpstr>
      <vt:lpstr>Typical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year track</dc:title>
  <dc:creator>Fischer, Melissa</dc:creator>
  <cp:revision>6</cp:revision>
  <dcterms:created xsi:type="dcterms:W3CDTF">2020-11-06T01:27:04Z</dcterms:created>
  <dcterms:modified xsi:type="dcterms:W3CDTF">2020-11-06T17:54:32Z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0x0101000D29AAA7C5DF2C48B0448E31AE190A0F</vt:lpwstr>
  </property>
</Properties>
</file>