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39"/>
  </p:notesMasterIdLst>
  <p:sldIdLst>
    <p:sldId id="256" r:id="rId2"/>
    <p:sldId id="295" r:id="rId3"/>
    <p:sldId id="281" r:id="rId4"/>
    <p:sldId id="257" r:id="rId5"/>
    <p:sldId id="286" r:id="rId6"/>
    <p:sldId id="290" r:id="rId7"/>
    <p:sldId id="258" r:id="rId8"/>
    <p:sldId id="259" r:id="rId9"/>
    <p:sldId id="284" r:id="rId10"/>
    <p:sldId id="260" r:id="rId11"/>
    <p:sldId id="285" r:id="rId12"/>
    <p:sldId id="261" r:id="rId13"/>
    <p:sldId id="262" r:id="rId14"/>
    <p:sldId id="263" r:id="rId15"/>
    <p:sldId id="265" r:id="rId16"/>
    <p:sldId id="288" r:id="rId17"/>
    <p:sldId id="267" r:id="rId18"/>
    <p:sldId id="287" r:id="rId19"/>
    <p:sldId id="264" r:id="rId20"/>
    <p:sldId id="266" r:id="rId21"/>
    <p:sldId id="268" r:id="rId22"/>
    <p:sldId id="282" r:id="rId23"/>
    <p:sldId id="269" r:id="rId24"/>
    <p:sldId id="283" r:id="rId25"/>
    <p:sldId id="271" r:id="rId26"/>
    <p:sldId id="291" r:id="rId27"/>
    <p:sldId id="273" r:id="rId28"/>
    <p:sldId id="274" r:id="rId29"/>
    <p:sldId id="275" r:id="rId30"/>
    <p:sldId id="276" r:id="rId31"/>
    <p:sldId id="289" r:id="rId32"/>
    <p:sldId id="280" r:id="rId33"/>
    <p:sldId id="293" r:id="rId34"/>
    <p:sldId id="294" r:id="rId35"/>
    <p:sldId id="292" r:id="rId36"/>
    <p:sldId id="279" r:id="rId37"/>
    <p:sldId id="27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1" autoAdjust="0"/>
    <p:restoredTop sz="84453" autoAdjust="0"/>
  </p:normalViewPr>
  <p:slideViewPr>
    <p:cSldViewPr snapToGrid="0">
      <p:cViewPr>
        <p:scale>
          <a:sx n="64" d="100"/>
          <a:sy n="64" d="100"/>
        </p:scale>
        <p:origin x="878"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B48E51-1625-4FA2-B2F3-93024AAECA99}" type="datetimeFigureOut">
              <a:rPr lang="en-US" smtClean="0"/>
              <a:t>5/25/2020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C1085-483A-4B97-840E-1D7CDFE4108C}" type="slidenum">
              <a:rPr lang="en-US" smtClean="0"/>
              <a:t>‹#›</a:t>
            </a:fld>
            <a:endParaRPr lang="en-US"/>
          </a:p>
        </p:txBody>
      </p:sp>
    </p:spTree>
    <p:extLst>
      <p:ext uri="{BB962C8B-B14F-4D97-AF65-F5344CB8AC3E}">
        <p14:creationId xmlns:p14="http://schemas.microsoft.com/office/powerpoint/2010/main" val="2121673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C1085-483A-4B97-840E-1D7CDFE4108C}" type="slidenum">
              <a:rPr lang="en-US" smtClean="0"/>
              <a:t>3</a:t>
            </a:fld>
            <a:endParaRPr lang="en-US"/>
          </a:p>
        </p:txBody>
      </p:sp>
    </p:spTree>
    <p:extLst>
      <p:ext uri="{BB962C8B-B14F-4D97-AF65-F5344CB8AC3E}">
        <p14:creationId xmlns:p14="http://schemas.microsoft.com/office/powerpoint/2010/main" val="2110702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Slide 14</a:t>
            </a:r>
          </a:p>
          <a:p>
            <a:r>
              <a:rPr lang="en-US" dirty="0"/>
              <a:t>2. Slides 15-24</a:t>
            </a:r>
          </a:p>
          <a:p>
            <a:r>
              <a:rPr lang="en-US" dirty="0"/>
              <a:t>3. Slides 7-13</a:t>
            </a:r>
          </a:p>
          <a:p>
            <a:r>
              <a:rPr lang="en-US" dirty="0"/>
              <a:t>4. Slides 27-28</a:t>
            </a:r>
          </a:p>
          <a:p>
            <a:r>
              <a:rPr lang="en-US" dirty="0"/>
              <a:t>5. Slides 15-24, 32</a:t>
            </a:r>
          </a:p>
          <a:p>
            <a:r>
              <a:rPr lang="en-US" dirty="0"/>
              <a:t>6. </a:t>
            </a:r>
            <a:r>
              <a:rPr lang="en-US"/>
              <a:t>Slides 29-31, 32 </a:t>
            </a:r>
            <a:endParaRPr lang="en-US" dirty="0"/>
          </a:p>
        </p:txBody>
      </p:sp>
      <p:sp>
        <p:nvSpPr>
          <p:cNvPr id="4" name="Slide Number Placeholder 3"/>
          <p:cNvSpPr>
            <a:spLocks noGrp="1"/>
          </p:cNvSpPr>
          <p:nvPr>
            <p:ph type="sldNum" sz="quarter" idx="5"/>
          </p:nvPr>
        </p:nvSpPr>
        <p:spPr/>
        <p:txBody>
          <a:bodyPr/>
          <a:lstStyle/>
          <a:p>
            <a:fld id="{41DC1085-483A-4B97-840E-1D7CDFE4108C}" type="slidenum">
              <a:rPr lang="en-US" smtClean="0"/>
              <a:t>33</a:t>
            </a:fld>
            <a:endParaRPr lang="en-US"/>
          </a:p>
        </p:txBody>
      </p:sp>
    </p:spTree>
    <p:extLst>
      <p:ext uri="{BB962C8B-B14F-4D97-AF65-F5344CB8AC3E}">
        <p14:creationId xmlns:p14="http://schemas.microsoft.com/office/powerpoint/2010/main" val="1723671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Surgical masks feature ties that extend around the back of the head or elastics that are secured behind the ears, and a flexible nose piece that the wearer can mold to conform snugly along the bridge of the nose. </a:t>
            </a:r>
          </a:p>
          <a:p>
            <a:pPr marL="0" indent="0">
              <a:buFont typeface="Arial" panose="020B0604020202020204" pitchFamily="34" charset="0"/>
              <a:buNone/>
            </a:pPr>
            <a:r>
              <a:rPr lang="en-US" dirty="0"/>
              <a:t>Aerosol-generating procedures (AGPs) include any procedure that may induce coughing in a patient. Examples include bronchoscopy, endotracheal intubation, airway suction, positive pressure ventilation, etc.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1DC1085-483A-4B97-840E-1D7CDFE4108C}" type="slidenum">
              <a:rPr lang="en-US" smtClean="0"/>
              <a:t>7</a:t>
            </a:fld>
            <a:endParaRPr lang="en-US"/>
          </a:p>
        </p:txBody>
      </p:sp>
    </p:spTree>
    <p:extLst>
      <p:ext uri="{BB962C8B-B14F-4D97-AF65-F5344CB8AC3E}">
        <p14:creationId xmlns:p14="http://schemas.microsoft.com/office/powerpoint/2010/main" val="159913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N95 respirators have two elastic straps that are secured around the back of the head – one around the crown, and one around the nape of the neck – with a nose piece that the wearer can mold to conform snugly across the bridge of the nose. </a:t>
            </a:r>
          </a:p>
          <a:p>
            <a:r>
              <a:rPr lang="en-US" dirty="0"/>
              <a:t>Several companies manufacture their own styles of N95 respirators including 3M, Gerson, and Kimberly Clarke. </a:t>
            </a:r>
          </a:p>
          <a:p>
            <a:endParaRPr lang="en-US" dirty="0"/>
          </a:p>
        </p:txBody>
      </p:sp>
      <p:sp>
        <p:nvSpPr>
          <p:cNvPr id="4" name="Slide Number Placeholder 3"/>
          <p:cNvSpPr>
            <a:spLocks noGrp="1"/>
          </p:cNvSpPr>
          <p:nvPr>
            <p:ph type="sldNum" sz="quarter" idx="5"/>
          </p:nvPr>
        </p:nvSpPr>
        <p:spPr/>
        <p:txBody>
          <a:bodyPr/>
          <a:lstStyle/>
          <a:p>
            <a:fld id="{41DC1085-483A-4B97-840E-1D7CDFE4108C}" type="slidenum">
              <a:rPr lang="en-US" smtClean="0"/>
              <a:t>8</a:t>
            </a:fld>
            <a:endParaRPr lang="en-US"/>
          </a:p>
        </p:txBody>
      </p:sp>
    </p:spTree>
    <p:extLst>
      <p:ext uri="{BB962C8B-B14F-4D97-AF65-F5344CB8AC3E}">
        <p14:creationId xmlns:p14="http://schemas.microsoft.com/office/powerpoint/2010/main" val="860000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PAPRs are designed to cover the entirety of a provider’s head, and in some models, the neck and shoulders as well. The battery-powered respirator is worn at the waist and draws air from the surrounding environment in through a filter. Once purified, the air is released into the hood where the wearer can breathe it in. </a:t>
            </a:r>
          </a:p>
        </p:txBody>
      </p:sp>
      <p:sp>
        <p:nvSpPr>
          <p:cNvPr id="4" name="Slide Number Placeholder 3"/>
          <p:cNvSpPr>
            <a:spLocks noGrp="1"/>
          </p:cNvSpPr>
          <p:nvPr>
            <p:ph type="sldNum" sz="quarter" idx="5"/>
          </p:nvPr>
        </p:nvSpPr>
        <p:spPr/>
        <p:txBody>
          <a:bodyPr/>
          <a:lstStyle/>
          <a:p>
            <a:fld id="{41DC1085-483A-4B97-840E-1D7CDFE4108C}" type="slidenum">
              <a:rPr lang="en-US" smtClean="0"/>
              <a:t>9</a:t>
            </a:fld>
            <a:endParaRPr lang="en-US"/>
          </a:p>
        </p:txBody>
      </p:sp>
    </p:spTree>
    <p:extLst>
      <p:ext uri="{BB962C8B-B14F-4D97-AF65-F5344CB8AC3E}">
        <p14:creationId xmlns:p14="http://schemas.microsoft.com/office/powerpoint/2010/main" val="2778306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eyes contain mucous membranes which act as another potential point of entry through which blood or bodily fluids can make their way into the body.</a:t>
            </a:r>
          </a:p>
          <a:p>
            <a:r>
              <a:rPr lang="en-US" dirty="0"/>
              <a:t>Goggles should fit snugly across the brow line and cover the eyes in their entirety, ideally extending slightly beyond the outer corners of the eyes. Notably, they leave the rest of the face exposed. </a:t>
            </a:r>
          </a:p>
          <a:p>
            <a:r>
              <a:rPr lang="en-US" dirty="0"/>
              <a:t>Face shields fasten around the back of the head and should extend downward to the chin and around to the ears on either side. </a:t>
            </a:r>
          </a:p>
          <a:p>
            <a:endParaRPr lang="en-US" dirty="0"/>
          </a:p>
        </p:txBody>
      </p:sp>
      <p:sp>
        <p:nvSpPr>
          <p:cNvPr id="4" name="Slide Number Placeholder 3"/>
          <p:cNvSpPr>
            <a:spLocks noGrp="1"/>
          </p:cNvSpPr>
          <p:nvPr>
            <p:ph type="sldNum" sz="quarter" idx="5"/>
          </p:nvPr>
        </p:nvSpPr>
        <p:spPr/>
        <p:txBody>
          <a:bodyPr/>
          <a:lstStyle/>
          <a:p>
            <a:fld id="{41DC1085-483A-4B97-840E-1D7CDFE4108C}" type="slidenum">
              <a:rPr lang="en-US" smtClean="0"/>
              <a:t>10</a:t>
            </a:fld>
            <a:endParaRPr lang="en-US"/>
          </a:p>
        </p:txBody>
      </p:sp>
    </p:spTree>
    <p:extLst>
      <p:ext uri="{BB962C8B-B14F-4D97-AF65-F5344CB8AC3E}">
        <p14:creationId xmlns:p14="http://schemas.microsoft.com/office/powerpoint/2010/main" val="147528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be sized appropriate to extend from the based of the neck to at least the knees and cover the full length of the arms to the wrists. </a:t>
            </a:r>
          </a:p>
          <a:p>
            <a:r>
              <a:rPr lang="en-US" dirty="0"/>
              <a:t>Disposable patient isolation gowns are typically made from thin, but durable plastic. Reusable patient isolation gowns are made from studier material such as cotton, polyester, or a blend of these materials, lending them the durability to be washed and reused several times. </a:t>
            </a:r>
          </a:p>
        </p:txBody>
      </p:sp>
      <p:sp>
        <p:nvSpPr>
          <p:cNvPr id="4" name="Slide Number Placeholder 3"/>
          <p:cNvSpPr>
            <a:spLocks noGrp="1"/>
          </p:cNvSpPr>
          <p:nvPr>
            <p:ph type="sldNum" sz="quarter" idx="5"/>
          </p:nvPr>
        </p:nvSpPr>
        <p:spPr/>
        <p:txBody>
          <a:bodyPr/>
          <a:lstStyle/>
          <a:p>
            <a:fld id="{41DC1085-483A-4B97-840E-1D7CDFE4108C}" type="slidenum">
              <a:rPr lang="en-US" smtClean="0"/>
              <a:t>11</a:t>
            </a:fld>
            <a:endParaRPr lang="en-US"/>
          </a:p>
        </p:txBody>
      </p:sp>
    </p:spTree>
    <p:extLst>
      <p:ext uri="{BB962C8B-B14F-4D97-AF65-F5344CB8AC3E}">
        <p14:creationId xmlns:p14="http://schemas.microsoft.com/office/powerpoint/2010/main" val="379907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Gloves should extend to cover the entirety of both wrists, as well as the ends of gown sleeves. </a:t>
            </a:r>
          </a:p>
          <a:p>
            <a:r>
              <a:rPr lang="en-US" dirty="0"/>
              <a:t>Manufacturers used several different kinds of materials to make gloves including rubber latex, nitrile, and other synthetics. </a:t>
            </a:r>
          </a:p>
          <a:p>
            <a:endParaRPr lang="en-US" dirty="0"/>
          </a:p>
        </p:txBody>
      </p:sp>
      <p:sp>
        <p:nvSpPr>
          <p:cNvPr id="4" name="Slide Number Placeholder 3"/>
          <p:cNvSpPr>
            <a:spLocks noGrp="1"/>
          </p:cNvSpPr>
          <p:nvPr>
            <p:ph type="sldNum" sz="quarter" idx="5"/>
          </p:nvPr>
        </p:nvSpPr>
        <p:spPr/>
        <p:txBody>
          <a:bodyPr/>
          <a:lstStyle/>
          <a:p>
            <a:fld id="{41DC1085-483A-4B97-840E-1D7CDFE4108C}" type="slidenum">
              <a:rPr lang="en-US" smtClean="0"/>
              <a:t>12</a:t>
            </a:fld>
            <a:endParaRPr lang="en-US"/>
          </a:p>
        </p:txBody>
      </p:sp>
    </p:spTree>
    <p:extLst>
      <p:ext uri="{BB962C8B-B14F-4D97-AF65-F5344CB8AC3E}">
        <p14:creationId xmlns:p14="http://schemas.microsoft.com/office/powerpoint/2010/main" val="3494960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patients are suspected or known to have an infectious condition or disease, they are assigned a set of </a:t>
            </a:r>
            <a:r>
              <a:rPr lang="en-US" b="1" dirty="0"/>
              <a:t>precautions</a:t>
            </a:r>
            <a:r>
              <a:rPr lang="en-US" dirty="0"/>
              <a:t> that all individuals, whether providers or visitors, are expected to follow. These precautions often call for the use of PPE in order to protect both those individuals entering the room, and the patient themselves. </a:t>
            </a:r>
          </a:p>
          <a:p>
            <a:r>
              <a:rPr lang="en-US" dirty="0"/>
              <a:t>In order to keep all providers and visitors on the same page, hospitals use color-coded signs to highlight which set of precautions should be taken before, during, and after patient interaction. These signs are hung outside the patient room, usually on the door. They may look different depending on which institution you’re at, but all signs contain the same basic information.</a:t>
            </a:r>
          </a:p>
          <a:p>
            <a:endParaRPr lang="en-US" dirty="0"/>
          </a:p>
        </p:txBody>
      </p:sp>
      <p:sp>
        <p:nvSpPr>
          <p:cNvPr id="4" name="Slide Number Placeholder 3"/>
          <p:cNvSpPr>
            <a:spLocks noGrp="1"/>
          </p:cNvSpPr>
          <p:nvPr>
            <p:ph type="sldNum" sz="quarter" idx="5"/>
          </p:nvPr>
        </p:nvSpPr>
        <p:spPr/>
        <p:txBody>
          <a:bodyPr/>
          <a:lstStyle/>
          <a:p>
            <a:fld id="{41DC1085-483A-4B97-840E-1D7CDFE4108C}" type="slidenum">
              <a:rPr lang="en-US" smtClean="0"/>
              <a:t>14</a:t>
            </a:fld>
            <a:endParaRPr lang="en-US"/>
          </a:p>
        </p:txBody>
      </p:sp>
    </p:spTree>
    <p:extLst>
      <p:ext uri="{BB962C8B-B14F-4D97-AF65-F5344CB8AC3E}">
        <p14:creationId xmlns:p14="http://schemas.microsoft.com/office/powerpoint/2010/main" val="1386323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C1085-483A-4B97-840E-1D7CDFE4108C}" type="slidenum">
              <a:rPr lang="en-US" smtClean="0"/>
              <a:t>27</a:t>
            </a:fld>
            <a:endParaRPr lang="en-US"/>
          </a:p>
        </p:txBody>
      </p:sp>
    </p:spTree>
    <p:extLst>
      <p:ext uri="{BB962C8B-B14F-4D97-AF65-F5344CB8AC3E}">
        <p14:creationId xmlns:p14="http://schemas.microsoft.com/office/powerpoint/2010/main" val="3491101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EE78B04-73AD-4ABE-99B3-EB473372F3FE}"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98236-DF2B-42A6-AD94-79E51B443E8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104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E78B04-73AD-4ABE-99B3-EB473372F3FE}"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98236-DF2B-42A6-AD94-79E51B443E86}" type="slidenum">
              <a:rPr lang="en-US" smtClean="0"/>
              <a:t>‹#›</a:t>
            </a:fld>
            <a:endParaRPr lang="en-US"/>
          </a:p>
        </p:txBody>
      </p:sp>
    </p:spTree>
    <p:extLst>
      <p:ext uri="{BB962C8B-B14F-4D97-AF65-F5344CB8AC3E}">
        <p14:creationId xmlns:p14="http://schemas.microsoft.com/office/powerpoint/2010/main" val="13847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E78B04-73AD-4ABE-99B3-EB473372F3FE}"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98236-DF2B-42A6-AD94-79E51B443E86}" type="slidenum">
              <a:rPr lang="en-US" smtClean="0"/>
              <a:t>‹#›</a:t>
            </a:fld>
            <a:endParaRPr lang="en-US"/>
          </a:p>
        </p:txBody>
      </p:sp>
    </p:spTree>
    <p:extLst>
      <p:ext uri="{BB962C8B-B14F-4D97-AF65-F5344CB8AC3E}">
        <p14:creationId xmlns:p14="http://schemas.microsoft.com/office/powerpoint/2010/main" val="295679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E78B04-73AD-4ABE-99B3-EB473372F3FE}"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98236-DF2B-42A6-AD94-79E51B443E86}" type="slidenum">
              <a:rPr lang="en-US" smtClean="0"/>
              <a:t>‹#›</a:t>
            </a:fld>
            <a:endParaRPr lang="en-US"/>
          </a:p>
        </p:txBody>
      </p:sp>
    </p:spTree>
    <p:extLst>
      <p:ext uri="{BB962C8B-B14F-4D97-AF65-F5344CB8AC3E}">
        <p14:creationId xmlns:p14="http://schemas.microsoft.com/office/powerpoint/2010/main" val="2720724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E78B04-73AD-4ABE-99B3-EB473372F3FE}" type="datetimeFigureOut">
              <a:rPr lang="en-US" smtClean="0"/>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98236-DF2B-42A6-AD94-79E51B443E8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634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EE78B04-73AD-4ABE-99B3-EB473372F3FE}" type="datetimeFigureOut">
              <a:rPr lang="en-US" smtClean="0"/>
              <a:t>5/25/2020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98236-DF2B-42A6-AD94-79E51B443E86}" type="slidenum">
              <a:rPr lang="en-US" smtClean="0"/>
              <a:t>‹#›</a:t>
            </a:fld>
            <a:endParaRPr lang="en-US"/>
          </a:p>
        </p:txBody>
      </p:sp>
    </p:spTree>
    <p:extLst>
      <p:ext uri="{BB962C8B-B14F-4D97-AF65-F5344CB8AC3E}">
        <p14:creationId xmlns:p14="http://schemas.microsoft.com/office/powerpoint/2010/main" val="437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E78B04-73AD-4ABE-99B3-EB473372F3FE}" type="datetimeFigureOut">
              <a:rPr lang="en-US" smtClean="0"/>
              <a:t>5/25/2020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E98236-DF2B-42A6-AD94-79E51B443E86}" type="slidenum">
              <a:rPr lang="en-US" smtClean="0"/>
              <a:t>‹#›</a:t>
            </a:fld>
            <a:endParaRPr lang="en-US"/>
          </a:p>
        </p:txBody>
      </p:sp>
    </p:spTree>
    <p:extLst>
      <p:ext uri="{BB962C8B-B14F-4D97-AF65-F5344CB8AC3E}">
        <p14:creationId xmlns:p14="http://schemas.microsoft.com/office/powerpoint/2010/main" val="1614746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E78B04-73AD-4ABE-99B3-EB473372F3FE}" type="datetimeFigureOut">
              <a:rPr lang="en-US" smtClean="0"/>
              <a:t>5/25/2020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E98236-DF2B-42A6-AD94-79E51B443E86}" type="slidenum">
              <a:rPr lang="en-US" smtClean="0"/>
              <a:t>‹#›</a:t>
            </a:fld>
            <a:endParaRPr lang="en-US"/>
          </a:p>
        </p:txBody>
      </p:sp>
    </p:spTree>
    <p:extLst>
      <p:ext uri="{BB962C8B-B14F-4D97-AF65-F5344CB8AC3E}">
        <p14:creationId xmlns:p14="http://schemas.microsoft.com/office/powerpoint/2010/main" val="2387018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EE78B04-73AD-4ABE-99B3-EB473372F3FE}" type="datetimeFigureOut">
              <a:rPr lang="en-US" smtClean="0"/>
              <a:t>5/25/2020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0E98236-DF2B-42A6-AD94-79E51B443E86}" type="slidenum">
              <a:rPr lang="en-US" smtClean="0"/>
              <a:t>‹#›</a:t>
            </a:fld>
            <a:endParaRPr lang="en-US"/>
          </a:p>
        </p:txBody>
      </p:sp>
    </p:spTree>
    <p:extLst>
      <p:ext uri="{BB962C8B-B14F-4D97-AF65-F5344CB8AC3E}">
        <p14:creationId xmlns:p14="http://schemas.microsoft.com/office/powerpoint/2010/main" val="2290891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EE78B04-73AD-4ABE-99B3-EB473372F3FE}" type="datetimeFigureOut">
              <a:rPr lang="en-US" smtClean="0"/>
              <a:t>5/25/2020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0E98236-DF2B-42A6-AD94-79E51B443E86}" type="slidenum">
              <a:rPr lang="en-US" smtClean="0"/>
              <a:t>‹#›</a:t>
            </a:fld>
            <a:endParaRPr lang="en-US"/>
          </a:p>
        </p:txBody>
      </p:sp>
    </p:spTree>
    <p:extLst>
      <p:ext uri="{BB962C8B-B14F-4D97-AF65-F5344CB8AC3E}">
        <p14:creationId xmlns:p14="http://schemas.microsoft.com/office/powerpoint/2010/main" val="182508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E78B04-73AD-4ABE-99B3-EB473372F3FE}" type="datetimeFigureOut">
              <a:rPr lang="en-US" smtClean="0"/>
              <a:t>5/25/2020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98236-DF2B-42A6-AD94-79E51B443E86}" type="slidenum">
              <a:rPr lang="en-US" smtClean="0"/>
              <a:t>‹#›</a:t>
            </a:fld>
            <a:endParaRPr lang="en-US"/>
          </a:p>
        </p:txBody>
      </p:sp>
    </p:spTree>
    <p:extLst>
      <p:ext uri="{BB962C8B-B14F-4D97-AF65-F5344CB8AC3E}">
        <p14:creationId xmlns:p14="http://schemas.microsoft.com/office/powerpoint/2010/main" val="174660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EE78B04-73AD-4ABE-99B3-EB473372F3FE}" type="datetimeFigureOut">
              <a:rPr lang="en-US" smtClean="0"/>
              <a:t>5/25/2020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0E98236-DF2B-42A6-AD94-79E51B443E8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69784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8.jpeg"/><Relationship Id="rId7"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hai/pdfs/ppe/ppe-sequence.pdf" TargetMode="External"/><Relationship Id="rId2" Type="http://schemas.openxmlformats.org/officeDocument/2006/relationships/hyperlink" Target="https://www.cdc.gov/coronavirus/2019-ncov/hcp/using-ppe.html" TargetMode="External"/><Relationship Id="rId1" Type="http://schemas.openxmlformats.org/officeDocument/2006/relationships/slideLayout" Target="../slideLayouts/slideLayout2.xml"/><Relationship Id="rId5" Type="http://schemas.openxmlformats.org/officeDocument/2006/relationships/hyperlink" Target="https://www.cdc.gov/vhf/ebola/hcp/ppe-training/PAPRRespirator_Gown/donning_01.html" TargetMode="External"/><Relationship Id="rId4" Type="http://schemas.openxmlformats.org/officeDocument/2006/relationships/hyperlink" Target="https://www.youtube.com/watch?v=bG6zISnenPg&amp;feature=youtu.b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www.cdc.gov/hai/pdfs/ppe/ppeslides6-29-04.pdf" TargetMode="External"/><Relationship Id="rId3" Type="http://schemas.openxmlformats.org/officeDocument/2006/relationships/hyperlink" Target="https://www.cdc.gov/niosh/topics/eye/eye-infectious.html" TargetMode="External"/><Relationship Id="rId7" Type="http://schemas.openxmlformats.org/officeDocument/2006/relationships/hyperlink" Target="https://www.cdc.gov/hai/pdfs/ppe/ppe-sequence.pdf" TargetMode="External"/><Relationship Id="rId2" Type="http://schemas.openxmlformats.org/officeDocument/2006/relationships/hyperlink" Target="https://www.cdc.gov/niosh/npptl/pdfs/UnderstandDifferenceInfographic-508.pdf" TargetMode="External"/><Relationship Id="rId1" Type="http://schemas.openxmlformats.org/officeDocument/2006/relationships/slideLayout" Target="../slideLayouts/slideLayout2.xml"/><Relationship Id="rId6" Type="http://schemas.openxmlformats.org/officeDocument/2006/relationships/hyperlink" Target="https://www.cdc.gov/infectioncontrol/basics/transmission-based-precautions.html#anchor_1564058235" TargetMode="External"/><Relationship Id="rId11" Type="http://schemas.openxmlformats.org/officeDocument/2006/relationships/hyperlink" Target="https://www.ncbi.nlm.nih.gov/pmc/articles/PMC2946685/" TargetMode="External"/><Relationship Id="rId5" Type="http://schemas.openxmlformats.org/officeDocument/2006/relationships/hyperlink" Target="https://www.cdc.gov/handhygiene/providers/index.html" TargetMode="External"/><Relationship Id="rId10" Type="http://schemas.openxmlformats.org/officeDocument/2006/relationships/hyperlink" Target="https://www.cdc.gov/infectioncontrol/basics/standard-precautions.html" TargetMode="External"/><Relationship Id="rId4" Type="http://schemas.openxmlformats.org/officeDocument/2006/relationships/hyperlink" Target="https://www.cdc.gov/oralhealth/infectioncontrol/faqs/personal-protective-equipment.html" TargetMode="External"/><Relationship Id="rId9" Type="http://schemas.openxmlformats.org/officeDocument/2006/relationships/hyperlink" Target="https://www.cdc.gov/coronavirus/2019-ncov/hcp/ppe-strategy/index.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64604-50FC-48D2-B699-7362B8716570}"/>
              </a:ext>
            </a:extLst>
          </p:cNvPr>
          <p:cNvSpPr>
            <a:spLocks noGrp="1"/>
          </p:cNvSpPr>
          <p:nvPr>
            <p:ph type="ctrTitle"/>
          </p:nvPr>
        </p:nvSpPr>
        <p:spPr>
          <a:xfrm>
            <a:off x="1100051" y="758952"/>
            <a:ext cx="10058400" cy="3566160"/>
          </a:xfrm>
        </p:spPr>
        <p:txBody>
          <a:bodyPr>
            <a:normAutofit/>
          </a:bodyPr>
          <a:lstStyle/>
          <a:p>
            <a:r>
              <a:rPr lang="en-US" sz="6000" b="1" dirty="0"/>
              <a:t>Using PPE to Prevent and Control Infection in the Clinical Setting</a:t>
            </a:r>
          </a:p>
        </p:txBody>
      </p:sp>
      <p:sp>
        <p:nvSpPr>
          <p:cNvPr id="3" name="Subtitle 2">
            <a:extLst>
              <a:ext uri="{FF2B5EF4-FFF2-40B4-BE49-F238E27FC236}">
                <a16:creationId xmlns:a16="http://schemas.microsoft.com/office/drawing/2014/main" id="{FD135FF7-E098-45D6-86C1-8E806C27083D}"/>
              </a:ext>
            </a:extLst>
          </p:cNvPr>
          <p:cNvSpPr>
            <a:spLocks noGrp="1"/>
          </p:cNvSpPr>
          <p:nvPr>
            <p:ph type="subTitle" idx="1"/>
          </p:nvPr>
        </p:nvSpPr>
        <p:spPr/>
        <p:txBody>
          <a:bodyPr/>
          <a:lstStyle/>
          <a:p>
            <a:pPr>
              <a:spcBef>
                <a:spcPts val="600"/>
              </a:spcBef>
            </a:pPr>
            <a:r>
              <a:rPr lang="en-US" cap="none" dirty="0"/>
              <a:t>A Student Guide to Implementing Successful Practices around PPE, Interpreting Hospital Precautions, and Protecting Yourself and Patients</a:t>
            </a:r>
          </a:p>
        </p:txBody>
      </p:sp>
      <p:sp>
        <p:nvSpPr>
          <p:cNvPr id="4" name="TextBox 3">
            <a:extLst>
              <a:ext uri="{FF2B5EF4-FFF2-40B4-BE49-F238E27FC236}">
                <a16:creationId xmlns:a16="http://schemas.microsoft.com/office/drawing/2014/main" id="{099C41B4-4BCC-4983-9956-712F4E9B1C6A}"/>
              </a:ext>
            </a:extLst>
          </p:cNvPr>
          <p:cNvSpPr txBox="1"/>
          <p:nvPr/>
        </p:nvSpPr>
        <p:spPr>
          <a:xfrm>
            <a:off x="9174997" y="5687877"/>
            <a:ext cx="2851688" cy="646331"/>
          </a:xfrm>
          <a:prstGeom prst="rect">
            <a:avLst/>
          </a:prstGeom>
          <a:noFill/>
        </p:spPr>
        <p:txBody>
          <a:bodyPr wrap="square" rtlCol="0">
            <a:spAutoFit/>
          </a:bodyPr>
          <a:lstStyle/>
          <a:p>
            <a:pPr algn="r"/>
            <a:r>
              <a:rPr lang="en-US" dirty="0">
                <a:latin typeface="+mj-lt"/>
              </a:rPr>
              <a:t>Marie Hydro, MS4</a:t>
            </a:r>
          </a:p>
          <a:p>
            <a:pPr algn="r"/>
            <a:r>
              <a:rPr lang="en-US" dirty="0">
                <a:latin typeface="+mj-lt"/>
              </a:rPr>
              <a:t>May 2020 </a:t>
            </a:r>
          </a:p>
        </p:txBody>
      </p:sp>
    </p:spTree>
    <p:extLst>
      <p:ext uri="{BB962C8B-B14F-4D97-AF65-F5344CB8AC3E}">
        <p14:creationId xmlns:p14="http://schemas.microsoft.com/office/powerpoint/2010/main" val="3541250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FEAE-8B27-4977-9541-20028E13CF9F}"/>
              </a:ext>
            </a:extLst>
          </p:cNvPr>
          <p:cNvSpPr>
            <a:spLocks noGrp="1"/>
          </p:cNvSpPr>
          <p:nvPr>
            <p:ph type="title"/>
          </p:nvPr>
        </p:nvSpPr>
        <p:spPr>
          <a:xfrm>
            <a:off x="1097280" y="263527"/>
            <a:ext cx="10058400" cy="1450757"/>
          </a:xfrm>
        </p:spPr>
        <p:txBody>
          <a:bodyPr/>
          <a:lstStyle/>
          <a:p>
            <a:r>
              <a:rPr lang="en-US" dirty="0"/>
              <a:t>Eye Protection</a:t>
            </a:r>
          </a:p>
        </p:txBody>
      </p:sp>
      <p:sp>
        <p:nvSpPr>
          <p:cNvPr id="3" name="Content Placeholder 2">
            <a:extLst>
              <a:ext uri="{FF2B5EF4-FFF2-40B4-BE49-F238E27FC236}">
                <a16:creationId xmlns:a16="http://schemas.microsoft.com/office/drawing/2014/main" id="{D620C273-DD65-421C-9B96-4BB5D4FC7324}"/>
              </a:ext>
            </a:extLst>
          </p:cNvPr>
          <p:cNvSpPr>
            <a:spLocks noGrp="1"/>
          </p:cNvSpPr>
          <p:nvPr>
            <p:ph idx="1"/>
          </p:nvPr>
        </p:nvSpPr>
        <p:spPr>
          <a:xfrm>
            <a:off x="1097281" y="1845734"/>
            <a:ext cx="5298353" cy="4023360"/>
          </a:xfrm>
        </p:spPr>
        <p:txBody>
          <a:bodyPr>
            <a:normAutofit/>
          </a:bodyPr>
          <a:lstStyle/>
          <a:p>
            <a:pPr lvl="1"/>
            <a:r>
              <a:rPr lang="en-US" sz="2200" b="1" dirty="0"/>
              <a:t>Goggles</a:t>
            </a:r>
            <a:r>
              <a:rPr lang="en-US" sz="2200" dirty="0"/>
              <a:t> cover only the eyes.</a:t>
            </a:r>
          </a:p>
          <a:p>
            <a:pPr marL="384048" lvl="2" indent="0">
              <a:buNone/>
            </a:pPr>
            <a:r>
              <a:rPr lang="en-US" sz="2200" b="1" dirty="0"/>
              <a:t>Face shields</a:t>
            </a:r>
            <a:r>
              <a:rPr lang="en-US" sz="2200" dirty="0"/>
              <a:t> cover the entire face.  </a:t>
            </a:r>
          </a:p>
          <a:p>
            <a:pPr lvl="1"/>
            <a:r>
              <a:rPr lang="en-US" sz="2200" b="1" dirty="0"/>
              <a:t>Fluid-resistant</a:t>
            </a:r>
            <a:r>
              <a:rPr lang="en-US" sz="2200" dirty="0"/>
              <a:t> – eye protection against droplets, sprays, and splashes of blood and other bodily fluids. </a:t>
            </a:r>
          </a:p>
          <a:p>
            <a:pPr lvl="1"/>
            <a:r>
              <a:rPr lang="en-US" sz="2200" b="1" dirty="0"/>
              <a:t>Single-use</a:t>
            </a:r>
            <a:r>
              <a:rPr lang="en-US" sz="2200" dirty="0"/>
              <a:t> or </a:t>
            </a:r>
            <a:r>
              <a:rPr lang="en-US" sz="2200" b="1" dirty="0"/>
              <a:t>reusable </a:t>
            </a:r>
            <a:r>
              <a:rPr lang="en-US" sz="2200" dirty="0"/>
              <a:t>(varies by specific model) – proper sanitization required between uses. </a:t>
            </a:r>
          </a:p>
        </p:txBody>
      </p:sp>
      <p:pic>
        <p:nvPicPr>
          <p:cNvPr id="7170" name="Picture 2" descr="Face Shield | Halyard Health">
            <a:extLst>
              <a:ext uri="{FF2B5EF4-FFF2-40B4-BE49-F238E27FC236}">
                <a16:creationId xmlns:a16="http://schemas.microsoft.com/office/drawing/2014/main" id="{AF9C5F73-E689-405E-B897-B4E8000B05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01"/>
          <a:stretch/>
        </p:blipFill>
        <p:spPr bwMode="auto">
          <a:xfrm>
            <a:off x="8006140" y="3269948"/>
            <a:ext cx="2659144" cy="240383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nti-Fog Anti Virus Medical Safety Goggles– Cyxus">
            <a:extLst>
              <a:ext uri="{FF2B5EF4-FFF2-40B4-BE49-F238E27FC236}">
                <a16:creationId xmlns:a16="http://schemas.microsoft.com/office/drawing/2014/main" id="{A4BF814B-FABC-4B4B-826E-C78C6504E1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222" b="18124"/>
          <a:stretch/>
        </p:blipFill>
        <p:spPr bwMode="auto">
          <a:xfrm>
            <a:off x="6843897" y="1988094"/>
            <a:ext cx="2148840" cy="1281854"/>
          </a:xfrm>
          <a:prstGeom prst="rect">
            <a:avLst/>
          </a:prstGeom>
          <a:noFill/>
          <a:extLst>
            <a:ext uri="{909E8E84-426E-40DD-AFC4-6F175D3DCCD1}">
              <a14:hiddenFill xmlns:a14="http://schemas.microsoft.com/office/drawing/2010/main">
                <a:solidFill>
                  <a:srgbClr val="FFFFFF"/>
                </a:solidFill>
              </a14:hiddenFill>
            </a:ext>
          </a:extLst>
        </p:spPr>
      </p:pic>
      <p:sp>
        <p:nvSpPr>
          <p:cNvPr id="7" name="Star: 5 Points 6">
            <a:extLst>
              <a:ext uri="{FF2B5EF4-FFF2-40B4-BE49-F238E27FC236}">
                <a16:creationId xmlns:a16="http://schemas.microsoft.com/office/drawing/2014/main" id="{80AF53A3-1E20-4433-BDE8-70842648691D}"/>
              </a:ext>
            </a:extLst>
          </p:cNvPr>
          <p:cNvSpPr/>
          <p:nvPr/>
        </p:nvSpPr>
        <p:spPr>
          <a:xfrm>
            <a:off x="8122349" y="538327"/>
            <a:ext cx="226244" cy="22153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5AA471F-3BD5-411A-920C-DAC238744337}"/>
              </a:ext>
            </a:extLst>
          </p:cNvPr>
          <p:cNvSpPr txBox="1"/>
          <p:nvPr/>
        </p:nvSpPr>
        <p:spPr>
          <a:xfrm>
            <a:off x="8348593" y="451776"/>
            <a:ext cx="2910472" cy="1169551"/>
          </a:xfrm>
          <a:prstGeom prst="rect">
            <a:avLst/>
          </a:prstGeom>
          <a:noFill/>
        </p:spPr>
        <p:txBody>
          <a:bodyPr wrap="square" rtlCol="0">
            <a:spAutoFit/>
          </a:bodyPr>
          <a:lstStyle/>
          <a:p>
            <a:r>
              <a:rPr lang="en-US" sz="1400" i="1" dirty="0"/>
              <a:t>Goggles are often worn with masks or respirators. It might take a couple tries, but mold the nose piece snugly to the bridge of your nose in order to keep your goggles from fogging up. </a:t>
            </a:r>
            <a:endParaRPr lang="en-US" sz="1400" dirty="0"/>
          </a:p>
        </p:txBody>
      </p:sp>
    </p:spTree>
    <p:extLst>
      <p:ext uri="{BB962C8B-B14F-4D97-AF65-F5344CB8AC3E}">
        <p14:creationId xmlns:p14="http://schemas.microsoft.com/office/powerpoint/2010/main" val="3630337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56B4A-3819-41AB-BF19-FDAA70FE38EA}"/>
              </a:ext>
            </a:extLst>
          </p:cNvPr>
          <p:cNvSpPr>
            <a:spLocks noGrp="1"/>
          </p:cNvSpPr>
          <p:nvPr>
            <p:ph type="title"/>
          </p:nvPr>
        </p:nvSpPr>
        <p:spPr/>
        <p:txBody>
          <a:bodyPr/>
          <a:lstStyle/>
          <a:p>
            <a:r>
              <a:rPr lang="en-US" dirty="0"/>
              <a:t>Gown </a:t>
            </a:r>
          </a:p>
        </p:txBody>
      </p:sp>
      <p:sp>
        <p:nvSpPr>
          <p:cNvPr id="3" name="Content Placeholder 2">
            <a:extLst>
              <a:ext uri="{FF2B5EF4-FFF2-40B4-BE49-F238E27FC236}">
                <a16:creationId xmlns:a16="http://schemas.microsoft.com/office/drawing/2014/main" id="{5833FD1C-D3C8-4611-811E-EA773A7286F9}"/>
              </a:ext>
            </a:extLst>
          </p:cNvPr>
          <p:cNvSpPr>
            <a:spLocks noGrp="1"/>
          </p:cNvSpPr>
          <p:nvPr>
            <p:ph idx="1"/>
          </p:nvPr>
        </p:nvSpPr>
        <p:spPr>
          <a:xfrm>
            <a:off x="1097280" y="1845732"/>
            <a:ext cx="6274747" cy="4280748"/>
          </a:xfrm>
        </p:spPr>
        <p:txBody>
          <a:bodyPr>
            <a:normAutofit/>
          </a:bodyPr>
          <a:lstStyle/>
          <a:p>
            <a:pPr lvl="1"/>
            <a:r>
              <a:rPr lang="en-US" sz="2200" dirty="0"/>
              <a:t>Covers most of the body surface. </a:t>
            </a:r>
          </a:p>
          <a:p>
            <a:pPr lvl="1"/>
            <a:r>
              <a:rPr lang="en-US" sz="2200" b="1" dirty="0"/>
              <a:t>Fluid-resistant </a:t>
            </a:r>
            <a:r>
              <a:rPr lang="en-US" sz="2200" dirty="0"/>
              <a:t>– skin and underlying garment protection against large volumes of droplets, sprays, and splashes of blood or other bodily fluids.  </a:t>
            </a:r>
          </a:p>
          <a:p>
            <a:pPr lvl="1"/>
            <a:r>
              <a:rPr lang="en-US" sz="2200" b="1" dirty="0"/>
              <a:t>Two types of gowns </a:t>
            </a:r>
            <a:r>
              <a:rPr lang="en-US" sz="2200" dirty="0"/>
              <a:t>– non-sterile patient isolation gowns and sterile surgical gowns. </a:t>
            </a:r>
          </a:p>
          <a:p>
            <a:pPr lvl="1"/>
            <a:r>
              <a:rPr lang="en-US" sz="2200" b="1" dirty="0"/>
              <a:t>Single-use only</a:t>
            </a:r>
            <a:r>
              <a:rPr lang="en-US" sz="2200" dirty="0"/>
              <a:t> – true for most standard models. </a:t>
            </a:r>
          </a:p>
          <a:p>
            <a:pPr marL="384048" lvl="2" indent="0">
              <a:buNone/>
            </a:pPr>
            <a:r>
              <a:rPr lang="en-US" sz="2200" b="1" dirty="0"/>
              <a:t>Reusable </a:t>
            </a:r>
            <a:r>
              <a:rPr lang="en-US" sz="2200" dirty="0"/>
              <a:t>in times of shortage – follow site-specific guidelines for safe and appropriate reuse.  </a:t>
            </a:r>
            <a:endParaRPr lang="en-US" sz="2200" b="1" dirty="0"/>
          </a:p>
        </p:txBody>
      </p:sp>
      <p:pic>
        <p:nvPicPr>
          <p:cNvPr id="4098" name="Picture 2" descr="China Disposable CPE/PE Medical Isolation Gowns, Ce Certificated ...">
            <a:extLst>
              <a:ext uri="{FF2B5EF4-FFF2-40B4-BE49-F238E27FC236}">
                <a16:creationId xmlns:a16="http://schemas.microsoft.com/office/drawing/2014/main" id="{BA2B5B88-9D61-475C-84A4-160C35475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838" y="2036704"/>
            <a:ext cx="3376564" cy="33765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E8F78D-5705-42E9-AE3B-075421378F83}"/>
              </a:ext>
            </a:extLst>
          </p:cNvPr>
          <p:cNvSpPr txBox="1"/>
          <p:nvPr/>
        </p:nvSpPr>
        <p:spPr>
          <a:xfrm>
            <a:off x="8823701" y="472442"/>
            <a:ext cx="2879648" cy="1169551"/>
          </a:xfrm>
          <a:prstGeom prst="rect">
            <a:avLst/>
          </a:prstGeom>
          <a:noFill/>
        </p:spPr>
        <p:txBody>
          <a:bodyPr wrap="square" rtlCol="0">
            <a:spAutoFit/>
          </a:bodyPr>
          <a:lstStyle/>
          <a:p>
            <a:r>
              <a:rPr lang="en-US" sz="1400" i="1" dirty="0"/>
              <a:t>In the past, you may have seen providers tie gowns by wrapping the ties around and knotting in the front. Do NOT do this. Per CDC guidelines, all gowns must be tied in the BACK.</a:t>
            </a:r>
            <a:endParaRPr lang="en-US" sz="1400" dirty="0"/>
          </a:p>
        </p:txBody>
      </p:sp>
      <p:sp>
        <p:nvSpPr>
          <p:cNvPr id="6" name="Star: 5 Points 5">
            <a:extLst>
              <a:ext uri="{FF2B5EF4-FFF2-40B4-BE49-F238E27FC236}">
                <a16:creationId xmlns:a16="http://schemas.microsoft.com/office/drawing/2014/main" id="{2E9F4A14-FB50-4465-AEF0-F7A7B017AD9D}"/>
              </a:ext>
            </a:extLst>
          </p:cNvPr>
          <p:cNvSpPr/>
          <p:nvPr/>
        </p:nvSpPr>
        <p:spPr>
          <a:xfrm>
            <a:off x="8574558" y="553825"/>
            <a:ext cx="226244" cy="22153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F92468C2-BB64-415D-9C67-42576C06CF1A}"/>
              </a:ext>
            </a:extLst>
          </p:cNvPr>
          <p:cNvSpPr/>
          <p:nvPr/>
        </p:nvSpPr>
        <p:spPr>
          <a:xfrm>
            <a:off x="5387352" y="553825"/>
            <a:ext cx="226244" cy="22153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3319EE7-A8B2-4F4A-B491-1C4FB5D8090E}"/>
              </a:ext>
            </a:extLst>
          </p:cNvPr>
          <p:cNvSpPr txBox="1"/>
          <p:nvPr/>
        </p:nvSpPr>
        <p:spPr>
          <a:xfrm>
            <a:off x="5613596" y="472442"/>
            <a:ext cx="2738404" cy="1169551"/>
          </a:xfrm>
          <a:prstGeom prst="rect">
            <a:avLst/>
          </a:prstGeom>
          <a:noFill/>
        </p:spPr>
        <p:txBody>
          <a:bodyPr wrap="square" rtlCol="0">
            <a:spAutoFit/>
          </a:bodyPr>
          <a:lstStyle/>
          <a:p>
            <a:r>
              <a:rPr lang="en-US" sz="1400" i="1" dirty="0"/>
              <a:t>Loop your thumbs through the holes at the ends of the gown sleeves in order prevent them from riding up and minimize chances skin exposure.</a:t>
            </a:r>
            <a:endParaRPr lang="en-US" sz="1400" b="1" dirty="0"/>
          </a:p>
        </p:txBody>
      </p:sp>
    </p:spTree>
    <p:extLst>
      <p:ext uri="{BB962C8B-B14F-4D97-AF65-F5344CB8AC3E}">
        <p14:creationId xmlns:p14="http://schemas.microsoft.com/office/powerpoint/2010/main" val="1230338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F3F34-CB65-4D8C-80A2-4BAE828E7D06}"/>
              </a:ext>
            </a:extLst>
          </p:cNvPr>
          <p:cNvSpPr>
            <a:spLocks noGrp="1"/>
          </p:cNvSpPr>
          <p:nvPr>
            <p:ph type="title"/>
          </p:nvPr>
        </p:nvSpPr>
        <p:spPr/>
        <p:txBody>
          <a:bodyPr/>
          <a:lstStyle/>
          <a:p>
            <a:r>
              <a:rPr lang="en-US" dirty="0"/>
              <a:t>Gloves</a:t>
            </a:r>
          </a:p>
        </p:txBody>
      </p:sp>
      <p:sp>
        <p:nvSpPr>
          <p:cNvPr id="3" name="Content Placeholder 2">
            <a:extLst>
              <a:ext uri="{FF2B5EF4-FFF2-40B4-BE49-F238E27FC236}">
                <a16:creationId xmlns:a16="http://schemas.microsoft.com/office/drawing/2014/main" id="{21716DF0-4BAE-49CE-9D66-4FD71831BF37}"/>
              </a:ext>
            </a:extLst>
          </p:cNvPr>
          <p:cNvSpPr>
            <a:spLocks noGrp="1"/>
          </p:cNvSpPr>
          <p:nvPr>
            <p:ph idx="1"/>
          </p:nvPr>
        </p:nvSpPr>
        <p:spPr>
          <a:xfrm>
            <a:off x="1097280" y="1845734"/>
            <a:ext cx="6142506" cy="4023360"/>
          </a:xfrm>
        </p:spPr>
        <p:txBody>
          <a:bodyPr>
            <a:noAutofit/>
          </a:bodyPr>
          <a:lstStyle/>
          <a:p>
            <a:pPr lvl="1"/>
            <a:r>
              <a:rPr lang="en-US" sz="2200" dirty="0"/>
              <a:t>Worn over the hands. </a:t>
            </a:r>
          </a:p>
          <a:p>
            <a:pPr lvl="1"/>
            <a:r>
              <a:rPr lang="en-US" sz="2200" b="1" dirty="0"/>
              <a:t>Choose the appropriate size </a:t>
            </a:r>
            <a:r>
              <a:rPr lang="en-US" sz="2200" dirty="0"/>
              <a:t>– should fit snugly without being overly restrictive, and cover the wrists. </a:t>
            </a:r>
          </a:p>
          <a:p>
            <a:pPr lvl="1"/>
            <a:r>
              <a:rPr lang="en-US" sz="2200" b="1" dirty="0"/>
              <a:t>Fluid-resistant</a:t>
            </a:r>
            <a:r>
              <a:rPr lang="en-US" sz="2200" dirty="0"/>
              <a:t> – skin protection against large droplets, sprays, and splashes of blood or bodily fluids. </a:t>
            </a:r>
            <a:endParaRPr lang="en-US" sz="2200" b="1" dirty="0"/>
          </a:p>
          <a:p>
            <a:pPr lvl="1"/>
            <a:r>
              <a:rPr lang="en-US" sz="2200" b="1" dirty="0"/>
              <a:t>Different types of gloves for different clinical scenarios </a:t>
            </a:r>
            <a:r>
              <a:rPr lang="en-US" sz="2200" dirty="0"/>
              <a:t>– non-sterile patient examination gloves and sterile surgeon’s gloves. </a:t>
            </a:r>
          </a:p>
          <a:p>
            <a:pPr lvl="1"/>
            <a:r>
              <a:rPr lang="en-US" sz="2200" b="1" dirty="0"/>
              <a:t>Single-use only</a:t>
            </a:r>
            <a:r>
              <a:rPr lang="en-US" sz="2200" dirty="0"/>
              <a:t> – change between patient encounters or when gloves become visibly soiled or torn. </a:t>
            </a:r>
          </a:p>
        </p:txBody>
      </p:sp>
      <p:pic>
        <p:nvPicPr>
          <p:cNvPr id="3074" name="Picture 2" descr="Amazon.com: MedPride Powder-Free Nitrile Exam Gloves, Large, Box ...">
            <a:extLst>
              <a:ext uri="{FF2B5EF4-FFF2-40B4-BE49-F238E27FC236}">
                <a16:creationId xmlns:a16="http://schemas.microsoft.com/office/drawing/2014/main" id="{60516362-F969-46DB-AFCA-577B6E113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1733" y="2838632"/>
            <a:ext cx="3260103" cy="2037564"/>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a:extLst>
              <a:ext uri="{FF2B5EF4-FFF2-40B4-BE49-F238E27FC236}">
                <a16:creationId xmlns:a16="http://schemas.microsoft.com/office/drawing/2014/main" id="{4B5E415A-A14D-4DB0-8185-267D6477DBD0}"/>
              </a:ext>
            </a:extLst>
          </p:cNvPr>
          <p:cNvSpPr/>
          <p:nvPr/>
        </p:nvSpPr>
        <p:spPr>
          <a:xfrm>
            <a:off x="8449441" y="553825"/>
            <a:ext cx="226244" cy="22153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3F2395-4748-488F-B2A5-33E0841DEA7E}"/>
              </a:ext>
            </a:extLst>
          </p:cNvPr>
          <p:cNvSpPr txBox="1"/>
          <p:nvPr/>
        </p:nvSpPr>
        <p:spPr>
          <a:xfrm>
            <a:off x="8675685" y="472442"/>
            <a:ext cx="3091986" cy="1169551"/>
          </a:xfrm>
          <a:prstGeom prst="rect">
            <a:avLst/>
          </a:prstGeom>
          <a:noFill/>
        </p:spPr>
        <p:txBody>
          <a:bodyPr wrap="square" rtlCol="0">
            <a:spAutoFit/>
          </a:bodyPr>
          <a:lstStyle/>
          <a:p>
            <a:r>
              <a:rPr lang="en-US" sz="1400" i="1" dirty="0"/>
              <a:t>It is important to ask patients about whether they have an allergy to latex, as some medical gloves are still latex-based. These should be avoided in allergic patients. </a:t>
            </a:r>
            <a:endParaRPr lang="en-US" sz="1400" b="1" dirty="0"/>
          </a:p>
        </p:txBody>
      </p:sp>
      <p:sp>
        <p:nvSpPr>
          <p:cNvPr id="7" name="Star: 5 Points 6">
            <a:extLst>
              <a:ext uri="{FF2B5EF4-FFF2-40B4-BE49-F238E27FC236}">
                <a16:creationId xmlns:a16="http://schemas.microsoft.com/office/drawing/2014/main" id="{BFFAD63D-6CC1-4DF9-9E0C-267DFD2381CC}"/>
              </a:ext>
            </a:extLst>
          </p:cNvPr>
          <p:cNvSpPr/>
          <p:nvPr/>
        </p:nvSpPr>
        <p:spPr>
          <a:xfrm>
            <a:off x="5387352" y="553825"/>
            <a:ext cx="226244" cy="22153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AB62C4-B6DA-4F2D-B19F-2ED9291AFB7F}"/>
              </a:ext>
            </a:extLst>
          </p:cNvPr>
          <p:cNvSpPr txBox="1"/>
          <p:nvPr/>
        </p:nvSpPr>
        <p:spPr>
          <a:xfrm>
            <a:off x="5613596" y="472442"/>
            <a:ext cx="2735533" cy="523220"/>
          </a:xfrm>
          <a:prstGeom prst="rect">
            <a:avLst/>
          </a:prstGeom>
          <a:noFill/>
        </p:spPr>
        <p:txBody>
          <a:bodyPr wrap="square" rtlCol="0">
            <a:spAutoFit/>
          </a:bodyPr>
          <a:lstStyle/>
          <a:p>
            <a:r>
              <a:rPr lang="en-US" sz="1400" i="1" dirty="0"/>
              <a:t>Gloves must be changed between each patient encounter. </a:t>
            </a:r>
            <a:endParaRPr lang="en-US" sz="1400" b="1" dirty="0"/>
          </a:p>
        </p:txBody>
      </p:sp>
    </p:spTree>
    <p:extLst>
      <p:ext uri="{BB962C8B-B14F-4D97-AF65-F5344CB8AC3E}">
        <p14:creationId xmlns:p14="http://schemas.microsoft.com/office/powerpoint/2010/main" val="2505456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8223B7CB-20FC-4AB4-9CB3-AA68FEAD211B}"/>
              </a:ext>
            </a:extLst>
          </p:cNvPr>
          <p:cNvGraphicFramePr>
            <a:graphicFrameLocks noGrp="1"/>
          </p:cNvGraphicFramePr>
          <p:nvPr>
            <p:extLst>
              <p:ext uri="{D42A27DB-BD31-4B8C-83A1-F6EECF244321}">
                <p14:modId xmlns:p14="http://schemas.microsoft.com/office/powerpoint/2010/main" val="808754175"/>
              </p:ext>
            </p:extLst>
          </p:nvPr>
        </p:nvGraphicFramePr>
        <p:xfrm>
          <a:off x="332741" y="96055"/>
          <a:ext cx="11526519" cy="5970694"/>
        </p:xfrm>
        <a:graphic>
          <a:graphicData uri="http://schemas.openxmlformats.org/drawingml/2006/table">
            <a:tbl>
              <a:tblPr firstRow="1" bandRow="1">
                <a:tableStyleId>{5940675A-B579-460E-94D1-54222C63F5DA}</a:tableStyleId>
              </a:tblPr>
              <a:tblGrid>
                <a:gridCol w="2453640">
                  <a:extLst>
                    <a:ext uri="{9D8B030D-6E8A-4147-A177-3AD203B41FA5}">
                      <a16:colId xmlns:a16="http://schemas.microsoft.com/office/drawing/2014/main" val="3128930208"/>
                    </a:ext>
                  </a:extLst>
                </a:gridCol>
                <a:gridCol w="2862687">
                  <a:extLst>
                    <a:ext uri="{9D8B030D-6E8A-4147-A177-3AD203B41FA5}">
                      <a16:colId xmlns:a16="http://schemas.microsoft.com/office/drawing/2014/main" val="1944951638"/>
                    </a:ext>
                  </a:extLst>
                </a:gridCol>
                <a:gridCol w="3552028">
                  <a:extLst>
                    <a:ext uri="{9D8B030D-6E8A-4147-A177-3AD203B41FA5}">
                      <a16:colId xmlns:a16="http://schemas.microsoft.com/office/drawing/2014/main" val="2711242020"/>
                    </a:ext>
                  </a:extLst>
                </a:gridCol>
                <a:gridCol w="2658164">
                  <a:extLst>
                    <a:ext uri="{9D8B030D-6E8A-4147-A177-3AD203B41FA5}">
                      <a16:colId xmlns:a16="http://schemas.microsoft.com/office/drawing/2014/main" val="2257278343"/>
                    </a:ext>
                  </a:extLst>
                </a:gridCol>
              </a:tblGrid>
              <a:tr h="469095">
                <a:tc>
                  <a:txBody>
                    <a:bodyPr/>
                    <a:lstStyle/>
                    <a:p>
                      <a:pPr algn="ctr">
                        <a:spcBef>
                          <a:spcPts val="600"/>
                        </a:spcBef>
                      </a:pPr>
                      <a:r>
                        <a:rPr lang="en-US" b="1" dirty="0"/>
                        <a:t>PPE </a:t>
                      </a:r>
                    </a:p>
                  </a:txBody>
                  <a:tcPr anchor="ctr"/>
                </a:tc>
                <a:tc>
                  <a:txBody>
                    <a:bodyPr/>
                    <a:lstStyle/>
                    <a:p>
                      <a:pPr algn="ctr">
                        <a:spcBef>
                          <a:spcPts val="600"/>
                        </a:spcBef>
                      </a:pPr>
                      <a:r>
                        <a:rPr lang="en-US" b="1" dirty="0"/>
                        <a:t>When to Wear</a:t>
                      </a:r>
                    </a:p>
                  </a:txBody>
                  <a:tcPr anchor="ctr"/>
                </a:tc>
                <a:tc>
                  <a:txBody>
                    <a:bodyPr/>
                    <a:lstStyle/>
                    <a:p>
                      <a:pPr algn="ctr">
                        <a:spcBef>
                          <a:spcPts val="600"/>
                        </a:spcBef>
                      </a:pPr>
                      <a:r>
                        <a:rPr lang="en-US" b="1" dirty="0"/>
                        <a:t>Example Clinical Scenarios</a:t>
                      </a:r>
                    </a:p>
                  </a:txBody>
                  <a:tcPr anchor="ctr"/>
                </a:tc>
                <a:tc>
                  <a:txBody>
                    <a:bodyPr/>
                    <a:lstStyle/>
                    <a:p>
                      <a:pPr algn="ctr">
                        <a:spcBef>
                          <a:spcPts val="600"/>
                        </a:spcBef>
                      </a:pPr>
                      <a:r>
                        <a:rPr lang="en-US" b="1" dirty="0">
                          <a:solidFill>
                            <a:schemeClr val="tx1"/>
                          </a:solidFill>
                        </a:rPr>
                        <a:t>Clinical Pearls</a:t>
                      </a:r>
                    </a:p>
                  </a:txBody>
                  <a:tcPr anchor="ctr"/>
                </a:tc>
                <a:extLst>
                  <a:ext uri="{0D108BD9-81ED-4DB2-BD59-A6C34878D82A}">
                    <a16:rowId xmlns:a16="http://schemas.microsoft.com/office/drawing/2014/main" val="475963473"/>
                  </a:ext>
                </a:extLst>
              </a:tr>
              <a:tr h="924519">
                <a:tc>
                  <a:txBody>
                    <a:bodyPr/>
                    <a:lstStyle/>
                    <a:p>
                      <a:r>
                        <a:rPr lang="en-US" sz="1400" b="1" dirty="0"/>
                        <a:t>Surgical mask </a:t>
                      </a:r>
                    </a:p>
                  </a:txBody>
                  <a:tcPr/>
                </a:tc>
                <a:tc>
                  <a:txBody>
                    <a:bodyPr/>
                    <a:lstStyle/>
                    <a:p>
                      <a:r>
                        <a:rPr lang="en-US" sz="1400" b="0" dirty="0"/>
                        <a:t>Risk of inhalation of large droplets, sprays or splashes of blood or bodily fluids.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t>Examining a pediatric patient with RSV bronchiolitis. </a:t>
                      </a:r>
                    </a:p>
                    <a:p>
                      <a:pPr>
                        <a:spcBef>
                          <a:spcPts val="300"/>
                        </a:spcBef>
                      </a:pPr>
                      <a:r>
                        <a:rPr lang="en-US" sz="1400" i="1" dirty="0"/>
                        <a:t>Caring for an adult with influenza and an active cough. </a:t>
                      </a:r>
                    </a:p>
                  </a:txBody>
                  <a:tcPr/>
                </a:tc>
                <a:tc>
                  <a:txBody>
                    <a:bodyPr/>
                    <a:lstStyle/>
                    <a:p>
                      <a:r>
                        <a:rPr lang="en-US" sz="1400" dirty="0"/>
                        <a:t>Don’t let the mask dangle around your neck by the bottom ties. </a:t>
                      </a:r>
                    </a:p>
                    <a:p>
                      <a:pPr>
                        <a:spcBef>
                          <a:spcPts val="300"/>
                        </a:spcBef>
                      </a:pPr>
                      <a:r>
                        <a:rPr lang="en-US" sz="1400" dirty="0"/>
                        <a:t>Do not wear makeup if you know you’ll be wearing a respirator. </a:t>
                      </a:r>
                    </a:p>
                  </a:txBody>
                  <a:tcPr/>
                </a:tc>
                <a:extLst>
                  <a:ext uri="{0D108BD9-81ED-4DB2-BD59-A6C34878D82A}">
                    <a16:rowId xmlns:a16="http://schemas.microsoft.com/office/drawing/2014/main" val="4111123930"/>
                  </a:ext>
                </a:extLst>
              </a:tr>
              <a:tr h="1036312">
                <a:tc>
                  <a:txBody>
                    <a:bodyPr/>
                    <a:lstStyle/>
                    <a:p>
                      <a:r>
                        <a:rPr lang="en-US" sz="1400" b="1" dirty="0"/>
                        <a:t>N95 respirator             PAPR</a:t>
                      </a:r>
                    </a:p>
                  </a:txBody>
                  <a:tcPr/>
                </a:tc>
                <a:tc>
                  <a:txBody>
                    <a:bodyPr/>
                    <a:lstStyle/>
                    <a:p>
                      <a:r>
                        <a:rPr lang="en-US" sz="1400" b="0" dirty="0"/>
                        <a:t>Risk of indirect exposure and inhalation of small particle aerosols, typically in patients with severe respiratory infection.</a:t>
                      </a:r>
                    </a:p>
                  </a:txBody>
                  <a:tcPr/>
                </a:tc>
                <a:tc>
                  <a:txBody>
                    <a:bodyPr/>
                    <a:lstStyle/>
                    <a:p>
                      <a:r>
                        <a:rPr lang="en-US" sz="1400" i="1" dirty="0"/>
                        <a:t>Performing a bronchoscopy on a patient with active tuberculosis.</a:t>
                      </a:r>
                    </a:p>
                    <a:p>
                      <a:pPr>
                        <a:spcBef>
                          <a:spcPts val="300"/>
                        </a:spcBef>
                      </a:pPr>
                      <a:r>
                        <a:rPr lang="en-US" sz="1400" i="1" dirty="0"/>
                        <a:t>Providing routine medical care for a patient with COVID-19. </a:t>
                      </a:r>
                    </a:p>
                    <a:p>
                      <a:endParaRPr lang="en-US" sz="1400" i="1" dirty="0"/>
                    </a:p>
                  </a:txBody>
                  <a:tcPr/>
                </a:tc>
                <a:tc>
                  <a:txBody>
                    <a:bodyPr/>
                    <a:lstStyle/>
                    <a:p>
                      <a:r>
                        <a:rPr lang="en-US" sz="1400" dirty="0"/>
                        <a:t>Remember to be fit tested yearly.</a:t>
                      </a:r>
                    </a:p>
                    <a:p>
                      <a:pPr>
                        <a:spcBef>
                          <a:spcPts val="300"/>
                        </a:spcBef>
                      </a:pPr>
                      <a:r>
                        <a:rPr lang="en-US" sz="1400" dirty="0"/>
                        <a:t>Ensure that PAPR has been charged sufficiently, check for a clean filter, and test air flow before each use.  </a:t>
                      </a:r>
                    </a:p>
                  </a:txBody>
                  <a:tcPr/>
                </a:tc>
                <a:extLst>
                  <a:ext uri="{0D108BD9-81ED-4DB2-BD59-A6C34878D82A}">
                    <a16:rowId xmlns:a16="http://schemas.microsoft.com/office/drawing/2014/main" val="1011610817"/>
                  </a:ext>
                </a:extLst>
              </a:tr>
              <a:tr h="1051527">
                <a:tc>
                  <a:txBody>
                    <a:bodyPr/>
                    <a:lstStyle/>
                    <a:p>
                      <a:r>
                        <a:rPr lang="en-US" sz="1400" b="1" dirty="0"/>
                        <a:t>Eye protection</a:t>
                      </a:r>
                    </a:p>
                  </a:txBody>
                  <a:tcPr/>
                </a:tc>
                <a:tc>
                  <a:txBody>
                    <a:bodyPr/>
                    <a:lstStyle/>
                    <a:p>
                      <a:r>
                        <a:rPr lang="en-US" sz="1400" b="0" dirty="0"/>
                        <a:t>Risk of direct eye exposure to sprays or splashes of blood or bodily fluids.</a:t>
                      </a:r>
                    </a:p>
                    <a:p>
                      <a:r>
                        <a:rPr lang="en-US" sz="1400" b="0" dirty="0"/>
                        <a:t>      </a:t>
                      </a:r>
                    </a:p>
                  </a:txBody>
                  <a:tcPr/>
                </a:tc>
                <a:tc>
                  <a:txBody>
                    <a:bodyPr/>
                    <a:lstStyle/>
                    <a:p>
                      <a:r>
                        <a:rPr lang="en-US" sz="1400" b="0" i="1" dirty="0"/>
                        <a:t>Performing any kind of operation. </a:t>
                      </a:r>
                    </a:p>
                    <a:p>
                      <a:pPr>
                        <a:spcBef>
                          <a:spcPts val="300"/>
                        </a:spcBef>
                      </a:pPr>
                      <a:r>
                        <a:rPr lang="en-US" sz="1400" b="0" i="1" dirty="0"/>
                        <a:t>Lancing or draining a tense boil, cyst, or infected wound.  </a:t>
                      </a:r>
                      <a:endParaRPr lang="en-US" sz="1400" b="1" i="1" dirty="0"/>
                    </a:p>
                  </a:txBody>
                  <a:tcPr/>
                </a:tc>
                <a:tc>
                  <a:txBody>
                    <a:bodyPr/>
                    <a:lstStyle/>
                    <a:p>
                      <a:r>
                        <a:rPr lang="en-US" sz="1400" dirty="0"/>
                        <a:t>When worn with a mask, pinch the nose piece of your mask tight in order to prevent goggles or face shield from fogging up. </a:t>
                      </a:r>
                    </a:p>
                  </a:txBody>
                  <a:tcPr/>
                </a:tc>
                <a:extLst>
                  <a:ext uri="{0D108BD9-81ED-4DB2-BD59-A6C34878D82A}">
                    <a16:rowId xmlns:a16="http://schemas.microsoft.com/office/drawing/2014/main" val="858168494"/>
                  </a:ext>
                </a:extLst>
              </a:tr>
              <a:tr h="1036312">
                <a:tc>
                  <a:txBody>
                    <a:bodyPr/>
                    <a:lstStyle/>
                    <a:p>
                      <a:r>
                        <a:rPr lang="en-US" sz="1400" b="1" dirty="0"/>
                        <a:t>Gown</a:t>
                      </a:r>
                    </a:p>
                  </a:txBody>
                  <a:tcPr/>
                </a:tc>
                <a:tc>
                  <a:txBody>
                    <a:bodyPr/>
                    <a:lstStyle/>
                    <a:p>
                      <a:r>
                        <a:rPr lang="en-US" sz="1400" b="0" dirty="0"/>
                        <a:t>Risk of direct or indirect exposure to blood or bodily fluids. </a:t>
                      </a:r>
                    </a:p>
                  </a:txBody>
                  <a:tcPr/>
                </a:tc>
                <a:tc>
                  <a:txBody>
                    <a:bodyPr/>
                    <a:lstStyle/>
                    <a:p>
                      <a:r>
                        <a:rPr lang="en-US" sz="1400" b="0" i="1" dirty="0"/>
                        <a:t>Treating a patient in the trauma bay. </a:t>
                      </a:r>
                    </a:p>
                    <a:p>
                      <a:pPr>
                        <a:spcBef>
                          <a:spcPts val="300"/>
                        </a:spcBef>
                      </a:pPr>
                      <a:r>
                        <a:rPr lang="en-US" sz="1400" b="0" i="1" dirty="0"/>
                        <a:t>Examining a patient with C. difficile or active staphylococcal skin infection. </a:t>
                      </a:r>
                      <a:endParaRPr lang="en-US" sz="1400" b="0" dirty="0"/>
                    </a:p>
                    <a:p>
                      <a:endParaRPr lang="en-US" sz="1400" b="0" dirty="0"/>
                    </a:p>
                  </a:txBody>
                  <a:tcPr/>
                </a:tc>
                <a:tc>
                  <a:txBody>
                    <a:bodyPr/>
                    <a:lstStyle/>
                    <a:p>
                      <a:r>
                        <a:rPr lang="en-US" sz="1400" dirty="0"/>
                        <a:t>Loop your thumbs into the holes at the end of each sleeve to minimize wrist exposure. </a:t>
                      </a:r>
                    </a:p>
                    <a:p>
                      <a:pPr>
                        <a:spcBef>
                          <a:spcPts val="300"/>
                        </a:spcBef>
                      </a:pPr>
                      <a:r>
                        <a:rPr lang="en-US" sz="1400" dirty="0"/>
                        <a:t>Remember to tie in the back. </a:t>
                      </a:r>
                    </a:p>
                  </a:txBody>
                  <a:tcPr/>
                </a:tc>
                <a:extLst>
                  <a:ext uri="{0D108BD9-81ED-4DB2-BD59-A6C34878D82A}">
                    <a16:rowId xmlns:a16="http://schemas.microsoft.com/office/drawing/2014/main" val="4009293535"/>
                  </a:ext>
                </a:extLst>
              </a:tr>
              <a:tr h="589354">
                <a:tc>
                  <a:txBody>
                    <a:bodyPr/>
                    <a:lstStyle/>
                    <a:p>
                      <a:r>
                        <a:rPr lang="en-US" sz="1400" b="1" dirty="0"/>
                        <a:t>Gloves</a:t>
                      </a:r>
                    </a:p>
                  </a:txBody>
                  <a:tcPr/>
                </a:tc>
                <a:tc>
                  <a:txBody>
                    <a:bodyPr/>
                    <a:lstStyle/>
                    <a:p>
                      <a:r>
                        <a:rPr lang="en-US" sz="1400" b="0" dirty="0"/>
                        <a:t>Risk of direct or indirect exposure to blood or bodily fluids.</a:t>
                      </a:r>
                    </a:p>
                  </a:txBody>
                  <a:tcPr/>
                </a:tc>
                <a:tc>
                  <a:txBody>
                    <a:bodyPr/>
                    <a:lstStyle/>
                    <a:p>
                      <a:r>
                        <a:rPr lang="en-US" sz="1400" b="0" i="1" dirty="0"/>
                        <a:t>Suturing or changing a surgical site dressing. </a:t>
                      </a:r>
                    </a:p>
                    <a:p>
                      <a:pPr>
                        <a:spcBef>
                          <a:spcPts val="300"/>
                        </a:spcBef>
                      </a:pPr>
                      <a:r>
                        <a:rPr lang="en-US" sz="1400" b="0" i="1" dirty="0"/>
                        <a:t>Performing an outpatient procedure such as an influenza swab. </a:t>
                      </a:r>
                    </a:p>
                    <a:p>
                      <a:pPr>
                        <a:spcBef>
                          <a:spcPts val="300"/>
                        </a:spcBef>
                      </a:pPr>
                      <a:r>
                        <a:rPr lang="en-US" sz="1400" b="0" i="1" dirty="0"/>
                        <a:t>Cleaning your stethoscope after examining a patient. </a:t>
                      </a:r>
                      <a:endParaRPr lang="en-US" sz="1400" b="0" dirty="0"/>
                    </a:p>
                  </a:txBody>
                  <a:tcPr/>
                </a:tc>
                <a:tc>
                  <a:txBody>
                    <a:bodyPr/>
                    <a:lstStyle/>
                    <a:p>
                      <a:r>
                        <a:rPr lang="en-US" sz="1400" dirty="0"/>
                        <a:t>Change gloves between each patient encounter. </a:t>
                      </a:r>
                    </a:p>
                    <a:p>
                      <a:pPr>
                        <a:spcBef>
                          <a:spcPts val="300"/>
                        </a:spcBef>
                      </a:pPr>
                      <a:r>
                        <a:rPr lang="en-US" sz="1400" dirty="0"/>
                        <a:t>Be sure to ask your patients about latex allergies early in their care. </a:t>
                      </a:r>
                    </a:p>
                  </a:txBody>
                  <a:tcPr/>
                </a:tc>
                <a:extLst>
                  <a:ext uri="{0D108BD9-81ED-4DB2-BD59-A6C34878D82A}">
                    <a16:rowId xmlns:a16="http://schemas.microsoft.com/office/drawing/2014/main" val="3068566542"/>
                  </a:ext>
                </a:extLst>
              </a:tr>
            </a:tbl>
          </a:graphicData>
        </a:graphic>
      </p:graphicFrame>
      <p:pic>
        <p:nvPicPr>
          <p:cNvPr id="10" name="Picture 8">
            <a:extLst>
              <a:ext uri="{FF2B5EF4-FFF2-40B4-BE49-F238E27FC236}">
                <a16:creationId xmlns:a16="http://schemas.microsoft.com/office/drawing/2014/main" id="{05C9AA59-A94F-4FC4-8699-5C2C8E43F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71" y="1909600"/>
            <a:ext cx="736600" cy="7271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APR System Kit,  Universal,  Belt-Mounted,  Cartridges Included HE Filter">
            <a:extLst>
              <a:ext uri="{FF2B5EF4-FFF2-40B4-BE49-F238E27FC236}">
                <a16:creationId xmlns:a16="http://schemas.microsoft.com/office/drawing/2014/main" id="{B8A3C538-4BE2-4413-BCB0-9AB371E56A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47" b="12016"/>
          <a:stretch/>
        </p:blipFill>
        <p:spPr bwMode="auto">
          <a:xfrm>
            <a:off x="1681125" y="1891229"/>
            <a:ext cx="1019313" cy="7638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mazon.com: MedPride Powder-Free Nitrile Exam Gloves, Large, Box ...">
            <a:extLst>
              <a:ext uri="{FF2B5EF4-FFF2-40B4-BE49-F238E27FC236}">
                <a16:creationId xmlns:a16="http://schemas.microsoft.com/office/drawing/2014/main" id="{1D8B8797-B8D9-42A8-A510-01CE3BCD5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869" y="5080222"/>
            <a:ext cx="1258911" cy="7868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4DDCDB7-9551-4E44-AB52-541856CA5F97}"/>
              </a:ext>
            </a:extLst>
          </p:cNvPr>
          <p:cNvSpPr txBox="1"/>
          <p:nvPr/>
        </p:nvSpPr>
        <p:spPr>
          <a:xfrm>
            <a:off x="101600" y="6032740"/>
            <a:ext cx="7508240" cy="307777"/>
          </a:xfrm>
          <a:prstGeom prst="rect">
            <a:avLst/>
          </a:prstGeom>
          <a:noFill/>
        </p:spPr>
        <p:txBody>
          <a:bodyPr wrap="square" rtlCol="0">
            <a:spAutoFit/>
          </a:bodyPr>
          <a:lstStyle/>
          <a:p>
            <a:r>
              <a:rPr lang="en-US" sz="1400" b="1" dirty="0"/>
              <a:t>Figure 1. </a:t>
            </a:r>
            <a:r>
              <a:rPr lang="en-US" sz="1400" dirty="0"/>
              <a:t>Summary Table of PPE for Quick Reference </a:t>
            </a:r>
            <a:endParaRPr lang="en-US" sz="1400" b="1" dirty="0"/>
          </a:p>
        </p:txBody>
      </p:sp>
      <p:pic>
        <p:nvPicPr>
          <p:cNvPr id="9218" name="Picture 2" descr="Face Shields - McKesson Medical-Surgical">
            <a:extLst>
              <a:ext uri="{FF2B5EF4-FFF2-40B4-BE49-F238E27FC236}">
                <a16:creationId xmlns:a16="http://schemas.microsoft.com/office/drawing/2014/main" id="{8BCD530C-C399-454A-A5C5-20DE0A4AA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1358" y="2777007"/>
            <a:ext cx="918845" cy="9492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nti-Fog Anti Virus Medical Safety Goggles– Cyxus">
            <a:extLst>
              <a:ext uri="{FF2B5EF4-FFF2-40B4-BE49-F238E27FC236}">
                <a16:creationId xmlns:a16="http://schemas.microsoft.com/office/drawing/2014/main" id="{AC2A8858-7936-41D6-9887-79293B8E08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222" b="18124"/>
          <a:stretch/>
        </p:blipFill>
        <p:spPr bwMode="auto">
          <a:xfrm>
            <a:off x="546240" y="3081402"/>
            <a:ext cx="977679" cy="58321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mazon.com: 3 Ply Disposable Face Masks (Pack of 10ct) Tie On ...">
            <a:extLst>
              <a:ext uri="{FF2B5EF4-FFF2-40B4-BE49-F238E27FC236}">
                <a16:creationId xmlns:a16="http://schemas.microsoft.com/office/drawing/2014/main" id="{BA190F94-3E1A-4AC1-A001-C76EB4CD1DB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593" b="13811"/>
          <a:stretch/>
        </p:blipFill>
        <p:spPr bwMode="auto">
          <a:xfrm>
            <a:off x="1523919" y="698886"/>
            <a:ext cx="1102360" cy="78924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133C0B17-2A82-4024-A3F1-4919C0A6F207}"/>
              </a:ext>
            </a:extLst>
          </p:cNvPr>
          <p:cNvCxnSpPr/>
          <p:nvPr/>
        </p:nvCxnSpPr>
        <p:spPr>
          <a:xfrm>
            <a:off x="9204960" y="1823720"/>
            <a:ext cx="26542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390CD1-E900-450C-8B09-87242F3ABC92}"/>
              </a:ext>
            </a:extLst>
          </p:cNvPr>
          <p:cNvCxnSpPr/>
          <p:nvPr/>
        </p:nvCxnSpPr>
        <p:spPr>
          <a:xfrm>
            <a:off x="9204960" y="4516120"/>
            <a:ext cx="26542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9222" name="Picture 6" descr="McKesson Fluid Resistant Blue Isolation Gowns - Case of 50">
            <a:extLst>
              <a:ext uri="{FF2B5EF4-FFF2-40B4-BE49-F238E27FC236}">
                <a16:creationId xmlns:a16="http://schemas.microsoft.com/office/drawing/2014/main" id="{FCC51090-8F05-4071-9AF2-E2C4A84CB74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411" b="2762"/>
          <a:stretch/>
        </p:blipFill>
        <p:spPr bwMode="auto">
          <a:xfrm>
            <a:off x="1134128" y="3848146"/>
            <a:ext cx="854391" cy="96756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6126300A-51CA-4378-B956-40A3F239FE55}"/>
              </a:ext>
            </a:extLst>
          </p:cNvPr>
          <p:cNvCxnSpPr/>
          <p:nvPr/>
        </p:nvCxnSpPr>
        <p:spPr>
          <a:xfrm>
            <a:off x="9204959" y="5328920"/>
            <a:ext cx="26542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57ED24C-27BC-4FC8-9136-E35611DF2338}"/>
              </a:ext>
            </a:extLst>
          </p:cNvPr>
          <p:cNvCxnSpPr>
            <a:cxnSpLocks/>
          </p:cNvCxnSpPr>
          <p:nvPr/>
        </p:nvCxnSpPr>
        <p:spPr>
          <a:xfrm>
            <a:off x="5648960" y="5588000"/>
            <a:ext cx="3555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7EE66DF-818C-47CD-B84A-6A3B15AF446A}"/>
              </a:ext>
            </a:extLst>
          </p:cNvPr>
          <p:cNvCxnSpPr>
            <a:cxnSpLocks/>
          </p:cNvCxnSpPr>
          <p:nvPr/>
        </p:nvCxnSpPr>
        <p:spPr>
          <a:xfrm>
            <a:off x="5648959" y="5120640"/>
            <a:ext cx="3555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6712E0-92C5-472B-8C3A-30FB123CF0FF}"/>
              </a:ext>
            </a:extLst>
          </p:cNvPr>
          <p:cNvCxnSpPr>
            <a:cxnSpLocks/>
          </p:cNvCxnSpPr>
          <p:nvPr/>
        </p:nvCxnSpPr>
        <p:spPr>
          <a:xfrm>
            <a:off x="5648959" y="4084320"/>
            <a:ext cx="3555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E10E31B-8562-465F-B97B-B3742E9D1EC9}"/>
              </a:ext>
            </a:extLst>
          </p:cNvPr>
          <p:cNvCxnSpPr>
            <a:cxnSpLocks/>
          </p:cNvCxnSpPr>
          <p:nvPr/>
        </p:nvCxnSpPr>
        <p:spPr>
          <a:xfrm>
            <a:off x="5648958" y="3032760"/>
            <a:ext cx="3555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F16051-B779-4832-924A-5B4E1D515F3D}"/>
              </a:ext>
            </a:extLst>
          </p:cNvPr>
          <p:cNvCxnSpPr>
            <a:cxnSpLocks/>
          </p:cNvCxnSpPr>
          <p:nvPr/>
        </p:nvCxnSpPr>
        <p:spPr>
          <a:xfrm>
            <a:off x="5648957" y="2047240"/>
            <a:ext cx="3555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54019E-FE5A-4414-A703-0ED7CA87635E}"/>
              </a:ext>
            </a:extLst>
          </p:cNvPr>
          <p:cNvCxnSpPr>
            <a:cxnSpLocks/>
          </p:cNvCxnSpPr>
          <p:nvPr/>
        </p:nvCxnSpPr>
        <p:spPr>
          <a:xfrm>
            <a:off x="5648956" y="1046480"/>
            <a:ext cx="35559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6EF6AD8-33B4-44E0-9B7E-6F23EAC76391}"/>
              </a:ext>
            </a:extLst>
          </p:cNvPr>
          <p:cNvCxnSpPr/>
          <p:nvPr/>
        </p:nvCxnSpPr>
        <p:spPr>
          <a:xfrm>
            <a:off x="9204955" y="1054315"/>
            <a:ext cx="265429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Star: 5 Points 22">
            <a:extLst>
              <a:ext uri="{FF2B5EF4-FFF2-40B4-BE49-F238E27FC236}">
                <a16:creationId xmlns:a16="http://schemas.microsoft.com/office/drawing/2014/main" id="{91EDF982-F3D1-41E9-BCEF-4F88C5A30CB9}"/>
              </a:ext>
            </a:extLst>
          </p:cNvPr>
          <p:cNvSpPr/>
          <p:nvPr/>
        </p:nvSpPr>
        <p:spPr>
          <a:xfrm>
            <a:off x="9523069" y="228266"/>
            <a:ext cx="226244" cy="22153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ar: 5 Points 28">
            <a:extLst>
              <a:ext uri="{FF2B5EF4-FFF2-40B4-BE49-F238E27FC236}">
                <a16:creationId xmlns:a16="http://schemas.microsoft.com/office/drawing/2014/main" id="{36E8C6B6-0F9B-492F-97C5-D47DE43503B1}"/>
              </a:ext>
            </a:extLst>
          </p:cNvPr>
          <p:cNvSpPr/>
          <p:nvPr/>
        </p:nvSpPr>
        <p:spPr>
          <a:xfrm>
            <a:off x="11298081" y="228266"/>
            <a:ext cx="226244" cy="22153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055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3E92-FD4A-46E9-A33E-53ED01B68204}"/>
              </a:ext>
            </a:extLst>
          </p:cNvPr>
          <p:cNvSpPr>
            <a:spLocks noGrp="1"/>
          </p:cNvSpPr>
          <p:nvPr>
            <p:ph type="title"/>
          </p:nvPr>
        </p:nvSpPr>
        <p:spPr/>
        <p:txBody>
          <a:bodyPr/>
          <a:lstStyle/>
          <a:p>
            <a:r>
              <a:rPr lang="en-US" dirty="0"/>
              <a:t>PPE in Clinical Practice </a:t>
            </a:r>
          </a:p>
        </p:txBody>
      </p:sp>
      <p:sp>
        <p:nvSpPr>
          <p:cNvPr id="3" name="Content Placeholder 2">
            <a:extLst>
              <a:ext uri="{FF2B5EF4-FFF2-40B4-BE49-F238E27FC236}">
                <a16:creationId xmlns:a16="http://schemas.microsoft.com/office/drawing/2014/main" id="{13B48FB2-B5FC-4F78-B7FA-3AB1131DFD44}"/>
              </a:ext>
            </a:extLst>
          </p:cNvPr>
          <p:cNvSpPr>
            <a:spLocks noGrp="1"/>
          </p:cNvSpPr>
          <p:nvPr>
            <p:ph idx="1"/>
          </p:nvPr>
        </p:nvSpPr>
        <p:spPr/>
        <p:txBody>
          <a:bodyPr>
            <a:normAutofit/>
          </a:bodyPr>
          <a:lstStyle/>
          <a:p>
            <a:r>
              <a:rPr lang="en-US" b="1" dirty="0"/>
              <a:t>PPE is used daily in a variety of clinical settings.</a:t>
            </a:r>
          </a:p>
          <a:p>
            <a:pPr lvl="1"/>
            <a:r>
              <a:rPr lang="en-US" dirty="0"/>
              <a:t>Always </a:t>
            </a:r>
            <a:r>
              <a:rPr lang="en-US" i="1" dirty="0"/>
              <a:t>in addition to </a:t>
            </a:r>
            <a:r>
              <a:rPr lang="en-US" dirty="0"/>
              <a:t>standard precautions</a:t>
            </a:r>
          </a:p>
          <a:p>
            <a:pPr lvl="1"/>
            <a:r>
              <a:rPr lang="en-US" dirty="0"/>
              <a:t>Often in the examination and treatment of patients with known or suspected transmissible infections</a:t>
            </a:r>
          </a:p>
          <a:p>
            <a:r>
              <a:rPr lang="en-US" b="1" dirty="0"/>
              <a:t>Special sets of precautions dictate the care of patients with known or suspected infections.</a:t>
            </a:r>
          </a:p>
          <a:p>
            <a:pPr lvl="1"/>
            <a:r>
              <a:rPr lang="en-US" dirty="0"/>
              <a:t>Typically necessitate the use of PPE </a:t>
            </a:r>
          </a:p>
          <a:p>
            <a:pPr lvl="1"/>
            <a:r>
              <a:rPr lang="en-US" dirty="0"/>
              <a:t>Expected that all providers and visitors follow guidelines set forth by precautions</a:t>
            </a:r>
          </a:p>
          <a:p>
            <a:r>
              <a:rPr lang="en-US" b="1" dirty="0"/>
              <a:t>Hospitals use color-coded signs to highlight which set of precautions should be taken during patient care. </a:t>
            </a:r>
          </a:p>
          <a:p>
            <a:pPr lvl="1"/>
            <a:r>
              <a:rPr lang="en-US" dirty="0"/>
              <a:t>Ensures that all providers and visitors are on the same page</a:t>
            </a:r>
          </a:p>
          <a:p>
            <a:pPr lvl="1"/>
            <a:r>
              <a:rPr lang="en-US" dirty="0"/>
              <a:t>Signs readily displayed outside patient rooms</a:t>
            </a:r>
          </a:p>
          <a:p>
            <a:pPr lvl="1"/>
            <a:r>
              <a:rPr lang="en-US" dirty="0"/>
              <a:t>Institutions use different formats, but all signs contain the same basic information</a:t>
            </a:r>
          </a:p>
        </p:txBody>
      </p:sp>
    </p:spTree>
    <p:extLst>
      <p:ext uri="{BB962C8B-B14F-4D97-AF65-F5344CB8AC3E}">
        <p14:creationId xmlns:p14="http://schemas.microsoft.com/office/powerpoint/2010/main" val="1592734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4C61B-8731-492B-B4AE-0F05004FECEF}"/>
              </a:ext>
            </a:extLst>
          </p:cNvPr>
          <p:cNvSpPr>
            <a:spLocks noGrp="1"/>
          </p:cNvSpPr>
          <p:nvPr>
            <p:ph type="title"/>
          </p:nvPr>
        </p:nvSpPr>
        <p:spPr/>
        <p:txBody>
          <a:bodyPr/>
          <a:lstStyle/>
          <a:p>
            <a:r>
              <a:rPr lang="en-US" dirty="0"/>
              <a:t>Interpreting a Precautions Sign</a:t>
            </a:r>
          </a:p>
        </p:txBody>
      </p:sp>
      <p:pic>
        <p:nvPicPr>
          <p:cNvPr id="4" name="Picture 3">
            <a:extLst>
              <a:ext uri="{FF2B5EF4-FFF2-40B4-BE49-F238E27FC236}">
                <a16:creationId xmlns:a16="http://schemas.microsoft.com/office/drawing/2014/main" id="{F210DF22-1EF2-4948-898A-526AEC0CBE23}"/>
              </a:ext>
            </a:extLst>
          </p:cNvPr>
          <p:cNvPicPr>
            <a:picLocks noChangeAspect="1"/>
          </p:cNvPicPr>
          <p:nvPr/>
        </p:nvPicPr>
        <p:blipFill rotWithShape="1">
          <a:blip r:embed="rId2"/>
          <a:srcRect l="1164" b="1379"/>
          <a:stretch/>
        </p:blipFill>
        <p:spPr>
          <a:xfrm>
            <a:off x="4378035" y="1779748"/>
            <a:ext cx="3435929" cy="4477946"/>
          </a:xfrm>
          <a:prstGeom prst="rect">
            <a:avLst/>
          </a:prstGeom>
        </p:spPr>
      </p:pic>
      <p:sp>
        <p:nvSpPr>
          <p:cNvPr id="5" name="Rectangle 4">
            <a:extLst>
              <a:ext uri="{FF2B5EF4-FFF2-40B4-BE49-F238E27FC236}">
                <a16:creationId xmlns:a16="http://schemas.microsoft.com/office/drawing/2014/main" id="{CA111B06-CB12-4F7A-BE7F-50D261F4380F}"/>
              </a:ext>
            </a:extLst>
          </p:cNvPr>
          <p:cNvSpPr/>
          <p:nvPr/>
        </p:nvSpPr>
        <p:spPr>
          <a:xfrm>
            <a:off x="5411139" y="3729974"/>
            <a:ext cx="654382" cy="892732"/>
          </a:xfrm>
          <a:prstGeom prst="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6" name="Rectangle 5">
            <a:extLst>
              <a:ext uri="{FF2B5EF4-FFF2-40B4-BE49-F238E27FC236}">
                <a16:creationId xmlns:a16="http://schemas.microsoft.com/office/drawing/2014/main" id="{AFA93FA9-4F9A-45B7-81EC-B6E6EA7C6116}"/>
              </a:ext>
            </a:extLst>
          </p:cNvPr>
          <p:cNvSpPr/>
          <p:nvPr/>
        </p:nvSpPr>
        <p:spPr>
          <a:xfrm>
            <a:off x="6126480" y="3729974"/>
            <a:ext cx="654382" cy="892733"/>
          </a:xfrm>
          <a:prstGeom prst="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cxnSp>
        <p:nvCxnSpPr>
          <p:cNvPr id="13" name="Connector: Elbow 12">
            <a:extLst>
              <a:ext uri="{FF2B5EF4-FFF2-40B4-BE49-F238E27FC236}">
                <a16:creationId xmlns:a16="http://schemas.microsoft.com/office/drawing/2014/main" id="{3309FD84-00AC-4448-81E7-70514962722A}"/>
              </a:ext>
            </a:extLst>
          </p:cNvPr>
          <p:cNvCxnSpPr>
            <a:cxnSpLocks/>
            <a:stCxn id="5" idx="0"/>
          </p:cNvCxnSpPr>
          <p:nvPr/>
        </p:nvCxnSpPr>
        <p:spPr>
          <a:xfrm rot="5400000" flipH="1" flipV="1">
            <a:off x="6917141" y="2370381"/>
            <a:ext cx="180782" cy="2538404"/>
          </a:xfrm>
          <a:prstGeom prst="bentConnector2">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C2138D4E-C0FC-4331-BB6F-875DCB9548EF}"/>
              </a:ext>
            </a:extLst>
          </p:cNvPr>
          <p:cNvCxnSpPr>
            <a:stCxn id="6" idx="0"/>
          </p:cNvCxnSpPr>
          <p:nvPr/>
        </p:nvCxnSpPr>
        <p:spPr>
          <a:xfrm flipV="1">
            <a:off x="6453671" y="3544478"/>
            <a:ext cx="0" cy="185496"/>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87F6675A-92C3-4119-8CA6-D7B3A548A846}"/>
              </a:ext>
            </a:extLst>
          </p:cNvPr>
          <p:cNvSpPr txBox="1"/>
          <p:nvPr/>
        </p:nvSpPr>
        <p:spPr>
          <a:xfrm>
            <a:off x="8337693" y="3175146"/>
            <a:ext cx="2764715" cy="738664"/>
          </a:xfrm>
          <a:prstGeom prst="rect">
            <a:avLst/>
          </a:prstGeom>
          <a:noFill/>
          <a:ln w="28575">
            <a:solidFill>
              <a:srgbClr val="FF3399"/>
            </a:solidFill>
          </a:ln>
        </p:spPr>
        <p:txBody>
          <a:bodyPr wrap="square" rtlCol="0">
            <a:spAutoFit/>
          </a:bodyPr>
          <a:lstStyle/>
          <a:p>
            <a:r>
              <a:rPr lang="en-US" sz="1400" b="1" dirty="0">
                <a:solidFill>
                  <a:srgbClr val="FF3399"/>
                </a:solidFill>
              </a:rPr>
              <a:t>Illustrations indicate the various pieces of PPE that should be worn while in the patient room. </a:t>
            </a:r>
          </a:p>
        </p:txBody>
      </p:sp>
      <p:cxnSp>
        <p:nvCxnSpPr>
          <p:cNvPr id="25" name="Connector: Elbow 24">
            <a:extLst>
              <a:ext uri="{FF2B5EF4-FFF2-40B4-BE49-F238E27FC236}">
                <a16:creationId xmlns:a16="http://schemas.microsoft.com/office/drawing/2014/main" id="{811C8612-A6CA-4DAE-A975-69BEDECA58E3}"/>
              </a:ext>
            </a:extLst>
          </p:cNvPr>
          <p:cNvCxnSpPr>
            <a:cxnSpLocks/>
          </p:cNvCxnSpPr>
          <p:nvPr/>
        </p:nvCxnSpPr>
        <p:spPr>
          <a:xfrm>
            <a:off x="7461895" y="4097686"/>
            <a:ext cx="814839" cy="60764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6583A44-8025-4C87-8BAD-D41C87A9721F}"/>
              </a:ext>
            </a:extLst>
          </p:cNvPr>
          <p:cNvSpPr txBox="1"/>
          <p:nvPr/>
        </p:nvSpPr>
        <p:spPr>
          <a:xfrm>
            <a:off x="8337693" y="4197495"/>
            <a:ext cx="2764715" cy="101566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Reminder to practice standard precautions (as with all patients!) by washing hands or applying hand sanitizer before entering and after leaving the patient room.</a:t>
            </a:r>
          </a:p>
        </p:txBody>
      </p:sp>
      <p:cxnSp>
        <p:nvCxnSpPr>
          <p:cNvPr id="28" name="Connector: Elbow 27">
            <a:extLst>
              <a:ext uri="{FF2B5EF4-FFF2-40B4-BE49-F238E27FC236}">
                <a16:creationId xmlns:a16="http://schemas.microsoft.com/office/drawing/2014/main" id="{0D028260-40A7-4F9C-A0B9-C2CFC855774E}"/>
              </a:ext>
            </a:extLst>
          </p:cNvPr>
          <p:cNvCxnSpPr>
            <a:cxnSpLocks/>
          </p:cNvCxnSpPr>
          <p:nvPr/>
        </p:nvCxnSpPr>
        <p:spPr>
          <a:xfrm>
            <a:off x="6743089" y="5188120"/>
            <a:ext cx="1533645" cy="586781"/>
          </a:xfrm>
          <a:prstGeom prst="bentConnector3">
            <a:avLst>
              <a:gd name="adj1" fmla="val 74232"/>
            </a:avLst>
          </a:prstGeom>
          <a:ln w="28575">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B768F433-76A0-4FF2-8421-231EEE95C25D}"/>
              </a:ext>
            </a:extLst>
          </p:cNvPr>
          <p:cNvSpPr txBox="1"/>
          <p:nvPr/>
        </p:nvSpPr>
        <p:spPr>
          <a:xfrm>
            <a:off x="8337692" y="5351596"/>
            <a:ext cx="296272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Reminder to disinfect stethoscopes, reflex hammers, and any other instruments that came in contact with the patient during evaluation. </a:t>
            </a:r>
          </a:p>
        </p:txBody>
      </p:sp>
      <p:cxnSp>
        <p:nvCxnSpPr>
          <p:cNvPr id="39" name="Connector: Elbow 38">
            <a:extLst>
              <a:ext uri="{FF2B5EF4-FFF2-40B4-BE49-F238E27FC236}">
                <a16:creationId xmlns:a16="http://schemas.microsoft.com/office/drawing/2014/main" id="{9FA80416-A8CF-4041-B86F-6A0E54409D6D}"/>
              </a:ext>
            </a:extLst>
          </p:cNvPr>
          <p:cNvCxnSpPr>
            <a:cxnSpLocks/>
          </p:cNvCxnSpPr>
          <p:nvPr/>
        </p:nvCxnSpPr>
        <p:spPr>
          <a:xfrm rot="10800000">
            <a:off x="3854305" y="3729974"/>
            <a:ext cx="859502" cy="367714"/>
          </a:xfrm>
          <a:prstGeom prst="bentConnector3">
            <a:avLst>
              <a:gd name="adj1" fmla="val 50000"/>
            </a:avLst>
          </a:prstGeom>
          <a:ln w="28575">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7685FABA-0F72-4400-987F-F822B00504F8}"/>
              </a:ext>
            </a:extLst>
          </p:cNvPr>
          <p:cNvCxnSpPr>
            <a:cxnSpLocks/>
          </p:cNvCxnSpPr>
          <p:nvPr/>
        </p:nvCxnSpPr>
        <p:spPr>
          <a:xfrm flipH="1">
            <a:off x="3854307" y="5188120"/>
            <a:ext cx="159297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D42B0B2F-2834-4E22-9324-DB782A2CB1B1}"/>
              </a:ext>
            </a:extLst>
          </p:cNvPr>
          <p:cNvSpPr txBox="1"/>
          <p:nvPr/>
        </p:nvSpPr>
        <p:spPr>
          <a:xfrm>
            <a:off x="1222459" y="3314475"/>
            <a:ext cx="2570887" cy="830997"/>
          </a:xfrm>
          <a:prstGeom prst="rect">
            <a:avLst/>
          </a:prstGeom>
          <a:noFill/>
        </p:spPr>
        <p:txBody>
          <a:bodyPr wrap="square" rtlCol="0">
            <a:spAutoFit/>
          </a:bodyPr>
          <a:lstStyle/>
          <a:p>
            <a:pPr algn="r"/>
            <a:r>
              <a:rPr lang="en-US" sz="1200" dirty="0"/>
              <a:t>Patients with confirmed or suspected transmissible infections should be roomed alone in order to prevent spread of infection to other patients. </a:t>
            </a:r>
          </a:p>
        </p:txBody>
      </p:sp>
      <p:sp>
        <p:nvSpPr>
          <p:cNvPr id="52" name="TextBox 51">
            <a:extLst>
              <a:ext uri="{FF2B5EF4-FFF2-40B4-BE49-F238E27FC236}">
                <a16:creationId xmlns:a16="http://schemas.microsoft.com/office/drawing/2014/main" id="{EFE9653F-CB42-4908-BEB0-3EC85DB67503}"/>
              </a:ext>
            </a:extLst>
          </p:cNvPr>
          <p:cNvSpPr txBox="1"/>
          <p:nvPr/>
        </p:nvSpPr>
        <p:spPr>
          <a:xfrm>
            <a:off x="938849" y="4520660"/>
            <a:ext cx="2854497" cy="1384995"/>
          </a:xfrm>
          <a:prstGeom prst="rect">
            <a:avLst/>
          </a:prstGeom>
          <a:noFill/>
        </p:spPr>
        <p:txBody>
          <a:bodyPr wrap="square" rtlCol="0">
            <a:spAutoFit/>
          </a:bodyPr>
          <a:lstStyle/>
          <a:p>
            <a:pPr algn="r"/>
            <a:r>
              <a:rPr lang="en-US" sz="1200" dirty="0"/>
              <a:t>Patient transport to and from their room should be limited to only necessary trips for medical procedures, etc. when transmissible infection is suspected or known. In some cases, patients too, are expected to wear masks while out of the room or interacting with providers. </a:t>
            </a:r>
          </a:p>
        </p:txBody>
      </p:sp>
      <p:cxnSp>
        <p:nvCxnSpPr>
          <p:cNvPr id="53" name="Straight Arrow Connector 52">
            <a:extLst>
              <a:ext uri="{FF2B5EF4-FFF2-40B4-BE49-F238E27FC236}">
                <a16:creationId xmlns:a16="http://schemas.microsoft.com/office/drawing/2014/main" id="{1F6EC3DF-6877-4D65-8A2E-A711FBB2310A}"/>
              </a:ext>
            </a:extLst>
          </p:cNvPr>
          <p:cNvCxnSpPr>
            <a:cxnSpLocks/>
          </p:cNvCxnSpPr>
          <p:nvPr/>
        </p:nvCxnSpPr>
        <p:spPr>
          <a:xfrm flipH="1">
            <a:off x="3854306" y="2264811"/>
            <a:ext cx="64516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BF0F28A1-BB60-41B6-8F79-321F8C7BC989}"/>
              </a:ext>
            </a:extLst>
          </p:cNvPr>
          <p:cNvSpPr txBox="1"/>
          <p:nvPr/>
        </p:nvSpPr>
        <p:spPr>
          <a:xfrm>
            <a:off x="1097281" y="1856677"/>
            <a:ext cx="2696066" cy="830997"/>
          </a:xfrm>
          <a:prstGeom prst="rect">
            <a:avLst/>
          </a:prstGeom>
          <a:noFill/>
        </p:spPr>
        <p:txBody>
          <a:bodyPr wrap="square" rtlCol="0">
            <a:spAutoFit/>
          </a:bodyPr>
          <a:lstStyle/>
          <a:p>
            <a:pPr algn="r"/>
            <a:r>
              <a:rPr lang="en-US" sz="1200" dirty="0"/>
              <a:t>Highlights the mode of transmission of known or suspected patient infection. Also offers a clue about what specific kind of infection the patient may have. </a:t>
            </a:r>
          </a:p>
        </p:txBody>
      </p:sp>
      <p:cxnSp>
        <p:nvCxnSpPr>
          <p:cNvPr id="57" name="Connector: Elbow 56">
            <a:extLst>
              <a:ext uri="{FF2B5EF4-FFF2-40B4-BE49-F238E27FC236}">
                <a16:creationId xmlns:a16="http://schemas.microsoft.com/office/drawing/2014/main" id="{E0A917E7-452C-4504-8405-2A40A76D151F}"/>
              </a:ext>
            </a:extLst>
          </p:cNvPr>
          <p:cNvCxnSpPr>
            <a:cxnSpLocks/>
          </p:cNvCxnSpPr>
          <p:nvPr/>
        </p:nvCxnSpPr>
        <p:spPr>
          <a:xfrm flipV="1">
            <a:off x="5512021" y="2532938"/>
            <a:ext cx="2764715" cy="366039"/>
          </a:xfrm>
          <a:prstGeom prst="bentConnector3">
            <a:avLst>
              <a:gd name="adj1" fmla="val 85373"/>
            </a:avLst>
          </a:prstGeom>
          <a:ln w="28575">
            <a:tailEnd type="triangle"/>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A01B04B1-ED1B-4AC3-921E-B52A75CECBAD}"/>
              </a:ext>
            </a:extLst>
          </p:cNvPr>
          <p:cNvSpPr txBox="1"/>
          <p:nvPr/>
        </p:nvSpPr>
        <p:spPr>
          <a:xfrm>
            <a:off x="8337692" y="2117439"/>
            <a:ext cx="2570887" cy="830997"/>
          </a:xfrm>
          <a:prstGeom prst="rect">
            <a:avLst/>
          </a:prstGeom>
          <a:noFill/>
        </p:spPr>
        <p:txBody>
          <a:bodyPr wrap="square" rtlCol="0">
            <a:spAutoFit/>
          </a:bodyPr>
          <a:lstStyle/>
          <a:p>
            <a:r>
              <a:rPr lang="en-US" sz="1200" dirty="0"/>
              <a:t>Reminder to visitors check in with hospital staff before entering the patient room, as they too will require proper PPE. </a:t>
            </a:r>
          </a:p>
        </p:txBody>
      </p:sp>
    </p:spTree>
    <p:extLst>
      <p:ext uri="{BB962C8B-B14F-4D97-AF65-F5344CB8AC3E}">
        <p14:creationId xmlns:p14="http://schemas.microsoft.com/office/powerpoint/2010/main" val="383997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DF7AE7-CB41-4D48-B476-482A2277AC95}"/>
              </a:ext>
            </a:extLst>
          </p:cNvPr>
          <p:cNvSpPr txBox="1"/>
          <p:nvPr/>
        </p:nvSpPr>
        <p:spPr>
          <a:xfrm>
            <a:off x="1110808" y="2045662"/>
            <a:ext cx="9970383" cy="2554545"/>
          </a:xfrm>
          <a:prstGeom prst="rect">
            <a:avLst/>
          </a:prstGeom>
          <a:noFill/>
        </p:spPr>
        <p:txBody>
          <a:bodyPr wrap="square" rtlCol="0">
            <a:spAutoFit/>
          </a:bodyPr>
          <a:lstStyle/>
          <a:p>
            <a:pPr algn="ctr"/>
            <a:r>
              <a:rPr lang="en-US" sz="4000" dirty="0"/>
              <a:t>Next, let’s get familiar with the specific precautions signs that you’ll see during your rotations at the UMass hospitals, and what kinds of PPE they require.</a:t>
            </a:r>
          </a:p>
        </p:txBody>
      </p:sp>
    </p:spTree>
    <p:extLst>
      <p:ext uri="{BB962C8B-B14F-4D97-AF65-F5344CB8AC3E}">
        <p14:creationId xmlns:p14="http://schemas.microsoft.com/office/powerpoint/2010/main" val="1366003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6C12A2-6B37-4AF4-9B73-814479F3ABDA}"/>
              </a:ext>
            </a:extLst>
          </p:cNvPr>
          <p:cNvPicPr>
            <a:picLocks noChangeAspect="1"/>
          </p:cNvPicPr>
          <p:nvPr/>
        </p:nvPicPr>
        <p:blipFill>
          <a:blip r:embed="rId2"/>
          <a:stretch>
            <a:fillRect/>
          </a:stretch>
        </p:blipFill>
        <p:spPr>
          <a:xfrm>
            <a:off x="773176" y="605840"/>
            <a:ext cx="4318132" cy="5498057"/>
          </a:xfrm>
          <a:prstGeom prst="rect">
            <a:avLst/>
          </a:prstGeom>
        </p:spPr>
      </p:pic>
      <p:sp>
        <p:nvSpPr>
          <p:cNvPr id="5" name="Rectangle 4">
            <a:extLst>
              <a:ext uri="{FF2B5EF4-FFF2-40B4-BE49-F238E27FC236}">
                <a16:creationId xmlns:a16="http://schemas.microsoft.com/office/drawing/2014/main" id="{5FCED253-4A71-49F4-9D26-035F2A6EDC91}"/>
              </a:ext>
            </a:extLst>
          </p:cNvPr>
          <p:cNvSpPr/>
          <p:nvPr/>
        </p:nvSpPr>
        <p:spPr>
          <a:xfrm>
            <a:off x="2031855" y="2964838"/>
            <a:ext cx="916718" cy="104482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35DB743-18F5-40EC-A873-CD1D2063E61F}"/>
              </a:ext>
            </a:extLst>
          </p:cNvPr>
          <p:cNvCxnSpPr/>
          <p:nvPr/>
        </p:nvCxnSpPr>
        <p:spPr>
          <a:xfrm>
            <a:off x="3765176" y="1168672"/>
            <a:ext cx="1892368"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8B66EDD5-48B6-42BD-9542-9F733FC552E4}"/>
              </a:ext>
            </a:extLst>
          </p:cNvPr>
          <p:cNvSpPr txBox="1"/>
          <p:nvPr/>
        </p:nvSpPr>
        <p:spPr>
          <a:xfrm>
            <a:off x="5730892" y="801934"/>
            <a:ext cx="5290806" cy="1077218"/>
          </a:xfrm>
          <a:prstGeom prst="rect">
            <a:avLst/>
          </a:prstGeom>
          <a:noFill/>
        </p:spPr>
        <p:txBody>
          <a:bodyPr wrap="square" rtlCol="0">
            <a:spAutoFit/>
          </a:bodyPr>
          <a:lstStyle/>
          <a:p>
            <a:r>
              <a:rPr lang="en-US" sz="1600" dirty="0"/>
              <a:t>Indicates that patient has a suspected or confirmed infection that is transmissible to other individuals via </a:t>
            </a:r>
            <a:r>
              <a:rPr lang="en-US" sz="1600" b="1" dirty="0"/>
              <a:t>direct exposure to small fluid droplets produced when the patient sneezes or coughs</a:t>
            </a:r>
            <a:r>
              <a:rPr lang="en-US" sz="1600" dirty="0"/>
              <a:t>. </a:t>
            </a:r>
          </a:p>
        </p:txBody>
      </p:sp>
      <p:cxnSp>
        <p:nvCxnSpPr>
          <p:cNvPr id="15" name="Connector: Elbow 14">
            <a:extLst>
              <a:ext uri="{FF2B5EF4-FFF2-40B4-BE49-F238E27FC236}">
                <a16:creationId xmlns:a16="http://schemas.microsoft.com/office/drawing/2014/main" id="{7E04234F-C099-44B0-A2D6-221A37448188}"/>
              </a:ext>
            </a:extLst>
          </p:cNvPr>
          <p:cNvCxnSpPr>
            <a:cxnSpLocks/>
          </p:cNvCxnSpPr>
          <p:nvPr/>
        </p:nvCxnSpPr>
        <p:spPr>
          <a:xfrm flipV="1">
            <a:off x="2495974" y="2814320"/>
            <a:ext cx="3122506" cy="136828"/>
          </a:xfrm>
          <a:prstGeom prst="bentConnector3">
            <a:avLst>
              <a:gd name="adj1" fmla="val 542"/>
            </a:avLst>
          </a:prstGeom>
          <a:ln w="28575">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84E027E7-A2A4-48B8-A2A1-5B64F77CB574}"/>
              </a:ext>
            </a:extLst>
          </p:cNvPr>
          <p:cNvSpPr txBox="1"/>
          <p:nvPr/>
        </p:nvSpPr>
        <p:spPr>
          <a:xfrm>
            <a:off x="5737666" y="2645043"/>
            <a:ext cx="5054600" cy="338554"/>
          </a:xfrm>
          <a:prstGeom prst="rect">
            <a:avLst/>
          </a:prstGeom>
          <a:noFill/>
        </p:spPr>
        <p:txBody>
          <a:bodyPr wrap="square" rtlCol="0">
            <a:spAutoFit/>
          </a:bodyPr>
          <a:lstStyle/>
          <a:p>
            <a:r>
              <a:rPr lang="en-US" sz="1600" b="1" dirty="0">
                <a:solidFill>
                  <a:srgbClr val="00B050"/>
                </a:solidFill>
              </a:rPr>
              <a:t>This patient encounter will require a surgical mask. </a:t>
            </a:r>
          </a:p>
        </p:txBody>
      </p:sp>
      <p:sp>
        <p:nvSpPr>
          <p:cNvPr id="19" name="TextBox 18">
            <a:extLst>
              <a:ext uri="{FF2B5EF4-FFF2-40B4-BE49-F238E27FC236}">
                <a16:creationId xmlns:a16="http://schemas.microsoft.com/office/drawing/2014/main" id="{5BAFB0DF-D1DC-450D-BCA3-D1EA2B08F35F}"/>
              </a:ext>
            </a:extLst>
          </p:cNvPr>
          <p:cNvSpPr txBox="1"/>
          <p:nvPr/>
        </p:nvSpPr>
        <p:spPr>
          <a:xfrm>
            <a:off x="5539547" y="3211909"/>
            <a:ext cx="2893253"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1200" dirty="0"/>
          </a:p>
        </p:txBody>
      </p:sp>
      <p:sp>
        <p:nvSpPr>
          <p:cNvPr id="20" name="TextBox 19">
            <a:extLst>
              <a:ext uri="{FF2B5EF4-FFF2-40B4-BE49-F238E27FC236}">
                <a16:creationId xmlns:a16="http://schemas.microsoft.com/office/drawing/2014/main" id="{3AB96D1D-4254-45A2-86C3-96BF9C956507}"/>
              </a:ext>
            </a:extLst>
          </p:cNvPr>
          <p:cNvSpPr txBox="1"/>
          <p:nvPr/>
        </p:nvSpPr>
        <p:spPr>
          <a:xfrm>
            <a:off x="5539547" y="3211909"/>
            <a:ext cx="2893253" cy="286232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Common examples of conditions/ infections requiring droplet precautions:</a:t>
            </a:r>
          </a:p>
          <a:p>
            <a:pPr marL="285750" indent="-285750">
              <a:buFont typeface="Arial" panose="020B0604020202020204" pitchFamily="34" charset="0"/>
              <a:buChar char="•"/>
            </a:pPr>
            <a:r>
              <a:rPr lang="en-US" sz="1200" dirty="0"/>
              <a:t>Bronchiolitis </a:t>
            </a:r>
          </a:p>
          <a:p>
            <a:pPr marL="285750" indent="-285750">
              <a:buFont typeface="Arial" panose="020B0604020202020204" pitchFamily="34" charset="0"/>
              <a:buChar char="•"/>
            </a:pPr>
            <a:r>
              <a:rPr lang="en-US" sz="1200" dirty="0"/>
              <a:t>Epiglottis </a:t>
            </a:r>
          </a:p>
          <a:p>
            <a:pPr marL="285750" indent="-285750">
              <a:buFont typeface="Arial" panose="020B0604020202020204" pitchFamily="34" charset="0"/>
              <a:buChar char="•"/>
            </a:pPr>
            <a:r>
              <a:rPr lang="en-US" sz="1200" dirty="0"/>
              <a:t>Human metapneumovirus </a:t>
            </a:r>
          </a:p>
          <a:p>
            <a:pPr marL="285750" indent="-285750">
              <a:buFont typeface="Arial" panose="020B0604020202020204" pitchFamily="34" charset="0"/>
              <a:buChar char="•"/>
            </a:pPr>
            <a:r>
              <a:rPr lang="en-US" sz="1200" dirty="0"/>
              <a:t>Influenza </a:t>
            </a:r>
          </a:p>
          <a:p>
            <a:pPr marL="285750" indent="-285750">
              <a:buFont typeface="Arial" panose="020B0604020202020204" pitchFamily="34" charset="0"/>
              <a:buChar char="•"/>
            </a:pPr>
            <a:r>
              <a:rPr lang="en-US" sz="1200" dirty="0"/>
              <a:t>Mumps</a:t>
            </a:r>
          </a:p>
          <a:p>
            <a:pPr marL="285750" indent="-285750">
              <a:buFont typeface="Arial" panose="020B0604020202020204" pitchFamily="34" charset="0"/>
              <a:buChar char="•"/>
            </a:pPr>
            <a:r>
              <a:rPr lang="en-US" sz="1200" dirty="0"/>
              <a:t>Parainfluenza virus </a:t>
            </a:r>
          </a:p>
          <a:p>
            <a:pPr marL="285750" indent="-285750">
              <a:buFont typeface="Arial" panose="020B0604020202020204" pitchFamily="34" charset="0"/>
              <a:buChar char="•"/>
            </a:pPr>
            <a:r>
              <a:rPr lang="en-US" sz="1200" dirty="0"/>
              <a:t>Parvovirus B19</a:t>
            </a:r>
          </a:p>
          <a:p>
            <a:pPr marL="285750" indent="-285750">
              <a:buFont typeface="Arial" panose="020B0604020202020204" pitchFamily="34" charset="0"/>
              <a:buChar char="•"/>
            </a:pPr>
            <a:r>
              <a:rPr lang="en-US" sz="1200" dirty="0"/>
              <a:t>Pertussis</a:t>
            </a:r>
          </a:p>
          <a:p>
            <a:pPr marL="285750" indent="-285750">
              <a:buFont typeface="Arial" panose="020B0604020202020204" pitchFamily="34" charset="0"/>
              <a:buChar char="•"/>
            </a:pPr>
            <a:r>
              <a:rPr lang="en-US" sz="1200" dirty="0"/>
              <a:t>Meningococcal, mycoplasma, and H. flu pneumonia </a:t>
            </a:r>
          </a:p>
          <a:p>
            <a:pPr marL="285750" indent="-285750">
              <a:buFont typeface="Arial" panose="020B0604020202020204" pitchFamily="34" charset="0"/>
              <a:buChar char="•"/>
            </a:pPr>
            <a:r>
              <a:rPr lang="en-US" sz="1200" dirty="0"/>
              <a:t>RSV</a:t>
            </a:r>
          </a:p>
          <a:p>
            <a:pPr marL="285750" indent="-285750">
              <a:buFont typeface="Arial" panose="020B0604020202020204" pitchFamily="34" charset="0"/>
              <a:buChar char="•"/>
            </a:pPr>
            <a:r>
              <a:rPr lang="en-US" sz="1200" dirty="0"/>
              <a:t>Rubella</a:t>
            </a:r>
          </a:p>
          <a:p>
            <a:endParaRPr lang="en-US" sz="1200" dirty="0">
              <a:solidFill>
                <a:schemeClr val="tx1"/>
              </a:solidFill>
            </a:endParaRPr>
          </a:p>
        </p:txBody>
      </p:sp>
      <p:sp>
        <p:nvSpPr>
          <p:cNvPr id="21" name="TextBox 20">
            <a:extLst>
              <a:ext uri="{FF2B5EF4-FFF2-40B4-BE49-F238E27FC236}">
                <a16:creationId xmlns:a16="http://schemas.microsoft.com/office/drawing/2014/main" id="{3206FC16-C20B-4905-9EC8-7A33F076672D}"/>
              </a:ext>
            </a:extLst>
          </p:cNvPr>
          <p:cNvSpPr txBox="1"/>
          <p:nvPr/>
        </p:nvSpPr>
        <p:spPr>
          <a:xfrm>
            <a:off x="8663747" y="3211909"/>
            <a:ext cx="2893253" cy="246221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Other considerations:</a:t>
            </a:r>
          </a:p>
          <a:p>
            <a:pPr>
              <a:spcBef>
                <a:spcPts val="600"/>
              </a:spcBef>
            </a:pPr>
            <a:r>
              <a:rPr lang="en-US" sz="1200" dirty="0"/>
              <a:t>Droplet precautions commonly coexist with contact precautions. This should make sense, since in reality, the respiratory droplets that we’re trying to protect against by using droplet precautions can live on any number of surfaces once expelled from the body. Adding contact precautions lessens the chances of infection via this secondary mode of transmission.</a:t>
            </a:r>
          </a:p>
          <a:p>
            <a:pPr>
              <a:spcBef>
                <a:spcPts val="600"/>
              </a:spcBef>
            </a:pPr>
            <a:r>
              <a:rPr lang="en-US" sz="1200" dirty="0"/>
              <a:t>Source control may be attempted by having the patient wear a mask as well. </a:t>
            </a:r>
          </a:p>
        </p:txBody>
      </p:sp>
      <p:cxnSp>
        <p:nvCxnSpPr>
          <p:cNvPr id="22" name="Straight Connector 21">
            <a:extLst>
              <a:ext uri="{FF2B5EF4-FFF2-40B4-BE49-F238E27FC236}">
                <a16:creationId xmlns:a16="http://schemas.microsoft.com/office/drawing/2014/main" id="{2FCF7467-A7DA-4FF7-BCCA-B6832FB9AF52}"/>
              </a:ext>
            </a:extLst>
          </p:cNvPr>
          <p:cNvCxnSpPr/>
          <p:nvPr/>
        </p:nvCxnSpPr>
        <p:spPr>
          <a:xfrm>
            <a:off x="5539547" y="3194465"/>
            <a:ext cx="59768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5E2DB00F-B6FB-4476-9749-4C7A99CBA061}"/>
              </a:ext>
            </a:extLst>
          </p:cNvPr>
          <p:cNvCxnSpPr>
            <a:cxnSpLocks/>
          </p:cNvCxnSpPr>
          <p:nvPr/>
        </p:nvCxnSpPr>
        <p:spPr>
          <a:xfrm>
            <a:off x="8519160" y="3194465"/>
            <a:ext cx="0" cy="264753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6470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7093BC-F36B-41A0-BDF9-6EE1D8E88CC5}"/>
              </a:ext>
            </a:extLst>
          </p:cNvPr>
          <p:cNvPicPr>
            <a:picLocks noChangeAspect="1"/>
          </p:cNvPicPr>
          <p:nvPr/>
        </p:nvPicPr>
        <p:blipFill rotWithShape="1">
          <a:blip r:embed="rId2"/>
          <a:srcRect l="1164" b="1379"/>
          <a:stretch/>
        </p:blipFill>
        <p:spPr>
          <a:xfrm>
            <a:off x="742783" y="498764"/>
            <a:ext cx="4347540" cy="5666023"/>
          </a:xfrm>
          <a:prstGeom prst="rect">
            <a:avLst/>
          </a:prstGeom>
        </p:spPr>
      </p:pic>
      <p:cxnSp>
        <p:nvCxnSpPr>
          <p:cNvPr id="5" name="Straight Arrow Connector 4">
            <a:extLst>
              <a:ext uri="{FF2B5EF4-FFF2-40B4-BE49-F238E27FC236}">
                <a16:creationId xmlns:a16="http://schemas.microsoft.com/office/drawing/2014/main" id="{25013E78-0CF3-4798-9174-C8820AC4B911}"/>
              </a:ext>
            </a:extLst>
          </p:cNvPr>
          <p:cNvCxnSpPr>
            <a:cxnSpLocks/>
          </p:cNvCxnSpPr>
          <p:nvPr/>
        </p:nvCxnSpPr>
        <p:spPr>
          <a:xfrm>
            <a:off x="3706498" y="1124663"/>
            <a:ext cx="194615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91F627B2-065D-4369-A29E-53F837C8E1A0}"/>
              </a:ext>
            </a:extLst>
          </p:cNvPr>
          <p:cNvSpPr txBox="1"/>
          <p:nvPr/>
        </p:nvSpPr>
        <p:spPr>
          <a:xfrm>
            <a:off x="5730892" y="816603"/>
            <a:ext cx="5290806" cy="1077218"/>
          </a:xfrm>
          <a:prstGeom prst="rect">
            <a:avLst/>
          </a:prstGeom>
          <a:noFill/>
        </p:spPr>
        <p:txBody>
          <a:bodyPr wrap="square" rtlCol="0">
            <a:spAutoFit/>
          </a:bodyPr>
          <a:lstStyle/>
          <a:p>
            <a:r>
              <a:rPr lang="en-US" sz="1600" dirty="0"/>
              <a:t>Indicates that patient has a suspected or confirmed infection that is transmissible to other individuals via </a:t>
            </a:r>
            <a:r>
              <a:rPr lang="en-US" sz="1600" b="1" dirty="0"/>
              <a:t>direct skin exposure to surfaces that may carry infectious particles such as fluid droplets, fecal matter, blood, or other bodily fluids. </a:t>
            </a:r>
            <a:endParaRPr lang="en-US" sz="1600" dirty="0"/>
          </a:p>
        </p:txBody>
      </p:sp>
      <p:sp>
        <p:nvSpPr>
          <p:cNvPr id="10" name="Rectangle 9">
            <a:extLst>
              <a:ext uri="{FF2B5EF4-FFF2-40B4-BE49-F238E27FC236}">
                <a16:creationId xmlns:a16="http://schemas.microsoft.com/office/drawing/2014/main" id="{FEB5227F-780A-42FC-ACA7-C86AE995DB74}"/>
              </a:ext>
            </a:extLst>
          </p:cNvPr>
          <p:cNvSpPr/>
          <p:nvPr/>
        </p:nvSpPr>
        <p:spPr>
          <a:xfrm>
            <a:off x="2953462" y="2964838"/>
            <a:ext cx="853151" cy="1113280"/>
          </a:xfrm>
          <a:prstGeom prst="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CEF5B85-8E57-4818-842E-29B4874F3337}"/>
              </a:ext>
            </a:extLst>
          </p:cNvPr>
          <p:cNvSpPr/>
          <p:nvPr/>
        </p:nvSpPr>
        <p:spPr>
          <a:xfrm>
            <a:off x="1999835" y="2964838"/>
            <a:ext cx="890061" cy="1113280"/>
          </a:xfrm>
          <a:prstGeom prst="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cxnSp>
        <p:nvCxnSpPr>
          <p:cNvPr id="12" name="Connector: Elbow 11">
            <a:extLst>
              <a:ext uri="{FF2B5EF4-FFF2-40B4-BE49-F238E27FC236}">
                <a16:creationId xmlns:a16="http://schemas.microsoft.com/office/drawing/2014/main" id="{62A198B1-ED05-4C7B-BDB8-722D11BF9334}"/>
              </a:ext>
            </a:extLst>
          </p:cNvPr>
          <p:cNvCxnSpPr>
            <a:cxnSpLocks/>
            <a:stCxn id="11" idx="0"/>
          </p:cNvCxnSpPr>
          <p:nvPr/>
        </p:nvCxnSpPr>
        <p:spPr>
          <a:xfrm rot="5400000" flipH="1" flipV="1">
            <a:off x="3913013" y="1225197"/>
            <a:ext cx="271495" cy="3207789"/>
          </a:xfrm>
          <a:prstGeom prst="bentConnector2">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10FAA0C-7D77-45CF-9060-372ED38F76D0}"/>
              </a:ext>
            </a:extLst>
          </p:cNvPr>
          <p:cNvCxnSpPr>
            <a:cxnSpLocks/>
            <a:endCxn id="10" idx="0"/>
          </p:cNvCxnSpPr>
          <p:nvPr/>
        </p:nvCxnSpPr>
        <p:spPr>
          <a:xfrm>
            <a:off x="3380037" y="2693344"/>
            <a:ext cx="1" cy="2714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28E978B-B186-4D57-9809-6D32ACE84A8C}"/>
              </a:ext>
            </a:extLst>
          </p:cNvPr>
          <p:cNvSpPr txBox="1"/>
          <p:nvPr/>
        </p:nvSpPr>
        <p:spPr>
          <a:xfrm>
            <a:off x="5730892" y="2400956"/>
            <a:ext cx="5054600" cy="584775"/>
          </a:xfrm>
          <a:prstGeom prst="rect">
            <a:avLst/>
          </a:prstGeom>
          <a:noFill/>
        </p:spPr>
        <p:txBody>
          <a:bodyPr wrap="square" rtlCol="0">
            <a:spAutoFit/>
          </a:bodyPr>
          <a:lstStyle/>
          <a:p>
            <a:r>
              <a:rPr lang="en-US" sz="1600" b="1" dirty="0">
                <a:solidFill>
                  <a:srgbClr val="FF3399"/>
                </a:solidFill>
              </a:rPr>
              <a:t>This patient encounter will require non-sterile gloves, and a patient isolation gown. </a:t>
            </a:r>
          </a:p>
        </p:txBody>
      </p:sp>
      <p:sp>
        <p:nvSpPr>
          <p:cNvPr id="18" name="TextBox 17">
            <a:extLst>
              <a:ext uri="{FF2B5EF4-FFF2-40B4-BE49-F238E27FC236}">
                <a16:creationId xmlns:a16="http://schemas.microsoft.com/office/drawing/2014/main" id="{498A9FF6-16B0-454B-90C5-40B2BFE42B18}"/>
              </a:ext>
            </a:extLst>
          </p:cNvPr>
          <p:cNvSpPr txBox="1"/>
          <p:nvPr/>
        </p:nvSpPr>
        <p:spPr>
          <a:xfrm>
            <a:off x="5550390" y="3181079"/>
            <a:ext cx="2893253" cy="286232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Common examples of conditions/ infections requiring contact precautions:</a:t>
            </a:r>
          </a:p>
          <a:p>
            <a:pPr marL="285750" indent="-285750">
              <a:buFont typeface="Arial" panose="020B0604020202020204" pitchFamily="34" charset="0"/>
              <a:buChar char="•"/>
            </a:pPr>
            <a:r>
              <a:rPr lang="en-US" sz="1200" dirty="0"/>
              <a:t>Draining abscesses </a:t>
            </a:r>
          </a:p>
          <a:p>
            <a:pPr marL="285750" indent="-285750">
              <a:buFont typeface="Arial" panose="020B0604020202020204" pitchFamily="34" charset="0"/>
              <a:buChar char="•"/>
            </a:pPr>
            <a:r>
              <a:rPr lang="en-US" sz="1200" dirty="0"/>
              <a:t>Bronchiolitis </a:t>
            </a:r>
          </a:p>
          <a:p>
            <a:pPr marL="285750" indent="-285750">
              <a:buFont typeface="Arial" panose="020B0604020202020204" pitchFamily="34" charset="0"/>
              <a:buChar char="•"/>
            </a:pPr>
            <a:r>
              <a:rPr lang="en-US" sz="1200" dirty="0"/>
              <a:t>Chickenpox</a:t>
            </a:r>
          </a:p>
          <a:p>
            <a:pPr marL="285750" indent="-285750">
              <a:buFont typeface="Arial" panose="020B0604020202020204" pitchFamily="34" charset="0"/>
              <a:buChar char="•"/>
            </a:pPr>
            <a:r>
              <a:rPr lang="en-US" sz="1200" dirty="0"/>
              <a:t>Hepatitis A (in diapered or incontinent patients)</a:t>
            </a:r>
          </a:p>
          <a:p>
            <a:pPr marL="285750" indent="-285750">
              <a:buFont typeface="Arial" panose="020B0604020202020204" pitchFamily="34" charset="0"/>
              <a:buChar char="•"/>
            </a:pPr>
            <a:r>
              <a:rPr lang="en-US" sz="1200" dirty="0"/>
              <a:t>Viral conjunctivitis </a:t>
            </a:r>
          </a:p>
          <a:p>
            <a:pPr marL="285750" indent="-285750">
              <a:buFont typeface="Arial" panose="020B0604020202020204" pitchFamily="34" charset="0"/>
              <a:buChar char="•"/>
            </a:pPr>
            <a:r>
              <a:rPr lang="en-US" sz="1200" dirty="0"/>
              <a:t>Skin infections or rashes </a:t>
            </a:r>
          </a:p>
          <a:p>
            <a:pPr marL="285750" indent="-285750">
              <a:buFont typeface="Arial" panose="020B0604020202020204" pitchFamily="34" charset="0"/>
              <a:buChar char="•"/>
            </a:pPr>
            <a:r>
              <a:rPr lang="en-US" sz="1200" dirty="0"/>
              <a:t>ESBL + (past or present)</a:t>
            </a:r>
          </a:p>
          <a:p>
            <a:pPr marL="285750" indent="-285750">
              <a:buFont typeface="Arial" panose="020B0604020202020204" pitchFamily="34" charset="0"/>
              <a:buChar char="•"/>
            </a:pPr>
            <a:r>
              <a:rPr lang="en-US" sz="1200" dirty="0"/>
              <a:t>Influenza</a:t>
            </a:r>
          </a:p>
          <a:p>
            <a:pPr marL="285750" indent="-285750">
              <a:buFont typeface="Arial" panose="020B0604020202020204" pitchFamily="34" charset="0"/>
              <a:buChar char="•"/>
            </a:pPr>
            <a:r>
              <a:rPr lang="en-US" sz="1200" dirty="0"/>
              <a:t>Lice</a:t>
            </a:r>
          </a:p>
          <a:p>
            <a:pPr marL="285750" indent="-285750">
              <a:buFont typeface="Arial" panose="020B0604020202020204" pitchFamily="34" charset="0"/>
              <a:buChar char="•"/>
            </a:pPr>
            <a:r>
              <a:rPr lang="en-US" sz="1200" dirty="0"/>
              <a:t>Rabies</a:t>
            </a:r>
          </a:p>
          <a:p>
            <a:pPr marL="285750" indent="-285750">
              <a:buFont typeface="Arial" panose="020B0604020202020204" pitchFamily="34" charset="0"/>
              <a:buChar char="•"/>
            </a:pPr>
            <a:r>
              <a:rPr lang="en-US" sz="1200" dirty="0"/>
              <a:t>RSV</a:t>
            </a:r>
          </a:p>
          <a:p>
            <a:pPr marL="285750" indent="-285750">
              <a:buFont typeface="Arial" panose="020B0604020202020204" pitchFamily="34" charset="0"/>
              <a:buChar char="•"/>
            </a:pPr>
            <a:r>
              <a:rPr lang="en-US" sz="1200" dirty="0"/>
              <a:t>Wound infections</a:t>
            </a:r>
          </a:p>
        </p:txBody>
      </p:sp>
      <p:sp>
        <p:nvSpPr>
          <p:cNvPr id="19" name="TextBox 18">
            <a:extLst>
              <a:ext uri="{FF2B5EF4-FFF2-40B4-BE49-F238E27FC236}">
                <a16:creationId xmlns:a16="http://schemas.microsoft.com/office/drawing/2014/main" id="{7A3A3ACA-D6C9-441C-A9B1-D74DB716AAE8}"/>
              </a:ext>
            </a:extLst>
          </p:cNvPr>
          <p:cNvSpPr txBox="1"/>
          <p:nvPr/>
        </p:nvSpPr>
        <p:spPr>
          <a:xfrm>
            <a:off x="8678987" y="3176917"/>
            <a:ext cx="2893253" cy="31239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Other considerations:</a:t>
            </a:r>
          </a:p>
          <a:p>
            <a:pPr>
              <a:spcBef>
                <a:spcPts val="600"/>
              </a:spcBef>
            </a:pPr>
            <a:r>
              <a:rPr lang="en-US" sz="1200" dirty="0">
                <a:solidFill>
                  <a:schemeClr val="tx1"/>
                </a:solidFill>
              </a:rPr>
              <a:t>Contact and droplet precautions are typically the most common signs you’ll encounter on the wards. They’re especially prevalent during winter months on the pediatric floor, when large number of children are admitted for respiratory infections such as RVS bronchiolitis. When the floor becomes crowded and private rooms are sparse, patients are assigned rooms based on a process called “</a:t>
            </a:r>
            <a:r>
              <a:rPr lang="en-US" sz="1200" dirty="0" err="1">
                <a:solidFill>
                  <a:schemeClr val="tx1"/>
                </a:solidFill>
              </a:rPr>
              <a:t>cohorting</a:t>
            </a:r>
            <a:r>
              <a:rPr lang="en-US" sz="1200" dirty="0">
                <a:solidFill>
                  <a:schemeClr val="tx1"/>
                </a:solidFill>
              </a:rPr>
              <a:t>”. </a:t>
            </a:r>
            <a:r>
              <a:rPr lang="en-US" sz="1200" dirty="0" err="1">
                <a:solidFill>
                  <a:schemeClr val="tx1"/>
                </a:solidFill>
              </a:rPr>
              <a:t>Cohorting</a:t>
            </a:r>
            <a:r>
              <a:rPr lang="en-US" sz="1200" dirty="0">
                <a:solidFill>
                  <a:schemeClr val="tx1"/>
                </a:solidFill>
              </a:rPr>
              <a:t> groups patients with similar conditions and precautions such that room sharing it possible but not dangerous. Thus, you may see two bronchiolitis patients in the same room. </a:t>
            </a:r>
            <a:endParaRPr lang="en-US" sz="1200" dirty="0"/>
          </a:p>
        </p:txBody>
      </p:sp>
      <p:cxnSp>
        <p:nvCxnSpPr>
          <p:cNvPr id="21" name="Straight Connector 20">
            <a:extLst>
              <a:ext uri="{FF2B5EF4-FFF2-40B4-BE49-F238E27FC236}">
                <a16:creationId xmlns:a16="http://schemas.microsoft.com/office/drawing/2014/main" id="{61F60209-1676-48E7-A29A-1561A049287D}"/>
              </a:ext>
            </a:extLst>
          </p:cNvPr>
          <p:cNvCxnSpPr>
            <a:cxnSpLocks/>
          </p:cNvCxnSpPr>
          <p:nvPr/>
        </p:nvCxnSpPr>
        <p:spPr>
          <a:xfrm>
            <a:off x="8519161" y="3156026"/>
            <a:ext cx="0" cy="308542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D3324D56-69A0-40A9-818E-ACCC8C6C784F}"/>
              </a:ext>
            </a:extLst>
          </p:cNvPr>
          <p:cNvCxnSpPr/>
          <p:nvPr/>
        </p:nvCxnSpPr>
        <p:spPr>
          <a:xfrm>
            <a:off x="5539546" y="3156026"/>
            <a:ext cx="5976813"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22395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99B22C-635B-4C67-BEFD-786D448AC071}"/>
              </a:ext>
            </a:extLst>
          </p:cNvPr>
          <p:cNvPicPr>
            <a:picLocks noChangeAspect="1"/>
          </p:cNvPicPr>
          <p:nvPr/>
        </p:nvPicPr>
        <p:blipFill rotWithShape="1">
          <a:blip r:embed="rId2"/>
          <a:srcRect t="2086" b="739"/>
          <a:stretch/>
        </p:blipFill>
        <p:spPr>
          <a:xfrm>
            <a:off x="723698" y="542772"/>
            <a:ext cx="4453068" cy="5658679"/>
          </a:xfrm>
          <a:prstGeom prst="rect">
            <a:avLst/>
          </a:prstGeom>
        </p:spPr>
      </p:pic>
      <p:sp>
        <p:nvSpPr>
          <p:cNvPr id="5" name="Rectangle 4">
            <a:extLst>
              <a:ext uri="{FF2B5EF4-FFF2-40B4-BE49-F238E27FC236}">
                <a16:creationId xmlns:a16="http://schemas.microsoft.com/office/drawing/2014/main" id="{C38BB85E-B696-4889-B2A9-EBCB6DD5D8CC}"/>
              </a:ext>
            </a:extLst>
          </p:cNvPr>
          <p:cNvSpPr/>
          <p:nvPr/>
        </p:nvSpPr>
        <p:spPr>
          <a:xfrm>
            <a:off x="1999919" y="2933241"/>
            <a:ext cx="943763" cy="1047088"/>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cxnSp>
        <p:nvCxnSpPr>
          <p:cNvPr id="6" name="Straight Arrow Connector 5">
            <a:extLst>
              <a:ext uri="{FF2B5EF4-FFF2-40B4-BE49-F238E27FC236}">
                <a16:creationId xmlns:a16="http://schemas.microsoft.com/office/drawing/2014/main" id="{CBD26D14-34FB-49FD-B0CE-C1B71825E35A}"/>
              </a:ext>
            </a:extLst>
          </p:cNvPr>
          <p:cNvCxnSpPr>
            <a:cxnSpLocks/>
          </p:cNvCxnSpPr>
          <p:nvPr/>
        </p:nvCxnSpPr>
        <p:spPr>
          <a:xfrm>
            <a:off x="4366627" y="1124663"/>
            <a:ext cx="1286028"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C7DE87CB-BA25-450C-AA21-7F9C6C8FEE29}"/>
              </a:ext>
            </a:extLst>
          </p:cNvPr>
          <p:cNvSpPr txBox="1"/>
          <p:nvPr/>
        </p:nvSpPr>
        <p:spPr>
          <a:xfrm>
            <a:off x="5730892" y="816603"/>
            <a:ext cx="5290806" cy="1323439"/>
          </a:xfrm>
          <a:prstGeom prst="rect">
            <a:avLst/>
          </a:prstGeom>
          <a:noFill/>
        </p:spPr>
        <p:txBody>
          <a:bodyPr wrap="square" rtlCol="0">
            <a:spAutoFit/>
          </a:bodyPr>
          <a:lstStyle/>
          <a:p>
            <a:r>
              <a:rPr lang="en-US" sz="1600" dirty="0"/>
              <a:t>Indicates that patient has a suspected or confirmed infection that is transmissible to other individuals via </a:t>
            </a:r>
            <a:r>
              <a:rPr lang="en-US" sz="1600" b="1" dirty="0"/>
              <a:t>direct skin exposure to surfaces that may carry infectious particles such as fluid droplets, spores, fecal matter, blood, or other bodily fluids. </a:t>
            </a:r>
            <a:endParaRPr lang="en-US" sz="1600" dirty="0"/>
          </a:p>
        </p:txBody>
      </p:sp>
      <p:cxnSp>
        <p:nvCxnSpPr>
          <p:cNvPr id="10" name="Connector: Elbow 9">
            <a:extLst>
              <a:ext uri="{FF2B5EF4-FFF2-40B4-BE49-F238E27FC236}">
                <a16:creationId xmlns:a16="http://schemas.microsoft.com/office/drawing/2014/main" id="{2004676D-B4B4-4213-86AE-27A20D5DEB4D}"/>
              </a:ext>
            </a:extLst>
          </p:cNvPr>
          <p:cNvCxnSpPr>
            <a:cxnSpLocks/>
          </p:cNvCxnSpPr>
          <p:nvPr/>
        </p:nvCxnSpPr>
        <p:spPr>
          <a:xfrm flipV="1">
            <a:off x="2444865" y="2746685"/>
            <a:ext cx="3207790" cy="180998"/>
          </a:xfrm>
          <a:prstGeom prst="bentConnector3">
            <a:avLst>
              <a:gd name="adj1" fmla="val 115"/>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9185A383-C04D-4C70-9801-C07DDCF0BE70}"/>
              </a:ext>
            </a:extLst>
          </p:cNvPr>
          <p:cNvSpPr txBox="1"/>
          <p:nvPr/>
        </p:nvSpPr>
        <p:spPr>
          <a:xfrm>
            <a:off x="5730892" y="2454297"/>
            <a:ext cx="5054600" cy="584775"/>
          </a:xfrm>
          <a:prstGeom prst="rect">
            <a:avLst/>
          </a:prstGeom>
          <a:noFill/>
        </p:spPr>
        <p:txBody>
          <a:bodyPr wrap="square" rtlCol="0">
            <a:spAutoFit/>
          </a:bodyPr>
          <a:lstStyle/>
          <a:p>
            <a:r>
              <a:rPr lang="en-US" sz="1600" b="1" dirty="0">
                <a:solidFill>
                  <a:schemeClr val="accent2">
                    <a:lumMod val="75000"/>
                  </a:schemeClr>
                </a:solidFill>
              </a:rPr>
              <a:t>This patient encounter will require non-sterile gloves, and a patient isolation gown. </a:t>
            </a:r>
          </a:p>
        </p:txBody>
      </p:sp>
      <p:sp>
        <p:nvSpPr>
          <p:cNvPr id="14" name="TextBox 13">
            <a:extLst>
              <a:ext uri="{FF2B5EF4-FFF2-40B4-BE49-F238E27FC236}">
                <a16:creationId xmlns:a16="http://schemas.microsoft.com/office/drawing/2014/main" id="{6167BED4-2D4F-4009-BADE-0089473103C6}"/>
              </a:ext>
            </a:extLst>
          </p:cNvPr>
          <p:cNvSpPr txBox="1"/>
          <p:nvPr/>
        </p:nvSpPr>
        <p:spPr>
          <a:xfrm>
            <a:off x="5539547" y="3372111"/>
            <a:ext cx="2893253" cy="17543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Common examples of conditions/ infections requiring contact-plus precautions:</a:t>
            </a:r>
          </a:p>
          <a:p>
            <a:pPr marL="285750" indent="-285750">
              <a:buFont typeface="Arial" panose="020B0604020202020204" pitchFamily="34" charset="0"/>
              <a:buChar char="•"/>
            </a:pPr>
            <a:r>
              <a:rPr lang="en-US" sz="1200" i="1" dirty="0">
                <a:solidFill>
                  <a:schemeClr val="tx1"/>
                </a:solidFill>
              </a:rPr>
              <a:t>Clostridium difficile </a:t>
            </a:r>
            <a:r>
              <a:rPr lang="en-US" sz="1200" dirty="0">
                <a:solidFill>
                  <a:schemeClr val="tx1"/>
                </a:solidFill>
              </a:rPr>
              <a:t>gastroenteritis or enterocolitis</a:t>
            </a:r>
          </a:p>
          <a:p>
            <a:pPr marL="285750" indent="-285750">
              <a:buFont typeface="Arial" panose="020B0604020202020204" pitchFamily="34" charset="0"/>
              <a:buChar char="•"/>
            </a:pPr>
            <a:r>
              <a:rPr lang="en-US" sz="1200" dirty="0">
                <a:solidFill>
                  <a:schemeClr val="tx1"/>
                </a:solidFill>
              </a:rPr>
              <a:t>Enteroviral infections in diapered or incontinent children</a:t>
            </a:r>
          </a:p>
          <a:p>
            <a:pPr marL="285750" indent="-285750">
              <a:buFont typeface="Arial" panose="020B0604020202020204" pitchFamily="34" charset="0"/>
              <a:buChar char="•"/>
            </a:pPr>
            <a:r>
              <a:rPr lang="en-US" sz="1200" dirty="0">
                <a:solidFill>
                  <a:schemeClr val="tx1"/>
                </a:solidFill>
              </a:rPr>
              <a:t>Norovirus</a:t>
            </a:r>
          </a:p>
          <a:p>
            <a:pPr marL="285750" indent="-285750">
              <a:buFont typeface="Arial" panose="020B0604020202020204" pitchFamily="34" charset="0"/>
              <a:buChar char="•"/>
            </a:pPr>
            <a:r>
              <a:rPr lang="en-US" sz="1200" dirty="0">
                <a:solidFill>
                  <a:schemeClr val="tx1"/>
                </a:solidFill>
              </a:rPr>
              <a:t>Rotavirus</a:t>
            </a:r>
          </a:p>
        </p:txBody>
      </p:sp>
      <p:sp>
        <p:nvSpPr>
          <p:cNvPr id="15" name="TextBox 14">
            <a:extLst>
              <a:ext uri="{FF2B5EF4-FFF2-40B4-BE49-F238E27FC236}">
                <a16:creationId xmlns:a16="http://schemas.microsoft.com/office/drawing/2014/main" id="{62FFD007-1598-4340-B428-A2C314358B57}"/>
              </a:ext>
            </a:extLst>
          </p:cNvPr>
          <p:cNvSpPr txBox="1"/>
          <p:nvPr/>
        </p:nvSpPr>
        <p:spPr>
          <a:xfrm>
            <a:off x="8694227" y="3372111"/>
            <a:ext cx="2893253" cy="256993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Other considerations:</a:t>
            </a:r>
          </a:p>
          <a:p>
            <a:pPr>
              <a:spcBef>
                <a:spcPts val="600"/>
              </a:spcBef>
            </a:pPr>
            <a:r>
              <a:rPr lang="en-US" sz="1200" dirty="0"/>
              <a:t>The major difference between contact and contact-plus precautions involves what happens after the patient encounter is over. Infections designated with contact-plus precautions are nasty and resilient (think the hardy spores that are characteristic of </a:t>
            </a:r>
            <a:r>
              <a:rPr lang="en-US" sz="1200" i="1" dirty="0"/>
              <a:t>C. diff</a:t>
            </a:r>
            <a:r>
              <a:rPr lang="en-US" sz="1200" dirty="0"/>
              <a:t>) and require a more thorough decontamination process. Thus, </a:t>
            </a:r>
            <a:r>
              <a:rPr lang="en-US" sz="1200" b="1" dirty="0"/>
              <a:t>hand washing</a:t>
            </a:r>
            <a:r>
              <a:rPr lang="en-US" sz="1200" dirty="0"/>
              <a:t> is encouraged over hand sanitizing and, once vacated, patient rooms should be thoroughly disinfected with a strong, bleach-based cleaning products. </a:t>
            </a:r>
          </a:p>
        </p:txBody>
      </p:sp>
      <p:cxnSp>
        <p:nvCxnSpPr>
          <p:cNvPr id="16" name="Straight Connector 15">
            <a:extLst>
              <a:ext uri="{FF2B5EF4-FFF2-40B4-BE49-F238E27FC236}">
                <a16:creationId xmlns:a16="http://schemas.microsoft.com/office/drawing/2014/main" id="{A4A48DE6-0FCD-4EEF-A574-263CFA8E438D}"/>
              </a:ext>
            </a:extLst>
          </p:cNvPr>
          <p:cNvCxnSpPr/>
          <p:nvPr/>
        </p:nvCxnSpPr>
        <p:spPr>
          <a:xfrm>
            <a:off x="5539547" y="3327400"/>
            <a:ext cx="59768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7AB12F37-6501-46DB-A1D7-AAE7BFD4105F}"/>
              </a:ext>
            </a:extLst>
          </p:cNvPr>
          <p:cNvCxnSpPr>
            <a:cxnSpLocks/>
          </p:cNvCxnSpPr>
          <p:nvPr/>
        </p:nvCxnSpPr>
        <p:spPr>
          <a:xfrm>
            <a:off x="8519160" y="3327400"/>
            <a:ext cx="8793" cy="261464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1944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781DA-DF58-4ED7-82BE-3404254D9C2C}"/>
              </a:ext>
            </a:extLst>
          </p:cNvPr>
          <p:cNvSpPr>
            <a:spLocks noGrp="1"/>
          </p:cNvSpPr>
          <p:nvPr>
            <p:ph type="title"/>
          </p:nvPr>
        </p:nvSpPr>
        <p:spPr/>
        <p:txBody>
          <a:bodyPr/>
          <a:lstStyle/>
          <a:p>
            <a:r>
              <a:rPr lang="en-US" dirty="0"/>
              <a:t>Background </a:t>
            </a:r>
          </a:p>
        </p:txBody>
      </p:sp>
      <p:sp>
        <p:nvSpPr>
          <p:cNvPr id="3" name="Content Placeholder 2">
            <a:extLst>
              <a:ext uri="{FF2B5EF4-FFF2-40B4-BE49-F238E27FC236}">
                <a16:creationId xmlns:a16="http://schemas.microsoft.com/office/drawing/2014/main" id="{64F6402C-14DE-4725-88BE-3742A1909813}"/>
              </a:ext>
            </a:extLst>
          </p:cNvPr>
          <p:cNvSpPr>
            <a:spLocks noGrp="1"/>
          </p:cNvSpPr>
          <p:nvPr>
            <p:ph idx="1"/>
          </p:nvPr>
        </p:nvSpPr>
        <p:spPr>
          <a:xfrm>
            <a:off x="1097280" y="1845734"/>
            <a:ext cx="10058400" cy="4357842"/>
          </a:xfrm>
        </p:spPr>
        <p:txBody>
          <a:bodyPr>
            <a:normAutofit lnSpcReduction="10000"/>
          </a:bodyPr>
          <a:lstStyle/>
          <a:p>
            <a:r>
              <a:rPr lang="en-US" b="1" dirty="0"/>
              <a:t>This presentation was created </a:t>
            </a:r>
            <a:r>
              <a:rPr lang="en-US" b="1" i="1" dirty="0"/>
              <a:t>by</a:t>
            </a:r>
            <a:r>
              <a:rPr lang="en-US" b="1" dirty="0"/>
              <a:t> a student </a:t>
            </a:r>
            <a:r>
              <a:rPr lang="en-US" dirty="0"/>
              <a:t>(Marie Hydro, MS4)</a:t>
            </a:r>
            <a:r>
              <a:rPr lang="en-US" b="1" dirty="0"/>
              <a:t>, </a:t>
            </a:r>
            <a:r>
              <a:rPr lang="en-US" b="1" i="1" dirty="0"/>
              <a:t>for </a:t>
            </a:r>
            <a:r>
              <a:rPr lang="en-US" b="1" dirty="0"/>
              <a:t>students! </a:t>
            </a:r>
          </a:p>
          <a:p>
            <a:r>
              <a:rPr lang="en-US" b="1" dirty="0"/>
              <a:t>It is intended to fill a gap in the curriculum that I identified as I reflected on my third year experience:</a:t>
            </a:r>
          </a:p>
          <a:p>
            <a:pPr lvl="1"/>
            <a:r>
              <a:rPr lang="en-US" dirty="0"/>
              <a:t>No streamlined, formal teaching for students on PPE and how to use it appropriately. </a:t>
            </a:r>
          </a:p>
          <a:p>
            <a:pPr lvl="1"/>
            <a:r>
              <a:rPr lang="en-US" dirty="0"/>
              <a:t>Teaching often happened in the moment when on clinical rotations. </a:t>
            </a:r>
          </a:p>
          <a:p>
            <a:pPr lvl="1"/>
            <a:r>
              <a:rPr lang="en-US" dirty="0"/>
              <a:t>Instruction varied based on the attending, resident, etc. </a:t>
            </a:r>
          </a:p>
          <a:p>
            <a:r>
              <a:rPr lang="en-US" b="1" dirty="0"/>
              <a:t>My goal was to create a single, streamlined resource that students can review prior to starting clinical rotations, and reference throughout the year as needed. </a:t>
            </a:r>
          </a:p>
          <a:p>
            <a:r>
              <a:rPr lang="en-US" b="1" dirty="0"/>
              <a:t>Peer teaching is going to be a big part of this presentation!</a:t>
            </a:r>
            <a:endParaRPr lang="en-US" dirty="0"/>
          </a:p>
          <a:p>
            <a:pPr lvl="1"/>
            <a:r>
              <a:rPr lang="en-US" dirty="0"/>
              <a:t>Clinical pearls throughout reflect important tips and tricks for using PPE successfully on the wards. These were generated based on personal experience.</a:t>
            </a:r>
          </a:p>
          <a:p>
            <a:pPr lvl="1"/>
            <a:r>
              <a:rPr lang="en-US" dirty="0"/>
              <a:t>Collaboration with other members of the Class of 2021 led to the creation of student-led demonstration videos. You’ll find these toward the end of the presentation, and it my hope that these will help to reinforce some of the important concepts presented in the earlier slides. </a:t>
            </a:r>
          </a:p>
          <a:p>
            <a:pPr marL="0" indent="0">
              <a:buNone/>
            </a:pPr>
            <a:endParaRPr lang="en-US" dirty="0"/>
          </a:p>
          <a:p>
            <a:pPr marL="201168" lvl="1" indent="0">
              <a:buNone/>
            </a:pPr>
            <a:endParaRPr lang="en-US" dirty="0"/>
          </a:p>
        </p:txBody>
      </p:sp>
    </p:spTree>
    <p:extLst>
      <p:ext uri="{BB962C8B-B14F-4D97-AF65-F5344CB8AC3E}">
        <p14:creationId xmlns:p14="http://schemas.microsoft.com/office/powerpoint/2010/main" val="3797780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C9D4C3-5BB5-4445-B7D0-5D033F6AA596}"/>
              </a:ext>
            </a:extLst>
          </p:cNvPr>
          <p:cNvPicPr>
            <a:picLocks noChangeAspect="1"/>
          </p:cNvPicPr>
          <p:nvPr/>
        </p:nvPicPr>
        <p:blipFill rotWithShape="1">
          <a:blip r:embed="rId2"/>
          <a:srcRect l="1229" b="1201"/>
          <a:stretch/>
        </p:blipFill>
        <p:spPr>
          <a:xfrm>
            <a:off x="757325" y="518325"/>
            <a:ext cx="4284099" cy="5607346"/>
          </a:xfrm>
          <a:prstGeom prst="rect">
            <a:avLst/>
          </a:prstGeom>
        </p:spPr>
      </p:pic>
      <p:sp>
        <p:nvSpPr>
          <p:cNvPr id="6" name="Rectangle 5">
            <a:extLst>
              <a:ext uri="{FF2B5EF4-FFF2-40B4-BE49-F238E27FC236}">
                <a16:creationId xmlns:a16="http://schemas.microsoft.com/office/drawing/2014/main" id="{4D146C3E-D8BA-41CA-B7A0-CD560CC0AA2F}"/>
              </a:ext>
            </a:extLst>
          </p:cNvPr>
          <p:cNvSpPr/>
          <p:nvPr/>
        </p:nvSpPr>
        <p:spPr>
          <a:xfrm>
            <a:off x="2021729" y="2942900"/>
            <a:ext cx="882836" cy="106187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6899B963-CBFD-47B7-809A-76C333D3D825}"/>
              </a:ext>
            </a:extLst>
          </p:cNvPr>
          <p:cNvCxnSpPr>
            <a:cxnSpLocks/>
          </p:cNvCxnSpPr>
          <p:nvPr/>
        </p:nvCxnSpPr>
        <p:spPr>
          <a:xfrm>
            <a:off x="3862973" y="1134443"/>
            <a:ext cx="176523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053D90EC-C3A0-4DA5-B6E5-586DE0B7B5B7}"/>
              </a:ext>
            </a:extLst>
          </p:cNvPr>
          <p:cNvSpPr txBox="1"/>
          <p:nvPr/>
        </p:nvSpPr>
        <p:spPr>
          <a:xfrm>
            <a:off x="5730892" y="816603"/>
            <a:ext cx="5290806" cy="1077218"/>
          </a:xfrm>
          <a:prstGeom prst="rect">
            <a:avLst/>
          </a:prstGeom>
          <a:noFill/>
        </p:spPr>
        <p:txBody>
          <a:bodyPr wrap="square" rtlCol="0">
            <a:spAutoFit/>
          </a:bodyPr>
          <a:lstStyle/>
          <a:p>
            <a:r>
              <a:rPr lang="en-US" sz="1600" dirty="0"/>
              <a:t>Indicates that patient has a suspected or confirmed infection that is transmissible to other individuals via </a:t>
            </a:r>
            <a:r>
              <a:rPr lang="en-US" sz="1600" b="1" dirty="0"/>
              <a:t>indirect exposure to small particle aerosols (i.e. small respiratory droplets) produced when the patient speaks, coughs, or sneezes. </a:t>
            </a:r>
            <a:endParaRPr lang="en-US" sz="1600" dirty="0"/>
          </a:p>
        </p:txBody>
      </p:sp>
      <p:cxnSp>
        <p:nvCxnSpPr>
          <p:cNvPr id="14" name="Connector: Elbow 13">
            <a:extLst>
              <a:ext uri="{FF2B5EF4-FFF2-40B4-BE49-F238E27FC236}">
                <a16:creationId xmlns:a16="http://schemas.microsoft.com/office/drawing/2014/main" id="{5C856454-BE47-4AF8-95DE-03BA586F27A2}"/>
              </a:ext>
            </a:extLst>
          </p:cNvPr>
          <p:cNvCxnSpPr>
            <a:cxnSpLocks/>
          </p:cNvCxnSpPr>
          <p:nvPr/>
        </p:nvCxnSpPr>
        <p:spPr>
          <a:xfrm flipV="1">
            <a:off x="2444865" y="2746685"/>
            <a:ext cx="3207790" cy="180998"/>
          </a:xfrm>
          <a:prstGeom prst="bentConnector3">
            <a:avLst>
              <a:gd name="adj1" fmla="val 115"/>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023CE74C-EAF8-4AEF-9CAB-016C7A10A160}"/>
              </a:ext>
            </a:extLst>
          </p:cNvPr>
          <p:cNvSpPr txBox="1"/>
          <p:nvPr/>
        </p:nvSpPr>
        <p:spPr>
          <a:xfrm>
            <a:off x="5733203" y="2577408"/>
            <a:ext cx="5445108" cy="338554"/>
          </a:xfrm>
          <a:prstGeom prst="rect">
            <a:avLst/>
          </a:prstGeom>
          <a:noFill/>
        </p:spPr>
        <p:txBody>
          <a:bodyPr wrap="square" rtlCol="0">
            <a:spAutoFit/>
          </a:bodyPr>
          <a:lstStyle/>
          <a:p>
            <a:r>
              <a:rPr lang="en-US" sz="1600" b="1" dirty="0">
                <a:solidFill>
                  <a:schemeClr val="accent1"/>
                </a:solidFill>
              </a:rPr>
              <a:t>This patient encounter will require an N95 respirator or PAPR. </a:t>
            </a:r>
          </a:p>
        </p:txBody>
      </p:sp>
      <p:sp>
        <p:nvSpPr>
          <p:cNvPr id="16" name="TextBox 15">
            <a:extLst>
              <a:ext uri="{FF2B5EF4-FFF2-40B4-BE49-F238E27FC236}">
                <a16:creationId xmlns:a16="http://schemas.microsoft.com/office/drawing/2014/main" id="{8FE7FC45-D4FA-490D-9A1B-CCDDE83FDC25}"/>
              </a:ext>
            </a:extLst>
          </p:cNvPr>
          <p:cNvSpPr txBox="1"/>
          <p:nvPr/>
        </p:nvSpPr>
        <p:spPr>
          <a:xfrm>
            <a:off x="5539547" y="3211909"/>
            <a:ext cx="2893253" cy="13849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Common examples of conditions/ infections requiring airborne precautions:</a:t>
            </a:r>
          </a:p>
          <a:p>
            <a:pPr marL="285750" indent="-285750">
              <a:buFont typeface="Arial" panose="020B0604020202020204" pitchFamily="34" charset="0"/>
              <a:buChar char="•"/>
            </a:pPr>
            <a:r>
              <a:rPr lang="en-US" sz="1200" dirty="0"/>
              <a:t>Avian influenza</a:t>
            </a:r>
          </a:p>
          <a:p>
            <a:pPr marL="285750" indent="-285750">
              <a:buFont typeface="Arial" panose="020B0604020202020204" pitchFamily="34" charset="0"/>
              <a:buChar char="•"/>
            </a:pPr>
            <a:r>
              <a:rPr lang="en-US" sz="1200" dirty="0"/>
              <a:t>Chickenpox</a:t>
            </a:r>
          </a:p>
          <a:p>
            <a:pPr marL="285750" indent="-285750">
              <a:buFont typeface="Arial" panose="020B0604020202020204" pitchFamily="34" charset="0"/>
              <a:buChar char="•"/>
            </a:pPr>
            <a:r>
              <a:rPr lang="en-US" sz="1200" dirty="0"/>
              <a:t>Measles</a:t>
            </a:r>
          </a:p>
          <a:p>
            <a:pPr marL="285750" indent="-285750">
              <a:buFont typeface="Arial" panose="020B0604020202020204" pitchFamily="34" charset="0"/>
              <a:buChar char="•"/>
            </a:pPr>
            <a:r>
              <a:rPr lang="en-US" sz="1200" dirty="0"/>
              <a:t>Active tuberculosis (pulmonary or extrapulmonary with draining lesions)</a:t>
            </a:r>
          </a:p>
        </p:txBody>
      </p:sp>
      <p:sp>
        <p:nvSpPr>
          <p:cNvPr id="17" name="TextBox 16">
            <a:extLst>
              <a:ext uri="{FF2B5EF4-FFF2-40B4-BE49-F238E27FC236}">
                <a16:creationId xmlns:a16="http://schemas.microsoft.com/office/drawing/2014/main" id="{9D394BF0-B455-4D1F-B199-B36171BF53BF}"/>
              </a:ext>
            </a:extLst>
          </p:cNvPr>
          <p:cNvSpPr txBox="1"/>
          <p:nvPr/>
        </p:nvSpPr>
        <p:spPr>
          <a:xfrm>
            <a:off x="8699307" y="3194465"/>
            <a:ext cx="2893253" cy="30162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Other considerations:</a:t>
            </a:r>
          </a:p>
          <a:p>
            <a:pPr>
              <a:spcBef>
                <a:spcPts val="600"/>
              </a:spcBef>
            </a:pPr>
            <a:r>
              <a:rPr lang="en-US" sz="1200" dirty="0">
                <a:solidFill>
                  <a:schemeClr val="tx1"/>
                </a:solidFill>
              </a:rPr>
              <a:t>Many health care providers may actually be immune to some of the diseases that require airborne precautions. Knowing this, traffic through patient rooms should be minimized, and immune providers should be chosen to care for patients on airborne precautions whenever possible. </a:t>
            </a:r>
          </a:p>
          <a:p>
            <a:pPr>
              <a:spcBef>
                <a:spcPts val="600"/>
              </a:spcBef>
            </a:pPr>
            <a:r>
              <a:rPr lang="en-US" sz="1200" dirty="0">
                <a:solidFill>
                  <a:schemeClr val="tx1"/>
                </a:solidFill>
              </a:rPr>
              <a:t>Negative ambient pressure prevents aerosolized infectious particles from escaping the patient room. Where negative pressure rooms are in short supply, greater infection control can be achieved simply by keeping the door to the patient room closed at all times. </a:t>
            </a:r>
          </a:p>
        </p:txBody>
      </p:sp>
      <p:cxnSp>
        <p:nvCxnSpPr>
          <p:cNvPr id="18" name="Straight Connector 17">
            <a:extLst>
              <a:ext uri="{FF2B5EF4-FFF2-40B4-BE49-F238E27FC236}">
                <a16:creationId xmlns:a16="http://schemas.microsoft.com/office/drawing/2014/main" id="{F9FAAEB0-4A52-4C2D-AD02-F1BCEB1AA8B5}"/>
              </a:ext>
            </a:extLst>
          </p:cNvPr>
          <p:cNvCxnSpPr/>
          <p:nvPr/>
        </p:nvCxnSpPr>
        <p:spPr>
          <a:xfrm>
            <a:off x="5539547" y="3194465"/>
            <a:ext cx="59768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8511DC8-75DD-411C-AE5B-8C166C31F767}"/>
              </a:ext>
            </a:extLst>
          </p:cNvPr>
          <p:cNvCxnSpPr>
            <a:cxnSpLocks/>
          </p:cNvCxnSpPr>
          <p:nvPr/>
        </p:nvCxnSpPr>
        <p:spPr>
          <a:xfrm>
            <a:off x="8519160" y="3194465"/>
            <a:ext cx="0" cy="293120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68608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3A5F2D-B429-429D-9E5E-4EE3C585070D}"/>
              </a:ext>
            </a:extLst>
          </p:cNvPr>
          <p:cNvSpPr/>
          <p:nvPr/>
        </p:nvSpPr>
        <p:spPr>
          <a:xfrm>
            <a:off x="2392174" y="3770273"/>
            <a:ext cx="693384" cy="8927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68CD78F-DB77-4FE4-A2D2-61FD089C561C}"/>
              </a:ext>
            </a:extLst>
          </p:cNvPr>
          <p:cNvSpPr/>
          <p:nvPr/>
        </p:nvSpPr>
        <p:spPr>
          <a:xfrm>
            <a:off x="3138283" y="3770273"/>
            <a:ext cx="654382" cy="8927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9BC838C-7295-4F8D-97B9-C0E7E3DF2EA9}"/>
              </a:ext>
            </a:extLst>
          </p:cNvPr>
          <p:cNvPicPr>
            <a:picLocks noChangeAspect="1"/>
          </p:cNvPicPr>
          <p:nvPr/>
        </p:nvPicPr>
        <p:blipFill rotWithShape="1">
          <a:blip r:embed="rId2"/>
          <a:srcRect l="791" t="1095" b="1146"/>
          <a:stretch/>
        </p:blipFill>
        <p:spPr>
          <a:xfrm>
            <a:off x="764355" y="518325"/>
            <a:ext cx="4279399" cy="5607342"/>
          </a:xfrm>
          <a:prstGeom prst="rect">
            <a:avLst/>
          </a:prstGeom>
        </p:spPr>
      </p:pic>
      <p:sp>
        <p:nvSpPr>
          <p:cNvPr id="8" name="Rectangle 7">
            <a:extLst>
              <a:ext uri="{FF2B5EF4-FFF2-40B4-BE49-F238E27FC236}">
                <a16:creationId xmlns:a16="http://schemas.microsoft.com/office/drawing/2014/main" id="{079E2DEF-0406-4279-8A8E-A686FA7B7614}"/>
              </a:ext>
            </a:extLst>
          </p:cNvPr>
          <p:cNvSpPr/>
          <p:nvPr/>
        </p:nvSpPr>
        <p:spPr>
          <a:xfrm>
            <a:off x="2042103" y="2942900"/>
            <a:ext cx="862462" cy="11596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328008-14A7-4945-8917-FE5A4724A220}"/>
              </a:ext>
            </a:extLst>
          </p:cNvPr>
          <p:cNvSpPr/>
          <p:nvPr/>
        </p:nvSpPr>
        <p:spPr>
          <a:xfrm>
            <a:off x="2951613" y="2942900"/>
            <a:ext cx="862462" cy="11596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AD08CA4-70F3-463E-9AB2-E8BA6EA92583}"/>
              </a:ext>
            </a:extLst>
          </p:cNvPr>
          <p:cNvCxnSpPr>
            <a:cxnSpLocks/>
          </p:cNvCxnSpPr>
          <p:nvPr/>
        </p:nvCxnSpPr>
        <p:spPr>
          <a:xfrm>
            <a:off x="4611119" y="1134443"/>
            <a:ext cx="101708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5310C864-3231-4E42-AA36-E9A8EB39E069}"/>
              </a:ext>
            </a:extLst>
          </p:cNvPr>
          <p:cNvSpPr txBox="1"/>
          <p:nvPr/>
        </p:nvSpPr>
        <p:spPr>
          <a:xfrm>
            <a:off x="5730892" y="816603"/>
            <a:ext cx="5290806" cy="1077218"/>
          </a:xfrm>
          <a:prstGeom prst="rect">
            <a:avLst/>
          </a:prstGeom>
          <a:noFill/>
        </p:spPr>
        <p:txBody>
          <a:bodyPr wrap="square" rtlCol="0">
            <a:spAutoFit/>
          </a:bodyPr>
          <a:lstStyle/>
          <a:p>
            <a:r>
              <a:rPr lang="en-US" sz="1600" dirty="0"/>
              <a:t>Indicates that patient has a suspected or confirmed infection that is transmissible to other individuals via </a:t>
            </a:r>
            <a:r>
              <a:rPr lang="en-US" sz="1600" b="1" dirty="0"/>
              <a:t>indirect exposure to small particle aerosols (i.e. respiratory droplets) produced when the patient speaks, coughs, or sneezes. </a:t>
            </a:r>
            <a:endParaRPr lang="en-US" sz="1600" dirty="0"/>
          </a:p>
        </p:txBody>
      </p:sp>
      <p:cxnSp>
        <p:nvCxnSpPr>
          <p:cNvPr id="15" name="Connector: Elbow 14">
            <a:extLst>
              <a:ext uri="{FF2B5EF4-FFF2-40B4-BE49-F238E27FC236}">
                <a16:creationId xmlns:a16="http://schemas.microsoft.com/office/drawing/2014/main" id="{EE0AABE4-A22E-4DDB-8BA7-D50B933110B6}"/>
              </a:ext>
            </a:extLst>
          </p:cNvPr>
          <p:cNvCxnSpPr>
            <a:cxnSpLocks/>
          </p:cNvCxnSpPr>
          <p:nvPr/>
        </p:nvCxnSpPr>
        <p:spPr>
          <a:xfrm flipV="1">
            <a:off x="2444865" y="2746685"/>
            <a:ext cx="3207790" cy="180998"/>
          </a:xfrm>
          <a:prstGeom prst="bentConnector3">
            <a:avLst>
              <a:gd name="adj1" fmla="val 115"/>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20A838C-3DD2-4F2C-BF80-DCA48A0CAD99}"/>
              </a:ext>
            </a:extLst>
          </p:cNvPr>
          <p:cNvCxnSpPr/>
          <p:nvPr/>
        </p:nvCxnSpPr>
        <p:spPr>
          <a:xfrm>
            <a:off x="3382843" y="2761902"/>
            <a:ext cx="1" cy="1809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AF9676-EAA9-4F2B-85A5-F045B2300CFF}"/>
              </a:ext>
            </a:extLst>
          </p:cNvPr>
          <p:cNvSpPr txBox="1"/>
          <p:nvPr/>
        </p:nvSpPr>
        <p:spPr>
          <a:xfrm>
            <a:off x="5730892" y="2346403"/>
            <a:ext cx="5054600" cy="830997"/>
          </a:xfrm>
          <a:prstGeom prst="rect">
            <a:avLst/>
          </a:prstGeom>
          <a:noFill/>
        </p:spPr>
        <p:txBody>
          <a:bodyPr wrap="square" rtlCol="0">
            <a:spAutoFit/>
          </a:bodyPr>
          <a:lstStyle/>
          <a:p>
            <a:r>
              <a:rPr lang="en-US" sz="1600" b="1" dirty="0">
                <a:solidFill>
                  <a:srgbClr val="FF0000"/>
                </a:solidFill>
              </a:rPr>
              <a:t>This patient encounter will require non-sterile gloves, a patient isolation gown, eye protection, and either an N95 respirator or PAPR.</a:t>
            </a:r>
          </a:p>
        </p:txBody>
      </p:sp>
      <p:sp>
        <p:nvSpPr>
          <p:cNvPr id="18" name="TextBox 17">
            <a:extLst>
              <a:ext uri="{FF2B5EF4-FFF2-40B4-BE49-F238E27FC236}">
                <a16:creationId xmlns:a16="http://schemas.microsoft.com/office/drawing/2014/main" id="{1EE4D653-B897-4AFB-8B7C-8AA627813815}"/>
              </a:ext>
            </a:extLst>
          </p:cNvPr>
          <p:cNvSpPr txBox="1"/>
          <p:nvPr/>
        </p:nvSpPr>
        <p:spPr>
          <a:xfrm>
            <a:off x="5539547" y="3594743"/>
            <a:ext cx="2893253" cy="13849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Common examples of conditions/ infections requiring strict airborne precautions include:</a:t>
            </a:r>
          </a:p>
          <a:p>
            <a:pPr marL="285750" indent="-285750">
              <a:buFont typeface="Arial" panose="020B0604020202020204" pitchFamily="34" charset="0"/>
              <a:buChar char="•"/>
            </a:pPr>
            <a:r>
              <a:rPr lang="en-US" sz="1200" dirty="0"/>
              <a:t>Severe acute respiratory infection (SARS)</a:t>
            </a:r>
          </a:p>
          <a:p>
            <a:pPr marL="285750" indent="-285750">
              <a:buFont typeface="Arial" panose="020B0604020202020204" pitchFamily="34" charset="0"/>
              <a:buChar char="•"/>
            </a:pPr>
            <a:r>
              <a:rPr lang="en-US" sz="1200" dirty="0"/>
              <a:t>COVID-19</a:t>
            </a:r>
          </a:p>
          <a:p>
            <a:pPr marL="285750" indent="-285750">
              <a:buFont typeface="Arial" panose="020B0604020202020204" pitchFamily="34" charset="0"/>
              <a:buChar char="•"/>
            </a:pPr>
            <a:r>
              <a:rPr lang="en-US" sz="1200" dirty="0"/>
              <a:t>Viral hemorrhagic fevers (i.e. Ebola)</a:t>
            </a:r>
          </a:p>
        </p:txBody>
      </p:sp>
      <p:sp>
        <p:nvSpPr>
          <p:cNvPr id="19" name="TextBox 18">
            <a:extLst>
              <a:ext uri="{FF2B5EF4-FFF2-40B4-BE49-F238E27FC236}">
                <a16:creationId xmlns:a16="http://schemas.microsoft.com/office/drawing/2014/main" id="{43CB4018-7033-412D-AA4B-A1E2BCF53D2F}"/>
              </a:ext>
            </a:extLst>
          </p:cNvPr>
          <p:cNvSpPr txBox="1"/>
          <p:nvPr/>
        </p:nvSpPr>
        <p:spPr>
          <a:xfrm>
            <a:off x="8703270" y="3594743"/>
            <a:ext cx="2893253" cy="209288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Other considerations:</a:t>
            </a:r>
          </a:p>
          <a:p>
            <a:pPr>
              <a:spcBef>
                <a:spcPts val="600"/>
              </a:spcBef>
            </a:pPr>
            <a:r>
              <a:rPr lang="en-US" sz="1200" dirty="0">
                <a:solidFill>
                  <a:schemeClr val="tx1"/>
                </a:solidFill>
              </a:rPr>
              <a:t>The small particle aerosols produced by patients with SARS infections (of which COVID-19 is a subset) have the ability to linger in the airspace around the patient once expelled from the body. Here, they maintain their infectivity for variable periods of time. </a:t>
            </a:r>
          </a:p>
          <a:p>
            <a:pPr>
              <a:spcBef>
                <a:spcPts val="600"/>
              </a:spcBef>
            </a:pPr>
            <a:r>
              <a:rPr lang="en-US" sz="1200" dirty="0">
                <a:solidFill>
                  <a:schemeClr val="tx1"/>
                </a:solidFill>
              </a:rPr>
              <a:t>Source control can be attempted by having the patient wear a surgical mask as well. </a:t>
            </a:r>
          </a:p>
        </p:txBody>
      </p:sp>
      <p:cxnSp>
        <p:nvCxnSpPr>
          <p:cNvPr id="20" name="Straight Connector 19">
            <a:extLst>
              <a:ext uri="{FF2B5EF4-FFF2-40B4-BE49-F238E27FC236}">
                <a16:creationId xmlns:a16="http://schemas.microsoft.com/office/drawing/2014/main" id="{F9F197B9-4C95-4DDF-8701-7686587AD040}"/>
              </a:ext>
            </a:extLst>
          </p:cNvPr>
          <p:cNvCxnSpPr/>
          <p:nvPr/>
        </p:nvCxnSpPr>
        <p:spPr>
          <a:xfrm>
            <a:off x="5539547" y="3594743"/>
            <a:ext cx="59768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C4428B9-EAE5-4841-81F5-53C9F6FD951F}"/>
              </a:ext>
            </a:extLst>
          </p:cNvPr>
          <p:cNvCxnSpPr>
            <a:cxnSpLocks/>
          </p:cNvCxnSpPr>
          <p:nvPr/>
        </p:nvCxnSpPr>
        <p:spPr>
          <a:xfrm>
            <a:off x="8519160" y="3594743"/>
            <a:ext cx="0" cy="209288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01503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140C35-6918-47D0-B714-1893CF97FC42}"/>
              </a:ext>
            </a:extLst>
          </p:cNvPr>
          <p:cNvSpPr/>
          <p:nvPr/>
        </p:nvSpPr>
        <p:spPr>
          <a:xfrm>
            <a:off x="2229439" y="3630994"/>
            <a:ext cx="695147" cy="8927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69482B-C5C2-4608-A444-E7E6ECB596AC}"/>
              </a:ext>
            </a:extLst>
          </p:cNvPr>
          <p:cNvSpPr/>
          <p:nvPr/>
        </p:nvSpPr>
        <p:spPr>
          <a:xfrm>
            <a:off x="2969360" y="3630994"/>
            <a:ext cx="695146" cy="8927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A519A8D-DD67-447A-94D5-F42E7398C3C3}"/>
              </a:ext>
            </a:extLst>
          </p:cNvPr>
          <p:cNvPicPr>
            <a:picLocks noChangeAspect="1"/>
          </p:cNvPicPr>
          <p:nvPr/>
        </p:nvPicPr>
        <p:blipFill rotWithShape="1">
          <a:blip r:embed="rId2"/>
          <a:srcRect t="1039"/>
          <a:stretch/>
        </p:blipFill>
        <p:spPr>
          <a:xfrm>
            <a:off x="764354" y="559433"/>
            <a:ext cx="4270976" cy="5607334"/>
          </a:xfrm>
          <a:prstGeom prst="rect">
            <a:avLst/>
          </a:prstGeom>
        </p:spPr>
      </p:pic>
      <p:sp>
        <p:nvSpPr>
          <p:cNvPr id="8" name="Rectangle 7">
            <a:extLst>
              <a:ext uri="{FF2B5EF4-FFF2-40B4-BE49-F238E27FC236}">
                <a16:creationId xmlns:a16="http://schemas.microsoft.com/office/drawing/2014/main" id="{A662AE83-CE5B-4A3C-B9A1-D76FADB111E9}"/>
              </a:ext>
            </a:extLst>
          </p:cNvPr>
          <p:cNvSpPr/>
          <p:nvPr/>
        </p:nvSpPr>
        <p:spPr>
          <a:xfrm>
            <a:off x="1972902" y="2942900"/>
            <a:ext cx="914061" cy="11596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196CA0F-DBF9-4167-8DC4-3C332175C305}"/>
              </a:ext>
            </a:extLst>
          </p:cNvPr>
          <p:cNvSpPr/>
          <p:nvPr/>
        </p:nvSpPr>
        <p:spPr>
          <a:xfrm>
            <a:off x="2944021" y="2938689"/>
            <a:ext cx="914061" cy="11596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Elbow 10">
            <a:extLst>
              <a:ext uri="{FF2B5EF4-FFF2-40B4-BE49-F238E27FC236}">
                <a16:creationId xmlns:a16="http://schemas.microsoft.com/office/drawing/2014/main" id="{30C64E61-B7D6-4A4B-B1E9-C3D8260609B0}"/>
              </a:ext>
            </a:extLst>
          </p:cNvPr>
          <p:cNvCxnSpPr>
            <a:cxnSpLocks/>
          </p:cNvCxnSpPr>
          <p:nvPr/>
        </p:nvCxnSpPr>
        <p:spPr>
          <a:xfrm flipV="1">
            <a:off x="2444865" y="2760306"/>
            <a:ext cx="3207790" cy="180998"/>
          </a:xfrm>
          <a:prstGeom prst="bentConnector3">
            <a:avLst>
              <a:gd name="adj1" fmla="val 115"/>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454AA44-7979-4959-A4AB-E64761AB26AA}"/>
              </a:ext>
            </a:extLst>
          </p:cNvPr>
          <p:cNvCxnSpPr/>
          <p:nvPr/>
        </p:nvCxnSpPr>
        <p:spPr>
          <a:xfrm>
            <a:off x="3382843" y="2761902"/>
            <a:ext cx="1" cy="1809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0A5E53E-E025-4712-A3F1-8E427B34B1D8}"/>
              </a:ext>
            </a:extLst>
          </p:cNvPr>
          <p:cNvSpPr txBox="1"/>
          <p:nvPr/>
        </p:nvSpPr>
        <p:spPr>
          <a:xfrm>
            <a:off x="5709713" y="2467918"/>
            <a:ext cx="5054600" cy="584775"/>
          </a:xfrm>
          <a:prstGeom prst="rect">
            <a:avLst/>
          </a:prstGeom>
          <a:noFill/>
        </p:spPr>
        <p:txBody>
          <a:bodyPr wrap="square" rtlCol="0">
            <a:spAutoFit/>
          </a:bodyPr>
          <a:lstStyle/>
          <a:p>
            <a:r>
              <a:rPr lang="en-US" sz="1600" b="1" dirty="0"/>
              <a:t>This patient encounter will require non-sterile gloves and a patient isolation gown.</a:t>
            </a:r>
          </a:p>
        </p:txBody>
      </p:sp>
      <p:sp>
        <p:nvSpPr>
          <p:cNvPr id="14" name="TextBox 13">
            <a:extLst>
              <a:ext uri="{FF2B5EF4-FFF2-40B4-BE49-F238E27FC236}">
                <a16:creationId xmlns:a16="http://schemas.microsoft.com/office/drawing/2014/main" id="{9767E969-17C2-4763-BEF6-3584332EC546}"/>
              </a:ext>
            </a:extLst>
          </p:cNvPr>
          <p:cNvSpPr txBox="1"/>
          <p:nvPr/>
        </p:nvSpPr>
        <p:spPr>
          <a:xfrm>
            <a:off x="5535834" y="3363100"/>
            <a:ext cx="2893253"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Conditions that can result from VZV infection include:</a:t>
            </a:r>
          </a:p>
          <a:p>
            <a:pPr marL="171450" indent="-171450">
              <a:buFont typeface="Arial" panose="020B0604020202020204" pitchFamily="34" charset="0"/>
              <a:buChar char="•"/>
            </a:pPr>
            <a:r>
              <a:rPr lang="en-US" sz="1200" dirty="0">
                <a:solidFill>
                  <a:schemeClr val="tx1"/>
                </a:solidFill>
              </a:rPr>
              <a:t>Chickenpox (children)</a:t>
            </a:r>
          </a:p>
          <a:p>
            <a:pPr marL="171450" indent="-171450">
              <a:buFont typeface="Arial" panose="020B0604020202020204" pitchFamily="34" charset="0"/>
              <a:buChar char="•"/>
            </a:pPr>
            <a:r>
              <a:rPr lang="en-US" sz="1200" dirty="0">
                <a:solidFill>
                  <a:schemeClr val="tx1"/>
                </a:solidFill>
              </a:rPr>
              <a:t>Shingles (older adults)</a:t>
            </a:r>
            <a:endParaRPr lang="en-US" sz="1200" dirty="0"/>
          </a:p>
        </p:txBody>
      </p:sp>
      <p:sp>
        <p:nvSpPr>
          <p:cNvPr id="15" name="TextBox 14">
            <a:extLst>
              <a:ext uri="{FF2B5EF4-FFF2-40B4-BE49-F238E27FC236}">
                <a16:creationId xmlns:a16="http://schemas.microsoft.com/office/drawing/2014/main" id="{238FF2C9-A943-4C63-9477-AB4A7E85D9D3}"/>
              </a:ext>
            </a:extLst>
          </p:cNvPr>
          <p:cNvSpPr txBox="1"/>
          <p:nvPr/>
        </p:nvSpPr>
        <p:spPr>
          <a:xfrm>
            <a:off x="8694227" y="3363100"/>
            <a:ext cx="2893253" cy="264687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Other considerations:</a:t>
            </a:r>
          </a:p>
          <a:p>
            <a:pPr>
              <a:spcBef>
                <a:spcPts val="600"/>
              </a:spcBef>
            </a:pPr>
            <a:r>
              <a:rPr lang="en-US" sz="1200" dirty="0">
                <a:solidFill>
                  <a:schemeClr val="tx1"/>
                </a:solidFill>
              </a:rPr>
              <a:t>Chickenpox and shingles each result in the development of a disseminated vesicular rash. Lesions open, drain, and eventually crust over at various times throughout the duration of infection. Contact with the draining lesions present the opportunity for infection transmission, so it’s best to keep these covered for added protection. </a:t>
            </a:r>
          </a:p>
          <a:p>
            <a:pPr>
              <a:spcBef>
                <a:spcPts val="600"/>
              </a:spcBef>
            </a:pPr>
            <a:r>
              <a:rPr lang="en-US" sz="1200" dirty="0">
                <a:solidFill>
                  <a:schemeClr val="tx1"/>
                </a:solidFill>
              </a:rPr>
              <a:t>All non-immune providers and visitors should refrain from interacting with patients, even if wearing proper PPE, in order to prevent infection. </a:t>
            </a:r>
          </a:p>
        </p:txBody>
      </p:sp>
      <p:cxnSp>
        <p:nvCxnSpPr>
          <p:cNvPr id="16" name="Straight Connector 15">
            <a:extLst>
              <a:ext uri="{FF2B5EF4-FFF2-40B4-BE49-F238E27FC236}">
                <a16:creationId xmlns:a16="http://schemas.microsoft.com/office/drawing/2014/main" id="{718A8B5E-366D-4622-B0D8-EB2F782840C5}"/>
              </a:ext>
            </a:extLst>
          </p:cNvPr>
          <p:cNvCxnSpPr/>
          <p:nvPr/>
        </p:nvCxnSpPr>
        <p:spPr>
          <a:xfrm>
            <a:off x="5535834" y="3357165"/>
            <a:ext cx="59768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6B63C74-93CF-4755-9B79-AEE0E7F9C701}"/>
              </a:ext>
            </a:extLst>
          </p:cNvPr>
          <p:cNvCxnSpPr>
            <a:cxnSpLocks/>
          </p:cNvCxnSpPr>
          <p:nvPr/>
        </p:nvCxnSpPr>
        <p:spPr>
          <a:xfrm>
            <a:off x="8519160" y="3363100"/>
            <a:ext cx="0" cy="259574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D03BB378-23A7-421C-829B-2BD1AA2E24C5}"/>
              </a:ext>
            </a:extLst>
          </p:cNvPr>
          <p:cNvCxnSpPr>
            <a:cxnSpLocks/>
          </p:cNvCxnSpPr>
          <p:nvPr/>
        </p:nvCxnSpPr>
        <p:spPr>
          <a:xfrm>
            <a:off x="3169920" y="1134443"/>
            <a:ext cx="2458285"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79B6F653-DB73-484F-AFB8-CFD8EEE5890C}"/>
              </a:ext>
            </a:extLst>
          </p:cNvPr>
          <p:cNvSpPr txBox="1"/>
          <p:nvPr/>
        </p:nvSpPr>
        <p:spPr>
          <a:xfrm>
            <a:off x="5730892" y="816603"/>
            <a:ext cx="5290806" cy="584775"/>
          </a:xfrm>
          <a:prstGeom prst="rect">
            <a:avLst/>
          </a:prstGeom>
          <a:noFill/>
        </p:spPr>
        <p:txBody>
          <a:bodyPr wrap="square" rtlCol="0">
            <a:spAutoFit/>
          </a:bodyPr>
          <a:lstStyle/>
          <a:p>
            <a:r>
              <a:rPr lang="en-US" sz="1600" dirty="0"/>
              <a:t>Indicates that patient has a </a:t>
            </a:r>
            <a:r>
              <a:rPr lang="en-US" sz="1600" b="1" dirty="0"/>
              <a:t>suspected or confirmed infection with varicella-zoster virus</a:t>
            </a:r>
            <a:r>
              <a:rPr lang="en-US" sz="1600" dirty="0"/>
              <a:t>. </a:t>
            </a:r>
          </a:p>
        </p:txBody>
      </p:sp>
    </p:spTree>
    <p:extLst>
      <p:ext uri="{BB962C8B-B14F-4D97-AF65-F5344CB8AC3E}">
        <p14:creationId xmlns:p14="http://schemas.microsoft.com/office/powerpoint/2010/main" val="285714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7D8298-62A1-4327-BD55-FDD1EFE0754F}"/>
              </a:ext>
            </a:extLst>
          </p:cNvPr>
          <p:cNvSpPr/>
          <p:nvPr/>
        </p:nvSpPr>
        <p:spPr>
          <a:xfrm>
            <a:off x="2387961" y="3692268"/>
            <a:ext cx="694106" cy="8927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048528-2124-417C-81CA-46E6F6C2071D}"/>
              </a:ext>
            </a:extLst>
          </p:cNvPr>
          <p:cNvSpPr/>
          <p:nvPr/>
        </p:nvSpPr>
        <p:spPr>
          <a:xfrm>
            <a:off x="3137562" y="3692268"/>
            <a:ext cx="694107" cy="8927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A2F9A0-B556-4422-9C42-F43315C9BDA1}"/>
              </a:ext>
            </a:extLst>
          </p:cNvPr>
          <p:cNvPicPr>
            <a:picLocks noChangeAspect="1"/>
          </p:cNvPicPr>
          <p:nvPr/>
        </p:nvPicPr>
        <p:blipFill rotWithShape="1">
          <a:blip r:embed="rId2"/>
          <a:srcRect b="1288"/>
          <a:stretch/>
        </p:blipFill>
        <p:spPr>
          <a:xfrm>
            <a:off x="764354" y="518325"/>
            <a:ext cx="4298795" cy="5607335"/>
          </a:xfrm>
          <a:prstGeom prst="rect">
            <a:avLst/>
          </a:prstGeom>
        </p:spPr>
      </p:pic>
      <p:sp>
        <p:nvSpPr>
          <p:cNvPr id="8" name="Rectangle 7">
            <a:extLst>
              <a:ext uri="{FF2B5EF4-FFF2-40B4-BE49-F238E27FC236}">
                <a16:creationId xmlns:a16="http://schemas.microsoft.com/office/drawing/2014/main" id="{F59ECB65-3646-4EBC-84C0-9D9F42DA0434}"/>
              </a:ext>
            </a:extLst>
          </p:cNvPr>
          <p:cNvSpPr/>
          <p:nvPr/>
        </p:nvSpPr>
        <p:spPr>
          <a:xfrm>
            <a:off x="2042103" y="2942900"/>
            <a:ext cx="862462" cy="115967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D6B113-7486-49C3-A5DF-36F18EDBC7E3}"/>
              </a:ext>
            </a:extLst>
          </p:cNvPr>
          <p:cNvSpPr/>
          <p:nvPr/>
        </p:nvSpPr>
        <p:spPr>
          <a:xfrm>
            <a:off x="2969207" y="2942899"/>
            <a:ext cx="862462" cy="115967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Elbow 10">
            <a:extLst>
              <a:ext uri="{FF2B5EF4-FFF2-40B4-BE49-F238E27FC236}">
                <a16:creationId xmlns:a16="http://schemas.microsoft.com/office/drawing/2014/main" id="{0546B515-5B10-47F7-A93E-123A8DE5F914}"/>
              </a:ext>
            </a:extLst>
          </p:cNvPr>
          <p:cNvCxnSpPr>
            <a:cxnSpLocks/>
          </p:cNvCxnSpPr>
          <p:nvPr/>
        </p:nvCxnSpPr>
        <p:spPr>
          <a:xfrm flipV="1">
            <a:off x="2444865" y="2760306"/>
            <a:ext cx="3207790" cy="180998"/>
          </a:xfrm>
          <a:prstGeom prst="bentConnector3">
            <a:avLst>
              <a:gd name="adj1" fmla="val 115"/>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6ACBC79-D5A1-416B-88D0-B564348FBAC6}"/>
              </a:ext>
            </a:extLst>
          </p:cNvPr>
          <p:cNvCxnSpPr/>
          <p:nvPr/>
        </p:nvCxnSpPr>
        <p:spPr>
          <a:xfrm>
            <a:off x="3382843" y="2761902"/>
            <a:ext cx="1" cy="1809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DB99159-476E-41B7-A8C2-89F49AB8ED45}"/>
              </a:ext>
            </a:extLst>
          </p:cNvPr>
          <p:cNvSpPr txBox="1"/>
          <p:nvPr/>
        </p:nvSpPr>
        <p:spPr>
          <a:xfrm>
            <a:off x="5730892" y="2346403"/>
            <a:ext cx="5054600" cy="830997"/>
          </a:xfrm>
          <a:prstGeom prst="rect">
            <a:avLst/>
          </a:prstGeom>
          <a:noFill/>
        </p:spPr>
        <p:txBody>
          <a:bodyPr wrap="square" rtlCol="0">
            <a:spAutoFit/>
          </a:bodyPr>
          <a:lstStyle/>
          <a:p>
            <a:r>
              <a:rPr lang="en-US" sz="1600" b="1" dirty="0">
                <a:solidFill>
                  <a:srgbClr val="00B0F0"/>
                </a:solidFill>
              </a:rPr>
              <a:t>This patient encounter will require non-sterile gloves, a patient isolation gown, eye protection, and a surgical mask.</a:t>
            </a:r>
          </a:p>
        </p:txBody>
      </p:sp>
      <p:sp>
        <p:nvSpPr>
          <p:cNvPr id="14" name="TextBox 13">
            <a:extLst>
              <a:ext uri="{FF2B5EF4-FFF2-40B4-BE49-F238E27FC236}">
                <a16:creationId xmlns:a16="http://schemas.microsoft.com/office/drawing/2014/main" id="{96B848FA-715B-4444-AACA-A070EAABA538}"/>
              </a:ext>
            </a:extLst>
          </p:cNvPr>
          <p:cNvSpPr txBox="1"/>
          <p:nvPr/>
        </p:nvSpPr>
        <p:spPr>
          <a:xfrm>
            <a:off x="5539547" y="3315447"/>
            <a:ext cx="2893253" cy="101566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This set of precautions is rarely implemented. However, an example of an infection that might require strict precautions is:</a:t>
            </a:r>
          </a:p>
          <a:p>
            <a:pPr marL="285750" indent="-285750">
              <a:buFont typeface="Arial" panose="020B0604020202020204" pitchFamily="34" charset="0"/>
              <a:buChar char="•"/>
            </a:pPr>
            <a:r>
              <a:rPr lang="en-US" sz="1200" dirty="0"/>
              <a:t>Vancomycin-resistant strains of MRSA</a:t>
            </a:r>
          </a:p>
        </p:txBody>
      </p:sp>
      <p:sp>
        <p:nvSpPr>
          <p:cNvPr id="15" name="TextBox 14">
            <a:extLst>
              <a:ext uri="{FF2B5EF4-FFF2-40B4-BE49-F238E27FC236}">
                <a16:creationId xmlns:a16="http://schemas.microsoft.com/office/drawing/2014/main" id="{CE24271C-EA3F-456A-986A-2C3FEEE6CCFA}"/>
              </a:ext>
            </a:extLst>
          </p:cNvPr>
          <p:cNvSpPr txBox="1"/>
          <p:nvPr/>
        </p:nvSpPr>
        <p:spPr>
          <a:xfrm>
            <a:off x="8703270" y="3315447"/>
            <a:ext cx="2893253" cy="30162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Other considerations:</a:t>
            </a:r>
          </a:p>
          <a:p>
            <a:pPr>
              <a:spcBef>
                <a:spcPts val="600"/>
              </a:spcBef>
            </a:pPr>
            <a:r>
              <a:rPr lang="en-US" sz="1200" dirty="0">
                <a:solidFill>
                  <a:schemeClr val="tx1"/>
                </a:solidFill>
              </a:rPr>
              <a:t>MRSA most commonly colonizes the nares and throats of affected patients, though visible infection tends to manifest on the skin. </a:t>
            </a:r>
          </a:p>
          <a:p>
            <a:pPr>
              <a:spcBef>
                <a:spcPts val="600"/>
              </a:spcBef>
            </a:pPr>
            <a:r>
              <a:rPr lang="en-US" sz="1200" dirty="0">
                <a:solidFill>
                  <a:schemeClr val="tx1"/>
                </a:solidFill>
              </a:rPr>
              <a:t>Patients that are particularly susceptible to infection with vancomycin-resistant MRSA include those with severe illnesses, especially those with immune deficiencies, as well as those who have recently undergone surgery or have an indwelling device, and ICU patients. Proper PPE use is essential to minimize the risk of providers passing infection from one susceptible patient to the next. </a:t>
            </a:r>
            <a:endParaRPr lang="en-US" sz="1200" dirty="0"/>
          </a:p>
        </p:txBody>
      </p:sp>
      <p:cxnSp>
        <p:nvCxnSpPr>
          <p:cNvPr id="16" name="Straight Connector 15">
            <a:extLst>
              <a:ext uri="{FF2B5EF4-FFF2-40B4-BE49-F238E27FC236}">
                <a16:creationId xmlns:a16="http://schemas.microsoft.com/office/drawing/2014/main" id="{67B29BFA-568A-4537-B8DF-F90664E37BB7}"/>
              </a:ext>
            </a:extLst>
          </p:cNvPr>
          <p:cNvCxnSpPr/>
          <p:nvPr/>
        </p:nvCxnSpPr>
        <p:spPr>
          <a:xfrm>
            <a:off x="5539547" y="3315447"/>
            <a:ext cx="59768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5921821-D365-49DA-9FB9-96F20D358C5C}"/>
              </a:ext>
            </a:extLst>
          </p:cNvPr>
          <p:cNvCxnSpPr>
            <a:cxnSpLocks/>
          </p:cNvCxnSpPr>
          <p:nvPr/>
        </p:nvCxnSpPr>
        <p:spPr>
          <a:xfrm>
            <a:off x="8519160" y="3315447"/>
            <a:ext cx="0" cy="294789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E4126F74-89A7-4EBD-8F27-8E7D6E3B926C}"/>
              </a:ext>
            </a:extLst>
          </p:cNvPr>
          <p:cNvCxnSpPr>
            <a:cxnSpLocks/>
          </p:cNvCxnSpPr>
          <p:nvPr/>
        </p:nvCxnSpPr>
        <p:spPr>
          <a:xfrm>
            <a:off x="3382843" y="1134443"/>
            <a:ext cx="224536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87E9D1B9-5917-4F50-AB71-06C3748F2407}"/>
              </a:ext>
            </a:extLst>
          </p:cNvPr>
          <p:cNvSpPr txBox="1"/>
          <p:nvPr/>
        </p:nvSpPr>
        <p:spPr>
          <a:xfrm>
            <a:off x="5730892" y="816603"/>
            <a:ext cx="5290806" cy="584775"/>
          </a:xfrm>
          <a:prstGeom prst="rect">
            <a:avLst/>
          </a:prstGeom>
          <a:noFill/>
        </p:spPr>
        <p:txBody>
          <a:bodyPr wrap="square" rtlCol="0">
            <a:spAutoFit/>
          </a:bodyPr>
          <a:lstStyle/>
          <a:p>
            <a:r>
              <a:rPr lang="en-US" sz="1600" dirty="0"/>
              <a:t>Indicates that patient has a suspected or confirmed infection that is transmissible to other individuals via </a:t>
            </a:r>
          </a:p>
        </p:txBody>
      </p:sp>
    </p:spTree>
    <p:extLst>
      <p:ext uri="{BB962C8B-B14F-4D97-AF65-F5344CB8AC3E}">
        <p14:creationId xmlns:p14="http://schemas.microsoft.com/office/powerpoint/2010/main" val="3255522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67CA85-D301-4001-A4CE-0FC030B26407}"/>
              </a:ext>
            </a:extLst>
          </p:cNvPr>
          <p:cNvPicPr>
            <a:picLocks noChangeAspect="1"/>
          </p:cNvPicPr>
          <p:nvPr/>
        </p:nvPicPr>
        <p:blipFill>
          <a:blip r:embed="rId2"/>
          <a:stretch>
            <a:fillRect/>
          </a:stretch>
        </p:blipFill>
        <p:spPr>
          <a:xfrm>
            <a:off x="764354" y="559432"/>
            <a:ext cx="4270976" cy="5607334"/>
          </a:xfrm>
          <a:prstGeom prst="rect">
            <a:avLst/>
          </a:prstGeom>
        </p:spPr>
      </p:pic>
      <p:sp>
        <p:nvSpPr>
          <p:cNvPr id="6" name="TextBox 5">
            <a:extLst>
              <a:ext uri="{FF2B5EF4-FFF2-40B4-BE49-F238E27FC236}">
                <a16:creationId xmlns:a16="http://schemas.microsoft.com/office/drawing/2014/main" id="{697427A5-BBE6-4BDB-B56B-A0923B69459C}"/>
              </a:ext>
            </a:extLst>
          </p:cNvPr>
          <p:cNvSpPr txBox="1"/>
          <p:nvPr/>
        </p:nvSpPr>
        <p:spPr>
          <a:xfrm>
            <a:off x="5539547" y="3211909"/>
            <a:ext cx="2893253" cy="156966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Circumstances that may lead a patient to become immunosuppressed include:</a:t>
            </a:r>
          </a:p>
          <a:p>
            <a:pPr marL="171450" indent="-171450">
              <a:buFont typeface="Arial" panose="020B0604020202020204" pitchFamily="34" charset="0"/>
              <a:buChar char="•"/>
            </a:pPr>
            <a:r>
              <a:rPr lang="en-US" sz="1200" dirty="0">
                <a:solidFill>
                  <a:schemeClr val="tx1"/>
                </a:solidFill>
              </a:rPr>
              <a:t>Active hematologic malignancy (i.e. leukemia)</a:t>
            </a:r>
          </a:p>
          <a:p>
            <a:pPr marL="171450" indent="-171450">
              <a:buFont typeface="Arial" panose="020B0604020202020204" pitchFamily="34" charset="0"/>
              <a:buChar char="•"/>
            </a:pPr>
            <a:r>
              <a:rPr lang="en-US" sz="1200" dirty="0">
                <a:solidFill>
                  <a:schemeClr val="tx1"/>
                </a:solidFill>
              </a:rPr>
              <a:t>Chemotherapy for cancer treatment </a:t>
            </a:r>
          </a:p>
          <a:p>
            <a:pPr marL="171450" indent="-171450">
              <a:buFont typeface="Arial" panose="020B0604020202020204" pitchFamily="34" charset="0"/>
              <a:buChar char="•"/>
            </a:pPr>
            <a:r>
              <a:rPr lang="en-US" sz="1200" dirty="0">
                <a:solidFill>
                  <a:schemeClr val="tx1"/>
                </a:solidFill>
              </a:rPr>
              <a:t>HIV</a:t>
            </a:r>
          </a:p>
          <a:p>
            <a:pPr marL="171450" indent="-171450">
              <a:buFont typeface="Arial" panose="020B0604020202020204" pitchFamily="34" charset="0"/>
              <a:buChar char="•"/>
            </a:pPr>
            <a:r>
              <a:rPr lang="en-US" sz="1200" dirty="0">
                <a:solidFill>
                  <a:schemeClr val="tx1"/>
                </a:solidFill>
              </a:rPr>
              <a:t>AIDS </a:t>
            </a:r>
          </a:p>
          <a:p>
            <a:pPr marL="171450" indent="-171450">
              <a:buFont typeface="Arial" panose="020B0604020202020204" pitchFamily="34" charset="0"/>
              <a:buChar char="•"/>
            </a:pPr>
            <a:r>
              <a:rPr lang="en-US" sz="1200" dirty="0">
                <a:solidFill>
                  <a:schemeClr val="tx1"/>
                </a:solidFill>
              </a:rPr>
              <a:t>Infection </a:t>
            </a:r>
          </a:p>
        </p:txBody>
      </p:sp>
      <p:sp>
        <p:nvSpPr>
          <p:cNvPr id="7" name="TextBox 6">
            <a:extLst>
              <a:ext uri="{FF2B5EF4-FFF2-40B4-BE49-F238E27FC236}">
                <a16:creationId xmlns:a16="http://schemas.microsoft.com/office/drawing/2014/main" id="{8073382E-0C68-4F8D-AA07-AD68F67A6BA1}"/>
              </a:ext>
            </a:extLst>
          </p:cNvPr>
          <p:cNvSpPr txBox="1"/>
          <p:nvPr/>
        </p:nvSpPr>
        <p:spPr>
          <a:xfrm>
            <a:off x="8699307" y="3194465"/>
            <a:ext cx="2893253" cy="183127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solidFill>
                  <a:schemeClr val="tx1"/>
                </a:solidFill>
              </a:rPr>
              <a:t>Other considerations:</a:t>
            </a:r>
          </a:p>
          <a:p>
            <a:pPr>
              <a:spcBef>
                <a:spcPts val="600"/>
              </a:spcBef>
            </a:pPr>
            <a:r>
              <a:rPr lang="en-US" sz="1200" dirty="0">
                <a:solidFill>
                  <a:schemeClr val="tx1"/>
                </a:solidFill>
              </a:rPr>
              <a:t>Neutropenic patients are EXTREMELY susceptible to bacterial and fungal infections. In order to minimize their risk of infection, only healthy visitors should be allowed in the patient room. Additionally, patients should limit their exposure to any other mediums that could carry germs, including pets and plants. </a:t>
            </a:r>
            <a:endParaRPr lang="en-US" sz="1200" dirty="0"/>
          </a:p>
        </p:txBody>
      </p:sp>
      <p:cxnSp>
        <p:nvCxnSpPr>
          <p:cNvPr id="8" name="Straight Connector 7">
            <a:extLst>
              <a:ext uri="{FF2B5EF4-FFF2-40B4-BE49-F238E27FC236}">
                <a16:creationId xmlns:a16="http://schemas.microsoft.com/office/drawing/2014/main" id="{CDD15523-6306-4778-9F0E-836757207288}"/>
              </a:ext>
            </a:extLst>
          </p:cNvPr>
          <p:cNvCxnSpPr/>
          <p:nvPr/>
        </p:nvCxnSpPr>
        <p:spPr>
          <a:xfrm>
            <a:off x="5539547" y="3194465"/>
            <a:ext cx="59768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689281CB-D0E3-474B-9E18-AA79F3906D38}"/>
              </a:ext>
            </a:extLst>
          </p:cNvPr>
          <p:cNvCxnSpPr>
            <a:cxnSpLocks/>
          </p:cNvCxnSpPr>
          <p:nvPr/>
        </p:nvCxnSpPr>
        <p:spPr>
          <a:xfrm>
            <a:off x="8519160" y="3194465"/>
            <a:ext cx="0" cy="1831271"/>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4CEE4261-24BB-48B2-B8A6-E1A68B729E26}"/>
              </a:ext>
            </a:extLst>
          </p:cNvPr>
          <p:cNvCxnSpPr>
            <a:cxnSpLocks/>
          </p:cNvCxnSpPr>
          <p:nvPr/>
        </p:nvCxnSpPr>
        <p:spPr>
          <a:xfrm>
            <a:off x="4287520" y="1134443"/>
            <a:ext cx="1340685"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3E7EFFA-A379-4449-9F9D-BC9CD5F8526D}"/>
              </a:ext>
            </a:extLst>
          </p:cNvPr>
          <p:cNvSpPr txBox="1"/>
          <p:nvPr/>
        </p:nvSpPr>
        <p:spPr>
          <a:xfrm>
            <a:off x="5730892" y="816603"/>
            <a:ext cx="5290806" cy="584775"/>
          </a:xfrm>
          <a:prstGeom prst="rect">
            <a:avLst/>
          </a:prstGeom>
          <a:noFill/>
        </p:spPr>
        <p:txBody>
          <a:bodyPr wrap="square" rtlCol="0">
            <a:spAutoFit/>
          </a:bodyPr>
          <a:lstStyle/>
          <a:p>
            <a:r>
              <a:rPr lang="en-US" sz="1600" dirty="0"/>
              <a:t>Indicates that patient is immunosuppressed, and therefore, </a:t>
            </a:r>
            <a:r>
              <a:rPr lang="en-US" sz="1600" b="1" dirty="0"/>
              <a:t>more susceptible to infection</a:t>
            </a:r>
            <a:r>
              <a:rPr lang="en-US" sz="1600" dirty="0"/>
              <a:t>.  </a:t>
            </a:r>
          </a:p>
        </p:txBody>
      </p:sp>
      <p:sp>
        <p:nvSpPr>
          <p:cNvPr id="13" name="TextBox 12">
            <a:extLst>
              <a:ext uri="{FF2B5EF4-FFF2-40B4-BE49-F238E27FC236}">
                <a16:creationId xmlns:a16="http://schemas.microsoft.com/office/drawing/2014/main" id="{E0C54342-7388-481F-B935-D577A128E638}"/>
              </a:ext>
            </a:extLst>
          </p:cNvPr>
          <p:cNvSpPr txBox="1"/>
          <p:nvPr/>
        </p:nvSpPr>
        <p:spPr>
          <a:xfrm>
            <a:off x="5730892" y="1882423"/>
            <a:ext cx="5424788" cy="830997"/>
          </a:xfrm>
          <a:prstGeom prst="rect">
            <a:avLst/>
          </a:prstGeom>
          <a:noFill/>
        </p:spPr>
        <p:txBody>
          <a:bodyPr wrap="square" rtlCol="0">
            <a:spAutoFit/>
          </a:bodyPr>
          <a:lstStyle/>
          <a:p>
            <a:r>
              <a:rPr lang="en-US" sz="1600" b="1" dirty="0"/>
              <a:t>While no specific PPE is indicated for providers, patients should wear surgical masks in order to lessen their chances of contracting infections from providers and/or visitors. </a:t>
            </a:r>
          </a:p>
        </p:txBody>
      </p:sp>
    </p:spTree>
    <p:extLst>
      <p:ext uri="{BB962C8B-B14F-4D97-AF65-F5344CB8AC3E}">
        <p14:creationId xmlns:p14="http://schemas.microsoft.com/office/powerpoint/2010/main" val="1873705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C00E4-EF09-467A-8BCC-60C947117E95}"/>
              </a:ext>
            </a:extLst>
          </p:cNvPr>
          <p:cNvSpPr>
            <a:spLocks noGrp="1"/>
          </p:cNvSpPr>
          <p:nvPr>
            <p:ph type="title"/>
          </p:nvPr>
        </p:nvSpPr>
        <p:spPr/>
        <p:txBody>
          <a:bodyPr/>
          <a:lstStyle/>
          <a:p>
            <a:r>
              <a:rPr lang="en-US" dirty="0"/>
              <a:t>Donning and Doffing PPE</a:t>
            </a:r>
          </a:p>
        </p:txBody>
      </p:sp>
      <p:sp>
        <p:nvSpPr>
          <p:cNvPr id="5" name="TextBox 4">
            <a:extLst>
              <a:ext uri="{FF2B5EF4-FFF2-40B4-BE49-F238E27FC236}">
                <a16:creationId xmlns:a16="http://schemas.microsoft.com/office/drawing/2014/main" id="{F6FB1A29-874A-4C57-BB20-641C1087B279}"/>
              </a:ext>
            </a:extLst>
          </p:cNvPr>
          <p:cNvSpPr txBox="1"/>
          <p:nvPr/>
        </p:nvSpPr>
        <p:spPr>
          <a:xfrm>
            <a:off x="1097280" y="2216010"/>
            <a:ext cx="3657600" cy="3416320"/>
          </a:xfrm>
          <a:prstGeom prst="rect">
            <a:avLst/>
          </a:prstGeom>
          <a:noFill/>
        </p:spPr>
        <p:txBody>
          <a:bodyPr wrap="square" rtlCol="0">
            <a:spAutoFit/>
          </a:bodyPr>
          <a:lstStyle/>
          <a:p>
            <a:r>
              <a:rPr lang="en-US" dirty="0"/>
              <a:t>Once you know what kind of PPE you’ll need for a specific patient encounter, you’ll be expected to properly don and doff. In the next several slides, we’ll watch Alyssa and Adam, two members of the Class of 2021, as they demonstrate for you all the donning and doffing techniques that they used daily during their emergency medicine rotations at the DCU Field Hospital. </a:t>
            </a:r>
          </a:p>
          <a:p>
            <a:r>
              <a:rPr lang="en-US" dirty="0"/>
              <a:t>Let’s meet them before we start!</a:t>
            </a:r>
          </a:p>
        </p:txBody>
      </p:sp>
      <p:pic>
        <p:nvPicPr>
          <p:cNvPr id="8" name="PPE_Intro Video">
            <a:hlinkClick r:id="" action="ppaction://media"/>
            <a:extLst>
              <a:ext uri="{FF2B5EF4-FFF2-40B4-BE49-F238E27FC236}">
                <a16:creationId xmlns:a16="http://schemas.microsoft.com/office/drawing/2014/main" id="{EF0E8FD3-9433-4B2A-B567-21872E7456A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75355" y="2141876"/>
            <a:ext cx="6337201" cy="3564588"/>
          </a:xfrm>
        </p:spPr>
      </p:pic>
    </p:spTree>
    <p:extLst>
      <p:ext uri="{BB962C8B-B14F-4D97-AF65-F5344CB8AC3E}">
        <p14:creationId xmlns:p14="http://schemas.microsoft.com/office/powerpoint/2010/main" val="266271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3D93B-CE27-45CA-835A-5F3A6B97EE2A}"/>
              </a:ext>
            </a:extLst>
          </p:cNvPr>
          <p:cNvSpPr txBox="1"/>
          <p:nvPr/>
        </p:nvSpPr>
        <p:spPr>
          <a:xfrm>
            <a:off x="971176" y="1691343"/>
            <a:ext cx="10249647" cy="3000821"/>
          </a:xfrm>
          <a:prstGeom prst="rect">
            <a:avLst/>
          </a:prstGeom>
          <a:noFill/>
        </p:spPr>
        <p:txBody>
          <a:bodyPr wrap="square" rtlCol="0">
            <a:spAutoFit/>
          </a:bodyPr>
          <a:lstStyle/>
          <a:p>
            <a:pPr algn="ctr"/>
            <a:r>
              <a:rPr lang="en-US" sz="4000" b="1" dirty="0"/>
              <a:t>Note:</a:t>
            </a:r>
          </a:p>
          <a:p>
            <a:pPr algn="ctr">
              <a:spcBef>
                <a:spcPts val="600"/>
              </a:spcBef>
            </a:pPr>
            <a:r>
              <a:rPr lang="en-US" sz="3600" dirty="0"/>
              <a:t>These videos were filmed as demonstrations. </a:t>
            </a:r>
          </a:p>
          <a:p>
            <a:pPr algn="ctr"/>
            <a:r>
              <a:rPr lang="en-US" sz="3600" dirty="0"/>
              <a:t>No patient care or contact took place between donning and doffing, and in the interest of time, some steps, such as hand hygiene, were abbreviated. </a:t>
            </a:r>
          </a:p>
        </p:txBody>
      </p:sp>
    </p:spTree>
    <p:extLst>
      <p:ext uri="{BB962C8B-B14F-4D97-AF65-F5344CB8AC3E}">
        <p14:creationId xmlns:p14="http://schemas.microsoft.com/office/powerpoint/2010/main" val="2806422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D8F0F-4EAB-43A1-A247-C63275AEBCAA}"/>
              </a:ext>
            </a:extLst>
          </p:cNvPr>
          <p:cNvSpPr>
            <a:spLocks noGrp="1"/>
          </p:cNvSpPr>
          <p:nvPr>
            <p:ph type="title"/>
          </p:nvPr>
        </p:nvSpPr>
        <p:spPr/>
        <p:txBody>
          <a:bodyPr/>
          <a:lstStyle/>
          <a:p>
            <a:r>
              <a:rPr lang="en-US" dirty="0"/>
              <a:t>Student Donning Demonstration</a:t>
            </a:r>
          </a:p>
        </p:txBody>
      </p:sp>
      <p:pic>
        <p:nvPicPr>
          <p:cNvPr id="6" name="PPE_Donning Demo">
            <a:hlinkClick r:id="" action="ppaction://media"/>
            <a:extLst>
              <a:ext uri="{FF2B5EF4-FFF2-40B4-BE49-F238E27FC236}">
                <a16:creationId xmlns:a16="http://schemas.microsoft.com/office/drawing/2014/main" id="{1B2C5097-8EA1-4CD8-A229-4592936AF8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45177" y="1853988"/>
            <a:ext cx="7562605" cy="4253965"/>
          </a:xfrm>
          <a:prstGeom prst="rect">
            <a:avLst/>
          </a:prstGeom>
        </p:spPr>
      </p:pic>
    </p:spTree>
    <p:extLst>
      <p:ext uri="{BB962C8B-B14F-4D97-AF65-F5344CB8AC3E}">
        <p14:creationId xmlns:p14="http://schemas.microsoft.com/office/powerpoint/2010/main" val="6121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8F7DB-E047-4F6C-BE88-F70919603B94}"/>
              </a:ext>
            </a:extLst>
          </p:cNvPr>
          <p:cNvSpPr>
            <a:spLocks noGrp="1"/>
          </p:cNvSpPr>
          <p:nvPr>
            <p:ph type="title"/>
          </p:nvPr>
        </p:nvSpPr>
        <p:spPr/>
        <p:txBody>
          <a:bodyPr/>
          <a:lstStyle/>
          <a:p>
            <a:r>
              <a:rPr lang="en-US" dirty="0"/>
              <a:t>Step-by-Step Guide to Donning</a:t>
            </a:r>
          </a:p>
        </p:txBody>
      </p:sp>
      <p:sp>
        <p:nvSpPr>
          <p:cNvPr id="3" name="Content Placeholder 2">
            <a:extLst>
              <a:ext uri="{FF2B5EF4-FFF2-40B4-BE49-F238E27FC236}">
                <a16:creationId xmlns:a16="http://schemas.microsoft.com/office/drawing/2014/main" id="{DA1E33F4-190A-4E1E-934D-7DBD5CD09B38}"/>
              </a:ext>
            </a:extLst>
          </p:cNvPr>
          <p:cNvSpPr>
            <a:spLocks noGrp="1"/>
          </p:cNvSpPr>
          <p:nvPr>
            <p:ph idx="1"/>
          </p:nvPr>
        </p:nvSpPr>
        <p:spPr>
          <a:xfrm>
            <a:off x="1097280" y="1845734"/>
            <a:ext cx="6156960" cy="4428066"/>
          </a:xfrm>
        </p:spPr>
        <p:txBody>
          <a:bodyPr>
            <a:normAutofit lnSpcReduction="10000"/>
          </a:bodyPr>
          <a:lstStyle/>
          <a:p>
            <a:pPr marL="0" indent="0">
              <a:buNone/>
            </a:pPr>
            <a:r>
              <a:rPr lang="en-US" dirty="0"/>
              <a:t>When necessary for a patient encounter, PPE should be applied in the following order:</a:t>
            </a:r>
          </a:p>
          <a:p>
            <a:pPr marL="457200" indent="-457200">
              <a:buFont typeface="+mj-lt"/>
              <a:buAutoNum type="arabicPeriod"/>
            </a:pPr>
            <a:r>
              <a:rPr lang="en-US" b="1" dirty="0"/>
              <a:t>Gown</a:t>
            </a:r>
            <a:r>
              <a:rPr lang="en-US" dirty="0"/>
              <a:t> – </a:t>
            </a:r>
            <a:r>
              <a:rPr lang="en-US" sz="1700" dirty="0"/>
              <a:t>It is important that the gown be tied in the BACK, as this will keep the knots clean for later removal. </a:t>
            </a:r>
          </a:p>
          <a:p>
            <a:pPr marL="457200" indent="-457200">
              <a:buFont typeface="+mj-lt"/>
              <a:buAutoNum type="arabicPeriod"/>
            </a:pPr>
            <a:r>
              <a:rPr lang="en-US" b="1" dirty="0"/>
              <a:t>Mask or respirator</a:t>
            </a:r>
            <a:r>
              <a:rPr lang="en-US" dirty="0"/>
              <a:t> – </a:t>
            </a:r>
            <a:r>
              <a:rPr lang="en-US" sz="1700" dirty="0"/>
              <a:t>Mask ties or respirator straps should rest one across the back of the head and one at the nape of the neck. Achieve a snug fit by molding the adjustable nose piece across the bridge of the nose. </a:t>
            </a:r>
            <a:r>
              <a:rPr lang="en-US" sz="1700" b="1" dirty="0"/>
              <a:t>Respirators should be fit checked by cupping hands around the edges and feeling for air leakage during exhalation. </a:t>
            </a:r>
            <a:endParaRPr lang="en-US" sz="1700" dirty="0"/>
          </a:p>
          <a:p>
            <a:pPr marL="457200" indent="-457200">
              <a:spcAft>
                <a:spcPts val="2400"/>
              </a:spcAft>
              <a:buFont typeface="+mj-lt"/>
              <a:buAutoNum type="arabicPeriod"/>
            </a:pPr>
            <a:r>
              <a:rPr lang="en-US" b="1" dirty="0"/>
              <a:t>Goggles or face shield</a:t>
            </a:r>
            <a:r>
              <a:rPr lang="en-US" dirty="0"/>
              <a:t> – </a:t>
            </a:r>
            <a:r>
              <a:rPr lang="en-US" sz="1700" dirty="0"/>
              <a:t>Secure around the back of the head. Ensure a snug fit. </a:t>
            </a:r>
            <a:endParaRPr lang="en-US" sz="1700" b="1" dirty="0"/>
          </a:p>
          <a:p>
            <a:pPr marL="457200" indent="-457200">
              <a:buFont typeface="+mj-lt"/>
              <a:buAutoNum type="arabicPeriod"/>
            </a:pPr>
            <a:r>
              <a:rPr lang="en-US" b="1" dirty="0"/>
              <a:t>Gloves </a:t>
            </a:r>
            <a:r>
              <a:rPr lang="en-US" dirty="0"/>
              <a:t>– </a:t>
            </a:r>
            <a:r>
              <a:rPr lang="en-US" sz="1700" dirty="0"/>
              <a:t>Should extend to securely cover the wrist and the ends of the gown sleeves. </a:t>
            </a:r>
            <a:endParaRPr lang="en-US" sz="1700" b="1" dirty="0"/>
          </a:p>
        </p:txBody>
      </p:sp>
      <p:pic>
        <p:nvPicPr>
          <p:cNvPr id="4" name="Picture 3">
            <a:extLst>
              <a:ext uri="{FF2B5EF4-FFF2-40B4-BE49-F238E27FC236}">
                <a16:creationId xmlns:a16="http://schemas.microsoft.com/office/drawing/2014/main" id="{64EBBB5B-04FC-43C1-AF47-F74E5EE73826}"/>
              </a:ext>
            </a:extLst>
          </p:cNvPr>
          <p:cNvPicPr>
            <a:picLocks noChangeAspect="1"/>
          </p:cNvPicPr>
          <p:nvPr/>
        </p:nvPicPr>
        <p:blipFill>
          <a:blip r:embed="rId2"/>
          <a:stretch>
            <a:fillRect/>
          </a:stretch>
        </p:blipFill>
        <p:spPr>
          <a:xfrm>
            <a:off x="8280079" y="2056764"/>
            <a:ext cx="1894417" cy="1072515"/>
          </a:xfrm>
          <a:prstGeom prst="rect">
            <a:avLst/>
          </a:prstGeom>
        </p:spPr>
      </p:pic>
      <p:pic>
        <p:nvPicPr>
          <p:cNvPr id="5" name="Picture 4">
            <a:extLst>
              <a:ext uri="{FF2B5EF4-FFF2-40B4-BE49-F238E27FC236}">
                <a16:creationId xmlns:a16="http://schemas.microsoft.com/office/drawing/2014/main" id="{0590FFFB-8CA8-47D5-B34B-126FAB0AD8D1}"/>
              </a:ext>
            </a:extLst>
          </p:cNvPr>
          <p:cNvPicPr>
            <a:picLocks noChangeAspect="1"/>
          </p:cNvPicPr>
          <p:nvPr/>
        </p:nvPicPr>
        <p:blipFill>
          <a:blip r:embed="rId3"/>
          <a:stretch>
            <a:fillRect/>
          </a:stretch>
        </p:blipFill>
        <p:spPr>
          <a:xfrm>
            <a:off x="8224964" y="3169284"/>
            <a:ext cx="2004648" cy="1072515"/>
          </a:xfrm>
          <a:prstGeom prst="rect">
            <a:avLst/>
          </a:prstGeom>
        </p:spPr>
      </p:pic>
      <p:pic>
        <p:nvPicPr>
          <p:cNvPr id="6" name="Picture 5">
            <a:extLst>
              <a:ext uri="{FF2B5EF4-FFF2-40B4-BE49-F238E27FC236}">
                <a16:creationId xmlns:a16="http://schemas.microsoft.com/office/drawing/2014/main" id="{46109DB9-7157-4244-817C-8D8514492804}"/>
              </a:ext>
            </a:extLst>
          </p:cNvPr>
          <p:cNvPicPr>
            <a:picLocks noChangeAspect="1"/>
          </p:cNvPicPr>
          <p:nvPr/>
        </p:nvPicPr>
        <p:blipFill>
          <a:blip r:embed="rId4"/>
          <a:stretch>
            <a:fillRect/>
          </a:stretch>
        </p:blipFill>
        <p:spPr>
          <a:xfrm>
            <a:off x="7739625" y="4281804"/>
            <a:ext cx="2975324" cy="1040994"/>
          </a:xfrm>
          <a:prstGeom prst="rect">
            <a:avLst/>
          </a:prstGeom>
        </p:spPr>
      </p:pic>
      <p:pic>
        <p:nvPicPr>
          <p:cNvPr id="7" name="Picture 6">
            <a:extLst>
              <a:ext uri="{FF2B5EF4-FFF2-40B4-BE49-F238E27FC236}">
                <a16:creationId xmlns:a16="http://schemas.microsoft.com/office/drawing/2014/main" id="{FFC9ABDD-6AA3-41CC-8327-A59B7860955C}"/>
              </a:ext>
            </a:extLst>
          </p:cNvPr>
          <p:cNvPicPr>
            <a:picLocks noChangeAspect="1"/>
          </p:cNvPicPr>
          <p:nvPr/>
        </p:nvPicPr>
        <p:blipFill>
          <a:blip r:embed="rId5"/>
          <a:stretch>
            <a:fillRect/>
          </a:stretch>
        </p:blipFill>
        <p:spPr>
          <a:xfrm>
            <a:off x="8475670" y="5369244"/>
            <a:ext cx="1503236" cy="904556"/>
          </a:xfrm>
          <a:prstGeom prst="rect">
            <a:avLst/>
          </a:prstGeom>
        </p:spPr>
      </p:pic>
      <p:cxnSp>
        <p:nvCxnSpPr>
          <p:cNvPr id="8" name="Straight Connector 7">
            <a:extLst>
              <a:ext uri="{FF2B5EF4-FFF2-40B4-BE49-F238E27FC236}">
                <a16:creationId xmlns:a16="http://schemas.microsoft.com/office/drawing/2014/main" id="{9FCC4AAB-BD90-4ABD-8BA8-5A148714345E}"/>
              </a:ext>
            </a:extLst>
          </p:cNvPr>
          <p:cNvCxnSpPr>
            <a:cxnSpLocks/>
          </p:cNvCxnSpPr>
          <p:nvPr/>
        </p:nvCxnSpPr>
        <p:spPr>
          <a:xfrm>
            <a:off x="7447280" y="3169284"/>
            <a:ext cx="3591560" cy="0"/>
          </a:xfrm>
          <a:prstGeom prst="line">
            <a:avLst/>
          </a:prstGeom>
          <a:ln w="63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1681CA7-85F1-483D-A331-9C36D379E2BB}"/>
              </a:ext>
            </a:extLst>
          </p:cNvPr>
          <p:cNvCxnSpPr>
            <a:cxnSpLocks/>
          </p:cNvCxnSpPr>
          <p:nvPr/>
        </p:nvCxnSpPr>
        <p:spPr>
          <a:xfrm>
            <a:off x="7447280" y="4281804"/>
            <a:ext cx="3591560" cy="0"/>
          </a:xfrm>
          <a:prstGeom prst="line">
            <a:avLst/>
          </a:prstGeom>
          <a:ln w="63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7EAADF2-D44B-4814-B59C-D4086CCD4AA1}"/>
              </a:ext>
            </a:extLst>
          </p:cNvPr>
          <p:cNvCxnSpPr>
            <a:cxnSpLocks/>
          </p:cNvCxnSpPr>
          <p:nvPr/>
        </p:nvCxnSpPr>
        <p:spPr>
          <a:xfrm>
            <a:off x="7447280" y="5322888"/>
            <a:ext cx="3591560" cy="0"/>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88197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A458-B7EF-44EF-8B95-592271DDDA55}"/>
              </a:ext>
            </a:extLst>
          </p:cNvPr>
          <p:cNvSpPr>
            <a:spLocks noGrp="1"/>
          </p:cNvSpPr>
          <p:nvPr>
            <p:ph type="title"/>
          </p:nvPr>
        </p:nvSpPr>
        <p:spPr/>
        <p:txBody>
          <a:bodyPr/>
          <a:lstStyle/>
          <a:p>
            <a:r>
              <a:rPr lang="en-US" dirty="0"/>
              <a:t>Student Doffing Demonstration</a:t>
            </a:r>
          </a:p>
        </p:txBody>
      </p:sp>
      <p:pic>
        <p:nvPicPr>
          <p:cNvPr id="3" name="Doffing Final">
            <a:hlinkClick r:id="" action="ppaction://media"/>
            <a:extLst>
              <a:ext uri="{FF2B5EF4-FFF2-40B4-BE49-F238E27FC236}">
                <a16:creationId xmlns:a16="http://schemas.microsoft.com/office/drawing/2014/main" id="{2BC76C51-3AAF-4724-B4C4-76514D1B21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4964" y="1826634"/>
            <a:ext cx="7602071" cy="4276165"/>
          </a:xfrm>
          <a:prstGeom prst="rect">
            <a:avLst/>
          </a:prstGeom>
        </p:spPr>
      </p:pic>
    </p:spTree>
    <p:extLst>
      <p:ext uri="{BB962C8B-B14F-4D97-AF65-F5344CB8AC3E}">
        <p14:creationId xmlns:p14="http://schemas.microsoft.com/office/powerpoint/2010/main" val="104137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0705-DD5C-4A18-AEFE-CFD25B188DA0}"/>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0BBA08B8-50AF-4944-9710-3D6B4F8CC7A1}"/>
              </a:ext>
            </a:extLst>
          </p:cNvPr>
          <p:cNvSpPr>
            <a:spLocks noGrp="1"/>
          </p:cNvSpPr>
          <p:nvPr>
            <p:ph idx="1"/>
          </p:nvPr>
        </p:nvSpPr>
        <p:spPr>
          <a:xfrm>
            <a:off x="1097280" y="1845734"/>
            <a:ext cx="10058400" cy="4126280"/>
          </a:xfrm>
        </p:spPr>
        <p:txBody>
          <a:bodyPr>
            <a:normAutofit/>
          </a:bodyPr>
          <a:lstStyle/>
          <a:p>
            <a:pPr marL="0" indent="0">
              <a:buNone/>
            </a:pPr>
            <a:r>
              <a:rPr lang="en-US" sz="2400" dirty="0"/>
              <a:t>By the end of the presentation, students will be able to:</a:t>
            </a:r>
          </a:p>
          <a:p>
            <a:pPr marL="457200" indent="-457200">
              <a:buFont typeface="+mj-lt"/>
              <a:buAutoNum type="arabicPeriod"/>
            </a:pPr>
            <a:r>
              <a:rPr lang="en-US" sz="2400" dirty="0"/>
              <a:t>Recognize individual pieces of PPE, describe their functions and limitations, and list examples of use in various clinical scenarios. </a:t>
            </a:r>
          </a:p>
          <a:p>
            <a:pPr marL="457200" indent="-457200">
              <a:buFont typeface="+mj-lt"/>
              <a:buAutoNum type="arabicPeriod"/>
            </a:pPr>
            <a:r>
              <a:rPr lang="en-US" sz="2400" dirty="0"/>
              <a:t>Interpret common hospital precautions signs, and correctly identify which pieces of PPE are required for the corresponding clinical scenario. </a:t>
            </a:r>
          </a:p>
          <a:p>
            <a:pPr marL="457200" indent="-457200">
              <a:buFont typeface="+mj-lt"/>
              <a:buAutoNum type="arabicPeriod"/>
            </a:pPr>
            <a:r>
              <a:rPr lang="en-US" sz="2400" dirty="0"/>
              <a:t>Explain and execute proper step-by-step technique for donning and doffing PPE, as well as identify mistakes commonly made during these processes by themselves and others. </a:t>
            </a:r>
          </a:p>
        </p:txBody>
      </p:sp>
    </p:spTree>
    <p:extLst>
      <p:ext uri="{BB962C8B-B14F-4D97-AF65-F5344CB8AC3E}">
        <p14:creationId xmlns:p14="http://schemas.microsoft.com/office/powerpoint/2010/main" val="1858014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EFF55-7C9C-4333-B7F8-48B94F02B27E}"/>
              </a:ext>
            </a:extLst>
          </p:cNvPr>
          <p:cNvSpPr>
            <a:spLocks noGrp="1"/>
          </p:cNvSpPr>
          <p:nvPr>
            <p:ph type="title"/>
          </p:nvPr>
        </p:nvSpPr>
        <p:spPr/>
        <p:txBody>
          <a:bodyPr/>
          <a:lstStyle/>
          <a:p>
            <a:r>
              <a:rPr lang="en-US" dirty="0"/>
              <a:t>Step-by-Step Guide to Doffing</a:t>
            </a:r>
          </a:p>
        </p:txBody>
      </p:sp>
      <p:sp>
        <p:nvSpPr>
          <p:cNvPr id="3" name="Content Placeholder 2">
            <a:extLst>
              <a:ext uri="{FF2B5EF4-FFF2-40B4-BE49-F238E27FC236}">
                <a16:creationId xmlns:a16="http://schemas.microsoft.com/office/drawing/2014/main" id="{83389426-775D-4436-A9CE-4CDEFFB50412}"/>
              </a:ext>
            </a:extLst>
          </p:cNvPr>
          <p:cNvSpPr>
            <a:spLocks noGrp="1"/>
          </p:cNvSpPr>
          <p:nvPr>
            <p:ph idx="1"/>
          </p:nvPr>
        </p:nvSpPr>
        <p:spPr>
          <a:xfrm>
            <a:off x="1097280" y="1737360"/>
            <a:ext cx="5765800" cy="4555066"/>
          </a:xfrm>
        </p:spPr>
        <p:txBody>
          <a:bodyPr>
            <a:normAutofit/>
          </a:bodyPr>
          <a:lstStyle/>
          <a:p>
            <a:pPr marL="0" indent="0">
              <a:buNone/>
            </a:pPr>
            <a:r>
              <a:rPr lang="en-US" sz="1900" dirty="0"/>
              <a:t>PPE should be removed very carefully and in a specific sequence in order to prevent contamination. </a:t>
            </a:r>
          </a:p>
          <a:p>
            <a:pPr marL="457200" indent="-457200">
              <a:buFont typeface="+mj-lt"/>
              <a:buAutoNum type="arabicPeriod"/>
            </a:pPr>
            <a:r>
              <a:rPr lang="en-US" sz="1900" b="1" dirty="0"/>
              <a:t>Gown and gloves </a:t>
            </a:r>
            <a:r>
              <a:rPr lang="en-US" sz="1900" dirty="0"/>
              <a:t>– </a:t>
            </a:r>
            <a:r>
              <a:rPr lang="en-US" sz="1600" dirty="0"/>
              <a:t>Doffing begins in the patient room. With gloved hands, pull gown from the front to break the ties around the back. Fold gown inside out and peel gloves off as the gown reaches the wrists. Remember that only the insides of the gown and gloves are clean, so avoid touching the outside. </a:t>
            </a:r>
          </a:p>
          <a:p>
            <a:pPr marL="0" indent="0">
              <a:buNone/>
            </a:pPr>
            <a:r>
              <a:rPr lang="en-US" sz="1600" dirty="0"/>
              <a:t>	</a:t>
            </a:r>
            <a:r>
              <a:rPr lang="en-US" sz="1600" b="1" i="1" dirty="0"/>
              <a:t>Note from the demo video</a:t>
            </a:r>
            <a:r>
              <a:rPr lang="en-US" sz="1600" dirty="0"/>
              <a:t>: You’ll notice that Alyssa 	removed her gown and gloves separately. This is because 	the gowns worn by providers at the DCU Center were 	reusable, and therefore could not be discarded with the 	gloves. Using her clean base layer of gloves, she was able 	to reach around to undo the clean knots and remove the 	gown, before removing her gloves separately. Otherwise, 	gloves should be removed prior to the gown, as they are 	dirtier. </a:t>
            </a:r>
          </a:p>
          <a:p>
            <a:pPr marL="457200" indent="-457200">
              <a:buFont typeface="+mj-lt"/>
              <a:buAutoNum type="arabicPeriod" startAt="2"/>
            </a:pPr>
            <a:r>
              <a:rPr lang="en-US" sz="1900" b="1" dirty="0"/>
              <a:t>Thoroughly sanitize hands and exit the patient room. </a:t>
            </a:r>
          </a:p>
          <a:p>
            <a:pPr marL="0" indent="0">
              <a:buNone/>
            </a:pPr>
            <a:endParaRPr lang="en-US" sz="1600" dirty="0"/>
          </a:p>
        </p:txBody>
      </p:sp>
      <p:pic>
        <p:nvPicPr>
          <p:cNvPr id="4" name="Picture 3">
            <a:extLst>
              <a:ext uri="{FF2B5EF4-FFF2-40B4-BE49-F238E27FC236}">
                <a16:creationId xmlns:a16="http://schemas.microsoft.com/office/drawing/2014/main" id="{41F5B506-0CC7-47E9-A2F2-33B81324EFBF}"/>
              </a:ext>
            </a:extLst>
          </p:cNvPr>
          <p:cNvPicPr>
            <a:picLocks noChangeAspect="1"/>
          </p:cNvPicPr>
          <p:nvPr/>
        </p:nvPicPr>
        <p:blipFill>
          <a:blip r:embed="rId2"/>
          <a:stretch>
            <a:fillRect/>
          </a:stretch>
        </p:blipFill>
        <p:spPr>
          <a:xfrm>
            <a:off x="7866514" y="1825507"/>
            <a:ext cx="2727419" cy="2363556"/>
          </a:xfrm>
          <a:prstGeom prst="rect">
            <a:avLst/>
          </a:prstGeom>
        </p:spPr>
      </p:pic>
      <p:pic>
        <p:nvPicPr>
          <p:cNvPr id="5" name="Picture 4">
            <a:extLst>
              <a:ext uri="{FF2B5EF4-FFF2-40B4-BE49-F238E27FC236}">
                <a16:creationId xmlns:a16="http://schemas.microsoft.com/office/drawing/2014/main" id="{6A0CB655-0052-420E-A48C-DB97415AF4EF}"/>
              </a:ext>
            </a:extLst>
          </p:cNvPr>
          <p:cNvPicPr>
            <a:picLocks noChangeAspect="1"/>
          </p:cNvPicPr>
          <p:nvPr/>
        </p:nvPicPr>
        <p:blipFill>
          <a:blip r:embed="rId3"/>
          <a:stretch>
            <a:fillRect/>
          </a:stretch>
        </p:blipFill>
        <p:spPr>
          <a:xfrm>
            <a:off x="9118329" y="4587308"/>
            <a:ext cx="2489471" cy="1341239"/>
          </a:xfrm>
          <a:prstGeom prst="rect">
            <a:avLst/>
          </a:prstGeom>
        </p:spPr>
      </p:pic>
      <p:pic>
        <p:nvPicPr>
          <p:cNvPr id="6" name="Picture 5">
            <a:extLst>
              <a:ext uri="{FF2B5EF4-FFF2-40B4-BE49-F238E27FC236}">
                <a16:creationId xmlns:a16="http://schemas.microsoft.com/office/drawing/2014/main" id="{BC7B6241-E15F-429E-A155-645F9B18A603}"/>
              </a:ext>
            </a:extLst>
          </p:cNvPr>
          <p:cNvPicPr>
            <a:picLocks noChangeAspect="1"/>
          </p:cNvPicPr>
          <p:nvPr/>
        </p:nvPicPr>
        <p:blipFill rotWithShape="1">
          <a:blip r:embed="rId4"/>
          <a:srcRect l="1876" t="25317" r="35550"/>
          <a:stretch/>
        </p:blipFill>
        <p:spPr>
          <a:xfrm>
            <a:off x="6921634" y="4535397"/>
            <a:ext cx="1889760" cy="1445062"/>
          </a:xfrm>
          <a:prstGeom prst="rect">
            <a:avLst/>
          </a:prstGeom>
        </p:spPr>
      </p:pic>
      <p:cxnSp>
        <p:nvCxnSpPr>
          <p:cNvPr id="8" name="Straight Connector 7">
            <a:extLst>
              <a:ext uri="{FF2B5EF4-FFF2-40B4-BE49-F238E27FC236}">
                <a16:creationId xmlns:a16="http://schemas.microsoft.com/office/drawing/2014/main" id="{B0D0A59E-57C4-4EA4-957F-1D92EA7C7BED}"/>
              </a:ext>
            </a:extLst>
          </p:cNvPr>
          <p:cNvCxnSpPr/>
          <p:nvPr/>
        </p:nvCxnSpPr>
        <p:spPr>
          <a:xfrm>
            <a:off x="7015480" y="4338320"/>
            <a:ext cx="4409440" cy="0"/>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6998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01A4-4EB2-4DA3-9B87-007DFF8AD6AE}"/>
              </a:ext>
            </a:extLst>
          </p:cNvPr>
          <p:cNvSpPr>
            <a:spLocks noGrp="1"/>
          </p:cNvSpPr>
          <p:nvPr>
            <p:ph type="title"/>
          </p:nvPr>
        </p:nvSpPr>
        <p:spPr/>
        <p:txBody>
          <a:bodyPr/>
          <a:lstStyle/>
          <a:p>
            <a:r>
              <a:rPr lang="en-US" dirty="0"/>
              <a:t>Step-by-Step Guide to Doffing (cont.)</a:t>
            </a:r>
          </a:p>
        </p:txBody>
      </p:sp>
      <p:sp>
        <p:nvSpPr>
          <p:cNvPr id="3" name="Content Placeholder 2">
            <a:extLst>
              <a:ext uri="{FF2B5EF4-FFF2-40B4-BE49-F238E27FC236}">
                <a16:creationId xmlns:a16="http://schemas.microsoft.com/office/drawing/2014/main" id="{12FF97FF-58EC-4FAB-AF80-7C578EB59809}"/>
              </a:ext>
            </a:extLst>
          </p:cNvPr>
          <p:cNvSpPr>
            <a:spLocks noGrp="1"/>
          </p:cNvSpPr>
          <p:nvPr>
            <p:ph idx="1"/>
          </p:nvPr>
        </p:nvSpPr>
        <p:spPr>
          <a:xfrm>
            <a:off x="1097280" y="1845734"/>
            <a:ext cx="6248400" cy="4438226"/>
          </a:xfrm>
        </p:spPr>
        <p:txBody>
          <a:bodyPr>
            <a:normAutofit/>
          </a:bodyPr>
          <a:lstStyle/>
          <a:p>
            <a:pPr marL="457200" indent="-457200">
              <a:buFont typeface="+mj-lt"/>
              <a:buAutoNum type="arabicPeriod" startAt="3"/>
            </a:pPr>
            <a:r>
              <a:rPr lang="en-US" sz="1900" b="1" dirty="0"/>
              <a:t>Goggles or face shield </a:t>
            </a:r>
            <a:r>
              <a:rPr lang="en-US" sz="1900" dirty="0"/>
              <a:t>– </a:t>
            </a:r>
            <a:r>
              <a:rPr lang="en-US" sz="1600" dirty="0"/>
              <a:t>Apply new gloves. Reaching around to the back of the head, remove by grasping the strap and pulling over the head. Be careful to avoid touching the outside front of the goggles or face shield as this surface is dirty. If single-use, dispose. If reusable, place in designated area to be cleaned. </a:t>
            </a:r>
          </a:p>
          <a:p>
            <a:pPr marL="457200" indent="-457200">
              <a:buFont typeface="+mj-lt"/>
              <a:buAutoNum type="arabicPeriod" startAt="3"/>
            </a:pPr>
            <a:r>
              <a:rPr lang="en-US" sz="1900" b="1" dirty="0"/>
              <a:t>Remove gloves and thoroughly sanitize hands. </a:t>
            </a:r>
          </a:p>
          <a:p>
            <a:pPr marL="457200" indent="-457200">
              <a:buFont typeface="+mj-lt"/>
              <a:buAutoNum type="arabicPeriod" startAt="3"/>
            </a:pPr>
            <a:r>
              <a:rPr lang="en-US" sz="1900" b="1" dirty="0"/>
              <a:t>Mask or respirator</a:t>
            </a:r>
            <a:r>
              <a:rPr lang="en-US" sz="1900" dirty="0"/>
              <a:t> – </a:t>
            </a:r>
            <a:r>
              <a:rPr lang="en-US" sz="1600" dirty="0"/>
              <a:t>Reaching around the back of the head, first untie or grasp the bottom strap and pull it over the top of the head. Then do the same with the top strap, making sure to avoid contact with the front of the mask as it is dirty. Holding the mask by the straps, discard in the designated waste bin.</a:t>
            </a:r>
          </a:p>
          <a:p>
            <a:pPr marL="0" indent="0">
              <a:buNone/>
            </a:pPr>
            <a:r>
              <a:rPr lang="en-US" sz="1600" dirty="0"/>
              <a:t>	</a:t>
            </a:r>
            <a:r>
              <a:rPr lang="en-US" sz="1600" b="1" i="1" dirty="0"/>
              <a:t>Note from demo video</a:t>
            </a:r>
            <a:r>
              <a:rPr lang="en-US" sz="1600" dirty="0"/>
              <a:t>: Note that Alyssa saved her respirator for 	later reuse by using the strings to place it face down in a paper 	bag that she then sealed. This can be done in times of shortage. </a:t>
            </a:r>
          </a:p>
          <a:p>
            <a:pPr marL="457200" indent="-457200">
              <a:buFont typeface="+mj-lt"/>
              <a:buAutoNum type="arabicPeriod" startAt="6"/>
            </a:pPr>
            <a:r>
              <a:rPr lang="en-US" sz="1900" b="1" dirty="0"/>
              <a:t>Thoroughly sanitize hands.</a:t>
            </a:r>
          </a:p>
        </p:txBody>
      </p:sp>
      <p:pic>
        <p:nvPicPr>
          <p:cNvPr id="4" name="Picture 3">
            <a:extLst>
              <a:ext uri="{FF2B5EF4-FFF2-40B4-BE49-F238E27FC236}">
                <a16:creationId xmlns:a16="http://schemas.microsoft.com/office/drawing/2014/main" id="{DFD210F4-2E27-4F18-A372-E0DBB7BD44A0}"/>
              </a:ext>
            </a:extLst>
          </p:cNvPr>
          <p:cNvPicPr>
            <a:picLocks noChangeAspect="1"/>
          </p:cNvPicPr>
          <p:nvPr/>
        </p:nvPicPr>
        <p:blipFill>
          <a:blip r:embed="rId2"/>
          <a:stretch>
            <a:fillRect/>
          </a:stretch>
        </p:blipFill>
        <p:spPr>
          <a:xfrm>
            <a:off x="7568565" y="1976120"/>
            <a:ext cx="3682176" cy="970597"/>
          </a:xfrm>
          <a:prstGeom prst="rect">
            <a:avLst/>
          </a:prstGeom>
        </p:spPr>
      </p:pic>
      <p:pic>
        <p:nvPicPr>
          <p:cNvPr id="5" name="Picture 4">
            <a:extLst>
              <a:ext uri="{FF2B5EF4-FFF2-40B4-BE49-F238E27FC236}">
                <a16:creationId xmlns:a16="http://schemas.microsoft.com/office/drawing/2014/main" id="{88E48CAA-E87E-4657-BDD7-4732D699905D}"/>
              </a:ext>
            </a:extLst>
          </p:cNvPr>
          <p:cNvPicPr>
            <a:picLocks noChangeAspect="1"/>
          </p:cNvPicPr>
          <p:nvPr/>
        </p:nvPicPr>
        <p:blipFill>
          <a:blip r:embed="rId3"/>
          <a:stretch>
            <a:fillRect/>
          </a:stretch>
        </p:blipFill>
        <p:spPr>
          <a:xfrm>
            <a:off x="7600284" y="3446483"/>
            <a:ext cx="3618737" cy="1236728"/>
          </a:xfrm>
          <a:prstGeom prst="rect">
            <a:avLst/>
          </a:prstGeom>
        </p:spPr>
      </p:pic>
      <p:pic>
        <p:nvPicPr>
          <p:cNvPr id="6" name="Picture 5">
            <a:extLst>
              <a:ext uri="{FF2B5EF4-FFF2-40B4-BE49-F238E27FC236}">
                <a16:creationId xmlns:a16="http://schemas.microsoft.com/office/drawing/2014/main" id="{BE069AED-9BE7-4328-801D-D2F0658C984C}"/>
              </a:ext>
            </a:extLst>
          </p:cNvPr>
          <p:cNvPicPr>
            <a:picLocks noChangeAspect="1"/>
          </p:cNvPicPr>
          <p:nvPr/>
        </p:nvPicPr>
        <p:blipFill>
          <a:blip r:embed="rId4"/>
          <a:stretch>
            <a:fillRect/>
          </a:stretch>
        </p:blipFill>
        <p:spPr>
          <a:xfrm>
            <a:off x="7933277" y="5107859"/>
            <a:ext cx="2952750" cy="1213565"/>
          </a:xfrm>
          <a:prstGeom prst="rect">
            <a:avLst/>
          </a:prstGeom>
        </p:spPr>
      </p:pic>
      <p:cxnSp>
        <p:nvCxnSpPr>
          <p:cNvPr id="7" name="Straight Connector 6">
            <a:extLst>
              <a:ext uri="{FF2B5EF4-FFF2-40B4-BE49-F238E27FC236}">
                <a16:creationId xmlns:a16="http://schemas.microsoft.com/office/drawing/2014/main" id="{303708A7-2150-4774-A67B-AABC5CB16873}"/>
              </a:ext>
            </a:extLst>
          </p:cNvPr>
          <p:cNvCxnSpPr>
            <a:cxnSpLocks/>
          </p:cNvCxnSpPr>
          <p:nvPr/>
        </p:nvCxnSpPr>
        <p:spPr>
          <a:xfrm>
            <a:off x="7568565" y="3251200"/>
            <a:ext cx="3650456" cy="0"/>
          </a:xfrm>
          <a:prstGeom prst="line">
            <a:avLst/>
          </a:prstGeom>
          <a:ln w="63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7116744-3A71-432A-8068-F13B99D0F2E7}"/>
              </a:ext>
            </a:extLst>
          </p:cNvPr>
          <p:cNvCxnSpPr>
            <a:cxnSpLocks/>
          </p:cNvCxnSpPr>
          <p:nvPr/>
        </p:nvCxnSpPr>
        <p:spPr>
          <a:xfrm>
            <a:off x="7600284" y="4866640"/>
            <a:ext cx="3650457" cy="0"/>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6336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BD558-3C1F-41AE-867F-DF56803D070F}"/>
              </a:ext>
            </a:extLst>
          </p:cNvPr>
          <p:cNvSpPr>
            <a:spLocks noGrp="1"/>
          </p:cNvSpPr>
          <p:nvPr>
            <p:ph type="title"/>
          </p:nvPr>
        </p:nvSpPr>
        <p:spPr/>
        <p:txBody>
          <a:bodyPr/>
          <a:lstStyle/>
          <a:p>
            <a:r>
              <a:rPr lang="en-US" dirty="0"/>
              <a:t>Getting this right is </a:t>
            </a:r>
            <a:r>
              <a:rPr lang="en-US" b="1" dirty="0"/>
              <a:t>HARD</a:t>
            </a:r>
            <a:r>
              <a:rPr lang="en-US" dirty="0"/>
              <a:t>! </a:t>
            </a:r>
          </a:p>
        </p:txBody>
      </p:sp>
      <p:sp>
        <p:nvSpPr>
          <p:cNvPr id="3" name="Content Placeholder 2">
            <a:extLst>
              <a:ext uri="{FF2B5EF4-FFF2-40B4-BE49-F238E27FC236}">
                <a16:creationId xmlns:a16="http://schemas.microsoft.com/office/drawing/2014/main" id="{13D8880C-114A-4B8B-832D-51835213FF02}"/>
              </a:ext>
            </a:extLst>
          </p:cNvPr>
          <p:cNvSpPr>
            <a:spLocks noGrp="1"/>
          </p:cNvSpPr>
          <p:nvPr>
            <p:ph idx="1"/>
          </p:nvPr>
        </p:nvSpPr>
        <p:spPr>
          <a:xfrm>
            <a:off x="1097280" y="1845734"/>
            <a:ext cx="10058400" cy="4270586"/>
          </a:xfrm>
        </p:spPr>
        <p:txBody>
          <a:bodyPr/>
          <a:lstStyle/>
          <a:p>
            <a:r>
              <a:rPr lang="en-US" dirty="0"/>
              <a:t>Alyssa and Adam did a </a:t>
            </a:r>
            <a:r>
              <a:rPr lang="en-US" b="1" i="1" dirty="0"/>
              <a:t>FANTASTIC</a:t>
            </a:r>
            <a:r>
              <a:rPr lang="en-US" dirty="0"/>
              <a:t> job demonstrating how to properly don and doff PPE, however, we wanted to show that even providers who perform these processes daily can make little mistakes that increase their chances of becoming contaminated.</a:t>
            </a:r>
          </a:p>
          <a:p>
            <a:r>
              <a:rPr lang="en-US" b="1" dirty="0"/>
              <a:t>Here are some helpful tips based on the demo videos:</a:t>
            </a:r>
          </a:p>
          <a:p>
            <a:pPr lvl="1">
              <a:buFont typeface="Arial" panose="020B0604020202020204" pitchFamily="34" charset="0"/>
              <a:buChar char="•"/>
            </a:pPr>
            <a:r>
              <a:rPr lang="en-US" dirty="0"/>
              <a:t>Never touch any clean surfaces or items with dirty gloves! This includes things such as bottles of hand sanitizer and the lid of the linen bin – use the foot pedal if functional.</a:t>
            </a:r>
          </a:p>
          <a:p>
            <a:pPr lvl="1">
              <a:buFont typeface="Arial" panose="020B0604020202020204" pitchFamily="34" charset="0"/>
              <a:buChar char="•"/>
            </a:pPr>
            <a:r>
              <a:rPr lang="en-US" dirty="0"/>
              <a:t>Be sure to reach all the way around to the back of the head when removing face shields, goggles, surgical masks, or respirators. This ensures that you’re touching the “clean” surfaces. </a:t>
            </a:r>
          </a:p>
          <a:p>
            <a:pPr lvl="1">
              <a:buFont typeface="Arial" panose="020B0604020202020204" pitchFamily="34" charset="0"/>
              <a:buChar char="•"/>
            </a:pPr>
            <a:r>
              <a:rPr lang="en-US" dirty="0"/>
              <a:t>After removing a face mask or respirator, be aware that the outside front of the mask is dirty and will contaminate anything it touches. Avoid touching it to your skin, the outside of your paper bag, etc. </a:t>
            </a:r>
          </a:p>
          <a:p>
            <a:pPr lvl="1">
              <a:buFont typeface="Arial" panose="020B0604020202020204" pitchFamily="34" charset="0"/>
              <a:buChar char="•"/>
            </a:pPr>
            <a:r>
              <a:rPr lang="en-US" dirty="0"/>
              <a:t>Thorough hand sanitization involves rubbing sanitizer between hands for at least 20 seconds, during which time you should cover every surface of the hands, including the thumbs, and interlace the fingers. </a:t>
            </a:r>
          </a:p>
          <a:p>
            <a:pPr lvl="1">
              <a:buFont typeface="Arial" panose="020B0604020202020204" pitchFamily="34" charset="0"/>
              <a:buChar char="•"/>
            </a:pPr>
            <a:r>
              <a:rPr lang="en-US" dirty="0"/>
              <a:t>Paper bags for storing respirators should be clearly labeled with your name to prevent confusion. </a:t>
            </a:r>
          </a:p>
          <a:p>
            <a:pPr marL="201168"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4270218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F868C-5AD2-40D7-A870-58AA8110BAB5}"/>
              </a:ext>
            </a:extLst>
          </p:cNvPr>
          <p:cNvSpPr>
            <a:spLocks noGrp="1"/>
          </p:cNvSpPr>
          <p:nvPr>
            <p:ph type="title"/>
          </p:nvPr>
        </p:nvSpPr>
        <p:spPr/>
        <p:txBody>
          <a:bodyPr/>
          <a:lstStyle/>
          <a:p>
            <a:r>
              <a:rPr lang="en-US" dirty="0"/>
              <a:t>Putting it all Together</a:t>
            </a:r>
          </a:p>
        </p:txBody>
      </p:sp>
      <p:sp>
        <p:nvSpPr>
          <p:cNvPr id="3" name="Content Placeholder 2">
            <a:extLst>
              <a:ext uri="{FF2B5EF4-FFF2-40B4-BE49-F238E27FC236}">
                <a16:creationId xmlns:a16="http://schemas.microsoft.com/office/drawing/2014/main" id="{D3BC9228-C8D8-47A8-B395-2BCCA082A209}"/>
              </a:ext>
            </a:extLst>
          </p:cNvPr>
          <p:cNvSpPr>
            <a:spLocks noGrp="1"/>
          </p:cNvSpPr>
          <p:nvPr>
            <p:ph idx="1"/>
          </p:nvPr>
        </p:nvSpPr>
        <p:spPr>
          <a:xfrm>
            <a:off x="1097280" y="1845734"/>
            <a:ext cx="10058400" cy="4387726"/>
          </a:xfrm>
        </p:spPr>
        <p:txBody>
          <a:bodyPr>
            <a:normAutofit/>
          </a:bodyPr>
          <a:lstStyle/>
          <a:p>
            <a:r>
              <a:rPr lang="en-US" b="1" dirty="0"/>
              <a:t>In light of everything you just learned, take a second and consider how comfortable you’d feel completing the following sequence of events:</a:t>
            </a:r>
          </a:p>
          <a:p>
            <a:pPr marL="749808" lvl="1" indent="-457200">
              <a:spcBef>
                <a:spcPts val="1200"/>
              </a:spcBef>
              <a:buFont typeface="+mj-lt"/>
              <a:buAutoNum type="arabicPeriod"/>
            </a:pPr>
            <a:r>
              <a:rPr lang="en-US" dirty="0"/>
              <a:t>Approaching a patient room and locating the posted precautions sign. </a:t>
            </a:r>
          </a:p>
          <a:p>
            <a:pPr marL="749808" lvl="1" indent="-457200">
              <a:buFont typeface="+mj-lt"/>
              <a:buAutoNum type="arabicPeriod"/>
            </a:pPr>
            <a:r>
              <a:rPr lang="en-US" dirty="0"/>
              <a:t>Correctly interpreting the precautions sign such that you understand what PPE will be required for the patient encounter, as well as any other necessary precautions. </a:t>
            </a:r>
          </a:p>
          <a:p>
            <a:pPr marL="749808" lvl="1" indent="-457200">
              <a:buFont typeface="+mj-lt"/>
              <a:buAutoNum type="arabicPeriod"/>
            </a:pPr>
            <a:r>
              <a:rPr lang="en-US" dirty="0"/>
              <a:t>Gathering the correct PPE. </a:t>
            </a:r>
          </a:p>
          <a:p>
            <a:pPr marL="749808" lvl="1" indent="-457200">
              <a:buFont typeface="+mj-lt"/>
              <a:buAutoNum type="arabicPeriod"/>
            </a:pPr>
            <a:r>
              <a:rPr lang="en-US" dirty="0"/>
              <a:t>Foaming in and donning your PPE in accordance with the CDC guidelines. </a:t>
            </a:r>
          </a:p>
          <a:p>
            <a:pPr marL="749808" lvl="1" indent="-457200">
              <a:buFont typeface="+mj-lt"/>
              <a:buAutoNum type="arabicPeriod"/>
            </a:pPr>
            <a:r>
              <a:rPr lang="en-US" dirty="0"/>
              <a:t>Entering the room to conduct your patient encounter, knowing that both you and the patient are well protected. </a:t>
            </a:r>
          </a:p>
          <a:p>
            <a:pPr marL="749808" lvl="1" indent="-457200">
              <a:buFont typeface="+mj-lt"/>
              <a:buAutoNum type="arabicPeriod"/>
            </a:pPr>
            <a:r>
              <a:rPr lang="en-US" dirty="0"/>
              <a:t>Exiting the patient room, doffing your PPE in accordance with your institution’s guidelines, and sanitizing both your hands and any medical equipment that was used during the patient encounter.</a:t>
            </a:r>
          </a:p>
          <a:p>
            <a:r>
              <a:rPr lang="en-US" b="1" dirty="0"/>
              <a:t>See the notes below for a reminder on where to find this material in the presentation if you do not feel comfortable with any of the above steps. </a:t>
            </a:r>
          </a:p>
        </p:txBody>
      </p:sp>
    </p:spTree>
    <p:extLst>
      <p:ext uri="{BB962C8B-B14F-4D97-AF65-F5344CB8AC3E}">
        <p14:creationId xmlns:p14="http://schemas.microsoft.com/office/powerpoint/2010/main" val="3297975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C0793B-D681-43D9-B3A8-D1C0CECEF564}"/>
              </a:ext>
            </a:extLst>
          </p:cNvPr>
          <p:cNvSpPr/>
          <p:nvPr/>
        </p:nvSpPr>
        <p:spPr>
          <a:xfrm>
            <a:off x="1284941" y="1398493"/>
            <a:ext cx="9622117" cy="3631763"/>
          </a:xfrm>
          <a:prstGeom prst="rect">
            <a:avLst/>
          </a:prstGeom>
        </p:spPr>
        <p:txBody>
          <a:bodyPr wrap="square">
            <a:spAutoFit/>
          </a:bodyPr>
          <a:lstStyle/>
          <a:p>
            <a:pPr marL="292608" lvl="1" algn="ctr">
              <a:spcBef>
                <a:spcPts val="1200"/>
              </a:spcBef>
              <a:buNone/>
            </a:pPr>
            <a:r>
              <a:rPr lang="en-US" sz="4000" b="1" dirty="0">
                <a:solidFill>
                  <a:schemeClr val="accent1"/>
                </a:solidFill>
              </a:rPr>
              <a:t>Remember to take your time and ask questions if you’re ever unsure about something. </a:t>
            </a:r>
          </a:p>
          <a:p>
            <a:pPr marL="292608" lvl="1" algn="ctr">
              <a:spcBef>
                <a:spcPts val="1200"/>
              </a:spcBef>
              <a:buNone/>
            </a:pPr>
            <a:endParaRPr lang="en-US" sz="4000" b="1" dirty="0">
              <a:solidFill>
                <a:schemeClr val="accent1"/>
              </a:solidFill>
            </a:endParaRPr>
          </a:p>
          <a:p>
            <a:pPr marL="292608" lvl="1" algn="ctr">
              <a:spcBef>
                <a:spcPts val="1200"/>
              </a:spcBef>
              <a:buNone/>
            </a:pPr>
            <a:r>
              <a:rPr lang="en-US" sz="5000" b="1" dirty="0">
                <a:solidFill>
                  <a:schemeClr val="accent1"/>
                </a:solidFill>
              </a:rPr>
              <a:t>GOOD LUCK!! </a:t>
            </a:r>
            <a:r>
              <a:rPr lang="en-US" sz="5000" b="1" dirty="0">
                <a:solidFill>
                  <a:schemeClr val="accent1"/>
                </a:solidFill>
                <a:sym typeface="Wingdings" panose="05000000000000000000" pitchFamily="2" charset="2"/>
              </a:rPr>
              <a:t></a:t>
            </a:r>
            <a:endParaRPr lang="en-US" sz="5000" b="1" dirty="0">
              <a:solidFill>
                <a:schemeClr val="accent1"/>
              </a:solidFill>
            </a:endParaRPr>
          </a:p>
        </p:txBody>
      </p:sp>
    </p:spTree>
    <p:extLst>
      <p:ext uri="{BB962C8B-B14F-4D97-AF65-F5344CB8AC3E}">
        <p14:creationId xmlns:p14="http://schemas.microsoft.com/office/powerpoint/2010/main" val="4233100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4C374-5482-457D-9F99-B3C49D403CA3}"/>
              </a:ext>
            </a:extLst>
          </p:cNvPr>
          <p:cNvSpPr>
            <a:spLocks noGrp="1"/>
          </p:cNvSpPr>
          <p:nvPr>
            <p:ph type="title"/>
          </p:nvPr>
        </p:nvSpPr>
        <p:spPr/>
        <p:txBody>
          <a:bodyPr/>
          <a:lstStyle/>
          <a:p>
            <a:r>
              <a:rPr lang="en-US" dirty="0"/>
              <a:t>Additional Resources </a:t>
            </a:r>
          </a:p>
        </p:txBody>
      </p:sp>
      <p:sp>
        <p:nvSpPr>
          <p:cNvPr id="3" name="Content Placeholder 2">
            <a:extLst>
              <a:ext uri="{FF2B5EF4-FFF2-40B4-BE49-F238E27FC236}">
                <a16:creationId xmlns:a16="http://schemas.microsoft.com/office/drawing/2014/main" id="{AE7F3C44-F06E-4C34-9C1D-95BF33478192}"/>
              </a:ext>
            </a:extLst>
          </p:cNvPr>
          <p:cNvSpPr>
            <a:spLocks noGrp="1"/>
          </p:cNvSpPr>
          <p:nvPr>
            <p:ph idx="1"/>
          </p:nvPr>
        </p:nvSpPr>
        <p:spPr/>
        <p:txBody>
          <a:bodyPr/>
          <a:lstStyle/>
          <a:p>
            <a:r>
              <a:rPr lang="en-US" dirty="0"/>
              <a:t>For a more detailed explanation of donning and doffing with additional graphics:</a:t>
            </a:r>
          </a:p>
          <a:p>
            <a:pPr lvl="1"/>
            <a:r>
              <a:rPr lang="en-US" dirty="0">
                <a:hlinkClick r:id="rId2"/>
              </a:rPr>
              <a:t>CDC: Using Personal Protective Equipment (PPE)</a:t>
            </a:r>
            <a:endParaRPr lang="en-US" dirty="0"/>
          </a:p>
          <a:p>
            <a:pPr lvl="1"/>
            <a:r>
              <a:rPr lang="en-US" dirty="0">
                <a:hlinkClick r:id="rId3"/>
              </a:rPr>
              <a:t>CDC: PPE Sequence</a:t>
            </a:r>
            <a:endParaRPr lang="en-US" dirty="0"/>
          </a:p>
          <a:p>
            <a:r>
              <a:rPr lang="en-US" dirty="0"/>
              <a:t>For another helpful donning and doffing demonstration:</a:t>
            </a:r>
          </a:p>
          <a:p>
            <a:pPr lvl="1"/>
            <a:r>
              <a:rPr lang="en-US" dirty="0">
                <a:hlinkClick r:id="rId4"/>
              </a:rPr>
              <a:t>NETEC: Personal Protective Equipment for COVID-19</a:t>
            </a:r>
            <a:endParaRPr lang="en-US" dirty="0"/>
          </a:p>
          <a:p>
            <a:r>
              <a:rPr lang="en-US" dirty="0"/>
              <a:t>For a detailed look at how to properly don and doff when using a PAPR:</a:t>
            </a:r>
          </a:p>
          <a:p>
            <a:pPr lvl="1"/>
            <a:r>
              <a:rPr lang="en-US" dirty="0">
                <a:hlinkClick r:id="rId5"/>
              </a:rPr>
              <a:t>CDC: Powered Air-Purifying Respirator (PAPR) and Gown</a:t>
            </a:r>
            <a:endParaRPr lang="en-US" dirty="0"/>
          </a:p>
        </p:txBody>
      </p:sp>
    </p:spTree>
    <p:extLst>
      <p:ext uri="{BB962C8B-B14F-4D97-AF65-F5344CB8AC3E}">
        <p14:creationId xmlns:p14="http://schemas.microsoft.com/office/powerpoint/2010/main" val="4073476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460C1-2DCD-4247-B540-19B9A8254F8A}"/>
              </a:ext>
            </a:extLst>
          </p:cNvPr>
          <p:cNvSpPr>
            <a:spLocks noGrp="1"/>
          </p:cNvSpPr>
          <p:nvPr>
            <p:ph type="title"/>
          </p:nvPr>
        </p:nvSpPr>
        <p:spPr/>
        <p:txBody>
          <a:bodyPr/>
          <a:lstStyle/>
          <a:p>
            <a:r>
              <a:rPr lang="en-US" dirty="0"/>
              <a:t>Special Thanks to…</a:t>
            </a:r>
          </a:p>
        </p:txBody>
      </p:sp>
      <p:sp>
        <p:nvSpPr>
          <p:cNvPr id="3" name="Content Placeholder 2">
            <a:extLst>
              <a:ext uri="{FF2B5EF4-FFF2-40B4-BE49-F238E27FC236}">
                <a16:creationId xmlns:a16="http://schemas.microsoft.com/office/drawing/2014/main" id="{A026FFF6-4A9E-4D38-B374-997EE982C9CF}"/>
              </a:ext>
            </a:extLst>
          </p:cNvPr>
          <p:cNvSpPr>
            <a:spLocks noGrp="1"/>
          </p:cNvSpPr>
          <p:nvPr>
            <p:ph idx="1"/>
          </p:nvPr>
        </p:nvSpPr>
        <p:spPr/>
        <p:txBody>
          <a:bodyPr>
            <a:normAutofit/>
          </a:bodyPr>
          <a:lstStyle/>
          <a:p>
            <a:r>
              <a:rPr lang="en-US" sz="2400" b="1" dirty="0"/>
              <a:t>Nolan Condron, Olivia Grocott, Hannah Hamad, </a:t>
            </a:r>
            <a:r>
              <a:rPr lang="en-US" sz="2400" b="1" dirty="0" err="1"/>
              <a:t>Afu</a:t>
            </a:r>
            <a:r>
              <a:rPr lang="en-US" sz="2400" b="1" dirty="0"/>
              <a:t> Nti, Candace Wallace, and Rachel Burke </a:t>
            </a:r>
            <a:r>
              <a:rPr lang="en-US" sz="2400" dirty="0"/>
              <a:t>for their original work on the “PPE and the COVID-19 Pandemic” presentation from which some of this information was derived. </a:t>
            </a:r>
          </a:p>
          <a:p>
            <a:r>
              <a:rPr lang="en-US" sz="2400" b="1" dirty="0"/>
              <a:t>Alyssa Stetson and Adam Resnick</a:t>
            </a:r>
            <a:r>
              <a:rPr lang="en-US" sz="2400" dirty="0"/>
              <a:t> for creating an amazing video that provided so many learning opportunities for other students. </a:t>
            </a:r>
          </a:p>
          <a:p>
            <a:r>
              <a:rPr lang="en-US" sz="2400" b="1" dirty="0"/>
              <a:t>Dr. Ellison and the UMass infection preventionists</a:t>
            </a:r>
            <a:r>
              <a:rPr lang="en-US" sz="2400" dirty="0"/>
              <a:t> for sharing their valuable feedback and insight on this topic. </a:t>
            </a:r>
          </a:p>
          <a:p>
            <a:r>
              <a:rPr lang="en-US" sz="2400" b="1" dirty="0"/>
              <a:t>Dr. Hatem, Dr. Fischer, and students in the Curriculum Development elective </a:t>
            </a:r>
            <a:r>
              <a:rPr lang="en-US" sz="2400" dirty="0"/>
              <a:t>for their support and collaboration. </a:t>
            </a:r>
          </a:p>
        </p:txBody>
      </p:sp>
    </p:spTree>
    <p:extLst>
      <p:ext uri="{BB962C8B-B14F-4D97-AF65-F5344CB8AC3E}">
        <p14:creationId xmlns:p14="http://schemas.microsoft.com/office/powerpoint/2010/main" val="2034539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16C7-43D5-4C2A-9C6B-DA15E0575C57}"/>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B8012433-06CD-4A5F-91F5-760CBFAA6ABD}"/>
              </a:ext>
            </a:extLst>
          </p:cNvPr>
          <p:cNvSpPr>
            <a:spLocks noGrp="1"/>
          </p:cNvSpPr>
          <p:nvPr>
            <p:ph idx="1"/>
          </p:nvPr>
        </p:nvSpPr>
        <p:spPr/>
        <p:txBody>
          <a:bodyPr>
            <a:normAutofit/>
          </a:bodyPr>
          <a:lstStyle/>
          <a:p>
            <a:r>
              <a:rPr lang="en-US" sz="1600" dirty="0">
                <a:hlinkClick r:id="rId2"/>
              </a:rPr>
              <a:t>https://www.cdc.gov/niosh/npptl/pdfs/UnderstandDifferenceInfographic-508.pdf</a:t>
            </a:r>
            <a:endParaRPr lang="en-US" sz="1600" dirty="0"/>
          </a:p>
          <a:p>
            <a:r>
              <a:rPr lang="en-US" sz="1600" dirty="0">
                <a:hlinkClick r:id="rId3"/>
              </a:rPr>
              <a:t>https://www.cdc.gov/niosh/topics/eye/eye-infectious.html</a:t>
            </a:r>
            <a:endParaRPr lang="en-US" sz="1600" dirty="0"/>
          </a:p>
          <a:p>
            <a:r>
              <a:rPr lang="en-US" sz="1600" dirty="0">
                <a:hlinkClick r:id="rId4"/>
              </a:rPr>
              <a:t>https://www.cdc.gov/oralhealth/infectioncontrol/faqs/personal-protective-equipment.html</a:t>
            </a:r>
            <a:endParaRPr lang="en-US" sz="1600" dirty="0"/>
          </a:p>
          <a:p>
            <a:r>
              <a:rPr lang="en-US" sz="1600" dirty="0">
                <a:hlinkClick r:id="rId5"/>
              </a:rPr>
              <a:t>https://www.cdc.gov/handhygiene/providers/index.html</a:t>
            </a:r>
            <a:endParaRPr lang="en-US" sz="1600" dirty="0"/>
          </a:p>
          <a:p>
            <a:r>
              <a:rPr lang="en-US" sz="1600" dirty="0">
                <a:hlinkClick r:id="rId6"/>
              </a:rPr>
              <a:t>https://www.cdc.gov/infectioncontrol/basics/transmission-based-precautions.html#anchor_1564058235</a:t>
            </a:r>
            <a:endParaRPr lang="en-US" sz="1600" dirty="0"/>
          </a:p>
          <a:p>
            <a:r>
              <a:rPr lang="en-US" sz="1600" dirty="0">
                <a:hlinkClick r:id="rId7"/>
              </a:rPr>
              <a:t>https://www.cdc.gov/hai/pdfs/ppe/ppe-sequence.pdf</a:t>
            </a:r>
            <a:endParaRPr lang="en-US" sz="1600" dirty="0"/>
          </a:p>
          <a:p>
            <a:r>
              <a:rPr lang="en-US" sz="1600" dirty="0">
                <a:hlinkClick r:id="rId8"/>
              </a:rPr>
              <a:t>https://www.cdc.gov/hai/pdfs/ppe/ppeslides6-29-04.pdf</a:t>
            </a:r>
            <a:endParaRPr lang="en-US" sz="1600" dirty="0"/>
          </a:p>
          <a:p>
            <a:r>
              <a:rPr lang="en-US" sz="1600" dirty="0">
                <a:hlinkClick r:id="rId9"/>
              </a:rPr>
              <a:t>https://www.cdc.gov/coronavirus/2019-ncov/hcp/ppe-strategy/index.html</a:t>
            </a:r>
            <a:endParaRPr lang="en-US" sz="1600" dirty="0"/>
          </a:p>
          <a:p>
            <a:r>
              <a:rPr lang="en-US" sz="1600" dirty="0">
                <a:hlinkClick r:id="rId10"/>
              </a:rPr>
              <a:t>https://www.cdc.gov/infectioncontrol/basics/standard-precautions.html</a:t>
            </a:r>
            <a:endParaRPr lang="en-US" sz="1600" dirty="0"/>
          </a:p>
          <a:p>
            <a:r>
              <a:rPr lang="en-US" sz="1600" dirty="0">
                <a:hlinkClick r:id="rId11"/>
              </a:rPr>
              <a:t>https://www.ncbi.nlm.nih.gov/pmc/articles/PMC2946685/</a:t>
            </a:r>
            <a:endParaRPr lang="en-US" sz="1600" dirty="0"/>
          </a:p>
        </p:txBody>
      </p:sp>
    </p:spTree>
    <p:extLst>
      <p:ext uri="{BB962C8B-B14F-4D97-AF65-F5344CB8AC3E}">
        <p14:creationId xmlns:p14="http://schemas.microsoft.com/office/powerpoint/2010/main" val="1997653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64DCD-7F34-4A36-A58E-DCF51116F3CB}"/>
              </a:ext>
            </a:extLst>
          </p:cNvPr>
          <p:cNvSpPr>
            <a:spLocks noGrp="1"/>
          </p:cNvSpPr>
          <p:nvPr>
            <p:ph type="title"/>
          </p:nvPr>
        </p:nvSpPr>
        <p:spPr/>
        <p:txBody>
          <a:bodyPr/>
          <a:lstStyle/>
          <a:p>
            <a:r>
              <a:rPr lang="en-US" dirty="0"/>
              <a:t>Overview </a:t>
            </a:r>
          </a:p>
        </p:txBody>
      </p:sp>
      <p:sp>
        <p:nvSpPr>
          <p:cNvPr id="3" name="Content Placeholder 2">
            <a:extLst>
              <a:ext uri="{FF2B5EF4-FFF2-40B4-BE49-F238E27FC236}">
                <a16:creationId xmlns:a16="http://schemas.microsoft.com/office/drawing/2014/main" id="{4E6F8B2B-5D5E-494C-B4A7-92A6DE51AB4C}"/>
              </a:ext>
            </a:extLst>
          </p:cNvPr>
          <p:cNvSpPr>
            <a:spLocks noGrp="1"/>
          </p:cNvSpPr>
          <p:nvPr>
            <p:ph idx="1"/>
          </p:nvPr>
        </p:nvSpPr>
        <p:spPr>
          <a:xfrm>
            <a:off x="1097280" y="1845734"/>
            <a:ext cx="7674026" cy="4023360"/>
          </a:xfrm>
        </p:spPr>
        <p:txBody>
          <a:bodyPr>
            <a:normAutofit fontScale="92500" lnSpcReduction="10000"/>
          </a:bodyPr>
          <a:lstStyle/>
          <a:p>
            <a:pPr marL="0" indent="0">
              <a:buNone/>
            </a:pPr>
            <a:r>
              <a:rPr lang="en-US" dirty="0"/>
              <a:t>Personal protective equipment (PPE) is a term used to describe pieces of medical equipment that are designed to protect the wearer from exposure to infection or injury by limiting contact between mucous membranes and/or skin and infectious materials. It includes:</a:t>
            </a:r>
          </a:p>
          <a:p>
            <a:pPr lvl="1">
              <a:buFont typeface="Arial" panose="020B0604020202020204" pitchFamily="34" charset="0"/>
              <a:buChar char="•"/>
            </a:pPr>
            <a:r>
              <a:rPr lang="en-US" dirty="0"/>
              <a:t>Masks (i.e. surgical masks, respirators, and PAPRs)</a:t>
            </a:r>
          </a:p>
          <a:p>
            <a:pPr lvl="1">
              <a:buFont typeface="Arial" panose="020B0604020202020204" pitchFamily="34" charset="0"/>
              <a:buChar char="•"/>
            </a:pPr>
            <a:r>
              <a:rPr lang="en-US" dirty="0"/>
              <a:t>Eye protection (i.e. face shield and goggles)</a:t>
            </a:r>
          </a:p>
          <a:p>
            <a:pPr lvl="1">
              <a:buFont typeface="Arial" panose="020B0604020202020204" pitchFamily="34" charset="0"/>
              <a:buChar char="•"/>
            </a:pPr>
            <a:r>
              <a:rPr lang="en-US" dirty="0"/>
              <a:t>Gloves </a:t>
            </a:r>
          </a:p>
          <a:p>
            <a:pPr lvl="1">
              <a:buFont typeface="Arial" panose="020B0604020202020204" pitchFamily="34" charset="0"/>
              <a:buChar char="•"/>
            </a:pPr>
            <a:r>
              <a:rPr lang="en-US" dirty="0"/>
              <a:t>Gowns </a:t>
            </a:r>
          </a:p>
          <a:p>
            <a:pPr marL="0">
              <a:spcBef>
                <a:spcPts val="200"/>
              </a:spcBef>
              <a:buNone/>
            </a:pPr>
            <a:endParaRPr lang="en-US" sz="800" dirty="0"/>
          </a:p>
          <a:p>
            <a:pPr marL="0">
              <a:spcBef>
                <a:spcPts val="200"/>
              </a:spcBef>
              <a:buNone/>
            </a:pPr>
            <a:r>
              <a:rPr lang="en-US" dirty="0"/>
              <a:t>Several clinical scenarios, namely those in the realm of infectious disease, necessitate the correct use of PPE in order to lessen the chances of person-to-person transmission of infectious materials.</a:t>
            </a:r>
          </a:p>
          <a:p>
            <a:pPr marL="0">
              <a:spcBef>
                <a:spcPts val="200"/>
              </a:spcBef>
              <a:buNone/>
            </a:pPr>
            <a:endParaRPr lang="en-US" sz="800" dirty="0"/>
          </a:p>
          <a:p>
            <a:pPr marL="0">
              <a:spcBef>
                <a:spcPts val="200"/>
              </a:spcBef>
              <a:buNone/>
            </a:pPr>
            <a:r>
              <a:rPr lang="en-US" dirty="0"/>
              <a:t>Very specific procedures exist to dictate how PPE should be applied (aka “donning”) and removed (aka “doffing”). Following these guideline further protect the wearer and lessens the chance of unintentional contamination. </a:t>
            </a:r>
          </a:p>
        </p:txBody>
      </p:sp>
      <p:pic>
        <p:nvPicPr>
          <p:cNvPr id="6146" name="Picture 2" descr="Personal Protective Equipment">
            <a:extLst>
              <a:ext uri="{FF2B5EF4-FFF2-40B4-BE49-F238E27FC236}">
                <a16:creationId xmlns:a16="http://schemas.microsoft.com/office/drawing/2014/main" id="{AE267E13-B444-41A3-ADF3-48AA43985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8210" y="2653646"/>
            <a:ext cx="2077470" cy="2427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02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AA90-2803-4980-8830-89FAFF9C5368}"/>
              </a:ext>
            </a:extLst>
          </p:cNvPr>
          <p:cNvSpPr>
            <a:spLocks noGrp="1"/>
          </p:cNvSpPr>
          <p:nvPr>
            <p:ph type="title"/>
          </p:nvPr>
        </p:nvSpPr>
        <p:spPr/>
        <p:txBody>
          <a:bodyPr/>
          <a:lstStyle/>
          <a:p>
            <a:r>
              <a:rPr lang="en-US" dirty="0"/>
              <a:t>Standard Precautions </a:t>
            </a:r>
          </a:p>
        </p:txBody>
      </p:sp>
      <p:sp>
        <p:nvSpPr>
          <p:cNvPr id="3" name="Content Placeholder 2">
            <a:extLst>
              <a:ext uri="{FF2B5EF4-FFF2-40B4-BE49-F238E27FC236}">
                <a16:creationId xmlns:a16="http://schemas.microsoft.com/office/drawing/2014/main" id="{EBA1BEBB-1DE5-4923-AA9F-C811BB03B77C}"/>
              </a:ext>
            </a:extLst>
          </p:cNvPr>
          <p:cNvSpPr>
            <a:spLocks noGrp="1"/>
          </p:cNvSpPr>
          <p:nvPr>
            <p:ph idx="1"/>
          </p:nvPr>
        </p:nvSpPr>
        <p:spPr>
          <a:xfrm>
            <a:off x="1097280" y="1845734"/>
            <a:ext cx="10058400" cy="668866"/>
          </a:xfrm>
        </p:spPr>
        <p:txBody>
          <a:bodyPr/>
          <a:lstStyle/>
          <a:p>
            <a:r>
              <a:rPr lang="en-US" dirty="0"/>
              <a:t>The following is a list of practices that should be implemented during the care of every patient, as they limit the risk of infection transmission between patients and providers, and vice versa. </a:t>
            </a:r>
          </a:p>
        </p:txBody>
      </p:sp>
      <p:sp>
        <p:nvSpPr>
          <p:cNvPr id="6" name="TextBox 5">
            <a:extLst>
              <a:ext uri="{FF2B5EF4-FFF2-40B4-BE49-F238E27FC236}">
                <a16:creationId xmlns:a16="http://schemas.microsoft.com/office/drawing/2014/main" id="{479B4EFB-E872-4CCA-AA6A-F9DF53256E5A}"/>
              </a:ext>
            </a:extLst>
          </p:cNvPr>
          <p:cNvSpPr txBox="1"/>
          <p:nvPr/>
        </p:nvSpPr>
        <p:spPr>
          <a:xfrm>
            <a:off x="1158240" y="2514600"/>
            <a:ext cx="5987806" cy="3693319"/>
          </a:xfrm>
          <a:prstGeom prst="rect">
            <a:avLst/>
          </a:prstGeom>
          <a:noFill/>
        </p:spPr>
        <p:txBody>
          <a:bodyPr wrap="square" rtlCol="0">
            <a:spAutoFit/>
          </a:bodyPr>
          <a:lstStyle/>
          <a:p>
            <a:pPr marL="578358" lvl="1" indent="-285750">
              <a:buClr>
                <a:schemeClr val="accent1"/>
              </a:buClr>
              <a:buFont typeface="Arial" panose="020B0604020202020204" pitchFamily="34" charset="0"/>
              <a:buChar char="•"/>
            </a:pPr>
            <a:r>
              <a:rPr lang="en-US" dirty="0"/>
              <a:t>Good hand hygiene before and after every patient encounter</a:t>
            </a:r>
          </a:p>
          <a:p>
            <a:pPr marL="578358" lvl="1" indent="-285750">
              <a:buClr>
                <a:schemeClr val="accent1"/>
              </a:buClr>
              <a:buFont typeface="Arial" panose="020B0604020202020204" pitchFamily="34" charset="0"/>
              <a:buChar char="•"/>
            </a:pPr>
            <a:r>
              <a:rPr lang="en-US" b="1" dirty="0"/>
              <a:t>Use of proper PPE when risk of exposure to blood or bodily fluids exists</a:t>
            </a:r>
          </a:p>
          <a:p>
            <a:pPr marL="578358" lvl="1" indent="-285750">
              <a:buClr>
                <a:schemeClr val="accent1"/>
              </a:buClr>
              <a:buFont typeface="Arial" panose="020B0604020202020204" pitchFamily="34" charset="0"/>
              <a:buChar char="•"/>
            </a:pPr>
            <a:r>
              <a:rPr lang="en-US" dirty="0"/>
              <a:t>Respiratory hygiene and cough etiquette </a:t>
            </a:r>
          </a:p>
          <a:p>
            <a:pPr marL="578358" lvl="1" indent="-285750">
              <a:buClr>
                <a:schemeClr val="accent1"/>
              </a:buClr>
              <a:buFont typeface="Arial" panose="020B0604020202020204" pitchFamily="34" charset="0"/>
              <a:buChar char="•"/>
            </a:pPr>
            <a:r>
              <a:rPr lang="en-US" dirty="0"/>
              <a:t>Appropriate patient rooming to limit contact with others</a:t>
            </a:r>
          </a:p>
          <a:p>
            <a:pPr marL="578358" lvl="1" indent="-285750">
              <a:buClr>
                <a:schemeClr val="accent1"/>
              </a:buClr>
              <a:buFont typeface="Arial" panose="020B0604020202020204" pitchFamily="34" charset="0"/>
              <a:buChar char="•"/>
            </a:pPr>
            <a:r>
              <a:rPr lang="en-US" dirty="0"/>
              <a:t>Regular and thorough cleaning of all medical instruments, patient care equipment, and communal spaces</a:t>
            </a:r>
          </a:p>
          <a:p>
            <a:pPr marL="578358" lvl="1" indent="-285750">
              <a:buClr>
                <a:schemeClr val="accent1"/>
              </a:buClr>
              <a:buFont typeface="Arial" panose="020B0604020202020204" pitchFamily="34" charset="0"/>
              <a:buChar char="•"/>
            </a:pPr>
            <a:r>
              <a:rPr lang="en-US" dirty="0"/>
              <a:t>Conscious handling of laundry and linens </a:t>
            </a:r>
          </a:p>
          <a:p>
            <a:pPr marL="578358" lvl="1" indent="-285750">
              <a:buClr>
                <a:schemeClr val="accent1"/>
              </a:buClr>
              <a:buFont typeface="Arial" panose="020B0604020202020204" pitchFamily="34" charset="0"/>
              <a:buChar char="•"/>
            </a:pPr>
            <a:r>
              <a:rPr lang="en-US" dirty="0"/>
              <a:t>Follow safe injection practices</a:t>
            </a:r>
          </a:p>
          <a:p>
            <a:pPr marL="578358" lvl="1" indent="-285750">
              <a:buClr>
                <a:schemeClr val="accent1"/>
              </a:buClr>
              <a:buFont typeface="Arial" panose="020B0604020202020204" pitchFamily="34" charset="0"/>
              <a:buChar char="•"/>
            </a:pPr>
            <a:r>
              <a:rPr lang="en-US" dirty="0"/>
              <a:t>Proper handling and disposal of needles and sharps</a:t>
            </a:r>
          </a:p>
        </p:txBody>
      </p:sp>
      <p:pic>
        <p:nvPicPr>
          <p:cNvPr id="8194" name="Picture 2">
            <a:extLst>
              <a:ext uri="{FF2B5EF4-FFF2-40B4-BE49-F238E27FC236}">
                <a16:creationId xmlns:a16="http://schemas.microsoft.com/office/drawing/2014/main" id="{55399A92-CD47-44F3-984A-8D3A2EA9A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1754" y="2451101"/>
            <a:ext cx="2622938" cy="378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84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453FD1-183F-4374-9C51-B896A65209E2}"/>
              </a:ext>
            </a:extLst>
          </p:cNvPr>
          <p:cNvSpPr txBox="1"/>
          <p:nvPr/>
        </p:nvSpPr>
        <p:spPr>
          <a:xfrm>
            <a:off x="1412240" y="2042160"/>
            <a:ext cx="9367520" cy="2554545"/>
          </a:xfrm>
          <a:prstGeom prst="rect">
            <a:avLst/>
          </a:prstGeom>
          <a:noFill/>
        </p:spPr>
        <p:txBody>
          <a:bodyPr wrap="square" rtlCol="0">
            <a:spAutoFit/>
          </a:bodyPr>
          <a:lstStyle/>
          <a:p>
            <a:pPr algn="ctr"/>
            <a:r>
              <a:rPr lang="en-US" sz="4000" dirty="0"/>
              <a:t>Let’s start by taking a closer look at which specific pieces of medical equipment are included under the umbrella designation of</a:t>
            </a:r>
            <a:r>
              <a:rPr lang="en-US" sz="4000" b="1" dirty="0"/>
              <a:t> PPE</a:t>
            </a:r>
            <a:r>
              <a:rPr lang="en-US" sz="4000" dirty="0"/>
              <a:t>.</a:t>
            </a:r>
          </a:p>
        </p:txBody>
      </p:sp>
      <p:sp>
        <p:nvSpPr>
          <p:cNvPr id="3" name="Star: 5 Points 2">
            <a:extLst>
              <a:ext uri="{FF2B5EF4-FFF2-40B4-BE49-F238E27FC236}">
                <a16:creationId xmlns:a16="http://schemas.microsoft.com/office/drawing/2014/main" id="{49C57CFE-4FA2-4F32-8466-40EFFE8A9E49}"/>
              </a:ext>
            </a:extLst>
          </p:cNvPr>
          <p:cNvSpPr/>
          <p:nvPr/>
        </p:nvSpPr>
        <p:spPr>
          <a:xfrm>
            <a:off x="374620" y="5869639"/>
            <a:ext cx="226244" cy="22153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737677-6AC4-40E7-894C-27EBA0920EDA}"/>
              </a:ext>
            </a:extLst>
          </p:cNvPr>
          <p:cNvSpPr txBox="1"/>
          <p:nvPr/>
        </p:nvSpPr>
        <p:spPr>
          <a:xfrm>
            <a:off x="659566" y="5688017"/>
            <a:ext cx="9083701" cy="584775"/>
          </a:xfrm>
          <a:prstGeom prst="rect">
            <a:avLst/>
          </a:prstGeom>
          <a:noFill/>
        </p:spPr>
        <p:txBody>
          <a:bodyPr wrap="square" rtlCol="0">
            <a:spAutoFit/>
          </a:bodyPr>
          <a:lstStyle/>
          <a:p>
            <a:r>
              <a:rPr lang="en-US" sz="1600" dirty="0"/>
              <a:t>Denotes a “clinical pearl”, or a teaching point that will be particularly relevant when rotating on the wards. </a:t>
            </a:r>
          </a:p>
          <a:p>
            <a:r>
              <a:rPr lang="en-US" sz="1600" dirty="0"/>
              <a:t>Pay close attention to these over the next several slides!  </a:t>
            </a:r>
          </a:p>
        </p:txBody>
      </p:sp>
    </p:spTree>
    <p:extLst>
      <p:ext uri="{BB962C8B-B14F-4D97-AF65-F5344CB8AC3E}">
        <p14:creationId xmlns:p14="http://schemas.microsoft.com/office/powerpoint/2010/main" val="1057186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91D6-6E27-4EA0-B46E-4DD1AB70B158}"/>
              </a:ext>
            </a:extLst>
          </p:cNvPr>
          <p:cNvSpPr>
            <a:spLocks noGrp="1"/>
          </p:cNvSpPr>
          <p:nvPr>
            <p:ph type="title"/>
          </p:nvPr>
        </p:nvSpPr>
        <p:spPr/>
        <p:txBody>
          <a:bodyPr/>
          <a:lstStyle/>
          <a:p>
            <a:r>
              <a:rPr lang="en-US" dirty="0"/>
              <a:t>Surgical Mask</a:t>
            </a:r>
          </a:p>
        </p:txBody>
      </p:sp>
      <p:sp>
        <p:nvSpPr>
          <p:cNvPr id="3" name="Content Placeholder 2">
            <a:extLst>
              <a:ext uri="{FF2B5EF4-FFF2-40B4-BE49-F238E27FC236}">
                <a16:creationId xmlns:a16="http://schemas.microsoft.com/office/drawing/2014/main" id="{A4204885-1C7E-428B-A264-E063870BE207}"/>
              </a:ext>
            </a:extLst>
          </p:cNvPr>
          <p:cNvSpPr>
            <a:spLocks noGrp="1"/>
          </p:cNvSpPr>
          <p:nvPr>
            <p:ph idx="1"/>
          </p:nvPr>
        </p:nvSpPr>
        <p:spPr>
          <a:xfrm>
            <a:off x="1097280" y="1845734"/>
            <a:ext cx="6393567" cy="4422986"/>
          </a:xfrm>
        </p:spPr>
        <p:txBody>
          <a:bodyPr>
            <a:noAutofit/>
          </a:bodyPr>
          <a:lstStyle/>
          <a:p>
            <a:pPr lvl="1"/>
            <a:r>
              <a:rPr lang="en-US" sz="2200" b="1" dirty="0"/>
              <a:t>Looser fit </a:t>
            </a:r>
            <a:r>
              <a:rPr lang="en-US" sz="2200" dirty="0"/>
              <a:t>around the nose and mouth. </a:t>
            </a:r>
          </a:p>
          <a:p>
            <a:pPr lvl="1"/>
            <a:r>
              <a:rPr lang="en-US" sz="2200" b="1" dirty="0"/>
              <a:t>Fluid resistant </a:t>
            </a:r>
            <a:r>
              <a:rPr lang="en-US" sz="2200" dirty="0"/>
              <a:t>– protection against large droplets, sprays, and splashes of blood or other bodily fluids.</a:t>
            </a:r>
          </a:p>
          <a:p>
            <a:pPr lvl="1"/>
            <a:r>
              <a:rPr lang="en-US" sz="2200" b="1" dirty="0"/>
              <a:t>DOES NOT offer adequate protection against small particle aerosols (i.e. respiratory droplets) </a:t>
            </a:r>
            <a:r>
              <a:rPr lang="en-US" sz="2200" dirty="0"/>
              <a:t>– should NOT be worn for </a:t>
            </a:r>
            <a:r>
              <a:rPr lang="en-US" sz="2200" dirty="0">
                <a:solidFill>
                  <a:schemeClr val="tx1"/>
                </a:solidFill>
              </a:rPr>
              <a:t>AGPSs </a:t>
            </a:r>
            <a:r>
              <a:rPr lang="en-US" sz="2200" dirty="0"/>
              <a:t>performed in patients with suspected or confirmed infection. </a:t>
            </a:r>
          </a:p>
          <a:p>
            <a:pPr lvl="1"/>
            <a:r>
              <a:rPr lang="en-US" sz="2200" dirty="0"/>
              <a:t>Only appropriate for use in patients in whom suspicion for respiratory infection is </a:t>
            </a:r>
            <a:r>
              <a:rPr lang="en-US" sz="2200" b="1" dirty="0"/>
              <a:t>LOW</a:t>
            </a:r>
            <a:r>
              <a:rPr lang="en-US" sz="2200" dirty="0"/>
              <a:t>. </a:t>
            </a:r>
          </a:p>
          <a:p>
            <a:pPr lvl="1"/>
            <a:r>
              <a:rPr lang="en-US" sz="2200" b="1" dirty="0"/>
              <a:t>Single-use only </a:t>
            </a:r>
            <a:r>
              <a:rPr lang="en-US" sz="2200" dirty="0"/>
              <a:t>– replace immediately if damaged. </a:t>
            </a:r>
            <a:r>
              <a:rPr lang="en-US" sz="2200" b="1" dirty="0"/>
              <a:t>Reusable </a:t>
            </a:r>
            <a:r>
              <a:rPr lang="en-US" sz="2200" dirty="0"/>
              <a:t>in times of shortage – follow site-specific guidance for safe and appropriate reuse. </a:t>
            </a:r>
          </a:p>
        </p:txBody>
      </p:sp>
      <p:sp>
        <p:nvSpPr>
          <p:cNvPr id="6" name="Star: 5 Points 5">
            <a:extLst>
              <a:ext uri="{FF2B5EF4-FFF2-40B4-BE49-F238E27FC236}">
                <a16:creationId xmlns:a16="http://schemas.microsoft.com/office/drawing/2014/main" id="{67DCC48D-A3E2-438E-B628-6AA487025B84}"/>
              </a:ext>
            </a:extLst>
          </p:cNvPr>
          <p:cNvSpPr/>
          <p:nvPr/>
        </p:nvSpPr>
        <p:spPr>
          <a:xfrm>
            <a:off x="8035735" y="722608"/>
            <a:ext cx="226244" cy="22153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7C09E68-A8A1-4A27-A5B0-062B33F0F5DE}"/>
              </a:ext>
            </a:extLst>
          </p:cNvPr>
          <p:cNvSpPr txBox="1"/>
          <p:nvPr/>
        </p:nvSpPr>
        <p:spPr>
          <a:xfrm>
            <a:off x="8261979" y="642649"/>
            <a:ext cx="2832741" cy="738664"/>
          </a:xfrm>
          <a:prstGeom prst="rect">
            <a:avLst/>
          </a:prstGeom>
          <a:noFill/>
        </p:spPr>
        <p:txBody>
          <a:bodyPr wrap="square" rtlCol="0">
            <a:spAutoFit/>
          </a:bodyPr>
          <a:lstStyle/>
          <a:p>
            <a:r>
              <a:rPr lang="en-US" sz="1400" i="1" dirty="0"/>
              <a:t>Surgical masks should NOT be untied at the top and worn around the neck (i.e. between OR cases). </a:t>
            </a:r>
            <a:r>
              <a:rPr lang="en-US" sz="1400" b="1" dirty="0"/>
              <a:t> </a:t>
            </a:r>
          </a:p>
        </p:txBody>
      </p:sp>
      <p:pic>
        <p:nvPicPr>
          <p:cNvPr id="1030" name="Picture 6" descr="Surgical Mask So Soft Pleat-Style Ties | USAMedicalSurgical.com">
            <a:extLst>
              <a:ext uri="{FF2B5EF4-FFF2-40B4-BE49-F238E27FC236}">
                <a16:creationId xmlns:a16="http://schemas.microsoft.com/office/drawing/2014/main" id="{A613DA25-4C44-4183-8724-F4A67AC6F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9895" y="2266807"/>
            <a:ext cx="2853834" cy="285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775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7113-F8E0-4726-8FCB-3D4F0B8557E2}"/>
              </a:ext>
            </a:extLst>
          </p:cNvPr>
          <p:cNvSpPr>
            <a:spLocks noGrp="1"/>
          </p:cNvSpPr>
          <p:nvPr>
            <p:ph type="title"/>
          </p:nvPr>
        </p:nvSpPr>
        <p:spPr/>
        <p:txBody>
          <a:bodyPr/>
          <a:lstStyle/>
          <a:p>
            <a:r>
              <a:rPr lang="en-US" dirty="0"/>
              <a:t>N95 Respirator</a:t>
            </a:r>
          </a:p>
        </p:txBody>
      </p:sp>
      <p:sp>
        <p:nvSpPr>
          <p:cNvPr id="3" name="Content Placeholder 2">
            <a:extLst>
              <a:ext uri="{FF2B5EF4-FFF2-40B4-BE49-F238E27FC236}">
                <a16:creationId xmlns:a16="http://schemas.microsoft.com/office/drawing/2014/main" id="{9D9F21E3-0647-4C73-84CB-11FC8E11DD13}"/>
              </a:ext>
            </a:extLst>
          </p:cNvPr>
          <p:cNvSpPr>
            <a:spLocks noGrp="1"/>
          </p:cNvSpPr>
          <p:nvPr>
            <p:ph idx="1"/>
          </p:nvPr>
        </p:nvSpPr>
        <p:spPr>
          <a:xfrm>
            <a:off x="1097280" y="1845734"/>
            <a:ext cx="6287258" cy="4347676"/>
          </a:xfrm>
        </p:spPr>
        <p:txBody>
          <a:bodyPr>
            <a:normAutofit fontScale="92500"/>
          </a:bodyPr>
          <a:lstStyle/>
          <a:p>
            <a:pPr lvl="1"/>
            <a:r>
              <a:rPr lang="en-US" sz="2400" b="1" dirty="0"/>
              <a:t>Airtight fit</a:t>
            </a:r>
            <a:r>
              <a:rPr lang="en-US" sz="2400" dirty="0"/>
              <a:t> around the mouth and nose. </a:t>
            </a:r>
            <a:endParaRPr lang="en-US" sz="2400" b="1" dirty="0"/>
          </a:p>
          <a:p>
            <a:pPr lvl="1"/>
            <a:r>
              <a:rPr lang="en-US" sz="2400" b="1" dirty="0"/>
              <a:t>Fluid resistant </a:t>
            </a:r>
            <a:r>
              <a:rPr lang="en-US" sz="2400" dirty="0"/>
              <a:t>– protection against </a:t>
            </a:r>
            <a:r>
              <a:rPr lang="en-US" sz="2400" b="1" dirty="0"/>
              <a:t>95%</a:t>
            </a:r>
            <a:r>
              <a:rPr lang="en-US" sz="2400" dirty="0"/>
              <a:t> of </a:t>
            </a:r>
            <a:r>
              <a:rPr lang="en-US" sz="2400" b="1" dirty="0"/>
              <a:t>small particle aerosols (i.e. respiratory droplets)</a:t>
            </a:r>
            <a:r>
              <a:rPr lang="en-US" sz="2400" dirty="0"/>
              <a:t>, as well as large droplets, sprays, and splashes of blood or bodily fluids. </a:t>
            </a:r>
          </a:p>
          <a:p>
            <a:pPr lvl="1"/>
            <a:r>
              <a:rPr lang="en-US" sz="2400" b="1" dirty="0"/>
              <a:t>Appropriate for use </a:t>
            </a:r>
            <a:r>
              <a:rPr lang="en-US" sz="2400" dirty="0"/>
              <a:t>when performing AGPs on patients with suspected or confirmed respiratory infection. </a:t>
            </a:r>
            <a:endParaRPr lang="en-US" sz="2400" b="1" dirty="0"/>
          </a:p>
          <a:p>
            <a:pPr lvl="1"/>
            <a:r>
              <a:rPr lang="en-US" sz="2400" dirty="0"/>
              <a:t>All models offer the same level of protection. </a:t>
            </a:r>
          </a:p>
          <a:p>
            <a:pPr lvl="1"/>
            <a:r>
              <a:rPr lang="en-US" sz="2400" b="1" dirty="0"/>
              <a:t>Single-use only </a:t>
            </a:r>
            <a:r>
              <a:rPr lang="en-US" sz="2400" dirty="0"/>
              <a:t>– replace</a:t>
            </a:r>
            <a:r>
              <a:rPr lang="en-US" sz="2400" b="1" dirty="0"/>
              <a:t> </a:t>
            </a:r>
            <a:r>
              <a:rPr lang="en-US" sz="2400" dirty="0"/>
              <a:t>if damaged or deformed, visibly wet or dirty, or if the wearer cannot breathe.</a:t>
            </a:r>
            <a:br>
              <a:rPr lang="en-US" sz="2400" dirty="0"/>
            </a:br>
            <a:r>
              <a:rPr lang="en-US" sz="2400" b="1" dirty="0"/>
              <a:t>Reusable </a:t>
            </a:r>
            <a:r>
              <a:rPr lang="en-US" sz="2400" dirty="0"/>
              <a:t>in times of shortage – follow site-specific guidance for safe and appropriate reuse.  </a:t>
            </a:r>
          </a:p>
        </p:txBody>
      </p:sp>
      <p:sp>
        <p:nvSpPr>
          <p:cNvPr id="7" name="Star: 5 Points 6">
            <a:extLst>
              <a:ext uri="{FF2B5EF4-FFF2-40B4-BE49-F238E27FC236}">
                <a16:creationId xmlns:a16="http://schemas.microsoft.com/office/drawing/2014/main" id="{ADD85F1C-0607-49E4-AD02-1ECF651067DA}"/>
              </a:ext>
            </a:extLst>
          </p:cNvPr>
          <p:cNvSpPr/>
          <p:nvPr/>
        </p:nvSpPr>
        <p:spPr>
          <a:xfrm>
            <a:off x="5387352" y="553825"/>
            <a:ext cx="226244" cy="22153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94F8B8-D079-4C33-92B4-E54F695044DB}"/>
              </a:ext>
            </a:extLst>
          </p:cNvPr>
          <p:cNvSpPr txBox="1"/>
          <p:nvPr/>
        </p:nvSpPr>
        <p:spPr>
          <a:xfrm>
            <a:off x="5613596" y="472442"/>
            <a:ext cx="2910472" cy="1169551"/>
          </a:xfrm>
          <a:prstGeom prst="rect">
            <a:avLst/>
          </a:prstGeom>
          <a:noFill/>
        </p:spPr>
        <p:txBody>
          <a:bodyPr wrap="square" rtlCol="0">
            <a:spAutoFit/>
          </a:bodyPr>
          <a:lstStyle/>
          <a:p>
            <a:r>
              <a:rPr lang="en-US" sz="1400" i="1" dirty="0"/>
              <a:t>You should be fit tested YEARLY by EHS personnel at your institution in order to ensure that your designated respirator is still the best, most protective option. </a:t>
            </a:r>
            <a:endParaRPr lang="en-US" sz="1400" b="1" dirty="0"/>
          </a:p>
        </p:txBody>
      </p:sp>
      <p:pic>
        <p:nvPicPr>
          <p:cNvPr id="5126" name="Picture 6" descr="3M N95, Disposable Healthcare Respirator, Molded, Universal, PK 20 ...">
            <a:extLst>
              <a:ext uri="{FF2B5EF4-FFF2-40B4-BE49-F238E27FC236}">
                <a16:creationId xmlns:a16="http://schemas.microsoft.com/office/drawing/2014/main" id="{3842E813-24C9-4EA5-83AE-F7CECDB58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9210" y="1943249"/>
            <a:ext cx="1845310" cy="184531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1294C139-446B-455D-8ACA-A573A0CC1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4520" y="3429000"/>
            <a:ext cx="1855076" cy="183119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KIMBERLY-CLARK N95, Disposable Healthcare Respirator, Flat-Fold ...">
            <a:extLst>
              <a:ext uri="{FF2B5EF4-FFF2-40B4-BE49-F238E27FC236}">
                <a16:creationId xmlns:a16="http://schemas.microsoft.com/office/drawing/2014/main" id="{4CE4BC84-88F2-45E9-A5E9-0127F3B7B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1583" y="4462400"/>
            <a:ext cx="1731010" cy="17310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BFA7EBB-2767-4734-8447-7A7F237EE130}"/>
              </a:ext>
            </a:extLst>
          </p:cNvPr>
          <p:cNvSpPr txBox="1"/>
          <p:nvPr/>
        </p:nvSpPr>
        <p:spPr>
          <a:xfrm>
            <a:off x="8865204" y="472441"/>
            <a:ext cx="2910472" cy="1169551"/>
          </a:xfrm>
          <a:prstGeom prst="rect">
            <a:avLst/>
          </a:prstGeom>
          <a:noFill/>
        </p:spPr>
        <p:txBody>
          <a:bodyPr wrap="square" rtlCol="0">
            <a:spAutoFit/>
          </a:bodyPr>
          <a:lstStyle/>
          <a:p>
            <a:r>
              <a:rPr lang="en-US" sz="1400" i="1" dirty="0"/>
              <a:t>Makeup has been shown to damage respirators, lessening the number of times they can be safely reused. DO NOT wear makeup if you will be wearing a respirator.  </a:t>
            </a:r>
            <a:endParaRPr lang="en-US" sz="1400" dirty="0"/>
          </a:p>
        </p:txBody>
      </p:sp>
      <p:sp>
        <p:nvSpPr>
          <p:cNvPr id="10" name="Star: 5 Points 9">
            <a:extLst>
              <a:ext uri="{FF2B5EF4-FFF2-40B4-BE49-F238E27FC236}">
                <a16:creationId xmlns:a16="http://schemas.microsoft.com/office/drawing/2014/main" id="{40FF8E1F-2929-4670-8451-73878B700733}"/>
              </a:ext>
            </a:extLst>
          </p:cNvPr>
          <p:cNvSpPr/>
          <p:nvPr/>
        </p:nvSpPr>
        <p:spPr>
          <a:xfrm>
            <a:off x="8638960" y="553825"/>
            <a:ext cx="226244" cy="22153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128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82FF-0367-4334-838B-22FD987785AF}"/>
              </a:ext>
            </a:extLst>
          </p:cNvPr>
          <p:cNvSpPr>
            <a:spLocks noGrp="1"/>
          </p:cNvSpPr>
          <p:nvPr>
            <p:ph type="title"/>
          </p:nvPr>
        </p:nvSpPr>
        <p:spPr>
          <a:xfrm>
            <a:off x="1097280" y="286603"/>
            <a:ext cx="7070327" cy="1450757"/>
          </a:xfrm>
        </p:spPr>
        <p:txBody>
          <a:bodyPr/>
          <a:lstStyle/>
          <a:p>
            <a:r>
              <a:rPr lang="en-US" dirty="0"/>
              <a:t>Powered Air-Purifying Respirator (PAPR)</a:t>
            </a:r>
          </a:p>
        </p:txBody>
      </p:sp>
      <p:sp>
        <p:nvSpPr>
          <p:cNvPr id="3" name="Content Placeholder 2">
            <a:extLst>
              <a:ext uri="{FF2B5EF4-FFF2-40B4-BE49-F238E27FC236}">
                <a16:creationId xmlns:a16="http://schemas.microsoft.com/office/drawing/2014/main" id="{BC7E8B6F-9108-421E-BA10-0E503C6BE7FF}"/>
              </a:ext>
            </a:extLst>
          </p:cNvPr>
          <p:cNvSpPr>
            <a:spLocks noGrp="1"/>
          </p:cNvSpPr>
          <p:nvPr>
            <p:ph idx="1"/>
          </p:nvPr>
        </p:nvSpPr>
        <p:spPr>
          <a:xfrm>
            <a:off x="1097280" y="1845734"/>
            <a:ext cx="5697882" cy="4290906"/>
          </a:xfrm>
        </p:spPr>
        <p:txBody>
          <a:bodyPr>
            <a:normAutofit/>
          </a:bodyPr>
          <a:lstStyle/>
          <a:p>
            <a:pPr lvl="1"/>
            <a:r>
              <a:rPr lang="en-US" sz="2200" dirty="0"/>
              <a:t>Option for individuals who fail fit testing to all available N95 respirators. </a:t>
            </a:r>
          </a:p>
          <a:p>
            <a:pPr lvl="1"/>
            <a:r>
              <a:rPr lang="en-US" sz="2200" b="1" dirty="0"/>
              <a:t>Loose-fitting hood</a:t>
            </a:r>
            <a:r>
              <a:rPr lang="en-US" sz="2200" dirty="0"/>
              <a:t> attached via a hose to a battery-powered air purifier worn around the waist. </a:t>
            </a:r>
          </a:p>
          <a:p>
            <a:pPr lvl="1"/>
            <a:r>
              <a:rPr lang="en-US" sz="2200" b="1" dirty="0"/>
              <a:t>Fluid-resistant </a:t>
            </a:r>
            <a:r>
              <a:rPr lang="en-US" sz="2200" dirty="0"/>
              <a:t>– protection against small particle aerosols, as well as large droplets, sprays, and splashes of blood or bodily fluids. </a:t>
            </a:r>
          </a:p>
          <a:p>
            <a:pPr lvl="1"/>
            <a:r>
              <a:rPr lang="en-US" sz="2200" b="1" dirty="0"/>
              <a:t>Built in eye protection</a:t>
            </a:r>
            <a:r>
              <a:rPr lang="en-US" sz="2200" dirty="0"/>
              <a:t>. </a:t>
            </a:r>
          </a:p>
          <a:p>
            <a:pPr lvl="1"/>
            <a:r>
              <a:rPr lang="en-US" sz="2200" b="1" dirty="0"/>
              <a:t>Reusable </a:t>
            </a:r>
            <a:r>
              <a:rPr lang="en-US" sz="2200" dirty="0"/>
              <a:t>– sanitize after each use per CDC guidelines.</a:t>
            </a:r>
            <a:endParaRPr lang="en-US" dirty="0"/>
          </a:p>
        </p:txBody>
      </p:sp>
      <p:pic>
        <p:nvPicPr>
          <p:cNvPr id="2050" name="Picture 2" descr="PAPR System Kit,  Universal,  Belt-Mounted,  Cartridges Included HE Filter">
            <a:extLst>
              <a:ext uri="{FF2B5EF4-FFF2-40B4-BE49-F238E27FC236}">
                <a16:creationId xmlns:a16="http://schemas.microsoft.com/office/drawing/2014/main" id="{4D79220B-17D0-4F27-9E2B-701478953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967" y="2428664"/>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Star: 5 Points 4">
            <a:extLst>
              <a:ext uri="{FF2B5EF4-FFF2-40B4-BE49-F238E27FC236}">
                <a16:creationId xmlns:a16="http://schemas.microsoft.com/office/drawing/2014/main" id="{49C1903E-44C2-456C-A826-523CA845BEB9}"/>
              </a:ext>
            </a:extLst>
          </p:cNvPr>
          <p:cNvSpPr/>
          <p:nvPr/>
        </p:nvSpPr>
        <p:spPr>
          <a:xfrm>
            <a:off x="8122349" y="538327"/>
            <a:ext cx="226244" cy="22153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4E7668F-0C6E-46F2-918B-A1CAE285C296}"/>
              </a:ext>
            </a:extLst>
          </p:cNvPr>
          <p:cNvSpPr txBox="1"/>
          <p:nvPr/>
        </p:nvSpPr>
        <p:spPr>
          <a:xfrm>
            <a:off x="8348593" y="451776"/>
            <a:ext cx="2910472" cy="954107"/>
          </a:xfrm>
          <a:prstGeom prst="rect">
            <a:avLst/>
          </a:prstGeom>
          <a:noFill/>
        </p:spPr>
        <p:txBody>
          <a:bodyPr wrap="square" rtlCol="0">
            <a:spAutoFit/>
          </a:bodyPr>
          <a:lstStyle/>
          <a:p>
            <a:r>
              <a:rPr lang="en-US" sz="1400" i="1" dirty="0"/>
              <a:t>Prior to using a PAPR, be sure to check that batteries are charged, the filter is clean, and air flow through the hose is sufficient. </a:t>
            </a:r>
            <a:endParaRPr lang="en-US" sz="1400" dirty="0"/>
          </a:p>
        </p:txBody>
      </p:sp>
    </p:spTree>
    <p:extLst>
      <p:ext uri="{BB962C8B-B14F-4D97-AF65-F5344CB8AC3E}">
        <p14:creationId xmlns:p14="http://schemas.microsoft.com/office/powerpoint/2010/main" val="1450699291"/>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7503</TotalTime>
  <Words>5236</Words>
  <Application>Microsoft Office PowerPoint</Application>
  <PresentationFormat>Widescreen</PresentationFormat>
  <Paragraphs>330</Paragraphs>
  <Slides>37</Slides>
  <Notes>10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Retrospect</vt:lpstr>
      <vt:lpstr>Using PPE to Prevent and Control Infection in the Clinical Setting</vt:lpstr>
      <vt:lpstr>Background </vt:lpstr>
      <vt:lpstr>Objectives</vt:lpstr>
      <vt:lpstr>Overview </vt:lpstr>
      <vt:lpstr>Standard Precautions </vt:lpstr>
      <vt:lpstr>PowerPoint Presentation</vt:lpstr>
      <vt:lpstr>Surgical Mask</vt:lpstr>
      <vt:lpstr>N95 Respirator</vt:lpstr>
      <vt:lpstr>Powered Air-Purifying Respirator (PAPR)</vt:lpstr>
      <vt:lpstr>Eye Protection</vt:lpstr>
      <vt:lpstr>Gown </vt:lpstr>
      <vt:lpstr>Gloves</vt:lpstr>
      <vt:lpstr>PowerPoint Presentation</vt:lpstr>
      <vt:lpstr>PPE in Clinical Practice </vt:lpstr>
      <vt:lpstr>Interpreting a Precautions 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Donning and Doffing PPE</vt:lpstr>
      <vt:lpstr>PowerPoint Presentation</vt:lpstr>
      <vt:lpstr>Student Donning Demonstration</vt:lpstr>
      <vt:lpstr>Step-by-Step Guide to Donning</vt:lpstr>
      <vt:lpstr>Student Doffing Demonstration</vt:lpstr>
      <vt:lpstr>Step-by-Step Guide to Doffing</vt:lpstr>
      <vt:lpstr>Step-by-Step Guide to Doffing (cont.)</vt:lpstr>
      <vt:lpstr>Getting this right is HARD! </vt:lpstr>
      <vt:lpstr>Putting it all Together</vt:lpstr>
      <vt:lpstr>PowerPoint Presentation</vt:lpstr>
      <vt:lpstr>Additional Resources </vt:lpstr>
      <vt:lpstr>Special Thanks to…</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Hydro, Marie</dc:creator>
  <cp:lastModifiedBy>Hydro, Marie</cp:lastModifiedBy>
  <cp:revision>255</cp:revision>
  <dcterms:created xsi:type="dcterms:W3CDTF">2020-05-20T13:39:04Z</dcterms:created>
  <dcterms:modified xsi:type="dcterms:W3CDTF">2020-05-26T16:49:36Z</dcterms:modified>
</cp:coreProperties>
</file>