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41" r:id="rId2"/>
    <p:sldId id="573" r:id="rId3"/>
    <p:sldId id="580" r:id="rId4"/>
    <p:sldId id="575" r:id="rId5"/>
    <p:sldId id="582" r:id="rId6"/>
    <p:sldId id="572" r:id="rId7"/>
    <p:sldId id="488" r:id="rId8"/>
    <p:sldId id="512" r:id="rId9"/>
    <p:sldId id="513" r:id="rId10"/>
    <p:sldId id="514" r:id="rId11"/>
    <p:sldId id="574" r:id="rId1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95B30"/>
    <a:srgbClr val="541C4C"/>
    <a:srgbClr val="C1C1FF"/>
    <a:srgbClr val="8791C5"/>
    <a:srgbClr val="BCC2DE"/>
    <a:srgbClr val="C1C6E1"/>
    <a:srgbClr val="AAB1D6"/>
    <a:srgbClr val="A4ACD4"/>
    <a:srgbClr val="B3BADB"/>
  </p:clrMru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93" autoAdjust="0"/>
    <p:restoredTop sz="83898" autoAdjust="0"/>
  </p:normalViewPr>
  <p:slideViewPr>
    <p:cSldViewPr>
      <p:cViewPr>
        <p:scale>
          <a:sx n="64" d="100"/>
          <a:sy n="64" d="100"/>
        </p:scale>
        <p:origin x="-50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uliafiM\Local%20Settings\Temporary%20Internet%20Files\Content.Outlook\WYEU61KO\tuition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rgbClr val="000099"/>
            </a:solidFill>
          </c:spPr>
          <c:cat>
            <c:strRef>
              <c:f>Sheet1!$A$2:$A$11</c:f>
              <c:strCache>
                <c:ptCount val="10"/>
                <c:pt idx="0">
                  <c:v>UMDNJ-RW Johnson</c:v>
                </c:pt>
                <c:pt idx="1">
                  <c:v>Vermont</c:v>
                </c:pt>
                <c:pt idx="2">
                  <c:v>Connecticut</c:v>
                </c:pt>
                <c:pt idx="3">
                  <c:v>UMDNJ New Jersey</c:v>
                </c:pt>
                <c:pt idx="4">
                  <c:v>Maryland</c:v>
                </c:pt>
                <c:pt idx="5">
                  <c:v>SUNY Upstate</c:v>
                </c:pt>
                <c:pt idx="6">
                  <c:v>Stony Brook</c:v>
                </c:pt>
                <c:pt idx="7">
                  <c:v>SUNY Downstate</c:v>
                </c:pt>
                <c:pt idx="8">
                  <c:v>Buffalo</c:v>
                </c:pt>
                <c:pt idx="9">
                  <c:v>Massachusetts</c:v>
                </c:pt>
              </c:strCache>
            </c:strRef>
          </c:cat>
          <c:val>
            <c:numRef>
              <c:f>Sheet1!$B$2:$B$11</c:f>
              <c:numCache>
                <c:formatCode>"$"#,##0_);[Red]\("$"#,##0\)</c:formatCode>
                <c:ptCount val="10"/>
                <c:pt idx="0">
                  <c:v>29688</c:v>
                </c:pt>
                <c:pt idx="1">
                  <c:v>29583</c:v>
                </c:pt>
                <c:pt idx="2">
                  <c:v>29576</c:v>
                </c:pt>
                <c:pt idx="3">
                  <c:v>29412</c:v>
                </c:pt>
                <c:pt idx="4">
                  <c:v>28023</c:v>
                </c:pt>
                <c:pt idx="5">
                  <c:v>27350</c:v>
                </c:pt>
                <c:pt idx="6">
                  <c:v>26839</c:v>
                </c:pt>
                <c:pt idx="7">
                  <c:v>26795</c:v>
                </c:pt>
                <c:pt idx="8">
                  <c:v>26095</c:v>
                </c:pt>
                <c:pt idx="9">
                  <c:v>19744</c:v>
                </c:pt>
              </c:numCache>
            </c:numRef>
          </c:val>
        </c:ser>
        <c:axId val="78117888"/>
        <c:axId val="78157312"/>
      </c:barChart>
      <c:catAx>
        <c:axId val="781178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8157312"/>
        <c:crosses val="autoZero"/>
        <c:auto val="1"/>
        <c:lblAlgn val="ctr"/>
        <c:lblOffset val="100"/>
      </c:catAx>
      <c:valAx>
        <c:axId val="78157312"/>
        <c:scaling>
          <c:orientation val="minMax"/>
          <c:min val="10000"/>
        </c:scaling>
        <c:axPos val="l"/>
        <c:majorGridlines/>
        <c:numFmt formatCode="&quot;$&quot;#,##0_);[Red]\(&quot;$&quot;#,##0\)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8117888"/>
        <c:crosses val="autoZero"/>
        <c:crossBetween val="between"/>
      </c:valAx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413" cy="464180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387" y="0"/>
            <a:ext cx="3037413" cy="464180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r">
              <a:defRPr sz="1200"/>
            </a:lvl1pPr>
          </a:lstStyle>
          <a:p>
            <a:fld id="{0617331F-6F8F-4078-9564-1594FD3ED048}" type="datetimeFigureOut">
              <a:rPr lang="en-US" smtClean="0"/>
              <a:pPr/>
              <a:t>5/18/2011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22"/>
            <a:ext cx="3037413" cy="464180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387" y="8830622"/>
            <a:ext cx="3037413" cy="464180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r">
              <a:defRPr sz="1200"/>
            </a:lvl1pPr>
          </a:lstStyle>
          <a:p>
            <a:fld id="{BE016979-3FB3-4291-A3A4-6EBD0626B8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7" tIns="46579" rIns="93157" bIns="46579" numCol="1" anchor="t" anchorCtr="0" compatLnSpc="1">
            <a:prstTxWarp prst="textNoShape">
              <a:avLst/>
            </a:prstTxWarp>
          </a:bodyPr>
          <a:lstStyle>
            <a:lvl1pPr defTabSz="931545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7" tIns="46579" rIns="93157" bIns="46579" numCol="1" anchor="t" anchorCtr="0" compatLnSpc="1">
            <a:prstTxWarp prst="textNoShape">
              <a:avLst/>
            </a:prstTxWarp>
          </a:bodyPr>
          <a:lstStyle>
            <a:lvl1pPr algn="r" defTabSz="931545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10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7" tIns="46579" rIns="93157" bIns="465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29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7" tIns="46579" rIns="93157" bIns="46579" numCol="1" anchor="b" anchorCtr="0" compatLnSpc="1">
            <a:prstTxWarp prst="textNoShape">
              <a:avLst/>
            </a:prstTxWarp>
          </a:bodyPr>
          <a:lstStyle>
            <a:lvl1pPr defTabSz="931545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9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7" tIns="46579" rIns="93157" bIns="46579" numCol="1" anchor="b" anchorCtr="0" compatLnSpc="1">
            <a:prstTxWarp prst="textNoShape">
              <a:avLst/>
            </a:prstTxWarp>
          </a:bodyPr>
          <a:lstStyle>
            <a:lvl1pPr algn="r" defTabSz="931545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66F8091-E979-4414-8E04-C1BAFE81BF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0"/>
            <a:fld id="{B3D55AA4-DB15-40B1-8E10-63C258A9CAE6}" type="slidenum">
              <a:rPr lang="en-US" smtClean="0"/>
              <a:pPr defTabSz="930270"/>
              <a:t>1</a:t>
            </a:fld>
            <a:endParaRPr lang="en-US" dirty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To Edit the Date go to View&gt; Slide Master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On the Title Slide Master, select the text box with the date and edit.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0B026B0-C870-4972-951A-3D51F48575E6}" type="datetime1">
              <a:rPr lang="en-US" altLang="zh-TW"/>
              <a:pPr/>
              <a:t>5/18/2011</a:t>
            </a:fld>
            <a:endParaRPr lang="en-US" altLang="zh-TW" dirty="0"/>
          </a:p>
        </p:txBody>
      </p:sp>
      <p:sp>
        <p:nvSpPr>
          <p:cNvPr id="604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61F0E-A76C-49B9-AE44-4A069C4901B8}" type="slidenum">
              <a:rPr lang="en-US" altLang="zh-TW"/>
              <a:pPr/>
              <a:t>7</a:t>
            </a:fld>
            <a:endParaRPr lang="en-US" altLang="zh-TW" dirty="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1648" y="4416099"/>
            <a:ext cx="4856163" cy="4182457"/>
          </a:xfrm>
          <a:noFill/>
          <a:ln/>
        </p:spPr>
        <p:txBody>
          <a:bodyPr/>
          <a:lstStyle/>
          <a:p>
            <a:pPr eaLnBrk="1" hangingPunct="1"/>
            <a:endParaRPr lang="en-US" sz="1000" dirty="0" smtClean="0">
              <a:latin typeface="Optima LT Std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alphaModFix amt="67000"/>
            <a:lum/>
          </a:blip>
          <a:srcRect/>
          <a:tile tx="-6350" ty="-419100" sx="83000" sy="54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rgbClr val="0F238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8072438" y="4014788"/>
            <a:ext cx="901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rgbClr val="D2D6EA"/>
                </a:solidFill>
                <a:latin typeface="Sabon" pitchFamily="18" charset="0"/>
              </a:rPr>
              <a:t>April 2008</a:t>
            </a:r>
          </a:p>
        </p:txBody>
      </p: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rgbClr val="0F238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8" name="Picture 14" descr="UMMS-For-blue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8" y="2819400"/>
            <a:ext cx="2133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4038600"/>
            <a:ext cx="6553200" cy="129540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6553200" cy="16002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CFD3E8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90600"/>
            <a:ext cx="4267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990600"/>
            <a:ext cx="42672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990600"/>
            <a:ext cx="86868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5181600"/>
          </a:xfrm>
          <a:prstGeom prst="rect">
            <a:avLst/>
          </a:prstGeom>
          <a:gradFill rotWithShape="1">
            <a:gsLst>
              <a:gs pos="0">
                <a:srgbClr val="CFD3E8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rgbClr val="0F238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686800" cy="914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4876800"/>
          </a:xfrm>
          <a:prstGeom prst="rect">
            <a:avLst/>
          </a:prstGeom>
          <a:ln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30" name="Picture 6" descr="UMMS-For-reverse3"/>
          <p:cNvPicPr>
            <a:picLocks noChangeAspect="1" noChangeArrowheads="1"/>
          </p:cNvPicPr>
          <p:nvPr/>
        </p:nvPicPr>
        <p:blipFill>
          <a:blip r:embed="rId15" cstate="print"/>
          <a:srcRect r="3999"/>
          <a:stretch>
            <a:fillRect/>
          </a:stretch>
        </p:blipFill>
        <p:spPr bwMode="auto">
          <a:xfrm>
            <a:off x="76200" y="6096000"/>
            <a:ext cx="1828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00600" y="63246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>
    <p:split orient="vert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cap="small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Sabon" pitchFamily="18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3995916"/>
            <a:ext cx="8991600" cy="1384995"/>
          </a:xfrm>
          <a:prstGeom prst="rect">
            <a:avLst/>
          </a:prstGeom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University of Massachusetts Medical School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TOWN HALL MEETING</a:t>
            </a:r>
          </a:p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May 11, 2011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38800"/>
            <a:ext cx="914400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Terence R. Flotte, MD</a:t>
            </a:r>
          </a:p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Celia and Isaac Haidak Professor of Medical Education</a:t>
            </a:r>
          </a:p>
          <a:p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Dean, Provost and Executive Deputy Chancellor</a:t>
            </a:r>
          </a:p>
          <a:p>
            <a:pPr algn="ctr"/>
            <a:endParaRPr lang="en-US" sz="1100" cap="small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5267" t="9892" r="4047" b="3023"/>
          <a:stretch>
            <a:fillRect/>
          </a:stretch>
        </p:blipFill>
        <p:spPr bwMode="auto">
          <a:xfrm>
            <a:off x="155575" y="703263"/>
            <a:ext cx="8851900" cy="493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5467350" y="2468560"/>
            <a:ext cx="6985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CELS / SP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2573332"/>
            <a:ext cx="482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FITNESS CENTER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6859588" y="4810119"/>
            <a:ext cx="5397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FUNCTION ROOM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4749800" y="4159247"/>
            <a:ext cx="137795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LEARNING COMMUNITIES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87" name="Rectangle 4"/>
          <p:cNvSpPr>
            <a:spLocks noChangeArrowheads="1"/>
          </p:cNvSpPr>
          <p:nvPr/>
        </p:nvSpPr>
        <p:spPr bwMode="auto">
          <a:xfrm>
            <a:off x="5969000" y="3340094"/>
            <a:ext cx="5397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LECTURE</a:t>
            </a:r>
          </a:p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HALL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89" name="Rectangle 4"/>
          <p:cNvSpPr>
            <a:spLocks noChangeArrowheads="1"/>
          </p:cNvSpPr>
          <p:nvPr/>
        </p:nvSpPr>
        <p:spPr bwMode="auto">
          <a:xfrm>
            <a:off x="5211763" y="3426561"/>
            <a:ext cx="5842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ATRIUM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0490" name="Rectangle 4"/>
          <p:cNvSpPr>
            <a:spLocks noChangeArrowheads="1"/>
          </p:cNvSpPr>
          <p:nvPr/>
        </p:nvSpPr>
        <p:spPr bwMode="auto">
          <a:xfrm>
            <a:off x="6743700" y="3897310"/>
            <a:ext cx="5842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BREAKOUT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1600"/>
            <a:ext cx="8686800" cy="2667000"/>
          </a:xfrm>
        </p:spPr>
        <p:txBody>
          <a:bodyPr/>
          <a:lstStyle/>
          <a:p>
            <a:r>
              <a:rPr lang="en-US" sz="5400" dirty="0" smtClean="0"/>
              <a:t>Questions?</a:t>
            </a:r>
            <a:endParaRPr lang="en-US" sz="54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Guiding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 smtClean="0"/>
              <a:t>Our target is set at </a:t>
            </a:r>
            <a:r>
              <a:rPr lang="en-US" sz="2000" u="sng" dirty="0" smtClean="0"/>
              <a:t>&lt;</a:t>
            </a:r>
            <a:r>
              <a:rPr lang="en-US" sz="2000" dirty="0" smtClean="0"/>
              <a:t> 25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percentile of other public medical schools in the Northeast region.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 smtClean="0"/>
              <a:t> We will remain the lowest cost education in the Northeast, in keeping with our commitment to affordability and accessibility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 smtClean="0"/>
              <a:t>Fee revenues will be dedicated to supporting educational quality and innovation: Examples include simulation, NBME assessments, standardized patients and OSCE resources, and new technologies such as computer based assessment, and on line learning.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 smtClean="0"/>
              <a:t>Built into the fee increase is a proportionate increase in support for financial aid in the form of gift aid and scholarships, to hold student debt at current levels</a:t>
            </a:r>
          </a:p>
          <a:p>
            <a:pPr marL="0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dirty="0" smtClean="0"/>
              <a:t> Fundraising efforts for financial aid are ongoing and the launching of an endowment campaign for scholarship aid will provide additional funds to support scholarship aid. </a:t>
            </a:r>
            <a:endParaRPr lang="en-US" sz="20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09600" y="140009"/>
          <a:ext cx="7543800" cy="6877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1066800"/>
                <a:gridCol w="457200"/>
                <a:gridCol w="2514600"/>
              </a:tblGrid>
              <a:tr h="807088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accent2"/>
                          </a:solidFill>
                        </a:rPr>
                        <a:t>EDUCATION MISSION REVENUE AND EXPENSES FY 2010</a:t>
                      </a:r>
                      <a:endParaRPr 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63699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REVENUE</a:t>
                      </a:r>
                      <a:endParaRPr lang="en-US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$22,221,730</a:t>
                      </a:r>
                      <a:endParaRPr lang="en-US" sz="2400" dirty="0"/>
                    </a:p>
                  </a:txBody>
                  <a:tcPr/>
                </a:tc>
              </a:tr>
              <a:tr h="45082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EXPENSES</a:t>
                      </a:r>
                      <a:endParaRPr lang="en-US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$66,727,557</a:t>
                      </a:r>
                      <a:endParaRPr lang="en-US" sz="2400" dirty="0"/>
                    </a:p>
                  </a:txBody>
                  <a:tcPr/>
                </a:tc>
              </a:tr>
              <a:tr h="44838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Operating</a:t>
                      </a:r>
                      <a:r>
                        <a:rPr lang="en-US" sz="2400" b="1" baseline="0" dirty="0" smtClean="0"/>
                        <a:t> Income/(loss)</a:t>
                      </a:r>
                      <a:endParaRPr lang="en-US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($44,505,827)</a:t>
                      </a:r>
                      <a:endParaRPr lang="en-US" sz="2400" dirty="0"/>
                    </a:p>
                  </a:txBody>
                  <a:tcPr/>
                </a:tc>
              </a:tr>
              <a:tr h="44838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Margin%</a:t>
                      </a:r>
                      <a:endParaRPr lang="en-US" sz="2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(200.3%)</a:t>
                      </a:r>
                      <a:endParaRPr lang="en-US" sz="2400" dirty="0"/>
                    </a:p>
                  </a:txBody>
                  <a:tcPr/>
                </a:tc>
              </a:tr>
              <a:tr h="548331"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With State Appropriation and “Par Payment”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0821">
                <a:tc gridSpan="2">
                  <a:txBody>
                    <a:bodyPr/>
                    <a:lstStyle/>
                    <a:p>
                      <a:r>
                        <a:rPr lang="en-US" sz="2400" b="1" dirty="0" smtClean="0"/>
                        <a:t>REVENUE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$22,221,730</a:t>
                      </a:r>
                      <a:endParaRPr lang="en-US" sz="2400" b="1" dirty="0"/>
                    </a:p>
                  </a:txBody>
                  <a:tcPr/>
                </a:tc>
              </a:tr>
              <a:tr h="807088">
                <a:tc gridSpan="2">
                  <a:txBody>
                    <a:bodyPr/>
                    <a:lstStyle/>
                    <a:p>
                      <a:r>
                        <a:rPr lang="en-US" sz="2400" b="1" dirty="0" smtClean="0"/>
                        <a:t>CAMPUS</a:t>
                      </a:r>
                      <a:r>
                        <a:rPr lang="en-US" sz="2400" b="1" baseline="0" dirty="0" smtClean="0"/>
                        <a:t> REVENUE DISTRIBUTION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$20,056,250</a:t>
                      </a:r>
                      <a:endParaRPr lang="en-US" sz="2400" b="1" dirty="0"/>
                    </a:p>
                  </a:txBody>
                  <a:tcPr/>
                </a:tc>
              </a:tr>
              <a:tr h="448382">
                <a:tc gridSpan="2">
                  <a:txBody>
                    <a:bodyPr/>
                    <a:lstStyle/>
                    <a:p>
                      <a:r>
                        <a:rPr lang="en-US" sz="2400" b="1" dirty="0" smtClean="0"/>
                        <a:t>TOTAL REVENUE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$42,277,980</a:t>
                      </a:r>
                      <a:endParaRPr lang="en-US" sz="2400" b="1" dirty="0"/>
                    </a:p>
                  </a:txBody>
                  <a:tcPr/>
                </a:tc>
              </a:tr>
              <a:tr h="448382">
                <a:tc gridSpan="2">
                  <a:txBody>
                    <a:bodyPr/>
                    <a:lstStyle/>
                    <a:p>
                      <a:r>
                        <a:rPr lang="en-US" sz="2400" b="1" dirty="0" smtClean="0"/>
                        <a:t>EXPENSES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$66,727,557</a:t>
                      </a:r>
                      <a:endParaRPr lang="en-US" sz="2400" b="1" dirty="0"/>
                    </a:p>
                  </a:txBody>
                  <a:tcPr/>
                </a:tc>
              </a:tr>
              <a:tr h="448382">
                <a:tc gridSpan="2">
                  <a:txBody>
                    <a:bodyPr/>
                    <a:lstStyle/>
                    <a:p>
                      <a:r>
                        <a:rPr lang="en-US" sz="2400" b="1" dirty="0" smtClean="0"/>
                        <a:t>Operating Income/(Loss)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($24,449,577)</a:t>
                      </a:r>
                      <a:endParaRPr lang="en-US" sz="2400" b="1" dirty="0"/>
                    </a:p>
                  </a:txBody>
                  <a:tcPr/>
                </a:tc>
              </a:tr>
              <a:tr h="653229">
                <a:tc gridSpan="2">
                  <a:txBody>
                    <a:bodyPr/>
                    <a:lstStyle/>
                    <a:p>
                      <a:r>
                        <a:rPr lang="en-US" sz="2400" b="1" dirty="0" smtClean="0"/>
                        <a:t>Margin %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(110.0%)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UMMS is 1O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of 10 NE Public Schools, 63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of 75 public schools nationally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990599"/>
          <a:ext cx="7772401" cy="5554236"/>
        </p:xfrm>
        <a:graphic>
          <a:graphicData uri="http://schemas.openxmlformats.org/drawingml/2006/table">
            <a:tbl>
              <a:tblPr/>
              <a:tblGrid>
                <a:gridCol w="5614525"/>
                <a:gridCol w="1078938"/>
                <a:gridCol w="1078938"/>
              </a:tblGrid>
              <a:tr h="227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Data Source: AAMC </a:t>
                      </a:r>
                      <a:r>
                        <a:rPr lang="en-US" sz="9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website  Comparison Group Public, Northeast</a:t>
                      </a: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8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Year(s): 2010</a:t>
                      </a:r>
                      <a:endParaRPr lang="en-US" sz="9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Resident First Year Tuition, Fees, and Health Insurance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856"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Public, Northeast Average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$28,222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Public, Northeast 75th Percentile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$29,583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Public, Northeast Median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$28,023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  <a:cs typeface="Calibri"/>
                        </a:rPr>
                        <a:t>Public, Northeast 25th Percentile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Times New Roman"/>
                          <a:cs typeface="Calibri"/>
                        </a:rPr>
                        <a:t>$26,795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Ranked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By Resident First Year Tuition, Fees, and Health Insurance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Vermont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$29,583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Connecticut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$29,576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UMDNJ New Jersey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$29,412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Maryland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$28,023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SUNY Upstate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$27,350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Stony Brook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$26,839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SUNY Downstate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$26,795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Buffalo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$26,095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Massachusetts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$19,744 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0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Uniformed Services-Hebert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NI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libri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696200" cy="1219200"/>
          </a:xfrm>
        </p:spPr>
        <p:txBody>
          <a:bodyPr/>
          <a:lstStyle/>
          <a:p>
            <a:pPr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kern="1200" dirty="0" smtClean="0">
                <a:solidFill>
                  <a:srgbClr val="000000"/>
                </a:solidFill>
              </a:rPr>
              <a:t/>
            </a:r>
            <a:br>
              <a:rPr lang="en-US" kern="1200" dirty="0" smtClean="0">
                <a:solidFill>
                  <a:srgbClr val="000000"/>
                </a:solidFill>
              </a:rPr>
            </a:br>
            <a:r>
              <a:rPr lang="en-US" kern="1200" dirty="0" smtClean="0">
                <a:solidFill>
                  <a:srgbClr val="000000"/>
                </a:solidFill>
              </a:rPr>
              <a:t>Resident First Year Tuition, Fees, and Health Insurance</a:t>
            </a:r>
            <a:br>
              <a:rPr lang="en-US" kern="1200" dirty="0" smtClean="0">
                <a:solidFill>
                  <a:srgbClr val="000000"/>
                </a:solidFill>
              </a:rPr>
            </a:br>
            <a:r>
              <a:rPr lang="en-US" kern="1200" dirty="0" smtClean="0">
                <a:solidFill>
                  <a:srgbClr val="000000"/>
                </a:solidFill>
              </a:rPr>
              <a:t>Data Source: AAMC website</a:t>
            </a:r>
            <a:br>
              <a:rPr lang="en-US" kern="1200" dirty="0" smtClean="0">
                <a:solidFill>
                  <a:srgbClr val="000000"/>
                </a:solidFill>
              </a:rPr>
            </a:br>
            <a:r>
              <a:rPr lang="en-US" kern="1200" dirty="0" smtClean="0">
                <a:solidFill>
                  <a:srgbClr val="000000"/>
                </a:solidFill>
              </a:rPr>
              <a:t>Comparison Group: Public, Northeast</a:t>
            </a:r>
            <a:br>
              <a:rPr lang="en-US" kern="1200" dirty="0" smtClean="0">
                <a:solidFill>
                  <a:srgbClr val="000000"/>
                </a:solidFill>
              </a:rPr>
            </a:br>
            <a:r>
              <a:rPr lang="en-US" kern="1200" dirty="0" smtClean="0">
                <a:solidFill>
                  <a:srgbClr val="000000"/>
                </a:solidFill>
              </a:rPr>
              <a:t>Year(s): 2010</a:t>
            </a:r>
            <a:r>
              <a:rPr lang="en-US" sz="6000" kern="1200" dirty="0" smtClean="0">
                <a:solidFill>
                  <a:srgbClr val="000000"/>
                </a:solidFill>
              </a:rPr>
              <a:t/>
            </a:r>
            <a:br>
              <a:rPr lang="en-US" sz="6000" kern="1200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143000"/>
          <a:ext cx="8686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78240" cy="1188720"/>
          </a:xfrm>
        </p:spPr>
        <p:txBody>
          <a:bodyPr/>
          <a:lstStyle/>
          <a:p>
            <a:r>
              <a:rPr lang="en-US" dirty="0" smtClean="0"/>
              <a:t>Increasing Cost of Education: new facilities and new 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72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Major investments to the educational experience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State of the Art Renovations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Anatomy Lab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ITLC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Small Group Study Rooms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Call Rooms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The Albert Sherman Center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Space for Learning Communities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Amphitheater and Lecture Halls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Simulation Center and Standardized Patient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Fitness Center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The new curriculum and LC mentors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85725" y="1209675"/>
            <a:ext cx="85629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altLang="zh-TW" sz="1800" u="none" dirty="0">
              <a:solidFill>
                <a:srgbClr val="DE0020"/>
              </a:solidFill>
              <a:latin typeface="Optima LT Std" pitchFamily="34" charset="0"/>
              <a:ea typeface="新細明體" pitchFamily="18" charset="-120"/>
            </a:endParaRPr>
          </a:p>
          <a:p>
            <a:pPr eaLnBrk="0" hangingPunct="0"/>
            <a:r>
              <a:rPr lang="en-US" altLang="zh-TW" sz="1600" u="none" dirty="0">
                <a:latin typeface="Optima LT Std" pitchFamily="34" charset="0"/>
                <a:ea typeface="新細明體" pitchFamily="18" charset="-120"/>
              </a:rPr>
              <a:t>		</a:t>
            </a:r>
            <a:r>
              <a:rPr lang="en-US" altLang="zh-TW" u="none" dirty="0">
                <a:latin typeface="Optima LT Std" pitchFamily="34" charset="0"/>
                <a:ea typeface="新細明體" pitchFamily="18" charset="-120"/>
              </a:rPr>
              <a:t>					</a:t>
            </a: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small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sherman center </a:t>
            </a:r>
          </a:p>
        </p:txBody>
      </p:sp>
      <p:pic>
        <p:nvPicPr>
          <p:cNvPr id="5" name="Picture 7" descr="2010-05-20_Day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5344" t="10085" r="4047" b="2956"/>
          <a:stretch>
            <a:fillRect/>
          </a:stretch>
        </p:blipFill>
        <p:spPr bwMode="auto">
          <a:xfrm>
            <a:off x="146050" y="838200"/>
            <a:ext cx="88519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5029200" y="4161322"/>
            <a:ext cx="882650" cy="25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MULTI-PURPOSE</a:t>
            </a:r>
          </a:p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ROOM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096000" y="3328435"/>
            <a:ext cx="520700" cy="12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SERVERY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5334000" y="3709436"/>
            <a:ext cx="431800" cy="12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DINING</a:t>
            </a:r>
          </a:p>
        </p:txBody>
      </p:sp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5510213" y="2263028"/>
            <a:ext cx="7366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SERVICE</a:t>
            </a:r>
          </a:p>
        </p:txBody>
      </p:sp>
      <p:sp>
        <p:nvSpPr>
          <p:cNvPr id="18440" name="Rectangle 4"/>
          <p:cNvSpPr>
            <a:spLocks noChangeArrowheads="1"/>
          </p:cNvSpPr>
          <p:nvPr/>
        </p:nvSpPr>
        <p:spPr bwMode="auto">
          <a:xfrm>
            <a:off x="3533775" y="3471310"/>
            <a:ext cx="695325" cy="12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GLASS WASH</a:t>
            </a:r>
          </a:p>
        </p:txBody>
      </p:sp>
      <p:sp>
        <p:nvSpPr>
          <p:cNvPr id="18441" name="Rectangle 4"/>
          <p:cNvSpPr>
            <a:spLocks noChangeArrowheads="1"/>
          </p:cNvSpPr>
          <p:nvPr/>
        </p:nvSpPr>
        <p:spPr bwMode="auto">
          <a:xfrm>
            <a:off x="4514850" y="2572590"/>
            <a:ext cx="73501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ELEC</a:t>
            </a:r>
          </a:p>
        </p:txBody>
      </p:sp>
      <p:sp>
        <p:nvSpPr>
          <p:cNvPr id="18442" name="Rectangle 4"/>
          <p:cNvSpPr>
            <a:spLocks noChangeArrowheads="1"/>
          </p:cNvSpPr>
          <p:nvPr/>
        </p:nvSpPr>
        <p:spPr bwMode="auto">
          <a:xfrm>
            <a:off x="3579813" y="2704549"/>
            <a:ext cx="736600" cy="12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MECH</a:t>
            </a:r>
          </a:p>
        </p:txBody>
      </p:sp>
      <p:sp>
        <p:nvSpPr>
          <p:cNvPr id="18443" name="Rectangle 4"/>
          <p:cNvSpPr>
            <a:spLocks noChangeArrowheads="1"/>
          </p:cNvSpPr>
          <p:nvPr/>
        </p:nvSpPr>
        <p:spPr bwMode="auto">
          <a:xfrm>
            <a:off x="6553200" y="4550615"/>
            <a:ext cx="7366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LOBBY</a:t>
            </a:r>
          </a:p>
        </p:txBody>
      </p:sp>
      <p:sp>
        <p:nvSpPr>
          <p:cNvPr id="18444" name="Rectangle 4"/>
          <p:cNvSpPr>
            <a:spLocks noChangeArrowheads="1"/>
          </p:cNvSpPr>
          <p:nvPr/>
        </p:nvSpPr>
        <p:spPr bwMode="auto">
          <a:xfrm>
            <a:off x="5791200" y="2795036"/>
            <a:ext cx="735013" cy="12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KITCHEN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5344" t="9924" r="3969" b="3127"/>
          <a:stretch>
            <a:fillRect/>
          </a:stretch>
        </p:blipFill>
        <p:spPr bwMode="auto">
          <a:xfrm>
            <a:off x="169863" y="563562"/>
            <a:ext cx="885190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4816475" y="4064000"/>
            <a:ext cx="13779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LEARNING COMMUNITIES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081713" y="3179762"/>
            <a:ext cx="539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LECTURE</a:t>
            </a:r>
          </a:p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HALL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751138" y="2805112"/>
            <a:ext cx="5397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VIVARIUM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5103813" y="2349500"/>
            <a:ext cx="9271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CELS / SIM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64" name="Rectangle 4"/>
          <p:cNvSpPr>
            <a:spLocks noChangeArrowheads="1"/>
          </p:cNvSpPr>
          <p:nvPr/>
        </p:nvSpPr>
        <p:spPr bwMode="auto">
          <a:xfrm>
            <a:off x="6267450" y="1703387"/>
            <a:ext cx="3365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MECH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65" name="Rectangle 4"/>
          <p:cNvSpPr>
            <a:spLocks noChangeArrowheads="1"/>
          </p:cNvSpPr>
          <p:nvPr/>
        </p:nvSpPr>
        <p:spPr bwMode="auto">
          <a:xfrm>
            <a:off x="7456488" y="3902075"/>
            <a:ext cx="5842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BRIDGE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66" name="Rectangle 4"/>
          <p:cNvSpPr>
            <a:spLocks noChangeArrowheads="1"/>
          </p:cNvSpPr>
          <p:nvPr/>
        </p:nvSpPr>
        <p:spPr bwMode="auto">
          <a:xfrm>
            <a:off x="6716713" y="4560887"/>
            <a:ext cx="5857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OPEN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67" name="Rectangle 4"/>
          <p:cNvSpPr>
            <a:spLocks noChangeArrowheads="1"/>
          </p:cNvSpPr>
          <p:nvPr/>
        </p:nvSpPr>
        <p:spPr bwMode="auto">
          <a:xfrm>
            <a:off x="5103813" y="3276600"/>
            <a:ext cx="58420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ATRIUM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68" name="Rectangle 4"/>
          <p:cNvSpPr>
            <a:spLocks noChangeArrowheads="1"/>
          </p:cNvSpPr>
          <p:nvPr/>
        </p:nvSpPr>
        <p:spPr bwMode="auto">
          <a:xfrm>
            <a:off x="6381750" y="5059362"/>
            <a:ext cx="5842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800" b="1" u="none" dirty="0">
                <a:solidFill>
                  <a:srgbClr val="000099"/>
                </a:solidFill>
                <a:latin typeface="Arial" pitchFamily="34" charset="0"/>
              </a:rPr>
              <a:t>BRIDGE</a:t>
            </a:r>
            <a:endParaRPr lang="en-US" sz="800" u="none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Sabon"/>
        <a:ea typeface=""/>
        <a:cs typeface=""/>
      </a:majorFont>
      <a:minorFont>
        <a:latin typeface="Sabo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10652</TotalTime>
  <Words>470</Words>
  <Application>Microsoft Office PowerPoint</Application>
  <PresentationFormat>On-screen Show (4:3)</PresentationFormat>
  <Paragraphs>121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Slide 1</vt:lpstr>
      <vt:lpstr>Guiding Principles</vt:lpstr>
      <vt:lpstr>Slide 3</vt:lpstr>
      <vt:lpstr>UMMS is 1Oth of 10 NE Public Schools, 63rd of 75 public schools nationally</vt:lpstr>
      <vt:lpstr> Resident First Year Tuition, Fees, and Health Insurance Data Source: AAMC website Comparison Group: Public, Northeast Year(s): 2010 </vt:lpstr>
      <vt:lpstr>Increasing Cost of Education: new facilities and new curriculum</vt:lpstr>
      <vt:lpstr>Slide 7</vt:lpstr>
      <vt:lpstr>Slide 8</vt:lpstr>
      <vt:lpstr>Slide 9</vt:lpstr>
      <vt:lpstr>Slide 10</vt:lpstr>
      <vt:lpstr>Questions?</vt:lpstr>
    </vt:vector>
  </TitlesOfParts>
  <Company>UMMS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piarulll</dc:creator>
  <cp:lastModifiedBy>Oakleya</cp:lastModifiedBy>
  <cp:revision>1344</cp:revision>
  <dcterms:created xsi:type="dcterms:W3CDTF">2008-02-12T20:18:05Z</dcterms:created>
  <dcterms:modified xsi:type="dcterms:W3CDTF">2011-05-18T18:01:26Z</dcterms:modified>
</cp:coreProperties>
</file>