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63A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30" d="100"/>
          <a:sy n="130" d="100"/>
        </p:scale>
        <p:origin x="-72" y="6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6A8F-D56D-4207-B8E1-6982C9D47029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CA6-D4EC-4837-9D2B-879241CF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567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6A8F-D56D-4207-B8E1-6982C9D47029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CA6-D4EC-4837-9D2B-879241CF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497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6A8F-D56D-4207-B8E1-6982C9D47029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CA6-D4EC-4837-9D2B-879241CF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490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6A8F-D56D-4207-B8E1-6982C9D47029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CA6-D4EC-4837-9D2B-879241CF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16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6A8F-D56D-4207-B8E1-6982C9D47029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CA6-D4EC-4837-9D2B-879241CF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400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6A8F-D56D-4207-B8E1-6982C9D47029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CA6-D4EC-4837-9D2B-879241CF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610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6A8F-D56D-4207-B8E1-6982C9D47029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CA6-D4EC-4837-9D2B-879241CF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026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6A8F-D56D-4207-B8E1-6982C9D47029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CA6-D4EC-4837-9D2B-879241CF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074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6A8F-D56D-4207-B8E1-6982C9D47029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CA6-D4EC-4837-9D2B-879241CF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073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6A8F-D56D-4207-B8E1-6982C9D47029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CA6-D4EC-4837-9D2B-879241CF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311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6A8F-D56D-4207-B8E1-6982C9D47029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CA6-D4EC-4837-9D2B-879241CF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E6A8F-D56D-4207-B8E1-6982C9D47029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19CA6-D4EC-4837-9D2B-879241CF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866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76600" y="838200"/>
            <a:ext cx="1219200" cy="6096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Terence R. Flotte, MD</a:t>
            </a:r>
          </a:p>
          <a:p>
            <a:pPr algn="ctr"/>
            <a:r>
              <a:rPr lang="en-US" sz="500" dirty="0" smtClean="0"/>
              <a:t>Dean, Provost and Executive Deputy Chancellor</a:t>
            </a:r>
          </a:p>
          <a:p>
            <a:pPr algn="ctr"/>
            <a:r>
              <a:rPr lang="en-US" sz="500" dirty="0" smtClean="0"/>
              <a:t>Chief Research Officer</a:t>
            </a:r>
            <a:endParaRPr lang="en-US" sz="500" dirty="0"/>
          </a:p>
        </p:txBody>
      </p:sp>
      <p:sp>
        <p:nvSpPr>
          <p:cNvPr id="5" name="Rectangle 4"/>
          <p:cNvSpPr/>
          <p:nvPr/>
        </p:nvSpPr>
        <p:spPr>
          <a:xfrm>
            <a:off x="4800600" y="1219200"/>
            <a:ext cx="685800" cy="3048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/>
              <a:t>Kristen Maki, MPH</a:t>
            </a:r>
          </a:p>
          <a:p>
            <a:pPr algn="ctr"/>
            <a:r>
              <a:rPr lang="en-US" sz="500" dirty="0" smtClean="0"/>
              <a:t>Chief of Staff</a:t>
            </a:r>
            <a:endParaRPr lang="en-US" sz="500" dirty="0"/>
          </a:p>
        </p:txBody>
      </p:sp>
      <p:sp>
        <p:nvSpPr>
          <p:cNvPr id="6" name="Rectangle 5"/>
          <p:cNvSpPr/>
          <p:nvPr/>
        </p:nvSpPr>
        <p:spPr>
          <a:xfrm>
            <a:off x="8305800" y="1905000"/>
            <a:ext cx="685800" cy="3809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Joan Vitello, PhD, RN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Dean, Graduate School of Nursing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92495" y="1924699"/>
            <a:ext cx="731520" cy="51862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*Sonia Chimienti, MD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Vice Provost of Student Affairs  and Associate Dean for Student Life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460460" y="1913275"/>
            <a:ext cx="793276" cy="3809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Anthony Carruthers, PhD</a:t>
            </a:r>
            <a:endParaRPr lang="en-US" sz="500" dirty="0" smtClean="0">
              <a:solidFill>
                <a:srgbClr val="FF0000"/>
              </a:solidFill>
            </a:endParaRP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Dean, Graduate School of Biomedical Sciences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67400" y="1911696"/>
            <a:ext cx="762000" cy="37430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Luanne Thorndyke, MD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Vice Provost for Faculty Affairs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53000" y="1911696"/>
            <a:ext cx="864576" cy="374302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Katherine Luzuriaga, MD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Vice Provost for Clinical and Translational Science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114800" y="1911697"/>
            <a:ext cx="762000" cy="380999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Jean King, PhD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Vice Provost Biomedical Science Research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82287" y="1916622"/>
            <a:ext cx="762001" cy="374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Michele Pugnaire, MD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Sr. Associate Dean for Educational Affairs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6000" y="1911696"/>
            <a:ext cx="937846" cy="374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Deborah DeMarco, MD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Sr. Associate Dean for Clinical Affairs and Associate Dean Graduate Medical Education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0" y="1911696"/>
            <a:ext cx="6858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Department Chairs, Director of Centers, Programs and Institutes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96817" y="1910440"/>
            <a:ext cx="550983" cy="37555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Associate Deans, Educational Affiliates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52400" y="1909186"/>
            <a:ext cx="685800" cy="37681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Regional Executive Dean, UMMS-</a:t>
            </a:r>
            <a:r>
              <a:rPr lang="en-US" sz="500" dirty="0" err="1" smtClean="0">
                <a:solidFill>
                  <a:schemeClr val="tx1"/>
                </a:solidFill>
              </a:rPr>
              <a:t>Baystate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287973" y="2356433"/>
            <a:ext cx="762001" cy="374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Melissa Fischer, MD MEd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Associate Dean Undergraduate Medical Education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287973" y="2785124"/>
            <a:ext cx="762001" cy="374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err="1" smtClean="0">
                <a:solidFill>
                  <a:schemeClr val="tx1"/>
                </a:solidFill>
              </a:rPr>
              <a:t>Mariann</a:t>
            </a:r>
            <a:r>
              <a:rPr lang="en-US" sz="500" dirty="0" smtClean="0">
                <a:solidFill>
                  <a:schemeClr val="tx1"/>
                </a:solidFill>
              </a:rPr>
              <a:t> </a:t>
            </a:r>
            <a:r>
              <a:rPr lang="en-US" sz="500" dirty="0" err="1" smtClean="0">
                <a:solidFill>
                  <a:schemeClr val="tx1"/>
                </a:solidFill>
              </a:rPr>
              <a:t>Manno</a:t>
            </a:r>
            <a:r>
              <a:rPr lang="en-US" sz="500" dirty="0" smtClean="0">
                <a:solidFill>
                  <a:schemeClr val="tx1"/>
                </a:solidFill>
              </a:rPr>
              <a:t>, MD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Associate Dean for Admissions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114800" y="2344539"/>
            <a:ext cx="762000" cy="380999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Thoru Pederson, PhD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Associate Vice Provost for Research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114800" y="2782924"/>
            <a:ext cx="762000" cy="380999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smtClean="0">
                <a:solidFill>
                  <a:schemeClr val="tx1"/>
                </a:solidFill>
              </a:rPr>
              <a:t>TBN</a:t>
            </a:r>
            <a:endParaRPr lang="en-US" sz="500" dirty="0" smtClean="0">
              <a:solidFill>
                <a:schemeClr val="tx1"/>
              </a:solidFill>
            </a:endParaRP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Director of Library Services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114800" y="3233478"/>
            <a:ext cx="762000" cy="380999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Diego Vazquez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Assistant Vice Provost Research Funding Services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114800" y="3688858"/>
            <a:ext cx="762000" cy="380999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Samuel Varghese, PhD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Director of IACUC/IBC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114800" y="4136861"/>
            <a:ext cx="762000" cy="380999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Susanna Perkins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Administrative Manager Research Cores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871949" y="2358754"/>
            <a:ext cx="762000" cy="37430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Robert Milner, PhD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Associate Vice Provost Professional Development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875361" y="2822748"/>
            <a:ext cx="762000" cy="37430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Judith </a:t>
            </a:r>
            <a:r>
              <a:rPr lang="en-US" sz="500" dirty="0" err="1" smtClean="0">
                <a:solidFill>
                  <a:schemeClr val="tx1"/>
                </a:solidFill>
              </a:rPr>
              <a:t>Ockene</a:t>
            </a:r>
            <a:r>
              <a:rPr lang="en-US" sz="500" dirty="0" smtClean="0">
                <a:solidFill>
                  <a:schemeClr val="tx1"/>
                </a:solidFill>
              </a:rPr>
              <a:t>, PhD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Associate Vice Provost for Gender and Equity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875361" y="3283297"/>
            <a:ext cx="762000" cy="37430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Joanna Cain, MD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Director of Talent Management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491736" y="2355406"/>
            <a:ext cx="762000" cy="3809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Kendall Knight, PhD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Associate Dean Basic and Biomedical Sciences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491736" y="2816052"/>
            <a:ext cx="762000" cy="3809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*Brian Lewis, PhD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Associate Dean  for Diversity and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Pre-matriculation Programs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491736" y="3269906"/>
            <a:ext cx="762000" cy="3809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Kate </a:t>
            </a:r>
            <a:r>
              <a:rPr lang="en-US" sz="500" dirty="0" err="1" smtClean="0">
                <a:solidFill>
                  <a:schemeClr val="tx1"/>
                </a:solidFill>
              </a:rPr>
              <a:t>Lapane</a:t>
            </a:r>
            <a:r>
              <a:rPr lang="en-US" sz="500" dirty="0" smtClean="0">
                <a:solidFill>
                  <a:schemeClr val="tx1"/>
                </a:solidFill>
              </a:rPr>
              <a:t>, PhD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Associate Dean for Clinical and Population Health Research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416225" y="3733798"/>
            <a:ext cx="889575" cy="51949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err="1" smtClean="0">
                <a:solidFill>
                  <a:schemeClr val="tx1"/>
                </a:solidFill>
              </a:rPr>
              <a:t>Gyongi</a:t>
            </a:r>
            <a:r>
              <a:rPr lang="en-US" sz="500" dirty="0" smtClean="0">
                <a:solidFill>
                  <a:schemeClr val="tx1"/>
                </a:solidFill>
              </a:rPr>
              <a:t> Szabo, MD, PhD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Associate Dean Clinical and Translational Research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Associate Vice Provost, </a:t>
            </a:r>
            <a:r>
              <a:rPr lang="en-US" sz="500" dirty="0" err="1" smtClean="0">
                <a:solidFill>
                  <a:schemeClr val="tx1"/>
                </a:solidFill>
              </a:rPr>
              <a:t>Interprofessional</a:t>
            </a:r>
            <a:r>
              <a:rPr lang="en-US" sz="500" dirty="0" smtClean="0">
                <a:solidFill>
                  <a:schemeClr val="tx1"/>
                </a:solidFill>
              </a:rPr>
              <a:t> Education in Research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492425" y="4343400"/>
            <a:ext cx="762000" cy="3809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Anthony Imbalzano, PhD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Associate Dean, Office for Postdoctoral Scholars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460460" y="5258834"/>
            <a:ext cx="824552" cy="3809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Cynthia </a:t>
            </a:r>
            <a:r>
              <a:rPr lang="en-US" sz="500" dirty="0" err="1" smtClean="0">
                <a:solidFill>
                  <a:schemeClr val="tx1"/>
                </a:solidFill>
              </a:rPr>
              <a:t>Fuhrmann</a:t>
            </a:r>
            <a:r>
              <a:rPr lang="en-US" sz="500" dirty="0" smtClean="0">
                <a:solidFill>
                  <a:schemeClr val="tx1"/>
                </a:solidFill>
              </a:rPr>
              <a:t>, PhD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Assistant Dean, Career and Professional Development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491736" y="4800600"/>
            <a:ext cx="762000" cy="3809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Mary Ellen Lane, PhD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Assistant Dean for Graduate School of Biomedical Sciences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730425" y="2971800"/>
            <a:ext cx="685800" cy="37430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Shawn Morrissey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Director Financial Aid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730595" y="3408222"/>
            <a:ext cx="685800" cy="37430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Michael Baker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Registrar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978877" y="5711458"/>
            <a:ext cx="1307123" cy="46074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700" b="1" dirty="0" smtClean="0">
                <a:solidFill>
                  <a:schemeClr val="tx1"/>
                </a:solidFill>
              </a:rPr>
              <a:t>Blue =     Reports to Dean</a:t>
            </a:r>
          </a:p>
          <a:p>
            <a:r>
              <a:rPr lang="en-US" sz="700" b="1" dirty="0">
                <a:solidFill>
                  <a:schemeClr val="tx1"/>
                </a:solidFill>
              </a:rPr>
              <a:t>Yellow = Reports to Chief</a:t>
            </a:r>
          </a:p>
          <a:p>
            <a:r>
              <a:rPr lang="en-US" sz="700" b="1" dirty="0">
                <a:solidFill>
                  <a:schemeClr val="tx1"/>
                </a:solidFill>
              </a:rPr>
              <a:t>                 Research Officer</a:t>
            </a:r>
          </a:p>
          <a:p>
            <a:r>
              <a:rPr lang="en-US" sz="700" b="1" dirty="0" smtClean="0">
                <a:solidFill>
                  <a:schemeClr val="tx1"/>
                </a:solidFill>
              </a:rPr>
              <a:t>Green =  Reports to Provost</a:t>
            </a:r>
          </a:p>
        </p:txBody>
      </p:sp>
      <p:sp>
        <p:nvSpPr>
          <p:cNvPr id="3" name="Rectangle 2"/>
          <p:cNvSpPr/>
          <p:nvPr/>
        </p:nvSpPr>
        <p:spPr>
          <a:xfrm>
            <a:off x="2141561" y="5714998"/>
            <a:ext cx="152400" cy="1524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2141561" y="5865628"/>
            <a:ext cx="152400" cy="152402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2141561" y="6027128"/>
            <a:ext cx="152400" cy="15240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3289911" y="4378152"/>
            <a:ext cx="762001" cy="374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>
                <a:solidFill>
                  <a:schemeClr val="tx1"/>
                </a:solidFill>
              </a:rPr>
              <a:t>Anne Larkin, MD</a:t>
            </a:r>
            <a:br>
              <a:rPr lang="en-US" sz="500" dirty="0">
                <a:solidFill>
                  <a:schemeClr val="tx1"/>
                </a:solidFill>
              </a:rPr>
            </a:br>
            <a:r>
              <a:rPr lang="en-US" sz="500" dirty="0" smtClean="0">
                <a:solidFill>
                  <a:schemeClr val="tx1"/>
                </a:solidFill>
              </a:rPr>
              <a:t>Director for LCME 2020 Accreditation</a:t>
            </a:r>
            <a:endParaRPr lang="en-US" sz="500" dirty="0">
              <a:solidFill>
                <a:schemeClr val="tx1"/>
              </a:solidFill>
            </a:endParaRPr>
          </a:p>
        </p:txBody>
      </p:sp>
      <p:cxnSp>
        <p:nvCxnSpPr>
          <p:cNvPr id="43" name="Straight Connector 42"/>
          <p:cNvCxnSpPr>
            <a:stCxn id="5" idx="1"/>
          </p:cNvCxnSpPr>
          <p:nvPr/>
        </p:nvCxnSpPr>
        <p:spPr>
          <a:xfrm flipH="1">
            <a:off x="4509448" y="1371600"/>
            <a:ext cx="291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495300" y="1676400"/>
            <a:ext cx="815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3886200" y="14478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endCxn id="16" idx="0"/>
          </p:cNvCxnSpPr>
          <p:nvPr/>
        </p:nvCxnSpPr>
        <p:spPr>
          <a:xfrm>
            <a:off x="495300" y="1676400"/>
            <a:ext cx="0" cy="2327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15" idx="0"/>
          </p:cNvCxnSpPr>
          <p:nvPr/>
        </p:nvCxnSpPr>
        <p:spPr>
          <a:xfrm flipH="1" flipV="1">
            <a:off x="1172308" y="1676400"/>
            <a:ext cx="1" cy="234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14" idx="0"/>
          </p:cNvCxnSpPr>
          <p:nvPr/>
        </p:nvCxnSpPr>
        <p:spPr>
          <a:xfrm flipV="1">
            <a:off x="1866900" y="1676400"/>
            <a:ext cx="0" cy="235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13" idx="0"/>
          </p:cNvCxnSpPr>
          <p:nvPr/>
        </p:nvCxnSpPr>
        <p:spPr>
          <a:xfrm flipH="1" flipV="1">
            <a:off x="2754922" y="1676400"/>
            <a:ext cx="1" cy="235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12" idx="0"/>
          </p:cNvCxnSpPr>
          <p:nvPr/>
        </p:nvCxnSpPr>
        <p:spPr>
          <a:xfrm flipV="1">
            <a:off x="3663288" y="1681326"/>
            <a:ext cx="5686" cy="235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11" idx="0"/>
          </p:cNvCxnSpPr>
          <p:nvPr/>
        </p:nvCxnSpPr>
        <p:spPr>
          <a:xfrm flipV="1">
            <a:off x="4495800" y="1676400"/>
            <a:ext cx="0" cy="235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10" idx="0"/>
          </p:cNvCxnSpPr>
          <p:nvPr/>
        </p:nvCxnSpPr>
        <p:spPr>
          <a:xfrm flipV="1">
            <a:off x="5385288" y="1676400"/>
            <a:ext cx="0" cy="235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9" idx="0"/>
          </p:cNvCxnSpPr>
          <p:nvPr/>
        </p:nvCxnSpPr>
        <p:spPr>
          <a:xfrm flipV="1">
            <a:off x="6248400" y="1676400"/>
            <a:ext cx="0" cy="235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7" idx="0"/>
          </p:cNvCxnSpPr>
          <p:nvPr/>
        </p:nvCxnSpPr>
        <p:spPr>
          <a:xfrm flipV="1">
            <a:off x="7058255" y="1681329"/>
            <a:ext cx="2443" cy="2433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endCxn id="6" idx="0"/>
          </p:cNvCxnSpPr>
          <p:nvPr/>
        </p:nvCxnSpPr>
        <p:spPr>
          <a:xfrm>
            <a:off x="8648700" y="16764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30" idx="2"/>
            <a:endCxn id="31" idx="0"/>
          </p:cNvCxnSpPr>
          <p:nvPr/>
        </p:nvCxnSpPr>
        <p:spPr>
          <a:xfrm>
            <a:off x="7872736" y="2736404"/>
            <a:ext cx="0" cy="796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31" idx="2"/>
            <a:endCxn id="32" idx="0"/>
          </p:cNvCxnSpPr>
          <p:nvPr/>
        </p:nvCxnSpPr>
        <p:spPr>
          <a:xfrm>
            <a:off x="7872736" y="3197050"/>
            <a:ext cx="0" cy="728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37" idx="0"/>
            <a:endCxn id="37" idx="0"/>
          </p:cNvCxnSpPr>
          <p:nvPr/>
        </p:nvCxnSpPr>
        <p:spPr>
          <a:xfrm>
            <a:off x="7073325" y="29718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37" idx="2"/>
            <a:endCxn id="38" idx="0"/>
          </p:cNvCxnSpPr>
          <p:nvPr/>
        </p:nvCxnSpPr>
        <p:spPr>
          <a:xfrm>
            <a:off x="7073325" y="3346102"/>
            <a:ext cx="170" cy="62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stCxn id="9" idx="2"/>
            <a:endCxn id="27" idx="0"/>
          </p:cNvCxnSpPr>
          <p:nvPr/>
        </p:nvCxnSpPr>
        <p:spPr>
          <a:xfrm>
            <a:off x="6248400" y="2285998"/>
            <a:ext cx="4549" cy="727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27" idx="2"/>
            <a:endCxn id="28" idx="0"/>
          </p:cNvCxnSpPr>
          <p:nvPr/>
        </p:nvCxnSpPr>
        <p:spPr>
          <a:xfrm>
            <a:off x="6252949" y="2733056"/>
            <a:ext cx="3412" cy="896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>
            <a:stCxn id="28" idx="2"/>
            <a:endCxn id="29" idx="0"/>
          </p:cNvCxnSpPr>
          <p:nvPr/>
        </p:nvCxnSpPr>
        <p:spPr>
          <a:xfrm>
            <a:off x="6256361" y="3197050"/>
            <a:ext cx="0" cy="862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>
            <a:stCxn id="34" idx="2"/>
            <a:endCxn id="36" idx="0"/>
          </p:cNvCxnSpPr>
          <p:nvPr/>
        </p:nvCxnSpPr>
        <p:spPr>
          <a:xfrm flipH="1">
            <a:off x="7872736" y="4724398"/>
            <a:ext cx="689" cy="762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36" idx="2"/>
            <a:endCxn id="35" idx="0"/>
          </p:cNvCxnSpPr>
          <p:nvPr/>
        </p:nvCxnSpPr>
        <p:spPr>
          <a:xfrm>
            <a:off x="7872736" y="5181598"/>
            <a:ext cx="0" cy="772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>
            <a:stCxn id="11" idx="2"/>
            <a:endCxn id="22" idx="0"/>
          </p:cNvCxnSpPr>
          <p:nvPr/>
        </p:nvCxnSpPr>
        <p:spPr>
          <a:xfrm>
            <a:off x="4495800" y="2292696"/>
            <a:ext cx="0" cy="518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stCxn id="22" idx="2"/>
          </p:cNvCxnSpPr>
          <p:nvPr/>
        </p:nvCxnSpPr>
        <p:spPr>
          <a:xfrm>
            <a:off x="4495800" y="2725538"/>
            <a:ext cx="0" cy="523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23" idx="2"/>
          </p:cNvCxnSpPr>
          <p:nvPr/>
        </p:nvCxnSpPr>
        <p:spPr>
          <a:xfrm>
            <a:off x="4495800" y="3163923"/>
            <a:ext cx="0" cy="58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stCxn id="24" idx="2"/>
          </p:cNvCxnSpPr>
          <p:nvPr/>
        </p:nvCxnSpPr>
        <p:spPr>
          <a:xfrm flipH="1">
            <a:off x="4489938" y="3614477"/>
            <a:ext cx="5862" cy="693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25" idx="2"/>
          </p:cNvCxnSpPr>
          <p:nvPr/>
        </p:nvCxnSpPr>
        <p:spPr>
          <a:xfrm>
            <a:off x="4495800" y="4069857"/>
            <a:ext cx="0" cy="61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stCxn id="12" idx="2"/>
            <a:endCxn id="18" idx="0"/>
          </p:cNvCxnSpPr>
          <p:nvPr/>
        </p:nvCxnSpPr>
        <p:spPr>
          <a:xfrm>
            <a:off x="3663288" y="2290926"/>
            <a:ext cx="5686" cy="655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stCxn id="18" idx="2"/>
          </p:cNvCxnSpPr>
          <p:nvPr/>
        </p:nvCxnSpPr>
        <p:spPr>
          <a:xfrm>
            <a:off x="3668974" y="2730737"/>
            <a:ext cx="969" cy="521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>
            <a:stCxn id="19" idx="2"/>
          </p:cNvCxnSpPr>
          <p:nvPr/>
        </p:nvCxnSpPr>
        <p:spPr>
          <a:xfrm>
            <a:off x="3668974" y="3159428"/>
            <a:ext cx="0" cy="78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flipH="1">
            <a:off x="3670910" y="3861893"/>
            <a:ext cx="1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978877" y="228600"/>
            <a:ext cx="7022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Office of the Dean, Provost and Executive Deputy Chancellor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6858000" y="6179530"/>
            <a:ext cx="17907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 Effective 1/1/2017</a:t>
            </a:r>
          </a:p>
        </p:txBody>
      </p:sp>
      <p:pic>
        <p:nvPicPr>
          <p:cNvPr id="83" name="Picture 8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5" y="4130913"/>
            <a:ext cx="2743200" cy="982980"/>
          </a:xfrm>
          <a:prstGeom prst="rect">
            <a:avLst/>
          </a:prstGeom>
          <a:noFill/>
        </p:spPr>
      </p:pic>
      <p:sp>
        <p:nvSpPr>
          <p:cNvPr id="85" name="Rectangle 84"/>
          <p:cNvSpPr/>
          <p:nvPr/>
        </p:nvSpPr>
        <p:spPr>
          <a:xfrm>
            <a:off x="3290611" y="3240173"/>
            <a:ext cx="761301" cy="6232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Michael Kneeland, MD, MPH</a:t>
            </a:r>
            <a:r>
              <a:rPr lang="en-US" sz="500" dirty="0">
                <a:solidFill>
                  <a:schemeClr val="tx1"/>
                </a:solidFill>
              </a:rPr>
              <a:t/>
            </a:r>
            <a:br>
              <a:rPr lang="en-US" sz="500" dirty="0">
                <a:solidFill>
                  <a:schemeClr val="tx1"/>
                </a:solidFill>
              </a:rPr>
            </a:br>
            <a:r>
              <a:rPr lang="en-US" sz="500" dirty="0">
                <a:solidFill>
                  <a:schemeClr val="tx1"/>
                </a:solidFill>
              </a:rPr>
              <a:t>Associate Dean for </a:t>
            </a:r>
            <a:r>
              <a:rPr lang="en-US" sz="500" dirty="0" smtClean="0">
                <a:solidFill>
                  <a:schemeClr val="tx1"/>
                </a:solidFill>
              </a:rPr>
              <a:t>Allied  </a:t>
            </a:r>
            <a:r>
              <a:rPr lang="en-US" sz="500" dirty="0">
                <a:solidFill>
                  <a:schemeClr val="tx1"/>
                </a:solidFill>
              </a:rPr>
              <a:t>Health and </a:t>
            </a:r>
            <a:r>
              <a:rPr lang="en-US" sz="500" dirty="0" smtClean="0">
                <a:solidFill>
                  <a:schemeClr val="tx1"/>
                </a:solidFill>
              </a:rPr>
              <a:t>Inter-professional Education</a:t>
            </a:r>
          </a:p>
          <a:p>
            <a:pPr algn="ctr"/>
            <a:r>
              <a:rPr lang="en-US" sz="500" dirty="0">
                <a:solidFill>
                  <a:schemeClr val="tx1"/>
                </a:solidFill>
              </a:rPr>
              <a:t> Interim Associate Dean for CME</a:t>
            </a:r>
          </a:p>
        </p:txBody>
      </p:sp>
      <p:sp>
        <p:nvSpPr>
          <p:cNvPr id="89" name="Rectangle 88"/>
          <p:cNvSpPr/>
          <p:nvPr/>
        </p:nvSpPr>
        <p:spPr>
          <a:xfrm>
            <a:off x="8321518" y="2368790"/>
            <a:ext cx="685800" cy="3809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Karen Dick</a:t>
            </a:r>
            <a:r>
              <a:rPr lang="en-US" sz="500" dirty="0">
                <a:solidFill>
                  <a:schemeClr val="tx1"/>
                </a:solidFill>
              </a:rPr>
              <a:t>, PhD, </a:t>
            </a:r>
            <a:r>
              <a:rPr lang="en-US" sz="500" dirty="0" smtClean="0">
                <a:solidFill>
                  <a:schemeClr val="tx1"/>
                </a:solidFill>
              </a:rPr>
              <a:t>GNP-BC</a:t>
            </a:r>
          </a:p>
          <a:p>
            <a:pPr algn="ctr"/>
            <a:r>
              <a:rPr lang="en-US" sz="500" dirty="0">
                <a:solidFill>
                  <a:schemeClr val="tx1"/>
                </a:solidFill>
              </a:rPr>
              <a:t>Associate Dean for  Advanced Practice Programs </a:t>
            </a:r>
          </a:p>
        </p:txBody>
      </p:sp>
      <p:sp>
        <p:nvSpPr>
          <p:cNvPr id="91" name="Rectangle 90"/>
          <p:cNvSpPr/>
          <p:nvPr/>
        </p:nvSpPr>
        <p:spPr>
          <a:xfrm>
            <a:off x="8330625" y="2819401"/>
            <a:ext cx="685800" cy="3809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James Fain</a:t>
            </a:r>
            <a:r>
              <a:rPr lang="en-US" sz="500" dirty="0">
                <a:solidFill>
                  <a:schemeClr val="tx1"/>
                </a:solidFill>
              </a:rPr>
              <a:t>, PhD, RN, BC-ADM, </a:t>
            </a:r>
            <a:r>
              <a:rPr lang="en-US" sz="500" dirty="0" smtClean="0">
                <a:solidFill>
                  <a:schemeClr val="tx1"/>
                </a:solidFill>
              </a:rPr>
              <a:t>FAAN</a:t>
            </a:r>
          </a:p>
          <a:p>
            <a:pPr algn="ctr"/>
            <a:r>
              <a:rPr lang="en-US" sz="500" dirty="0">
                <a:solidFill>
                  <a:schemeClr val="tx1"/>
                </a:solidFill>
              </a:rPr>
              <a:t>Associate Dean for Academic Affairs</a:t>
            </a:r>
          </a:p>
        </p:txBody>
      </p:sp>
      <p:sp>
        <p:nvSpPr>
          <p:cNvPr id="93" name="Rectangle 92"/>
          <p:cNvSpPr/>
          <p:nvPr/>
        </p:nvSpPr>
        <p:spPr>
          <a:xfrm>
            <a:off x="8330625" y="3284222"/>
            <a:ext cx="685800" cy="48376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Janet Hale</a:t>
            </a:r>
            <a:r>
              <a:rPr lang="en-US" sz="500" dirty="0">
                <a:solidFill>
                  <a:schemeClr val="tx1"/>
                </a:solidFill>
              </a:rPr>
              <a:t>, PhD, RN, </a:t>
            </a:r>
            <a:r>
              <a:rPr lang="en-US" sz="500" dirty="0" smtClean="0">
                <a:solidFill>
                  <a:schemeClr val="tx1"/>
                </a:solidFill>
              </a:rPr>
              <a:t>FNP</a:t>
            </a:r>
          </a:p>
          <a:p>
            <a:pPr algn="ctr"/>
            <a:r>
              <a:rPr lang="en-US" sz="500" dirty="0">
                <a:solidFill>
                  <a:schemeClr val="tx1"/>
                </a:solidFill>
              </a:rPr>
              <a:t>Associate Dean for </a:t>
            </a:r>
            <a:r>
              <a:rPr lang="en-US" sz="500" dirty="0" err="1">
                <a:solidFill>
                  <a:schemeClr val="tx1"/>
                </a:solidFill>
              </a:rPr>
              <a:t>Interprofessional</a:t>
            </a:r>
            <a:r>
              <a:rPr lang="en-US" sz="500" dirty="0">
                <a:solidFill>
                  <a:schemeClr val="tx1"/>
                </a:solidFill>
              </a:rPr>
              <a:t> &amp; Community Partnerships</a:t>
            </a:r>
          </a:p>
        </p:txBody>
      </p:sp>
      <p:cxnSp>
        <p:nvCxnSpPr>
          <p:cNvPr id="95" name="Straight Connector 94"/>
          <p:cNvCxnSpPr/>
          <p:nvPr/>
        </p:nvCxnSpPr>
        <p:spPr>
          <a:xfrm>
            <a:off x="8669597" y="2290926"/>
            <a:ext cx="0" cy="796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8664418" y="2743100"/>
            <a:ext cx="0" cy="796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8670315" y="3211269"/>
            <a:ext cx="0" cy="796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32" idx="2"/>
          </p:cNvCxnSpPr>
          <p:nvPr/>
        </p:nvCxnSpPr>
        <p:spPr>
          <a:xfrm>
            <a:off x="7872736" y="3650904"/>
            <a:ext cx="689" cy="871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7857270" y="4253293"/>
            <a:ext cx="0" cy="728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95"/>
          <p:cNvSpPr/>
          <p:nvPr/>
        </p:nvSpPr>
        <p:spPr>
          <a:xfrm>
            <a:off x="3292320" y="3937801"/>
            <a:ext cx="762001" cy="374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Tracy Kedian MD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Assistant Dean for Student Academic Achievement </a:t>
            </a:r>
            <a:endParaRPr lang="en-US" sz="500" dirty="0">
              <a:solidFill>
                <a:schemeClr val="tx1"/>
              </a:solidFill>
            </a:endParaRPr>
          </a:p>
        </p:txBody>
      </p:sp>
      <p:cxnSp>
        <p:nvCxnSpPr>
          <p:cNvPr id="106" name="Straight Connector 105"/>
          <p:cNvCxnSpPr/>
          <p:nvPr/>
        </p:nvCxnSpPr>
        <p:spPr>
          <a:xfrm flipH="1">
            <a:off x="3673362" y="4312105"/>
            <a:ext cx="1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7861012" y="2285998"/>
            <a:ext cx="0" cy="796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flipV="1">
            <a:off x="7870580" y="1681326"/>
            <a:ext cx="0" cy="2433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ctangle 110"/>
          <p:cNvSpPr/>
          <p:nvPr/>
        </p:nvSpPr>
        <p:spPr>
          <a:xfrm>
            <a:off x="6692495" y="2529779"/>
            <a:ext cx="762001" cy="3743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Maria Garcia, MD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Assistant </a:t>
            </a:r>
            <a:r>
              <a:rPr lang="en-US" sz="500" smtClean="0">
                <a:solidFill>
                  <a:schemeClr val="tx1"/>
                </a:solidFill>
              </a:rPr>
              <a:t>Vice Provost </a:t>
            </a:r>
            <a:r>
              <a:rPr lang="en-US" sz="500" dirty="0" smtClean="0">
                <a:solidFill>
                  <a:schemeClr val="tx1"/>
                </a:solidFill>
              </a:rPr>
              <a:t>for Student Diversity</a:t>
            </a:r>
            <a:endParaRPr lang="en-US" sz="500" dirty="0">
              <a:solidFill>
                <a:schemeClr val="tx1"/>
              </a:solidFill>
            </a:endParaRPr>
          </a:p>
        </p:txBody>
      </p:sp>
      <p:cxnSp>
        <p:nvCxnSpPr>
          <p:cNvPr id="113" name="Straight Connector 112"/>
          <p:cNvCxnSpPr/>
          <p:nvPr/>
        </p:nvCxnSpPr>
        <p:spPr>
          <a:xfrm>
            <a:off x="7064705" y="2909680"/>
            <a:ext cx="170" cy="62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endCxn id="111" idx="0"/>
          </p:cNvCxnSpPr>
          <p:nvPr/>
        </p:nvCxnSpPr>
        <p:spPr>
          <a:xfrm>
            <a:off x="7064875" y="2443326"/>
            <a:ext cx="8621" cy="864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6838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1901</TotalTime>
  <Words>419</Words>
  <Application>Microsoft Office PowerPoint</Application>
  <PresentationFormat>On-screen Show (4:3)</PresentationFormat>
  <Paragraphs>83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UMASS Medical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Maki, Kristen</dc:creator>
  <cp:lastModifiedBy>Maki, Kristen</cp:lastModifiedBy>
  <cp:revision>56</cp:revision>
  <cp:lastPrinted>2016-11-15T16:40:55Z</cp:lastPrinted>
  <dcterms:created xsi:type="dcterms:W3CDTF">2016-03-30T20:11:18Z</dcterms:created>
  <dcterms:modified xsi:type="dcterms:W3CDTF">2016-11-16T20:45:45Z</dcterms:modified>
</cp:coreProperties>
</file>