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9" r:id="rId2"/>
    <p:sldId id="419" r:id="rId3"/>
    <p:sldId id="364" r:id="rId4"/>
    <p:sldId id="398" r:id="rId5"/>
    <p:sldId id="399" r:id="rId6"/>
    <p:sldId id="355" r:id="rId7"/>
    <p:sldId id="391" r:id="rId8"/>
    <p:sldId id="430" r:id="rId9"/>
    <p:sldId id="393" r:id="rId10"/>
    <p:sldId id="414" r:id="rId11"/>
    <p:sldId id="415" r:id="rId12"/>
    <p:sldId id="416" r:id="rId13"/>
    <p:sldId id="417" r:id="rId14"/>
    <p:sldId id="437" r:id="rId15"/>
    <p:sldId id="438" r:id="rId16"/>
    <p:sldId id="436" r:id="rId17"/>
    <p:sldId id="434" r:id="rId18"/>
    <p:sldId id="439" r:id="rId19"/>
    <p:sldId id="422" r:id="rId20"/>
    <p:sldId id="427" r:id="rId21"/>
    <p:sldId id="421" r:id="rId22"/>
    <p:sldId id="441" r:id="rId23"/>
    <p:sldId id="442" r:id="rId24"/>
    <p:sldId id="432" r:id="rId25"/>
    <p:sldId id="425" r:id="rId26"/>
    <p:sldId id="424" r:id="rId27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1FF"/>
    <a:srgbClr val="8791C5"/>
    <a:srgbClr val="BCC2DE"/>
    <a:srgbClr val="C1C6E1"/>
    <a:srgbClr val="AAB1D6"/>
    <a:srgbClr val="A4ACD4"/>
    <a:srgbClr val="B3BADB"/>
    <a:srgbClr val="D2D6EA"/>
  </p:clrMru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0" autoAdjust="0"/>
    <p:restoredTop sz="94782" autoAdjust="0"/>
  </p:normalViewPr>
  <p:slideViewPr>
    <p:cSldViewPr>
      <p:cViewPr>
        <p:scale>
          <a:sx n="66" d="100"/>
          <a:sy n="66" d="100"/>
        </p:scale>
        <p:origin x="-72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6FC79-F876-40AE-841F-8C6610CD125E}" type="doc">
      <dgm:prSet loTypeId="urn:microsoft.com/office/officeart/2005/8/layout/p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8CBBCE8-98C4-4B53-8733-3558C8F57DB6}">
      <dgm:prSet custT="1"/>
      <dgm:spPr/>
      <dgm:t>
        <a:bodyPr/>
        <a:lstStyle/>
        <a:p>
          <a:r>
            <a:rPr lang="en-US" sz="1000" b="0" dirty="0" smtClean="0"/>
            <a:t>Melissa Moore</a:t>
          </a:r>
        </a:p>
        <a:p>
          <a:r>
            <a:rPr lang="en-US" sz="1000" b="0" dirty="0" smtClean="0"/>
            <a:t>RNA Therapeutics</a:t>
          </a:r>
          <a:endParaRPr lang="en-US" sz="1000" b="0" dirty="0"/>
        </a:p>
      </dgm:t>
    </dgm:pt>
    <dgm:pt modelId="{59516BFF-D66B-4EF5-BBE7-6B7C84BFE390}" type="parTrans" cxnId="{D5D91A85-B3EA-4722-8951-22F0C8CD051F}">
      <dgm:prSet/>
      <dgm:spPr/>
      <dgm:t>
        <a:bodyPr/>
        <a:lstStyle/>
        <a:p>
          <a:endParaRPr lang="en-US"/>
        </a:p>
      </dgm:t>
    </dgm:pt>
    <dgm:pt modelId="{3DBBF763-81E2-4791-BB41-D3580D3EB63F}" type="sibTrans" cxnId="{D5D91A85-B3EA-4722-8951-22F0C8CD051F}">
      <dgm:prSet/>
      <dgm:spPr/>
      <dgm:t>
        <a:bodyPr/>
        <a:lstStyle/>
        <a:p>
          <a:endParaRPr lang="en-US"/>
        </a:p>
      </dgm:t>
    </dgm:pt>
    <dgm:pt modelId="{4AB92C95-2495-4250-A262-5C81EB186651}">
      <dgm:prSet custT="1"/>
      <dgm:spPr/>
      <dgm:t>
        <a:bodyPr/>
        <a:lstStyle/>
        <a:p>
          <a:r>
            <a:rPr lang="en-US" sz="1000" b="0" dirty="0" smtClean="0"/>
            <a:t>Robert Brown</a:t>
          </a:r>
        </a:p>
        <a:p>
          <a:r>
            <a:rPr lang="en-US" sz="1000" b="0" dirty="0" smtClean="0"/>
            <a:t>Neurology</a:t>
          </a:r>
          <a:endParaRPr lang="en-US" sz="1000" b="0" dirty="0"/>
        </a:p>
      </dgm:t>
    </dgm:pt>
    <dgm:pt modelId="{775E1869-8997-4FEC-B4AB-52503064145F}" type="parTrans" cxnId="{8D0825C3-C83B-4841-8A55-04655A1333F6}">
      <dgm:prSet/>
      <dgm:spPr/>
      <dgm:t>
        <a:bodyPr/>
        <a:lstStyle/>
        <a:p>
          <a:endParaRPr lang="en-US"/>
        </a:p>
      </dgm:t>
    </dgm:pt>
    <dgm:pt modelId="{82CE4927-FEE8-4DE5-91CA-D25CDB51C1FA}" type="sibTrans" cxnId="{8D0825C3-C83B-4841-8A55-04655A1333F6}">
      <dgm:prSet/>
      <dgm:spPr/>
      <dgm:t>
        <a:bodyPr/>
        <a:lstStyle/>
        <a:p>
          <a:endParaRPr lang="en-US"/>
        </a:p>
      </dgm:t>
    </dgm:pt>
    <dgm:pt modelId="{78381AFF-0A18-422C-B3F7-3D371A4940CA}">
      <dgm:prSet custT="1"/>
      <dgm:spPr/>
      <dgm:t>
        <a:bodyPr/>
        <a:lstStyle/>
        <a:p>
          <a:r>
            <a:rPr lang="en-US" sz="1000" b="0" dirty="0" smtClean="0"/>
            <a:t>Michael Blute</a:t>
          </a:r>
        </a:p>
        <a:p>
          <a:r>
            <a:rPr lang="en-US" sz="1000" b="0" dirty="0" smtClean="0"/>
            <a:t>Cancer</a:t>
          </a:r>
          <a:endParaRPr lang="en-US" sz="1000" b="0" dirty="0"/>
        </a:p>
      </dgm:t>
    </dgm:pt>
    <dgm:pt modelId="{5F781B5F-BF68-481D-B4E3-7BC1CE94CA65}" type="parTrans" cxnId="{BA46E8D9-D596-4A4A-9161-1631893B4253}">
      <dgm:prSet/>
      <dgm:spPr/>
      <dgm:t>
        <a:bodyPr/>
        <a:lstStyle/>
        <a:p>
          <a:endParaRPr lang="en-US"/>
        </a:p>
      </dgm:t>
    </dgm:pt>
    <dgm:pt modelId="{D5534223-3337-4F57-9C19-EB9A4C555102}" type="sibTrans" cxnId="{BA46E8D9-D596-4A4A-9161-1631893B4253}">
      <dgm:prSet/>
      <dgm:spPr/>
      <dgm:t>
        <a:bodyPr/>
        <a:lstStyle/>
        <a:p>
          <a:endParaRPr lang="en-US"/>
        </a:p>
      </dgm:t>
    </dgm:pt>
    <dgm:pt modelId="{A2F531E4-2BBC-49E9-8850-5D99AA33B10A}">
      <dgm:prSet custT="1"/>
      <dgm:spPr/>
      <dgm:t>
        <a:bodyPr/>
        <a:lstStyle/>
        <a:p>
          <a:r>
            <a:rPr lang="en-US" sz="1000" b="0" dirty="0" smtClean="0"/>
            <a:t>Victor Ambros</a:t>
          </a:r>
        </a:p>
        <a:p>
          <a:r>
            <a:rPr lang="en-US" sz="1000" b="0" dirty="0" smtClean="0"/>
            <a:t>RNA Therapeutics </a:t>
          </a:r>
          <a:endParaRPr lang="en-US" sz="1000" b="0" dirty="0"/>
        </a:p>
      </dgm:t>
    </dgm:pt>
    <dgm:pt modelId="{79ACAC5B-C94F-475F-B61A-39EDD1DD2475}" type="parTrans" cxnId="{6E480A0A-EB94-4BE7-8B2B-2E50042FA46B}">
      <dgm:prSet/>
      <dgm:spPr/>
      <dgm:t>
        <a:bodyPr/>
        <a:lstStyle/>
        <a:p>
          <a:endParaRPr lang="en-US"/>
        </a:p>
      </dgm:t>
    </dgm:pt>
    <dgm:pt modelId="{30BECE3A-3BEC-4EE7-8141-D431809AAE3F}" type="sibTrans" cxnId="{6E480A0A-EB94-4BE7-8B2B-2E50042FA46B}">
      <dgm:prSet/>
      <dgm:spPr/>
      <dgm:t>
        <a:bodyPr/>
        <a:lstStyle/>
        <a:p>
          <a:endParaRPr lang="en-US"/>
        </a:p>
      </dgm:t>
    </dgm:pt>
    <dgm:pt modelId="{46A64B74-0F64-458F-B1F5-5E1E7E83EB6F}">
      <dgm:prSet custT="1"/>
      <dgm:spPr/>
      <dgm:t>
        <a:bodyPr/>
        <a:lstStyle/>
        <a:p>
          <a:r>
            <a:rPr lang="en-US" sz="1000" dirty="0" smtClean="0"/>
            <a:t>John Ware</a:t>
          </a:r>
        </a:p>
        <a:p>
          <a:r>
            <a:rPr lang="en-US" sz="1000" dirty="0" smtClean="0"/>
            <a:t>Quantitative Health Sciences                                              </a:t>
          </a:r>
          <a:endParaRPr lang="en-US" sz="1000" dirty="0"/>
        </a:p>
      </dgm:t>
    </dgm:pt>
    <dgm:pt modelId="{A0B7E114-4402-43F8-9029-8D4AAA2A66A0}" type="parTrans" cxnId="{750F0E14-526A-4335-B86A-CD2FFEA788B9}">
      <dgm:prSet/>
      <dgm:spPr/>
      <dgm:t>
        <a:bodyPr/>
        <a:lstStyle/>
        <a:p>
          <a:endParaRPr lang="en-US"/>
        </a:p>
      </dgm:t>
    </dgm:pt>
    <dgm:pt modelId="{8EED9497-7C82-42C2-9595-D81407B79452}" type="sibTrans" cxnId="{750F0E14-526A-4335-B86A-CD2FFEA788B9}">
      <dgm:prSet/>
      <dgm:spPr/>
      <dgm:t>
        <a:bodyPr/>
        <a:lstStyle/>
        <a:p>
          <a:endParaRPr lang="en-US"/>
        </a:p>
      </dgm:t>
    </dgm:pt>
    <dgm:pt modelId="{AA283024-2635-4F0E-83C1-6E80BEB90110}" type="pres">
      <dgm:prSet presAssocID="{AEF6FC79-F876-40AE-841F-8C6610CD12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DFFC58-8108-476A-A8A6-2765DC84A137}" type="pres">
      <dgm:prSet presAssocID="{AEF6FC79-F876-40AE-841F-8C6610CD125E}" presName="bkgdShp" presStyleLbl="alignAccFollowNode1" presStyleIdx="0" presStyleCnt="1" custScaleY="222222" custLinFactNeighborY="37691"/>
      <dgm:spPr>
        <a:noFill/>
      </dgm:spPr>
      <dgm:t>
        <a:bodyPr/>
        <a:lstStyle/>
        <a:p>
          <a:endParaRPr lang="en-US"/>
        </a:p>
      </dgm:t>
    </dgm:pt>
    <dgm:pt modelId="{4593AF5B-0F5E-4766-89F9-444B8F0E7335}" type="pres">
      <dgm:prSet presAssocID="{AEF6FC79-F876-40AE-841F-8C6610CD125E}" presName="linComp" presStyleCnt="0"/>
      <dgm:spPr/>
    </dgm:pt>
    <dgm:pt modelId="{709484D4-A9A5-4818-9E7B-B6CB00C9E75C}" type="pres">
      <dgm:prSet presAssocID="{A2F531E4-2BBC-49E9-8850-5D99AA33B10A}" presName="compNode" presStyleCnt="0"/>
      <dgm:spPr/>
    </dgm:pt>
    <dgm:pt modelId="{80C623B6-E98E-4AA9-A981-F2D43E79010A}" type="pres">
      <dgm:prSet presAssocID="{A2F531E4-2BBC-49E9-8850-5D99AA33B10A}" presName="node" presStyleLbl="node1" presStyleIdx="0" presStyleCnt="5" custScaleX="92516" custScaleY="39394" custLinFactNeighborX="-11551" custLinFactNeighborY="-34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52FCFB-E748-4F99-A851-2C26E278B304}" type="pres">
      <dgm:prSet presAssocID="{A2F531E4-2BBC-49E9-8850-5D99AA33B10A}" presName="invisiNode" presStyleLbl="node1" presStyleIdx="0" presStyleCnt="5"/>
      <dgm:spPr/>
    </dgm:pt>
    <dgm:pt modelId="{562C6506-9D2A-46CC-BFCA-81948731E30D}" type="pres">
      <dgm:prSet presAssocID="{A2F531E4-2BBC-49E9-8850-5D99AA33B10A}" presName="imagNode" presStyleLbl="fgImgPlace1" presStyleIdx="0" presStyleCnt="5" custScaleX="89002" custScaleY="218278" custLinFactNeighborX="-11591" custLinFactNeighborY="-322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7D12856-5065-4996-889B-B1061FDBF23A}" type="pres">
      <dgm:prSet presAssocID="{30BECE3A-3BEC-4EE7-8141-D431809AAE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F53EAC-0B9C-4207-A257-7770E84B27A5}" type="pres">
      <dgm:prSet presAssocID="{78CBBCE8-98C4-4B53-8733-3558C8F57DB6}" presName="compNode" presStyleCnt="0"/>
      <dgm:spPr/>
    </dgm:pt>
    <dgm:pt modelId="{1ED93F0E-B7BA-464E-A287-F5962932BF33}" type="pres">
      <dgm:prSet presAssocID="{78CBBCE8-98C4-4B53-8733-3558C8F57DB6}" presName="node" presStyleLbl="node1" presStyleIdx="1" presStyleCnt="5" custScaleX="92223" custScaleY="39394" custLinFactNeighborX="-6995" custLinFactNeighborY="-38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D5A47-862E-45F7-B185-4A0890E49F12}" type="pres">
      <dgm:prSet presAssocID="{78CBBCE8-98C4-4B53-8733-3558C8F57DB6}" presName="invisiNode" presStyleLbl="node1" presStyleIdx="1" presStyleCnt="5"/>
      <dgm:spPr/>
    </dgm:pt>
    <dgm:pt modelId="{5528667B-5C3C-43EA-BE08-73353681807D}" type="pres">
      <dgm:prSet presAssocID="{78CBBCE8-98C4-4B53-8733-3558C8F57DB6}" presName="imagNode" presStyleLbl="fgImgPlace1" presStyleIdx="1" presStyleCnt="5" custScaleX="87552" custScaleY="240947" custLinFactNeighborX="-6681" custLinFactNeighborY="-3193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5438CD-787D-4140-8294-D9E54519FC05}" type="pres">
      <dgm:prSet presAssocID="{3DBBF763-81E2-4791-BB41-D3580D3EB6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7E76C37-797F-42B0-B05D-4D6B0174D20E}" type="pres">
      <dgm:prSet presAssocID="{4AB92C95-2495-4250-A262-5C81EB186651}" presName="compNode" presStyleCnt="0"/>
      <dgm:spPr/>
    </dgm:pt>
    <dgm:pt modelId="{F3B7D8AE-E180-4397-B798-2282ED238F1C}" type="pres">
      <dgm:prSet presAssocID="{4AB92C95-2495-4250-A262-5C81EB186651}" presName="node" presStyleLbl="node1" presStyleIdx="2" presStyleCnt="5" custScaleX="98850" custScaleY="39322" custLinFactNeighborX="-1492" custLinFactNeighborY="-356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85FEB-6F79-4167-9C4A-7D496832BD5A}" type="pres">
      <dgm:prSet presAssocID="{4AB92C95-2495-4250-A262-5C81EB186651}" presName="invisiNode" presStyleLbl="node1" presStyleIdx="2" presStyleCnt="5"/>
      <dgm:spPr/>
    </dgm:pt>
    <dgm:pt modelId="{17E25D1E-560F-4AC2-9239-80ECCCB163E1}" type="pres">
      <dgm:prSet presAssocID="{4AB92C95-2495-4250-A262-5C81EB186651}" presName="imagNode" presStyleLbl="fgImgPlace1" presStyleIdx="2" presStyleCnt="5" custScaleX="90011" custScaleY="225205" custLinFactNeighborX="-285" custLinFactNeighborY="-3590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BA266F-CFF6-4B75-82C4-2861A786A366}" type="pres">
      <dgm:prSet presAssocID="{82CE4927-FEE8-4DE5-91CA-D25CDB51C1F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C268A08-C967-4E4B-B956-25553EB0E684}" type="pres">
      <dgm:prSet presAssocID="{78381AFF-0A18-422C-B3F7-3D371A4940CA}" presName="compNode" presStyleCnt="0"/>
      <dgm:spPr/>
    </dgm:pt>
    <dgm:pt modelId="{951921B4-9717-4E44-8317-F3ECFF893F28}" type="pres">
      <dgm:prSet presAssocID="{78381AFF-0A18-422C-B3F7-3D371A4940CA}" presName="node" presStyleLbl="node1" presStyleIdx="3" presStyleCnt="5" custScaleX="93310" custScaleY="38302" custLinFactNeighborX="-28" custLinFactNeighborY="-42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20D38-0F9B-4952-A98C-6823B424DC69}" type="pres">
      <dgm:prSet presAssocID="{78381AFF-0A18-422C-B3F7-3D371A4940CA}" presName="invisiNode" presStyleLbl="node1" presStyleIdx="3" presStyleCnt="5"/>
      <dgm:spPr/>
    </dgm:pt>
    <dgm:pt modelId="{3716AA25-D310-4650-B34C-300B62E6C3FC}" type="pres">
      <dgm:prSet presAssocID="{78381AFF-0A18-422C-B3F7-3D371A4940CA}" presName="imagNode" presStyleLbl="fgImgPlace1" presStyleIdx="3" presStyleCnt="5" custScaleX="89276" custScaleY="263586" custLinFactNeighborY="-2462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6F6573-0E46-47F6-B35B-927AF7F92CBD}" type="pres">
      <dgm:prSet presAssocID="{D5534223-3337-4F57-9C19-EB9A4C5551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A12644-EE5C-480A-A7B1-8790B7519B59}" type="pres">
      <dgm:prSet presAssocID="{46A64B74-0F64-458F-B1F5-5E1E7E83EB6F}" presName="compNode" presStyleCnt="0"/>
      <dgm:spPr/>
    </dgm:pt>
    <dgm:pt modelId="{33828180-B738-4087-B0C1-F79D253EE8BA}" type="pres">
      <dgm:prSet presAssocID="{46A64B74-0F64-458F-B1F5-5E1E7E83EB6F}" presName="node" presStyleLbl="node1" presStyleIdx="4" presStyleCnt="5" custScaleX="88976" custScaleY="36588" custLinFactNeighborX="-1016" custLinFactNeighborY="-38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A3FFC3-E83B-4A9F-807D-EF610CAF498F}" type="pres">
      <dgm:prSet presAssocID="{46A64B74-0F64-458F-B1F5-5E1E7E83EB6F}" presName="invisiNode" presStyleLbl="node1" presStyleIdx="4" presStyleCnt="5"/>
      <dgm:spPr/>
    </dgm:pt>
    <dgm:pt modelId="{B81742B7-C245-4460-A0A3-7B07E096C083}" type="pres">
      <dgm:prSet presAssocID="{46A64B74-0F64-458F-B1F5-5E1E7E83EB6F}" presName="imagNode" presStyleLbl="fgImgPlace1" presStyleIdx="4" presStyleCnt="5" custScaleX="91034" custScaleY="228893" custLinFactNeighborY="-3401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5F735F5F-BDFA-4DEC-A337-74A9668AFD20}" type="presOf" srcId="{AEF6FC79-F876-40AE-841F-8C6610CD125E}" destId="{AA283024-2635-4F0E-83C1-6E80BEB90110}" srcOrd="0" destOrd="0" presId="urn:microsoft.com/office/officeart/2005/8/layout/pList2"/>
    <dgm:cxn modelId="{BE5BEC3D-00ED-47CF-9564-A17AD0205971}" type="presOf" srcId="{4AB92C95-2495-4250-A262-5C81EB186651}" destId="{F3B7D8AE-E180-4397-B798-2282ED238F1C}" srcOrd="0" destOrd="0" presId="urn:microsoft.com/office/officeart/2005/8/layout/pList2"/>
    <dgm:cxn modelId="{F240B350-E431-4A46-B720-13B2791B9CB4}" type="presOf" srcId="{46A64B74-0F64-458F-B1F5-5E1E7E83EB6F}" destId="{33828180-B738-4087-B0C1-F79D253EE8BA}" srcOrd="0" destOrd="0" presId="urn:microsoft.com/office/officeart/2005/8/layout/pList2"/>
    <dgm:cxn modelId="{750F0E14-526A-4335-B86A-CD2FFEA788B9}" srcId="{AEF6FC79-F876-40AE-841F-8C6610CD125E}" destId="{46A64B74-0F64-458F-B1F5-5E1E7E83EB6F}" srcOrd="4" destOrd="0" parTransId="{A0B7E114-4402-43F8-9029-8D4AAA2A66A0}" sibTransId="{8EED9497-7C82-42C2-9595-D81407B79452}"/>
    <dgm:cxn modelId="{82004A8B-225A-4E2C-A122-C89BB7B9BE06}" type="presOf" srcId="{D5534223-3337-4F57-9C19-EB9A4C555102}" destId="{BB6F6573-0E46-47F6-B35B-927AF7F92CBD}" srcOrd="0" destOrd="0" presId="urn:microsoft.com/office/officeart/2005/8/layout/pList2"/>
    <dgm:cxn modelId="{E1861C98-4D90-4555-80DC-4DF0349F9BD3}" type="presOf" srcId="{3DBBF763-81E2-4791-BB41-D3580D3EB63F}" destId="{645438CD-787D-4140-8294-D9E54519FC05}" srcOrd="0" destOrd="0" presId="urn:microsoft.com/office/officeart/2005/8/layout/pList2"/>
    <dgm:cxn modelId="{BA46E8D9-D596-4A4A-9161-1631893B4253}" srcId="{AEF6FC79-F876-40AE-841F-8C6610CD125E}" destId="{78381AFF-0A18-422C-B3F7-3D371A4940CA}" srcOrd="3" destOrd="0" parTransId="{5F781B5F-BF68-481D-B4E3-7BC1CE94CA65}" sibTransId="{D5534223-3337-4F57-9C19-EB9A4C555102}"/>
    <dgm:cxn modelId="{6E480A0A-EB94-4BE7-8B2B-2E50042FA46B}" srcId="{AEF6FC79-F876-40AE-841F-8C6610CD125E}" destId="{A2F531E4-2BBC-49E9-8850-5D99AA33B10A}" srcOrd="0" destOrd="0" parTransId="{79ACAC5B-C94F-475F-B61A-39EDD1DD2475}" sibTransId="{30BECE3A-3BEC-4EE7-8141-D431809AAE3F}"/>
    <dgm:cxn modelId="{8D0825C3-C83B-4841-8A55-04655A1333F6}" srcId="{AEF6FC79-F876-40AE-841F-8C6610CD125E}" destId="{4AB92C95-2495-4250-A262-5C81EB186651}" srcOrd="2" destOrd="0" parTransId="{775E1869-8997-4FEC-B4AB-52503064145F}" sibTransId="{82CE4927-FEE8-4DE5-91CA-D25CDB51C1FA}"/>
    <dgm:cxn modelId="{B6381A6C-A891-4F2B-AAC7-F34DDF78CFFA}" type="presOf" srcId="{82CE4927-FEE8-4DE5-91CA-D25CDB51C1FA}" destId="{87BA266F-CFF6-4B75-82C4-2861A786A366}" srcOrd="0" destOrd="0" presId="urn:microsoft.com/office/officeart/2005/8/layout/pList2"/>
    <dgm:cxn modelId="{76DF5CB1-E4BD-422A-9B5D-B04F0DCEA136}" type="presOf" srcId="{78381AFF-0A18-422C-B3F7-3D371A4940CA}" destId="{951921B4-9717-4E44-8317-F3ECFF893F28}" srcOrd="0" destOrd="0" presId="urn:microsoft.com/office/officeart/2005/8/layout/pList2"/>
    <dgm:cxn modelId="{E70EDBF6-1537-47D6-8BD1-BEA18B343243}" type="presOf" srcId="{78CBBCE8-98C4-4B53-8733-3558C8F57DB6}" destId="{1ED93F0E-B7BA-464E-A287-F5962932BF33}" srcOrd="0" destOrd="0" presId="urn:microsoft.com/office/officeart/2005/8/layout/pList2"/>
    <dgm:cxn modelId="{96296706-4B2F-4EB3-A9A0-2BE6E9CC7222}" type="presOf" srcId="{30BECE3A-3BEC-4EE7-8141-D431809AAE3F}" destId="{47D12856-5065-4996-889B-B1061FDBF23A}" srcOrd="0" destOrd="0" presId="urn:microsoft.com/office/officeart/2005/8/layout/pList2"/>
    <dgm:cxn modelId="{03D6EDCB-2D30-4A5D-BCD0-9BEA70F9CD7E}" type="presOf" srcId="{A2F531E4-2BBC-49E9-8850-5D99AA33B10A}" destId="{80C623B6-E98E-4AA9-A981-F2D43E79010A}" srcOrd="0" destOrd="0" presId="urn:microsoft.com/office/officeart/2005/8/layout/pList2"/>
    <dgm:cxn modelId="{D5D91A85-B3EA-4722-8951-22F0C8CD051F}" srcId="{AEF6FC79-F876-40AE-841F-8C6610CD125E}" destId="{78CBBCE8-98C4-4B53-8733-3558C8F57DB6}" srcOrd="1" destOrd="0" parTransId="{59516BFF-D66B-4EF5-BBE7-6B7C84BFE390}" sibTransId="{3DBBF763-81E2-4791-BB41-D3580D3EB63F}"/>
    <dgm:cxn modelId="{B205B9F5-8CBA-4826-BA83-645B716BFBA2}" type="presParOf" srcId="{AA283024-2635-4F0E-83C1-6E80BEB90110}" destId="{DCDFFC58-8108-476A-A8A6-2765DC84A137}" srcOrd="0" destOrd="0" presId="urn:microsoft.com/office/officeart/2005/8/layout/pList2"/>
    <dgm:cxn modelId="{5046EC0E-F892-467A-8D5C-2F92DB40D69E}" type="presParOf" srcId="{AA283024-2635-4F0E-83C1-6E80BEB90110}" destId="{4593AF5B-0F5E-4766-89F9-444B8F0E7335}" srcOrd="1" destOrd="0" presId="urn:microsoft.com/office/officeart/2005/8/layout/pList2"/>
    <dgm:cxn modelId="{7E015C14-5454-4A79-9B6E-587554E0C8D4}" type="presParOf" srcId="{4593AF5B-0F5E-4766-89F9-444B8F0E7335}" destId="{709484D4-A9A5-4818-9E7B-B6CB00C9E75C}" srcOrd="0" destOrd="0" presId="urn:microsoft.com/office/officeart/2005/8/layout/pList2"/>
    <dgm:cxn modelId="{E7B701B4-75CF-4681-93FB-478E6C0E505C}" type="presParOf" srcId="{709484D4-A9A5-4818-9E7B-B6CB00C9E75C}" destId="{80C623B6-E98E-4AA9-A981-F2D43E79010A}" srcOrd="0" destOrd="0" presId="urn:microsoft.com/office/officeart/2005/8/layout/pList2"/>
    <dgm:cxn modelId="{CD28F784-A2A0-48F8-AC03-355DFE8142FE}" type="presParOf" srcId="{709484D4-A9A5-4818-9E7B-B6CB00C9E75C}" destId="{C152FCFB-E748-4F99-A851-2C26E278B304}" srcOrd="1" destOrd="0" presId="urn:microsoft.com/office/officeart/2005/8/layout/pList2"/>
    <dgm:cxn modelId="{595940C7-D9A9-40F3-8C99-0E6114FF67C6}" type="presParOf" srcId="{709484D4-A9A5-4818-9E7B-B6CB00C9E75C}" destId="{562C6506-9D2A-46CC-BFCA-81948731E30D}" srcOrd="2" destOrd="0" presId="urn:microsoft.com/office/officeart/2005/8/layout/pList2"/>
    <dgm:cxn modelId="{9060A250-8D60-430B-A410-160513913AA1}" type="presParOf" srcId="{4593AF5B-0F5E-4766-89F9-444B8F0E7335}" destId="{47D12856-5065-4996-889B-B1061FDBF23A}" srcOrd="1" destOrd="0" presId="urn:microsoft.com/office/officeart/2005/8/layout/pList2"/>
    <dgm:cxn modelId="{EE80E0F8-6457-4414-A7EF-62B770AC5B52}" type="presParOf" srcId="{4593AF5B-0F5E-4766-89F9-444B8F0E7335}" destId="{10F53EAC-0B9C-4207-A257-7770E84B27A5}" srcOrd="2" destOrd="0" presId="urn:microsoft.com/office/officeart/2005/8/layout/pList2"/>
    <dgm:cxn modelId="{506EBBEE-B791-44E6-AD9E-5D744DE34176}" type="presParOf" srcId="{10F53EAC-0B9C-4207-A257-7770E84B27A5}" destId="{1ED93F0E-B7BA-464E-A287-F5962932BF33}" srcOrd="0" destOrd="0" presId="urn:microsoft.com/office/officeart/2005/8/layout/pList2"/>
    <dgm:cxn modelId="{BF831B6B-1FF2-4AB9-B622-C053DC9FB1AC}" type="presParOf" srcId="{10F53EAC-0B9C-4207-A257-7770E84B27A5}" destId="{099D5A47-862E-45F7-B185-4A0890E49F12}" srcOrd="1" destOrd="0" presId="urn:microsoft.com/office/officeart/2005/8/layout/pList2"/>
    <dgm:cxn modelId="{350F9B57-760D-40DB-9E15-44397B40C701}" type="presParOf" srcId="{10F53EAC-0B9C-4207-A257-7770E84B27A5}" destId="{5528667B-5C3C-43EA-BE08-73353681807D}" srcOrd="2" destOrd="0" presId="urn:microsoft.com/office/officeart/2005/8/layout/pList2"/>
    <dgm:cxn modelId="{AC1E4B32-8DC4-4EB4-8D44-4AFA0C7351F5}" type="presParOf" srcId="{4593AF5B-0F5E-4766-89F9-444B8F0E7335}" destId="{645438CD-787D-4140-8294-D9E54519FC05}" srcOrd="3" destOrd="0" presId="urn:microsoft.com/office/officeart/2005/8/layout/pList2"/>
    <dgm:cxn modelId="{4C8FD08D-DFD1-44D7-A4ED-2FAB3D6EFEAA}" type="presParOf" srcId="{4593AF5B-0F5E-4766-89F9-444B8F0E7335}" destId="{A7E76C37-797F-42B0-B05D-4D6B0174D20E}" srcOrd="4" destOrd="0" presId="urn:microsoft.com/office/officeart/2005/8/layout/pList2"/>
    <dgm:cxn modelId="{27C47E28-DC72-4B21-928C-3F34748C37F4}" type="presParOf" srcId="{A7E76C37-797F-42B0-B05D-4D6B0174D20E}" destId="{F3B7D8AE-E180-4397-B798-2282ED238F1C}" srcOrd="0" destOrd="0" presId="urn:microsoft.com/office/officeart/2005/8/layout/pList2"/>
    <dgm:cxn modelId="{11A34F64-B736-4F89-BA8E-C2E866DF1BE7}" type="presParOf" srcId="{A7E76C37-797F-42B0-B05D-4D6B0174D20E}" destId="{99C85FEB-6F79-4167-9C4A-7D496832BD5A}" srcOrd="1" destOrd="0" presId="urn:microsoft.com/office/officeart/2005/8/layout/pList2"/>
    <dgm:cxn modelId="{CCD3B20C-E32F-4AA9-AA6C-A20DC4330448}" type="presParOf" srcId="{A7E76C37-797F-42B0-B05D-4D6B0174D20E}" destId="{17E25D1E-560F-4AC2-9239-80ECCCB163E1}" srcOrd="2" destOrd="0" presId="urn:microsoft.com/office/officeart/2005/8/layout/pList2"/>
    <dgm:cxn modelId="{9B55A1BA-5C8F-4C07-9BE9-A36952A6A393}" type="presParOf" srcId="{4593AF5B-0F5E-4766-89F9-444B8F0E7335}" destId="{87BA266F-CFF6-4B75-82C4-2861A786A366}" srcOrd="5" destOrd="0" presId="urn:microsoft.com/office/officeart/2005/8/layout/pList2"/>
    <dgm:cxn modelId="{6CC100D9-6FF0-488E-B91A-F69644385C19}" type="presParOf" srcId="{4593AF5B-0F5E-4766-89F9-444B8F0E7335}" destId="{BC268A08-C967-4E4B-B956-25553EB0E684}" srcOrd="6" destOrd="0" presId="urn:microsoft.com/office/officeart/2005/8/layout/pList2"/>
    <dgm:cxn modelId="{EF236B3E-6A9F-4BF6-B9A7-AC93A4ED08FB}" type="presParOf" srcId="{BC268A08-C967-4E4B-B956-25553EB0E684}" destId="{951921B4-9717-4E44-8317-F3ECFF893F28}" srcOrd="0" destOrd="0" presId="urn:microsoft.com/office/officeart/2005/8/layout/pList2"/>
    <dgm:cxn modelId="{76DEA7D0-19FE-44C6-8871-2EFFDABDD3D9}" type="presParOf" srcId="{BC268A08-C967-4E4B-B956-25553EB0E684}" destId="{DEE20D38-0F9B-4952-A98C-6823B424DC69}" srcOrd="1" destOrd="0" presId="urn:microsoft.com/office/officeart/2005/8/layout/pList2"/>
    <dgm:cxn modelId="{30C16871-B6FA-4F6E-933E-18E7458094D8}" type="presParOf" srcId="{BC268A08-C967-4E4B-B956-25553EB0E684}" destId="{3716AA25-D310-4650-B34C-300B62E6C3FC}" srcOrd="2" destOrd="0" presId="urn:microsoft.com/office/officeart/2005/8/layout/pList2"/>
    <dgm:cxn modelId="{646EBA0C-A379-4C6E-A00F-6F6D43BDF172}" type="presParOf" srcId="{4593AF5B-0F5E-4766-89F9-444B8F0E7335}" destId="{BB6F6573-0E46-47F6-B35B-927AF7F92CBD}" srcOrd="7" destOrd="0" presId="urn:microsoft.com/office/officeart/2005/8/layout/pList2"/>
    <dgm:cxn modelId="{C1C43F68-5DAC-4DC7-8F02-991DC14F17FA}" type="presParOf" srcId="{4593AF5B-0F5E-4766-89F9-444B8F0E7335}" destId="{9BA12644-EE5C-480A-A7B1-8790B7519B59}" srcOrd="8" destOrd="0" presId="urn:microsoft.com/office/officeart/2005/8/layout/pList2"/>
    <dgm:cxn modelId="{B80E83BD-BAB5-4825-88F9-A5E5BE5245B8}" type="presParOf" srcId="{9BA12644-EE5C-480A-A7B1-8790B7519B59}" destId="{33828180-B738-4087-B0C1-F79D253EE8BA}" srcOrd="0" destOrd="0" presId="urn:microsoft.com/office/officeart/2005/8/layout/pList2"/>
    <dgm:cxn modelId="{85497488-17D3-4DED-A985-538C85A95985}" type="presParOf" srcId="{9BA12644-EE5C-480A-A7B1-8790B7519B59}" destId="{72A3FFC3-E83B-4A9F-807D-EF610CAF498F}" srcOrd="1" destOrd="0" presId="urn:microsoft.com/office/officeart/2005/8/layout/pList2"/>
    <dgm:cxn modelId="{E0F0D472-FAA1-4E66-BD17-12B66C5682B7}" type="presParOf" srcId="{9BA12644-EE5C-480A-A7B1-8790B7519B59}" destId="{B81742B7-C245-4460-A0A3-7B07E096C08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F6FC79-F876-40AE-841F-8C6610CD125E}" type="doc">
      <dgm:prSet loTypeId="urn:microsoft.com/office/officeart/2005/8/layout/p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946078E-B04D-4E4C-8961-621D1E4C180E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en-US" sz="1000" dirty="0" smtClean="0"/>
            <a:t>Shalesh Kaushal</a:t>
          </a:r>
        </a:p>
        <a:p>
          <a:pPr rtl="0"/>
          <a:r>
            <a:rPr lang="en-US" sz="1000" dirty="0" smtClean="0"/>
            <a:t>Ophthalmology</a:t>
          </a:r>
        </a:p>
      </dgm:t>
    </dgm:pt>
    <dgm:pt modelId="{A56DDC7D-560E-4F22-AF2E-376AE6831A2D}" type="parTrans" cxnId="{18BF3C60-5C01-4F1B-B3BB-EE24B64707A5}">
      <dgm:prSet/>
      <dgm:spPr/>
      <dgm:t>
        <a:bodyPr/>
        <a:lstStyle/>
        <a:p>
          <a:endParaRPr lang="en-US"/>
        </a:p>
      </dgm:t>
    </dgm:pt>
    <dgm:pt modelId="{47B2D5EB-CB89-4AC6-AA12-B5DFCEE54333}" type="sibTrans" cxnId="{18BF3C60-5C01-4F1B-B3BB-EE24B64707A5}">
      <dgm:prSet/>
      <dgm:spPr/>
      <dgm:t>
        <a:bodyPr/>
        <a:lstStyle/>
        <a:p>
          <a:endParaRPr lang="en-US"/>
        </a:p>
      </dgm:t>
    </dgm:pt>
    <dgm:pt modelId="{4AB92C95-2495-4250-A262-5C81EB186651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000" dirty="0" smtClean="0"/>
            <a:t>David Harlan</a:t>
          </a:r>
        </a:p>
        <a:p>
          <a:r>
            <a:rPr lang="en-US" sz="1000" dirty="0" smtClean="0"/>
            <a:t>Diabetes</a:t>
          </a:r>
          <a:endParaRPr lang="en-US" sz="1000" dirty="0"/>
        </a:p>
      </dgm:t>
    </dgm:pt>
    <dgm:pt modelId="{775E1869-8997-4FEC-B4AB-52503064145F}" type="parTrans" cxnId="{8D0825C3-C83B-4841-8A55-04655A1333F6}">
      <dgm:prSet/>
      <dgm:spPr/>
      <dgm:t>
        <a:bodyPr/>
        <a:lstStyle/>
        <a:p>
          <a:endParaRPr lang="en-US"/>
        </a:p>
      </dgm:t>
    </dgm:pt>
    <dgm:pt modelId="{82CE4927-FEE8-4DE5-91CA-D25CDB51C1FA}" type="sibTrans" cxnId="{8D0825C3-C83B-4841-8A55-04655A1333F6}">
      <dgm:prSet/>
      <dgm:spPr/>
      <dgm:t>
        <a:bodyPr/>
        <a:lstStyle/>
        <a:p>
          <a:endParaRPr lang="en-US"/>
        </a:p>
      </dgm:t>
    </dgm:pt>
    <dgm:pt modelId="{13EA9E89-6525-4B6E-B119-7DD9C7307A16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000" dirty="0" smtClean="0"/>
            <a:t>Guangping Gao</a:t>
          </a:r>
        </a:p>
        <a:p>
          <a:r>
            <a:rPr lang="en-US" sz="1000" dirty="0" smtClean="0"/>
            <a:t>Gene Therapy Center</a:t>
          </a:r>
        </a:p>
      </dgm:t>
    </dgm:pt>
    <dgm:pt modelId="{070F5276-7768-4484-A03D-9184E62EFA1B}" type="parTrans" cxnId="{DCE587DE-618B-4791-A79E-42AB66DCC06B}">
      <dgm:prSet/>
      <dgm:spPr/>
      <dgm:t>
        <a:bodyPr/>
        <a:lstStyle/>
        <a:p>
          <a:endParaRPr lang="en-US"/>
        </a:p>
      </dgm:t>
    </dgm:pt>
    <dgm:pt modelId="{442342AD-7235-4E93-A42E-6AE6F2A6719E}" type="sibTrans" cxnId="{DCE587DE-618B-4791-A79E-42AB66DCC06B}">
      <dgm:prSet/>
      <dgm:spPr/>
      <dgm:t>
        <a:bodyPr/>
        <a:lstStyle/>
        <a:p>
          <a:endParaRPr lang="en-US"/>
        </a:p>
      </dgm:t>
    </dgm:pt>
    <dgm:pt modelId="{78CBBCE8-98C4-4B53-8733-3558C8F57DB6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000" dirty="0" smtClean="0"/>
            <a:t>Catarina Kiefe</a:t>
          </a:r>
        </a:p>
        <a:p>
          <a:r>
            <a:rPr lang="en-US" sz="1000" dirty="0" smtClean="0"/>
            <a:t>Quantitative Health Sciences</a:t>
          </a:r>
          <a:endParaRPr lang="en-US" sz="1000" dirty="0"/>
        </a:p>
      </dgm:t>
    </dgm:pt>
    <dgm:pt modelId="{3DBBF763-81E2-4791-BB41-D3580D3EB63F}" type="sibTrans" cxnId="{D5D91A85-B3EA-4722-8951-22F0C8CD051F}">
      <dgm:prSet/>
      <dgm:spPr/>
      <dgm:t>
        <a:bodyPr/>
        <a:lstStyle/>
        <a:p>
          <a:endParaRPr lang="en-US"/>
        </a:p>
      </dgm:t>
    </dgm:pt>
    <dgm:pt modelId="{59516BFF-D66B-4EF5-BBE7-6B7C84BFE390}" type="parTrans" cxnId="{D5D91A85-B3EA-4722-8951-22F0C8CD051F}">
      <dgm:prSet/>
      <dgm:spPr/>
      <dgm:t>
        <a:bodyPr/>
        <a:lstStyle/>
        <a:p>
          <a:endParaRPr lang="en-US"/>
        </a:p>
      </dgm:t>
    </dgm:pt>
    <dgm:pt modelId="{78381AFF-0A18-422C-B3F7-3D371A4940CA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000" dirty="0" smtClean="0"/>
            <a:t>Zhipeng Weng </a:t>
          </a:r>
        </a:p>
        <a:p>
          <a:r>
            <a:rPr lang="en-US" sz="1000" dirty="0" smtClean="0"/>
            <a:t>Bioinformatics</a:t>
          </a:r>
        </a:p>
      </dgm:t>
    </dgm:pt>
    <dgm:pt modelId="{D5534223-3337-4F57-9C19-EB9A4C555102}" type="sibTrans" cxnId="{BA46E8D9-D596-4A4A-9161-1631893B4253}">
      <dgm:prSet/>
      <dgm:spPr/>
      <dgm:t>
        <a:bodyPr/>
        <a:lstStyle/>
        <a:p>
          <a:endParaRPr lang="en-US"/>
        </a:p>
      </dgm:t>
    </dgm:pt>
    <dgm:pt modelId="{5F781B5F-BF68-481D-B4E3-7BC1CE94CA65}" type="parTrans" cxnId="{BA46E8D9-D596-4A4A-9161-1631893B4253}">
      <dgm:prSet/>
      <dgm:spPr/>
      <dgm:t>
        <a:bodyPr/>
        <a:lstStyle/>
        <a:p>
          <a:endParaRPr lang="en-US"/>
        </a:p>
      </dgm:t>
    </dgm:pt>
    <dgm:pt modelId="{AA283024-2635-4F0E-83C1-6E80BEB90110}" type="pres">
      <dgm:prSet presAssocID="{AEF6FC79-F876-40AE-841F-8C6610CD12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DFFC58-8108-476A-A8A6-2765DC84A137}" type="pres">
      <dgm:prSet presAssocID="{AEF6FC79-F876-40AE-841F-8C6610CD125E}" presName="bkgdShp" presStyleLbl="alignAccFollowNode1" presStyleIdx="0" presStyleCnt="1" custScaleY="199776" custLinFactNeighborY="48636"/>
      <dgm:spPr>
        <a:noFill/>
      </dgm:spPr>
      <dgm:t>
        <a:bodyPr/>
        <a:lstStyle/>
        <a:p>
          <a:endParaRPr lang="en-US"/>
        </a:p>
      </dgm:t>
    </dgm:pt>
    <dgm:pt modelId="{4593AF5B-0F5E-4766-89F9-444B8F0E7335}" type="pres">
      <dgm:prSet presAssocID="{AEF6FC79-F876-40AE-841F-8C6610CD125E}" presName="linComp" presStyleCnt="0"/>
      <dgm:spPr/>
      <dgm:t>
        <a:bodyPr/>
        <a:lstStyle/>
        <a:p>
          <a:endParaRPr lang="en-US"/>
        </a:p>
      </dgm:t>
    </dgm:pt>
    <dgm:pt modelId="{F2FB524E-32C8-4DE1-9951-AFEBF829187C}" type="pres">
      <dgm:prSet presAssocID="{0946078E-B04D-4E4C-8961-621D1E4C180E}" presName="compNode" presStyleCnt="0"/>
      <dgm:spPr/>
      <dgm:t>
        <a:bodyPr/>
        <a:lstStyle/>
        <a:p>
          <a:endParaRPr lang="en-US"/>
        </a:p>
      </dgm:t>
    </dgm:pt>
    <dgm:pt modelId="{2C0E1367-0FE9-4DCF-8D82-24765AD5CDBC}" type="pres">
      <dgm:prSet presAssocID="{0946078E-B04D-4E4C-8961-621D1E4C180E}" presName="node" presStyleLbl="node1" presStyleIdx="0" presStyleCnt="5" custScaleX="89755" custScaleY="44402" custLinFactNeighborX="1469" custLinFactNeighborY="-29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AC63E-7C80-46C1-949C-3628DEEA6628}" type="pres">
      <dgm:prSet presAssocID="{0946078E-B04D-4E4C-8961-621D1E4C180E}" presName="invisiNode" presStyleLbl="node1" presStyleIdx="0" presStyleCnt="5"/>
      <dgm:spPr/>
      <dgm:t>
        <a:bodyPr/>
        <a:lstStyle/>
        <a:p>
          <a:endParaRPr lang="en-US"/>
        </a:p>
      </dgm:t>
    </dgm:pt>
    <dgm:pt modelId="{E107382E-3348-434A-A872-234F0BBD851F}" type="pres">
      <dgm:prSet presAssocID="{0946078E-B04D-4E4C-8961-621D1E4C180E}" presName="imagNode" presStyleLbl="fgImgPlace1" presStyleIdx="0" presStyleCnt="5" custScaleX="91512" custScaleY="229248" custLinFactNeighborX="1469" custLinFactNeighborY="-335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4566354-6BB8-4731-B91A-D4CD33F2CF06}" type="pres">
      <dgm:prSet presAssocID="{47B2D5EB-CB89-4AC6-AA12-B5DFCEE5433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F53EAC-0B9C-4207-A257-7770E84B27A5}" type="pres">
      <dgm:prSet presAssocID="{78CBBCE8-98C4-4B53-8733-3558C8F57DB6}" presName="compNode" presStyleCnt="0"/>
      <dgm:spPr/>
      <dgm:t>
        <a:bodyPr/>
        <a:lstStyle/>
        <a:p>
          <a:endParaRPr lang="en-US"/>
        </a:p>
      </dgm:t>
    </dgm:pt>
    <dgm:pt modelId="{1ED93F0E-B7BA-464E-A287-F5962932BF33}" type="pres">
      <dgm:prSet presAssocID="{78CBBCE8-98C4-4B53-8733-3558C8F57DB6}" presName="node" presStyleLbl="node1" presStyleIdx="1" presStyleCnt="5" custScaleX="89875" custScaleY="42221" custLinFactNeighborX="2840" custLinFactNeighborY="-30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D5A47-862E-45F7-B185-4A0890E49F12}" type="pres">
      <dgm:prSet presAssocID="{78CBBCE8-98C4-4B53-8733-3558C8F57DB6}" presName="invisiNode" presStyleLbl="node1" presStyleIdx="1" presStyleCnt="5"/>
      <dgm:spPr/>
      <dgm:t>
        <a:bodyPr/>
        <a:lstStyle/>
        <a:p>
          <a:endParaRPr lang="en-US"/>
        </a:p>
      </dgm:t>
    </dgm:pt>
    <dgm:pt modelId="{5528667B-5C3C-43EA-BE08-73353681807D}" type="pres">
      <dgm:prSet presAssocID="{78CBBCE8-98C4-4B53-8733-3558C8F57DB6}" presName="imagNode" presStyleLbl="fgImgPlace1" presStyleIdx="1" presStyleCnt="5" custScaleX="89136" custScaleY="229248" custLinFactNeighborY="-3448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5438CD-787D-4140-8294-D9E54519FC05}" type="pres">
      <dgm:prSet presAssocID="{3DBBF763-81E2-4791-BB41-D3580D3EB63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CFDB22B-1757-4B7C-A7CB-4BE716B184AD}" type="pres">
      <dgm:prSet presAssocID="{13EA9E89-6525-4B6E-B119-7DD9C7307A16}" presName="compNode" presStyleCnt="0"/>
      <dgm:spPr/>
      <dgm:t>
        <a:bodyPr/>
        <a:lstStyle/>
        <a:p>
          <a:endParaRPr lang="en-US"/>
        </a:p>
      </dgm:t>
    </dgm:pt>
    <dgm:pt modelId="{218655D8-A39D-4AC7-85AB-674389B170F7}" type="pres">
      <dgm:prSet presAssocID="{13EA9E89-6525-4B6E-B119-7DD9C7307A16}" presName="node" presStyleLbl="node1" presStyleIdx="2" presStyleCnt="5" custScaleX="84741" custScaleY="39744" custLinFactNeighborX="-2057" custLinFactNeighborY="-31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5367C-E5CB-4C0A-BDE3-230334965FEF}" type="pres">
      <dgm:prSet presAssocID="{13EA9E89-6525-4B6E-B119-7DD9C7307A16}" presName="invisiNode" presStyleLbl="node1" presStyleIdx="2" presStyleCnt="5"/>
      <dgm:spPr/>
      <dgm:t>
        <a:bodyPr/>
        <a:lstStyle/>
        <a:p>
          <a:endParaRPr lang="en-US"/>
        </a:p>
      </dgm:t>
    </dgm:pt>
    <dgm:pt modelId="{7CD1B6B2-877C-453F-8D4A-AF8BC42392B1}" type="pres">
      <dgm:prSet presAssocID="{13EA9E89-6525-4B6E-B119-7DD9C7307A16}" presName="imagNode" presStyleLbl="fgImgPlace1" presStyleIdx="2" presStyleCnt="5" custScaleX="81397" custScaleY="227790" custLinFactNeighborX="-3116" custLinFactNeighborY="-3575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D7331A5-2667-4428-859A-5DDB1DDD6B35}" type="pres">
      <dgm:prSet presAssocID="{442342AD-7235-4E93-A42E-6AE6F2A6719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7E76C37-797F-42B0-B05D-4D6B0174D20E}" type="pres">
      <dgm:prSet presAssocID="{4AB92C95-2495-4250-A262-5C81EB186651}" presName="compNode" presStyleCnt="0"/>
      <dgm:spPr/>
      <dgm:t>
        <a:bodyPr/>
        <a:lstStyle/>
        <a:p>
          <a:endParaRPr lang="en-US"/>
        </a:p>
      </dgm:t>
    </dgm:pt>
    <dgm:pt modelId="{F3B7D8AE-E180-4397-B798-2282ED238F1C}" type="pres">
      <dgm:prSet presAssocID="{4AB92C95-2495-4250-A262-5C81EB186651}" presName="node" presStyleLbl="node1" presStyleIdx="3" presStyleCnt="5" custScaleX="91821" custScaleY="40911" custLinFactNeighborX="561" custLinFactNeighborY="-36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85FEB-6F79-4167-9C4A-7D496832BD5A}" type="pres">
      <dgm:prSet presAssocID="{4AB92C95-2495-4250-A262-5C81EB186651}" presName="invisiNode" presStyleLbl="node1" presStyleIdx="3" presStyleCnt="5"/>
      <dgm:spPr/>
      <dgm:t>
        <a:bodyPr/>
        <a:lstStyle/>
        <a:p>
          <a:endParaRPr lang="en-US"/>
        </a:p>
      </dgm:t>
    </dgm:pt>
    <dgm:pt modelId="{17E25D1E-560F-4AC2-9239-80ECCCB163E1}" type="pres">
      <dgm:prSet presAssocID="{4AB92C95-2495-4250-A262-5C81EB186651}" presName="imagNode" presStyleLbl="fgImgPlace1" presStyleIdx="3" presStyleCnt="5" custScaleX="87782" custScaleY="243602" custLinFactNeighborX="914" custLinFactNeighborY="-2570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BA266F-CFF6-4B75-82C4-2861A786A366}" type="pres">
      <dgm:prSet presAssocID="{82CE4927-FEE8-4DE5-91CA-D25CDB51C1F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C268A08-C967-4E4B-B956-25553EB0E684}" type="pres">
      <dgm:prSet presAssocID="{78381AFF-0A18-422C-B3F7-3D371A4940CA}" presName="compNode" presStyleCnt="0"/>
      <dgm:spPr/>
      <dgm:t>
        <a:bodyPr/>
        <a:lstStyle/>
        <a:p>
          <a:endParaRPr lang="en-US"/>
        </a:p>
      </dgm:t>
    </dgm:pt>
    <dgm:pt modelId="{951921B4-9717-4E44-8317-F3ECFF893F28}" type="pres">
      <dgm:prSet presAssocID="{78381AFF-0A18-422C-B3F7-3D371A4940CA}" presName="node" presStyleLbl="node1" presStyleIdx="4" presStyleCnt="5" custScaleX="95287" custScaleY="40806" custLinFactNeighborX="-1162" custLinFactNeighborY="-33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20D38-0F9B-4952-A98C-6823B424DC69}" type="pres">
      <dgm:prSet presAssocID="{78381AFF-0A18-422C-B3F7-3D371A4940CA}" presName="invisiNode" presStyleLbl="node1" presStyleIdx="4" presStyleCnt="5"/>
      <dgm:spPr/>
      <dgm:t>
        <a:bodyPr/>
        <a:lstStyle/>
        <a:p>
          <a:endParaRPr lang="en-US"/>
        </a:p>
      </dgm:t>
    </dgm:pt>
    <dgm:pt modelId="{3716AA25-D310-4650-B34C-300B62E6C3FC}" type="pres">
      <dgm:prSet presAssocID="{78381AFF-0A18-422C-B3F7-3D371A4940CA}" presName="imagNode" presStyleLbl="fgImgPlace1" presStyleIdx="4" presStyleCnt="5" custScaleX="96256" custScaleY="239136" custLinFactNeighborY="-2869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0613B772-8AD6-4D1C-9247-387FDF36623F}" type="presOf" srcId="{0946078E-B04D-4E4C-8961-621D1E4C180E}" destId="{2C0E1367-0FE9-4DCF-8D82-24765AD5CDBC}" srcOrd="0" destOrd="0" presId="urn:microsoft.com/office/officeart/2005/8/layout/pList2"/>
    <dgm:cxn modelId="{1DA8ABDB-A002-4129-9D58-7F4F339324E4}" type="presOf" srcId="{78CBBCE8-98C4-4B53-8733-3558C8F57DB6}" destId="{1ED93F0E-B7BA-464E-A287-F5962932BF33}" srcOrd="0" destOrd="0" presId="urn:microsoft.com/office/officeart/2005/8/layout/pList2"/>
    <dgm:cxn modelId="{014E69CA-3A69-4944-BAB1-3963D1A3F52C}" type="presOf" srcId="{442342AD-7235-4E93-A42E-6AE6F2A6719E}" destId="{2D7331A5-2667-4428-859A-5DDB1DDD6B35}" srcOrd="0" destOrd="0" presId="urn:microsoft.com/office/officeart/2005/8/layout/pList2"/>
    <dgm:cxn modelId="{539C75C4-E793-48F5-A75A-117512370B5F}" type="presOf" srcId="{82CE4927-FEE8-4DE5-91CA-D25CDB51C1FA}" destId="{87BA266F-CFF6-4B75-82C4-2861A786A366}" srcOrd="0" destOrd="0" presId="urn:microsoft.com/office/officeart/2005/8/layout/pList2"/>
    <dgm:cxn modelId="{18BF3C60-5C01-4F1B-B3BB-EE24B64707A5}" srcId="{AEF6FC79-F876-40AE-841F-8C6610CD125E}" destId="{0946078E-B04D-4E4C-8961-621D1E4C180E}" srcOrd="0" destOrd="0" parTransId="{A56DDC7D-560E-4F22-AF2E-376AE6831A2D}" sibTransId="{47B2D5EB-CB89-4AC6-AA12-B5DFCEE54333}"/>
    <dgm:cxn modelId="{CAFFF262-C879-430E-9036-17184CEB2C05}" type="presOf" srcId="{3DBBF763-81E2-4791-BB41-D3580D3EB63F}" destId="{645438CD-787D-4140-8294-D9E54519FC05}" srcOrd="0" destOrd="0" presId="urn:microsoft.com/office/officeart/2005/8/layout/pList2"/>
    <dgm:cxn modelId="{BA46E8D9-D596-4A4A-9161-1631893B4253}" srcId="{AEF6FC79-F876-40AE-841F-8C6610CD125E}" destId="{78381AFF-0A18-422C-B3F7-3D371A4940CA}" srcOrd="4" destOrd="0" parTransId="{5F781B5F-BF68-481D-B4E3-7BC1CE94CA65}" sibTransId="{D5534223-3337-4F57-9C19-EB9A4C555102}"/>
    <dgm:cxn modelId="{F06C9F11-87C0-452B-BBA3-99BBDECD50C9}" type="presOf" srcId="{4AB92C95-2495-4250-A262-5C81EB186651}" destId="{F3B7D8AE-E180-4397-B798-2282ED238F1C}" srcOrd="0" destOrd="0" presId="urn:microsoft.com/office/officeart/2005/8/layout/pList2"/>
    <dgm:cxn modelId="{8D0825C3-C83B-4841-8A55-04655A1333F6}" srcId="{AEF6FC79-F876-40AE-841F-8C6610CD125E}" destId="{4AB92C95-2495-4250-A262-5C81EB186651}" srcOrd="3" destOrd="0" parTransId="{775E1869-8997-4FEC-B4AB-52503064145F}" sibTransId="{82CE4927-FEE8-4DE5-91CA-D25CDB51C1FA}"/>
    <dgm:cxn modelId="{86C98CE8-1486-4F1E-8F27-A6934EB36210}" type="presOf" srcId="{47B2D5EB-CB89-4AC6-AA12-B5DFCEE54333}" destId="{04566354-6BB8-4731-B91A-D4CD33F2CF06}" srcOrd="0" destOrd="0" presId="urn:microsoft.com/office/officeart/2005/8/layout/pList2"/>
    <dgm:cxn modelId="{AA721455-2339-44CD-A1C9-3EDC5A2A8E63}" type="presOf" srcId="{78381AFF-0A18-422C-B3F7-3D371A4940CA}" destId="{951921B4-9717-4E44-8317-F3ECFF893F28}" srcOrd="0" destOrd="0" presId="urn:microsoft.com/office/officeart/2005/8/layout/pList2"/>
    <dgm:cxn modelId="{ADD2AC28-A535-4B3F-8245-76328E650160}" type="presOf" srcId="{13EA9E89-6525-4B6E-B119-7DD9C7307A16}" destId="{218655D8-A39D-4AC7-85AB-674389B170F7}" srcOrd="0" destOrd="0" presId="urn:microsoft.com/office/officeart/2005/8/layout/pList2"/>
    <dgm:cxn modelId="{2C04CE3F-410B-4821-A044-5090417C957B}" type="presOf" srcId="{AEF6FC79-F876-40AE-841F-8C6610CD125E}" destId="{AA283024-2635-4F0E-83C1-6E80BEB90110}" srcOrd="0" destOrd="0" presId="urn:microsoft.com/office/officeart/2005/8/layout/pList2"/>
    <dgm:cxn modelId="{DCE587DE-618B-4791-A79E-42AB66DCC06B}" srcId="{AEF6FC79-F876-40AE-841F-8C6610CD125E}" destId="{13EA9E89-6525-4B6E-B119-7DD9C7307A16}" srcOrd="2" destOrd="0" parTransId="{070F5276-7768-4484-A03D-9184E62EFA1B}" sibTransId="{442342AD-7235-4E93-A42E-6AE6F2A6719E}"/>
    <dgm:cxn modelId="{D5D91A85-B3EA-4722-8951-22F0C8CD051F}" srcId="{AEF6FC79-F876-40AE-841F-8C6610CD125E}" destId="{78CBBCE8-98C4-4B53-8733-3558C8F57DB6}" srcOrd="1" destOrd="0" parTransId="{59516BFF-D66B-4EF5-BBE7-6B7C84BFE390}" sibTransId="{3DBBF763-81E2-4791-BB41-D3580D3EB63F}"/>
    <dgm:cxn modelId="{CEFF75AB-8977-4BB5-918D-F89C058558A7}" type="presParOf" srcId="{AA283024-2635-4F0E-83C1-6E80BEB90110}" destId="{DCDFFC58-8108-476A-A8A6-2765DC84A137}" srcOrd="0" destOrd="0" presId="urn:microsoft.com/office/officeart/2005/8/layout/pList2"/>
    <dgm:cxn modelId="{82382D00-FC54-47CB-8E83-3D8EE16C9FF1}" type="presParOf" srcId="{AA283024-2635-4F0E-83C1-6E80BEB90110}" destId="{4593AF5B-0F5E-4766-89F9-444B8F0E7335}" srcOrd="1" destOrd="0" presId="urn:microsoft.com/office/officeart/2005/8/layout/pList2"/>
    <dgm:cxn modelId="{F721A30A-1244-4777-9B47-02473A5308C6}" type="presParOf" srcId="{4593AF5B-0F5E-4766-89F9-444B8F0E7335}" destId="{F2FB524E-32C8-4DE1-9951-AFEBF829187C}" srcOrd="0" destOrd="0" presId="urn:microsoft.com/office/officeart/2005/8/layout/pList2"/>
    <dgm:cxn modelId="{312BA364-A770-43D1-8D4A-489E187AF7CD}" type="presParOf" srcId="{F2FB524E-32C8-4DE1-9951-AFEBF829187C}" destId="{2C0E1367-0FE9-4DCF-8D82-24765AD5CDBC}" srcOrd="0" destOrd="0" presId="urn:microsoft.com/office/officeart/2005/8/layout/pList2"/>
    <dgm:cxn modelId="{F6B28C04-19BF-4B95-A0C5-A59A3465AF2A}" type="presParOf" srcId="{F2FB524E-32C8-4DE1-9951-AFEBF829187C}" destId="{275AC63E-7C80-46C1-949C-3628DEEA6628}" srcOrd="1" destOrd="0" presId="urn:microsoft.com/office/officeart/2005/8/layout/pList2"/>
    <dgm:cxn modelId="{B3EA84CA-6637-4730-92EF-5907F871C3EC}" type="presParOf" srcId="{F2FB524E-32C8-4DE1-9951-AFEBF829187C}" destId="{E107382E-3348-434A-A872-234F0BBD851F}" srcOrd="2" destOrd="0" presId="urn:microsoft.com/office/officeart/2005/8/layout/pList2"/>
    <dgm:cxn modelId="{831BCB0A-AE58-4F16-93CF-C9DCDB4E1AB8}" type="presParOf" srcId="{4593AF5B-0F5E-4766-89F9-444B8F0E7335}" destId="{04566354-6BB8-4731-B91A-D4CD33F2CF06}" srcOrd="1" destOrd="0" presId="urn:microsoft.com/office/officeart/2005/8/layout/pList2"/>
    <dgm:cxn modelId="{62AE6127-D9D6-4F92-AED2-40348C5B688A}" type="presParOf" srcId="{4593AF5B-0F5E-4766-89F9-444B8F0E7335}" destId="{10F53EAC-0B9C-4207-A257-7770E84B27A5}" srcOrd="2" destOrd="0" presId="urn:microsoft.com/office/officeart/2005/8/layout/pList2"/>
    <dgm:cxn modelId="{8213799D-D45E-4DC4-9C1C-B2DB8E728589}" type="presParOf" srcId="{10F53EAC-0B9C-4207-A257-7770E84B27A5}" destId="{1ED93F0E-B7BA-464E-A287-F5962932BF33}" srcOrd="0" destOrd="0" presId="urn:microsoft.com/office/officeart/2005/8/layout/pList2"/>
    <dgm:cxn modelId="{410A0638-42CA-429B-AB36-7B54C01E82C6}" type="presParOf" srcId="{10F53EAC-0B9C-4207-A257-7770E84B27A5}" destId="{099D5A47-862E-45F7-B185-4A0890E49F12}" srcOrd="1" destOrd="0" presId="urn:microsoft.com/office/officeart/2005/8/layout/pList2"/>
    <dgm:cxn modelId="{34323A33-FE30-4A31-861A-72BB3DEAE4D1}" type="presParOf" srcId="{10F53EAC-0B9C-4207-A257-7770E84B27A5}" destId="{5528667B-5C3C-43EA-BE08-73353681807D}" srcOrd="2" destOrd="0" presId="urn:microsoft.com/office/officeart/2005/8/layout/pList2"/>
    <dgm:cxn modelId="{3CEC4A38-9559-4C6B-96FA-30EF1848974D}" type="presParOf" srcId="{4593AF5B-0F5E-4766-89F9-444B8F0E7335}" destId="{645438CD-787D-4140-8294-D9E54519FC05}" srcOrd="3" destOrd="0" presId="urn:microsoft.com/office/officeart/2005/8/layout/pList2"/>
    <dgm:cxn modelId="{DE3676F3-6D1A-45D2-A6C6-82A8317E2533}" type="presParOf" srcId="{4593AF5B-0F5E-4766-89F9-444B8F0E7335}" destId="{ACFDB22B-1757-4B7C-A7CB-4BE716B184AD}" srcOrd="4" destOrd="0" presId="urn:microsoft.com/office/officeart/2005/8/layout/pList2"/>
    <dgm:cxn modelId="{5911E27B-FF4B-422B-8DC6-499CE10789B3}" type="presParOf" srcId="{ACFDB22B-1757-4B7C-A7CB-4BE716B184AD}" destId="{218655D8-A39D-4AC7-85AB-674389B170F7}" srcOrd="0" destOrd="0" presId="urn:microsoft.com/office/officeart/2005/8/layout/pList2"/>
    <dgm:cxn modelId="{9C7D8002-272C-44DB-AC67-52F7774FFD4E}" type="presParOf" srcId="{ACFDB22B-1757-4B7C-A7CB-4BE716B184AD}" destId="{E995367C-E5CB-4C0A-BDE3-230334965FEF}" srcOrd="1" destOrd="0" presId="urn:microsoft.com/office/officeart/2005/8/layout/pList2"/>
    <dgm:cxn modelId="{DB0A4440-1364-4BA3-95ED-0ACF7C232FA0}" type="presParOf" srcId="{ACFDB22B-1757-4B7C-A7CB-4BE716B184AD}" destId="{7CD1B6B2-877C-453F-8D4A-AF8BC42392B1}" srcOrd="2" destOrd="0" presId="urn:microsoft.com/office/officeart/2005/8/layout/pList2"/>
    <dgm:cxn modelId="{22AA18BA-AAFE-4B44-8F2D-63FD605B9C34}" type="presParOf" srcId="{4593AF5B-0F5E-4766-89F9-444B8F0E7335}" destId="{2D7331A5-2667-4428-859A-5DDB1DDD6B35}" srcOrd="5" destOrd="0" presId="urn:microsoft.com/office/officeart/2005/8/layout/pList2"/>
    <dgm:cxn modelId="{E567833F-95FE-4706-9825-15F899E1FD4C}" type="presParOf" srcId="{4593AF5B-0F5E-4766-89F9-444B8F0E7335}" destId="{A7E76C37-797F-42B0-B05D-4D6B0174D20E}" srcOrd="6" destOrd="0" presId="urn:microsoft.com/office/officeart/2005/8/layout/pList2"/>
    <dgm:cxn modelId="{F262EE5B-1952-4111-B3F3-AA23F0FC8626}" type="presParOf" srcId="{A7E76C37-797F-42B0-B05D-4D6B0174D20E}" destId="{F3B7D8AE-E180-4397-B798-2282ED238F1C}" srcOrd="0" destOrd="0" presId="urn:microsoft.com/office/officeart/2005/8/layout/pList2"/>
    <dgm:cxn modelId="{9D1591A8-D98C-44D2-9096-0440923DCA96}" type="presParOf" srcId="{A7E76C37-797F-42B0-B05D-4D6B0174D20E}" destId="{99C85FEB-6F79-4167-9C4A-7D496832BD5A}" srcOrd="1" destOrd="0" presId="urn:microsoft.com/office/officeart/2005/8/layout/pList2"/>
    <dgm:cxn modelId="{E831FF18-6758-41CB-8131-A0FDB8CF0066}" type="presParOf" srcId="{A7E76C37-797F-42B0-B05D-4D6B0174D20E}" destId="{17E25D1E-560F-4AC2-9239-80ECCCB163E1}" srcOrd="2" destOrd="0" presId="urn:microsoft.com/office/officeart/2005/8/layout/pList2"/>
    <dgm:cxn modelId="{99B6A74A-C0C3-4F9F-A011-F7C6E006F8EA}" type="presParOf" srcId="{4593AF5B-0F5E-4766-89F9-444B8F0E7335}" destId="{87BA266F-CFF6-4B75-82C4-2861A786A366}" srcOrd="7" destOrd="0" presId="urn:microsoft.com/office/officeart/2005/8/layout/pList2"/>
    <dgm:cxn modelId="{3717729A-8BDB-4BB8-AF15-52C6047EEE1F}" type="presParOf" srcId="{4593AF5B-0F5E-4766-89F9-444B8F0E7335}" destId="{BC268A08-C967-4E4B-B956-25553EB0E684}" srcOrd="8" destOrd="0" presId="urn:microsoft.com/office/officeart/2005/8/layout/pList2"/>
    <dgm:cxn modelId="{AC4E2974-6052-4448-AF01-3BFB408A715F}" type="presParOf" srcId="{BC268A08-C967-4E4B-B956-25553EB0E684}" destId="{951921B4-9717-4E44-8317-F3ECFF893F28}" srcOrd="0" destOrd="0" presId="urn:microsoft.com/office/officeart/2005/8/layout/pList2"/>
    <dgm:cxn modelId="{2331969B-5CE6-47B9-B9C6-086E6CAFB9EC}" type="presParOf" srcId="{BC268A08-C967-4E4B-B956-25553EB0E684}" destId="{DEE20D38-0F9B-4952-A98C-6823B424DC69}" srcOrd="1" destOrd="0" presId="urn:microsoft.com/office/officeart/2005/8/layout/pList2"/>
    <dgm:cxn modelId="{689322EF-0262-4557-A84B-7FBD6484FB42}" type="presParOf" srcId="{BC268A08-C967-4E4B-B956-25553EB0E684}" destId="{3716AA25-D310-4650-B34C-300B62E6C3F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DFFC58-8108-476A-A8A6-2765DC84A137}">
      <dsp:nvSpPr>
        <dsp:cNvPr id="0" name=""/>
        <dsp:cNvSpPr/>
      </dsp:nvSpPr>
      <dsp:spPr>
        <a:xfrm>
          <a:off x="0" y="2"/>
          <a:ext cx="9144000" cy="2926077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2C6506-9D2A-46CC-BFCA-81948731E30D}">
      <dsp:nvSpPr>
        <dsp:cNvPr id="0" name=""/>
        <dsp:cNvSpPr/>
      </dsp:nvSpPr>
      <dsp:spPr>
        <a:xfrm>
          <a:off x="182777" y="107959"/>
          <a:ext cx="1457238" cy="21077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C623B6-E98E-4AA9-A981-F2D43E79010A}">
      <dsp:nvSpPr>
        <dsp:cNvPr id="0" name=""/>
        <dsp:cNvSpPr/>
      </dsp:nvSpPr>
      <dsp:spPr>
        <a:xfrm rot="10800000">
          <a:off x="154665" y="2063506"/>
          <a:ext cx="1514773" cy="63398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Victor Ambros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RNA Therapeutics </a:t>
          </a:r>
          <a:endParaRPr lang="en-US" sz="1000" b="0" kern="1200" dirty="0"/>
        </a:p>
      </dsp:txBody>
      <dsp:txXfrm rot="10800000">
        <a:off x="154665" y="2063506"/>
        <a:ext cx="1514773" cy="633984"/>
      </dsp:txXfrm>
    </dsp:sp>
    <dsp:sp modelId="{5528667B-5C3C-43EA-BE08-73353681807D}">
      <dsp:nvSpPr>
        <dsp:cNvPr id="0" name=""/>
        <dsp:cNvSpPr/>
      </dsp:nvSpPr>
      <dsp:spPr>
        <a:xfrm>
          <a:off x="2014812" y="55900"/>
          <a:ext cx="1433497" cy="2326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D93F0E-B7BA-464E-A287-F5962932BF33}">
      <dsp:nvSpPr>
        <dsp:cNvPr id="0" name=""/>
        <dsp:cNvSpPr/>
      </dsp:nvSpPr>
      <dsp:spPr>
        <a:xfrm rot="10800000">
          <a:off x="1971432" y="2057396"/>
          <a:ext cx="1509976" cy="63398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Melissa Moore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RNA Therapeutics</a:t>
          </a:r>
          <a:endParaRPr lang="en-US" sz="1000" b="0" kern="1200" dirty="0"/>
        </a:p>
      </dsp:txBody>
      <dsp:txXfrm rot="10800000">
        <a:off x="1971432" y="2057396"/>
        <a:ext cx="1509976" cy="633984"/>
      </dsp:txXfrm>
    </dsp:sp>
    <dsp:sp modelId="{17E25D1E-560F-4AC2-9239-80ECCCB163E1}">
      <dsp:nvSpPr>
        <dsp:cNvPr id="0" name=""/>
        <dsp:cNvSpPr/>
      </dsp:nvSpPr>
      <dsp:spPr>
        <a:xfrm>
          <a:off x="3836778" y="55867"/>
          <a:ext cx="1473758" cy="21745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3B7D8AE-E180-4397-B798-2282ED238F1C}">
      <dsp:nvSpPr>
        <dsp:cNvPr id="0" name=""/>
        <dsp:cNvSpPr/>
      </dsp:nvSpPr>
      <dsp:spPr>
        <a:xfrm rot="10800000">
          <a:off x="3744655" y="2063507"/>
          <a:ext cx="1618480" cy="63282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Robert Brown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Neurology</a:t>
          </a:r>
          <a:endParaRPr lang="en-US" sz="1000" b="0" kern="1200" dirty="0"/>
        </a:p>
      </dsp:txBody>
      <dsp:txXfrm rot="10800000">
        <a:off x="3744655" y="2063507"/>
        <a:ext cx="1618480" cy="632826"/>
      </dsp:txXfrm>
    </dsp:sp>
    <dsp:sp modelId="{3716AA25-D310-4650-B34C-300B62E6C3FC}">
      <dsp:nvSpPr>
        <dsp:cNvPr id="0" name=""/>
        <dsp:cNvSpPr/>
      </dsp:nvSpPr>
      <dsp:spPr>
        <a:xfrm>
          <a:off x="5639087" y="76200"/>
          <a:ext cx="1461724" cy="25452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1921B4-9717-4E44-8317-F3ECFF893F28}">
      <dsp:nvSpPr>
        <dsp:cNvPr id="0" name=""/>
        <dsp:cNvSpPr/>
      </dsp:nvSpPr>
      <dsp:spPr>
        <a:xfrm rot="10800000">
          <a:off x="5605604" y="2057394"/>
          <a:ext cx="1527773" cy="6164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Michael Blute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Cancer</a:t>
          </a:r>
          <a:endParaRPr lang="en-US" sz="1000" b="0" kern="1200" dirty="0"/>
        </a:p>
      </dsp:txBody>
      <dsp:txXfrm rot="10800000">
        <a:off x="5605604" y="2057394"/>
        <a:ext cx="1527773" cy="616410"/>
      </dsp:txXfrm>
    </dsp:sp>
    <dsp:sp modelId="{B81742B7-C245-4460-A0A3-7B07E096C083}">
      <dsp:nvSpPr>
        <dsp:cNvPr id="0" name=""/>
        <dsp:cNvSpPr/>
      </dsp:nvSpPr>
      <dsp:spPr>
        <a:xfrm>
          <a:off x="7370968" y="76204"/>
          <a:ext cx="1490508" cy="22102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3828180-B738-4087-B0C1-F79D253EE8BA}">
      <dsp:nvSpPr>
        <dsp:cNvPr id="0" name=""/>
        <dsp:cNvSpPr/>
      </dsp:nvSpPr>
      <dsp:spPr>
        <a:xfrm rot="10800000">
          <a:off x="7371181" y="2057403"/>
          <a:ext cx="1456812" cy="58882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John Ware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Quantitative Health Sciences                                              </a:t>
          </a:r>
          <a:endParaRPr lang="en-US" sz="1000" kern="1200" dirty="0"/>
        </a:p>
      </dsp:txBody>
      <dsp:txXfrm rot="10800000">
        <a:off x="7371181" y="2057403"/>
        <a:ext cx="1456812" cy="58882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DFFC58-8108-476A-A8A6-2765DC84A137}">
      <dsp:nvSpPr>
        <dsp:cNvPr id="0" name=""/>
        <dsp:cNvSpPr/>
      </dsp:nvSpPr>
      <dsp:spPr>
        <a:xfrm>
          <a:off x="0" y="289400"/>
          <a:ext cx="9144000" cy="2575719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7382E-3348-434A-A872-234F0BBD851F}">
      <dsp:nvSpPr>
        <dsp:cNvPr id="0" name=""/>
        <dsp:cNvSpPr/>
      </dsp:nvSpPr>
      <dsp:spPr>
        <a:xfrm>
          <a:off x="369844" y="0"/>
          <a:ext cx="1520923" cy="21675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0E1367-0FE9-4DCF-8D82-24765AD5CDBC}">
      <dsp:nvSpPr>
        <dsp:cNvPr id="0" name=""/>
        <dsp:cNvSpPr/>
      </dsp:nvSpPr>
      <dsp:spPr>
        <a:xfrm rot="10800000">
          <a:off x="384445" y="2016135"/>
          <a:ext cx="1491722" cy="6996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Shalesh Kaushal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Ophthalmology</a:t>
          </a:r>
        </a:p>
      </dsp:txBody>
      <dsp:txXfrm rot="10800000">
        <a:off x="384445" y="2016135"/>
        <a:ext cx="1491722" cy="699693"/>
      </dsp:txXfrm>
    </dsp:sp>
    <dsp:sp modelId="{5528667B-5C3C-43EA-BE08-73353681807D}">
      <dsp:nvSpPr>
        <dsp:cNvPr id="0" name=""/>
        <dsp:cNvSpPr/>
      </dsp:nvSpPr>
      <dsp:spPr>
        <a:xfrm>
          <a:off x="2122832" y="0"/>
          <a:ext cx="1481434" cy="21675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D93F0E-B7BA-464E-A287-F5962932BF33}">
      <dsp:nvSpPr>
        <dsp:cNvPr id="0" name=""/>
        <dsp:cNvSpPr/>
      </dsp:nvSpPr>
      <dsp:spPr>
        <a:xfrm rot="10800000">
          <a:off x="2163892" y="2016131"/>
          <a:ext cx="1493716" cy="6653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Catarina Kiefe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Quantitative Health Sciences</a:t>
          </a:r>
          <a:endParaRPr lang="en-US" sz="1000" kern="1200" dirty="0"/>
        </a:p>
      </dsp:txBody>
      <dsp:txXfrm rot="10800000">
        <a:off x="2163892" y="2016131"/>
        <a:ext cx="1493716" cy="665325"/>
      </dsp:txXfrm>
    </dsp:sp>
    <dsp:sp modelId="{7CD1B6B2-877C-453F-8D4A-AF8BC42392B1}">
      <dsp:nvSpPr>
        <dsp:cNvPr id="0" name=""/>
        <dsp:cNvSpPr/>
      </dsp:nvSpPr>
      <dsp:spPr>
        <a:xfrm>
          <a:off x="3879409" y="0"/>
          <a:ext cx="1352812" cy="21537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8655D8-A39D-4AC7-85AB-674389B170F7}">
      <dsp:nvSpPr>
        <dsp:cNvPr id="0" name=""/>
        <dsp:cNvSpPr/>
      </dsp:nvSpPr>
      <dsp:spPr>
        <a:xfrm rot="10800000">
          <a:off x="3869221" y="2031780"/>
          <a:ext cx="1408389" cy="62629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Guangping Gao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Gene Therapy Center</a:t>
          </a:r>
        </a:p>
      </dsp:txBody>
      <dsp:txXfrm rot="10800000">
        <a:off x="3869221" y="2031780"/>
        <a:ext cx="1408389" cy="626292"/>
      </dsp:txXfrm>
    </dsp:sp>
    <dsp:sp modelId="{17E25D1E-560F-4AC2-9239-80ECCCB163E1}">
      <dsp:nvSpPr>
        <dsp:cNvPr id="0" name=""/>
        <dsp:cNvSpPr/>
      </dsp:nvSpPr>
      <dsp:spPr>
        <a:xfrm>
          <a:off x="5594720" y="47489"/>
          <a:ext cx="1458931" cy="230323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B7D8AE-E180-4397-B798-2282ED238F1C}">
      <dsp:nvSpPr>
        <dsp:cNvPr id="0" name=""/>
        <dsp:cNvSpPr/>
      </dsp:nvSpPr>
      <dsp:spPr>
        <a:xfrm rot="10800000">
          <a:off x="5555289" y="1981205"/>
          <a:ext cx="1526058" cy="64468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David Harlan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Diabetes</a:t>
          </a:r>
          <a:endParaRPr lang="en-US" sz="1000" kern="1200" dirty="0"/>
        </a:p>
      </dsp:txBody>
      <dsp:txXfrm rot="10800000">
        <a:off x="5555289" y="1981205"/>
        <a:ext cx="1526058" cy="644682"/>
      </dsp:txXfrm>
    </dsp:sp>
    <dsp:sp modelId="{3716AA25-D310-4650-B34C-300B62E6C3FC}">
      <dsp:nvSpPr>
        <dsp:cNvPr id="0" name=""/>
        <dsp:cNvSpPr/>
      </dsp:nvSpPr>
      <dsp:spPr>
        <a:xfrm>
          <a:off x="7269336" y="30180"/>
          <a:ext cx="1599768" cy="22610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1921B4-9717-4E44-8317-F3ECFF893F28}">
      <dsp:nvSpPr>
        <dsp:cNvPr id="0" name=""/>
        <dsp:cNvSpPr/>
      </dsp:nvSpPr>
      <dsp:spPr>
        <a:xfrm rot="10800000">
          <a:off x="7258076" y="2018486"/>
          <a:ext cx="1583663" cy="64302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Zhipeng Weng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Bioinformatics</a:t>
          </a:r>
        </a:p>
      </dsp:txBody>
      <dsp:txXfrm rot="10800000">
        <a:off x="7258076" y="2018486"/>
        <a:ext cx="1583663" cy="643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1AC7-301E-4933-ABC6-A615810D0238}" type="datetimeFigureOut">
              <a:rPr lang="en-US" smtClean="0"/>
              <a:pPr/>
              <a:t>2/8/2011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C14D-8445-4887-A567-45763E70E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10113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0" tIns="46186" rIns="92370" bIns="46186" numCol="1" anchor="t" anchorCtr="0" compatLnSpc="1">
            <a:prstTxWarp prst="textNoShape">
              <a:avLst/>
            </a:prstTxWarp>
          </a:bodyPr>
          <a:lstStyle>
            <a:lvl1pPr defTabSz="92367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212" y="0"/>
            <a:ext cx="3010113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0" tIns="46186" rIns="92370" bIns="46186" numCol="1" anchor="t" anchorCtr="0" compatLnSpc="1">
            <a:prstTxWarp prst="textNoShape">
              <a:avLst/>
            </a:prstTxWarp>
          </a:bodyPr>
          <a:lstStyle>
            <a:lvl1pPr algn="r" defTabSz="92367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006" y="4379911"/>
            <a:ext cx="5556890" cy="414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0" tIns="46186" rIns="92370" bIns="461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58245"/>
            <a:ext cx="3010113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0" tIns="46186" rIns="92370" bIns="46186" numCol="1" anchor="b" anchorCtr="0" compatLnSpc="1">
            <a:prstTxWarp prst="textNoShape">
              <a:avLst/>
            </a:prstTxWarp>
          </a:bodyPr>
          <a:lstStyle>
            <a:lvl1pPr defTabSz="92367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212" y="8758245"/>
            <a:ext cx="3010113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70" tIns="46186" rIns="92370" bIns="46186" numCol="1" anchor="b" anchorCtr="0" compatLnSpc="1">
            <a:prstTxWarp prst="textNoShape">
              <a:avLst/>
            </a:prstTxWarp>
          </a:bodyPr>
          <a:lstStyle>
            <a:lvl1pPr algn="r" defTabSz="92367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66F8091-E979-4414-8E04-C1BAFE81BF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97907-22C7-476C-9EF9-B74E5B0BD215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 Edit the Date go to View&gt; Slide Master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On the Title Slide Master, select the text box with the date and edit.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for our joint approach of linking the class expansion planning and curriculum redesign.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2486D-D1D9-470E-B3A4-69827A56D7F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meetings between now and Feb 1</a:t>
            </a:r>
            <a:r>
              <a:rPr lang="en-US" baseline="30000" dirty="0" smtClean="0"/>
              <a:t>st</a:t>
            </a:r>
            <a:r>
              <a:rPr lang="en-US" dirty="0" smtClean="0"/>
              <a:t>;</a:t>
            </a:r>
          </a:p>
          <a:p>
            <a:r>
              <a:rPr lang="en-US" dirty="0" smtClean="0"/>
              <a:t>Nov 15, dec 6, Jan 12</a:t>
            </a:r>
          </a:p>
          <a:p>
            <a:r>
              <a:rPr lang="en-US" dirty="0" smtClean="0"/>
              <a:t>Nov 15 Next meeting form groups, propose membership, and initiate member recruitment. </a:t>
            </a:r>
          </a:p>
          <a:p>
            <a:r>
              <a:rPr lang="en-US" dirty="0" smtClean="0"/>
              <a:t>Dec 6 Finalize the groups and member recruitment, begin detailed planning.</a:t>
            </a:r>
          </a:p>
          <a:p>
            <a:r>
              <a:rPr lang="en-US" dirty="0" smtClean="0"/>
              <a:t>Jan 12; prepare for launch.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F7B2389-9BD4-4B1F-8303-61269C5E7DD5}" type="datetime1">
              <a:rPr lang="en-US" altLang="zh-TW" smtClean="0">
                <a:latin typeface="Arial" pitchFamily="34" charset="0"/>
                <a:cs typeface="Arial" pitchFamily="34" charset="0"/>
              </a:rPr>
              <a:pPr/>
              <a:t>2/8/2011</a:t>
            </a:fld>
            <a:endParaRPr lang="en-US" altLang="zh-TW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FD296-0657-4FC2-BCD6-FE1DCC55301C}" type="slidenum">
              <a:rPr lang="en-US" altLang="zh-TW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altLang="zh-TW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1263" y="4379913"/>
            <a:ext cx="4811712" cy="4148137"/>
          </a:xfrm>
          <a:noFill/>
          <a:ln/>
        </p:spPr>
        <p:txBody>
          <a:bodyPr/>
          <a:lstStyle/>
          <a:p>
            <a:pPr eaLnBrk="1" hangingPunct="1"/>
            <a:endParaRPr lang="en-US" sz="1000" dirty="0" smtClean="0">
              <a:latin typeface="Optima LT Std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8635C-0AAB-495B-B61F-1D1EA1637B33}" type="slidenum">
              <a:rPr lang="en-US" smtClean="0">
                <a:latin typeface="Arial" charset="0"/>
              </a:rPr>
              <a:pPr/>
              <a:t>8</a:t>
            </a:fld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0B026B0-C870-4972-951A-3D51F48575E6}" type="datetime1">
              <a:rPr lang="en-US" altLang="zh-TW"/>
              <a:pPr/>
              <a:t>2/8/2011</a:t>
            </a:fld>
            <a:endParaRPr lang="en-US" altLang="zh-TW"/>
          </a:p>
        </p:txBody>
      </p:sp>
      <p:sp>
        <p:nvSpPr>
          <p:cNvPr id="604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61F0E-A76C-49B9-AE44-4A069C4901B8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0583" y="4379902"/>
            <a:ext cx="4812176" cy="4148175"/>
          </a:xfrm>
          <a:noFill/>
          <a:ln/>
        </p:spPr>
        <p:txBody>
          <a:bodyPr/>
          <a:lstStyle/>
          <a:p>
            <a:pPr eaLnBrk="1" hangingPunct="1"/>
            <a:endParaRPr lang="en-US" sz="1000" dirty="0" smtClean="0">
              <a:latin typeface="Optima LT Std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for our joint approach of linking the class expansion planning and curriculum redesign.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2486D-D1D9-470E-B3A4-69827A56D7F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for our joint approach of linking the class expansion planning and curriculum redesign.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2486D-D1D9-470E-B3A4-69827A56D7F7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97907-22C7-476C-9EF9-B74E5B0BD215}" type="slidenum">
              <a:rPr lang="en-US" smtClean="0">
                <a:latin typeface="Arial" charset="0"/>
              </a:rPr>
              <a:pPr/>
              <a:t>19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 Edit the Date go to View&gt; Slide Master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On the Title Slide Master, select the text box with the date and edit.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National projections estimate 20% enrollment expansion by 2013.  N=130  4 new med schools: UCentFla, U Fla international, Tex tech Elpaso, Commonwealth Scranton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New curriculum rollout mapped  against Class expansion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New foundational curriculum starts with entering class 2010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1" charset="-128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25CE11-29E1-4F36-BAD4-603127E27235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1" charset="-128"/>
              </a:rPr>
              <a:pPr/>
              <a:t>22</a:t>
            </a:fld>
            <a:endParaRPr lang="en-US" smtClean="0">
              <a:solidFill>
                <a:prstClr val="black"/>
              </a:solidFill>
              <a:latin typeface="Calibri" pitchFamily="34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8072438" y="4014788"/>
            <a:ext cx="90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rgbClr val="D2D6EA"/>
                </a:solidFill>
                <a:latin typeface="Sabon" pitchFamily="18" charset="0"/>
              </a:rPr>
              <a:t>April 2008</a:t>
            </a:r>
          </a:p>
        </p:txBody>
      </p:sp>
      <p:pic>
        <p:nvPicPr>
          <p:cNvPr id="6" name="Picture 9" descr="aerial_gradient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8" name="Picture 14" descr="UMMS-For-blue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2819400"/>
            <a:ext cx="2133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4038600"/>
            <a:ext cx="6553200" cy="129540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600" y="5562600"/>
            <a:ext cx="6553200" cy="12192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aseline="0">
                <a:solidFill>
                  <a:srgbClr val="CFD3E8"/>
                </a:solidFill>
              </a:defRPr>
            </a:lvl1pPr>
          </a:lstStyle>
          <a:p>
            <a:r>
              <a:rPr lang="en-US" dirty="0" smtClean="0"/>
              <a:t>Terence R. Flotte, MD</a:t>
            </a:r>
          </a:p>
          <a:p>
            <a:r>
              <a:rPr lang="en-US" dirty="0" smtClean="0"/>
              <a:t>Celia and Isaac </a:t>
            </a:r>
            <a:r>
              <a:rPr lang="en-US" dirty="0" err="1" smtClean="0"/>
              <a:t>Haidak</a:t>
            </a:r>
            <a:r>
              <a:rPr lang="en-US" dirty="0" smtClean="0"/>
              <a:t> Professor of Medical Education</a:t>
            </a:r>
          </a:p>
          <a:p>
            <a:r>
              <a:rPr lang="en-US" dirty="0" smtClean="0"/>
              <a:t>Dean, Provost and Executive Deputy Chancellor</a:t>
            </a:r>
          </a:p>
          <a:p>
            <a:r>
              <a:rPr lang="en-US" dirty="0" smtClean="0"/>
              <a:t>University of Massachusetts Medical School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4267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990600"/>
            <a:ext cx="4267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9906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6" descr="UMMS-For-reverse3"/>
          <p:cNvPicPr>
            <a:picLocks noChangeAspect="1" noChangeArrowheads="1"/>
          </p:cNvPicPr>
          <p:nvPr userDrawn="1"/>
        </p:nvPicPr>
        <p:blipFill>
          <a:blip r:embed="rId15" cstate="print"/>
          <a:srcRect r="3999"/>
          <a:stretch>
            <a:fillRect/>
          </a:stretch>
        </p:blipFill>
        <p:spPr bwMode="auto">
          <a:xfrm>
            <a:off x="381000" y="6096000"/>
            <a:ext cx="1828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572000" y="6476200"/>
            <a:ext cx="4206240" cy="0"/>
          </a:xfrm>
          <a:prstGeom prst="line">
            <a:avLst/>
          </a:prstGeom>
          <a:noFill/>
          <a:ln w="9525">
            <a:solidFill>
              <a:srgbClr val="DBDBD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495800" y="5943600"/>
            <a:ext cx="43434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75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chemeClr val="bg1"/>
              </a:solidFill>
              <a:latin typeface="Sabon" pitchFamily="18" charset="0"/>
            </a:endParaRP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200" b="1" i="0" dirty="0" smtClean="0">
                <a:solidFill>
                  <a:schemeClr val="bg1"/>
                </a:solidFill>
                <a:latin typeface="Sabon" pitchFamily="18" charset="0"/>
              </a:rPr>
              <a:t>Provost’s Updates</a:t>
            </a:r>
            <a:endParaRPr lang="en-US" sz="1200" b="1" i="0" dirty="0">
              <a:solidFill>
                <a:schemeClr val="bg1"/>
              </a:solidFill>
              <a:latin typeface="Sabon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48200" y="649785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Faculty Council </a:t>
            </a:r>
            <a:r>
              <a:rPr lang="en-US" sz="1200" b="1" baseline="0" dirty="0" smtClean="0">
                <a:solidFill>
                  <a:schemeClr val="bg1"/>
                </a:solidFill>
                <a:latin typeface="+mj-lt"/>
              </a:rPr>
              <a:t> -  February 3, 2011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0"/>
            <a:ext cx="9144000" cy="3048000"/>
          </a:xfrm>
        </p:spPr>
        <p:txBody>
          <a:bodyPr anchor="ctr"/>
          <a:lstStyle/>
          <a:p>
            <a:pPr eaLnBrk="1" hangingPunct="1"/>
            <a:r>
              <a:rPr lang="en-US" dirty="0" smtClean="0"/>
              <a:t>Provost’s Updates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Faculty Council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/>
              <a:t>February 3, 2011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Terence R. Flotte, MD</a:t>
            </a:r>
            <a:br>
              <a:rPr lang="en-US" sz="1600" dirty="0" smtClean="0"/>
            </a:br>
            <a:r>
              <a:rPr lang="en-US" sz="1600" dirty="0" smtClean="0"/>
              <a:t>Celia and Isaac </a:t>
            </a:r>
            <a:r>
              <a:rPr lang="en-US" sz="1600" dirty="0" err="1" smtClean="0"/>
              <a:t>Haidak</a:t>
            </a:r>
            <a:r>
              <a:rPr lang="en-US" sz="1600" dirty="0" smtClean="0"/>
              <a:t> Professor of Medical Education</a:t>
            </a:r>
            <a:br>
              <a:rPr lang="en-US" sz="1600" dirty="0" smtClean="0"/>
            </a:br>
            <a:r>
              <a:rPr lang="en-US" sz="1600" dirty="0" smtClean="0"/>
              <a:t>Dean, Provost and Executive Deputy Chancellor</a:t>
            </a:r>
            <a:endParaRPr lang="en-US" sz="18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2052" name="Picture 7" descr="4th FLO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5th FLO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6th FLO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7th FLO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M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94" y="1143000"/>
            <a:ext cx="82026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85725" y="1209675"/>
            <a:ext cx="85629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altLang="zh-TW" sz="1800" u="none">
              <a:solidFill>
                <a:srgbClr val="DE0020"/>
              </a:solidFill>
              <a:latin typeface="Optima LT Std" pitchFamily="34" charset="0"/>
              <a:ea typeface="新細明體" pitchFamily="18" charset="-120"/>
            </a:endParaRPr>
          </a:p>
          <a:p>
            <a:pPr eaLnBrk="0" hangingPunct="0"/>
            <a:r>
              <a:rPr lang="en-US" altLang="zh-TW" sz="1600" u="none">
                <a:latin typeface="Optima LT Std" pitchFamily="34" charset="0"/>
                <a:ea typeface="新細明體" pitchFamily="18" charset="-120"/>
              </a:rPr>
              <a:t>		</a:t>
            </a:r>
            <a:r>
              <a:rPr lang="en-US" altLang="zh-TW" u="none">
                <a:latin typeface="Optima LT Std" pitchFamily="34" charset="0"/>
                <a:ea typeface="新細明體" pitchFamily="18" charset="-120"/>
              </a:rPr>
              <a:t>					</a:t>
            </a: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small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7" descr="2010-05-20_Day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  <a:t/>
            </a:r>
            <a:b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</a:br>
            <a: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  <a:t>NIH Budget for 2012</a:t>
            </a:r>
            <a:b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</a:br>
            <a:endParaRPr lang="en-US" dirty="0" smtClean="0">
              <a:solidFill>
                <a:srgbClr val="333399"/>
              </a:solidFill>
              <a:latin typeface="+mj-lt"/>
              <a:cs typeface="Arial" charset="0"/>
            </a:endParaRPr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914400" y="1295400"/>
            <a:ext cx="8229600" cy="4354050"/>
            <a:chOff x="528" y="960"/>
            <a:chExt cx="4854" cy="2633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28" y="960"/>
              <a:ext cx="3980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29" name="Group 205"/>
            <p:cNvGrpSpPr>
              <a:grpSpLocks/>
            </p:cNvGrpSpPr>
            <p:nvPr/>
          </p:nvGrpSpPr>
          <p:grpSpPr bwMode="auto">
            <a:xfrm>
              <a:off x="528" y="960"/>
              <a:ext cx="4854" cy="2633"/>
              <a:chOff x="528" y="960"/>
              <a:chExt cx="4854" cy="2633"/>
            </a:xfrm>
          </p:grpSpPr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528" y="1246"/>
                <a:ext cx="1515" cy="360"/>
              </a:xfrm>
              <a:prstGeom prst="rect">
                <a:avLst/>
              </a:prstGeom>
              <a:solidFill>
                <a:srgbClr val="FDE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2746" y="1246"/>
                <a:ext cx="714" cy="360"/>
              </a:xfrm>
              <a:prstGeom prst="rect">
                <a:avLst/>
              </a:prstGeom>
              <a:solidFill>
                <a:srgbClr val="FDE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3704" y="1246"/>
                <a:ext cx="714" cy="360"/>
              </a:xfrm>
              <a:prstGeom prst="rect">
                <a:avLst/>
              </a:prstGeom>
              <a:solidFill>
                <a:srgbClr val="FDE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528" y="1776"/>
                <a:ext cx="1515" cy="184"/>
              </a:xfrm>
              <a:prstGeom prst="rect">
                <a:avLst/>
              </a:prstGeom>
              <a:solidFill>
                <a:srgbClr val="F2DD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2746" y="1776"/>
                <a:ext cx="714" cy="184"/>
              </a:xfrm>
              <a:prstGeom prst="rect">
                <a:avLst/>
              </a:prstGeom>
              <a:solidFill>
                <a:srgbClr val="F2DD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3704" y="1776"/>
                <a:ext cx="714" cy="184"/>
              </a:xfrm>
              <a:prstGeom prst="rect">
                <a:avLst/>
              </a:prstGeom>
              <a:solidFill>
                <a:srgbClr val="F2DD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528" y="2130"/>
                <a:ext cx="1515" cy="36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2746" y="2130"/>
                <a:ext cx="714" cy="36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3704" y="2130"/>
                <a:ext cx="714" cy="361"/>
              </a:xfrm>
              <a:prstGeom prst="rect">
                <a:avLst/>
              </a:prstGeom>
              <a:solidFill>
                <a:srgbClr val="DBE5F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528" y="2661"/>
                <a:ext cx="1515" cy="537"/>
              </a:xfrm>
              <a:prstGeom prst="rect">
                <a:avLst/>
              </a:prstGeom>
              <a:solidFill>
                <a:srgbClr val="F2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969" y="974"/>
                <a:ext cx="685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Dollars (,000)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2920" y="974"/>
                <a:ext cx="43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FY 2008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2804" y="1137"/>
                <a:ext cx="59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3878" y="974"/>
                <a:ext cx="43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FY 2010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3762" y="1137"/>
                <a:ext cx="598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4836" y="974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580" y="1259"/>
                <a:ext cx="1475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UMMS NIH Research Awards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801" y="1436"/>
                <a:ext cx="1033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(Direct and Indirect)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3025" y="1436"/>
                <a:ext cx="44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124,662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2804" y="1436"/>
                <a:ext cx="23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3007" y="1436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3983" y="1436"/>
                <a:ext cx="44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144,412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/>
            </p:nvSpPr>
            <p:spPr bwMode="auto">
              <a:xfrm>
                <a:off x="3762" y="1436"/>
                <a:ext cx="23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/>
            </p:nvSpPr>
            <p:spPr bwMode="auto">
              <a:xfrm>
                <a:off x="3965" y="1436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8" name="Rectangle 34"/>
              <p:cNvSpPr>
                <a:spLocks noChangeArrowheads="1"/>
              </p:cNvSpPr>
              <p:nvPr/>
            </p:nvSpPr>
            <p:spPr bwMode="auto">
              <a:xfrm>
                <a:off x="4941" y="1436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59" name="Rectangle 35"/>
              <p:cNvSpPr>
                <a:spLocks noChangeArrowheads="1"/>
              </p:cNvSpPr>
              <p:nvPr/>
            </p:nvSpPr>
            <p:spPr bwMode="auto">
              <a:xfrm>
                <a:off x="4720" y="1436"/>
                <a:ext cx="23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1" name="Rectangle 37"/>
              <p:cNvSpPr>
                <a:spLocks noChangeArrowheads="1"/>
              </p:cNvSpPr>
              <p:nvPr/>
            </p:nvSpPr>
            <p:spPr bwMode="auto">
              <a:xfrm>
                <a:off x="592" y="1790"/>
                <a:ext cx="1428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NIH Enacted Appropriations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2" name="Rectangle 38"/>
              <p:cNvSpPr>
                <a:spLocks noChangeArrowheads="1"/>
              </p:cNvSpPr>
              <p:nvPr/>
            </p:nvSpPr>
            <p:spPr bwMode="auto">
              <a:xfrm>
                <a:off x="2879" y="1790"/>
                <a:ext cx="58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29,464,287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3" name="Rectangle 39"/>
              <p:cNvSpPr>
                <a:spLocks noChangeArrowheads="1"/>
              </p:cNvSpPr>
              <p:nvPr/>
            </p:nvSpPr>
            <p:spPr bwMode="auto">
              <a:xfrm>
                <a:off x="2804" y="1790"/>
                <a:ext cx="11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4" name="Rectangle 40"/>
              <p:cNvSpPr>
                <a:spLocks noChangeArrowheads="1"/>
              </p:cNvSpPr>
              <p:nvPr/>
            </p:nvSpPr>
            <p:spPr bwMode="auto">
              <a:xfrm>
                <a:off x="2862" y="1790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5" name="Rectangle 41"/>
              <p:cNvSpPr>
                <a:spLocks noChangeArrowheads="1"/>
              </p:cNvSpPr>
              <p:nvPr/>
            </p:nvSpPr>
            <p:spPr bwMode="auto">
              <a:xfrm>
                <a:off x="3837" y="1790"/>
                <a:ext cx="58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31,246,200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/>
            </p:nvSpPr>
            <p:spPr bwMode="auto">
              <a:xfrm>
                <a:off x="3762" y="1790"/>
                <a:ext cx="11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/>
            </p:nvSpPr>
            <p:spPr bwMode="auto">
              <a:xfrm>
                <a:off x="3820" y="1790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8" name="Rectangle 44"/>
              <p:cNvSpPr>
                <a:spLocks noChangeArrowheads="1"/>
              </p:cNvSpPr>
              <p:nvPr/>
            </p:nvSpPr>
            <p:spPr bwMode="auto">
              <a:xfrm>
                <a:off x="4795" y="1790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69" name="Rectangle 45"/>
              <p:cNvSpPr>
                <a:spLocks noChangeArrowheads="1"/>
              </p:cNvSpPr>
              <p:nvPr/>
            </p:nvSpPr>
            <p:spPr bwMode="auto">
              <a:xfrm>
                <a:off x="4720" y="1790"/>
                <a:ext cx="11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0" name="Rectangle 46"/>
              <p:cNvSpPr>
                <a:spLocks noChangeArrowheads="1"/>
              </p:cNvSpPr>
              <p:nvPr/>
            </p:nvSpPr>
            <p:spPr bwMode="auto">
              <a:xfrm>
                <a:off x="4778" y="1790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1" name="Rectangle 47"/>
              <p:cNvSpPr>
                <a:spLocks noChangeArrowheads="1"/>
              </p:cNvSpPr>
              <p:nvPr/>
            </p:nvSpPr>
            <p:spPr bwMode="auto">
              <a:xfrm>
                <a:off x="621" y="2144"/>
                <a:ext cx="1382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UMMS Percentage of Total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2" name="Rectangle 48"/>
              <p:cNvSpPr>
                <a:spLocks noChangeArrowheads="1"/>
              </p:cNvSpPr>
              <p:nvPr/>
            </p:nvSpPr>
            <p:spPr bwMode="auto">
              <a:xfrm>
                <a:off x="812" y="2321"/>
                <a:ext cx="993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NIH Appropriations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3" name="Rectangle 49"/>
              <p:cNvSpPr>
                <a:spLocks noChangeArrowheads="1"/>
              </p:cNvSpPr>
              <p:nvPr/>
            </p:nvSpPr>
            <p:spPr bwMode="auto">
              <a:xfrm>
                <a:off x="3094" y="2321"/>
                <a:ext cx="40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0.423%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4" name="Rectangle 50"/>
              <p:cNvSpPr>
                <a:spLocks noChangeArrowheads="1"/>
              </p:cNvSpPr>
              <p:nvPr/>
            </p:nvSpPr>
            <p:spPr bwMode="auto">
              <a:xfrm>
                <a:off x="4052" y="2321"/>
                <a:ext cx="40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0.462%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5" name="Rectangle 51"/>
              <p:cNvSpPr>
                <a:spLocks noChangeArrowheads="1"/>
              </p:cNvSpPr>
              <p:nvPr/>
            </p:nvSpPr>
            <p:spPr bwMode="auto">
              <a:xfrm>
                <a:off x="5010" y="2321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6" name="Rectangle 52"/>
              <p:cNvSpPr>
                <a:spLocks noChangeArrowheads="1"/>
              </p:cNvSpPr>
              <p:nvPr/>
            </p:nvSpPr>
            <p:spPr bwMode="auto">
              <a:xfrm>
                <a:off x="842" y="2674"/>
                <a:ext cx="92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Direct Cost Impact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8" name="Rectangle 54"/>
              <p:cNvSpPr>
                <a:spLocks noChangeArrowheads="1"/>
              </p:cNvSpPr>
              <p:nvPr/>
            </p:nvSpPr>
            <p:spPr bwMode="auto">
              <a:xfrm>
                <a:off x="4720" y="2674"/>
                <a:ext cx="31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   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79" name="Rectangle 55"/>
              <p:cNvSpPr>
                <a:spLocks noChangeArrowheads="1"/>
              </p:cNvSpPr>
              <p:nvPr/>
            </p:nvSpPr>
            <p:spPr bwMode="auto">
              <a:xfrm>
                <a:off x="5010" y="2674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0" name="Rectangle 56"/>
              <p:cNvSpPr>
                <a:spLocks noChangeArrowheads="1"/>
              </p:cNvSpPr>
              <p:nvPr/>
            </p:nvSpPr>
            <p:spPr bwMode="auto">
              <a:xfrm>
                <a:off x="586" y="3028"/>
                <a:ext cx="164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Approximate Indirect Cost Impact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1" name="Rectangle 57"/>
              <p:cNvSpPr>
                <a:spLocks noChangeArrowheads="1"/>
              </p:cNvSpPr>
              <p:nvPr/>
            </p:nvSpPr>
            <p:spPr bwMode="auto">
              <a:xfrm>
                <a:off x="5022" y="3028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2" name="Rectangle 58"/>
              <p:cNvSpPr>
                <a:spLocks noChangeArrowheads="1"/>
              </p:cNvSpPr>
              <p:nvPr/>
            </p:nvSpPr>
            <p:spPr bwMode="auto">
              <a:xfrm>
                <a:off x="4720" y="3028"/>
                <a:ext cx="31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      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4" name="Rectangle 60"/>
              <p:cNvSpPr>
                <a:spLocks noChangeArrowheads="1"/>
              </p:cNvSpPr>
              <p:nvPr/>
            </p:nvSpPr>
            <p:spPr bwMode="auto">
              <a:xfrm>
                <a:off x="1155" y="3382"/>
                <a:ext cx="319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ARRA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5" name="Rectangle 61"/>
              <p:cNvSpPr>
                <a:spLocks noChangeArrowheads="1"/>
              </p:cNvSpPr>
              <p:nvPr/>
            </p:nvSpPr>
            <p:spPr bwMode="auto">
              <a:xfrm>
                <a:off x="3837" y="3382"/>
                <a:ext cx="586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27,872,731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6" name="Rectangle 62"/>
              <p:cNvSpPr>
                <a:spLocks noChangeArrowheads="1"/>
              </p:cNvSpPr>
              <p:nvPr/>
            </p:nvSpPr>
            <p:spPr bwMode="auto">
              <a:xfrm>
                <a:off x="3762" y="3382"/>
                <a:ext cx="110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7" name="Rectangle 63"/>
              <p:cNvSpPr>
                <a:spLocks noChangeArrowheads="1"/>
              </p:cNvSpPr>
              <p:nvPr/>
            </p:nvSpPr>
            <p:spPr bwMode="auto">
              <a:xfrm>
                <a:off x="3820" y="3382"/>
                <a:ext cx="81" cy="2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88" name="Line 64"/>
              <p:cNvSpPr>
                <a:spLocks noChangeShapeType="1"/>
              </p:cNvSpPr>
              <p:nvPr/>
            </p:nvSpPr>
            <p:spPr bwMode="auto">
              <a:xfrm>
                <a:off x="528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Rectangle 65"/>
              <p:cNvSpPr>
                <a:spLocks noChangeArrowheads="1"/>
              </p:cNvSpPr>
              <p:nvPr/>
            </p:nvSpPr>
            <p:spPr bwMode="auto">
              <a:xfrm>
                <a:off x="528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Line 66"/>
              <p:cNvSpPr>
                <a:spLocks noChangeShapeType="1"/>
              </p:cNvSpPr>
              <p:nvPr/>
            </p:nvSpPr>
            <p:spPr bwMode="auto">
              <a:xfrm>
                <a:off x="2038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Rectangle 67"/>
              <p:cNvSpPr>
                <a:spLocks noChangeArrowheads="1"/>
              </p:cNvSpPr>
              <p:nvPr/>
            </p:nvSpPr>
            <p:spPr bwMode="auto">
              <a:xfrm>
                <a:off x="2038" y="960"/>
                <a:ext cx="5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Line 68"/>
              <p:cNvSpPr>
                <a:spLocks noChangeShapeType="1"/>
              </p:cNvSpPr>
              <p:nvPr/>
            </p:nvSpPr>
            <p:spPr bwMode="auto">
              <a:xfrm>
                <a:off x="2043" y="1246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Rectangle 69"/>
              <p:cNvSpPr>
                <a:spLocks noChangeArrowheads="1"/>
              </p:cNvSpPr>
              <p:nvPr/>
            </p:nvSpPr>
            <p:spPr bwMode="auto">
              <a:xfrm>
                <a:off x="2043" y="1246"/>
                <a:ext cx="703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Line 70"/>
              <p:cNvSpPr>
                <a:spLocks noChangeShapeType="1"/>
              </p:cNvSpPr>
              <p:nvPr/>
            </p:nvSpPr>
            <p:spPr bwMode="auto">
              <a:xfrm>
                <a:off x="2746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Rectangle 71"/>
              <p:cNvSpPr>
                <a:spLocks noChangeArrowheads="1"/>
              </p:cNvSpPr>
              <p:nvPr/>
            </p:nvSpPr>
            <p:spPr bwMode="auto">
              <a:xfrm>
                <a:off x="2746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Line 72"/>
              <p:cNvSpPr>
                <a:spLocks noChangeShapeType="1"/>
              </p:cNvSpPr>
              <p:nvPr/>
            </p:nvSpPr>
            <p:spPr bwMode="auto">
              <a:xfrm>
                <a:off x="3454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Rectangle 73"/>
              <p:cNvSpPr>
                <a:spLocks noChangeArrowheads="1"/>
              </p:cNvSpPr>
              <p:nvPr/>
            </p:nvSpPr>
            <p:spPr bwMode="auto">
              <a:xfrm>
                <a:off x="3454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Line 74"/>
              <p:cNvSpPr>
                <a:spLocks noChangeShapeType="1"/>
              </p:cNvSpPr>
              <p:nvPr/>
            </p:nvSpPr>
            <p:spPr bwMode="auto">
              <a:xfrm>
                <a:off x="3460" y="1246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Rectangle 75"/>
              <p:cNvSpPr>
                <a:spLocks noChangeArrowheads="1"/>
              </p:cNvSpPr>
              <p:nvPr/>
            </p:nvSpPr>
            <p:spPr bwMode="auto">
              <a:xfrm>
                <a:off x="3460" y="1246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Line 76"/>
              <p:cNvSpPr>
                <a:spLocks noChangeShapeType="1"/>
              </p:cNvSpPr>
              <p:nvPr/>
            </p:nvSpPr>
            <p:spPr bwMode="auto">
              <a:xfrm>
                <a:off x="3704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Rectangle 77"/>
              <p:cNvSpPr>
                <a:spLocks noChangeArrowheads="1"/>
              </p:cNvSpPr>
              <p:nvPr/>
            </p:nvSpPr>
            <p:spPr bwMode="auto">
              <a:xfrm>
                <a:off x="3704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Line 78"/>
              <p:cNvSpPr>
                <a:spLocks noChangeShapeType="1"/>
              </p:cNvSpPr>
              <p:nvPr/>
            </p:nvSpPr>
            <p:spPr bwMode="auto">
              <a:xfrm>
                <a:off x="4412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Rectangle 79"/>
              <p:cNvSpPr>
                <a:spLocks noChangeArrowheads="1"/>
              </p:cNvSpPr>
              <p:nvPr/>
            </p:nvSpPr>
            <p:spPr bwMode="auto">
              <a:xfrm>
                <a:off x="4412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Line 80"/>
              <p:cNvSpPr>
                <a:spLocks noChangeShapeType="1"/>
              </p:cNvSpPr>
              <p:nvPr/>
            </p:nvSpPr>
            <p:spPr bwMode="auto">
              <a:xfrm>
                <a:off x="4418" y="1246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Rectangle 81"/>
              <p:cNvSpPr>
                <a:spLocks noChangeArrowheads="1"/>
              </p:cNvSpPr>
              <p:nvPr/>
            </p:nvSpPr>
            <p:spPr bwMode="auto">
              <a:xfrm>
                <a:off x="4418" y="1246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Line 82"/>
              <p:cNvSpPr>
                <a:spLocks noChangeShapeType="1"/>
              </p:cNvSpPr>
              <p:nvPr/>
            </p:nvSpPr>
            <p:spPr bwMode="auto">
              <a:xfrm>
                <a:off x="4662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Rectangle 83"/>
              <p:cNvSpPr>
                <a:spLocks noChangeArrowheads="1"/>
              </p:cNvSpPr>
              <p:nvPr/>
            </p:nvSpPr>
            <p:spPr bwMode="auto">
              <a:xfrm>
                <a:off x="4662" y="960"/>
                <a:ext cx="6" cy="28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Line 84"/>
              <p:cNvSpPr>
                <a:spLocks noChangeShapeType="1"/>
              </p:cNvSpPr>
              <p:nvPr/>
            </p:nvSpPr>
            <p:spPr bwMode="auto">
              <a:xfrm>
                <a:off x="5370" y="960"/>
                <a:ext cx="1" cy="286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Line 86"/>
              <p:cNvSpPr>
                <a:spLocks noChangeShapeType="1"/>
              </p:cNvSpPr>
              <p:nvPr/>
            </p:nvSpPr>
            <p:spPr bwMode="auto">
              <a:xfrm>
                <a:off x="2043" y="1600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Rectangle 87"/>
              <p:cNvSpPr>
                <a:spLocks noChangeArrowheads="1"/>
              </p:cNvSpPr>
              <p:nvPr/>
            </p:nvSpPr>
            <p:spPr bwMode="auto">
              <a:xfrm>
                <a:off x="2043" y="1600"/>
                <a:ext cx="703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Line 88"/>
              <p:cNvSpPr>
                <a:spLocks noChangeShapeType="1"/>
              </p:cNvSpPr>
              <p:nvPr/>
            </p:nvSpPr>
            <p:spPr bwMode="auto">
              <a:xfrm>
                <a:off x="3460" y="1600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Rectangle 89"/>
              <p:cNvSpPr>
                <a:spLocks noChangeArrowheads="1"/>
              </p:cNvSpPr>
              <p:nvPr/>
            </p:nvSpPr>
            <p:spPr bwMode="auto">
              <a:xfrm>
                <a:off x="3460" y="1600"/>
                <a:ext cx="244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Line 90"/>
              <p:cNvSpPr>
                <a:spLocks noChangeShapeType="1"/>
              </p:cNvSpPr>
              <p:nvPr/>
            </p:nvSpPr>
            <p:spPr bwMode="auto">
              <a:xfrm>
                <a:off x="4418" y="1600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Rectangle 91"/>
              <p:cNvSpPr>
                <a:spLocks noChangeArrowheads="1"/>
              </p:cNvSpPr>
              <p:nvPr/>
            </p:nvSpPr>
            <p:spPr bwMode="auto">
              <a:xfrm>
                <a:off x="4418" y="1600"/>
                <a:ext cx="244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Line 92"/>
              <p:cNvSpPr>
                <a:spLocks noChangeShapeType="1"/>
              </p:cNvSpPr>
              <p:nvPr/>
            </p:nvSpPr>
            <p:spPr bwMode="auto">
              <a:xfrm>
                <a:off x="528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Rectangle 93"/>
              <p:cNvSpPr>
                <a:spLocks noChangeArrowheads="1"/>
              </p:cNvSpPr>
              <p:nvPr/>
            </p:nvSpPr>
            <p:spPr bwMode="auto">
              <a:xfrm>
                <a:off x="528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Line 94"/>
              <p:cNvSpPr>
                <a:spLocks noChangeShapeType="1"/>
              </p:cNvSpPr>
              <p:nvPr/>
            </p:nvSpPr>
            <p:spPr bwMode="auto">
              <a:xfrm>
                <a:off x="2038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Rectangle 95"/>
              <p:cNvSpPr>
                <a:spLocks noChangeArrowheads="1"/>
              </p:cNvSpPr>
              <p:nvPr/>
            </p:nvSpPr>
            <p:spPr bwMode="auto">
              <a:xfrm>
                <a:off x="2038" y="1606"/>
                <a:ext cx="5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Line 96"/>
              <p:cNvSpPr>
                <a:spLocks noChangeShapeType="1"/>
              </p:cNvSpPr>
              <p:nvPr/>
            </p:nvSpPr>
            <p:spPr bwMode="auto">
              <a:xfrm>
                <a:off x="2043" y="1776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Rectangle 97"/>
              <p:cNvSpPr>
                <a:spLocks noChangeArrowheads="1"/>
              </p:cNvSpPr>
              <p:nvPr/>
            </p:nvSpPr>
            <p:spPr bwMode="auto">
              <a:xfrm>
                <a:off x="2043" y="1776"/>
                <a:ext cx="703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Line 98"/>
              <p:cNvSpPr>
                <a:spLocks noChangeShapeType="1"/>
              </p:cNvSpPr>
              <p:nvPr/>
            </p:nvSpPr>
            <p:spPr bwMode="auto">
              <a:xfrm>
                <a:off x="2746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Rectangle 99"/>
              <p:cNvSpPr>
                <a:spLocks noChangeArrowheads="1"/>
              </p:cNvSpPr>
              <p:nvPr/>
            </p:nvSpPr>
            <p:spPr bwMode="auto">
              <a:xfrm>
                <a:off x="2746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Line 100"/>
              <p:cNvSpPr>
                <a:spLocks noChangeShapeType="1"/>
              </p:cNvSpPr>
              <p:nvPr/>
            </p:nvSpPr>
            <p:spPr bwMode="auto">
              <a:xfrm>
                <a:off x="3454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Rectangle 101"/>
              <p:cNvSpPr>
                <a:spLocks noChangeArrowheads="1"/>
              </p:cNvSpPr>
              <p:nvPr/>
            </p:nvSpPr>
            <p:spPr bwMode="auto">
              <a:xfrm>
                <a:off x="3454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Line 102"/>
              <p:cNvSpPr>
                <a:spLocks noChangeShapeType="1"/>
              </p:cNvSpPr>
              <p:nvPr/>
            </p:nvSpPr>
            <p:spPr bwMode="auto">
              <a:xfrm>
                <a:off x="3460" y="1776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Rectangle 103"/>
              <p:cNvSpPr>
                <a:spLocks noChangeArrowheads="1"/>
              </p:cNvSpPr>
              <p:nvPr/>
            </p:nvSpPr>
            <p:spPr bwMode="auto">
              <a:xfrm>
                <a:off x="3460" y="1776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Line 104"/>
              <p:cNvSpPr>
                <a:spLocks noChangeShapeType="1"/>
              </p:cNvSpPr>
              <p:nvPr/>
            </p:nvSpPr>
            <p:spPr bwMode="auto">
              <a:xfrm>
                <a:off x="3704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Rectangle 105"/>
              <p:cNvSpPr>
                <a:spLocks noChangeArrowheads="1"/>
              </p:cNvSpPr>
              <p:nvPr/>
            </p:nvSpPr>
            <p:spPr bwMode="auto">
              <a:xfrm>
                <a:off x="3704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Line 106"/>
              <p:cNvSpPr>
                <a:spLocks noChangeShapeType="1"/>
              </p:cNvSpPr>
              <p:nvPr/>
            </p:nvSpPr>
            <p:spPr bwMode="auto">
              <a:xfrm>
                <a:off x="4412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Rectangle 107"/>
              <p:cNvSpPr>
                <a:spLocks noChangeArrowheads="1"/>
              </p:cNvSpPr>
              <p:nvPr/>
            </p:nvSpPr>
            <p:spPr bwMode="auto">
              <a:xfrm>
                <a:off x="4412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Line 108"/>
              <p:cNvSpPr>
                <a:spLocks noChangeShapeType="1"/>
              </p:cNvSpPr>
              <p:nvPr/>
            </p:nvSpPr>
            <p:spPr bwMode="auto">
              <a:xfrm>
                <a:off x="4418" y="1776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Rectangle 109"/>
              <p:cNvSpPr>
                <a:spLocks noChangeArrowheads="1"/>
              </p:cNvSpPr>
              <p:nvPr/>
            </p:nvSpPr>
            <p:spPr bwMode="auto">
              <a:xfrm>
                <a:off x="4418" y="1776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Line 110"/>
              <p:cNvSpPr>
                <a:spLocks noChangeShapeType="1"/>
              </p:cNvSpPr>
              <p:nvPr/>
            </p:nvSpPr>
            <p:spPr bwMode="auto">
              <a:xfrm>
                <a:off x="4662" y="1606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Rectangle 111"/>
              <p:cNvSpPr>
                <a:spLocks noChangeArrowheads="1"/>
              </p:cNvSpPr>
              <p:nvPr/>
            </p:nvSpPr>
            <p:spPr bwMode="auto">
              <a:xfrm>
                <a:off x="4662" y="1606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Line 114"/>
              <p:cNvSpPr>
                <a:spLocks noChangeShapeType="1"/>
              </p:cNvSpPr>
              <p:nvPr/>
            </p:nvSpPr>
            <p:spPr bwMode="auto">
              <a:xfrm>
                <a:off x="2043" y="1953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Rectangle 115"/>
              <p:cNvSpPr>
                <a:spLocks noChangeArrowheads="1"/>
              </p:cNvSpPr>
              <p:nvPr/>
            </p:nvSpPr>
            <p:spPr bwMode="auto">
              <a:xfrm>
                <a:off x="2043" y="1953"/>
                <a:ext cx="703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Line 116"/>
              <p:cNvSpPr>
                <a:spLocks noChangeShapeType="1"/>
              </p:cNvSpPr>
              <p:nvPr/>
            </p:nvSpPr>
            <p:spPr bwMode="auto">
              <a:xfrm>
                <a:off x="3460" y="1953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Rectangle 117"/>
              <p:cNvSpPr>
                <a:spLocks noChangeArrowheads="1"/>
              </p:cNvSpPr>
              <p:nvPr/>
            </p:nvSpPr>
            <p:spPr bwMode="auto">
              <a:xfrm>
                <a:off x="3460" y="1953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Line 118"/>
              <p:cNvSpPr>
                <a:spLocks noChangeShapeType="1"/>
              </p:cNvSpPr>
              <p:nvPr/>
            </p:nvSpPr>
            <p:spPr bwMode="auto">
              <a:xfrm>
                <a:off x="4418" y="1953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Rectangle 119"/>
              <p:cNvSpPr>
                <a:spLocks noChangeArrowheads="1"/>
              </p:cNvSpPr>
              <p:nvPr/>
            </p:nvSpPr>
            <p:spPr bwMode="auto">
              <a:xfrm>
                <a:off x="4418" y="1953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Line 120"/>
              <p:cNvSpPr>
                <a:spLocks noChangeShapeType="1"/>
              </p:cNvSpPr>
              <p:nvPr/>
            </p:nvSpPr>
            <p:spPr bwMode="auto">
              <a:xfrm>
                <a:off x="528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Rectangle 121"/>
              <p:cNvSpPr>
                <a:spLocks noChangeArrowheads="1"/>
              </p:cNvSpPr>
              <p:nvPr/>
            </p:nvSpPr>
            <p:spPr bwMode="auto">
              <a:xfrm>
                <a:off x="528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Line 122"/>
              <p:cNvSpPr>
                <a:spLocks noChangeShapeType="1"/>
              </p:cNvSpPr>
              <p:nvPr/>
            </p:nvSpPr>
            <p:spPr bwMode="auto">
              <a:xfrm>
                <a:off x="2038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Rectangle 123"/>
              <p:cNvSpPr>
                <a:spLocks noChangeArrowheads="1"/>
              </p:cNvSpPr>
              <p:nvPr/>
            </p:nvSpPr>
            <p:spPr bwMode="auto">
              <a:xfrm>
                <a:off x="2038" y="1960"/>
                <a:ext cx="5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Line 124"/>
              <p:cNvSpPr>
                <a:spLocks noChangeShapeType="1"/>
              </p:cNvSpPr>
              <p:nvPr/>
            </p:nvSpPr>
            <p:spPr bwMode="auto">
              <a:xfrm>
                <a:off x="2043" y="2130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Rectangle 125"/>
              <p:cNvSpPr>
                <a:spLocks noChangeArrowheads="1"/>
              </p:cNvSpPr>
              <p:nvPr/>
            </p:nvSpPr>
            <p:spPr bwMode="auto">
              <a:xfrm>
                <a:off x="2043" y="2130"/>
                <a:ext cx="703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Line 126"/>
              <p:cNvSpPr>
                <a:spLocks noChangeShapeType="1"/>
              </p:cNvSpPr>
              <p:nvPr/>
            </p:nvSpPr>
            <p:spPr bwMode="auto">
              <a:xfrm>
                <a:off x="2746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Rectangle 127"/>
              <p:cNvSpPr>
                <a:spLocks noChangeArrowheads="1"/>
              </p:cNvSpPr>
              <p:nvPr/>
            </p:nvSpPr>
            <p:spPr bwMode="auto">
              <a:xfrm>
                <a:off x="2746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Line 128"/>
              <p:cNvSpPr>
                <a:spLocks noChangeShapeType="1"/>
              </p:cNvSpPr>
              <p:nvPr/>
            </p:nvSpPr>
            <p:spPr bwMode="auto">
              <a:xfrm>
                <a:off x="3454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Rectangle 129"/>
              <p:cNvSpPr>
                <a:spLocks noChangeArrowheads="1"/>
              </p:cNvSpPr>
              <p:nvPr/>
            </p:nvSpPr>
            <p:spPr bwMode="auto">
              <a:xfrm>
                <a:off x="3454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Line 130"/>
              <p:cNvSpPr>
                <a:spLocks noChangeShapeType="1"/>
              </p:cNvSpPr>
              <p:nvPr/>
            </p:nvSpPr>
            <p:spPr bwMode="auto">
              <a:xfrm>
                <a:off x="3460" y="2130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Rectangle 131"/>
              <p:cNvSpPr>
                <a:spLocks noChangeArrowheads="1"/>
              </p:cNvSpPr>
              <p:nvPr/>
            </p:nvSpPr>
            <p:spPr bwMode="auto">
              <a:xfrm>
                <a:off x="3460" y="2130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Line 132"/>
              <p:cNvSpPr>
                <a:spLocks noChangeShapeType="1"/>
              </p:cNvSpPr>
              <p:nvPr/>
            </p:nvSpPr>
            <p:spPr bwMode="auto">
              <a:xfrm>
                <a:off x="3704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Rectangle 133"/>
              <p:cNvSpPr>
                <a:spLocks noChangeArrowheads="1"/>
              </p:cNvSpPr>
              <p:nvPr/>
            </p:nvSpPr>
            <p:spPr bwMode="auto">
              <a:xfrm>
                <a:off x="3704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Line 134"/>
              <p:cNvSpPr>
                <a:spLocks noChangeShapeType="1"/>
              </p:cNvSpPr>
              <p:nvPr/>
            </p:nvSpPr>
            <p:spPr bwMode="auto">
              <a:xfrm>
                <a:off x="4412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Rectangle 135"/>
              <p:cNvSpPr>
                <a:spLocks noChangeArrowheads="1"/>
              </p:cNvSpPr>
              <p:nvPr/>
            </p:nvSpPr>
            <p:spPr bwMode="auto">
              <a:xfrm>
                <a:off x="4412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Line 136"/>
              <p:cNvSpPr>
                <a:spLocks noChangeShapeType="1"/>
              </p:cNvSpPr>
              <p:nvPr/>
            </p:nvSpPr>
            <p:spPr bwMode="auto">
              <a:xfrm>
                <a:off x="4418" y="2130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Rectangle 137"/>
              <p:cNvSpPr>
                <a:spLocks noChangeArrowheads="1"/>
              </p:cNvSpPr>
              <p:nvPr/>
            </p:nvSpPr>
            <p:spPr bwMode="auto">
              <a:xfrm>
                <a:off x="4418" y="2130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Line 138"/>
              <p:cNvSpPr>
                <a:spLocks noChangeShapeType="1"/>
              </p:cNvSpPr>
              <p:nvPr/>
            </p:nvSpPr>
            <p:spPr bwMode="auto">
              <a:xfrm>
                <a:off x="4662" y="1960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Rectangle 139"/>
              <p:cNvSpPr>
                <a:spLocks noChangeArrowheads="1"/>
              </p:cNvSpPr>
              <p:nvPr/>
            </p:nvSpPr>
            <p:spPr bwMode="auto">
              <a:xfrm>
                <a:off x="4662" y="1960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Line 142"/>
              <p:cNvSpPr>
                <a:spLocks noChangeShapeType="1"/>
              </p:cNvSpPr>
              <p:nvPr/>
            </p:nvSpPr>
            <p:spPr bwMode="auto">
              <a:xfrm>
                <a:off x="2043" y="2484"/>
                <a:ext cx="703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Rectangle 143"/>
              <p:cNvSpPr>
                <a:spLocks noChangeArrowheads="1"/>
              </p:cNvSpPr>
              <p:nvPr/>
            </p:nvSpPr>
            <p:spPr bwMode="auto">
              <a:xfrm>
                <a:off x="2043" y="2484"/>
                <a:ext cx="703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Line 144"/>
              <p:cNvSpPr>
                <a:spLocks noChangeShapeType="1"/>
              </p:cNvSpPr>
              <p:nvPr/>
            </p:nvSpPr>
            <p:spPr bwMode="auto">
              <a:xfrm>
                <a:off x="3460" y="2484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Rectangle 145"/>
              <p:cNvSpPr>
                <a:spLocks noChangeArrowheads="1"/>
              </p:cNvSpPr>
              <p:nvPr/>
            </p:nvSpPr>
            <p:spPr bwMode="auto">
              <a:xfrm>
                <a:off x="3460" y="2484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Line 146"/>
              <p:cNvSpPr>
                <a:spLocks noChangeShapeType="1"/>
              </p:cNvSpPr>
              <p:nvPr/>
            </p:nvSpPr>
            <p:spPr bwMode="auto">
              <a:xfrm>
                <a:off x="4418" y="2484"/>
                <a:ext cx="244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Rectangle 147"/>
              <p:cNvSpPr>
                <a:spLocks noChangeArrowheads="1"/>
              </p:cNvSpPr>
              <p:nvPr/>
            </p:nvSpPr>
            <p:spPr bwMode="auto">
              <a:xfrm>
                <a:off x="4418" y="2484"/>
                <a:ext cx="24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Line 148"/>
              <p:cNvSpPr>
                <a:spLocks noChangeShapeType="1"/>
              </p:cNvSpPr>
              <p:nvPr/>
            </p:nvSpPr>
            <p:spPr bwMode="auto">
              <a:xfrm>
                <a:off x="528" y="2491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Rectangle 149"/>
              <p:cNvSpPr>
                <a:spLocks noChangeArrowheads="1"/>
              </p:cNvSpPr>
              <p:nvPr/>
            </p:nvSpPr>
            <p:spPr bwMode="auto">
              <a:xfrm>
                <a:off x="528" y="2491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Line 150"/>
              <p:cNvSpPr>
                <a:spLocks noChangeShapeType="1"/>
              </p:cNvSpPr>
              <p:nvPr/>
            </p:nvSpPr>
            <p:spPr bwMode="auto">
              <a:xfrm>
                <a:off x="2038" y="2491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Rectangle 151"/>
              <p:cNvSpPr>
                <a:spLocks noChangeArrowheads="1"/>
              </p:cNvSpPr>
              <p:nvPr/>
            </p:nvSpPr>
            <p:spPr bwMode="auto">
              <a:xfrm>
                <a:off x="2038" y="2491"/>
                <a:ext cx="5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Line 152"/>
              <p:cNvSpPr>
                <a:spLocks noChangeShapeType="1"/>
              </p:cNvSpPr>
              <p:nvPr/>
            </p:nvSpPr>
            <p:spPr bwMode="auto">
              <a:xfrm>
                <a:off x="2043" y="2661"/>
                <a:ext cx="2619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Rectangle 153"/>
              <p:cNvSpPr>
                <a:spLocks noChangeArrowheads="1"/>
              </p:cNvSpPr>
              <p:nvPr/>
            </p:nvSpPr>
            <p:spPr bwMode="auto">
              <a:xfrm>
                <a:off x="2043" y="2661"/>
                <a:ext cx="2619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Line 154"/>
              <p:cNvSpPr>
                <a:spLocks noChangeShapeType="1"/>
              </p:cNvSpPr>
              <p:nvPr/>
            </p:nvSpPr>
            <p:spPr bwMode="auto">
              <a:xfrm>
                <a:off x="4662" y="2491"/>
                <a:ext cx="1" cy="170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Rectangle 155"/>
              <p:cNvSpPr>
                <a:spLocks noChangeArrowheads="1"/>
              </p:cNvSpPr>
              <p:nvPr/>
            </p:nvSpPr>
            <p:spPr bwMode="auto">
              <a:xfrm>
                <a:off x="4662" y="2491"/>
                <a:ext cx="6" cy="170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Line 158"/>
              <p:cNvSpPr>
                <a:spLocks noChangeShapeType="1"/>
              </p:cNvSpPr>
              <p:nvPr/>
            </p:nvSpPr>
            <p:spPr bwMode="auto">
              <a:xfrm>
                <a:off x="2043" y="2838"/>
                <a:ext cx="2619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Rectangle 159"/>
              <p:cNvSpPr>
                <a:spLocks noChangeArrowheads="1"/>
              </p:cNvSpPr>
              <p:nvPr/>
            </p:nvSpPr>
            <p:spPr bwMode="auto">
              <a:xfrm>
                <a:off x="2043" y="2838"/>
                <a:ext cx="2619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4" name="Line 160"/>
              <p:cNvSpPr>
                <a:spLocks noChangeShapeType="1"/>
              </p:cNvSpPr>
              <p:nvPr/>
            </p:nvSpPr>
            <p:spPr bwMode="auto">
              <a:xfrm>
                <a:off x="2043" y="3015"/>
                <a:ext cx="2619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5" name="Rectangle 161"/>
              <p:cNvSpPr>
                <a:spLocks noChangeArrowheads="1"/>
              </p:cNvSpPr>
              <p:nvPr/>
            </p:nvSpPr>
            <p:spPr bwMode="auto">
              <a:xfrm>
                <a:off x="2043" y="3015"/>
                <a:ext cx="2619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6" name="Line 162"/>
              <p:cNvSpPr>
                <a:spLocks noChangeShapeType="1"/>
              </p:cNvSpPr>
              <p:nvPr/>
            </p:nvSpPr>
            <p:spPr bwMode="auto">
              <a:xfrm>
                <a:off x="2043" y="3191"/>
                <a:ext cx="2619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7" name="Rectangle 163"/>
              <p:cNvSpPr>
                <a:spLocks noChangeArrowheads="1"/>
              </p:cNvSpPr>
              <p:nvPr/>
            </p:nvSpPr>
            <p:spPr bwMode="auto">
              <a:xfrm>
                <a:off x="2043" y="3191"/>
                <a:ext cx="2619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8" name="Line 164"/>
              <p:cNvSpPr>
                <a:spLocks noChangeShapeType="1"/>
              </p:cNvSpPr>
              <p:nvPr/>
            </p:nvSpPr>
            <p:spPr bwMode="auto">
              <a:xfrm>
                <a:off x="528" y="3198"/>
                <a:ext cx="1" cy="354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9" name="Rectangle 165"/>
              <p:cNvSpPr>
                <a:spLocks noChangeArrowheads="1"/>
              </p:cNvSpPr>
              <p:nvPr/>
            </p:nvSpPr>
            <p:spPr bwMode="auto">
              <a:xfrm>
                <a:off x="528" y="3198"/>
                <a:ext cx="6" cy="361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0" name="Line 166"/>
              <p:cNvSpPr>
                <a:spLocks noChangeShapeType="1"/>
              </p:cNvSpPr>
              <p:nvPr/>
            </p:nvSpPr>
            <p:spPr bwMode="auto">
              <a:xfrm>
                <a:off x="2038" y="3198"/>
                <a:ext cx="1" cy="354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1" name="Rectangle 167"/>
              <p:cNvSpPr>
                <a:spLocks noChangeArrowheads="1"/>
              </p:cNvSpPr>
              <p:nvPr/>
            </p:nvSpPr>
            <p:spPr bwMode="auto">
              <a:xfrm>
                <a:off x="2038" y="3198"/>
                <a:ext cx="5" cy="361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2" name="Line 168"/>
              <p:cNvSpPr>
                <a:spLocks noChangeShapeType="1"/>
              </p:cNvSpPr>
              <p:nvPr/>
            </p:nvSpPr>
            <p:spPr bwMode="auto">
              <a:xfrm>
                <a:off x="2746" y="2491"/>
                <a:ext cx="1" cy="106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3" name="Rectangle 169"/>
              <p:cNvSpPr>
                <a:spLocks noChangeArrowheads="1"/>
              </p:cNvSpPr>
              <p:nvPr/>
            </p:nvSpPr>
            <p:spPr bwMode="auto">
              <a:xfrm>
                <a:off x="2746" y="2491"/>
                <a:ext cx="6" cy="1068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4" name="Line 170"/>
              <p:cNvSpPr>
                <a:spLocks noChangeShapeType="1"/>
              </p:cNvSpPr>
              <p:nvPr/>
            </p:nvSpPr>
            <p:spPr bwMode="auto">
              <a:xfrm>
                <a:off x="3454" y="2491"/>
                <a:ext cx="1" cy="106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5" name="Rectangle 171"/>
              <p:cNvSpPr>
                <a:spLocks noChangeArrowheads="1"/>
              </p:cNvSpPr>
              <p:nvPr/>
            </p:nvSpPr>
            <p:spPr bwMode="auto">
              <a:xfrm>
                <a:off x="3454" y="2491"/>
                <a:ext cx="6" cy="1068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6" name="Line 172"/>
              <p:cNvSpPr>
                <a:spLocks noChangeShapeType="1"/>
              </p:cNvSpPr>
              <p:nvPr/>
            </p:nvSpPr>
            <p:spPr bwMode="auto">
              <a:xfrm>
                <a:off x="3704" y="2491"/>
                <a:ext cx="1" cy="106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7" name="Rectangle 173"/>
              <p:cNvSpPr>
                <a:spLocks noChangeArrowheads="1"/>
              </p:cNvSpPr>
              <p:nvPr/>
            </p:nvSpPr>
            <p:spPr bwMode="auto">
              <a:xfrm>
                <a:off x="3704" y="2491"/>
                <a:ext cx="6" cy="1068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8" name="Line 174"/>
              <p:cNvSpPr>
                <a:spLocks noChangeShapeType="1"/>
              </p:cNvSpPr>
              <p:nvPr/>
            </p:nvSpPr>
            <p:spPr bwMode="auto">
              <a:xfrm>
                <a:off x="4412" y="2491"/>
                <a:ext cx="1" cy="106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9" name="Rectangle 175"/>
              <p:cNvSpPr>
                <a:spLocks noChangeArrowheads="1"/>
              </p:cNvSpPr>
              <p:nvPr/>
            </p:nvSpPr>
            <p:spPr bwMode="auto">
              <a:xfrm>
                <a:off x="4412" y="2491"/>
                <a:ext cx="6" cy="1068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0" name="Line 176"/>
              <p:cNvSpPr>
                <a:spLocks noChangeShapeType="1"/>
              </p:cNvSpPr>
              <p:nvPr/>
            </p:nvSpPr>
            <p:spPr bwMode="auto">
              <a:xfrm>
                <a:off x="4662" y="3198"/>
                <a:ext cx="1" cy="354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1" name="Rectangle 177"/>
              <p:cNvSpPr>
                <a:spLocks noChangeArrowheads="1"/>
              </p:cNvSpPr>
              <p:nvPr/>
            </p:nvSpPr>
            <p:spPr bwMode="auto">
              <a:xfrm>
                <a:off x="4662" y="3198"/>
                <a:ext cx="6" cy="361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4" name="Line 180"/>
              <p:cNvSpPr>
                <a:spLocks noChangeShapeType="1"/>
              </p:cNvSpPr>
              <p:nvPr/>
            </p:nvSpPr>
            <p:spPr bwMode="auto">
              <a:xfrm>
                <a:off x="528" y="960"/>
                <a:ext cx="4848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5" name="Rectangle 181"/>
              <p:cNvSpPr>
                <a:spLocks noChangeArrowheads="1"/>
              </p:cNvSpPr>
              <p:nvPr/>
            </p:nvSpPr>
            <p:spPr bwMode="auto">
              <a:xfrm>
                <a:off x="528" y="960"/>
                <a:ext cx="485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6" name="Line 182"/>
              <p:cNvSpPr>
                <a:spLocks noChangeShapeType="1"/>
              </p:cNvSpPr>
              <p:nvPr/>
            </p:nvSpPr>
            <p:spPr bwMode="auto">
              <a:xfrm>
                <a:off x="528" y="1157"/>
                <a:ext cx="4848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7" name="Rectangle 183"/>
              <p:cNvSpPr>
                <a:spLocks noChangeArrowheads="1"/>
              </p:cNvSpPr>
              <p:nvPr/>
            </p:nvSpPr>
            <p:spPr bwMode="auto">
              <a:xfrm>
                <a:off x="528" y="1157"/>
                <a:ext cx="4854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8" name="Line 184"/>
              <p:cNvSpPr>
                <a:spLocks noChangeShapeType="1"/>
              </p:cNvSpPr>
              <p:nvPr/>
            </p:nvSpPr>
            <p:spPr bwMode="auto">
              <a:xfrm>
                <a:off x="5376" y="124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9" name="Rectangle 185"/>
              <p:cNvSpPr>
                <a:spLocks noChangeArrowheads="1"/>
              </p:cNvSpPr>
              <p:nvPr/>
            </p:nvSpPr>
            <p:spPr bwMode="auto">
              <a:xfrm>
                <a:off x="5376" y="1246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0" name="Line 186"/>
              <p:cNvSpPr>
                <a:spLocks noChangeShapeType="1"/>
              </p:cNvSpPr>
              <p:nvPr/>
            </p:nvSpPr>
            <p:spPr bwMode="auto">
              <a:xfrm>
                <a:off x="5376" y="160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1" name="Rectangle 187"/>
              <p:cNvSpPr>
                <a:spLocks noChangeArrowheads="1"/>
              </p:cNvSpPr>
              <p:nvPr/>
            </p:nvSpPr>
            <p:spPr bwMode="auto">
              <a:xfrm>
                <a:off x="5376" y="1600"/>
                <a:ext cx="6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2" name="Line 188"/>
              <p:cNvSpPr>
                <a:spLocks noChangeShapeType="1"/>
              </p:cNvSpPr>
              <p:nvPr/>
            </p:nvSpPr>
            <p:spPr bwMode="auto">
              <a:xfrm>
                <a:off x="5376" y="1776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3" name="Rectangle 189"/>
              <p:cNvSpPr>
                <a:spLocks noChangeArrowheads="1"/>
              </p:cNvSpPr>
              <p:nvPr/>
            </p:nvSpPr>
            <p:spPr bwMode="auto">
              <a:xfrm>
                <a:off x="5376" y="1776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4" name="Line 190"/>
              <p:cNvSpPr>
                <a:spLocks noChangeShapeType="1"/>
              </p:cNvSpPr>
              <p:nvPr/>
            </p:nvSpPr>
            <p:spPr bwMode="auto">
              <a:xfrm>
                <a:off x="5376" y="1953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5" name="Rectangle 191"/>
              <p:cNvSpPr>
                <a:spLocks noChangeArrowheads="1"/>
              </p:cNvSpPr>
              <p:nvPr/>
            </p:nvSpPr>
            <p:spPr bwMode="auto">
              <a:xfrm>
                <a:off x="5376" y="1953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6" name="Line 192"/>
              <p:cNvSpPr>
                <a:spLocks noChangeShapeType="1"/>
              </p:cNvSpPr>
              <p:nvPr/>
            </p:nvSpPr>
            <p:spPr bwMode="auto">
              <a:xfrm>
                <a:off x="5376" y="2130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7" name="Rectangle 193"/>
              <p:cNvSpPr>
                <a:spLocks noChangeArrowheads="1"/>
              </p:cNvSpPr>
              <p:nvPr/>
            </p:nvSpPr>
            <p:spPr bwMode="auto">
              <a:xfrm>
                <a:off x="5376" y="2130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8" name="Line 194"/>
              <p:cNvSpPr>
                <a:spLocks noChangeShapeType="1"/>
              </p:cNvSpPr>
              <p:nvPr/>
            </p:nvSpPr>
            <p:spPr bwMode="auto">
              <a:xfrm>
                <a:off x="5376" y="2484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9" name="Rectangle 195"/>
              <p:cNvSpPr>
                <a:spLocks noChangeArrowheads="1"/>
              </p:cNvSpPr>
              <p:nvPr/>
            </p:nvSpPr>
            <p:spPr bwMode="auto">
              <a:xfrm>
                <a:off x="5376" y="2484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0" name="Line 196"/>
              <p:cNvSpPr>
                <a:spLocks noChangeShapeType="1"/>
              </p:cNvSpPr>
              <p:nvPr/>
            </p:nvSpPr>
            <p:spPr bwMode="auto">
              <a:xfrm>
                <a:off x="5376" y="266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1" name="Rectangle 197"/>
              <p:cNvSpPr>
                <a:spLocks noChangeArrowheads="1"/>
              </p:cNvSpPr>
              <p:nvPr/>
            </p:nvSpPr>
            <p:spPr bwMode="auto">
              <a:xfrm>
                <a:off x="5376" y="2661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2" name="Line 198"/>
              <p:cNvSpPr>
                <a:spLocks noChangeShapeType="1"/>
              </p:cNvSpPr>
              <p:nvPr/>
            </p:nvSpPr>
            <p:spPr bwMode="auto">
              <a:xfrm>
                <a:off x="5376" y="2838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3" name="Rectangle 199"/>
              <p:cNvSpPr>
                <a:spLocks noChangeArrowheads="1"/>
              </p:cNvSpPr>
              <p:nvPr/>
            </p:nvSpPr>
            <p:spPr bwMode="auto">
              <a:xfrm>
                <a:off x="5376" y="2838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4" name="Line 200"/>
              <p:cNvSpPr>
                <a:spLocks noChangeShapeType="1"/>
              </p:cNvSpPr>
              <p:nvPr/>
            </p:nvSpPr>
            <p:spPr bwMode="auto">
              <a:xfrm>
                <a:off x="5376" y="3015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5" name="Rectangle 201"/>
              <p:cNvSpPr>
                <a:spLocks noChangeArrowheads="1"/>
              </p:cNvSpPr>
              <p:nvPr/>
            </p:nvSpPr>
            <p:spPr bwMode="auto">
              <a:xfrm>
                <a:off x="5376" y="3015"/>
                <a:ext cx="6" cy="6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6" name="Line 202"/>
              <p:cNvSpPr>
                <a:spLocks noChangeShapeType="1"/>
              </p:cNvSpPr>
              <p:nvPr/>
            </p:nvSpPr>
            <p:spPr bwMode="auto">
              <a:xfrm>
                <a:off x="5376" y="3191"/>
                <a:ext cx="1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7" name="Rectangle 203"/>
              <p:cNvSpPr>
                <a:spLocks noChangeArrowheads="1"/>
              </p:cNvSpPr>
              <p:nvPr/>
            </p:nvSpPr>
            <p:spPr bwMode="auto">
              <a:xfrm>
                <a:off x="5376" y="3191"/>
                <a:ext cx="6" cy="7"/>
              </a:xfrm>
              <a:prstGeom prst="rect">
                <a:avLst/>
              </a:prstGeom>
              <a:solidFill>
                <a:srgbClr val="D0D7E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8" name="Line 204"/>
              <p:cNvSpPr>
                <a:spLocks noChangeShapeType="1"/>
              </p:cNvSpPr>
              <p:nvPr/>
            </p:nvSpPr>
            <p:spPr bwMode="auto">
              <a:xfrm>
                <a:off x="528" y="3368"/>
                <a:ext cx="4848" cy="1"/>
              </a:xfrm>
              <a:prstGeom prst="line">
                <a:avLst/>
              </a:prstGeom>
              <a:noFill/>
              <a:ln w="0">
                <a:solidFill>
                  <a:srgbClr val="D0D7E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30" name="Rectangle 206"/>
            <p:cNvSpPr>
              <a:spLocks noChangeArrowheads="1"/>
            </p:cNvSpPr>
            <p:nvPr/>
          </p:nvSpPr>
          <p:spPr bwMode="auto">
            <a:xfrm>
              <a:off x="528" y="3368"/>
              <a:ext cx="4854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" name="Line 207"/>
            <p:cNvSpPr>
              <a:spLocks noChangeShapeType="1"/>
            </p:cNvSpPr>
            <p:nvPr/>
          </p:nvSpPr>
          <p:spPr bwMode="auto">
            <a:xfrm>
              <a:off x="528" y="3545"/>
              <a:ext cx="4848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Rectangle 208"/>
            <p:cNvSpPr>
              <a:spLocks noChangeArrowheads="1"/>
            </p:cNvSpPr>
            <p:nvPr/>
          </p:nvSpPr>
          <p:spPr bwMode="auto">
            <a:xfrm>
              <a:off x="528" y="3545"/>
              <a:ext cx="4854" cy="7"/>
            </a:xfrm>
            <a:prstGeom prst="rect">
              <a:avLst/>
            </a:prstGeom>
            <a:solidFill>
              <a:srgbClr val="D0D7E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  <a:t/>
            </a:r>
            <a:b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</a:br>
            <a: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  <a:t>NIH Budget for 2012</a:t>
            </a:r>
            <a:b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</a:br>
            <a:endParaRPr lang="en-US" dirty="0" smtClean="0">
              <a:solidFill>
                <a:srgbClr val="333399"/>
              </a:solidFill>
              <a:latin typeface="+mj-lt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7162800" cy="411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800" dirty="0" smtClean="0"/>
              <a:t>Strategy to</a:t>
            </a:r>
            <a:br>
              <a:rPr lang="en-US" sz="4800" dirty="0" smtClean="0"/>
            </a:br>
            <a:r>
              <a:rPr lang="en-US" sz="4800" dirty="0" smtClean="0"/>
              <a:t>thrive in new environment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4196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Cluster-based approach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Emphasis on </a:t>
            </a:r>
            <a:r>
              <a:rPr lang="en-US" smtClean="0"/>
              <a:t>already-funded recruits</a:t>
            </a:r>
            <a:endParaRPr lang="en-US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Play to our strengths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Augment basic science with clinical research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Healthy RTF funds and other reserves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0"/>
            <a:ext cx="9144000" cy="3048000"/>
          </a:xfrm>
        </p:spPr>
        <p:txBody>
          <a:bodyPr anchor="ctr"/>
          <a:lstStyle/>
          <a:p>
            <a:pPr algn="ctr" eaLnBrk="1" hangingPunct="1"/>
            <a:r>
              <a:rPr lang="en-US" sz="4400" dirty="0" smtClean="0"/>
              <a:t>Education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005138" y="442913"/>
            <a:ext cx="59848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TW" dirty="0">
              <a:solidFill>
                <a:srgbClr val="FFFFFF"/>
              </a:solidFill>
              <a:latin typeface="Optima LT Std"/>
              <a:ea typeface="PMingLiU" pitchFamily="18" charset="-120"/>
            </a:endParaRPr>
          </a:p>
          <a:p>
            <a:pPr algn="r" eaLnBrk="0" hangingPunct="0">
              <a:lnSpc>
                <a:spcPct val="80000"/>
              </a:lnSpc>
              <a:spcBef>
                <a:spcPct val="20000"/>
              </a:spcBef>
            </a:pPr>
            <a:endParaRPr lang="en-US" altLang="zh-TW" dirty="0">
              <a:solidFill>
                <a:srgbClr val="FFFFFF"/>
              </a:solidFill>
              <a:latin typeface="Optima LT Std"/>
              <a:ea typeface="PMingLiU" pitchFamily="18" charset="-120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85725" y="1209675"/>
            <a:ext cx="85629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altLang="zh-TW" dirty="0">
              <a:solidFill>
                <a:srgbClr val="DE0020"/>
              </a:solidFill>
              <a:latin typeface="Optima LT Std"/>
              <a:ea typeface="PMingLiU" pitchFamily="18" charset="-120"/>
            </a:endParaRPr>
          </a:p>
          <a:p>
            <a:pPr eaLnBrk="0" hangingPunct="0"/>
            <a:r>
              <a:rPr lang="en-US" altLang="zh-TW" sz="1600" dirty="0">
                <a:latin typeface="Optima LT Std"/>
                <a:ea typeface="PMingLiU" pitchFamily="18" charset="-120"/>
              </a:rPr>
              <a:t>		</a:t>
            </a:r>
            <a:r>
              <a:rPr lang="en-US" altLang="zh-TW" dirty="0">
                <a:latin typeface="Optima LT Std"/>
                <a:ea typeface="PMingLiU" pitchFamily="18" charset="-120"/>
              </a:rPr>
              <a:t>					</a:t>
            </a: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0" y="0"/>
            <a:ext cx="9144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altLang="zh-TW" dirty="0">
              <a:solidFill>
                <a:srgbClr val="FFFFFF"/>
              </a:solidFill>
              <a:latin typeface="Optima LT Std" pitchFamily="34" charset="0"/>
              <a:ea typeface="新細明體" pitchFamily="18" charset="-120"/>
              <a:cs typeface="+mn-cs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TW" sz="3200" b="1" dirty="0">
                <a:solidFill>
                  <a:schemeClr val="accent2"/>
                </a:solidFill>
                <a:latin typeface="+mj-lt"/>
                <a:ea typeface="新細明體" pitchFamily="18" charset="-120"/>
                <a:cs typeface="+mn-cs"/>
              </a:rPr>
              <a:t>UMMS ALBERT SHERMAN CENTER</a:t>
            </a:r>
          </a:p>
          <a:p>
            <a:pPr algn="r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altLang="zh-TW" dirty="0">
              <a:solidFill>
                <a:srgbClr val="FFFFFF"/>
              </a:solidFill>
              <a:latin typeface="Optima LT Std" pitchFamily="34" charset="0"/>
              <a:ea typeface="新細明體" pitchFamily="18" charset="-120"/>
              <a:cs typeface="+mn-cs"/>
            </a:endParaRPr>
          </a:p>
        </p:txBody>
      </p:sp>
      <p:pic>
        <p:nvPicPr>
          <p:cNvPr id="16389" name="Picture 5" descr="v01a_FINAL.jpg"/>
          <p:cNvPicPr>
            <a:picLocks noChangeAspect="1"/>
          </p:cNvPicPr>
          <p:nvPr/>
        </p:nvPicPr>
        <p:blipFill>
          <a:blip r:embed="rId3" cstate="print"/>
          <a:srcRect b="4765"/>
          <a:stretch>
            <a:fillRect/>
          </a:stretch>
        </p:blipFill>
        <p:spPr bwMode="auto">
          <a:xfrm>
            <a:off x="0" y="762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333399"/>
                </a:solidFill>
                <a:latin typeface="Arial" charset="0"/>
                <a:cs typeface="Arial" charset="0"/>
              </a:rPr>
              <a:t>Class Expansion -- Integration with Curriculum Redesign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676400"/>
          <a:ext cx="6934200" cy="3612834"/>
        </p:xfrm>
        <a:graphic>
          <a:graphicData uri="http://schemas.openxmlformats.org/drawingml/2006/table">
            <a:tbl>
              <a:tblPr/>
              <a:tblGrid>
                <a:gridCol w="1254125"/>
                <a:gridCol w="1420813"/>
                <a:gridCol w="1419225"/>
                <a:gridCol w="1420812"/>
                <a:gridCol w="14192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Academic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 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 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 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Class Size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2009-10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2010-11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2011-12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2012-13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125*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898CE"/>
                        </a:gs>
                        <a:gs pos="50000">
                          <a:srgbClr val="C1C1DF"/>
                        </a:gs>
                        <a:gs pos="100000">
                          <a:srgbClr val="E1E1EF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62416" marR="624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41" name="TextBox 4"/>
          <p:cNvSpPr txBox="1">
            <a:spLocks noChangeArrowheads="1"/>
          </p:cNvSpPr>
          <p:nvPr/>
        </p:nvSpPr>
        <p:spPr bwMode="auto">
          <a:xfrm>
            <a:off x="838200" y="5410200"/>
            <a:ext cx="7223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= LInC  roll out)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343400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00000"/>
              </a:lnSpc>
              <a:spcAft>
                <a:spcPts val="600"/>
              </a:spcAft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Learning Communities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Enhanced student responsibility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Longitudinal, tiered formative and summative student assessment  to enhance and support learning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Pass-fail in Foundations of Medicine Year 1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Restructured, robust course evaluation to respond to student feedback and support continued curricular innovation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Interprofessional and shared resources</a:t>
            </a:r>
          </a:p>
          <a:p>
            <a:pPr lvl="0">
              <a:lnSpc>
                <a:spcPct val="100000"/>
              </a:lnSpc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Co-leaders (clinical and basic sci) for Foundations of Medicine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Rectangle 2051"/>
          <p:cNvSpPr txBox="1">
            <a:spLocks noChangeArrowheads="1"/>
          </p:cNvSpPr>
          <p:nvPr/>
        </p:nvSpPr>
        <p:spPr>
          <a:xfrm>
            <a:off x="381000" y="228600"/>
            <a:ext cx="8305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earner-centered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tegrated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urriculum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“The UMMS educational experience will inspire our future physicians to excel in patient care, innovation, discovery, leadership and service.</a:t>
            </a:r>
            <a:r>
              <a:rPr lang="en-US" sz="2400" i="1" dirty="0" smtClean="0">
                <a:solidFill>
                  <a:schemeClr val="accent2"/>
                </a:solidFill>
                <a:latin typeface="Sabon" pitchFamily="18" charset="0"/>
              </a:rPr>
              <a:t>”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abo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5" descr="Wide upward diagonal"/>
          <p:cNvSpPr txBox="1">
            <a:spLocks noChangeArrowheads="1"/>
          </p:cNvSpPr>
          <p:nvPr/>
        </p:nvSpPr>
        <p:spPr bwMode="auto">
          <a:xfrm>
            <a:off x="3810000" y="1905000"/>
            <a:ext cx="990600" cy="4016375"/>
          </a:xfrm>
          <a:prstGeom prst="rect">
            <a:avLst/>
          </a:prstGeom>
          <a:pattFill prst="wdUpDiag">
            <a:fgClr>
              <a:srgbClr val="B2B2B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ts val="1800"/>
              </a:spcBef>
              <a:spcAft>
                <a:spcPct val="0"/>
              </a:spcAft>
            </a:pPr>
            <a: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</a:br>
            <a: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</a:br>
            <a: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2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</a:b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ts val="180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rot="5400000">
            <a:off x="2743200" y="6477000"/>
            <a:ext cx="1524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 bwMode="auto">
          <a:xfrm rot="5400000">
            <a:off x="-1804988" y="4595813"/>
            <a:ext cx="406717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 bwMode="auto">
          <a:xfrm rot="5400000">
            <a:off x="5730875" y="4556125"/>
            <a:ext cx="40830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extBox 213"/>
          <p:cNvSpPr txBox="1">
            <a:spLocks noChangeArrowheads="1"/>
          </p:cNvSpPr>
          <p:nvPr/>
        </p:nvSpPr>
        <p:spPr bwMode="auto">
          <a:xfrm>
            <a:off x="381000" y="6477000"/>
            <a:ext cx="7467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			                                              </a:t>
            </a:r>
            <a:r>
              <a:rPr lang="en-US" sz="900" b="1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Dec 19                                                                                              </a:t>
            </a:r>
          </a:p>
        </p:txBody>
      </p:sp>
      <p:sp>
        <p:nvSpPr>
          <p:cNvPr id="5127" name="Rectangle 38" descr="Wide upward diagonal"/>
          <p:cNvSpPr>
            <a:spLocks noChangeArrowheads="1"/>
          </p:cNvSpPr>
          <p:nvPr/>
        </p:nvSpPr>
        <p:spPr bwMode="auto">
          <a:xfrm>
            <a:off x="228600" y="1905000"/>
            <a:ext cx="2506663" cy="4106863"/>
          </a:xfrm>
          <a:prstGeom prst="rect">
            <a:avLst/>
          </a:prstGeom>
          <a:pattFill prst="wdUpDiag">
            <a:fgClr>
              <a:srgbClr val="FF6FCF"/>
            </a:fgClr>
            <a:bgClr>
              <a:srgbClr val="FFFF66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Respiratory           Kidney/Urinary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128" name="Rectangle 40" descr="Wide upward diagonal"/>
          <p:cNvSpPr>
            <a:spLocks noChangeArrowheads="1"/>
          </p:cNvSpPr>
          <p:nvPr/>
        </p:nvSpPr>
        <p:spPr bwMode="auto">
          <a:xfrm>
            <a:off x="2971800" y="1905000"/>
            <a:ext cx="838200" cy="4343400"/>
          </a:xfrm>
          <a:prstGeom prst="rect">
            <a:avLst/>
          </a:prstGeom>
          <a:pattFill prst="wdUpDiag">
            <a:fgClr>
              <a:srgbClr val="FF6FCF"/>
            </a:fgClr>
            <a:bgClr>
              <a:srgbClr val="A5BA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772400" y="1905000"/>
            <a:ext cx="457200" cy="4572000"/>
          </a:xfrm>
          <a:prstGeom prst="rect">
            <a:avLst/>
          </a:prstGeom>
          <a:solidFill>
            <a:srgbClr val="94DCB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Vacation</a:t>
            </a:r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Boards </a:t>
            </a:r>
            <a:endParaRPr lang="en-US" sz="1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229600" y="1905000"/>
            <a:ext cx="152400" cy="4572000"/>
          </a:xfrm>
          <a:prstGeom prst="rect">
            <a:avLst/>
          </a:prstGeom>
          <a:solidFill>
            <a:srgbClr val="D83CA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31" name="Rectangle 43" descr="Wide upward diagonal"/>
          <p:cNvSpPr>
            <a:spLocks noChangeArrowheads="1"/>
          </p:cNvSpPr>
          <p:nvPr/>
        </p:nvSpPr>
        <p:spPr bwMode="auto">
          <a:xfrm>
            <a:off x="5029200" y="1905000"/>
            <a:ext cx="1600200" cy="4572000"/>
          </a:xfrm>
          <a:prstGeom prst="rect">
            <a:avLst/>
          </a:prstGeom>
          <a:pattFill prst="wdUpDiag">
            <a:fgClr>
              <a:srgbClr val="FF6FCF"/>
            </a:fgClr>
            <a:bgClr>
              <a:srgbClr val="CCFF66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	</a:t>
            </a:r>
            <a:endParaRPr lang="en-US" sz="12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6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endParaRPr lang="en-US" sz="16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             </a:t>
            </a: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         </a:t>
            </a:r>
          </a:p>
        </p:txBody>
      </p:sp>
      <p:sp>
        <p:nvSpPr>
          <p:cNvPr id="5132" name="Rectangle 52" descr="Wide upward diagonal"/>
          <p:cNvSpPr>
            <a:spLocks noChangeArrowheads="1"/>
          </p:cNvSpPr>
          <p:nvPr/>
        </p:nvSpPr>
        <p:spPr bwMode="auto">
          <a:xfrm>
            <a:off x="228600" y="5638800"/>
            <a:ext cx="6477000" cy="838200"/>
          </a:xfrm>
          <a:prstGeom prst="rect">
            <a:avLst/>
          </a:prstGeom>
          <a:pattFill prst="wdUpDiag">
            <a:fgClr>
              <a:srgbClr val="FF6FCF"/>
            </a:fgClr>
            <a:bgClr>
              <a:srgbClr val="66FF66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The Brain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(Nervous System and Behavior)</a:t>
            </a:r>
          </a:p>
        </p:txBody>
      </p:sp>
      <p:cxnSp>
        <p:nvCxnSpPr>
          <p:cNvPr id="114" name="Straight Connector 113"/>
          <p:cNvCxnSpPr/>
          <p:nvPr/>
        </p:nvCxnSpPr>
        <p:spPr>
          <a:xfrm rot="5400000">
            <a:off x="4002087" y="3770313"/>
            <a:ext cx="37306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8600" y="4267200"/>
            <a:ext cx="6400800" cy="2857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16200000" flipH="1">
            <a:off x="-321468" y="3869531"/>
            <a:ext cx="3505200" cy="3333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Rectangle 44" descr="Wide upward diagonal"/>
          <p:cNvSpPr>
            <a:spLocks noChangeArrowheads="1"/>
          </p:cNvSpPr>
          <p:nvPr/>
        </p:nvSpPr>
        <p:spPr bwMode="auto">
          <a:xfrm>
            <a:off x="6629400" y="1905000"/>
            <a:ext cx="1143000" cy="4572000"/>
          </a:xfrm>
          <a:prstGeom prst="rect">
            <a:avLst/>
          </a:prstGeom>
          <a:pattFill prst="wdUpDiag">
            <a:fgClr>
              <a:srgbClr val="FF6FCF"/>
            </a:fgClr>
            <a:bgClr>
              <a:srgbClr val="66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Line 56"/>
          <p:cNvSpPr>
            <a:spLocks noChangeShapeType="1"/>
          </p:cNvSpPr>
          <p:nvPr/>
        </p:nvSpPr>
        <p:spPr bwMode="auto">
          <a:xfrm>
            <a:off x="3810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57"/>
          <p:cNvSpPr>
            <a:spLocks noChangeShapeType="1"/>
          </p:cNvSpPr>
          <p:nvPr/>
        </p:nvSpPr>
        <p:spPr bwMode="auto">
          <a:xfrm>
            <a:off x="6858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58"/>
          <p:cNvSpPr>
            <a:spLocks noChangeShapeType="1"/>
          </p:cNvSpPr>
          <p:nvPr/>
        </p:nvSpPr>
        <p:spPr bwMode="auto">
          <a:xfrm>
            <a:off x="9906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Line 59"/>
          <p:cNvSpPr>
            <a:spLocks noChangeShapeType="1"/>
          </p:cNvSpPr>
          <p:nvPr/>
        </p:nvSpPr>
        <p:spPr bwMode="auto">
          <a:xfrm>
            <a:off x="18288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Line 60"/>
          <p:cNvSpPr>
            <a:spLocks noChangeShapeType="1"/>
          </p:cNvSpPr>
          <p:nvPr/>
        </p:nvSpPr>
        <p:spPr bwMode="auto">
          <a:xfrm>
            <a:off x="21336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ine 61"/>
          <p:cNvSpPr>
            <a:spLocks noChangeShapeType="1"/>
          </p:cNvSpPr>
          <p:nvPr/>
        </p:nvSpPr>
        <p:spPr bwMode="auto">
          <a:xfrm>
            <a:off x="1273175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ine 62"/>
          <p:cNvSpPr>
            <a:spLocks noChangeShapeType="1"/>
          </p:cNvSpPr>
          <p:nvPr/>
        </p:nvSpPr>
        <p:spPr bwMode="auto">
          <a:xfrm>
            <a:off x="53340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63"/>
          <p:cNvSpPr>
            <a:spLocks noChangeShapeType="1"/>
          </p:cNvSpPr>
          <p:nvPr/>
        </p:nvSpPr>
        <p:spPr bwMode="auto">
          <a:xfrm>
            <a:off x="59436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64"/>
          <p:cNvSpPr>
            <a:spLocks noChangeShapeType="1"/>
          </p:cNvSpPr>
          <p:nvPr/>
        </p:nvSpPr>
        <p:spPr bwMode="auto">
          <a:xfrm>
            <a:off x="64008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65"/>
          <p:cNvSpPr>
            <a:spLocks noChangeShapeType="1"/>
          </p:cNvSpPr>
          <p:nvPr/>
        </p:nvSpPr>
        <p:spPr bwMode="auto">
          <a:xfrm>
            <a:off x="4648200" y="43434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66"/>
          <p:cNvSpPr>
            <a:spLocks noChangeShapeType="1"/>
          </p:cNvSpPr>
          <p:nvPr/>
        </p:nvSpPr>
        <p:spPr bwMode="auto">
          <a:xfrm>
            <a:off x="2438400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67"/>
          <p:cNvSpPr>
            <a:spLocks noChangeShapeType="1"/>
          </p:cNvSpPr>
          <p:nvPr/>
        </p:nvSpPr>
        <p:spPr bwMode="auto">
          <a:xfrm>
            <a:off x="4267200" y="43434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68"/>
          <p:cNvSpPr>
            <a:spLocks noChangeShapeType="1"/>
          </p:cNvSpPr>
          <p:nvPr/>
        </p:nvSpPr>
        <p:spPr bwMode="auto">
          <a:xfrm>
            <a:off x="3733800" y="43434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69"/>
          <p:cNvSpPr>
            <a:spLocks noChangeShapeType="1"/>
          </p:cNvSpPr>
          <p:nvPr/>
        </p:nvSpPr>
        <p:spPr bwMode="auto">
          <a:xfrm>
            <a:off x="2700338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70"/>
          <p:cNvSpPr>
            <a:spLocks noChangeShapeType="1"/>
          </p:cNvSpPr>
          <p:nvPr/>
        </p:nvSpPr>
        <p:spPr bwMode="auto">
          <a:xfrm>
            <a:off x="2879725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Line 71"/>
          <p:cNvSpPr>
            <a:spLocks noChangeShapeType="1"/>
          </p:cNvSpPr>
          <p:nvPr/>
        </p:nvSpPr>
        <p:spPr bwMode="auto">
          <a:xfrm>
            <a:off x="3200400" y="43434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80"/>
          <p:cNvSpPr>
            <a:spLocks noChangeShapeType="1"/>
          </p:cNvSpPr>
          <p:nvPr/>
        </p:nvSpPr>
        <p:spPr bwMode="auto">
          <a:xfrm>
            <a:off x="4960938" y="4318000"/>
            <a:ext cx="0" cy="158750"/>
          </a:xfrm>
          <a:prstGeom prst="line">
            <a:avLst/>
          </a:prstGeom>
          <a:ln w="12700" cap="sq">
            <a:bevel/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154" name="AutoShape 47"/>
          <p:cNvSpPr>
            <a:spLocks noChangeArrowheads="1"/>
          </p:cNvSpPr>
          <p:nvPr/>
        </p:nvSpPr>
        <p:spPr bwMode="auto">
          <a:xfrm>
            <a:off x="8458200" y="4191000"/>
            <a:ext cx="609600" cy="2209800"/>
          </a:xfrm>
          <a:prstGeom prst="wedgeRoundRectCallout">
            <a:avLst>
              <a:gd name="adj1" fmla="val -57889"/>
              <a:gd name="adj2" fmla="val 53491"/>
              <a:gd name="adj3" fmla="val 16667"/>
            </a:avLst>
          </a:prstGeom>
          <a:solidFill>
            <a:srgbClr val="D83CA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r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Transitional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Curriculum</a:t>
            </a:r>
            <a:br>
              <a:rPr lang="en-US" sz="8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e.g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</a:t>
            </a: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Adv PD 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and Tech 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skills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-Chart 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review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-Labs 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interpret.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-Clinical </a:t>
            </a:r>
            <a:b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Pharm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topics</a:t>
            </a:r>
            <a:endParaRPr lang="en-US" sz="900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09" name="Text Box 39"/>
          <p:cNvSpPr txBox="1">
            <a:spLocks noChangeArrowheads="1"/>
          </p:cNvSpPr>
          <p:nvPr/>
        </p:nvSpPr>
        <p:spPr bwMode="auto">
          <a:xfrm>
            <a:off x="4038600" y="93663"/>
            <a:ext cx="5018088" cy="1354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ea typeface="ＭＳ Ｐゴシック" pitchFamily="1" charset="-128"/>
              </a:rPr>
              <a:t>Some Common Features of Organ Blocks:</a:t>
            </a:r>
            <a:r>
              <a:rPr lang="en-US" sz="1200" dirty="0">
                <a:solidFill>
                  <a:prstClr val="black"/>
                </a:solidFill>
                <a:ea typeface="ＭＳ Ｐゴシック" pitchFamily="1" charset="-128"/>
              </a:rPr>
              <a:t/>
            </a:r>
            <a:br>
              <a:rPr lang="en-US" sz="1200" dirty="0">
                <a:solidFill>
                  <a:prstClr val="black"/>
                </a:solidFill>
                <a:ea typeface="ＭＳ Ｐゴシック" pitchFamily="1" charset="-128"/>
              </a:rPr>
            </a:b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Interconnected, Multidisciplinary with Doctoring and Clinical Components</a:t>
            </a:r>
            <a:b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</a:b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Reviews of Year 1 Foundations content as appropriate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Altered structure/ function in KEY disease states and their diagnosis (imaging/labs/H and P)</a:t>
            </a:r>
            <a:b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</a:b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Organ-specific infectious disease considerations</a:t>
            </a:r>
            <a:b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</a:b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Pharmacology/therapeutics for selected disease states; preview of management principles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Genetics, Nutrition-related issues, Selected ‘Frontiers of Medicine’ etc. </a:t>
            </a:r>
            <a:b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</a:b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• PD more advanced skills; Introduction to Differential </a:t>
            </a:r>
            <a:r>
              <a:rPr lang="en-US" sz="1000" dirty="0" err="1">
                <a:solidFill>
                  <a:prstClr val="black"/>
                </a:solidFill>
                <a:ea typeface="ＭＳ Ｐゴシック" pitchFamily="1" charset="-128"/>
              </a:rPr>
              <a:t>Dx</a:t>
            </a:r>
            <a:r>
              <a:rPr lang="en-US" sz="1000" dirty="0">
                <a:solidFill>
                  <a:prstClr val="black"/>
                </a:solidFill>
                <a:ea typeface="ＭＳ Ｐゴシック" pitchFamily="1" charset="-128"/>
              </a:rPr>
              <a:t> and Multi-system approaches</a:t>
            </a:r>
          </a:p>
        </p:txBody>
      </p:sp>
      <p:sp>
        <p:nvSpPr>
          <p:cNvPr id="5156" name="Text Box 50"/>
          <p:cNvSpPr txBox="1">
            <a:spLocks noChangeArrowheads="1"/>
          </p:cNvSpPr>
          <p:nvPr/>
        </p:nvSpPr>
        <p:spPr bwMode="auto">
          <a:xfrm>
            <a:off x="271463" y="76200"/>
            <a:ext cx="3260725" cy="584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FF"/>
                </a:solidFill>
                <a:latin typeface="Arial" charset="0"/>
                <a:ea typeface="ＭＳ Ｐゴシック" pitchFamily="1" charset="-128"/>
              </a:rPr>
              <a:t>Foundations of Medicine Year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157" name="Text Box 119"/>
          <p:cNvSpPr txBox="1">
            <a:spLocks noChangeArrowheads="1"/>
          </p:cNvSpPr>
          <p:nvPr/>
        </p:nvSpPr>
        <p:spPr bwMode="auto">
          <a:xfrm>
            <a:off x="7010400" y="6535738"/>
            <a:ext cx="1981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          </a:t>
            </a:r>
            <a:r>
              <a:rPr lang="en-US" sz="8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March 27        May7</a:t>
            </a:r>
            <a:r>
              <a:rPr lang="en-US" sz="800" b="1" baseline="30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</a:t>
            </a:r>
            <a:r>
              <a:rPr lang="en-US" sz="8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-11</a:t>
            </a:r>
            <a:r>
              <a:rPr lang="en-US" sz="800" b="1" baseline="30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</a:t>
            </a:r>
            <a:endParaRPr lang="en-US" sz="800" baseline="30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158" name="Text Box 45"/>
          <p:cNvSpPr txBox="1">
            <a:spLocks noChangeArrowheads="1"/>
          </p:cNvSpPr>
          <p:nvPr/>
        </p:nvSpPr>
        <p:spPr bwMode="auto">
          <a:xfrm>
            <a:off x="6629400" y="2362200"/>
            <a:ext cx="1143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Patients</a:t>
            </a: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and </a:t>
            </a:r>
            <a:b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Multisystem</a:t>
            </a: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Infections</a:t>
            </a: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defTabSz="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/>
            </a:r>
            <a:br>
              <a:rPr lang="en-US" sz="1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defTabSz="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defTabSz="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defTabSz="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defTabSz="0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28600" y="1905000"/>
            <a:ext cx="2895600" cy="381000"/>
          </a:xfrm>
          <a:prstGeom prst="rect">
            <a:avLst/>
          </a:prstGeom>
          <a:solidFill>
            <a:srgbClr val="2CB1AE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Determinants of Health</a:t>
            </a:r>
            <a:endParaRPr lang="en-US" sz="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60" name="TextBox 127"/>
          <p:cNvSpPr txBox="1">
            <a:spLocks noChangeArrowheads="1"/>
          </p:cNvSpPr>
          <p:nvPr/>
        </p:nvSpPr>
        <p:spPr bwMode="auto">
          <a:xfrm>
            <a:off x="2971800" y="2352675"/>
            <a:ext cx="83820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Digestive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System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34" name="Isosceles Triangle 133"/>
          <p:cNvSpPr/>
          <p:nvPr/>
        </p:nvSpPr>
        <p:spPr>
          <a:xfrm>
            <a:off x="1981200" y="49530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36" name="Isosceles Triangle 135"/>
          <p:cNvSpPr/>
          <p:nvPr/>
        </p:nvSpPr>
        <p:spPr>
          <a:xfrm>
            <a:off x="5257800" y="48006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38" name="Isosceles Triangle 137"/>
          <p:cNvSpPr/>
          <p:nvPr/>
        </p:nvSpPr>
        <p:spPr>
          <a:xfrm>
            <a:off x="3124200" y="4724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5164" name="Text Box 118"/>
          <p:cNvSpPr txBox="1">
            <a:spLocks noChangeArrowheads="1"/>
          </p:cNvSpPr>
          <p:nvPr/>
        </p:nvSpPr>
        <p:spPr bwMode="auto">
          <a:xfrm>
            <a:off x="152400" y="6477000"/>
            <a:ext cx="7048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Aug 11</a:t>
            </a:r>
            <a:r>
              <a:rPr lang="en-US" sz="900" b="1" baseline="30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</a:t>
            </a: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</a:t>
            </a:r>
          </a:p>
        </p:txBody>
      </p:sp>
      <p:sp>
        <p:nvSpPr>
          <p:cNvPr id="5165" name="Text Box 51"/>
          <p:cNvSpPr txBox="1">
            <a:spLocks noChangeArrowheads="1"/>
          </p:cNvSpPr>
          <p:nvPr/>
        </p:nvSpPr>
        <p:spPr bwMode="auto">
          <a:xfrm>
            <a:off x="304800" y="304800"/>
            <a:ext cx="2971800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DRAFT Strawman  v 3.1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0" y="685800"/>
            <a:ext cx="484492" cy="991810"/>
          </a:xfrm>
          <a:prstGeom prst="rect">
            <a:avLst/>
          </a:prstGeom>
          <a:noFill/>
        </p:spPr>
        <p:txBody>
          <a:bodyPr vert="wordArt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KEY</a:t>
            </a:r>
          </a:p>
        </p:txBody>
      </p:sp>
      <p:sp>
        <p:nvSpPr>
          <p:cNvPr id="3137" name="TextBox 94"/>
          <p:cNvSpPr txBox="1">
            <a:spLocks noChangeArrowheads="1"/>
          </p:cNvSpPr>
          <p:nvPr/>
        </p:nvSpPr>
        <p:spPr bwMode="auto">
          <a:xfrm>
            <a:off x="0" y="661035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Dates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905000" y="6629400"/>
            <a:ext cx="4076700" cy="230188"/>
            <a:chOff x="2514599" y="6627168"/>
            <a:chExt cx="3733801" cy="246911"/>
          </a:xfrm>
        </p:grpSpPr>
        <p:sp>
          <p:nvSpPr>
            <p:cNvPr id="3140" name="TextBox 80"/>
            <p:cNvSpPr txBox="1">
              <a:spLocks noChangeArrowheads="1"/>
            </p:cNvSpPr>
            <p:nvPr/>
          </p:nvSpPr>
          <p:spPr bwMode="auto">
            <a:xfrm>
              <a:off x="3200874" y="6627168"/>
              <a:ext cx="2742192" cy="24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Integrated, sequential student assessment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10800000">
              <a:off x="2514599" y="6705498"/>
              <a:ext cx="609215" cy="17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5714793" y="6705498"/>
              <a:ext cx="533607" cy="17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/>
          <p:cNvCxnSpPr/>
          <p:nvPr/>
        </p:nvCxnSpPr>
        <p:spPr bwMode="auto">
          <a:xfrm rot="5400000">
            <a:off x="6188075" y="4556125"/>
            <a:ext cx="40830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6200000" flipH="1">
            <a:off x="4715668" y="6561932"/>
            <a:ext cx="1698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1" name="TextBox 88"/>
          <p:cNvSpPr txBox="1">
            <a:spLocks noChangeArrowheads="1"/>
          </p:cNvSpPr>
          <p:nvPr/>
        </p:nvSpPr>
        <p:spPr bwMode="auto">
          <a:xfrm>
            <a:off x="5880100" y="2362200"/>
            <a:ext cx="76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Repro-</a:t>
            </a:r>
            <a:br>
              <a:rPr lang="en-US" sz="11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</a:br>
            <a:r>
              <a:rPr lang="en-US" sz="11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Male 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Female</a:t>
            </a:r>
            <a:endParaRPr lang="en-US" sz="9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smtClean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20" name="Group 105"/>
          <p:cNvGrpSpPr>
            <a:grpSpLocks/>
          </p:cNvGrpSpPr>
          <p:nvPr/>
        </p:nvGrpSpPr>
        <p:grpSpPr bwMode="auto">
          <a:xfrm>
            <a:off x="381000" y="685800"/>
            <a:ext cx="3565525" cy="873125"/>
            <a:chOff x="381000" y="640081"/>
            <a:chExt cx="3565525" cy="1044382"/>
          </a:xfrm>
        </p:grpSpPr>
        <p:sp>
          <p:nvSpPr>
            <p:cNvPr id="107" name="TextBox 106"/>
            <p:cNvSpPr txBox="1"/>
            <p:nvPr/>
          </p:nvSpPr>
          <p:spPr bwMode="auto">
            <a:xfrm>
              <a:off x="381000" y="640081"/>
              <a:ext cx="3565525" cy="1044382"/>
            </a:xfrm>
            <a:prstGeom prst="rect">
              <a:avLst/>
            </a:prstGeom>
            <a:noFill/>
            <a:ln w="63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5715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900" b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  <a:cs typeface="Arial" charset="0"/>
                </a:rPr>
                <a:t>	Integrated Case Exercises (ICE)</a:t>
              </a:r>
            </a:p>
            <a:p>
              <a:pPr defTabSz="571500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900" b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  <a:cs typeface="Arial" charset="0"/>
                </a:rPr>
                <a:t>	Integrated curriculum including:  Pharmacology</a:t>
              </a:r>
              <a:br>
                <a:rPr lang="en-US" sz="900" b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  <a:cs typeface="Arial" charset="0"/>
                </a:rPr>
              </a:br>
              <a:r>
                <a:rPr lang="en-US" sz="900" b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  <a:cs typeface="Arial" charset="0"/>
                </a:rPr>
                <a:t>	Infectious Agents, and Cancer Concepts</a:t>
              </a:r>
            </a:p>
            <a:p>
              <a:pPr defTabSz="571500" fontAlgn="base">
                <a:spcBef>
                  <a:spcPts val="600"/>
                </a:spcBef>
                <a:spcAft>
                  <a:spcPts val="200"/>
                </a:spcAft>
                <a:defRPr/>
              </a:pPr>
              <a:r>
                <a:rPr lang="en-US" sz="900" b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  <a:cs typeface="Arial" charset="0"/>
                </a:rPr>
                <a:t>	Nutrition  Content    </a:t>
              </a:r>
            </a:p>
          </p:txBody>
        </p:sp>
        <p:sp>
          <p:nvSpPr>
            <p:cNvPr id="108" name="Rectangle 2" descr="Wide upward diagonal"/>
            <p:cNvSpPr>
              <a:spLocks noChangeArrowheads="1"/>
            </p:cNvSpPr>
            <p:nvPr/>
          </p:nvSpPr>
          <p:spPr bwMode="auto">
            <a:xfrm>
              <a:off x="457200" y="991374"/>
              <a:ext cx="365125" cy="227865"/>
            </a:xfrm>
            <a:prstGeom prst="rect">
              <a:avLst/>
            </a:prstGeom>
            <a:pattFill prst="wdUpDiag">
              <a:fgClr>
                <a:srgbClr val="D99594"/>
              </a:fgClr>
              <a:bgClr>
                <a:srgbClr val="FFFFFF"/>
              </a:bgClr>
            </a:patt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" name="Isosceles Triangle 111"/>
            <p:cNvSpPr/>
            <p:nvPr/>
          </p:nvSpPr>
          <p:spPr bwMode="auto">
            <a:xfrm>
              <a:off x="533400" y="1295194"/>
              <a:ext cx="182563" cy="229763"/>
            </a:xfrm>
            <a:prstGeom prst="triangle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solidFill>
                    <a:prstClr val="white"/>
                  </a:solidFill>
                </a:rPr>
                <a:t>N</a:t>
              </a:r>
            </a:p>
          </p:txBody>
        </p:sp>
        <p:grpSp>
          <p:nvGrpSpPr>
            <p:cNvPr id="30" name="Group 202"/>
            <p:cNvGrpSpPr>
              <a:grpSpLocks/>
            </p:cNvGrpSpPr>
            <p:nvPr/>
          </p:nvGrpSpPr>
          <p:grpSpPr bwMode="auto">
            <a:xfrm>
              <a:off x="457200" y="685800"/>
              <a:ext cx="365125" cy="228600"/>
              <a:chOff x="-457200" y="-762002"/>
              <a:chExt cx="457200" cy="228605"/>
            </a:xfrm>
          </p:grpSpPr>
          <p:sp>
            <p:nvSpPr>
              <p:cNvPr id="116" name="Rectangle 2" descr="Wide upward diagonal"/>
              <p:cNvSpPr>
                <a:spLocks noChangeArrowheads="1"/>
              </p:cNvSpPr>
              <p:nvPr/>
            </p:nvSpPr>
            <p:spPr bwMode="auto">
              <a:xfrm>
                <a:off x="-457200" y="-762148"/>
                <a:ext cx="457200" cy="22787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 rot="16200000" flipH="1">
                <a:off x="-274173" y="-640617"/>
                <a:ext cx="9114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5400000">
                <a:off x="-427237" y="-640617"/>
                <a:ext cx="9114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5400000">
                <a:off x="-121112" y="-640617"/>
                <a:ext cx="9114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16200000" flipH="1">
                <a:off x="-198636" y="-640617"/>
                <a:ext cx="9114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16200000" flipH="1">
                <a:off x="-349711" y="-640617"/>
                <a:ext cx="9114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Connector 95"/>
          <p:cNvCxnSpPr/>
          <p:nvPr/>
        </p:nvCxnSpPr>
        <p:spPr>
          <a:xfrm rot="16200000" flipH="1">
            <a:off x="3009900" y="2019300"/>
            <a:ext cx="22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92" idx="2"/>
          </p:cNvCxnSpPr>
          <p:nvPr/>
        </p:nvCxnSpPr>
        <p:spPr>
          <a:xfrm rot="5400000">
            <a:off x="3048000" y="2286000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75" name="Text Box 118"/>
          <p:cNvSpPr txBox="1">
            <a:spLocks noChangeArrowheads="1"/>
          </p:cNvSpPr>
          <p:nvPr/>
        </p:nvSpPr>
        <p:spPr bwMode="auto">
          <a:xfrm>
            <a:off x="2408238" y="6477000"/>
            <a:ext cx="9445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Oct 17</a:t>
            </a:r>
            <a:r>
              <a:rPr lang="en-US" sz="900" b="1" baseline="30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</a:t>
            </a: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- 28</a:t>
            </a:r>
            <a:r>
              <a:rPr lang="en-US" sz="900" b="1" baseline="3000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th</a:t>
            </a:r>
            <a:r>
              <a:rPr lang="en-US" sz="9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  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 rot="16200000">
            <a:off x="7086600" y="5791200"/>
            <a:ext cx="1143000" cy="2286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white"/>
                </a:solidFill>
                <a:ea typeface="ＭＳ Ｐゴシック" pitchFamily="1" charset="-128"/>
              </a:rPr>
              <a:t>FOM2 Formative OSCE</a:t>
            </a:r>
          </a:p>
        </p:txBody>
      </p:sp>
      <p:sp>
        <p:nvSpPr>
          <p:cNvPr id="5177" name="Rectangle 121"/>
          <p:cNvSpPr>
            <a:spLocks noChangeArrowheads="1"/>
          </p:cNvSpPr>
          <p:nvPr/>
        </p:nvSpPr>
        <p:spPr bwMode="auto">
          <a:xfrm>
            <a:off x="228600" y="3962400"/>
            <a:ext cx="7543800" cy="3048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Doctoring Curriculum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Isosceles Triangle 137"/>
          <p:cNvSpPr/>
          <p:nvPr/>
        </p:nvSpPr>
        <p:spPr>
          <a:xfrm>
            <a:off x="3505200" y="4724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2" name="Isosceles Triangle 137"/>
          <p:cNvSpPr/>
          <p:nvPr/>
        </p:nvSpPr>
        <p:spPr>
          <a:xfrm>
            <a:off x="3124200" y="51816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3" name="Isosceles Triangle 137"/>
          <p:cNvSpPr/>
          <p:nvPr/>
        </p:nvSpPr>
        <p:spPr>
          <a:xfrm>
            <a:off x="3505200" y="51816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4" name="Isosceles Triangle 135"/>
          <p:cNvSpPr/>
          <p:nvPr/>
        </p:nvSpPr>
        <p:spPr>
          <a:xfrm>
            <a:off x="6096000" y="48006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5" name="Isosceles Triangle 135"/>
          <p:cNvSpPr/>
          <p:nvPr/>
        </p:nvSpPr>
        <p:spPr>
          <a:xfrm>
            <a:off x="5257800" y="5105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6" name="Isosceles Triangle 135"/>
          <p:cNvSpPr/>
          <p:nvPr/>
        </p:nvSpPr>
        <p:spPr>
          <a:xfrm>
            <a:off x="6096000" y="5105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7" name="Isosceles Triangle 135"/>
          <p:cNvSpPr/>
          <p:nvPr/>
        </p:nvSpPr>
        <p:spPr>
          <a:xfrm>
            <a:off x="5562600" y="48006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Isosceles Triangle 135"/>
          <p:cNvSpPr/>
          <p:nvPr/>
        </p:nvSpPr>
        <p:spPr>
          <a:xfrm>
            <a:off x="5562600" y="5105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5186" name="Text Box 88"/>
          <p:cNvSpPr txBox="1">
            <a:spLocks noChangeArrowheads="1"/>
          </p:cNvSpPr>
          <p:nvPr/>
        </p:nvSpPr>
        <p:spPr bwMode="auto">
          <a:xfrm>
            <a:off x="152400" y="16002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1</a:t>
            </a:r>
          </a:p>
        </p:txBody>
      </p:sp>
      <p:sp>
        <p:nvSpPr>
          <p:cNvPr id="5187" name="Text Box 89"/>
          <p:cNvSpPr txBox="1">
            <a:spLocks noChangeArrowheads="1"/>
          </p:cNvSpPr>
          <p:nvPr/>
        </p:nvSpPr>
        <p:spPr bwMode="auto">
          <a:xfrm>
            <a:off x="2971800" y="16002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2A</a:t>
            </a:r>
          </a:p>
        </p:txBody>
      </p:sp>
      <p:sp>
        <p:nvSpPr>
          <p:cNvPr id="5188" name="Text Box 91"/>
          <p:cNvSpPr txBox="1">
            <a:spLocks noChangeArrowheads="1"/>
          </p:cNvSpPr>
          <p:nvPr/>
        </p:nvSpPr>
        <p:spPr bwMode="auto">
          <a:xfrm>
            <a:off x="3886200" y="16002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2B</a:t>
            </a:r>
          </a:p>
        </p:txBody>
      </p:sp>
      <p:sp>
        <p:nvSpPr>
          <p:cNvPr id="5189" name="Text Box 92"/>
          <p:cNvSpPr txBox="1">
            <a:spLocks noChangeArrowheads="1"/>
          </p:cNvSpPr>
          <p:nvPr/>
        </p:nvSpPr>
        <p:spPr bwMode="auto">
          <a:xfrm>
            <a:off x="5029200" y="16002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3A</a:t>
            </a:r>
          </a:p>
        </p:txBody>
      </p:sp>
      <p:sp>
        <p:nvSpPr>
          <p:cNvPr id="5190" name="Text Box 93"/>
          <p:cNvSpPr txBox="1">
            <a:spLocks noChangeArrowheads="1"/>
          </p:cNvSpPr>
          <p:nvPr/>
        </p:nvSpPr>
        <p:spPr bwMode="auto">
          <a:xfrm>
            <a:off x="5819775" y="1600200"/>
            <a:ext cx="885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3B</a:t>
            </a:r>
          </a:p>
        </p:txBody>
      </p:sp>
      <p:sp>
        <p:nvSpPr>
          <p:cNvPr id="5191" name="Text Box 94"/>
          <p:cNvSpPr txBox="1">
            <a:spLocks noChangeArrowheads="1"/>
          </p:cNvSpPr>
          <p:nvPr/>
        </p:nvSpPr>
        <p:spPr bwMode="auto">
          <a:xfrm>
            <a:off x="6810375" y="16002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Block 4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697480" y="1905000"/>
            <a:ext cx="274320" cy="4572000"/>
          </a:xfrm>
          <a:prstGeom prst="rect">
            <a:avLst/>
          </a:prstGeom>
          <a:solidFill>
            <a:srgbClr val="2CB1AE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Community Health Clerkship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800600" y="1904999"/>
            <a:ext cx="264514" cy="4572000"/>
          </a:xfrm>
          <a:prstGeom prst="rect">
            <a:avLst/>
          </a:prstGeom>
          <a:solidFill>
            <a:srgbClr val="94DCB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Vacation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94" name="TextBox 127"/>
          <p:cNvSpPr txBox="1">
            <a:spLocks noChangeArrowheads="1"/>
          </p:cNvSpPr>
          <p:nvPr/>
        </p:nvSpPr>
        <p:spPr bwMode="auto">
          <a:xfrm>
            <a:off x="3886200" y="2362200"/>
            <a:ext cx="9144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Musculo-skeletal and Skin</a:t>
            </a:r>
            <a:endParaRPr lang="en-US" sz="11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195" name="TextBox 127"/>
          <p:cNvSpPr txBox="1">
            <a:spLocks noChangeArrowheads="1"/>
          </p:cNvSpPr>
          <p:nvPr/>
        </p:nvSpPr>
        <p:spPr bwMode="auto">
          <a:xfrm>
            <a:off x="5029200" y="2352675"/>
            <a:ext cx="914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Endo-</a:t>
            </a:r>
            <a:b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</a:b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crinology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Expanded Metabolism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 i="1" smtClean="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3000" b="1" smtClean="0"/>
              <a:t>Core Clinical Experience MODEL:  IT-b</a:t>
            </a:r>
          </a:p>
        </p:txBody>
      </p:sp>
      <p:cxnSp>
        <p:nvCxnSpPr>
          <p:cNvPr id="203" name="Straight Connector 20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15" name="TextBox 245"/>
          <p:cNvSpPr txBox="1">
            <a:spLocks noChangeArrowheads="1"/>
          </p:cNvSpPr>
          <p:nvPr/>
        </p:nvSpPr>
        <p:spPr bwMode="auto">
          <a:xfrm>
            <a:off x="3200400" y="6180138"/>
            <a:ext cx="563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tabLst>
                <a:tab pos="800100" algn="l"/>
              </a:tabLst>
            </a:pPr>
            <a:endParaRPr lang="en-US" sz="1200">
              <a:latin typeface="Franklin Gothic Book" pitchFamily="34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3124200" y="4876800"/>
            <a:ext cx="5791200" cy="18288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51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3117850" y="5049838"/>
            <a:ext cx="5797550" cy="1350962"/>
            <a:chOff x="3118104" y="4669499"/>
            <a:chExt cx="5797296" cy="1350300"/>
          </a:xfrm>
        </p:grpSpPr>
        <p:grpSp>
          <p:nvGrpSpPr>
            <p:cNvPr id="3" name="Group 89"/>
            <p:cNvGrpSpPr>
              <a:grpSpLocks/>
            </p:cNvGrpSpPr>
            <p:nvPr/>
          </p:nvGrpSpPr>
          <p:grpSpPr bwMode="auto">
            <a:xfrm>
              <a:off x="3118104" y="4749780"/>
              <a:ext cx="5797296" cy="1270019"/>
              <a:chOff x="2142744" y="3439141"/>
              <a:chExt cx="5797296" cy="1270019"/>
            </a:xfrm>
          </p:grpSpPr>
          <p:grpSp>
            <p:nvGrpSpPr>
              <p:cNvPr id="4" name="Group 139"/>
              <p:cNvGrpSpPr>
                <a:grpSpLocks/>
              </p:cNvGrpSpPr>
              <p:nvPr/>
            </p:nvGrpSpPr>
            <p:grpSpPr bwMode="auto">
              <a:xfrm>
                <a:off x="2257039" y="3439143"/>
                <a:ext cx="1639816" cy="961954"/>
                <a:chOff x="816523" y="2422422"/>
                <a:chExt cx="2003663" cy="1174902"/>
              </a:xfrm>
            </p:grpSpPr>
            <p:sp>
              <p:nvSpPr>
                <p:cNvPr id="85" name="Rounded Rectangle 84"/>
                <p:cNvSpPr/>
                <p:nvPr/>
              </p:nvSpPr>
              <p:spPr>
                <a:xfrm>
                  <a:off x="816523" y="2423203"/>
                  <a:ext cx="2003663" cy="930228"/>
                </a:xfrm>
                <a:prstGeom prst="round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no Pro Smbd" pitchFamily="18" charset="0"/>
                    </a:rPr>
                    <a:t>5 weeks</a:t>
                  </a: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816523" y="2857310"/>
                  <a:ext cx="2003663" cy="74030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no Pro Smbd" pitchFamily="18" charset="0"/>
                    </a:rPr>
                    <a:t>Pediatrics</a:t>
                  </a:r>
                </a:p>
              </p:txBody>
            </p:sp>
          </p:grpSp>
          <p:grpSp>
            <p:nvGrpSpPr>
              <p:cNvPr id="5" name="Group 140"/>
              <p:cNvGrpSpPr>
                <a:grpSpLocks/>
              </p:cNvGrpSpPr>
              <p:nvPr/>
            </p:nvGrpSpPr>
            <p:grpSpPr bwMode="auto">
              <a:xfrm>
                <a:off x="4196879" y="3439141"/>
                <a:ext cx="1638228" cy="961954"/>
                <a:chOff x="955058" y="2407184"/>
                <a:chExt cx="2004295" cy="1174899"/>
              </a:xfrm>
            </p:grpSpPr>
            <p:sp>
              <p:nvSpPr>
                <p:cNvPr id="88" name="Rounded Rectangle 87"/>
                <p:cNvSpPr/>
                <p:nvPr/>
              </p:nvSpPr>
              <p:spPr>
                <a:xfrm>
                  <a:off x="955058" y="2407968"/>
                  <a:ext cx="2004295" cy="930225"/>
                </a:xfrm>
                <a:prstGeom prst="round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no Pro Smbd" pitchFamily="18" charset="0"/>
                    </a:rPr>
                    <a:t>5 weeks</a:t>
                  </a: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955058" y="2842073"/>
                  <a:ext cx="2004295" cy="740304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sz="1400" dirty="0">
                    <a:solidFill>
                      <a:srgbClr val="1E1C11"/>
                    </a:solidFill>
                    <a:latin typeface="Arno Pro Smbd"/>
                  </a:endParaRPr>
                </a:p>
                <a:p>
                  <a:pPr algn="ctr"/>
                  <a:r>
                    <a:rPr lang="en-US" sz="1400" dirty="0">
                      <a:solidFill>
                        <a:srgbClr val="1E1C11"/>
                      </a:solidFill>
                      <a:latin typeface="Arno Pro Smbd"/>
                    </a:rPr>
                    <a:t>Family Med	</a:t>
                  </a:r>
                </a:p>
              </p:txBody>
            </p:sp>
          </p:grpSp>
          <p:grpSp>
            <p:nvGrpSpPr>
              <p:cNvPr id="6" name="Group 141"/>
              <p:cNvGrpSpPr>
                <a:grpSpLocks/>
              </p:cNvGrpSpPr>
              <p:nvPr/>
            </p:nvGrpSpPr>
            <p:grpSpPr bwMode="auto">
              <a:xfrm>
                <a:off x="6119258" y="3439143"/>
                <a:ext cx="1638228" cy="961954"/>
                <a:chOff x="946062" y="2407184"/>
                <a:chExt cx="2004298" cy="1174899"/>
              </a:xfrm>
            </p:grpSpPr>
            <p:sp>
              <p:nvSpPr>
                <p:cNvPr id="91" name="Rounded Rectangle 90"/>
                <p:cNvSpPr/>
                <p:nvPr/>
              </p:nvSpPr>
              <p:spPr>
                <a:xfrm>
                  <a:off x="946062" y="2407965"/>
                  <a:ext cx="2004298" cy="930225"/>
                </a:xfrm>
                <a:prstGeom prst="round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no Pro Smbd" pitchFamily="18" charset="0"/>
                    </a:rPr>
                    <a:t>5 weeks</a:t>
                  </a: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946062" y="2842070"/>
                  <a:ext cx="2004298" cy="74030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no Pro Smbd" pitchFamily="18" charset="0"/>
                    </a:rPr>
                    <a:t>Psychiatry</a:t>
                  </a:r>
                </a:p>
              </p:txBody>
            </p:sp>
          </p:grpSp>
          <p:sp>
            <p:nvSpPr>
              <p:cNvPr id="93" name="Rounded Rectangle 92"/>
              <p:cNvSpPr/>
              <p:nvPr/>
            </p:nvSpPr>
            <p:spPr>
              <a:xfrm>
                <a:off x="2155443" y="3466757"/>
                <a:ext cx="122233" cy="93457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017500" y="3466757"/>
                <a:ext cx="60322" cy="93457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5941466" y="3485798"/>
                <a:ext cx="60322" cy="93457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7863843" y="3466757"/>
                <a:ext cx="60322" cy="934579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8" name="Round Diagonal Corner Rectangle 117"/>
              <p:cNvSpPr/>
              <p:nvPr/>
            </p:nvSpPr>
            <p:spPr>
              <a:xfrm rot="5400000">
                <a:off x="4904232" y="1673352"/>
                <a:ext cx="274320" cy="5797296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/>
                  <a:t>Coordinated Orientation, </a:t>
                </a:r>
                <a:r>
                  <a:rPr lang="en-US" sz="1100" dirty="0" smtClean="0"/>
                  <a:t> Interstitial </a:t>
                </a:r>
                <a:r>
                  <a:rPr lang="en-US" sz="1100" dirty="0"/>
                  <a:t>Curriculum, Formative/Summative OSCE’s, etc. </a:t>
                </a:r>
              </a:p>
            </p:txBody>
          </p:sp>
        </p:grpSp>
        <p:grpSp>
          <p:nvGrpSpPr>
            <p:cNvPr id="7" name="Group 109"/>
            <p:cNvGrpSpPr>
              <a:grpSpLocks/>
            </p:cNvGrpSpPr>
            <p:nvPr/>
          </p:nvGrpSpPr>
          <p:grpSpPr bwMode="auto">
            <a:xfrm>
              <a:off x="3145808" y="4669499"/>
              <a:ext cx="5769592" cy="54901"/>
              <a:chOff x="4572000" y="1370806"/>
              <a:chExt cx="4343400" cy="76994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4571460" y="1370806"/>
                <a:ext cx="76482" cy="7788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5943357" y="1370806"/>
                <a:ext cx="76482" cy="7788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391735" y="1370806"/>
                <a:ext cx="75287" cy="7788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838918" y="1370806"/>
                <a:ext cx="76482" cy="7788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48" name="Shape 80"/>
              <p:cNvCxnSpPr>
                <a:stCxn id="144" idx="0"/>
                <a:endCxn id="145" idx="0"/>
              </p:cNvCxnSpPr>
              <p:nvPr/>
            </p:nvCxnSpPr>
            <p:spPr>
              <a:xfrm rot="5400000" flipH="1" flipV="1">
                <a:off x="5295135" y="686567"/>
                <a:ext cx="2225" cy="1370702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9" name="Shape 80"/>
              <p:cNvCxnSpPr/>
              <p:nvPr/>
            </p:nvCxnSpPr>
            <p:spPr>
              <a:xfrm rot="5400000" flipH="1" flipV="1">
                <a:off x="6704674" y="685971"/>
                <a:ext cx="2225" cy="1371896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0" name="Shape 80"/>
              <p:cNvCxnSpPr/>
              <p:nvPr/>
            </p:nvCxnSpPr>
            <p:spPr>
              <a:xfrm rot="5400000" flipH="1" flipV="1">
                <a:off x="8151857" y="685971"/>
                <a:ext cx="2225" cy="1371896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161"/>
          <p:cNvGrpSpPr>
            <a:grpSpLocks/>
          </p:cNvGrpSpPr>
          <p:nvPr/>
        </p:nvGrpSpPr>
        <p:grpSpPr bwMode="auto">
          <a:xfrm>
            <a:off x="3108325" y="2895600"/>
            <a:ext cx="5807075" cy="1828800"/>
            <a:chOff x="3108960" y="2971800"/>
            <a:chExt cx="5806440" cy="1828800"/>
          </a:xfrm>
        </p:grpSpPr>
        <p:sp>
          <p:nvSpPr>
            <p:cNvPr id="158" name="Rectangle 157"/>
            <p:cNvSpPr/>
            <p:nvPr/>
          </p:nvSpPr>
          <p:spPr>
            <a:xfrm>
              <a:off x="3124833" y="2971800"/>
              <a:ext cx="5790567" cy="18288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alpha val="67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9" name="Group 151"/>
            <p:cNvGrpSpPr>
              <a:grpSpLocks/>
            </p:cNvGrpSpPr>
            <p:nvPr/>
          </p:nvGrpSpPr>
          <p:grpSpPr bwMode="auto">
            <a:xfrm>
              <a:off x="3108960" y="3145499"/>
              <a:ext cx="5806440" cy="1341120"/>
              <a:chOff x="3108960" y="2895600"/>
              <a:chExt cx="5806440" cy="1341120"/>
            </a:xfrm>
          </p:grpSpPr>
          <p:grpSp>
            <p:nvGrpSpPr>
              <p:cNvPr id="10" name="Group 127"/>
              <p:cNvGrpSpPr>
                <a:grpSpLocks/>
              </p:cNvGrpSpPr>
              <p:nvPr/>
            </p:nvGrpSpPr>
            <p:grpSpPr bwMode="auto">
              <a:xfrm>
                <a:off x="3108960" y="2971139"/>
                <a:ext cx="5797296" cy="1265581"/>
                <a:chOff x="2133600" y="2437739"/>
                <a:chExt cx="5797296" cy="1265581"/>
              </a:xfrm>
            </p:grpSpPr>
            <p:sp>
              <p:nvSpPr>
                <p:cNvPr id="95" name="Round Diagonal Corner Rectangle 94"/>
                <p:cNvSpPr/>
                <p:nvPr/>
              </p:nvSpPr>
              <p:spPr>
                <a:xfrm rot="5400000">
                  <a:off x="4895088" y="667512"/>
                  <a:ext cx="274320" cy="5797296"/>
                </a:xfrm>
                <a:prstGeom prst="round2DiagRect">
                  <a:avLst/>
                </a:prstGeom>
                <a:solidFill>
                  <a:schemeClr val="accent6">
                    <a:lumMod val="75000"/>
                  </a:schemeClr>
                </a:solidFill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vert="vert27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dirty="0"/>
                    <a:t>Coordinated Orientation</a:t>
                  </a:r>
                  <a:r>
                    <a:rPr lang="en-US" sz="1100" dirty="0" smtClean="0"/>
                    <a:t>,  Interstitial Curriculum</a:t>
                  </a:r>
                  <a:r>
                    <a:rPr lang="en-US" sz="1100" dirty="0"/>
                    <a:t>, Formative/Summative OSCE’s, etc. </a:t>
                  </a:r>
                </a:p>
              </p:txBody>
            </p:sp>
            <p:grpSp>
              <p:nvGrpSpPr>
                <p:cNvPr id="11" name="Group 151"/>
                <p:cNvGrpSpPr>
                  <a:grpSpLocks/>
                </p:cNvGrpSpPr>
                <p:nvPr/>
              </p:nvGrpSpPr>
              <p:grpSpPr bwMode="auto">
                <a:xfrm>
                  <a:off x="2255825" y="2437739"/>
                  <a:ext cx="1403197" cy="958850"/>
                  <a:chOff x="989844" y="2422351"/>
                  <a:chExt cx="1753683" cy="1173438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989844" y="2422351"/>
                    <a:ext cx="1753683" cy="928648"/>
                  </a:xfrm>
                  <a:prstGeom prst="round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no Pro Smbd" pitchFamily="18" charset="0"/>
                      </a:rPr>
                      <a:t>4 weeks</a:t>
                    </a: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989844" y="2863361"/>
                    <a:ext cx="1753683" cy="732428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no Pro Smbd" pitchFamily="18" charset="0"/>
                      </a:rPr>
                      <a:t>Surgery</a:t>
                    </a:r>
                  </a:p>
                </p:txBody>
              </p:sp>
            </p:grpSp>
            <p:grpSp>
              <p:nvGrpSpPr>
                <p:cNvPr id="12" name="Group 152"/>
                <p:cNvGrpSpPr>
                  <a:grpSpLocks/>
                </p:cNvGrpSpPr>
                <p:nvPr/>
              </p:nvGrpSpPr>
              <p:grpSpPr bwMode="auto">
                <a:xfrm>
                  <a:off x="4206648" y="2437739"/>
                  <a:ext cx="1401608" cy="958850"/>
                  <a:chOff x="1024369" y="2407111"/>
                  <a:chExt cx="1751700" cy="1173438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1024369" y="2407111"/>
                    <a:ext cx="1751699" cy="928648"/>
                  </a:xfrm>
                  <a:prstGeom prst="round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no Pro Smbd" pitchFamily="18" charset="0"/>
                      </a:rPr>
                      <a:t>4 weeks</a:t>
                    </a: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1024370" y="2848121"/>
                    <a:ext cx="1751699" cy="732428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no Pro Smbd" pitchFamily="18" charset="0"/>
                      </a:rPr>
                      <a:t>Surgery</a:t>
                    </a: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Arno Pro Smbd" pitchFamily="18" charset="0"/>
                    </a:endParaRPr>
                  </a:p>
                </p:txBody>
              </p:sp>
            </p:grpSp>
            <p:grpSp>
              <p:nvGrpSpPr>
                <p:cNvPr id="13" name="Group 153"/>
                <p:cNvGrpSpPr>
                  <a:grpSpLocks/>
                </p:cNvGrpSpPr>
                <p:nvPr/>
              </p:nvGrpSpPr>
              <p:grpSpPr bwMode="auto">
                <a:xfrm>
                  <a:off x="6101916" y="2437739"/>
                  <a:ext cx="1641296" cy="958850"/>
                  <a:chOff x="843892" y="2407111"/>
                  <a:chExt cx="1753320" cy="1173438"/>
                </a:xfrm>
              </p:grpSpPr>
              <p:sp>
                <p:nvSpPr>
                  <p:cNvPr id="80" name="Rounded Rectangle 79"/>
                  <p:cNvSpPr/>
                  <p:nvPr/>
                </p:nvSpPr>
                <p:spPr>
                  <a:xfrm>
                    <a:off x="843892" y="2407111"/>
                    <a:ext cx="1753320" cy="928648"/>
                  </a:xfrm>
                  <a:prstGeom prst="round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no Pro Smbd" pitchFamily="18" charset="0"/>
                      </a:rPr>
                      <a:t>5  weeks</a:t>
                    </a: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843892" y="2848121"/>
                    <a:ext cx="1753320" cy="732428"/>
                  </a:xfrm>
                  <a:prstGeom prst="rect">
                    <a:avLst/>
                  </a:prstGeom>
                  <a:solidFill>
                    <a:srgbClr val="A6C36B"/>
                  </a:solidFill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no Pro Smbd" pitchFamily="18" charset="0"/>
                      </a:rPr>
                      <a:t>OB/GYN</a:t>
                    </a:r>
                    <a:endPara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Arno Pro Smbd" pitchFamily="18" charset="0"/>
                    </a:endParaRPr>
                  </a:p>
                </p:txBody>
              </p:sp>
            </p:grpSp>
            <p:sp>
              <p:nvSpPr>
                <p:cNvPr id="83" name="Rounded Rectangle 82"/>
                <p:cNvSpPr/>
                <p:nvPr/>
              </p:nvSpPr>
              <p:spPr>
                <a:xfrm>
                  <a:off x="2155823" y="2463139"/>
                  <a:ext cx="122225" cy="93345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385D8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wordArtVert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0" name="Rounded Rectangle 99"/>
                <p:cNvSpPr/>
                <p:nvPr/>
              </p:nvSpPr>
              <p:spPr>
                <a:xfrm>
                  <a:off x="4017757" y="2463139"/>
                  <a:ext cx="60318" cy="93345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385D8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wordArtVert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6" name="Rounded Rectangle 105"/>
                <p:cNvSpPr/>
                <p:nvPr/>
              </p:nvSpPr>
              <p:spPr>
                <a:xfrm>
                  <a:off x="7863848" y="2463139"/>
                  <a:ext cx="60318" cy="93345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385D8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wordArtVert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5940009" y="2463139"/>
                  <a:ext cx="61906" cy="933450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385D8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wordArtVert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4" name="Group 109"/>
              <p:cNvGrpSpPr>
                <a:grpSpLocks/>
              </p:cNvGrpSpPr>
              <p:nvPr/>
            </p:nvGrpSpPr>
            <p:grpSpPr bwMode="auto">
              <a:xfrm>
                <a:off x="3145808" y="2895600"/>
                <a:ext cx="5769592" cy="54901"/>
                <a:chOff x="4572000" y="1370806"/>
                <a:chExt cx="4343400" cy="76994"/>
              </a:xfrm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4571745" y="1369879"/>
                  <a:ext cx="76477" cy="77921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5943551" y="1369879"/>
                  <a:ext cx="76477" cy="77921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7391835" y="1369879"/>
                  <a:ext cx="75282" cy="77921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8838923" y="1369879"/>
                  <a:ext cx="76477" cy="77921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40" name="Shape 80"/>
                <p:cNvCxnSpPr>
                  <a:stCxn id="136" idx="0"/>
                  <a:endCxn id="137" idx="0"/>
                </p:cNvCxnSpPr>
                <p:nvPr/>
              </p:nvCxnSpPr>
              <p:spPr>
                <a:xfrm rot="5400000" flipH="1" flipV="1">
                  <a:off x="5295371" y="685686"/>
                  <a:ext cx="2226" cy="1370612"/>
                </a:xfrm>
                <a:prstGeom prst="curvedConnector3">
                  <a:avLst>
                    <a:gd name="adj1" fmla="val 14395466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hape 80"/>
                <p:cNvCxnSpPr/>
                <p:nvPr/>
              </p:nvCxnSpPr>
              <p:spPr>
                <a:xfrm rot="5400000" flipH="1" flipV="1">
                  <a:off x="6704818" y="685089"/>
                  <a:ext cx="2226" cy="1371806"/>
                </a:xfrm>
                <a:prstGeom prst="curvedConnector3">
                  <a:avLst>
                    <a:gd name="adj1" fmla="val 14395466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hape 80"/>
                <p:cNvCxnSpPr/>
                <p:nvPr/>
              </p:nvCxnSpPr>
              <p:spPr>
                <a:xfrm rot="5400000" flipH="1" flipV="1">
                  <a:off x="8151907" y="685089"/>
                  <a:ext cx="2226" cy="1371806"/>
                </a:xfrm>
                <a:prstGeom prst="curvedConnector3">
                  <a:avLst>
                    <a:gd name="adj1" fmla="val 14395466"/>
                  </a:avLst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9" name="Rectangle 158"/>
          <p:cNvSpPr/>
          <p:nvPr/>
        </p:nvSpPr>
        <p:spPr bwMode="auto">
          <a:xfrm>
            <a:off x="3124200" y="914400"/>
            <a:ext cx="5791200" cy="18288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64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" name="Group 133"/>
          <p:cNvGrpSpPr>
            <a:grpSpLocks/>
          </p:cNvGrpSpPr>
          <p:nvPr/>
        </p:nvGrpSpPr>
        <p:grpSpPr bwMode="auto">
          <a:xfrm>
            <a:off x="3103563" y="1069975"/>
            <a:ext cx="5795962" cy="1381125"/>
            <a:chOff x="3102864" y="929639"/>
            <a:chExt cx="5797296" cy="1380782"/>
          </a:xfrm>
        </p:grpSpPr>
        <p:grpSp>
          <p:nvGrpSpPr>
            <p:cNvPr id="16" name="Group 164"/>
            <p:cNvGrpSpPr>
              <a:grpSpLocks/>
            </p:cNvGrpSpPr>
            <p:nvPr/>
          </p:nvGrpSpPr>
          <p:grpSpPr bwMode="auto">
            <a:xfrm>
              <a:off x="3231466" y="1032866"/>
              <a:ext cx="1401932" cy="959066"/>
              <a:chOff x="990196" y="2423978"/>
              <a:chExt cx="1752103" cy="1173703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990215" y="2423898"/>
                <a:ext cx="1752296" cy="928418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no Pro Smbd" pitchFamily="18" charset="0"/>
                  </a:rPr>
                  <a:t>4 weeks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990215" y="2853146"/>
                <a:ext cx="1752296" cy="7439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Arno Pro Smbd" pitchFamily="18" charset="0"/>
                  </a:rPr>
                  <a:t>Medicine</a:t>
                </a:r>
              </a:p>
            </p:txBody>
          </p:sp>
        </p:grpSp>
        <p:grpSp>
          <p:nvGrpSpPr>
            <p:cNvPr id="17" name="Group 165"/>
            <p:cNvGrpSpPr>
              <a:grpSpLocks/>
            </p:cNvGrpSpPr>
            <p:nvPr/>
          </p:nvGrpSpPr>
          <p:grpSpPr bwMode="auto">
            <a:xfrm>
              <a:off x="5378274" y="1032800"/>
              <a:ext cx="1403673" cy="958613"/>
              <a:chOff x="1269661" y="2408664"/>
              <a:chExt cx="1754282" cy="1173149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269661" y="2408664"/>
                <a:ext cx="1754282" cy="928418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no Pro Smbd" pitchFamily="18" charset="0"/>
                  </a:rPr>
                  <a:t>4 weeks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269661" y="2837912"/>
                <a:ext cx="1754282" cy="7439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Arno Pro Smbd" pitchFamily="18" charset="0"/>
                  </a:rPr>
                  <a:t>Medicine</a:t>
                </a:r>
              </a:p>
            </p:txBody>
          </p:sp>
        </p:grpSp>
        <p:grpSp>
          <p:nvGrpSpPr>
            <p:cNvPr id="18" name="Group 166"/>
            <p:cNvGrpSpPr>
              <a:grpSpLocks/>
            </p:cNvGrpSpPr>
            <p:nvPr/>
          </p:nvGrpSpPr>
          <p:grpSpPr bwMode="auto">
            <a:xfrm>
              <a:off x="7078443" y="1032866"/>
              <a:ext cx="1640084" cy="959066"/>
              <a:chOff x="730098" y="2408738"/>
              <a:chExt cx="1821807" cy="1173703"/>
            </a:xfrm>
          </p:grpSpPr>
          <p:sp>
            <p:nvSpPr>
              <p:cNvPr id="69" name="Rounded Rectangle 68"/>
              <p:cNvSpPr/>
              <p:nvPr/>
            </p:nvSpPr>
            <p:spPr>
              <a:xfrm>
                <a:off x="730582" y="2408658"/>
                <a:ext cx="1822007" cy="928418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no Pro Smbd" pitchFamily="18" charset="0"/>
                  </a:rPr>
                  <a:t>5 weeks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30582" y="2837906"/>
                <a:ext cx="1822007" cy="743900"/>
              </a:xfrm>
              <a:prstGeom prst="rect">
                <a:avLst/>
              </a:prstGeom>
              <a:solidFill>
                <a:srgbClr val="8166A2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1100" b="1" dirty="0">
                    <a:solidFill>
                      <a:srgbClr val="1E1C11"/>
                    </a:solidFill>
                    <a:latin typeface="Arno Pro Smbd"/>
                  </a:rPr>
                  <a:t>IM Ambulatory /Neurology</a:t>
                </a:r>
                <a:endParaRPr lang="en-US" sz="1400" b="1" dirty="0">
                  <a:solidFill>
                    <a:srgbClr val="1E1C11"/>
                  </a:solidFill>
                  <a:latin typeface="Arno Pro Smbd"/>
                </a:endParaRPr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>
              <a:off x="3129857" y="1056607"/>
              <a:ext cx="122266" cy="93480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992424" y="1056607"/>
              <a:ext cx="61926" cy="93480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6916917" y="1056607"/>
              <a:ext cx="60339" cy="93480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8839821" y="1056607"/>
              <a:ext cx="60339" cy="93480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19" name="Group 109"/>
            <p:cNvGrpSpPr>
              <a:grpSpLocks/>
            </p:cNvGrpSpPr>
            <p:nvPr/>
          </p:nvGrpSpPr>
          <p:grpSpPr bwMode="auto">
            <a:xfrm>
              <a:off x="3130568" y="929639"/>
              <a:ext cx="5769592" cy="54901"/>
              <a:chOff x="4572000" y="1370806"/>
              <a:chExt cx="4343400" cy="76994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4571465" y="1370806"/>
                <a:ext cx="76503" cy="7790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943737" y="1370806"/>
                <a:ext cx="75308" cy="7790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391317" y="1370806"/>
                <a:ext cx="76503" cy="7790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8838897" y="1370806"/>
                <a:ext cx="76503" cy="77903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15" name="Shape 80"/>
              <p:cNvCxnSpPr>
                <a:stCxn id="111" idx="0"/>
                <a:endCxn id="112" idx="0"/>
              </p:cNvCxnSpPr>
              <p:nvPr/>
            </p:nvCxnSpPr>
            <p:spPr>
              <a:xfrm rot="5400000" flipH="1" flipV="1">
                <a:off x="5295337" y="686381"/>
                <a:ext cx="2226" cy="1371077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6" name="Shape 80"/>
              <p:cNvCxnSpPr/>
              <p:nvPr/>
            </p:nvCxnSpPr>
            <p:spPr>
              <a:xfrm rot="5400000" flipH="1" flipV="1">
                <a:off x="6704068" y="685783"/>
                <a:ext cx="2226" cy="1372272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7" name="Shape 80"/>
              <p:cNvCxnSpPr/>
              <p:nvPr/>
            </p:nvCxnSpPr>
            <p:spPr>
              <a:xfrm rot="5400000" flipH="1" flipV="1">
                <a:off x="8152245" y="686381"/>
                <a:ext cx="2226" cy="1371077"/>
              </a:xfrm>
              <a:prstGeom prst="curvedConnector3">
                <a:avLst>
                  <a:gd name="adj1" fmla="val 14395466"/>
                </a:avLst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335" name="AutoShape 2" descr="Outlined diamond"/>
            <p:cNvSpPr>
              <a:spLocks noChangeArrowheads="1"/>
            </p:cNvSpPr>
            <p:nvPr/>
          </p:nvSpPr>
          <p:spPr bwMode="auto">
            <a:xfrm>
              <a:off x="5149622" y="1058898"/>
              <a:ext cx="242509" cy="934102"/>
            </a:xfrm>
            <a:prstGeom prst="roundRect">
              <a:avLst>
                <a:gd name="adj" fmla="val 16667"/>
              </a:avLst>
            </a:prstGeom>
            <a:pattFill prst="openDmnd">
              <a:fgClr>
                <a:srgbClr val="385D8A"/>
              </a:fgClr>
              <a:bgClr>
                <a:srgbClr val="FFFFFF"/>
              </a:bgClr>
            </a:pattFill>
            <a:ln w="31750">
              <a:solidFill>
                <a:srgbClr val="385D8A"/>
              </a:solidFill>
              <a:round/>
              <a:headEnd/>
              <a:tailEnd/>
            </a:ln>
          </p:spPr>
          <p:txBody>
            <a:bodyPr lIns="0" rIns="0"/>
            <a:lstStyle/>
            <a:p>
              <a:pPr algn="just">
                <a:spcAft>
                  <a:spcPts val="1000"/>
                </a:spcAft>
              </a:pPr>
              <a:endParaRPr lang="en-US" sz="400" b="1" i="1" dirty="0">
                <a:solidFill>
                  <a:srgbClr val="808080"/>
                </a:solidFill>
                <a:latin typeface="Arno Pro"/>
              </a:endParaRPr>
            </a:p>
            <a:p>
              <a:pPr algn="just">
                <a:spcAft>
                  <a:spcPts val="1000"/>
                </a:spcAft>
              </a:pPr>
              <a:r>
                <a:rPr lang="en-US" sz="2400" b="1" i="1" dirty="0">
                  <a:solidFill>
                    <a:srgbClr val="808080"/>
                  </a:solidFill>
                  <a:latin typeface="Arno Pro"/>
                </a:rPr>
                <a:t>1</a:t>
              </a:r>
            </a:p>
            <a:p>
              <a:endParaRPr lang="en-US" dirty="0"/>
            </a:p>
          </p:txBody>
        </p:sp>
        <p:sp>
          <p:nvSpPr>
            <p:cNvPr id="97" name="Round Diagonal Corner Rectangle 96"/>
            <p:cNvSpPr/>
            <p:nvPr/>
          </p:nvSpPr>
          <p:spPr>
            <a:xfrm rot="5400000">
              <a:off x="5864352" y="-725387"/>
              <a:ext cx="274320" cy="5797296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/>
                <a:t>Coordinated Orientation, </a:t>
              </a:r>
              <a:r>
                <a:rPr lang="en-US" sz="1100" dirty="0" smtClean="0"/>
                <a:t>Interstitial </a:t>
              </a:r>
              <a:r>
                <a:rPr lang="en-US" sz="1100" dirty="0"/>
                <a:t>Curriculum, Formative/Summative OSCE’s, etc. </a:t>
              </a:r>
            </a:p>
          </p:txBody>
        </p:sp>
      </p:grpSp>
      <p:sp>
        <p:nvSpPr>
          <p:cNvPr id="13321" name="TextBox 97"/>
          <p:cNvSpPr txBox="1">
            <a:spLocks noChangeArrowheads="1"/>
          </p:cNvSpPr>
          <p:nvPr/>
        </p:nvSpPr>
        <p:spPr bwMode="auto">
          <a:xfrm>
            <a:off x="0" y="762000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3 Coordinated </a:t>
            </a:r>
            <a:r>
              <a:rPr lang="en-US" sz="1600" b="1" dirty="0" smtClean="0"/>
              <a:t>Thematic Blocks</a:t>
            </a:r>
            <a:endParaRPr lang="en-US" sz="1600" b="1" dirty="0"/>
          </a:p>
        </p:txBody>
      </p:sp>
      <p:sp>
        <p:nvSpPr>
          <p:cNvPr id="13322" name="AutoShape 2" descr="Outlined diamond"/>
          <p:cNvSpPr>
            <a:spLocks noChangeArrowheads="1"/>
          </p:cNvSpPr>
          <p:nvPr/>
        </p:nvSpPr>
        <p:spPr bwMode="auto">
          <a:xfrm>
            <a:off x="6538912" y="3181350"/>
            <a:ext cx="242888" cy="933450"/>
          </a:xfrm>
          <a:prstGeom prst="roundRect">
            <a:avLst>
              <a:gd name="adj" fmla="val 16667"/>
            </a:avLst>
          </a:prstGeom>
          <a:pattFill prst="openDmnd">
            <a:fgClr>
              <a:srgbClr val="385D8A"/>
            </a:fgClr>
            <a:bgClr>
              <a:srgbClr val="FFFFFF"/>
            </a:bgClr>
          </a:pattFill>
          <a:ln w="31750">
            <a:solidFill>
              <a:srgbClr val="385D8A"/>
            </a:solidFill>
            <a:round/>
            <a:headEnd/>
            <a:tailEnd/>
          </a:ln>
        </p:spPr>
        <p:txBody>
          <a:bodyPr lIns="0" rIns="0"/>
          <a:lstStyle/>
          <a:p>
            <a:pPr algn="just">
              <a:spcAft>
                <a:spcPts val="1000"/>
              </a:spcAft>
            </a:pPr>
            <a:endParaRPr lang="en-US" sz="400" b="1" i="1" dirty="0">
              <a:solidFill>
                <a:srgbClr val="808080"/>
              </a:solidFill>
              <a:latin typeface="Arno Pro"/>
            </a:endParaRPr>
          </a:p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808080"/>
                </a:solidFill>
                <a:latin typeface="Arno Pro"/>
              </a:rPr>
              <a:t>1</a:t>
            </a:r>
          </a:p>
          <a:p>
            <a:endParaRPr lang="en-US" dirty="0"/>
          </a:p>
        </p:txBody>
      </p:sp>
      <p:sp>
        <p:nvSpPr>
          <p:cNvPr id="94" name="Rectangle 93"/>
          <p:cNvSpPr/>
          <p:nvPr/>
        </p:nvSpPr>
        <p:spPr bwMode="auto">
          <a:xfrm>
            <a:off x="914400" y="1295400"/>
            <a:ext cx="1905000" cy="99060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64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1600" i="1">
                <a:solidFill>
                  <a:schemeClr val="tx1"/>
                </a:solidFill>
              </a:rPr>
              <a:t>Care of the Adult: </a:t>
            </a:r>
            <a:r>
              <a:rPr lang="en-US" sz="1200" i="1">
                <a:solidFill>
                  <a:schemeClr val="tx1"/>
                </a:solidFill>
              </a:rPr>
              <a:t>shared objectives and basic science leadership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838200" y="3124200"/>
            <a:ext cx="2057400" cy="13716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alpha val="67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/>
            </a:r>
            <a:br>
              <a:rPr lang="en-US" sz="1600" i="1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Perioperative and Maternal Care : </a:t>
            </a:r>
          </a:p>
          <a:p>
            <a:pPr algn="ctr"/>
            <a:r>
              <a:rPr lang="en-US" sz="1200" i="1" dirty="0" smtClean="0">
                <a:solidFill>
                  <a:schemeClr val="tx1"/>
                </a:solidFill>
              </a:rPr>
              <a:t>shared </a:t>
            </a:r>
            <a:r>
              <a:rPr lang="en-US" sz="1200" i="1" dirty="0">
                <a:solidFill>
                  <a:schemeClr val="tx1"/>
                </a:solidFill>
              </a:rPr>
              <a:t>objectives and basic science leadership</a:t>
            </a:r>
          </a:p>
        </p:txBody>
      </p:sp>
      <p:sp>
        <p:nvSpPr>
          <p:cNvPr id="99" name="Rectangle 98"/>
          <p:cNvSpPr/>
          <p:nvPr/>
        </p:nvSpPr>
        <p:spPr bwMode="auto">
          <a:xfrm>
            <a:off x="917575" y="5257800"/>
            <a:ext cx="1978025" cy="9144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51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</a:rPr>
              <a:t>Care of the Family: </a:t>
            </a:r>
            <a:r>
              <a:rPr lang="en-US" sz="1200" i="1" dirty="0">
                <a:solidFill>
                  <a:schemeClr val="tx1"/>
                </a:solidFill>
              </a:rPr>
              <a:t>shared objectives and basic science leadership</a:t>
            </a:r>
          </a:p>
        </p:txBody>
      </p:sp>
      <p:sp>
        <p:nvSpPr>
          <p:cNvPr id="90" name="AutoShape 2" descr="Outlined diamond"/>
          <p:cNvSpPr>
            <a:spLocks noChangeArrowheads="1"/>
          </p:cNvSpPr>
          <p:nvPr/>
        </p:nvSpPr>
        <p:spPr bwMode="auto">
          <a:xfrm>
            <a:off x="4648200" y="3181350"/>
            <a:ext cx="242888" cy="933450"/>
          </a:xfrm>
          <a:prstGeom prst="roundRect">
            <a:avLst>
              <a:gd name="adj" fmla="val 16667"/>
            </a:avLst>
          </a:prstGeom>
          <a:pattFill prst="openDmnd">
            <a:fgClr>
              <a:srgbClr val="385D8A"/>
            </a:fgClr>
            <a:bgClr>
              <a:srgbClr val="FFFFFF"/>
            </a:bgClr>
          </a:pattFill>
          <a:ln w="31750">
            <a:solidFill>
              <a:srgbClr val="385D8A"/>
            </a:solidFill>
            <a:round/>
            <a:headEnd/>
            <a:tailEnd/>
          </a:ln>
        </p:spPr>
        <p:txBody>
          <a:bodyPr lIns="0" rIns="0"/>
          <a:lstStyle/>
          <a:p>
            <a:pPr algn="just">
              <a:spcAft>
                <a:spcPts val="1000"/>
              </a:spcAft>
            </a:pPr>
            <a:endParaRPr lang="en-US" sz="400" b="1" i="1" dirty="0">
              <a:solidFill>
                <a:srgbClr val="808080"/>
              </a:solidFill>
              <a:latin typeface="Arno Pro"/>
            </a:endParaRPr>
          </a:p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808080"/>
                </a:solidFill>
                <a:latin typeface="Arno Pro"/>
              </a:rPr>
              <a:t>1</a:t>
            </a:r>
          </a:p>
          <a:p>
            <a:endParaRPr lang="en-US" dirty="0"/>
          </a:p>
        </p:txBody>
      </p:sp>
      <p:sp>
        <p:nvSpPr>
          <p:cNvPr id="98" name="AutoShape 2" descr="Outlined diamond"/>
          <p:cNvSpPr>
            <a:spLocks noChangeArrowheads="1"/>
          </p:cNvSpPr>
          <p:nvPr/>
        </p:nvSpPr>
        <p:spPr bwMode="auto">
          <a:xfrm>
            <a:off x="4648200" y="1200150"/>
            <a:ext cx="242888" cy="933450"/>
          </a:xfrm>
          <a:prstGeom prst="roundRect">
            <a:avLst>
              <a:gd name="adj" fmla="val 16667"/>
            </a:avLst>
          </a:prstGeom>
          <a:pattFill prst="openDmnd">
            <a:fgClr>
              <a:srgbClr val="385D8A"/>
            </a:fgClr>
            <a:bgClr>
              <a:srgbClr val="FFFFFF"/>
            </a:bgClr>
          </a:pattFill>
          <a:ln w="31750">
            <a:solidFill>
              <a:srgbClr val="385D8A"/>
            </a:solidFill>
            <a:round/>
            <a:headEnd/>
            <a:tailEnd/>
          </a:ln>
        </p:spPr>
        <p:txBody>
          <a:bodyPr lIns="0" rIns="0"/>
          <a:lstStyle/>
          <a:p>
            <a:pPr algn="just">
              <a:spcAft>
                <a:spcPts val="1000"/>
              </a:spcAft>
            </a:pPr>
            <a:endParaRPr lang="en-US" sz="400" b="1" i="1" dirty="0">
              <a:solidFill>
                <a:srgbClr val="808080"/>
              </a:solidFill>
              <a:latin typeface="Arno Pro"/>
            </a:endParaRPr>
          </a:p>
          <a:p>
            <a:pPr algn="just">
              <a:spcAft>
                <a:spcPts val="1000"/>
              </a:spcAft>
            </a:pPr>
            <a:r>
              <a:rPr lang="en-US" sz="2400" b="1" i="1" dirty="0">
                <a:solidFill>
                  <a:srgbClr val="808080"/>
                </a:solidFill>
                <a:latin typeface="Arno Pro"/>
              </a:rPr>
              <a:t>1</a:t>
            </a:r>
          </a:p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5105400" y="2514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 weeks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105400" y="4492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 weeks</a:t>
            </a:r>
            <a:endParaRPr lang="en-US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5105400" y="64740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16 weeks</a:t>
            </a:r>
            <a:endParaRPr lang="en-US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Communities Mentors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803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333399"/>
                </a:solidFill>
                <a:latin typeface="+mj-lt"/>
                <a:cs typeface="Arial" charset="0"/>
              </a:rPr>
              <a:t>Recent on-campus improvements </a:t>
            </a:r>
            <a:endParaRPr lang="en-US" dirty="0" smtClean="0">
              <a:solidFill>
                <a:srgbClr val="333399"/>
              </a:solidFill>
              <a:latin typeface="+mj-lt"/>
              <a:cs typeface="Arial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5720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UMMS Simulation Center 2006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Simulators, task-trainers, scenarios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Standardized patient program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New Anatomy Lab - August 2009 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Expansion of tables, specimens, faculty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Amp III renovation - Oct 2009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State of the art IT support (wireless, multi-screens)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Expanded seating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Student independent study rooms 2009-2010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ITLC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All digital learning environment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+mj-lt"/>
                <a:cs typeface="Arial" charset="0"/>
              </a:rPr>
              <a:t>Replaces microscope-based histology and pathology</a:t>
            </a:r>
          </a:p>
          <a:p>
            <a:pPr eaLnBrk="1" hangingPunct="1">
              <a:buNone/>
            </a:pPr>
            <a:endParaRPr lang="en-US" sz="2400" b="1" dirty="0" smtClean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152400" y="1523999"/>
          <a:ext cx="8686802" cy="41757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5600"/>
                <a:gridCol w="1447800"/>
                <a:gridCol w="1447800"/>
                <a:gridCol w="1371600"/>
                <a:gridCol w="1524002"/>
              </a:tblGrid>
              <a:tr h="3184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/>
                        <a:t>TASK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00" u="none" strike="noStrike" dirty="0"/>
                        <a:t> </a:t>
                      </a:r>
                      <a:r>
                        <a:rPr lang="en-US" sz="1000" u="none" strike="noStrike" dirty="0" smtClean="0"/>
                        <a:t>Jan </a:t>
                      </a:r>
                      <a:r>
                        <a:rPr lang="en-US" sz="1000" u="none" strike="noStrike" dirty="0"/>
                        <a:t>2010    </a:t>
                      </a:r>
                      <a:r>
                        <a:rPr lang="en-US" sz="1000" u="none" strike="noStrike" baseline="0" dirty="0" smtClean="0"/>
                        <a:t> </a:t>
                      </a:r>
                      <a:r>
                        <a:rPr lang="en-US" sz="1000" u="none" strike="noStrike" dirty="0" smtClean="0"/>
                        <a:t>  </a:t>
                      </a:r>
                      <a:r>
                        <a:rPr lang="en-US" sz="1000" u="none" strike="noStrike" baseline="0" dirty="0" smtClean="0"/>
                        <a:t> </a:t>
                      </a:r>
                      <a:r>
                        <a:rPr lang="en-US" sz="1000" u="none" strike="noStrike" dirty="0" smtClean="0"/>
                        <a:t>Dec </a:t>
                      </a:r>
                      <a:r>
                        <a:rPr lang="en-US" sz="1000" u="none" strike="noStrike" dirty="0"/>
                        <a:t>2010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>
                        <a:tabLst/>
                      </a:pPr>
                      <a:r>
                        <a:rPr lang="en-US" sz="1000" u="none" strike="noStrike" dirty="0"/>
                        <a:t> </a:t>
                      </a:r>
                      <a:r>
                        <a:rPr lang="en-US" sz="1000" u="none" strike="noStrike" dirty="0" smtClean="0"/>
                        <a:t>Jan </a:t>
                      </a:r>
                      <a:r>
                        <a:rPr lang="en-US" sz="1000" u="none" strike="noStrike" dirty="0"/>
                        <a:t>2011      </a:t>
                      </a:r>
                      <a:r>
                        <a:rPr lang="en-US" sz="1000" u="none" strike="noStrike" dirty="0" smtClean="0"/>
                        <a:t> Dec </a:t>
                      </a:r>
                      <a:r>
                        <a:rPr lang="en-US" sz="1000" u="none" strike="noStrike" dirty="0"/>
                        <a:t>2011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/>
                        <a:t> </a:t>
                      </a:r>
                      <a:r>
                        <a:rPr lang="en-US" sz="1000" u="none" strike="noStrike" dirty="0" smtClean="0"/>
                        <a:t>Jan </a:t>
                      </a:r>
                      <a:r>
                        <a:rPr lang="en-US" sz="1000" u="none" strike="noStrike" dirty="0"/>
                        <a:t>2012   </a:t>
                      </a:r>
                      <a:r>
                        <a:rPr lang="en-US" sz="1000" u="none" strike="noStrike" dirty="0" smtClean="0"/>
                        <a:t>   Dec </a:t>
                      </a:r>
                      <a:r>
                        <a:rPr lang="en-US" sz="1000" u="none" strike="noStrike" dirty="0"/>
                        <a:t>2012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/>
                        <a:t> </a:t>
                      </a:r>
                      <a:r>
                        <a:rPr lang="en-US" sz="1000" u="none" strike="noStrike" dirty="0" smtClean="0"/>
                        <a:t>Jan </a:t>
                      </a:r>
                      <a:r>
                        <a:rPr lang="en-US" sz="1000" u="none" strike="noStrike" dirty="0"/>
                        <a:t>2013  </a:t>
                      </a:r>
                      <a:r>
                        <a:rPr lang="en-US" sz="1000" u="none" strike="noStrike" dirty="0" smtClean="0"/>
                        <a:t>       </a:t>
                      </a:r>
                      <a:r>
                        <a:rPr lang="en-US" sz="1000" u="none" strike="noStrike" dirty="0"/>
                        <a:t>Dec 2013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0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LCME </a:t>
                      </a:r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0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0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270241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u="none" strike="noStrike" dirty="0"/>
                        <a:t>Preparation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42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u="none" strike="noStrike" dirty="0"/>
                        <a:t>Project Rollout 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                    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42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 smtClean="0"/>
                        <a:t>Data </a:t>
                      </a:r>
                      <a:r>
                        <a:rPr lang="en-US" sz="1200" b="1" u="none" strike="noStrike" dirty="0"/>
                        <a:t>base AY 09-10 baseline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  </a:t>
                      </a:r>
                      <a:r>
                        <a:rPr lang="en-US" sz="1000" b="1" u="none" strike="noStrike" dirty="0" smtClean="0"/>
                        <a:t>    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0415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 smtClean="0"/>
                        <a:t> Institutional Self-Study              </a:t>
                      </a:r>
                    </a:p>
                    <a:p>
                      <a:pPr marL="688975" lvl="2" indent="0" algn="l" fontAlgn="ctr">
                        <a:buFont typeface="Arial" pitchFamily="34" charset="0"/>
                        <a:buNone/>
                      </a:pPr>
                      <a:r>
                        <a:rPr lang="en-US" sz="1200" b="1" u="none" strike="noStrike" dirty="0" smtClean="0"/>
                        <a:t>  Task Force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42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 smtClean="0"/>
                        <a:t>Task Force Subcommittees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42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 smtClean="0"/>
                        <a:t> Independent  Student  Analysis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8442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 smtClean="0"/>
                        <a:t>Database </a:t>
                      </a:r>
                      <a:r>
                        <a:rPr lang="en-US" sz="1200" b="1" u="none" strike="noStrike" dirty="0"/>
                        <a:t>updates AY 10-11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                             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0415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/>
                        <a:t>Submission </a:t>
                      </a:r>
                      <a:r>
                        <a:rPr lang="en-US" sz="1200" b="1" u="none" strike="noStrike" dirty="0" smtClean="0"/>
                        <a:t>of Institutional</a:t>
                      </a:r>
                      <a:r>
                        <a:rPr lang="en-US" sz="1200" b="1" u="none" strike="noStrike" baseline="0" dirty="0" smtClean="0"/>
                        <a:t>       </a:t>
                      </a:r>
                    </a:p>
                    <a:p>
                      <a:pPr marL="688975" lvl="2" indent="0" algn="l" fontAlgn="ctr">
                        <a:buFont typeface="Arial" pitchFamily="34" charset="0"/>
                        <a:buNone/>
                      </a:pPr>
                      <a:r>
                        <a:rPr lang="en-US" sz="1200" b="1" u="none" strike="noStrike" baseline="0" dirty="0" smtClean="0"/>
                        <a:t>  Self-Study Summary</a:t>
                      </a:r>
                      <a:r>
                        <a:rPr lang="en-US" sz="1200" b="1" u="none" strike="noStrike" dirty="0" smtClean="0"/>
                        <a:t>  to LCME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u="none" strike="noStrike" dirty="0"/>
                        <a:t>           </a:t>
                      </a:r>
                      <a:r>
                        <a:rPr lang="en-US" sz="1200" b="1" u="sng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 </a:t>
                      </a:r>
                      <a:r>
                        <a:rPr lang="en-US" sz="1200" b="1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2011</a:t>
                      </a:r>
                      <a:endParaRPr lang="en-US" sz="1200" b="1" i="0" u="sng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0241">
                <a:tc>
                  <a:txBody>
                    <a:bodyPr/>
                    <a:lstStyle/>
                    <a:p>
                      <a:pPr marL="688975" lvl="2" indent="0" algn="l" fontAlgn="ctr">
                        <a:buFont typeface="Arial" pitchFamily="34" charset="0"/>
                        <a:buChar char="•"/>
                      </a:pPr>
                      <a:r>
                        <a:rPr lang="en-US" sz="1200" b="1" u="none" strike="noStrike" dirty="0"/>
                        <a:t>Site </a:t>
                      </a:r>
                      <a:r>
                        <a:rPr lang="en-US" sz="1200" b="1" u="none" strike="noStrike" dirty="0" smtClean="0"/>
                        <a:t>Survey Prep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0241">
                <a:tc>
                  <a:txBody>
                    <a:bodyPr/>
                    <a:lstStyle/>
                    <a:p>
                      <a:pPr lvl="1" algn="l" fontAlgn="ctr">
                        <a:buFont typeface="Arial" pitchFamily="34" charset="0"/>
                        <a:buNone/>
                      </a:pPr>
                      <a:r>
                        <a:rPr lang="en-US" sz="1200" b="1" u="none" strike="noStrike" dirty="0"/>
                        <a:t>Site </a:t>
                      </a:r>
                      <a:r>
                        <a:rPr lang="en-US" sz="1200" b="1" u="none" strike="noStrike" dirty="0" smtClean="0"/>
                        <a:t>Survey Visit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         </a:t>
                      </a:r>
                      <a:r>
                        <a:rPr lang="en-US" sz="1200" b="1" u="sng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March </a:t>
                      </a:r>
                      <a:r>
                        <a:rPr lang="en-US" sz="1200" b="1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</a:t>
                      </a:r>
                      <a:endParaRPr lang="en-US" sz="1000" b="1" i="0" u="sng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76708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200" b="1" u="none" strike="noStrike" dirty="0" smtClean="0"/>
                        <a:t>Post-Survey Processing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000" b="1" u="none" strike="noStrike" dirty="0"/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/>
                        <a:t>                             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LCME PROJECT TIMELINE JAN 2010 TO DEC 2013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124200" y="2209800"/>
            <a:ext cx="6858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33800" y="2514600"/>
            <a:ext cx="28956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733800" y="2819400"/>
            <a:ext cx="1143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962400" y="3124200"/>
            <a:ext cx="1893125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181600" y="4038600"/>
            <a:ext cx="6858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29400" y="5334000"/>
            <a:ext cx="22098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481104">
            <a:off x="5001379" y="4625819"/>
            <a:ext cx="1195003" cy="777404"/>
          </a:xfrm>
          <a:prstGeom prst="rightArrow">
            <a:avLst>
              <a:gd name="adj1" fmla="val 5079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Arial" pitchFamily="34" charset="0"/>
              </a:rPr>
              <a:t>March 4-7, 2012</a:t>
            </a:r>
            <a:endParaRPr lang="en-US" sz="12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3314414">
            <a:off x="3895568" y="1037884"/>
            <a:ext cx="819461" cy="637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3298875">
            <a:off x="3875867" y="1025480"/>
            <a:ext cx="77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 are here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648200" y="3429000"/>
            <a:ext cx="685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962401" y="3733800"/>
            <a:ext cx="761999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943600" y="4648200"/>
            <a:ext cx="381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7110" y="5562600"/>
            <a:ext cx="8509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Deliverables: 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     Subcommittee work: Reports with strengths &amp; weaknesses:  Feb-May, 2011</a:t>
            </a:r>
          </a:p>
          <a:p>
            <a:pPr marL="339725" indent="-169863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Compilation/drafts and outcomes dissemination: May-Nov </a:t>
            </a:r>
          </a:p>
          <a:p>
            <a:pPr marL="339725" indent="-169863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Final Draft: Dec 2011 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4648200" y="342900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5-Point Star 26"/>
          <p:cNvSpPr/>
          <p:nvPr/>
        </p:nvSpPr>
        <p:spPr>
          <a:xfrm>
            <a:off x="381000" y="5867400"/>
            <a:ext cx="1524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lus 29"/>
          <p:cNvSpPr/>
          <p:nvPr/>
        </p:nvSpPr>
        <p:spPr>
          <a:xfrm>
            <a:off x="4114800" y="3124200"/>
            <a:ext cx="152400" cy="152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lus 30"/>
          <p:cNvSpPr/>
          <p:nvPr/>
        </p:nvSpPr>
        <p:spPr>
          <a:xfrm>
            <a:off x="4343400" y="3124200"/>
            <a:ext cx="152400" cy="152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lus 31"/>
          <p:cNvSpPr/>
          <p:nvPr/>
        </p:nvSpPr>
        <p:spPr>
          <a:xfrm>
            <a:off x="4572000" y="3124200"/>
            <a:ext cx="152400" cy="152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lus 21"/>
          <p:cNvSpPr/>
          <p:nvPr/>
        </p:nvSpPr>
        <p:spPr>
          <a:xfrm>
            <a:off x="4800600" y="3124200"/>
            <a:ext cx="152400" cy="152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lus 28"/>
          <p:cNvSpPr/>
          <p:nvPr/>
        </p:nvSpPr>
        <p:spPr>
          <a:xfrm>
            <a:off x="5029200" y="3124200"/>
            <a:ext cx="152400" cy="152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Albert Sherman Center and supporting infrastructure will attract researchers, physicians, faculty, students and industry partners to UMMS and enhance the medical school’s and the region’s position as a leader in medical research and education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 Vision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105400"/>
          </a:xfrm>
        </p:spPr>
        <p:txBody>
          <a:bodyPr/>
          <a:lstStyle/>
          <a:p>
            <a:r>
              <a:rPr lang="en-US" sz="2000" dirty="0" smtClean="0"/>
              <a:t>Promote “T1” bench-to-bedside translational research resulting in early phase human trials of gene therapy, stem cells, RNA-based and other innovative therapeutics</a:t>
            </a:r>
          </a:p>
          <a:p>
            <a:r>
              <a:rPr lang="en-US" sz="2000" dirty="0" smtClean="0"/>
              <a:t>Integrate quantitative “dry lab” methods, such as bioinformatics, biostatistics, interactive health outcome assessments and electronic health care data systems, with the work of biologists and chemists in the “wet lab”</a:t>
            </a:r>
          </a:p>
          <a:p>
            <a:r>
              <a:rPr lang="en-US" sz="2000" dirty="0" smtClean="0"/>
              <a:t>Create the ideal learning environment for innovative elements of the medical, nursing, graduate biomedical and interprofessional curricula, such as learning communities, simulation, and standardized patients</a:t>
            </a:r>
          </a:p>
          <a:p>
            <a:r>
              <a:rPr lang="en-US" sz="2000" dirty="0" smtClean="0"/>
              <a:t>Foster interactions between students, faculty, and the community in public and social forums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elements of ASC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57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1" dirty="0" smtClean="0"/>
              <a:t>144</a:t>
            </a:r>
            <a:r>
              <a:rPr lang="en-US" sz="1800" dirty="0" smtClean="0"/>
              <a:t> total faculty lines will be housed in the ASC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108</a:t>
            </a:r>
            <a:r>
              <a:rPr lang="en-US" sz="1600" dirty="0" smtClean="0"/>
              <a:t> “wet bench”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/>
              <a:t>72 </a:t>
            </a:r>
            <a:r>
              <a:rPr lang="en-US" sz="1400" dirty="0" smtClean="0"/>
              <a:t>newly hired bench-to-bedside faculty on floors 4, 5, 6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Advanced Therapeutics Cluster (36)</a:t>
            </a:r>
          </a:p>
          <a:p>
            <a:pPr lvl="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RNA Therapeutics Institute (18)</a:t>
            </a:r>
          </a:p>
          <a:p>
            <a:pPr lvl="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Center for Stem Cell Biology and Regenerative Medicine (12)</a:t>
            </a:r>
          </a:p>
          <a:p>
            <a:pPr lvl="4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Gene Therapy Center (6)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Cardiovascular Research Center (10)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Diabetes Center (5)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Neurology Research in the genetics and therapy of neurodegenerative diseases (9)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Ophthalmology Research in the genetics and therapy of retinal disorders (4)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 smtClean="0"/>
              <a:t>36</a:t>
            </a:r>
            <a:r>
              <a:rPr lang="en-US" sz="1400" dirty="0" smtClean="0"/>
              <a:t> slots for future growth in shelled space on floors 7, 8, 9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 smtClean="0"/>
              <a:t>36</a:t>
            </a:r>
            <a:r>
              <a:rPr lang="en-US" sz="1600" dirty="0" smtClean="0"/>
              <a:t> “dry bench”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Department of Quantitative Health Sciences (30)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/>
              <a:t>Program in Bioinformatics and Integrative Biology (6)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anchor="b"/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The Advanced Therapeutics Cluster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525780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B3BADB"/>
              </a:buClr>
              <a:buFontTx/>
              <a:buNone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chemeClr val="accent2"/>
              </a:buClr>
            </a:pPr>
            <a:r>
              <a:rPr lang="en-US" sz="2400" dirty="0" smtClean="0"/>
              <a:t>The ATC is a key element of the medical school’s new strategic research direction, focusing on translating fundamental basic science discoveries into innovative and effective human therapies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Clr>
                <a:schemeClr val="accent2"/>
              </a:buClr>
            </a:pPr>
            <a:r>
              <a:rPr lang="en-US" sz="2400" dirty="0" smtClean="0"/>
              <a:t>The elements within the cluster include:</a:t>
            </a:r>
          </a:p>
          <a:p>
            <a:pPr>
              <a:lnSpc>
                <a:spcPct val="80000"/>
              </a:lnSpc>
              <a:buClr>
                <a:schemeClr val="accent2"/>
              </a:buClr>
              <a:buFontTx/>
              <a:buNone/>
            </a:pPr>
            <a:endParaRPr lang="en-US" sz="1600" dirty="0" smtClean="0"/>
          </a:p>
          <a:p>
            <a:pPr lvl="1">
              <a:lnSpc>
                <a:spcPct val="80000"/>
              </a:lnSpc>
              <a:buClr>
                <a:schemeClr val="accent2"/>
              </a:buClr>
            </a:pPr>
            <a:r>
              <a:rPr lang="en-US" sz="2000" b="1" dirty="0" smtClean="0"/>
              <a:t>The Center for Stem Cell Biology and Regenerative Medicine</a:t>
            </a:r>
            <a:r>
              <a:rPr lang="en-US" sz="2000" dirty="0" smtClean="0"/>
              <a:t>, which will focus on realizing the concept of using stem cells for regenerative medicine;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Tx/>
              <a:buNone/>
            </a:pPr>
            <a:r>
              <a:rPr lang="en-US" sz="2000" dirty="0" smtClean="0"/>
              <a:t> 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</a:pPr>
            <a:r>
              <a:rPr lang="en-US" sz="2000" b="1" dirty="0" smtClean="0"/>
              <a:t>* The RNA Therapeutics Institute</a:t>
            </a:r>
            <a:r>
              <a:rPr lang="en-US" sz="2000" dirty="0" smtClean="0"/>
              <a:t>,</a:t>
            </a:r>
            <a:r>
              <a:rPr lang="en-US" sz="2000" b="1" dirty="0" smtClean="0"/>
              <a:t> </a:t>
            </a:r>
            <a:r>
              <a:rPr lang="en-US" sz="2000" dirty="0" smtClean="0"/>
              <a:t>which will focus on translation of RNAi into specific products for human diseases; and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Tx/>
              <a:buNone/>
            </a:pPr>
            <a:endParaRPr lang="en-US" sz="1600" dirty="0" smtClean="0"/>
          </a:p>
          <a:p>
            <a:pPr lvl="1">
              <a:lnSpc>
                <a:spcPct val="80000"/>
              </a:lnSpc>
              <a:buClr>
                <a:schemeClr val="accent2"/>
              </a:buClr>
            </a:pPr>
            <a:r>
              <a:rPr lang="en-US" sz="2000" b="1" dirty="0" smtClean="0"/>
              <a:t>* The Gene Therapy Center</a:t>
            </a:r>
            <a:r>
              <a:rPr lang="en-US" sz="2000" dirty="0" smtClean="0"/>
              <a:t>, which will develop clinical uses of gene delivery vectors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None/>
            </a:pPr>
            <a:endParaRPr lang="en-US" sz="2000" dirty="0" smtClean="0"/>
          </a:p>
          <a:p>
            <a:pPr lvl="2">
              <a:lnSpc>
                <a:spcPct val="80000"/>
              </a:lnSpc>
              <a:buClr>
                <a:schemeClr val="accent2"/>
              </a:buClr>
              <a:buNone/>
            </a:pPr>
            <a:r>
              <a:rPr lang="en-US" sz="2000" dirty="0" smtClean="0"/>
              <a:t>* active clinical trials ongoing at UMMS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228599"/>
          <a:ext cx="8610600" cy="6400800"/>
        </p:xfrm>
        <a:graphic>
          <a:graphicData uri="http://schemas.openxmlformats.org/drawingml/2006/table">
            <a:tbl>
              <a:tblPr firstRow="1" lastRow="1">
                <a:tableStyleId>{5DA37D80-6434-44D0-A028-1B22A696006F}</a:tableStyleId>
              </a:tblPr>
              <a:tblGrid>
                <a:gridCol w="2895600"/>
                <a:gridCol w="1905000"/>
                <a:gridCol w="2286000"/>
                <a:gridCol w="1524000"/>
              </a:tblGrid>
              <a:tr h="11987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Department </a:t>
                      </a:r>
                      <a:r>
                        <a:rPr lang="en-US" sz="1600" dirty="0" smtClean="0">
                          <a:latin typeface="+mn-lt"/>
                        </a:rPr>
                        <a:t>or Center/Program/Institute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Leader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Previous Institution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Faculty Recruits hired 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committed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472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RNA </a:t>
                      </a:r>
                      <a:r>
                        <a:rPr lang="en-US" sz="1600" dirty="0" smtClean="0">
                          <a:latin typeface="+mn-lt"/>
                        </a:rPr>
                        <a:t>Therapeutics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Craig Mello, Victor Ambros, Melissa Moore, Phil Zamore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UMMS, Dartmouth, Brandeis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18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14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Bioinformatics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Zhiping Weng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Boston University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Gene </a:t>
                      </a:r>
                      <a:r>
                        <a:rPr lang="en-US" sz="1600" dirty="0" smtClean="0">
                          <a:latin typeface="+mn-lt"/>
                        </a:rPr>
                        <a:t>Therapy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Guangping Gao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Penn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6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Stem </a:t>
                      </a:r>
                      <a:r>
                        <a:rPr lang="en-US" sz="1600" dirty="0" smtClean="0">
                          <a:latin typeface="+mn-lt"/>
                        </a:rPr>
                        <a:t>Cell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TBD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12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Neurology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Robert </a:t>
                      </a:r>
                      <a:r>
                        <a:rPr lang="en-US" sz="1600" dirty="0" smtClean="0">
                          <a:latin typeface="+mn-lt"/>
                        </a:rPr>
                        <a:t>Brown*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Harvard 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3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Ophthalmology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Shalesh </a:t>
                      </a:r>
                      <a:r>
                        <a:rPr lang="en-US" sz="1600" dirty="0" smtClean="0">
                          <a:latin typeface="+mn-lt"/>
                        </a:rPr>
                        <a:t>Kaushal*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U of Florida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3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Quantitative Health </a:t>
                      </a:r>
                      <a:r>
                        <a:rPr lang="en-US" sz="1600" dirty="0" smtClean="0">
                          <a:latin typeface="+mn-lt"/>
                        </a:rPr>
                        <a:t>Sciences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Catarina </a:t>
                      </a:r>
                      <a:r>
                        <a:rPr lang="en-US" sz="1600" dirty="0" smtClean="0">
                          <a:latin typeface="+mn-lt"/>
                        </a:rPr>
                        <a:t>Kiefe*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UAB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30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3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Diabetes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David </a:t>
                      </a:r>
                      <a:r>
                        <a:rPr lang="en-US" sz="1600" dirty="0" smtClean="0">
                          <a:latin typeface="+mn-lt"/>
                        </a:rPr>
                        <a:t>Harlan*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National Institutes of Health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36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Cardiovascular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Medicine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</a:rPr>
                        <a:t>John Keaney*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Boston University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</a:rPr>
                        <a:t>Total Faculty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1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*Physician Investigators</a:t>
                      </a:r>
                      <a:endParaRPr lang="en-US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/>
        </p:nvGraphicFramePr>
        <p:xfrm>
          <a:off x="0" y="3124200"/>
          <a:ext cx="9144000" cy="292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/>
          <p:cNvGraphicFramePr/>
          <p:nvPr/>
        </p:nvGraphicFramePr>
        <p:xfrm>
          <a:off x="0" y="152400"/>
          <a:ext cx="9144000" cy="286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Sherman Center Project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648200"/>
          </a:xfrm>
        </p:spPr>
        <p:txBody>
          <a:bodyPr numCol="2">
            <a:normAutofit fontScale="25000" lnSpcReduction="2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sz="5600" dirty="0" smtClean="0"/>
          </a:p>
          <a:p>
            <a:pPr>
              <a:spcBef>
                <a:spcPts val="0"/>
              </a:spcBef>
            </a:pPr>
            <a:r>
              <a:rPr lang="en-US" sz="8000" b="1" dirty="0" smtClean="0"/>
              <a:t>Laboratory Research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Wet Lab and Lab Support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Lab Office and Dry Research</a:t>
            </a:r>
          </a:p>
          <a:p>
            <a:pPr lvl="1">
              <a:spcBef>
                <a:spcPts val="0"/>
              </a:spcBef>
            </a:pPr>
            <a:r>
              <a:rPr lang="en-US" sz="8000" dirty="0" err="1" smtClean="0"/>
              <a:t>Vivarium</a:t>
            </a:r>
            <a:endParaRPr lang="en-US" sz="8000" dirty="0" smtClean="0"/>
          </a:p>
          <a:p>
            <a:pPr lvl="1">
              <a:spcBef>
                <a:spcPts val="0"/>
              </a:spcBef>
              <a:buNone/>
            </a:pPr>
            <a:endParaRPr lang="en-US" sz="8000" dirty="0" smtClean="0"/>
          </a:p>
          <a:p>
            <a:pPr lvl="1">
              <a:spcBef>
                <a:spcPts val="0"/>
              </a:spcBef>
              <a:buNone/>
            </a:pPr>
            <a:r>
              <a:rPr lang="en-US" sz="80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8000" b="1" dirty="0" smtClean="0"/>
              <a:t>Education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Learning Communities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Center for Experiential Learning and Simulation</a:t>
            </a:r>
          </a:p>
          <a:p>
            <a:pPr lvl="1">
              <a:spcBef>
                <a:spcPts val="0"/>
              </a:spcBef>
              <a:buNone/>
            </a:pPr>
            <a:endParaRPr lang="en-US" sz="8000" dirty="0" smtClean="0"/>
          </a:p>
          <a:p>
            <a:pPr lvl="1">
              <a:spcBef>
                <a:spcPts val="0"/>
              </a:spcBef>
            </a:pPr>
            <a:endParaRPr lang="en-US" sz="8000" dirty="0" smtClean="0"/>
          </a:p>
          <a:p>
            <a:pPr lvl="1">
              <a:spcBef>
                <a:spcPts val="0"/>
              </a:spcBef>
            </a:pPr>
            <a:endParaRPr lang="en-US" sz="8000" dirty="0" smtClean="0"/>
          </a:p>
          <a:p>
            <a:pPr lvl="1">
              <a:spcBef>
                <a:spcPts val="0"/>
              </a:spcBef>
              <a:buNone/>
            </a:pPr>
            <a:endParaRPr lang="en-US" sz="8000" dirty="0" smtClean="0"/>
          </a:p>
          <a:p>
            <a:pPr>
              <a:spcBef>
                <a:spcPts val="0"/>
              </a:spcBef>
            </a:pPr>
            <a:endParaRPr lang="en-US" sz="8000" dirty="0" smtClean="0"/>
          </a:p>
          <a:p>
            <a:pPr lvl="1">
              <a:spcBef>
                <a:spcPts val="0"/>
              </a:spcBef>
            </a:pPr>
            <a:endParaRPr lang="en-US" sz="8000" dirty="0" smtClean="0"/>
          </a:p>
          <a:p>
            <a:pPr>
              <a:spcBef>
                <a:spcPts val="0"/>
              </a:spcBef>
              <a:buNone/>
            </a:pPr>
            <a:endParaRPr lang="en-US" sz="8000" dirty="0" smtClean="0"/>
          </a:p>
          <a:p>
            <a:pPr>
              <a:spcBef>
                <a:spcPts val="0"/>
              </a:spcBef>
            </a:pPr>
            <a:r>
              <a:rPr lang="en-US" sz="8000" b="1" dirty="0" smtClean="0"/>
              <a:t>Campus Needs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Amphitheater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Administrative Space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Dining Area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Fitness Center</a:t>
            </a:r>
          </a:p>
          <a:p>
            <a:pPr lvl="1">
              <a:spcBef>
                <a:spcPts val="0"/>
              </a:spcBef>
              <a:buNone/>
            </a:pPr>
            <a:endParaRPr lang="en-US" sz="8000" dirty="0" smtClean="0"/>
          </a:p>
          <a:p>
            <a:pPr lvl="1">
              <a:spcBef>
                <a:spcPts val="0"/>
              </a:spcBef>
              <a:buNone/>
            </a:pPr>
            <a:endParaRPr lang="en-US" sz="8000" dirty="0" smtClean="0"/>
          </a:p>
          <a:p>
            <a:pPr>
              <a:spcBef>
                <a:spcPts val="0"/>
              </a:spcBef>
            </a:pPr>
            <a:r>
              <a:rPr lang="en-US" sz="8000" b="1" dirty="0" smtClean="0"/>
              <a:t>Support Space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Loading Dock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Tunnel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Common Areas</a:t>
            </a:r>
          </a:p>
          <a:p>
            <a:pPr lvl="1">
              <a:spcBef>
                <a:spcPts val="0"/>
              </a:spcBef>
            </a:pPr>
            <a:r>
              <a:rPr lang="en-US" sz="8000" dirty="0" smtClean="0"/>
              <a:t>Mechanical and Electrical Support</a:t>
            </a:r>
          </a:p>
          <a:p>
            <a:pPr lvl="1"/>
            <a:endParaRPr lang="en-US" sz="5600" dirty="0" smtClean="0"/>
          </a:p>
          <a:p>
            <a:endParaRPr lang="en-US" sz="5600" dirty="0"/>
          </a:p>
        </p:txBody>
      </p:sp>
      <p:sp>
        <p:nvSpPr>
          <p:cNvPr id="4" name="Rectangle 3"/>
          <p:cNvSpPr/>
          <p:nvPr/>
        </p:nvSpPr>
        <p:spPr>
          <a:xfrm>
            <a:off x="0" y="990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+mn-lt"/>
              </a:rPr>
              <a:t>Schematic Design – Space Allocation – Total Size 512,000 GSF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</TotalTime>
  <Words>1340</Words>
  <Application>Microsoft Office PowerPoint</Application>
  <PresentationFormat>On-screen Show (4:3)</PresentationFormat>
  <Paragraphs>508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Provost’s Updates  Faculty Council February 3, 2011  Terence R. Flotte, MD Celia and Isaac Haidak Professor of Medical Education Dean, Provost and Executive Deputy Chancellor</vt:lpstr>
      <vt:lpstr>Slide 2</vt:lpstr>
      <vt:lpstr>ASC Mission</vt:lpstr>
      <vt:lpstr>ASC Vision</vt:lpstr>
      <vt:lpstr>Programmatic elements of ASC</vt:lpstr>
      <vt:lpstr>The Advanced Therapeutics Cluster</vt:lpstr>
      <vt:lpstr>Slide 7</vt:lpstr>
      <vt:lpstr>Slide 8</vt:lpstr>
      <vt:lpstr>Sherman Center Project Summary</vt:lpstr>
      <vt:lpstr>Slide 10</vt:lpstr>
      <vt:lpstr>Slide 11</vt:lpstr>
      <vt:lpstr>Slide 12</vt:lpstr>
      <vt:lpstr>Slide 13</vt:lpstr>
      <vt:lpstr>Slide 14</vt:lpstr>
      <vt:lpstr>Slide 15</vt:lpstr>
      <vt:lpstr> NIH Budget for 2012 </vt:lpstr>
      <vt:lpstr> NIH Budget for 2012 </vt:lpstr>
      <vt:lpstr>Strategy to thrive in new environment</vt:lpstr>
      <vt:lpstr>Education  </vt:lpstr>
      <vt:lpstr>Class Expansion -- Integration with Curriculum Redesign  </vt:lpstr>
      <vt:lpstr>Slide 21</vt:lpstr>
      <vt:lpstr>Slide 22</vt:lpstr>
      <vt:lpstr>Core Clinical Experience MODEL:  IT-b</vt:lpstr>
      <vt:lpstr>Learning Communities Mentors</vt:lpstr>
      <vt:lpstr>Recent on-campus improvements </vt:lpstr>
      <vt:lpstr>LCME PROJECT TIMELINE JAN 2010 TO DEC 2013</vt:lpstr>
    </vt:vector>
  </TitlesOfParts>
  <Company>UMMS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piarulll</dc:creator>
  <cp:lastModifiedBy>Oakleya</cp:lastModifiedBy>
  <cp:revision>193</cp:revision>
  <dcterms:created xsi:type="dcterms:W3CDTF">2008-02-12T20:18:05Z</dcterms:created>
  <dcterms:modified xsi:type="dcterms:W3CDTF">2011-02-08T14:33:09Z</dcterms:modified>
</cp:coreProperties>
</file>