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B963A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7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E6A8F-D56D-4207-B8E1-6982C9D47029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19CA6-D4EC-4837-9D2B-879241CF36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567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E6A8F-D56D-4207-B8E1-6982C9D47029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19CA6-D4EC-4837-9D2B-879241CF36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497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E6A8F-D56D-4207-B8E1-6982C9D47029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19CA6-D4EC-4837-9D2B-879241CF36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490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E6A8F-D56D-4207-B8E1-6982C9D47029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19CA6-D4EC-4837-9D2B-879241CF36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616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E6A8F-D56D-4207-B8E1-6982C9D47029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19CA6-D4EC-4837-9D2B-879241CF36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4003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E6A8F-D56D-4207-B8E1-6982C9D47029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19CA6-D4EC-4837-9D2B-879241CF36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610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E6A8F-D56D-4207-B8E1-6982C9D47029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19CA6-D4EC-4837-9D2B-879241CF36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026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E6A8F-D56D-4207-B8E1-6982C9D47029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19CA6-D4EC-4837-9D2B-879241CF36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074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E6A8F-D56D-4207-B8E1-6982C9D47029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19CA6-D4EC-4837-9D2B-879241CF36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073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E6A8F-D56D-4207-B8E1-6982C9D47029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19CA6-D4EC-4837-9D2B-879241CF36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311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E6A8F-D56D-4207-B8E1-6982C9D47029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D19CA6-D4EC-4837-9D2B-879241CF36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959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9E6A8F-D56D-4207-B8E1-6982C9D47029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D19CA6-D4EC-4837-9D2B-879241CF36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866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7" name="Straight Connector 106"/>
          <p:cNvCxnSpPr/>
          <p:nvPr/>
        </p:nvCxnSpPr>
        <p:spPr>
          <a:xfrm>
            <a:off x="4794275" y="1681327"/>
            <a:ext cx="0" cy="6740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>
            <a:off x="4946202" y="1681610"/>
            <a:ext cx="0" cy="11377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/>
          <p:nvPr/>
        </p:nvCxnSpPr>
        <p:spPr>
          <a:xfrm>
            <a:off x="5029200" y="1676214"/>
            <a:ext cx="0" cy="15936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/>
          <p:nvPr/>
        </p:nvCxnSpPr>
        <p:spPr>
          <a:xfrm flipV="1">
            <a:off x="5541042" y="1680174"/>
            <a:ext cx="6320" cy="4220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>
            <a:endCxn id="69" idx="2"/>
          </p:cNvCxnSpPr>
          <p:nvPr/>
        </p:nvCxnSpPr>
        <p:spPr>
          <a:xfrm>
            <a:off x="8682959" y="1676214"/>
            <a:ext cx="15858" cy="27067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/>
          <p:nvPr/>
        </p:nvCxnSpPr>
        <p:spPr>
          <a:xfrm flipH="1" flipV="1">
            <a:off x="7862955" y="1678770"/>
            <a:ext cx="2156" cy="39585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>
            <a:stCxn id="38" idx="2"/>
          </p:cNvCxnSpPr>
          <p:nvPr/>
        </p:nvCxnSpPr>
        <p:spPr>
          <a:xfrm flipV="1">
            <a:off x="7057856" y="1681330"/>
            <a:ext cx="2843" cy="21011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flipH="1" flipV="1">
            <a:off x="6317813" y="1675928"/>
            <a:ext cx="1412" cy="10701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>
            <a:stCxn id="115" idx="2"/>
          </p:cNvCxnSpPr>
          <p:nvPr/>
        </p:nvCxnSpPr>
        <p:spPr>
          <a:xfrm flipH="1" flipV="1">
            <a:off x="3670485" y="1212763"/>
            <a:ext cx="3224" cy="39859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108" idx="2"/>
          </p:cNvCxnSpPr>
          <p:nvPr/>
        </p:nvCxnSpPr>
        <p:spPr>
          <a:xfrm flipH="1" flipV="1">
            <a:off x="2746358" y="1670819"/>
            <a:ext cx="14565" cy="10948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3276600" y="838200"/>
            <a:ext cx="1219200" cy="60960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/>
              <a:t>Terence R. Flotte, MD</a:t>
            </a:r>
          </a:p>
          <a:p>
            <a:pPr algn="ctr"/>
            <a:r>
              <a:rPr lang="en-US" sz="500" dirty="0" smtClean="0"/>
              <a:t>Dean, Provost and Executive Deputy Chancellor</a:t>
            </a:r>
          </a:p>
          <a:p>
            <a:pPr algn="ctr"/>
            <a:r>
              <a:rPr lang="en-US" sz="500" dirty="0" smtClean="0"/>
              <a:t>Chief Research Officer</a:t>
            </a:r>
            <a:endParaRPr lang="en-US" sz="500" dirty="0"/>
          </a:p>
        </p:txBody>
      </p:sp>
      <p:sp>
        <p:nvSpPr>
          <p:cNvPr id="5" name="Rectangle 4"/>
          <p:cNvSpPr/>
          <p:nvPr/>
        </p:nvSpPr>
        <p:spPr>
          <a:xfrm>
            <a:off x="4800600" y="1219200"/>
            <a:ext cx="685800" cy="30480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 dirty="0" smtClean="0"/>
              <a:t>Kristen Maki, MPH</a:t>
            </a:r>
          </a:p>
          <a:p>
            <a:pPr algn="ctr"/>
            <a:r>
              <a:rPr lang="en-US" sz="500" dirty="0" smtClean="0"/>
              <a:t>Chief of Staff</a:t>
            </a:r>
            <a:endParaRPr lang="en-US" sz="500" dirty="0"/>
          </a:p>
        </p:txBody>
      </p:sp>
      <p:sp>
        <p:nvSpPr>
          <p:cNvPr id="6" name="Rectangle 5"/>
          <p:cNvSpPr/>
          <p:nvPr/>
        </p:nvSpPr>
        <p:spPr>
          <a:xfrm>
            <a:off x="8305800" y="1905000"/>
            <a:ext cx="685800" cy="38099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Joan Vitello, PhD, RN</a:t>
            </a:r>
          </a:p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Dean, Graduate School of Nursing</a:t>
            </a:r>
            <a:endParaRPr lang="en-US" sz="500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692495" y="1924699"/>
            <a:ext cx="731520" cy="51862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Sonia Chimienti, MD</a:t>
            </a:r>
          </a:p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Vice Provost of Student Affairs and Enrollment Management </a:t>
            </a:r>
            <a:endParaRPr lang="en-US" sz="5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460460" y="1913275"/>
            <a:ext cx="793276" cy="38099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Anthony Carruthers, PhD</a:t>
            </a:r>
            <a:endParaRPr lang="en-US" sz="500" dirty="0" smtClean="0">
              <a:solidFill>
                <a:srgbClr val="FF0000"/>
              </a:solidFill>
            </a:endParaRPr>
          </a:p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Dean, Graduate School of Biomedical Sciences</a:t>
            </a:r>
            <a:endParaRPr lang="en-US" sz="5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953382" y="1911508"/>
            <a:ext cx="685722" cy="37430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Luanne Thorndyke, MD</a:t>
            </a:r>
          </a:p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Vice Provost for Faculty Affairs</a:t>
            </a:r>
            <a:endParaRPr lang="en-US" sz="5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181456" y="1911507"/>
            <a:ext cx="722440" cy="491341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Katherine Luzuriaga, MD</a:t>
            </a:r>
          </a:p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Vice Provost for Clinical and Translational Science</a:t>
            </a:r>
            <a:endParaRPr lang="en-US" sz="500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282287" y="1916622"/>
            <a:ext cx="762001" cy="37430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Vacant </a:t>
            </a:r>
          </a:p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Sr. Associate Dean for Educational Affairs</a:t>
            </a:r>
            <a:endParaRPr lang="en-US" sz="500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286000" y="1911695"/>
            <a:ext cx="937846" cy="40441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Deborah DeMarco, MD</a:t>
            </a:r>
          </a:p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Sr. Associate Dean for Clinical Affairs and Associate Dean Graduate Medical Education</a:t>
            </a:r>
            <a:endParaRPr lang="en-US" sz="500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524000" y="1911696"/>
            <a:ext cx="685800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Department Chairs, Director of Centers, Programs and Institutes</a:t>
            </a:r>
            <a:endParaRPr lang="en-US" sz="500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896817" y="1910440"/>
            <a:ext cx="550983" cy="37555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Associate Deans, Educational Affiliates</a:t>
            </a:r>
            <a:endParaRPr lang="en-US" sz="500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52400" y="1909186"/>
            <a:ext cx="685800" cy="37681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Regional Executive Dean, UMMS-</a:t>
            </a:r>
            <a:r>
              <a:rPr lang="en-US" sz="500" dirty="0" err="1" smtClean="0">
                <a:solidFill>
                  <a:schemeClr val="tx1"/>
                </a:solidFill>
              </a:rPr>
              <a:t>Baystate</a:t>
            </a:r>
            <a:endParaRPr lang="en-US" sz="500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291346" y="2798606"/>
            <a:ext cx="762001" cy="38462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Melissa Fischer, MD MEd</a:t>
            </a:r>
          </a:p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Associate Dean Undergraduate Medical Education</a:t>
            </a:r>
            <a:endParaRPr lang="en-US" sz="500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291345" y="3251093"/>
            <a:ext cx="762001" cy="37430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 dirty="0" err="1" smtClean="0">
                <a:solidFill>
                  <a:schemeClr val="tx1"/>
                </a:solidFill>
              </a:rPr>
              <a:t>Mariann</a:t>
            </a:r>
            <a:r>
              <a:rPr lang="en-US" sz="500" dirty="0" smtClean="0">
                <a:solidFill>
                  <a:schemeClr val="tx1"/>
                </a:solidFill>
              </a:rPr>
              <a:t> </a:t>
            </a:r>
            <a:r>
              <a:rPr lang="en-US" sz="500" dirty="0" err="1" smtClean="0">
                <a:solidFill>
                  <a:schemeClr val="tx1"/>
                </a:solidFill>
              </a:rPr>
              <a:t>Manno</a:t>
            </a:r>
            <a:r>
              <a:rPr lang="en-US" sz="500" dirty="0" smtClean="0">
                <a:solidFill>
                  <a:schemeClr val="tx1"/>
                </a:solidFill>
              </a:rPr>
              <a:t>, MD</a:t>
            </a:r>
          </a:p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Associate Dean for Admissions</a:t>
            </a:r>
            <a:endParaRPr lang="en-US" sz="500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107760" y="1920386"/>
            <a:ext cx="642554" cy="395721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Thoru Pederson, PhD</a:t>
            </a:r>
          </a:p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Associate Vice Provost for Research</a:t>
            </a:r>
            <a:endParaRPr lang="en-US" sz="500" dirty="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4223012" y="2362904"/>
            <a:ext cx="618598" cy="403329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Diego Vazquez</a:t>
            </a:r>
          </a:p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Assistant Vice Provost Research Funding Services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308802" y="2812533"/>
            <a:ext cx="643509" cy="380999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Samuel Varghese, PhD</a:t>
            </a:r>
          </a:p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Director of IACUC/IBC</a:t>
            </a:r>
            <a:endParaRPr lang="en-US" sz="500" dirty="0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4376080" y="3247017"/>
            <a:ext cx="653120" cy="380999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Susanna Perkins</a:t>
            </a:r>
          </a:p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Administrative Manager Research Cores</a:t>
            </a:r>
            <a:endParaRPr lang="en-US" sz="500" dirty="0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5939157" y="2355405"/>
            <a:ext cx="693319" cy="39946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Robert Milner, PhD</a:t>
            </a:r>
          </a:p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Associate Vice Provost Professional Development</a:t>
            </a:r>
            <a:endParaRPr lang="en-US" sz="500" dirty="0">
              <a:solidFill>
                <a:schemeClr val="tx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7491736" y="2355406"/>
            <a:ext cx="762000" cy="38099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Kendall Knight, PhD</a:t>
            </a:r>
          </a:p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Associate Dean Basic and Biomedical Sciences</a:t>
            </a:r>
            <a:endParaRPr lang="en-US" sz="500" dirty="0">
              <a:solidFill>
                <a:schemeClr val="tx1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7491736" y="2816052"/>
            <a:ext cx="762000" cy="38099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Brian Lewis, PhD</a:t>
            </a:r>
          </a:p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Associate Dean  for Diversity and</a:t>
            </a:r>
          </a:p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Pre-matriculation Programs</a:t>
            </a:r>
            <a:endParaRPr lang="en-US" sz="500" dirty="0">
              <a:solidFill>
                <a:schemeClr val="tx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7491736" y="3269906"/>
            <a:ext cx="762000" cy="38099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Kate </a:t>
            </a:r>
            <a:r>
              <a:rPr lang="en-US" sz="500" dirty="0" err="1" smtClean="0">
                <a:solidFill>
                  <a:schemeClr val="tx1"/>
                </a:solidFill>
              </a:rPr>
              <a:t>Lapane</a:t>
            </a:r>
            <a:r>
              <a:rPr lang="en-US" sz="500" dirty="0" smtClean="0">
                <a:solidFill>
                  <a:schemeClr val="tx1"/>
                </a:solidFill>
              </a:rPr>
              <a:t>, PhD</a:t>
            </a:r>
          </a:p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Associate Dean for Clinical and Population Health Research</a:t>
            </a:r>
            <a:endParaRPr lang="en-US" sz="500" dirty="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7416225" y="3733798"/>
            <a:ext cx="868787" cy="58267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 dirty="0" err="1" smtClean="0">
                <a:solidFill>
                  <a:schemeClr val="tx1"/>
                </a:solidFill>
              </a:rPr>
              <a:t>Gyongi</a:t>
            </a:r>
            <a:r>
              <a:rPr lang="en-US" sz="500" dirty="0" smtClean="0">
                <a:solidFill>
                  <a:schemeClr val="tx1"/>
                </a:solidFill>
              </a:rPr>
              <a:t> Szabo, MD, PhD</a:t>
            </a:r>
          </a:p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Associate Dean Clinical and Translational Research</a:t>
            </a:r>
          </a:p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Associate Vice Provost, </a:t>
            </a:r>
            <a:r>
              <a:rPr lang="en-US" sz="500" dirty="0" err="1" smtClean="0">
                <a:solidFill>
                  <a:schemeClr val="tx1"/>
                </a:solidFill>
              </a:rPr>
              <a:t>Interprofessional</a:t>
            </a:r>
            <a:r>
              <a:rPr lang="en-US" sz="500" dirty="0" smtClean="0">
                <a:solidFill>
                  <a:schemeClr val="tx1"/>
                </a:solidFill>
              </a:rPr>
              <a:t> Education in Research</a:t>
            </a:r>
            <a:endParaRPr lang="en-US" sz="500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7491736" y="4369627"/>
            <a:ext cx="762000" cy="42436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Anthony Imbalzano, PhD</a:t>
            </a:r>
          </a:p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Associate Dean, Office for Postdoctoral Scholars</a:t>
            </a:r>
            <a:endParaRPr lang="en-US" sz="500" dirty="0">
              <a:solidFill>
                <a:schemeClr val="tx1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7461687" y="5295589"/>
            <a:ext cx="824552" cy="38099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Cynthia </a:t>
            </a:r>
            <a:r>
              <a:rPr lang="en-US" sz="500" dirty="0" err="1" smtClean="0">
                <a:solidFill>
                  <a:schemeClr val="tx1"/>
                </a:solidFill>
              </a:rPr>
              <a:t>Fuhrmann</a:t>
            </a:r>
            <a:r>
              <a:rPr lang="en-US" sz="500" dirty="0" smtClean="0">
                <a:solidFill>
                  <a:schemeClr val="tx1"/>
                </a:solidFill>
              </a:rPr>
              <a:t>, PhD</a:t>
            </a:r>
          </a:p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Assistant Dean, Career and Professional Development</a:t>
            </a:r>
            <a:endParaRPr lang="en-US" sz="500" dirty="0">
              <a:solidFill>
                <a:schemeClr val="tx1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7491736" y="4853619"/>
            <a:ext cx="762000" cy="38099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Mary Ellen Lane, PhD</a:t>
            </a:r>
          </a:p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Assistant Dean for Graduate School of Biomedical Sciences</a:t>
            </a:r>
            <a:endParaRPr lang="en-US" sz="500" dirty="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6730425" y="2971800"/>
            <a:ext cx="685800" cy="37430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Shawn Morrissey</a:t>
            </a:r>
          </a:p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Director Financial Aid</a:t>
            </a:r>
            <a:endParaRPr lang="en-US" sz="500" dirty="0">
              <a:solidFill>
                <a:schemeClr val="tx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6730595" y="3408222"/>
            <a:ext cx="654521" cy="37430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Michael Baker</a:t>
            </a:r>
          </a:p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Registrar</a:t>
            </a:r>
            <a:endParaRPr lang="en-US" sz="500" dirty="0">
              <a:solidFill>
                <a:schemeClr val="tx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978877" y="5711458"/>
            <a:ext cx="1307123" cy="46074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700" b="1" dirty="0" smtClean="0">
                <a:solidFill>
                  <a:schemeClr val="tx1"/>
                </a:solidFill>
              </a:rPr>
              <a:t>Blue =     Reports to Dean</a:t>
            </a:r>
          </a:p>
          <a:p>
            <a:r>
              <a:rPr lang="en-US" sz="700" b="1" dirty="0">
                <a:solidFill>
                  <a:schemeClr val="tx1"/>
                </a:solidFill>
              </a:rPr>
              <a:t>Yellow = Reports to Chief</a:t>
            </a:r>
          </a:p>
          <a:p>
            <a:r>
              <a:rPr lang="en-US" sz="700" b="1" dirty="0">
                <a:solidFill>
                  <a:schemeClr val="tx1"/>
                </a:solidFill>
              </a:rPr>
              <a:t>                 Research Officer</a:t>
            </a:r>
          </a:p>
          <a:p>
            <a:r>
              <a:rPr lang="en-US" sz="700" b="1" dirty="0" smtClean="0">
                <a:solidFill>
                  <a:schemeClr val="tx1"/>
                </a:solidFill>
              </a:rPr>
              <a:t>Green =  Reports to Provost</a:t>
            </a:r>
          </a:p>
        </p:txBody>
      </p:sp>
      <p:sp>
        <p:nvSpPr>
          <p:cNvPr id="3" name="Rectangle 2"/>
          <p:cNvSpPr/>
          <p:nvPr/>
        </p:nvSpPr>
        <p:spPr>
          <a:xfrm>
            <a:off x="2141561" y="5714998"/>
            <a:ext cx="152400" cy="15240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2141561" y="5865628"/>
            <a:ext cx="152400" cy="152402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2141561" y="6027128"/>
            <a:ext cx="152400" cy="15240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3" name="Straight Connector 42"/>
          <p:cNvCxnSpPr>
            <a:stCxn id="5" idx="1"/>
          </p:cNvCxnSpPr>
          <p:nvPr/>
        </p:nvCxnSpPr>
        <p:spPr>
          <a:xfrm flipH="1">
            <a:off x="4509448" y="1371600"/>
            <a:ext cx="2911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V="1">
            <a:off x="495300" y="1676214"/>
            <a:ext cx="8187659" cy="51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3886200" y="1447800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>
            <a:endCxn id="16" idx="0"/>
          </p:cNvCxnSpPr>
          <p:nvPr/>
        </p:nvCxnSpPr>
        <p:spPr>
          <a:xfrm>
            <a:off x="495300" y="1676400"/>
            <a:ext cx="0" cy="2327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>
            <a:stCxn id="15" idx="0"/>
          </p:cNvCxnSpPr>
          <p:nvPr/>
        </p:nvCxnSpPr>
        <p:spPr>
          <a:xfrm flipH="1" flipV="1">
            <a:off x="1172308" y="1676400"/>
            <a:ext cx="1" cy="234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>
            <a:stCxn id="14" idx="0"/>
          </p:cNvCxnSpPr>
          <p:nvPr/>
        </p:nvCxnSpPr>
        <p:spPr>
          <a:xfrm flipV="1">
            <a:off x="1866900" y="1676400"/>
            <a:ext cx="0" cy="2352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flipV="1">
            <a:off x="4495800" y="1676400"/>
            <a:ext cx="0" cy="2352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>
            <a:stCxn id="37" idx="0"/>
            <a:endCxn id="37" idx="0"/>
          </p:cNvCxnSpPr>
          <p:nvPr/>
        </p:nvCxnSpPr>
        <p:spPr>
          <a:xfrm>
            <a:off x="7073325" y="297180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" name="TextBox 138"/>
          <p:cNvSpPr txBox="1"/>
          <p:nvPr/>
        </p:nvSpPr>
        <p:spPr>
          <a:xfrm>
            <a:off x="978877" y="228600"/>
            <a:ext cx="70221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Office of the Dean, Provost and Executive Deputy Chancellor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0" name="TextBox 139"/>
          <p:cNvSpPr txBox="1"/>
          <p:nvPr/>
        </p:nvSpPr>
        <p:spPr>
          <a:xfrm>
            <a:off x="6858000" y="6179530"/>
            <a:ext cx="17907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September 2017</a:t>
            </a:r>
          </a:p>
        </p:txBody>
      </p:sp>
      <p:pic>
        <p:nvPicPr>
          <p:cNvPr id="83" name="Picture 82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175" y="4130913"/>
            <a:ext cx="2743200" cy="982980"/>
          </a:xfrm>
          <a:prstGeom prst="rect">
            <a:avLst/>
          </a:prstGeom>
          <a:noFill/>
        </p:spPr>
      </p:pic>
      <p:sp>
        <p:nvSpPr>
          <p:cNvPr id="85" name="Rectangle 84"/>
          <p:cNvSpPr/>
          <p:nvPr/>
        </p:nvSpPr>
        <p:spPr>
          <a:xfrm>
            <a:off x="3295838" y="3693262"/>
            <a:ext cx="761301" cy="62320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Michael Kneeland, MD, MPH</a:t>
            </a:r>
            <a:r>
              <a:rPr lang="en-US" sz="500" dirty="0">
                <a:solidFill>
                  <a:schemeClr val="tx1"/>
                </a:solidFill>
              </a:rPr>
              <a:t/>
            </a:r>
            <a:br>
              <a:rPr lang="en-US" sz="500" dirty="0">
                <a:solidFill>
                  <a:schemeClr val="tx1"/>
                </a:solidFill>
              </a:rPr>
            </a:br>
            <a:r>
              <a:rPr lang="en-US" sz="500" dirty="0">
                <a:solidFill>
                  <a:schemeClr val="tx1"/>
                </a:solidFill>
              </a:rPr>
              <a:t>Associate Dean for </a:t>
            </a:r>
            <a:r>
              <a:rPr lang="en-US" sz="500" dirty="0" smtClean="0">
                <a:solidFill>
                  <a:schemeClr val="tx1"/>
                </a:solidFill>
              </a:rPr>
              <a:t>Allied  </a:t>
            </a:r>
            <a:r>
              <a:rPr lang="en-US" sz="500" dirty="0">
                <a:solidFill>
                  <a:schemeClr val="tx1"/>
                </a:solidFill>
              </a:rPr>
              <a:t>Health and </a:t>
            </a:r>
            <a:r>
              <a:rPr lang="en-US" sz="500" dirty="0" smtClean="0">
                <a:solidFill>
                  <a:schemeClr val="tx1"/>
                </a:solidFill>
              </a:rPr>
              <a:t>Inter-professional Education</a:t>
            </a:r>
          </a:p>
          <a:p>
            <a:pPr algn="ctr"/>
            <a:r>
              <a:rPr lang="en-US" sz="500" dirty="0">
                <a:solidFill>
                  <a:schemeClr val="tx1"/>
                </a:solidFill>
              </a:rPr>
              <a:t> Interim Associate Dean for CME</a:t>
            </a:r>
          </a:p>
        </p:txBody>
      </p:sp>
      <p:sp>
        <p:nvSpPr>
          <p:cNvPr id="89" name="Rectangle 88"/>
          <p:cNvSpPr/>
          <p:nvPr/>
        </p:nvSpPr>
        <p:spPr>
          <a:xfrm>
            <a:off x="8321518" y="2368790"/>
            <a:ext cx="685800" cy="38099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Karen Dick</a:t>
            </a:r>
            <a:r>
              <a:rPr lang="en-US" sz="500" dirty="0">
                <a:solidFill>
                  <a:schemeClr val="tx1"/>
                </a:solidFill>
              </a:rPr>
              <a:t>, PhD, </a:t>
            </a:r>
            <a:r>
              <a:rPr lang="en-US" sz="500" dirty="0" smtClean="0">
                <a:solidFill>
                  <a:schemeClr val="tx1"/>
                </a:solidFill>
              </a:rPr>
              <a:t>GNP-BC</a:t>
            </a:r>
          </a:p>
          <a:p>
            <a:pPr algn="ctr"/>
            <a:r>
              <a:rPr lang="en-US" sz="500" dirty="0">
                <a:solidFill>
                  <a:schemeClr val="tx1"/>
                </a:solidFill>
              </a:rPr>
              <a:t>Associate Dean for  Advanced Practice Programs </a:t>
            </a:r>
          </a:p>
        </p:txBody>
      </p:sp>
      <p:sp>
        <p:nvSpPr>
          <p:cNvPr id="91" name="Rectangle 90"/>
          <p:cNvSpPr/>
          <p:nvPr/>
        </p:nvSpPr>
        <p:spPr>
          <a:xfrm>
            <a:off x="8330625" y="2819401"/>
            <a:ext cx="685800" cy="38099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James Fain</a:t>
            </a:r>
            <a:r>
              <a:rPr lang="en-US" sz="500" dirty="0">
                <a:solidFill>
                  <a:schemeClr val="tx1"/>
                </a:solidFill>
              </a:rPr>
              <a:t>, PhD, RN, BC-ADM, </a:t>
            </a:r>
            <a:r>
              <a:rPr lang="en-US" sz="500" dirty="0" smtClean="0">
                <a:solidFill>
                  <a:schemeClr val="tx1"/>
                </a:solidFill>
              </a:rPr>
              <a:t>FAAN</a:t>
            </a:r>
          </a:p>
          <a:p>
            <a:pPr algn="ctr"/>
            <a:r>
              <a:rPr lang="en-US" sz="500" dirty="0">
                <a:solidFill>
                  <a:schemeClr val="tx1"/>
                </a:solidFill>
              </a:rPr>
              <a:t>Associate Dean for Academic Affairs</a:t>
            </a:r>
          </a:p>
        </p:txBody>
      </p:sp>
      <p:sp>
        <p:nvSpPr>
          <p:cNvPr id="93" name="Rectangle 92"/>
          <p:cNvSpPr/>
          <p:nvPr/>
        </p:nvSpPr>
        <p:spPr>
          <a:xfrm>
            <a:off x="8326921" y="3275506"/>
            <a:ext cx="699208" cy="48376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Janet Hale</a:t>
            </a:r>
            <a:r>
              <a:rPr lang="en-US" sz="500" dirty="0">
                <a:solidFill>
                  <a:schemeClr val="tx1"/>
                </a:solidFill>
              </a:rPr>
              <a:t>, PhD, RN, </a:t>
            </a:r>
            <a:r>
              <a:rPr lang="en-US" sz="500" dirty="0" smtClean="0">
                <a:solidFill>
                  <a:schemeClr val="tx1"/>
                </a:solidFill>
              </a:rPr>
              <a:t>FNP</a:t>
            </a:r>
          </a:p>
          <a:p>
            <a:pPr algn="ctr"/>
            <a:r>
              <a:rPr lang="en-US" sz="500" dirty="0">
                <a:solidFill>
                  <a:schemeClr val="tx1"/>
                </a:solidFill>
              </a:rPr>
              <a:t>Associate Dean for </a:t>
            </a:r>
            <a:r>
              <a:rPr lang="en-US" sz="500" dirty="0" err="1">
                <a:solidFill>
                  <a:schemeClr val="tx1"/>
                </a:solidFill>
              </a:rPr>
              <a:t>Interprofessional</a:t>
            </a:r>
            <a:r>
              <a:rPr lang="en-US" sz="500" dirty="0">
                <a:solidFill>
                  <a:schemeClr val="tx1"/>
                </a:solidFill>
              </a:rPr>
              <a:t> &amp; Community Partnerships</a:t>
            </a:r>
          </a:p>
        </p:txBody>
      </p:sp>
      <p:sp>
        <p:nvSpPr>
          <p:cNvPr id="96" name="Rectangle 95"/>
          <p:cNvSpPr/>
          <p:nvPr/>
        </p:nvSpPr>
        <p:spPr>
          <a:xfrm>
            <a:off x="3291346" y="4381403"/>
            <a:ext cx="762001" cy="37430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Tracy Kedian MD</a:t>
            </a:r>
          </a:p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Assistant Dean for Student Academic Achievement </a:t>
            </a:r>
            <a:endParaRPr lang="en-US" sz="500" dirty="0">
              <a:solidFill>
                <a:schemeClr val="tx1"/>
              </a:solidFill>
            </a:endParaRPr>
          </a:p>
        </p:txBody>
      </p:sp>
      <p:sp>
        <p:nvSpPr>
          <p:cNvPr id="111" name="Rectangle 110"/>
          <p:cNvSpPr/>
          <p:nvPr/>
        </p:nvSpPr>
        <p:spPr>
          <a:xfrm>
            <a:off x="6692495" y="2529779"/>
            <a:ext cx="762001" cy="37430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Maria Garcia, MD</a:t>
            </a:r>
          </a:p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Assistant </a:t>
            </a:r>
            <a:r>
              <a:rPr lang="en-US" sz="500" smtClean="0">
                <a:solidFill>
                  <a:schemeClr val="tx1"/>
                </a:solidFill>
              </a:rPr>
              <a:t>Vice Provost </a:t>
            </a:r>
            <a:r>
              <a:rPr lang="en-US" sz="500" dirty="0" smtClean="0">
                <a:solidFill>
                  <a:schemeClr val="tx1"/>
                </a:solidFill>
              </a:rPr>
              <a:t>for Student Diversity</a:t>
            </a:r>
            <a:endParaRPr lang="en-US" sz="500" dirty="0">
              <a:solidFill>
                <a:schemeClr val="tx1"/>
              </a:solidFill>
            </a:endParaRPr>
          </a:p>
        </p:txBody>
      </p:sp>
      <p:sp>
        <p:nvSpPr>
          <p:cNvPr id="108" name="Rectangle 107"/>
          <p:cNvSpPr/>
          <p:nvPr/>
        </p:nvSpPr>
        <p:spPr>
          <a:xfrm>
            <a:off x="2292000" y="2391409"/>
            <a:ext cx="937846" cy="37430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Michael </a:t>
            </a:r>
            <a:r>
              <a:rPr lang="en-US" sz="500" dirty="0" err="1" smtClean="0">
                <a:solidFill>
                  <a:schemeClr val="tx1"/>
                </a:solidFill>
              </a:rPr>
              <a:t>Gitkind</a:t>
            </a:r>
            <a:r>
              <a:rPr lang="en-US" sz="500" dirty="0" smtClean="0">
                <a:solidFill>
                  <a:schemeClr val="tx1"/>
                </a:solidFill>
              </a:rPr>
              <a:t>, MD </a:t>
            </a:r>
          </a:p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Assistant Dean for Graduate Medical Education </a:t>
            </a:r>
            <a:endParaRPr lang="en-US" sz="500" dirty="0">
              <a:solidFill>
                <a:schemeClr val="tx1"/>
              </a:solidFill>
            </a:endParaRPr>
          </a:p>
        </p:txBody>
      </p:sp>
      <p:sp>
        <p:nvSpPr>
          <p:cNvPr id="110" name="Rectangle 109"/>
          <p:cNvSpPr/>
          <p:nvPr/>
        </p:nvSpPr>
        <p:spPr>
          <a:xfrm>
            <a:off x="3288079" y="2358753"/>
            <a:ext cx="762001" cy="37430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Anne Larkin, MD </a:t>
            </a:r>
          </a:p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Director for LCME 2020 Accreditation </a:t>
            </a:r>
          </a:p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Interim SADEA </a:t>
            </a:r>
            <a:endParaRPr lang="en-US" sz="500" dirty="0">
              <a:solidFill>
                <a:schemeClr val="tx1"/>
              </a:solidFill>
            </a:endParaRPr>
          </a:p>
        </p:txBody>
      </p:sp>
      <p:sp>
        <p:nvSpPr>
          <p:cNvPr id="115" name="Rectangle 114"/>
          <p:cNvSpPr/>
          <p:nvPr/>
        </p:nvSpPr>
        <p:spPr>
          <a:xfrm>
            <a:off x="3292708" y="4824365"/>
            <a:ext cx="762001" cy="37430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Mary </a:t>
            </a:r>
            <a:r>
              <a:rPr lang="en-US" sz="500" dirty="0" err="1" smtClean="0">
                <a:solidFill>
                  <a:schemeClr val="tx1"/>
                </a:solidFill>
              </a:rPr>
              <a:t>Piorun</a:t>
            </a:r>
            <a:r>
              <a:rPr lang="en-US" sz="500" dirty="0" smtClean="0">
                <a:solidFill>
                  <a:schemeClr val="tx1"/>
                </a:solidFill>
              </a:rPr>
              <a:t>, PhD</a:t>
            </a:r>
          </a:p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Director of Library Services </a:t>
            </a:r>
            <a:endParaRPr lang="en-US" sz="500" dirty="0">
              <a:solidFill>
                <a:schemeClr val="tx1"/>
              </a:solidFill>
            </a:endParaRPr>
          </a:p>
        </p:txBody>
      </p:sp>
      <p:sp>
        <p:nvSpPr>
          <p:cNvPr id="127" name="Rectangle 126"/>
          <p:cNvSpPr/>
          <p:nvPr/>
        </p:nvSpPr>
        <p:spPr>
          <a:xfrm>
            <a:off x="4451023" y="3674316"/>
            <a:ext cx="650567" cy="380999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Denise O’Connell, PhD</a:t>
            </a:r>
          </a:p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Director, Dept. of Animal Medicine </a:t>
            </a:r>
            <a:endParaRPr lang="en-US" sz="500" dirty="0">
              <a:solidFill>
                <a:schemeClr val="tx1"/>
              </a:solidFill>
            </a:endParaRPr>
          </a:p>
        </p:txBody>
      </p:sp>
      <p:sp>
        <p:nvSpPr>
          <p:cNvPr id="129" name="Rectangle 128"/>
          <p:cNvSpPr/>
          <p:nvPr/>
        </p:nvSpPr>
        <p:spPr>
          <a:xfrm>
            <a:off x="4545691" y="4131689"/>
            <a:ext cx="653120" cy="380999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Casey Moran </a:t>
            </a:r>
          </a:p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Regulatory Coordinator </a:t>
            </a:r>
            <a:endParaRPr lang="en-US" sz="500" dirty="0">
              <a:solidFill>
                <a:schemeClr val="tx1"/>
              </a:solidFill>
            </a:endParaRPr>
          </a:p>
        </p:txBody>
      </p:sp>
      <p:cxnSp>
        <p:nvCxnSpPr>
          <p:cNvPr id="130" name="Straight Connector 129"/>
          <p:cNvCxnSpPr/>
          <p:nvPr/>
        </p:nvCxnSpPr>
        <p:spPr>
          <a:xfrm>
            <a:off x="5086116" y="1676214"/>
            <a:ext cx="7494" cy="19981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Connector 130"/>
          <p:cNvCxnSpPr/>
          <p:nvPr/>
        </p:nvCxnSpPr>
        <p:spPr>
          <a:xfrm>
            <a:off x="5143500" y="1676214"/>
            <a:ext cx="0" cy="24546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Rectangle 68"/>
          <p:cNvSpPr/>
          <p:nvPr/>
        </p:nvSpPr>
        <p:spPr>
          <a:xfrm>
            <a:off x="8324134" y="3830475"/>
            <a:ext cx="749365" cy="55251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Susan Sullivan-</a:t>
            </a:r>
            <a:r>
              <a:rPr lang="en-US" sz="500" dirty="0" err="1" smtClean="0">
                <a:solidFill>
                  <a:schemeClr val="tx1"/>
                </a:solidFill>
              </a:rPr>
              <a:t>Bolyai</a:t>
            </a:r>
            <a:r>
              <a:rPr lang="en-US" sz="500" dirty="0" smtClean="0">
                <a:solidFill>
                  <a:schemeClr val="tx1"/>
                </a:solidFill>
              </a:rPr>
              <a:t>, </a:t>
            </a:r>
            <a:r>
              <a:rPr lang="en-US" sz="500" dirty="0" err="1" smtClean="0">
                <a:solidFill>
                  <a:schemeClr val="tx1"/>
                </a:solidFill>
              </a:rPr>
              <a:t>DNSc</a:t>
            </a:r>
            <a:r>
              <a:rPr lang="en-US" sz="500" dirty="0" smtClean="0">
                <a:solidFill>
                  <a:schemeClr val="tx1"/>
                </a:solidFill>
              </a:rPr>
              <a:t>, CNS, RN, FAAN, </a:t>
            </a:r>
          </a:p>
          <a:p>
            <a:pPr algn="ctr"/>
            <a:r>
              <a:rPr lang="en-US" sz="500" dirty="0" smtClean="0">
                <a:solidFill>
                  <a:schemeClr val="tx1"/>
                </a:solidFill>
              </a:rPr>
              <a:t>Professor and Associate Dean of Research and Innovation </a:t>
            </a:r>
            <a:endParaRPr lang="en-US" sz="5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6838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2676</TotalTime>
  <Words>436</Words>
  <Application>Microsoft Office PowerPoint</Application>
  <PresentationFormat>On-screen Show (4:3)</PresentationFormat>
  <Paragraphs>87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UMASS Medical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Maki, Kristen</dc:creator>
  <cp:lastModifiedBy>Bowie, Olivia</cp:lastModifiedBy>
  <cp:revision>71</cp:revision>
  <cp:lastPrinted>2016-11-15T16:40:55Z</cp:lastPrinted>
  <dcterms:created xsi:type="dcterms:W3CDTF">2016-03-30T20:11:18Z</dcterms:created>
  <dcterms:modified xsi:type="dcterms:W3CDTF">2017-09-19T19:31:58Z</dcterms:modified>
</cp:coreProperties>
</file>