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73" r:id="rId3"/>
    <p:sldId id="274" r:id="rId4"/>
    <p:sldId id="275" r:id="rId5"/>
    <p:sldId id="257" r:id="rId6"/>
    <p:sldId id="282" r:id="rId7"/>
    <p:sldId id="263" r:id="rId8"/>
    <p:sldId id="267" r:id="rId9"/>
    <p:sldId id="271" r:id="rId10"/>
    <p:sldId id="277" r:id="rId11"/>
    <p:sldId id="286" r:id="rId12"/>
    <p:sldId id="268" r:id="rId13"/>
    <p:sldId id="276" r:id="rId14"/>
    <p:sldId id="269" r:id="rId15"/>
    <p:sldId id="278" r:id="rId16"/>
    <p:sldId id="279" r:id="rId17"/>
    <p:sldId id="281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mon, Stephenie" initials="LS" lastIdx="2" clrIdx="0">
    <p:extLst>
      <p:ext uri="{19B8F6BF-5375-455C-9EA6-DF929625EA0E}">
        <p15:presenceInfo xmlns:p15="http://schemas.microsoft.com/office/powerpoint/2012/main" userId="Lemon, Stepheni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>
      <p:cViewPr varScale="1">
        <p:scale>
          <a:sx n="70" d="100"/>
          <a:sy n="70" d="100"/>
        </p:scale>
        <p:origin x="94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0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D6484-5FA5-4DF2-9E88-ADE4168CE098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AAFAC-AF71-4486-9FB1-C25A777F1A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4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C56856-1F4D-4929-9871-679433171352}" type="datetimeFigureOut">
              <a:rPr lang="en-US" smtClean="0"/>
              <a:t>12/5/2019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FF666D4-2546-4920-BD60-47E65F0EA5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848600" cy="1927225"/>
          </a:xfrm>
        </p:spPr>
        <p:txBody>
          <a:bodyPr>
            <a:noAutofit/>
          </a:bodyPr>
          <a:lstStyle/>
          <a:p>
            <a:r>
              <a:rPr lang="en-US" sz="4000" dirty="0"/>
              <a:t>Massachusetts Consortium for Cardiopulmonary Implementation Science Scholars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51224"/>
            <a:ext cx="6400800" cy="2720975"/>
          </a:xfrm>
        </p:spPr>
        <p:txBody>
          <a:bodyPr>
            <a:normAutofit/>
          </a:bodyPr>
          <a:lstStyle/>
          <a:p>
            <a:r>
              <a:rPr lang="en-US" dirty="0"/>
              <a:t>Webinar for applicants</a:t>
            </a:r>
          </a:p>
          <a:p>
            <a:r>
              <a:rPr lang="en-US" dirty="0"/>
              <a:t>December 9, 2019</a:t>
            </a:r>
          </a:p>
          <a:p>
            <a:endParaRPr lang="en-US" dirty="0"/>
          </a:p>
          <a:p>
            <a:r>
              <a:rPr lang="en-US" dirty="0"/>
              <a:t>Stephenie Lemon, PhD, MS</a:t>
            </a:r>
          </a:p>
          <a:p>
            <a:r>
              <a:rPr lang="en-US" dirty="0"/>
              <a:t>Peter </a:t>
            </a:r>
            <a:r>
              <a:rPr lang="en-US" dirty="0" err="1"/>
              <a:t>Lindenauer</a:t>
            </a:r>
            <a:r>
              <a:rPr lang="en-US" dirty="0"/>
              <a:t>, MD, MSc</a:t>
            </a:r>
          </a:p>
          <a:p>
            <a:r>
              <a:rPr lang="en-US" dirty="0"/>
              <a:t>Renda Wiener, MD, MPH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365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MCCISS provides scholars with: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Two years of funding, Sept. 1, 2020 – Aug. 31, 2022</a:t>
            </a:r>
          </a:p>
          <a:p>
            <a:pPr>
              <a:spcAft>
                <a:spcPts val="600"/>
              </a:spcAft>
            </a:pPr>
            <a:r>
              <a:rPr lang="en-US" dirty="0"/>
              <a:t>Up to $75,000 annual salary plus fringe benefits </a:t>
            </a:r>
          </a:p>
          <a:p>
            <a:pPr>
              <a:spcAft>
                <a:spcPts val="600"/>
              </a:spcAft>
            </a:pPr>
            <a:r>
              <a:rPr lang="en-US" dirty="0"/>
              <a:t>$30,000 per year in research and education funds </a:t>
            </a:r>
          </a:p>
          <a:p>
            <a:pPr>
              <a:spcAft>
                <a:spcPts val="600"/>
              </a:spcAft>
            </a:pPr>
            <a:r>
              <a:rPr lang="en-US" dirty="0"/>
              <a:t>$1,500 to travel to NHLBI for trainee meeting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4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MCCISS  </a:t>
            </a:r>
            <a:r>
              <a:rPr lang="en-US" sz="3600" u="sng" dirty="0"/>
              <a:t>DOES NOT</a:t>
            </a:r>
            <a:r>
              <a:rPr lang="en-US" sz="3600" dirty="0"/>
              <a:t>  provide: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Indirect costs</a:t>
            </a:r>
          </a:p>
          <a:p>
            <a:pPr>
              <a:spcAft>
                <a:spcPts val="600"/>
              </a:spcAft>
            </a:pPr>
            <a:r>
              <a:rPr lang="en-US" dirty="0"/>
              <a:t>Mentor salary support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51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You are eligible if you: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Wish to pursue a career as an independent investigator in implementation science focused on cardiopulmonary disease. </a:t>
            </a:r>
          </a:p>
          <a:p>
            <a:pPr lvl="0"/>
            <a:r>
              <a:rPr lang="en-US" dirty="0"/>
              <a:t>Have a faculty appointment at one of the MCCISS institutions or a commitment for an appointment</a:t>
            </a:r>
          </a:p>
          <a:p>
            <a:pPr lvl="0"/>
            <a:r>
              <a:rPr lang="en-US" dirty="0"/>
              <a:t>Have earned a research or health professional doctoral degrees (MD, DO, Ph.D., Sc.D., etc.) in a discipline such as medicine, public health, social sciences, computer science, engineering or nursing</a:t>
            </a:r>
          </a:p>
          <a:p>
            <a:pPr lvl="0"/>
            <a:r>
              <a:rPr lang="en-US" dirty="0"/>
              <a:t>Are a US citizen or permanent resident.  </a:t>
            </a:r>
          </a:p>
          <a:p>
            <a:pPr lvl="0"/>
            <a:r>
              <a:rPr lang="en-US" dirty="0"/>
              <a:t>Haven’t previously been PI or Co-PI on an R01 or VA IRR or equivalent grant, nor have a pending application.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139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Timetable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  <a:r>
              <a:rPr lang="en-US" b="1" dirty="0"/>
              <a:t>Letter of intent		</a:t>
            </a:r>
            <a:r>
              <a:rPr lang="en-US" dirty="0"/>
              <a:t>January 6, 2020</a:t>
            </a:r>
          </a:p>
          <a:p>
            <a:r>
              <a:rPr lang="en-US" b="1" dirty="0"/>
              <a:t> Application due date 	</a:t>
            </a:r>
            <a:r>
              <a:rPr lang="en-US" dirty="0"/>
              <a:t>March 9, 2020</a:t>
            </a:r>
          </a:p>
          <a:p>
            <a:r>
              <a:rPr lang="en-US" dirty="0"/>
              <a:t> </a:t>
            </a:r>
            <a:r>
              <a:rPr lang="en-US" b="1" dirty="0"/>
              <a:t>Funding decisions	</a:t>
            </a:r>
            <a:r>
              <a:rPr lang="en-US" dirty="0"/>
              <a:t>April 2020</a:t>
            </a:r>
          </a:p>
          <a:p>
            <a:r>
              <a:rPr lang="en-US" b="1" dirty="0"/>
              <a:t> Appointment Date 	</a:t>
            </a:r>
            <a:r>
              <a:rPr lang="en-US" dirty="0"/>
              <a:t>September 1, 2020</a:t>
            </a:r>
          </a:p>
        </p:txBody>
      </p:sp>
    </p:spTree>
    <p:extLst>
      <p:ext uri="{BB962C8B-B14F-4D97-AF65-F5344CB8AC3E}">
        <p14:creationId xmlns:p14="http://schemas.microsoft.com/office/powerpoint/2010/main" val="1821205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Application Process – Letter of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/>
              <a:t>non-binding </a:t>
            </a:r>
          </a:p>
          <a:p>
            <a:pPr lvl="1"/>
            <a:r>
              <a:rPr lang="en-US" sz="2400" dirty="0"/>
              <a:t>not exceeding 2 pages 	</a:t>
            </a:r>
          </a:p>
          <a:p>
            <a:pPr lvl="1"/>
            <a:r>
              <a:rPr lang="en-US" sz="2400" dirty="0"/>
              <a:t>applicant’s eligibility status</a:t>
            </a:r>
          </a:p>
          <a:p>
            <a:pPr lvl="1"/>
            <a:r>
              <a:rPr lang="en-US" sz="2400" dirty="0"/>
              <a:t>research areas</a:t>
            </a:r>
          </a:p>
          <a:p>
            <a:pPr lvl="1"/>
            <a:r>
              <a:rPr lang="en-US" sz="2400" dirty="0"/>
              <a:t>mentors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marL="274320" lvl="1" indent="0">
              <a:buNone/>
            </a:pPr>
            <a:r>
              <a:rPr lang="en-US" sz="2400" dirty="0"/>
              <a:t>Letters will be reviewed by MCCISS program leadership to ensure an appropriate fit with the program. </a:t>
            </a:r>
          </a:p>
        </p:txBody>
      </p:sp>
    </p:spTree>
    <p:extLst>
      <p:ext uri="{BB962C8B-B14F-4D97-AF65-F5344CB8AC3E}">
        <p14:creationId xmlns:p14="http://schemas.microsoft.com/office/powerpoint/2010/main" val="2714279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/>
              <a:t>Abstract of the project </a:t>
            </a:r>
          </a:p>
          <a:p>
            <a:r>
              <a:rPr lang="en-US" sz="2800" dirty="0"/>
              <a:t>Specific Aims</a:t>
            </a:r>
          </a:p>
          <a:p>
            <a:r>
              <a:rPr lang="en-US" sz="2800" dirty="0"/>
              <a:t>Candidate and Training Information : </a:t>
            </a:r>
          </a:p>
          <a:p>
            <a:pPr lvl="1"/>
            <a:r>
              <a:rPr lang="en-US" sz="2800" dirty="0"/>
              <a:t>background, career goals and objectives </a:t>
            </a:r>
          </a:p>
          <a:p>
            <a:pPr lvl="1"/>
            <a:r>
              <a:rPr lang="en-US" sz="2800" dirty="0"/>
              <a:t>career development/training activities during the training period </a:t>
            </a:r>
          </a:p>
          <a:p>
            <a:r>
              <a:rPr lang="en-US" sz="2800" dirty="0"/>
              <a:t>Research project strategy </a:t>
            </a:r>
          </a:p>
          <a:p>
            <a:r>
              <a:rPr lang="en-US" sz="2800" dirty="0"/>
              <a:t>Literature cited </a:t>
            </a:r>
          </a:p>
          <a:p>
            <a:r>
              <a:rPr lang="en-US" sz="2800" dirty="0"/>
              <a:t>Training in responsible conduct of research</a:t>
            </a:r>
          </a:p>
          <a:p>
            <a:r>
              <a:rPr lang="en-US" sz="2800" dirty="0"/>
              <a:t>Biographical sketch</a:t>
            </a:r>
          </a:p>
          <a:p>
            <a:r>
              <a:rPr lang="en-US" sz="2800" dirty="0"/>
              <a:t>Institutional environment</a:t>
            </a:r>
          </a:p>
          <a:p>
            <a:r>
              <a:rPr lang="en-US" sz="2800" dirty="0"/>
              <a:t>Protection of human subjects and inclusion of children, women and racial/ethnic minorities, following PHS guidelines</a:t>
            </a:r>
          </a:p>
          <a:p>
            <a:r>
              <a:rPr lang="en-US" sz="2800" dirty="0"/>
              <a:t>Budget (NIH PHS 398 form pages 4 &amp; 5 which includes budget justification)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730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Application – Letters of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Department or program chair – </a:t>
            </a:r>
            <a:r>
              <a:rPr lang="en-US" dirty="0"/>
              <a:t>department’s commitment to mentoring the candidate as an independent researcher</a:t>
            </a:r>
          </a:p>
          <a:p>
            <a:r>
              <a:rPr lang="en-US" dirty="0"/>
              <a:t>assurance that the candidate will not have commitments that exceed 25% effort. </a:t>
            </a:r>
          </a:p>
          <a:p>
            <a:r>
              <a:rPr lang="en-US" dirty="0"/>
              <a:t>assurance to provide funds for salary support and research supplies not covered by the K12. </a:t>
            </a:r>
          </a:p>
          <a:p>
            <a:r>
              <a:rPr lang="en-US" dirty="0"/>
              <a:t>letters for fellows must indicate clear support to hire the scholar as an assistant professor or instructor.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Mentor statements --</a:t>
            </a:r>
            <a:r>
              <a:rPr lang="en-US" dirty="0"/>
              <a:t>  mentorship team’s relationship with and commitment to the applicant scholar. The primary mentor must be affiliated with UMMS, UMMS-</a:t>
            </a:r>
            <a:r>
              <a:rPr lang="en-US" dirty="0" err="1"/>
              <a:t>Baystate</a:t>
            </a:r>
            <a:r>
              <a:rPr lang="en-US" dirty="0"/>
              <a:t>, or VHA CHOIR. </a:t>
            </a:r>
          </a:p>
          <a:p>
            <a:r>
              <a:rPr lang="en-US" dirty="0"/>
              <a:t>statement of support for the training plan</a:t>
            </a:r>
          </a:p>
          <a:p>
            <a:r>
              <a:rPr lang="en-US" dirty="0"/>
              <a:t>anticipated level of mentoring, including frequency and type of contact</a:t>
            </a:r>
          </a:p>
          <a:p>
            <a:r>
              <a:rPr lang="en-US" dirty="0"/>
              <a:t>coordination among the full mentoring team</a:t>
            </a:r>
          </a:p>
          <a:p>
            <a:r>
              <a:rPr lang="en-US" dirty="0"/>
              <a:t>how the proposed project fits with the mentor’s ongoing program of research and research/practice resources</a:t>
            </a:r>
          </a:p>
          <a:p>
            <a:r>
              <a:rPr lang="en-US" dirty="0"/>
              <a:t>specific source(s) of available grant or institutional support for the project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Two letters of reference -- </a:t>
            </a:r>
            <a:r>
              <a:rPr lang="en-US" dirty="0"/>
              <a:t>attesting to the candidate’s commitment to and potential for development as an independent implementation scientist.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04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Program Coordinator: </a:t>
            </a:r>
          </a:p>
          <a:p>
            <a:pPr marL="0" indent="0">
              <a:buNone/>
            </a:pPr>
            <a:r>
              <a:rPr lang="en-US" dirty="0"/>
              <a:t>Barbara Estabrook at Barbara.Estabrook@umassmed.edu</a:t>
            </a:r>
          </a:p>
          <a:p>
            <a:pPr marL="0" indent="0">
              <a:buNone/>
            </a:pPr>
            <a:r>
              <a:rPr lang="en-US" b="1" dirty="0"/>
              <a:t>UMass Medical School </a:t>
            </a:r>
          </a:p>
          <a:p>
            <a:r>
              <a:rPr lang="da-DK" dirty="0"/>
              <a:t>Stephenie C. Lemon, PhD, MS  at Stephenie.Lemon@umassmed.edu </a:t>
            </a:r>
          </a:p>
          <a:p>
            <a:pPr marL="0" indent="0">
              <a:buNone/>
            </a:pPr>
            <a:r>
              <a:rPr lang="en-US" b="1" dirty="0" err="1"/>
              <a:t>Baystate</a:t>
            </a:r>
            <a:r>
              <a:rPr lang="en-US" b="1" dirty="0"/>
              <a:t> Medical Center </a:t>
            </a:r>
          </a:p>
          <a:p>
            <a:r>
              <a:rPr lang="en-US" dirty="0"/>
              <a:t>Peter </a:t>
            </a:r>
            <a:r>
              <a:rPr lang="en-US" dirty="0" err="1"/>
              <a:t>Lindenauer</a:t>
            </a:r>
            <a:r>
              <a:rPr lang="en-US" dirty="0"/>
              <a:t>, MD, MSc at Peter.Lindenauer@baystatehealth.org </a:t>
            </a:r>
          </a:p>
          <a:p>
            <a:pPr marL="0" indent="0">
              <a:buNone/>
            </a:pPr>
            <a:r>
              <a:rPr lang="en-US" b="1" dirty="0"/>
              <a:t>VHA CHOIR </a:t>
            </a:r>
          </a:p>
          <a:p>
            <a:r>
              <a:rPr lang="en-US" dirty="0"/>
              <a:t>Renda Wiener, MD, MPH at Renda.Wiener@va.gov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CC8AE0C-51DE-4A0C-A592-B73004523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Contacts at each institution</a:t>
            </a:r>
          </a:p>
        </p:txBody>
      </p:sp>
    </p:spTree>
    <p:extLst>
      <p:ext uri="{BB962C8B-B14F-4D97-AF65-F5344CB8AC3E}">
        <p14:creationId xmlns:p14="http://schemas.microsoft.com/office/powerpoint/2010/main" val="1524119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15573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Today’s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Implementation Science</a:t>
            </a:r>
          </a:p>
          <a:p>
            <a:r>
              <a:rPr lang="en-US" dirty="0"/>
              <a:t>MCCISS program</a:t>
            </a:r>
          </a:p>
          <a:p>
            <a:r>
              <a:rPr lang="en-US" dirty="0"/>
              <a:t>Eligibility</a:t>
            </a:r>
          </a:p>
          <a:p>
            <a:r>
              <a:rPr lang="en-US" dirty="0"/>
              <a:t>Application process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8133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Implementation Science?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Implementation Science </a:t>
            </a:r>
            <a:r>
              <a:rPr lang="en-US" sz="2800" dirty="0"/>
              <a:t>is an emerging discipline in the health sciences. It addresses the need for new research about how to best incorporate evidence-based practice into routine clinical and public health practice.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A well-trained scientific workforce </a:t>
            </a:r>
            <a:r>
              <a:rPr lang="en-US" sz="2800" dirty="0"/>
              <a:t>is a</a:t>
            </a:r>
            <a:r>
              <a:rPr lang="en-US" sz="2800" b="1" dirty="0"/>
              <a:t> </a:t>
            </a:r>
            <a:r>
              <a:rPr lang="en-US" sz="2800" dirty="0"/>
              <a:t>critical component for the future of implementation science. MCCISS seeks to fill this workforce gap.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4177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Methodology of Implementation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Requires a unique and diverse set of methodologies and skill sets. </a:t>
            </a:r>
          </a:p>
          <a:p>
            <a:r>
              <a:rPr lang="en-US" dirty="0"/>
              <a:t>Uses interdisciplinary team science in collaboration with stakeholders representing practice settings and organizations that aim to adopt evidence-based approaches.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33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MCCISS K12 Overarching program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To promote the development of </a:t>
            </a:r>
            <a:r>
              <a:rPr lang="en-US" b="1" dirty="0"/>
              <a:t>independent implementation scientists</a:t>
            </a:r>
            <a:r>
              <a:rPr lang="en-US" dirty="0"/>
              <a:t> specializing in cardiopulmonary disease prevention, treatment and management through educational curricula, enrichment opportunities, and mentored research experiences, tailored to the individual scholar, and conducted in collaboration with a diverse range of clinical and community partners. </a:t>
            </a:r>
          </a:p>
          <a:p>
            <a:pPr>
              <a:spcAft>
                <a:spcPts val="600"/>
              </a:spcAft>
            </a:pPr>
            <a:r>
              <a:rPr lang="en-US" dirty="0"/>
              <a:t>To identify effective </a:t>
            </a:r>
            <a:r>
              <a:rPr lang="en-US" b="1" dirty="0"/>
              <a:t>program components </a:t>
            </a:r>
            <a:r>
              <a:rPr lang="en-US" dirty="0"/>
              <a:t>and implement continuous program improvement through an innovative, comprehensive program evaluation. </a:t>
            </a:r>
          </a:p>
          <a:p>
            <a:pPr>
              <a:spcAft>
                <a:spcPts val="600"/>
              </a:spcAft>
            </a:pPr>
            <a:r>
              <a:rPr lang="en-US" dirty="0"/>
              <a:t>To broadly </a:t>
            </a:r>
            <a:r>
              <a:rPr lang="en-US" b="1" dirty="0"/>
              <a:t>advance the field of implementation science </a:t>
            </a:r>
            <a:r>
              <a:rPr lang="en-US" dirty="0"/>
              <a:t>by disseminating innovative program components and best practices in implementation science training and career development.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838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43470"/>
            <a:ext cx="8229600" cy="990600"/>
          </a:xfrm>
        </p:spPr>
        <p:txBody>
          <a:bodyPr/>
          <a:lstStyle/>
          <a:p>
            <a:r>
              <a:rPr lang="en-US" dirty="0"/>
              <a:t>Collaborators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775899"/>
              </p:ext>
            </p:extLst>
          </p:nvPr>
        </p:nvGraphicFramePr>
        <p:xfrm>
          <a:off x="-3886200" y="152400"/>
          <a:ext cx="10403172" cy="601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Document" r:id="rId3" imgW="7034376" imgH="4069824" progId="Word.Document.12">
                  <p:embed/>
                </p:oleObj>
              </mc:Choice>
              <mc:Fallback>
                <p:oleObj name="Document" r:id="rId3" imgW="7034376" imgH="4069824" progId="Word.Document.12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-3886200" y="152400"/>
                        <a:ext cx="10403172" cy="6019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2EBF71-711D-4E6A-A81F-DFBF1EA51EE8}"/>
              </a:ext>
            </a:extLst>
          </p:cNvPr>
          <p:cNvSpPr txBox="1"/>
          <p:nvPr/>
        </p:nvSpPr>
        <p:spPr>
          <a:xfrm>
            <a:off x="-1" y="1676400"/>
            <a:ext cx="6477001" cy="614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2600C4-1563-4DED-B336-2F780CE50EF6}"/>
              </a:ext>
            </a:extLst>
          </p:cNvPr>
          <p:cNvSpPr txBox="1"/>
          <p:nvPr/>
        </p:nvSpPr>
        <p:spPr>
          <a:xfrm>
            <a:off x="6324600" y="2345140"/>
            <a:ext cx="2819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PIs:</a:t>
            </a:r>
          </a:p>
          <a:p>
            <a:r>
              <a:rPr lang="en-US" b="1" dirty="0"/>
              <a:t>UMass Medical School</a:t>
            </a:r>
          </a:p>
          <a:p>
            <a:r>
              <a:rPr lang="en-US" dirty="0" err="1"/>
              <a:t>Stephenie</a:t>
            </a:r>
            <a:r>
              <a:rPr lang="en-US" dirty="0"/>
              <a:t> Lemon, PhD</a:t>
            </a:r>
          </a:p>
          <a:p>
            <a:r>
              <a:rPr lang="en-US" b="1" dirty="0" err="1"/>
              <a:t>Baystate</a:t>
            </a:r>
            <a:endParaRPr lang="en-US" b="1" dirty="0"/>
          </a:p>
          <a:p>
            <a:r>
              <a:rPr lang="en-US" dirty="0"/>
              <a:t>Peter Lindenauer, MD,  MSc</a:t>
            </a:r>
          </a:p>
          <a:p>
            <a:r>
              <a:rPr lang="en-US" b="1" dirty="0"/>
              <a:t>VHA CHOIR:</a:t>
            </a:r>
          </a:p>
          <a:p>
            <a:r>
              <a:rPr lang="en-US" dirty="0"/>
              <a:t>Renda Wiener, MD, MPH</a:t>
            </a:r>
          </a:p>
        </p:txBody>
      </p:sp>
    </p:spTree>
    <p:extLst>
      <p:ext uri="{BB962C8B-B14F-4D97-AF65-F5344CB8AC3E}">
        <p14:creationId xmlns:p14="http://schemas.microsoft.com/office/powerpoint/2010/main" val="22371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K12 Required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Implementation Science </a:t>
            </a:r>
          </a:p>
          <a:p>
            <a:pPr lvl="1"/>
            <a:r>
              <a:rPr lang="en-US" dirty="0"/>
              <a:t>Training tailored to individual  background, needs and institutional affiliation.</a:t>
            </a:r>
          </a:p>
          <a:p>
            <a:pPr lvl="1"/>
            <a:r>
              <a:rPr lang="en-US" dirty="0"/>
              <a:t>Weekly Implementation Science Seminar features guest speakers, grant writing, manuscript writing, group consultation around work in progress, mock study section and more</a:t>
            </a:r>
          </a:p>
          <a:p>
            <a:r>
              <a:rPr lang="en-US" b="1" dirty="0"/>
              <a:t>Other Enrichment Opportunities/Training</a:t>
            </a:r>
          </a:p>
          <a:p>
            <a:pPr lvl="1"/>
            <a:r>
              <a:rPr lang="en-US" dirty="0"/>
              <a:t>NHLBI sponsored webinars/meetings</a:t>
            </a:r>
          </a:p>
          <a:p>
            <a:pPr lvl="1"/>
            <a:r>
              <a:rPr lang="en-US" dirty="0"/>
              <a:t>Implementation Science aligned areas-relevant to your future focus</a:t>
            </a:r>
          </a:p>
          <a:p>
            <a:pPr lvl="1"/>
            <a:r>
              <a:rPr lang="en-US" dirty="0"/>
              <a:t>E.g., Communications, Systems engineering, Community engagement, Data sciences</a:t>
            </a:r>
          </a:p>
          <a:p>
            <a:pPr lvl="1"/>
            <a:r>
              <a:rPr lang="en-US" dirty="0"/>
              <a:t>Participation in grant writing groups, such as the UMMS K Club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08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K12 Mentored Research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Trainee and Primary mentor must be affiliated with UMMS, UMMS-Baystate, or VHA CHOIR. </a:t>
            </a:r>
          </a:p>
          <a:p>
            <a:r>
              <a:rPr lang="en-US" dirty="0"/>
              <a:t>Team-based mentoring</a:t>
            </a:r>
          </a:p>
          <a:p>
            <a:r>
              <a:rPr lang="en-US" dirty="0"/>
              <a:t>Site-based research</a:t>
            </a:r>
          </a:p>
          <a:p>
            <a:r>
              <a:rPr lang="en-US" dirty="0"/>
              <a:t>Focus on cardiopulmonary disease prevention, treatment and management</a:t>
            </a:r>
          </a:p>
          <a:p>
            <a:r>
              <a:rPr lang="en-US" dirty="0"/>
              <a:t>Clear focus on implementation science</a:t>
            </a:r>
          </a:p>
          <a:p>
            <a:r>
              <a:rPr lang="en-US" dirty="0"/>
              <a:t>Expectations: </a:t>
            </a:r>
          </a:p>
          <a:p>
            <a:pPr lvl="1"/>
            <a:r>
              <a:rPr lang="en-US" sz="2400" dirty="0"/>
              <a:t>Publications</a:t>
            </a:r>
          </a:p>
          <a:p>
            <a:pPr lvl="1"/>
            <a:r>
              <a:rPr lang="en-US" sz="2400" dirty="0"/>
              <a:t>New proposal</a:t>
            </a:r>
          </a:p>
          <a:p>
            <a:pPr lvl="1"/>
            <a:r>
              <a:rPr lang="en-US" sz="2400" dirty="0"/>
              <a:t>Broad dissemination of findings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6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Required Program Monitoring and Evaluation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Scholars: </a:t>
            </a:r>
          </a:p>
          <a:p>
            <a:pPr marL="0" indent="0">
              <a:buNone/>
            </a:pPr>
            <a:r>
              <a:rPr lang="en-US" dirty="0"/>
              <a:t>	Competency self-assessments</a:t>
            </a:r>
          </a:p>
          <a:p>
            <a:pPr marL="0" indent="0">
              <a:buNone/>
            </a:pPr>
            <a:r>
              <a:rPr lang="en-US" dirty="0"/>
              <a:t>	Mentor-scholar plan</a:t>
            </a:r>
          </a:p>
          <a:p>
            <a:pPr marL="0" indent="0">
              <a:buNone/>
            </a:pPr>
            <a:r>
              <a:rPr lang="en-US" u="sng" dirty="0"/>
              <a:t>Courses and enrichment opportunities: </a:t>
            </a:r>
          </a:p>
          <a:p>
            <a:pPr marL="0" indent="0">
              <a:buNone/>
            </a:pPr>
            <a:r>
              <a:rPr lang="en-US" dirty="0"/>
              <a:t>	Individual session evaluation </a:t>
            </a:r>
          </a:p>
          <a:p>
            <a:pPr marL="0" indent="0">
              <a:buNone/>
            </a:pPr>
            <a:r>
              <a:rPr lang="en-US" dirty="0"/>
              <a:t>	Course evaluations</a:t>
            </a:r>
          </a:p>
          <a:p>
            <a:pPr marL="0" indent="0">
              <a:buNone/>
            </a:pPr>
            <a:r>
              <a:rPr lang="en-US" u="sng" dirty="0"/>
              <a:t>Mentors and mentored research training:</a:t>
            </a:r>
          </a:p>
          <a:p>
            <a:pPr marL="0" indent="0">
              <a:buNone/>
            </a:pPr>
            <a:r>
              <a:rPr lang="en-US" dirty="0"/>
              <a:t>	 Mentor-scholar plan</a:t>
            </a:r>
          </a:p>
          <a:p>
            <a:pPr marL="0" indent="0">
              <a:buNone/>
            </a:pPr>
            <a:r>
              <a:rPr lang="en-US" dirty="0"/>
              <a:t>	 Self-assessment using optional Mentor 	  	  		Competency tool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377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2814</TotalTime>
  <Words>885</Words>
  <Application>Microsoft Office PowerPoint</Application>
  <PresentationFormat>On-screen Show (4:3)</PresentationFormat>
  <Paragraphs>132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Clarity</vt:lpstr>
      <vt:lpstr>Document</vt:lpstr>
      <vt:lpstr>Massachusetts Consortium for Cardiopulmonary Implementation Science Scholars </vt:lpstr>
      <vt:lpstr>Today’s Agenda</vt:lpstr>
      <vt:lpstr>What is Implementation Science?  </vt:lpstr>
      <vt:lpstr>Methodology of Implementation Science</vt:lpstr>
      <vt:lpstr>MCCISS K12 Overarching program goals</vt:lpstr>
      <vt:lpstr>Collaborators</vt:lpstr>
      <vt:lpstr>K12 Required Training</vt:lpstr>
      <vt:lpstr>K12 Mentored Research Training</vt:lpstr>
      <vt:lpstr>Required Program Monitoring and Evaluation </vt:lpstr>
      <vt:lpstr>MCCISS provides scholars with: </vt:lpstr>
      <vt:lpstr>MCCISS  DOES NOT  provide: </vt:lpstr>
      <vt:lpstr>You are eligible if you:</vt:lpstr>
      <vt:lpstr>Timetable</vt:lpstr>
      <vt:lpstr>Application Process – Letter of Intent</vt:lpstr>
      <vt:lpstr>Application</vt:lpstr>
      <vt:lpstr>Application – Letters of support</vt:lpstr>
      <vt:lpstr>Contacts at each institution</vt:lpstr>
      <vt:lpstr>Questions?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Lemon, Stephenie</dc:creator>
  <cp:lastModifiedBy>Estabrook, Barbara</cp:lastModifiedBy>
  <cp:revision>58</cp:revision>
  <dcterms:created xsi:type="dcterms:W3CDTF">2017-09-19T16:53:45Z</dcterms:created>
  <dcterms:modified xsi:type="dcterms:W3CDTF">2019-12-05T21:49:00Z</dcterms:modified>
</cp:coreProperties>
</file>