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5.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2"/>
  </p:notesMasterIdLst>
  <p:handoutMasterIdLst>
    <p:handoutMasterId r:id="rId23"/>
  </p:handoutMasterIdLst>
  <p:sldIdLst>
    <p:sldId id="691" r:id="rId2"/>
    <p:sldId id="729" r:id="rId3"/>
    <p:sldId id="257" r:id="rId4"/>
    <p:sldId id="1427" r:id="rId5"/>
    <p:sldId id="258" r:id="rId6"/>
    <p:sldId id="704" r:id="rId7"/>
    <p:sldId id="1225" r:id="rId8"/>
    <p:sldId id="701" r:id="rId9"/>
    <p:sldId id="705" r:id="rId10"/>
    <p:sldId id="1498" r:id="rId11"/>
    <p:sldId id="1518" r:id="rId12"/>
    <p:sldId id="667" r:id="rId13"/>
    <p:sldId id="686" r:id="rId14"/>
    <p:sldId id="672" r:id="rId15"/>
    <p:sldId id="1170" r:id="rId16"/>
    <p:sldId id="695" r:id="rId17"/>
    <p:sldId id="1519" r:id="rId18"/>
    <p:sldId id="1221" r:id="rId19"/>
    <p:sldId id="1405" r:id="rId20"/>
    <p:sldId id="150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C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2764D-016E-2045-8D54-7FBD12DC840E}" v="767" dt="2023-03-15T15:40:53.0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60"/>
    <p:restoredTop sz="67797" autoAdjust="0"/>
  </p:normalViewPr>
  <p:slideViewPr>
    <p:cSldViewPr snapToGrid="0" snapToObjects="1">
      <p:cViewPr varScale="1">
        <p:scale>
          <a:sx n="106" d="100"/>
          <a:sy n="106" d="100"/>
        </p:scale>
        <p:origin x="1016" y="11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ncent, Gina" userId="08f5f35d-070c-4477-aed6-42c441a56a90" providerId="ADAL" clId="{08B2764D-016E-2045-8D54-7FBD12DC840E}"/>
    <pc:docChg chg="undo custSel addSld delSld modSld sldOrd modShowInfo">
      <pc:chgData name="Vincent, Gina" userId="08f5f35d-070c-4477-aed6-42c441a56a90" providerId="ADAL" clId="{08B2764D-016E-2045-8D54-7FBD12DC840E}" dt="2023-03-15T17:20:00.245" v="15163" actId="1076"/>
      <pc:docMkLst>
        <pc:docMk/>
      </pc:docMkLst>
      <pc:sldChg chg="addSp delSp modSp add mod ord delAnim modAnim modNotesTx">
        <pc:chgData name="Vincent, Gina" userId="08f5f35d-070c-4477-aed6-42c441a56a90" providerId="ADAL" clId="{08B2764D-016E-2045-8D54-7FBD12DC840E}" dt="2023-03-12T17:41:24.654" v="1406" actId="20577"/>
        <pc:sldMkLst>
          <pc:docMk/>
          <pc:sldMk cId="1915247339" sldId="257"/>
        </pc:sldMkLst>
        <pc:spChg chg="mod">
          <ac:chgData name="Vincent, Gina" userId="08f5f35d-070c-4477-aed6-42c441a56a90" providerId="ADAL" clId="{08B2764D-016E-2045-8D54-7FBD12DC840E}" dt="2023-03-12T16:47:40.081" v="307" actId="20577"/>
          <ac:spMkLst>
            <pc:docMk/>
            <pc:sldMk cId="1915247339" sldId="257"/>
            <ac:spMk id="2" creationId="{D4A62623-4591-EA4E-9854-84E77E4B2190}"/>
          </ac:spMkLst>
        </pc:spChg>
        <pc:spChg chg="mod">
          <ac:chgData name="Vincent, Gina" userId="08f5f35d-070c-4477-aed6-42c441a56a90" providerId="ADAL" clId="{08B2764D-016E-2045-8D54-7FBD12DC840E}" dt="2023-03-12T12:57:19.283" v="63" actId="20577"/>
          <ac:spMkLst>
            <pc:docMk/>
            <pc:sldMk cId="1915247339" sldId="257"/>
            <ac:spMk id="7" creationId="{3392F190-3218-A842-B1C1-6CCE067484C1}"/>
          </ac:spMkLst>
        </pc:spChg>
        <pc:spChg chg="add mod">
          <ac:chgData name="Vincent, Gina" userId="08f5f35d-070c-4477-aed6-42c441a56a90" providerId="ADAL" clId="{08B2764D-016E-2045-8D54-7FBD12DC840E}" dt="2023-03-12T17:01:24.981" v="867" actId="1076"/>
          <ac:spMkLst>
            <pc:docMk/>
            <pc:sldMk cId="1915247339" sldId="257"/>
            <ac:spMk id="11" creationId="{9D90E671-4CA5-0955-7BC9-474409BD1FF5}"/>
          </ac:spMkLst>
        </pc:spChg>
        <pc:spChg chg="add mod">
          <ac:chgData name="Vincent, Gina" userId="08f5f35d-070c-4477-aed6-42c441a56a90" providerId="ADAL" clId="{08B2764D-016E-2045-8D54-7FBD12DC840E}" dt="2023-03-12T17:02:57.503" v="886" actId="20577"/>
          <ac:spMkLst>
            <pc:docMk/>
            <pc:sldMk cId="1915247339" sldId="257"/>
            <ac:spMk id="13" creationId="{85539A22-394C-8A6C-25BB-1DF01D53DC29}"/>
          </ac:spMkLst>
        </pc:spChg>
        <pc:grpChg chg="del">
          <ac:chgData name="Vincent, Gina" userId="08f5f35d-070c-4477-aed6-42c441a56a90" providerId="ADAL" clId="{08B2764D-016E-2045-8D54-7FBD12DC840E}" dt="2023-03-12T16:55:28.061" v="707" actId="21"/>
          <ac:grpSpMkLst>
            <pc:docMk/>
            <pc:sldMk cId="1915247339" sldId="257"/>
            <ac:grpSpMk id="8" creationId="{4E5CE472-95E0-E643-9520-37B09B21DBF5}"/>
          </ac:grpSpMkLst>
        </pc:grpChg>
        <pc:grpChg chg="add mod">
          <ac:chgData name="Vincent, Gina" userId="08f5f35d-070c-4477-aed6-42c441a56a90" providerId="ADAL" clId="{08B2764D-016E-2045-8D54-7FBD12DC840E}" dt="2023-03-12T17:02:27.404" v="880" actId="14100"/>
          <ac:grpSpMkLst>
            <pc:docMk/>
            <pc:sldMk cId="1915247339" sldId="257"/>
            <ac:grpSpMk id="12" creationId="{41008207-5C2A-1E37-43EA-972EB3C51C35}"/>
          </ac:grpSpMkLst>
        </pc:grpChg>
        <pc:picChg chg="add del mod">
          <ac:chgData name="Vincent, Gina" userId="08f5f35d-070c-4477-aed6-42c441a56a90" providerId="ADAL" clId="{08B2764D-016E-2045-8D54-7FBD12DC840E}" dt="2023-03-12T16:58:35.590" v="713" actId="478"/>
          <ac:picMkLst>
            <pc:docMk/>
            <pc:sldMk cId="1915247339" sldId="257"/>
            <ac:picMk id="3" creationId="{AF9C3B4A-E871-D120-4D44-D9A850B1CC85}"/>
          </ac:picMkLst>
        </pc:picChg>
        <pc:picChg chg="mod">
          <ac:chgData name="Vincent, Gina" userId="08f5f35d-070c-4477-aed6-42c441a56a90" providerId="ADAL" clId="{08B2764D-016E-2045-8D54-7FBD12DC840E}" dt="2023-03-12T17:01:57.545" v="872" actId="1076"/>
          <ac:picMkLst>
            <pc:docMk/>
            <pc:sldMk cId="1915247339" sldId="257"/>
            <ac:picMk id="4" creationId="{AA660ACF-B002-C744-B3A4-05DDB3F53B90}"/>
          </ac:picMkLst>
        </pc:picChg>
        <pc:picChg chg="mod">
          <ac:chgData name="Vincent, Gina" userId="08f5f35d-070c-4477-aed6-42c441a56a90" providerId="ADAL" clId="{08B2764D-016E-2045-8D54-7FBD12DC840E}" dt="2023-03-12T17:02:04.289" v="874" actId="14100"/>
          <ac:picMkLst>
            <pc:docMk/>
            <pc:sldMk cId="1915247339" sldId="257"/>
            <ac:picMk id="5" creationId="{8147F4B8-73A3-4D40-BA7A-DDEAEBD370BC}"/>
          </ac:picMkLst>
        </pc:picChg>
        <pc:picChg chg="add mod">
          <ac:chgData name="Vincent, Gina" userId="08f5f35d-070c-4477-aed6-42c441a56a90" providerId="ADAL" clId="{08B2764D-016E-2045-8D54-7FBD12DC840E}" dt="2023-03-12T17:02:11.824" v="876" actId="1076"/>
          <ac:picMkLst>
            <pc:docMk/>
            <pc:sldMk cId="1915247339" sldId="257"/>
            <ac:picMk id="9" creationId="{23E054CB-AD08-B241-C1AF-15003491F72C}"/>
          </ac:picMkLst>
        </pc:picChg>
        <pc:picChg chg="add mod">
          <ac:chgData name="Vincent, Gina" userId="08f5f35d-070c-4477-aed6-42c441a56a90" providerId="ADAL" clId="{08B2764D-016E-2045-8D54-7FBD12DC840E}" dt="2023-03-12T17:01:19.828" v="866" actId="1076"/>
          <ac:picMkLst>
            <pc:docMk/>
            <pc:sldMk cId="1915247339" sldId="257"/>
            <ac:picMk id="10" creationId="{FD10948C-B29C-15EC-53A4-2F78A1446627}"/>
          </ac:picMkLst>
        </pc:picChg>
        <pc:picChg chg="add mod">
          <ac:chgData name="Vincent, Gina" userId="08f5f35d-070c-4477-aed6-42c441a56a90" providerId="ADAL" clId="{08B2764D-016E-2045-8D54-7FBD12DC840E}" dt="2023-03-12T17:02:53.686" v="885"/>
          <ac:picMkLst>
            <pc:docMk/>
            <pc:sldMk cId="1915247339" sldId="257"/>
            <ac:picMk id="14" creationId="{B0C3DE67-9D5D-E88E-351E-615B698C2E1A}"/>
          </ac:picMkLst>
        </pc:picChg>
      </pc:sldChg>
      <pc:sldChg chg="addSp delSp modSp add mod ord modAnim modNotesTx">
        <pc:chgData name="Vincent, Gina" userId="08f5f35d-070c-4477-aed6-42c441a56a90" providerId="ADAL" clId="{08B2764D-016E-2045-8D54-7FBD12DC840E}" dt="2023-03-15T15:39:32.522" v="15152"/>
        <pc:sldMkLst>
          <pc:docMk/>
          <pc:sldMk cId="523506758" sldId="258"/>
        </pc:sldMkLst>
        <pc:spChg chg="mod">
          <ac:chgData name="Vincent, Gina" userId="08f5f35d-070c-4477-aed6-42c441a56a90" providerId="ADAL" clId="{08B2764D-016E-2045-8D54-7FBD12DC840E}" dt="2023-03-12T12:59:11.601" v="114" actId="20577"/>
          <ac:spMkLst>
            <pc:docMk/>
            <pc:sldMk cId="523506758" sldId="258"/>
            <ac:spMk id="2" creationId="{904AFE70-182B-F842-AB7D-99C4A787A366}"/>
          </ac:spMkLst>
        </pc:spChg>
        <pc:spChg chg="mod">
          <ac:chgData name="Vincent, Gina" userId="08f5f35d-070c-4477-aed6-42c441a56a90" providerId="ADAL" clId="{08B2764D-016E-2045-8D54-7FBD12DC840E}" dt="2023-03-12T13:00:20.384" v="130" actId="21"/>
          <ac:spMkLst>
            <pc:docMk/>
            <pc:sldMk cId="523506758" sldId="258"/>
            <ac:spMk id="3" creationId="{FA351BA3-77A0-1E47-BD8E-121A31D65CF6}"/>
          </ac:spMkLst>
        </pc:spChg>
        <pc:spChg chg="add mod">
          <ac:chgData name="Vincent, Gina" userId="08f5f35d-070c-4477-aed6-42c441a56a90" providerId="ADAL" clId="{08B2764D-016E-2045-8D54-7FBD12DC840E}" dt="2023-03-12T13:00:50.772" v="137" actId="14100"/>
          <ac:spMkLst>
            <pc:docMk/>
            <pc:sldMk cId="523506758" sldId="258"/>
            <ac:spMk id="5" creationId="{AE0C9CC5-0DC8-9676-7717-4D2E13A18DF4}"/>
          </ac:spMkLst>
        </pc:spChg>
        <pc:spChg chg="add mod">
          <ac:chgData name="Vincent, Gina" userId="08f5f35d-070c-4477-aed6-42c441a56a90" providerId="ADAL" clId="{08B2764D-016E-2045-8D54-7FBD12DC840E}" dt="2023-03-12T13:01:22.234" v="142" actId="207"/>
          <ac:spMkLst>
            <pc:docMk/>
            <pc:sldMk cId="523506758" sldId="258"/>
            <ac:spMk id="6" creationId="{31A6C88E-59A9-BFCA-E919-0E1901733116}"/>
          </ac:spMkLst>
        </pc:spChg>
        <pc:spChg chg="add del mod">
          <ac:chgData name="Vincent, Gina" userId="08f5f35d-070c-4477-aed6-42c441a56a90" providerId="ADAL" clId="{08B2764D-016E-2045-8D54-7FBD12DC840E}" dt="2023-03-15T15:39:32.522" v="15152"/>
          <ac:spMkLst>
            <pc:docMk/>
            <pc:sldMk cId="523506758" sldId="258"/>
            <ac:spMk id="7" creationId="{74B16029-5BAE-19FB-E174-3B6F8BA91F8C}"/>
          </ac:spMkLst>
        </pc:spChg>
        <pc:picChg chg="add mod">
          <ac:chgData name="Vincent, Gina" userId="08f5f35d-070c-4477-aed6-42c441a56a90" providerId="ADAL" clId="{08B2764D-016E-2045-8D54-7FBD12DC840E}" dt="2023-03-12T13:01:01.509" v="138" actId="1076"/>
          <ac:picMkLst>
            <pc:docMk/>
            <pc:sldMk cId="523506758" sldId="258"/>
            <ac:picMk id="4" creationId="{C6621EC5-04C1-EAA5-47B7-B3C70C5EA775}"/>
          </ac:picMkLst>
        </pc:picChg>
      </pc:sldChg>
      <pc:sldChg chg="delSp add del mod delAnim">
        <pc:chgData name="Vincent, Gina" userId="08f5f35d-070c-4477-aed6-42c441a56a90" providerId="ADAL" clId="{08B2764D-016E-2045-8D54-7FBD12DC840E}" dt="2023-03-12T17:03:24.599" v="888" actId="2696"/>
        <pc:sldMkLst>
          <pc:docMk/>
          <pc:sldMk cId="589297543" sldId="584"/>
        </pc:sldMkLst>
        <pc:spChg chg="del">
          <ac:chgData name="Vincent, Gina" userId="08f5f35d-070c-4477-aed6-42c441a56a90" providerId="ADAL" clId="{08B2764D-016E-2045-8D54-7FBD12DC840E}" dt="2023-03-12T17:01:46.226" v="869" actId="21"/>
          <ac:spMkLst>
            <pc:docMk/>
            <pc:sldMk cId="589297543" sldId="584"/>
            <ac:spMk id="4" creationId="{00000000-0000-0000-0000-000000000000}"/>
          </ac:spMkLst>
        </pc:spChg>
        <pc:picChg chg="del">
          <ac:chgData name="Vincent, Gina" userId="08f5f35d-070c-4477-aed6-42c441a56a90" providerId="ADAL" clId="{08B2764D-016E-2045-8D54-7FBD12DC840E}" dt="2023-03-12T17:02:50.712" v="884" actId="21"/>
          <ac:picMkLst>
            <pc:docMk/>
            <pc:sldMk cId="589297543" sldId="584"/>
            <ac:picMk id="6" creationId="{5376DD78-D371-2D4B-AD76-45EBC262C681}"/>
          </ac:picMkLst>
        </pc:picChg>
      </pc:sldChg>
      <pc:sldChg chg="delSp modSp del mod delAnim">
        <pc:chgData name="Vincent, Gina" userId="08f5f35d-070c-4477-aed6-42c441a56a90" providerId="ADAL" clId="{08B2764D-016E-2045-8D54-7FBD12DC840E}" dt="2023-03-12T17:01:02.724" v="861" actId="2696"/>
        <pc:sldMkLst>
          <pc:docMk/>
          <pc:sldMk cId="632600178" sldId="584"/>
        </pc:sldMkLst>
        <pc:spChg chg="del">
          <ac:chgData name="Vincent, Gina" userId="08f5f35d-070c-4477-aed6-42c441a56a90" providerId="ADAL" clId="{08B2764D-016E-2045-8D54-7FBD12DC840E}" dt="2023-03-12T13:02:51.365" v="145" actId="478"/>
          <ac:spMkLst>
            <pc:docMk/>
            <pc:sldMk cId="632600178" sldId="584"/>
            <ac:spMk id="5" creationId="{96AE1DBC-7665-E743-93F4-847DD37DF8CA}"/>
          </ac:spMkLst>
        </pc:spChg>
        <pc:picChg chg="mod">
          <ac:chgData name="Vincent, Gina" userId="08f5f35d-070c-4477-aed6-42c441a56a90" providerId="ADAL" clId="{08B2764D-016E-2045-8D54-7FBD12DC840E}" dt="2023-03-12T13:02:54.523" v="146" actId="1076"/>
          <ac:picMkLst>
            <pc:docMk/>
            <pc:sldMk cId="632600178" sldId="584"/>
            <ac:picMk id="5122" creationId="{00000000-0000-0000-0000-000000000000}"/>
          </ac:picMkLst>
        </pc:picChg>
      </pc:sldChg>
      <pc:sldChg chg="delSp modSp mod ord delAnim modNotesTx">
        <pc:chgData name="Vincent, Gina" userId="08f5f35d-070c-4477-aed6-42c441a56a90" providerId="ADAL" clId="{08B2764D-016E-2045-8D54-7FBD12DC840E}" dt="2023-03-12T23:38:45.403" v="12375" actId="20577"/>
        <pc:sldMkLst>
          <pc:docMk/>
          <pc:sldMk cId="3251514249" sldId="667"/>
        </pc:sldMkLst>
        <pc:spChg chg="mod">
          <ac:chgData name="Vincent, Gina" userId="08f5f35d-070c-4477-aed6-42c441a56a90" providerId="ADAL" clId="{08B2764D-016E-2045-8D54-7FBD12DC840E}" dt="2023-03-12T19:07:15.681" v="7229" actId="20577"/>
          <ac:spMkLst>
            <pc:docMk/>
            <pc:sldMk cId="3251514249" sldId="667"/>
            <ac:spMk id="2" creationId="{00000000-0000-0000-0000-000000000000}"/>
          </ac:spMkLst>
        </pc:spChg>
        <pc:spChg chg="mod">
          <ac:chgData name="Vincent, Gina" userId="08f5f35d-070c-4477-aed6-42c441a56a90" providerId="ADAL" clId="{08B2764D-016E-2045-8D54-7FBD12DC840E}" dt="2023-03-12T19:08:14.266" v="7236" actId="14100"/>
          <ac:spMkLst>
            <pc:docMk/>
            <pc:sldMk cId="3251514249" sldId="667"/>
            <ac:spMk id="3" creationId="{D36D079E-2F02-1144-B5C5-DF08805463D4}"/>
          </ac:spMkLst>
        </pc:spChg>
        <pc:spChg chg="mod">
          <ac:chgData name="Vincent, Gina" userId="08f5f35d-070c-4477-aed6-42c441a56a90" providerId="ADAL" clId="{08B2764D-016E-2045-8D54-7FBD12DC840E}" dt="2023-03-12T19:07:56.143" v="7235" actId="1076"/>
          <ac:spMkLst>
            <pc:docMk/>
            <pc:sldMk cId="3251514249" sldId="667"/>
            <ac:spMk id="12" creationId="{3FFADD8E-901A-A442-84F6-FFFBEC231AD2}"/>
          </ac:spMkLst>
        </pc:spChg>
        <pc:grpChg chg="mod">
          <ac:chgData name="Vincent, Gina" userId="08f5f35d-070c-4477-aed6-42c441a56a90" providerId="ADAL" clId="{08B2764D-016E-2045-8D54-7FBD12DC840E}" dt="2023-03-12T19:07:45.732" v="7234" actId="14100"/>
          <ac:grpSpMkLst>
            <pc:docMk/>
            <pc:sldMk cId="3251514249" sldId="667"/>
            <ac:grpSpMk id="10" creationId="{CE5DF08C-E4F6-3F43-84B9-A55A4D65C611}"/>
          </ac:grpSpMkLst>
        </pc:grpChg>
        <pc:grpChg chg="del mod">
          <ac:chgData name="Vincent, Gina" userId="08f5f35d-070c-4477-aed6-42c441a56a90" providerId="ADAL" clId="{08B2764D-016E-2045-8D54-7FBD12DC840E}" dt="2023-03-12T19:07:31.198" v="7232" actId="478"/>
          <ac:grpSpMkLst>
            <pc:docMk/>
            <pc:sldMk cId="3251514249" sldId="667"/>
            <ac:grpSpMk id="14" creationId="{4F4CDE9F-9A56-8D41-9792-3B579906A828}"/>
          </ac:grpSpMkLst>
        </pc:grpChg>
        <pc:graphicFrameChg chg="modGraphic">
          <ac:chgData name="Vincent, Gina" userId="08f5f35d-070c-4477-aed6-42c441a56a90" providerId="ADAL" clId="{08B2764D-016E-2045-8D54-7FBD12DC840E}" dt="2023-03-12T19:08:22.003" v="7238" actId="20577"/>
          <ac:graphicFrameMkLst>
            <pc:docMk/>
            <pc:sldMk cId="3251514249" sldId="667"/>
            <ac:graphicFrameMk id="6" creationId="{00000000-0000-0000-0000-000000000000}"/>
          </ac:graphicFrameMkLst>
        </pc:graphicFrameChg>
        <pc:graphicFrameChg chg="mod">
          <ac:chgData name="Vincent, Gina" userId="08f5f35d-070c-4477-aed6-42c441a56a90" providerId="ADAL" clId="{08B2764D-016E-2045-8D54-7FBD12DC840E}" dt="2023-03-12T19:07:23.285" v="7230" actId="14100"/>
          <ac:graphicFrameMkLst>
            <pc:docMk/>
            <pc:sldMk cId="3251514249" sldId="667"/>
            <ac:graphicFrameMk id="15" creationId="{668C7338-0924-6647-AEF2-DB9BC230384E}"/>
          </ac:graphicFrameMkLst>
        </pc:graphicFrameChg>
      </pc:sldChg>
      <pc:sldChg chg="delSp modSp mod modNotesTx">
        <pc:chgData name="Vincent, Gina" userId="08f5f35d-070c-4477-aed6-42c441a56a90" providerId="ADAL" clId="{08B2764D-016E-2045-8D54-7FBD12DC840E}" dt="2023-03-12T22:59:02.807" v="11002" actId="1076"/>
        <pc:sldMkLst>
          <pc:docMk/>
          <pc:sldMk cId="43755625" sldId="672"/>
        </pc:sldMkLst>
        <pc:spChg chg="mod">
          <ac:chgData name="Vincent, Gina" userId="08f5f35d-070c-4477-aed6-42c441a56a90" providerId="ADAL" clId="{08B2764D-016E-2045-8D54-7FBD12DC840E}" dt="2023-03-12T22:52:19.406" v="10998" actId="20577"/>
          <ac:spMkLst>
            <pc:docMk/>
            <pc:sldMk cId="43755625" sldId="672"/>
            <ac:spMk id="2" creationId="{00000000-0000-0000-0000-000000000000}"/>
          </ac:spMkLst>
        </pc:spChg>
        <pc:spChg chg="del">
          <ac:chgData name="Vincent, Gina" userId="08f5f35d-070c-4477-aed6-42c441a56a90" providerId="ADAL" clId="{08B2764D-016E-2045-8D54-7FBD12DC840E}" dt="2023-03-12T22:52:05.988" v="10978" actId="478"/>
          <ac:spMkLst>
            <pc:docMk/>
            <pc:sldMk cId="43755625" sldId="672"/>
            <ac:spMk id="5" creationId="{CE1603E2-5D5A-0E49-A058-A1D8337B4620}"/>
          </ac:spMkLst>
        </pc:spChg>
        <pc:spChg chg="mod">
          <ac:chgData name="Vincent, Gina" userId="08f5f35d-070c-4477-aed6-42c441a56a90" providerId="ADAL" clId="{08B2764D-016E-2045-8D54-7FBD12DC840E}" dt="2023-03-12T22:59:02.807" v="11002" actId="1076"/>
          <ac:spMkLst>
            <pc:docMk/>
            <pc:sldMk cId="43755625" sldId="672"/>
            <ac:spMk id="6" creationId="{4C808718-144C-B040-8287-F69E6438FF46}"/>
          </ac:spMkLst>
        </pc:spChg>
        <pc:graphicFrameChg chg="mod">
          <ac:chgData name="Vincent, Gina" userId="08f5f35d-070c-4477-aed6-42c441a56a90" providerId="ADAL" clId="{08B2764D-016E-2045-8D54-7FBD12DC840E}" dt="2023-03-12T22:59:00.593" v="11001"/>
          <ac:graphicFrameMkLst>
            <pc:docMk/>
            <pc:sldMk cId="43755625" sldId="672"/>
            <ac:graphicFrameMk id="4" creationId="{00000000-0000-0000-0000-000000000000}"/>
          </ac:graphicFrameMkLst>
        </pc:graphicFrameChg>
      </pc:sldChg>
      <pc:sldChg chg="modSp mod modNotesTx">
        <pc:chgData name="Vincent, Gina" userId="08f5f35d-070c-4477-aed6-42c441a56a90" providerId="ADAL" clId="{08B2764D-016E-2045-8D54-7FBD12DC840E}" dt="2023-03-15T15:30:15.199" v="15143" actId="20577"/>
        <pc:sldMkLst>
          <pc:docMk/>
          <pc:sldMk cId="2794655599" sldId="686"/>
        </pc:sldMkLst>
        <pc:spChg chg="mod">
          <ac:chgData name="Vincent, Gina" userId="08f5f35d-070c-4477-aed6-42c441a56a90" providerId="ADAL" clId="{08B2764D-016E-2045-8D54-7FBD12DC840E}" dt="2023-03-12T18:58:22.905" v="5825" actId="14100"/>
          <ac:spMkLst>
            <pc:docMk/>
            <pc:sldMk cId="2794655599" sldId="686"/>
            <ac:spMk id="5" creationId="{7912FF1B-C442-A544-830F-1943516FDCD1}"/>
          </ac:spMkLst>
        </pc:spChg>
        <pc:spChg chg="mod">
          <ac:chgData name="Vincent, Gina" userId="08f5f35d-070c-4477-aed6-42c441a56a90" providerId="ADAL" clId="{08B2764D-016E-2045-8D54-7FBD12DC840E}" dt="2023-03-12T19:03:32.941" v="6611" actId="20577"/>
          <ac:spMkLst>
            <pc:docMk/>
            <pc:sldMk cId="2794655599" sldId="686"/>
            <ac:spMk id="6" creationId="{9ABB0789-4780-8C40-A859-2A5BCAB30DD5}"/>
          </ac:spMkLst>
        </pc:spChg>
        <pc:spChg chg="mod">
          <ac:chgData name="Vincent, Gina" userId="08f5f35d-070c-4477-aed6-42c441a56a90" providerId="ADAL" clId="{08B2764D-016E-2045-8D54-7FBD12DC840E}" dt="2023-03-12T19:03:36.395" v="6612" actId="1076"/>
          <ac:spMkLst>
            <pc:docMk/>
            <pc:sldMk cId="2794655599" sldId="686"/>
            <ac:spMk id="8" creationId="{517CADCF-3768-A54C-80B4-5E9711DDA6CA}"/>
          </ac:spMkLst>
        </pc:spChg>
        <pc:graphicFrameChg chg="mod">
          <ac:chgData name="Vincent, Gina" userId="08f5f35d-070c-4477-aed6-42c441a56a90" providerId="ADAL" clId="{08B2764D-016E-2045-8D54-7FBD12DC840E}" dt="2023-03-12T18:58:30.844" v="5826" actId="1076"/>
          <ac:graphicFrameMkLst>
            <pc:docMk/>
            <pc:sldMk cId="2794655599" sldId="686"/>
            <ac:graphicFrameMk id="7" creationId="{00000000-0000-0000-0000-000000000000}"/>
          </ac:graphicFrameMkLst>
        </pc:graphicFrameChg>
      </pc:sldChg>
      <pc:sldChg chg="modSp mod modNotesTx">
        <pc:chgData name="Vincent, Gina" userId="08f5f35d-070c-4477-aed6-42c441a56a90" providerId="ADAL" clId="{08B2764D-016E-2045-8D54-7FBD12DC840E}" dt="2023-03-15T17:20:00.245" v="15163" actId="1076"/>
        <pc:sldMkLst>
          <pc:docMk/>
          <pc:sldMk cId="480194426" sldId="691"/>
        </pc:sldMkLst>
        <pc:picChg chg="mod">
          <ac:chgData name="Vincent, Gina" userId="08f5f35d-070c-4477-aed6-42c441a56a90" providerId="ADAL" clId="{08B2764D-016E-2045-8D54-7FBD12DC840E}" dt="2023-03-15T17:20:00.245" v="15163" actId="1076"/>
          <ac:picMkLst>
            <pc:docMk/>
            <pc:sldMk cId="480194426" sldId="691"/>
            <ac:picMk id="6" creationId="{431E7D5B-1DF1-9E5A-EF7F-46495D94569B}"/>
          </ac:picMkLst>
        </pc:picChg>
      </pc:sldChg>
      <pc:sldChg chg="modNotesTx">
        <pc:chgData name="Vincent, Gina" userId="08f5f35d-070c-4477-aed6-42c441a56a90" providerId="ADAL" clId="{08B2764D-016E-2045-8D54-7FBD12DC840E}" dt="2023-03-12T23:03:21.946" v="11434" actId="20577"/>
        <pc:sldMkLst>
          <pc:docMk/>
          <pc:sldMk cId="3742210085" sldId="695"/>
        </pc:sldMkLst>
      </pc:sldChg>
      <pc:sldChg chg="modSp mod modAnim modNotesTx">
        <pc:chgData name="Vincent, Gina" userId="08f5f35d-070c-4477-aed6-42c441a56a90" providerId="ADAL" clId="{08B2764D-016E-2045-8D54-7FBD12DC840E}" dt="2023-03-15T15:39:43.314" v="15153"/>
        <pc:sldMkLst>
          <pc:docMk/>
          <pc:sldMk cId="519280937" sldId="701"/>
        </pc:sldMkLst>
        <pc:spChg chg="mod">
          <ac:chgData name="Vincent, Gina" userId="08f5f35d-070c-4477-aed6-42c441a56a90" providerId="ADAL" clId="{08B2764D-016E-2045-8D54-7FBD12DC840E}" dt="2023-03-15T15:25:30.871" v="15102" actId="20577"/>
          <ac:spMkLst>
            <pc:docMk/>
            <pc:sldMk cId="519280937" sldId="701"/>
            <ac:spMk id="3" creationId="{D53387D0-B4F9-4449-A18A-5C7DD8CD25AD}"/>
          </ac:spMkLst>
        </pc:spChg>
      </pc:sldChg>
      <pc:sldChg chg="modSp add mod modNotes modNotesTx">
        <pc:chgData name="Vincent, Gina" userId="08f5f35d-070c-4477-aed6-42c441a56a90" providerId="ADAL" clId="{08B2764D-016E-2045-8D54-7FBD12DC840E}" dt="2023-03-12T18:17:44.952" v="4237" actId="20577"/>
        <pc:sldMkLst>
          <pc:docMk/>
          <pc:sldMk cId="2687231613" sldId="704"/>
        </pc:sldMkLst>
        <pc:spChg chg="mod">
          <ac:chgData name="Vincent, Gina" userId="08f5f35d-070c-4477-aed6-42c441a56a90" providerId="ADAL" clId="{08B2764D-016E-2045-8D54-7FBD12DC840E}" dt="2023-03-12T18:11:25.246" v="3157" actId="20577"/>
          <ac:spMkLst>
            <pc:docMk/>
            <pc:sldMk cId="2687231613" sldId="704"/>
            <ac:spMk id="2" creationId="{00000000-0000-0000-0000-000000000000}"/>
          </ac:spMkLst>
        </pc:spChg>
        <pc:spChg chg="mod">
          <ac:chgData name="Vincent, Gina" userId="08f5f35d-070c-4477-aed6-42c441a56a90" providerId="ADAL" clId="{08B2764D-016E-2045-8D54-7FBD12DC840E}" dt="2023-03-12T18:10:55.804" v="3117" actId="1076"/>
          <ac:spMkLst>
            <pc:docMk/>
            <pc:sldMk cId="2687231613" sldId="704"/>
            <ac:spMk id="5" creationId="{00000000-0000-0000-0000-000000000000}"/>
          </ac:spMkLst>
        </pc:spChg>
        <pc:spChg chg="mod">
          <ac:chgData name="Vincent, Gina" userId="08f5f35d-070c-4477-aed6-42c441a56a90" providerId="ADAL" clId="{08B2764D-016E-2045-8D54-7FBD12DC840E}" dt="2023-03-12T18:11:05.052" v="3121" actId="1076"/>
          <ac:spMkLst>
            <pc:docMk/>
            <pc:sldMk cId="2687231613" sldId="704"/>
            <ac:spMk id="6" creationId="{00000000-0000-0000-0000-000000000000}"/>
          </ac:spMkLst>
        </pc:spChg>
        <pc:graphicFrameChg chg="mod">
          <ac:chgData name="Vincent, Gina" userId="08f5f35d-070c-4477-aed6-42c441a56a90" providerId="ADAL" clId="{08B2764D-016E-2045-8D54-7FBD12DC840E}" dt="2023-03-12T18:11:01.848" v="3120"/>
          <ac:graphicFrameMkLst>
            <pc:docMk/>
            <pc:sldMk cId="2687231613" sldId="704"/>
            <ac:graphicFrameMk id="4" creationId="{00000000-0000-0000-0000-000000000000}"/>
          </ac:graphicFrameMkLst>
        </pc:graphicFrameChg>
      </pc:sldChg>
      <pc:sldChg chg="addSp delSp modSp mod ord delAnim modNotesTx">
        <pc:chgData name="Vincent, Gina" userId="08f5f35d-070c-4477-aed6-42c441a56a90" providerId="ADAL" clId="{08B2764D-016E-2045-8D54-7FBD12DC840E}" dt="2023-03-15T15:42:45.691" v="15161" actId="164"/>
        <pc:sldMkLst>
          <pc:docMk/>
          <pc:sldMk cId="3048141398" sldId="705"/>
        </pc:sldMkLst>
        <pc:spChg chg="del">
          <ac:chgData name="Vincent, Gina" userId="08f5f35d-070c-4477-aed6-42c441a56a90" providerId="ADAL" clId="{08B2764D-016E-2045-8D54-7FBD12DC840E}" dt="2023-03-15T15:26:58.006" v="15121" actId="21"/>
          <ac:spMkLst>
            <pc:docMk/>
            <pc:sldMk cId="3048141398" sldId="705"/>
            <ac:spMk id="5" creationId="{D6846552-102A-7A45-9F4C-196408546747}"/>
          </ac:spMkLst>
        </pc:spChg>
        <pc:spChg chg="add del mod">
          <ac:chgData name="Vincent, Gina" userId="08f5f35d-070c-4477-aed6-42c441a56a90" providerId="ADAL" clId="{08B2764D-016E-2045-8D54-7FBD12DC840E}" dt="2023-03-15T15:27:26.543" v="15126" actId="21"/>
          <ac:spMkLst>
            <pc:docMk/>
            <pc:sldMk cId="3048141398" sldId="705"/>
            <ac:spMk id="16" creationId="{6C9F26F5-7F69-0CC0-E0BA-56CEE4941457}"/>
          </ac:spMkLst>
        </pc:spChg>
        <pc:spChg chg="add mod">
          <ac:chgData name="Vincent, Gina" userId="08f5f35d-070c-4477-aed6-42c441a56a90" providerId="ADAL" clId="{08B2764D-016E-2045-8D54-7FBD12DC840E}" dt="2023-03-15T15:27:45.052" v="15138" actId="1076"/>
          <ac:spMkLst>
            <pc:docMk/>
            <pc:sldMk cId="3048141398" sldId="705"/>
            <ac:spMk id="18" creationId="{B846B5D3-1B9D-B88C-4E69-2D5655906282}"/>
          </ac:spMkLst>
        </pc:spChg>
        <pc:grpChg chg="mod">
          <ac:chgData name="Vincent, Gina" userId="08f5f35d-070c-4477-aed6-42c441a56a90" providerId="ADAL" clId="{08B2764D-016E-2045-8D54-7FBD12DC840E}" dt="2023-03-15T15:27:29.498" v="15127" actId="1076"/>
          <ac:grpSpMkLst>
            <pc:docMk/>
            <pc:sldMk cId="3048141398" sldId="705"/>
            <ac:grpSpMk id="9" creationId="{67F41358-FF32-3348-98CB-AE9655DC4EE8}"/>
          </ac:grpSpMkLst>
        </pc:grpChg>
        <pc:grpChg chg="add">
          <ac:chgData name="Vincent, Gina" userId="08f5f35d-070c-4477-aed6-42c441a56a90" providerId="ADAL" clId="{08B2764D-016E-2045-8D54-7FBD12DC840E}" dt="2023-03-15T15:42:45.691" v="15161" actId="164"/>
          <ac:grpSpMkLst>
            <pc:docMk/>
            <pc:sldMk cId="3048141398" sldId="705"/>
            <ac:grpSpMk id="21" creationId="{4B813629-F7A4-373F-3A5E-C61E4C9C1E5F}"/>
          </ac:grpSpMkLst>
        </pc:grpChg>
      </pc:sldChg>
      <pc:sldChg chg="del ord">
        <pc:chgData name="Vincent, Gina" userId="08f5f35d-070c-4477-aed6-42c441a56a90" providerId="ADAL" clId="{08B2764D-016E-2045-8D54-7FBD12DC840E}" dt="2023-03-12T18:22:08.775" v="4877" actId="2696"/>
        <pc:sldMkLst>
          <pc:docMk/>
          <pc:sldMk cId="1414596000" sldId="707"/>
        </pc:sldMkLst>
      </pc:sldChg>
      <pc:sldChg chg="addSp delSp modSp mod ord delAnim modNotesTx">
        <pc:chgData name="Vincent, Gina" userId="08f5f35d-070c-4477-aed6-42c441a56a90" providerId="ADAL" clId="{08B2764D-016E-2045-8D54-7FBD12DC840E}" dt="2023-03-12T16:47:16.039" v="268" actId="20578"/>
        <pc:sldMkLst>
          <pc:docMk/>
          <pc:sldMk cId="166962986" sldId="729"/>
        </pc:sldMkLst>
        <pc:spChg chg="mod">
          <ac:chgData name="Vincent, Gina" userId="08f5f35d-070c-4477-aed6-42c441a56a90" providerId="ADAL" clId="{08B2764D-016E-2045-8D54-7FBD12DC840E}" dt="2023-03-12T12:45:14.507" v="0" actId="20577"/>
          <ac:spMkLst>
            <pc:docMk/>
            <pc:sldMk cId="166962986" sldId="729"/>
            <ac:spMk id="3" creationId="{00000000-0000-0000-0000-000000000000}"/>
          </ac:spMkLst>
        </pc:spChg>
        <pc:spChg chg="mod">
          <ac:chgData name="Vincent, Gina" userId="08f5f35d-070c-4477-aed6-42c441a56a90" providerId="ADAL" clId="{08B2764D-016E-2045-8D54-7FBD12DC840E}" dt="2023-03-12T12:45:20.066" v="1" actId="1076"/>
          <ac:spMkLst>
            <pc:docMk/>
            <pc:sldMk cId="166962986" sldId="729"/>
            <ac:spMk id="4" creationId="{A7A65473-70E9-BC40-B889-D38E2880AE1E}"/>
          </ac:spMkLst>
        </pc:spChg>
        <pc:picChg chg="add del mod">
          <ac:chgData name="Vincent, Gina" userId="08f5f35d-070c-4477-aed6-42c441a56a90" providerId="ADAL" clId="{08B2764D-016E-2045-8D54-7FBD12DC840E}" dt="2023-03-12T12:46:42.150" v="9" actId="478"/>
          <ac:picMkLst>
            <pc:docMk/>
            <pc:sldMk cId="166962986" sldId="729"/>
            <ac:picMk id="5" creationId="{550376FE-17BE-2EC1-CDDC-FFF3A6A30A72}"/>
          </ac:picMkLst>
        </pc:picChg>
        <pc:picChg chg="mod">
          <ac:chgData name="Vincent, Gina" userId="08f5f35d-070c-4477-aed6-42c441a56a90" providerId="ADAL" clId="{08B2764D-016E-2045-8D54-7FBD12DC840E}" dt="2023-03-12T12:45:47.939" v="6" actId="1076"/>
          <ac:picMkLst>
            <pc:docMk/>
            <pc:sldMk cId="166962986" sldId="729"/>
            <ac:picMk id="6" creationId="{00000000-0000-0000-0000-000000000000}"/>
          </ac:picMkLst>
        </pc:picChg>
        <pc:cxnChg chg="del">
          <ac:chgData name="Vincent, Gina" userId="08f5f35d-070c-4477-aed6-42c441a56a90" providerId="ADAL" clId="{08B2764D-016E-2045-8D54-7FBD12DC840E}" dt="2023-03-12T12:45:34.487" v="2" actId="478"/>
          <ac:cxnSpMkLst>
            <pc:docMk/>
            <pc:sldMk cId="166962986" sldId="729"/>
            <ac:cxnSpMk id="7" creationId="{177755F6-B80A-5040-BBFE-8DF5904DAEDE}"/>
          </ac:cxnSpMkLst>
        </pc:cxnChg>
        <pc:cxnChg chg="del">
          <ac:chgData name="Vincent, Gina" userId="08f5f35d-070c-4477-aed6-42c441a56a90" providerId="ADAL" clId="{08B2764D-016E-2045-8D54-7FBD12DC840E}" dt="2023-03-12T12:45:38.178" v="3" actId="478"/>
          <ac:cxnSpMkLst>
            <pc:docMk/>
            <pc:sldMk cId="166962986" sldId="729"/>
            <ac:cxnSpMk id="10" creationId="{4D3EC8D7-5D5A-7A47-AF67-2C806F3111F7}"/>
          </ac:cxnSpMkLst>
        </pc:cxnChg>
        <pc:cxnChg chg="del">
          <ac:chgData name="Vincent, Gina" userId="08f5f35d-070c-4477-aed6-42c441a56a90" providerId="ADAL" clId="{08B2764D-016E-2045-8D54-7FBD12DC840E}" dt="2023-03-12T12:45:39.665" v="4" actId="478"/>
          <ac:cxnSpMkLst>
            <pc:docMk/>
            <pc:sldMk cId="166962986" sldId="729"/>
            <ac:cxnSpMk id="12" creationId="{C1CBDE2A-5588-CF4C-833A-6DF798F8AE64}"/>
          </ac:cxnSpMkLst>
        </pc:cxnChg>
        <pc:cxnChg chg="del">
          <ac:chgData name="Vincent, Gina" userId="08f5f35d-070c-4477-aed6-42c441a56a90" providerId="ADAL" clId="{08B2764D-016E-2045-8D54-7FBD12DC840E}" dt="2023-03-12T12:45:40.701" v="5" actId="478"/>
          <ac:cxnSpMkLst>
            <pc:docMk/>
            <pc:sldMk cId="166962986" sldId="729"/>
            <ac:cxnSpMk id="14" creationId="{89DAC307-9A8B-5F44-955C-5AD81E74449B}"/>
          </ac:cxnSpMkLst>
        </pc:cxnChg>
      </pc:sldChg>
      <pc:sldChg chg="modNotesTx">
        <pc:chgData name="Vincent, Gina" userId="08f5f35d-070c-4477-aed6-42c441a56a90" providerId="ADAL" clId="{08B2764D-016E-2045-8D54-7FBD12DC840E}" dt="2023-03-12T19:22:58.276" v="9819" actId="20577"/>
        <pc:sldMkLst>
          <pc:docMk/>
          <pc:sldMk cId="160176926" sldId="1170"/>
        </pc:sldMkLst>
      </pc:sldChg>
      <pc:sldChg chg="modSp mod modAnim modNotesTx">
        <pc:chgData name="Vincent, Gina" userId="08f5f35d-070c-4477-aed6-42c441a56a90" providerId="ADAL" clId="{08B2764D-016E-2045-8D54-7FBD12DC840E}" dt="2023-03-15T15:40:23.432" v="15154"/>
        <pc:sldMkLst>
          <pc:docMk/>
          <pc:sldMk cId="359749445" sldId="1221"/>
        </pc:sldMkLst>
        <pc:spChg chg="mod">
          <ac:chgData name="Vincent, Gina" userId="08f5f35d-070c-4477-aed6-42c441a56a90" providerId="ADAL" clId="{08B2764D-016E-2045-8D54-7FBD12DC840E}" dt="2023-03-12T23:52:36.773" v="12990" actId="20577"/>
          <ac:spMkLst>
            <pc:docMk/>
            <pc:sldMk cId="359749445" sldId="1221"/>
            <ac:spMk id="2" creationId="{00000000-0000-0000-0000-000000000000}"/>
          </ac:spMkLst>
        </pc:spChg>
        <pc:spChg chg="mod">
          <ac:chgData name="Vincent, Gina" userId="08f5f35d-070c-4477-aed6-42c441a56a90" providerId="ADAL" clId="{08B2764D-016E-2045-8D54-7FBD12DC840E}" dt="2023-03-13T00:01:28.645" v="13560" actId="20577"/>
          <ac:spMkLst>
            <pc:docMk/>
            <pc:sldMk cId="359749445" sldId="1221"/>
            <ac:spMk id="3" creationId="{00000000-0000-0000-0000-000000000000}"/>
          </ac:spMkLst>
        </pc:spChg>
      </pc:sldChg>
      <pc:sldChg chg="addSp delSp modSp mod ord delAnim modAnim modNotesTx">
        <pc:chgData name="Vincent, Gina" userId="08f5f35d-070c-4477-aed6-42c441a56a90" providerId="ADAL" clId="{08B2764D-016E-2045-8D54-7FBD12DC840E}" dt="2023-03-12T19:00:18.346" v="5975" actId="20577"/>
        <pc:sldMkLst>
          <pc:docMk/>
          <pc:sldMk cId="2492132752" sldId="1225"/>
        </pc:sldMkLst>
        <pc:spChg chg="mod">
          <ac:chgData name="Vincent, Gina" userId="08f5f35d-070c-4477-aed6-42c441a56a90" providerId="ADAL" clId="{08B2764D-016E-2045-8D54-7FBD12DC840E}" dt="2023-03-12T18:21:00.336" v="4774" actId="1076"/>
          <ac:spMkLst>
            <pc:docMk/>
            <pc:sldMk cId="2492132752" sldId="1225"/>
            <ac:spMk id="2" creationId="{963A3FF1-14FA-DECE-E7B3-1623E5261607}"/>
          </ac:spMkLst>
        </pc:spChg>
        <pc:spChg chg="mod">
          <ac:chgData name="Vincent, Gina" userId="08f5f35d-070c-4477-aed6-42c441a56a90" providerId="ADAL" clId="{08B2764D-016E-2045-8D54-7FBD12DC840E}" dt="2023-03-12T18:18:14.020" v="4301" actId="20577"/>
          <ac:spMkLst>
            <pc:docMk/>
            <pc:sldMk cId="2492132752" sldId="1225"/>
            <ac:spMk id="4" creationId="{FA41709E-21D0-E540-A04B-74A2A73771D5}"/>
          </ac:spMkLst>
        </pc:spChg>
        <pc:spChg chg="mod">
          <ac:chgData name="Vincent, Gina" userId="08f5f35d-070c-4477-aed6-42c441a56a90" providerId="ADAL" clId="{08B2764D-016E-2045-8D54-7FBD12DC840E}" dt="2023-03-12T16:55:41.437" v="708"/>
          <ac:spMkLst>
            <pc:docMk/>
            <pc:sldMk cId="2492132752" sldId="1225"/>
            <ac:spMk id="6" creationId="{50F9A6C7-BBB3-26F7-AF76-4B7260D8A247}"/>
          </ac:spMkLst>
        </pc:spChg>
        <pc:grpChg chg="add del mod">
          <ac:chgData name="Vincent, Gina" userId="08f5f35d-070c-4477-aed6-42c441a56a90" providerId="ADAL" clId="{08B2764D-016E-2045-8D54-7FBD12DC840E}" dt="2023-03-12T18:17:49.130" v="4238" actId="478"/>
          <ac:grpSpMkLst>
            <pc:docMk/>
            <pc:sldMk cId="2492132752" sldId="1225"/>
            <ac:grpSpMk id="3" creationId="{1861627F-314E-84BA-ACE7-F81A6C7B3455}"/>
          </ac:grpSpMkLst>
        </pc:grpChg>
        <pc:picChg chg="mod">
          <ac:chgData name="Vincent, Gina" userId="08f5f35d-070c-4477-aed6-42c441a56a90" providerId="ADAL" clId="{08B2764D-016E-2045-8D54-7FBD12DC840E}" dt="2023-03-12T16:55:41.437" v="708"/>
          <ac:picMkLst>
            <pc:docMk/>
            <pc:sldMk cId="2492132752" sldId="1225"/>
            <ac:picMk id="5" creationId="{9631A17B-657B-BE4A-3779-CC8BB4BDADF8}"/>
          </ac:picMkLst>
        </pc:picChg>
        <pc:picChg chg="add mod">
          <ac:chgData name="Vincent, Gina" userId="08f5f35d-070c-4477-aed6-42c441a56a90" providerId="ADAL" clId="{08B2764D-016E-2045-8D54-7FBD12DC840E}" dt="2023-03-12T18:20:57.204" v="4773"/>
          <ac:picMkLst>
            <pc:docMk/>
            <pc:sldMk cId="2492132752" sldId="1225"/>
            <ac:picMk id="7" creationId="{BFBD53FD-D739-6A3C-4CE3-181D8B9B86C1}"/>
          </ac:picMkLst>
        </pc:picChg>
        <pc:picChg chg="add mod">
          <ac:chgData name="Vincent, Gina" userId="08f5f35d-070c-4477-aed6-42c441a56a90" providerId="ADAL" clId="{08B2764D-016E-2045-8D54-7FBD12DC840E}" dt="2023-03-12T18:21:14.635" v="4775"/>
          <ac:picMkLst>
            <pc:docMk/>
            <pc:sldMk cId="2492132752" sldId="1225"/>
            <ac:picMk id="8" creationId="{02020EA6-70F9-B4F1-45B4-EDC15D794DE4}"/>
          </ac:picMkLst>
        </pc:picChg>
      </pc:sldChg>
      <pc:sldChg chg="modSp del mod">
        <pc:chgData name="Vincent, Gina" userId="08f5f35d-070c-4477-aed6-42c441a56a90" providerId="ADAL" clId="{08B2764D-016E-2045-8D54-7FBD12DC840E}" dt="2023-03-13T00:06:21.207" v="13592" actId="2696"/>
        <pc:sldMkLst>
          <pc:docMk/>
          <pc:sldMk cId="234059007" sldId="1272"/>
        </pc:sldMkLst>
        <pc:spChg chg="mod">
          <ac:chgData name="Vincent, Gina" userId="08f5f35d-070c-4477-aed6-42c441a56a90" providerId="ADAL" clId="{08B2764D-016E-2045-8D54-7FBD12DC840E}" dt="2023-03-12T13:03:54.788" v="147" actId="2711"/>
          <ac:spMkLst>
            <pc:docMk/>
            <pc:sldMk cId="234059007" sldId="1272"/>
            <ac:spMk id="25603" creationId="{00000000-0000-0000-0000-000000000000}"/>
          </ac:spMkLst>
        </pc:spChg>
      </pc:sldChg>
      <pc:sldChg chg="add del">
        <pc:chgData name="Vincent, Gina" userId="08f5f35d-070c-4477-aed6-42c441a56a90" providerId="ADAL" clId="{08B2764D-016E-2045-8D54-7FBD12DC840E}" dt="2023-03-13T00:11:19.269" v="13612" actId="2696"/>
        <pc:sldMkLst>
          <pc:docMk/>
          <pc:sldMk cId="3522576916" sldId="1390"/>
        </pc:sldMkLst>
      </pc:sldChg>
      <pc:sldChg chg="add del modNotesTx">
        <pc:chgData name="Vincent, Gina" userId="08f5f35d-070c-4477-aed6-42c441a56a90" providerId="ADAL" clId="{08B2764D-016E-2045-8D54-7FBD12DC840E}" dt="2023-03-12T18:08:45.007" v="3111" actId="2696"/>
        <pc:sldMkLst>
          <pc:docMk/>
          <pc:sldMk cId="3791859183" sldId="1390"/>
        </pc:sldMkLst>
      </pc:sldChg>
      <pc:sldChg chg="del">
        <pc:chgData name="Vincent, Gina" userId="08f5f35d-070c-4477-aed6-42c441a56a90" providerId="ADAL" clId="{08B2764D-016E-2045-8D54-7FBD12DC840E}" dt="2023-03-12T12:55:05.951" v="40" actId="2696"/>
        <pc:sldMkLst>
          <pc:docMk/>
          <pc:sldMk cId="4209870140" sldId="1390"/>
        </pc:sldMkLst>
      </pc:sldChg>
      <pc:sldChg chg="del">
        <pc:chgData name="Vincent, Gina" userId="08f5f35d-070c-4477-aed6-42c441a56a90" providerId="ADAL" clId="{08B2764D-016E-2045-8D54-7FBD12DC840E}" dt="2023-03-12T18:57:35.204" v="5812" actId="2696"/>
        <pc:sldMkLst>
          <pc:docMk/>
          <pc:sldMk cId="1250115207" sldId="1404"/>
        </pc:sldMkLst>
      </pc:sldChg>
      <pc:sldChg chg="modSp add del mod modNotesTx">
        <pc:chgData name="Vincent, Gina" userId="08f5f35d-070c-4477-aed6-42c441a56a90" providerId="ADAL" clId="{08B2764D-016E-2045-8D54-7FBD12DC840E}" dt="2023-03-13T00:00:00.440" v="13445" actId="2696"/>
        <pc:sldMkLst>
          <pc:docMk/>
          <pc:sldMk cId="3307715719" sldId="1404"/>
        </pc:sldMkLst>
        <pc:spChg chg="mod">
          <ac:chgData name="Vincent, Gina" userId="08f5f35d-070c-4477-aed6-42c441a56a90" providerId="ADAL" clId="{08B2764D-016E-2045-8D54-7FBD12DC840E}" dt="2023-03-12T19:24:14.167" v="9954" actId="20577"/>
          <ac:spMkLst>
            <pc:docMk/>
            <pc:sldMk cId="3307715719" sldId="1404"/>
            <ac:spMk id="2" creationId="{158F2370-5AD9-7D43-9D9C-B4134D1E9EA2}"/>
          </ac:spMkLst>
        </pc:spChg>
      </pc:sldChg>
      <pc:sldChg chg="modSp mod modAnim">
        <pc:chgData name="Vincent, Gina" userId="08f5f35d-070c-4477-aed6-42c441a56a90" providerId="ADAL" clId="{08B2764D-016E-2045-8D54-7FBD12DC840E}" dt="2023-03-15T15:40:53.054" v="15160"/>
        <pc:sldMkLst>
          <pc:docMk/>
          <pc:sldMk cId="4257969433" sldId="1405"/>
        </pc:sldMkLst>
        <pc:spChg chg="mod">
          <ac:chgData name="Vincent, Gina" userId="08f5f35d-070c-4477-aed6-42c441a56a90" providerId="ADAL" clId="{08B2764D-016E-2045-8D54-7FBD12DC840E}" dt="2023-03-13T00:14:21.008" v="13749" actId="20577"/>
          <ac:spMkLst>
            <pc:docMk/>
            <pc:sldMk cId="4257969433" sldId="1405"/>
            <ac:spMk id="2" creationId="{00000000-0000-0000-0000-000000000000}"/>
          </ac:spMkLst>
        </pc:spChg>
        <pc:spChg chg="mod">
          <ac:chgData name="Vincent, Gina" userId="08f5f35d-070c-4477-aed6-42c441a56a90" providerId="ADAL" clId="{08B2764D-016E-2045-8D54-7FBD12DC840E}" dt="2023-03-13T00:16:11.821" v="13902" actId="20577"/>
          <ac:spMkLst>
            <pc:docMk/>
            <pc:sldMk cId="4257969433" sldId="1405"/>
            <ac:spMk id="3" creationId="{00000000-0000-0000-0000-000000000000}"/>
          </ac:spMkLst>
        </pc:spChg>
      </pc:sldChg>
      <pc:sldChg chg="del">
        <pc:chgData name="Vincent, Gina" userId="08f5f35d-070c-4477-aed6-42c441a56a90" providerId="ADAL" clId="{08B2764D-016E-2045-8D54-7FBD12DC840E}" dt="2023-03-12T12:52:24.172" v="36" actId="2696"/>
        <pc:sldMkLst>
          <pc:docMk/>
          <pc:sldMk cId="1087026033" sldId="1427"/>
        </pc:sldMkLst>
      </pc:sldChg>
      <pc:sldChg chg="modSp add modNotesTx">
        <pc:chgData name="Vincent, Gina" userId="08f5f35d-070c-4477-aed6-42c441a56a90" providerId="ADAL" clId="{08B2764D-016E-2045-8D54-7FBD12DC840E}" dt="2023-03-13T00:12:24.650" v="13640" actId="20577"/>
        <pc:sldMkLst>
          <pc:docMk/>
          <pc:sldMk cId="3765756809" sldId="1427"/>
        </pc:sldMkLst>
        <pc:spChg chg="mod">
          <ac:chgData name="Vincent, Gina" userId="08f5f35d-070c-4477-aed6-42c441a56a90" providerId="ADAL" clId="{08B2764D-016E-2045-8D54-7FBD12DC840E}" dt="2023-03-12T17:49:25.175" v="2149" actId="20577"/>
          <ac:spMkLst>
            <pc:docMk/>
            <pc:sldMk cId="3765756809" sldId="1427"/>
            <ac:spMk id="7" creationId="{E2CA9057-35FB-6B4F-9E6A-8A993FDD151C}"/>
          </ac:spMkLst>
        </pc:spChg>
      </pc:sldChg>
      <pc:sldChg chg="del">
        <pc:chgData name="Vincent, Gina" userId="08f5f35d-070c-4477-aed6-42c441a56a90" providerId="ADAL" clId="{08B2764D-016E-2045-8D54-7FBD12DC840E}" dt="2023-03-12T12:52:59.635" v="39" actId="2696"/>
        <pc:sldMkLst>
          <pc:docMk/>
          <pc:sldMk cId="1922621559" sldId="1428"/>
        </pc:sldMkLst>
      </pc:sldChg>
      <pc:sldChg chg="modSp del">
        <pc:chgData name="Vincent, Gina" userId="08f5f35d-070c-4477-aed6-42c441a56a90" providerId="ADAL" clId="{08B2764D-016E-2045-8D54-7FBD12DC840E}" dt="2023-03-12T13:04:52.061" v="154" actId="2696"/>
        <pc:sldMkLst>
          <pc:docMk/>
          <pc:sldMk cId="1106139356" sldId="1443"/>
        </pc:sldMkLst>
        <pc:spChg chg="mod">
          <ac:chgData name="Vincent, Gina" userId="08f5f35d-070c-4477-aed6-42c441a56a90" providerId="ADAL" clId="{08B2764D-016E-2045-8D54-7FBD12DC840E}" dt="2023-03-12T13:04:21.158" v="153" actId="20577"/>
          <ac:spMkLst>
            <pc:docMk/>
            <pc:sldMk cId="1106139356" sldId="1443"/>
            <ac:spMk id="3" creationId="{00000000-0000-0000-0000-000000000000}"/>
          </ac:spMkLst>
        </pc:spChg>
      </pc:sldChg>
      <pc:sldChg chg="modSp add del mod">
        <pc:chgData name="Vincent, Gina" userId="08f5f35d-070c-4477-aed6-42c441a56a90" providerId="ADAL" clId="{08B2764D-016E-2045-8D54-7FBD12DC840E}" dt="2023-03-12T18:22:27.019" v="4878" actId="2696"/>
        <pc:sldMkLst>
          <pc:docMk/>
          <pc:sldMk cId="1611199941" sldId="1443"/>
        </pc:sldMkLst>
        <pc:spChg chg="mod">
          <ac:chgData name="Vincent, Gina" userId="08f5f35d-070c-4477-aed6-42c441a56a90" providerId="ADAL" clId="{08B2764D-016E-2045-8D54-7FBD12DC840E}" dt="2023-03-12T13:05:07.297" v="158" actId="27636"/>
          <ac:spMkLst>
            <pc:docMk/>
            <pc:sldMk cId="1611199941" sldId="1443"/>
            <ac:spMk id="2" creationId="{00000000-0000-0000-0000-000000000000}"/>
          </ac:spMkLst>
        </pc:spChg>
      </pc:sldChg>
      <pc:sldChg chg="add del">
        <pc:chgData name="Vincent, Gina" userId="08f5f35d-070c-4477-aed6-42c441a56a90" providerId="ADAL" clId="{08B2764D-016E-2045-8D54-7FBD12DC840E}" dt="2023-03-12T12:58:12.727" v="67" actId="2696"/>
        <pc:sldMkLst>
          <pc:docMk/>
          <pc:sldMk cId="1241113264" sldId="1494"/>
        </pc:sldMkLst>
      </pc:sldChg>
      <pc:sldChg chg="del">
        <pc:chgData name="Vincent, Gina" userId="08f5f35d-070c-4477-aed6-42c441a56a90" providerId="ADAL" clId="{08B2764D-016E-2045-8D54-7FBD12DC840E}" dt="2023-03-12T13:05:03.260" v="156" actId="2696"/>
        <pc:sldMkLst>
          <pc:docMk/>
          <pc:sldMk cId="1637588205" sldId="1497"/>
        </pc:sldMkLst>
      </pc:sldChg>
      <pc:sldChg chg="modSp mod ord modNotesTx">
        <pc:chgData name="Vincent, Gina" userId="08f5f35d-070c-4477-aed6-42c441a56a90" providerId="ADAL" clId="{08B2764D-016E-2045-8D54-7FBD12DC840E}" dt="2023-03-12T18:57:01.297" v="5762" actId="20577"/>
        <pc:sldMkLst>
          <pc:docMk/>
          <pc:sldMk cId="4120155603" sldId="1498"/>
        </pc:sldMkLst>
        <pc:spChg chg="mod">
          <ac:chgData name="Vincent, Gina" userId="08f5f35d-070c-4477-aed6-42c441a56a90" providerId="ADAL" clId="{08B2764D-016E-2045-8D54-7FBD12DC840E}" dt="2023-03-12T18:53:40.279" v="5472" actId="20577"/>
          <ac:spMkLst>
            <pc:docMk/>
            <pc:sldMk cId="4120155603" sldId="1498"/>
            <ac:spMk id="2" creationId="{00000000-0000-0000-0000-000000000000}"/>
          </ac:spMkLst>
        </pc:spChg>
        <pc:spChg chg="mod">
          <ac:chgData name="Vincent, Gina" userId="08f5f35d-070c-4477-aed6-42c441a56a90" providerId="ADAL" clId="{08B2764D-016E-2045-8D54-7FBD12DC840E}" dt="2023-03-12T18:55:37.423" v="5509" actId="20577"/>
          <ac:spMkLst>
            <pc:docMk/>
            <pc:sldMk cId="4120155603" sldId="1498"/>
            <ac:spMk id="3" creationId="{00000000-0000-0000-0000-000000000000}"/>
          </ac:spMkLst>
        </pc:spChg>
      </pc:sldChg>
      <pc:sldChg chg="modSp del mod">
        <pc:chgData name="Vincent, Gina" userId="08f5f35d-070c-4477-aed6-42c441a56a90" providerId="ADAL" clId="{08B2764D-016E-2045-8D54-7FBD12DC840E}" dt="2023-03-13T00:17:06.920" v="13933" actId="2696"/>
        <pc:sldMkLst>
          <pc:docMk/>
          <pc:sldMk cId="511958527" sldId="1504"/>
        </pc:sldMkLst>
        <pc:spChg chg="mod">
          <ac:chgData name="Vincent, Gina" userId="08f5f35d-070c-4477-aed6-42c441a56a90" providerId="ADAL" clId="{08B2764D-016E-2045-8D54-7FBD12DC840E}" dt="2023-03-13T00:08:14.437" v="13611" actId="20577"/>
          <ac:spMkLst>
            <pc:docMk/>
            <pc:sldMk cId="511958527" sldId="1504"/>
            <ac:spMk id="4" creationId="{00000000-0000-0000-0000-000000000000}"/>
          </ac:spMkLst>
        </pc:spChg>
      </pc:sldChg>
      <pc:sldChg chg="modSp mod modAnim">
        <pc:chgData name="Vincent, Gina" userId="08f5f35d-070c-4477-aed6-42c441a56a90" providerId="ADAL" clId="{08B2764D-016E-2045-8D54-7FBD12DC840E}" dt="2023-03-15T15:32:34.219" v="15147" actId="5793"/>
        <pc:sldMkLst>
          <pc:docMk/>
          <pc:sldMk cId="3028387008" sldId="1506"/>
        </pc:sldMkLst>
        <pc:spChg chg="mod">
          <ac:chgData name="Vincent, Gina" userId="08f5f35d-070c-4477-aed6-42c441a56a90" providerId="ADAL" clId="{08B2764D-016E-2045-8D54-7FBD12DC840E}" dt="2023-03-13T00:16:52.248" v="13931" actId="14100"/>
          <ac:spMkLst>
            <pc:docMk/>
            <pc:sldMk cId="3028387008" sldId="1506"/>
            <ac:spMk id="3" creationId="{00000000-0000-0000-0000-000000000000}"/>
          </ac:spMkLst>
        </pc:spChg>
        <pc:spChg chg="mod">
          <ac:chgData name="Vincent, Gina" userId="08f5f35d-070c-4477-aed6-42c441a56a90" providerId="ADAL" clId="{08B2764D-016E-2045-8D54-7FBD12DC840E}" dt="2023-03-15T15:32:34.219" v="15147" actId="5793"/>
          <ac:spMkLst>
            <pc:docMk/>
            <pc:sldMk cId="3028387008" sldId="1506"/>
            <ac:spMk id="4" creationId="{00000000-0000-0000-0000-000000000000}"/>
          </ac:spMkLst>
        </pc:spChg>
      </pc:sldChg>
      <pc:sldChg chg="modSp del mod">
        <pc:chgData name="Vincent, Gina" userId="08f5f35d-070c-4477-aed6-42c441a56a90" providerId="ADAL" clId="{08B2764D-016E-2045-8D54-7FBD12DC840E}" dt="2023-03-13T00:06:55.373" v="13595" actId="2696"/>
        <pc:sldMkLst>
          <pc:docMk/>
          <pc:sldMk cId="1599875671" sldId="1517"/>
        </pc:sldMkLst>
        <pc:spChg chg="mod">
          <ac:chgData name="Vincent, Gina" userId="08f5f35d-070c-4477-aed6-42c441a56a90" providerId="ADAL" clId="{08B2764D-016E-2045-8D54-7FBD12DC840E}" dt="2023-03-12T13:05:44.273" v="160" actId="27636"/>
          <ac:spMkLst>
            <pc:docMk/>
            <pc:sldMk cId="1599875671" sldId="1517"/>
            <ac:spMk id="3" creationId="{8E2834B1-436F-8735-0EBE-7A52B25AFFAC}"/>
          </ac:spMkLst>
        </pc:spChg>
      </pc:sldChg>
      <pc:sldChg chg="modSp add mod modNotesTx">
        <pc:chgData name="Vincent, Gina" userId="08f5f35d-070c-4477-aed6-42c441a56a90" providerId="ADAL" clId="{08B2764D-016E-2045-8D54-7FBD12DC840E}" dt="2023-03-12T19:02:22.214" v="6422"/>
        <pc:sldMkLst>
          <pc:docMk/>
          <pc:sldMk cId="1784395592" sldId="1518"/>
        </pc:sldMkLst>
        <pc:spChg chg="mod">
          <ac:chgData name="Vincent, Gina" userId="08f5f35d-070c-4477-aed6-42c441a56a90" providerId="ADAL" clId="{08B2764D-016E-2045-8D54-7FBD12DC840E}" dt="2023-03-12T18:53:26.171" v="5460" actId="20577"/>
          <ac:spMkLst>
            <pc:docMk/>
            <pc:sldMk cId="1784395592" sldId="1518"/>
            <ac:spMk id="3" creationId="{D53387D0-B4F9-4449-A18A-5C7DD8CD25AD}"/>
          </ac:spMkLst>
        </pc:spChg>
      </pc:sldChg>
      <pc:sldChg chg="modSp add mod ord modNotesTx">
        <pc:chgData name="Vincent, Gina" userId="08f5f35d-070c-4477-aed6-42c441a56a90" providerId="ADAL" clId="{08B2764D-016E-2045-8D54-7FBD12DC840E}" dt="2023-03-13T00:03:11.901" v="13580" actId="114"/>
        <pc:sldMkLst>
          <pc:docMk/>
          <pc:sldMk cId="2793552856" sldId="1519"/>
        </pc:sldMkLst>
        <pc:spChg chg="mod">
          <ac:chgData name="Vincent, Gina" userId="08f5f35d-070c-4477-aed6-42c441a56a90" providerId="ADAL" clId="{08B2764D-016E-2045-8D54-7FBD12DC840E}" dt="2023-03-13T00:03:04.222" v="13579" actId="255"/>
          <ac:spMkLst>
            <pc:docMk/>
            <pc:sldMk cId="2793552856" sldId="1519"/>
            <ac:spMk id="2" creationId="{5CC5E4F2-F5EF-E145-9CF9-73FAEC477FC7}"/>
          </ac:spMkLst>
        </pc:spChg>
        <pc:spChg chg="mod">
          <ac:chgData name="Vincent, Gina" userId="08f5f35d-070c-4477-aed6-42c441a56a90" providerId="ADAL" clId="{08B2764D-016E-2045-8D54-7FBD12DC840E}" dt="2023-03-13T00:03:11.901" v="13580" actId="114"/>
          <ac:spMkLst>
            <pc:docMk/>
            <pc:sldMk cId="2793552856" sldId="1519"/>
            <ac:spMk id="3" creationId="{D53387D0-B4F9-4449-A18A-5C7DD8CD25A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13.jpeg"/><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03271871994208"/>
          <c:y val="3.7181372549019605E-2"/>
          <c:w val="0.83709424142495004"/>
          <c:h val="0.59882361384514404"/>
        </c:manualLayout>
      </c:layout>
      <c:barChart>
        <c:barDir val="col"/>
        <c:grouping val="clustered"/>
        <c:varyColors val="0"/>
        <c:ser>
          <c:idx val="0"/>
          <c:order val="0"/>
          <c:tx>
            <c:strRef>
              <c:f>Sheet1!$B$1</c:f>
              <c:strCache>
                <c:ptCount val="1"/>
                <c:pt idx="0">
                  <c:v>Need present</c:v>
                </c:pt>
              </c:strCache>
            </c:strRef>
          </c:tx>
          <c:spPr>
            <a:blipFill>
              <a:blip xmlns:r="http://schemas.openxmlformats.org/officeDocument/2006/relationships" r:embed="rId2"/>
              <a:tile tx="0" ty="0" sx="100000" sy="100000" flip="none" algn="tl"/>
            </a:blipFill>
          </c:spPr>
          <c:invertIfNegative val="0"/>
          <c:cat>
            <c:strRef>
              <c:f>Sheet1!$A$2:$A$8</c:f>
              <c:strCache>
                <c:ptCount val="7"/>
                <c:pt idx="0">
                  <c:v>Family</c:v>
                </c:pt>
                <c:pt idx="1">
                  <c:v>Educ/Employ</c:v>
                </c:pt>
                <c:pt idx="2">
                  <c:v>Subs Abuse</c:v>
                </c:pt>
                <c:pt idx="3">
                  <c:v>Personality/Beh</c:v>
                </c:pt>
                <c:pt idx="4">
                  <c:v>Attitude</c:v>
                </c:pt>
                <c:pt idx="5">
                  <c:v>Leisure</c:v>
                </c:pt>
                <c:pt idx="6">
                  <c:v>Peer</c:v>
                </c:pt>
              </c:strCache>
            </c:strRef>
          </c:cat>
          <c:val>
            <c:numRef>
              <c:f>Sheet1!$B$2:$B$8</c:f>
              <c:numCache>
                <c:formatCode>General</c:formatCode>
                <c:ptCount val="7"/>
                <c:pt idx="0">
                  <c:v>0.82399999999999995</c:v>
                </c:pt>
                <c:pt idx="1">
                  <c:v>0.93200000000000005</c:v>
                </c:pt>
                <c:pt idx="2">
                  <c:v>0.5</c:v>
                </c:pt>
                <c:pt idx="3">
                  <c:v>0.77</c:v>
                </c:pt>
                <c:pt idx="4">
                  <c:v>0.5</c:v>
                </c:pt>
                <c:pt idx="5">
                  <c:v>0.70899999999999996</c:v>
                </c:pt>
                <c:pt idx="6">
                  <c:v>0.76400000000000001</c:v>
                </c:pt>
              </c:numCache>
            </c:numRef>
          </c:val>
          <c:extLst>
            <c:ext xmlns:c16="http://schemas.microsoft.com/office/drawing/2014/chart" uri="{C3380CC4-5D6E-409C-BE32-E72D297353CC}">
              <c16:uniqueId val="{00000000-3CB6-3C48-AE17-15D7619396F2}"/>
            </c:ext>
          </c:extLst>
        </c:ser>
        <c:ser>
          <c:idx val="1"/>
          <c:order val="1"/>
          <c:tx>
            <c:strRef>
              <c:f>Sheet1!$C$1</c:f>
              <c:strCache>
                <c:ptCount val="1"/>
                <c:pt idx="0">
                  <c:v>Need addressed</c:v>
                </c:pt>
              </c:strCache>
            </c:strRef>
          </c:tx>
          <c:invertIfNegative val="0"/>
          <c:cat>
            <c:strRef>
              <c:f>Sheet1!$A$2:$A$8</c:f>
              <c:strCache>
                <c:ptCount val="7"/>
                <c:pt idx="0">
                  <c:v>Family</c:v>
                </c:pt>
                <c:pt idx="1">
                  <c:v>Educ/Employ</c:v>
                </c:pt>
                <c:pt idx="2">
                  <c:v>Subs Abuse</c:v>
                </c:pt>
                <c:pt idx="3">
                  <c:v>Personality/Beh</c:v>
                </c:pt>
                <c:pt idx="4">
                  <c:v>Attitude</c:v>
                </c:pt>
                <c:pt idx="5">
                  <c:v>Leisure</c:v>
                </c:pt>
                <c:pt idx="6">
                  <c:v>Peer</c:v>
                </c:pt>
              </c:strCache>
            </c:strRef>
          </c:cat>
          <c:val>
            <c:numRef>
              <c:f>Sheet1!$C$2:$C$8</c:f>
              <c:numCache>
                <c:formatCode>General</c:formatCode>
                <c:ptCount val="7"/>
                <c:pt idx="0">
                  <c:v>0.32800000000000001</c:v>
                </c:pt>
                <c:pt idx="1">
                  <c:v>0.41599999999999998</c:v>
                </c:pt>
                <c:pt idx="2">
                  <c:v>0.216</c:v>
                </c:pt>
                <c:pt idx="3">
                  <c:v>0.307</c:v>
                </c:pt>
                <c:pt idx="4">
                  <c:v>0.151</c:v>
                </c:pt>
                <c:pt idx="5">
                  <c:v>0.248</c:v>
                </c:pt>
                <c:pt idx="6">
                  <c:v>0.19500000000000001</c:v>
                </c:pt>
              </c:numCache>
            </c:numRef>
          </c:val>
          <c:extLst>
            <c:ext xmlns:c16="http://schemas.microsoft.com/office/drawing/2014/chart" uri="{C3380CC4-5D6E-409C-BE32-E72D297353CC}">
              <c16:uniqueId val="{00000001-3CB6-3C48-AE17-15D7619396F2}"/>
            </c:ext>
          </c:extLst>
        </c:ser>
        <c:dLbls>
          <c:showLegendKey val="0"/>
          <c:showVal val="0"/>
          <c:showCatName val="0"/>
          <c:showSerName val="0"/>
          <c:showPercent val="0"/>
          <c:showBubbleSize val="0"/>
        </c:dLbls>
        <c:gapWidth val="150"/>
        <c:axId val="-2135811784"/>
        <c:axId val="-2135808744"/>
      </c:barChart>
      <c:catAx>
        <c:axId val="-2135811784"/>
        <c:scaling>
          <c:orientation val="minMax"/>
        </c:scaling>
        <c:delete val="0"/>
        <c:axPos val="b"/>
        <c:numFmt formatCode="General" sourceLinked="0"/>
        <c:majorTickMark val="out"/>
        <c:minorTickMark val="none"/>
        <c:tickLblPos val="nextTo"/>
        <c:txPr>
          <a:bodyPr/>
          <a:lstStyle/>
          <a:p>
            <a:pPr>
              <a:defRPr sz="2200">
                <a:latin typeface="Calibri" pitchFamily="34" charset="0"/>
              </a:defRPr>
            </a:pPr>
            <a:endParaRPr lang="en-US"/>
          </a:p>
        </c:txPr>
        <c:crossAx val="-2135808744"/>
        <c:crosses val="autoZero"/>
        <c:auto val="1"/>
        <c:lblAlgn val="ctr"/>
        <c:lblOffset val="100"/>
        <c:noMultiLvlLbl val="0"/>
      </c:catAx>
      <c:valAx>
        <c:axId val="-2135808744"/>
        <c:scaling>
          <c:orientation val="minMax"/>
          <c:max val="1"/>
        </c:scaling>
        <c:delete val="0"/>
        <c:axPos val="l"/>
        <c:majorGridlines/>
        <c:numFmt formatCode="0%" sourceLinked="0"/>
        <c:majorTickMark val="out"/>
        <c:minorTickMark val="none"/>
        <c:tickLblPos val="nextTo"/>
        <c:txPr>
          <a:bodyPr/>
          <a:lstStyle/>
          <a:p>
            <a:pPr>
              <a:defRPr sz="2000"/>
            </a:pPr>
            <a:endParaRPr lang="en-US"/>
          </a:p>
        </c:txPr>
        <c:crossAx val="-2135811784"/>
        <c:crosses val="autoZero"/>
        <c:crossBetween val="between"/>
        <c:majorUnit val="0.2"/>
      </c:valAx>
    </c:plotArea>
    <c:legend>
      <c:legendPos val="t"/>
      <c:layout>
        <c:manualLayout>
          <c:xMode val="edge"/>
          <c:yMode val="edge"/>
          <c:x val="0.27256533638423402"/>
          <c:y val="2.94117647058823E-2"/>
          <c:w val="0.57737633757318796"/>
          <c:h val="7.9238266172610802E-2"/>
        </c:manualLayout>
      </c:layout>
      <c:overlay val="0"/>
      <c:txPr>
        <a:bodyPr/>
        <a:lstStyle/>
        <a:p>
          <a:pPr>
            <a:defRPr sz="2200"/>
          </a:pPr>
          <a:endParaRPr lang="en-US"/>
        </a:p>
      </c:txPr>
    </c:legend>
    <c:plotVisOnly val="1"/>
    <c:dispBlanksAs val="gap"/>
    <c:showDLblsOverMax val="0"/>
  </c:chart>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00876495942595"/>
          <c:y val="4.1133987349941913E-2"/>
          <c:w val="0.88644368995160006"/>
          <c:h val="0.73974122375328077"/>
        </c:manualLayout>
      </c:layout>
      <c:barChart>
        <c:barDir val="col"/>
        <c:grouping val="clustered"/>
        <c:varyColors val="0"/>
        <c:ser>
          <c:idx val="0"/>
          <c:order val="0"/>
          <c:tx>
            <c:strRef>
              <c:f>Sheet1!$B$1</c:f>
              <c:strCache>
                <c:ptCount val="1"/>
                <c:pt idx="0">
                  <c:v>Low (n=194)</c:v>
                </c:pt>
              </c:strCache>
            </c:strRef>
          </c:tx>
          <c:spPr>
            <a:solidFill>
              <a:srgbClr val="FFFF00"/>
            </a:solidFill>
          </c:spPr>
          <c:invertIfNegative val="0"/>
          <c:cat>
            <c:strRef>
              <c:f>Sheet1!$A$2:$A$3</c:f>
              <c:strCache>
                <c:ptCount val="2"/>
                <c:pt idx="0">
                  <c:v>Any petition</c:v>
                </c:pt>
                <c:pt idx="1">
                  <c:v>Violent petition</c:v>
                </c:pt>
              </c:strCache>
            </c:strRef>
          </c:cat>
          <c:val>
            <c:numRef>
              <c:f>Sheet1!$B$2:$B$3</c:f>
              <c:numCache>
                <c:formatCode>0.00%</c:formatCode>
                <c:ptCount val="2"/>
                <c:pt idx="0">
                  <c:v>9.2999999999999999E-2</c:v>
                </c:pt>
                <c:pt idx="1">
                  <c:v>2.1000000000000001E-2</c:v>
                </c:pt>
              </c:numCache>
            </c:numRef>
          </c:val>
          <c:extLst>
            <c:ext xmlns:c16="http://schemas.microsoft.com/office/drawing/2014/chart" uri="{C3380CC4-5D6E-409C-BE32-E72D297353CC}">
              <c16:uniqueId val="{00000000-4488-9042-96A6-336EF5726FCB}"/>
            </c:ext>
          </c:extLst>
        </c:ser>
        <c:ser>
          <c:idx val="1"/>
          <c:order val="1"/>
          <c:tx>
            <c:strRef>
              <c:f>Sheet1!$C$1</c:f>
              <c:strCache>
                <c:ptCount val="1"/>
                <c:pt idx="0">
                  <c:v>Moderate (n=188)</c:v>
                </c:pt>
              </c:strCache>
            </c:strRef>
          </c:tx>
          <c:spPr>
            <a:solidFill>
              <a:srgbClr val="FF9900"/>
            </a:solidFill>
          </c:spPr>
          <c:invertIfNegative val="0"/>
          <c:cat>
            <c:strRef>
              <c:f>Sheet1!$A$2:$A$3</c:f>
              <c:strCache>
                <c:ptCount val="2"/>
                <c:pt idx="0">
                  <c:v>Any petition</c:v>
                </c:pt>
                <c:pt idx="1">
                  <c:v>Violent petition</c:v>
                </c:pt>
              </c:strCache>
            </c:strRef>
          </c:cat>
          <c:val>
            <c:numRef>
              <c:f>Sheet1!$C$2:$C$3</c:f>
              <c:numCache>
                <c:formatCode>0.00%</c:formatCode>
                <c:ptCount val="2"/>
                <c:pt idx="0">
                  <c:v>0.28199999999999997</c:v>
                </c:pt>
                <c:pt idx="1">
                  <c:v>0.13800000000000001</c:v>
                </c:pt>
              </c:numCache>
            </c:numRef>
          </c:val>
          <c:extLst>
            <c:ext xmlns:c16="http://schemas.microsoft.com/office/drawing/2014/chart" uri="{C3380CC4-5D6E-409C-BE32-E72D297353CC}">
              <c16:uniqueId val="{00000001-4488-9042-96A6-336EF5726FCB}"/>
            </c:ext>
          </c:extLst>
        </c:ser>
        <c:ser>
          <c:idx val="2"/>
          <c:order val="2"/>
          <c:tx>
            <c:strRef>
              <c:f>Sheet1!$D$1</c:f>
              <c:strCache>
                <c:ptCount val="1"/>
                <c:pt idx="0">
                  <c:v>High (n=73)</c:v>
                </c:pt>
              </c:strCache>
            </c:strRef>
          </c:tx>
          <c:spPr>
            <a:solidFill>
              <a:srgbClr val="C00000"/>
            </a:solidFill>
          </c:spPr>
          <c:invertIfNegative val="0"/>
          <c:cat>
            <c:strRef>
              <c:f>Sheet1!$A$2:$A$3</c:f>
              <c:strCache>
                <c:ptCount val="2"/>
                <c:pt idx="0">
                  <c:v>Any petition</c:v>
                </c:pt>
                <c:pt idx="1">
                  <c:v>Violent petition</c:v>
                </c:pt>
              </c:strCache>
            </c:strRef>
          </c:cat>
          <c:val>
            <c:numRef>
              <c:f>Sheet1!$D$2:$D$3</c:f>
              <c:numCache>
                <c:formatCode>0.00%</c:formatCode>
                <c:ptCount val="2"/>
                <c:pt idx="0">
                  <c:v>0.28799999999999998</c:v>
                </c:pt>
                <c:pt idx="1">
                  <c:v>0.11</c:v>
                </c:pt>
              </c:numCache>
            </c:numRef>
          </c:val>
          <c:extLst>
            <c:ext xmlns:c16="http://schemas.microsoft.com/office/drawing/2014/chart" uri="{C3380CC4-5D6E-409C-BE32-E72D297353CC}">
              <c16:uniqueId val="{00000002-4488-9042-96A6-336EF5726FCB}"/>
            </c:ext>
          </c:extLst>
        </c:ser>
        <c:dLbls>
          <c:showLegendKey val="0"/>
          <c:showVal val="0"/>
          <c:showCatName val="0"/>
          <c:showSerName val="0"/>
          <c:showPercent val="0"/>
          <c:showBubbleSize val="0"/>
        </c:dLbls>
        <c:gapWidth val="150"/>
        <c:axId val="125228544"/>
        <c:axId val="125230080"/>
      </c:barChart>
      <c:catAx>
        <c:axId val="125228544"/>
        <c:scaling>
          <c:orientation val="minMax"/>
        </c:scaling>
        <c:delete val="0"/>
        <c:axPos val="b"/>
        <c:numFmt formatCode="General" sourceLinked="0"/>
        <c:majorTickMark val="out"/>
        <c:minorTickMark val="none"/>
        <c:tickLblPos val="nextTo"/>
        <c:txPr>
          <a:bodyPr/>
          <a:lstStyle/>
          <a:p>
            <a:pPr>
              <a:defRPr sz="2200"/>
            </a:pPr>
            <a:endParaRPr lang="en-US"/>
          </a:p>
        </c:txPr>
        <c:crossAx val="125230080"/>
        <c:crosses val="autoZero"/>
        <c:auto val="1"/>
        <c:lblAlgn val="ctr"/>
        <c:lblOffset val="100"/>
        <c:noMultiLvlLbl val="0"/>
      </c:catAx>
      <c:valAx>
        <c:axId val="125230080"/>
        <c:scaling>
          <c:orientation val="minMax"/>
          <c:max val="1"/>
        </c:scaling>
        <c:delete val="0"/>
        <c:axPos val="l"/>
        <c:majorGridlines/>
        <c:numFmt formatCode="0%" sourceLinked="0"/>
        <c:majorTickMark val="out"/>
        <c:minorTickMark val="none"/>
        <c:tickLblPos val="nextTo"/>
        <c:crossAx val="125228544"/>
        <c:crosses val="autoZero"/>
        <c:crossBetween val="between"/>
        <c:majorUnit val="0.1"/>
      </c:valAx>
    </c:plotArea>
    <c:legend>
      <c:legendPos val="r"/>
      <c:layout>
        <c:manualLayout>
          <c:xMode val="edge"/>
          <c:yMode val="edge"/>
          <c:x val="9.4851214147958204E-2"/>
          <c:y val="3.0645177699716798E-2"/>
          <c:w val="0.89639769799417279"/>
          <c:h val="0.2355970878295772"/>
        </c:manualLayout>
      </c:layout>
      <c:overlay val="0"/>
      <c:txPr>
        <a:bodyPr/>
        <a:lstStyle/>
        <a:p>
          <a:pPr>
            <a:defRPr sz="22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Georgia" panose="02040502050405020303" pitchFamily="18" charset="0"/>
                <a:ea typeface="+mn-ea"/>
                <a:cs typeface="+mn-cs"/>
              </a:defRPr>
            </a:pPr>
            <a:r>
              <a:rPr lang="en-US" sz="2000" b="1" dirty="0"/>
              <a:t>SAVRY Risk Levels (n=</a:t>
            </a:r>
            <a:r>
              <a:rPr lang="en-US" sz="2000" b="1" baseline="0" dirty="0"/>
              <a:t> 477</a:t>
            </a:r>
            <a:r>
              <a:rPr lang="en-US" sz="2000" b="1" dirty="0"/>
              <a:t>)</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0.16222217083797602"/>
          <c:y val="0.1130528177865778"/>
          <c:w val="0.81349008001048706"/>
          <c:h val="0.63548411460483378"/>
        </c:manualLayout>
      </c:layout>
      <c:barChart>
        <c:barDir val="col"/>
        <c:grouping val="clustered"/>
        <c:varyColors val="0"/>
        <c:ser>
          <c:idx val="0"/>
          <c:order val="0"/>
          <c:tx>
            <c:strRef>
              <c:f>Sheet1!$B$1</c:f>
              <c:strCache>
                <c:ptCount val="1"/>
                <c:pt idx="0">
                  <c:v>Low Risk n=42</c:v>
                </c:pt>
              </c:strCache>
            </c:strRef>
          </c:tx>
          <c:spPr>
            <a:solidFill>
              <a:srgbClr val="FFFF00"/>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DC94-004E-888D-60ACB8CC205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Risk Level</c:v>
                </c:pt>
              </c:strCache>
            </c:strRef>
          </c:cat>
          <c:val>
            <c:numRef>
              <c:f>Sheet1!$B$2</c:f>
              <c:numCache>
                <c:formatCode>0%</c:formatCode>
                <c:ptCount val="1"/>
                <c:pt idx="0">
                  <c:v>0.41</c:v>
                </c:pt>
              </c:numCache>
            </c:numRef>
          </c:val>
          <c:extLst>
            <c:ext xmlns:c16="http://schemas.microsoft.com/office/drawing/2014/chart" uri="{C3380CC4-5D6E-409C-BE32-E72D297353CC}">
              <c16:uniqueId val="{00000000-F94E-4CBD-BAE7-F5234C5FA659}"/>
            </c:ext>
          </c:extLst>
        </c:ser>
        <c:ser>
          <c:idx val="1"/>
          <c:order val="1"/>
          <c:tx>
            <c:strRef>
              <c:f>Sheet1!$C$1</c:f>
              <c:strCache>
                <c:ptCount val="1"/>
                <c:pt idx="0">
                  <c:v>Moderate Risk n=75</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Risk Level</c:v>
                </c:pt>
              </c:strCache>
            </c:strRef>
          </c:cat>
          <c:val>
            <c:numRef>
              <c:f>Sheet1!$C$2</c:f>
              <c:numCache>
                <c:formatCode>0%</c:formatCode>
                <c:ptCount val="1"/>
                <c:pt idx="0">
                  <c:v>0.41199999999999998</c:v>
                </c:pt>
              </c:numCache>
            </c:numRef>
          </c:val>
          <c:extLst>
            <c:ext xmlns:c16="http://schemas.microsoft.com/office/drawing/2014/chart" uri="{C3380CC4-5D6E-409C-BE32-E72D297353CC}">
              <c16:uniqueId val="{00000001-F94E-4CBD-BAE7-F5234C5FA659}"/>
            </c:ext>
          </c:extLst>
        </c:ser>
        <c:ser>
          <c:idx val="2"/>
          <c:order val="2"/>
          <c:tx>
            <c:strRef>
              <c:f>Sheet1!$D$1</c:f>
              <c:strCache>
                <c:ptCount val="1"/>
                <c:pt idx="0">
                  <c:v>High Risk n=33</c:v>
                </c:pt>
              </c:strCache>
            </c:strRef>
          </c:tx>
          <c:spPr>
            <a:solidFill>
              <a:srgbClr val="FF0000"/>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DC94-004E-888D-60ACB8CC205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Risk Level</c:v>
                </c:pt>
              </c:strCache>
            </c:strRef>
          </c:cat>
          <c:val>
            <c:numRef>
              <c:f>Sheet1!$D$2</c:f>
              <c:numCache>
                <c:formatCode>0%</c:formatCode>
                <c:ptCount val="1"/>
                <c:pt idx="0">
                  <c:v>0.17899999999999999</c:v>
                </c:pt>
              </c:numCache>
            </c:numRef>
          </c:val>
          <c:extLst>
            <c:ext xmlns:c16="http://schemas.microsoft.com/office/drawing/2014/chart" uri="{C3380CC4-5D6E-409C-BE32-E72D297353CC}">
              <c16:uniqueId val="{00000002-F94E-4CBD-BAE7-F5234C5FA659}"/>
            </c:ext>
          </c:extLst>
        </c:ser>
        <c:dLbls>
          <c:dLblPos val="outEnd"/>
          <c:showLegendKey val="0"/>
          <c:showVal val="1"/>
          <c:showCatName val="0"/>
          <c:showSerName val="0"/>
          <c:showPercent val="0"/>
          <c:showBubbleSize val="0"/>
        </c:dLbls>
        <c:gapWidth val="219"/>
        <c:overlap val="-27"/>
        <c:axId val="492922888"/>
        <c:axId val="492926496"/>
      </c:barChart>
      <c:catAx>
        <c:axId val="492922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492926496"/>
        <c:crosses val="autoZero"/>
        <c:auto val="1"/>
        <c:lblAlgn val="ctr"/>
        <c:lblOffset val="100"/>
        <c:noMultiLvlLbl val="0"/>
      </c:catAx>
      <c:valAx>
        <c:axId val="4929264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492922888"/>
        <c:crosses val="autoZero"/>
        <c:crossBetween val="between"/>
      </c:valAx>
      <c:spPr>
        <a:noFill/>
        <a:ln>
          <a:noFill/>
        </a:ln>
        <a:effectLst/>
      </c:spPr>
    </c:plotArea>
    <c:legend>
      <c:legendPos val="b"/>
      <c:layout>
        <c:manualLayout>
          <c:xMode val="edge"/>
          <c:yMode val="edge"/>
          <c:x val="6.0146689659764621E-2"/>
          <c:y val="0.78242562352119782"/>
          <c:w val="0.90044450088900196"/>
          <c:h val="0.2087473930623536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showDLblsOverMax val="0"/>
  </c:chart>
  <c:spPr>
    <a:noFill/>
    <a:ln>
      <a:noFill/>
    </a:ln>
    <a:effectLst/>
  </c:spPr>
  <c:txPr>
    <a:bodyPr/>
    <a:lstStyle/>
    <a:p>
      <a:pPr>
        <a:defRPr sz="1400">
          <a:latin typeface="Georgia" panose="02040502050405020303"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98739593388953"/>
          <c:y val="3.8377234148305309E-2"/>
          <c:w val="0.84650887269119934"/>
          <c:h val="0.66307526472639655"/>
        </c:manualLayout>
      </c:layout>
      <c:barChart>
        <c:barDir val="col"/>
        <c:grouping val="clustered"/>
        <c:varyColors val="0"/>
        <c:ser>
          <c:idx val="0"/>
          <c:order val="0"/>
          <c:tx>
            <c:strRef>
              <c:f>Sheet1!$B$1</c:f>
              <c:strCache>
                <c:ptCount val="1"/>
                <c:pt idx="0">
                  <c:v>Needs Addressed</c:v>
                </c:pt>
              </c:strCache>
            </c:strRef>
          </c:tx>
          <c:invertIfNegative val="0"/>
          <c:dLbls>
            <c:spPr>
              <a:noFill/>
              <a:ln>
                <a:noFill/>
              </a:ln>
              <a:effectLst/>
            </c:spPr>
            <c:txPr>
              <a:bodyPr wrap="square" lIns="38100" tIns="19050" rIns="38100" bIns="19050" anchor="ctr">
                <a:spAutoFit/>
              </a:bodyPr>
              <a:lstStyle/>
              <a:p>
                <a:pPr>
                  <a:defRPr sz="2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Disruptive Behavior</c:v>
                </c:pt>
                <c:pt idx="1">
                  <c:v>Substance Use</c:v>
                </c:pt>
                <c:pt idx="2">
                  <c:v>Family</c:v>
                </c:pt>
                <c:pt idx="3">
                  <c:v>Education</c:v>
                </c:pt>
                <c:pt idx="4">
                  <c:v>Peer Relations</c:v>
                </c:pt>
                <c:pt idx="5">
                  <c:v>Attitude Orientation</c:v>
                </c:pt>
                <c:pt idx="6">
                  <c:v>Emotional Stability</c:v>
                </c:pt>
              </c:strCache>
            </c:strRef>
          </c:cat>
          <c:val>
            <c:numRef>
              <c:f>Sheet1!$B$2:$B$8</c:f>
              <c:numCache>
                <c:formatCode>0.00%</c:formatCode>
                <c:ptCount val="7"/>
                <c:pt idx="0">
                  <c:v>0.22</c:v>
                </c:pt>
                <c:pt idx="1">
                  <c:v>0.188</c:v>
                </c:pt>
                <c:pt idx="2">
                  <c:v>0.245</c:v>
                </c:pt>
                <c:pt idx="3">
                  <c:v>0.14699999999999999</c:v>
                </c:pt>
                <c:pt idx="4">
                  <c:v>0.23400000000000001</c:v>
                </c:pt>
                <c:pt idx="5">
                  <c:v>0.22900000000000001</c:v>
                </c:pt>
                <c:pt idx="6">
                  <c:v>0.47499999999999998</c:v>
                </c:pt>
              </c:numCache>
            </c:numRef>
          </c:val>
          <c:extLst>
            <c:ext xmlns:c16="http://schemas.microsoft.com/office/drawing/2014/chart" uri="{C3380CC4-5D6E-409C-BE32-E72D297353CC}">
              <c16:uniqueId val="{00000000-ED9D-0448-BE9B-4E856AD02300}"/>
            </c:ext>
          </c:extLst>
        </c:ser>
        <c:dLbls>
          <c:dLblPos val="outEnd"/>
          <c:showLegendKey val="0"/>
          <c:showVal val="1"/>
          <c:showCatName val="0"/>
          <c:showSerName val="0"/>
          <c:showPercent val="0"/>
          <c:showBubbleSize val="0"/>
        </c:dLbls>
        <c:gapWidth val="150"/>
        <c:axId val="93763072"/>
        <c:axId val="93764608"/>
      </c:barChart>
      <c:catAx>
        <c:axId val="93763072"/>
        <c:scaling>
          <c:orientation val="minMax"/>
        </c:scaling>
        <c:delete val="0"/>
        <c:axPos val="b"/>
        <c:numFmt formatCode="General" sourceLinked="0"/>
        <c:majorTickMark val="out"/>
        <c:minorTickMark val="none"/>
        <c:tickLblPos val="nextTo"/>
        <c:txPr>
          <a:bodyPr/>
          <a:lstStyle/>
          <a:p>
            <a:pPr>
              <a:defRPr sz="2000"/>
            </a:pPr>
            <a:endParaRPr lang="en-US"/>
          </a:p>
        </c:txPr>
        <c:crossAx val="93764608"/>
        <c:crosses val="autoZero"/>
        <c:auto val="1"/>
        <c:lblAlgn val="ctr"/>
        <c:lblOffset val="100"/>
        <c:noMultiLvlLbl val="0"/>
      </c:catAx>
      <c:valAx>
        <c:axId val="93764608"/>
        <c:scaling>
          <c:orientation val="minMax"/>
          <c:max val="1"/>
        </c:scaling>
        <c:delete val="0"/>
        <c:axPos val="l"/>
        <c:majorGridlines/>
        <c:numFmt formatCode="0%" sourceLinked="0"/>
        <c:majorTickMark val="out"/>
        <c:minorTickMark val="none"/>
        <c:tickLblPos val="nextTo"/>
        <c:txPr>
          <a:bodyPr/>
          <a:lstStyle/>
          <a:p>
            <a:pPr>
              <a:defRPr sz="2200" baseline="0"/>
            </a:pPr>
            <a:endParaRPr lang="en-US"/>
          </a:p>
        </c:txPr>
        <c:crossAx val="9376307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6.0738735783027124E-2"/>
          <c:y val="7.1262584714224142E-2"/>
          <c:w val="0.91379830125400996"/>
          <c:h val="0.70231488228150596"/>
        </c:manualLayout>
      </c:layout>
      <c:barChart>
        <c:barDir val="col"/>
        <c:grouping val="clustered"/>
        <c:varyColors val="0"/>
        <c:ser>
          <c:idx val="0"/>
          <c:order val="0"/>
          <c:tx>
            <c:strRef>
              <c:f>Sheet1!$B$1</c:f>
              <c:strCache>
                <c:ptCount val="1"/>
                <c:pt idx="0">
                  <c:v>Not Critical on MAYSI</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8"/>
                <c:pt idx="0">
                  <c:v>Mental Health</c:v>
                </c:pt>
                <c:pt idx="1">
                  <c:v>Disruptive Behavior</c:v>
                </c:pt>
                <c:pt idx="2">
                  <c:v>Substance Abuse</c:v>
                </c:pt>
                <c:pt idx="3">
                  <c:v>Family</c:v>
                </c:pt>
                <c:pt idx="4">
                  <c:v>Education</c:v>
                </c:pt>
                <c:pt idx="5">
                  <c:v>Peer</c:v>
                </c:pt>
                <c:pt idx="6">
                  <c:v>Attitude</c:v>
                </c:pt>
                <c:pt idx="7">
                  <c:v>MH and Risk Reduction</c:v>
                </c:pt>
              </c:strCache>
            </c:strRef>
          </c:cat>
          <c:val>
            <c:numRef>
              <c:f>Sheet1!$B$2:$B$9</c:f>
              <c:numCache>
                <c:formatCode>0%</c:formatCode>
                <c:ptCount val="8"/>
                <c:pt idx="0">
                  <c:v>0.49</c:v>
                </c:pt>
                <c:pt idx="1">
                  <c:v>0.27</c:v>
                </c:pt>
                <c:pt idx="2">
                  <c:v>0.19</c:v>
                </c:pt>
                <c:pt idx="3">
                  <c:v>0.27</c:v>
                </c:pt>
                <c:pt idx="4">
                  <c:v>0.13</c:v>
                </c:pt>
                <c:pt idx="5">
                  <c:v>0.26</c:v>
                </c:pt>
                <c:pt idx="6">
                  <c:v>0.23</c:v>
                </c:pt>
                <c:pt idx="7">
                  <c:v>0.36</c:v>
                </c:pt>
              </c:numCache>
            </c:numRef>
          </c:val>
          <c:extLst>
            <c:ext xmlns:c16="http://schemas.microsoft.com/office/drawing/2014/chart" uri="{C3380CC4-5D6E-409C-BE32-E72D297353CC}">
              <c16:uniqueId val="{00000000-3260-B44F-8C57-453113AD915E}"/>
            </c:ext>
          </c:extLst>
        </c:ser>
        <c:ser>
          <c:idx val="1"/>
          <c:order val="1"/>
          <c:tx>
            <c:strRef>
              <c:f>Sheet1!$C$1</c:f>
              <c:strCache>
                <c:ptCount val="1"/>
                <c:pt idx="0">
                  <c:v>Critical on MAYSI2</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8"/>
                <c:pt idx="0">
                  <c:v>Mental Health</c:v>
                </c:pt>
                <c:pt idx="1">
                  <c:v>Disruptive Behavior</c:v>
                </c:pt>
                <c:pt idx="2">
                  <c:v>Substance Abuse</c:v>
                </c:pt>
                <c:pt idx="3">
                  <c:v>Family</c:v>
                </c:pt>
                <c:pt idx="4">
                  <c:v>Education</c:v>
                </c:pt>
                <c:pt idx="5">
                  <c:v>Peer</c:v>
                </c:pt>
                <c:pt idx="6">
                  <c:v>Attitude</c:v>
                </c:pt>
                <c:pt idx="7">
                  <c:v>MH and Risk Reduction</c:v>
                </c:pt>
              </c:strCache>
            </c:strRef>
          </c:cat>
          <c:val>
            <c:numRef>
              <c:f>Sheet1!$C$2:$C$9</c:f>
              <c:numCache>
                <c:formatCode>0%</c:formatCode>
                <c:ptCount val="8"/>
                <c:pt idx="0">
                  <c:v>0.52</c:v>
                </c:pt>
                <c:pt idx="1">
                  <c:v>0.21</c:v>
                </c:pt>
                <c:pt idx="2">
                  <c:v>0.19</c:v>
                </c:pt>
                <c:pt idx="3">
                  <c:v>0.27</c:v>
                </c:pt>
                <c:pt idx="4">
                  <c:v>0.16</c:v>
                </c:pt>
                <c:pt idx="5">
                  <c:v>0.26</c:v>
                </c:pt>
                <c:pt idx="6">
                  <c:v>0.26</c:v>
                </c:pt>
                <c:pt idx="7">
                  <c:v>0.38</c:v>
                </c:pt>
              </c:numCache>
            </c:numRef>
          </c:val>
          <c:extLst>
            <c:ext xmlns:c16="http://schemas.microsoft.com/office/drawing/2014/chart" uri="{C3380CC4-5D6E-409C-BE32-E72D297353CC}">
              <c16:uniqueId val="{00000001-3260-B44F-8C57-453113AD915E}"/>
            </c:ext>
          </c:extLst>
        </c:ser>
        <c:dLbls>
          <c:dLblPos val="outEnd"/>
          <c:showLegendKey val="0"/>
          <c:showVal val="1"/>
          <c:showCatName val="0"/>
          <c:showSerName val="0"/>
          <c:showPercent val="0"/>
          <c:showBubbleSize val="0"/>
        </c:dLbls>
        <c:gapWidth val="66"/>
        <c:overlap val="1"/>
        <c:axId val="341173576"/>
        <c:axId val="341169968"/>
      </c:barChart>
      <c:catAx>
        <c:axId val="341173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n-lt"/>
                <a:ea typeface="+mn-ea"/>
                <a:cs typeface="+mn-cs"/>
              </a:defRPr>
            </a:pPr>
            <a:endParaRPr lang="en-US"/>
          </a:p>
        </c:txPr>
        <c:crossAx val="341169968"/>
        <c:crosses val="autoZero"/>
        <c:auto val="1"/>
        <c:lblAlgn val="ctr"/>
        <c:lblOffset val="100"/>
        <c:noMultiLvlLbl val="0"/>
      </c:catAx>
      <c:valAx>
        <c:axId val="341169968"/>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accent1">
                  <a:alpha val="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41173576"/>
        <c:crosses val="autoZero"/>
        <c:crossBetween val="between"/>
      </c:valAx>
      <c:spPr>
        <a:noFill/>
        <a:ln>
          <a:noFill/>
        </a:ln>
        <a:effectLst/>
      </c:spPr>
    </c:plotArea>
    <c:legend>
      <c:legendPos val="t"/>
      <c:layout>
        <c:manualLayout>
          <c:xMode val="edge"/>
          <c:yMode val="edge"/>
          <c:x val="0.23661718559963321"/>
          <c:y val="8.3635868203405975E-2"/>
          <c:w val="0.51797810262224631"/>
          <c:h val="6.7164649194970047E-2"/>
        </c:manualLayout>
      </c:layout>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B0F0"/>
            </a:solidFill>
            <a:ln w="9525" cap="flat" cmpd="sng" algn="ctr">
              <a:solidFill>
                <a:schemeClr val="accent1">
                  <a:shade val="95000"/>
                </a:schemeClr>
              </a:solidFill>
              <a:round/>
            </a:ln>
            <a:effectLst/>
            <a:scene3d>
              <a:camera prst="orthographicFront"/>
              <a:lightRig rig="threePt" dir="t"/>
            </a:scene3d>
            <a:sp3d>
              <a:bevelT/>
              <a:bevelB/>
            </a:sp3d>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Sheet1!$A$2:$A$8</c:f>
              <c:strCache>
                <c:ptCount val="7"/>
                <c:pt idx="0">
                  <c:v>Disruptive Behavior</c:v>
                </c:pt>
                <c:pt idx="1">
                  <c:v>Emotional Stability</c:v>
                </c:pt>
                <c:pt idx="2">
                  <c:v>Attitude</c:v>
                </c:pt>
                <c:pt idx="3">
                  <c:v>Substance Abuse</c:v>
                </c:pt>
                <c:pt idx="4">
                  <c:v>Family</c:v>
                </c:pt>
                <c:pt idx="5">
                  <c:v>Education</c:v>
                </c:pt>
                <c:pt idx="6">
                  <c:v>Peer</c:v>
                </c:pt>
              </c:strCache>
            </c:strRef>
          </c:cat>
          <c:val>
            <c:numRef>
              <c:f>Sheet1!$B$2:$B$8</c:f>
              <c:numCache>
                <c:formatCode>General</c:formatCode>
                <c:ptCount val="7"/>
                <c:pt idx="0">
                  <c:v>73.3</c:v>
                </c:pt>
                <c:pt idx="1">
                  <c:v>84.9</c:v>
                </c:pt>
                <c:pt idx="2">
                  <c:v>68.8</c:v>
                </c:pt>
                <c:pt idx="3">
                  <c:v>48.3</c:v>
                </c:pt>
                <c:pt idx="4">
                  <c:v>36.700000000000003</c:v>
                </c:pt>
                <c:pt idx="5">
                  <c:v>46.2</c:v>
                </c:pt>
                <c:pt idx="6">
                  <c:v>53.7</c:v>
                </c:pt>
              </c:numCache>
            </c:numRef>
          </c:val>
          <c:extLst>
            <c:ext xmlns:c16="http://schemas.microsoft.com/office/drawing/2014/chart" uri="{C3380CC4-5D6E-409C-BE32-E72D297353CC}">
              <c16:uniqueId val="{00000000-A37D-4868-B9FF-9EFB74B1CD65}"/>
            </c:ext>
          </c:extLst>
        </c:ser>
        <c:dLbls>
          <c:dLblPos val="outEnd"/>
          <c:showLegendKey val="0"/>
          <c:showVal val="1"/>
          <c:showCatName val="0"/>
          <c:showSerName val="0"/>
          <c:showPercent val="0"/>
          <c:showBubbleSize val="0"/>
        </c:dLbls>
        <c:gapWidth val="100"/>
        <c:overlap val="-24"/>
        <c:axId val="509994856"/>
        <c:axId val="509995184"/>
      </c:barChart>
      <c:catAx>
        <c:axId val="509994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09995184"/>
        <c:crosses val="autoZero"/>
        <c:auto val="1"/>
        <c:lblAlgn val="ctr"/>
        <c:lblOffset val="100"/>
        <c:noMultiLvlLbl val="0"/>
      </c:catAx>
      <c:valAx>
        <c:axId val="509995184"/>
        <c:scaling>
          <c:orientation val="minMax"/>
          <c:max val="10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0999485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800">
          <a:solidFill>
            <a:schemeClr val="accent4">
              <a:lumMod val="85000"/>
              <a:lumOff val="15000"/>
            </a:schemeClr>
          </a:solidFill>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6F95CB-A2C6-ED42-9E91-708C413BD3F7}" type="doc">
      <dgm:prSet loTypeId="urn:microsoft.com/office/officeart/2005/8/layout/hProcess7" loCatId="" qsTypeId="urn:microsoft.com/office/officeart/2005/8/quickstyle/simple1" qsCatId="simple" csTypeId="urn:microsoft.com/office/officeart/2005/8/colors/accent1_2" csCatId="accent1" phldr="1"/>
      <dgm:spPr/>
      <dgm:t>
        <a:bodyPr/>
        <a:lstStyle/>
        <a:p>
          <a:endParaRPr lang="en-US"/>
        </a:p>
      </dgm:t>
    </dgm:pt>
    <dgm:pt modelId="{0679055A-0C53-2E4B-A6CC-2939271639AD}">
      <dgm:prSet phldrT="[Text]" custT="1"/>
      <dgm:spPr>
        <a:solidFill>
          <a:schemeClr val="bg2">
            <a:lumMod val="90000"/>
          </a:schemeClr>
        </a:solidFill>
      </dgm:spPr>
      <dgm:t>
        <a:bodyPr/>
        <a:lstStyle/>
        <a:p>
          <a:pPr rtl="0"/>
          <a:r>
            <a:rPr lang="en-US" sz="2600" dirty="0"/>
            <a:t>The "Who"</a:t>
          </a:r>
        </a:p>
      </dgm:t>
    </dgm:pt>
    <dgm:pt modelId="{8BB31482-556B-B944-A1F6-28F497B37E59}" type="parTrans" cxnId="{AB40918C-97E3-D446-A619-E0F7D7977157}">
      <dgm:prSet/>
      <dgm:spPr/>
      <dgm:t>
        <a:bodyPr/>
        <a:lstStyle/>
        <a:p>
          <a:endParaRPr lang="en-US"/>
        </a:p>
      </dgm:t>
    </dgm:pt>
    <dgm:pt modelId="{BC351FC8-0AC7-B94E-9500-39A3133F84D2}" type="sibTrans" cxnId="{AB40918C-97E3-D446-A619-E0F7D7977157}">
      <dgm:prSet/>
      <dgm:spPr/>
      <dgm:t>
        <a:bodyPr/>
        <a:lstStyle/>
        <a:p>
          <a:endParaRPr lang="en-US"/>
        </a:p>
      </dgm:t>
    </dgm:pt>
    <dgm:pt modelId="{FEBF8B7C-423B-F045-92C8-7A6F4389982A}">
      <dgm:prSet phldrT="[Text]" custT="1"/>
      <dgm:spPr/>
      <dgm:t>
        <a:bodyPr/>
        <a:lstStyle/>
        <a:p>
          <a:pPr rtl="0"/>
          <a:r>
            <a:rPr lang="en-US" sz="2800" dirty="0"/>
            <a:t>Risk Principle</a:t>
          </a:r>
        </a:p>
        <a:p>
          <a:pPr rtl="0"/>
          <a:r>
            <a:rPr lang="en-US" sz="2400" dirty="0"/>
            <a:t>Match the intensity of the intervention with one’s level of risk for re-offending</a:t>
          </a:r>
        </a:p>
        <a:p>
          <a:pPr rtl="0"/>
          <a:endParaRPr lang="en-US" sz="2800" dirty="0"/>
        </a:p>
      </dgm:t>
    </dgm:pt>
    <dgm:pt modelId="{FD6714E1-2CC8-0B42-B662-5D790A8D0A90}" type="parTrans" cxnId="{A65DFB5D-30C7-9F4C-A3C8-AC2E46757834}">
      <dgm:prSet/>
      <dgm:spPr/>
      <dgm:t>
        <a:bodyPr/>
        <a:lstStyle/>
        <a:p>
          <a:endParaRPr lang="en-US"/>
        </a:p>
      </dgm:t>
    </dgm:pt>
    <dgm:pt modelId="{AF73306E-2265-9246-8677-60FACA45DB95}" type="sibTrans" cxnId="{A65DFB5D-30C7-9F4C-A3C8-AC2E46757834}">
      <dgm:prSet/>
      <dgm:spPr/>
      <dgm:t>
        <a:bodyPr/>
        <a:lstStyle/>
        <a:p>
          <a:endParaRPr lang="en-US"/>
        </a:p>
      </dgm:t>
    </dgm:pt>
    <dgm:pt modelId="{B7F7AFAB-6E37-1B4A-9948-52A5F0D418FE}">
      <dgm:prSet phldrT="[Text]" custT="1"/>
      <dgm:spPr/>
      <dgm:t>
        <a:bodyPr/>
        <a:lstStyle/>
        <a:p>
          <a:pPr rtl="0"/>
          <a:r>
            <a:rPr lang="en-US" sz="2600" dirty="0"/>
            <a:t>The "What"</a:t>
          </a:r>
        </a:p>
      </dgm:t>
    </dgm:pt>
    <dgm:pt modelId="{3B0AE4C7-2508-E14A-9653-BBF364DE9ACD}" type="parTrans" cxnId="{DF3E38A4-0153-C44E-9FF1-89F1DCB3D336}">
      <dgm:prSet/>
      <dgm:spPr/>
      <dgm:t>
        <a:bodyPr/>
        <a:lstStyle/>
        <a:p>
          <a:endParaRPr lang="en-US"/>
        </a:p>
      </dgm:t>
    </dgm:pt>
    <dgm:pt modelId="{0D5BD934-3E3C-B743-9A28-770232467852}" type="sibTrans" cxnId="{DF3E38A4-0153-C44E-9FF1-89F1DCB3D336}">
      <dgm:prSet/>
      <dgm:spPr/>
      <dgm:t>
        <a:bodyPr/>
        <a:lstStyle/>
        <a:p>
          <a:endParaRPr lang="en-US"/>
        </a:p>
      </dgm:t>
    </dgm:pt>
    <dgm:pt modelId="{FD38192D-DB72-054E-A774-4179319CD67B}">
      <dgm:prSet phldrT="[Text]" custT="1"/>
      <dgm:spPr/>
      <dgm:t>
        <a:bodyPr/>
        <a:lstStyle/>
        <a:p>
          <a:pPr rtl="0"/>
          <a:r>
            <a:rPr lang="en-US" sz="2800" dirty="0"/>
            <a:t>Need Principle</a:t>
          </a:r>
        </a:p>
        <a:p>
          <a:pPr rtl="0"/>
          <a:r>
            <a:rPr lang="en-US" sz="2400" dirty="0"/>
            <a:t>Target dynamic or changeable risk factors and only those factors (</a:t>
          </a:r>
          <a:r>
            <a:rPr lang="en-US" sz="2400" i="1" dirty="0"/>
            <a:t>criminogenic needs</a:t>
          </a:r>
          <a:r>
            <a:rPr lang="en-US" sz="2400" dirty="0"/>
            <a:t>)	</a:t>
          </a:r>
        </a:p>
      </dgm:t>
    </dgm:pt>
    <dgm:pt modelId="{0BA006DE-6D04-4F4D-B20D-78BBE2E64BFC}" type="parTrans" cxnId="{BCA09EDB-06CA-034E-91B7-23BFC96B121F}">
      <dgm:prSet/>
      <dgm:spPr/>
      <dgm:t>
        <a:bodyPr/>
        <a:lstStyle/>
        <a:p>
          <a:endParaRPr lang="en-US"/>
        </a:p>
      </dgm:t>
    </dgm:pt>
    <dgm:pt modelId="{324C1918-E1CB-E149-B39C-DD6177070237}" type="sibTrans" cxnId="{BCA09EDB-06CA-034E-91B7-23BFC96B121F}">
      <dgm:prSet/>
      <dgm:spPr/>
      <dgm:t>
        <a:bodyPr/>
        <a:lstStyle/>
        <a:p>
          <a:endParaRPr lang="en-US"/>
        </a:p>
      </dgm:t>
    </dgm:pt>
    <dgm:pt modelId="{841655BF-932F-9941-A010-E4B878F7C58A}">
      <dgm:prSet phldrT="[Text]" custT="1"/>
      <dgm:spPr>
        <a:solidFill>
          <a:schemeClr val="tx2">
            <a:lumMod val="40000"/>
            <a:lumOff val="60000"/>
          </a:schemeClr>
        </a:solidFill>
      </dgm:spPr>
      <dgm:t>
        <a:bodyPr/>
        <a:lstStyle/>
        <a:p>
          <a:pPr rtl="0"/>
          <a:r>
            <a:rPr lang="en-US" sz="2400" dirty="0"/>
            <a:t>The "How"</a:t>
          </a:r>
        </a:p>
      </dgm:t>
    </dgm:pt>
    <dgm:pt modelId="{EC1FAEE6-55E5-4E48-890F-C8ECFA39B209}" type="parTrans" cxnId="{CAF751D9-906E-084F-9986-65992813D7F9}">
      <dgm:prSet/>
      <dgm:spPr/>
      <dgm:t>
        <a:bodyPr/>
        <a:lstStyle/>
        <a:p>
          <a:endParaRPr lang="en-US"/>
        </a:p>
      </dgm:t>
    </dgm:pt>
    <dgm:pt modelId="{44E41FB8-6269-E94F-AC13-B7032499022E}" type="sibTrans" cxnId="{CAF751D9-906E-084F-9986-65992813D7F9}">
      <dgm:prSet/>
      <dgm:spPr/>
      <dgm:t>
        <a:bodyPr/>
        <a:lstStyle/>
        <a:p>
          <a:endParaRPr lang="en-US"/>
        </a:p>
      </dgm:t>
    </dgm:pt>
    <dgm:pt modelId="{0AA3390B-2D81-4C46-A489-FFF3EE7D8B33}">
      <dgm:prSet phldrT="[Text]" custT="1"/>
      <dgm:spPr/>
      <dgm:t>
        <a:bodyPr/>
        <a:lstStyle/>
        <a:p>
          <a:pPr rtl="0"/>
          <a:r>
            <a:rPr lang="en-US" sz="2800" dirty="0"/>
            <a:t>Responsivity Principle</a:t>
          </a:r>
        </a:p>
        <a:p>
          <a:pPr rtl="0"/>
          <a:r>
            <a:rPr lang="en-US" sz="2400" dirty="0"/>
            <a:t>Match the mode &amp; strategies of services with the individual</a:t>
          </a:r>
        </a:p>
      </dgm:t>
    </dgm:pt>
    <dgm:pt modelId="{9A6A0B0A-72BC-D84B-98EE-465EF5E63E1B}" type="parTrans" cxnId="{9D722963-98A1-ED49-9F85-FEAA69DCA973}">
      <dgm:prSet/>
      <dgm:spPr/>
      <dgm:t>
        <a:bodyPr/>
        <a:lstStyle/>
        <a:p>
          <a:endParaRPr lang="en-US"/>
        </a:p>
      </dgm:t>
    </dgm:pt>
    <dgm:pt modelId="{8878F694-6692-5B46-8167-3BC4BA9A4FEF}" type="sibTrans" cxnId="{9D722963-98A1-ED49-9F85-FEAA69DCA973}">
      <dgm:prSet/>
      <dgm:spPr/>
      <dgm:t>
        <a:bodyPr/>
        <a:lstStyle/>
        <a:p>
          <a:endParaRPr lang="en-US"/>
        </a:p>
      </dgm:t>
    </dgm:pt>
    <dgm:pt modelId="{3CB5412A-A271-7D44-8CC3-1587622E91A1}" type="pres">
      <dgm:prSet presAssocID="{0F6F95CB-A2C6-ED42-9E91-708C413BD3F7}" presName="Name0" presStyleCnt="0">
        <dgm:presLayoutVars>
          <dgm:dir/>
          <dgm:animLvl val="lvl"/>
          <dgm:resizeHandles val="exact"/>
        </dgm:presLayoutVars>
      </dgm:prSet>
      <dgm:spPr/>
    </dgm:pt>
    <dgm:pt modelId="{25CEF562-8E8F-0A43-9592-18D6EF366559}" type="pres">
      <dgm:prSet presAssocID="{0679055A-0C53-2E4B-A6CC-2939271639AD}" presName="compositeNode" presStyleCnt="0">
        <dgm:presLayoutVars>
          <dgm:bulletEnabled val="1"/>
        </dgm:presLayoutVars>
      </dgm:prSet>
      <dgm:spPr/>
    </dgm:pt>
    <dgm:pt modelId="{E562FB36-D958-3E40-B734-187F4C51A836}" type="pres">
      <dgm:prSet presAssocID="{0679055A-0C53-2E4B-A6CC-2939271639AD}" presName="bgRect" presStyleLbl="node1" presStyleIdx="0" presStyleCnt="3"/>
      <dgm:spPr/>
    </dgm:pt>
    <dgm:pt modelId="{AC1F6C93-E260-4843-96D5-8105A61DB9BD}" type="pres">
      <dgm:prSet presAssocID="{0679055A-0C53-2E4B-A6CC-2939271639AD}" presName="parentNode" presStyleLbl="node1" presStyleIdx="0" presStyleCnt="3">
        <dgm:presLayoutVars>
          <dgm:chMax val="0"/>
          <dgm:bulletEnabled val="1"/>
        </dgm:presLayoutVars>
      </dgm:prSet>
      <dgm:spPr/>
    </dgm:pt>
    <dgm:pt modelId="{EF985CF3-3170-D44E-A310-03CF60679192}" type="pres">
      <dgm:prSet presAssocID="{0679055A-0C53-2E4B-A6CC-2939271639AD}" presName="childNode" presStyleLbl="node1" presStyleIdx="0" presStyleCnt="3">
        <dgm:presLayoutVars>
          <dgm:bulletEnabled val="1"/>
        </dgm:presLayoutVars>
      </dgm:prSet>
      <dgm:spPr/>
    </dgm:pt>
    <dgm:pt modelId="{45FFF774-3FAF-BB41-A338-7CDE6738AB1C}" type="pres">
      <dgm:prSet presAssocID="{BC351FC8-0AC7-B94E-9500-39A3133F84D2}" presName="hSp" presStyleCnt="0"/>
      <dgm:spPr/>
    </dgm:pt>
    <dgm:pt modelId="{C4F92417-58CA-6841-9DAE-CE1C284370F1}" type="pres">
      <dgm:prSet presAssocID="{BC351FC8-0AC7-B94E-9500-39A3133F84D2}" presName="vProcSp" presStyleCnt="0"/>
      <dgm:spPr/>
    </dgm:pt>
    <dgm:pt modelId="{718C9849-4581-CA4E-8A70-2833D29A3F79}" type="pres">
      <dgm:prSet presAssocID="{BC351FC8-0AC7-B94E-9500-39A3133F84D2}" presName="vSp1" presStyleCnt="0"/>
      <dgm:spPr/>
    </dgm:pt>
    <dgm:pt modelId="{69AA71B4-3DED-B04D-80C1-7B0AFEB373DA}" type="pres">
      <dgm:prSet presAssocID="{BC351FC8-0AC7-B94E-9500-39A3133F84D2}" presName="simulatedConn" presStyleLbl="solidFgAcc1" presStyleIdx="0" presStyleCnt="2"/>
      <dgm:spPr/>
    </dgm:pt>
    <dgm:pt modelId="{A72692FA-219B-7642-A456-C1A1CC7671F2}" type="pres">
      <dgm:prSet presAssocID="{BC351FC8-0AC7-B94E-9500-39A3133F84D2}" presName="vSp2" presStyleCnt="0"/>
      <dgm:spPr/>
    </dgm:pt>
    <dgm:pt modelId="{888E2577-017C-0B48-88A3-061201BACC16}" type="pres">
      <dgm:prSet presAssocID="{BC351FC8-0AC7-B94E-9500-39A3133F84D2}" presName="sibTrans" presStyleCnt="0"/>
      <dgm:spPr/>
    </dgm:pt>
    <dgm:pt modelId="{F9EF2DC1-CE7A-0745-89EA-C44BBF863F20}" type="pres">
      <dgm:prSet presAssocID="{B7F7AFAB-6E37-1B4A-9948-52A5F0D418FE}" presName="compositeNode" presStyleCnt="0">
        <dgm:presLayoutVars>
          <dgm:bulletEnabled val="1"/>
        </dgm:presLayoutVars>
      </dgm:prSet>
      <dgm:spPr/>
    </dgm:pt>
    <dgm:pt modelId="{82A50325-C613-2148-8984-ED24BCC734CC}" type="pres">
      <dgm:prSet presAssocID="{B7F7AFAB-6E37-1B4A-9948-52A5F0D418FE}" presName="bgRect" presStyleLbl="node1" presStyleIdx="1" presStyleCnt="3" custLinFactNeighborX="0" custLinFactNeighborY="387"/>
      <dgm:spPr/>
    </dgm:pt>
    <dgm:pt modelId="{2832C2D3-96BC-1A48-9BF1-40D88DDA541D}" type="pres">
      <dgm:prSet presAssocID="{B7F7AFAB-6E37-1B4A-9948-52A5F0D418FE}" presName="parentNode" presStyleLbl="node1" presStyleIdx="1" presStyleCnt="3">
        <dgm:presLayoutVars>
          <dgm:chMax val="0"/>
          <dgm:bulletEnabled val="1"/>
        </dgm:presLayoutVars>
      </dgm:prSet>
      <dgm:spPr/>
    </dgm:pt>
    <dgm:pt modelId="{585611FC-1FBC-4149-939E-6EC86A255774}" type="pres">
      <dgm:prSet presAssocID="{B7F7AFAB-6E37-1B4A-9948-52A5F0D418FE}" presName="childNode" presStyleLbl="node1" presStyleIdx="1" presStyleCnt="3">
        <dgm:presLayoutVars>
          <dgm:bulletEnabled val="1"/>
        </dgm:presLayoutVars>
      </dgm:prSet>
      <dgm:spPr/>
    </dgm:pt>
    <dgm:pt modelId="{802326C1-2AA1-4046-9447-DB48DA083AE6}" type="pres">
      <dgm:prSet presAssocID="{0D5BD934-3E3C-B743-9A28-770232467852}" presName="hSp" presStyleCnt="0"/>
      <dgm:spPr/>
    </dgm:pt>
    <dgm:pt modelId="{5582AFEA-BC26-1D45-AF71-E3C9A97E55AE}" type="pres">
      <dgm:prSet presAssocID="{0D5BD934-3E3C-B743-9A28-770232467852}" presName="vProcSp" presStyleCnt="0"/>
      <dgm:spPr/>
    </dgm:pt>
    <dgm:pt modelId="{FDBB634A-2BC4-E54A-8AA4-7AFAB958A102}" type="pres">
      <dgm:prSet presAssocID="{0D5BD934-3E3C-B743-9A28-770232467852}" presName="vSp1" presStyleCnt="0"/>
      <dgm:spPr/>
    </dgm:pt>
    <dgm:pt modelId="{EB830D92-2289-0B47-A2EA-64C7A72D1DA7}" type="pres">
      <dgm:prSet presAssocID="{0D5BD934-3E3C-B743-9A28-770232467852}" presName="simulatedConn" presStyleLbl="solidFgAcc1" presStyleIdx="1" presStyleCnt="2"/>
      <dgm:spPr/>
    </dgm:pt>
    <dgm:pt modelId="{9B1FB8F9-81F8-3F4A-A03C-53388EA28BFC}" type="pres">
      <dgm:prSet presAssocID="{0D5BD934-3E3C-B743-9A28-770232467852}" presName="vSp2" presStyleCnt="0"/>
      <dgm:spPr/>
    </dgm:pt>
    <dgm:pt modelId="{EAAFDBFF-606A-E944-A2C6-15CA768D6A6D}" type="pres">
      <dgm:prSet presAssocID="{0D5BD934-3E3C-B743-9A28-770232467852}" presName="sibTrans" presStyleCnt="0"/>
      <dgm:spPr/>
    </dgm:pt>
    <dgm:pt modelId="{A4D85DE3-FC18-DD4B-9C82-9675587AF369}" type="pres">
      <dgm:prSet presAssocID="{841655BF-932F-9941-A010-E4B878F7C58A}" presName="compositeNode" presStyleCnt="0">
        <dgm:presLayoutVars>
          <dgm:bulletEnabled val="1"/>
        </dgm:presLayoutVars>
      </dgm:prSet>
      <dgm:spPr/>
    </dgm:pt>
    <dgm:pt modelId="{69DF81D0-8747-A84B-A601-0025EBE4666D}" type="pres">
      <dgm:prSet presAssocID="{841655BF-932F-9941-A010-E4B878F7C58A}" presName="bgRect" presStyleLbl="node1" presStyleIdx="2" presStyleCnt="3"/>
      <dgm:spPr/>
    </dgm:pt>
    <dgm:pt modelId="{5B07FEE9-E220-9948-A09C-F1B430BFBCB5}" type="pres">
      <dgm:prSet presAssocID="{841655BF-932F-9941-A010-E4B878F7C58A}" presName="parentNode" presStyleLbl="node1" presStyleIdx="2" presStyleCnt="3">
        <dgm:presLayoutVars>
          <dgm:chMax val="0"/>
          <dgm:bulletEnabled val="1"/>
        </dgm:presLayoutVars>
      </dgm:prSet>
      <dgm:spPr/>
    </dgm:pt>
    <dgm:pt modelId="{9996611F-5D02-F241-8D07-1E01DA83F7B8}" type="pres">
      <dgm:prSet presAssocID="{841655BF-932F-9941-A010-E4B878F7C58A}" presName="childNode" presStyleLbl="node1" presStyleIdx="2" presStyleCnt="3">
        <dgm:presLayoutVars>
          <dgm:bulletEnabled val="1"/>
        </dgm:presLayoutVars>
      </dgm:prSet>
      <dgm:spPr/>
    </dgm:pt>
  </dgm:ptLst>
  <dgm:cxnLst>
    <dgm:cxn modelId="{6AA4A70F-B811-4E45-9C31-9AE1A3C22711}" type="presOf" srcId="{0679055A-0C53-2E4B-A6CC-2939271639AD}" destId="{E562FB36-D958-3E40-B734-187F4C51A836}" srcOrd="0" destOrd="0" presId="urn:microsoft.com/office/officeart/2005/8/layout/hProcess7"/>
    <dgm:cxn modelId="{41F6F81E-6885-0C4A-A722-8B8EE15D764A}" type="presOf" srcId="{841655BF-932F-9941-A010-E4B878F7C58A}" destId="{69DF81D0-8747-A84B-A601-0025EBE4666D}" srcOrd="0" destOrd="0" presId="urn:microsoft.com/office/officeart/2005/8/layout/hProcess7"/>
    <dgm:cxn modelId="{A8278437-6E4B-9D4B-AF76-4B1BBE1ACDE9}" type="presOf" srcId="{FEBF8B7C-423B-F045-92C8-7A6F4389982A}" destId="{EF985CF3-3170-D44E-A310-03CF60679192}" srcOrd="0" destOrd="0" presId="urn:microsoft.com/office/officeart/2005/8/layout/hProcess7"/>
    <dgm:cxn modelId="{A65DFB5D-30C7-9F4C-A3C8-AC2E46757834}" srcId="{0679055A-0C53-2E4B-A6CC-2939271639AD}" destId="{FEBF8B7C-423B-F045-92C8-7A6F4389982A}" srcOrd="0" destOrd="0" parTransId="{FD6714E1-2CC8-0B42-B662-5D790A8D0A90}" sibTransId="{AF73306E-2265-9246-8677-60FACA45DB95}"/>
    <dgm:cxn modelId="{9D722963-98A1-ED49-9F85-FEAA69DCA973}" srcId="{841655BF-932F-9941-A010-E4B878F7C58A}" destId="{0AA3390B-2D81-4C46-A489-FFF3EE7D8B33}" srcOrd="0" destOrd="0" parTransId="{9A6A0B0A-72BC-D84B-98EE-465EF5E63E1B}" sibTransId="{8878F694-6692-5B46-8167-3BC4BA9A4FEF}"/>
    <dgm:cxn modelId="{8E8AD365-DCD0-8548-8342-2DEA23ACBAAC}" type="presOf" srcId="{0F6F95CB-A2C6-ED42-9E91-708C413BD3F7}" destId="{3CB5412A-A271-7D44-8CC3-1587622E91A1}" srcOrd="0" destOrd="0" presId="urn:microsoft.com/office/officeart/2005/8/layout/hProcess7"/>
    <dgm:cxn modelId="{BFDDD172-DAA6-E641-9FDD-81C3346FCB46}" type="presOf" srcId="{841655BF-932F-9941-A010-E4B878F7C58A}" destId="{5B07FEE9-E220-9948-A09C-F1B430BFBCB5}" srcOrd="1" destOrd="0" presId="urn:microsoft.com/office/officeart/2005/8/layout/hProcess7"/>
    <dgm:cxn modelId="{AB40918C-97E3-D446-A619-E0F7D7977157}" srcId="{0F6F95CB-A2C6-ED42-9E91-708C413BD3F7}" destId="{0679055A-0C53-2E4B-A6CC-2939271639AD}" srcOrd="0" destOrd="0" parTransId="{8BB31482-556B-B944-A1F6-28F497B37E59}" sibTransId="{BC351FC8-0AC7-B94E-9500-39A3133F84D2}"/>
    <dgm:cxn modelId="{5D274B9B-D1B8-BB44-B3F0-AEAD70ECE433}" type="presOf" srcId="{0679055A-0C53-2E4B-A6CC-2939271639AD}" destId="{AC1F6C93-E260-4843-96D5-8105A61DB9BD}" srcOrd="1" destOrd="0" presId="urn:microsoft.com/office/officeart/2005/8/layout/hProcess7"/>
    <dgm:cxn modelId="{DF3E38A4-0153-C44E-9FF1-89F1DCB3D336}" srcId="{0F6F95CB-A2C6-ED42-9E91-708C413BD3F7}" destId="{B7F7AFAB-6E37-1B4A-9948-52A5F0D418FE}" srcOrd="1" destOrd="0" parTransId="{3B0AE4C7-2508-E14A-9653-BBF364DE9ACD}" sibTransId="{0D5BD934-3E3C-B743-9A28-770232467852}"/>
    <dgm:cxn modelId="{3A63C8A8-48BD-224E-A338-7A15723FBDC3}" type="presOf" srcId="{0AA3390B-2D81-4C46-A489-FFF3EE7D8B33}" destId="{9996611F-5D02-F241-8D07-1E01DA83F7B8}" srcOrd="0" destOrd="0" presId="urn:microsoft.com/office/officeart/2005/8/layout/hProcess7"/>
    <dgm:cxn modelId="{256E04D9-16BF-F341-9AD2-AD27435B66D9}" type="presOf" srcId="{B7F7AFAB-6E37-1B4A-9948-52A5F0D418FE}" destId="{82A50325-C613-2148-8984-ED24BCC734CC}" srcOrd="0" destOrd="0" presId="urn:microsoft.com/office/officeart/2005/8/layout/hProcess7"/>
    <dgm:cxn modelId="{CAF751D9-906E-084F-9986-65992813D7F9}" srcId="{0F6F95CB-A2C6-ED42-9E91-708C413BD3F7}" destId="{841655BF-932F-9941-A010-E4B878F7C58A}" srcOrd="2" destOrd="0" parTransId="{EC1FAEE6-55E5-4E48-890F-C8ECFA39B209}" sibTransId="{44E41FB8-6269-E94F-AC13-B7032499022E}"/>
    <dgm:cxn modelId="{BCA09EDB-06CA-034E-91B7-23BFC96B121F}" srcId="{B7F7AFAB-6E37-1B4A-9948-52A5F0D418FE}" destId="{FD38192D-DB72-054E-A774-4179319CD67B}" srcOrd="0" destOrd="0" parTransId="{0BA006DE-6D04-4F4D-B20D-78BBE2E64BFC}" sibTransId="{324C1918-E1CB-E149-B39C-DD6177070237}"/>
    <dgm:cxn modelId="{6C63F4F4-399A-7841-9ACB-5F756F8381F4}" type="presOf" srcId="{FD38192D-DB72-054E-A774-4179319CD67B}" destId="{585611FC-1FBC-4149-939E-6EC86A255774}" srcOrd="0" destOrd="0" presId="urn:microsoft.com/office/officeart/2005/8/layout/hProcess7"/>
    <dgm:cxn modelId="{A7F6ECFE-39F6-CB4E-87A4-4CB85350C0BC}" type="presOf" srcId="{B7F7AFAB-6E37-1B4A-9948-52A5F0D418FE}" destId="{2832C2D3-96BC-1A48-9BF1-40D88DDA541D}" srcOrd="1" destOrd="0" presId="urn:microsoft.com/office/officeart/2005/8/layout/hProcess7"/>
    <dgm:cxn modelId="{4F083B80-B6AF-9A41-AADD-BA76EFA78DAA}" type="presParOf" srcId="{3CB5412A-A271-7D44-8CC3-1587622E91A1}" destId="{25CEF562-8E8F-0A43-9592-18D6EF366559}" srcOrd="0" destOrd="0" presId="urn:microsoft.com/office/officeart/2005/8/layout/hProcess7"/>
    <dgm:cxn modelId="{B64BC76A-AA87-D543-83B1-14EAD8170FBF}" type="presParOf" srcId="{25CEF562-8E8F-0A43-9592-18D6EF366559}" destId="{E562FB36-D958-3E40-B734-187F4C51A836}" srcOrd="0" destOrd="0" presId="urn:microsoft.com/office/officeart/2005/8/layout/hProcess7"/>
    <dgm:cxn modelId="{43559EEA-D56E-3E43-8E7D-83F5C589684B}" type="presParOf" srcId="{25CEF562-8E8F-0A43-9592-18D6EF366559}" destId="{AC1F6C93-E260-4843-96D5-8105A61DB9BD}" srcOrd="1" destOrd="0" presId="urn:microsoft.com/office/officeart/2005/8/layout/hProcess7"/>
    <dgm:cxn modelId="{6613971F-BECA-314F-A200-C0A63DF8CE52}" type="presParOf" srcId="{25CEF562-8E8F-0A43-9592-18D6EF366559}" destId="{EF985CF3-3170-D44E-A310-03CF60679192}" srcOrd="2" destOrd="0" presId="urn:microsoft.com/office/officeart/2005/8/layout/hProcess7"/>
    <dgm:cxn modelId="{F633E158-BE01-3743-87AC-A86D6E57A5A0}" type="presParOf" srcId="{3CB5412A-A271-7D44-8CC3-1587622E91A1}" destId="{45FFF774-3FAF-BB41-A338-7CDE6738AB1C}" srcOrd="1" destOrd="0" presId="urn:microsoft.com/office/officeart/2005/8/layout/hProcess7"/>
    <dgm:cxn modelId="{16452164-690A-1B40-9199-CC6789B0DAB6}" type="presParOf" srcId="{3CB5412A-A271-7D44-8CC3-1587622E91A1}" destId="{C4F92417-58CA-6841-9DAE-CE1C284370F1}" srcOrd="2" destOrd="0" presId="urn:microsoft.com/office/officeart/2005/8/layout/hProcess7"/>
    <dgm:cxn modelId="{CAE3F50A-42B7-5A4E-8AF6-97AE4406FD34}" type="presParOf" srcId="{C4F92417-58CA-6841-9DAE-CE1C284370F1}" destId="{718C9849-4581-CA4E-8A70-2833D29A3F79}" srcOrd="0" destOrd="0" presId="urn:microsoft.com/office/officeart/2005/8/layout/hProcess7"/>
    <dgm:cxn modelId="{8CD98BF3-E3C6-094C-98AB-746690377140}" type="presParOf" srcId="{C4F92417-58CA-6841-9DAE-CE1C284370F1}" destId="{69AA71B4-3DED-B04D-80C1-7B0AFEB373DA}" srcOrd="1" destOrd="0" presId="urn:microsoft.com/office/officeart/2005/8/layout/hProcess7"/>
    <dgm:cxn modelId="{877A842F-779D-754D-B03D-A8AFFC8314D6}" type="presParOf" srcId="{C4F92417-58CA-6841-9DAE-CE1C284370F1}" destId="{A72692FA-219B-7642-A456-C1A1CC7671F2}" srcOrd="2" destOrd="0" presId="urn:microsoft.com/office/officeart/2005/8/layout/hProcess7"/>
    <dgm:cxn modelId="{A911E878-71FC-D84E-A82B-C3839A20C7EC}" type="presParOf" srcId="{3CB5412A-A271-7D44-8CC3-1587622E91A1}" destId="{888E2577-017C-0B48-88A3-061201BACC16}" srcOrd="3" destOrd="0" presId="urn:microsoft.com/office/officeart/2005/8/layout/hProcess7"/>
    <dgm:cxn modelId="{4983E576-FFEE-7B41-86B4-A76E7581F7A6}" type="presParOf" srcId="{3CB5412A-A271-7D44-8CC3-1587622E91A1}" destId="{F9EF2DC1-CE7A-0745-89EA-C44BBF863F20}" srcOrd="4" destOrd="0" presId="urn:microsoft.com/office/officeart/2005/8/layout/hProcess7"/>
    <dgm:cxn modelId="{60C24F35-494F-F847-99C8-A4D831C31DEC}" type="presParOf" srcId="{F9EF2DC1-CE7A-0745-89EA-C44BBF863F20}" destId="{82A50325-C613-2148-8984-ED24BCC734CC}" srcOrd="0" destOrd="0" presId="urn:microsoft.com/office/officeart/2005/8/layout/hProcess7"/>
    <dgm:cxn modelId="{9F07D4E4-B8F8-5C49-B76B-0C604B023430}" type="presParOf" srcId="{F9EF2DC1-CE7A-0745-89EA-C44BBF863F20}" destId="{2832C2D3-96BC-1A48-9BF1-40D88DDA541D}" srcOrd="1" destOrd="0" presId="urn:microsoft.com/office/officeart/2005/8/layout/hProcess7"/>
    <dgm:cxn modelId="{E41215C3-FB4A-3741-A65A-07814B3AF31E}" type="presParOf" srcId="{F9EF2DC1-CE7A-0745-89EA-C44BBF863F20}" destId="{585611FC-1FBC-4149-939E-6EC86A255774}" srcOrd="2" destOrd="0" presId="urn:microsoft.com/office/officeart/2005/8/layout/hProcess7"/>
    <dgm:cxn modelId="{09FE479D-583C-8245-A95A-50D1B59C17D9}" type="presParOf" srcId="{3CB5412A-A271-7D44-8CC3-1587622E91A1}" destId="{802326C1-2AA1-4046-9447-DB48DA083AE6}" srcOrd="5" destOrd="0" presId="urn:microsoft.com/office/officeart/2005/8/layout/hProcess7"/>
    <dgm:cxn modelId="{39B0735B-B857-8F4D-8DD3-68CD834C4D48}" type="presParOf" srcId="{3CB5412A-A271-7D44-8CC3-1587622E91A1}" destId="{5582AFEA-BC26-1D45-AF71-E3C9A97E55AE}" srcOrd="6" destOrd="0" presId="urn:microsoft.com/office/officeart/2005/8/layout/hProcess7"/>
    <dgm:cxn modelId="{F093D103-C636-4D46-B8F3-50DBA2B8745B}" type="presParOf" srcId="{5582AFEA-BC26-1D45-AF71-E3C9A97E55AE}" destId="{FDBB634A-2BC4-E54A-8AA4-7AFAB958A102}" srcOrd="0" destOrd="0" presId="urn:microsoft.com/office/officeart/2005/8/layout/hProcess7"/>
    <dgm:cxn modelId="{DDC2F6C0-FECA-7940-89B6-3054177B1A3D}" type="presParOf" srcId="{5582AFEA-BC26-1D45-AF71-E3C9A97E55AE}" destId="{EB830D92-2289-0B47-A2EA-64C7A72D1DA7}" srcOrd="1" destOrd="0" presId="urn:microsoft.com/office/officeart/2005/8/layout/hProcess7"/>
    <dgm:cxn modelId="{C4558D59-9EA4-BE47-AD32-4B4FCD063D76}" type="presParOf" srcId="{5582AFEA-BC26-1D45-AF71-E3C9A97E55AE}" destId="{9B1FB8F9-81F8-3F4A-A03C-53388EA28BFC}" srcOrd="2" destOrd="0" presId="urn:microsoft.com/office/officeart/2005/8/layout/hProcess7"/>
    <dgm:cxn modelId="{D544969B-E2D1-FC47-BA5A-4DAF24ED9F8A}" type="presParOf" srcId="{3CB5412A-A271-7D44-8CC3-1587622E91A1}" destId="{EAAFDBFF-606A-E944-A2C6-15CA768D6A6D}" srcOrd="7" destOrd="0" presId="urn:microsoft.com/office/officeart/2005/8/layout/hProcess7"/>
    <dgm:cxn modelId="{32054841-825C-9846-BAD0-A8C3B53A8E00}" type="presParOf" srcId="{3CB5412A-A271-7D44-8CC3-1587622E91A1}" destId="{A4D85DE3-FC18-DD4B-9C82-9675587AF369}" srcOrd="8" destOrd="0" presId="urn:microsoft.com/office/officeart/2005/8/layout/hProcess7"/>
    <dgm:cxn modelId="{5AE954B7-0583-4848-B040-5B34B3C2E0E0}" type="presParOf" srcId="{A4D85DE3-FC18-DD4B-9C82-9675587AF369}" destId="{69DF81D0-8747-A84B-A601-0025EBE4666D}" srcOrd="0" destOrd="0" presId="urn:microsoft.com/office/officeart/2005/8/layout/hProcess7"/>
    <dgm:cxn modelId="{AE04EF89-61B6-364C-B3C5-B4ADCDC3C08D}" type="presParOf" srcId="{A4D85DE3-FC18-DD4B-9C82-9675587AF369}" destId="{5B07FEE9-E220-9948-A09C-F1B430BFBCB5}" srcOrd="1" destOrd="0" presId="urn:microsoft.com/office/officeart/2005/8/layout/hProcess7"/>
    <dgm:cxn modelId="{0B0CDD16-9B3C-5440-AA69-0A7448402308}" type="presParOf" srcId="{A4D85DE3-FC18-DD4B-9C82-9675587AF369}" destId="{9996611F-5D02-F241-8D07-1E01DA83F7B8}"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2FB36-D958-3E40-B734-187F4C51A836}">
      <dsp:nvSpPr>
        <dsp:cNvPr id="0" name=""/>
        <dsp:cNvSpPr/>
      </dsp:nvSpPr>
      <dsp:spPr>
        <a:xfrm>
          <a:off x="726" y="0"/>
          <a:ext cx="3126953" cy="3581400"/>
        </a:xfrm>
        <a:prstGeom prst="roundRect">
          <a:avLst>
            <a:gd name="adj" fmla="val 5000"/>
          </a:avLst>
        </a:prstGeom>
        <a:solidFill>
          <a:schemeClr val="bg2">
            <a:lumMod val="9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marL="0" lvl="0" indent="0" algn="r" defTabSz="1155700" rtl="0">
            <a:lnSpc>
              <a:spcPct val="90000"/>
            </a:lnSpc>
            <a:spcBef>
              <a:spcPct val="0"/>
            </a:spcBef>
            <a:spcAft>
              <a:spcPct val="35000"/>
            </a:spcAft>
            <a:buNone/>
          </a:pPr>
          <a:r>
            <a:rPr lang="en-US" sz="2600" kern="1200" dirty="0"/>
            <a:t>The "Who"</a:t>
          </a:r>
        </a:p>
      </dsp:txBody>
      <dsp:txXfrm rot="16200000">
        <a:off x="-1154952" y="1155678"/>
        <a:ext cx="2936748" cy="625390"/>
      </dsp:txXfrm>
    </dsp:sp>
    <dsp:sp modelId="{EF985CF3-3170-D44E-A310-03CF60679192}">
      <dsp:nvSpPr>
        <dsp:cNvPr id="0" name=""/>
        <dsp:cNvSpPr/>
      </dsp:nvSpPr>
      <dsp:spPr>
        <a:xfrm>
          <a:off x="626117" y="0"/>
          <a:ext cx="2329580" cy="3581400"/>
        </a:xfrm>
        <a:prstGeom prst="rect">
          <a:avLst/>
        </a:prstGeom>
        <a:noFill/>
        <a:ln w="34925"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rtl="0">
            <a:lnSpc>
              <a:spcPct val="90000"/>
            </a:lnSpc>
            <a:spcBef>
              <a:spcPct val="0"/>
            </a:spcBef>
            <a:spcAft>
              <a:spcPct val="35000"/>
            </a:spcAft>
            <a:buNone/>
          </a:pPr>
          <a:r>
            <a:rPr lang="en-US" sz="2800" kern="1200" dirty="0"/>
            <a:t>Risk Principle</a:t>
          </a:r>
        </a:p>
        <a:p>
          <a:pPr marL="0" lvl="0" indent="0" algn="l" defTabSz="1244600" rtl="0">
            <a:lnSpc>
              <a:spcPct val="90000"/>
            </a:lnSpc>
            <a:spcBef>
              <a:spcPct val="0"/>
            </a:spcBef>
            <a:spcAft>
              <a:spcPct val="35000"/>
            </a:spcAft>
            <a:buNone/>
          </a:pPr>
          <a:r>
            <a:rPr lang="en-US" sz="2400" kern="1200" dirty="0"/>
            <a:t>Match the intensity of the intervention with one’s level of risk for re-offending</a:t>
          </a:r>
        </a:p>
        <a:p>
          <a:pPr marL="0" lvl="0" indent="0" algn="l" defTabSz="1244600" rtl="0">
            <a:lnSpc>
              <a:spcPct val="90000"/>
            </a:lnSpc>
            <a:spcBef>
              <a:spcPct val="0"/>
            </a:spcBef>
            <a:spcAft>
              <a:spcPct val="35000"/>
            </a:spcAft>
            <a:buNone/>
          </a:pPr>
          <a:endParaRPr lang="en-US" sz="2800" kern="1200" dirty="0"/>
        </a:p>
      </dsp:txBody>
      <dsp:txXfrm>
        <a:off x="626117" y="0"/>
        <a:ext cx="2329580" cy="3581400"/>
      </dsp:txXfrm>
    </dsp:sp>
    <dsp:sp modelId="{82A50325-C613-2148-8984-ED24BCC734CC}">
      <dsp:nvSpPr>
        <dsp:cNvPr id="0" name=""/>
        <dsp:cNvSpPr/>
      </dsp:nvSpPr>
      <dsp:spPr>
        <a:xfrm>
          <a:off x="3237123" y="0"/>
          <a:ext cx="3126953" cy="3581400"/>
        </a:xfrm>
        <a:prstGeom prst="roundRect">
          <a:avLst>
            <a:gd name="adj" fmla="val 5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marL="0" lvl="0" indent="0" algn="r" defTabSz="1155700" rtl="0">
            <a:lnSpc>
              <a:spcPct val="90000"/>
            </a:lnSpc>
            <a:spcBef>
              <a:spcPct val="0"/>
            </a:spcBef>
            <a:spcAft>
              <a:spcPct val="35000"/>
            </a:spcAft>
            <a:buNone/>
          </a:pPr>
          <a:r>
            <a:rPr lang="en-US" sz="2600" kern="1200" dirty="0"/>
            <a:t>The "What"</a:t>
          </a:r>
        </a:p>
      </dsp:txBody>
      <dsp:txXfrm rot="16200000">
        <a:off x="2081444" y="1155678"/>
        <a:ext cx="2936748" cy="625390"/>
      </dsp:txXfrm>
    </dsp:sp>
    <dsp:sp modelId="{69AA71B4-3DED-B04D-80C1-7B0AFEB373DA}">
      <dsp:nvSpPr>
        <dsp:cNvPr id="0" name=""/>
        <dsp:cNvSpPr/>
      </dsp:nvSpPr>
      <dsp:spPr>
        <a:xfrm rot="5400000">
          <a:off x="2989756" y="2833830"/>
          <a:ext cx="526003" cy="469042"/>
        </a:xfrm>
        <a:prstGeom prst="flowChartExtract">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5611FC-1FBC-4149-939E-6EC86A255774}">
      <dsp:nvSpPr>
        <dsp:cNvPr id="0" name=""/>
        <dsp:cNvSpPr/>
      </dsp:nvSpPr>
      <dsp:spPr>
        <a:xfrm>
          <a:off x="3862514" y="0"/>
          <a:ext cx="2329580" cy="3581400"/>
        </a:xfrm>
        <a:prstGeom prst="rect">
          <a:avLst/>
        </a:prstGeom>
        <a:noFill/>
        <a:ln w="34925"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rtl="0">
            <a:lnSpc>
              <a:spcPct val="90000"/>
            </a:lnSpc>
            <a:spcBef>
              <a:spcPct val="0"/>
            </a:spcBef>
            <a:spcAft>
              <a:spcPct val="35000"/>
            </a:spcAft>
            <a:buNone/>
          </a:pPr>
          <a:r>
            <a:rPr lang="en-US" sz="2800" kern="1200" dirty="0"/>
            <a:t>Need Principle</a:t>
          </a:r>
        </a:p>
        <a:p>
          <a:pPr marL="0" lvl="0" indent="0" algn="l" defTabSz="1244600" rtl="0">
            <a:lnSpc>
              <a:spcPct val="90000"/>
            </a:lnSpc>
            <a:spcBef>
              <a:spcPct val="0"/>
            </a:spcBef>
            <a:spcAft>
              <a:spcPct val="35000"/>
            </a:spcAft>
            <a:buNone/>
          </a:pPr>
          <a:r>
            <a:rPr lang="en-US" sz="2400" kern="1200" dirty="0"/>
            <a:t>Target dynamic or changeable risk factors and only those factors (</a:t>
          </a:r>
          <a:r>
            <a:rPr lang="en-US" sz="2400" i="1" kern="1200" dirty="0"/>
            <a:t>criminogenic needs</a:t>
          </a:r>
          <a:r>
            <a:rPr lang="en-US" sz="2400" kern="1200" dirty="0"/>
            <a:t>)	</a:t>
          </a:r>
        </a:p>
      </dsp:txBody>
      <dsp:txXfrm>
        <a:off x="3862514" y="0"/>
        <a:ext cx="2329580" cy="3581400"/>
      </dsp:txXfrm>
    </dsp:sp>
    <dsp:sp modelId="{69DF81D0-8747-A84B-A601-0025EBE4666D}">
      <dsp:nvSpPr>
        <dsp:cNvPr id="0" name=""/>
        <dsp:cNvSpPr/>
      </dsp:nvSpPr>
      <dsp:spPr>
        <a:xfrm>
          <a:off x="6473520" y="0"/>
          <a:ext cx="3126953" cy="3581400"/>
        </a:xfrm>
        <a:prstGeom prst="roundRect">
          <a:avLst>
            <a:gd name="adj" fmla="val 5000"/>
          </a:avLst>
        </a:prstGeom>
        <a:solidFill>
          <a:schemeClr val="tx2">
            <a:lumMod val="40000"/>
            <a:lumOff val="6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rtl="0">
            <a:lnSpc>
              <a:spcPct val="90000"/>
            </a:lnSpc>
            <a:spcBef>
              <a:spcPct val="0"/>
            </a:spcBef>
            <a:spcAft>
              <a:spcPct val="35000"/>
            </a:spcAft>
            <a:buNone/>
          </a:pPr>
          <a:r>
            <a:rPr lang="en-US" sz="2400" kern="1200" dirty="0"/>
            <a:t>The "How"</a:t>
          </a:r>
        </a:p>
      </dsp:txBody>
      <dsp:txXfrm rot="16200000">
        <a:off x="5317841" y="1155678"/>
        <a:ext cx="2936748" cy="625390"/>
      </dsp:txXfrm>
    </dsp:sp>
    <dsp:sp modelId="{EB830D92-2289-0B47-A2EA-64C7A72D1DA7}">
      <dsp:nvSpPr>
        <dsp:cNvPr id="0" name=""/>
        <dsp:cNvSpPr/>
      </dsp:nvSpPr>
      <dsp:spPr>
        <a:xfrm rot="5400000">
          <a:off x="6226153" y="2833830"/>
          <a:ext cx="526003" cy="469042"/>
        </a:xfrm>
        <a:prstGeom prst="flowChartExtract">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96611F-5D02-F241-8D07-1E01DA83F7B8}">
      <dsp:nvSpPr>
        <dsp:cNvPr id="0" name=""/>
        <dsp:cNvSpPr/>
      </dsp:nvSpPr>
      <dsp:spPr>
        <a:xfrm>
          <a:off x="7098910" y="0"/>
          <a:ext cx="2329580" cy="3581400"/>
        </a:xfrm>
        <a:prstGeom prst="rect">
          <a:avLst/>
        </a:prstGeom>
        <a:noFill/>
        <a:ln w="34925"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rtl="0">
            <a:lnSpc>
              <a:spcPct val="90000"/>
            </a:lnSpc>
            <a:spcBef>
              <a:spcPct val="0"/>
            </a:spcBef>
            <a:spcAft>
              <a:spcPct val="35000"/>
            </a:spcAft>
            <a:buNone/>
          </a:pPr>
          <a:r>
            <a:rPr lang="en-US" sz="2800" kern="1200" dirty="0"/>
            <a:t>Responsivity Principle</a:t>
          </a:r>
        </a:p>
        <a:p>
          <a:pPr marL="0" lvl="0" indent="0" algn="l" defTabSz="1244600" rtl="0">
            <a:lnSpc>
              <a:spcPct val="90000"/>
            </a:lnSpc>
            <a:spcBef>
              <a:spcPct val="0"/>
            </a:spcBef>
            <a:spcAft>
              <a:spcPct val="35000"/>
            </a:spcAft>
            <a:buNone/>
          </a:pPr>
          <a:r>
            <a:rPr lang="en-US" sz="2400" kern="1200" dirty="0"/>
            <a:t>Match the mode &amp; strategies of services with the individual</a:t>
          </a:r>
        </a:p>
      </dsp:txBody>
      <dsp:txXfrm>
        <a:off x="7098910" y="0"/>
        <a:ext cx="2329580" cy="35814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0.20702</cdr:x>
      <cdr:y>0.44917</cdr:y>
    </cdr:from>
    <cdr:to>
      <cdr:x>0.46906</cdr:x>
      <cdr:y>0.55428</cdr:y>
    </cdr:to>
    <cdr:sp macro="" textlink="">
      <cdr:nvSpPr>
        <cdr:cNvPr id="2" name="TextBox 6"/>
        <cdr:cNvSpPr txBox="1"/>
      </cdr:nvSpPr>
      <cdr:spPr>
        <a:xfrm xmlns:a="http://schemas.openxmlformats.org/drawingml/2006/main">
          <a:off x="1064871" y="1841345"/>
          <a:ext cx="1347831"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2200" b="0" dirty="0"/>
            <a:t>p &lt; .001</a:t>
          </a:r>
        </a:p>
      </cdr:txBody>
    </cdr:sp>
  </cdr:relSizeAnchor>
  <cdr:relSizeAnchor xmlns:cdr="http://schemas.openxmlformats.org/drawingml/2006/chartDrawing">
    <cdr:from>
      <cdr:x>0.23216</cdr:x>
      <cdr:y>0.87666</cdr:y>
    </cdr:from>
    <cdr:to>
      <cdr:x>0.5</cdr:x>
      <cdr:y>0.95135</cdr:y>
    </cdr:to>
    <cdr:sp macro="" textlink="">
      <cdr:nvSpPr>
        <cdr:cNvPr id="3" name="Text Box 11"/>
        <cdr:cNvSpPr txBox="1"/>
      </cdr:nvSpPr>
      <cdr:spPr>
        <a:xfrm xmlns:a="http://schemas.openxmlformats.org/drawingml/2006/main">
          <a:off x="1194138" y="3593800"/>
          <a:ext cx="1377709" cy="306187"/>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spcBef>
              <a:spcPts val="0"/>
            </a:spcBef>
            <a:spcAft>
              <a:spcPts val="0"/>
            </a:spcAft>
          </a:pPr>
          <a:r>
            <a:rPr lang="en-US" sz="2200" i="1" dirty="0">
              <a:latin typeface="Times New Roman" panose="02020603050405020304" pitchFamily="18" charset="0"/>
              <a:ea typeface="Times New Roman" panose="02020603050405020304" pitchFamily="18" charset="0"/>
            </a:rPr>
            <a:t>n</a:t>
          </a:r>
          <a:r>
            <a:rPr lang="en-US" sz="2200" i="1" dirty="0">
              <a:effectLst/>
              <a:latin typeface="Times New Roman" panose="02020603050405020304" pitchFamily="18" charset="0"/>
              <a:ea typeface="Times New Roman" panose="02020603050405020304" pitchFamily="18" charset="0"/>
            </a:rPr>
            <a:t> = </a:t>
          </a:r>
          <a:r>
            <a:rPr lang="en-US" sz="2200" dirty="0">
              <a:latin typeface="Times New Roman" panose="02020603050405020304" pitchFamily="18" charset="0"/>
              <a:ea typeface="Times New Roman" panose="02020603050405020304" pitchFamily="18" charset="0"/>
            </a:rPr>
            <a:t>97</a:t>
          </a:r>
          <a:endParaRPr lang="en-US" sz="2200" dirty="0">
            <a:effectLst/>
            <a:latin typeface="Times New Roman" panose="02020603050405020304" pitchFamily="18" charset="0"/>
            <a:ea typeface="Times New Roman" panose="02020603050405020304" pitchFamily="18" charset="0"/>
          </a:endParaRPr>
        </a:p>
      </cdr:txBody>
    </cdr:sp>
  </cdr:relSizeAnchor>
  <cdr:relSizeAnchor xmlns:cdr="http://schemas.openxmlformats.org/drawingml/2006/chartDrawing">
    <cdr:from>
      <cdr:x>0.68055</cdr:x>
      <cdr:y>0.8723</cdr:y>
    </cdr:from>
    <cdr:to>
      <cdr:x>0.88922</cdr:x>
      <cdr:y>0.97482</cdr:y>
    </cdr:to>
    <cdr:sp macro="" textlink="">
      <cdr:nvSpPr>
        <cdr:cNvPr id="4" name="Text Box 11"/>
        <cdr:cNvSpPr txBox="1"/>
      </cdr:nvSpPr>
      <cdr:spPr>
        <a:xfrm xmlns:a="http://schemas.openxmlformats.org/drawingml/2006/main">
          <a:off x="3500560" y="3575928"/>
          <a:ext cx="1073311" cy="420275"/>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spcBef>
              <a:spcPts val="0"/>
            </a:spcBef>
            <a:spcAft>
              <a:spcPts val="0"/>
            </a:spcAft>
          </a:pP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n</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38</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Clark County YLS/CMI Training</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August 2019</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6C093E-4C14-7944-ABCC-396F6625B772}" type="slidenum">
              <a:rPr lang="en-US" smtClean="0"/>
              <a:t>‹#›</a:t>
            </a:fld>
            <a:endParaRPr lang="en-US"/>
          </a:p>
        </p:txBody>
      </p:sp>
    </p:spTree>
    <p:extLst>
      <p:ext uri="{BB962C8B-B14F-4D97-AF65-F5344CB8AC3E}">
        <p14:creationId xmlns:p14="http://schemas.microsoft.com/office/powerpoint/2010/main" val="74367766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Clark County YLS/CMI Training</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August 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693C9D-E465-F948-A134-3AC3EAA9FA9C}" type="slidenum">
              <a:rPr lang="en-US" smtClean="0"/>
              <a:t>‹#›</a:t>
            </a:fld>
            <a:endParaRPr lang="en-US"/>
          </a:p>
        </p:txBody>
      </p:sp>
    </p:spTree>
    <p:extLst>
      <p:ext uri="{BB962C8B-B14F-4D97-AF65-F5344CB8AC3E}">
        <p14:creationId xmlns:p14="http://schemas.microsoft.com/office/powerpoint/2010/main" val="2239819138"/>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a:prstGeom prst="rect">
            <a:avLst/>
          </a:prstGeom>
          <a:noFill/>
          <a:ln w="12700">
            <a:solidFill>
              <a:prstClr val="black"/>
            </a:solidFill>
          </a:ln>
        </p:spPr>
      </p:sp>
      <p:sp>
        <p:nvSpPr>
          <p:cNvPr id="3" name="Notes Placeholder 2"/>
          <p:cNvSpPr>
            <a:spLocks noGrp="1"/>
          </p:cNvSpPr>
          <p:nvPr>
            <p:ph type="body" idx="1"/>
          </p:nvPr>
        </p:nvSpPr>
        <p:spPr>
          <a:xfrm>
            <a:off x="702310" y="4480004"/>
            <a:ext cx="5618480" cy="3665458"/>
          </a:xfrm>
          <a:prstGeom prst="rect">
            <a:avLst/>
          </a:prstGeom>
        </p:spPr>
        <p:txBody>
          <a:bodyPr lIns="93324" tIns="46662" rIns="93324" bIns="46662"/>
          <a:lstStyle/>
          <a:p>
            <a:endParaRPr lang="en-US" dirty="0"/>
          </a:p>
          <a:p>
            <a:endParaRPr lang="en-US" dirty="0"/>
          </a:p>
          <a:p>
            <a:r>
              <a:rPr lang="en-US" dirty="0"/>
              <a:t>How I got interested in this area is that I have believed since graduate school that valid risk assessment could help keep youth out of the justice system, or at least out of incarceration, when they do not belong there in order to protect public safety and change youths’ behavior. As I got into my career, I also realized that training only psychologists/clinicians how to conduct risk assessments would not have as big of an impact or as much of a reach as educating probation officers and the whole system that is making critical decisions about youths’ lives every day. </a:t>
            </a:r>
          </a:p>
          <a:p>
            <a:endParaRPr lang="en-US" dirty="0"/>
          </a:p>
          <a:p>
            <a:endParaRPr lang="en-US" dirty="0"/>
          </a:p>
          <a:p>
            <a:r>
              <a:rPr lang="en-US" dirty="0"/>
              <a:t>This presentation is going to report one of the studies we have conducted to help integrate evidence based practices in risk assessment and risk-need-responsivity based case management into juvenile justice settings –using lessons from implementation science. Although the project primarily worked with judges, probation, and mental health providers, this work has some implications for the forensic psychology/psychiatry professional as well, which I will get into near the end.</a:t>
            </a:r>
          </a:p>
        </p:txBody>
      </p:sp>
    </p:spTree>
    <p:extLst>
      <p:ext uri="{BB962C8B-B14F-4D97-AF65-F5344CB8AC3E}">
        <p14:creationId xmlns:p14="http://schemas.microsoft.com/office/powerpoint/2010/main" val="723259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training occurred in the beginning of case plan training</a:t>
            </a:r>
          </a:p>
          <a:p>
            <a:pPr marL="171450" indent="-171450">
              <a:buFontTx/>
              <a:buChar char="-"/>
            </a:pPr>
            <a:endParaRPr lang="en-US" dirty="0"/>
          </a:p>
          <a:p>
            <a:pPr marL="171450" indent="-171450">
              <a:buFontTx/>
              <a:buChar char="-"/>
            </a:pPr>
            <a:r>
              <a:rPr lang="en-US" dirty="0"/>
              <a:t>MH Service providers/clinicians attended the training alongside JPOs and were asked to help them complete their service matrices for their jurisdiction</a:t>
            </a:r>
          </a:p>
        </p:txBody>
      </p:sp>
      <p:sp>
        <p:nvSpPr>
          <p:cNvPr id="4" name="Header Placeholder 3"/>
          <p:cNvSpPr>
            <a:spLocks noGrp="1"/>
          </p:cNvSpPr>
          <p:nvPr>
            <p:ph type="hdr" sz="quarter"/>
          </p:nvPr>
        </p:nvSpPr>
        <p:spPr/>
        <p:txBody>
          <a:bodyPr/>
          <a:lstStyle/>
          <a:p>
            <a:r>
              <a:rPr lang="en-US"/>
              <a:t>Clark County YLS/CMI Training</a:t>
            </a:r>
          </a:p>
        </p:txBody>
      </p:sp>
      <p:sp>
        <p:nvSpPr>
          <p:cNvPr id="5" name="Date Placeholder 4"/>
          <p:cNvSpPr>
            <a:spLocks noGrp="1"/>
          </p:cNvSpPr>
          <p:nvPr>
            <p:ph type="dt" idx="1"/>
          </p:nvPr>
        </p:nvSpPr>
        <p:spPr/>
        <p:txBody>
          <a:bodyPr/>
          <a:lstStyle/>
          <a:p>
            <a:r>
              <a:rPr lang="en-US"/>
              <a:t>August 2019</a:t>
            </a:r>
          </a:p>
        </p:txBody>
      </p:sp>
      <p:sp>
        <p:nvSpPr>
          <p:cNvPr id="6" name="Slide Number Placeholder 5"/>
          <p:cNvSpPr>
            <a:spLocks noGrp="1"/>
          </p:cNvSpPr>
          <p:nvPr>
            <p:ph type="sldNum" sz="quarter" idx="5"/>
          </p:nvPr>
        </p:nvSpPr>
        <p:spPr/>
        <p:txBody>
          <a:bodyPr/>
          <a:lstStyle/>
          <a:p>
            <a:fld id="{62693C9D-E465-F948-A134-3AC3EAA9FA9C}" type="slidenum">
              <a:rPr lang="en-US" smtClean="0"/>
              <a:t>10</a:t>
            </a:fld>
            <a:endParaRPr lang="en-US"/>
          </a:p>
        </p:txBody>
      </p:sp>
    </p:spTree>
    <p:extLst>
      <p:ext uri="{BB962C8B-B14F-4D97-AF65-F5344CB8AC3E}">
        <p14:creationId xmlns:p14="http://schemas.microsoft.com/office/powerpoint/2010/main" val="1715942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research sample included ---- see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IF ASKED (BUT WON”T BE DISCUSSED OTHERWISE)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final sample lower proportion of Black youth (53.3% vs 73%, respectively), a higher proportion of non-Hispanic White youth (43.7% vs 25.1%, respectively; χ</a:t>
            </a:r>
            <a:r>
              <a:rPr lang="en-US" sz="1200" kern="1200" baseline="300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(4) = 25.67,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&lt; .001, </a:t>
            </a:r>
            <a:r>
              <a:rPr lang="en-US" sz="1200" i="1" kern="1200" dirty="0" err="1">
                <a:solidFill>
                  <a:schemeClr val="tx1"/>
                </a:solidFill>
                <a:effectLst/>
                <a:latin typeface="+mn-lt"/>
                <a:ea typeface="+mn-ea"/>
                <a:cs typeface="+mn-cs"/>
              </a:rPr>
              <a:t>Φ</a:t>
            </a:r>
            <a:r>
              <a:rPr lang="en-US" sz="1200" kern="1200" dirty="0">
                <a:solidFill>
                  <a:schemeClr val="tx1"/>
                </a:solidFill>
                <a:effectLst/>
                <a:latin typeface="+mn-lt"/>
                <a:ea typeface="+mn-ea"/>
                <a:cs typeface="+mn-cs"/>
              </a:rPr>
              <a:t> = .19), and a significantly higher proportion of Hispanic youth (16.4% vs. 2.4%); χ</a:t>
            </a:r>
            <a:r>
              <a:rPr lang="en-US" sz="1200" kern="1200" baseline="300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(1) = 5.84,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 .016, </a:t>
            </a:r>
            <a:r>
              <a:rPr lang="en-US" sz="1200" i="1" kern="1200" dirty="0" err="1">
                <a:solidFill>
                  <a:schemeClr val="tx1"/>
                </a:solidFill>
                <a:effectLst/>
                <a:latin typeface="+mn-lt"/>
                <a:ea typeface="+mn-ea"/>
                <a:cs typeface="+mn-cs"/>
              </a:rPr>
              <a:t>Φ</a:t>
            </a:r>
            <a:r>
              <a:rPr lang="en-US" sz="1200" kern="1200" dirty="0">
                <a:solidFill>
                  <a:schemeClr val="tx1"/>
                </a:solidFill>
                <a:effectLst/>
                <a:latin typeface="+mn-lt"/>
                <a:ea typeface="+mn-ea"/>
                <a:cs typeface="+mn-cs"/>
              </a:rPr>
              <a:t> = .12. Youth in the final sample also were more likely to have committed a violent index offense (33.1%) than the excluded youth (24.1%); χ</a:t>
            </a:r>
            <a:r>
              <a:rPr lang="en-US" sz="1200" kern="1200" baseline="300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(1) = 7.56,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 .006, </a:t>
            </a:r>
            <a:r>
              <a:rPr lang="en-US" sz="1200" i="1" kern="1200" dirty="0" err="1">
                <a:solidFill>
                  <a:schemeClr val="tx1"/>
                </a:solidFill>
                <a:effectLst/>
                <a:latin typeface="+mn-lt"/>
                <a:ea typeface="+mn-ea"/>
                <a:cs typeface="+mn-cs"/>
              </a:rPr>
              <a:t>Φ</a:t>
            </a:r>
            <a:r>
              <a:rPr lang="en-US" sz="1200" kern="1200" dirty="0">
                <a:solidFill>
                  <a:schemeClr val="tx1"/>
                </a:solidFill>
                <a:effectLst/>
                <a:latin typeface="+mn-lt"/>
                <a:ea typeface="+mn-ea"/>
                <a:cs typeface="+mn-cs"/>
              </a:rPr>
              <a:t> = .09.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p:nvPr>
        </p:nvSpPr>
        <p:spPr/>
        <p:txBody>
          <a:bodyPr/>
          <a:lstStyle/>
          <a:p>
            <a:r>
              <a:rPr lang="en-US"/>
              <a:t>Clark County YLS/CMI Training</a:t>
            </a:r>
          </a:p>
        </p:txBody>
      </p:sp>
      <p:sp>
        <p:nvSpPr>
          <p:cNvPr id="5" name="Date Placeholder 4"/>
          <p:cNvSpPr>
            <a:spLocks noGrp="1"/>
          </p:cNvSpPr>
          <p:nvPr>
            <p:ph type="dt" idx="1"/>
          </p:nvPr>
        </p:nvSpPr>
        <p:spPr/>
        <p:txBody>
          <a:bodyPr/>
          <a:lstStyle/>
          <a:p>
            <a:r>
              <a:rPr lang="en-US"/>
              <a:t>August 2019</a:t>
            </a:r>
          </a:p>
        </p:txBody>
      </p:sp>
      <p:sp>
        <p:nvSpPr>
          <p:cNvPr id="6" name="Slide Number Placeholder 5"/>
          <p:cNvSpPr>
            <a:spLocks noGrp="1"/>
          </p:cNvSpPr>
          <p:nvPr>
            <p:ph type="sldNum" sz="quarter" idx="5"/>
          </p:nvPr>
        </p:nvSpPr>
        <p:spPr/>
        <p:txBody>
          <a:bodyPr/>
          <a:lstStyle/>
          <a:p>
            <a:fld id="{62693C9D-E465-F948-A134-3AC3EAA9FA9C}" type="slidenum">
              <a:rPr lang="en-US" smtClean="0"/>
              <a:t>11</a:t>
            </a:fld>
            <a:endParaRPr lang="en-US"/>
          </a:p>
        </p:txBody>
      </p:sp>
    </p:spTree>
    <p:extLst>
      <p:ext uri="{BB962C8B-B14F-4D97-AF65-F5344CB8AC3E}">
        <p14:creationId xmlns:p14="http://schemas.microsoft.com/office/powerpoint/2010/main" val="1916548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There has been much conjecture that probation officers cannot complete structured professional judgment risk assessments accurately or reliably because they are too subjective. Our studies have consistently found that is not the case. </a:t>
            </a:r>
          </a:p>
          <a:p>
            <a:endParaRPr lang="en-US" dirty="0"/>
          </a:p>
          <a:p>
            <a:r>
              <a:rPr lang="en-US" dirty="0"/>
              <a:t>We examined inter-rater reliability in the field by a JPO conducting the SAVRY while being observed by a 2</a:t>
            </a:r>
            <a:r>
              <a:rPr lang="en-US" baseline="30000" dirty="0"/>
              <a:t>nd</a:t>
            </a:r>
            <a:r>
              <a:rPr lang="en-US" dirty="0"/>
              <a:t> JPO and both then rating the SAVRY independently for a random sample of youth. </a:t>
            </a:r>
          </a:p>
          <a:p>
            <a:endParaRPr lang="en-US" dirty="0"/>
          </a:p>
          <a:p>
            <a:r>
              <a:rPr lang="en-US" dirty="0"/>
              <a:t>This slide indicates they had excellent inter-rater reliability in their determinations of youths’ risk levels and good to excellent reliability in most of the risk factor items we had them condense into various dynamic risk or criminogenic need areas.</a:t>
            </a:r>
          </a:p>
          <a:p>
            <a:endParaRPr lang="en-US" dirty="0"/>
          </a:p>
          <a:p>
            <a:r>
              <a:rPr lang="en-US" dirty="0"/>
              <a:t>Also – their SAVRY risk level ratings were significantly predictive of recidivism and violent recidivism specifically over an average 10 </a:t>
            </a:r>
            <a:r>
              <a:rPr lang="en-US" dirty="0" err="1"/>
              <a:t>mth</a:t>
            </a:r>
            <a:r>
              <a:rPr lang="en-US" dirty="0"/>
              <a:t> follow-up period. This is good because the </a:t>
            </a:r>
            <a:r>
              <a:rPr lang="en-US" dirty="0" err="1"/>
              <a:t>baserates</a:t>
            </a:r>
            <a:r>
              <a:rPr lang="en-US" dirty="0"/>
              <a:t> of reoffending for these youth were relatively low</a:t>
            </a:r>
          </a:p>
        </p:txBody>
      </p:sp>
    </p:spTree>
    <p:extLst>
      <p:ext uri="{BB962C8B-B14F-4D97-AF65-F5344CB8AC3E}">
        <p14:creationId xmlns:p14="http://schemas.microsoft.com/office/powerpoint/2010/main" val="1320082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research question was did they have fidelity to their administration policies. If they aren’t administering the tools – we cannot expect RNR to be implemented properly. Or, in the least, if RNR WAS implemented properly, we wouldn’t really have a way of knowing that without the tools being administered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Just over 50% of eligible youth (based on policies – which were to administer the instruments pre-disposition) received the instruments – this is bad but there were site-level differences.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We should always expect some youth are going to be missed – court issues, scheduling issues, refusals (rare), diverted before the RNR could be completed– so we shouldn’t expect 100% adherence to an assessment policy in a probation office; so we strive for a 90% adherence rate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Southern POs’ explanations for the missing MAYSI-2s and SAVRYs in the 2 offices that did poorly were 1) it wasn’t feasible, 2) they claimed the instruments had been done but the new electronic case management system wasn’t storing their data properly (ID problem), and 3) judges not asking for it (this was not an excuse, however)</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p:nvPr>
        </p:nvSpPr>
        <p:spPr/>
        <p:txBody>
          <a:bodyPr/>
          <a:lstStyle/>
          <a:p>
            <a:r>
              <a:rPr lang="en-US"/>
              <a:t>Clark County YLS/CMI Training</a:t>
            </a:r>
          </a:p>
        </p:txBody>
      </p:sp>
      <p:sp>
        <p:nvSpPr>
          <p:cNvPr id="5" name="Date Placeholder 4"/>
          <p:cNvSpPr>
            <a:spLocks noGrp="1"/>
          </p:cNvSpPr>
          <p:nvPr>
            <p:ph type="dt" idx="1"/>
          </p:nvPr>
        </p:nvSpPr>
        <p:spPr/>
        <p:txBody>
          <a:bodyPr/>
          <a:lstStyle/>
          <a:p>
            <a:r>
              <a:rPr lang="en-US"/>
              <a:t>August 2019</a:t>
            </a:r>
          </a:p>
        </p:txBody>
      </p:sp>
      <p:sp>
        <p:nvSpPr>
          <p:cNvPr id="6" name="Slide Number Placeholder 5"/>
          <p:cNvSpPr>
            <a:spLocks noGrp="1"/>
          </p:cNvSpPr>
          <p:nvPr>
            <p:ph type="sldNum" sz="quarter" idx="5"/>
          </p:nvPr>
        </p:nvSpPr>
        <p:spPr/>
        <p:txBody>
          <a:bodyPr/>
          <a:lstStyle/>
          <a:p>
            <a:fld id="{62693C9D-E465-F948-A134-3AC3EAA9FA9C}" type="slidenum">
              <a:rPr lang="en-US" smtClean="0"/>
              <a:t>13</a:t>
            </a:fld>
            <a:endParaRPr lang="en-US"/>
          </a:p>
        </p:txBody>
      </p:sp>
    </p:spTree>
    <p:extLst>
      <p:ext uri="{BB962C8B-B14F-4D97-AF65-F5344CB8AC3E}">
        <p14:creationId xmlns:p14="http://schemas.microsoft.com/office/powerpoint/2010/main" val="2787399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a:prstGeom prst="rect">
            <a:avLst/>
          </a:prstGeom>
          <a:noFill/>
          <a:ln w="12700">
            <a:solidFill>
              <a:prstClr val="black"/>
            </a:solidFill>
          </a:ln>
        </p:spPr>
      </p:sp>
      <p:sp>
        <p:nvSpPr>
          <p:cNvPr id="3" name="Notes Placeholder 2"/>
          <p:cNvSpPr>
            <a:spLocks noGrp="1"/>
          </p:cNvSpPr>
          <p:nvPr>
            <p:ph type="body" idx="1"/>
          </p:nvPr>
        </p:nvSpPr>
        <p:spPr>
          <a:xfrm>
            <a:off x="702310" y="4421823"/>
            <a:ext cx="5618480" cy="4189095"/>
          </a:xfrm>
          <a:prstGeom prst="rect">
            <a:avLst/>
          </a:prstGeom>
        </p:spPr>
        <p:txBody>
          <a:bodyPr lIns="93324" tIns="46662" rIns="93324" bIns="46662">
            <a:normAutofit/>
          </a:bodyPr>
          <a:lstStyle/>
          <a:p>
            <a:pPr defTabSz="933237">
              <a:defRPr/>
            </a:pPr>
            <a:r>
              <a:rPr lang="en-US" baseline="0" dirty="0"/>
              <a:t>This slide shows the service referrals made for the 437 youth from the sample who received the instruments AND received dispositions that would have been eligible for receiving services. About a quarter of the youth did not receive any services/programming over the average 10 </a:t>
            </a:r>
            <a:r>
              <a:rPr lang="en-US" baseline="0" dirty="0" err="1"/>
              <a:t>mth</a:t>
            </a:r>
            <a:r>
              <a:rPr lang="en-US" baseline="0" dirty="0"/>
              <a:t> follow-up period</a:t>
            </a:r>
          </a:p>
          <a:p>
            <a:pPr defTabSz="933237">
              <a:defRPr/>
            </a:pPr>
            <a:endParaRPr lang="en-US" baseline="0" dirty="0"/>
          </a:p>
          <a:p>
            <a:pPr defTabSz="933237">
              <a:defRPr/>
            </a:pPr>
            <a:r>
              <a:rPr lang="en-US" baseline="0" dirty="0"/>
              <a:t>We Used the agency service matrices and provider websites to categorize services into the need area addressed </a:t>
            </a:r>
          </a:p>
          <a:p>
            <a:pPr defTabSz="933237">
              <a:defRPr/>
            </a:pPr>
            <a:endParaRPr lang="en-US" baseline="0" dirty="0"/>
          </a:p>
          <a:p>
            <a:pPr defTabSz="933237">
              <a:defRPr/>
            </a:pPr>
            <a:r>
              <a:rPr lang="en-US" baseline="0" dirty="0"/>
              <a:t>The most common service referral was still in the emotional stability area – meaning a MH service. This may be problematic given only </a:t>
            </a:r>
            <a:r>
              <a:rPr lang="en-US" dirty="0"/>
              <a:t>20% of youth screened in on MAYSI, indicating they had an actual mental health need. At best, roughly 15% actually had an active MH condition since the MAYSI is just a screen, yet almost 50% got a MH service. </a:t>
            </a:r>
            <a:endParaRPr lang="en-US" baseline="0" dirty="0"/>
          </a:p>
          <a:p>
            <a:endParaRPr lang="en-US" dirty="0"/>
          </a:p>
        </p:txBody>
      </p:sp>
    </p:spTree>
    <p:extLst>
      <p:ext uri="{BB962C8B-B14F-4D97-AF65-F5344CB8AC3E}">
        <p14:creationId xmlns:p14="http://schemas.microsoft.com/office/powerpoint/2010/main" val="779432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attempted to examine whether all those youth with MH service referrals in the Emotional stability area may have been an accurate referral according to their MH Screening. As the slide shows – whether youth received a MH referral had nothing to do with their screening results. It was still the most common service above any dynamic risk-related services. And less than 40% of youth received BOTH a MH service and a dynamic risk service. </a:t>
            </a:r>
          </a:p>
          <a:p>
            <a:endParaRPr lang="en-US" dirty="0"/>
          </a:p>
          <a:p>
            <a:r>
              <a:rPr lang="en-US" dirty="0"/>
              <a:t>WHY:</a:t>
            </a:r>
          </a:p>
          <a:p>
            <a:endParaRPr lang="en-US" dirty="0"/>
          </a:p>
          <a:p>
            <a:pPr marL="171450" indent="-171450">
              <a:buFontTx/>
              <a:buChar char="-"/>
            </a:pPr>
            <a:r>
              <a:rPr lang="en-US" dirty="0"/>
              <a:t>Northeastern state–the whole case plan determined by judges and plea bargain w/o the benefit of risk assessment info – and they order a psych evaluation on most every youth, which is conducted by not highly trained individuals and they tell us most of the reports look the same and include recommendations for mental health services (say nothing about dynamic risk)</a:t>
            </a:r>
          </a:p>
          <a:p>
            <a:pPr marL="171450" indent="-171450">
              <a:buFontTx/>
              <a:buChar char="-"/>
            </a:pPr>
            <a:endParaRPr lang="en-US" dirty="0"/>
          </a:p>
          <a:p>
            <a:pPr marL="171450" indent="-171450">
              <a:buFontTx/>
              <a:buChar char="-"/>
            </a:pPr>
            <a:r>
              <a:rPr lang="en-US" dirty="0"/>
              <a:t>Southern state:</a:t>
            </a:r>
          </a:p>
          <a:p>
            <a:pPr marL="171450" indent="-171450">
              <a:buFontTx/>
              <a:buChar char="-"/>
            </a:pPr>
            <a:r>
              <a:rPr lang="en-US" dirty="0"/>
              <a:t>limited service availability so MH is their go-to, </a:t>
            </a:r>
          </a:p>
          <a:p>
            <a:pPr marL="171450" indent="-171450">
              <a:buFontTx/>
              <a:buChar char="-"/>
            </a:pPr>
            <a:r>
              <a:rPr lang="en-US" dirty="0"/>
              <a:t>handful of seasoned JPOs – not interested in following the new protocol</a:t>
            </a:r>
          </a:p>
          <a:p>
            <a:pPr marL="171450" indent="-171450">
              <a:buFontTx/>
              <a:buChar char="-"/>
            </a:pPr>
            <a:r>
              <a:rPr lang="en-US" dirty="0"/>
              <a:t>3 of the 4 southern offices did NOT have probation supervisors</a:t>
            </a:r>
          </a:p>
        </p:txBody>
      </p:sp>
      <p:sp>
        <p:nvSpPr>
          <p:cNvPr id="4" name="Header Placeholder 3"/>
          <p:cNvSpPr>
            <a:spLocks noGrp="1"/>
          </p:cNvSpPr>
          <p:nvPr>
            <p:ph type="hdr" sz="quarter"/>
          </p:nvPr>
        </p:nvSpPr>
        <p:spPr/>
        <p:txBody>
          <a:bodyPr/>
          <a:lstStyle/>
          <a:p>
            <a:r>
              <a:rPr lang="en-US"/>
              <a:t>Clark County YLS/CMI Training</a:t>
            </a:r>
          </a:p>
        </p:txBody>
      </p:sp>
      <p:sp>
        <p:nvSpPr>
          <p:cNvPr id="5" name="Date Placeholder 4"/>
          <p:cNvSpPr>
            <a:spLocks noGrp="1"/>
          </p:cNvSpPr>
          <p:nvPr>
            <p:ph type="dt" idx="1"/>
          </p:nvPr>
        </p:nvSpPr>
        <p:spPr/>
        <p:txBody>
          <a:bodyPr/>
          <a:lstStyle/>
          <a:p>
            <a:r>
              <a:rPr lang="en-US"/>
              <a:t>August 2019</a:t>
            </a:r>
          </a:p>
        </p:txBody>
      </p:sp>
      <p:sp>
        <p:nvSpPr>
          <p:cNvPr id="6" name="Slide Number Placeholder 5"/>
          <p:cNvSpPr>
            <a:spLocks noGrp="1"/>
          </p:cNvSpPr>
          <p:nvPr>
            <p:ph type="sldNum" sz="quarter" idx="5"/>
          </p:nvPr>
        </p:nvSpPr>
        <p:spPr/>
        <p:txBody>
          <a:bodyPr/>
          <a:lstStyle/>
          <a:p>
            <a:fld id="{62693C9D-E465-F948-A134-3AC3EAA9FA9C}" type="slidenum">
              <a:rPr lang="en-US" smtClean="0"/>
              <a:t>15</a:t>
            </a:fld>
            <a:endParaRPr lang="en-US"/>
          </a:p>
        </p:txBody>
      </p:sp>
    </p:spTree>
    <p:extLst>
      <p:ext uri="{BB962C8B-B14F-4D97-AF65-F5344CB8AC3E}">
        <p14:creationId xmlns:p14="http://schemas.microsoft.com/office/powerpoint/2010/main" val="3230146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a:prstGeom prst="rect">
            <a:avLst/>
          </a:prstGeom>
          <a:noFill/>
          <a:ln w="12700">
            <a:solidFill>
              <a:prstClr val="black"/>
            </a:solidFill>
          </a:ln>
        </p:spPr>
      </p:sp>
      <p:sp>
        <p:nvSpPr>
          <p:cNvPr id="3" name="Notes Placeholder 2"/>
          <p:cNvSpPr>
            <a:spLocks noGrp="1"/>
          </p:cNvSpPr>
          <p:nvPr>
            <p:ph type="body" idx="1"/>
          </p:nvPr>
        </p:nvSpPr>
        <p:spPr>
          <a:xfrm>
            <a:off x="702310" y="4421823"/>
            <a:ext cx="5618480" cy="4189095"/>
          </a:xfrm>
          <a:prstGeom prst="rect">
            <a:avLst/>
          </a:prstGeom>
        </p:spPr>
        <p:txBody>
          <a:bodyPr lIns="93324" tIns="46662" rIns="93324" bIns="46662">
            <a:normAutofit/>
          </a:bodyPr>
          <a:lstStyle/>
          <a:p>
            <a:r>
              <a:rPr lang="en-US" dirty="0"/>
              <a:t>One probation office had very high fidelity to RNR. This graph shows how well they matched services to the dynamic risk areas identified for their youth on the SAVRY. 85% of youth with the emotional stability area as a priority received a service to address it, 73% of youth with a disruptive behavior priority received a service to address it, </a:t>
            </a:r>
            <a:r>
              <a:rPr lang="en-US" dirty="0" err="1"/>
              <a:t>etc</a:t>
            </a:r>
            <a:endParaRPr lang="en-US" dirty="0"/>
          </a:p>
          <a:p>
            <a:endParaRPr lang="en-US" dirty="0"/>
          </a:p>
          <a:p>
            <a:r>
              <a:rPr lang="en-US" dirty="0"/>
              <a:t>In addition to excellent implementation - they cut their recidivism rate by 50% and it was low to begin with</a:t>
            </a:r>
          </a:p>
          <a:p>
            <a:endParaRPr lang="en-US" dirty="0"/>
          </a:p>
          <a:p>
            <a:r>
              <a:rPr lang="en-US" dirty="0"/>
              <a:t>What was different about this probation office that implemented RNR well? (see slide)</a:t>
            </a:r>
          </a:p>
        </p:txBody>
      </p:sp>
    </p:spTree>
    <p:extLst>
      <p:ext uri="{BB962C8B-B14F-4D97-AF65-F5344CB8AC3E}">
        <p14:creationId xmlns:p14="http://schemas.microsoft.com/office/powerpoint/2010/main" val="4062024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1st point – evidence from this study AND 3 prior studies of JPOs in the field suggests……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r>
              <a:rPr lang="en-US"/>
              <a:t>Clark County YLS/CMI Training</a:t>
            </a:r>
          </a:p>
        </p:txBody>
      </p:sp>
      <p:sp>
        <p:nvSpPr>
          <p:cNvPr id="5" name="Date Placeholder 4"/>
          <p:cNvSpPr>
            <a:spLocks noGrp="1"/>
          </p:cNvSpPr>
          <p:nvPr>
            <p:ph type="dt" idx="1"/>
          </p:nvPr>
        </p:nvSpPr>
        <p:spPr/>
        <p:txBody>
          <a:bodyPr/>
          <a:lstStyle/>
          <a:p>
            <a:r>
              <a:rPr lang="en-US"/>
              <a:t>August 2019</a:t>
            </a:r>
          </a:p>
        </p:txBody>
      </p:sp>
      <p:sp>
        <p:nvSpPr>
          <p:cNvPr id="6" name="Slide Number Placeholder 5"/>
          <p:cNvSpPr>
            <a:spLocks noGrp="1"/>
          </p:cNvSpPr>
          <p:nvPr>
            <p:ph type="sldNum" sz="quarter" idx="5"/>
          </p:nvPr>
        </p:nvSpPr>
        <p:spPr/>
        <p:txBody>
          <a:bodyPr/>
          <a:lstStyle/>
          <a:p>
            <a:fld id="{62693C9D-E465-F948-A134-3AC3EAA9FA9C}" type="slidenum">
              <a:rPr lang="en-US" smtClean="0"/>
              <a:t>17</a:t>
            </a:fld>
            <a:endParaRPr lang="en-US"/>
          </a:p>
        </p:txBody>
      </p:sp>
    </p:spTree>
    <p:extLst>
      <p:ext uri="{BB962C8B-B14F-4D97-AF65-F5344CB8AC3E}">
        <p14:creationId xmlns:p14="http://schemas.microsoft.com/office/powerpoint/2010/main" val="2233107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a:t>Point 1: the Northeastern state was never actually able to administer the SAVRY pre-disposition as planned and therefore, JPOs were stuck with the uninformed services judges required in the court orders &amp; the MH evaluations that weren’t helpful. Systemic obstacles 1) turnover in the court, in leadership in their state agency (which was primarily a child welfare agency), and the probation officer union</a:t>
            </a:r>
          </a:p>
          <a:p>
            <a:pPr lvl="1"/>
            <a:endParaRPr lang="en-US" sz="1200" dirty="0"/>
          </a:p>
          <a:p>
            <a:pPr lvl="1"/>
            <a:r>
              <a:rPr lang="en-US" sz="1200" dirty="0"/>
              <a:t>Stakeholder buy-in issues from seasoned JPOs who were still surveillance oriented, and one judge who was originally bought-in and then changed her mind,  </a:t>
            </a:r>
          </a:p>
          <a:p>
            <a:pPr lvl="1"/>
            <a:endParaRPr lang="en-US" sz="12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t>Limited service availability in the sites that were more rural; </a:t>
            </a:r>
            <a:r>
              <a:rPr lang="en-US" dirty="0"/>
              <a:t> JPOs stated that mental health services were their ‘go-to’ due to limited service options and their impressions that clinicians were addressing criminogenic needs in counseling.</a:t>
            </a:r>
          </a:p>
          <a:p>
            <a:pPr lvl="1"/>
            <a:endParaRPr lang="en-US" sz="1200" dirty="0"/>
          </a:p>
          <a:p>
            <a:pPr lvl="1"/>
            <a:r>
              <a:rPr lang="en-US" sz="1200" dirty="0"/>
              <a:t>Data management systems –Most of the JPOs in the Southern state were having to learn a whole new data management system at the same time as the SAVRY – made them not like it</a:t>
            </a:r>
          </a:p>
          <a:p>
            <a:endParaRPr lang="en-US" dirty="0"/>
          </a:p>
        </p:txBody>
      </p:sp>
      <p:sp>
        <p:nvSpPr>
          <p:cNvPr id="4" name="Header Placeholder 3"/>
          <p:cNvSpPr>
            <a:spLocks noGrp="1"/>
          </p:cNvSpPr>
          <p:nvPr>
            <p:ph type="hdr" sz="quarter"/>
          </p:nvPr>
        </p:nvSpPr>
        <p:spPr/>
        <p:txBody>
          <a:bodyPr/>
          <a:lstStyle/>
          <a:p>
            <a:r>
              <a:rPr lang="en-US"/>
              <a:t>Clark County YLS/CMI Training</a:t>
            </a:r>
          </a:p>
        </p:txBody>
      </p:sp>
      <p:sp>
        <p:nvSpPr>
          <p:cNvPr id="5" name="Date Placeholder 4"/>
          <p:cNvSpPr>
            <a:spLocks noGrp="1"/>
          </p:cNvSpPr>
          <p:nvPr>
            <p:ph type="dt" idx="1"/>
          </p:nvPr>
        </p:nvSpPr>
        <p:spPr/>
        <p:txBody>
          <a:bodyPr/>
          <a:lstStyle/>
          <a:p>
            <a:r>
              <a:rPr lang="en-US"/>
              <a:t>August 2019</a:t>
            </a:r>
          </a:p>
        </p:txBody>
      </p:sp>
      <p:sp>
        <p:nvSpPr>
          <p:cNvPr id="6" name="Slide Number Placeholder 5"/>
          <p:cNvSpPr>
            <a:spLocks noGrp="1"/>
          </p:cNvSpPr>
          <p:nvPr>
            <p:ph type="sldNum" sz="quarter" idx="5"/>
          </p:nvPr>
        </p:nvSpPr>
        <p:spPr/>
        <p:txBody>
          <a:bodyPr/>
          <a:lstStyle/>
          <a:p>
            <a:fld id="{62693C9D-E465-F948-A134-3AC3EAA9FA9C}" type="slidenum">
              <a:rPr lang="en-US" smtClean="0"/>
              <a:t>18</a:t>
            </a:fld>
            <a:endParaRPr lang="en-US"/>
          </a:p>
        </p:txBody>
      </p:sp>
    </p:spTree>
    <p:extLst>
      <p:ext uri="{BB962C8B-B14F-4D97-AF65-F5344CB8AC3E}">
        <p14:creationId xmlns:p14="http://schemas.microsoft.com/office/powerpoint/2010/main" val="4217074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AR has since implemented into legislation and is doing this statewide</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Predicting recidivism &amp; recidivism reduction – only count activities that occur </a:t>
            </a:r>
            <a:r>
              <a:rPr lang="en-US" sz="1200" u="sng" dirty="0"/>
              <a:t>before the reoffending</a:t>
            </a:r>
            <a:r>
              <a:rPr lang="en-US" sz="1200" i="0" dirty="0"/>
              <a:t> (that includes the RNA)</a:t>
            </a:r>
            <a:endParaRPr lang="en-US" sz="1200" u="sng" dirty="0"/>
          </a:p>
          <a:p>
            <a:endParaRPr lang="en-US" dirty="0">
              <a:effectLst/>
            </a:endParaRPr>
          </a:p>
        </p:txBody>
      </p:sp>
      <p:sp>
        <p:nvSpPr>
          <p:cNvPr id="4" name="Header Placeholder 3"/>
          <p:cNvSpPr>
            <a:spLocks noGrp="1"/>
          </p:cNvSpPr>
          <p:nvPr>
            <p:ph type="hdr" sz="quarter"/>
          </p:nvPr>
        </p:nvSpPr>
        <p:spPr/>
        <p:txBody>
          <a:bodyPr/>
          <a:lstStyle/>
          <a:p>
            <a:r>
              <a:rPr lang="en-US"/>
              <a:t>Clark County YLS/CMI Training</a:t>
            </a:r>
          </a:p>
        </p:txBody>
      </p:sp>
      <p:sp>
        <p:nvSpPr>
          <p:cNvPr id="5" name="Date Placeholder 4"/>
          <p:cNvSpPr>
            <a:spLocks noGrp="1"/>
          </p:cNvSpPr>
          <p:nvPr>
            <p:ph type="dt" idx="1"/>
          </p:nvPr>
        </p:nvSpPr>
        <p:spPr/>
        <p:txBody>
          <a:bodyPr/>
          <a:lstStyle/>
          <a:p>
            <a:r>
              <a:rPr lang="en-US"/>
              <a:t>August 2019</a:t>
            </a:r>
          </a:p>
        </p:txBody>
      </p:sp>
      <p:sp>
        <p:nvSpPr>
          <p:cNvPr id="6" name="Slide Number Placeholder 5"/>
          <p:cNvSpPr>
            <a:spLocks noGrp="1"/>
          </p:cNvSpPr>
          <p:nvPr>
            <p:ph type="sldNum" sz="quarter" idx="5"/>
          </p:nvPr>
        </p:nvSpPr>
        <p:spPr/>
        <p:txBody>
          <a:bodyPr/>
          <a:lstStyle/>
          <a:p>
            <a:fld id="{62693C9D-E465-F948-A134-3AC3EAA9FA9C}" type="slidenum">
              <a:rPr lang="en-US" smtClean="0"/>
              <a:t>19</a:t>
            </a:fld>
            <a:endParaRPr lang="en-US"/>
          </a:p>
        </p:txBody>
      </p:sp>
    </p:spTree>
    <p:extLst>
      <p:ext uri="{BB962C8B-B14F-4D97-AF65-F5344CB8AC3E}">
        <p14:creationId xmlns:p14="http://schemas.microsoft.com/office/powerpoint/2010/main" val="320650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In 2013, One of the many recommendations that came out from the National Academy of Sciences for juvenile justice reform in the US to be consistent with adolescent development was…….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Notice the key word here was to USE risk and needs assessment in their decisions that affect many elements of youth case processing.  The recommendation is about more than mere adoption of an instrument, we are looking for actual implementation of RNR ---- which means adhering to use of the instrument in decision-making, not only completing the tool with fidelity but also using it in decisions with fidelity. </a:t>
            </a:r>
            <a:endParaRPr lang="en-US" sz="1200" b="1"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295345DD-E3CD-4379-A024-BA494469031A}" type="slidenum">
              <a:rPr lang="en-US" smtClean="0"/>
              <a:pPr>
                <a:defRPr/>
              </a:pPr>
              <a:t>2</a:t>
            </a:fld>
            <a:endParaRPr lang="en-US"/>
          </a:p>
        </p:txBody>
      </p:sp>
    </p:spTree>
    <p:extLst>
      <p:ext uri="{BB962C8B-B14F-4D97-AF65-F5344CB8AC3E}">
        <p14:creationId xmlns:p14="http://schemas.microsoft.com/office/powerpoint/2010/main" val="2414434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295345DD-E3CD-4379-A024-BA494469031A}" type="slidenum">
              <a:rPr lang="en-US" smtClean="0"/>
              <a:pPr>
                <a:defRPr/>
              </a:pPr>
              <a:t>20</a:t>
            </a:fld>
            <a:endParaRPr lang="en-US"/>
          </a:p>
        </p:txBody>
      </p:sp>
    </p:spTree>
    <p:extLst>
      <p:ext uri="{BB962C8B-B14F-4D97-AF65-F5344CB8AC3E}">
        <p14:creationId xmlns:p14="http://schemas.microsoft.com/office/powerpoint/2010/main" val="2398415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Many state juvenile justice agencies in the U.S. </a:t>
            </a:r>
            <a:r>
              <a:rPr lang="en-US" baseline="0" dirty="0"/>
              <a:t>have been adopting risk/needs assessment tools</a:t>
            </a:r>
            <a:r>
              <a:rPr lang="en-US" dirty="0"/>
              <a:t> (I believe over 40  are using an instrument statewide at this point). </a:t>
            </a:r>
            <a:r>
              <a:rPr lang="en-US" baseline="0" dirty="0"/>
              <a:t>And it has become widely accepted that this is a good thing to do as long as the instrument selected has evidence of its reliability and validity.</a:t>
            </a:r>
          </a:p>
          <a:p>
            <a:endParaRPr lang="en-US" baseline="0" dirty="0"/>
          </a:p>
          <a:p>
            <a:r>
              <a:rPr lang="en-US" dirty="0"/>
              <a:t>These are some of the instruments most commonly used by justice state agencies in the U.S.</a:t>
            </a:r>
          </a:p>
          <a:p>
            <a:endParaRPr lang="en-US" dirty="0"/>
          </a:p>
          <a:p>
            <a:pPr defTabSz="904067">
              <a:defRPr/>
            </a:pPr>
            <a:r>
              <a:rPr lang="en-US" dirty="0"/>
              <a:t>As I assume the participants of this webinar know, these instruments assess a number of factors known to be significantly associated with reoffending or violence, such as personality characteristics (e.g., </a:t>
            </a:r>
            <a:r>
              <a:rPr lang="en-US" dirty="0" err="1"/>
              <a:t>impulsiity</a:t>
            </a:r>
            <a:r>
              <a:rPr lang="en-US" dirty="0"/>
              <a:t>/anger control, lack of empathy), substance abuse, and official criminal history to tell us (or probation officers in this case) – who they need to be most concerned about. Then, through identification of specific risk factor areas (aka criminogenic needs), they give an evaluator or PO a sense of ‘what to do about it’ to prevent reoffending down the road</a:t>
            </a:r>
          </a:p>
          <a:p>
            <a:pPr defTabSz="904067">
              <a:defRPr/>
            </a:pPr>
            <a:endParaRPr lang="en-US" dirty="0"/>
          </a:p>
          <a:p>
            <a:endParaRPr lang="en-US" dirty="0"/>
          </a:p>
        </p:txBody>
      </p:sp>
      <p:sp>
        <p:nvSpPr>
          <p:cNvPr id="4" name="Slide Number Placeholder 3"/>
          <p:cNvSpPr>
            <a:spLocks noGrp="1"/>
          </p:cNvSpPr>
          <p:nvPr>
            <p:ph type="sldNum" sz="quarter" idx="5"/>
          </p:nvPr>
        </p:nvSpPr>
        <p:spPr/>
        <p:txBody>
          <a:bodyPr/>
          <a:lstStyle/>
          <a:p>
            <a:fld id="{62693C9D-E465-F948-A134-3AC3EAA9FA9C}" type="slidenum">
              <a:rPr lang="en-US" smtClean="0"/>
              <a:t>3</a:t>
            </a:fld>
            <a:endParaRPr lang="en-US"/>
          </a:p>
        </p:txBody>
      </p:sp>
    </p:spTree>
    <p:extLst>
      <p:ext uri="{BB962C8B-B14F-4D97-AF65-F5344CB8AC3E}">
        <p14:creationId xmlns:p14="http://schemas.microsoft.com/office/powerpoint/2010/main" val="795753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sz="2800" dirty="0"/>
              <a:t>Once a risk/needs assessment is completed – it should be paired with a case management approach, like risk-need-responsivity – in order to be USED effectively to actually prevent violence/reoffending from occurring. There are three simple principles that should shape our work with justice-involved youth</a:t>
            </a:r>
          </a:p>
          <a:p>
            <a:pPr marL="0" indent="0">
              <a:buNone/>
              <a:defRPr/>
            </a:pPr>
            <a:endParaRPr lang="en-US" sz="2800" dirty="0"/>
          </a:p>
          <a:p>
            <a:pPr>
              <a:buFont typeface="Wingdings" pitchFamily="2" charset="2"/>
              <a:buChar char="Ø"/>
              <a:defRPr/>
            </a:pPr>
            <a:r>
              <a:rPr lang="en-US" sz="2800" b="1" u="sng" dirty="0"/>
              <a:t>Risk</a:t>
            </a:r>
            <a:r>
              <a:rPr lang="en-US" sz="2800" dirty="0"/>
              <a:t> </a:t>
            </a:r>
            <a:r>
              <a:rPr lang="en-US" sz="2800" b="1" dirty="0"/>
              <a:t>Principle</a:t>
            </a:r>
            <a:r>
              <a:rPr lang="en-US" sz="2800" dirty="0"/>
              <a:t> – Match the intensity of the intervention with one’s level of risk for re-offending. This means higher risk youth need formal processing, low risk youth usually do not. Higher risk youth need more services and low risk youth don’t need very few services or no services. </a:t>
            </a:r>
          </a:p>
          <a:p>
            <a:pPr>
              <a:buFont typeface="Wingdings" pitchFamily="2" charset="2"/>
              <a:buChar char="Ø"/>
              <a:defRPr/>
            </a:pPr>
            <a:endParaRPr lang="en-US" sz="2800" b="1" u="sng" dirty="0"/>
          </a:p>
          <a:p>
            <a:pPr>
              <a:buFont typeface="Wingdings" pitchFamily="2" charset="2"/>
              <a:buChar char="Ø"/>
              <a:defRPr/>
            </a:pPr>
            <a:r>
              <a:rPr lang="en-US" sz="2800" b="1" u="sng" dirty="0"/>
              <a:t>Need Principle</a:t>
            </a:r>
            <a:r>
              <a:rPr lang="en-US" sz="2800" dirty="0"/>
              <a:t> – Target dynamic or changeable risk factors and only those factors in any service planning. You want to address the things DRIVING the youths offending behavior – the point is not to address everything youth might need. This principle really SHAPES THE SERVICE PLAN</a:t>
            </a:r>
          </a:p>
          <a:p>
            <a:pPr marL="823913" lvl="1" indent="-457200">
              <a:buFont typeface="Wingdings" pitchFamily="2" charset="2"/>
              <a:buChar char="Ø"/>
              <a:defRPr/>
            </a:pPr>
            <a:endParaRPr lang="en-US" sz="2800" dirty="0"/>
          </a:p>
          <a:p>
            <a:pPr>
              <a:buFont typeface="Wingdings" pitchFamily="2" charset="2"/>
              <a:buChar char="Ø"/>
              <a:defRPr/>
            </a:pPr>
            <a:r>
              <a:rPr lang="en-US" sz="2800" b="1" u="sng" dirty="0"/>
              <a:t>Responsivity Principle </a:t>
            </a:r>
            <a:r>
              <a:rPr lang="en-US" sz="2800" dirty="0"/>
              <a:t>– Match the mode &amp; strategies of services with the individual’s characteristics to increase their responsiveness to treatment and chances of success. To simplify this principle – it can include considerations that may be barriers to a youth benefiting from treatment, like not having the resources to attend certain types of  programs or not having the cognitive capacity to benefit from certain types of programs. It also can include characteristics of the youth that underlie, maintain, or exacerbate risk factors (targeted responsivity). </a:t>
            </a:r>
          </a:p>
          <a:p>
            <a:pPr>
              <a:buFont typeface="Wingdings" pitchFamily="2" charset="2"/>
              <a:buChar char="Ø"/>
              <a:defRPr/>
            </a:pPr>
            <a:endParaRPr lang="en-US" sz="2800" dirty="0">
              <a:latin typeface="Trebuchet MS" pitchFamily="34" charset="0"/>
            </a:endParaRPr>
          </a:p>
          <a:p>
            <a:pPr>
              <a:buFont typeface="Wingdings" pitchFamily="2" charset="2"/>
              <a:buChar char="Ø"/>
              <a:defRPr/>
            </a:pPr>
            <a:r>
              <a:rPr lang="en-US" sz="2800" dirty="0">
                <a:latin typeface="Trebuchet MS" pitchFamily="34" charset="0"/>
              </a:rPr>
              <a:t>Put simply, we think of these principles as ‘How much to do and with whom”, “What to do”, and “How to do it”</a:t>
            </a:r>
          </a:p>
          <a:p>
            <a:pPr>
              <a:buFont typeface="Wingdings" pitchFamily="2" charset="2"/>
              <a:buChar char="Ø"/>
              <a:defRPr/>
            </a:pPr>
            <a:endParaRPr lang="en-US" sz="2800" dirty="0">
              <a:latin typeface="Trebuchet MS" pitchFamily="34" charset="0"/>
            </a:endParaRPr>
          </a:p>
          <a:p>
            <a:pPr>
              <a:buFont typeface="Wingdings" pitchFamily="2" charset="2"/>
              <a:buChar char="Ø"/>
              <a:defRPr/>
            </a:pPr>
            <a:r>
              <a:rPr lang="en-US" sz="2800" dirty="0">
                <a:latin typeface="Trebuchet MS" pitchFamily="34" charset="0"/>
              </a:rPr>
              <a:t>These principles seem very straightforward yet they are very hard to implement – and clinicians have a role in improving the implementation</a:t>
            </a:r>
          </a:p>
          <a:p>
            <a:pPr marL="0" lvl="0" indent="-114300">
              <a:buFontTx/>
              <a:buNone/>
            </a:pPr>
            <a:endParaRPr lang="en-US" sz="2600" i="0" dirty="0"/>
          </a:p>
          <a:p>
            <a:pPr marL="342900" lvl="1" indent="0">
              <a:buFontTx/>
              <a:buNone/>
            </a:pPr>
            <a:endParaRPr lang="en-US" sz="2400" i="0" dirty="0"/>
          </a:p>
          <a:p>
            <a:endParaRPr lang="en-US" dirty="0"/>
          </a:p>
        </p:txBody>
      </p:sp>
      <p:sp>
        <p:nvSpPr>
          <p:cNvPr id="4" name="Slide Number Placeholder 3"/>
          <p:cNvSpPr>
            <a:spLocks noGrp="1"/>
          </p:cNvSpPr>
          <p:nvPr>
            <p:ph type="sldNum" sz="quarter" idx="5"/>
          </p:nvPr>
        </p:nvSpPr>
        <p:spPr/>
        <p:txBody>
          <a:bodyPr/>
          <a:lstStyle/>
          <a:p>
            <a:fld id="{62693C9D-E465-F948-A134-3AC3EAA9FA9C}" type="slidenum">
              <a:rPr lang="en-US" smtClean="0"/>
              <a:t>4</a:t>
            </a:fld>
            <a:endParaRPr lang="en-US"/>
          </a:p>
        </p:txBody>
      </p:sp>
    </p:spTree>
    <p:extLst>
      <p:ext uri="{BB962C8B-B14F-4D97-AF65-F5344CB8AC3E}">
        <p14:creationId xmlns:p14="http://schemas.microsoft.com/office/powerpoint/2010/main" val="2793598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actually implement a new procedure within a system – be it forensic or justice settings (such as courts and probation), a planful process is required upfront – with continual retraining and supervisory or quality assurance methods</a:t>
            </a:r>
          </a:p>
          <a:p>
            <a:endParaRPr lang="en-US" dirty="0"/>
          </a:p>
          <a:p>
            <a:r>
              <a:rPr lang="en-US" dirty="0"/>
              <a:t>Lessons from implementation science tell us……… (see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have been many studies recently indicating POs are not utilizing risk assessment instruments to their full capacity (</a:t>
            </a:r>
            <a:r>
              <a:rPr lang="en-US" dirty="0" err="1"/>
              <a:t>ie</a:t>
            </a:r>
            <a:r>
              <a:rPr lang="en-US" dirty="0"/>
              <a:t>., not doing RNR). Generally, research has indicated POs  are completing the instruments because they are compliant  but they are not using it in any of their decisions or in their case planning. The research typically has involved researchers going into jurisdictions many years after the jurisdiction adopted their instrument and they don’t necessarily know or report </a:t>
            </a:r>
            <a:r>
              <a:rPr lang="en-US" u="sng" dirty="0"/>
              <a:t>how or when </a:t>
            </a:r>
            <a:r>
              <a:rPr lang="en-US" dirty="0"/>
              <a:t>the instrument was implemented, or researchers may passively observe and document the implementation effort. There is value to all of these because they have identified an issue. However, </a:t>
            </a:r>
            <a:r>
              <a:rPr lang="en-US" b="1" dirty="0"/>
              <a:t>The narrative by some researchers is becoming that POs cannot, or will not, implement RNR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Maybe instead we should ask ourselves  ”why would we have expected that POs are using risk assessment in their decisions”? For years the way these assessments were implemented was for the leadership to simply to pick and adopt a risk instrument, get a trainer to train POs how to do it, maybe develop a policy about when it should be completed – not how to use it. Basically in many agencies it has been “implementation by proclamation” (Dean </a:t>
            </a:r>
            <a:r>
              <a:rPr lang="en-US" dirty="0" err="1"/>
              <a:t>Fixsen</a:t>
            </a:r>
            <a:r>
              <a:rPr lang="en-US" dirty="0"/>
              <a:t>) which has never worked. Another issue is that POs don’t operate in a vacuum  - they operate within a jurisdiction that either enables their ability to implement reform efforts and do their job or it doesn’t.. </a:t>
            </a:r>
          </a:p>
          <a:p>
            <a:endParaRPr lang="en-US" dirty="0"/>
          </a:p>
        </p:txBody>
      </p:sp>
      <p:sp>
        <p:nvSpPr>
          <p:cNvPr id="4" name="Header Placeholder 3"/>
          <p:cNvSpPr>
            <a:spLocks noGrp="1"/>
          </p:cNvSpPr>
          <p:nvPr>
            <p:ph type="hdr" sz="quarter"/>
          </p:nvPr>
        </p:nvSpPr>
        <p:spPr/>
        <p:txBody>
          <a:bodyPr/>
          <a:lstStyle/>
          <a:p>
            <a:r>
              <a:rPr lang="en-US"/>
              <a:t>Clark County YLS/CMI Training</a:t>
            </a:r>
          </a:p>
        </p:txBody>
      </p:sp>
      <p:sp>
        <p:nvSpPr>
          <p:cNvPr id="5" name="Date Placeholder 4"/>
          <p:cNvSpPr>
            <a:spLocks noGrp="1"/>
          </p:cNvSpPr>
          <p:nvPr>
            <p:ph type="dt" idx="1"/>
          </p:nvPr>
        </p:nvSpPr>
        <p:spPr/>
        <p:txBody>
          <a:bodyPr/>
          <a:lstStyle/>
          <a:p>
            <a:r>
              <a:rPr lang="en-US"/>
              <a:t>August 2019</a:t>
            </a:r>
          </a:p>
        </p:txBody>
      </p:sp>
      <p:sp>
        <p:nvSpPr>
          <p:cNvPr id="6" name="Slide Number Placeholder 5"/>
          <p:cNvSpPr>
            <a:spLocks noGrp="1"/>
          </p:cNvSpPr>
          <p:nvPr>
            <p:ph type="sldNum" sz="quarter" idx="5"/>
          </p:nvPr>
        </p:nvSpPr>
        <p:spPr/>
        <p:txBody>
          <a:bodyPr/>
          <a:lstStyle/>
          <a:p>
            <a:fld id="{62693C9D-E465-F948-A134-3AC3EAA9FA9C}" type="slidenum">
              <a:rPr lang="en-US" smtClean="0"/>
              <a:t>5</a:t>
            </a:fld>
            <a:endParaRPr lang="en-US"/>
          </a:p>
        </p:txBody>
      </p:sp>
    </p:spTree>
    <p:extLst>
      <p:ext uri="{BB962C8B-B14F-4D97-AF65-F5344CB8AC3E}">
        <p14:creationId xmlns:p14="http://schemas.microsoft.com/office/powerpoint/2010/main" val="2238389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a:prstGeom prst="rect">
            <a:avLst/>
          </a:prstGeom>
          <a:noFill/>
          <a:ln w="12700">
            <a:solidFill>
              <a:prstClr val="black"/>
            </a:solidFill>
          </a:ln>
        </p:spPr>
      </p:sp>
      <p:sp>
        <p:nvSpPr>
          <p:cNvPr id="3" name="Notes Placeholder 2"/>
          <p:cNvSpPr>
            <a:spLocks noGrp="1"/>
          </p:cNvSpPr>
          <p:nvPr>
            <p:ph type="body" idx="1"/>
          </p:nvPr>
        </p:nvSpPr>
        <p:spPr>
          <a:xfrm>
            <a:off x="685800" y="4415790"/>
            <a:ext cx="5486400" cy="4183380"/>
          </a:xfrm>
          <a:prstGeom prst="rect">
            <a:avLst/>
          </a:prstGeom>
        </p:spPr>
        <p:txBody>
          <a:bodyPr>
            <a:normAutofit/>
          </a:bodyPr>
          <a:lstStyle/>
          <a:p>
            <a:r>
              <a:rPr lang="en-US" dirty="0"/>
              <a:t>Here is an example of one of several studies now that demonstrated the need principle is not being implemented in probation. In this example from Peterson-</a:t>
            </a:r>
            <a:r>
              <a:rPr lang="en-US" dirty="0" err="1"/>
              <a:t>Badali’s</a:t>
            </a:r>
            <a:r>
              <a:rPr lang="en-US" dirty="0"/>
              <a:t> lab in Toronto, researchers documented the results of the YLS/CMI completed by clinicians – who also prioritized the need areas to address. That info was handed off to POs and the researchers then looked at files/case plans to determine what services youth actually received while on probation. As you can see – the match of services to needs was pretty terrible, particularly in the areas that have the strongest relation to recidivism.</a:t>
            </a:r>
          </a:p>
          <a:p>
            <a:endParaRPr lang="en-US" dirty="0"/>
          </a:p>
          <a:p>
            <a:r>
              <a:rPr lang="en-US" dirty="0"/>
              <a:t>A latter study from this group, indicated that one of the most common referrals from POs was for mental health services – even though mental health alone is not a risk factor for reoffending. Further, there is no evidence that generic MH treatment has an impact on recidivism.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RABS study, we attempted to change that tendency to just refer to MH services and attempted to improve implementation of all three principles of RNR by using </a:t>
            </a:r>
            <a:r>
              <a:rPr lang="en-US" b="1" dirty="0"/>
              <a:t>a researcher-guided, comprehensive implementation</a:t>
            </a:r>
            <a:r>
              <a:rPr lang="en-US" dirty="0"/>
              <a:t> of a risk-needs assessment + RNR in the state-run probation offices in a Northeastern state and 4 county-run probation offices in a Southern state so that they would prioritize treatment of dynamic risk factors while still attending to mental health needs when indicated</a:t>
            </a:r>
          </a:p>
          <a:p>
            <a:endParaRPr lang="en-US" dirty="0"/>
          </a:p>
          <a:p>
            <a:r>
              <a:rPr lang="en-US" dirty="0"/>
              <a:t>We received funding for this project from OJJDP and MacArthur</a:t>
            </a:r>
          </a:p>
        </p:txBody>
      </p:sp>
      <p:sp>
        <p:nvSpPr>
          <p:cNvPr id="4" name="Header Placeholder 3"/>
          <p:cNvSpPr>
            <a:spLocks noGrp="1"/>
          </p:cNvSpPr>
          <p:nvPr>
            <p:ph type="hdr" sz="quarter"/>
          </p:nvPr>
        </p:nvSpPr>
        <p:spPr/>
        <p:txBody>
          <a:bodyPr/>
          <a:lstStyle/>
          <a:p>
            <a:r>
              <a:rPr lang="en-US"/>
              <a:t>Clark County YLS/CMI Training</a:t>
            </a:r>
          </a:p>
        </p:txBody>
      </p:sp>
      <p:sp>
        <p:nvSpPr>
          <p:cNvPr id="5" name="Date Placeholder 4"/>
          <p:cNvSpPr>
            <a:spLocks noGrp="1"/>
          </p:cNvSpPr>
          <p:nvPr>
            <p:ph type="dt" idx="1"/>
          </p:nvPr>
        </p:nvSpPr>
        <p:spPr/>
        <p:txBody>
          <a:bodyPr/>
          <a:lstStyle/>
          <a:p>
            <a:r>
              <a:rPr lang="en-US"/>
              <a:t>August 2019</a:t>
            </a:r>
          </a:p>
        </p:txBody>
      </p:sp>
      <p:sp>
        <p:nvSpPr>
          <p:cNvPr id="6" name="Slide Number Placeholder 5"/>
          <p:cNvSpPr>
            <a:spLocks noGrp="1"/>
          </p:cNvSpPr>
          <p:nvPr>
            <p:ph type="sldNum" sz="quarter" idx="5"/>
          </p:nvPr>
        </p:nvSpPr>
        <p:spPr/>
        <p:txBody>
          <a:bodyPr/>
          <a:lstStyle/>
          <a:p>
            <a:fld id="{62693C9D-E465-F948-A134-3AC3EAA9FA9C}" type="slidenum">
              <a:rPr lang="en-US" smtClean="0"/>
              <a:t>7</a:t>
            </a:fld>
            <a:endParaRPr lang="en-US"/>
          </a:p>
        </p:txBody>
      </p:sp>
    </p:spTree>
    <p:extLst>
      <p:ext uri="{BB962C8B-B14F-4D97-AF65-F5344CB8AC3E}">
        <p14:creationId xmlns:p14="http://schemas.microsoft.com/office/powerpoint/2010/main" val="1859329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helped probation offices in 2 states to select and implement the SAVRY, a behavioral health screen (the MAYSI-2), and RNR-based case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Fidelity</a:t>
            </a:r>
            <a:r>
              <a:rPr lang="en-US" sz="1200" kern="1200" dirty="0">
                <a:solidFill>
                  <a:schemeClr val="tx1"/>
                </a:solidFill>
                <a:effectLst/>
                <a:latin typeface="+mn-lt"/>
                <a:ea typeface="+mn-ea"/>
                <a:cs typeface="+mn-cs"/>
              </a:rPr>
              <a:t> is ‘the degree to which an intervention was implemented as it was prescribed in the original protocol” (Proctor et al., 2011, pg. 69).  We examined fidelity using both PO self-report data and administrative data to assess adherence to three policies.</a:t>
            </a:r>
            <a:r>
              <a:rPr lang="en-US" dirty="0">
                <a:effectLst/>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tested their fidelity to the “</a:t>
            </a:r>
            <a:r>
              <a:rPr lang="en-US" dirty="0" err="1"/>
              <a:t>predispositional</a:t>
            </a:r>
            <a:r>
              <a:rPr lang="en-US" dirty="0"/>
              <a:t> risk assessment system’ by examining….(3 Questions on slide)</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We also interviewed JPOs to qualitatively assess feasibility - which</a:t>
            </a:r>
            <a:r>
              <a:rPr lang="en-US" sz="1200" kern="1200" dirty="0">
                <a:solidFill>
                  <a:schemeClr val="tx1"/>
                </a:solidFill>
                <a:effectLst/>
                <a:latin typeface="+mn-lt"/>
                <a:ea typeface="+mn-ea"/>
                <a:cs typeface="+mn-cs"/>
              </a:rPr>
              <a:t> is the extent to which a new innovation can be successfully used within an agency or setting (Karsh, 2004; Proctor et al., 2011). We evaluated the feasibility of the policies and procedures using qualitative data from interviews with POs to gauge whether jurisdictions could successfully use the instruments and procedures.</a:t>
            </a:r>
          </a:p>
          <a:p>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r>
              <a:rPr lang="en-US"/>
              <a:t>Clark County YLS/CMI Training</a:t>
            </a:r>
          </a:p>
        </p:txBody>
      </p:sp>
      <p:sp>
        <p:nvSpPr>
          <p:cNvPr id="5" name="Date Placeholder 4"/>
          <p:cNvSpPr>
            <a:spLocks noGrp="1"/>
          </p:cNvSpPr>
          <p:nvPr>
            <p:ph type="dt" idx="1"/>
          </p:nvPr>
        </p:nvSpPr>
        <p:spPr/>
        <p:txBody>
          <a:bodyPr/>
          <a:lstStyle/>
          <a:p>
            <a:r>
              <a:rPr lang="en-US"/>
              <a:t>August 2019</a:t>
            </a:r>
          </a:p>
        </p:txBody>
      </p:sp>
      <p:sp>
        <p:nvSpPr>
          <p:cNvPr id="6" name="Slide Number Placeholder 5"/>
          <p:cNvSpPr>
            <a:spLocks noGrp="1"/>
          </p:cNvSpPr>
          <p:nvPr>
            <p:ph type="sldNum" sz="quarter" idx="5"/>
          </p:nvPr>
        </p:nvSpPr>
        <p:spPr/>
        <p:txBody>
          <a:bodyPr/>
          <a:lstStyle/>
          <a:p>
            <a:fld id="{62693C9D-E465-F948-A134-3AC3EAA9FA9C}" type="slidenum">
              <a:rPr lang="en-US" smtClean="0"/>
              <a:t>8</a:t>
            </a:fld>
            <a:endParaRPr lang="en-US"/>
          </a:p>
        </p:txBody>
      </p:sp>
    </p:spTree>
    <p:extLst>
      <p:ext uri="{BB962C8B-B14F-4D97-AF65-F5344CB8AC3E}">
        <p14:creationId xmlns:p14="http://schemas.microsoft.com/office/powerpoint/2010/main" val="2650985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r>
              <a:rPr lang="en-US" sz="1200" dirty="0"/>
              <a:t>SAVRY to be implemented pre-</a:t>
            </a:r>
            <a:r>
              <a:rPr lang="en-US" sz="1200" dirty="0" err="1"/>
              <a:t>dispo</a:t>
            </a:r>
            <a:r>
              <a:rPr lang="en-US" sz="1200" dirty="0"/>
              <a:t> for recs &amp; case planning – MAYSI for making </a:t>
            </a:r>
            <a:r>
              <a:rPr lang="en-US" sz="1200" dirty="0" err="1"/>
              <a:t>eval</a:t>
            </a:r>
            <a:r>
              <a:rPr lang="en-US" sz="1200" dirty="0"/>
              <a:t> referrals (not service referrals per se - but we would expect youth who screened in to be more  likely to receive MH services than those who did not). </a:t>
            </a:r>
            <a:r>
              <a:rPr lang="en-US" sz="1200" b="1" dirty="0"/>
              <a:t>For those familiar w/the SAVRY you know it doesn’t have need areas per se – we teach POs how to combine items to identify particular need area domains common in the RNR model</a:t>
            </a:r>
          </a:p>
          <a:p>
            <a:endParaRPr lang="en-US" sz="1200" dirty="0"/>
          </a:p>
          <a:p>
            <a:r>
              <a:rPr lang="en-US" sz="1200" dirty="0"/>
              <a:t>Process included 8 steps - including</a:t>
            </a:r>
          </a:p>
          <a:p>
            <a:r>
              <a:rPr lang="en-US" sz="1200" dirty="0"/>
              <a:t>Presentations to stakeholders to obtain buy-in – mainly court, attorneys, POs &amp; providers</a:t>
            </a:r>
          </a:p>
          <a:p>
            <a:r>
              <a:rPr lang="en-US" sz="1200" dirty="0"/>
              <a:t>Implementation teams developed in both states to design policies, procedures, decision-support tools, &amp; data tracking plans </a:t>
            </a:r>
          </a:p>
          <a:p>
            <a:r>
              <a:rPr lang="en-US" sz="1200" dirty="0"/>
              <a:t>Assisted with upgrades to case management systems to ensure essential data were tracked</a:t>
            </a:r>
          </a:p>
          <a:p>
            <a:endParaRPr lang="en-US" sz="1200" dirty="0"/>
          </a:p>
          <a:p>
            <a:r>
              <a:rPr lang="en-US" sz="1200" dirty="0"/>
              <a:t>Once policies &amp; tools created – trained staff on the tools – </a:t>
            </a:r>
          </a:p>
          <a:p>
            <a:r>
              <a:rPr lang="en-US" sz="1200" dirty="0" err="1"/>
              <a:t>Affter</a:t>
            </a:r>
            <a:r>
              <a:rPr lang="en-US" sz="1200" dirty="0"/>
              <a:t> 2 months trained on RNR practice &amp; case planning</a:t>
            </a:r>
          </a:p>
          <a:p>
            <a:r>
              <a:rPr lang="en-US" sz="1200" dirty="0"/>
              <a:t>Service matrix -service providers </a:t>
            </a:r>
            <a:endParaRPr lang="en-US" dirty="0"/>
          </a:p>
          <a:p>
            <a:r>
              <a:rPr lang="en-US" dirty="0"/>
              <a:t>Dispo recommendations template – vetted by judges</a:t>
            </a:r>
          </a:p>
          <a:p>
            <a:r>
              <a:rPr lang="en-US" dirty="0"/>
              <a:t>Case plan aligned with whole process that was intended to get into the electronic system but never did</a:t>
            </a:r>
          </a:p>
          <a:p>
            <a:endParaRPr lang="en-US" dirty="0"/>
          </a:p>
          <a:p>
            <a:r>
              <a:rPr lang="en-US" dirty="0"/>
              <a:t>Remember to indicate MAYSI was supposed to lead to eval referral</a:t>
            </a:r>
          </a:p>
        </p:txBody>
      </p:sp>
      <p:sp>
        <p:nvSpPr>
          <p:cNvPr id="4" name="Header Placeholder 3"/>
          <p:cNvSpPr>
            <a:spLocks noGrp="1"/>
          </p:cNvSpPr>
          <p:nvPr>
            <p:ph type="hdr" sz="quarter"/>
          </p:nvPr>
        </p:nvSpPr>
        <p:spPr/>
        <p:txBody>
          <a:bodyPr/>
          <a:lstStyle/>
          <a:p>
            <a:r>
              <a:rPr lang="en-US"/>
              <a:t>Clark County YLS/CMI Training</a:t>
            </a:r>
          </a:p>
        </p:txBody>
      </p:sp>
      <p:sp>
        <p:nvSpPr>
          <p:cNvPr id="5" name="Date Placeholder 4"/>
          <p:cNvSpPr>
            <a:spLocks noGrp="1"/>
          </p:cNvSpPr>
          <p:nvPr>
            <p:ph type="dt" idx="1"/>
          </p:nvPr>
        </p:nvSpPr>
        <p:spPr/>
        <p:txBody>
          <a:bodyPr/>
          <a:lstStyle/>
          <a:p>
            <a:r>
              <a:rPr lang="en-US"/>
              <a:t>August 2019</a:t>
            </a:r>
          </a:p>
        </p:txBody>
      </p:sp>
      <p:sp>
        <p:nvSpPr>
          <p:cNvPr id="6" name="Slide Number Placeholder 5"/>
          <p:cNvSpPr>
            <a:spLocks noGrp="1"/>
          </p:cNvSpPr>
          <p:nvPr>
            <p:ph type="sldNum" sz="quarter" idx="5"/>
          </p:nvPr>
        </p:nvSpPr>
        <p:spPr/>
        <p:txBody>
          <a:bodyPr/>
          <a:lstStyle/>
          <a:p>
            <a:fld id="{62693C9D-E465-F948-A134-3AC3EAA9FA9C}" type="slidenum">
              <a:rPr lang="en-US" smtClean="0"/>
              <a:t>9</a:t>
            </a:fld>
            <a:endParaRPr lang="en-US"/>
          </a:p>
        </p:txBody>
      </p:sp>
    </p:spTree>
    <p:extLst>
      <p:ext uri="{BB962C8B-B14F-4D97-AF65-F5344CB8AC3E}">
        <p14:creationId xmlns:p14="http://schemas.microsoft.com/office/powerpoint/2010/main" val="4111916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B04D5F8-1064-B34E-9201-EE17005407A5}" type="datetimeFigureOut">
              <a:rPr lang="en-US" smtClean="0"/>
              <a:t>3/15/23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4DB7150-10A1-E54E-A6B9-35D692B83209}"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247602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04D5F8-1064-B34E-9201-EE17005407A5}" type="datetimeFigureOut">
              <a:rPr lang="en-US" smtClean="0"/>
              <a:t>3/15/23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B7150-10A1-E54E-A6B9-35D692B83209}" type="slidenum">
              <a:rPr lang="en-US" smtClean="0"/>
              <a:t>‹#›</a:t>
            </a:fld>
            <a:endParaRPr lang="en-US"/>
          </a:p>
        </p:txBody>
      </p:sp>
    </p:spTree>
    <p:extLst>
      <p:ext uri="{BB962C8B-B14F-4D97-AF65-F5344CB8AC3E}">
        <p14:creationId xmlns:p14="http://schemas.microsoft.com/office/powerpoint/2010/main" val="2056328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04D5F8-1064-B34E-9201-EE17005407A5}" type="datetimeFigureOut">
              <a:rPr lang="en-US" smtClean="0"/>
              <a:t>3/15/23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B7150-10A1-E54E-A6B9-35D692B83209}" type="slidenum">
              <a:rPr lang="en-US" smtClean="0"/>
              <a:t>‹#›</a:t>
            </a:fld>
            <a:endParaRPr lang="en-US"/>
          </a:p>
        </p:txBody>
      </p:sp>
    </p:spTree>
    <p:extLst>
      <p:ext uri="{BB962C8B-B14F-4D97-AF65-F5344CB8AC3E}">
        <p14:creationId xmlns:p14="http://schemas.microsoft.com/office/powerpoint/2010/main" val="600596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04D5F8-1064-B34E-9201-EE17005407A5}" type="datetimeFigureOut">
              <a:rPr lang="en-US" smtClean="0"/>
              <a:t>3/15/23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B7150-10A1-E54E-A6B9-35D692B83209}" type="slidenum">
              <a:rPr lang="en-US" smtClean="0"/>
              <a:t>‹#›</a:t>
            </a:fld>
            <a:endParaRPr lang="en-US"/>
          </a:p>
        </p:txBody>
      </p:sp>
    </p:spTree>
    <p:extLst>
      <p:ext uri="{BB962C8B-B14F-4D97-AF65-F5344CB8AC3E}">
        <p14:creationId xmlns:p14="http://schemas.microsoft.com/office/powerpoint/2010/main" val="336644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B04D5F8-1064-B34E-9201-EE17005407A5}" type="datetimeFigureOut">
              <a:rPr lang="en-US" smtClean="0"/>
              <a:t>3/15/23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4DB7150-10A1-E54E-A6B9-35D692B83209}"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925359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04D5F8-1064-B34E-9201-EE17005407A5}" type="datetimeFigureOut">
              <a:rPr lang="en-US" smtClean="0"/>
              <a:t>3/15/23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B7150-10A1-E54E-A6B9-35D692B83209}" type="slidenum">
              <a:rPr lang="en-US" smtClean="0"/>
              <a:t>‹#›</a:t>
            </a:fld>
            <a:endParaRPr lang="en-US"/>
          </a:p>
        </p:txBody>
      </p:sp>
    </p:spTree>
    <p:extLst>
      <p:ext uri="{BB962C8B-B14F-4D97-AF65-F5344CB8AC3E}">
        <p14:creationId xmlns:p14="http://schemas.microsoft.com/office/powerpoint/2010/main" val="3949898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04D5F8-1064-B34E-9201-EE17005407A5}" type="datetimeFigureOut">
              <a:rPr lang="en-US" smtClean="0"/>
              <a:t>3/15/23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DB7150-10A1-E54E-A6B9-35D692B83209}" type="slidenum">
              <a:rPr lang="en-US" smtClean="0"/>
              <a:t>‹#›</a:t>
            </a:fld>
            <a:endParaRPr lang="en-US"/>
          </a:p>
        </p:txBody>
      </p:sp>
    </p:spTree>
    <p:extLst>
      <p:ext uri="{BB962C8B-B14F-4D97-AF65-F5344CB8AC3E}">
        <p14:creationId xmlns:p14="http://schemas.microsoft.com/office/powerpoint/2010/main" val="1323977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04D5F8-1064-B34E-9201-EE17005407A5}" type="datetimeFigureOut">
              <a:rPr lang="en-US" smtClean="0"/>
              <a:t>3/15/23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DB7150-10A1-E54E-A6B9-35D692B83209}" type="slidenum">
              <a:rPr lang="en-US" smtClean="0"/>
              <a:t>‹#›</a:t>
            </a:fld>
            <a:endParaRPr lang="en-US"/>
          </a:p>
        </p:txBody>
      </p:sp>
    </p:spTree>
    <p:extLst>
      <p:ext uri="{BB962C8B-B14F-4D97-AF65-F5344CB8AC3E}">
        <p14:creationId xmlns:p14="http://schemas.microsoft.com/office/powerpoint/2010/main" val="2394794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4D5F8-1064-B34E-9201-EE17005407A5}" type="datetimeFigureOut">
              <a:rPr lang="en-US" smtClean="0"/>
              <a:t>3/15/23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DB7150-10A1-E54E-A6B9-35D692B83209}" type="slidenum">
              <a:rPr lang="en-US" smtClean="0"/>
              <a:t>‹#›</a:t>
            </a:fld>
            <a:endParaRPr lang="en-US"/>
          </a:p>
        </p:txBody>
      </p:sp>
    </p:spTree>
    <p:extLst>
      <p:ext uri="{BB962C8B-B14F-4D97-AF65-F5344CB8AC3E}">
        <p14:creationId xmlns:p14="http://schemas.microsoft.com/office/powerpoint/2010/main" val="2049059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B04D5F8-1064-B34E-9201-EE17005407A5}" type="datetimeFigureOut">
              <a:rPr lang="en-US" smtClean="0"/>
              <a:t>3/15/23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4DB7150-10A1-E54E-A6B9-35D692B83209}"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6852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B04D5F8-1064-B34E-9201-EE17005407A5}" type="datetimeFigureOut">
              <a:rPr lang="en-US" smtClean="0"/>
              <a:t>3/15/23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4DB7150-10A1-E54E-A6B9-35D692B83209}"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001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B04D5F8-1064-B34E-9201-EE17005407A5}" type="datetimeFigureOut">
              <a:rPr lang="en-US" smtClean="0"/>
              <a:t>3/15/23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4DB7150-10A1-E54E-A6B9-35D692B83209}"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33723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hyperlink" Target="https://umassmed.edu/sparc"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www.macfound.org/"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hyperlink" Target="http://www.macfound.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gif"/><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sv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2E815-40B2-0342-B398-8B5F992D6D2D}"/>
              </a:ext>
            </a:extLst>
          </p:cNvPr>
          <p:cNvSpPr>
            <a:spLocks noGrp="1"/>
          </p:cNvSpPr>
          <p:nvPr>
            <p:ph type="ctrTitle"/>
          </p:nvPr>
        </p:nvSpPr>
        <p:spPr>
          <a:xfrm>
            <a:off x="1347572" y="1472417"/>
            <a:ext cx="9314907" cy="1953450"/>
          </a:xfrm>
        </p:spPr>
        <p:txBody>
          <a:bodyPr/>
          <a:lstStyle/>
          <a:p>
            <a:r>
              <a:rPr lang="en-US" sz="4000" dirty="0"/>
              <a:t>Mental Health versus dynamic risk: challenges of implementing </a:t>
            </a:r>
            <a:r>
              <a:rPr lang="en-US" sz="4000" dirty="0" err="1"/>
              <a:t>rnr</a:t>
            </a:r>
            <a:r>
              <a:rPr lang="en-US" sz="4000" dirty="0"/>
              <a:t> in justice settings</a:t>
            </a:r>
          </a:p>
        </p:txBody>
      </p:sp>
      <p:sp>
        <p:nvSpPr>
          <p:cNvPr id="3" name="Subtitle 2">
            <a:extLst>
              <a:ext uri="{FF2B5EF4-FFF2-40B4-BE49-F238E27FC236}">
                <a16:creationId xmlns:a16="http://schemas.microsoft.com/office/drawing/2014/main" id="{5D294BD2-DA6D-AD42-91BF-6E69C84FC02C}"/>
              </a:ext>
            </a:extLst>
          </p:cNvPr>
          <p:cNvSpPr>
            <a:spLocks noGrp="1"/>
          </p:cNvSpPr>
          <p:nvPr>
            <p:ph type="subTitle" idx="1"/>
          </p:nvPr>
        </p:nvSpPr>
        <p:spPr>
          <a:xfrm>
            <a:off x="1407207" y="3604045"/>
            <a:ext cx="9108393" cy="1971256"/>
          </a:xfrm>
        </p:spPr>
        <p:txBody>
          <a:bodyPr>
            <a:normAutofit/>
          </a:bodyPr>
          <a:lstStyle/>
          <a:p>
            <a:pPr algn="ctr"/>
            <a:r>
              <a:rPr lang="en-US" sz="2400" dirty="0"/>
              <a:t>Gina M. Vincent, PhD</a:t>
            </a:r>
          </a:p>
          <a:p>
            <a:pPr algn="ctr"/>
            <a:r>
              <a:rPr lang="en-US" sz="2400" dirty="0"/>
              <a:t>Co-Director, Law &amp; Psychiatry Program</a:t>
            </a:r>
          </a:p>
          <a:p>
            <a:pPr algn="ctr"/>
            <a:r>
              <a:rPr lang="en-US" sz="2400" dirty="0"/>
              <a:t>Professor of Psychiatry, UMass Chan Medical School</a:t>
            </a:r>
          </a:p>
        </p:txBody>
      </p:sp>
      <p:pic>
        <p:nvPicPr>
          <p:cNvPr id="9" name="Content Placeholder 3" descr="masthead_1.jpg">
            <a:extLst>
              <a:ext uri="{FF2B5EF4-FFF2-40B4-BE49-F238E27FC236}">
                <a16:creationId xmlns:a16="http://schemas.microsoft.com/office/drawing/2014/main" id="{51D0EF8B-BF0A-7140-B4EA-BAABFFB136C3}"/>
              </a:ext>
            </a:extLst>
          </p:cNvPr>
          <p:cNvPicPr>
            <a:picLocks noChangeAspect="1"/>
          </p:cNvPicPr>
          <p:nvPr/>
        </p:nvPicPr>
        <p:blipFill>
          <a:blip r:embed="rId3" cstate="print">
            <a:extLst>
              <a:ext uri="{28A0092B-C50C-407E-A947-70E740481C1C}">
                <a14:useLocalDpi xmlns:a14="http://schemas.microsoft.com/office/drawing/2010/main" val="0"/>
              </a:ext>
            </a:extLst>
          </a:blip>
          <a:srcRect t="-181174" b="-181174"/>
          <a:stretch>
            <a:fillRect/>
          </a:stretch>
        </p:blipFill>
        <p:spPr>
          <a:xfrm>
            <a:off x="877495" y="4921250"/>
            <a:ext cx="3761418" cy="2101304"/>
          </a:xfrm>
          <a:prstGeom prst="rect">
            <a:avLst/>
          </a:prstGeom>
        </p:spPr>
      </p:pic>
      <p:pic>
        <p:nvPicPr>
          <p:cNvPr id="10" name="Picture 6" descr="MacFound">
            <a:hlinkClick r:id="rId4"/>
            <a:extLst>
              <a:ext uri="{FF2B5EF4-FFF2-40B4-BE49-F238E27FC236}">
                <a16:creationId xmlns:a16="http://schemas.microsoft.com/office/drawing/2014/main" id="{2E3839CE-A40C-C84A-9599-00923CC806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1372" y="5742826"/>
            <a:ext cx="3361100" cy="44962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a:extLst>
              <a:ext uri="{FF2B5EF4-FFF2-40B4-BE49-F238E27FC236}">
                <a16:creationId xmlns:a16="http://schemas.microsoft.com/office/drawing/2014/main" id="{8D9CBD98-52E3-4F77-9F17-F3FF2146101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029253" y="170290"/>
            <a:ext cx="2557145" cy="1123950"/>
          </a:xfrm>
          <a:prstGeom prst="rect">
            <a:avLst/>
          </a:prstGeom>
          <a:noFill/>
          <a:ln>
            <a:noFill/>
          </a:ln>
        </p:spPr>
      </p:pic>
      <p:pic>
        <p:nvPicPr>
          <p:cNvPr id="12" name="Picture 11" descr="https://www.umassmed.edu/contentassets/7baa47a9690f440c9335363bcea7854d/isparc-email-version-100px.png">
            <a:hlinkClick r:id="rId7"/>
            <a:extLst>
              <a:ext uri="{FF2B5EF4-FFF2-40B4-BE49-F238E27FC236}">
                <a16:creationId xmlns:a16="http://schemas.microsoft.com/office/drawing/2014/main" id="{6F8832C0-8C8C-43DE-87FF-A3A942974490}"/>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9045501" y="256015"/>
            <a:ext cx="2580955" cy="1038225"/>
          </a:xfrm>
          <a:prstGeom prst="rect">
            <a:avLst/>
          </a:prstGeom>
          <a:noFill/>
          <a:ln>
            <a:noFill/>
          </a:ln>
        </p:spPr>
      </p:pic>
      <p:pic>
        <p:nvPicPr>
          <p:cNvPr id="6" name="Picture 5" descr="Graphical user interface, text, application&#10;&#10;Description automatically generated">
            <a:extLst>
              <a:ext uri="{FF2B5EF4-FFF2-40B4-BE49-F238E27FC236}">
                <a16:creationId xmlns:a16="http://schemas.microsoft.com/office/drawing/2014/main" id="{431E7D5B-1DF1-9E5A-EF7F-46495D94569B}"/>
              </a:ext>
            </a:extLst>
          </p:cNvPr>
          <p:cNvPicPr>
            <a:picLocks noChangeAspect="1"/>
          </p:cNvPicPr>
          <p:nvPr/>
        </p:nvPicPr>
        <p:blipFill>
          <a:blip r:embed="rId9"/>
          <a:stretch>
            <a:fillRect/>
          </a:stretch>
        </p:blipFill>
        <p:spPr>
          <a:xfrm>
            <a:off x="6361314" y="1693320"/>
            <a:ext cx="4830877" cy="4648476"/>
          </a:xfrm>
          <a:prstGeom prst="rect">
            <a:avLst/>
          </a:prstGeom>
        </p:spPr>
      </p:pic>
    </p:spTree>
    <p:extLst>
      <p:ext uri="{BB962C8B-B14F-4D97-AF65-F5344CB8AC3E}">
        <p14:creationId xmlns:p14="http://schemas.microsoft.com/office/powerpoint/2010/main" val="48019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4705"/>
            <a:ext cx="10515600" cy="1074646"/>
          </a:xfrm>
        </p:spPr>
        <p:txBody>
          <a:bodyPr>
            <a:normAutofit fontScale="90000"/>
          </a:bodyPr>
          <a:lstStyle/>
          <a:p>
            <a:r>
              <a:rPr lang="en-US" b="1" dirty="0"/>
              <a:t>Training: Responsivity Principle &amp; Mental Health</a:t>
            </a:r>
          </a:p>
        </p:txBody>
      </p:sp>
      <p:sp>
        <p:nvSpPr>
          <p:cNvPr id="3" name="Content Placeholder 2"/>
          <p:cNvSpPr>
            <a:spLocks noGrp="1"/>
          </p:cNvSpPr>
          <p:nvPr>
            <p:ph sz="quarter" idx="1"/>
          </p:nvPr>
        </p:nvSpPr>
        <p:spPr>
          <a:xfrm>
            <a:off x="838200" y="1027313"/>
            <a:ext cx="10891345" cy="5625982"/>
          </a:xfrm>
        </p:spPr>
        <p:txBody>
          <a:bodyPr>
            <a:normAutofit fontScale="92500" lnSpcReduction="10000"/>
          </a:bodyPr>
          <a:lstStyle/>
          <a:p>
            <a:pPr marL="457200" lvl="1" indent="-457200">
              <a:spcBef>
                <a:spcPts val="700"/>
              </a:spcBef>
              <a:buClr>
                <a:schemeClr val="accent2"/>
              </a:buClr>
              <a:buSzPct val="60000"/>
              <a:buFont typeface="Courier New" panose="02070309020205020404" pitchFamily="49" charset="0"/>
              <a:buChar char="o"/>
            </a:pPr>
            <a:r>
              <a:rPr lang="en-US" sz="2600" dirty="0"/>
              <a:t>Mental Health is </a:t>
            </a:r>
            <a:r>
              <a:rPr lang="en-US" sz="2600" u="sng" dirty="0"/>
              <a:t>not a risk factor </a:t>
            </a:r>
            <a:r>
              <a:rPr lang="mr-IN" sz="2600" dirty="0"/>
              <a:t>–</a:t>
            </a:r>
            <a:r>
              <a:rPr lang="en-US" sz="2600" dirty="0"/>
              <a:t> it does not increase the likelihood that someone will reoffend - but</a:t>
            </a:r>
            <a:r>
              <a:rPr lang="mr-IN" sz="2600" dirty="0"/>
              <a:t>……</a:t>
            </a:r>
            <a:r>
              <a:rPr lang="en-US" sz="2600" dirty="0"/>
              <a:t>.</a:t>
            </a:r>
          </a:p>
          <a:p>
            <a:pPr marL="914400" lvl="2" indent="-457200">
              <a:spcBef>
                <a:spcPts val="700"/>
              </a:spcBef>
              <a:buClr>
                <a:schemeClr val="accent2"/>
              </a:buClr>
              <a:buSzPct val="60000"/>
              <a:buFont typeface="Courier New" panose="02070309020205020404" pitchFamily="49" charset="0"/>
              <a:buChar char="o"/>
            </a:pPr>
            <a:r>
              <a:rPr lang="en-US" sz="2400" dirty="0"/>
              <a:t>Among youth -  mental health problems are related to higher levels of dynamic risk/need domains (</a:t>
            </a:r>
            <a:r>
              <a:rPr lang="en-US" sz="2400" dirty="0" err="1"/>
              <a:t>Guebert</a:t>
            </a:r>
            <a:r>
              <a:rPr lang="en-US" sz="2400" dirty="0"/>
              <a:t> &amp; </a:t>
            </a:r>
            <a:r>
              <a:rPr lang="en-US" sz="2400" dirty="0" err="1"/>
              <a:t>Olver</a:t>
            </a:r>
            <a:r>
              <a:rPr lang="en-US" sz="2400" dirty="0"/>
              <a:t>, 2014; McCormick et al., 2017; Schubert et al., 2011)</a:t>
            </a:r>
          </a:p>
          <a:p>
            <a:pPr marL="457200" lvl="2" indent="0">
              <a:spcBef>
                <a:spcPts val="700"/>
              </a:spcBef>
              <a:buClr>
                <a:schemeClr val="accent2"/>
              </a:buClr>
              <a:buSzPct val="60000"/>
              <a:buNone/>
            </a:pPr>
            <a:endParaRPr lang="en-US" sz="2400" dirty="0"/>
          </a:p>
          <a:p>
            <a:pPr marL="457200" lvl="1" indent="-457200">
              <a:spcBef>
                <a:spcPts val="700"/>
              </a:spcBef>
              <a:buClr>
                <a:schemeClr val="accent2"/>
              </a:buClr>
              <a:buSzPct val="60000"/>
              <a:buFont typeface="Courier New" panose="02070309020205020404" pitchFamily="49" charset="0"/>
              <a:buChar char="o"/>
            </a:pPr>
            <a:r>
              <a:rPr lang="en-US" sz="2600" dirty="0"/>
              <a:t>Treatment of dynamic risk factors/needs has a larger impact on reoffending than MH-related programming </a:t>
            </a:r>
            <a:r>
              <a:rPr lang="en-US" sz="2200" dirty="0"/>
              <a:t>(McCormick et al., 2017; </a:t>
            </a:r>
            <a:r>
              <a:rPr lang="en-US" sz="2200" dirty="0" err="1"/>
              <a:t>Skeem</a:t>
            </a:r>
            <a:r>
              <a:rPr lang="en-US" sz="2200" dirty="0"/>
              <a:t> et al., 2011) – but…….</a:t>
            </a:r>
          </a:p>
          <a:p>
            <a:pPr marL="914400" lvl="2" indent="-457200">
              <a:spcBef>
                <a:spcPts val="700"/>
              </a:spcBef>
              <a:buClr>
                <a:schemeClr val="accent2"/>
              </a:buClr>
              <a:buSzPct val="60000"/>
              <a:buFont typeface="Courier New" panose="02070309020205020404" pitchFamily="49" charset="0"/>
              <a:buChar char="o"/>
            </a:pPr>
            <a:r>
              <a:rPr lang="en-US" sz="2400" dirty="0"/>
              <a:t>Matching services to both dynamic risk/need domains and mental health needs can result in lower reoffending rates within key domains (e.g., personality/behavior, education/employment) (McCormick et al., 2017)</a:t>
            </a:r>
          </a:p>
          <a:p>
            <a:pPr marL="914400" lvl="2" indent="-457200">
              <a:spcBef>
                <a:spcPts val="700"/>
              </a:spcBef>
              <a:buClr>
                <a:schemeClr val="accent2"/>
              </a:buClr>
              <a:buSzPct val="60000"/>
              <a:buFont typeface="Courier New" panose="02070309020205020404" pitchFamily="49" charset="0"/>
              <a:buChar char="o"/>
            </a:pPr>
            <a:endParaRPr lang="en-US" sz="1800" dirty="0"/>
          </a:p>
          <a:p>
            <a:pPr marL="0" lvl="1" indent="0">
              <a:spcBef>
                <a:spcPts val="700"/>
              </a:spcBef>
              <a:buClr>
                <a:schemeClr val="accent2"/>
              </a:buClr>
              <a:buSzPct val="60000"/>
              <a:buNone/>
            </a:pPr>
            <a:r>
              <a:rPr lang="en-US" sz="2600" b="1" dirty="0"/>
              <a:t>Message to JPOs: </a:t>
            </a:r>
            <a:r>
              <a:rPr lang="en-US" sz="2600" dirty="0"/>
              <a:t>Case plans should incorporate MH treatment when MH  may underlie the risk factors or interfere with risk reduction services – but it should not be in lieu of risk reduction services. </a:t>
            </a:r>
            <a:endParaRPr lang="en-US" sz="2400" dirty="0"/>
          </a:p>
          <a:p>
            <a:pPr marL="0" lvl="1" indent="0">
              <a:spcBef>
                <a:spcPts val="700"/>
              </a:spcBef>
              <a:buClr>
                <a:schemeClr val="accent2"/>
              </a:buClr>
              <a:buSzPct val="60000"/>
              <a:buNone/>
            </a:pPr>
            <a:endParaRPr lang="en-US" sz="2600" dirty="0"/>
          </a:p>
          <a:p>
            <a:pPr marL="0" lvl="1" indent="0">
              <a:spcBef>
                <a:spcPts val="700"/>
              </a:spcBef>
              <a:buClr>
                <a:schemeClr val="accent2"/>
              </a:buClr>
              <a:buSzPct val="60000"/>
              <a:buNone/>
            </a:pPr>
            <a:endParaRPr lang="en-US" sz="2600" dirty="0"/>
          </a:p>
        </p:txBody>
      </p:sp>
    </p:spTree>
    <p:extLst>
      <p:ext uri="{BB962C8B-B14F-4D97-AF65-F5344CB8AC3E}">
        <p14:creationId xmlns:p14="http://schemas.microsoft.com/office/powerpoint/2010/main" val="412015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E4F2-F5EF-E145-9CF9-73FAEC477FC7}"/>
              </a:ext>
            </a:extLst>
          </p:cNvPr>
          <p:cNvSpPr>
            <a:spLocks noGrp="1"/>
          </p:cNvSpPr>
          <p:nvPr>
            <p:ph type="title"/>
          </p:nvPr>
        </p:nvSpPr>
        <p:spPr>
          <a:xfrm>
            <a:off x="965200" y="202175"/>
            <a:ext cx="11023600" cy="1254091"/>
          </a:xfrm>
        </p:spPr>
        <p:txBody>
          <a:bodyPr>
            <a:normAutofit/>
          </a:bodyPr>
          <a:lstStyle/>
          <a:p>
            <a:r>
              <a:rPr lang="en-US" sz="3600" dirty="0">
                <a:solidFill>
                  <a:schemeClr val="tx1"/>
                </a:solidFill>
              </a:rPr>
              <a:t>Risk Assessment and Behavioral health Screening (RABS) Study </a:t>
            </a:r>
          </a:p>
        </p:txBody>
      </p:sp>
      <p:sp>
        <p:nvSpPr>
          <p:cNvPr id="3" name="Content Placeholder 2">
            <a:extLst>
              <a:ext uri="{FF2B5EF4-FFF2-40B4-BE49-F238E27FC236}">
                <a16:creationId xmlns:a16="http://schemas.microsoft.com/office/drawing/2014/main" id="{D53387D0-B4F9-4449-A18A-5C7DD8CD25AD}"/>
              </a:ext>
            </a:extLst>
          </p:cNvPr>
          <p:cNvSpPr>
            <a:spLocks noGrp="1"/>
          </p:cNvSpPr>
          <p:nvPr>
            <p:ph idx="1"/>
          </p:nvPr>
        </p:nvSpPr>
        <p:spPr>
          <a:xfrm>
            <a:off x="965200" y="1793174"/>
            <a:ext cx="11023600" cy="4810826"/>
          </a:xfrm>
        </p:spPr>
        <p:txBody>
          <a:bodyPr>
            <a:normAutofit/>
          </a:bodyPr>
          <a:lstStyle/>
          <a:p>
            <a:pPr marL="0" indent="0">
              <a:buNone/>
            </a:pPr>
            <a:r>
              <a:rPr lang="en-US" sz="2600" b="1" dirty="0"/>
              <a:t>Sample:</a:t>
            </a:r>
          </a:p>
          <a:p>
            <a:pPr marL="0" indent="0">
              <a:buNone/>
            </a:pPr>
            <a:endParaRPr lang="en-US" sz="2600" b="1" dirty="0"/>
          </a:p>
          <a:p>
            <a:r>
              <a:rPr lang="en-US" sz="2600" dirty="0"/>
              <a:t>All Youth eligible for the SAVRY (risk assessment) and MAYSI-2 (mental health screen) over 9 months (N = 856)</a:t>
            </a:r>
          </a:p>
          <a:p>
            <a:r>
              <a:rPr lang="en-US" sz="2600" dirty="0"/>
              <a:t>Juvenile Probation Officers (JPOs; N = 54) interviewed at 4.5 months</a:t>
            </a:r>
          </a:p>
          <a:p>
            <a:pPr marL="0" indent="0">
              <a:buNone/>
            </a:pPr>
            <a:endParaRPr lang="en-US" sz="2600" dirty="0"/>
          </a:p>
          <a:p>
            <a:pPr marL="0" indent="0">
              <a:buNone/>
            </a:pPr>
            <a:r>
              <a:rPr lang="en-US" sz="2600" dirty="0"/>
              <a:t>Youth case management data were tracked M = 10 </a:t>
            </a:r>
            <a:r>
              <a:rPr lang="en-US" sz="2600" dirty="0" err="1"/>
              <a:t>mths</a:t>
            </a:r>
            <a:r>
              <a:rPr lang="en-US" sz="2600" dirty="0"/>
              <a:t> (min 6 </a:t>
            </a:r>
            <a:r>
              <a:rPr lang="en-US" sz="2600" dirty="0" err="1"/>
              <a:t>mths</a:t>
            </a:r>
            <a:r>
              <a:rPr lang="en-US" sz="2600" dirty="0"/>
              <a:t>)</a:t>
            </a:r>
          </a:p>
          <a:p>
            <a:pPr indent="-457200"/>
            <a:endParaRPr lang="en-US" sz="2600" dirty="0"/>
          </a:p>
        </p:txBody>
      </p:sp>
    </p:spTree>
    <p:extLst>
      <p:ext uri="{BB962C8B-B14F-4D97-AF65-F5344CB8AC3E}">
        <p14:creationId xmlns:p14="http://schemas.microsoft.com/office/powerpoint/2010/main" val="1784395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444" y="126455"/>
            <a:ext cx="9879543" cy="533400"/>
          </a:xfrm>
        </p:spPr>
        <p:txBody>
          <a:bodyPr>
            <a:noAutofit/>
          </a:bodyPr>
          <a:lstStyle/>
          <a:p>
            <a:r>
              <a:rPr lang="en-US" sz="3600" b="1" dirty="0">
                <a:solidFill>
                  <a:schemeClr val="tx1"/>
                </a:solidFill>
                <a:latin typeface="+mn-lt"/>
              </a:rPr>
              <a:t>Could JPOs Complete the SAVRY To Fidelity?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87948499"/>
              </p:ext>
            </p:extLst>
          </p:nvPr>
        </p:nvGraphicFramePr>
        <p:xfrm>
          <a:off x="758444" y="1015244"/>
          <a:ext cx="6167290" cy="4941097"/>
        </p:xfrm>
        <a:graphic>
          <a:graphicData uri="http://schemas.openxmlformats.org/drawingml/2006/table">
            <a:tbl>
              <a:tblPr firstRow="1" firstCol="1" bandRow="1">
                <a:tableStyleId>{5C22544A-7EE6-4342-B048-85BDC9FD1C3A}</a:tableStyleId>
              </a:tblPr>
              <a:tblGrid>
                <a:gridCol w="3707460">
                  <a:extLst>
                    <a:ext uri="{9D8B030D-6E8A-4147-A177-3AD203B41FA5}">
                      <a16:colId xmlns:a16="http://schemas.microsoft.com/office/drawing/2014/main" val="3320742095"/>
                    </a:ext>
                  </a:extLst>
                </a:gridCol>
                <a:gridCol w="1229915">
                  <a:extLst>
                    <a:ext uri="{9D8B030D-6E8A-4147-A177-3AD203B41FA5}">
                      <a16:colId xmlns:a16="http://schemas.microsoft.com/office/drawing/2014/main" val="703080191"/>
                    </a:ext>
                  </a:extLst>
                </a:gridCol>
                <a:gridCol w="1229915">
                  <a:extLst>
                    <a:ext uri="{9D8B030D-6E8A-4147-A177-3AD203B41FA5}">
                      <a16:colId xmlns:a16="http://schemas.microsoft.com/office/drawing/2014/main" val="3176887092"/>
                    </a:ext>
                  </a:extLst>
                </a:gridCol>
              </a:tblGrid>
              <a:tr h="716866">
                <a:tc>
                  <a:txBody>
                    <a:bodyPr/>
                    <a:lstStyle/>
                    <a:p>
                      <a:pPr marL="0" marR="0">
                        <a:spcBef>
                          <a:spcPts val="300"/>
                        </a:spcBef>
                        <a:spcAft>
                          <a:spcPts val="300"/>
                        </a:spcAft>
                      </a:pPr>
                      <a:r>
                        <a:rPr lang="en-US" sz="2200" dirty="0">
                          <a:effectLst/>
                          <a:latin typeface="+mn-lt"/>
                          <a:ea typeface="Calibri" panose="020F0502020204030204" pitchFamily="34" charset="0"/>
                          <a:cs typeface="Times New Roman" panose="02020603050405020304" pitchFamily="18" charset="0"/>
                        </a:rPr>
                        <a:t>Inter-Rater Reliability </a:t>
                      </a:r>
                      <a:r>
                        <a:rPr lang="en-US" sz="2200" b="1" dirty="0">
                          <a:solidFill>
                            <a:schemeClr val="bg1"/>
                          </a:solidFill>
                          <a:latin typeface="+mn-lt"/>
                        </a:rPr>
                        <a:t>(ICC</a:t>
                      </a:r>
                      <a:r>
                        <a:rPr lang="en-US" sz="2200" b="1" baseline="-25000" dirty="0">
                          <a:solidFill>
                            <a:schemeClr val="bg1"/>
                          </a:solidFill>
                          <a:latin typeface="+mn-lt"/>
                        </a:rPr>
                        <a:t>A, 1</a:t>
                      </a:r>
                      <a:r>
                        <a:rPr lang="en-US" sz="2200" b="1" dirty="0">
                          <a:solidFill>
                            <a:schemeClr val="bg1"/>
                          </a:solidFill>
                          <a:latin typeface="+mn-lt"/>
                        </a:rPr>
                        <a:t>)</a:t>
                      </a:r>
                      <a:br>
                        <a:rPr lang="en-US" sz="2200" b="1" dirty="0">
                          <a:solidFill>
                            <a:schemeClr val="tx1"/>
                          </a:solidFill>
                          <a:latin typeface="+mn-lt"/>
                          <a:ea typeface="Calibri" panose="020F0502020204030204" pitchFamily="34" charset="0"/>
                          <a:cs typeface="Times New Roman" panose="02020603050405020304" pitchFamily="18" charset="0"/>
                        </a:rPr>
                      </a:b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0015" marR="120015" marT="0" marB="0"/>
                </a:tc>
                <a:tc>
                  <a:txBody>
                    <a:bodyPr/>
                    <a:lstStyle/>
                    <a:p>
                      <a:pPr marL="0" marR="0" algn="ctr">
                        <a:spcBef>
                          <a:spcPts val="300"/>
                        </a:spcBef>
                        <a:spcAft>
                          <a:spcPts val="300"/>
                        </a:spcAft>
                      </a:pPr>
                      <a:r>
                        <a:rPr lang="en-US" sz="2200" dirty="0">
                          <a:effectLst/>
                        </a:rPr>
                        <a:t>NE</a:t>
                      </a:r>
                    </a:p>
                    <a:p>
                      <a:pPr marL="0" marR="0" algn="ctr">
                        <a:spcBef>
                          <a:spcPts val="300"/>
                        </a:spcBef>
                        <a:spcAft>
                          <a:spcPts val="3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(N = 18)</a:t>
                      </a:r>
                    </a:p>
                  </a:txBody>
                  <a:tcPr marL="120015" marR="120015" marT="0" marB="0"/>
                </a:tc>
                <a:tc>
                  <a:txBody>
                    <a:bodyPr/>
                    <a:lstStyle/>
                    <a:p>
                      <a:pPr marL="0" marR="0" algn="ctr">
                        <a:spcBef>
                          <a:spcPts val="300"/>
                        </a:spcBef>
                        <a:spcAft>
                          <a:spcPts val="3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South</a:t>
                      </a:r>
                    </a:p>
                    <a:p>
                      <a:pPr marL="0" marR="0" algn="ctr">
                        <a:spcBef>
                          <a:spcPts val="300"/>
                        </a:spcBef>
                        <a:spcAft>
                          <a:spcPts val="3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(N = 67)</a:t>
                      </a:r>
                    </a:p>
                  </a:txBody>
                  <a:tcPr marL="120015" marR="120015" marT="0" marB="0"/>
                </a:tc>
                <a:extLst>
                  <a:ext uri="{0D108BD9-81ED-4DB2-BD59-A6C34878D82A}">
                    <a16:rowId xmlns:a16="http://schemas.microsoft.com/office/drawing/2014/main" val="326795674"/>
                  </a:ext>
                </a:extLst>
              </a:tr>
              <a:tr h="611404">
                <a:tc>
                  <a:txBody>
                    <a:bodyPr/>
                    <a:lstStyle/>
                    <a:p>
                      <a:pPr marL="0" marR="0">
                        <a:spcBef>
                          <a:spcPts val="300"/>
                        </a:spcBef>
                        <a:spcAft>
                          <a:spcPts val="300"/>
                        </a:spcAft>
                      </a:pPr>
                      <a:r>
                        <a:rPr lang="en-US" sz="2200" dirty="0">
                          <a:effectLst/>
                          <a:latin typeface="+mn-lt"/>
                          <a:ea typeface="Calibri" panose="020F0502020204030204" pitchFamily="34" charset="0"/>
                          <a:cs typeface="Times New Roman" panose="02020603050405020304" pitchFamily="18" charset="0"/>
                        </a:rPr>
                        <a:t>Summary Risk Rating (Risk Level)</a:t>
                      </a:r>
                    </a:p>
                  </a:txBody>
                  <a:tcPr marL="120015" marR="120015" marT="0" marB="0"/>
                </a:tc>
                <a:tc>
                  <a:txBody>
                    <a:bodyPr/>
                    <a:lstStyle/>
                    <a:p>
                      <a:pPr marL="0" marR="0" algn="ctr">
                        <a:spcBef>
                          <a:spcPts val="300"/>
                        </a:spcBef>
                        <a:spcAft>
                          <a:spcPts val="3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.92***</a:t>
                      </a:r>
                    </a:p>
                  </a:txBody>
                  <a:tcPr marL="120015" marR="120015" marT="0" marB="0"/>
                </a:tc>
                <a:tc>
                  <a:txBody>
                    <a:bodyPr/>
                    <a:lstStyle/>
                    <a:p>
                      <a:pPr marL="0" marR="0" algn="ctr">
                        <a:spcBef>
                          <a:spcPts val="300"/>
                        </a:spcBef>
                        <a:spcAft>
                          <a:spcPts val="3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.80***</a:t>
                      </a:r>
                    </a:p>
                  </a:txBody>
                  <a:tcPr marL="120015" marR="120015" marT="0" marB="0"/>
                </a:tc>
                <a:extLst>
                  <a:ext uri="{0D108BD9-81ED-4DB2-BD59-A6C34878D82A}">
                    <a16:rowId xmlns:a16="http://schemas.microsoft.com/office/drawing/2014/main" val="2124304113"/>
                  </a:ext>
                </a:extLst>
              </a:tr>
              <a:tr h="611404">
                <a:tc>
                  <a:txBody>
                    <a:bodyPr/>
                    <a:lstStyle/>
                    <a:p>
                      <a:pPr marL="0" marR="0">
                        <a:spcBef>
                          <a:spcPts val="300"/>
                        </a:spcBef>
                        <a:spcAft>
                          <a:spcPts val="300"/>
                        </a:spcAft>
                      </a:pPr>
                      <a:r>
                        <a:rPr lang="en-US" sz="2200" dirty="0">
                          <a:effectLst/>
                        </a:rPr>
                        <a:t> Disruptive Behavior Problems</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0015" marR="120015" marT="0" marB="0"/>
                </a:tc>
                <a:tc>
                  <a:txBody>
                    <a:bodyPr/>
                    <a:lstStyle/>
                    <a:p>
                      <a:pPr marL="0" marR="0" algn="ctr">
                        <a:spcBef>
                          <a:spcPts val="300"/>
                        </a:spcBef>
                        <a:spcAft>
                          <a:spcPts val="300"/>
                        </a:spcAft>
                      </a:pPr>
                      <a:r>
                        <a:rPr lang="en-US" sz="2200" dirty="0">
                          <a:effectLst/>
                        </a:rPr>
                        <a:t>.77***</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0015" marR="120015" marT="0" marB="0"/>
                </a:tc>
                <a:tc>
                  <a:txBody>
                    <a:bodyPr/>
                    <a:lstStyle/>
                    <a:p>
                      <a:pPr marL="0" marR="0" algn="ctr">
                        <a:spcBef>
                          <a:spcPts val="300"/>
                        </a:spcBef>
                        <a:spcAft>
                          <a:spcPts val="3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.80***</a:t>
                      </a:r>
                    </a:p>
                  </a:txBody>
                  <a:tcPr marL="120015" marR="120015" marT="0" marB="0"/>
                </a:tc>
                <a:extLst>
                  <a:ext uri="{0D108BD9-81ED-4DB2-BD59-A6C34878D82A}">
                    <a16:rowId xmlns:a16="http://schemas.microsoft.com/office/drawing/2014/main" val="3824570462"/>
                  </a:ext>
                </a:extLst>
              </a:tr>
              <a:tr h="465983">
                <a:tc>
                  <a:txBody>
                    <a:bodyPr/>
                    <a:lstStyle/>
                    <a:p>
                      <a:pPr marL="0" marR="0">
                        <a:spcBef>
                          <a:spcPts val="300"/>
                        </a:spcBef>
                        <a:spcAft>
                          <a:spcPts val="300"/>
                        </a:spcAft>
                      </a:pPr>
                      <a:r>
                        <a:rPr lang="en-US" sz="2200" dirty="0">
                          <a:effectLst/>
                        </a:rPr>
                        <a:t>  Attitudes/Orientation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0015" marR="120015" marT="0" marB="0"/>
                </a:tc>
                <a:tc>
                  <a:txBody>
                    <a:bodyPr/>
                    <a:lstStyle/>
                    <a:p>
                      <a:pPr marL="0" marR="0" algn="ctr">
                        <a:spcBef>
                          <a:spcPts val="300"/>
                        </a:spcBef>
                        <a:spcAft>
                          <a:spcPts val="300"/>
                        </a:spcAft>
                      </a:pPr>
                      <a:r>
                        <a:rPr lang="en-US" sz="2200" dirty="0">
                          <a:effectLst/>
                        </a:rPr>
                        <a:t>.88***</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0015" marR="120015" marT="0" marB="0"/>
                </a:tc>
                <a:tc>
                  <a:txBody>
                    <a:bodyPr/>
                    <a:lstStyle/>
                    <a:p>
                      <a:pPr marL="0" marR="0" algn="ctr">
                        <a:spcBef>
                          <a:spcPts val="300"/>
                        </a:spcBef>
                        <a:spcAft>
                          <a:spcPts val="3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.77***</a:t>
                      </a:r>
                    </a:p>
                  </a:txBody>
                  <a:tcPr marL="120015" marR="120015" marT="0" marB="0"/>
                </a:tc>
                <a:extLst>
                  <a:ext uri="{0D108BD9-81ED-4DB2-BD59-A6C34878D82A}">
                    <a16:rowId xmlns:a16="http://schemas.microsoft.com/office/drawing/2014/main" val="3383785464"/>
                  </a:ext>
                </a:extLst>
              </a:tr>
              <a:tr h="523302">
                <a:tc>
                  <a:txBody>
                    <a:bodyPr/>
                    <a:lstStyle/>
                    <a:p>
                      <a:pPr marL="0" marR="0">
                        <a:spcBef>
                          <a:spcPts val="300"/>
                        </a:spcBef>
                        <a:spcAft>
                          <a:spcPts val="300"/>
                        </a:spcAft>
                      </a:pPr>
                      <a:r>
                        <a:rPr lang="en-US" sz="2200">
                          <a:effectLst/>
                        </a:rPr>
                        <a:t>  Emotional Stability </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120015" marR="120015" marT="0" marB="0"/>
                </a:tc>
                <a:tc>
                  <a:txBody>
                    <a:bodyPr/>
                    <a:lstStyle/>
                    <a:p>
                      <a:pPr marL="0" marR="0" algn="ctr">
                        <a:spcBef>
                          <a:spcPts val="300"/>
                        </a:spcBef>
                        <a:spcAft>
                          <a:spcPts val="300"/>
                        </a:spcAft>
                      </a:pPr>
                      <a:r>
                        <a:rPr lang="en-US" sz="2200" dirty="0">
                          <a:effectLst/>
                        </a:rPr>
                        <a:t>.89***</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0015" marR="120015" marT="0" marB="0"/>
                </a:tc>
                <a:tc>
                  <a:txBody>
                    <a:bodyPr/>
                    <a:lstStyle/>
                    <a:p>
                      <a:pPr marL="0" marR="0" algn="ctr">
                        <a:spcBef>
                          <a:spcPts val="300"/>
                        </a:spcBef>
                        <a:spcAft>
                          <a:spcPts val="3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.78***</a:t>
                      </a:r>
                    </a:p>
                  </a:txBody>
                  <a:tcPr marL="120015" marR="120015" marT="0" marB="0"/>
                </a:tc>
                <a:extLst>
                  <a:ext uri="{0D108BD9-81ED-4DB2-BD59-A6C34878D82A}">
                    <a16:rowId xmlns:a16="http://schemas.microsoft.com/office/drawing/2014/main" val="3768052429"/>
                  </a:ext>
                </a:extLst>
              </a:tr>
              <a:tr h="465983">
                <a:tc>
                  <a:txBody>
                    <a:bodyPr/>
                    <a:lstStyle/>
                    <a:p>
                      <a:pPr marL="0" marR="0">
                        <a:spcBef>
                          <a:spcPts val="300"/>
                        </a:spcBef>
                        <a:spcAft>
                          <a:spcPts val="300"/>
                        </a:spcAft>
                      </a:pPr>
                      <a:r>
                        <a:rPr lang="en-US" sz="2200" dirty="0">
                          <a:effectLst/>
                        </a:rPr>
                        <a:t>  Family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0015" marR="120015" marT="0" marB="0"/>
                </a:tc>
                <a:tc>
                  <a:txBody>
                    <a:bodyPr/>
                    <a:lstStyle/>
                    <a:p>
                      <a:pPr marL="0" marR="0" algn="ctr">
                        <a:spcBef>
                          <a:spcPts val="300"/>
                        </a:spcBef>
                        <a:spcAft>
                          <a:spcPts val="300"/>
                        </a:spcAft>
                      </a:pPr>
                      <a:r>
                        <a:rPr lang="en-US" sz="2200" dirty="0">
                          <a:effectLst/>
                        </a:rPr>
                        <a:t>.59</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0015" marR="120015" marT="0" marB="0">
                    <a:solidFill>
                      <a:srgbClr val="FFFF00"/>
                    </a:solidFill>
                  </a:tcPr>
                </a:tc>
                <a:tc>
                  <a:txBody>
                    <a:bodyPr/>
                    <a:lstStyle/>
                    <a:p>
                      <a:pPr marL="0" marR="0" algn="ctr">
                        <a:spcBef>
                          <a:spcPts val="300"/>
                        </a:spcBef>
                        <a:spcAft>
                          <a:spcPts val="3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.57**</a:t>
                      </a:r>
                    </a:p>
                  </a:txBody>
                  <a:tcPr marL="120015" marR="120015" marT="0" marB="0"/>
                </a:tc>
                <a:extLst>
                  <a:ext uri="{0D108BD9-81ED-4DB2-BD59-A6C34878D82A}">
                    <a16:rowId xmlns:a16="http://schemas.microsoft.com/office/drawing/2014/main" val="1814032403"/>
                  </a:ext>
                </a:extLst>
              </a:tr>
              <a:tr h="494643">
                <a:tc>
                  <a:txBody>
                    <a:bodyPr/>
                    <a:lstStyle/>
                    <a:p>
                      <a:pPr marL="0" marR="0">
                        <a:spcBef>
                          <a:spcPts val="300"/>
                        </a:spcBef>
                        <a:spcAft>
                          <a:spcPts val="300"/>
                        </a:spcAft>
                      </a:pPr>
                      <a:r>
                        <a:rPr lang="en-US" sz="2200" dirty="0">
                          <a:effectLst/>
                        </a:rPr>
                        <a:t>  Education</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0015" marR="120015" marT="0" marB="0"/>
                </a:tc>
                <a:tc>
                  <a:txBody>
                    <a:bodyPr/>
                    <a:lstStyle/>
                    <a:p>
                      <a:pPr marL="0" marR="0" algn="ctr">
                        <a:spcBef>
                          <a:spcPts val="300"/>
                        </a:spcBef>
                        <a:spcAft>
                          <a:spcPts val="300"/>
                        </a:spcAft>
                      </a:pPr>
                      <a:r>
                        <a:rPr lang="en-US" sz="2200" dirty="0">
                          <a:effectLst/>
                        </a:rPr>
                        <a:t>.81***</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0015" marR="120015" marT="0" marB="0"/>
                </a:tc>
                <a:tc>
                  <a:txBody>
                    <a:bodyPr/>
                    <a:lstStyle/>
                    <a:p>
                      <a:pPr marL="0" marR="0" algn="ctr">
                        <a:spcBef>
                          <a:spcPts val="300"/>
                        </a:spcBef>
                        <a:spcAft>
                          <a:spcPts val="3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.70***</a:t>
                      </a:r>
                    </a:p>
                  </a:txBody>
                  <a:tcPr marL="120015" marR="120015" marT="0" marB="0"/>
                </a:tc>
                <a:extLst>
                  <a:ext uri="{0D108BD9-81ED-4DB2-BD59-A6C34878D82A}">
                    <a16:rowId xmlns:a16="http://schemas.microsoft.com/office/drawing/2014/main" val="2402224758"/>
                  </a:ext>
                </a:extLst>
              </a:tr>
              <a:tr h="427770">
                <a:tc>
                  <a:txBody>
                    <a:bodyPr/>
                    <a:lstStyle/>
                    <a:p>
                      <a:pPr marL="0" marR="0">
                        <a:spcBef>
                          <a:spcPts val="300"/>
                        </a:spcBef>
                        <a:spcAft>
                          <a:spcPts val="300"/>
                        </a:spcAft>
                      </a:pPr>
                      <a:r>
                        <a:rPr lang="en-US" sz="2200" dirty="0">
                          <a:effectLst/>
                        </a:rPr>
                        <a:t>  Negative Peers</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0015" marR="120015" marT="0" marB="0"/>
                </a:tc>
                <a:tc>
                  <a:txBody>
                    <a:bodyPr/>
                    <a:lstStyle/>
                    <a:p>
                      <a:pPr marL="0" marR="0" algn="ctr">
                        <a:spcBef>
                          <a:spcPts val="300"/>
                        </a:spcBef>
                        <a:spcAft>
                          <a:spcPts val="300"/>
                        </a:spcAft>
                      </a:pPr>
                      <a:r>
                        <a:rPr lang="en-US" sz="2200" dirty="0"/>
                        <a:t>.50</a:t>
                      </a:r>
                    </a:p>
                  </a:txBody>
                  <a:tcPr marL="120015" marR="120015" marT="0" marB="0">
                    <a:solidFill>
                      <a:srgbClr val="F0F44A"/>
                    </a:solidFill>
                  </a:tcPr>
                </a:tc>
                <a:tc>
                  <a:txBody>
                    <a:bodyPr/>
                    <a:lstStyle/>
                    <a:p>
                      <a:pPr marL="0" marR="0" algn="ctr">
                        <a:spcBef>
                          <a:spcPts val="300"/>
                        </a:spcBef>
                        <a:spcAft>
                          <a:spcPts val="300"/>
                        </a:spcAft>
                      </a:pPr>
                      <a:r>
                        <a:rPr lang="en-US" sz="2200" dirty="0"/>
                        <a:t>.82***</a:t>
                      </a:r>
                    </a:p>
                  </a:txBody>
                  <a:tcPr marL="120015" marR="120015" marT="0" marB="0">
                    <a:noFill/>
                  </a:tcPr>
                </a:tc>
                <a:extLst>
                  <a:ext uri="{0D108BD9-81ED-4DB2-BD59-A6C34878D82A}">
                    <a16:rowId xmlns:a16="http://schemas.microsoft.com/office/drawing/2014/main" val="890989012"/>
                  </a:ext>
                </a:extLst>
              </a:tr>
              <a:tr h="475536">
                <a:tc>
                  <a:txBody>
                    <a:bodyPr/>
                    <a:lstStyle/>
                    <a:p>
                      <a:pPr marL="0" marR="0">
                        <a:spcBef>
                          <a:spcPts val="300"/>
                        </a:spcBef>
                        <a:spcAft>
                          <a:spcPts val="300"/>
                        </a:spcAft>
                      </a:pPr>
                      <a:r>
                        <a:rPr lang="en-US" sz="2200" dirty="0">
                          <a:effectLst/>
                        </a:rPr>
                        <a:t>  Substance Abuse</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0015" marR="120015" marT="0" marB="0"/>
                </a:tc>
                <a:tc>
                  <a:txBody>
                    <a:bodyPr/>
                    <a:lstStyle/>
                    <a:p>
                      <a:pPr marL="0" marR="0" algn="ctr">
                        <a:spcBef>
                          <a:spcPts val="300"/>
                        </a:spcBef>
                        <a:spcAft>
                          <a:spcPts val="300"/>
                        </a:spcAft>
                      </a:pPr>
                      <a:r>
                        <a:rPr lang="en-US" sz="2200" dirty="0">
                          <a:effectLst/>
                        </a:rPr>
                        <a:t>.85***</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0015" marR="120015" marT="0" marB="0"/>
                </a:tc>
                <a:tc>
                  <a:txBody>
                    <a:bodyPr/>
                    <a:lstStyle/>
                    <a:p>
                      <a:pPr marL="0" marR="0" algn="ctr">
                        <a:spcBef>
                          <a:spcPts val="300"/>
                        </a:spcBef>
                        <a:spcAft>
                          <a:spcPts val="3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.80***</a:t>
                      </a:r>
                    </a:p>
                  </a:txBody>
                  <a:tcPr marL="120015" marR="120015" marT="0" marB="0"/>
                </a:tc>
                <a:extLst>
                  <a:ext uri="{0D108BD9-81ED-4DB2-BD59-A6C34878D82A}">
                    <a16:rowId xmlns:a16="http://schemas.microsoft.com/office/drawing/2014/main" val="1242899436"/>
                  </a:ext>
                </a:extLst>
              </a:tr>
            </a:tbl>
          </a:graphicData>
        </a:graphic>
      </p:graphicFrame>
      <p:sp>
        <p:nvSpPr>
          <p:cNvPr id="4" name="TextBox 3"/>
          <p:cNvSpPr txBox="1"/>
          <p:nvPr/>
        </p:nvSpPr>
        <p:spPr>
          <a:xfrm>
            <a:off x="284311" y="6133719"/>
            <a:ext cx="6512574" cy="430887"/>
          </a:xfrm>
          <a:prstGeom prst="rect">
            <a:avLst/>
          </a:prstGeom>
          <a:noFill/>
        </p:spPr>
        <p:txBody>
          <a:bodyPr wrap="square" rtlCol="0">
            <a:spAutoFit/>
          </a:bodyPr>
          <a:lstStyle/>
          <a:p>
            <a:pPr lvl="1" eaLnBrk="1" hangingPunct="1">
              <a:buNone/>
            </a:pPr>
            <a:r>
              <a:rPr lang="en-US" sz="2200" dirty="0">
                <a:sym typeface="Symbol" pitchFamily="18" charset="2"/>
              </a:rPr>
              <a:t>ICC </a:t>
            </a:r>
            <a:r>
              <a:rPr lang="en-US" sz="2200" dirty="0"/>
              <a:t> .75 = excellent; .60 </a:t>
            </a:r>
            <a:r>
              <a:rPr lang="en-US" sz="2200" dirty="0">
                <a:sym typeface="Symbol" pitchFamily="18" charset="2"/>
              </a:rPr>
              <a:t></a:t>
            </a:r>
            <a:r>
              <a:rPr lang="en-US" sz="2200" dirty="0"/>
              <a:t> ICC &lt; .75 = good</a:t>
            </a:r>
          </a:p>
        </p:txBody>
      </p:sp>
      <p:sp>
        <p:nvSpPr>
          <p:cNvPr id="9" name="TextBox 8">
            <a:extLst>
              <a:ext uri="{FF2B5EF4-FFF2-40B4-BE49-F238E27FC236}">
                <a16:creationId xmlns:a16="http://schemas.microsoft.com/office/drawing/2014/main" id="{4F699869-76F5-CE47-A2EE-D05DBD2518B7}"/>
              </a:ext>
            </a:extLst>
          </p:cNvPr>
          <p:cNvSpPr txBox="1"/>
          <p:nvPr/>
        </p:nvSpPr>
        <p:spPr>
          <a:xfrm>
            <a:off x="10642599" y="4050797"/>
            <a:ext cx="1371600" cy="430887"/>
          </a:xfrm>
          <a:prstGeom prst="rect">
            <a:avLst/>
          </a:prstGeom>
          <a:noFill/>
        </p:spPr>
        <p:txBody>
          <a:bodyPr wrap="square" rtlCol="0">
            <a:spAutoFit/>
          </a:bodyPr>
          <a:lstStyle/>
          <a:p>
            <a:r>
              <a:rPr lang="en-US" sz="2200" dirty="0"/>
              <a:t>p &lt; .01 </a:t>
            </a:r>
          </a:p>
        </p:txBody>
      </p:sp>
      <p:grpSp>
        <p:nvGrpSpPr>
          <p:cNvPr id="10" name="Group 9">
            <a:extLst>
              <a:ext uri="{FF2B5EF4-FFF2-40B4-BE49-F238E27FC236}">
                <a16:creationId xmlns:a16="http://schemas.microsoft.com/office/drawing/2014/main" id="{CE5DF08C-E4F6-3F43-84B9-A55A4D65C611}"/>
              </a:ext>
            </a:extLst>
          </p:cNvPr>
          <p:cNvGrpSpPr/>
          <p:nvPr/>
        </p:nvGrpSpPr>
        <p:grpSpPr>
          <a:xfrm>
            <a:off x="7083706" y="1319514"/>
            <a:ext cx="5143695" cy="5682324"/>
            <a:chOff x="6570132" y="933742"/>
            <a:chExt cx="5621867" cy="6296968"/>
          </a:xfrm>
        </p:grpSpPr>
        <p:graphicFrame>
          <p:nvGraphicFramePr>
            <p:cNvPr id="5" name="Content Placeholder 3">
              <a:extLst>
                <a:ext uri="{FF2B5EF4-FFF2-40B4-BE49-F238E27FC236}">
                  <a16:creationId xmlns:a16="http://schemas.microsoft.com/office/drawing/2014/main" id="{C83C85EF-0C4C-3842-9A4C-DB0167C01A92}"/>
                </a:ext>
              </a:extLst>
            </p:cNvPr>
            <p:cNvGraphicFramePr>
              <a:graphicFrameLocks/>
            </p:cNvGraphicFramePr>
            <p:nvPr>
              <p:extLst>
                <p:ext uri="{D42A27DB-BD31-4B8C-83A1-F6EECF244321}">
                  <p14:modId xmlns:p14="http://schemas.microsoft.com/office/powerpoint/2010/main" val="1251647493"/>
                </p:ext>
              </p:extLst>
            </p:nvPr>
          </p:nvGraphicFramePr>
          <p:xfrm>
            <a:off x="6570132" y="1413475"/>
            <a:ext cx="5621867" cy="454286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36D079E-2F02-1144-B5C5-DF08805463D4}"/>
                </a:ext>
              </a:extLst>
            </p:cNvPr>
            <p:cNvSpPr txBox="1"/>
            <p:nvPr/>
          </p:nvSpPr>
          <p:spPr>
            <a:xfrm>
              <a:off x="7101463" y="933742"/>
              <a:ext cx="4684139" cy="477495"/>
            </a:xfrm>
            <a:prstGeom prst="rect">
              <a:avLst/>
            </a:prstGeom>
            <a:noFill/>
          </p:spPr>
          <p:txBody>
            <a:bodyPr wrap="square" rtlCol="0">
              <a:spAutoFit/>
            </a:bodyPr>
            <a:lstStyle/>
            <a:p>
              <a:r>
                <a:rPr lang="en-US" sz="2200" b="1" dirty="0"/>
                <a:t>Predictive Validity over 602 days</a:t>
              </a:r>
            </a:p>
          </p:txBody>
        </p:sp>
        <p:sp>
          <p:nvSpPr>
            <p:cNvPr id="12" name="TextBox 11">
              <a:extLst>
                <a:ext uri="{FF2B5EF4-FFF2-40B4-BE49-F238E27FC236}">
                  <a16:creationId xmlns:a16="http://schemas.microsoft.com/office/drawing/2014/main" id="{3FFADD8E-901A-A442-84F6-FFFBEC231AD2}"/>
                </a:ext>
              </a:extLst>
            </p:cNvPr>
            <p:cNvSpPr txBox="1"/>
            <p:nvPr/>
          </p:nvSpPr>
          <p:spPr>
            <a:xfrm>
              <a:off x="6850702" y="5784160"/>
              <a:ext cx="5268793" cy="1446550"/>
            </a:xfrm>
            <a:prstGeom prst="rect">
              <a:avLst/>
            </a:prstGeom>
            <a:noFill/>
          </p:spPr>
          <p:txBody>
            <a:bodyPr wrap="square" rtlCol="0">
              <a:spAutoFit/>
            </a:bodyPr>
            <a:lstStyle/>
            <a:p>
              <a:r>
                <a:rPr lang="en-US" sz="2200" b="1" u="sng" dirty="0"/>
                <a:t>Cox Regressions:</a:t>
              </a:r>
            </a:p>
            <a:p>
              <a:r>
                <a:rPr lang="en-US" sz="2200" dirty="0"/>
                <a:t>Any petition - </a:t>
              </a:r>
              <a:r>
                <a:rPr lang="en-US" sz="2200" dirty="0" err="1"/>
                <a:t>Exp</a:t>
              </a:r>
              <a:r>
                <a:rPr lang="en-US" sz="2200" dirty="0"/>
                <a:t>(B) = 1.83***</a:t>
              </a:r>
            </a:p>
            <a:p>
              <a:r>
                <a:rPr lang="en-US" sz="2200" dirty="0"/>
                <a:t>Violent petitions - </a:t>
              </a:r>
              <a:r>
                <a:rPr lang="en-US" sz="2200" dirty="0" err="1"/>
                <a:t>Exp</a:t>
              </a:r>
              <a:r>
                <a:rPr lang="en-US" sz="2200" dirty="0"/>
                <a:t>(B) = 1.96**</a:t>
              </a:r>
            </a:p>
            <a:p>
              <a:endParaRPr lang="en-US" sz="2200" dirty="0"/>
            </a:p>
          </p:txBody>
        </p:sp>
      </p:grpSp>
    </p:spTree>
    <p:extLst>
      <p:ext uri="{BB962C8B-B14F-4D97-AF65-F5344CB8AC3E}">
        <p14:creationId xmlns:p14="http://schemas.microsoft.com/office/powerpoint/2010/main" val="325151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912FF1B-C442-A544-830F-1943516FDCD1}"/>
              </a:ext>
            </a:extLst>
          </p:cNvPr>
          <p:cNvSpPr>
            <a:spLocks noGrp="1"/>
          </p:cNvSpPr>
          <p:nvPr>
            <p:ph type="title"/>
          </p:nvPr>
        </p:nvSpPr>
        <p:spPr>
          <a:xfrm>
            <a:off x="1021738" y="193847"/>
            <a:ext cx="10853587" cy="799811"/>
          </a:xfrm>
        </p:spPr>
        <p:txBody>
          <a:bodyPr>
            <a:noAutofit/>
          </a:bodyPr>
          <a:lstStyle/>
          <a:p>
            <a:r>
              <a:rPr lang="en-US" sz="3600" b="1" dirty="0">
                <a:solidFill>
                  <a:schemeClr val="tx1"/>
                </a:solidFill>
                <a:latin typeface="+mn-lt"/>
              </a:rPr>
              <a:t>Did They Adhere to Instrument Administration Policies?</a:t>
            </a:r>
          </a:p>
        </p:txBody>
      </p:sp>
      <p:graphicFrame>
        <p:nvGraphicFramePr>
          <p:cNvPr id="7" name="Chart 6"/>
          <p:cNvGraphicFramePr/>
          <p:nvPr>
            <p:extLst>
              <p:ext uri="{D42A27DB-BD31-4B8C-83A1-F6EECF244321}">
                <p14:modId xmlns:p14="http://schemas.microsoft.com/office/powerpoint/2010/main" val="2265435805"/>
              </p:ext>
            </p:extLst>
          </p:nvPr>
        </p:nvGraphicFramePr>
        <p:xfrm>
          <a:off x="6228861" y="1262147"/>
          <a:ext cx="5751871" cy="540200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69E2081F-FBBA-C542-9EDD-35F8C1C44006}"/>
              </a:ext>
            </a:extLst>
          </p:cNvPr>
          <p:cNvSpPr txBox="1"/>
          <p:nvPr/>
        </p:nvSpPr>
        <p:spPr>
          <a:xfrm>
            <a:off x="849051" y="1144529"/>
            <a:ext cx="6321769" cy="830997"/>
          </a:xfrm>
          <a:prstGeom prst="rect">
            <a:avLst/>
          </a:prstGeom>
          <a:noFill/>
        </p:spPr>
        <p:txBody>
          <a:bodyPr wrap="square" rtlCol="0">
            <a:spAutoFit/>
          </a:bodyPr>
          <a:lstStyle/>
          <a:p>
            <a:r>
              <a:rPr lang="en-US" sz="2400" dirty="0"/>
              <a:t>Only 55.6% (n = 461) of youth had a MAYSI-2 </a:t>
            </a:r>
          </a:p>
          <a:p>
            <a:r>
              <a:rPr lang="en-US" sz="2400" dirty="0"/>
              <a:t>Only 53.9% had a SAVRY</a:t>
            </a:r>
          </a:p>
        </p:txBody>
      </p:sp>
      <p:sp>
        <p:nvSpPr>
          <p:cNvPr id="6" name="TextBox 5">
            <a:extLst>
              <a:ext uri="{FF2B5EF4-FFF2-40B4-BE49-F238E27FC236}">
                <a16:creationId xmlns:a16="http://schemas.microsoft.com/office/drawing/2014/main" id="{9ABB0789-4780-8C40-A859-2A5BCAB30DD5}"/>
              </a:ext>
            </a:extLst>
          </p:cNvPr>
          <p:cNvSpPr txBox="1"/>
          <p:nvPr/>
        </p:nvSpPr>
        <p:spPr>
          <a:xfrm>
            <a:off x="849051" y="2126397"/>
            <a:ext cx="4916672" cy="3046988"/>
          </a:xfrm>
          <a:prstGeom prst="rect">
            <a:avLst/>
          </a:prstGeom>
          <a:noFill/>
        </p:spPr>
        <p:txBody>
          <a:bodyPr wrap="square" rtlCol="0">
            <a:spAutoFit/>
          </a:bodyPr>
          <a:lstStyle/>
          <a:p>
            <a:r>
              <a:rPr lang="en-US" sz="2400" b="1" u="sng" dirty="0"/>
              <a:t>Site-Level Differences in Adherence</a:t>
            </a:r>
          </a:p>
          <a:p>
            <a:r>
              <a:rPr lang="en-US" sz="2400" dirty="0"/>
              <a:t>High in NE state &amp; 2 Southern offices – &gt; 90%</a:t>
            </a:r>
          </a:p>
          <a:p>
            <a:endParaRPr lang="en-US" sz="2400" dirty="0"/>
          </a:p>
          <a:p>
            <a:r>
              <a:rPr lang="en-US" sz="2400" dirty="0"/>
              <a:t>Moderate in one Southern office = 67%</a:t>
            </a:r>
          </a:p>
          <a:p>
            <a:endParaRPr lang="en-US" sz="2400" dirty="0"/>
          </a:p>
          <a:p>
            <a:r>
              <a:rPr lang="en-US" sz="2400" dirty="0"/>
              <a:t>Poor in one Southern office = 23%</a:t>
            </a:r>
          </a:p>
        </p:txBody>
      </p:sp>
      <p:sp>
        <p:nvSpPr>
          <p:cNvPr id="8" name="TextBox 7">
            <a:extLst>
              <a:ext uri="{FF2B5EF4-FFF2-40B4-BE49-F238E27FC236}">
                <a16:creationId xmlns:a16="http://schemas.microsoft.com/office/drawing/2014/main" id="{517CADCF-3768-A54C-80B4-5E9711DDA6CA}"/>
              </a:ext>
            </a:extLst>
          </p:cNvPr>
          <p:cNvSpPr txBox="1"/>
          <p:nvPr/>
        </p:nvSpPr>
        <p:spPr>
          <a:xfrm>
            <a:off x="1021738" y="5709214"/>
            <a:ext cx="4228275"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20.4% were Critical MAYSI-2 cases</a:t>
            </a:r>
          </a:p>
        </p:txBody>
      </p:sp>
    </p:spTree>
    <p:extLst>
      <p:ext uri="{BB962C8B-B14F-4D97-AF65-F5344CB8AC3E}">
        <p14:creationId xmlns:p14="http://schemas.microsoft.com/office/powerpoint/2010/main" val="279465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408" y="310830"/>
            <a:ext cx="10249651" cy="1006097"/>
          </a:xfrm>
        </p:spPr>
        <p:txBody>
          <a:bodyPr>
            <a:normAutofit fontScale="90000"/>
          </a:bodyPr>
          <a:lstStyle/>
          <a:p>
            <a:r>
              <a:rPr lang="en-US" sz="3600" b="1" dirty="0">
                <a:solidFill>
                  <a:schemeClr val="tx1"/>
                </a:solidFill>
              </a:rPr>
              <a:t>Did They Adhere to RNR-Based Case Planning Policies? Types of Service Referrals (</a:t>
            </a:r>
            <a:r>
              <a:rPr lang="en-US" sz="3600" b="1" i="1" dirty="0">
                <a:solidFill>
                  <a:schemeClr val="tx1"/>
                </a:solidFill>
              </a:rPr>
              <a:t>n</a:t>
            </a:r>
            <a:r>
              <a:rPr lang="en-US" sz="3600" b="1" dirty="0">
                <a:solidFill>
                  <a:schemeClr val="tx1"/>
                </a:solidFill>
              </a:rPr>
              <a:t> = 437 youth w/assessments)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7961017"/>
              </p:ext>
            </p:extLst>
          </p:nvPr>
        </p:nvGraphicFramePr>
        <p:xfrm>
          <a:off x="913408" y="1962168"/>
          <a:ext cx="10612845" cy="423511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11095" y="6197283"/>
            <a:ext cx="627247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142 of the 437 received no service referrals</a:t>
            </a:r>
          </a:p>
        </p:txBody>
      </p:sp>
      <p:sp>
        <p:nvSpPr>
          <p:cNvPr id="6" name="Oval 5">
            <a:extLst>
              <a:ext uri="{FF2B5EF4-FFF2-40B4-BE49-F238E27FC236}">
                <a16:creationId xmlns:a16="http://schemas.microsoft.com/office/drawing/2014/main" id="{4C808718-144C-B040-8287-F69E6438FF46}"/>
              </a:ext>
            </a:extLst>
          </p:cNvPr>
          <p:cNvSpPr/>
          <p:nvPr/>
        </p:nvSpPr>
        <p:spPr>
          <a:xfrm>
            <a:off x="10027998" y="2662278"/>
            <a:ext cx="1385441" cy="26483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375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B9DD-46D3-334D-AE51-E9009865D705}"/>
              </a:ext>
            </a:extLst>
          </p:cNvPr>
          <p:cNvSpPr>
            <a:spLocks noGrp="1"/>
          </p:cNvSpPr>
          <p:nvPr>
            <p:ph type="title"/>
          </p:nvPr>
        </p:nvSpPr>
        <p:spPr>
          <a:xfrm>
            <a:off x="899650" y="243348"/>
            <a:ext cx="10604091" cy="1201994"/>
          </a:xfrm>
        </p:spPr>
        <p:txBody>
          <a:bodyPr>
            <a:normAutofit/>
          </a:bodyPr>
          <a:lstStyle/>
          <a:p>
            <a:r>
              <a:rPr lang="en-US" sz="3600" b="1" dirty="0"/>
              <a:t>Did They Adhere to RNR Policy Regarding Types of Service Referrals - Responsivity?</a:t>
            </a:r>
          </a:p>
        </p:txBody>
      </p:sp>
      <p:graphicFrame>
        <p:nvGraphicFramePr>
          <p:cNvPr id="4" name="Content Placeholder 3">
            <a:extLst>
              <a:ext uri="{FF2B5EF4-FFF2-40B4-BE49-F238E27FC236}">
                <a16:creationId xmlns:a16="http://schemas.microsoft.com/office/drawing/2014/main" id="{48553EF2-5FE0-A749-8DC7-FC33BB11FB89}"/>
              </a:ext>
            </a:extLst>
          </p:cNvPr>
          <p:cNvGraphicFramePr>
            <a:graphicFrameLocks noGrp="1"/>
          </p:cNvGraphicFramePr>
          <p:nvPr>
            <p:ph idx="1"/>
            <p:extLst>
              <p:ext uri="{D42A27DB-BD31-4B8C-83A1-F6EECF244321}">
                <p14:modId xmlns:p14="http://schemas.microsoft.com/office/powerpoint/2010/main" val="3002968303"/>
              </p:ext>
            </p:extLst>
          </p:nvPr>
        </p:nvGraphicFramePr>
        <p:xfrm>
          <a:off x="900112" y="2153265"/>
          <a:ext cx="10603629" cy="419673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8152325-D543-9E4B-9FBF-B52EA0467C89}"/>
              </a:ext>
            </a:extLst>
          </p:cNvPr>
          <p:cNvSpPr txBox="1"/>
          <p:nvPr/>
        </p:nvSpPr>
        <p:spPr>
          <a:xfrm>
            <a:off x="1047135" y="1429971"/>
            <a:ext cx="10338619" cy="461665"/>
          </a:xfrm>
          <a:prstGeom prst="rect">
            <a:avLst/>
          </a:prstGeom>
          <a:noFill/>
        </p:spPr>
        <p:txBody>
          <a:bodyPr wrap="square" rtlCol="0">
            <a:spAutoFit/>
          </a:bodyPr>
          <a:lstStyle/>
          <a:p>
            <a:r>
              <a:rPr lang="en-US" sz="2400" i="1" dirty="0"/>
              <a:t>Types of Service Referrals for Youth by MAYSI-2 Critical Case Status (n = 437)</a:t>
            </a:r>
            <a:endParaRPr lang="en-US" sz="2400" dirty="0"/>
          </a:p>
        </p:txBody>
      </p:sp>
      <p:sp>
        <p:nvSpPr>
          <p:cNvPr id="7" name="Oval 6">
            <a:extLst>
              <a:ext uri="{FF2B5EF4-FFF2-40B4-BE49-F238E27FC236}">
                <a16:creationId xmlns:a16="http://schemas.microsoft.com/office/drawing/2014/main" id="{3E474B4F-2A79-C047-A5D9-A7DFFC1D05C3}"/>
              </a:ext>
            </a:extLst>
          </p:cNvPr>
          <p:cNvSpPr/>
          <p:nvPr/>
        </p:nvSpPr>
        <p:spPr>
          <a:xfrm>
            <a:off x="1705310" y="2939639"/>
            <a:ext cx="1385454" cy="28954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8" name="Oval 7">
            <a:extLst>
              <a:ext uri="{FF2B5EF4-FFF2-40B4-BE49-F238E27FC236}">
                <a16:creationId xmlns:a16="http://schemas.microsoft.com/office/drawing/2014/main" id="{E903521B-0044-5F49-BF05-5C21FDD31E03}"/>
              </a:ext>
            </a:extLst>
          </p:cNvPr>
          <p:cNvSpPr/>
          <p:nvPr/>
        </p:nvSpPr>
        <p:spPr>
          <a:xfrm>
            <a:off x="10118287" y="2939639"/>
            <a:ext cx="1385454" cy="28954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6017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746" y="309716"/>
            <a:ext cx="9792929" cy="1028017"/>
          </a:xfrm>
        </p:spPr>
        <p:txBody>
          <a:bodyPr>
            <a:normAutofit fontScale="90000"/>
          </a:bodyPr>
          <a:lstStyle/>
          <a:p>
            <a:r>
              <a:rPr lang="en-US" sz="3600" b="1" dirty="0">
                <a:solidFill>
                  <a:schemeClr val="accent2">
                    <a:lumMod val="50000"/>
                  </a:schemeClr>
                </a:solidFill>
              </a:rPr>
              <a:t>One Southern County - Service-to-Need Match: </a:t>
            </a:r>
            <a:br>
              <a:rPr lang="en-US" sz="3600" b="1" dirty="0">
                <a:solidFill>
                  <a:schemeClr val="accent2">
                    <a:lumMod val="50000"/>
                  </a:schemeClr>
                </a:solidFill>
              </a:rPr>
            </a:br>
            <a:r>
              <a:rPr lang="en-US" sz="3600" b="1" dirty="0">
                <a:solidFill>
                  <a:schemeClr val="accent2">
                    <a:lumMod val="50000"/>
                  </a:schemeClr>
                </a:solidFill>
              </a:rPr>
              <a:t>% of Youth Rated High in Need That Received a Service</a:t>
            </a:r>
          </a:p>
        </p:txBody>
      </p:sp>
      <p:graphicFrame>
        <p:nvGraphicFramePr>
          <p:cNvPr id="5" name="Content Placeholder 8"/>
          <p:cNvGraphicFramePr>
            <a:graphicFrameLocks noGrp="1"/>
          </p:cNvGraphicFramePr>
          <p:nvPr>
            <p:ph idx="1"/>
            <p:extLst>
              <p:ext uri="{D42A27DB-BD31-4B8C-83A1-F6EECF244321}">
                <p14:modId xmlns:p14="http://schemas.microsoft.com/office/powerpoint/2010/main" val="1996925603"/>
              </p:ext>
            </p:extLst>
          </p:nvPr>
        </p:nvGraphicFramePr>
        <p:xfrm>
          <a:off x="965747" y="1566334"/>
          <a:ext cx="7178794" cy="498332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87F49D5-D4B9-6341-8852-24CCBF02856B}"/>
              </a:ext>
            </a:extLst>
          </p:cNvPr>
          <p:cNvSpPr txBox="1"/>
          <p:nvPr/>
        </p:nvSpPr>
        <p:spPr>
          <a:xfrm>
            <a:off x="7824088" y="1736454"/>
            <a:ext cx="4148173" cy="4247317"/>
          </a:xfrm>
          <a:prstGeom prst="rect">
            <a:avLst/>
          </a:prstGeom>
          <a:noFill/>
        </p:spPr>
        <p:txBody>
          <a:bodyPr wrap="square" rtlCol="0">
            <a:spAutoFit/>
          </a:bodyPr>
          <a:lstStyle/>
          <a:p>
            <a:r>
              <a:rPr lang="en-US" sz="2400" b="1" dirty="0"/>
              <a:t>What Was Different?</a:t>
            </a:r>
          </a:p>
          <a:p>
            <a:endParaRPr lang="en-US" sz="2400" b="1" dirty="0"/>
          </a:p>
          <a:p>
            <a:pPr marL="457200" indent="-457200">
              <a:buFont typeface="+mj-lt"/>
              <a:buAutoNum type="arabicPeriod"/>
            </a:pPr>
            <a:r>
              <a:rPr lang="en-US" sz="2400" dirty="0"/>
              <a:t>Strong supervisors who provided coaching &amp; QA</a:t>
            </a:r>
          </a:p>
          <a:p>
            <a:pPr marL="457200" indent="-457200">
              <a:buFont typeface="+mj-lt"/>
              <a:buAutoNum type="arabicPeriod"/>
            </a:pPr>
            <a:endParaRPr lang="en-US" sz="2400" dirty="0"/>
          </a:p>
          <a:p>
            <a:pPr marL="457200" indent="-457200">
              <a:buFont typeface="+mj-lt"/>
              <a:buAutoNum type="arabicPeriod"/>
            </a:pPr>
            <a:r>
              <a:rPr lang="en-US" sz="2400" dirty="0"/>
              <a:t>Strong judge buy—in</a:t>
            </a:r>
          </a:p>
          <a:p>
            <a:pPr marL="457200" indent="-457200">
              <a:buFont typeface="+mj-lt"/>
              <a:buAutoNum type="arabicPeriod"/>
            </a:pPr>
            <a:endParaRPr lang="en-US" sz="2400" dirty="0"/>
          </a:p>
          <a:p>
            <a:pPr marL="457200" indent="-457200">
              <a:buFont typeface="+mj-lt"/>
              <a:buAutoNum type="arabicPeriod"/>
            </a:pPr>
            <a:r>
              <a:rPr lang="en-US" sz="2400" dirty="0"/>
              <a:t>Well resourced in terms of services</a:t>
            </a:r>
          </a:p>
          <a:p>
            <a:endParaRPr lang="en-US" dirty="0"/>
          </a:p>
          <a:p>
            <a:endParaRPr lang="en-US" dirty="0"/>
          </a:p>
          <a:p>
            <a:endParaRPr lang="en-US" dirty="0"/>
          </a:p>
        </p:txBody>
      </p:sp>
      <p:sp>
        <p:nvSpPr>
          <p:cNvPr id="6" name="Oval 5">
            <a:extLst>
              <a:ext uri="{FF2B5EF4-FFF2-40B4-BE49-F238E27FC236}">
                <a16:creationId xmlns:a16="http://schemas.microsoft.com/office/drawing/2014/main" id="{5A4B3F3F-1F1B-4C4C-B23E-FE7CDE9D74B2}"/>
              </a:ext>
            </a:extLst>
          </p:cNvPr>
          <p:cNvSpPr/>
          <p:nvPr/>
        </p:nvSpPr>
        <p:spPr>
          <a:xfrm>
            <a:off x="1715520" y="1736454"/>
            <a:ext cx="3047866" cy="170849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74221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E4F2-F5EF-E145-9CF9-73FAEC477FC7}"/>
              </a:ext>
            </a:extLst>
          </p:cNvPr>
          <p:cNvSpPr>
            <a:spLocks noGrp="1"/>
          </p:cNvSpPr>
          <p:nvPr>
            <p:ph type="title"/>
          </p:nvPr>
        </p:nvSpPr>
        <p:spPr>
          <a:xfrm>
            <a:off x="965200" y="271623"/>
            <a:ext cx="11023600" cy="515455"/>
          </a:xfrm>
        </p:spPr>
        <p:txBody>
          <a:bodyPr>
            <a:noAutofit/>
          </a:bodyPr>
          <a:lstStyle/>
          <a:p>
            <a:r>
              <a:rPr lang="en-US" sz="4000" b="1" dirty="0">
                <a:solidFill>
                  <a:schemeClr val="tx1"/>
                </a:solidFill>
              </a:rPr>
              <a:t>Conclusions</a:t>
            </a:r>
          </a:p>
        </p:txBody>
      </p:sp>
      <p:sp>
        <p:nvSpPr>
          <p:cNvPr id="3" name="Content Placeholder 2">
            <a:extLst>
              <a:ext uri="{FF2B5EF4-FFF2-40B4-BE49-F238E27FC236}">
                <a16:creationId xmlns:a16="http://schemas.microsoft.com/office/drawing/2014/main" id="{D53387D0-B4F9-4449-A18A-5C7DD8CD25AD}"/>
              </a:ext>
            </a:extLst>
          </p:cNvPr>
          <p:cNvSpPr>
            <a:spLocks noGrp="1"/>
          </p:cNvSpPr>
          <p:nvPr>
            <p:ph idx="1"/>
          </p:nvPr>
        </p:nvSpPr>
        <p:spPr>
          <a:xfrm>
            <a:off x="965200" y="1352094"/>
            <a:ext cx="11023600" cy="5147734"/>
          </a:xfrm>
        </p:spPr>
        <p:txBody>
          <a:bodyPr>
            <a:normAutofit/>
          </a:bodyPr>
          <a:lstStyle/>
          <a:p>
            <a:pPr marL="441198" indent="-514350">
              <a:buFont typeface="+mj-lt"/>
              <a:buAutoNum type="arabicPeriod"/>
            </a:pPr>
            <a:r>
              <a:rPr lang="en-US" sz="2400" dirty="0"/>
              <a:t>Were JPOs able to complete the SAVRY with fidelity? </a:t>
            </a:r>
            <a:r>
              <a:rPr lang="en-US" sz="2400" i="1" dirty="0">
                <a:solidFill>
                  <a:srgbClr val="C00000"/>
                </a:solidFill>
              </a:rPr>
              <a:t>YES</a:t>
            </a:r>
          </a:p>
          <a:p>
            <a:pPr marL="441198" indent="-514350">
              <a:buFont typeface="+mj-lt"/>
              <a:buAutoNum type="arabicPeriod"/>
            </a:pPr>
            <a:r>
              <a:rPr lang="en-US" sz="2400" dirty="0"/>
              <a:t>Did JPOs adhere to instrument administration policies? </a:t>
            </a:r>
            <a:r>
              <a:rPr lang="en-US" sz="2400" dirty="0">
                <a:solidFill>
                  <a:srgbClr val="C00000"/>
                </a:solidFill>
              </a:rPr>
              <a:t>DEPENDS</a:t>
            </a:r>
          </a:p>
          <a:p>
            <a:pPr marL="971550" lvl="1" indent="-514350"/>
            <a:r>
              <a:rPr lang="en-US" sz="2400" dirty="0">
                <a:solidFill>
                  <a:srgbClr val="C00000"/>
                </a:solidFill>
              </a:rPr>
              <a:t>Administered SAVRY &amp; MAYSI to most youth in all but 2 offices</a:t>
            </a:r>
          </a:p>
          <a:p>
            <a:pPr marL="971550" lvl="1" indent="-514350"/>
            <a:r>
              <a:rPr lang="en-US" sz="2400" dirty="0">
                <a:solidFill>
                  <a:srgbClr val="C00000"/>
                </a:solidFill>
              </a:rPr>
              <a:t>However, NE state never accomplished this pre-disposition as per policy</a:t>
            </a:r>
          </a:p>
          <a:p>
            <a:pPr marL="441198" indent="-514350">
              <a:buFont typeface="+mj-lt"/>
              <a:buAutoNum type="arabicPeriod"/>
            </a:pPr>
            <a:r>
              <a:rPr lang="en-US" sz="2400" i="1" dirty="0"/>
              <a:t>Did JPOs adhere to the need and responsivity principles? </a:t>
            </a:r>
            <a:r>
              <a:rPr lang="en-US" sz="2600" i="1" dirty="0">
                <a:solidFill>
                  <a:srgbClr val="C00000"/>
                </a:solidFill>
              </a:rPr>
              <a:t>Mostly NO</a:t>
            </a:r>
          </a:p>
          <a:p>
            <a:pPr marL="971550" lvl="1" indent="-514350"/>
            <a:r>
              <a:rPr lang="en-US" sz="2400" dirty="0">
                <a:solidFill>
                  <a:srgbClr val="C00000"/>
                </a:solidFill>
              </a:rPr>
              <a:t>MH the most common referral (&gt; 50% of youth) regardless of MH screen indicating only 20% </a:t>
            </a:r>
            <a:r>
              <a:rPr lang="en-US" sz="2400" u="sng" dirty="0">
                <a:solidFill>
                  <a:srgbClr val="C00000"/>
                </a:solidFill>
              </a:rPr>
              <a:t>may</a:t>
            </a:r>
            <a:r>
              <a:rPr lang="en-US" sz="2400" dirty="0">
                <a:solidFill>
                  <a:srgbClr val="C00000"/>
                </a:solidFill>
              </a:rPr>
              <a:t> need it</a:t>
            </a:r>
          </a:p>
          <a:p>
            <a:pPr marL="971550" lvl="1" indent="-514350"/>
            <a:r>
              <a:rPr lang="en-US" sz="2400" dirty="0">
                <a:solidFill>
                  <a:srgbClr val="C00000"/>
                </a:solidFill>
              </a:rPr>
              <a:t>Most of these youth also received a dynamic risk-related service</a:t>
            </a:r>
          </a:p>
          <a:p>
            <a:pPr marL="971550" lvl="1" indent="-514350"/>
            <a:r>
              <a:rPr lang="en-US" sz="2400" dirty="0">
                <a:solidFill>
                  <a:srgbClr val="C00000"/>
                </a:solidFill>
              </a:rPr>
              <a:t>One site implemented the principles very well!</a:t>
            </a:r>
          </a:p>
          <a:p>
            <a:pPr marL="971550" lvl="1" indent="-514350"/>
            <a:endParaRPr lang="en-US" sz="2400" i="1" dirty="0">
              <a:solidFill>
                <a:srgbClr val="C00000"/>
              </a:solidFill>
            </a:endParaRPr>
          </a:p>
          <a:p>
            <a:pPr marL="0" indent="0">
              <a:buNone/>
            </a:pPr>
            <a:endParaRPr lang="en-US" sz="2600" dirty="0"/>
          </a:p>
        </p:txBody>
      </p:sp>
    </p:spTree>
    <p:extLst>
      <p:ext uri="{BB962C8B-B14F-4D97-AF65-F5344CB8AC3E}">
        <p14:creationId xmlns:p14="http://schemas.microsoft.com/office/powerpoint/2010/main" val="2793552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8132"/>
          </a:xfrm>
        </p:spPr>
        <p:txBody>
          <a:bodyPr>
            <a:normAutofit fontScale="90000"/>
          </a:bodyPr>
          <a:lstStyle/>
          <a:p>
            <a:r>
              <a:rPr lang="en-US" b="1" dirty="0"/>
              <a:t>Conclusions</a:t>
            </a:r>
          </a:p>
        </p:txBody>
      </p:sp>
      <p:sp>
        <p:nvSpPr>
          <p:cNvPr id="3" name="Content Placeholder 2"/>
          <p:cNvSpPr>
            <a:spLocks noGrp="1"/>
          </p:cNvSpPr>
          <p:nvPr>
            <p:ph sz="quarter" idx="1"/>
          </p:nvPr>
        </p:nvSpPr>
        <p:spPr>
          <a:xfrm>
            <a:off x="838200" y="1023258"/>
            <a:ext cx="11074400" cy="5502935"/>
          </a:xfrm>
        </p:spPr>
        <p:txBody>
          <a:bodyPr>
            <a:noAutofit/>
          </a:bodyPr>
          <a:lstStyle/>
          <a:p>
            <a:r>
              <a:rPr lang="en-US" sz="2600" dirty="0"/>
              <a:t>What interfered with implementation &amp; does not work? (JPO interviews)</a:t>
            </a:r>
          </a:p>
          <a:p>
            <a:pPr lvl="1"/>
            <a:r>
              <a:rPr lang="en-US" sz="2400" dirty="0"/>
              <a:t>Post-disposition assessments (NE state) simply did not work – systemic obstacles</a:t>
            </a:r>
          </a:p>
          <a:p>
            <a:pPr lvl="1"/>
            <a:r>
              <a:rPr lang="en-US" sz="2400" dirty="0"/>
              <a:t>Stakeholder buy-in problems w/seasoned JPOs and one judge (the site with poorest adherence)</a:t>
            </a:r>
          </a:p>
          <a:p>
            <a:pPr lvl="1"/>
            <a:r>
              <a:rPr lang="en-US" sz="2400" dirty="0"/>
              <a:t>Service availability limited in rural areas – MH referrals the ‘go-to’</a:t>
            </a:r>
          </a:p>
          <a:p>
            <a:pPr lvl="1"/>
            <a:r>
              <a:rPr lang="en-US" sz="2400" dirty="0"/>
              <a:t>Buy-in from MH providers was low in many sites &amp; is essential (</a:t>
            </a:r>
            <a:r>
              <a:rPr lang="en-US" sz="2400" dirty="0" err="1"/>
              <a:t>Haqanee</a:t>
            </a:r>
            <a:r>
              <a:rPr lang="en-US" sz="2400" dirty="0"/>
              <a:t> et al., 2014)</a:t>
            </a:r>
          </a:p>
          <a:p>
            <a:pPr lvl="1"/>
            <a:r>
              <a:rPr lang="en-US" sz="2400" dirty="0"/>
              <a:t>Data management system problems</a:t>
            </a:r>
          </a:p>
          <a:p>
            <a:r>
              <a:rPr lang="en-US" sz="2600" dirty="0"/>
              <a:t>What DOES work?</a:t>
            </a:r>
          </a:p>
          <a:p>
            <a:pPr lvl="1"/>
            <a:r>
              <a:rPr lang="en-US" sz="2400" dirty="0"/>
              <a:t>Strong supervision with coaching &amp; quality assurance</a:t>
            </a:r>
          </a:p>
          <a:p>
            <a:pPr lvl="1"/>
            <a:r>
              <a:rPr lang="en-US" sz="2400" dirty="0"/>
              <a:t>Strong judge, provider, &amp; JPO buy-in</a:t>
            </a:r>
          </a:p>
          <a:p>
            <a:pPr lvl="1"/>
            <a:r>
              <a:rPr lang="en-US" sz="2400" dirty="0"/>
              <a:t>Well-resourced with services</a:t>
            </a:r>
          </a:p>
          <a:p>
            <a:pPr marL="530352" lvl="1" indent="0">
              <a:buNone/>
            </a:pPr>
            <a:endParaRPr lang="en-US" sz="2400" dirty="0"/>
          </a:p>
        </p:txBody>
      </p:sp>
    </p:spTree>
    <p:extLst>
      <p:ext uri="{BB962C8B-B14F-4D97-AF65-F5344CB8AC3E}">
        <p14:creationId xmlns:p14="http://schemas.microsoft.com/office/powerpoint/2010/main" val="35974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935" y="280066"/>
            <a:ext cx="10515600" cy="658132"/>
          </a:xfrm>
        </p:spPr>
        <p:txBody>
          <a:bodyPr>
            <a:normAutofit fontScale="90000"/>
          </a:bodyPr>
          <a:lstStyle/>
          <a:p>
            <a:r>
              <a:rPr lang="en-US" b="1" dirty="0"/>
              <a:t>Conclusions</a:t>
            </a:r>
          </a:p>
        </p:txBody>
      </p:sp>
      <p:sp>
        <p:nvSpPr>
          <p:cNvPr id="3" name="Content Placeholder 2"/>
          <p:cNvSpPr>
            <a:spLocks noGrp="1"/>
          </p:cNvSpPr>
          <p:nvPr>
            <p:ph sz="quarter" idx="1"/>
          </p:nvPr>
        </p:nvSpPr>
        <p:spPr>
          <a:xfrm>
            <a:off x="816935" y="1190845"/>
            <a:ext cx="11027736" cy="5422605"/>
          </a:xfrm>
        </p:spPr>
        <p:txBody>
          <a:bodyPr>
            <a:noAutofit/>
          </a:bodyPr>
          <a:lstStyle/>
          <a:p>
            <a:pPr marL="0" indent="0">
              <a:buNone/>
            </a:pPr>
            <a:r>
              <a:rPr lang="en-US" sz="2400" b="1" dirty="0"/>
              <a:t>Limitations:</a:t>
            </a:r>
          </a:p>
          <a:p>
            <a:r>
              <a:rPr lang="en-US" sz="2400" dirty="0"/>
              <a:t>Just the first year of implementation – agencies generally approve and achieve outcomes later</a:t>
            </a:r>
          </a:p>
          <a:p>
            <a:r>
              <a:rPr lang="en-US" sz="2400" dirty="0"/>
              <a:t>MAYSI-2 is a screen; shouldn’t drive treatment decisions, </a:t>
            </a:r>
          </a:p>
          <a:p>
            <a:pPr lvl="1"/>
            <a:r>
              <a:rPr lang="en-US" sz="2400" dirty="0"/>
              <a:t>BUT…..way more youth received MH services than screened in &amp; it should be the opposite</a:t>
            </a:r>
          </a:p>
          <a:p>
            <a:pPr lvl="2"/>
            <a:endParaRPr lang="en-US" sz="2200" dirty="0"/>
          </a:p>
          <a:p>
            <a:pPr marL="0" indent="0">
              <a:buNone/>
            </a:pPr>
            <a:r>
              <a:rPr lang="en-US" sz="2400" b="1" dirty="0"/>
              <a:t>Recommendations:</a:t>
            </a:r>
          </a:p>
          <a:p>
            <a:r>
              <a:rPr lang="en-US" sz="2400" dirty="0"/>
              <a:t>All clinicians &amp; providers </a:t>
            </a:r>
            <a:r>
              <a:rPr lang="en-US" sz="2400" b="1" dirty="0"/>
              <a:t>should be educated </a:t>
            </a:r>
            <a:r>
              <a:rPr lang="en-US" sz="2400" dirty="0"/>
              <a:t>about RNR &amp; how the justice system’s risk/needs assessment defines dynamic risks (criminogenic needs)</a:t>
            </a:r>
          </a:p>
          <a:p>
            <a:pPr lvl="1"/>
            <a:r>
              <a:rPr lang="en-US" sz="2400" dirty="0"/>
              <a:t>MH providers should educate JPOs about how they can or cannot address these risks</a:t>
            </a:r>
          </a:p>
          <a:p>
            <a:pPr marL="530352" lvl="1" indent="0">
              <a:buNone/>
            </a:pPr>
            <a:endParaRPr lang="en-US" sz="2400" dirty="0"/>
          </a:p>
        </p:txBody>
      </p:sp>
    </p:spTree>
    <p:extLst>
      <p:ext uri="{BB962C8B-B14F-4D97-AF65-F5344CB8AC3E}">
        <p14:creationId xmlns:p14="http://schemas.microsoft.com/office/powerpoint/2010/main" val="425796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025" y="228600"/>
            <a:ext cx="10474037" cy="990600"/>
          </a:xfrm>
        </p:spPr>
        <p:txBody>
          <a:bodyPr>
            <a:normAutofit fontScale="90000"/>
          </a:bodyPr>
          <a:lstStyle/>
          <a:p>
            <a:r>
              <a:rPr lang="en-US" dirty="0"/>
              <a:t>Recommendations For Reform &amp; Preventing Youth Reoffending</a:t>
            </a:r>
          </a:p>
        </p:txBody>
      </p:sp>
      <p:sp>
        <p:nvSpPr>
          <p:cNvPr id="3" name="Content Placeholder 2"/>
          <p:cNvSpPr>
            <a:spLocks noGrp="1"/>
          </p:cNvSpPr>
          <p:nvPr>
            <p:ph sz="quarter" idx="1"/>
          </p:nvPr>
        </p:nvSpPr>
        <p:spPr>
          <a:xfrm>
            <a:off x="1113905" y="1676400"/>
            <a:ext cx="8296102" cy="5029200"/>
          </a:xfrm>
        </p:spPr>
        <p:txBody>
          <a:bodyPr>
            <a:normAutofit/>
          </a:bodyPr>
          <a:lstStyle/>
          <a:p>
            <a:pPr marL="0" indent="0">
              <a:buNone/>
            </a:pPr>
            <a:r>
              <a:rPr lang="en-US" sz="2600" b="1" dirty="0"/>
              <a:t>National Research Council of the National Academy of Sciences (2013). </a:t>
            </a:r>
            <a:endParaRPr lang="en-US" sz="2600" dirty="0"/>
          </a:p>
          <a:p>
            <a:r>
              <a:rPr lang="en-US" sz="2800" dirty="0"/>
              <a:t>Use structured risk and need assessment instruments to identify low-risk youths who can be handled less formally in community-based settings, to match youths with specialized treatment, and to target more intensive and expensive interventions toward high-risk youths. </a:t>
            </a:r>
          </a:p>
          <a:p>
            <a:pPr marL="0" indent="0">
              <a:buNone/>
            </a:pPr>
            <a:endParaRPr lang="en-US" dirty="0"/>
          </a:p>
          <a:p>
            <a:pPr marL="0" indent="0">
              <a:buNone/>
            </a:pPr>
            <a:r>
              <a:rPr lang="en-US" sz="2600" b="1" dirty="0"/>
              <a:t>Risk-Need-Responsivity</a:t>
            </a:r>
          </a:p>
        </p:txBody>
      </p:sp>
      <p:pic>
        <p:nvPicPr>
          <p:cNvPr id="6" name="Picture 5"/>
          <p:cNvPicPr>
            <a:picLocks noChangeAspect="1"/>
          </p:cNvPicPr>
          <p:nvPr/>
        </p:nvPicPr>
        <p:blipFill>
          <a:blip r:embed="rId3"/>
          <a:stretch>
            <a:fillRect/>
          </a:stretch>
        </p:blipFill>
        <p:spPr>
          <a:xfrm>
            <a:off x="9410007" y="1016708"/>
            <a:ext cx="2133600" cy="2944988"/>
          </a:xfrm>
          <a:prstGeom prst="rect">
            <a:avLst/>
          </a:prstGeom>
        </p:spPr>
      </p:pic>
      <p:sp>
        <p:nvSpPr>
          <p:cNvPr id="4" name="Frame 3">
            <a:extLst>
              <a:ext uri="{FF2B5EF4-FFF2-40B4-BE49-F238E27FC236}">
                <a16:creationId xmlns:a16="http://schemas.microsoft.com/office/drawing/2014/main" id="{A7A65473-70E9-BC40-B889-D38E2880AE1E}"/>
              </a:ext>
            </a:extLst>
          </p:cNvPr>
          <p:cNvSpPr/>
          <p:nvPr/>
        </p:nvSpPr>
        <p:spPr>
          <a:xfrm>
            <a:off x="1438442" y="2489202"/>
            <a:ext cx="812800" cy="558800"/>
          </a:xfrm>
          <a:prstGeom prst="fram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6696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5975" y="271220"/>
            <a:ext cx="10631749" cy="1610710"/>
          </a:xfrm>
        </p:spPr>
        <p:txBody>
          <a:bodyPr>
            <a:normAutofit fontScale="90000"/>
          </a:bodyPr>
          <a:lstStyle/>
          <a:p>
            <a:r>
              <a:rPr lang="en-US" sz="3600" b="1" dirty="0"/>
              <a:t>Recommendations cont.</a:t>
            </a:r>
            <a:br>
              <a:rPr lang="en-US" sz="3600" dirty="0"/>
            </a:br>
            <a:r>
              <a:rPr lang="en-US" sz="3600" dirty="0"/>
              <a:t>How Forensic Clinicians/Clinicians Might Facilitate Use of RNR With Fidelity?</a:t>
            </a:r>
            <a:br>
              <a:rPr lang="en-US" sz="3600" dirty="0"/>
            </a:br>
            <a:br>
              <a:rPr lang="en-US" sz="3600" u="sng" dirty="0"/>
            </a:br>
            <a:endParaRPr lang="en-US" sz="3600" dirty="0"/>
          </a:p>
        </p:txBody>
      </p:sp>
      <p:pic>
        <p:nvPicPr>
          <p:cNvPr id="8" name="Graphic 7" descr="Board Room">
            <a:extLst>
              <a:ext uri="{FF2B5EF4-FFF2-40B4-BE49-F238E27FC236}">
                <a16:creationId xmlns:a16="http://schemas.microsoft.com/office/drawing/2014/main" id="{4080C78C-F8D3-4E9C-9A88-2D6B9A5BB9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276" y="1881930"/>
            <a:ext cx="3093388" cy="3093388"/>
          </a:xfrm>
          <a:prstGeom prst="rect">
            <a:avLst/>
          </a:prstGeom>
        </p:spPr>
      </p:pic>
      <p:sp>
        <p:nvSpPr>
          <p:cNvPr id="4" name="Content Placeholder 3"/>
          <p:cNvSpPr>
            <a:spLocks noGrp="1"/>
          </p:cNvSpPr>
          <p:nvPr>
            <p:ph sz="quarter" idx="1"/>
          </p:nvPr>
        </p:nvSpPr>
        <p:spPr>
          <a:xfrm>
            <a:off x="3966693" y="2095019"/>
            <a:ext cx="7812019" cy="4491762"/>
          </a:xfrm>
        </p:spPr>
        <p:txBody>
          <a:bodyPr>
            <a:normAutofit/>
          </a:bodyPr>
          <a:lstStyle/>
          <a:p>
            <a:r>
              <a:rPr lang="en-US" sz="2400" dirty="0"/>
              <a:t>In evaluations, </a:t>
            </a:r>
            <a:r>
              <a:rPr lang="en-US" sz="2400" u="sng" dirty="0"/>
              <a:t>clearly</a:t>
            </a:r>
            <a:r>
              <a:rPr lang="en-US" sz="2400" dirty="0"/>
              <a:t> align treatment recommendations with dynamic risk areas/criminogenic needs</a:t>
            </a:r>
          </a:p>
          <a:p>
            <a:pPr marL="0" indent="0">
              <a:buNone/>
            </a:pPr>
            <a:endParaRPr lang="en-US" sz="2400" dirty="0"/>
          </a:p>
          <a:p>
            <a:r>
              <a:rPr lang="en-US" sz="2400" b="1" dirty="0"/>
              <a:t>Assess the severity </a:t>
            </a:r>
            <a:r>
              <a:rPr lang="en-US" sz="2400" dirty="0"/>
              <a:t>of a mental health condition &amp; whether it is a targeted responsivity factor, barrier, or neither (not severe)</a:t>
            </a:r>
          </a:p>
          <a:p>
            <a:pPr lvl="1"/>
            <a:r>
              <a:rPr lang="en-US" sz="2400" dirty="0"/>
              <a:t>Inform the PO developing a case plan</a:t>
            </a:r>
          </a:p>
          <a:p>
            <a:pPr marL="530352" lvl="1" indent="0">
              <a:buNone/>
            </a:pPr>
            <a:endParaRPr lang="en-US" sz="2400" dirty="0"/>
          </a:p>
          <a:p>
            <a:r>
              <a:rPr lang="en-US" sz="2400" dirty="0"/>
              <a:t>Collectively, </a:t>
            </a:r>
            <a:r>
              <a:rPr lang="en-US" sz="2400" b="1" dirty="0"/>
              <a:t>ensure both mental health (when applicable) and dynamic risks</a:t>
            </a:r>
            <a:r>
              <a:rPr lang="en-US" sz="2400" dirty="0"/>
              <a:t> are addressed in plans</a:t>
            </a:r>
          </a:p>
        </p:txBody>
      </p:sp>
    </p:spTree>
    <p:extLst>
      <p:ext uri="{BB962C8B-B14F-4D97-AF65-F5344CB8AC3E}">
        <p14:creationId xmlns:p14="http://schemas.microsoft.com/office/powerpoint/2010/main" val="302838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62623-4591-EA4E-9854-84E77E4B2190}"/>
              </a:ext>
            </a:extLst>
          </p:cNvPr>
          <p:cNvSpPr>
            <a:spLocks noGrp="1"/>
          </p:cNvSpPr>
          <p:nvPr>
            <p:ph type="title"/>
          </p:nvPr>
        </p:nvSpPr>
        <p:spPr>
          <a:xfrm>
            <a:off x="838200" y="208863"/>
            <a:ext cx="10515600" cy="590221"/>
          </a:xfrm>
        </p:spPr>
        <p:txBody>
          <a:bodyPr>
            <a:normAutofit fontScale="90000"/>
          </a:bodyPr>
          <a:lstStyle/>
          <a:p>
            <a:r>
              <a:rPr lang="en-US" sz="4000" dirty="0"/>
              <a:t>Risk and Needs Assessment Instruments for Youth</a:t>
            </a:r>
          </a:p>
        </p:txBody>
      </p:sp>
      <p:pic>
        <p:nvPicPr>
          <p:cNvPr id="4" name="f0889034-c22f-40bd-8756-92b48542058c" descr="5CCE5C3A-0081-470B-9CCD-60A78823E194">
            <a:extLst>
              <a:ext uri="{FF2B5EF4-FFF2-40B4-BE49-F238E27FC236}">
                <a16:creationId xmlns:a16="http://schemas.microsoft.com/office/drawing/2014/main" id="{AA660ACF-B002-C744-B3A4-05DDB3F53B90}"/>
              </a:ext>
            </a:extLst>
          </p:cNvPr>
          <p:cNvPicPr>
            <a:picLocks noGrp="1" noChangeAspect="1" noChangeArrowheads="1"/>
          </p:cNvPicPr>
          <p:nvPr>
            <p:ph idx="1"/>
          </p:nvPr>
        </p:nvPicPr>
        <p:blipFill>
          <a:blip r:embed="rId3" cstate="print"/>
          <a:srcRect/>
          <a:stretch>
            <a:fillRect/>
          </a:stretch>
        </p:blipFill>
        <p:spPr bwMode="auto">
          <a:xfrm>
            <a:off x="262676" y="882484"/>
            <a:ext cx="3102953" cy="2930567"/>
          </a:xfrm>
          <a:prstGeom prst="rect">
            <a:avLst/>
          </a:prstGeom>
          <a:noFill/>
          <a:ln w="9525">
            <a:noFill/>
            <a:miter lim="800000"/>
            <a:headEnd/>
            <a:tailEnd/>
          </a:ln>
        </p:spPr>
      </p:pic>
      <p:pic>
        <p:nvPicPr>
          <p:cNvPr id="5" name="Picture 1" descr="SavryCoverHigRes.jpg">
            <a:extLst>
              <a:ext uri="{FF2B5EF4-FFF2-40B4-BE49-F238E27FC236}">
                <a16:creationId xmlns:a16="http://schemas.microsoft.com/office/drawing/2014/main" id="{8147F4B8-73A3-4D40-BA7A-DDEAEBD370BC}"/>
              </a:ext>
            </a:extLst>
          </p:cNvPr>
          <p:cNvPicPr>
            <a:picLocks noChangeAspect="1"/>
          </p:cNvPicPr>
          <p:nvPr/>
        </p:nvPicPr>
        <p:blipFill>
          <a:blip r:embed="rId4" cstate="print"/>
          <a:srcRect/>
          <a:stretch>
            <a:fillRect/>
          </a:stretch>
        </p:blipFill>
        <p:spPr bwMode="auto">
          <a:xfrm>
            <a:off x="1390221" y="3429000"/>
            <a:ext cx="3421663" cy="3327919"/>
          </a:xfrm>
          <a:prstGeom prst="rect">
            <a:avLst/>
          </a:prstGeom>
          <a:noFill/>
          <a:ln w="9525">
            <a:noFill/>
            <a:miter lim="800000"/>
            <a:headEnd/>
            <a:tailEnd/>
          </a:ln>
        </p:spPr>
      </p:pic>
      <p:pic>
        <p:nvPicPr>
          <p:cNvPr id="9" name="Picture 8">
            <a:extLst>
              <a:ext uri="{FF2B5EF4-FFF2-40B4-BE49-F238E27FC236}">
                <a16:creationId xmlns:a16="http://schemas.microsoft.com/office/drawing/2014/main" id="{23E054CB-AD08-B241-C1AF-15003491F72C}"/>
              </a:ext>
            </a:extLst>
          </p:cNvPr>
          <p:cNvPicPr>
            <a:picLocks noChangeAspect="1"/>
          </p:cNvPicPr>
          <p:nvPr/>
        </p:nvPicPr>
        <p:blipFill>
          <a:blip r:embed="rId5"/>
          <a:stretch>
            <a:fillRect/>
          </a:stretch>
        </p:blipFill>
        <p:spPr>
          <a:xfrm>
            <a:off x="3365629" y="986562"/>
            <a:ext cx="3505201" cy="1672997"/>
          </a:xfrm>
          <a:prstGeom prst="rect">
            <a:avLst/>
          </a:prstGeom>
        </p:spPr>
      </p:pic>
      <p:grpSp>
        <p:nvGrpSpPr>
          <p:cNvPr id="12" name="Group 11">
            <a:extLst>
              <a:ext uri="{FF2B5EF4-FFF2-40B4-BE49-F238E27FC236}">
                <a16:creationId xmlns:a16="http://schemas.microsoft.com/office/drawing/2014/main" id="{41008207-5C2A-1E37-43EA-972EB3C51C35}"/>
              </a:ext>
            </a:extLst>
          </p:cNvPr>
          <p:cNvGrpSpPr/>
          <p:nvPr/>
        </p:nvGrpSpPr>
        <p:grpSpPr>
          <a:xfrm>
            <a:off x="4298868" y="2659559"/>
            <a:ext cx="2968831" cy="3618361"/>
            <a:chOff x="6096000" y="2472081"/>
            <a:chExt cx="2933214" cy="3514284"/>
          </a:xfrm>
        </p:grpSpPr>
        <p:pic>
          <p:nvPicPr>
            <p:cNvPr id="10" name="Content Placeholder 4" descr="OYAS.JPG">
              <a:extLst>
                <a:ext uri="{FF2B5EF4-FFF2-40B4-BE49-F238E27FC236}">
                  <a16:creationId xmlns:a16="http://schemas.microsoft.com/office/drawing/2014/main" id="{FD10948C-B29C-15EC-53A4-2F78A1446627}"/>
                </a:ext>
              </a:extLst>
            </p:cNvPr>
            <p:cNvPicPr>
              <a:picLocks noChangeAspect="1"/>
            </p:cNvPicPr>
            <p:nvPr/>
          </p:nvPicPr>
          <p:blipFill>
            <a:blip r:embed="rId6" cstate="print"/>
            <a:stretch>
              <a:fillRect/>
            </a:stretch>
          </p:blipFill>
          <p:spPr>
            <a:xfrm>
              <a:off x="6096000" y="2472081"/>
              <a:ext cx="2933214" cy="2744843"/>
            </a:xfrm>
            <a:prstGeom prst="rect">
              <a:avLst/>
            </a:prstGeom>
          </p:spPr>
        </p:pic>
        <p:sp>
          <p:nvSpPr>
            <p:cNvPr id="11" name="TextBox 10">
              <a:extLst>
                <a:ext uri="{FF2B5EF4-FFF2-40B4-BE49-F238E27FC236}">
                  <a16:creationId xmlns:a16="http://schemas.microsoft.com/office/drawing/2014/main" id="{9D90E671-4CA5-0955-7BC9-474409BD1FF5}"/>
                </a:ext>
              </a:extLst>
            </p:cNvPr>
            <p:cNvSpPr txBox="1"/>
            <p:nvPr/>
          </p:nvSpPr>
          <p:spPr>
            <a:xfrm>
              <a:off x="6096000" y="5216924"/>
              <a:ext cx="2933214" cy="769441"/>
            </a:xfrm>
            <a:prstGeom prst="rect">
              <a:avLst/>
            </a:prstGeom>
            <a:solidFill>
              <a:schemeClr val="bg1"/>
            </a:solidFill>
          </p:spPr>
          <p:txBody>
            <a:bodyPr wrap="square" rtlCol="0">
              <a:spAutoFit/>
            </a:bodyPr>
            <a:lstStyle/>
            <a:p>
              <a:pPr algn="ctr"/>
              <a:r>
                <a:rPr lang="en-US" sz="2200" dirty="0"/>
                <a:t>Ohio Youth Assessment System</a:t>
              </a:r>
            </a:p>
          </p:txBody>
        </p:sp>
      </p:grpSp>
      <p:sp>
        <p:nvSpPr>
          <p:cNvPr id="13" name="TextBox 12">
            <a:extLst>
              <a:ext uri="{FF2B5EF4-FFF2-40B4-BE49-F238E27FC236}">
                <a16:creationId xmlns:a16="http://schemas.microsoft.com/office/drawing/2014/main" id="{85539A22-394C-8A6C-25BB-1DF01D53DC29}"/>
              </a:ext>
            </a:extLst>
          </p:cNvPr>
          <p:cNvSpPr txBox="1"/>
          <p:nvPr/>
        </p:nvSpPr>
        <p:spPr>
          <a:xfrm>
            <a:off x="7374577" y="1347860"/>
            <a:ext cx="4189757" cy="4370427"/>
          </a:xfrm>
          <a:prstGeom prst="rect">
            <a:avLst/>
          </a:prstGeom>
          <a:noFill/>
        </p:spPr>
        <p:txBody>
          <a:bodyPr wrap="square" rtlCol="0">
            <a:spAutoFit/>
          </a:bodyPr>
          <a:lstStyle/>
          <a:p>
            <a:r>
              <a:rPr lang="en-US" sz="2800" dirty="0"/>
              <a:t>1. Who do I need to be most concerned about?</a:t>
            </a:r>
          </a:p>
          <a:p>
            <a:endParaRPr lang="en-US" sz="2800" dirty="0"/>
          </a:p>
          <a:p>
            <a:endParaRPr lang="en-US" sz="2800" dirty="0"/>
          </a:p>
          <a:p>
            <a:endParaRPr lang="en-US" sz="2800" dirty="0"/>
          </a:p>
          <a:p>
            <a:endParaRPr lang="en-US" sz="2800" dirty="0"/>
          </a:p>
          <a:p>
            <a:endParaRPr lang="en-US" sz="2800" dirty="0"/>
          </a:p>
          <a:p>
            <a:r>
              <a:rPr lang="en-US" sz="2800" dirty="0"/>
              <a:t>2. What should I do about it? </a:t>
            </a:r>
          </a:p>
          <a:p>
            <a:r>
              <a:rPr lang="en-US" sz="2600" dirty="0"/>
              <a:t>	</a:t>
            </a:r>
          </a:p>
        </p:txBody>
      </p:sp>
      <p:pic>
        <p:nvPicPr>
          <p:cNvPr id="14" name="Picture 13">
            <a:extLst>
              <a:ext uri="{FF2B5EF4-FFF2-40B4-BE49-F238E27FC236}">
                <a16:creationId xmlns:a16="http://schemas.microsoft.com/office/drawing/2014/main" id="{B0C3DE67-9D5D-E88E-351E-615B698C2E1A}"/>
              </a:ext>
            </a:extLst>
          </p:cNvPr>
          <p:cNvPicPr>
            <a:picLocks noChangeAspect="1"/>
          </p:cNvPicPr>
          <p:nvPr/>
        </p:nvPicPr>
        <p:blipFill>
          <a:blip r:embed="rId7"/>
          <a:stretch>
            <a:fillRect/>
          </a:stretch>
        </p:blipFill>
        <p:spPr>
          <a:xfrm>
            <a:off x="8908868" y="2352548"/>
            <a:ext cx="2693188" cy="1906414"/>
          </a:xfrm>
          <a:prstGeom prst="rect">
            <a:avLst/>
          </a:prstGeom>
        </p:spPr>
      </p:pic>
    </p:spTree>
    <p:extLst>
      <p:ext uri="{BB962C8B-B14F-4D97-AF65-F5344CB8AC3E}">
        <p14:creationId xmlns:p14="http://schemas.microsoft.com/office/powerpoint/2010/main" val="191524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7FE46-70D9-F94D-B2A1-300BEA2D3AF3}"/>
              </a:ext>
            </a:extLst>
          </p:cNvPr>
          <p:cNvSpPr>
            <a:spLocks noGrp="1"/>
          </p:cNvSpPr>
          <p:nvPr>
            <p:ph type="title"/>
          </p:nvPr>
        </p:nvSpPr>
        <p:spPr>
          <a:xfrm>
            <a:off x="847344" y="124968"/>
            <a:ext cx="10905744" cy="1155192"/>
          </a:xfrm>
        </p:spPr>
        <p:txBody>
          <a:bodyPr>
            <a:normAutofit/>
          </a:bodyPr>
          <a:lstStyle/>
          <a:p>
            <a:r>
              <a:rPr lang="en-US" sz="3600" b="1" dirty="0"/>
              <a:t>Risk Assessment Must be Paired With Practices that Promote Risk-Needs-Responsivity (RNR)</a:t>
            </a:r>
            <a:endParaRPr lang="en-US" sz="3600" dirty="0"/>
          </a:p>
        </p:txBody>
      </p:sp>
      <p:graphicFrame>
        <p:nvGraphicFramePr>
          <p:cNvPr id="5" name="Content Placeholder 4">
            <a:extLst>
              <a:ext uri="{FF2B5EF4-FFF2-40B4-BE49-F238E27FC236}">
                <a16:creationId xmlns:a16="http://schemas.microsoft.com/office/drawing/2014/main" id="{ED175F40-090E-714A-A069-83CE546CF02F}"/>
              </a:ext>
            </a:extLst>
          </p:cNvPr>
          <p:cNvGraphicFramePr>
            <a:graphicFrameLocks noGrp="1"/>
          </p:cNvGraphicFramePr>
          <p:nvPr>
            <p:ph idx="1"/>
          </p:nvPr>
        </p:nvGraphicFramePr>
        <p:xfrm>
          <a:off x="1295400" y="1638300"/>
          <a:ext cx="9601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2CA9057-35FB-6B4F-9E6A-8A993FDD151C}"/>
              </a:ext>
            </a:extLst>
          </p:cNvPr>
          <p:cNvSpPr txBox="1"/>
          <p:nvPr/>
        </p:nvSpPr>
        <p:spPr>
          <a:xfrm>
            <a:off x="1364614" y="5383186"/>
            <a:ext cx="2724807" cy="120032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2400" dirty="0"/>
          </a:p>
          <a:p>
            <a:pPr algn="ctr"/>
            <a:r>
              <a:rPr lang="en-US" sz="2400" b="1" dirty="0">
                <a:ln w="22225">
                  <a:solidFill>
                    <a:srgbClr val="FF0000"/>
                  </a:solidFill>
                  <a:prstDash val="solid"/>
                </a:ln>
                <a:solidFill>
                  <a:schemeClr val="accent2">
                    <a:lumMod val="40000"/>
                    <a:lumOff val="60000"/>
                  </a:schemeClr>
                </a:solidFill>
              </a:rPr>
              <a:t>‘How much to do &amp; with whom’</a:t>
            </a:r>
          </a:p>
        </p:txBody>
      </p:sp>
      <p:sp>
        <p:nvSpPr>
          <p:cNvPr id="8" name="Rounded Rectangle 7">
            <a:extLst>
              <a:ext uri="{FF2B5EF4-FFF2-40B4-BE49-F238E27FC236}">
                <a16:creationId xmlns:a16="http://schemas.microsoft.com/office/drawing/2014/main" id="{099A260B-8205-D440-87A8-3E594AD6E196}"/>
              </a:ext>
            </a:extLst>
          </p:cNvPr>
          <p:cNvSpPr/>
          <p:nvPr/>
        </p:nvSpPr>
        <p:spPr>
          <a:xfrm>
            <a:off x="944381" y="1474814"/>
            <a:ext cx="3565274" cy="3076404"/>
          </a:xfrm>
          <a:prstGeom prst="roundRect">
            <a:avLst/>
          </a:prstGeom>
          <a:noFill/>
          <a:ln w="381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6E271083-86C8-264F-9827-EB2BDDAC7AA8}"/>
              </a:ext>
            </a:extLst>
          </p:cNvPr>
          <p:cNvSpPr/>
          <p:nvPr/>
        </p:nvSpPr>
        <p:spPr>
          <a:xfrm>
            <a:off x="4313363" y="1572141"/>
            <a:ext cx="3565274" cy="3076404"/>
          </a:xfrm>
          <a:prstGeom prst="roundRect">
            <a:avLst/>
          </a:prstGeom>
          <a:noFill/>
          <a:ln w="381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48F6E381-2356-2243-8509-03759010B4D1}"/>
              </a:ext>
            </a:extLst>
          </p:cNvPr>
          <p:cNvSpPr/>
          <p:nvPr/>
        </p:nvSpPr>
        <p:spPr>
          <a:xfrm>
            <a:off x="7682347" y="1527114"/>
            <a:ext cx="3565274" cy="3076404"/>
          </a:xfrm>
          <a:prstGeom prst="roundRect">
            <a:avLst/>
          </a:prstGeom>
          <a:noFill/>
          <a:ln w="381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vb</a:t>
            </a:r>
            <a:endParaRPr lang="en-US" dirty="0"/>
          </a:p>
        </p:txBody>
      </p:sp>
      <p:sp>
        <p:nvSpPr>
          <p:cNvPr id="11" name="TextBox 10">
            <a:extLst>
              <a:ext uri="{FF2B5EF4-FFF2-40B4-BE49-F238E27FC236}">
                <a16:creationId xmlns:a16="http://schemas.microsoft.com/office/drawing/2014/main" id="{0D7B1297-2267-DF47-BD69-E724EFA1E3E3}"/>
              </a:ext>
            </a:extLst>
          </p:cNvPr>
          <p:cNvSpPr txBox="1"/>
          <p:nvPr/>
        </p:nvSpPr>
        <p:spPr>
          <a:xfrm>
            <a:off x="4733596" y="5383185"/>
            <a:ext cx="2724807" cy="83099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2400" dirty="0"/>
          </a:p>
          <a:p>
            <a:pPr algn="ctr"/>
            <a:r>
              <a:rPr lang="en-US" sz="2400" b="1" dirty="0">
                <a:ln w="22225">
                  <a:solidFill>
                    <a:srgbClr val="FF0000"/>
                  </a:solidFill>
                  <a:prstDash val="solid"/>
                </a:ln>
                <a:solidFill>
                  <a:schemeClr val="accent2">
                    <a:lumMod val="40000"/>
                    <a:lumOff val="60000"/>
                  </a:schemeClr>
                </a:solidFill>
              </a:rPr>
              <a:t>‘’What to do’</a:t>
            </a:r>
          </a:p>
        </p:txBody>
      </p:sp>
      <p:sp>
        <p:nvSpPr>
          <p:cNvPr id="12" name="TextBox 11">
            <a:extLst>
              <a:ext uri="{FF2B5EF4-FFF2-40B4-BE49-F238E27FC236}">
                <a16:creationId xmlns:a16="http://schemas.microsoft.com/office/drawing/2014/main" id="{D92A3C4C-7FF6-3246-B18F-26E61864A9C4}"/>
              </a:ext>
            </a:extLst>
          </p:cNvPr>
          <p:cNvSpPr txBox="1"/>
          <p:nvPr/>
        </p:nvSpPr>
        <p:spPr>
          <a:xfrm>
            <a:off x="7878637" y="5377742"/>
            <a:ext cx="2724807" cy="83099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2400" dirty="0"/>
          </a:p>
          <a:p>
            <a:pPr algn="ctr"/>
            <a:r>
              <a:rPr lang="en-US" sz="2400" b="1" dirty="0">
                <a:ln w="22225">
                  <a:solidFill>
                    <a:srgbClr val="FF0000"/>
                  </a:solidFill>
                  <a:prstDash val="solid"/>
                </a:ln>
                <a:solidFill>
                  <a:schemeClr val="accent2">
                    <a:lumMod val="40000"/>
                    <a:lumOff val="60000"/>
                  </a:schemeClr>
                </a:solidFill>
              </a:rPr>
              <a:t>‘How to do it’</a:t>
            </a:r>
          </a:p>
        </p:txBody>
      </p:sp>
    </p:spTree>
    <p:extLst>
      <p:ext uri="{BB962C8B-B14F-4D97-AF65-F5344CB8AC3E}">
        <p14:creationId xmlns:p14="http://schemas.microsoft.com/office/powerpoint/2010/main" val="376575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AFE70-182B-F842-AB7D-99C4A787A366}"/>
              </a:ext>
            </a:extLst>
          </p:cNvPr>
          <p:cNvSpPr>
            <a:spLocks noGrp="1"/>
          </p:cNvSpPr>
          <p:nvPr>
            <p:ph type="title"/>
          </p:nvPr>
        </p:nvSpPr>
        <p:spPr>
          <a:xfrm>
            <a:off x="965199" y="262467"/>
            <a:ext cx="10769599" cy="1193800"/>
          </a:xfrm>
        </p:spPr>
        <p:txBody>
          <a:bodyPr/>
          <a:lstStyle/>
          <a:p>
            <a:r>
              <a:rPr lang="en-US" dirty="0"/>
              <a:t>Lessons from Implementation Science</a:t>
            </a:r>
          </a:p>
        </p:txBody>
      </p:sp>
      <p:sp>
        <p:nvSpPr>
          <p:cNvPr id="3" name="Content Placeholder 2">
            <a:extLst>
              <a:ext uri="{FF2B5EF4-FFF2-40B4-BE49-F238E27FC236}">
                <a16:creationId xmlns:a16="http://schemas.microsoft.com/office/drawing/2014/main" id="{FA351BA3-77A0-1E47-BD8E-121A31D65CF6}"/>
              </a:ext>
            </a:extLst>
          </p:cNvPr>
          <p:cNvSpPr>
            <a:spLocks noGrp="1"/>
          </p:cNvSpPr>
          <p:nvPr>
            <p:ph idx="1"/>
          </p:nvPr>
        </p:nvSpPr>
        <p:spPr>
          <a:xfrm>
            <a:off x="740609" y="1167509"/>
            <a:ext cx="10312401" cy="4463270"/>
          </a:xfrm>
        </p:spPr>
        <p:txBody>
          <a:bodyPr>
            <a:normAutofit/>
          </a:bodyPr>
          <a:lstStyle/>
          <a:p>
            <a:r>
              <a:rPr lang="en-US" sz="2400" dirty="0"/>
              <a:t>It requires about </a:t>
            </a:r>
            <a:r>
              <a:rPr lang="en-US" sz="2400" b="1" dirty="0"/>
              <a:t>2 to 4 full years</a:t>
            </a:r>
            <a:r>
              <a:rPr lang="en-US" sz="2400" dirty="0"/>
              <a:t> for adoption of a new practice to become fully operational and have an impact on the recipient of services </a:t>
            </a:r>
            <a:r>
              <a:rPr lang="en-US" dirty="0"/>
              <a:t>(e.g., Barrett, Bradshaw, &amp; Lewis-Palmer, 2008; </a:t>
            </a:r>
            <a:r>
              <a:rPr lang="en-US" dirty="0" err="1"/>
              <a:t>Fixsen</a:t>
            </a:r>
            <a:r>
              <a:rPr lang="en-US" dirty="0"/>
              <a:t> et al., 2005)</a:t>
            </a:r>
          </a:p>
          <a:p>
            <a:pPr marL="0" indent="0">
              <a:buNone/>
            </a:pPr>
            <a:endParaRPr lang="en-US" sz="2400" dirty="0"/>
          </a:p>
          <a:p>
            <a:r>
              <a:rPr lang="en-US" sz="2400" dirty="0"/>
              <a:t>Training is necessary, but alone is insufficient. It increases knowledge but, in isolation, it does nothing to change practice.</a:t>
            </a:r>
          </a:p>
          <a:p>
            <a:pPr marL="0" indent="0">
              <a:buNone/>
            </a:pPr>
            <a:endParaRPr lang="en-US" sz="2400" dirty="0"/>
          </a:p>
          <a:p>
            <a:pPr marL="0" indent="0">
              <a:buNone/>
            </a:pPr>
            <a:endParaRPr lang="en-US" sz="2400" dirty="0"/>
          </a:p>
        </p:txBody>
      </p:sp>
      <p:pic>
        <p:nvPicPr>
          <p:cNvPr id="4" name="Content Placeholder 4" descr="Diagram, venn diagram&#10;&#10;Description automatically generated">
            <a:extLst>
              <a:ext uri="{FF2B5EF4-FFF2-40B4-BE49-F238E27FC236}">
                <a16:creationId xmlns:a16="http://schemas.microsoft.com/office/drawing/2014/main" id="{C6621EC5-04C1-EAA5-47B7-B3C70C5EA775}"/>
              </a:ext>
            </a:extLst>
          </p:cNvPr>
          <p:cNvPicPr>
            <a:picLocks noChangeAspect="1"/>
          </p:cNvPicPr>
          <p:nvPr/>
        </p:nvPicPr>
        <p:blipFill>
          <a:blip r:embed="rId3"/>
          <a:stretch>
            <a:fillRect/>
          </a:stretch>
        </p:blipFill>
        <p:spPr>
          <a:xfrm>
            <a:off x="9230856" y="3257059"/>
            <a:ext cx="2503942" cy="3129927"/>
          </a:xfrm>
          <a:prstGeom prst="rect">
            <a:avLst/>
          </a:prstGeom>
        </p:spPr>
      </p:pic>
      <p:sp>
        <p:nvSpPr>
          <p:cNvPr id="5" name="TextBox 4">
            <a:extLst>
              <a:ext uri="{FF2B5EF4-FFF2-40B4-BE49-F238E27FC236}">
                <a16:creationId xmlns:a16="http://schemas.microsoft.com/office/drawing/2014/main" id="{AE0C9CC5-0DC8-9676-7717-4D2E13A18DF4}"/>
              </a:ext>
            </a:extLst>
          </p:cNvPr>
          <p:cNvSpPr txBox="1"/>
          <p:nvPr/>
        </p:nvSpPr>
        <p:spPr>
          <a:xfrm>
            <a:off x="881626" y="3807827"/>
            <a:ext cx="8349229" cy="1569660"/>
          </a:xfrm>
          <a:prstGeom prst="rect">
            <a:avLst/>
          </a:prstGeom>
          <a:noFill/>
        </p:spPr>
        <p:txBody>
          <a:bodyPr wrap="square" rtlCol="0">
            <a:spAutoFit/>
          </a:bodyPr>
          <a:lstStyle/>
          <a:p>
            <a:pPr marL="342900" indent="-342900">
              <a:buFont typeface="Wingdings" pitchFamily="2" charset="2"/>
              <a:buChar char="§"/>
            </a:pPr>
            <a:r>
              <a:rPr lang="en-US" sz="2400" dirty="0"/>
              <a:t>Decades of evidence from studies in human service areas shows that only about 5-15% of attempts to use new innovations (or EBPs) will succeed in the absence of purposeful implementation supports. </a:t>
            </a:r>
          </a:p>
        </p:txBody>
      </p:sp>
      <p:sp>
        <p:nvSpPr>
          <p:cNvPr id="6" name="TextBox 5">
            <a:extLst>
              <a:ext uri="{FF2B5EF4-FFF2-40B4-BE49-F238E27FC236}">
                <a16:creationId xmlns:a16="http://schemas.microsoft.com/office/drawing/2014/main" id="{31A6C88E-59A9-BFCA-E919-0E1901733116}"/>
              </a:ext>
            </a:extLst>
          </p:cNvPr>
          <p:cNvSpPr txBox="1"/>
          <p:nvPr/>
        </p:nvSpPr>
        <p:spPr>
          <a:xfrm>
            <a:off x="7713862" y="5855309"/>
            <a:ext cx="4478138" cy="769441"/>
          </a:xfrm>
          <a:prstGeom prst="rect">
            <a:avLst/>
          </a:prstGeom>
          <a:solidFill>
            <a:schemeClr val="bg1"/>
          </a:solidFill>
        </p:spPr>
        <p:txBody>
          <a:bodyPr wrap="square" rtlCol="0">
            <a:spAutoFit/>
          </a:bodyPr>
          <a:lstStyle/>
          <a:p>
            <a:r>
              <a:rPr lang="en-US" sz="2200" dirty="0"/>
              <a:t>Active Implementation Frameworks</a:t>
            </a:r>
          </a:p>
          <a:p>
            <a:r>
              <a:rPr lang="en-US" sz="2200" dirty="0" err="1"/>
              <a:t>Fixsen</a:t>
            </a:r>
            <a:r>
              <a:rPr lang="en-US" sz="2200" dirty="0"/>
              <a:t>, Blasé, &amp; Van Dyke (2019)</a:t>
            </a:r>
          </a:p>
        </p:txBody>
      </p:sp>
    </p:spTree>
    <p:extLst>
      <p:ext uri="{BB962C8B-B14F-4D97-AF65-F5344CB8AC3E}">
        <p14:creationId xmlns:p14="http://schemas.microsoft.com/office/powerpoint/2010/main" val="52350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02" y="228600"/>
            <a:ext cx="9579429" cy="1143000"/>
          </a:xfrm>
        </p:spPr>
        <p:txBody>
          <a:bodyPr>
            <a:normAutofit/>
          </a:bodyPr>
          <a:lstStyle/>
          <a:p>
            <a:r>
              <a:rPr lang="en-US" sz="4000" b="1" dirty="0">
                <a:solidFill>
                  <a:srgbClr val="775F55"/>
                </a:solidFill>
              </a:rPr>
              <a:t>Implementation of Need Principle</a:t>
            </a:r>
            <a:br>
              <a:rPr lang="en-US" sz="4000" b="1" dirty="0">
                <a:solidFill>
                  <a:srgbClr val="775F55"/>
                </a:solidFill>
              </a:rPr>
            </a:br>
            <a:r>
              <a:rPr lang="en-US" sz="2700" dirty="0">
                <a:solidFill>
                  <a:schemeClr val="tx1"/>
                </a:solidFill>
              </a:rPr>
              <a:t>% of Youth With Need That Actually Received a Service (n = 148</a:t>
            </a:r>
            <a:r>
              <a:rPr lang="en-US" sz="2700" dirty="0">
                <a:solidFill>
                  <a:srgbClr val="800000"/>
                </a:solidFill>
              </a:rPr>
              <a:t>)</a:t>
            </a:r>
            <a:endParaRPr lang="en-US"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4946310"/>
              </p:ext>
            </p:extLst>
          </p:nvPr>
        </p:nvGraphicFramePr>
        <p:xfrm>
          <a:off x="783771" y="1524000"/>
          <a:ext cx="10319658"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676400" y="6324600"/>
            <a:ext cx="4495800" cy="369332"/>
          </a:xfrm>
          <a:prstGeom prst="rect">
            <a:avLst/>
          </a:prstGeom>
          <a:noFill/>
        </p:spPr>
        <p:txBody>
          <a:bodyPr wrap="square" rtlCol="0">
            <a:spAutoFit/>
          </a:bodyPr>
          <a:lstStyle/>
          <a:p>
            <a:r>
              <a:rPr lang="en-US" dirty="0"/>
              <a:t>Peterson-</a:t>
            </a:r>
            <a:r>
              <a:rPr lang="en-US" dirty="0" err="1"/>
              <a:t>Badali</a:t>
            </a:r>
            <a:r>
              <a:rPr lang="en-US" dirty="0"/>
              <a:t>, Skilling, </a:t>
            </a:r>
            <a:r>
              <a:rPr lang="en-US" dirty="0" err="1"/>
              <a:t>Haqanee</a:t>
            </a:r>
            <a:r>
              <a:rPr lang="en-US" dirty="0"/>
              <a:t> (2014) </a:t>
            </a:r>
          </a:p>
        </p:txBody>
      </p:sp>
      <p:sp>
        <p:nvSpPr>
          <p:cNvPr id="5" name="Oval 4"/>
          <p:cNvSpPr/>
          <p:nvPr/>
        </p:nvSpPr>
        <p:spPr>
          <a:xfrm>
            <a:off x="5600700" y="2286000"/>
            <a:ext cx="1143000" cy="1981200"/>
          </a:xfrm>
          <a:prstGeom prst="ellipse">
            <a:avLst/>
          </a:prstGeom>
          <a:noFill/>
          <a:ln w="35433">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743700" y="3124200"/>
            <a:ext cx="1143000" cy="1447800"/>
          </a:xfrm>
          <a:prstGeom prst="ellipse">
            <a:avLst/>
          </a:prstGeom>
          <a:noFill/>
          <a:ln w="35433">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23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41709E-21D0-E540-A04B-74A2A73771D5}"/>
              </a:ext>
            </a:extLst>
          </p:cNvPr>
          <p:cNvSpPr>
            <a:spLocks noGrp="1"/>
          </p:cNvSpPr>
          <p:nvPr>
            <p:ph type="title"/>
          </p:nvPr>
        </p:nvSpPr>
        <p:spPr>
          <a:xfrm>
            <a:off x="813151" y="687749"/>
            <a:ext cx="9612971" cy="2741251"/>
          </a:xfrm>
        </p:spPr>
        <p:txBody>
          <a:bodyPr>
            <a:normAutofit/>
          </a:bodyPr>
          <a:lstStyle/>
          <a:p>
            <a:pPr algn="ctr"/>
            <a:r>
              <a:rPr lang="en-US" sz="5400" dirty="0">
                <a:solidFill>
                  <a:schemeClr val="tx1"/>
                </a:solidFill>
              </a:rPr>
              <a:t>Risk Assessment and Behavioral </a:t>
            </a:r>
            <a:r>
              <a:rPr lang="en-US" sz="5400" cap="none" dirty="0">
                <a:solidFill>
                  <a:schemeClr val="tx1"/>
                </a:solidFill>
              </a:rPr>
              <a:t>h</a:t>
            </a:r>
            <a:r>
              <a:rPr lang="en-US" sz="5400" dirty="0">
                <a:solidFill>
                  <a:schemeClr val="tx1"/>
                </a:solidFill>
              </a:rPr>
              <a:t>ealth Screening</a:t>
            </a:r>
            <a:r>
              <a:rPr lang="en-US" sz="5400" dirty="0"/>
              <a:t> (</a:t>
            </a:r>
            <a:r>
              <a:rPr lang="en-US" sz="5400" dirty="0" err="1"/>
              <a:t>Rabs</a:t>
            </a:r>
            <a:r>
              <a:rPr lang="en-US" sz="5400" dirty="0"/>
              <a:t>) Study</a:t>
            </a:r>
          </a:p>
        </p:txBody>
      </p:sp>
      <p:sp>
        <p:nvSpPr>
          <p:cNvPr id="2" name="TextBox 1">
            <a:extLst>
              <a:ext uri="{FF2B5EF4-FFF2-40B4-BE49-F238E27FC236}">
                <a16:creationId xmlns:a16="http://schemas.microsoft.com/office/drawing/2014/main" id="{963A3FF1-14FA-DECE-E7B3-1623E5261607}"/>
              </a:ext>
            </a:extLst>
          </p:cNvPr>
          <p:cNvSpPr txBox="1"/>
          <p:nvPr/>
        </p:nvSpPr>
        <p:spPr>
          <a:xfrm>
            <a:off x="1386499" y="3720921"/>
            <a:ext cx="8775032" cy="1200329"/>
          </a:xfrm>
          <a:prstGeom prst="rect">
            <a:avLst/>
          </a:prstGeom>
          <a:noFill/>
        </p:spPr>
        <p:txBody>
          <a:bodyPr wrap="square" rtlCol="0">
            <a:spAutoFit/>
          </a:bodyPr>
          <a:lstStyle/>
          <a:p>
            <a:r>
              <a:rPr lang="en-US" sz="2400" b="1" dirty="0"/>
              <a:t>PURPOSE: </a:t>
            </a:r>
            <a:r>
              <a:rPr lang="en-US" sz="2400" dirty="0"/>
              <a:t>To test a comprehensive approach to implementation of RNR principles in youth justice to prioritize dynamic risk while still attending to mental health when indicated </a:t>
            </a:r>
          </a:p>
        </p:txBody>
      </p:sp>
      <p:pic>
        <p:nvPicPr>
          <p:cNvPr id="7" name="Content Placeholder 3" descr="masthead_1.jpg">
            <a:extLst>
              <a:ext uri="{FF2B5EF4-FFF2-40B4-BE49-F238E27FC236}">
                <a16:creationId xmlns:a16="http://schemas.microsoft.com/office/drawing/2014/main" id="{BFBD53FD-D739-6A3C-4CE3-181D8B9B86C1}"/>
              </a:ext>
            </a:extLst>
          </p:cNvPr>
          <p:cNvPicPr>
            <a:picLocks noChangeAspect="1"/>
          </p:cNvPicPr>
          <p:nvPr/>
        </p:nvPicPr>
        <p:blipFill>
          <a:blip r:embed="rId3" cstate="print">
            <a:extLst>
              <a:ext uri="{28A0092B-C50C-407E-A947-70E740481C1C}">
                <a14:useLocalDpi xmlns:a14="http://schemas.microsoft.com/office/drawing/2010/main" val="0"/>
              </a:ext>
            </a:extLst>
          </a:blip>
          <a:srcRect t="-181174" b="-181174"/>
          <a:stretch>
            <a:fillRect/>
          </a:stretch>
        </p:blipFill>
        <p:spPr>
          <a:xfrm>
            <a:off x="877495" y="4921250"/>
            <a:ext cx="3761418" cy="2101304"/>
          </a:xfrm>
          <a:prstGeom prst="rect">
            <a:avLst/>
          </a:prstGeom>
        </p:spPr>
      </p:pic>
      <p:pic>
        <p:nvPicPr>
          <p:cNvPr id="8" name="Picture 6" descr="MacFound">
            <a:hlinkClick r:id="rId4"/>
            <a:extLst>
              <a:ext uri="{FF2B5EF4-FFF2-40B4-BE49-F238E27FC236}">
                <a16:creationId xmlns:a16="http://schemas.microsoft.com/office/drawing/2014/main" id="{02020EA6-70F9-B4F1-45B4-EDC15D794D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1372" y="5742826"/>
            <a:ext cx="3361100" cy="4496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92132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E4F2-F5EF-E145-9CF9-73FAEC477FC7}"/>
              </a:ext>
            </a:extLst>
          </p:cNvPr>
          <p:cNvSpPr>
            <a:spLocks noGrp="1"/>
          </p:cNvSpPr>
          <p:nvPr>
            <p:ph type="title"/>
          </p:nvPr>
        </p:nvSpPr>
        <p:spPr>
          <a:xfrm>
            <a:off x="965200" y="202175"/>
            <a:ext cx="11023600" cy="1254091"/>
          </a:xfrm>
        </p:spPr>
        <p:txBody>
          <a:bodyPr>
            <a:normAutofit/>
          </a:bodyPr>
          <a:lstStyle/>
          <a:p>
            <a:r>
              <a:rPr lang="en-US" sz="3600" dirty="0">
                <a:solidFill>
                  <a:schemeClr val="tx1"/>
                </a:solidFill>
              </a:rPr>
              <a:t>Risk Assessment and Behavioral health Screening (RABS) Study </a:t>
            </a:r>
          </a:p>
        </p:txBody>
      </p:sp>
      <p:sp>
        <p:nvSpPr>
          <p:cNvPr id="3" name="Content Placeholder 2">
            <a:extLst>
              <a:ext uri="{FF2B5EF4-FFF2-40B4-BE49-F238E27FC236}">
                <a16:creationId xmlns:a16="http://schemas.microsoft.com/office/drawing/2014/main" id="{D53387D0-B4F9-4449-A18A-5C7DD8CD25AD}"/>
              </a:ext>
            </a:extLst>
          </p:cNvPr>
          <p:cNvSpPr>
            <a:spLocks noGrp="1"/>
          </p:cNvSpPr>
          <p:nvPr>
            <p:ph idx="1"/>
          </p:nvPr>
        </p:nvSpPr>
        <p:spPr>
          <a:xfrm>
            <a:off x="965200" y="1456266"/>
            <a:ext cx="11023600" cy="5147734"/>
          </a:xfrm>
        </p:spPr>
        <p:txBody>
          <a:bodyPr>
            <a:normAutofit lnSpcReduction="10000"/>
          </a:bodyPr>
          <a:lstStyle/>
          <a:p>
            <a:pPr marL="0" indent="0">
              <a:buNone/>
            </a:pPr>
            <a:r>
              <a:rPr lang="en-US" sz="2600" dirty="0"/>
              <a:t>Mixed-methods </a:t>
            </a:r>
            <a:r>
              <a:rPr lang="en-US" sz="2600" i="1" dirty="0"/>
              <a:t>feasibility</a:t>
            </a:r>
            <a:r>
              <a:rPr lang="en-US" sz="2600" dirty="0"/>
              <a:t> and </a:t>
            </a:r>
            <a:r>
              <a:rPr lang="en-US" sz="2600" i="1" dirty="0"/>
              <a:t>fidelity</a:t>
            </a:r>
            <a:r>
              <a:rPr lang="en-US" sz="2600" dirty="0"/>
              <a:t> study following a comprehensive, 1-year implementation process in 2 states:</a:t>
            </a:r>
          </a:p>
          <a:p>
            <a:pPr lvl="1"/>
            <a:r>
              <a:rPr lang="en-US" sz="2600" i="1" dirty="0"/>
              <a:t>SAVRY – risk assessment</a:t>
            </a:r>
          </a:p>
          <a:p>
            <a:pPr lvl="1"/>
            <a:r>
              <a:rPr lang="en-US" sz="2600" i="1" dirty="0"/>
              <a:t>MAYSI-2 – behavioral health screening</a:t>
            </a:r>
          </a:p>
          <a:p>
            <a:pPr marL="530352" lvl="1" indent="0">
              <a:buNone/>
            </a:pPr>
            <a:endParaRPr lang="en-US" sz="2600" i="1" dirty="0"/>
          </a:p>
          <a:p>
            <a:pPr marL="0" indent="-73152">
              <a:buNone/>
            </a:pPr>
            <a:r>
              <a:rPr lang="en-US" sz="2600" b="1" dirty="0"/>
              <a:t>Research Questions: </a:t>
            </a:r>
          </a:p>
          <a:p>
            <a:pPr marL="441198" indent="-514350">
              <a:buFont typeface="+mj-lt"/>
              <a:buAutoNum type="arabicPeriod"/>
            </a:pPr>
            <a:r>
              <a:rPr lang="en-US" sz="2600" i="1" dirty="0"/>
              <a:t>Were JPOs able to complete the SAVRY with fidelity (IRR and PV)?</a:t>
            </a:r>
          </a:p>
          <a:p>
            <a:pPr marL="441198" indent="-514350">
              <a:buFont typeface="+mj-lt"/>
              <a:buAutoNum type="arabicPeriod"/>
            </a:pPr>
            <a:r>
              <a:rPr lang="en-US" sz="2600" dirty="0"/>
              <a:t>Did JPOs adhere to instrument administration policies? (policy </a:t>
            </a:r>
            <a:r>
              <a:rPr lang="en-US" sz="2600" i="1" dirty="0"/>
              <a:t>fidelity)</a:t>
            </a:r>
          </a:p>
          <a:p>
            <a:pPr marL="441198" indent="-514350">
              <a:buFont typeface="+mj-lt"/>
              <a:buAutoNum type="arabicPeriod"/>
            </a:pPr>
            <a:r>
              <a:rPr lang="en-US" sz="2600" i="1" dirty="0"/>
              <a:t>Did JPOs adhere to RNR-principles in their case planning? (procedural fidelity)</a:t>
            </a:r>
          </a:p>
          <a:p>
            <a:pPr marL="0" indent="0">
              <a:buNone/>
            </a:pPr>
            <a:r>
              <a:rPr lang="en-US" sz="2600" i="1" dirty="0"/>
              <a:t>*Also interviewed JPOs to assess feasibility</a:t>
            </a:r>
          </a:p>
          <a:p>
            <a:pPr marL="0" indent="0">
              <a:buNone/>
            </a:pPr>
            <a:endParaRPr lang="en-US" sz="2600" dirty="0"/>
          </a:p>
        </p:txBody>
      </p:sp>
    </p:spTree>
    <p:extLst>
      <p:ext uri="{BB962C8B-B14F-4D97-AF65-F5344CB8AC3E}">
        <p14:creationId xmlns:p14="http://schemas.microsoft.com/office/powerpoint/2010/main" val="5192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59E3D16-BB60-8245-80D6-AFFF52641884}"/>
              </a:ext>
            </a:extLst>
          </p:cNvPr>
          <p:cNvGrpSpPr/>
          <p:nvPr/>
        </p:nvGrpSpPr>
        <p:grpSpPr>
          <a:xfrm>
            <a:off x="4341204" y="803392"/>
            <a:ext cx="3522547" cy="6217087"/>
            <a:chOff x="4341204" y="803392"/>
            <a:chExt cx="3522547" cy="6217087"/>
          </a:xfrm>
        </p:grpSpPr>
        <p:sp>
          <p:nvSpPr>
            <p:cNvPr id="12" name="TextBox 11">
              <a:extLst>
                <a:ext uri="{FF2B5EF4-FFF2-40B4-BE49-F238E27FC236}">
                  <a16:creationId xmlns:a16="http://schemas.microsoft.com/office/drawing/2014/main" id="{B396F9EC-CE39-4AF1-ABBF-A7715BBAAE3A}"/>
                </a:ext>
              </a:extLst>
            </p:cNvPr>
            <p:cNvSpPr txBox="1"/>
            <p:nvPr/>
          </p:nvSpPr>
          <p:spPr>
            <a:xfrm>
              <a:off x="4341204" y="803392"/>
              <a:ext cx="3522547" cy="6217087"/>
            </a:xfrm>
            <a:prstGeom prst="rect">
              <a:avLst/>
            </a:prstGeom>
            <a:noFill/>
          </p:spPr>
          <p:txBody>
            <a:bodyPr wrap="square" rtlCol="0">
              <a:spAutoFit/>
            </a:bodyPr>
            <a:lstStyle/>
            <a:p>
              <a:pPr algn="ctr"/>
              <a:r>
                <a:rPr lang="en-US" sz="2000" dirty="0"/>
                <a:t>Policies &amp; Procedures for Administration</a:t>
              </a:r>
            </a:p>
            <a:p>
              <a:pPr algn="ctr"/>
              <a:r>
                <a:rPr lang="en-US" sz="2000" dirty="0"/>
                <a:t>Integration into Electronic System</a:t>
              </a:r>
            </a:p>
            <a:p>
              <a:pPr algn="ctr"/>
              <a:endParaRPr lang="en-US" dirty="0"/>
            </a:p>
            <a:p>
              <a:pPr algn="ctr"/>
              <a:endParaRPr lang="en-US" dirty="0"/>
            </a:p>
            <a:p>
              <a:pPr algn="ctr"/>
              <a:endParaRPr lang="en-US" dirty="0"/>
            </a:p>
            <a:p>
              <a:pPr algn="ctr"/>
              <a:endParaRPr lang="en-US" dirty="0"/>
            </a:p>
            <a:p>
              <a:pPr algn="ctr"/>
              <a:endParaRPr lang="en-US" dirty="0"/>
            </a:p>
            <a:p>
              <a:pPr algn="ctr"/>
              <a:r>
                <a:rPr lang="en-US" sz="2000" dirty="0"/>
                <a:t>RNR-related Policies for Use in Disposition Recommendations &amp; Case Planning</a:t>
              </a:r>
            </a:p>
            <a:p>
              <a:pPr algn="ctr"/>
              <a:endParaRPr lang="en-US" sz="2000" dirty="0"/>
            </a:p>
            <a:p>
              <a:pPr algn="ctr"/>
              <a:r>
                <a:rPr lang="en-US" sz="2000" dirty="0"/>
                <a:t>Staff Training on SAVRY &amp; MAYSI-2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pic>
          <p:nvPicPr>
            <p:cNvPr id="14" name="Graphic 13" descr="Customer review RTL">
              <a:extLst>
                <a:ext uri="{FF2B5EF4-FFF2-40B4-BE49-F238E27FC236}">
                  <a16:creationId xmlns:a16="http://schemas.microsoft.com/office/drawing/2014/main" id="{715FDA92-4D6E-43DE-BF45-E9171C0472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85632" y="5203421"/>
              <a:ext cx="1211804" cy="1211804"/>
            </a:xfrm>
            <a:prstGeom prst="rect">
              <a:avLst/>
            </a:prstGeom>
          </p:spPr>
        </p:pic>
        <p:pic>
          <p:nvPicPr>
            <p:cNvPr id="27" name="Picture 26">
              <a:extLst>
                <a:ext uri="{FF2B5EF4-FFF2-40B4-BE49-F238E27FC236}">
                  <a16:creationId xmlns:a16="http://schemas.microsoft.com/office/drawing/2014/main" id="{F3231706-372D-4585-A5D3-1EF538AD3958}"/>
                </a:ext>
              </a:extLst>
            </p:cNvPr>
            <p:cNvPicPr>
              <a:picLocks noChangeAspect="1"/>
            </p:cNvPicPr>
            <p:nvPr/>
          </p:nvPicPr>
          <p:blipFill>
            <a:blip r:embed="rId5"/>
            <a:stretch>
              <a:fillRect/>
            </a:stretch>
          </p:blipFill>
          <p:spPr>
            <a:xfrm>
              <a:off x="5145687" y="1832977"/>
              <a:ext cx="1884937" cy="1335462"/>
            </a:xfrm>
            <a:prstGeom prst="rect">
              <a:avLst/>
            </a:prstGeom>
          </p:spPr>
        </p:pic>
      </p:grpSp>
      <p:sp>
        <p:nvSpPr>
          <p:cNvPr id="39" name="TextBox 38">
            <a:extLst>
              <a:ext uri="{FF2B5EF4-FFF2-40B4-BE49-F238E27FC236}">
                <a16:creationId xmlns:a16="http://schemas.microsoft.com/office/drawing/2014/main" id="{3E2766B0-6D86-492C-A77F-19E4B87DEBB4}"/>
              </a:ext>
            </a:extLst>
          </p:cNvPr>
          <p:cNvSpPr txBox="1"/>
          <p:nvPr/>
        </p:nvSpPr>
        <p:spPr>
          <a:xfrm>
            <a:off x="8019530" y="720788"/>
            <a:ext cx="3535099" cy="707886"/>
          </a:xfrm>
          <a:prstGeom prst="rect">
            <a:avLst/>
          </a:prstGeom>
          <a:noFill/>
        </p:spPr>
        <p:txBody>
          <a:bodyPr wrap="square" rtlCol="0">
            <a:spAutoFit/>
          </a:bodyPr>
          <a:lstStyle/>
          <a:p>
            <a:pPr algn="ctr"/>
            <a:r>
              <a:rPr lang="en-US" sz="2000" dirty="0"/>
              <a:t>Training in RNR &amp; Case Planning</a:t>
            </a:r>
          </a:p>
        </p:txBody>
      </p:sp>
      <p:sp>
        <p:nvSpPr>
          <p:cNvPr id="50" name="TextBox 49">
            <a:extLst>
              <a:ext uri="{FF2B5EF4-FFF2-40B4-BE49-F238E27FC236}">
                <a16:creationId xmlns:a16="http://schemas.microsoft.com/office/drawing/2014/main" id="{916AC020-80E8-40CC-B262-E89325E83CC0}"/>
              </a:ext>
            </a:extLst>
          </p:cNvPr>
          <p:cNvSpPr txBox="1"/>
          <p:nvPr/>
        </p:nvSpPr>
        <p:spPr>
          <a:xfrm>
            <a:off x="588839" y="572560"/>
            <a:ext cx="3535099" cy="461665"/>
          </a:xfrm>
          <a:prstGeom prst="rect">
            <a:avLst/>
          </a:prstGeom>
          <a:noFill/>
        </p:spPr>
        <p:txBody>
          <a:bodyPr wrap="square" rtlCol="0">
            <a:spAutoFit/>
          </a:bodyPr>
          <a:lstStyle/>
          <a:p>
            <a:pPr algn="ctr"/>
            <a:r>
              <a:rPr lang="en-US" sz="2400" b="1" dirty="0">
                <a:solidFill>
                  <a:schemeClr val="tx2"/>
                </a:solidFill>
              </a:rPr>
              <a:t>What was implemented?</a:t>
            </a:r>
          </a:p>
        </p:txBody>
      </p:sp>
      <p:grpSp>
        <p:nvGrpSpPr>
          <p:cNvPr id="10" name="Group 9">
            <a:extLst>
              <a:ext uri="{FF2B5EF4-FFF2-40B4-BE49-F238E27FC236}">
                <a16:creationId xmlns:a16="http://schemas.microsoft.com/office/drawing/2014/main" id="{9B0AA3B4-7465-CB4F-A341-578B317C6F8A}"/>
              </a:ext>
            </a:extLst>
          </p:cNvPr>
          <p:cNvGrpSpPr/>
          <p:nvPr/>
        </p:nvGrpSpPr>
        <p:grpSpPr>
          <a:xfrm>
            <a:off x="8502807" y="1344417"/>
            <a:ext cx="2549332" cy="1488755"/>
            <a:chOff x="8388419" y="710883"/>
            <a:chExt cx="2549332" cy="1488755"/>
          </a:xfrm>
        </p:grpSpPr>
        <p:pic>
          <p:nvPicPr>
            <p:cNvPr id="29" name="Picture 28">
              <a:extLst>
                <a:ext uri="{FF2B5EF4-FFF2-40B4-BE49-F238E27FC236}">
                  <a16:creationId xmlns:a16="http://schemas.microsoft.com/office/drawing/2014/main" id="{FD4FAC3A-841B-4BBF-8D63-549623726F17}"/>
                </a:ext>
              </a:extLst>
            </p:cNvPr>
            <p:cNvPicPr>
              <a:picLocks noChangeAspect="1"/>
            </p:cNvPicPr>
            <p:nvPr/>
          </p:nvPicPr>
          <p:blipFill>
            <a:blip r:embed="rId6"/>
            <a:stretch>
              <a:fillRect/>
            </a:stretch>
          </p:blipFill>
          <p:spPr>
            <a:xfrm>
              <a:off x="8388419" y="1095478"/>
              <a:ext cx="2549332" cy="1104160"/>
            </a:xfrm>
            <a:prstGeom prst="rect">
              <a:avLst/>
            </a:prstGeom>
          </p:spPr>
        </p:pic>
        <p:sp>
          <p:nvSpPr>
            <p:cNvPr id="2" name="TextBox 1">
              <a:extLst>
                <a:ext uri="{FF2B5EF4-FFF2-40B4-BE49-F238E27FC236}">
                  <a16:creationId xmlns:a16="http://schemas.microsoft.com/office/drawing/2014/main" id="{1F5F06EC-7CA7-1141-8813-3E674E394A5C}"/>
                </a:ext>
              </a:extLst>
            </p:cNvPr>
            <p:cNvSpPr txBox="1"/>
            <p:nvPr/>
          </p:nvSpPr>
          <p:spPr>
            <a:xfrm>
              <a:off x="8786811" y="710883"/>
              <a:ext cx="1921293" cy="400110"/>
            </a:xfrm>
            <a:prstGeom prst="rect">
              <a:avLst/>
            </a:prstGeom>
            <a:noFill/>
          </p:spPr>
          <p:txBody>
            <a:bodyPr wrap="square" rtlCol="0">
              <a:spAutoFit/>
            </a:bodyPr>
            <a:lstStyle/>
            <a:p>
              <a:r>
                <a:rPr lang="en-US" sz="2000" dirty="0"/>
                <a:t>Service Matrix</a:t>
              </a:r>
            </a:p>
          </p:txBody>
        </p:sp>
      </p:grpSp>
      <p:grpSp>
        <p:nvGrpSpPr>
          <p:cNvPr id="13" name="Group 12">
            <a:extLst>
              <a:ext uri="{FF2B5EF4-FFF2-40B4-BE49-F238E27FC236}">
                <a16:creationId xmlns:a16="http://schemas.microsoft.com/office/drawing/2014/main" id="{158648B4-3E15-534D-8F27-06181C2CDE90}"/>
              </a:ext>
            </a:extLst>
          </p:cNvPr>
          <p:cNvGrpSpPr/>
          <p:nvPr/>
        </p:nvGrpSpPr>
        <p:grpSpPr>
          <a:xfrm>
            <a:off x="8336482" y="2889197"/>
            <a:ext cx="3035941" cy="2008398"/>
            <a:chOff x="8229486" y="2320196"/>
            <a:chExt cx="3035941" cy="2008398"/>
          </a:xfrm>
        </p:grpSpPr>
        <p:pic>
          <p:nvPicPr>
            <p:cNvPr id="31" name="Picture 30">
              <a:extLst>
                <a:ext uri="{FF2B5EF4-FFF2-40B4-BE49-F238E27FC236}">
                  <a16:creationId xmlns:a16="http://schemas.microsoft.com/office/drawing/2014/main" id="{F4C2A13B-DF8A-4B0E-A725-3857309F38B3}"/>
                </a:ext>
              </a:extLst>
            </p:cNvPr>
            <p:cNvPicPr>
              <a:picLocks noChangeAspect="1"/>
            </p:cNvPicPr>
            <p:nvPr/>
          </p:nvPicPr>
          <p:blipFill>
            <a:blip r:embed="rId7"/>
            <a:stretch>
              <a:fillRect/>
            </a:stretch>
          </p:blipFill>
          <p:spPr>
            <a:xfrm>
              <a:off x="8377351" y="2703120"/>
              <a:ext cx="2751769" cy="1625474"/>
            </a:xfrm>
            <a:prstGeom prst="rect">
              <a:avLst/>
            </a:prstGeom>
          </p:spPr>
        </p:pic>
        <p:sp>
          <p:nvSpPr>
            <p:cNvPr id="3" name="TextBox 2">
              <a:extLst>
                <a:ext uri="{FF2B5EF4-FFF2-40B4-BE49-F238E27FC236}">
                  <a16:creationId xmlns:a16="http://schemas.microsoft.com/office/drawing/2014/main" id="{352EE19A-D52F-1342-BD48-0D416F04E618}"/>
                </a:ext>
              </a:extLst>
            </p:cNvPr>
            <p:cNvSpPr txBox="1"/>
            <p:nvPr/>
          </p:nvSpPr>
          <p:spPr>
            <a:xfrm>
              <a:off x="8229486" y="2320196"/>
              <a:ext cx="3035941" cy="400110"/>
            </a:xfrm>
            <a:prstGeom prst="rect">
              <a:avLst/>
            </a:prstGeom>
            <a:noFill/>
          </p:spPr>
          <p:txBody>
            <a:bodyPr wrap="square" rtlCol="0">
              <a:spAutoFit/>
            </a:bodyPr>
            <a:lstStyle/>
            <a:p>
              <a:r>
                <a:rPr lang="en-US" sz="2000" dirty="0"/>
                <a:t>Disposition recs template</a:t>
              </a:r>
            </a:p>
          </p:txBody>
        </p:sp>
      </p:grpSp>
      <p:grpSp>
        <p:nvGrpSpPr>
          <p:cNvPr id="15" name="Group 14">
            <a:extLst>
              <a:ext uri="{FF2B5EF4-FFF2-40B4-BE49-F238E27FC236}">
                <a16:creationId xmlns:a16="http://schemas.microsoft.com/office/drawing/2014/main" id="{B0425563-C422-F340-A91B-1793C661E485}"/>
              </a:ext>
            </a:extLst>
          </p:cNvPr>
          <p:cNvGrpSpPr/>
          <p:nvPr/>
        </p:nvGrpSpPr>
        <p:grpSpPr>
          <a:xfrm>
            <a:off x="8579154" y="5036030"/>
            <a:ext cx="2549332" cy="1515538"/>
            <a:chOff x="8579789" y="4342186"/>
            <a:chExt cx="2549332" cy="1515538"/>
          </a:xfrm>
        </p:grpSpPr>
        <p:pic>
          <p:nvPicPr>
            <p:cNvPr id="48" name="Picture 47">
              <a:extLst>
                <a:ext uri="{FF2B5EF4-FFF2-40B4-BE49-F238E27FC236}">
                  <a16:creationId xmlns:a16="http://schemas.microsoft.com/office/drawing/2014/main" id="{BD169A04-DBCA-40E0-9806-8000C8A16337}"/>
                </a:ext>
              </a:extLst>
            </p:cNvPr>
            <p:cNvPicPr>
              <a:picLocks noChangeAspect="1"/>
            </p:cNvPicPr>
            <p:nvPr/>
          </p:nvPicPr>
          <p:blipFill>
            <a:blip r:embed="rId8"/>
            <a:stretch>
              <a:fillRect/>
            </a:stretch>
          </p:blipFill>
          <p:spPr>
            <a:xfrm>
              <a:off x="8579789" y="4715648"/>
              <a:ext cx="2549332" cy="1142076"/>
            </a:xfrm>
            <a:prstGeom prst="rect">
              <a:avLst/>
            </a:prstGeom>
          </p:spPr>
        </p:pic>
        <p:sp>
          <p:nvSpPr>
            <p:cNvPr id="24" name="TextBox 23">
              <a:extLst>
                <a:ext uri="{FF2B5EF4-FFF2-40B4-BE49-F238E27FC236}">
                  <a16:creationId xmlns:a16="http://schemas.microsoft.com/office/drawing/2014/main" id="{570CA0E6-5FA6-0B43-8CC5-AB63A399332B}"/>
                </a:ext>
              </a:extLst>
            </p:cNvPr>
            <p:cNvSpPr txBox="1"/>
            <p:nvPr/>
          </p:nvSpPr>
          <p:spPr>
            <a:xfrm>
              <a:off x="8694136" y="4342186"/>
              <a:ext cx="2320637" cy="400110"/>
            </a:xfrm>
            <a:prstGeom prst="rect">
              <a:avLst/>
            </a:prstGeom>
            <a:noFill/>
          </p:spPr>
          <p:txBody>
            <a:bodyPr wrap="square" rtlCol="0">
              <a:spAutoFit/>
            </a:bodyPr>
            <a:lstStyle/>
            <a:p>
              <a:r>
                <a:rPr lang="en-US" sz="2000" dirty="0"/>
                <a:t>Case plan aligned</a:t>
              </a:r>
            </a:p>
          </p:txBody>
        </p:sp>
      </p:grpSp>
      <p:sp>
        <p:nvSpPr>
          <p:cNvPr id="4" name="Rectangle 3">
            <a:extLst>
              <a:ext uri="{FF2B5EF4-FFF2-40B4-BE49-F238E27FC236}">
                <a16:creationId xmlns:a16="http://schemas.microsoft.com/office/drawing/2014/main" id="{7F14929E-54D1-42A4-A257-4B40BC61A468}"/>
              </a:ext>
            </a:extLst>
          </p:cNvPr>
          <p:cNvSpPr/>
          <p:nvPr/>
        </p:nvSpPr>
        <p:spPr>
          <a:xfrm>
            <a:off x="679058" y="572560"/>
            <a:ext cx="3477632" cy="593286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8AAFDE6-E38F-4C97-93E2-852883652E18}"/>
              </a:ext>
            </a:extLst>
          </p:cNvPr>
          <p:cNvSpPr/>
          <p:nvPr/>
        </p:nvSpPr>
        <p:spPr>
          <a:xfrm>
            <a:off x="4386119" y="710883"/>
            <a:ext cx="3477632" cy="579454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5F80014-0B6E-4FDF-8396-C19A70F438AA}"/>
              </a:ext>
            </a:extLst>
          </p:cNvPr>
          <p:cNvSpPr/>
          <p:nvPr/>
        </p:nvSpPr>
        <p:spPr>
          <a:xfrm>
            <a:off x="8048265" y="685800"/>
            <a:ext cx="3477632" cy="581962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9" name="Arrow: Right 48">
            <a:extLst>
              <a:ext uri="{FF2B5EF4-FFF2-40B4-BE49-F238E27FC236}">
                <a16:creationId xmlns:a16="http://schemas.microsoft.com/office/drawing/2014/main" id="{9DCEE520-A92E-4E9F-9A36-9FCD4872EDCA}"/>
              </a:ext>
            </a:extLst>
          </p:cNvPr>
          <p:cNvSpPr/>
          <p:nvPr/>
        </p:nvSpPr>
        <p:spPr>
          <a:xfrm rot="19347419">
            <a:off x="7437870" y="5335768"/>
            <a:ext cx="872358" cy="578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F31F3134-CEEC-4909-B76A-F7F795C9C268}"/>
              </a:ext>
            </a:extLst>
          </p:cNvPr>
          <p:cNvSpPr/>
          <p:nvPr/>
        </p:nvSpPr>
        <p:spPr>
          <a:xfrm rot="20540529">
            <a:off x="3790846" y="2809058"/>
            <a:ext cx="872358" cy="578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67F41358-FF32-3348-98CB-AE9655DC4EE8}"/>
              </a:ext>
            </a:extLst>
          </p:cNvPr>
          <p:cNvGrpSpPr/>
          <p:nvPr/>
        </p:nvGrpSpPr>
        <p:grpSpPr>
          <a:xfrm>
            <a:off x="649012" y="4026765"/>
            <a:ext cx="3535099" cy="2478658"/>
            <a:chOff x="669258" y="3641108"/>
            <a:chExt cx="3535099" cy="2821144"/>
          </a:xfrm>
        </p:grpSpPr>
        <p:pic>
          <p:nvPicPr>
            <p:cNvPr id="7" name="Picture 6">
              <a:extLst>
                <a:ext uri="{FF2B5EF4-FFF2-40B4-BE49-F238E27FC236}">
                  <a16:creationId xmlns:a16="http://schemas.microsoft.com/office/drawing/2014/main" id="{C9D64D3A-9B9F-440C-ADCC-DB951F05B2A4}"/>
                </a:ext>
              </a:extLst>
            </p:cNvPr>
            <p:cNvPicPr>
              <a:picLocks noChangeAspect="1"/>
            </p:cNvPicPr>
            <p:nvPr/>
          </p:nvPicPr>
          <p:blipFill>
            <a:blip r:embed="rId9"/>
            <a:stretch>
              <a:fillRect/>
            </a:stretch>
          </p:blipFill>
          <p:spPr>
            <a:xfrm>
              <a:off x="1498837" y="4293165"/>
              <a:ext cx="1947038" cy="2169087"/>
            </a:xfrm>
            <a:prstGeom prst="rect">
              <a:avLst/>
            </a:prstGeom>
          </p:spPr>
        </p:pic>
        <p:sp>
          <p:nvSpPr>
            <p:cNvPr id="22" name="TextBox 21">
              <a:extLst>
                <a:ext uri="{FF2B5EF4-FFF2-40B4-BE49-F238E27FC236}">
                  <a16:creationId xmlns:a16="http://schemas.microsoft.com/office/drawing/2014/main" id="{20B251CF-DAC7-8B4D-9222-B5E90CBA2F97}"/>
                </a:ext>
              </a:extLst>
            </p:cNvPr>
            <p:cNvSpPr txBox="1"/>
            <p:nvPr/>
          </p:nvSpPr>
          <p:spPr>
            <a:xfrm>
              <a:off x="669258" y="3641108"/>
              <a:ext cx="3535099" cy="461665"/>
            </a:xfrm>
            <a:prstGeom prst="rect">
              <a:avLst/>
            </a:prstGeom>
            <a:noFill/>
          </p:spPr>
          <p:txBody>
            <a:bodyPr wrap="square" rtlCol="0">
              <a:spAutoFit/>
            </a:bodyPr>
            <a:lstStyle/>
            <a:p>
              <a:pPr algn="ctr"/>
              <a:r>
                <a:rPr lang="en-US" sz="2400" b="1" dirty="0">
                  <a:solidFill>
                    <a:schemeClr val="tx2"/>
                  </a:solidFill>
                </a:rPr>
                <a:t>Implementation Process</a:t>
              </a:r>
            </a:p>
          </p:txBody>
        </p:sp>
      </p:grpSp>
      <p:sp>
        <p:nvSpPr>
          <p:cNvPr id="23" name="Title 3">
            <a:extLst>
              <a:ext uri="{FF2B5EF4-FFF2-40B4-BE49-F238E27FC236}">
                <a16:creationId xmlns:a16="http://schemas.microsoft.com/office/drawing/2014/main" id="{C84FDDFE-7ADF-0E48-90CD-84B47511A0C8}"/>
              </a:ext>
            </a:extLst>
          </p:cNvPr>
          <p:cNvSpPr txBox="1">
            <a:spLocks/>
          </p:cNvSpPr>
          <p:nvPr/>
        </p:nvSpPr>
        <p:spPr>
          <a:xfrm>
            <a:off x="811851" y="130092"/>
            <a:ext cx="11493500" cy="6858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3600" dirty="0">
                <a:solidFill>
                  <a:schemeClr val="tx1"/>
                </a:solidFill>
              </a:rPr>
              <a:t>RABS Implementation Procedures</a:t>
            </a:r>
            <a:endParaRPr lang="en-US" sz="3600" dirty="0"/>
          </a:p>
        </p:txBody>
      </p:sp>
      <p:grpSp>
        <p:nvGrpSpPr>
          <p:cNvPr id="21" name="Group 20">
            <a:extLst>
              <a:ext uri="{FF2B5EF4-FFF2-40B4-BE49-F238E27FC236}">
                <a16:creationId xmlns:a16="http://schemas.microsoft.com/office/drawing/2014/main" id="{4B813629-F7A4-373F-3A5E-C61E4C9C1E5F}"/>
              </a:ext>
            </a:extLst>
          </p:cNvPr>
          <p:cNvGrpSpPr/>
          <p:nvPr/>
        </p:nvGrpSpPr>
        <p:grpSpPr>
          <a:xfrm>
            <a:off x="768992" y="1201621"/>
            <a:ext cx="3295138" cy="2060501"/>
            <a:chOff x="768992" y="1201621"/>
            <a:chExt cx="3295138" cy="2060501"/>
          </a:xfrm>
        </p:grpSpPr>
        <p:grpSp>
          <p:nvGrpSpPr>
            <p:cNvPr id="6" name="Group 5">
              <a:extLst>
                <a:ext uri="{FF2B5EF4-FFF2-40B4-BE49-F238E27FC236}">
                  <a16:creationId xmlns:a16="http://schemas.microsoft.com/office/drawing/2014/main" id="{52F4E4F5-22C7-A444-89DF-C10DD2176405}"/>
                </a:ext>
              </a:extLst>
            </p:cNvPr>
            <p:cNvGrpSpPr/>
            <p:nvPr/>
          </p:nvGrpSpPr>
          <p:grpSpPr>
            <a:xfrm>
              <a:off x="811851" y="1201621"/>
              <a:ext cx="2893672" cy="1488747"/>
              <a:chOff x="811851" y="1201621"/>
              <a:chExt cx="2893672" cy="1488747"/>
            </a:xfrm>
          </p:grpSpPr>
          <p:pic>
            <p:nvPicPr>
              <p:cNvPr id="11" name="Picture 5">
                <a:extLst>
                  <a:ext uri="{FF2B5EF4-FFF2-40B4-BE49-F238E27FC236}">
                    <a16:creationId xmlns:a16="http://schemas.microsoft.com/office/drawing/2014/main" id="{8FD0900D-CA7F-481E-AC84-BB35D405DC07}"/>
                  </a:ext>
                </a:extLst>
              </p:cNvPr>
              <p:cNvPicPr>
                <a:picLocks noChangeAspect="1" noChangeArrowheads="1"/>
              </p:cNvPicPr>
              <p:nvPr/>
            </p:nvPicPr>
            <p:blipFill>
              <a:blip r:embed="rId10" cstate="print"/>
              <a:stretch>
                <a:fillRect/>
              </a:stretch>
            </p:blipFill>
            <p:spPr bwMode="auto">
              <a:xfrm>
                <a:off x="2373491" y="1201621"/>
                <a:ext cx="1332032" cy="1424632"/>
              </a:xfrm>
              <a:prstGeom prst="rect">
                <a:avLst/>
              </a:prstGeom>
              <a:noFill/>
            </p:spPr>
          </p:pic>
          <p:pic>
            <p:nvPicPr>
              <p:cNvPr id="1026" name="Picture 2" descr="trauma-symptom-checklist-children-screening-form">
                <a:extLst>
                  <a:ext uri="{FF2B5EF4-FFF2-40B4-BE49-F238E27FC236}">
                    <a16:creationId xmlns:a16="http://schemas.microsoft.com/office/drawing/2014/main" id="{97160271-B1B7-4ACA-95A2-8F8D7682ECA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1851" y="1265736"/>
                <a:ext cx="1306030" cy="142463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a:extLst>
                <a:ext uri="{FF2B5EF4-FFF2-40B4-BE49-F238E27FC236}">
                  <a16:creationId xmlns:a16="http://schemas.microsoft.com/office/drawing/2014/main" id="{B846B5D3-1B9D-B88C-4E69-2D5655906282}"/>
                </a:ext>
              </a:extLst>
            </p:cNvPr>
            <p:cNvSpPr txBox="1"/>
            <p:nvPr/>
          </p:nvSpPr>
          <p:spPr>
            <a:xfrm>
              <a:off x="768992" y="2831235"/>
              <a:ext cx="3295138" cy="430887"/>
            </a:xfrm>
            <a:prstGeom prst="rect">
              <a:avLst/>
            </a:prstGeom>
            <a:noFill/>
          </p:spPr>
          <p:txBody>
            <a:bodyPr wrap="square" rtlCol="0">
              <a:spAutoFit/>
            </a:bodyPr>
            <a:lstStyle/>
            <a:p>
              <a:r>
                <a:rPr lang="en-US" sz="2200" dirty="0"/>
                <a:t>RNR-Based case plans</a:t>
              </a:r>
            </a:p>
          </p:txBody>
        </p:sp>
      </p:grpSp>
    </p:spTree>
    <p:extLst>
      <p:ext uri="{BB962C8B-B14F-4D97-AF65-F5344CB8AC3E}">
        <p14:creationId xmlns:p14="http://schemas.microsoft.com/office/powerpoint/2010/main" val="304814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1000" fill="hold"/>
                                        <p:tgtEl>
                                          <p:spTgt spid="49"/>
                                        </p:tgtEl>
                                        <p:attrNameLst>
                                          <p:attrName>ppt_w</p:attrName>
                                        </p:attrNameLst>
                                      </p:cBhvr>
                                      <p:tavLst>
                                        <p:tav tm="0">
                                          <p:val>
                                            <p:strVal val="#ppt_w*0.70"/>
                                          </p:val>
                                        </p:tav>
                                        <p:tav tm="100000">
                                          <p:val>
                                            <p:strVal val="#ppt_w"/>
                                          </p:val>
                                        </p:tav>
                                      </p:tavLst>
                                    </p:anim>
                                    <p:anim calcmode="lin" valueType="num">
                                      <p:cBhvr>
                                        <p:cTn id="23" dur="1000" fill="hold"/>
                                        <p:tgtEl>
                                          <p:spTgt spid="49"/>
                                        </p:tgtEl>
                                        <p:attrNameLst>
                                          <p:attrName>ppt_h</p:attrName>
                                        </p:attrNameLst>
                                      </p:cBhvr>
                                      <p:tavLst>
                                        <p:tav tm="0">
                                          <p:val>
                                            <p:strVal val="#ppt_h"/>
                                          </p:val>
                                        </p:tav>
                                        <p:tav tm="100000">
                                          <p:val>
                                            <p:strVal val="#ppt_h"/>
                                          </p:val>
                                        </p:tav>
                                      </p:tavLst>
                                    </p:anim>
                                    <p:animEffect transition="in" filter="fade">
                                      <p:cBhvr>
                                        <p:cTn id="24" dur="10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9" grpId="0" animBg="1"/>
      <p:bldP spid="8" grpId="0" animBg="1"/>
    </p:bldLst>
  </p:timing>
</p:sld>
</file>

<file path=ppt/theme/theme1.xml><?xml version="1.0" encoding="utf-8"?>
<a:theme xmlns:a="http://schemas.openxmlformats.org/drawingml/2006/main" name="Crop">
  <a:themeElements>
    <a:clrScheme name="Custom 1">
      <a:dk1>
        <a:srgbClr val="000000"/>
      </a:dk1>
      <a:lt1>
        <a:srgbClr val="FFFFFF"/>
      </a:lt1>
      <a:dk2>
        <a:srgbClr val="242852"/>
      </a:dk2>
      <a:lt2>
        <a:srgbClr val="B2D3FF"/>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{8864F53D-648D-C241-A3D1-CE73AC078046}tf10001072</Template>
  <TotalTime>19866</TotalTime>
  <Words>4448</Words>
  <Application>Microsoft Macintosh PowerPoint</Application>
  <PresentationFormat>Widescreen</PresentationFormat>
  <Paragraphs>347</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Courier New</vt:lpstr>
      <vt:lpstr>Franklin Gothic Book</vt:lpstr>
      <vt:lpstr>Georgia</vt:lpstr>
      <vt:lpstr>Times New Roman</vt:lpstr>
      <vt:lpstr>Trebuchet MS</vt:lpstr>
      <vt:lpstr>Wingdings</vt:lpstr>
      <vt:lpstr>Crop</vt:lpstr>
      <vt:lpstr>Mental Health versus dynamic risk: challenges of implementing rnr in justice settings</vt:lpstr>
      <vt:lpstr>Recommendations For Reform &amp; Preventing Youth Reoffending</vt:lpstr>
      <vt:lpstr>Risk and Needs Assessment Instruments for Youth</vt:lpstr>
      <vt:lpstr>Risk Assessment Must be Paired With Practices that Promote Risk-Needs-Responsivity (RNR)</vt:lpstr>
      <vt:lpstr>Lessons from Implementation Science</vt:lpstr>
      <vt:lpstr>Implementation of Need Principle % of Youth With Need That Actually Received a Service (n = 148)</vt:lpstr>
      <vt:lpstr>Risk Assessment and Behavioral health Screening (Rabs) Study</vt:lpstr>
      <vt:lpstr>Risk Assessment and Behavioral health Screening (RABS) Study </vt:lpstr>
      <vt:lpstr>PowerPoint Presentation</vt:lpstr>
      <vt:lpstr>Training: Responsivity Principle &amp; Mental Health</vt:lpstr>
      <vt:lpstr>Risk Assessment and Behavioral health Screening (RABS) Study </vt:lpstr>
      <vt:lpstr>Could JPOs Complete the SAVRY To Fidelity? </vt:lpstr>
      <vt:lpstr>Did They Adhere to Instrument Administration Policies?</vt:lpstr>
      <vt:lpstr>Did They Adhere to RNR-Based Case Planning Policies? Types of Service Referrals (n = 437 youth w/assessments)</vt:lpstr>
      <vt:lpstr>Did They Adhere to RNR Policy Regarding Types of Service Referrals - Responsivity?</vt:lpstr>
      <vt:lpstr>One Southern County - Service-to-Need Match:  % of Youth Rated High in Need That Received a Service</vt:lpstr>
      <vt:lpstr>Conclusions</vt:lpstr>
      <vt:lpstr>Conclusions</vt:lpstr>
      <vt:lpstr>Conclusions</vt:lpstr>
      <vt:lpstr>Recommendations cont. How Forensic Clinicians/Clinicians Might Facilitate Use of RNR With Fidelity?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Vincent, Gina</cp:lastModifiedBy>
  <cp:revision>253</cp:revision>
  <cp:lastPrinted>2020-03-04T13:01:09Z</cp:lastPrinted>
  <dcterms:created xsi:type="dcterms:W3CDTF">2018-05-04T16:53:45Z</dcterms:created>
  <dcterms:modified xsi:type="dcterms:W3CDTF">2023-03-15T17:20:09Z</dcterms:modified>
</cp:coreProperties>
</file>