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7824"/>
    <a:srgbClr val="214A5D"/>
    <a:srgbClr val="285156"/>
    <a:srgbClr val="376F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D72829-25B3-1258-3D71-BFD9448596A7}" v="18" dt="2020-10-30T16:06:16.433"/>
    <p1510:client id="{8605D082-C0C6-286A-4DEF-CB66750C806F}" v="10" dt="2020-10-30T13:46:31.226"/>
    <p1510:client id="{EA819606-F7C4-484B-816B-1D19AC27918F}" v="1" dt="2020-10-16T12:47:53.76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'Angelo, Francesca T" userId="S::francesca.dangelo@umassmed.edu::f6f77891-8c1b-4d31-b005-6152ddb7c4fe" providerId="AD" clId="Web-{43D72829-25B3-1258-3D71-BFD9448596A7}"/>
    <pc:docChg chg="modSld">
      <pc:chgData name="D'Angelo, Francesca T" userId="S::francesca.dangelo@umassmed.edu::f6f77891-8c1b-4d31-b005-6152ddb7c4fe" providerId="AD" clId="Web-{43D72829-25B3-1258-3D71-BFD9448596A7}" dt="2020-10-30T16:06:16.433" v="17" actId="20577"/>
      <pc:docMkLst>
        <pc:docMk/>
      </pc:docMkLst>
      <pc:sldChg chg="modSp">
        <pc:chgData name="D'Angelo, Francesca T" userId="S::francesca.dangelo@umassmed.edu::f6f77891-8c1b-4d31-b005-6152ddb7c4fe" providerId="AD" clId="Web-{43D72829-25B3-1258-3D71-BFD9448596A7}" dt="2020-10-30T16:05:07.776" v="15" actId="20577"/>
        <pc:sldMkLst>
          <pc:docMk/>
          <pc:sldMk cId="1323179073" sldId="257"/>
        </pc:sldMkLst>
        <pc:spChg chg="mod">
          <ac:chgData name="D'Angelo, Francesca T" userId="S::francesca.dangelo@umassmed.edu::f6f77891-8c1b-4d31-b005-6152ddb7c4fe" providerId="AD" clId="Web-{43D72829-25B3-1258-3D71-BFD9448596A7}" dt="2020-10-30T16:04:48.307" v="3" actId="20577"/>
          <ac:spMkLst>
            <pc:docMk/>
            <pc:sldMk cId="1323179073" sldId="257"/>
            <ac:spMk id="3" creationId="{26D0AAA4-7068-C741-88AF-E80E6A709455}"/>
          </ac:spMkLst>
        </pc:spChg>
        <pc:spChg chg="mod">
          <ac:chgData name="D'Angelo, Francesca T" userId="S::francesca.dangelo@umassmed.edu::f6f77891-8c1b-4d31-b005-6152ddb7c4fe" providerId="AD" clId="Web-{43D72829-25B3-1258-3D71-BFD9448596A7}" dt="2020-10-30T16:05:07.776" v="15" actId="20577"/>
          <ac:spMkLst>
            <pc:docMk/>
            <pc:sldMk cId="1323179073" sldId="257"/>
            <ac:spMk id="34" creationId="{9D29E9CF-752A-FE49-B3D5-ECF8F8A7C196}"/>
          </ac:spMkLst>
        </pc:spChg>
        <pc:spChg chg="mod">
          <ac:chgData name="D'Angelo, Francesca T" userId="S::francesca.dangelo@umassmed.edu::f6f77891-8c1b-4d31-b005-6152ddb7c4fe" providerId="AD" clId="Web-{43D72829-25B3-1258-3D71-BFD9448596A7}" dt="2020-10-30T16:05:01.229" v="9" actId="20577"/>
          <ac:spMkLst>
            <pc:docMk/>
            <pc:sldMk cId="1323179073" sldId="257"/>
            <ac:spMk id="36" creationId="{90CF22A4-A85E-A040-B7F9-513CDF0ABB70}"/>
          </ac:spMkLst>
        </pc:spChg>
        <pc:spChg chg="mod">
          <ac:chgData name="D'Angelo, Francesca T" userId="S::francesca.dangelo@umassmed.edu::f6f77891-8c1b-4d31-b005-6152ddb7c4fe" providerId="AD" clId="Web-{43D72829-25B3-1258-3D71-BFD9448596A7}" dt="2020-10-30T16:04:43.494" v="0" actId="20577"/>
          <ac:spMkLst>
            <pc:docMk/>
            <pc:sldMk cId="1323179073" sldId="257"/>
            <ac:spMk id="38" creationId="{02C675B0-8D2B-2C4C-AE10-441D6F63E0A5}"/>
          </ac:spMkLst>
        </pc:spChg>
        <pc:spChg chg="mod">
          <ac:chgData name="D'Angelo, Francesca T" userId="S::francesca.dangelo@umassmed.edu::f6f77891-8c1b-4d31-b005-6152ddb7c4fe" providerId="AD" clId="Web-{43D72829-25B3-1258-3D71-BFD9448596A7}" dt="2020-10-30T16:05:04.635" v="12" actId="20577"/>
          <ac:spMkLst>
            <pc:docMk/>
            <pc:sldMk cId="1323179073" sldId="257"/>
            <ac:spMk id="39" creationId="{1BB40890-E723-4142-9A32-A00EAEB81987}"/>
          </ac:spMkLst>
        </pc:spChg>
        <pc:spChg chg="mod">
          <ac:chgData name="D'Angelo, Francesca T" userId="S::francesca.dangelo@umassmed.edu::f6f77891-8c1b-4d31-b005-6152ddb7c4fe" providerId="AD" clId="Web-{43D72829-25B3-1258-3D71-BFD9448596A7}" dt="2020-10-30T16:04:56.963" v="6" actId="20577"/>
          <ac:spMkLst>
            <pc:docMk/>
            <pc:sldMk cId="1323179073" sldId="257"/>
            <ac:spMk id="53" creationId="{B3ECD122-35D9-8E40-B0B7-EFB759EC3AFD}"/>
          </ac:spMkLst>
        </pc:spChg>
      </pc:sldChg>
    </pc:docChg>
  </pc:docChgLst>
  <pc:docChgLst>
    <pc:chgData name="D'Angelo, Francesca T" userId="S::francesca.dangelo@umassmed.edu::f6f77891-8c1b-4d31-b005-6152ddb7c4fe" providerId="AD" clId="Web-{8605D082-C0C6-286A-4DEF-CB66750C806F}"/>
    <pc:docChg chg="modSld">
      <pc:chgData name="D'Angelo, Francesca T" userId="S::francesca.dangelo@umassmed.edu::f6f77891-8c1b-4d31-b005-6152ddb7c4fe" providerId="AD" clId="Web-{8605D082-C0C6-286A-4DEF-CB66750C806F}" dt="2020-10-30T13:46:31.226" v="9" actId="14100"/>
      <pc:docMkLst>
        <pc:docMk/>
      </pc:docMkLst>
      <pc:sldChg chg="modSp">
        <pc:chgData name="D'Angelo, Francesca T" userId="S::francesca.dangelo@umassmed.edu::f6f77891-8c1b-4d31-b005-6152ddb7c4fe" providerId="AD" clId="Web-{8605D082-C0C6-286A-4DEF-CB66750C806F}" dt="2020-10-30T13:46:31.226" v="9" actId="14100"/>
        <pc:sldMkLst>
          <pc:docMk/>
          <pc:sldMk cId="1323179073" sldId="257"/>
        </pc:sldMkLst>
        <pc:spChg chg="mod">
          <ac:chgData name="D'Angelo, Francesca T" userId="S::francesca.dangelo@umassmed.edu::f6f77891-8c1b-4d31-b005-6152ddb7c4fe" providerId="AD" clId="Web-{8605D082-C0C6-286A-4DEF-CB66750C806F}" dt="2020-10-30T13:46:13.273" v="3" actId="20577"/>
          <ac:spMkLst>
            <pc:docMk/>
            <pc:sldMk cId="1323179073" sldId="257"/>
            <ac:spMk id="3" creationId="{26D0AAA4-7068-C741-88AF-E80E6A709455}"/>
          </ac:spMkLst>
        </pc:spChg>
        <pc:spChg chg="mod">
          <ac:chgData name="D'Angelo, Francesca T" userId="S::francesca.dangelo@umassmed.edu::f6f77891-8c1b-4d31-b005-6152ddb7c4fe" providerId="AD" clId="Web-{8605D082-C0C6-286A-4DEF-CB66750C806F}" dt="2020-10-30T13:46:27.414" v="8" actId="1076"/>
          <ac:spMkLst>
            <pc:docMk/>
            <pc:sldMk cId="1323179073" sldId="257"/>
            <ac:spMk id="32" creationId="{5513A37F-6D8A-494A-A6BF-D1E493CF29E8}"/>
          </ac:spMkLst>
        </pc:spChg>
        <pc:spChg chg="mod">
          <ac:chgData name="D'Angelo, Francesca T" userId="S::francesca.dangelo@umassmed.edu::f6f77891-8c1b-4d31-b005-6152ddb7c4fe" providerId="AD" clId="Web-{8605D082-C0C6-286A-4DEF-CB66750C806F}" dt="2020-10-30T13:46:31.226" v="9" actId="14100"/>
          <ac:spMkLst>
            <pc:docMk/>
            <pc:sldMk cId="1323179073" sldId="257"/>
            <ac:spMk id="38" creationId="{02C675B0-8D2B-2C4C-AE10-441D6F63E0A5}"/>
          </ac:spMkLst>
        </pc:spChg>
        <pc:spChg chg="mod">
          <ac:chgData name="D'Angelo, Francesca T" userId="S::francesca.dangelo@umassmed.edu::f6f77891-8c1b-4d31-b005-6152ddb7c4fe" providerId="AD" clId="Web-{8605D082-C0C6-286A-4DEF-CB66750C806F}" dt="2020-10-30T13:46:19.054" v="6" actId="1076"/>
          <ac:spMkLst>
            <pc:docMk/>
            <pc:sldMk cId="1323179073" sldId="257"/>
            <ac:spMk id="45" creationId="{27BED6C2-B7BB-E740-91A1-B480B00BC4F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CDD897-41FA-5A4C-90D2-4496FABC39BA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EDA93D-CA83-F34F-9A25-ECDA0BD76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320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EDA93D-CA83-F34F-9A25-ECDA0BD7692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514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A8EF3-B64B-4E3B-8F2B-685763B958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21DC7E-44E6-4476-8958-80B61740DF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887762-761B-4DAF-A721-66B581DEA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4803A-1757-4370-881E-DDE1D97E4B7F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8F7DDC-2CA3-44CF-9DDF-7CB2BD287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DA37E9-A12E-4794-A32F-BAEF24FD1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9C5D-BF17-461B-AB13-78C91B6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059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DD117-5C2E-460F-A962-CAF1C774F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097B34-E074-400E-896A-840B95E355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FC7BA5-2707-4538-BC41-9FDBCDBF3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4803A-1757-4370-881E-DDE1D97E4B7F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AD51FB-D04B-49EA-B0DE-2B9FCAFA8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580529-527B-4008-BE34-EF5A35C37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9C5D-BF17-461B-AB13-78C91B6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791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49DF2C-062B-4F01-A9E2-A3D76A5497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2A2489-FA6B-4396-9BC0-D2CA53F96F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60B4A8-7D38-4ED8-8033-DC9EA8DF6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4803A-1757-4370-881E-DDE1D97E4B7F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95AD72-D243-4CFA-B74F-4DBCF5A2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93C57-1916-4C42-99F3-B579A06DD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9C5D-BF17-461B-AB13-78C91B6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75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186A1-DBD5-4FCE-A748-B274E4D09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6F39F-8474-48C8-811E-F58DB013AA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CFD6D3-5EB4-4F0B-B8A7-11F50FAD0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4803A-1757-4370-881E-DDE1D97E4B7F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7B08BB-F3EA-4DE7-A5A0-9D9ACE2A1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092C22-3C58-4595-B971-1A744F408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9C5D-BF17-461B-AB13-78C91B6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11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62ECE-A21F-4BFB-BFBA-5FD4762E6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EED35C-3181-4FA5-8623-99F6583C7D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4D8DA2-7FA2-463D-A5B1-6CA9579B8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4803A-1757-4370-881E-DDE1D97E4B7F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C63FA0-21BA-4657-A5D9-BCD055461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C7D819-B28B-4146-A577-D6508A208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9C5D-BF17-461B-AB13-78C91B6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525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C4C43-1E02-470F-8F1D-052EE3046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759D7-2E2C-4DBF-A069-25C613D697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17A59B-4BD0-4578-8A81-EE16E1729F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B22CF8-2326-4C1F-BFB8-B33329295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4803A-1757-4370-881E-DDE1D97E4B7F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ED0A1B-D505-4355-ACD7-0816729A7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674E01-5A67-43B3-A4F8-B0167A8AF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9C5D-BF17-461B-AB13-78C91B6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096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215B4-9797-4222-A0DB-482B1D010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2AE6E7-8DD0-4BB5-ACBF-009BA71667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7C1FC3-1B7C-4137-9419-A319F3FD60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F0538E-7F90-40A3-961A-849901F8D7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C18AA1-5324-4603-8703-59A86F2DBF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278AF3-B608-41C2-AABA-B5434D6CD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4803A-1757-4370-881E-DDE1D97E4B7F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EFDE87-C481-4E78-8695-FECC10069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A90411-054F-46C4-A4EC-380DB9C1A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9C5D-BF17-461B-AB13-78C91B6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093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58DEA-1296-4634-91F5-165BD46E4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1DB4F7-12C8-4960-9113-39ECE0AA2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4803A-1757-4370-881E-DDE1D97E4B7F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C277F7-7A3F-4DE1-8E56-551F29455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86CD53-82D8-4A58-ACBC-671A994FB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9C5D-BF17-461B-AB13-78C91B6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880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3EAD54-98AC-4E6F-A295-DD5F519CA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4803A-1757-4370-881E-DDE1D97E4B7F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CC0E90-56DD-4298-8527-35D16418B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6534DB-1C08-4F35-99B2-BC088B56F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9C5D-BF17-461B-AB13-78C91B6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242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CD218-C191-46DE-AED1-0919B8F2E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EED84-59A9-4B57-AC79-3E06F2F63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815E42-D7A5-4917-9CF8-194B01FF2E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A4952E-3555-425F-AF1E-0FF0A5873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4803A-1757-4370-881E-DDE1D97E4B7F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D390DF-0F32-4906-BD36-DEFA77BB5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338D88-3630-4F15-B58A-3BAB4E8AE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9C5D-BF17-461B-AB13-78C91B6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831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EF299-C09C-49A8-9B83-1BE211647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07DFE4-128B-4734-A6B5-A7003CE944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423F23-6A6A-4C42-90B3-7D69CCFABA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1586A7-CFD1-4D44-8AB4-D061F440F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4803A-1757-4370-881E-DDE1D97E4B7F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0CC0A8-BC50-4E25-AB5C-9C1F8D81F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644D21-A9F0-468C-8B40-98501A000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9C5D-BF17-461B-AB13-78C91B6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45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C49C2A-3E93-4AF9-A05F-393A04512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1E254F-3CD1-420D-B86C-E469E0A8C7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13C6B-7FA7-41ED-8E0B-33DB2FB475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74803A-1757-4370-881E-DDE1D97E4B7F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8E3D48-005B-48FC-A73B-EB8DD5947E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448584-ED3A-49F7-85F7-A54E190DDE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49C5D-BF17-461B-AB13-78C91B6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403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53E534C-8CB6-4169-8587-24D41BA6381B}"/>
              </a:ext>
            </a:extLst>
          </p:cNvPr>
          <p:cNvSpPr/>
          <p:nvPr/>
        </p:nvSpPr>
        <p:spPr>
          <a:xfrm>
            <a:off x="1273343" y="464508"/>
            <a:ext cx="2509763" cy="41216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FY2021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DACEE9-346F-46EE-9973-A783CF0746E5}"/>
              </a:ext>
            </a:extLst>
          </p:cNvPr>
          <p:cNvSpPr/>
          <p:nvPr/>
        </p:nvSpPr>
        <p:spPr>
          <a:xfrm>
            <a:off x="3946033" y="469105"/>
            <a:ext cx="2509763" cy="41216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FY2022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F65436-B284-47DE-8224-64838A9645E2}"/>
              </a:ext>
            </a:extLst>
          </p:cNvPr>
          <p:cNvSpPr/>
          <p:nvPr/>
        </p:nvSpPr>
        <p:spPr>
          <a:xfrm>
            <a:off x="6600352" y="464508"/>
            <a:ext cx="2509763" cy="41216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FY2023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A84559-DD8C-49D2-B3B4-570B64F11FB4}"/>
              </a:ext>
            </a:extLst>
          </p:cNvPr>
          <p:cNvSpPr/>
          <p:nvPr/>
        </p:nvSpPr>
        <p:spPr>
          <a:xfrm>
            <a:off x="9351941" y="464508"/>
            <a:ext cx="2509763" cy="41216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FY2024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45FD5EF-D85D-41DE-B453-4B474018DFF7}"/>
              </a:ext>
            </a:extLst>
          </p:cNvPr>
          <p:cNvSpPr/>
          <p:nvPr/>
        </p:nvSpPr>
        <p:spPr>
          <a:xfrm rot="16200000">
            <a:off x="-97320" y="1207298"/>
            <a:ext cx="1414240" cy="75299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/>
              <a:t>Strategic Growth Initiatives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A2F1A76-1B07-4FC9-A914-90D3B60F40C9}"/>
              </a:ext>
            </a:extLst>
          </p:cNvPr>
          <p:cNvSpPr/>
          <p:nvPr/>
        </p:nvSpPr>
        <p:spPr>
          <a:xfrm rot="16200000">
            <a:off x="-822540" y="3453166"/>
            <a:ext cx="2861187" cy="75299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b="1">
                <a:solidFill>
                  <a:prstClr val="white"/>
                </a:solidFill>
              </a:rPr>
              <a:t>Business Solutions </a:t>
            </a: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16043F66-E2E4-41FC-B42B-6B69190B4B61}"/>
              </a:ext>
            </a:extLst>
          </p:cNvPr>
          <p:cNvSpPr/>
          <p:nvPr/>
        </p:nvSpPr>
        <p:spPr>
          <a:xfrm rot="16200000">
            <a:off x="-69304" y="5667797"/>
            <a:ext cx="1355809" cy="7519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b="1">
                <a:solidFill>
                  <a:prstClr val="white"/>
                </a:solidFill>
              </a:rPr>
              <a:t>Operational Efficiency</a:t>
            </a:r>
            <a:endParaRPr lang="en-US" sz="2000" b="1">
              <a:solidFill>
                <a:prstClr val="white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D274B5-4F78-453E-A4FE-443E0590C330}"/>
              </a:ext>
            </a:extLst>
          </p:cNvPr>
          <p:cNvSpPr txBox="1"/>
          <p:nvPr/>
        </p:nvSpPr>
        <p:spPr>
          <a:xfrm>
            <a:off x="939357" y="34786"/>
            <a:ext cx="10813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Commonwealth Medicine Technology Roadmap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2E5047B-5FF7-4540-AF7D-4E72A8DC5BA1}"/>
              </a:ext>
            </a:extLst>
          </p:cNvPr>
          <p:cNvSpPr txBox="1"/>
          <p:nvPr/>
        </p:nvSpPr>
        <p:spPr>
          <a:xfrm>
            <a:off x="1233885" y="5724624"/>
            <a:ext cx="2509763" cy="27699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sz="1200"/>
              <a:t>Call Center / Telecom Efficiencies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D835EC50-6245-4E31-A62A-B305C66E3763}"/>
              </a:ext>
            </a:extLst>
          </p:cNvPr>
          <p:cNvSpPr txBox="1"/>
          <p:nvPr/>
        </p:nvSpPr>
        <p:spPr>
          <a:xfrm>
            <a:off x="1233885" y="4654331"/>
            <a:ext cx="3978795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z="1200"/>
              <a:t>Tech Currency and Transformation (FRU, SSP, UHS, SBC </a:t>
            </a:r>
            <a:r>
              <a:rPr lang="en-US" sz="1200" err="1"/>
              <a:t>etc</a:t>
            </a:r>
            <a:r>
              <a:rPr lang="en-US" sz="1200"/>
              <a:t>) 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8D088C13-E7D9-4E35-9990-F07FFDB82E6E}"/>
              </a:ext>
            </a:extLst>
          </p:cNvPr>
          <p:cNvSpPr txBox="1"/>
          <p:nvPr/>
        </p:nvSpPr>
        <p:spPr>
          <a:xfrm>
            <a:off x="1233887" y="5365846"/>
            <a:ext cx="2509761" cy="46166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z="1200"/>
              <a:t>Remote Workforce Support  (Remote Compute, </a:t>
            </a:r>
            <a:r>
              <a:rPr lang="en-US" sz="1200" err="1"/>
              <a:t>etc</a:t>
            </a:r>
            <a:r>
              <a:rPr lang="en-US" sz="1200"/>
              <a:t>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C1085D2-DCD9-4311-8661-1DE62A7D9635}"/>
              </a:ext>
            </a:extLst>
          </p:cNvPr>
          <p:cNvSpPr txBox="1"/>
          <p:nvPr/>
        </p:nvSpPr>
        <p:spPr>
          <a:xfrm>
            <a:off x="1222119" y="2399071"/>
            <a:ext cx="2486346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z="1200"/>
              <a:t>SBC New Client Implementations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1184F39-67D0-7540-B72E-87360C513D5F}"/>
              </a:ext>
            </a:extLst>
          </p:cNvPr>
          <p:cNvSpPr txBox="1"/>
          <p:nvPr/>
        </p:nvSpPr>
        <p:spPr>
          <a:xfrm>
            <a:off x="1220650" y="4983836"/>
            <a:ext cx="10470287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Consulting Services AND Reduce Application Support Demand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D29E9CF-752A-FE49-B3D5-ECF8F8A7C196}"/>
              </a:ext>
            </a:extLst>
          </p:cNvPr>
          <p:cNvSpPr txBox="1"/>
          <p:nvPr/>
        </p:nvSpPr>
        <p:spPr>
          <a:xfrm>
            <a:off x="1220648" y="1029040"/>
            <a:ext cx="5161796" cy="276999"/>
          </a:xfrm>
          <a:prstGeom prst="rect">
            <a:avLst/>
          </a:prstGeom>
          <a:solidFill>
            <a:srgbClr val="7030A0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>
              <a:defRPr sz="1200" b="1"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pPr algn="ctr"/>
            <a:r>
              <a:rPr lang="en-US" b="0"/>
              <a:t>Robotic Process Automation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0CF22A4-A85E-A040-B7F9-513CDF0ABB70}"/>
              </a:ext>
            </a:extLst>
          </p:cNvPr>
          <p:cNvSpPr txBox="1"/>
          <p:nvPr/>
        </p:nvSpPr>
        <p:spPr>
          <a:xfrm>
            <a:off x="1220648" y="1647467"/>
            <a:ext cx="6595650" cy="276999"/>
          </a:xfrm>
          <a:prstGeom prst="rect">
            <a:avLst/>
          </a:prstGeom>
          <a:solidFill>
            <a:srgbClr val="7030A0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>
              <a:defRPr sz="1200" b="1"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pPr algn="ctr"/>
            <a:r>
              <a:rPr lang="en-US" b="0"/>
              <a:t>Salesforce Common Platform ~ Sales, Marketing and  Service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513A37F-6D8A-494A-A6BF-D1E493CF29E8}"/>
              </a:ext>
            </a:extLst>
          </p:cNvPr>
          <p:cNvSpPr txBox="1"/>
          <p:nvPr/>
        </p:nvSpPr>
        <p:spPr>
          <a:xfrm>
            <a:off x="4091488" y="2707769"/>
            <a:ext cx="2595975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200">
                <a:solidFill>
                  <a:srgbClr val="FF0000"/>
                </a:solidFill>
              </a:defRPr>
            </a:lvl1pPr>
          </a:lstStyle>
          <a:p>
            <a:r>
              <a:rPr lang="en-US" b="1">
                <a:solidFill>
                  <a:schemeClr val="bg1"/>
                </a:solidFill>
              </a:rPr>
              <a:t>SF ~ Implementation Support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1E13F09-42B4-F543-B995-7742A9C5A0AC}"/>
              </a:ext>
            </a:extLst>
          </p:cNvPr>
          <p:cNvSpPr txBox="1"/>
          <p:nvPr/>
        </p:nvSpPr>
        <p:spPr>
          <a:xfrm>
            <a:off x="3008512" y="4006938"/>
            <a:ext cx="2486346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z="1200"/>
              <a:t>CPS migration to CLOUD with POPS 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2C675B0-8D2B-2C4C-AE10-441D6F63E0A5}"/>
              </a:ext>
            </a:extLst>
          </p:cNvPr>
          <p:cNvSpPr txBox="1"/>
          <p:nvPr/>
        </p:nvSpPr>
        <p:spPr>
          <a:xfrm>
            <a:off x="1234818" y="2703992"/>
            <a:ext cx="2816305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z="1200">
                <a:solidFill>
                  <a:schemeClr val="accent4">
                    <a:lumMod val="20000"/>
                    <a:lumOff val="80000"/>
                  </a:schemeClr>
                </a:solidFill>
              </a:rPr>
              <a:t>Remote WF/Workflow Improvement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7BED6C2-B7BB-E740-91A1-B480B00BC4FF}"/>
              </a:ext>
            </a:extLst>
          </p:cNvPr>
          <p:cNvSpPr txBox="1"/>
          <p:nvPr/>
        </p:nvSpPr>
        <p:spPr>
          <a:xfrm>
            <a:off x="3872520" y="2401100"/>
            <a:ext cx="2595974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200">
                <a:solidFill>
                  <a:srgbClr val="FF0000"/>
                </a:solidFill>
              </a:defRPr>
            </a:lvl1pPr>
          </a:lstStyle>
          <a:p>
            <a:r>
              <a:rPr lang="en-US">
                <a:solidFill>
                  <a:schemeClr val="bg1"/>
                </a:solidFill>
              </a:rPr>
              <a:t>SBC Suite Configurability 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B706F43-1980-4F40-8BBE-ED6D4A32EDF2}"/>
              </a:ext>
            </a:extLst>
          </p:cNvPr>
          <p:cNvSpPr txBox="1"/>
          <p:nvPr/>
        </p:nvSpPr>
        <p:spPr>
          <a:xfrm>
            <a:off x="1198702" y="6092516"/>
            <a:ext cx="2509763" cy="27699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sz="1200"/>
              <a:t>Systems Architecture / Development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7A347F3-4673-1943-AAE0-AD43A434BDB6}"/>
              </a:ext>
            </a:extLst>
          </p:cNvPr>
          <p:cNvSpPr txBox="1"/>
          <p:nvPr/>
        </p:nvSpPr>
        <p:spPr>
          <a:xfrm>
            <a:off x="1222118" y="6453103"/>
            <a:ext cx="2509761" cy="27699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z="1200"/>
              <a:t>Security Compliance ~ SOC 2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22A687C-D77B-F542-899F-104FBF613E7A}"/>
              </a:ext>
            </a:extLst>
          </p:cNvPr>
          <p:cNvSpPr txBox="1"/>
          <p:nvPr/>
        </p:nvSpPr>
        <p:spPr>
          <a:xfrm>
            <a:off x="1233885" y="3671066"/>
            <a:ext cx="1083279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z="1200"/>
              <a:t>CPS Data Lake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C9DF312-49E2-AC46-8B0A-7C6BFBA482A2}"/>
              </a:ext>
            </a:extLst>
          </p:cNvPr>
          <p:cNvSpPr txBox="1"/>
          <p:nvPr/>
        </p:nvSpPr>
        <p:spPr>
          <a:xfrm>
            <a:off x="1220648" y="1979680"/>
            <a:ext cx="1914758" cy="276999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CWM wide  Single Sign-on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3AE47E7-B832-1C4A-A0F9-72EB3A858DB5}"/>
              </a:ext>
            </a:extLst>
          </p:cNvPr>
          <p:cNvSpPr txBox="1"/>
          <p:nvPr/>
        </p:nvSpPr>
        <p:spPr>
          <a:xfrm>
            <a:off x="1220650" y="3344059"/>
            <a:ext cx="1836997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Long Term Care 3 (COVID)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3ECD122-35D9-8E40-B0B7-EFB759EC3AFD}"/>
              </a:ext>
            </a:extLst>
          </p:cNvPr>
          <p:cNvSpPr txBox="1"/>
          <p:nvPr/>
        </p:nvSpPr>
        <p:spPr>
          <a:xfrm>
            <a:off x="3228836" y="1976359"/>
            <a:ext cx="2045698" cy="276999"/>
          </a:xfrm>
          <a:prstGeom prst="rect">
            <a:avLst/>
          </a:prstGeom>
          <a:solidFill>
            <a:srgbClr val="7030A0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>
                <a:solidFill>
                  <a:schemeClr val="accent4">
                    <a:lumMod val="20000"/>
                    <a:lumOff val="80000"/>
                  </a:schemeClr>
                </a:solidFill>
              </a:rPr>
              <a:t>CWM wide  Customer Portal</a:t>
            </a:r>
            <a:endParaRPr lang="en-US">
              <a:solidFill>
                <a:schemeClr val="accent4">
                  <a:lumMod val="20000"/>
                  <a:lumOff val="80000"/>
                </a:schemeClr>
              </a:solidFill>
              <a:cs typeface="Calibri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4C19083-62E0-634E-AA1B-3E0B3CA0DAB0}"/>
              </a:ext>
            </a:extLst>
          </p:cNvPr>
          <p:cNvSpPr txBox="1"/>
          <p:nvPr/>
        </p:nvSpPr>
        <p:spPr>
          <a:xfrm>
            <a:off x="1220650" y="4016762"/>
            <a:ext cx="1729027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CPS System Refinements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75E358D-0537-C947-89B5-02DFFDB4EA03}"/>
              </a:ext>
            </a:extLst>
          </p:cNvPr>
          <p:cNvSpPr txBox="1"/>
          <p:nvPr/>
        </p:nvSpPr>
        <p:spPr>
          <a:xfrm>
            <a:off x="2358803" y="3675744"/>
            <a:ext cx="3037706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SSP Quality Control Automation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E97FAA1-2B01-E24F-B4C6-37C1373F8B19}"/>
              </a:ext>
            </a:extLst>
          </p:cNvPr>
          <p:cNvSpPr txBox="1"/>
          <p:nvPr/>
        </p:nvSpPr>
        <p:spPr>
          <a:xfrm>
            <a:off x="3797124" y="6081603"/>
            <a:ext cx="1250932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IVR System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B698A2A-4E64-B74F-A6C2-913308502116}"/>
              </a:ext>
            </a:extLst>
          </p:cNvPr>
          <p:cNvSpPr txBox="1"/>
          <p:nvPr/>
        </p:nvSpPr>
        <p:spPr>
          <a:xfrm>
            <a:off x="3816427" y="5773334"/>
            <a:ext cx="915531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MFA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11765A8-C778-6F46-9CA8-835F31176BE2}"/>
              </a:ext>
            </a:extLst>
          </p:cNvPr>
          <p:cNvSpPr txBox="1"/>
          <p:nvPr/>
        </p:nvSpPr>
        <p:spPr>
          <a:xfrm>
            <a:off x="3958533" y="4313313"/>
            <a:ext cx="2508294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z="1200"/>
              <a:t>Standardizing Product Tiers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94BC972-8A74-5240-B0A3-C010D9165864}"/>
              </a:ext>
            </a:extLst>
          </p:cNvPr>
          <p:cNvSpPr txBox="1"/>
          <p:nvPr/>
        </p:nvSpPr>
        <p:spPr>
          <a:xfrm>
            <a:off x="1220649" y="3030384"/>
            <a:ext cx="1377167" cy="24622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z="1000"/>
              <a:t>Project Intake Process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CC9E844-C1AB-D141-900B-1EAB87E185DD}"/>
              </a:ext>
            </a:extLst>
          </p:cNvPr>
          <p:cNvSpPr txBox="1"/>
          <p:nvPr/>
        </p:nvSpPr>
        <p:spPr>
          <a:xfrm>
            <a:off x="2644770" y="3034349"/>
            <a:ext cx="1629055" cy="24622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z="1000"/>
              <a:t>Product Delivery Protocols 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BB40890-E723-4142-9A32-A00EAEB81987}"/>
              </a:ext>
            </a:extLst>
          </p:cNvPr>
          <p:cNvSpPr txBox="1"/>
          <p:nvPr/>
        </p:nvSpPr>
        <p:spPr>
          <a:xfrm>
            <a:off x="1233885" y="1342715"/>
            <a:ext cx="2509761" cy="276999"/>
          </a:xfrm>
          <a:prstGeom prst="rect">
            <a:avLst/>
          </a:prstGeom>
          <a:solidFill>
            <a:srgbClr val="7030A0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>
              <a:defRPr sz="1200" b="1"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pPr algn="ctr"/>
            <a:r>
              <a:rPr lang="en-US" b="0"/>
              <a:t>Remote Workforce</a:t>
            </a:r>
            <a:r>
              <a:rPr lang="en-US"/>
              <a:t> 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6D0AAA4-7068-C741-88AF-E80E6A709455}"/>
              </a:ext>
            </a:extLst>
          </p:cNvPr>
          <p:cNvSpPr txBox="1"/>
          <p:nvPr/>
        </p:nvSpPr>
        <p:spPr>
          <a:xfrm>
            <a:off x="3123183" y="3339455"/>
            <a:ext cx="5945633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algn="ctr">
              <a:defRPr sz="1200">
                <a:solidFill>
                  <a:srgbClr val="FF0000"/>
                </a:solidFill>
              </a:defRPr>
            </a:lvl1pPr>
          </a:lstStyle>
          <a:p>
            <a:r>
              <a:rPr lang="en-US">
                <a:solidFill>
                  <a:schemeClr val="accent4">
                    <a:lumMod val="20000"/>
                    <a:lumOff val="80000"/>
                  </a:schemeClr>
                </a:solidFill>
              </a:rPr>
              <a:t>Enterprise Content Management </a:t>
            </a:r>
            <a:endParaRPr lang="en-US">
              <a:solidFill>
                <a:schemeClr val="accent4">
                  <a:lumMod val="20000"/>
                  <a:lumOff val="80000"/>
                </a:schemeClr>
              </a:solidFill>
              <a:highlight>
                <a:srgbClr val="FFFF00"/>
              </a:highlight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1852E48-9A51-4F4C-AB76-17FFD9F70630}"/>
              </a:ext>
            </a:extLst>
          </p:cNvPr>
          <p:cNvSpPr txBox="1"/>
          <p:nvPr/>
        </p:nvSpPr>
        <p:spPr>
          <a:xfrm>
            <a:off x="2597816" y="4322775"/>
            <a:ext cx="1250932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IVR Integration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2317907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B3EC5B1552594382527E78236E109A" ma:contentTypeVersion="5" ma:contentTypeDescription="Create a new document." ma:contentTypeScope="" ma:versionID="1f0626a415accab54011b95f1a9f5601">
  <xsd:schema xmlns:xsd="http://www.w3.org/2001/XMLSchema" xmlns:xs="http://www.w3.org/2001/XMLSchema" xmlns:p="http://schemas.microsoft.com/office/2006/metadata/properties" xmlns:ns2="61b781db-47ac-4cbc-b95a-846bd1c6f0d5" targetNamespace="http://schemas.microsoft.com/office/2006/metadata/properties" ma:root="true" ma:fieldsID="be61903a3878020f2d4201338546b283" ns2:_="">
    <xsd:import namespace="61b781db-47ac-4cbc-b95a-846bd1c6f0d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b781db-47ac-4cbc-b95a-846bd1c6f0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4202575-9A7A-48B6-A56A-39C6A8BC1833}"/>
</file>

<file path=customXml/itemProps2.xml><?xml version="1.0" encoding="utf-8"?>
<ds:datastoreItem xmlns:ds="http://schemas.openxmlformats.org/officeDocument/2006/customXml" ds:itemID="{E6EA1670-D319-4F95-AFD0-19DC9A30DA1D}">
  <ds:schemaRefs>
    <ds:schemaRef ds:uri="190fec2f-5361-4d6e-9619-1eac31a1ed87"/>
    <ds:schemaRef ds:uri="8ec9ff49-de8b-4d2d-858b-a5733fb125e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2AEA334-81D8-47AE-952F-2509ED2E3DA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Muzammil Patel</dc:creator>
  <cp:revision>1</cp:revision>
  <cp:lastPrinted>2020-10-13T19:07:04Z</cp:lastPrinted>
  <dcterms:created xsi:type="dcterms:W3CDTF">2019-03-18T15:52:21Z</dcterms:created>
  <dcterms:modified xsi:type="dcterms:W3CDTF">2020-10-30T16:06:17Z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0x01010059B3EC5B1552594382527E78236E109A</vt:lpwstr>
  </property>
  <property fmtid="{D5CDD505-2E9C-101B-9397-08002B2CF9AE}" pid="3" name="ArticulateGUID">
    <vt:lpwstr>4FEE36F7-6D80-4BCD-A34A-57FFB7FE7C37</vt:lpwstr>
  </property>
  <property fmtid="{D5CDD505-2E9C-101B-9397-08002B2CF9AE}" pid="4" name="ArticulatePath">
    <vt:lpwstr>https://umassmed-my.sharepoint.com/personal/stephen_roll_umassmed_edu1/Documents/Abhi Stuff/ItemID-2627-Product-RoadMap-PowerPoint-Template-16x9</vt:lpwstr>
  </property>
</Properties>
</file>