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3"/>
  </p:notesMasterIdLst>
  <p:sldIdLst>
    <p:sldId id="256" r:id="rId2"/>
    <p:sldId id="258" r:id="rId3"/>
    <p:sldId id="1286" r:id="rId4"/>
    <p:sldId id="1287" r:id="rId5"/>
    <p:sldId id="333" r:id="rId6"/>
    <p:sldId id="331" r:id="rId7"/>
    <p:sldId id="1216" r:id="rId8"/>
    <p:sldId id="1300" r:id="rId9"/>
    <p:sldId id="310" r:id="rId10"/>
    <p:sldId id="1250" r:id="rId11"/>
    <p:sldId id="1294" r:id="rId12"/>
    <p:sldId id="576" r:id="rId13"/>
    <p:sldId id="582" r:id="rId14"/>
    <p:sldId id="1129" r:id="rId15"/>
    <p:sldId id="1298" r:id="rId16"/>
    <p:sldId id="1126" r:id="rId17"/>
    <p:sldId id="1130" r:id="rId18"/>
    <p:sldId id="1284" r:id="rId19"/>
    <p:sldId id="1169" r:id="rId20"/>
    <p:sldId id="1140" r:id="rId21"/>
    <p:sldId id="1289" r:id="rId22"/>
    <p:sldId id="1301" r:id="rId23"/>
    <p:sldId id="1232" r:id="rId24"/>
    <p:sldId id="1283" r:id="rId25"/>
    <p:sldId id="287" r:id="rId26"/>
    <p:sldId id="1131" r:id="rId27"/>
    <p:sldId id="1156" r:id="rId28"/>
    <p:sldId id="1288" r:id="rId29"/>
    <p:sldId id="1290" r:id="rId30"/>
    <p:sldId id="1161" r:id="rId31"/>
    <p:sldId id="1165" r:id="rId32"/>
    <p:sldId id="1166" r:id="rId33"/>
    <p:sldId id="1148" r:id="rId34"/>
    <p:sldId id="1293" r:id="rId35"/>
    <p:sldId id="1163" r:id="rId36"/>
    <p:sldId id="1164" r:id="rId37"/>
    <p:sldId id="1167" r:id="rId38"/>
    <p:sldId id="1296" r:id="rId39"/>
    <p:sldId id="1147" r:id="rId40"/>
    <p:sldId id="1152" r:id="rId41"/>
    <p:sldId id="1214" r:id="rId42"/>
    <p:sldId id="1119" r:id="rId43"/>
    <p:sldId id="1291" r:id="rId44"/>
    <p:sldId id="1292" r:id="rId45"/>
    <p:sldId id="1207" r:id="rId46"/>
    <p:sldId id="1236" r:id="rId47"/>
    <p:sldId id="1249" r:id="rId48"/>
    <p:sldId id="1276" r:id="rId49"/>
    <p:sldId id="1209" r:id="rId50"/>
    <p:sldId id="1268" r:id="rId51"/>
    <p:sldId id="1259" r:id="rId52"/>
  </p:sldIdLst>
  <p:sldSz cx="12192000" cy="6858000"/>
  <p:notesSz cx="6858000" cy="9144000"/>
  <p:embeddedFontLst>
    <p:embeddedFont>
      <p:font typeface="Arial Black" panose="020B0A04020102020204" pitchFamily="34" charset="0"/>
      <p:bold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FC547-26F7-2D7D-55DB-7BCA100DD27A}" name="Mullen, Michelle" initials="MM" userId="S::michelle.mullen@umassmed.edu::32999975-619b-41b1-9a86-0d5876185e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4" autoAdjust="0"/>
    <p:restoredTop sz="78394"/>
  </p:normalViewPr>
  <p:slideViewPr>
    <p:cSldViewPr snapToObjects="1" showGuides="1">
      <p:cViewPr varScale="1">
        <p:scale>
          <a:sx n="87" d="100"/>
          <a:sy n="87" d="100"/>
        </p:scale>
        <p:origin x="15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massmed.sharepoint.com/sites/HYPETeam/Shared%20Documents/General/Data%20Management%20&amp;%20Analysis/Maya's%20Data%20Files/NAC/Baseline%20Demographic%20Inf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massmed.sharepoint.com/sites/HYPETeam/Shared%20Documents/General/Data%20Management%20&amp;%20Analysis/Maya's%20Data%20Files/NAC/Baseline%20Demographic%20Inf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massmed.sharepoint.com/sites/HYPETeam/Shared%20Documents/General/Data%20Management%20&amp;%20Analysis/Maya's%20Data%20Files/NAC/Baseline%20Demographic%20Inf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massmed.sharepoint.com/sites/HYPETeam/Shared%20Documents/General/Data%20Management%20&amp;%20Analysis/Maya's%20Data%20Files/NAC/Baseline%20Demographic%20Inf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rshs\Dropbox%20(UMass%20Medical%20School)\HYPE%202.0%20-%202018\HYPE%20Logic%20Model%20and%20Fidelity\HYPE%20on%20Campus%20Fidelity%202022\Fidelity%20Tracker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ershs\Dropbox%20(UMass%20Medical%20School)\HYPE%202.0%20-%202018\HYPE%20Logic%20Model%20and%20Fidelity\HYPE%20on%20Campus%20Fidelity%202022\Fidelity%20Trac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  </a:t>
            </a:r>
            <a:endParaRPr lang="en-US" sz="2000" dirty="0"/>
          </a:p>
        </c:rich>
      </c:tx>
      <c:layout>
        <c:manualLayout>
          <c:xMode val="edge"/>
          <c:yMode val="edge"/>
          <c:x val="3.8948355720240843E-2"/>
          <c:y val="9.2592592592592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7-4127-B820-D7979D5115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87-4127-B820-D7979D5115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87-4127-B820-D7979D5115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87-4127-B820-D7979D5115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87-4127-B820-D7979D5115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87-4127-B820-D7979D5115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887-4127-B820-D7979D5115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887-4127-B820-D7979D511568}"/>
              </c:ext>
            </c:extLst>
          </c:dPt>
          <c:dLbls>
            <c:dLbl>
              <c:idx val="0"/>
              <c:layout>
                <c:manualLayout>
                  <c:x val="-2.4850560011505353E-2"/>
                  <c:y val="0.10561342592592593"/>
                </c:manualLayout>
              </c:layout>
              <c:tx>
                <c:rich>
                  <a:bodyPr/>
                  <a:lstStyle/>
                  <a:p>
                    <a:fld id="{969017DC-4BC8-4395-89B7-6405ACBA2B6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5287453413909"/>
                      <c:h val="0.106533587598425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87-4127-B820-D7979D511568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606907-4CAD-45B6-A1AD-489D555A6B71}" type="CATEGORYNAME">
                      <a:rPr lang="en-US" sz="2000" b="1"/>
                      <a:pPr>
                        <a:defRPr sz="2000" b="1"/>
                      </a:pPr>
                      <a:t>[CATEGORY NAME]</a:t>
                    </a:fld>
                    <a:r>
                      <a:rPr lang="en-US" sz="2000" b="1" baseline="0"/>
                      <a:t>
71%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87-4127-B820-D7979D511568}"/>
                </c:ext>
              </c:extLst>
            </c:dLbl>
            <c:dLbl>
              <c:idx val="2"/>
              <c:layout>
                <c:manualLayout>
                  <c:x val="-0.12493484060283314"/>
                  <c:y val="-9.027774360236220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DD2590-8F6C-4ACC-BAE4-F9E4BBF5FB96}" type="CATEGORYNAME">
                      <a:rPr lang="en-US" sz="1600" b="1"/>
                      <a:pPr>
                        <a:defRPr sz="1600" b="1"/>
                      </a:pPr>
                      <a:t>[CATEGORY NAME]</a:t>
                    </a:fld>
                    <a:r>
                      <a:rPr lang="en-US" sz="1600" b="1" baseline="0"/>
                      <a:t>
6%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789108766881264"/>
                      <c:h val="0.121360523293963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87-4127-B820-D7979D511568}"/>
                </c:ext>
              </c:extLst>
            </c:dLbl>
            <c:dLbl>
              <c:idx val="3"/>
              <c:layout>
                <c:manualLayout>
                  <c:x val="2.6135366849349834E-2"/>
                  <c:y val="-0.10648152704870226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87633814520269"/>
                      <c:h val="0.11715797244094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887-4127-B820-D7979D511568}"/>
                </c:ext>
              </c:extLst>
            </c:dLbl>
            <c:dLbl>
              <c:idx val="4"/>
              <c:layout>
                <c:manualLayout>
                  <c:x val="9.0270539225328503E-2"/>
                  <c:y val="3.1828555610236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31655597366144"/>
                      <c:h val="0.162448326771653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887-4127-B820-D7979D511568}"/>
                </c:ext>
              </c:extLst>
            </c:dLbl>
            <c:dLbl>
              <c:idx val="5"/>
              <c:layout>
                <c:manualLayout>
                  <c:x val="0.11139761476366523"/>
                  <c:y val="0.1397570127952755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156811405855821"/>
                      <c:h val="0.12178769320501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887-4127-B820-D7979D511568}"/>
                </c:ext>
              </c:extLst>
            </c:dLbl>
            <c:dLbl>
              <c:idx val="6"/>
              <c:layout>
                <c:manualLayout>
                  <c:x val="7.4624944447858582E-2"/>
                  <c:y val="0.20804390173884516"/>
                </c:manualLayout>
              </c:layout>
              <c:tx>
                <c:rich>
                  <a:bodyPr/>
                  <a:lstStyle/>
                  <a:p>
                    <a:fld id="{ACA623CC-C7CE-4922-AC8A-8C145786FA5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52183991065152"/>
                      <c:h val="0.153042568897637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887-4127-B820-D7979D511568}"/>
                </c:ext>
              </c:extLst>
            </c:dLbl>
            <c:dLbl>
              <c:idx val="7"/>
              <c:layout>
                <c:manualLayout>
                  <c:x val="1.4344731497785389E-2"/>
                  <c:y val="0.241319410269028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00820332807452"/>
                      <c:h val="8.04919209317585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887-4127-B820-D7979D51156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'Gender Data'!$K$3:$K$10</c:f>
              <c:strCache>
                <c:ptCount val="8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  <c:pt idx="3">
                  <c:v>Genderqueer</c:v>
                </c:pt>
                <c:pt idx="4">
                  <c:v>Gender non-conforming</c:v>
                </c:pt>
                <c:pt idx="5">
                  <c:v>Gender fluid</c:v>
                </c:pt>
                <c:pt idx="6">
                  <c:v>Gender non-binary</c:v>
                </c:pt>
                <c:pt idx="7">
                  <c:v>Other</c:v>
                </c:pt>
              </c:strCache>
            </c:strRef>
          </c:cat>
          <c:val>
            <c:numRef>
              <c:f>'Gender Data'!$L$3:$L$10</c:f>
              <c:numCache>
                <c:formatCode>General</c:formatCode>
                <c:ptCount val="8"/>
                <c:pt idx="0">
                  <c:v>22</c:v>
                </c:pt>
                <c:pt idx="1">
                  <c:v>73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887-4127-B820-D7979D511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 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Sexuality!$C$15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3-4025-A50E-4FF6EA5F02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23-4025-A50E-4FF6EA5F02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23-4025-A50E-4FF6EA5F02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23-4025-A50E-4FF6EA5F02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23-4025-A50E-4FF6EA5F02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C23-4025-A50E-4FF6EA5F02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C23-4025-A50E-4FF6EA5F02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C23-4025-A50E-4FF6EA5F02CB}"/>
              </c:ext>
            </c:extLst>
          </c:dPt>
          <c:dLbls>
            <c:dLbl>
              <c:idx val="0"/>
              <c:layout>
                <c:manualLayout>
                  <c:x val="-9.8680436029833576E-2"/>
                  <c:y val="-8.64440078585461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23-4025-A50E-4FF6EA5F02CB}"/>
                </c:ext>
              </c:extLst>
            </c:dLbl>
            <c:dLbl>
              <c:idx val="1"/>
              <c:layout>
                <c:manualLayout>
                  <c:x val="-9.8680436029833618E-2"/>
                  <c:y val="9.43025540275049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23-4025-A50E-4FF6EA5F02CB}"/>
                </c:ext>
              </c:extLst>
            </c:dLbl>
            <c:dLbl>
              <c:idx val="2"/>
              <c:layout>
                <c:manualLayout>
                  <c:x val="-8.5971082454083678E-2"/>
                  <c:y val="-2.9100529100529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76219180105419E-2"/>
                      <c:h val="0.10631921009873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C23-4025-A50E-4FF6EA5F02CB}"/>
                </c:ext>
              </c:extLst>
            </c:dLbl>
            <c:dLbl>
              <c:idx val="3"/>
              <c:layout>
                <c:manualLayout>
                  <c:x val="-2.6572880031262212E-2"/>
                  <c:y val="-3.9682539682539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23-4025-A50E-4FF6EA5F02CB}"/>
                </c:ext>
              </c:extLst>
            </c:dLbl>
            <c:dLbl>
              <c:idx val="4"/>
              <c:layout>
                <c:manualLayout>
                  <c:x val="3.4423407917383735E-2"/>
                  <c:y val="-9.82318271119842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23-4025-A50E-4FF6EA5F02CB}"/>
                </c:ext>
              </c:extLst>
            </c:dLbl>
            <c:dLbl>
              <c:idx val="5"/>
              <c:layout>
                <c:manualLayout>
                  <c:x val="4.5404424095288089E-2"/>
                  <c:y val="-8.89336749572970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74938844836657"/>
                      <c:h val="0.15547181602299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C23-4025-A50E-4FF6EA5F02CB}"/>
                </c:ext>
              </c:extLst>
            </c:dLbl>
            <c:dLbl>
              <c:idx val="6"/>
              <c:layout>
                <c:manualLayout>
                  <c:x val="5.5876147095018751E-2"/>
                  <c:y val="-9.14243892590349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1504272780468"/>
                      <c:h val="0.15068806783767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C23-4025-A50E-4FF6EA5F02CB}"/>
                </c:ext>
              </c:extLst>
            </c:dLbl>
            <c:dLbl>
              <c:idx val="7"/>
              <c:layout>
                <c:manualLayout>
                  <c:x val="-2.524383247274822E-2"/>
                  <c:y val="0.117878192534381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23-4025-A50E-4FF6EA5F02C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Sexuality!$B$16:$B$23</c:f>
              <c:strCache>
                <c:ptCount val="8"/>
                <c:pt idx="0">
                  <c:v>Straight</c:v>
                </c:pt>
                <c:pt idx="1">
                  <c:v>Bisexual</c:v>
                </c:pt>
                <c:pt idx="2">
                  <c:v>Gay</c:v>
                </c:pt>
                <c:pt idx="3">
                  <c:v>Lesbian</c:v>
                </c:pt>
                <c:pt idx="4">
                  <c:v>Queer</c:v>
                </c:pt>
                <c:pt idx="5">
                  <c:v>Questioning or Unsure</c:v>
                </c:pt>
                <c:pt idx="6">
                  <c:v>Another Sexual Orientation</c:v>
                </c:pt>
                <c:pt idx="7">
                  <c:v>Prefer Not to Respond</c:v>
                </c:pt>
              </c:strCache>
            </c:strRef>
          </c:cat>
          <c:val>
            <c:numRef>
              <c:f>Sexuality!$C$16:$C$23</c:f>
              <c:numCache>
                <c:formatCode>General</c:formatCode>
                <c:ptCount val="8"/>
                <c:pt idx="0">
                  <c:v>50</c:v>
                </c:pt>
                <c:pt idx="1">
                  <c:v>23</c:v>
                </c:pt>
                <c:pt idx="2">
                  <c:v>3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C23-4025-A50E-4FF6EA5F0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Current Job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CE-4D9C-BA69-63B04B66B8E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CE-4D9C-BA69-63B04B66B8E3}"/>
              </c:ext>
            </c:extLst>
          </c:dPt>
          <c:dLbls>
            <c:dLbl>
              <c:idx val="0"/>
              <c:layout>
                <c:manualLayout>
                  <c:x val="0.17195204472332887"/>
                  <c:y val="-8.7731481481481466E-2"/>
                </c:manualLayout>
              </c:layout>
              <c:spPr>
                <a:pattFill prst="wdDnDiag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2601518917118929"/>
                      <c:h val="0.14689140419947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CE-4D9C-BA69-63B04B66B8E3}"/>
                </c:ext>
              </c:extLst>
            </c:dLbl>
            <c:dLbl>
              <c:idx val="1"/>
              <c:layout>
                <c:manualLayout>
                  <c:x val="-9.9358322852026268E-2"/>
                  <c:y val="0.1462962962962962"/>
                </c:manualLayout>
              </c:layout>
              <c:spPr>
                <a:pattFill prst="wdDnDiag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871498399975197"/>
                      <c:h val="0.14272473753280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CE-4D9C-BA69-63B04B66B8E3}"/>
                </c:ext>
              </c:extLst>
            </c:dLbl>
            <c:spPr>
              <a:pattFill prst="wdDnDiag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Job!$A$3:$A$4</c:f>
              <c:strCache>
                <c:ptCount val="2"/>
                <c:pt idx="0">
                  <c:v>employed</c:v>
                </c:pt>
                <c:pt idx="1">
                  <c:v>unemployed</c:v>
                </c:pt>
              </c:strCache>
            </c:strRef>
          </c:cat>
          <c:val>
            <c:numRef>
              <c:f>Job!$B$3:$B$4</c:f>
              <c:numCache>
                <c:formatCode>General</c:formatCode>
                <c:ptCount val="2"/>
                <c:pt idx="0">
                  <c:v>35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E-4D9C-BA69-63B04B66B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Did Either of Your Parents </a:t>
            </a:r>
          </a:p>
          <a:p>
            <a:pPr>
              <a:defRPr sz="1800" b="1"/>
            </a:pPr>
            <a:r>
              <a:rPr lang="en-US" sz="1800" b="1"/>
              <a:t>Graduate from</a:t>
            </a:r>
            <a:r>
              <a:rPr lang="en-US" sz="1800" b="1" baseline="0"/>
              <a:t> College?</a:t>
            </a:r>
            <a:endParaRPr lang="en-US" sz="1800" b="1"/>
          </a:p>
        </c:rich>
      </c:tx>
      <c:layout>
        <c:manualLayout>
          <c:xMode val="edge"/>
          <c:yMode val="edge"/>
          <c:x val="2.7409398821612529E-2"/>
          <c:y val="2.2896465352998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9-4E50-8030-0AC7DC42B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9-4E50-8030-0AC7DC42BB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C9-4E50-8030-0AC7DC42BB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C9-4E50-8030-0AC7DC42BB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C9-4E50-8030-0AC7DC42BBDA}"/>
              </c:ext>
            </c:extLst>
          </c:dPt>
          <c:dLbls>
            <c:dLbl>
              <c:idx val="2"/>
              <c:layout>
                <c:manualLayout>
                  <c:x val="0.11045363519189487"/>
                  <c:y val="6.60410717891032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75076739806272"/>
                      <c:h val="0.13146808572005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C9-4E50-8030-0AC7DC42BBDA}"/>
                </c:ext>
              </c:extLst>
            </c:dLbl>
            <c:dLbl>
              <c:idx val="3"/>
              <c:layout>
                <c:manualLayout>
                  <c:x val="5.6804726670117357E-2"/>
                  <c:y val="8.7912087912087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C9-4E50-8030-0AC7DC42BBDA}"/>
                </c:ext>
              </c:extLst>
            </c:dLbl>
            <c:dLbl>
              <c:idx val="4"/>
              <c:layout>
                <c:manualLayout>
                  <c:x val="5.0493090373437653E-2"/>
                  <c:y val="6.59340659340659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C9-4E50-8030-0AC7DC42BBD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'First Gen'!$B$12:$B$16</c:f>
              <c:strCache>
                <c:ptCount val="5"/>
                <c:pt idx="0">
                  <c:v>No</c:v>
                </c:pt>
                <c:pt idx="1">
                  <c:v>Both Parents</c:v>
                </c:pt>
                <c:pt idx="2">
                  <c:v>Mother only</c:v>
                </c:pt>
                <c:pt idx="3">
                  <c:v>Father only</c:v>
                </c:pt>
                <c:pt idx="4">
                  <c:v>Don't know</c:v>
                </c:pt>
              </c:strCache>
            </c:strRef>
          </c:cat>
          <c:val>
            <c:numRef>
              <c:f>'First Gen'!$C$12:$C$16</c:f>
              <c:numCache>
                <c:formatCode>General</c:formatCode>
                <c:ptCount val="5"/>
                <c:pt idx="0">
                  <c:v>22</c:v>
                </c:pt>
                <c:pt idx="1">
                  <c:v>56</c:v>
                </c:pt>
                <c:pt idx="2">
                  <c:v>5</c:v>
                </c:pt>
                <c:pt idx="3">
                  <c:v>19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C9-4E50-8030-0AC7DC42B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Provider Means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Provider 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Analysis!$A$4</c:f>
              <c:numCache>
                <c:formatCode>0.00</c:formatCode>
                <c:ptCount val="1"/>
                <c:pt idx="0">
                  <c:v>3.4323863636363634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C-4883-BB66-9D849F7A6207}"/>
            </c:ext>
          </c:extLst>
        </c:ser>
        <c:ser>
          <c:idx val="1"/>
          <c:order val="1"/>
          <c:tx>
            <c:v>Provider 2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Analysis!$A$9</c:f>
              <c:numCache>
                <c:formatCode>0.00</c:formatCode>
                <c:ptCount val="1"/>
                <c:pt idx="0">
                  <c:v>3.4972222222222222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C-4883-BB66-9D849F7A6207}"/>
            </c:ext>
          </c:extLst>
        </c:ser>
        <c:ser>
          <c:idx val="2"/>
          <c:order val="2"/>
          <c:tx>
            <c:v>Provider 3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Analysis!$A$14</c:f>
              <c:numCache>
                <c:formatCode>0.00</c:formatCode>
                <c:ptCount val="1"/>
                <c:pt idx="0">
                  <c:v>3.3821428571428571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2C-4883-BB66-9D849F7A6207}"/>
            </c:ext>
          </c:extLst>
        </c:ser>
        <c:ser>
          <c:idx val="3"/>
          <c:order val="3"/>
          <c:tx>
            <c:v>Provider 4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Analysis!$A$19</c:f>
              <c:numCache>
                <c:formatCode>0.00</c:formatCode>
                <c:ptCount val="1"/>
                <c:pt idx="0">
                  <c:v>3.6333333333333337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2C-4883-BB66-9D849F7A6207}"/>
            </c:ext>
          </c:extLst>
        </c:ser>
        <c:ser>
          <c:idx val="4"/>
          <c:order val="4"/>
          <c:tx>
            <c:v>Provider 5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Analysis!$D$4</c:f>
              <c:numCache>
                <c:formatCode>0.00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2C-4883-BB66-9D849F7A6207}"/>
            </c:ext>
          </c:extLst>
        </c:ser>
        <c:ser>
          <c:idx val="5"/>
          <c:order val="5"/>
          <c:tx>
            <c:v>Provider 6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Analysis!$D$9</c:f>
              <c:numCache>
                <c:formatCode>0.00</c:formatCode>
                <c:ptCount val="1"/>
                <c:pt idx="0">
                  <c:v>2.8111111111111113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2C-4883-BB66-9D849F7A6207}"/>
            </c:ext>
          </c:extLst>
        </c:ser>
        <c:ser>
          <c:idx val="6"/>
          <c:order val="6"/>
          <c:tx>
            <c:v>Provider 7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Analysis!$D$14</c:f>
              <c:numCache>
                <c:formatCode>0.00</c:formatCode>
                <c:ptCount val="1"/>
                <c:pt idx="0">
                  <c:v>2.8062500000000004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2C-4883-BB66-9D849F7A6207}"/>
            </c:ext>
          </c:extLst>
        </c:ser>
        <c:ser>
          <c:idx val="7"/>
          <c:order val="7"/>
          <c:tx>
            <c:v>Provider 8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Providers</c:v>
              </c:pt>
            </c:strLit>
          </c:cat>
          <c:val>
            <c:numRef>
              <c:f>Analysis!$D$19</c:f>
              <c:numCache>
                <c:formatCode>0.00</c:formatCode>
                <c:ptCount val="1"/>
                <c:pt idx="0">
                  <c:v>3.8599999999999994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2C-4883-BB66-9D849F7A6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5725903"/>
        <c:axId val="2105727151"/>
      </c:barChart>
      <c:catAx>
        <c:axId val="21057259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27151"/>
        <c:crosses val="autoZero"/>
        <c:auto val="1"/>
        <c:lblAlgn val="ctr"/>
        <c:lblOffset val="100"/>
        <c:noMultiLvlLbl val="0"/>
      </c:catAx>
      <c:valAx>
        <c:axId val="210572715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Fidelity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25903"/>
        <c:crossesAt val="1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450083338122879"/>
          <c:y val="0.24125497417661501"/>
          <c:w val="7.5499166618771194E-2"/>
          <c:h val="0.46396833460333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</a:t>
            </a:r>
            <a:r>
              <a:rPr lang="en-US" baseline="0"/>
              <a:t> of Means by Fidelity Domain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v>Set and Implemented Agenda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Data'!$F$35</c:f>
              <c:numCache>
                <c:formatCode>0.00</c:formatCode>
                <c:ptCount val="1"/>
                <c:pt idx="0">
                  <c:v>3.3030303030303032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7-4065-9D0F-A10679C67E4C}"/>
            </c:ext>
          </c:extLst>
        </c:ser>
        <c:ser>
          <c:idx val="1"/>
          <c:order val="1"/>
          <c:tx>
            <c:v>Reviewed Home Exercises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Data'!$G$35</c:f>
              <c:numCache>
                <c:formatCode>0.00</c:formatCode>
                <c:ptCount val="1"/>
                <c:pt idx="0">
                  <c:v>2.8461538461538463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7-4065-9D0F-A10679C67E4C}"/>
            </c:ext>
          </c:extLst>
        </c:ser>
        <c:ser>
          <c:idx val="2"/>
          <c:order val="2"/>
          <c:tx>
            <c:v>Engaged Student During Session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Data'!$H$35</c:f>
              <c:numCache>
                <c:formatCode>0.00</c:formatCode>
                <c:ptCount val="1"/>
                <c:pt idx="0">
                  <c:v>3.8787878787878789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7-4065-9D0F-A10679C67E4C}"/>
            </c:ext>
          </c:extLst>
        </c:ser>
        <c:ser>
          <c:idx val="3"/>
          <c:order val="3"/>
          <c:tx>
            <c:v>Used HYPE Materials Effectively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Data'!$I$35</c:f>
              <c:numCache>
                <c:formatCode>0.00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7-4065-9D0F-A10679C67E4C}"/>
            </c:ext>
          </c:extLst>
        </c:ser>
        <c:ser>
          <c:idx val="4"/>
          <c:order val="4"/>
          <c:tx>
            <c:v>Taught Effectively (Skill Development and/or FSST)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Data'!$J$35</c:f>
              <c:numCache>
                <c:formatCode>0.00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7-4065-9D0F-A10679C67E4C}"/>
            </c:ext>
          </c:extLst>
        </c:ser>
        <c:ser>
          <c:idx val="5"/>
          <c:order val="5"/>
          <c:tx>
            <c:v>Responded to Mental Health or Major Concerns/Crises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Data'!$K$35</c:f>
              <c:numCache>
                <c:formatCode>0.00</c:formatCode>
                <c:ptCount val="1"/>
                <c:pt idx="0">
                  <c:v>3.6666666666666665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57-4065-9D0F-A10679C67E4C}"/>
            </c:ext>
          </c:extLst>
        </c:ser>
        <c:ser>
          <c:idx val="6"/>
          <c:order val="6"/>
          <c:tx>
            <c:v>Worked to Prevent Disruption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Data'!$L$35</c:f>
              <c:numCache>
                <c:formatCode>0.00</c:formatCode>
                <c:ptCount val="1"/>
                <c:pt idx="0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57-4065-9D0F-A10679C67E4C}"/>
            </c:ext>
          </c:extLst>
        </c:ser>
        <c:ser>
          <c:idx val="7"/>
          <c:order val="7"/>
          <c:tx>
            <c:v>Used Time Effectively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Data'!$M$35</c:f>
              <c:numCache>
                <c:formatCode>0.00</c:formatCode>
                <c:ptCount val="1"/>
                <c:pt idx="0">
                  <c:v>3.5151515151515151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57-4065-9D0F-A10679C67E4C}"/>
            </c:ext>
          </c:extLst>
        </c:ser>
        <c:ser>
          <c:idx val="8"/>
          <c:order val="8"/>
          <c:tx>
            <c:v>Assigned Home Exercise(s)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Data'!$N$35</c:f>
              <c:numCache>
                <c:formatCode>0.00</c:formatCode>
                <c:ptCount val="1"/>
                <c:pt idx="0">
                  <c:v>2.7407407407407409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57-4065-9D0F-A10679C67E4C}"/>
            </c:ext>
          </c:extLst>
        </c:ser>
        <c:ser>
          <c:idx val="9"/>
          <c:order val="9"/>
          <c:tx>
            <c:v>Summarized Session Activities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Data'!$O$35</c:f>
              <c:numCache>
                <c:formatCode>0.00</c:formatCode>
                <c:ptCount val="1"/>
                <c:pt idx="0">
                  <c:v>2.393939393939394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57-4065-9D0F-A10679C67E4C}"/>
            </c:ext>
          </c:extLst>
        </c:ser>
        <c:ser>
          <c:idx val="10"/>
          <c:order val="10"/>
          <c:tx>
            <c:v>Documented Provided Services</c:v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Fidelity Domain</c:v>
              </c:pt>
            </c:strLit>
          </c:cat>
          <c:val>
            <c:numRef>
              <c:f>'All Data'!$P$35</c:f>
              <c:numCache>
                <c:formatCode>0.00</c:formatCode>
                <c:ptCount val="1"/>
                <c:pt idx="0">
                  <c:v>3.4545454545454546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57-4065-9D0F-A10679C67E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533327"/>
        <c:axId val="1331533743"/>
        <c:extLst>
          <c:ext xmlns:c15="http://schemas.microsoft.com/office/drawing/2012/chart" uri="{02D57815-91ED-43cb-92C2-25804820EDAC}"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Lit>
                    <c:ptCount val="1"/>
                    <c:pt idx="0">
                      <c:v>Fidelity Domain</c:v>
                    </c:pt>
                  </c:strLit>
                </c:cat>
                <c:val>
                  <c:numRef>
                    <c:extLst>
                      <c:ext uri="{02D57815-91ED-43cb-92C2-25804820EDAC}">
                        <c15:formulaRef>
                          <c15:sqref>'All Data'!$Q$35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3.2833267742358649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4557-4065-9D0F-A10679C67E4C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Lit>
                    <c:ptCount val="1"/>
                    <c:pt idx="0">
                      <c:v>Fidelity Domain</c:v>
                    </c:pt>
                  </c:strLit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Data'!$R$35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3.2643296602387513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557-4065-9D0F-A10679C67E4C}"/>
                  </c:ext>
                </c:extLst>
              </c15:ser>
            </c15:filteredBarSeries>
            <c15:filteredBarSeries>
              <c15:ser>
                <c:idx val="13"/>
                <c:order val="13"/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Lit>
                    <c:ptCount val="1"/>
                    <c:pt idx="0">
                      <c:v>Fidelity Domain</c:v>
                    </c:pt>
                  </c:strLit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Data'!$S$35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3.3636363636363638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557-4065-9D0F-A10679C67E4C}"/>
                  </c:ext>
                </c:extLst>
              </c15:ser>
            </c15:filteredBarSeries>
            <c15:filteredBarSeries>
              <c15:ser>
                <c:idx val="14"/>
                <c:order val="14"/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Lit>
                    <c:ptCount val="1"/>
                    <c:pt idx="0">
                      <c:v>Fidelity Domain</c:v>
                    </c:pt>
                  </c:strLit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 Data'!$T$35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3.5151515151515151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557-4065-9D0F-A10679C67E4C}"/>
                  </c:ext>
                </c:extLst>
              </c15:ser>
            </c15:filteredBarSeries>
          </c:ext>
        </c:extLst>
      </c:barChart>
      <c:catAx>
        <c:axId val="133153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533743"/>
        <c:crosses val="autoZero"/>
        <c:auto val="1"/>
        <c:lblAlgn val="ctr"/>
        <c:lblOffset val="100"/>
        <c:tickLblSkip val="1"/>
        <c:noMultiLvlLbl val="0"/>
      </c:catAx>
      <c:valAx>
        <c:axId val="133153374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Fidelity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53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94493323934901"/>
          <c:y val="0"/>
          <c:w val="0.32205506676065099"/>
          <c:h val="0.99955435266215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5D0BE-56FE-4F7F-86D0-459162E2AF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36E9F8-0F60-49AA-84DD-29AD2388294D}">
      <dgm:prSet phldrT="[Text]" custT="1"/>
      <dgm:spPr/>
      <dgm:t>
        <a:bodyPr/>
        <a:lstStyle/>
        <a:p>
          <a:r>
            <a:rPr lang="en-US" sz="3400" dirty="0"/>
            <a:t>Helping</a:t>
          </a:r>
        </a:p>
      </dgm:t>
    </dgm:pt>
    <dgm:pt modelId="{0DC4E2AA-0DF5-4CC4-BAC0-C7F91BB81942}" type="parTrans" cxnId="{DB412603-3B6B-4CAD-AF35-25188EB12685}">
      <dgm:prSet/>
      <dgm:spPr/>
      <dgm:t>
        <a:bodyPr/>
        <a:lstStyle/>
        <a:p>
          <a:endParaRPr lang="en-US"/>
        </a:p>
      </dgm:t>
    </dgm:pt>
    <dgm:pt modelId="{B3989C06-9729-4E57-A781-8F1E29EA7B40}" type="sibTrans" cxnId="{DB412603-3B6B-4CAD-AF35-25188EB12685}">
      <dgm:prSet/>
      <dgm:spPr/>
      <dgm:t>
        <a:bodyPr/>
        <a:lstStyle/>
        <a:p>
          <a:endParaRPr lang="en-US"/>
        </a:p>
      </dgm:t>
    </dgm:pt>
    <dgm:pt modelId="{A1D3A37D-640F-4547-AFB9-7F4C0914D844}">
      <dgm:prSet phldrT="[Text]" custT="1"/>
      <dgm:spPr/>
      <dgm:t>
        <a:bodyPr/>
        <a:lstStyle/>
        <a:p>
          <a:r>
            <a:rPr lang="en-US" sz="3400" dirty="0"/>
            <a:t>Youth </a:t>
          </a:r>
          <a:r>
            <a:rPr lang="en-US" sz="1800" dirty="0"/>
            <a:t>on the </a:t>
          </a:r>
          <a:endParaRPr lang="en-US" sz="3400" dirty="0"/>
        </a:p>
      </dgm:t>
    </dgm:pt>
    <dgm:pt modelId="{7FFD123E-6FB0-4060-BAE2-19EDA449464F}" type="parTrans" cxnId="{95A9F67F-1B03-4765-B224-18A92E07F5D6}">
      <dgm:prSet/>
      <dgm:spPr/>
      <dgm:t>
        <a:bodyPr/>
        <a:lstStyle/>
        <a:p>
          <a:endParaRPr lang="en-US"/>
        </a:p>
      </dgm:t>
    </dgm:pt>
    <dgm:pt modelId="{D0559964-2853-4F3A-AA42-63D030017B6B}" type="sibTrans" cxnId="{95A9F67F-1B03-4765-B224-18A92E07F5D6}">
      <dgm:prSet/>
      <dgm:spPr/>
      <dgm:t>
        <a:bodyPr/>
        <a:lstStyle/>
        <a:p>
          <a:endParaRPr lang="en-US"/>
        </a:p>
      </dgm:t>
    </dgm:pt>
    <dgm:pt modelId="{2763BE3B-8828-472C-8345-3365CDF75F1F}">
      <dgm:prSet phldrT="[Text]" custT="1"/>
      <dgm:spPr/>
      <dgm:t>
        <a:bodyPr/>
        <a:lstStyle/>
        <a:p>
          <a:r>
            <a:rPr lang="en-US" sz="3400" dirty="0"/>
            <a:t>Path </a:t>
          </a:r>
          <a:r>
            <a:rPr lang="en-US" sz="2000" dirty="0"/>
            <a:t>to</a:t>
          </a:r>
          <a:endParaRPr lang="en-US" sz="3400" dirty="0"/>
        </a:p>
      </dgm:t>
    </dgm:pt>
    <dgm:pt modelId="{F51C9A25-59EA-4ED4-8F0F-48E79998EA11}" type="parTrans" cxnId="{A59F86D5-4B79-45F6-B7F2-9682CF500F53}">
      <dgm:prSet/>
      <dgm:spPr/>
      <dgm:t>
        <a:bodyPr/>
        <a:lstStyle/>
        <a:p>
          <a:endParaRPr lang="en-US"/>
        </a:p>
      </dgm:t>
    </dgm:pt>
    <dgm:pt modelId="{78E53D68-F6BF-44F8-8F14-0929D4FA257C}" type="sibTrans" cxnId="{A59F86D5-4B79-45F6-B7F2-9682CF500F53}">
      <dgm:prSet/>
      <dgm:spPr/>
      <dgm:t>
        <a:bodyPr/>
        <a:lstStyle/>
        <a:p>
          <a:endParaRPr lang="en-US"/>
        </a:p>
      </dgm:t>
    </dgm:pt>
    <dgm:pt modelId="{7F154A9A-CA22-4BF8-9839-F222DDA32B43}">
      <dgm:prSet phldrT="[Text]" custT="1"/>
      <dgm:spPr/>
      <dgm:t>
        <a:bodyPr/>
        <a:lstStyle/>
        <a:p>
          <a:r>
            <a:rPr lang="en-US" sz="3400" dirty="0"/>
            <a:t>Employment</a:t>
          </a:r>
        </a:p>
      </dgm:t>
    </dgm:pt>
    <dgm:pt modelId="{CCD26A29-5CB4-425A-A9F0-E4C269747A8C}" type="parTrans" cxnId="{0AA4B246-7937-49CD-9595-C88E521BFB2B}">
      <dgm:prSet/>
      <dgm:spPr/>
      <dgm:t>
        <a:bodyPr/>
        <a:lstStyle/>
        <a:p>
          <a:endParaRPr lang="en-US"/>
        </a:p>
      </dgm:t>
    </dgm:pt>
    <dgm:pt modelId="{233E7A58-D4F0-4D21-B1B3-39B0E9502FCC}" type="sibTrans" cxnId="{0AA4B246-7937-49CD-9595-C88E521BFB2B}">
      <dgm:prSet/>
      <dgm:spPr/>
      <dgm:t>
        <a:bodyPr/>
        <a:lstStyle/>
        <a:p>
          <a:endParaRPr lang="en-US"/>
        </a:p>
      </dgm:t>
    </dgm:pt>
    <dgm:pt modelId="{F758531E-7B66-4EF9-B04D-5F55A6F1330A}" type="pres">
      <dgm:prSet presAssocID="{6F05D0BE-56FE-4F7F-86D0-459162E2AF7B}" presName="Name0" presStyleCnt="0">
        <dgm:presLayoutVars>
          <dgm:chMax val="7"/>
          <dgm:chPref val="7"/>
          <dgm:dir/>
        </dgm:presLayoutVars>
      </dgm:prSet>
      <dgm:spPr/>
    </dgm:pt>
    <dgm:pt modelId="{841495E8-2BE4-4C1F-8B3D-3B6027102868}" type="pres">
      <dgm:prSet presAssocID="{6F05D0BE-56FE-4F7F-86D0-459162E2AF7B}" presName="Name1" presStyleCnt="0"/>
      <dgm:spPr/>
    </dgm:pt>
    <dgm:pt modelId="{9DF5500B-D9BE-4CF1-9F6A-0CDBB9DE75F9}" type="pres">
      <dgm:prSet presAssocID="{6F05D0BE-56FE-4F7F-86D0-459162E2AF7B}" presName="cycle" presStyleCnt="0"/>
      <dgm:spPr/>
    </dgm:pt>
    <dgm:pt modelId="{25BB7C3E-7154-4947-BBF5-7248398860B1}" type="pres">
      <dgm:prSet presAssocID="{6F05D0BE-56FE-4F7F-86D0-459162E2AF7B}" presName="srcNode" presStyleLbl="node1" presStyleIdx="0" presStyleCnt="4"/>
      <dgm:spPr/>
    </dgm:pt>
    <dgm:pt modelId="{668DB6EE-BC2C-4F34-9222-F9906B77E17C}" type="pres">
      <dgm:prSet presAssocID="{6F05D0BE-56FE-4F7F-86D0-459162E2AF7B}" presName="conn" presStyleLbl="parChTrans1D2" presStyleIdx="0" presStyleCnt="1"/>
      <dgm:spPr/>
    </dgm:pt>
    <dgm:pt modelId="{44FA2D20-2FA5-45E6-9546-7A37E5A0AF9F}" type="pres">
      <dgm:prSet presAssocID="{6F05D0BE-56FE-4F7F-86D0-459162E2AF7B}" presName="extraNode" presStyleLbl="node1" presStyleIdx="0" presStyleCnt="4"/>
      <dgm:spPr/>
    </dgm:pt>
    <dgm:pt modelId="{C14BE101-39FE-442E-A266-4DB77E734F51}" type="pres">
      <dgm:prSet presAssocID="{6F05D0BE-56FE-4F7F-86D0-459162E2AF7B}" presName="dstNode" presStyleLbl="node1" presStyleIdx="0" presStyleCnt="4"/>
      <dgm:spPr/>
    </dgm:pt>
    <dgm:pt modelId="{8885B3D0-92C9-488C-8708-E5084B3CC3CE}" type="pres">
      <dgm:prSet presAssocID="{A236E9F8-0F60-49AA-84DD-29AD2388294D}" presName="text_1" presStyleLbl="node1" presStyleIdx="0" presStyleCnt="4">
        <dgm:presLayoutVars>
          <dgm:bulletEnabled val="1"/>
        </dgm:presLayoutVars>
      </dgm:prSet>
      <dgm:spPr/>
    </dgm:pt>
    <dgm:pt modelId="{817EDA57-1434-4E08-8E5B-47E9B1E52DEB}" type="pres">
      <dgm:prSet presAssocID="{A236E9F8-0F60-49AA-84DD-29AD2388294D}" presName="accent_1" presStyleCnt="0"/>
      <dgm:spPr/>
    </dgm:pt>
    <dgm:pt modelId="{499B0C86-55DC-463D-8DF9-654D1AD75B79}" type="pres">
      <dgm:prSet presAssocID="{A236E9F8-0F60-49AA-84DD-29AD2388294D}" presName="accentRepeatNode" presStyleLbl="solidFgAcc1" presStyleIdx="0" presStyleCnt="4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714062-258A-444D-9080-BCA0E9F0908F}" type="pres">
      <dgm:prSet presAssocID="{A1D3A37D-640F-4547-AFB9-7F4C0914D844}" presName="text_2" presStyleLbl="node1" presStyleIdx="1" presStyleCnt="4">
        <dgm:presLayoutVars>
          <dgm:bulletEnabled val="1"/>
        </dgm:presLayoutVars>
      </dgm:prSet>
      <dgm:spPr/>
    </dgm:pt>
    <dgm:pt modelId="{896AB27E-5E3A-4199-B8F7-D3A9057EE410}" type="pres">
      <dgm:prSet presAssocID="{A1D3A37D-640F-4547-AFB9-7F4C0914D844}" presName="accent_2" presStyleCnt="0"/>
      <dgm:spPr/>
    </dgm:pt>
    <dgm:pt modelId="{AF0598B4-F244-4436-ADA1-489449893F8F}" type="pres">
      <dgm:prSet presAssocID="{A1D3A37D-640F-4547-AFB9-7F4C0914D844}" presName="accentRepeatNode" presStyleLbl="solidFgAcc1" presStyleIdx="1" presStyleCnt="4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B649F0C-359E-41F6-A3A6-1277C0412914}" type="pres">
      <dgm:prSet presAssocID="{2763BE3B-8828-472C-8345-3365CDF75F1F}" presName="text_3" presStyleLbl="node1" presStyleIdx="2" presStyleCnt="4">
        <dgm:presLayoutVars>
          <dgm:bulletEnabled val="1"/>
        </dgm:presLayoutVars>
      </dgm:prSet>
      <dgm:spPr/>
    </dgm:pt>
    <dgm:pt modelId="{7F38014F-DB46-4FCE-8128-2AC116C491EA}" type="pres">
      <dgm:prSet presAssocID="{2763BE3B-8828-472C-8345-3365CDF75F1F}" presName="accent_3" presStyleCnt="0"/>
      <dgm:spPr/>
    </dgm:pt>
    <dgm:pt modelId="{61F6F193-CE42-4A5A-8698-4C1425FDCF7F}" type="pres">
      <dgm:prSet presAssocID="{2763BE3B-8828-472C-8345-3365CDF75F1F}" presName="accentRepeatNode" presStyleLbl="solidFgAcc1" presStyleIdx="2" presStyleCnt="4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72B165A-F1A4-4EE1-B0CB-EFE3D2607A19}" type="pres">
      <dgm:prSet presAssocID="{7F154A9A-CA22-4BF8-9839-F222DDA32B43}" presName="text_4" presStyleLbl="node1" presStyleIdx="3" presStyleCnt="4">
        <dgm:presLayoutVars>
          <dgm:bulletEnabled val="1"/>
        </dgm:presLayoutVars>
      </dgm:prSet>
      <dgm:spPr/>
    </dgm:pt>
    <dgm:pt modelId="{519C5D13-F4A5-4C53-A059-3B87E2212336}" type="pres">
      <dgm:prSet presAssocID="{7F154A9A-CA22-4BF8-9839-F222DDA32B43}" presName="accent_4" presStyleCnt="0"/>
      <dgm:spPr/>
    </dgm:pt>
    <dgm:pt modelId="{1A034FB6-9372-4DA5-B99E-810FBE8F2D70}" type="pres">
      <dgm:prSet presAssocID="{7F154A9A-CA22-4BF8-9839-F222DDA32B43}" presName="accentRepeatNode" presStyleLbl="solidFgAcc1" presStyleIdx="3" presStyleCnt="4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DB412603-3B6B-4CAD-AF35-25188EB12685}" srcId="{6F05D0BE-56FE-4F7F-86D0-459162E2AF7B}" destId="{A236E9F8-0F60-49AA-84DD-29AD2388294D}" srcOrd="0" destOrd="0" parTransId="{0DC4E2AA-0DF5-4CC4-BAC0-C7F91BB81942}" sibTransId="{B3989C06-9729-4E57-A781-8F1E29EA7B40}"/>
    <dgm:cxn modelId="{0AA4B246-7937-49CD-9595-C88E521BFB2B}" srcId="{6F05D0BE-56FE-4F7F-86D0-459162E2AF7B}" destId="{7F154A9A-CA22-4BF8-9839-F222DDA32B43}" srcOrd="3" destOrd="0" parTransId="{CCD26A29-5CB4-425A-A9F0-E4C269747A8C}" sibTransId="{233E7A58-D4F0-4D21-B1B3-39B0E9502FCC}"/>
    <dgm:cxn modelId="{97E54F6B-E152-4F00-9996-F04150149B26}" type="presOf" srcId="{2763BE3B-8828-472C-8345-3365CDF75F1F}" destId="{7B649F0C-359E-41F6-A3A6-1277C0412914}" srcOrd="0" destOrd="0" presId="urn:microsoft.com/office/officeart/2008/layout/VerticalCurvedList"/>
    <dgm:cxn modelId="{DBFD014C-6DC2-4D98-8B9F-DC50B29C798A}" type="presOf" srcId="{A236E9F8-0F60-49AA-84DD-29AD2388294D}" destId="{8885B3D0-92C9-488C-8708-E5084B3CC3CE}" srcOrd="0" destOrd="0" presId="urn:microsoft.com/office/officeart/2008/layout/VerticalCurvedList"/>
    <dgm:cxn modelId="{465C127B-4786-4550-9885-5C0333CE525B}" type="presOf" srcId="{B3989C06-9729-4E57-A781-8F1E29EA7B40}" destId="{668DB6EE-BC2C-4F34-9222-F9906B77E17C}" srcOrd="0" destOrd="0" presId="urn:microsoft.com/office/officeart/2008/layout/VerticalCurvedList"/>
    <dgm:cxn modelId="{95A9F67F-1B03-4765-B224-18A92E07F5D6}" srcId="{6F05D0BE-56FE-4F7F-86D0-459162E2AF7B}" destId="{A1D3A37D-640F-4547-AFB9-7F4C0914D844}" srcOrd="1" destOrd="0" parTransId="{7FFD123E-6FB0-4060-BAE2-19EDA449464F}" sibTransId="{D0559964-2853-4F3A-AA42-63D030017B6B}"/>
    <dgm:cxn modelId="{DF6E04BC-E333-4BA6-BAF9-F3C87326D52A}" type="presOf" srcId="{7F154A9A-CA22-4BF8-9839-F222DDA32B43}" destId="{972B165A-F1A4-4EE1-B0CB-EFE3D2607A19}" srcOrd="0" destOrd="0" presId="urn:microsoft.com/office/officeart/2008/layout/VerticalCurvedList"/>
    <dgm:cxn modelId="{A59F86D5-4B79-45F6-B7F2-9682CF500F53}" srcId="{6F05D0BE-56FE-4F7F-86D0-459162E2AF7B}" destId="{2763BE3B-8828-472C-8345-3365CDF75F1F}" srcOrd="2" destOrd="0" parTransId="{F51C9A25-59EA-4ED4-8F0F-48E79998EA11}" sibTransId="{78E53D68-F6BF-44F8-8F14-0929D4FA257C}"/>
    <dgm:cxn modelId="{1B3A66E0-AD32-4B93-BA4D-B362B2447230}" type="presOf" srcId="{6F05D0BE-56FE-4F7F-86D0-459162E2AF7B}" destId="{F758531E-7B66-4EF9-B04D-5F55A6F1330A}" srcOrd="0" destOrd="0" presId="urn:microsoft.com/office/officeart/2008/layout/VerticalCurvedList"/>
    <dgm:cxn modelId="{7E00C7FB-48BD-4555-A562-1D27D33FEF53}" type="presOf" srcId="{A1D3A37D-640F-4547-AFB9-7F4C0914D844}" destId="{08714062-258A-444D-9080-BCA0E9F0908F}" srcOrd="0" destOrd="0" presId="urn:microsoft.com/office/officeart/2008/layout/VerticalCurvedList"/>
    <dgm:cxn modelId="{417649B7-E152-4B14-B7AA-523F8A301387}" type="presParOf" srcId="{F758531E-7B66-4EF9-B04D-5F55A6F1330A}" destId="{841495E8-2BE4-4C1F-8B3D-3B6027102868}" srcOrd="0" destOrd="0" presId="urn:microsoft.com/office/officeart/2008/layout/VerticalCurvedList"/>
    <dgm:cxn modelId="{BAC75F69-0225-48E0-93FD-48CA0069EF63}" type="presParOf" srcId="{841495E8-2BE4-4C1F-8B3D-3B6027102868}" destId="{9DF5500B-D9BE-4CF1-9F6A-0CDBB9DE75F9}" srcOrd="0" destOrd="0" presId="urn:microsoft.com/office/officeart/2008/layout/VerticalCurvedList"/>
    <dgm:cxn modelId="{C3AB68E3-EC2F-4A0C-B76A-42E19210C49D}" type="presParOf" srcId="{9DF5500B-D9BE-4CF1-9F6A-0CDBB9DE75F9}" destId="{25BB7C3E-7154-4947-BBF5-7248398860B1}" srcOrd="0" destOrd="0" presId="urn:microsoft.com/office/officeart/2008/layout/VerticalCurvedList"/>
    <dgm:cxn modelId="{584BC146-E37B-4BF6-8CE6-8BFCFAB956EC}" type="presParOf" srcId="{9DF5500B-D9BE-4CF1-9F6A-0CDBB9DE75F9}" destId="{668DB6EE-BC2C-4F34-9222-F9906B77E17C}" srcOrd="1" destOrd="0" presId="urn:microsoft.com/office/officeart/2008/layout/VerticalCurvedList"/>
    <dgm:cxn modelId="{B12A185E-2466-4846-BE61-DEDFAB5E5DD3}" type="presParOf" srcId="{9DF5500B-D9BE-4CF1-9F6A-0CDBB9DE75F9}" destId="{44FA2D20-2FA5-45E6-9546-7A37E5A0AF9F}" srcOrd="2" destOrd="0" presId="urn:microsoft.com/office/officeart/2008/layout/VerticalCurvedList"/>
    <dgm:cxn modelId="{DB29D365-8FC7-4B1E-99A3-0D7540325A2F}" type="presParOf" srcId="{9DF5500B-D9BE-4CF1-9F6A-0CDBB9DE75F9}" destId="{C14BE101-39FE-442E-A266-4DB77E734F51}" srcOrd="3" destOrd="0" presId="urn:microsoft.com/office/officeart/2008/layout/VerticalCurvedList"/>
    <dgm:cxn modelId="{C6B724F1-BEF5-4A2E-9569-56802AFF6D5B}" type="presParOf" srcId="{841495E8-2BE4-4C1F-8B3D-3B6027102868}" destId="{8885B3D0-92C9-488C-8708-E5084B3CC3CE}" srcOrd="1" destOrd="0" presId="urn:microsoft.com/office/officeart/2008/layout/VerticalCurvedList"/>
    <dgm:cxn modelId="{D24CF224-2732-4111-B9C9-39B59639CEEB}" type="presParOf" srcId="{841495E8-2BE4-4C1F-8B3D-3B6027102868}" destId="{817EDA57-1434-4E08-8E5B-47E9B1E52DEB}" srcOrd="2" destOrd="0" presId="urn:microsoft.com/office/officeart/2008/layout/VerticalCurvedList"/>
    <dgm:cxn modelId="{F11C9511-1072-4F83-A7C3-D9FF8A279278}" type="presParOf" srcId="{817EDA57-1434-4E08-8E5B-47E9B1E52DEB}" destId="{499B0C86-55DC-463D-8DF9-654D1AD75B79}" srcOrd="0" destOrd="0" presId="urn:microsoft.com/office/officeart/2008/layout/VerticalCurvedList"/>
    <dgm:cxn modelId="{23675CBE-26C5-496D-900F-B5B02CAFAC73}" type="presParOf" srcId="{841495E8-2BE4-4C1F-8B3D-3B6027102868}" destId="{08714062-258A-444D-9080-BCA0E9F0908F}" srcOrd="3" destOrd="0" presId="urn:microsoft.com/office/officeart/2008/layout/VerticalCurvedList"/>
    <dgm:cxn modelId="{58DEDC1F-95A0-4F73-8182-1E8AE8A3169E}" type="presParOf" srcId="{841495E8-2BE4-4C1F-8B3D-3B6027102868}" destId="{896AB27E-5E3A-4199-B8F7-D3A9057EE410}" srcOrd="4" destOrd="0" presId="urn:microsoft.com/office/officeart/2008/layout/VerticalCurvedList"/>
    <dgm:cxn modelId="{7CFF5906-C2DD-4409-BAC0-993D7558BE01}" type="presParOf" srcId="{896AB27E-5E3A-4199-B8F7-D3A9057EE410}" destId="{AF0598B4-F244-4436-ADA1-489449893F8F}" srcOrd="0" destOrd="0" presId="urn:microsoft.com/office/officeart/2008/layout/VerticalCurvedList"/>
    <dgm:cxn modelId="{B0A0DA29-BE1F-4E47-8661-90F7DF062A7A}" type="presParOf" srcId="{841495E8-2BE4-4C1F-8B3D-3B6027102868}" destId="{7B649F0C-359E-41F6-A3A6-1277C0412914}" srcOrd="5" destOrd="0" presId="urn:microsoft.com/office/officeart/2008/layout/VerticalCurvedList"/>
    <dgm:cxn modelId="{1B4CC8D8-E2C4-42E2-9AE3-64C3B85AD634}" type="presParOf" srcId="{841495E8-2BE4-4C1F-8B3D-3B6027102868}" destId="{7F38014F-DB46-4FCE-8128-2AC116C491EA}" srcOrd="6" destOrd="0" presId="urn:microsoft.com/office/officeart/2008/layout/VerticalCurvedList"/>
    <dgm:cxn modelId="{EF39E07C-EFC4-44B5-AC8A-6133DB4A8A42}" type="presParOf" srcId="{7F38014F-DB46-4FCE-8128-2AC116C491EA}" destId="{61F6F193-CE42-4A5A-8698-4C1425FDCF7F}" srcOrd="0" destOrd="0" presId="urn:microsoft.com/office/officeart/2008/layout/VerticalCurvedList"/>
    <dgm:cxn modelId="{93FF7701-14B2-4145-A151-C256320D39EA}" type="presParOf" srcId="{841495E8-2BE4-4C1F-8B3D-3B6027102868}" destId="{972B165A-F1A4-4EE1-B0CB-EFE3D2607A19}" srcOrd="7" destOrd="0" presId="urn:microsoft.com/office/officeart/2008/layout/VerticalCurvedList"/>
    <dgm:cxn modelId="{13770573-3F16-4F7C-85E4-24829DAEE32A}" type="presParOf" srcId="{841495E8-2BE4-4C1F-8B3D-3B6027102868}" destId="{519C5D13-F4A5-4C53-A059-3B87E2212336}" srcOrd="8" destOrd="0" presId="urn:microsoft.com/office/officeart/2008/layout/VerticalCurvedList"/>
    <dgm:cxn modelId="{3A14196E-8428-4D76-BD32-71C5A04382AA}" type="presParOf" srcId="{519C5D13-F4A5-4C53-A059-3B87E2212336}" destId="{1A034FB6-9372-4DA5-B99E-810FBE8F2D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8F8E5-6C1D-8F4F-BA90-7B95173A2518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D633DB-0BF5-F040-B521-A65FA1678CF1}">
      <dgm:prSet phldrT="[Text]"/>
      <dgm:spPr/>
      <dgm:t>
        <a:bodyPr/>
        <a:lstStyle/>
        <a:p>
          <a:r>
            <a:rPr lang="en-US" dirty="0"/>
            <a:t>Fall 2020</a:t>
          </a:r>
        </a:p>
      </dgm:t>
    </dgm:pt>
    <dgm:pt modelId="{E9AC3B65-C5E2-BE41-8109-E2367651F6EC}" type="parTrans" cxnId="{F8DA8DCB-C67E-0D4A-8F2D-A364005ACEE3}">
      <dgm:prSet/>
      <dgm:spPr/>
      <dgm:t>
        <a:bodyPr/>
        <a:lstStyle/>
        <a:p>
          <a:endParaRPr lang="en-US"/>
        </a:p>
      </dgm:t>
    </dgm:pt>
    <dgm:pt modelId="{AA5319F3-8DA3-1340-807E-CB04C9403CBA}" type="sibTrans" cxnId="{F8DA8DCB-C67E-0D4A-8F2D-A364005ACEE3}">
      <dgm:prSet/>
      <dgm:spPr/>
      <dgm:t>
        <a:bodyPr/>
        <a:lstStyle/>
        <a:p>
          <a:endParaRPr lang="en-US"/>
        </a:p>
      </dgm:t>
    </dgm:pt>
    <dgm:pt modelId="{0073DE7B-77F0-8840-A9FE-69C0B8BBE003}">
      <dgm:prSet phldrT="[Text]"/>
      <dgm:spPr/>
      <dgm:t>
        <a:bodyPr/>
        <a:lstStyle/>
        <a:p>
          <a:r>
            <a:rPr lang="en-US" dirty="0"/>
            <a:t>Prepare for Feasibility Trial</a:t>
          </a:r>
        </a:p>
      </dgm:t>
    </dgm:pt>
    <dgm:pt modelId="{44073BD2-799A-A244-A5D5-269A813746D9}" type="parTrans" cxnId="{207530F0-BC0C-4541-8ED8-34CE292E6E00}">
      <dgm:prSet/>
      <dgm:spPr/>
      <dgm:t>
        <a:bodyPr/>
        <a:lstStyle/>
        <a:p>
          <a:endParaRPr lang="en-US"/>
        </a:p>
      </dgm:t>
    </dgm:pt>
    <dgm:pt modelId="{B48EC27B-6DD6-8841-A059-7B7A4CCFE3A3}" type="sibTrans" cxnId="{207530F0-BC0C-4541-8ED8-34CE292E6E00}">
      <dgm:prSet/>
      <dgm:spPr/>
      <dgm:t>
        <a:bodyPr/>
        <a:lstStyle/>
        <a:p>
          <a:endParaRPr lang="en-US"/>
        </a:p>
      </dgm:t>
    </dgm:pt>
    <dgm:pt modelId="{B03388F2-31A0-194F-BD1F-C358302569AD}">
      <dgm:prSet phldrT="[Text]"/>
      <dgm:spPr/>
      <dgm:t>
        <a:bodyPr/>
        <a:lstStyle/>
        <a:p>
          <a:r>
            <a:rPr lang="en-US" dirty="0"/>
            <a:t>Spring 2021</a:t>
          </a:r>
        </a:p>
      </dgm:t>
    </dgm:pt>
    <dgm:pt modelId="{E3F3D129-602C-9D44-9138-71C6F19391A0}" type="parTrans" cxnId="{C62D7687-6120-4F42-BA9A-D4A9FE5AEC32}">
      <dgm:prSet/>
      <dgm:spPr/>
      <dgm:t>
        <a:bodyPr/>
        <a:lstStyle/>
        <a:p>
          <a:endParaRPr lang="en-US"/>
        </a:p>
      </dgm:t>
    </dgm:pt>
    <dgm:pt modelId="{BB30C3E7-FEA4-6C44-A5E9-ADF6762F1D94}" type="sibTrans" cxnId="{C62D7687-6120-4F42-BA9A-D4A9FE5AEC32}">
      <dgm:prSet/>
      <dgm:spPr/>
      <dgm:t>
        <a:bodyPr/>
        <a:lstStyle/>
        <a:p>
          <a:endParaRPr lang="en-US"/>
        </a:p>
      </dgm:t>
    </dgm:pt>
    <dgm:pt modelId="{00D16DEC-5142-E14D-B3D1-58460969E1F5}">
      <dgm:prSet phldrT="[Text]"/>
      <dgm:spPr/>
      <dgm:t>
        <a:bodyPr/>
        <a:lstStyle/>
        <a:p>
          <a:r>
            <a:rPr lang="en-US" dirty="0"/>
            <a:t>Open, Feasibility Trial</a:t>
          </a:r>
        </a:p>
      </dgm:t>
    </dgm:pt>
    <dgm:pt modelId="{7BB2A2D0-1B34-3141-8C87-F1DCDD7CFC41}" type="parTrans" cxnId="{830917DA-49C8-3E44-8597-7EC71F99A031}">
      <dgm:prSet/>
      <dgm:spPr/>
      <dgm:t>
        <a:bodyPr/>
        <a:lstStyle/>
        <a:p>
          <a:endParaRPr lang="en-US"/>
        </a:p>
      </dgm:t>
    </dgm:pt>
    <dgm:pt modelId="{FF464DCF-AE0C-4B42-A1DA-7E040942A8A6}" type="sibTrans" cxnId="{830917DA-49C8-3E44-8597-7EC71F99A031}">
      <dgm:prSet/>
      <dgm:spPr/>
      <dgm:t>
        <a:bodyPr/>
        <a:lstStyle/>
        <a:p>
          <a:endParaRPr lang="en-US"/>
        </a:p>
      </dgm:t>
    </dgm:pt>
    <dgm:pt modelId="{CEB0B267-8B9C-AB48-BCBA-953E85B1E81F}">
      <dgm:prSet phldrT="[Text]"/>
      <dgm:spPr/>
      <dgm:t>
        <a:bodyPr/>
        <a:lstStyle/>
        <a:p>
          <a:r>
            <a:rPr lang="en-US" dirty="0"/>
            <a:t>Fall 2021- Fall 2022</a:t>
          </a:r>
        </a:p>
      </dgm:t>
    </dgm:pt>
    <dgm:pt modelId="{CDC1F161-51C1-C345-89E6-751973C84EC5}" type="parTrans" cxnId="{39B0940E-0171-0F48-9810-BCDC2FEB1141}">
      <dgm:prSet/>
      <dgm:spPr/>
      <dgm:t>
        <a:bodyPr/>
        <a:lstStyle/>
        <a:p>
          <a:endParaRPr lang="en-US"/>
        </a:p>
      </dgm:t>
    </dgm:pt>
    <dgm:pt modelId="{8E000323-EFBC-F04D-98A8-891D18026E54}" type="sibTrans" cxnId="{39B0940E-0171-0F48-9810-BCDC2FEB1141}">
      <dgm:prSet/>
      <dgm:spPr/>
      <dgm:t>
        <a:bodyPr/>
        <a:lstStyle/>
        <a:p>
          <a:endParaRPr lang="en-US"/>
        </a:p>
      </dgm:t>
    </dgm:pt>
    <dgm:pt modelId="{20328574-58B9-BE43-BDB4-5CF11DFE9FBB}">
      <dgm:prSet phldrT="[Text]"/>
      <dgm:spPr/>
      <dgm:t>
        <a:bodyPr/>
        <a:lstStyle/>
        <a:p>
          <a:r>
            <a:rPr lang="en-US" dirty="0"/>
            <a:t>Pilot RCT efficacy trial</a:t>
          </a:r>
        </a:p>
      </dgm:t>
    </dgm:pt>
    <dgm:pt modelId="{1190A52F-EEC5-A14D-B410-98284D6B258A}" type="parTrans" cxnId="{29741325-CE9B-6D49-A48F-535BC5B84981}">
      <dgm:prSet/>
      <dgm:spPr/>
      <dgm:t>
        <a:bodyPr/>
        <a:lstStyle/>
        <a:p>
          <a:endParaRPr lang="en-US"/>
        </a:p>
      </dgm:t>
    </dgm:pt>
    <dgm:pt modelId="{6C35E027-B378-8F42-8F67-E92BB41C9767}" type="sibTrans" cxnId="{29741325-CE9B-6D49-A48F-535BC5B84981}">
      <dgm:prSet/>
      <dgm:spPr/>
      <dgm:t>
        <a:bodyPr/>
        <a:lstStyle/>
        <a:p>
          <a:endParaRPr lang="en-US"/>
        </a:p>
      </dgm:t>
    </dgm:pt>
    <dgm:pt modelId="{6EFB7354-D13E-C24E-8FF2-E42A8D7898E3}">
      <dgm:prSet phldrT="[Text]"/>
      <dgm:spPr/>
      <dgm:t>
        <a:bodyPr/>
        <a:lstStyle/>
        <a:p>
          <a:r>
            <a:rPr lang="en-US" i="1" dirty="0"/>
            <a:t>Can we do this here?</a:t>
          </a:r>
        </a:p>
      </dgm:t>
    </dgm:pt>
    <dgm:pt modelId="{51341BB3-8694-2D41-B46B-F2A22B36EAF5}" type="parTrans" cxnId="{B24C8DBD-DBC4-5E46-9E55-EDB2C1200EEA}">
      <dgm:prSet/>
      <dgm:spPr/>
      <dgm:t>
        <a:bodyPr/>
        <a:lstStyle/>
        <a:p>
          <a:endParaRPr lang="en-US"/>
        </a:p>
      </dgm:t>
    </dgm:pt>
    <dgm:pt modelId="{A5B2090F-3759-5E4A-9C8C-DB0BD43A47BF}" type="sibTrans" cxnId="{B24C8DBD-DBC4-5E46-9E55-EDB2C1200EEA}">
      <dgm:prSet/>
      <dgm:spPr/>
      <dgm:t>
        <a:bodyPr/>
        <a:lstStyle/>
        <a:p>
          <a:endParaRPr lang="en-US"/>
        </a:p>
      </dgm:t>
    </dgm:pt>
    <dgm:pt modelId="{477BFE5B-88AF-5A4A-9B0F-314120CD05FF}">
      <dgm:prSet phldrT="[Text]"/>
      <dgm:spPr/>
      <dgm:t>
        <a:bodyPr/>
        <a:lstStyle/>
        <a:p>
          <a:r>
            <a:rPr lang="en-US" dirty="0"/>
            <a:t>1 semester</a:t>
          </a:r>
        </a:p>
      </dgm:t>
    </dgm:pt>
    <dgm:pt modelId="{D81F02F8-6B93-BE4B-BC9B-D54EC1EBF871}" type="parTrans" cxnId="{0641E5FC-05BA-8E49-A20F-9C8AC17EB2F8}">
      <dgm:prSet/>
      <dgm:spPr/>
      <dgm:t>
        <a:bodyPr/>
        <a:lstStyle/>
        <a:p>
          <a:endParaRPr lang="en-US"/>
        </a:p>
      </dgm:t>
    </dgm:pt>
    <dgm:pt modelId="{368EA149-4D74-FD45-9BDF-87E94D1B7258}" type="sibTrans" cxnId="{0641E5FC-05BA-8E49-A20F-9C8AC17EB2F8}">
      <dgm:prSet/>
      <dgm:spPr/>
      <dgm:t>
        <a:bodyPr/>
        <a:lstStyle/>
        <a:p>
          <a:endParaRPr lang="en-US"/>
        </a:p>
      </dgm:t>
    </dgm:pt>
    <dgm:pt modelId="{E658E5DD-5CCE-CA47-91C3-01D6D9F30647}">
      <dgm:prSet phldrT="[Text]"/>
      <dgm:spPr/>
      <dgm:t>
        <a:bodyPr/>
        <a:lstStyle/>
        <a:p>
          <a:r>
            <a:rPr lang="en-US" dirty="0"/>
            <a:t>Services for up to one academic year</a:t>
          </a:r>
        </a:p>
      </dgm:t>
    </dgm:pt>
    <dgm:pt modelId="{72155E57-A164-7C44-97EC-FC77F7916CD3}" type="parTrans" cxnId="{29DEFC9B-32B8-EB45-9F2D-C877CE5BBC3A}">
      <dgm:prSet/>
      <dgm:spPr/>
      <dgm:t>
        <a:bodyPr/>
        <a:lstStyle/>
        <a:p>
          <a:endParaRPr lang="en-US"/>
        </a:p>
      </dgm:t>
    </dgm:pt>
    <dgm:pt modelId="{271DDBB8-07E3-4145-B799-C54AFE82DA05}" type="sibTrans" cxnId="{29DEFC9B-32B8-EB45-9F2D-C877CE5BBC3A}">
      <dgm:prSet/>
      <dgm:spPr/>
      <dgm:t>
        <a:bodyPr/>
        <a:lstStyle/>
        <a:p>
          <a:endParaRPr lang="en-US"/>
        </a:p>
      </dgm:t>
    </dgm:pt>
    <dgm:pt modelId="{83FCFEFA-AE34-434E-8946-4546A92DF9F7}">
      <dgm:prSet phldrT="[Text]"/>
      <dgm:spPr/>
      <dgm:t>
        <a:bodyPr/>
        <a:lstStyle/>
        <a:p>
          <a:r>
            <a:rPr lang="en-US" dirty="0"/>
            <a:t>Recruit MSW students</a:t>
          </a:r>
        </a:p>
      </dgm:t>
    </dgm:pt>
    <dgm:pt modelId="{AEE5DA78-15A2-9048-829B-6664202BDE96}" type="parTrans" cxnId="{CEA5672D-8627-7948-AFA9-3ADAF98F0044}">
      <dgm:prSet/>
      <dgm:spPr/>
      <dgm:t>
        <a:bodyPr/>
        <a:lstStyle/>
        <a:p>
          <a:endParaRPr lang="en-US"/>
        </a:p>
      </dgm:t>
    </dgm:pt>
    <dgm:pt modelId="{F05F45F1-8D33-E94C-A447-5D9BF5642C53}" type="sibTrans" cxnId="{CEA5672D-8627-7948-AFA9-3ADAF98F0044}">
      <dgm:prSet/>
      <dgm:spPr/>
      <dgm:t>
        <a:bodyPr/>
        <a:lstStyle/>
        <a:p>
          <a:endParaRPr lang="en-US"/>
        </a:p>
      </dgm:t>
    </dgm:pt>
    <dgm:pt modelId="{D0C7C14B-6A5E-A546-ABE6-175B4F314AAA}">
      <dgm:prSet phldrT="[Text]"/>
      <dgm:spPr/>
      <dgm:t>
        <a:bodyPr/>
        <a:lstStyle/>
        <a:p>
          <a:r>
            <a:rPr lang="en-US" dirty="0"/>
            <a:t>MOU</a:t>
          </a:r>
        </a:p>
      </dgm:t>
    </dgm:pt>
    <dgm:pt modelId="{D1C1A4B0-E60D-CC44-92BE-20F8491A51C8}" type="parTrans" cxnId="{6E05715A-23F1-FE46-8937-AFF288B91BF6}">
      <dgm:prSet/>
      <dgm:spPr/>
      <dgm:t>
        <a:bodyPr/>
        <a:lstStyle/>
        <a:p>
          <a:endParaRPr lang="en-US"/>
        </a:p>
      </dgm:t>
    </dgm:pt>
    <dgm:pt modelId="{BF1D2680-A630-8E43-AF7C-D18C8E6D02EB}" type="sibTrans" cxnId="{6E05715A-23F1-FE46-8937-AFF288B91BF6}">
      <dgm:prSet/>
      <dgm:spPr/>
      <dgm:t>
        <a:bodyPr/>
        <a:lstStyle/>
        <a:p>
          <a:endParaRPr lang="en-US"/>
        </a:p>
      </dgm:t>
    </dgm:pt>
    <dgm:pt modelId="{80231532-8BEA-0E45-A379-C11E33313CC6}">
      <dgm:prSet phldrT="[Text]"/>
      <dgm:spPr/>
      <dgm:t>
        <a:bodyPr/>
        <a:lstStyle/>
        <a:p>
          <a:endParaRPr lang="en-US" dirty="0"/>
        </a:p>
      </dgm:t>
    </dgm:pt>
    <dgm:pt modelId="{38647787-D6A7-D945-A1FD-28638D4CC1F2}" type="parTrans" cxnId="{D5358E1E-4EA0-9A48-A975-6BFA40333184}">
      <dgm:prSet/>
      <dgm:spPr/>
      <dgm:t>
        <a:bodyPr/>
        <a:lstStyle/>
        <a:p>
          <a:endParaRPr lang="en-US"/>
        </a:p>
      </dgm:t>
    </dgm:pt>
    <dgm:pt modelId="{35E6874F-8D07-364C-9FB4-FB7F0D8B35CB}" type="sibTrans" cxnId="{D5358E1E-4EA0-9A48-A975-6BFA40333184}">
      <dgm:prSet/>
      <dgm:spPr/>
      <dgm:t>
        <a:bodyPr/>
        <a:lstStyle/>
        <a:p>
          <a:endParaRPr lang="en-US"/>
        </a:p>
      </dgm:t>
    </dgm:pt>
    <dgm:pt modelId="{296E98D2-4E29-1C41-A48D-EFE33C553961}">
      <dgm:prSet phldrT="[Text]"/>
      <dgm:spPr/>
      <dgm:t>
        <a:bodyPr/>
        <a:lstStyle/>
        <a:p>
          <a:r>
            <a:rPr lang="en-US" i="1" dirty="0"/>
            <a:t>Learnings inform efficacy trial</a:t>
          </a:r>
        </a:p>
      </dgm:t>
    </dgm:pt>
    <dgm:pt modelId="{44E330C5-FFEA-094D-9027-45C2911E3C4F}" type="parTrans" cxnId="{AE312ED3-0C08-5348-9847-7C57449B6635}">
      <dgm:prSet/>
      <dgm:spPr/>
      <dgm:t>
        <a:bodyPr/>
        <a:lstStyle/>
        <a:p>
          <a:endParaRPr lang="en-US"/>
        </a:p>
      </dgm:t>
    </dgm:pt>
    <dgm:pt modelId="{00649EC5-5C82-3A4D-8CD8-1E01BE49C88E}" type="sibTrans" cxnId="{AE312ED3-0C08-5348-9847-7C57449B6635}">
      <dgm:prSet/>
      <dgm:spPr/>
      <dgm:t>
        <a:bodyPr/>
        <a:lstStyle/>
        <a:p>
          <a:endParaRPr lang="en-US"/>
        </a:p>
      </dgm:t>
    </dgm:pt>
    <dgm:pt modelId="{4EECE514-1BD7-9143-83D6-081D622A5184}">
      <dgm:prSet phldrT="[Text]"/>
      <dgm:spPr/>
      <dgm:t>
        <a:bodyPr/>
        <a:lstStyle/>
        <a:p>
          <a:r>
            <a:rPr lang="en-US" dirty="0"/>
            <a:t>Training &amp; Technical Assistance</a:t>
          </a:r>
        </a:p>
      </dgm:t>
    </dgm:pt>
    <dgm:pt modelId="{D72873F9-5FC0-F240-BF16-A01264FE413C}" type="parTrans" cxnId="{C479168F-6084-D64E-9699-95F46C817564}">
      <dgm:prSet/>
      <dgm:spPr/>
      <dgm:t>
        <a:bodyPr/>
        <a:lstStyle/>
        <a:p>
          <a:endParaRPr lang="en-US"/>
        </a:p>
      </dgm:t>
    </dgm:pt>
    <dgm:pt modelId="{53F2A990-41D3-F349-8491-1F691215CF76}" type="sibTrans" cxnId="{C479168F-6084-D64E-9699-95F46C817564}">
      <dgm:prSet/>
      <dgm:spPr/>
      <dgm:t>
        <a:bodyPr/>
        <a:lstStyle/>
        <a:p>
          <a:endParaRPr lang="en-US"/>
        </a:p>
      </dgm:t>
    </dgm:pt>
    <dgm:pt modelId="{4584C959-37F7-3045-8224-4F847CEC9E8D}">
      <dgm:prSet phldrT="[Text]"/>
      <dgm:spPr/>
      <dgm:t>
        <a:bodyPr/>
        <a:lstStyle/>
        <a:p>
          <a:r>
            <a:rPr lang="en-US" dirty="0"/>
            <a:t>A little practice…</a:t>
          </a:r>
        </a:p>
      </dgm:t>
    </dgm:pt>
    <dgm:pt modelId="{5D46A535-6A61-2941-B43D-C57B7B1E9E7E}" type="parTrans" cxnId="{CAC69B02-8421-DE46-AA82-2A6077BE8F78}">
      <dgm:prSet/>
      <dgm:spPr/>
      <dgm:t>
        <a:bodyPr/>
        <a:lstStyle/>
        <a:p>
          <a:endParaRPr lang="en-US"/>
        </a:p>
      </dgm:t>
    </dgm:pt>
    <dgm:pt modelId="{784574C9-BB7C-E14D-8969-7CD08E05A5A2}" type="sibTrans" cxnId="{CAC69B02-8421-DE46-AA82-2A6077BE8F78}">
      <dgm:prSet/>
      <dgm:spPr/>
      <dgm:t>
        <a:bodyPr/>
        <a:lstStyle/>
        <a:p>
          <a:endParaRPr lang="en-US"/>
        </a:p>
      </dgm:t>
    </dgm:pt>
    <dgm:pt modelId="{3618998D-27D7-5C41-B6F0-4DB07ED04AEE}">
      <dgm:prSet phldrT="[Text]"/>
      <dgm:spPr/>
      <dgm:t>
        <a:bodyPr/>
        <a:lstStyle/>
        <a:p>
          <a:r>
            <a:rPr lang="en-US" i="1" dirty="0"/>
            <a:t>Can this work on campus?</a:t>
          </a:r>
        </a:p>
      </dgm:t>
    </dgm:pt>
    <dgm:pt modelId="{01F761EC-CE4D-BE4F-8829-E0A402ACCBFA}" type="parTrans" cxnId="{8D223B07-1E29-DD48-B0A0-9EA275477487}">
      <dgm:prSet/>
      <dgm:spPr/>
      <dgm:t>
        <a:bodyPr/>
        <a:lstStyle/>
        <a:p>
          <a:endParaRPr lang="en-US"/>
        </a:p>
      </dgm:t>
    </dgm:pt>
    <dgm:pt modelId="{A4A39818-643E-AE49-A1A5-ADCF456FA087}" type="sibTrans" cxnId="{8D223B07-1E29-DD48-B0A0-9EA275477487}">
      <dgm:prSet/>
      <dgm:spPr/>
      <dgm:t>
        <a:bodyPr/>
        <a:lstStyle/>
        <a:p>
          <a:endParaRPr lang="en-US"/>
        </a:p>
      </dgm:t>
    </dgm:pt>
    <dgm:pt modelId="{F1E8554B-DA36-674E-937C-E3C6318421D2}">
      <dgm:prSet phldrT="[Text]"/>
      <dgm:spPr/>
      <dgm:t>
        <a:bodyPr/>
        <a:lstStyle/>
        <a:p>
          <a:r>
            <a:rPr lang="en-US" i="1" dirty="0"/>
            <a:t>How does this work on campus? </a:t>
          </a:r>
        </a:p>
      </dgm:t>
    </dgm:pt>
    <dgm:pt modelId="{FB173AC7-69B7-3140-8AE9-DB5C9BC01B50}" type="parTrans" cxnId="{AB926CF5-7444-154D-A84A-0A72C7852CEC}">
      <dgm:prSet/>
      <dgm:spPr/>
      <dgm:t>
        <a:bodyPr/>
        <a:lstStyle/>
        <a:p>
          <a:endParaRPr lang="en-US"/>
        </a:p>
      </dgm:t>
    </dgm:pt>
    <dgm:pt modelId="{4F446576-1CA0-DB4B-A17B-2616D3D232CD}" type="sibTrans" cxnId="{AB926CF5-7444-154D-A84A-0A72C7852CEC}">
      <dgm:prSet/>
      <dgm:spPr/>
      <dgm:t>
        <a:bodyPr/>
        <a:lstStyle/>
        <a:p>
          <a:endParaRPr lang="en-US"/>
        </a:p>
      </dgm:t>
    </dgm:pt>
    <dgm:pt modelId="{DFDDF204-DE8F-8C4C-9573-3543A98E93E5}">
      <dgm:prSet phldrT="[Text]"/>
      <dgm:spPr/>
      <dgm:t>
        <a:bodyPr/>
        <a:lstStyle/>
        <a:p>
          <a:r>
            <a:rPr lang="en-US" i="1" dirty="0"/>
            <a:t>Can we train MSW Interns &amp; Supervisors?</a:t>
          </a:r>
        </a:p>
      </dgm:t>
    </dgm:pt>
    <dgm:pt modelId="{4CDF69A0-4518-2042-B02A-48B4E9BE6062}" type="parTrans" cxnId="{C50940BE-FAB2-EE4E-8042-6FF946FB7EED}">
      <dgm:prSet/>
      <dgm:spPr/>
      <dgm:t>
        <a:bodyPr/>
        <a:lstStyle/>
        <a:p>
          <a:endParaRPr lang="en-US"/>
        </a:p>
      </dgm:t>
    </dgm:pt>
    <dgm:pt modelId="{5D2BB910-6986-7341-AF83-6A10457174EF}" type="sibTrans" cxnId="{C50940BE-FAB2-EE4E-8042-6FF946FB7EED}">
      <dgm:prSet/>
      <dgm:spPr/>
      <dgm:t>
        <a:bodyPr/>
        <a:lstStyle/>
        <a:p>
          <a:endParaRPr lang="en-US"/>
        </a:p>
      </dgm:t>
    </dgm:pt>
    <dgm:pt modelId="{61079297-CFB6-2247-BB14-FB0039617F6D}">
      <dgm:prSet phldrT="[Text]"/>
      <dgm:spPr/>
      <dgm:t>
        <a:bodyPr/>
        <a:lstStyle/>
        <a:p>
          <a:r>
            <a:rPr lang="en-US" dirty="0"/>
            <a:t>Data collected through Dec 2023</a:t>
          </a:r>
        </a:p>
      </dgm:t>
    </dgm:pt>
    <dgm:pt modelId="{30AF1DE7-DDC3-3440-88EB-FA4A8BBB9625}" type="parTrans" cxnId="{F667A70A-0DBC-A744-ABA5-911499FC98F5}">
      <dgm:prSet/>
      <dgm:spPr/>
      <dgm:t>
        <a:bodyPr/>
        <a:lstStyle/>
        <a:p>
          <a:endParaRPr lang="en-US"/>
        </a:p>
      </dgm:t>
    </dgm:pt>
    <dgm:pt modelId="{78DF35B4-E617-2545-B41D-DC8E673D4E82}" type="sibTrans" cxnId="{F667A70A-0DBC-A744-ABA5-911499FC98F5}">
      <dgm:prSet/>
      <dgm:spPr/>
      <dgm:t>
        <a:bodyPr/>
        <a:lstStyle/>
        <a:p>
          <a:endParaRPr lang="en-US"/>
        </a:p>
      </dgm:t>
    </dgm:pt>
    <dgm:pt modelId="{A1DAEF39-E4FF-784D-8F98-E7583EC38D31}" type="pres">
      <dgm:prSet presAssocID="{F5C8F8E5-6C1D-8F4F-BA90-7B95173A2518}" presName="linearFlow" presStyleCnt="0">
        <dgm:presLayoutVars>
          <dgm:dir/>
          <dgm:animLvl val="lvl"/>
          <dgm:resizeHandles val="exact"/>
        </dgm:presLayoutVars>
      </dgm:prSet>
      <dgm:spPr/>
    </dgm:pt>
    <dgm:pt modelId="{3A2B8931-F188-5A44-A421-9F53D4BA552C}" type="pres">
      <dgm:prSet presAssocID="{5ED633DB-0BF5-F040-B521-A65FA1678CF1}" presName="composite" presStyleCnt="0"/>
      <dgm:spPr/>
    </dgm:pt>
    <dgm:pt modelId="{59517E5E-315E-054A-9709-0152CC7BB91E}" type="pres">
      <dgm:prSet presAssocID="{5ED633DB-0BF5-F040-B521-A65FA1678C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05CCD59-A4FA-DF40-B2C0-A20D714C12FA}" type="pres">
      <dgm:prSet presAssocID="{5ED633DB-0BF5-F040-B521-A65FA1678CF1}" presName="parSh" presStyleLbl="node1" presStyleIdx="0" presStyleCnt="3"/>
      <dgm:spPr/>
    </dgm:pt>
    <dgm:pt modelId="{40D6E6DA-383C-AD49-A4DF-83870B344BF0}" type="pres">
      <dgm:prSet presAssocID="{5ED633DB-0BF5-F040-B521-A65FA1678CF1}" presName="desTx" presStyleLbl="fgAcc1" presStyleIdx="0" presStyleCnt="3" custScaleX="124128">
        <dgm:presLayoutVars>
          <dgm:bulletEnabled val="1"/>
        </dgm:presLayoutVars>
      </dgm:prSet>
      <dgm:spPr/>
    </dgm:pt>
    <dgm:pt modelId="{A727108B-038C-FA45-A20A-07535F899AE4}" type="pres">
      <dgm:prSet presAssocID="{AA5319F3-8DA3-1340-807E-CB04C9403CBA}" presName="sibTrans" presStyleLbl="sibTrans2D1" presStyleIdx="0" presStyleCnt="2"/>
      <dgm:spPr/>
    </dgm:pt>
    <dgm:pt modelId="{C815DCD5-8591-FA48-9B17-DF7A9CC737C7}" type="pres">
      <dgm:prSet presAssocID="{AA5319F3-8DA3-1340-807E-CB04C9403CBA}" presName="connTx" presStyleLbl="sibTrans2D1" presStyleIdx="0" presStyleCnt="2"/>
      <dgm:spPr/>
    </dgm:pt>
    <dgm:pt modelId="{A9B63FDD-1B6C-094C-AB16-A974F44F0178}" type="pres">
      <dgm:prSet presAssocID="{B03388F2-31A0-194F-BD1F-C358302569AD}" presName="composite" presStyleCnt="0"/>
      <dgm:spPr/>
    </dgm:pt>
    <dgm:pt modelId="{B169C673-E428-2D46-9BC8-32D3EDEE6EE3}" type="pres">
      <dgm:prSet presAssocID="{B03388F2-31A0-194F-BD1F-C358302569A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38BC1E-5D38-B54D-AED9-758E36067AA2}" type="pres">
      <dgm:prSet presAssocID="{B03388F2-31A0-194F-BD1F-C358302569AD}" presName="parSh" presStyleLbl="node1" presStyleIdx="1" presStyleCnt="3"/>
      <dgm:spPr/>
    </dgm:pt>
    <dgm:pt modelId="{D5E79312-ABD7-2D4F-B492-18C00CFF0413}" type="pres">
      <dgm:prSet presAssocID="{B03388F2-31A0-194F-BD1F-C358302569AD}" presName="desTx" presStyleLbl="fgAcc1" presStyleIdx="1" presStyleCnt="3" custScaleX="109638">
        <dgm:presLayoutVars>
          <dgm:bulletEnabled val="1"/>
        </dgm:presLayoutVars>
      </dgm:prSet>
      <dgm:spPr/>
    </dgm:pt>
    <dgm:pt modelId="{B2C4F772-63D2-BB4C-9F78-3623B157F547}" type="pres">
      <dgm:prSet presAssocID="{BB30C3E7-FEA4-6C44-A5E9-ADF6762F1D94}" presName="sibTrans" presStyleLbl="sibTrans2D1" presStyleIdx="1" presStyleCnt="2"/>
      <dgm:spPr/>
    </dgm:pt>
    <dgm:pt modelId="{DA6220E6-3D76-5F44-8700-92D35F3DD6B8}" type="pres">
      <dgm:prSet presAssocID="{BB30C3E7-FEA4-6C44-A5E9-ADF6762F1D94}" presName="connTx" presStyleLbl="sibTrans2D1" presStyleIdx="1" presStyleCnt="2"/>
      <dgm:spPr/>
    </dgm:pt>
    <dgm:pt modelId="{B65ABAF0-60DD-C740-8D59-6014D2976F2B}" type="pres">
      <dgm:prSet presAssocID="{CEB0B267-8B9C-AB48-BCBA-953E85B1E81F}" presName="composite" presStyleCnt="0"/>
      <dgm:spPr/>
    </dgm:pt>
    <dgm:pt modelId="{2778BB8F-446B-D844-A08D-FEA387D3064F}" type="pres">
      <dgm:prSet presAssocID="{CEB0B267-8B9C-AB48-BCBA-953E85B1E81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D91A5E-EBED-D345-99FF-78F19F2765D6}" type="pres">
      <dgm:prSet presAssocID="{CEB0B267-8B9C-AB48-BCBA-953E85B1E81F}" presName="parSh" presStyleLbl="node1" presStyleIdx="2" presStyleCnt="3" custScaleX="127766"/>
      <dgm:spPr/>
    </dgm:pt>
    <dgm:pt modelId="{42DF19E7-97C7-3B45-BE20-BF8EC16F94F1}" type="pres">
      <dgm:prSet presAssocID="{CEB0B267-8B9C-AB48-BCBA-953E85B1E81F}" presName="desTx" presStyleLbl="fgAcc1" presStyleIdx="2" presStyleCnt="3" custScaleX="120935">
        <dgm:presLayoutVars>
          <dgm:bulletEnabled val="1"/>
        </dgm:presLayoutVars>
      </dgm:prSet>
      <dgm:spPr/>
    </dgm:pt>
  </dgm:ptLst>
  <dgm:cxnLst>
    <dgm:cxn modelId="{CAC69B02-8421-DE46-AA82-2A6077BE8F78}" srcId="{5ED633DB-0BF5-F040-B521-A65FA1678CF1}" destId="{4584C959-37F7-3045-8224-4F847CEC9E8D}" srcOrd="4" destOrd="0" parTransId="{5D46A535-6A61-2941-B43D-C57B7B1E9E7E}" sibTransId="{784574C9-BB7C-E14D-8969-7CD08E05A5A2}"/>
    <dgm:cxn modelId="{0051B106-70EE-4B41-883C-AE5C464E0FEC}" type="presOf" srcId="{6EFB7354-D13E-C24E-8FF2-E42A8D7898E3}" destId="{D5E79312-ABD7-2D4F-B492-18C00CFF0413}" srcOrd="0" destOrd="2" presId="urn:microsoft.com/office/officeart/2005/8/layout/process3"/>
    <dgm:cxn modelId="{8D223B07-1E29-DD48-B0A0-9EA275477487}" srcId="{CEB0B267-8B9C-AB48-BCBA-953E85B1E81F}" destId="{3618998D-27D7-5C41-B6F0-4DB07ED04AEE}" srcOrd="3" destOrd="0" parTransId="{01F761EC-CE4D-BE4F-8829-E0A402ACCBFA}" sibTransId="{A4A39818-643E-AE49-A1A5-ADCF456FA087}"/>
    <dgm:cxn modelId="{F667A70A-0DBC-A744-ABA5-911499FC98F5}" srcId="{CEB0B267-8B9C-AB48-BCBA-953E85B1E81F}" destId="{61079297-CFB6-2247-BB14-FB0039617F6D}" srcOrd="2" destOrd="0" parTransId="{30AF1DE7-DDC3-3440-88EB-FA4A8BBB9625}" sibTransId="{78DF35B4-E617-2545-B41D-DC8E673D4E82}"/>
    <dgm:cxn modelId="{39B0940E-0171-0F48-9810-BCDC2FEB1141}" srcId="{F5C8F8E5-6C1D-8F4F-BA90-7B95173A2518}" destId="{CEB0B267-8B9C-AB48-BCBA-953E85B1E81F}" srcOrd="2" destOrd="0" parTransId="{CDC1F161-51C1-C345-89E6-751973C84EC5}" sibTransId="{8E000323-EFBC-F04D-98A8-891D18026E54}"/>
    <dgm:cxn modelId="{D5358E1E-4EA0-9A48-A975-6BFA40333184}" srcId="{5ED633DB-0BF5-F040-B521-A65FA1678CF1}" destId="{80231532-8BEA-0E45-A379-C11E33313CC6}" srcOrd="5" destOrd="0" parTransId="{38647787-D6A7-D945-A1FD-28638D4CC1F2}" sibTransId="{35E6874F-8D07-364C-9FB4-FB7F0D8B35CB}"/>
    <dgm:cxn modelId="{29741325-CE9B-6D49-A48F-535BC5B84981}" srcId="{CEB0B267-8B9C-AB48-BCBA-953E85B1E81F}" destId="{20328574-58B9-BE43-BDB4-5CF11DFE9FBB}" srcOrd="0" destOrd="0" parTransId="{1190A52F-EEC5-A14D-B410-98284D6B258A}" sibTransId="{6C35E027-B378-8F42-8F67-E92BB41C9767}"/>
    <dgm:cxn modelId="{CEA5672D-8627-7948-AFA9-3ADAF98F0044}" srcId="{5ED633DB-0BF5-F040-B521-A65FA1678CF1}" destId="{83FCFEFA-AE34-434E-8946-4546A92DF9F7}" srcOrd="1" destOrd="0" parTransId="{AEE5DA78-15A2-9048-829B-6664202BDE96}" sibTransId="{F05F45F1-8D33-E94C-A447-5D9BF5642C53}"/>
    <dgm:cxn modelId="{6B933C36-C28D-F644-9B41-831C4D509640}" type="presOf" srcId="{B03388F2-31A0-194F-BD1F-C358302569AD}" destId="{B169C673-E428-2D46-9BC8-32D3EDEE6EE3}" srcOrd="0" destOrd="0" presId="urn:microsoft.com/office/officeart/2005/8/layout/process3"/>
    <dgm:cxn modelId="{0CC00239-67EC-DD42-9405-56F31E33EA9C}" type="presOf" srcId="{DFDDF204-DE8F-8C4C-9573-3543A98E93E5}" destId="{42DF19E7-97C7-3B45-BE20-BF8EC16F94F1}" srcOrd="0" destOrd="5" presId="urn:microsoft.com/office/officeart/2005/8/layout/process3"/>
    <dgm:cxn modelId="{BE982E39-296B-A740-9789-28912F0A45F3}" type="presOf" srcId="{BB30C3E7-FEA4-6C44-A5E9-ADF6762F1D94}" destId="{B2C4F772-63D2-BB4C-9F78-3623B157F547}" srcOrd="0" destOrd="0" presId="urn:microsoft.com/office/officeart/2005/8/layout/process3"/>
    <dgm:cxn modelId="{778AF83C-4D6B-744C-BC08-C305441F8BA7}" type="presOf" srcId="{83FCFEFA-AE34-434E-8946-4546A92DF9F7}" destId="{40D6E6DA-383C-AD49-A4DF-83870B344BF0}" srcOrd="0" destOrd="1" presId="urn:microsoft.com/office/officeart/2005/8/layout/process3"/>
    <dgm:cxn modelId="{D5CBCB5F-70EA-4741-96C1-A67408539D73}" type="presOf" srcId="{5ED633DB-0BF5-F040-B521-A65FA1678CF1}" destId="{59517E5E-315E-054A-9709-0152CC7BB91E}" srcOrd="0" destOrd="0" presId="urn:microsoft.com/office/officeart/2005/8/layout/process3"/>
    <dgm:cxn modelId="{DC0FB863-D33B-0442-98F7-EABD3ECD15A8}" type="presOf" srcId="{61079297-CFB6-2247-BB14-FB0039617F6D}" destId="{42DF19E7-97C7-3B45-BE20-BF8EC16F94F1}" srcOrd="0" destOrd="2" presId="urn:microsoft.com/office/officeart/2005/8/layout/process3"/>
    <dgm:cxn modelId="{B7BF2067-7E0F-2D4F-A4FF-022CFA706EFC}" type="presOf" srcId="{F5C8F8E5-6C1D-8F4F-BA90-7B95173A2518}" destId="{A1DAEF39-E4FF-784D-8F98-E7583EC38D31}" srcOrd="0" destOrd="0" presId="urn:microsoft.com/office/officeart/2005/8/layout/process3"/>
    <dgm:cxn modelId="{FA32316E-CF35-724F-A22A-356414EFA107}" type="presOf" srcId="{AA5319F3-8DA3-1340-807E-CB04C9403CBA}" destId="{A727108B-038C-FA45-A20A-07535F899AE4}" srcOrd="0" destOrd="0" presId="urn:microsoft.com/office/officeart/2005/8/layout/process3"/>
    <dgm:cxn modelId="{95043A55-1C64-9347-85C6-C1B3A209BE9E}" type="presOf" srcId="{296E98D2-4E29-1C41-A48D-EFE33C553961}" destId="{D5E79312-ABD7-2D4F-B492-18C00CFF0413}" srcOrd="0" destOrd="3" presId="urn:microsoft.com/office/officeart/2005/8/layout/process3"/>
    <dgm:cxn modelId="{55005875-1E42-5043-906C-6EB864A9B811}" type="presOf" srcId="{D0C7C14B-6A5E-A546-ABE6-175B4F314AAA}" destId="{40D6E6DA-383C-AD49-A4DF-83870B344BF0}" srcOrd="0" destOrd="2" presId="urn:microsoft.com/office/officeart/2005/8/layout/process3"/>
    <dgm:cxn modelId="{87972F59-5DB7-8344-ABDA-C4FEA90B4781}" type="presOf" srcId="{0073DE7B-77F0-8840-A9FE-69C0B8BBE003}" destId="{40D6E6DA-383C-AD49-A4DF-83870B344BF0}" srcOrd="0" destOrd="0" presId="urn:microsoft.com/office/officeart/2005/8/layout/process3"/>
    <dgm:cxn modelId="{6E05715A-23F1-FE46-8937-AFF288B91BF6}" srcId="{5ED633DB-0BF5-F040-B521-A65FA1678CF1}" destId="{D0C7C14B-6A5E-A546-ABE6-175B4F314AAA}" srcOrd="2" destOrd="0" parTransId="{D1C1A4B0-E60D-CC44-92BE-20F8491A51C8}" sibTransId="{BF1D2680-A630-8E43-AF7C-D18C8E6D02EB}"/>
    <dgm:cxn modelId="{C62D7687-6120-4F42-BA9A-D4A9FE5AEC32}" srcId="{F5C8F8E5-6C1D-8F4F-BA90-7B95173A2518}" destId="{B03388F2-31A0-194F-BD1F-C358302569AD}" srcOrd="1" destOrd="0" parTransId="{E3F3D129-602C-9D44-9138-71C6F19391A0}" sibTransId="{BB30C3E7-FEA4-6C44-A5E9-ADF6762F1D94}"/>
    <dgm:cxn modelId="{C479168F-6084-D64E-9699-95F46C817564}" srcId="{5ED633DB-0BF5-F040-B521-A65FA1678CF1}" destId="{4EECE514-1BD7-9143-83D6-081D622A5184}" srcOrd="3" destOrd="0" parTransId="{D72873F9-5FC0-F240-BF16-A01264FE413C}" sibTransId="{53F2A990-41D3-F349-8491-1F691215CF76}"/>
    <dgm:cxn modelId="{0E556F90-1844-8049-88BB-21D6FA86F850}" type="presOf" srcId="{E658E5DD-5CCE-CA47-91C3-01D6D9F30647}" destId="{42DF19E7-97C7-3B45-BE20-BF8EC16F94F1}" srcOrd="0" destOrd="1" presId="urn:microsoft.com/office/officeart/2005/8/layout/process3"/>
    <dgm:cxn modelId="{40295199-03F4-1B4E-8259-40C3E88D60B8}" type="presOf" srcId="{AA5319F3-8DA3-1340-807E-CB04C9403CBA}" destId="{C815DCD5-8591-FA48-9B17-DF7A9CC737C7}" srcOrd="1" destOrd="0" presId="urn:microsoft.com/office/officeart/2005/8/layout/process3"/>
    <dgm:cxn modelId="{29DEFC9B-32B8-EB45-9F2D-C877CE5BBC3A}" srcId="{CEB0B267-8B9C-AB48-BCBA-953E85B1E81F}" destId="{E658E5DD-5CCE-CA47-91C3-01D6D9F30647}" srcOrd="1" destOrd="0" parTransId="{72155E57-A164-7C44-97EC-FC77F7916CD3}" sibTransId="{271DDBB8-07E3-4145-B799-C54AFE82DA05}"/>
    <dgm:cxn modelId="{8C183EA0-F9DC-E543-BCDA-9FFCA47C0BE3}" type="presOf" srcId="{BB30C3E7-FEA4-6C44-A5E9-ADF6762F1D94}" destId="{DA6220E6-3D76-5F44-8700-92D35F3DD6B8}" srcOrd="1" destOrd="0" presId="urn:microsoft.com/office/officeart/2005/8/layout/process3"/>
    <dgm:cxn modelId="{6F4041AA-ED14-4D4F-BEAB-A9A7E1878D69}" type="presOf" srcId="{4EECE514-1BD7-9143-83D6-081D622A5184}" destId="{40D6E6DA-383C-AD49-A4DF-83870B344BF0}" srcOrd="0" destOrd="3" presId="urn:microsoft.com/office/officeart/2005/8/layout/process3"/>
    <dgm:cxn modelId="{A08214B2-6088-FC4D-932E-97F4AF5B1AA8}" type="presOf" srcId="{477BFE5B-88AF-5A4A-9B0F-314120CD05FF}" destId="{D5E79312-ABD7-2D4F-B492-18C00CFF0413}" srcOrd="0" destOrd="1" presId="urn:microsoft.com/office/officeart/2005/8/layout/process3"/>
    <dgm:cxn modelId="{B24C8DBD-DBC4-5E46-9E55-EDB2C1200EEA}" srcId="{B03388F2-31A0-194F-BD1F-C358302569AD}" destId="{6EFB7354-D13E-C24E-8FF2-E42A8D7898E3}" srcOrd="2" destOrd="0" parTransId="{51341BB3-8694-2D41-B46B-F2A22B36EAF5}" sibTransId="{A5B2090F-3759-5E4A-9C8C-DB0BD43A47BF}"/>
    <dgm:cxn modelId="{C50940BE-FAB2-EE4E-8042-6FF946FB7EED}" srcId="{CEB0B267-8B9C-AB48-BCBA-953E85B1E81F}" destId="{DFDDF204-DE8F-8C4C-9573-3543A98E93E5}" srcOrd="5" destOrd="0" parTransId="{4CDF69A0-4518-2042-B02A-48B4E9BE6062}" sibTransId="{5D2BB910-6986-7341-AF83-6A10457174EF}"/>
    <dgm:cxn modelId="{C6E265BF-8CC0-DA4A-B355-B074327BA11B}" type="presOf" srcId="{80231532-8BEA-0E45-A379-C11E33313CC6}" destId="{40D6E6DA-383C-AD49-A4DF-83870B344BF0}" srcOrd="0" destOrd="5" presId="urn:microsoft.com/office/officeart/2005/8/layout/process3"/>
    <dgm:cxn modelId="{F8DA8DCB-C67E-0D4A-8F2D-A364005ACEE3}" srcId="{F5C8F8E5-6C1D-8F4F-BA90-7B95173A2518}" destId="{5ED633DB-0BF5-F040-B521-A65FA1678CF1}" srcOrd="0" destOrd="0" parTransId="{E9AC3B65-C5E2-BE41-8109-E2367651F6EC}" sibTransId="{AA5319F3-8DA3-1340-807E-CB04C9403CBA}"/>
    <dgm:cxn modelId="{BC8E91CC-4D9E-E64B-A306-027A32B092B9}" type="presOf" srcId="{F1E8554B-DA36-674E-937C-E3C6318421D2}" destId="{42DF19E7-97C7-3B45-BE20-BF8EC16F94F1}" srcOrd="0" destOrd="4" presId="urn:microsoft.com/office/officeart/2005/8/layout/process3"/>
    <dgm:cxn modelId="{702808D1-07A1-3C46-803A-6A49E84BBC64}" type="presOf" srcId="{B03388F2-31A0-194F-BD1F-C358302569AD}" destId="{5B38BC1E-5D38-B54D-AED9-758E36067AA2}" srcOrd="1" destOrd="0" presId="urn:microsoft.com/office/officeart/2005/8/layout/process3"/>
    <dgm:cxn modelId="{CB9753D1-A19C-FA4D-B236-A03A955B646A}" type="presOf" srcId="{CEB0B267-8B9C-AB48-BCBA-953E85B1E81F}" destId="{2778BB8F-446B-D844-A08D-FEA387D3064F}" srcOrd="0" destOrd="0" presId="urn:microsoft.com/office/officeart/2005/8/layout/process3"/>
    <dgm:cxn modelId="{E7E80CD2-E70A-AF43-9026-C9D00ADD289A}" type="presOf" srcId="{3618998D-27D7-5C41-B6F0-4DB07ED04AEE}" destId="{42DF19E7-97C7-3B45-BE20-BF8EC16F94F1}" srcOrd="0" destOrd="3" presId="urn:microsoft.com/office/officeart/2005/8/layout/process3"/>
    <dgm:cxn modelId="{AE312ED3-0C08-5348-9847-7C57449B6635}" srcId="{B03388F2-31A0-194F-BD1F-C358302569AD}" destId="{296E98D2-4E29-1C41-A48D-EFE33C553961}" srcOrd="3" destOrd="0" parTransId="{44E330C5-FFEA-094D-9027-45C2911E3C4F}" sibTransId="{00649EC5-5C82-3A4D-8CD8-1E01BE49C88E}"/>
    <dgm:cxn modelId="{BBBD91D4-A3DC-0D4C-BD47-553058739F8C}" type="presOf" srcId="{00D16DEC-5142-E14D-B3D1-58460969E1F5}" destId="{D5E79312-ABD7-2D4F-B492-18C00CFF0413}" srcOrd="0" destOrd="0" presId="urn:microsoft.com/office/officeart/2005/8/layout/process3"/>
    <dgm:cxn modelId="{1C8C05DA-4442-784A-953E-D05220B9733C}" type="presOf" srcId="{4584C959-37F7-3045-8224-4F847CEC9E8D}" destId="{40D6E6DA-383C-AD49-A4DF-83870B344BF0}" srcOrd="0" destOrd="4" presId="urn:microsoft.com/office/officeart/2005/8/layout/process3"/>
    <dgm:cxn modelId="{830917DA-49C8-3E44-8597-7EC71F99A031}" srcId="{B03388F2-31A0-194F-BD1F-C358302569AD}" destId="{00D16DEC-5142-E14D-B3D1-58460969E1F5}" srcOrd="0" destOrd="0" parTransId="{7BB2A2D0-1B34-3141-8C87-F1DCDD7CFC41}" sibTransId="{FF464DCF-AE0C-4B42-A1DA-7E040942A8A6}"/>
    <dgm:cxn modelId="{E8D957E8-FD15-814A-A094-4F5F9CAFFA9A}" type="presOf" srcId="{20328574-58B9-BE43-BDB4-5CF11DFE9FBB}" destId="{42DF19E7-97C7-3B45-BE20-BF8EC16F94F1}" srcOrd="0" destOrd="0" presId="urn:microsoft.com/office/officeart/2005/8/layout/process3"/>
    <dgm:cxn modelId="{207530F0-BC0C-4541-8ED8-34CE292E6E00}" srcId="{5ED633DB-0BF5-F040-B521-A65FA1678CF1}" destId="{0073DE7B-77F0-8840-A9FE-69C0B8BBE003}" srcOrd="0" destOrd="0" parTransId="{44073BD2-799A-A244-A5D5-269A813746D9}" sibTransId="{B48EC27B-6DD6-8841-A059-7B7A4CCFE3A3}"/>
    <dgm:cxn modelId="{B9A0B9F1-6CCA-A24E-AD6E-D671199ED161}" type="presOf" srcId="{CEB0B267-8B9C-AB48-BCBA-953E85B1E81F}" destId="{AED91A5E-EBED-D345-99FF-78F19F2765D6}" srcOrd="1" destOrd="0" presId="urn:microsoft.com/office/officeart/2005/8/layout/process3"/>
    <dgm:cxn modelId="{AB926CF5-7444-154D-A84A-0A72C7852CEC}" srcId="{CEB0B267-8B9C-AB48-BCBA-953E85B1E81F}" destId="{F1E8554B-DA36-674E-937C-E3C6318421D2}" srcOrd="4" destOrd="0" parTransId="{FB173AC7-69B7-3140-8AE9-DB5C9BC01B50}" sibTransId="{4F446576-1CA0-DB4B-A17B-2616D3D232CD}"/>
    <dgm:cxn modelId="{0641E5FC-05BA-8E49-A20F-9C8AC17EB2F8}" srcId="{B03388F2-31A0-194F-BD1F-C358302569AD}" destId="{477BFE5B-88AF-5A4A-9B0F-314120CD05FF}" srcOrd="1" destOrd="0" parTransId="{D81F02F8-6B93-BE4B-BC9B-D54EC1EBF871}" sibTransId="{368EA149-4D74-FD45-9BDF-87E94D1B7258}"/>
    <dgm:cxn modelId="{35F060FD-6F0D-FC41-B679-328E781EF8AC}" type="presOf" srcId="{5ED633DB-0BF5-F040-B521-A65FA1678CF1}" destId="{A05CCD59-A4FA-DF40-B2C0-A20D714C12FA}" srcOrd="1" destOrd="0" presId="urn:microsoft.com/office/officeart/2005/8/layout/process3"/>
    <dgm:cxn modelId="{E8234198-DBAE-5347-92D7-08BC20F5895D}" type="presParOf" srcId="{A1DAEF39-E4FF-784D-8F98-E7583EC38D31}" destId="{3A2B8931-F188-5A44-A421-9F53D4BA552C}" srcOrd="0" destOrd="0" presId="urn:microsoft.com/office/officeart/2005/8/layout/process3"/>
    <dgm:cxn modelId="{C353204B-E797-304B-B4CA-579016FF9E34}" type="presParOf" srcId="{3A2B8931-F188-5A44-A421-9F53D4BA552C}" destId="{59517E5E-315E-054A-9709-0152CC7BB91E}" srcOrd="0" destOrd="0" presId="urn:microsoft.com/office/officeart/2005/8/layout/process3"/>
    <dgm:cxn modelId="{0C9B62B8-7F02-2047-B201-84FD20DA032C}" type="presParOf" srcId="{3A2B8931-F188-5A44-A421-9F53D4BA552C}" destId="{A05CCD59-A4FA-DF40-B2C0-A20D714C12FA}" srcOrd="1" destOrd="0" presId="urn:microsoft.com/office/officeart/2005/8/layout/process3"/>
    <dgm:cxn modelId="{4EF61C90-B3DF-144A-B985-72CAD9AA8680}" type="presParOf" srcId="{3A2B8931-F188-5A44-A421-9F53D4BA552C}" destId="{40D6E6DA-383C-AD49-A4DF-83870B344BF0}" srcOrd="2" destOrd="0" presId="urn:microsoft.com/office/officeart/2005/8/layout/process3"/>
    <dgm:cxn modelId="{8FC7982F-3940-5643-BF1C-EAD61D447A6B}" type="presParOf" srcId="{A1DAEF39-E4FF-784D-8F98-E7583EC38D31}" destId="{A727108B-038C-FA45-A20A-07535F899AE4}" srcOrd="1" destOrd="0" presId="urn:microsoft.com/office/officeart/2005/8/layout/process3"/>
    <dgm:cxn modelId="{E4162FE6-CE47-4947-932B-8DA5577D2761}" type="presParOf" srcId="{A727108B-038C-FA45-A20A-07535F899AE4}" destId="{C815DCD5-8591-FA48-9B17-DF7A9CC737C7}" srcOrd="0" destOrd="0" presId="urn:microsoft.com/office/officeart/2005/8/layout/process3"/>
    <dgm:cxn modelId="{4B9A5B34-7F2D-9B4C-A29B-9FA4BBE7CFA5}" type="presParOf" srcId="{A1DAEF39-E4FF-784D-8F98-E7583EC38D31}" destId="{A9B63FDD-1B6C-094C-AB16-A974F44F0178}" srcOrd="2" destOrd="0" presId="urn:microsoft.com/office/officeart/2005/8/layout/process3"/>
    <dgm:cxn modelId="{D9664747-8E3D-2B4A-9F39-1D365B89A8F2}" type="presParOf" srcId="{A9B63FDD-1B6C-094C-AB16-A974F44F0178}" destId="{B169C673-E428-2D46-9BC8-32D3EDEE6EE3}" srcOrd="0" destOrd="0" presId="urn:microsoft.com/office/officeart/2005/8/layout/process3"/>
    <dgm:cxn modelId="{0BEEB606-080E-B544-B439-45B177E41E7D}" type="presParOf" srcId="{A9B63FDD-1B6C-094C-AB16-A974F44F0178}" destId="{5B38BC1E-5D38-B54D-AED9-758E36067AA2}" srcOrd="1" destOrd="0" presId="urn:microsoft.com/office/officeart/2005/8/layout/process3"/>
    <dgm:cxn modelId="{B0A0A0A8-62CF-4348-A62A-AFE2D2A1C602}" type="presParOf" srcId="{A9B63FDD-1B6C-094C-AB16-A974F44F0178}" destId="{D5E79312-ABD7-2D4F-B492-18C00CFF0413}" srcOrd="2" destOrd="0" presId="urn:microsoft.com/office/officeart/2005/8/layout/process3"/>
    <dgm:cxn modelId="{0706A800-26F2-3B4A-A568-14A02A31BC8D}" type="presParOf" srcId="{A1DAEF39-E4FF-784D-8F98-E7583EC38D31}" destId="{B2C4F772-63D2-BB4C-9F78-3623B157F547}" srcOrd="3" destOrd="0" presId="urn:microsoft.com/office/officeart/2005/8/layout/process3"/>
    <dgm:cxn modelId="{55F8DEF7-2518-4247-A106-2F0AA10DAA47}" type="presParOf" srcId="{B2C4F772-63D2-BB4C-9F78-3623B157F547}" destId="{DA6220E6-3D76-5F44-8700-92D35F3DD6B8}" srcOrd="0" destOrd="0" presId="urn:microsoft.com/office/officeart/2005/8/layout/process3"/>
    <dgm:cxn modelId="{7E626C12-A4DE-F942-BDAB-48EDE3D73E7D}" type="presParOf" srcId="{A1DAEF39-E4FF-784D-8F98-E7583EC38D31}" destId="{B65ABAF0-60DD-C740-8D59-6014D2976F2B}" srcOrd="4" destOrd="0" presId="urn:microsoft.com/office/officeart/2005/8/layout/process3"/>
    <dgm:cxn modelId="{0571D4D8-DC0A-C142-B34E-9476BF046FE5}" type="presParOf" srcId="{B65ABAF0-60DD-C740-8D59-6014D2976F2B}" destId="{2778BB8F-446B-D844-A08D-FEA387D3064F}" srcOrd="0" destOrd="0" presId="urn:microsoft.com/office/officeart/2005/8/layout/process3"/>
    <dgm:cxn modelId="{62ADFD78-09AC-B14F-A661-C6F864F8CD03}" type="presParOf" srcId="{B65ABAF0-60DD-C740-8D59-6014D2976F2B}" destId="{AED91A5E-EBED-D345-99FF-78F19F2765D6}" srcOrd="1" destOrd="0" presId="urn:microsoft.com/office/officeart/2005/8/layout/process3"/>
    <dgm:cxn modelId="{9219EDB3-1907-3646-91BA-80D64B83B51B}" type="presParOf" srcId="{B65ABAF0-60DD-C740-8D59-6014D2976F2B}" destId="{42DF19E7-97C7-3B45-BE20-BF8EC16F94F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B7E43-C912-4DD8-9C14-855E3EC3264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961230C-430D-47AD-BC3A-B141CFF6DFFB}">
      <dgm:prSet phldrT="[Text]"/>
      <dgm:spPr/>
      <dgm:t>
        <a:bodyPr/>
        <a:lstStyle/>
        <a:p>
          <a:r>
            <a:rPr lang="en-US" dirty="0">
              <a:ln/>
            </a:rPr>
            <a:t>472</a:t>
          </a:r>
        </a:p>
      </dgm:t>
    </dgm:pt>
    <dgm:pt modelId="{7F43E29B-366F-41BC-8C9E-842806346222}" type="parTrans" cxnId="{45BA1F79-9AB9-4202-A9E4-66E1DCDC3F31}">
      <dgm:prSet/>
      <dgm:spPr/>
      <dgm:t>
        <a:bodyPr/>
        <a:lstStyle/>
        <a:p>
          <a:endParaRPr lang="en-US"/>
        </a:p>
      </dgm:t>
    </dgm:pt>
    <dgm:pt modelId="{68DFE08D-9EF8-42F6-AC4C-7F727F5F751E}" type="sibTrans" cxnId="{45BA1F79-9AB9-4202-A9E4-66E1DCDC3F31}">
      <dgm:prSet/>
      <dgm:spPr/>
      <dgm:t>
        <a:bodyPr/>
        <a:lstStyle/>
        <a:p>
          <a:pPr algn="ctr"/>
          <a:r>
            <a:rPr lang="en-US" dirty="0"/>
            <a:t>Inquiries</a:t>
          </a:r>
        </a:p>
      </dgm:t>
    </dgm:pt>
    <dgm:pt modelId="{3A33389C-6B43-41E6-B87F-9BB7B1A9B350}" type="asst">
      <dgm:prSet phldrT="[Text]"/>
      <dgm:spPr/>
      <dgm:t>
        <a:bodyPr/>
        <a:lstStyle/>
        <a:p>
          <a:r>
            <a:rPr lang="en-US">
              <a:ln/>
            </a:rPr>
            <a:t>154</a:t>
          </a:r>
          <a:endParaRPr lang="en-US" dirty="0">
            <a:ln/>
          </a:endParaRPr>
        </a:p>
      </dgm:t>
    </dgm:pt>
    <dgm:pt modelId="{0DD22884-5EB8-4716-97F4-972C78570C5A}" type="parTrans" cxnId="{FC464CEB-4718-4FD3-B0CB-5B2B1720B1B5}">
      <dgm:prSet/>
      <dgm:spPr/>
      <dgm:t>
        <a:bodyPr/>
        <a:lstStyle/>
        <a:p>
          <a:endParaRPr lang="en-US"/>
        </a:p>
      </dgm:t>
    </dgm:pt>
    <dgm:pt modelId="{E4CB5F8E-3679-4664-91D4-EC110A5B51C9}" type="sibTrans" cxnId="{FC464CEB-4718-4FD3-B0CB-5B2B1720B1B5}">
      <dgm:prSet/>
      <dgm:spPr/>
      <dgm:t>
        <a:bodyPr/>
        <a:lstStyle/>
        <a:p>
          <a:pPr algn="ctr"/>
          <a:r>
            <a:rPr lang="en-US" dirty="0"/>
            <a:t>Eligible</a:t>
          </a:r>
        </a:p>
      </dgm:t>
    </dgm:pt>
    <dgm:pt modelId="{1BD4BEB1-BE55-41BF-BFCF-0A97281DBC74}" type="asst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ln/>
            </a:rPr>
            <a:t>318</a:t>
          </a:r>
          <a:endParaRPr lang="en-US" dirty="0">
            <a:ln/>
          </a:endParaRPr>
        </a:p>
      </dgm:t>
    </dgm:pt>
    <dgm:pt modelId="{1891DA99-BAD5-45A4-8D3D-B76B13329D42}" type="parTrans" cxnId="{0A51E92C-C92E-4E17-9A8A-A6BD8EA19A0B}">
      <dgm:prSet/>
      <dgm:spPr/>
      <dgm:t>
        <a:bodyPr/>
        <a:lstStyle/>
        <a:p>
          <a:endParaRPr lang="en-US"/>
        </a:p>
      </dgm:t>
    </dgm:pt>
    <dgm:pt modelId="{E1A82DCC-DB54-4ED2-92D2-A14978ACAAC3}" type="sibTrans" cxnId="{0A51E92C-C92E-4E17-9A8A-A6BD8EA19A0B}">
      <dgm:prSet/>
      <dgm:spPr/>
      <dgm:t>
        <a:bodyPr/>
        <a:lstStyle/>
        <a:p>
          <a:pPr algn="ctr"/>
          <a:r>
            <a:rPr lang="en-US" dirty="0"/>
            <a:t>Excluded</a:t>
          </a:r>
        </a:p>
      </dgm:t>
    </dgm:pt>
    <dgm:pt modelId="{501CA81D-8A10-4254-8E31-1071E6E22BF7}" type="asst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ln/>
            </a:rPr>
            <a:t>140</a:t>
          </a:r>
          <a:endParaRPr lang="en-US" dirty="0">
            <a:ln/>
          </a:endParaRPr>
        </a:p>
      </dgm:t>
    </dgm:pt>
    <dgm:pt modelId="{F2AD1072-5C43-4B19-AC03-4FF1234D5C0A}" type="parTrans" cxnId="{6A2F234D-AB4C-4484-A173-57D042C25BB9}">
      <dgm:prSet/>
      <dgm:spPr/>
      <dgm:t>
        <a:bodyPr/>
        <a:lstStyle/>
        <a:p>
          <a:endParaRPr lang="en-US"/>
        </a:p>
      </dgm:t>
    </dgm:pt>
    <dgm:pt modelId="{50BABC21-B8B8-4785-AF0B-6E5A324BFFE7}" type="sibTrans" cxnId="{6A2F234D-AB4C-4484-A173-57D042C25BB9}">
      <dgm:prSet/>
      <dgm:spPr/>
      <dgm:t>
        <a:bodyPr/>
        <a:lstStyle/>
        <a:p>
          <a:pPr algn="ctr"/>
          <a:r>
            <a:rPr lang="en-US" dirty="0"/>
            <a:t>Consented</a:t>
          </a:r>
        </a:p>
      </dgm:t>
    </dgm:pt>
    <dgm:pt modelId="{43E7263F-EA56-4D24-8BDD-DB9D4CBF0AF5}" type="asst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ln/>
            </a:rPr>
            <a:t>37</a:t>
          </a:r>
          <a:endParaRPr lang="en-US" dirty="0">
            <a:ln/>
          </a:endParaRPr>
        </a:p>
      </dgm:t>
    </dgm:pt>
    <dgm:pt modelId="{F76F9BEC-FF7A-4500-998A-BE7BE877A3B2}" type="parTrans" cxnId="{372CF398-0AA0-42B1-805B-967A748810AA}">
      <dgm:prSet/>
      <dgm:spPr/>
      <dgm:t>
        <a:bodyPr/>
        <a:lstStyle/>
        <a:p>
          <a:endParaRPr lang="en-US"/>
        </a:p>
      </dgm:t>
    </dgm:pt>
    <dgm:pt modelId="{EA08E3CA-EE75-406A-A609-B264813AEFFA}" type="sibTrans" cxnId="{372CF398-0AA0-42B1-805B-967A748810AA}">
      <dgm:prSet/>
      <dgm:spPr/>
      <dgm:t>
        <a:bodyPr/>
        <a:lstStyle/>
        <a:p>
          <a:pPr algn="ctr"/>
          <a:r>
            <a:rPr lang="en-US" dirty="0"/>
            <a:t>Excluded</a:t>
          </a:r>
        </a:p>
      </dgm:t>
    </dgm:pt>
    <dgm:pt modelId="{4D9B4DFF-AC35-4CB8-A996-ACB68470EDAA}" type="pres">
      <dgm:prSet presAssocID="{64BB7E43-C912-4DD8-9C14-855E3EC326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77700C-B723-4196-AEB1-22AD342F0805}" type="pres">
      <dgm:prSet presAssocID="{7961230C-430D-47AD-BC3A-B141CFF6DFFB}" presName="hierRoot1" presStyleCnt="0">
        <dgm:presLayoutVars>
          <dgm:hierBranch val="init"/>
        </dgm:presLayoutVars>
      </dgm:prSet>
      <dgm:spPr/>
    </dgm:pt>
    <dgm:pt modelId="{CBCAB366-604E-4053-82BB-0AE459A3B252}" type="pres">
      <dgm:prSet presAssocID="{7961230C-430D-47AD-BC3A-B141CFF6DFFB}" presName="rootComposite1" presStyleCnt="0"/>
      <dgm:spPr/>
    </dgm:pt>
    <dgm:pt modelId="{0F07BC7B-8EEE-4B1B-9BF1-3E8AC070A176}" type="pres">
      <dgm:prSet presAssocID="{7961230C-430D-47AD-BC3A-B141CFF6DFFB}" presName="rootText1" presStyleLbl="node0" presStyleIdx="0" presStyleCnt="1" custLinFactNeighborX="-5017" custLinFactNeighborY="-70044">
        <dgm:presLayoutVars>
          <dgm:chMax/>
          <dgm:chPref val="3"/>
        </dgm:presLayoutVars>
      </dgm:prSet>
      <dgm:spPr/>
    </dgm:pt>
    <dgm:pt modelId="{6ABB2289-2B2C-4F7C-AF04-03D27402C550}" type="pres">
      <dgm:prSet presAssocID="{7961230C-430D-47AD-BC3A-B141CFF6DFFB}" presName="titleText1" presStyleLbl="fgAcc0" presStyleIdx="0" presStyleCnt="1" custLinFactY="-76353" custLinFactNeighborX="67" custLinFactNeighborY="-100000">
        <dgm:presLayoutVars>
          <dgm:chMax val="0"/>
          <dgm:chPref val="0"/>
        </dgm:presLayoutVars>
      </dgm:prSet>
      <dgm:spPr/>
    </dgm:pt>
    <dgm:pt modelId="{2FD23E04-8444-4FC6-8CD1-598CB6BCA21E}" type="pres">
      <dgm:prSet presAssocID="{7961230C-430D-47AD-BC3A-B141CFF6DFFB}" presName="rootConnector1" presStyleLbl="node1" presStyleIdx="0" presStyleCnt="0"/>
      <dgm:spPr/>
    </dgm:pt>
    <dgm:pt modelId="{99C8B930-090D-449F-96A9-92AD29893948}" type="pres">
      <dgm:prSet presAssocID="{7961230C-430D-47AD-BC3A-B141CFF6DFFB}" presName="hierChild2" presStyleCnt="0"/>
      <dgm:spPr/>
    </dgm:pt>
    <dgm:pt modelId="{FEAFFB93-9463-4E4F-A861-485004ADFFA0}" type="pres">
      <dgm:prSet presAssocID="{7961230C-430D-47AD-BC3A-B141CFF6DFFB}" presName="hierChild3" presStyleCnt="0"/>
      <dgm:spPr/>
    </dgm:pt>
    <dgm:pt modelId="{6AF93A21-AC64-4D20-B669-38D65773C53E}" type="pres">
      <dgm:prSet presAssocID="{0DD22884-5EB8-4716-97F4-972C78570C5A}" presName="Name96" presStyleLbl="parChTrans1D2" presStyleIdx="0" presStyleCnt="2"/>
      <dgm:spPr/>
    </dgm:pt>
    <dgm:pt modelId="{BB4EB6C7-CF67-4EDE-A5FD-61B256A77115}" type="pres">
      <dgm:prSet presAssocID="{3A33389C-6B43-41E6-B87F-9BB7B1A9B350}" presName="hierRoot3" presStyleCnt="0">
        <dgm:presLayoutVars>
          <dgm:hierBranch val="init"/>
        </dgm:presLayoutVars>
      </dgm:prSet>
      <dgm:spPr/>
    </dgm:pt>
    <dgm:pt modelId="{2E11AADD-1CF3-4C07-9F7A-603E5BFEE200}" type="pres">
      <dgm:prSet presAssocID="{3A33389C-6B43-41E6-B87F-9BB7B1A9B350}" presName="rootComposite3" presStyleCnt="0"/>
      <dgm:spPr/>
    </dgm:pt>
    <dgm:pt modelId="{0339C48F-B55A-4C75-8CD0-950350548DA4}" type="pres">
      <dgm:prSet presAssocID="{3A33389C-6B43-41E6-B87F-9BB7B1A9B350}" presName="rootText3" presStyleLbl="asst1" presStyleIdx="0" presStyleCnt="4" custLinFactNeighborX="220" custLinFactNeighborY="-61105">
        <dgm:presLayoutVars>
          <dgm:chPref val="3"/>
        </dgm:presLayoutVars>
      </dgm:prSet>
      <dgm:spPr/>
    </dgm:pt>
    <dgm:pt modelId="{2BD59D19-D9BB-4CFD-8BE7-9BE018D04C77}" type="pres">
      <dgm:prSet presAssocID="{3A33389C-6B43-41E6-B87F-9BB7B1A9B350}" presName="titleText3" presStyleLbl="fgAcc2" presStyleIdx="0" presStyleCnt="4" custLinFactY="-62829" custLinFactNeighborX="2797" custLinFactNeighborY="-100000">
        <dgm:presLayoutVars>
          <dgm:chMax val="0"/>
          <dgm:chPref val="0"/>
        </dgm:presLayoutVars>
      </dgm:prSet>
      <dgm:spPr/>
    </dgm:pt>
    <dgm:pt modelId="{AC2A7F94-F2EF-4B5C-B807-FD8A1BAF2ACA}" type="pres">
      <dgm:prSet presAssocID="{3A33389C-6B43-41E6-B87F-9BB7B1A9B350}" presName="rootConnector3" presStyleLbl="asst1" presStyleIdx="0" presStyleCnt="4"/>
      <dgm:spPr/>
    </dgm:pt>
    <dgm:pt modelId="{B120FE2F-944A-4944-95C9-9D0ADAA21E21}" type="pres">
      <dgm:prSet presAssocID="{3A33389C-6B43-41E6-B87F-9BB7B1A9B350}" presName="hierChild6" presStyleCnt="0"/>
      <dgm:spPr/>
    </dgm:pt>
    <dgm:pt modelId="{01C3357A-B61A-4585-B8DC-5762EF10B4E9}" type="pres">
      <dgm:prSet presAssocID="{3A33389C-6B43-41E6-B87F-9BB7B1A9B350}" presName="hierChild7" presStyleCnt="0"/>
      <dgm:spPr/>
    </dgm:pt>
    <dgm:pt modelId="{4B2983C1-69D1-480E-B3B2-CC50ABB605D5}" type="pres">
      <dgm:prSet presAssocID="{F2AD1072-5C43-4B19-AC03-4FF1234D5C0A}" presName="Name96" presStyleLbl="parChTrans1D3" presStyleIdx="0" presStyleCnt="2"/>
      <dgm:spPr/>
    </dgm:pt>
    <dgm:pt modelId="{A09C8EF2-59DD-4420-83C0-596A0847BA89}" type="pres">
      <dgm:prSet presAssocID="{501CA81D-8A10-4254-8E31-1071E6E22BF7}" presName="hierRoot3" presStyleCnt="0">
        <dgm:presLayoutVars>
          <dgm:hierBranch val="init"/>
        </dgm:presLayoutVars>
      </dgm:prSet>
      <dgm:spPr/>
    </dgm:pt>
    <dgm:pt modelId="{C3FDBC3B-D259-439A-86F2-3E70D51C0640}" type="pres">
      <dgm:prSet presAssocID="{501CA81D-8A10-4254-8E31-1071E6E22BF7}" presName="rootComposite3" presStyleCnt="0"/>
      <dgm:spPr/>
    </dgm:pt>
    <dgm:pt modelId="{9AC42A80-BB66-4F94-8612-CC35A18A1471}" type="pres">
      <dgm:prSet presAssocID="{501CA81D-8A10-4254-8E31-1071E6E22BF7}" presName="rootText3" presStyleLbl="asst1" presStyleIdx="1" presStyleCnt="4" custLinFactNeighborX="-1798" custLinFactNeighborY="6675">
        <dgm:presLayoutVars>
          <dgm:chPref val="3"/>
        </dgm:presLayoutVars>
      </dgm:prSet>
      <dgm:spPr/>
    </dgm:pt>
    <dgm:pt modelId="{DA816FAC-5A36-48B9-A668-4C0BBB5A1050}" type="pres">
      <dgm:prSet presAssocID="{501CA81D-8A10-4254-8E31-1071E6E22BF7}" presName="titleText3" presStyleLbl="fgAcc2" presStyleIdx="1" presStyleCnt="4" custLinFactNeighborX="-672" custLinFactNeighborY="22055">
        <dgm:presLayoutVars>
          <dgm:chMax val="0"/>
          <dgm:chPref val="0"/>
        </dgm:presLayoutVars>
      </dgm:prSet>
      <dgm:spPr/>
    </dgm:pt>
    <dgm:pt modelId="{23AD63FB-61CD-4D56-91E3-2DA3C965029A}" type="pres">
      <dgm:prSet presAssocID="{501CA81D-8A10-4254-8E31-1071E6E22BF7}" presName="rootConnector3" presStyleLbl="asst1" presStyleIdx="1" presStyleCnt="4"/>
      <dgm:spPr/>
    </dgm:pt>
    <dgm:pt modelId="{0941F98A-6885-44C6-9D60-0299F6FC1F2C}" type="pres">
      <dgm:prSet presAssocID="{501CA81D-8A10-4254-8E31-1071E6E22BF7}" presName="hierChild6" presStyleCnt="0"/>
      <dgm:spPr/>
    </dgm:pt>
    <dgm:pt modelId="{75E5C478-2707-4F45-BD6C-7F67319806A0}" type="pres">
      <dgm:prSet presAssocID="{501CA81D-8A10-4254-8E31-1071E6E22BF7}" presName="hierChild7" presStyleCnt="0"/>
      <dgm:spPr/>
    </dgm:pt>
    <dgm:pt modelId="{BBC18FB2-94CC-42C2-B98A-2FE932099642}" type="pres">
      <dgm:prSet presAssocID="{F76F9BEC-FF7A-4500-998A-BE7BE877A3B2}" presName="Name96" presStyleLbl="parChTrans1D3" presStyleIdx="1" presStyleCnt="2"/>
      <dgm:spPr/>
    </dgm:pt>
    <dgm:pt modelId="{ABED605F-39BE-4E37-B9FA-88F08CF47ADB}" type="pres">
      <dgm:prSet presAssocID="{43E7263F-EA56-4D24-8BDD-DB9D4CBF0AF5}" presName="hierRoot3" presStyleCnt="0">
        <dgm:presLayoutVars>
          <dgm:hierBranch val="init"/>
        </dgm:presLayoutVars>
      </dgm:prSet>
      <dgm:spPr/>
    </dgm:pt>
    <dgm:pt modelId="{D4AD1517-9FED-444F-8A01-E336F0D86CEB}" type="pres">
      <dgm:prSet presAssocID="{43E7263F-EA56-4D24-8BDD-DB9D4CBF0AF5}" presName="rootComposite3" presStyleCnt="0"/>
      <dgm:spPr/>
    </dgm:pt>
    <dgm:pt modelId="{2A0937E2-DBCD-479B-8DDB-D530D9501D7C}" type="pres">
      <dgm:prSet presAssocID="{43E7263F-EA56-4D24-8BDD-DB9D4CBF0AF5}" presName="rootText3" presStyleLbl="asst1" presStyleIdx="2" presStyleCnt="4" custLinFactNeighborX="41754" custLinFactNeighborY="6675">
        <dgm:presLayoutVars>
          <dgm:chPref val="3"/>
        </dgm:presLayoutVars>
      </dgm:prSet>
      <dgm:spPr/>
    </dgm:pt>
    <dgm:pt modelId="{B0FC3C5F-CAC8-4915-89A4-8F64F29A0029}" type="pres">
      <dgm:prSet presAssocID="{43E7263F-EA56-4D24-8BDD-DB9D4CBF0AF5}" presName="titleText3" presStyleLbl="fgAcc2" presStyleIdx="2" presStyleCnt="4" custLinFactNeighborX="46738" custLinFactNeighborY="22055">
        <dgm:presLayoutVars>
          <dgm:chMax val="0"/>
          <dgm:chPref val="0"/>
        </dgm:presLayoutVars>
      </dgm:prSet>
      <dgm:spPr/>
    </dgm:pt>
    <dgm:pt modelId="{4F2FC863-469D-4489-B7CF-A67599C0ECDB}" type="pres">
      <dgm:prSet presAssocID="{43E7263F-EA56-4D24-8BDD-DB9D4CBF0AF5}" presName="rootConnector3" presStyleLbl="asst1" presStyleIdx="2" presStyleCnt="4"/>
      <dgm:spPr/>
    </dgm:pt>
    <dgm:pt modelId="{CBF756C0-C685-4918-A011-FA41C1931F79}" type="pres">
      <dgm:prSet presAssocID="{43E7263F-EA56-4D24-8BDD-DB9D4CBF0AF5}" presName="hierChild6" presStyleCnt="0"/>
      <dgm:spPr/>
    </dgm:pt>
    <dgm:pt modelId="{9E890D15-6277-459A-BABB-9041DAB90E0F}" type="pres">
      <dgm:prSet presAssocID="{43E7263F-EA56-4D24-8BDD-DB9D4CBF0AF5}" presName="hierChild7" presStyleCnt="0"/>
      <dgm:spPr/>
    </dgm:pt>
    <dgm:pt modelId="{E759066E-1FEF-4D3A-B5B6-E83D1B1E0992}" type="pres">
      <dgm:prSet presAssocID="{1891DA99-BAD5-45A4-8D3D-B76B13329D42}" presName="Name96" presStyleLbl="parChTrans1D2" presStyleIdx="1" presStyleCnt="2"/>
      <dgm:spPr/>
    </dgm:pt>
    <dgm:pt modelId="{5252CDA9-D3BF-4D6D-BBB5-F5827130A138}" type="pres">
      <dgm:prSet presAssocID="{1BD4BEB1-BE55-41BF-BFCF-0A97281DBC74}" presName="hierRoot3" presStyleCnt="0">
        <dgm:presLayoutVars>
          <dgm:hierBranch val="init"/>
        </dgm:presLayoutVars>
      </dgm:prSet>
      <dgm:spPr/>
    </dgm:pt>
    <dgm:pt modelId="{E6C54771-52E4-46D2-A2EC-CA41A45FEDA7}" type="pres">
      <dgm:prSet presAssocID="{1BD4BEB1-BE55-41BF-BFCF-0A97281DBC74}" presName="rootComposite3" presStyleCnt="0"/>
      <dgm:spPr/>
    </dgm:pt>
    <dgm:pt modelId="{77756C39-15FF-4202-8902-6B5AFE59B7AE}" type="pres">
      <dgm:prSet presAssocID="{1BD4BEB1-BE55-41BF-BFCF-0A97281DBC74}" presName="rootText3" presStyleLbl="asst1" presStyleIdx="3" presStyleCnt="4" custLinFactNeighborX="2079" custLinFactNeighborY="-61105">
        <dgm:presLayoutVars>
          <dgm:chPref val="3"/>
        </dgm:presLayoutVars>
      </dgm:prSet>
      <dgm:spPr/>
    </dgm:pt>
    <dgm:pt modelId="{13F30B3B-203F-4D5A-B801-DA3FA1E59A40}" type="pres">
      <dgm:prSet presAssocID="{1BD4BEB1-BE55-41BF-BFCF-0A97281DBC74}" presName="titleText3" presStyleLbl="fgAcc2" presStyleIdx="3" presStyleCnt="4" custLinFactY="-81284" custLinFactNeighborX="4696" custLinFactNeighborY="-100000">
        <dgm:presLayoutVars>
          <dgm:chMax val="0"/>
          <dgm:chPref val="0"/>
        </dgm:presLayoutVars>
      </dgm:prSet>
      <dgm:spPr/>
    </dgm:pt>
    <dgm:pt modelId="{AC44D7DE-79C7-4F8F-A098-4DBE7010AF06}" type="pres">
      <dgm:prSet presAssocID="{1BD4BEB1-BE55-41BF-BFCF-0A97281DBC74}" presName="rootConnector3" presStyleLbl="asst1" presStyleIdx="3" presStyleCnt="4"/>
      <dgm:spPr/>
    </dgm:pt>
    <dgm:pt modelId="{EDCF6525-E0A1-4AF7-AFF4-6BC1046DBA23}" type="pres">
      <dgm:prSet presAssocID="{1BD4BEB1-BE55-41BF-BFCF-0A97281DBC74}" presName="hierChild6" presStyleCnt="0"/>
      <dgm:spPr/>
    </dgm:pt>
    <dgm:pt modelId="{4BCF080B-13AC-4730-81F6-A797A1C6943C}" type="pres">
      <dgm:prSet presAssocID="{1BD4BEB1-BE55-41BF-BFCF-0A97281DBC74}" presName="hierChild7" presStyleCnt="0"/>
      <dgm:spPr/>
    </dgm:pt>
  </dgm:ptLst>
  <dgm:cxnLst>
    <dgm:cxn modelId="{966D8D07-8495-4C4C-A2F2-6A814CFF9B22}" type="presOf" srcId="{F2AD1072-5C43-4B19-AC03-4FF1234D5C0A}" destId="{4B2983C1-69D1-480E-B3B2-CC50ABB605D5}" srcOrd="0" destOrd="0" presId="urn:microsoft.com/office/officeart/2008/layout/NameandTitleOrganizationalChart"/>
    <dgm:cxn modelId="{952D1B0D-56AB-4EF2-A879-DD1ECC02D7EF}" type="presOf" srcId="{501CA81D-8A10-4254-8E31-1071E6E22BF7}" destId="{23AD63FB-61CD-4D56-91E3-2DA3C965029A}" srcOrd="1" destOrd="0" presId="urn:microsoft.com/office/officeart/2008/layout/NameandTitleOrganizationalChart"/>
    <dgm:cxn modelId="{9D458714-FFFA-4FF5-B25D-19D566C77264}" type="presOf" srcId="{F76F9BEC-FF7A-4500-998A-BE7BE877A3B2}" destId="{BBC18FB2-94CC-42C2-B98A-2FE932099642}" srcOrd="0" destOrd="0" presId="urn:microsoft.com/office/officeart/2008/layout/NameandTitleOrganizationalChart"/>
    <dgm:cxn modelId="{64C8611C-F7B7-4BC5-A54F-C98AC6F9E8FD}" type="presOf" srcId="{E1A82DCC-DB54-4ED2-92D2-A14978ACAAC3}" destId="{13F30B3B-203F-4D5A-B801-DA3FA1E59A40}" srcOrd="0" destOrd="0" presId="urn:microsoft.com/office/officeart/2008/layout/NameandTitleOrganizationalChart"/>
    <dgm:cxn modelId="{0A51E92C-C92E-4E17-9A8A-A6BD8EA19A0B}" srcId="{7961230C-430D-47AD-BC3A-B141CFF6DFFB}" destId="{1BD4BEB1-BE55-41BF-BFCF-0A97281DBC74}" srcOrd="1" destOrd="0" parTransId="{1891DA99-BAD5-45A4-8D3D-B76B13329D42}" sibTransId="{E1A82DCC-DB54-4ED2-92D2-A14978ACAAC3}"/>
    <dgm:cxn modelId="{DCA9C02D-F1BB-46B2-A3BE-561FFACB13B0}" type="presOf" srcId="{EA08E3CA-EE75-406A-A609-B264813AEFFA}" destId="{B0FC3C5F-CAC8-4915-89A4-8F64F29A0029}" srcOrd="0" destOrd="0" presId="urn:microsoft.com/office/officeart/2008/layout/NameandTitleOrganizationalChart"/>
    <dgm:cxn modelId="{B7FC515C-126E-42E2-9FEF-F5135D81AC8E}" type="presOf" srcId="{7961230C-430D-47AD-BC3A-B141CFF6DFFB}" destId="{2FD23E04-8444-4FC6-8CD1-598CB6BCA21E}" srcOrd="1" destOrd="0" presId="urn:microsoft.com/office/officeart/2008/layout/NameandTitleOrganizationalChart"/>
    <dgm:cxn modelId="{BE2D345D-3CC0-4A7B-89DF-AA1740192A67}" type="presOf" srcId="{0DD22884-5EB8-4716-97F4-972C78570C5A}" destId="{6AF93A21-AC64-4D20-B669-38D65773C53E}" srcOrd="0" destOrd="0" presId="urn:microsoft.com/office/officeart/2008/layout/NameandTitleOrganizationalChart"/>
    <dgm:cxn modelId="{C8D9E55F-EA56-4077-B7D1-EECAF1E0E5BA}" type="presOf" srcId="{50BABC21-B8B8-4785-AF0B-6E5A324BFFE7}" destId="{DA816FAC-5A36-48B9-A668-4C0BBB5A1050}" srcOrd="0" destOrd="0" presId="urn:microsoft.com/office/officeart/2008/layout/NameandTitleOrganizationalChart"/>
    <dgm:cxn modelId="{CC769942-678A-4345-A2F2-43885CA84CF7}" type="presOf" srcId="{43E7263F-EA56-4D24-8BDD-DB9D4CBF0AF5}" destId="{2A0937E2-DBCD-479B-8DDB-D530D9501D7C}" srcOrd="0" destOrd="0" presId="urn:microsoft.com/office/officeart/2008/layout/NameandTitleOrganizationalChart"/>
    <dgm:cxn modelId="{1652B162-4B73-4A36-9AE7-BE65A6E1D6CB}" type="presOf" srcId="{1BD4BEB1-BE55-41BF-BFCF-0A97281DBC74}" destId="{AC44D7DE-79C7-4F8F-A098-4DBE7010AF06}" srcOrd="1" destOrd="0" presId="urn:microsoft.com/office/officeart/2008/layout/NameandTitleOrganizationalChart"/>
    <dgm:cxn modelId="{6A2F234D-AB4C-4484-A173-57D042C25BB9}" srcId="{3A33389C-6B43-41E6-B87F-9BB7B1A9B350}" destId="{501CA81D-8A10-4254-8E31-1071E6E22BF7}" srcOrd="0" destOrd="0" parTransId="{F2AD1072-5C43-4B19-AC03-4FF1234D5C0A}" sibTransId="{50BABC21-B8B8-4785-AF0B-6E5A324BFFE7}"/>
    <dgm:cxn modelId="{45BA1F79-9AB9-4202-A9E4-66E1DCDC3F31}" srcId="{64BB7E43-C912-4DD8-9C14-855E3EC3264C}" destId="{7961230C-430D-47AD-BC3A-B141CFF6DFFB}" srcOrd="0" destOrd="0" parTransId="{7F43E29B-366F-41BC-8C9E-842806346222}" sibTransId="{68DFE08D-9EF8-42F6-AC4C-7F727F5F751E}"/>
    <dgm:cxn modelId="{51B3217A-6777-4881-ABB2-2B51B8A9CFF5}" type="presOf" srcId="{64BB7E43-C912-4DD8-9C14-855E3EC3264C}" destId="{4D9B4DFF-AC35-4CB8-A996-ACB68470EDAA}" srcOrd="0" destOrd="0" presId="urn:microsoft.com/office/officeart/2008/layout/NameandTitleOrganizationalChart"/>
    <dgm:cxn modelId="{1ABF4E84-51A2-47E9-BA52-E62EF6B08C6B}" type="presOf" srcId="{3A33389C-6B43-41E6-B87F-9BB7B1A9B350}" destId="{0339C48F-B55A-4C75-8CD0-950350548DA4}" srcOrd="0" destOrd="0" presId="urn:microsoft.com/office/officeart/2008/layout/NameandTitleOrganizationalChart"/>
    <dgm:cxn modelId="{B8424789-4D17-405D-B1C1-28433189ED8A}" type="presOf" srcId="{43E7263F-EA56-4D24-8BDD-DB9D4CBF0AF5}" destId="{4F2FC863-469D-4489-B7CF-A67599C0ECDB}" srcOrd="1" destOrd="0" presId="urn:microsoft.com/office/officeart/2008/layout/NameandTitleOrganizationalChart"/>
    <dgm:cxn modelId="{372CF398-0AA0-42B1-805B-967A748810AA}" srcId="{3A33389C-6B43-41E6-B87F-9BB7B1A9B350}" destId="{43E7263F-EA56-4D24-8BDD-DB9D4CBF0AF5}" srcOrd="1" destOrd="0" parTransId="{F76F9BEC-FF7A-4500-998A-BE7BE877A3B2}" sibTransId="{EA08E3CA-EE75-406A-A609-B264813AEFFA}"/>
    <dgm:cxn modelId="{6DB902B2-C109-4836-869E-EB1DA4DE9D39}" type="presOf" srcId="{1BD4BEB1-BE55-41BF-BFCF-0A97281DBC74}" destId="{77756C39-15FF-4202-8902-6B5AFE59B7AE}" srcOrd="0" destOrd="0" presId="urn:microsoft.com/office/officeart/2008/layout/NameandTitleOrganizationalChart"/>
    <dgm:cxn modelId="{BFD2AABF-D83A-4BC8-ADB7-F95F5B7D7F41}" type="presOf" srcId="{3A33389C-6B43-41E6-B87F-9BB7B1A9B350}" destId="{AC2A7F94-F2EF-4B5C-B807-FD8A1BAF2ACA}" srcOrd="1" destOrd="0" presId="urn:microsoft.com/office/officeart/2008/layout/NameandTitleOrganizationalChart"/>
    <dgm:cxn modelId="{8B5594C0-DB70-416C-B346-FD621B256EF3}" type="presOf" srcId="{E4CB5F8E-3679-4664-91D4-EC110A5B51C9}" destId="{2BD59D19-D9BB-4CFD-8BE7-9BE018D04C77}" srcOrd="0" destOrd="0" presId="urn:microsoft.com/office/officeart/2008/layout/NameandTitleOrganizationalChart"/>
    <dgm:cxn modelId="{97AE06E5-AED3-46A3-ABF7-29D7FCFDA476}" type="presOf" srcId="{7961230C-430D-47AD-BC3A-B141CFF6DFFB}" destId="{0F07BC7B-8EEE-4B1B-9BF1-3E8AC070A176}" srcOrd="0" destOrd="0" presId="urn:microsoft.com/office/officeart/2008/layout/NameandTitleOrganizationalChart"/>
    <dgm:cxn modelId="{FC464CEB-4718-4FD3-B0CB-5B2B1720B1B5}" srcId="{7961230C-430D-47AD-BC3A-B141CFF6DFFB}" destId="{3A33389C-6B43-41E6-B87F-9BB7B1A9B350}" srcOrd="0" destOrd="0" parTransId="{0DD22884-5EB8-4716-97F4-972C78570C5A}" sibTransId="{E4CB5F8E-3679-4664-91D4-EC110A5B51C9}"/>
    <dgm:cxn modelId="{806D93EB-6105-4537-ABD2-3056F62229AF}" type="presOf" srcId="{68DFE08D-9EF8-42F6-AC4C-7F727F5F751E}" destId="{6ABB2289-2B2C-4F7C-AF04-03D27402C550}" srcOrd="0" destOrd="0" presId="urn:microsoft.com/office/officeart/2008/layout/NameandTitleOrganizationalChart"/>
    <dgm:cxn modelId="{BE90DAF5-4CA6-4B9E-94F3-80BCDFAFF362}" type="presOf" srcId="{501CA81D-8A10-4254-8E31-1071E6E22BF7}" destId="{9AC42A80-BB66-4F94-8612-CC35A18A1471}" srcOrd="0" destOrd="0" presId="urn:microsoft.com/office/officeart/2008/layout/NameandTitleOrganizationalChart"/>
    <dgm:cxn modelId="{4519B4F8-89F5-4024-9FD3-97CAA1E2400B}" type="presOf" srcId="{1891DA99-BAD5-45A4-8D3D-B76B13329D42}" destId="{E759066E-1FEF-4D3A-B5B6-E83D1B1E0992}" srcOrd="0" destOrd="0" presId="urn:microsoft.com/office/officeart/2008/layout/NameandTitleOrganizationalChart"/>
    <dgm:cxn modelId="{31869831-5CF4-4F00-86A7-545C4E97DC53}" type="presParOf" srcId="{4D9B4DFF-AC35-4CB8-A996-ACB68470EDAA}" destId="{3877700C-B723-4196-AEB1-22AD342F0805}" srcOrd="0" destOrd="0" presId="urn:microsoft.com/office/officeart/2008/layout/NameandTitleOrganizationalChart"/>
    <dgm:cxn modelId="{7772E90F-AC59-4BD0-8453-6A5D5CAFE6D8}" type="presParOf" srcId="{3877700C-B723-4196-AEB1-22AD342F0805}" destId="{CBCAB366-604E-4053-82BB-0AE459A3B252}" srcOrd="0" destOrd="0" presId="urn:microsoft.com/office/officeart/2008/layout/NameandTitleOrganizationalChart"/>
    <dgm:cxn modelId="{3042EA78-44F1-4F81-87F6-A8961315E43F}" type="presParOf" srcId="{CBCAB366-604E-4053-82BB-0AE459A3B252}" destId="{0F07BC7B-8EEE-4B1B-9BF1-3E8AC070A176}" srcOrd="0" destOrd="0" presId="urn:microsoft.com/office/officeart/2008/layout/NameandTitleOrganizationalChart"/>
    <dgm:cxn modelId="{E87B60FE-42D5-41A3-B3DD-31A432141D13}" type="presParOf" srcId="{CBCAB366-604E-4053-82BB-0AE459A3B252}" destId="{6ABB2289-2B2C-4F7C-AF04-03D27402C550}" srcOrd="1" destOrd="0" presId="urn:microsoft.com/office/officeart/2008/layout/NameandTitleOrganizationalChart"/>
    <dgm:cxn modelId="{07048F35-7AD2-4394-BE6E-95BB631A347E}" type="presParOf" srcId="{CBCAB366-604E-4053-82BB-0AE459A3B252}" destId="{2FD23E04-8444-4FC6-8CD1-598CB6BCA21E}" srcOrd="2" destOrd="0" presId="urn:microsoft.com/office/officeart/2008/layout/NameandTitleOrganizationalChart"/>
    <dgm:cxn modelId="{6EC51530-602D-4755-88C5-C0B54474C0A2}" type="presParOf" srcId="{3877700C-B723-4196-AEB1-22AD342F0805}" destId="{99C8B930-090D-449F-96A9-92AD29893948}" srcOrd="1" destOrd="0" presId="urn:microsoft.com/office/officeart/2008/layout/NameandTitleOrganizationalChart"/>
    <dgm:cxn modelId="{2AB45082-F26A-4DF8-9E61-AF6BAD053EBA}" type="presParOf" srcId="{3877700C-B723-4196-AEB1-22AD342F0805}" destId="{FEAFFB93-9463-4E4F-A861-485004ADFFA0}" srcOrd="2" destOrd="0" presId="urn:microsoft.com/office/officeart/2008/layout/NameandTitleOrganizationalChart"/>
    <dgm:cxn modelId="{8A288050-16C1-4B35-8124-53AB676449F6}" type="presParOf" srcId="{FEAFFB93-9463-4E4F-A861-485004ADFFA0}" destId="{6AF93A21-AC64-4D20-B669-38D65773C53E}" srcOrd="0" destOrd="0" presId="urn:microsoft.com/office/officeart/2008/layout/NameandTitleOrganizationalChart"/>
    <dgm:cxn modelId="{112841F7-27E7-4401-B89A-FC995FAAB057}" type="presParOf" srcId="{FEAFFB93-9463-4E4F-A861-485004ADFFA0}" destId="{BB4EB6C7-CF67-4EDE-A5FD-61B256A77115}" srcOrd="1" destOrd="0" presId="urn:microsoft.com/office/officeart/2008/layout/NameandTitleOrganizationalChart"/>
    <dgm:cxn modelId="{A6F62F4F-0B44-4599-B8A2-322A3441C159}" type="presParOf" srcId="{BB4EB6C7-CF67-4EDE-A5FD-61B256A77115}" destId="{2E11AADD-1CF3-4C07-9F7A-603E5BFEE200}" srcOrd="0" destOrd="0" presId="urn:microsoft.com/office/officeart/2008/layout/NameandTitleOrganizationalChart"/>
    <dgm:cxn modelId="{E2B1E757-5659-4FA2-ADF4-9DC1E6494EC1}" type="presParOf" srcId="{2E11AADD-1CF3-4C07-9F7A-603E5BFEE200}" destId="{0339C48F-B55A-4C75-8CD0-950350548DA4}" srcOrd="0" destOrd="0" presId="urn:microsoft.com/office/officeart/2008/layout/NameandTitleOrganizationalChart"/>
    <dgm:cxn modelId="{AE1A11B6-B49F-4D31-AD10-9A37A3E7A8DD}" type="presParOf" srcId="{2E11AADD-1CF3-4C07-9F7A-603E5BFEE200}" destId="{2BD59D19-D9BB-4CFD-8BE7-9BE018D04C77}" srcOrd="1" destOrd="0" presId="urn:microsoft.com/office/officeart/2008/layout/NameandTitleOrganizationalChart"/>
    <dgm:cxn modelId="{3FD68FE8-0A6B-4B01-AB33-03D1803F6B1E}" type="presParOf" srcId="{2E11AADD-1CF3-4C07-9F7A-603E5BFEE200}" destId="{AC2A7F94-F2EF-4B5C-B807-FD8A1BAF2ACA}" srcOrd="2" destOrd="0" presId="urn:microsoft.com/office/officeart/2008/layout/NameandTitleOrganizationalChart"/>
    <dgm:cxn modelId="{B1FA5D20-0FD7-45B0-B6EE-9490AFCC2237}" type="presParOf" srcId="{BB4EB6C7-CF67-4EDE-A5FD-61B256A77115}" destId="{B120FE2F-944A-4944-95C9-9D0ADAA21E21}" srcOrd="1" destOrd="0" presId="urn:microsoft.com/office/officeart/2008/layout/NameandTitleOrganizationalChart"/>
    <dgm:cxn modelId="{F1B7D568-EA48-4118-A40C-D1CCD00A6EF8}" type="presParOf" srcId="{BB4EB6C7-CF67-4EDE-A5FD-61B256A77115}" destId="{01C3357A-B61A-4585-B8DC-5762EF10B4E9}" srcOrd="2" destOrd="0" presId="urn:microsoft.com/office/officeart/2008/layout/NameandTitleOrganizationalChart"/>
    <dgm:cxn modelId="{11913B20-A3F2-4526-8774-81EEA79AC8F7}" type="presParOf" srcId="{01C3357A-B61A-4585-B8DC-5762EF10B4E9}" destId="{4B2983C1-69D1-480E-B3B2-CC50ABB605D5}" srcOrd="0" destOrd="0" presId="urn:microsoft.com/office/officeart/2008/layout/NameandTitleOrganizationalChart"/>
    <dgm:cxn modelId="{3DAA3641-DAAE-4DD7-AE25-EDFB1E704682}" type="presParOf" srcId="{01C3357A-B61A-4585-B8DC-5762EF10B4E9}" destId="{A09C8EF2-59DD-4420-83C0-596A0847BA89}" srcOrd="1" destOrd="0" presId="urn:microsoft.com/office/officeart/2008/layout/NameandTitleOrganizationalChart"/>
    <dgm:cxn modelId="{1301C3E7-7E5B-450C-B478-7065FB85C259}" type="presParOf" srcId="{A09C8EF2-59DD-4420-83C0-596A0847BA89}" destId="{C3FDBC3B-D259-439A-86F2-3E70D51C0640}" srcOrd="0" destOrd="0" presId="urn:microsoft.com/office/officeart/2008/layout/NameandTitleOrganizationalChart"/>
    <dgm:cxn modelId="{192B63E1-0E9A-4B95-97B3-F6890DE91B57}" type="presParOf" srcId="{C3FDBC3B-D259-439A-86F2-3E70D51C0640}" destId="{9AC42A80-BB66-4F94-8612-CC35A18A1471}" srcOrd="0" destOrd="0" presId="urn:microsoft.com/office/officeart/2008/layout/NameandTitleOrganizationalChart"/>
    <dgm:cxn modelId="{50F77FAF-F7A6-4BD6-BBC3-F91519CA67E7}" type="presParOf" srcId="{C3FDBC3B-D259-439A-86F2-3E70D51C0640}" destId="{DA816FAC-5A36-48B9-A668-4C0BBB5A1050}" srcOrd="1" destOrd="0" presId="urn:microsoft.com/office/officeart/2008/layout/NameandTitleOrganizationalChart"/>
    <dgm:cxn modelId="{5CC80FCE-80B2-41B0-B4DB-4135299D9F2C}" type="presParOf" srcId="{C3FDBC3B-D259-439A-86F2-3E70D51C0640}" destId="{23AD63FB-61CD-4D56-91E3-2DA3C965029A}" srcOrd="2" destOrd="0" presId="urn:microsoft.com/office/officeart/2008/layout/NameandTitleOrganizationalChart"/>
    <dgm:cxn modelId="{26C438FC-8C1F-4F85-A1D0-70ED565BDF8C}" type="presParOf" srcId="{A09C8EF2-59DD-4420-83C0-596A0847BA89}" destId="{0941F98A-6885-44C6-9D60-0299F6FC1F2C}" srcOrd="1" destOrd="0" presId="urn:microsoft.com/office/officeart/2008/layout/NameandTitleOrganizationalChart"/>
    <dgm:cxn modelId="{463F069A-747F-4B05-88AA-064E160497D1}" type="presParOf" srcId="{A09C8EF2-59DD-4420-83C0-596A0847BA89}" destId="{75E5C478-2707-4F45-BD6C-7F67319806A0}" srcOrd="2" destOrd="0" presId="urn:microsoft.com/office/officeart/2008/layout/NameandTitleOrganizationalChart"/>
    <dgm:cxn modelId="{399E780C-FBB2-479E-B4AE-28DA6AF11CFB}" type="presParOf" srcId="{01C3357A-B61A-4585-B8DC-5762EF10B4E9}" destId="{BBC18FB2-94CC-42C2-B98A-2FE932099642}" srcOrd="2" destOrd="0" presId="urn:microsoft.com/office/officeart/2008/layout/NameandTitleOrganizationalChart"/>
    <dgm:cxn modelId="{471611EC-DE99-4B70-916C-198646F57C51}" type="presParOf" srcId="{01C3357A-B61A-4585-B8DC-5762EF10B4E9}" destId="{ABED605F-39BE-4E37-B9FA-88F08CF47ADB}" srcOrd="3" destOrd="0" presId="urn:microsoft.com/office/officeart/2008/layout/NameandTitleOrganizationalChart"/>
    <dgm:cxn modelId="{02E94D85-D8BD-489F-897E-79712A19626B}" type="presParOf" srcId="{ABED605F-39BE-4E37-B9FA-88F08CF47ADB}" destId="{D4AD1517-9FED-444F-8A01-E336F0D86CEB}" srcOrd="0" destOrd="0" presId="urn:microsoft.com/office/officeart/2008/layout/NameandTitleOrganizationalChart"/>
    <dgm:cxn modelId="{2616360C-9370-4503-98C0-F0E6A9E76934}" type="presParOf" srcId="{D4AD1517-9FED-444F-8A01-E336F0D86CEB}" destId="{2A0937E2-DBCD-479B-8DDB-D530D9501D7C}" srcOrd="0" destOrd="0" presId="urn:microsoft.com/office/officeart/2008/layout/NameandTitleOrganizationalChart"/>
    <dgm:cxn modelId="{F23251A5-5095-4ACC-BEC1-AE231A6E5179}" type="presParOf" srcId="{D4AD1517-9FED-444F-8A01-E336F0D86CEB}" destId="{B0FC3C5F-CAC8-4915-89A4-8F64F29A0029}" srcOrd="1" destOrd="0" presId="urn:microsoft.com/office/officeart/2008/layout/NameandTitleOrganizationalChart"/>
    <dgm:cxn modelId="{97E8C4E1-6001-4138-A4F9-FCA3BFDE8437}" type="presParOf" srcId="{D4AD1517-9FED-444F-8A01-E336F0D86CEB}" destId="{4F2FC863-469D-4489-B7CF-A67599C0ECDB}" srcOrd="2" destOrd="0" presId="urn:microsoft.com/office/officeart/2008/layout/NameandTitleOrganizationalChart"/>
    <dgm:cxn modelId="{00E38FF4-F800-4721-BBAB-AB3EF806FBF9}" type="presParOf" srcId="{ABED605F-39BE-4E37-B9FA-88F08CF47ADB}" destId="{CBF756C0-C685-4918-A011-FA41C1931F79}" srcOrd="1" destOrd="0" presId="urn:microsoft.com/office/officeart/2008/layout/NameandTitleOrganizationalChart"/>
    <dgm:cxn modelId="{D734CB52-3A7C-43CC-98B7-1A55D39A39E6}" type="presParOf" srcId="{ABED605F-39BE-4E37-B9FA-88F08CF47ADB}" destId="{9E890D15-6277-459A-BABB-9041DAB90E0F}" srcOrd="2" destOrd="0" presId="urn:microsoft.com/office/officeart/2008/layout/NameandTitleOrganizationalChart"/>
    <dgm:cxn modelId="{E39116CD-8FB4-4304-8D65-D59F25FB388C}" type="presParOf" srcId="{FEAFFB93-9463-4E4F-A861-485004ADFFA0}" destId="{E759066E-1FEF-4D3A-B5B6-E83D1B1E0992}" srcOrd="2" destOrd="0" presId="urn:microsoft.com/office/officeart/2008/layout/NameandTitleOrganizationalChart"/>
    <dgm:cxn modelId="{ADC195D9-E6A5-40F9-90E7-0C11DC47A0B6}" type="presParOf" srcId="{FEAFFB93-9463-4E4F-A861-485004ADFFA0}" destId="{5252CDA9-D3BF-4D6D-BBB5-F5827130A138}" srcOrd="3" destOrd="0" presId="urn:microsoft.com/office/officeart/2008/layout/NameandTitleOrganizationalChart"/>
    <dgm:cxn modelId="{D2F977E1-215A-4E01-8408-44C8E2582721}" type="presParOf" srcId="{5252CDA9-D3BF-4D6D-BBB5-F5827130A138}" destId="{E6C54771-52E4-46D2-A2EC-CA41A45FEDA7}" srcOrd="0" destOrd="0" presId="urn:microsoft.com/office/officeart/2008/layout/NameandTitleOrganizationalChart"/>
    <dgm:cxn modelId="{DEA8FCD8-E956-4412-8183-55A83D9FF96A}" type="presParOf" srcId="{E6C54771-52E4-46D2-A2EC-CA41A45FEDA7}" destId="{77756C39-15FF-4202-8902-6B5AFE59B7AE}" srcOrd="0" destOrd="0" presId="urn:microsoft.com/office/officeart/2008/layout/NameandTitleOrganizationalChart"/>
    <dgm:cxn modelId="{A459BD28-D8CB-4D8B-BA7A-AC490CCD9152}" type="presParOf" srcId="{E6C54771-52E4-46D2-A2EC-CA41A45FEDA7}" destId="{13F30B3B-203F-4D5A-B801-DA3FA1E59A40}" srcOrd="1" destOrd="0" presId="urn:microsoft.com/office/officeart/2008/layout/NameandTitleOrganizationalChart"/>
    <dgm:cxn modelId="{2E55BC4D-5E77-4195-B74C-E0F53262C83E}" type="presParOf" srcId="{E6C54771-52E4-46D2-A2EC-CA41A45FEDA7}" destId="{AC44D7DE-79C7-4F8F-A098-4DBE7010AF06}" srcOrd="2" destOrd="0" presId="urn:microsoft.com/office/officeart/2008/layout/NameandTitleOrganizationalChart"/>
    <dgm:cxn modelId="{91799D07-9099-4C98-A680-91172CD80DA2}" type="presParOf" srcId="{5252CDA9-D3BF-4D6D-BBB5-F5827130A138}" destId="{EDCF6525-E0A1-4AF7-AFF4-6BC1046DBA23}" srcOrd="1" destOrd="0" presId="urn:microsoft.com/office/officeart/2008/layout/NameandTitleOrganizationalChart"/>
    <dgm:cxn modelId="{495A4ADC-AD31-43D1-947A-3E741DB98EBB}" type="presParOf" srcId="{5252CDA9-D3BF-4D6D-BBB5-F5827130A138}" destId="{4BCF080B-13AC-4730-81F6-A797A1C6943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B7E43-C912-4DD8-9C14-855E3EC3264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961230C-430D-47AD-BC3A-B141CFF6DFFB}">
      <dgm:prSet phldrT="[Text]"/>
      <dgm:spPr/>
      <dgm:t>
        <a:bodyPr/>
        <a:lstStyle/>
        <a:p>
          <a:r>
            <a:rPr lang="en-US" dirty="0">
              <a:ln/>
            </a:rPr>
            <a:t>103</a:t>
          </a:r>
        </a:p>
      </dgm:t>
    </dgm:pt>
    <dgm:pt modelId="{7F43E29B-366F-41BC-8C9E-842806346222}" type="parTrans" cxnId="{45BA1F79-9AB9-4202-A9E4-66E1DCDC3F31}">
      <dgm:prSet/>
      <dgm:spPr/>
      <dgm:t>
        <a:bodyPr/>
        <a:lstStyle/>
        <a:p>
          <a:endParaRPr lang="en-US"/>
        </a:p>
      </dgm:t>
    </dgm:pt>
    <dgm:pt modelId="{68DFE08D-9EF8-42F6-AC4C-7F727F5F751E}" type="sibTrans" cxnId="{45BA1F79-9AB9-4202-A9E4-66E1DCDC3F31}">
      <dgm:prSet/>
      <dgm:spPr/>
      <dgm:t>
        <a:bodyPr/>
        <a:lstStyle/>
        <a:p>
          <a:pPr algn="ctr"/>
          <a:r>
            <a:rPr lang="en-US" dirty="0"/>
            <a:t>Randomized</a:t>
          </a:r>
        </a:p>
      </dgm:t>
    </dgm:pt>
    <dgm:pt modelId="{3A33389C-6B43-41E6-B87F-9BB7B1A9B350}" type="asst">
      <dgm:prSet phldrT="[Text]"/>
      <dgm:spPr/>
      <dgm:t>
        <a:bodyPr/>
        <a:lstStyle/>
        <a:p>
          <a:r>
            <a:rPr lang="en-US">
              <a:ln/>
            </a:rPr>
            <a:t>52</a:t>
          </a:r>
          <a:endParaRPr lang="en-US" dirty="0">
            <a:ln/>
          </a:endParaRPr>
        </a:p>
      </dgm:t>
    </dgm:pt>
    <dgm:pt modelId="{0DD22884-5EB8-4716-97F4-972C78570C5A}" type="parTrans" cxnId="{FC464CEB-4718-4FD3-B0CB-5B2B1720B1B5}">
      <dgm:prSet/>
      <dgm:spPr/>
      <dgm:t>
        <a:bodyPr/>
        <a:lstStyle/>
        <a:p>
          <a:endParaRPr lang="en-US"/>
        </a:p>
      </dgm:t>
    </dgm:pt>
    <dgm:pt modelId="{E4CB5F8E-3679-4664-91D4-EC110A5B51C9}" type="sibTrans" cxnId="{FC464CEB-4718-4FD3-B0CB-5B2B1720B1B5}">
      <dgm:prSet/>
      <dgm:spPr/>
      <dgm:t>
        <a:bodyPr/>
        <a:lstStyle/>
        <a:p>
          <a:pPr algn="ctr"/>
          <a:r>
            <a:rPr lang="en-US" dirty="0"/>
            <a:t>HYPE</a:t>
          </a:r>
        </a:p>
      </dgm:t>
    </dgm:pt>
    <dgm:pt modelId="{1BD4BEB1-BE55-41BF-BFCF-0A97281DBC74}" type="asst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ln/>
            </a:rPr>
            <a:t>51</a:t>
          </a:r>
          <a:endParaRPr lang="en-US" dirty="0">
            <a:ln/>
          </a:endParaRPr>
        </a:p>
      </dgm:t>
    </dgm:pt>
    <dgm:pt modelId="{1891DA99-BAD5-45A4-8D3D-B76B13329D42}" type="parTrans" cxnId="{0A51E92C-C92E-4E17-9A8A-A6BD8EA19A0B}">
      <dgm:prSet/>
      <dgm:spPr/>
      <dgm:t>
        <a:bodyPr/>
        <a:lstStyle/>
        <a:p>
          <a:endParaRPr lang="en-US"/>
        </a:p>
      </dgm:t>
    </dgm:pt>
    <dgm:pt modelId="{E1A82DCC-DB54-4ED2-92D2-A14978ACAAC3}" type="sibTrans" cxnId="{0A51E92C-C92E-4E17-9A8A-A6BD8EA19A0B}">
      <dgm:prSet/>
      <dgm:spPr/>
      <dgm:t>
        <a:bodyPr/>
        <a:lstStyle/>
        <a:p>
          <a:pPr algn="ctr"/>
          <a:r>
            <a:rPr lang="en-US" dirty="0"/>
            <a:t>Control</a:t>
          </a:r>
        </a:p>
      </dgm:t>
    </dgm:pt>
    <dgm:pt modelId="{501CA81D-8A10-4254-8E31-1071E6E22BF7}" type="asst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ln/>
            </a:rPr>
            <a:t>26</a:t>
          </a:r>
          <a:endParaRPr lang="en-US" dirty="0">
            <a:ln/>
          </a:endParaRPr>
        </a:p>
      </dgm:t>
    </dgm:pt>
    <dgm:pt modelId="{F2AD1072-5C43-4B19-AC03-4FF1234D5C0A}" type="parTrans" cxnId="{6A2F234D-AB4C-4484-A173-57D042C25BB9}">
      <dgm:prSet/>
      <dgm:spPr/>
      <dgm:t>
        <a:bodyPr/>
        <a:lstStyle/>
        <a:p>
          <a:endParaRPr lang="en-US"/>
        </a:p>
      </dgm:t>
    </dgm:pt>
    <dgm:pt modelId="{50BABC21-B8B8-4785-AF0B-6E5A324BFFE7}" type="sibTrans" cxnId="{6A2F234D-AB4C-4484-A173-57D042C25BB9}">
      <dgm:prSet/>
      <dgm:spPr/>
      <dgm:t>
        <a:bodyPr/>
        <a:lstStyle/>
        <a:p>
          <a:pPr algn="ctr"/>
          <a:r>
            <a:rPr lang="en-US" dirty="0"/>
            <a:t>SSD</a:t>
          </a:r>
        </a:p>
      </dgm:t>
    </dgm:pt>
    <dgm:pt modelId="{43E7263F-EA56-4D24-8BDD-DB9D4CBF0AF5}" type="asst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>
              <a:ln/>
            </a:rPr>
            <a:t>26</a:t>
          </a:r>
          <a:endParaRPr lang="en-US" dirty="0">
            <a:ln/>
          </a:endParaRPr>
        </a:p>
      </dgm:t>
    </dgm:pt>
    <dgm:pt modelId="{F76F9BEC-FF7A-4500-998A-BE7BE877A3B2}" type="parTrans" cxnId="{372CF398-0AA0-42B1-805B-967A748810AA}">
      <dgm:prSet/>
      <dgm:spPr/>
      <dgm:t>
        <a:bodyPr/>
        <a:lstStyle/>
        <a:p>
          <a:endParaRPr lang="en-US"/>
        </a:p>
      </dgm:t>
    </dgm:pt>
    <dgm:pt modelId="{EA08E3CA-EE75-406A-A609-B264813AEFFA}" type="sibTrans" cxnId="{372CF398-0AA0-42B1-805B-967A748810AA}">
      <dgm:prSet/>
      <dgm:spPr/>
      <dgm:t>
        <a:bodyPr/>
        <a:lstStyle/>
        <a:p>
          <a:pPr algn="ctr"/>
          <a:r>
            <a:rPr lang="en-US" dirty="0"/>
            <a:t>Psych Clinic</a:t>
          </a:r>
        </a:p>
      </dgm:t>
    </dgm:pt>
    <dgm:pt modelId="{2091B92A-54EC-45AA-8476-823515AE40AC}" type="pres">
      <dgm:prSet presAssocID="{64BB7E43-C912-4DD8-9C14-855E3EC326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64041A-BB5D-462B-B145-2C49F966A029}" type="pres">
      <dgm:prSet presAssocID="{7961230C-430D-47AD-BC3A-B141CFF6DFFB}" presName="hierRoot1" presStyleCnt="0">
        <dgm:presLayoutVars>
          <dgm:hierBranch val="init"/>
        </dgm:presLayoutVars>
      </dgm:prSet>
      <dgm:spPr/>
    </dgm:pt>
    <dgm:pt modelId="{1E8692A3-2C8E-4C5B-907A-F9E3A6A721F9}" type="pres">
      <dgm:prSet presAssocID="{7961230C-430D-47AD-BC3A-B141CFF6DFFB}" presName="rootComposite1" presStyleCnt="0"/>
      <dgm:spPr/>
    </dgm:pt>
    <dgm:pt modelId="{78622731-4508-4F84-A2A4-74BE399FABBE}" type="pres">
      <dgm:prSet presAssocID="{7961230C-430D-47AD-BC3A-B141CFF6DFFB}" presName="rootText1" presStyleLbl="node0" presStyleIdx="0" presStyleCnt="1">
        <dgm:presLayoutVars>
          <dgm:chMax/>
          <dgm:chPref val="3"/>
        </dgm:presLayoutVars>
      </dgm:prSet>
      <dgm:spPr/>
    </dgm:pt>
    <dgm:pt modelId="{5837373A-4016-4E65-A0C8-3F40789D530E}" type="pres">
      <dgm:prSet presAssocID="{7961230C-430D-47AD-BC3A-B141CFF6DFFB}" presName="titleText1" presStyleLbl="fgAcc0" presStyleIdx="0" presStyleCnt="1">
        <dgm:presLayoutVars>
          <dgm:chMax val="0"/>
          <dgm:chPref val="0"/>
        </dgm:presLayoutVars>
      </dgm:prSet>
      <dgm:spPr/>
    </dgm:pt>
    <dgm:pt modelId="{61D414AE-B898-4B1F-AEEA-88A080519D98}" type="pres">
      <dgm:prSet presAssocID="{7961230C-430D-47AD-BC3A-B141CFF6DFFB}" presName="rootConnector1" presStyleLbl="node1" presStyleIdx="0" presStyleCnt="0"/>
      <dgm:spPr/>
    </dgm:pt>
    <dgm:pt modelId="{FAF251CC-8ED3-40F8-957B-2E5F305B9D9C}" type="pres">
      <dgm:prSet presAssocID="{7961230C-430D-47AD-BC3A-B141CFF6DFFB}" presName="hierChild2" presStyleCnt="0"/>
      <dgm:spPr/>
    </dgm:pt>
    <dgm:pt modelId="{4AE7D2E8-6220-42CE-BCB3-4484B52FB056}" type="pres">
      <dgm:prSet presAssocID="{7961230C-430D-47AD-BC3A-B141CFF6DFFB}" presName="hierChild3" presStyleCnt="0"/>
      <dgm:spPr/>
    </dgm:pt>
    <dgm:pt modelId="{DCDB252A-3664-4A03-B71F-363780B4A94B}" type="pres">
      <dgm:prSet presAssocID="{0DD22884-5EB8-4716-97F4-972C78570C5A}" presName="Name96" presStyleLbl="parChTrans1D2" presStyleIdx="0" presStyleCnt="2"/>
      <dgm:spPr/>
    </dgm:pt>
    <dgm:pt modelId="{65B9D72B-D1EF-4567-AA88-E1C14A025747}" type="pres">
      <dgm:prSet presAssocID="{3A33389C-6B43-41E6-B87F-9BB7B1A9B350}" presName="hierRoot3" presStyleCnt="0">
        <dgm:presLayoutVars>
          <dgm:hierBranch val="init"/>
        </dgm:presLayoutVars>
      </dgm:prSet>
      <dgm:spPr/>
    </dgm:pt>
    <dgm:pt modelId="{5C8361A4-A7AC-4C0D-9BD3-ABCE4DED50F1}" type="pres">
      <dgm:prSet presAssocID="{3A33389C-6B43-41E6-B87F-9BB7B1A9B350}" presName="rootComposite3" presStyleCnt="0"/>
      <dgm:spPr/>
    </dgm:pt>
    <dgm:pt modelId="{003144A4-74A5-402F-A936-9F6E5C172270}" type="pres">
      <dgm:prSet presAssocID="{3A33389C-6B43-41E6-B87F-9BB7B1A9B350}" presName="rootText3" presStyleLbl="asst1" presStyleIdx="0" presStyleCnt="4">
        <dgm:presLayoutVars>
          <dgm:chPref val="3"/>
        </dgm:presLayoutVars>
      </dgm:prSet>
      <dgm:spPr/>
    </dgm:pt>
    <dgm:pt modelId="{BD9AC5E4-59FE-4077-95C2-A9DA0965B132}" type="pres">
      <dgm:prSet presAssocID="{3A33389C-6B43-41E6-B87F-9BB7B1A9B350}" presName="titleText3" presStyleLbl="fgAcc2" presStyleIdx="0" presStyleCnt="4">
        <dgm:presLayoutVars>
          <dgm:chMax val="0"/>
          <dgm:chPref val="0"/>
        </dgm:presLayoutVars>
      </dgm:prSet>
      <dgm:spPr/>
    </dgm:pt>
    <dgm:pt modelId="{69D7F361-BB9A-4EBD-B72E-DBCBAC8D850D}" type="pres">
      <dgm:prSet presAssocID="{3A33389C-6B43-41E6-B87F-9BB7B1A9B350}" presName="rootConnector3" presStyleLbl="asst1" presStyleIdx="0" presStyleCnt="4"/>
      <dgm:spPr/>
    </dgm:pt>
    <dgm:pt modelId="{6ED8F3DA-B2BE-476D-8993-AD5DAE5BC340}" type="pres">
      <dgm:prSet presAssocID="{3A33389C-6B43-41E6-B87F-9BB7B1A9B350}" presName="hierChild6" presStyleCnt="0"/>
      <dgm:spPr/>
    </dgm:pt>
    <dgm:pt modelId="{F0B07F4F-3634-4DBA-871A-D0AFA897D5E3}" type="pres">
      <dgm:prSet presAssocID="{3A33389C-6B43-41E6-B87F-9BB7B1A9B350}" presName="hierChild7" presStyleCnt="0"/>
      <dgm:spPr/>
    </dgm:pt>
    <dgm:pt modelId="{F77EA343-402E-4055-B528-BC5C92872DF0}" type="pres">
      <dgm:prSet presAssocID="{F2AD1072-5C43-4B19-AC03-4FF1234D5C0A}" presName="Name96" presStyleLbl="parChTrans1D3" presStyleIdx="0" presStyleCnt="2"/>
      <dgm:spPr/>
    </dgm:pt>
    <dgm:pt modelId="{7A6A4457-C2AC-4484-B9C2-7B8B57EE060E}" type="pres">
      <dgm:prSet presAssocID="{501CA81D-8A10-4254-8E31-1071E6E22BF7}" presName="hierRoot3" presStyleCnt="0">
        <dgm:presLayoutVars>
          <dgm:hierBranch val="init"/>
        </dgm:presLayoutVars>
      </dgm:prSet>
      <dgm:spPr/>
    </dgm:pt>
    <dgm:pt modelId="{AB743EB4-8063-4148-A5E0-BDF956E2EB10}" type="pres">
      <dgm:prSet presAssocID="{501CA81D-8A10-4254-8E31-1071E6E22BF7}" presName="rootComposite3" presStyleCnt="0"/>
      <dgm:spPr/>
    </dgm:pt>
    <dgm:pt modelId="{128A425C-F2CD-4864-9035-9AF717637729}" type="pres">
      <dgm:prSet presAssocID="{501CA81D-8A10-4254-8E31-1071E6E22BF7}" presName="rootText3" presStyleLbl="asst1" presStyleIdx="1" presStyleCnt="4">
        <dgm:presLayoutVars>
          <dgm:chPref val="3"/>
        </dgm:presLayoutVars>
      </dgm:prSet>
      <dgm:spPr/>
    </dgm:pt>
    <dgm:pt modelId="{4E8FBB95-B865-4967-BB60-ADC4865019D4}" type="pres">
      <dgm:prSet presAssocID="{501CA81D-8A10-4254-8E31-1071E6E22BF7}" presName="titleText3" presStyleLbl="fgAcc2" presStyleIdx="1" presStyleCnt="4">
        <dgm:presLayoutVars>
          <dgm:chMax val="0"/>
          <dgm:chPref val="0"/>
        </dgm:presLayoutVars>
      </dgm:prSet>
      <dgm:spPr/>
    </dgm:pt>
    <dgm:pt modelId="{7746DAEA-7EAD-42B7-A4D2-5F18BFAE8F64}" type="pres">
      <dgm:prSet presAssocID="{501CA81D-8A10-4254-8E31-1071E6E22BF7}" presName="rootConnector3" presStyleLbl="asst1" presStyleIdx="1" presStyleCnt="4"/>
      <dgm:spPr/>
    </dgm:pt>
    <dgm:pt modelId="{F422C8CC-F356-4043-A1BB-FB50A42A34C1}" type="pres">
      <dgm:prSet presAssocID="{501CA81D-8A10-4254-8E31-1071E6E22BF7}" presName="hierChild6" presStyleCnt="0"/>
      <dgm:spPr/>
    </dgm:pt>
    <dgm:pt modelId="{E18C9467-17AD-49B4-80D0-3161F57F1223}" type="pres">
      <dgm:prSet presAssocID="{501CA81D-8A10-4254-8E31-1071E6E22BF7}" presName="hierChild7" presStyleCnt="0"/>
      <dgm:spPr/>
    </dgm:pt>
    <dgm:pt modelId="{B02B9B11-7DFE-47B9-AFE6-86EDAE2D9FEE}" type="pres">
      <dgm:prSet presAssocID="{F76F9BEC-FF7A-4500-998A-BE7BE877A3B2}" presName="Name96" presStyleLbl="parChTrans1D3" presStyleIdx="1" presStyleCnt="2"/>
      <dgm:spPr/>
    </dgm:pt>
    <dgm:pt modelId="{39C96C8D-CB47-4BF3-BB0C-AB7E333310D0}" type="pres">
      <dgm:prSet presAssocID="{43E7263F-EA56-4D24-8BDD-DB9D4CBF0AF5}" presName="hierRoot3" presStyleCnt="0">
        <dgm:presLayoutVars>
          <dgm:hierBranch val="init"/>
        </dgm:presLayoutVars>
      </dgm:prSet>
      <dgm:spPr/>
    </dgm:pt>
    <dgm:pt modelId="{757965D1-28FC-4C6F-8287-1055C0701F31}" type="pres">
      <dgm:prSet presAssocID="{43E7263F-EA56-4D24-8BDD-DB9D4CBF0AF5}" presName="rootComposite3" presStyleCnt="0"/>
      <dgm:spPr/>
    </dgm:pt>
    <dgm:pt modelId="{EF579EB2-9404-409B-BD95-681BC4F22070}" type="pres">
      <dgm:prSet presAssocID="{43E7263F-EA56-4D24-8BDD-DB9D4CBF0AF5}" presName="rootText3" presStyleLbl="asst1" presStyleIdx="2" presStyleCnt="4">
        <dgm:presLayoutVars>
          <dgm:chPref val="3"/>
        </dgm:presLayoutVars>
      </dgm:prSet>
      <dgm:spPr/>
    </dgm:pt>
    <dgm:pt modelId="{2A475493-5FEE-4524-BBA8-AFD61A335893}" type="pres">
      <dgm:prSet presAssocID="{43E7263F-EA56-4D24-8BDD-DB9D4CBF0AF5}" presName="titleText3" presStyleLbl="fgAcc2" presStyleIdx="2" presStyleCnt="4">
        <dgm:presLayoutVars>
          <dgm:chMax val="0"/>
          <dgm:chPref val="0"/>
        </dgm:presLayoutVars>
      </dgm:prSet>
      <dgm:spPr/>
    </dgm:pt>
    <dgm:pt modelId="{32DB00D9-1B9B-4B36-B709-D04CA2EBF20E}" type="pres">
      <dgm:prSet presAssocID="{43E7263F-EA56-4D24-8BDD-DB9D4CBF0AF5}" presName="rootConnector3" presStyleLbl="asst1" presStyleIdx="2" presStyleCnt="4"/>
      <dgm:spPr/>
    </dgm:pt>
    <dgm:pt modelId="{FB5E4AE4-7B5A-4827-B84D-FF3CC0A932A1}" type="pres">
      <dgm:prSet presAssocID="{43E7263F-EA56-4D24-8BDD-DB9D4CBF0AF5}" presName="hierChild6" presStyleCnt="0"/>
      <dgm:spPr/>
    </dgm:pt>
    <dgm:pt modelId="{DC883980-2B0D-4EF1-8312-A9071EB29AA4}" type="pres">
      <dgm:prSet presAssocID="{43E7263F-EA56-4D24-8BDD-DB9D4CBF0AF5}" presName="hierChild7" presStyleCnt="0"/>
      <dgm:spPr/>
    </dgm:pt>
    <dgm:pt modelId="{67026099-6D1D-4F32-A673-78D58210474E}" type="pres">
      <dgm:prSet presAssocID="{1891DA99-BAD5-45A4-8D3D-B76B13329D42}" presName="Name96" presStyleLbl="parChTrans1D2" presStyleIdx="1" presStyleCnt="2"/>
      <dgm:spPr/>
    </dgm:pt>
    <dgm:pt modelId="{5B79BD7F-3555-4AFF-B3BE-C17711CF5640}" type="pres">
      <dgm:prSet presAssocID="{1BD4BEB1-BE55-41BF-BFCF-0A97281DBC74}" presName="hierRoot3" presStyleCnt="0">
        <dgm:presLayoutVars>
          <dgm:hierBranch val="init"/>
        </dgm:presLayoutVars>
      </dgm:prSet>
      <dgm:spPr/>
    </dgm:pt>
    <dgm:pt modelId="{7DD55617-81AB-45BA-A5FC-D1A5B1DD5453}" type="pres">
      <dgm:prSet presAssocID="{1BD4BEB1-BE55-41BF-BFCF-0A97281DBC74}" presName="rootComposite3" presStyleCnt="0"/>
      <dgm:spPr/>
    </dgm:pt>
    <dgm:pt modelId="{521BE26D-4CB6-4BB3-AC16-7C18255F922F}" type="pres">
      <dgm:prSet presAssocID="{1BD4BEB1-BE55-41BF-BFCF-0A97281DBC74}" presName="rootText3" presStyleLbl="asst1" presStyleIdx="3" presStyleCnt="4">
        <dgm:presLayoutVars>
          <dgm:chPref val="3"/>
        </dgm:presLayoutVars>
      </dgm:prSet>
      <dgm:spPr/>
    </dgm:pt>
    <dgm:pt modelId="{4817D9F4-D7FB-418F-BDF8-474F6D24C557}" type="pres">
      <dgm:prSet presAssocID="{1BD4BEB1-BE55-41BF-BFCF-0A97281DBC74}" presName="titleText3" presStyleLbl="fgAcc2" presStyleIdx="3" presStyleCnt="4">
        <dgm:presLayoutVars>
          <dgm:chMax val="0"/>
          <dgm:chPref val="0"/>
        </dgm:presLayoutVars>
      </dgm:prSet>
      <dgm:spPr/>
    </dgm:pt>
    <dgm:pt modelId="{136E3673-E5D6-4259-979F-20E28243CD7B}" type="pres">
      <dgm:prSet presAssocID="{1BD4BEB1-BE55-41BF-BFCF-0A97281DBC74}" presName="rootConnector3" presStyleLbl="asst1" presStyleIdx="3" presStyleCnt="4"/>
      <dgm:spPr/>
    </dgm:pt>
    <dgm:pt modelId="{132965FF-CD7C-46EE-815C-490C8898538D}" type="pres">
      <dgm:prSet presAssocID="{1BD4BEB1-BE55-41BF-BFCF-0A97281DBC74}" presName="hierChild6" presStyleCnt="0"/>
      <dgm:spPr/>
    </dgm:pt>
    <dgm:pt modelId="{C888C5FD-4BA0-4F7F-82B1-7E43507D5B27}" type="pres">
      <dgm:prSet presAssocID="{1BD4BEB1-BE55-41BF-BFCF-0A97281DBC74}" presName="hierChild7" presStyleCnt="0"/>
      <dgm:spPr/>
    </dgm:pt>
  </dgm:ptLst>
  <dgm:cxnLst>
    <dgm:cxn modelId="{3FF4C700-04FE-458F-9CFA-3D78067CECBA}" type="presOf" srcId="{43E7263F-EA56-4D24-8BDD-DB9D4CBF0AF5}" destId="{EF579EB2-9404-409B-BD95-681BC4F22070}" srcOrd="0" destOrd="0" presId="urn:microsoft.com/office/officeart/2008/layout/NameandTitleOrganizationalChart"/>
    <dgm:cxn modelId="{BDE97A0B-C89E-4F03-904E-680B3EEB227D}" type="presOf" srcId="{1BD4BEB1-BE55-41BF-BFCF-0A97281DBC74}" destId="{136E3673-E5D6-4259-979F-20E28243CD7B}" srcOrd="1" destOrd="0" presId="urn:microsoft.com/office/officeart/2008/layout/NameandTitleOrganizationalChart"/>
    <dgm:cxn modelId="{B377B10F-887A-40CC-BD4D-323D8C288DAB}" type="presOf" srcId="{3A33389C-6B43-41E6-B87F-9BB7B1A9B350}" destId="{69D7F361-BB9A-4EBD-B72E-DBCBAC8D850D}" srcOrd="1" destOrd="0" presId="urn:microsoft.com/office/officeart/2008/layout/NameandTitleOrganizationalChart"/>
    <dgm:cxn modelId="{98024012-002A-4B52-AFFD-7103DF2E79BD}" type="presOf" srcId="{F2AD1072-5C43-4B19-AC03-4FF1234D5C0A}" destId="{F77EA343-402E-4055-B528-BC5C92872DF0}" srcOrd="0" destOrd="0" presId="urn:microsoft.com/office/officeart/2008/layout/NameandTitleOrganizationalChart"/>
    <dgm:cxn modelId="{3ED4D829-9718-4352-974E-4F1C7013F5B1}" type="presOf" srcId="{0DD22884-5EB8-4716-97F4-972C78570C5A}" destId="{DCDB252A-3664-4A03-B71F-363780B4A94B}" srcOrd="0" destOrd="0" presId="urn:microsoft.com/office/officeart/2008/layout/NameandTitleOrganizationalChart"/>
    <dgm:cxn modelId="{0A51E92C-C92E-4E17-9A8A-A6BD8EA19A0B}" srcId="{7961230C-430D-47AD-BC3A-B141CFF6DFFB}" destId="{1BD4BEB1-BE55-41BF-BFCF-0A97281DBC74}" srcOrd="1" destOrd="0" parTransId="{1891DA99-BAD5-45A4-8D3D-B76B13329D42}" sibTransId="{E1A82DCC-DB54-4ED2-92D2-A14978ACAAC3}"/>
    <dgm:cxn modelId="{2501F92F-7ACD-4BF9-AB5C-2147FBD6D20B}" type="presOf" srcId="{64BB7E43-C912-4DD8-9C14-855E3EC3264C}" destId="{2091B92A-54EC-45AA-8476-823515AE40AC}" srcOrd="0" destOrd="0" presId="urn:microsoft.com/office/officeart/2008/layout/NameandTitleOrganizationalChart"/>
    <dgm:cxn modelId="{2B049335-526D-4D68-916E-CF17F13E9783}" type="presOf" srcId="{501CA81D-8A10-4254-8E31-1071E6E22BF7}" destId="{128A425C-F2CD-4864-9035-9AF717637729}" srcOrd="0" destOrd="0" presId="urn:microsoft.com/office/officeart/2008/layout/NameandTitleOrganizationalChart"/>
    <dgm:cxn modelId="{812D9438-DC77-4694-B0F5-EDC031E6DD6A}" type="presOf" srcId="{1891DA99-BAD5-45A4-8D3D-B76B13329D42}" destId="{67026099-6D1D-4F32-A673-78D58210474E}" srcOrd="0" destOrd="0" presId="urn:microsoft.com/office/officeart/2008/layout/NameandTitleOrganizationalChart"/>
    <dgm:cxn modelId="{37B76E3E-5893-4293-94E0-4DD904C2AF92}" type="presOf" srcId="{E1A82DCC-DB54-4ED2-92D2-A14978ACAAC3}" destId="{4817D9F4-D7FB-418F-BDF8-474F6D24C557}" srcOrd="0" destOrd="0" presId="urn:microsoft.com/office/officeart/2008/layout/NameandTitleOrganizationalChart"/>
    <dgm:cxn modelId="{7E120061-EF77-4F5A-8761-8E02EF78F5CB}" type="presOf" srcId="{3A33389C-6B43-41E6-B87F-9BB7B1A9B350}" destId="{003144A4-74A5-402F-A936-9F6E5C172270}" srcOrd="0" destOrd="0" presId="urn:microsoft.com/office/officeart/2008/layout/NameandTitleOrganizationalChart"/>
    <dgm:cxn modelId="{6A2F234D-AB4C-4484-A173-57D042C25BB9}" srcId="{3A33389C-6B43-41E6-B87F-9BB7B1A9B350}" destId="{501CA81D-8A10-4254-8E31-1071E6E22BF7}" srcOrd="0" destOrd="0" parTransId="{F2AD1072-5C43-4B19-AC03-4FF1234D5C0A}" sibTransId="{50BABC21-B8B8-4785-AF0B-6E5A324BFFE7}"/>
    <dgm:cxn modelId="{9064EE4E-AB23-4FAE-AFDC-1B05D3B96433}" type="presOf" srcId="{43E7263F-EA56-4D24-8BDD-DB9D4CBF0AF5}" destId="{32DB00D9-1B9B-4B36-B709-D04CA2EBF20E}" srcOrd="1" destOrd="0" presId="urn:microsoft.com/office/officeart/2008/layout/NameandTitleOrganizationalChart"/>
    <dgm:cxn modelId="{F272C354-C626-402B-BAD0-9868032E3D87}" type="presOf" srcId="{50BABC21-B8B8-4785-AF0B-6E5A324BFFE7}" destId="{4E8FBB95-B865-4967-BB60-ADC4865019D4}" srcOrd="0" destOrd="0" presId="urn:microsoft.com/office/officeart/2008/layout/NameandTitleOrganizationalChart"/>
    <dgm:cxn modelId="{7EC88658-2948-4BEA-A40E-1CBD2E178B18}" type="presOf" srcId="{68DFE08D-9EF8-42F6-AC4C-7F727F5F751E}" destId="{5837373A-4016-4E65-A0C8-3F40789D530E}" srcOrd="0" destOrd="0" presId="urn:microsoft.com/office/officeart/2008/layout/NameandTitleOrganizationalChart"/>
    <dgm:cxn modelId="{45BA1F79-9AB9-4202-A9E4-66E1DCDC3F31}" srcId="{64BB7E43-C912-4DD8-9C14-855E3EC3264C}" destId="{7961230C-430D-47AD-BC3A-B141CFF6DFFB}" srcOrd="0" destOrd="0" parTransId="{7F43E29B-366F-41BC-8C9E-842806346222}" sibTransId="{68DFE08D-9EF8-42F6-AC4C-7F727F5F751E}"/>
    <dgm:cxn modelId="{9698857B-65D7-4A47-8293-619E8EBE19DE}" type="presOf" srcId="{7961230C-430D-47AD-BC3A-B141CFF6DFFB}" destId="{61D414AE-B898-4B1F-AEEA-88A080519D98}" srcOrd="1" destOrd="0" presId="urn:microsoft.com/office/officeart/2008/layout/NameandTitleOrganizationalChart"/>
    <dgm:cxn modelId="{AE88377E-60F6-487E-BA84-8C74D551C697}" type="presOf" srcId="{F76F9BEC-FF7A-4500-998A-BE7BE877A3B2}" destId="{B02B9B11-7DFE-47B9-AFE6-86EDAE2D9FEE}" srcOrd="0" destOrd="0" presId="urn:microsoft.com/office/officeart/2008/layout/NameandTitleOrganizationalChart"/>
    <dgm:cxn modelId="{E7616D89-D38D-46F5-BEB0-A4F7301A5ED6}" type="presOf" srcId="{E4CB5F8E-3679-4664-91D4-EC110A5B51C9}" destId="{BD9AC5E4-59FE-4077-95C2-A9DA0965B132}" srcOrd="0" destOrd="0" presId="urn:microsoft.com/office/officeart/2008/layout/NameandTitleOrganizationalChart"/>
    <dgm:cxn modelId="{33508890-0BB3-45E0-86AF-676A7E87F288}" type="presOf" srcId="{1BD4BEB1-BE55-41BF-BFCF-0A97281DBC74}" destId="{521BE26D-4CB6-4BB3-AC16-7C18255F922F}" srcOrd="0" destOrd="0" presId="urn:microsoft.com/office/officeart/2008/layout/NameandTitleOrganizationalChart"/>
    <dgm:cxn modelId="{372CF398-0AA0-42B1-805B-967A748810AA}" srcId="{3A33389C-6B43-41E6-B87F-9BB7B1A9B350}" destId="{43E7263F-EA56-4D24-8BDD-DB9D4CBF0AF5}" srcOrd="1" destOrd="0" parTransId="{F76F9BEC-FF7A-4500-998A-BE7BE877A3B2}" sibTransId="{EA08E3CA-EE75-406A-A609-B264813AEFFA}"/>
    <dgm:cxn modelId="{E45516A3-3DAB-4044-BFB0-83451AE1C851}" type="presOf" srcId="{501CA81D-8A10-4254-8E31-1071E6E22BF7}" destId="{7746DAEA-7EAD-42B7-A4D2-5F18BFAE8F64}" srcOrd="1" destOrd="0" presId="urn:microsoft.com/office/officeart/2008/layout/NameandTitleOrganizationalChart"/>
    <dgm:cxn modelId="{3D56AFA4-73E1-4A7E-AB02-62A33AD520F1}" type="presOf" srcId="{7961230C-430D-47AD-BC3A-B141CFF6DFFB}" destId="{78622731-4508-4F84-A2A4-74BE399FABBE}" srcOrd="0" destOrd="0" presId="urn:microsoft.com/office/officeart/2008/layout/NameandTitleOrganizationalChart"/>
    <dgm:cxn modelId="{FC464CEB-4718-4FD3-B0CB-5B2B1720B1B5}" srcId="{7961230C-430D-47AD-BC3A-B141CFF6DFFB}" destId="{3A33389C-6B43-41E6-B87F-9BB7B1A9B350}" srcOrd="0" destOrd="0" parTransId="{0DD22884-5EB8-4716-97F4-972C78570C5A}" sibTransId="{E4CB5F8E-3679-4664-91D4-EC110A5B51C9}"/>
    <dgm:cxn modelId="{4D9C8AFC-7DAA-4EFF-961A-B7C1DA3189FE}" type="presOf" srcId="{EA08E3CA-EE75-406A-A609-B264813AEFFA}" destId="{2A475493-5FEE-4524-BBA8-AFD61A335893}" srcOrd="0" destOrd="0" presId="urn:microsoft.com/office/officeart/2008/layout/NameandTitleOrganizationalChart"/>
    <dgm:cxn modelId="{BDC7B356-EC64-49FC-B1CB-A92F0B9A6D62}" type="presParOf" srcId="{2091B92A-54EC-45AA-8476-823515AE40AC}" destId="{F264041A-BB5D-462B-B145-2C49F966A029}" srcOrd="0" destOrd="0" presId="urn:microsoft.com/office/officeart/2008/layout/NameandTitleOrganizationalChart"/>
    <dgm:cxn modelId="{185C6A12-109D-4D59-8988-39D106A9D5CB}" type="presParOf" srcId="{F264041A-BB5D-462B-B145-2C49F966A029}" destId="{1E8692A3-2C8E-4C5B-907A-F9E3A6A721F9}" srcOrd="0" destOrd="0" presId="urn:microsoft.com/office/officeart/2008/layout/NameandTitleOrganizationalChart"/>
    <dgm:cxn modelId="{E81B16E0-1141-45FA-8B0A-094DCEE65DFA}" type="presParOf" srcId="{1E8692A3-2C8E-4C5B-907A-F9E3A6A721F9}" destId="{78622731-4508-4F84-A2A4-74BE399FABBE}" srcOrd="0" destOrd="0" presId="urn:microsoft.com/office/officeart/2008/layout/NameandTitleOrganizationalChart"/>
    <dgm:cxn modelId="{C728272A-ADF9-4A44-88F7-4BA3A9B85042}" type="presParOf" srcId="{1E8692A3-2C8E-4C5B-907A-F9E3A6A721F9}" destId="{5837373A-4016-4E65-A0C8-3F40789D530E}" srcOrd="1" destOrd="0" presId="urn:microsoft.com/office/officeart/2008/layout/NameandTitleOrganizationalChart"/>
    <dgm:cxn modelId="{F0D6A4B7-12B4-444B-95D5-E4495E24A49B}" type="presParOf" srcId="{1E8692A3-2C8E-4C5B-907A-F9E3A6A721F9}" destId="{61D414AE-B898-4B1F-AEEA-88A080519D98}" srcOrd="2" destOrd="0" presId="urn:microsoft.com/office/officeart/2008/layout/NameandTitleOrganizationalChart"/>
    <dgm:cxn modelId="{FE0CEEFB-4303-48C6-85ED-F9D6BAC5A33B}" type="presParOf" srcId="{F264041A-BB5D-462B-B145-2C49F966A029}" destId="{FAF251CC-8ED3-40F8-957B-2E5F305B9D9C}" srcOrd="1" destOrd="0" presId="urn:microsoft.com/office/officeart/2008/layout/NameandTitleOrganizationalChart"/>
    <dgm:cxn modelId="{50F632C7-DFFB-47E5-A648-9E5EA44CC61F}" type="presParOf" srcId="{F264041A-BB5D-462B-B145-2C49F966A029}" destId="{4AE7D2E8-6220-42CE-BCB3-4484B52FB056}" srcOrd="2" destOrd="0" presId="urn:microsoft.com/office/officeart/2008/layout/NameandTitleOrganizationalChart"/>
    <dgm:cxn modelId="{DF7A06AE-1C02-4E82-88C5-C25E64EB1E3C}" type="presParOf" srcId="{4AE7D2E8-6220-42CE-BCB3-4484B52FB056}" destId="{DCDB252A-3664-4A03-B71F-363780B4A94B}" srcOrd="0" destOrd="0" presId="urn:microsoft.com/office/officeart/2008/layout/NameandTitleOrganizationalChart"/>
    <dgm:cxn modelId="{8B8F866D-FD0A-4797-9F9E-67D6A4C6133B}" type="presParOf" srcId="{4AE7D2E8-6220-42CE-BCB3-4484B52FB056}" destId="{65B9D72B-D1EF-4567-AA88-E1C14A025747}" srcOrd="1" destOrd="0" presId="urn:microsoft.com/office/officeart/2008/layout/NameandTitleOrganizationalChart"/>
    <dgm:cxn modelId="{00393F4F-A99B-4703-950C-132323CABEA0}" type="presParOf" srcId="{65B9D72B-D1EF-4567-AA88-E1C14A025747}" destId="{5C8361A4-A7AC-4C0D-9BD3-ABCE4DED50F1}" srcOrd="0" destOrd="0" presId="urn:microsoft.com/office/officeart/2008/layout/NameandTitleOrganizationalChart"/>
    <dgm:cxn modelId="{36B3FAF8-A532-4425-9FA4-67A93BE65966}" type="presParOf" srcId="{5C8361A4-A7AC-4C0D-9BD3-ABCE4DED50F1}" destId="{003144A4-74A5-402F-A936-9F6E5C172270}" srcOrd="0" destOrd="0" presId="urn:microsoft.com/office/officeart/2008/layout/NameandTitleOrganizationalChart"/>
    <dgm:cxn modelId="{10D405F9-2E70-40A4-8D96-0595E3E26A94}" type="presParOf" srcId="{5C8361A4-A7AC-4C0D-9BD3-ABCE4DED50F1}" destId="{BD9AC5E4-59FE-4077-95C2-A9DA0965B132}" srcOrd="1" destOrd="0" presId="urn:microsoft.com/office/officeart/2008/layout/NameandTitleOrganizationalChart"/>
    <dgm:cxn modelId="{1FA88A7F-2CA9-4870-A6FE-63F6875E230F}" type="presParOf" srcId="{5C8361A4-A7AC-4C0D-9BD3-ABCE4DED50F1}" destId="{69D7F361-BB9A-4EBD-B72E-DBCBAC8D850D}" srcOrd="2" destOrd="0" presId="urn:microsoft.com/office/officeart/2008/layout/NameandTitleOrganizationalChart"/>
    <dgm:cxn modelId="{866B0497-435C-4B87-B387-6A2047137C92}" type="presParOf" srcId="{65B9D72B-D1EF-4567-AA88-E1C14A025747}" destId="{6ED8F3DA-B2BE-476D-8993-AD5DAE5BC340}" srcOrd="1" destOrd="0" presId="urn:microsoft.com/office/officeart/2008/layout/NameandTitleOrganizationalChart"/>
    <dgm:cxn modelId="{4C097111-3EA4-4A63-99BC-0CF4C87205DF}" type="presParOf" srcId="{65B9D72B-D1EF-4567-AA88-E1C14A025747}" destId="{F0B07F4F-3634-4DBA-871A-D0AFA897D5E3}" srcOrd="2" destOrd="0" presId="urn:microsoft.com/office/officeart/2008/layout/NameandTitleOrganizationalChart"/>
    <dgm:cxn modelId="{CF25FB69-C3FD-4EF5-A9DD-AD9B097C02E7}" type="presParOf" srcId="{F0B07F4F-3634-4DBA-871A-D0AFA897D5E3}" destId="{F77EA343-402E-4055-B528-BC5C92872DF0}" srcOrd="0" destOrd="0" presId="urn:microsoft.com/office/officeart/2008/layout/NameandTitleOrganizationalChart"/>
    <dgm:cxn modelId="{427E5F55-AC4B-47C7-A049-71ECD98001FA}" type="presParOf" srcId="{F0B07F4F-3634-4DBA-871A-D0AFA897D5E3}" destId="{7A6A4457-C2AC-4484-B9C2-7B8B57EE060E}" srcOrd="1" destOrd="0" presId="urn:microsoft.com/office/officeart/2008/layout/NameandTitleOrganizationalChart"/>
    <dgm:cxn modelId="{1CB6D347-235B-4A08-B389-A50994A46E6B}" type="presParOf" srcId="{7A6A4457-C2AC-4484-B9C2-7B8B57EE060E}" destId="{AB743EB4-8063-4148-A5E0-BDF956E2EB10}" srcOrd="0" destOrd="0" presId="urn:microsoft.com/office/officeart/2008/layout/NameandTitleOrganizationalChart"/>
    <dgm:cxn modelId="{059BB68E-DFB1-4559-B173-A516CBE963EB}" type="presParOf" srcId="{AB743EB4-8063-4148-A5E0-BDF956E2EB10}" destId="{128A425C-F2CD-4864-9035-9AF717637729}" srcOrd="0" destOrd="0" presId="urn:microsoft.com/office/officeart/2008/layout/NameandTitleOrganizationalChart"/>
    <dgm:cxn modelId="{9175C87E-8C54-46EA-B80B-138C8F45DEC0}" type="presParOf" srcId="{AB743EB4-8063-4148-A5E0-BDF956E2EB10}" destId="{4E8FBB95-B865-4967-BB60-ADC4865019D4}" srcOrd="1" destOrd="0" presId="urn:microsoft.com/office/officeart/2008/layout/NameandTitleOrganizationalChart"/>
    <dgm:cxn modelId="{9FF25B3C-26A1-4539-990B-9AA4F0893805}" type="presParOf" srcId="{AB743EB4-8063-4148-A5E0-BDF956E2EB10}" destId="{7746DAEA-7EAD-42B7-A4D2-5F18BFAE8F64}" srcOrd="2" destOrd="0" presId="urn:microsoft.com/office/officeart/2008/layout/NameandTitleOrganizationalChart"/>
    <dgm:cxn modelId="{019F461D-93B8-47AE-BF86-EAA491FC2505}" type="presParOf" srcId="{7A6A4457-C2AC-4484-B9C2-7B8B57EE060E}" destId="{F422C8CC-F356-4043-A1BB-FB50A42A34C1}" srcOrd="1" destOrd="0" presId="urn:microsoft.com/office/officeart/2008/layout/NameandTitleOrganizationalChart"/>
    <dgm:cxn modelId="{C74F49D5-AB7D-41F8-AC37-5370F0F50D5D}" type="presParOf" srcId="{7A6A4457-C2AC-4484-B9C2-7B8B57EE060E}" destId="{E18C9467-17AD-49B4-80D0-3161F57F1223}" srcOrd="2" destOrd="0" presId="urn:microsoft.com/office/officeart/2008/layout/NameandTitleOrganizationalChart"/>
    <dgm:cxn modelId="{7E8C035F-945B-4483-9687-5582143891D2}" type="presParOf" srcId="{F0B07F4F-3634-4DBA-871A-D0AFA897D5E3}" destId="{B02B9B11-7DFE-47B9-AFE6-86EDAE2D9FEE}" srcOrd="2" destOrd="0" presId="urn:microsoft.com/office/officeart/2008/layout/NameandTitleOrganizationalChart"/>
    <dgm:cxn modelId="{CADA1B8A-EBA8-4D69-98AC-1C44313BD536}" type="presParOf" srcId="{F0B07F4F-3634-4DBA-871A-D0AFA897D5E3}" destId="{39C96C8D-CB47-4BF3-BB0C-AB7E333310D0}" srcOrd="3" destOrd="0" presId="urn:microsoft.com/office/officeart/2008/layout/NameandTitleOrganizationalChart"/>
    <dgm:cxn modelId="{EB20AA12-FD10-4CC7-BF96-EBF6E11A6E4B}" type="presParOf" srcId="{39C96C8D-CB47-4BF3-BB0C-AB7E333310D0}" destId="{757965D1-28FC-4C6F-8287-1055C0701F31}" srcOrd="0" destOrd="0" presId="urn:microsoft.com/office/officeart/2008/layout/NameandTitleOrganizationalChart"/>
    <dgm:cxn modelId="{35860181-AB61-49CF-B519-5E3D9744B3CE}" type="presParOf" srcId="{757965D1-28FC-4C6F-8287-1055C0701F31}" destId="{EF579EB2-9404-409B-BD95-681BC4F22070}" srcOrd="0" destOrd="0" presId="urn:microsoft.com/office/officeart/2008/layout/NameandTitleOrganizationalChart"/>
    <dgm:cxn modelId="{A2E230D5-A3D5-42F9-A694-C90998A6AB50}" type="presParOf" srcId="{757965D1-28FC-4C6F-8287-1055C0701F31}" destId="{2A475493-5FEE-4524-BBA8-AFD61A335893}" srcOrd="1" destOrd="0" presId="urn:microsoft.com/office/officeart/2008/layout/NameandTitleOrganizationalChart"/>
    <dgm:cxn modelId="{925F54F1-C4F4-4F00-A11C-573EFD7947B4}" type="presParOf" srcId="{757965D1-28FC-4C6F-8287-1055C0701F31}" destId="{32DB00D9-1B9B-4B36-B709-D04CA2EBF20E}" srcOrd="2" destOrd="0" presId="urn:microsoft.com/office/officeart/2008/layout/NameandTitleOrganizationalChart"/>
    <dgm:cxn modelId="{9660A596-CE8C-4DCB-9C4F-3164A76B8BE4}" type="presParOf" srcId="{39C96C8D-CB47-4BF3-BB0C-AB7E333310D0}" destId="{FB5E4AE4-7B5A-4827-B84D-FF3CC0A932A1}" srcOrd="1" destOrd="0" presId="urn:microsoft.com/office/officeart/2008/layout/NameandTitleOrganizationalChart"/>
    <dgm:cxn modelId="{7AD9FA0D-F2C9-4247-A689-9BF8326C1EE4}" type="presParOf" srcId="{39C96C8D-CB47-4BF3-BB0C-AB7E333310D0}" destId="{DC883980-2B0D-4EF1-8312-A9071EB29AA4}" srcOrd="2" destOrd="0" presId="urn:microsoft.com/office/officeart/2008/layout/NameandTitleOrganizationalChart"/>
    <dgm:cxn modelId="{18CD3C34-A074-4508-ADF4-0A24940B20E4}" type="presParOf" srcId="{4AE7D2E8-6220-42CE-BCB3-4484B52FB056}" destId="{67026099-6D1D-4F32-A673-78D58210474E}" srcOrd="2" destOrd="0" presId="urn:microsoft.com/office/officeart/2008/layout/NameandTitleOrganizationalChart"/>
    <dgm:cxn modelId="{3662C647-2AA3-4773-8057-ADB03A6C3926}" type="presParOf" srcId="{4AE7D2E8-6220-42CE-BCB3-4484B52FB056}" destId="{5B79BD7F-3555-4AFF-B3BE-C17711CF5640}" srcOrd="3" destOrd="0" presId="urn:microsoft.com/office/officeart/2008/layout/NameandTitleOrganizationalChart"/>
    <dgm:cxn modelId="{83366400-435A-41B2-BEBB-5BC2BD9AD844}" type="presParOf" srcId="{5B79BD7F-3555-4AFF-B3BE-C17711CF5640}" destId="{7DD55617-81AB-45BA-A5FC-D1A5B1DD5453}" srcOrd="0" destOrd="0" presId="urn:microsoft.com/office/officeart/2008/layout/NameandTitleOrganizationalChart"/>
    <dgm:cxn modelId="{B4868872-5DCA-4C05-9636-B060F4A25EFE}" type="presParOf" srcId="{7DD55617-81AB-45BA-A5FC-D1A5B1DD5453}" destId="{521BE26D-4CB6-4BB3-AC16-7C18255F922F}" srcOrd="0" destOrd="0" presId="urn:microsoft.com/office/officeart/2008/layout/NameandTitleOrganizationalChart"/>
    <dgm:cxn modelId="{C67865DD-2638-43EC-9C7C-D2255F6D23B4}" type="presParOf" srcId="{7DD55617-81AB-45BA-A5FC-D1A5B1DD5453}" destId="{4817D9F4-D7FB-418F-BDF8-474F6D24C557}" srcOrd="1" destOrd="0" presId="urn:microsoft.com/office/officeart/2008/layout/NameandTitleOrganizationalChart"/>
    <dgm:cxn modelId="{B9CF4616-9DE6-4AD2-A512-619AE0D331AC}" type="presParOf" srcId="{7DD55617-81AB-45BA-A5FC-D1A5B1DD5453}" destId="{136E3673-E5D6-4259-979F-20E28243CD7B}" srcOrd="2" destOrd="0" presId="urn:microsoft.com/office/officeart/2008/layout/NameandTitleOrganizationalChart"/>
    <dgm:cxn modelId="{96268499-54DD-47C6-8F64-2B001BF68D90}" type="presParOf" srcId="{5B79BD7F-3555-4AFF-B3BE-C17711CF5640}" destId="{132965FF-CD7C-46EE-815C-490C8898538D}" srcOrd="1" destOrd="0" presId="urn:microsoft.com/office/officeart/2008/layout/NameandTitleOrganizationalChart"/>
    <dgm:cxn modelId="{95A51E58-203B-44DE-9C3C-7B8B395FA552}" type="presParOf" srcId="{5B79BD7F-3555-4AFF-B3BE-C17711CF5640}" destId="{C888C5FD-4BA0-4F7F-82B1-7E43507D5B2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AC539F-DC22-FB4B-B424-D9FEFA6BD10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BA50AC2-2D04-2440-A69D-9ABB41244910}">
      <dgm:prSet phldrT="[Text]" custT="1"/>
      <dgm:spPr/>
      <dgm:t>
        <a:bodyPr/>
        <a:lstStyle/>
        <a:p>
          <a:r>
            <a:rPr lang="en-US" sz="1800" dirty="0"/>
            <a:t>Under-refined EF Skills</a:t>
          </a:r>
        </a:p>
      </dgm:t>
    </dgm:pt>
    <dgm:pt modelId="{150CDE8B-BFD2-344E-B170-18DE627016D5}" type="parTrans" cxnId="{363B2666-D6BE-604D-98C7-497ED9C48616}">
      <dgm:prSet/>
      <dgm:spPr/>
      <dgm:t>
        <a:bodyPr/>
        <a:lstStyle/>
        <a:p>
          <a:endParaRPr lang="en-US"/>
        </a:p>
      </dgm:t>
    </dgm:pt>
    <dgm:pt modelId="{6AE3DC1E-561F-624C-BC55-F3D71C0CF371}" type="sibTrans" cxnId="{363B2666-D6BE-604D-98C7-497ED9C48616}">
      <dgm:prSet/>
      <dgm:spPr/>
      <dgm:t>
        <a:bodyPr/>
        <a:lstStyle/>
        <a:p>
          <a:endParaRPr lang="en-US"/>
        </a:p>
      </dgm:t>
    </dgm:pt>
    <dgm:pt modelId="{0D511D8F-42D8-E94B-BA78-2ED78CDCE617}">
      <dgm:prSet phldrT="[Text]" custT="1"/>
      <dgm:spPr/>
      <dgm:t>
        <a:bodyPr/>
        <a:lstStyle/>
        <a:p>
          <a:r>
            <a:rPr lang="en-US" sz="1800" dirty="0"/>
            <a:t>Increased Cognitive Load</a:t>
          </a:r>
        </a:p>
      </dgm:t>
    </dgm:pt>
    <dgm:pt modelId="{BE115E61-EDE1-DE45-B49B-7CDF657BDE7B}" type="parTrans" cxnId="{1897BE33-DB38-6A4B-9B02-5FC277F8E45E}">
      <dgm:prSet/>
      <dgm:spPr/>
      <dgm:t>
        <a:bodyPr/>
        <a:lstStyle/>
        <a:p>
          <a:endParaRPr lang="en-US"/>
        </a:p>
      </dgm:t>
    </dgm:pt>
    <dgm:pt modelId="{5133173A-F946-8148-B0F7-B4AAA0EC31B6}" type="sibTrans" cxnId="{1897BE33-DB38-6A4B-9B02-5FC277F8E45E}">
      <dgm:prSet/>
      <dgm:spPr/>
      <dgm:t>
        <a:bodyPr/>
        <a:lstStyle/>
        <a:p>
          <a:endParaRPr lang="en-US"/>
        </a:p>
      </dgm:t>
    </dgm:pt>
    <dgm:pt modelId="{1DB89E50-8425-E644-86E5-96F209D9279D}">
      <dgm:prSet phldrT="[Text]" custT="1"/>
      <dgm:spPr/>
      <dgm:t>
        <a:bodyPr/>
        <a:lstStyle/>
        <a:p>
          <a:r>
            <a:rPr lang="en-US" sz="1800" dirty="0"/>
            <a:t>Feelings of Stress</a:t>
          </a:r>
        </a:p>
      </dgm:t>
    </dgm:pt>
    <dgm:pt modelId="{D86D31E3-A79B-F04C-96D3-574708C3BFC7}" type="parTrans" cxnId="{EE0C1B6F-37F9-F34E-A58B-A864D62AF0C4}">
      <dgm:prSet/>
      <dgm:spPr/>
      <dgm:t>
        <a:bodyPr/>
        <a:lstStyle/>
        <a:p>
          <a:endParaRPr lang="en-US"/>
        </a:p>
      </dgm:t>
    </dgm:pt>
    <dgm:pt modelId="{113BE02D-969E-FF45-891F-C38402DC106D}" type="sibTrans" cxnId="{EE0C1B6F-37F9-F34E-A58B-A864D62AF0C4}">
      <dgm:prSet/>
      <dgm:spPr/>
      <dgm:t>
        <a:bodyPr/>
        <a:lstStyle/>
        <a:p>
          <a:endParaRPr lang="en-US"/>
        </a:p>
      </dgm:t>
    </dgm:pt>
    <dgm:pt modelId="{A650010D-7913-1746-A2F9-35916570CE47}">
      <dgm:prSet phldrT="[Text]" custT="1"/>
      <dgm:spPr/>
      <dgm:t>
        <a:bodyPr/>
        <a:lstStyle/>
        <a:p>
          <a:r>
            <a:rPr lang="en-US" sz="1800" dirty="0"/>
            <a:t>Cognitive Overload</a:t>
          </a:r>
        </a:p>
      </dgm:t>
    </dgm:pt>
    <dgm:pt modelId="{4EFE4E7A-4F63-0F4D-B190-A6237C6D371F}" type="parTrans" cxnId="{1B4B1530-0E5A-224B-8238-2C741B6E403C}">
      <dgm:prSet/>
      <dgm:spPr/>
      <dgm:t>
        <a:bodyPr/>
        <a:lstStyle/>
        <a:p>
          <a:endParaRPr lang="en-US"/>
        </a:p>
      </dgm:t>
    </dgm:pt>
    <dgm:pt modelId="{603D7C38-C634-CC46-84DE-79D20EBF689F}" type="sibTrans" cxnId="{1B4B1530-0E5A-224B-8238-2C741B6E403C}">
      <dgm:prSet/>
      <dgm:spPr/>
      <dgm:t>
        <a:bodyPr/>
        <a:lstStyle/>
        <a:p>
          <a:endParaRPr lang="en-US"/>
        </a:p>
      </dgm:t>
    </dgm:pt>
    <dgm:pt modelId="{DC3E4A5E-48E8-4848-8A2A-849176A87773}">
      <dgm:prSet phldrT="[Text]" custT="1"/>
      <dgm:spPr/>
      <dgm:t>
        <a:bodyPr/>
        <a:lstStyle/>
        <a:p>
          <a:r>
            <a:rPr lang="en-US" sz="1800" dirty="0"/>
            <a:t>Decreased Performance</a:t>
          </a:r>
        </a:p>
      </dgm:t>
    </dgm:pt>
    <dgm:pt modelId="{2FB925AE-F4DE-3843-B99F-84E5EEB8B094}" type="parTrans" cxnId="{02064465-3A67-004F-A9D7-3D74EFD2C683}">
      <dgm:prSet/>
      <dgm:spPr/>
      <dgm:t>
        <a:bodyPr/>
        <a:lstStyle/>
        <a:p>
          <a:endParaRPr lang="en-US"/>
        </a:p>
      </dgm:t>
    </dgm:pt>
    <dgm:pt modelId="{27B9CB16-78F6-324F-8447-113F1DC02A7C}" type="sibTrans" cxnId="{02064465-3A67-004F-A9D7-3D74EFD2C683}">
      <dgm:prSet/>
      <dgm:spPr/>
      <dgm:t>
        <a:bodyPr/>
        <a:lstStyle/>
        <a:p>
          <a:endParaRPr lang="en-US"/>
        </a:p>
      </dgm:t>
    </dgm:pt>
    <dgm:pt modelId="{263D68E7-6A33-674F-BD87-7BDBF82C4C2C}">
      <dgm:prSet phldrT="[Text]" custT="1"/>
      <dgm:spPr/>
      <dgm:t>
        <a:bodyPr/>
        <a:lstStyle/>
        <a:p>
          <a:r>
            <a:rPr lang="en-US" sz="1800" dirty="0"/>
            <a:t>Feelings of Distress</a:t>
          </a:r>
        </a:p>
      </dgm:t>
    </dgm:pt>
    <dgm:pt modelId="{A0051CC8-ACE2-414A-A9D9-B89EC6B9919A}" type="parTrans" cxnId="{166C91F8-82CF-1C42-AEFB-1D211614E4BD}">
      <dgm:prSet/>
      <dgm:spPr/>
      <dgm:t>
        <a:bodyPr/>
        <a:lstStyle/>
        <a:p>
          <a:endParaRPr lang="en-US"/>
        </a:p>
      </dgm:t>
    </dgm:pt>
    <dgm:pt modelId="{557C90F4-4290-A24F-9409-63C96CA80A99}" type="sibTrans" cxnId="{166C91F8-82CF-1C42-AEFB-1D211614E4BD}">
      <dgm:prSet/>
      <dgm:spPr/>
      <dgm:t>
        <a:bodyPr/>
        <a:lstStyle/>
        <a:p>
          <a:endParaRPr lang="en-US"/>
        </a:p>
      </dgm:t>
    </dgm:pt>
    <dgm:pt modelId="{18BBF653-B1D8-544E-94C5-6A343AEBDFB2}">
      <dgm:prSet phldrT="[Text]" custT="1"/>
      <dgm:spPr/>
      <dgm:t>
        <a:bodyPr/>
        <a:lstStyle/>
        <a:p>
          <a:r>
            <a:rPr lang="en-US" sz="1800" dirty="0"/>
            <a:t>Increased Symptoms</a:t>
          </a:r>
        </a:p>
      </dgm:t>
    </dgm:pt>
    <dgm:pt modelId="{CBB4AFFF-F514-6B4B-A03D-C80C746241BE}" type="parTrans" cxnId="{113C4E21-A568-3343-AA9B-9041329A4A1A}">
      <dgm:prSet/>
      <dgm:spPr/>
      <dgm:t>
        <a:bodyPr/>
        <a:lstStyle/>
        <a:p>
          <a:endParaRPr lang="en-US"/>
        </a:p>
      </dgm:t>
    </dgm:pt>
    <dgm:pt modelId="{C453D4DC-91AD-924E-B197-70E55CA22803}" type="sibTrans" cxnId="{113C4E21-A568-3343-AA9B-9041329A4A1A}">
      <dgm:prSet/>
      <dgm:spPr/>
      <dgm:t>
        <a:bodyPr/>
        <a:lstStyle/>
        <a:p>
          <a:endParaRPr lang="en-US"/>
        </a:p>
      </dgm:t>
    </dgm:pt>
    <dgm:pt modelId="{FE8BE6B4-322A-1C40-9E79-3A22DC076724}" type="pres">
      <dgm:prSet presAssocID="{50AC539F-DC22-FB4B-B424-D9FEFA6BD105}" presName="Name0" presStyleCnt="0">
        <dgm:presLayoutVars>
          <dgm:dir/>
          <dgm:resizeHandles val="exact"/>
        </dgm:presLayoutVars>
      </dgm:prSet>
      <dgm:spPr/>
    </dgm:pt>
    <dgm:pt modelId="{4E3CD934-15EA-4149-8EF5-9D057DAE613E}" type="pres">
      <dgm:prSet presAssocID="{50AC539F-DC22-FB4B-B424-D9FEFA6BD105}" presName="arrow" presStyleLbl="bgShp" presStyleIdx="0" presStyleCnt="1"/>
      <dgm:spPr>
        <a:solidFill>
          <a:schemeClr val="tx1">
            <a:lumMod val="50000"/>
            <a:lumOff val="50000"/>
          </a:schemeClr>
        </a:solidFill>
      </dgm:spPr>
    </dgm:pt>
    <dgm:pt modelId="{7A97EEDE-363E-C845-8D15-3A22FAA41A18}" type="pres">
      <dgm:prSet presAssocID="{50AC539F-DC22-FB4B-B424-D9FEFA6BD105}" presName="points" presStyleCnt="0"/>
      <dgm:spPr/>
    </dgm:pt>
    <dgm:pt modelId="{EE99CB3B-8F50-1E41-AC0D-9D1FE330402E}" type="pres">
      <dgm:prSet presAssocID="{1BA50AC2-2D04-2440-A69D-9ABB41244910}" presName="compositeA" presStyleCnt="0"/>
      <dgm:spPr/>
    </dgm:pt>
    <dgm:pt modelId="{F33161C9-B7BF-3541-9CC5-A53666CB5923}" type="pres">
      <dgm:prSet presAssocID="{1BA50AC2-2D04-2440-A69D-9ABB41244910}" presName="textA" presStyleLbl="revTx" presStyleIdx="0" presStyleCnt="7" custScaleX="295633">
        <dgm:presLayoutVars>
          <dgm:bulletEnabled val="1"/>
        </dgm:presLayoutVars>
      </dgm:prSet>
      <dgm:spPr/>
    </dgm:pt>
    <dgm:pt modelId="{9A3D0FA6-94EF-0242-9FCF-6774D7AED8D4}" type="pres">
      <dgm:prSet presAssocID="{1BA50AC2-2D04-2440-A69D-9ABB41244910}" presName="circleA" presStyleLbl="node1" presStyleIdx="0" presStyleCnt="7"/>
      <dgm:spPr>
        <a:solidFill>
          <a:schemeClr val="tx2"/>
        </a:solidFill>
      </dgm:spPr>
    </dgm:pt>
    <dgm:pt modelId="{FBF9FAAD-5080-BC4F-A22E-6BA68D15786C}" type="pres">
      <dgm:prSet presAssocID="{1BA50AC2-2D04-2440-A69D-9ABB41244910}" presName="spaceA" presStyleCnt="0"/>
      <dgm:spPr/>
    </dgm:pt>
    <dgm:pt modelId="{473CDA7F-3E03-794D-8C63-2C86B4E3F663}" type="pres">
      <dgm:prSet presAssocID="{6AE3DC1E-561F-624C-BC55-F3D71C0CF371}" presName="space" presStyleCnt="0"/>
      <dgm:spPr/>
    </dgm:pt>
    <dgm:pt modelId="{58EBC9D0-F0A4-4544-97E3-D764D9CE9CC9}" type="pres">
      <dgm:prSet presAssocID="{0D511D8F-42D8-E94B-BA78-2ED78CDCE617}" presName="compositeB" presStyleCnt="0"/>
      <dgm:spPr/>
    </dgm:pt>
    <dgm:pt modelId="{8931A640-1B46-F642-A855-0736898E47EC}" type="pres">
      <dgm:prSet presAssocID="{0D511D8F-42D8-E94B-BA78-2ED78CDCE617}" presName="textB" presStyleLbl="revTx" presStyleIdx="1" presStyleCnt="7" custScaleX="294148">
        <dgm:presLayoutVars>
          <dgm:bulletEnabled val="1"/>
        </dgm:presLayoutVars>
      </dgm:prSet>
      <dgm:spPr/>
    </dgm:pt>
    <dgm:pt modelId="{A6AD9A9F-FA05-284B-85AB-03342DF65F7D}" type="pres">
      <dgm:prSet presAssocID="{0D511D8F-42D8-E94B-BA78-2ED78CDCE617}" presName="circleB" presStyleLbl="node1" presStyleIdx="1" presStyleCnt="7"/>
      <dgm:spPr>
        <a:solidFill>
          <a:schemeClr val="tx2"/>
        </a:solidFill>
      </dgm:spPr>
    </dgm:pt>
    <dgm:pt modelId="{9A692C17-EA23-2A41-B200-AD543FD2734D}" type="pres">
      <dgm:prSet presAssocID="{0D511D8F-42D8-E94B-BA78-2ED78CDCE617}" presName="spaceB" presStyleCnt="0"/>
      <dgm:spPr/>
    </dgm:pt>
    <dgm:pt modelId="{E3E028FC-F182-C941-BCEC-D5599B4129D8}" type="pres">
      <dgm:prSet presAssocID="{5133173A-F946-8148-B0F7-B4AAA0EC31B6}" presName="space" presStyleCnt="0"/>
      <dgm:spPr/>
    </dgm:pt>
    <dgm:pt modelId="{09A072EF-2FE3-6E4D-A003-C5BD316A39E1}" type="pres">
      <dgm:prSet presAssocID="{1DB89E50-8425-E644-86E5-96F209D9279D}" presName="compositeA" presStyleCnt="0"/>
      <dgm:spPr/>
    </dgm:pt>
    <dgm:pt modelId="{3386BB40-8ED7-5141-8892-A07F73EDA299}" type="pres">
      <dgm:prSet presAssocID="{1DB89E50-8425-E644-86E5-96F209D9279D}" presName="textA" presStyleLbl="revTx" presStyleIdx="2" presStyleCnt="7" custScaleX="256543">
        <dgm:presLayoutVars>
          <dgm:bulletEnabled val="1"/>
        </dgm:presLayoutVars>
      </dgm:prSet>
      <dgm:spPr/>
    </dgm:pt>
    <dgm:pt modelId="{F34F7E24-C490-B74C-8CE5-A4A486AECB83}" type="pres">
      <dgm:prSet presAssocID="{1DB89E50-8425-E644-86E5-96F209D9279D}" presName="circleA" presStyleLbl="node1" presStyleIdx="2" presStyleCnt="7"/>
      <dgm:spPr>
        <a:solidFill>
          <a:schemeClr val="tx2"/>
        </a:solidFill>
      </dgm:spPr>
    </dgm:pt>
    <dgm:pt modelId="{6ACF73A7-1C85-5548-BE01-B6FD00987D80}" type="pres">
      <dgm:prSet presAssocID="{1DB89E50-8425-E644-86E5-96F209D9279D}" presName="spaceA" presStyleCnt="0"/>
      <dgm:spPr/>
    </dgm:pt>
    <dgm:pt modelId="{DE038F62-C399-CB42-9285-A943F356AAA8}" type="pres">
      <dgm:prSet presAssocID="{113BE02D-969E-FF45-891F-C38402DC106D}" presName="space" presStyleCnt="0"/>
      <dgm:spPr/>
    </dgm:pt>
    <dgm:pt modelId="{8906031B-4F33-6641-B998-49BD0D0D47A1}" type="pres">
      <dgm:prSet presAssocID="{A650010D-7913-1746-A2F9-35916570CE47}" presName="compositeB" presStyleCnt="0"/>
      <dgm:spPr/>
    </dgm:pt>
    <dgm:pt modelId="{219CE72C-94AE-334F-9DE0-49059E67B0F5}" type="pres">
      <dgm:prSet presAssocID="{A650010D-7913-1746-A2F9-35916570CE47}" presName="textB" presStyleLbl="revTx" presStyleIdx="3" presStyleCnt="7" custScaleX="288801">
        <dgm:presLayoutVars>
          <dgm:bulletEnabled val="1"/>
        </dgm:presLayoutVars>
      </dgm:prSet>
      <dgm:spPr/>
    </dgm:pt>
    <dgm:pt modelId="{CFCDA697-11FF-7048-8338-0E0227023A33}" type="pres">
      <dgm:prSet presAssocID="{A650010D-7913-1746-A2F9-35916570CE47}" presName="circleB" presStyleLbl="node1" presStyleIdx="3" presStyleCnt="7"/>
      <dgm:spPr>
        <a:solidFill>
          <a:schemeClr val="tx2"/>
        </a:solidFill>
      </dgm:spPr>
    </dgm:pt>
    <dgm:pt modelId="{F8F6E67A-B531-DE49-910F-7D5287638476}" type="pres">
      <dgm:prSet presAssocID="{A650010D-7913-1746-A2F9-35916570CE47}" presName="spaceB" presStyleCnt="0"/>
      <dgm:spPr/>
    </dgm:pt>
    <dgm:pt modelId="{65729130-5A4E-6642-A436-3AA2776526AF}" type="pres">
      <dgm:prSet presAssocID="{603D7C38-C634-CC46-84DE-79D20EBF689F}" presName="space" presStyleCnt="0"/>
      <dgm:spPr/>
    </dgm:pt>
    <dgm:pt modelId="{CEB5AA80-AD49-9048-A4D7-4B784CE6F7DB}" type="pres">
      <dgm:prSet presAssocID="{DC3E4A5E-48E8-4848-8A2A-849176A87773}" presName="compositeA" presStyleCnt="0"/>
      <dgm:spPr/>
    </dgm:pt>
    <dgm:pt modelId="{76AE733E-2AAE-574C-9619-31558C8352B7}" type="pres">
      <dgm:prSet presAssocID="{DC3E4A5E-48E8-4848-8A2A-849176A87773}" presName="textA" presStyleLbl="revTx" presStyleIdx="4" presStyleCnt="7" custScaleX="423769">
        <dgm:presLayoutVars>
          <dgm:bulletEnabled val="1"/>
        </dgm:presLayoutVars>
      </dgm:prSet>
      <dgm:spPr/>
    </dgm:pt>
    <dgm:pt modelId="{FFF154D7-2A13-8344-8E3A-074BE1CFEC5E}" type="pres">
      <dgm:prSet presAssocID="{DC3E4A5E-48E8-4848-8A2A-849176A87773}" presName="circleA" presStyleLbl="node1" presStyleIdx="4" presStyleCnt="7"/>
      <dgm:spPr>
        <a:solidFill>
          <a:schemeClr val="tx2"/>
        </a:solidFill>
      </dgm:spPr>
    </dgm:pt>
    <dgm:pt modelId="{C1A97141-7E2E-F846-A2A1-CEAFD7D44B2D}" type="pres">
      <dgm:prSet presAssocID="{DC3E4A5E-48E8-4848-8A2A-849176A87773}" presName="spaceA" presStyleCnt="0"/>
      <dgm:spPr/>
    </dgm:pt>
    <dgm:pt modelId="{13DD5280-108C-2541-A58E-12A5CA1683F7}" type="pres">
      <dgm:prSet presAssocID="{27B9CB16-78F6-324F-8447-113F1DC02A7C}" presName="space" presStyleCnt="0"/>
      <dgm:spPr/>
    </dgm:pt>
    <dgm:pt modelId="{12A0DD5E-6CA3-C645-AE5D-BD45DDB80719}" type="pres">
      <dgm:prSet presAssocID="{263D68E7-6A33-674F-BD87-7BDBF82C4C2C}" presName="compositeB" presStyleCnt="0"/>
      <dgm:spPr/>
    </dgm:pt>
    <dgm:pt modelId="{9542F92A-16F7-2C45-9C4F-6684ED97C44E}" type="pres">
      <dgm:prSet presAssocID="{263D68E7-6A33-674F-BD87-7BDBF82C4C2C}" presName="textB" presStyleLbl="revTx" presStyleIdx="5" presStyleCnt="7" custScaleX="340873">
        <dgm:presLayoutVars>
          <dgm:bulletEnabled val="1"/>
        </dgm:presLayoutVars>
      </dgm:prSet>
      <dgm:spPr/>
    </dgm:pt>
    <dgm:pt modelId="{D56A831B-4850-0744-8C36-C30B151F19E5}" type="pres">
      <dgm:prSet presAssocID="{263D68E7-6A33-674F-BD87-7BDBF82C4C2C}" presName="circleB" presStyleLbl="node1" presStyleIdx="5" presStyleCnt="7"/>
      <dgm:spPr>
        <a:solidFill>
          <a:schemeClr val="tx2"/>
        </a:solidFill>
      </dgm:spPr>
    </dgm:pt>
    <dgm:pt modelId="{179C5B64-FE93-CC42-9353-F8640EEE5190}" type="pres">
      <dgm:prSet presAssocID="{263D68E7-6A33-674F-BD87-7BDBF82C4C2C}" presName="spaceB" presStyleCnt="0"/>
      <dgm:spPr/>
    </dgm:pt>
    <dgm:pt modelId="{391F139A-7CFA-2A40-857C-86CBBB996D14}" type="pres">
      <dgm:prSet presAssocID="{557C90F4-4290-A24F-9409-63C96CA80A99}" presName="space" presStyleCnt="0"/>
      <dgm:spPr/>
    </dgm:pt>
    <dgm:pt modelId="{5E1360D9-03E5-BE4A-BFB0-483D32F6B2E7}" type="pres">
      <dgm:prSet presAssocID="{18BBF653-B1D8-544E-94C5-6A343AEBDFB2}" presName="compositeA" presStyleCnt="0"/>
      <dgm:spPr/>
    </dgm:pt>
    <dgm:pt modelId="{AF2F5375-EB98-C145-B454-9C93AD9C1026}" type="pres">
      <dgm:prSet presAssocID="{18BBF653-B1D8-544E-94C5-6A343AEBDFB2}" presName="textA" presStyleLbl="revTx" presStyleIdx="6" presStyleCnt="7" custScaleX="322371">
        <dgm:presLayoutVars>
          <dgm:bulletEnabled val="1"/>
        </dgm:presLayoutVars>
      </dgm:prSet>
      <dgm:spPr/>
    </dgm:pt>
    <dgm:pt modelId="{2372D217-64E3-F949-8DBC-B6F3649302DA}" type="pres">
      <dgm:prSet presAssocID="{18BBF653-B1D8-544E-94C5-6A343AEBDFB2}" presName="circleA" presStyleLbl="node1" presStyleIdx="6" presStyleCnt="7"/>
      <dgm:spPr>
        <a:solidFill>
          <a:schemeClr val="tx2"/>
        </a:solidFill>
      </dgm:spPr>
    </dgm:pt>
    <dgm:pt modelId="{9CA1A6BF-7539-0E49-9FEC-2B0B4C7DF4C6}" type="pres">
      <dgm:prSet presAssocID="{18BBF653-B1D8-544E-94C5-6A343AEBDFB2}" presName="spaceA" presStyleCnt="0"/>
      <dgm:spPr/>
    </dgm:pt>
  </dgm:ptLst>
  <dgm:cxnLst>
    <dgm:cxn modelId="{60A94E08-F983-6746-9247-EED195C608BD}" type="presOf" srcId="{263D68E7-6A33-674F-BD87-7BDBF82C4C2C}" destId="{9542F92A-16F7-2C45-9C4F-6684ED97C44E}" srcOrd="0" destOrd="0" presId="urn:microsoft.com/office/officeart/2005/8/layout/hProcess11"/>
    <dgm:cxn modelId="{90CA2220-EAA0-0A41-8C1D-39E659365AE6}" type="presOf" srcId="{DC3E4A5E-48E8-4848-8A2A-849176A87773}" destId="{76AE733E-2AAE-574C-9619-31558C8352B7}" srcOrd="0" destOrd="0" presId="urn:microsoft.com/office/officeart/2005/8/layout/hProcess11"/>
    <dgm:cxn modelId="{E5353621-D5D9-454C-9E38-ED8CA28727F0}" type="presOf" srcId="{0D511D8F-42D8-E94B-BA78-2ED78CDCE617}" destId="{8931A640-1B46-F642-A855-0736898E47EC}" srcOrd="0" destOrd="0" presId="urn:microsoft.com/office/officeart/2005/8/layout/hProcess11"/>
    <dgm:cxn modelId="{113C4E21-A568-3343-AA9B-9041329A4A1A}" srcId="{50AC539F-DC22-FB4B-B424-D9FEFA6BD105}" destId="{18BBF653-B1D8-544E-94C5-6A343AEBDFB2}" srcOrd="6" destOrd="0" parTransId="{CBB4AFFF-F514-6B4B-A03D-C80C746241BE}" sibTransId="{C453D4DC-91AD-924E-B197-70E55CA22803}"/>
    <dgm:cxn modelId="{1B4B1530-0E5A-224B-8238-2C741B6E403C}" srcId="{50AC539F-DC22-FB4B-B424-D9FEFA6BD105}" destId="{A650010D-7913-1746-A2F9-35916570CE47}" srcOrd="3" destOrd="0" parTransId="{4EFE4E7A-4F63-0F4D-B190-A6237C6D371F}" sibTransId="{603D7C38-C634-CC46-84DE-79D20EBF689F}"/>
    <dgm:cxn modelId="{1897BE33-DB38-6A4B-9B02-5FC277F8E45E}" srcId="{50AC539F-DC22-FB4B-B424-D9FEFA6BD105}" destId="{0D511D8F-42D8-E94B-BA78-2ED78CDCE617}" srcOrd="1" destOrd="0" parTransId="{BE115E61-EDE1-DE45-B49B-7CDF657BDE7B}" sibTransId="{5133173A-F946-8148-B0F7-B4AAA0EC31B6}"/>
    <dgm:cxn modelId="{9BD59940-5209-D442-8216-39838078EBD6}" type="presOf" srcId="{18BBF653-B1D8-544E-94C5-6A343AEBDFB2}" destId="{AF2F5375-EB98-C145-B454-9C93AD9C1026}" srcOrd="0" destOrd="0" presId="urn:microsoft.com/office/officeart/2005/8/layout/hProcess11"/>
    <dgm:cxn modelId="{02064465-3A67-004F-A9D7-3D74EFD2C683}" srcId="{50AC539F-DC22-FB4B-B424-D9FEFA6BD105}" destId="{DC3E4A5E-48E8-4848-8A2A-849176A87773}" srcOrd="4" destOrd="0" parTransId="{2FB925AE-F4DE-3843-B99F-84E5EEB8B094}" sibTransId="{27B9CB16-78F6-324F-8447-113F1DC02A7C}"/>
    <dgm:cxn modelId="{363B2666-D6BE-604D-98C7-497ED9C48616}" srcId="{50AC539F-DC22-FB4B-B424-D9FEFA6BD105}" destId="{1BA50AC2-2D04-2440-A69D-9ABB41244910}" srcOrd="0" destOrd="0" parTransId="{150CDE8B-BFD2-344E-B170-18DE627016D5}" sibTransId="{6AE3DC1E-561F-624C-BC55-F3D71C0CF371}"/>
    <dgm:cxn modelId="{EE0C1B6F-37F9-F34E-A58B-A864D62AF0C4}" srcId="{50AC539F-DC22-FB4B-B424-D9FEFA6BD105}" destId="{1DB89E50-8425-E644-86E5-96F209D9279D}" srcOrd="2" destOrd="0" parTransId="{D86D31E3-A79B-F04C-96D3-574708C3BFC7}" sibTransId="{113BE02D-969E-FF45-891F-C38402DC106D}"/>
    <dgm:cxn modelId="{AB550894-F89E-D94E-BDDA-35FC03EEC598}" type="presOf" srcId="{1BA50AC2-2D04-2440-A69D-9ABB41244910}" destId="{F33161C9-B7BF-3541-9CC5-A53666CB5923}" srcOrd="0" destOrd="0" presId="urn:microsoft.com/office/officeart/2005/8/layout/hProcess11"/>
    <dgm:cxn modelId="{3FF4A6B4-AE1A-B540-A734-27FC448FB816}" type="presOf" srcId="{1DB89E50-8425-E644-86E5-96F209D9279D}" destId="{3386BB40-8ED7-5141-8892-A07F73EDA299}" srcOrd="0" destOrd="0" presId="urn:microsoft.com/office/officeart/2005/8/layout/hProcess11"/>
    <dgm:cxn modelId="{AFF626C6-03F8-6747-81A1-BDE80356E104}" type="presOf" srcId="{A650010D-7913-1746-A2F9-35916570CE47}" destId="{219CE72C-94AE-334F-9DE0-49059E67B0F5}" srcOrd="0" destOrd="0" presId="urn:microsoft.com/office/officeart/2005/8/layout/hProcess11"/>
    <dgm:cxn modelId="{5C6014D1-0D1B-3147-8D2D-CEBC7C4D5C64}" type="presOf" srcId="{50AC539F-DC22-FB4B-B424-D9FEFA6BD105}" destId="{FE8BE6B4-322A-1C40-9E79-3A22DC076724}" srcOrd="0" destOrd="0" presId="urn:microsoft.com/office/officeart/2005/8/layout/hProcess11"/>
    <dgm:cxn modelId="{166C91F8-82CF-1C42-AEFB-1D211614E4BD}" srcId="{50AC539F-DC22-FB4B-B424-D9FEFA6BD105}" destId="{263D68E7-6A33-674F-BD87-7BDBF82C4C2C}" srcOrd="5" destOrd="0" parTransId="{A0051CC8-ACE2-414A-A9D9-B89EC6B9919A}" sibTransId="{557C90F4-4290-A24F-9409-63C96CA80A99}"/>
    <dgm:cxn modelId="{C8DE8ABC-A9DB-AE42-B816-CADFB33F68C7}" type="presParOf" srcId="{FE8BE6B4-322A-1C40-9E79-3A22DC076724}" destId="{4E3CD934-15EA-4149-8EF5-9D057DAE613E}" srcOrd="0" destOrd="0" presId="urn:microsoft.com/office/officeart/2005/8/layout/hProcess11"/>
    <dgm:cxn modelId="{5ACB2979-583C-F54E-B1DD-F3A37BF3C836}" type="presParOf" srcId="{FE8BE6B4-322A-1C40-9E79-3A22DC076724}" destId="{7A97EEDE-363E-C845-8D15-3A22FAA41A18}" srcOrd="1" destOrd="0" presId="urn:microsoft.com/office/officeart/2005/8/layout/hProcess11"/>
    <dgm:cxn modelId="{89314681-44BF-F046-9A26-4E37DA07907E}" type="presParOf" srcId="{7A97EEDE-363E-C845-8D15-3A22FAA41A18}" destId="{EE99CB3B-8F50-1E41-AC0D-9D1FE330402E}" srcOrd="0" destOrd="0" presId="urn:microsoft.com/office/officeart/2005/8/layout/hProcess11"/>
    <dgm:cxn modelId="{71B13290-2336-F648-B01D-E489CE5AADE0}" type="presParOf" srcId="{EE99CB3B-8F50-1E41-AC0D-9D1FE330402E}" destId="{F33161C9-B7BF-3541-9CC5-A53666CB5923}" srcOrd="0" destOrd="0" presId="urn:microsoft.com/office/officeart/2005/8/layout/hProcess11"/>
    <dgm:cxn modelId="{D569F974-B615-9046-A173-824B84F984AF}" type="presParOf" srcId="{EE99CB3B-8F50-1E41-AC0D-9D1FE330402E}" destId="{9A3D0FA6-94EF-0242-9FCF-6774D7AED8D4}" srcOrd="1" destOrd="0" presId="urn:microsoft.com/office/officeart/2005/8/layout/hProcess11"/>
    <dgm:cxn modelId="{C3BF34F1-9D30-AB49-A4A6-54DB2F16CE7B}" type="presParOf" srcId="{EE99CB3B-8F50-1E41-AC0D-9D1FE330402E}" destId="{FBF9FAAD-5080-BC4F-A22E-6BA68D15786C}" srcOrd="2" destOrd="0" presId="urn:microsoft.com/office/officeart/2005/8/layout/hProcess11"/>
    <dgm:cxn modelId="{8BA2F70B-36AF-8043-B909-020E0CC2B686}" type="presParOf" srcId="{7A97EEDE-363E-C845-8D15-3A22FAA41A18}" destId="{473CDA7F-3E03-794D-8C63-2C86B4E3F663}" srcOrd="1" destOrd="0" presId="urn:microsoft.com/office/officeart/2005/8/layout/hProcess11"/>
    <dgm:cxn modelId="{398DC2A8-8C6F-0B4B-974B-56FD9AFBDCA4}" type="presParOf" srcId="{7A97EEDE-363E-C845-8D15-3A22FAA41A18}" destId="{58EBC9D0-F0A4-4544-97E3-D764D9CE9CC9}" srcOrd="2" destOrd="0" presId="urn:microsoft.com/office/officeart/2005/8/layout/hProcess11"/>
    <dgm:cxn modelId="{713287A6-24A3-4D4B-9002-E1364D32A41C}" type="presParOf" srcId="{58EBC9D0-F0A4-4544-97E3-D764D9CE9CC9}" destId="{8931A640-1B46-F642-A855-0736898E47EC}" srcOrd="0" destOrd="0" presId="urn:microsoft.com/office/officeart/2005/8/layout/hProcess11"/>
    <dgm:cxn modelId="{D042407E-A9EF-7E44-BCCA-5E9FD4379487}" type="presParOf" srcId="{58EBC9D0-F0A4-4544-97E3-D764D9CE9CC9}" destId="{A6AD9A9F-FA05-284B-85AB-03342DF65F7D}" srcOrd="1" destOrd="0" presId="urn:microsoft.com/office/officeart/2005/8/layout/hProcess11"/>
    <dgm:cxn modelId="{FCDEA854-BF37-DA42-AD24-6F7068C0458D}" type="presParOf" srcId="{58EBC9D0-F0A4-4544-97E3-D764D9CE9CC9}" destId="{9A692C17-EA23-2A41-B200-AD543FD2734D}" srcOrd="2" destOrd="0" presId="urn:microsoft.com/office/officeart/2005/8/layout/hProcess11"/>
    <dgm:cxn modelId="{DC4D12A4-A577-D249-A3E7-F8266C9167B8}" type="presParOf" srcId="{7A97EEDE-363E-C845-8D15-3A22FAA41A18}" destId="{E3E028FC-F182-C941-BCEC-D5599B4129D8}" srcOrd="3" destOrd="0" presId="urn:microsoft.com/office/officeart/2005/8/layout/hProcess11"/>
    <dgm:cxn modelId="{07CF265D-117B-124D-BEFC-63521DAC0D1F}" type="presParOf" srcId="{7A97EEDE-363E-C845-8D15-3A22FAA41A18}" destId="{09A072EF-2FE3-6E4D-A003-C5BD316A39E1}" srcOrd="4" destOrd="0" presId="urn:microsoft.com/office/officeart/2005/8/layout/hProcess11"/>
    <dgm:cxn modelId="{4AEBB5BF-C3AF-214B-912C-E2DFBA2E8E62}" type="presParOf" srcId="{09A072EF-2FE3-6E4D-A003-C5BD316A39E1}" destId="{3386BB40-8ED7-5141-8892-A07F73EDA299}" srcOrd="0" destOrd="0" presId="urn:microsoft.com/office/officeart/2005/8/layout/hProcess11"/>
    <dgm:cxn modelId="{E2C843F6-4AE4-A44D-A919-DA25CD7E840E}" type="presParOf" srcId="{09A072EF-2FE3-6E4D-A003-C5BD316A39E1}" destId="{F34F7E24-C490-B74C-8CE5-A4A486AECB83}" srcOrd="1" destOrd="0" presId="urn:microsoft.com/office/officeart/2005/8/layout/hProcess11"/>
    <dgm:cxn modelId="{66138F32-D80F-4641-BE93-AA56E95B7458}" type="presParOf" srcId="{09A072EF-2FE3-6E4D-A003-C5BD316A39E1}" destId="{6ACF73A7-1C85-5548-BE01-B6FD00987D80}" srcOrd="2" destOrd="0" presId="urn:microsoft.com/office/officeart/2005/8/layout/hProcess11"/>
    <dgm:cxn modelId="{75533139-48BF-6741-B45D-A7BDCE7BEC86}" type="presParOf" srcId="{7A97EEDE-363E-C845-8D15-3A22FAA41A18}" destId="{DE038F62-C399-CB42-9285-A943F356AAA8}" srcOrd="5" destOrd="0" presId="urn:microsoft.com/office/officeart/2005/8/layout/hProcess11"/>
    <dgm:cxn modelId="{424C132D-0467-5240-B7CC-93C132309C88}" type="presParOf" srcId="{7A97EEDE-363E-C845-8D15-3A22FAA41A18}" destId="{8906031B-4F33-6641-B998-49BD0D0D47A1}" srcOrd="6" destOrd="0" presId="urn:microsoft.com/office/officeart/2005/8/layout/hProcess11"/>
    <dgm:cxn modelId="{365BC265-A0F8-F642-A5F4-E080E4805A1F}" type="presParOf" srcId="{8906031B-4F33-6641-B998-49BD0D0D47A1}" destId="{219CE72C-94AE-334F-9DE0-49059E67B0F5}" srcOrd="0" destOrd="0" presId="urn:microsoft.com/office/officeart/2005/8/layout/hProcess11"/>
    <dgm:cxn modelId="{4DAB714A-221B-F547-A5C5-71171AF028D1}" type="presParOf" srcId="{8906031B-4F33-6641-B998-49BD0D0D47A1}" destId="{CFCDA697-11FF-7048-8338-0E0227023A33}" srcOrd="1" destOrd="0" presId="urn:microsoft.com/office/officeart/2005/8/layout/hProcess11"/>
    <dgm:cxn modelId="{7442EE9B-5206-BB4F-884B-21C0F82FED92}" type="presParOf" srcId="{8906031B-4F33-6641-B998-49BD0D0D47A1}" destId="{F8F6E67A-B531-DE49-910F-7D5287638476}" srcOrd="2" destOrd="0" presId="urn:microsoft.com/office/officeart/2005/8/layout/hProcess11"/>
    <dgm:cxn modelId="{42AF96D7-63D2-914F-A4DA-F1AC579E7284}" type="presParOf" srcId="{7A97EEDE-363E-C845-8D15-3A22FAA41A18}" destId="{65729130-5A4E-6642-A436-3AA2776526AF}" srcOrd="7" destOrd="0" presId="urn:microsoft.com/office/officeart/2005/8/layout/hProcess11"/>
    <dgm:cxn modelId="{B3EB288E-E341-8C43-9FD0-03748E52812B}" type="presParOf" srcId="{7A97EEDE-363E-C845-8D15-3A22FAA41A18}" destId="{CEB5AA80-AD49-9048-A4D7-4B784CE6F7DB}" srcOrd="8" destOrd="0" presId="urn:microsoft.com/office/officeart/2005/8/layout/hProcess11"/>
    <dgm:cxn modelId="{5FAA8655-6CAF-B445-B175-A3E79AA66B2D}" type="presParOf" srcId="{CEB5AA80-AD49-9048-A4D7-4B784CE6F7DB}" destId="{76AE733E-2AAE-574C-9619-31558C8352B7}" srcOrd="0" destOrd="0" presId="urn:microsoft.com/office/officeart/2005/8/layout/hProcess11"/>
    <dgm:cxn modelId="{60738DA4-D050-CB46-95AB-1B2B6DD236F3}" type="presParOf" srcId="{CEB5AA80-AD49-9048-A4D7-4B784CE6F7DB}" destId="{FFF154D7-2A13-8344-8E3A-074BE1CFEC5E}" srcOrd="1" destOrd="0" presId="urn:microsoft.com/office/officeart/2005/8/layout/hProcess11"/>
    <dgm:cxn modelId="{A7B6810E-CBDF-044A-A4CC-C11D31467838}" type="presParOf" srcId="{CEB5AA80-AD49-9048-A4D7-4B784CE6F7DB}" destId="{C1A97141-7E2E-F846-A2A1-CEAFD7D44B2D}" srcOrd="2" destOrd="0" presId="urn:microsoft.com/office/officeart/2005/8/layout/hProcess11"/>
    <dgm:cxn modelId="{60F9BE00-D43F-0147-B594-42DB1426D020}" type="presParOf" srcId="{7A97EEDE-363E-C845-8D15-3A22FAA41A18}" destId="{13DD5280-108C-2541-A58E-12A5CA1683F7}" srcOrd="9" destOrd="0" presId="urn:microsoft.com/office/officeart/2005/8/layout/hProcess11"/>
    <dgm:cxn modelId="{F7A1B623-217D-ED4D-ACE8-3EF0E4B0C667}" type="presParOf" srcId="{7A97EEDE-363E-C845-8D15-3A22FAA41A18}" destId="{12A0DD5E-6CA3-C645-AE5D-BD45DDB80719}" srcOrd="10" destOrd="0" presId="urn:microsoft.com/office/officeart/2005/8/layout/hProcess11"/>
    <dgm:cxn modelId="{EB737662-5113-ED4E-BAD7-6B2F801C8296}" type="presParOf" srcId="{12A0DD5E-6CA3-C645-AE5D-BD45DDB80719}" destId="{9542F92A-16F7-2C45-9C4F-6684ED97C44E}" srcOrd="0" destOrd="0" presId="urn:microsoft.com/office/officeart/2005/8/layout/hProcess11"/>
    <dgm:cxn modelId="{8D691A89-2CAF-7143-8B01-4CB85D523EAA}" type="presParOf" srcId="{12A0DD5E-6CA3-C645-AE5D-BD45DDB80719}" destId="{D56A831B-4850-0744-8C36-C30B151F19E5}" srcOrd="1" destOrd="0" presId="urn:microsoft.com/office/officeart/2005/8/layout/hProcess11"/>
    <dgm:cxn modelId="{C3EC67DE-7AF1-6041-A618-D3057F0F1DC2}" type="presParOf" srcId="{12A0DD5E-6CA3-C645-AE5D-BD45DDB80719}" destId="{179C5B64-FE93-CC42-9353-F8640EEE5190}" srcOrd="2" destOrd="0" presId="urn:microsoft.com/office/officeart/2005/8/layout/hProcess11"/>
    <dgm:cxn modelId="{89C1D8CB-9AC2-0044-B5AA-E1EFFF2FBDAB}" type="presParOf" srcId="{7A97EEDE-363E-C845-8D15-3A22FAA41A18}" destId="{391F139A-7CFA-2A40-857C-86CBBB996D14}" srcOrd="11" destOrd="0" presId="urn:microsoft.com/office/officeart/2005/8/layout/hProcess11"/>
    <dgm:cxn modelId="{FBEC28C6-C770-224F-9FD3-4A988E7888E7}" type="presParOf" srcId="{7A97EEDE-363E-C845-8D15-3A22FAA41A18}" destId="{5E1360D9-03E5-BE4A-BFB0-483D32F6B2E7}" srcOrd="12" destOrd="0" presId="urn:microsoft.com/office/officeart/2005/8/layout/hProcess11"/>
    <dgm:cxn modelId="{ADEB1799-0CCA-4B48-B04A-96F8261DA555}" type="presParOf" srcId="{5E1360D9-03E5-BE4A-BFB0-483D32F6B2E7}" destId="{AF2F5375-EB98-C145-B454-9C93AD9C1026}" srcOrd="0" destOrd="0" presId="urn:microsoft.com/office/officeart/2005/8/layout/hProcess11"/>
    <dgm:cxn modelId="{6313D2D6-B761-C144-9F16-53C9E1DF6FCA}" type="presParOf" srcId="{5E1360D9-03E5-BE4A-BFB0-483D32F6B2E7}" destId="{2372D217-64E3-F949-8DBC-B6F3649302DA}" srcOrd="1" destOrd="0" presId="urn:microsoft.com/office/officeart/2005/8/layout/hProcess11"/>
    <dgm:cxn modelId="{7F3625FC-2C6F-3649-BC9B-D01FE0283D36}" type="presParOf" srcId="{5E1360D9-03E5-BE4A-BFB0-483D32F6B2E7}" destId="{9CA1A6BF-7539-0E49-9FEC-2B0B4C7DF4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DB6EE-BC2C-4F34-9222-F9906B77E17C}">
      <dsp:nvSpPr>
        <dsp:cNvPr id="0" name=""/>
        <dsp:cNvSpPr/>
      </dsp:nvSpPr>
      <dsp:spPr>
        <a:xfrm>
          <a:off x="-4341071" y="-665905"/>
          <a:ext cx="5171956" cy="5171956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5B3D0-92C9-488C-8708-E5084B3CC3CE}">
      <dsp:nvSpPr>
        <dsp:cNvPr id="0" name=""/>
        <dsp:cNvSpPr/>
      </dsp:nvSpPr>
      <dsp:spPr>
        <a:xfrm>
          <a:off x="435279" y="295230"/>
          <a:ext cx="3081976" cy="5907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92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Helping</a:t>
          </a:r>
        </a:p>
      </dsp:txBody>
      <dsp:txXfrm>
        <a:off x="435279" y="295230"/>
        <a:ext cx="3081976" cy="590768"/>
      </dsp:txXfrm>
    </dsp:sp>
    <dsp:sp modelId="{499B0C86-55DC-463D-8DF9-654D1AD75B79}">
      <dsp:nvSpPr>
        <dsp:cNvPr id="0" name=""/>
        <dsp:cNvSpPr/>
      </dsp:nvSpPr>
      <dsp:spPr>
        <a:xfrm>
          <a:off x="66049" y="221384"/>
          <a:ext cx="738460" cy="738460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14062-258A-444D-9080-BCA0E9F0908F}">
      <dsp:nvSpPr>
        <dsp:cNvPr id="0" name=""/>
        <dsp:cNvSpPr/>
      </dsp:nvSpPr>
      <dsp:spPr>
        <a:xfrm>
          <a:off x="773980" y="1181536"/>
          <a:ext cx="2743275" cy="590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92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Youth </a:t>
          </a:r>
          <a:r>
            <a:rPr lang="en-US" sz="1800" kern="1200" dirty="0"/>
            <a:t>on the </a:t>
          </a:r>
          <a:endParaRPr lang="en-US" sz="3400" kern="1200" dirty="0"/>
        </a:p>
      </dsp:txBody>
      <dsp:txXfrm>
        <a:off x="773980" y="1181536"/>
        <a:ext cx="2743275" cy="590768"/>
      </dsp:txXfrm>
    </dsp:sp>
    <dsp:sp modelId="{AF0598B4-F244-4436-ADA1-489449893F8F}">
      <dsp:nvSpPr>
        <dsp:cNvPr id="0" name=""/>
        <dsp:cNvSpPr/>
      </dsp:nvSpPr>
      <dsp:spPr>
        <a:xfrm>
          <a:off x="404750" y="1107690"/>
          <a:ext cx="738460" cy="738460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9F0C-359E-41F6-A3A6-1277C0412914}">
      <dsp:nvSpPr>
        <dsp:cNvPr id="0" name=""/>
        <dsp:cNvSpPr/>
      </dsp:nvSpPr>
      <dsp:spPr>
        <a:xfrm>
          <a:off x="773980" y="2067841"/>
          <a:ext cx="2743275" cy="5907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92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Path </a:t>
          </a:r>
          <a:r>
            <a:rPr lang="en-US" sz="2000" kern="1200" dirty="0"/>
            <a:t>to</a:t>
          </a:r>
          <a:endParaRPr lang="en-US" sz="3400" kern="1200" dirty="0"/>
        </a:p>
      </dsp:txBody>
      <dsp:txXfrm>
        <a:off x="773980" y="2067841"/>
        <a:ext cx="2743275" cy="590768"/>
      </dsp:txXfrm>
    </dsp:sp>
    <dsp:sp modelId="{61F6F193-CE42-4A5A-8698-4C1425FDCF7F}">
      <dsp:nvSpPr>
        <dsp:cNvPr id="0" name=""/>
        <dsp:cNvSpPr/>
      </dsp:nvSpPr>
      <dsp:spPr>
        <a:xfrm>
          <a:off x="404750" y="1993995"/>
          <a:ext cx="738460" cy="738460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B165A-F1A4-4EE1-B0CB-EFE3D2607A19}">
      <dsp:nvSpPr>
        <dsp:cNvPr id="0" name=""/>
        <dsp:cNvSpPr/>
      </dsp:nvSpPr>
      <dsp:spPr>
        <a:xfrm>
          <a:off x="435279" y="2954147"/>
          <a:ext cx="3081976" cy="5907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92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Employment</a:t>
          </a:r>
        </a:p>
      </dsp:txBody>
      <dsp:txXfrm>
        <a:off x="435279" y="2954147"/>
        <a:ext cx="3081976" cy="590768"/>
      </dsp:txXfrm>
    </dsp:sp>
    <dsp:sp modelId="{1A034FB6-9372-4DA5-B99E-810FBE8F2D70}">
      <dsp:nvSpPr>
        <dsp:cNvPr id="0" name=""/>
        <dsp:cNvSpPr/>
      </dsp:nvSpPr>
      <dsp:spPr>
        <a:xfrm>
          <a:off x="66049" y="2880301"/>
          <a:ext cx="738460" cy="738460"/>
        </a:xfrm>
        <a:prstGeom prst="ellips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CCD59-A4FA-DF40-B2C0-A20D714C12FA}">
      <dsp:nvSpPr>
        <dsp:cNvPr id="0" name=""/>
        <dsp:cNvSpPr/>
      </dsp:nvSpPr>
      <dsp:spPr>
        <a:xfrm>
          <a:off x="3737" y="247052"/>
          <a:ext cx="2128298" cy="648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Fall 2020</a:t>
          </a:r>
        </a:p>
      </dsp:txBody>
      <dsp:txXfrm>
        <a:off x="3737" y="247052"/>
        <a:ext cx="2128298" cy="432000"/>
      </dsp:txXfrm>
    </dsp:sp>
    <dsp:sp modelId="{40D6E6DA-383C-AD49-A4DF-83870B344BF0}">
      <dsp:nvSpPr>
        <dsp:cNvPr id="0" name=""/>
        <dsp:cNvSpPr/>
      </dsp:nvSpPr>
      <dsp:spPr>
        <a:xfrm>
          <a:off x="182896" y="679052"/>
          <a:ext cx="2641814" cy="3105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Prepare for Feasibility Trial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Recruit MSW students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MOU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Training &amp; Technical Assistance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 little practice…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260272" y="756428"/>
        <a:ext cx="2487062" cy="2950248"/>
      </dsp:txXfrm>
    </dsp:sp>
    <dsp:sp modelId="{A727108B-038C-FA45-A20A-07535F899AE4}">
      <dsp:nvSpPr>
        <dsp:cNvPr id="0" name=""/>
        <dsp:cNvSpPr/>
      </dsp:nvSpPr>
      <dsp:spPr>
        <a:xfrm>
          <a:off x="2518868" y="198110"/>
          <a:ext cx="820083" cy="5298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18868" y="304087"/>
        <a:ext cx="661118" cy="317930"/>
      </dsp:txXfrm>
    </dsp:sp>
    <dsp:sp modelId="{5B38BC1E-5D38-B54D-AED9-758E36067AA2}">
      <dsp:nvSpPr>
        <dsp:cNvPr id="0" name=""/>
        <dsp:cNvSpPr/>
      </dsp:nvSpPr>
      <dsp:spPr>
        <a:xfrm>
          <a:off x="3679364" y="247052"/>
          <a:ext cx="2128298" cy="648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Spring 2021</a:t>
          </a:r>
        </a:p>
      </dsp:txBody>
      <dsp:txXfrm>
        <a:off x="3679364" y="247052"/>
        <a:ext cx="2128298" cy="432000"/>
      </dsp:txXfrm>
    </dsp:sp>
    <dsp:sp modelId="{D5E79312-ABD7-2D4F-B492-18C00CFF0413}">
      <dsp:nvSpPr>
        <dsp:cNvPr id="0" name=""/>
        <dsp:cNvSpPr/>
      </dsp:nvSpPr>
      <dsp:spPr>
        <a:xfrm>
          <a:off x="4012718" y="679052"/>
          <a:ext cx="2333424" cy="3105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Open, Feasibility Trial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 semester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Can we do this here?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Learnings inform efficacy trial</a:t>
          </a:r>
        </a:p>
      </dsp:txBody>
      <dsp:txXfrm>
        <a:off x="4081062" y="747396"/>
        <a:ext cx="2196736" cy="2968312"/>
      </dsp:txXfrm>
    </dsp:sp>
    <dsp:sp modelId="{B2C4F772-63D2-BB4C-9F78-3623B157F547}">
      <dsp:nvSpPr>
        <dsp:cNvPr id="0" name=""/>
        <dsp:cNvSpPr/>
      </dsp:nvSpPr>
      <dsp:spPr>
        <a:xfrm>
          <a:off x="6155946" y="198110"/>
          <a:ext cx="738360" cy="5298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155946" y="304087"/>
        <a:ext cx="579395" cy="317930"/>
      </dsp:txXfrm>
    </dsp:sp>
    <dsp:sp modelId="{AED91A5E-EBED-D345-99FF-78F19F2765D6}">
      <dsp:nvSpPr>
        <dsp:cNvPr id="0" name=""/>
        <dsp:cNvSpPr/>
      </dsp:nvSpPr>
      <dsp:spPr>
        <a:xfrm>
          <a:off x="7200795" y="247052"/>
          <a:ext cx="2719242" cy="6480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Fall 2021- Fall 2022</a:t>
          </a:r>
        </a:p>
      </dsp:txBody>
      <dsp:txXfrm>
        <a:off x="7200795" y="247052"/>
        <a:ext cx="2719242" cy="432000"/>
      </dsp:txXfrm>
    </dsp:sp>
    <dsp:sp modelId="{42DF19E7-97C7-3B45-BE20-BF8EC16F94F1}">
      <dsp:nvSpPr>
        <dsp:cNvPr id="0" name=""/>
        <dsp:cNvSpPr/>
      </dsp:nvSpPr>
      <dsp:spPr>
        <a:xfrm>
          <a:off x="7709404" y="679052"/>
          <a:ext cx="2573858" cy="31050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Pilot RCT efficacy trial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Services for up to one academic year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Data collected through Dec 2023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Can this work on campus?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How does this work on campus?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Can we train MSW Interns &amp; Supervisors?</a:t>
          </a:r>
        </a:p>
      </dsp:txBody>
      <dsp:txXfrm>
        <a:off x="7784790" y="754438"/>
        <a:ext cx="2423086" cy="2954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9066E-1FEF-4D3A-B5B6-E83D1B1E0992}">
      <dsp:nvSpPr>
        <dsp:cNvPr id="0" name=""/>
        <dsp:cNvSpPr/>
      </dsp:nvSpPr>
      <dsp:spPr>
        <a:xfrm>
          <a:off x="4264970" y="883246"/>
          <a:ext cx="412438" cy="93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277"/>
              </a:lnTo>
              <a:lnTo>
                <a:pt x="412438" y="9302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18FB2-94CC-42C2-B98A-2FE932099642}">
      <dsp:nvSpPr>
        <dsp:cNvPr id="0" name=""/>
        <dsp:cNvSpPr/>
      </dsp:nvSpPr>
      <dsp:spPr>
        <a:xfrm>
          <a:off x="2065621" y="2255148"/>
          <a:ext cx="999921" cy="1550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608"/>
              </a:lnTo>
              <a:lnTo>
                <a:pt x="999921" y="155060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983C1-69D1-480E-B3B2-CC50ABB605D5}">
      <dsp:nvSpPr>
        <dsp:cNvPr id="0" name=""/>
        <dsp:cNvSpPr/>
      </dsp:nvSpPr>
      <dsp:spPr>
        <a:xfrm>
          <a:off x="1739809" y="2255148"/>
          <a:ext cx="325812" cy="1550608"/>
        </a:xfrm>
        <a:custGeom>
          <a:avLst/>
          <a:gdLst/>
          <a:ahLst/>
          <a:cxnLst/>
          <a:rect l="0" t="0" r="0" b="0"/>
          <a:pathLst>
            <a:path>
              <a:moveTo>
                <a:pt x="325812" y="0"/>
              </a:moveTo>
              <a:lnTo>
                <a:pt x="325812" y="1550608"/>
              </a:lnTo>
              <a:lnTo>
                <a:pt x="0" y="155060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93A21-AC64-4D20-B669-38D65773C53E}">
      <dsp:nvSpPr>
        <dsp:cNvPr id="0" name=""/>
        <dsp:cNvSpPr/>
      </dsp:nvSpPr>
      <dsp:spPr>
        <a:xfrm>
          <a:off x="2918579" y="883246"/>
          <a:ext cx="1346391" cy="930277"/>
        </a:xfrm>
        <a:custGeom>
          <a:avLst/>
          <a:gdLst/>
          <a:ahLst/>
          <a:cxnLst/>
          <a:rect l="0" t="0" r="0" b="0"/>
          <a:pathLst>
            <a:path>
              <a:moveTo>
                <a:pt x="1346391" y="0"/>
              </a:moveTo>
              <a:lnTo>
                <a:pt x="1346391" y="930277"/>
              </a:lnTo>
              <a:lnTo>
                <a:pt x="0" y="9302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7BC7B-8EEE-4B1B-9BF1-3E8AC070A176}">
      <dsp:nvSpPr>
        <dsp:cNvPr id="0" name=""/>
        <dsp:cNvSpPr/>
      </dsp:nvSpPr>
      <dsp:spPr>
        <a:xfrm>
          <a:off x="3412013" y="0"/>
          <a:ext cx="1705914" cy="8832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124636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>
              <a:ln/>
            </a:rPr>
            <a:t>472</a:t>
          </a:r>
        </a:p>
      </dsp:txBody>
      <dsp:txXfrm>
        <a:off x="3412013" y="0"/>
        <a:ext cx="1705914" cy="883246"/>
      </dsp:txXfrm>
    </dsp:sp>
    <dsp:sp modelId="{6ABB2289-2B2C-4F7C-AF04-03D27402C550}">
      <dsp:nvSpPr>
        <dsp:cNvPr id="0" name=""/>
        <dsp:cNvSpPr/>
      </dsp:nvSpPr>
      <dsp:spPr>
        <a:xfrm>
          <a:off x="3839810" y="685800"/>
          <a:ext cx="1535322" cy="29441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Inquiries</a:t>
          </a:r>
        </a:p>
      </dsp:txBody>
      <dsp:txXfrm>
        <a:off x="3839810" y="685800"/>
        <a:ext cx="1535322" cy="294415"/>
      </dsp:txXfrm>
    </dsp:sp>
    <dsp:sp modelId="{0339C48F-B55A-4C75-8CD0-950350548DA4}">
      <dsp:nvSpPr>
        <dsp:cNvPr id="0" name=""/>
        <dsp:cNvSpPr/>
      </dsp:nvSpPr>
      <dsp:spPr>
        <a:xfrm>
          <a:off x="1212664" y="1371901"/>
          <a:ext cx="1705914" cy="8832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124636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ln/>
            </a:rPr>
            <a:t>154</a:t>
          </a:r>
          <a:endParaRPr lang="en-US" sz="5500" kern="1200" dirty="0">
            <a:ln/>
          </a:endParaRPr>
        </a:p>
      </dsp:txBody>
      <dsp:txXfrm>
        <a:off x="1212664" y="1371901"/>
        <a:ext cx="1705914" cy="883246"/>
      </dsp:txXfrm>
    </dsp:sp>
    <dsp:sp modelId="{2BD59D19-D9BB-4CFD-8BE7-9BE018D04C77}">
      <dsp:nvSpPr>
        <dsp:cNvPr id="0" name=""/>
        <dsp:cNvSpPr/>
      </dsp:nvSpPr>
      <dsp:spPr>
        <a:xfrm>
          <a:off x="1593037" y="2119185"/>
          <a:ext cx="1535322" cy="29441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Eligible</a:t>
          </a:r>
        </a:p>
      </dsp:txBody>
      <dsp:txXfrm>
        <a:off x="1593037" y="2119185"/>
        <a:ext cx="1535322" cy="294415"/>
      </dsp:txXfrm>
    </dsp:sp>
    <dsp:sp modelId="{9AC42A80-BB66-4F94-8612-CC35A18A1471}">
      <dsp:nvSpPr>
        <dsp:cNvPr id="0" name=""/>
        <dsp:cNvSpPr/>
      </dsp:nvSpPr>
      <dsp:spPr>
        <a:xfrm>
          <a:off x="33895" y="3364133"/>
          <a:ext cx="1705914" cy="883246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4925" tIns="34925" rIns="34925" bIns="124636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ln/>
            </a:rPr>
            <a:t>140</a:t>
          </a:r>
          <a:endParaRPr lang="en-US" sz="5500" kern="1200" dirty="0">
            <a:ln/>
          </a:endParaRPr>
        </a:p>
      </dsp:txBody>
      <dsp:txXfrm>
        <a:off x="33895" y="3364133"/>
        <a:ext cx="1705914" cy="883246"/>
      </dsp:txXfrm>
    </dsp:sp>
    <dsp:sp modelId="{DA816FAC-5A36-48B9-A668-4C0BBB5A1050}">
      <dsp:nvSpPr>
        <dsp:cNvPr id="0" name=""/>
        <dsp:cNvSpPr/>
      </dsp:nvSpPr>
      <dsp:spPr>
        <a:xfrm>
          <a:off x="395433" y="4057079"/>
          <a:ext cx="1535322" cy="29441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Consented</a:t>
          </a:r>
        </a:p>
      </dsp:txBody>
      <dsp:txXfrm>
        <a:off x="395433" y="4057079"/>
        <a:ext cx="1535322" cy="294415"/>
      </dsp:txXfrm>
    </dsp:sp>
    <dsp:sp modelId="{2A0937E2-DBCD-479B-8DDB-D530D9501D7C}">
      <dsp:nvSpPr>
        <dsp:cNvPr id="0" name=""/>
        <dsp:cNvSpPr/>
      </dsp:nvSpPr>
      <dsp:spPr>
        <a:xfrm>
          <a:off x="3065543" y="3364133"/>
          <a:ext cx="1705914" cy="883246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4925" tIns="34925" rIns="34925" bIns="124636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ln/>
            </a:rPr>
            <a:t>37</a:t>
          </a:r>
          <a:endParaRPr lang="en-US" sz="5500" kern="1200" dirty="0">
            <a:ln/>
          </a:endParaRPr>
        </a:p>
      </dsp:txBody>
      <dsp:txXfrm>
        <a:off x="3065543" y="3364133"/>
        <a:ext cx="1705914" cy="883246"/>
      </dsp:txXfrm>
    </dsp:sp>
    <dsp:sp modelId="{B0FC3C5F-CAC8-4915-89A4-8F64F29A0029}">
      <dsp:nvSpPr>
        <dsp:cNvPr id="0" name=""/>
        <dsp:cNvSpPr/>
      </dsp:nvSpPr>
      <dsp:spPr>
        <a:xfrm>
          <a:off x="3412017" y="4057079"/>
          <a:ext cx="1535322" cy="29441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Excluded</a:t>
          </a:r>
        </a:p>
      </dsp:txBody>
      <dsp:txXfrm>
        <a:off x="3412017" y="4057079"/>
        <a:ext cx="1535322" cy="294415"/>
      </dsp:txXfrm>
    </dsp:sp>
    <dsp:sp modelId="{77756C39-15FF-4202-8902-6B5AFE59B7AE}">
      <dsp:nvSpPr>
        <dsp:cNvPr id="0" name=""/>
        <dsp:cNvSpPr/>
      </dsp:nvSpPr>
      <dsp:spPr>
        <a:xfrm>
          <a:off x="4677409" y="1371901"/>
          <a:ext cx="1705914" cy="883246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4925" tIns="34925" rIns="34925" bIns="124636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>
              <a:ln/>
            </a:rPr>
            <a:t>318</a:t>
          </a:r>
          <a:endParaRPr lang="en-US" sz="5500" kern="1200" dirty="0">
            <a:ln/>
          </a:endParaRPr>
        </a:p>
      </dsp:txBody>
      <dsp:txXfrm>
        <a:off x="4677409" y="1371901"/>
        <a:ext cx="1705914" cy="883246"/>
      </dsp:txXfrm>
    </dsp:sp>
    <dsp:sp modelId="{13F30B3B-203F-4D5A-B801-DA3FA1E59A40}">
      <dsp:nvSpPr>
        <dsp:cNvPr id="0" name=""/>
        <dsp:cNvSpPr/>
      </dsp:nvSpPr>
      <dsp:spPr>
        <a:xfrm>
          <a:off x="5047694" y="2064850"/>
          <a:ext cx="1535322" cy="29441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Excluded</a:t>
          </a:r>
        </a:p>
      </dsp:txBody>
      <dsp:txXfrm>
        <a:off x="5047694" y="2064850"/>
        <a:ext cx="1535322" cy="294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6099-6D1D-4F32-A673-78D58210474E}">
      <dsp:nvSpPr>
        <dsp:cNvPr id="0" name=""/>
        <dsp:cNvSpPr/>
      </dsp:nvSpPr>
      <dsp:spPr>
        <a:xfrm>
          <a:off x="4950015" y="1145761"/>
          <a:ext cx="331536" cy="1083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111"/>
              </a:lnTo>
              <a:lnTo>
                <a:pt x="331536" y="10831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B9B11-7DFE-47B9-AFE6-86EDAE2D9FEE}">
      <dsp:nvSpPr>
        <dsp:cNvPr id="0" name=""/>
        <dsp:cNvSpPr/>
      </dsp:nvSpPr>
      <dsp:spPr>
        <a:xfrm>
          <a:off x="2345971" y="2731347"/>
          <a:ext cx="331536" cy="1083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111"/>
              </a:lnTo>
              <a:lnTo>
                <a:pt x="331536" y="10831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EA343-402E-4055-B528-BC5C92872DF0}">
      <dsp:nvSpPr>
        <dsp:cNvPr id="0" name=""/>
        <dsp:cNvSpPr/>
      </dsp:nvSpPr>
      <dsp:spPr>
        <a:xfrm>
          <a:off x="2014435" y="2731347"/>
          <a:ext cx="331536" cy="1083111"/>
        </a:xfrm>
        <a:custGeom>
          <a:avLst/>
          <a:gdLst/>
          <a:ahLst/>
          <a:cxnLst/>
          <a:rect l="0" t="0" r="0" b="0"/>
          <a:pathLst>
            <a:path>
              <a:moveTo>
                <a:pt x="331536" y="0"/>
              </a:moveTo>
              <a:lnTo>
                <a:pt x="331536" y="1083111"/>
              </a:lnTo>
              <a:lnTo>
                <a:pt x="0" y="108311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B252A-3664-4A03-B71F-363780B4A94B}">
      <dsp:nvSpPr>
        <dsp:cNvPr id="0" name=""/>
        <dsp:cNvSpPr/>
      </dsp:nvSpPr>
      <dsp:spPr>
        <a:xfrm>
          <a:off x="3316457" y="1145761"/>
          <a:ext cx="1633558" cy="1083111"/>
        </a:xfrm>
        <a:custGeom>
          <a:avLst/>
          <a:gdLst/>
          <a:ahLst/>
          <a:cxnLst/>
          <a:rect l="0" t="0" r="0" b="0"/>
          <a:pathLst>
            <a:path>
              <a:moveTo>
                <a:pt x="1633558" y="0"/>
              </a:moveTo>
              <a:lnTo>
                <a:pt x="1633558" y="1083111"/>
              </a:lnTo>
              <a:lnTo>
                <a:pt x="0" y="10831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22731-4508-4F84-A2A4-74BE399FABBE}">
      <dsp:nvSpPr>
        <dsp:cNvPr id="0" name=""/>
        <dsp:cNvSpPr/>
      </dsp:nvSpPr>
      <dsp:spPr>
        <a:xfrm>
          <a:off x="3979530" y="140812"/>
          <a:ext cx="1940970" cy="10049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1809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>
              <a:ln/>
            </a:rPr>
            <a:t>103</a:t>
          </a:r>
        </a:p>
      </dsp:txBody>
      <dsp:txXfrm>
        <a:off x="3979530" y="140812"/>
        <a:ext cx="1940970" cy="1004948"/>
      </dsp:txXfrm>
    </dsp:sp>
    <dsp:sp modelId="{5837373A-4016-4E65-A0C8-3F40789D530E}">
      <dsp:nvSpPr>
        <dsp:cNvPr id="0" name=""/>
        <dsp:cNvSpPr/>
      </dsp:nvSpPr>
      <dsp:spPr>
        <a:xfrm>
          <a:off x="4367724" y="922439"/>
          <a:ext cx="1746873" cy="33498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Randomized</a:t>
          </a:r>
        </a:p>
      </dsp:txBody>
      <dsp:txXfrm>
        <a:off x="4367724" y="922439"/>
        <a:ext cx="1746873" cy="334982"/>
      </dsp:txXfrm>
    </dsp:sp>
    <dsp:sp modelId="{003144A4-74A5-402F-A936-9F6E5C172270}">
      <dsp:nvSpPr>
        <dsp:cNvPr id="0" name=""/>
        <dsp:cNvSpPr/>
      </dsp:nvSpPr>
      <dsp:spPr>
        <a:xfrm>
          <a:off x="1375486" y="1726398"/>
          <a:ext cx="1940970" cy="10049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141809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>
              <a:ln/>
            </a:rPr>
            <a:t>52</a:t>
          </a:r>
          <a:endParaRPr lang="en-US" sz="6200" kern="1200" dirty="0">
            <a:ln/>
          </a:endParaRPr>
        </a:p>
      </dsp:txBody>
      <dsp:txXfrm>
        <a:off x="1375486" y="1726398"/>
        <a:ext cx="1940970" cy="1004948"/>
      </dsp:txXfrm>
    </dsp:sp>
    <dsp:sp modelId="{BD9AC5E4-59FE-4077-95C2-A9DA0965B132}">
      <dsp:nvSpPr>
        <dsp:cNvPr id="0" name=""/>
        <dsp:cNvSpPr/>
      </dsp:nvSpPr>
      <dsp:spPr>
        <a:xfrm>
          <a:off x="1763680" y="2508025"/>
          <a:ext cx="1746873" cy="33498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HYPE</a:t>
          </a:r>
        </a:p>
      </dsp:txBody>
      <dsp:txXfrm>
        <a:off x="1763680" y="2508025"/>
        <a:ext cx="1746873" cy="334982"/>
      </dsp:txXfrm>
    </dsp:sp>
    <dsp:sp modelId="{128A425C-F2CD-4864-9035-9AF717637729}">
      <dsp:nvSpPr>
        <dsp:cNvPr id="0" name=""/>
        <dsp:cNvSpPr/>
      </dsp:nvSpPr>
      <dsp:spPr>
        <a:xfrm>
          <a:off x="73464" y="3311984"/>
          <a:ext cx="1940970" cy="1004948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9370" tIns="39370" rIns="39370" bIns="141809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>
              <a:ln/>
            </a:rPr>
            <a:t>26</a:t>
          </a:r>
          <a:endParaRPr lang="en-US" sz="6200" kern="1200" dirty="0">
            <a:ln/>
          </a:endParaRPr>
        </a:p>
      </dsp:txBody>
      <dsp:txXfrm>
        <a:off x="73464" y="3311984"/>
        <a:ext cx="1940970" cy="1004948"/>
      </dsp:txXfrm>
    </dsp:sp>
    <dsp:sp modelId="{4E8FBB95-B865-4967-BB60-ADC4865019D4}">
      <dsp:nvSpPr>
        <dsp:cNvPr id="0" name=""/>
        <dsp:cNvSpPr/>
      </dsp:nvSpPr>
      <dsp:spPr>
        <a:xfrm>
          <a:off x="461658" y="4093611"/>
          <a:ext cx="1746873" cy="33498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SSD</a:t>
          </a:r>
        </a:p>
      </dsp:txBody>
      <dsp:txXfrm>
        <a:off x="461658" y="4093611"/>
        <a:ext cx="1746873" cy="334982"/>
      </dsp:txXfrm>
    </dsp:sp>
    <dsp:sp modelId="{EF579EB2-9404-409B-BD95-681BC4F22070}">
      <dsp:nvSpPr>
        <dsp:cNvPr id="0" name=""/>
        <dsp:cNvSpPr/>
      </dsp:nvSpPr>
      <dsp:spPr>
        <a:xfrm>
          <a:off x="2677508" y="3311984"/>
          <a:ext cx="1940970" cy="1004948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9370" tIns="39370" rIns="39370" bIns="141809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>
              <a:ln/>
            </a:rPr>
            <a:t>26</a:t>
          </a:r>
          <a:endParaRPr lang="en-US" sz="6200" kern="1200" dirty="0">
            <a:ln/>
          </a:endParaRPr>
        </a:p>
      </dsp:txBody>
      <dsp:txXfrm>
        <a:off x="2677508" y="3311984"/>
        <a:ext cx="1940970" cy="1004948"/>
      </dsp:txXfrm>
    </dsp:sp>
    <dsp:sp modelId="{2A475493-5FEE-4524-BBA8-AFD61A335893}">
      <dsp:nvSpPr>
        <dsp:cNvPr id="0" name=""/>
        <dsp:cNvSpPr/>
      </dsp:nvSpPr>
      <dsp:spPr>
        <a:xfrm>
          <a:off x="3065702" y="4093611"/>
          <a:ext cx="1746873" cy="33498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Psych Clinic</a:t>
          </a:r>
        </a:p>
      </dsp:txBody>
      <dsp:txXfrm>
        <a:off x="3065702" y="4093611"/>
        <a:ext cx="1746873" cy="334982"/>
      </dsp:txXfrm>
    </dsp:sp>
    <dsp:sp modelId="{521BE26D-4CB6-4BB3-AC16-7C18255F922F}">
      <dsp:nvSpPr>
        <dsp:cNvPr id="0" name=""/>
        <dsp:cNvSpPr/>
      </dsp:nvSpPr>
      <dsp:spPr>
        <a:xfrm>
          <a:off x="5281552" y="1726398"/>
          <a:ext cx="1940970" cy="1004948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9370" tIns="39370" rIns="39370" bIns="141809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>
              <a:ln/>
            </a:rPr>
            <a:t>51</a:t>
          </a:r>
          <a:endParaRPr lang="en-US" sz="6200" kern="1200" dirty="0">
            <a:ln/>
          </a:endParaRPr>
        </a:p>
      </dsp:txBody>
      <dsp:txXfrm>
        <a:off x="5281552" y="1726398"/>
        <a:ext cx="1940970" cy="1004948"/>
      </dsp:txXfrm>
    </dsp:sp>
    <dsp:sp modelId="{4817D9F4-D7FB-418F-BDF8-474F6D24C557}">
      <dsp:nvSpPr>
        <dsp:cNvPr id="0" name=""/>
        <dsp:cNvSpPr/>
      </dsp:nvSpPr>
      <dsp:spPr>
        <a:xfrm>
          <a:off x="5669746" y="2508025"/>
          <a:ext cx="1746873" cy="33498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Control</a:t>
          </a:r>
        </a:p>
      </dsp:txBody>
      <dsp:txXfrm>
        <a:off x="5669746" y="2508025"/>
        <a:ext cx="1746873" cy="334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D934-15EA-4149-8EF5-9D057DAE613E}">
      <dsp:nvSpPr>
        <dsp:cNvPr id="0" name=""/>
        <dsp:cNvSpPr/>
      </dsp:nvSpPr>
      <dsp:spPr>
        <a:xfrm>
          <a:off x="0" y="979051"/>
          <a:ext cx="11609408" cy="1305401"/>
        </a:xfrm>
        <a:prstGeom prst="notched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161C9-B7BF-3541-9CC5-A53666CB5923}">
      <dsp:nvSpPr>
        <dsp:cNvPr id="0" name=""/>
        <dsp:cNvSpPr/>
      </dsp:nvSpPr>
      <dsp:spPr>
        <a:xfrm>
          <a:off x="3493" y="0"/>
          <a:ext cx="1370629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Under-refined EF Skills</a:t>
          </a:r>
        </a:p>
      </dsp:txBody>
      <dsp:txXfrm>
        <a:off x="3493" y="0"/>
        <a:ext cx="1370629" cy="1305401"/>
      </dsp:txXfrm>
    </dsp:sp>
    <dsp:sp modelId="{9A3D0FA6-94EF-0242-9FCF-6774D7AED8D4}">
      <dsp:nvSpPr>
        <dsp:cNvPr id="0" name=""/>
        <dsp:cNvSpPr/>
      </dsp:nvSpPr>
      <dsp:spPr>
        <a:xfrm>
          <a:off x="525633" y="1468576"/>
          <a:ext cx="326350" cy="32635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1A640-1B46-F642-A855-0736898E47EC}">
      <dsp:nvSpPr>
        <dsp:cNvPr id="0" name=""/>
        <dsp:cNvSpPr/>
      </dsp:nvSpPr>
      <dsp:spPr>
        <a:xfrm>
          <a:off x="1397304" y="1958102"/>
          <a:ext cx="1363744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Increased Cognitive Load</a:t>
          </a:r>
        </a:p>
      </dsp:txBody>
      <dsp:txXfrm>
        <a:off x="1397304" y="1958102"/>
        <a:ext cx="1363744" cy="1305401"/>
      </dsp:txXfrm>
    </dsp:sp>
    <dsp:sp modelId="{A6AD9A9F-FA05-284B-85AB-03342DF65F7D}">
      <dsp:nvSpPr>
        <dsp:cNvPr id="0" name=""/>
        <dsp:cNvSpPr/>
      </dsp:nvSpPr>
      <dsp:spPr>
        <a:xfrm>
          <a:off x="1916001" y="1468576"/>
          <a:ext cx="326350" cy="32635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6BB40-8ED7-5141-8892-A07F73EDA299}">
      <dsp:nvSpPr>
        <dsp:cNvPr id="0" name=""/>
        <dsp:cNvSpPr/>
      </dsp:nvSpPr>
      <dsp:spPr>
        <a:xfrm>
          <a:off x="2784229" y="0"/>
          <a:ext cx="1189398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Feelings of Stress</a:t>
          </a:r>
        </a:p>
      </dsp:txBody>
      <dsp:txXfrm>
        <a:off x="2784229" y="0"/>
        <a:ext cx="1189398" cy="1305401"/>
      </dsp:txXfrm>
    </dsp:sp>
    <dsp:sp modelId="{F34F7E24-C490-B74C-8CE5-A4A486AECB83}">
      <dsp:nvSpPr>
        <dsp:cNvPr id="0" name=""/>
        <dsp:cNvSpPr/>
      </dsp:nvSpPr>
      <dsp:spPr>
        <a:xfrm>
          <a:off x="3215753" y="1468576"/>
          <a:ext cx="326350" cy="32635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CE72C-94AE-334F-9DE0-49059E67B0F5}">
      <dsp:nvSpPr>
        <dsp:cNvPr id="0" name=""/>
        <dsp:cNvSpPr/>
      </dsp:nvSpPr>
      <dsp:spPr>
        <a:xfrm>
          <a:off x="3996809" y="1958102"/>
          <a:ext cx="1338954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Cognitive Overload</a:t>
          </a:r>
        </a:p>
      </dsp:txBody>
      <dsp:txXfrm>
        <a:off x="3996809" y="1958102"/>
        <a:ext cx="1338954" cy="1305401"/>
      </dsp:txXfrm>
    </dsp:sp>
    <dsp:sp modelId="{CFCDA697-11FF-7048-8338-0E0227023A33}">
      <dsp:nvSpPr>
        <dsp:cNvPr id="0" name=""/>
        <dsp:cNvSpPr/>
      </dsp:nvSpPr>
      <dsp:spPr>
        <a:xfrm>
          <a:off x="4503110" y="1468576"/>
          <a:ext cx="326350" cy="32635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E733E-2AAE-574C-9619-31558C8352B7}">
      <dsp:nvSpPr>
        <dsp:cNvPr id="0" name=""/>
        <dsp:cNvSpPr/>
      </dsp:nvSpPr>
      <dsp:spPr>
        <a:xfrm>
          <a:off x="5358944" y="0"/>
          <a:ext cx="1964699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Decreased Performance</a:t>
          </a:r>
        </a:p>
      </dsp:txBody>
      <dsp:txXfrm>
        <a:off x="5358944" y="0"/>
        <a:ext cx="1964699" cy="1305401"/>
      </dsp:txXfrm>
    </dsp:sp>
    <dsp:sp modelId="{FFF154D7-2A13-8344-8E3A-074BE1CFEC5E}">
      <dsp:nvSpPr>
        <dsp:cNvPr id="0" name=""/>
        <dsp:cNvSpPr/>
      </dsp:nvSpPr>
      <dsp:spPr>
        <a:xfrm>
          <a:off x="6178119" y="1468576"/>
          <a:ext cx="326350" cy="32635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2F92A-16F7-2C45-9C4F-6684ED97C44E}">
      <dsp:nvSpPr>
        <dsp:cNvPr id="0" name=""/>
        <dsp:cNvSpPr/>
      </dsp:nvSpPr>
      <dsp:spPr>
        <a:xfrm>
          <a:off x="7346825" y="1958102"/>
          <a:ext cx="1580373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Feelings of Distress</a:t>
          </a:r>
        </a:p>
      </dsp:txBody>
      <dsp:txXfrm>
        <a:off x="7346825" y="1958102"/>
        <a:ext cx="1580373" cy="1305401"/>
      </dsp:txXfrm>
    </dsp:sp>
    <dsp:sp modelId="{D56A831B-4850-0744-8C36-C30B151F19E5}">
      <dsp:nvSpPr>
        <dsp:cNvPr id="0" name=""/>
        <dsp:cNvSpPr/>
      </dsp:nvSpPr>
      <dsp:spPr>
        <a:xfrm>
          <a:off x="7973837" y="1468576"/>
          <a:ext cx="326350" cy="32635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F5375-EB98-C145-B454-9C93AD9C1026}">
      <dsp:nvSpPr>
        <dsp:cNvPr id="0" name=""/>
        <dsp:cNvSpPr/>
      </dsp:nvSpPr>
      <dsp:spPr>
        <a:xfrm>
          <a:off x="8950380" y="0"/>
          <a:ext cx="1494593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Increased Symptoms</a:t>
          </a:r>
        </a:p>
      </dsp:txBody>
      <dsp:txXfrm>
        <a:off x="8950380" y="0"/>
        <a:ext cx="1494593" cy="1305401"/>
      </dsp:txXfrm>
    </dsp:sp>
    <dsp:sp modelId="{2372D217-64E3-F949-8DBC-B6F3649302DA}">
      <dsp:nvSpPr>
        <dsp:cNvPr id="0" name=""/>
        <dsp:cNvSpPr/>
      </dsp:nvSpPr>
      <dsp:spPr>
        <a:xfrm>
          <a:off x="9534501" y="1468576"/>
          <a:ext cx="326350" cy="32635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0.39179</cdr:x>
      <cdr:y>0.4</cdr:y>
    </cdr:from>
    <cdr:to>
      <cdr:x>0.60821</cdr:x>
      <cdr:y>0.7</cdr:y>
    </cdr:to>
    <cdr:pic>
      <cdr:nvPicPr>
        <cdr:cNvPr id="3" name="Graphic 2" descr="Briefcase outline">
          <a:extLst xmlns:a="http://schemas.openxmlformats.org/drawingml/2006/main">
            <a:ext uri="{FF2B5EF4-FFF2-40B4-BE49-F238E27FC236}">
              <a16:creationId xmlns:a16="http://schemas.microsoft.com/office/drawing/2014/main" id="{915F4E29-C116-4794-AE5E-8454C5CCD52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55423" y="1219200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0.48773</cdr:x>
      <cdr:y>0.09524</cdr:y>
    </cdr:from>
    <cdr:to>
      <cdr:x>0.48773</cdr:x>
      <cdr:y>0.93651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EB4B73E-8F8C-4A8A-B8B7-E6882553A5D2}"/>
            </a:ext>
          </a:extLst>
        </cdr:cNvPr>
        <cdr:cNvCxnSpPr/>
      </cdr:nvCxnSpPr>
      <cdr:spPr>
        <a:xfrm xmlns:a="http://schemas.openxmlformats.org/drawingml/2006/main">
          <a:off x="3962400" y="457200"/>
          <a:ext cx="0" cy="40386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0.13131</cdr:x>
      <cdr:y>0.12698</cdr:y>
    </cdr:from>
    <cdr:to>
      <cdr:x>0.31071</cdr:x>
      <cdr:y>0.36105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93A85C4-48D3-49AC-B060-D703607BD19D}"/>
            </a:ext>
          </a:extLst>
        </cdr:cNvPr>
        <cdr:cNvSpPr txBox="1"/>
      </cdr:nvSpPr>
      <cdr:spPr>
        <a:xfrm xmlns:a="http://schemas.openxmlformats.org/drawingml/2006/main">
          <a:off x="1066800" y="609600"/>
          <a:ext cx="1457484" cy="1123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Providers in Psych Clinic mean = 3.49</a:t>
          </a:r>
          <a:r>
            <a:rPr lang="en-US" baseline="0" dirty="0"/>
            <a:t> </a:t>
          </a:r>
          <a:endParaRPr lang="en-US" dirty="0"/>
        </a:p>
      </cdr:txBody>
    </cdr:sp>
  </cdr:relSizeAnchor>
  <cdr:relSizeAnchor xmlns:cdr="http://schemas.openxmlformats.org/drawingml/2006/chartDrawing">
    <cdr:from>
      <cdr:x>0.544</cdr:x>
      <cdr:y>0.09524</cdr:y>
    </cdr:from>
    <cdr:to>
      <cdr:x>0.7234</cdr:x>
      <cdr:y>0.32931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DF6E806-6FB6-4B91-8AC8-1DB34F219A5B}"/>
            </a:ext>
          </a:extLst>
        </cdr:cNvPr>
        <cdr:cNvSpPr txBox="1"/>
      </cdr:nvSpPr>
      <cdr:spPr>
        <a:xfrm xmlns:a="http://schemas.openxmlformats.org/drawingml/2006/main">
          <a:off x="4419600" y="457200"/>
          <a:ext cx="1457484" cy="1123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Providers in</a:t>
          </a:r>
          <a:r>
            <a:rPr lang="en-US" baseline="0" dirty="0"/>
            <a:t> Disability Services</a:t>
          </a:r>
          <a:r>
            <a:rPr lang="en-US" sz="2400" dirty="0"/>
            <a:t> </a:t>
          </a:r>
          <a:r>
            <a:rPr lang="en-US" dirty="0"/>
            <a:t>mean = 3.04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0.93506</cdr:x>
      <cdr:y>0.07788</cdr:y>
    </cdr:from>
    <cdr:to>
      <cdr:x>0.98701</cdr:x>
      <cdr:y>0.13344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B8195893-7508-5530-31E4-2052E4AB9741}"/>
            </a:ext>
          </a:extLst>
        </cdr:cNvPr>
        <cdr:cNvSpPr/>
      </cdr:nvSpPr>
      <cdr:spPr>
        <a:xfrm xmlns:a="http://schemas.openxmlformats.org/drawingml/2006/main">
          <a:off x="10972800" y="427306"/>
          <a:ext cx="609600" cy="304800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EF4FB-DC57-024A-B126-56DCAE389232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E3023-BE7E-4F41-9487-7B5C61C9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F0C90-5BD2-284A-8A5D-A31A6AC69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7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Binghamton is considered a “selective” university </a:t>
            </a:r>
          </a:p>
          <a:p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acceptance rate of </a:t>
            </a:r>
            <a:r>
              <a:rPr lang="en-US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42%</a:t>
            </a:r>
            <a:endParaRPr lang="en-US" b="0" i="0" u="none" strike="noStrike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Average SAT score between 1340-1510 or an average ACT score of 29-34.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5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NY Times </a:t>
            </a:r>
            <a:r>
              <a:rPr lang="en-US" dirty="0" err="1"/>
              <a:t>puzzels</a:t>
            </a:r>
            <a:endParaRPr lang="en-US" dirty="0"/>
          </a:p>
          <a:p>
            <a:r>
              <a:rPr lang="en-US" dirty="0"/>
              <a:t>	Connection</a:t>
            </a:r>
          </a:p>
          <a:p>
            <a:r>
              <a:rPr lang="en-US" dirty="0"/>
              <a:t>	</a:t>
            </a:r>
            <a:r>
              <a:rPr lang="en-US" dirty="0" err="1"/>
              <a:t>Woordle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F220-A158-8840-A4D9-46DD8E2123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5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Driven behavior</a:t>
            </a:r>
          </a:p>
          <a:p>
            <a:r>
              <a:rPr lang="en-US" dirty="0"/>
              <a:t>CALENDARING!!!!</a:t>
            </a:r>
          </a:p>
          <a:p>
            <a:r>
              <a:rPr lang="en-US" dirty="0"/>
              <a:t>One calendar: paper OR electronic</a:t>
            </a:r>
          </a:p>
          <a:p>
            <a:pPr lvl="1"/>
            <a:r>
              <a:rPr lang="en-US" dirty="0"/>
              <a:t>Very, very rarely both, so rarely that we say *</a:t>
            </a:r>
            <a:r>
              <a:rPr lang="en-US" b="1" dirty="0"/>
              <a:t>never*</a:t>
            </a:r>
            <a:r>
              <a:rPr lang="en-US" dirty="0"/>
              <a:t> use both</a:t>
            </a:r>
          </a:p>
          <a:p>
            <a:r>
              <a:rPr lang="en-US" dirty="0"/>
              <a:t>All syllabi assignments &amp; exams should be in the calendar within the first week of school</a:t>
            </a:r>
          </a:p>
          <a:p>
            <a:r>
              <a:rPr lang="en-US" dirty="0"/>
              <a:t>Calendar should provide time and task management activities daily/weekly </a:t>
            </a:r>
          </a:p>
          <a:p>
            <a:r>
              <a:rPr lang="en-US" dirty="0"/>
              <a:t>Sometimes people just need a little help getting organized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5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TO UPDATE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Flyer on campus, BU's Student Advisory Board,</a:t>
            </a:r>
          </a:p>
          <a:p>
            <a:r>
              <a:rPr lang="en-US" dirty="0"/>
              <a:t>Residence Halls</a:t>
            </a:r>
          </a:p>
          <a:p>
            <a:r>
              <a:rPr lang="en-US" dirty="0"/>
              <a:t>Partnered with campus-based services (Advisors, CAPS, BIT,)</a:t>
            </a:r>
          </a:p>
          <a:p>
            <a:r>
              <a:rPr lang="en-US" dirty="0"/>
              <a:t>Reddit</a:t>
            </a:r>
          </a:p>
          <a:p>
            <a:r>
              <a:rPr lang="en-US" dirty="0"/>
              <a:t>University Social Media</a:t>
            </a:r>
          </a:p>
          <a:p>
            <a:r>
              <a:rPr lang="en-US" dirty="0"/>
              <a:t>Student paper (paper &amp; </a:t>
            </a:r>
            <a:r>
              <a:rPr lang="en-US" dirty="0" err="1"/>
              <a:t>electnoic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136 additional people were interested after we closed </a:t>
            </a:r>
          </a:p>
          <a:p>
            <a:r>
              <a:rPr lang="en-US" dirty="0"/>
              <a:t>Closed capacity- 608 inquiries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0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*per KIM discussion, there were 5 other participants who withdrew or were determined to be ineligible post randomization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0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3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*per KIM discussion, there were 5 other participants who withdrew or were determined to be ineligible post randomization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9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400" b="1" dirty="0">
                <a:cs typeface="Arial"/>
              </a:rPr>
              <a:t>Executive functioning:</a:t>
            </a:r>
          </a:p>
          <a:p>
            <a:pPr marL="685165" lvl="1" indent="-227965">
              <a:lnSpc>
                <a:spcPct val="120000"/>
              </a:lnSpc>
            </a:pPr>
            <a:r>
              <a:rPr lang="en-US" dirty="0">
                <a:cs typeface="Arial"/>
              </a:rPr>
              <a:t>Each student reported an average of 7 different executive functioning issues. </a:t>
            </a:r>
          </a:p>
          <a:p>
            <a:pPr marL="685165" lvl="1" indent="-227965"/>
            <a:endParaRPr lang="en-US" dirty="0">
              <a:cs typeface="Arial"/>
            </a:endParaRPr>
          </a:p>
          <a:p>
            <a:pPr marL="685165" lvl="1" indent="-227965"/>
            <a:r>
              <a:rPr lang="en-US" dirty="0">
                <a:cs typeface="Arial"/>
              </a:rPr>
              <a:t>Top 3 reported areas of difficulty:</a:t>
            </a:r>
          </a:p>
          <a:p>
            <a:pPr marL="1142365" lvl="2" indent="-227965"/>
            <a:r>
              <a:rPr lang="en-US" sz="2400" dirty="0">
                <a:cs typeface="Arial"/>
              </a:rPr>
              <a:t>Concentration- 92%</a:t>
            </a:r>
          </a:p>
          <a:p>
            <a:pPr marL="1142365" lvl="2" indent="-227965"/>
            <a:r>
              <a:rPr lang="en-US" sz="2400" dirty="0">
                <a:cs typeface="Arial"/>
              </a:rPr>
              <a:t>Managing symptoms in school- 85%</a:t>
            </a:r>
          </a:p>
          <a:p>
            <a:pPr marL="1142365" lvl="2" indent="-227965"/>
            <a:r>
              <a:rPr lang="en-US" sz="2400" dirty="0">
                <a:cs typeface="Arial"/>
              </a:rPr>
              <a:t>Time Management- 80%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Maya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9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Average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6.355769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Mode: 4</a:t>
            </a:r>
            <a:r>
              <a:rPr lang="fr-FR" dirty="0"/>
              <a:t>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Median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6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F0C90-5BD2-284A-8A5D-A31A6AC695D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4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4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Interns are performing well in the following domains:</a:t>
            </a:r>
          </a:p>
          <a:p>
            <a:pPr marL="0" indent="0">
              <a:buNone/>
            </a:pPr>
            <a:endParaRPr lang="en-US" sz="1500" dirty="0"/>
          </a:p>
          <a:p>
            <a:pPr lvl="1"/>
            <a:r>
              <a:rPr lang="en-US" sz="2100" u="sng" dirty="0"/>
              <a:t>Engaged Student During Session </a:t>
            </a:r>
          </a:p>
          <a:p>
            <a:pPr lvl="1"/>
            <a:r>
              <a:rPr lang="en-US" sz="2100" dirty="0"/>
              <a:t>Taught Effectively (skill development and/or FSST)</a:t>
            </a:r>
          </a:p>
          <a:p>
            <a:pPr lvl="1"/>
            <a:r>
              <a:rPr lang="en-US" sz="2100" dirty="0"/>
              <a:t>Used Time Effectively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Interns are struggling to meet fidelity in the following domains;</a:t>
            </a:r>
          </a:p>
          <a:p>
            <a:pPr marL="0" indent="0">
              <a:buNone/>
            </a:pPr>
            <a:endParaRPr lang="en-US" sz="1500" dirty="0"/>
          </a:p>
          <a:p>
            <a:pPr lvl="1"/>
            <a:r>
              <a:rPr lang="en-US" sz="2100" u="sng" dirty="0"/>
              <a:t>Summarized Session </a:t>
            </a:r>
          </a:p>
          <a:p>
            <a:pPr lvl="1"/>
            <a:r>
              <a:rPr lang="en-US" sz="2100" dirty="0"/>
              <a:t>Reviewed Home Exercise(s)</a:t>
            </a:r>
          </a:p>
          <a:p>
            <a:pPr lvl="1"/>
            <a:r>
              <a:rPr lang="en-US" sz="2100" dirty="0"/>
              <a:t>Assigned Home Exercise(s)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variability observed in the following domains;</a:t>
            </a:r>
          </a:p>
          <a:p>
            <a:pPr marL="0" indent="0">
              <a:buNone/>
            </a:pPr>
            <a:endParaRPr lang="en-US" sz="1500" dirty="0"/>
          </a:p>
          <a:p>
            <a:pPr lvl="1"/>
            <a:r>
              <a:rPr lang="en-US" sz="2200" dirty="0"/>
              <a:t>Worked to Prevent Disruption</a:t>
            </a:r>
          </a:p>
          <a:p>
            <a:pPr lvl="1"/>
            <a:r>
              <a:rPr lang="en-US" sz="2200" dirty="0"/>
              <a:t>Set and Implemented Agenda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6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F0C90-5BD2-284A-8A5D-A31A6AC695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01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SAP is completion of 2/3 of all coursework with GPA over 2.0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5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7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24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F220-A158-8840-A4D9-46DD8E21235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7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This may be a reason why symptoms gets identified as the reason for poor grades and attrition, however, it may not be the root cause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r>
              <a:rPr lang="en-US" dirty="0"/>
              <a:t>College students with psychiatric conditions struggle to </a:t>
            </a:r>
            <a:r>
              <a:rPr lang="en-US" i="1" dirty="0"/>
              <a:t>persist, </a:t>
            </a:r>
            <a:r>
              <a:rPr lang="en-US" dirty="0"/>
              <a:t>not necessarily with performance</a:t>
            </a:r>
            <a:endParaRPr lang="en-US" i="1" dirty="0"/>
          </a:p>
          <a:p>
            <a:pPr lvl="1"/>
            <a:r>
              <a:rPr lang="en-US" dirty="0"/>
              <a:t>GPA may be a transient issue or content-specific </a:t>
            </a:r>
          </a:p>
          <a:p>
            <a:pPr lvl="1"/>
            <a:r>
              <a:rPr lang="en-US" dirty="0"/>
              <a:t>May have history of incompletes or sudden termination of classes</a:t>
            </a:r>
          </a:p>
          <a:p>
            <a:pPr lvl="1"/>
            <a:endParaRPr lang="en-US" sz="800" dirty="0"/>
          </a:p>
          <a:p>
            <a:r>
              <a:rPr lang="en-US" dirty="0"/>
              <a:t>It the personal amount of effort required to </a:t>
            </a:r>
            <a:r>
              <a:rPr lang="en-US" i="1" dirty="0"/>
              <a:t>manage</a:t>
            </a:r>
            <a:r>
              <a:rPr lang="en-US" dirty="0"/>
              <a:t> multiple competing demands, which results in stress</a:t>
            </a:r>
          </a:p>
          <a:p>
            <a:endParaRPr lang="en-US" sz="900" dirty="0"/>
          </a:p>
          <a:p>
            <a:r>
              <a:rPr lang="en-US" dirty="0"/>
              <a:t>Increased amount of </a:t>
            </a:r>
            <a:r>
              <a:rPr lang="en-US" i="1" dirty="0"/>
              <a:t>unhealthy</a:t>
            </a:r>
            <a:r>
              <a:rPr lang="en-US" dirty="0"/>
              <a:t> stress may decrease a person’s resilience to academically persist</a:t>
            </a:r>
          </a:p>
          <a:p>
            <a:pPr lvl="1"/>
            <a:r>
              <a:rPr lang="en-US" dirty="0"/>
              <a:t>Think about the student who is successful at 4 courses, but cannot manage 5 courses well</a:t>
            </a:r>
            <a:r>
              <a:rPr lang="mr-IN" dirty="0"/>
              <a:t>…</a:t>
            </a:r>
            <a:r>
              <a:rPr lang="en-US" dirty="0"/>
              <a:t>its not intelligence/capacity, its </a:t>
            </a:r>
            <a:r>
              <a:rPr lang="en-US" i="1" dirty="0"/>
              <a:t>bandwidth</a:t>
            </a:r>
          </a:p>
          <a:p>
            <a:pPr lvl="1"/>
            <a:endParaRPr lang="en-US" sz="900" i="1" dirty="0"/>
          </a:p>
          <a:p>
            <a:r>
              <a:rPr lang="en-US" dirty="0"/>
              <a:t>EF skills promote self-regulation &amp; management to enhance performance</a:t>
            </a:r>
          </a:p>
          <a:p>
            <a:endParaRPr lang="en-US" dirty="0"/>
          </a:p>
          <a:p>
            <a:r>
              <a:rPr lang="en-US" dirty="0"/>
              <a:t>This is why the narrative of mentally ill, too sick to, and bad grades is so damaging...students need skills, when you teach them, they use them!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F0C90-5BD2-284A-8A5D-A31A6AC695D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Thanks to Drs. Bronstein &amp; Painter. </a:t>
            </a:r>
          </a:p>
          <a:p>
            <a:r>
              <a:rPr lang="en-US" dirty="0"/>
              <a:t>Allowing this modification and bringing us to 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7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Missing assignments, losing important things, not showing up for appts</a:t>
            </a:r>
            <a:r>
              <a:rPr lang="en-US" dirty="0"/>
              <a:t>	</a:t>
            </a:r>
          </a:p>
          <a:p>
            <a:r>
              <a:rPr lang="en-US" sz="2200" dirty="0"/>
              <a:t>Cognitive overload looks like bad student behavior </a:t>
            </a:r>
          </a:p>
          <a:p>
            <a:pPr lvl="1"/>
            <a:r>
              <a:rPr lang="en-US" sz="2200" dirty="0"/>
              <a:t>lack of caring, lack of motivation, or “laziness”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F0C90-5BD2-284A-8A5D-A31A6AC695D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experience </a:t>
            </a:r>
            <a:r>
              <a:rPr lang="en-US" dirty="0" err="1"/>
              <a:t>symtpoms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Eisenberg,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Golberstein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Hunt’s (2009) study of students with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psychiatric conditions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an academically rigorous and competitive university has provided a valuable citation to support this narrative,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study is largely mis</a:t>
            </a:r>
            <a:r>
              <a:rPr lang="en-US" sz="18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interpreted with</a:t>
            </a:r>
            <a:r>
              <a:rPr lang="en-US" sz="1800" u="sng" strike="sngStrike" dirty="0">
                <a:solidFill>
                  <a:srgbClr val="00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 results</a:t>
            </a:r>
            <a:r>
              <a:rPr lang="en-US" sz="1800" strike="sngStrike" dirty="0">
                <a:solidFill>
                  <a:srgbClr val="00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misunderstood.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authors stated that depression and anxiety symptoms predicted lower GPA, which is true,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average GPA of these students was 3.22 as compared to the larger student population’s GPA of 3.36.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students’ GPAs were, in fact, lower than the comparative sample, but not low enough to support the symptom-based attrition narrative. </a:t>
            </a:r>
          </a:p>
          <a:p>
            <a:pPr lvl="1"/>
            <a:endParaRPr lang="en-US" sz="900" dirty="0"/>
          </a:p>
          <a:p>
            <a:r>
              <a:rPr lang="en-US" dirty="0"/>
              <a:t>Students with MHC cycle in and out of school</a:t>
            </a:r>
          </a:p>
          <a:p>
            <a:pPr lvl="1"/>
            <a:r>
              <a:rPr lang="en-US" dirty="0"/>
              <a:t>Our samples have had GPAs of 2.9-3.1 </a:t>
            </a:r>
          </a:p>
          <a:p>
            <a:pPr lvl="1"/>
            <a:endParaRPr lang="en-US" sz="900" dirty="0"/>
          </a:p>
          <a:p>
            <a:r>
              <a:rPr lang="en-US" dirty="0"/>
              <a:t>Our hypothesis is that symptoms and grades are not the cause of the staggering attrition rates of this group...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F220-A158-8840-A4D9-46DD8E2123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Searched literature for interventions that addresses issues with memory, time management, prioritizing tasks</a:t>
            </a:r>
          </a:p>
          <a:p>
            <a:r>
              <a:rPr lang="en-US" dirty="0"/>
              <a:t>At time of grant submission, no published literature existed for CR interventions for college students with mental health conditions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5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Goals are set at the first session and are revisited every 3</a:t>
            </a:r>
            <a:r>
              <a:rPr lang="en-US" sz="2000" baseline="30000" dirty="0"/>
              <a:t>rd</a:t>
            </a:r>
            <a:r>
              <a:rPr lang="en-US" sz="2000" dirty="0"/>
              <a:t> session to assess progress, connect strategies, and refine goal</a:t>
            </a:r>
          </a:p>
          <a:p>
            <a:pPr lvl="1"/>
            <a:r>
              <a:rPr lang="en-US" dirty="0"/>
              <a:t>roots all support strategies into the student’s current academic goals (semester and long-term)</a:t>
            </a:r>
          </a:p>
          <a:p>
            <a:r>
              <a:rPr lang="en-US" dirty="0"/>
              <a:t>explores what’s getting in the way of achieving their goals</a:t>
            </a:r>
          </a:p>
          <a:p>
            <a:endParaRPr lang="en-US" dirty="0"/>
          </a:p>
          <a:p>
            <a:r>
              <a:rPr lang="en-US" dirty="0"/>
              <a:t>individualizes skill development approaches and strategies that are aligned with their articulated barriers</a:t>
            </a:r>
          </a:p>
          <a:p>
            <a:pPr lvl="1"/>
            <a:r>
              <a:rPr lang="en-US" dirty="0"/>
              <a:t>Practitioner uses their language and how they describe their barriers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FF220-A158-8840-A4D9-46DD8E2123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MAYA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MAYA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E3023-BE7E-4F41-9487-7B5C61C9F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2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7"/>
            <a:ext cx="9144000" cy="729331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 dirty="0"/>
              <a:t>DATE OF PRESENTATION  |  LOCATION OF PRESENTATION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CB3C48-7ECB-4256-B208-CF404EA7101D}"/>
              </a:ext>
            </a:extLst>
          </p:cNvPr>
          <p:cNvGrpSpPr/>
          <p:nvPr userDrawn="1"/>
        </p:nvGrpSpPr>
        <p:grpSpPr>
          <a:xfrm>
            <a:off x="3505200" y="4689323"/>
            <a:ext cx="3091886" cy="1259375"/>
            <a:chOff x="4267200" y="4572000"/>
            <a:chExt cx="3091886" cy="12593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8CB6D1-C1AB-4A1E-B17B-466813353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67200" y="4572000"/>
              <a:ext cx="973559" cy="12593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918608-094A-45AC-88A7-DE4F1AB0F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643" y="4576894"/>
              <a:ext cx="1779443" cy="1252728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F08FA7-3ACF-499B-8460-1CF165284EA3}"/>
                </a:ext>
              </a:extLst>
            </p:cNvPr>
            <p:cNvCxnSpPr/>
            <p:nvPr userDrawn="1"/>
          </p:nvCxnSpPr>
          <p:spPr>
            <a:xfrm>
              <a:off x="5410200" y="4648200"/>
              <a:ext cx="0" cy="1066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 descr="HOC Training">
            <a:extLst>
              <a:ext uri="{FF2B5EF4-FFF2-40B4-BE49-F238E27FC236}">
                <a16:creationId xmlns:a16="http://schemas.microsoft.com/office/drawing/2014/main" id="{8ED59A6E-E75B-BE45-498F-1B538448F7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926" y="4739706"/>
            <a:ext cx="2349968" cy="1118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EEBAEB-A8E1-4F43-9BB1-043C488B1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CDB78E4-D553-6F41-8C2B-2A39EF449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6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4906083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5147923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0" y="457200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376360-71FF-A144-930F-A825AC39BD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5900" y="1889597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235CA03-F352-BA42-90A3-D4E973E431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5900" y="3328345"/>
            <a:ext cx="1515783" cy="1070739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1" i="1">
                <a:solidFill>
                  <a:schemeClr val="accent3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CB5C-C86C-644D-BA6A-BE0D86E9F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2" y="457202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242E3C7-488E-2044-BA91-10A81BED4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2" y="1882590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2608FF-D3A0-6741-8008-9C7E70BE0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302" y="3334871"/>
            <a:ext cx="3254375" cy="10699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Unit, detail, or explanation of number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75867F-2F5B-AB40-8B0B-B0861743F98F}"/>
              </a:ext>
            </a:extLst>
          </p:cNvPr>
          <p:cNvSpPr txBox="1">
            <a:spLocks/>
          </p:cNvSpPr>
          <p:nvPr userDrawn="1"/>
        </p:nvSpPr>
        <p:spPr>
          <a:xfrm>
            <a:off x="6565900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8CBFD0-5E4C-45A1-8E04-36E3A21D6C39}"/>
              </a:ext>
            </a:extLst>
          </p:cNvPr>
          <p:cNvGrpSpPr/>
          <p:nvPr userDrawn="1"/>
        </p:nvGrpSpPr>
        <p:grpSpPr>
          <a:xfrm>
            <a:off x="9753600" y="5638800"/>
            <a:ext cx="2201870" cy="919294"/>
            <a:chOff x="4267200" y="4572000"/>
            <a:chExt cx="2201870" cy="91929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3FB305-29F8-4898-9D15-7C15A7458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F3E29A-D216-4978-8FB7-097AF7CBC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B242E3-2EB5-457A-885E-550E23714471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15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/>
          <p:nvPr userDrawn="1"/>
        </p:nvCxnSpPr>
        <p:spPr>
          <a:xfrm>
            <a:off x="4065495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/>
          <p:nvPr userDrawn="1"/>
        </p:nvCxnSpPr>
        <p:spPr>
          <a:xfrm>
            <a:off x="8130988" y="1116107"/>
            <a:ext cx="0" cy="462578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8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6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6B083-1313-46AB-91A3-6290B5FAB712}"/>
              </a:ext>
            </a:extLst>
          </p:cNvPr>
          <p:cNvGrpSpPr/>
          <p:nvPr userDrawn="1"/>
        </p:nvGrpSpPr>
        <p:grpSpPr>
          <a:xfrm>
            <a:off x="9753600" y="5638800"/>
            <a:ext cx="2201870" cy="919294"/>
            <a:chOff x="4267200" y="4572000"/>
            <a:chExt cx="2201870" cy="9192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7E3BFF-3FAF-4666-8250-197AEA27AA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A0E2E5-B5C8-4BC1-BD0E-3750E511D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26ED7C-D5A7-4272-B79C-DEA0ACDE651C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76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1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" b="-1"/>
          <a:stretch/>
        </p:blipFill>
        <p:spPr>
          <a:xfrm>
            <a:off x="7615825" y="0"/>
            <a:ext cx="4569825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6489011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7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12222B-BFE5-F645-BAC0-77A21CE824EF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A5C396-133D-4A52-9D46-3B23A537443F}"/>
              </a:ext>
            </a:extLst>
          </p:cNvPr>
          <p:cNvGrpSpPr/>
          <p:nvPr userDrawn="1"/>
        </p:nvGrpSpPr>
        <p:grpSpPr>
          <a:xfrm>
            <a:off x="9753600" y="5638800"/>
            <a:ext cx="2201870" cy="919294"/>
            <a:chOff x="4267200" y="4572000"/>
            <a:chExt cx="2201870" cy="919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55B23A-74D9-440F-B52D-CC526FDAD7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773D40-0F67-46D7-BF32-EB24B5CC1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33C2BA-AE1E-49C2-A953-AA8296786227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2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" t="-91" b="-1"/>
          <a:stretch/>
        </p:blipFill>
        <p:spPr>
          <a:xfrm>
            <a:off x="1" y="0"/>
            <a:ext cx="3657600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3" y="548641"/>
            <a:ext cx="2842766" cy="29889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3117088" y="372051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67B5B8-15F3-4F2B-98F6-AF48FD9831CF}"/>
              </a:ext>
            </a:extLst>
          </p:cNvPr>
          <p:cNvGrpSpPr/>
          <p:nvPr userDrawn="1"/>
        </p:nvGrpSpPr>
        <p:grpSpPr>
          <a:xfrm>
            <a:off x="457200" y="5715374"/>
            <a:ext cx="2201870" cy="919294"/>
            <a:chOff x="4267200" y="4572000"/>
            <a:chExt cx="2201870" cy="9192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583148-0AC0-419F-B0E7-F3940C38E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2F47FA-C702-4717-BCEC-C022AA254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9E71E3-636F-4C5E-A9DE-FCA4B07496E7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133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 b="-4"/>
          <a:stretch/>
        </p:blipFill>
        <p:spPr>
          <a:xfrm>
            <a:off x="1" y="5022848"/>
            <a:ext cx="6095997" cy="182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585" y="5486401"/>
            <a:ext cx="3272536" cy="9105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E9647-C285-F549-B4CC-166DC3F7A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5486401"/>
            <a:ext cx="710339" cy="910525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89498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20" y="5519243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520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" t="-372"/>
          <a:stretch/>
        </p:blipFill>
        <p:spPr>
          <a:xfrm>
            <a:off x="-31401" y="0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02981" cy="3514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EB2932-8116-6A40-A3AE-8ADD55E9AC45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3F170B-9178-4378-BDC5-2A892088F309}"/>
              </a:ext>
            </a:extLst>
          </p:cNvPr>
          <p:cNvGrpSpPr/>
          <p:nvPr userDrawn="1"/>
        </p:nvGrpSpPr>
        <p:grpSpPr>
          <a:xfrm>
            <a:off x="9688171" y="525878"/>
            <a:ext cx="2201870" cy="919294"/>
            <a:chOff x="4267200" y="4572000"/>
            <a:chExt cx="2201870" cy="9192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FC6FFB-CE63-46BD-A2E2-DD6930DAB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C25E76-744F-4067-856F-3D5DF1637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276764-9641-4C80-8460-46C8BF8A6683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5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2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7F736E2-93B9-0A43-8C89-DBF115D3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" t="-372"/>
          <a:stretch/>
        </p:blipFill>
        <p:spPr>
          <a:xfrm>
            <a:off x="-31401" y="0"/>
            <a:ext cx="12217051" cy="16811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950103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2841251"/>
            <a:ext cx="3563471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6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841251"/>
            <a:ext cx="3563468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4" y="1950103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35474" y="2841251"/>
            <a:ext cx="3563469" cy="35143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FE75866-C199-8042-840D-BA95EB17D157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6D2B51-AE2A-4801-AD6D-A92DDE707DFA}"/>
              </a:ext>
            </a:extLst>
          </p:cNvPr>
          <p:cNvGrpSpPr/>
          <p:nvPr userDrawn="1"/>
        </p:nvGrpSpPr>
        <p:grpSpPr>
          <a:xfrm>
            <a:off x="9688171" y="525878"/>
            <a:ext cx="2201870" cy="919294"/>
            <a:chOff x="4267200" y="4572000"/>
            <a:chExt cx="2201870" cy="91929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904614-479A-4268-99C5-0C0E50653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FC8839-A0E3-4966-B00E-8246F9B561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387019-9E5A-4105-9313-EFBDFF48CA75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75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2List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6"/>
            <a:ext cx="5540375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402981" cy="2779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2755C7-42FD-4DA8-84C2-836BC8E4CA29}"/>
              </a:ext>
            </a:extLst>
          </p:cNvPr>
          <p:cNvGrpSpPr/>
          <p:nvPr userDrawn="1"/>
        </p:nvGrpSpPr>
        <p:grpSpPr>
          <a:xfrm>
            <a:off x="9372600" y="5706129"/>
            <a:ext cx="2266696" cy="914400"/>
            <a:chOff x="9372600" y="270761"/>
            <a:chExt cx="2266696" cy="91440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B035671-1FF2-495B-B9E6-4AEB7DA2E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274636"/>
              <a:ext cx="710339" cy="9105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2DB185-0085-4462-893E-D9EFBD7913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32" y="270761"/>
              <a:ext cx="1298864" cy="9144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00C476-3CBE-4B73-A81E-DA92F8B01484}"/>
                </a:ext>
              </a:extLst>
            </p:cNvPr>
            <p:cNvCxnSpPr/>
            <p:nvPr userDrawn="1"/>
          </p:nvCxnSpPr>
          <p:spPr>
            <a:xfrm>
              <a:off x="10203581" y="402405"/>
              <a:ext cx="0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511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HOC Training">
            <a:extLst>
              <a:ext uri="{FF2B5EF4-FFF2-40B4-BE49-F238E27FC236}">
                <a16:creationId xmlns:a16="http://schemas.microsoft.com/office/drawing/2014/main" id="{5A578189-1D76-0507-8A1C-D2B95B3015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9781" y="141907"/>
            <a:ext cx="1781175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3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ostlyBlank"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FA5F-C52E-364D-85CE-D1091010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890671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5ABF42-3E0B-0D45-9069-B2B7CCB54ED2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E1323D-E42D-432C-951A-94007B3D0AC2}"/>
              </a:ext>
            </a:extLst>
          </p:cNvPr>
          <p:cNvGrpSpPr/>
          <p:nvPr userDrawn="1"/>
        </p:nvGrpSpPr>
        <p:grpSpPr>
          <a:xfrm>
            <a:off x="9500761" y="569121"/>
            <a:ext cx="2266696" cy="914400"/>
            <a:chOff x="9372600" y="270761"/>
            <a:chExt cx="2266696" cy="914400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B41FA2E-B68D-44D1-8EB9-4E9EF8118E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274636"/>
              <a:ext cx="710339" cy="910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014F13-D7CE-4A1A-B849-082DA54C4A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32" y="270761"/>
              <a:ext cx="1298864" cy="9144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4B609B-16CA-41B1-981B-E3F65B91FF41}"/>
                </a:ext>
              </a:extLst>
            </p:cNvPr>
            <p:cNvCxnSpPr/>
            <p:nvPr userDrawn="1"/>
          </p:nvCxnSpPr>
          <p:spPr>
            <a:xfrm>
              <a:off x="10203581" y="402405"/>
              <a:ext cx="0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6"/>
            <a:ext cx="11499448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lorem ipsum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16103-B16D-A04C-8864-10DE367B1113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DBD7-88E5-4279-90FA-B9D11F223A1B}"/>
              </a:ext>
            </a:extLst>
          </p:cNvPr>
          <p:cNvGrpSpPr/>
          <p:nvPr userDrawn="1"/>
        </p:nvGrpSpPr>
        <p:grpSpPr>
          <a:xfrm>
            <a:off x="599112" y="5475563"/>
            <a:ext cx="2201870" cy="919294"/>
            <a:chOff x="4267200" y="4572000"/>
            <a:chExt cx="2201870" cy="919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BDDDF6-8F1C-40D7-BDB0-F34C73ACF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28C68D-3806-4C6D-B7D3-9EF7EA6CF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3C9932-3484-4383-BE39-27873A3EC144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81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5" cy="1429352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457201"/>
            <a:ext cx="6391993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2057400"/>
            <a:ext cx="4314825" cy="2938112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AAC8-05BE-3D47-BE46-7025DC5A85D1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0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02CA63-DFFB-BF4A-92E0-A2060865DA0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6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531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9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CBF7F2-D404-0A49-AC8D-48A9E0D747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9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er and 1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11123843" cy="316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HOC Training">
            <a:extLst>
              <a:ext uri="{FF2B5EF4-FFF2-40B4-BE49-F238E27FC236}">
                <a16:creationId xmlns:a16="http://schemas.microsoft.com/office/drawing/2014/main" id="{028841AD-EF6F-4C8E-F625-EB35C1C8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9781" y="141907"/>
            <a:ext cx="1781175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481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C2A561-8958-47AE-B776-5ED87D523725}"/>
              </a:ext>
            </a:extLst>
          </p:cNvPr>
          <p:cNvGrpSpPr/>
          <p:nvPr userDrawn="1"/>
        </p:nvGrpSpPr>
        <p:grpSpPr>
          <a:xfrm>
            <a:off x="9372600" y="5706129"/>
            <a:ext cx="2266696" cy="914400"/>
            <a:chOff x="9372600" y="270761"/>
            <a:chExt cx="2266696" cy="91440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B976C5F-6E2F-4CDE-82BB-FF86C79D0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274636"/>
              <a:ext cx="710339" cy="9105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355F07-05AC-4AE8-9D1F-0880047C9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32" y="270761"/>
              <a:ext cx="1298864" cy="9144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F115C8-7FA5-4BC8-A14B-68E81617FBB1}"/>
                </a:ext>
              </a:extLst>
            </p:cNvPr>
            <p:cNvCxnSpPr/>
            <p:nvPr userDrawn="1"/>
          </p:nvCxnSpPr>
          <p:spPr>
            <a:xfrm>
              <a:off x="10203581" y="402405"/>
              <a:ext cx="0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849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0294C-8379-344C-BCA1-8CC8D30A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91A-7C62-F44E-92F2-8CFD709CA216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8B1737-B936-6042-A59A-95AD4D1D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C7371E-F56A-4CA4-9EAD-DFF10975F9F3}"/>
              </a:ext>
            </a:extLst>
          </p:cNvPr>
          <p:cNvGrpSpPr/>
          <p:nvPr userDrawn="1"/>
        </p:nvGrpSpPr>
        <p:grpSpPr>
          <a:xfrm>
            <a:off x="9372600" y="5706129"/>
            <a:ext cx="2266696" cy="914400"/>
            <a:chOff x="9372600" y="270761"/>
            <a:chExt cx="2266696" cy="914400"/>
          </a:xfrm>
        </p:grpSpPr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5DA69CD-0770-49FE-A406-2469D5EF5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274636"/>
              <a:ext cx="710339" cy="910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B9704D-353F-4BFC-A101-BAD829ABF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32" y="270761"/>
              <a:ext cx="1298864" cy="9144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2F71E4-5A4A-4F6B-AF5D-9B1E2C54A906}"/>
                </a:ext>
              </a:extLst>
            </p:cNvPr>
            <p:cNvCxnSpPr/>
            <p:nvPr userDrawn="1"/>
          </p:nvCxnSpPr>
          <p:spPr>
            <a:xfrm>
              <a:off x="10203581" y="402405"/>
              <a:ext cx="0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11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9A2A3E-A5B6-4360-93AE-FD9DA8854D81}"/>
              </a:ext>
            </a:extLst>
          </p:cNvPr>
          <p:cNvGrpSpPr/>
          <p:nvPr userDrawn="1"/>
        </p:nvGrpSpPr>
        <p:grpSpPr>
          <a:xfrm>
            <a:off x="9372600" y="5655680"/>
            <a:ext cx="2266696" cy="914400"/>
            <a:chOff x="9372600" y="270761"/>
            <a:chExt cx="2266696" cy="914400"/>
          </a:xfrm>
        </p:grpSpPr>
        <p:pic>
          <p:nvPicPr>
            <p:cNvPr id="5" name="Picture 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EB999B-78CB-424E-9364-DF868F428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274636"/>
              <a:ext cx="710339" cy="9105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A51E73-EABE-4AB6-8E2E-ADD5E9849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32" y="270761"/>
              <a:ext cx="1298864" cy="9144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CA7A83-D3D4-4D14-86A8-F025223944C1}"/>
                </a:ext>
              </a:extLst>
            </p:cNvPr>
            <p:cNvCxnSpPr/>
            <p:nvPr userDrawn="1"/>
          </p:nvCxnSpPr>
          <p:spPr>
            <a:xfrm>
              <a:off x="10203581" y="402405"/>
              <a:ext cx="0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106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7D8CA0-1A3E-DD4D-A2F5-96FBBF5E8A18}"/>
              </a:ext>
            </a:extLst>
          </p:cNvPr>
          <p:cNvSpPr/>
          <p:nvPr userDrawn="1"/>
        </p:nvSpPr>
        <p:spPr>
          <a:xfrm>
            <a:off x="3698240" y="1381760"/>
            <a:ext cx="9144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C3D73-10F0-6E46-A524-9EF7FB09F1D1}"/>
              </a:ext>
            </a:extLst>
          </p:cNvPr>
          <p:cNvSpPr txBox="1"/>
          <p:nvPr userDrawn="1"/>
        </p:nvSpPr>
        <p:spPr>
          <a:xfrm>
            <a:off x="3850640" y="1381760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D855D-8018-974D-A081-9CBB6AECD7A8}"/>
              </a:ext>
            </a:extLst>
          </p:cNvPr>
          <p:cNvSpPr txBox="1"/>
          <p:nvPr userDrawn="1"/>
        </p:nvSpPr>
        <p:spPr>
          <a:xfrm>
            <a:off x="1441704" y="1381760"/>
            <a:ext cx="2113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0" spc="200" baseline="0" dirty="0">
                <a:latin typeface="Arial Black" panose="020B0604020202020204" pitchFamily="34" charset="0"/>
                <a:cs typeface="Arial Black" panose="020B0604020202020204" pitchFamily="34" charset="0"/>
              </a:rPr>
              <a:t>BEFORE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6C5BF0-AC72-084E-8E32-B4DE54C385CE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E131A4-4372-4456-BCA0-274A4F9393C5}"/>
              </a:ext>
            </a:extLst>
          </p:cNvPr>
          <p:cNvGrpSpPr/>
          <p:nvPr userDrawn="1"/>
        </p:nvGrpSpPr>
        <p:grpSpPr>
          <a:xfrm>
            <a:off x="9468300" y="274637"/>
            <a:ext cx="2266696" cy="914400"/>
            <a:chOff x="9372600" y="270761"/>
            <a:chExt cx="2266696" cy="914400"/>
          </a:xfrm>
        </p:grpSpPr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F474A36-1F11-41EB-A7A8-62E6664A13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274636"/>
              <a:ext cx="710339" cy="9105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790F40-9C64-40AF-9848-1A599D6D2C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32" y="270761"/>
              <a:ext cx="1298864" cy="9144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E80A3E-C9C4-45F6-BB8B-6005BBE5339E}"/>
                </a:ext>
              </a:extLst>
            </p:cNvPr>
            <p:cNvCxnSpPr/>
            <p:nvPr userDrawn="1"/>
          </p:nvCxnSpPr>
          <p:spPr>
            <a:xfrm>
              <a:off x="10203581" y="402405"/>
              <a:ext cx="0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0725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8F20CA3-1F8E-4AD3-9427-6DA8309DC39B}"/>
              </a:ext>
            </a:extLst>
          </p:cNvPr>
          <p:cNvGrpSpPr/>
          <p:nvPr userDrawn="1"/>
        </p:nvGrpSpPr>
        <p:grpSpPr>
          <a:xfrm>
            <a:off x="9446757" y="5573748"/>
            <a:ext cx="2201870" cy="919294"/>
            <a:chOff x="4267200" y="4572000"/>
            <a:chExt cx="2201870" cy="9192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5C4C77-627B-45FF-BCBF-4D59FA44AE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E20DFC-D99F-49CC-BEFC-9073508E0C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E31A1A1-1C49-4DB6-B7AB-150602E763A0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338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372D1FB-910D-FA49-AFCA-959E3463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274637"/>
            <a:ext cx="11176000" cy="910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AD02B-6DC2-EA42-9DC8-5FED22431270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14AB76-A687-46A7-9157-E5184C53BB9F}"/>
              </a:ext>
            </a:extLst>
          </p:cNvPr>
          <p:cNvGrpSpPr/>
          <p:nvPr userDrawn="1"/>
        </p:nvGrpSpPr>
        <p:grpSpPr>
          <a:xfrm>
            <a:off x="9462008" y="270761"/>
            <a:ext cx="2266696" cy="914400"/>
            <a:chOff x="9372600" y="270761"/>
            <a:chExt cx="2266696" cy="914400"/>
          </a:xfrm>
        </p:grpSpPr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5DC1181-D452-B345-98C6-EA169D762D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600" y="274636"/>
              <a:ext cx="710339" cy="910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4764C2-8068-4BC5-B3F0-AE9AE923F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0432" y="270761"/>
              <a:ext cx="1298864" cy="9144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E9B590-A78D-4514-B3CD-896706D93F9D}"/>
                </a:ext>
              </a:extLst>
            </p:cNvPr>
            <p:cNvCxnSpPr/>
            <p:nvPr userDrawn="1"/>
          </p:nvCxnSpPr>
          <p:spPr>
            <a:xfrm>
              <a:off x="10203581" y="402405"/>
              <a:ext cx="0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71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6"/>
            <a:ext cx="9144000" cy="7293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F9F672-17CF-4E81-8CA8-406EDEF77C54}"/>
              </a:ext>
            </a:extLst>
          </p:cNvPr>
          <p:cNvGrpSpPr/>
          <p:nvPr userDrawn="1"/>
        </p:nvGrpSpPr>
        <p:grpSpPr>
          <a:xfrm>
            <a:off x="4543563" y="4740792"/>
            <a:ext cx="3091886" cy="1259375"/>
            <a:chOff x="4267200" y="4572000"/>
            <a:chExt cx="3091886" cy="1259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F0C38A-F466-D84F-99B9-99856C5AE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267200" y="4572000"/>
              <a:ext cx="973559" cy="12593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14760B-CDF7-4B64-AB53-591293FE8F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643" y="4576894"/>
              <a:ext cx="1779443" cy="125272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16C0E4-4B89-4C94-BF95-1B68097332BA}"/>
                </a:ext>
              </a:extLst>
            </p:cNvPr>
            <p:cNvCxnSpPr/>
            <p:nvPr userDrawn="1"/>
          </p:nvCxnSpPr>
          <p:spPr>
            <a:xfrm>
              <a:off x="5410200" y="4648200"/>
              <a:ext cx="0" cy="10668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985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pattFill prst="pct5">
          <a:fgClr>
            <a:srgbClr val="F0872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small" baseline="0">
                <a:solidFill>
                  <a:srgbClr val="0F6FC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696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0F6FC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26676" y="41422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32291" cy="10436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685" y="1577068"/>
            <a:ext cx="526971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0116"/>
            <a:ext cx="5345891" cy="4568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25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EF88-65D8-73D2-8629-48FB8E01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1BCB2-1723-DC2B-5BBC-650B2FAC0959}"/>
              </a:ext>
            </a:extLst>
          </p:cNvPr>
          <p:cNvGrpSpPr/>
          <p:nvPr userDrawn="1"/>
        </p:nvGrpSpPr>
        <p:grpSpPr>
          <a:xfrm>
            <a:off x="426720" y="6054335"/>
            <a:ext cx="2541373" cy="457676"/>
            <a:chOff x="426720" y="6054335"/>
            <a:chExt cx="2541373" cy="45767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D8B8767-4BD7-4B60-AC1F-30D16605A5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6720" y="6054811"/>
              <a:ext cx="638320" cy="45672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263BBB-7AB6-4DEC-54FB-453E69BE7674}"/>
                </a:ext>
              </a:extLst>
            </p:cNvPr>
            <p:cNvCxnSpPr/>
            <p:nvPr userDrawn="1"/>
          </p:nvCxnSpPr>
          <p:spPr>
            <a:xfrm>
              <a:off x="1272438" y="6136066"/>
              <a:ext cx="0" cy="294215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A group of people walking&#10;&#10;Description automatically generated with medium confidence">
              <a:extLst>
                <a:ext uri="{FF2B5EF4-FFF2-40B4-BE49-F238E27FC236}">
                  <a16:creationId xmlns:a16="http://schemas.microsoft.com/office/drawing/2014/main" id="{96C1EF66-7CC0-343F-A007-87695BA53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3408" y="6059583"/>
              <a:ext cx="732112" cy="452428"/>
            </a:xfrm>
            <a:prstGeom prst="rect">
              <a:avLst/>
            </a:prstGeom>
          </p:spPr>
        </p:pic>
        <p:pic>
          <p:nvPicPr>
            <p:cNvPr id="7" name="Picture 6" descr="A hot air balloon with a person in the air&#10;&#10;Description automatically generated">
              <a:extLst>
                <a:ext uri="{FF2B5EF4-FFF2-40B4-BE49-F238E27FC236}">
                  <a16:creationId xmlns:a16="http://schemas.microsoft.com/office/drawing/2014/main" id="{FBEC2EF2-9031-3E97-642C-2BA9A57039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0893" y="6054335"/>
              <a:ext cx="457200" cy="4572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3BE410-F789-533F-337B-282C64D58B78}"/>
                </a:ext>
              </a:extLst>
            </p:cNvPr>
            <p:cNvCxnSpPr/>
            <p:nvPr userDrawn="1"/>
          </p:nvCxnSpPr>
          <p:spPr>
            <a:xfrm>
              <a:off x="2444989" y="6143181"/>
              <a:ext cx="0" cy="294215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4C45B-A55C-DEF1-8271-146E7CB9F5B2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69CB16-16EC-BFE6-D4AA-FDFE6FEB6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655763"/>
            <a:ext cx="10896600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6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27336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85734C-5CCD-B84A-90C0-C65665C081AC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77AEC6-F9B5-4836-9556-0A1131F69480}"/>
              </a:ext>
            </a:extLst>
          </p:cNvPr>
          <p:cNvGrpSpPr/>
          <p:nvPr userDrawn="1"/>
        </p:nvGrpSpPr>
        <p:grpSpPr>
          <a:xfrm>
            <a:off x="592870" y="5602311"/>
            <a:ext cx="2201870" cy="919294"/>
            <a:chOff x="4267200" y="4572000"/>
            <a:chExt cx="2201870" cy="919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705C70-5DE6-42DB-A3FD-2933946D8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78C592-31D1-4EC8-BC30-DE541F923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53A15D-E9EE-4FFB-BD62-8F35380B9426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06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27336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45776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 dirty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38626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—NAME O. PERSON</a:t>
            </a:r>
            <a:br>
              <a:rPr lang="en-US" dirty="0"/>
            </a:br>
            <a:r>
              <a:rPr lang="en-US" dirty="0"/>
              <a:t>	TITLE OF QUOTED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D000FB-E786-EA4B-9D92-DE4D0C944AA4}"/>
              </a:ext>
            </a:extLst>
          </p:cNvPr>
          <p:cNvSpPr txBox="1">
            <a:spLocks/>
          </p:cNvSpPr>
          <p:nvPr userDrawn="1"/>
        </p:nvSpPr>
        <p:spPr>
          <a:xfrm>
            <a:off x="8831981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70AA5C-37E9-476C-B87B-0CC5EA33676F}"/>
              </a:ext>
            </a:extLst>
          </p:cNvPr>
          <p:cNvGrpSpPr/>
          <p:nvPr userDrawn="1"/>
        </p:nvGrpSpPr>
        <p:grpSpPr>
          <a:xfrm>
            <a:off x="533400" y="5671581"/>
            <a:ext cx="2201870" cy="919294"/>
            <a:chOff x="4267200" y="4572000"/>
            <a:chExt cx="2201870" cy="9192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82EA17-7C38-4F55-A263-490101698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1F6ED-A983-4C51-BA82-6EC9C7B35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874C88-1D1B-4CAC-8E45-1B7317081DCA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573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sts+Narrow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277737-A8CC-9D41-AF92-CEF6E2652DA8}"/>
              </a:ext>
            </a:extLst>
          </p:cNvPr>
          <p:cNvSpPr/>
          <p:nvPr userDrawn="1"/>
        </p:nvSpPr>
        <p:spPr>
          <a:xfrm>
            <a:off x="9455150" y="-1"/>
            <a:ext cx="2736850" cy="47974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B5D44FD-EC2B-BA47-A5B7-8FBCA2CC7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150" y="4797467"/>
            <a:ext cx="2736850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"/>
            <a:ext cx="2743200" cy="47974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31C0C7-7F08-FD45-A343-7AAFCD69663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14573" y="1825628"/>
            <a:ext cx="393681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094C59-5303-4637-9A2C-58AF717ED699}"/>
              </a:ext>
            </a:extLst>
          </p:cNvPr>
          <p:cNvGrpSpPr/>
          <p:nvPr userDrawn="1"/>
        </p:nvGrpSpPr>
        <p:grpSpPr>
          <a:xfrm>
            <a:off x="9753600" y="5638800"/>
            <a:ext cx="2201870" cy="919294"/>
            <a:chOff x="4267200" y="4572000"/>
            <a:chExt cx="2201870" cy="919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4F6B75-8625-4BB7-B591-56AD39DFC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B6D562-B56A-4AF4-9D39-6A3E7CFC17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2B198B-8A95-47F0-BBAA-06C02B2E995B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33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1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1" y="4791116"/>
            <a:ext cx="4565649" cy="2060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39700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BE0CFE-AAC2-B743-B771-46DC9F4B9897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6BE359-521F-4E97-8E70-204AE2051454}"/>
              </a:ext>
            </a:extLst>
          </p:cNvPr>
          <p:cNvGrpSpPr/>
          <p:nvPr userDrawn="1"/>
        </p:nvGrpSpPr>
        <p:grpSpPr>
          <a:xfrm>
            <a:off x="9753600" y="5638800"/>
            <a:ext cx="2201870" cy="919294"/>
            <a:chOff x="4267200" y="4572000"/>
            <a:chExt cx="2201870" cy="919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7CD551-1CA3-4DD1-AF4D-F7EB91897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9F05F0-82A0-469A-B78E-9DD0146F6E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75E299-5B1E-4E67-A333-53315D6BDBE3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6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hoto+Short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1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1" y="4114800"/>
            <a:ext cx="4565649" cy="273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6489011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6489011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0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4" y="4347274"/>
            <a:ext cx="3254471" cy="9105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40" y="4414509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48B05-323F-6442-B539-7D8C4C87C98C}"/>
              </a:ext>
            </a:extLst>
          </p:cNvPr>
          <p:cNvSpPr txBox="1">
            <a:spLocks/>
          </p:cNvSpPr>
          <p:nvPr userDrawn="1"/>
        </p:nvSpPr>
        <p:spPr>
          <a:xfrm>
            <a:off x="7953013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142BF-1C0F-4943-8944-884065CD5D93}"/>
              </a:ext>
            </a:extLst>
          </p:cNvPr>
          <p:cNvGrpSpPr/>
          <p:nvPr userDrawn="1"/>
        </p:nvGrpSpPr>
        <p:grpSpPr>
          <a:xfrm>
            <a:off x="9753600" y="5638800"/>
            <a:ext cx="2201870" cy="919294"/>
            <a:chOff x="4267200" y="4572000"/>
            <a:chExt cx="2201870" cy="9192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780C7E-18D5-4215-BEBF-05AADFB52F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8DAB0C-D74C-4D69-9D2B-63960DBC6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BD7929-08FF-4709-9143-0033967AE427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22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6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291B04-0D63-0946-8543-1091C7E5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700440"/>
            <a:ext cx="490608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8"/>
            <a:ext cx="5147923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2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Callout goes here click to edit text lorem ipsum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665C7E-A117-004C-B46F-3CDD89974B8B}"/>
              </a:ext>
            </a:extLst>
          </p:cNvPr>
          <p:cNvSpPr txBox="1">
            <a:spLocks/>
          </p:cNvSpPr>
          <p:nvPr userDrawn="1"/>
        </p:nvSpPr>
        <p:spPr>
          <a:xfrm>
            <a:off x="6565902" y="61312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2330197-827F-9043-A7B4-E8AE6099241B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173ABE-1041-4DCE-90D8-09603F0979E7}"/>
              </a:ext>
            </a:extLst>
          </p:cNvPr>
          <p:cNvGrpSpPr/>
          <p:nvPr userDrawn="1"/>
        </p:nvGrpSpPr>
        <p:grpSpPr>
          <a:xfrm>
            <a:off x="9753600" y="5638800"/>
            <a:ext cx="2201870" cy="919294"/>
            <a:chOff x="4267200" y="4572000"/>
            <a:chExt cx="2201870" cy="9192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2428E1-1EFA-48BD-A4D9-6DE3A7182F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72000"/>
              <a:ext cx="706875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F7E7ED-91E4-478D-A81F-B1EA8A080C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204" y="4576894"/>
              <a:ext cx="1298866" cy="9144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079DB21-D473-4CD1-9BA0-090FA4A174A1}"/>
                </a:ext>
              </a:extLst>
            </p:cNvPr>
            <p:cNvCxnSpPr/>
            <p:nvPr userDrawn="1"/>
          </p:nvCxnSpPr>
          <p:spPr>
            <a:xfrm>
              <a:off x="5057637" y="4670885"/>
              <a:ext cx="0" cy="6400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8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6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540"/>
            <a:ext cx="10896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5" r:id="rId3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umassmed.edu/transitionsacr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Michelle.Mullen@umassmed.edu" TargetMode="External"/><Relationship Id="rId4" Type="http://schemas.openxmlformats.org/officeDocument/2006/relationships/hyperlink" Target="mailto:HYPE@umassmed.ed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BA94-25BA-094B-BB16-BDF97C084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98" y="1752600"/>
            <a:ext cx="10945403" cy="410582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3200" b="1" i="0" dirty="0">
                <a:effectLst/>
                <a:latin typeface="+mj-lt"/>
              </a:rPr>
              <a:t>HYPE on Campus: </a:t>
            </a:r>
            <a:br>
              <a:rPr lang="en-US" sz="3200" b="1" i="0" dirty="0">
                <a:effectLst/>
                <a:latin typeface="+mj-lt"/>
              </a:rPr>
            </a:br>
            <a:r>
              <a:rPr lang="en-US" sz="3200" b="1" i="0" dirty="0">
                <a:effectLst/>
                <a:latin typeface="+mj-lt"/>
              </a:rPr>
              <a:t>Initial Results from an Educational Support Intervention for Young Adult College Students</a:t>
            </a:r>
            <a:br>
              <a:rPr lang="en-US" sz="3200" b="1" i="0" dirty="0">
                <a:effectLst/>
                <a:latin typeface="+mj-lt"/>
              </a:rPr>
            </a:br>
            <a:r>
              <a:rPr lang="en-US" sz="3200" b="1" i="0" dirty="0">
                <a:effectLst/>
                <a:latin typeface="+mj-lt"/>
              </a:rPr>
              <a:t> with Mental Health Conditions</a:t>
            </a:r>
            <a:br>
              <a:rPr lang="en-US" sz="3200" b="1" i="0" dirty="0">
                <a:effectLst/>
                <a:latin typeface="+mj-lt"/>
              </a:rPr>
            </a:br>
            <a:br>
              <a:rPr lang="en-US" sz="3200" b="1" i="0" dirty="0">
                <a:effectLst/>
                <a:latin typeface="+mj-lt"/>
              </a:rPr>
            </a:br>
            <a:r>
              <a:rPr lang="en-US" sz="2000" b="0" dirty="0"/>
              <a:t>November 15, 2024</a:t>
            </a:r>
            <a:br>
              <a:rPr lang="en-US" sz="3200" dirty="0"/>
            </a:br>
            <a:br>
              <a:rPr lang="en-US" sz="3200" dirty="0">
                <a:latin typeface="+mj-lt"/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728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0"/>
            <a:ext cx="11366339" cy="1340069"/>
          </a:xfrm>
        </p:spPr>
        <p:txBody>
          <a:bodyPr>
            <a:noAutofit/>
          </a:bodyPr>
          <a:lstStyle/>
          <a:p>
            <a:r>
              <a:rPr lang="en-US" dirty="0"/>
              <a:t>Focused Skill &amp; Strategy Training (FSST)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7" y="1340069"/>
            <a:ext cx="11227443" cy="533881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/>
              <a:t>Cognitive Remediation Intervention </a:t>
            </a:r>
            <a:r>
              <a:rPr lang="en-US" sz="2000" dirty="0">
                <a:sym typeface="Wingdings" pitchFamily="2" charset="2"/>
              </a:rPr>
              <a:t> “Coaching Intervention”</a:t>
            </a:r>
            <a:endParaRPr lang="en-US" sz="2000" dirty="0"/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000" dirty="0"/>
              <a:t>Initially called FAST: Focused Academic Skills Training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endParaRPr lang="en-US" sz="8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000" dirty="0"/>
              <a:t>A manualized compensatory approach based in the cognitive remediation literature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2000" dirty="0"/>
              <a:t>Modification of Beth </a:t>
            </a:r>
            <a:r>
              <a:rPr lang="en-US" sz="2000" dirty="0" err="1"/>
              <a:t>Twamley’s</a:t>
            </a:r>
            <a:r>
              <a:rPr lang="en-US" sz="2000" dirty="0"/>
              <a:t> CCT intervention for SE </a:t>
            </a:r>
            <a:r>
              <a:rPr lang="en-US" sz="1400" dirty="0"/>
              <a:t>(Twamley et al., 2012)</a:t>
            </a:r>
            <a:endParaRPr lang="en-US" sz="800" dirty="0"/>
          </a:p>
          <a:p>
            <a:pPr>
              <a:lnSpc>
                <a:spcPct val="114000"/>
              </a:lnSpc>
            </a:pPr>
            <a:r>
              <a:rPr lang="en-US" sz="2000" dirty="0"/>
              <a:t>12, 1 hour skill and strategy coaching sessions that focuses on teaching EF skills 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Based on student’s academic goal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Individualizes skill development approaches and strategies that are aligned with their articulated barriers</a:t>
            </a:r>
          </a:p>
          <a:p>
            <a:pPr lvl="1">
              <a:lnSpc>
                <a:spcPct val="114000"/>
              </a:lnSpc>
            </a:pPr>
            <a:r>
              <a:rPr lang="en-US" sz="2000" dirty="0"/>
              <a:t>Uses distributed learning and deliberate practice</a:t>
            </a:r>
          </a:p>
          <a:p>
            <a:pPr>
              <a:lnSpc>
                <a:spcPct val="134000"/>
              </a:lnSpc>
            </a:pPr>
            <a:r>
              <a:rPr lang="en-US" sz="2000" dirty="0"/>
              <a:t>After completing FSST, </a:t>
            </a:r>
            <a:r>
              <a:rPr lang="en-US" sz="2000" b="1" dirty="0"/>
              <a:t>odds increase by 6x to complete one additional academic year.</a:t>
            </a:r>
          </a:p>
          <a:p>
            <a:pPr lvl="1">
              <a:lnSpc>
                <a:spcPct val="134000"/>
              </a:lnSpc>
            </a:pPr>
            <a:r>
              <a:rPr lang="en-US" sz="2000" dirty="0"/>
              <a:t>Greater academic persistence &amp; self-efficacy, and experience less barriers </a:t>
            </a:r>
            <a:r>
              <a:rPr lang="en-US" sz="1400" dirty="0"/>
              <a:t>(Mullen et al, submitted; Mullen et al., 2017).</a:t>
            </a:r>
            <a:endParaRPr lang="en-US" sz="2200" dirty="0"/>
          </a:p>
          <a:p>
            <a:pPr>
              <a:lnSpc>
                <a:spcPct val="114000"/>
              </a:lnSpc>
            </a:pPr>
            <a:endParaRPr lang="en-US" sz="2000" dirty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7034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E22A05-A3D1-2D89-E382-9ED34C7D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3124198" cy="5181600"/>
          </a:xfrm>
        </p:spPr>
        <p:txBody>
          <a:bodyPr/>
          <a:lstStyle/>
          <a:p>
            <a:pPr algn="ctr"/>
            <a:r>
              <a:rPr lang="en-US" sz="4600" dirty="0"/>
              <a:t>HYPE </a:t>
            </a:r>
            <a:br>
              <a:rPr lang="en-US" sz="4600" dirty="0"/>
            </a:br>
            <a:r>
              <a:rPr lang="en-US" sz="4600" dirty="0"/>
              <a:t>on Campus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23B8789-6762-F500-8009-515191D683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0"/>
            <a:ext cx="811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4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F96F18-AFD2-F041-BEA5-C661FD17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11123843" cy="827499"/>
          </a:xfrm>
        </p:spPr>
        <p:txBody>
          <a:bodyPr/>
          <a:lstStyle/>
          <a:p>
            <a:r>
              <a:rPr lang="en-US" dirty="0"/>
              <a:t>Overview HYPE on Campus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7B46C-8C1F-A74B-B381-B658ABF3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291" y="1447800"/>
            <a:ext cx="8445709" cy="54101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</a:pPr>
            <a:r>
              <a:rPr lang="en-US" sz="3200" dirty="0"/>
              <a:t>Acts as a bridge between Disability Services, Counseling/Psychological Services, and Career Services</a:t>
            </a:r>
          </a:p>
          <a:p>
            <a:pPr>
              <a:lnSpc>
                <a:spcPct val="134000"/>
              </a:lnSpc>
            </a:pPr>
            <a:r>
              <a:rPr lang="en-US" sz="3200" dirty="0"/>
              <a:t>Intends to fill the gap in services that’s typically seen on campus for this group of students</a:t>
            </a:r>
          </a:p>
          <a:p>
            <a:pPr>
              <a:lnSpc>
                <a:spcPct val="134000"/>
              </a:lnSpc>
            </a:pPr>
            <a:r>
              <a:rPr lang="en-US" sz="3200" dirty="0"/>
              <a:t>Does not duplicate services</a:t>
            </a:r>
          </a:p>
          <a:p>
            <a:pPr lvl="1">
              <a:lnSpc>
                <a:spcPct val="134000"/>
              </a:lnSpc>
            </a:pPr>
            <a:r>
              <a:rPr lang="en-US" sz="3200" dirty="0"/>
              <a:t>assists students to utilize services on campus more effectively</a:t>
            </a:r>
          </a:p>
          <a:p>
            <a:pPr>
              <a:lnSpc>
                <a:spcPct val="134000"/>
              </a:lnSpc>
            </a:pPr>
            <a:r>
              <a:rPr lang="en-US" sz="3200" dirty="0"/>
              <a:t>Assists in the coordination of services to enhance outcomes</a:t>
            </a:r>
          </a:p>
          <a:p>
            <a:pPr lvl="1">
              <a:lnSpc>
                <a:spcPct val="134000"/>
              </a:lnSpc>
            </a:pPr>
            <a:r>
              <a:rPr lang="en-US" sz="3200" dirty="0"/>
              <a:t>Facilitates information sharing between offices, off campus resources, and students.</a:t>
            </a:r>
          </a:p>
          <a:p>
            <a:pPr>
              <a:lnSpc>
                <a:spcPct val="134000"/>
              </a:lnSpc>
            </a:pPr>
            <a:r>
              <a:rPr lang="en-US" sz="3200" dirty="0"/>
              <a:t>Assists students and career services personnel with determining job/internship matches to promote career development.</a:t>
            </a:r>
          </a:p>
          <a:p>
            <a:pPr>
              <a:lnSpc>
                <a:spcPct val="134000"/>
              </a:lnSpc>
            </a:pPr>
            <a:r>
              <a:rPr lang="en-US" sz="3200" dirty="0"/>
              <a:t>Informs accommodations &amp; assistive technology recommendations based on functional implications of MHC.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4F68DFC3-D3D7-C190-39BA-8DF4D49C3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532806"/>
              </p:ext>
            </p:extLst>
          </p:nvPr>
        </p:nvGraphicFramePr>
        <p:xfrm>
          <a:off x="164892" y="1265254"/>
          <a:ext cx="3568907" cy="384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00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CCFD95F-CD8A-410C-87CC-79446739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61" y="350222"/>
            <a:ext cx="5884110" cy="1043668"/>
          </a:xfrm>
        </p:spPr>
        <p:txBody>
          <a:bodyPr>
            <a:normAutofit/>
          </a:bodyPr>
          <a:lstStyle/>
          <a:p>
            <a:r>
              <a:rPr lang="en-US" dirty="0"/>
              <a:t>FSST</a:t>
            </a:r>
          </a:p>
        </p:txBody>
      </p:sp>
      <p:pic>
        <p:nvPicPr>
          <p:cNvPr id="4" name="Content Placeholder 3" descr="Picture of FSST's table of contents">
            <a:extLst>
              <a:ext uri="{FF2B5EF4-FFF2-40B4-BE49-F238E27FC236}">
                <a16:creationId xmlns:a16="http://schemas.microsoft.com/office/drawing/2014/main" id="{3C5AF590-F7CE-378F-A76A-8F13851B1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810" y="11009"/>
            <a:ext cx="5269715" cy="689045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9A54-221C-C969-F022-D58042868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685" y="1600200"/>
            <a:ext cx="5269715" cy="45488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Four Modules: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Prospective 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Attention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Memory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Cognitive 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5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3E1BC2-6978-114A-9124-B24D553B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57781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D81C-69D4-4D66-4C89-805C23E3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COVID-related Design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C440-615D-6DA6-78F0-0373D8C3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11123843" cy="4331933"/>
          </a:xfrm>
        </p:spPr>
        <p:txBody>
          <a:bodyPr/>
          <a:lstStyle/>
          <a:p>
            <a:r>
              <a:rPr lang="en-US" dirty="0"/>
              <a:t>Flipped in-person to web-based training</a:t>
            </a:r>
          </a:p>
          <a:p>
            <a:pPr lvl="1"/>
            <a:r>
              <a:rPr lang="en-US" dirty="0"/>
              <a:t>Live, synchronous training &amp; TA</a:t>
            </a:r>
          </a:p>
          <a:p>
            <a:pPr lvl="1"/>
            <a:r>
              <a:rPr lang="en-US" dirty="0"/>
              <a:t>Asynchronous training via Moodle</a:t>
            </a:r>
          </a:p>
          <a:p>
            <a:pPr lvl="1"/>
            <a:endParaRPr lang="en-US" dirty="0"/>
          </a:p>
          <a:p>
            <a:r>
              <a:rPr lang="en-US" dirty="0"/>
              <a:t>Selected student intern model</a:t>
            </a:r>
          </a:p>
          <a:p>
            <a:pPr lvl="1"/>
            <a:r>
              <a:rPr lang="en-US" dirty="0"/>
              <a:t>MSW</a:t>
            </a:r>
          </a:p>
          <a:p>
            <a:pPr lvl="1"/>
            <a:r>
              <a:rPr lang="en-US" dirty="0"/>
              <a:t>OT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8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F6C7-F472-A544-B58F-0A23B65A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 on Campus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6C92CC-482F-1140-AA2E-922F51A13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823404"/>
              </p:ext>
            </p:extLst>
          </p:nvPr>
        </p:nvGraphicFramePr>
        <p:xfrm>
          <a:off x="762000" y="1683895"/>
          <a:ext cx="10287000" cy="4031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25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0F16-59A1-DD42-95D8-2D726DCB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48" y="152400"/>
            <a:ext cx="10210667" cy="1184111"/>
          </a:xfrm>
        </p:spPr>
        <p:txBody>
          <a:bodyPr>
            <a:normAutofit/>
          </a:bodyPr>
          <a:lstStyle/>
          <a:p>
            <a:r>
              <a:rPr lang="en-US" dirty="0"/>
              <a:t>Research Hypotheses &amp; Exploratory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22A7-8B1E-6B4E-9EA2-5ADCE1DA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48" y="1336511"/>
            <a:ext cx="10989565" cy="50812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H</a:t>
            </a:r>
            <a:r>
              <a:rPr lang="en-US" b="1" dirty="0"/>
              <a:t>1 - </a:t>
            </a:r>
            <a:r>
              <a:rPr lang="en-US" sz="2400" b="1" dirty="0"/>
              <a:t>Persistence: </a:t>
            </a:r>
            <a:r>
              <a:rPr lang="en-US" sz="2400" dirty="0"/>
              <a:t>HYPE participants will experience fewer disruptions towards degree completion as compared to those in the active control.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b="1" dirty="0"/>
              <a:t>H</a:t>
            </a:r>
            <a:r>
              <a:rPr lang="en-US" b="1" dirty="0"/>
              <a:t>2 - </a:t>
            </a:r>
            <a:r>
              <a:rPr lang="en-US" sz="2400" b="1" dirty="0"/>
              <a:t>Progress: </a:t>
            </a:r>
            <a:r>
              <a:rPr lang="en-US" sz="2400" dirty="0"/>
              <a:t>HYPE participants will achieve satisfactory academic progress across a greater number of semesters as compared to those in the active control condition.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H3 - Self-Regulated Learning (SRL): </a:t>
            </a:r>
            <a:r>
              <a:rPr lang="en-US" dirty="0"/>
              <a:t>HYPE participants will report greater self-regulating learning on average over semesters enrolled than will control group participants.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865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0F16-59A1-DD42-95D8-2D726DCB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48" y="152400"/>
            <a:ext cx="10210667" cy="1184111"/>
          </a:xfrm>
        </p:spPr>
        <p:txBody>
          <a:bodyPr>
            <a:normAutofit/>
          </a:bodyPr>
          <a:lstStyle/>
          <a:p>
            <a:r>
              <a:rPr lang="en-US" dirty="0"/>
              <a:t>Research Hypotheses &amp; Exploratory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22A7-8B1E-6B4E-9EA2-5ADCE1DA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48" y="1600201"/>
            <a:ext cx="10989565" cy="4817520"/>
          </a:xfrm>
        </p:spPr>
        <p:txBody>
          <a:bodyPr>
            <a:normAutofit/>
          </a:bodyPr>
          <a:lstStyle/>
          <a:p>
            <a:r>
              <a:rPr lang="en-US" sz="2400" b="1" dirty="0"/>
              <a:t>H4 - Barriers: </a:t>
            </a:r>
            <a:r>
              <a:rPr lang="en-US" sz="2400" dirty="0"/>
              <a:t>HYPE participants will experience fewer barriers in performing academic tasks on average over semesters enrolled than control group participants.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/>
              <a:t>H5 - Self-efficacy: </a:t>
            </a:r>
            <a:r>
              <a:rPr lang="en-US" dirty="0"/>
              <a:t>HYPE participants will report greater self-efficacy on average after the completion of the intervention period than control group participants.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b="1" dirty="0"/>
              <a:t>Exploratory Analyses:</a:t>
            </a:r>
          </a:p>
          <a:p>
            <a:pPr lvl="1"/>
            <a:r>
              <a:rPr lang="en-US" dirty="0"/>
              <a:t>Impact of student level factors on progress and persistence outcomes</a:t>
            </a:r>
          </a:p>
          <a:p>
            <a:pPr lvl="1"/>
            <a:r>
              <a:rPr lang="en-US" dirty="0"/>
              <a:t>Self-efficacy and expectations</a:t>
            </a:r>
          </a:p>
          <a:p>
            <a:pPr lvl="1"/>
            <a:r>
              <a:rPr lang="en-US" dirty="0"/>
              <a:t>Quality assurance Indicators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45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A858A7-3FFB-4587-B627-476F8970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2050"/>
            <a:ext cx="11123843" cy="827499"/>
          </a:xfrm>
        </p:spPr>
        <p:txBody>
          <a:bodyPr/>
          <a:lstStyle/>
          <a:p>
            <a:r>
              <a:rPr lang="en-US" dirty="0"/>
              <a:t>Study design 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49393A-12EC-4128-B8BB-C5A73572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1430000" cy="52905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Pilot Randomized Control Trial </a:t>
            </a:r>
          </a:p>
          <a:p>
            <a:pPr lvl="1"/>
            <a:r>
              <a:rPr lang="en-US" dirty="0"/>
              <a:t>Large, Primarily Residential, 4-year, Selective University</a:t>
            </a:r>
          </a:p>
          <a:p>
            <a:pPr lvl="1"/>
            <a:r>
              <a:rPr lang="en-US" dirty="0"/>
              <a:t>HYPE on Campus or Campus Services as Usual</a:t>
            </a:r>
          </a:p>
          <a:p>
            <a:pPr marL="457177" lvl="1" indent="0">
              <a:buNone/>
            </a:pPr>
            <a:endParaRPr lang="en-US" dirty="0"/>
          </a:p>
          <a:p>
            <a:r>
              <a:rPr lang="en-US" dirty="0"/>
              <a:t>Trained Master’s Social Work Interns as HYPE providers (n=8)</a:t>
            </a:r>
          </a:p>
          <a:p>
            <a:pPr lvl="1"/>
            <a:r>
              <a:rPr lang="en-US" dirty="0"/>
              <a:t>Trained in two waves </a:t>
            </a:r>
          </a:p>
          <a:p>
            <a:pPr lvl="2"/>
            <a:r>
              <a:rPr lang="en-US" dirty="0"/>
              <a:t>AY 2020</a:t>
            </a:r>
          </a:p>
          <a:p>
            <a:pPr lvl="2"/>
            <a:r>
              <a:rPr lang="en-US" dirty="0"/>
              <a:t>Summer 2021</a:t>
            </a:r>
          </a:p>
          <a:p>
            <a:pPr lvl="2"/>
            <a:r>
              <a:rPr lang="en-US" dirty="0"/>
              <a:t>Two teams of 4 HYPE providers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Assigned to Psych clinic or Disability Services</a:t>
            </a:r>
          </a:p>
          <a:p>
            <a:pPr marL="457177" lvl="1" indent="0">
              <a:buNone/>
            </a:pPr>
            <a:endParaRPr lang="en-US" dirty="0"/>
          </a:p>
          <a:p>
            <a:r>
              <a:rPr lang="en-US" dirty="0"/>
              <a:t>Data collection: </a:t>
            </a:r>
          </a:p>
          <a:p>
            <a:pPr lvl="1"/>
            <a:r>
              <a:rPr lang="en-US" dirty="0"/>
              <a:t>Diagnostic interview: eMINI</a:t>
            </a:r>
          </a:p>
          <a:p>
            <a:pPr lvl="1"/>
            <a:r>
              <a:rPr lang="en-US" dirty="0"/>
              <a:t>Self-report at Baseline, Dec. 2021, Feb 2022, June 2022, December 2022</a:t>
            </a:r>
          </a:p>
          <a:p>
            <a:pPr lvl="1"/>
            <a:r>
              <a:rPr lang="en-US" i="1" dirty="0"/>
              <a:t>Brief</a:t>
            </a:r>
            <a:r>
              <a:rPr lang="en-US" dirty="0"/>
              <a:t> surveys (i.e., “touchpoints”) every month in between (11 check-ins)</a:t>
            </a:r>
          </a:p>
        </p:txBody>
      </p:sp>
    </p:spTree>
    <p:extLst>
      <p:ext uri="{BB962C8B-B14F-4D97-AF65-F5344CB8AC3E}">
        <p14:creationId xmlns:p14="http://schemas.microsoft.com/office/powerpoint/2010/main" val="138599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B035-B4C2-4A5D-8797-DFD423B3CE0E}"/>
              </a:ext>
            </a:extLst>
          </p:cNvPr>
          <p:cNvSpPr txBox="1">
            <a:spLocks/>
          </p:cNvSpPr>
          <p:nvPr/>
        </p:nvSpPr>
        <p:spPr>
          <a:xfrm>
            <a:off x="470589" y="700440"/>
            <a:ext cx="11123843" cy="827499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92530-9646-4803-A3F0-424960996B2B}"/>
              </a:ext>
            </a:extLst>
          </p:cNvPr>
          <p:cNvSpPr txBox="1">
            <a:spLocks/>
          </p:cNvSpPr>
          <p:nvPr/>
        </p:nvSpPr>
        <p:spPr>
          <a:xfrm>
            <a:off x="2983778" y="1828873"/>
            <a:ext cx="8241632" cy="160012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</a:rPr>
              <a:t>The mission of the </a:t>
            </a:r>
            <a:r>
              <a:rPr lang="en-US" sz="2000" b="1" dirty="0">
                <a:latin typeface="Arial" panose="020B0604020202020204" pitchFamily="34" charset="0"/>
              </a:rPr>
              <a:t>Transitions to Adulthood Center for Research</a:t>
            </a:r>
            <a:r>
              <a:rPr lang="en-US" sz="2000" dirty="0">
                <a:latin typeface="Arial" panose="020B0604020202020204" pitchFamily="34" charset="0"/>
              </a:rPr>
              <a:t> is to promote the full participation in socially valued roles of transition-age youth and young adults (ages 14-30) with serious mental health conditions. We use the tools of research and knowledge translation in partnership with this at-risk population to achieve this mission.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83CD8-BAC5-4398-874D-13842F37AEE3}"/>
              </a:ext>
            </a:extLst>
          </p:cNvPr>
          <p:cNvSpPr txBox="1"/>
          <p:nvPr/>
        </p:nvSpPr>
        <p:spPr>
          <a:xfrm>
            <a:off x="3581400" y="3347374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i="1" dirty="0">
                <a:latin typeface="Georgia" panose="02040502050405020303" pitchFamily="18" charset="0"/>
              </a:rPr>
              <a:t>Visit us at </a:t>
            </a:r>
            <a:r>
              <a:rPr lang="en-US" sz="2400" i="1" dirty="0">
                <a:solidFill>
                  <a:schemeClr val="tx2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umassmed.edu/</a:t>
            </a:r>
            <a:r>
              <a:rPr lang="en-US" sz="2400" i="1" dirty="0" err="1">
                <a:solidFill>
                  <a:schemeClr val="tx2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TransitionsACR</a:t>
            </a:r>
            <a:endParaRPr lang="en-US" sz="2400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02A7-371D-4634-AC53-4EF752DE6161}"/>
              </a:ext>
            </a:extLst>
          </p:cNvPr>
          <p:cNvSpPr txBox="1"/>
          <p:nvPr/>
        </p:nvSpPr>
        <p:spPr>
          <a:xfrm>
            <a:off x="462326" y="4134783"/>
            <a:ext cx="110945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The contents of this presentation were developed with funding from the National Institute on Disability, Independent Living, and Rehabilitation Research, (NIDILRR), United States Departments of Health and Human Services (</a:t>
            </a:r>
            <a:r>
              <a:rPr lang="en-US" sz="1400" i="0" u="none" strike="noStrike" dirty="0">
                <a:solidFill>
                  <a:srgbClr val="000000"/>
                </a:solidFill>
                <a:effectLst/>
              </a:rPr>
              <a:t>90DPGE0008</a:t>
            </a:r>
            <a:r>
              <a:rPr lang="en-US" sz="1400" dirty="0"/>
              <a:t>). NIDILRR is a Center within the Administration for Community Living (ACL), Department of Health and Human Services (HHS). The content of this presentation does not necessarily represent the policy of NIDILRR, ACL, and/or HHS and you should not assume endorsement by the Federal Government.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9CF48-BB6D-405E-AC11-2A0C166047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66" y="1801276"/>
            <a:ext cx="2276988" cy="1603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3988EA-3911-7312-FA62-6B89170EA049}"/>
              </a:ext>
            </a:extLst>
          </p:cNvPr>
          <p:cNvGrpSpPr/>
          <p:nvPr/>
        </p:nvGrpSpPr>
        <p:grpSpPr>
          <a:xfrm>
            <a:off x="2200164" y="5551993"/>
            <a:ext cx="7589199" cy="1092777"/>
            <a:chOff x="2200164" y="5551993"/>
            <a:chExt cx="7589199" cy="1092777"/>
          </a:xfrm>
        </p:grpSpPr>
        <p:pic>
          <p:nvPicPr>
            <p:cNvPr id="1026" name="Picture 2" descr="data:image/png;base64,iVBORw0KGgoAAAANSUhEUgAAAT0AAACfCAMAAAC85v7+AAAA6lBMVEX8/v8AUpH///+/KC4ATo8AUJAASY0AQokARIoARovf5O1PdKXy9PlbeKimss3a3uqSpsMbVZQlW5fJ0eG+xtr4+fzs7vU4Y5wAOYa8Ex3l6PFkga3gqqfv8vcAPYiZqMbM0uLalZK+HiZ/lbmwvNOdrsgWV5RPcKW8ABGLnb9vibJ9k7h4lLe2w9ZSdqbP2OS8Dhjlubbx3ds9aJ337+/FQUHszsrVhIG7AADSdnPOaWUAMoKmt846Yp3KVk/EOTndn6DKXVv05eLsz8zOZ2DepaDCMzLXioXjsq/LW1fEPj/nwLxZfagALYLDNud1AAAY00lEQVR4nO2dC3ubxtKA0YS70A2EJEN1qYUsgyLLMWkSJ3IvyWmbnvj8/7/zzcIuLAgkZJM2/cI8fRoJLbvDy+7s7MyCBaFOAfvuh7c///IC5af3v355LUCt1f9/FoA3939cX1y+iOXy4vb6tx9eN/yqyeefbhm5FwnBy7cf/2m9/g0C9+9eFMm735veV0FeXxTBu3zfwKsi8Oa6iN7rf1qvb10g7l7w42Hvu34T/3Zn/5MKfssCX/5DR+dP+Vnj9sf4l9cXzQAuFhyx13Rm+HibG7Z/0SJ/XV7c/4MqfsPyEcfr7V30EV69u+DlOvZW4PfbtBs2wgtEw/UP+u3VD7zERg/uLngT2Egq8GeE5uKeogFe6KFfYnN40Uy/ebmjpu72VVnPgns6FV+8bTpfVuA3Ns1elKzI4EviBlLr2AiTT8nyrLTzfUom4sv7pvPxAu8TD++2zKoBt+ZtLB8vHy9O9yt4mxC+aLwWTuCHhF75rCFw69//NvRS4QbusWhAun5r5g1O0qDU5W/lvYofuj80nS+Ru9QZ+XyE3ptm1i0Q+Jz0vaOz6es/Eno/N/SYwK8XlajAfTJ0/2h8FiYplRP27EsydEu9wu9P4D+X1aBAYh+vG3pM4K9LNuOeKJh4Ng29RJK+d30i6wivrht6eYkducvby/cnmdy/iDPljd1LBOfcy+s/7r/AaTcE4M3bX64vmzk3Ffj87u0bu6oHB/anP28bfy8VOHOPFECzqaWRmuWE5atgGL9bAXj95f7TkSjB3f2r1w3AIonQodNy+2Npid/x14v3DcBDsV+9v6Se3M+F20Th9ftokYul/vrcuCtZuXuXRpcvvhzigzeXaYF3TXQvK1xsHpdhb/ODE37k9wWVpXy/X/nI79m7+OmOxwevf8782mTU8gK/8r3r8poL9MGrC34/3+UvDbxD+Tmz5fH2PdslCvfZ3Xzvjjg136+8zm4YvaRZx7tfsvtwb5t0WpHQ7Xk5TPlNzLd/NvAKBT5lNstffC6gd9s4K2UCd5eXx+k1Pe+IwEfONTmkd/nuSK68EZQ/ry/L6N1mvcBGDgXufqP8cvQuXjQPqlUQ+PLXu4scvcvbi9+/m2dMn3edAHc//vfi9h31WK4vbl+8//LdPN8Mzu65l4oAv/z5Jfr0+f73T99Nt0MBXXHOvVz+uQx2JPnlsCAclj+/heJjxY1Vb+FcvQ5q0Wfi6Lwa7GkkxsmCxjQjhmHbFfWlZ5w8dqgVa0k43tB5pUsF+55onoUPuhMVZbY+dRKEMyURVdVkcTB+3MyH+sl8kv6BtKDIXDHoTaJ6xJKbBqtJ2pQsmmHge7pd1hD4aWnUy1wH/vakWoWaKi3RNM44D7pyC0XsnKTXFlu8SC1JFEVZlc1gWHpdTCdSfpChF7UqmWX0Yq2SlrApTcOGivsU9POlZQ3Vss7lF2kqjs/A92R6ibaSqCrBrlzTZ9NLWhJVeT4taCdDL1VLkbqVd0lwmort6mc9mx69rnbpna6NHhFt4BVkXgroRdVr5vAsKxZrKrcrd9pa6JEKVLdktq+VXktS3YOuUUYPtVKWZwxfqmlL7lR1cc+mJ8pMxCxOUd0XW6Vn0JNoQxLXjhzm8TF6YkFpza3GgdMUmwi+Ej0xmBPp9/tL90FWVDlVtahbCM+iJ41XpCk/CEVFS+6VnNeV0hNvIsV8dyxjaaaXVpUER6/ySefS04a8zzwd9kM5BSibBaP3GfRQKyajYSCxhrR5thVKT+4npZ1tJxkZSoGlLGk1odfSNtW89PPp8QdR9LmpMX6i2Duo53n0uJamPmtHzt6klB5X2tmodEgMqrogHL2W5lc56Xn0Yk1tT2TdQjrEVw+9qKEFHY/y5gS9qPRQoyBWT6DXUqrgez498puwZN1CUvODtzZ65DQ1bkbJvFmnkB4epvgk88Sl5TSlos5P4yvWs2DJfYwe/moNqJ0Rx7mpo0Z6AsxjIDn7UUxPgE2sk1Ix8JSlJ2ndk6cVj5FFJBa/iD9OT4DRmOLLT/d10hPsq6jziUEletPY9MkVh25Cj46j2cn5ppgeuiIoE4u/4OP0BLCZO52b5GqlB37sN4VV6AngitXMUkbT1pUkUSt0aqlSTG8Qna6eQw/xhaz3ZRaj9dKz4qF7xZ9YTo+6jeZZ9HDmY5PgKXz10cOBQqfE3LiqlZ4eXZgk8nNTOb2dGuM4j54MC7b0my2OnlojPVQ2vmeSxrst9dIb0e6tV6LnxM2UhRHzxRN6YM0oPvnojFMnPbRK8mHnq5UeThvxRfUq0ot6qlwaw84WT+gl3g5+OfT/T+j5VHqCcEX9MS6+/XXoVe170pP6Hn72qGspZZqqoueT6WGbrfyF1DxyY9tQ0e45cQ862+5FKjD35ao80VZz3xPM+OrMr0VPj0+sOOfSWePMOTfOwMCKLpTFVim+mulBly4GUmNbL73YHkkV/b15XI37FHp4Nu19olmUDyjV8xn0RnQdP/9K9ILY/91UoxfrLJ9ecmU0Zdk/8FnvC0vCNHWPXObeP34VejCKfSK12jq3F3ce5di0yZfP0RNgSWfeg8X7MT2fQ8+LGxwkTkKt9OJ705KzR8voxYuf7DA/pnuengAbhq9dmOqonZ4e9/Y0UFVnhKpLp/Rs7K2YHsAy9j4rxEqymnJ5e3ApPrlTlLSpm54A+bFVY3SU2SF5dJoeCAEN711V8/aK6YErJ/iq6vkcemspa6nriswLVsiCxaV5jaQw2FuTXvbZeQ0ps2dEuKH1FGWK6qe3yV9KHVkhY+GPWfhazNuxg6zQyPKTXEthnylptYAe4muX46uf3iqu8GUN9KRwtVr1l+56oGkyy5GJUn6bE8tIPpLSGzeUtDQhWTZbFrZaRE8Ae02bVpcHLlHt9GiFQQ304mx4Nr0tDg7WnblseKb0+IwdZcX0BDBMhi+fKaqf3j7n39e7E0MrwFG6E0NSz9jRU0qPw6fkLe7X6ntfhZ4szgschxJ6ktwq3htSqnoJPXTSE3xZ7+fbHrk8C0lUJb9wHBbuQJPVq8LtasdUL6OH+ESW6sjM4PXToybcr4Veav3lh2XZLktGT+JL+9bZu0fL6QngsExRxgGqn168mKrFY2mZLs004c0o34tM6UnjRzrAxO6Tdi4foYcas1ujcATqp/dQo7fswpRNvkeeBUj9PZoMk0pDSsdVP0Iv3cfAI6idnkDXuVYd9NBbHsZxEnFchR6saDC5uovM13OMngALmcXq02urO0qwiMOX6VL0mSs1COLeJ5fvyuFWakA9W7VqZCBTz1F6AlhsV1aSKaqdHrNByT6d59IzBjTNWZpa5ek5bLo5kssp1f04PYGNg3SnWO30wvxGk+dGCcCKdZakMs+XjxKwvJQYHlWzuJ4T9JLgZUtqxTen7sj8juY1vNrosbhDeXoiE2NhAdRq2xez9ZyilybaxEFkmeqmF2/64sxeDREqexyba7Uk1pSlN6XGXTm+iaKonpP08vhqzueO6AzJVfd8erBjEcpityUb30s2PV6d67ZUoCfAnGWKyCNZNdOjEySftakhOgo+dUSKMxS56GgyS1ffLZ/V9Bg9LtE2xqVPrftY4uwzkirQ6TmxZaBbK/NRZfprjp4tHR/ppepXoZfcSryXdq30mIHS9vyJddDT6ZKj0G3JR+bZLF020sukGr000Sava92BRpNYoslvyq4lr8EWEZJZ4LYc5jWYIu2vQQ9NA8Pn1rj70aO3PJerricrRPf1Fhmzw5xaMgjOcluq0hOSRJtIt1HXsPN2SJfR+f339dAbUYXV7YECBU+70F0Erdk572moTk/oUG2Krvgp9GDIKsxlbWrK57JFhCQdGLOCfC4z7YUjvUwq0+MSbbXQg3S7m2ZlS9SVDWeLiENjVpQNZ+GCc9yW6vS4Le410AObPRXWUvIPR9RGz6D6HrgthfTYvnflcKSXyRn0UJtxiu9Z9AAslrhvqQcPF9a3E4OGOLKbyoVieunmRbnykuMcethhHsTn0wOARVuRSuHVuAuIhQukXIa7ZBdQu2ykl8lZ9LhE29PoRbse9O5aSW5C0YOFx+mVrPuL6Rlm9WckBXDKRnqZnEcPG7gSz6eXPkO88IIx93CzWBjRPUrPhrzEv5fsQFvQxyiUrEdZ8owkjcZJ6lN3P54q74hneiySOSbyYA5k8u4YUUr3PchXhTGhI/RarXFOzHjOKd39SBcRWa+odPcjnaWrPmJ6Lr0k0VaZHioeSysnkuIWm+ej9KScaP2j9HARQY2ZW4XetPhp6FIY59Jj+KrTKxZJM8teyHKUXl7kE/RgR3eW8UaifNf3kM67Jx92zGhanR5Ngj2PnqiOvdJXmNRKL3m+uaWkaZ9SeuksXendZk+gFyfank6PvEjJHR5ZD9VLj23l5tM+R+ixUF+lBC95g5wo4gWdQS8KZefpiUSULD1ZzIosy5rWCjfHX+JFdUKtMvRUsVBURi/6vWjfJ+hUDyXZiwh9lTs3W3qh0NIVng8HZ9wmcvJ9cNmztkqOXieqJcwEKII2L49usPFXw97o5IYR0MPojMyqS1+3C2Udx1XBi38vsvawp+eGSU46PrLeF5Xus5rPfq1jVQFvdvKtDoJw4JpVfdliUcniytJCR2ovaPqIKmfo+VSB7nm9tZGMwFmvWmskJw28Rv5G+frdLWPYzz7jeYXOlMT7qVp338ic9/SGSyfHXRrXtVfFb1bIva5pVMUt0/elmpw8uUzowg+s/Dveyk74X7R6MeZ2/ofz5nfQ5/O5FQXq8l5Jlz6lSx6VmulF1cIuuwd9N6tAb1iyjxS6xAPkvZ4K6tOi69i1BP8ldzq6z2XbAGES7QJyJrkUWHxOdR3AUgJXJo9xwjo7c0M3TslAbzyyNV1wvUMfcvWYpVclIzM82M4SVwvkla4wZy627VbfiQE3syiwy9Ej2o9KfWxGT8nQA30QnZO0DP6JjDJYJpDXv8wBOiX0nPUU6UGwhU3+YZu9WwM9YxBdJJiEXjdZwQVnJITay+hlABE96l933dgkpf+Pryb6wNFjv5B/dCX61tmzc/wl8K8eh1xlET3y/9mI/cBKEXrsmKGR/gxBn6mQ0uP1IvS4BlhVWeUJvUwhWx0l9BJdSRmBr+ToK7XXXm+CNpfQA8PveD3PdsOtvbfxZgWuhQNytessDQB71Vk5K57eqrdxcU1r+4EDK3k72gvOONjtFng1lnFzY8HQdemaF6b9Tn+KV2B1O7Gljemh6l3wsMa5i5jsfqer75GeTloWUAlCb+uMQncbXeGWVYf0rKHXIYrb884e6YG+6eAQ1634XPxKRrzetTo+XgrWvEd6tNBo1XODEQzlPul8cd/rWSMPC073wlaHnjeMTpv6nb1zpCvCugu7CfYYpDcV3W0gP9pjczn9YMBG2u+lAH/tbNs3IIThdimZPD1psPex6ywffRdcMeh9sHeDcOtvsLJgZI5XXW21il9GB/os2AaKDhvF9+JnMhg97KOyhYvyfgfswc02ENfgtUxvPuuC8cEgIzcc6mboq3gj9f/pKb3VbOOJWJW53m7MAarpe4MNeDKeq3Sjr2YA1sTdhgHYZnu7kdrR0asAerP11h3DXO70EnorF2ZDgE0bQg+2M3drbsBRg60rH0muEXqw++ARevM2GSSPZOSOZvZOwQ43lXv6B+x/sjEkqZh5hp64BRgPwSUP5DgaOYeM3OWS0CN2T3YAFgMyN8MNeYR4HsJyHRkGjl7gw8CCYENGLHYOWLbBwxEFC9kwZhG99hCCOfTxx6XLjdzVDZB1tkfMpy/BDV6HPXM8YlF2srDGDmGrzk7Db5LgkZr9kIABQ3V0vI/2BCtPRy7sA5ivwVB2pL3tFUk2w5KYEPcEPbySD9b8JTySWrwbSm9ObDcEKx0VmCpGf0O691WG3g7gxgP9ajAEXQWH0Osm9JYjxbxqXc2IezglFgYLRD96jzw9vOFIzzGlLWGEh8MYL8wcO6XXx6u17EmPp4fAtw+oINFLhMEVNqYMo8pBmbbwq6lYO2Sra8JLUvNiDLIZHdVFG0lPDc3J0EP3CG9HRA//wTpNYgK8U/RIvn39Mta+y+h1yVnYmXQ5orcKiAJF9JDHxEnp+YTeBv+ZzqbTkeGQVgzypAL0FFj6GXpYErs00kOLONPxx2hm7EaT42SUoQfzmznaD8jTW5K7aiG9hYGNgRefOxWt6Kv1gPRkIZrCsGYtKiT05EJ6eNMlHLztLaMXRpNxG0rdr5geEv6wRJuBlZps5DozvChrMupFfW/aI35rZ3xITwgMuFowenvY4/h356SX4YSAVxO1smmjBp0NbDL0jF1Aah0sAG34eGiRERviyJ1gy/OxYGToGQMV56Oewej1Y3qLGdqH9gA2OAvr4tSbDImBgYB8lUZW1PfshYKFwhACRNSTRj3a91RGT7Ajeo46Jl5I0vdWaKjsK7QQTtnL8EM6Be5xzt0oD2KnQ+g5EwMs1TTlIewUEEY4OcxnD1IHq/uQeMsy0mt7EMiDNU4L0TlIzzAH5mBK6PXkgckeznqUx1rHhg03cmeaJgZkRIsWbGQzxBmEtE/63vhhgL3VQNOkMHoCsVuCPYnmDWLj+0FED/zZg+jKYIfyg7LCuxU+DORe/HUeOZU6GnBSCGs24qM9zcbKp0b894DgQVUniz0ZW8RdZfTQeAquinUjPbfMeXXoQhJ68bRt6DDFSnU8Yux2uJKyib7kKzoDQi/6iGLreAAnBAenlt0Ob6VOzgGsDewdWYCNsB8ZO4vtmcCqidHCo4IR30hD1514SDjoG/SwDlLIwYqmI4FUGTWl24BNjFBJmwzwLQ1mo4pYKqoK9cKxSJw+CzuY50KkNQjka1TAjpV3iMp4dBQfiSuPVHN0Xben5D6SA6S9+DT81LOmwzYYpVuCgP8QucMC/S9ZyRz8SI+mPyTfMz5tZrnGL+JyR5I60iaSltP/PGIn1xZk60hPiv/13MQdh0S/XKHkaKoIdzXcKcTOkBnQO/chhG9OQNsS237iMpIIQy1N7ibedDtZgPXVUkN/k8BwHP1zqlit3QSstRxa5VPu15KytFb266nyvNgVdxLnAmfP/FNpcDzp/HUE9hazY7zp62fDXn76urjhqSHJ1X1OohBWz/4rhX+/QGcVeyWb5T61GSBl95pNnMS+z90CJMV/MWe4XHqV39QDhbnub1zAjenNr/z2LH0cP7dTj/75RRKdxGWhJ+YrGRfF26E/9sOqr2X8l9PrAKzGp+htFoTeLsA1FbNaQJaifuEf5eiTlWDVLPy/gB6NIfIhRY7eomWzwOrVLhN0jAOs8ciNAqKOxqoBsrrmwptcVJWs0KxBEnrlY6G8JvTz+jCs/20JLNrroTeE/XBDxhpYnbXF0VuSdeLmYYmoTM8NsT/BNuzsfF1Qdf9hg4dXDqHnrKAv9w2h/7DpLQX8aO9xBbFzH3xczvStzZju9MG+J7gIWw+iX/R2gAuB7rgTxUPWHR2npr3V9mG0fAh6sF4tx0950cXfJWBNulZHm0OgeFt1iOvXldWRmd17aQ4cGGkbK8ChaJrDPU4Vc207DBULJGmOh6ckOkpGrga+uDFuQqs7UGxf3tgPW/CUlRVIU3gYeNv4mXe0ey8H4xE4M9/qoA9odgNcaptWdzZE+tttOFtAONhaI21p+R3oSPtttS2g/4yQOAN2qxWJc5J40cM+/kp+mq8HaKWiBT2093C1JUNJUHAAGxML5DkevpmTCBWhJ4IjAwke4Q2w8SOMt4AoAIIljLFoENfZb0vkPNIajIe2vCWxETxpG9qkYgchh/PoJPwCa6JUwQ69b0WMGY4cWGLf60acNJ28S4bSc/UJDr8OeZ0gcsRZAx67I5WsxccWkFmDpIASeros7Mm7VEaajRMI0uu1SC3DELAbJvR8ixjMG7KNUtqjCRzshhp+kUKL7JSE8YLULYi7yFySGPOp9N4/KTbRk0T0KD3ypyWYv4d2zzdJgEcwbEeg9OwJiYHgcCVbdEkgNaHXkwWSsgZdofRGihGHux+GKb0NBCQC7MV1grCSF6Zt28ZI10jpQUSPpAwSet9w34tyFYvJitEjgVBLSegJpg9D2QFjMKT0SAIeurj4FkMSJ0T7l/Q9zTZmpJfF9LDDhSRmiYOT73sbMHDsdgcG/rLoueB8EGScWZcdGOMwXU1iel3JAHv+zfc9wb6ZyeFN0veir+t0ziV8/Jk4Q2Qm0nO74IwVuYNdRFyq4mwVxZYJvQHx98DSZDlgIxeMG4XsHY763iahB4tZDzYzUemD3VZncyQvq2QmMVU5wNqilT22OfEjj+Vb7ns4PHRdmBowRXNmGOxr9JOBK1kS2oSRThZXIywxJdlVXQfHFkbpYWMKNn4cYfGp7oAjkI+kKDg6MavRmbROI6qT/EICmoJOrKehk9BnVPHIjjQhbTrAlPqW5WBzcfarwAclWQkaBOUOc8HVNHJZsrcorVPg/0/PPXZmI4000kgjjfzt8n9gXUhHWGeDyQAAAABJRU5ErkJggg==">
              <a:extLst>
                <a:ext uri="{FF2B5EF4-FFF2-40B4-BE49-F238E27FC236}">
                  <a16:creationId xmlns:a16="http://schemas.microsoft.com/office/drawing/2014/main" id="{B12B461D-D8B4-4763-A836-1D97998BD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164" y="5551993"/>
              <a:ext cx="2147245" cy="1077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E0DC31-B3AC-4033-9266-FC7A013B58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4774" y="5582128"/>
              <a:ext cx="836660" cy="10626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EAB20A-135A-4C04-8349-B7B2AD3DA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9519" y="5551993"/>
              <a:ext cx="1529844" cy="10770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77AF73-A346-4223-8663-4AAA47234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8799" y="5551993"/>
              <a:ext cx="2393355" cy="1077010"/>
            </a:xfrm>
            <a:prstGeom prst="rect">
              <a:avLst/>
            </a:prstGeom>
          </p:spPr>
        </p:pic>
      </p:grpSp>
      <p:pic>
        <p:nvPicPr>
          <p:cNvPr id="4" name="Picture 3" descr="HOC Training">
            <a:extLst>
              <a:ext uri="{FF2B5EF4-FFF2-40B4-BE49-F238E27FC236}">
                <a16:creationId xmlns:a16="http://schemas.microsoft.com/office/drawing/2014/main" id="{42505760-1846-2261-30C7-EBC665852E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9781" y="141907"/>
            <a:ext cx="1781175" cy="84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15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DCDEA-54EB-E05B-B9BE-27F370DF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58" y="691739"/>
            <a:ext cx="5540375" cy="823912"/>
          </a:xfrm>
        </p:spPr>
        <p:txBody>
          <a:bodyPr/>
          <a:lstStyle/>
          <a:p>
            <a:r>
              <a:rPr lang="en-US" dirty="0"/>
              <a:t>Inclusion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8B5DD0-82F7-414A-BB97-C1BE9ECCA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56388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Undergraduates (18-30) </a:t>
            </a:r>
          </a:p>
          <a:p>
            <a:r>
              <a:rPr lang="en-US" sz="2600" dirty="0"/>
              <a:t>DSM diagnosis</a:t>
            </a:r>
          </a:p>
          <a:p>
            <a:r>
              <a:rPr lang="en-US" sz="2600" dirty="0"/>
              <a:t>Taking more than 6 credits</a:t>
            </a:r>
          </a:p>
          <a:p>
            <a:r>
              <a:rPr lang="en-US" sz="2600" dirty="0">
                <a:solidFill>
                  <a:srgbClr val="FF0000"/>
                </a:solidFill>
              </a:rPr>
              <a:t>One prior academic disruption due to their MHC</a:t>
            </a:r>
          </a:p>
          <a:p>
            <a:pPr lvl="1"/>
            <a:r>
              <a:rPr lang="en-US" sz="2600" dirty="0"/>
              <a:t>Falling under 2.0 GPA</a:t>
            </a:r>
          </a:p>
          <a:p>
            <a:pPr lvl="1"/>
            <a:r>
              <a:rPr lang="en-US" sz="2600" dirty="0"/>
              <a:t>Inability to complete 2/3 of course load</a:t>
            </a:r>
          </a:p>
          <a:p>
            <a:pPr lvl="1"/>
            <a:r>
              <a:rPr lang="en-US" sz="2600" dirty="0"/>
              <a:t>Medical withdrawal</a:t>
            </a:r>
          </a:p>
          <a:p>
            <a:pPr lvl="1"/>
            <a:r>
              <a:rPr lang="en-US" sz="2600" dirty="0"/>
              <a:t>Taken a semester off 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		OR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Reported 3 or more academic barriers (due to MH condition)</a:t>
            </a:r>
          </a:p>
          <a:p>
            <a:pPr lvl="1"/>
            <a:r>
              <a:rPr lang="en-US" sz="2600" dirty="0"/>
              <a:t>E.g., writing papers, managing symptoms in school, prioritizing tasks, concentrating, time management</a:t>
            </a:r>
          </a:p>
          <a:p>
            <a:pPr lvl="1"/>
            <a:endParaRPr lang="en-US" sz="2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53B7A-5B24-4EB7-EE11-04F0F81BA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880" y="634340"/>
            <a:ext cx="5402980" cy="823912"/>
          </a:xfrm>
        </p:spPr>
        <p:txBody>
          <a:bodyPr/>
          <a:lstStyle/>
          <a:p>
            <a:r>
              <a:rPr lang="en-US" dirty="0"/>
              <a:t>Exclusion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3CD7C-E74B-CDD7-EACF-036392B24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64468"/>
            <a:ext cx="5402981" cy="3819803"/>
          </a:xfrm>
        </p:spPr>
        <p:txBody>
          <a:bodyPr>
            <a:normAutofit/>
          </a:bodyPr>
          <a:lstStyle/>
          <a:p>
            <a:r>
              <a:rPr lang="en-US" sz="2000" dirty="0"/>
              <a:t>Co-occurring condition of ASD, TBI, other neurologic condition that affects cognition </a:t>
            </a:r>
          </a:p>
          <a:p>
            <a:r>
              <a:rPr lang="en-US" sz="2000" dirty="0"/>
              <a:t>ADD/ADHD diagnosis without other mental health condition</a:t>
            </a:r>
          </a:p>
          <a:p>
            <a:endParaRPr lang="en-US" sz="2000" dirty="0"/>
          </a:p>
          <a:p>
            <a:r>
              <a:rPr lang="en-US" sz="2000" dirty="0"/>
              <a:t>First semester freshmen</a:t>
            </a:r>
          </a:p>
          <a:p>
            <a:r>
              <a:rPr lang="en-US" sz="2000" dirty="0"/>
              <a:t>Anticipated graduation</a:t>
            </a:r>
            <a:r>
              <a:rPr lang="en-US" sz="2000" i="1" dirty="0"/>
              <a:t> </a:t>
            </a:r>
            <a:r>
              <a:rPr lang="en-US" sz="2000" i="1" u="sng" dirty="0"/>
              <a:t>prior to </a:t>
            </a:r>
            <a:r>
              <a:rPr lang="en-US" sz="2000" dirty="0"/>
              <a:t>December 2022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63F11B-F976-B38A-F21E-B62F5BF6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9" y="177509"/>
            <a:ext cx="11123843" cy="827499"/>
          </a:xfrm>
        </p:spPr>
        <p:txBody>
          <a:bodyPr/>
          <a:lstStyle/>
          <a:p>
            <a:r>
              <a:rPr lang="en-US" dirty="0"/>
              <a:t>Study criteria</a:t>
            </a:r>
          </a:p>
        </p:txBody>
      </p:sp>
    </p:spTree>
    <p:extLst>
      <p:ext uri="{BB962C8B-B14F-4D97-AF65-F5344CB8AC3E}">
        <p14:creationId xmlns:p14="http://schemas.microsoft.com/office/powerpoint/2010/main" val="281584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3E1BC2-6978-114A-9124-B24D553B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349449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6C7B-79A1-5163-C17E-2CCD344B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HOC MSW Intern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4FBA-6A54-373F-7F86-D0440D3DA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11340411" cy="4651373"/>
          </a:xfrm>
        </p:spPr>
        <p:txBody>
          <a:bodyPr>
            <a:normAutofit/>
          </a:bodyPr>
          <a:lstStyle/>
          <a:p>
            <a:r>
              <a:rPr lang="en-US" dirty="0"/>
              <a:t>2 MSW training cohorts, 8 providers</a:t>
            </a:r>
          </a:p>
          <a:p>
            <a:pPr lvl="1"/>
            <a:r>
              <a:rPr lang="en-US" dirty="0"/>
              <a:t>Interns were randomized into two teams</a:t>
            </a:r>
          </a:p>
          <a:p>
            <a:r>
              <a:rPr lang="en-US" dirty="0"/>
              <a:t>Complex intervention = in-depth training prior to service delivery</a:t>
            </a:r>
          </a:p>
          <a:p>
            <a:r>
              <a:rPr lang="en-US" dirty="0"/>
              <a:t>Ongoing TTA after services started</a:t>
            </a:r>
          </a:p>
          <a:p>
            <a:r>
              <a:rPr lang="en-US" dirty="0"/>
              <a:t>Use of Audit &amp; Feedback to evaluate quality/fidelity</a:t>
            </a:r>
          </a:p>
          <a:p>
            <a:r>
              <a:rPr lang="en-US" dirty="0"/>
              <a:t>Development and presentation of “student conceptualizations”</a:t>
            </a:r>
          </a:p>
          <a:p>
            <a:r>
              <a:rPr lang="en-US" dirty="0"/>
              <a:t>Individual TA was recommended, mandated if did not meet adequate fidelity scores</a:t>
            </a:r>
          </a:p>
          <a:p>
            <a:r>
              <a:rPr lang="en-US" dirty="0"/>
              <a:t>Weekly Team Meetings with each team </a:t>
            </a:r>
          </a:p>
        </p:txBody>
      </p:sp>
    </p:spTree>
    <p:extLst>
      <p:ext uri="{BB962C8B-B14F-4D97-AF65-F5344CB8AC3E}">
        <p14:creationId xmlns:p14="http://schemas.microsoft.com/office/powerpoint/2010/main" val="258923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4FE6-67B6-22A5-5BF0-20593DA7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86E0-F4BD-7CF7-5486-DEAFA716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11416611" cy="4498973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 to one academic year of HYPE services </a:t>
            </a:r>
          </a:p>
          <a:p>
            <a:pPr lvl="1"/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– 2 Semesters of services depending on when participant joined study</a:t>
            </a:r>
          </a:p>
          <a:p>
            <a:pPr marL="457177" lvl="1" indent="0">
              <a:buNone/>
            </a:pP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eekly meetings with HYPE Provider (MSW Intern) </a:t>
            </a:r>
          </a:p>
          <a:p>
            <a:pPr marL="457177" lvl="1" indent="0">
              <a:buNone/>
            </a:pP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HYPE Services include:</a:t>
            </a:r>
          </a:p>
          <a:p>
            <a:pPr lvl="1"/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FSST (first semester)</a:t>
            </a:r>
          </a:p>
          <a:p>
            <a:pPr lvl="1"/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Development of education and employment goals</a:t>
            </a:r>
          </a:p>
          <a:p>
            <a:pPr lvl="1"/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dividualized support relevant to goals </a:t>
            </a:r>
          </a:p>
          <a:p>
            <a:pPr lvl="2"/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Use of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structured HYPE tools and worksheets as needed</a:t>
            </a:r>
          </a:p>
          <a:p>
            <a:pPr lvl="1"/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Connection to Campus Resources (SSD, Career Services, CAPS, clubs, </a:t>
            </a:r>
            <a:r>
              <a:rPr lang="en-US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353" lvl="2" indent="0">
              <a:buNone/>
            </a:pP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332744-F93A-B6DC-5AF3-57F8FA51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53" y="99243"/>
            <a:ext cx="10896600" cy="1325563"/>
          </a:xfrm>
        </p:spPr>
        <p:txBody>
          <a:bodyPr/>
          <a:lstStyle/>
          <a:p>
            <a:r>
              <a:rPr lang="en-US" dirty="0"/>
              <a:t>FSST Sessions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08A7F2-EF14-5C2A-8B13-44EF3F346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385456"/>
            <a:ext cx="10896599" cy="48121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Short-term, highly focused on teaching EF skills &amp; strategies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Agenda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Review of Home Exercise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Review of session’s topic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Intro a topic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Rationale, benefit, exploration of current level of practice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Skill Practice</a:t>
            </a:r>
          </a:p>
          <a:p>
            <a:pPr lvl="1"/>
            <a:r>
              <a:rPr lang="en-US" dirty="0"/>
              <a:t>Gamification</a:t>
            </a:r>
          </a:p>
          <a:p>
            <a:pPr lvl="2"/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Eg.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Going on a picnic, Spit, Find the Difference, Categorizing...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Application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Home Exercise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610A3F-FBD5-9771-3ECF-8D00F5975E61}"/>
              </a:ext>
            </a:extLst>
          </p:cNvPr>
          <p:cNvSpPr txBox="1"/>
          <p:nvPr/>
        </p:nvSpPr>
        <p:spPr>
          <a:xfrm>
            <a:off x="270933" y="6062133"/>
            <a:ext cx="3285067" cy="677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34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05" y="228600"/>
            <a:ext cx="9376213" cy="838200"/>
          </a:xfrm>
        </p:spPr>
        <p:txBody>
          <a:bodyPr>
            <a:normAutofit/>
          </a:bodyPr>
          <a:lstStyle/>
          <a:p>
            <a:r>
              <a:rPr lang="en-US" dirty="0"/>
              <a:t>Selected FSST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05" y="1194121"/>
            <a:ext cx="10417215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Creating habits to promote self-regulated learning </a:t>
            </a:r>
          </a:p>
          <a:p>
            <a:endParaRPr lang="en-US" sz="900" dirty="0"/>
          </a:p>
          <a:p>
            <a:r>
              <a:rPr lang="en-US" dirty="0"/>
              <a:t>Goal setting</a:t>
            </a:r>
          </a:p>
          <a:p>
            <a:endParaRPr lang="en-US" sz="900" dirty="0"/>
          </a:p>
          <a:p>
            <a:r>
              <a:rPr lang="en-US" dirty="0"/>
              <a:t>Time &amp; Task Management (Prospective memory)</a:t>
            </a:r>
          </a:p>
          <a:p>
            <a:pPr lvl="1"/>
            <a:r>
              <a:rPr lang="en-US" dirty="0"/>
              <a:t>Calendaring</a:t>
            </a:r>
            <a:r>
              <a:rPr lang="en-US" sz="2500" dirty="0"/>
              <a:t>: </a:t>
            </a:r>
            <a:r>
              <a:rPr lang="en-US" sz="1900" i="1" dirty="0">
                <a:solidFill>
                  <a:srgbClr val="FF0000"/>
                </a:solidFill>
              </a:rPr>
              <a:t>the most important self-regulation skill</a:t>
            </a:r>
          </a:p>
          <a:p>
            <a:pPr lvl="1"/>
            <a:r>
              <a:rPr lang="en-US" dirty="0"/>
              <a:t>To-do lists </a:t>
            </a:r>
          </a:p>
          <a:p>
            <a:pPr lvl="1"/>
            <a:r>
              <a:rPr lang="en-US" dirty="0"/>
              <a:t>Sequencing</a:t>
            </a:r>
          </a:p>
          <a:p>
            <a:pPr lvl="1"/>
            <a:r>
              <a:rPr lang="en-US" dirty="0"/>
              <a:t>Prioritizing tasks (Eisenhower’s Principle: urgent vs important) </a:t>
            </a:r>
          </a:p>
          <a:p>
            <a:pPr lvl="1"/>
            <a:endParaRPr lang="en-US" sz="800" dirty="0"/>
          </a:p>
          <a:p>
            <a:r>
              <a:rPr lang="en-US" dirty="0"/>
              <a:t>Self-talk</a:t>
            </a:r>
          </a:p>
          <a:p>
            <a:endParaRPr lang="en-US" sz="1000" dirty="0"/>
          </a:p>
          <a:p>
            <a:r>
              <a:rPr lang="en-US" dirty="0"/>
              <a:t>Use of timers/reminders</a:t>
            </a:r>
          </a:p>
          <a:p>
            <a:endParaRPr lang="en-US" sz="800" dirty="0"/>
          </a:p>
          <a:p>
            <a:r>
              <a:rPr lang="en-US" dirty="0"/>
              <a:t>Automatic places, task-linking</a:t>
            </a:r>
          </a:p>
          <a:p>
            <a:endParaRPr lang="en-US" sz="800" dirty="0"/>
          </a:p>
          <a:p>
            <a:r>
              <a:rPr lang="en-US" dirty="0"/>
              <a:t>Set-shifting vs multi-tasking</a:t>
            </a:r>
          </a:p>
          <a:p>
            <a:endParaRPr lang="en-US" sz="800" dirty="0"/>
          </a:p>
          <a:p>
            <a:r>
              <a:rPr lang="en-US" dirty="0"/>
              <a:t>Visualization</a:t>
            </a:r>
          </a:p>
          <a:p>
            <a:pPr lvl="1"/>
            <a:r>
              <a:rPr lang="en-US" sz="1900" dirty="0"/>
              <a:t>Encode- Store -Retrieve</a:t>
            </a:r>
          </a:p>
        </p:txBody>
      </p:sp>
    </p:spTree>
    <p:extLst>
      <p:ext uri="{BB962C8B-B14F-4D97-AF65-F5344CB8AC3E}">
        <p14:creationId xmlns:p14="http://schemas.microsoft.com/office/powerpoint/2010/main" val="416296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58DB-796E-4D4D-86AE-058564BE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4" y="273628"/>
            <a:ext cx="11512472" cy="1184111"/>
          </a:xfrm>
        </p:spPr>
        <p:txBody>
          <a:bodyPr>
            <a:normAutofit/>
          </a:bodyPr>
          <a:lstStyle/>
          <a:p>
            <a:r>
              <a:rPr lang="en-US" sz="3700" dirty="0"/>
              <a:t>Campus Services &amp; Usual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681AB-8F55-F248-A590-A7604A3B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89" y="1457739"/>
            <a:ext cx="11512472" cy="4342330"/>
          </a:xfrm>
        </p:spPr>
        <p:txBody>
          <a:bodyPr>
            <a:normAutofit/>
          </a:bodyPr>
          <a:lstStyle/>
          <a:p>
            <a:r>
              <a:rPr lang="en-US" dirty="0"/>
              <a:t>One, 1-hour meeting with Control Group Specialist </a:t>
            </a:r>
          </a:p>
          <a:p>
            <a:pPr lvl="1"/>
            <a:r>
              <a:rPr lang="en-US" dirty="0"/>
              <a:t>Offered at beginning of each semester</a:t>
            </a:r>
          </a:p>
          <a:p>
            <a:endParaRPr lang="en-US" sz="400" dirty="0">
              <a:highlight>
                <a:srgbClr val="FFFF00"/>
              </a:highlight>
            </a:endParaRPr>
          </a:p>
          <a:p>
            <a:r>
              <a:rPr lang="en-US" dirty="0"/>
              <a:t>Resources on campus reviewed and use encouraged, some personalization to participant needs</a:t>
            </a:r>
          </a:p>
          <a:p>
            <a:pPr lvl="1"/>
            <a:r>
              <a:rPr lang="en-US" dirty="0" err="1"/>
              <a:t>E.x</a:t>
            </a:r>
            <a:r>
              <a:rPr lang="en-US" dirty="0"/>
              <a:t>., if participant indicated a difficulty with essay writing, Control Group Specialist would highlight the campus writing center </a:t>
            </a:r>
          </a:p>
          <a:p>
            <a:endParaRPr lang="en-US" sz="400" dirty="0"/>
          </a:p>
          <a:p>
            <a:r>
              <a:rPr lang="en-US" dirty="0"/>
              <a:t>“Campus Services as Usual” included, but not limited to:</a:t>
            </a:r>
          </a:p>
          <a:p>
            <a:pPr lvl="1"/>
            <a:r>
              <a:rPr lang="en-US" sz="2200" dirty="0"/>
              <a:t>counseling, psychiatry, disability services, academic support center (e.g. tutoring, math lab), student groups, clubs, facilities (e.g. wellness, fitness) or any other resource available on campus. </a:t>
            </a:r>
          </a:p>
        </p:txBody>
      </p:sp>
    </p:spTree>
    <p:extLst>
      <p:ext uri="{BB962C8B-B14F-4D97-AF65-F5344CB8AC3E}">
        <p14:creationId xmlns:p14="http://schemas.microsoft.com/office/powerpoint/2010/main" val="1312682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014B-5D03-4CB8-A91B-27F0CAF5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3" y="228600"/>
            <a:ext cx="5257800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Recruitment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82D2A6-933E-4C82-A622-F841C5D38E4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24495307"/>
              </p:ext>
            </p:extLst>
          </p:nvPr>
        </p:nvGraphicFramePr>
        <p:xfrm>
          <a:off x="4465982" y="1143000"/>
          <a:ext cx="6583017" cy="480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947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014B-5D03-4CB8-A91B-27F0CAF5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5413"/>
            <a:ext cx="11123843" cy="827499"/>
          </a:xfrm>
        </p:spPr>
        <p:txBody>
          <a:bodyPr/>
          <a:lstStyle/>
          <a:p>
            <a:r>
              <a:rPr lang="en-US" dirty="0"/>
              <a:t>Final Sample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82D2A6-933E-4C82-A622-F841C5D38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223243"/>
              </p:ext>
            </p:extLst>
          </p:nvPr>
        </p:nvGraphicFramePr>
        <p:xfrm>
          <a:off x="4156727" y="1467525"/>
          <a:ext cx="7490085" cy="456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796580F-5EF5-2D96-3A62-C7007646DC66}"/>
              </a:ext>
            </a:extLst>
          </p:cNvPr>
          <p:cNvGrpSpPr/>
          <p:nvPr/>
        </p:nvGrpSpPr>
        <p:grpSpPr>
          <a:xfrm>
            <a:off x="505566" y="1527939"/>
            <a:ext cx="2895600" cy="4423602"/>
            <a:chOff x="1390186" y="2278831"/>
            <a:chExt cx="1376938" cy="2640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95D877-7C7D-E8CE-06C4-82BD9A61CC08}"/>
                </a:ext>
              </a:extLst>
            </p:cNvPr>
            <p:cNvSpPr/>
            <p:nvPr/>
          </p:nvSpPr>
          <p:spPr>
            <a:xfrm>
              <a:off x="1390186" y="2278831"/>
              <a:ext cx="1376938" cy="26404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999319-94B9-79F5-8C90-BA513A92D180}"/>
                </a:ext>
              </a:extLst>
            </p:cNvPr>
            <p:cNvSpPr txBox="1"/>
            <p:nvPr/>
          </p:nvSpPr>
          <p:spPr>
            <a:xfrm>
              <a:off x="1396553" y="2280322"/>
              <a:ext cx="1370571" cy="26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4572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>
                  <a:solidFill>
                    <a:schemeClr val="tx2"/>
                  </a:solidFill>
                </a:rPr>
                <a:t>First Eligibility Review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>
                  <a:solidFill>
                    <a:schemeClr val="tx1"/>
                  </a:solidFill>
                </a:rPr>
                <a:t>4/3/21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b="1" dirty="0">
                <a:solidFill>
                  <a:schemeClr val="accent1"/>
                </a:solidFill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>
                  <a:solidFill>
                    <a:schemeClr val="tx2"/>
                  </a:solidFill>
                </a:rPr>
                <a:t>Final Eligibility Review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>
                  <a:solidFill>
                    <a:schemeClr val="tx1"/>
                  </a:solidFill>
                </a:rPr>
                <a:t>1/20/22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b="1" dirty="0">
                <a:solidFill>
                  <a:schemeClr val="accent1"/>
                </a:solidFill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>
                  <a:solidFill>
                    <a:schemeClr val="tx2"/>
                  </a:solidFill>
                </a:rPr>
                <a:t>Final Randomization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>
                  <a:solidFill>
                    <a:schemeClr val="tx1"/>
                  </a:solidFill>
                </a:rPr>
                <a:t>2/8/22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390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3E1BC2-6978-114A-9124-B24D553B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Participant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11527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FCCD-E8F9-B26F-7FDA-320682EC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59060-581F-88D2-CA4D-677699F0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11123843" cy="4331933"/>
          </a:xfrm>
        </p:spPr>
        <p:txBody>
          <a:bodyPr/>
          <a:lstStyle/>
          <a:p>
            <a:r>
              <a:rPr lang="en-US" dirty="0"/>
              <a:t>Welcome &amp; Many Thanks</a:t>
            </a:r>
          </a:p>
          <a:p>
            <a:r>
              <a:rPr lang="en-US" dirty="0"/>
              <a:t>Review of HYPE on Campus (HOC) Study Rationale</a:t>
            </a:r>
          </a:p>
          <a:p>
            <a:r>
              <a:rPr lang="en-US" dirty="0"/>
              <a:t>Review of HOC Study</a:t>
            </a:r>
          </a:p>
          <a:p>
            <a:r>
              <a:rPr lang="en-US" dirty="0"/>
              <a:t>Overview of Preliminary Results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7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9D2228-6B32-836C-8CFD-5815244B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124218" cy="1043668"/>
          </a:xfrm>
        </p:spPr>
        <p:txBody>
          <a:bodyPr anchor="ctr">
            <a:normAutofit/>
          </a:bodyPr>
          <a:lstStyle/>
          <a:p>
            <a:r>
              <a:rPr lang="en-US" dirty="0"/>
              <a:t>Credits &amp; GPA at Baseline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1B3F-CC55-465D-95CC-9020472B3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420657"/>
              </p:ext>
            </p:extLst>
          </p:nvPr>
        </p:nvGraphicFramePr>
        <p:xfrm>
          <a:off x="762000" y="1752600"/>
          <a:ext cx="9982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376452604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979722088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Class year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Percentage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84126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0-30 credits (1</a:t>
                      </a:r>
                      <a:r>
                        <a:rPr lang="en-US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703097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30-60 credits (junior)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38.8%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13333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60-90 credits (sophomore)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7918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90-120 credits (senior)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598600"/>
                  </a:ext>
                </a:extLst>
              </a:tr>
              <a:tr h="749300">
                <a:tc gridSpan="2">
                  <a:txBody>
                    <a:bodyPr/>
                    <a:lstStyle/>
                    <a:p>
                      <a:pPr marL="227965" indent="-227965"/>
                      <a:r>
                        <a:rPr lang="en-US" sz="2000" b="1" dirty="0">
                          <a:cs typeface="Arial"/>
                        </a:rPr>
                        <a:t>Baseline GPA 3.33 (SD= 0.77)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u="none" strike="noStrike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83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710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A3F6-66B1-4D15-858E-FACE7F8F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0701"/>
            <a:ext cx="9572018" cy="1043668"/>
          </a:xfrm>
        </p:spPr>
        <p:txBody>
          <a:bodyPr anchor="ctr">
            <a:normAutofit/>
          </a:bodyPr>
          <a:lstStyle/>
          <a:p>
            <a:r>
              <a:rPr lang="en-US" dirty="0"/>
              <a:t>Age &amp; Gender Identity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4131CC-3624-439F-BD32-FD3644694FCD}"/>
              </a:ext>
            </a:extLst>
          </p:cNvPr>
          <p:cNvGraphicFramePr/>
          <p:nvPr/>
        </p:nvGraphicFramePr>
        <p:xfrm>
          <a:off x="1676400" y="1066800"/>
          <a:ext cx="842901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4F7A6D-6BF8-2B91-E14A-9B9766CAC9E3}"/>
              </a:ext>
            </a:extLst>
          </p:cNvPr>
          <p:cNvSpPr txBox="1"/>
          <p:nvPr/>
        </p:nvSpPr>
        <p:spPr>
          <a:xfrm>
            <a:off x="9067800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*51.3% Identify as female on BU’s campus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3A74F-F27C-3BDE-1DDB-95D8A4A80FF9}"/>
              </a:ext>
            </a:extLst>
          </p:cNvPr>
          <p:cNvSpPr txBox="1"/>
          <p:nvPr/>
        </p:nvSpPr>
        <p:spPr>
          <a:xfrm>
            <a:off x="-181582" y="1604991"/>
            <a:ext cx="30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165" lvl="1" indent="-227965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Average age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20 years old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(</a:t>
            </a:r>
            <a:r>
              <a:rPr lang="en-US" b="1" i="1" dirty="0"/>
              <a:t>SD</a:t>
            </a:r>
            <a:r>
              <a:rPr lang="en-US" b="1" dirty="0"/>
              <a:t> = 1.56; 18-29) </a:t>
            </a:r>
            <a:endParaRPr lang="en-US" b="1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60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623D-733F-49C1-9726-B7C24228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7101"/>
            <a:ext cx="11123843" cy="827499"/>
          </a:xfrm>
        </p:spPr>
        <p:txBody>
          <a:bodyPr/>
          <a:lstStyle/>
          <a:p>
            <a:r>
              <a:rPr lang="en-US" dirty="0"/>
              <a:t>Sexual Orientation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248BCC-D61C-4896-889B-366518D3FE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272268"/>
          <a:ext cx="812421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62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9D2228-6B32-836C-8CFD-5815244B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124218" cy="1043668"/>
          </a:xfrm>
        </p:spPr>
        <p:txBody>
          <a:bodyPr anchor="ctr">
            <a:normAutofit/>
          </a:bodyPr>
          <a:lstStyle/>
          <a:p>
            <a:r>
              <a:rPr lang="en-US" dirty="0"/>
              <a:t>Race &amp; Ethnicity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D6F08B-DC93-4450-B7C9-66EBD4FFD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58517"/>
              </p:ext>
            </p:extLst>
          </p:nvPr>
        </p:nvGraphicFramePr>
        <p:xfrm>
          <a:off x="685800" y="1524000"/>
          <a:ext cx="10820399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5665">
                  <a:extLst>
                    <a:ext uri="{9D8B030D-6E8A-4147-A177-3AD203B41FA5}">
                      <a16:colId xmlns:a16="http://schemas.microsoft.com/office/drawing/2014/main" val="1144940962"/>
                    </a:ext>
                  </a:extLst>
                </a:gridCol>
                <a:gridCol w="2087367">
                  <a:extLst>
                    <a:ext uri="{9D8B030D-6E8A-4147-A177-3AD203B41FA5}">
                      <a16:colId xmlns:a16="http://schemas.microsoft.com/office/drawing/2014/main" val="3766846588"/>
                    </a:ext>
                  </a:extLst>
                </a:gridCol>
                <a:gridCol w="2087367">
                  <a:extLst>
                    <a:ext uri="{9D8B030D-6E8A-4147-A177-3AD203B41FA5}">
                      <a16:colId xmlns:a16="http://schemas.microsoft.com/office/drawing/2014/main" val="3021781016"/>
                    </a:ext>
                  </a:extLst>
                </a:gridCol>
              </a:tblGrid>
              <a:tr h="51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Race/Ethnicity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Campus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5666161"/>
                  </a:ext>
                </a:extLst>
              </a:tr>
              <a:tr h="962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American Indian or another Native American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734269"/>
                  </a:ext>
                </a:extLst>
              </a:tr>
              <a:tr h="51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Black or African American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3%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576464"/>
                  </a:ext>
                </a:extLst>
              </a:tr>
              <a:tr h="51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Hispanic/Latinx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10%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095905"/>
                  </a:ext>
                </a:extLst>
              </a:tr>
              <a:tr h="51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Asian or Pacific Islander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16%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401895"/>
                  </a:ext>
                </a:extLst>
              </a:tr>
              <a:tr h="51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Caucasian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52%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312384"/>
                  </a:ext>
                </a:extLst>
              </a:tr>
              <a:tr h="51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Other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7333432"/>
                  </a:ext>
                </a:extLst>
              </a:tr>
              <a:tr h="515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Multiracial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18%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287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063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014B-5D03-4CB8-A91B-27F0CAF5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6652"/>
            <a:ext cx="8124218" cy="1043668"/>
          </a:xfrm>
        </p:spPr>
        <p:txBody>
          <a:bodyPr anchor="ctr">
            <a:normAutofit/>
          </a:bodyPr>
          <a:lstStyle/>
          <a:p>
            <a:r>
              <a:rPr lang="en-US" dirty="0"/>
              <a:t>Academic Disruptions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8F2A6-C8EE-49BA-AE23-0A680F0D3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57391"/>
              </p:ext>
            </p:extLst>
          </p:nvPr>
        </p:nvGraphicFramePr>
        <p:xfrm>
          <a:off x="609600" y="1447802"/>
          <a:ext cx="10134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705">
                  <a:extLst>
                    <a:ext uri="{9D8B030D-6E8A-4147-A177-3AD203B41FA5}">
                      <a16:colId xmlns:a16="http://schemas.microsoft.com/office/drawing/2014/main" val="743313464"/>
                    </a:ext>
                  </a:extLst>
                </a:gridCol>
                <a:gridCol w="2100895">
                  <a:extLst>
                    <a:ext uri="{9D8B030D-6E8A-4147-A177-3AD203B41FA5}">
                      <a16:colId xmlns:a16="http://schemas.microsoft.com/office/drawing/2014/main" val="2795349645"/>
                    </a:ext>
                  </a:extLst>
                </a:gridCol>
              </a:tblGrid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Academic Disruption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Percentage</a:t>
                      </a: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104913486"/>
                  </a:ext>
                </a:extLst>
              </a:tr>
              <a:tr h="650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Starting classes in a semester and then withdrawing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33.0%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1350516287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Dropping a majority of your classes in a semester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12.6%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3253812468"/>
                  </a:ext>
                </a:extLst>
              </a:tr>
              <a:tr h="650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Taking a formal/medical leave of absence from a college or university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9.7%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3909814491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Taking a semester off from college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8.7%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1540486558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On academic probation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6.8%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1339815939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Falling under a GPA of 2.0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6.8%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2900002705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Not returning to school after a semester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4.9%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828099715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I'm not sure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2.9%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713556101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Other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8.7%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2607369505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None of the above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50.5%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0" marR="83230" marT="0" marB="0" anchor="ctr"/>
                </a:tc>
                <a:extLst>
                  <a:ext uri="{0D108BD9-81ED-4DB2-BD59-A6C34878D82A}">
                    <a16:rowId xmlns:a16="http://schemas.microsoft.com/office/drawing/2014/main" val="188567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918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014B-5D03-4CB8-A91B-27F0CAF5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5502"/>
            <a:ext cx="11123843" cy="827499"/>
          </a:xfrm>
        </p:spPr>
        <p:txBody>
          <a:bodyPr/>
          <a:lstStyle/>
          <a:p>
            <a:r>
              <a:rPr lang="en-US" dirty="0"/>
              <a:t>Academic Barriers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3069EF-9238-45AA-A584-BBB934CB5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814571"/>
              </p:ext>
            </p:extLst>
          </p:nvPr>
        </p:nvGraphicFramePr>
        <p:xfrm>
          <a:off x="762000" y="1170124"/>
          <a:ext cx="10515600" cy="537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094">
                  <a:extLst>
                    <a:ext uri="{9D8B030D-6E8A-4147-A177-3AD203B41FA5}">
                      <a16:colId xmlns:a16="http://schemas.microsoft.com/office/drawing/2014/main" val="3073814673"/>
                    </a:ext>
                  </a:extLst>
                </a:gridCol>
                <a:gridCol w="2162506">
                  <a:extLst>
                    <a:ext uri="{9D8B030D-6E8A-4147-A177-3AD203B41FA5}">
                      <a16:colId xmlns:a16="http://schemas.microsoft.com/office/drawing/2014/main" val="593471334"/>
                    </a:ext>
                  </a:extLst>
                </a:gridCol>
              </a:tblGrid>
              <a:tr h="423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Academic Barriers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Percentage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455705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Concentrating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682892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Managing symptoms in school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433072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Time management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8721679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Studying for exams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634657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Maintaining stamina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547703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Prioritizing tasks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510604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Maintaining organization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628153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Memorizing information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5625237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Writing papers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265977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Taking tests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100960"/>
                  </a:ext>
                </a:extLst>
              </a:tr>
              <a:tr h="44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None of these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24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06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1664E-0713-4DB3-9918-D4522694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5320"/>
            <a:ext cx="11123843" cy="827499"/>
          </a:xfrm>
        </p:spPr>
        <p:txBody>
          <a:bodyPr/>
          <a:lstStyle/>
          <a:p>
            <a:r>
              <a:rPr lang="en-US" dirty="0"/>
              <a:t>Diagnoses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80DD496-2A3E-47C2-B526-6C572FF74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618779"/>
              </p:ext>
            </p:extLst>
          </p:nvPr>
        </p:nvGraphicFramePr>
        <p:xfrm>
          <a:off x="762000" y="1447800"/>
          <a:ext cx="10439400" cy="48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51434989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87774097"/>
                    </a:ext>
                  </a:extLst>
                </a:gridCol>
              </a:tblGrid>
              <a:tr h="483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Diagnosis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Percentage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319296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Major Depression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44.7%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883816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Generalized Anxiety Disorder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39.8%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304589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Social Anxiety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037120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Panic Disorder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983587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Obsessive-Compulsive Disorder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094683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Agoraphobia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12.6%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511063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Post-traumatic Stress Disorder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843110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Bipolar (I and II)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175812"/>
                  </a:ext>
                </a:extLst>
              </a:tr>
              <a:tr h="4796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Other Conditions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1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358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E0F518-752B-48FB-8E6D-6DA11A33F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414932"/>
              </p:ext>
            </p:extLst>
          </p:nvPr>
        </p:nvGraphicFramePr>
        <p:xfrm>
          <a:off x="1295401" y="1676400"/>
          <a:ext cx="4557714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E76E66-E6E3-4B6D-A193-4A0082700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612666"/>
              </p:ext>
            </p:extLst>
          </p:nvPr>
        </p:nvGraphicFramePr>
        <p:xfrm>
          <a:off x="6096001" y="1600200"/>
          <a:ext cx="4800599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677A3F6-66B1-4D15-858E-FACE7F8F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9832"/>
            <a:ext cx="9343418" cy="1043668"/>
          </a:xfrm>
        </p:spPr>
        <p:txBody>
          <a:bodyPr anchor="ctr">
            <a:normAutofit/>
          </a:bodyPr>
          <a:lstStyle/>
          <a:p>
            <a:r>
              <a:rPr lang="en-US" dirty="0"/>
              <a:t>Employment and Parental Education</a:t>
            </a:r>
          </a:p>
        </p:txBody>
      </p:sp>
    </p:spTree>
    <p:extLst>
      <p:ext uri="{BB962C8B-B14F-4D97-AF65-F5344CB8AC3E}">
        <p14:creationId xmlns:p14="http://schemas.microsoft.com/office/powerpoint/2010/main" val="2942265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1F97F9-366D-D24A-8896-454C7E70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HYPE on Campus Fidelity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0235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D276-C692-4814-AE1C-A0C1AA7B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9800618" cy="1043668"/>
          </a:xfrm>
        </p:spPr>
        <p:txBody>
          <a:bodyPr anchor="ctr">
            <a:normAutofit/>
          </a:bodyPr>
          <a:lstStyle/>
          <a:p>
            <a:r>
              <a:rPr lang="en-US" dirty="0"/>
              <a:t>Provider Mean Scores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FCAD03-5650-4F13-9073-BBD96087F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094990"/>
              </p:ext>
            </p:extLst>
          </p:nvPr>
        </p:nvGraphicFramePr>
        <p:xfrm>
          <a:off x="533400" y="1371600"/>
          <a:ext cx="10439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46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1699-84E3-CD2A-83D1-20253C2D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496"/>
            <a:ext cx="5105398" cy="1135504"/>
          </a:xfrm>
        </p:spPr>
        <p:txBody>
          <a:bodyPr anchor="b">
            <a:normAutofit/>
          </a:bodyPr>
          <a:lstStyle/>
          <a:p>
            <a:r>
              <a:rPr lang="en-US" dirty="0"/>
              <a:t>Special 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9EBD1-D94C-139D-CD51-77D1D34C9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90" y="457201"/>
            <a:ext cx="6391993" cy="540385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A363A-F2EC-3931-BC49-05FC6E33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111" y="1219200"/>
            <a:ext cx="4945845" cy="49530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Debbie Nicolellis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Kathryn Sabella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Jonggyu Beck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Special &amp; many thanks to: Samantha Hersh, Louise Harkins, Mei Pearlstein, Maya Ingram, Amanda Costa, Ian Lane, Rachel Stone, Brian Miller, Emily McCaffrey, &amp; Emma </a:t>
            </a:r>
            <a:r>
              <a:rPr lang="en-US" sz="2200" dirty="0" err="1"/>
              <a:t>Narkewicz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03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5260-861D-4D18-B524-BF547604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2050"/>
            <a:ext cx="11123843" cy="827499"/>
          </a:xfrm>
        </p:spPr>
        <p:txBody>
          <a:bodyPr>
            <a:normAutofit/>
          </a:bodyPr>
          <a:lstStyle/>
          <a:p>
            <a:r>
              <a:rPr lang="en-US" sz="3500" dirty="0"/>
              <a:t>Average Scores by Fidelity Domain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4D43CB-C49E-4B88-89BE-B299A5566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506641"/>
              </p:ext>
            </p:extLst>
          </p:nvPr>
        </p:nvGraphicFramePr>
        <p:xfrm>
          <a:off x="228600" y="1115886"/>
          <a:ext cx="11734800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Left Arrow 2">
            <a:extLst>
              <a:ext uri="{FF2B5EF4-FFF2-40B4-BE49-F238E27FC236}">
                <a16:creationId xmlns:a16="http://schemas.microsoft.com/office/drawing/2014/main" id="{B8195893-7508-5530-31E4-2052E4AB9741}"/>
              </a:ext>
            </a:extLst>
          </p:cNvPr>
          <p:cNvSpPr/>
          <p:nvPr/>
        </p:nvSpPr>
        <p:spPr>
          <a:xfrm>
            <a:off x="11352443" y="5589714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B58A9D6-5016-92E4-DAAD-19DDE799FC40}"/>
              </a:ext>
            </a:extLst>
          </p:cNvPr>
          <p:cNvSpPr/>
          <p:nvPr/>
        </p:nvSpPr>
        <p:spPr>
          <a:xfrm>
            <a:off x="11335587" y="50292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2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1F97F9-366D-D24A-8896-454C7E70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Preliminary Results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4031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CA09-1925-F348-AC62-A48121E9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E5D2-F40A-8F4A-94CF-040A77F6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2710"/>
            <a:ext cx="10608564" cy="5216689"/>
          </a:xfrm>
        </p:spPr>
        <p:txBody>
          <a:bodyPr>
            <a:normAutofit/>
          </a:bodyPr>
          <a:lstStyle/>
          <a:p>
            <a:r>
              <a:rPr lang="en-US" sz="2200" dirty="0"/>
              <a:t>Academic Persistence</a:t>
            </a:r>
          </a:p>
          <a:p>
            <a:pPr lvl="1"/>
            <a:r>
              <a:rPr lang="en-US" sz="2200" dirty="0"/>
              <a:t>No differences between conditions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For those that completed FSST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Significant effects for # of credits completed (given # registered;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=0.043)</a:t>
            </a:r>
          </a:p>
          <a:p>
            <a:pPr lvl="2"/>
            <a:r>
              <a:rPr lang="en-US" sz="2200" dirty="0">
                <a:solidFill>
                  <a:srgbClr val="FF0000"/>
                </a:solidFill>
              </a:rPr>
              <a:t>Significant effects for # of courses completed (given # registered;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=0.026 S1;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=0.039 S2)</a:t>
            </a:r>
          </a:p>
          <a:p>
            <a:pPr lvl="2"/>
            <a:endParaRPr lang="en-US" sz="2200" dirty="0"/>
          </a:p>
          <a:p>
            <a:r>
              <a:rPr lang="en-US" sz="2200" dirty="0"/>
              <a:t>Satisfactory Academic Progress</a:t>
            </a:r>
          </a:p>
          <a:p>
            <a:pPr lvl="1"/>
            <a:r>
              <a:rPr lang="en-US" sz="2200" dirty="0"/>
              <a:t>No differences between conditions</a:t>
            </a:r>
          </a:p>
          <a:p>
            <a:pPr lvl="1"/>
            <a:endParaRPr lang="en-US" sz="2200" dirty="0"/>
          </a:p>
          <a:p>
            <a:r>
              <a:rPr lang="en-US" sz="2200" dirty="0"/>
              <a:t>Self-Regulated Learning Strategies</a:t>
            </a:r>
          </a:p>
          <a:p>
            <a:pPr lvl="1"/>
            <a:r>
              <a:rPr lang="en-US" sz="2200" dirty="0"/>
              <a:t>No differences between conditions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Greater SRL strategy use for those who completed 9 sessions (T1: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=0.02, </a:t>
            </a:r>
            <a:r>
              <a:rPr lang="en-US" sz="2200" dirty="0">
                <a:solidFill>
                  <a:schemeClr val="accent2"/>
                </a:solidFill>
              </a:rPr>
              <a:t>T2= .087</a:t>
            </a:r>
            <a:r>
              <a:rPr lang="en-US" sz="2200" dirty="0">
                <a:solidFill>
                  <a:srgbClr val="FF0000"/>
                </a:solidFill>
              </a:rPr>
              <a:t>) and 12 sessions (T1: </a:t>
            </a:r>
            <a:r>
              <a:rPr lang="en-US" sz="2200" i="1" dirty="0">
                <a:solidFill>
                  <a:srgbClr val="FF0000"/>
                </a:solidFill>
              </a:rPr>
              <a:t>p</a:t>
            </a:r>
            <a:r>
              <a:rPr lang="en-US" sz="2200" dirty="0">
                <a:solidFill>
                  <a:srgbClr val="FF0000"/>
                </a:solidFill>
              </a:rPr>
              <a:t>=0.029, </a:t>
            </a:r>
            <a:r>
              <a:rPr lang="en-US" sz="2200" dirty="0">
                <a:solidFill>
                  <a:schemeClr val="accent2"/>
                </a:solidFill>
              </a:rPr>
              <a:t>T2= .09</a:t>
            </a:r>
            <a:r>
              <a:rPr lang="en-US" sz="2200" dirty="0">
                <a:solidFill>
                  <a:srgbClr val="FF0000"/>
                </a:solidFill>
              </a:rPr>
              <a:t>) of FSST </a:t>
            </a:r>
            <a:endParaRPr lang="en-US" sz="2200" dirty="0"/>
          </a:p>
          <a:p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73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CA09-1925-F348-AC62-A48121E9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9465131" cy="1142999"/>
          </a:xfrm>
        </p:spPr>
        <p:txBody>
          <a:bodyPr>
            <a:normAutofit/>
          </a:bodyPr>
          <a:lstStyle/>
          <a:p>
            <a:r>
              <a:rPr lang="en-US" dirty="0"/>
              <a:t>Results cont...</a:t>
            </a:r>
            <a:br>
              <a:rPr lang="en-US" sz="3600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E5D2-F40A-8F4A-94CF-040A77F6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0972800" cy="5410200"/>
          </a:xfrm>
        </p:spPr>
        <p:txBody>
          <a:bodyPr>
            <a:normAutofit/>
          </a:bodyPr>
          <a:lstStyle/>
          <a:p>
            <a:pPr lvl="1"/>
            <a:endParaRPr lang="en-US" sz="400" dirty="0"/>
          </a:p>
          <a:p>
            <a:r>
              <a:rPr lang="en-US" dirty="0"/>
              <a:t>Educational Barriers: </a:t>
            </a:r>
          </a:p>
          <a:p>
            <a:pPr lvl="1"/>
            <a:r>
              <a:rPr lang="en-US" dirty="0"/>
              <a:t>Ex: taking notes, meeting deadlines, asking questions, memorizing info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At end of Spring Semester, HYPE participants had fewer educational barriers (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=0.039)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FSST completers: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=0.016 </a:t>
            </a:r>
            <a:endParaRPr lang="en-US" dirty="0"/>
          </a:p>
          <a:p>
            <a:r>
              <a:rPr lang="en-US" dirty="0"/>
              <a:t>Cognitive Problems</a:t>
            </a:r>
          </a:p>
          <a:p>
            <a:pPr lvl="1"/>
            <a:r>
              <a:rPr lang="en-US" dirty="0"/>
              <a:t>Ex: forgetting appointments, difficulty remembering information, difficulty focusing, etc.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At end of Spring Semester, HYPE participants had fewer cognitive barriers (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=0.032)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FSST completers: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=0.012 </a:t>
            </a:r>
          </a:p>
          <a:p>
            <a:r>
              <a:rPr lang="en-US" dirty="0"/>
              <a:t>Self-Efficacy</a:t>
            </a:r>
          </a:p>
          <a:p>
            <a:pPr lvl="1"/>
            <a:r>
              <a:rPr lang="en-US" sz="2400" dirty="0"/>
              <a:t>No differences between conditions</a:t>
            </a:r>
            <a:endParaRPr lang="en-US" dirty="0"/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sz="400" dirty="0"/>
          </a:p>
          <a:p>
            <a:pPr marL="45717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04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CA09-1925-F348-AC62-A48121E9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64" y="262330"/>
            <a:ext cx="10744200" cy="1184111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</a:t>
            </a:r>
            <a:r>
              <a:rPr lang="en-US" sz="3600" dirty="0"/>
              <a:t>Exploratory Factors that Influence Progress &amp; Persistence Outcomes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E5D2-F40A-8F4A-94CF-040A77F6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2710"/>
            <a:ext cx="10608564" cy="5216689"/>
          </a:xfrm>
        </p:spPr>
        <p:txBody>
          <a:bodyPr>
            <a:normAutofit/>
          </a:bodyPr>
          <a:lstStyle/>
          <a:p>
            <a:r>
              <a:rPr lang="en-US" sz="2000" dirty="0"/>
              <a:t>Cognitive Strategies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At all time points, HYPE participants had greater number of strategy use (T1: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=0.0003, T2= .001, T3= .006)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7m after the end of services,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=.052 </a:t>
            </a:r>
            <a:endParaRPr lang="en-US" sz="2000" dirty="0"/>
          </a:p>
          <a:p>
            <a:r>
              <a:rPr lang="en-US" sz="2000" dirty="0"/>
              <a:t>Educational Support</a:t>
            </a:r>
          </a:p>
          <a:p>
            <a:pPr lvl="1"/>
            <a:r>
              <a:rPr lang="en-US" sz="2000" dirty="0"/>
              <a:t>No differences between groups</a:t>
            </a:r>
          </a:p>
          <a:p>
            <a:r>
              <a:rPr lang="en-US" sz="2000" dirty="0"/>
              <a:t>Perceived Stress</a:t>
            </a:r>
          </a:p>
          <a:p>
            <a:pPr lvl="1"/>
            <a:r>
              <a:rPr lang="en-US" sz="2000" dirty="0"/>
              <a:t>No differences between groups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For those that completed FSST, reduction in stress  (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=0.053)</a:t>
            </a:r>
            <a:endParaRPr lang="en-US" sz="2000" dirty="0"/>
          </a:p>
          <a:p>
            <a:r>
              <a:rPr lang="en-US" sz="2000" dirty="0"/>
              <a:t>Symptoms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HYPE participants reported a reduction in depression (T1: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=0.054, T2= .024); approached significance for reduction in feelings of distress (T1: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=0.087)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For those that completed FSST, reduction in depression (T1: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=0.036, T2= .029, T3= .032); approached significance for reduction in feelings of distress (T1: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=0.071)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4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2AF1-F179-7647-B6EF-B5D01FAA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798" cy="83820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C51A0-9341-86F4-62E0-E3FDEA45F5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43"/>
          <a:stretch/>
        </p:blipFill>
        <p:spPr>
          <a:xfrm>
            <a:off x="5806619" y="457201"/>
            <a:ext cx="5768564" cy="4876799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133AD2-D3CC-0DCB-908D-55188EC1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1" y="1219200"/>
            <a:ext cx="5943599" cy="6705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Very promising results!!!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While not powered to show outcomes for persistence, significant findings show powerful signals.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Campus-based model shows promise!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MSW Interns can be well trained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Fidelity varies however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Setting/supervision may be a factor</a:t>
            </a:r>
          </a:p>
          <a:p>
            <a:pPr marL="74292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 should focus on fidelity reviews earlier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Real-world implementation reduces effect size (expected)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FSST seems to be the secret sauce...or salt!</a:t>
            </a:r>
          </a:p>
          <a:p>
            <a:pPr lvl="1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410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20 Cats And Dogs Hugging It Out | Dogs hugging, Cat cuddle, Animals  friendship">
            <a:extLst>
              <a:ext uri="{FF2B5EF4-FFF2-40B4-BE49-F238E27FC236}">
                <a16:creationId xmlns:a16="http://schemas.microsoft.com/office/drawing/2014/main" id="{25CC1EBF-20C0-AA10-EDB0-B4A0DEFD9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8631" y="1566041"/>
            <a:ext cx="5664708" cy="51434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DEC5DB-8634-2CFB-1EE1-53793047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234"/>
            <a:ext cx="11823338" cy="4435366"/>
          </a:xfrm>
        </p:spPr>
        <p:txBody>
          <a:bodyPr>
            <a:normAutofit/>
          </a:bodyPr>
          <a:lstStyle/>
          <a:p>
            <a:r>
              <a:rPr lang="en-US" sz="3400" dirty="0"/>
              <a:t>Thank you, thank you,</a:t>
            </a:r>
            <a:br>
              <a:rPr lang="en-US" sz="3400" dirty="0"/>
            </a:br>
            <a:r>
              <a:rPr lang="en-US" sz="3400" dirty="0"/>
              <a:t>Thank you!!!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Questions, Comments? </a:t>
            </a:r>
            <a:br>
              <a:rPr lang="en-US" dirty="0"/>
            </a:b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DD168-D51F-63FA-D51B-266CF6BC9BFF}"/>
              </a:ext>
            </a:extLst>
          </p:cNvPr>
          <p:cNvSpPr txBox="1"/>
          <p:nvPr/>
        </p:nvSpPr>
        <p:spPr>
          <a:xfrm>
            <a:off x="152400" y="5139874"/>
            <a:ext cx="5107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hlinkClick r:id="rId4"/>
              </a:rPr>
              <a:t>HYPE@umassmed.edu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>
                <a:hlinkClick r:id="rId5"/>
              </a:rPr>
              <a:t>Michelle.Mullen</a:t>
            </a:r>
            <a:r>
              <a:rPr lang="en-US" sz="2400" dirty="0">
                <a:hlinkClick r:id="rId5"/>
              </a:rPr>
              <a:t>@umassmed.edu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842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CA34-C6E7-8DE1-D5BF-F0E2A4DA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54" y="443427"/>
            <a:ext cx="8328314" cy="704006"/>
          </a:xfrm>
        </p:spPr>
        <p:txBody>
          <a:bodyPr/>
          <a:lstStyle/>
          <a:p>
            <a:r>
              <a:rPr lang="en-US" dirty="0"/>
              <a:t> White Knuckle Theory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C1DC80-0C63-16A8-0333-9790FF161C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8345" y="2226469"/>
          <a:ext cx="11609408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504E8B-A5EB-2BFC-486E-D4DA7B828899}"/>
              </a:ext>
            </a:extLst>
          </p:cNvPr>
          <p:cNvSpPr txBox="1"/>
          <p:nvPr/>
        </p:nvSpPr>
        <p:spPr>
          <a:xfrm>
            <a:off x="10678042" y="3429000"/>
            <a:ext cx="1139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Crash </a:t>
            </a:r>
          </a:p>
          <a:p>
            <a:pPr lvl="0"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&amp; </a:t>
            </a:r>
          </a:p>
          <a:p>
            <a:pPr lvl="0"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Burn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EFB6F6D1-70B8-0626-B842-A1ACB5FBBADF}"/>
              </a:ext>
            </a:extLst>
          </p:cNvPr>
          <p:cNvSpPr/>
          <p:nvPr/>
        </p:nvSpPr>
        <p:spPr>
          <a:xfrm>
            <a:off x="810227" y="1782770"/>
            <a:ext cx="10243595" cy="337069"/>
          </a:xfrm>
          <a:prstGeom prst="homePlate">
            <a:avLst>
              <a:gd name="adj" fmla="val 65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reduces ability of connecting to academic &amp; mental health resources 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E1B58BA2-BA27-DA8E-57B4-B865D8EEB069}"/>
              </a:ext>
            </a:extLst>
          </p:cNvPr>
          <p:cNvSpPr/>
          <p:nvPr/>
        </p:nvSpPr>
        <p:spPr>
          <a:xfrm rot="1619430">
            <a:off x="8715449" y="2796438"/>
            <a:ext cx="3457251" cy="1981768"/>
          </a:xfrm>
          <a:prstGeom prst="donut">
            <a:avLst>
              <a:gd name="adj" fmla="val 39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EF595E79-CD63-32F4-61E1-C8CE7AB56E4F}"/>
              </a:ext>
            </a:extLst>
          </p:cNvPr>
          <p:cNvSpPr/>
          <p:nvPr/>
        </p:nvSpPr>
        <p:spPr>
          <a:xfrm>
            <a:off x="8677773" y="5531324"/>
            <a:ext cx="2643478" cy="129470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Reactive Symptom-based Supports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2A821A46-7BF1-C096-B718-8EDC5EAB95B1}"/>
              </a:ext>
            </a:extLst>
          </p:cNvPr>
          <p:cNvSpPr/>
          <p:nvPr/>
        </p:nvSpPr>
        <p:spPr>
          <a:xfrm>
            <a:off x="516054" y="5596603"/>
            <a:ext cx="2528088" cy="1229422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Preventative Specialized Supports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ABF31FD9-8EC7-85D1-F318-8AD48D6638F4}"/>
              </a:ext>
            </a:extLst>
          </p:cNvPr>
          <p:cNvSpPr/>
          <p:nvPr/>
        </p:nvSpPr>
        <p:spPr>
          <a:xfrm>
            <a:off x="742634" y="5080000"/>
            <a:ext cx="10243595" cy="409973"/>
          </a:xfrm>
          <a:prstGeom prst="homePlate">
            <a:avLst>
              <a:gd name="adj" fmla="val 6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factors , e.g. hunger, symptoms, trauma, discrimination, basic needs,  life events...</a:t>
            </a:r>
          </a:p>
        </p:txBody>
      </p:sp>
    </p:spTree>
    <p:extLst>
      <p:ext uri="{BB962C8B-B14F-4D97-AF65-F5344CB8AC3E}">
        <p14:creationId xmlns:p14="http://schemas.microsoft.com/office/powerpoint/2010/main" val="363369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diagram of a brain and a load theory&#10;&#10;Description automatically generated">
            <a:extLst>
              <a:ext uri="{FF2B5EF4-FFF2-40B4-BE49-F238E27FC236}">
                <a16:creationId xmlns:a16="http://schemas.microsoft.com/office/drawing/2014/main" id="{18E9664A-5735-6FB3-B1F3-75215934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187" y="68263"/>
            <a:ext cx="10069625" cy="6721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03839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2AF1-F179-7647-B6EF-B5D01FAA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81001"/>
            <a:ext cx="10741306" cy="888083"/>
          </a:xfrm>
        </p:spPr>
        <p:txBody>
          <a:bodyPr>
            <a:normAutofit/>
          </a:bodyPr>
          <a:lstStyle/>
          <a:p>
            <a:r>
              <a:rPr lang="en-US" dirty="0"/>
              <a:t>Cognitive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48E2-1D75-0A48-B994-804C4C26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387367"/>
            <a:ext cx="10741306" cy="49324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Determined by cognitive resources required for a task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more resources required OR the less resources available, the “heavier” cognitive load</a:t>
            </a:r>
          </a:p>
          <a:p>
            <a:pPr lvl="1"/>
            <a:r>
              <a:rPr lang="en-US" dirty="0"/>
              <a:t>Basic unmet needs &amp; symptoms use cognitive resources</a:t>
            </a:r>
          </a:p>
          <a:p>
            <a:pPr marL="457177" lvl="1" indent="0">
              <a:buNone/>
            </a:pPr>
            <a:endParaRPr lang="en-US" dirty="0"/>
          </a:p>
          <a:p>
            <a:r>
              <a:rPr lang="en-US" dirty="0"/>
              <a:t>Significant reliance on working memory and attention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Effort is influenced by processing speed</a:t>
            </a:r>
          </a:p>
          <a:p>
            <a:endParaRPr lang="en-US" dirty="0"/>
          </a:p>
          <a:p>
            <a:r>
              <a:rPr lang="en-US" dirty="0"/>
              <a:t>If working memory capacity exceeded, </a:t>
            </a:r>
            <a:r>
              <a:rPr lang="en-US" b="1" dirty="0"/>
              <a:t>cognitive overload occurs </a:t>
            </a:r>
          </a:p>
          <a:p>
            <a:pPr lvl="1"/>
            <a:r>
              <a:rPr lang="en-US" dirty="0"/>
              <a:t>Remaining cognitive resources insufficient to meet demands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Performance decreases           </a:t>
            </a:r>
            <a:r>
              <a:rPr lang="en-US" sz="1050" dirty="0"/>
              <a:t>(Pass et al., 2003; </a:t>
            </a:r>
            <a:r>
              <a:rPr lang="en-US" sz="1050" dirty="0" err="1"/>
              <a:t>Sweller</a:t>
            </a:r>
            <a:r>
              <a:rPr lang="en-US" sz="1050" dirty="0"/>
              <a:t> et al., 1998; van </a:t>
            </a:r>
            <a:r>
              <a:rPr lang="en-US" sz="1050" dirty="0" err="1"/>
              <a:t>Merrienbower</a:t>
            </a:r>
            <a:r>
              <a:rPr lang="en-US" sz="1050" dirty="0"/>
              <a:t> &amp; </a:t>
            </a:r>
            <a:r>
              <a:rPr lang="en-US" sz="1050" dirty="0" err="1"/>
              <a:t>Sweller</a:t>
            </a:r>
            <a:r>
              <a:rPr lang="en-US" sz="1050" dirty="0"/>
              <a:t>, 2005; </a:t>
            </a:r>
            <a:r>
              <a:rPr lang="en-US" sz="1050" dirty="0" err="1"/>
              <a:t>Sweller</a:t>
            </a:r>
            <a:r>
              <a:rPr lang="en-US" sz="1050" dirty="0"/>
              <a:t>, 2011)</a:t>
            </a:r>
          </a:p>
          <a:p>
            <a:pPr marL="0" indent="0">
              <a:buNone/>
            </a:pPr>
            <a:endParaRPr lang="en-US" sz="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7A971-4A46-9E4C-AC9E-BDEE1E13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0515600" cy="901824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the State: Mental Health on Campus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4B1F13-B72E-4149-B4A4-BA0722F2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10896600" cy="5334000"/>
          </a:xfrm>
        </p:spPr>
        <p:txBody>
          <a:bodyPr>
            <a:normAutofit/>
          </a:bodyPr>
          <a:lstStyle/>
          <a:p>
            <a:r>
              <a:rPr lang="en-US" sz="2200" dirty="0"/>
              <a:t>Mental health conditions (MHC) considered most rapidly growing diagnoses on campus </a:t>
            </a:r>
            <a:r>
              <a:rPr lang="en-US" sz="1400" dirty="0"/>
              <a:t>(AUCCCD, 2019) </a:t>
            </a:r>
          </a:p>
          <a:p>
            <a:endParaRPr lang="en-US" sz="300" dirty="0"/>
          </a:p>
          <a:p>
            <a:r>
              <a:rPr lang="en-US" sz="2200" dirty="0"/>
              <a:t>20% of students reported a diagnosed MHC </a:t>
            </a:r>
            <a:r>
              <a:rPr lang="en-US" sz="1050" dirty="0"/>
              <a:t>(ACHA-NCHA, 2016) </a:t>
            </a:r>
          </a:p>
          <a:p>
            <a:pPr lvl="1"/>
            <a:r>
              <a:rPr lang="en-US" sz="1800" dirty="0"/>
              <a:t>Conditions that would make them eligible for community mental health services</a:t>
            </a:r>
          </a:p>
          <a:p>
            <a:pPr lvl="1"/>
            <a:endParaRPr lang="en-US" sz="300" dirty="0"/>
          </a:p>
          <a:p>
            <a:r>
              <a:rPr lang="en-US" sz="2200" dirty="0"/>
              <a:t>60% of the student population report symptoms that would meet the clinical criteria of a MHC </a:t>
            </a:r>
            <a:r>
              <a:rPr lang="en-US" sz="1050" dirty="0"/>
              <a:t>(Lipson et al., 2024)</a:t>
            </a:r>
          </a:p>
          <a:p>
            <a:pPr lvl="1"/>
            <a:r>
              <a:rPr lang="en-US" sz="2200" dirty="0"/>
              <a:t>In 2013, 30% experienced symptoms </a:t>
            </a:r>
            <a:r>
              <a:rPr lang="en-US" sz="1050" dirty="0"/>
              <a:t>(Eisenberg et al., 2013)</a:t>
            </a:r>
          </a:p>
          <a:p>
            <a:endParaRPr lang="en-US" sz="300" dirty="0"/>
          </a:p>
          <a:p>
            <a:r>
              <a:rPr lang="en-US" sz="2200" dirty="0"/>
              <a:t>Utilization rates of student counseling services on campus has steadily increased </a:t>
            </a:r>
          </a:p>
          <a:p>
            <a:pPr lvl="1"/>
            <a:r>
              <a:rPr lang="en-US" sz="1800" dirty="0"/>
              <a:t>Over the last 10 years, campus service utilization increased each year </a:t>
            </a:r>
            <a:r>
              <a:rPr lang="en-US" sz="1050" dirty="0"/>
              <a:t>(Lipson et al., 2018)</a:t>
            </a:r>
          </a:p>
          <a:p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3702343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ller Coaster Loop Images – Browse 4 ...">
            <a:extLst>
              <a:ext uri="{FF2B5EF4-FFF2-40B4-BE49-F238E27FC236}">
                <a16:creationId xmlns:a16="http://schemas.microsoft.com/office/drawing/2014/main" id="{F96691EF-9F54-438B-97A9-17CC7046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322" y="3256694"/>
            <a:ext cx="6745411" cy="33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2D26-717E-D000-55C0-5C772E2A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Cognitive load is low at the beginning of the semester  </a:t>
            </a:r>
          </a:p>
          <a:p>
            <a:pPr lvl="1"/>
            <a:r>
              <a:rPr lang="en-US" dirty="0"/>
              <a:t>precipitous increase in demands as semester continues</a:t>
            </a:r>
          </a:p>
          <a:p>
            <a:pPr marL="457177" lvl="1" indent="0">
              <a:buNone/>
            </a:pPr>
            <a:endParaRPr lang="en-US" dirty="0"/>
          </a:p>
          <a:p>
            <a:r>
              <a:rPr lang="en-US" dirty="0"/>
              <a:t>Increased reliance on EF skills and strategies to manage competing demands</a:t>
            </a:r>
          </a:p>
          <a:p>
            <a:endParaRPr lang="en-US" dirty="0"/>
          </a:p>
          <a:p>
            <a:r>
              <a:rPr lang="en-US" dirty="0"/>
              <a:t>New semester, new me...</a:t>
            </a:r>
          </a:p>
          <a:p>
            <a:pPr marL="0" indent="0">
              <a:buNone/>
            </a:pPr>
            <a:r>
              <a:rPr lang="en-US" dirty="0"/>
              <a:t>    until mid-terms, then it’s</a:t>
            </a:r>
          </a:p>
          <a:p>
            <a:pPr marL="0" indent="0">
              <a:buNone/>
            </a:pPr>
            <a:r>
              <a:rPr lang="en-US" dirty="0"/>
              <a:t>    last semester, current me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54955-5797-53F4-4D24-31FD970F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Predictability to Cognitive Load</a:t>
            </a:r>
          </a:p>
        </p:txBody>
      </p:sp>
    </p:spTree>
    <p:extLst>
      <p:ext uri="{BB962C8B-B14F-4D97-AF65-F5344CB8AC3E}">
        <p14:creationId xmlns:p14="http://schemas.microsoft.com/office/powerpoint/2010/main" val="3633299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C1C1BCE-E66E-FA88-D79E-5F58F794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D63C2A-BE8E-E4AA-0333-B38B4C0D6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63164" y="3541987"/>
            <a:ext cx="3631060" cy="419576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79343-6A31-59D9-252E-79C3EF95A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571487" y="3114336"/>
            <a:ext cx="4620513" cy="374366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9F252-A782-7DAC-63B9-371F3DF69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51" y="0"/>
            <a:ext cx="6818055" cy="3977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1F4390-16A4-8045-F36E-4FC30ABDB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464" y="-12632"/>
            <a:ext cx="5943600" cy="3251200"/>
          </a:xfrm>
          <a:prstGeom prst="rect">
            <a:avLst/>
          </a:prstGeom>
        </p:spPr>
      </p:pic>
      <p:pic>
        <p:nvPicPr>
          <p:cNvPr id="3" name="Picture 2" descr="A person lying on the floor with her hands over her face&#10;&#10;Description automatically generated">
            <a:extLst>
              <a:ext uri="{FF2B5EF4-FFF2-40B4-BE49-F238E27FC236}">
                <a16:creationId xmlns:a16="http://schemas.microsoft.com/office/drawing/2014/main" id="{42386CE8-6A7D-3B8A-087C-35891378D0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96" y="3606800"/>
            <a:ext cx="4652710" cy="3251200"/>
          </a:xfrm>
          <a:prstGeom prst="rect">
            <a:avLst/>
          </a:prstGeom>
        </p:spPr>
      </p:pic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41453FF4-E5DC-3954-8544-5C2A39B6F0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328" y="3156579"/>
            <a:ext cx="4173537" cy="3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BD7E-3EF5-554E-8557-AE4ADAAD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1"/>
            <a:ext cx="10668000" cy="888083"/>
          </a:xfrm>
        </p:spPr>
        <p:txBody>
          <a:bodyPr>
            <a:normAutofit/>
          </a:bodyPr>
          <a:lstStyle/>
          <a:p>
            <a:r>
              <a:rPr lang="en-US" dirty="0"/>
              <a:t>Presenting Problem: Attrition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321A-CABD-2D42-BADD-43DE6818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1201399" cy="510539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200" dirty="0"/>
              <a:t>Students with MHCs have the </a:t>
            </a:r>
            <a:r>
              <a:rPr lang="en-US" sz="2200" b="1" dirty="0"/>
              <a:t>highest rates of college dropout </a:t>
            </a:r>
            <a:r>
              <a:rPr lang="en-US" sz="2200" dirty="0"/>
              <a:t>compared to any other group, including those with other disabilities </a:t>
            </a:r>
            <a:r>
              <a:rPr lang="en-US" sz="1425" dirty="0"/>
              <a:t>(Kessler et al., 1995; Salzer, 2012; Arria et al., 2013). </a:t>
            </a:r>
          </a:p>
          <a:p>
            <a:pPr>
              <a:lnSpc>
                <a:spcPct val="114000"/>
              </a:lnSpc>
            </a:pPr>
            <a:endParaRPr lang="en-US" sz="1425" dirty="0"/>
          </a:p>
          <a:p>
            <a:pPr>
              <a:lnSpc>
                <a:spcPct val="114000"/>
              </a:lnSpc>
            </a:pPr>
            <a:r>
              <a:rPr lang="en-US" sz="2200" dirty="0"/>
              <a:t>Estimated dropout rate of 86% </a:t>
            </a:r>
            <a:r>
              <a:rPr lang="en-US" sz="1050" dirty="0"/>
              <a:t>(Kessler, et al., 1995; Salzer, et al., 2008; Collins &amp; Mowbray, 2005)</a:t>
            </a:r>
          </a:p>
          <a:p>
            <a:pPr lvl="1">
              <a:lnSpc>
                <a:spcPct val="114000"/>
              </a:lnSpc>
            </a:pPr>
            <a:r>
              <a:rPr lang="en-US" sz="1800" dirty="0"/>
              <a:t>triple the rate of freshmen at 24%, the highest drop-out rate of any general student population </a:t>
            </a:r>
            <a:r>
              <a:rPr lang="en-US" sz="1050" dirty="0"/>
              <a:t>(U.S. News and World Report: “Freshman Return Rate”)</a:t>
            </a:r>
          </a:p>
          <a:p>
            <a:pPr lvl="1">
              <a:lnSpc>
                <a:spcPct val="114000"/>
              </a:lnSpc>
            </a:pPr>
            <a:endParaRPr lang="en-US" sz="1425" dirty="0"/>
          </a:p>
          <a:p>
            <a:pPr>
              <a:lnSpc>
                <a:spcPct val="114000"/>
              </a:lnSpc>
            </a:pPr>
            <a:r>
              <a:rPr lang="en-US" sz="2200" dirty="0"/>
              <a:t>In a recent study, 70% of 264 students reported at least one failed attempt at school; 25% of those were on their second, and 44% were on their third or more attempt </a:t>
            </a:r>
            <a:r>
              <a:rPr lang="en-US" sz="1050" dirty="0"/>
              <a:t>(Mullen, unpublished data)</a:t>
            </a:r>
          </a:p>
          <a:p>
            <a:pPr>
              <a:lnSpc>
                <a:spcPct val="114000"/>
              </a:lnSpc>
            </a:pPr>
            <a:endParaRPr lang="en-US" sz="1050" dirty="0"/>
          </a:p>
          <a:p>
            <a:r>
              <a:rPr lang="en-US" sz="2000" i="1" dirty="0">
                <a:solidFill>
                  <a:srgbClr val="FF0000"/>
                </a:solidFill>
              </a:rPr>
              <a:t>Commonly-held belief: Students with MHC have high attrition rates because of poor grades due to MH symptoms.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5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2AF1-F179-7647-B6EF-B5D01FAA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457201"/>
            <a:ext cx="11464290" cy="888083"/>
          </a:xfrm>
        </p:spPr>
        <p:txBody>
          <a:bodyPr>
            <a:normAutofit fontScale="90000"/>
          </a:bodyPr>
          <a:lstStyle/>
          <a:p>
            <a:r>
              <a:rPr lang="en-US" dirty="0"/>
              <a:t>A Narrative of Convenience...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48E2-1D75-0A48-B994-804C4C26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26" y="914400"/>
            <a:ext cx="11631404" cy="5580993"/>
          </a:xfrm>
        </p:spPr>
        <p:txBody>
          <a:bodyPr>
            <a:normAutofit/>
          </a:bodyPr>
          <a:lstStyle/>
          <a:p>
            <a:endParaRPr lang="en-US" sz="800" dirty="0"/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Evidence does not support GPAs as reason for attrition </a:t>
            </a:r>
          </a:p>
          <a:p>
            <a:pPr lvl="1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Average GPA in a competitive university 3.2* 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(Eisenberg et al., 2009)</a:t>
            </a:r>
          </a:p>
          <a:p>
            <a:pPr lvl="1"/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Average GPA from a community samples 3.0, 2.9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(Gill, Mullen, et al., 2022)</a:t>
            </a:r>
          </a:p>
          <a:p>
            <a:pPr lvl="1"/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Na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rrative of attrition due to poor grades and symptoms 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too simplistic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ooted in bias and discrimination associated with “mental</a:t>
            </a:r>
          </a:p>
          <a:p>
            <a:pPr marL="457177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illness”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8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Significantly impacts: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Types of services/interventions created, funded, and offered 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Perspectives of who is responsible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Young adult identities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2">
                  <a:lumMod val="1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8CAF1-0BA6-6798-186D-083ACB9778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430" y="2057400"/>
            <a:ext cx="31603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C063FB-6D17-D872-6FAF-B8AB463C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that Informed this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52F2-17EA-E9FE-948A-5BA5ECEC2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0744199" cy="827499"/>
          </a:xfrm>
        </p:spPr>
        <p:txBody>
          <a:bodyPr>
            <a:normAutofit/>
          </a:bodyPr>
          <a:lstStyle/>
          <a:p>
            <a:r>
              <a:rPr lang="en-US" dirty="0"/>
              <a:t>Evolution of thought...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11123843" cy="5562599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en-US" sz="2200" dirty="0"/>
              <a:t>Students struggle with effectively using existing campus resources, which have not historically been designed for students with MHC.</a:t>
            </a:r>
          </a:p>
          <a:p>
            <a:pPr lvl="1">
              <a:lnSpc>
                <a:spcPct val="134000"/>
              </a:lnSpc>
            </a:pPr>
            <a:r>
              <a:rPr lang="en-US" sz="2200" dirty="0"/>
              <a:t>Specifically, Disability/Accessibility Services, CAPS/counseling services, &amp; Career Services </a:t>
            </a:r>
            <a:r>
              <a:rPr lang="en-US" sz="1400" dirty="0"/>
              <a:t>(Gill, Mullen, et al., 2022; Mullen et al., 2017).</a:t>
            </a:r>
            <a:endParaRPr lang="en-US" sz="2200" dirty="0"/>
          </a:p>
          <a:p>
            <a:pPr>
              <a:lnSpc>
                <a:spcPct val="134000"/>
              </a:lnSpc>
            </a:pPr>
            <a:r>
              <a:rPr lang="en-US" sz="2200" dirty="0"/>
              <a:t>In earlier studies, students with MHC more commonly endorsed issues associated with executive function (EF) tasks than “classic” mental health symptoms when identifying academic barriers </a:t>
            </a:r>
            <a:r>
              <a:rPr lang="en-US" sz="1400" dirty="0"/>
              <a:t>(Gill, Mullen, et al., 2022; Mullen et al., 2017).</a:t>
            </a:r>
            <a:endParaRPr lang="en-US" sz="1400" i="1" dirty="0"/>
          </a:p>
          <a:p>
            <a:pPr>
              <a:lnSpc>
                <a:spcPct val="134000"/>
              </a:lnSpc>
            </a:pPr>
            <a:r>
              <a:rPr lang="en-US" sz="2000" dirty="0"/>
              <a:t>When taught EF skills, students experience greater academic persistence &amp; self-efficacy; use more cognitive strategies...and report fewer academic barriers </a:t>
            </a:r>
            <a:r>
              <a:rPr lang="en-US" sz="1400" dirty="0"/>
              <a:t>(Mullen et al, submitted; Mullen et al., 2017).</a:t>
            </a:r>
            <a:endParaRPr lang="en-US" sz="2000" dirty="0"/>
          </a:p>
          <a:p>
            <a:pPr lvl="1">
              <a:lnSpc>
                <a:spcPct val="134000"/>
              </a:lnSpc>
            </a:pPr>
            <a:r>
              <a:rPr lang="en-US" sz="2000" dirty="0"/>
              <a:t> </a:t>
            </a:r>
            <a:r>
              <a:rPr lang="en-US" sz="2000" b="1" dirty="0"/>
              <a:t>Focused Skill &amp; Strategy Training (FSST)</a:t>
            </a:r>
          </a:p>
          <a:p>
            <a:pPr>
              <a:lnSpc>
                <a:spcPct val="134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9338286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TACR ppt Template" id="{FFC08272-6E6A-7A4F-9A11-1883896CBB9B}" vid="{D8CF0F83-D4EE-F24F-8AD7-5C94AFA52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2_Standard</Template>
  <TotalTime>4392</TotalTime>
  <Words>3741</Words>
  <Application>Microsoft Office PowerPoint</Application>
  <PresentationFormat>Widescreen</PresentationFormat>
  <Paragraphs>613</Paragraphs>
  <Slides>51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Wingdings</vt:lpstr>
      <vt:lpstr>Times New Roman</vt:lpstr>
      <vt:lpstr>Arial Black</vt:lpstr>
      <vt:lpstr>Georgia</vt:lpstr>
      <vt:lpstr>Arial</vt:lpstr>
      <vt:lpstr>Google Sans</vt:lpstr>
      <vt:lpstr>Calibri</vt:lpstr>
      <vt:lpstr>2_Standard</vt:lpstr>
      <vt:lpstr>HYPE on Campus:  Initial Results from an Educational Support Intervention for Young Adult College Students  with Mental Health Conditions  November 15, 2024   </vt:lpstr>
      <vt:lpstr>PowerPoint Presentation</vt:lpstr>
      <vt:lpstr>Agenda</vt:lpstr>
      <vt:lpstr>Special Thanks</vt:lpstr>
      <vt:lpstr>State of the State: Mental Health on Campus</vt:lpstr>
      <vt:lpstr>Presenting Problem: Attrition</vt:lpstr>
      <vt:lpstr>A Narrative of Convenience... </vt:lpstr>
      <vt:lpstr>Prior Work that Informed this Study</vt:lpstr>
      <vt:lpstr>Evolution of thought...</vt:lpstr>
      <vt:lpstr>Focused Skill &amp; Strategy Training (FSST)</vt:lpstr>
      <vt:lpstr>HYPE  on Campus      </vt:lpstr>
      <vt:lpstr>Overview HYPE on Campus</vt:lpstr>
      <vt:lpstr>FSST</vt:lpstr>
      <vt:lpstr>Methods</vt:lpstr>
      <vt:lpstr>COVID-related Design Modifications</vt:lpstr>
      <vt:lpstr>HYPE on Campus Project</vt:lpstr>
      <vt:lpstr>Research Hypotheses &amp; Exploratory Analysis</vt:lpstr>
      <vt:lpstr>Research Hypotheses &amp; Exploratory Analysis</vt:lpstr>
      <vt:lpstr>Study design  </vt:lpstr>
      <vt:lpstr>Study criteria</vt:lpstr>
      <vt:lpstr>Conditions</vt:lpstr>
      <vt:lpstr>HOC MSW Intern Training</vt:lpstr>
      <vt:lpstr>HYPE on Campus</vt:lpstr>
      <vt:lpstr>FSST Sessions</vt:lpstr>
      <vt:lpstr>Selected FSST Topics</vt:lpstr>
      <vt:lpstr>Campus Services &amp; Usual</vt:lpstr>
      <vt:lpstr>Recruitment</vt:lpstr>
      <vt:lpstr>Final Sample</vt:lpstr>
      <vt:lpstr>Participant Characteristics</vt:lpstr>
      <vt:lpstr>Credits &amp; GPA at Baseline</vt:lpstr>
      <vt:lpstr>Age &amp; Gender Identity</vt:lpstr>
      <vt:lpstr>Sexual Orientation</vt:lpstr>
      <vt:lpstr>Race &amp; Ethnicity</vt:lpstr>
      <vt:lpstr>Academic Disruptions</vt:lpstr>
      <vt:lpstr>Academic Barriers</vt:lpstr>
      <vt:lpstr>Diagnoses</vt:lpstr>
      <vt:lpstr>Employment and Parental Education</vt:lpstr>
      <vt:lpstr>HYPE on Campus Fidelity</vt:lpstr>
      <vt:lpstr>Provider Mean Scores</vt:lpstr>
      <vt:lpstr>Average Scores by Fidelity Domain</vt:lpstr>
      <vt:lpstr>Preliminary Results</vt:lpstr>
      <vt:lpstr>Results </vt:lpstr>
      <vt:lpstr>Results cont...  </vt:lpstr>
      <vt:lpstr>Results Exploratory Factors that Influence Progress &amp; Persistence Outcomes </vt:lpstr>
      <vt:lpstr>Conclusions</vt:lpstr>
      <vt:lpstr>Thank you, thank you, Thank you!!!  Questions, Comments?  </vt:lpstr>
      <vt:lpstr> White Knuckle Theory</vt:lpstr>
      <vt:lpstr>PowerPoint Presentation</vt:lpstr>
      <vt:lpstr>Cognitive Load</vt:lpstr>
      <vt:lpstr>Academic Predictability to Cognitive Load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 on Campus:  Enhancing Academic Persistence among College Students with Mental Health Conditions</dc:title>
  <dc:creator>Mullen, Michelle</dc:creator>
  <cp:lastModifiedBy>Tasca, Robin</cp:lastModifiedBy>
  <cp:revision>279</cp:revision>
  <dcterms:created xsi:type="dcterms:W3CDTF">2021-09-17T21:38:39Z</dcterms:created>
  <dcterms:modified xsi:type="dcterms:W3CDTF">2024-11-20T19:20:14Z</dcterms:modified>
</cp:coreProperties>
</file>