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7" r:id="rId4"/>
    <p:sldId id="275" r:id="rId5"/>
    <p:sldId id="261" r:id="rId6"/>
    <p:sldId id="259" r:id="rId7"/>
    <p:sldId id="265" r:id="rId8"/>
    <p:sldId id="266" r:id="rId9"/>
    <p:sldId id="276" r:id="rId10"/>
    <p:sldId id="268" r:id="rId11"/>
    <p:sldId id="269" r:id="rId12"/>
    <p:sldId id="272" r:id="rId13"/>
    <p:sldId id="273" r:id="rId14"/>
    <p:sldId id="277" r:id="rId15"/>
    <p:sldId id="274" r:id="rId16"/>
    <p:sldId id="258" r:id="rId17"/>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ers, Maryann" initials="SM" lastIdx="1" clrIdx="0">
    <p:extLst>
      <p:ext uri="{19B8F6BF-5375-455C-9EA6-DF929625EA0E}">
        <p15:presenceInfo xmlns:p15="http://schemas.microsoft.com/office/powerpoint/2012/main" userId="Sanders, Mary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6" d="100"/>
          <a:sy n="116" d="100"/>
        </p:scale>
        <p:origin x="130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752600"/>
            <a:ext cx="7772400" cy="704850"/>
          </a:xfrm>
        </p:spPr>
        <p:txBody>
          <a:bodyPr>
            <a:normAutofit/>
          </a:bodyPr>
          <a:lstStyle>
            <a:lvl1pPr algn="l">
              <a:defRPr sz="3200" baseline="0">
                <a:solidFill>
                  <a:srgbClr val="003399"/>
                </a:solidFill>
                <a:latin typeface="Times New Roman" panose="02020603050405020304" pitchFamily="18" charset="0"/>
                <a:cs typeface="Times New Roman" panose="02020603050405020304" pitchFamily="18" charset="0"/>
              </a:defRPr>
            </a:lvl1pPr>
          </a:lstStyle>
          <a:p>
            <a:r>
              <a:rPr lang="en-US" dirty="0" err="1"/>
              <a:t>Powerpoint</a:t>
            </a:r>
            <a:r>
              <a:rPr lang="en-US" dirty="0"/>
              <a:t> title to go here</a:t>
            </a:r>
          </a:p>
        </p:txBody>
      </p:sp>
      <p:sp>
        <p:nvSpPr>
          <p:cNvPr id="3" name="Subtitle 2"/>
          <p:cNvSpPr>
            <a:spLocks noGrp="1"/>
          </p:cNvSpPr>
          <p:nvPr>
            <p:ph type="subTitle" idx="1" hasCustomPrompt="1"/>
          </p:nvPr>
        </p:nvSpPr>
        <p:spPr>
          <a:xfrm>
            <a:off x="685800" y="2514600"/>
            <a:ext cx="6400800" cy="457200"/>
          </a:xfrm>
        </p:spPr>
        <p:txBody>
          <a:bodyPr>
            <a:normAutofit/>
          </a:bodyPr>
          <a:lstStyle>
            <a:lvl1pPr marL="0" indent="0" algn="l">
              <a:buNone/>
              <a:defRPr sz="1800" baseline="0">
                <a:solidFill>
                  <a:schemeClr val="bg1">
                    <a:lumMod val="65000"/>
                  </a:schemeClr>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TO GO HERE IN THIS FONT</a:t>
            </a:r>
          </a:p>
        </p:txBody>
      </p:sp>
      <p:sp>
        <p:nvSpPr>
          <p:cNvPr id="4" name="Date Placeholder 3"/>
          <p:cNvSpPr>
            <a:spLocks noGrp="1"/>
          </p:cNvSpPr>
          <p:nvPr>
            <p:ph type="dt" sz="half" idx="10"/>
          </p:nvPr>
        </p:nvSpPr>
        <p:spPr>
          <a:xfrm>
            <a:off x="685800" y="3124200"/>
            <a:ext cx="2133600" cy="365125"/>
          </a:xfrm>
        </p:spPr>
        <p:txBody>
          <a:bodyPr/>
          <a:lstStyle>
            <a:lvl1pPr>
              <a:defRPr b="1" i="1">
                <a:solidFill>
                  <a:schemeClr val="tx1"/>
                </a:solidFill>
                <a:latin typeface="Times New Roman" panose="02020603050405020304" pitchFamily="18" charset="0"/>
                <a:cs typeface="Times New Roman" panose="02020603050405020304" pitchFamily="18" charset="0"/>
              </a:defRPr>
            </a:lvl1pPr>
          </a:lstStyle>
          <a:p>
            <a:fld id="{2BE68687-15A4-4793-85D4-431B044A789C}" type="datetime4">
              <a:rPr lang="en-US" smtClean="0"/>
              <a:pPr/>
              <a:t>May 9, 2019</a:t>
            </a:fld>
            <a:endParaRPr lang="en-US" dirty="0"/>
          </a:p>
        </p:txBody>
      </p:sp>
    </p:spTree>
    <p:extLst>
      <p:ext uri="{BB962C8B-B14F-4D97-AF65-F5344CB8AC3E}">
        <p14:creationId xmlns:p14="http://schemas.microsoft.com/office/powerpoint/2010/main" val="30323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587A1A-7E44-4550-BEB9-171A221BC4B6}" type="datetime4">
              <a:rPr lang="en-US" smtClean="0"/>
              <a:pPr/>
              <a:t>May 9, 2019</a:t>
            </a:fld>
            <a:endParaRPr lang="en-US" dirty="0"/>
          </a:p>
        </p:txBody>
      </p:sp>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12F388AD-C8DA-4CC9-8B68-52B017F7B635}" type="slidenum">
              <a:rPr lang="en-US" smtClean="0"/>
              <a:pPr/>
              <a:t>‹#›</a:t>
            </a:fld>
            <a:endParaRPr lang="en-US" dirty="0"/>
          </a:p>
        </p:txBody>
      </p:sp>
    </p:spTree>
    <p:extLst>
      <p:ext uri="{BB962C8B-B14F-4D97-AF65-F5344CB8AC3E}">
        <p14:creationId xmlns:p14="http://schemas.microsoft.com/office/powerpoint/2010/main" val="891195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916B62-44AC-4DDA-86EF-656F8182CAFA}" type="datetime4">
              <a:rPr lang="en-US" smtClean="0"/>
              <a:pPr/>
              <a:t>May 9, 2019</a:t>
            </a:fld>
            <a:endParaRPr lang="en-US" dirty="0"/>
          </a:p>
        </p:txBody>
      </p:sp>
      <p:sp>
        <p:nvSpPr>
          <p:cNvPr id="3" name="Footer Placeholder 2"/>
          <p:cNvSpPr>
            <a:spLocks noGrp="1"/>
          </p:cNvSpPr>
          <p:nvPr>
            <p:ph type="ftr" sz="quarter" idx="11"/>
          </p:nvPr>
        </p:nvSpPr>
        <p:spPr/>
        <p:txBody>
          <a:bodyPr/>
          <a:lstStyle/>
          <a:p>
            <a:r>
              <a:rPr lang="en-US" dirty="0"/>
              <a:t>Presentation Title</a:t>
            </a:r>
          </a:p>
        </p:txBody>
      </p:sp>
      <p:sp>
        <p:nvSpPr>
          <p:cNvPr id="4" name="Slide Number Placeholder 3"/>
          <p:cNvSpPr>
            <a:spLocks noGrp="1"/>
          </p:cNvSpPr>
          <p:nvPr>
            <p:ph type="sldNum" sz="quarter" idx="12"/>
          </p:nvPr>
        </p:nvSpPr>
        <p:spPr/>
        <p:txBody>
          <a:bodyPr/>
          <a:lstStyle/>
          <a:p>
            <a:fld id="{12F388AD-C8DA-4CC9-8B68-52B017F7B635}" type="slidenum">
              <a:rPr lang="en-US" smtClean="0"/>
              <a:pPr/>
              <a:t>‹#›</a:t>
            </a:fld>
            <a:endParaRPr lang="en-US" dirty="0"/>
          </a:p>
        </p:txBody>
      </p:sp>
    </p:spTree>
    <p:extLst>
      <p:ext uri="{BB962C8B-B14F-4D97-AF65-F5344CB8AC3E}">
        <p14:creationId xmlns:p14="http://schemas.microsoft.com/office/powerpoint/2010/main" val="4291816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D89B9BA-441D-4F3F-9FDF-748E10854E4B}" type="datetime4">
              <a:rPr lang="en-US" smtClean="0"/>
              <a:pPr/>
              <a:t>May 9, 2019</a:t>
            </a:fld>
            <a:endParaRPr lang="en-US" dirty="0"/>
          </a:p>
        </p:txBody>
      </p:sp>
      <p:sp>
        <p:nvSpPr>
          <p:cNvPr id="6" name="Footer Placeholder 5"/>
          <p:cNvSpPr>
            <a:spLocks noGrp="1"/>
          </p:cNvSpPr>
          <p:nvPr>
            <p:ph type="ftr" sz="quarter" idx="11"/>
          </p:nvPr>
        </p:nvSpPr>
        <p:spPr/>
        <p:txBody>
          <a:bodyPr/>
          <a:lstStyle/>
          <a:p>
            <a:r>
              <a:rPr lang="en-US" dirty="0"/>
              <a:t>Presentation Title</a:t>
            </a:r>
          </a:p>
        </p:txBody>
      </p:sp>
      <p:sp>
        <p:nvSpPr>
          <p:cNvPr id="7" name="Slide Number Placeholder 6"/>
          <p:cNvSpPr>
            <a:spLocks noGrp="1"/>
          </p:cNvSpPr>
          <p:nvPr>
            <p:ph type="sldNum" sz="quarter" idx="12"/>
          </p:nvPr>
        </p:nvSpPr>
        <p:spPr/>
        <p:txBody>
          <a:bodyPr/>
          <a:lstStyle/>
          <a:p>
            <a:fld id="{12F388AD-C8DA-4CC9-8B68-52B017F7B635}" type="slidenum">
              <a:rPr lang="en-US" smtClean="0"/>
              <a:pPr/>
              <a:t>‹#›</a:t>
            </a:fld>
            <a:endParaRPr lang="en-US" dirty="0"/>
          </a:p>
        </p:txBody>
      </p:sp>
    </p:spTree>
    <p:extLst>
      <p:ext uri="{BB962C8B-B14F-4D97-AF65-F5344CB8AC3E}">
        <p14:creationId xmlns:p14="http://schemas.microsoft.com/office/powerpoint/2010/main" val="1775666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0D17D25-1CF4-4027-89AF-167C68255684}" type="datetime4">
              <a:rPr lang="en-US" smtClean="0"/>
              <a:pPr/>
              <a:t>May 9, 2019</a:t>
            </a:fld>
            <a:endParaRPr lang="en-US" dirty="0"/>
          </a:p>
        </p:txBody>
      </p:sp>
      <p:sp>
        <p:nvSpPr>
          <p:cNvPr id="6" name="Footer Placeholder 5"/>
          <p:cNvSpPr>
            <a:spLocks noGrp="1"/>
          </p:cNvSpPr>
          <p:nvPr>
            <p:ph type="ftr" sz="quarter" idx="11"/>
          </p:nvPr>
        </p:nvSpPr>
        <p:spPr/>
        <p:txBody>
          <a:bodyPr/>
          <a:lstStyle/>
          <a:p>
            <a:r>
              <a:rPr lang="en-US" dirty="0"/>
              <a:t>Presentation Title</a:t>
            </a:r>
          </a:p>
        </p:txBody>
      </p:sp>
      <p:sp>
        <p:nvSpPr>
          <p:cNvPr id="7" name="Slide Number Placeholder 6"/>
          <p:cNvSpPr>
            <a:spLocks noGrp="1"/>
          </p:cNvSpPr>
          <p:nvPr>
            <p:ph type="sldNum" sz="quarter" idx="12"/>
          </p:nvPr>
        </p:nvSpPr>
        <p:spPr/>
        <p:txBody>
          <a:bodyPr/>
          <a:lstStyle/>
          <a:p>
            <a:fld id="{12F388AD-C8DA-4CC9-8B68-52B017F7B635}" type="slidenum">
              <a:rPr lang="en-US" smtClean="0"/>
              <a:pPr/>
              <a:t>‹#›</a:t>
            </a:fld>
            <a:endParaRPr lang="en-US" dirty="0"/>
          </a:p>
        </p:txBody>
      </p:sp>
    </p:spTree>
    <p:extLst>
      <p:ext uri="{BB962C8B-B14F-4D97-AF65-F5344CB8AC3E}">
        <p14:creationId xmlns:p14="http://schemas.microsoft.com/office/powerpoint/2010/main" val="1291812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421D56-0A70-4136-807F-3121A21338F6}" type="datetime4">
              <a:rPr lang="en-US" smtClean="0"/>
              <a:pPr/>
              <a:t>May 9, 2019</a:t>
            </a:fld>
            <a:endParaRPr lang="en-US" dirty="0"/>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fld id="{12F388AD-C8DA-4CC9-8B68-52B017F7B635}" type="slidenum">
              <a:rPr lang="en-US" smtClean="0"/>
              <a:pPr/>
              <a:t>‹#›</a:t>
            </a:fld>
            <a:endParaRPr lang="en-US" dirty="0"/>
          </a:p>
        </p:txBody>
      </p:sp>
    </p:spTree>
    <p:extLst>
      <p:ext uri="{BB962C8B-B14F-4D97-AF65-F5344CB8AC3E}">
        <p14:creationId xmlns:p14="http://schemas.microsoft.com/office/powerpoint/2010/main" val="3485526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0DBAA2-0645-4883-A911-E3054852FFE2}" type="datetime4">
              <a:rPr lang="en-US" smtClean="0"/>
              <a:pPr/>
              <a:t>May 9, 2019</a:t>
            </a:fld>
            <a:endParaRPr lang="en-US" dirty="0"/>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fld id="{12F388AD-C8DA-4CC9-8B68-52B017F7B635}" type="slidenum">
              <a:rPr lang="en-US" smtClean="0"/>
              <a:pPr/>
              <a:t>‹#›</a:t>
            </a:fld>
            <a:endParaRPr lang="en-US" dirty="0"/>
          </a:p>
        </p:txBody>
      </p:sp>
    </p:spTree>
    <p:extLst>
      <p:ext uri="{BB962C8B-B14F-4D97-AF65-F5344CB8AC3E}">
        <p14:creationId xmlns:p14="http://schemas.microsoft.com/office/powerpoint/2010/main" val="1297524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09600"/>
            <a:ext cx="7772400" cy="704850"/>
          </a:xfrm>
        </p:spPr>
        <p:txBody>
          <a:bodyPr>
            <a:normAutofit/>
          </a:bodyPr>
          <a:lstStyle>
            <a:lvl1pPr algn="l">
              <a:defRPr sz="3200" baseline="0">
                <a:solidFill>
                  <a:srgbClr val="003399"/>
                </a:solidFill>
                <a:latin typeface="Frutiger LT Std 45 Light" pitchFamily="34" charset="0"/>
              </a:defRPr>
            </a:lvl1pPr>
          </a:lstStyle>
          <a:p>
            <a:r>
              <a:rPr lang="en-US" dirty="0" err="1"/>
              <a:t>Powerpoint</a:t>
            </a:r>
            <a:r>
              <a:rPr lang="en-US" dirty="0"/>
              <a:t> title to go here</a:t>
            </a:r>
          </a:p>
        </p:txBody>
      </p:sp>
      <p:sp>
        <p:nvSpPr>
          <p:cNvPr id="3" name="Subtitle 2"/>
          <p:cNvSpPr>
            <a:spLocks noGrp="1"/>
          </p:cNvSpPr>
          <p:nvPr>
            <p:ph type="subTitle" idx="1" hasCustomPrompt="1"/>
          </p:nvPr>
        </p:nvSpPr>
        <p:spPr>
          <a:xfrm>
            <a:off x="685800" y="1371600"/>
            <a:ext cx="6400800" cy="457200"/>
          </a:xfrm>
        </p:spPr>
        <p:txBody>
          <a:bodyPr>
            <a:normAutofit/>
          </a:bodyPr>
          <a:lstStyle>
            <a:lvl1pPr marL="0" indent="0" algn="l">
              <a:buNone/>
              <a:defRPr sz="1800" baseline="0">
                <a:solidFill>
                  <a:schemeClr val="bg1">
                    <a:lumMod val="65000"/>
                  </a:schemeClr>
                </a:solidFill>
                <a:latin typeface="Frutiger LT Std 45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TO GO HERE IN THIS FONT</a:t>
            </a:r>
          </a:p>
        </p:txBody>
      </p:sp>
      <p:sp>
        <p:nvSpPr>
          <p:cNvPr id="4" name="Date Placeholder 3"/>
          <p:cNvSpPr>
            <a:spLocks noGrp="1"/>
          </p:cNvSpPr>
          <p:nvPr>
            <p:ph type="dt" sz="half" idx="10"/>
          </p:nvPr>
        </p:nvSpPr>
        <p:spPr>
          <a:xfrm>
            <a:off x="685800" y="1981200"/>
            <a:ext cx="2133600" cy="365125"/>
          </a:xfrm>
        </p:spPr>
        <p:txBody>
          <a:bodyPr/>
          <a:lstStyle>
            <a:lvl1pPr>
              <a:defRPr b="1" i="1">
                <a:solidFill>
                  <a:schemeClr val="tx1"/>
                </a:solidFill>
                <a:latin typeface="Sabon LT Std" pitchFamily="18" charset="0"/>
              </a:defRPr>
            </a:lvl1pPr>
          </a:lstStyle>
          <a:p>
            <a:fld id="{FB19E962-A39D-40A6-9554-7D55FA2E69BE}" type="datetime4">
              <a:rPr lang="en-US" smtClean="0"/>
              <a:pPr/>
              <a:t>May 9, 2019</a:t>
            </a:fld>
            <a:endParaRPr lang="en-US" dirty="0"/>
          </a:p>
        </p:txBody>
      </p:sp>
    </p:spTree>
    <p:extLst>
      <p:ext uri="{BB962C8B-B14F-4D97-AF65-F5344CB8AC3E}">
        <p14:creationId xmlns:p14="http://schemas.microsoft.com/office/powerpoint/2010/main" val="2236364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09600"/>
            <a:ext cx="7772400" cy="704850"/>
          </a:xfrm>
        </p:spPr>
        <p:txBody>
          <a:bodyPr>
            <a:normAutofit/>
          </a:bodyPr>
          <a:lstStyle>
            <a:lvl1pPr algn="l">
              <a:defRPr sz="3200" baseline="0">
                <a:solidFill>
                  <a:srgbClr val="003399"/>
                </a:solidFill>
                <a:latin typeface="Frutiger LT Std 45 Light" pitchFamily="34" charset="0"/>
              </a:defRPr>
            </a:lvl1pPr>
          </a:lstStyle>
          <a:p>
            <a:r>
              <a:rPr lang="en-US" dirty="0" err="1"/>
              <a:t>Powerpoint</a:t>
            </a:r>
            <a:r>
              <a:rPr lang="en-US" dirty="0"/>
              <a:t> title to go here</a:t>
            </a:r>
          </a:p>
        </p:txBody>
      </p:sp>
      <p:sp>
        <p:nvSpPr>
          <p:cNvPr id="3" name="Subtitle 2"/>
          <p:cNvSpPr>
            <a:spLocks noGrp="1"/>
          </p:cNvSpPr>
          <p:nvPr>
            <p:ph type="subTitle" idx="1" hasCustomPrompt="1"/>
          </p:nvPr>
        </p:nvSpPr>
        <p:spPr>
          <a:xfrm>
            <a:off x="685800" y="1371600"/>
            <a:ext cx="6400800" cy="457200"/>
          </a:xfrm>
        </p:spPr>
        <p:txBody>
          <a:bodyPr>
            <a:normAutofit/>
          </a:bodyPr>
          <a:lstStyle>
            <a:lvl1pPr marL="0" indent="0" algn="l">
              <a:buNone/>
              <a:defRPr sz="1800" baseline="0">
                <a:solidFill>
                  <a:schemeClr val="bg1">
                    <a:lumMod val="65000"/>
                  </a:schemeClr>
                </a:solidFill>
                <a:latin typeface="Frutiger LT Std 45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TO GO HERE IN THIS FONT</a:t>
            </a:r>
          </a:p>
        </p:txBody>
      </p:sp>
      <p:sp>
        <p:nvSpPr>
          <p:cNvPr id="4" name="Date Placeholder 3"/>
          <p:cNvSpPr>
            <a:spLocks noGrp="1"/>
          </p:cNvSpPr>
          <p:nvPr>
            <p:ph type="dt" sz="half" idx="10"/>
          </p:nvPr>
        </p:nvSpPr>
        <p:spPr>
          <a:xfrm>
            <a:off x="685800" y="1981200"/>
            <a:ext cx="2133600" cy="365125"/>
          </a:xfrm>
        </p:spPr>
        <p:txBody>
          <a:bodyPr/>
          <a:lstStyle>
            <a:lvl1pPr>
              <a:defRPr b="1" i="1">
                <a:solidFill>
                  <a:schemeClr val="tx1"/>
                </a:solidFill>
                <a:latin typeface="Sabon LT Std" pitchFamily="18" charset="0"/>
              </a:defRPr>
            </a:lvl1pPr>
          </a:lstStyle>
          <a:p>
            <a:fld id="{FB19E962-A39D-40A6-9554-7D55FA2E69BE}" type="datetime4">
              <a:rPr lang="en-US" smtClean="0"/>
              <a:pPr/>
              <a:t>May 9, 2019</a:t>
            </a:fld>
            <a:endParaRPr lang="en-US" dirty="0"/>
          </a:p>
        </p:txBody>
      </p:sp>
    </p:spTree>
    <p:extLst>
      <p:ext uri="{BB962C8B-B14F-4D97-AF65-F5344CB8AC3E}">
        <p14:creationId xmlns:p14="http://schemas.microsoft.com/office/powerpoint/2010/main" val="3488861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09600"/>
            <a:ext cx="7772400" cy="704850"/>
          </a:xfrm>
        </p:spPr>
        <p:txBody>
          <a:bodyPr>
            <a:normAutofit/>
          </a:bodyPr>
          <a:lstStyle>
            <a:lvl1pPr algn="l">
              <a:defRPr sz="3200" baseline="0">
                <a:solidFill>
                  <a:srgbClr val="003399"/>
                </a:solidFill>
                <a:latin typeface="Frutiger LT Std 45 Light" pitchFamily="34" charset="0"/>
              </a:defRPr>
            </a:lvl1pPr>
          </a:lstStyle>
          <a:p>
            <a:r>
              <a:rPr lang="en-US" dirty="0" err="1"/>
              <a:t>Powerpoint</a:t>
            </a:r>
            <a:r>
              <a:rPr lang="en-US" dirty="0"/>
              <a:t> title to go here</a:t>
            </a:r>
          </a:p>
        </p:txBody>
      </p:sp>
      <p:sp>
        <p:nvSpPr>
          <p:cNvPr id="3" name="Subtitle 2"/>
          <p:cNvSpPr>
            <a:spLocks noGrp="1"/>
          </p:cNvSpPr>
          <p:nvPr>
            <p:ph type="subTitle" idx="1" hasCustomPrompt="1"/>
          </p:nvPr>
        </p:nvSpPr>
        <p:spPr>
          <a:xfrm>
            <a:off x="685800" y="1371600"/>
            <a:ext cx="6400800" cy="457200"/>
          </a:xfrm>
        </p:spPr>
        <p:txBody>
          <a:bodyPr>
            <a:normAutofit/>
          </a:bodyPr>
          <a:lstStyle>
            <a:lvl1pPr marL="0" indent="0" algn="l">
              <a:buNone/>
              <a:defRPr sz="1800" baseline="0">
                <a:solidFill>
                  <a:schemeClr val="bg1">
                    <a:lumMod val="65000"/>
                  </a:schemeClr>
                </a:solidFill>
                <a:latin typeface="Frutiger LT Std 45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TO GO HERE IN THIS FONT</a:t>
            </a:r>
          </a:p>
        </p:txBody>
      </p:sp>
      <p:sp>
        <p:nvSpPr>
          <p:cNvPr id="4" name="Date Placeholder 3"/>
          <p:cNvSpPr>
            <a:spLocks noGrp="1"/>
          </p:cNvSpPr>
          <p:nvPr>
            <p:ph type="dt" sz="half" idx="10"/>
          </p:nvPr>
        </p:nvSpPr>
        <p:spPr>
          <a:xfrm>
            <a:off x="685800" y="1981200"/>
            <a:ext cx="2133600" cy="365125"/>
          </a:xfrm>
        </p:spPr>
        <p:txBody>
          <a:bodyPr/>
          <a:lstStyle>
            <a:lvl1pPr>
              <a:defRPr b="1" i="1">
                <a:solidFill>
                  <a:schemeClr val="tx1"/>
                </a:solidFill>
                <a:latin typeface="Sabon LT Std" pitchFamily="18" charset="0"/>
              </a:defRPr>
            </a:lvl1pPr>
          </a:lstStyle>
          <a:p>
            <a:fld id="{FB19E962-A39D-40A6-9554-7D55FA2E69BE}" type="datetime4">
              <a:rPr lang="en-US" smtClean="0"/>
              <a:pPr/>
              <a:t>May 9, 2019</a:t>
            </a:fld>
            <a:endParaRPr lang="en-US" dirty="0"/>
          </a:p>
        </p:txBody>
      </p:sp>
    </p:spTree>
    <p:extLst>
      <p:ext uri="{BB962C8B-B14F-4D97-AF65-F5344CB8AC3E}">
        <p14:creationId xmlns:p14="http://schemas.microsoft.com/office/powerpoint/2010/main" val="3150964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09600"/>
            <a:ext cx="7772400" cy="704850"/>
          </a:xfrm>
        </p:spPr>
        <p:txBody>
          <a:bodyPr>
            <a:normAutofit/>
          </a:bodyPr>
          <a:lstStyle>
            <a:lvl1pPr algn="l">
              <a:defRPr sz="3200" baseline="0">
                <a:solidFill>
                  <a:srgbClr val="003399"/>
                </a:solidFill>
                <a:latin typeface="Frutiger LT Std 45 Light" pitchFamily="34" charset="0"/>
              </a:defRPr>
            </a:lvl1pPr>
          </a:lstStyle>
          <a:p>
            <a:r>
              <a:rPr lang="en-US" dirty="0" err="1"/>
              <a:t>Powerpoint</a:t>
            </a:r>
            <a:r>
              <a:rPr lang="en-US" dirty="0"/>
              <a:t> title to go here</a:t>
            </a:r>
          </a:p>
        </p:txBody>
      </p:sp>
      <p:sp>
        <p:nvSpPr>
          <p:cNvPr id="3" name="Subtitle 2"/>
          <p:cNvSpPr>
            <a:spLocks noGrp="1"/>
          </p:cNvSpPr>
          <p:nvPr>
            <p:ph type="subTitle" idx="1" hasCustomPrompt="1"/>
          </p:nvPr>
        </p:nvSpPr>
        <p:spPr>
          <a:xfrm>
            <a:off x="685800" y="1371600"/>
            <a:ext cx="6400800" cy="457200"/>
          </a:xfrm>
        </p:spPr>
        <p:txBody>
          <a:bodyPr>
            <a:normAutofit/>
          </a:bodyPr>
          <a:lstStyle>
            <a:lvl1pPr marL="0" indent="0" algn="l">
              <a:buNone/>
              <a:defRPr sz="1800" baseline="0">
                <a:solidFill>
                  <a:schemeClr val="bg1">
                    <a:lumMod val="65000"/>
                  </a:schemeClr>
                </a:solidFill>
                <a:latin typeface="Frutiger LT Std 45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TO GO HERE IN THIS FONT</a:t>
            </a:r>
          </a:p>
        </p:txBody>
      </p:sp>
      <p:sp>
        <p:nvSpPr>
          <p:cNvPr id="4" name="Date Placeholder 3"/>
          <p:cNvSpPr>
            <a:spLocks noGrp="1"/>
          </p:cNvSpPr>
          <p:nvPr>
            <p:ph type="dt" sz="half" idx="10"/>
          </p:nvPr>
        </p:nvSpPr>
        <p:spPr>
          <a:xfrm>
            <a:off x="685800" y="1981200"/>
            <a:ext cx="2133600" cy="365125"/>
          </a:xfrm>
        </p:spPr>
        <p:txBody>
          <a:bodyPr/>
          <a:lstStyle>
            <a:lvl1pPr>
              <a:defRPr b="1" i="1">
                <a:solidFill>
                  <a:schemeClr val="tx1"/>
                </a:solidFill>
                <a:latin typeface="Sabon LT Std" pitchFamily="18" charset="0"/>
              </a:defRPr>
            </a:lvl1pPr>
          </a:lstStyle>
          <a:p>
            <a:fld id="{FB19E962-A39D-40A6-9554-7D55FA2E69BE}" type="datetime4">
              <a:rPr lang="en-US" smtClean="0"/>
              <a:pPr/>
              <a:t>May 9, 2019</a:t>
            </a:fld>
            <a:endParaRPr lang="en-US" dirty="0"/>
          </a:p>
        </p:txBody>
      </p:sp>
    </p:spTree>
    <p:extLst>
      <p:ext uri="{BB962C8B-B14F-4D97-AF65-F5344CB8AC3E}">
        <p14:creationId xmlns:p14="http://schemas.microsoft.com/office/powerpoint/2010/main" val="3205341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321" y="1573040"/>
            <a:ext cx="8229600" cy="4525963"/>
          </a:xfrm>
          <a:solidFill>
            <a:schemeClr val="bg1">
              <a:lumMod val="50000"/>
              <a:alpha val="51000"/>
            </a:schemeClr>
          </a:solidFill>
        </p:spPr>
        <p:txBody>
          <a:bodyPr/>
          <a:lstStyle>
            <a:lvl1pPr>
              <a:defRPr sz="3600">
                <a:solidFill>
                  <a:schemeClr val="bg1"/>
                </a:solidFill>
                <a:latin typeface="Times New Roman" panose="02020603050405020304" pitchFamily="18" charset="0"/>
                <a:cs typeface="Times New Roman" panose="02020603050405020304" pitchFamily="18" charset="0"/>
              </a:defRPr>
            </a:lvl1pPr>
            <a:lvl2pPr>
              <a:defRPr sz="3200">
                <a:solidFill>
                  <a:schemeClr val="bg1"/>
                </a:solidFill>
                <a:latin typeface="Times New Roman" panose="02020603050405020304" pitchFamily="18" charset="0"/>
                <a:cs typeface="Times New Roman" panose="02020603050405020304" pitchFamily="18" charset="0"/>
              </a:defRPr>
            </a:lvl2pPr>
            <a:lvl3pPr>
              <a:defRPr sz="2800">
                <a:solidFill>
                  <a:schemeClr val="bg1"/>
                </a:solidFill>
                <a:latin typeface="Times New Roman" panose="02020603050405020304" pitchFamily="18" charset="0"/>
                <a:cs typeface="Times New Roman" panose="02020603050405020304" pitchFamily="18" charset="0"/>
              </a:defRPr>
            </a:lvl3pPr>
            <a:lvl4pPr>
              <a:defRPr sz="2800">
                <a:solidFill>
                  <a:schemeClr val="bg1"/>
                </a:solidFill>
                <a:latin typeface="Times New Roman" panose="02020603050405020304" pitchFamily="18" charset="0"/>
                <a:cs typeface="Times New Roman" panose="02020603050405020304" pitchFamily="18" charset="0"/>
              </a:defRPr>
            </a:lvl4pPr>
            <a:lvl5pPr>
              <a:defRPr sz="2400">
                <a:solidFill>
                  <a:schemeClr val="bg1"/>
                </a:solidFill>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457200" y="6340475"/>
            <a:ext cx="381000" cy="365125"/>
          </a:xfrm>
        </p:spPr>
        <p:txBody>
          <a:bodyPr/>
          <a:lstStyle>
            <a:lvl1pPr>
              <a:defRPr sz="1000">
                <a:solidFill>
                  <a:schemeClr val="bg1"/>
                </a:solidFill>
                <a:latin typeface="Frutiger LT Std 55 Roman" pitchFamily="34" charset="0"/>
              </a:defRPr>
            </a:lvl1pPr>
          </a:lstStyle>
          <a:p>
            <a:fld id="{12F388AD-C8DA-4CC9-8B68-52B017F7B635}" type="slidenum">
              <a:rPr lang="en-US" smtClean="0"/>
              <a:pPr/>
              <a:t>‹#›</a:t>
            </a:fld>
            <a:endParaRPr lang="en-US" dirty="0"/>
          </a:p>
        </p:txBody>
      </p:sp>
      <p:sp>
        <p:nvSpPr>
          <p:cNvPr id="10" name="Title 1"/>
          <p:cNvSpPr>
            <a:spLocks noGrp="1"/>
          </p:cNvSpPr>
          <p:nvPr>
            <p:ph type="title"/>
          </p:nvPr>
        </p:nvSpPr>
        <p:spPr>
          <a:xfrm>
            <a:off x="435321" y="247478"/>
            <a:ext cx="8229600" cy="1143000"/>
          </a:xfrm>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652935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CAAE89-2588-4622-A4CF-3782920ECC8A}" type="datetime4">
              <a:rPr lang="en-US" smtClean="0"/>
              <a:pPr/>
              <a:t>May 9, 2019</a:t>
            </a:fld>
            <a:endParaRPr lang="en-US" dirty="0"/>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fld id="{12F388AD-C8DA-4CC9-8B68-52B017F7B635}" type="slidenum">
              <a:rPr lang="en-US" smtClean="0"/>
              <a:pPr/>
              <a:t>‹#›</a:t>
            </a:fld>
            <a:endParaRPr lang="en-US" dirty="0"/>
          </a:p>
        </p:txBody>
      </p:sp>
    </p:spTree>
    <p:extLst>
      <p:ext uri="{BB962C8B-B14F-4D97-AF65-F5344CB8AC3E}">
        <p14:creationId xmlns:p14="http://schemas.microsoft.com/office/powerpoint/2010/main" val="2165236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AA3A8E-1B1A-4059-BBBA-63AE3643122E}" type="datetime4">
              <a:rPr lang="en-US" smtClean="0"/>
              <a:pPr/>
              <a:t>May 9, 2019</a:t>
            </a:fld>
            <a:endParaRPr lang="en-US" dirty="0"/>
          </a:p>
        </p:txBody>
      </p:sp>
      <p:sp>
        <p:nvSpPr>
          <p:cNvPr id="6" name="Footer Placeholder 5"/>
          <p:cNvSpPr>
            <a:spLocks noGrp="1"/>
          </p:cNvSpPr>
          <p:nvPr>
            <p:ph type="ftr" sz="quarter" idx="11"/>
          </p:nvPr>
        </p:nvSpPr>
        <p:spPr/>
        <p:txBody>
          <a:bodyPr/>
          <a:lstStyle/>
          <a:p>
            <a:r>
              <a:rPr lang="en-US" dirty="0"/>
              <a:t>Presentation Title</a:t>
            </a:r>
          </a:p>
        </p:txBody>
      </p:sp>
      <p:sp>
        <p:nvSpPr>
          <p:cNvPr id="7" name="Slide Number Placeholder 6"/>
          <p:cNvSpPr>
            <a:spLocks noGrp="1"/>
          </p:cNvSpPr>
          <p:nvPr>
            <p:ph type="sldNum" sz="quarter" idx="12"/>
          </p:nvPr>
        </p:nvSpPr>
        <p:spPr/>
        <p:txBody>
          <a:bodyPr/>
          <a:lstStyle/>
          <a:p>
            <a:fld id="{12F388AD-C8DA-4CC9-8B68-52B017F7B635}" type="slidenum">
              <a:rPr lang="en-US" smtClean="0"/>
              <a:pPr/>
              <a:t>‹#›</a:t>
            </a:fld>
            <a:endParaRPr lang="en-US" dirty="0"/>
          </a:p>
        </p:txBody>
      </p:sp>
    </p:spTree>
    <p:extLst>
      <p:ext uri="{BB962C8B-B14F-4D97-AF65-F5344CB8AC3E}">
        <p14:creationId xmlns:p14="http://schemas.microsoft.com/office/powerpoint/2010/main" val="1520325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618931-CFEB-463E-ADD6-3A7314F4148F}" type="datetime4">
              <a:rPr lang="en-US" smtClean="0"/>
              <a:pPr/>
              <a:t>May 9, 2019</a:t>
            </a:fld>
            <a:endParaRPr lang="en-US" dirty="0"/>
          </a:p>
        </p:txBody>
      </p:sp>
      <p:sp>
        <p:nvSpPr>
          <p:cNvPr id="8" name="Footer Placeholder 7"/>
          <p:cNvSpPr>
            <a:spLocks noGrp="1"/>
          </p:cNvSpPr>
          <p:nvPr>
            <p:ph type="ftr" sz="quarter" idx="11"/>
          </p:nvPr>
        </p:nvSpPr>
        <p:spPr/>
        <p:txBody>
          <a:bodyPr/>
          <a:lstStyle/>
          <a:p>
            <a:r>
              <a:rPr lang="en-US" dirty="0"/>
              <a:t>Presentation Title</a:t>
            </a:r>
          </a:p>
        </p:txBody>
      </p:sp>
      <p:sp>
        <p:nvSpPr>
          <p:cNvPr id="9" name="Slide Number Placeholder 8"/>
          <p:cNvSpPr>
            <a:spLocks noGrp="1"/>
          </p:cNvSpPr>
          <p:nvPr>
            <p:ph type="sldNum" sz="quarter" idx="12"/>
          </p:nvPr>
        </p:nvSpPr>
        <p:spPr/>
        <p:txBody>
          <a:bodyPr/>
          <a:lstStyle/>
          <a:p>
            <a:fld id="{12F388AD-C8DA-4CC9-8B68-52B017F7B635}" type="slidenum">
              <a:rPr lang="en-US" smtClean="0"/>
              <a:pPr/>
              <a:t>‹#›</a:t>
            </a:fld>
            <a:endParaRPr lang="en-US" dirty="0"/>
          </a:p>
        </p:txBody>
      </p:sp>
    </p:spTree>
    <p:extLst>
      <p:ext uri="{BB962C8B-B14F-4D97-AF65-F5344CB8AC3E}">
        <p14:creationId xmlns:p14="http://schemas.microsoft.com/office/powerpoint/2010/main" val="4003241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65585"/>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D1570-F794-4ED7-9C7A-212ADD054650}" type="datetime4">
              <a:rPr lang="en-US" smtClean="0"/>
              <a:pPr/>
              <a:t>May 9, 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388AD-C8DA-4CC9-8B68-52B017F7B635}" type="slidenum">
              <a:rPr lang="en-US" smtClean="0"/>
              <a:pPr/>
              <a:t>‹#›</a:t>
            </a:fld>
            <a:endParaRPr lang="en-US" dirty="0"/>
          </a:p>
        </p:txBody>
      </p:sp>
    </p:spTree>
    <p:extLst>
      <p:ext uri="{BB962C8B-B14F-4D97-AF65-F5344CB8AC3E}">
        <p14:creationId xmlns:p14="http://schemas.microsoft.com/office/powerpoint/2010/main" val="194418717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3" r:id="rId4"/>
    <p:sldLayoutId id="2147483664" r:id="rId5"/>
    <p:sldLayoutId id="2147483661"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spcBef>
          <a:spcPct val="0"/>
        </a:spcBef>
        <a:buNone/>
        <a:defRPr sz="3600" kern="1200">
          <a:solidFill>
            <a:srgbClr val="0033CC"/>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6CB48-7521-41C2-B9A2-F83F97FA8B20}"/>
              </a:ext>
            </a:extLst>
          </p:cNvPr>
          <p:cNvSpPr>
            <a:spLocks noGrp="1"/>
          </p:cNvSpPr>
          <p:nvPr>
            <p:ph type="ctrTitle"/>
          </p:nvPr>
        </p:nvSpPr>
        <p:spPr>
          <a:xfrm>
            <a:off x="685800" y="1306285"/>
            <a:ext cx="7772400" cy="1296237"/>
          </a:xfrm>
        </p:spPr>
        <p:txBody>
          <a:bodyPr>
            <a:noAutofit/>
          </a:bodyPr>
          <a:lstStyle/>
          <a:p>
            <a:pPr algn="ctr"/>
            <a:r>
              <a:rPr lang="en-US" sz="8000" b="1" dirty="0">
                <a:solidFill>
                  <a:srgbClr val="0000CC"/>
                </a:solidFill>
              </a:rPr>
              <a:t>JDXpert</a:t>
            </a:r>
          </a:p>
        </p:txBody>
      </p:sp>
      <p:sp>
        <p:nvSpPr>
          <p:cNvPr id="4" name="Date Placeholder 3">
            <a:extLst>
              <a:ext uri="{FF2B5EF4-FFF2-40B4-BE49-F238E27FC236}">
                <a16:creationId xmlns:a16="http://schemas.microsoft.com/office/drawing/2014/main" id="{C4C28CFA-8A86-4DEF-995E-65E2607D5808}"/>
              </a:ext>
            </a:extLst>
          </p:cNvPr>
          <p:cNvSpPr>
            <a:spLocks noGrp="1"/>
          </p:cNvSpPr>
          <p:nvPr>
            <p:ph type="dt" sz="half" idx="10"/>
          </p:nvPr>
        </p:nvSpPr>
        <p:spPr>
          <a:xfrm>
            <a:off x="585131" y="4582048"/>
            <a:ext cx="8347853" cy="612950"/>
          </a:xfrm>
        </p:spPr>
        <p:txBody>
          <a:bodyPr/>
          <a:lstStyle/>
          <a:p>
            <a:pPr algn="ctr"/>
            <a:r>
              <a:rPr lang="en-US" sz="2400" dirty="0"/>
              <a:t>                        </a:t>
            </a:r>
            <a:r>
              <a:rPr lang="en-US" sz="2400"/>
              <a:t>	</a:t>
            </a:r>
            <a:endParaRPr lang="en-US" sz="2400" dirty="0"/>
          </a:p>
        </p:txBody>
      </p:sp>
      <p:sp>
        <p:nvSpPr>
          <p:cNvPr id="5" name="TextBox 4">
            <a:extLst>
              <a:ext uri="{FF2B5EF4-FFF2-40B4-BE49-F238E27FC236}">
                <a16:creationId xmlns:a16="http://schemas.microsoft.com/office/drawing/2014/main" id="{7F7353CC-CF1D-4E82-87F8-0027040D637F}"/>
              </a:ext>
            </a:extLst>
          </p:cNvPr>
          <p:cNvSpPr txBox="1"/>
          <p:nvPr/>
        </p:nvSpPr>
        <p:spPr>
          <a:xfrm>
            <a:off x="338680" y="2117604"/>
            <a:ext cx="8466640" cy="2246769"/>
          </a:xfrm>
          <a:prstGeom prst="rect">
            <a:avLst/>
          </a:prstGeom>
          <a:noFill/>
        </p:spPr>
        <p:txBody>
          <a:bodyPr wrap="square" rtlCol="0">
            <a:spAutoFit/>
          </a:bodyPr>
          <a:lstStyle/>
          <a:p>
            <a:pPr algn="ctr"/>
            <a:endParaRPr lang="en-US" sz="2800" i="1" dirty="0">
              <a:solidFill>
                <a:srgbClr val="0000CC"/>
              </a:solidFill>
              <a:latin typeface="Times New Roman" panose="02020603050405020304" pitchFamily="18" charset="0"/>
              <a:cs typeface="Times New Roman" panose="02020603050405020304" pitchFamily="18" charset="0"/>
            </a:endParaRPr>
          </a:p>
          <a:p>
            <a:pPr algn="ctr"/>
            <a:endParaRPr lang="en-US" sz="2800" i="1" dirty="0">
              <a:solidFill>
                <a:srgbClr val="0000CC"/>
              </a:solidFill>
              <a:latin typeface="Times New Roman" panose="02020603050405020304" pitchFamily="18" charset="0"/>
              <a:cs typeface="Times New Roman" panose="02020603050405020304" pitchFamily="18" charset="0"/>
            </a:endParaRPr>
          </a:p>
          <a:p>
            <a:pPr algn="ctr"/>
            <a:r>
              <a:rPr lang="en-US" sz="2800" b="1" i="1" dirty="0">
                <a:solidFill>
                  <a:srgbClr val="0000CC"/>
                </a:solidFill>
                <a:latin typeface="Times New Roman" panose="02020603050405020304" pitchFamily="18" charset="0"/>
                <a:cs typeface="Times New Roman" panose="02020603050405020304" pitchFamily="18" charset="0"/>
              </a:rPr>
              <a:t>Groundbreaking </a:t>
            </a:r>
          </a:p>
          <a:p>
            <a:pPr algn="ctr"/>
            <a:r>
              <a:rPr lang="en-US" sz="2800" b="1" i="1" dirty="0">
                <a:solidFill>
                  <a:srgbClr val="0000CC"/>
                </a:solidFill>
                <a:latin typeface="Times New Roman" panose="02020603050405020304" pitchFamily="18" charset="0"/>
                <a:cs typeface="Times New Roman" panose="02020603050405020304" pitchFamily="18" charset="0"/>
              </a:rPr>
              <a:t>Job Information and Description Management Solution</a:t>
            </a:r>
          </a:p>
          <a:p>
            <a:pPr algn="ctr"/>
            <a:endParaRPr lang="en-US" sz="2800" i="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2806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AD494-52C6-48E9-8915-6E6F54FD6061}"/>
              </a:ext>
            </a:extLst>
          </p:cNvPr>
          <p:cNvSpPr>
            <a:spLocks noGrp="1"/>
          </p:cNvSpPr>
          <p:nvPr>
            <p:ph type="ctrTitle"/>
          </p:nvPr>
        </p:nvSpPr>
        <p:spPr>
          <a:xfrm>
            <a:off x="685800" y="348792"/>
            <a:ext cx="7772400" cy="851334"/>
          </a:xfrm>
        </p:spPr>
        <p:txBody>
          <a:bodyPr>
            <a:noAutofit/>
          </a:bodyPr>
          <a:lstStyle/>
          <a:p>
            <a:pPr algn="ctr"/>
            <a:r>
              <a:rPr lang="en-US" b="1" dirty="0">
                <a:solidFill>
                  <a:schemeClr val="tx1"/>
                </a:solidFill>
                <a:latin typeface="Times New Roman" panose="02020603050405020304" pitchFamily="18" charset="0"/>
                <a:cs typeface="Times New Roman" panose="02020603050405020304" pitchFamily="18" charset="0"/>
              </a:rPr>
              <a:t>Competency-based job descriptions and the </a:t>
            </a:r>
            <a:br>
              <a:rPr lang="en-US" b="1" dirty="0">
                <a:solidFill>
                  <a:schemeClr val="tx1"/>
                </a:solidFill>
                <a:latin typeface="Times New Roman" panose="02020603050405020304" pitchFamily="18" charset="0"/>
                <a:cs typeface="Times New Roman" panose="02020603050405020304" pitchFamily="18" charset="0"/>
              </a:rPr>
            </a:br>
            <a:r>
              <a:rPr lang="en-US" b="1" dirty="0">
                <a:solidFill>
                  <a:schemeClr val="tx1"/>
                </a:solidFill>
                <a:latin typeface="Times New Roman" panose="02020603050405020304" pitchFamily="18" charset="0"/>
                <a:cs typeface="Times New Roman" panose="02020603050405020304" pitchFamily="18" charset="0"/>
              </a:rPr>
              <a:t>2020-2025 HR Strategic Plan</a:t>
            </a:r>
          </a:p>
        </p:txBody>
      </p:sp>
      <p:sp>
        <p:nvSpPr>
          <p:cNvPr id="3" name="Subtitle 2">
            <a:extLst>
              <a:ext uri="{FF2B5EF4-FFF2-40B4-BE49-F238E27FC236}">
                <a16:creationId xmlns:a16="http://schemas.microsoft.com/office/drawing/2014/main" id="{08E50F89-AA90-4C01-928F-655C471B0799}"/>
              </a:ext>
            </a:extLst>
          </p:cNvPr>
          <p:cNvSpPr>
            <a:spLocks noGrp="1"/>
          </p:cNvSpPr>
          <p:nvPr>
            <p:ph type="subTitle" idx="1"/>
          </p:nvPr>
        </p:nvSpPr>
        <p:spPr>
          <a:xfrm>
            <a:off x="685800" y="1200126"/>
            <a:ext cx="7260996" cy="4751110"/>
          </a:xfrm>
        </p:spPr>
        <p:txBody>
          <a:bodyPr>
            <a:noAutofit/>
          </a:bodyPr>
          <a:lstStyle/>
          <a:p>
            <a:pPr marL="285750" indent="-285750">
              <a:buFont typeface="Arial" panose="020B0604020202020204" pitchFamily="34" charset="0"/>
              <a:buChar char="•"/>
            </a:pPr>
            <a:endParaRPr lang="en-US"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Our competency-based job descriptions will serve as the foundation for making UMMS an Employer of choice where employees feel as if they are encouraged to continue to develop their skills and careers. </a:t>
            </a:r>
          </a:p>
          <a:p>
            <a:pPr marL="285750" indent="-28575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For each UMMS position, HR will design and implement a Job Family framework. </a:t>
            </a:r>
          </a:p>
          <a:p>
            <a:pPr marL="285750" indent="-28575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HR will develop an internal career management model to ensure that employees at all levels have the competencies, skills, knowledge and experience needed to fulfill their short- and long-term professional ambitions at UMMS.  </a:t>
            </a:r>
          </a:p>
          <a:p>
            <a:pPr marL="742950" lvl="1" indent="-285750" algn="l">
              <a:buFont typeface="Courier New" panose="02070309020205020404" pitchFamily="49" charset="0"/>
              <a:buChar char="o"/>
            </a:pPr>
            <a:r>
              <a:rPr lang="en-US" sz="1800" dirty="0">
                <a:solidFill>
                  <a:schemeClr val="tx1"/>
                </a:solidFill>
                <a:latin typeface="Times New Roman" panose="02020603050405020304" pitchFamily="18" charset="0"/>
                <a:cs typeface="Times New Roman" panose="02020603050405020304" pitchFamily="18" charset="0"/>
              </a:rPr>
              <a:t>The model will include internal career ladder matrices and learning paths for all staff positions to assist managers and employees with discussions on advancement and career progression.</a:t>
            </a:r>
          </a:p>
          <a:p>
            <a:pPr marL="742950" lvl="1" indent="-285750" algn="l">
              <a:buFont typeface="Courier New" panose="02070309020205020404" pitchFamily="49" charset="0"/>
              <a:buChar char="o"/>
            </a:pPr>
            <a:r>
              <a:rPr lang="en-US" sz="1800" dirty="0">
                <a:solidFill>
                  <a:schemeClr val="tx1"/>
                </a:solidFill>
                <a:latin typeface="Times New Roman" panose="02020603050405020304" pitchFamily="18" charset="0"/>
                <a:cs typeface="Times New Roman" panose="02020603050405020304" pitchFamily="18" charset="0"/>
              </a:rPr>
              <a:t>Learning strategies will be closely linked to the career paths, internal mobility and succession planning. </a:t>
            </a: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endParaRPr>
          </a:p>
          <a:p>
            <a:endParaRPr lang="en-US" dirty="0">
              <a:solidFill>
                <a:schemeClr val="tx1"/>
              </a:solidFill>
            </a:endParaRPr>
          </a:p>
          <a:p>
            <a:r>
              <a:rPr lang="en-US" dirty="0">
                <a:solidFill>
                  <a:schemeClr val="tx1"/>
                </a:solidFill>
              </a:rPr>
              <a:t> </a:t>
            </a:r>
          </a:p>
          <a:p>
            <a:r>
              <a:rPr lang="en-US" dirty="0">
                <a:solidFill>
                  <a:schemeClr val="tx1"/>
                </a:solidFill>
              </a:rPr>
              <a:t>	</a:t>
            </a:r>
            <a:endParaRPr lang="en-US" dirty="0"/>
          </a:p>
          <a:p>
            <a:endParaRPr lang="en-US" dirty="0"/>
          </a:p>
        </p:txBody>
      </p:sp>
      <p:sp>
        <p:nvSpPr>
          <p:cNvPr id="5" name="Slide Number Placeholder 2">
            <a:extLst>
              <a:ext uri="{FF2B5EF4-FFF2-40B4-BE49-F238E27FC236}">
                <a16:creationId xmlns:a16="http://schemas.microsoft.com/office/drawing/2014/main" id="{6D1C7DF4-C197-4DCB-9B45-17AAEEB474FE}"/>
              </a:ext>
            </a:extLst>
          </p:cNvPr>
          <p:cNvSpPr txBox="1">
            <a:spLocks/>
          </p:cNvSpPr>
          <p:nvPr/>
        </p:nvSpPr>
        <p:spPr>
          <a:xfrm>
            <a:off x="457200" y="6340475"/>
            <a:ext cx="53949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F388AD-C8DA-4CC9-8B68-52B017F7B635}" type="slidenum">
              <a:rPr lang="en-US" sz="1000" smtClean="0">
                <a:solidFill>
                  <a:schemeClr val="bg1"/>
                </a:solidFill>
              </a:rPr>
              <a:pPr/>
              <a:t>10</a:t>
            </a:fld>
            <a:endParaRPr lang="en-US" sz="1000" dirty="0">
              <a:solidFill>
                <a:schemeClr val="bg1"/>
              </a:solidFill>
            </a:endParaRPr>
          </a:p>
        </p:txBody>
      </p:sp>
    </p:spTree>
    <p:extLst>
      <p:ext uri="{BB962C8B-B14F-4D97-AF65-F5344CB8AC3E}">
        <p14:creationId xmlns:p14="http://schemas.microsoft.com/office/powerpoint/2010/main" val="2073013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39C80-15C2-4911-BB50-84B14303B9BF}"/>
              </a:ext>
            </a:extLst>
          </p:cNvPr>
          <p:cNvSpPr>
            <a:spLocks noGrp="1"/>
          </p:cNvSpPr>
          <p:nvPr>
            <p:ph type="ctrTitle"/>
          </p:nvPr>
        </p:nvSpPr>
        <p:spPr>
          <a:xfrm>
            <a:off x="685800" y="395925"/>
            <a:ext cx="7772400" cy="933253"/>
          </a:xfrm>
        </p:spPr>
        <p:txBody>
          <a:bodyPr>
            <a:noAutofit/>
          </a:bodyPr>
          <a:lstStyle/>
          <a:p>
            <a:pPr algn="ctr"/>
            <a:r>
              <a:rPr lang="en-US" b="1" dirty="0">
                <a:solidFill>
                  <a:schemeClr val="tx1"/>
                </a:solidFill>
                <a:latin typeface="Times New Roman" panose="02020603050405020304" pitchFamily="18" charset="0"/>
                <a:cs typeface="Times New Roman" panose="02020603050405020304" pitchFamily="18" charset="0"/>
              </a:rPr>
              <a:t>Competency-based job descriptions and the </a:t>
            </a:r>
            <a:br>
              <a:rPr lang="en-US" b="1" dirty="0">
                <a:solidFill>
                  <a:schemeClr val="tx1"/>
                </a:solidFill>
                <a:latin typeface="Times New Roman" panose="02020603050405020304" pitchFamily="18" charset="0"/>
                <a:cs typeface="Times New Roman" panose="02020603050405020304" pitchFamily="18" charset="0"/>
              </a:rPr>
            </a:br>
            <a:r>
              <a:rPr lang="en-US" b="1" dirty="0">
                <a:solidFill>
                  <a:schemeClr val="tx1"/>
                </a:solidFill>
                <a:latin typeface="Times New Roman" panose="02020603050405020304" pitchFamily="18" charset="0"/>
                <a:cs typeface="Times New Roman" panose="02020603050405020304" pitchFamily="18" charset="0"/>
              </a:rPr>
              <a:t>2020-2025 HR Strategic Plan</a:t>
            </a:r>
          </a:p>
        </p:txBody>
      </p:sp>
      <p:sp>
        <p:nvSpPr>
          <p:cNvPr id="3" name="Subtitle 2">
            <a:extLst>
              <a:ext uri="{FF2B5EF4-FFF2-40B4-BE49-F238E27FC236}">
                <a16:creationId xmlns:a16="http://schemas.microsoft.com/office/drawing/2014/main" id="{27C2F071-5602-492E-9702-C1173EE7ADB7}"/>
              </a:ext>
            </a:extLst>
          </p:cNvPr>
          <p:cNvSpPr>
            <a:spLocks noGrp="1"/>
          </p:cNvSpPr>
          <p:nvPr>
            <p:ph type="subTitle" idx="1"/>
          </p:nvPr>
        </p:nvSpPr>
        <p:spPr>
          <a:xfrm>
            <a:off x="749808" y="1530347"/>
            <a:ext cx="7986860" cy="3773173"/>
          </a:xfrm>
        </p:spPr>
        <p:txBody>
          <a:bodyPr>
            <a:normAutofit/>
          </a:bodyPr>
          <a:lstStyle/>
          <a:p>
            <a:pPr marL="285750" indent="-28575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We will offer an Individual Development Plan (IDP) to our employees to assist them in achieving their career and professional development goals at UMMS. </a:t>
            </a:r>
          </a:p>
          <a:p>
            <a:pPr marL="742950" lvl="1" indent="-285750" algn="l">
              <a:buFont typeface="Courier New" panose="02070309020205020404" pitchFamily="49" charset="0"/>
              <a:buChar char="o"/>
            </a:pPr>
            <a:r>
              <a:rPr lang="en-US" sz="1800" dirty="0">
                <a:solidFill>
                  <a:schemeClr val="tx1"/>
                </a:solidFill>
                <a:latin typeface="Times New Roman" panose="02020603050405020304" pitchFamily="18" charset="0"/>
                <a:cs typeface="Times New Roman" panose="02020603050405020304" pitchFamily="18" charset="0"/>
              </a:rPr>
              <a:t>the IDP is designed to help managers, employees and HR understand the development needs of each employee and translate those needs into a defined career path. </a:t>
            </a:r>
          </a:p>
          <a:p>
            <a:pPr marL="742950" lvl="1" indent="-285750" algn="l">
              <a:buFont typeface="Courier New" panose="02070309020205020404" pitchFamily="49" charset="0"/>
              <a:buChar char="o"/>
            </a:pPr>
            <a:r>
              <a:rPr lang="en-US" sz="1800" dirty="0">
                <a:solidFill>
                  <a:schemeClr val="tx1"/>
                </a:solidFill>
              </a:rPr>
              <a:t>t</a:t>
            </a:r>
            <a:r>
              <a:rPr lang="en-US" sz="1800" dirty="0">
                <a:solidFill>
                  <a:schemeClr val="tx1"/>
                </a:solidFill>
                <a:latin typeface="Times New Roman" panose="02020603050405020304" pitchFamily="18" charset="0"/>
                <a:cs typeface="Times New Roman" panose="02020603050405020304" pitchFamily="18" charset="0"/>
              </a:rPr>
              <a:t>he IDP will also assist in setting expectations between employees and their managers for specific learning objectives and a timeframe in which to achieve them.</a:t>
            </a:r>
          </a:p>
          <a:p>
            <a:pPr marL="742950" lvl="1" indent="-285750" algn="l">
              <a:buFont typeface="Courier New" panose="02070309020205020404" pitchFamily="49" charset="0"/>
              <a:buChar char="o"/>
            </a:pPr>
            <a:endParaRPr lang="en-US" sz="18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Using our Learning Management System (LMS) for content and tracking, give employees visibility how they can progress from one position to the next at UMMS and how long a typical progression path will take for them.</a:t>
            </a:r>
          </a:p>
          <a:p>
            <a:endParaRPr lang="en-US" dirty="0">
              <a:solidFill>
                <a:schemeClr val="tx1"/>
              </a:solidFill>
            </a:endParaRPr>
          </a:p>
          <a:p>
            <a:endParaRPr lang="en-US" dirty="0">
              <a:solidFill>
                <a:schemeClr val="tx1"/>
              </a:solidFill>
            </a:endParaRPr>
          </a:p>
          <a:p>
            <a:endParaRPr lang="en-US" dirty="0"/>
          </a:p>
        </p:txBody>
      </p:sp>
      <p:sp>
        <p:nvSpPr>
          <p:cNvPr id="5" name="Slide Number Placeholder 2">
            <a:extLst>
              <a:ext uri="{FF2B5EF4-FFF2-40B4-BE49-F238E27FC236}">
                <a16:creationId xmlns:a16="http://schemas.microsoft.com/office/drawing/2014/main" id="{09466744-FB2E-4CFE-B715-6F98CAF07FC0}"/>
              </a:ext>
            </a:extLst>
          </p:cNvPr>
          <p:cNvSpPr txBox="1">
            <a:spLocks/>
          </p:cNvSpPr>
          <p:nvPr/>
        </p:nvSpPr>
        <p:spPr>
          <a:xfrm>
            <a:off x="457200" y="6340475"/>
            <a:ext cx="55778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F388AD-C8DA-4CC9-8B68-52B017F7B635}" type="slidenum">
              <a:rPr lang="en-US" sz="1000" smtClean="0">
                <a:solidFill>
                  <a:schemeClr val="bg1"/>
                </a:solidFill>
              </a:rPr>
              <a:pPr/>
              <a:t>11</a:t>
            </a:fld>
            <a:endParaRPr lang="en-US" sz="1000" dirty="0">
              <a:solidFill>
                <a:schemeClr val="bg1"/>
              </a:solidFill>
            </a:endParaRPr>
          </a:p>
        </p:txBody>
      </p:sp>
    </p:spTree>
    <p:extLst>
      <p:ext uri="{BB962C8B-B14F-4D97-AF65-F5344CB8AC3E}">
        <p14:creationId xmlns:p14="http://schemas.microsoft.com/office/powerpoint/2010/main" val="993589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52D2E-2CD8-4751-9A06-FE6142A92C0A}"/>
              </a:ext>
            </a:extLst>
          </p:cNvPr>
          <p:cNvSpPr>
            <a:spLocks noGrp="1"/>
          </p:cNvSpPr>
          <p:nvPr>
            <p:ph type="ctrTitle"/>
          </p:nvPr>
        </p:nvSpPr>
        <p:spPr>
          <a:xfrm>
            <a:off x="685800" y="301657"/>
            <a:ext cx="7772400" cy="1053445"/>
          </a:xfrm>
        </p:spPr>
        <p:txBody>
          <a:bodyPr>
            <a:noAutofit/>
          </a:bodyPr>
          <a:lstStyle/>
          <a:p>
            <a:pPr algn="ctr"/>
            <a:r>
              <a:rPr lang="en-US" b="1" dirty="0">
                <a:solidFill>
                  <a:schemeClr val="tx1"/>
                </a:solidFill>
                <a:latin typeface="Times New Roman" panose="02020603050405020304" pitchFamily="18" charset="0"/>
                <a:cs typeface="Times New Roman" panose="02020603050405020304" pitchFamily="18" charset="0"/>
              </a:rPr>
              <a:t>Competency-based Job </a:t>
            </a:r>
            <a:r>
              <a:rPr lang="en-US" b="1" dirty="0">
                <a:solidFill>
                  <a:schemeClr val="tx1"/>
                </a:solidFill>
              </a:rPr>
              <a:t>D</a:t>
            </a:r>
            <a:r>
              <a:rPr lang="en-US" b="1" dirty="0">
                <a:solidFill>
                  <a:schemeClr val="tx1"/>
                </a:solidFill>
                <a:latin typeface="Times New Roman" panose="02020603050405020304" pitchFamily="18" charset="0"/>
                <a:cs typeface="Times New Roman" panose="02020603050405020304" pitchFamily="18" charset="0"/>
              </a:rPr>
              <a:t>escriptions and the 2020-2025 HR Strategic Plan</a:t>
            </a:r>
          </a:p>
        </p:txBody>
      </p:sp>
      <p:sp>
        <p:nvSpPr>
          <p:cNvPr id="3" name="Subtitle 2">
            <a:extLst>
              <a:ext uri="{FF2B5EF4-FFF2-40B4-BE49-F238E27FC236}">
                <a16:creationId xmlns:a16="http://schemas.microsoft.com/office/drawing/2014/main" id="{E90DE936-5787-48E2-BBAA-690B31879C2B}"/>
              </a:ext>
            </a:extLst>
          </p:cNvPr>
          <p:cNvSpPr>
            <a:spLocks noGrp="1"/>
          </p:cNvSpPr>
          <p:nvPr>
            <p:ph type="subTitle" idx="1"/>
          </p:nvPr>
        </p:nvSpPr>
        <p:spPr>
          <a:xfrm>
            <a:off x="787138" y="1515358"/>
            <a:ext cx="7873738" cy="4260916"/>
          </a:xfrm>
        </p:spPr>
        <p:txBody>
          <a:bodyPr>
            <a:normAutofit/>
          </a:bodyPr>
          <a:lstStyle/>
          <a:p>
            <a:pPr marL="285750" indent="-28575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Engage an HR career coach to:</a:t>
            </a:r>
          </a:p>
          <a:p>
            <a:pPr marL="742950" lvl="1" indent="-285750" algn="l">
              <a:buFont typeface="Courier New" panose="02070309020205020404" pitchFamily="49" charset="0"/>
              <a:buChar char="o"/>
            </a:pPr>
            <a:r>
              <a:rPr lang="en-US" sz="1800" dirty="0">
                <a:solidFill>
                  <a:schemeClr val="tx1"/>
                </a:solidFill>
                <a:latin typeface="Times New Roman" panose="02020603050405020304" pitchFamily="18" charset="0"/>
                <a:cs typeface="Times New Roman" panose="02020603050405020304" pitchFamily="18" charset="0"/>
              </a:rPr>
              <a:t>help employees assess their career interests and aspirations </a:t>
            </a:r>
          </a:p>
          <a:p>
            <a:pPr marL="742950" lvl="1" indent="-285750" algn="l">
              <a:buFont typeface="Courier New" panose="02070309020205020404" pitchFamily="49" charset="0"/>
              <a:buChar char="o"/>
            </a:pPr>
            <a:r>
              <a:rPr lang="en-US" sz="1800" dirty="0">
                <a:solidFill>
                  <a:schemeClr val="tx1"/>
                </a:solidFill>
                <a:latin typeface="Times New Roman" panose="02020603050405020304" pitchFamily="18" charset="0"/>
                <a:cs typeface="Times New Roman" panose="02020603050405020304" pitchFamily="18" charset="0"/>
              </a:rPr>
              <a:t>provide guidance on career alternatives and decision-making </a:t>
            </a:r>
          </a:p>
          <a:p>
            <a:pPr marL="742950" lvl="1" indent="-285750" algn="l">
              <a:buFont typeface="Courier New" panose="02070309020205020404" pitchFamily="49" charset="0"/>
              <a:buChar char="o"/>
            </a:pPr>
            <a:r>
              <a:rPr lang="en-US" sz="1800" dirty="0">
                <a:solidFill>
                  <a:schemeClr val="tx1"/>
                </a:solidFill>
                <a:latin typeface="Times New Roman" panose="02020603050405020304" pitchFamily="18" charset="0"/>
                <a:cs typeface="Times New Roman" panose="02020603050405020304" pitchFamily="18" charset="0"/>
              </a:rPr>
              <a:t>assist them in assessing their strengths and determining their skill and competency gaps</a:t>
            </a:r>
          </a:p>
          <a:p>
            <a:pPr marL="742950" lvl="1" indent="-285750" algn="l">
              <a:buFont typeface="Courier New" panose="02070309020205020404" pitchFamily="49" charset="0"/>
              <a:buChar char="o"/>
            </a:pPr>
            <a:r>
              <a:rPr lang="en-US" sz="1800" dirty="0">
                <a:solidFill>
                  <a:schemeClr val="tx1"/>
                </a:solidFill>
                <a:latin typeface="Times New Roman" panose="02020603050405020304" pitchFamily="18" charset="0"/>
                <a:cs typeface="Times New Roman" panose="02020603050405020304" pitchFamily="18" charset="0"/>
              </a:rPr>
              <a:t>identify development opportunities </a:t>
            </a:r>
          </a:p>
          <a:p>
            <a:pPr marL="742950" lvl="1" indent="-285750" algn="l">
              <a:buFont typeface="Courier New" panose="02070309020205020404" pitchFamily="49" charset="0"/>
              <a:buChar char="o"/>
            </a:pPr>
            <a:r>
              <a:rPr lang="en-US" sz="1800" dirty="0">
                <a:solidFill>
                  <a:schemeClr val="tx1"/>
                </a:solidFill>
                <a:latin typeface="Times New Roman" panose="02020603050405020304" pitchFamily="18" charset="0"/>
                <a:cs typeface="Times New Roman" panose="02020603050405020304" pitchFamily="18" charset="0"/>
              </a:rPr>
              <a:t>explore options such as promotions, transfer or other UMMS jobs</a:t>
            </a:r>
          </a:p>
          <a:p>
            <a:pPr marL="742950" lvl="1" indent="-285750" algn="l">
              <a:buFont typeface="Courier New" panose="02070309020205020404" pitchFamily="49" charset="0"/>
              <a:buChar char="o"/>
            </a:pPr>
            <a:r>
              <a:rPr lang="en-US" sz="1800" dirty="0">
                <a:solidFill>
                  <a:schemeClr val="tx1"/>
                </a:solidFill>
                <a:latin typeface="Times New Roman" panose="02020603050405020304" pitchFamily="18" charset="0"/>
                <a:cs typeface="Times New Roman" panose="02020603050405020304" pitchFamily="18" charset="0"/>
              </a:rPr>
              <a:t>teach them how to manage their career </a:t>
            </a:r>
          </a:p>
          <a:p>
            <a:pPr marL="742950" lvl="1" indent="-285750" algn="l">
              <a:buFont typeface="Courier New" panose="02070309020205020404" pitchFamily="49" charset="0"/>
              <a:buChar char="o"/>
            </a:pPr>
            <a:r>
              <a:rPr lang="en-US" sz="1800" dirty="0">
                <a:solidFill>
                  <a:schemeClr val="tx1"/>
                </a:solidFill>
                <a:latin typeface="Times New Roman" panose="02020603050405020304" pitchFamily="18" charset="0"/>
                <a:cs typeface="Times New Roman" panose="02020603050405020304" pitchFamily="18" charset="0"/>
              </a:rPr>
              <a:t>facilitate introductions to those who can help and encourage them along their career journey at UMMS</a:t>
            </a:r>
          </a:p>
          <a:p>
            <a:endParaRPr lang="en-US" dirty="0">
              <a:solidFill>
                <a:schemeClr val="tx1"/>
              </a:solidFill>
            </a:endParaRPr>
          </a:p>
        </p:txBody>
      </p:sp>
      <p:sp>
        <p:nvSpPr>
          <p:cNvPr id="5" name="Slide Number Placeholder 2">
            <a:extLst>
              <a:ext uri="{FF2B5EF4-FFF2-40B4-BE49-F238E27FC236}">
                <a16:creationId xmlns:a16="http://schemas.microsoft.com/office/drawing/2014/main" id="{C397F31B-E4BD-447A-ABBE-AF1DCB191627}"/>
              </a:ext>
            </a:extLst>
          </p:cNvPr>
          <p:cNvSpPr txBox="1">
            <a:spLocks/>
          </p:cNvSpPr>
          <p:nvPr/>
        </p:nvSpPr>
        <p:spPr>
          <a:xfrm>
            <a:off x="457200" y="6340475"/>
            <a:ext cx="60350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F388AD-C8DA-4CC9-8B68-52B017F7B635}" type="slidenum">
              <a:rPr lang="en-US" sz="1000" smtClean="0">
                <a:solidFill>
                  <a:schemeClr val="bg1"/>
                </a:solidFill>
              </a:rPr>
              <a:pPr/>
              <a:t>12</a:t>
            </a:fld>
            <a:endParaRPr lang="en-US" sz="1000" dirty="0">
              <a:solidFill>
                <a:schemeClr val="bg1"/>
              </a:solidFill>
            </a:endParaRPr>
          </a:p>
        </p:txBody>
      </p:sp>
    </p:spTree>
    <p:extLst>
      <p:ext uri="{BB962C8B-B14F-4D97-AF65-F5344CB8AC3E}">
        <p14:creationId xmlns:p14="http://schemas.microsoft.com/office/powerpoint/2010/main" val="3895163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E94CA-D7C6-4846-9F1E-4DB3E38B86AA}"/>
              </a:ext>
            </a:extLst>
          </p:cNvPr>
          <p:cNvSpPr>
            <a:spLocks noGrp="1"/>
          </p:cNvSpPr>
          <p:nvPr>
            <p:ph type="ctrTitle"/>
          </p:nvPr>
        </p:nvSpPr>
        <p:spPr>
          <a:xfrm>
            <a:off x="685800" y="457200"/>
            <a:ext cx="7772400" cy="523188"/>
          </a:xfrm>
        </p:spPr>
        <p:txBody>
          <a:bodyPr>
            <a:noAutofit/>
          </a:bodyPr>
          <a:lstStyle/>
          <a:p>
            <a:pPr algn="ctr"/>
            <a:r>
              <a:rPr lang="en-US" b="1" dirty="0">
                <a:solidFill>
                  <a:schemeClr val="tx1"/>
                </a:solidFill>
                <a:latin typeface="Times New Roman" panose="02020603050405020304" pitchFamily="18" charset="0"/>
                <a:cs typeface="Times New Roman" panose="02020603050405020304" pitchFamily="18" charset="0"/>
              </a:rPr>
              <a:t>So, Where do we Start? </a:t>
            </a:r>
          </a:p>
        </p:txBody>
      </p:sp>
      <p:sp>
        <p:nvSpPr>
          <p:cNvPr id="3" name="Subtitle 2">
            <a:extLst>
              <a:ext uri="{FF2B5EF4-FFF2-40B4-BE49-F238E27FC236}">
                <a16:creationId xmlns:a16="http://schemas.microsoft.com/office/drawing/2014/main" id="{7072C54B-5F59-46CC-954C-ACD90E98D456}"/>
              </a:ext>
            </a:extLst>
          </p:cNvPr>
          <p:cNvSpPr>
            <a:spLocks noGrp="1"/>
          </p:cNvSpPr>
          <p:nvPr>
            <p:ph type="subTitle" idx="1"/>
          </p:nvPr>
        </p:nvSpPr>
        <p:spPr>
          <a:xfrm>
            <a:off x="685801" y="1503764"/>
            <a:ext cx="7772400" cy="2711620"/>
          </a:xfrm>
        </p:spPr>
        <p:txBody>
          <a:bodyPr>
            <a:normAutofit/>
          </a:bodyPr>
          <a:lstStyle/>
          <a:p>
            <a:pPr marL="342900" indent="-34290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JDXpert is our new web-based job description management solution. </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This system is accessed via the JDX cloud platform and allows us to bring structure and process efficiency to the way we construct, manage and store job our descriptions. </a:t>
            </a:r>
          </a:p>
          <a:p>
            <a:pPr marL="342900" indent="-342900">
              <a:buFont typeface="Arial" panose="020B0604020202020204" pitchFamily="34" charset="0"/>
              <a:buChar char="•"/>
            </a:pPr>
            <a:endParaRPr lang="en-US"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It gives us the power to improve governance with workflows, version control and role-based approvals.</a:t>
            </a: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p:txBody>
      </p:sp>
      <p:sp>
        <p:nvSpPr>
          <p:cNvPr id="5" name="Slide Number Placeholder 2">
            <a:extLst>
              <a:ext uri="{FF2B5EF4-FFF2-40B4-BE49-F238E27FC236}">
                <a16:creationId xmlns:a16="http://schemas.microsoft.com/office/drawing/2014/main" id="{85B6AA3B-6B2E-442E-B25B-E45CEFD666A5}"/>
              </a:ext>
            </a:extLst>
          </p:cNvPr>
          <p:cNvSpPr txBox="1">
            <a:spLocks/>
          </p:cNvSpPr>
          <p:nvPr/>
        </p:nvSpPr>
        <p:spPr>
          <a:xfrm>
            <a:off x="457200" y="6340475"/>
            <a:ext cx="60350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F388AD-C8DA-4CC9-8B68-52B017F7B635}" type="slidenum">
              <a:rPr lang="en-US" sz="1000" smtClean="0">
                <a:solidFill>
                  <a:schemeClr val="bg1"/>
                </a:solidFill>
              </a:rPr>
              <a:pPr/>
              <a:t>13</a:t>
            </a:fld>
            <a:endParaRPr lang="en-US" sz="1000" dirty="0">
              <a:solidFill>
                <a:schemeClr val="bg1"/>
              </a:solidFill>
            </a:endParaRPr>
          </a:p>
        </p:txBody>
      </p:sp>
    </p:spTree>
    <p:extLst>
      <p:ext uri="{BB962C8B-B14F-4D97-AF65-F5344CB8AC3E}">
        <p14:creationId xmlns:p14="http://schemas.microsoft.com/office/powerpoint/2010/main" val="2992679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E94CA-D7C6-4846-9F1E-4DB3E38B86AA}"/>
              </a:ext>
            </a:extLst>
          </p:cNvPr>
          <p:cNvSpPr>
            <a:spLocks noGrp="1"/>
          </p:cNvSpPr>
          <p:nvPr>
            <p:ph type="ctrTitle"/>
          </p:nvPr>
        </p:nvSpPr>
        <p:spPr>
          <a:xfrm>
            <a:off x="685800" y="457200"/>
            <a:ext cx="7772400" cy="523188"/>
          </a:xfrm>
        </p:spPr>
        <p:txBody>
          <a:bodyPr>
            <a:noAutofit/>
          </a:bodyPr>
          <a:lstStyle/>
          <a:p>
            <a:pPr algn="ctr"/>
            <a:r>
              <a:rPr lang="en-US" b="1" dirty="0">
                <a:solidFill>
                  <a:schemeClr val="tx1"/>
                </a:solidFill>
                <a:latin typeface="Times New Roman" panose="02020603050405020304" pitchFamily="18" charset="0"/>
                <a:cs typeface="Times New Roman" panose="02020603050405020304" pitchFamily="18" charset="0"/>
              </a:rPr>
              <a:t>JDXpert  </a:t>
            </a:r>
          </a:p>
        </p:txBody>
      </p:sp>
      <p:sp>
        <p:nvSpPr>
          <p:cNvPr id="3" name="Subtitle 2">
            <a:extLst>
              <a:ext uri="{FF2B5EF4-FFF2-40B4-BE49-F238E27FC236}">
                <a16:creationId xmlns:a16="http://schemas.microsoft.com/office/drawing/2014/main" id="{7072C54B-5F59-46CC-954C-ACD90E98D456}"/>
              </a:ext>
            </a:extLst>
          </p:cNvPr>
          <p:cNvSpPr>
            <a:spLocks noGrp="1"/>
          </p:cNvSpPr>
          <p:nvPr>
            <p:ph type="subTitle" idx="1"/>
          </p:nvPr>
        </p:nvSpPr>
        <p:spPr>
          <a:xfrm>
            <a:off x="685801" y="1128860"/>
            <a:ext cx="7772399" cy="4600280"/>
          </a:xfrm>
        </p:spPr>
        <p:txBody>
          <a:bodyPr>
            <a:normAutofit/>
          </a:bodyPr>
          <a:lstStyle/>
          <a:p>
            <a:endParaRPr lang="en-US"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JDXpert provides user-friendly tools to assist managers in writing job descriptions.</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Once completed, JDXpert will manage the workflow by moves the job description through the steps in the approval process so that the management team at the department level can review the job description and approve the content before it gets to HR Compensation for final review.  </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This cloud based process will be a significant improvement to our current manual process of emailing documents between the manager and the Compensation team. </a:t>
            </a:r>
          </a:p>
          <a:p>
            <a:pPr marL="285750" indent="-285750">
              <a:buFont typeface="Arial" panose="020B0604020202020204" pitchFamily="34" charset="0"/>
              <a:buChar char="•"/>
            </a:pPr>
            <a:endParaRPr lang="en-US"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solidFill>
                  <a:schemeClr val="tx1"/>
                </a:solidFill>
              </a:rPr>
              <a:t>JDXpert is integratable to work with recruitment, performance management,  compensation planning and organizational development</a:t>
            </a:r>
          </a:p>
          <a:p>
            <a:pPr marL="285750" indent="-285750">
              <a:buFont typeface="Arial" panose="020B0604020202020204" pitchFamily="34" charset="0"/>
              <a:buChar char="•"/>
            </a:pPr>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p:txBody>
      </p:sp>
      <p:sp>
        <p:nvSpPr>
          <p:cNvPr id="5" name="Slide Number Placeholder 2">
            <a:extLst>
              <a:ext uri="{FF2B5EF4-FFF2-40B4-BE49-F238E27FC236}">
                <a16:creationId xmlns:a16="http://schemas.microsoft.com/office/drawing/2014/main" id="{FB5B6E57-1E60-494A-9ACD-414ACB6A0552}"/>
              </a:ext>
            </a:extLst>
          </p:cNvPr>
          <p:cNvSpPr txBox="1">
            <a:spLocks/>
          </p:cNvSpPr>
          <p:nvPr/>
        </p:nvSpPr>
        <p:spPr>
          <a:xfrm>
            <a:off x="457200" y="6340475"/>
            <a:ext cx="50292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F388AD-C8DA-4CC9-8B68-52B017F7B635}" type="slidenum">
              <a:rPr lang="en-US" sz="1000" smtClean="0">
                <a:solidFill>
                  <a:schemeClr val="bg1"/>
                </a:solidFill>
              </a:rPr>
              <a:pPr/>
              <a:t>14</a:t>
            </a:fld>
            <a:endParaRPr lang="en-US" sz="1000" dirty="0">
              <a:solidFill>
                <a:schemeClr val="bg1"/>
              </a:solidFill>
            </a:endParaRPr>
          </a:p>
        </p:txBody>
      </p:sp>
    </p:spTree>
    <p:extLst>
      <p:ext uri="{BB962C8B-B14F-4D97-AF65-F5344CB8AC3E}">
        <p14:creationId xmlns:p14="http://schemas.microsoft.com/office/powerpoint/2010/main" val="4152968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C1A29-6CFF-4952-BD5D-A5F86767B0CB}"/>
              </a:ext>
            </a:extLst>
          </p:cNvPr>
          <p:cNvSpPr>
            <a:spLocks noGrp="1"/>
          </p:cNvSpPr>
          <p:nvPr>
            <p:ph type="ctrTitle"/>
          </p:nvPr>
        </p:nvSpPr>
        <p:spPr>
          <a:xfrm>
            <a:off x="585216" y="411480"/>
            <a:ext cx="7772400" cy="934497"/>
          </a:xfrm>
        </p:spPr>
        <p:txBody>
          <a:bodyPr/>
          <a:lstStyle/>
          <a:p>
            <a:pPr algn="ctr"/>
            <a:r>
              <a:rPr lang="en-US" b="1" dirty="0">
                <a:solidFill>
                  <a:schemeClr val="tx1"/>
                </a:solidFill>
                <a:latin typeface="Times New Roman" panose="02020603050405020304" pitchFamily="18" charset="0"/>
                <a:cs typeface="Times New Roman" panose="02020603050405020304" pitchFamily="18" charset="0"/>
              </a:rPr>
              <a:t>What will you need to do? </a:t>
            </a:r>
          </a:p>
        </p:txBody>
      </p:sp>
      <p:sp>
        <p:nvSpPr>
          <p:cNvPr id="3" name="Subtitle 2">
            <a:extLst>
              <a:ext uri="{FF2B5EF4-FFF2-40B4-BE49-F238E27FC236}">
                <a16:creationId xmlns:a16="http://schemas.microsoft.com/office/drawing/2014/main" id="{47992417-FF8C-4444-B0F1-D8DB72CE8084}"/>
              </a:ext>
            </a:extLst>
          </p:cNvPr>
          <p:cNvSpPr>
            <a:spLocks noGrp="1"/>
          </p:cNvSpPr>
          <p:nvPr>
            <p:ph type="subTitle" idx="1"/>
          </p:nvPr>
        </p:nvSpPr>
        <p:spPr>
          <a:xfrm>
            <a:off x="896112" y="1496142"/>
            <a:ext cx="7351776" cy="3865715"/>
          </a:xfrm>
        </p:spPr>
        <p:txBody>
          <a:bodyPr>
            <a:normAutofit lnSpcReduction="10000"/>
          </a:bodyPr>
          <a:lstStyle/>
          <a:p>
            <a:pPr marL="285750" indent="-285750">
              <a:buFont typeface="Arial" panose="020B0604020202020204" pitchFamily="34" charset="0"/>
              <a:buChar char="•"/>
            </a:pPr>
            <a:r>
              <a:rPr lang="en-US" dirty="0">
                <a:solidFill>
                  <a:schemeClr val="tx1"/>
                </a:solidFill>
              </a:rPr>
              <a:t>As of this date, our entire library of UMMS job descriptions have been uploaded into JDXpert.</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HR Compensation has reviewed the following sections of each job description: Summary, Qualifications, and Core Competencies.</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We are asking that you now go into JDXpert and review each of your job descriptions.</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That will include making sure the Essential Functions that are currently documented are accurate, add any Non-essential functions if needed, add the Position Specific Competencies and document the Physical Demands of the positions.</a:t>
            </a:r>
          </a:p>
          <a:p>
            <a:endParaRPr lang="en-US" dirty="0">
              <a:solidFill>
                <a:schemeClr val="tx1"/>
              </a:solidFill>
            </a:endParaRPr>
          </a:p>
          <a:p>
            <a:endParaRPr lang="en-US" dirty="0">
              <a:solidFill>
                <a:schemeClr val="tx1"/>
              </a:solidFill>
              <a:highlight>
                <a:srgbClr val="FFFF00"/>
              </a:highlight>
            </a:endParaRPr>
          </a:p>
          <a:p>
            <a:endParaRPr lang="en-US" dirty="0">
              <a:solidFill>
                <a:schemeClr val="tx1"/>
              </a:solidFill>
              <a:highlight>
                <a:srgbClr val="FFFF00"/>
              </a:highlight>
            </a:endParaRPr>
          </a:p>
          <a:p>
            <a:endParaRPr lang="en-US" dirty="0">
              <a:solidFill>
                <a:schemeClr val="tx1"/>
              </a:solidFill>
              <a:highlight>
                <a:srgbClr val="FFFF00"/>
              </a:highlight>
            </a:endParaRPr>
          </a:p>
        </p:txBody>
      </p:sp>
      <p:sp>
        <p:nvSpPr>
          <p:cNvPr id="5" name="Slide Number Placeholder 2">
            <a:extLst>
              <a:ext uri="{FF2B5EF4-FFF2-40B4-BE49-F238E27FC236}">
                <a16:creationId xmlns:a16="http://schemas.microsoft.com/office/drawing/2014/main" id="{AE78C229-CF72-4B43-9AA6-86CDDB5144F5}"/>
              </a:ext>
            </a:extLst>
          </p:cNvPr>
          <p:cNvSpPr txBox="1">
            <a:spLocks/>
          </p:cNvSpPr>
          <p:nvPr/>
        </p:nvSpPr>
        <p:spPr>
          <a:xfrm>
            <a:off x="457200" y="6340475"/>
            <a:ext cx="43891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F388AD-C8DA-4CC9-8B68-52B017F7B635}" type="slidenum">
              <a:rPr lang="en-US" sz="1000" smtClean="0">
                <a:solidFill>
                  <a:schemeClr val="bg1"/>
                </a:solidFill>
              </a:rPr>
              <a:pPr/>
              <a:t>15</a:t>
            </a:fld>
            <a:endParaRPr lang="en-US" sz="1000" dirty="0">
              <a:solidFill>
                <a:schemeClr val="bg1"/>
              </a:solidFill>
            </a:endParaRPr>
          </a:p>
        </p:txBody>
      </p:sp>
    </p:spTree>
    <p:extLst>
      <p:ext uri="{BB962C8B-B14F-4D97-AF65-F5344CB8AC3E}">
        <p14:creationId xmlns:p14="http://schemas.microsoft.com/office/powerpoint/2010/main" val="1219433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B7F19B-E794-45B5-AF42-B8923E7DE275}"/>
              </a:ext>
            </a:extLst>
          </p:cNvPr>
          <p:cNvSpPr>
            <a:spLocks noGrp="1"/>
          </p:cNvSpPr>
          <p:nvPr>
            <p:ph idx="1"/>
          </p:nvPr>
        </p:nvSpPr>
        <p:spPr>
          <a:xfrm>
            <a:off x="457200" y="469338"/>
            <a:ext cx="8229600" cy="5656825"/>
          </a:xfrm>
          <a:noFill/>
        </p:spPr>
        <p:txBody>
          <a:bodyPr>
            <a:noAutofit/>
          </a:bodyPr>
          <a:lstStyle/>
          <a:p>
            <a:r>
              <a:rPr lang="en-US" sz="1800" dirty="0">
                <a:solidFill>
                  <a:schemeClr val="tx1"/>
                </a:solidFill>
                <a:latin typeface="Times New Roman" panose="02020603050405020304" pitchFamily="18" charset="0"/>
                <a:cs typeface="Times New Roman" panose="02020603050405020304" pitchFamily="18" charset="0"/>
              </a:rPr>
              <a:t>You will also be able to edit and revise your job description at this time as well as add any information that you would like to. </a:t>
            </a:r>
          </a:p>
          <a:p>
            <a:endParaRPr lang="en-US" sz="1800" dirty="0">
              <a:solidFill>
                <a:schemeClr val="tx1"/>
              </a:solidFill>
              <a:latin typeface="Times New Roman" panose="02020603050405020304" pitchFamily="18" charset="0"/>
              <a:cs typeface="Times New Roman" panose="02020603050405020304" pitchFamily="18" charset="0"/>
            </a:endParaRPr>
          </a:p>
          <a:p>
            <a:r>
              <a:rPr lang="en-US" sz="1800" dirty="0">
                <a:solidFill>
                  <a:schemeClr val="tx1"/>
                </a:solidFill>
              </a:rPr>
              <a:t>The system also allows you to create new positions for Compensation to review, modify and approve in the future.</a:t>
            </a:r>
          </a:p>
          <a:p>
            <a:pPr marL="0" indent="0">
              <a:buNone/>
            </a:pPr>
            <a:endParaRPr lang="en-US" sz="1800" dirty="0">
              <a:solidFill>
                <a:schemeClr val="tx1"/>
              </a:solidFill>
              <a:latin typeface="Times New Roman" panose="02020603050405020304" pitchFamily="18" charset="0"/>
              <a:cs typeface="Times New Roman" panose="02020603050405020304" pitchFamily="18" charset="0"/>
            </a:endParaRPr>
          </a:p>
          <a:p>
            <a:r>
              <a:rPr lang="en-US" sz="1800" dirty="0">
                <a:solidFill>
                  <a:schemeClr val="tx1"/>
                </a:solidFill>
              </a:rPr>
              <a:t>Once you have completed the current review process, you should plan to sit with each of your employees and review the job description with them </a:t>
            </a:r>
            <a:r>
              <a:rPr lang="en-US" sz="1800" b="1" dirty="0">
                <a:solidFill>
                  <a:schemeClr val="tx1"/>
                </a:solidFill>
              </a:rPr>
              <a:t>paying special attention to the position specific competencies that you have selected for them as well as the sections that address compliance under the ADA. </a:t>
            </a:r>
          </a:p>
          <a:p>
            <a:endParaRPr lang="en-US" sz="1800" dirty="0">
              <a:solidFill>
                <a:schemeClr val="tx1"/>
              </a:solidFill>
              <a:latin typeface="Times New Roman" panose="02020603050405020304" pitchFamily="18" charset="0"/>
              <a:cs typeface="Times New Roman" panose="02020603050405020304" pitchFamily="18" charset="0"/>
            </a:endParaRPr>
          </a:p>
          <a:p>
            <a:r>
              <a:rPr lang="en-US" sz="1800" dirty="0">
                <a:solidFill>
                  <a:schemeClr val="tx1"/>
                </a:solidFill>
                <a:latin typeface="Times New Roman" panose="02020603050405020304" pitchFamily="18" charset="0"/>
                <a:cs typeface="Times New Roman" panose="02020603050405020304" pitchFamily="18" charset="0"/>
              </a:rPr>
              <a:t>On an annual basis, before the review and merit cycle, we will be asking managers to review each of their job descriptions and recertify that the description is accurate or make any necessary revisions. </a:t>
            </a:r>
            <a:r>
              <a:rPr lang="en-US" sz="1800" u="sng" dirty="0">
                <a:solidFill>
                  <a:schemeClr val="tx1"/>
                </a:solidFill>
                <a:latin typeface="Times New Roman" panose="02020603050405020304" pitchFamily="18" charset="0"/>
                <a:cs typeface="Times New Roman" panose="02020603050405020304" pitchFamily="18" charset="0"/>
              </a:rPr>
              <a:t>This is a necessary requirement that will be needed to keep UMMS SOC 2 compliant</a:t>
            </a:r>
            <a:r>
              <a:rPr lang="en-US" sz="1800" dirty="0">
                <a:solidFill>
                  <a:schemeClr val="tx1"/>
                </a:solidFill>
                <a:latin typeface="Times New Roman" panose="02020603050405020304" pitchFamily="18" charset="0"/>
                <a:cs typeface="Times New Roman" panose="02020603050405020304" pitchFamily="18" charset="0"/>
              </a:rPr>
              <a:t>. </a:t>
            </a:r>
          </a:p>
          <a:p>
            <a:endParaRPr lang="en-US" sz="1800" dirty="0">
              <a:solidFill>
                <a:schemeClr val="tx1"/>
              </a:solidFill>
              <a:latin typeface="Times New Roman" panose="02020603050405020304" pitchFamily="18" charset="0"/>
              <a:cs typeface="Times New Roman" panose="02020603050405020304" pitchFamily="18" charset="0"/>
            </a:endParaRPr>
          </a:p>
          <a:p>
            <a:r>
              <a:rPr lang="en-US" sz="1800" dirty="0">
                <a:solidFill>
                  <a:schemeClr val="tx1"/>
                </a:solidFill>
                <a:latin typeface="Times New Roman" panose="02020603050405020304" pitchFamily="18" charset="0"/>
                <a:cs typeface="Times New Roman" panose="02020603050405020304" pitchFamily="18" charset="0"/>
              </a:rPr>
              <a:t>Compensation will send out a memo when it is time to begin the annual review process. </a:t>
            </a:r>
          </a:p>
          <a:p>
            <a:pPr marL="0" indent="0">
              <a:buNone/>
            </a:pP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49F9C661-1D6B-4C9F-AC9A-DCABBBAFFDB3}"/>
              </a:ext>
            </a:extLst>
          </p:cNvPr>
          <p:cNvSpPr>
            <a:spLocks noGrp="1"/>
          </p:cNvSpPr>
          <p:nvPr>
            <p:ph type="sldNum" sz="quarter" idx="12"/>
          </p:nvPr>
        </p:nvSpPr>
        <p:spPr>
          <a:xfrm>
            <a:off x="457200" y="6400799"/>
            <a:ext cx="381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F388AD-C8DA-4CC9-8B68-52B017F7B635}" type="slidenum">
              <a:rPr kumimoji="0" lang="en-US" sz="1000" b="0" i="0" u="none" strike="noStrike" kern="1200" cap="none" spc="0" normalizeH="0" baseline="0" noProof="0" smtClean="0">
                <a:ln>
                  <a:noFill/>
                </a:ln>
                <a:solidFill>
                  <a:prstClr val="white"/>
                </a:solidFill>
                <a:effectLst/>
                <a:uLnTx/>
                <a:uFillTx/>
                <a:latin typeface="Frutiger LT Std 55 Roman"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prstClr val="white"/>
              </a:solidFill>
              <a:effectLst/>
              <a:uLnTx/>
              <a:uFillTx/>
              <a:latin typeface="Frutiger LT Std 55 Roman" pitchFamily="34" charset="0"/>
              <a:ea typeface="+mn-ea"/>
              <a:cs typeface="+mn-cs"/>
            </a:endParaRPr>
          </a:p>
        </p:txBody>
      </p:sp>
    </p:spTree>
    <p:extLst>
      <p:ext uri="{BB962C8B-B14F-4D97-AF65-F5344CB8AC3E}">
        <p14:creationId xmlns:p14="http://schemas.microsoft.com/office/powerpoint/2010/main" val="3171485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E8E9F0-3251-4738-A167-BD309F86302C}"/>
              </a:ext>
            </a:extLst>
          </p:cNvPr>
          <p:cNvSpPr>
            <a:spLocks noGrp="1"/>
          </p:cNvSpPr>
          <p:nvPr>
            <p:ph idx="1"/>
          </p:nvPr>
        </p:nvSpPr>
        <p:spPr>
          <a:xfrm>
            <a:off x="457200" y="1600201"/>
            <a:ext cx="8229600" cy="3300984"/>
          </a:xfrm>
          <a:noFill/>
        </p:spPr>
        <p:txBody>
          <a:bodyPr>
            <a:normAutofit/>
          </a:bodyPr>
          <a:lstStyle/>
          <a:p>
            <a:r>
              <a:rPr lang="en-US" sz="1800" dirty="0">
                <a:solidFill>
                  <a:schemeClr val="tx1"/>
                </a:solidFill>
                <a:latin typeface="Times New Roman" panose="02020603050405020304" pitchFamily="18" charset="0"/>
                <a:cs typeface="Times New Roman" panose="02020603050405020304" pitchFamily="18" charset="0"/>
              </a:rPr>
              <a:t>A job description is a statement that outlines the specifics of a particular job, position or role with an organization. It provides details about the responsibilities, conditions of the job and the qualifications needed to perform the position.</a:t>
            </a:r>
          </a:p>
          <a:p>
            <a:endParaRPr lang="en-US" sz="1800" dirty="0">
              <a:solidFill>
                <a:schemeClr val="tx1"/>
              </a:solidFill>
              <a:latin typeface="Times New Roman" panose="02020603050405020304" pitchFamily="18" charset="0"/>
              <a:cs typeface="Times New Roman" panose="02020603050405020304" pitchFamily="18" charset="0"/>
            </a:endParaRPr>
          </a:p>
          <a:p>
            <a:r>
              <a:rPr lang="en-US" sz="1800" dirty="0">
                <a:solidFill>
                  <a:schemeClr val="tx1"/>
                </a:solidFill>
                <a:latin typeface="Times New Roman" panose="02020603050405020304" pitchFamily="18" charset="0"/>
                <a:cs typeface="Times New Roman" panose="02020603050405020304" pitchFamily="18" charset="0"/>
              </a:rPr>
              <a:t>At UMMS, a job description is created after the HR Compensation group performs a job analysis that looks at each position in depth and creates a comprehensive description of what the job entails.</a:t>
            </a:r>
          </a:p>
          <a:p>
            <a:endParaRPr lang="en-US" sz="1800" dirty="0">
              <a:solidFill>
                <a:schemeClr val="tx1"/>
              </a:solidFill>
            </a:endParaRPr>
          </a:p>
          <a:p>
            <a:endParaRPr lang="en-US" sz="1800" dirty="0">
              <a:solidFill>
                <a:schemeClr val="tx1"/>
              </a:solidFill>
            </a:endParaRPr>
          </a:p>
        </p:txBody>
      </p:sp>
      <p:sp>
        <p:nvSpPr>
          <p:cNvPr id="3" name="Slide Number Placeholder 2">
            <a:extLst>
              <a:ext uri="{FF2B5EF4-FFF2-40B4-BE49-F238E27FC236}">
                <a16:creationId xmlns:a16="http://schemas.microsoft.com/office/drawing/2014/main" id="{1AB271BC-1F91-41CB-B89A-C2C15A28E785}"/>
              </a:ext>
            </a:extLst>
          </p:cNvPr>
          <p:cNvSpPr>
            <a:spLocks noGrp="1"/>
          </p:cNvSpPr>
          <p:nvPr>
            <p:ph type="sldNum" sz="quarter" idx="12"/>
          </p:nvPr>
        </p:nvSpPr>
        <p:spPr/>
        <p:txBody>
          <a:bodyPr/>
          <a:lstStyle/>
          <a:p>
            <a:fld id="{12F388AD-C8DA-4CC9-8B68-52B017F7B635}" type="slidenum">
              <a:rPr lang="en-US" smtClean="0"/>
              <a:pPr/>
              <a:t>2</a:t>
            </a:fld>
            <a:endParaRPr lang="en-US" dirty="0"/>
          </a:p>
        </p:txBody>
      </p:sp>
      <p:sp>
        <p:nvSpPr>
          <p:cNvPr id="4" name="Title 3">
            <a:extLst>
              <a:ext uri="{FF2B5EF4-FFF2-40B4-BE49-F238E27FC236}">
                <a16:creationId xmlns:a16="http://schemas.microsoft.com/office/drawing/2014/main" id="{0B67AF0A-8658-4EC1-BD75-5D2862663602}"/>
              </a:ext>
            </a:extLst>
          </p:cNvPr>
          <p:cNvSpPr>
            <a:spLocks noGrp="1"/>
          </p:cNvSpPr>
          <p:nvPr>
            <p:ph type="title"/>
          </p:nvPr>
        </p:nvSpPr>
        <p:spPr/>
        <p:txBody>
          <a:bodyPr>
            <a:normAutofit/>
          </a:bodyPr>
          <a:lstStyle/>
          <a:p>
            <a:pPr algn="ctr"/>
            <a:r>
              <a:rPr lang="en-US" sz="3200" b="1" dirty="0">
                <a:solidFill>
                  <a:schemeClr val="tx1"/>
                </a:solidFill>
                <a:latin typeface="Times New Roman" panose="02020603050405020304" pitchFamily="18" charset="0"/>
                <a:cs typeface="Times New Roman" panose="02020603050405020304" pitchFamily="18" charset="0"/>
              </a:rPr>
              <a:t>What is a Job Description?  </a:t>
            </a:r>
          </a:p>
        </p:txBody>
      </p:sp>
    </p:spTree>
    <p:extLst>
      <p:ext uri="{BB962C8B-B14F-4D97-AF65-F5344CB8AC3E}">
        <p14:creationId xmlns:p14="http://schemas.microsoft.com/office/powerpoint/2010/main" val="2499884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CA6D1-53C2-48D8-B493-A05FDA5DAC7E}"/>
              </a:ext>
            </a:extLst>
          </p:cNvPr>
          <p:cNvSpPr>
            <a:spLocks noGrp="1"/>
          </p:cNvSpPr>
          <p:nvPr>
            <p:ph type="ctrTitle"/>
          </p:nvPr>
        </p:nvSpPr>
        <p:spPr>
          <a:xfrm>
            <a:off x="685800" y="226244"/>
            <a:ext cx="7772400" cy="1074656"/>
          </a:xfrm>
        </p:spPr>
        <p:txBody>
          <a:bodyPr>
            <a:normAutofit/>
          </a:bodyPr>
          <a:lstStyle/>
          <a:p>
            <a:pPr algn="ctr"/>
            <a:r>
              <a:rPr lang="en-US" b="1" dirty="0">
                <a:solidFill>
                  <a:schemeClr val="tx1"/>
                </a:solidFill>
                <a:latin typeface="Times New Roman" panose="02020603050405020304" pitchFamily="18" charset="0"/>
                <a:cs typeface="Times New Roman" panose="02020603050405020304" pitchFamily="18" charset="0"/>
              </a:rPr>
              <a:t>What is included on a Job Description? </a:t>
            </a:r>
          </a:p>
        </p:txBody>
      </p:sp>
      <p:sp>
        <p:nvSpPr>
          <p:cNvPr id="3" name="Subtitle 2">
            <a:extLst>
              <a:ext uri="{FF2B5EF4-FFF2-40B4-BE49-F238E27FC236}">
                <a16:creationId xmlns:a16="http://schemas.microsoft.com/office/drawing/2014/main" id="{D1F576EA-91DE-4901-9DF2-328A6598C541}"/>
              </a:ext>
            </a:extLst>
          </p:cNvPr>
          <p:cNvSpPr>
            <a:spLocks noGrp="1"/>
          </p:cNvSpPr>
          <p:nvPr>
            <p:ph type="subTitle" idx="1"/>
          </p:nvPr>
        </p:nvSpPr>
        <p:spPr>
          <a:xfrm>
            <a:off x="571453" y="1300900"/>
            <a:ext cx="7772400" cy="4892510"/>
          </a:xfrm>
        </p:spPr>
        <p:txBody>
          <a:bodyPr>
            <a:normAutofit/>
          </a:bodyPr>
          <a:lstStyle/>
          <a:p>
            <a:r>
              <a:rPr lang="en-US" b="1" u="sng" dirty="0">
                <a:solidFill>
                  <a:schemeClr val="tx1"/>
                </a:solidFill>
                <a:latin typeface="Times New Roman" panose="02020603050405020304" pitchFamily="18" charset="0"/>
                <a:cs typeface="Times New Roman" panose="02020603050405020304" pitchFamily="18" charset="0"/>
              </a:rPr>
              <a:t>Job Title</a:t>
            </a:r>
            <a:r>
              <a:rPr lang="en-US" b="1"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 a term that describes in a few words the position held by an employee. Depending on the job, a job title can describe the level of the position or the responsibilities of the person holding the position</a:t>
            </a:r>
            <a:r>
              <a:rPr lang="en-US" dirty="0">
                <a:latin typeface="Times New Roman" panose="02020603050405020304" pitchFamily="18" charset="0"/>
                <a:cs typeface="Times New Roman" panose="02020603050405020304" pitchFamily="18" charset="0"/>
              </a:rPr>
              <a:t>.</a:t>
            </a:r>
            <a:r>
              <a:rPr lang="en-US" dirty="0">
                <a:solidFill>
                  <a:schemeClr val="tx1"/>
                </a:solidFill>
                <a:highlight>
                  <a:srgbClr val="FFFF00"/>
                </a:highlight>
                <a:latin typeface="Times New Roman" panose="02020603050405020304" pitchFamily="18" charset="0"/>
                <a:cs typeface="Times New Roman" panose="02020603050405020304" pitchFamily="18" charset="0"/>
              </a:rPr>
              <a:t> </a:t>
            </a:r>
          </a:p>
          <a:p>
            <a:r>
              <a:rPr lang="en-US" b="1" u="sng" dirty="0">
                <a:solidFill>
                  <a:schemeClr val="tx1"/>
                </a:solidFill>
                <a:latin typeface="Times New Roman" panose="02020603050405020304" pitchFamily="18" charset="0"/>
                <a:cs typeface="Times New Roman" panose="02020603050405020304" pitchFamily="18" charset="0"/>
              </a:rPr>
              <a:t>Job Code</a:t>
            </a:r>
            <a:r>
              <a:rPr lang="en-US" dirty="0">
                <a:solidFill>
                  <a:schemeClr val="tx1"/>
                </a:solidFill>
                <a:latin typeface="Times New Roman" panose="02020603050405020304" pitchFamily="18" charset="0"/>
                <a:cs typeface="Times New Roman" panose="02020603050405020304" pitchFamily="18" charset="0"/>
              </a:rPr>
              <a:t> – individualized sets of numbers assigned to different jobs in order to identify the position in a data system.</a:t>
            </a:r>
          </a:p>
          <a:p>
            <a:r>
              <a:rPr lang="en-US" b="1" u="sng" dirty="0">
                <a:solidFill>
                  <a:schemeClr val="tx1"/>
                </a:solidFill>
                <a:latin typeface="Times New Roman" panose="02020603050405020304" pitchFamily="18" charset="0"/>
                <a:cs typeface="Times New Roman" panose="02020603050405020304" pitchFamily="18" charset="0"/>
              </a:rPr>
              <a:t>Department</a:t>
            </a:r>
            <a:r>
              <a:rPr lang="en-US" b="1"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 a specialized functional area within an organization. </a:t>
            </a:r>
          </a:p>
          <a:p>
            <a:r>
              <a:rPr lang="en-US" b="1" u="sng" dirty="0">
                <a:solidFill>
                  <a:schemeClr val="tx1"/>
                </a:solidFill>
                <a:latin typeface="Times New Roman" panose="02020603050405020304" pitchFamily="18" charset="0"/>
                <a:cs typeface="Times New Roman" panose="02020603050405020304" pitchFamily="18" charset="0"/>
              </a:rPr>
              <a:t>Grade</a:t>
            </a:r>
            <a:r>
              <a:rPr lang="en-US" dirty="0">
                <a:solidFill>
                  <a:schemeClr val="tx1"/>
                </a:solidFill>
                <a:latin typeface="Times New Roman" panose="02020603050405020304" pitchFamily="18" charset="0"/>
                <a:cs typeface="Times New Roman" panose="02020603050405020304" pitchFamily="18" charset="0"/>
              </a:rPr>
              <a:t> – a pay grade is a step within a compensation system that defines the amount of pay an employee will receive. The vertical steps in a pay grade chart refer to the level of the responsibilities defined by the job's requirements.</a:t>
            </a:r>
          </a:p>
          <a:p>
            <a:r>
              <a:rPr lang="en-US" b="1" u="sng" dirty="0">
                <a:solidFill>
                  <a:schemeClr val="tx1"/>
                </a:solidFill>
                <a:latin typeface="Times New Roman" panose="02020603050405020304" pitchFamily="18" charset="0"/>
                <a:cs typeface="Times New Roman" panose="02020603050405020304" pitchFamily="18" charset="0"/>
              </a:rPr>
              <a:t>Position Summary</a:t>
            </a:r>
            <a:r>
              <a:rPr lang="en-US" b="1"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a:t>
            </a:r>
            <a:r>
              <a:rPr lang="en-US" b="1"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a brief, general statement of the more important functions and responsibilities of a job.</a:t>
            </a:r>
          </a:p>
          <a:p>
            <a:r>
              <a:rPr lang="en-US" b="1" u="sng" dirty="0">
                <a:solidFill>
                  <a:schemeClr val="tx1"/>
                </a:solidFill>
                <a:latin typeface="Times New Roman" panose="02020603050405020304" pitchFamily="18" charset="0"/>
                <a:cs typeface="Times New Roman" panose="02020603050405020304" pitchFamily="18" charset="0"/>
              </a:rPr>
              <a:t>Essential Functions of the Position</a:t>
            </a:r>
            <a:r>
              <a:rPr lang="en-US" b="1"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 are functions that the person holding the job must be able to perform.</a:t>
            </a:r>
          </a:p>
          <a:p>
            <a:r>
              <a:rPr lang="en-US" b="1" u="sng" dirty="0">
                <a:solidFill>
                  <a:schemeClr val="tx1"/>
                </a:solidFill>
                <a:latin typeface="Times New Roman" panose="02020603050405020304" pitchFamily="18" charset="0"/>
                <a:cs typeface="Times New Roman" panose="02020603050405020304" pitchFamily="18" charset="0"/>
              </a:rPr>
              <a:t>Non Essential Functions of the Position</a:t>
            </a:r>
            <a:r>
              <a:rPr lang="en-US" b="1"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a:t>
            </a:r>
            <a:r>
              <a:rPr lang="en-US" b="1"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are functions that do not affect the essence of the job and could be reassigned to another employee.</a:t>
            </a:r>
          </a:p>
          <a:p>
            <a:endParaRPr lang="en-US" dirty="0">
              <a:latin typeface="Times New Roman" panose="02020603050405020304" pitchFamily="18" charset="0"/>
              <a:cs typeface="Times New Roman" panose="02020603050405020304" pitchFamily="18" charset="0"/>
            </a:endParaRPr>
          </a:p>
        </p:txBody>
      </p:sp>
      <p:sp>
        <p:nvSpPr>
          <p:cNvPr id="6" name="Slide Number Placeholder 2">
            <a:extLst>
              <a:ext uri="{FF2B5EF4-FFF2-40B4-BE49-F238E27FC236}">
                <a16:creationId xmlns:a16="http://schemas.microsoft.com/office/drawing/2014/main" id="{4780AEAA-42A6-4894-B1D5-61BCE18AA90F}"/>
              </a:ext>
            </a:extLst>
          </p:cNvPr>
          <p:cNvSpPr txBox="1">
            <a:spLocks/>
          </p:cNvSpPr>
          <p:nvPr/>
        </p:nvSpPr>
        <p:spPr>
          <a:xfrm>
            <a:off x="457200" y="6340475"/>
            <a:ext cx="381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F388AD-C8DA-4CC9-8B68-52B017F7B635}" type="slidenum">
              <a:rPr lang="en-US" sz="1000" smtClean="0">
                <a:solidFill>
                  <a:schemeClr val="bg1"/>
                </a:solidFill>
              </a:rPr>
              <a:pPr/>
              <a:t>3</a:t>
            </a:fld>
            <a:endParaRPr lang="en-US" sz="1000" dirty="0">
              <a:solidFill>
                <a:schemeClr val="bg1"/>
              </a:solidFill>
            </a:endParaRPr>
          </a:p>
        </p:txBody>
      </p:sp>
    </p:spTree>
    <p:extLst>
      <p:ext uri="{BB962C8B-B14F-4D97-AF65-F5344CB8AC3E}">
        <p14:creationId xmlns:p14="http://schemas.microsoft.com/office/powerpoint/2010/main" val="2363206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CA6D1-53C2-48D8-B493-A05FDA5DAC7E}"/>
              </a:ext>
            </a:extLst>
          </p:cNvPr>
          <p:cNvSpPr>
            <a:spLocks noGrp="1"/>
          </p:cNvSpPr>
          <p:nvPr>
            <p:ph type="ctrTitle"/>
          </p:nvPr>
        </p:nvSpPr>
        <p:spPr>
          <a:xfrm>
            <a:off x="685800" y="226244"/>
            <a:ext cx="7772400" cy="1074656"/>
          </a:xfrm>
        </p:spPr>
        <p:txBody>
          <a:bodyPr>
            <a:normAutofit/>
          </a:bodyPr>
          <a:lstStyle/>
          <a:p>
            <a:pPr algn="ctr"/>
            <a:r>
              <a:rPr lang="en-US" b="1" dirty="0">
                <a:solidFill>
                  <a:schemeClr val="tx1"/>
                </a:solidFill>
                <a:latin typeface="Times New Roman" panose="02020603050405020304" pitchFamily="18" charset="0"/>
                <a:cs typeface="Times New Roman" panose="02020603050405020304" pitchFamily="18" charset="0"/>
              </a:rPr>
              <a:t>What is included on a Job Description? (Continued) </a:t>
            </a:r>
          </a:p>
        </p:txBody>
      </p:sp>
      <p:sp>
        <p:nvSpPr>
          <p:cNvPr id="3" name="Subtitle 2">
            <a:extLst>
              <a:ext uri="{FF2B5EF4-FFF2-40B4-BE49-F238E27FC236}">
                <a16:creationId xmlns:a16="http://schemas.microsoft.com/office/drawing/2014/main" id="{D1F576EA-91DE-4901-9DF2-328A6598C541}"/>
              </a:ext>
            </a:extLst>
          </p:cNvPr>
          <p:cNvSpPr>
            <a:spLocks noGrp="1"/>
          </p:cNvSpPr>
          <p:nvPr>
            <p:ph type="subTitle" idx="1"/>
          </p:nvPr>
        </p:nvSpPr>
        <p:spPr>
          <a:xfrm>
            <a:off x="685800" y="1666660"/>
            <a:ext cx="7694628" cy="4231220"/>
          </a:xfrm>
        </p:spPr>
        <p:txBody>
          <a:bodyPr>
            <a:normAutofit/>
          </a:bodyPr>
          <a:lstStyle/>
          <a:p>
            <a:r>
              <a:rPr lang="en-US" b="1" u="sng" dirty="0">
                <a:solidFill>
                  <a:schemeClr val="tx1"/>
                </a:solidFill>
                <a:latin typeface="Times New Roman" panose="02020603050405020304" pitchFamily="18" charset="0"/>
                <a:cs typeface="Times New Roman" panose="02020603050405020304" pitchFamily="18" charset="0"/>
              </a:rPr>
              <a:t>Required Qualifications</a:t>
            </a:r>
            <a:r>
              <a:rPr lang="en-US" dirty="0">
                <a:solidFill>
                  <a:schemeClr val="tx1"/>
                </a:solidFill>
                <a:latin typeface="Times New Roman" panose="02020603050405020304" pitchFamily="18" charset="0"/>
                <a:cs typeface="Times New Roman" panose="02020603050405020304" pitchFamily="18" charset="0"/>
              </a:rPr>
              <a:t> – a </a:t>
            </a:r>
            <a:r>
              <a:rPr lang="en-US" u="sng" dirty="0">
                <a:solidFill>
                  <a:schemeClr val="tx1"/>
                </a:solidFill>
                <a:latin typeface="Times New Roman" panose="02020603050405020304" pitchFamily="18" charset="0"/>
                <a:cs typeface="Times New Roman" panose="02020603050405020304" pitchFamily="18" charset="0"/>
              </a:rPr>
              <a:t>q</a:t>
            </a:r>
            <a:r>
              <a:rPr lang="en-US" dirty="0">
                <a:solidFill>
                  <a:schemeClr val="tx1"/>
                </a:solidFill>
                <a:latin typeface="Times New Roman" panose="02020603050405020304" pitchFamily="18" charset="0"/>
                <a:cs typeface="Times New Roman" panose="02020603050405020304" pitchFamily="18" charset="0"/>
              </a:rPr>
              <a:t>ualification (education, experience, skills and personal qualities) that a candidate must demonstrably possess.</a:t>
            </a:r>
            <a:endParaRPr lang="en-US" u="sng" dirty="0">
              <a:solidFill>
                <a:schemeClr val="tx1"/>
              </a:solidFill>
              <a:latin typeface="Times New Roman" panose="02020603050405020304" pitchFamily="18" charset="0"/>
              <a:cs typeface="Times New Roman" panose="02020603050405020304" pitchFamily="18" charset="0"/>
            </a:endParaRPr>
          </a:p>
          <a:p>
            <a:r>
              <a:rPr lang="en-US" b="1" u="sng" dirty="0">
                <a:solidFill>
                  <a:schemeClr val="tx1"/>
                </a:solidFill>
                <a:latin typeface="Times New Roman" panose="02020603050405020304" pitchFamily="18" charset="0"/>
                <a:cs typeface="Times New Roman" panose="02020603050405020304" pitchFamily="18" charset="0"/>
              </a:rPr>
              <a:t>Preferred Qualifications</a:t>
            </a:r>
            <a:r>
              <a:rPr lang="en-US" dirty="0">
                <a:solidFill>
                  <a:schemeClr val="tx1"/>
                </a:solidFill>
                <a:latin typeface="Times New Roman" panose="02020603050405020304" pitchFamily="18" charset="0"/>
                <a:cs typeface="Times New Roman" panose="02020603050405020304" pitchFamily="18" charset="0"/>
              </a:rPr>
              <a:t> – a qualification that is not required but preferred that a candidate possess. </a:t>
            </a:r>
          </a:p>
          <a:p>
            <a:r>
              <a:rPr lang="en-US" b="1" u="sng" dirty="0">
                <a:solidFill>
                  <a:schemeClr val="tx1"/>
                </a:solidFill>
                <a:latin typeface="Times New Roman" panose="02020603050405020304" pitchFamily="18" charset="0"/>
                <a:cs typeface="Times New Roman" panose="02020603050405020304" pitchFamily="18" charset="0"/>
              </a:rPr>
              <a:t>Supervision Received</a:t>
            </a:r>
            <a:r>
              <a:rPr lang="en-US" b="1"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 the level of supervision needed for this position.</a:t>
            </a:r>
          </a:p>
          <a:p>
            <a:r>
              <a:rPr lang="en-US" b="1" u="sng" dirty="0">
                <a:solidFill>
                  <a:schemeClr val="tx1"/>
                </a:solidFill>
                <a:latin typeface="Times New Roman" panose="02020603050405020304" pitchFamily="18" charset="0"/>
                <a:cs typeface="Times New Roman" panose="02020603050405020304" pitchFamily="18" charset="0"/>
              </a:rPr>
              <a:t>Supervision Exercised</a:t>
            </a:r>
            <a:r>
              <a:rPr lang="en-US" dirty="0">
                <a:solidFill>
                  <a:schemeClr val="tx1"/>
                </a:solidFill>
                <a:latin typeface="Times New Roman" panose="02020603050405020304" pitchFamily="18" charset="0"/>
                <a:cs typeface="Times New Roman" panose="02020603050405020304" pitchFamily="18" charset="0"/>
              </a:rPr>
              <a:t> – the group or positions this job supervises.</a:t>
            </a:r>
          </a:p>
          <a:p>
            <a:r>
              <a:rPr lang="en-US" b="1" u="sng" dirty="0">
                <a:solidFill>
                  <a:schemeClr val="tx1"/>
                </a:solidFill>
                <a:latin typeface="Times New Roman" panose="02020603050405020304" pitchFamily="18" charset="0"/>
                <a:cs typeface="Times New Roman" panose="02020603050405020304" pitchFamily="18" charset="0"/>
              </a:rPr>
              <a:t>Environmental Working Conditions</a:t>
            </a:r>
            <a:r>
              <a:rPr lang="en-US" dirty="0">
                <a:solidFill>
                  <a:schemeClr val="tx1"/>
                </a:solidFill>
                <a:latin typeface="Times New Roman" panose="02020603050405020304" pitchFamily="18" charset="0"/>
                <a:cs typeface="Times New Roman" panose="02020603050405020304" pitchFamily="18" charset="0"/>
              </a:rPr>
              <a:t> – the conditions in which an individual works in (physical environment, stress and noise levels, degree of safety or danger).</a:t>
            </a:r>
          </a:p>
          <a:p>
            <a:r>
              <a:rPr lang="en-US" b="1" u="sng" dirty="0">
                <a:solidFill>
                  <a:schemeClr val="tx1"/>
                </a:solidFill>
                <a:latin typeface="Times New Roman" panose="02020603050405020304" pitchFamily="18" charset="0"/>
                <a:cs typeface="Times New Roman" panose="02020603050405020304" pitchFamily="18" charset="0"/>
              </a:rPr>
              <a:t>EEO Statement</a:t>
            </a:r>
            <a:r>
              <a:rPr lang="en-US" dirty="0">
                <a:solidFill>
                  <a:schemeClr val="tx1"/>
                </a:solidFill>
                <a:latin typeface="Times New Roman" panose="02020603050405020304" pitchFamily="18" charset="0"/>
                <a:cs typeface="Times New Roman" panose="02020603050405020304" pitchFamily="18" charset="0"/>
              </a:rPr>
              <a:t> – complies with the EEOC (Equal Employment Opportunity Commission) law and communicates that we provide equal employment opportunities to all employees and applicants for employment.</a:t>
            </a:r>
          </a:p>
          <a:p>
            <a:endParaRPr lang="en-US" dirty="0">
              <a:latin typeface="Times New Roman" panose="02020603050405020304" pitchFamily="18" charset="0"/>
              <a:cs typeface="Times New Roman" panose="02020603050405020304" pitchFamily="18" charset="0"/>
            </a:endParaRPr>
          </a:p>
        </p:txBody>
      </p:sp>
      <p:sp>
        <p:nvSpPr>
          <p:cNvPr id="4" name="Slide Number Placeholder 2">
            <a:extLst>
              <a:ext uri="{FF2B5EF4-FFF2-40B4-BE49-F238E27FC236}">
                <a16:creationId xmlns:a16="http://schemas.microsoft.com/office/drawing/2014/main" id="{B787CE5B-37CB-4DB7-B428-5C4A4BAA2489}"/>
              </a:ext>
            </a:extLst>
          </p:cNvPr>
          <p:cNvSpPr txBox="1">
            <a:spLocks/>
          </p:cNvSpPr>
          <p:nvPr/>
        </p:nvSpPr>
        <p:spPr>
          <a:xfrm>
            <a:off x="457200" y="6340475"/>
            <a:ext cx="381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F388AD-C8DA-4CC9-8B68-52B017F7B635}" type="slidenum">
              <a:rPr lang="en-US" sz="1000" smtClean="0">
                <a:solidFill>
                  <a:schemeClr val="bg1"/>
                </a:solidFill>
              </a:rPr>
              <a:pPr/>
              <a:t>4</a:t>
            </a:fld>
            <a:endParaRPr lang="en-US" sz="1000" dirty="0">
              <a:solidFill>
                <a:schemeClr val="bg1"/>
              </a:solidFill>
            </a:endParaRPr>
          </a:p>
        </p:txBody>
      </p:sp>
    </p:spTree>
    <p:extLst>
      <p:ext uri="{BB962C8B-B14F-4D97-AF65-F5344CB8AC3E}">
        <p14:creationId xmlns:p14="http://schemas.microsoft.com/office/powerpoint/2010/main" val="2313135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401B4-34A6-4CB8-B3AF-6F56268986E2}"/>
              </a:ext>
            </a:extLst>
          </p:cNvPr>
          <p:cNvSpPr>
            <a:spLocks noGrp="1"/>
          </p:cNvSpPr>
          <p:nvPr>
            <p:ph idx="1"/>
          </p:nvPr>
        </p:nvSpPr>
        <p:spPr>
          <a:xfrm>
            <a:off x="457200" y="320511"/>
            <a:ext cx="8229600" cy="5805652"/>
          </a:xfrm>
          <a:noFill/>
        </p:spPr>
        <p:txBody>
          <a:bodyPr>
            <a:normAutofit/>
          </a:bodyPr>
          <a:lstStyle/>
          <a:p>
            <a:pPr marL="0" indent="0" algn="ctr">
              <a:buNone/>
            </a:pPr>
            <a:r>
              <a:rPr lang="en-US" sz="3200" b="1" dirty="0">
                <a:solidFill>
                  <a:schemeClr val="tx1"/>
                </a:solidFill>
                <a:latin typeface="Times New Roman" panose="02020603050405020304" pitchFamily="18" charset="0"/>
                <a:cs typeface="Times New Roman" panose="02020603050405020304" pitchFamily="18" charset="0"/>
              </a:rPr>
              <a:t>How do we use our Job Descriptions? </a:t>
            </a:r>
          </a:p>
          <a:p>
            <a:endParaRPr lang="en-US" sz="2000" dirty="0">
              <a:solidFill>
                <a:schemeClr val="tx1"/>
              </a:solidFill>
            </a:endParaRPr>
          </a:p>
          <a:p>
            <a:r>
              <a:rPr lang="en-US" sz="1800" dirty="0">
                <a:solidFill>
                  <a:schemeClr val="tx1"/>
                </a:solidFill>
                <a:latin typeface="Times New Roman" panose="02020603050405020304" pitchFamily="18" charset="0"/>
                <a:cs typeface="Times New Roman" panose="02020603050405020304" pitchFamily="18" charset="0"/>
              </a:rPr>
              <a:t>Provides the basis for the design of our compensation structure </a:t>
            </a:r>
          </a:p>
          <a:p>
            <a:r>
              <a:rPr lang="en-US" sz="1800" dirty="0">
                <a:solidFill>
                  <a:schemeClr val="tx1"/>
                </a:solidFill>
              </a:rPr>
              <a:t>Assists in determining the FLSA status of the position</a:t>
            </a:r>
          </a:p>
          <a:p>
            <a:r>
              <a:rPr lang="en-US" sz="1800" dirty="0">
                <a:solidFill>
                  <a:schemeClr val="tx1"/>
                </a:solidFill>
              </a:rPr>
              <a:t>Helps to create a job hierarchy with defined career paths, learning paths, and succession planning</a:t>
            </a:r>
          </a:p>
          <a:p>
            <a:r>
              <a:rPr lang="en-US" sz="1800" dirty="0">
                <a:solidFill>
                  <a:schemeClr val="tx1"/>
                </a:solidFill>
                <a:latin typeface="Times New Roman" panose="02020603050405020304" pitchFamily="18" charset="0"/>
                <a:cs typeface="Times New Roman" panose="02020603050405020304" pitchFamily="18" charset="0"/>
              </a:rPr>
              <a:t>In the annual performance reviews process and goal setting </a:t>
            </a:r>
          </a:p>
          <a:p>
            <a:r>
              <a:rPr lang="en-US" sz="1800" dirty="0">
                <a:solidFill>
                  <a:schemeClr val="tx1"/>
                </a:solidFill>
                <a:latin typeface="Times New Roman" panose="02020603050405020304" pitchFamily="18" charset="0"/>
                <a:cs typeface="Times New Roman" panose="02020603050405020304" pitchFamily="18" charset="0"/>
              </a:rPr>
              <a:t>For equity increases, promotions and transfers </a:t>
            </a:r>
          </a:p>
          <a:p>
            <a:r>
              <a:rPr lang="en-US" sz="1800" dirty="0">
                <a:solidFill>
                  <a:schemeClr val="tx1"/>
                </a:solidFill>
                <a:latin typeface="Times New Roman" panose="02020603050405020304" pitchFamily="18" charset="0"/>
                <a:cs typeface="Times New Roman" panose="02020603050405020304" pitchFamily="18" charset="0"/>
              </a:rPr>
              <a:t>Is used as the basis for workforce planning and forecasting </a:t>
            </a:r>
          </a:p>
          <a:p>
            <a:r>
              <a:rPr lang="en-US" sz="1800" dirty="0">
                <a:solidFill>
                  <a:schemeClr val="tx1"/>
                </a:solidFill>
                <a:latin typeface="Times New Roman" panose="02020603050405020304" pitchFamily="18" charset="0"/>
                <a:cs typeface="Times New Roman" panose="02020603050405020304" pitchFamily="18" charset="0"/>
              </a:rPr>
              <a:t>During the hiring process, defines the role of the position and the ideal candidate to fill it </a:t>
            </a:r>
          </a:p>
          <a:p>
            <a:r>
              <a:rPr lang="en-US" sz="1800" dirty="0">
                <a:solidFill>
                  <a:schemeClr val="tx1"/>
                </a:solidFill>
                <a:latin typeface="Times New Roman" panose="02020603050405020304" pitchFamily="18" charset="0"/>
                <a:cs typeface="Times New Roman" panose="02020603050405020304" pitchFamily="18" charset="0"/>
              </a:rPr>
              <a:t>Assists hiring managers in choosing candidates for interviews</a:t>
            </a:r>
          </a:p>
          <a:p>
            <a:r>
              <a:rPr lang="en-US" sz="1800" dirty="0">
                <a:solidFill>
                  <a:schemeClr val="tx1"/>
                </a:solidFill>
                <a:latin typeface="Times New Roman" panose="02020603050405020304" pitchFamily="18" charset="0"/>
                <a:cs typeface="Times New Roman" panose="02020603050405020304" pitchFamily="18" charset="0"/>
              </a:rPr>
              <a:t>At the interview, can serve as the basis for interview questions </a:t>
            </a:r>
          </a:p>
          <a:p>
            <a:r>
              <a:rPr lang="en-US" sz="1800" dirty="0">
                <a:solidFill>
                  <a:schemeClr val="tx1"/>
                </a:solidFill>
                <a:latin typeface="Times New Roman" panose="02020603050405020304" pitchFamily="18" charset="0"/>
                <a:cs typeface="Times New Roman" panose="02020603050405020304" pitchFamily="18" charset="0"/>
              </a:rPr>
              <a:t>Is a tool to assist managers to communicate to an employee their role and responsibilities </a:t>
            </a:r>
          </a:p>
          <a:p>
            <a:r>
              <a:rPr lang="en-US" sz="1800" dirty="0">
                <a:solidFill>
                  <a:schemeClr val="tx1"/>
                </a:solidFill>
                <a:latin typeface="Times New Roman" panose="02020603050405020304" pitchFamily="18" charset="0"/>
                <a:cs typeface="Times New Roman" panose="02020603050405020304" pitchFamily="18" charset="0"/>
              </a:rPr>
              <a:t>Is used to comply with the American Disabilities Act</a:t>
            </a:r>
          </a:p>
          <a:p>
            <a:r>
              <a:rPr lang="en-US" sz="1800" dirty="0">
                <a:solidFill>
                  <a:schemeClr val="tx1"/>
                </a:solidFill>
                <a:latin typeface="Times New Roman" panose="02020603050405020304" pitchFamily="18" charset="0"/>
                <a:cs typeface="Times New Roman" panose="02020603050405020304" pitchFamily="18" charset="0"/>
              </a:rPr>
              <a:t>Is used in the corrective action process</a:t>
            </a:r>
          </a:p>
          <a:p>
            <a:endParaRPr lang="en-US" sz="2800" dirty="0"/>
          </a:p>
          <a:p>
            <a:endParaRPr lang="en-US" sz="2800" dirty="0"/>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D73DB260-1520-483C-837D-E730937CBDB7}"/>
              </a:ext>
            </a:extLst>
          </p:cNvPr>
          <p:cNvSpPr>
            <a:spLocks noGrp="1"/>
          </p:cNvSpPr>
          <p:nvPr>
            <p:ph type="sldNum" sz="quarter" idx="12"/>
          </p:nvPr>
        </p:nvSpPr>
        <p:spPr/>
        <p:txBody>
          <a:bodyPr/>
          <a:lstStyle/>
          <a:p>
            <a:fld id="{12F388AD-C8DA-4CC9-8B68-52B017F7B635}" type="slidenum">
              <a:rPr lang="en-US" smtClean="0"/>
              <a:pPr/>
              <a:t>5</a:t>
            </a:fld>
            <a:endParaRPr lang="en-US" dirty="0"/>
          </a:p>
        </p:txBody>
      </p:sp>
    </p:spTree>
    <p:extLst>
      <p:ext uri="{BB962C8B-B14F-4D97-AF65-F5344CB8AC3E}">
        <p14:creationId xmlns:p14="http://schemas.microsoft.com/office/powerpoint/2010/main" val="3734760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C5A615-8D5B-47FA-9B9B-8DAB866F3D0D}"/>
              </a:ext>
            </a:extLst>
          </p:cNvPr>
          <p:cNvSpPr>
            <a:spLocks noGrp="1"/>
          </p:cNvSpPr>
          <p:nvPr>
            <p:ph idx="1"/>
          </p:nvPr>
        </p:nvSpPr>
        <p:spPr>
          <a:xfrm>
            <a:off x="457200" y="1253765"/>
            <a:ext cx="8229600" cy="4872398"/>
          </a:xfrm>
          <a:noFill/>
        </p:spPr>
        <p:txBody>
          <a:bodyPr>
            <a:normAutofit/>
          </a:bodyPr>
          <a:lstStyle/>
          <a:p>
            <a:r>
              <a:rPr lang="en-US" sz="1800" dirty="0">
                <a:solidFill>
                  <a:schemeClr val="tx1"/>
                </a:solidFill>
                <a:latin typeface="Times New Roman" panose="02020603050405020304" pitchFamily="18" charset="0"/>
                <a:cs typeface="Times New Roman" panose="02020603050405020304" pitchFamily="18" charset="0"/>
              </a:rPr>
              <a:t>Compensation views the job description as a foundational element that is used to perform its function and support the sustainability and growth of UMMS.</a:t>
            </a:r>
          </a:p>
          <a:p>
            <a:endParaRPr lang="en-US" sz="1800" dirty="0">
              <a:solidFill>
                <a:schemeClr val="tx1"/>
              </a:solidFill>
              <a:latin typeface="Times New Roman" panose="02020603050405020304" pitchFamily="18" charset="0"/>
              <a:cs typeface="Times New Roman" panose="02020603050405020304" pitchFamily="18" charset="0"/>
            </a:endParaRPr>
          </a:p>
          <a:p>
            <a:r>
              <a:rPr lang="en-US" sz="1800" dirty="0">
                <a:solidFill>
                  <a:schemeClr val="tx1"/>
                </a:solidFill>
                <a:latin typeface="Times New Roman" panose="02020603050405020304" pitchFamily="18" charset="0"/>
                <a:cs typeface="Times New Roman" panose="02020603050405020304" pitchFamily="18" charset="0"/>
              </a:rPr>
              <a:t>It is critical that each job description be accurate and up-to-date.</a:t>
            </a:r>
          </a:p>
          <a:p>
            <a:endParaRPr lang="en-US" sz="1800" dirty="0">
              <a:solidFill>
                <a:schemeClr val="tx1"/>
              </a:solidFill>
              <a:latin typeface="Times New Roman" panose="02020603050405020304" pitchFamily="18" charset="0"/>
              <a:cs typeface="Times New Roman" panose="02020603050405020304" pitchFamily="18" charset="0"/>
            </a:endParaRPr>
          </a:p>
          <a:p>
            <a:r>
              <a:rPr lang="en-US" sz="1800" dirty="0">
                <a:solidFill>
                  <a:schemeClr val="tx1"/>
                </a:solidFill>
                <a:latin typeface="Times New Roman" panose="02020603050405020304" pitchFamily="18" charset="0"/>
                <a:cs typeface="Times New Roman" panose="02020603050405020304" pitchFamily="18" charset="0"/>
              </a:rPr>
              <a:t>Without an accurate job description: </a:t>
            </a:r>
          </a:p>
          <a:p>
            <a:pPr lvl="1">
              <a:buFont typeface="Courier New" panose="02070309020205020404" pitchFamily="49" charset="0"/>
              <a:buChar char="o"/>
            </a:pPr>
            <a:r>
              <a:rPr lang="en-US" sz="1800" dirty="0">
                <a:solidFill>
                  <a:schemeClr val="tx1"/>
                </a:solidFill>
                <a:latin typeface="Times New Roman" panose="02020603050405020304" pitchFamily="18" charset="0"/>
                <a:cs typeface="Times New Roman" panose="02020603050405020304" pitchFamily="18" charset="0"/>
              </a:rPr>
              <a:t>It is impossible to perform the necessary market analysis to grade the position and provide a competitive salary range for prospective and current incumbents.</a:t>
            </a:r>
          </a:p>
          <a:p>
            <a:pPr lvl="1">
              <a:buFont typeface="Courier New" panose="02070309020205020404" pitchFamily="49" charset="0"/>
              <a:buChar char="o"/>
            </a:pPr>
            <a:r>
              <a:rPr lang="en-US" sz="1800" dirty="0">
                <a:solidFill>
                  <a:schemeClr val="tx1"/>
                </a:solidFill>
                <a:latin typeface="Times New Roman" panose="02020603050405020304" pitchFamily="18" charset="0"/>
                <a:cs typeface="Times New Roman" panose="02020603050405020304" pitchFamily="18" charset="0"/>
              </a:rPr>
              <a:t>It is impossible for a manager to maximize the dollars spent on employee compensation for the position unless the education, experience, and skills needed for the job are detailed and matched to prospective applicants and current employees.</a:t>
            </a:r>
          </a:p>
          <a:p>
            <a:pPr lvl="1"/>
            <a:endParaRPr lang="en-US" sz="1800" dirty="0">
              <a:solidFill>
                <a:srgbClr val="0000CC"/>
              </a:solidFill>
              <a:latin typeface="Times New Roman" panose="02020603050405020304" pitchFamily="18" charset="0"/>
              <a:cs typeface="Times New Roman" panose="02020603050405020304" pitchFamily="18" charset="0"/>
            </a:endParaRPr>
          </a:p>
          <a:p>
            <a:endParaRPr lang="en-US" sz="1800" dirty="0"/>
          </a:p>
        </p:txBody>
      </p:sp>
      <p:sp>
        <p:nvSpPr>
          <p:cNvPr id="3" name="Slide Number Placeholder 2">
            <a:extLst>
              <a:ext uri="{FF2B5EF4-FFF2-40B4-BE49-F238E27FC236}">
                <a16:creationId xmlns:a16="http://schemas.microsoft.com/office/drawing/2014/main" id="{9DE2C570-75CD-4A73-AE38-5DD56BD140D5}"/>
              </a:ext>
            </a:extLst>
          </p:cNvPr>
          <p:cNvSpPr>
            <a:spLocks noGrp="1"/>
          </p:cNvSpPr>
          <p:nvPr>
            <p:ph type="sldNum" sz="quarter" idx="12"/>
          </p:nvPr>
        </p:nvSpPr>
        <p:spPr/>
        <p:txBody>
          <a:bodyPr/>
          <a:lstStyle/>
          <a:p>
            <a:fld id="{12F388AD-C8DA-4CC9-8B68-52B017F7B635}" type="slidenum">
              <a:rPr lang="en-US" smtClean="0"/>
              <a:pPr/>
              <a:t>6</a:t>
            </a:fld>
            <a:endParaRPr lang="en-US" dirty="0"/>
          </a:p>
        </p:txBody>
      </p:sp>
      <p:sp>
        <p:nvSpPr>
          <p:cNvPr id="6" name="Title 3">
            <a:extLst>
              <a:ext uri="{FF2B5EF4-FFF2-40B4-BE49-F238E27FC236}">
                <a16:creationId xmlns:a16="http://schemas.microsoft.com/office/drawing/2014/main" id="{E5E7F612-0109-4F6B-8A9E-FF77C2099C23}"/>
              </a:ext>
            </a:extLst>
          </p:cNvPr>
          <p:cNvSpPr>
            <a:spLocks noGrp="1"/>
          </p:cNvSpPr>
          <p:nvPr>
            <p:ph type="title"/>
          </p:nvPr>
        </p:nvSpPr>
        <p:spPr>
          <a:xfrm>
            <a:off x="457200" y="274638"/>
            <a:ext cx="8229600" cy="1143000"/>
          </a:xfrm>
        </p:spPr>
        <p:txBody>
          <a:bodyPr>
            <a:normAutofit/>
          </a:bodyPr>
          <a:lstStyle/>
          <a:p>
            <a:pPr algn="ctr"/>
            <a:r>
              <a:rPr lang="en-US" sz="3200" b="1" dirty="0">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Job Descriptions and Compensation </a:t>
            </a:r>
          </a:p>
        </p:txBody>
      </p:sp>
    </p:spTree>
    <p:extLst>
      <p:ext uri="{BB962C8B-B14F-4D97-AF65-F5344CB8AC3E}">
        <p14:creationId xmlns:p14="http://schemas.microsoft.com/office/powerpoint/2010/main" val="1352382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5D21E-DACF-43DA-810C-A3ABC51D68FF}"/>
              </a:ext>
            </a:extLst>
          </p:cNvPr>
          <p:cNvSpPr>
            <a:spLocks noGrp="1"/>
          </p:cNvSpPr>
          <p:nvPr>
            <p:ph type="ctrTitle"/>
          </p:nvPr>
        </p:nvSpPr>
        <p:spPr>
          <a:xfrm>
            <a:off x="685800" y="490194"/>
            <a:ext cx="7772400" cy="782425"/>
          </a:xfrm>
        </p:spPr>
        <p:txBody>
          <a:bodyPr>
            <a:normAutofit/>
          </a:bodyPr>
          <a:lstStyle/>
          <a:p>
            <a:pPr algn="ctr"/>
            <a:r>
              <a:rPr lang="en-US" b="1" dirty="0">
                <a:solidFill>
                  <a:schemeClr val="tx1"/>
                </a:solidFill>
                <a:latin typeface="Times New Roman" panose="02020603050405020304" pitchFamily="18" charset="0"/>
                <a:cs typeface="Times New Roman" panose="02020603050405020304" pitchFamily="18" charset="0"/>
              </a:rPr>
              <a:t>The UMMS Competency Model</a:t>
            </a:r>
          </a:p>
        </p:txBody>
      </p:sp>
      <p:sp>
        <p:nvSpPr>
          <p:cNvPr id="3" name="Subtitle 2">
            <a:extLst>
              <a:ext uri="{FF2B5EF4-FFF2-40B4-BE49-F238E27FC236}">
                <a16:creationId xmlns:a16="http://schemas.microsoft.com/office/drawing/2014/main" id="{86130A59-EE95-4328-9F6F-543812F65361}"/>
              </a:ext>
            </a:extLst>
          </p:cNvPr>
          <p:cNvSpPr>
            <a:spLocks noGrp="1"/>
          </p:cNvSpPr>
          <p:nvPr>
            <p:ph type="subTitle" idx="1"/>
          </p:nvPr>
        </p:nvSpPr>
        <p:spPr>
          <a:xfrm>
            <a:off x="685800" y="1455499"/>
            <a:ext cx="7968006" cy="4628559"/>
          </a:xfrm>
        </p:spPr>
        <p:txBody>
          <a:bodyPr>
            <a:normAutofit/>
          </a:bodyPr>
          <a:lstStyle/>
          <a:p>
            <a:pPr marL="285750" indent="-28575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A new UMMS Competency Model was introduced in 2017 as a major organizational development initiative to help define, assess, and promote our  mission, financial and organizational success, reinforce our results driven culture, shape expectations and encourage high performance. </a:t>
            </a:r>
          </a:p>
          <a:p>
            <a:pPr marL="285750" indent="-285750">
              <a:buFont typeface="Arial" panose="020B0604020202020204" pitchFamily="34" charset="0"/>
              <a:buChar char="•"/>
            </a:pPr>
            <a:endParaRPr lang="en-US"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Additionally, our Competency Model is a foundational cornerstone of our compensation, talent management, employee engagement, professional development and retention strategies.</a:t>
            </a:r>
          </a:p>
          <a:p>
            <a:pPr marL="285750" indent="-285750">
              <a:buFont typeface="Arial" panose="020B0604020202020204" pitchFamily="34" charset="0"/>
              <a:buChar char="•"/>
            </a:pPr>
            <a:endParaRPr lang="en-US"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Our Competency-based job descriptions, that include our enterprise-wide core competencies, as well as the position-specific competencies, are the first step in setting our employees up to succeed. </a:t>
            </a:r>
          </a:p>
          <a:p>
            <a:r>
              <a:rPr lang="en-US" dirty="0">
                <a:solidFill>
                  <a:schemeClr val="tx1"/>
                </a:solidFill>
                <a:latin typeface="Times New Roman" panose="02020603050405020304" pitchFamily="18" charset="0"/>
                <a:cs typeface="Times New Roman" panose="02020603050405020304" pitchFamily="18" charset="0"/>
              </a:rPr>
              <a:t>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a:p>
            <a:endParaRPr lang="en-US" dirty="0"/>
          </a:p>
        </p:txBody>
      </p:sp>
      <p:sp>
        <p:nvSpPr>
          <p:cNvPr id="4" name="Slide Number Placeholder 2">
            <a:extLst>
              <a:ext uri="{FF2B5EF4-FFF2-40B4-BE49-F238E27FC236}">
                <a16:creationId xmlns:a16="http://schemas.microsoft.com/office/drawing/2014/main" id="{FA227C2C-9434-4171-8942-C951D9BE578C}"/>
              </a:ext>
            </a:extLst>
          </p:cNvPr>
          <p:cNvSpPr txBox="1">
            <a:spLocks/>
          </p:cNvSpPr>
          <p:nvPr/>
        </p:nvSpPr>
        <p:spPr>
          <a:xfrm>
            <a:off x="495300" y="6266938"/>
            <a:ext cx="381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F388AD-C8DA-4CC9-8B68-52B017F7B635}" type="slidenum">
              <a:rPr lang="en-US" sz="1000" smtClean="0">
                <a:solidFill>
                  <a:schemeClr val="bg1"/>
                </a:solidFill>
              </a:rPr>
              <a:pPr/>
              <a:t>7</a:t>
            </a:fld>
            <a:endParaRPr lang="en-US" sz="1000" dirty="0">
              <a:solidFill>
                <a:schemeClr val="bg1"/>
              </a:solidFill>
            </a:endParaRPr>
          </a:p>
        </p:txBody>
      </p:sp>
    </p:spTree>
    <p:extLst>
      <p:ext uri="{BB962C8B-B14F-4D97-AF65-F5344CB8AC3E}">
        <p14:creationId xmlns:p14="http://schemas.microsoft.com/office/powerpoint/2010/main" val="941916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52389-B4BC-48A9-8D31-E5982E079B81}"/>
              </a:ext>
            </a:extLst>
          </p:cNvPr>
          <p:cNvSpPr>
            <a:spLocks noGrp="1"/>
          </p:cNvSpPr>
          <p:nvPr>
            <p:ph type="ctrTitle"/>
          </p:nvPr>
        </p:nvSpPr>
        <p:spPr>
          <a:xfrm>
            <a:off x="685800" y="377072"/>
            <a:ext cx="7772400" cy="565608"/>
          </a:xfrm>
        </p:spPr>
        <p:txBody>
          <a:bodyPr>
            <a:noAutofit/>
          </a:bodyPr>
          <a:lstStyle/>
          <a:p>
            <a:pPr algn="ctr"/>
            <a:r>
              <a:rPr lang="en-US" b="1" dirty="0">
                <a:solidFill>
                  <a:schemeClr val="tx1"/>
                </a:solidFill>
                <a:latin typeface="Times New Roman" panose="02020603050405020304" pitchFamily="18" charset="0"/>
                <a:cs typeface="Times New Roman" panose="02020603050405020304" pitchFamily="18" charset="0"/>
              </a:rPr>
              <a:t>UMMS Core Competencies</a:t>
            </a:r>
          </a:p>
        </p:txBody>
      </p:sp>
      <p:sp>
        <p:nvSpPr>
          <p:cNvPr id="3" name="Subtitle 2">
            <a:extLst>
              <a:ext uri="{FF2B5EF4-FFF2-40B4-BE49-F238E27FC236}">
                <a16:creationId xmlns:a16="http://schemas.microsoft.com/office/drawing/2014/main" id="{ED185D86-8CE7-410A-8A1E-F873C0530BEC}"/>
              </a:ext>
            </a:extLst>
          </p:cNvPr>
          <p:cNvSpPr>
            <a:spLocks noGrp="1"/>
          </p:cNvSpPr>
          <p:nvPr>
            <p:ph type="subTitle" idx="1"/>
          </p:nvPr>
        </p:nvSpPr>
        <p:spPr>
          <a:xfrm>
            <a:off x="405353" y="1048732"/>
            <a:ext cx="8052847" cy="4760536"/>
          </a:xfrm>
        </p:spPr>
        <p:txBody>
          <a:bodyPr>
            <a:noAutofit/>
          </a:bodyPr>
          <a:lstStyle/>
          <a:p>
            <a:r>
              <a:rPr lang="en-US" sz="1500" dirty="0">
                <a:solidFill>
                  <a:schemeClr val="tx1"/>
                </a:solidFill>
                <a:latin typeface="Times New Roman" panose="02020603050405020304" pitchFamily="18" charset="0"/>
                <a:cs typeface="Times New Roman" panose="02020603050405020304" pitchFamily="18" charset="0"/>
              </a:rPr>
              <a:t>In addition to position specific competencies, there are 6 + 1 core elements to the Competency Model – six that apply to all employees at every level and a seventh that applies to those with supervisory and management responsibilities.</a:t>
            </a:r>
          </a:p>
          <a:p>
            <a:endParaRPr lang="en-US" sz="1500" dirty="0">
              <a:solidFill>
                <a:schemeClr val="tx1"/>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1500" b="1" dirty="0">
                <a:solidFill>
                  <a:schemeClr val="tx1"/>
                </a:solidFill>
                <a:latin typeface="Times New Roman" panose="02020603050405020304" pitchFamily="18" charset="0"/>
                <a:cs typeface="Times New Roman" panose="02020603050405020304" pitchFamily="18" charset="0"/>
              </a:rPr>
              <a:t>PROBLEM SOLVING/DECISION MAKING </a:t>
            </a:r>
            <a:r>
              <a:rPr lang="en-US" sz="1500" dirty="0">
                <a:solidFill>
                  <a:schemeClr val="tx1"/>
                </a:solidFill>
                <a:latin typeface="Times New Roman" panose="02020603050405020304" pitchFamily="18" charset="0"/>
                <a:cs typeface="Times New Roman" panose="02020603050405020304" pitchFamily="18" charset="0"/>
              </a:rPr>
              <a:t>– conveys the essential ability to make good decisions and respond effectively to challenges often under stress and with limited information.</a:t>
            </a:r>
          </a:p>
          <a:p>
            <a:pPr marL="514350" indent="-514350">
              <a:buFont typeface="+mj-lt"/>
              <a:buAutoNum type="arabicPeriod"/>
            </a:pPr>
            <a:endParaRPr lang="en-US" sz="1500" dirty="0">
              <a:solidFill>
                <a:schemeClr val="tx1"/>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1500" b="1" dirty="0">
                <a:solidFill>
                  <a:schemeClr val="tx1"/>
                </a:solidFill>
                <a:latin typeface="Times New Roman" panose="02020603050405020304" pitchFamily="18" charset="0"/>
                <a:cs typeface="Times New Roman" panose="02020603050405020304" pitchFamily="18" charset="0"/>
              </a:rPr>
              <a:t>QUANTITY/QUALITY of WORK </a:t>
            </a:r>
            <a:r>
              <a:rPr lang="en-US" sz="1500" dirty="0">
                <a:solidFill>
                  <a:schemeClr val="tx1"/>
                </a:solidFill>
                <a:latin typeface="Times New Roman" panose="02020603050405020304" pitchFamily="18" charset="0"/>
                <a:cs typeface="Times New Roman" panose="02020603050405020304" pitchFamily="18" charset="0"/>
              </a:rPr>
              <a:t>– we expect UMMS employees to consistently produce a high volume of excellent work.</a:t>
            </a:r>
          </a:p>
          <a:p>
            <a:pPr marL="514350" indent="-514350">
              <a:buFont typeface="+mj-lt"/>
              <a:buAutoNum type="arabicPeriod"/>
            </a:pPr>
            <a:endParaRPr lang="en-US" sz="1500" dirty="0">
              <a:solidFill>
                <a:schemeClr val="tx1"/>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1500" b="1" dirty="0">
                <a:solidFill>
                  <a:schemeClr val="tx1"/>
                </a:solidFill>
                <a:latin typeface="Times New Roman" panose="02020603050405020304" pitchFamily="18" charset="0"/>
                <a:cs typeface="Times New Roman" panose="02020603050405020304" pitchFamily="18" charset="0"/>
              </a:rPr>
              <a:t>SERVICE ORIENTATION </a:t>
            </a:r>
            <a:r>
              <a:rPr lang="en-US" sz="1500" dirty="0">
                <a:solidFill>
                  <a:schemeClr val="tx1"/>
                </a:solidFill>
                <a:latin typeface="Times New Roman" panose="02020603050405020304" pitchFamily="18" charset="0"/>
                <a:cs typeface="Times New Roman" panose="02020603050405020304" pitchFamily="18" charset="0"/>
              </a:rPr>
              <a:t>– our ultimate purpose is to provide superior service to all of our constituent stakeholders both internal and external and to always strive to exceed their expectations.</a:t>
            </a:r>
          </a:p>
          <a:p>
            <a:endParaRPr lang="en-US" dirty="0"/>
          </a:p>
        </p:txBody>
      </p:sp>
      <p:sp>
        <p:nvSpPr>
          <p:cNvPr id="5" name="Slide Number Placeholder 2">
            <a:extLst>
              <a:ext uri="{FF2B5EF4-FFF2-40B4-BE49-F238E27FC236}">
                <a16:creationId xmlns:a16="http://schemas.microsoft.com/office/drawing/2014/main" id="{33BC85E7-3B88-4E42-BC44-371A8B4EC62D}"/>
              </a:ext>
            </a:extLst>
          </p:cNvPr>
          <p:cNvSpPr txBox="1">
            <a:spLocks/>
          </p:cNvSpPr>
          <p:nvPr/>
        </p:nvSpPr>
        <p:spPr>
          <a:xfrm>
            <a:off x="457200" y="6340475"/>
            <a:ext cx="381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F388AD-C8DA-4CC9-8B68-52B017F7B635}" type="slidenum">
              <a:rPr lang="en-US" sz="1000" smtClean="0">
                <a:solidFill>
                  <a:schemeClr val="bg1"/>
                </a:solidFill>
              </a:rPr>
              <a:pPr/>
              <a:t>8</a:t>
            </a:fld>
            <a:endParaRPr lang="en-US" sz="1000" dirty="0">
              <a:solidFill>
                <a:schemeClr val="bg1"/>
              </a:solidFill>
            </a:endParaRPr>
          </a:p>
        </p:txBody>
      </p:sp>
    </p:spTree>
    <p:extLst>
      <p:ext uri="{BB962C8B-B14F-4D97-AF65-F5344CB8AC3E}">
        <p14:creationId xmlns:p14="http://schemas.microsoft.com/office/powerpoint/2010/main" val="2342409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52389-B4BC-48A9-8D31-E5982E079B81}"/>
              </a:ext>
            </a:extLst>
          </p:cNvPr>
          <p:cNvSpPr>
            <a:spLocks noGrp="1"/>
          </p:cNvSpPr>
          <p:nvPr>
            <p:ph type="ctrTitle"/>
          </p:nvPr>
        </p:nvSpPr>
        <p:spPr>
          <a:xfrm>
            <a:off x="685800" y="239912"/>
            <a:ext cx="7772400" cy="565608"/>
          </a:xfrm>
        </p:spPr>
        <p:txBody>
          <a:bodyPr>
            <a:noAutofit/>
          </a:bodyPr>
          <a:lstStyle/>
          <a:p>
            <a:pPr algn="ctr"/>
            <a:r>
              <a:rPr lang="en-US" b="1" dirty="0">
                <a:solidFill>
                  <a:schemeClr val="tx1"/>
                </a:solidFill>
                <a:latin typeface="Times New Roman" panose="02020603050405020304" pitchFamily="18" charset="0"/>
                <a:cs typeface="Times New Roman" panose="02020603050405020304" pitchFamily="18" charset="0"/>
              </a:rPr>
              <a:t>UMMS Core Competencies (Continued)</a:t>
            </a:r>
          </a:p>
        </p:txBody>
      </p:sp>
      <p:sp>
        <p:nvSpPr>
          <p:cNvPr id="3" name="Subtitle 2">
            <a:extLst>
              <a:ext uri="{FF2B5EF4-FFF2-40B4-BE49-F238E27FC236}">
                <a16:creationId xmlns:a16="http://schemas.microsoft.com/office/drawing/2014/main" id="{ED185D86-8CE7-410A-8A1E-F873C0530BEC}"/>
              </a:ext>
            </a:extLst>
          </p:cNvPr>
          <p:cNvSpPr>
            <a:spLocks noGrp="1"/>
          </p:cNvSpPr>
          <p:nvPr>
            <p:ph type="subTitle" idx="1"/>
          </p:nvPr>
        </p:nvSpPr>
        <p:spPr>
          <a:xfrm>
            <a:off x="405353" y="805520"/>
            <a:ext cx="8052847" cy="6592058"/>
          </a:xfrm>
        </p:spPr>
        <p:txBody>
          <a:bodyPr>
            <a:noAutofit/>
          </a:bodyPr>
          <a:lstStyle/>
          <a:p>
            <a:r>
              <a:rPr lang="en-US" sz="1500" dirty="0">
                <a:solidFill>
                  <a:schemeClr val="tx1"/>
                </a:solidFill>
                <a:latin typeface="Times New Roman" panose="02020603050405020304" pitchFamily="18" charset="0"/>
                <a:cs typeface="Times New Roman" panose="02020603050405020304" pitchFamily="18" charset="0"/>
              </a:rPr>
              <a:t>In addition to position specific competencies, there are six core elements to the Competency model, five that apply to all employees at every level and a sixth that applies to those with supervisory and management responsibilities.</a:t>
            </a:r>
          </a:p>
          <a:p>
            <a:endParaRPr lang="en-US" sz="1500" dirty="0">
              <a:solidFill>
                <a:schemeClr val="tx1"/>
              </a:solidFill>
              <a:latin typeface="Times New Roman" panose="02020603050405020304" pitchFamily="18" charset="0"/>
              <a:cs typeface="Times New Roman" panose="02020603050405020304" pitchFamily="18" charset="0"/>
            </a:endParaRPr>
          </a:p>
          <a:p>
            <a:pPr marL="512763" indent="-512763"/>
            <a:r>
              <a:rPr lang="en-US" sz="1500" b="1" dirty="0">
                <a:solidFill>
                  <a:schemeClr val="tx1"/>
                </a:solidFill>
                <a:latin typeface="Times New Roman" panose="02020603050405020304" pitchFamily="18" charset="0"/>
                <a:cs typeface="Times New Roman" panose="02020603050405020304" pitchFamily="18" charset="0"/>
              </a:rPr>
              <a:t>4.</a:t>
            </a:r>
            <a:r>
              <a:rPr lang="en-US" sz="1500" dirty="0">
                <a:solidFill>
                  <a:schemeClr val="tx1"/>
                </a:solidFill>
                <a:latin typeface="Times New Roman" panose="02020603050405020304" pitchFamily="18" charset="0"/>
                <a:cs typeface="Times New Roman" panose="02020603050405020304" pitchFamily="18" charset="0"/>
              </a:rPr>
              <a:t>	</a:t>
            </a:r>
            <a:r>
              <a:rPr lang="en-US" sz="1500" b="1" dirty="0">
                <a:solidFill>
                  <a:schemeClr val="tx1"/>
                </a:solidFill>
                <a:latin typeface="Times New Roman" panose="02020603050405020304" pitchFamily="18" charset="0"/>
                <a:cs typeface="Times New Roman" panose="02020603050405020304" pitchFamily="18" charset="0"/>
              </a:rPr>
              <a:t>ACCOUNTABILITY</a:t>
            </a:r>
            <a:r>
              <a:rPr lang="en-US" sz="1500" dirty="0">
                <a:solidFill>
                  <a:schemeClr val="tx1"/>
                </a:solidFill>
                <a:latin typeface="Times New Roman" panose="02020603050405020304" pitchFamily="18" charset="0"/>
                <a:cs typeface="Times New Roman" panose="02020603050405020304" pitchFamily="18" charset="0"/>
              </a:rPr>
              <a:t> – All UMMS employees hold themselves accountable for their actions and for producing expected results. They hold their colleagues to these same standards. </a:t>
            </a:r>
          </a:p>
          <a:p>
            <a:pPr marL="514350" indent="-514350">
              <a:buFont typeface="+mj-lt"/>
              <a:buAutoNum type="arabicPeriod"/>
            </a:pPr>
            <a:endParaRPr lang="en-US" sz="1500" dirty="0">
              <a:solidFill>
                <a:schemeClr val="tx1"/>
              </a:solidFill>
              <a:latin typeface="Times New Roman" panose="02020603050405020304" pitchFamily="18" charset="0"/>
              <a:cs typeface="Times New Roman" panose="02020603050405020304" pitchFamily="18" charset="0"/>
            </a:endParaRPr>
          </a:p>
          <a:p>
            <a:pPr marL="512763" indent="-512763">
              <a:buAutoNum type="arabicPeriod" startAt="5"/>
            </a:pPr>
            <a:r>
              <a:rPr lang="en-US" sz="1500" b="1" dirty="0">
                <a:solidFill>
                  <a:schemeClr val="tx1"/>
                </a:solidFill>
                <a:latin typeface="Times New Roman" panose="02020603050405020304" pitchFamily="18" charset="0"/>
                <a:cs typeface="Times New Roman" panose="02020603050405020304" pitchFamily="18" charset="0"/>
              </a:rPr>
              <a:t>INITIATIVE </a:t>
            </a:r>
            <a:r>
              <a:rPr lang="en-US" sz="1500" dirty="0">
                <a:solidFill>
                  <a:schemeClr val="tx1"/>
                </a:solidFill>
                <a:latin typeface="Times New Roman" panose="02020603050405020304" pitchFamily="18" charset="0"/>
                <a:cs typeface="Times New Roman" panose="02020603050405020304" pitchFamily="18" charset="0"/>
              </a:rPr>
              <a:t>– UMMS employees are expected to take a proactive approach to work focusing on continuous incremental improvement in all areas as well as opportunities for innovation.</a:t>
            </a:r>
          </a:p>
          <a:p>
            <a:pPr marL="512763" indent="-512763">
              <a:buAutoNum type="arabicPeriod" startAt="5"/>
            </a:pPr>
            <a:endParaRPr lang="en-US" sz="1500" dirty="0">
              <a:solidFill>
                <a:schemeClr val="tx1"/>
              </a:solidFill>
            </a:endParaRPr>
          </a:p>
          <a:p>
            <a:pPr marL="512763" indent="-512763">
              <a:buAutoNum type="arabicPeriod" startAt="5"/>
            </a:pPr>
            <a:r>
              <a:rPr lang="en-US" sz="1500" b="1" dirty="0">
                <a:solidFill>
                  <a:schemeClr val="tx1"/>
                </a:solidFill>
                <a:latin typeface="Times New Roman" panose="02020603050405020304" pitchFamily="18" charset="0"/>
                <a:cs typeface="Times New Roman" panose="02020603050405020304" pitchFamily="18" charset="0"/>
              </a:rPr>
              <a:t>DIVERSITY/INCLUSION </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a:solidFill>
                  <a:schemeClr val="tx1"/>
                </a:solidFill>
              </a:rPr>
              <a:t>You currently work in a department with employees from different backgrounds and experiences. You can demonstrate diversity and inclusion skills by engaging with these employees and encouraging feedback so that all have the opportunity to contribute equally.</a:t>
            </a:r>
          </a:p>
          <a:p>
            <a:pPr marL="514350" indent="-514350">
              <a:buFont typeface="+mj-lt"/>
              <a:buAutoNum type="arabicPeriod"/>
            </a:pPr>
            <a:endParaRPr lang="en-US" sz="1500" dirty="0">
              <a:solidFill>
                <a:schemeClr val="tx1"/>
              </a:solidFill>
              <a:latin typeface="Times New Roman" panose="02020603050405020304" pitchFamily="18" charset="0"/>
              <a:cs typeface="Times New Roman" panose="02020603050405020304" pitchFamily="18" charset="0"/>
            </a:endParaRPr>
          </a:p>
          <a:p>
            <a:pPr marL="512763" indent="-512763"/>
            <a:r>
              <a:rPr lang="en-US" sz="1500" b="1" dirty="0">
                <a:solidFill>
                  <a:schemeClr val="tx1"/>
                </a:solidFill>
              </a:rPr>
              <a:t>7</a:t>
            </a:r>
            <a:r>
              <a:rPr lang="en-US" sz="1500" b="1" dirty="0">
                <a:solidFill>
                  <a:schemeClr val="tx1"/>
                </a:solidFill>
                <a:latin typeface="Times New Roman" panose="02020603050405020304" pitchFamily="18" charset="0"/>
                <a:cs typeface="Times New Roman" panose="02020603050405020304" pitchFamily="18" charset="0"/>
              </a:rPr>
              <a:t>.	LEADERSHIP/MANAGEMENT </a:t>
            </a:r>
            <a:r>
              <a:rPr lang="en-US" sz="1500" dirty="0">
                <a:solidFill>
                  <a:schemeClr val="tx1"/>
                </a:solidFill>
                <a:latin typeface="Times New Roman" panose="02020603050405020304" pitchFamily="18" charset="0"/>
                <a:cs typeface="Times New Roman" panose="02020603050405020304" pitchFamily="18" charset="0"/>
              </a:rPr>
              <a:t>– people in roles involving coordination/ supervision of others are required to select and hire top tier talent, empower and inspire them to contribute to the full extent of their abilities, and to make sure that their teams achieve all organizational goals and expectations to which they are assigned.</a:t>
            </a:r>
          </a:p>
          <a:p>
            <a:endParaRPr lang="en-US" dirty="0"/>
          </a:p>
        </p:txBody>
      </p:sp>
      <p:sp>
        <p:nvSpPr>
          <p:cNvPr id="5" name="Slide Number Placeholder 2">
            <a:extLst>
              <a:ext uri="{FF2B5EF4-FFF2-40B4-BE49-F238E27FC236}">
                <a16:creationId xmlns:a16="http://schemas.microsoft.com/office/drawing/2014/main" id="{4B4C4892-4476-48FA-B704-092CA5B7551F}"/>
              </a:ext>
            </a:extLst>
          </p:cNvPr>
          <p:cNvSpPr txBox="1">
            <a:spLocks/>
          </p:cNvSpPr>
          <p:nvPr/>
        </p:nvSpPr>
        <p:spPr>
          <a:xfrm>
            <a:off x="457200" y="6340475"/>
            <a:ext cx="381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F388AD-C8DA-4CC9-8B68-52B017F7B635}" type="slidenum">
              <a:rPr lang="en-US" sz="1000" smtClean="0">
                <a:solidFill>
                  <a:schemeClr val="bg1"/>
                </a:solidFill>
              </a:rPr>
              <a:pPr/>
              <a:t>9</a:t>
            </a:fld>
            <a:endParaRPr lang="en-US" sz="1000" dirty="0">
              <a:solidFill>
                <a:schemeClr val="bg1"/>
              </a:solidFill>
            </a:endParaRPr>
          </a:p>
        </p:txBody>
      </p:sp>
    </p:spTree>
    <p:extLst>
      <p:ext uri="{BB962C8B-B14F-4D97-AF65-F5344CB8AC3E}">
        <p14:creationId xmlns:p14="http://schemas.microsoft.com/office/powerpoint/2010/main" val="2147203767"/>
      </p:ext>
    </p:extLst>
  </p:cSld>
  <p:clrMapOvr>
    <a:masterClrMapping/>
  </p:clrMapOvr>
</p:sld>
</file>

<file path=ppt/theme/theme1.xml><?xml version="1.0" encoding="utf-8"?>
<a:theme xmlns:a="http://schemas.openxmlformats.org/drawingml/2006/main" name="UMASS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3191</TotalTime>
  <Words>1504</Words>
  <Application>Microsoft Office PowerPoint</Application>
  <PresentationFormat>On-screen Show (4:3)</PresentationFormat>
  <Paragraphs>156</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Courier New</vt:lpstr>
      <vt:lpstr>Frutiger LT Std 45 Light</vt:lpstr>
      <vt:lpstr>Frutiger LT Std 55 Roman</vt:lpstr>
      <vt:lpstr>Sabon LT Std</vt:lpstr>
      <vt:lpstr>Times New Roman</vt:lpstr>
      <vt:lpstr>UMASS PPT</vt:lpstr>
      <vt:lpstr>JDXpert</vt:lpstr>
      <vt:lpstr>What is a Job Description?  </vt:lpstr>
      <vt:lpstr>What is included on a Job Description? </vt:lpstr>
      <vt:lpstr>What is included on a Job Description? (Continued) </vt:lpstr>
      <vt:lpstr>PowerPoint Presentation</vt:lpstr>
      <vt:lpstr> Job Descriptions and Compensation </vt:lpstr>
      <vt:lpstr>The UMMS Competency Model</vt:lpstr>
      <vt:lpstr>UMMS Core Competencies</vt:lpstr>
      <vt:lpstr>UMMS Core Competencies (Continued)</vt:lpstr>
      <vt:lpstr>Competency-based job descriptions and the  2020-2025 HR Strategic Plan</vt:lpstr>
      <vt:lpstr>Competency-based job descriptions and the  2020-2025 HR Strategic Plan</vt:lpstr>
      <vt:lpstr>Competency-based Job Descriptions and the 2020-2025 HR Strategic Plan</vt:lpstr>
      <vt:lpstr>So, Where do we Start? </vt:lpstr>
      <vt:lpstr>JDXpert  </vt:lpstr>
      <vt:lpstr>What will you need to do?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Bray, Bonnie</dc:creator>
  <cp:lastModifiedBy>Shimer, Jennifer Lucarelli</cp:lastModifiedBy>
  <cp:revision>97</cp:revision>
  <cp:lastPrinted>2019-04-24T15:45:54Z</cp:lastPrinted>
  <dcterms:created xsi:type="dcterms:W3CDTF">2019-03-11T18:54:29Z</dcterms:created>
  <dcterms:modified xsi:type="dcterms:W3CDTF">2019-05-09T15:11:42Z</dcterms:modified>
</cp:coreProperties>
</file>