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9" r:id="rId2"/>
    <p:sldMasterId id="2147483667" r:id="rId3"/>
  </p:sldMasterIdLst>
  <p:notesMasterIdLst>
    <p:notesMasterId r:id="rId12"/>
  </p:notesMasterIdLst>
  <p:handoutMasterIdLst>
    <p:handoutMasterId r:id="rId13"/>
  </p:handoutMasterIdLst>
  <p:sldIdLst>
    <p:sldId id="365" r:id="rId4"/>
    <p:sldId id="366" r:id="rId5"/>
    <p:sldId id="367" r:id="rId6"/>
    <p:sldId id="368" r:id="rId7"/>
    <p:sldId id="369" r:id="rId8"/>
    <p:sldId id="370" r:id="rId9"/>
    <p:sldId id="371" r:id="rId10"/>
    <p:sldId id="372" r:id="rId11"/>
  </p:sldIdLst>
  <p:sldSz cx="9144000" cy="6858000" type="screen4x3"/>
  <p:notesSz cx="6938963" cy="9236075"/>
  <p:embeddedFontLst>
    <p:embeddedFont>
      <p:font typeface="Verdana" panose="020B0604030504040204" pitchFamily="3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aramond" panose="02020404030301010803" pitchFamily="18" charset="0"/>
      <p:regular r:id="rId22"/>
      <p:bold r:id="rId23"/>
      <p:italic r:id="rId24"/>
    </p:embeddedFont>
    <p:embeddedFont>
      <p:font typeface="Wingdings 2" panose="05020102010507070707" pitchFamily="18" charset="2"/>
      <p:regular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lynn, Sandra (Controller)" initials="FS(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99"/>
    <a:srgbClr val="33CC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6" autoAdjust="0"/>
  </p:normalViewPr>
  <p:slideViewPr>
    <p:cSldViewPr>
      <p:cViewPr>
        <p:scale>
          <a:sx n="68" d="100"/>
          <a:sy n="68" d="100"/>
        </p:scale>
        <p:origin x="-144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546"/>
    </p:cViewPr>
  </p:sorterViewPr>
  <p:notesViewPr>
    <p:cSldViewPr>
      <p:cViewPr varScale="1">
        <p:scale>
          <a:sx n="49" d="100"/>
          <a:sy n="49" d="100"/>
        </p:scale>
        <p:origin x="-1872" y="-96"/>
      </p:cViewPr>
      <p:guideLst>
        <p:guide orient="horz" pos="2909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884" cy="46180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0474" y="0"/>
            <a:ext cx="3006884" cy="46180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1D24FF02-FB24-464F-B6A8-5C4E257CCE37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06884" cy="46180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0474" y="8772668"/>
            <a:ext cx="3006884" cy="46180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B2D49007-A975-48E8-869F-72B0E1350D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4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6884" cy="46180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0474" y="0"/>
            <a:ext cx="3006884" cy="461804"/>
          </a:xfrm>
          <a:prstGeom prst="rect">
            <a:avLst/>
          </a:prstGeom>
        </p:spPr>
        <p:txBody>
          <a:bodyPr vert="horz" lIns="91961" tIns="45981" rIns="91961" bIns="45981" rtlCol="0"/>
          <a:lstStyle>
            <a:lvl1pPr algn="r">
              <a:defRPr sz="1200"/>
            </a:lvl1pPr>
          </a:lstStyle>
          <a:p>
            <a:fld id="{F7CEC7FD-F2D2-4DAF-BFCD-04BCDC4201E6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0463" y="693738"/>
            <a:ext cx="4618037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81" rIns="91961" bIns="459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897" y="4387136"/>
            <a:ext cx="5551170" cy="4156234"/>
          </a:xfrm>
          <a:prstGeom prst="rect">
            <a:avLst/>
          </a:prstGeom>
        </p:spPr>
        <p:txBody>
          <a:bodyPr vert="horz" lIns="91961" tIns="45981" rIns="91961" bIns="459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06884" cy="46180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0474" y="8772668"/>
            <a:ext cx="3006884" cy="461804"/>
          </a:xfrm>
          <a:prstGeom prst="rect">
            <a:avLst/>
          </a:prstGeom>
        </p:spPr>
        <p:txBody>
          <a:bodyPr vert="horz" lIns="91961" tIns="45981" rIns="91961" bIns="45981" rtlCol="0" anchor="b"/>
          <a:lstStyle>
            <a:lvl1pPr algn="r">
              <a:defRPr sz="1200"/>
            </a:lvl1pPr>
          </a:lstStyle>
          <a:p>
            <a:fld id="{37CB32F5-6388-4A3E-848E-D959E66739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365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side.umassmed.edu/uploadedFiles/Administrative_Decision_Policy_Request_Form.pd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umassmed.edu/Global/Office%20of%20Faculty%20Affairs/documents/Administrative_Decision_for_Faculty_Hires_Request_Form.pdf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We are coming to the close of the fiscal year, and many departments are planning for their  FY 15 hires.  So this appeared to  a  good time to the review the steps required to request approval to hire thru the Hiring Review Process </a:t>
            </a:r>
          </a:p>
          <a:p>
            <a:pPr defTabSz="924197"/>
            <a:endParaRPr lang="en-US" dirty="0" smtClean="0"/>
          </a:p>
          <a:p>
            <a:pPr defTabSz="924197"/>
            <a:r>
              <a:rPr lang="en-US" dirty="0" smtClean="0"/>
              <a:t>Hiring R</a:t>
            </a:r>
            <a:r>
              <a:rPr lang="en-US" baseline="0" dirty="0" smtClean="0"/>
              <a:t>eview and a signed approval to hire is required before recruitment for all UMMS staff positions (both permanent and temporary) that are </a:t>
            </a:r>
            <a:r>
              <a:rPr lang="en-US" u="sng" baseline="0" dirty="0" smtClean="0"/>
              <a:t>not</a:t>
            </a:r>
            <a:r>
              <a:rPr lang="en-US" baseline="0" dirty="0" smtClean="0"/>
              <a:t> 100% grant funded.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this presentation  I will :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Overview the typical steps to follow to when requesting Hiring Review </a:t>
            </a:r>
          </a:p>
          <a:p>
            <a:r>
              <a:rPr lang="en-US" baseline="0" dirty="0" smtClean="0"/>
              <a:t>2. Provide tips that will  help move your request efficiently through the process</a:t>
            </a:r>
          </a:p>
          <a:p>
            <a:r>
              <a:rPr lang="en-US" baseline="0" dirty="0" smtClean="0"/>
              <a:t>3. And show you how to keep informed of updates and changes in the process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Stop me at any point with questions.  My voice does not project, so if at any point you cannot hear me in the back please wave and let me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8CF7-1636-46F7-AB65-7C5B86E6A13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8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197">
              <a:defRPr/>
            </a:pPr>
            <a:r>
              <a:rPr lang="en-US" dirty="0" smtClean="0"/>
              <a:t>To request approval</a:t>
            </a:r>
            <a:r>
              <a:rPr lang="en-US" baseline="0" dirty="0" smtClean="0"/>
              <a:t> to hire through the  Hiring Review Process the hiring manager or designee: .</a:t>
            </a:r>
          </a:p>
          <a:p>
            <a:pPr marL="977147" indent="-449262">
              <a:buFont typeface="+mj-lt"/>
              <a:buAutoNum type="arabicPeriod"/>
            </a:pPr>
            <a:r>
              <a:rPr lang="en-US" dirty="0"/>
              <a:t>Opens a Requisition in iCIMS</a:t>
            </a:r>
          </a:p>
          <a:p>
            <a:pPr marL="977147" indent="-449262">
              <a:buFont typeface="+mj-lt"/>
              <a:buAutoNum type="arabicPeriod"/>
            </a:pPr>
            <a:r>
              <a:rPr lang="en-US" dirty="0"/>
              <a:t>Downloads and completes a request form</a:t>
            </a:r>
          </a:p>
          <a:p>
            <a:pPr marL="977147" indent="-449262">
              <a:buFont typeface="+mj-lt"/>
              <a:buAutoNum type="arabicPeriod"/>
            </a:pPr>
            <a:r>
              <a:rPr lang="en-US" dirty="0"/>
              <a:t>Emails  the request to DEOO</a:t>
            </a:r>
          </a:p>
          <a:p>
            <a:pPr marL="977147" indent="-449262">
              <a:buFont typeface="+mj-lt"/>
              <a:buAutoNum type="arabicPeriod"/>
            </a:pPr>
            <a:r>
              <a:rPr lang="en-US" dirty="0"/>
              <a:t>Responds to any requests for additional information</a:t>
            </a:r>
          </a:p>
          <a:p>
            <a:pPr marL="977147" indent="-449262">
              <a:buFont typeface="+mj-lt"/>
              <a:buAutoNum type="arabicPeriod"/>
            </a:pPr>
            <a:r>
              <a:rPr lang="en-US" dirty="0"/>
              <a:t>Receives response to the request via email </a:t>
            </a:r>
          </a:p>
          <a:p>
            <a:pPr defTabSz="924197">
              <a:defRPr/>
            </a:pPr>
            <a:endParaRPr lang="en-US" dirty="0" smtClean="0"/>
          </a:p>
          <a:p>
            <a:pPr defTabSz="924197"/>
            <a:r>
              <a:rPr lang="en-US" baseline="0" dirty="0" smtClean="0"/>
              <a:t>Note that MassBiologics follows a different process.</a:t>
            </a:r>
          </a:p>
          <a:p>
            <a:endParaRPr lang="en-US" dirty="0" smtClean="0"/>
          </a:p>
          <a:p>
            <a:pPr defTabSz="924197"/>
            <a:r>
              <a:rPr lang="en-US" dirty="0" smtClean="0"/>
              <a:t>If approved, the hiring manager </a:t>
            </a:r>
            <a:r>
              <a:rPr lang="en-US" b="1" dirty="0" smtClean="0"/>
              <a:t>initiates the recruitment process with the Talent Specialist  assigned to her/his department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8CF7-1636-46F7-AB65-7C5B86E6A13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5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any position, whether staff or faculty,  a department must get DEOO approval to seek a wavier of the search or a reduction in the length of time a position is posted.</a:t>
            </a:r>
          </a:p>
          <a:p>
            <a:endParaRPr lang="en-US" baseline="0" dirty="0" smtClean="0"/>
          </a:p>
          <a:p>
            <a:pPr defTabSz="924197"/>
            <a:r>
              <a:rPr lang="en-US" baseline="0" dirty="0" smtClean="0"/>
              <a:t>To make such requests, department should submit the </a:t>
            </a:r>
            <a:r>
              <a:rPr lang="en-US" dirty="0">
                <a:hlinkClick r:id="rId3" action="ppaction://hlinkfile" tooltip="Administrative Decision Policy Request Form"/>
              </a:rPr>
              <a:t>ADMINISTRATIVE DECISION POLICY REQUEST FORM </a:t>
            </a:r>
            <a:r>
              <a:rPr lang="en-US" b="1" dirty="0">
                <a:hlinkClick r:id="rId3" action="ppaction://hlinkfile" tooltip="Administrative Decision Policy Request Form"/>
              </a:rPr>
              <a:t>(Staff)</a:t>
            </a:r>
            <a:r>
              <a:rPr lang="en-US" b="1" dirty="0"/>
              <a:t> </a:t>
            </a:r>
            <a:r>
              <a:rPr lang="en-US" dirty="0"/>
              <a:t> OR submit an </a:t>
            </a:r>
            <a:r>
              <a:rPr lang="en-US" dirty="0">
                <a:hlinkClick r:id="rId4"/>
              </a:rPr>
              <a:t>Administrative Decision for Faculty Hires Request</a:t>
            </a:r>
            <a:r>
              <a:rPr lang="en-US" dirty="0"/>
              <a:t> to the DEOO.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8CF7-1636-46F7-AB65-7C5B86E6A13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86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Avoid Hardcopies</a:t>
            </a:r>
            <a:r>
              <a:rPr lang="en-US" baseline="0" dirty="0" smtClean="0"/>
              <a:t> or scanned PDFs.  </a:t>
            </a:r>
            <a:r>
              <a:rPr lang="en-US" dirty="0" smtClean="0"/>
              <a:t>Faxed or paper</a:t>
            </a:r>
            <a:r>
              <a:rPr lang="en-US" baseline="0" dirty="0" smtClean="0"/>
              <a:t> copies cannot be circulated and electronically approved – thus delaying disposition of your request.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8CF7-1636-46F7-AB65-7C5B86E6A13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12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</a:p>
          <a:p>
            <a:endParaRPr lang="en-US" dirty="0" smtClean="0"/>
          </a:p>
          <a:p>
            <a:pPr defTabSz="924197"/>
            <a:r>
              <a:rPr lang="en-US" dirty="0" smtClean="0"/>
              <a:t>By new I mean that the</a:t>
            </a:r>
            <a:r>
              <a:rPr lang="en-US" baseline="0" dirty="0" smtClean="0"/>
              <a:t> position has never existed before.  Replacement can mean that an individual held the position and you are replacing them OR you are replacing one job with a newly created or identified job. </a:t>
            </a:r>
            <a:endParaRPr lang="en-US" dirty="0" smtClean="0"/>
          </a:p>
          <a:p>
            <a:endParaRPr lang="en-US" dirty="0" smtClean="0"/>
          </a:p>
          <a:p>
            <a:pPr defTabSz="924197"/>
            <a:r>
              <a:rPr lang="en-US" baseline="0" dirty="0" smtClean="0"/>
              <a:t>The search strategy has to be worked out before a position can be posted.  It can be frustrating to have to wait for a decision for a search wavier/ expedited search at the point where you are ready to recruit.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8CF7-1636-46F7-AB65-7C5B86E6A1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6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There are 3 ways to keep informed of new tools, information or process improvements as they occur with this or other HR processes, procedures, policies and programs.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HR Capsule – Published monthly</a:t>
            </a:r>
          </a:p>
          <a:p>
            <a:r>
              <a:rPr lang="en-US" baseline="0" dirty="0" smtClean="0"/>
              <a:t>Email Announcements from HR Leaders</a:t>
            </a:r>
          </a:p>
          <a:p>
            <a:r>
              <a:rPr lang="en-US" baseline="0" dirty="0" smtClean="0"/>
              <a:t>If you miss it or cannot find it in your email check the  The HR Capsule Archive of both prior HR Capsules and Announcements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8CF7-1636-46F7-AB65-7C5B86E6A13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2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resources and</a:t>
            </a:r>
            <a:r>
              <a:rPr lang="en-US" baseline="0" dirty="0" smtClean="0"/>
              <a:t> forms can also be found on the HR website under 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8CF7-1636-46F7-AB65-7C5B86E6A13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30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D38CF7-1636-46F7-AB65-7C5B86E6A13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752600"/>
            <a:ext cx="7772400" cy="704850"/>
          </a:xfr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514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3124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BE68687-15A4-4793-85D4-431B044A789C}" type="datetime4">
              <a:rPr lang="en-US" smtClean="0"/>
              <a:pPr/>
              <a:t>June 11,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B587A1A-7E44-4550-BEB9-171A221BC4B6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95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916B62-44AC-4DDA-86EF-656F8182CAFA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16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89B9BA-441D-4F3F-9FDF-748E10854E4B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666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17D25-1CF4-4027-89AF-167C68255684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812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421D56-0A70-4136-807F-3121A21338F6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26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0DBAA2-0645-4883-A911-E3054852FFE2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52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86000"/>
            <a:ext cx="4038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4038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2F9A-3792-4ED7-A3D6-D7840C652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6334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295400" y="1600200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295400" y="3276600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704850"/>
          </a:xfr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71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1981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B19E962-A39D-40A6-9554-7D55FA2E69BE}" type="datetime4">
              <a:rPr lang="en-US" smtClean="0"/>
              <a:pPr/>
              <a:t>June 11,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36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1440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2133600"/>
            <a:ext cx="3657600" cy="4053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2133600"/>
            <a:ext cx="3657600" cy="40538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360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4" name="Picture 17" descr="com logoty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4800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Garamond" pitchFamily="18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B011A"/>
                </a:solidFill>
                <a:latin typeface="Garamond" pitchFamily="18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143000"/>
            <a:ext cx="1828800" cy="4983164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1143000"/>
            <a:ext cx="5562600" cy="498316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371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86000"/>
            <a:ext cx="4038600" cy="381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86000"/>
            <a:ext cx="4038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67200"/>
            <a:ext cx="4038600" cy="182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62F9A-3792-4ED7-A3D6-D7840C6525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6334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704850"/>
          </a:xfr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71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1981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B19E962-A39D-40A6-9554-7D55FA2E69BE}" type="datetime4">
              <a:rPr lang="en-US" smtClean="0"/>
              <a:pPr/>
              <a:t>June 11,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86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704850"/>
          </a:xfr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003399"/>
                </a:solidFill>
                <a:latin typeface="Frutiger LT Std 45 Light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71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Frutiger LT Std 45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1981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Sabon LT Std" pitchFamily="18" charset="0"/>
              </a:defRPr>
            </a:lvl1pPr>
          </a:lstStyle>
          <a:p>
            <a:fld id="{FB19E962-A39D-40A6-9554-7D55FA2E69BE}" type="datetime4">
              <a:rPr lang="en-US" smtClean="0"/>
              <a:pPr/>
              <a:t>June 11,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64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609600"/>
            <a:ext cx="7772400" cy="704850"/>
          </a:xfrm>
        </p:spPr>
        <p:txBody>
          <a:bodyPr>
            <a:normAutofit/>
          </a:bodyPr>
          <a:lstStyle>
            <a:lvl1pPr algn="l">
              <a:defRPr sz="3200" b="1" baseline="0">
                <a:solidFill>
                  <a:srgbClr val="0033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err="1" smtClean="0"/>
              <a:t>Powerpoint</a:t>
            </a:r>
            <a:r>
              <a:rPr lang="en-US" dirty="0" smtClean="0"/>
              <a:t> title to go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1371600"/>
            <a:ext cx="6400800" cy="457200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 TO GO HERE IN THIS FONT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19812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B19E962-A39D-40A6-9554-7D55FA2E69BE}" type="datetime4">
              <a:rPr lang="en-US" smtClean="0"/>
              <a:pPr/>
              <a:t>June 11, 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41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1000"/>
          </a:xfrm>
          <a:solidFill>
            <a:schemeClr val="bg1">
              <a:alpha val="51000"/>
            </a:schemeClr>
          </a:solidFill>
        </p:spPr>
        <p:txBody>
          <a:bodyPr/>
          <a:lstStyle>
            <a:lvl1pPr>
              <a:defRPr sz="3600" b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3200" b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800" b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800" b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 b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 baseline="0">
                <a:solidFill>
                  <a:srgbClr val="0000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93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AAE89-2588-4622-A4CF-3782920ECC8A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36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A3A8E-1B1A-4059-BBBA-63AE3643122E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25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618931-CFEB-463E-ADD6-3A7314F4148F}" type="datetime4">
              <a:rPr lang="en-US" smtClean="0"/>
              <a:pPr/>
              <a:t>June 11, 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12F388AD-C8DA-4CC9-8B68-52B017F7B6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24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18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6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1" kern="1200" cap="small" baseline="0">
          <a:solidFill>
            <a:srgbClr val="0000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rgbClr val="000099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2" name="Title Placeholder 4"/>
          <p:cNvSpPr>
            <a:spLocks noGrp="1"/>
          </p:cNvSpPr>
          <p:nvPr>
            <p:ph type="title"/>
          </p:nvPr>
        </p:nvSpPr>
        <p:spPr bwMode="auto">
          <a:xfrm>
            <a:off x="1371600" y="1219200"/>
            <a:ext cx="74977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371600" y="2590800"/>
            <a:ext cx="749776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pitchFamily="34" charset="0"/>
              </a:defRPr>
            </a:lvl1pPr>
            <a:extLst/>
          </a:lstStyle>
          <a:p>
            <a:fld id="{609D0FDC-AE6A-4FAE-92E0-A9A15AC9B0A9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i="0">
                <a:solidFill>
                  <a:srgbClr val="6B011A"/>
                </a:solidFill>
                <a:effectLst/>
                <a:latin typeface="Garamond" pitchFamily="18" charset="0"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pitchFamily="34" charset="0"/>
              </a:defRPr>
            </a:lvl1pPr>
            <a:extLst/>
          </a:lstStyle>
          <a:p>
            <a:fld id="{94687096-32DB-4A3C-81B2-3D1D64EB20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38" name="Picture 17" descr="com logotyp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8600" y="165100"/>
            <a:ext cx="48006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b="1" kern="1200">
          <a:solidFill>
            <a:srgbClr val="6B011A"/>
          </a:solidFill>
          <a:latin typeface="Garamond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6B011A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6B011A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6B011A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6B011A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6B011A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6B011A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6B011A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 b="1">
          <a:solidFill>
            <a:srgbClr val="6B011A"/>
          </a:solidFill>
          <a:latin typeface="Garamond" pitchFamily="18" charset="0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rgbClr val="6B011A"/>
        </a:buClr>
        <a:buSzPct val="80000"/>
        <a:buFont typeface="Wingdings 2" pitchFamily="18" charset="2"/>
        <a:buChar char=""/>
        <a:defRPr sz="3200" kern="1200">
          <a:solidFill>
            <a:srgbClr val="6B011A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rgbClr val="6B011A"/>
        </a:buClr>
        <a:buFont typeface="Verdana" pitchFamily="34" charset="0"/>
        <a:buChar char="◦"/>
        <a:defRPr sz="2800" kern="1200">
          <a:solidFill>
            <a:srgbClr val="6B011A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rgbClr val="6B011A"/>
        </a:buClr>
        <a:buFont typeface="Wingdings 2" pitchFamily="18" charset="2"/>
        <a:buChar char=""/>
        <a:defRPr sz="2400" kern="1200">
          <a:solidFill>
            <a:srgbClr val="6B011A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6B011A"/>
        </a:buClr>
        <a:buFont typeface="Wingdings 2" pitchFamily="18" charset="2"/>
        <a:buChar char=""/>
        <a:defRPr sz="2000" kern="1200">
          <a:solidFill>
            <a:srgbClr val="6B011A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6B011A"/>
        </a:buClr>
        <a:buFont typeface="Wingdings 2" pitchFamily="18" charset="2"/>
        <a:buChar char=""/>
        <a:defRPr sz="2000" kern="1200">
          <a:solidFill>
            <a:srgbClr val="6B011A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575E-4F06-4ED1-8AD6-8A0C104083E3}" type="datetimeFigureOut">
              <a:rPr lang="en-US" smtClean="0"/>
              <a:pPr/>
              <a:t>6/11/2014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1C9ED-39AF-4131-9B2C-6FDBE02C3BC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nside.umassmed.edu/uploadedFiles/Administrative_Decision_Policy_Request_Form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umassmed.edu/Global/Office%20of%20Faculty%20Affairs/documents/Administrative_Decision_for_Faculty_Hires_Request_Form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massmed.edu/uploadedFiles/hr/Landing_Pages/Hiring_manager_User%20Guid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umassmed.edu/ListSummary.aspx?id=119232" TargetMode="External"/><Relationship Id="rId5" Type="http://schemas.openxmlformats.org/officeDocument/2006/relationships/hyperlink" Target="http://inside.umassmed.edu/uploadedFiles/Administrative_Decision_Policy_Request_Form.pdf" TargetMode="External"/><Relationship Id="rId4" Type="http://schemas.openxmlformats.org/officeDocument/2006/relationships/hyperlink" Target="http://inside.umassmed.edu/uploadedFiles/Hiring%20Freeze%20EXEMPTION%20Form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8288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</a:rPr>
              <a:t>The Hiring Review Process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/>
              <a:t>An Overview, Navigation Tips, and Where to find Forms and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Hiring Review: The 5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If required for the position, </a:t>
            </a:r>
            <a:r>
              <a:rPr lang="en-US" dirty="0"/>
              <a:t>h</a:t>
            </a:r>
            <a:r>
              <a:rPr lang="en-US" dirty="0" smtClean="0"/>
              <a:t>iring manager or designee:</a:t>
            </a:r>
          </a:p>
          <a:p>
            <a:pPr marL="0" indent="0">
              <a:buNone/>
            </a:pPr>
            <a:endParaRPr lang="en-US" dirty="0" smtClean="0"/>
          </a:p>
          <a:p>
            <a:pPr marL="966788" indent="-444500">
              <a:buFont typeface="+mj-lt"/>
              <a:buAutoNum type="arabicPeriod"/>
            </a:pPr>
            <a:r>
              <a:rPr lang="en-US" sz="4100" dirty="0" smtClean="0"/>
              <a:t>Opens a Requisition in iCIMS</a:t>
            </a:r>
          </a:p>
          <a:p>
            <a:pPr marL="966788" indent="-444500">
              <a:buFont typeface="+mj-lt"/>
              <a:buAutoNum type="arabicPeriod"/>
            </a:pPr>
            <a:r>
              <a:rPr lang="en-US" sz="4100" dirty="0" smtClean="0"/>
              <a:t>Downloads and completes </a:t>
            </a:r>
            <a:r>
              <a:rPr lang="en-US" sz="4200" dirty="0" smtClean="0"/>
              <a:t>the Administrative </a:t>
            </a:r>
            <a:r>
              <a:rPr lang="en-US" sz="4200" dirty="0"/>
              <a:t>Decision Exemption  for Hiring Freeze </a:t>
            </a:r>
            <a:r>
              <a:rPr lang="en-US" sz="4100" dirty="0" smtClean="0"/>
              <a:t>form</a:t>
            </a:r>
          </a:p>
          <a:p>
            <a:pPr marL="966788" indent="-444500">
              <a:buFont typeface="+mj-lt"/>
              <a:buAutoNum type="arabicPeriod"/>
            </a:pPr>
            <a:r>
              <a:rPr lang="en-US" sz="4100" dirty="0" smtClean="0"/>
              <a:t>Emails  request to DEOO</a:t>
            </a:r>
          </a:p>
          <a:p>
            <a:pPr marL="966788" indent="-444500">
              <a:buFont typeface="+mj-lt"/>
              <a:buAutoNum type="arabicPeriod"/>
            </a:pPr>
            <a:r>
              <a:rPr lang="en-US" sz="4100" dirty="0" smtClean="0"/>
              <a:t>Responds to any requests for additional information</a:t>
            </a:r>
          </a:p>
          <a:p>
            <a:pPr marL="966788" indent="-444500">
              <a:buFont typeface="+mj-lt"/>
              <a:buAutoNum type="arabicPeriod"/>
            </a:pPr>
            <a:r>
              <a:rPr lang="en-US" sz="4100" dirty="0" smtClean="0"/>
              <a:t>Receives response via email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approved, initiates the recruitment process with the Talent Specialist </a:t>
            </a:r>
            <a:r>
              <a:rPr lang="en-US" dirty="0"/>
              <a:t> </a:t>
            </a:r>
            <a:r>
              <a:rPr lang="en-US" dirty="0" smtClean="0"/>
              <a:t>assigned to her/his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Search Waiver or Expedited Search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Complete </a:t>
            </a:r>
            <a:r>
              <a:rPr lang="en-US" dirty="0">
                <a:hlinkClick r:id="rId3" action="ppaction://hlinkfile" tooltip="Administrative Decision Policy Request Form"/>
              </a:rPr>
              <a:t>ADMINISTRATIVE DECISION POLICY REQUEST FORM </a:t>
            </a:r>
            <a:r>
              <a:rPr lang="en-US" b="1" dirty="0">
                <a:hlinkClick r:id="rId3" action="ppaction://hlinkfile" tooltip="Administrative Decision Policy Request Form"/>
              </a:rPr>
              <a:t>(Staff)</a:t>
            </a:r>
            <a:r>
              <a:rPr lang="en-US" b="1" dirty="0"/>
              <a:t> </a:t>
            </a:r>
            <a:r>
              <a:rPr lang="en-US" dirty="0"/>
              <a:t> </a:t>
            </a:r>
            <a:r>
              <a:rPr lang="en-US" dirty="0" smtClean="0"/>
              <a:t> (OR </a:t>
            </a:r>
            <a:r>
              <a:rPr lang="en-US" dirty="0">
                <a:hlinkClick r:id="rId4"/>
              </a:rPr>
              <a:t>Administrative Decision for Faculty Hires </a:t>
            </a:r>
            <a:r>
              <a:rPr lang="en-US" dirty="0" smtClean="0">
                <a:hlinkClick r:id="rId4"/>
              </a:rPr>
              <a:t>Request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 smtClean="0"/>
              <a:t>Submit the form to DEOO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7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Tips for a Smooth </a:t>
            </a:r>
            <a:r>
              <a:rPr lang="en-US" dirty="0" smtClean="0"/>
              <a:t>Hire Review Process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305800" cy="45259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Use the most up to date PDF version of request form(s)</a:t>
            </a:r>
          </a:p>
          <a:p>
            <a:r>
              <a:rPr lang="en-US" sz="3600" dirty="0" smtClean="0"/>
              <a:t>Email the PDF (do not copy or scan)</a:t>
            </a:r>
          </a:p>
          <a:p>
            <a:r>
              <a:rPr lang="en-US" sz="3600" b="1" dirty="0" smtClean="0"/>
              <a:t>Include  </a:t>
            </a:r>
            <a:r>
              <a:rPr lang="en-US" sz="3600" b="1" dirty="0"/>
              <a:t>the </a:t>
            </a:r>
            <a:r>
              <a:rPr lang="en-US" sz="3600" b="1" dirty="0" smtClean="0"/>
              <a:t>Requisition </a:t>
            </a:r>
            <a:r>
              <a:rPr lang="en-US" sz="3600" b="1" dirty="0"/>
              <a:t># and </a:t>
            </a:r>
            <a:r>
              <a:rPr lang="en-US" sz="3600" b="1" dirty="0" smtClean="0"/>
              <a:t>Speed type </a:t>
            </a:r>
          </a:p>
          <a:p>
            <a:r>
              <a:rPr lang="en-US" sz="3600" dirty="0" smtClean="0"/>
              <a:t>Use </a:t>
            </a:r>
            <a:r>
              <a:rPr lang="en-US" sz="3600" dirty="0"/>
              <a:t>formal job titles for existing </a:t>
            </a:r>
            <a:r>
              <a:rPr lang="en-US" sz="3600" dirty="0" smtClean="0"/>
              <a:t>jobs</a:t>
            </a:r>
            <a:endParaRPr lang="en-US" sz="3600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7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Tips </a:t>
            </a:r>
            <a:r>
              <a:rPr lang="en-US" dirty="0"/>
              <a:t>for a Smooth </a:t>
            </a:r>
            <a:r>
              <a:rPr lang="en-US" dirty="0" smtClean="0"/>
              <a:t>Hire Review Process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Indicate on the form if you are proposing </a:t>
            </a:r>
            <a:r>
              <a:rPr lang="en-US" dirty="0" smtClean="0"/>
              <a:t>a new unapproved position </a:t>
            </a:r>
            <a:endParaRPr lang="en-US" dirty="0"/>
          </a:p>
          <a:p>
            <a:r>
              <a:rPr lang="en-US" b="1" dirty="0" smtClean="0"/>
              <a:t>Request waivers/expedited searches as early in the process as possible or with the request for Hiring Review</a:t>
            </a:r>
          </a:p>
          <a:p>
            <a:r>
              <a:rPr lang="en-US" dirty="0" smtClean="0"/>
              <a:t>If </a:t>
            </a:r>
            <a:r>
              <a:rPr lang="en-US" dirty="0"/>
              <a:t>you are requesting approval for multiple positions, indicate the number of positions on the form at the time of request.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Informed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9" y="1447801"/>
            <a:ext cx="6647811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1"/>
            <a:ext cx="4811395" cy="180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achine generated alternative text: __________________________________ —&#10;http://www.umassmed.edu/ListSummary,aspx?id=119232 P UMass Medical Sch... X Google&#10;Contact Us I Feedback I UMMS Internet Home I UMassMed Nowl&#10;1  Human Resources ____&#10;Massachusetts&#10;University of 1—IR (a,sL ¡le search M uWMS&#10;UMASS Medical School&#10;4/23/2014 UMMS Career Brochure(2)&#10;UMassMed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594306"/>
            <a:ext cx="7848600" cy="19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91188" y="4324303"/>
            <a:ext cx="3980811" cy="914400"/>
          </a:xfrm>
          <a:prstGeom prst="ellipse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4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Handy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Managers Guide to Hiring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umassmed.edu/uploadedFiles/hr/Landing_Pages/Hiring_manager_User%20Guide.pdf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Administrative </a:t>
            </a:r>
            <a:r>
              <a:rPr lang="en-US" dirty="0"/>
              <a:t>Decision Exemption </a:t>
            </a:r>
            <a:r>
              <a:rPr lang="en-US" dirty="0" smtClean="0"/>
              <a:t> to Hiring Freeze  Form  (Hiring Review)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inside.umassmed.edu/uploadedFiles/Hiring%20Freeze%20EXEMPTION%20Form.pdf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Administrative Decision Policy Request Form  (For  Search Wavier/Expedited Search)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inside.umassmed.edu/uploadedFiles/Administrative_Decision_Policy_Request_Form.pdf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HR Capsule and Announcements Archive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www.umassmed.edu/ListSummary.aspx?id=119232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5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Hiring Review consists of 5 Steps</a:t>
            </a:r>
          </a:p>
          <a:p>
            <a:r>
              <a:rPr lang="en-US" dirty="0" smtClean="0"/>
              <a:t>Waivers/ expedited searches require a separate request </a:t>
            </a:r>
          </a:p>
          <a:p>
            <a:r>
              <a:rPr lang="en-US" dirty="0" smtClean="0"/>
              <a:t>Watch the HR Capsule, HR Communication or reference the HR Capsule archive for updates and changes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Contact Greer Jordan with questions or suggestions to improve the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3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766</Words>
  <Application>Microsoft Office PowerPoint</Application>
  <PresentationFormat>On-screen Show (4:3)</PresentationFormat>
  <Paragraphs>94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Frutiger LT Std 45 Light</vt:lpstr>
      <vt:lpstr>Verdana</vt:lpstr>
      <vt:lpstr>Calibri</vt:lpstr>
      <vt:lpstr>Garamond</vt:lpstr>
      <vt:lpstr>Wingdings 2</vt:lpstr>
      <vt:lpstr>Sabon LT Std</vt:lpstr>
      <vt:lpstr>Gill Sans MT</vt:lpstr>
      <vt:lpstr>Office Theme</vt:lpstr>
      <vt:lpstr>D3 theme</vt:lpstr>
      <vt:lpstr>Custom Design</vt:lpstr>
      <vt:lpstr>The Hiring Review Process</vt:lpstr>
      <vt:lpstr>Hiring Review: The 5 Steps </vt:lpstr>
      <vt:lpstr> Search Waiver or Expedited Search </vt:lpstr>
      <vt:lpstr>Tips for a Smooth Hire Review Process </vt:lpstr>
      <vt:lpstr>Other Tips for a Smooth Hire Review Process </vt:lpstr>
      <vt:lpstr>Stay Informed</vt:lpstr>
      <vt:lpstr>Handy Links</vt:lpstr>
      <vt:lpstr>Key Takeaways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Streeter, Martha</cp:lastModifiedBy>
  <cp:revision>214</cp:revision>
  <cp:lastPrinted>2014-06-04T12:10:49Z</cp:lastPrinted>
  <dcterms:created xsi:type="dcterms:W3CDTF">2012-01-31T18:58:10Z</dcterms:created>
  <dcterms:modified xsi:type="dcterms:W3CDTF">2014-06-11T20:29:59Z</dcterms:modified>
</cp:coreProperties>
</file>