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38"/>
  </p:notesMasterIdLst>
  <p:sldIdLst>
    <p:sldId id="336" r:id="rId3"/>
    <p:sldId id="387" r:id="rId4"/>
    <p:sldId id="390" r:id="rId5"/>
    <p:sldId id="389" r:id="rId6"/>
    <p:sldId id="337" r:id="rId7"/>
    <p:sldId id="338" r:id="rId8"/>
    <p:sldId id="358" r:id="rId9"/>
    <p:sldId id="359" r:id="rId10"/>
    <p:sldId id="385" r:id="rId11"/>
    <p:sldId id="386" r:id="rId12"/>
    <p:sldId id="388" r:id="rId13"/>
    <p:sldId id="384" r:id="rId14"/>
    <p:sldId id="383" r:id="rId15"/>
    <p:sldId id="361" r:id="rId16"/>
    <p:sldId id="362" r:id="rId17"/>
    <p:sldId id="339"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79" r:id="rId35"/>
    <p:sldId id="381" r:id="rId36"/>
    <p:sldId id="380" r:id="rId3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0ECDA7-8532-4B3D-A221-E640BA44A810}">
          <p14:sldIdLst>
            <p14:sldId id="336"/>
            <p14:sldId id="387"/>
            <p14:sldId id="390"/>
            <p14:sldId id="389"/>
            <p14:sldId id="337"/>
            <p14:sldId id="338"/>
            <p14:sldId id="358"/>
            <p14:sldId id="359"/>
            <p14:sldId id="385"/>
            <p14:sldId id="386"/>
            <p14:sldId id="388"/>
            <p14:sldId id="384"/>
            <p14:sldId id="383"/>
            <p14:sldId id="361"/>
            <p14:sldId id="362"/>
            <p14:sldId id="339"/>
            <p14:sldId id="363"/>
            <p14:sldId id="364"/>
            <p14:sldId id="365"/>
            <p14:sldId id="366"/>
            <p14:sldId id="367"/>
            <p14:sldId id="368"/>
            <p14:sldId id="369"/>
            <p14:sldId id="370"/>
            <p14:sldId id="371"/>
            <p14:sldId id="372"/>
            <p14:sldId id="373"/>
            <p14:sldId id="374"/>
            <p14:sldId id="375"/>
            <p14:sldId id="376"/>
            <p14:sldId id="377"/>
            <p14:sldId id="378"/>
            <p14:sldId id="379"/>
            <p14:sldId id="381"/>
            <p14:sldId id="3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99880" autoAdjust="0"/>
  </p:normalViewPr>
  <p:slideViewPr>
    <p:cSldViewPr>
      <p:cViewPr varScale="1">
        <p:scale>
          <a:sx n="115" d="100"/>
          <a:sy n="115" d="100"/>
        </p:scale>
        <p:origin x="1116" y="12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7" d="100"/>
          <a:sy n="77" d="100"/>
        </p:scale>
        <p:origin x="-1998" y="-102"/>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7"/>
            <a:ext cx="3041968" cy="465296"/>
          </a:xfrm>
          <a:prstGeom prst="rect">
            <a:avLst/>
          </a:prstGeom>
        </p:spPr>
        <p:txBody>
          <a:bodyPr vert="horz" lIns="93228" tIns="46613" rIns="93228" bIns="46613" rtlCol="0"/>
          <a:lstStyle>
            <a:lvl1pPr algn="l">
              <a:defRPr sz="1200"/>
            </a:lvl1pPr>
          </a:lstStyle>
          <a:p>
            <a:endParaRPr lang="en-US" dirty="0"/>
          </a:p>
        </p:txBody>
      </p:sp>
      <p:sp>
        <p:nvSpPr>
          <p:cNvPr id="3" name="Date Placeholder 2"/>
          <p:cNvSpPr>
            <a:spLocks noGrp="1"/>
          </p:cNvSpPr>
          <p:nvPr>
            <p:ph type="dt" idx="1"/>
          </p:nvPr>
        </p:nvSpPr>
        <p:spPr>
          <a:xfrm>
            <a:off x="3976337" y="7"/>
            <a:ext cx="3041968" cy="465296"/>
          </a:xfrm>
          <a:prstGeom prst="rect">
            <a:avLst/>
          </a:prstGeom>
        </p:spPr>
        <p:txBody>
          <a:bodyPr vert="horz" lIns="93228" tIns="46613" rIns="93228" bIns="46613" rtlCol="0"/>
          <a:lstStyle>
            <a:lvl1pPr algn="r">
              <a:defRPr sz="1200"/>
            </a:lvl1pPr>
          </a:lstStyle>
          <a:p>
            <a:fld id="{55DE90B6-57B3-4F33-87C1-6AEE4A9408C7}" type="datetimeFigureOut">
              <a:rPr lang="en-US" smtClean="0"/>
              <a:pPr/>
              <a:t>7/28/2017</a:t>
            </a:fld>
            <a:endParaRPr lang="en-US" dirty="0"/>
          </a:p>
        </p:txBody>
      </p:sp>
      <p:sp>
        <p:nvSpPr>
          <p:cNvPr id="4" name="Slide Image Placeholder 3"/>
          <p:cNvSpPr>
            <a:spLocks noGrp="1" noRot="1" noChangeAspect="1"/>
          </p:cNvSpPr>
          <p:nvPr>
            <p:ph type="sldImg" idx="2"/>
          </p:nvPr>
        </p:nvSpPr>
        <p:spPr>
          <a:xfrm>
            <a:off x="1182688" y="696913"/>
            <a:ext cx="4654550" cy="3490912"/>
          </a:xfrm>
          <a:prstGeom prst="rect">
            <a:avLst/>
          </a:prstGeom>
          <a:noFill/>
          <a:ln w="12700">
            <a:solidFill>
              <a:prstClr val="black"/>
            </a:solidFill>
          </a:ln>
        </p:spPr>
        <p:txBody>
          <a:bodyPr vert="horz" lIns="93228" tIns="46613" rIns="93228" bIns="46613" rtlCol="0" anchor="ctr"/>
          <a:lstStyle/>
          <a:p>
            <a:endParaRPr lang="en-US" dirty="0"/>
          </a:p>
        </p:txBody>
      </p:sp>
      <p:sp>
        <p:nvSpPr>
          <p:cNvPr id="5" name="Notes Placeholder 4"/>
          <p:cNvSpPr>
            <a:spLocks noGrp="1"/>
          </p:cNvSpPr>
          <p:nvPr>
            <p:ph type="body" sz="quarter" idx="3"/>
          </p:nvPr>
        </p:nvSpPr>
        <p:spPr>
          <a:xfrm>
            <a:off x="701993" y="4420321"/>
            <a:ext cx="5615940" cy="4187666"/>
          </a:xfrm>
          <a:prstGeom prst="rect">
            <a:avLst/>
          </a:prstGeom>
        </p:spPr>
        <p:txBody>
          <a:bodyPr vert="horz" lIns="93228" tIns="46613" rIns="93228" bIns="466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8839020"/>
            <a:ext cx="3041968" cy="465296"/>
          </a:xfrm>
          <a:prstGeom prst="rect">
            <a:avLst/>
          </a:prstGeom>
        </p:spPr>
        <p:txBody>
          <a:bodyPr vert="horz" lIns="93228" tIns="46613" rIns="93228" bIns="466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7" y="8839020"/>
            <a:ext cx="3041968" cy="465296"/>
          </a:xfrm>
          <a:prstGeom prst="rect">
            <a:avLst/>
          </a:prstGeom>
        </p:spPr>
        <p:txBody>
          <a:bodyPr vert="horz" lIns="93228" tIns="46613" rIns="93228" bIns="46613" rtlCol="0" anchor="b"/>
          <a:lstStyle>
            <a:lvl1pPr algn="r">
              <a:defRPr sz="1200"/>
            </a:lvl1pPr>
          </a:lstStyle>
          <a:p>
            <a:fld id="{B7BEF2A5-C385-498B-9823-6F3624EF1867}" type="slidenum">
              <a:rPr lang="en-US" smtClean="0"/>
              <a:pPr/>
              <a:t>‹#›</a:t>
            </a:fld>
            <a:endParaRPr lang="en-US" dirty="0"/>
          </a:p>
        </p:txBody>
      </p:sp>
    </p:spTree>
    <p:extLst>
      <p:ext uri="{BB962C8B-B14F-4D97-AF65-F5344CB8AC3E}">
        <p14:creationId xmlns:p14="http://schemas.microsoft.com/office/powerpoint/2010/main" val="346583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a:t>
            </a:fld>
            <a:endParaRPr lang="en-US" dirty="0"/>
          </a:p>
        </p:txBody>
      </p:sp>
    </p:spTree>
    <p:extLst>
      <p:ext uri="{BB962C8B-B14F-4D97-AF65-F5344CB8AC3E}">
        <p14:creationId xmlns:p14="http://schemas.microsoft.com/office/powerpoint/2010/main" val="3887152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5" y="4420319"/>
            <a:ext cx="5871210" cy="4586441"/>
          </a:xfrm>
        </p:spPr>
        <p:txBody>
          <a:bodyPr/>
          <a:lstStyle/>
          <a:p>
            <a:r>
              <a:rPr lang="en-US" dirty="0"/>
              <a:t>One </a:t>
            </a:r>
            <a:r>
              <a:rPr lang="en-US" dirty="0" smtClean="0"/>
              <a:t>important element to critical </a:t>
            </a:r>
            <a:r>
              <a:rPr lang="en-US" dirty="0"/>
              <a:t>thinking and problem solving </a:t>
            </a:r>
            <a:r>
              <a:rPr lang="en-US" dirty="0" smtClean="0"/>
              <a:t>is to first define a problem </a:t>
            </a:r>
            <a:r>
              <a:rPr lang="en-US" dirty="0"/>
              <a:t>statement</a:t>
            </a:r>
            <a:r>
              <a:rPr lang="en-US" dirty="0" smtClean="0"/>
              <a:t>. </a:t>
            </a:r>
          </a:p>
          <a:p>
            <a:endParaRPr lang="en-US" dirty="0"/>
          </a:p>
          <a:p>
            <a:r>
              <a:rPr lang="en-US" dirty="0" smtClean="0"/>
              <a:t>When </a:t>
            </a:r>
            <a:r>
              <a:rPr lang="en-US" dirty="0"/>
              <a:t>you put together a good problem statement, it becomes your charter for your critical thinking efforts</a:t>
            </a:r>
            <a:r>
              <a:rPr lang="en-US" dirty="0" smtClean="0"/>
              <a:t>.  It will:</a:t>
            </a:r>
          </a:p>
          <a:p>
            <a:endParaRPr lang="en-US" b="1" dirty="0"/>
          </a:p>
          <a:p>
            <a:r>
              <a:rPr lang="en-US" dirty="0" smtClean="0"/>
              <a:t>- Spell </a:t>
            </a:r>
            <a:r>
              <a:rPr lang="en-US" dirty="0"/>
              <a:t>out your </a:t>
            </a:r>
            <a:r>
              <a:rPr lang="en-US" dirty="0" smtClean="0"/>
              <a:t>goals </a:t>
            </a:r>
          </a:p>
          <a:p>
            <a:r>
              <a:rPr lang="en-US" dirty="0" smtClean="0"/>
              <a:t>- Lay out </a:t>
            </a:r>
            <a:r>
              <a:rPr lang="en-US" dirty="0"/>
              <a:t>boundaries </a:t>
            </a:r>
            <a:r>
              <a:rPr lang="en-US" dirty="0" smtClean="0"/>
              <a:t>and define </a:t>
            </a:r>
            <a:r>
              <a:rPr lang="en-US" dirty="0"/>
              <a:t>success </a:t>
            </a:r>
            <a:r>
              <a:rPr lang="en-US" dirty="0" smtClean="0"/>
              <a:t>criteria</a:t>
            </a:r>
          </a:p>
          <a:p>
            <a:r>
              <a:rPr lang="en-US" dirty="0" smtClean="0"/>
              <a:t>- Spell </a:t>
            </a:r>
            <a:r>
              <a:rPr lang="en-US" dirty="0"/>
              <a:t>out the constraints you're going to </a:t>
            </a:r>
            <a:r>
              <a:rPr lang="en-US" dirty="0" smtClean="0"/>
              <a:t>face &amp; articulate </a:t>
            </a:r>
            <a:r>
              <a:rPr lang="en-US" dirty="0"/>
              <a:t>your </a:t>
            </a:r>
            <a:r>
              <a:rPr lang="en-US" dirty="0" smtClean="0"/>
              <a:t>assumptions</a:t>
            </a:r>
          </a:p>
          <a:p>
            <a:r>
              <a:rPr lang="en-US" dirty="0" smtClean="0"/>
              <a:t>- Identify who </a:t>
            </a:r>
            <a:r>
              <a:rPr lang="en-US" dirty="0"/>
              <a:t>the stakeholders </a:t>
            </a:r>
            <a:r>
              <a:rPr lang="en-US" dirty="0" smtClean="0"/>
              <a:t>are</a:t>
            </a:r>
          </a:p>
          <a:p>
            <a:r>
              <a:rPr lang="en-US" dirty="0" smtClean="0"/>
              <a:t>- Provide timelines </a:t>
            </a:r>
            <a:r>
              <a:rPr lang="en-US" dirty="0"/>
              <a:t>that you're going to </a:t>
            </a:r>
            <a:r>
              <a:rPr lang="en-US" dirty="0" smtClean="0"/>
              <a:t>face </a:t>
            </a:r>
          </a:p>
          <a:p>
            <a:endParaRPr lang="en-US" dirty="0"/>
          </a:p>
          <a:p>
            <a:r>
              <a:rPr lang="en-US" dirty="0" smtClean="0"/>
              <a:t>Take </a:t>
            </a:r>
            <a:r>
              <a:rPr lang="en-US" dirty="0"/>
              <a:t>a look at a problem you're trying to solve. Is it clear what the problem statement is? Do you know what the goals are? What the boundaries, constraints, and assumptions are? Do you know who the stakeholders are? </a:t>
            </a:r>
            <a:endParaRPr lang="en-US" dirty="0" smtClean="0"/>
          </a:p>
          <a:p>
            <a:endParaRPr lang="en-US" dirty="0"/>
          </a:p>
          <a:p>
            <a:r>
              <a:rPr lang="en-US" dirty="0" smtClean="0"/>
              <a:t>The </a:t>
            </a:r>
            <a:r>
              <a:rPr lang="en-US" dirty="0"/>
              <a:t>time you spend with this type of critical thought is going to help you be more effective in solving the problems that you face</a:t>
            </a:r>
            <a:r>
              <a:rPr lang="en-US" dirty="0" smtClean="0"/>
              <a:t>.</a:t>
            </a:r>
          </a:p>
          <a:p>
            <a:endParaRPr lang="en-US" dirty="0"/>
          </a:p>
          <a:p>
            <a:r>
              <a:rPr lang="en-US" dirty="0" smtClean="0"/>
              <a:t>Now let’s talk about another critical tool – asking the question behind the question.</a:t>
            </a:r>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10</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4" y="4420319"/>
            <a:ext cx="5871210" cy="4586441"/>
          </a:xfrm>
        </p:spPr>
        <p:txBody>
          <a:bodyPr/>
          <a:lstStyle/>
          <a:p>
            <a:r>
              <a:rPr lang="en-US" dirty="0" smtClean="0"/>
              <a:t>Please  refer to the handout  and answer the questions to the best of your ability . You’re </a:t>
            </a:r>
            <a:r>
              <a:rPr lang="en-US" dirty="0"/>
              <a:t>not expected to know all of the answers. When you finish the course, you’ll have the opportunity to answer these questions again and </a:t>
            </a:r>
            <a:r>
              <a:rPr lang="en-US" dirty="0" smtClean="0"/>
              <a:t>apply what </a:t>
            </a:r>
            <a:r>
              <a:rPr lang="en-US" dirty="0"/>
              <a:t>you’ve learned. </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11</a:t>
            </a:fld>
            <a:endParaRPr lang="en-US" dirty="0"/>
          </a:p>
        </p:txBody>
      </p:sp>
    </p:spTree>
    <p:extLst>
      <p:ext uri="{BB962C8B-B14F-4D97-AF65-F5344CB8AC3E}">
        <p14:creationId xmlns:p14="http://schemas.microsoft.com/office/powerpoint/2010/main" val="787572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4" y="4420319"/>
            <a:ext cx="5871210" cy="4586441"/>
          </a:xfrm>
        </p:spPr>
        <p:txBody>
          <a:bodyPr/>
          <a:lstStyle/>
          <a:p>
            <a:r>
              <a:rPr lang="en-US" dirty="0" smtClean="0"/>
              <a:t>Please  refer to the handout  and answer the questions to the best of your ability . You’re </a:t>
            </a:r>
            <a:r>
              <a:rPr lang="en-US" dirty="0"/>
              <a:t>not expected to know all of the answers. When you finish the course, you’ll have the opportunity to answer these questions again and </a:t>
            </a:r>
            <a:r>
              <a:rPr lang="en-US" dirty="0" smtClean="0"/>
              <a:t>apply what </a:t>
            </a:r>
            <a:r>
              <a:rPr lang="en-US" dirty="0"/>
              <a:t>you’ve learned. </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12</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4" y="4420319"/>
            <a:ext cx="5871210" cy="4586441"/>
          </a:xfrm>
        </p:spPr>
        <p:txBody>
          <a:bodyPr/>
          <a:lstStyle/>
          <a:p>
            <a:r>
              <a:rPr lang="en-US" dirty="0" smtClean="0"/>
              <a:t>Please  refer to the handout  and answer the questions to the best of your ability . You’re </a:t>
            </a:r>
            <a:r>
              <a:rPr lang="en-US" dirty="0"/>
              <a:t>not expected to know all of the answers. When you finish the course, you’ll have the opportunity to answer these questions again and </a:t>
            </a:r>
            <a:r>
              <a:rPr lang="en-US" dirty="0" smtClean="0"/>
              <a:t>apply what </a:t>
            </a:r>
            <a:r>
              <a:rPr lang="en-US" dirty="0"/>
              <a:t>you’ve learned. </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13</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14</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15</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16</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17</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18</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19</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265" y="4426358"/>
            <a:ext cx="5626113" cy="4592707"/>
          </a:xfrm>
        </p:spPr>
        <p:txBody>
          <a:bodyPr/>
          <a:lstStyle/>
          <a:p>
            <a:r>
              <a:rPr lang="en-US" dirty="0"/>
              <a:t>Welcome to Critical </a:t>
            </a:r>
            <a:r>
              <a:rPr lang="en-US" dirty="0" smtClean="0"/>
              <a:t>Thinking – our latest course offering in our Professional Development series.</a:t>
            </a:r>
          </a:p>
          <a:p>
            <a:r>
              <a:rPr lang="en-US" b="1" dirty="0" smtClean="0"/>
              <a:t> </a:t>
            </a:r>
          </a:p>
          <a:p>
            <a:r>
              <a:rPr lang="en-US" dirty="0" smtClean="0"/>
              <a:t>In </a:t>
            </a:r>
            <a:r>
              <a:rPr lang="en-US" dirty="0"/>
              <a:t>this </a:t>
            </a:r>
            <a:r>
              <a:rPr lang="en-US" dirty="0" smtClean="0"/>
              <a:t>course, we will talk about the importance of using critical thinking to solve problems. We will first discuss the concept of critical thinking, the process of thinking the problem through, and review various critical thinking tools such as:</a:t>
            </a:r>
          </a:p>
          <a:p>
            <a:endParaRPr lang="en-US" dirty="0" smtClean="0"/>
          </a:p>
          <a:p>
            <a:r>
              <a:rPr lang="en-US" dirty="0" smtClean="0"/>
              <a:t>- defining </a:t>
            </a:r>
            <a:r>
              <a:rPr lang="en-US" dirty="0"/>
              <a:t>the real </a:t>
            </a:r>
            <a:r>
              <a:rPr lang="en-US" dirty="0" smtClean="0"/>
              <a:t>problem,</a:t>
            </a:r>
          </a:p>
          <a:p>
            <a:r>
              <a:rPr lang="en-US" dirty="0" smtClean="0"/>
              <a:t>- the </a:t>
            </a:r>
            <a:r>
              <a:rPr lang="en-US" dirty="0"/>
              <a:t>five “why's</a:t>
            </a:r>
            <a:r>
              <a:rPr lang="en-US" dirty="0" smtClean="0"/>
              <a:t>”, and the </a:t>
            </a:r>
            <a:r>
              <a:rPr lang="en-US" dirty="0"/>
              <a:t>seven “so what's</a:t>
            </a:r>
            <a:r>
              <a:rPr lang="en-US" dirty="0" smtClean="0"/>
              <a:t>”,</a:t>
            </a:r>
          </a:p>
          <a:p>
            <a:r>
              <a:rPr lang="en-US" dirty="0" smtClean="0"/>
              <a:t>- blowing </a:t>
            </a:r>
            <a:r>
              <a:rPr lang="en-US" dirty="0"/>
              <a:t>up the </a:t>
            </a:r>
            <a:r>
              <a:rPr lang="en-US" dirty="0" smtClean="0"/>
              <a:t>business</a:t>
            </a:r>
          </a:p>
          <a:p>
            <a:r>
              <a:rPr lang="en-US" dirty="0" smtClean="0"/>
              <a:t>- the </a:t>
            </a:r>
            <a:r>
              <a:rPr lang="en-US" dirty="0"/>
              <a:t>80/20 </a:t>
            </a:r>
            <a:r>
              <a:rPr lang="en-US" dirty="0" smtClean="0"/>
              <a:t>rule,</a:t>
            </a:r>
          </a:p>
          <a:p>
            <a:r>
              <a:rPr lang="en-US" dirty="0" smtClean="0"/>
              <a:t>- and </a:t>
            </a:r>
            <a:r>
              <a:rPr lang="en-US" dirty="0"/>
              <a:t>how to conduct insightful analysis. </a:t>
            </a:r>
            <a:endParaRPr lang="en-US" dirty="0" smtClean="0"/>
          </a:p>
          <a:p>
            <a:pPr marL="172291" indent="-172291">
              <a:buFontTx/>
              <a:buChar char="-"/>
            </a:pPr>
            <a:endParaRPr lang="en-US" dirty="0"/>
          </a:p>
          <a:p>
            <a:r>
              <a:rPr lang="en-US" dirty="0" smtClean="0"/>
              <a:t>Lastly, I’ll discuss </a:t>
            </a:r>
            <a:r>
              <a:rPr lang="en-US" dirty="0"/>
              <a:t>how you can apply these techniques to your daily </a:t>
            </a:r>
            <a:r>
              <a:rPr lang="en-US" dirty="0" smtClean="0"/>
              <a:t>work, </a:t>
            </a:r>
            <a:r>
              <a:rPr lang="en-US" dirty="0"/>
              <a:t>and how you can build a culture of critical thinking within your </a:t>
            </a:r>
            <a:r>
              <a:rPr lang="en-US" dirty="0" smtClean="0"/>
              <a:t>team and/or coworkers. </a:t>
            </a:r>
          </a:p>
          <a:p>
            <a:endParaRPr lang="en-US" dirty="0"/>
          </a:p>
          <a:p>
            <a:r>
              <a:rPr lang="en-US" dirty="0" smtClean="0"/>
              <a:t>Now, let’s do a quick exercise to see what you may already know about this concept.</a:t>
            </a:r>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a:t>
            </a:fld>
            <a:endParaRPr lang="en-US" dirty="0"/>
          </a:p>
        </p:txBody>
      </p:sp>
    </p:spTree>
    <p:extLst>
      <p:ext uri="{BB962C8B-B14F-4D97-AF65-F5344CB8AC3E}">
        <p14:creationId xmlns:p14="http://schemas.microsoft.com/office/powerpoint/2010/main" val="3038720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20</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21</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22</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23</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24</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25</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26</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27</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28</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29</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265" y="4426358"/>
            <a:ext cx="5626113" cy="4592707"/>
          </a:xfrm>
        </p:spPr>
        <p:txBody>
          <a:bodyPr/>
          <a:lstStyle/>
          <a:p>
            <a:r>
              <a:rPr lang="en-US" dirty="0"/>
              <a:t>Welcome to Critical </a:t>
            </a:r>
            <a:r>
              <a:rPr lang="en-US" dirty="0" smtClean="0"/>
              <a:t>Thinking – our latest course offering in our Professional Development series.</a:t>
            </a:r>
          </a:p>
          <a:p>
            <a:r>
              <a:rPr lang="en-US" b="1" dirty="0" smtClean="0"/>
              <a:t> </a:t>
            </a:r>
          </a:p>
          <a:p>
            <a:r>
              <a:rPr lang="en-US" dirty="0" smtClean="0"/>
              <a:t>In </a:t>
            </a:r>
            <a:r>
              <a:rPr lang="en-US" dirty="0"/>
              <a:t>this </a:t>
            </a:r>
            <a:r>
              <a:rPr lang="en-US" dirty="0" smtClean="0"/>
              <a:t>course, we will talk about the importance of using critical thinking to solve problems. We will first discuss the concept of critical thinking, the process of thinking the problem through, and review various critical thinking tools such as:</a:t>
            </a:r>
          </a:p>
          <a:p>
            <a:endParaRPr lang="en-US" dirty="0" smtClean="0"/>
          </a:p>
          <a:p>
            <a:r>
              <a:rPr lang="en-US" dirty="0" smtClean="0"/>
              <a:t>- defining </a:t>
            </a:r>
            <a:r>
              <a:rPr lang="en-US" dirty="0"/>
              <a:t>the real </a:t>
            </a:r>
            <a:r>
              <a:rPr lang="en-US" dirty="0" smtClean="0"/>
              <a:t>problem,</a:t>
            </a:r>
          </a:p>
          <a:p>
            <a:r>
              <a:rPr lang="en-US" dirty="0" smtClean="0"/>
              <a:t>- the </a:t>
            </a:r>
            <a:r>
              <a:rPr lang="en-US" dirty="0"/>
              <a:t>five “why's</a:t>
            </a:r>
            <a:r>
              <a:rPr lang="en-US" dirty="0" smtClean="0"/>
              <a:t>”, and the </a:t>
            </a:r>
            <a:r>
              <a:rPr lang="en-US" dirty="0"/>
              <a:t>seven “so what's</a:t>
            </a:r>
            <a:r>
              <a:rPr lang="en-US" dirty="0" smtClean="0"/>
              <a:t>”,</a:t>
            </a:r>
          </a:p>
          <a:p>
            <a:r>
              <a:rPr lang="en-US" dirty="0" smtClean="0"/>
              <a:t>- blowing </a:t>
            </a:r>
            <a:r>
              <a:rPr lang="en-US" dirty="0"/>
              <a:t>up the </a:t>
            </a:r>
            <a:r>
              <a:rPr lang="en-US" dirty="0" smtClean="0"/>
              <a:t>business</a:t>
            </a:r>
          </a:p>
          <a:p>
            <a:r>
              <a:rPr lang="en-US" dirty="0" smtClean="0"/>
              <a:t>- the </a:t>
            </a:r>
            <a:r>
              <a:rPr lang="en-US" dirty="0"/>
              <a:t>80/20 </a:t>
            </a:r>
            <a:r>
              <a:rPr lang="en-US" dirty="0" smtClean="0"/>
              <a:t>rule,</a:t>
            </a:r>
          </a:p>
          <a:p>
            <a:r>
              <a:rPr lang="en-US" dirty="0" smtClean="0"/>
              <a:t>- and </a:t>
            </a:r>
            <a:r>
              <a:rPr lang="en-US" dirty="0"/>
              <a:t>how to conduct insightful analysis. </a:t>
            </a:r>
            <a:endParaRPr lang="en-US" dirty="0" smtClean="0"/>
          </a:p>
          <a:p>
            <a:pPr marL="172291" indent="-172291">
              <a:buFontTx/>
              <a:buChar char="-"/>
            </a:pPr>
            <a:endParaRPr lang="en-US" dirty="0"/>
          </a:p>
          <a:p>
            <a:r>
              <a:rPr lang="en-US" dirty="0" smtClean="0"/>
              <a:t>Lastly, I’ll discuss </a:t>
            </a:r>
            <a:r>
              <a:rPr lang="en-US" dirty="0"/>
              <a:t>how you can apply these techniques to your daily </a:t>
            </a:r>
            <a:r>
              <a:rPr lang="en-US" dirty="0" smtClean="0"/>
              <a:t>work, </a:t>
            </a:r>
            <a:r>
              <a:rPr lang="en-US" dirty="0"/>
              <a:t>and how you can build a culture of critical thinking within your </a:t>
            </a:r>
            <a:r>
              <a:rPr lang="en-US" dirty="0" smtClean="0"/>
              <a:t>team and/or coworkers. </a:t>
            </a:r>
          </a:p>
          <a:p>
            <a:endParaRPr lang="en-US" dirty="0"/>
          </a:p>
          <a:p>
            <a:r>
              <a:rPr lang="en-US" dirty="0" smtClean="0"/>
              <a:t>Now, let’s do a quick exercise to see what you may already know about this concept.</a:t>
            </a:r>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3</a:t>
            </a:fld>
            <a:endParaRPr lang="en-US" dirty="0"/>
          </a:p>
        </p:txBody>
      </p:sp>
    </p:spTree>
    <p:extLst>
      <p:ext uri="{BB962C8B-B14F-4D97-AF65-F5344CB8AC3E}">
        <p14:creationId xmlns:p14="http://schemas.microsoft.com/office/powerpoint/2010/main" val="2900727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30</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31</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32</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33</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r>
              <a:rPr lang="en-US" altLang="en-US" b="1" dirty="0"/>
              <a:t>Facilitator</a:t>
            </a:r>
            <a:r>
              <a:rPr lang="en-US" altLang="en-US" b="1" i="1" dirty="0"/>
              <a:t/>
            </a:r>
            <a:br>
              <a:rPr lang="en-US" altLang="en-US" b="1" i="1" dirty="0"/>
            </a:br>
            <a:r>
              <a:rPr lang="en-US" altLang="en-US" dirty="0"/>
              <a:t>Annie</a:t>
            </a:r>
          </a:p>
          <a:p>
            <a:endParaRPr lang="en-US" altLang="en-US" b="1" i="1" dirty="0"/>
          </a:p>
          <a:p>
            <a:r>
              <a:rPr lang="en-US" altLang="en-US" b="1" dirty="0"/>
              <a:t>Why This Slide</a:t>
            </a:r>
            <a:br>
              <a:rPr lang="en-US" altLang="en-US" b="1" dirty="0"/>
            </a:br>
            <a:r>
              <a:rPr lang="en-US" altLang="en-US" dirty="0"/>
              <a:t>Contains short instruction clip on task learners have just attempted</a:t>
            </a:r>
          </a:p>
          <a:p>
            <a:endParaRPr lang="en-US" altLang="en-US" dirty="0"/>
          </a:p>
          <a:p>
            <a:r>
              <a:rPr lang="en-US" altLang="en-US" b="1" dirty="0"/>
              <a:t>More Information</a:t>
            </a:r>
          </a:p>
          <a:p>
            <a:r>
              <a:rPr lang="en-US" altLang="en-US" dirty="0"/>
              <a:t>Show the video clip (4 minutes) – and ask them to take a few minutes to review their first question and make it better.</a:t>
            </a:r>
          </a:p>
          <a:p>
            <a:r>
              <a:rPr lang="en-US" altLang="en-US" dirty="0"/>
              <a:t>What was still light – and how did you use content from the video to make it better?</a:t>
            </a:r>
          </a:p>
          <a:p>
            <a:endParaRPr lang="en-US" altLang="en-US" dirty="0"/>
          </a:p>
          <a:p>
            <a:r>
              <a:rPr lang="en-US" altLang="en-US" b="1" dirty="0"/>
              <a:t>Image Prompt</a:t>
            </a:r>
          </a:p>
          <a:p>
            <a:r>
              <a:rPr lang="en-US" altLang="en-US" dirty="0"/>
              <a:t>Nothing critical</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34</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4" y="4420320"/>
            <a:ext cx="5871210" cy="4739206"/>
          </a:xfrm>
        </p:spPr>
        <p:txBody>
          <a:bodyPr/>
          <a:lstStyle/>
          <a:p>
            <a:r>
              <a:rPr lang="en-US" dirty="0" smtClean="0"/>
              <a:t>Refer to the handout  - What Did You Learn?.  Please complete the following questions as accurately as you can to see what you’ve learned in this course.</a:t>
            </a:r>
            <a:endParaRPr lang="en-US" dirty="0"/>
          </a:p>
          <a:p>
            <a:pPr marL="344064" indent="-344064">
              <a:buFont typeface="Wingdings" panose="05000000000000000000" pitchFamily="2" charset="2"/>
              <a:buChar char="§"/>
            </a:pPr>
            <a:endParaRPr lang="en-US" dirty="0"/>
          </a:p>
          <a:p>
            <a:endParaRPr lang="en-US" dirty="0"/>
          </a:p>
          <a:p>
            <a:endParaRPr lang="en-US" dirty="0" smtClean="0"/>
          </a:p>
          <a:p>
            <a:endParaRPr lang="en-US" dirty="0"/>
          </a:p>
          <a:p>
            <a:endParaRPr lang="en-US" dirty="0"/>
          </a:p>
          <a:p>
            <a:endParaRPr lang="en-US" dirty="0" smtClean="0"/>
          </a:p>
          <a:p>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265" y="4426358"/>
            <a:ext cx="5626113" cy="4592707"/>
          </a:xfrm>
        </p:spPr>
        <p:txBody>
          <a:bodyPr/>
          <a:lstStyle/>
          <a:p>
            <a:r>
              <a:rPr lang="en-US" dirty="0"/>
              <a:t>Welcome to Critical </a:t>
            </a:r>
            <a:r>
              <a:rPr lang="en-US" dirty="0" smtClean="0"/>
              <a:t>Thinking – our latest course offering in our Professional Development series.</a:t>
            </a:r>
          </a:p>
          <a:p>
            <a:r>
              <a:rPr lang="en-US" b="1" dirty="0" smtClean="0"/>
              <a:t> </a:t>
            </a:r>
          </a:p>
          <a:p>
            <a:r>
              <a:rPr lang="en-US" dirty="0" smtClean="0"/>
              <a:t>In </a:t>
            </a:r>
            <a:r>
              <a:rPr lang="en-US" dirty="0"/>
              <a:t>this </a:t>
            </a:r>
            <a:r>
              <a:rPr lang="en-US" dirty="0" smtClean="0"/>
              <a:t>course, we will talk about the importance of using critical thinking to solve problems. We will first discuss the concept of critical thinking, the process of thinking the problem through, and review various critical thinking tools such as:</a:t>
            </a:r>
          </a:p>
          <a:p>
            <a:endParaRPr lang="en-US" dirty="0" smtClean="0"/>
          </a:p>
          <a:p>
            <a:r>
              <a:rPr lang="en-US" dirty="0" smtClean="0"/>
              <a:t>- defining </a:t>
            </a:r>
            <a:r>
              <a:rPr lang="en-US" dirty="0"/>
              <a:t>the real </a:t>
            </a:r>
            <a:r>
              <a:rPr lang="en-US" dirty="0" smtClean="0"/>
              <a:t>problem,</a:t>
            </a:r>
          </a:p>
          <a:p>
            <a:r>
              <a:rPr lang="en-US" dirty="0" smtClean="0"/>
              <a:t>- the </a:t>
            </a:r>
            <a:r>
              <a:rPr lang="en-US" dirty="0"/>
              <a:t>five “why's</a:t>
            </a:r>
            <a:r>
              <a:rPr lang="en-US" dirty="0" smtClean="0"/>
              <a:t>”, and the </a:t>
            </a:r>
            <a:r>
              <a:rPr lang="en-US" dirty="0"/>
              <a:t>seven “so what's</a:t>
            </a:r>
            <a:r>
              <a:rPr lang="en-US" dirty="0" smtClean="0"/>
              <a:t>”,</a:t>
            </a:r>
          </a:p>
          <a:p>
            <a:r>
              <a:rPr lang="en-US" dirty="0" smtClean="0"/>
              <a:t>- blowing </a:t>
            </a:r>
            <a:r>
              <a:rPr lang="en-US" dirty="0"/>
              <a:t>up the </a:t>
            </a:r>
            <a:r>
              <a:rPr lang="en-US" dirty="0" smtClean="0"/>
              <a:t>business</a:t>
            </a:r>
          </a:p>
          <a:p>
            <a:r>
              <a:rPr lang="en-US" dirty="0" smtClean="0"/>
              <a:t>- the </a:t>
            </a:r>
            <a:r>
              <a:rPr lang="en-US" dirty="0"/>
              <a:t>80/20 </a:t>
            </a:r>
            <a:r>
              <a:rPr lang="en-US" dirty="0" smtClean="0"/>
              <a:t>rule,</a:t>
            </a:r>
          </a:p>
          <a:p>
            <a:r>
              <a:rPr lang="en-US" dirty="0" smtClean="0"/>
              <a:t>- and </a:t>
            </a:r>
            <a:r>
              <a:rPr lang="en-US" dirty="0"/>
              <a:t>how to conduct insightful analysis. </a:t>
            </a:r>
            <a:endParaRPr lang="en-US" dirty="0" smtClean="0"/>
          </a:p>
          <a:p>
            <a:pPr marL="172291" indent="-172291">
              <a:buFontTx/>
              <a:buChar char="-"/>
            </a:pPr>
            <a:endParaRPr lang="en-US" dirty="0"/>
          </a:p>
          <a:p>
            <a:r>
              <a:rPr lang="en-US" dirty="0" smtClean="0"/>
              <a:t>Lastly, I’ll discuss </a:t>
            </a:r>
            <a:r>
              <a:rPr lang="en-US" dirty="0"/>
              <a:t>how you can apply these techniques to your daily </a:t>
            </a:r>
            <a:r>
              <a:rPr lang="en-US" dirty="0" smtClean="0"/>
              <a:t>work, </a:t>
            </a:r>
            <a:r>
              <a:rPr lang="en-US" dirty="0"/>
              <a:t>and how you can build a culture of critical thinking within your </a:t>
            </a:r>
            <a:r>
              <a:rPr lang="en-US" dirty="0" smtClean="0"/>
              <a:t>team and/or coworkers. </a:t>
            </a:r>
          </a:p>
          <a:p>
            <a:endParaRPr lang="en-US" dirty="0"/>
          </a:p>
          <a:p>
            <a:r>
              <a:rPr lang="en-US" dirty="0" smtClean="0"/>
              <a:t>Now, let’s do a quick exercise to see what you may already know about this concept.</a:t>
            </a:r>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4</a:t>
            </a:fld>
            <a:endParaRPr lang="en-US" dirty="0"/>
          </a:p>
        </p:txBody>
      </p:sp>
    </p:spTree>
    <p:extLst>
      <p:ext uri="{BB962C8B-B14F-4D97-AF65-F5344CB8AC3E}">
        <p14:creationId xmlns:p14="http://schemas.microsoft.com/office/powerpoint/2010/main" val="54189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9"/>
            <a:ext cx="561594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5</a:t>
            </a:fld>
            <a:endParaRPr lang="en-US" dirty="0"/>
          </a:p>
        </p:txBody>
      </p:sp>
    </p:spTree>
    <p:extLst>
      <p:ext uri="{BB962C8B-B14F-4D97-AF65-F5344CB8AC3E}">
        <p14:creationId xmlns:p14="http://schemas.microsoft.com/office/powerpoint/2010/main" val="174957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4" y="4420319"/>
            <a:ext cx="5871210" cy="4586441"/>
          </a:xfrm>
        </p:spPr>
        <p:txBody>
          <a:bodyPr/>
          <a:lstStyle/>
          <a:p>
            <a:r>
              <a:rPr lang="en-US" dirty="0" smtClean="0"/>
              <a:t>Please  refer to the handout  and answer the questions to the best of your ability . You’re </a:t>
            </a:r>
            <a:r>
              <a:rPr lang="en-US" dirty="0"/>
              <a:t>not expected to know all of the answers. When you finish the course, you’ll have the opportunity to answer these questions again and </a:t>
            </a:r>
            <a:r>
              <a:rPr lang="en-US" dirty="0" smtClean="0"/>
              <a:t>apply what </a:t>
            </a:r>
            <a:r>
              <a:rPr lang="en-US" dirty="0"/>
              <a:t>you’ve learned. </a:t>
            </a:r>
          </a:p>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6</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7</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467" y="4500198"/>
            <a:ext cx="5871210" cy="4586441"/>
          </a:xfrm>
        </p:spPr>
        <p:txBody>
          <a:bodyPr/>
          <a:lstStyle/>
          <a:p>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8</a:t>
            </a:fld>
            <a:endParaRPr lang="en-US" dirty="0"/>
          </a:p>
        </p:txBody>
      </p:sp>
    </p:spTree>
    <p:extLst>
      <p:ext uri="{BB962C8B-B14F-4D97-AF65-F5344CB8AC3E}">
        <p14:creationId xmlns:p14="http://schemas.microsoft.com/office/powerpoint/2010/main" val="1509585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5" y="4420319"/>
            <a:ext cx="5871210" cy="4586441"/>
          </a:xfrm>
        </p:spPr>
        <p:txBody>
          <a:bodyPr/>
          <a:lstStyle/>
          <a:p>
            <a:r>
              <a:rPr lang="en-US" dirty="0"/>
              <a:t>One </a:t>
            </a:r>
            <a:r>
              <a:rPr lang="en-US" dirty="0" smtClean="0"/>
              <a:t>important element to critical </a:t>
            </a:r>
            <a:r>
              <a:rPr lang="en-US" dirty="0"/>
              <a:t>thinking and problem solving </a:t>
            </a:r>
            <a:r>
              <a:rPr lang="en-US" dirty="0" smtClean="0"/>
              <a:t>is to first define a problem </a:t>
            </a:r>
            <a:r>
              <a:rPr lang="en-US" dirty="0"/>
              <a:t>statement</a:t>
            </a:r>
            <a:r>
              <a:rPr lang="en-US" dirty="0" smtClean="0"/>
              <a:t>. </a:t>
            </a:r>
          </a:p>
          <a:p>
            <a:endParaRPr lang="en-US" dirty="0"/>
          </a:p>
          <a:p>
            <a:r>
              <a:rPr lang="en-US" dirty="0" smtClean="0"/>
              <a:t>When </a:t>
            </a:r>
            <a:r>
              <a:rPr lang="en-US" dirty="0"/>
              <a:t>you put together a good problem statement, it becomes your charter for your critical thinking efforts</a:t>
            </a:r>
            <a:r>
              <a:rPr lang="en-US" dirty="0" smtClean="0"/>
              <a:t>.  It will:</a:t>
            </a:r>
          </a:p>
          <a:p>
            <a:endParaRPr lang="en-US" b="1" dirty="0"/>
          </a:p>
          <a:p>
            <a:r>
              <a:rPr lang="en-US" dirty="0" smtClean="0"/>
              <a:t>- Spell </a:t>
            </a:r>
            <a:r>
              <a:rPr lang="en-US" dirty="0"/>
              <a:t>out your </a:t>
            </a:r>
            <a:r>
              <a:rPr lang="en-US" dirty="0" smtClean="0"/>
              <a:t>goals </a:t>
            </a:r>
          </a:p>
          <a:p>
            <a:r>
              <a:rPr lang="en-US" dirty="0" smtClean="0"/>
              <a:t>- Lay out </a:t>
            </a:r>
            <a:r>
              <a:rPr lang="en-US" dirty="0"/>
              <a:t>boundaries </a:t>
            </a:r>
            <a:r>
              <a:rPr lang="en-US" dirty="0" smtClean="0"/>
              <a:t>and define </a:t>
            </a:r>
            <a:r>
              <a:rPr lang="en-US" dirty="0"/>
              <a:t>success </a:t>
            </a:r>
            <a:r>
              <a:rPr lang="en-US" dirty="0" smtClean="0"/>
              <a:t>criteria</a:t>
            </a:r>
          </a:p>
          <a:p>
            <a:r>
              <a:rPr lang="en-US" dirty="0" smtClean="0"/>
              <a:t>- Spell </a:t>
            </a:r>
            <a:r>
              <a:rPr lang="en-US" dirty="0"/>
              <a:t>out the constraints you're going to </a:t>
            </a:r>
            <a:r>
              <a:rPr lang="en-US" dirty="0" smtClean="0"/>
              <a:t>face &amp; articulate </a:t>
            </a:r>
            <a:r>
              <a:rPr lang="en-US" dirty="0"/>
              <a:t>your </a:t>
            </a:r>
            <a:r>
              <a:rPr lang="en-US" dirty="0" smtClean="0"/>
              <a:t>assumptions</a:t>
            </a:r>
          </a:p>
          <a:p>
            <a:r>
              <a:rPr lang="en-US" dirty="0" smtClean="0"/>
              <a:t>- Identify who </a:t>
            </a:r>
            <a:r>
              <a:rPr lang="en-US" dirty="0"/>
              <a:t>the stakeholders </a:t>
            </a:r>
            <a:r>
              <a:rPr lang="en-US" dirty="0" smtClean="0"/>
              <a:t>are</a:t>
            </a:r>
          </a:p>
          <a:p>
            <a:r>
              <a:rPr lang="en-US" dirty="0" smtClean="0"/>
              <a:t>- Provide timelines </a:t>
            </a:r>
            <a:r>
              <a:rPr lang="en-US" dirty="0"/>
              <a:t>that you're going to </a:t>
            </a:r>
            <a:r>
              <a:rPr lang="en-US" dirty="0" smtClean="0"/>
              <a:t>face </a:t>
            </a:r>
          </a:p>
          <a:p>
            <a:endParaRPr lang="en-US" dirty="0"/>
          </a:p>
          <a:p>
            <a:r>
              <a:rPr lang="en-US" dirty="0" smtClean="0"/>
              <a:t>Take </a:t>
            </a:r>
            <a:r>
              <a:rPr lang="en-US" dirty="0"/>
              <a:t>a look at a problem you're trying to solve. Is it clear what the problem statement is? Do you know what the goals are? What the boundaries, constraints, and assumptions are? Do you know who the stakeholders are? </a:t>
            </a:r>
            <a:endParaRPr lang="en-US" dirty="0" smtClean="0"/>
          </a:p>
          <a:p>
            <a:endParaRPr lang="en-US" dirty="0"/>
          </a:p>
          <a:p>
            <a:r>
              <a:rPr lang="en-US" dirty="0" smtClean="0"/>
              <a:t>The </a:t>
            </a:r>
            <a:r>
              <a:rPr lang="en-US" dirty="0"/>
              <a:t>time you spend with this type of critical thought is going to help you be more effective in solving the problems that you face</a:t>
            </a:r>
            <a:r>
              <a:rPr lang="en-US" dirty="0" smtClean="0"/>
              <a:t>.</a:t>
            </a:r>
          </a:p>
          <a:p>
            <a:endParaRPr lang="en-US" dirty="0"/>
          </a:p>
          <a:p>
            <a:r>
              <a:rPr lang="en-US" dirty="0" smtClean="0"/>
              <a:t>Now let’s talk about another critical tool – asking the question behind the question.</a:t>
            </a:r>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B7BEF2A5-C385-498B-9823-6F3624EF1867}" type="slidenum">
              <a:rPr lang="en-US" smtClean="0"/>
              <a:pPr/>
              <a:t>9</a:t>
            </a:fld>
            <a:endParaRPr lang="en-US" dirty="0"/>
          </a:p>
        </p:txBody>
      </p:sp>
    </p:spTree>
    <p:extLst>
      <p:ext uri="{BB962C8B-B14F-4D97-AF65-F5344CB8AC3E}">
        <p14:creationId xmlns:p14="http://schemas.microsoft.com/office/powerpoint/2010/main" val="1509585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l="29000" t="-22000" r="-30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4724400"/>
            <a:ext cx="9144000" cy="2133600"/>
          </a:xfrm>
          <a:prstGeom prst="rect">
            <a:avLst/>
          </a:prstGeom>
          <a:solidFill>
            <a:srgbClr val="0F238C"/>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latin typeface="Arial" charset="0"/>
            </a:endParaRPr>
          </a:p>
        </p:txBody>
      </p:sp>
      <p:sp>
        <p:nvSpPr>
          <p:cNvPr id="5" name="Text Box 8"/>
          <p:cNvSpPr txBox="1">
            <a:spLocks noChangeArrowheads="1"/>
          </p:cNvSpPr>
          <p:nvPr userDrawn="1"/>
        </p:nvSpPr>
        <p:spPr bwMode="auto">
          <a:xfrm>
            <a:off x="8072438" y="4014788"/>
            <a:ext cx="901700" cy="274637"/>
          </a:xfrm>
          <a:prstGeom prst="rect">
            <a:avLst/>
          </a:prstGeom>
          <a:noFill/>
          <a:ln w="9525">
            <a:noFill/>
            <a:miter lim="800000"/>
            <a:headEnd/>
            <a:tailEnd/>
          </a:ln>
          <a:effectLst/>
        </p:spPr>
        <p:txBody>
          <a:bodyPr wrap="none">
            <a:spAutoFit/>
          </a:bodyPr>
          <a:lstStyle/>
          <a:p>
            <a:pPr algn="r" fontAlgn="base">
              <a:spcBef>
                <a:spcPct val="0"/>
              </a:spcBef>
              <a:spcAft>
                <a:spcPct val="0"/>
              </a:spcAft>
              <a:defRPr/>
            </a:pPr>
            <a:r>
              <a:rPr lang="en-US" sz="1200" dirty="0">
                <a:solidFill>
                  <a:srgbClr val="D2D6EA"/>
                </a:solidFill>
              </a:rPr>
              <a:t>April 2008</a:t>
            </a:r>
          </a:p>
        </p:txBody>
      </p:sp>
      <p:sp>
        <p:nvSpPr>
          <p:cNvPr id="6" name="Rectangle 10"/>
          <p:cNvSpPr>
            <a:spLocks noChangeArrowheads="1"/>
          </p:cNvSpPr>
          <p:nvPr userDrawn="1"/>
        </p:nvSpPr>
        <p:spPr bwMode="auto">
          <a:xfrm>
            <a:off x="0" y="4648200"/>
            <a:ext cx="9144000" cy="2209800"/>
          </a:xfrm>
          <a:prstGeom prst="rect">
            <a:avLst/>
          </a:prstGeom>
          <a:solidFill>
            <a:srgbClr val="0F238C"/>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latin typeface="Arial" pitchFamily="34" charset="0"/>
            </a:endParaRPr>
          </a:p>
        </p:txBody>
      </p:sp>
      <p:pic>
        <p:nvPicPr>
          <p:cNvPr id="7" name="Picture 14" descr="UMMS-For-blue2"/>
          <p:cNvPicPr>
            <a:picLocks noChangeAspect="1" noChangeArrowheads="1"/>
          </p:cNvPicPr>
          <p:nvPr userDrawn="1"/>
        </p:nvPicPr>
        <p:blipFill>
          <a:blip r:embed="rId3" cstate="print"/>
          <a:srcRect/>
          <a:stretch>
            <a:fillRect/>
          </a:stretch>
        </p:blipFill>
        <p:spPr bwMode="auto">
          <a:xfrm>
            <a:off x="304800" y="3581400"/>
            <a:ext cx="2133600" cy="771525"/>
          </a:xfrm>
          <a:prstGeom prst="rect">
            <a:avLst/>
          </a:prstGeom>
          <a:noFill/>
          <a:ln w="9525">
            <a:noFill/>
            <a:miter lim="800000"/>
            <a:headEnd/>
            <a:tailEnd/>
          </a:ln>
          <a:effectLst>
            <a:innerShdw blurRad="63500" dist="50800" dir="2700000">
              <a:prstClr val="black">
                <a:alpha val="50000"/>
              </a:prstClr>
            </a:innerShdw>
          </a:effectLst>
        </p:spPr>
      </p:pic>
      <p:pic>
        <p:nvPicPr>
          <p:cNvPr id="8" name="Picture 10" descr="aerial.jpg"/>
          <p:cNvPicPr>
            <a:picLocks noChangeAspect="1"/>
          </p:cNvPicPr>
          <p:nvPr userDrawn="1"/>
        </p:nvPicPr>
        <p:blipFill>
          <a:blip r:embed="rId4" cstate="print">
            <a:extLst>
              <a:ext uri="{28A0092B-C50C-407E-A947-70E740481C1C}">
                <a14:useLocalDpi xmlns:a14="http://schemas.microsoft.com/office/drawing/2010/main" val="0"/>
              </a:ext>
            </a:extLst>
          </a:blip>
          <a:srcRect l="8472" t="8382" r="5647"/>
          <a:stretch>
            <a:fillRect/>
          </a:stretch>
        </p:blipFill>
        <p:spPr bwMode="auto">
          <a:xfrm>
            <a:off x="2682875" y="0"/>
            <a:ext cx="64293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
          <p:cNvSpPr>
            <a:spLocks noChangeAspect="1" noChangeArrowheads="1"/>
          </p:cNvSpPr>
          <p:nvPr/>
        </p:nvSpPr>
        <p:spPr bwMode="auto">
          <a:xfrm>
            <a:off x="338138" y="2819400"/>
            <a:ext cx="2133600" cy="771525"/>
          </a:xfrm>
          <a:prstGeom prst="rect">
            <a:avLst/>
          </a:prstGeom>
          <a:noFill/>
        </p:spPr>
        <p:txBody>
          <a:bodyPr/>
          <a:lstStyle/>
          <a:p>
            <a:pPr fontAlgn="base">
              <a:spcBef>
                <a:spcPct val="0"/>
              </a:spcBef>
              <a:spcAft>
                <a:spcPct val="0"/>
              </a:spcAft>
              <a:defRPr/>
            </a:pPr>
            <a:endParaRPr lang="en-US" dirty="0">
              <a:solidFill>
                <a:srgbClr val="000000"/>
              </a:solidFill>
              <a:latin typeface="Arial" pitchFamily="34" charset="0"/>
            </a:endParaRPr>
          </a:p>
        </p:txBody>
      </p:sp>
      <p:sp>
        <p:nvSpPr>
          <p:cNvPr id="2052" name="Rectangle 4"/>
          <p:cNvSpPr>
            <a:spLocks noGrp="1" noChangeArrowheads="1"/>
          </p:cNvSpPr>
          <p:nvPr>
            <p:ph type="ctrTitle"/>
          </p:nvPr>
        </p:nvSpPr>
        <p:spPr>
          <a:xfrm>
            <a:off x="228600" y="4038600"/>
            <a:ext cx="6553200" cy="1295400"/>
          </a:xfrm>
        </p:spPr>
        <p:txBody>
          <a:bodyPr anchor="t"/>
          <a:lstStyle>
            <a:lvl1pPr>
              <a:defRPr sz="2800">
                <a:solidFill>
                  <a:schemeClr val="bg1"/>
                </a:solidFill>
              </a:defRPr>
            </a:lvl1pPr>
          </a:lstStyle>
          <a:p>
            <a:r>
              <a:rPr lang="en-US" smtClean="0"/>
              <a:t>Click to edit Master title style</a:t>
            </a:r>
            <a:endParaRPr lang="en-US" dirty="0"/>
          </a:p>
        </p:txBody>
      </p:sp>
      <p:sp>
        <p:nvSpPr>
          <p:cNvPr id="2053" name="Rectangle 5"/>
          <p:cNvSpPr>
            <a:spLocks noGrp="1" noChangeArrowheads="1"/>
          </p:cNvSpPr>
          <p:nvPr>
            <p:ph type="subTitle" idx="1"/>
          </p:nvPr>
        </p:nvSpPr>
        <p:spPr>
          <a:xfrm>
            <a:off x="228600" y="5181600"/>
            <a:ext cx="6553200" cy="1600200"/>
          </a:xfrm>
        </p:spPr>
        <p:txBody>
          <a:bodyPr/>
          <a:lstStyle>
            <a:lvl1pPr marL="0" indent="0">
              <a:buFontTx/>
              <a:buNone/>
              <a:defRPr sz="1600">
                <a:solidFill>
                  <a:srgbClr val="CFD3E8"/>
                </a:solidFill>
              </a:defRPr>
            </a:lvl1pPr>
          </a:lstStyle>
          <a:p>
            <a:r>
              <a:rPr lang="en-US" smtClean="0"/>
              <a:t>Click to edit Master subtitle style</a:t>
            </a:r>
            <a:endParaRPr lang="en-US"/>
          </a:p>
        </p:txBody>
      </p:sp>
    </p:spTree>
    <p:extLst>
      <p:ext uri="{BB962C8B-B14F-4D97-AF65-F5344CB8AC3E}">
        <p14:creationId xmlns:p14="http://schemas.microsoft.com/office/powerpoint/2010/main" val="2303218239"/>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485989"/>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320971"/>
      </p:ext>
    </p:extLst>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906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00" y="9906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8586515"/>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0" y="990600"/>
            <a:ext cx="8686800" cy="4876800"/>
          </a:xfrm>
        </p:spPr>
        <p:txBody>
          <a:bodyPr/>
          <a:lstStyle/>
          <a:p>
            <a:pPr lvl="0"/>
            <a:r>
              <a:rPr lang="en-US" noProof="0" dirty="0" smtClean="0"/>
              <a:t>Click icon to add table</a:t>
            </a:r>
            <a:endParaRPr lang="en-US" noProof="0" dirty="0"/>
          </a:p>
        </p:txBody>
      </p:sp>
    </p:spTree>
    <p:extLst>
      <p:ext uri="{BB962C8B-B14F-4D97-AF65-F5344CB8AC3E}">
        <p14:creationId xmlns:p14="http://schemas.microsoft.com/office/powerpoint/2010/main" val="1506834456"/>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52600"/>
            <a:ext cx="7772400" cy="704850"/>
          </a:xfrm>
        </p:spPr>
        <p:txBody>
          <a:bodyPr>
            <a:normAutofit/>
          </a:bodyPr>
          <a:lstStyle>
            <a:lvl1pPr algn="l">
              <a:defRPr sz="3200" baseline="0">
                <a:solidFill>
                  <a:srgbClr val="003399"/>
                </a:solidFill>
                <a:latin typeface="Frutiger LT Std 45 Light" pitchFamily="34" charset="0"/>
              </a:defRPr>
            </a:lvl1pPr>
          </a:lstStyle>
          <a:p>
            <a:r>
              <a:rPr lang="en-US" dirty="0" err="1" smtClean="0"/>
              <a:t>Powerpoint</a:t>
            </a:r>
            <a:r>
              <a:rPr lang="en-US" dirty="0" smtClean="0"/>
              <a:t> title to go here</a:t>
            </a:r>
            <a:endParaRPr lang="en-US" dirty="0"/>
          </a:p>
        </p:txBody>
      </p:sp>
      <p:sp>
        <p:nvSpPr>
          <p:cNvPr id="3" name="Subtitle 2"/>
          <p:cNvSpPr>
            <a:spLocks noGrp="1"/>
          </p:cNvSpPr>
          <p:nvPr>
            <p:ph type="subTitle" idx="1" hasCustomPrompt="1"/>
          </p:nvPr>
        </p:nvSpPr>
        <p:spPr>
          <a:xfrm>
            <a:off x="685800" y="2514600"/>
            <a:ext cx="6400800" cy="457200"/>
          </a:xfrm>
        </p:spPr>
        <p:txBody>
          <a:bodyPr>
            <a:normAutofit/>
          </a:bodyPr>
          <a:lstStyle>
            <a:lvl1pPr marL="0" indent="0" algn="l">
              <a:buNone/>
              <a:defRPr sz="1800" baseline="0">
                <a:solidFill>
                  <a:schemeClr val="bg1">
                    <a:lumMod val="65000"/>
                  </a:schemeClr>
                </a:solidFill>
                <a:latin typeface="Frutiger LT Std 45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 TO GO HERE IN THIS FONT</a:t>
            </a:r>
            <a:endParaRPr lang="en-US" dirty="0"/>
          </a:p>
        </p:txBody>
      </p:sp>
      <p:sp>
        <p:nvSpPr>
          <p:cNvPr id="4" name="Date Placeholder 3"/>
          <p:cNvSpPr>
            <a:spLocks noGrp="1"/>
          </p:cNvSpPr>
          <p:nvPr>
            <p:ph type="dt" sz="half" idx="10"/>
          </p:nvPr>
        </p:nvSpPr>
        <p:spPr>
          <a:xfrm>
            <a:off x="685800" y="3124200"/>
            <a:ext cx="2133600" cy="365125"/>
          </a:xfrm>
        </p:spPr>
        <p:txBody>
          <a:bodyPr/>
          <a:lstStyle>
            <a:lvl1pPr>
              <a:defRPr b="1" i="1">
                <a:solidFill>
                  <a:schemeClr val="tx1"/>
                </a:solidFill>
                <a:latin typeface="Sabon LT Std" pitchFamily="18" charset="0"/>
              </a:defRPr>
            </a:lvl1pPr>
          </a:lstStyle>
          <a:p>
            <a:fld id="{26A38DE2-37CB-4EE2-B540-C01E4FECDC5B}" type="datetime1">
              <a:rPr lang="en-US" smtClean="0"/>
              <a:t>7/28/2017</a:t>
            </a:fld>
            <a:endParaRPr lang="en-US" dirty="0"/>
          </a:p>
        </p:txBody>
      </p:sp>
    </p:spTree>
    <p:extLst>
      <p:ext uri="{BB962C8B-B14F-4D97-AF65-F5344CB8AC3E}">
        <p14:creationId xmlns:p14="http://schemas.microsoft.com/office/powerpoint/2010/main" val="3032385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09600"/>
            <a:ext cx="7772400" cy="704850"/>
          </a:xfrm>
        </p:spPr>
        <p:txBody>
          <a:bodyPr>
            <a:normAutofit/>
          </a:bodyPr>
          <a:lstStyle>
            <a:lvl1pPr algn="l">
              <a:defRPr sz="3200" baseline="0">
                <a:solidFill>
                  <a:srgbClr val="003399"/>
                </a:solidFill>
                <a:latin typeface="Frutiger LT Std 45 Light" pitchFamily="34" charset="0"/>
              </a:defRPr>
            </a:lvl1pPr>
          </a:lstStyle>
          <a:p>
            <a:r>
              <a:rPr lang="en-US" dirty="0" err="1" smtClean="0"/>
              <a:t>Powerpoint</a:t>
            </a:r>
            <a:r>
              <a:rPr lang="en-US" dirty="0" smtClean="0"/>
              <a:t> title to go here</a:t>
            </a:r>
            <a:endParaRPr lang="en-US" dirty="0"/>
          </a:p>
        </p:txBody>
      </p:sp>
      <p:sp>
        <p:nvSpPr>
          <p:cNvPr id="3" name="Subtitle 2"/>
          <p:cNvSpPr>
            <a:spLocks noGrp="1"/>
          </p:cNvSpPr>
          <p:nvPr>
            <p:ph type="subTitle" idx="1" hasCustomPrompt="1"/>
          </p:nvPr>
        </p:nvSpPr>
        <p:spPr>
          <a:xfrm>
            <a:off x="685800" y="1371600"/>
            <a:ext cx="6400800" cy="457200"/>
          </a:xfrm>
        </p:spPr>
        <p:txBody>
          <a:bodyPr>
            <a:normAutofit/>
          </a:bodyPr>
          <a:lstStyle>
            <a:lvl1pPr marL="0" indent="0" algn="l">
              <a:buNone/>
              <a:defRPr sz="1800" baseline="0">
                <a:solidFill>
                  <a:schemeClr val="bg1">
                    <a:lumMod val="65000"/>
                  </a:schemeClr>
                </a:solidFill>
                <a:latin typeface="Frutiger LT Std 45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 TO GO HERE IN THIS FONT</a:t>
            </a:r>
            <a:endParaRPr lang="en-US" dirty="0"/>
          </a:p>
        </p:txBody>
      </p:sp>
      <p:sp>
        <p:nvSpPr>
          <p:cNvPr id="4" name="Date Placeholder 3"/>
          <p:cNvSpPr>
            <a:spLocks noGrp="1"/>
          </p:cNvSpPr>
          <p:nvPr>
            <p:ph type="dt" sz="half" idx="10"/>
          </p:nvPr>
        </p:nvSpPr>
        <p:spPr>
          <a:xfrm>
            <a:off x="685800" y="1981200"/>
            <a:ext cx="2133600" cy="365125"/>
          </a:xfrm>
        </p:spPr>
        <p:txBody>
          <a:bodyPr/>
          <a:lstStyle>
            <a:lvl1pPr>
              <a:defRPr b="1" i="1">
                <a:solidFill>
                  <a:schemeClr val="tx1"/>
                </a:solidFill>
                <a:latin typeface="Sabon LT Std" pitchFamily="18" charset="0"/>
              </a:defRPr>
            </a:lvl1pPr>
          </a:lstStyle>
          <a:p>
            <a:fld id="{3BCBC233-6C16-4664-854B-94BAC457F6B9}" type="datetime1">
              <a:rPr lang="en-US" smtClean="0"/>
              <a:t>7/28/2017</a:t>
            </a:fld>
            <a:endParaRPr lang="en-US" dirty="0"/>
          </a:p>
        </p:txBody>
      </p:sp>
    </p:spTree>
    <p:extLst>
      <p:ext uri="{BB962C8B-B14F-4D97-AF65-F5344CB8AC3E}">
        <p14:creationId xmlns:p14="http://schemas.microsoft.com/office/powerpoint/2010/main" val="2236364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09600"/>
            <a:ext cx="7772400" cy="704850"/>
          </a:xfrm>
        </p:spPr>
        <p:txBody>
          <a:bodyPr>
            <a:normAutofit/>
          </a:bodyPr>
          <a:lstStyle>
            <a:lvl1pPr algn="l">
              <a:defRPr sz="3200" baseline="0">
                <a:solidFill>
                  <a:srgbClr val="003399"/>
                </a:solidFill>
                <a:latin typeface="Frutiger LT Std 45 Light" pitchFamily="34" charset="0"/>
              </a:defRPr>
            </a:lvl1pPr>
          </a:lstStyle>
          <a:p>
            <a:r>
              <a:rPr lang="en-US" dirty="0" err="1" smtClean="0"/>
              <a:t>Powerpoint</a:t>
            </a:r>
            <a:r>
              <a:rPr lang="en-US" dirty="0" smtClean="0"/>
              <a:t> title to go here</a:t>
            </a:r>
            <a:endParaRPr lang="en-US" dirty="0"/>
          </a:p>
        </p:txBody>
      </p:sp>
      <p:sp>
        <p:nvSpPr>
          <p:cNvPr id="3" name="Subtitle 2"/>
          <p:cNvSpPr>
            <a:spLocks noGrp="1"/>
          </p:cNvSpPr>
          <p:nvPr>
            <p:ph type="subTitle" idx="1" hasCustomPrompt="1"/>
          </p:nvPr>
        </p:nvSpPr>
        <p:spPr>
          <a:xfrm>
            <a:off x="685800" y="1371600"/>
            <a:ext cx="6400800" cy="457200"/>
          </a:xfrm>
        </p:spPr>
        <p:txBody>
          <a:bodyPr>
            <a:normAutofit/>
          </a:bodyPr>
          <a:lstStyle>
            <a:lvl1pPr marL="0" indent="0" algn="l">
              <a:buNone/>
              <a:defRPr sz="1800" baseline="0">
                <a:solidFill>
                  <a:schemeClr val="bg1">
                    <a:lumMod val="65000"/>
                  </a:schemeClr>
                </a:solidFill>
                <a:latin typeface="Frutiger LT Std 45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 TO GO HERE IN THIS FONT</a:t>
            </a:r>
            <a:endParaRPr lang="en-US" dirty="0"/>
          </a:p>
        </p:txBody>
      </p:sp>
      <p:sp>
        <p:nvSpPr>
          <p:cNvPr id="4" name="Date Placeholder 3"/>
          <p:cNvSpPr>
            <a:spLocks noGrp="1"/>
          </p:cNvSpPr>
          <p:nvPr>
            <p:ph type="dt" sz="half" idx="10"/>
          </p:nvPr>
        </p:nvSpPr>
        <p:spPr>
          <a:xfrm>
            <a:off x="685800" y="1981200"/>
            <a:ext cx="2133600" cy="365125"/>
          </a:xfrm>
        </p:spPr>
        <p:txBody>
          <a:bodyPr/>
          <a:lstStyle>
            <a:lvl1pPr>
              <a:defRPr b="1" i="1">
                <a:solidFill>
                  <a:schemeClr val="tx1"/>
                </a:solidFill>
                <a:latin typeface="Sabon LT Std" pitchFamily="18" charset="0"/>
              </a:defRPr>
            </a:lvl1pPr>
          </a:lstStyle>
          <a:p>
            <a:fld id="{A4D1B54B-884A-4737-BF3C-8B053968FE08}" type="datetime1">
              <a:rPr lang="en-US" smtClean="0"/>
              <a:t>7/28/2017</a:t>
            </a:fld>
            <a:endParaRPr lang="en-US" dirty="0"/>
          </a:p>
        </p:txBody>
      </p:sp>
    </p:spTree>
    <p:extLst>
      <p:ext uri="{BB962C8B-B14F-4D97-AF65-F5344CB8AC3E}">
        <p14:creationId xmlns:p14="http://schemas.microsoft.com/office/powerpoint/2010/main" val="34888617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09600"/>
            <a:ext cx="7772400" cy="704850"/>
          </a:xfrm>
        </p:spPr>
        <p:txBody>
          <a:bodyPr>
            <a:normAutofit/>
          </a:bodyPr>
          <a:lstStyle>
            <a:lvl1pPr algn="l">
              <a:defRPr sz="3200" baseline="0">
                <a:solidFill>
                  <a:srgbClr val="003399"/>
                </a:solidFill>
                <a:latin typeface="Frutiger LT Std 45 Light" pitchFamily="34" charset="0"/>
              </a:defRPr>
            </a:lvl1pPr>
          </a:lstStyle>
          <a:p>
            <a:r>
              <a:rPr lang="en-US" dirty="0" err="1" smtClean="0"/>
              <a:t>Powerpoint</a:t>
            </a:r>
            <a:r>
              <a:rPr lang="en-US" dirty="0" smtClean="0"/>
              <a:t> title to go here</a:t>
            </a:r>
            <a:endParaRPr lang="en-US" dirty="0"/>
          </a:p>
        </p:txBody>
      </p:sp>
      <p:sp>
        <p:nvSpPr>
          <p:cNvPr id="3" name="Subtitle 2"/>
          <p:cNvSpPr>
            <a:spLocks noGrp="1"/>
          </p:cNvSpPr>
          <p:nvPr>
            <p:ph type="subTitle" idx="1" hasCustomPrompt="1"/>
          </p:nvPr>
        </p:nvSpPr>
        <p:spPr>
          <a:xfrm>
            <a:off x="685800" y="1371600"/>
            <a:ext cx="6400800" cy="457200"/>
          </a:xfrm>
        </p:spPr>
        <p:txBody>
          <a:bodyPr>
            <a:normAutofit/>
          </a:bodyPr>
          <a:lstStyle>
            <a:lvl1pPr marL="0" indent="0" algn="l">
              <a:buNone/>
              <a:defRPr sz="1800" baseline="0">
                <a:solidFill>
                  <a:schemeClr val="bg1">
                    <a:lumMod val="65000"/>
                  </a:schemeClr>
                </a:solidFill>
                <a:latin typeface="Frutiger LT Std 45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 TO GO HERE IN THIS FONT</a:t>
            </a:r>
            <a:endParaRPr lang="en-US" dirty="0"/>
          </a:p>
        </p:txBody>
      </p:sp>
      <p:sp>
        <p:nvSpPr>
          <p:cNvPr id="4" name="Date Placeholder 3"/>
          <p:cNvSpPr>
            <a:spLocks noGrp="1"/>
          </p:cNvSpPr>
          <p:nvPr>
            <p:ph type="dt" sz="half" idx="10"/>
          </p:nvPr>
        </p:nvSpPr>
        <p:spPr>
          <a:xfrm>
            <a:off x="685800" y="1981200"/>
            <a:ext cx="2133600" cy="365125"/>
          </a:xfrm>
        </p:spPr>
        <p:txBody>
          <a:bodyPr/>
          <a:lstStyle>
            <a:lvl1pPr>
              <a:defRPr b="1" i="1">
                <a:solidFill>
                  <a:schemeClr val="tx1"/>
                </a:solidFill>
                <a:latin typeface="Sabon LT Std" pitchFamily="18" charset="0"/>
              </a:defRPr>
            </a:lvl1pPr>
          </a:lstStyle>
          <a:p>
            <a:fld id="{01ABE816-7248-40E6-80AB-AC943FC9B92E}" type="datetime1">
              <a:rPr lang="en-US" smtClean="0"/>
              <a:t>7/28/2017</a:t>
            </a:fld>
            <a:endParaRPr lang="en-US" dirty="0"/>
          </a:p>
        </p:txBody>
      </p:sp>
    </p:spTree>
    <p:extLst>
      <p:ext uri="{BB962C8B-B14F-4D97-AF65-F5344CB8AC3E}">
        <p14:creationId xmlns:p14="http://schemas.microsoft.com/office/powerpoint/2010/main" val="31509641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09600"/>
            <a:ext cx="7772400" cy="704850"/>
          </a:xfrm>
        </p:spPr>
        <p:txBody>
          <a:bodyPr>
            <a:normAutofit/>
          </a:bodyPr>
          <a:lstStyle>
            <a:lvl1pPr algn="l">
              <a:defRPr sz="3200" baseline="0">
                <a:solidFill>
                  <a:srgbClr val="003399"/>
                </a:solidFill>
                <a:latin typeface="Frutiger LT Std 45 Light" pitchFamily="34" charset="0"/>
              </a:defRPr>
            </a:lvl1pPr>
          </a:lstStyle>
          <a:p>
            <a:r>
              <a:rPr lang="en-US" dirty="0" err="1" smtClean="0"/>
              <a:t>Powerpoint</a:t>
            </a:r>
            <a:r>
              <a:rPr lang="en-US" dirty="0" smtClean="0"/>
              <a:t> title to go here</a:t>
            </a:r>
            <a:endParaRPr lang="en-US" dirty="0"/>
          </a:p>
        </p:txBody>
      </p:sp>
      <p:sp>
        <p:nvSpPr>
          <p:cNvPr id="3" name="Subtitle 2"/>
          <p:cNvSpPr>
            <a:spLocks noGrp="1"/>
          </p:cNvSpPr>
          <p:nvPr>
            <p:ph type="subTitle" idx="1" hasCustomPrompt="1"/>
          </p:nvPr>
        </p:nvSpPr>
        <p:spPr>
          <a:xfrm>
            <a:off x="685800" y="1371600"/>
            <a:ext cx="6400800" cy="457200"/>
          </a:xfrm>
        </p:spPr>
        <p:txBody>
          <a:bodyPr>
            <a:normAutofit/>
          </a:bodyPr>
          <a:lstStyle>
            <a:lvl1pPr marL="0" indent="0" algn="l">
              <a:buNone/>
              <a:defRPr sz="1800" baseline="0">
                <a:solidFill>
                  <a:schemeClr val="bg1">
                    <a:lumMod val="65000"/>
                  </a:schemeClr>
                </a:solidFill>
                <a:latin typeface="Frutiger LT Std 45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 TO GO HERE IN THIS FONT</a:t>
            </a:r>
            <a:endParaRPr lang="en-US" dirty="0"/>
          </a:p>
        </p:txBody>
      </p:sp>
      <p:sp>
        <p:nvSpPr>
          <p:cNvPr id="4" name="Date Placeholder 3"/>
          <p:cNvSpPr>
            <a:spLocks noGrp="1"/>
          </p:cNvSpPr>
          <p:nvPr>
            <p:ph type="dt" sz="half" idx="10"/>
          </p:nvPr>
        </p:nvSpPr>
        <p:spPr>
          <a:xfrm>
            <a:off x="685800" y="1981200"/>
            <a:ext cx="2133600" cy="365125"/>
          </a:xfrm>
        </p:spPr>
        <p:txBody>
          <a:bodyPr/>
          <a:lstStyle>
            <a:lvl1pPr>
              <a:defRPr b="1" i="1">
                <a:solidFill>
                  <a:schemeClr val="tx1"/>
                </a:solidFill>
                <a:latin typeface="Sabon LT Std" pitchFamily="18" charset="0"/>
              </a:defRPr>
            </a:lvl1pPr>
          </a:lstStyle>
          <a:p>
            <a:fld id="{FE537A2B-7D80-469C-BB47-7053C71AD468}" type="datetime1">
              <a:rPr lang="en-US" smtClean="0"/>
              <a:t>7/28/2017</a:t>
            </a:fld>
            <a:endParaRPr lang="en-US" dirty="0"/>
          </a:p>
        </p:txBody>
      </p:sp>
    </p:spTree>
    <p:extLst>
      <p:ext uri="{BB962C8B-B14F-4D97-AF65-F5344CB8AC3E}">
        <p14:creationId xmlns:p14="http://schemas.microsoft.com/office/powerpoint/2010/main" val="32053418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lumMod val="50000"/>
              <a:alpha val="51000"/>
            </a:schemeClr>
          </a:solidFill>
        </p:spPr>
        <p:txBody>
          <a:bodyPr/>
          <a:lstStyle>
            <a:lvl1pPr>
              <a:defRPr sz="3600">
                <a:solidFill>
                  <a:schemeClr val="bg1"/>
                </a:solidFill>
                <a:latin typeface="Sabon LT Std" pitchFamily="18" charset="0"/>
              </a:defRPr>
            </a:lvl1pPr>
            <a:lvl2pPr>
              <a:defRPr sz="3200">
                <a:solidFill>
                  <a:schemeClr val="bg1"/>
                </a:solidFill>
                <a:latin typeface="Sabon LT Std" pitchFamily="18" charset="0"/>
              </a:defRPr>
            </a:lvl2pPr>
            <a:lvl3pPr>
              <a:defRPr sz="2800">
                <a:solidFill>
                  <a:schemeClr val="bg1"/>
                </a:solidFill>
                <a:latin typeface="Sabon LT Std" pitchFamily="18" charset="0"/>
              </a:defRPr>
            </a:lvl3pPr>
            <a:lvl4pPr>
              <a:defRPr sz="2800">
                <a:solidFill>
                  <a:schemeClr val="bg1"/>
                </a:solidFill>
                <a:latin typeface="Sabon LT Std" pitchFamily="18" charset="0"/>
              </a:defRPr>
            </a:lvl4pPr>
            <a:lvl5pPr>
              <a:defRPr sz="2400">
                <a:solidFill>
                  <a:schemeClr val="bg1"/>
                </a:solidFill>
                <a:latin typeface="Sabon LT Std"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2971800" y="6340475"/>
            <a:ext cx="1219200" cy="365125"/>
          </a:xfrm>
        </p:spPr>
        <p:txBody>
          <a:bodyPr/>
          <a:lstStyle>
            <a:lvl1pPr>
              <a:defRPr sz="1000">
                <a:solidFill>
                  <a:schemeClr val="bg1"/>
                </a:solidFill>
                <a:latin typeface="Frutiger LT Std 55 Roman" pitchFamily="34" charset="0"/>
              </a:defRPr>
            </a:lvl1pPr>
          </a:lstStyle>
          <a:p>
            <a:fld id="{F451CC95-045A-46E9-9D23-C10AC0A9C036}" type="datetime1">
              <a:rPr lang="en-US" smtClean="0"/>
              <a:t>7/28/2017</a:t>
            </a:fld>
            <a:endParaRPr lang="en-US" dirty="0"/>
          </a:p>
        </p:txBody>
      </p:sp>
      <p:sp>
        <p:nvSpPr>
          <p:cNvPr id="5" name="Footer Placeholder 4"/>
          <p:cNvSpPr>
            <a:spLocks noGrp="1"/>
          </p:cNvSpPr>
          <p:nvPr>
            <p:ph type="ftr" sz="quarter" idx="11"/>
          </p:nvPr>
        </p:nvSpPr>
        <p:spPr>
          <a:xfrm>
            <a:off x="990600" y="6340475"/>
            <a:ext cx="1828800" cy="365125"/>
          </a:xfrm>
        </p:spPr>
        <p:txBody>
          <a:bodyPr/>
          <a:lstStyle>
            <a:lvl1pPr>
              <a:defRPr sz="1000">
                <a:solidFill>
                  <a:schemeClr val="bg1"/>
                </a:solidFill>
                <a:latin typeface="Frutiger LT Std 55 Roman" pitchFamily="34" charset="0"/>
              </a:defRPr>
            </a:lvl1pPr>
          </a:lstStyle>
          <a:p>
            <a:r>
              <a:rPr lang="en-US" dirty="0" smtClean="0"/>
              <a:t>Career Website Redesign</a:t>
            </a:r>
            <a:endParaRPr lang="en-US" dirty="0"/>
          </a:p>
        </p:txBody>
      </p:sp>
      <p:sp>
        <p:nvSpPr>
          <p:cNvPr id="6" name="Slide Number Placeholder 5"/>
          <p:cNvSpPr>
            <a:spLocks noGrp="1"/>
          </p:cNvSpPr>
          <p:nvPr>
            <p:ph type="sldNum" sz="quarter" idx="12"/>
          </p:nvPr>
        </p:nvSpPr>
        <p:spPr>
          <a:xfrm>
            <a:off x="457200" y="6340475"/>
            <a:ext cx="381000" cy="365125"/>
          </a:xfrm>
        </p:spPr>
        <p:txBody>
          <a:bodyPr/>
          <a:lstStyle>
            <a:lvl1pPr>
              <a:defRPr sz="1000">
                <a:solidFill>
                  <a:schemeClr val="bg1"/>
                </a:solidFill>
                <a:latin typeface="Frutiger LT Std 55 Roman" pitchFamily="34" charset="0"/>
              </a:defRPr>
            </a:lvl1pPr>
          </a:lstStyle>
          <a:p>
            <a:fld id="{D57F1E4F-1CFF-5643-939E-217C01CDF565}" type="slidenum">
              <a:rPr lang="en-US" smtClean="0"/>
              <a:pPr/>
              <a:t>‹#›</a:t>
            </a:fld>
            <a:endParaRPr lang="en-US" dirty="0"/>
          </a:p>
        </p:txBody>
      </p:sp>
      <p:sp>
        <p:nvSpPr>
          <p:cNvPr id="9" name="Footer Placeholder 4"/>
          <p:cNvSpPr txBox="1">
            <a:spLocks/>
          </p:cNvSpPr>
          <p:nvPr/>
        </p:nvSpPr>
        <p:spPr>
          <a:xfrm>
            <a:off x="838200" y="6324601"/>
            <a:ext cx="152400" cy="4572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Frutiger LT Std 55 Roman"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sz="1000" b="0" i="0" u="none" strike="noStrike" kern="1200" baseline="30000" dirty="0" smtClean="0">
                <a:solidFill>
                  <a:schemeClr val="bg1"/>
                </a:solidFill>
                <a:latin typeface="Frutiger LT Std 55 Roman" pitchFamily="34" charset="0"/>
                <a:ea typeface="+mn-ea"/>
                <a:cs typeface="+mn-cs"/>
              </a:rPr>
              <a:t> | </a:t>
            </a:r>
          </a:p>
        </p:txBody>
      </p:sp>
      <p:sp>
        <p:nvSpPr>
          <p:cNvPr id="11" name="Footer Placeholder 4"/>
          <p:cNvSpPr txBox="1">
            <a:spLocks/>
          </p:cNvSpPr>
          <p:nvPr/>
        </p:nvSpPr>
        <p:spPr>
          <a:xfrm>
            <a:off x="2819400" y="6324601"/>
            <a:ext cx="152400" cy="4572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Frutiger LT Std 55 Roman"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sz="1000" b="0" i="0" u="none" strike="noStrike" kern="1200" baseline="30000" dirty="0" smtClean="0">
                <a:solidFill>
                  <a:schemeClr val="bg1"/>
                </a:solidFill>
                <a:latin typeface="Frutiger LT Std 55 Roman" pitchFamily="34" charset="0"/>
                <a:ea typeface="+mn-ea"/>
                <a:cs typeface="+mn-cs"/>
              </a:rPr>
              <a:t> | </a:t>
            </a:r>
          </a:p>
        </p:txBody>
      </p:sp>
      <p:sp>
        <p:nvSpPr>
          <p:cNvPr id="10" name="Title 1"/>
          <p:cNvSpPr>
            <a:spLocks noGrp="1"/>
          </p:cNvSpPr>
          <p:nvPr>
            <p:ph type="title"/>
          </p:nvPr>
        </p:nvSpPr>
        <p:spPr>
          <a:xfrm>
            <a:off x="457200" y="274638"/>
            <a:ext cx="8229600" cy="1143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652935688"/>
      </p:ext>
    </p:extLst>
  </p:cSld>
  <p:clrMapOvr>
    <a:masterClrMapping/>
  </p:clrMapOvr>
  <p:transition>
    <p:split orient="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3743591"/>
      </p:ext>
    </p:extLst>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0CF74-1218-437C-8003-CBA3FCE34955}" type="datetime1">
              <a:rPr lang="en-US" smtClean="0"/>
              <a:t>7/28/2017</a:t>
            </a:fld>
            <a:endParaRPr lang="en-US" dirty="0"/>
          </a:p>
        </p:txBody>
      </p:sp>
      <p:sp>
        <p:nvSpPr>
          <p:cNvPr id="5" name="Footer Placeholder 4"/>
          <p:cNvSpPr>
            <a:spLocks noGrp="1"/>
          </p:cNvSpPr>
          <p:nvPr>
            <p:ph type="ftr" sz="quarter" idx="11"/>
          </p:nvPr>
        </p:nvSpPr>
        <p:spPr/>
        <p:txBody>
          <a:bodyPr/>
          <a:lstStyle/>
          <a:p>
            <a:r>
              <a:rPr lang="en-US" dirty="0" smtClean="0"/>
              <a:t>Career Website Redesign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5236469"/>
      </p:ext>
    </p:extLst>
  </p:cSld>
  <p:clrMapOvr>
    <a:masterClrMapping/>
  </p:clrMapOvr>
  <p:transition>
    <p:split orient="vert"/>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83E89E-E339-48F6-8A31-D7208D360953}" type="datetime1">
              <a:rPr lang="en-US" smtClean="0"/>
              <a:t>7/28/2017</a:t>
            </a:fld>
            <a:endParaRPr lang="en-US" dirty="0"/>
          </a:p>
        </p:txBody>
      </p:sp>
      <p:sp>
        <p:nvSpPr>
          <p:cNvPr id="6" name="Footer Placeholder 5"/>
          <p:cNvSpPr>
            <a:spLocks noGrp="1"/>
          </p:cNvSpPr>
          <p:nvPr>
            <p:ph type="ftr" sz="quarter" idx="11"/>
          </p:nvPr>
        </p:nvSpPr>
        <p:spPr/>
        <p:txBody>
          <a:bodyPr/>
          <a:lstStyle/>
          <a:p>
            <a:r>
              <a:rPr lang="en-US" dirty="0" smtClean="0"/>
              <a:t>Career Website Redesign</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0325749"/>
      </p:ext>
    </p:extLst>
  </p:cSld>
  <p:clrMapOvr>
    <a:masterClrMapping/>
  </p:clrMapOvr>
  <p:transition>
    <p:split orient="vert"/>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B08F92-6233-4E48-ABB4-6D3585F82383}" type="datetime1">
              <a:rPr lang="en-US" smtClean="0"/>
              <a:t>7/28/2017</a:t>
            </a:fld>
            <a:endParaRPr lang="en-US" dirty="0"/>
          </a:p>
        </p:txBody>
      </p:sp>
      <p:sp>
        <p:nvSpPr>
          <p:cNvPr id="8" name="Footer Placeholder 7"/>
          <p:cNvSpPr>
            <a:spLocks noGrp="1"/>
          </p:cNvSpPr>
          <p:nvPr>
            <p:ph type="ftr" sz="quarter" idx="11"/>
          </p:nvPr>
        </p:nvSpPr>
        <p:spPr/>
        <p:txBody>
          <a:bodyPr/>
          <a:lstStyle/>
          <a:p>
            <a:r>
              <a:rPr lang="en-US" dirty="0" smtClean="0"/>
              <a:t>Career Website Redesign</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3241621"/>
      </p:ext>
    </p:extLst>
  </p:cSld>
  <p:clrMapOvr>
    <a:masterClrMapping/>
  </p:clrMapOvr>
  <p:transition>
    <p:split orient="vert"/>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C068E4-FF74-4FB7-8919-272595069984}" type="datetime1">
              <a:rPr lang="en-US" smtClean="0"/>
              <a:t>7/28/2017</a:t>
            </a:fld>
            <a:endParaRPr lang="en-US" dirty="0"/>
          </a:p>
        </p:txBody>
      </p:sp>
      <p:sp>
        <p:nvSpPr>
          <p:cNvPr id="4" name="Footer Placeholder 3"/>
          <p:cNvSpPr>
            <a:spLocks noGrp="1"/>
          </p:cNvSpPr>
          <p:nvPr>
            <p:ph type="ftr" sz="quarter" idx="11"/>
          </p:nvPr>
        </p:nvSpPr>
        <p:spPr/>
        <p:txBody>
          <a:bodyPr/>
          <a:lstStyle/>
          <a:p>
            <a:r>
              <a:rPr lang="en-US" dirty="0" smtClean="0"/>
              <a:t>Career Website Redesign</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1195282"/>
      </p:ext>
    </p:extLst>
  </p:cSld>
  <p:clrMapOvr>
    <a:masterClrMapping/>
  </p:clrMapOvr>
  <p:transition>
    <p:split orient="vert"/>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C3869-8B49-4BB2-944C-F7F0F60A1508}" type="datetime1">
              <a:rPr lang="en-US" smtClean="0"/>
              <a:t>7/28/2017</a:t>
            </a:fld>
            <a:endParaRPr lang="en-US" dirty="0"/>
          </a:p>
        </p:txBody>
      </p:sp>
      <p:sp>
        <p:nvSpPr>
          <p:cNvPr id="3" name="Footer Placeholder 2"/>
          <p:cNvSpPr>
            <a:spLocks noGrp="1"/>
          </p:cNvSpPr>
          <p:nvPr>
            <p:ph type="ftr" sz="quarter" idx="11"/>
          </p:nvPr>
        </p:nvSpPr>
        <p:spPr/>
        <p:txBody>
          <a:bodyPr/>
          <a:lstStyle/>
          <a:p>
            <a:r>
              <a:rPr lang="en-US" dirty="0" smtClean="0"/>
              <a:t>Career Website Redesign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816968"/>
      </p:ext>
    </p:extLst>
  </p:cSld>
  <p:clrMapOvr>
    <a:masterClrMapping/>
  </p:clrMapOvr>
  <p:transition>
    <p:split orient="vert"/>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5ED0A-2F65-4FA5-BC69-BD3320513892}" type="datetime1">
              <a:rPr lang="en-US" smtClean="0"/>
              <a:t>7/28/2017</a:t>
            </a:fld>
            <a:endParaRPr lang="en-US" dirty="0"/>
          </a:p>
        </p:txBody>
      </p:sp>
      <p:sp>
        <p:nvSpPr>
          <p:cNvPr id="6" name="Footer Placeholder 5"/>
          <p:cNvSpPr>
            <a:spLocks noGrp="1"/>
          </p:cNvSpPr>
          <p:nvPr>
            <p:ph type="ftr" sz="quarter" idx="11"/>
          </p:nvPr>
        </p:nvSpPr>
        <p:spPr/>
        <p:txBody>
          <a:bodyPr/>
          <a:lstStyle/>
          <a:p>
            <a:r>
              <a:rPr lang="en-US" dirty="0" smtClean="0"/>
              <a:t>Career Website Redesign</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5666542"/>
      </p:ext>
    </p:extLst>
  </p:cSld>
  <p:clrMapOvr>
    <a:masterClrMapping/>
  </p:clrMapOvr>
  <p:transition>
    <p:split orient="vert"/>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D9084E-A169-4470-A6B0-3ECA0FA73FF0}" type="datetime1">
              <a:rPr lang="en-US" smtClean="0"/>
              <a:t>7/28/2017</a:t>
            </a:fld>
            <a:endParaRPr lang="en-US" dirty="0"/>
          </a:p>
        </p:txBody>
      </p:sp>
      <p:sp>
        <p:nvSpPr>
          <p:cNvPr id="6" name="Footer Placeholder 5"/>
          <p:cNvSpPr>
            <a:spLocks noGrp="1"/>
          </p:cNvSpPr>
          <p:nvPr>
            <p:ph type="ftr" sz="quarter" idx="11"/>
          </p:nvPr>
        </p:nvSpPr>
        <p:spPr/>
        <p:txBody>
          <a:bodyPr/>
          <a:lstStyle/>
          <a:p>
            <a:r>
              <a:rPr lang="en-US" dirty="0" smtClean="0"/>
              <a:t>Career Website Redesign</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1812180"/>
      </p:ext>
    </p:extLst>
  </p:cSld>
  <p:clrMapOvr>
    <a:masterClrMapping/>
  </p:clrMapOvr>
  <p:transition>
    <p:split orient="vert"/>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0E364-C80A-4533-818C-2D7F1969AA50}" type="datetime1">
              <a:rPr lang="en-US" smtClean="0"/>
              <a:t>7/28/2017</a:t>
            </a:fld>
            <a:endParaRPr lang="en-US" dirty="0"/>
          </a:p>
        </p:txBody>
      </p:sp>
      <p:sp>
        <p:nvSpPr>
          <p:cNvPr id="5" name="Footer Placeholder 4"/>
          <p:cNvSpPr>
            <a:spLocks noGrp="1"/>
          </p:cNvSpPr>
          <p:nvPr>
            <p:ph type="ftr" sz="quarter" idx="11"/>
          </p:nvPr>
        </p:nvSpPr>
        <p:spPr/>
        <p:txBody>
          <a:bodyPr/>
          <a:lstStyle/>
          <a:p>
            <a:r>
              <a:rPr lang="en-US" dirty="0" smtClean="0"/>
              <a:t>Career Website Redesign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5526777"/>
      </p:ext>
    </p:extLst>
  </p:cSld>
  <p:clrMapOvr>
    <a:masterClrMapping/>
  </p:clrMapOvr>
  <p:transition>
    <p:split orient="vert"/>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5F87F-C5DA-4E72-B8B9-BCEF4ABF89A5}" type="datetime1">
              <a:rPr lang="en-US" smtClean="0"/>
              <a:t>7/28/2017</a:t>
            </a:fld>
            <a:endParaRPr lang="en-US" dirty="0"/>
          </a:p>
        </p:txBody>
      </p:sp>
      <p:sp>
        <p:nvSpPr>
          <p:cNvPr id="5" name="Footer Placeholder 4"/>
          <p:cNvSpPr>
            <a:spLocks noGrp="1"/>
          </p:cNvSpPr>
          <p:nvPr>
            <p:ph type="ftr" sz="quarter" idx="11"/>
          </p:nvPr>
        </p:nvSpPr>
        <p:spPr/>
        <p:txBody>
          <a:bodyPr/>
          <a:lstStyle/>
          <a:p>
            <a:r>
              <a:rPr lang="en-US" dirty="0" smtClean="0"/>
              <a:t>Career Website Redesign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7524372"/>
      </p:ext>
    </p:extLst>
  </p:cSld>
  <p:clrMapOvr>
    <a:masterClrMapping/>
  </p:clrMapOvr>
  <p:transition>
    <p:split orient="ver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3127455"/>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2777367"/>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401268"/>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3677374"/>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075253"/>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0852629"/>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1553264"/>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5181600"/>
          </a:xfrm>
          <a:prstGeom prst="rect">
            <a:avLst/>
          </a:prstGeom>
          <a:gradFill rotWithShape="1">
            <a:gsLst>
              <a:gs pos="0">
                <a:srgbClr val="CFD3E8"/>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latin typeface="Arial" charset="0"/>
            </a:endParaRPr>
          </a:p>
        </p:txBody>
      </p:sp>
      <p:sp>
        <p:nvSpPr>
          <p:cNvPr id="1027" name="Rectangle 3"/>
          <p:cNvSpPr>
            <a:spLocks noChangeArrowheads="1"/>
          </p:cNvSpPr>
          <p:nvPr/>
        </p:nvSpPr>
        <p:spPr bwMode="auto">
          <a:xfrm>
            <a:off x="0" y="6019800"/>
            <a:ext cx="9144000" cy="838200"/>
          </a:xfrm>
          <a:prstGeom prst="rect">
            <a:avLst/>
          </a:prstGeom>
          <a:solidFill>
            <a:srgbClr val="0F238C"/>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latin typeface="Arial" charset="0"/>
            </a:endParaRPr>
          </a:p>
        </p:txBody>
      </p:sp>
      <p:sp>
        <p:nvSpPr>
          <p:cNvPr id="1028" name="Rectangle 4"/>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Rectangle 5"/>
          <p:cNvSpPr>
            <a:spLocks noGrp="1" noChangeArrowheads="1"/>
          </p:cNvSpPr>
          <p:nvPr>
            <p:ph type="body" idx="1"/>
          </p:nvPr>
        </p:nvSpPr>
        <p:spPr bwMode="auto">
          <a:xfrm>
            <a:off x="0" y="990600"/>
            <a:ext cx="868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6" descr="UMMS-For-reverse3"/>
          <p:cNvPicPr>
            <a:picLocks noChangeAspect="1" noChangeArrowheads="1"/>
          </p:cNvPicPr>
          <p:nvPr/>
        </p:nvPicPr>
        <p:blipFill>
          <a:blip r:embed="rId15" cstate="print">
            <a:extLst>
              <a:ext uri="{28A0092B-C50C-407E-A947-70E740481C1C}">
                <a14:useLocalDpi xmlns:a14="http://schemas.microsoft.com/office/drawing/2010/main" val="0"/>
              </a:ext>
            </a:extLst>
          </a:blip>
          <a:srcRect r="3999"/>
          <a:stretch>
            <a:fillRect/>
          </a:stretch>
        </p:blipFill>
        <p:spPr bwMode="auto">
          <a:xfrm>
            <a:off x="76200" y="6096000"/>
            <a:ext cx="182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519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split orient="vert"/>
  </p:transition>
  <p:timing>
    <p:tnLst>
      <p:par>
        <p:cTn id="1" dur="indefinite" restart="never" nodeType="tmRoot"/>
      </p:par>
    </p:tnLst>
  </p:timing>
  <p:hf sldNum="0" hdr="0"/>
  <p:txStyles>
    <p:titleStyle>
      <a:lvl1pPr algn="ctr" rtl="0" eaLnBrk="0" fontAlgn="base" hangingPunct="0">
        <a:spcBef>
          <a:spcPct val="0"/>
        </a:spcBef>
        <a:spcAft>
          <a:spcPct val="0"/>
        </a:spcAft>
        <a:defRPr sz="3600" b="1" cap="small">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Sabon" pitchFamily="18" charset="0"/>
        </a:defRPr>
      </a:lvl2pPr>
      <a:lvl3pPr algn="ctr" rtl="0" eaLnBrk="0" fontAlgn="base" hangingPunct="0">
        <a:spcBef>
          <a:spcPct val="0"/>
        </a:spcBef>
        <a:spcAft>
          <a:spcPct val="0"/>
        </a:spcAft>
        <a:defRPr sz="3600" b="1">
          <a:solidFill>
            <a:schemeClr val="accent2"/>
          </a:solidFill>
          <a:latin typeface="Sabon" pitchFamily="18" charset="0"/>
        </a:defRPr>
      </a:lvl3pPr>
      <a:lvl4pPr algn="ctr" rtl="0" eaLnBrk="0" fontAlgn="base" hangingPunct="0">
        <a:spcBef>
          <a:spcPct val="0"/>
        </a:spcBef>
        <a:spcAft>
          <a:spcPct val="0"/>
        </a:spcAft>
        <a:defRPr sz="3600" b="1">
          <a:solidFill>
            <a:schemeClr val="accent2"/>
          </a:solidFill>
          <a:latin typeface="Sabon" pitchFamily="18" charset="0"/>
        </a:defRPr>
      </a:lvl4pPr>
      <a:lvl5pPr algn="ctr" rtl="0" eaLnBrk="0" fontAlgn="base" hangingPunct="0">
        <a:spcBef>
          <a:spcPct val="0"/>
        </a:spcBef>
        <a:spcAft>
          <a:spcPct val="0"/>
        </a:spcAft>
        <a:defRPr sz="3600" b="1">
          <a:solidFill>
            <a:schemeClr val="accent2"/>
          </a:solidFill>
          <a:latin typeface="Sabon" pitchFamily="18" charset="0"/>
        </a:defRPr>
      </a:lvl5pPr>
      <a:lvl6pPr marL="457200" algn="l" rtl="0" eaLnBrk="1" fontAlgn="base" hangingPunct="1">
        <a:spcBef>
          <a:spcPct val="0"/>
        </a:spcBef>
        <a:spcAft>
          <a:spcPct val="0"/>
        </a:spcAft>
        <a:defRPr sz="3600" b="1">
          <a:solidFill>
            <a:schemeClr val="accent2"/>
          </a:solidFill>
          <a:latin typeface="Sabon" pitchFamily="18" charset="0"/>
        </a:defRPr>
      </a:lvl6pPr>
      <a:lvl7pPr marL="914400" algn="l" rtl="0" eaLnBrk="1" fontAlgn="base" hangingPunct="1">
        <a:spcBef>
          <a:spcPct val="0"/>
        </a:spcBef>
        <a:spcAft>
          <a:spcPct val="0"/>
        </a:spcAft>
        <a:defRPr sz="3600" b="1">
          <a:solidFill>
            <a:schemeClr val="accent2"/>
          </a:solidFill>
          <a:latin typeface="Sabon" pitchFamily="18" charset="0"/>
        </a:defRPr>
      </a:lvl7pPr>
      <a:lvl8pPr marL="1371600" algn="l" rtl="0" eaLnBrk="1" fontAlgn="base" hangingPunct="1">
        <a:spcBef>
          <a:spcPct val="0"/>
        </a:spcBef>
        <a:spcAft>
          <a:spcPct val="0"/>
        </a:spcAft>
        <a:defRPr sz="3600" b="1">
          <a:solidFill>
            <a:schemeClr val="accent2"/>
          </a:solidFill>
          <a:latin typeface="Sabon" pitchFamily="18" charset="0"/>
        </a:defRPr>
      </a:lvl8pPr>
      <a:lvl9pPr marL="1828800" algn="l" rtl="0" eaLnBrk="1" fontAlgn="base" hangingPunct="1">
        <a:spcBef>
          <a:spcPct val="0"/>
        </a:spcBef>
        <a:spcAft>
          <a:spcPct val="0"/>
        </a:spcAft>
        <a:defRPr sz="3600" b="1">
          <a:solidFill>
            <a:schemeClr val="accent2"/>
          </a:solidFill>
          <a:latin typeface="Sabon" pitchFamily="18" charset="0"/>
        </a:defRPr>
      </a:lvl9pPr>
    </p:titleStyle>
    <p:bodyStyle>
      <a:lvl1pPr marL="342900" indent="-342900" algn="l" rtl="0" eaLnBrk="0" fontAlgn="base" hangingPunct="0">
        <a:lnSpc>
          <a:spcPct val="120000"/>
        </a:lnSpc>
        <a:spcBef>
          <a:spcPct val="25000"/>
        </a:spcBef>
        <a:spcAft>
          <a:spcPct val="0"/>
        </a:spcAft>
        <a:buChar char="•"/>
        <a:defRPr sz="3200">
          <a:solidFill>
            <a:schemeClr val="accent2"/>
          </a:solidFill>
          <a:latin typeface="+mn-lt"/>
          <a:ea typeface="+mn-ea"/>
          <a:cs typeface="+mn-cs"/>
        </a:defRPr>
      </a:lvl1pPr>
      <a:lvl2pPr marL="742950" indent="-285750" algn="l" rtl="0" eaLnBrk="0" fontAlgn="base" hangingPunct="0">
        <a:lnSpc>
          <a:spcPct val="120000"/>
        </a:lnSpc>
        <a:spcBef>
          <a:spcPct val="25000"/>
        </a:spcBef>
        <a:spcAft>
          <a:spcPct val="0"/>
        </a:spcAft>
        <a:buChar char="–"/>
        <a:defRPr sz="2800">
          <a:solidFill>
            <a:schemeClr val="accent2"/>
          </a:solidFill>
          <a:latin typeface="+mn-lt"/>
        </a:defRPr>
      </a:lvl2pPr>
      <a:lvl3pPr marL="1143000" indent="-228600" algn="l" rtl="0" eaLnBrk="0" fontAlgn="base" hangingPunct="0">
        <a:lnSpc>
          <a:spcPct val="120000"/>
        </a:lnSpc>
        <a:spcBef>
          <a:spcPct val="25000"/>
        </a:spcBef>
        <a:spcAft>
          <a:spcPct val="0"/>
        </a:spcAft>
        <a:buChar char="•"/>
        <a:defRPr sz="2400">
          <a:solidFill>
            <a:schemeClr val="accent2"/>
          </a:solidFill>
          <a:latin typeface="+mn-lt"/>
        </a:defRPr>
      </a:lvl3pPr>
      <a:lvl4pPr marL="1600200" indent="-228600" algn="l" rtl="0" eaLnBrk="0" fontAlgn="base" hangingPunct="0">
        <a:lnSpc>
          <a:spcPct val="120000"/>
        </a:lnSpc>
        <a:spcBef>
          <a:spcPct val="25000"/>
        </a:spcBef>
        <a:spcAft>
          <a:spcPct val="0"/>
        </a:spcAft>
        <a:buChar char="–"/>
        <a:defRPr sz="2000">
          <a:solidFill>
            <a:schemeClr val="accent2"/>
          </a:solidFill>
          <a:latin typeface="+mn-lt"/>
        </a:defRPr>
      </a:lvl4pPr>
      <a:lvl5pPr marL="2057400" indent="-228600" algn="l" rtl="0" eaLnBrk="0" fontAlgn="base" hangingPunct="0">
        <a:lnSpc>
          <a:spcPct val="120000"/>
        </a:lnSpc>
        <a:spcBef>
          <a:spcPct val="25000"/>
        </a:spcBef>
        <a:spcAft>
          <a:spcPct val="0"/>
        </a:spcAft>
        <a:buChar char="»"/>
        <a:defRPr sz="2000">
          <a:solidFill>
            <a:schemeClr val="accent2"/>
          </a:solidFill>
          <a:latin typeface="+mn-lt"/>
        </a:defRPr>
      </a:lvl5pPr>
      <a:lvl6pPr marL="2514600" indent="-228600" algn="l" rtl="0" eaLnBrk="1" fontAlgn="base" hangingPunct="1">
        <a:lnSpc>
          <a:spcPct val="120000"/>
        </a:lnSpc>
        <a:spcBef>
          <a:spcPct val="25000"/>
        </a:spcBef>
        <a:spcAft>
          <a:spcPct val="0"/>
        </a:spcAft>
        <a:buChar char="»"/>
        <a:defRPr sz="2000">
          <a:solidFill>
            <a:schemeClr val="tx1"/>
          </a:solidFill>
          <a:latin typeface="+mn-lt"/>
        </a:defRPr>
      </a:lvl6pPr>
      <a:lvl7pPr marL="2971800" indent="-228600" algn="l" rtl="0" eaLnBrk="1" fontAlgn="base" hangingPunct="1">
        <a:lnSpc>
          <a:spcPct val="120000"/>
        </a:lnSpc>
        <a:spcBef>
          <a:spcPct val="25000"/>
        </a:spcBef>
        <a:spcAft>
          <a:spcPct val="0"/>
        </a:spcAft>
        <a:buChar char="»"/>
        <a:defRPr sz="2000">
          <a:solidFill>
            <a:schemeClr val="tx1"/>
          </a:solidFill>
          <a:latin typeface="+mn-lt"/>
        </a:defRPr>
      </a:lvl7pPr>
      <a:lvl8pPr marL="3429000" indent="-228600" algn="l" rtl="0" eaLnBrk="1" fontAlgn="base" hangingPunct="1">
        <a:lnSpc>
          <a:spcPct val="120000"/>
        </a:lnSpc>
        <a:spcBef>
          <a:spcPct val="25000"/>
        </a:spcBef>
        <a:spcAft>
          <a:spcPct val="0"/>
        </a:spcAft>
        <a:buChar char="»"/>
        <a:defRPr sz="2000">
          <a:solidFill>
            <a:schemeClr val="tx1"/>
          </a:solidFill>
          <a:latin typeface="+mn-lt"/>
        </a:defRPr>
      </a:lvl8pPr>
      <a:lvl9pPr marL="3886200" indent="-228600" algn="l" rtl="0" eaLnBrk="1" fontAlgn="base" hangingPunct="1">
        <a:lnSpc>
          <a:spcPct val="120000"/>
        </a:lnSpc>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B56E4-DD48-4EA3-A0A4-5E6B1B804ADE}" type="datetime1">
              <a:rPr lang="en-US" smtClean="0"/>
              <a:t>7/28/2017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Career Website Redesign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388AD-C8DA-4CC9-8B68-52B017F7B635}" type="slidenum">
              <a:rPr lang="en-US" smtClean="0"/>
              <a:pPr/>
              <a:t>‹#›</a:t>
            </a:fld>
            <a:endParaRPr lang="en-US" dirty="0"/>
          </a:p>
        </p:txBody>
      </p:sp>
    </p:spTree>
    <p:extLst>
      <p:ext uri="{BB962C8B-B14F-4D97-AF65-F5344CB8AC3E}">
        <p14:creationId xmlns:p14="http://schemas.microsoft.com/office/powerpoint/2010/main" val="19441871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ransition>
    <p:split orient="vert"/>
  </p:transition>
  <p:timing>
    <p:tnLst>
      <p:par>
        <p:cTn id="1" dur="indefinite" restart="never" nodeType="tmRoot"/>
      </p:par>
    </p:tnLst>
  </p:timing>
  <p:hf sldNum="0" hdr="0"/>
  <p:txStyles>
    <p:titleStyle>
      <a:lvl1pPr algn="l" defTabSz="914400" rtl="0" eaLnBrk="1" latinLnBrk="0" hangingPunct="1">
        <a:spcBef>
          <a:spcPct val="0"/>
        </a:spcBef>
        <a:buNone/>
        <a:defRPr sz="3600" kern="1200">
          <a:solidFill>
            <a:srgbClr val="0033CC"/>
          </a:solidFill>
          <a:latin typeface="Frutiger LT Std 55 Roman"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E7onrn_TQAhUD22MKHYXWD6wQjRwIBw&amp;url=http://behavior-based-interviewing.blogspot.com/&amp;bvm=bv.141320020,d.cGc&amp;psig=AFQjCNGakW5QfDfWRvlOyL9_TdgfRQaTnw&amp;ust=1481824287281379"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46bON7vHQAhVY22MKHfuCANQQjRwIBw&amp;url=http://www.peopleink.com/blog/five-techniques-to-vastly-improve-your-interviewing-and-hiring-results/&amp;bvm=bv.141320020,d.cGc&amp;psig=AFQjCNFKk2Fu7NYcUJ1JcCCqj57ZUraMag&amp;ust=1481742223986866"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j2Nbe-_HQAhUVS2MKHTUzBBsQjRwIBw&amp;url=http://www.talentintelligence.com/blog/bid/386202/Behavioral-Based-Interview-Questions-are-Never-Enough&amp;psig=AFQjCNFNZwkex6ilqemFTzWnIf8z3Qj_VA&amp;ust=1481745688153321"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C9YfjgfLQAhVP5GMKHfNJAZ0QjRwIBw&amp;url=http://www.uco.edu/administration/safety-transportation/ehs/uco-ehs-guidelines.asp&amp;psig=AFQjCNF7eDSCpPZ9C-EjxnexRXfGohj-HQ&amp;ust=1481747455228835"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hyperlink" Target="http://www.professionalexecutiveresumes.com/pages/startnow/"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K2cilhvLQAhVB0GMKHcerBC4QjRwIBw&amp;url=http://blog.jobstick.in/resume-analysis-quality-over-quantity/&amp;psig=AFQjCNEHJ5B8NbwF08Vuyv5s-N1g9iNYJA&amp;ust=1481748619934853"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lynda.com/Business-Skills-tutorials/Writing-effective-behavioral-interview-questions/109366/138336-4.html#tab"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b48T7ifTQAhUh04MKHSv7DQ0QjRwIBw&amp;url=https://www.pinterest.com/explore/competency-based-interview-questions/&amp;psig=AFQjCNFGTWkwR7ahSJY9aD0g0ZlDa9OGSA&amp;ust=1481818289851203"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W4_fri_TQAhUH04MKHS-0B-QQjRwIBw&amp;url=http://www.scaleupsdc.com/category/group-discussion/&amp;psig=AFQjCNFhdBiDIyWVEkIL9Tx2UvN7Nb8Y8g&amp;ust=1481818793113323"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p-7CYjvTQAhUP0IMKHd-KBQgQjRwIBw&amp;url=https://www.careerlinkbc.com/interview04.php&amp;psig=AFQjCNH6DNFTlFIisp8JhL3TFMbm4nINWg&amp;ust=1481819516085208"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RnI31ofTQAhUC7mMKHbvBB9AQjRwIBw&amp;url=https://www.calipercorp.com/remodel-your-hiring-process-with-team-interviewing/&amp;psig=AFQjCNFXtvr-SGMMNC9tyoJfwlwRU5SaMg&amp;ust=1481824802580790"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mw8a9tvTQAhVB7WMKHUziC88QjRwIBw&amp;url=https://www.pinterest.com/job4india/online-tests/&amp;psig=AFQjCNF6qPfzCW_b1gfAXmAUBWjr9iBYhA&amp;ust=1481830320393306"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www.umassmed.edu/hr/careers/recruiting-resources/recruiting-resources/"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hyperlink" Target="https://www.lynda.com/Business-Skills-tutorials/Writing-effective-behavioral-interview-questions/109366/138336-4.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M_NXN6PHQAhVGyGMKHZW9AOUQjRwIBw&amp;url=http://economicsdetective.com/2016/07/costs-ethnic-diversity-garett-jones/&amp;psig=AFQjCNFLpRx7-KPOxKnkNjs2uGEE0saSUg&amp;ust=1481740756076779"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510" y="914400"/>
            <a:ext cx="7772400" cy="704850"/>
          </a:xfrm>
        </p:spPr>
        <p:txBody>
          <a:bodyPr>
            <a:normAutofit/>
          </a:bodyPr>
          <a:lstStyle/>
          <a:p>
            <a:r>
              <a:rPr lang="en-US" sz="4000" b="1" dirty="0" smtClean="0"/>
              <a:t>HIRE </a:t>
            </a:r>
            <a:endParaRPr lang="en-US" sz="3600" b="1" dirty="0"/>
          </a:p>
        </p:txBody>
      </p:sp>
      <p:sp>
        <p:nvSpPr>
          <p:cNvPr id="3" name="TextBox 2"/>
          <p:cNvSpPr txBox="1"/>
          <p:nvPr/>
        </p:nvSpPr>
        <p:spPr>
          <a:xfrm>
            <a:off x="702011" y="1981200"/>
            <a:ext cx="4094391" cy="954107"/>
          </a:xfrm>
          <a:prstGeom prst="rect">
            <a:avLst/>
          </a:prstGeom>
          <a:noFill/>
        </p:spPr>
        <p:txBody>
          <a:bodyPr wrap="none" rtlCol="0">
            <a:spAutoFit/>
          </a:bodyPr>
          <a:lstStyle/>
          <a:p>
            <a:r>
              <a:rPr lang="en-US" sz="2400" dirty="0" smtClean="0">
                <a:solidFill>
                  <a:schemeClr val="bg1">
                    <a:lumMod val="50000"/>
                  </a:schemeClr>
                </a:solidFill>
                <a:latin typeface="Frutiger LT Std 45 Light"/>
              </a:rPr>
              <a:t>Manage and Lead at UMMS</a:t>
            </a:r>
          </a:p>
          <a:p>
            <a:r>
              <a:rPr lang="en-US" sz="1600" dirty="0" smtClean="0">
                <a:solidFill>
                  <a:schemeClr val="bg1">
                    <a:lumMod val="50000"/>
                  </a:schemeClr>
                </a:solidFill>
                <a:latin typeface="Frutiger LT Std 45 Light"/>
              </a:rPr>
              <a:t>Interviewing and Hiring “Best Practices”</a:t>
            </a:r>
          </a:p>
          <a:p>
            <a:endParaRPr lang="en-US" sz="1600" dirty="0">
              <a:solidFill>
                <a:schemeClr val="bg1">
                  <a:lumMod val="50000"/>
                </a:schemeClr>
              </a:solidFill>
              <a:latin typeface="Frutiger LT Std 45 Light"/>
            </a:endParaRPr>
          </a:p>
        </p:txBody>
      </p:sp>
      <p:pic>
        <p:nvPicPr>
          <p:cNvPr id="8194" name="Picture 2" descr="Image result for behavioral interviewing cartoon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981200"/>
            <a:ext cx="2755956" cy="219456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3"/>
          <p:cNvSpPr>
            <a:spLocks noGrp="1"/>
          </p:cNvSpPr>
          <p:nvPr>
            <p:ph type="dt" sz="half" idx="10"/>
          </p:nvPr>
        </p:nvSpPr>
        <p:spPr>
          <a:xfrm>
            <a:off x="533400" y="3505200"/>
            <a:ext cx="2133600" cy="365125"/>
          </a:xfrm>
        </p:spPr>
        <p:txBody>
          <a:bodyPr/>
          <a:lstStyle/>
          <a:p>
            <a:r>
              <a:rPr lang="en-US" sz="1600" dirty="0" smtClean="0"/>
              <a:t>April 2017</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8305800" cy="704850"/>
          </a:xfrm>
        </p:spPr>
        <p:txBody>
          <a:bodyPr>
            <a:normAutofit fontScale="90000"/>
          </a:bodyPr>
          <a:lstStyle/>
          <a:p>
            <a:r>
              <a:rPr lang="en-US" dirty="0">
                <a:latin typeface="Frutiger LT Std 45 Light"/>
              </a:rPr>
              <a:t>I. </a:t>
            </a:r>
            <a:r>
              <a:rPr lang="en-US" dirty="0" smtClean="0">
                <a:latin typeface="Frutiger LT Std 45 Light"/>
              </a:rPr>
              <a:t>Interviewing and Hiring </a:t>
            </a:r>
            <a:r>
              <a:rPr lang="en-US" dirty="0"/>
              <a:t/>
            </a:r>
            <a:br>
              <a:rPr lang="en-US" dirty="0"/>
            </a:br>
            <a:r>
              <a:rPr lang="en-US" b="1" dirty="0" smtClean="0"/>
              <a:t>Hiring Process and Diversity</a:t>
            </a:r>
            <a:endParaRPr lang="en-US" sz="2000" b="1" dirty="0"/>
          </a:p>
        </p:txBody>
      </p:sp>
      <p:sp>
        <p:nvSpPr>
          <p:cNvPr id="6" name="Subtitle 2"/>
          <p:cNvSpPr txBox="1">
            <a:spLocks/>
          </p:cNvSpPr>
          <p:nvPr/>
        </p:nvSpPr>
        <p:spPr>
          <a:xfrm>
            <a:off x="685800" y="1447800"/>
            <a:ext cx="7772400" cy="3429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smtClean="0"/>
          </a:p>
          <a:p>
            <a:endParaRPr lang="en-US" dirty="0" smtClean="0"/>
          </a:p>
          <a:p>
            <a:endParaRPr lang="en-US" dirty="0"/>
          </a:p>
        </p:txBody>
      </p:sp>
      <p:sp>
        <p:nvSpPr>
          <p:cNvPr id="4" name="Subtitle 2"/>
          <p:cNvSpPr txBox="1">
            <a:spLocks/>
          </p:cNvSpPr>
          <p:nvPr/>
        </p:nvSpPr>
        <p:spPr>
          <a:xfrm>
            <a:off x="0" y="1447800"/>
            <a:ext cx="8077200" cy="3581400"/>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sz="2600" dirty="0" smtClean="0">
                <a:solidFill>
                  <a:schemeClr val="tx1"/>
                </a:solidFill>
                <a:latin typeface="Frutiger LT Std 45 Light"/>
              </a:rPr>
              <a:t>Chancellor’s Initiative</a:t>
            </a:r>
          </a:p>
          <a:p>
            <a:pPr marL="800100" lvl="1" indent="-342900" algn="l">
              <a:buFont typeface="Wingdings" panose="05000000000000000000" pitchFamily="2" charset="2"/>
              <a:buChar char="§"/>
            </a:pPr>
            <a:r>
              <a:rPr lang="en-US" sz="2600" dirty="0" smtClean="0">
                <a:solidFill>
                  <a:schemeClr val="tx1"/>
                </a:solidFill>
                <a:latin typeface="Frutiger LT Std 45 Light"/>
              </a:rPr>
              <a:t>Targeted Approach</a:t>
            </a:r>
          </a:p>
          <a:p>
            <a:pPr marL="800100" lvl="1" indent="-342900" algn="l">
              <a:buFont typeface="Wingdings" panose="05000000000000000000" pitchFamily="2" charset="2"/>
              <a:buChar char="§"/>
            </a:pPr>
            <a:r>
              <a:rPr lang="en-US" sz="2600" dirty="0" smtClean="0">
                <a:solidFill>
                  <a:schemeClr val="tx1"/>
                </a:solidFill>
                <a:latin typeface="Frutiger LT Std 45 Light"/>
              </a:rPr>
              <a:t>Expanding Diversity Candidate Pools</a:t>
            </a:r>
          </a:p>
          <a:p>
            <a:pPr marL="800100" lvl="1" indent="-342900" algn="l">
              <a:buFont typeface="Wingdings" panose="05000000000000000000" pitchFamily="2" charset="2"/>
              <a:buChar char="§"/>
            </a:pPr>
            <a:r>
              <a:rPr lang="en-US" sz="2600" dirty="0" smtClean="0">
                <a:solidFill>
                  <a:schemeClr val="tx1"/>
                </a:solidFill>
                <a:latin typeface="Frutiger LT Std 45 Light"/>
              </a:rPr>
              <a:t>Increase the Opportunity to Hire Diversity Candidates</a:t>
            </a:r>
          </a:p>
          <a:p>
            <a:pPr marL="800100" lvl="1" indent="-342900" algn="l">
              <a:buFont typeface="Wingdings" panose="05000000000000000000" pitchFamily="2" charset="2"/>
              <a:buChar char="§"/>
            </a:pPr>
            <a:r>
              <a:rPr lang="en-US" sz="2600" dirty="0" smtClean="0">
                <a:solidFill>
                  <a:schemeClr val="tx1"/>
                </a:solidFill>
                <a:latin typeface="Frutiger LT Std 45 Light"/>
              </a:rPr>
              <a:t>Diversity is a Competitive Advantage and Better Reflects Faculty, Students, Staff and our Customer</a:t>
            </a: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2448802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379" y="-111918"/>
            <a:ext cx="8229600" cy="950118"/>
          </a:xfrm>
        </p:spPr>
        <p:txBody>
          <a:bodyPr>
            <a:normAutofit/>
          </a:bodyPr>
          <a:lstStyle/>
          <a:p>
            <a:r>
              <a:rPr lang="en-US" sz="2800" dirty="0">
                <a:latin typeface="Frutiger LT Std 45 Light"/>
              </a:rPr>
              <a:t>I. </a:t>
            </a:r>
            <a:r>
              <a:rPr lang="en-US" sz="2800" dirty="0" smtClean="0">
                <a:latin typeface="Frutiger LT Std 45 Light"/>
              </a:rPr>
              <a:t>Interviewing and Hiring </a:t>
            </a:r>
            <a:r>
              <a:rPr lang="en-US" dirty="0">
                <a:latin typeface="Frutiger LT Std 45 Light"/>
              </a:rPr>
              <a:t/>
            </a:r>
            <a:br>
              <a:rPr lang="en-US" dirty="0">
                <a:latin typeface="Frutiger LT Std 45 Light"/>
              </a:rPr>
            </a:br>
            <a:r>
              <a:rPr lang="en-US" sz="2200" b="1" dirty="0" smtClean="0">
                <a:latin typeface="Frutiger LT Std 45 Light"/>
              </a:rPr>
              <a:t>Skills versus Competencies</a:t>
            </a:r>
            <a:endParaRPr lang="en-US" sz="2200" b="1" dirty="0"/>
          </a:p>
        </p:txBody>
      </p:sp>
      <p:sp>
        <p:nvSpPr>
          <p:cNvPr id="3" name="Subtitle 2"/>
          <p:cNvSpPr>
            <a:spLocks noGrp="1"/>
          </p:cNvSpPr>
          <p:nvPr>
            <p:ph type="subTitle" idx="1"/>
          </p:nvPr>
        </p:nvSpPr>
        <p:spPr>
          <a:xfrm>
            <a:off x="685800" y="1524000"/>
            <a:ext cx="6400800" cy="2895600"/>
          </a:xfrm>
        </p:spPr>
        <p:txBody>
          <a:bodyPr>
            <a:normAutofit/>
          </a:bodyPr>
          <a:lstStyle/>
          <a:p>
            <a:endParaRPr lang="en-US" dirty="0"/>
          </a:p>
          <a:p>
            <a:endParaRPr lang="en-US" dirty="0" smtClean="0"/>
          </a:p>
          <a:p>
            <a:endParaRPr lang="en-US" dirty="0"/>
          </a:p>
        </p:txBody>
      </p:sp>
      <p:sp>
        <p:nvSpPr>
          <p:cNvPr id="6" name="AutoShape 4" descr="Image result for interviewing imag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interviewing images"/>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interviewing images"/>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965761048"/>
              </p:ext>
            </p:extLst>
          </p:nvPr>
        </p:nvGraphicFramePr>
        <p:xfrm>
          <a:off x="152400" y="737393"/>
          <a:ext cx="8891239" cy="6065520"/>
        </p:xfrm>
        <a:graphic>
          <a:graphicData uri="http://schemas.openxmlformats.org/drawingml/2006/table">
            <a:tbl>
              <a:tblPr firstRow="1" bandRow="1">
                <a:tableStyleId>{5C22544A-7EE6-4342-B048-85BDC9FD1C3A}</a:tableStyleId>
              </a:tblPr>
              <a:tblGrid>
                <a:gridCol w="1195040">
                  <a:extLst>
                    <a:ext uri="{9D8B030D-6E8A-4147-A177-3AD203B41FA5}">
                      <a16:colId xmlns:a16="http://schemas.microsoft.com/office/drawing/2014/main" val="20000"/>
                    </a:ext>
                  </a:extLst>
                </a:gridCol>
                <a:gridCol w="6018896">
                  <a:extLst>
                    <a:ext uri="{9D8B030D-6E8A-4147-A177-3AD203B41FA5}">
                      <a16:colId xmlns:a16="http://schemas.microsoft.com/office/drawing/2014/main" val="20002"/>
                    </a:ext>
                  </a:extLst>
                </a:gridCol>
                <a:gridCol w="1677303">
                  <a:extLst>
                    <a:ext uri="{9D8B030D-6E8A-4147-A177-3AD203B41FA5}">
                      <a16:colId xmlns:a16="http://schemas.microsoft.com/office/drawing/2014/main" val="20003"/>
                    </a:ext>
                  </a:extLst>
                </a:gridCol>
              </a:tblGrid>
              <a:tr h="738463">
                <a:tc>
                  <a:txBody>
                    <a:bodyPr/>
                    <a:lstStyle/>
                    <a:p>
                      <a:r>
                        <a:rPr lang="en-US" dirty="0" smtClean="0"/>
                        <a:t>Types</a:t>
                      </a:r>
                      <a:endParaRPr lang="en-US" dirty="0"/>
                    </a:p>
                  </a:txBody>
                  <a:tcPr/>
                </a:tc>
                <a:tc>
                  <a:txBody>
                    <a:bodyPr/>
                    <a:lstStyle/>
                    <a:p>
                      <a:r>
                        <a:rPr lang="en-US" dirty="0" smtClean="0"/>
                        <a:t>Definition</a:t>
                      </a:r>
                      <a:endParaRPr lang="en-US" dirty="0"/>
                    </a:p>
                  </a:txBody>
                  <a:tcPr/>
                </a:tc>
                <a:tc>
                  <a:txBody>
                    <a:bodyPr/>
                    <a:lstStyle/>
                    <a:p>
                      <a:r>
                        <a:rPr lang="en-US" dirty="0" smtClean="0"/>
                        <a:t>Example</a:t>
                      </a:r>
                      <a:endParaRPr lang="en-US" dirty="0"/>
                    </a:p>
                  </a:txBody>
                  <a:tcPr/>
                </a:tc>
                <a:extLst>
                  <a:ext uri="{0D108BD9-81ED-4DB2-BD59-A6C34878D82A}">
                    <a16:rowId xmlns:a16="http://schemas.microsoft.com/office/drawing/2014/main" val="10000"/>
                  </a:ext>
                </a:extLst>
              </a:tr>
              <a:tr h="2309537">
                <a:tc>
                  <a:txBody>
                    <a:bodyPr/>
                    <a:lstStyle/>
                    <a:p>
                      <a:r>
                        <a:rPr lang="en-US" sz="1200" dirty="0" smtClean="0">
                          <a:latin typeface="Frutiger LT Std 45 Light"/>
                        </a:rPr>
                        <a:t>What is a </a:t>
                      </a:r>
                    </a:p>
                    <a:p>
                      <a:r>
                        <a:rPr lang="en-US" sz="1200" dirty="0" smtClean="0">
                          <a:latin typeface="Frutiger LT Std 45 Light"/>
                        </a:rPr>
                        <a:t>Skill?</a:t>
                      </a:r>
                      <a:endParaRPr lang="en-US" sz="1200" dirty="0">
                        <a:latin typeface="Frutiger LT Std 45 Light"/>
                      </a:endParaRPr>
                    </a:p>
                  </a:txBody>
                  <a:tcPr/>
                </a:tc>
                <a:tc>
                  <a:txBody>
                    <a:bodyPr/>
                    <a:lstStyle/>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Proficiency, facility, or dexterity that is acquired or developed through training or experience</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The ability, coming from one's knowledge, practice, aptitude, etc., to do something well</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An ability and capacity acquired through deliberate, systematic, and sustained effort to smoothly and adaptively carry out complex activities or job functions involving ideas (cognitive skills), things (technical skills), and/or people (interpersonal skills)</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A skill is the learned capacity to carry out pre-determined results</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A learned ability to bring about the result you want, with maximum certainty and efficiency</a:t>
                      </a:r>
                    </a:p>
                    <a:p>
                      <a:pPr marL="171450" indent="-171450" fontAlgn="base">
                        <a:buFont typeface="Arial" panose="020B0604020202020204" pitchFamily="34" charset="0"/>
                        <a:buChar char="•"/>
                      </a:pPr>
                      <a:r>
                        <a:rPr lang="en-US" sz="1200" b="1" i="0" kern="1200" dirty="0" smtClean="0">
                          <a:solidFill>
                            <a:schemeClr val="dk1"/>
                          </a:solidFill>
                          <a:effectLst/>
                          <a:latin typeface="Frutiger LT Std 45 Light"/>
                          <a:ea typeface="+mn-ea"/>
                          <a:cs typeface="+mn-cs"/>
                        </a:rPr>
                        <a:t>So, a Skill is something Learned in order to be able to carry out one or more job functions</a:t>
                      </a:r>
                    </a:p>
                  </a:txBody>
                  <a:tcPr/>
                </a:tc>
                <a:tc>
                  <a:txBody>
                    <a:bodyPr/>
                    <a:lstStyle/>
                    <a:p>
                      <a:r>
                        <a:rPr lang="en-US" sz="1200" b="1" dirty="0" smtClean="0">
                          <a:latin typeface="Frutiger LT Std 45 Light"/>
                        </a:rPr>
                        <a:t>Programming Skills </a:t>
                      </a:r>
                      <a:r>
                        <a:rPr lang="en-US" sz="1200" dirty="0" smtClean="0">
                          <a:latin typeface="Frutiger LT Std 45 Light"/>
                        </a:rPr>
                        <a:t>– need the skill to write the program in a specific language. Learning Java, C++, C# etc. is a </a:t>
                      </a:r>
                      <a:r>
                        <a:rPr lang="en-US" sz="1200" b="1" dirty="0" smtClean="0">
                          <a:latin typeface="Frutiger LT Std 45 Light"/>
                        </a:rPr>
                        <a:t>Skill.</a:t>
                      </a:r>
                      <a:endParaRPr lang="en-US" sz="1200" b="1" dirty="0">
                        <a:latin typeface="Frutiger LT Std 45 Light"/>
                      </a:endParaRPr>
                    </a:p>
                  </a:txBody>
                  <a:tcPr/>
                </a:tc>
                <a:extLst>
                  <a:ext uri="{0D108BD9-81ED-4DB2-BD59-A6C34878D82A}">
                    <a16:rowId xmlns:a16="http://schemas.microsoft.com/office/drawing/2014/main" val="3005574300"/>
                  </a:ext>
                </a:extLst>
              </a:tr>
              <a:tr h="2214912">
                <a:tc>
                  <a:txBody>
                    <a:bodyPr/>
                    <a:lstStyle/>
                    <a:p>
                      <a:r>
                        <a:rPr lang="en-US" sz="1200" dirty="0" smtClean="0">
                          <a:latin typeface="Frutiger LT Std 45 Light"/>
                        </a:rPr>
                        <a:t>What is a </a:t>
                      </a:r>
                    </a:p>
                    <a:p>
                      <a:r>
                        <a:rPr lang="en-US" sz="1200" dirty="0" smtClean="0">
                          <a:latin typeface="Frutiger LT Std 45 Light"/>
                        </a:rPr>
                        <a:t>Competency?</a:t>
                      </a:r>
                      <a:endParaRPr lang="en-US" sz="1200" dirty="0">
                        <a:latin typeface="Frutiger LT Std 45 Light"/>
                      </a:endParaRPr>
                    </a:p>
                  </a:txBody>
                  <a:tcPr/>
                </a:tc>
                <a:tc>
                  <a:txBody>
                    <a:bodyPr/>
                    <a:lstStyle/>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A cluster of related abilities, commitments, knowledge, and skills that enable a person (or an organization) to act effectively in a job or situation</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Competencies refer to skills or knowledge that lead to superior performance</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Measurable skills, abilities and personality traits that identify successful employees against defined roles within an organization</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A competency is more than just knowledge and skills.  It involves the ability to meet complex demands, by drawing on and mobilizing psychosocial resources (including skills and attitudes) in a particular context</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A measurable pattern of knowledge, skills, abilities, behaviors, and other characteristics that an individual needs to perform work roles or occupational functions successfully</a:t>
                      </a:r>
                    </a:p>
                    <a:p>
                      <a:pPr marL="171450" indent="-171450" fontAlgn="base">
                        <a:buFont typeface="Arial" panose="020B0604020202020204" pitchFamily="34" charset="0"/>
                        <a:buChar char="•"/>
                      </a:pPr>
                      <a:r>
                        <a:rPr lang="en-US" sz="1200" b="0" i="0" kern="1200" dirty="0" smtClean="0">
                          <a:solidFill>
                            <a:schemeClr val="dk1"/>
                          </a:solidFill>
                          <a:effectLst/>
                          <a:latin typeface="Frutiger LT Std 45 Light"/>
                          <a:ea typeface="+mn-ea"/>
                          <a:cs typeface="+mn-cs"/>
                        </a:rPr>
                        <a:t>Competencies specify the "how" (as opposed to the what) of performing job tasks, or what the person needs to do the job successfully</a:t>
                      </a:r>
                    </a:p>
                    <a:p>
                      <a:pPr marL="171450" indent="-171450" fontAlgn="base">
                        <a:buFont typeface="Arial" panose="020B0604020202020204" pitchFamily="34" charset="0"/>
                        <a:buChar char="•"/>
                      </a:pPr>
                      <a:r>
                        <a:rPr lang="en-US" sz="1200" b="1" i="0" kern="1200" dirty="0" smtClean="0">
                          <a:solidFill>
                            <a:schemeClr val="dk1"/>
                          </a:solidFill>
                          <a:effectLst/>
                          <a:latin typeface="Frutiger LT Std 45 Light"/>
                          <a:ea typeface="+mn-ea"/>
                          <a:cs typeface="+mn-cs"/>
                        </a:rPr>
                        <a:t>Competencies, therefore, may incorporate a skill, but are MORE than the skill, they include abilities and behaviors, as well as knowledge that is fundamental to the use of a skill</a:t>
                      </a:r>
                      <a:endParaRPr lang="en-US" sz="1200" b="1" i="0" kern="1200" dirty="0">
                        <a:solidFill>
                          <a:schemeClr val="dk1"/>
                        </a:solidFill>
                        <a:effectLst/>
                        <a:latin typeface="Frutiger LT Std 45 Light"/>
                        <a:ea typeface="+mn-ea"/>
                        <a:cs typeface="+mn-cs"/>
                      </a:endParaRPr>
                    </a:p>
                  </a:txBody>
                  <a:tcPr/>
                </a:tc>
                <a:tc>
                  <a:txBody>
                    <a:bodyPr/>
                    <a:lstStyle/>
                    <a:p>
                      <a:r>
                        <a:rPr lang="en-US" sz="1200" b="1" dirty="0" smtClean="0">
                          <a:latin typeface="Frutiger LT Std 45 Light"/>
                        </a:rPr>
                        <a:t>Programming Competencies </a:t>
                      </a:r>
                      <a:r>
                        <a:rPr lang="en-US" sz="1200" dirty="0" smtClean="0">
                          <a:latin typeface="Frutiger LT Std 45 Light"/>
                        </a:rPr>
                        <a:t>– to effectively write a computer program one needs good analytical, logical and interpretive ability as well as the skill to write the program in a specific language. The underlying</a:t>
                      </a:r>
                      <a:r>
                        <a:rPr lang="en-US" sz="1200" baseline="0" dirty="0" smtClean="0">
                          <a:latin typeface="Frutiger LT Std 45 Light"/>
                        </a:rPr>
                        <a:t> ability to use that skill effectively Is analytical, logical and interpretive ability are the </a:t>
                      </a:r>
                      <a:r>
                        <a:rPr lang="en-US" sz="1200" b="1" baseline="0" dirty="0" smtClean="0">
                          <a:latin typeface="Frutiger LT Std 45 Light"/>
                        </a:rPr>
                        <a:t>Competencies</a:t>
                      </a:r>
                      <a:r>
                        <a:rPr lang="en-US" sz="1200" baseline="0" dirty="0" smtClean="0">
                          <a:latin typeface="Frutiger LT Std 45 Light"/>
                        </a:rPr>
                        <a:t>.</a:t>
                      </a:r>
                      <a:endParaRPr lang="en-US" sz="1200" dirty="0">
                        <a:latin typeface="Frutiger LT Std 45 Light"/>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06986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561" y="-87312"/>
            <a:ext cx="8229600" cy="1535112"/>
          </a:xfrm>
        </p:spPr>
        <p:txBody>
          <a:bodyPr>
            <a:normAutofit/>
          </a:bodyPr>
          <a:lstStyle/>
          <a:p>
            <a:r>
              <a:rPr lang="en-US" sz="2800" dirty="0">
                <a:latin typeface="Frutiger LT Std 45 Light"/>
              </a:rPr>
              <a:t>I. </a:t>
            </a:r>
            <a:r>
              <a:rPr lang="en-US" sz="2800" dirty="0" smtClean="0">
                <a:latin typeface="Frutiger LT Std 45 Light"/>
              </a:rPr>
              <a:t>Interviewing and Hiring </a:t>
            </a:r>
            <a:r>
              <a:rPr lang="en-US" dirty="0">
                <a:latin typeface="Frutiger LT Std 45 Light"/>
              </a:rPr>
              <a:t/>
            </a:r>
            <a:br>
              <a:rPr lang="en-US" dirty="0">
                <a:latin typeface="Frutiger LT Std 45 Light"/>
              </a:rPr>
            </a:br>
            <a:r>
              <a:rPr lang="en-US" sz="2200" dirty="0" smtClean="0">
                <a:latin typeface="Frutiger LT Std 45 Light"/>
              </a:rPr>
              <a:t>Manager’s Goal for Interviewing: “</a:t>
            </a:r>
            <a:r>
              <a:rPr lang="en-US" sz="2200" b="1" dirty="0" smtClean="0"/>
              <a:t>The Candidate Assessment”</a:t>
            </a:r>
            <a:endParaRPr lang="en-US" sz="2200" dirty="0"/>
          </a:p>
        </p:txBody>
      </p:sp>
      <p:sp>
        <p:nvSpPr>
          <p:cNvPr id="3" name="Subtitle 2"/>
          <p:cNvSpPr>
            <a:spLocks noGrp="1"/>
          </p:cNvSpPr>
          <p:nvPr>
            <p:ph type="subTitle" idx="1"/>
          </p:nvPr>
        </p:nvSpPr>
        <p:spPr>
          <a:xfrm>
            <a:off x="685800" y="1524000"/>
            <a:ext cx="6400800" cy="2895600"/>
          </a:xfrm>
        </p:spPr>
        <p:txBody>
          <a:bodyPr>
            <a:normAutofit/>
          </a:bodyPr>
          <a:lstStyle/>
          <a:p>
            <a:endParaRPr lang="en-US" dirty="0"/>
          </a:p>
          <a:p>
            <a:endParaRPr lang="en-US" dirty="0" smtClean="0"/>
          </a:p>
          <a:p>
            <a:endParaRPr lang="en-US" dirty="0"/>
          </a:p>
        </p:txBody>
      </p:sp>
      <p:sp>
        <p:nvSpPr>
          <p:cNvPr id="6" name="AutoShape 4" descr="Image result for interviewing imag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interviewing images"/>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interviewing images"/>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036255534"/>
              </p:ext>
            </p:extLst>
          </p:nvPr>
        </p:nvGraphicFramePr>
        <p:xfrm>
          <a:off x="280639" y="1695449"/>
          <a:ext cx="8610600" cy="3871124"/>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762164">
                <a:tc>
                  <a:txBody>
                    <a:bodyPr/>
                    <a:lstStyle/>
                    <a:p>
                      <a:r>
                        <a:rPr lang="en-US" dirty="0" smtClean="0"/>
                        <a:t>Types</a:t>
                      </a:r>
                      <a:endParaRPr lang="en-US" dirty="0"/>
                    </a:p>
                  </a:txBody>
                  <a:tcPr/>
                </a:tc>
                <a:tc>
                  <a:txBody>
                    <a:bodyPr/>
                    <a:lstStyle/>
                    <a:p>
                      <a:r>
                        <a:rPr lang="en-US" dirty="0" smtClean="0"/>
                        <a:t>The Candidate Assessment</a:t>
                      </a:r>
                      <a:endParaRPr lang="en-US" dirty="0"/>
                    </a:p>
                  </a:txBody>
                  <a:tcPr/>
                </a:tc>
                <a:tc>
                  <a:txBody>
                    <a:bodyPr/>
                    <a:lstStyle/>
                    <a:p>
                      <a:r>
                        <a:rPr lang="en-US" dirty="0" smtClean="0"/>
                        <a:t>Definition</a:t>
                      </a:r>
                      <a:endParaRPr lang="en-US" dirty="0"/>
                    </a:p>
                  </a:txBody>
                  <a:tcPr/>
                </a:tc>
                <a:tc>
                  <a:txBody>
                    <a:bodyPr/>
                    <a:lstStyle/>
                    <a:p>
                      <a:r>
                        <a:rPr lang="en-US" dirty="0" smtClean="0"/>
                        <a:t>Sample Questions</a:t>
                      </a:r>
                      <a:endParaRPr lang="en-US" dirty="0"/>
                    </a:p>
                  </a:txBody>
                  <a:tcPr/>
                </a:tc>
                <a:extLst>
                  <a:ext uri="{0D108BD9-81ED-4DB2-BD59-A6C34878D82A}">
                    <a16:rowId xmlns:a16="http://schemas.microsoft.com/office/drawing/2014/main" val="10000"/>
                  </a:ext>
                </a:extLst>
              </a:tr>
              <a:tr h="1052511">
                <a:tc>
                  <a:txBody>
                    <a:bodyPr/>
                    <a:lstStyle/>
                    <a:p>
                      <a:r>
                        <a:rPr lang="en-US" sz="1600" dirty="0" smtClean="0">
                          <a:latin typeface="Frutiger LT Std 45 Light"/>
                        </a:rPr>
                        <a:t>Technical</a:t>
                      </a:r>
                      <a:r>
                        <a:rPr lang="en-US" sz="1600" baseline="0" dirty="0" smtClean="0">
                          <a:latin typeface="Frutiger LT Std 45 Light"/>
                        </a:rPr>
                        <a:t> Competencies</a:t>
                      </a:r>
                      <a:endParaRPr lang="en-US" sz="1600" dirty="0">
                        <a:latin typeface="Frutiger LT Std 45 Light"/>
                      </a:endParaRPr>
                    </a:p>
                  </a:txBody>
                  <a:tcPr/>
                </a:tc>
                <a:tc>
                  <a:txBody>
                    <a:bodyPr/>
                    <a:lstStyle/>
                    <a:p>
                      <a:r>
                        <a:rPr lang="en-US" sz="1600" dirty="0" smtClean="0">
                          <a:latin typeface="Frutiger LT Std 45 Light"/>
                        </a:rPr>
                        <a:t>Does the candidate possess the </a:t>
                      </a:r>
                      <a:r>
                        <a:rPr lang="en-US" sz="1600" b="1" dirty="0" smtClean="0">
                          <a:latin typeface="Frutiger LT Std 45 Light"/>
                        </a:rPr>
                        <a:t>knowledge,</a:t>
                      </a:r>
                      <a:r>
                        <a:rPr lang="en-US" sz="1600" b="1" baseline="0" dirty="0" smtClean="0">
                          <a:latin typeface="Frutiger LT Std 45 Light"/>
                        </a:rPr>
                        <a:t> skills, </a:t>
                      </a:r>
                      <a:r>
                        <a:rPr lang="en-US" sz="1600" baseline="0" dirty="0" smtClean="0">
                          <a:latin typeface="Frutiger LT Std 45 Light"/>
                        </a:rPr>
                        <a:t>and </a:t>
                      </a:r>
                      <a:r>
                        <a:rPr lang="en-US" sz="1600" b="1" baseline="0" dirty="0" smtClean="0">
                          <a:latin typeface="Frutiger LT Std 45 Light"/>
                        </a:rPr>
                        <a:t>abilities </a:t>
                      </a:r>
                      <a:r>
                        <a:rPr lang="en-US" sz="1600" baseline="0" dirty="0" smtClean="0">
                          <a:latin typeface="Frutiger LT Std 45 Light"/>
                        </a:rPr>
                        <a:t>necessary to be successful in this position and at UMMS?</a:t>
                      </a:r>
                      <a:endParaRPr lang="en-US" sz="1600" dirty="0">
                        <a:latin typeface="Frutiger LT Std 45 Light"/>
                      </a:endParaRPr>
                    </a:p>
                  </a:txBody>
                  <a:tcPr/>
                </a:tc>
                <a:tc>
                  <a:txBody>
                    <a:bodyPr/>
                    <a:lstStyle/>
                    <a:p>
                      <a:r>
                        <a:rPr lang="en-US" sz="1600" dirty="0" smtClean="0">
                          <a:latin typeface="Frutiger LT Std 45 Light"/>
                        </a:rPr>
                        <a:t>Knowledge,</a:t>
                      </a:r>
                      <a:r>
                        <a:rPr lang="en-US" sz="1600" baseline="0" dirty="0" smtClean="0">
                          <a:latin typeface="Frutiger LT Std 45 Light"/>
                        </a:rPr>
                        <a:t> skill &amp; ability required for successful accomplishment of a job or task.</a:t>
                      </a:r>
                      <a:endParaRPr lang="en-US" sz="1600" dirty="0">
                        <a:latin typeface="Frutiger LT Std 45 Light"/>
                      </a:endParaRPr>
                    </a:p>
                  </a:txBody>
                  <a:tcPr/>
                </a:tc>
                <a:tc>
                  <a:txBody>
                    <a:bodyPr/>
                    <a:lstStyle/>
                    <a:p>
                      <a:r>
                        <a:rPr lang="en-US" sz="1600" dirty="0" smtClean="0">
                          <a:latin typeface="Frutiger LT Std 45 Light"/>
                        </a:rPr>
                        <a:t>What development</a:t>
                      </a:r>
                      <a:r>
                        <a:rPr lang="en-US" sz="1600" baseline="0" dirty="0" smtClean="0">
                          <a:latin typeface="Frutiger LT Std 45 Light"/>
                        </a:rPr>
                        <a:t> tools have you used? </a:t>
                      </a:r>
                    </a:p>
                    <a:p>
                      <a:r>
                        <a:rPr lang="en-US" sz="1600" baseline="0" dirty="0" smtClean="0">
                          <a:latin typeface="Frutiger LT Std 45 Light"/>
                        </a:rPr>
                        <a:t>How would you rate your key competencies for this job?</a:t>
                      </a:r>
                      <a:endParaRPr lang="en-US" sz="1600" dirty="0">
                        <a:latin typeface="Frutiger LT Std 45 Light"/>
                      </a:endParaRPr>
                    </a:p>
                  </a:txBody>
                  <a:tcPr/>
                </a:tc>
                <a:extLst>
                  <a:ext uri="{0D108BD9-81ED-4DB2-BD59-A6C34878D82A}">
                    <a16:rowId xmlns:a16="http://schemas.microsoft.com/office/drawing/2014/main" val="10001"/>
                  </a:ext>
                </a:extLst>
              </a:tr>
              <a:tr h="1052511">
                <a:tc>
                  <a:txBody>
                    <a:bodyPr/>
                    <a:lstStyle/>
                    <a:p>
                      <a:r>
                        <a:rPr lang="en-US" sz="1600" baseline="0" dirty="0" smtClean="0">
                          <a:latin typeface="Frutiger LT Std 45 Light"/>
                        </a:rPr>
                        <a:t>Behavioral Competencies</a:t>
                      </a:r>
                      <a:endParaRPr lang="en-US" sz="1600" baseline="0" dirty="0">
                        <a:latin typeface="Frutiger LT Std 45 Light"/>
                      </a:endParaRPr>
                    </a:p>
                  </a:txBody>
                  <a:tcPr>
                    <a:solidFill>
                      <a:schemeClr val="tx2">
                        <a:lumMod val="20000"/>
                        <a:lumOff val="80000"/>
                      </a:schemeClr>
                    </a:solidFill>
                  </a:tcPr>
                </a:tc>
                <a:tc>
                  <a:txBody>
                    <a:bodyPr/>
                    <a:lstStyle/>
                    <a:p>
                      <a:r>
                        <a:rPr lang="en-US" sz="1600" baseline="0" dirty="0" smtClean="0">
                          <a:latin typeface="Frutiger LT Std 45 Light"/>
                        </a:rPr>
                        <a:t>Will the candidate </a:t>
                      </a:r>
                      <a:r>
                        <a:rPr lang="en-US" sz="1600" b="1" baseline="0" dirty="0" smtClean="0">
                          <a:latin typeface="Frutiger LT Std 45 Light"/>
                        </a:rPr>
                        <a:t>“fit” </a:t>
                      </a:r>
                      <a:r>
                        <a:rPr lang="en-US" sz="1600" baseline="0" dirty="0" smtClean="0">
                          <a:latin typeface="Frutiger LT Std 45 Light"/>
                        </a:rPr>
                        <a:t>and </a:t>
                      </a:r>
                      <a:r>
                        <a:rPr lang="en-US" sz="1600" b="1" baseline="0" dirty="0" smtClean="0">
                          <a:latin typeface="Frutiger LT Std 45 Light"/>
                        </a:rPr>
                        <a:t>thrive</a:t>
                      </a:r>
                      <a:r>
                        <a:rPr lang="en-US" sz="1600" baseline="0" dirty="0" smtClean="0">
                          <a:latin typeface="Frutiger LT Std 45 Light"/>
                        </a:rPr>
                        <a:t> in the department and in the overall UMMS culture?</a:t>
                      </a:r>
                      <a:endParaRPr lang="en-US" sz="1600" baseline="0" dirty="0">
                        <a:latin typeface="Frutiger LT Std 45 Light"/>
                      </a:endParaRPr>
                    </a:p>
                  </a:txBody>
                  <a:tcPr>
                    <a:solidFill>
                      <a:schemeClr val="tx2">
                        <a:lumMod val="20000"/>
                        <a:lumOff val="80000"/>
                      </a:schemeClr>
                    </a:solidFill>
                  </a:tcPr>
                </a:tc>
                <a:tc>
                  <a:txBody>
                    <a:bodyPr/>
                    <a:lstStyle/>
                    <a:p>
                      <a:r>
                        <a:rPr lang="en-US" sz="1600" baseline="0" dirty="0" smtClean="0">
                          <a:latin typeface="Frutiger LT Std 45 Light"/>
                        </a:rPr>
                        <a:t>Helps define a candidate’s behavioral strengths that could predict future successes in the workplace.</a:t>
                      </a:r>
                      <a:endParaRPr lang="en-US" sz="1600" baseline="0" dirty="0">
                        <a:latin typeface="Frutiger LT Std 45 Light"/>
                      </a:endParaRPr>
                    </a:p>
                  </a:txBody>
                  <a:tcPr>
                    <a:solidFill>
                      <a:schemeClr val="tx2">
                        <a:lumMod val="20000"/>
                        <a:lumOff val="80000"/>
                      </a:schemeClr>
                    </a:solidFill>
                  </a:tcPr>
                </a:tc>
                <a:tc>
                  <a:txBody>
                    <a:bodyPr/>
                    <a:lstStyle/>
                    <a:p>
                      <a:pPr lvl="0"/>
                      <a:r>
                        <a:rPr lang="en-US" sz="1600" kern="1200" dirty="0" smtClean="0">
                          <a:solidFill>
                            <a:schemeClr val="dk1"/>
                          </a:solidFill>
                          <a:effectLst/>
                          <a:latin typeface="Frutiger LT Std 45 Light"/>
                          <a:ea typeface="+mn-ea"/>
                          <a:cs typeface="+mn-cs"/>
                        </a:rPr>
                        <a:t>Describe a time on any job in which you were faced with </a:t>
                      </a:r>
                      <a:r>
                        <a:rPr lang="en-US" sz="1600" b="0" kern="1200" dirty="0" smtClean="0">
                          <a:solidFill>
                            <a:schemeClr val="dk1"/>
                          </a:solidFill>
                          <a:effectLst/>
                          <a:latin typeface="Frutiger LT Std 45 Light"/>
                          <a:ea typeface="+mn-ea"/>
                          <a:cs typeface="+mn-cs"/>
                        </a:rPr>
                        <a:t>stresses which tested your coping skills.</a:t>
                      </a:r>
                      <a:r>
                        <a:rPr lang="en-US" sz="1600" kern="1200" dirty="0" smtClean="0">
                          <a:solidFill>
                            <a:schemeClr val="dk1"/>
                          </a:solidFill>
                          <a:effectLst/>
                          <a:latin typeface="Frutiger LT Std 45 Light"/>
                          <a:ea typeface="+mn-ea"/>
                          <a:cs typeface="+mn-cs"/>
                        </a:rPr>
                        <a:t>  What did you do?</a:t>
                      </a:r>
                      <a:endParaRPr lang="en-US" sz="1600" kern="1200" dirty="0">
                        <a:solidFill>
                          <a:schemeClr val="dk1"/>
                        </a:solidFill>
                        <a:effectLst/>
                        <a:latin typeface="Frutiger LT Std 45 Light"/>
                        <a:ea typeface="+mn-ea"/>
                        <a:cs typeface="+mn-cs"/>
                      </a:endParaRPr>
                    </a:p>
                  </a:txBody>
                  <a:tcPr>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7010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338"/>
            <a:ext cx="8229600" cy="704850"/>
          </a:xfrm>
        </p:spPr>
        <p:txBody>
          <a:bodyPr>
            <a:normAutofit fontScale="90000"/>
          </a:bodyPr>
          <a:lstStyle/>
          <a:p>
            <a:r>
              <a:rPr lang="en-US" dirty="0">
                <a:latin typeface="Frutiger LT Std 45 Light"/>
              </a:rPr>
              <a:t>I. </a:t>
            </a:r>
            <a:r>
              <a:rPr lang="en-US" sz="2700" dirty="0">
                <a:latin typeface="Frutiger LT Std 45 Light"/>
              </a:rPr>
              <a:t>I</a:t>
            </a:r>
            <a:r>
              <a:rPr lang="en-US" sz="2700" dirty="0" smtClean="0">
                <a:latin typeface="Frutiger LT Std 45 Light"/>
              </a:rPr>
              <a:t>nterviewing and Hiring </a:t>
            </a:r>
            <a:br>
              <a:rPr lang="en-US" sz="2700" dirty="0" smtClean="0">
                <a:latin typeface="Frutiger LT Std 45 Light"/>
              </a:rPr>
            </a:br>
            <a:r>
              <a:rPr lang="en-US" sz="2700" b="1" dirty="0" smtClean="0">
                <a:latin typeface="Frutiger LT Std 45 Light"/>
              </a:rPr>
              <a:t>What is Behavioral &amp; Competency Based Interviewing?</a:t>
            </a:r>
            <a:endParaRPr lang="en-US" sz="2700" b="1" dirty="0"/>
          </a:p>
        </p:txBody>
      </p:sp>
      <p:sp>
        <p:nvSpPr>
          <p:cNvPr id="3" name="Subtitle 2"/>
          <p:cNvSpPr>
            <a:spLocks noGrp="1"/>
          </p:cNvSpPr>
          <p:nvPr>
            <p:ph type="subTitle" idx="1"/>
          </p:nvPr>
        </p:nvSpPr>
        <p:spPr>
          <a:xfrm>
            <a:off x="685800" y="1524000"/>
            <a:ext cx="6400800" cy="2895600"/>
          </a:xfrm>
        </p:spPr>
        <p:txBody>
          <a:bodyPr>
            <a:normAutofit/>
          </a:bodyPr>
          <a:lstStyle/>
          <a:p>
            <a:endParaRPr lang="en-US" dirty="0"/>
          </a:p>
          <a:p>
            <a:endParaRPr lang="en-US" dirty="0" smtClean="0"/>
          </a:p>
          <a:p>
            <a:endParaRPr lang="en-US" dirty="0"/>
          </a:p>
        </p:txBody>
      </p:sp>
      <p:sp>
        <p:nvSpPr>
          <p:cNvPr id="6" name="AutoShape 4" descr="Image result for interviewing imag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interviewing images"/>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interviewing images"/>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556424510"/>
              </p:ext>
            </p:extLst>
          </p:nvPr>
        </p:nvGraphicFramePr>
        <p:xfrm>
          <a:off x="152400" y="1066800"/>
          <a:ext cx="8610599" cy="5521979"/>
        </p:xfrm>
        <a:graphic>
          <a:graphicData uri="http://schemas.openxmlformats.org/drawingml/2006/table">
            <a:tbl>
              <a:tblPr firstRow="1" bandRow="1">
                <a:tableStyleId>{5C22544A-7EE6-4342-B048-85BDC9FD1C3A}</a:tableStyleId>
              </a:tblPr>
              <a:tblGrid>
                <a:gridCol w="1218055">
                  <a:extLst>
                    <a:ext uri="{9D8B030D-6E8A-4147-A177-3AD203B41FA5}">
                      <a16:colId xmlns:a16="http://schemas.microsoft.com/office/drawing/2014/main" val="20000"/>
                    </a:ext>
                  </a:extLst>
                </a:gridCol>
                <a:gridCol w="4189510">
                  <a:extLst>
                    <a:ext uri="{9D8B030D-6E8A-4147-A177-3AD203B41FA5}">
                      <a16:colId xmlns:a16="http://schemas.microsoft.com/office/drawing/2014/main" val="20001"/>
                    </a:ext>
                  </a:extLst>
                </a:gridCol>
                <a:gridCol w="3203034">
                  <a:extLst>
                    <a:ext uri="{9D8B030D-6E8A-4147-A177-3AD203B41FA5}">
                      <a16:colId xmlns:a16="http://schemas.microsoft.com/office/drawing/2014/main" val="20002"/>
                    </a:ext>
                  </a:extLst>
                </a:gridCol>
              </a:tblGrid>
              <a:tr h="584219">
                <a:tc>
                  <a:txBody>
                    <a:bodyPr/>
                    <a:lstStyle/>
                    <a:p>
                      <a:r>
                        <a:rPr lang="en-US" sz="1200" dirty="0" smtClean="0"/>
                        <a:t>Types</a:t>
                      </a:r>
                      <a:endParaRPr lang="en-US" sz="1200" dirty="0"/>
                    </a:p>
                  </a:txBody>
                  <a:tcPr/>
                </a:tc>
                <a:tc>
                  <a:txBody>
                    <a:bodyPr/>
                    <a:lstStyle/>
                    <a:p>
                      <a:r>
                        <a:rPr lang="en-US" sz="1200" dirty="0" smtClean="0"/>
                        <a:t>Definition</a:t>
                      </a:r>
                      <a:endParaRPr lang="en-US" sz="1200" dirty="0"/>
                    </a:p>
                  </a:txBody>
                  <a:tcPr/>
                </a:tc>
                <a:tc>
                  <a:txBody>
                    <a:bodyPr/>
                    <a:lstStyle/>
                    <a:p>
                      <a:r>
                        <a:rPr lang="en-US" sz="1200" dirty="0" smtClean="0"/>
                        <a:t>Sample Questions</a:t>
                      </a:r>
                      <a:endParaRPr lang="en-US" sz="1200" dirty="0"/>
                    </a:p>
                  </a:txBody>
                  <a:tcPr/>
                </a:tc>
                <a:extLst>
                  <a:ext uri="{0D108BD9-81ED-4DB2-BD59-A6C34878D82A}">
                    <a16:rowId xmlns:a16="http://schemas.microsoft.com/office/drawing/2014/main" val="10000"/>
                  </a:ext>
                </a:extLst>
              </a:tr>
              <a:tr h="1153140">
                <a:tc>
                  <a:txBody>
                    <a:bodyPr/>
                    <a:lstStyle/>
                    <a:p>
                      <a:r>
                        <a:rPr lang="en-US" sz="1200" b="1" baseline="0" dirty="0" smtClean="0">
                          <a:latin typeface="Frutiger LT Std 45 Light"/>
                        </a:rPr>
                        <a:t>Competency Based Interviewing</a:t>
                      </a:r>
                      <a:endParaRPr lang="en-US" sz="1200" b="1" dirty="0">
                        <a:latin typeface="Frutiger LT Std 45 Light"/>
                      </a:endParaRPr>
                    </a:p>
                  </a:txBody>
                  <a:tcPr/>
                </a:tc>
                <a:tc>
                  <a:txBody>
                    <a:bodyPr/>
                    <a:lstStyle/>
                    <a:p>
                      <a:pPr marL="171450" indent="-171450">
                        <a:buFont typeface="Arial" panose="020B0604020202020204" pitchFamily="34" charset="0"/>
                        <a:buChar char="•"/>
                      </a:pPr>
                      <a:r>
                        <a:rPr lang="en-US" sz="1200" dirty="0" smtClean="0">
                          <a:latin typeface="Frutiger LT Std 45 Light"/>
                        </a:rPr>
                        <a:t>Knowledge,</a:t>
                      </a:r>
                      <a:r>
                        <a:rPr lang="en-US" sz="1200" baseline="0" dirty="0" smtClean="0">
                          <a:latin typeface="Frutiger LT Std 45 Light"/>
                        </a:rPr>
                        <a:t> skill &amp; ability required for successful accomplishment of a job or task.</a:t>
                      </a:r>
                    </a:p>
                    <a:p>
                      <a:pPr marL="171450" indent="-171450">
                        <a:buFont typeface="Arial" panose="020B0604020202020204" pitchFamily="34" charset="0"/>
                        <a:buChar char="•"/>
                      </a:pPr>
                      <a:r>
                        <a:rPr lang="en-US" sz="1200" dirty="0" smtClean="0">
                          <a:latin typeface="Frutiger LT Std 45 Light"/>
                        </a:rPr>
                        <a:t>In a competency interview, the interviewer will tell you the specific skills required for the job and then ask you to describe your abilities in those areas. </a:t>
                      </a:r>
                    </a:p>
                    <a:p>
                      <a:endParaRPr lang="en-US" sz="1200" dirty="0">
                        <a:latin typeface="Frutiger LT Std 45 Light"/>
                      </a:endParaRPr>
                    </a:p>
                  </a:txBody>
                  <a:tcPr/>
                </a:tc>
                <a:tc>
                  <a:txBody>
                    <a:bodyPr/>
                    <a:lstStyle/>
                    <a:p>
                      <a:r>
                        <a:rPr lang="en-US" sz="1200" dirty="0" smtClean="0">
                          <a:latin typeface="Frutiger LT Std 45 Light"/>
                        </a:rPr>
                        <a:t>What development</a:t>
                      </a:r>
                      <a:r>
                        <a:rPr lang="en-US" sz="1200" baseline="0" dirty="0" smtClean="0">
                          <a:latin typeface="Frutiger LT Std 45 Light"/>
                        </a:rPr>
                        <a:t> tools have you used? </a:t>
                      </a:r>
                    </a:p>
                    <a:p>
                      <a:r>
                        <a:rPr lang="en-US" sz="1200" baseline="0" dirty="0" smtClean="0">
                          <a:latin typeface="Frutiger LT Std 45 Light"/>
                        </a:rPr>
                        <a:t>How would you rate your key competencies for this job?</a:t>
                      </a:r>
                      <a:endParaRPr lang="en-US" sz="1200" dirty="0">
                        <a:latin typeface="Frutiger LT Std 45 Light"/>
                      </a:endParaRPr>
                    </a:p>
                  </a:txBody>
                  <a:tcPr/>
                </a:tc>
                <a:extLst>
                  <a:ext uri="{0D108BD9-81ED-4DB2-BD59-A6C34878D82A}">
                    <a16:rowId xmlns:a16="http://schemas.microsoft.com/office/drawing/2014/main" val="10001"/>
                  </a:ext>
                </a:extLst>
              </a:tr>
              <a:tr h="3545820">
                <a:tc>
                  <a:txBody>
                    <a:bodyPr/>
                    <a:lstStyle/>
                    <a:p>
                      <a:r>
                        <a:rPr lang="en-US" sz="1200" b="1" baseline="0" dirty="0" smtClean="0">
                          <a:latin typeface="Frutiger LT Std 45 Light"/>
                        </a:rPr>
                        <a:t>Behavioral &amp; Competency Based Interviewing Model</a:t>
                      </a:r>
                      <a:endParaRPr lang="en-US" sz="1200" b="1" baseline="0" dirty="0">
                        <a:latin typeface="Frutiger LT Std 45 Light"/>
                      </a:endParaRPr>
                    </a:p>
                  </a:txBody>
                  <a:tcPr>
                    <a:solidFill>
                      <a:schemeClr val="tx2">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latin typeface="Frutiger LT Std 45 Light"/>
                        </a:rPr>
                        <a:t>Behavioral and Competency Based Interviewing is the process of engaging applicants in an interview process by identifying key leadership competencies required for success in the job, and developing behavioral specific questions to target and assess employee performance in previous jobs.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latin typeface="Frutiger LT Std 45 Light"/>
                        </a:rPr>
                        <a:t>The interviewer is assuming that your past actions or behaviors are a good indication of how you can be expected to perform in the future. </a:t>
                      </a:r>
                    </a:p>
                    <a:p>
                      <a:pPr marL="171450" indent="-171450">
                        <a:buFont typeface="Arial" panose="020B0604020202020204" pitchFamily="34" charset="0"/>
                        <a:buChar char="•"/>
                      </a:pPr>
                      <a:r>
                        <a:rPr lang="en-US" sz="1200" baseline="0" dirty="0" smtClean="0">
                          <a:latin typeface="Frutiger LT Std 45 Light"/>
                        </a:rPr>
                        <a:t>Helps define a candidate’s behavioral strengths that could predict future successes in the workplace.</a:t>
                      </a:r>
                    </a:p>
                    <a:p>
                      <a:pPr marL="171450" indent="-171450">
                        <a:buFont typeface="Arial" panose="020B0604020202020204" pitchFamily="34" charset="0"/>
                        <a:buChar char="•"/>
                      </a:pPr>
                      <a:r>
                        <a:rPr lang="en-US" sz="1200" baseline="0" dirty="0" smtClean="0">
                          <a:latin typeface="Frutiger LT Std 45 Light"/>
                        </a:rPr>
                        <a:t>A behavioral interview poses questions about specific previous work experiences.  </a:t>
                      </a:r>
                    </a:p>
                    <a:p>
                      <a:pPr marL="171450" indent="-171450">
                        <a:buFont typeface="Arial" panose="020B0604020202020204" pitchFamily="34" charset="0"/>
                        <a:buChar char="•"/>
                      </a:pPr>
                      <a:r>
                        <a:rPr lang="en-US" sz="1200" baseline="0" dirty="0" smtClean="0">
                          <a:latin typeface="Frutiger LT Std 45 Light"/>
                        </a:rPr>
                        <a:t>The interviewer focuses on specific open-ended questions targeting the position’s key knowledge, skills, abilities, competencies and fit.</a:t>
                      </a:r>
                    </a:p>
                    <a:p>
                      <a:pPr marL="171450" indent="-171450">
                        <a:buFont typeface="Arial" panose="020B0604020202020204" pitchFamily="34" charset="0"/>
                        <a:buChar char="•"/>
                      </a:pPr>
                      <a:r>
                        <a:rPr lang="en-US" sz="1200" baseline="0" dirty="0" smtClean="0">
                          <a:latin typeface="Frutiger LT Std 45 Light"/>
                        </a:rPr>
                        <a:t>The interviewer probes further with drill down questions to seek specific actions, results and learning outcomes (based on candidate’s experience).</a:t>
                      </a:r>
                    </a:p>
                    <a:p>
                      <a:endParaRPr lang="en-US" sz="1200" baseline="0" dirty="0">
                        <a:latin typeface="Frutiger LT Std 45 Light"/>
                      </a:endParaRPr>
                    </a:p>
                  </a:txBody>
                  <a:tcPr>
                    <a:solidFill>
                      <a:schemeClr val="tx2">
                        <a:lumMod val="20000"/>
                        <a:lumOff val="80000"/>
                      </a:schemeClr>
                    </a:solidFill>
                  </a:tcPr>
                </a:tc>
                <a:tc>
                  <a:txBody>
                    <a:bodyPr/>
                    <a:lstStyle/>
                    <a:p>
                      <a:pPr lvl="0"/>
                      <a:r>
                        <a:rPr lang="en-US" sz="1200" kern="1200" dirty="0" smtClean="0">
                          <a:solidFill>
                            <a:schemeClr val="dk1"/>
                          </a:solidFill>
                          <a:effectLst/>
                          <a:latin typeface="Frutiger LT Std 45 Light"/>
                          <a:ea typeface="+mn-ea"/>
                          <a:cs typeface="+mn-cs"/>
                        </a:rPr>
                        <a:t>Describe a time on any job in which you were faced with </a:t>
                      </a:r>
                      <a:r>
                        <a:rPr lang="en-US" sz="1200" b="0" kern="1200" dirty="0" smtClean="0">
                          <a:solidFill>
                            <a:schemeClr val="dk1"/>
                          </a:solidFill>
                          <a:effectLst/>
                          <a:latin typeface="Frutiger LT Std 45 Light"/>
                          <a:ea typeface="+mn-ea"/>
                          <a:cs typeface="+mn-cs"/>
                        </a:rPr>
                        <a:t>stresses which tested your coping skills.</a:t>
                      </a:r>
                      <a:r>
                        <a:rPr lang="en-US" sz="1200" kern="1200" dirty="0" smtClean="0">
                          <a:solidFill>
                            <a:schemeClr val="dk1"/>
                          </a:solidFill>
                          <a:effectLst/>
                          <a:latin typeface="Frutiger LT Std 45 Light"/>
                          <a:ea typeface="+mn-ea"/>
                          <a:cs typeface="+mn-cs"/>
                        </a:rPr>
                        <a:t>  What did you do?</a:t>
                      </a:r>
                      <a:endParaRPr lang="en-US" sz="1200" kern="1200" dirty="0">
                        <a:solidFill>
                          <a:schemeClr val="dk1"/>
                        </a:solidFill>
                        <a:effectLst/>
                        <a:latin typeface="Frutiger LT Std 45 Light"/>
                        <a:ea typeface="+mn-ea"/>
                        <a:cs typeface="+mn-cs"/>
                      </a:endParaRPr>
                    </a:p>
                  </a:txBody>
                  <a:tcPr>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68057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20700"/>
            <a:ext cx="7772400" cy="704850"/>
          </a:xfrm>
        </p:spPr>
        <p:txBody>
          <a:bodyPr>
            <a:normAutofit fontScale="90000"/>
          </a:bodyPr>
          <a:lstStyle/>
          <a:p>
            <a:r>
              <a:rPr lang="en-US" sz="2400" dirty="0">
                <a:latin typeface="Frutiger LT Std 45 Light"/>
              </a:rPr>
              <a:t>I. I</a:t>
            </a:r>
            <a:r>
              <a:rPr lang="en-US" sz="2400" dirty="0" smtClean="0">
                <a:latin typeface="Frutiger LT Std 45 Light"/>
              </a:rPr>
              <a:t>nterviewing and Hiring</a:t>
            </a:r>
            <a:r>
              <a:rPr lang="en-US" sz="2400" b="1" dirty="0" smtClean="0"/>
              <a:t/>
            </a:r>
            <a:br>
              <a:rPr lang="en-US" sz="2400" b="1" dirty="0" smtClean="0"/>
            </a:br>
            <a:r>
              <a:rPr lang="en-US" sz="2400" b="1" dirty="0" smtClean="0"/>
              <a:t>Behavioral Based Interviewing Model</a:t>
            </a:r>
            <a:endParaRPr lang="en-US" sz="2400" b="1"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46" name="Picture 2" descr="Image result for behavioral based interview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788" y="620712"/>
            <a:ext cx="1887427" cy="1097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937717746"/>
              </p:ext>
            </p:extLst>
          </p:nvPr>
        </p:nvGraphicFramePr>
        <p:xfrm>
          <a:off x="438416" y="2133600"/>
          <a:ext cx="8305799" cy="2685354"/>
        </p:xfrm>
        <a:graphic>
          <a:graphicData uri="http://schemas.openxmlformats.org/drawingml/2006/table">
            <a:tbl>
              <a:tblPr firstRow="1" bandRow="1">
                <a:tableStyleId>{5C22544A-7EE6-4342-B048-85BDC9FD1C3A}</a:tableStyleId>
              </a:tblPr>
              <a:tblGrid>
                <a:gridCol w="1644713">
                  <a:extLst>
                    <a:ext uri="{9D8B030D-6E8A-4147-A177-3AD203B41FA5}">
                      <a16:colId xmlns:a16="http://schemas.microsoft.com/office/drawing/2014/main" val="20000"/>
                    </a:ext>
                  </a:extLst>
                </a:gridCol>
                <a:gridCol w="3003487">
                  <a:extLst>
                    <a:ext uri="{9D8B030D-6E8A-4147-A177-3AD203B41FA5}">
                      <a16:colId xmlns:a16="http://schemas.microsoft.com/office/drawing/2014/main" val="20001"/>
                    </a:ext>
                  </a:extLst>
                </a:gridCol>
                <a:gridCol w="3657599">
                  <a:extLst>
                    <a:ext uri="{9D8B030D-6E8A-4147-A177-3AD203B41FA5}">
                      <a16:colId xmlns:a16="http://schemas.microsoft.com/office/drawing/2014/main" val="20002"/>
                    </a:ext>
                  </a:extLst>
                </a:gridCol>
              </a:tblGrid>
              <a:tr h="287001">
                <a:tc>
                  <a:txBody>
                    <a:bodyPr/>
                    <a:lstStyle/>
                    <a:p>
                      <a:r>
                        <a:rPr lang="en-US" dirty="0" smtClean="0"/>
                        <a:t>Types</a:t>
                      </a:r>
                      <a:endParaRPr lang="en-US" dirty="0"/>
                    </a:p>
                  </a:txBody>
                  <a:tcPr/>
                </a:tc>
                <a:tc>
                  <a:txBody>
                    <a:bodyPr/>
                    <a:lstStyle/>
                    <a:p>
                      <a:r>
                        <a:rPr lang="en-US" dirty="0" smtClean="0"/>
                        <a:t>Description</a:t>
                      </a:r>
                      <a:endParaRPr lang="en-US" dirty="0"/>
                    </a:p>
                  </a:txBody>
                  <a:tcPr/>
                </a:tc>
                <a:tc>
                  <a:txBody>
                    <a:bodyPr/>
                    <a:lstStyle/>
                    <a:p>
                      <a:r>
                        <a:rPr lang="en-US" dirty="0" smtClean="0"/>
                        <a:t>Sample Questions</a:t>
                      </a:r>
                      <a:endParaRPr lang="en-US" dirty="0"/>
                    </a:p>
                  </a:txBody>
                  <a:tcPr/>
                </a:tc>
                <a:extLst>
                  <a:ext uri="{0D108BD9-81ED-4DB2-BD59-A6C34878D82A}">
                    <a16:rowId xmlns:a16="http://schemas.microsoft.com/office/drawing/2014/main" val="10000"/>
                  </a:ext>
                </a:extLst>
              </a:tr>
              <a:tr h="472440">
                <a:tc>
                  <a:txBody>
                    <a:bodyPr/>
                    <a:lstStyle/>
                    <a:p>
                      <a:r>
                        <a:rPr lang="en-US" sz="1600" b="1" dirty="0" smtClean="0">
                          <a:latin typeface="Frutiger LT Std 45 Light"/>
                        </a:rPr>
                        <a:t>S</a:t>
                      </a:r>
                      <a:r>
                        <a:rPr lang="en-US" sz="1600" b="0" dirty="0" smtClean="0">
                          <a:latin typeface="Frutiger LT Std 45 Light"/>
                        </a:rPr>
                        <a:t>ituation</a:t>
                      </a:r>
                      <a:endParaRPr lang="en-US" sz="1600" b="0" dirty="0">
                        <a:latin typeface="Frutiger LT Std 45 Light"/>
                      </a:endParaRPr>
                    </a:p>
                  </a:txBody>
                  <a:tcPr>
                    <a:solidFill>
                      <a:schemeClr val="tx2">
                        <a:lumMod val="20000"/>
                        <a:lumOff val="80000"/>
                      </a:schemeClr>
                    </a:solidFill>
                  </a:tcPr>
                </a:tc>
                <a:tc>
                  <a:txBody>
                    <a:bodyPr/>
                    <a:lstStyle/>
                    <a:p>
                      <a:r>
                        <a:rPr lang="en-US" sz="1600" dirty="0" smtClean="0">
                          <a:latin typeface="Frutiger LT Std 45 Light"/>
                        </a:rPr>
                        <a:t>Describes a situation and context</a:t>
                      </a:r>
                      <a:r>
                        <a:rPr lang="en-US" sz="1600" baseline="0" dirty="0" smtClean="0">
                          <a:latin typeface="Frutiger LT Std 45 Light"/>
                        </a:rPr>
                        <a:t> of the story</a:t>
                      </a:r>
                      <a:endParaRPr lang="en-US" sz="1600" dirty="0">
                        <a:latin typeface="Frutiger LT Std 45 Light"/>
                      </a:endParaRPr>
                    </a:p>
                  </a:txBody>
                  <a:tcPr>
                    <a:solidFill>
                      <a:schemeClr val="tx2">
                        <a:lumMod val="20000"/>
                        <a:lumOff val="80000"/>
                      </a:schemeClr>
                    </a:solidFill>
                  </a:tcPr>
                </a:tc>
                <a:tc>
                  <a:txBody>
                    <a:bodyPr/>
                    <a:lstStyle/>
                    <a:p>
                      <a:r>
                        <a:rPr lang="en-US" sz="1600" dirty="0" smtClean="0">
                          <a:latin typeface="Frutiger LT Std 45 Light"/>
                        </a:rPr>
                        <a:t>Describe a time where</a:t>
                      </a:r>
                      <a:r>
                        <a:rPr lang="en-US" sz="1600" baseline="0" dirty="0" smtClean="0">
                          <a:latin typeface="Frutiger LT Std 45 Light"/>
                        </a:rPr>
                        <a:t> you had to interact with a difficult client.</a:t>
                      </a:r>
                      <a:endParaRPr lang="en-US" sz="1600" dirty="0">
                        <a:latin typeface="Frutiger LT Std 45 Light"/>
                      </a:endParaRPr>
                    </a:p>
                  </a:txBody>
                  <a:tcPr>
                    <a:solidFill>
                      <a:schemeClr val="tx2">
                        <a:lumMod val="20000"/>
                        <a:lumOff val="80000"/>
                      </a:schemeClr>
                    </a:solidFill>
                  </a:tcPr>
                </a:tc>
                <a:extLst>
                  <a:ext uri="{0D108BD9-81ED-4DB2-BD59-A6C34878D82A}">
                    <a16:rowId xmlns:a16="http://schemas.microsoft.com/office/drawing/2014/main" val="10001"/>
                  </a:ext>
                </a:extLst>
              </a:tr>
              <a:tr h="457200">
                <a:tc>
                  <a:txBody>
                    <a:bodyPr/>
                    <a:lstStyle/>
                    <a:p>
                      <a:r>
                        <a:rPr lang="en-US" sz="1600" b="1" baseline="0" dirty="0" smtClean="0">
                          <a:latin typeface="Frutiger LT Std 45 Light"/>
                        </a:rPr>
                        <a:t>T</a:t>
                      </a:r>
                      <a:r>
                        <a:rPr lang="en-US" sz="1600" baseline="0" dirty="0" smtClean="0">
                          <a:latin typeface="Frutiger LT Std 45 Light"/>
                        </a:rPr>
                        <a:t>ask</a:t>
                      </a:r>
                      <a:endParaRPr lang="en-US" sz="1600" baseline="0" dirty="0">
                        <a:latin typeface="Frutiger LT Std 45 Light"/>
                      </a:endParaRPr>
                    </a:p>
                  </a:txBody>
                  <a:tcPr>
                    <a:solidFill>
                      <a:schemeClr val="accent1">
                        <a:lumMod val="40000"/>
                        <a:lumOff val="60000"/>
                      </a:schemeClr>
                    </a:solidFill>
                  </a:tcPr>
                </a:tc>
                <a:tc>
                  <a:txBody>
                    <a:bodyPr/>
                    <a:lstStyle/>
                    <a:p>
                      <a:r>
                        <a:rPr lang="en-US" sz="1600" baseline="0" dirty="0" smtClean="0">
                          <a:latin typeface="Frutiger LT Std 45 Light"/>
                        </a:rPr>
                        <a:t>Highlights a specific task to complete</a:t>
                      </a:r>
                      <a:endParaRPr lang="en-US" sz="1600" baseline="0" dirty="0">
                        <a:latin typeface="Frutiger LT Std 45 Light"/>
                      </a:endParaRPr>
                    </a:p>
                  </a:txBody>
                  <a:tcPr>
                    <a:solidFill>
                      <a:schemeClr val="accent1">
                        <a:lumMod val="40000"/>
                        <a:lumOff val="60000"/>
                      </a:schemeClr>
                    </a:solidFill>
                  </a:tcPr>
                </a:tc>
                <a:tc>
                  <a:txBody>
                    <a:bodyPr/>
                    <a:lstStyle/>
                    <a:p>
                      <a:pPr lvl="0"/>
                      <a:r>
                        <a:rPr lang="en-US" sz="1600" kern="1200" dirty="0" smtClean="0">
                          <a:solidFill>
                            <a:schemeClr val="dk1"/>
                          </a:solidFill>
                          <a:effectLst/>
                          <a:latin typeface="Frutiger LT Std 45 Light"/>
                          <a:ea typeface="+mn-ea"/>
                          <a:cs typeface="+mn-cs"/>
                        </a:rPr>
                        <a:t>Describe</a:t>
                      </a:r>
                      <a:r>
                        <a:rPr lang="en-US" sz="1600" kern="1200" baseline="0" dirty="0" smtClean="0">
                          <a:solidFill>
                            <a:schemeClr val="dk1"/>
                          </a:solidFill>
                          <a:effectLst/>
                          <a:latin typeface="Frutiger LT Std 45 Light"/>
                          <a:ea typeface="+mn-ea"/>
                          <a:cs typeface="+mn-cs"/>
                        </a:rPr>
                        <a:t> a time where you were given a difficult problem to solve.</a:t>
                      </a:r>
                      <a:endParaRPr lang="en-US" sz="1600" kern="1200" dirty="0">
                        <a:solidFill>
                          <a:schemeClr val="dk1"/>
                        </a:solidFill>
                        <a:effectLst/>
                        <a:latin typeface="Frutiger LT Std 45 Light"/>
                        <a:ea typeface="+mn-ea"/>
                        <a:cs typeface="+mn-cs"/>
                      </a:endParaRPr>
                    </a:p>
                  </a:txBody>
                  <a:tcPr>
                    <a:solidFill>
                      <a:schemeClr val="accent1">
                        <a:lumMod val="40000"/>
                        <a:lumOff val="60000"/>
                      </a:schemeClr>
                    </a:solidFill>
                  </a:tcPr>
                </a:tc>
                <a:extLst>
                  <a:ext uri="{0D108BD9-81ED-4DB2-BD59-A6C34878D82A}">
                    <a16:rowId xmlns:a16="http://schemas.microsoft.com/office/drawing/2014/main" val="10002"/>
                  </a:ext>
                </a:extLst>
              </a:tr>
              <a:tr h="580677">
                <a:tc>
                  <a:txBody>
                    <a:bodyPr/>
                    <a:lstStyle/>
                    <a:p>
                      <a:r>
                        <a:rPr lang="en-US" sz="1600" b="1" baseline="0" dirty="0" smtClean="0">
                          <a:latin typeface="Frutiger LT Std 45 Light"/>
                        </a:rPr>
                        <a:t>A</a:t>
                      </a:r>
                      <a:r>
                        <a:rPr lang="en-US" sz="1600" baseline="0" dirty="0" smtClean="0">
                          <a:latin typeface="Frutiger LT Std 45 Light"/>
                        </a:rPr>
                        <a:t>ction</a:t>
                      </a:r>
                      <a:endParaRPr lang="en-US" sz="1600" baseline="0" dirty="0">
                        <a:latin typeface="Frutiger LT Std 45 Light"/>
                      </a:endParaRPr>
                    </a:p>
                  </a:txBody>
                  <a:tcPr>
                    <a:solidFill>
                      <a:schemeClr val="tx2">
                        <a:lumMod val="20000"/>
                        <a:lumOff val="80000"/>
                      </a:schemeClr>
                    </a:solidFill>
                  </a:tcPr>
                </a:tc>
                <a:tc>
                  <a:txBody>
                    <a:bodyPr/>
                    <a:lstStyle/>
                    <a:p>
                      <a:r>
                        <a:rPr lang="en-US" sz="1600" baseline="0" dirty="0" smtClean="0">
                          <a:latin typeface="Frutiger LT Std 45 Light"/>
                        </a:rPr>
                        <a:t>Action taken to complete the task</a:t>
                      </a:r>
                      <a:endParaRPr lang="en-US" sz="1600" baseline="0" dirty="0">
                        <a:latin typeface="Frutiger LT Std 45 Light"/>
                      </a:endParaRPr>
                    </a:p>
                  </a:txBody>
                  <a:tcPr>
                    <a:solidFill>
                      <a:schemeClr val="tx2">
                        <a:lumMod val="20000"/>
                        <a:lumOff val="80000"/>
                      </a:schemeClr>
                    </a:solidFill>
                  </a:tcPr>
                </a:tc>
                <a:tc>
                  <a:txBody>
                    <a:bodyPr/>
                    <a:lstStyle/>
                    <a:p>
                      <a:pPr lvl="0"/>
                      <a:r>
                        <a:rPr lang="en-US" sz="1600" kern="1200" dirty="0" smtClean="0">
                          <a:solidFill>
                            <a:schemeClr val="dk1"/>
                          </a:solidFill>
                          <a:effectLst/>
                          <a:latin typeface="Frutiger LT Std 45 Light"/>
                          <a:ea typeface="+mn-ea"/>
                          <a:cs typeface="+mn-cs"/>
                        </a:rPr>
                        <a:t>How did you handle it?</a:t>
                      </a:r>
                      <a:endParaRPr lang="en-US" sz="1600" kern="1200" dirty="0">
                        <a:solidFill>
                          <a:schemeClr val="dk1"/>
                        </a:solidFill>
                        <a:effectLst/>
                        <a:latin typeface="Frutiger LT Std 45 Light"/>
                        <a:ea typeface="+mn-ea"/>
                        <a:cs typeface="+mn-cs"/>
                      </a:endParaRPr>
                    </a:p>
                  </a:txBody>
                  <a:tcPr>
                    <a:solidFill>
                      <a:schemeClr val="tx2">
                        <a:lumMod val="20000"/>
                        <a:lumOff val="80000"/>
                      </a:schemeClr>
                    </a:solidFill>
                  </a:tcPr>
                </a:tc>
                <a:extLst>
                  <a:ext uri="{0D108BD9-81ED-4DB2-BD59-A6C34878D82A}">
                    <a16:rowId xmlns:a16="http://schemas.microsoft.com/office/drawing/2014/main" val="10003"/>
                  </a:ext>
                </a:extLst>
              </a:tr>
              <a:tr h="580677">
                <a:tc>
                  <a:txBody>
                    <a:bodyPr/>
                    <a:lstStyle/>
                    <a:p>
                      <a:r>
                        <a:rPr lang="en-US" sz="1600" b="1" baseline="0" dirty="0" smtClean="0">
                          <a:latin typeface="Frutiger LT Std 45 Light"/>
                        </a:rPr>
                        <a:t>R</a:t>
                      </a:r>
                      <a:r>
                        <a:rPr lang="en-US" sz="1600" baseline="0" dirty="0" smtClean="0">
                          <a:latin typeface="Frutiger LT Std 45 Light"/>
                        </a:rPr>
                        <a:t>esult</a:t>
                      </a:r>
                      <a:endParaRPr lang="en-US" sz="1600" baseline="0" dirty="0">
                        <a:latin typeface="Frutiger LT Std 45 Light"/>
                      </a:endParaRPr>
                    </a:p>
                  </a:txBody>
                  <a:tcPr>
                    <a:solidFill>
                      <a:schemeClr val="accent1">
                        <a:lumMod val="40000"/>
                        <a:lumOff val="60000"/>
                      </a:schemeClr>
                    </a:solidFill>
                  </a:tcPr>
                </a:tc>
                <a:tc>
                  <a:txBody>
                    <a:bodyPr/>
                    <a:lstStyle/>
                    <a:p>
                      <a:r>
                        <a:rPr lang="en-US" sz="1600" baseline="0" dirty="0" smtClean="0">
                          <a:latin typeface="Frutiger LT Std 45 Light"/>
                        </a:rPr>
                        <a:t>Result of the action taken</a:t>
                      </a:r>
                      <a:endParaRPr lang="en-US" sz="1600" baseline="0" dirty="0">
                        <a:latin typeface="Frutiger LT Std 45 Light"/>
                      </a:endParaRPr>
                    </a:p>
                  </a:txBody>
                  <a:tcPr>
                    <a:solidFill>
                      <a:schemeClr val="accent1">
                        <a:lumMod val="40000"/>
                        <a:lumOff val="60000"/>
                      </a:schemeClr>
                    </a:solidFill>
                  </a:tcPr>
                </a:tc>
                <a:tc>
                  <a:txBody>
                    <a:bodyPr/>
                    <a:lstStyle/>
                    <a:p>
                      <a:pPr lvl="0"/>
                      <a:r>
                        <a:rPr lang="en-US" sz="1600" kern="1200" dirty="0" smtClean="0">
                          <a:solidFill>
                            <a:schemeClr val="dk1"/>
                          </a:solidFill>
                          <a:effectLst/>
                          <a:latin typeface="Frutiger LT Std 45 Light"/>
                          <a:ea typeface="+mn-ea"/>
                          <a:cs typeface="+mn-cs"/>
                        </a:rPr>
                        <a:t>What was the end result?</a:t>
                      </a:r>
                      <a:endParaRPr lang="en-US" sz="1600" kern="1200" dirty="0">
                        <a:solidFill>
                          <a:schemeClr val="dk1"/>
                        </a:solidFill>
                        <a:effectLst/>
                        <a:latin typeface="Frutiger LT Std 45 Light"/>
                        <a:ea typeface="+mn-ea"/>
                        <a:cs typeface="+mn-cs"/>
                      </a:endParaRPr>
                    </a:p>
                  </a:txBody>
                  <a:tcPr>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3" name="Rectangle 2"/>
          <p:cNvSpPr/>
          <p:nvPr/>
        </p:nvSpPr>
        <p:spPr>
          <a:xfrm>
            <a:off x="0" y="1371600"/>
            <a:ext cx="7315200" cy="584775"/>
          </a:xfrm>
          <a:prstGeom prst="rect">
            <a:avLst/>
          </a:prstGeom>
        </p:spPr>
        <p:txBody>
          <a:bodyPr wrap="square">
            <a:spAutoFit/>
          </a:bodyPr>
          <a:lstStyle/>
          <a:p>
            <a:pPr marL="800100" lvl="1" indent="-342900">
              <a:buFont typeface="Wingdings" panose="05000000000000000000" pitchFamily="2" charset="2"/>
              <a:buChar char="§"/>
            </a:pPr>
            <a:r>
              <a:rPr lang="en-US" sz="1600" dirty="0">
                <a:latin typeface="Frutiger LT Std 45 Light"/>
              </a:rPr>
              <a:t>The interviewer </a:t>
            </a:r>
            <a:r>
              <a:rPr lang="en-US" sz="1600" b="1" dirty="0">
                <a:latin typeface="Frutiger LT Std 45 Light"/>
              </a:rPr>
              <a:t>frames the interview questions </a:t>
            </a:r>
            <a:r>
              <a:rPr lang="en-US" sz="1600" dirty="0">
                <a:latin typeface="Frutiger LT Std 45 Light"/>
              </a:rPr>
              <a:t>using the </a:t>
            </a:r>
          </a:p>
          <a:p>
            <a:pPr lvl="1"/>
            <a:r>
              <a:rPr lang="en-US" sz="1600" dirty="0">
                <a:latin typeface="Frutiger LT Std 45 Light"/>
              </a:rPr>
              <a:t>     </a:t>
            </a:r>
            <a:r>
              <a:rPr lang="en-US" sz="1600" b="1" dirty="0">
                <a:latin typeface="Frutiger LT Std 45 Light"/>
              </a:rPr>
              <a:t> STAR </a:t>
            </a:r>
            <a:r>
              <a:rPr lang="en-US" sz="1600" dirty="0">
                <a:latin typeface="Frutiger LT Std 45 Light"/>
              </a:rPr>
              <a:t>Model </a:t>
            </a:r>
            <a:r>
              <a:rPr lang="en-US" sz="1600" dirty="0" smtClean="0">
                <a:latin typeface="Frutiger LT Std 45 Light"/>
              </a:rPr>
              <a:t>format to assess the candidate.</a:t>
            </a:r>
            <a:endParaRPr lang="en-US" sz="1600" dirty="0">
              <a:latin typeface="Frutiger LT Std 45 Light"/>
            </a:endParaRPr>
          </a:p>
        </p:txBody>
      </p:sp>
    </p:spTree>
    <p:extLst>
      <p:ext uri="{BB962C8B-B14F-4D97-AF65-F5344CB8AC3E}">
        <p14:creationId xmlns:p14="http://schemas.microsoft.com/office/powerpoint/2010/main" val="2817561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normAutofit fontScale="90000"/>
          </a:bodyPr>
          <a:lstStyle/>
          <a:p>
            <a:r>
              <a:rPr lang="en-US" sz="2400" dirty="0" smtClean="0">
                <a:latin typeface="Frutiger LT Std 45 Light"/>
              </a:rPr>
              <a:t>I. Interviewing and Hiring</a:t>
            </a:r>
            <a:r>
              <a:rPr lang="en-US" sz="2400" dirty="0" smtClean="0"/>
              <a:t/>
            </a:r>
            <a:br>
              <a:rPr lang="en-US" sz="2400" dirty="0" smtClean="0"/>
            </a:br>
            <a:r>
              <a:rPr lang="en-US" sz="2400" b="1" dirty="0" smtClean="0"/>
              <a:t>Traditional versus Behavioral Questions</a:t>
            </a:r>
            <a:endParaRPr lang="en-US" sz="2400" b="1" dirty="0"/>
          </a:p>
        </p:txBody>
      </p:sp>
      <p:sp>
        <p:nvSpPr>
          <p:cNvPr id="4" name="Subtitle 2"/>
          <p:cNvSpPr txBox="1">
            <a:spLocks/>
          </p:cNvSpPr>
          <p:nvPr/>
        </p:nvSpPr>
        <p:spPr>
          <a:xfrm>
            <a:off x="0" y="1461910"/>
            <a:ext cx="8467928" cy="440549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sz="1700" dirty="0" smtClean="0">
                <a:solidFill>
                  <a:schemeClr val="tx1"/>
                </a:solidFill>
                <a:latin typeface="Frutiger LT Std 45 Light"/>
              </a:rPr>
              <a:t>Traditional Questions: </a:t>
            </a:r>
            <a:r>
              <a:rPr lang="en-US" sz="1700" b="1" dirty="0" smtClean="0">
                <a:solidFill>
                  <a:schemeClr val="tx1"/>
                </a:solidFill>
                <a:latin typeface="Frutiger LT Std 45 Light"/>
              </a:rPr>
              <a:t>(General Baseline) – </a:t>
            </a:r>
            <a:r>
              <a:rPr lang="en-US" sz="1700" b="1" i="1" dirty="0" smtClean="0">
                <a:solidFill>
                  <a:srgbClr val="FF0000"/>
                </a:solidFill>
                <a:latin typeface="Frutiger LT Std 45 Light"/>
              </a:rPr>
              <a:t>Refer to handout</a:t>
            </a:r>
          </a:p>
          <a:p>
            <a:pPr marL="1257300" lvl="2" indent="-342900" algn="l">
              <a:buFont typeface="Wingdings" panose="05000000000000000000" pitchFamily="2" charset="2"/>
              <a:buChar char="§"/>
            </a:pPr>
            <a:r>
              <a:rPr lang="en-US" sz="1400" dirty="0" smtClean="0">
                <a:solidFill>
                  <a:schemeClr val="tx1"/>
                </a:solidFill>
                <a:latin typeface="Frutiger LT Std 45 Light"/>
              </a:rPr>
              <a:t>Tell me about yourself?</a:t>
            </a:r>
          </a:p>
          <a:p>
            <a:pPr marL="1257300" lvl="2" indent="-342900" algn="l">
              <a:buFont typeface="Wingdings" panose="05000000000000000000" pitchFamily="2" charset="2"/>
              <a:buChar char="§"/>
            </a:pPr>
            <a:r>
              <a:rPr lang="en-US" sz="1400" dirty="0" smtClean="0">
                <a:solidFill>
                  <a:schemeClr val="tx1"/>
                </a:solidFill>
                <a:latin typeface="Frutiger LT Std 45 Light"/>
              </a:rPr>
              <a:t>What are your strengths &amp; weaknesses?</a:t>
            </a:r>
          </a:p>
          <a:p>
            <a:pPr marL="1257300" lvl="2" indent="-342900" algn="l">
              <a:buFont typeface="Wingdings" panose="05000000000000000000" pitchFamily="2" charset="2"/>
              <a:buChar char="§"/>
            </a:pPr>
            <a:r>
              <a:rPr lang="en-US" sz="1400" dirty="0" smtClean="0">
                <a:solidFill>
                  <a:schemeClr val="tx1"/>
                </a:solidFill>
                <a:latin typeface="Frutiger LT Std 45 Light"/>
              </a:rPr>
              <a:t>Why are you interested in this job?</a:t>
            </a:r>
          </a:p>
          <a:p>
            <a:pPr marL="1257300" lvl="2" indent="-342900" algn="l">
              <a:buFont typeface="Wingdings" panose="05000000000000000000" pitchFamily="2" charset="2"/>
              <a:buChar char="§"/>
            </a:pPr>
            <a:r>
              <a:rPr lang="en-US" sz="1400" dirty="0" smtClean="0">
                <a:solidFill>
                  <a:schemeClr val="tx1"/>
                </a:solidFill>
                <a:latin typeface="Frutiger LT Std 45 Light"/>
              </a:rPr>
              <a:t>Why are you leaving your current position?</a:t>
            </a:r>
          </a:p>
          <a:p>
            <a:pPr lvl="2" algn="l"/>
            <a:endParaRPr lang="en-US" sz="1400" dirty="0" smtClean="0">
              <a:solidFill>
                <a:schemeClr val="tx1"/>
              </a:solidFill>
              <a:latin typeface="Frutiger LT Std 45 Light"/>
            </a:endParaRPr>
          </a:p>
          <a:p>
            <a:pPr marL="800100" lvl="1" indent="-342900" algn="l">
              <a:buFont typeface="Wingdings" panose="05000000000000000000" pitchFamily="2" charset="2"/>
              <a:buChar char="§"/>
            </a:pPr>
            <a:r>
              <a:rPr lang="en-US" sz="1700" dirty="0" smtClean="0">
                <a:solidFill>
                  <a:schemeClr val="tx1"/>
                </a:solidFill>
                <a:latin typeface="Frutiger LT Std 45 Light"/>
              </a:rPr>
              <a:t>Behavioral Questions: </a:t>
            </a:r>
            <a:r>
              <a:rPr lang="en-US" sz="1700" b="1" dirty="0" smtClean="0">
                <a:solidFill>
                  <a:schemeClr val="tx1"/>
                </a:solidFill>
                <a:latin typeface="Frutiger LT Std 45 Light"/>
              </a:rPr>
              <a:t>(Specific knowledge, skill, competencies and behaviors) – </a:t>
            </a:r>
            <a:r>
              <a:rPr lang="en-US" sz="1700" b="1" i="1" dirty="0" smtClean="0">
                <a:solidFill>
                  <a:srgbClr val="FF0000"/>
                </a:solidFill>
                <a:latin typeface="Frutiger LT Std 45 Light"/>
              </a:rPr>
              <a:t>Refer to handout</a:t>
            </a:r>
          </a:p>
          <a:p>
            <a:pPr marL="1200150" lvl="2" indent="-285750" algn="l">
              <a:lnSpc>
                <a:spcPct val="90000"/>
              </a:lnSpc>
              <a:buFont typeface="Wingdings" panose="05000000000000000000" pitchFamily="2" charset="2"/>
              <a:buChar char="§"/>
            </a:pPr>
            <a:r>
              <a:rPr lang="en-US" altLang="en-US" sz="1400" dirty="0">
                <a:solidFill>
                  <a:schemeClr val="tx1"/>
                </a:solidFill>
                <a:latin typeface="Frutiger LT Std 45 Light"/>
              </a:rPr>
              <a:t>Can you tell me about a </a:t>
            </a:r>
            <a:r>
              <a:rPr lang="en-US" altLang="en-US" sz="1400" dirty="0" smtClean="0">
                <a:solidFill>
                  <a:schemeClr val="tx1"/>
                </a:solidFill>
                <a:latin typeface="Frutiger LT Std 45 Light"/>
              </a:rPr>
              <a:t>work situation </a:t>
            </a:r>
            <a:r>
              <a:rPr lang="en-US" altLang="en-US" sz="1400" dirty="0">
                <a:solidFill>
                  <a:schemeClr val="tx1"/>
                </a:solidFill>
                <a:latin typeface="Frutiger LT Std 45 Light"/>
              </a:rPr>
              <a:t>where you had to resolve a complex network outage </a:t>
            </a:r>
            <a:r>
              <a:rPr lang="en-US" altLang="en-US" sz="1400" dirty="0" smtClean="0">
                <a:solidFill>
                  <a:schemeClr val="tx1"/>
                </a:solidFill>
                <a:latin typeface="Frutiger LT Std 45 Light"/>
              </a:rPr>
              <a:t>issue?</a:t>
            </a:r>
          </a:p>
          <a:p>
            <a:pPr marL="1200150" lvl="2" indent="-285750" algn="l">
              <a:lnSpc>
                <a:spcPct val="90000"/>
              </a:lnSpc>
              <a:buFont typeface="Wingdings" panose="05000000000000000000" pitchFamily="2" charset="2"/>
              <a:buChar char="§"/>
            </a:pPr>
            <a:r>
              <a:rPr lang="en-US" altLang="en-US" sz="1400" dirty="0" smtClean="0">
                <a:solidFill>
                  <a:schemeClr val="tx1"/>
                </a:solidFill>
                <a:latin typeface="Frutiger LT Std 45 Light"/>
              </a:rPr>
              <a:t>Can </a:t>
            </a:r>
            <a:r>
              <a:rPr lang="en-US" altLang="en-US" sz="1400" dirty="0">
                <a:solidFill>
                  <a:schemeClr val="tx1"/>
                </a:solidFill>
                <a:latin typeface="Frutiger LT Std 45 Light"/>
              </a:rPr>
              <a:t>you provide an overview of the situation?  How did you specifically solve the problem? </a:t>
            </a:r>
            <a:endParaRPr lang="en-US" altLang="en-US" sz="1400" dirty="0" smtClean="0">
              <a:solidFill>
                <a:schemeClr val="tx1"/>
              </a:solidFill>
              <a:latin typeface="Frutiger LT Std 45 Light"/>
            </a:endParaRPr>
          </a:p>
          <a:p>
            <a:pPr marL="1200150" lvl="2" indent="-285750" algn="l">
              <a:lnSpc>
                <a:spcPct val="90000"/>
              </a:lnSpc>
              <a:buFont typeface="Wingdings" panose="05000000000000000000" pitchFamily="2" charset="2"/>
              <a:buChar char="§"/>
            </a:pPr>
            <a:r>
              <a:rPr lang="en-US" altLang="en-US" sz="1400" dirty="0" smtClean="0">
                <a:solidFill>
                  <a:schemeClr val="tx1"/>
                </a:solidFill>
                <a:latin typeface="Frutiger LT Std 45 Light"/>
              </a:rPr>
              <a:t>What </a:t>
            </a:r>
            <a:r>
              <a:rPr lang="en-US" altLang="en-US" sz="1400" dirty="0">
                <a:solidFill>
                  <a:schemeClr val="tx1"/>
                </a:solidFill>
                <a:latin typeface="Frutiger LT Std 45 Light"/>
              </a:rPr>
              <a:t>was the outcome?  Would you do anything differently next time</a:t>
            </a:r>
            <a:r>
              <a:rPr lang="en-US" altLang="en-US" sz="1400" dirty="0" smtClean="0">
                <a:solidFill>
                  <a:schemeClr val="tx1"/>
                </a:solidFill>
                <a:latin typeface="Frutiger LT Std 45 Light"/>
              </a:rPr>
              <a:t>?</a:t>
            </a:r>
          </a:p>
          <a:p>
            <a:pPr marL="1200150" lvl="2" indent="-285750" algn="l">
              <a:lnSpc>
                <a:spcPct val="90000"/>
              </a:lnSpc>
              <a:buFont typeface="Wingdings" panose="05000000000000000000" pitchFamily="2" charset="2"/>
              <a:buChar char="§"/>
            </a:pPr>
            <a:endParaRPr lang="en-US" altLang="en-US" sz="1400" dirty="0">
              <a:solidFill>
                <a:schemeClr val="tx1"/>
              </a:solidFill>
              <a:latin typeface="Frutiger LT Std 45 Light"/>
            </a:endParaRPr>
          </a:p>
          <a:p>
            <a:pPr marL="742950" lvl="1" indent="-285750" algn="l">
              <a:lnSpc>
                <a:spcPct val="90000"/>
              </a:lnSpc>
              <a:buFont typeface="Wingdings" panose="05000000000000000000" pitchFamily="2" charset="2"/>
              <a:buChar char="§"/>
            </a:pPr>
            <a:r>
              <a:rPr lang="en-US" altLang="en-US" sz="1700" dirty="0" smtClean="0">
                <a:solidFill>
                  <a:schemeClr val="tx1"/>
                </a:solidFill>
                <a:latin typeface="Frutiger LT Std 45 Light"/>
              </a:rPr>
              <a:t>Observations:</a:t>
            </a:r>
          </a:p>
          <a:p>
            <a:pPr marL="1200150" lvl="2" indent="-285750" algn="l">
              <a:lnSpc>
                <a:spcPct val="90000"/>
              </a:lnSpc>
              <a:buFont typeface="Wingdings" panose="05000000000000000000" pitchFamily="2" charset="2"/>
              <a:buChar char="§"/>
            </a:pPr>
            <a:r>
              <a:rPr lang="en-US" altLang="en-US" sz="1400" dirty="0" smtClean="0">
                <a:solidFill>
                  <a:schemeClr val="tx1"/>
                </a:solidFill>
                <a:latin typeface="Frutiger LT Std 45 Light"/>
              </a:rPr>
              <a:t>Traditional questions do </a:t>
            </a:r>
            <a:r>
              <a:rPr lang="en-US" altLang="en-US" sz="1400" b="1" u="sng" dirty="0" smtClean="0">
                <a:solidFill>
                  <a:schemeClr val="tx1"/>
                </a:solidFill>
                <a:latin typeface="Frutiger LT Std 45 Light"/>
              </a:rPr>
              <a:t>NOT</a:t>
            </a:r>
            <a:r>
              <a:rPr lang="en-US" altLang="en-US" sz="1400" dirty="0" smtClean="0">
                <a:solidFill>
                  <a:schemeClr val="tx1"/>
                </a:solidFill>
                <a:latin typeface="Frutiger LT Std 45 Light"/>
              </a:rPr>
              <a:t> allow you to assess candidate’s specific experience</a:t>
            </a:r>
          </a:p>
          <a:p>
            <a:pPr marL="1200150" lvl="2" indent="-285750" algn="l">
              <a:lnSpc>
                <a:spcPct val="90000"/>
              </a:lnSpc>
              <a:buFont typeface="Wingdings" panose="05000000000000000000" pitchFamily="2" charset="2"/>
              <a:buChar char="§"/>
            </a:pPr>
            <a:r>
              <a:rPr lang="en-US" altLang="en-US" sz="1400" dirty="0" smtClean="0">
                <a:solidFill>
                  <a:schemeClr val="tx1"/>
                </a:solidFill>
                <a:latin typeface="Frutiger LT Std 45 Light"/>
              </a:rPr>
              <a:t>Behavioral Interviewing allows you to validate specific experience</a:t>
            </a:r>
          </a:p>
          <a:p>
            <a:pPr marL="1200150" lvl="2" indent="-285750" algn="l">
              <a:lnSpc>
                <a:spcPct val="90000"/>
              </a:lnSpc>
              <a:buFont typeface="Wingdings" panose="05000000000000000000" pitchFamily="2" charset="2"/>
              <a:buChar char="§"/>
            </a:pPr>
            <a:r>
              <a:rPr lang="en-US" altLang="en-US" sz="1400" dirty="0" smtClean="0">
                <a:solidFill>
                  <a:schemeClr val="tx1"/>
                </a:solidFill>
                <a:latin typeface="Frutiger LT Std 45 Light"/>
              </a:rPr>
              <a:t>The “Best” interview process is a blended approach of both styles </a:t>
            </a:r>
            <a:endParaRPr lang="en-US" altLang="en-US" sz="1400" dirty="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170" name="Picture 2" descr="Image result for traditional vs behavioral questions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1461910"/>
            <a:ext cx="1920240"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753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895" y="395625"/>
            <a:ext cx="7772400" cy="704850"/>
          </a:xfrm>
        </p:spPr>
        <p:txBody>
          <a:bodyPr>
            <a:noAutofit/>
          </a:bodyPr>
          <a:lstStyle/>
          <a:p>
            <a:r>
              <a:rPr lang="en-US" sz="2400" dirty="0">
                <a:latin typeface="Frutiger LT Std 45 Light"/>
              </a:rPr>
              <a:t>I. </a:t>
            </a:r>
            <a:r>
              <a:rPr lang="en-US" sz="2400" dirty="0" smtClean="0">
                <a:latin typeface="Frutiger LT Std 45 Light"/>
              </a:rPr>
              <a:t>Interviewing and Hiring</a:t>
            </a:r>
            <a:r>
              <a:rPr lang="en-US" sz="2400" dirty="0" smtClean="0"/>
              <a:t/>
            </a:r>
            <a:br>
              <a:rPr lang="en-US" sz="2400" dirty="0" smtClean="0"/>
            </a:br>
            <a:r>
              <a:rPr lang="en-US" sz="2400" b="1" dirty="0" smtClean="0"/>
              <a:t>Interviewing Dilemmas</a:t>
            </a:r>
            <a:endParaRPr lang="en-US" sz="2400" b="1" dirty="0"/>
          </a:p>
        </p:txBody>
      </p:sp>
      <p:sp>
        <p:nvSpPr>
          <p:cNvPr id="4" name="Subtitle 2"/>
          <p:cNvSpPr txBox="1">
            <a:spLocks/>
          </p:cNvSpPr>
          <p:nvPr/>
        </p:nvSpPr>
        <p:spPr>
          <a:xfrm>
            <a:off x="700391" y="1524000"/>
            <a:ext cx="7605409" cy="3276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2" descr="g5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63479"/>
            <a:ext cx="3435330"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890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Common Interview Mistakes</a:t>
            </a:r>
            <a:endParaRPr lang="en-US" sz="2400" b="1" dirty="0"/>
          </a:p>
        </p:txBody>
      </p:sp>
      <p:sp>
        <p:nvSpPr>
          <p:cNvPr id="4" name="Subtitle 2"/>
          <p:cNvSpPr txBox="1">
            <a:spLocks/>
          </p:cNvSpPr>
          <p:nvPr/>
        </p:nvSpPr>
        <p:spPr>
          <a:xfrm>
            <a:off x="152400" y="1524000"/>
            <a:ext cx="8467928" cy="334145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1700" dirty="0" smtClean="0">
                <a:solidFill>
                  <a:schemeClr val="tx1"/>
                </a:solidFill>
                <a:latin typeface="Frutiger LT Std 45 Light"/>
              </a:rPr>
              <a:t>What are some common interviewing mistakes?</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Why does this happen?</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Group break out session</a:t>
            </a: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2" descr="C:\Users\stost01\AppData\Local\Microsoft\Windows\Temporary Internet Files\Content.IE5\F8KS48F0\MC90041185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493520"/>
            <a:ext cx="300196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571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421745"/>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Common Interview Mistakes</a:t>
            </a:r>
            <a:endParaRPr lang="en-US" sz="2400" b="1" dirty="0"/>
          </a:p>
        </p:txBody>
      </p:sp>
      <p:sp>
        <p:nvSpPr>
          <p:cNvPr id="4" name="Subtitle 2"/>
          <p:cNvSpPr txBox="1">
            <a:spLocks/>
          </p:cNvSpPr>
          <p:nvPr/>
        </p:nvSpPr>
        <p:spPr>
          <a:xfrm>
            <a:off x="152400" y="1111920"/>
            <a:ext cx="8467928" cy="5105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1900" dirty="0" smtClean="0">
                <a:solidFill>
                  <a:schemeClr val="tx1"/>
                </a:solidFill>
                <a:latin typeface="Frutiger LT Std 45 Light"/>
              </a:rPr>
              <a:t>Lack of preparation</a:t>
            </a:r>
          </a:p>
          <a:p>
            <a:pPr marL="800100" lvl="1" indent="-342900" algn="l">
              <a:buFont typeface="Wingdings" panose="05000000000000000000" pitchFamily="2" charset="2"/>
              <a:buChar char="§"/>
            </a:pPr>
            <a:r>
              <a:rPr lang="en-US" altLang="en-US" sz="1900" dirty="0" smtClean="0">
                <a:solidFill>
                  <a:schemeClr val="tx1"/>
                </a:solidFill>
                <a:latin typeface="Frutiger LT Std 45 Light"/>
              </a:rPr>
              <a:t>Over-weighing </a:t>
            </a:r>
            <a:r>
              <a:rPr lang="en-US" altLang="en-US" sz="1900" dirty="0">
                <a:solidFill>
                  <a:schemeClr val="tx1"/>
                </a:solidFill>
                <a:latin typeface="Frutiger LT Std 45 Light"/>
              </a:rPr>
              <a:t>f</a:t>
            </a:r>
            <a:r>
              <a:rPr lang="en-US" altLang="en-US" sz="1900" dirty="0" smtClean="0">
                <a:solidFill>
                  <a:schemeClr val="tx1"/>
                </a:solidFill>
                <a:latin typeface="Frutiger LT Std 45 Light"/>
              </a:rPr>
              <a:t>irst </a:t>
            </a:r>
            <a:r>
              <a:rPr lang="en-US" altLang="en-US" sz="1900" dirty="0">
                <a:solidFill>
                  <a:schemeClr val="tx1"/>
                </a:solidFill>
                <a:latin typeface="Frutiger LT Std 45 Light"/>
              </a:rPr>
              <a:t>i</a:t>
            </a:r>
            <a:r>
              <a:rPr lang="en-US" altLang="en-US" sz="1900" dirty="0" smtClean="0">
                <a:solidFill>
                  <a:schemeClr val="tx1"/>
                </a:solidFill>
                <a:latin typeface="Frutiger LT Std 45 Light"/>
              </a:rPr>
              <a:t>mpressions</a:t>
            </a:r>
          </a:p>
          <a:p>
            <a:pPr marL="800100" lvl="1" indent="-342900" algn="l">
              <a:buFont typeface="Wingdings" panose="05000000000000000000" pitchFamily="2" charset="2"/>
              <a:buChar char="§"/>
            </a:pPr>
            <a:r>
              <a:rPr lang="en-US" altLang="en-US" sz="1900" dirty="0" smtClean="0">
                <a:solidFill>
                  <a:schemeClr val="tx1"/>
                </a:solidFill>
                <a:latin typeface="Frutiger LT Std 45 Light"/>
              </a:rPr>
              <a:t>Pre-judging the candidates (Halo or Horn Effect)</a:t>
            </a:r>
          </a:p>
          <a:p>
            <a:pPr marL="1200150" lvl="2" indent="-285750" algn="l">
              <a:buFont typeface="Arial" panose="020B0604020202020204" pitchFamily="34" charset="0"/>
              <a:buChar char="•"/>
            </a:pPr>
            <a:r>
              <a:rPr lang="en-US" altLang="en-US" sz="1500" dirty="0" smtClean="0">
                <a:solidFill>
                  <a:schemeClr val="tx1"/>
                </a:solidFill>
                <a:latin typeface="Frutiger LT Std 45 Light"/>
              </a:rPr>
              <a:t>A bias that causes you to allow one trait, either good (halo) or bad (horn) to overshadow other traits. (i.e. knowing a candidate went to a particular University may be looked upon favorably). </a:t>
            </a:r>
          </a:p>
          <a:p>
            <a:pPr marL="742950" lvl="1" indent="-285750" algn="l">
              <a:buFont typeface="Wingdings" panose="05000000000000000000" pitchFamily="2" charset="2"/>
              <a:buChar char="§"/>
            </a:pPr>
            <a:r>
              <a:rPr lang="en-US" altLang="en-US" sz="1700" dirty="0" smtClean="0">
                <a:solidFill>
                  <a:schemeClr val="tx1"/>
                </a:solidFill>
                <a:latin typeface="Frutiger LT Std 45 Light"/>
              </a:rPr>
              <a:t> </a:t>
            </a:r>
            <a:r>
              <a:rPr lang="en-US" altLang="en-US" sz="1900" dirty="0" smtClean="0">
                <a:solidFill>
                  <a:schemeClr val="tx1"/>
                </a:solidFill>
                <a:latin typeface="Frutiger LT Std 45 Light"/>
              </a:rPr>
              <a:t>Neglecting the 80/20 Pareto Rule (Over-talking)</a:t>
            </a:r>
          </a:p>
          <a:p>
            <a:pPr marL="1200150" lvl="2" indent="-285750" algn="l">
              <a:buFont typeface="Arial" panose="020B0604020202020204" pitchFamily="34" charset="0"/>
              <a:buChar char="•"/>
            </a:pPr>
            <a:r>
              <a:rPr lang="en-US" altLang="en-US" sz="1400" dirty="0" smtClean="0">
                <a:solidFill>
                  <a:schemeClr val="tx1"/>
                </a:solidFill>
                <a:latin typeface="Frutiger LT Std 45 Light"/>
              </a:rPr>
              <a:t>Candidate speaks 80% of the time; Interviewer speaks 20% of the time</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Interrupting candidate’s answers</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Lack of “Specific Targeted” questions</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Insufficient data gathering (“should have asked”)</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Incomplete interview team</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Poor “note taking” during the interview</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Inconsistent messaging with group interviews</a:t>
            </a:r>
          </a:p>
          <a:p>
            <a:pPr marL="1257300" lvl="2" indent="-342900" algn="l">
              <a:buFont typeface="Wingdings" panose="05000000000000000000" pitchFamily="2" charset="2"/>
              <a:buChar char="§"/>
            </a:pPr>
            <a:r>
              <a:rPr lang="en-US" altLang="en-US" sz="1400" dirty="0" smtClean="0">
                <a:solidFill>
                  <a:schemeClr val="tx1"/>
                </a:solidFill>
                <a:latin typeface="Frutiger LT Std 45 Light"/>
              </a:rPr>
              <a:t>Interviewers having different opinions on what the job entails and skills needed for the job</a:t>
            </a:r>
          </a:p>
          <a:p>
            <a:pPr marL="1257300" lvl="2" indent="-342900" algn="l">
              <a:buFont typeface="Wingdings" panose="05000000000000000000" pitchFamily="2" charset="2"/>
              <a:buChar char="§"/>
            </a:pPr>
            <a:endParaRPr lang="en-US" altLang="en-US" sz="13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C:\Users\stost01\AppData\Local\Microsoft\Windows\Temporary Internet Files\Content.IE5\KOXTBXAX\MP9004424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299" y="584023"/>
            <a:ext cx="1925711"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188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Interview Guidelines &amp; Suggestions</a:t>
            </a:r>
            <a:endParaRPr lang="en-US" sz="2400" b="1" dirty="0"/>
          </a:p>
        </p:txBody>
      </p:sp>
      <p:sp>
        <p:nvSpPr>
          <p:cNvPr id="4" name="Subtitle 2"/>
          <p:cNvSpPr txBox="1">
            <a:spLocks/>
          </p:cNvSpPr>
          <p:nvPr/>
        </p:nvSpPr>
        <p:spPr>
          <a:xfrm>
            <a:off x="152400" y="1575394"/>
            <a:ext cx="8467928" cy="334145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What should your interview process look like?</a:t>
            </a:r>
          </a:p>
          <a:p>
            <a:pPr marL="1257300" lvl="2" indent="-342900" algn="l">
              <a:buFont typeface="Wingdings" panose="05000000000000000000" pitchFamily="2" charset="2"/>
              <a:buChar char="Ø"/>
            </a:pPr>
            <a:r>
              <a:rPr lang="en-US" altLang="en-US" sz="1800" dirty="0" smtClean="0">
                <a:solidFill>
                  <a:schemeClr val="tx1"/>
                </a:solidFill>
                <a:latin typeface="Frutiger LT Std 45 Light"/>
              </a:rPr>
              <a:t>Interviewee Goal – (Get the job offer)</a:t>
            </a:r>
          </a:p>
          <a:p>
            <a:pPr marL="1257300" lvl="2" indent="-342900" algn="l">
              <a:buFont typeface="Wingdings" panose="05000000000000000000" pitchFamily="2" charset="2"/>
              <a:buChar char="Ø"/>
            </a:pPr>
            <a:r>
              <a:rPr lang="en-US" altLang="en-US" sz="1800" dirty="0" smtClean="0">
                <a:solidFill>
                  <a:schemeClr val="tx1"/>
                </a:solidFill>
                <a:latin typeface="Frutiger LT Std 45 Light"/>
              </a:rPr>
              <a:t>Interviewer Goal – (Yes or No decision to hire)</a:t>
            </a:r>
          </a:p>
          <a:p>
            <a:pPr lvl="2" algn="l"/>
            <a:endParaRPr lang="en-US" altLang="en-US" sz="2000" dirty="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Group Break Out Session</a:t>
            </a: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2" descr="C:\Users\stost01\AppData\Local\Microsoft\Windows\Temporary Internet Files\Content.IE5\GR7KXVC3\MC90039081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299" y="2209800"/>
            <a:ext cx="2561807"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986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5250"/>
            <a:ext cx="7772400" cy="704850"/>
          </a:xfrm>
        </p:spPr>
        <p:txBody>
          <a:bodyPr/>
          <a:lstStyle/>
          <a:p>
            <a:pPr algn="ctr"/>
            <a:r>
              <a:rPr lang="en-US" b="1" dirty="0" smtClean="0"/>
              <a:t>Manage and Lead at UMMS</a:t>
            </a:r>
            <a:endParaRPr lang="en-US" b="1" dirty="0"/>
          </a:p>
        </p:txBody>
      </p:sp>
      <p:sp>
        <p:nvSpPr>
          <p:cNvPr id="3" name="Subtitle 2"/>
          <p:cNvSpPr>
            <a:spLocks noGrp="1"/>
          </p:cNvSpPr>
          <p:nvPr>
            <p:ph type="subTitle" idx="1"/>
          </p:nvPr>
        </p:nvSpPr>
        <p:spPr>
          <a:xfrm>
            <a:off x="228600" y="800100"/>
            <a:ext cx="8382000" cy="5638800"/>
          </a:xfrm>
        </p:spPr>
        <p:txBody>
          <a:bodyPr>
            <a:normAutofit/>
          </a:bodyPr>
          <a:lstStyle/>
          <a:p>
            <a:r>
              <a:rPr lang="en-US" sz="3200" b="1" dirty="0" smtClean="0">
                <a:solidFill>
                  <a:schemeClr val="tx1"/>
                </a:solidFill>
                <a:latin typeface="+mn-lt"/>
              </a:rPr>
              <a:t>SHAPING YOUR CAREER AND YOUR FUTURE</a:t>
            </a:r>
          </a:p>
          <a:p>
            <a:r>
              <a:rPr lang="en-US" sz="1900" dirty="0" smtClean="0">
                <a:solidFill>
                  <a:schemeClr val="tx1"/>
                </a:solidFill>
              </a:rPr>
              <a:t> </a:t>
            </a:r>
          </a:p>
          <a:p>
            <a:r>
              <a:rPr lang="en-US" b="1" dirty="0" smtClean="0">
                <a:solidFill>
                  <a:schemeClr val="tx1"/>
                </a:solidFill>
              </a:rPr>
              <a:t>PROGRAM </a:t>
            </a:r>
            <a:r>
              <a:rPr lang="en-US" b="1" dirty="0">
                <a:solidFill>
                  <a:schemeClr val="tx1"/>
                </a:solidFill>
              </a:rPr>
              <a:t>OVERVIEW </a:t>
            </a:r>
            <a:endParaRPr lang="en-US" dirty="0">
              <a:solidFill>
                <a:schemeClr val="tx1"/>
              </a:solidFill>
            </a:endParaRPr>
          </a:p>
          <a:p>
            <a:r>
              <a:rPr lang="en-US" dirty="0">
                <a:solidFill>
                  <a:schemeClr val="tx1"/>
                </a:solidFill>
              </a:rPr>
              <a:t>What it Offers</a:t>
            </a:r>
          </a:p>
          <a:p>
            <a:endParaRPr lang="en-US" dirty="0">
              <a:solidFill>
                <a:schemeClr val="tx1"/>
              </a:solidFill>
            </a:endParaRPr>
          </a:p>
          <a:p>
            <a:r>
              <a:rPr lang="en-US" b="1" dirty="0">
                <a:solidFill>
                  <a:schemeClr val="tx1"/>
                </a:solidFill>
              </a:rPr>
              <a:t>Description: </a:t>
            </a:r>
            <a:r>
              <a:rPr lang="en-US" sz="1700" dirty="0">
                <a:solidFill>
                  <a:schemeClr val="tx1"/>
                </a:solidFill>
              </a:rPr>
              <a:t>The </a:t>
            </a:r>
            <a:r>
              <a:rPr lang="en-US" sz="1700" b="1" dirty="0">
                <a:solidFill>
                  <a:schemeClr val="tx1"/>
                </a:solidFill>
              </a:rPr>
              <a:t>Manage and Lead program at UMMS</a:t>
            </a:r>
            <a:r>
              <a:rPr lang="en-US" sz="1700" dirty="0">
                <a:solidFill>
                  <a:schemeClr val="tx1"/>
                </a:solidFill>
              </a:rPr>
              <a:t> is an intensive, multi-tiered training program designed specifically for UMMS Leaders and Managers. This leadership series will</a:t>
            </a:r>
            <a:r>
              <a:rPr lang="en-US" sz="1700" dirty="0" smtClean="0">
                <a:solidFill>
                  <a:schemeClr val="tx1"/>
                </a:solidFill>
              </a:rPr>
              <a:t>:</a:t>
            </a:r>
          </a:p>
          <a:p>
            <a:pPr marL="285750" indent="-285750">
              <a:buFont typeface="Arial" panose="020B0604020202020204" pitchFamily="34" charset="0"/>
              <a:buChar char="•"/>
            </a:pPr>
            <a:r>
              <a:rPr lang="en-US" sz="1600" dirty="0" smtClean="0">
                <a:solidFill>
                  <a:schemeClr val="tx1"/>
                </a:solidFill>
              </a:rPr>
              <a:t>Provide you with the necessary tools to build a successful leadership foundation and create a culture where people collaborate and effectively work together</a:t>
            </a:r>
          </a:p>
          <a:p>
            <a:pPr marL="285750" indent="-285750">
              <a:buFont typeface="Arial" panose="020B0604020202020204" pitchFamily="34" charset="0"/>
              <a:buChar char="•"/>
            </a:pPr>
            <a:r>
              <a:rPr lang="en-US" sz="1600" dirty="0" smtClean="0">
                <a:solidFill>
                  <a:schemeClr val="tx1"/>
                </a:solidFill>
              </a:rPr>
              <a:t>Assist </a:t>
            </a:r>
            <a:r>
              <a:rPr lang="en-US" sz="1600" dirty="0">
                <a:solidFill>
                  <a:schemeClr val="tx1"/>
                </a:solidFill>
              </a:rPr>
              <a:t>you in gaining enhanced skills in attracting and hiring new staff, developing and coaching staff, managing performance and behavior and reducing legal and employee relations problems </a:t>
            </a:r>
          </a:p>
          <a:p>
            <a:pPr marL="285750" indent="-285750">
              <a:buFont typeface="Arial" panose="020B0604020202020204" pitchFamily="34" charset="0"/>
              <a:buChar char="•"/>
            </a:pPr>
            <a:r>
              <a:rPr lang="en-US" sz="1600" dirty="0">
                <a:solidFill>
                  <a:schemeClr val="tx1"/>
                </a:solidFill>
              </a:rPr>
              <a:t>Provide the training and tools to ensure UMMS managers develop into great leaders, such as</a:t>
            </a:r>
            <a:r>
              <a:rPr lang="en-US" sz="1600" dirty="0" smtClean="0">
                <a:solidFill>
                  <a:schemeClr val="tx1"/>
                </a:solidFill>
              </a:rPr>
              <a:t>:</a:t>
            </a:r>
          </a:p>
          <a:p>
            <a:pPr marL="742950" lvl="1" indent="-285750" algn="l">
              <a:buFontTx/>
              <a:buChar char="-"/>
            </a:pPr>
            <a:r>
              <a:rPr lang="en-US" sz="1300" dirty="0" smtClean="0">
                <a:solidFill>
                  <a:schemeClr val="tx1"/>
                </a:solidFill>
                <a:latin typeface="Frutiger LT Std 45 Light"/>
              </a:rPr>
              <a:t>Communicating </a:t>
            </a:r>
            <a:r>
              <a:rPr lang="en-US" sz="1300" dirty="0">
                <a:solidFill>
                  <a:schemeClr val="tx1"/>
                </a:solidFill>
                <a:latin typeface="Frutiger LT Std 45 Light"/>
              </a:rPr>
              <a:t>Up, Down and </a:t>
            </a:r>
            <a:r>
              <a:rPr lang="en-US" sz="1300" dirty="0" smtClean="0">
                <a:solidFill>
                  <a:schemeClr val="tx1"/>
                </a:solidFill>
                <a:latin typeface="Frutiger LT Std 45 Light"/>
              </a:rPr>
              <a:t>Across, Developing </a:t>
            </a:r>
            <a:r>
              <a:rPr lang="en-US" sz="1300" dirty="0">
                <a:solidFill>
                  <a:schemeClr val="tx1"/>
                </a:solidFill>
                <a:latin typeface="Frutiger LT Std 45 Light"/>
              </a:rPr>
              <a:t>Performance Goals and </a:t>
            </a:r>
            <a:r>
              <a:rPr lang="en-US" sz="1300" dirty="0" smtClean="0">
                <a:solidFill>
                  <a:schemeClr val="tx1"/>
                </a:solidFill>
                <a:latin typeface="Frutiger LT Std 45 Light"/>
              </a:rPr>
              <a:t>Standards, Resolving Conflict, Providing </a:t>
            </a:r>
            <a:r>
              <a:rPr lang="en-US" sz="1300" dirty="0">
                <a:solidFill>
                  <a:schemeClr val="tx1"/>
                </a:solidFill>
                <a:latin typeface="Frutiger LT Std 45 Light"/>
              </a:rPr>
              <a:t>Continuous Performance </a:t>
            </a:r>
            <a:r>
              <a:rPr lang="en-US" sz="1300" dirty="0" smtClean="0">
                <a:solidFill>
                  <a:schemeClr val="tx1"/>
                </a:solidFill>
                <a:latin typeface="Frutiger LT Std 45 Light"/>
              </a:rPr>
              <a:t>Feedback, Hiring </a:t>
            </a:r>
            <a:r>
              <a:rPr lang="en-US" sz="1300" dirty="0">
                <a:solidFill>
                  <a:schemeClr val="tx1"/>
                </a:solidFill>
                <a:latin typeface="Frutiger LT Std 45 Light"/>
              </a:rPr>
              <a:t>and Retaining Top Tier </a:t>
            </a:r>
            <a:r>
              <a:rPr lang="en-US" sz="1300" dirty="0" smtClean="0">
                <a:solidFill>
                  <a:schemeClr val="tx1"/>
                </a:solidFill>
                <a:latin typeface="Frutiger LT Std 45 Light"/>
              </a:rPr>
              <a:t>Talent, Motivating </a:t>
            </a:r>
            <a:r>
              <a:rPr lang="en-US" sz="1300" dirty="0">
                <a:solidFill>
                  <a:schemeClr val="tx1"/>
                </a:solidFill>
                <a:latin typeface="Frutiger LT Std 45 Light"/>
              </a:rPr>
              <a:t>Team </a:t>
            </a:r>
            <a:r>
              <a:rPr lang="en-US" sz="1300" dirty="0" smtClean="0">
                <a:solidFill>
                  <a:schemeClr val="tx1"/>
                </a:solidFill>
                <a:latin typeface="Frutiger LT Std 45 Light"/>
              </a:rPr>
              <a:t>Members,  </a:t>
            </a:r>
            <a:r>
              <a:rPr lang="en-US" sz="1300" dirty="0">
                <a:solidFill>
                  <a:schemeClr val="tx1"/>
                </a:solidFill>
                <a:latin typeface="Frutiger LT Std 45 Light"/>
              </a:rPr>
              <a:t>Developing and Coaching </a:t>
            </a:r>
            <a:r>
              <a:rPr lang="en-US" sz="1300" dirty="0" smtClean="0">
                <a:solidFill>
                  <a:schemeClr val="tx1"/>
                </a:solidFill>
                <a:latin typeface="Frutiger LT Std 45 Light"/>
              </a:rPr>
              <a:t>Others, Retaining </a:t>
            </a:r>
            <a:r>
              <a:rPr lang="en-US" sz="1300" dirty="0">
                <a:solidFill>
                  <a:schemeClr val="tx1"/>
                </a:solidFill>
                <a:latin typeface="Frutiger LT Std 45 Light"/>
              </a:rPr>
              <a:t>Top Tier </a:t>
            </a:r>
            <a:r>
              <a:rPr lang="en-US" sz="1300" dirty="0" smtClean="0">
                <a:solidFill>
                  <a:schemeClr val="tx1"/>
                </a:solidFill>
                <a:latin typeface="Frutiger LT Std 45 Light"/>
              </a:rPr>
              <a:t>Talent, Understanding </a:t>
            </a:r>
            <a:r>
              <a:rPr lang="en-US" sz="1300" dirty="0">
                <a:solidFill>
                  <a:schemeClr val="tx1"/>
                </a:solidFill>
                <a:latin typeface="Frutiger LT Std 45 Light"/>
              </a:rPr>
              <a:t>the Importance of Situational </a:t>
            </a:r>
            <a:r>
              <a:rPr lang="en-US" sz="1300" dirty="0" smtClean="0">
                <a:solidFill>
                  <a:schemeClr val="tx1"/>
                </a:solidFill>
                <a:latin typeface="Frutiger LT Std 45 Light"/>
              </a:rPr>
              <a:t>Awareness and much more</a:t>
            </a:r>
          </a:p>
          <a:p>
            <a:pPr marL="285750" indent="-285750">
              <a:buFontTx/>
              <a:buChar char="-"/>
            </a:pPr>
            <a:endParaRPr lang="en-US" dirty="0">
              <a:solidFill>
                <a:schemeClr val="tx1"/>
              </a:solidFill>
            </a:endParaRPr>
          </a:p>
          <a:p>
            <a:endParaRPr lang="en-US" sz="1300" dirty="0" smtClean="0">
              <a:solidFill>
                <a:schemeClr val="tx1"/>
              </a:solidFill>
              <a:latin typeface="Frutiger LT Std 45 Light"/>
            </a:endParaRPr>
          </a:p>
          <a:p>
            <a:pPr marL="342900" indent="-342900">
              <a:buFont typeface="Wingdings" panose="05000000000000000000" pitchFamily="2" charset="2"/>
              <a:buChar char="§"/>
            </a:pPr>
            <a:endParaRPr lang="en-US" sz="2800" dirty="0" smtClean="0">
              <a:solidFill>
                <a:schemeClr val="tx1"/>
              </a:solidFill>
              <a:latin typeface="Frutiger LT Std 45 Light"/>
            </a:endParaRPr>
          </a:p>
          <a:p>
            <a:pPr marL="342900" indent="-342900">
              <a:buFont typeface="Wingdings" panose="05000000000000000000" pitchFamily="2" charset="2"/>
              <a:buChar char="§"/>
            </a:pPr>
            <a:endParaRPr lang="en-US" sz="2800" dirty="0" smtClean="0">
              <a:solidFill>
                <a:schemeClr val="tx1"/>
              </a:solidFill>
              <a:latin typeface="+mn-lt"/>
            </a:endParaRPr>
          </a:p>
          <a:p>
            <a:endParaRPr lang="en-US" dirty="0"/>
          </a:p>
          <a:p>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1447800"/>
            <a:ext cx="1371600" cy="910243"/>
          </a:xfrm>
          <a:prstGeom prst="rect">
            <a:avLst/>
          </a:prstGeom>
        </p:spPr>
      </p:pic>
    </p:spTree>
    <p:extLst>
      <p:ext uri="{BB962C8B-B14F-4D97-AF65-F5344CB8AC3E}">
        <p14:creationId xmlns:p14="http://schemas.microsoft.com/office/powerpoint/2010/main" val="2893436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Interviewing Guidelines</a:t>
            </a:r>
            <a:endParaRPr lang="en-US" sz="2400" b="1" dirty="0"/>
          </a:p>
        </p:txBody>
      </p:sp>
      <p:sp>
        <p:nvSpPr>
          <p:cNvPr id="4" name="Subtitle 2"/>
          <p:cNvSpPr txBox="1">
            <a:spLocks/>
          </p:cNvSpPr>
          <p:nvPr/>
        </p:nvSpPr>
        <p:spPr>
          <a:xfrm>
            <a:off x="0" y="1524000"/>
            <a:ext cx="8467928" cy="4114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Review job description and resume, and prepare interview questions in advance (identify </a:t>
            </a:r>
            <a:r>
              <a:rPr lang="en-US" altLang="en-US" sz="2000" dirty="0" smtClean="0">
                <a:solidFill>
                  <a:srgbClr val="00B050"/>
                </a:solidFill>
                <a:latin typeface="Frutiger LT Std 45 Light"/>
              </a:rPr>
              <a:t>green</a:t>
            </a:r>
            <a:r>
              <a:rPr lang="en-US" altLang="en-US" sz="2000" dirty="0" smtClean="0">
                <a:solidFill>
                  <a:schemeClr val="tx1"/>
                </a:solidFill>
                <a:latin typeface="Frutiger LT Std 45 Light"/>
              </a:rPr>
              <a:t> and </a:t>
            </a:r>
            <a:r>
              <a:rPr lang="en-US" altLang="en-US" sz="2000" dirty="0" smtClean="0">
                <a:solidFill>
                  <a:srgbClr val="FF0000"/>
                </a:solidFill>
                <a:latin typeface="Frutiger LT Std 45 Light"/>
              </a:rPr>
              <a:t>red</a:t>
            </a:r>
            <a:r>
              <a:rPr lang="en-US" altLang="en-US" sz="2000" dirty="0" smtClean="0">
                <a:solidFill>
                  <a:schemeClr val="tx1"/>
                </a:solidFill>
                <a:latin typeface="Frutiger LT Std 45 Light"/>
              </a:rPr>
              <a:t> flags)</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Welcome/build professional and friendly rapport (Why? How?)</a:t>
            </a:r>
          </a:p>
          <a:p>
            <a:pPr marL="1257300" lvl="2" indent="-342900" algn="l">
              <a:buFont typeface="Arial" panose="020B0604020202020204" pitchFamily="34" charset="0"/>
              <a:buChar char="•"/>
            </a:pPr>
            <a:r>
              <a:rPr lang="en-US" altLang="en-US" sz="1600" dirty="0" smtClean="0">
                <a:solidFill>
                  <a:schemeClr val="tx1"/>
                </a:solidFill>
                <a:latin typeface="Frutiger LT Std 45 Light"/>
              </a:rPr>
              <a:t>Building rapport with candidates creates a level of trust and understanding. It is important to build rapport early on so candidates will feel more comfortable and will be more open and honest to questions</a:t>
            </a:r>
            <a:endParaRPr lang="en-US" altLang="en-US" sz="1600" dirty="0">
              <a:solidFill>
                <a:schemeClr val="tx1"/>
              </a:solidFill>
              <a:latin typeface="Frutiger LT Std 45 Light"/>
            </a:endParaRPr>
          </a:p>
          <a:p>
            <a:pPr marL="1257300" lvl="2" indent="-342900" algn="l">
              <a:buFont typeface="Arial" panose="020B0604020202020204" pitchFamily="34" charset="0"/>
              <a:buChar char="•"/>
            </a:pPr>
            <a:r>
              <a:rPr lang="en-US" altLang="en-US" sz="1600" dirty="0" smtClean="0">
                <a:solidFill>
                  <a:schemeClr val="tx1"/>
                </a:solidFill>
                <a:latin typeface="Frutiger LT Std 45 Light"/>
              </a:rPr>
              <a:t>Ways to establish rapport: listen, find a common ground, be empathetic, treat  candidates with respect   </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Inquire about the candidate’s understanding of the position, UMMS, and interest level (fit, personality, and motivation </a:t>
            </a:r>
            <a:r>
              <a:rPr lang="en-US" altLang="en-US" sz="2000" b="1" dirty="0" smtClean="0">
                <a:solidFill>
                  <a:schemeClr val="tx1"/>
                </a:solidFill>
                <a:latin typeface="Frutiger LT Std 45 Light"/>
              </a:rPr>
              <a:t>indicators</a:t>
            </a:r>
            <a:r>
              <a:rPr lang="en-US" altLang="en-US" sz="2000" dirty="0" smtClean="0">
                <a:solidFill>
                  <a:schemeClr val="tx1"/>
                </a:solidFill>
                <a:latin typeface="Frutiger LT Std 45 Light"/>
              </a:rPr>
              <a:t>)</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Explain the interview process (STAR Behavioral Interviewing Model)</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5" descr="C:\Users\stost01\AppData\Local\Microsoft\Windows\Temporary Internet Files\Content.IE5\2D4HLUH6\MC9004398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022" y="27869"/>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660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1350" y="167217"/>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Interviewing Guidelines (Cont’d)</a:t>
            </a:r>
            <a:endParaRPr lang="en-US" sz="2400" b="1" dirty="0"/>
          </a:p>
        </p:txBody>
      </p:sp>
      <p:sp>
        <p:nvSpPr>
          <p:cNvPr id="4" name="Subtitle 2"/>
          <p:cNvSpPr txBox="1">
            <a:spLocks/>
          </p:cNvSpPr>
          <p:nvPr/>
        </p:nvSpPr>
        <p:spPr>
          <a:xfrm>
            <a:off x="0" y="914400"/>
            <a:ext cx="8915400" cy="525780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Evaluate </a:t>
            </a:r>
            <a:r>
              <a:rPr lang="en-US" altLang="en-US" sz="2000" b="1" dirty="0" smtClean="0">
                <a:solidFill>
                  <a:schemeClr val="tx1"/>
                </a:solidFill>
                <a:latin typeface="Frutiger LT Std 45 Light"/>
              </a:rPr>
              <a:t>all</a:t>
            </a:r>
            <a:r>
              <a:rPr lang="en-US" altLang="en-US" sz="2000" dirty="0" smtClean="0">
                <a:solidFill>
                  <a:schemeClr val="tx1"/>
                </a:solidFill>
                <a:latin typeface="Frutiger LT Std 45 Light"/>
              </a:rPr>
              <a:t> candidates consistently by asking behavioral competency type questions to surface if the candidate has the needed experience, skills and overall requirements for the job</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Ask candidate to demonstrate or describe a specific skill and ask for an example of how he/she used it in the workplace</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Provide feedback within 24 – 48 hours to the hiring manager and recruiter based on your interview documentation tool</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Keep an open mind</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Avoid illegal questions </a:t>
            </a:r>
            <a:r>
              <a:rPr lang="en-US" altLang="en-US" sz="2000" b="1" dirty="0" smtClean="0">
                <a:solidFill>
                  <a:schemeClr val="tx1"/>
                </a:solidFill>
                <a:latin typeface="Frutiger LT Std 45 Light"/>
              </a:rPr>
              <a:t>(examples in slides to come)</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Close the interview and explain next steps</a:t>
            </a:r>
          </a:p>
          <a:p>
            <a:pPr lvl="1" algn="l"/>
            <a:r>
              <a:rPr lang="en-US" altLang="en-US" sz="2000" dirty="0">
                <a:solidFill>
                  <a:schemeClr val="tx1"/>
                </a:solidFill>
                <a:latin typeface="Frutiger LT Std 45 Light"/>
              </a:rPr>
              <a:t>	</a:t>
            </a:r>
            <a:r>
              <a:rPr lang="en-US" altLang="en-US" sz="2000" dirty="0" smtClean="0">
                <a:solidFill>
                  <a:schemeClr val="tx1"/>
                </a:solidFill>
                <a:latin typeface="Frutiger LT Std 45 Light"/>
              </a:rPr>
              <a:t>How?</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Promising candidate</a:t>
            </a:r>
          </a:p>
          <a:p>
            <a:pPr marL="1714500" lvl="3" indent="-342900" algn="l">
              <a:buFont typeface="Wingdings" panose="05000000000000000000" pitchFamily="2" charset="2"/>
              <a:buChar char="§"/>
            </a:pPr>
            <a:r>
              <a:rPr lang="en-US" altLang="en-US" sz="1300" dirty="0" smtClean="0">
                <a:solidFill>
                  <a:schemeClr val="tx1"/>
                </a:solidFill>
                <a:latin typeface="Frutiger LT Std 45 Light"/>
              </a:rPr>
              <a:t>Ask candidate their level of interest, explore any doubts or reservations the applicant might have, let the candidate know what’s likely to happen next, whether another interview will be needed, how long it will be before a decision is made</a:t>
            </a:r>
          </a:p>
          <a:p>
            <a:pPr marL="1714500" lvl="3" indent="-342900" algn="l">
              <a:buFont typeface="Wingdings" panose="05000000000000000000" pitchFamily="2" charset="2"/>
              <a:buChar char="§"/>
            </a:pPr>
            <a:r>
              <a:rPr lang="en-US" altLang="en-US" sz="1300" dirty="0" smtClean="0">
                <a:solidFill>
                  <a:schemeClr val="tx1"/>
                </a:solidFill>
                <a:latin typeface="Frutiger LT Std 45 Light"/>
              </a:rPr>
              <a:t>Thank the candidate for coming </a:t>
            </a:r>
          </a:p>
          <a:p>
            <a:pPr marL="1257300" lvl="2" indent="-342900" algn="l">
              <a:spcBef>
                <a:spcPts val="0"/>
              </a:spcBef>
              <a:buFont typeface="Wingdings" panose="05000000000000000000" pitchFamily="2" charset="2"/>
              <a:buChar char="§"/>
            </a:pPr>
            <a:r>
              <a:rPr lang="en-US" altLang="en-US" sz="1600" dirty="0" smtClean="0">
                <a:solidFill>
                  <a:prstClr val="black"/>
                </a:solidFill>
                <a:latin typeface="Frutiger LT Std 45 Light"/>
              </a:rPr>
              <a:t>Non-promising candidate</a:t>
            </a:r>
          </a:p>
          <a:p>
            <a:pPr marL="1714500" lvl="3" indent="-342900" algn="l">
              <a:spcBef>
                <a:spcPts val="0"/>
              </a:spcBef>
              <a:buFont typeface="Wingdings" panose="05000000000000000000" pitchFamily="2" charset="2"/>
              <a:buChar char="§"/>
            </a:pPr>
            <a:r>
              <a:rPr lang="en-US" altLang="en-US" sz="1300" dirty="0" smtClean="0">
                <a:solidFill>
                  <a:prstClr val="black"/>
                </a:solidFill>
                <a:latin typeface="Frutiger LT Std 45 Light"/>
              </a:rPr>
              <a:t>Close the interview graciously, you can let them know at this point your not offering he/she the job, you don’t need to be specific about why you’ve rejected the candidate, if you tell the applicant he/she was “unqualified” or “lacking experience” then be honest , but don’t be confrontational</a:t>
            </a:r>
          </a:p>
          <a:p>
            <a:pPr marL="1714500" lvl="3" indent="-342900" algn="l">
              <a:spcBef>
                <a:spcPts val="0"/>
              </a:spcBef>
              <a:buFont typeface="Wingdings" panose="05000000000000000000" pitchFamily="2" charset="2"/>
              <a:buChar char="§"/>
            </a:pPr>
            <a:r>
              <a:rPr lang="en-US" altLang="en-US" sz="1300" dirty="0" smtClean="0">
                <a:solidFill>
                  <a:prstClr val="black"/>
                </a:solidFill>
                <a:latin typeface="Frutiger LT Std 45 Light"/>
              </a:rPr>
              <a:t>Thank the candidate for coming</a:t>
            </a:r>
            <a:endParaRPr lang="en-US" altLang="en-US" sz="1300" dirty="0">
              <a:solidFill>
                <a:prstClr val="black"/>
              </a:solidFill>
              <a:latin typeface="Frutiger LT Std 45 Light"/>
            </a:endParaRPr>
          </a:p>
          <a:p>
            <a:pPr marL="800100" lvl="1" indent="-342900" algn="l">
              <a:buFont typeface="Wingdings" panose="05000000000000000000" pitchFamily="2" charset="2"/>
              <a:buChar char="§"/>
            </a:pPr>
            <a:endParaRPr lang="en-US" altLang="en-US" sz="13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Image result for guidelines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6329" y="76200"/>
            <a:ext cx="208767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37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Resume Analysis</a:t>
            </a:r>
            <a:endParaRPr lang="en-US" sz="2400" b="1" dirty="0"/>
          </a:p>
        </p:txBody>
      </p:sp>
      <p:sp>
        <p:nvSpPr>
          <p:cNvPr id="4" name="Subtitle 2"/>
          <p:cNvSpPr txBox="1">
            <a:spLocks/>
          </p:cNvSpPr>
          <p:nvPr/>
        </p:nvSpPr>
        <p:spPr>
          <a:xfrm>
            <a:off x="16933" y="1600200"/>
            <a:ext cx="8467928" cy="334145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How do we evaluate resumes?</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Group Break Out Session</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318" name="Picture 6" descr="Image result for resume analysis imag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8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47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74648"/>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Resume Analysis Tips</a:t>
            </a:r>
            <a:endParaRPr lang="en-US" sz="2400" b="1" dirty="0"/>
          </a:p>
        </p:txBody>
      </p:sp>
      <p:sp>
        <p:nvSpPr>
          <p:cNvPr id="4" name="Subtitle 2"/>
          <p:cNvSpPr txBox="1">
            <a:spLocks/>
          </p:cNvSpPr>
          <p:nvPr/>
        </p:nvSpPr>
        <p:spPr>
          <a:xfrm>
            <a:off x="-10583" y="762000"/>
            <a:ext cx="8467928" cy="57912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1700" dirty="0" smtClean="0">
                <a:solidFill>
                  <a:schemeClr val="tx1"/>
                </a:solidFill>
                <a:latin typeface="Frutiger LT Std 45 Light"/>
              </a:rPr>
              <a:t>Review and </a:t>
            </a:r>
            <a:r>
              <a:rPr lang="en-US" altLang="en-US" sz="1700" b="1" dirty="0" smtClean="0">
                <a:solidFill>
                  <a:schemeClr val="tx1"/>
                </a:solidFill>
                <a:latin typeface="Frutiger LT Std 45 Light"/>
              </a:rPr>
              <a:t>assess the overall quality </a:t>
            </a:r>
            <a:r>
              <a:rPr lang="en-US" altLang="en-US" sz="1700" dirty="0" smtClean="0">
                <a:solidFill>
                  <a:schemeClr val="tx1"/>
                </a:solidFill>
                <a:latin typeface="Frutiger LT Std 45 Light"/>
              </a:rPr>
              <a:t>of the resume, such as:</a:t>
            </a:r>
          </a:p>
          <a:p>
            <a:pPr marL="1257300" lvl="2" indent="-342900" algn="l">
              <a:buFont typeface="Wingdings" panose="05000000000000000000" pitchFamily="2" charset="2"/>
              <a:buChar char="§"/>
            </a:pPr>
            <a:r>
              <a:rPr lang="en-US" altLang="en-US" sz="1400" dirty="0" smtClean="0">
                <a:solidFill>
                  <a:schemeClr val="tx1"/>
                </a:solidFill>
                <a:latin typeface="Frutiger LT Std 45 Light"/>
              </a:rPr>
              <a:t>accomplishment oriented, qualified accomplishments, short bullets, job progression, accurate, clear/simple, clean formatting, one page, provide metrics to show accomplishments</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Is the </a:t>
            </a:r>
            <a:r>
              <a:rPr lang="en-US" altLang="en-US" sz="1700" b="1" dirty="0" smtClean="0">
                <a:solidFill>
                  <a:schemeClr val="tx1"/>
                </a:solidFill>
                <a:latin typeface="Frutiger LT Std 45 Light"/>
              </a:rPr>
              <a:t>objective</a:t>
            </a:r>
            <a:r>
              <a:rPr lang="en-US" altLang="en-US" sz="1700" dirty="0" smtClean="0">
                <a:solidFill>
                  <a:schemeClr val="tx1"/>
                </a:solidFill>
                <a:latin typeface="Frutiger LT Std 45 Light"/>
              </a:rPr>
              <a:t> and or the professional summary </a:t>
            </a:r>
            <a:r>
              <a:rPr lang="en-US" altLang="en-US" sz="1700" b="1" dirty="0" smtClean="0">
                <a:solidFill>
                  <a:schemeClr val="tx1"/>
                </a:solidFill>
                <a:latin typeface="Frutiger LT Std 45 Light"/>
              </a:rPr>
              <a:t>aligned with the position</a:t>
            </a:r>
            <a:r>
              <a:rPr lang="en-US" altLang="en-US" sz="1700" dirty="0" smtClean="0">
                <a:solidFill>
                  <a:schemeClr val="tx1"/>
                </a:solidFill>
                <a:latin typeface="Frutiger LT Std 45 Light"/>
              </a:rPr>
              <a:t>, department and institution’s needs?</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Do the current or recent </a:t>
            </a:r>
            <a:r>
              <a:rPr lang="en-US" altLang="en-US" sz="1700" b="1" dirty="0" smtClean="0">
                <a:solidFill>
                  <a:schemeClr val="tx1"/>
                </a:solidFill>
                <a:latin typeface="Frutiger LT Std 45 Light"/>
              </a:rPr>
              <a:t>job titles </a:t>
            </a:r>
            <a:r>
              <a:rPr lang="en-US" altLang="en-US" sz="1700" dirty="0" smtClean="0">
                <a:solidFill>
                  <a:schemeClr val="tx1"/>
                </a:solidFill>
                <a:latin typeface="Frutiger LT Std 45 Light"/>
              </a:rPr>
              <a:t>and duties </a:t>
            </a:r>
            <a:r>
              <a:rPr lang="en-US" altLang="en-US" sz="1700" b="1" dirty="0" smtClean="0">
                <a:solidFill>
                  <a:schemeClr val="tx1"/>
                </a:solidFill>
                <a:latin typeface="Frutiger LT Std 45 Light"/>
              </a:rPr>
              <a:t>match your specific needs</a:t>
            </a:r>
            <a:r>
              <a:rPr lang="en-US" altLang="en-US" sz="1700" dirty="0" smtClean="0">
                <a:solidFill>
                  <a:schemeClr val="tx1"/>
                </a:solidFill>
                <a:latin typeface="Frutiger LT Std 45 Light"/>
              </a:rPr>
              <a:t>?</a:t>
            </a:r>
          </a:p>
          <a:p>
            <a:pPr marL="800100" lvl="1" indent="-342900" algn="l">
              <a:spcBef>
                <a:spcPts val="0"/>
              </a:spcBef>
              <a:buFont typeface="Wingdings" panose="05000000000000000000" pitchFamily="2" charset="2"/>
              <a:buChar char="§"/>
            </a:pPr>
            <a:r>
              <a:rPr lang="en-US" altLang="en-US" sz="1700" dirty="0" smtClean="0">
                <a:solidFill>
                  <a:schemeClr val="tx1"/>
                </a:solidFill>
                <a:latin typeface="Frutiger LT Std 45 Light"/>
              </a:rPr>
              <a:t>Does the individual’s resume demonstrate a </a:t>
            </a:r>
            <a:r>
              <a:rPr lang="en-US" altLang="en-US" sz="1700" b="1" dirty="0" smtClean="0">
                <a:solidFill>
                  <a:schemeClr val="tx1"/>
                </a:solidFill>
                <a:latin typeface="Frutiger LT Std 45 Light"/>
              </a:rPr>
              <a:t>solid employment history </a:t>
            </a:r>
            <a:r>
              <a:rPr lang="en-US" altLang="en-US" sz="1700" dirty="0" smtClean="0">
                <a:solidFill>
                  <a:schemeClr val="tx1"/>
                </a:solidFill>
                <a:latin typeface="Frutiger LT Std 45 Light"/>
              </a:rPr>
              <a:t>of performance, skill development, specific accomplishments and promotion? </a:t>
            </a:r>
          </a:p>
          <a:p>
            <a:pPr lvl="1" algn="l">
              <a:spcBef>
                <a:spcPts val="0"/>
              </a:spcBef>
            </a:pPr>
            <a:r>
              <a:rPr lang="en-US" altLang="en-US" sz="1700" b="1" dirty="0">
                <a:solidFill>
                  <a:schemeClr val="tx1"/>
                </a:solidFill>
                <a:latin typeface="Frutiger LT Std 45 Light"/>
              </a:rPr>
              <a:t> </a:t>
            </a:r>
            <a:r>
              <a:rPr lang="en-US" altLang="en-US" sz="1700" b="1" dirty="0" smtClean="0">
                <a:solidFill>
                  <a:schemeClr val="tx1"/>
                </a:solidFill>
                <a:latin typeface="Frutiger LT Std 45 Light"/>
              </a:rPr>
              <a:t>     Or short tenure and gaps?</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Does the resume meet your </a:t>
            </a:r>
            <a:r>
              <a:rPr lang="en-US" altLang="en-US" sz="1700" b="1" dirty="0" smtClean="0">
                <a:solidFill>
                  <a:schemeClr val="tx1"/>
                </a:solidFill>
                <a:latin typeface="Frutiger LT Std 45 Light"/>
              </a:rPr>
              <a:t>educational, training or specific experience </a:t>
            </a:r>
            <a:r>
              <a:rPr lang="en-US" altLang="en-US" sz="1700" dirty="0" smtClean="0">
                <a:solidFill>
                  <a:schemeClr val="tx1"/>
                </a:solidFill>
                <a:latin typeface="Frutiger LT Std 45 Light"/>
              </a:rPr>
              <a:t>requirements? Does the resume reflect associations with professional groups?</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Have you determined if the resume meets your </a:t>
            </a:r>
            <a:r>
              <a:rPr lang="en-US" altLang="en-US" sz="1700" b="1" dirty="0" smtClean="0">
                <a:solidFill>
                  <a:srgbClr val="00B050"/>
                </a:solidFill>
                <a:latin typeface="Frutiger LT Std 45 Light"/>
              </a:rPr>
              <a:t>green flag </a:t>
            </a:r>
            <a:r>
              <a:rPr lang="en-US" altLang="en-US" sz="1700" b="1" dirty="0" smtClean="0">
                <a:solidFill>
                  <a:schemeClr val="tx1"/>
                </a:solidFill>
                <a:latin typeface="Frutiger LT Std 45 Light"/>
              </a:rPr>
              <a:t>(</a:t>
            </a:r>
            <a:r>
              <a:rPr lang="en-US" altLang="en-US" sz="1700" dirty="0" smtClean="0">
                <a:solidFill>
                  <a:schemeClr val="tx1"/>
                </a:solidFill>
                <a:latin typeface="Frutiger LT Std 45 Light"/>
              </a:rPr>
              <a:t>needed experience, skills, etc.) overall requirements? Have you identified any </a:t>
            </a:r>
            <a:r>
              <a:rPr lang="en-US" altLang="en-US" sz="1700" b="1" dirty="0" smtClean="0">
                <a:solidFill>
                  <a:srgbClr val="FF0000"/>
                </a:solidFill>
                <a:latin typeface="Frutiger LT Std 45 Light"/>
              </a:rPr>
              <a:t>red flags </a:t>
            </a:r>
            <a:r>
              <a:rPr lang="en-US" altLang="en-US" sz="1700" dirty="0" smtClean="0">
                <a:solidFill>
                  <a:schemeClr val="tx1"/>
                </a:solidFill>
                <a:latin typeface="Frutiger LT Std 45 Light"/>
              </a:rPr>
              <a:t>(work gaps, skill gaps etc.) with the resume?</a:t>
            </a:r>
          </a:p>
          <a:p>
            <a:pPr marL="800100" lvl="1" indent="-342900" algn="l">
              <a:buFont typeface="Wingdings" panose="05000000000000000000" pitchFamily="2" charset="2"/>
              <a:buChar char="§"/>
            </a:pPr>
            <a:r>
              <a:rPr lang="en-US" altLang="en-US" sz="1700" dirty="0" smtClean="0">
                <a:solidFill>
                  <a:schemeClr val="tx1"/>
                </a:solidFill>
                <a:latin typeface="Frutiger LT Std 45 Light"/>
              </a:rPr>
              <a:t>Is temporary work listed correctly by including the staffing agency as the employer (if applicable) and each temporary job is in a list under the staffing agency? Also, are the achievements in each temporary job highlighted?</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344" name="Picture 8" descr="Image result for resume analysis tips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3635" y="304800"/>
            <a:ext cx="2130365"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321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6034"/>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Do’s and Don’ts about asking questions</a:t>
            </a:r>
            <a:endParaRPr lang="en-US" sz="2400" b="1" dirty="0"/>
          </a:p>
        </p:txBody>
      </p:sp>
      <p:sp>
        <p:nvSpPr>
          <p:cNvPr id="4" name="Subtitle 2"/>
          <p:cNvSpPr txBox="1">
            <a:spLocks/>
          </p:cNvSpPr>
          <p:nvPr/>
        </p:nvSpPr>
        <p:spPr>
          <a:xfrm>
            <a:off x="0" y="1073150"/>
            <a:ext cx="8991600" cy="5486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1800" b="1" u="sng" dirty="0" smtClean="0">
                <a:solidFill>
                  <a:schemeClr val="tx1"/>
                </a:solidFill>
                <a:latin typeface="Frutiger LT Std 45 Light"/>
              </a:rPr>
              <a:t>Don’t</a:t>
            </a:r>
          </a:p>
          <a:p>
            <a:pPr marL="1257300" lvl="2" indent="-342900" algn="l">
              <a:buFont typeface="Wingdings" panose="05000000000000000000" pitchFamily="2" charset="2"/>
              <a:buChar char="§"/>
            </a:pPr>
            <a:r>
              <a:rPr lang="en-US" altLang="en-US" sz="1800" dirty="0" smtClean="0">
                <a:solidFill>
                  <a:schemeClr val="tx1"/>
                </a:solidFill>
                <a:latin typeface="Frutiger LT Std 45 Light"/>
              </a:rPr>
              <a:t>Justify the question by explaining why you are asking it</a:t>
            </a:r>
          </a:p>
          <a:p>
            <a:pPr marL="1257300" lvl="2" indent="-342900" algn="l">
              <a:buFont typeface="Wingdings" panose="05000000000000000000" pitchFamily="2" charset="2"/>
              <a:buChar char="§"/>
            </a:pPr>
            <a:r>
              <a:rPr lang="en-US" altLang="en-US" sz="1800" dirty="0" smtClean="0">
                <a:solidFill>
                  <a:schemeClr val="tx1"/>
                </a:solidFill>
                <a:latin typeface="Frutiger LT Std 45 Light"/>
              </a:rPr>
              <a:t>Explain the rationale for the question</a:t>
            </a:r>
          </a:p>
          <a:p>
            <a:pPr marL="1257300" lvl="2" indent="-342900" algn="l">
              <a:buFont typeface="Wingdings" panose="05000000000000000000" pitchFamily="2" charset="2"/>
              <a:buChar char="§"/>
            </a:pPr>
            <a:r>
              <a:rPr lang="en-US" altLang="en-US" sz="1800" dirty="0" smtClean="0">
                <a:solidFill>
                  <a:schemeClr val="tx1"/>
                </a:solidFill>
                <a:latin typeface="Frutiger LT Std 45 Light"/>
              </a:rPr>
              <a:t>Preface the question </a:t>
            </a:r>
          </a:p>
          <a:p>
            <a:pPr marL="1257300" lvl="2" indent="-342900" algn="l">
              <a:buFont typeface="Wingdings" panose="05000000000000000000" pitchFamily="2" charset="2"/>
              <a:buChar char="§"/>
            </a:pPr>
            <a:r>
              <a:rPr lang="en-US" altLang="en-US" sz="1800" dirty="0" smtClean="0">
                <a:solidFill>
                  <a:schemeClr val="tx1"/>
                </a:solidFill>
                <a:latin typeface="Frutiger LT Std 45 Light"/>
              </a:rPr>
              <a:t>Tell a story about the question</a:t>
            </a: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marL="742950" lvl="1" indent="-285750" algn="l">
              <a:buFont typeface="Wingdings" panose="05000000000000000000" pitchFamily="2" charset="2"/>
              <a:buChar char="§"/>
            </a:pPr>
            <a:r>
              <a:rPr lang="en-US" altLang="en-US" sz="1800" b="1" u="sng" dirty="0" smtClean="0">
                <a:solidFill>
                  <a:schemeClr val="tx1"/>
                </a:solidFill>
                <a:latin typeface="Frutiger LT Std 45 Light"/>
              </a:rPr>
              <a:t>Do’s</a:t>
            </a:r>
          </a:p>
          <a:p>
            <a:pPr marL="1200150" lvl="2" indent="-285750" algn="l">
              <a:buFont typeface="Wingdings" panose="05000000000000000000" pitchFamily="2" charset="2"/>
              <a:buChar char="§"/>
            </a:pPr>
            <a:r>
              <a:rPr lang="en-US" altLang="en-US" sz="1800" dirty="0" smtClean="0">
                <a:solidFill>
                  <a:schemeClr val="tx1"/>
                </a:solidFill>
                <a:latin typeface="Frutiger LT Std 45 Light"/>
              </a:rPr>
              <a:t>Just ask the question, and then…</a:t>
            </a:r>
          </a:p>
          <a:p>
            <a:pPr marL="1200150" lvl="2" indent="-285750" algn="l">
              <a:buFont typeface="Wingdings" panose="05000000000000000000" pitchFamily="2" charset="2"/>
              <a:buChar char="§"/>
            </a:pPr>
            <a:r>
              <a:rPr lang="en-US" altLang="en-US" sz="1800" dirty="0" smtClean="0">
                <a:solidFill>
                  <a:schemeClr val="tx1"/>
                </a:solidFill>
                <a:latin typeface="Frutiger LT Std 45 Light"/>
              </a:rPr>
              <a:t>Remain </a:t>
            </a:r>
            <a:r>
              <a:rPr lang="en-US" altLang="en-US" sz="1800" b="1" dirty="0" smtClean="0">
                <a:solidFill>
                  <a:srgbClr val="FF0000"/>
                </a:solidFill>
                <a:latin typeface="Frutiger LT Std 45 Light"/>
              </a:rPr>
              <a:t>silent</a:t>
            </a:r>
            <a:r>
              <a:rPr lang="en-US" altLang="en-US" sz="1800" dirty="0" smtClean="0">
                <a:solidFill>
                  <a:schemeClr val="tx1"/>
                </a:solidFill>
                <a:latin typeface="Frutiger LT Std 45 Light"/>
              </a:rPr>
              <a:t> for the response</a:t>
            </a:r>
          </a:p>
          <a:p>
            <a:pPr lvl="1" algn="l"/>
            <a:endParaRPr lang="en-US" altLang="en-US" sz="2000" dirty="0" smtClean="0">
              <a:solidFill>
                <a:schemeClr val="tx1"/>
              </a:solidFill>
              <a:latin typeface="Frutiger LT Std 45 Light"/>
            </a:endParaRPr>
          </a:p>
          <a:p>
            <a:pPr lvl="1" algn="l"/>
            <a:r>
              <a:rPr lang="en-US" altLang="en-US" sz="1800" b="1" dirty="0" smtClean="0">
                <a:solidFill>
                  <a:schemeClr val="tx1"/>
                </a:solidFill>
                <a:latin typeface="Frutiger LT Std 45 Light"/>
              </a:rPr>
              <a:t>Example:</a:t>
            </a:r>
          </a:p>
          <a:p>
            <a:pPr lvl="1" algn="l"/>
            <a:r>
              <a:rPr lang="en-US" altLang="en-US" sz="1800" b="1" dirty="0" smtClean="0">
                <a:solidFill>
                  <a:schemeClr val="tx1"/>
                </a:solidFill>
                <a:latin typeface="Frutiger LT Std 45 Light"/>
              </a:rPr>
              <a:t>Don’t</a:t>
            </a:r>
            <a:r>
              <a:rPr lang="en-US" altLang="en-US" sz="1800" dirty="0" smtClean="0">
                <a:solidFill>
                  <a:schemeClr val="tx1"/>
                </a:solidFill>
                <a:latin typeface="Frutiger LT Std 45 Light"/>
              </a:rPr>
              <a:t>: I want to ask you more about what you are looking for in the culture of an institution? Fit can make all the difference and I want to make sure you would be a good fit for this culture.</a:t>
            </a:r>
          </a:p>
          <a:p>
            <a:pPr lvl="1" algn="l"/>
            <a:r>
              <a:rPr lang="en-US" altLang="en-US" sz="1800" b="1" dirty="0" smtClean="0">
                <a:solidFill>
                  <a:schemeClr val="tx1"/>
                </a:solidFill>
                <a:latin typeface="Frutiger LT Std 45 Light"/>
              </a:rPr>
              <a:t>Do:</a:t>
            </a:r>
            <a:r>
              <a:rPr lang="en-US" altLang="en-US" sz="1800" dirty="0" smtClean="0">
                <a:solidFill>
                  <a:schemeClr val="tx1"/>
                </a:solidFill>
                <a:latin typeface="Frutiger LT Std 45 Light"/>
              </a:rPr>
              <a:t> Can you describe what an ideal culture</a:t>
            </a:r>
          </a:p>
          <a:p>
            <a:pPr lvl="1" algn="l"/>
            <a:r>
              <a:rPr lang="en-US" altLang="en-US" sz="1800" dirty="0" smtClean="0">
                <a:solidFill>
                  <a:schemeClr val="tx1"/>
                </a:solidFill>
                <a:latin typeface="Frutiger LT Std 45 Light"/>
              </a:rPr>
              <a:t>of an institution and its workplace would look like?</a:t>
            </a:r>
          </a:p>
          <a:p>
            <a:pPr lvl="1" algn="l"/>
            <a:endParaRPr lang="en-US" altLang="en-US" sz="18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4" descr="51oG7cSyV9L"/>
          <p:cNvPicPr>
            <a:picLocks noChangeAspect="1" noChangeArrowheads="1"/>
          </p:cNvPicPr>
          <p:nvPr/>
        </p:nvPicPr>
        <p:blipFill>
          <a:blip r:embed="rId3">
            <a:extLst>
              <a:ext uri="{28A0092B-C50C-407E-A947-70E740481C1C}">
                <a14:useLocalDpi xmlns:a14="http://schemas.microsoft.com/office/drawing/2010/main" val="0"/>
              </a:ext>
            </a:extLst>
          </a:blip>
          <a:srcRect l="18420" r="21053"/>
          <a:stretch>
            <a:fillRect/>
          </a:stretch>
        </p:blipFill>
        <p:spPr bwMode="auto">
          <a:xfrm>
            <a:off x="6968067" y="1249644"/>
            <a:ext cx="1752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649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dirty="0" smtClean="0"/>
              <a:t/>
            </a:r>
            <a:br>
              <a:rPr lang="en-US" sz="2400" dirty="0" smtClean="0"/>
            </a:br>
            <a:r>
              <a:rPr lang="en-US" sz="2400" dirty="0" smtClean="0"/>
              <a:t>Learn More About Open-Ended Questions</a:t>
            </a:r>
            <a:endParaRPr lang="en-US" sz="2400" b="1" dirty="0"/>
          </a:p>
        </p:txBody>
      </p:sp>
      <p:sp>
        <p:nvSpPr>
          <p:cNvPr id="4" name="Subtitle 2"/>
          <p:cNvSpPr txBox="1">
            <a:spLocks/>
          </p:cNvSpPr>
          <p:nvPr/>
        </p:nvSpPr>
        <p:spPr>
          <a:xfrm>
            <a:off x="-9728" y="1426567"/>
            <a:ext cx="7401128" cy="489803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1800" b="1" dirty="0" smtClean="0">
                <a:solidFill>
                  <a:schemeClr val="tx1"/>
                </a:solidFill>
                <a:latin typeface="Frutiger LT Std 45 Light"/>
              </a:rPr>
              <a:t>Behavioral </a:t>
            </a:r>
            <a:r>
              <a:rPr lang="en-US" altLang="en-US" sz="1800" b="1" dirty="0">
                <a:solidFill>
                  <a:schemeClr val="tx1"/>
                </a:solidFill>
                <a:latin typeface="Frutiger LT Std 45 Light"/>
              </a:rPr>
              <a:t>&amp; Competency Based Interviewing </a:t>
            </a:r>
            <a:r>
              <a:rPr lang="en-US" altLang="en-US" sz="1800" b="1" dirty="0" smtClean="0">
                <a:solidFill>
                  <a:schemeClr val="tx1"/>
                </a:solidFill>
                <a:latin typeface="Frutiger LT Std 45 Light"/>
              </a:rPr>
              <a:t>Model</a:t>
            </a:r>
            <a:endParaRPr lang="en-US" altLang="en-US" sz="1400" dirty="0" smtClean="0">
              <a:solidFill>
                <a:schemeClr val="tx1"/>
              </a:solidFill>
              <a:latin typeface="Frutiger LT Std 45 Light"/>
            </a:endParaRPr>
          </a:p>
          <a:p>
            <a:pPr marL="1200150" lvl="2" indent="-285750" algn="l">
              <a:buFont typeface="Arial" panose="020B0604020202020204" pitchFamily="34" charset="0"/>
              <a:buChar char="•"/>
            </a:pPr>
            <a:r>
              <a:rPr lang="en-US" altLang="en-US" sz="1500" dirty="0">
                <a:solidFill>
                  <a:schemeClr val="tx1"/>
                </a:solidFill>
                <a:latin typeface="Frutiger LT Std 45 Light"/>
              </a:rPr>
              <a:t>Behavioral and Competency Based Interviewing is the process of engaging applicants in an interview process by identifying key leadership competencies required for success in the job, and developing behavioral specific questions to target and assess employee performance in previous jobs</a:t>
            </a:r>
            <a:r>
              <a:rPr lang="en-US" altLang="en-US" sz="1500" dirty="0" smtClean="0">
                <a:solidFill>
                  <a:schemeClr val="tx1"/>
                </a:solidFill>
                <a:latin typeface="Frutiger LT Std 45 Light"/>
              </a:rPr>
              <a:t>.</a:t>
            </a:r>
          </a:p>
          <a:p>
            <a:pPr lvl="2" algn="l"/>
            <a:endParaRPr lang="en-US" altLang="en-US" sz="1500" dirty="0">
              <a:solidFill>
                <a:schemeClr val="tx1"/>
              </a:solidFill>
              <a:latin typeface="Frutiger LT Std 45 Light"/>
            </a:endParaRP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Group Exercise: Video</a:t>
            </a:r>
          </a:p>
          <a:p>
            <a:pPr marL="800100" lvl="1" indent="-342900" algn="l">
              <a:buFont typeface="Wingdings" panose="05000000000000000000" pitchFamily="2" charset="2"/>
              <a:buChar char="§"/>
            </a:pPr>
            <a:endParaRPr lang="en-US" altLang="en-US" sz="1800" dirty="0">
              <a:solidFill>
                <a:schemeClr val="tx1"/>
              </a:solidFill>
              <a:latin typeface="Frutiger LT Std 45 Light"/>
            </a:endParaRP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Other resources:</a:t>
            </a:r>
          </a:p>
          <a:p>
            <a:pPr marL="1257300" lvl="2" indent="-342900" algn="l">
              <a:buFont typeface="Wingdings" panose="05000000000000000000" pitchFamily="2" charset="2"/>
              <a:buChar char="§"/>
            </a:pPr>
            <a:r>
              <a:rPr lang="en-US" altLang="en-US" sz="1400" b="1" u="sng" dirty="0" smtClean="0">
                <a:solidFill>
                  <a:schemeClr val="tx1"/>
                </a:solidFill>
                <a:latin typeface="Frutiger LT Std 45 Light"/>
                <a:hlinkClick r:id="rId3"/>
              </a:rPr>
              <a:t>Writing Effective behavioral Interview Questions</a:t>
            </a:r>
            <a:r>
              <a:rPr lang="en-US" altLang="en-US" sz="1400" dirty="0" smtClean="0">
                <a:solidFill>
                  <a:schemeClr val="tx1"/>
                </a:solidFill>
                <a:latin typeface="Frutiger LT Std 45 Light"/>
              </a:rPr>
              <a:t>– Lynda.com</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74009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115887"/>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Developing Behavioral Based Interview Questions</a:t>
            </a:r>
            <a:endParaRPr lang="en-US" sz="2400" b="1" dirty="0"/>
          </a:p>
        </p:txBody>
      </p:sp>
      <p:sp>
        <p:nvSpPr>
          <p:cNvPr id="4" name="Subtitle 2"/>
          <p:cNvSpPr txBox="1">
            <a:spLocks/>
          </p:cNvSpPr>
          <p:nvPr/>
        </p:nvSpPr>
        <p:spPr>
          <a:xfrm>
            <a:off x="0" y="838200"/>
            <a:ext cx="7696200" cy="6019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1800" dirty="0" smtClean="0">
                <a:solidFill>
                  <a:schemeClr val="tx1"/>
                </a:solidFill>
                <a:latin typeface="Frutiger LT Std 45 Light"/>
              </a:rPr>
              <a:t>Identify and focus your questions on the </a:t>
            </a:r>
            <a:r>
              <a:rPr lang="en-US" altLang="en-US" sz="1800" b="1" i="1" dirty="0" smtClean="0">
                <a:solidFill>
                  <a:schemeClr val="tx1"/>
                </a:solidFill>
                <a:latin typeface="Frutiger LT Std 45 Light"/>
              </a:rPr>
              <a:t>Technical</a:t>
            </a:r>
            <a:r>
              <a:rPr lang="en-US" altLang="en-US" sz="1800" dirty="0" smtClean="0">
                <a:solidFill>
                  <a:schemeClr val="tx1"/>
                </a:solidFill>
                <a:latin typeface="Frutiger LT Std 45 Light"/>
              </a:rPr>
              <a:t> and </a:t>
            </a:r>
            <a:r>
              <a:rPr lang="en-US" altLang="en-US" sz="1800" b="1" i="1" dirty="0" smtClean="0">
                <a:solidFill>
                  <a:schemeClr val="tx1"/>
                </a:solidFill>
                <a:latin typeface="Frutiger LT Std 45 Light"/>
              </a:rPr>
              <a:t>Behavioral</a:t>
            </a:r>
            <a:r>
              <a:rPr lang="en-US" altLang="en-US" sz="1800" b="1" dirty="0" smtClean="0">
                <a:solidFill>
                  <a:schemeClr val="tx1"/>
                </a:solidFill>
                <a:latin typeface="Frutiger LT Std 45 Light"/>
              </a:rPr>
              <a:t> </a:t>
            </a:r>
            <a:r>
              <a:rPr lang="en-US" altLang="en-US" sz="1800" dirty="0" smtClean="0">
                <a:solidFill>
                  <a:schemeClr val="tx1"/>
                </a:solidFill>
                <a:latin typeface="Frutiger LT Std 45 Light"/>
              </a:rPr>
              <a:t>Competencies you need</a:t>
            </a: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Frame the specific questions using the </a:t>
            </a:r>
            <a:r>
              <a:rPr lang="en-US" altLang="en-US" sz="1800" b="1" i="1" dirty="0" smtClean="0">
                <a:solidFill>
                  <a:schemeClr val="tx1"/>
                </a:solidFill>
                <a:latin typeface="Frutiger LT Std 45 Light"/>
              </a:rPr>
              <a:t>STAR Model </a:t>
            </a:r>
            <a:r>
              <a:rPr lang="en-US" altLang="en-US" sz="1800" dirty="0" smtClean="0">
                <a:solidFill>
                  <a:schemeClr val="tx1"/>
                </a:solidFill>
                <a:latin typeface="Frutiger LT Std 45 Light"/>
              </a:rPr>
              <a:t>focused on common and more complex position situations and scenarios</a:t>
            </a:r>
          </a:p>
          <a:p>
            <a:pPr marL="800100" lvl="1" indent="-342900" algn="l">
              <a:buFont typeface="Wingdings" panose="05000000000000000000" pitchFamily="2" charset="2"/>
              <a:buChar char="§"/>
            </a:pPr>
            <a:r>
              <a:rPr lang="en-US" altLang="en-US" sz="1800" b="1" i="1" dirty="0" smtClean="0">
                <a:solidFill>
                  <a:schemeClr val="tx1"/>
                </a:solidFill>
                <a:latin typeface="Frutiger LT Std 45 Light"/>
              </a:rPr>
              <a:t>Create opportunities </a:t>
            </a:r>
            <a:r>
              <a:rPr lang="en-US" altLang="en-US" sz="1800" dirty="0" smtClean="0">
                <a:solidFill>
                  <a:schemeClr val="tx1"/>
                </a:solidFill>
                <a:latin typeface="Frutiger LT Std 45 Light"/>
              </a:rPr>
              <a:t>for follow-up &amp; drill down questions by asking who, what, when, how, why, type of result and learning outcomes</a:t>
            </a:r>
          </a:p>
          <a:p>
            <a:pPr marL="1257300" lvl="2" indent="-342900" algn="l">
              <a:buFont typeface="Wingdings" panose="05000000000000000000" pitchFamily="2" charset="2"/>
              <a:buChar char="§"/>
            </a:pPr>
            <a:r>
              <a:rPr lang="en-US" altLang="en-US" sz="1400" b="1" dirty="0" smtClean="0">
                <a:solidFill>
                  <a:srgbClr val="FF0000"/>
                </a:solidFill>
                <a:latin typeface="Frutiger LT Std 45 Light"/>
              </a:rPr>
              <a:t>Example 1</a:t>
            </a:r>
            <a:r>
              <a:rPr lang="en-US" altLang="en-US" sz="1400" dirty="0" smtClean="0">
                <a:solidFill>
                  <a:schemeClr val="tx1"/>
                </a:solidFill>
                <a:latin typeface="Frutiger LT Std 45 Light"/>
              </a:rPr>
              <a:t>: Tell me about a time when you had to resolve a difficult project issue at work?</a:t>
            </a:r>
          </a:p>
          <a:p>
            <a:pPr marL="1257300" lvl="2" indent="-342900" algn="l">
              <a:buFont typeface="Wingdings" panose="05000000000000000000" pitchFamily="2" charset="2"/>
              <a:buChar char="§"/>
            </a:pPr>
            <a:r>
              <a:rPr lang="en-US" altLang="en-US" sz="1400" b="1" dirty="0" smtClean="0">
                <a:solidFill>
                  <a:srgbClr val="FF0000"/>
                </a:solidFill>
                <a:latin typeface="Frutiger LT Std 45 Light"/>
              </a:rPr>
              <a:t>Example 2</a:t>
            </a:r>
            <a:r>
              <a:rPr lang="en-US" altLang="en-US" sz="1400" dirty="0" smtClean="0">
                <a:solidFill>
                  <a:schemeClr val="tx1"/>
                </a:solidFill>
                <a:latin typeface="Frutiger LT Std 45 Light"/>
              </a:rPr>
              <a:t>: Can you provide me a specific example of how you performed at a high level on an enterprise project team?</a:t>
            </a:r>
          </a:p>
          <a:p>
            <a:pPr lvl="1" algn="l"/>
            <a:endParaRPr lang="en-US" altLang="en-US" sz="1000" dirty="0" smtClean="0">
              <a:solidFill>
                <a:schemeClr val="tx1"/>
              </a:solidFill>
              <a:latin typeface="Frutiger LT Std 45 Light"/>
            </a:endParaRPr>
          </a:p>
          <a:p>
            <a:pPr marL="742950" lvl="1" indent="-285750" algn="l">
              <a:buFont typeface="Wingdings" panose="05000000000000000000" pitchFamily="2" charset="2"/>
              <a:buChar char="§"/>
            </a:pPr>
            <a:r>
              <a:rPr lang="en-US" altLang="en-US" sz="1800" dirty="0" smtClean="0">
                <a:solidFill>
                  <a:schemeClr val="tx1"/>
                </a:solidFill>
                <a:latin typeface="Frutiger LT Std 45 Light"/>
              </a:rPr>
              <a:t>To identify negative behavior, don’t ask a question that obviously divulges a positive experience answer. If you don’t give away the correct answer in the question, you will hear a wide range of responses. </a:t>
            </a:r>
            <a:endParaRPr lang="en-US" altLang="en-US" sz="1400" dirty="0">
              <a:solidFill>
                <a:schemeClr val="tx1"/>
              </a:solidFill>
              <a:latin typeface="Frutiger LT Std 45 Light"/>
            </a:endParaRPr>
          </a:p>
          <a:p>
            <a:pPr marL="1257300" lvl="2" indent="-342900" algn="l">
              <a:buFont typeface="Wingdings" panose="05000000000000000000" pitchFamily="2" charset="2"/>
              <a:buChar char="§"/>
            </a:pPr>
            <a:r>
              <a:rPr lang="en-US" altLang="en-US" sz="1400" b="1" dirty="0">
                <a:solidFill>
                  <a:srgbClr val="FF0000"/>
                </a:solidFill>
                <a:latin typeface="Frutiger LT Std 45 Light"/>
              </a:rPr>
              <a:t>Example </a:t>
            </a:r>
            <a:r>
              <a:rPr lang="en-US" altLang="en-US" sz="1400" b="1" dirty="0" smtClean="0">
                <a:solidFill>
                  <a:srgbClr val="FF0000"/>
                </a:solidFill>
                <a:latin typeface="Frutiger LT Std 45 Light"/>
              </a:rPr>
              <a:t>1 (giving away the correct answer in the question)</a:t>
            </a:r>
            <a:r>
              <a:rPr lang="en-US" altLang="en-US" sz="1400" b="1" dirty="0" smtClean="0">
                <a:solidFill>
                  <a:schemeClr val="tx1"/>
                </a:solidFill>
                <a:latin typeface="Frutiger LT Std 45 Light"/>
              </a:rPr>
              <a:t>: </a:t>
            </a:r>
            <a:r>
              <a:rPr lang="en-US" altLang="en-US" sz="1400" dirty="0">
                <a:solidFill>
                  <a:schemeClr val="tx1"/>
                </a:solidFill>
                <a:latin typeface="Frutiger LT Std 45 Light"/>
              </a:rPr>
              <a:t>Tell me about a time when you </a:t>
            </a:r>
            <a:r>
              <a:rPr lang="en-US" altLang="en-US" sz="1400" dirty="0" smtClean="0">
                <a:solidFill>
                  <a:schemeClr val="tx1"/>
                </a:solidFill>
                <a:latin typeface="Frutiger LT Std 45 Light"/>
              </a:rPr>
              <a:t>were bored on the job and what you did to make the job more interesting?</a:t>
            </a:r>
            <a:endParaRPr lang="en-US" altLang="en-US" sz="1400" dirty="0">
              <a:solidFill>
                <a:schemeClr val="tx1"/>
              </a:solidFill>
              <a:latin typeface="Frutiger LT Std 45 Light"/>
            </a:endParaRPr>
          </a:p>
          <a:p>
            <a:pPr marL="1257300" lvl="2" indent="-342900" algn="l">
              <a:buFont typeface="Wingdings" panose="05000000000000000000" pitchFamily="2" charset="2"/>
              <a:buChar char="§"/>
            </a:pPr>
            <a:r>
              <a:rPr lang="en-US" altLang="en-US" sz="1400" b="1" dirty="0">
                <a:solidFill>
                  <a:srgbClr val="FF0000"/>
                </a:solidFill>
                <a:latin typeface="Frutiger LT Std 45 Light"/>
              </a:rPr>
              <a:t>Example </a:t>
            </a:r>
            <a:r>
              <a:rPr lang="en-US" altLang="en-US" sz="1400" b="1" dirty="0" smtClean="0">
                <a:solidFill>
                  <a:srgbClr val="FF0000"/>
                </a:solidFill>
                <a:latin typeface="Frutiger LT Std 45 Light"/>
              </a:rPr>
              <a:t>2 (not giving away the answer in the question</a:t>
            </a:r>
            <a:r>
              <a:rPr lang="en-US" altLang="en-US" sz="1400" dirty="0" smtClean="0">
                <a:solidFill>
                  <a:srgbClr val="FF0000"/>
                </a:solidFill>
                <a:latin typeface="Frutiger LT Std 45 Light"/>
              </a:rPr>
              <a:t>)</a:t>
            </a:r>
            <a:r>
              <a:rPr lang="en-US" altLang="en-US" sz="1400" dirty="0" smtClean="0">
                <a:solidFill>
                  <a:schemeClr val="tx1"/>
                </a:solidFill>
                <a:latin typeface="Frutiger LT Std 45 Light"/>
              </a:rPr>
              <a:t>: </a:t>
            </a:r>
          </a:p>
          <a:p>
            <a:pPr lvl="2" algn="l"/>
            <a:r>
              <a:rPr lang="en-US" altLang="en-US" sz="1400" dirty="0" smtClean="0">
                <a:solidFill>
                  <a:schemeClr val="tx1"/>
                </a:solidFill>
                <a:latin typeface="Frutiger LT Std 45 Light"/>
              </a:rPr>
              <a:t>       Could you tell me about a time when you were bored on the job?</a:t>
            </a: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Image result for behavioral based interviewing imag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752600"/>
            <a:ext cx="1567249"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015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727" y="3683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Large Group Discussion</a:t>
            </a:r>
            <a:endParaRPr lang="en-US" sz="2400" b="1" dirty="0"/>
          </a:p>
        </p:txBody>
      </p:sp>
      <p:sp>
        <p:nvSpPr>
          <p:cNvPr id="4" name="Subtitle 2"/>
          <p:cNvSpPr txBox="1">
            <a:spLocks/>
          </p:cNvSpPr>
          <p:nvPr/>
        </p:nvSpPr>
        <p:spPr>
          <a:xfrm>
            <a:off x="-76200" y="1262838"/>
            <a:ext cx="7848600" cy="369016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What have you learned about developing Behavioral and Competency Based interview questions?</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What worked?  Didn’t work?</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Examples of questions</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Impactful? Match the criteria? How do you know?</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Favorite questions that you usually like to ask, behavioral or traditional?</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098" name="Picture 2" descr="Image result for group discussion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752600"/>
            <a:ext cx="2285154"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22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44097"/>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Interviewer’s Role</a:t>
            </a:r>
            <a:endParaRPr lang="en-US" sz="2400" b="1" dirty="0"/>
          </a:p>
        </p:txBody>
      </p:sp>
      <p:sp>
        <p:nvSpPr>
          <p:cNvPr id="4" name="Subtitle 2"/>
          <p:cNvSpPr txBox="1">
            <a:spLocks/>
          </p:cNvSpPr>
          <p:nvPr/>
        </p:nvSpPr>
        <p:spPr>
          <a:xfrm>
            <a:off x="-304800" y="762000"/>
            <a:ext cx="8763000" cy="6019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1800" dirty="0" smtClean="0">
                <a:solidFill>
                  <a:schemeClr val="tx1"/>
                </a:solidFill>
                <a:latin typeface="Frutiger LT Std 45 Light"/>
              </a:rPr>
              <a:t>Prepare, plan and manage the interview process and candidate</a:t>
            </a: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Observe the candidate for first impressions and if he/she displaying appropriate dress and demeanor </a:t>
            </a: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Listen and learn as much as possible to assess technical, behavioral and cultural “fit” for the position</a:t>
            </a: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Pareto Analysis – 80/20 rule</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You speak 20% of the time</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Candidate speaks 80% of the time</a:t>
            </a: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Targeted selection</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Strategize the questions to surface needed competencies</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Target relevant green flags</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Leverage follow-up questions</a:t>
            </a:r>
          </a:p>
          <a:p>
            <a:pPr marL="800100" lvl="1" indent="-342900" algn="l">
              <a:buFont typeface="Wingdings" panose="05000000000000000000" pitchFamily="2" charset="2"/>
              <a:buChar char="§"/>
            </a:pPr>
            <a:r>
              <a:rPr lang="en-US" altLang="en-US" sz="1800" dirty="0" smtClean="0">
                <a:solidFill>
                  <a:schemeClr val="tx1"/>
                </a:solidFill>
                <a:latin typeface="Frutiger LT Std 45 Light"/>
              </a:rPr>
              <a:t>***Yes or No decision to hire a candidate</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See </a:t>
            </a:r>
            <a:r>
              <a:rPr lang="en-US" altLang="en-US" sz="1600" b="1" dirty="0" smtClean="0">
                <a:solidFill>
                  <a:schemeClr val="tx1"/>
                </a:solidFill>
                <a:latin typeface="Frutiger LT Std 45 Light"/>
              </a:rPr>
              <a:t>“Candidate Assessment” </a:t>
            </a:r>
            <a:r>
              <a:rPr lang="en-US" altLang="en-US" sz="1600" dirty="0" smtClean="0">
                <a:solidFill>
                  <a:schemeClr val="tx1"/>
                </a:solidFill>
                <a:latin typeface="Frutiger LT Std 45 Light"/>
              </a:rPr>
              <a:t>Handout </a:t>
            </a:r>
          </a:p>
          <a:p>
            <a:pPr marL="1257300" lvl="2" indent="-342900" algn="l">
              <a:buFont typeface="Wingdings" panose="05000000000000000000" pitchFamily="2" charset="2"/>
              <a:buChar char="§"/>
            </a:pPr>
            <a:r>
              <a:rPr lang="en-US" altLang="en-US" sz="1600" dirty="0" smtClean="0">
                <a:solidFill>
                  <a:schemeClr val="tx1"/>
                </a:solidFill>
                <a:latin typeface="Frutiger LT Std 45 Light"/>
              </a:rPr>
              <a:t>Other Methods:</a:t>
            </a:r>
          </a:p>
          <a:p>
            <a:pPr marL="1714500" lvl="3" indent="-342900" algn="l">
              <a:buFont typeface="Wingdings" panose="05000000000000000000" pitchFamily="2" charset="2"/>
              <a:buChar char="§"/>
            </a:pPr>
            <a:r>
              <a:rPr lang="en-US" altLang="en-US" sz="1300" dirty="0" smtClean="0">
                <a:solidFill>
                  <a:schemeClr val="tx1"/>
                </a:solidFill>
                <a:latin typeface="Frutiger LT Std 45 Light"/>
              </a:rPr>
              <a:t>You can use a 5 point scale where each point’s definition might vary unsatisfactory to satisfactory or low to high</a:t>
            </a:r>
          </a:p>
          <a:p>
            <a:pPr marL="1657350" lvl="3" indent="-285750" algn="l">
              <a:buFont typeface="Wingdings" panose="05000000000000000000" pitchFamily="2" charset="2"/>
              <a:buChar char="§"/>
            </a:pPr>
            <a:r>
              <a:rPr lang="en-US" altLang="en-US" sz="1300" dirty="0" smtClean="0">
                <a:solidFill>
                  <a:schemeClr val="tx1"/>
                </a:solidFill>
                <a:latin typeface="Frutiger LT Std 45 Light"/>
              </a:rPr>
              <a:t>You can evaluate answers through a pass/fail or positive/negative </a:t>
            </a:r>
          </a:p>
          <a:p>
            <a:pPr lvl="3" algn="l"/>
            <a:r>
              <a:rPr lang="en-US" altLang="en-US" sz="1300" dirty="0">
                <a:solidFill>
                  <a:schemeClr val="tx1"/>
                </a:solidFill>
                <a:latin typeface="Frutiger LT Std 45 Light"/>
              </a:rPr>
              <a:t> </a:t>
            </a:r>
            <a:r>
              <a:rPr lang="en-US" altLang="en-US" sz="1300" dirty="0" smtClean="0">
                <a:solidFill>
                  <a:schemeClr val="tx1"/>
                </a:solidFill>
                <a:latin typeface="Frutiger LT Std 45 Light"/>
              </a:rPr>
              <a:t>     scorecard for simplicity</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9" descr="Bulls 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590800"/>
            <a:ext cx="2314832"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456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727" y="3683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Illegal Questions</a:t>
            </a:r>
            <a:endParaRPr lang="en-US" sz="2400" b="1" dirty="0"/>
          </a:p>
        </p:txBody>
      </p:sp>
      <p:sp>
        <p:nvSpPr>
          <p:cNvPr id="4" name="Subtitle 2"/>
          <p:cNvSpPr txBox="1">
            <a:spLocks/>
          </p:cNvSpPr>
          <p:nvPr/>
        </p:nvSpPr>
        <p:spPr>
          <a:xfrm>
            <a:off x="-73378" y="1385799"/>
            <a:ext cx="7848600" cy="3690161"/>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What do you want to ask?  Is it relevant to the position or industry?</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Individual Exercise – Refer to handout</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Group Review</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22" name="Picture 2" descr="Image result for illegal questions imag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133600"/>
            <a:ext cx="1726059"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71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5250"/>
            <a:ext cx="7772400" cy="704850"/>
          </a:xfrm>
        </p:spPr>
        <p:txBody>
          <a:bodyPr/>
          <a:lstStyle/>
          <a:p>
            <a:pPr algn="ctr"/>
            <a:r>
              <a:rPr lang="en-US" b="1" dirty="0" smtClean="0"/>
              <a:t>Manage and Lead at UMMS</a:t>
            </a:r>
            <a:endParaRPr lang="en-US" b="1" dirty="0"/>
          </a:p>
        </p:txBody>
      </p:sp>
      <p:sp>
        <p:nvSpPr>
          <p:cNvPr id="3" name="Subtitle 2"/>
          <p:cNvSpPr>
            <a:spLocks noGrp="1"/>
          </p:cNvSpPr>
          <p:nvPr>
            <p:ph type="subTitle" idx="1"/>
          </p:nvPr>
        </p:nvSpPr>
        <p:spPr>
          <a:xfrm>
            <a:off x="304800" y="800100"/>
            <a:ext cx="8382000" cy="5638800"/>
          </a:xfrm>
        </p:spPr>
        <p:txBody>
          <a:bodyPr>
            <a:normAutofit/>
          </a:bodyPr>
          <a:lstStyle/>
          <a:p>
            <a:r>
              <a:rPr lang="en-US" sz="3200" b="1" dirty="0" smtClean="0">
                <a:solidFill>
                  <a:schemeClr val="tx1"/>
                </a:solidFill>
                <a:latin typeface="+mn-lt"/>
              </a:rPr>
              <a:t>SHAPING YOUR CAREER AND YOUR FUTURE</a:t>
            </a:r>
          </a:p>
          <a:p>
            <a:r>
              <a:rPr lang="en-US" sz="1900" dirty="0" smtClean="0">
                <a:solidFill>
                  <a:schemeClr val="tx1"/>
                </a:solidFill>
              </a:rPr>
              <a:t> 							</a:t>
            </a:r>
          </a:p>
          <a:p>
            <a:r>
              <a:rPr lang="en-US" b="1" dirty="0">
                <a:solidFill>
                  <a:schemeClr val="tx1"/>
                </a:solidFill>
              </a:rPr>
              <a:t>TRAINING MODULES </a:t>
            </a:r>
            <a:endParaRPr lang="en-US" dirty="0">
              <a:solidFill>
                <a:schemeClr val="tx1"/>
              </a:solidFill>
            </a:endParaRPr>
          </a:p>
          <a:p>
            <a:r>
              <a:rPr lang="en-US" dirty="0">
                <a:solidFill>
                  <a:schemeClr val="tx1"/>
                </a:solidFill>
              </a:rPr>
              <a:t>HIRE, COMPLY, MANAGE, </a:t>
            </a:r>
            <a:r>
              <a:rPr lang="en-US" dirty="0" smtClean="0">
                <a:solidFill>
                  <a:schemeClr val="tx1"/>
                </a:solidFill>
              </a:rPr>
              <a:t>DEVELOP</a:t>
            </a:r>
            <a:r>
              <a:rPr lang="en-US" dirty="0">
                <a:solidFill>
                  <a:schemeClr val="tx1"/>
                </a:solidFill>
              </a:rPr>
              <a:t/>
            </a:r>
            <a:br>
              <a:rPr lang="en-US" dirty="0">
                <a:solidFill>
                  <a:schemeClr val="tx1"/>
                </a:solidFill>
              </a:rPr>
            </a:br>
            <a:endParaRPr lang="en-US" dirty="0">
              <a:solidFill>
                <a:schemeClr val="tx1"/>
              </a:solidFill>
            </a:endParaRPr>
          </a:p>
          <a:p>
            <a:endParaRPr lang="en-US" sz="1600" dirty="0" smtClean="0">
              <a:solidFill>
                <a:schemeClr val="tx1"/>
              </a:solidFill>
            </a:endParaRPr>
          </a:p>
          <a:p>
            <a:r>
              <a:rPr lang="en-US" sz="1600" dirty="0" smtClean="0">
                <a:solidFill>
                  <a:schemeClr val="tx1"/>
                </a:solidFill>
              </a:rPr>
              <a:t>The </a:t>
            </a:r>
            <a:r>
              <a:rPr lang="en-US" sz="1600" dirty="0">
                <a:solidFill>
                  <a:schemeClr val="tx1"/>
                </a:solidFill>
              </a:rPr>
              <a:t>training program consists of the following four (4) training modules that are </a:t>
            </a:r>
            <a:r>
              <a:rPr lang="en-US" sz="1600" b="1" dirty="0">
                <a:solidFill>
                  <a:schemeClr val="tx1"/>
                </a:solidFill>
              </a:rPr>
              <a:t>taught by UMMS HR subject matter experts</a:t>
            </a:r>
            <a:r>
              <a:rPr lang="en-US" sz="1600" dirty="0">
                <a:solidFill>
                  <a:schemeClr val="tx1"/>
                </a:solidFill>
              </a:rPr>
              <a:t>. The modules are to be taken sequentially as follows</a:t>
            </a:r>
            <a:r>
              <a:rPr lang="en-US" sz="1600" dirty="0" smtClean="0">
                <a:solidFill>
                  <a:schemeClr val="tx1"/>
                </a:solidFill>
              </a:rPr>
              <a:t>:</a:t>
            </a:r>
          </a:p>
          <a:p>
            <a:endParaRPr lang="en-US" sz="1600" dirty="0">
              <a:solidFill>
                <a:schemeClr val="tx1"/>
              </a:solidFill>
            </a:endParaRPr>
          </a:p>
          <a:p>
            <a:r>
              <a:rPr lang="en-US" sz="1600" b="1" dirty="0">
                <a:solidFill>
                  <a:schemeClr val="tx1"/>
                </a:solidFill>
              </a:rPr>
              <a:t>HIRE</a:t>
            </a:r>
            <a:r>
              <a:rPr lang="en-US" sz="1600" dirty="0">
                <a:solidFill>
                  <a:schemeClr val="tx1"/>
                </a:solidFill>
              </a:rPr>
              <a:t> - Creating Functional Competency Based Job Descriptions, The UMMS Recruiting &amp; Hiring Process, Diversity in Hiring, Behavioral &amp; Competency Based Interviewing, The Key to Effective Departmental Onboarding and Retaining New Staff </a:t>
            </a:r>
          </a:p>
          <a:p>
            <a:r>
              <a:rPr lang="en-US" sz="1600" b="1" dirty="0">
                <a:solidFill>
                  <a:schemeClr val="tx1"/>
                </a:solidFill>
              </a:rPr>
              <a:t>COMPLY </a:t>
            </a:r>
            <a:r>
              <a:rPr lang="en-US" sz="1600" dirty="0">
                <a:solidFill>
                  <a:schemeClr val="tx1"/>
                </a:solidFill>
              </a:rPr>
              <a:t>- Legal and Compliance Issues, Understanding FMLA, ADA, etc.</a:t>
            </a:r>
          </a:p>
          <a:p>
            <a:r>
              <a:rPr lang="en-US" sz="1600" b="1" dirty="0">
                <a:solidFill>
                  <a:schemeClr val="tx1"/>
                </a:solidFill>
              </a:rPr>
              <a:t>MANAGE</a:t>
            </a:r>
            <a:r>
              <a:rPr lang="en-US" sz="1600" dirty="0">
                <a:solidFill>
                  <a:schemeClr val="tx1"/>
                </a:solidFill>
              </a:rPr>
              <a:t> - Managing the Team to Goals, Managing Performance and Behavior, and Understanding the HR Employee Relations Consultant Role</a:t>
            </a:r>
          </a:p>
          <a:p>
            <a:r>
              <a:rPr lang="en-US" sz="1600" b="1" dirty="0">
                <a:solidFill>
                  <a:schemeClr val="tx1"/>
                </a:solidFill>
              </a:rPr>
              <a:t>DEVELOP</a:t>
            </a:r>
            <a:r>
              <a:rPr lang="en-US" sz="1600" dirty="0">
                <a:solidFill>
                  <a:schemeClr val="tx1"/>
                </a:solidFill>
              </a:rPr>
              <a:t> - Coaching, Developing, Motivating, Communicating and Leading Employees</a:t>
            </a:r>
          </a:p>
          <a:p>
            <a:pPr marL="285750" indent="-285750">
              <a:buFontTx/>
              <a:buChar char="-"/>
            </a:pPr>
            <a:endParaRPr lang="en-US" dirty="0">
              <a:solidFill>
                <a:schemeClr val="tx1"/>
              </a:solidFill>
            </a:endParaRPr>
          </a:p>
          <a:p>
            <a:endParaRPr lang="en-US" sz="1300" dirty="0" smtClean="0">
              <a:solidFill>
                <a:schemeClr val="tx1"/>
              </a:solidFill>
              <a:latin typeface="Frutiger LT Std 45 Light"/>
            </a:endParaRPr>
          </a:p>
          <a:p>
            <a:pPr marL="342900" indent="-342900">
              <a:buFont typeface="Wingdings" panose="05000000000000000000" pitchFamily="2" charset="2"/>
              <a:buChar char="§"/>
            </a:pPr>
            <a:endParaRPr lang="en-US" sz="2800" dirty="0" smtClean="0">
              <a:solidFill>
                <a:schemeClr val="tx1"/>
              </a:solidFill>
              <a:latin typeface="Frutiger LT Std 45 Light"/>
            </a:endParaRPr>
          </a:p>
          <a:p>
            <a:pPr marL="342900" indent="-342900">
              <a:buFont typeface="Wingdings" panose="05000000000000000000" pitchFamily="2" charset="2"/>
              <a:buChar char="§"/>
            </a:pPr>
            <a:endParaRPr lang="en-US" sz="2800" dirty="0" smtClean="0">
              <a:solidFill>
                <a:schemeClr val="tx1"/>
              </a:solidFill>
              <a:latin typeface="+mn-lt"/>
            </a:endParaRPr>
          </a:p>
          <a:p>
            <a:endParaRPr lang="en-US" dirty="0"/>
          </a:p>
          <a:p>
            <a:endParaRPr lang="en-US" dirty="0" smtClean="0"/>
          </a:p>
          <a:p>
            <a:endParaRPr lang="en-US" dirty="0"/>
          </a:p>
        </p:txBody>
      </p:sp>
      <p:pic>
        <p:nvPicPr>
          <p:cNvPr id="7" name="Picture 6"/>
          <p:cNvPicPr>
            <a:picLocks noChangeAspect="1"/>
          </p:cNvPicPr>
          <p:nvPr/>
        </p:nvPicPr>
        <p:blipFill>
          <a:blip r:embed="rId3"/>
          <a:stretch>
            <a:fillRect/>
          </a:stretch>
        </p:blipFill>
        <p:spPr>
          <a:xfrm>
            <a:off x="7467600" y="1295400"/>
            <a:ext cx="1426588" cy="1432684"/>
          </a:xfrm>
          <a:prstGeom prst="rect">
            <a:avLst/>
          </a:prstGeom>
        </p:spPr>
      </p:pic>
    </p:spTree>
    <p:extLst>
      <p:ext uri="{BB962C8B-B14F-4D97-AF65-F5344CB8AC3E}">
        <p14:creationId xmlns:p14="http://schemas.microsoft.com/office/powerpoint/2010/main" val="13765396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727" y="3683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b="1" dirty="0" smtClean="0"/>
              <a:t/>
            </a:r>
            <a:br>
              <a:rPr lang="en-US" sz="2400" b="1" dirty="0" smtClean="0"/>
            </a:br>
            <a:r>
              <a:rPr lang="en-US" sz="2400" b="1" dirty="0" smtClean="0"/>
              <a:t>Candidate Assessment</a:t>
            </a:r>
            <a:endParaRPr lang="en-US" sz="2400" b="1" dirty="0"/>
          </a:p>
        </p:txBody>
      </p:sp>
      <p:sp>
        <p:nvSpPr>
          <p:cNvPr id="4" name="Subtitle 2"/>
          <p:cNvSpPr txBox="1">
            <a:spLocks/>
          </p:cNvSpPr>
          <p:nvPr/>
        </p:nvSpPr>
        <p:spPr>
          <a:xfrm>
            <a:off x="-76200" y="1262838"/>
            <a:ext cx="7848600" cy="3690161"/>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Refer to handout</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62838"/>
            <a:ext cx="2346561" cy="28346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4724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3683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dirty="0" smtClean="0"/>
              <a:t/>
            </a:r>
            <a:br>
              <a:rPr lang="en-US" sz="2400" dirty="0" smtClean="0"/>
            </a:br>
            <a:r>
              <a:rPr lang="en-US" sz="2400" dirty="0" smtClean="0"/>
              <a:t>Team Interviewing Guidelines</a:t>
            </a:r>
            <a:endParaRPr lang="en-US" sz="2400" b="1" dirty="0"/>
          </a:p>
        </p:txBody>
      </p:sp>
      <p:sp>
        <p:nvSpPr>
          <p:cNvPr id="4" name="Subtitle 2"/>
          <p:cNvSpPr txBox="1">
            <a:spLocks/>
          </p:cNvSpPr>
          <p:nvPr/>
        </p:nvSpPr>
        <p:spPr>
          <a:xfrm>
            <a:off x="-54638" y="1225550"/>
            <a:ext cx="7293638" cy="479425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Consider both department and customer participants</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Consider both panel or individual team interview options</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Identify and segment specific key areas for individuals to target</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Identify needed subject matter experts for specific key areas to target </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It’s recommended to cover some of the same targeted areas of questions via the same or different questions via interviewer</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Have all team interviewers score and provide feedback on all candidates</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Discuss the candidates as an interview team for consensus</a:t>
            </a: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The hiring manager should strongly consider all feedback before his/her final decision</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218" name="Picture 2" descr="Image result for team interview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549592"/>
            <a:ext cx="1920239"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427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727" y="3683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dirty="0" smtClean="0"/>
              <a:t/>
            </a:r>
            <a:br>
              <a:rPr lang="en-US" sz="2400" dirty="0" smtClean="0"/>
            </a:br>
            <a:r>
              <a:rPr lang="en-US" sz="2400" dirty="0" smtClean="0"/>
              <a:t>Interview Practice</a:t>
            </a:r>
            <a:endParaRPr lang="en-US" sz="2400" b="1" dirty="0"/>
          </a:p>
        </p:txBody>
      </p:sp>
      <p:sp>
        <p:nvSpPr>
          <p:cNvPr id="4" name="Subtitle 2"/>
          <p:cNvSpPr txBox="1">
            <a:spLocks/>
          </p:cNvSpPr>
          <p:nvPr/>
        </p:nvSpPr>
        <p:spPr>
          <a:xfrm>
            <a:off x="-59502" y="1244870"/>
            <a:ext cx="7065038" cy="3690161"/>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000" dirty="0" smtClean="0">
                <a:solidFill>
                  <a:schemeClr val="tx1"/>
                </a:solidFill>
                <a:latin typeface="Frutiger LT Std 45 Light"/>
              </a:rPr>
              <a:t>Choose a team of 3 – interviewer, interviewee and observer</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Complete a practice interview</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Reflect and share feedback with one another</a:t>
            </a:r>
          </a:p>
          <a:p>
            <a:pPr marL="800100" lvl="1" indent="-342900" algn="l">
              <a:buFont typeface="Wingdings" panose="05000000000000000000" pitchFamily="2" charset="2"/>
              <a:buChar char="§"/>
            </a:pPr>
            <a:endParaRPr lang="en-US" alt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000" dirty="0" smtClean="0">
                <a:solidFill>
                  <a:schemeClr val="tx1"/>
                </a:solidFill>
                <a:latin typeface="Frutiger LT Std 45 Light"/>
              </a:rPr>
              <a:t>Change Roles</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44" name="Picture 4" descr="Image result for interview practice imag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00200"/>
            <a:ext cx="2171700" cy="21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355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727" y="3683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dirty="0" smtClean="0"/>
              <a:t/>
            </a:r>
            <a:br>
              <a:rPr lang="en-US" sz="2400" dirty="0" smtClean="0"/>
            </a:br>
            <a:r>
              <a:rPr lang="en-US" sz="2400" dirty="0" smtClean="0"/>
              <a:t>Learning Outcomes</a:t>
            </a:r>
            <a:endParaRPr lang="en-US" sz="2400" b="1" dirty="0"/>
          </a:p>
        </p:txBody>
      </p:sp>
      <p:sp>
        <p:nvSpPr>
          <p:cNvPr id="4" name="Subtitle 2"/>
          <p:cNvSpPr txBox="1">
            <a:spLocks/>
          </p:cNvSpPr>
          <p:nvPr/>
        </p:nvSpPr>
        <p:spPr>
          <a:xfrm>
            <a:off x="-59502" y="1295400"/>
            <a:ext cx="6765102" cy="3690161"/>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400" dirty="0" smtClean="0">
                <a:solidFill>
                  <a:schemeClr val="tx1"/>
                </a:solidFill>
                <a:latin typeface="Frutiger LT Std 45 Light"/>
              </a:rPr>
              <a:t>Refer to the handout and take a few minutes to answer the questions</a:t>
            </a:r>
          </a:p>
          <a:p>
            <a:pPr lvl="1" algn="l"/>
            <a:endParaRPr lang="en-US" altLang="en-US" sz="2400" dirty="0" smtClean="0">
              <a:solidFill>
                <a:schemeClr val="tx1"/>
              </a:solidFill>
              <a:latin typeface="Frutiger LT Std 45 Light"/>
            </a:endParaRPr>
          </a:p>
          <a:p>
            <a:pPr marL="800100" lvl="1" indent="-342900" algn="l">
              <a:buFont typeface="Wingdings" panose="05000000000000000000" pitchFamily="2" charset="2"/>
              <a:buChar char="§"/>
            </a:pPr>
            <a:r>
              <a:rPr lang="en-US" altLang="en-US" sz="2400" dirty="0" smtClean="0">
                <a:solidFill>
                  <a:schemeClr val="tx1"/>
                </a:solidFill>
                <a:latin typeface="Frutiger LT Std 45 Light"/>
              </a:rPr>
              <a:t>Group summary and discussion</a:t>
            </a:r>
          </a:p>
          <a:p>
            <a:pPr marL="1257300" lvl="2" indent="-342900" algn="l">
              <a:buFont typeface="Wingdings" panose="05000000000000000000" pitchFamily="2" charset="2"/>
              <a:buChar char="§"/>
            </a:pPr>
            <a:r>
              <a:rPr lang="en-US" altLang="en-US" sz="2000" dirty="0" smtClean="0">
                <a:solidFill>
                  <a:schemeClr val="tx1"/>
                </a:solidFill>
                <a:latin typeface="Frutiger LT Std 45 Light"/>
              </a:rPr>
              <a:t>Have you developed your knowledge and skill set for effective interviewing?</a:t>
            </a:r>
          </a:p>
          <a:p>
            <a:pPr marL="1257300" lvl="2" indent="-342900" algn="l">
              <a:buFont typeface="Wingdings" panose="05000000000000000000" pitchFamily="2" charset="2"/>
              <a:buChar char="§"/>
            </a:pPr>
            <a:r>
              <a:rPr lang="en-US" altLang="en-US" sz="2000" dirty="0" smtClean="0">
                <a:solidFill>
                  <a:schemeClr val="tx1"/>
                </a:solidFill>
                <a:latin typeface="Frutiger LT Std 45 Light"/>
              </a:rPr>
              <a:t>Can you share 2 things that you have learned today about interviewing and selection?</a:t>
            </a: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95400"/>
            <a:ext cx="1761849" cy="228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27360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727" y="368300"/>
            <a:ext cx="7772400" cy="704850"/>
          </a:xfrm>
        </p:spPr>
        <p:txBody>
          <a:bodyPr>
            <a:normAutofit fontScale="90000"/>
          </a:bodyPr>
          <a:lstStyle/>
          <a:p>
            <a:r>
              <a:rPr lang="en-US" sz="2400" dirty="0">
                <a:latin typeface="Frutiger LT Std 45 Light"/>
              </a:rPr>
              <a:t>I. </a:t>
            </a:r>
            <a:r>
              <a:rPr lang="en-US" sz="2400" dirty="0" smtClean="0">
                <a:latin typeface="Frutiger LT Std 45 Light"/>
              </a:rPr>
              <a:t>Interviewing and Hiring</a:t>
            </a:r>
            <a:r>
              <a:rPr lang="en-US" sz="2400" dirty="0" smtClean="0"/>
              <a:t/>
            </a:r>
            <a:br>
              <a:rPr lang="en-US" sz="2400" dirty="0" smtClean="0"/>
            </a:br>
            <a:r>
              <a:rPr lang="en-US" sz="2400" b="1" dirty="0" smtClean="0"/>
              <a:t>Additional Resources</a:t>
            </a:r>
            <a:endParaRPr lang="en-US" sz="2400" b="1" dirty="0"/>
          </a:p>
        </p:txBody>
      </p:sp>
      <p:sp>
        <p:nvSpPr>
          <p:cNvPr id="4" name="Subtitle 2"/>
          <p:cNvSpPr txBox="1">
            <a:spLocks/>
          </p:cNvSpPr>
          <p:nvPr/>
        </p:nvSpPr>
        <p:spPr>
          <a:xfrm>
            <a:off x="-59502" y="1295400"/>
            <a:ext cx="5545902" cy="3690161"/>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l">
              <a:buFont typeface="Wingdings" panose="05000000000000000000" pitchFamily="2" charset="2"/>
              <a:buChar char="§"/>
            </a:pPr>
            <a:r>
              <a:rPr lang="en-US" altLang="en-US" sz="2400" b="1" dirty="0" smtClean="0">
                <a:solidFill>
                  <a:schemeClr val="tx1"/>
                </a:solidFill>
                <a:latin typeface="Frutiger LT Std 45 Light"/>
                <a:hlinkClick r:id="rId3"/>
              </a:rPr>
              <a:t>Recruiting Resources Website</a:t>
            </a:r>
            <a:endParaRPr lang="en-US" altLang="en-US" sz="2400" b="1" dirty="0" smtClean="0">
              <a:solidFill>
                <a:schemeClr val="tx1"/>
              </a:solidFill>
              <a:latin typeface="Frutiger LT Std 45 Light"/>
            </a:endParaRPr>
          </a:p>
          <a:p>
            <a:pPr marL="1257300" lvl="2" indent="-342900" algn="l">
              <a:buFont typeface="Wingdings" panose="05000000000000000000" pitchFamily="2" charset="2"/>
              <a:buChar char="§"/>
            </a:pPr>
            <a:r>
              <a:rPr lang="en-US" altLang="en-US" sz="2000" dirty="0" smtClean="0">
                <a:solidFill>
                  <a:schemeClr val="tx1"/>
                </a:solidFill>
                <a:latin typeface="Frutiger LT Std 45 Light"/>
              </a:rPr>
              <a:t>Provides information, training and job aids to assist you with the recruitment and hiring process.</a:t>
            </a:r>
          </a:p>
          <a:p>
            <a:pPr marL="1257300" lvl="2" indent="-342900" algn="l">
              <a:buFont typeface="Wingdings" panose="05000000000000000000" pitchFamily="2" charset="2"/>
              <a:buChar char="§"/>
            </a:pPr>
            <a:endParaRPr lang="en-US" altLang="en-US" sz="2000" dirty="0">
              <a:solidFill>
                <a:schemeClr val="tx1"/>
              </a:solidFill>
              <a:latin typeface="Frutiger LT Std 45 Light"/>
            </a:endParaRPr>
          </a:p>
          <a:p>
            <a:pPr marL="914400" lvl="1" indent="-457200" algn="l">
              <a:buFont typeface="Wingdings" panose="05000000000000000000" pitchFamily="2" charset="2"/>
              <a:buChar char="§"/>
            </a:pPr>
            <a:r>
              <a:rPr lang="en-US" altLang="en-US" sz="2000" b="1" u="sng" dirty="0" smtClean="0">
                <a:solidFill>
                  <a:schemeClr val="tx1"/>
                </a:solidFill>
                <a:latin typeface="Frutiger LT Std 45 Light"/>
                <a:hlinkClick r:id="rId4"/>
              </a:rPr>
              <a:t>Writing </a:t>
            </a:r>
            <a:r>
              <a:rPr lang="en-US" altLang="en-US" sz="2000" b="1" u="sng" dirty="0">
                <a:solidFill>
                  <a:schemeClr val="tx1"/>
                </a:solidFill>
                <a:latin typeface="Frutiger LT Std 45 Light"/>
                <a:hlinkClick r:id="rId4"/>
              </a:rPr>
              <a:t>Effective behavioral Interview Questions </a:t>
            </a:r>
            <a:r>
              <a:rPr lang="en-US" altLang="en-US" sz="2000" dirty="0">
                <a:solidFill>
                  <a:schemeClr val="tx1"/>
                </a:solidFill>
                <a:latin typeface="Frutiger LT Std 45 Light"/>
              </a:rPr>
              <a:t>– </a:t>
            </a:r>
            <a:r>
              <a:rPr lang="en-US" altLang="en-US" sz="2000" dirty="0" smtClean="0">
                <a:solidFill>
                  <a:schemeClr val="tx1"/>
                </a:solidFill>
                <a:latin typeface="Frutiger LT Std 45 Light"/>
              </a:rPr>
              <a:t>Lynda.com</a:t>
            </a:r>
          </a:p>
          <a:p>
            <a:pPr marL="914400" lvl="1" indent="-457200" algn="l">
              <a:buFont typeface="Wingdings" panose="05000000000000000000" pitchFamily="2" charset="2"/>
              <a:buChar char="§"/>
            </a:pPr>
            <a:endParaRPr lang="en-US" altLang="en-US" sz="2000" dirty="0">
              <a:solidFill>
                <a:schemeClr val="tx1"/>
              </a:solidFill>
              <a:latin typeface="Frutiger LT Std 45 Light"/>
            </a:endParaRPr>
          </a:p>
          <a:p>
            <a:pPr marL="914400" lvl="1" indent="-457200" algn="l">
              <a:buFont typeface="Wingdings" panose="05000000000000000000" pitchFamily="2" charset="2"/>
              <a:buChar char="§"/>
            </a:pPr>
            <a:r>
              <a:rPr lang="en-US" altLang="en-US" sz="2000" dirty="0" smtClean="0">
                <a:solidFill>
                  <a:schemeClr val="tx1"/>
                </a:solidFill>
                <a:latin typeface="Frutiger LT Std 45 Light"/>
              </a:rPr>
              <a:t>Talent Acquisition Contacts</a:t>
            </a:r>
          </a:p>
          <a:p>
            <a:pPr marL="1371600" lvl="2" indent="-457200" algn="l">
              <a:buFont typeface="Wingdings" panose="05000000000000000000" pitchFamily="2" charset="2"/>
              <a:buChar char="§"/>
            </a:pPr>
            <a:r>
              <a:rPr lang="en-US" altLang="en-US" sz="1600" dirty="0" smtClean="0">
                <a:solidFill>
                  <a:schemeClr val="tx1"/>
                </a:solidFill>
                <a:latin typeface="Frutiger LT Std 45 Light"/>
              </a:rPr>
              <a:t>Who should we add here?</a:t>
            </a:r>
          </a:p>
          <a:p>
            <a:pPr marL="800100" lvl="1" indent="-342900" algn="l">
              <a:buFont typeface="Wingdings" panose="05000000000000000000" pitchFamily="2" charset="2"/>
              <a:buChar char="§"/>
            </a:pPr>
            <a:endParaRPr lang="en-US" altLang="en-US" sz="2000" dirty="0">
              <a:solidFill>
                <a:schemeClr val="tx1"/>
              </a:solidFill>
              <a:latin typeface="Frutiger LT Std 45 Light"/>
            </a:endParaRPr>
          </a:p>
          <a:p>
            <a:pPr marL="800100" lvl="1" indent="-342900" algn="l">
              <a:buFont typeface="Wingdings" panose="05000000000000000000" pitchFamily="2" charset="2"/>
              <a:buChar char="§"/>
            </a:pPr>
            <a:endParaRPr lang="en-US" altLang="en-US" sz="2000" dirty="0">
              <a:solidFill>
                <a:schemeClr val="tx1"/>
              </a:solidFill>
              <a:latin typeface="Frutiger LT Std 45 Light"/>
            </a:endParaRPr>
          </a:p>
          <a:p>
            <a:pPr marL="800100" lvl="1" indent="-342900" algn="l">
              <a:buFont typeface="Wingdings" panose="05000000000000000000" pitchFamily="2" charset="2"/>
              <a:buChar char="§"/>
            </a:pPr>
            <a:endParaRPr lang="en-US" altLang="en-US" dirty="0">
              <a:solidFill>
                <a:schemeClr val="tx1"/>
              </a:solidFill>
              <a:latin typeface="Frutiger LT Std 45 Light"/>
            </a:endParaRPr>
          </a:p>
          <a:p>
            <a:pPr marL="800100" lvl="1" indent="-342900" algn="l">
              <a:buFont typeface="Wingdings" panose="05000000000000000000" pitchFamily="2" charset="2"/>
              <a:buChar char="§"/>
            </a:pPr>
            <a:endParaRPr lang="en-US" altLang="en-US" sz="2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600" dirty="0" smtClean="0">
              <a:solidFill>
                <a:schemeClr val="tx1"/>
              </a:solidFill>
              <a:latin typeface="Frutiger LT Std 45 Light"/>
            </a:endParaRPr>
          </a:p>
          <a:p>
            <a:pPr lvl="1" algn="l"/>
            <a:endParaRPr lang="en-US" altLang="en-US" sz="18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400" dirty="0">
              <a:solidFill>
                <a:schemeClr val="tx1"/>
              </a:solidFill>
              <a:latin typeface="Frutiger LT Std 45 Light"/>
            </a:endParaRPr>
          </a:p>
          <a:p>
            <a:pPr lvl="2" algn="l"/>
            <a:endParaRPr lang="en-US" altLang="en-US" sz="1400" dirty="0" smtClean="0">
              <a:solidFill>
                <a:schemeClr val="tx1"/>
              </a:solidFill>
              <a:latin typeface="Frutiger LT Std 45 Light"/>
            </a:endParaRPr>
          </a:p>
          <a:p>
            <a:pPr marL="1257300" lvl="2" indent="-342900" algn="l">
              <a:buFont typeface="Wingdings" panose="05000000000000000000" pitchFamily="2" charset="2"/>
              <a:buChar char="§"/>
            </a:pPr>
            <a:endParaRPr lang="en-US" altLang="en-US" sz="1800" dirty="0">
              <a:solidFill>
                <a:schemeClr val="tx1"/>
              </a:solidFill>
              <a:latin typeface="Frutiger LT Std 45 Light"/>
            </a:endParaRPr>
          </a:p>
          <a:p>
            <a:pPr lvl="1" algn="l"/>
            <a:endParaRPr lang="en-US" altLang="en-US" sz="2000" dirty="0" smtClean="0">
              <a:solidFill>
                <a:schemeClr val="tx1"/>
              </a:solidFill>
              <a:latin typeface="Frutiger LT Std 45 Light"/>
            </a:endParaRPr>
          </a:p>
          <a:p>
            <a:pPr lvl="1" algn="l"/>
            <a:endParaRPr lang="en-US" altLang="en-US" sz="1700" dirty="0" smtClean="0">
              <a:solidFill>
                <a:schemeClr val="tx1"/>
              </a:solidFill>
              <a:latin typeface="Frutiger LT Std 45 Light"/>
            </a:endParaRPr>
          </a:p>
          <a:p>
            <a:pPr lvl="2" algn="l"/>
            <a:endParaRPr lang="en-US" sz="1200" dirty="0" smtClean="0">
              <a:solidFill>
                <a:schemeClr val="tx1"/>
              </a:solidFill>
              <a:latin typeface="Frutiger LT Std 45 Light"/>
            </a:endParaRPr>
          </a:p>
          <a:p>
            <a:pPr marL="285750" indent="-285750">
              <a:buFont typeface="Arial" panose="020B0604020202020204" pitchFamily="34" charset="0"/>
              <a:buChar char="•"/>
            </a:pPr>
            <a:endParaRPr lang="en-US" sz="600" dirty="0" smtClean="0">
              <a:solidFill>
                <a:schemeClr val="tx1"/>
              </a:solidFill>
              <a:latin typeface="Frutiger LT Std 45 Light"/>
            </a:endParaRP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1043967"/>
            <a:ext cx="2686548"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13530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normAutofit/>
          </a:bodyPr>
          <a:lstStyle/>
          <a:p>
            <a:r>
              <a:rPr lang="en-US" dirty="0" smtClean="0"/>
              <a:t>Thank you</a:t>
            </a:r>
            <a:endParaRPr lang="en-US" b="1" dirty="0"/>
          </a:p>
        </p:txBody>
      </p:sp>
      <p:sp>
        <p:nvSpPr>
          <p:cNvPr id="6" name="Subtitle 2"/>
          <p:cNvSpPr txBox="1">
            <a:spLocks/>
          </p:cNvSpPr>
          <p:nvPr/>
        </p:nvSpPr>
        <p:spPr>
          <a:xfrm>
            <a:off x="685800" y="1447800"/>
            <a:ext cx="7772400" cy="3429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smtClean="0"/>
          </a:p>
          <a:p>
            <a:endParaRPr lang="en-US" dirty="0" smtClean="0"/>
          </a:p>
          <a:p>
            <a:endParaRPr lang="en-US" dirty="0"/>
          </a:p>
        </p:txBody>
      </p:sp>
      <p:pic>
        <p:nvPicPr>
          <p:cNvPr id="7" name="Picture 3" descr="C:\Users\stost01\AppData\Local\Microsoft\Windows\Temporary Internet Files\Content.IE5\OYGJU0E8\MP9003875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14336"/>
            <a:ext cx="2153128"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708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34205"/>
            <a:ext cx="7772400" cy="704850"/>
          </a:xfrm>
        </p:spPr>
        <p:txBody>
          <a:bodyPr/>
          <a:lstStyle/>
          <a:p>
            <a:r>
              <a:rPr lang="en-US" dirty="0" smtClean="0"/>
              <a:t>Agenda</a:t>
            </a:r>
            <a:endParaRPr lang="en-US" dirty="0"/>
          </a:p>
        </p:txBody>
      </p:sp>
      <p:sp>
        <p:nvSpPr>
          <p:cNvPr id="3" name="Subtitle 2"/>
          <p:cNvSpPr>
            <a:spLocks noGrp="1"/>
          </p:cNvSpPr>
          <p:nvPr>
            <p:ph type="subTitle" idx="1"/>
          </p:nvPr>
        </p:nvSpPr>
        <p:spPr>
          <a:xfrm>
            <a:off x="540976" y="953713"/>
            <a:ext cx="6553200" cy="5219696"/>
          </a:xfrm>
        </p:spPr>
        <p:txBody>
          <a:bodyPr>
            <a:normAutofit fontScale="55000" lnSpcReduction="20000"/>
          </a:bodyPr>
          <a:lstStyle/>
          <a:p>
            <a:r>
              <a:rPr lang="en-US" sz="3800" b="1" dirty="0">
                <a:solidFill>
                  <a:schemeClr val="tx1"/>
                </a:solidFill>
                <a:latin typeface="Frutiger LT Std 55 Roman"/>
              </a:rPr>
              <a:t>PROGRAM LAUNCH </a:t>
            </a:r>
            <a:endParaRPr lang="en-US" sz="3800" dirty="0">
              <a:solidFill>
                <a:schemeClr val="tx1"/>
              </a:solidFill>
              <a:latin typeface="Frutiger LT Std 55 Roman"/>
            </a:endParaRPr>
          </a:p>
          <a:p>
            <a:r>
              <a:rPr lang="en-US" sz="3800" dirty="0">
                <a:solidFill>
                  <a:schemeClr val="tx1"/>
                </a:solidFill>
                <a:latin typeface="Frutiger LT Std 45 Light"/>
              </a:rPr>
              <a:t>HIRE Module, Part I</a:t>
            </a:r>
          </a:p>
          <a:p>
            <a:endParaRPr lang="en-US" sz="3800" dirty="0">
              <a:solidFill>
                <a:schemeClr val="tx1"/>
              </a:solidFill>
              <a:latin typeface="Frutiger LT Std 45 Light"/>
            </a:endParaRPr>
          </a:p>
          <a:p>
            <a:r>
              <a:rPr lang="en-US" sz="2900" b="1" dirty="0">
                <a:solidFill>
                  <a:schemeClr val="tx1"/>
                </a:solidFill>
                <a:latin typeface="Frutiger LT Std 45 Light"/>
              </a:rPr>
              <a:t>HIRE Module, Part I - Interviewing &amp; </a:t>
            </a:r>
            <a:r>
              <a:rPr lang="en-US" sz="2900" b="1" dirty="0" smtClean="0">
                <a:solidFill>
                  <a:schemeClr val="tx1"/>
                </a:solidFill>
                <a:latin typeface="Frutiger LT Std 45 Light"/>
              </a:rPr>
              <a:t>Hiring		</a:t>
            </a:r>
          </a:p>
          <a:p>
            <a:endParaRPr lang="en-US" sz="2900" dirty="0">
              <a:solidFill>
                <a:schemeClr val="tx1"/>
              </a:solidFill>
              <a:latin typeface="Frutiger LT Std 45 Light"/>
            </a:endParaRPr>
          </a:p>
          <a:p>
            <a:r>
              <a:rPr lang="en-US" sz="2900" b="1" dirty="0">
                <a:solidFill>
                  <a:schemeClr val="tx1"/>
                </a:solidFill>
                <a:latin typeface="Frutiger LT Std 45 Light"/>
              </a:rPr>
              <a:t>Description: </a:t>
            </a:r>
            <a:r>
              <a:rPr lang="en-US" sz="2900" dirty="0">
                <a:solidFill>
                  <a:schemeClr val="tx1"/>
                </a:solidFill>
                <a:latin typeface="Frutiger LT Std 45 Light"/>
              </a:rPr>
              <a:t>This module takes the management and leadership training and weaves in the context of the following management position responsibilities:</a:t>
            </a:r>
          </a:p>
          <a:p>
            <a:endParaRPr lang="en-US" sz="2900" dirty="0" smtClean="0">
              <a:solidFill>
                <a:schemeClr val="tx1"/>
              </a:solidFill>
              <a:latin typeface="Frutiger LT Std 45 Light"/>
            </a:endParaRPr>
          </a:p>
          <a:p>
            <a:r>
              <a:rPr lang="en-US" sz="2900" dirty="0" smtClean="0">
                <a:solidFill>
                  <a:schemeClr val="tx1"/>
                </a:solidFill>
                <a:latin typeface="Frutiger LT Std 45 Light"/>
              </a:rPr>
              <a:t>Learning </a:t>
            </a:r>
            <a:r>
              <a:rPr lang="en-US" sz="2900" dirty="0">
                <a:solidFill>
                  <a:schemeClr val="tx1"/>
                </a:solidFill>
                <a:latin typeface="Frutiger LT Std 45 Light"/>
              </a:rPr>
              <a:t>UMMS recruiting hiring process and behavioral competency based interviewing that consists of</a:t>
            </a:r>
            <a:r>
              <a:rPr lang="en-US" sz="2900" dirty="0" smtClean="0">
                <a:solidFill>
                  <a:schemeClr val="tx1"/>
                </a:solidFill>
                <a:latin typeface="Frutiger LT Std 45 Light"/>
              </a:rPr>
              <a:t>:</a:t>
            </a:r>
          </a:p>
          <a:p>
            <a:endParaRPr lang="en-US" sz="2900" dirty="0">
              <a:solidFill>
                <a:schemeClr val="tx1"/>
              </a:solidFill>
              <a:latin typeface="Frutiger LT Std 45 Light"/>
            </a:endParaRPr>
          </a:p>
          <a:p>
            <a:pPr marL="914400" lvl="1" indent="-457200" algn="l">
              <a:buFont typeface="Arial" panose="020B0604020202020204" pitchFamily="34" charset="0"/>
              <a:buChar char="•"/>
            </a:pPr>
            <a:r>
              <a:rPr lang="en-US" sz="2900" dirty="0">
                <a:solidFill>
                  <a:schemeClr val="tx1"/>
                </a:solidFill>
                <a:latin typeface="Frutiger LT Std 45 Light"/>
              </a:rPr>
              <a:t>Understanding UMMS Hiring Process and Diversity in Hiring</a:t>
            </a:r>
          </a:p>
          <a:p>
            <a:pPr marL="914400" lvl="1" indent="-457200" algn="l">
              <a:buFont typeface="Arial" panose="020B0604020202020204" pitchFamily="34" charset="0"/>
              <a:buChar char="•"/>
            </a:pPr>
            <a:r>
              <a:rPr lang="en-US" sz="2900" dirty="0">
                <a:solidFill>
                  <a:schemeClr val="tx1"/>
                </a:solidFill>
                <a:latin typeface="Frutiger LT Std 45 Light"/>
              </a:rPr>
              <a:t>Identify, Select and Hire the Right Candidates</a:t>
            </a:r>
          </a:p>
          <a:p>
            <a:pPr marL="914400" lvl="1" indent="-457200" algn="l">
              <a:buFont typeface="Arial" panose="020B0604020202020204" pitchFamily="34" charset="0"/>
              <a:buChar char="•"/>
            </a:pPr>
            <a:r>
              <a:rPr lang="en-US" sz="2900" dirty="0">
                <a:solidFill>
                  <a:schemeClr val="tx1"/>
                </a:solidFill>
                <a:latin typeface="Frutiger LT Std 45 Light"/>
              </a:rPr>
              <a:t>Understand "Behavioral &amp; Competency Based Interviewing" and "Best Practices" Models &amp; Theory</a:t>
            </a:r>
          </a:p>
          <a:p>
            <a:pPr marL="914400" lvl="1" indent="-457200" algn="l">
              <a:buFont typeface="Arial" panose="020B0604020202020204" pitchFamily="34" charset="0"/>
              <a:buChar char="•"/>
            </a:pPr>
            <a:r>
              <a:rPr lang="en-US" sz="2900" dirty="0">
                <a:solidFill>
                  <a:schemeClr val="tx1"/>
                </a:solidFill>
                <a:latin typeface="Frutiger LT Std 45 Light"/>
              </a:rPr>
              <a:t>Implement a Standard and Consistent Interview Process</a:t>
            </a:r>
          </a:p>
          <a:p>
            <a:pPr marL="914400" lvl="1" indent="-457200" algn="l">
              <a:buFont typeface="Arial" panose="020B0604020202020204" pitchFamily="34" charset="0"/>
              <a:buChar char="•"/>
            </a:pPr>
            <a:r>
              <a:rPr lang="en-US" sz="2900" dirty="0">
                <a:solidFill>
                  <a:schemeClr val="tx1"/>
                </a:solidFill>
                <a:latin typeface="Frutiger LT Std 45 Light"/>
              </a:rPr>
              <a:t>Application of Behavioral Competency Based Interviewing</a:t>
            </a:r>
          </a:p>
          <a:p>
            <a:endParaRPr lang="en-US" sz="2800" b="1" dirty="0">
              <a:solidFill>
                <a:schemeClr val="tx1"/>
              </a:solidFill>
              <a:latin typeface="+mn-lt"/>
            </a:endParaRPr>
          </a:p>
          <a:p>
            <a:endParaRPr lang="en-US" sz="4200" b="1" dirty="0" smtClean="0">
              <a:solidFill>
                <a:schemeClr val="tx1"/>
              </a:solidFill>
              <a:latin typeface="Frutiger LT Std 45 Light"/>
            </a:endParaRPr>
          </a:p>
          <a:p>
            <a:pPr marL="342900" indent="-342900">
              <a:buFont typeface="Wingdings" panose="05000000000000000000" pitchFamily="2" charset="2"/>
              <a:buChar char="§"/>
            </a:pPr>
            <a:endParaRPr lang="en-US" sz="2800" dirty="0" smtClean="0">
              <a:solidFill>
                <a:schemeClr val="tx1"/>
              </a:solidFill>
              <a:latin typeface="Frutiger LT Std 45 Light"/>
            </a:endParaRPr>
          </a:p>
          <a:p>
            <a:pPr marL="342900" indent="-342900">
              <a:buFont typeface="Wingdings" panose="05000000000000000000" pitchFamily="2" charset="2"/>
              <a:buChar char="§"/>
            </a:pPr>
            <a:endParaRPr lang="en-US" sz="2800" dirty="0" smtClean="0">
              <a:solidFill>
                <a:schemeClr val="tx1"/>
              </a:solidFill>
              <a:latin typeface="Frutiger LT Std 45 Light"/>
            </a:endParaRPr>
          </a:p>
          <a:p>
            <a:pPr marL="342900" indent="-342900">
              <a:buFont typeface="Wingdings" panose="05000000000000000000" pitchFamily="2" charset="2"/>
              <a:buChar char="§"/>
            </a:pPr>
            <a:endParaRPr lang="en-US" sz="2800" dirty="0" smtClean="0">
              <a:solidFill>
                <a:schemeClr val="tx1"/>
              </a:solidFill>
              <a:latin typeface="+mn-lt"/>
            </a:endParaRPr>
          </a:p>
          <a:p>
            <a:endParaRPr lang="en-US" dirty="0"/>
          </a:p>
          <a:p>
            <a:endParaRPr lang="en-US" dirty="0" smtClean="0"/>
          </a:p>
          <a:p>
            <a:endParaRPr lang="en-US" dirty="0"/>
          </a:p>
        </p:txBody>
      </p:sp>
      <p:pic>
        <p:nvPicPr>
          <p:cNvPr id="2050" name="Picture 2" descr="https://imgssl.constantcontact.com/letters/images/1101116784221/CONSULTING150G1_TwoMen_PMConsulting_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615938"/>
            <a:ext cx="1969726" cy="196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967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7696200" cy="838200"/>
          </a:xfrm>
        </p:spPr>
        <p:txBody>
          <a:bodyPr>
            <a:normAutofit fontScale="90000"/>
          </a:bodyPr>
          <a:lstStyle/>
          <a:p>
            <a:r>
              <a:rPr lang="en-US" dirty="0" smtClean="0">
                <a:latin typeface="Frutiger LT Std 45 Light"/>
              </a:rPr>
              <a:t>I. Interviewing and Hiring</a:t>
            </a:r>
            <a:r>
              <a:rPr lang="en-US" sz="2700" dirty="0" smtClean="0">
                <a:latin typeface="Frutiger LT Std 45 Light"/>
              </a:rPr>
              <a:t> </a:t>
            </a:r>
            <a:r>
              <a:rPr lang="en-US" sz="2700" dirty="0">
                <a:latin typeface="Frutiger LT Std 45 Light"/>
              </a:rPr>
              <a:t/>
            </a:r>
            <a:br>
              <a:rPr lang="en-US" sz="2700" dirty="0">
                <a:latin typeface="Frutiger LT Std 45 Light"/>
              </a:rPr>
            </a:br>
            <a:r>
              <a:rPr lang="en-US" sz="2700" b="1" dirty="0" smtClean="0"/>
              <a:t>Course Goals</a:t>
            </a:r>
            <a:endParaRPr lang="en-US" sz="2700" b="1" dirty="0"/>
          </a:p>
        </p:txBody>
      </p:sp>
      <p:sp>
        <p:nvSpPr>
          <p:cNvPr id="3" name="Subtitle 2"/>
          <p:cNvSpPr>
            <a:spLocks noGrp="1"/>
          </p:cNvSpPr>
          <p:nvPr>
            <p:ph type="subTitle" idx="1"/>
          </p:nvPr>
        </p:nvSpPr>
        <p:spPr>
          <a:xfrm>
            <a:off x="457200" y="1549400"/>
            <a:ext cx="7467600" cy="4089400"/>
          </a:xfrm>
        </p:spPr>
        <p:txBody>
          <a:bodyPr>
            <a:normAutofit/>
          </a:bodyPr>
          <a:lstStyle/>
          <a:p>
            <a:pPr marL="342900" indent="-342900">
              <a:buFont typeface="Wingdings" panose="05000000000000000000" pitchFamily="2" charset="2"/>
              <a:buChar char="§"/>
            </a:pPr>
            <a:r>
              <a:rPr lang="en-US" sz="2000" dirty="0" smtClean="0">
                <a:solidFill>
                  <a:schemeClr val="tx1"/>
                </a:solidFill>
              </a:rPr>
              <a:t>Understand and follow the UMMS hiring process steps</a:t>
            </a:r>
          </a:p>
          <a:p>
            <a:pPr marL="342900" indent="-342900">
              <a:buFont typeface="Wingdings" panose="05000000000000000000" pitchFamily="2" charset="2"/>
              <a:buChar char="§"/>
            </a:pPr>
            <a:r>
              <a:rPr lang="en-US" sz="2000" dirty="0" smtClean="0">
                <a:solidFill>
                  <a:schemeClr val="tx1"/>
                </a:solidFill>
              </a:rPr>
              <a:t>Understand the integration of diversity with the hiring process</a:t>
            </a:r>
          </a:p>
          <a:p>
            <a:pPr marL="342900" indent="-342900">
              <a:buFont typeface="Wingdings" panose="05000000000000000000" pitchFamily="2" charset="2"/>
              <a:buChar char="§"/>
            </a:pPr>
            <a:r>
              <a:rPr lang="en-US" sz="2000" dirty="0" smtClean="0">
                <a:solidFill>
                  <a:schemeClr val="tx1"/>
                </a:solidFill>
              </a:rPr>
              <a:t>Identify, select and hire the top tier candidates</a:t>
            </a:r>
          </a:p>
          <a:p>
            <a:pPr marL="342900" indent="-342900">
              <a:buFont typeface="Wingdings" panose="05000000000000000000" pitchFamily="2" charset="2"/>
              <a:buChar char="§"/>
            </a:pPr>
            <a:r>
              <a:rPr lang="en-US" sz="2000" dirty="0" smtClean="0">
                <a:solidFill>
                  <a:schemeClr val="tx1"/>
                </a:solidFill>
              </a:rPr>
              <a:t>Understand “Behavioral &amp; Competency Based Interviewing” and “Best Practices” Models &amp; Theory</a:t>
            </a:r>
          </a:p>
          <a:p>
            <a:pPr marL="342900" indent="-342900">
              <a:buFont typeface="Wingdings" panose="05000000000000000000" pitchFamily="2" charset="2"/>
              <a:buChar char="§"/>
            </a:pPr>
            <a:r>
              <a:rPr lang="en-US" sz="2000" dirty="0" smtClean="0">
                <a:solidFill>
                  <a:schemeClr val="tx1"/>
                </a:solidFill>
              </a:rPr>
              <a:t>Implement a standard and consistent interview process</a:t>
            </a:r>
          </a:p>
          <a:p>
            <a:pPr marL="342900" indent="-342900">
              <a:buFont typeface="Wingdings" panose="05000000000000000000" pitchFamily="2" charset="2"/>
              <a:buChar char="§"/>
            </a:pPr>
            <a:r>
              <a:rPr lang="en-US" sz="2000" dirty="0" smtClean="0">
                <a:solidFill>
                  <a:schemeClr val="tx1"/>
                </a:solidFill>
              </a:rPr>
              <a:t>Practice and complete training exercises</a:t>
            </a:r>
          </a:p>
          <a:p>
            <a:pPr marL="342900" indent="-342900">
              <a:buFont typeface="Wingdings" panose="05000000000000000000" pitchFamily="2" charset="2"/>
              <a:buChar char="§"/>
            </a:pPr>
            <a:r>
              <a:rPr lang="en-US" sz="2000" dirty="0" smtClean="0">
                <a:solidFill>
                  <a:schemeClr val="tx1"/>
                </a:solidFill>
              </a:rPr>
              <a:t>Complete group debriefings</a:t>
            </a:r>
          </a:p>
          <a:p>
            <a:pPr marL="342900" indent="-342900">
              <a:buFont typeface="Wingdings" panose="05000000000000000000" pitchFamily="2" charset="2"/>
              <a:buChar char="§"/>
            </a:pPr>
            <a:r>
              <a:rPr lang="en-US" sz="2000" dirty="0" smtClean="0">
                <a:solidFill>
                  <a:schemeClr val="tx1"/>
                </a:solidFill>
              </a:rPr>
              <a:t>Review and discuss “Learning Outcomes”</a:t>
            </a:r>
          </a:p>
          <a:p>
            <a:pPr marL="342900" indent="-342900">
              <a:buFont typeface="Wingdings" panose="05000000000000000000" pitchFamily="2" charset="2"/>
              <a:buChar char="§"/>
            </a:pPr>
            <a:endParaRPr lang="en-US" sz="2000" dirty="0" smtClean="0">
              <a:solidFill>
                <a:schemeClr val="tx1"/>
              </a:solidFill>
            </a:endParaRPr>
          </a:p>
          <a:p>
            <a:endParaRPr lang="en-US" dirty="0"/>
          </a:p>
          <a:p>
            <a:endParaRPr lang="en-US" dirty="0" smtClean="0"/>
          </a:p>
          <a:p>
            <a:endParaRPr lang="en-US" dirty="0"/>
          </a:p>
        </p:txBody>
      </p:sp>
      <p:pic>
        <p:nvPicPr>
          <p:cNvPr id="5" name="Picture 9" descr="C:\Users\stost01\AppData\Local\Microsoft\Windows\Temporary Internet Files\Content.IE5\WP38G0BK\MC90005983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01444"/>
            <a:ext cx="182086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18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704850"/>
          </a:xfrm>
        </p:spPr>
        <p:txBody>
          <a:bodyPr/>
          <a:lstStyle/>
          <a:p>
            <a:r>
              <a:rPr lang="en-US" dirty="0" smtClean="0"/>
              <a:t>What do you already know?</a:t>
            </a:r>
            <a:endParaRPr lang="en-US" dirty="0"/>
          </a:p>
        </p:txBody>
      </p:sp>
      <p:sp>
        <p:nvSpPr>
          <p:cNvPr id="3" name="Subtitle 2"/>
          <p:cNvSpPr>
            <a:spLocks noGrp="1"/>
          </p:cNvSpPr>
          <p:nvPr>
            <p:ph type="subTitle" idx="1"/>
          </p:nvPr>
        </p:nvSpPr>
        <p:spPr>
          <a:xfrm>
            <a:off x="685800" y="1524000"/>
            <a:ext cx="6400800" cy="2895600"/>
          </a:xfrm>
        </p:spPr>
        <p:txBody>
          <a:bodyPr>
            <a:normAutofit/>
          </a:bodyPr>
          <a:lstStyle/>
          <a:p>
            <a:endParaRPr lang="en-US" dirty="0"/>
          </a:p>
          <a:p>
            <a:endParaRPr lang="en-US" dirty="0" smtClean="0"/>
          </a:p>
          <a:p>
            <a:endParaRPr lang="en-US" dirty="0"/>
          </a:p>
        </p:txBody>
      </p:sp>
      <p:sp>
        <p:nvSpPr>
          <p:cNvPr id="4" name="Subtitle 2"/>
          <p:cNvSpPr txBox="1">
            <a:spLocks/>
          </p:cNvSpPr>
          <p:nvPr/>
        </p:nvSpPr>
        <p:spPr>
          <a:xfrm>
            <a:off x="838200" y="1905000"/>
            <a:ext cx="3581400" cy="2895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buFont typeface="Wingdings" panose="05000000000000000000" pitchFamily="2" charset="2"/>
              <a:buChar char="§"/>
            </a:pPr>
            <a:r>
              <a:rPr lang="en-US" sz="2000" dirty="0" smtClean="0">
                <a:solidFill>
                  <a:schemeClr val="tx1"/>
                </a:solidFill>
              </a:rPr>
              <a:t>Please refer to the handout and answer the questions </a:t>
            </a: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95400"/>
            <a:ext cx="2243888" cy="29260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64147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792"/>
            <a:ext cx="8458200" cy="933450"/>
          </a:xfrm>
        </p:spPr>
        <p:txBody>
          <a:bodyPr>
            <a:noAutofit/>
          </a:bodyPr>
          <a:lstStyle/>
          <a:p>
            <a:r>
              <a:rPr lang="en-US" sz="2400" dirty="0">
                <a:latin typeface="Frutiger LT Std 45 Light"/>
              </a:rPr>
              <a:t>I. </a:t>
            </a:r>
            <a:r>
              <a:rPr lang="en-US" sz="2400" dirty="0" smtClean="0">
                <a:latin typeface="Frutiger LT Std 45 Light"/>
              </a:rPr>
              <a:t>Interviewing and Hiring </a:t>
            </a:r>
            <a:r>
              <a:rPr lang="en-US" sz="2400" dirty="0" smtClean="0"/>
              <a:t/>
            </a:r>
            <a:br>
              <a:rPr lang="en-US" sz="2400" dirty="0" smtClean="0"/>
            </a:br>
            <a:r>
              <a:rPr lang="en-US" sz="2400" b="1" dirty="0" smtClean="0"/>
              <a:t>Identify, Select &amp; Hire Candidates: Employer Branding</a:t>
            </a:r>
            <a:endParaRPr lang="en-US" sz="2400" b="1" dirty="0"/>
          </a:p>
        </p:txBody>
      </p:sp>
      <p:sp>
        <p:nvSpPr>
          <p:cNvPr id="4" name="Subtitle 2"/>
          <p:cNvSpPr txBox="1">
            <a:spLocks/>
          </p:cNvSpPr>
          <p:nvPr/>
        </p:nvSpPr>
        <p:spPr>
          <a:xfrm>
            <a:off x="-228600" y="590726"/>
            <a:ext cx="7315200" cy="5654040"/>
          </a:xfrm>
          <a:prstGeom prst="rect">
            <a:avLst/>
          </a:prstGeom>
        </p:spPr>
        <p:txBody>
          <a:bodyPr vert="horz" lIns="91440" tIns="45720" rIns="91440" bIns="45720" rtlCol="0">
            <a:normAutofit fontScale="25000" lnSpcReduction="20000"/>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5600" dirty="0" smtClean="0">
              <a:solidFill>
                <a:schemeClr val="tx1"/>
              </a:solidFill>
              <a:latin typeface="Frutiger LT Std 45 Light"/>
            </a:endParaRPr>
          </a:p>
          <a:p>
            <a:pPr marL="800100" lvl="1" indent="-342900" algn="l">
              <a:buFont typeface="Wingdings" panose="05000000000000000000" pitchFamily="2" charset="2"/>
              <a:buChar char="§"/>
            </a:pPr>
            <a:r>
              <a:rPr lang="en-US" sz="5600" dirty="0" smtClean="0">
                <a:solidFill>
                  <a:schemeClr val="tx1"/>
                </a:solidFill>
                <a:latin typeface="Frutiger LT Std 45 Light"/>
              </a:rPr>
              <a:t>Employer branding describes an organization’s reputation as an employer, and its employer value proposition to its employees. </a:t>
            </a:r>
          </a:p>
          <a:p>
            <a:pPr marL="1257300" lvl="2" indent="-342900" algn="l">
              <a:buFont typeface="Wingdings" panose="05000000000000000000" pitchFamily="2" charset="2"/>
              <a:buChar char="§"/>
            </a:pPr>
            <a:r>
              <a:rPr lang="en-US" sz="4800" dirty="0" smtClean="0">
                <a:solidFill>
                  <a:schemeClr val="tx1"/>
                </a:solidFill>
                <a:latin typeface="Frutiger LT Std 45 Light"/>
              </a:rPr>
              <a:t>The </a:t>
            </a:r>
            <a:r>
              <a:rPr lang="en-US" sz="4800" b="1" dirty="0">
                <a:solidFill>
                  <a:schemeClr val="tx1"/>
                </a:solidFill>
                <a:latin typeface="Frutiger LT Std 45 Light"/>
              </a:rPr>
              <a:t>employer value proposition (EVP</a:t>
            </a:r>
            <a:r>
              <a:rPr lang="en-US" sz="4800" dirty="0">
                <a:solidFill>
                  <a:schemeClr val="tx1"/>
                </a:solidFill>
                <a:latin typeface="Frutiger LT Std 45 Light"/>
              </a:rPr>
              <a:t>) is a unique set of offerings, associations and values to positively influence target candidates and </a:t>
            </a:r>
            <a:r>
              <a:rPr lang="en-US" sz="4800" dirty="0" smtClean="0">
                <a:solidFill>
                  <a:schemeClr val="tx1"/>
                </a:solidFill>
                <a:latin typeface="Frutiger LT Std 45 Light"/>
              </a:rPr>
              <a:t>employees. The </a:t>
            </a:r>
            <a:r>
              <a:rPr lang="en-US" sz="4800" dirty="0">
                <a:solidFill>
                  <a:schemeClr val="tx1"/>
                </a:solidFill>
                <a:latin typeface="Frutiger LT Std 45 Light"/>
              </a:rPr>
              <a:t>EVP gives current and future employees a reason to work for an employer and reflects the company’s competitive advantage. Employers that manage their EVP effectively benefit from an increase in their talent pool and employee engagement.</a:t>
            </a:r>
            <a:endParaRPr lang="en-US" sz="4800" dirty="0" smtClean="0">
              <a:solidFill>
                <a:schemeClr val="tx1"/>
              </a:solidFill>
              <a:latin typeface="Frutiger LT Std 45 Light"/>
            </a:endParaRPr>
          </a:p>
          <a:p>
            <a:pPr marL="800100" lvl="1" indent="-342900" algn="l">
              <a:buFont typeface="Wingdings" panose="05000000000000000000" pitchFamily="2" charset="2"/>
              <a:buChar char="§"/>
            </a:pPr>
            <a:endParaRPr lang="en-US" sz="5600" dirty="0">
              <a:solidFill>
                <a:schemeClr val="tx1"/>
              </a:solidFill>
              <a:latin typeface="Frutiger LT Std 45 Light"/>
            </a:endParaRPr>
          </a:p>
          <a:p>
            <a:pPr marL="800100" lvl="1" indent="-342900" algn="l">
              <a:buFont typeface="Wingdings" panose="05000000000000000000" pitchFamily="2" charset="2"/>
              <a:buChar char="§"/>
            </a:pPr>
            <a:r>
              <a:rPr lang="en-US" sz="5600" dirty="0" smtClean="0">
                <a:solidFill>
                  <a:schemeClr val="tx1"/>
                </a:solidFill>
                <a:latin typeface="Frutiger LT Std 45 Light"/>
              </a:rPr>
              <a:t>A </a:t>
            </a:r>
            <a:r>
              <a:rPr lang="en-US" sz="5600" dirty="0">
                <a:solidFill>
                  <a:schemeClr val="tx1"/>
                </a:solidFill>
                <a:latin typeface="Frutiger LT Std 45 Light"/>
              </a:rPr>
              <a:t>strong employer </a:t>
            </a:r>
            <a:r>
              <a:rPr lang="en-US" sz="5600" dirty="0" smtClean="0">
                <a:solidFill>
                  <a:schemeClr val="tx1"/>
                </a:solidFill>
                <a:latin typeface="Frutiger LT Std 45 Light"/>
              </a:rPr>
              <a:t>brand is key for recruiting and retaining the best talent.  </a:t>
            </a:r>
            <a:endParaRPr lang="en-US" sz="5600" dirty="0">
              <a:solidFill>
                <a:schemeClr val="tx1"/>
              </a:solidFill>
              <a:latin typeface="Frutiger LT Std 45 Light"/>
            </a:endParaRPr>
          </a:p>
          <a:p>
            <a:pPr lvl="1" algn="l"/>
            <a:endParaRPr lang="en-US" sz="5600" dirty="0" smtClean="0">
              <a:solidFill>
                <a:schemeClr val="tx1"/>
              </a:solidFill>
              <a:latin typeface="Frutiger LT Std 45 Light"/>
            </a:endParaRPr>
          </a:p>
          <a:p>
            <a:pPr marL="800100" lvl="1" indent="-342900" algn="l">
              <a:buFont typeface="Wingdings" panose="05000000000000000000" pitchFamily="2" charset="2"/>
              <a:buChar char="§"/>
            </a:pPr>
            <a:r>
              <a:rPr lang="en-US" sz="5600" dirty="0" smtClean="0">
                <a:solidFill>
                  <a:schemeClr val="tx1"/>
                </a:solidFill>
                <a:latin typeface="Frutiger LT Std 45 Light"/>
              </a:rPr>
              <a:t>Companies with strong employer brands attract 3.5x more candidates, and have 28% lower employee turnover.*</a:t>
            </a:r>
            <a:endParaRPr lang="en-US" sz="5600" dirty="0">
              <a:solidFill>
                <a:schemeClr val="tx1"/>
              </a:solidFill>
              <a:latin typeface="Frutiger LT Std 45 Light"/>
            </a:endParaRPr>
          </a:p>
          <a:p>
            <a:pPr marL="1257300" lvl="2" indent="-342900" algn="l">
              <a:buFont typeface="Wingdings" panose="05000000000000000000" pitchFamily="2" charset="2"/>
              <a:buChar char="§"/>
            </a:pPr>
            <a:r>
              <a:rPr lang="en-US" sz="5600" dirty="0" smtClean="0">
                <a:solidFill>
                  <a:schemeClr val="tx1"/>
                </a:solidFill>
                <a:latin typeface="Frutiger LT Std 45 Light"/>
              </a:rPr>
              <a:t>How?</a:t>
            </a:r>
          </a:p>
          <a:p>
            <a:pPr marL="1714500" lvl="3" indent="-342900" algn="l">
              <a:buFont typeface="Wingdings" panose="05000000000000000000" pitchFamily="2" charset="2"/>
              <a:buChar char="§"/>
            </a:pPr>
            <a:r>
              <a:rPr lang="en-US" sz="5200" dirty="0" smtClean="0">
                <a:solidFill>
                  <a:schemeClr val="tx1"/>
                </a:solidFill>
                <a:latin typeface="Frutiger LT Std 45 Light"/>
              </a:rPr>
              <a:t>Strong employer brands attract the right people to your organization by clearly stating who you are as an organization and what you offer, and you help job seekers understand what it’s like to work for your organization. Through this communication, you will further engage the right talent and inadvertently help unfit candidates select out.</a:t>
            </a:r>
          </a:p>
          <a:p>
            <a:pPr marL="1714500" lvl="3" indent="-342900" algn="l">
              <a:buFont typeface="Wingdings" panose="05000000000000000000" pitchFamily="2" charset="2"/>
              <a:buChar char="§"/>
            </a:pPr>
            <a:r>
              <a:rPr lang="en-US" sz="5200" dirty="0" smtClean="0">
                <a:solidFill>
                  <a:schemeClr val="tx1"/>
                </a:solidFill>
                <a:latin typeface="Frutiger LT Std 45 Light"/>
              </a:rPr>
              <a:t>Strong employer brands set expectations and improve retention by communicating upfront and clearly what it’s like to work for your organization. </a:t>
            </a:r>
          </a:p>
          <a:p>
            <a:pPr marL="1714500" lvl="3" indent="-342900" algn="l">
              <a:buFont typeface="Wingdings" panose="05000000000000000000" pitchFamily="2" charset="2"/>
              <a:buChar char="§"/>
            </a:pPr>
            <a:r>
              <a:rPr lang="en-US" sz="5200" dirty="0" smtClean="0">
                <a:solidFill>
                  <a:schemeClr val="tx1"/>
                </a:solidFill>
                <a:latin typeface="Frutiger LT Std 45 Light"/>
              </a:rPr>
              <a:t>You </a:t>
            </a:r>
            <a:r>
              <a:rPr lang="en-US" sz="5200" dirty="0">
                <a:solidFill>
                  <a:schemeClr val="tx1"/>
                </a:solidFill>
                <a:latin typeface="Frutiger LT Std 45 Light"/>
              </a:rPr>
              <a:t>set </a:t>
            </a:r>
            <a:r>
              <a:rPr lang="en-US" sz="5200" dirty="0" smtClean="0">
                <a:solidFill>
                  <a:schemeClr val="tx1"/>
                </a:solidFill>
                <a:latin typeface="Frutiger LT Std 45 Light"/>
              </a:rPr>
              <a:t>expectations </a:t>
            </a:r>
            <a:r>
              <a:rPr lang="en-US" sz="5200" dirty="0">
                <a:solidFill>
                  <a:schemeClr val="tx1"/>
                </a:solidFill>
                <a:latin typeface="Frutiger LT Std 45 Light"/>
              </a:rPr>
              <a:t>about what it means to be a successful employee at your company. You can showcase the skills and traits that are highly valued in your organization so that new hires know how to behave upon starting. This communication resonates with the job seekers who are able and willing to meet these expectations. As a result, the ones who apply and get hired are less likely to leave your organization.</a:t>
            </a:r>
            <a:endParaRPr lang="en-US" sz="5200" dirty="0" smtClean="0">
              <a:solidFill>
                <a:schemeClr val="tx1"/>
              </a:solidFill>
              <a:latin typeface="Frutiger LT Std 45 Light"/>
            </a:endParaRPr>
          </a:p>
          <a:p>
            <a:pPr lvl="1" algn="l"/>
            <a:endParaRPr lang="en-US" sz="5600" dirty="0" smtClean="0">
              <a:solidFill>
                <a:schemeClr val="tx1"/>
              </a:solidFill>
              <a:latin typeface="Frutiger LT Std 45 Light"/>
            </a:endParaRPr>
          </a:p>
          <a:p>
            <a:pPr marL="800100" lvl="1" indent="-342900" algn="l">
              <a:buFont typeface="Wingdings" panose="05000000000000000000" pitchFamily="2" charset="2"/>
              <a:buChar char="§"/>
            </a:pPr>
            <a:r>
              <a:rPr lang="en-US" sz="5600" dirty="0" smtClean="0">
                <a:solidFill>
                  <a:schemeClr val="tx1"/>
                </a:solidFill>
                <a:latin typeface="Frutiger LT Std 45 Light"/>
              </a:rPr>
              <a:t>Build the UMMS brand: An academic health sciences leader with a reputation for groundbreaking education, research and health care; committed to excellence, diversity, competitive benefits and work-life integration.</a:t>
            </a:r>
          </a:p>
          <a:p>
            <a:pPr lvl="1" algn="l"/>
            <a:endParaRPr lang="en-US" sz="5600" dirty="0" smtClean="0">
              <a:solidFill>
                <a:schemeClr val="tx1"/>
              </a:solidFill>
              <a:latin typeface="Frutiger LT Std 45 Light"/>
            </a:endParaRPr>
          </a:p>
          <a:p>
            <a:pPr lvl="1" algn="l"/>
            <a:r>
              <a:rPr lang="en-US" sz="4800" dirty="0" smtClean="0">
                <a:solidFill>
                  <a:schemeClr val="tx1"/>
                </a:solidFill>
                <a:latin typeface="Frutiger LT Std 45 Light"/>
              </a:rPr>
              <a:t>*</a:t>
            </a:r>
            <a:r>
              <a:rPr lang="en-US" sz="4800" i="1" dirty="0" smtClean="0">
                <a:solidFill>
                  <a:schemeClr val="tx1"/>
                </a:solidFill>
                <a:latin typeface="Frutiger LT Std 45 Light"/>
              </a:rPr>
              <a:t>iCIMs</a:t>
            </a:r>
            <a:r>
              <a:rPr lang="en-US" sz="4800" dirty="0" smtClean="0">
                <a:solidFill>
                  <a:schemeClr val="tx1"/>
                </a:solidFill>
                <a:latin typeface="Frutiger LT Std 45 Light"/>
              </a:rPr>
              <a:t>, 2016</a:t>
            </a: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endParaRPr lang="en-US" sz="3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33867"/>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342" t="8966" r="52345" b="22758"/>
          <a:stretch>
            <a:fillRect/>
          </a:stretch>
        </p:blipFill>
        <p:spPr bwMode="auto">
          <a:xfrm>
            <a:off x="6965084" y="1600200"/>
            <a:ext cx="2038601" cy="10440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826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16618"/>
            <a:ext cx="8229600" cy="914400"/>
          </a:xfrm>
        </p:spPr>
        <p:txBody>
          <a:bodyPr>
            <a:normAutofit/>
          </a:bodyPr>
          <a:lstStyle/>
          <a:p>
            <a:r>
              <a:rPr lang="en-US" sz="2400" dirty="0">
                <a:latin typeface="Frutiger LT Std 45 Light"/>
              </a:rPr>
              <a:t>I. </a:t>
            </a:r>
            <a:r>
              <a:rPr lang="en-US" sz="2400" dirty="0" smtClean="0">
                <a:latin typeface="Frutiger LT Std 45 Light"/>
              </a:rPr>
              <a:t>Interviewing and Hiring </a:t>
            </a:r>
            <a:r>
              <a:rPr lang="en-US" sz="2400" dirty="0" smtClean="0"/>
              <a:t/>
            </a:r>
            <a:br>
              <a:rPr lang="en-US" sz="2400" dirty="0" smtClean="0"/>
            </a:br>
            <a:r>
              <a:rPr lang="en-US" sz="2400" b="1" dirty="0" smtClean="0"/>
              <a:t>Building the UMMS Brand: Diversity &amp; Inclusion</a:t>
            </a:r>
            <a:endParaRPr lang="en-US" sz="2400" b="1" dirty="0"/>
          </a:p>
        </p:txBody>
      </p:sp>
      <p:sp>
        <p:nvSpPr>
          <p:cNvPr id="4" name="Subtitle 2"/>
          <p:cNvSpPr txBox="1">
            <a:spLocks/>
          </p:cNvSpPr>
          <p:nvPr/>
        </p:nvSpPr>
        <p:spPr>
          <a:xfrm>
            <a:off x="-152400" y="1225550"/>
            <a:ext cx="6324600" cy="3581400"/>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000" dirty="0" smtClean="0">
              <a:solidFill>
                <a:schemeClr val="tx1"/>
              </a:solidFill>
              <a:latin typeface="Frutiger LT Std 45 Light"/>
            </a:endParaRPr>
          </a:p>
          <a:p>
            <a:pPr marL="800100" lvl="1" indent="-342900" algn="l">
              <a:buFont typeface="Wingdings" panose="05000000000000000000" pitchFamily="2" charset="2"/>
              <a:buChar char="§"/>
            </a:pPr>
            <a:r>
              <a:rPr lang="en-US" sz="2600" dirty="0" smtClean="0">
                <a:solidFill>
                  <a:schemeClr val="tx1"/>
                </a:solidFill>
                <a:latin typeface="Frutiger LT Std 45 Light"/>
              </a:rPr>
              <a:t>UMMS is committed to a </a:t>
            </a:r>
            <a:r>
              <a:rPr lang="en-US" sz="2600" b="1" i="1" dirty="0" smtClean="0">
                <a:solidFill>
                  <a:schemeClr val="tx1"/>
                </a:solidFill>
                <a:latin typeface="Frutiger LT Std 45 Light"/>
              </a:rPr>
              <a:t>diverse</a:t>
            </a:r>
            <a:r>
              <a:rPr lang="en-US" sz="2600" dirty="0" smtClean="0">
                <a:solidFill>
                  <a:schemeClr val="tx1"/>
                </a:solidFill>
                <a:latin typeface="Frutiger LT Std 45 Light"/>
              </a:rPr>
              <a:t> and </a:t>
            </a:r>
            <a:r>
              <a:rPr lang="en-US" sz="2600" b="1" i="1" dirty="0" smtClean="0">
                <a:solidFill>
                  <a:schemeClr val="tx1"/>
                </a:solidFill>
                <a:latin typeface="Frutiger LT Std 45 Light"/>
              </a:rPr>
              <a:t>inclusive</a:t>
            </a:r>
            <a:r>
              <a:rPr lang="en-US" sz="2600" i="1" dirty="0" smtClean="0">
                <a:solidFill>
                  <a:schemeClr val="tx1"/>
                </a:solidFill>
                <a:latin typeface="Frutiger LT Std 45 Light"/>
              </a:rPr>
              <a:t> </a:t>
            </a:r>
            <a:r>
              <a:rPr lang="en-US" sz="2600" dirty="0" smtClean="0">
                <a:solidFill>
                  <a:schemeClr val="tx1"/>
                </a:solidFill>
                <a:latin typeface="Frutiger LT Std 45 Light"/>
              </a:rPr>
              <a:t>workforce that is reflected in our faculty, students and staff.</a:t>
            </a:r>
          </a:p>
          <a:p>
            <a:pPr lvl="1" algn="l"/>
            <a:endParaRPr lang="en-US" sz="2600" dirty="0" smtClean="0">
              <a:solidFill>
                <a:schemeClr val="tx1"/>
              </a:solidFill>
              <a:latin typeface="Frutiger LT Std 45 Light"/>
            </a:endParaRPr>
          </a:p>
          <a:p>
            <a:pPr marL="1257300" lvl="2" indent="-342900" algn="l">
              <a:buFont typeface="Wingdings" panose="05000000000000000000" pitchFamily="2" charset="2"/>
              <a:buChar char="§"/>
            </a:pPr>
            <a:r>
              <a:rPr lang="en-US" sz="2600" b="1" dirty="0" smtClean="0">
                <a:solidFill>
                  <a:schemeClr val="tx1"/>
                </a:solidFill>
                <a:latin typeface="Frutiger LT Std 45 Light"/>
              </a:rPr>
              <a:t>Diversity</a:t>
            </a:r>
            <a:r>
              <a:rPr lang="en-US" sz="2600" dirty="0" smtClean="0">
                <a:solidFill>
                  <a:schemeClr val="tx1"/>
                </a:solidFill>
                <a:latin typeface="Frutiger LT Std 45 Light"/>
              </a:rPr>
              <a:t>: Understanding that each individual is unique and recognizing our individual differences.</a:t>
            </a:r>
          </a:p>
          <a:p>
            <a:pPr marL="1257300" lvl="2" indent="-342900" algn="l">
              <a:buFont typeface="Wingdings" panose="05000000000000000000" pitchFamily="2" charset="2"/>
              <a:buChar char="§"/>
            </a:pPr>
            <a:r>
              <a:rPr lang="en-US" sz="2600" b="1" dirty="0" smtClean="0">
                <a:solidFill>
                  <a:schemeClr val="tx1"/>
                </a:solidFill>
                <a:latin typeface="Frutiger LT Std 45 Light"/>
              </a:rPr>
              <a:t>Inclusion</a:t>
            </a:r>
            <a:r>
              <a:rPr lang="en-US" sz="2600" dirty="0" smtClean="0">
                <a:solidFill>
                  <a:schemeClr val="tx1"/>
                </a:solidFill>
                <a:latin typeface="Frutiger LT Std 45 Light"/>
              </a:rPr>
              <a:t>: Welcoming diversity and creating an environment where all different kinds of people can thrive and succeed.</a:t>
            </a:r>
          </a:p>
          <a:p>
            <a:pPr lvl="1" algn="l"/>
            <a:endParaRPr lang="en-US" sz="2600" dirty="0" smtClean="0">
              <a:solidFill>
                <a:schemeClr val="tx1"/>
              </a:solidFill>
              <a:latin typeface="Frutiger LT Std 45 Light"/>
            </a:endParaRPr>
          </a:p>
          <a:p>
            <a:pPr marL="800100" lvl="1" indent="-342900" algn="l">
              <a:buFont typeface="Wingdings" panose="05000000000000000000" pitchFamily="2" charset="2"/>
              <a:buChar char="§"/>
            </a:pPr>
            <a:r>
              <a:rPr lang="en-US" sz="2600" dirty="0" smtClean="0">
                <a:solidFill>
                  <a:schemeClr val="tx1"/>
                </a:solidFill>
                <a:latin typeface="Frutiger LT Std 45 Light"/>
              </a:rPr>
              <a:t>Diversity compels UMMS to lead in the development and implementation of innovative approaches to health sciences education, research and public service.*</a:t>
            </a:r>
          </a:p>
          <a:p>
            <a:pPr lvl="1" algn="l"/>
            <a:endParaRPr lang="en-US" sz="2000" dirty="0" smtClean="0">
              <a:solidFill>
                <a:schemeClr val="tx1"/>
              </a:solidFill>
              <a:latin typeface="Frutiger LT Std 45 Light"/>
            </a:endParaRPr>
          </a:p>
          <a:p>
            <a:pPr marL="800100" lvl="1" indent="-342900" algn="l">
              <a:buFont typeface="Wingdings" panose="05000000000000000000" pitchFamily="2" charset="2"/>
              <a:buChar char="§"/>
            </a:pPr>
            <a:endParaRPr lang="en-US" sz="2000" dirty="0" smtClean="0">
              <a:solidFill>
                <a:schemeClr val="tx1"/>
              </a:solidFill>
              <a:latin typeface="Frutiger LT Std 45 Light"/>
            </a:endParaRPr>
          </a:p>
          <a:p>
            <a:pPr lvl="1" algn="l"/>
            <a:r>
              <a:rPr lang="en-US" sz="1900" dirty="0" smtClean="0">
                <a:solidFill>
                  <a:schemeClr val="tx1"/>
                </a:solidFill>
              </a:rPr>
              <a:t>*</a:t>
            </a:r>
            <a:r>
              <a:rPr lang="en-US" sz="1900" i="1" dirty="0" smtClean="0">
                <a:solidFill>
                  <a:schemeClr val="tx1"/>
                </a:solidFill>
              </a:rPr>
              <a:t>UMMS Diversity &amp; Inclusion Office, Guide to Recruiting a Diverse Faculty, 2014.</a:t>
            </a:r>
          </a:p>
          <a:p>
            <a:pPr marL="342900" indent="-342900">
              <a:buFont typeface="Wingdings" panose="05000000000000000000" pitchFamily="2" charset="2"/>
              <a:buChar char="§"/>
            </a:pPr>
            <a:endParaRPr lang="en-US" sz="2000" dirty="0" smtClean="0">
              <a:solidFill>
                <a:schemeClr val="tx1"/>
              </a:solidFill>
            </a:endParaRPr>
          </a:p>
          <a:p>
            <a:pPr marL="342900" indent="-342900">
              <a:buFont typeface="Wingdings" panose="05000000000000000000" pitchFamily="2" charset="2"/>
              <a:buChar char="§"/>
            </a:pPr>
            <a:endParaRPr lang="en-US" sz="2000" dirty="0" smtClean="0">
              <a:solidFill>
                <a:schemeClr val="tx1"/>
              </a:solidFill>
            </a:endParaRPr>
          </a:p>
          <a:p>
            <a:endParaRPr lang="en-US" dirty="0" smtClean="0"/>
          </a:p>
          <a:p>
            <a:endParaRPr lang="en-US" dirty="0" smtClean="0"/>
          </a:p>
          <a:p>
            <a:endParaRPr lang="en-US" dirty="0"/>
          </a:p>
        </p:txBody>
      </p:sp>
      <p:sp>
        <p:nvSpPr>
          <p:cNvPr id="5" name="AutoShape 2" descr="Image result for importance images"/>
          <p:cNvSpPr>
            <a:spLocks noChangeAspect="1" noChangeArrowheads="1"/>
          </p:cNvSpPr>
          <p:nvPr/>
        </p:nvSpPr>
        <p:spPr bwMode="auto">
          <a:xfrm>
            <a:off x="0" y="-13652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importance images"/>
          <p:cNvSpPr>
            <a:spLocks noChangeAspect="1" noChangeArrowheads="1"/>
          </p:cNvSpPr>
          <p:nvPr/>
        </p:nvSpPr>
        <p:spPr bwMode="auto">
          <a:xfrm>
            <a:off x="152400" y="15875"/>
            <a:ext cx="1333500"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descr="Image result for diversity image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2770" y="1752600"/>
            <a:ext cx="2523319"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25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81000"/>
            <a:ext cx="8305800" cy="704850"/>
          </a:xfrm>
        </p:spPr>
        <p:txBody>
          <a:bodyPr>
            <a:normAutofit fontScale="90000"/>
          </a:bodyPr>
          <a:lstStyle/>
          <a:p>
            <a:r>
              <a:rPr lang="en-US" dirty="0">
                <a:latin typeface="Frutiger LT Std 45 Light"/>
              </a:rPr>
              <a:t>I. </a:t>
            </a:r>
            <a:r>
              <a:rPr lang="en-US" dirty="0" smtClean="0">
                <a:latin typeface="Frutiger LT Std 45 Light"/>
              </a:rPr>
              <a:t>Interviewing and Hiring</a:t>
            </a:r>
            <a:r>
              <a:rPr lang="en-US" dirty="0"/>
              <a:t/>
            </a:r>
            <a:br>
              <a:rPr lang="en-US" dirty="0"/>
            </a:br>
            <a:r>
              <a:rPr lang="en-US" b="1" dirty="0" smtClean="0"/>
              <a:t>Recruiting and Hiring Process</a:t>
            </a:r>
            <a:endParaRPr lang="en-US" sz="2000" b="1" dirty="0">
              <a:solidFill>
                <a:srgbClr val="FF0000"/>
              </a:solidFill>
            </a:endParaRPr>
          </a:p>
        </p:txBody>
      </p:sp>
      <p:sp>
        <p:nvSpPr>
          <p:cNvPr id="6" name="Subtitle 2"/>
          <p:cNvSpPr txBox="1">
            <a:spLocks/>
          </p:cNvSpPr>
          <p:nvPr/>
        </p:nvSpPr>
        <p:spPr>
          <a:xfrm>
            <a:off x="685800" y="1447800"/>
            <a:ext cx="7772400" cy="3429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800" kern="1200" baseline="0">
                <a:solidFill>
                  <a:schemeClr val="bg1">
                    <a:lumMod val="65000"/>
                  </a:schemeClr>
                </a:solidFill>
                <a:latin typeface="Frutiger LT Std 45 Light"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smtClean="0"/>
          </a:p>
          <a:p>
            <a:endParaRPr lang="en-US" dirty="0" smtClean="0"/>
          </a:p>
          <a:p>
            <a:endParaRPr lang="en-US" dirty="0"/>
          </a:p>
        </p:txBody>
      </p:sp>
      <p:sp>
        <p:nvSpPr>
          <p:cNvPr id="3" name="Rectangle 2"/>
          <p:cNvSpPr/>
          <p:nvPr/>
        </p:nvSpPr>
        <p:spPr>
          <a:xfrm>
            <a:off x="152400" y="1372005"/>
            <a:ext cx="4648199" cy="335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1: Requisitions Created and Approved</a:t>
            </a:r>
            <a:endParaRPr lang="en-US" b="1" dirty="0"/>
          </a:p>
        </p:txBody>
      </p:sp>
      <p:sp>
        <p:nvSpPr>
          <p:cNvPr id="7" name="Rectangle 6"/>
          <p:cNvSpPr/>
          <p:nvPr/>
        </p:nvSpPr>
        <p:spPr>
          <a:xfrm>
            <a:off x="310005" y="1832153"/>
            <a:ext cx="5078519" cy="286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2: Recruitment Consultation</a:t>
            </a:r>
            <a:endParaRPr lang="en-US" b="1" dirty="0"/>
          </a:p>
        </p:txBody>
      </p:sp>
      <p:sp>
        <p:nvSpPr>
          <p:cNvPr id="8" name="Rectangle 7"/>
          <p:cNvSpPr/>
          <p:nvPr/>
        </p:nvSpPr>
        <p:spPr>
          <a:xfrm>
            <a:off x="609600" y="2257461"/>
            <a:ext cx="5878068" cy="287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3: Job Posting</a:t>
            </a:r>
            <a:endParaRPr lang="en-US" b="1" dirty="0"/>
          </a:p>
        </p:txBody>
      </p:sp>
      <p:sp>
        <p:nvSpPr>
          <p:cNvPr id="9" name="Rectangle 8"/>
          <p:cNvSpPr/>
          <p:nvPr/>
        </p:nvSpPr>
        <p:spPr>
          <a:xfrm>
            <a:off x="839976" y="2720714"/>
            <a:ext cx="5940049" cy="299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4: Review Incoming Applications</a:t>
            </a:r>
            <a:endParaRPr lang="en-US" b="1" dirty="0"/>
          </a:p>
        </p:txBody>
      </p:sp>
      <p:sp>
        <p:nvSpPr>
          <p:cNvPr id="10" name="Rectangle 9"/>
          <p:cNvSpPr/>
          <p:nvPr/>
        </p:nvSpPr>
        <p:spPr>
          <a:xfrm>
            <a:off x="1219200" y="3197841"/>
            <a:ext cx="6029225" cy="297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5: Source Additional Applications</a:t>
            </a:r>
            <a:endParaRPr lang="en-US" b="1" dirty="0"/>
          </a:p>
        </p:txBody>
      </p:sp>
      <p:sp>
        <p:nvSpPr>
          <p:cNvPr id="11" name="Rectangle 10"/>
          <p:cNvSpPr/>
          <p:nvPr/>
        </p:nvSpPr>
        <p:spPr>
          <a:xfrm>
            <a:off x="1535726" y="3637223"/>
            <a:ext cx="6072547" cy="254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6: Phone Screen and/or Interview</a:t>
            </a:r>
            <a:endParaRPr lang="en-US" b="1" dirty="0"/>
          </a:p>
        </p:txBody>
      </p:sp>
      <p:sp>
        <p:nvSpPr>
          <p:cNvPr id="12" name="Rectangle 11"/>
          <p:cNvSpPr/>
          <p:nvPr/>
        </p:nvSpPr>
        <p:spPr>
          <a:xfrm>
            <a:off x="1827025" y="4000239"/>
            <a:ext cx="6333346" cy="28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7: Submit to Hiring Manager for Review and Interview</a:t>
            </a:r>
            <a:endParaRPr lang="en-US" b="1" dirty="0"/>
          </a:p>
        </p:txBody>
      </p:sp>
      <p:sp>
        <p:nvSpPr>
          <p:cNvPr id="5" name="Down Arrow 4"/>
          <p:cNvSpPr/>
          <p:nvPr/>
        </p:nvSpPr>
        <p:spPr>
          <a:xfrm>
            <a:off x="5437292" y="2457283"/>
            <a:ext cx="484632" cy="4666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4903892" y="2009899"/>
            <a:ext cx="484632" cy="447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4392167" y="1560690"/>
            <a:ext cx="484632" cy="4262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6076100" y="2855685"/>
            <a:ext cx="484632" cy="423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a:off x="6560732" y="3369136"/>
            <a:ext cx="484632" cy="423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p:cNvSpPr/>
          <p:nvPr/>
        </p:nvSpPr>
        <p:spPr>
          <a:xfrm>
            <a:off x="7442157" y="3751811"/>
            <a:ext cx="484632" cy="423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124854" y="4368204"/>
            <a:ext cx="6333346" cy="28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8: Reference Check</a:t>
            </a:r>
            <a:endParaRPr lang="en-US" b="1" dirty="0"/>
          </a:p>
        </p:txBody>
      </p:sp>
      <p:sp>
        <p:nvSpPr>
          <p:cNvPr id="20" name="Rectangle 19"/>
          <p:cNvSpPr/>
          <p:nvPr/>
        </p:nvSpPr>
        <p:spPr>
          <a:xfrm>
            <a:off x="2386718" y="4784340"/>
            <a:ext cx="6333346" cy="28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9: Job Offer Development</a:t>
            </a:r>
            <a:endParaRPr lang="en-US" b="1" dirty="0"/>
          </a:p>
        </p:txBody>
      </p:sp>
      <p:sp>
        <p:nvSpPr>
          <p:cNvPr id="21" name="Rectangle 20"/>
          <p:cNvSpPr/>
          <p:nvPr/>
        </p:nvSpPr>
        <p:spPr>
          <a:xfrm>
            <a:off x="2512935" y="5174693"/>
            <a:ext cx="6333346" cy="28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10: Extend Job Offer</a:t>
            </a:r>
            <a:endParaRPr lang="en-US" b="1" dirty="0"/>
          </a:p>
        </p:txBody>
      </p:sp>
      <p:sp>
        <p:nvSpPr>
          <p:cNvPr id="22" name="Rectangle 21"/>
          <p:cNvSpPr/>
          <p:nvPr/>
        </p:nvSpPr>
        <p:spPr>
          <a:xfrm>
            <a:off x="2667000" y="5571030"/>
            <a:ext cx="6333346" cy="284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Step 11: Send to Onboarding</a:t>
            </a:r>
            <a:endParaRPr lang="en-US" b="1" dirty="0"/>
          </a:p>
        </p:txBody>
      </p:sp>
      <p:sp>
        <p:nvSpPr>
          <p:cNvPr id="23" name="Down Arrow 22"/>
          <p:cNvSpPr/>
          <p:nvPr/>
        </p:nvSpPr>
        <p:spPr>
          <a:xfrm>
            <a:off x="7684473" y="4242546"/>
            <a:ext cx="484632" cy="423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p:nvPr/>
        </p:nvSpPr>
        <p:spPr>
          <a:xfrm>
            <a:off x="7951841" y="4582061"/>
            <a:ext cx="484632" cy="423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own Arrow 24"/>
          <p:cNvSpPr/>
          <p:nvPr/>
        </p:nvSpPr>
        <p:spPr>
          <a:xfrm>
            <a:off x="8335953" y="4926595"/>
            <a:ext cx="484632" cy="423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own Arrow 25"/>
          <p:cNvSpPr/>
          <p:nvPr/>
        </p:nvSpPr>
        <p:spPr>
          <a:xfrm>
            <a:off x="8659368" y="5360664"/>
            <a:ext cx="484632" cy="423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1889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Sabon"/>
        <a:ea typeface=""/>
        <a:cs typeface=""/>
      </a:majorFont>
      <a:minorFont>
        <a:latin typeface="Sab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MMS_PPT_Causal_peo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79134</TotalTime>
  <Words>4007</Words>
  <Application>Microsoft Office PowerPoint</Application>
  <PresentationFormat>On-screen Show (4:3)</PresentationFormat>
  <Paragraphs>845</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Frutiger LT Std 45 Light</vt:lpstr>
      <vt:lpstr>Frutiger LT Std 55 Roman</vt:lpstr>
      <vt:lpstr>Sabon</vt:lpstr>
      <vt:lpstr>Sabon LT Std</vt:lpstr>
      <vt:lpstr>Wingdings</vt:lpstr>
      <vt:lpstr>Default Theme</vt:lpstr>
      <vt:lpstr>UMMS_PPT_Causal_people</vt:lpstr>
      <vt:lpstr>HIRE </vt:lpstr>
      <vt:lpstr>Manage and Lead at UMMS</vt:lpstr>
      <vt:lpstr>Manage and Lead at UMMS</vt:lpstr>
      <vt:lpstr>Agenda</vt:lpstr>
      <vt:lpstr>I. Interviewing and Hiring  Course Goals</vt:lpstr>
      <vt:lpstr>What do you already know?</vt:lpstr>
      <vt:lpstr>I. Interviewing and Hiring  Identify, Select &amp; Hire Candidates: Employer Branding</vt:lpstr>
      <vt:lpstr>I. Interviewing and Hiring  Building the UMMS Brand: Diversity &amp; Inclusion</vt:lpstr>
      <vt:lpstr>I. Interviewing and Hiring Recruiting and Hiring Process</vt:lpstr>
      <vt:lpstr>I. Interviewing and Hiring  Hiring Process and Diversity</vt:lpstr>
      <vt:lpstr>I. Interviewing and Hiring  Skills versus Competencies</vt:lpstr>
      <vt:lpstr>I. Interviewing and Hiring  Manager’s Goal for Interviewing: “The Candidate Assessment”</vt:lpstr>
      <vt:lpstr>I. Interviewing and Hiring  What is Behavioral &amp; Competency Based Interviewing?</vt:lpstr>
      <vt:lpstr>I. Interviewing and Hiring Behavioral Based Interviewing Model</vt:lpstr>
      <vt:lpstr>I. Interviewing and Hiring Traditional versus Behavioral Questions</vt:lpstr>
      <vt:lpstr>I. Interviewing and Hiring Interviewing Dilemmas</vt:lpstr>
      <vt:lpstr>I. Interviewing and Hiring Common Interview Mistakes</vt:lpstr>
      <vt:lpstr>I. Interviewing and Hiring Common Interview Mistakes</vt:lpstr>
      <vt:lpstr>I. Interviewing and Hiring Interview Guidelines &amp; Suggestions</vt:lpstr>
      <vt:lpstr>I. Interviewing and Hiring Interviewing Guidelines</vt:lpstr>
      <vt:lpstr>I. Interviewing and Hiring Interviewing Guidelines (Cont’d)</vt:lpstr>
      <vt:lpstr>I. Interviewing and Hiring Resume Analysis</vt:lpstr>
      <vt:lpstr>I. Interviewing and Hiring Resume Analysis Tips</vt:lpstr>
      <vt:lpstr>I. Interviewing and Hiring Do’s and Don’ts about asking questions</vt:lpstr>
      <vt:lpstr>I. Interviewing and Hiring Learn More About Open-Ended Questions</vt:lpstr>
      <vt:lpstr>I. Interviewing and Hiring Developing Behavioral Based Interview Questions</vt:lpstr>
      <vt:lpstr>I. Interviewing and Hiring Large Group Discussion</vt:lpstr>
      <vt:lpstr>I. Interviewing and Hiring Interviewer’s Role</vt:lpstr>
      <vt:lpstr>I. Interviewing and Hiring Illegal Questions</vt:lpstr>
      <vt:lpstr>I. Interviewing and Hiring Candidate Assessment</vt:lpstr>
      <vt:lpstr>I. Interviewing and Hiring Team Interviewing Guidelines</vt:lpstr>
      <vt:lpstr>I. Interviewing and Hiring Interview Practice</vt:lpstr>
      <vt:lpstr>I. Interviewing and Hiring Learning Outcomes</vt:lpstr>
      <vt:lpstr>I. Interviewing and Hiring Additional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Haviland, Christina</dc:creator>
  <cp:lastModifiedBy>Streeter, Martha</cp:lastModifiedBy>
  <cp:revision>1470</cp:revision>
  <cp:lastPrinted>2017-03-15T19:35:57Z</cp:lastPrinted>
  <dcterms:created xsi:type="dcterms:W3CDTF">2006-08-16T00:00:00Z</dcterms:created>
  <dcterms:modified xsi:type="dcterms:W3CDTF">2017-07-28T20:08:32Z</dcterms:modified>
</cp:coreProperties>
</file>