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17"/>
  </p:notesMasterIdLst>
  <p:handoutMasterIdLst>
    <p:handoutMasterId r:id="rId18"/>
  </p:handoutMasterIdLst>
  <p:sldIdLst>
    <p:sldId id="301" r:id="rId2"/>
    <p:sldId id="302" r:id="rId3"/>
    <p:sldId id="343" r:id="rId4"/>
    <p:sldId id="344" r:id="rId5"/>
    <p:sldId id="329" r:id="rId6"/>
    <p:sldId id="331" r:id="rId7"/>
    <p:sldId id="330" r:id="rId8"/>
    <p:sldId id="332" r:id="rId9"/>
    <p:sldId id="352" r:id="rId10"/>
    <p:sldId id="345" r:id="rId11"/>
    <p:sldId id="346" r:id="rId12"/>
    <p:sldId id="350" r:id="rId13"/>
    <p:sldId id="351" r:id="rId14"/>
    <p:sldId id="349" r:id="rId15"/>
    <p:sldId id="341" r:id="rId16"/>
  </p:sldIdLst>
  <p:sldSz cx="9144000" cy="6858000" type="screen4x3"/>
  <p:notesSz cx="7023100" cy="9309100"/>
  <p:custDataLst>
    <p:tags r:id="rId1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20">
          <p15:clr>
            <a:srgbClr val="A4A3A4"/>
          </p15:clr>
        </p15:guide>
        <p15:guide id="2" orient="horz" pos="1014">
          <p15:clr>
            <a:srgbClr val="A4A3A4"/>
          </p15:clr>
        </p15:guide>
        <p15:guide id="3" pos="288">
          <p15:clr>
            <a:srgbClr val="A4A3A4"/>
          </p15:clr>
        </p15:guide>
      </p15:sldGuideLst>
    </p:ext>
    <p:ext uri="{2D200454-40CA-4A62-9FC3-DE9A4176ACB9}">
      <p15:notesGuideLst xmlns:p15="http://schemas.microsoft.com/office/powerpoint/2012/main">
        <p15:guide id="1" orient="horz" pos="2960" userDrawn="1">
          <p15:clr>
            <a:srgbClr val="A4A3A4"/>
          </p15:clr>
        </p15:guide>
        <p15:guide id="2" pos="2240" userDrawn="1">
          <p15:clr>
            <a:srgbClr val="A4A3A4"/>
          </p15:clr>
        </p15:guide>
        <p15:guide id="3" orient="horz" pos="2932" userDrawn="1">
          <p15:clr>
            <a:srgbClr val="A4A3A4"/>
          </p15:clr>
        </p15:guide>
        <p15:guide id="4"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5A1"/>
    <a:srgbClr val="EFEEFF"/>
    <a:srgbClr val="E8E7EF"/>
    <a:srgbClr val="FFC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3" autoAdjust="0"/>
    <p:restoredTop sz="80334" autoAdjust="0"/>
  </p:normalViewPr>
  <p:slideViewPr>
    <p:cSldViewPr snapToGrid="0" snapToObjects="1">
      <p:cViewPr varScale="1">
        <p:scale>
          <a:sx n="84" d="100"/>
          <a:sy n="84" d="100"/>
        </p:scale>
        <p:origin x="990" y="78"/>
      </p:cViewPr>
      <p:guideLst>
        <p:guide orient="horz" pos="220"/>
        <p:guide orient="horz" pos="1014"/>
        <p:guide pos="288"/>
      </p:guideLst>
    </p:cSldViewPr>
  </p:slideViewPr>
  <p:outlineViewPr>
    <p:cViewPr>
      <p:scale>
        <a:sx n="33" d="100"/>
        <a:sy n="33" d="100"/>
      </p:scale>
      <p:origin x="42" y="11382"/>
    </p:cViewPr>
  </p:outlineViewPr>
  <p:notesTextViewPr>
    <p:cViewPr>
      <p:scale>
        <a:sx n="100" d="100"/>
        <a:sy n="100" d="100"/>
      </p:scale>
      <p:origin x="0" y="0"/>
    </p:cViewPr>
  </p:notesTextViewPr>
  <p:sorterViewPr>
    <p:cViewPr>
      <p:scale>
        <a:sx n="90" d="100"/>
        <a:sy n="90" d="100"/>
      </p:scale>
      <p:origin x="0" y="3792"/>
    </p:cViewPr>
  </p:sorterViewPr>
  <p:notesViewPr>
    <p:cSldViewPr snapToGrid="0" snapToObjects="1">
      <p:cViewPr>
        <p:scale>
          <a:sx n="100" d="100"/>
          <a:sy n="100" d="100"/>
        </p:scale>
        <p:origin x="3498" y="-306"/>
      </p:cViewPr>
      <p:guideLst>
        <p:guide orient="horz" pos="2960"/>
        <p:guide pos="2240"/>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13" tIns="46656" rIns="93313" bIns="46656" rtlCol="0"/>
          <a:lstStyle>
            <a:lvl1pPr algn="l">
              <a:defRPr sz="1200"/>
            </a:lvl1pPr>
          </a:lstStyle>
          <a:p>
            <a:endParaRPr lang="en-US" dirty="0"/>
          </a:p>
        </p:txBody>
      </p:sp>
      <p:sp>
        <p:nvSpPr>
          <p:cNvPr id="3" name="Date Placeholder 2"/>
          <p:cNvSpPr>
            <a:spLocks noGrp="1"/>
          </p:cNvSpPr>
          <p:nvPr>
            <p:ph type="dt" sz="quarter" idx="1"/>
          </p:nvPr>
        </p:nvSpPr>
        <p:spPr>
          <a:xfrm>
            <a:off x="3978133" y="1"/>
            <a:ext cx="3043343" cy="465455"/>
          </a:xfrm>
          <a:prstGeom prst="rect">
            <a:avLst/>
          </a:prstGeom>
        </p:spPr>
        <p:txBody>
          <a:bodyPr vert="horz" lIns="93313" tIns="46656" rIns="93313" bIns="46656" rtlCol="0"/>
          <a:lstStyle>
            <a:lvl1pPr algn="r">
              <a:defRPr sz="1200"/>
            </a:lvl1pPr>
          </a:lstStyle>
          <a:p>
            <a:fld id="{A70B4DE4-128D-489B-A07B-1D0684686A4D}" type="datetimeFigureOut">
              <a:rPr lang="en-US" smtClean="0"/>
              <a:pPr/>
              <a:t>7/12/2019</a:t>
            </a:fld>
            <a:endParaRPr lang="en-US" dirty="0"/>
          </a:p>
        </p:txBody>
      </p:sp>
      <p:sp>
        <p:nvSpPr>
          <p:cNvPr id="4" name="Footer Placeholder 3"/>
          <p:cNvSpPr>
            <a:spLocks noGrp="1"/>
          </p:cNvSpPr>
          <p:nvPr>
            <p:ph type="ftr" sz="quarter" idx="2"/>
          </p:nvPr>
        </p:nvSpPr>
        <p:spPr>
          <a:xfrm>
            <a:off x="1" y="8842031"/>
            <a:ext cx="3043343" cy="465455"/>
          </a:xfrm>
          <a:prstGeom prst="rect">
            <a:avLst/>
          </a:prstGeom>
        </p:spPr>
        <p:txBody>
          <a:bodyPr vert="horz" lIns="93313" tIns="46656" rIns="93313" bIns="466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lIns="93313" tIns="46656" rIns="93313" bIns="46656" rtlCol="0" anchor="b"/>
          <a:lstStyle>
            <a:lvl1pPr algn="r">
              <a:defRPr sz="1200"/>
            </a:lvl1pPr>
          </a:lstStyle>
          <a:p>
            <a:fld id="{080F6B62-8BC6-4F83-A381-741978E3B342}" type="slidenum">
              <a:rPr lang="en-US" smtClean="0"/>
              <a:pPr/>
              <a:t>‹#›</a:t>
            </a:fld>
            <a:endParaRPr lang="en-US" dirty="0"/>
          </a:p>
        </p:txBody>
      </p:sp>
    </p:spTree>
    <p:extLst>
      <p:ext uri="{BB962C8B-B14F-4D97-AF65-F5344CB8AC3E}">
        <p14:creationId xmlns:p14="http://schemas.microsoft.com/office/powerpoint/2010/main" val="2197366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13" tIns="46656" rIns="93313" bIns="46656"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8133" y="1"/>
            <a:ext cx="3043343" cy="465455"/>
          </a:xfrm>
          <a:prstGeom prst="rect">
            <a:avLst/>
          </a:prstGeom>
        </p:spPr>
        <p:txBody>
          <a:bodyPr vert="horz" lIns="93313" tIns="46656" rIns="93313" bIns="46656" rtlCol="0"/>
          <a:lstStyle>
            <a:lvl1pPr algn="r" fontAlgn="auto">
              <a:spcBef>
                <a:spcPts val="0"/>
              </a:spcBef>
              <a:spcAft>
                <a:spcPts val="0"/>
              </a:spcAft>
              <a:defRPr sz="1200" smtClean="0">
                <a:latin typeface="+mn-lt"/>
                <a:ea typeface="+mn-ea"/>
                <a:cs typeface="+mn-cs"/>
              </a:defRPr>
            </a:lvl1pPr>
          </a:lstStyle>
          <a:p>
            <a:pPr>
              <a:defRPr/>
            </a:pPr>
            <a:fld id="{4A8CB57C-6141-C84A-8D04-46C4AB2C8AA2}" type="datetime1">
              <a:rPr lang="en-US"/>
              <a:pPr>
                <a:defRPr/>
              </a:pPr>
              <a:t>7/12/2019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3" tIns="46656" rIns="93313" bIns="46656" rtlCol="0" anchor="ctr"/>
          <a:lstStyle/>
          <a:p>
            <a:pPr lvl="0"/>
            <a:endParaRPr lang="en-US" noProof="0" dirty="0"/>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3313" tIns="46656" rIns="93313" bIns="4665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2031"/>
            <a:ext cx="3043343" cy="465455"/>
          </a:xfrm>
          <a:prstGeom prst="rect">
            <a:avLst/>
          </a:prstGeom>
        </p:spPr>
        <p:txBody>
          <a:bodyPr vert="horz" lIns="93313" tIns="46656" rIns="93313" bIns="46656"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13" tIns="46656" rIns="93313" bIns="46656" rtlCol="0" anchor="b"/>
          <a:lstStyle>
            <a:lvl1pPr algn="r" fontAlgn="auto">
              <a:spcBef>
                <a:spcPts val="0"/>
              </a:spcBef>
              <a:spcAft>
                <a:spcPts val="0"/>
              </a:spcAft>
              <a:defRPr sz="1200" smtClean="0">
                <a:latin typeface="+mn-lt"/>
                <a:ea typeface="+mn-ea"/>
                <a:cs typeface="+mn-cs"/>
              </a:defRPr>
            </a:lvl1pPr>
          </a:lstStyle>
          <a:p>
            <a:pPr>
              <a:defRPr/>
            </a:pPr>
            <a:fld id="{95F7B9A8-4C66-6846-8FA9-90C4285F9E28}" type="slidenum">
              <a:rPr lang="en-US"/>
              <a:pPr>
                <a:defRPr/>
              </a:pPr>
              <a:t>‹#›</a:t>
            </a:fld>
            <a:endParaRPr lang="en-US" dirty="0"/>
          </a:p>
        </p:txBody>
      </p:sp>
    </p:spTree>
    <p:extLst>
      <p:ext uri="{BB962C8B-B14F-4D97-AF65-F5344CB8AC3E}">
        <p14:creationId xmlns:p14="http://schemas.microsoft.com/office/powerpoint/2010/main" val="17496499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Hello, my name is Martha Streeter and I am the director of HR Communications, Learning and Professional Development. I am going to review with you today our new UMass Medical School Learning Management System. </a:t>
            </a:r>
          </a:p>
          <a:p>
            <a:pPr lvl="0"/>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3987" indent="-286149" eaLnBrk="0" hangingPunct="0">
              <a:spcBef>
                <a:spcPct val="30000"/>
              </a:spcBef>
              <a:defRPr sz="1200">
                <a:solidFill>
                  <a:schemeClr val="tx1"/>
                </a:solidFill>
                <a:latin typeface="Calibri" pitchFamily="34" charset="0"/>
                <a:ea typeface="MS PGothic" pitchFamily="34" charset="-128"/>
              </a:defRPr>
            </a:lvl2pPr>
            <a:lvl3pPr marL="1144593" indent="-228918" eaLnBrk="0" hangingPunct="0">
              <a:spcBef>
                <a:spcPct val="30000"/>
              </a:spcBef>
              <a:defRPr sz="1200">
                <a:solidFill>
                  <a:schemeClr val="tx1"/>
                </a:solidFill>
                <a:latin typeface="Calibri" pitchFamily="34" charset="0"/>
                <a:ea typeface="MS PGothic" pitchFamily="34" charset="-128"/>
              </a:defRPr>
            </a:lvl3pPr>
            <a:lvl4pPr marL="1602432" indent="-228918" eaLnBrk="0" hangingPunct="0">
              <a:spcBef>
                <a:spcPct val="30000"/>
              </a:spcBef>
              <a:defRPr sz="1200">
                <a:solidFill>
                  <a:schemeClr val="tx1"/>
                </a:solidFill>
                <a:latin typeface="Calibri" pitchFamily="34" charset="0"/>
                <a:ea typeface="MS PGothic" pitchFamily="34" charset="-128"/>
              </a:defRPr>
            </a:lvl4pPr>
            <a:lvl5pPr marL="2060270" indent="-228918" eaLnBrk="0" hangingPunct="0">
              <a:spcBef>
                <a:spcPct val="30000"/>
              </a:spcBef>
              <a:defRPr sz="1200">
                <a:solidFill>
                  <a:schemeClr val="tx1"/>
                </a:solidFill>
                <a:latin typeface="Calibri" pitchFamily="34" charset="0"/>
                <a:ea typeface="MS PGothic" pitchFamily="34" charset="-128"/>
              </a:defRPr>
            </a:lvl5pPr>
            <a:lvl6pPr marL="2518107" indent="-22891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5944" indent="-22891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33781" indent="-22891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91619" indent="-22891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7237F1F-9AAD-450A-AA0A-C65F0BF819C3}" type="slidenum">
              <a:rPr lang="en-US" altLang="en-US" smtClean="0">
                <a:solidFill>
                  <a:srgbClr val="000000"/>
                </a:solidFill>
              </a:rPr>
              <a:pPr eaLnBrk="1" hangingPunct="1">
                <a:spcBef>
                  <a:spcPct val="0"/>
                </a:spcBef>
              </a:pPr>
              <a:t>1</a:t>
            </a:fld>
            <a:endParaRPr lang="en-US" altLang="en-US" dirty="0">
              <a:solidFill>
                <a:srgbClr val="000000"/>
              </a:solidFill>
            </a:endParaRPr>
          </a:p>
        </p:txBody>
      </p:sp>
    </p:spTree>
    <p:extLst>
      <p:ext uri="{BB962C8B-B14F-4D97-AF65-F5344CB8AC3E}">
        <p14:creationId xmlns:p14="http://schemas.microsoft.com/office/powerpoint/2010/main" val="44912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So, we have just reviewed all the admin dashboard functionality, and now we're going to switch over to the learner’s view. So, to switch over from an admin view to a learner view, you go to your initials within the circle that's located in the upper right corner, and you select the drop-down menu to click on “Switch to learner view”, as shown in the diagram below.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10</a:t>
            </a:fld>
            <a:endParaRPr lang="en-US" dirty="0"/>
          </a:p>
        </p:txBody>
      </p:sp>
    </p:spTree>
    <p:extLst>
      <p:ext uri="{BB962C8B-B14F-4D97-AF65-F5344CB8AC3E}">
        <p14:creationId xmlns:p14="http://schemas.microsoft.com/office/powerpoint/2010/main" val="509307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So, now we're in the learner’s view, and we have the home, which is the LMS landing page, as displayed below, that shows your LMS dashboard. There's also the achievements tab, and this will bring you to your completed courses as a learner, and in this section, as a learner, you can see your certificates that can also be downloaded.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128"/>
              <a:cs typeface="ＭＳ Ｐゴシック" charset="-128"/>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Also, if you select into the achievements, there's a leaderboard, and what the leaderboard does for the learner, it shows the learners points and badges for taking certain courses and learning paths that you can also access.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11</a:t>
            </a:fld>
            <a:endParaRPr lang="en-US" dirty="0"/>
          </a:p>
        </p:txBody>
      </p:sp>
    </p:spTree>
    <p:extLst>
      <p:ext uri="{BB962C8B-B14F-4D97-AF65-F5344CB8AC3E}">
        <p14:creationId xmlns:p14="http://schemas.microsoft.com/office/powerpoint/2010/main" val="13087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C73567A-7C34-442F-9FBD-CC19946A2173}"/>
              </a:ext>
            </a:extLst>
          </p:cNvPr>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So, other learner homepage components, the learners are going to see their courses, so below the learner’s metrics banners, the learner is going to see their courses in learning paths that were assigned to them. And what they will also see, is the progress, or if they're not started, or if the courses are overdue. As you can see in the image below, the conflict of interest law, this learner had 50% of it taken.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128"/>
              <a:cs typeface="ＭＳ Ｐゴシック" charset="-128"/>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Next to each of them, you're going to see the percent completion of any course that was assigned to you as a learner. The other home page component is the metrics horizontal menu, and all this does it is a representation of the metrics banner, but as a horizontal menu. So, if you select in progress in the horizontal menu, or you select overdue, it will give you all the courses and/or learning paths that are in progress for you or that are overdue for you.                  </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886FCA-0DF6-4E2C-938C-A24197322710}"/>
              </a:ext>
            </a:extLst>
          </p:cNvPr>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So, the other learner homepage components are the news panel. This panel consists of the latest news and announcements for the learner. You will see below there's a welcome to the UMass Medical School launch management system announcing the launch of a development module. Learners will go here for all latest news.</a:t>
            </a:r>
          </a:p>
          <a:p>
            <a:r>
              <a:rPr lang="en-US" sz="1200" kern="1200" dirty="0">
                <a:solidFill>
                  <a:schemeClr val="tx1"/>
                </a:solidFill>
                <a:effectLst/>
                <a:latin typeface="+mn-lt"/>
                <a:ea typeface="ＭＳ Ｐゴシック" charset="-128"/>
                <a:cs typeface="ＭＳ Ｐゴシック" charset="-128"/>
              </a:rPr>
              <a:t> </a:t>
            </a:r>
          </a:p>
          <a:p>
            <a:r>
              <a:rPr lang="en-US" sz="1200" kern="1200" dirty="0">
                <a:solidFill>
                  <a:schemeClr val="tx1"/>
                </a:solidFill>
                <a:effectLst/>
                <a:latin typeface="+mn-lt"/>
                <a:ea typeface="ＭＳ Ｐゴシック" charset="-128"/>
                <a:cs typeface="ＭＳ Ｐゴシック" charset="-128"/>
              </a:rPr>
              <a:t>The calendar is another component, and this will show the learner all the upcoming courses and webinars that are available to sharpen their skills. And lastly, our recent achievements. This is a list of courses that the learner has completed. If you click “View All” and go to the achievements page, you can download all your certifications you have earned. </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Now that we have just reviewed the LMS system and the admin functionality, and the learner’s functionality, we are also going to provide you a more in-depth and robust training for you as an Admin. It is actually a learning path that we have assigned to you to take. The path consists of this LMS overview webinar, but it also has five additional module trainings, and they are on the primary LMS functions. That includes the dashboards, the teams, the people, the courses and the reports. So, I highly recommend for a little bit more in-depth learning as an admin role in the LMS system to take these trainings.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14</a:t>
            </a:fld>
            <a:endParaRPr lang="en-US" dirty="0"/>
          </a:p>
        </p:txBody>
      </p:sp>
    </p:spTree>
    <p:extLst>
      <p:ext uri="{BB962C8B-B14F-4D97-AF65-F5344CB8AC3E}">
        <p14:creationId xmlns:p14="http://schemas.microsoft.com/office/powerpoint/2010/main" val="300119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So, let's get started into the LMS system as an admin. So, remember, your training and apply what you've learned, go to the Litmos URL, which you can link here, login to the LMS portal and complete your UMass Medical School LMS admin training learning path.</a:t>
            </a:r>
          </a:p>
          <a:p>
            <a:r>
              <a:rPr lang="en-US" sz="1200" kern="1200" dirty="0">
                <a:solidFill>
                  <a:schemeClr val="tx1"/>
                </a:solidFill>
                <a:effectLst/>
                <a:latin typeface="+mn-lt"/>
                <a:ea typeface="ＭＳ Ｐゴシック" charset="-128"/>
                <a:cs typeface="ＭＳ Ｐゴシック" charset="-128"/>
              </a:rPr>
              <a:t> </a:t>
            </a:r>
          </a:p>
          <a:p>
            <a:r>
              <a:rPr lang="en-US" sz="1200" kern="1200" dirty="0">
                <a:solidFill>
                  <a:schemeClr val="tx1"/>
                </a:solidFill>
                <a:effectLst/>
                <a:latin typeface="+mn-lt"/>
                <a:ea typeface="ＭＳ Ｐゴシック" charset="-128"/>
                <a:cs typeface="ＭＳ Ｐゴシック" charset="-128"/>
              </a:rPr>
              <a:t>Also, access the LMS course library, and review other courses available for you to take. Remember, we have support and resources. If you have poor setup, technical or system questions or problems, please contact Litmos Support Group. Again, you can see that you can contact them by phone, email or website, see the listing below.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Also, lastly, you can click on the last link on this slide, to access our LMS support contact resource sheet, which will provide you a full list of support contact numbers for the system. Thank you.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15</a:t>
            </a:fld>
            <a:endParaRPr lang="en-US" dirty="0"/>
          </a:p>
        </p:txBody>
      </p:sp>
    </p:spTree>
    <p:extLst>
      <p:ext uri="{BB962C8B-B14F-4D97-AF65-F5344CB8AC3E}">
        <p14:creationId xmlns:p14="http://schemas.microsoft.com/office/powerpoint/2010/main" val="2792142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I am going to provide you an overview of our learning management system or what I will refer to throughout the rest of the presentation as LMS. We will go over what it is, what are the benefits of an LMS.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128"/>
              <a:cs typeface="ＭＳ Ｐゴシック" charset="-128"/>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We will review the LMS admin view, and the functionality under the admin view, including the home page dashboard, the course section, the people section and the reporting section.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128"/>
              <a:cs typeface="ＭＳ Ｐゴシック" charset="-128"/>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We will follow a review of the learners view of the system and go over the learner’s view dashboard and the courses and learning paths, and then we will, lastly, talk about getting started and getting into the learning management system.</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2</a:t>
            </a:fld>
            <a:endParaRPr lang="en-US" dirty="0"/>
          </a:p>
        </p:txBody>
      </p:sp>
    </p:spTree>
    <p:extLst>
      <p:ext uri="{BB962C8B-B14F-4D97-AF65-F5344CB8AC3E}">
        <p14:creationId xmlns:p14="http://schemas.microsoft.com/office/powerpoint/2010/main" val="135857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4"/>
            <a:ext cx="5618480" cy="4550726"/>
          </a:xfrm>
        </p:spPr>
        <p:txBody>
          <a:bodyPr>
            <a:normAutofit/>
          </a:bodyPr>
          <a:lstStyle/>
          <a:p>
            <a:r>
              <a:rPr lang="en-US" sz="1200" kern="1200" dirty="0">
                <a:solidFill>
                  <a:schemeClr val="tx1"/>
                </a:solidFill>
                <a:effectLst/>
                <a:latin typeface="+mn-lt"/>
                <a:ea typeface="ＭＳ Ｐゴシック" charset="-128"/>
                <a:cs typeface="ＭＳ Ｐゴシック" charset="-128"/>
              </a:rPr>
              <a:t>So, what is an LMS?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It is a software application for the administration, documentation, tracking, reporting of learning and development programs. In short, it is a one-stop source to administer and learn development programs.</a:t>
            </a:r>
          </a:p>
          <a:p>
            <a:pPr marL="0" indent="0">
              <a:spcBef>
                <a:spcPct val="0"/>
              </a:spcBef>
              <a:buFont typeface="+mj-lt"/>
              <a:buNone/>
            </a:pPr>
            <a:endParaRPr lang="en-US" sz="1800" dirty="0">
              <a:solidFill>
                <a:prstClr val="black"/>
              </a:solidFill>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3</a:t>
            </a:fld>
            <a:endParaRPr lang="en-US" dirty="0"/>
          </a:p>
        </p:txBody>
      </p:sp>
    </p:spTree>
    <p:extLst>
      <p:ext uri="{BB962C8B-B14F-4D97-AF65-F5344CB8AC3E}">
        <p14:creationId xmlns:p14="http://schemas.microsoft.com/office/powerpoint/2010/main" val="297028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4"/>
            <a:ext cx="5618480" cy="4550726"/>
          </a:xfrm>
        </p:spPr>
        <p:txBody>
          <a:bodyPr>
            <a:normAutofit fontScale="92500" lnSpcReduction="20000"/>
          </a:bodyPr>
          <a:lstStyle/>
          <a:p>
            <a:r>
              <a:rPr lang="en-US" sz="1200" kern="1200" dirty="0">
                <a:solidFill>
                  <a:schemeClr val="tx1"/>
                </a:solidFill>
                <a:effectLst/>
                <a:latin typeface="+mn-lt"/>
                <a:ea typeface="ＭＳ Ｐゴシック" charset="-128"/>
                <a:cs typeface="ＭＳ Ｐゴシック" charset="-128"/>
              </a:rPr>
              <a:t>So, what are the benefits of an LMS? Well for one, it's a time saver. The LMS will minimalize production time, because it will streamline the steps taken for an employee to follow up, for scheduling, attendance confirmation, metric dashboard generation, survey generation and more. It's a one-stop source.</a:t>
            </a:r>
          </a:p>
          <a:p>
            <a:r>
              <a:rPr lang="en-US" sz="1200" kern="1200" dirty="0">
                <a:solidFill>
                  <a:schemeClr val="tx1"/>
                </a:solidFill>
                <a:effectLst/>
                <a:latin typeface="+mn-lt"/>
                <a:ea typeface="ＭＳ Ｐゴシック" charset="-128"/>
                <a:cs typeface="ＭＳ Ｐゴシック" charset="-128"/>
              </a:rPr>
              <a:t> </a:t>
            </a:r>
          </a:p>
          <a:p>
            <a:r>
              <a:rPr lang="en-US" sz="1200" kern="1200" dirty="0">
                <a:solidFill>
                  <a:schemeClr val="tx1"/>
                </a:solidFill>
                <a:effectLst/>
                <a:latin typeface="+mn-lt"/>
                <a:ea typeface="ＭＳ Ｐゴシック" charset="-128"/>
                <a:cs typeface="ＭＳ Ｐゴシック" charset="-128"/>
              </a:rPr>
              <a:t>Also, the LMS makes it very easy to deploy compliance trainings, especially if they're not a one-time event, but an ongoing occurrence that needs to be tracked to meet certain policies or regulations. It will automatically push out to the employee the compliance training based on the compliance anniversaries. The LMS also provides a lot of flexibility to employees. You can remote in access from a variety of devices, you can do it from tablets, iPhones. Employees can manage their own training schedules, it is very flexible.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Another benefit of the LMS, it has built-in effectiveness tools. It can automatically generate online surveys about the effectiveness of the training course, it has a comprehensive metrics dashboard that provides attendance tracking, course effectiveness, time spent analytics and more. The LMS also allows you to deliver online training resources to multiple UMass Medical School locations, including Boston, Quincy, Charlestown and more.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The LMS can help retain employees. It is a great employee retention tool. We can create a broad-based online training curriculum, and by implementing online training courses to meet soft and/or hard skill needs, we are engaging employees and helping them grow and develop professionally.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It's easy to build curriculums and ensure your employees are participating in the courses that they need, and lastly, it has a whole support system. If you have any course setup, technical or system questions or problems, you can contact the Litmos Support Group. You can phone them, email or website, to help them solve any of your issues.</a:t>
            </a:r>
          </a:p>
          <a:p>
            <a:pPr marL="342866" indent="-342866">
              <a:spcBef>
                <a:spcPct val="0"/>
              </a:spcBef>
              <a:buFont typeface="+mj-lt"/>
              <a:buAutoNum type="arabicPeriod"/>
            </a:pPr>
            <a:endParaRPr lang="en-US" sz="1800" dirty="0">
              <a:solidFill>
                <a:prstClr val="black"/>
              </a:solidFill>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4</a:t>
            </a:fld>
            <a:endParaRPr lang="en-US" dirty="0"/>
          </a:p>
        </p:txBody>
      </p:sp>
    </p:spTree>
    <p:extLst>
      <p:ext uri="{BB962C8B-B14F-4D97-AF65-F5344CB8AC3E}">
        <p14:creationId xmlns:p14="http://schemas.microsoft.com/office/powerpoint/2010/main" val="420676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So, let's talk about the LMS admin homepage dashboard. So, what is this dashboard? Well, in short, it is providing admins the tools at their fingertips. That includes creating courses, adding users and teams, reviewing analytics, view reports, and they can edit settings. So, if you look at the image below, you can see the top horizontal menu of this admin dashboard. It includes the dashboard tab, where you have the ability to customize your dashboard by adding user activity, recently viewed links, assessments and more.</a:t>
            </a:r>
          </a:p>
          <a:p>
            <a:r>
              <a:rPr lang="en-US" sz="1200" kern="1200" dirty="0">
                <a:solidFill>
                  <a:schemeClr val="tx1"/>
                </a:solidFill>
                <a:effectLst/>
                <a:latin typeface="+mn-lt"/>
                <a:ea typeface="ＭＳ Ｐゴシック" charset="-128"/>
                <a:cs typeface="ＭＳ Ｐゴシック" charset="-128"/>
              </a:rPr>
              <a:t>                  </a:t>
            </a:r>
          </a:p>
          <a:p>
            <a:r>
              <a:rPr lang="en-US" sz="1200" kern="1200" dirty="0">
                <a:solidFill>
                  <a:schemeClr val="tx1"/>
                </a:solidFill>
                <a:effectLst/>
                <a:latin typeface="+mn-lt"/>
                <a:ea typeface="ＭＳ Ｐゴシック" charset="-128"/>
                <a:cs typeface="ＭＳ Ｐゴシック" charset="-128"/>
              </a:rPr>
              <a:t>The next tab under the admin dashboard, is courses. With this you can create content, you can build out courses and learning paths for your learners. The third tab is the people tab. This is a simple tool to manage and track your learners. The team's tab, you have the ability to assign learners to teams, and lastly, the reports tab. The reporting gathers all the useful user and course activity, so you can get a pulse of how your education courses are being perceived. There are set reports and there are also, you can create custom reports, and we will go over all these different sections further in this webinar.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5</a:t>
            </a:fld>
            <a:endParaRPr lang="en-US" dirty="0"/>
          </a:p>
        </p:txBody>
      </p:sp>
    </p:spTree>
    <p:extLst>
      <p:ext uri="{BB962C8B-B14F-4D97-AF65-F5344CB8AC3E}">
        <p14:creationId xmlns:p14="http://schemas.microsoft.com/office/powerpoint/2010/main" val="13087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So, before we go in more depth in regard to the admin dashboard sections, I want to take a minute and just discuss the LMS course versus an LMS learning path. So, for an admin, they can create both a course or a learning path. The courses are great for presenting a single topic. The learning paths are perfect for presenting multiple topics in a specific order. You may have multiple modules, and they cover a more extensive topic for you.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6</a:t>
            </a:fld>
            <a:endParaRPr lang="en-US" dirty="0"/>
          </a:p>
        </p:txBody>
      </p:sp>
    </p:spTree>
    <p:extLst>
      <p:ext uri="{BB962C8B-B14F-4D97-AF65-F5344CB8AC3E}">
        <p14:creationId xmlns:p14="http://schemas.microsoft.com/office/powerpoint/2010/main" val="231148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Let's review the LMS courses section of the dashboard. So, in the courses section, you can add content. It is easy. It's as easy as attaching a file to an email. You can either upload files, they can be PDF files, they can be PowerPoint files, there are dozens of other formats, or you can create content from a powerful suite of tools that are available in the LMS. As you can see, in the picture below, in the left quadrant there are surveys, assessments and user checklists, that are part of the LMS that are templates that you can create within the system.</a:t>
            </a:r>
          </a:p>
          <a:p>
            <a:r>
              <a:rPr lang="en-US" sz="1200" kern="1200" dirty="0">
                <a:solidFill>
                  <a:schemeClr val="tx1"/>
                </a:solidFill>
                <a:effectLst/>
                <a:latin typeface="+mn-lt"/>
                <a:ea typeface="ＭＳ Ｐゴシック" charset="-128"/>
                <a:cs typeface="ＭＳ Ｐゴシック" charset="-128"/>
              </a:rPr>
              <a:t> </a:t>
            </a:r>
          </a:p>
          <a:p>
            <a:r>
              <a:rPr lang="en-US" sz="1200" kern="1200" dirty="0">
                <a:solidFill>
                  <a:schemeClr val="tx1"/>
                </a:solidFill>
                <a:effectLst/>
                <a:latin typeface="+mn-lt"/>
                <a:ea typeface="ＭＳ Ｐゴシック" charset="-128"/>
                <a:cs typeface="ＭＳ Ｐゴシック" charset="-128"/>
              </a:rPr>
              <a:t>Another functionality of the courses section is the analytics and activity. So, once an admin or instructor courses are built out, you can set up user rewards such as certificates or badges, you can view assessment results and see user usage analytics. Another functionality in the courses section is analytics and activity. So once courses are built out, you can set up user rewards such as certificates or badges or view assessment results and see user usage analytics.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7</a:t>
            </a:fld>
            <a:endParaRPr lang="en-US" dirty="0"/>
          </a:p>
        </p:txBody>
      </p:sp>
    </p:spTree>
    <p:extLst>
      <p:ext uri="{BB962C8B-B14F-4D97-AF65-F5344CB8AC3E}">
        <p14:creationId xmlns:p14="http://schemas.microsoft.com/office/powerpoint/2010/main" val="4058943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The LMS people admin dashboard section is where you can add users. However, please know that all the UMass Medical School employees are loaded already into the LMS system by a data feed. They are inputted monthly into the system.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Another functionality of the people section is that you can assign learners. You can assign your learners to teams, and you can upload profile photos. So, for instance, if there was an HR team and there was a new member that came on to the HR department, you could assign that learner to the team.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Lastly, a functionality is finding the users. To find a user, you go to the upper-right search window and put in the first or the last name or email, and when you find a user, you will be able to see recent activity, the courses, certificates and the badges completed, as shown in the pictures below.</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8</a:t>
            </a:fld>
            <a:endParaRPr lang="en-US" dirty="0"/>
          </a:p>
        </p:txBody>
      </p:sp>
    </p:spTree>
    <p:extLst>
      <p:ext uri="{BB962C8B-B14F-4D97-AF65-F5344CB8AC3E}">
        <p14:creationId xmlns:p14="http://schemas.microsoft.com/office/powerpoint/2010/main" val="1495826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Next is the LMS admin dashboard reporting section. So, these are quick reports, and you use the quick reports section to see the most common reports generated in the LMS, or you can create a custom report just by clicking on the create a report button, as indicated below.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9</a:t>
            </a:fld>
            <a:endParaRPr lang="en-US" dirty="0"/>
          </a:p>
        </p:txBody>
      </p:sp>
    </p:spTree>
    <p:extLst>
      <p:ext uri="{BB962C8B-B14F-4D97-AF65-F5344CB8AC3E}">
        <p14:creationId xmlns:p14="http://schemas.microsoft.com/office/powerpoint/2010/main" val="3771691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704850"/>
          </a:xfrm>
        </p:spPr>
        <p:txBody>
          <a:bodyPr>
            <a:normAutofit/>
          </a:bodyPr>
          <a:lstStyle>
            <a:lvl1pPr algn="l">
              <a:defRPr sz="3200" baseline="0">
                <a:solidFill>
                  <a:srgbClr val="003399"/>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685800" y="2514600"/>
            <a:ext cx="6400800" cy="457200"/>
          </a:xfrm>
        </p:spPr>
        <p:txBody>
          <a:bodyPr>
            <a:normAutofit/>
          </a:bodyPr>
          <a:lstStyle>
            <a:lvl1pPr marL="0" indent="0" algn="l">
              <a:buNone/>
              <a:defRPr sz="1800" b="0" i="0" baseline="0">
                <a:solidFill>
                  <a:schemeClr val="bg1">
                    <a:lumMod val="6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85800" y="3124200"/>
            <a:ext cx="2133600" cy="365125"/>
          </a:xfrm>
        </p:spPr>
        <p:txBody>
          <a:bodyPr anchor="t"/>
          <a:lstStyle>
            <a:lvl1pPr>
              <a:defRPr sz="2400" b="1" i="1">
                <a:solidFill>
                  <a:srgbClr val="000000"/>
                </a:solidFill>
                <a:latin typeface="Times" charset="0"/>
                <a:cs typeface="Arial" pitchFamily="34" charset="0"/>
              </a:defRPr>
            </a:lvl1pPr>
          </a:lstStyle>
          <a:p>
            <a:pPr>
              <a:defRPr/>
            </a:pPr>
            <a:fld id="{E1CD5349-C2E9-4862-A0FF-5B34AAE63191}" type="datetime1">
              <a:rPr lang="en-US" altLang="en-US"/>
              <a:pPr>
                <a:defRPr/>
              </a:pPr>
              <a:t>7/12/2019</a:t>
            </a:fld>
            <a:endParaRPr lang="en-US" altLang="en-US" dirty="0"/>
          </a:p>
        </p:txBody>
      </p:sp>
    </p:spTree>
    <p:extLst>
      <p:ext uri="{BB962C8B-B14F-4D97-AF65-F5344CB8AC3E}">
        <p14:creationId xmlns:p14="http://schemas.microsoft.com/office/powerpoint/2010/main" val="398049031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14799"/>
          </a:xfrm>
          <a:noFill/>
        </p:spPr>
        <p:txBody>
          <a:bodyPr/>
          <a:lstStyle>
            <a:lvl1pPr>
              <a:defRPr sz="3600">
                <a:solidFill>
                  <a:srgbClr val="000000"/>
                </a:solidFill>
                <a:latin typeface="Times"/>
                <a:cs typeface="Times"/>
              </a:defRPr>
            </a:lvl1pPr>
            <a:lvl2pPr>
              <a:defRPr sz="3200">
                <a:solidFill>
                  <a:srgbClr val="000000"/>
                </a:solidFill>
                <a:latin typeface="Times"/>
                <a:cs typeface="Times"/>
              </a:defRPr>
            </a:lvl2pPr>
            <a:lvl3pPr>
              <a:defRPr sz="2800">
                <a:solidFill>
                  <a:srgbClr val="000000"/>
                </a:solidFill>
                <a:latin typeface="Times"/>
                <a:cs typeface="Times"/>
              </a:defRPr>
            </a:lvl3pPr>
            <a:lvl4pPr>
              <a:defRPr sz="2800">
                <a:solidFill>
                  <a:srgbClr val="000000"/>
                </a:solidFill>
                <a:latin typeface="Times"/>
                <a:cs typeface="Times"/>
              </a:defRPr>
            </a:lvl4pPr>
            <a:lvl5pPr>
              <a:defRPr sz="2400">
                <a:solidFill>
                  <a:srgbClr val="000000"/>
                </a:solidFill>
                <a:latin typeface="Times"/>
                <a:cs typeface="Time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en-US" dirty="0"/>
          </a:p>
        </p:txBody>
      </p:sp>
      <p:sp>
        <p:nvSpPr>
          <p:cNvPr id="8" name="Slide Number Placeholder 4"/>
          <p:cNvSpPr>
            <a:spLocks noGrp="1"/>
          </p:cNvSpPr>
          <p:nvPr>
            <p:ph type="sldNum" sz="quarter" idx="4"/>
          </p:nvPr>
        </p:nvSpPr>
        <p:spPr>
          <a:xfrm>
            <a:off x="8426282" y="6356350"/>
            <a:ext cx="585581"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pPr>
              <a:defRPr/>
            </a:pPr>
            <a:fld id="{D77E2A5A-9FAD-6240-AE39-0656AB7A0ACB}" type="slidenum">
              <a:rPr lang="en-US" smtClean="0"/>
              <a:pPr>
                <a:defRPr/>
              </a:pPr>
              <a:t>‹#›</a:t>
            </a:fld>
            <a:endParaRPr lang="en-US" dirty="0"/>
          </a:p>
        </p:txBody>
      </p:sp>
      <p:sp>
        <p:nvSpPr>
          <p:cNvPr id="12" name="Footer Placeholder 3"/>
          <p:cNvSpPr>
            <a:spLocks noGrp="1"/>
          </p:cNvSpPr>
          <p:nvPr>
            <p:ph type="ftr" sz="quarter" idx="3"/>
          </p:nvPr>
        </p:nvSpPr>
        <p:spPr>
          <a:xfrm>
            <a:off x="459307" y="6324600"/>
            <a:ext cx="4800600" cy="381000"/>
          </a:xfrm>
          <a:prstGeom prst="rect">
            <a:avLst/>
          </a:prstGeom>
        </p:spPr>
        <p:txBody>
          <a:bodyPr vert="horz" lIns="91440" tIns="45720" rIns="91440" bIns="45720" rtlCol="0" anchor="ctr"/>
          <a:lstStyle>
            <a:lvl1pPr algn="l">
              <a:defRPr sz="1200" b="0" i="0">
                <a:solidFill>
                  <a:schemeClr val="bg1"/>
                </a:solidFill>
                <a:latin typeface="Arial"/>
                <a:cs typeface="Arial"/>
              </a:defRPr>
            </a:lvl1pPr>
          </a:lstStyle>
          <a:p>
            <a:pPr>
              <a:defRPr/>
            </a:pPr>
            <a:endParaRPr lang="en-US" dirty="0"/>
          </a:p>
        </p:txBody>
      </p:sp>
    </p:spTree>
    <p:extLst>
      <p:ext uri="{BB962C8B-B14F-4D97-AF65-F5344CB8AC3E}">
        <p14:creationId xmlns:p14="http://schemas.microsoft.com/office/powerpoint/2010/main" val="316502031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E132C0-1505-4F71-9FF1-CAF71AE6ED32}"/>
              </a:ext>
            </a:extLst>
          </p:cNvPr>
          <p:cNvSpPr>
            <a:spLocks noGrp="1"/>
          </p:cNvSpPr>
          <p:nvPr>
            <p:ph type="dt" sz="half" idx="10"/>
          </p:nvPr>
        </p:nvSpPr>
        <p:spPr/>
        <p:txBody>
          <a:bodyPr/>
          <a:lstStyle/>
          <a:p>
            <a:pPr defTabSz="914400">
              <a:defRPr/>
            </a:pPr>
            <a:fld id="{BFBD1B10-CAE3-4E6F-924B-3617EC86B487}" type="datetime1">
              <a:rPr lang="en-US" altLang="en-US" smtClean="0">
                <a:ea typeface="MS PGothic" pitchFamily="34" charset="-128"/>
                <a:cs typeface="+mn-cs"/>
              </a:rPr>
              <a:pPr defTabSz="914400">
                <a:defRPr/>
              </a:pPr>
              <a:t>7/12/2019</a:t>
            </a:fld>
            <a:endParaRPr lang="en-US" altLang="en-US" dirty="0">
              <a:ea typeface="MS PGothic" pitchFamily="34" charset="-128"/>
              <a:cs typeface="+mn-cs"/>
            </a:endParaRPr>
          </a:p>
        </p:txBody>
      </p:sp>
      <p:sp>
        <p:nvSpPr>
          <p:cNvPr id="3" name="Footer Placeholder 2">
            <a:extLst>
              <a:ext uri="{FF2B5EF4-FFF2-40B4-BE49-F238E27FC236}">
                <a16:creationId xmlns:a16="http://schemas.microsoft.com/office/drawing/2014/main" id="{D0300F70-D882-419B-8555-4BCAFFA762A7}"/>
              </a:ext>
            </a:extLst>
          </p:cNvPr>
          <p:cNvSpPr>
            <a:spLocks noGrp="1"/>
          </p:cNvSpPr>
          <p:nvPr>
            <p:ph type="ftr" sz="quarter" idx="11"/>
          </p:nvPr>
        </p:nvSpPr>
        <p:spPr/>
        <p:txBody>
          <a:bodyPr/>
          <a:lstStyle/>
          <a:p>
            <a:pPr defTabSz="914400">
              <a:defRPr/>
            </a:pPr>
            <a:r>
              <a:rPr lang="en-US" dirty="0"/>
              <a:t>Commonwealth Medicine</a:t>
            </a:r>
          </a:p>
        </p:txBody>
      </p:sp>
      <p:sp>
        <p:nvSpPr>
          <p:cNvPr id="4" name="Slide Number Placeholder 3">
            <a:extLst>
              <a:ext uri="{FF2B5EF4-FFF2-40B4-BE49-F238E27FC236}">
                <a16:creationId xmlns:a16="http://schemas.microsoft.com/office/drawing/2014/main" id="{1589BEC1-059A-46AF-805F-42A9D131C823}"/>
              </a:ext>
            </a:extLst>
          </p:cNvPr>
          <p:cNvSpPr>
            <a:spLocks noGrp="1"/>
          </p:cNvSpPr>
          <p:nvPr>
            <p:ph type="sldNum" sz="quarter" idx="12"/>
          </p:nvPr>
        </p:nvSpPr>
        <p:spPr/>
        <p:txBody>
          <a:bodyPr/>
          <a:lstStyle/>
          <a:p>
            <a:pPr defTabSz="914400">
              <a:defRPr/>
            </a:pPr>
            <a:fld id="{4EE0DE34-92DF-4AC9-99BA-1EB05CAE0217}" type="slidenum">
              <a:rPr lang="en-US" altLang="en-US" smtClean="0">
                <a:ea typeface="MS PGothic" pitchFamily="34" charset="-128"/>
                <a:cs typeface="+mn-cs"/>
              </a:rPr>
              <a:pPr defTabSz="914400">
                <a:defRPr/>
              </a:pPr>
              <a:t>‹#›</a:t>
            </a:fld>
            <a:endParaRPr lang="en-US" altLang="en-US" dirty="0">
              <a:ea typeface="MS PGothic" pitchFamily="34" charset="-128"/>
              <a:cs typeface="+mn-cs"/>
            </a:endParaRPr>
          </a:p>
        </p:txBody>
      </p:sp>
    </p:spTree>
    <p:extLst>
      <p:ext uri="{BB962C8B-B14F-4D97-AF65-F5344CB8AC3E}">
        <p14:creationId xmlns:p14="http://schemas.microsoft.com/office/powerpoint/2010/main" val="141568432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p:cNvSpPr>
            <a:spLocks noGrp="1"/>
          </p:cNvSpPr>
          <p:nvPr>
            <p:ph type="dt" sz="half" idx="2"/>
          </p:nvPr>
        </p:nvSpPr>
        <p:spPr>
          <a:xfrm>
            <a:off x="457200" y="6340475"/>
            <a:ext cx="838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FFFFFF"/>
                </a:solidFill>
                <a:latin typeface="Arial" pitchFamily="34" charset="0"/>
              </a:defRPr>
            </a:lvl1pPr>
          </a:lstStyle>
          <a:p>
            <a:pPr defTabSz="914400">
              <a:defRPr/>
            </a:pPr>
            <a:fld id="{BFBD1B10-CAE3-4E6F-924B-3617EC86B487}" type="datetime1">
              <a:rPr lang="en-US" altLang="en-US">
                <a:ea typeface="MS PGothic" pitchFamily="34" charset="-128"/>
                <a:cs typeface="+mn-cs"/>
              </a:rPr>
              <a:pPr defTabSz="914400">
                <a:defRPr/>
              </a:pPr>
              <a:t>7/12/2019</a:t>
            </a:fld>
            <a:endParaRPr lang="en-US" altLang="en-US" dirty="0">
              <a:ea typeface="MS PGothic" pitchFamily="34" charset="-128"/>
              <a:cs typeface="+mn-cs"/>
            </a:endParaRPr>
          </a:p>
        </p:txBody>
      </p:sp>
      <p:sp>
        <p:nvSpPr>
          <p:cNvPr id="4" name="Footer Placeholder 3"/>
          <p:cNvSpPr>
            <a:spLocks noGrp="1"/>
          </p:cNvSpPr>
          <p:nvPr>
            <p:ph type="ftr" sz="quarter" idx="3"/>
          </p:nvPr>
        </p:nvSpPr>
        <p:spPr>
          <a:xfrm>
            <a:off x="1524000" y="6324600"/>
            <a:ext cx="4800600" cy="381000"/>
          </a:xfrm>
          <a:prstGeom prst="rect">
            <a:avLst/>
          </a:prstGeom>
        </p:spPr>
        <p:txBody>
          <a:bodyPr vert="horz" lIns="91440" tIns="45720" rIns="91440" bIns="45720" rtlCol="0" anchor="ctr"/>
          <a:lstStyle>
            <a:lvl1pPr algn="l">
              <a:defRPr sz="1200" b="0" i="0">
                <a:solidFill>
                  <a:prstClr val="white"/>
                </a:solidFill>
                <a:latin typeface="Arial"/>
                <a:ea typeface="ＭＳ Ｐゴシック" pitchFamily="34" charset="-128"/>
                <a:cs typeface="Arial"/>
              </a:defRPr>
            </a:lvl1pPr>
          </a:lstStyle>
          <a:p>
            <a:pPr defTabSz="914400">
              <a:defRPr/>
            </a:pPr>
            <a:r>
              <a:rPr lang="en-US" dirty="0"/>
              <a:t>Commonwealth Medicine</a:t>
            </a:r>
          </a:p>
        </p:txBody>
      </p:sp>
      <p:sp>
        <p:nvSpPr>
          <p:cNvPr id="2" name="Slide Number Placeholder 1"/>
          <p:cNvSpPr>
            <a:spLocks noGrp="1"/>
          </p:cNvSpPr>
          <p:nvPr>
            <p:ph type="sldNum" sz="quarter" idx="4"/>
          </p:nvPr>
        </p:nvSpPr>
        <p:spPr>
          <a:xfrm>
            <a:off x="8486775" y="6326188"/>
            <a:ext cx="519113"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FFFFFF"/>
                </a:solidFill>
                <a:latin typeface="Arial" pitchFamily="34" charset="0"/>
              </a:defRPr>
            </a:lvl1pPr>
          </a:lstStyle>
          <a:p>
            <a:pPr defTabSz="914400">
              <a:defRPr/>
            </a:pPr>
            <a:fld id="{4EE0DE34-92DF-4AC9-99BA-1EB05CAE0217}" type="slidenum">
              <a:rPr lang="en-US" altLang="en-US">
                <a:ea typeface="MS PGothic" pitchFamily="34" charset="-128"/>
                <a:cs typeface="+mn-cs"/>
              </a:rPr>
              <a:pPr defTabSz="914400">
                <a:defRPr/>
              </a:pPr>
              <a:t>‹#›</a:t>
            </a:fld>
            <a:endParaRPr lang="en-US" altLang="en-US" dirty="0">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hf hdr="0"/>
  <p:txStyles>
    <p:titleStyle>
      <a:lvl1pPr algn="l" rtl="0" eaLnBrk="0" fontAlgn="base" hangingPunct="0">
        <a:spcBef>
          <a:spcPct val="0"/>
        </a:spcBef>
        <a:spcAft>
          <a:spcPct val="0"/>
        </a:spcAft>
        <a:defRPr sz="3600" kern="1200">
          <a:solidFill>
            <a:srgbClr val="003399"/>
          </a:solidFill>
          <a:latin typeface="Arial"/>
          <a:ea typeface="MS PGothic" pitchFamily="34" charset="-128"/>
          <a:cs typeface="Arial"/>
        </a:defRPr>
      </a:lvl1pPr>
      <a:lvl2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2pPr>
      <a:lvl3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3pPr>
      <a:lvl4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4pPr>
      <a:lvl5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5pPr>
      <a:lvl6pPr marL="457200" algn="l" rtl="0" fontAlgn="base">
        <a:spcBef>
          <a:spcPct val="0"/>
        </a:spcBef>
        <a:spcAft>
          <a:spcPct val="0"/>
        </a:spcAft>
        <a:defRPr sz="3600">
          <a:solidFill>
            <a:srgbClr val="003399"/>
          </a:solidFill>
          <a:latin typeface="Arial" charset="0"/>
          <a:cs typeface="Arial" charset="0"/>
        </a:defRPr>
      </a:lvl6pPr>
      <a:lvl7pPr marL="914400" algn="l" rtl="0" fontAlgn="base">
        <a:spcBef>
          <a:spcPct val="0"/>
        </a:spcBef>
        <a:spcAft>
          <a:spcPct val="0"/>
        </a:spcAft>
        <a:defRPr sz="3600">
          <a:solidFill>
            <a:srgbClr val="003399"/>
          </a:solidFill>
          <a:latin typeface="Arial" charset="0"/>
          <a:cs typeface="Arial" charset="0"/>
        </a:defRPr>
      </a:lvl7pPr>
      <a:lvl8pPr marL="1371600" algn="l" rtl="0" fontAlgn="base">
        <a:spcBef>
          <a:spcPct val="0"/>
        </a:spcBef>
        <a:spcAft>
          <a:spcPct val="0"/>
        </a:spcAft>
        <a:defRPr sz="3600">
          <a:solidFill>
            <a:srgbClr val="003399"/>
          </a:solidFill>
          <a:latin typeface="Arial" charset="0"/>
          <a:cs typeface="Arial" charset="0"/>
        </a:defRPr>
      </a:lvl8pPr>
      <a:lvl9pPr marL="1828800" algn="l" rtl="0" fontAlgn="base">
        <a:spcBef>
          <a:spcPct val="0"/>
        </a:spcBef>
        <a:spcAft>
          <a:spcPct val="0"/>
        </a:spcAft>
        <a:defRPr sz="3600">
          <a:solidFill>
            <a:srgbClr val="003399"/>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imes"/>
          <a:ea typeface="MS PGothic" pitchFamily="34" charset="-128"/>
          <a:cs typeface="Time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imes"/>
          <a:ea typeface="Times" pitchFamily="18" charset="0"/>
          <a:cs typeface="Time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imes"/>
          <a:ea typeface="Times" pitchFamily="18" charset="0"/>
          <a:cs typeface="Time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imes"/>
          <a:ea typeface="Times" pitchFamily="18" charset="0"/>
          <a:cs typeface="Time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imes"/>
          <a:ea typeface="Times" pitchFamily="18" charset="0"/>
          <a:cs typeface="Time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ww.umassmed.edu/globalassets/human-resources/documents/hr-capsule/lms-help-contact-numbers.pdf"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support.litmos.com/hc/en-us" TargetMode="External"/><Relationship Id="rId5" Type="http://schemas.openxmlformats.org/officeDocument/2006/relationships/hyperlink" Target="mailto:support@litmos.com" TargetMode="External"/><Relationship Id="rId4" Type="http://schemas.openxmlformats.org/officeDocument/2006/relationships/hyperlink" Target="https://umassmedical.litmos.co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hyperlink" Target="https://support.litmos.com/hc/en-us" TargetMode="External"/><Relationship Id="rId4" Type="http://schemas.openxmlformats.org/officeDocument/2006/relationships/hyperlink" Target="mailto:support@litmos.co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a:xfrm>
            <a:off x="441100" y="867920"/>
            <a:ext cx="8207949" cy="1535723"/>
          </a:xfrm>
        </p:spPr>
        <p:txBody>
          <a:bodyPr>
            <a:normAutofit fontScale="90000"/>
          </a:bodyPr>
          <a:lstStyle/>
          <a:p>
            <a:pPr eaLnBrk="1" hangingPunct="1"/>
            <a:r>
              <a:rPr lang="en-US" altLang="en-US" b="1" dirty="0">
                <a:latin typeface="Arial" pitchFamily="34" charset="0"/>
                <a:cs typeface="Arial" pitchFamily="34" charset="0"/>
              </a:rPr>
              <a:t>UMMS Learning Management System (LMS): Join the New Learning Environment</a:t>
            </a:r>
          </a:p>
        </p:txBody>
      </p:sp>
      <p:sp>
        <p:nvSpPr>
          <p:cNvPr id="5" name="Subtitle 4"/>
          <p:cNvSpPr>
            <a:spLocks noGrp="1"/>
          </p:cNvSpPr>
          <p:nvPr>
            <p:ph type="subTitle" idx="1"/>
          </p:nvPr>
        </p:nvSpPr>
        <p:spPr>
          <a:xfrm>
            <a:off x="441100" y="3095371"/>
            <a:ext cx="6400800" cy="1078523"/>
          </a:xfrm>
        </p:spPr>
        <p:txBody>
          <a:bodyPr rtlCol="0">
            <a:normAutofit/>
          </a:bodyPr>
          <a:lstStyle/>
          <a:p>
            <a:pPr eaLnBrk="1" fontAlgn="auto" hangingPunct="1">
              <a:spcAft>
                <a:spcPts val="0"/>
              </a:spcAft>
              <a:defRPr/>
            </a:pPr>
            <a:endParaRPr lang="en-US" dirty="0">
              <a:ea typeface="+mn-ea"/>
            </a:endParaRPr>
          </a:p>
          <a:p>
            <a:pPr eaLnBrk="1" fontAlgn="auto" hangingPunct="1">
              <a:spcAft>
                <a:spcPts val="0"/>
              </a:spcAft>
              <a:defRPr/>
            </a:pPr>
            <a:endParaRPr lang="en-US" dirty="0">
              <a:ea typeface="+mn-ea"/>
            </a:endParaRPr>
          </a:p>
          <a:p>
            <a:pPr eaLnBrk="1" fontAlgn="auto" hangingPunct="1">
              <a:spcAft>
                <a:spcPts val="0"/>
              </a:spcAft>
              <a:defRPr/>
            </a:pPr>
            <a:r>
              <a:rPr lang="en-US" b="1" dirty="0">
                <a:solidFill>
                  <a:schemeClr val="tx1"/>
                </a:solidFill>
                <a:ea typeface="+mn-ea"/>
              </a:rPr>
              <a:t>January 2019</a:t>
            </a:r>
            <a:endParaRPr lang="en-US" sz="1200" b="1" dirty="0">
              <a:solidFill>
                <a:schemeClr val="tx1"/>
              </a:solidFill>
              <a:ea typeface="+mn-ea"/>
            </a:endParaRPr>
          </a:p>
          <a:p>
            <a:pPr eaLnBrk="1" fontAlgn="auto" hangingPunct="1">
              <a:spcAft>
                <a:spcPts val="0"/>
              </a:spcAft>
              <a:defRPr/>
            </a:pPr>
            <a:endParaRPr lang="en-US" dirty="0">
              <a:ea typeface="+mn-ea"/>
            </a:endParaRPr>
          </a:p>
          <a:p>
            <a:pPr eaLnBrk="1" fontAlgn="auto" hangingPunct="1">
              <a:spcAft>
                <a:spcPts val="0"/>
              </a:spcAft>
              <a:defRPr/>
            </a:pPr>
            <a:endParaRPr lang="en-US" dirty="0">
              <a:ea typeface="+mn-ea"/>
            </a:endParaRPr>
          </a:p>
          <a:p>
            <a:pPr eaLnBrk="1" fontAlgn="auto" hangingPunct="1">
              <a:spcAft>
                <a:spcPts val="0"/>
              </a:spcAft>
              <a:defRPr/>
            </a:pPr>
            <a:endParaRPr lang="en-US" dirty="0">
              <a:ea typeface="+mn-ea"/>
            </a:endParaRPr>
          </a:p>
          <a:p>
            <a:pPr eaLnBrk="1" fontAlgn="auto" hangingPunct="1">
              <a:spcAft>
                <a:spcPts val="0"/>
              </a:spcAft>
              <a:defRPr/>
            </a:pPr>
            <a:endParaRPr lang="en-US" dirty="0">
              <a:ea typeface="+mn-ea"/>
            </a:endParaRPr>
          </a:p>
        </p:txBody>
      </p:sp>
      <p:pic>
        <p:nvPicPr>
          <p:cNvPr id="1026" name="Picture 2" descr="                                       UMass Medical School Core Competencies&#10;                            Accountability   Initiative   Problem/Solving/Decision Making&#10;Quantity/Quality of Work   Service Orientation   Leadership/Management   Diversity &amp; Inclusion&#10;">
            <a:extLst>
              <a:ext uri="{FF2B5EF4-FFF2-40B4-BE49-F238E27FC236}">
                <a16:creationId xmlns:a16="http://schemas.microsoft.com/office/drawing/2014/main" id="{919ED987-A93D-481A-80C9-40001E368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90254"/>
            <a:ext cx="9144001" cy="8048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of HR Tagline: Human Resources - Helping U Make a Difference in Everything We 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875" y="5990080"/>
            <a:ext cx="40608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FE977327-6E43-4296-9E51-D45AB4BE989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446025" y="5522424"/>
            <a:ext cx="1943100" cy="135255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15705"/>
    </mc:Choice>
    <mc:Fallback xmlns="">
      <p:transition spd="slow" advClick="0" advTm="157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726" y="-4406"/>
            <a:ext cx="8229600" cy="933688"/>
          </a:xfrm>
        </p:spPr>
        <p:txBody>
          <a:bodyPr/>
          <a:lstStyle/>
          <a:p>
            <a:r>
              <a:rPr lang="en-US" dirty="0"/>
              <a:t>LMS Learner View  </a:t>
            </a:r>
          </a:p>
        </p:txBody>
      </p:sp>
      <p:sp>
        <p:nvSpPr>
          <p:cNvPr id="7" name="Rectangle 6"/>
          <p:cNvSpPr/>
          <p:nvPr/>
        </p:nvSpPr>
        <p:spPr>
          <a:xfrm>
            <a:off x="209757" y="938386"/>
            <a:ext cx="8818680" cy="1061829"/>
          </a:xfrm>
          <a:prstGeom prst="rect">
            <a:avLst/>
          </a:prstGeom>
        </p:spPr>
        <p:txBody>
          <a:bodyPr wrap="square">
            <a:spAutoFit/>
          </a:bodyPr>
          <a:lstStyle/>
          <a:p>
            <a:r>
              <a:rPr lang="en-US" dirty="0"/>
              <a:t>Switch to Learner View  </a:t>
            </a:r>
            <a:endParaRPr lang="en-US" dirty="0">
              <a:effectLst/>
            </a:endParaRPr>
          </a:p>
          <a:p>
            <a:pPr marL="742950" lvl="1" indent="-285750">
              <a:buFont typeface="Arial" panose="020B0604020202020204" pitchFamily="34" charset="0"/>
              <a:buChar char="•"/>
            </a:pPr>
            <a:r>
              <a:rPr lang="en-US" sz="1500" b="1" dirty="0"/>
              <a:t>Learner View</a:t>
            </a:r>
            <a:r>
              <a:rPr lang="en-US" sz="1500" dirty="0">
                <a:effectLst/>
              </a:rPr>
              <a:t> – As an Admin, you can switch to the </a:t>
            </a:r>
            <a:r>
              <a:rPr lang="en-US" sz="1500" dirty="0"/>
              <a:t>Learner View anytime to see what the learner sees. Go to your initials within the circle in the upper right corner, select the drop down menu and click on “Switch to learner View”.  </a:t>
            </a:r>
            <a:endParaRPr lang="en-US" sz="1600" dirty="0">
              <a:effectLst/>
            </a:endParaRPr>
          </a:p>
        </p:txBody>
      </p:sp>
      <p:pic>
        <p:nvPicPr>
          <p:cNvPr id="9" name="Picture 8" descr="Image shows LMS Learner View">
            <a:extLst>
              <a:ext uri="{FF2B5EF4-FFF2-40B4-BE49-F238E27FC236}">
                <a16:creationId xmlns:a16="http://schemas.microsoft.com/office/drawing/2014/main" id="{A8DDC609-5C2A-409D-8E9F-1B575D9760FE}"/>
              </a:ext>
            </a:extLst>
          </p:cNvPr>
          <p:cNvPicPr>
            <a:picLocks noChangeAspect="1"/>
          </p:cNvPicPr>
          <p:nvPr/>
        </p:nvPicPr>
        <p:blipFill>
          <a:blip r:embed="rId4"/>
          <a:stretch>
            <a:fillRect/>
          </a:stretch>
        </p:blipFill>
        <p:spPr>
          <a:xfrm>
            <a:off x="353329" y="2341391"/>
            <a:ext cx="8531537" cy="3201876"/>
          </a:xfrm>
          <a:prstGeom prst="rect">
            <a:avLst/>
          </a:prstGeom>
        </p:spPr>
      </p:pic>
      <p:sp>
        <p:nvSpPr>
          <p:cNvPr id="14" name="Arrow: Down 13" descr="To switch over from an admin view to a learner view, you go to your initials within the circle that's located in the upper right corner, and you select the drop-down menu and click on “Switch to learner view”, as the arrow indicates.&#10;">
            <a:extLst>
              <a:ext uri="{FF2B5EF4-FFF2-40B4-BE49-F238E27FC236}">
                <a16:creationId xmlns:a16="http://schemas.microsoft.com/office/drawing/2014/main" id="{76E44594-C2AD-4E5C-AF99-52975A95E551}"/>
              </a:ext>
            </a:extLst>
          </p:cNvPr>
          <p:cNvSpPr/>
          <p:nvPr/>
        </p:nvSpPr>
        <p:spPr>
          <a:xfrm rot="3661255">
            <a:off x="8371758" y="3559676"/>
            <a:ext cx="233980" cy="65238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45985295"/>
      </p:ext>
    </p:extLst>
  </p:cSld>
  <p:clrMapOvr>
    <a:masterClrMapping/>
  </p:clrMapOvr>
  <mc:AlternateContent xmlns:mc="http://schemas.openxmlformats.org/markup-compatibility/2006" xmlns:p14="http://schemas.microsoft.com/office/powerpoint/2010/main">
    <mc:Choice Requires="p14">
      <p:transition spd="slow" p14:dur="2000" advClick="0" advTm="27976"/>
    </mc:Choice>
    <mc:Fallback xmlns="">
      <p:transition spd="slow" advClick="0" advTm="2797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10" y="31046"/>
            <a:ext cx="8229600" cy="933688"/>
          </a:xfrm>
        </p:spPr>
        <p:txBody>
          <a:bodyPr/>
          <a:lstStyle/>
          <a:p>
            <a:r>
              <a:rPr lang="en-US" dirty="0"/>
              <a:t>LMS Learner View (Cont’d) </a:t>
            </a:r>
          </a:p>
        </p:txBody>
      </p:sp>
      <p:sp>
        <p:nvSpPr>
          <p:cNvPr id="7" name="Rectangle 6"/>
          <p:cNvSpPr/>
          <p:nvPr/>
        </p:nvSpPr>
        <p:spPr>
          <a:xfrm>
            <a:off x="162659" y="826711"/>
            <a:ext cx="8818680" cy="1846659"/>
          </a:xfrm>
          <a:prstGeom prst="rect">
            <a:avLst/>
          </a:prstGeom>
        </p:spPr>
        <p:txBody>
          <a:bodyPr wrap="square">
            <a:spAutoFit/>
          </a:bodyPr>
          <a:lstStyle/>
          <a:p>
            <a:r>
              <a:rPr lang="en-US" dirty="0">
                <a:effectLst/>
              </a:rPr>
              <a:t>   Learner View</a:t>
            </a:r>
          </a:p>
          <a:p>
            <a:pPr marL="742950" lvl="1" indent="-285750">
              <a:buFont typeface="Arial" panose="020B0604020202020204" pitchFamily="34" charset="0"/>
              <a:buChar char="•"/>
            </a:pPr>
            <a:r>
              <a:rPr lang="en-US" sz="1600" b="1" dirty="0"/>
              <a:t>Home - </a:t>
            </a:r>
            <a:r>
              <a:rPr lang="en-US" sz="1600" dirty="0"/>
              <a:t>LMS landing page is displayed below with your LMS dashboard. </a:t>
            </a:r>
          </a:p>
          <a:p>
            <a:pPr marL="742950" lvl="1" indent="-285750">
              <a:buFont typeface="Arial" panose="020B0604020202020204" pitchFamily="34" charset="0"/>
              <a:buChar char="•"/>
            </a:pPr>
            <a:r>
              <a:rPr lang="en-US" sz="1600" b="1" dirty="0"/>
              <a:t>Achievements</a:t>
            </a:r>
            <a:r>
              <a:rPr lang="en-US" sz="1600" dirty="0"/>
              <a:t> – It brings you to your completed courses, and in this section, you can see your certificates that can also be downloaded too.</a:t>
            </a:r>
          </a:p>
          <a:p>
            <a:pPr marL="1200150" lvl="2" indent="-285750">
              <a:buFont typeface="Arial" panose="020B0604020202020204" pitchFamily="34" charset="0"/>
              <a:buChar char="•"/>
            </a:pPr>
            <a:r>
              <a:rPr lang="en-US" sz="1600" b="1" dirty="0"/>
              <a:t>Leaderboard</a:t>
            </a:r>
            <a:r>
              <a:rPr lang="en-US" sz="1600" dirty="0"/>
              <a:t> – Leaderboard shows points and badges for taking courses and learning paths that you can also access.</a:t>
            </a:r>
          </a:p>
          <a:p>
            <a:pPr marL="742950" lvl="1" indent="-285750">
              <a:buFont typeface="Arial" panose="020B0604020202020204" pitchFamily="34" charset="0"/>
              <a:buChar char="•"/>
            </a:pPr>
            <a:endParaRPr lang="en-US" sz="1600" dirty="0">
              <a:effectLst/>
            </a:endParaRPr>
          </a:p>
        </p:txBody>
      </p:sp>
      <p:pic>
        <p:nvPicPr>
          <p:cNvPr id="8" name="Picture 7" descr="Image of LMS Learner View Dashboard">
            <a:extLst>
              <a:ext uri="{FF2B5EF4-FFF2-40B4-BE49-F238E27FC236}">
                <a16:creationId xmlns:a16="http://schemas.microsoft.com/office/drawing/2014/main" id="{88965208-5DF5-4534-963E-1A3971901E4A}"/>
              </a:ext>
            </a:extLst>
          </p:cNvPr>
          <p:cNvPicPr>
            <a:picLocks noChangeAspect="1"/>
          </p:cNvPicPr>
          <p:nvPr/>
        </p:nvPicPr>
        <p:blipFill>
          <a:blip r:embed="rId4"/>
          <a:stretch>
            <a:fillRect/>
          </a:stretch>
        </p:blipFill>
        <p:spPr>
          <a:xfrm>
            <a:off x="61795" y="2966644"/>
            <a:ext cx="4028970" cy="2738178"/>
          </a:xfrm>
          <a:prstGeom prst="rect">
            <a:avLst/>
          </a:prstGeom>
        </p:spPr>
      </p:pic>
      <p:sp>
        <p:nvSpPr>
          <p:cNvPr id="9" name="Arrow: Down 8" descr="So, now we're in the learner’s view, and we have the home, which is the LMS landing page, as displayed below, that shows your LMS dashboard. ">
            <a:extLst>
              <a:ext uri="{FF2B5EF4-FFF2-40B4-BE49-F238E27FC236}">
                <a16:creationId xmlns:a16="http://schemas.microsoft.com/office/drawing/2014/main" id="{A110899B-900D-4479-9550-E997A6A20982}"/>
              </a:ext>
            </a:extLst>
          </p:cNvPr>
          <p:cNvSpPr/>
          <p:nvPr/>
        </p:nvSpPr>
        <p:spPr>
          <a:xfrm rot="3191659">
            <a:off x="2650360" y="2536874"/>
            <a:ext cx="258933" cy="5662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of Achievements page">
            <a:extLst>
              <a:ext uri="{FF2B5EF4-FFF2-40B4-BE49-F238E27FC236}">
                <a16:creationId xmlns:a16="http://schemas.microsoft.com/office/drawing/2014/main" id="{EFA12E0F-8124-487F-9057-B17EA09F25E0}"/>
              </a:ext>
            </a:extLst>
          </p:cNvPr>
          <p:cNvPicPr>
            <a:picLocks noChangeAspect="1"/>
          </p:cNvPicPr>
          <p:nvPr/>
        </p:nvPicPr>
        <p:blipFill>
          <a:blip r:embed="rId5"/>
          <a:stretch>
            <a:fillRect/>
          </a:stretch>
        </p:blipFill>
        <p:spPr>
          <a:xfrm>
            <a:off x="4267679" y="2932302"/>
            <a:ext cx="4713660" cy="2772520"/>
          </a:xfrm>
          <a:prstGeom prst="rect">
            <a:avLst/>
          </a:prstGeom>
        </p:spPr>
      </p:pic>
      <p:sp>
        <p:nvSpPr>
          <p:cNvPr id="15" name="Arrow: Down 14" descr="There's also the achievements tab, and this will bring you to your completed courses as a learner, and in this section, as a learner, you can see your certificates that can also be downloaded. &#10;">
            <a:extLst>
              <a:ext uri="{FF2B5EF4-FFF2-40B4-BE49-F238E27FC236}">
                <a16:creationId xmlns:a16="http://schemas.microsoft.com/office/drawing/2014/main" id="{19B6EA9D-4DD9-42A7-8FC9-775D53344BDC}"/>
              </a:ext>
            </a:extLst>
          </p:cNvPr>
          <p:cNvSpPr/>
          <p:nvPr/>
        </p:nvSpPr>
        <p:spPr>
          <a:xfrm rot="3191659">
            <a:off x="5930447" y="2442715"/>
            <a:ext cx="258933" cy="5662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descr="In this section, as a learner, you can see your certificates that can also be downloaded. &#10;">
            <a:extLst>
              <a:ext uri="{FF2B5EF4-FFF2-40B4-BE49-F238E27FC236}">
                <a16:creationId xmlns:a16="http://schemas.microsoft.com/office/drawing/2014/main" id="{B07AD811-1A6A-49D2-9094-1E3AD678A609}"/>
              </a:ext>
            </a:extLst>
          </p:cNvPr>
          <p:cNvSpPr/>
          <p:nvPr/>
        </p:nvSpPr>
        <p:spPr>
          <a:xfrm rot="3191659">
            <a:off x="6653306" y="3628841"/>
            <a:ext cx="258933" cy="5662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Down 16" descr="Also, if you select into the achievements, there's a leaderboard, and what the leaderboard does for the learner, it shows the learners points and badges for taking certain courses and learning paths that you can also access. &#10;">
            <a:extLst>
              <a:ext uri="{FF2B5EF4-FFF2-40B4-BE49-F238E27FC236}">
                <a16:creationId xmlns:a16="http://schemas.microsoft.com/office/drawing/2014/main" id="{561A35A2-792B-460E-B689-F287640F128C}"/>
              </a:ext>
            </a:extLst>
          </p:cNvPr>
          <p:cNvSpPr/>
          <p:nvPr/>
        </p:nvSpPr>
        <p:spPr>
          <a:xfrm rot="3191659">
            <a:off x="7904719" y="3185901"/>
            <a:ext cx="258933" cy="5662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72375304"/>
      </p:ext>
    </p:extLst>
  </p:cSld>
  <p:clrMapOvr>
    <a:masterClrMapping/>
  </p:clrMapOvr>
  <mc:AlternateContent xmlns:mc="http://schemas.openxmlformats.org/markup-compatibility/2006" xmlns:p14="http://schemas.microsoft.com/office/powerpoint/2010/main">
    <mc:Choice Requires="p14">
      <p:transition spd="slow" p14:dur="2000" advClick="0" advTm="39944"/>
    </mc:Choice>
    <mc:Fallback xmlns="">
      <p:transition spd="slow" advClick="0" advTm="3994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10" y="31046"/>
            <a:ext cx="8229600" cy="933688"/>
          </a:xfrm>
        </p:spPr>
        <p:txBody>
          <a:bodyPr/>
          <a:lstStyle/>
          <a:p>
            <a:r>
              <a:rPr lang="en-US" dirty="0"/>
              <a:t>LMS Metrics Banner </a:t>
            </a:r>
          </a:p>
        </p:txBody>
      </p:sp>
      <p:sp>
        <p:nvSpPr>
          <p:cNvPr id="7" name="Rectangle 6"/>
          <p:cNvSpPr/>
          <p:nvPr/>
        </p:nvSpPr>
        <p:spPr>
          <a:xfrm>
            <a:off x="162659" y="893821"/>
            <a:ext cx="8818680" cy="1354217"/>
          </a:xfrm>
          <a:prstGeom prst="rect">
            <a:avLst/>
          </a:prstGeom>
        </p:spPr>
        <p:txBody>
          <a:bodyPr wrap="square">
            <a:spAutoFit/>
          </a:bodyPr>
          <a:lstStyle/>
          <a:p>
            <a:r>
              <a:rPr lang="en-US" dirty="0">
                <a:effectLst/>
              </a:rPr>
              <a:t>   Other homepage components:</a:t>
            </a:r>
          </a:p>
          <a:p>
            <a:pPr marL="742950" lvl="1" indent="-285750">
              <a:buFont typeface="Arial" panose="020B0604020202020204" pitchFamily="34" charset="0"/>
              <a:buChar char="•"/>
            </a:pPr>
            <a:r>
              <a:rPr lang="en-US" sz="1600" b="1" dirty="0"/>
              <a:t>Courses</a:t>
            </a:r>
            <a:r>
              <a:rPr lang="en-US" sz="1600" dirty="0">
                <a:effectLst/>
              </a:rPr>
              <a:t> – Below the Metrics Banner are the courses and learning paths assigned that are in progress, not started and overdue. You will see the percent completion of each course. </a:t>
            </a:r>
          </a:p>
          <a:p>
            <a:pPr marL="742950" lvl="1" indent="-285750">
              <a:buFont typeface="Arial" panose="020B0604020202020204" pitchFamily="34" charset="0"/>
              <a:buChar char="•"/>
            </a:pPr>
            <a:r>
              <a:rPr lang="en-US" sz="1600" b="1" dirty="0">
                <a:effectLst/>
              </a:rPr>
              <a:t>Metrics Horizonal Menu </a:t>
            </a:r>
            <a:r>
              <a:rPr lang="en-US" sz="1600" dirty="0">
                <a:effectLst/>
              </a:rPr>
              <a:t>– It represents the metrics banner as a horizontal menu too.</a:t>
            </a:r>
          </a:p>
        </p:txBody>
      </p:sp>
      <p:sp>
        <p:nvSpPr>
          <p:cNvPr id="14" name="TextBox 13">
            <a:extLst>
              <a:ext uri="{FF2B5EF4-FFF2-40B4-BE49-F238E27FC236}">
                <a16:creationId xmlns:a16="http://schemas.microsoft.com/office/drawing/2014/main" id="{10198384-1A2C-463E-A964-807DDB51EBFD}"/>
              </a:ext>
            </a:extLst>
          </p:cNvPr>
          <p:cNvSpPr txBox="1"/>
          <p:nvPr/>
        </p:nvSpPr>
        <p:spPr>
          <a:xfrm>
            <a:off x="3332991" y="2378508"/>
            <a:ext cx="2088272" cy="338554"/>
          </a:xfrm>
          <a:prstGeom prst="rect">
            <a:avLst/>
          </a:prstGeom>
          <a:noFill/>
        </p:spPr>
        <p:txBody>
          <a:bodyPr wrap="square" rtlCol="0">
            <a:spAutoFit/>
          </a:bodyPr>
          <a:lstStyle/>
          <a:p>
            <a:r>
              <a:rPr lang="en-US" sz="1600" b="1" dirty="0"/>
              <a:t>Metrics Banner</a:t>
            </a:r>
          </a:p>
        </p:txBody>
      </p:sp>
      <p:pic>
        <p:nvPicPr>
          <p:cNvPr id="5" name="Picture 4" descr="Image of LMS Metrics banner">
            <a:extLst>
              <a:ext uri="{FF2B5EF4-FFF2-40B4-BE49-F238E27FC236}">
                <a16:creationId xmlns:a16="http://schemas.microsoft.com/office/drawing/2014/main" id="{C2171A6C-47E4-40D3-8EE0-16658BA713A7}"/>
              </a:ext>
            </a:extLst>
          </p:cNvPr>
          <p:cNvPicPr>
            <a:picLocks noChangeAspect="1"/>
          </p:cNvPicPr>
          <p:nvPr/>
        </p:nvPicPr>
        <p:blipFill>
          <a:blip r:embed="rId4"/>
          <a:stretch>
            <a:fillRect/>
          </a:stretch>
        </p:blipFill>
        <p:spPr>
          <a:xfrm>
            <a:off x="531151" y="2708168"/>
            <a:ext cx="7444134" cy="4013308"/>
          </a:xfrm>
          <a:prstGeom prst="rect">
            <a:avLst/>
          </a:prstGeom>
        </p:spPr>
      </p:pic>
      <p:sp>
        <p:nvSpPr>
          <p:cNvPr id="16" name="TextBox 15">
            <a:extLst>
              <a:ext uri="{FF2B5EF4-FFF2-40B4-BE49-F238E27FC236}">
                <a16:creationId xmlns:a16="http://schemas.microsoft.com/office/drawing/2014/main" id="{8462F4D6-2A15-4018-B3BD-C63994D4AA6D}"/>
              </a:ext>
            </a:extLst>
          </p:cNvPr>
          <p:cNvSpPr txBox="1"/>
          <p:nvPr/>
        </p:nvSpPr>
        <p:spPr>
          <a:xfrm>
            <a:off x="2355104" y="4479492"/>
            <a:ext cx="2888013" cy="338554"/>
          </a:xfrm>
          <a:prstGeom prst="rect">
            <a:avLst/>
          </a:prstGeom>
          <a:noFill/>
        </p:spPr>
        <p:txBody>
          <a:bodyPr wrap="square" rtlCol="0">
            <a:spAutoFit/>
          </a:bodyPr>
          <a:lstStyle/>
          <a:p>
            <a:r>
              <a:rPr lang="en-US" sz="1600" b="1" dirty="0"/>
              <a:t>Metrics Horizontal Menu</a:t>
            </a:r>
          </a:p>
        </p:txBody>
      </p:sp>
      <p:sp>
        <p:nvSpPr>
          <p:cNvPr id="15" name="Arrow: Down 14" descr="And what they will also see, is the progress, or if they're not started, or if the courses are overdue">
            <a:extLst>
              <a:ext uri="{FF2B5EF4-FFF2-40B4-BE49-F238E27FC236}">
                <a16:creationId xmlns:a16="http://schemas.microsoft.com/office/drawing/2014/main" id="{729F32E9-99F7-4D99-81CF-A01A21A41A39}"/>
              </a:ext>
            </a:extLst>
          </p:cNvPr>
          <p:cNvSpPr/>
          <p:nvPr/>
        </p:nvSpPr>
        <p:spPr>
          <a:xfrm rot="13241327">
            <a:off x="315950" y="4901520"/>
            <a:ext cx="258933" cy="5662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descr="As you can see in the image below, the conflict of interest law, this learner had 50% of it taken. &#10;">
            <a:extLst>
              <a:ext uri="{FF2B5EF4-FFF2-40B4-BE49-F238E27FC236}">
                <a16:creationId xmlns:a16="http://schemas.microsoft.com/office/drawing/2014/main" id="{5965ED0D-4AD5-4C5D-85E5-B3737DCEC931}"/>
              </a:ext>
            </a:extLst>
          </p:cNvPr>
          <p:cNvSpPr/>
          <p:nvPr/>
        </p:nvSpPr>
        <p:spPr>
          <a:xfrm rot="2242380">
            <a:off x="3287317" y="5969588"/>
            <a:ext cx="258933" cy="5662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81290957"/>
      </p:ext>
    </p:extLst>
  </p:cSld>
  <p:clrMapOvr>
    <a:masterClrMapping/>
  </p:clrMapOvr>
  <mc:AlternateContent xmlns:mc="http://schemas.openxmlformats.org/markup-compatibility/2006" xmlns:p14="http://schemas.microsoft.com/office/powerpoint/2010/main">
    <mc:Choice Requires="p14">
      <p:transition spd="slow" p14:dur="2000" advClick="0" advTm="67690"/>
    </mc:Choice>
    <mc:Fallback xmlns="">
      <p:transition spd="slow" advClick="0" advTm="6769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10" y="31046"/>
            <a:ext cx="8229600" cy="933688"/>
          </a:xfrm>
        </p:spPr>
        <p:txBody>
          <a:bodyPr/>
          <a:lstStyle/>
          <a:p>
            <a:r>
              <a:rPr lang="en-US" dirty="0"/>
              <a:t>LMS Homepage </a:t>
            </a:r>
          </a:p>
        </p:txBody>
      </p:sp>
      <p:sp>
        <p:nvSpPr>
          <p:cNvPr id="4" name="Slide Number Placeholder 3" hidden="1"/>
          <p:cNvSpPr>
            <a:spLocks noGrp="1"/>
          </p:cNvSpPr>
          <p:nvPr>
            <p:ph type="sldNum" sz="quarter" idx="4"/>
          </p:nvPr>
        </p:nvSpPr>
        <p:spPr/>
        <p:txBody>
          <a:bodyPr/>
          <a:lstStyle/>
          <a:p>
            <a:pPr>
              <a:defRPr/>
            </a:pPr>
            <a:fld id="{D77E2A5A-9FAD-6240-AE39-0656AB7A0ACB}" type="slidenum">
              <a:rPr lang="en-US" smtClean="0"/>
              <a:pPr>
                <a:defRPr/>
              </a:pPr>
              <a:t>13</a:t>
            </a:fld>
            <a:endParaRPr lang="en-US" dirty="0"/>
          </a:p>
        </p:txBody>
      </p:sp>
      <p:sp>
        <p:nvSpPr>
          <p:cNvPr id="7" name="Rectangle 6"/>
          <p:cNvSpPr/>
          <p:nvPr/>
        </p:nvSpPr>
        <p:spPr>
          <a:xfrm>
            <a:off x="162659" y="839831"/>
            <a:ext cx="8818680" cy="1846659"/>
          </a:xfrm>
          <a:prstGeom prst="rect">
            <a:avLst/>
          </a:prstGeom>
        </p:spPr>
        <p:txBody>
          <a:bodyPr wrap="square">
            <a:spAutoFit/>
          </a:bodyPr>
          <a:lstStyle/>
          <a:p>
            <a:r>
              <a:rPr lang="en-US" dirty="0"/>
              <a:t>   Other homepage components: </a:t>
            </a:r>
            <a:endParaRPr lang="en-US" dirty="0">
              <a:effectLst/>
            </a:endParaRPr>
          </a:p>
          <a:p>
            <a:pPr marL="742950" lvl="1" indent="-285750">
              <a:buFont typeface="Arial" panose="020B0604020202020204" pitchFamily="34" charset="0"/>
              <a:buChar char="•"/>
            </a:pPr>
            <a:r>
              <a:rPr lang="en-US" sz="1600" b="1" dirty="0"/>
              <a:t>N</a:t>
            </a:r>
            <a:r>
              <a:rPr lang="en-US" sz="1600" b="1" dirty="0">
                <a:effectLst/>
              </a:rPr>
              <a:t>ews Panel</a:t>
            </a:r>
            <a:r>
              <a:rPr lang="en-US" sz="1600" dirty="0">
                <a:effectLst/>
              </a:rPr>
              <a:t> – This panel consists of the latest news and announcements</a:t>
            </a:r>
            <a:r>
              <a:rPr lang="en-US" sz="1600" dirty="0"/>
              <a:t>.</a:t>
            </a:r>
            <a:r>
              <a:rPr lang="en-US" sz="1600" dirty="0">
                <a:effectLst/>
              </a:rPr>
              <a:t> </a:t>
            </a:r>
          </a:p>
          <a:p>
            <a:pPr marL="742950" lvl="1" indent="-285750">
              <a:buFont typeface="Arial" panose="020B0604020202020204" pitchFamily="34" charset="0"/>
              <a:buChar char="•"/>
            </a:pPr>
            <a:r>
              <a:rPr lang="en-US" sz="1600" b="1" dirty="0"/>
              <a:t>Calendar </a:t>
            </a:r>
            <a:r>
              <a:rPr lang="en-US" sz="1600" dirty="0"/>
              <a:t>– It shows upcoming courses and webinars available to sharpen your skills.</a:t>
            </a:r>
          </a:p>
          <a:p>
            <a:pPr marL="742950" lvl="1" indent="-285750">
              <a:buFont typeface="Arial" panose="020B0604020202020204" pitchFamily="34" charset="0"/>
              <a:buChar char="•"/>
            </a:pPr>
            <a:r>
              <a:rPr lang="en-US" sz="1600" b="1" dirty="0"/>
              <a:t>Recent Achievements </a:t>
            </a:r>
            <a:r>
              <a:rPr lang="en-US" sz="1600" dirty="0"/>
              <a:t>– A list of courses you have completed. If you click “View All,” go to the achievements page where you can download your certifications you have earned.</a:t>
            </a:r>
          </a:p>
          <a:p>
            <a:pPr marL="742950" lvl="1" indent="-285750">
              <a:buFont typeface="Arial" panose="020B0604020202020204" pitchFamily="34" charset="0"/>
              <a:buChar char="•"/>
            </a:pPr>
            <a:endParaRPr lang="en-US" sz="1600" dirty="0">
              <a:effectLst/>
            </a:endParaRPr>
          </a:p>
        </p:txBody>
      </p:sp>
      <p:sp>
        <p:nvSpPr>
          <p:cNvPr id="11" name="TextBox 10">
            <a:extLst>
              <a:ext uri="{FF2B5EF4-FFF2-40B4-BE49-F238E27FC236}">
                <a16:creationId xmlns:a16="http://schemas.microsoft.com/office/drawing/2014/main" id="{548AB342-989A-406D-A220-FEF4F4C25E15}"/>
              </a:ext>
            </a:extLst>
          </p:cNvPr>
          <p:cNvSpPr txBox="1"/>
          <p:nvPr/>
        </p:nvSpPr>
        <p:spPr>
          <a:xfrm>
            <a:off x="669244" y="3250861"/>
            <a:ext cx="1474699" cy="338554"/>
          </a:xfrm>
          <a:prstGeom prst="rect">
            <a:avLst/>
          </a:prstGeom>
          <a:noFill/>
        </p:spPr>
        <p:txBody>
          <a:bodyPr wrap="square" rtlCol="0">
            <a:spAutoFit/>
          </a:bodyPr>
          <a:lstStyle/>
          <a:p>
            <a:r>
              <a:rPr lang="en-US" sz="1600" b="1" dirty="0"/>
              <a:t>News Panel</a:t>
            </a:r>
          </a:p>
        </p:txBody>
      </p:sp>
      <p:pic>
        <p:nvPicPr>
          <p:cNvPr id="5" name="Picture 4" descr="Another learner homepage component is the news panel. This panel consists of the latest news and announcements for the learner. You will see below there's a welcome to the UMass Medical School launch management system announcing the launch of a development module. Learners will go here for all latest news.&#10; &#10;The calendar is another component, and this will show the learner all the upcoming courses and webinars that are available to sharpen their skills.">
            <a:extLst>
              <a:ext uri="{FF2B5EF4-FFF2-40B4-BE49-F238E27FC236}">
                <a16:creationId xmlns:a16="http://schemas.microsoft.com/office/drawing/2014/main" id="{149BC063-A384-4DCB-849B-9FC1321F99D4}"/>
              </a:ext>
            </a:extLst>
          </p:cNvPr>
          <p:cNvPicPr>
            <a:picLocks noChangeAspect="1"/>
          </p:cNvPicPr>
          <p:nvPr/>
        </p:nvPicPr>
        <p:blipFill>
          <a:blip r:embed="rId4"/>
          <a:stretch>
            <a:fillRect/>
          </a:stretch>
        </p:blipFill>
        <p:spPr>
          <a:xfrm>
            <a:off x="2197677" y="2658294"/>
            <a:ext cx="1942188" cy="3812796"/>
          </a:xfrm>
          <a:prstGeom prst="rect">
            <a:avLst/>
          </a:prstGeom>
        </p:spPr>
      </p:pic>
      <p:sp>
        <p:nvSpPr>
          <p:cNvPr id="13" name="TextBox 12">
            <a:extLst>
              <a:ext uri="{FF2B5EF4-FFF2-40B4-BE49-F238E27FC236}">
                <a16:creationId xmlns:a16="http://schemas.microsoft.com/office/drawing/2014/main" id="{34B61B4C-E6FA-4EA6-9DAA-193651977AAD}"/>
              </a:ext>
            </a:extLst>
          </p:cNvPr>
          <p:cNvSpPr txBox="1"/>
          <p:nvPr/>
        </p:nvSpPr>
        <p:spPr>
          <a:xfrm>
            <a:off x="735220" y="4793485"/>
            <a:ext cx="1342746" cy="338554"/>
          </a:xfrm>
          <a:prstGeom prst="rect">
            <a:avLst/>
          </a:prstGeom>
          <a:noFill/>
        </p:spPr>
        <p:txBody>
          <a:bodyPr wrap="square" rtlCol="0">
            <a:spAutoFit/>
          </a:bodyPr>
          <a:lstStyle/>
          <a:p>
            <a:r>
              <a:rPr lang="en-US" sz="1600" b="1" dirty="0"/>
              <a:t>Calendar</a:t>
            </a:r>
          </a:p>
        </p:txBody>
      </p:sp>
      <p:sp>
        <p:nvSpPr>
          <p:cNvPr id="14" name="TextBox 13">
            <a:extLst>
              <a:ext uri="{FF2B5EF4-FFF2-40B4-BE49-F238E27FC236}">
                <a16:creationId xmlns:a16="http://schemas.microsoft.com/office/drawing/2014/main" id="{4A61EE17-4F2B-4967-BB09-7C0D845CB167}"/>
              </a:ext>
            </a:extLst>
          </p:cNvPr>
          <p:cNvSpPr txBox="1"/>
          <p:nvPr/>
        </p:nvSpPr>
        <p:spPr>
          <a:xfrm>
            <a:off x="5369887" y="2814787"/>
            <a:ext cx="2561440" cy="307777"/>
          </a:xfrm>
          <a:prstGeom prst="rect">
            <a:avLst/>
          </a:prstGeom>
          <a:noFill/>
        </p:spPr>
        <p:txBody>
          <a:bodyPr wrap="square" rtlCol="0">
            <a:spAutoFit/>
          </a:bodyPr>
          <a:lstStyle/>
          <a:p>
            <a:r>
              <a:rPr lang="en-US" sz="1400" b="1" dirty="0"/>
              <a:t>Recent Achievements</a:t>
            </a:r>
          </a:p>
        </p:txBody>
      </p:sp>
      <p:pic>
        <p:nvPicPr>
          <p:cNvPr id="8" name="Picture 7" descr="And lastly, our recent achievements. This is a list of courses that the learner has completed. If you click “View All” and go to the achievements page, you can download all your certifications you have earned. &#10;">
            <a:extLst>
              <a:ext uri="{FF2B5EF4-FFF2-40B4-BE49-F238E27FC236}">
                <a16:creationId xmlns:a16="http://schemas.microsoft.com/office/drawing/2014/main" id="{53F2A4AE-FB64-4BB5-973E-F5EB912A9DF4}"/>
              </a:ext>
            </a:extLst>
          </p:cNvPr>
          <p:cNvPicPr>
            <a:picLocks noChangeAspect="1"/>
          </p:cNvPicPr>
          <p:nvPr/>
        </p:nvPicPr>
        <p:blipFill>
          <a:blip r:embed="rId5"/>
          <a:stretch>
            <a:fillRect/>
          </a:stretch>
        </p:blipFill>
        <p:spPr>
          <a:xfrm>
            <a:off x="5012146" y="3250861"/>
            <a:ext cx="3276923" cy="2345249"/>
          </a:xfrm>
          <a:prstGeom prst="rect">
            <a:avLst/>
          </a:prstGeom>
        </p:spPr>
      </p:pic>
    </p:spTree>
    <p:custDataLst>
      <p:tags r:id="rId1"/>
    </p:custDataLst>
    <p:extLst>
      <p:ext uri="{BB962C8B-B14F-4D97-AF65-F5344CB8AC3E}">
        <p14:creationId xmlns:p14="http://schemas.microsoft.com/office/powerpoint/2010/main" val="1080400033"/>
      </p:ext>
    </p:extLst>
  </p:cSld>
  <p:clrMapOvr>
    <a:masterClrMapping/>
  </p:clrMapOvr>
  <mc:AlternateContent xmlns:mc="http://schemas.openxmlformats.org/markup-compatibility/2006" xmlns:p14="http://schemas.microsoft.com/office/powerpoint/2010/main">
    <mc:Choice Requires="p14">
      <p:transition spd="slow" p14:dur="2000" advClick="0" advTm="48590"/>
    </mc:Choice>
    <mc:Fallback xmlns="">
      <p:transition spd="slow" advClick="0" advTm="4859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009" y="228417"/>
            <a:ext cx="8229600" cy="933688"/>
          </a:xfrm>
        </p:spPr>
        <p:txBody>
          <a:bodyPr/>
          <a:lstStyle/>
          <a:p>
            <a:r>
              <a:rPr lang="en-US" dirty="0"/>
              <a:t>UMMS Fast Track LMS Admin</a:t>
            </a:r>
            <a:br>
              <a:rPr lang="en-US" dirty="0"/>
            </a:br>
            <a:r>
              <a:rPr lang="en-US" dirty="0"/>
              <a:t>Learning Path</a:t>
            </a:r>
          </a:p>
        </p:txBody>
      </p:sp>
      <p:sp>
        <p:nvSpPr>
          <p:cNvPr id="7" name="Rectangle 6"/>
          <p:cNvSpPr/>
          <p:nvPr/>
        </p:nvSpPr>
        <p:spPr>
          <a:xfrm>
            <a:off x="79791" y="1309911"/>
            <a:ext cx="8818680" cy="1600438"/>
          </a:xfrm>
          <a:prstGeom prst="rect">
            <a:avLst/>
          </a:prstGeom>
        </p:spPr>
        <p:txBody>
          <a:bodyPr wrap="square">
            <a:spAutoFit/>
          </a:bodyPr>
          <a:lstStyle/>
          <a:p>
            <a:r>
              <a:rPr lang="en-US" dirty="0"/>
              <a:t>  LMS Admin Learning Path </a:t>
            </a:r>
            <a:endParaRPr lang="en-US" dirty="0">
              <a:effectLst/>
            </a:endParaRPr>
          </a:p>
          <a:p>
            <a:pPr marL="742950" lvl="1" indent="-285750">
              <a:buFont typeface="Arial" panose="020B0604020202020204" pitchFamily="34" charset="0"/>
              <a:buChar char="•"/>
            </a:pPr>
            <a:r>
              <a:rPr lang="en-US" sz="1600" dirty="0">
                <a:effectLst/>
              </a:rPr>
              <a:t>For more in depth and robust training, go to the UMMS Fast Track LMS Admin Learning Path in your Admin Course Library (this learning path will also be assigned to you)</a:t>
            </a:r>
          </a:p>
          <a:p>
            <a:pPr marL="742950" lvl="1" indent="-285750">
              <a:buFont typeface="Arial" panose="020B0604020202020204" pitchFamily="34" charset="0"/>
              <a:buChar char="•"/>
            </a:pPr>
            <a:r>
              <a:rPr lang="en-US" sz="1600" dirty="0">
                <a:effectLst/>
              </a:rPr>
              <a:t>LMS Admin Learning Path </a:t>
            </a:r>
            <a:r>
              <a:rPr lang="en-US" sz="1600" dirty="0"/>
              <a:t>consists of this LMS Overview presentation as a webinar and 5 trainings on the primary LMS functions – Dashboards, Teams, People, Courses and Reports </a:t>
            </a:r>
            <a:endParaRPr lang="en-US" sz="1600" dirty="0">
              <a:effectLst/>
            </a:endParaRPr>
          </a:p>
        </p:txBody>
      </p:sp>
      <p:pic>
        <p:nvPicPr>
          <p:cNvPr id="8" name="Picture 7" descr="Image of Course Library">
            <a:extLst>
              <a:ext uri="{FF2B5EF4-FFF2-40B4-BE49-F238E27FC236}">
                <a16:creationId xmlns:a16="http://schemas.microsoft.com/office/drawing/2014/main" id="{C7202FEF-E85E-4D31-B96A-127A6BC6E6EF}"/>
              </a:ext>
            </a:extLst>
          </p:cNvPr>
          <p:cNvPicPr>
            <a:picLocks noChangeAspect="1"/>
          </p:cNvPicPr>
          <p:nvPr/>
        </p:nvPicPr>
        <p:blipFill>
          <a:blip r:embed="rId4"/>
          <a:stretch>
            <a:fillRect/>
          </a:stretch>
        </p:blipFill>
        <p:spPr>
          <a:xfrm>
            <a:off x="111638" y="3349154"/>
            <a:ext cx="4377493" cy="2775235"/>
          </a:xfrm>
          <a:prstGeom prst="rect">
            <a:avLst/>
          </a:prstGeom>
        </p:spPr>
      </p:pic>
      <p:sp>
        <p:nvSpPr>
          <p:cNvPr id="15" name="Arrow: Down 14" descr="Arrow points to Courses tab">
            <a:extLst>
              <a:ext uri="{FF2B5EF4-FFF2-40B4-BE49-F238E27FC236}">
                <a16:creationId xmlns:a16="http://schemas.microsoft.com/office/drawing/2014/main" id="{2FF1C138-347B-4618-9498-A0A1EF174380}"/>
              </a:ext>
            </a:extLst>
          </p:cNvPr>
          <p:cNvSpPr/>
          <p:nvPr/>
        </p:nvSpPr>
        <p:spPr>
          <a:xfrm rot="2111848">
            <a:off x="1714183" y="2927836"/>
            <a:ext cx="212908" cy="5920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Down 16" descr="Arrow points to Learning Path">
            <a:extLst>
              <a:ext uri="{FF2B5EF4-FFF2-40B4-BE49-F238E27FC236}">
                <a16:creationId xmlns:a16="http://schemas.microsoft.com/office/drawing/2014/main" id="{C22120C7-6EF0-48C3-B178-396B66B3F247}"/>
              </a:ext>
            </a:extLst>
          </p:cNvPr>
          <p:cNvSpPr/>
          <p:nvPr/>
        </p:nvSpPr>
        <p:spPr>
          <a:xfrm rot="2111848">
            <a:off x="1198934" y="3813213"/>
            <a:ext cx="212908" cy="5920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Down 17" descr="Arrow points to UMMS Fast Track LMS Admin Training Course">
            <a:extLst>
              <a:ext uri="{FF2B5EF4-FFF2-40B4-BE49-F238E27FC236}">
                <a16:creationId xmlns:a16="http://schemas.microsoft.com/office/drawing/2014/main" id="{AFDC130D-2519-4F42-92D6-2FEB82B633C0}"/>
              </a:ext>
            </a:extLst>
          </p:cNvPr>
          <p:cNvSpPr/>
          <p:nvPr/>
        </p:nvSpPr>
        <p:spPr>
          <a:xfrm rot="2111848">
            <a:off x="1428956" y="4659219"/>
            <a:ext cx="212908" cy="5920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Image of UMMS Fast Track LMS Admin Training Course ">
            <a:extLst>
              <a:ext uri="{FF2B5EF4-FFF2-40B4-BE49-F238E27FC236}">
                <a16:creationId xmlns:a16="http://schemas.microsoft.com/office/drawing/2014/main" id="{9FDD7101-E50C-4A24-93C7-F105DA37ED84}"/>
              </a:ext>
            </a:extLst>
          </p:cNvPr>
          <p:cNvPicPr>
            <a:picLocks noChangeAspect="1"/>
          </p:cNvPicPr>
          <p:nvPr/>
        </p:nvPicPr>
        <p:blipFill>
          <a:blip r:embed="rId5"/>
          <a:stretch>
            <a:fillRect/>
          </a:stretch>
        </p:blipFill>
        <p:spPr>
          <a:xfrm>
            <a:off x="4634371" y="3255286"/>
            <a:ext cx="4377492" cy="2869103"/>
          </a:xfrm>
          <a:prstGeom prst="rect">
            <a:avLst/>
          </a:prstGeom>
        </p:spPr>
      </p:pic>
      <p:sp>
        <p:nvSpPr>
          <p:cNvPr id="21" name="Arrow: Down 20" descr="Arrow points to the five modules within the UMMS LMS Fast Track Admin course training">
            <a:extLst>
              <a:ext uri="{FF2B5EF4-FFF2-40B4-BE49-F238E27FC236}">
                <a16:creationId xmlns:a16="http://schemas.microsoft.com/office/drawing/2014/main" id="{A5978536-2E1C-4028-ABFB-A97B6E5FCB79}"/>
              </a:ext>
            </a:extLst>
          </p:cNvPr>
          <p:cNvSpPr/>
          <p:nvPr/>
        </p:nvSpPr>
        <p:spPr>
          <a:xfrm rot="2111848">
            <a:off x="5473101" y="4659218"/>
            <a:ext cx="212908" cy="5920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77160077"/>
      </p:ext>
    </p:extLst>
  </p:cSld>
  <p:clrMapOvr>
    <a:masterClrMapping/>
  </p:clrMapOvr>
  <mc:AlternateContent xmlns:mc="http://schemas.openxmlformats.org/markup-compatibility/2006" xmlns:p14="http://schemas.microsoft.com/office/powerpoint/2010/main">
    <mc:Choice Requires="p14">
      <p:transition spd="slow" p14:dur="2000" advClick="0" advTm="55897"/>
    </mc:Choice>
    <mc:Fallback xmlns="">
      <p:transition spd="slow" advClick="0" advTm="5589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726" y="-21159"/>
            <a:ext cx="8229600" cy="933688"/>
          </a:xfrm>
        </p:spPr>
        <p:txBody>
          <a:bodyPr/>
          <a:lstStyle/>
          <a:p>
            <a:r>
              <a:rPr lang="en-US" dirty="0"/>
              <a:t>LMS Get Started  </a:t>
            </a:r>
          </a:p>
        </p:txBody>
      </p:sp>
      <p:sp>
        <p:nvSpPr>
          <p:cNvPr id="7" name="Rectangle 6"/>
          <p:cNvSpPr/>
          <p:nvPr/>
        </p:nvSpPr>
        <p:spPr>
          <a:xfrm>
            <a:off x="0" y="743649"/>
            <a:ext cx="8945677" cy="5062924"/>
          </a:xfrm>
          <a:prstGeom prst="rect">
            <a:avLst/>
          </a:prstGeom>
        </p:spPr>
        <p:txBody>
          <a:bodyPr wrap="square">
            <a:spAutoFit/>
          </a:bodyPr>
          <a:lstStyle/>
          <a:p>
            <a:r>
              <a:rPr lang="en-US" sz="2400" b="1" dirty="0"/>
              <a:t>	Get Started  </a:t>
            </a:r>
            <a:endParaRPr lang="en-US" sz="2400" b="1" dirty="0">
              <a:effectLst/>
            </a:endParaRPr>
          </a:p>
          <a:p>
            <a:pPr marL="742950" lvl="1" indent="-285750">
              <a:buFont typeface="Arial" panose="020B0604020202020204" pitchFamily="34" charset="0"/>
              <a:buChar char="•"/>
            </a:pPr>
            <a:r>
              <a:rPr lang="en-US" sz="2000" dirty="0"/>
              <a:t>Remember your training and apply what you have learned.</a:t>
            </a:r>
          </a:p>
          <a:p>
            <a:pPr marL="742950" lvl="1" indent="-285750">
              <a:buFont typeface="Arial" panose="020B0604020202020204" pitchFamily="34" charset="0"/>
              <a:buChar char="•"/>
            </a:pPr>
            <a:r>
              <a:rPr lang="en-US" sz="2000" dirty="0"/>
              <a:t>Go </a:t>
            </a:r>
            <a:r>
              <a:rPr lang="en-US" sz="2000" b="1" dirty="0"/>
              <a:t>to </a:t>
            </a:r>
            <a:r>
              <a:rPr lang="en-US" sz="2000" b="1" dirty="0">
                <a:hlinkClick r:id="rId4"/>
              </a:rPr>
              <a:t>https://umassmedical.litmos.com</a:t>
            </a:r>
            <a:r>
              <a:rPr lang="en-US" sz="2000" b="1" dirty="0"/>
              <a:t> </a:t>
            </a:r>
            <a:r>
              <a:rPr lang="en-US" sz="2000" dirty="0"/>
              <a:t>and log into the LMS portal.</a:t>
            </a:r>
          </a:p>
          <a:p>
            <a:pPr marL="742950" lvl="1" indent="-285750">
              <a:buFont typeface="Arial" panose="020B0604020202020204" pitchFamily="34" charset="0"/>
              <a:buChar char="•"/>
            </a:pPr>
            <a:r>
              <a:rPr lang="en-US" sz="2000" dirty="0"/>
              <a:t>Complete your UMMS LMS Admin Training learning path.</a:t>
            </a:r>
          </a:p>
          <a:p>
            <a:pPr marL="742950" lvl="1" indent="-285750">
              <a:buFont typeface="Arial" panose="020B0604020202020204" pitchFamily="34" charset="0"/>
              <a:buChar char="•"/>
            </a:pPr>
            <a:r>
              <a:rPr lang="en-US" sz="2000" dirty="0"/>
              <a:t>Access the LMS course library and review other courses available for you to take.</a:t>
            </a:r>
          </a:p>
          <a:p>
            <a:pPr marL="742950" lvl="1" indent="-285750">
              <a:buFont typeface="Arial" panose="020B0604020202020204" pitchFamily="34" charset="0"/>
              <a:buChar char="•"/>
            </a:pPr>
            <a:endParaRPr lang="en-US" sz="2000" b="1" dirty="0">
              <a:solidFill>
                <a:prstClr val="black"/>
              </a:solidFill>
              <a:latin typeface="Times New Roman" panose="02020603050405020304" pitchFamily="18" charset="0"/>
              <a:cs typeface="Times New Roman" panose="02020603050405020304" pitchFamily="18" charset="0"/>
            </a:endParaRPr>
          </a:p>
          <a:p>
            <a:pPr lvl="1"/>
            <a:r>
              <a:rPr lang="en-US" sz="2400" b="1" dirty="0">
                <a:solidFill>
                  <a:prstClr val="black"/>
                </a:solidFill>
                <a:latin typeface="Arial" panose="020B0604020202020204" pitchFamily="34" charset="0"/>
                <a:cs typeface="Arial" panose="020B0604020202020204" pitchFamily="34" charset="0"/>
              </a:rPr>
              <a:t>Support/Resources </a:t>
            </a:r>
            <a:r>
              <a:rPr lang="en-US" sz="2400"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If you have course set up, technical or system questions or problems, please contact Litmos support group at:</a:t>
            </a:r>
          </a:p>
          <a:p>
            <a:pPr marL="800100" lvl="1" indent="-34290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Course set up, technical or system questions:</a:t>
            </a:r>
          </a:p>
          <a:p>
            <a:pPr marL="1657350" lvl="3"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Phone #</a:t>
            </a:r>
            <a:r>
              <a:rPr lang="en-US" sz="2000" dirty="0">
                <a:solidFill>
                  <a:prstClr val="black"/>
                </a:solidFill>
                <a:latin typeface="Arial" panose="020B0604020202020204" pitchFamily="34" charset="0"/>
                <a:cs typeface="Arial" panose="020B0604020202020204" pitchFamily="34" charset="0"/>
              </a:rPr>
              <a:t>: 925-251-2220 ext. 2</a:t>
            </a:r>
          </a:p>
          <a:p>
            <a:pPr marL="1657350" lvl="3"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Email</a:t>
            </a:r>
            <a:r>
              <a:rPr lang="en-US" sz="2000"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support@litmos.com</a:t>
            </a:r>
            <a:endParaRPr lang="en-US" sz="2000" dirty="0">
              <a:solidFill>
                <a:prstClr val="black"/>
              </a:solidFill>
              <a:latin typeface="Arial" panose="020B0604020202020204" pitchFamily="34" charset="0"/>
              <a:cs typeface="Arial" panose="020B0604020202020204" pitchFamily="34" charset="0"/>
            </a:endParaRPr>
          </a:p>
          <a:p>
            <a:pPr marL="1657350" lvl="3" indent="-28575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Website:</a:t>
            </a:r>
            <a:r>
              <a:rPr lang="en-US" sz="2000"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https://support.litmos.com/hc/en-us</a:t>
            </a:r>
            <a:endParaRPr lang="en-US" sz="2000" dirty="0">
              <a:solidFill>
                <a:prstClr val="black"/>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1714500"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Click here to access the </a:t>
            </a:r>
            <a:r>
              <a:rPr lang="en-US" sz="2000" b="1"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LMS Support Contact Resource Sheet </a:t>
            </a:r>
            <a:r>
              <a:rPr lang="en-US" sz="20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for a full list of support contact numbers</a:t>
            </a:r>
            <a:endParaRPr lang="en-US" sz="2000" dirty="0">
              <a:latin typeface="Arial" panose="020B0604020202020204" pitchFamily="34" charset="0"/>
              <a:cs typeface="Arial" panose="020B0604020202020204" pitchFamily="34" charset="0"/>
            </a:endParaRPr>
          </a:p>
          <a:p>
            <a:pPr lvl="1"/>
            <a:endParaRPr lang="en-US" sz="1500" dirty="0"/>
          </a:p>
        </p:txBody>
      </p:sp>
    </p:spTree>
    <p:custDataLst>
      <p:tags r:id="rId1"/>
    </p:custDataLst>
    <p:extLst>
      <p:ext uri="{BB962C8B-B14F-4D97-AF65-F5344CB8AC3E}">
        <p14:creationId xmlns:p14="http://schemas.microsoft.com/office/powerpoint/2010/main" val="3190869928"/>
      </p:ext>
    </p:extLst>
  </p:cSld>
  <p:clrMapOvr>
    <a:masterClrMapping/>
  </p:clrMapOvr>
  <mc:AlternateContent xmlns:mc="http://schemas.openxmlformats.org/markup-compatibility/2006" xmlns:p14="http://schemas.microsoft.com/office/powerpoint/2010/main">
    <mc:Choice Requires="p14">
      <p:transition spd="slow" p14:dur="2000" advClick="0" advTm="66684"/>
    </mc:Choice>
    <mc:Fallback xmlns="">
      <p:transition spd="slow" advClick="0" advTm="6668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456" y="18879"/>
            <a:ext cx="7772400" cy="704850"/>
          </a:xfrm>
        </p:spPr>
        <p:txBody>
          <a:bodyPr>
            <a:normAutofit/>
          </a:bodyPr>
          <a:lstStyle/>
          <a:p>
            <a:r>
              <a:rPr lang="en-US" sz="3600" dirty="0"/>
              <a:t>Agenda</a:t>
            </a:r>
          </a:p>
        </p:txBody>
      </p:sp>
      <p:sp>
        <p:nvSpPr>
          <p:cNvPr id="5" name="TextBox 4"/>
          <p:cNvSpPr txBox="1"/>
          <p:nvPr/>
        </p:nvSpPr>
        <p:spPr>
          <a:xfrm>
            <a:off x="452456" y="715938"/>
            <a:ext cx="8607045" cy="4370427"/>
          </a:xfrm>
          <a:prstGeom prst="rect">
            <a:avLst/>
          </a:prstGeom>
          <a:noFill/>
        </p:spPr>
        <p:txBody>
          <a:bodyPr wrap="square" rtlCol="0">
            <a:spAutoFit/>
          </a:bodyPr>
          <a:lstStyle/>
          <a:p>
            <a:r>
              <a:rPr lang="en-US" sz="2000" dirty="0"/>
              <a:t>Basics</a:t>
            </a:r>
          </a:p>
          <a:p>
            <a:pPr marL="342900" indent="-342900">
              <a:buFont typeface="Arial" panose="020B0604020202020204" pitchFamily="34" charset="0"/>
              <a:buChar char="•"/>
            </a:pPr>
            <a:r>
              <a:rPr lang="en-US" sz="2000" dirty="0"/>
              <a:t>What is a Learning Management System (LMS)</a:t>
            </a:r>
          </a:p>
          <a:p>
            <a:pPr marL="342900" indent="-342900">
              <a:buFont typeface="Arial" panose="020B0604020202020204" pitchFamily="34" charset="0"/>
              <a:buChar char="•"/>
            </a:pPr>
            <a:r>
              <a:rPr lang="en-US" sz="2000" dirty="0"/>
              <a:t>Benefits of LMS</a:t>
            </a:r>
          </a:p>
          <a:p>
            <a:pPr marL="342900" indent="-342900">
              <a:buFont typeface="Arial" panose="020B0604020202020204" pitchFamily="34" charset="0"/>
              <a:buChar char="•"/>
            </a:pPr>
            <a:r>
              <a:rPr lang="en-US" sz="2000" dirty="0"/>
              <a:t>LMS Admin View</a:t>
            </a:r>
          </a:p>
          <a:p>
            <a:pPr marL="800100" lvl="1" indent="-342900">
              <a:buFont typeface="Arial" panose="020B0604020202020204" pitchFamily="34" charset="0"/>
              <a:buChar char="•"/>
            </a:pPr>
            <a:r>
              <a:rPr lang="en-US" sz="2000" dirty="0"/>
              <a:t>Homepage Dashboard - Overview</a:t>
            </a:r>
          </a:p>
          <a:p>
            <a:pPr marL="800100" lvl="1" indent="-342900">
              <a:buFont typeface="Arial" panose="020B0604020202020204" pitchFamily="34" charset="0"/>
              <a:buChar char="•"/>
            </a:pPr>
            <a:r>
              <a:rPr lang="en-US" sz="2000" dirty="0"/>
              <a:t>Course Section - Create Content and Courses</a:t>
            </a:r>
          </a:p>
          <a:p>
            <a:pPr marL="800100" lvl="1" indent="-342900">
              <a:buFont typeface="Arial" panose="020B0604020202020204" pitchFamily="34" charset="0"/>
              <a:buChar char="•"/>
            </a:pPr>
            <a:r>
              <a:rPr lang="en-US" sz="2000" dirty="0"/>
              <a:t>People Section – Add Users and Assign Learners</a:t>
            </a:r>
          </a:p>
          <a:p>
            <a:pPr marL="800100" lvl="1" indent="-342900">
              <a:buFont typeface="Arial" panose="020B0604020202020204" pitchFamily="34" charset="0"/>
              <a:buChar char="•"/>
            </a:pPr>
            <a:r>
              <a:rPr lang="en-US" sz="2000" dirty="0"/>
              <a:t>Reporting Section – Reviewing Reports and Create Custom Reports</a:t>
            </a:r>
          </a:p>
          <a:p>
            <a:pPr marL="342900" lvl="0" indent="-342900">
              <a:buFont typeface="Arial" panose="020B0604020202020204" pitchFamily="34" charset="0"/>
              <a:buChar char="•"/>
            </a:pPr>
            <a:r>
              <a:rPr lang="en-US" sz="2000" dirty="0">
                <a:solidFill>
                  <a:prstClr val="black"/>
                </a:solidFill>
              </a:rPr>
              <a:t>LMS Learners View</a:t>
            </a:r>
          </a:p>
          <a:p>
            <a:pPr marL="800100" lvl="1" indent="-342900">
              <a:buFont typeface="Arial" panose="020B0604020202020204" pitchFamily="34" charset="0"/>
              <a:buChar char="•"/>
            </a:pPr>
            <a:r>
              <a:rPr lang="en-US" sz="2000" dirty="0"/>
              <a:t>Homepage Dashboard - Overview</a:t>
            </a:r>
          </a:p>
          <a:p>
            <a:pPr marL="800100" lvl="1" indent="-342900">
              <a:buFont typeface="Arial" panose="020B0604020202020204" pitchFamily="34" charset="0"/>
              <a:buChar char="•"/>
            </a:pPr>
            <a:r>
              <a:rPr lang="en-US" sz="2000" dirty="0"/>
              <a:t>Courses and Learning Paths</a:t>
            </a:r>
          </a:p>
          <a:p>
            <a:pPr marL="342900" indent="-342900">
              <a:buFont typeface="Arial" panose="020B0604020202020204" pitchFamily="34" charset="0"/>
              <a:buChar char="•"/>
            </a:pPr>
            <a:r>
              <a:rPr lang="en-US" sz="2000" dirty="0"/>
              <a:t>Getting Started</a:t>
            </a:r>
          </a:p>
          <a:p>
            <a:endParaRPr lang="en-US" dirty="0"/>
          </a:p>
        </p:txBody>
      </p:sp>
    </p:spTree>
    <p:custDataLst>
      <p:tags r:id="rId1"/>
    </p:custDataLst>
    <p:extLst>
      <p:ext uri="{BB962C8B-B14F-4D97-AF65-F5344CB8AC3E}">
        <p14:creationId xmlns:p14="http://schemas.microsoft.com/office/powerpoint/2010/main" val="3769555533"/>
      </p:ext>
    </p:extLst>
  </p:cSld>
  <p:clrMapOvr>
    <a:masterClrMapping/>
  </p:clrMapOvr>
  <mc:AlternateContent xmlns:mc="http://schemas.openxmlformats.org/markup-compatibility/2006" xmlns:p14="http://schemas.microsoft.com/office/powerpoint/2010/main">
    <mc:Choice Requires="p14">
      <p:transition spd="slow" p14:dur="2000" advClick="0" advTm="46583"/>
    </mc:Choice>
    <mc:Fallback xmlns="">
      <p:transition spd="slow" advClick="0" advTm="4658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965" y="214597"/>
            <a:ext cx="7772400" cy="704850"/>
          </a:xfrm>
        </p:spPr>
        <p:txBody>
          <a:bodyPr>
            <a:normAutofit/>
          </a:bodyPr>
          <a:lstStyle/>
          <a:p>
            <a:r>
              <a:rPr lang="en-US" sz="3600" dirty="0"/>
              <a:t>What is a LMS?</a:t>
            </a:r>
          </a:p>
        </p:txBody>
      </p:sp>
      <p:sp>
        <p:nvSpPr>
          <p:cNvPr id="5" name="TextBox 4"/>
          <p:cNvSpPr txBox="1"/>
          <p:nvPr/>
        </p:nvSpPr>
        <p:spPr>
          <a:xfrm>
            <a:off x="336965" y="1447992"/>
            <a:ext cx="8744853" cy="2277547"/>
          </a:xfrm>
          <a:prstGeom prst="rect">
            <a:avLst/>
          </a:prstGeom>
          <a:noFill/>
        </p:spPr>
        <p:txBody>
          <a:bodyPr wrap="square" rtlCol="0">
            <a:spAutoFit/>
          </a:bodyPr>
          <a:lstStyle/>
          <a:p>
            <a:r>
              <a:rPr lang="en-US" sz="2800" dirty="0"/>
              <a:t>What is a Learning Management System (LMS)?</a:t>
            </a:r>
          </a:p>
          <a:p>
            <a:pPr marL="457200" indent="-457200">
              <a:buFont typeface="Arial" panose="020B0604020202020204" pitchFamily="34" charset="0"/>
              <a:buChar char="•"/>
            </a:pPr>
            <a:r>
              <a:rPr lang="en-US" sz="2400" dirty="0"/>
              <a:t>A software application for the administration, documentation, tracking, reporting of learning and development programs</a:t>
            </a:r>
          </a:p>
          <a:p>
            <a:endParaRPr lang="en-US" sz="2400" dirty="0"/>
          </a:p>
          <a:p>
            <a:endParaRPr lang="en-US" dirty="0"/>
          </a:p>
        </p:txBody>
      </p:sp>
    </p:spTree>
    <p:custDataLst>
      <p:tags r:id="rId1"/>
    </p:custDataLst>
    <p:extLst>
      <p:ext uri="{BB962C8B-B14F-4D97-AF65-F5344CB8AC3E}">
        <p14:creationId xmlns:p14="http://schemas.microsoft.com/office/powerpoint/2010/main" val="2383140702"/>
      </p:ext>
    </p:extLst>
  </p:cSld>
  <p:clrMapOvr>
    <a:masterClrMapping/>
  </p:clrMapOvr>
  <mc:AlternateContent xmlns:mc="http://schemas.openxmlformats.org/markup-compatibility/2006" xmlns:p14="http://schemas.microsoft.com/office/powerpoint/2010/main">
    <mc:Choice Requires="p14">
      <p:transition spd="slow" p14:dur="2000" advClick="0" advTm="21042"/>
    </mc:Choice>
    <mc:Fallback xmlns="">
      <p:transition spd="slow" advClick="0" advTm="2104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021" y="177338"/>
            <a:ext cx="7772400" cy="704850"/>
          </a:xfrm>
        </p:spPr>
        <p:txBody>
          <a:bodyPr>
            <a:normAutofit/>
          </a:bodyPr>
          <a:lstStyle/>
          <a:p>
            <a:r>
              <a:rPr lang="en-US" sz="3600" dirty="0"/>
              <a:t>Benefits of LMS</a:t>
            </a:r>
          </a:p>
        </p:txBody>
      </p:sp>
      <p:sp>
        <p:nvSpPr>
          <p:cNvPr id="5" name="TextBox 4"/>
          <p:cNvSpPr txBox="1"/>
          <p:nvPr/>
        </p:nvSpPr>
        <p:spPr>
          <a:xfrm>
            <a:off x="446021" y="529763"/>
            <a:ext cx="8744853" cy="5278368"/>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Time Savings</a:t>
            </a:r>
          </a:p>
          <a:p>
            <a:pPr marL="342900" marR="0" lvl="0" indent="-342900">
              <a:lnSpc>
                <a:spcPct val="107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Compliance Training Tracked</a:t>
            </a:r>
          </a:p>
          <a:p>
            <a:pPr marL="342900" marR="0" lvl="0" indent="-342900">
              <a:lnSpc>
                <a:spcPct val="107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Flexibility</a:t>
            </a:r>
          </a:p>
          <a:p>
            <a:pPr marL="342900" marR="0" lvl="0" indent="-342900">
              <a:lnSpc>
                <a:spcPct val="107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Built in Effectiveness Tools</a:t>
            </a:r>
          </a:p>
          <a:p>
            <a:pPr marL="342900" marR="0" lvl="0" indent="-342900">
              <a:lnSpc>
                <a:spcPct val="107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Enterprise Training</a:t>
            </a: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Employee Retention</a:t>
            </a: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Ease of Usability</a:t>
            </a:r>
          </a:p>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cs typeface="Arial" panose="020B0604020202020204" pitchFamily="34" charset="0"/>
              </a:rPr>
              <a:t>Support - If you have course set up, technical or system questions or problems, please contact Litmos support group at:</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Course set up, technical or system questions:</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Phone #: 925-251-2220 ext. 2</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Email: </a:t>
            </a:r>
            <a:r>
              <a:rPr lang="en-US" sz="2000" dirty="0">
                <a:latin typeface="Arial" panose="020B0604020202020204" pitchFamily="34" charset="0"/>
                <a:cs typeface="Arial" panose="020B0604020202020204" pitchFamily="34" charset="0"/>
                <a:hlinkClick r:id="rId4"/>
              </a:rPr>
              <a:t>support@litmos.com</a:t>
            </a:r>
            <a:endParaRPr lang="en-US" sz="20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Website: </a:t>
            </a:r>
            <a:r>
              <a:rPr lang="en-US" sz="2000" dirty="0">
                <a:latin typeface="Arial" panose="020B0604020202020204" pitchFamily="34" charset="0"/>
                <a:cs typeface="Arial" panose="020B0604020202020204" pitchFamily="34" charset="0"/>
                <a:hlinkClick r:id="rId5"/>
              </a:rPr>
              <a:t>https://support.litmos.com/hc/en-us</a:t>
            </a:r>
            <a:endParaRPr lang="en-US" sz="2000" dirty="0">
              <a:latin typeface="Arial" panose="020B0604020202020204" pitchFamily="34" charset="0"/>
              <a:cs typeface="Arial" panose="020B0604020202020204" pitchFamily="34" charset="0"/>
            </a:endParaRPr>
          </a:p>
          <a:p>
            <a:pPr lvl="2"/>
            <a:endParaRPr lang="en-US" sz="1400"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sz="1400" dirty="0"/>
          </a:p>
          <a:p>
            <a:endParaRPr lang="en-US" dirty="0"/>
          </a:p>
        </p:txBody>
      </p:sp>
    </p:spTree>
    <p:custDataLst>
      <p:tags r:id="rId1"/>
    </p:custDataLst>
    <p:extLst>
      <p:ext uri="{BB962C8B-B14F-4D97-AF65-F5344CB8AC3E}">
        <p14:creationId xmlns:p14="http://schemas.microsoft.com/office/powerpoint/2010/main" val="66899188"/>
      </p:ext>
    </p:extLst>
  </p:cSld>
  <p:clrMapOvr>
    <a:masterClrMapping/>
  </p:clrMapOvr>
  <mc:AlternateContent xmlns:mc="http://schemas.openxmlformats.org/markup-compatibility/2006" xmlns:p14="http://schemas.microsoft.com/office/powerpoint/2010/main">
    <mc:Choice Requires="p14">
      <p:transition spd="slow" p14:dur="2000" advClick="0" advTm="138406"/>
    </mc:Choice>
    <mc:Fallback xmlns="">
      <p:transition spd="slow" advClick="0" advTm="13840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659" y="-117634"/>
            <a:ext cx="8229600" cy="753216"/>
          </a:xfrm>
        </p:spPr>
        <p:txBody>
          <a:bodyPr/>
          <a:lstStyle/>
          <a:p>
            <a:r>
              <a:rPr lang="en-US" dirty="0"/>
              <a:t>LMS Admin Homepage Dashboard </a:t>
            </a:r>
          </a:p>
        </p:txBody>
      </p:sp>
      <p:sp>
        <p:nvSpPr>
          <p:cNvPr id="7" name="Rectangle 6"/>
          <p:cNvSpPr/>
          <p:nvPr/>
        </p:nvSpPr>
        <p:spPr>
          <a:xfrm>
            <a:off x="162661" y="416164"/>
            <a:ext cx="8818680" cy="3539430"/>
          </a:xfrm>
          <a:prstGeom prst="rect">
            <a:avLst/>
          </a:prstGeom>
        </p:spPr>
        <p:txBody>
          <a:bodyPr wrap="square">
            <a:spAutoFit/>
          </a:bodyPr>
          <a:lstStyle/>
          <a:p>
            <a:endParaRPr lang="en-US" sz="800" b="1" dirty="0"/>
          </a:p>
          <a:p>
            <a:r>
              <a:rPr lang="en-US" b="1" dirty="0"/>
              <a:t>Summary – </a:t>
            </a:r>
            <a:r>
              <a:rPr lang="en-US" dirty="0"/>
              <a:t>Tools at your fingertips including </a:t>
            </a:r>
            <a:r>
              <a:rPr lang="en-US" b="1" dirty="0"/>
              <a:t>create courses, add users + teams, review analytics, view reports and edit settings</a:t>
            </a:r>
          </a:p>
          <a:p>
            <a:endParaRPr lang="en-US" sz="1050" dirty="0"/>
          </a:p>
          <a:p>
            <a:r>
              <a:rPr lang="en-US" dirty="0"/>
              <a:t>Top horizontal menu</a:t>
            </a:r>
            <a:r>
              <a:rPr lang="en-US" dirty="0">
                <a:effectLst/>
              </a:rPr>
              <a:t>:</a:t>
            </a:r>
          </a:p>
          <a:p>
            <a:pPr marL="742950" lvl="1" indent="-285750">
              <a:buFont typeface="Arial" panose="020B0604020202020204" pitchFamily="34" charset="0"/>
              <a:buChar char="•"/>
            </a:pPr>
            <a:r>
              <a:rPr lang="en-US" sz="1600" b="1" dirty="0">
                <a:effectLst/>
              </a:rPr>
              <a:t>Dashboard </a:t>
            </a:r>
            <a:r>
              <a:rPr lang="en-US" sz="1600" dirty="0">
                <a:effectLst/>
              </a:rPr>
              <a:t>– Ability to customize your dashboard by adding user activity, recently viewed links, assessment and more. </a:t>
            </a:r>
          </a:p>
          <a:p>
            <a:pPr marL="742950" lvl="1" indent="-285750">
              <a:buFont typeface="Arial" panose="020B0604020202020204" pitchFamily="34" charset="0"/>
              <a:buChar char="•"/>
            </a:pPr>
            <a:r>
              <a:rPr lang="en-US" sz="1600" b="1" dirty="0"/>
              <a:t>Courses </a:t>
            </a:r>
            <a:r>
              <a:rPr lang="en-US" sz="1600" dirty="0"/>
              <a:t>– With content creation tool, build out courses and building paths for your learners. </a:t>
            </a:r>
          </a:p>
          <a:p>
            <a:pPr marL="742950" lvl="1" indent="-285750">
              <a:buFont typeface="Arial" panose="020B0604020202020204" pitchFamily="34" charset="0"/>
              <a:buChar char="•"/>
            </a:pPr>
            <a:r>
              <a:rPr lang="en-US" sz="1600" b="1" dirty="0"/>
              <a:t>People –</a:t>
            </a:r>
            <a:r>
              <a:rPr lang="en-US" sz="1600" dirty="0"/>
              <a:t> Simple tool to manage and track learners.</a:t>
            </a:r>
          </a:p>
          <a:p>
            <a:pPr marL="742950" lvl="1" indent="-285750">
              <a:buFont typeface="Arial" panose="020B0604020202020204" pitchFamily="34" charset="0"/>
              <a:buChar char="•"/>
            </a:pPr>
            <a:r>
              <a:rPr lang="en-US" sz="1600" b="1" dirty="0"/>
              <a:t>Teams – </a:t>
            </a:r>
            <a:r>
              <a:rPr lang="en-US" sz="1600" dirty="0"/>
              <a:t>Ability to assign learners to teams.</a:t>
            </a:r>
          </a:p>
          <a:p>
            <a:pPr marL="742950" lvl="1" indent="-285750">
              <a:buFont typeface="Arial" panose="020B0604020202020204" pitchFamily="34" charset="0"/>
              <a:buChar char="•"/>
            </a:pPr>
            <a:r>
              <a:rPr lang="en-US" sz="1600" b="1" dirty="0"/>
              <a:t>Reports </a:t>
            </a:r>
            <a:r>
              <a:rPr lang="en-US" sz="1600" dirty="0"/>
              <a:t>– Reporting gathers all useful user and course activity so you can get a pulse of how your education courses are being perceived.</a:t>
            </a:r>
          </a:p>
          <a:p>
            <a:pPr marL="742950" lvl="1" indent="-285750">
              <a:buFont typeface="Arial" panose="020B0604020202020204" pitchFamily="34" charset="0"/>
              <a:buChar char="•"/>
            </a:pPr>
            <a:endParaRPr lang="en-US" sz="1600" dirty="0">
              <a:effectLst/>
            </a:endParaRPr>
          </a:p>
        </p:txBody>
      </p:sp>
      <p:pic>
        <p:nvPicPr>
          <p:cNvPr id="6" name="Picture 5" descr="This image shows the LMS Admin Homepage Dashboard">
            <a:extLst>
              <a:ext uri="{FF2B5EF4-FFF2-40B4-BE49-F238E27FC236}">
                <a16:creationId xmlns:a16="http://schemas.microsoft.com/office/drawing/2014/main" id="{0BE5AFC3-F44A-45D0-8335-FB2EFC4CD76F}"/>
              </a:ext>
            </a:extLst>
          </p:cNvPr>
          <p:cNvPicPr>
            <a:picLocks noChangeAspect="1"/>
          </p:cNvPicPr>
          <p:nvPr/>
        </p:nvPicPr>
        <p:blipFill>
          <a:blip r:embed="rId4"/>
          <a:stretch>
            <a:fillRect/>
          </a:stretch>
        </p:blipFill>
        <p:spPr>
          <a:xfrm>
            <a:off x="1759935" y="3840704"/>
            <a:ext cx="4527452" cy="2937113"/>
          </a:xfrm>
          <a:prstGeom prst="rect">
            <a:avLst/>
          </a:prstGeom>
        </p:spPr>
      </p:pic>
      <p:sp>
        <p:nvSpPr>
          <p:cNvPr id="13" name="Arrow: Down 12" descr="So, if you look at the image below, you can see the top horizontal menu of this admin dashboard. It includes the dashboard tab, where you have the ability to customize your dashboard by adding user activity, recently viewed links, assessments and more.&#10;">
            <a:extLst>
              <a:ext uri="{FF2B5EF4-FFF2-40B4-BE49-F238E27FC236}">
                <a16:creationId xmlns:a16="http://schemas.microsoft.com/office/drawing/2014/main" id="{2E49836A-28CE-4294-BACD-6743DAC1F5E5}"/>
              </a:ext>
            </a:extLst>
          </p:cNvPr>
          <p:cNvSpPr/>
          <p:nvPr/>
        </p:nvSpPr>
        <p:spPr>
          <a:xfrm rot="3191659">
            <a:off x="3240670" y="3419153"/>
            <a:ext cx="258933" cy="5662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09959737"/>
      </p:ext>
    </p:extLst>
  </p:cSld>
  <p:clrMapOvr>
    <a:masterClrMapping/>
  </p:clrMapOvr>
  <mc:AlternateContent xmlns:mc="http://schemas.openxmlformats.org/markup-compatibility/2006" xmlns:p14="http://schemas.microsoft.com/office/powerpoint/2010/main">
    <mc:Choice Requires="p14">
      <p:transition spd="slow" p14:dur="2000" advClick="0" advTm="83374"/>
    </mc:Choice>
    <mc:Fallback xmlns="">
      <p:transition spd="slow" advClick="0" advTm="8337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409" y="31046"/>
            <a:ext cx="8229600" cy="727511"/>
          </a:xfrm>
        </p:spPr>
        <p:txBody>
          <a:bodyPr/>
          <a:lstStyle/>
          <a:p>
            <a:r>
              <a:rPr lang="en-US" sz="3400" dirty="0"/>
              <a:t>LMS Course vs. LMS Learning Path </a:t>
            </a:r>
          </a:p>
        </p:txBody>
      </p:sp>
      <p:sp>
        <p:nvSpPr>
          <p:cNvPr id="7" name="Rectangle 6"/>
          <p:cNvSpPr/>
          <p:nvPr/>
        </p:nvSpPr>
        <p:spPr>
          <a:xfrm>
            <a:off x="78770" y="758557"/>
            <a:ext cx="8818680" cy="1107996"/>
          </a:xfrm>
          <a:prstGeom prst="rect">
            <a:avLst/>
          </a:prstGeom>
        </p:spPr>
        <p:txBody>
          <a:bodyPr wrap="square">
            <a:spAutoFit/>
          </a:bodyPr>
          <a:lstStyle/>
          <a:p>
            <a:r>
              <a:rPr lang="en-US" dirty="0">
                <a:effectLst/>
              </a:rPr>
              <a:t>  For an admin creating a course versus a learning path.</a:t>
            </a:r>
          </a:p>
          <a:p>
            <a:pPr marL="742950" lvl="1" indent="-285750">
              <a:buFont typeface="Arial" panose="020B0604020202020204" pitchFamily="34" charset="0"/>
              <a:buChar char="•"/>
            </a:pPr>
            <a:r>
              <a:rPr lang="en-US" sz="1600" b="1" dirty="0">
                <a:effectLst/>
              </a:rPr>
              <a:t>Courses</a:t>
            </a:r>
            <a:r>
              <a:rPr lang="en-US" sz="1600" dirty="0">
                <a:effectLst/>
              </a:rPr>
              <a:t> – Courses are great for presenting a single topic.</a:t>
            </a:r>
          </a:p>
          <a:p>
            <a:pPr marL="742950" lvl="1" indent="-285750">
              <a:buFont typeface="Arial" panose="020B0604020202020204" pitchFamily="34" charset="0"/>
              <a:buChar char="•"/>
            </a:pPr>
            <a:r>
              <a:rPr lang="en-US" sz="1600" b="1" dirty="0"/>
              <a:t>Learning Paths </a:t>
            </a:r>
            <a:r>
              <a:rPr lang="en-US" sz="1600" dirty="0"/>
              <a:t>– Learning Paths are perfect for presenting multiple topics in a specific order. </a:t>
            </a:r>
            <a:endParaRPr lang="en-US" sz="1600" dirty="0">
              <a:effectLst/>
            </a:endParaRPr>
          </a:p>
        </p:txBody>
      </p:sp>
      <p:pic>
        <p:nvPicPr>
          <p:cNvPr id="8" name="Picture 7" descr="Picture shows Course and Learning Path images in LMS">
            <a:extLst>
              <a:ext uri="{FF2B5EF4-FFF2-40B4-BE49-F238E27FC236}">
                <a16:creationId xmlns:a16="http://schemas.microsoft.com/office/drawing/2014/main" id="{455FAFBD-EA37-4FBD-A829-9A646913D5F6}"/>
              </a:ext>
            </a:extLst>
          </p:cNvPr>
          <p:cNvPicPr>
            <a:picLocks noChangeAspect="1"/>
          </p:cNvPicPr>
          <p:nvPr/>
        </p:nvPicPr>
        <p:blipFill>
          <a:blip r:embed="rId4"/>
          <a:stretch>
            <a:fillRect/>
          </a:stretch>
        </p:blipFill>
        <p:spPr>
          <a:xfrm>
            <a:off x="1193320" y="1947054"/>
            <a:ext cx="6243777" cy="3108960"/>
          </a:xfrm>
          <a:prstGeom prst="rect">
            <a:avLst/>
          </a:prstGeom>
        </p:spPr>
      </p:pic>
    </p:spTree>
    <p:custDataLst>
      <p:tags r:id="rId1"/>
    </p:custDataLst>
    <p:extLst>
      <p:ext uri="{BB962C8B-B14F-4D97-AF65-F5344CB8AC3E}">
        <p14:creationId xmlns:p14="http://schemas.microsoft.com/office/powerpoint/2010/main" val="869592873"/>
      </p:ext>
    </p:extLst>
  </p:cSld>
  <p:clrMapOvr>
    <a:masterClrMapping/>
  </p:clrMapOvr>
  <mc:AlternateContent xmlns:mc="http://schemas.openxmlformats.org/markup-compatibility/2006" xmlns:p14="http://schemas.microsoft.com/office/powerpoint/2010/main">
    <mc:Choice Requires="p14">
      <p:transition spd="slow" p14:dur="2000" advClick="0" advTm="36465"/>
    </mc:Choice>
    <mc:Fallback xmlns="">
      <p:transition spd="slow" advClick="0" advTm="3646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4253" y="-112037"/>
            <a:ext cx="8229600" cy="933688"/>
          </a:xfrm>
        </p:spPr>
        <p:txBody>
          <a:bodyPr/>
          <a:lstStyle/>
          <a:p>
            <a:r>
              <a:rPr lang="en-US" dirty="0"/>
              <a:t>LMS Courses </a:t>
            </a:r>
          </a:p>
        </p:txBody>
      </p:sp>
      <p:sp>
        <p:nvSpPr>
          <p:cNvPr id="7" name="Rectangle 6"/>
          <p:cNvSpPr/>
          <p:nvPr/>
        </p:nvSpPr>
        <p:spPr>
          <a:xfrm>
            <a:off x="134779" y="642730"/>
            <a:ext cx="8818680" cy="1354217"/>
          </a:xfrm>
          <a:prstGeom prst="rect">
            <a:avLst/>
          </a:prstGeom>
        </p:spPr>
        <p:txBody>
          <a:bodyPr wrap="square">
            <a:spAutoFit/>
          </a:bodyPr>
          <a:lstStyle/>
          <a:p>
            <a:r>
              <a:rPr lang="en-US" dirty="0"/>
              <a:t>  Courses section</a:t>
            </a:r>
            <a:endParaRPr lang="en-US" dirty="0">
              <a:effectLst/>
            </a:endParaRPr>
          </a:p>
          <a:p>
            <a:pPr marL="742950" lvl="1" indent="-285750">
              <a:buFont typeface="Arial" panose="020B0604020202020204" pitchFamily="34" charset="0"/>
              <a:buChar char="•"/>
            </a:pPr>
            <a:r>
              <a:rPr lang="en-US" sz="1600" b="1" dirty="0"/>
              <a:t>Adding Content</a:t>
            </a:r>
            <a:r>
              <a:rPr lang="en-US" sz="1600" dirty="0">
                <a:effectLst/>
              </a:rPr>
              <a:t> – It is easy, you can upload files (scorm, powerpoint</a:t>
            </a:r>
            <a:r>
              <a:rPr lang="en-US" sz="1600" dirty="0"/>
              <a:t>, pdf, mov, tin can, mpeg4, and dozens of other formats) or </a:t>
            </a:r>
            <a:r>
              <a:rPr lang="en-US" sz="1600" dirty="0">
                <a:effectLst/>
              </a:rPr>
              <a:t>create content from a powerful suite of tools.</a:t>
            </a:r>
          </a:p>
          <a:p>
            <a:pPr marL="742950" lvl="1" indent="-285750">
              <a:buFont typeface="Arial" panose="020B0604020202020204" pitchFamily="34" charset="0"/>
              <a:buChar char="•"/>
            </a:pPr>
            <a:r>
              <a:rPr lang="en-US" sz="1600" b="1" dirty="0"/>
              <a:t>Analytics and Activity </a:t>
            </a:r>
            <a:r>
              <a:rPr lang="en-US" sz="1600" dirty="0"/>
              <a:t>– Once courses are built out, you can set up user rewards such as certificates or badges, view assessment results, and see user usage analytics.</a:t>
            </a:r>
          </a:p>
        </p:txBody>
      </p:sp>
      <p:sp>
        <p:nvSpPr>
          <p:cNvPr id="10" name="TextBox 9">
            <a:extLst>
              <a:ext uri="{FF2B5EF4-FFF2-40B4-BE49-F238E27FC236}">
                <a16:creationId xmlns:a16="http://schemas.microsoft.com/office/drawing/2014/main" id="{FC546481-BD5F-4ED8-94D8-9083C6AD31ED}"/>
              </a:ext>
            </a:extLst>
          </p:cNvPr>
          <p:cNvSpPr txBox="1"/>
          <p:nvPr/>
        </p:nvSpPr>
        <p:spPr>
          <a:xfrm>
            <a:off x="1152049" y="2035936"/>
            <a:ext cx="1716381" cy="261610"/>
          </a:xfrm>
          <a:prstGeom prst="rect">
            <a:avLst/>
          </a:prstGeom>
          <a:noFill/>
        </p:spPr>
        <p:txBody>
          <a:bodyPr wrap="square" rtlCol="0">
            <a:spAutoFit/>
          </a:bodyPr>
          <a:lstStyle/>
          <a:p>
            <a:r>
              <a:rPr lang="en-US" sz="1100" b="1" dirty="0"/>
              <a:t>Add content to course </a:t>
            </a:r>
          </a:p>
        </p:txBody>
      </p:sp>
      <p:pic>
        <p:nvPicPr>
          <p:cNvPr id="6" name="Picture 5" descr="Let's review the LMS courses section of the dashboard. So, in the courses section, you can add content. It is easy. It's as easy as attaching a file to an email. ">
            <a:extLst>
              <a:ext uri="{FF2B5EF4-FFF2-40B4-BE49-F238E27FC236}">
                <a16:creationId xmlns:a16="http://schemas.microsoft.com/office/drawing/2014/main" id="{F3AFD0A4-BA94-4B7A-9AB1-B17651C58E37}"/>
              </a:ext>
            </a:extLst>
          </p:cNvPr>
          <p:cNvPicPr>
            <a:picLocks noChangeAspect="1"/>
          </p:cNvPicPr>
          <p:nvPr/>
        </p:nvPicPr>
        <p:blipFill>
          <a:blip r:embed="rId4"/>
          <a:stretch>
            <a:fillRect/>
          </a:stretch>
        </p:blipFill>
        <p:spPr>
          <a:xfrm>
            <a:off x="-13378" y="2345145"/>
            <a:ext cx="4237235" cy="2034412"/>
          </a:xfrm>
          <a:prstGeom prst="rect">
            <a:avLst/>
          </a:prstGeom>
        </p:spPr>
      </p:pic>
      <p:sp>
        <p:nvSpPr>
          <p:cNvPr id="18" name="TextBox 17">
            <a:extLst>
              <a:ext uri="{FF2B5EF4-FFF2-40B4-BE49-F238E27FC236}">
                <a16:creationId xmlns:a16="http://schemas.microsoft.com/office/drawing/2014/main" id="{2DCD57C7-0D0F-4286-AFE0-A4E83AFD525D}"/>
              </a:ext>
            </a:extLst>
          </p:cNvPr>
          <p:cNvSpPr txBox="1"/>
          <p:nvPr/>
        </p:nvSpPr>
        <p:spPr>
          <a:xfrm>
            <a:off x="5957345" y="2066655"/>
            <a:ext cx="1335495" cy="261610"/>
          </a:xfrm>
          <a:prstGeom prst="rect">
            <a:avLst/>
          </a:prstGeom>
          <a:noFill/>
        </p:spPr>
        <p:txBody>
          <a:bodyPr wrap="square" rtlCol="0">
            <a:spAutoFit/>
          </a:bodyPr>
          <a:lstStyle/>
          <a:p>
            <a:r>
              <a:rPr lang="en-US" sz="1100" b="1" dirty="0"/>
              <a:t>Upload files </a:t>
            </a:r>
          </a:p>
        </p:txBody>
      </p:sp>
      <p:pic>
        <p:nvPicPr>
          <p:cNvPr id="8" name="Picture 7" descr="You can either upload files, they can be PDF files, they can be PowerPoint files, there are dozens of other formats, or you can create content from a powerful suite of tools that are available in the LMS.">
            <a:extLst>
              <a:ext uri="{FF2B5EF4-FFF2-40B4-BE49-F238E27FC236}">
                <a16:creationId xmlns:a16="http://schemas.microsoft.com/office/drawing/2014/main" id="{FF3E8FED-09F2-4DDF-B821-492D9F6781BF}"/>
              </a:ext>
            </a:extLst>
          </p:cNvPr>
          <p:cNvPicPr>
            <a:picLocks noChangeAspect="1"/>
          </p:cNvPicPr>
          <p:nvPr/>
        </p:nvPicPr>
        <p:blipFill>
          <a:blip r:embed="rId5"/>
          <a:stretch>
            <a:fillRect/>
          </a:stretch>
        </p:blipFill>
        <p:spPr>
          <a:xfrm>
            <a:off x="4326617" y="2345145"/>
            <a:ext cx="4392455" cy="2126284"/>
          </a:xfrm>
          <a:prstGeom prst="rect">
            <a:avLst/>
          </a:prstGeom>
        </p:spPr>
      </p:pic>
      <p:sp>
        <p:nvSpPr>
          <p:cNvPr id="19" name="TextBox 18">
            <a:extLst>
              <a:ext uri="{FF2B5EF4-FFF2-40B4-BE49-F238E27FC236}">
                <a16:creationId xmlns:a16="http://schemas.microsoft.com/office/drawing/2014/main" id="{461612CA-8528-490E-BCA6-FBF144372FDC}"/>
              </a:ext>
            </a:extLst>
          </p:cNvPr>
          <p:cNvSpPr txBox="1"/>
          <p:nvPr/>
        </p:nvSpPr>
        <p:spPr>
          <a:xfrm>
            <a:off x="264253" y="4551869"/>
            <a:ext cx="4117089" cy="261610"/>
          </a:xfrm>
          <a:prstGeom prst="rect">
            <a:avLst/>
          </a:prstGeom>
          <a:noFill/>
        </p:spPr>
        <p:txBody>
          <a:bodyPr wrap="square" rtlCol="0">
            <a:spAutoFit/>
          </a:bodyPr>
          <a:lstStyle/>
          <a:p>
            <a:r>
              <a:rPr lang="en-US" sz="1100" b="1" dirty="0"/>
              <a:t>Add assessments, surveys and more to your course </a:t>
            </a:r>
          </a:p>
        </p:txBody>
      </p:sp>
      <p:pic>
        <p:nvPicPr>
          <p:cNvPr id="9" name="Picture 8" descr="As you can see, in the picture below, in the left quadrant there are surveys, assessments and user checklists, that are part of the LMS that are templates that you can create within the system.&#10;">
            <a:extLst>
              <a:ext uri="{FF2B5EF4-FFF2-40B4-BE49-F238E27FC236}">
                <a16:creationId xmlns:a16="http://schemas.microsoft.com/office/drawing/2014/main" id="{24412C22-DAF1-4A65-AF2A-C14E0F4B2EEC}"/>
              </a:ext>
            </a:extLst>
          </p:cNvPr>
          <p:cNvPicPr>
            <a:picLocks noChangeAspect="1"/>
          </p:cNvPicPr>
          <p:nvPr/>
        </p:nvPicPr>
        <p:blipFill>
          <a:blip r:embed="rId6"/>
          <a:stretch>
            <a:fillRect/>
          </a:stretch>
        </p:blipFill>
        <p:spPr>
          <a:xfrm>
            <a:off x="162876" y="4893919"/>
            <a:ext cx="3959604" cy="1933035"/>
          </a:xfrm>
          <a:prstGeom prst="rect">
            <a:avLst/>
          </a:prstGeom>
        </p:spPr>
      </p:pic>
      <p:sp>
        <p:nvSpPr>
          <p:cNvPr id="20" name="TextBox 19">
            <a:extLst>
              <a:ext uri="{FF2B5EF4-FFF2-40B4-BE49-F238E27FC236}">
                <a16:creationId xmlns:a16="http://schemas.microsoft.com/office/drawing/2014/main" id="{0FAF52D4-B8D0-49A4-B1CE-5CBD8A299D29}"/>
              </a:ext>
            </a:extLst>
          </p:cNvPr>
          <p:cNvSpPr txBox="1"/>
          <p:nvPr/>
        </p:nvSpPr>
        <p:spPr>
          <a:xfrm>
            <a:off x="5637305" y="4562601"/>
            <a:ext cx="2397985" cy="261610"/>
          </a:xfrm>
          <a:prstGeom prst="rect">
            <a:avLst/>
          </a:prstGeom>
          <a:noFill/>
        </p:spPr>
        <p:txBody>
          <a:bodyPr wrap="square" rtlCol="0">
            <a:spAutoFit/>
          </a:bodyPr>
          <a:lstStyle/>
          <a:p>
            <a:r>
              <a:rPr lang="en-US" sz="1100" b="1" dirty="0"/>
              <a:t>Set up a certificate of completion </a:t>
            </a:r>
          </a:p>
        </p:txBody>
      </p:sp>
      <p:pic>
        <p:nvPicPr>
          <p:cNvPr id="11" name="Picture 10" descr="This Image shows a sample of a Certificate of Completion.">
            <a:extLst>
              <a:ext uri="{FF2B5EF4-FFF2-40B4-BE49-F238E27FC236}">
                <a16:creationId xmlns:a16="http://schemas.microsoft.com/office/drawing/2014/main" id="{9924E54C-2EA2-4806-8F03-7AD05029CE62}"/>
              </a:ext>
            </a:extLst>
          </p:cNvPr>
          <p:cNvPicPr>
            <a:picLocks noChangeAspect="1"/>
          </p:cNvPicPr>
          <p:nvPr/>
        </p:nvPicPr>
        <p:blipFill>
          <a:blip r:embed="rId7"/>
          <a:stretch>
            <a:fillRect/>
          </a:stretch>
        </p:blipFill>
        <p:spPr>
          <a:xfrm>
            <a:off x="5511575" y="4893919"/>
            <a:ext cx="2904569" cy="1971324"/>
          </a:xfrm>
          <a:prstGeom prst="rect">
            <a:avLst/>
          </a:prstGeom>
        </p:spPr>
      </p:pic>
    </p:spTree>
    <p:custDataLst>
      <p:tags r:id="rId1"/>
    </p:custDataLst>
    <p:extLst>
      <p:ext uri="{BB962C8B-B14F-4D97-AF65-F5344CB8AC3E}">
        <p14:creationId xmlns:p14="http://schemas.microsoft.com/office/powerpoint/2010/main" val="3351239168"/>
      </p:ext>
    </p:extLst>
  </p:cSld>
  <p:clrMapOvr>
    <a:masterClrMapping/>
  </p:clrMapOvr>
  <mc:AlternateContent xmlns:mc="http://schemas.openxmlformats.org/markup-compatibility/2006" xmlns:p14="http://schemas.microsoft.com/office/powerpoint/2010/main">
    <mc:Choice Requires="p14">
      <p:transition spd="slow" p14:dur="2000" advClick="0" advTm="84201"/>
    </mc:Choice>
    <mc:Fallback xmlns="">
      <p:transition spd="slow" advClick="0" advTm="8420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10" y="-104756"/>
            <a:ext cx="8229600" cy="826209"/>
          </a:xfrm>
        </p:spPr>
        <p:txBody>
          <a:bodyPr/>
          <a:lstStyle/>
          <a:p>
            <a:r>
              <a:rPr lang="en-US" dirty="0"/>
              <a:t>LMS People </a:t>
            </a:r>
          </a:p>
        </p:txBody>
      </p:sp>
      <p:sp>
        <p:nvSpPr>
          <p:cNvPr id="7" name="Rectangle 6"/>
          <p:cNvSpPr/>
          <p:nvPr/>
        </p:nvSpPr>
        <p:spPr>
          <a:xfrm>
            <a:off x="78770" y="520745"/>
            <a:ext cx="8818680" cy="2092881"/>
          </a:xfrm>
          <a:prstGeom prst="rect">
            <a:avLst/>
          </a:prstGeom>
        </p:spPr>
        <p:txBody>
          <a:bodyPr wrap="square">
            <a:spAutoFit/>
          </a:bodyPr>
          <a:lstStyle/>
          <a:p>
            <a:r>
              <a:rPr lang="en-US" dirty="0"/>
              <a:t>     People section </a:t>
            </a:r>
            <a:endParaRPr lang="en-US" dirty="0">
              <a:effectLst/>
            </a:endParaRPr>
          </a:p>
          <a:p>
            <a:pPr marL="742950" lvl="1" indent="-285750">
              <a:buFont typeface="Arial" panose="020B0604020202020204" pitchFamily="34" charset="0"/>
              <a:buChar char="•"/>
            </a:pPr>
            <a:r>
              <a:rPr lang="en-US" sz="1600" b="1" dirty="0"/>
              <a:t>Users Added</a:t>
            </a:r>
            <a:r>
              <a:rPr lang="en-US" sz="1600" dirty="0">
                <a:effectLst/>
              </a:rPr>
              <a:t> – All UMMS employees </a:t>
            </a:r>
            <a:r>
              <a:rPr lang="en-US" sz="1600" dirty="0"/>
              <a:t>are loaded in the LMS system. Data feed is  monthly of UMMS employees into the LMS.</a:t>
            </a:r>
            <a:r>
              <a:rPr lang="en-US" sz="1600" dirty="0">
                <a:effectLst/>
              </a:rPr>
              <a:t> You can also add manually.</a:t>
            </a:r>
          </a:p>
          <a:p>
            <a:pPr marL="742950" lvl="1" indent="-285750">
              <a:buFont typeface="Arial" panose="020B0604020202020204" pitchFamily="34" charset="0"/>
              <a:buChar char="•"/>
            </a:pPr>
            <a:r>
              <a:rPr lang="en-US" sz="1600" b="1" dirty="0"/>
              <a:t>Assign Learners – </a:t>
            </a:r>
            <a:r>
              <a:rPr lang="en-US" sz="1600" dirty="0"/>
              <a:t>You can assign your learners to teams and upload profile photo.</a:t>
            </a:r>
          </a:p>
          <a:p>
            <a:pPr marL="742950" lvl="1" indent="-285750">
              <a:buFont typeface="Arial" panose="020B0604020202020204" pitchFamily="34" charset="0"/>
              <a:buChar char="•"/>
            </a:pPr>
            <a:r>
              <a:rPr lang="en-US" sz="1600" b="1" dirty="0"/>
              <a:t>Finding Users –</a:t>
            </a:r>
            <a:r>
              <a:rPr lang="en-US" sz="1600" dirty="0"/>
              <a:t> To find a user, go to the upper right search window and put in first or last name or email. When you find a user, you will be able to see recent activity, courses, certificates and badges completed. </a:t>
            </a:r>
          </a:p>
          <a:p>
            <a:pPr marL="742950" lvl="1" indent="-285750">
              <a:buFont typeface="Arial" panose="020B0604020202020204" pitchFamily="34" charset="0"/>
              <a:buChar char="•"/>
            </a:pPr>
            <a:endParaRPr lang="en-US" sz="1600" dirty="0">
              <a:effectLst/>
            </a:endParaRPr>
          </a:p>
        </p:txBody>
      </p:sp>
      <p:sp>
        <p:nvSpPr>
          <p:cNvPr id="12" name="TextBox 11">
            <a:extLst>
              <a:ext uri="{FF2B5EF4-FFF2-40B4-BE49-F238E27FC236}">
                <a16:creationId xmlns:a16="http://schemas.microsoft.com/office/drawing/2014/main" id="{E21F4F9E-99DF-481E-B038-4D04343C1BA4}"/>
              </a:ext>
            </a:extLst>
          </p:cNvPr>
          <p:cNvSpPr txBox="1"/>
          <p:nvPr/>
        </p:nvSpPr>
        <p:spPr>
          <a:xfrm>
            <a:off x="-4340" y="2288289"/>
            <a:ext cx="1988191" cy="307777"/>
          </a:xfrm>
          <a:prstGeom prst="rect">
            <a:avLst/>
          </a:prstGeom>
          <a:noFill/>
        </p:spPr>
        <p:txBody>
          <a:bodyPr wrap="square" rtlCol="0">
            <a:spAutoFit/>
          </a:bodyPr>
          <a:lstStyle/>
          <a:p>
            <a:r>
              <a:rPr lang="en-US" sz="1400" b="1" dirty="0"/>
              <a:t>People Tab </a:t>
            </a:r>
          </a:p>
        </p:txBody>
      </p:sp>
      <p:pic>
        <p:nvPicPr>
          <p:cNvPr id="8" name="Picture 7" descr="Image shows LMS People Tab">
            <a:extLst>
              <a:ext uri="{FF2B5EF4-FFF2-40B4-BE49-F238E27FC236}">
                <a16:creationId xmlns:a16="http://schemas.microsoft.com/office/drawing/2014/main" id="{986AA6F8-1F2E-4B68-9A3E-3D0706C62F93}"/>
              </a:ext>
            </a:extLst>
          </p:cNvPr>
          <p:cNvPicPr>
            <a:picLocks noChangeAspect="1"/>
          </p:cNvPicPr>
          <p:nvPr/>
        </p:nvPicPr>
        <p:blipFill>
          <a:blip r:embed="rId4"/>
          <a:stretch>
            <a:fillRect/>
          </a:stretch>
        </p:blipFill>
        <p:spPr>
          <a:xfrm>
            <a:off x="78770" y="2585713"/>
            <a:ext cx="5418915" cy="2092881"/>
          </a:xfrm>
          <a:prstGeom prst="rect">
            <a:avLst/>
          </a:prstGeom>
        </p:spPr>
      </p:pic>
      <p:sp>
        <p:nvSpPr>
          <p:cNvPr id="5" name="Arrow: Down 4" descr="The LMS people admin dashboard section is where you can add users. ">
            <a:extLst>
              <a:ext uri="{FF2B5EF4-FFF2-40B4-BE49-F238E27FC236}">
                <a16:creationId xmlns:a16="http://schemas.microsoft.com/office/drawing/2014/main" id="{F9A1BD53-9139-4435-BF4A-E557E7E2BC45}"/>
              </a:ext>
            </a:extLst>
          </p:cNvPr>
          <p:cNvSpPr/>
          <p:nvPr/>
        </p:nvSpPr>
        <p:spPr>
          <a:xfrm rot="2117765">
            <a:off x="3896676" y="2344460"/>
            <a:ext cx="283296" cy="58153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age of LMS admin dashboard People tab.">
            <a:extLst>
              <a:ext uri="{FF2B5EF4-FFF2-40B4-BE49-F238E27FC236}">
                <a16:creationId xmlns:a16="http://schemas.microsoft.com/office/drawing/2014/main" id="{D608EF20-E784-4D19-8D8A-B6366525391D}"/>
              </a:ext>
            </a:extLst>
          </p:cNvPr>
          <p:cNvPicPr>
            <a:picLocks noChangeAspect="1"/>
          </p:cNvPicPr>
          <p:nvPr/>
        </p:nvPicPr>
        <p:blipFill>
          <a:blip r:embed="rId5"/>
          <a:stretch>
            <a:fillRect/>
          </a:stretch>
        </p:blipFill>
        <p:spPr>
          <a:xfrm>
            <a:off x="4321940" y="4644166"/>
            <a:ext cx="4442557" cy="2194560"/>
          </a:xfrm>
          <a:prstGeom prst="rect">
            <a:avLst/>
          </a:prstGeom>
        </p:spPr>
      </p:pic>
      <p:sp>
        <p:nvSpPr>
          <p:cNvPr id="10" name="Arrow: Down 9" descr="Arrow pointing to percentage of course completion">
            <a:extLst>
              <a:ext uri="{FF2B5EF4-FFF2-40B4-BE49-F238E27FC236}">
                <a16:creationId xmlns:a16="http://schemas.microsoft.com/office/drawing/2014/main" id="{9494A3F7-7D0D-4566-8085-73F427A657D1}"/>
              </a:ext>
            </a:extLst>
          </p:cNvPr>
          <p:cNvSpPr/>
          <p:nvPr/>
        </p:nvSpPr>
        <p:spPr>
          <a:xfrm rot="2117765">
            <a:off x="6599018" y="5466564"/>
            <a:ext cx="283296" cy="58153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58417218"/>
      </p:ext>
    </p:extLst>
  </p:cSld>
  <p:clrMapOvr>
    <a:masterClrMapping/>
  </p:clrMapOvr>
  <mc:AlternateContent xmlns:mc="http://schemas.openxmlformats.org/markup-compatibility/2006" xmlns:p14="http://schemas.microsoft.com/office/powerpoint/2010/main">
    <mc:Choice Requires="p14">
      <p:transition spd="slow" p14:dur="2000" advClick="0" advTm="66422"/>
    </mc:Choice>
    <mc:Fallback xmlns="">
      <p:transition spd="slow" advClick="0" advTm="6642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10" y="31046"/>
            <a:ext cx="8229600" cy="933688"/>
          </a:xfrm>
        </p:spPr>
        <p:txBody>
          <a:bodyPr/>
          <a:lstStyle/>
          <a:p>
            <a:r>
              <a:rPr lang="en-US" dirty="0"/>
              <a:t>LMS Reporting </a:t>
            </a:r>
          </a:p>
        </p:txBody>
      </p:sp>
      <p:sp>
        <p:nvSpPr>
          <p:cNvPr id="7" name="Rectangle 6"/>
          <p:cNvSpPr/>
          <p:nvPr/>
        </p:nvSpPr>
        <p:spPr>
          <a:xfrm>
            <a:off x="162659" y="885951"/>
            <a:ext cx="8818680" cy="1107996"/>
          </a:xfrm>
          <a:prstGeom prst="rect">
            <a:avLst/>
          </a:prstGeom>
        </p:spPr>
        <p:txBody>
          <a:bodyPr wrap="square">
            <a:spAutoFit/>
          </a:bodyPr>
          <a:lstStyle/>
          <a:p>
            <a:r>
              <a:rPr lang="en-US" dirty="0"/>
              <a:t>   Reporting tab </a:t>
            </a:r>
            <a:endParaRPr lang="en-US" dirty="0">
              <a:effectLst/>
            </a:endParaRPr>
          </a:p>
          <a:p>
            <a:pPr marL="742950" lvl="1" indent="-285750">
              <a:buFont typeface="Arial" panose="020B0604020202020204" pitchFamily="34" charset="0"/>
              <a:buChar char="•"/>
            </a:pPr>
            <a:r>
              <a:rPr lang="en-US" sz="1600" b="1" dirty="0"/>
              <a:t>Quick Reports</a:t>
            </a:r>
            <a:r>
              <a:rPr lang="en-US" sz="1600" dirty="0">
                <a:effectLst/>
              </a:rPr>
              <a:t> – Use the Quick Reports section to see the most common reports generated in LMS or create a custom report by clicking on the Create a Report button</a:t>
            </a:r>
            <a:r>
              <a:rPr lang="en-US" sz="1600" dirty="0"/>
              <a:t>. </a:t>
            </a:r>
          </a:p>
          <a:p>
            <a:pPr marL="742950" lvl="1" indent="-285750">
              <a:buFont typeface="Arial" panose="020B0604020202020204" pitchFamily="34" charset="0"/>
              <a:buChar char="•"/>
            </a:pPr>
            <a:endParaRPr lang="en-US" sz="1600" dirty="0">
              <a:effectLst/>
            </a:endParaRPr>
          </a:p>
        </p:txBody>
      </p:sp>
      <p:pic>
        <p:nvPicPr>
          <p:cNvPr id="5" name="Picture 4" descr="Image shows LMS Reports page">
            <a:extLst>
              <a:ext uri="{FF2B5EF4-FFF2-40B4-BE49-F238E27FC236}">
                <a16:creationId xmlns:a16="http://schemas.microsoft.com/office/drawing/2014/main" id="{C2061193-62B7-48CA-9102-1638BCBA2226}"/>
              </a:ext>
            </a:extLst>
          </p:cNvPr>
          <p:cNvPicPr>
            <a:picLocks noChangeAspect="1"/>
          </p:cNvPicPr>
          <p:nvPr/>
        </p:nvPicPr>
        <p:blipFill>
          <a:blip r:embed="rId4"/>
          <a:stretch>
            <a:fillRect/>
          </a:stretch>
        </p:blipFill>
        <p:spPr>
          <a:xfrm>
            <a:off x="1416227" y="1915164"/>
            <a:ext cx="5906153" cy="3749040"/>
          </a:xfrm>
          <a:prstGeom prst="rect">
            <a:avLst/>
          </a:prstGeom>
        </p:spPr>
      </p:pic>
      <p:sp>
        <p:nvSpPr>
          <p:cNvPr id="6" name="Arrow: Down 5" descr="You use the quick reports section to see the most common reports generated in the LMS, or you can create a custom report just by clicking on the create a report button, as the arrow indicates. &#10;">
            <a:extLst>
              <a:ext uri="{FF2B5EF4-FFF2-40B4-BE49-F238E27FC236}">
                <a16:creationId xmlns:a16="http://schemas.microsoft.com/office/drawing/2014/main" id="{39E16498-CCE6-4ED0-AD79-AA5E31A2983D}"/>
              </a:ext>
            </a:extLst>
          </p:cNvPr>
          <p:cNvSpPr/>
          <p:nvPr/>
        </p:nvSpPr>
        <p:spPr>
          <a:xfrm rot="2268307">
            <a:off x="6898724" y="3057383"/>
            <a:ext cx="218829" cy="74323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60162801"/>
      </p:ext>
    </p:extLst>
  </p:cSld>
  <p:clrMapOvr>
    <a:masterClrMapping/>
  </p:clrMapOvr>
  <mc:AlternateContent xmlns:mc="http://schemas.openxmlformats.org/markup-compatibility/2006" xmlns:p14="http://schemas.microsoft.com/office/powerpoint/2010/main">
    <mc:Choice Requires="p14">
      <p:transition spd="slow" p14:dur="2000" advClick="0" advTm="24639"/>
    </mc:Choice>
    <mc:Fallback xmlns="">
      <p:transition spd="slow" advClick="0" advTm="2463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ULTRA_SCORM_COURSE_ID" val="C27E4C44-D771-46D7-8C57-49FEF8F5373D"/>
  <p:tag name="ISPRING_CMI5_LAUNCH_METHOD" val="any window"/>
  <p:tag name="ISPRING_SCORM_RATE_SLIDES" val="0"/>
  <p:tag name="ISPRING_SCORM_PASSING_SCORE" val="0.000000"/>
  <p:tag name="ISPRING_CURRENT_PLAYER_ID" val="universal"/>
  <p:tag name="ISPRING_PROJECT_VERSION" val="9"/>
  <p:tag name="ISPRING_PROJECT_FOLDER_UPDATED" val="1"/>
  <p:tag name="ISPRING_UUID" val="{7EFBAA0E-F937-40DD-A0BA-57603CB24F5C}"/>
  <p:tag name="FLASHSPRING_ZOOM_TAG" val="57"/>
  <p:tag name="ISPRING_PRESENTATION_INFO_2" val="&lt;?xml version=&quot;1.0&quot; encoding=&quot;UTF-8&quot; standalone=&quot;no&quot; ?&gt;&#10;&lt;presentation2&gt;&#10;&#10;  &lt;slides&gt;&#10;    &lt;slide id=&quot;{4E17591A-9C5C-4DDB-9123-EF3E08DA9069}&quot; pptId=&quot;301&quot;/&gt;&#10;    &lt;slide id=&quot;{32A56890-2F28-4694-8732-51EDA24895D2}&quot; pptId=&quot;302&quot;/&gt;&#10;    &lt;slide id=&quot;{751A17EB-7E2A-4F99-B9BB-0CFFA97CF9AF}&quot; pptId=&quot;343&quot;/&gt;&#10;    &lt;slide id=&quot;{BCA548E5-2A03-42DC-8E71-A55071BEC432}&quot; pptId=&quot;344&quot;/&gt;&#10;    &lt;slide id=&quot;{AC5C807A-B036-4257-AA03-1857A52FB894}&quot; pptId=&quot;329&quot;/&gt;&#10;    &lt;slide id=&quot;{ACFE610A-C9A8-48E9-B7DB-A48FFEB4B7EA}&quot; pptId=&quot;331&quot;/&gt;&#10;    &lt;slide id=&quot;{D96ED9CE-CF65-4716-A88F-07B5729A5102}&quot; pptId=&quot;330&quot;/&gt;&#10;    &lt;slide id=&quot;{E573845E-B7A1-4A55-BE14-FFD9AD05D941}&quot; pptId=&quot;332&quot;/&gt;&#10;    &lt;slide id=&quot;{D285E7B2-D75C-4411-88C0-F6600809A5D8}&quot; pptId=&quot;352&quot;/&gt;&#10;    &lt;slide id=&quot;{D9D01688-A7CB-43C6-881D-C5D00FD417D8}&quot; pptId=&quot;345&quot;/&gt;&#10;    &lt;slide id=&quot;{2460C1E2-9379-402E-B0B5-F3D93818033B}&quot; pptId=&quot;346&quot;/&gt;&#10;    &lt;slide id=&quot;{833EE5E3-65EF-4B42-853C-FD753B4ADD86}&quot; pptId=&quot;350&quot;/&gt;&#10;    &lt;slide id=&quot;{5637EFA8-2227-463E-852E-60EC755C8683}&quot; pptId=&quot;351&quot;/&gt;&#10;    &lt;slide id=&quot;{90038F19-69CB-4361-B13F-28FF662E7BDC}&quot; pptId=&quot;349&quot;/&gt;&#10;    &lt;slide id=&quot;{08F1C32A-BBDF-4C10-8F90-4EF822015A40}&quot; pptId=&quot;341&quot;/&gt;&#10;  &lt;/slides&gt;&#10;&#10;  &lt;narration&gt;&#10;    &lt;audioTracks&gt;&#10;      &lt;audioTrack muted=&quot;false&quot; name=&quot;Audio 1&quot; resource=&quot;eb884b48&quot; slideId=&quot;{4E17591A-9C5C-4DDB-9123-EF3E08DA9069}&quot; startTime=&quot;0&quot; stepIndex=&quot;0&quot; volume=&quot;1&quot;&gt;&#10;        &lt;audio channels=&quot;1&quot; format=&quot;s16&quot; sampleRate=&quot;44100&quot;/&gt;&#10;      &lt;/audioTrack&gt;&#10;      &lt;audioTrack muted=&quot;false&quot; name=&quot;Audio 2&quot; resource=&quot;3ff610a3&quot; slideId=&quot;{32A56890-2F28-4694-8732-51EDA24895D2}&quot; startTime=&quot;0&quot; stepIndex=&quot;0&quot; volume=&quot;1&quot;&gt;&#10;        &lt;audio channels=&quot;1&quot; format=&quot;s16&quot; sampleRate=&quot;44100&quot;/&gt;&#10;      &lt;/audioTrack&gt;&#10;      &lt;audioTrack muted=&quot;false&quot; name=&quot;Audio 3&quot; resource=&quot;0e0d6d93&quot; slideId=&quot;{751A17EB-7E2A-4F99-B9BB-0CFFA97CF9AF}&quot; startTime=&quot;0&quot; stepIndex=&quot;0&quot; volume=&quot;1&quot;&gt;&#10;        &lt;audio channels=&quot;1&quot; format=&quot;s16&quot; sampleRate=&quot;44100&quot;/&gt;&#10;      &lt;/audioTrack&gt;&#10;      &lt;audioTrack muted=&quot;false&quot; name=&quot;Audio 4&quot; resource=&quot;59f35a71&quot; slideId=&quot;{BCA548E5-2A03-42DC-8E71-A55071BEC432}&quot; startTime=&quot;0&quot; stepIndex=&quot;0&quot; volume=&quot;1&quot;&gt;&#10;        &lt;audio channels=&quot;1&quot; format=&quot;s16&quot; sampleRate=&quot;44100&quot;/&gt;&#10;      &lt;/audioTrack&gt;&#10;      &lt;audioTrack muted=&quot;false&quot; name=&quot;Audio 5&quot; resource=&quot;82b19284&quot; slideId=&quot;{AC5C807A-B036-4257-AA03-1857A52FB894}&quot; startTime=&quot;0&quot; stepIndex=&quot;0&quot; volume=&quot;1&quot;&gt;&#10;        &lt;audio channels=&quot;1&quot; format=&quot;s16&quot; sampleRate=&quot;44100&quot;/&gt;&#10;      &lt;/audioTrack&gt;&#10;      &lt;audioTrack muted=&quot;false&quot; name=&quot;Audio 6&quot; resource=&quot;f66c0c21&quot; slideId=&quot;{ACFE610A-C9A8-48E9-B7DB-A48FFEB4B7EA}&quot; startTime=&quot;0&quot; stepIndex=&quot;0&quot; volume=&quot;1&quot;&gt;&#10;        &lt;audio channels=&quot;1&quot; format=&quot;s16&quot; sampleRate=&quot;44100&quot;/&gt;&#10;      &lt;/audioTrack&gt;&#10;      &lt;audioTrack muted=&quot;false&quot; name=&quot;Audio 7&quot; resource=&quot;496c52cd&quot; slideId=&quot;{D96ED9CE-CF65-4716-A88F-07B5729A5102}&quot; startTime=&quot;0&quot; stepIndex=&quot;0&quot; volume=&quot;1&quot;&gt;&#10;        &lt;audio channels=&quot;1&quot; format=&quot;s16&quot; sampleRate=&quot;44100&quot;/&gt;&#10;      &lt;/audioTrack&gt;&#10;      &lt;audioTrack muted=&quot;false&quot; name=&quot;Audio 8&quot; resource=&quot;1620d113&quot; slideId=&quot;{E573845E-B7A1-4A55-BE14-FFD9AD05D941}&quot; startTime=&quot;0&quot; stepIndex=&quot;0&quot; volume=&quot;1&quot;&gt;&#10;        &lt;audio channels=&quot;1&quot; format=&quot;s16&quot; sampleRate=&quot;44100&quot;/&gt;&#10;      &lt;/audioTrack&gt;&#10;      &lt;audioTrack muted=&quot;false&quot; name=&quot;Audio 9&quot; resource=&quot;67614f24&quot; slideId=&quot;{D285E7B2-D75C-4411-88C0-F6600809A5D8}&quot; startTime=&quot;0&quot; stepIndex=&quot;0&quot; volume=&quot;1&quot;&gt;&#10;        &lt;audio channels=&quot;1&quot; format=&quot;s16&quot; sampleRate=&quot;44100&quot;/&gt;&#10;      &lt;/audioTrack&gt;&#10;      &lt;audioTrack muted=&quot;false&quot; name=&quot;Audio 10&quot; resource=&quot;db2b88ac&quot; slideId=&quot;{D9D01688-A7CB-43C6-881D-C5D00FD417D8}&quot; startTime=&quot;0&quot; stepIndex=&quot;0&quot; volume=&quot;1&quot;&gt;&#10;        &lt;audio channels=&quot;1&quot; format=&quot;s16&quot; sampleRate=&quot;44100&quot;/&gt;&#10;      &lt;/audioTrack&gt;&#10;      &lt;audioTrack muted=&quot;false&quot; name=&quot;Audio 11&quot; resource=&quot;8af499d4&quot; slideId=&quot;{2460C1E2-9379-402E-B0B5-F3D93818033B}&quot; startTime=&quot;0&quot; stepIndex=&quot;0&quot; volume=&quot;1&quot;&gt;&#10;        &lt;audio channels=&quot;1&quot; format=&quot;s16&quot; sampleRate=&quot;44100&quot;/&gt;&#10;      &lt;/audioTrack&gt;&#10;      &lt;audioTrack muted=&quot;false&quot; name=&quot;Audio 12&quot; resource=&quot;3e081372&quot; slideId=&quot;{833EE5E3-65EF-4B42-853C-FD753B4ADD86}&quot; startTime=&quot;0&quot; stepIndex=&quot;0&quot; volume=&quot;1&quot;&gt;&#10;        &lt;audio channels=&quot;1&quot; format=&quot;s16&quot; sampleRate=&quot;44100&quot;/&gt;&#10;      &lt;/audioTrack&gt;&#10;      &lt;audioTrack muted=&quot;false&quot; name=&quot;Audio 13&quot; resource=&quot;f5a511c5&quot; slideId=&quot;{5637EFA8-2227-463E-852E-60EC755C8683}&quot; startTime=&quot;0&quot; stepIndex=&quot;0&quot; volume=&quot;1&quot;&gt;&#10;        &lt;audio channels=&quot;1&quot; format=&quot;s16&quot; sampleRate=&quot;44100&quot;/&gt;&#10;      &lt;/audioTrack&gt;&#10;      &lt;audioTrack muted=&quot;false&quot; name=&quot;Audio 14&quot; resource=&quot;7c7e4cd4&quot; slideId=&quot;{90038F19-69CB-4361-B13F-28FF662E7BDC}&quot; startTime=&quot;0&quot; stepIndex=&quot;0&quot; volume=&quot;1&quot;&gt;&#10;        &lt;audio channels=&quot;1&quot; format=&quot;s16&quot; sampleRate=&quot;44100&quot;/&gt;&#10;      &lt;/audioTrack&gt;&#10;      &lt;audioTrack muted=&quot;false&quot; name=&quot;Audio 15&quot; resource=&quot;74772b4d&quot; slideId=&quot;{08F1C32A-BBDF-4C10-8F90-4EF822015A40}&quot; startTime=&quot;0&quot; stepIndex=&quot;0&quot; volume=&quot;1&quot;&gt;&#10;        &lt;audio channels=&quot;1&quot; format=&quot;s16&quot; sampleRate=&quot;44100&quot;/&gt;&#10;      &lt;/audioTrack&gt;&#10;    &lt;/audioTracks&gt;&#10;    &lt;videoTracks/&gt;&#10;  &lt;/narration&gt;&#10;&#10;&lt;/presentation2&gt;&#10;"/>
  <p:tag name="ISPRING_PLAYERS_CUSTOMIZATION_2" val="UEsDBBQAAgAIAGNxtU64+Zi64gIAAGcKAAAYAAAAbm9uZS9jb21tb25fbWVzc2FnZXMubG5nrVZdb9owFH2v1P9gRerb1m5ve4CgAG5lNSQ0MaXdi+UmLlhNYhY7dOzX78aBDrahAK2EImznfp1z7nU6vZ95hpai1FIVXefr5RcHiSJRqSxmXWdCrz9/c5A2vEh5pgrRdQrloJ57ftbJeDGr+EzA//MzhDq50BqW2q1Xf9ZIpl1n3Gd9b3DLaMi88Zj1J5SGAfO9PvYdt8+Tl87V+vU91oMwoFHos7EXYJ8F+IE6bv08zm4c4XvHrZ+tdpMowgFlsU+GmJGYBSEFZ6OxjykeOu6jqtCcLwUyCi2leEVmLgA3I0uBdCZTe5Ao2Cgq0RZsGI48ErAIxzQiA0rCwHFjVZarT9Ytr8xclRBOo1Rq/pSJ1MYEhuz5ohQaQnMDDCL4mbmEN1XOZXHZFhpqxBGgE8fTMIK6cGFEiThacK1fVZnu1LcdqM0xCQYhQDigW85p7WPjGHKUoLOyFIlpdwZZehaZNSNTEgzDKaNWCDUZeaUNAJ4vMmGEzVbWpfDEovIknhUwkwm+bFCD6JamVoBGOI69G8z64QNoAEQXHmMR3jpueHuMxSOOoSAct9kE3j258SwioM6NdDbSTHithGyFeJKAXc3cUqpKw07NJgjIVq8vjwsT47sJKIZ4/p4OaLwC9HY1k0sBeZSpKFsDQVMO8JAEN+xuQr6za4/4ePgfmvkKFcogni55kQggNuGVFmgFZ6lM7VktMRv/RyV/IW7WDXmx7uVgiB8ujs1np/33qI8bI/KFaQtdA7ZO/5Qs6nbam8IhpZ8WPx7gwItI+DHMaJlXWTOw3s3PW2bHctSaxDuROpytD83EKuXgKWmFcvp43LqzdsYYJdTHMC3B4awpDFxmMpdGpAf4nIxwjWgMw6YZPjuVTFWVpVZYmXyxAwgupioX/96Gz6XK7W7G9QbYZgD23pNFU1zUBB0fcSu+aeNgfrakcTpLlEAlH/J5wZvWyVUOW3/FfVtp+0nYudr6QvwNUEsDBBQAAgAIAGNxtU4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GNxtU4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BjcbVO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GNxtU7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BjcbVOjnP2+moAAADlAAAAGgAAAG5vbmUvaHRtbF9za2luX3NldHRpbmdzLmpzq+ZSAAKlHCUFK4VqMBvMTyotKcnP00vOzytJzSvRy8svyk0Eq1FSdgMDJR2civPLUosIKE1LTE5FMdTUyMLJBadKhIkmTuYuzpbI6goS01P1khKTs9OL8kvzUiDKnF1dDF2MlcCqarlqAVBLAwQUAAIACABjcbVOvH0190oAAABJAAAAFwAAAG5vbmUvbG9jYWxfc2V0dGluZ3MueG1ss7GvyM1RKEstKs7Mz7NVMtQzUFJIzUvOT8nMS7dVCg1x07VQUiguScxLSczJz0u1VcrLV1Kwt+OyyclPTswJTi0pASos1rfjAgBQSwMEFAACAAgAEURsTjZhWAJHAwAA4QkAABQAAAB1bml2ZXJzYWwvcGxheWVyLnhtbK1WXU/bMBR9LhL/IfI7cUvHBigBMSS0hzEhdWx7q9zkNvGa2JntELpfvxvnO6RsSKvUKrm+5/h+HF/Xu35OE+cJlOZS+GThzokDIpAhF5FPHr/enZyT66vjIy9L2B6Uw0Of5IKXAJYQJwQdKJ4ZBD8wE/ukZ3CRmTiZ4lJxs/fJco7c7U7LOTk+mqGL0D6JjckuKS2KwuUaESLSMslLEu0GMqWZAg3CgKJVGMRpsJfm72j8plJQs89A95CZefvGNUnL8az5gKRYulJF9HQ+X9Af959XQQwpO+FCGyYCIA5WcmZLuWHB7l6GeQK6tM28KsgVGFMGYW0zz1zyxblwtAp8UjmsU9CaRaDdRESEtn4NZ0NQYRrrmolwLdgTj1iZ21rXXrZFHYmOpTJBbmr0DvYbyVS4bu09f49OROxtE6bjmk8PcrH8O14nY/3W5ftkLDajfJNwHeNSH9JZp5Ogw1291NbYyvaxke1dyUQcBb9yriC0r9/aEzBfkGrDVuY2TlcXAS7g0x0LjFT7W4ShdGvZuK1S3EoprgW1HG67+6qjIE22W2AmV9CUauY98RDkF6aU7deVUTl4dGSssXQI9miVct2kriFebNLk7B96U/qNWvNTv9YZC/gfjfmERG1NuAjh+Y6jj4EUa2oAi13aXJMlbrlnF5PON2nvMA1M3UnApmAijmEqAjz7ITOMdnZ6CAqKaXQJcjXC9hYOgmMexQl+zSTDePUgTcrUbpKht3AQnMhgNwFtzQeBGyULzFDnWYYD4GXxXq63HaHjlox02YrRoxPj0AtybWTKf1ulD+akubSSfuX0Hh85hz4N6CbjLeTD/DXEaBIM4mrmwvY1ApwLTxyK1YDnpLa6GQ7xiVlfPo0GfGl6KGdMM51LwzqrLOM5DibPKq/mHOfZyCeELcsTc9tPaHh5WOgo4el7Y4rrO55VWaz4b3AKHpZ/DRZLLLUTQ6l3n7w/X/YYUIs4GQfbW9OhHbdSNHVwXWrfql/bjuaGqrVSyeyQpLy6FxWmmgcfUY6RkrkIRwKwDavpdYLz+EYBcxLYYkaLUzweMvPJO3yoc744u+hS/rC4aLA2rodq4yqWN1xHdcCd/Gh9kNpEvHqu4eMfUEsDBBQAAgAIAGRxtU6QSSYlKAUAAPYTAAAdAAAAdW5pdmVyc2FsL2NvbW1vbl9tZXNzYWdlcy5sbmetWP9u2zYQ/r9A34EQUGADurQd0GAYEhe0xMRCZMkV6aTZMAiMxNhEJNHVDyfeX3uaPdieZEdKdu22gaSkQByYku+7I/l9d0eefHjIUrQWRSlVfmq9O3prIZHHKpH54tSas7NffrNQWfE84anKxamVKwt9GL18cZLyfFHzhYDvL18gdJKJsoRhOdKjL2Mkk1NrNo7G2L6IWBDh2SwazxkL/MjDY+JZozGP707etD9/xNoOpjPsX0decB5EY/fcGtkqW/F8gzy1UD/9enz88O798c+DYOgUe94hEDJI79/2APJZGHgRoBEv8sknZo30/2F2wZx5rk+sUftlmPUsJJfWSP/vtJuHIfFZRD3XIZFLIz9gZi08wohjja5VjZZ8LVCl0FqKe1QtBbCgkoVAZSoT8yJW8CCvRZczJ5hi149CQlno2swNfGtEVVFsXhtYXldLVYC7EiWy5DepSIxP4Jt5vypECa55BXxE8FctJfxSZVzmR92ur3wvwI4h2ZRQis9hcdluUoB0AH8vqyW8S4R6DS7u81TxBN0WAgADivhqlcq4+aWkq0JHOEv5pjOKEF+5/jmQPfBoRHxn+8QakTxBTsH1ZAeihJiSEAAKXoriCbaR4boxRzhNhyFM3POJBx+mQ5jIxTKFTzU0jhkBJsxE3mUFTCUhcJzSqyB09KKBK8TRipflvSqSA5bu72cXsOvbAQjBZnvgTGNsgYEfEnJfUYi46gaDKLHhd6srmCoQMGImGWhJZXVZgWyyVSoqYaKVeio8NpS6EbcK9JUKvm64D96N2Dpp7uG5b0+iMdulUI/XebzsaQfi/K4+9tVQA032Od8ZU4sWjYNPkF0gGQZDLIILyIEXQyyuCYVFJrTLxseX7jk2uwR5b5uUtkkv5jrHpBvE4xjsNJvWUtUlPNFLAqnJ7Eh5NMwNJR/nwGIXe4/k1gYV6GBGC7kWEEeRiKLTEaR7mzhaVB/n7h/RGXY94nyHenyDclUhnqx5HgsgW8z1nm7gXSIT807T3vj/XMu/Ea/aVP+qrRK+Qz69GhrPQWF5RBG8qkS2qrpc6wVrw39KFFrij4bQZ+pP809t4uPQDX7MzpQyq9OmAj17f3aRDd2jziCeuVL9d+tHR0KbUkOgYdHFEXqMtL/VRLsdu4GuiInob+f6Z2Aza+oWFDY3v1X9rf2gBfAVeioGncAam8gptDoZVKH+tpcw64PwL3XB6G9/RcbUZVB1rsRNKatOz0bPveurkfPTC+tez3pQbJjLPAjZB8BF2w+WKJUZxJ/0wJxPyXYFmhJxMJMrVaeJkX8q70yZgLWtM/FtN3xbqMw8TXm5pX9Tpj48J4pmcmHjdDagn9opuPf+7An46btECQ6hjbGxb+vex9ZqT3sagXz0UniMblsn0FHGq3gJ5fhW1XnSE6g5gjnkDANYO2cqeNHdhbUAX4XRPEXt098HgeiODpIo2YH96atKlH8NBtHT2GHQ5uAnHqpOIIbHhwGYQR+r9uC7tet5DmYucPmHHDB5U+IylcGjo26/IJV26zFj2J5MQU3UiEfVBbSQQxC25LGDeQgHtFaHNgBBO8BklQpEHrhWzxDUKQ4vIM+aI5c1mvLiDpI0UyodFJvZQC2Oaticvtxo1FUq80GRP69E6gkzdxZhxzHXO7CScHq/azqCBI6PcXvPk6pFbzB7gn2oAV/hiURWQwFDQnbXN/qKwlwHeIrre7b//vm3y96U3W2GhSTWjL+ksPW3VXg3Ks0N3cmbvQu7/wFQSwMEFAACAAgAZHG1Tray98ilAAAAggEAAC4AAAB1bml2ZXJzYWwvcGxheWJhY2tfYW5kX25hdmlnYXRpb25fc2V0dGluZ3MueG1sdZDBCoMwEETvfoV/UOg5BHoubYX6AyuOEoiJZFfBv28iakubHnfezC47iiFiXM+6KEtFk/inUBAtYYI6vedEmWZcnBlIjHdRFvDmy5GUsN6PVQDDyYp0R5aj/0ffj1eWlmMR7/YMyQdqM0Cfc4GVpJCj2fSrVi8jdBcQD3yJyQdHjcUVS+MptPfDsH38F6ds/GwacPMtNKf2HjOCOn2oRaxs7/0FUEsDBBQAAgAIAGRxtU7ZCkXwUQUAABoeAAAnAAAAdW5pdmVyc2FsL2ZsYXNoX3B1Ymxpc2hpbmdfc2V0dGluZ3MueG1s5Vndcto4FL7PU2i808uG0CRtmgEyFMzEU/4WO20zOzsZYQusjSy5kkxKr/Zp9sH2SfbIDgZCfkRbOt32IkMsn+/TkY7On1w7+5QwNCNSUcHrTnX/wEGEhyKifFp3LoLO8xMHKY15hJngpO5w4aCzxl4tzcaMqtgnWoOoQkDD1Wmq606sdXpaqdzc3OxTlUrzVrBMA7/aD0VSSSVRhGsiKynDc/jR85Qo55bBggD+EsFvYY29PYRqBVNPRBkjiEagOadmUZh1GFaxUynExji8nkqR8aglmJBITsd157eW2662DxcyBVWbJoSbPVENGDTD+hRHETVaYObTzwTFhE5jULd6cOSgGxrpuO4cHrwwPCBf2eTJ2YvFY8PTErALXN9OkBCNI6xx8VjMKMmESDAHUQ0tMwKka2Mrkpp80uVAMRTNOU5oGMAbZPaq7rSDq5HbcUduv+VeXYy6harWiMALuq4Vxu96bfeqPwhc/+o86HW3BgXuh2AL0LaaWdMPR67v9gN3dPXGG2yJsFdqiXF7Ta+7Jea9+8b3gm1n6jd720KG54O+Heb8cuiOul7/7VUwGHQDb7hE5Wd45bTWKusHvwYOIjK5erx1nCVjjimDYHPnjCuiIVwxLKckEB0K3jjBTBEH/ZWS6e8ZZlTPjYdCVLsmJG2qlIR6ZLyv7hiPcpZ0BSEoBi5Z+vbx69K1X52sLb1SzL5c1r1a1spgN4yFFt9Z++rBcan+66PH1X9A0dqMRkT0sZR5yNpcwJMqvFhGx+rhy5ePa/HAbDWsNQ5jCKV6EQlXRxZS1OiPQ01nEKfJHV0nGWN+lqZC6mUwXR0slXiApjYRfO38mWc0Fiwq7UaSMYn6OCErCci/prwDklUHTcBTGFh0kBKOfMwh6VENVg5LApWNlaY6T3adW+mmpJgh4IOsTFDP37B6GGOp1lyjtI9JNGHjj77QRP1ZbHcx9KCoz8AEyDiolbzLI9SW+AaStI34kHAbsXM4PMwcICKtlJBYbSGJmoxZCSfgzTaC78lYUU2sREXGIjQXGWL0GvZZIPC7LIH/YoJWiwM0kSLJR6GA0UjlZplRckOiM5uJLmGKJAMkVEspI7qY4WNGP6MxmQgJvATPwGwwTlXBv78VcYqVWpLihY7PihTr9dvuh2dmgTiaYShXtiMH9yZJqnfCj+eIC73AwXaEOINTYYwS0Sh/Z7O2/S83QxlhwM7fyBpr/IomGcPfkr7ckBXqHZp8N7NsY/gnNbCeNsaz3NGN8+bU4OIUTFJwwosQsgPlGbElDDFHgrM5wiGUScqEjRkVmYKRIkAU1OrLNSzwcEzzpylkMphRRkRaUR5UXxweHb98dfL6dL/y79//PH8UdFtADhk20xUVZOvRtsMaeafFeQL3QCthh7rTUDwBerCtsMZtq+YjLYY18p5Gwxp7t92wBm40HU8gH2k9NrAdIRMTdaINe97fhVrAPaN0sxV477zg8h6C3BU2C7ZaxRST99eWeaX/o5aWvtsctc4RmOuiG/inNuGhLyAS6zCGADMxVzGWmLw1sJEdXARgf9eK1pjZqm4due+sCMHgVlHXbtr+wGrBb22kRkWdOVypMa1UgLphWuRBqBwYTaDQjb5bFviamGzlw984nO8szP0/QtVXt8FFrNtRqCJYhvHOju6vkUx2aaCfeNt/7Puhn/kSZ7S4TrYR7mF5TSQKhGBW8sPFpSny+MSqOPEJQQk05HYbGJHvGq7WD77v9rw3g277F0gNP+gOFk/lh5K1LyPljf36p0TzJqGcJrCtpokvvz82jo8OapX7X+3tAdv699zG3n9QSwMEFAACAAgAZHG1Tih/+uptAwAAnAwAACEAAAB1bml2ZXJzYWwvZmxhc2hfc2tpbl9zZXR0aW5ncy54bWyVV9tu4jAQfe9XIPa9bGl3aaUUiVulatm22rK8O2QAC8eObIcuf7/jS4gDSUOLKuGZc+y5HI/bSO0o7+xBKir4Y7ffHV51OtEqlxK4XkCaMaKhExMFz8lj9+nvfN7tOYhgQr6D1pRvlLEUtg5FYJxrLfj1SnCN+1xzIVPCusNvT/Yn6llkG0tgWJdy1mQF5TE/+vfj6UUUf8bdeDCdPDQRViLNCD/MxUZcx2S120iR88SEdms+TbTtIQPJKN+1RsSo0s8a0kpMs5tZf9a/jJJJUApMSA/TUX/0s5XFSAzsmP3g7v5udCGnPOrzxpzQ9lRRbWmD/uB2cNdEy8gGqkWezKY309tmPMfdq135NC5H0PBPt2aO4j+A/NLmIsuzr2gkk2JjCnrCGZhPK4cJkuD1Q8L0wXxaCSYhc1CrIBWjCbZByMRJ8bv5NIGbaum/hkMiMndbCvZmmnAyPYxCYgZDLXOIesXK+dRWfLzmGi8TDNeEKQSEphL0hhm+kVwV21RtJe4PfFCeBCBvKBFLwfIUJi7eAFi1l/jJZGznShjf0RYEKGHvjUGEpbFEvmBZz5CBsUS+m269cnY4g596HKfQw5j4Zn5effQCJ7gs6lWsCq85aW5uuQqO9oYCk4oEhlZWC5qC6VrUszYXUu8spoiTPd0Qje/Sb4OLDzYZFfVOHF5p9bqKNNUM6uS2ErlUGAy6lz5b37kaj6O4h0ON9BzW2qdatZU9MY9FKAW7bhe63+5YNrfuaHxKHrspkTuQCyGY6nY8D68fbuMe5XOGGdb4lIJ85mtxIYcLDeH+NokmsHA38FI40ZqstimG1JTBsaKur/Xti/yxdX3leRqDnKEcKBR6rNocbks3W4a/eknhA5IqocHpmHqL23FCj3IPDF4AQORqW1wGt3CeNGeaMthDMVICg024KbNIofjr8jXi8uoL5PYVPfoJVAolxFUdNYQlxiWqsyx0tEtek1jZxCrzpBjt5caVYV/MSKPVcDzatRdSZWP01xUQW1WpJsm1eNdEFte7XPvUyR5GnKZ2/KAjOL7G4zhMiMxXxTqL8p7ZyxDMk3XcTBWEGk8TxQzZYb+OYj2nE3aBt3O4lgDhdLXGq2D+/4JDLIhMXo6QyoNQ43ZszBGfTDuslanlK/7ZGfUCq+vPsRP4Hf8rGf4HUEsDBBQAAgAIAGRxtU7RHmh9TgUAAKQdAAAmAAAAdW5pdmVyc2FsL2h0bWxfcHVibGlzaGluZ19zZXR0aW5ncy54bWzdWdtu2zgQfc9XEFr0sXEuTdoGdgLHVhChvq2ltA0Wi4CWaIsbilRJyqn7tF+zH7ZfskMplu3YcehunKJ9KFLRcw6HnJnDoVQ9+5owNCZSUcFrzv7unoMID0VE+ajmXAUXr985SGnMI8wEJzWHCwedne5U02zAqIp9ojWYKgQ0XJ2kuubEWqcnlcrd3d0uVak0vwqWaeBXu6FIKqkkinBNZCVleAJ/9CQlyrlnsCCAf4ng97DTnR2EqgVTW0QZI4hG4DmnZlGYXeqEOZXCaoDD25EUGY8aggmJ5GhQc35ruM395uHUpmBq0oRwsyXqFAbNsD7BUUSNE5j59BtBMaGjGLzd33vjoDsa6bjmHO4dGB6wryzz5OzF2rHhaQjYBK7vJ0iIxhHWuHgsZpRkSCREg6hTLTMCpAtjc5aafNXlQDEUTThOaBjAL8hsVc1pBjd998Ltu52Ge3PVbxWuWiMCL2i5Vhi/5TXdm043cP2by6Dd2hgUuJ+DDUCbemZN3+u7vtsJ3P7NudfdEGHv1Azjtutea0PMJ/fc94JNZ+rU25tCepfdjh3m8rrn9lte58NN0O22Aq83Q+U5PJet1cpi4lehQEQm59Nbx1ky4Jgy0JoHOa6IBrViWI5IIC4oVOMQM0Uc9FdKRr9nmFE9MRUKonZLSFpXKQl131RfzTEV5czoCkJwDEqyrO2j92Vpv323sPRKMftsWSu9rJZa14uFFi/s/f7eUen++zfr3X/E0eqYRkR0sJS5ZC0v4EkXDmbquH94fLzei0dmq2KtcRiDlOqpEs6PTK2o8R+Hmo5Bp8kDX4cZY36WpkLqmZjOD5ZOPEJTHQq+kH/mGQ0Ei8q4kWRAog5OoAp6F9xBQygNBiHspoQjH3M45KiGsIYlQmUDpanOD7eLe+u6pJghOMDgFCao7S+FOYyxVAu1UAbEnCzh6R8doYn6s9jfYuhRU5/BniNTkVb2Lo9QU+I7OJRtzHuE25hdQrYwkzFEWjkhsdrAEtUZszJOoHxtDD+RgaKaWJmKjEVoIjLE6C3ss0BQaFkC/4sJmu8G0FCKJB9lWGmk8rCMKbkj0ZnNRNcwRZIBErqjlBFdzPAlo9/QgAyFBF6CxxA2GKeq4N/diDjFSs1I8dTHV8WZ6nWa7udXZoE4GmPoTzYjh3omSaq3wo8niAs9xcF2hDiDrDBBiWiU/2aztt3vD0MpKRDnZ4rGAr+iScbwc9KXGzJHvcWQb2eWTQL/pAfW08Z4nBe6Kd6cGkqcQkgKTvghhIOD8ozYEoaYI8HZBOEQ+iJlZGNMRaZgpBCIglp9v4cFHtI0fxrB1QlmlBGRVpR7+weHb46O3757f7Jb+ffvf16vBd13jD2GzXRFy9hYe8+wRj640zyBe+TuYId6cIN4AvToPcIat6mba+4U1sgVNwtr7MP7hTVw6ZbxBHLNXWMJeyFkYlQnWorn6munBdwzTtcbgffRC65XEOSlsNywVSume1zdTOat/YNecvDjmknfrfcblwgCdNUK/BMbQegI0F4dxiApQ/O2xRKTd/82tt2rACLuWtGawFp1qn33oxUhhNhKZ+2m7XStFvzBxqpfdJa9ua7SygXoFEbFyQe9AqMJtLbRi+n+/1Fhq6p9ZgHfmrD9HOK08qZL16pToWdbEieCZRhvLVl/4gPjx8XkF97pldmvVh3OyCcJNaAXOqV/5fcy/ekrYRvjNpa3RKJACGZl35u++EQeH1p1Hz4hKIE7tt0GRuRF1Wkx6X237Z13W82tZj+1S/+fQnKed/uKp/JLx8KnjfKV++K3wB0YX/yyerrzH1BLAwQUAAIACABkcbVOtYIDQLYBAAB5BgAAHwAAAHVuaXZlcnNhbC9odG1sX3NraW5fc2V0dGluZ3MuanONlFFPgzAQx9/3KRZ8NYsylM23OTBZ4oOJezM+FHZjZKXXtB06jd9dyjYtcOjoC/3z6/96V3qfg2H1eKk3vBt+1u/1/Kk5rzWwmlE7uGzqvEcvrO5pnq9gmRfAcwFeCylPS3/kr1+CMvZEbZrsn62tdvw8tF/WjGsXl4SFIjRNaCWhvRHaOxX4o5HZMatDRk6Zk50xKEYpCgPCjASqgtWMd/FQP26CLRhLUP+ga5ZCw/TGn9xHveSvY3AfRvOpy6VYSCb2j5jhKGHpNlO4E6tj/LEdLr3ZS1DVgW/7wvJcm4WBoh04vo792O8npQKt4Rh3Gs382S0Jc5YAdxMKg0kw+wNtGHcL2qLLXOfmRId+OA4Dl5Ysg06V5nF0HY2bmKi8OtXsBD9wBt5NXzKSsz2oc6xQ7uQZBygVZrYiXTS0g0Q5slUusgMXTe0gObtZa9v3b9QdY5SgWv38FVd2uEynGI1rhq1rtiFubdHXXM7oDIa83LoV9ZHqC5wSqbhIaJJaXJKbMe1OY+cvVdpMbUEtEXnVPO2hgK6aCaiFWKMVmDEs3RSVVqXz6jYKqhunZ6fY2uXg6xtQSwMEFAACAAgAZHG1TpQTsyJpAAAAbgAAABwAAAB1bml2ZXJzYWwvbG9jYWxfc2V0dGluZ3MueG1sDcwxDoMwDEDRnVNY3int1oHAxlaW0gNYxEWRHBuRgOD2ZPvD02/7MwocvKVg6vD1eCKwzuaDLg5/01C/EVIm9SSm7FANoe+qVmwm+XLOBSZYhS7eJo4lMo8Uixx2EajhU17/wB6brroBUEsDBBQAAgAIAMd1PEvKFVZCjy4AAJlLAAAXAAAAdW5pdmVyc2FsL3VuaXZlcnNhbC5wbmftfHlcE9fbb9S2tNpqbVVqVXCjiCz5FRRFlrijIqSyGhBiKxARYjQIGCAZW2tdqEW2pAgkrqBsUbYYgcS2r0IIEoUCQoCoMEQISSSBhGwzd4JWbeu9f9z7e+/nvfftH3xIzpxznu+zP8/MmZz+ys/7o+mfT0ehUB9t37bZH4WaBqNQU0+8/x4ycr4ZtwX5NyXe33sjqrxl4RDy5R3CBt8NKNTN9BnGr99Fvn9waBsuHoWa+Zv5b0oD6VokCuXjtH3zhsCjEfJeEjuOEI6hWX0665jF+lZ32qdxPyY1cwnNT+iuc5eescne7LbtX9syUB/MO/Ex0Xfx95dXL523b1nyxo+vnPhs8arvMd/4+Nxcy5ekxJf3t7eLIjpHuoBk+Wp2kqqJmTueNDjCbanrDE1RdspvG41SjMQ0QsCI68dafWwjUkfNyB9/vj/cq97LxBPVq1in239Fhu6MZzElZH8IT9OB5K3mOfodEowdDBv4cFgL8h21BxgyseO5GORjXEgyLKPp21j0T6egUMdk6Ho4of0d5MJe92z4AxDrkvpkBn5F0eH8VCwyKL1oxG57uE+gRWYcsmqCv5/jSX9x4fASEG4pcLe9uxxfMpR/P2hOPQkwiGtJqf0LbJGRsPF6JVW5eXVZZqeUDevZSSz970WJ8EQ6vLslfm7505RL9eklMZT7zo4Sl/Yxas+tw/u0PG09Oz/RqovdFqhmbekY1XfyefmI0joFJ7Lh1GtAW17fkaXW2f3OXgPWaSUrku0qreGJhiRr0zPvJMDYAKQ+vV7EXCmlOhYUxQX7Pxb5P1Wvo2oqWZ5tU44LD82VfEqxltaHLfoPQ6O3F1mhHY/KgUs5Aq/ohQe0JTrRRp0Faq+9U6lRe3c5+KTqk18eBeXAvN3SD5NmopoTbdbP/Cow3Xr4nAp4aLF45uEgENOnonPqDnQvkEzcy4pxocMR9wrSUguyARSq5ql/EzBm/Wv8x4/vk2jqenJG5SkiL7tEM0Hu/m0WJnW4qoddw81nygtvVVHE69S7q75hVNYS3YUJRR+OtzmT8hLnR6SprO1gHaepPxdqZ9PGB2Ijk4EPUsdCpkdykW1CmxJTPIScymddfuUeu53EhQTuSECKR7qpEzB1CmQSKxnsGHoTeHra1m/m54E2/PtZ4sty6ehO0W3VUSthFc1wM3UR+jeEQQ/WmronH7GPerA39dnbKagUkeFLdc20afLVZxKfo9M542BimBd7X8sDTpSzMmbfZkWIEtwRBIkriL3cXjivzFdURdvDHb6JmIRT09VsWPMtN+faTuzQwTb1RT71lmLGUV6N2O7dXDb1VsttPYUh/jFKJzISrZfKmvvltOnevGjmnOyasrhl4oOcSmZNMzmP8aR6BUz5yL9KvTodeH7cOjWI0uJs1yGn7TicQg3IFMtTiRzx7W7Twq+e4aVxlRK/mTPHTqxsE8sb60xTvh/BGpKaq0a8ax6i24QexBRDHKBbFxU6GBOyLbJ7C77gK26xikW8YhykcBrUfb7z8XTYQ6vpHkgYmvX5QP3P41WGjHEO6FKGDykscN0aqATbAkGMMDqMSOX2kmKJyR3t93J28l/yewJqBniuZeuv/lw9a8C3hVk9C8KVoz/3bdqA//VSzrmeFle6NY8BYvRDOML4t56yZtqY4ZGi6NDANJiMd2ozi78o+Afx/Oc7fQTb7Q5GrehOf3fgZqEja8juDlEXYd9mIpc94Ijd8iSDpJAFVQZi3xcWn5CDNoSFHOToKtFCHaNbfV9OrWGJc9m9Io1Bt0xkqgD2PF0pBKB6/VOmP0u7oa9SThULqxw6+TA5xY3UwWpQQUqgau+qSeaqEIZxSX1Ck0eXJPHCN6vqgQj23d0Ic5bgr03A9CNeK4pWjVmPqHd7bePMeu5rv1v3vEDngvUakU5LDCPAS7yc69HvCIeousYxVxL8iJzbmKr7ijVUHxyt/hrz7hL12N3nFXuCdEqfI5iynKfgPjserrwz4nK2pM5Pfubb4HMu2No4XmcHjljkmw6O9eDLS8LPnpNrhMHFKgkWfxDDUe+u5edj6Oo9P5Q4wNze6QCw+AIAgxJPtdSzs09tMpBwvy5TE/p2ymYcGQxbsIycoovwuk+u5RaABsolucwLMYxbf6gLr2F9kj1LJaclRJdlXsr45oETxzf32YyNkaH2U0yuedCm5KDPVI/IBRnTLE1Rd4oE8bVnZplCgiCsfSklFUcOUGi5dZ5XMQRD2BKRvM3pN3ZNVoO+M8mtfp26b88WHUbeDGBEUbeGVZLyCkFKRT1Br2Jpf1EtxsOQUA5C0SYc3opkYama2P/jtT5hEe7gGtipPddUw748JJS2R7pZIDBv+TmBBEi9wTO92mCgbWtZ100uO1oVo1vPHK9yuZ9Lp3SPzcmeREqXxak2eEVdKUvxxR9zEv6I2Jn1R7uzQDE/aRDrVj49pbqA1tU4RusyuodYHHq6sgmYGT3Gb/6XxRby+gu9fIeQcEidr2Y2ppT7KvlaFxJwxyFdq+T3RChIMLO5k3eEfXZ2e4puVXsiQykH195w9ZQVNwGRLE0vGoU6Wha+Q5cO/ZbqtVtKG0xLfUZSS48npHggGncizBOTdd2Ms6WVOVk7RVU9pDb1I9VxyszFA6NxGLwLIE4fieWncwsaXDzV4+naqOfOzaFQwJF41GLhVuCeu5rTwOAfQYdMGRNeXS8dPeBOcVBXGbi9tLjF2nhE+w6hufwzKpacICYaDFYfu7FLnGA5DbYaFh4clEnQQq3kmhGtRMALwY5AMXHflrCkmrbJUHU7VCeSl1jNQDLkpT3bdBLvM0leHt4HkUjwhOsZQT13sM0wSyaMIZhQfTWWpn4Tbyyd5QpHcc9cSrpmNtmHrAwRPyalDtYSyY8Xt6kS3Ii+4j5yQaz49nS5LqJdQzAyG9UiryDl/U0D1XHKSuHRcG9ZHwKUea1wGupOaXmpsZKfK8SwP5J8iuRtygr4U/+x3SpPJBPnn1TNQtS/oMg4Dblyzw4pWVA3DjdNpuz8t11iG1QMfh0ygqrxQVIX6tjZAAjZZ2+/OQOhHq0FrZF/rn7/G5e+UI+1YZW0id+sFUwA0hWc2nbvux8/mL+g+Mt91mZAOwfs8bomxVVGxG1DBn7zAJx5c8m+zasTf1yBIPtXxmRSxgymnapbN39Z8c19mxE6x06fOvWj/9lFyybXb94cmX1g5LNdCOW9S5cuvRy4r+GUmcVPZ8+ef/Vz961mLD+fOtW4ov3Rl5cQpu9s3rx56/V7P82eRLd0qfOOP4jNnp2x6x8S/zYSZE9VT7xIbpUycrP3+Cyvo08hg1LSmyShBgi8qk1CXjQrasHr7dW2NvrB+3lRT5g4TdeUY8QrrxA1s8I4B3NA/bpGnnAc+wpDLsYl4imfPWJYwqUaNL1hzpteQWo0Xt8xnkDuuDJhXZG/J+KNcRx9SDboEHMXLhUKwMI3SPC2aVULxpU93Pik8k4nkYe6WcALNHxmKERDBJyfE+aVTCKhsRO31oQVU3+kVjhABifbkKxXHDsD9Ku3ch3bve6tCBqVENy4t1/JOEMXMLf/Z/OlUD97aIn6TfaKP2uIu6750k8YOjor1/YNSoF310b7VKfvigo0bhrc/gbnQV/+1OUv3+dQiX37iocEyVNrZ+ybAjlzuJl+wPoy6HAXE8n8O6yt5I63r+g/9/Zx0dsQ9VMaPd5QadHKe18ikvJ4K0bp24Qw6vE2cPfKwjhNDd5vx904BfVWEZA7pqHeKgIRbibqbTB/jNJ4oha/TTPFI/Go9W9TQD794dup36RXv536vuy2/wl1qv8i1DnKa1caFFXMWZPuqXnU6xZh6OFRa3saHq0R/mXXoRmjCUfoYxaoP8mmzXJI9qw05i+j8erB+yFzh2VLkUqA/Bd+0r30+3Gl7OMjtXvgN5aozQ58sOfWLrosN4pVqSSbAl7hK/f2v2Sd/OxiRaRohaF4gmT73zL4NdPFHJLSijKQUauN/OG16NRSpJ+tNShqlf9xdsGaxFleE48VF09adXuqm12SpD+7WNYDdnIKFHSw93bCU66U6U4pYFI1XbUBEQXe1tSxgdXZb5hCCysYypoz3IPV8WHIEOKjiC0YkWwpnGsYvrCxZnwgC8vsaZFVzgMB3hsAitCwY9n70rijmWy3j8+x7ThlKAKvAYnGAzehUborcMVDa/Ep0h7SEyLDHYkpdk+JTFoet9TL0FlYXSrHHlyT28EMY+X34iMqWCbFrFVjYp9uffc6dQIOMlDootVD+KID/IHU1zKSYs8MVRhtKQ5tmdldc9o86N/1tPwkqaOoB/x1O31iFOg8UUVu3w5iFeh/TYy0joMyH1KNJY4QVhN++mNc+Uo41tBmJUyuUGh69A5ptAqPxQ/4wTjvQZIhQ4d0BvBl6fmo7qr97Oo9e157gC4gB85+yHun6FyNqjdzap71rGdZhrJH0YvchOE2V+v4dV4cwyWmPErnJV+/0V+u3g9UxNG3z8f7MAl5toRnlTv5bFNiJQTdWZ9pGhHC3fH3Zbnj4yFTq4gadnU++pU1DBhjttxmqLotO4bjjljFpq8xpdr12rUilam4pp7GbdzniMMOytrYtSvhy6YYrbdgw8nEx0sMfdbZ2/TyQQ0ZY5D/yIzFkFg0Pmh8U2ZBVxjb55c1HbW/Xk/j5W/AZvh9ezBKU7Wxp9C2iMi+H2CG3G3apfeBS1wMpsT4FC6ra6tm2XzPzlSiWjPEKsnHvAHy+pkxZ7vLwsw8f77DvSIbAoTUwbJrTgn4wu4I/KkSqpUci7/tHcOA0MDvS4Y4eWKh9bJnM0zPuINN3xl/vuMslMxYLPV5ZepuwExHmMsi98BH17PAfrvBslQCVd6qX2mgw7yf0zVSBxBjOD81Yq4aqm7KmWJSzt9v4Raqw3YwYwdFrnpqi9wjvfr4MnLNm3Y5d6g6MMpDgFM65A1liIm8HtKWtf7ksIv3O2nJQT8zxMJ9VIrImcgNZnZOEpAJK9rRDs39jrlowzkpXQ7GnqEd5CDStDdQSn1JIm+nL15LoBp75sD0xDFCSXwwz7Nv+lFWs7hwkX+iWCUUqrBilnAH7EE3tFaI4heVbZqJ/afy+29JIkPKAiBFQ8rsjBDbN3qNIhYtWasSoiWmn9FLVYDg0bkvL/2xL9LCaqp7Z6DrDmn7eacaFZE7Gx99dXa+4at/U5v0p0t7N0om7q1JxOgfpieKMLDxA0oUTVPJ6k0hqtaZpABE0K1j3uUbhfyRyeLawuv5t721EpOiN0yi7+idNsvjhh0l4r4tRifoteRP3FVV702ZZGJnU2m+p9vi53ISUJvq6+2v5+zWeKvyMcYnsxjsD8QvhOYfAT433y3GcA9cSiZis1weB33p9QWgIQDBPNe4ycbyU8roXUtlx263VW6o50h7x2Ar/VsmQqImPgMXbxv//OZHL/Tl9IUuHNUuEwtFE9b9V6FY48xjcv8XrcHh+eEQy6e3ZGpqs0o4s6TzjAz7Ip7fteGvvZl8No/DN8mjpnhFU3yL37g4iPSKO3TrJEg15MD3OKTqDmTP78x7EVjS7scAejSDE3LXkgGRcl4O+o6nwao0qLhVCAtiq1J7b/VNSqIRp0bSpgIpbW7WKnkGBRfJq1jo+3CWhXXq88juAvckhZcqraoBScUPswymZDpd7dDZXpHPBLv3ERc5EkPz1uDFdfUgmSAwG0ZI3b2TEIWfP5tEGcwlNMWwDD3SiNGJ/nQML+XJCUu/wmrj85OY1Ls5FrjOmBixG5FZ81McB1szehqb+rRvrLIp9nd+9B7gRT/ssH1JHDiB9EK2W7zw4n3Ur3s4RimNz1y4bX86SPglqwba1AR0aJHSrMCDWZoD1/TSxCcHzPq3j+jX1iupUU8WDQmBVsuJYmPRBGdAstS/KWvhx0fF4r5EZ4kUA+tS2sK6TTuFHsRQOqntkiQxc5wmdZe4ces9Pj48T0nT1uJHzx822U06ReWVuWMnrZKfKZbxt9n/ntuXObWXMULXTKiak+2f5PJ2WrE7ELn0aWzvYvAkpJhRHa0IhtAr0byJp/Wda4AG3spaw36b2gIBdjbeL/aE+12ejcWU7tSHZ1LtNfV0sJ+YW/yAUwnJ9673MD7/TTvTaWGTxCiZN+mzFSRzTZRiw537Gz0fR2pzxjtv0gEDGd4K31hD6lwQgyQyQJXFckhTeIX+AgxfL1IsQu1ndKCFgBXWGc//aeKZNybZuQxz9EGVgzXeHiaGufWzTLv9ML+fRIw+hAqQqS+4pLqsFBBD7dtdsuHU+zi456As3B6ub6upJnVfhd2WRcztpVZ9x1raxzDkf42nw8NxRrKngBwqVI2CU5hXytzFJIbe1m3tYaa0ayIPfulJGl98ZomDjxrJYSE2VULYhVpmJIh9g2iiTJZphCC9PYDRq1gGIst/jF1s1GLUfOPNb3tIgg2n93z9AIv5nq/jL5o0iUjJGMPE8TGEFceUDaBnpKQYi5uATMlylkFn/24sCF+Kf0bSkegg7KmkiASmK+EfPGgCavHh3XzXsijdUYRvU5FgPpyvw3bTmN7M+HFq0/jlSYgtmRpbiM5/zjbFUQs5kUyPDoYRckiFIveyhA7wdkPUCbnbni06/jMX+GFLTVGjbVl+0fecMf5zNOMZZykrs8+KFEpPZ+fAIFobVlvx+GNoEHZ9EU0rl5+onwtmP5szDmFN4ye8GCROgwu+6mnBNJRwJACqLKsp3/9utS+iFapAKZVbKzupTMx4p39BDCYNMdwjHDzEGAPr+B9ihJvdt52LKmYJSTivvgixg6Rjbi6dGE3VfU5cQNRTdIjAL7zg5nw2mKjhCUzBhYYxPpEvmHIs2MFQ9QnzaX0zeZGveFBFC4KyNEJYTxEnMuhCq/N7ivFze6iBIKY7yihQNafCHChMJdT5GU6kOgobSoDLy9uKiZEQdOCY+vkamLNhMg4tzNzDY7X2DEAxAiXqmdSzJhAIgyuuPpPe2RBwPz7C5NoSf6x/FSKJ8aIXRQk5vs8HTs/h64AXTjWbazQKWMbtuENuBW8OBvKjWDf5sIGP5hO4Vi/y2R5fp2HGk0WfMiA86WXj9QUwagnsmrfHT9oKy3xfhMb2gUvQe9BNLtWQqKMKjS/XhvfpWpLo7zLaQOwHwRJO88s42g5WI1baOZkuVAa67iX928jgSd1YESacpnRe8zJrVjSrRRiAfGN4qIjl1HCW+keOblO1+qDlPFUOO/t1HsYJ0wFjP/nfXweUguZsppDhYb2iBG8aVlwvYk51/UIpr2tQR+BfFawZ1T3ceIJ2pFKkgAyIIBXLllZcHagv0B7tk8W+olJBz58/J0NOGItgvxqaB+IH1k4Cule2RWfp9pN5vxuHY3dBW36aLD/iekKzgYz+SWYWcP4yPRcj8tT2KG42WIk9Jx4f13qMPdhUizSGkoJ9C837ux50DFsB260n2G1Y2mmnW2DSSgBYgeQd+16kP1Lkyybl1d9BZqrgZ5fTeZe+77mdIBv4EAyyJWxgpaoEtdrNNVl1LH+FGmoylAEAeGF9C8TR9q14CQ0p05MUPW52i+x6zfeu6oWZ+LSB0muN89pm3igIVhiOT6Ngy7eYRXk2THgRxFxdTujB+rTsiGZG5y5c1dhv55DLCa+RHCz6PTIZcAPCCDOdB45tymTbYXIxsgOyT7s2IqnyMPlQCaafv9P94zXrDOwXzIMPVCx/5jfkUDvBt99mq7LHQZxgp89FQVXpMrWnqnGZbZv/SMA3ZLf4KrC7Tnd+SH5hPS9at1O4ztlRu6XmXF1Sx8yK6hEX1gux0jcJgdqetVdr0Zrt05Pxm8m1pm3rWyakNPf951TMp620aAzoqTVUanHAzHmBhLGACcPxGdxPFpu3ou6gVohSX8tj+/RUe4lJZOC4jNkN2Km5kjMpMz8b4+ej1ZG6xH9d4E+/YCPb7dWR+WvWkCNO4hW1fWDdcuVJyLTLRlnUHN+dcuUPcVGaAB93F9Z3n3ALplq5vf/AkhGVEYPxeuA/t2DOBY0LJETiw5ljcaTA7zaX+6hM+cpRCBXCqgvpnvJdW98yx5eInC4Zbe2s3d6/kTjo2eYfqB8jKEqGtneE20QVYQ6dG9C+UxcMJKwfcG5tovbZm769qTGxYjJ0dIsW/UtLdLuCBMUxgjigL74GI+iXrzxGdyXZ2xNDdyQPEvl1aG1JpQb3hcV7dIFR6HIJh89bw9ikFVbLl3cVQbzGUoHhqskTzqiehvpDRHaw27Quy5+y1VBm/xyVB1PnXIbuskP6d7z66GCMhUXFnqBG9e4wPF149YGADJXaqqtVWdOmyB+vD/MWBzf9rrrzbWNzDN+hMkYC67xE2sT47imol9Z+MhteHoUhtJe4qLbndTQl+uzYbqWcNW8kq5RATAnS28/pTgzTxyztdNNFKGahBhLHIf+XHrBfZ5lBaZ2Jyg82fvpysyZ+4+HNL5SRpkKTF750lkvGtIXe5njy6Fb1Cnhpw+z/9XRVO5vWLqm17DqqshKlUB1fBaAOpIIwRmqvoqlDA6WLb/hS0qX1PPr/O83MroijT070Soz3JSPQGBY+orUAnlvUcnjjZXdWM7TkvjYKSerp9Xp+dSpskEg8n9+ZVpu3hjR1Qc5fo2M6dWRfFA5VY6Mcr36FC5dWCR1aqPpTsA20mfKo8I0pPkEfHyOGvjnh3SW0IQbt9NkSqLer5s8zl4LPLTATUxaMI2UyA1bEiUNfR/urK9+/aCTlqYD8jlcSi3QM2vA+CIiz4f6q19qJvT594wpYXGi0Lvrz9ht1ElcQXlv2SpiNocXffdwE19jBDTFvKN9/7vdfQRxfHcbvTREUL/5exSc2wYf/wk02TAyA0tv+gfoP1P9iUBv8Ieujj7/tre0bLyd3t6ZIDH2q0bRMUyMU2Fbe9De84osgnARok5JgDQmuSbpIe3raNhEetYZHp1M88LPsxF208YmYirM196HEKLnp0HkQGpPt9nMfc8Nf+Rv4GqQhPSMzR5xeLR821fuMxJzQPqh87Pb8K0/aed7z9PKpu1Mw+dFcjCk+3M98h+OYT/VL3EimmEV7ftwWL/L/Bpu3JuSdqqVMsd0gCxorUs4d3Ck07RcCo2n4HtOALcYNR6DHyA4UR6mqc+CdSobhUYNXIgnqUUhmEYHzw2eOHwC6a7r1ZL4nnW2KHb2OpQ736Us6nzmX/k2yBVICxLBJvB+j1qRLE2tZ3zH98+0/JGPIGDWYOCjrbBup3Am4g153PS1WqSYqjNLFm6dTw0Kqe2lUX/5PUGJkn0OWGEeoyTBkUN0Gdpyq/Lud1DaZSyP2Q9YSkqxRnhi04copQm4iX2DMTdIdfbG9O0FhoIgNSwg6hjimLbkdGlOPc5apa6T5FUB3lfDvtuMqzoVBD/lOWstPHB+FC3ZQLpWdpQ+ROEK5uOJh36xcdniLRCYlqh2tSbLdfT8150V1V9F6H9I+fOr8d/O6HwHleTCXMr/JF+dyzrOTup1N8jkwqPxov/Jkc0j4lhuBcmxYgypxTOTCPSM0Mv5u4E6IZBxSnGqV0hi6OjgdLd1ud/DuWrwYb3kKBFX3u51xgJWSRGC5YMO82vTaTYXVLqM4fEIwr5tFW7S9duoSvTTX2q0xZzoxNMVY8XeEBUVG6Y8U/A8ln/Q4SMus8C1ZYrsmX7hSxy1ooBMQdF+kcygGcYbE5cEgPuKDcxRxzTfcesTQuL2FV3s4YDxGHVnPLZg23aQ3gE5/d1sxpQnT2flP4PkH6j9Q/5OhZqhEiSYVGibrlC01bxK0QtJWxXKUOFOrf2MFuM/asBs35xhR8Oda3aQEJF3Ao1t/afx3IcmHJO8z9GnpV6fc6lP1taSk/mc8kFiYyTfU8vf1b9a/2tBtud1JzMQvsx5da7AGjAp+VSP6lToGzk2KXej8isrM02aR8R0C/pny/9+UxGYQ5kqZ4smn/Mqz8XSd+USRtmP8taFuuoRkHZwQmP58WbpHRcrzXyywk3eLCCyqRvF7W5ZzD/10aX+1n7iI2ibChGp4BkVtikz/2l+W7II48nMqQNZRlkL4Jd7dAtWReXza5A0lgS3Lw+4+hyTx0ulDpR4gcGTuMbOJ1kVPwpXWjwCsqQUU860cbV9J1vGp6V76Z6cXfrZfsOH45MmA0YV791t8qDqah+nu316+YtuXyiIpzScMH9/NK3rEoXTrDdLzQ6b2GV1KV+CgFgS4GMMeu9HQwj+DqwMxW5KODGLANQQooI6x/TSPoh6sL5lCrs2RzwH34M4ZHu5InX504ObCtY23DTEmZ+6i7QrOOCcmSCeiadTVpha5KwDUevKhph94Rum44NvvasoP5Ln8RQYeIIZwIyAy4ID39g1+XX7b/a6TournjtMTEz0EdcKBvb+oVn5Xennu2Ah2x1EffGvArwHNYfoYqjO2CXY2GU3yuNpFe/fHgPz6rdRoOOPYq2BxcrO5ohUCO4hNFHyPdjvdZ9dBcN3dtRx1dcy79SsFQV8rZ30WGcrHmoyxbfQYAhx/50J4oUQkkSg4klaNpxpMaKqrz/2LZWzTiXCGOf2Qgx6XCYa5+c1WiH7XCjzk07+lzxkFcbo9/hKWDlP2GM1px7o7ltVJzxynQVDiGVjFthxDJM2vLPoz+6Ugfy6cLZ8j/iK96OcQi3dUR5vifQZjGAppIuw+zRlvb+Ru3EvZ6inQhJ0W1eFC3N1ZG5mmGIE8uJUhbrpdomIl1FD3y0iiypVwVyJ8+f3cDnz1uRi5jkA1xX6573XE+wRJJy2hUMCFgGRGd+7osHSMIbxyTPvuWotP9EPUXS1TjmmOdmRFJmMAwBVDeGxIkCYCwV4cA0gnjGSBerFIrZWFlq+RHVCj2e801pnU12rcAv6yvXoGHJn3KvqSt01mkKjcP+nEFcTT/zOm1J5SsfhhLH4U3gZQew3or7zN1Wo5tAzzSZ/JB1Ics1eT3XdBbPzfxBT/AwwZlMCW6yQQY5X6/Jes49Ny6QahitVAPrS4e8q0XPs/xxCk/zGfEor4Fus/EZbLRzzFfBvZnQv3xIvqLxml0NkFaxSLFjYSLVCDf4kiSximIqM2BgQo7kNCgLbmThbWi0J2F5hcfV8f7noxNYgO7xTmTNF97qZmG0WMP9t6iRNsWpXr8hdcdNhopAmR+t4SVTMGYvDx1/nNBX9xkiZ40yzPI0qV6Qoa1kUB3HxMOsiYpgExFh9WxBVugQ4cs5/yN9Qgvqbg/4pi/5ny33PKcpAl10sBSFoLty7lb/vneMw/JP4h8Q+J/0okzK/C1Fort2yOKPhx9utRmn6oV4jmp2r38U41wjb7Nt079ce+znhDd2ciuu75r73phqVLa7O+XLJv0+rokU3/3td1UK6KBPPZnZnmEaf/o30uqODL1qb92lxRarQW0vIBbUsSL157Z9qsnbaGHJOQFg2USJF1N2yoISXJrc0VolEGoGMQhg/lrhFWgSUJeIsurXCETXCCJSZFUhIpRSxuKigI0qwxhHsiJI45Tgyu4bvJBV2VO04K1deZBLR6D4e2LhP4jco04Aq4RsDYb41OOpTYpRzWoUIuY6ZTZ8N2i5IT0k0oVM0KW3f0U5e7O73Mp99E1QxKcRS71hgWMfbBiAsDliUH2pjJPFaFa+Zuwmm9jl+eXGQBkXpvB9GcbimKpeISetcZY17EwPYCZMWBovK0YV1+wxre6NnePIlxsLfAPalpKIdTBzraCsfTJ18exomQcs4vdWCZNeXuEacOS97zEynsJJ4GtjK/0qwwuZsPQdUqqcoU9u5Elk4T3uA/Xp8RJdHytL1heLg+g1K5M48ubUfXKlO7tmpcDL0YWkb50zMXqeWKm9aoO/PAJv6w+s68QBEnxLHSRscpY2qXZMPTrq6vH/IlddePniV5VB9xBBdvoOO8mBsZ01B2X+M6zccqXBZ99ThORaJ3urMTIpBGxYOZ2QN5LrN4r3hjnauEJ9u9Tp6yTBi9iEjNtRU3Vo0kzfxwYNSDFZfENe7nldrLRMkuWH7PltvNlT2+NbuItQQM6liZQPRDCOvdmkvJLfUHch0FhNtpeh0AwuvtduluJ95LsCOEaN1KAHoC2VWX5NMlt075bUHfIeVIEqxss1RlDwT/1DkYllczWKU86yC2fr/JI3eNIc+kkN5XH5Aw3PafU158mKo7T1H1OFUaQ5QNwq+ItSGO8fOLidriKKdN1UTUXnfy9okOWgtwPbkPQVAmAOH2eIw9COe3+P8eJigtHCdH16BT9+QXD9QAvw1LnEO+HoiFPLs3HK/WdRSWuclT9nHj+CxdN1bGCpv58ZVH6YNhKSNLg/5Cy09o6zV6mgxRA8XvoWr2lfBHykM8lRHVzfNA7PxgEeyQDccXN0XYEL4Rg2AsOTqJEn0+LSCnh7cTDTuWPOWZ5fusjEpaGArlUaUlVrXb2g2HhxDneaYQ4iGVIpfAdLv1PFisCBLu+eGAGOFkpdQO2kVcgHr0gy0rtcIIA7HF0j7EHIvR1CEfMPYGu7PUiK5UVqmvMUWUoCh2K/4A9Xx+Wfi81U7BQWSDc72RU3dGxdfUH/7wxakxhbtE19KbZECruCJqeX7Sle5Edmj0QBV1e3HD5cnPuZvwxyMQmT7W147wF67KGtYhnNeshAelujS/JtgtKIp03fTJrQOhWZV8nU5BpTkc++1qJJpd+khKgFJi1fLan6LH6g8/ExnXGFq0oTnwh3vNB0+VvLYkW06JC5yOgSYEVR48jXV4tRyRXUxFwYiPvy9GPnqtpreEjhs8YRmx1u1f/vdr2QfEqDvjSUyMjCGytJ64Y+EXyCpR4Sp98X6x3WMRHe0H0VKSrLkTrMqYBLm1O/aGsbSduUksgtzGncv4vbHpWnZ/K8Wrv0AqhXPg+O4iI+fXYN+0YGMlsxCxh9LsJxp94Tscl36Kw5a6Rcdi+DYYTkCrWrnqPIkYGjVWnzFk+uWMhpopptQt2t8IjfPXLDacb9iqXs0O0pHAdTj3tgJri2fq3wOwOcejq+V9ZKgt8is/3cGhomqDPPaqWaCFNqIyG8NXpqK6F/zQWaZySCIJgXUlNixM91jqF2FfhMRo7tbv8MJUl7gxWG3dBK7xZwI84VXceSHE0aWV/55J3RS/rVvamgjk7oxldemzgrkFAwlriV3LxSThwqcPWHAIJLKTOFy+xJz66MxuGzA+puxjspeOs21JiyyfTZ3td7Mc+kh1FHjPVKXb2kbfKlmQ8bSvo3Pm+s0adxmpTa/8rYd0AiDyvpDJO6kPi7X7FizMgjD5TTE4q38hapFJw0OFZB70gqMvYmDKGNsXUq8dQ62ftBS9FoC1KthYuf/umpDgwcrA2umV1JkxIIYlItfeZ02VdDzM/E48oN7RkZsKqVn8NSQrLNn/smfivHbZgxL6fKSthetCzScugwfzdgoRbg/YxnablltgyPz7kplnBsYFJnW+jqSq/6reKjYbeNyKuGbiO2vhJ5GHSgdPL1yiyNqwehp55n4HaVlNb1iLJMwnL4JaFmj2pCr4UJ6x6AG0yW0Mc2pSAwmz+b38uZLgb8K6SCeSKHzqPJkomFNl8PVqs9GldlrF2q7WT5tK2FU/E/HADA/GHFVwhzg2g709RSGnwT0pci64fnvtJxccxWG8QcslkhntsptbdRZO4eO0uPkm7wfvtdI//L09dZc5crSVXvVl84Inw8dKO5PUzXkP4s63eMWwUnQAt1lMKMvPaTEFQ+ajOFqDKM4RF9JWWP2ph3yzbxgcVdB8jT4/hr2h1v8iledRZpQu3pDCFIrKieGCGFaA2MMSB11O9uxYAd+5WtKX7tj+8GFEofRUvCHd9vpg2mQAiXYkJo9X+5uhVLKHz5xsM4eucvYwbKgcFh5gaeZfhpvbM/3FwHvXWwurK5/I9248Ew/Y3MEFsTchweBK/XvcAik9ko+1h6kVcfzyRNSSGBFluw4fKYmR7jLnTUQTdCp6ijDVsX1s0oNjOloLQ/D27TUp7c6Gxgz1cAPKzz0zYpLtyXOKsJS1xf6SXT23QGRpQj+NBTFt3TgjmG5bM5a+Wt4KO0hokXslopSc4YRnQcIfqzoXc9RuKwWE0hq+UMXSGcA8TTxUP9yAE2vMzyVTLk6KwJ4HjbMn39DKuryn3oMe0+58pwQB5/q+ImX5rUU5nnJy8Ut8FflsOPS6+fP8oXQPKYYePKFerWWovSeNOfnpadsmWC36JnBzmE7UOacrNVhIODvcDPD3sBet2o/Huu+6mf4C2hiI6d5eqJnggXxHhgskn37MQwqmXu40fqyLuBaRvroJWHLXS9KzhtTXUy8LV3abHlqbHtrX9S9SPjLp2bBe4DFz6p3diNkwvrchHvP0dZ+el5/oFjRpt4HdQLKjqSqR/9KORy4D91WsQwpprP99vFmYfX0wpGXASqXMAcRoxdIbPBRn4GYhesJE4FR/usZwLQKJ483bUj7qNiW+x4/CQS5lQLmpCtJVZwUJRSXEFMsgSO35Vf28ZU3wr+Zn870kaJDEnGNMbWMObrLWPxAgeVgYKJtKu5iM2frTck5+ImqxkuP6mTQ2wS4oYDIvnv+wJfauvupl6sCbphzzaq9rr5lyTCb3xugfDksvZuyaHU6H9xOeh10vq9iDNyysTnwabd0ea3Z7xLLh3QnfFM81RjmXzTVBF7wP2lIUppxPELtWk1jKb4erkaLYkhwNcwADBx+kwWYhdVG102NLJEJV+XSEOZ+KvkHsBlY5UkRBsphJJ+uIPET0TmJkDr9IJ25pda7CQHWQ2er5aRMpcOeWcSNimGGaq2jq9dRFmtHzOXDnxvHUZPO5Sm4+gHvuTRsPARK0IcB4SC1g6gTA87oBWwxF1b8o3+nd+mR+/hZEYeTAqkVuno5u62+IMlonPe1FpVDJBqdk0Q/0mQONa+qgC8sOhiXnh7nmHDrcbw0f1X0+4qNTDljqQIKRAXoRuqAn1tCTzQfRRTCkhCGFlqbUNpEFxuJfhfZBSkbltb70+vyvRTZfm9KnLOey8Fda8a7VhWZxDzq/sIv+qqesQHWIuSTp7ygLAwnHHK8zkxB1pKnEpln1PfxdkDt/dAH/MDnxJlpjt1xY8XODnqKaYUkDQ2hgkPqwZ2AUI6S4D41EPGv0psmkHDUpPO6HZlXKJxRJ/JRyFsyfWSxFRrsukWjqPFCNmQHy4/vvnQ3J1l9r+sZBagBgJZyj/pJfPKLa0W4AHcqfYq7GIZYhoqFQYVmsKWyvGXFbxvPN0je/lUEXmUqz4Z9UQH5xxQteG0W2QUpBWpVItL5rFmpvWvnTyruxV5N55qKS2yg6gnQIIYfvDTuPxM8rvT2CwfTzHdKELENSFzwenBMecR3Rzd0ofCY9gbAAiT6aaahHxUcyh+N/SaCz4tnMWLQ6UHjwl4uACF6F7NQ5fq3Vy3unytZQjJ/Qmg1Me+YbRA1SSwjEQuMnMmWXV9bW+Y/T3EqM+a1RxqLsBCZIuDBigbqxhUElP6m+gT0pHg6axTjsLG0G4XW0ALnhV+poGt7Dbp2QjFHF8jWxtRhYjUGn2cQbigB9Ucjc8IghDk3GadLOQKHiBR8cK1uIesT5jTh6wZspispvdovXpQvX7UuY35I8bySJJk1KVB5tcG/KxAvqcIWhlijUnaDbfuHyVQT5obCjLfdxLANuYSDEGRFLII1ABPFNchJaSFNfnEV9FslszosqTkDarjsfZsMbm1JpEIbhLpVVTMBmexOAD3ILJ6Yhza47CNz9FOtxM2XiyUks9M5edHpUaPWHSGPXvPVFz5fSiwX0beSpyNAh01UtX0HAGHBus82/OgK1GvBaNQuuy3//j9+LEpvgwxpzX1hjS8W42cEC2CiCs13MqzuxyTRhvYpVZ1QJaxkRydf3mFf9jE+m6k1wFMcAo7AO+2bxc1tyzb8+tX2L3+byjXu/+x9QSwMEFAACAAgAx3U8S9o4C/RLAAAAagAAABsAAAB1bml2ZXJzYWwvdW5pdmVyc2FsLnBuZy54bWyzsa/IzVEoSy0qzszPs1Uy1DNQsrfj5bIpKEoty0wtV6gAigEFIUBJodJWycQIwS3PTCnJsFUyN0JSkpGamZ5RYqtkaoIQ1AcaCQBQSwMEFAACAAgAZXG1ThlaycdcBAAAcxAAACAAAAB2aWRlb2xlY3R1cmUvY29tbW9uX21lc3NhZ2VzLmxuZ61YW2+jOBR+H2n+g4U00q402+lqX+ahTUWI00GlNgOmafcFueAmVg3Ockmb/fV7MIQm2qkgbaUoig3fd47P3Tm7eM4U2oiilDo/t/48ObWQyBOdynx5bkVs/sd3C5UVz1OudC7OrVxb6GLy+dOZ4vmy5ksBvz9/QugsE2UJy3LSrF7WSKbnlj+Np7ZzFTMa274fTyPGKIk9e4o9azLlyePZt+71V9AOvfZtchd79JLG4bXtAc7R2ZrnW+TppUa//fX99Pn76e/DRIQF1IuBDXsxwbfMmjTfx+H8AN9Yk+Z7EBcFASYsDj13hmM3jAll5jQeZnhmTe50jVZ8I1Cl0UaKJ1StBDigkoVApZKpeZBo2MhrMSRsRq9tl8QBDlngOsylxJqEuii2Xw0tr6uVLkBciVJZ8nslUiMTXG2erwtRgmheQSgg+FQrCW/qjMv8ZFj0gnjUnhn/XuMwtC+xNWH9oYDpgP5JVit4lgr9FUQ85UrzFD0UAghpiPh6rWTSvinDddFo6Cu+HdICLI0D8FEYLmgA1sV5JQrE0ZqX5ZMu0gMr7+szROwSh4IjHbZHzhqOHTGcT0LaFIVIqmEy0NI2/uniYuESMGDMTDg2IZHVZQVuz9ZKVMJoK5uj8MSY5F48aIgPJfim9R1IN8Ey6CbPjojzI56yPvs8XufJaiQOguuX/t33Zl2KA58N6tSxxVN6C9kB6UiPQdAra0KvjkHc4RCMjMMhDLFv3EvbeAnydpdUu6RNeJMjaot4kgCuiaaN1HUJO41JILWMR8rjpIT4ZwRB7NreK6WhJYVoMKul3AhQo0hFMWhmGjHPJThmLvPAdd1yCAU1zsEzl1zGPyP373huux6e/SJe+RblukI83fA8ERChCW8CYQvPUpmaZ02uGK3/qeW/iFddffvSlUYyw7dfTo7U56CavpJGvKpEtq6GRDdm7tR/ixZNXXhVhTFHf5v80MHEDlz6MZ4pZVartuy+2z+9Zsf6aFCJd1pqvLc+WpOw7U8YujTkN4bGqsajCAWh86Y+auS3rQt6m5s/6PEcXe73G+ORCzwNXQbYhbgvZTU4ipi8GN3cTFq8vauBljQKHBweGAlspOsiMdVy2EgvHJ2R+o0RyN24ddBnOh4Cx1l2o0yJlMzAeukIzuga7+zftocDOy50rVKTxEo+mhYBx60z8f9B7qHQmdlVvNwFcduhLt6jRWekVqh/xCjV5+Ho6NhLw7fHCHPhJB8yGfO2TGU6g61huZR6zPVjx2mmLpBa31eyUsODQQ/8YROIqObmA3ceGIsfG2+LVELVNHZq7kAK7kBjCeeR54VOgDFpNZrXSpUJjN75GxjofN6y4GdQ6KGnAvOkYixfcwHrwsFwEfHcRepYht1wY+C0rpTMR2N9Owo7pN+0xtE4z77rYCOuJj2qL6ktdFfJj8Df7NvK7+bO4+z1Uu0MSbArlWPxN9RrKoMB32gFNeAQ2a9K8/fA2be9fwv+A1BLAwQUAAIACABlcbVO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GVxtU6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ZXG1To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BlcbVO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BlcbVOk2hAfocBAADZBAAAIgAAAHZpZGVvbGVjdHVyZS9odG1sX3NraW5fc2V0dGluZ3MuanOVlM2OgjAQx+8+hWGvHnYtYthbWSBush8m+gJFRm0stCnFaIzvvhRRKZbsbnuhM79p5z90ehoMq+GsnOHr8FR/1+u1XitZwuhu21ps3GITFpu02A7atiasgNp2HjWpiE4ue3YNNjjWwVJakIRBGpRK8Vw7nacJ9tAUO20RfA+yjcTxWzRxDeQoQDKa7xrACwJ33AZyLjPC2puEKPRCv83oYxaMpvBBCxUxyCBXF3bsezgw9hNkA8Hm4kX1MLyMHBOyarKJQuy/hF1/JamJf3nW0/BzUYo5yYHdzpgibCq6MzMgKc0bMMZ6tsECGKwUpN//kHeN+TNfYQmRc53TTNfxXUEWVBXYSF7mafNnxxPP6w3TEUs4qK/6T/WKsURoYdeLocdv/KIR11TWQxj1xlxZm57HW1bochWfRO5AFn0pqSqFPnlqW2ZJTijrv1uKZlDddOhm4yIXm02hOGeKii5o2fICLm+JRVM9TUQEvGqeqgjyYUMfxW7sGJ2uOp3OLI/J3nwjBucfUEsDBBQAAgAIAGVxtU68fTX3SgAAAEkAAAAfAAAAdmlkZW9sZWN0dXJlL2xvY2FsX3NldHRpbmdzLnhtbLOxr8jNUShLLSrOzM+zVTLUM1BSSM1Lzk/JzEu3VQoNcdO1UFIoLknMS0nMyc9LtVXKy1dSsLfjssnJT07MCU4tKQEqLNa34wIAUEsBAgAAFAACAAgAY3G1Trj5mLriAgAAZwoAABgAAAAAAAAAAQAAAAAAAAAAAG5vbmUvY29tbW9uX21lc3NhZ2VzLmxuZ1BLAQIAABQAAgAIAGNxtU4VHmAbowAAAH8BAAApAAAAAAAAAAEAAAAAABgDAABub25lL3BsYXliYWNrX2FuZF9uYXZpZ2F0aW9uX3NldHRpbmdzLnhtbFBLAQIAABQAAgAIAGNxtU4fVIpqMAMAAMcOAAAiAAAAAAAAAAEAAAAAAAIEAABub25lL2ZsYXNoX3B1Ymxpc2hpbmdfc2V0dGluZ3MueG1sUEsBAgAAFAACAAgAY3G1TnFXlJ0VAQAA0QIAABwAAAAAAAAAAQAAAAAAcgcAAG5vbmUvZmxhc2hfc2tpbl9zZXR0aW5ncy54bWxQSwECAAAUAAIACABjcbVO15twlisDAABvDgAAIQAAAAAAAAABAAAAAADBCAAAbm9uZS9odG1sX3B1Ymxpc2hpbmdfc2V0dGluZ3MueG1sUEsBAgAAFAACAAgAY3G1To5z9vpqAAAA5QAAABoAAAAAAAAAAQAAAAAAKwwAAG5vbmUvaHRtbF9za2luX3NldHRpbmdzLmpzUEsBAgAAFAACAAgAY3G1Trx9NfdKAAAASQAAABcAAAAAAAAAAQAAAAAAzQwAAG5vbmUvbG9jYWxfc2V0dGluZ3MueG1sUEsBAgAAFAACAAgAEURsTjZhWAJHAwAA4QkAABQAAAAAAAAAAQAAAAAATA0AAHVuaXZlcnNhbC9wbGF5ZXIueG1sUEsBAgAAFAACAAgAZHG1TpBJJiUoBQAA9hMAAB0AAAAAAAAAAQAAAAAAxRAAAHVuaXZlcnNhbC9jb21tb25fbWVzc2FnZXMubG5nUEsBAgAAFAACAAgAZHG1Tray98ilAAAAggEAAC4AAAAAAAAAAQAAAAAAKBYAAHVuaXZlcnNhbC9wbGF5YmFja19hbmRfbmF2aWdhdGlvbl9zZXR0aW5ncy54bWxQSwECAAAUAAIACABkcbVO2QpF8FEFAAAaHgAAJwAAAAAAAAABAAAAAAAZFwAAdW5pdmVyc2FsL2ZsYXNoX3B1Ymxpc2hpbmdfc2V0dGluZ3MueG1sUEsBAgAAFAACAAgAZHG1Tih/+uptAwAAnAwAACEAAAAAAAAAAQAAAAAArxwAAHVuaXZlcnNhbC9mbGFzaF9za2luX3NldHRpbmdzLnhtbFBLAQIAABQAAgAIAGRxtU7RHmh9TgUAAKQdAAAmAAAAAAAAAAEAAAAAAFsgAAB1bml2ZXJzYWwvaHRtbF9wdWJsaXNoaW5nX3NldHRpbmdzLnhtbFBLAQIAABQAAgAIAGRxtU61ggNAtgEAAHkGAAAfAAAAAAAAAAEAAAAAAO0lAAB1bml2ZXJzYWwvaHRtbF9za2luX3NldHRpbmdzLmpzUEsBAgAAFAACAAgAZHG1TpQTsyJpAAAAbgAAABwAAAAAAAAAAQAAAAAA4CcAAHVuaXZlcnNhbC9sb2NhbF9zZXR0aW5ncy54bWxQSwECAAAUAAIACADHdTxLyhVWQo8uAACZSwAAFwAAAAAAAAAAAAAAAACDKAAAdW5pdmVyc2FsL3VuaXZlcnNhbC5wbmdQSwECAAAUAAIACADHdTxL2jgL9EsAAABqAAAAGwAAAAAAAAABAAAAAABHVwAAdW5pdmVyc2FsL3VuaXZlcnNhbC5wbmcueG1sUEsBAgAAFAACAAgAZXG1ThlaycdcBAAAcxAAACAAAAAAAAAAAQAAAAAAy1cAAHZpZGVvbGVjdHVyZS9jb21tb25fbWVzc2FnZXMubG5nUEsBAgAAFAACAAgAZXG1ThUeYBujAAAAfwEAADEAAAAAAAAAAQAAAAAAZVwAAHZpZGVvbGVjdHVyZS9wbGF5YmFja19hbmRfbmF2aWdhdGlvbl9zZXR0aW5ncy54bWxQSwECAAAUAAIACABlcbVOp4ruNgwFAADlGQAAKgAAAAAAAAABAAAAAABXXQAAdmlkZW9sZWN0dXJlL2ZsYXNoX3B1Ymxpc2hpbmdfc2V0dGluZ3MueG1sUEsBAgAAFAACAAgAZXG1To92Vf5vAgAAhwgAACQAAAAAAAAAAQAAAAAAq2IAAHZpZGVvbGVjdHVyZS9mbGFzaF9za2luX3NldHRpbmdzLnhtbFBLAQIAABQAAgAIAGVxtU58n4QKAgUAAF0ZAAApAAAAAAAAAAEAAAAAAFxlAAB2aWRlb2xlY3R1cmUvaHRtbF9wdWJsaXNoaW5nX3NldHRpbmdzLnhtbFBLAQIAABQAAgAIAGVxtU6TaEB+hwEAANkEAAAiAAAAAAAAAAEAAAAAAKVqAAB2aWRlb2xlY3R1cmUvaHRtbF9za2luX3NldHRpbmdzLmpzUEsBAgAAFAACAAgAZXG1Trx9NfdKAAAASQAAAB8AAAAAAAAAAQAAAAAAbGwAAHZpZGVvbGVjdHVyZS9sb2NhbF9zZXR0aW5ncy54bWxQSwUGAAAAABgAGABkBwAA82wAAAAA"/>
  <p:tag name="ISPRINGCLOUDFOLDERID" val="1"/>
  <p:tag name="ISPRINGONLINEFOLDERID" val="1"/>
  <p:tag name="ISPRING_OUTPUT_FOLDER" val="[[&quot;-\uFFFD\uFFFD&lt;{E35865A8-611A-4986-854A-1FB3490781E1}&quot;,&quot;R:\\ARCHIVED\\HR-Communications Toolbox\\Learning &amp; Development - Litmos\\Final Litmos Media Files\\Source Files\\LMS System Introduction to Admin_Longer Versio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LMS_API_VERSION" val="SCORM 2004 (2nd edition)"/>
  <p:tag name="ISPRING_SCREEN_RECS_UPDATED" val="R:\ARCHIVED\HR-Communications Toolbox\Learning &amp; Development - Litmos\Final Litmos Media Files\Source Files\LMS System Introduction to Admin_Longer Version\UMMS Learning Management System (LMS) - Join the New Learning Environment\"/>
  <p:tag name="ISPRING_RESOURCE_FOLDER" val="R:\ARCHIVED\HR-Communications Toolbox\Learning &amp; Development - Litmos\Final Litmos Media Files\Source Files\LMS System Introduction to Admin_Longer Version\UMMS Learning Management System (LMS) - Join the New Learning Environment\"/>
  <p:tag name="ISPRING_PRESENTATION_PATH" val="R:\ARCHIVED\HR-Communications Toolbox\Learning &amp; Development - Litmos\Final Litmos Media Files\Source Files\LMS System Introduction to Admin_Longer Version\UMMS Learning Management System (LMS) - Join the New Learning Environment.pptx"/>
  <p:tag name="ISPRING_ULTRA_SCORM_COURCE_TITLE" val="UMMS Learning Management System (LMS) - Join the New Learning"/>
  <p:tag name="ISPRING_PRESENTATION_TITLE" val="UMMS Learning Management System (LMS) - Join the New Learning"/>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4.639"/>
  <p:tag name="ISPRING_SLIDE_ID_2" val="{D285E7B2-D75C-4411-88C0-F6600809A5D8}"/>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7.976"/>
  <p:tag name="ISPRING_SLIDE_ID_2" val="{D9D01688-A7CB-43C6-881D-C5D00FD417D8}"/>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9.944"/>
  <p:tag name="ISPRING_SLIDE_ID_2" val="{2460C1E2-9379-402E-B0B5-F3D93818033B}"/>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7.690"/>
  <p:tag name="ISPRING_SLIDE_ID_2" val="{833EE5E3-65EF-4B42-853C-FD753B4ADD86}"/>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8.590"/>
  <p:tag name="ISPRING_SLIDE_ID_2" val="{5637EFA8-2227-463E-852E-60EC755C8683}"/>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5.897"/>
  <p:tag name="ISPRING_SLIDE_ID_2" val="{90038F19-69CB-4361-B13F-28FF662E7BDC}"/>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6.684"/>
  <p:tag name="ISPRING_SLIDE_ID_2" val="{08F1C32A-BBDF-4C10-8F90-4EF822015A40}"/>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5.705"/>
  <p:tag name="ISPRING_SLIDE_ID_2" val="{4E17591A-9C5C-4DDB-9123-EF3E08DA9069}"/>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583"/>
  <p:tag name="ISPRING_SLIDE_ID_2" val="{32A56890-2F28-4694-8732-51EDA24895D2}"/>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1.042"/>
  <p:tag name="ISPRING_SLIDE_ID_2" val="{751A17EB-7E2A-4F99-B9BB-0CFFA97CF9AF}"/>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8.406"/>
  <p:tag name="ISPRING_SLIDE_ID_2" val="{BCA548E5-2A03-42DC-8E71-A55071BEC432}"/>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3.374"/>
  <p:tag name="ISPRING_SLIDE_ID_2" val="{AC5C807A-B036-4257-AA03-1857A52FB894}"/>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6.465"/>
  <p:tag name="ISPRING_SLIDE_ID_2" val="{ACFE610A-C9A8-48E9-B7DB-A48FFEB4B7EA}"/>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4.201"/>
  <p:tag name="ISPRING_SLIDE_ID_2" val="{D96ED9CE-CF65-4716-A88F-07B5729A510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6.422"/>
  <p:tag name="ISPRING_SLIDE_ID_2" val="{E573845E-B7A1-4A55-BE14-FFD9AD05D941}"/>
</p:tagLst>
</file>

<file path=ppt/theme/theme1.xml><?xml version="1.0" encoding="utf-8"?>
<a:theme xmlns:a="http://schemas.openxmlformats.org/drawingml/2006/main" name="3_UMMS-CWM PPT 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CWM PPT Template</Template>
  <TotalTime>23768</TotalTime>
  <Words>3019</Words>
  <Application>Microsoft Office PowerPoint</Application>
  <PresentationFormat>On-screen Show (4:3)</PresentationFormat>
  <Paragraphs>168</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ＭＳ Ｐゴシック</vt:lpstr>
      <vt:lpstr>Arial</vt:lpstr>
      <vt:lpstr>Calibri</vt:lpstr>
      <vt:lpstr>Symbol</vt:lpstr>
      <vt:lpstr>Times</vt:lpstr>
      <vt:lpstr>Times New Roman</vt:lpstr>
      <vt:lpstr>3_UMMS-CWM PPT Template v1</vt:lpstr>
      <vt:lpstr>UMMS Learning Management System (LMS): Join the New Learning Environment</vt:lpstr>
      <vt:lpstr>Agenda</vt:lpstr>
      <vt:lpstr>What is a LMS?</vt:lpstr>
      <vt:lpstr>Benefits of LMS</vt:lpstr>
      <vt:lpstr>LMS Admin Homepage Dashboard </vt:lpstr>
      <vt:lpstr>LMS Course vs. LMS Learning Path </vt:lpstr>
      <vt:lpstr>LMS Courses </vt:lpstr>
      <vt:lpstr>LMS People </vt:lpstr>
      <vt:lpstr>LMS Reporting </vt:lpstr>
      <vt:lpstr>LMS Learner View  </vt:lpstr>
      <vt:lpstr>LMS Learner View (Cont’d) </vt:lpstr>
      <vt:lpstr>LMS Metrics Banner </vt:lpstr>
      <vt:lpstr>LMS Homepage </vt:lpstr>
      <vt:lpstr>UMMS Fast Track LMS Admin Learning Path</vt:lpstr>
      <vt:lpstr>LMS Get Started  </vt:lpstr>
    </vt:vector>
  </TitlesOfParts>
  <Company>UMASS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UMMS Learning Management System (LMS) - Join the New Learning</dc:title>
  <dc:creator/>
  <cp:lastModifiedBy>Haviland, Christina</cp:lastModifiedBy>
  <cp:revision>662</cp:revision>
  <cp:lastPrinted>2019-01-08T19:19:58Z</cp:lastPrinted>
  <dcterms:created xsi:type="dcterms:W3CDTF">2010-04-16T20:40:14Z</dcterms:created>
  <dcterms:modified xsi:type="dcterms:W3CDTF">2019-07-12T16:52:56Z</dcterms:modified>
</cp:coreProperties>
</file>