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3"/>
  </p:notesMasterIdLst>
  <p:handoutMasterIdLst>
    <p:handoutMasterId r:id="rId24"/>
  </p:handoutMasterIdLst>
  <p:sldIdLst>
    <p:sldId id="301" r:id="rId2"/>
    <p:sldId id="302" r:id="rId3"/>
    <p:sldId id="349" r:id="rId4"/>
    <p:sldId id="343" r:id="rId5"/>
    <p:sldId id="350" r:id="rId6"/>
    <p:sldId id="361" r:id="rId7"/>
    <p:sldId id="347" r:id="rId8"/>
    <p:sldId id="357" r:id="rId9"/>
    <p:sldId id="359" r:id="rId10"/>
    <p:sldId id="360" r:id="rId11"/>
    <p:sldId id="346" r:id="rId12"/>
    <p:sldId id="329" r:id="rId13"/>
    <p:sldId id="330" r:id="rId14"/>
    <p:sldId id="332" r:id="rId15"/>
    <p:sldId id="335" r:id="rId16"/>
    <p:sldId id="334" r:id="rId17"/>
    <p:sldId id="336" r:id="rId18"/>
    <p:sldId id="338" r:id="rId19"/>
    <p:sldId id="340" r:id="rId20"/>
    <p:sldId id="348" r:id="rId21"/>
    <p:sldId id="341" r:id="rId22"/>
  </p:sldIdLst>
  <p:sldSz cx="9144000" cy="6858000" type="screen4x3"/>
  <p:notesSz cx="7023100" cy="9309100"/>
  <p:custDataLst>
    <p:tags r:id="rId2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
          <p15:clr>
            <a:srgbClr val="A4A3A4"/>
          </p15:clr>
        </p15:guide>
        <p15:guide id="2" orient="horz" pos="1014">
          <p15:clr>
            <a:srgbClr val="A4A3A4"/>
          </p15:clr>
        </p15:guide>
        <p15:guide id="3" pos="288">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40"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nois, Deborah L" initials="HDL" lastIdx="18" clrIdx="0">
    <p:extLst>
      <p:ext uri="{19B8F6BF-5375-455C-9EA6-DF929625EA0E}">
        <p15:presenceInfo xmlns:p15="http://schemas.microsoft.com/office/powerpoint/2012/main" userId="S-1-5-21-1855000883-1368534861-315576832-570186" providerId="AD"/>
      </p:ext>
    </p:extLst>
  </p:cmAuthor>
  <p:cmAuthor id="2" name="Streeter, Martha" initials="SM" lastIdx="18" clrIdx="1">
    <p:extLst>
      <p:ext uri="{19B8F6BF-5375-455C-9EA6-DF929625EA0E}">
        <p15:presenceInfo xmlns:p15="http://schemas.microsoft.com/office/powerpoint/2012/main" userId="S-1-5-21-1855000883-1368534861-315576832-551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5A1"/>
    <a:srgbClr val="EFEEFF"/>
    <a:srgbClr val="E8E7EF"/>
    <a:srgbClr val="FF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83901" autoAdjust="0"/>
  </p:normalViewPr>
  <p:slideViewPr>
    <p:cSldViewPr snapToGrid="0" snapToObjects="1">
      <p:cViewPr varScale="1">
        <p:scale>
          <a:sx n="88" d="100"/>
          <a:sy n="88" d="100"/>
        </p:scale>
        <p:origin x="108" y="156"/>
      </p:cViewPr>
      <p:guideLst>
        <p:guide orient="horz" pos="220"/>
        <p:guide orient="horz" pos="1014"/>
        <p:guide pos="288"/>
      </p:guideLst>
    </p:cSldViewPr>
  </p:slideViewPr>
  <p:outlineViewPr>
    <p:cViewPr>
      <p:scale>
        <a:sx n="33" d="100"/>
        <a:sy n="33" d="100"/>
      </p:scale>
      <p:origin x="42" y="11382"/>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p:scale>
          <a:sx n="100" d="100"/>
          <a:sy n="100" d="100"/>
        </p:scale>
        <p:origin x="3498" y="-822"/>
      </p:cViewPr>
      <p:guideLst>
        <p:guide orient="horz" pos="2960"/>
        <p:guide pos="224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2" tIns="46661" rIns="93322" bIns="46661" rtlCol="0"/>
          <a:lstStyle>
            <a:lvl1pPr algn="r">
              <a:defRPr sz="1200"/>
            </a:lvl1pPr>
          </a:lstStyle>
          <a:p>
            <a:fld id="{A70B4DE4-128D-489B-A07B-1D0684686A4D}" type="datetimeFigureOut">
              <a:rPr lang="en-US" smtClean="0"/>
              <a:pPr/>
              <a:t>9/10/2019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22" tIns="46661" rIns="93322" bIns="46661" rtlCol="0" anchor="b"/>
          <a:lstStyle>
            <a:lvl1pPr algn="r">
              <a:defRPr sz="1200"/>
            </a:lvl1pPr>
          </a:lstStyle>
          <a:p>
            <a:fld id="{080F6B62-8BC6-4F83-A381-741978E3B342}" type="slidenum">
              <a:rPr lang="en-US" smtClean="0"/>
              <a:pPr/>
              <a:t>‹#›</a:t>
            </a:fld>
            <a:endParaRPr lang="en-US" dirty="0"/>
          </a:p>
        </p:txBody>
      </p:sp>
    </p:spTree>
    <p:extLst>
      <p:ext uri="{BB962C8B-B14F-4D97-AF65-F5344CB8AC3E}">
        <p14:creationId xmlns:p14="http://schemas.microsoft.com/office/powerpoint/2010/main" val="219736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2" tIns="46661" rIns="93322" bIns="46661" rtlCol="0"/>
          <a:lstStyle>
            <a:lvl1pPr algn="r" fontAlgn="auto">
              <a:spcBef>
                <a:spcPts val="0"/>
              </a:spcBef>
              <a:spcAft>
                <a:spcPts val="0"/>
              </a:spcAft>
              <a:defRPr sz="1200" smtClean="0">
                <a:latin typeface="+mn-lt"/>
                <a:ea typeface="+mn-ea"/>
                <a:cs typeface="+mn-cs"/>
              </a:defRPr>
            </a:lvl1pPr>
          </a:lstStyle>
          <a:p>
            <a:pPr>
              <a:defRPr/>
            </a:pPr>
            <a:fld id="{4A8CB57C-6141-C84A-8D04-46C4AB2C8AA2}" type="datetime1">
              <a:rPr lang="en-US"/>
              <a:pPr>
                <a:defRPr/>
              </a:pPr>
              <a:t>9/10/2019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2" tIns="46661" rIns="93322" bIns="46661" rtlCol="0" anchor="ctr"/>
          <a:lstStyle/>
          <a:p>
            <a:pPr lvl="0"/>
            <a:endParaRPr lang="en-US" noProof="0"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2" tIns="46661" rIns="93322" bIns="4666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22" tIns="46661" rIns="93322" bIns="46661"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2" tIns="46661" rIns="93322" bIns="46661" rtlCol="0" anchor="b"/>
          <a:lstStyle>
            <a:lvl1pPr algn="r" fontAlgn="auto">
              <a:spcBef>
                <a:spcPts val="0"/>
              </a:spcBef>
              <a:spcAft>
                <a:spcPts val="0"/>
              </a:spcAft>
              <a:defRPr sz="1200" smtClean="0">
                <a:latin typeface="+mn-lt"/>
                <a:ea typeface="+mn-ea"/>
                <a:cs typeface="+mn-cs"/>
              </a:defRPr>
            </a:lvl1pPr>
          </a:lstStyle>
          <a:p>
            <a:pPr>
              <a:defRPr/>
            </a:pPr>
            <a:fld id="{95F7B9A8-4C66-6846-8FA9-90C4285F9E28}" type="slidenum">
              <a:rPr lang="en-US"/>
              <a:pPr>
                <a:defRPr/>
              </a:pPr>
              <a:t>‹#›</a:t>
            </a:fld>
            <a:endParaRPr lang="en-US" dirty="0"/>
          </a:p>
        </p:txBody>
      </p:sp>
    </p:spTree>
    <p:extLst>
      <p:ext uri="{BB962C8B-B14F-4D97-AF65-F5344CB8AC3E}">
        <p14:creationId xmlns:p14="http://schemas.microsoft.com/office/powerpoint/2010/main" val="1749649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massmedical.litmos.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massmedical.litmos.co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edit-www.umassmed.edu/globalassets/human-resources/documents/news/lms-help-contact-numbers-for-learners.pdf" TargetMode="External"/><Relationship Id="rId4" Type="http://schemas.openxmlformats.org/officeDocument/2006/relationships/hyperlink" Target="mailto:support@litmos.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dirty="0"/>
              <a:t>Hello,</a:t>
            </a:r>
          </a:p>
          <a:p>
            <a:pPr lvl="0"/>
            <a:r>
              <a:rPr lang="en-US" b="1" dirty="0"/>
              <a:t>My name is Martha Streeter and I am the Director of HR Communications, Learning and Professional Development. </a:t>
            </a:r>
          </a:p>
          <a:p>
            <a:pPr lvl="0"/>
            <a:endParaRPr lang="en-US" b="1" dirty="0"/>
          </a:p>
          <a:p>
            <a:pPr lvl="0"/>
            <a:r>
              <a:rPr lang="en-US" b="1" dirty="0"/>
              <a:t>I am excited to talk with you today about the University of Massachusetts Learning Management System (the LMS as I will reference it going forward).</a:t>
            </a:r>
          </a:p>
          <a:p>
            <a:pPr lvl="0"/>
            <a:endParaRPr lang="en-US" b="1" dirty="0"/>
          </a:p>
          <a:p>
            <a:pPr lvl="0"/>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4062" indent="-286177" eaLnBrk="0" hangingPunct="0">
              <a:spcBef>
                <a:spcPct val="30000"/>
              </a:spcBef>
              <a:defRPr sz="1200">
                <a:solidFill>
                  <a:schemeClr val="tx1"/>
                </a:solidFill>
                <a:latin typeface="Calibri" pitchFamily="34" charset="0"/>
                <a:ea typeface="MS PGothic" pitchFamily="34" charset="-128"/>
              </a:defRPr>
            </a:lvl2pPr>
            <a:lvl3pPr marL="1144708" indent="-228941" eaLnBrk="0" hangingPunct="0">
              <a:spcBef>
                <a:spcPct val="30000"/>
              </a:spcBef>
              <a:defRPr sz="1200">
                <a:solidFill>
                  <a:schemeClr val="tx1"/>
                </a:solidFill>
                <a:latin typeface="Calibri" pitchFamily="34" charset="0"/>
                <a:ea typeface="MS PGothic" pitchFamily="34" charset="-128"/>
              </a:defRPr>
            </a:lvl3pPr>
            <a:lvl4pPr marL="1602592" indent="-228941" eaLnBrk="0" hangingPunct="0">
              <a:spcBef>
                <a:spcPct val="30000"/>
              </a:spcBef>
              <a:defRPr sz="1200">
                <a:solidFill>
                  <a:schemeClr val="tx1"/>
                </a:solidFill>
                <a:latin typeface="Calibri" pitchFamily="34" charset="0"/>
                <a:ea typeface="MS PGothic" pitchFamily="34" charset="-128"/>
              </a:defRPr>
            </a:lvl4pPr>
            <a:lvl5pPr marL="2060476" indent="-228941" eaLnBrk="0" hangingPunct="0">
              <a:spcBef>
                <a:spcPct val="30000"/>
              </a:spcBef>
              <a:defRPr sz="1200">
                <a:solidFill>
                  <a:schemeClr val="tx1"/>
                </a:solidFill>
                <a:latin typeface="Calibri" pitchFamily="34" charset="0"/>
                <a:ea typeface="MS PGothic" pitchFamily="34" charset="-128"/>
              </a:defRPr>
            </a:lvl5pPr>
            <a:lvl6pPr marL="2518359" indent="-22894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6241" indent="-22894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4125" indent="-22894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92009" indent="-22894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237F1F-9AAD-450A-AA0A-C65F0BF819C3}" type="slidenum">
              <a:rPr lang="en-US" altLang="en-US" smtClean="0">
                <a:solidFill>
                  <a:srgbClr val="000000"/>
                </a:solidFill>
              </a:rPr>
              <a:pPr eaLnBrk="1" hangingPunct="1">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44912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LMS Supporting the IDP</a:t>
            </a:r>
          </a:p>
          <a:p>
            <a:endParaRPr lang="en-US" sz="1200" b="1" dirty="0"/>
          </a:p>
          <a:p>
            <a:pPr marL="342900" indent="-342900">
              <a:buFont typeface="Arial" panose="020B0604020202020204" pitchFamily="34" charset="0"/>
              <a:buChar char="•"/>
            </a:pPr>
            <a:r>
              <a:rPr lang="en-US" sz="1200" dirty="0"/>
              <a:t>Review LMS courses and learning paths to support employee’s IDP job specific training needs, position specific competency gaps and other development plan training </a:t>
            </a:r>
          </a:p>
          <a:p>
            <a:pPr marL="342900" indent="-342900">
              <a:buFont typeface="Arial" panose="020B0604020202020204" pitchFamily="34" charset="0"/>
              <a:buChar char="•"/>
            </a:pPr>
            <a:r>
              <a:rPr lang="en-US" sz="1200" dirty="0"/>
              <a:t>The LMS can provide courses and/or learning paths that align with becoming proficient with a specific competency (skill set)  </a:t>
            </a:r>
          </a:p>
          <a:p>
            <a:pPr marL="342900" indent="-342900">
              <a:buFont typeface="Arial" panose="020B0604020202020204" pitchFamily="34" charset="0"/>
              <a:buChar char="•"/>
            </a:pPr>
            <a:r>
              <a:rPr lang="en-US" sz="1200" dirty="0"/>
              <a:t>The training programs can be either face-to-face or in an eLearning format</a:t>
            </a:r>
          </a:p>
          <a:p>
            <a:pPr marL="342900" indent="-342900">
              <a:buFont typeface="Arial" panose="020B0604020202020204" pitchFamily="34" charset="0"/>
              <a:buChar char="•"/>
            </a:pPr>
            <a:r>
              <a:rPr lang="en-US" sz="1200" dirty="0"/>
              <a:t>The training programs will enable employees to learn about the diverse options open to them within the institution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10</a:t>
            </a:fld>
            <a:endParaRPr lang="en-US" dirty="0"/>
          </a:p>
        </p:txBody>
      </p:sp>
    </p:spTree>
    <p:extLst>
      <p:ext uri="{BB962C8B-B14F-4D97-AF65-F5344CB8AC3E}">
        <p14:creationId xmlns:p14="http://schemas.microsoft.com/office/powerpoint/2010/main" val="374035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will begin the second part of our training which is:</a:t>
            </a:r>
          </a:p>
          <a:p>
            <a:endParaRPr lang="en-US" dirty="0"/>
          </a:p>
          <a:p>
            <a:r>
              <a:rPr lang="en-US" b="1" dirty="0"/>
              <a:t>LMS System Functionality and Navigation </a:t>
            </a:r>
            <a:r>
              <a:rPr lang="en-US" dirty="0"/>
              <a:t>where we will:</a:t>
            </a:r>
          </a:p>
          <a:p>
            <a:pPr marL="800100" lvl="1" indent="-342900">
              <a:buFont typeface="Arial" panose="020B0604020202020204" pitchFamily="34" charset="0"/>
              <a:buChar char="•"/>
            </a:pPr>
            <a:r>
              <a:rPr lang="en-US" sz="1200" dirty="0"/>
              <a:t>Review your personalized homepage and metrics dashboard</a:t>
            </a:r>
          </a:p>
          <a:p>
            <a:pPr marL="800100" lvl="1" indent="-342900">
              <a:buFont typeface="Arial" panose="020B0604020202020204" pitchFamily="34" charset="0"/>
              <a:buChar char="•"/>
            </a:pPr>
            <a:r>
              <a:rPr lang="en-US" sz="1200" dirty="0"/>
              <a:t>Learn how to access courses</a:t>
            </a:r>
          </a:p>
          <a:p>
            <a:pPr marL="800100" lvl="1" indent="-342900">
              <a:buFont typeface="Arial" panose="020B0604020202020204" pitchFamily="34" charset="0"/>
              <a:buChar char="•"/>
            </a:pPr>
            <a:r>
              <a:rPr lang="en-US" sz="1200" dirty="0"/>
              <a:t>How to Check your progress</a:t>
            </a:r>
          </a:p>
          <a:p>
            <a:pPr marL="800100" lvl="1" indent="-342900">
              <a:buFont typeface="Arial" panose="020B0604020202020204" pitchFamily="34" charset="0"/>
              <a:buChar char="•"/>
            </a:pPr>
            <a:r>
              <a:rPr lang="en-US" sz="1200" dirty="0"/>
              <a:t>Setting up your profile and settings</a:t>
            </a:r>
          </a:p>
          <a:p>
            <a:pPr marL="800100" lvl="1" indent="-342900">
              <a:buFont typeface="Arial" panose="020B0604020202020204" pitchFamily="34" charset="0"/>
              <a:buChar char="•"/>
            </a:pPr>
            <a:r>
              <a:rPr lang="en-US" sz="1200" dirty="0"/>
              <a:t>Using the mobile application</a:t>
            </a:r>
          </a:p>
          <a:p>
            <a:pPr marL="800100" lvl="1" indent="-342900">
              <a:buFont typeface="Arial" panose="020B0604020202020204" pitchFamily="34" charset="0"/>
              <a:buChar char="•"/>
            </a:pPr>
            <a:r>
              <a:rPr lang="en-US" sz="1200" dirty="0"/>
              <a:t>Review of the how the LMS is 508 Compliant</a:t>
            </a:r>
          </a:p>
          <a:p>
            <a:pPr marL="800100" lvl="1" indent="-342900">
              <a:buFont typeface="Arial" panose="020B0604020202020204" pitchFamily="34" charset="0"/>
              <a:buChar char="•"/>
            </a:pPr>
            <a:r>
              <a:rPr lang="en-US" sz="1200" dirty="0"/>
              <a:t>Then, lastly, how to get started in the system</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11</a:t>
            </a:fld>
            <a:endParaRPr lang="en-US" dirty="0"/>
          </a:p>
        </p:txBody>
      </p:sp>
    </p:spTree>
    <p:extLst>
      <p:ext uri="{BB962C8B-B14F-4D97-AF65-F5344CB8AC3E}">
        <p14:creationId xmlns:p14="http://schemas.microsoft.com/office/powerpoint/2010/main" val="320603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rPr>
              <a:t>As a “Learner” in the system, we will begin with the Learner’s LMS homepage.</a:t>
            </a:r>
          </a:p>
          <a:p>
            <a:pPr marL="285750" indent="-285750">
              <a:buFont typeface="Arial" panose="020B0604020202020204" pitchFamily="34" charset="0"/>
              <a:buChar char="•"/>
            </a:pPr>
            <a:r>
              <a:rPr lang="en-US" sz="1200" dirty="0">
                <a:effectLst/>
              </a:rPr>
              <a:t>The Learner’s home page has a main navigation top horizontal bar that consists of the following tabs. I am going to briefly describe each tab but go into more detail on the following slides.</a:t>
            </a:r>
          </a:p>
          <a:p>
            <a:pPr marL="742950" lvl="1" indent="-285750">
              <a:buFont typeface="Arial" panose="020B0604020202020204" pitchFamily="34" charset="0"/>
              <a:buChar char="•"/>
            </a:pPr>
            <a:r>
              <a:rPr lang="en-US" sz="1200" b="1" dirty="0">
                <a:effectLst/>
              </a:rPr>
              <a:t>Home</a:t>
            </a:r>
            <a:r>
              <a:rPr lang="en-US" sz="1200" dirty="0">
                <a:effectLst/>
              </a:rPr>
              <a:t> – LMS home landing </a:t>
            </a:r>
            <a:r>
              <a:rPr lang="en-US" sz="1200" dirty="0"/>
              <a:t>page is displayed in the slide </a:t>
            </a:r>
            <a:r>
              <a:rPr lang="en-US" sz="1200" dirty="0">
                <a:effectLst/>
              </a:rPr>
              <a:t>with your LMS dashboard. </a:t>
            </a:r>
          </a:p>
          <a:p>
            <a:pPr marL="742950" lvl="1" indent="-285750">
              <a:buFont typeface="Arial" panose="020B0604020202020204" pitchFamily="34" charset="0"/>
              <a:buChar char="•"/>
            </a:pPr>
            <a:r>
              <a:rPr lang="en-US" sz="1200" b="1" dirty="0"/>
              <a:t>Course Library </a:t>
            </a:r>
            <a:r>
              <a:rPr lang="en-US" sz="1200" dirty="0"/>
              <a:t>– The Course Library shows all courses that are active and available in the LMS. Narrow your search by a “Filters” and “Topics” tool that will be in left navigation menu. We will discuss the meaning of those filters too.</a:t>
            </a:r>
          </a:p>
          <a:p>
            <a:pPr marL="742950" lvl="1" indent="-285750">
              <a:buFont typeface="Arial" panose="020B0604020202020204" pitchFamily="34" charset="0"/>
              <a:buChar char="•"/>
            </a:pPr>
            <a:r>
              <a:rPr lang="en-US" sz="1200" b="1" dirty="0"/>
              <a:t>Achievements</a:t>
            </a:r>
            <a:r>
              <a:rPr lang="en-US" sz="1200" dirty="0"/>
              <a:t> – The Achievements tab looks like a trophy case that shows all the course certificates and points you have achieved.</a:t>
            </a:r>
          </a:p>
          <a:p>
            <a:pPr marL="742950" lvl="1" indent="-285750">
              <a:buFont typeface="Arial" panose="020B0604020202020204" pitchFamily="34" charset="0"/>
              <a:buChar char="•"/>
            </a:pPr>
            <a:r>
              <a:rPr lang="en-US" sz="1200" b="1" dirty="0"/>
              <a:t>Live Sessions </a:t>
            </a:r>
            <a:r>
              <a:rPr lang="en-US" sz="1200" dirty="0"/>
              <a:t>– It tracks live trainings that are available as well as those you have already registered for and have attended.</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12</a:t>
            </a:fld>
            <a:endParaRPr lang="en-US" dirty="0"/>
          </a:p>
        </p:txBody>
      </p:sp>
    </p:spTree>
    <p:extLst>
      <p:ext uri="{BB962C8B-B14F-4D97-AF65-F5344CB8AC3E}">
        <p14:creationId xmlns:p14="http://schemas.microsoft.com/office/powerpoint/2010/main" val="13087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effectLst/>
              </a:rPr>
              <a:t>Some of the other homepage components include a:</a:t>
            </a:r>
          </a:p>
          <a:p>
            <a:pPr marL="742950" lvl="1" indent="-285750">
              <a:buFont typeface="Arial" panose="020B0604020202020204" pitchFamily="34" charset="0"/>
              <a:buChar char="•"/>
            </a:pPr>
            <a:r>
              <a:rPr lang="en-US" sz="1200" b="1" dirty="0"/>
              <a:t>Metrics Banner</a:t>
            </a:r>
            <a:r>
              <a:rPr lang="en-US" sz="1200" dirty="0">
                <a:effectLst/>
              </a:rPr>
              <a:t> – A summary of your course work in the LMS. Click any circle with a one or higher to retrieve more in-depth information. Tabs below will change to show you the data. Click the “To Do” circle and </a:t>
            </a:r>
            <a:r>
              <a:rPr lang="en-US" sz="1200" dirty="0"/>
              <a:t>see the </a:t>
            </a:r>
            <a:r>
              <a:rPr lang="en-US" sz="1200" b="1" dirty="0"/>
              <a:t>courses and/or learning paths </a:t>
            </a:r>
            <a:r>
              <a:rPr lang="en-US" sz="1200" dirty="0"/>
              <a:t>your administrator has assigned directly to you.</a:t>
            </a:r>
            <a:endParaRPr lang="en-US" sz="1200" dirty="0">
              <a:effectLst/>
            </a:endParaRPr>
          </a:p>
          <a:p>
            <a:pPr marL="742950" lvl="1" indent="-285750">
              <a:buFont typeface="Arial" panose="020B0604020202020204" pitchFamily="34" charset="0"/>
              <a:buChar char="•"/>
            </a:pPr>
            <a:r>
              <a:rPr lang="en-US" sz="1200" b="1" dirty="0">
                <a:effectLst/>
              </a:rPr>
              <a:t>Metrics Horizonal Menu </a:t>
            </a:r>
            <a:r>
              <a:rPr lang="en-US" sz="1200" dirty="0">
                <a:effectLst/>
              </a:rPr>
              <a:t>– It represents the metrics banner as a horizontal menu too.</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13</a:t>
            </a:fld>
            <a:endParaRPr lang="en-US" dirty="0"/>
          </a:p>
        </p:txBody>
      </p:sp>
    </p:spTree>
    <p:extLst>
      <p:ext uri="{BB962C8B-B14F-4D97-AF65-F5344CB8AC3E}">
        <p14:creationId xmlns:p14="http://schemas.microsoft.com/office/powerpoint/2010/main" val="405894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The other homepage components continue:</a:t>
            </a:r>
            <a:endParaRPr lang="en-US" sz="1200" dirty="0">
              <a:effectLst/>
            </a:endParaRPr>
          </a:p>
          <a:p>
            <a:pPr marL="742950" lvl="1" indent="-285750">
              <a:buFont typeface="Arial" panose="020B0604020202020204" pitchFamily="34" charset="0"/>
              <a:buChar char="•"/>
            </a:pPr>
            <a:r>
              <a:rPr lang="en-US" sz="1200" b="1" dirty="0"/>
              <a:t>N</a:t>
            </a:r>
            <a:r>
              <a:rPr lang="en-US" sz="1200" b="1" dirty="0">
                <a:effectLst/>
              </a:rPr>
              <a:t>ews Panel</a:t>
            </a:r>
            <a:r>
              <a:rPr lang="en-US" sz="1200" dirty="0">
                <a:effectLst/>
              </a:rPr>
              <a:t> – This panel consists of the latest news and announcements and is located </a:t>
            </a:r>
            <a:r>
              <a:rPr lang="en-US" sz="1200" dirty="0"/>
              <a:t>on the right side of the homepage.</a:t>
            </a:r>
            <a:r>
              <a:rPr lang="en-US" sz="1200" dirty="0">
                <a:effectLst/>
              </a:rPr>
              <a:t> </a:t>
            </a:r>
          </a:p>
          <a:p>
            <a:pPr marL="742950" lvl="1" indent="-285750">
              <a:buFont typeface="Arial" panose="020B0604020202020204" pitchFamily="34" charset="0"/>
              <a:buChar char="•"/>
            </a:pPr>
            <a:r>
              <a:rPr lang="en-US" sz="1200" b="1" dirty="0"/>
              <a:t>Calendar </a:t>
            </a:r>
            <a:r>
              <a:rPr lang="en-US" sz="1200" dirty="0"/>
              <a:t>– Shows upcoming live courses that can be used to sharpen your skills, as well as, classes you have already registered for.</a:t>
            </a:r>
          </a:p>
          <a:p>
            <a:pPr marL="742950" lvl="1" indent="-285750">
              <a:buFont typeface="Arial" panose="020B0604020202020204" pitchFamily="34" charset="0"/>
              <a:buChar char="•"/>
            </a:pPr>
            <a:r>
              <a:rPr lang="en-US" sz="1200" b="1" dirty="0"/>
              <a:t>Recent Achievements </a:t>
            </a:r>
            <a:r>
              <a:rPr lang="en-US" sz="1200" dirty="0"/>
              <a:t>– A list of the courses you have completed. If you click “View All,” go to the achievements page where you can download the certifications you have earned.</a:t>
            </a:r>
            <a:endParaRPr lang="en-US" sz="1200" b="1" dirty="0"/>
          </a:p>
          <a:p>
            <a:pPr marL="742950" lvl="1" indent="-285750">
              <a:buFont typeface="Arial" panose="020B0604020202020204" pitchFamily="34" charset="0"/>
              <a:buChar char="•"/>
            </a:pPr>
            <a:r>
              <a:rPr lang="en-US" sz="1200" b="1" dirty="0"/>
              <a:t>Leaderboard</a:t>
            </a:r>
            <a:r>
              <a:rPr lang="en-US" sz="1200" dirty="0"/>
              <a:t> – Leaderboard included within Achievements section shows points and badges for taking courses and learning paths.</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14</a:t>
            </a:fld>
            <a:endParaRPr lang="en-US" dirty="0"/>
          </a:p>
        </p:txBody>
      </p:sp>
    </p:spTree>
    <p:extLst>
      <p:ext uri="{BB962C8B-B14F-4D97-AF65-F5344CB8AC3E}">
        <p14:creationId xmlns:p14="http://schemas.microsoft.com/office/powerpoint/2010/main" val="1495826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Let’s review the next homepage tab which is the LMS Course Library as highlighted with the arrow above. The Course Library consists of the following sections:</a:t>
            </a:r>
            <a:endParaRPr lang="en-US" dirty="0">
              <a:effectLst/>
            </a:endParaRPr>
          </a:p>
          <a:p>
            <a:pPr marL="742950" lvl="1" indent="-285750">
              <a:buFont typeface="Arial" panose="020B0604020202020204" pitchFamily="34" charset="0"/>
              <a:buChar char="•"/>
            </a:pPr>
            <a:r>
              <a:rPr lang="en-US" sz="1200" b="1" dirty="0"/>
              <a:t>Course Dashboard Tiles</a:t>
            </a:r>
            <a:r>
              <a:rPr lang="en-US" sz="1200" dirty="0">
                <a:effectLst/>
              </a:rPr>
              <a:t> – You can browse through all the available courses and enroll in what is available. Or, you can search for a specific course using top search bar as indicated with the arrow in the slide. </a:t>
            </a:r>
          </a:p>
          <a:p>
            <a:pPr marL="742950" lvl="1" indent="-285750">
              <a:buFont typeface="Arial" panose="020B0604020202020204" pitchFamily="34" charset="0"/>
              <a:buChar char="•"/>
            </a:pPr>
            <a:r>
              <a:rPr lang="en-US" sz="1200" b="1" dirty="0"/>
              <a:t>Filter Navigation Menu </a:t>
            </a:r>
            <a:r>
              <a:rPr lang="en-US" sz="1200" dirty="0"/>
              <a:t>– The filter menu is a</a:t>
            </a:r>
            <a:r>
              <a:rPr lang="en-US" sz="1200" dirty="0">
                <a:effectLst/>
              </a:rPr>
              <a:t>nother option to refine your search for finding a course. You can choose to filter courses by topic categories or by other filters such as popular categories. </a:t>
            </a:r>
          </a:p>
          <a:p>
            <a:pPr marL="742950" lvl="1" indent="-285750">
              <a:buFont typeface="Arial" panose="020B0604020202020204" pitchFamily="34" charset="0"/>
              <a:buChar char="•"/>
            </a:pPr>
            <a:r>
              <a:rPr lang="en-US" sz="1200" dirty="0">
                <a:effectLst/>
              </a:rPr>
              <a:t>Let’s click on a course tile in the library to explore more.</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15</a:t>
            </a:fld>
            <a:endParaRPr lang="en-US" dirty="0"/>
          </a:p>
        </p:txBody>
      </p:sp>
    </p:spTree>
    <p:extLst>
      <p:ext uri="{BB962C8B-B14F-4D97-AF65-F5344CB8AC3E}">
        <p14:creationId xmlns:p14="http://schemas.microsoft.com/office/powerpoint/2010/main" val="276972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clicked on the Emotional Intelligence course and as you can see on the slide, there are different components that make up the course as follows: </a:t>
            </a:r>
            <a:endParaRPr lang="en-US" dirty="0">
              <a:effectLst/>
            </a:endParaRPr>
          </a:p>
          <a:p>
            <a:pPr marL="742950" lvl="1" indent="-285750">
              <a:buFont typeface="Arial" panose="020B0604020202020204" pitchFamily="34" charset="0"/>
              <a:buChar char="•"/>
            </a:pPr>
            <a:r>
              <a:rPr lang="en-US" sz="1200" b="1" dirty="0"/>
              <a:t>Course Description</a:t>
            </a:r>
            <a:r>
              <a:rPr lang="en-US" sz="1200" dirty="0">
                <a:effectLst/>
              </a:rPr>
              <a:t> – You will see the course description as shown in the slide</a:t>
            </a:r>
            <a:r>
              <a:rPr lang="en-US" sz="1200" dirty="0"/>
              <a:t> and the button to click to start the course. You will also see in the upper right corner the progress you have made with your course participation.</a:t>
            </a:r>
            <a:endParaRPr lang="en-US" sz="1200" dirty="0">
              <a:effectLst/>
            </a:endParaRPr>
          </a:p>
          <a:p>
            <a:pPr marL="742950" lvl="1" indent="-285750">
              <a:buFont typeface="Arial" panose="020B0604020202020204" pitchFamily="34" charset="0"/>
              <a:buChar char="•"/>
            </a:pPr>
            <a:r>
              <a:rPr lang="en-US" sz="1200" b="1" dirty="0"/>
              <a:t>Course Feedback – </a:t>
            </a:r>
            <a:r>
              <a:rPr lang="en-US" sz="1200" dirty="0"/>
              <a:t>On the course’s horizontal navigation menu, click on “Feedback” you will be able to provide course feedback directly to the course administrator</a:t>
            </a:r>
            <a:r>
              <a:rPr lang="en-US" sz="1200" dirty="0">
                <a:effectLst/>
              </a:rPr>
              <a:t>.</a:t>
            </a:r>
          </a:p>
          <a:p>
            <a:pPr marL="742950" lvl="1" indent="-285750">
              <a:buFont typeface="Arial" panose="020B0604020202020204" pitchFamily="34" charset="0"/>
              <a:buChar char="•"/>
            </a:pPr>
            <a:r>
              <a:rPr lang="en-US" sz="1200" b="1" dirty="0"/>
              <a:t>Next Module </a:t>
            </a:r>
            <a:r>
              <a:rPr lang="en-US" sz="1200" dirty="0"/>
              <a:t>– On the course’s horizontal navigation menu, click on “Next Module” and you will continue to the next module in the course. You may receive a “Locked” message that states you need to complete the previous modules before you can attempt other course modules. This will be determined by your administrator if you will take the modules sequentially.</a:t>
            </a:r>
          </a:p>
          <a:p>
            <a:pPr marL="742950" lvl="1" indent="-285750">
              <a:buFont typeface="Arial" panose="020B0604020202020204" pitchFamily="34" charset="0"/>
              <a:buChar char="•"/>
            </a:pPr>
            <a:r>
              <a:rPr lang="en-US" sz="1200" b="1" dirty="0"/>
              <a:t>Exit</a:t>
            </a:r>
            <a:r>
              <a:rPr lang="en-US" sz="1200" dirty="0"/>
              <a:t> - on the course’s horizontal navigation menu, if you click on “Exit” you will continue to the initial course description page where you can continue this course or unenroll in the course.</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16</a:t>
            </a:fld>
            <a:endParaRPr lang="en-US" dirty="0"/>
          </a:p>
        </p:txBody>
      </p:sp>
    </p:spTree>
    <p:extLst>
      <p:ext uri="{BB962C8B-B14F-4D97-AF65-F5344CB8AC3E}">
        <p14:creationId xmlns:p14="http://schemas.microsoft.com/office/powerpoint/2010/main" val="56848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 course components are the:  </a:t>
            </a:r>
            <a:endParaRPr lang="en-US" sz="1200" dirty="0">
              <a:effectLst/>
            </a:endParaRPr>
          </a:p>
          <a:p>
            <a:pPr marL="742950" lvl="1" indent="-285750">
              <a:buFont typeface="Arial" panose="020B0604020202020204" pitchFamily="34" charset="0"/>
              <a:buChar char="•"/>
            </a:pPr>
            <a:r>
              <a:rPr lang="en-US" sz="1200" b="1" dirty="0"/>
              <a:t>Course Assessment</a:t>
            </a:r>
            <a:r>
              <a:rPr lang="en-US" sz="1200" dirty="0">
                <a:effectLst/>
              </a:rPr>
              <a:t> – Once you complet</a:t>
            </a:r>
            <a:r>
              <a:rPr lang="en-US" sz="1200" dirty="0"/>
              <a:t>e your course, you may have an assessment as your next module. Your administrator may assign a passmark you need to reach in order to successfully complete this course. As shown in the slide above, this Emotional Intelligence slide requires an 80% passmark to successfully complete the course. At the end of the assessment, you will see your score immediately. I scored a 90% and therefore passed the course.</a:t>
            </a:r>
          </a:p>
          <a:p>
            <a:pPr marL="742950" lvl="1" indent="-285750">
              <a:buFont typeface="Arial" panose="020B0604020202020204" pitchFamily="34" charset="0"/>
              <a:buChar char="•"/>
            </a:pPr>
            <a:r>
              <a:rPr lang="en-US" sz="1200" b="1" dirty="0">
                <a:effectLst/>
              </a:rPr>
              <a:t>Course Certificates, Badges, Points </a:t>
            </a:r>
            <a:r>
              <a:rPr lang="en-US" sz="1200" dirty="0">
                <a:effectLst/>
              </a:rPr>
              <a:t>– If your course has a certificate, badge or points associated with it, you will be able to download that certificate via the achievements tab and view your earned badges and points.</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17</a:t>
            </a:fld>
            <a:endParaRPr lang="en-US" dirty="0"/>
          </a:p>
        </p:txBody>
      </p:sp>
    </p:spTree>
    <p:extLst>
      <p:ext uri="{BB962C8B-B14F-4D97-AF65-F5344CB8AC3E}">
        <p14:creationId xmlns:p14="http://schemas.microsoft.com/office/powerpoint/2010/main" val="58228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Achievement, Profile and Settings:  </a:t>
            </a:r>
            <a:endParaRPr lang="en-US" sz="1200" b="1" dirty="0">
              <a:effectLst/>
            </a:endParaRPr>
          </a:p>
          <a:p>
            <a:pPr marL="742950" lvl="1" indent="-285750">
              <a:buFont typeface="Arial" panose="020B0604020202020204" pitchFamily="34" charset="0"/>
              <a:buChar char="•"/>
            </a:pPr>
            <a:r>
              <a:rPr lang="en-US" sz="1200" b="1" dirty="0"/>
              <a:t>Achievements – </a:t>
            </a:r>
            <a:r>
              <a:rPr lang="en-US" sz="1200" dirty="0"/>
              <a:t>Once you complete your course, you can go to the Achievements section to review your certificates or points. You can download your course certificate here. </a:t>
            </a:r>
            <a:endParaRPr lang="en-US" sz="1200" b="1" dirty="0"/>
          </a:p>
          <a:p>
            <a:pPr marL="742950" lvl="1" indent="-285750">
              <a:buFont typeface="Arial" panose="020B0604020202020204" pitchFamily="34" charset="0"/>
              <a:buChar char="•"/>
            </a:pPr>
            <a:r>
              <a:rPr lang="en-US" sz="1200" b="1" dirty="0"/>
              <a:t>Profile Picture</a:t>
            </a:r>
            <a:r>
              <a:rPr lang="en-US" sz="1200" dirty="0">
                <a:effectLst/>
              </a:rPr>
              <a:t> – You </a:t>
            </a:r>
            <a:r>
              <a:rPr lang="en-US" sz="1200" dirty="0"/>
              <a:t>also have the option of adding a profile picture versus the grey profile that is current. Go to the circle with your initials in the top right corner and access the drop down menu. Select My Profile &amp; Settings and upload a profile picture.</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18</a:t>
            </a:fld>
            <a:endParaRPr lang="en-US" dirty="0"/>
          </a:p>
        </p:txBody>
      </p:sp>
    </p:spTree>
    <p:extLst>
      <p:ext uri="{BB962C8B-B14F-4D97-AF65-F5344CB8AC3E}">
        <p14:creationId xmlns:p14="http://schemas.microsoft.com/office/powerpoint/2010/main" val="76337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Other Tips:  </a:t>
            </a:r>
            <a:endParaRPr lang="en-US" sz="1200" b="1" dirty="0">
              <a:effectLst/>
            </a:endParaRPr>
          </a:p>
          <a:p>
            <a:pPr marL="742950" lvl="1" indent="-285750">
              <a:buFont typeface="Arial" panose="020B0604020202020204" pitchFamily="34" charset="0"/>
              <a:buChar char="•"/>
            </a:pPr>
            <a:r>
              <a:rPr lang="en-US" sz="1200" b="1" dirty="0"/>
              <a:t>Course Invite Link One Time Use</a:t>
            </a:r>
            <a:r>
              <a:rPr lang="en-US" sz="1200" dirty="0">
                <a:effectLst/>
              </a:rPr>
              <a:t> – Do not try to use your course invite link each time you access your LMS portal. You need to login to the LMS portal URL at </a:t>
            </a:r>
            <a:r>
              <a:rPr lang="en-US" sz="1200" dirty="0">
                <a:effectLst/>
                <a:hlinkClick r:id="rId3"/>
              </a:rPr>
              <a:t>https://</a:t>
            </a:r>
            <a:r>
              <a:rPr lang="en-US" sz="1200" b="1" dirty="0">
                <a:effectLst/>
                <a:hlinkClick r:id="rId3"/>
              </a:rPr>
              <a:t>umassmedical.litmos.com</a:t>
            </a:r>
            <a:r>
              <a:rPr lang="en-US" sz="1200" b="1" dirty="0">
                <a:effectLst/>
              </a:rPr>
              <a:t> </a:t>
            </a:r>
            <a:r>
              <a:rPr lang="en-US" sz="1200" dirty="0">
                <a:effectLst/>
              </a:rPr>
              <a:t>to access the course again.</a:t>
            </a:r>
          </a:p>
          <a:p>
            <a:pPr marL="742950" lvl="1" indent="-285750">
              <a:buFont typeface="Arial" panose="020B0604020202020204" pitchFamily="34" charset="0"/>
              <a:buChar char="•"/>
            </a:pPr>
            <a:r>
              <a:rPr lang="en-US" sz="1200" b="1" dirty="0">
                <a:effectLst/>
              </a:rPr>
              <a:t>Mobile App </a:t>
            </a:r>
            <a:r>
              <a:rPr lang="en-US" sz="1200" dirty="0">
                <a:effectLst/>
              </a:rPr>
              <a:t>– If you want to access your courses outside </a:t>
            </a:r>
            <a:r>
              <a:rPr lang="en-US" sz="1200" dirty="0"/>
              <a:t>the office, your LMS app is available on iOS &amp; Android. Go </a:t>
            </a:r>
            <a:r>
              <a:rPr lang="en-US" sz="1200" b="1" dirty="0"/>
              <a:t>to </a:t>
            </a:r>
            <a:r>
              <a:rPr lang="en-US" sz="1200" b="1" dirty="0">
                <a:hlinkClick r:id="rId3"/>
              </a:rPr>
              <a:t>https://umassmedical.litmos.com</a:t>
            </a:r>
            <a:r>
              <a:rPr lang="en-US" sz="1200" b="1" dirty="0"/>
              <a:t> </a:t>
            </a:r>
            <a:r>
              <a:rPr lang="en-US" sz="1200" dirty="0"/>
              <a:t>and log in.</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19</a:t>
            </a:fld>
            <a:endParaRPr lang="en-US" dirty="0"/>
          </a:p>
        </p:txBody>
      </p:sp>
    </p:spTree>
    <p:extLst>
      <p:ext uri="{BB962C8B-B14F-4D97-AF65-F5344CB8AC3E}">
        <p14:creationId xmlns:p14="http://schemas.microsoft.com/office/powerpoint/2010/main" val="416862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a:p>
            <a:r>
              <a:rPr lang="en-US" b="1" dirty="0"/>
              <a:t>For today’s meeting, I plan to cover the following:</a:t>
            </a:r>
          </a:p>
          <a:p>
            <a:endParaRPr lang="en-US" b="1" dirty="0"/>
          </a:p>
          <a:p>
            <a:r>
              <a:rPr lang="en-US" b="1" dirty="0"/>
              <a:t>The first part of the agenda is to provide you an Overview.</a:t>
            </a:r>
          </a:p>
          <a:p>
            <a:endParaRPr lang="en-US" sz="1200" b="1" dirty="0"/>
          </a:p>
          <a:p>
            <a:r>
              <a:rPr lang="en-US" sz="1200" b="1" dirty="0"/>
              <a:t>I. Overview</a:t>
            </a:r>
          </a:p>
          <a:p>
            <a:pPr marL="342900" indent="-342900">
              <a:buFont typeface="Arial" panose="020B0604020202020204" pitchFamily="34" charset="0"/>
              <a:buChar char="•"/>
            </a:pPr>
            <a:r>
              <a:rPr lang="en-US" sz="1200" b="1" dirty="0"/>
              <a:t>What is a Learning Management System (LMS) – Discuss what actually is a LMS? Who uses an LMS and what type of services does an LMS provide?</a:t>
            </a:r>
          </a:p>
          <a:p>
            <a:pPr marL="342900" indent="-342900">
              <a:buFont typeface="Arial" panose="020B0604020202020204" pitchFamily="34" charset="0"/>
              <a:buChar char="•"/>
            </a:pPr>
            <a:r>
              <a:rPr lang="en-US" sz="1200" b="1" dirty="0"/>
              <a:t>Review the background behind this initiative.  Why did we pursue getting a LMS?</a:t>
            </a:r>
          </a:p>
          <a:p>
            <a:pPr marL="342900" indent="-342900">
              <a:buFont typeface="Arial" panose="020B0604020202020204" pitchFamily="34" charset="0"/>
              <a:buChar char="•"/>
            </a:pPr>
            <a:r>
              <a:rPr lang="en-US" sz="1200" b="1" dirty="0"/>
              <a:t>What is a LMS Course vs. a Learning Path – this is common terminology you will hear with a LMS. I want to expand upon this terminology and how it relates to a LMS</a:t>
            </a:r>
          </a:p>
          <a:p>
            <a:pPr marL="342900" indent="-342900">
              <a:buFont typeface="Arial" panose="020B0604020202020204" pitchFamily="34" charset="0"/>
              <a:buChar char="•"/>
            </a:pPr>
            <a:r>
              <a:rPr lang="en-US" sz="1200" b="1" dirty="0"/>
              <a:t>I will review the benefits for you as a Learner in the system</a:t>
            </a:r>
          </a:p>
          <a:p>
            <a:pPr marL="342900" indent="-342900">
              <a:buFont typeface="Arial" panose="020B0604020202020204" pitchFamily="34" charset="0"/>
              <a:buChar char="•"/>
            </a:pPr>
            <a:r>
              <a:rPr lang="en-US" sz="1200" b="1" dirty="0"/>
              <a:t>Then briefly review how the LMS can support employees as a Career Planning Tool </a:t>
            </a:r>
          </a:p>
          <a:p>
            <a:pPr marL="342900" indent="-342900">
              <a:buFont typeface="Arial" panose="020B0604020202020204" pitchFamily="34" charset="0"/>
              <a:buChar char="•"/>
            </a:pPr>
            <a:endParaRPr lang="en-US" sz="1200" b="1" dirty="0"/>
          </a:p>
          <a:p>
            <a:pPr marL="0" indent="0">
              <a:buFont typeface="Arial" panose="020B0604020202020204" pitchFamily="34" charset="0"/>
              <a:buNone/>
            </a:pPr>
            <a:r>
              <a:rPr lang="en-US" sz="1200" b="1" dirty="0"/>
              <a:t>Secondly, I want to highlight the LMS functionality and navigation</a:t>
            </a:r>
          </a:p>
          <a:p>
            <a:r>
              <a:rPr lang="en-US" sz="1200" dirty="0">
                <a:latin typeface="+mn-lt"/>
              </a:rPr>
              <a:t>II. </a:t>
            </a:r>
            <a:r>
              <a:rPr lang="en-US" sz="1200" b="1" dirty="0">
                <a:latin typeface="+mn-lt"/>
              </a:rPr>
              <a:t>LMS System Functionality and Navigation</a:t>
            </a:r>
          </a:p>
          <a:p>
            <a:pPr marL="800100" lvl="1" indent="-342900">
              <a:buFont typeface="Arial" panose="020B0604020202020204" pitchFamily="34" charset="0"/>
              <a:buChar char="•"/>
            </a:pPr>
            <a:r>
              <a:rPr lang="en-US" sz="1200" b="1" dirty="0">
                <a:latin typeface="+mn-lt"/>
              </a:rPr>
              <a:t>I will review your personalized homepage and metrics dashboard</a:t>
            </a:r>
          </a:p>
          <a:p>
            <a:pPr marL="800100" lvl="1" indent="-342900">
              <a:buFont typeface="Arial" panose="020B0604020202020204" pitchFamily="34" charset="0"/>
              <a:buChar char="•"/>
            </a:pPr>
            <a:r>
              <a:rPr lang="en-US" sz="1200" b="1" dirty="0">
                <a:latin typeface="+mn-lt"/>
              </a:rPr>
              <a:t>Show you how to access courses </a:t>
            </a:r>
          </a:p>
          <a:p>
            <a:pPr marL="800100" lvl="1" indent="-342900">
              <a:buFont typeface="Arial" panose="020B0604020202020204" pitchFamily="34" charset="0"/>
              <a:buChar char="•"/>
            </a:pPr>
            <a:r>
              <a:rPr lang="en-US" sz="1200" b="1" dirty="0">
                <a:latin typeface="+mn-lt"/>
              </a:rPr>
              <a:t>Review how you would check progress of all your courses (the status if courses are “in progress”, “complete”, or on the “to do list”)</a:t>
            </a:r>
          </a:p>
          <a:p>
            <a:pPr marL="800100" lvl="1" indent="-342900">
              <a:buFont typeface="Arial" panose="020B0604020202020204" pitchFamily="34" charset="0"/>
              <a:buChar char="•"/>
            </a:pPr>
            <a:r>
              <a:rPr lang="en-US" sz="1200" b="1" dirty="0">
                <a:latin typeface="+mn-lt"/>
              </a:rPr>
              <a:t>Review how to set up your profiles and settings (can add a photo of yourself)</a:t>
            </a:r>
          </a:p>
          <a:p>
            <a:pPr marL="800100" lvl="1" indent="-342900">
              <a:buFont typeface="Arial" panose="020B0604020202020204" pitchFamily="34" charset="0"/>
              <a:buChar char="•"/>
            </a:pPr>
            <a:r>
              <a:rPr lang="en-US" sz="1200" b="1" dirty="0">
                <a:latin typeface="+mn-lt"/>
              </a:rPr>
              <a:t>How using the mobile application, you can access the courses from your cell or tablet that are completely accessible </a:t>
            </a:r>
          </a:p>
          <a:p>
            <a:pPr marL="800100" lvl="1" indent="-342900">
              <a:buFont typeface="Arial" panose="020B0604020202020204" pitchFamily="34" charset="0"/>
              <a:buChar char="•"/>
            </a:pPr>
            <a:r>
              <a:rPr lang="en-US" sz="1200" b="1" dirty="0">
                <a:latin typeface="+mn-lt"/>
              </a:rPr>
              <a:t>Review how the system is 508 compliant and what that exactly means</a:t>
            </a:r>
          </a:p>
          <a:p>
            <a:pPr marL="800100" lvl="1" indent="-342900">
              <a:buFont typeface="Arial" panose="020B0604020202020204" pitchFamily="34" charset="0"/>
              <a:buChar char="•"/>
            </a:pPr>
            <a:r>
              <a:rPr lang="en-US" sz="1200" b="1" dirty="0">
                <a:latin typeface="+mn-lt"/>
              </a:rPr>
              <a:t>We will then discuss how you can get started in the system</a:t>
            </a:r>
          </a:p>
          <a:p>
            <a:pPr marL="0" indent="0">
              <a:buFont typeface="Arial" panose="020B0604020202020204" pitchFamily="34" charset="0"/>
              <a:buNone/>
            </a:pPr>
            <a:r>
              <a:rPr lang="en-US" sz="1200" b="1" dirty="0">
                <a:latin typeface="+mn-lt"/>
              </a:rPr>
              <a:t>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a:t>
            </a:fld>
            <a:endParaRPr lang="en-US" dirty="0"/>
          </a:p>
        </p:txBody>
      </p:sp>
    </p:spTree>
    <p:extLst>
      <p:ext uri="{BB962C8B-B14F-4D97-AF65-F5344CB8AC3E}">
        <p14:creationId xmlns:p14="http://schemas.microsoft.com/office/powerpoint/2010/main" val="135857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550" y="4421824"/>
            <a:ext cx="6591300" cy="4788851"/>
          </a:xfrm>
        </p:spPr>
        <p:txBody>
          <a:bodyPr>
            <a:normAutofit/>
          </a:bodyPr>
          <a:lstStyle/>
          <a:p>
            <a:pPr marL="285750" lvl="0" indent="-285750">
              <a:buFont typeface="Arial" panose="020B0604020202020204" pitchFamily="34" charset="0"/>
              <a:buChar char="•"/>
            </a:pPr>
            <a:r>
              <a:rPr lang="en-US" sz="1200" b="1" dirty="0"/>
              <a:t>The Litmos System is certified 508 compliant </a:t>
            </a:r>
          </a:p>
          <a:p>
            <a:pPr marL="285750" lvl="0" indent="-285750">
              <a:buFont typeface="Arial" panose="020B0604020202020204" pitchFamily="34" charset="0"/>
              <a:buChar char="•"/>
            </a:pPr>
            <a:r>
              <a:rPr lang="en-US" sz="1200" b="1" dirty="0"/>
              <a:t>Litmos has embedded code in their systems to support these Assistive Technologies Software:</a:t>
            </a:r>
          </a:p>
          <a:p>
            <a:pPr marL="1200150" lvl="2" indent="-285750">
              <a:buFont typeface="Arial" panose="020B0604020202020204" pitchFamily="34" charset="0"/>
              <a:buChar char="•"/>
            </a:pPr>
            <a:r>
              <a:rPr lang="en-US" sz="1200" b="1" dirty="0"/>
              <a:t>JAWS Screen </a:t>
            </a:r>
            <a:r>
              <a:rPr lang="en-US" sz="1200" dirty="0"/>
              <a:t>– allows visually </a:t>
            </a:r>
            <a:r>
              <a:rPr lang="en-US" dirty="0"/>
              <a:t>impaired users to read the text displayed on the computer screen  </a:t>
            </a:r>
          </a:p>
          <a:p>
            <a:pPr marL="1200150" lvl="2" indent="-285750">
              <a:buFont typeface="Arial" panose="020B0604020202020204" pitchFamily="34" charset="0"/>
              <a:buChar char="•"/>
            </a:pPr>
            <a:r>
              <a:rPr lang="en-US" b="1" dirty="0"/>
              <a:t>NVDA Screen Reader - </a:t>
            </a:r>
            <a:r>
              <a:rPr lang="en-US" dirty="0"/>
              <a:t>allows visually impaired users to read the text displayed on the computer screen </a:t>
            </a:r>
          </a:p>
          <a:p>
            <a:pPr marL="1200150" lvl="2" indent="-285750">
              <a:buFont typeface="Arial" panose="020B0604020202020204" pitchFamily="34" charset="0"/>
              <a:buChar char="•"/>
            </a:pPr>
            <a:r>
              <a:rPr lang="en-US" b="1" dirty="0"/>
              <a:t>ZoomText – </a:t>
            </a:r>
            <a:r>
              <a:rPr lang="en-US" dirty="0"/>
              <a:t>allows low-vision users to magnify/reader enlarges and enhances everything on screen</a:t>
            </a:r>
          </a:p>
          <a:p>
            <a:pPr marL="1200150" lvl="2" indent="-285750">
              <a:buFont typeface="Arial" panose="020B0604020202020204" pitchFamily="34" charset="0"/>
              <a:buChar char="•"/>
            </a:pPr>
            <a:r>
              <a:rPr lang="en-US" b="1" dirty="0"/>
              <a:t>Keyboard only navigation – </a:t>
            </a:r>
            <a:r>
              <a:rPr lang="en-US" dirty="0"/>
              <a:t>allows the users who can’t use a mouse to make interactive and navigation elements easily accessible by tabbing and display a keyboard-focus indicator </a:t>
            </a:r>
          </a:p>
          <a:p>
            <a:pPr marL="1200150" lvl="2" indent="-285750">
              <a:buFont typeface="Arial" panose="020B0604020202020204" pitchFamily="34" charset="0"/>
              <a:buChar char="•"/>
            </a:pPr>
            <a:r>
              <a:rPr lang="en-US" b="1" dirty="0"/>
              <a:t>HTML validator – </a:t>
            </a:r>
            <a:r>
              <a:rPr lang="en-US" dirty="0"/>
              <a:t>validate HTML files for compliance against W3C standards (</a:t>
            </a:r>
            <a:r>
              <a:rPr lang="en-US" i="1" dirty="0"/>
              <a:t>finds missing or unbalanced HTML tags in your documents, stray characters, duplicate IDs, missing or invalid attributes and other recommendations</a:t>
            </a:r>
            <a:r>
              <a:rPr lang="en-US" dirty="0"/>
              <a:t>).</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20</a:t>
            </a:fld>
            <a:endParaRPr lang="en-US" dirty="0"/>
          </a:p>
        </p:txBody>
      </p:sp>
    </p:spTree>
    <p:extLst>
      <p:ext uri="{BB962C8B-B14F-4D97-AF65-F5344CB8AC3E}">
        <p14:creationId xmlns:p14="http://schemas.microsoft.com/office/powerpoint/2010/main" val="28514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Calibri" panose="020F0502020204030204" pitchFamily="34" charset="0"/>
                <a:cs typeface="Calibri" panose="020F0502020204030204" pitchFamily="34" charset="0"/>
              </a:rPr>
              <a:t>Let's Get Started:  </a:t>
            </a:r>
            <a:endParaRPr lang="en-US" sz="1200" dirty="0">
              <a:effectLst/>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Remember your training and apply what you have learned.</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Go </a:t>
            </a:r>
            <a:r>
              <a:rPr lang="en-US" sz="1200" b="1" dirty="0">
                <a:latin typeface="Calibri" panose="020F0502020204030204" pitchFamily="34" charset="0"/>
                <a:cs typeface="Calibri" panose="020F0502020204030204" pitchFamily="34" charset="0"/>
              </a:rPr>
              <a:t>to </a:t>
            </a:r>
            <a:r>
              <a:rPr lang="en-US" sz="1200" b="1" dirty="0">
                <a:latin typeface="Calibri" panose="020F0502020204030204" pitchFamily="34" charset="0"/>
                <a:cs typeface="Calibri" panose="020F0502020204030204" pitchFamily="34" charset="0"/>
                <a:hlinkClick r:id="rId3"/>
              </a:rPr>
              <a:t>https://umassmedical.litmos.com</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and log into the LMS portal.</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Complete your assigned trainings.</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Access the LMS course library and review other courses available for you to take.</a:t>
            </a:r>
          </a:p>
          <a:p>
            <a:pPr marL="742950" lvl="1" indent="-285750">
              <a:buFont typeface="Arial" panose="020B0604020202020204" pitchFamily="34" charset="0"/>
              <a:buChar char="•"/>
            </a:pPr>
            <a:r>
              <a:rPr lang="en-US" sz="1200" b="1" dirty="0">
                <a:solidFill>
                  <a:prstClr val="black"/>
                </a:solidFill>
                <a:latin typeface="Calibri" panose="020F0502020204030204" pitchFamily="34" charset="0"/>
                <a:cs typeface="Calibri" panose="020F0502020204030204" pitchFamily="34" charset="0"/>
              </a:rPr>
              <a:t>Support </a:t>
            </a:r>
            <a:r>
              <a:rPr lang="en-US" sz="1200" dirty="0">
                <a:solidFill>
                  <a:prstClr val="black"/>
                </a:solidFill>
                <a:latin typeface="Calibri" panose="020F0502020204030204" pitchFamily="34" charset="0"/>
                <a:cs typeface="Calibri" panose="020F0502020204030204" pitchFamily="34" charset="0"/>
              </a:rPr>
              <a:t>- If you have technical or system problems for an enterprise wide training, please contact Litmos support group at:</a:t>
            </a:r>
          </a:p>
          <a:p>
            <a:pPr marL="1200150" lvl="2" indent="-285750">
              <a:buFont typeface="Arial" panose="020B0604020202020204" pitchFamily="34" charset="0"/>
              <a:buChar char="•"/>
            </a:pPr>
            <a:r>
              <a:rPr lang="en-US" sz="1200" b="1" dirty="0">
                <a:solidFill>
                  <a:prstClr val="black"/>
                </a:solidFill>
                <a:latin typeface="Calibri" panose="020F0502020204030204" pitchFamily="34" charset="0"/>
                <a:cs typeface="Calibri" panose="020F0502020204030204" pitchFamily="34" charset="0"/>
              </a:rPr>
              <a:t>Course questions for department sponsored training </a:t>
            </a:r>
            <a:r>
              <a:rPr lang="en-US" sz="1200" dirty="0">
                <a:solidFill>
                  <a:prstClr val="black"/>
                </a:solidFill>
                <a:latin typeface="Calibri" panose="020F0502020204030204" pitchFamily="34" charset="0"/>
                <a:cs typeface="Calibri" panose="020F0502020204030204" pitchFamily="34" charset="0"/>
              </a:rPr>
              <a:t>– contact UMMS course contact person (contact person will be stated on the assigned course email) </a:t>
            </a:r>
            <a:endParaRPr lang="en-US" sz="1200" b="1" dirty="0">
              <a:solidFill>
                <a:prstClr val="black"/>
              </a:solidFill>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200" b="1" dirty="0">
                <a:solidFill>
                  <a:prstClr val="black"/>
                </a:solidFill>
                <a:latin typeface="Calibri" panose="020F0502020204030204" pitchFamily="34" charset="0"/>
                <a:cs typeface="Calibri" panose="020F0502020204030204" pitchFamily="34" charset="0"/>
              </a:rPr>
              <a:t>Technical or system questions </a:t>
            </a:r>
            <a:r>
              <a:rPr lang="en-US" sz="1200" dirty="0">
                <a:solidFill>
                  <a:prstClr val="black"/>
                </a:solidFill>
                <a:latin typeface="Calibri" panose="020F0502020204030204" pitchFamily="34" charset="0"/>
                <a:cs typeface="Calibri" panose="020F0502020204030204" pitchFamily="34" charset="0"/>
              </a:rPr>
              <a:t>- Phone #: 925-251-2220 ext. 2 or email: </a:t>
            </a:r>
            <a:r>
              <a:rPr lang="en-US" sz="1200" dirty="0">
                <a:solidFill>
                  <a:prstClr val="black"/>
                </a:solidFill>
                <a:latin typeface="Calibri" panose="020F0502020204030204" pitchFamily="34" charset="0"/>
                <a:cs typeface="Calibri" panose="020F0502020204030204" pitchFamily="34" charset="0"/>
                <a:hlinkClick r:id="rId4"/>
              </a:rPr>
              <a:t>support@litmos.com</a:t>
            </a:r>
            <a:endParaRPr lang="en-US" sz="1200" dirty="0">
              <a:solidFill>
                <a:prstClr val="black"/>
              </a:solidFill>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200" dirty="0">
                <a:solidFill>
                  <a:prstClr val="black"/>
                </a:solidFill>
                <a:latin typeface="Calibri" panose="020F0502020204030204" pitchFamily="34" charset="0"/>
                <a:cs typeface="Calibri" panose="020F0502020204030204" pitchFamily="34" charset="0"/>
                <a:hlinkClick r:id="rId5"/>
              </a:rPr>
              <a:t>Click here to access the </a:t>
            </a:r>
            <a:r>
              <a:rPr lang="en-US" sz="1200" b="1" dirty="0">
                <a:solidFill>
                  <a:prstClr val="black"/>
                </a:solidFill>
                <a:latin typeface="Calibri" panose="020F0502020204030204" pitchFamily="34" charset="0"/>
                <a:cs typeface="Calibri" panose="020F0502020204030204" pitchFamily="34" charset="0"/>
                <a:hlinkClick r:id="rId5"/>
              </a:rPr>
              <a:t>LMS Support Contact Resource Sheet </a:t>
            </a:r>
            <a:r>
              <a:rPr lang="en-US" sz="1200" dirty="0">
                <a:solidFill>
                  <a:prstClr val="black"/>
                </a:solidFill>
                <a:latin typeface="Calibri" panose="020F0502020204030204" pitchFamily="34" charset="0"/>
                <a:cs typeface="Calibri" panose="020F0502020204030204" pitchFamily="34" charset="0"/>
                <a:hlinkClick r:id="rId5"/>
              </a:rPr>
              <a:t>for a full list of support contact numbers</a:t>
            </a:r>
            <a:endParaRPr lang="en-US" sz="1200" dirty="0">
              <a:solidFill>
                <a:prstClr val="black"/>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21</a:t>
            </a:fld>
            <a:endParaRPr lang="en-US" dirty="0"/>
          </a:p>
        </p:txBody>
      </p:sp>
    </p:spTree>
    <p:extLst>
      <p:ext uri="{BB962C8B-B14F-4D97-AF65-F5344CB8AC3E}">
        <p14:creationId xmlns:p14="http://schemas.microsoft.com/office/powerpoint/2010/main" val="279214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3875" y="4333876"/>
            <a:ext cx="5796915" cy="4857750"/>
          </a:xfrm>
        </p:spPr>
        <p:txBody>
          <a:bodyPr>
            <a:normAutofit/>
          </a:bodyPr>
          <a:lstStyle/>
          <a:p>
            <a:r>
              <a:rPr lang="en-US" sz="1200" b="0" dirty="0">
                <a:latin typeface="+mn-lt"/>
              </a:rPr>
              <a:t>So what is an LMS?</a:t>
            </a:r>
          </a:p>
          <a:p>
            <a:r>
              <a:rPr lang="en-US" sz="1200" b="0" dirty="0">
                <a:latin typeface="+mn-lt"/>
              </a:rPr>
              <a:t> An LMS is an acronym for a Learning Management System.</a:t>
            </a:r>
          </a:p>
          <a:p>
            <a:endParaRPr lang="en-US" sz="1200" b="0" dirty="0">
              <a:latin typeface="+mn-lt"/>
            </a:endParaRPr>
          </a:p>
          <a:p>
            <a:r>
              <a:rPr lang="en-US" sz="1200" b="0" dirty="0">
                <a:latin typeface="+mn-lt"/>
              </a:rPr>
              <a:t>And what does that acronym stand for: </a:t>
            </a:r>
          </a:p>
          <a:p>
            <a:pPr marL="285750" indent="-285750">
              <a:buFont typeface="Arial" panose="020B0604020202020204" pitchFamily="34" charset="0"/>
              <a:buChar char="•"/>
            </a:pPr>
            <a:r>
              <a:rPr lang="en-US" sz="1200" b="0" dirty="0">
                <a:latin typeface="+mn-lt"/>
              </a:rPr>
              <a:t>“Learning” – it delivers educational, professional development, compliance, and eLearning training courses and programs.</a:t>
            </a:r>
          </a:p>
          <a:p>
            <a:pPr marL="285750" indent="-285750">
              <a:buFont typeface="Arial" panose="020B0604020202020204" pitchFamily="34" charset="0"/>
              <a:buChar char="•"/>
            </a:pPr>
            <a:r>
              <a:rPr lang="en-US" sz="1200" b="0" dirty="0">
                <a:latin typeface="+mn-lt"/>
              </a:rPr>
              <a:t>“Management” – it organizes these courses (create them, edit them, assign them to employees, and, monitor and assess their performance (attendance, proficiencies, etc.). </a:t>
            </a:r>
          </a:p>
          <a:p>
            <a:pPr marL="285750" indent="-285750">
              <a:buFont typeface="Arial" panose="020B0604020202020204" pitchFamily="34" charset="0"/>
              <a:buChar char="•"/>
            </a:pPr>
            <a:r>
              <a:rPr lang="en-US" sz="1200" b="0" dirty="0">
                <a:latin typeface="+mn-lt"/>
              </a:rPr>
              <a:t>“System” - a cloud-based system, meaning the system’s services are available on demand via the Internet </a:t>
            </a:r>
          </a:p>
          <a:p>
            <a:endParaRPr lang="en-US" sz="1200" b="0" dirty="0">
              <a:latin typeface="+mn-lt"/>
            </a:endParaRPr>
          </a:p>
          <a:p>
            <a:r>
              <a:rPr lang="en-US" sz="1200" b="0" dirty="0">
                <a:latin typeface="+mn-lt"/>
              </a:rPr>
              <a:t>A more simplified explanation of the “</a:t>
            </a:r>
            <a:r>
              <a:rPr lang="en-US" sz="1200" b="1" dirty="0">
                <a:latin typeface="+mn-lt"/>
              </a:rPr>
              <a:t>System</a:t>
            </a:r>
            <a:r>
              <a:rPr lang="en-US" sz="1200" b="0" dirty="0">
                <a:latin typeface="+mn-lt"/>
              </a:rPr>
              <a:t>”:</a:t>
            </a:r>
          </a:p>
          <a:p>
            <a:endParaRPr lang="en-US" sz="1200" b="0" dirty="0">
              <a:latin typeface="+mn-lt"/>
            </a:endParaRPr>
          </a:p>
          <a:p>
            <a:pPr marL="171450" indent="-171450">
              <a:buFont typeface="Arial" panose="020B0604020202020204" pitchFamily="34" charset="0"/>
              <a:buChar char="•"/>
            </a:pPr>
            <a:r>
              <a:rPr lang="en-US" sz="1200" b="0" dirty="0">
                <a:latin typeface="+mn-lt"/>
              </a:rPr>
              <a:t>An LMS is the "engine" that powers eLearning, and it consists of two separate parts:</a:t>
            </a:r>
          </a:p>
          <a:p>
            <a:pPr marL="628650" lvl="1" indent="-171450">
              <a:buFont typeface="Arial" panose="020B0604020202020204" pitchFamily="34" charset="0"/>
              <a:buChar char="•"/>
            </a:pPr>
            <a:r>
              <a:rPr lang="en-US" sz="1200" b="0" dirty="0">
                <a:latin typeface="+mn-lt"/>
              </a:rPr>
              <a:t>A server component that performs the core functionality (creating, managing and delivering courses, authenticating users, serving data and notifications, etc.)</a:t>
            </a:r>
          </a:p>
          <a:p>
            <a:pPr marL="628650" lvl="1" indent="-171450">
              <a:buFont typeface="Arial" panose="020B0604020202020204" pitchFamily="34" charset="0"/>
              <a:buChar char="•"/>
            </a:pPr>
            <a:r>
              <a:rPr lang="en-US" sz="1200" b="0" dirty="0">
                <a:latin typeface="+mn-lt"/>
              </a:rPr>
              <a:t>A user interface that runs inside your browser as a web (like Gmail), that is used by administrators, instructors and learners (employees)</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3</a:t>
            </a:fld>
            <a:endParaRPr lang="en-US" dirty="0"/>
          </a:p>
        </p:txBody>
      </p:sp>
    </p:spTree>
    <p:extLst>
      <p:ext uri="{BB962C8B-B14F-4D97-AF65-F5344CB8AC3E}">
        <p14:creationId xmlns:p14="http://schemas.microsoft.com/office/powerpoint/2010/main" val="226950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3875" y="4333876"/>
            <a:ext cx="5796915" cy="4857750"/>
          </a:xfrm>
        </p:spPr>
        <p:txBody>
          <a:bodyPr>
            <a:normAutofit fontScale="70000" lnSpcReduction="20000"/>
          </a:bodyPr>
          <a:lstStyle/>
          <a:p>
            <a:r>
              <a:rPr lang="en-US" sz="1400" b="1" dirty="0"/>
              <a:t>Who uses and LMS?</a:t>
            </a:r>
            <a:r>
              <a:rPr lang="en-US" b="1" dirty="0"/>
              <a:t>  Those who provide eLearning are using an LMS</a:t>
            </a:r>
          </a:p>
          <a:p>
            <a:pPr marL="285750" indent="-285750">
              <a:buFont typeface="Arial" panose="020B0604020202020204" pitchFamily="34" charset="0"/>
              <a:buChar char="•"/>
            </a:pPr>
            <a:r>
              <a:rPr lang="en-US" dirty="0"/>
              <a:t>Traditional educational institutions (schools, universities, colleges).</a:t>
            </a:r>
          </a:p>
          <a:p>
            <a:pPr marL="285750" indent="-285750">
              <a:buFont typeface="Arial" panose="020B0604020202020204" pitchFamily="34" charset="0"/>
              <a:buChar char="•"/>
            </a:pPr>
            <a:r>
              <a:rPr lang="en-US" dirty="0"/>
              <a:t>Businesses of all sizes, from large multinational enterprises to small and medium businesses.</a:t>
            </a:r>
          </a:p>
          <a:p>
            <a:pPr marL="285750" indent="-285750">
              <a:buFont typeface="Arial" panose="020B0604020202020204" pitchFamily="34" charset="0"/>
              <a:buChar char="•"/>
            </a:pPr>
            <a:r>
              <a:rPr lang="en-US" dirty="0"/>
              <a:t>Organizations, from the United Nations to Non-Government Organizations and non-profits.</a:t>
            </a:r>
          </a:p>
          <a:p>
            <a:pPr marL="285750" indent="-285750">
              <a:buFont typeface="Arial" panose="020B0604020202020204" pitchFamily="34" charset="0"/>
              <a:buChar char="•"/>
            </a:pPr>
            <a:r>
              <a:rPr lang="en-US" dirty="0"/>
              <a:t>Government agencies and local governments.</a:t>
            </a:r>
          </a:p>
          <a:p>
            <a:pPr marL="285750" indent="-285750">
              <a:buFont typeface="Arial" panose="020B0604020202020204" pitchFamily="34" charset="0"/>
              <a:buChar char="•"/>
            </a:pPr>
            <a:r>
              <a:rPr lang="en-US" dirty="0"/>
              <a:t>Online and eLearning based educational institutions.</a:t>
            </a:r>
          </a:p>
          <a:p>
            <a:endParaRPr lang="en-US" b="1" dirty="0"/>
          </a:p>
          <a:p>
            <a:r>
              <a:rPr lang="en-US" sz="1400" b="1" dirty="0"/>
              <a:t>What is an LMS used for? An LMS can be used for all kinds of learning activities.</a:t>
            </a:r>
            <a:endParaRPr lang="en-US" b="1" dirty="0"/>
          </a:p>
          <a:p>
            <a:r>
              <a:rPr lang="en-US" b="1" dirty="0"/>
              <a:t>Employee training</a:t>
            </a:r>
            <a:endParaRPr lang="en-US" dirty="0"/>
          </a:p>
          <a:p>
            <a:pPr marL="171450" indent="-171450">
              <a:buFont typeface="Arial" panose="020B0604020202020204" pitchFamily="34" charset="0"/>
              <a:buChar char="•"/>
            </a:pPr>
            <a:r>
              <a:rPr lang="en-US" dirty="0"/>
              <a:t>The need to train new employees or teach existing employees new skills is a constant.</a:t>
            </a:r>
          </a:p>
          <a:p>
            <a:pPr marL="171450" indent="-171450">
              <a:buFont typeface="Arial" panose="020B0604020202020204" pitchFamily="34" charset="0"/>
              <a:buChar char="•"/>
            </a:pPr>
            <a:r>
              <a:rPr lang="en-US" dirty="0"/>
              <a:t>With an LMS you let your employees study the material online and at their own pace.</a:t>
            </a:r>
          </a:p>
          <a:p>
            <a:pPr marL="171450" indent="-171450">
              <a:buFont typeface="Arial" panose="020B0604020202020204" pitchFamily="34" charset="0"/>
              <a:buChar char="•"/>
            </a:pPr>
            <a:r>
              <a:rPr lang="en-US" dirty="0"/>
              <a:t>With eLearning, managers can gain better insights on their employees' progress with integrated monitoring and reporting tools.</a:t>
            </a:r>
          </a:p>
          <a:p>
            <a:r>
              <a:rPr lang="en-US" b="1" dirty="0"/>
              <a:t>Compliance requirements</a:t>
            </a:r>
          </a:p>
          <a:p>
            <a:pPr marL="171450" indent="-171450">
              <a:buFont typeface="Arial" panose="020B0604020202020204" pitchFamily="34" charset="0"/>
              <a:buChar char="•"/>
            </a:pPr>
            <a:r>
              <a:rPr lang="en-US" dirty="0"/>
              <a:t>Title IX, IT security, and more The LMS is a flexible and easy way to deploy and for employees to access compliance trainings.</a:t>
            </a:r>
          </a:p>
          <a:p>
            <a:pPr marL="171450" indent="-171450">
              <a:buFont typeface="Arial" panose="020B0604020202020204" pitchFamily="34" charset="0"/>
              <a:buChar char="•"/>
            </a:pPr>
            <a:r>
              <a:rPr lang="en-US" dirty="0"/>
              <a:t>It is a complete compliance tracking database.</a:t>
            </a:r>
          </a:p>
          <a:p>
            <a:r>
              <a:rPr lang="en-US" b="1" dirty="0"/>
              <a:t>Employee orientation and onboarding support</a:t>
            </a:r>
            <a:endParaRPr lang="en-US" dirty="0"/>
          </a:p>
          <a:p>
            <a:pPr marL="171450" indent="-171450">
              <a:buFont typeface="Arial" panose="020B0604020202020204" pitchFamily="34" charset="0"/>
              <a:buChar char="•"/>
            </a:pPr>
            <a:r>
              <a:rPr lang="en-US" dirty="0"/>
              <a:t>Some of the manual tasks of onboarding a new hire can be automated and handled easily by an LMS. For example, Title IX and Clery Act compliance tasks </a:t>
            </a:r>
          </a:p>
          <a:p>
            <a:r>
              <a:rPr lang="en-US" b="1" dirty="0"/>
              <a:t>Knowledge retention</a:t>
            </a:r>
            <a:endParaRPr lang="en-US" dirty="0"/>
          </a:p>
          <a:p>
            <a:pPr marL="171450" indent="-171450">
              <a:buFont typeface="Arial" panose="020B0604020202020204" pitchFamily="34" charset="0"/>
              <a:buChar char="•"/>
            </a:pPr>
            <a:r>
              <a:rPr lang="en-US" dirty="0"/>
              <a:t>A knowledge retention program ensures that valuable skills, techniques and information stays with our institution when employees leave or retire.</a:t>
            </a:r>
          </a:p>
          <a:p>
            <a:pPr marL="171450" indent="-171450">
              <a:buFont typeface="Arial" panose="020B0604020202020204" pitchFamily="34" charset="0"/>
              <a:buChar char="•"/>
            </a:pPr>
            <a:r>
              <a:rPr lang="en-US" dirty="0"/>
              <a:t>You don't want this valuable information to just sit in a document management system that nobody ever checks. </a:t>
            </a:r>
          </a:p>
          <a:p>
            <a:pPr marL="171450" indent="-171450">
              <a:buFont typeface="Arial" panose="020B0604020202020204" pitchFamily="34" charset="0"/>
              <a:buChar char="•"/>
            </a:pPr>
            <a:r>
              <a:rPr lang="en-US" dirty="0"/>
              <a:t>You always want to have that valuable information available  to train new employees or people coming from other departments is what an LMS can do.</a:t>
            </a:r>
          </a:p>
          <a:p>
            <a:r>
              <a:rPr lang="en-US" b="1" dirty="0"/>
              <a:t>Education</a:t>
            </a:r>
            <a:endParaRPr lang="en-US" dirty="0"/>
          </a:p>
          <a:p>
            <a:pPr marL="171450" indent="-171450">
              <a:buFont typeface="Arial" panose="020B0604020202020204" pitchFamily="34" charset="0"/>
              <a:buChar char="•"/>
            </a:pPr>
            <a:r>
              <a:rPr lang="en-US" dirty="0"/>
              <a:t>An LMS is a good fit for general educational offerings.</a:t>
            </a:r>
          </a:p>
          <a:p>
            <a:pPr marL="171450" indent="-171450">
              <a:buFont typeface="Arial" panose="020B0604020202020204" pitchFamily="34" charset="0"/>
              <a:buChar char="•"/>
            </a:pPr>
            <a:r>
              <a:rPr lang="en-US" dirty="0"/>
              <a:t>It supplements its live classroom-based courses, educating its employees, and more.</a:t>
            </a:r>
          </a:p>
          <a:p>
            <a:r>
              <a:rPr lang="en-US" b="1" dirty="0"/>
              <a:t>Employee Professional Development Training </a:t>
            </a:r>
          </a:p>
          <a:p>
            <a:pPr marL="171450" indent="-171450">
              <a:buFont typeface="Arial" panose="020B0604020202020204" pitchFamily="34" charset="0"/>
              <a:buChar char="•"/>
            </a:pPr>
            <a:r>
              <a:rPr lang="en-US" b="0" dirty="0"/>
              <a:t>An LMS is a platform where employees can take all different types of professional development courses that are easily available that may not be if it were not for the LMS.</a:t>
            </a:r>
          </a:p>
          <a:p>
            <a:r>
              <a:rPr lang="en-US" b="1" dirty="0"/>
              <a:t>Career Planning (Phase II)</a:t>
            </a:r>
          </a:p>
          <a:p>
            <a:pPr marL="171450" indent="-171450">
              <a:buFont typeface="Arial" panose="020B0604020202020204" pitchFamily="34" charset="0"/>
              <a:buChar char="•"/>
            </a:pPr>
            <a:r>
              <a:rPr lang="en-US" dirty="0"/>
              <a:t>There are more details in coming slides on the LMS and Career planning. </a:t>
            </a:r>
          </a:p>
          <a:p>
            <a:endParaRPr lang="en-US" dirty="0"/>
          </a:p>
          <a:p>
            <a:r>
              <a:rPr lang="en-US" b="1" dirty="0"/>
              <a:t>eLearning is here to stay, and it might be the very future of learning.</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4</a:t>
            </a:fld>
            <a:endParaRPr lang="en-US" dirty="0"/>
          </a:p>
        </p:txBody>
      </p:sp>
    </p:spTree>
    <p:extLst>
      <p:ext uri="{BB962C8B-B14F-4D97-AF65-F5344CB8AC3E}">
        <p14:creationId xmlns:p14="http://schemas.microsoft.com/office/powerpoint/2010/main" val="297028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sz="1400" b="1" dirty="0"/>
              <a:t>Why did we do this?  Why did we turn to getting an LMS?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UMMS Did Not Have a Turn-key Learning &amp; Development Platform – </a:t>
            </a:r>
            <a:r>
              <a:rPr lang="en-US" sz="1400" dirty="0"/>
              <a:t>We </a:t>
            </a:r>
            <a:r>
              <a:rPr lang="en-US" sz="1200" dirty="0"/>
              <a:t>utilized multiple platforms for the administration and training of compliance, professional development, business process, etc. courses because we did not have a one stop source learning management platform.  We actually used 6+ platforms to create, announce, register, track, survey, metrics etc. a training here at UMMS. It was very fragmented and not the best efficiencies. </a:t>
            </a:r>
          </a:p>
          <a:p>
            <a:endParaRPr lang="en-US" dirty="0"/>
          </a:p>
          <a:p>
            <a:pPr marL="285750" indent="-285750">
              <a:buFont typeface="Arial" panose="020B0604020202020204" pitchFamily="34" charset="0"/>
              <a:buChar char="•"/>
            </a:pPr>
            <a:r>
              <a:rPr lang="en-US" sz="1400" b="1" dirty="0"/>
              <a:t>Gaps with Training Platform Needs – </a:t>
            </a:r>
            <a:r>
              <a:rPr lang="en-US" sz="1400" dirty="0"/>
              <a:t>W</a:t>
            </a:r>
            <a:r>
              <a:rPr lang="en-US" sz="1200" dirty="0"/>
              <a:t>ithout an electronic and database functionality, we were unable to provide a full-service eLearning learning and training platform that could also track attendance and provide metrics.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HR LMS Review Fall 2018</a:t>
            </a:r>
            <a:r>
              <a:rPr lang="en-US" sz="1200" dirty="0"/>
              <a:t> – In in the Fall of 2018, the Human Resources Learning and Development Team began looking at the market for a best-in-class LMS platform for UMMS. The review included a thorough assessment of the top tier LMS providers on the market today.</a:t>
            </a:r>
          </a:p>
          <a:p>
            <a:r>
              <a:rPr lang="en-US" sz="1200" dirty="0"/>
              <a:t> </a:t>
            </a:r>
          </a:p>
          <a:p>
            <a:pPr marL="285750" indent="-285750">
              <a:buFont typeface="Arial" panose="020B0604020202020204" pitchFamily="34" charset="0"/>
              <a:buChar char="•"/>
            </a:pPr>
            <a:r>
              <a:rPr lang="en-US" sz="1400" b="1" dirty="0"/>
              <a:t>Litmos Learning Management System </a:t>
            </a:r>
            <a:r>
              <a:rPr lang="en-US" sz="1200" b="1" dirty="0"/>
              <a:t>- </a:t>
            </a:r>
            <a:r>
              <a:rPr lang="en-US" sz="1200" dirty="0"/>
              <a:t>After looking at multiple systems, the Litmos system was determined to be the best product available. It has been given numerous awards including Top 10+ Best LMS Software in 2019; LMS Category Leaders for Q1 2019 Award, Winner of Talented Learning and Best Learning System 2019, and more. It demonstrated a very user-friendly experience (intuitive to the user and to navigate around), excellent functionality (it has all the bells and whistles where you can upload multiple file formats, a personalized dashboard), it is adaptable to a wide variety of learning practices (mp4 files, PowerPoint, webinars etc.), operates in a very reliable environment and fits the needs of UMMS. As a result, Litmos was purchased.</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400" b="1" dirty="0"/>
              <a:t>Other UMMS Groups Taking Advantage of System </a:t>
            </a:r>
            <a:r>
              <a:rPr lang="en-US" sz="1200" b="1" dirty="0"/>
              <a:t>- </a:t>
            </a:r>
            <a:r>
              <a:rPr lang="en-US" sz="1200" dirty="0"/>
              <a:t>Other University potential users were consulted, and they are now preparing to take advantage of the LMS for their department compliance and other trainings. </a:t>
            </a:r>
            <a:endParaRPr lang="en-US" sz="1200" b="1"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5</a:t>
            </a:fld>
            <a:endParaRPr lang="en-US" dirty="0"/>
          </a:p>
        </p:txBody>
      </p:sp>
    </p:spTree>
    <p:extLst>
      <p:ext uri="{BB962C8B-B14F-4D97-AF65-F5344CB8AC3E}">
        <p14:creationId xmlns:p14="http://schemas.microsoft.com/office/powerpoint/2010/main" val="324382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rPr>
              <a:t>You will see some common terms in the LMS</a:t>
            </a:r>
          </a:p>
          <a:p>
            <a:pPr marL="285750" indent="-285750">
              <a:buFont typeface="Arial" panose="020B0604020202020204" pitchFamily="34" charset="0"/>
              <a:buChar char="•"/>
            </a:pPr>
            <a:endParaRPr lang="en-US" sz="1200" dirty="0">
              <a:effectLst/>
            </a:endParaRPr>
          </a:p>
          <a:p>
            <a:pPr marL="285750" indent="-285750">
              <a:buFont typeface="Arial" panose="020B0604020202020204" pitchFamily="34" charset="0"/>
              <a:buChar char="•"/>
            </a:pPr>
            <a:r>
              <a:rPr lang="en-US" sz="1200" dirty="0">
                <a:effectLst/>
              </a:rPr>
              <a:t>A very common term is a learning path.  What is a course versus a learning path?</a:t>
            </a:r>
          </a:p>
          <a:p>
            <a:pPr marL="742950" lvl="1" indent="-285750">
              <a:buFont typeface="Arial" panose="020B0604020202020204" pitchFamily="34" charset="0"/>
              <a:buChar char="•"/>
            </a:pPr>
            <a:r>
              <a:rPr lang="en-US" sz="1200" b="1" dirty="0">
                <a:effectLst/>
              </a:rPr>
              <a:t>Course</a:t>
            </a:r>
            <a:r>
              <a:rPr lang="en-US" sz="1200" dirty="0">
                <a:effectLst/>
              </a:rPr>
              <a:t> – A course consists of modules that make up the instructional content of the </a:t>
            </a:r>
            <a:r>
              <a:rPr lang="en-US" sz="1200" dirty="0"/>
              <a:t>course that can be anything from videos to PowerPoint decks. </a:t>
            </a:r>
            <a:endParaRPr lang="en-US" sz="1200" dirty="0">
              <a:effectLst/>
              <a:highlight>
                <a:srgbClr val="FFFF00"/>
              </a:highlight>
            </a:endParaRPr>
          </a:p>
          <a:p>
            <a:pPr marL="742950" lvl="1" indent="-285750">
              <a:buFont typeface="Arial" panose="020B0604020202020204" pitchFamily="34" charset="0"/>
              <a:buChar char="•"/>
            </a:pPr>
            <a:r>
              <a:rPr lang="en-US" sz="1200" b="1" dirty="0"/>
              <a:t>Learning Paths </a:t>
            </a:r>
            <a:r>
              <a:rPr lang="en-US" sz="1200" dirty="0"/>
              <a:t>– A collection of courses that allows the learner to master a topic in small steps. The learning path approach is more effective when a learner needs to absorb a lot information on a certain topic.</a:t>
            </a:r>
            <a:endParaRPr lang="en-US" sz="1200" dirty="0">
              <a:effectLst/>
              <a:highlight>
                <a:srgbClr val="FFFF00"/>
              </a:highlight>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6</a:t>
            </a:fld>
            <a:endParaRPr lang="en-US" dirty="0"/>
          </a:p>
        </p:txBody>
      </p:sp>
    </p:spTree>
    <p:extLst>
      <p:ext uri="{BB962C8B-B14F-4D97-AF65-F5344CB8AC3E}">
        <p14:creationId xmlns:p14="http://schemas.microsoft.com/office/powerpoint/2010/main" val="23114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3875" y="4333876"/>
            <a:ext cx="5796915" cy="4857750"/>
          </a:xfrm>
        </p:spPr>
        <p:txBody>
          <a:bodyPr>
            <a:normAutofit/>
          </a:bodyPr>
          <a:lstStyle/>
          <a:p>
            <a:r>
              <a:rPr lang="en-US" sz="1200" dirty="0"/>
              <a:t>Below are some of the LMS Learner Benefits</a:t>
            </a:r>
          </a:p>
          <a:p>
            <a:pPr marL="285750" indent="-285750">
              <a:buFont typeface="Arial" panose="020B0604020202020204" pitchFamily="34" charset="0"/>
              <a:buChar char="•"/>
            </a:pPr>
            <a:r>
              <a:rPr lang="en-US" sz="1200" b="1" dirty="0"/>
              <a:t>Learning Libraries – </a:t>
            </a:r>
            <a:r>
              <a:rPr lang="en-US" sz="1200" dirty="0"/>
              <a:t>Access to a wide range of skill-development, compliance, leadership and professional development content, and more that is instantly available to you. </a:t>
            </a:r>
            <a:endParaRPr lang="en-US" sz="1200" b="1" dirty="0"/>
          </a:p>
          <a:p>
            <a:pPr marL="285750" indent="-285750">
              <a:buFont typeface="Arial" panose="020B0604020202020204" pitchFamily="34" charset="0"/>
              <a:buChar char="•"/>
            </a:pPr>
            <a:r>
              <a:rPr lang="en-US" sz="1200" b="1" dirty="0"/>
              <a:t>Flexibility - </a:t>
            </a:r>
            <a:r>
              <a:rPr lang="en-US" sz="1200" dirty="0"/>
              <a:t>Access the training and materials at your own pace. Stop the course and then come back to it the next day to begin right where you left off.</a:t>
            </a:r>
            <a:endParaRPr lang="en-US" sz="1200" b="1" dirty="0"/>
          </a:p>
          <a:p>
            <a:pPr marL="285750" indent="-285750">
              <a:buFont typeface="Arial" panose="020B0604020202020204" pitchFamily="34" charset="0"/>
              <a:buChar char="•"/>
            </a:pPr>
            <a:r>
              <a:rPr lang="en-US" sz="1200" b="1" dirty="0"/>
              <a:t>Accessibility </a:t>
            </a:r>
            <a:r>
              <a:rPr lang="en-US" sz="1200" dirty="0"/>
              <a:t>– Learning material is accessible on any device. You can access courses and videos from your computer, laptop, phone or tablet.</a:t>
            </a:r>
          </a:p>
          <a:p>
            <a:pPr marL="285750" indent="-285750">
              <a:buFont typeface="Arial" panose="020B0604020202020204" pitchFamily="34" charset="0"/>
              <a:buChar char="•"/>
            </a:pPr>
            <a:r>
              <a:rPr lang="en-US" sz="1200" b="1" dirty="0"/>
              <a:t>Learning Paths and Courses to Attain Skill Set </a:t>
            </a:r>
            <a:r>
              <a:rPr lang="en-US" sz="1200" dirty="0"/>
              <a:t>– You will have more ways to access our learning paths and courses to learn new skills/competencies to increase your career mobility at UMMS. </a:t>
            </a:r>
          </a:p>
          <a:p>
            <a:pPr marL="285750" indent="-285750">
              <a:buFont typeface="Arial" panose="020B0604020202020204" pitchFamily="34" charset="0"/>
              <a:buChar char="•"/>
            </a:pPr>
            <a:r>
              <a:rPr lang="en-US" sz="1200" b="1" dirty="0"/>
              <a:t>Access to Compliance Trainings </a:t>
            </a:r>
            <a:r>
              <a:rPr lang="en-US" sz="1200" dirty="0"/>
              <a:t>- Easy access to complete compliance trainings and meet those requirements.</a:t>
            </a:r>
          </a:p>
          <a:p>
            <a:pPr marL="285750" indent="-285750">
              <a:buFont typeface="Arial" panose="020B0604020202020204" pitchFamily="34" charset="0"/>
              <a:buChar char="•"/>
            </a:pPr>
            <a:r>
              <a:rPr lang="en-US" sz="1200" b="1" dirty="0"/>
              <a:t>Personalized Metrics Dashboard </a:t>
            </a:r>
            <a:r>
              <a:rPr lang="en-US" sz="1200" dirty="0"/>
              <a:t>– Access to your very own UMMS LMS dashboard that reflects your personalized assigned trainings, achievements, course library, and more that makes it easy for you to track and keep all your training histories and certifications.</a:t>
            </a:r>
          </a:p>
          <a:p>
            <a:pPr marL="285750" indent="-285750">
              <a:buFont typeface="Arial" panose="020B0604020202020204" pitchFamily="34" charset="0"/>
              <a:buChar char="•"/>
            </a:pPr>
            <a:r>
              <a:rPr lang="en-US" sz="1200" b="1" dirty="0"/>
              <a:t>Support </a:t>
            </a:r>
            <a:r>
              <a:rPr lang="en-US" sz="1200" dirty="0"/>
              <a:t>– A support team for technical or system problems.</a:t>
            </a:r>
          </a:p>
          <a:p>
            <a:pPr marL="285750" indent="-285750">
              <a:buFont typeface="Arial" panose="020B0604020202020204" pitchFamily="34" charset="0"/>
              <a:buChar char="•"/>
            </a:pPr>
            <a:r>
              <a:rPr lang="en-US" sz="1200" b="1" dirty="0"/>
              <a:t>Employee Development Planning Tool – </a:t>
            </a:r>
            <a:r>
              <a:rPr lang="en-US" sz="1200" dirty="0"/>
              <a:t>An LMS solution offers a variety of compelling benefits for your professional development and career planning.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7</a:t>
            </a:fld>
            <a:endParaRPr lang="en-US" dirty="0"/>
          </a:p>
        </p:txBody>
      </p:sp>
    </p:spTree>
    <p:extLst>
      <p:ext uri="{BB962C8B-B14F-4D97-AF65-F5344CB8AC3E}">
        <p14:creationId xmlns:p14="http://schemas.microsoft.com/office/powerpoint/2010/main" val="322806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Learning strategies will be closely linked to the career paths, internal mobility and succession planning.  This will be part of the 2020-2025 HR Strategic Plan. </a:t>
            </a:r>
          </a:p>
          <a:p>
            <a:endParaRPr lang="en-US" dirty="0"/>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We will offer an Individual Development Plan (IDP) to our employees to assist them in achieving their career and professional development goals at UMMS. </a:t>
            </a:r>
          </a:p>
          <a:p>
            <a:pPr marL="742950" lvl="1" indent="-285750" algn="l">
              <a:buFont typeface="Courier New" panose="02070309020205020404" pitchFamily="49" charset="0"/>
              <a:buChar char="o"/>
            </a:pPr>
            <a:r>
              <a:rPr lang="en-US" sz="1200" dirty="0">
                <a:solidFill>
                  <a:schemeClr val="tx1"/>
                </a:solidFill>
                <a:latin typeface="Times New Roman" panose="02020603050405020304" pitchFamily="18" charset="0"/>
                <a:cs typeface="Times New Roman" panose="02020603050405020304" pitchFamily="18" charset="0"/>
              </a:rPr>
              <a:t>the IDP is designed to help managers, employees and HR understand the development needs of each employee and translate those needs into a defined career path. </a:t>
            </a:r>
          </a:p>
          <a:p>
            <a:pPr marL="742950" lvl="1" indent="-285750" algn="l">
              <a:buFont typeface="Courier New" panose="02070309020205020404" pitchFamily="49" charset="0"/>
              <a:buChar char="o"/>
            </a:pPr>
            <a:r>
              <a:rPr lang="en-US" sz="1200" dirty="0">
                <a:solidFill>
                  <a:schemeClr val="tx1"/>
                </a:solidFill>
              </a:rPr>
              <a:t>t</a:t>
            </a:r>
            <a:r>
              <a:rPr lang="en-US" sz="1200" dirty="0">
                <a:solidFill>
                  <a:schemeClr val="tx1"/>
                </a:solidFill>
                <a:latin typeface="Times New Roman" panose="02020603050405020304" pitchFamily="18" charset="0"/>
                <a:cs typeface="Times New Roman" panose="02020603050405020304" pitchFamily="18" charset="0"/>
              </a:rPr>
              <a:t>he IDP will also assist in setting expectations between employees and their managers for specific learning objectives and a timeframe in which to achieve them.</a:t>
            </a:r>
          </a:p>
          <a:p>
            <a:pPr marL="742950" lvl="1" indent="-285750" algn="l">
              <a:buFont typeface="Courier New" panose="02070309020205020404" pitchFamily="49" charset="0"/>
              <a:buChar char="o"/>
            </a:pP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We will use our Learning Management System (LMS) for content and tracking, give employees visibility how they can progress from one position to the next at UMMS and how long a typical progression path will take for them.</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8</a:t>
            </a:fld>
            <a:endParaRPr lang="en-US" dirty="0"/>
          </a:p>
        </p:txBody>
      </p:sp>
    </p:spTree>
    <p:extLst>
      <p:ext uri="{BB962C8B-B14F-4D97-AF65-F5344CB8AC3E}">
        <p14:creationId xmlns:p14="http://schemas.microsoft.com/office/powerpoint/2010/main" val="72653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prstClr val="black"/>
                </a:solidFill>
              </a:rPr>
              <a:t>Resource for IDP</a:t>
            </a:r>
          </a:p>
          <a:p>
            <a:pPr lvl="0"/>
            <a:endParaRPr lang="en-US" sz="1200" b="1" dirty="0">
              <a:solidFill>
                <a:prstClr val="black"/>
              </a:solidFill>
            </a:endParaRPr>
          </a:p>
          <a:p>
            <a:pPr marL="800100" lvl="1" indent="-342900">
              <a:buFont typeface="Arial" panose="020B0604020202020204" pitchFamily="34" charset="0"/>
              <a:buChar char="•"/>
            </a:pPr>
            <a:r>
              <a:rPr lang="en-US" sz="1200" dirty="0">
                <a:solidFill>
                  <a:prstClr val="black"/>
                </a:solidFill>
              </a:rPr>
              <a:t>In FY2020, managers and employees will begin working on creating a  professional development and a career development plan. </a:t>
            </a:r>
          </a:p>
          <a:p>
            <a:pPr marL="800100" lvl="1" indent="-342900">
              <a:buFont typeface="Arial" panose="020B0604020202020204" pitchFamily="34" charset="0"/>
              <a:buChar char="•"/>
            </a:pPr>
            <a:r>
              <a:rPr lang="en-US" sz="1200" dirty="0">
                <a:solidFill>
                  <a:prstClr val="black"/>
                </a:solidFill>
              </a:rPr>
              <a:t>The LMS can be leveraged as a foundational resource to support the employee’s professional and career development plan.</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9</a:t>
            </a:fld>
            <a:endParaRPr lang="en-US" dirty="0"/>
          </a:p>
        </p:txBody>
      </p:sp>
    </p:spTree>
    <p:extLst>
      <p:ext uri="{BB962C8B-B14F-4D97-AF65-F5344CB8AC3E}">
        <p14:creationId xmlns:p14="http://schemas.microsoft.com/office/powerpoint/2010/main" val="214795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704850"/>
          </a:xfrm>
        </p:spPr>
        <p:txBody>
          <a:bodyPr>
            <a:normAutofit/>
          </a:bodyPr>
          <a:lstStyle>
            <a:lvl1pPr algn="l">
              <a:defRPr sz="3200" baseline="0">
                <a:solidFill>
                  <a:srgbClr val="003399"/>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514600"/>
            <a:ext cx="6400800" cy="457200"/>
          </a:xfrm>
        </p:spPr>
        <p:txBody>
          <a:bodyPr>
            <a:normAutofit/>
          </a:bodyPr>
          <a:lstStyle>
            <a:lvl1pPr marL="0" indent="0" algn="l">
              <a:buNone/>
              <a:defRPr sz="1800" b="0" i="0" baseline="0">
                <a:solidFill>
                  <a:schemeClr val="bg1">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3124200"/>
            <a:ext cx="2133600" cy="365125"/>
          </a:xfrm>
        </p:spPr>
        <p:txBody>
          <a:bodyPr anchor="t"/>
          <a:lstStyle>
            <a:lvl1pPr>
              <a:defRPr sz="2400" b="1" i="1">
                <a:solidFill>
                  <a:srgbClr val="000000"/>
                </a:solidFill>
                <a:latin typeface="Times" charset="0"/>
                <a:cs typeface="Arial" pitchFamily="34" charset="0"/>
              </a:defRPr>
            </a:lvl1pPr>
          </a:lstStyle>
          <a:p>
            <a:pPr>
              <a:defRPr/>
            </a:pPr>
            <a:fld id="{E1CD5349-C2E9-4862-A0FF-5B34AAE63191}" type="datetime1">
              <a:rPr lang="en-US" altLang="en-US"/>
              <a:pPr>
                <a:defRPr/>
              </a:pPr>
              <a:t>9/10/2019</a:t>
            </a:fld>
            <a:endParaRPr lang="en-US" altLang="en-US" dirty="0"/>
          </a:p>
        </p:txBody>
      </p:sp>
    </p:spTree>
    <p:extLst>
      <p:ext uri="{BB962C8B-B14F-4D97-AF65-F5344CB8AC3E}">
        <p14:creationId xmlns:p14="http://schemas.microsoft.com/office/powerpoint/2010/main" val="39804903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799"/>
          </a:xfrm>
          <a:noFill/>
        </p:spPr>
        <p:txBody>
          <a:bodyPr/>
          <a:lstStyle>
            <a:lvl1pPr>
              <a:defRPr sz="3600">
                <a:solidFill>
                  <a:srgbClr val="000000"/>
                </a:solidFill>
                <a:latin typeface="Times"/>
                <a:cs typeface="Times"/>
              </a:defRPr>
            </a:lvl1pPr>
            <a:lvl2pPr>
              <a:defRPr sz="3200">
                <a:solidFill>
                  <a:srgbClr val="000000"/>
                </a:solidFill>
                <a:latin typeface="Times"/>
                <a:cs typeface="Times"/>
              </a:defRPr>
            </a:lvl2pPr>
            <a:lvl3pPr>
              <a:defRPr sz="2800">
                <a:solidFill>
                  <a:srgbClr val="000000"/>
                </a:solidFill>
                <a:latin typeface="Times"/>
                <a:cs typeface="Times"/>
              </a:defRPr>
            </a:lvl3pPr>
            <a:lvl4pPr>
              <a:defRPr sz="2800">
                <a:solidFill>
                  <a:srgbClr val="000000"/>
                </a:solidFill>
                <a:latin typeface="Times"/>
                <a:cs typeface="Times"/>
              </a:defRPr>
            </a:lvl4pPr>
            <a:lvl5pPr>
              <a:defRPr sz="2400">
                <a:solidFill>
                  <a:srgbClr val="000000"/>
                </a:solidFill>
                <a:latin typeface="Times"/>
                <a:cs typeface="Time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8" name="Slide Number Placeholder 4"/>
          <p:cNvSpPr>
            <a:spLocks noGrp="1"/>
          </p:cNvSpPr>
          <p:nvPr>
            <p:ph type="sldNum" sz="quarter" idx="4"/>
          </p:nvPr>
        </p:nvSpPr>
        <p:spPr>
          <a:xfrm>
            <a:off x="8426282" y="6356350"/>
            <a:ext cx="585581"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pPr>
              <a:defRPr/>
            </a:pPr>
            <a:fld id="{D77E2A5A-9FAD-6240-AE39-0656AB7A0ACB}" type="slidenum">
              <a:rPr lang="en-US" smtClean="0"/>
              <a:pPr>
                <a:defRPr/>
              </a:pPr>
              <a:t>‹#›</a:t>
            </a:fld>
            <a:endParaRPr lang="en-US" dirty="0"/>
          </a:p>
        </p:txBody>
      </p:sp>
      <p:sp>
        <p:nvSpPr>
          <p:cNvPr id="12" name="Footer Placeholder 3"/>
          <p:cNvSpPr>
            <a:spLocks noGrp="1"/>
          </p:cNvSpPr>
          <p:nvPr>
            <p:ph type="ftr" sz="quarter" idx="3"/>
          </p:nvPr>
        </p:nvSpPr>
        <p:spPr>
          <a:xfrm>
            <a:off x="459307" y="6324600"/>
            <a:ext cx="4800600" cy="381000"/>
          </a:xfrm>
          <a:prstGeom prst="rect">
            <a:avLst/>
          </a:prstGeom>
        </p:spPr>
        <p:txBody>
          <a:bodyPr vert="horz" lIns="91440" tIns="45720" rIns="91440" bIns="45720" rtlCol="0" anchor="ctr"/>
          <a:lstStyle>
            <a:lvl1pPr algn="l">
              <a:defRPr sz="1200" b="0" i="0">
                <a:solidFill>
                  <a:schemeClr val="bg1"/>
                </a:solidFill>
                <a:latin typeface="Arial"/>
                <a:cs typeface="Arial"/>
              </a:defRPr>
            </a:lvl1pPr>
          </a:lstStyle>
          <a:p>
            <a:pPr>
              <a:defRPr/>
            </a:pPr>
            <a:endParaRPr lang="en-US" dirty="0"/>
          </a:p>
        </p:txBody>
      </p:sp>
    </p:spTree>
    <p:extLst>
      <p:ext uri="{BB962C8B-B14F-4D97-AF65-F5344CB8AC3E}">
        <p14:creationId xmlns:p14="http://schemas.microsoft.com/office/powerpoint/2010/main" val="3165020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36B4A-DD07-417B-AB58-F8EA90802784}"/>
              </a:ext>
            </a:extLst>
          </p:cNvPr>
          <p:cNvSpPr>
            <a:spLocks noGrp="1"/>
          </p:cNvSpPr>
          <p:nvPr>
            <p:ph type="dt" sz="half" idx="10"/>
          </p:nvPr>
        </p:nvSpPr>
        <p:spPr/>
        <p:txBody>
          <a:bodyPr/>
          <a:lstStyle/>
          <a:p>
            <a:pPr defTabSz="914400">
              <a:defRPr/>
            </a:pPr>
            <a:fld id="{BFBD1B10-CAE3-4E6F-924B-3617EC86B487}" type="datetime1">
              <a:rPr lang="en-US" altLang="en-US" smtClean="0">
                <a:ea typeface="MS PGothic" pitchFamily="34" charset="-128"/>
                <a:cs typeface="+mn-cs"/>
              </a:rPr>
              <a:pPr defTabSz="914400">
                <a:defRPr/>
              </a:pPr>
              <a:t>9/10/2019</a:t>
            </a:fld>
            <a:endParaRPr lang="en-US" altLang="en-US" dirty="0">
              <a:ea typeface="MS PGothic" pitchFamily="34" charset="-128"/>
              <a:cs typeface="+mn-cs"/>
            </a:endParaRPr>
          </a:p>
        </p:txBody>
      </p:sp>
      <p:sp>
        <p:nvSpPr>
          <p:cNvPr id="3" name="Footer Placeholder 2">
            <a:extLst>
              <a:ext uri="{FF2B5EF4-FFF2-40B4-BE49-F238E27FC236}">
                <a16:creationId xmlns:a16="http://schemas.microsoft.com/office/drawing/2014/main" id="{9F507598-B63D-4CA9-9694-AB1ABA7D05CF}"/>
              </a:ext>
            </a:extLst>
          </p:cNvPr>
          <p:cNvSpPr>
            <a:spLocks noGrp="1"/>
          </p:cNvSpPr>
          <p:nvPr>
            <p:ph type="ftr" sz="quarter" idx="11"/>
          </p:nvPr>
        </p:nvSpPr>
        <p:spPr/>
        <p:txBody>
          <a:bodyPr/>
          <a:lstStyle/>
          <a:p>
            <a:pPr defTabSz="914400">
              <a:defRPr/>
            </a:pPr>
            <a:r>
              <a:rPr lang="en-US"/>
              <a:t>Commonwealth Medicine</a:t>
            </a:r>
            <a:endParaRPr lang="en-US" dirty="0"/>
          </a:p>
        </p:txBody>
      </p:sp>
      <p:sp>
        <p:nvSpPr>
          <p:cNvPr id="4" name="Slide Number Placeholder 3">
            <a:extLst>
              <a:ext uri="{FF2B5EF4-FFF2-40B4-BE49-F238E27FC236}">
                <a16:creationId xmlns:a16="http://schemas.microsoft.com/office/drawing/2014/main" id="{ED73569F-DD1E-4CBB-B21B-F11D17C54493}"/>
              </a:ext>
            </a:extLst>
          </p:cNvPr>
          <p:cNvSpPr>
            <a:spLocks noGrp="1"/>
          </p:cNvSpPr>
          <p:nvPr>
            <p:ph type="sldNum" sz="quarter" idx="12"/>
          </p:nvPr>
        </p:nvSpPr>
        <p:spPr/>
        <p:txBody>
          <a:bodyPr/>
          <a:lstStyle/>
          <a:p>
            <a:pPr defTabSz="914400">
              <a:defRPr/>
            </a:pPr>
            <a:fld id="{4EE0DE34-92DF-4AC9-99BA-1EB05CAE0217}" type="slidenum">
              <a:rPr lang="en-US" altLang="en-US" smtClean="0">
                <a:ea typeface="MS PGothic" pitchFamily="34" charset="-128"/>
                <a:cs typeface="+mn-cs"/>
              </a:rPr>
              <a:pPr defTabSz="914400">
                <a:defRPr/>
              </a:pPr>
              <a:t>‹#›</a:t>
            </a:fld>
            <a:endParaRPr lang="en-US" altLang="en-US" dirty="0">
              <a:ea typeface="MS PGothic" pitchFamily="34" charset="-128"/>
              <a:cs typeface="+mn-cs"/>
            </a:endParaRPr>
          </a:p>
        </p:txBody>
      </p:sp>
    </p:spTree>
    <p:extLst>
      <p:ext uri="{BB962C8B-B14F-4D97-AF65-F5344CB8AC3E}">
        <p14:creationId xmlns:p14="http://schemas.microsoft.com/office/powerpoint/2010/main" val="30717437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a:xfrm>
            <a:off x="457200" y="6340475"/>
            <a:ext cx="838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Arial" pitchFamily="34" charset="0"/>
              </a:defRPr>
            </a:lvl1pPr>
          </a:lstStyle>
          <a:p>
            <a:pPr defTabSz="914400">
              <a:defRPr/>
            </a:pPr>
            <a:fld id="{BFBD1B10-CAE3-4E6F-924B-3617EC86B487}" type="datetime1">
              <a:rPr lang="en-US" altLang="en-US">
                <a:ea typeface="MS PGothic" pitchFamily="34" charset="-128"/>
                <a:cs typeface="+mn-cs"/>
              </a:rPr>
              <a:pPr defTabSz="914400">
                <a:defRPr/>
              </a:pPr>
              <a:t>9/10/2019</a:t>
            </a:fld>
            <a:endParaRPr lang="en-US" altLang="en-US" dirty="0">
              <a:ea typeface="MS PGothic" pitchFamily="34" charset="-128"/>
              <a:cs typeface="+mn-cs"/>
            </a:endParaRPr>
          </a:p>
        </p:txBody>
      </p:sp>
      <p:sp>
        <p:nvSpPr>
          <p:cNvPr id="4" name="Footer Placeholder 3"/>
          <p:cNvSpPr>
            <a:spLocks noGrp="1"/>
          </p:cNvSpPr>
          <p:nvPr>
            <p:ph type="ftr" sz="quarter" idx="3"/>
          </p:nvPr>
        </p:nvSpPr>
        <p:spPr>
          <a:xfrm>
            <a:off x="1524000" y="6324600"/>
            <a:ext cx="4800600" cy="381000"/>
          </a:xfrm>
          <a:prstGeom prst="rect">
            <a:avLst/>
          </a:prstGeom>
        </p:spPr>
        <p:txBody>
          <a:bodyPr vert="horz" lIns="91440" tIns="45720" rIns="91440" bIns="45720" rtlCol="0" anchor="ctr"/>
          <a:lstStyle>
            <a:lvl1pPr algn="l">
              <a:defRPr sz="1200" b="0" i="0">
                <a:solidFill>
                  <a:prstClr val="white"/>
                </a:solidFill>
                <a:latin typeface="Arial"/>
                <a:ea typeface="ＭＳ Ｐゴシック" pitchFamily="34" charset="-128"/>
                <a:cs typeface="Arial"/>
              </a:defRPr>
            </a:lvl1pPr>
          </a:lstStyle>
          <a:p>
            <a:pPr defTabSz="914400">
              <a:defRPr/>
            </a:pPr>
            <a:r>
              <a:rPr lang="en-US" dirty="0"/>
              <a:t>Commonwealth Medicine</a:t>
            </a:r>
          </a:p>
        </p:txBody>
      </p:sp>
      <p:sp>
        <p:nvSpPr>
          <p:cNvPr id="2" name="Slide Number Placeholder 1"/>
          <p:cNvSpPr>
            <a:spLocks noGrp="1"/>
          </p:cNvSpPr>
          <p:nvPr>
            <p:ph type="sldNum" sz="quarter" idx="4"/>
          </p:nvPr>
        </p:nvSpPr>
        <p:spPr>
          <a:xfrm>
            <a:off x="8486775" y="6326188"/>
            <a:ext cx="5191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FFFFFF"/>
                </a:solidFill>
                <a:latin typeface="Arial" pitchFamily="34" charset="0"/>
              </a:defRPr>
            </a:lvl1pPr>
          </a:lstStyle>
          <a:p>
            <a:pPr defTabSz="914400">
              <a:defRPr/>
            </a:pPr>
            <a:fld id="{4EE0DE34-92DF-4AC9-99BA-1EB05CAE0217}" type="slidenum">
              <a:rPr lang="en-US" altLang="en-US">
                <a:ea typeface="MS PGothic" pitchFamily="34" charset="-128"/>
                <a:cs typeface="+mn-cs"/>
              </a:rPr>
              <a:pPr defTabSz="914400">
                <a:defRPr/>
              </a:pPr>
              <a:t>‹#›</a:t>
            </a:fld>
            <a:endParaRPr lang="en-US" altLang="en-US" dirty="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p:txStyles>
    <p:titleStyle>
      <a:lvl1pPr algn="l" rtl="0" eaLnBrk="0" fontAlgn="base" hangingPunct="0">
        <a:spcBef>
          <a:spcPct val="0"/>
        </a:spcBef>
        <a:spcAft>
          <a:spcPct val="0"/>
        </a:spcAft>
        <a:defRPr sz="3600" kern="1200">
          <a:solidFill>
            <a:srgbClr val="003399"/>
          </a:solidFill>
          <a:latin typeface="Arial"/>
          <a:ea typeface="MS PGothic" pitchFamily="34" charset="-128"/>
          <a:cs typeface="Arial"/>
        </a:defRPr>
      </a:lvl1pPr>
      <a:lvl2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2pPr>
      <a:lvl3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3pPr>
      <a:lvl4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4pPr>
      <a:lvl5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5pPr>
      <a:lvl6pPr marL="457200" algn="l" rtl="0" fontAlgn="base">
        <a:spcBef>
          <a:spcPct val="0"/>
        </a:spcBef>
        <a:spcAft>
          <a:spcPct val="0"/>
        </a:spcAft>
        <a:defRPr sz="3600">
          <a:solidFill>
            <a:srgbClr val="003399"/>
          </a:solidFill>
          <a:latin typeface="Arial" charset="0"/>
          <a:cs typeface="Arial" charset="0"/>
        </a:defRPr>
      </a:lvl6pPr>
      <a:lvl7pPr marL="914400" algn="l" rtl="0" fontAlgn="base">
        <a:spcBef>
          <a:spcPct val="0"/>
        </a:spcBef>
        <a:spcAft>
          <a:spcPct val="0"/>
        </a:spcAft>
        <a:defRPr sz="3600">
          <a:solidFill>
            <a:srgbClr val="003399"/>
          </a:solidFill>
          <a:latin typeface="Arial" charset="0"/>
          <a:cs typeface="Arial" charset="0"/>
        </a:defRPr>
      </a:lvl7pPr>
      <a:lvl8pPr marL="1371600" algn="l" rtl="0" fontAlgn="base">
        <a:spcBef>
          <a:spcPct val="0"/>
        </a:spcBef>
        <a:spcAft>
          <a:spcPct val="0"/>
        </a:spcAft>
        <a:defRPr sz="3600">
          <a:solidFill>
            <a:srgbClr val="003399"/>
          </a:solidFill>
          <a:latin typeface="Arial" charset="0"/>
          <a:cs typeface="Arial" charset="0"/>
        </a:defRPr>
      </a:lvl8pPr>
      <a:lvl9pPr marL="1828800" algn="l" rtl="0" fontAlgn="base">
        <a:spcBef>
          <a:spcPct val="0"/>
        </a:spcBef>
        <a:spcAft>
          <a:spcPct val="0"/>
        </a:spcAft>
        <a:defRPr sz="3600">
          <a:solidFill>
            <a:srgbClr val="003399"/>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MS PGothic" pitchFamily="34" charset="-128"/>
          <a:cs typeface="Time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Times" pitchFamily="18" charset="0"/>
          <a:cs typeface="Time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Times" pitchFamily="18" charset="0"/>
          <a:cs typeface="Time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hyperlink" Target="https://umassmedical.litmos.com/"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s://www.umassmed.edu/globalassets/human-resources/documents/news/lms-help-contact-numbers-for-learners2.pdf"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mailto:support@litmos.com" TargetMode="External"/><Relationship Id="rId5" Type="http://schemas.openxmlformats.org/officeDocument/2006/relationships/hyperlink" Target="https://umassmedical.litmos.com/"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441101" y="867920"/>
            <a:ext cx="7825154" cy="1535723"/>
          </a:xfrm>
        </p:spPr>
        <p:txBody>
          <a:bodyPr>
            <a:normAutofit fontScale="90000"/>
          </a:bodyPr>
          <a:lstStyle/>
          <a:p>
            <a:pPr eaLnBrk="1" hangingPunct="1"/>
            <a:r>
              <a:rPr lang="en-US" altLang="en-US" b="1" dirty="0">
                <a:latin typeface="Arial" pitchFamily="34" charset="0"/>
                <a:cs typeface="Arial" pitchFamily="34" charset="0"/>
              </a:rPr>
              <a:t>UMMS Human Resources </a:t>
            </a:r>
            <a:br>
              <a:rPr lang="en-US" altLang="en-US" b="1" dirty="0">
                <a:latin typeface="Arial" pitchFamily="34" charset="0"/>
                <a:cs typeface="Arial" pitchFamily="34" charset="0"/>
              </a:rPr>
            </a:br>
            <a:r>
              <a:rPr lang="en-US" altLang="en-US" b="1" dirty="0">
                <a:latin typeface="Arial" pitchFamily="34" charset="0"/>
                <a:cs typeface="Arial" pitchFamily="34" charset="0"/>
              </a:rPr>
              <a:t>Learning Management System (LMS):</a:t>
            </a:r>
            <a:br>
              <a:rPr lang="en-US" altLang="en-US" b="1" dirty="0">
                <a:latin typeface="Arial" pitchFamily="34" charset="0"/>
                <a:cs typeface="Arial" pitchFamily="34" charset="0"/>
              </a:rPr>
            </a:br>
            <a:r>
              <a:rPr lang="en-US" altLang="en-US" b="1" dirty="0">
                <a:latin typeface="Arial" pitchFamily="34" charset="0"/>
                <a:cs typeface="Arial" pitchFamily="34" charset="0"/>
              </a:rPr>
              <a:t>Join the Learning Revolution</a:t>
            </a:r>
          </a:p>
        </p:txBody>
      </p:sp>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9" y="6009421"/>
            <a:ext cx="4060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6273"/>
    </mc:Choice>
    <mc:Fallback xmlns="">
      <p:transition spd="slow" advClick="0" advTm="162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522" y="-4361"/>
            <a:ext cx="7772400" cy="704850"/>
          </a:xfrm>
        </p:spPr>
        <p:txBody>
          <a:bodyPr>
            <a:normAutofit/>
          </a:bodyPr>
          <a:lstStyle/>
          <a:p>
            <a:r>
              <a:rPr lang="en-US" sz="2400" b="1" dirty="0">
                <a:solidFill>
                  <a:srgbClr val="0070C0"/>
                </a:solidFill>
              </a:rPr>
              <a:t>LMS – Career Planning</a:t>
            </a:r>
            <a:endParaRPr lang="en-US" sz="2400" dirty="0"/>
          </a:p>
        </p:txBody>
      </p:sp>
      <p:sp>
        <p:nvSpPr>
          <p:cNvPr id="5" name="TextBox 4"/>
          <p:cNvSpPr txBox="1"/>
          <p:nvPr/>
        </p:nvSpPr>
        <p:spPr>
          <a:xfrm>
            <a:off x="193813" y="1028343"/>
            <a:ext cx="8100109" cy="5109091"/>
          </a:xfrm>
          <a:prstGeom prst="rect">
            <a:avLst/>
          </a:prstGeom>
          <a:noFill/>
        </p:spPr>
        <p:txBody>
          <a:bodyPr wrap="square" rtlCol="0">
            <a:spAutoFit/>
          </a:bodyPr>
          <a:lstStyle/>
          <a:p>
            <a:r>
              <a:rPr lang="en-US" sz="2000" b="1" dirty="0"/>
              <a:t>LMS Supporting the IDP</a:t>
            </a:r>
          </a:p>
          <a:p>
            <a:endParaRPr lang="en-US" sz="2000" b="1" dirty="0"/>
          </a:p>
          <a:p>
            <a:pPr marL="342900" indent="-342900">
              <a:buFont typeface="Arial" panose="020B0604020202020204" pitchFamily="34" charset="0"/>
              <a:buChar char="•"/>
            </a:pPr>
            <a:r>
              <a:rPr lang="en-US" sz="2000" dirty="0"/>
              <a:t>Review LMS courses and learning paths to support employee’s IDP job specific training needs, position specific competency gaps and other development plan training </a:t>
            </a:r>
          </a:p>
          <a:p>
            <a:pPr marL="342900" indent="-342900">
              <a:buFont typeface="Arial" panose="020B0604020202020204" pitchFamily="34" charset="0"/>
              <a:buChar char="•"/>
            </a:pPr>
            <a:r>
              <a:rPr lang="en-US" sz="2000" dirty="0"/>
              <a:t>The LMS can provide courses and/or learning paths that align with becoming proficient with a specific competency (skill set)  </a:t>
            </a:r>
          </a:p>
          <a:p>
            <a:pPr marL="342900" indent="-342900">
              <a:buFont typeface="Arial" panose="020B0604020202020204" pitchFamily="34" charset="0"/>
              <a:buChar char="•"/>
            </a:pPr>
            <a:r>
              <a:rPr lang="en-US" sz="2000" dirty="0"/>
              <a:t>The training programs can be either face-to-face or in an eLearning format</a:t>
            </a:r>
          </a:p>
          <a:p>
            <a:pPr marL="342900" indent="-342900">
              <a:buFont typeface="Arial" panose="020B0604020202020204" pitchFamily="34" charset="0"/>
              <a:buChar char="•"/>
            </a:pPr>
            <a:r>
              <a:rPr lang="en-US" sz="2000" dirty="0"/>
              <a:t>The training programs will enable employees to learn about the diverse options open to them within the institution </a:t>
            </a:r>
          </a:p>
          <a:p>
            <a:pPr marL="342900" indent="-342900">
              <a:buFont typeface="+mj-lt"/>
              <a:buAutoNum type="arabicPeriod"/>
            </a:pPr>
            <a:endParaRPr lang="en-US" sz="1400" b="1" dirty="0"/>
          </a:p>
          <a:p>
            <a:pPr lvl="1"/>
            <a:endParaRPr lang="en-US" sz="2400" b="1" dirty="0"/>
          </a:p>
          <a:p>
            <a:endParaRPr lang="en-US" sz="1400" b="1" dirty="0"/>
          </a:p>
          <a:p>
            <a:pPr marL="628650" lvl="1" indent="-171450">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p>
          <a:p>
            <a:endParaRPr lang="en-US" dirty="0"/>
          </a:p>
        </p:txBody>
      </p:sp>
    </p:spTree>
    <p:custDataLst>
      <p:tags r:id="rId1"/>
    </p:custDataLst>
    <p:extLst>
      <p:ext uri="{BB962C8B-B14F-4D97-AF65-F5344CB8AC3E}">
        <p14:creationId xmlns:p14="http://schemas.microsoft.com/office/powerpoint/2010/main" val="1353467376"/>
      </p:ext>
    </p:extLst>
  </p:cSld>
  <p:clrMapOvr>
    <a:masterClrMapping/>
  </p:clrMapOvr>
  <mc:AlternateContent xmlns:mc="http://schemas.openxmlformats.org/markup-compatibility/2006" xmlns:p14="http://schemas.microsoft.com/office/powerpoint/2010/main">
    <mc:Choice Requires="p14">
      <p:transition spd="slow" p14:dur="2000" advClick="0" advTm="34180"/>
    </mc:Choice>
    <mc:Fallback xmlns="">
      <p:transition spd="slow" advClick="0" advTm="341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8229600" cy="933688"/>
          </a:xfrm>
        </p:spPr>
        <p:txBody>
          <a:bodyPr/>
          <a:lstStyle/>
          <a:p>
            <a:r>
              <a:rPr lang="en-US" dirty="0"/>
              <a:t>LMS – Taking Your First Step  </a:t>
            </a:r>
          </a:p>
        </p:txBody>
      </p:sp>
      <p:sp>
        <p:nvSpPr>
          <p:cNvPr id="6" name="TextBox 5">
            <a:extLst>
              <a:ext uri="{FF2B5EF4-FFF2-40B4-BE49-F238E27FC236}">
                <a16:creationId xmlns:a16="http://schemas.microsoft.com/office/drawing/2014/main" id="{425AD838-9E39-4B74-BD70-E5B73290C945}"/>
              </a:ext>
            </a:extLst>
          </p:cNvPr>
          <p:cNvSpPr txBox="1"/>
          <p:nvPr/>
        </p:nvSpPr>
        <p:spPr>
          <a:xfrm>
            <a:off x="285225" y="1305341"/>
            <a:ext cx="8464491" cy="4247317"/>
          </a:xfrm>
          <a:prstGeom prst="rect">
            <a:avLst/>
          </a:prstGeom>
          <a:noFill/>
        </p:spPr>
        <p:txBody>
          <a:bodyPr wrap="square" rtlCol="0">
            <a:spAutoFit/>
          </a:bodyPr>
          <a:lstStyle/>
          <a:p>
            <a:r>
              <a:rPr lang="en-US" sz="2800" dirty="0"/>
              <a:t>II. </a:t>
            </a:r>
            <a:r>
              <a:rPr lang="en-US" sz="2800" b="1" dirty="0"/>
              <a:t>LMS System Functionality and Navigation</a:t>
            </a:r>
          </a:p>
          <a:p>
            <a:pPr marL="800100" lvl="1" indent="-342900">
              <a:buFont typeface="Arial" panose="020B0604020202020204" pitchFamily="34" charset="0"/>
              <a:buChar char="•"/>
            </a:pPr>
            <a:r>
              <a:rPr lang="en-US" sz="2800" dirty="0"/>
              <a:t>Review your personalized homepage and metrics dashboard</a:t>
            </a:r>
          </a:p>
          <a:p>
            <a:pPr marL="800100" lvl="1" indent="-342900">
              <a:buFont typeface="Arial" panose="020B0604020202020204" pitchFamily="34" charset="0"/>
              <a:buChar char="•"/>
            </a:pPr>
            <a:r>
              <a:rPr lang="en-US" sz="2800" dirty="0"/>
              <a:t>Learn how to access courses</a:t>
            </a:r>
          </a:p>
          <a:p>
            <a:pPr marL="800100" lvl="1" indent="-342900">
              <a:buFont typeface="Arial" panose="020B0604020202020204" pitchFamily="34" charset="0"/>
              <a:buChar char="•"/>
            </a:pPr>
            <a:r>
              <a:rPr lang="en-US" sz="2800" dirty="0"/>
              <a:t>Checking your progress</a:t>
            </a:r>
          </a:p>
          <a:p>
            <a:pPr marL="800100" lvl="1" indent="-342900">
              <a:buFont typeface="Arial" panose="020B0604020202020204" pitchFamily="34" charset="0"/>
              <a:buChar char="•"/>
            </a:pPr>
            <a:r>
              <a:rPr lang="en-US" sz="2800" dirty="0"/>
              <a:t>Setting up your profile and settings</a:t>
            </a:r>
          </a:p>
          <a:p>
            <a:pPr marL="800100" lvl="1" indent="-342900">
              <a:buFont typeface="Arial" panose="020B0604020202020204" pitchFamily="34" charset="0"/>
              <a:buChar char="•"/>
            </a:pPr>
            <a:r>
              <a:rPr lang="en-US" sz="2800" dirty="0"/>
              <a:t>Using the mobile application</a:t>
            </a:r>
          </a:p>
          <a:p>
            <a:pPr marL="800100" lvl="1" indent="-342900">
              <a:buFont typeface="Arial" panose="020B0604020202020204" pitchFamily="34" charset="0"/>
              <a:buChar char="•"/>
            </a:pPr>
            <a:r>
              <a:rPr lang="en-US" sz="2800" dirty="0"/>
              <a:t>508 Compliant</a:t>
            </a:r>
          </a:p>
          <a:p>
            <a:pPr marL="800100" lvl="1" indent="-342900">
              <a:buFont typeface="Arial" panose="020B0604020202020204" pitchFamily="34" charset="0"/>
              <a:buChar char="•"/>
            </a:pPr>
            <a:r>
              <a:rPr lang="en-US" sz="2800" dirty="0"/>
              <a:t>Getting started</a:t>
            </a:r>
          </a:p>
          <a:p>
            <a:endParaRPr lang="en-US" dirty="0"/>
          </a:p>
        </p:txBody>
      </p:sp>
    </p:spTree>
    <p:custDataLst>
      <p:tags r:id="rId1"/>
    </p:custDataLst>
    <p:extLst>
      <p:ext uri="{BB962C8B-B14F-4D97-AF65-F5344CB8AC3E}">
        <p14:creationId xmlns:p14="http://schemas.microsoft.com/office/powerpoint/2010/main" val="1867475394"/>
      </p:ext>
    </p:extLst>
  </p:cSld>
  <p:clrMapOvr>
    <a:masterClrMapping/>
  </p:clrMapOvr>
  <mc:AlternateContent xmlns:mc="http://schemas.openxmlformats.org/markup-compatibility/2006" xmlns:p14="http://schemas.microsoft.com/office/powerpoint/2010/main">
    <mc:Choice Requires="p14">
      <p:transition spd="slow" p14:dur="2000" advClick="0" advTm="27344"/>
    </mc:Choice>
    <mc:Fallback xmlns="">
      <p:transition spd="slow" advClick="0" advTm="273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7006436" cy="873559"/>
          </a:xfrm>
        </p:spPr>
        <p:txBody>
          <a:bodyPr/>
          <a:lstStyle/>
          <a:p>
            <a:r>
              <a:rPr lang="en-US" dirty="0"/>
              <a:t>LMS Homepage </a:t>
            </a:r>
          </a:p>
        </p:txBody>
      </p:sp>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2659" y="826711"/>
            <a:ext cx="8818680" cy="2339102"/>
          </a:xfrm>
          <a:prstGeom prst="rect">
            <a:avLst/>
          </a:prstGeom>
        </p:spPr>
        <p:txBody>
          <a:bodyPr wrap="square">
            <a:spAutoFit/>
          </a:bodyPr>
          <a:lstStyle/>
          <a:p>
            <a:pPr marL="285750" indent="-285750">
              <a:buFont typeface="Arial" panose="020B0604020202020204" pitchFamily="34" charset="0"/>
              <a:buChar char="•"/>
            </a:pPr>
            <a:r>
              <a:rPr lang="en-US" dirty="0">
                <a:effectLst/>
              </a:rPr>
              <a:t>Main navigation top horizontal bar:</a:t>
            </a:r>
          </a:p>
          <a:p>
            <a:pPr marL="742950" lvl="1" indent="-285750">
              <a:buFont typeface="Arial" panose="020B0604020202020204" pitchFamily="34" charset="0"/>
              <a:buChar char="•"/>
            </a:pPr>
            <a:r>
              <a:rPr lang="en-US" sz="1600" b="1" dirty="0">
                <a:effectLst/>
              </a:rPr>
              <a:t>Home</a:t>
            </a:r>
            <a:r>
              <a:rPr lang="en-US" sz="1600" dirty="0">
                <a:effectLst/>
              </a:rPr>
              <a:t> – LMS landing </a:t>
            </a:r>
            <a:r>
              <a:rPr lang="en-US" sz="1600" dirty="0"/>
              <a:t>page is displayed below </a:t>
            </a:r>
            <a:r>
              <a:rPr lang="en-US" sz="1600" dirty="0">
                <a:effectLst/>
              </a:rPr>
              <a:t>with your LMS dashboard. </a:t>
            </a:r>
          </a:p>
          <a:p>
            <a:pPr marL="742950" lvl="1" indent="-285750">
              <a:buFont typeface="Arial" panose="020B0604020202020204" pitchFamily="34" charset="0"/>
              <a:buChar char="•"/>
            </a:pPr>
            <a:r>
              <a:rPr lang="en-US" sz="1600" b="1" dirty="0"/>
              <a:t>Course Library </a:t>
            </a:r>
            <a:r>
              <a:rPr lang="en-US" sz="1600" dirty="0"/>
              <a:t>– Library shows all courses that are active and available in the LMS. Narrow your search by Filters and Topics tool that will be in left navigation menu.</a:t>
            </a:r>
          </a:p>
          <a:p>
            <a:pPr marL="742950" lvl="1" indent="-285750">
              <a:buFont typeface="Arial" panose="020B0604020202020204" pitchFamily="34" charset="0"/>
              <a:buChar char="•"/>
            </a:pPr>
            <a:r>
              <a:rPr lang="en-US" sz="1600" b="1" dirty="0"/>
              <a:t>Achievements</a:t>
            </a:r>
            <a:r>
              <a:rPr lang="en-US" sz="1600" dirty="0"/>
              <a:t> – It looks similar to a trophy case that shows all the course certificates and points you have achieved.</a:t>
            </a:r>
          </a:p>
          <a:p>
            <a:pPr marL="742950" lvl="1" indent="-285750">
              <a:buFont typeface="Arial" panose="020B0604020202020204" pitchFamily="34" charset="0"/>
              <a:buChar char="•"/>
            </a:pPr>
            <a:r>
              <a:rPr lang="en-US" sz="1600" b="1" dirty="0"/>
              <a:t>Live Sessions </a:t>
            </a:r>
            <a:r>
              <a:rPr lang="en-US" sz="1600" dirty="0"/>
              <a:t>– It tracks live trainings that are available as well as those you have already registered for and have attended.</a:t>
            </a:r>
          </a:p>
          <a:p>
            <a:pPr marL="742950" lvl="1" indent="-285750">
              <a:buFont typeface="Arial" panose="020B0604020202020204" pitchFamily="34" charset="0"/>
              <a:buChar char="•"/>
            </a:pPr>
            <a:endParaRPr lang="en-US" sz="1600" dirty="0">
              <a:effectLst/>
            </a:endParaRPr>
          </a:p>
        </p:txBody>
      </p:sp>
      <p:sp>
        <p:nvSpPr>
          <p:cNvPr id="11" name="TextBox 10">
            <a:extLst>
              <a:ext uri="{FF2B5EF4-FFF2-40B4-BE49-F238E27FC236}">
                <a16:creationId xmlns:a16="http://schemas.microsoft.com/office/drawing/2014/main" id="{548AB342-989A-406D-A220-FEF4F4C25E15}"/>
              </a:ext>
            </a:extLst>
          </p:cNvPr>
          <p:cNvSpPr txBox="1"/>
          <p:nvPr/>
        </p:nvSpPr>
        <p:spPr>
          <a:xfrm>
            <a:off x="4319822" y="2827259"/>
            <a:ext cx="1275126" cy="338554"/>
          </a:xfrm>
          <a:prstGeom prst="rect">
            <a:avLst/>
          </a:prstGeom>
          <a:noFill/>
        </p:spPr>
        <p:txBody>
          <a:bodyPr wrap="square" rtlCol="0">
            <a:spAutoFit/>
          </a:bodyPr>
          <a:lstStyle/>
          <a:p>
            <a:r>
              <a:rPr lang="en-US" sz="1600" b="1" dirty="0"/>
              <a:t>Homepage</a:t>
            </a:r>
          </a:p>
        </p:txBody>
      </p:sp>
      <p:pic>
        <p:nvPicPr>
          <p:cNvPr id="8" name="Picture 7" descr="A picture of the Learner’s home page that has a main navigation top horizontal bar that consists of the following tabs: &#10;Home Tab; Course Library; achievement; and Live Sessions. &#10;">
            <a:extLst>
              <a:ext uri="{FF2B5EF4-FFF2-40B4-BE49-F238E27FC236}">
                <a16:creationId xmlns:a16="http://schemas.microsoft.com/office/drawing/2014/main" id="{88965208-5DF5-4534-963E-1A3971901E4A}"/>
              </a:ext>
            </a:extLst>
          </p:cNvPr>
          <p:cNvPicPr>
            <a:picLocks noChangeAspect="1"/>
          </p:cNvPicPr>
          <p:nvPr/>
        </p:nvPicPr>
        <p:blipFill>
          <a:blip r:embed="rId5"/>
          <a:stretch>
            <a:fillRect/>
          </a:stretch>
        </p:blipFill>
        <p:spPr>
          <a:xfrm>
            <a:off x="162659" y="3191323"/>
            <a:ext cx="5963559" cy="3605653"/>
          </a:xfrm>
          <a:prstGeom prst="rect">
            <a:avLst/>
          </a:prstGeom>
        </p:spPr>
      </p:pic>
      <p:sp>
        <p:nvSpPr>
          <p:cNvPr id="9" name="Arrow: Down 8" descr="A picture of an arrow that is pointing to the LMS Homepage main navigation top horizontal bar.">
            <a:extLst>
              <a:ext uri="{FF2B5EF4-FFF2-40B4-BE49-F238E27FC236}">
                <a16:creationId xmlns:a16="http://schemas.microsoft.com/office/drawing/2014/main" id="{A110899B-900D-4479-9550-E997A6A20982}"/>
              </a:ext>
            </a:extLst>
          </p:cNvPr>
          <p:cNvSpPr/>
          <p:nvPr/>
        </p:nvSpPr>
        <p:spPr>
          <a:xfrm rot="3781473">
            <a:off x="2329543" y="2759733"/>
            <a:ext cx="258933" cy="566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21F4F9E-99DF-481E-B038-4D04343C1BA4}"/>
              </a:ext>
            </a:extLst>
          </p:cNvPr>
          <p:cNvSpPr txBox="1"/>
          <p:nvPr/>
        </p:nvSpPr>
        <p:spPr>
          <a:xfrm>
            <a:off x="6684992" y="2858548"/>
            <a:ext cx="1988191" cy="307777"/>
          </a:xfrm>
          <a:prstGeom prst="rect">
            <a:avLst/>
          </a:prstGeom>
          <a:noFill/>
        </p:spPr>
        <p:txBody>
          <a:bodyPr wrap="square" rtlCol="0">
            <a:spAutoFit/>
          </a:bodyPr>
          <a:lstStyle/>
          <a:p>
            <a:r>
              <a:rPr lang="en-US" sz="1400" b="1" dirty="0"/>
              <a:t>Course Library Filter </a:t>
            </a:r>
          </a:p>
        </p:txBody>
      </p:sp>
      <p:pic>
        <p:nvPicPr>
          <p:cNvPr id="10" name="Picture 9" descr=" A picture of the Course Library Filter. It shows Filter categories and Topic categories.">
            <a:extLst>
              <a:ext uri="{FF2B5EF4-FFF2-40B4-BE49-F238E27FC236}">
                <a16:creationId xmlns:a16="http://schemas.microsoft.com/office/drawing/2014/main" id="{4D7B32E8-2A98-46DF-9912-549BD85F1948}"/>
              </a:ext>
            </a:extLst>
          </p:cNvPr>
          <p:cNvPicPr>
            <a:picLocks noChangeAspect="1"/>
          </p:cNvPicPr>
          <p:nvPr/>
        </p:nvPicPr>
        <p:blipFill>
          <a:blip r:embed="rId6"/>
          <a:stretch>
            <a:fillRect/>
          </a:stretch>
        </p:blipFill>
        <p:spPr>
          <a:xfrm>
            <a:off x="6684992" y="3110939"/>
            <a:ext cx="1782557" cy="2842456"/>
          </a:xfrm>
          <a:prstGeom prst="rect">
            <a:avLst/>
          </a:prstGeom>
        </p:spPr>
      </p:pic>
      <p:sp>
        <p:nvSpPr>
          <p:cNvPr id="5" name="TextBox 4">
            <a:extLst>
              <a:ext uri="{FF2B5EF4-FFF2-40B4-BE49-F238E27FC236}">
                <a16:creationId xmlns:a16="http://schemas.microsoft.com/office/drawing/2014/main" id="{3E151094-6163-47A9-8B6B-92EFF1C0228D}"/>
              </a:ext>
              <a:ext uri="{C183D7F6-B498-43B3-948B-1728B52AA6E4}">
                <adec:decorative xmlns:adec="http://schemas.microsoft.com/office/drawing/2017/decorative" val="1"/>
              </a:ext>
            </a:extLst>
          </p:cNvPr>
          <p:cNvSpPr txBox="1"/>
          <p:nvPr/>
        </p:nvSpPr>
        <p:spPr>
          <a:xfrm>
            <a:off x="2913802" y="3226239"/>
            <a:ext cx="946308" cy="230832"/>
          </a:xfrm>
          <a:prstGeom prst="rect">
            <a:avLst/>
          </a:prstGeom>
          <a:solidFill>
            <a:schemeClr val="accent1"/>
          </a:solidFill>
        </p:spPr>
        <p:txBody>
          <a:bodyPr wrap="square" rtlCol="0">
            <a:spAutoFit/>
          </a:bodyPr>
          <a:lstStyle/>
          <a:p>
            <a:endParaRPr lang="en-US" sz="900" dirty="0"/>
          </a:p>
        </p:txBody>
      </p:sp>
    </p:spTree>
    <p:custDataLst>
      <p:tags r:id="rId1"/>
    </p:custDataLst>
    <p:extLst>
      <p:ext uri="{BB962C8B-B14F-4D97-AF65-F5344CB8AC3E}">
        <p14:creationId xmlns:p14="http://schemas.microsoft.com/office/powerpoint/2010/main" val="1909959737"/>
      </p:ext>
    </p:extLst>
  </p:cSld>
  <p:clrMapOvr>
    <a:masterClrMapping/>
  </p:clrMapOvr>
  <mc:AlternateContent xmlns:mc="http://schemas.openxmlformats.org/markup-compatibility/2006" xmlns:p14="http://schemas.microsoft.com/office/powerpoint/2010/main">
    <mc:Choice Requires="p14">
      <p:transition spd="slow" p14:dur="2000" advClick="0" advTm="63846"/>
    </mc:Choice>
    <mc:Fallback xmlns="">
      <p:transition spd="slow" advClick="0" advTm="638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A picture of the Metrics Banner on the LMS learner homepage with the Metrics Horizontal Menu items. &#10;">
            <a:extLst>
              <a:ext uri="{FF2B5EF4-FFF2-40B4-BE49-F238E27FC236}">
                <a16:creationId xmlns:a16="http://schemas.microsoft.com/office/drawing/2014/main" id="{C2171A6C-47E4-40D3-8EE0-16658BA713A7}"/>
              </a:ext>
            </a:extLst>
          </p:cNvPr>
          <p:cNvPicPr>
            <a:picLocks noChangeAspect="1"/>
          </p:cNvPicPr>
          <p:nvPr/>
        </p:nvPicPr>
        <p:blipFill>
          <a:blip r:embed="rId4"/>
          <a:stretch>
            <a:fillRect/>
          </a:stretch>
        </p:blipFill>
        <p:spPr>
          <a:xfrm>
            <a:off x="531151" y="2708168"/>
            <a:ext cx="7444134" cy="4013308"/>
          </a:xfrm>
          <a:prstGeom prst="rect">
            <a:avLst/>
          </a:prstGeom>
        </p:spPr>
      </p:pic>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73310" y="31046"/>
            <a:ext cx="6629918" cy="933688"/>
          </a:xfrm>
        </p:spPr>
        <p:txBody>
          <a:bodyPr/>
          <a:lstStyle/>
          <a:p>
            <a:r>
              <a:rPr lang="en-US" dirty="0"/>
              <a:t>LMS Metrics Banner </a:t>
            </a:r>
          </a:p>
        </p:txBody>
      </p:sp>
      <p:sp>
        <p:nvSpPr>
          <p:cNvPr id="7" name="Rectangle 6"/>
          <p:cNvSpPr/>
          <p:nvPr/>
        </p:nvSpPr>
        <p:spPr>
          <a:xfrm>
            <a:off x="162659" y="826711"/>
            <a:ext cx="8818680" cy="1600438"/>
          </a:xfrm>
          <a:prstGeom prst="rect">
            <a:avLst/>
          </a:prstGeom>
        </p:spPr>
        <p:txBody>
          <a:bodyPr wrap="square">
            <a:spAutoFit/>
          </a:bodyPr>
          <a:lstStyle/>
          <a:p>
            <a:pPr marL="285750" indent="-285750">
              <a:buFont typeface="Arial" panose="020B0604020202020204" pitchFamily="34" charset="0"/>
              <a:buChar char="•"/>
            </a:pPr>
            <a:r>
              <a:rPr lang="en-US" dirty="0">
                <a:effectLst/>
              </a:rPr>
              <a:t>Other homepage components:</a:t>
            </a:r>
          </a:p>
          <a:p>
            <a:pPr marL="742950" lvl="1" indent="-285750">
              <a:buFont typeface="Arial" panose="020B0604020202020204" pitchFamily="34" charset="0"/>
              <a:buChar char="•"/>
            </a:pPr>
            <a:r>
              <a:rPr lang="en-US" sz="1600" b="1" dirty="0"/>
              <a:t>Metrics Banner</a:t>
            </a:r>
            <a:r>
              <a:rPr lang="en-US" sz="1600" dirty="0">
                <a:effectLst/>
              </a:rPr>
              <a:t> – A summary of your course work in the LMS. Click any circle with a one or higher to retrieve more in-depth information. Tabs below will change to show you the data. Click the “To Do” circle and </a:t>
            </a:r>
            <a:r>
              <a:rPr lang="en-US" sz="1600" dirty="0"/>
              <a:t>see the </a:t>
            </a:r>
            <a:r>
              <a:rPr lang="en-US" sz="1600" b="1" dirty="0"/>
              <a:t>courses and/or learning paths </a:t>
            </a:r>
            <a:r>
              <a:rPr lang="en-US" sz="1600" dirty="0"/>
              <a:t>your administrator has assigned directly to you.</a:t>
            </a:r>
            <a:endParaRPr lang="en-US" sz="1600" dirty="0">
              <a:effectLst/>
            </a:endParaRPr>
          </a:p>
          <a:p>
            <a:pPr marL="742950" lvl="1" indent="-285750">
              <a:buFont typeface="Arial" panose="020B0604020202020204" pitchFamily="34" charset="0"/>
              <a:buChar char="•"/>
            </a:pPr>
            <a:r>
              <a:rPr lang="en-US" sz="1600" b="1" dirty="0">
                <a:effectLst/>
              </a:rPr>
              <a:t>Metrics Horizonal Menu </a:t>
            </a:r>
            <a:r>
              <a:rPr lang="en-US" sz="1600" dirty="0">
                <a:effectLst/>
              </a:rPr>
              <a:t>– It represents the metrics banner as a horizontal menu too.</a:t>
            </a:r>
          </a:p>
        </p:txBody>
      </p:sp>
      <p:sp>
        <p:nvSpPr>
          <p:cNvPr id="14" name="TextBox 13">
            <a:extLst>
              <a:ext uri="{FF2B5EF4-FFF2-40B4-BE49-F238E27FC236}">
                <a16:creationId xmlns:a16="http://schemas.microsoft.com/office/drawing/2014/main" id="{10198384-1A2C-463E-A964-807DDB51EBFD}"/>
              </a:ext>
            </a:extLst>
          </p:cNvPr>
          <p:cNvSpPr txBox="1"/>
          <p:nvPr/>
        </p:nvSpPr>
        <p:spPr>
          <a:xfrm>
            <a:off x="3527863" y="2738970"/>
            <a:ext cx="2088272" cy="338554"/>
          </a:xfrm>
          <a:prstGeom prst="rect">
            <a:avLst/>
          </a:prstGeom>
          <a:noFill/>
        </p:spPr>
        <p:txBody>
          <a:bodyPr wrap="square" rtlCol="0">
            <a:spAutoFit/>
          </a:bodyPr>
          <a:lstStyle/>
          <a:p>
            <a:r>
              <a:rPr lang="en-US" sz="1600" b="1" dirty="0"/>
              <a:t>Metrics Banner</a:t>
            </a:r>
          </a:p>
        </p:txBody>
      </p:sp>
      <p:sp>
        <p:nvSpPr>
          <p:cNvPr id="13" name="Arrow: Down 12" descr=" A picture of a down arrow pointing to the metric banner.">
            <a:extLst>
              <a:ext uri="{FF2B5EF4-FFF2-40B4-BE49-F238E27FC236}">
                <a16:creationId xmlns:a16="http://schemas.microsoft.com/office/drawing/2014/main" id="{5965ED0D-4AD5-4C5D-85E5-B3737DCEC931}"/>
              </a:ext>
            </a:extLst>
          </p:cNvPr>
          <p:cNvSpPr/>
          <p:nvPr/>
        </p:nvSpPr>
        <p:spPr>
          <a:xfrm rot="2242380">
            <a:off x="2980725" y="2438980"/>
            <a:ext cx="258933" cy="566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462F4D6-2A15-4018-B3BD-C63994D4AA6D}"/>
              </a:ext>
            </a:extLst>
          </p:cNvPr>
          <p:cNvSpPr txBox="1"/>
          <p:nvPr/>
        </p:nvSpPr>
        <p:spPr>
          <a:xfrm>
            <a:off x="2355104" y="4479492"/>
            <a:ext cx="2888013" cy="338554"/>
          </a:xfrm>
          <a:prstGeom prst="rect">
            <a:avLst/>
          </a:prstGeom>
          <a:noFill/>
        </p:spPr>
        <p:txBody>
          <a:bodyPr wrap="square" rtlCol="0">
            <a:spAutoFit/>
          </a:bodyPr>
          <a:lstStyle/>
          <a:p>
            <a:r>
              <a:rPr lang="en-US" sz="1600" b="1" dirty="0"/>
              <a:t>Metrics Horizontal Menu</a:t>
            </a:r>
          </a:p>
        </p:txBody>
      </p:sp>
      <p:sp>
        <p:nvSpPr>
          <p:cNvPr id="15" name="Arrow: Down 14" descr="A picture of an arrow pointing to a the Metrics Horizontal Menu.">
            <a:extLst>
              <a:ext uri="{FF2B5EF4-FFF2-40B4-BE49-F238E27FC236}">
                <a16:creationId xmlns:a16="http://schemas.microsoft.com/office/drawing/2014/main" id="{729F32E9-99F7-4D99-81CF-A01A21A41A39}"/>
              </a:ext>
            </a:extLst>
          </p:cNvPr>
          <p:cNvSpPr/>
          <p:nvPr/>
        </p:nvSpPr>
        <p:spPr>
          <a:xfrm rot="2242380">
            <a:off x="1730764" y="4153472"/>
            <a:ext cx="258933" cy="566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1239168"/>
      </p:ext>
    </p:extLst>
  </p:cSld>
  <p:clrMapOvr>
    <a:masterClrMapping/>
  </p:clrMapOvr>
  <mc:AlternateContent xmlns:mc="http://schemas.openxmlformats.org/markup-compatibility/2006" xmlns:p14="http://schemas.microsoft.com/office/powerpoint/2010/main">
    <mc:Choice Requires="p14">
      <p:transition spd="slow" p14:dur="2000" advClick="0" advTm="34843"/>
    </mc:Choice>
    <mc:Fallback xmlns="">
      <p:transition spd="slow" advClick="0" advTm="348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16619" y="-58304"/>
            <a:ext cx="6901762" cy="933688"/>
          </a:xfrm>
        </p:spPr>
        <p:txBody>
          <a:bodyPr/>
          <a:lstStyle/>
          <a:p>
            <a:r>
              <a:rPr lang="en-US" sz="2800" dirty="0"/>
              <a:t>LMS Homepage – Other Components</a:t>
            </a:r>
          </a:p>
        </p:txBody>
      </p:sp>
      <p:sp>
        <p:nvSpPr>
          <p:cNvPr id="7" name="Rectangle 6"/>
          <p:cNvSpPr/>
          <p:nvPr/>
        </p:nvSpPr>
        <p:spPr>
          <a:xfrm>
            <a:off x="144492" y="669280"/>
            <a:ext cx="8818680" cy="2831544"/>
          </a:xfrm>
          <a:prstGeom prst="rect">
            <a:avLst/>
          </a:prstGeom>
        </p:spPr>
        <p:txBody>
          <a:bodyPr wrap="square">
            <a:spAutoFit/>
          </a:bodyPr>
          <a:lstStyle/>
          <a:p>
            <a:pPr marL="285750" indent="-285750">
              <a:buFont typeface="Arial" panose="020B0604020202020204" pitchFamily="34" charset="0"/>
              <a:buChar char="•"/>
            </a:pPr>
            <a:r>
              <a:rPr lang="en-US" dirty="0"/>
              <a:t>Other homepage components:</a:t>
            </a:r>
            <a:endParaRPr lang="en-US" dirty="0">
              <a:effectLst/>
            </a:endParaRPr>
          </a:p>
          <a:p>
            <a:pPr marL="742950" lvl="1" indent="-285750">
              <a:buFont typeface="Arial" panose="020B0604020202020204" pitchFamily="34" charset="0"/>
              <a:buChar char="•"/>
            </a:pPr>
            <a:r>
              <a:rPr lang="en-US" sz="1600" b="1" dirty="0"/>
              <a:t>N</a:t>
            </a:r>
            <a:r>
              <a:rPr lang="en-US" sz="1600" b="1" dirty="0">
                <a:effectLst/>
              </a:rPr>
              <a:t>ews Panel</a:t>
            </a:r>
            <a:r>
              <a:rPr lang="en-US" sz="1600" dirty="0">
                <a:effectLst/>
              </a:rPr>
              <a:t> – This panel consists of the latest news and announcements and is located </a:t>
            </a:r>
            <a:r>
              <a:rPr lang="en-US" sz="1600" dirty="0"/>
              <a:t>on the right side of the homepage.</a:t>
            </a:r>
            <a:r>
              <a:rPr lang="en-US" sz="1600" dirty="0">
                <a:effectLst/>
              </a:rPr>
              <a:t> </a:t>
            </a:r>
          </a:p>
          <a:p>
            <a:pPr marL="742950" lvl="1" indent="-285750">
              <a:buFont typeface="Arial" panose="020B0604020202020204" pitchFamily="34" charset="0"/>
              <a:buChar char="•"/>
            </a:pPr>
            <a:r>
              <a:rPr lang="en-US" sz="1600" b="1" dirty="0"/>
              <a:t>Calendar </a:t>
            </a:r>
            <a:r>
              <a:rPr lang="en-US" sz="1600" dirty="0"/>
              <a:t>– Shows upcoming live courses that can be used to sharpen your skills, as well as, classes you have already registered for.</a:t>
            </a:r>
          </a:p>
          <a:p>
            <a:pPr marL="742950" lvl="1" indent="-285750">
              <a:buFont typeface="Arial" panose="020B0604020202020204" pitchFamily="34" charset="0"/>
              <a:buChar char="•"/>
            </a:pPr>
            <a:r>
              <a:rPr lang="en-US" sz="1600" b="1" dirty="0"/>
              <a:t>Recent Achievements </a:t>
            </a:r>
            <a:r>
              <a:rPr lang="en-US" sz="1600" dirty="0"/>
              <a:t>– A list of the courses you have completed. If you click “View All,” go to the achievements page where you can download the certifications you have earned.</a:t>
            </a:r>
            <a:endParaRPr lang="en-US" sz="1600" b="1" dirty="0"/>
          </a:p>
          <a:p>
            <a:pPr marL="742950" lvl="1" indent="-285750">
              <a:buFont typeface="Arial" panose="020B0604020202020204" pitchFamily="34" charset="0"/>
              <a:buChar char="•"/>
            </a:pPr>
            <a:r>
              <a:rPr lang="en-US" sz="1600" b="1" dirty="0"/>
              <a:t>Leaderboard</a:t>
            </a:r>
            <a:r>
              <a:rPr lang="en-US" sz="1600" dirty="0"/>
              <a:t> – Leaderboard included within Achievements section shows points and badges for taking courses and learning paths.</a:t>
            </a:r>
          </a:p>
          <a:p>
            <a:pPr marL="742950" lvl="1" indent="-285750">
              <a:buFont typeface="Arial" panose="020B0604020202020204" pitchFamily="34" charset="0"/>
              <a:buChar char="•"/>
            </a:pPr>
            <a:endParaRPr lang="en-US" sz="1600" dirty="0">
              <a:effectLst/>
            </a:endParaRPr>
          </a:p>
        </p:txBody>
      </p:sp>
      <p:sp>
        <p:nvSpPr>
          <p:cNvPr id="11" name="TextBox 10">
            <a:extLst>
              <a:ext uri="{FF2B5EF4-FFF2-40B4-BE49-F238E27FC236}">
                <a16:creationId xmlns:a16="http://schemas.microsoft.com/office/drawing/2014/main" id="{548AB342-989A-406D-A220-FEF4F4C25E15}"/>
              </a:ext>
            </a:extLst>
          </p:cNvPr>
          <p:cNvSpPr txBox="1"/>
          <p:nvPr/>
        </p:nvSpPr>
        <p:spPr>
          <a:xfrm>
            <a:off x="3783097" y="3723962"/>
            <a:ext cx="1474699" cy="338554"/>
          </a:xfrm>
          <a:prstGeom prst="rect">
            <a:avLst/>
          </a:prstGeom>
          <a:noFill/>
        </p:spPr>
        <p:txBody>
          <a:bodyPr wrap="square" rtlCol="0">
            <a:spAutoFit/>
          </a:bodyPr>
          <a:lstStyle/>
          <a:p>
            <a:r>
              <a:rPr lang="en-US" sz="1600" b="1" dirty="0"/>
              <a:t>News Panel</a:t>
            </a:r>
          </a:p>
        </p:txBody>
      </p:sp>
      <p:sp>
        <p:nvSpPr>
          <p:cNvPr id="13" name="TextBox 12">
            <a:extLst>
              <a:ext uri="{FF2B5EF4-FFF2-40B4-BE49-F238E27FC236}">
                <a16:creationId xmlns:a16="http://schemas.microsoft.com/office/drawing/2014/main" id="{34B61B4C-E6FA-4EA6-9DAA-193651977AAD}"/>
              </a:ext>
            </a:extLst>
          </p:cNvPr>
          <p:cNvSpPr txBox="1"/>
          <p:nvPr/>
        </p:nvSpPr>
        <p:spPr>
          <a:xfrm>
            <a:off x="3849073" y="5132039"/>
            <a:ext cx="1342746" cy="338554"/>
          </a:xfrm>
          <a:prstGeom prst="rect">
            <a:avLst/>
          </a:prstGeom>
          <a:noFill/>
        </p:spPr>
        <p:txBody>
          <a:bodyPr wrap="square" rtlCol="0">
            <a:spAutoFit/>
          </a:bodyPr>
          <a:lstStyle/>
          <a:p>
            <a:r>
              <a:rPr lang="en-US" sz="1600" b="1" dirty="0"/>
              <a:t>Calendar</a:t>
            </a:r>
          </a:p>
        </p:txBody>
      </p:sp>
      <p:pic>
        <p:nvPicPr>
          <p:cNvPr id="5" name="Picture 4" descr="A picture of a LMS news panel that show a sample announcement.">
            <a:extLst>
              <a:ext uri="{FF2B5EF4-FFF2-40B4-BE49-F238E27FC236}">
                <a16:creationId xmlns:a16="http://schemas.microsoft.com/office/drawing/2014/main" id="{149BC063-A384-4DCB-849B-9FC1321F99D4}"/>
              </a:ext>
            </a:extLst>
          </p:cNvPr>
          <p:cNvPicPr>
            <a:picLocks noChangeAspect="1"/>
          </p:cNvPicPr>
          <p:nvPr/>
        </p:nvPicPr>
        <p:blipFill>
          <a:blip r:embed="rId5"/>
          <a:stretch>
            <a:fillRect/>
          </a:stretch>
        </p:blipFill>
        <p:spPr>
          <a:xfrm>
            <a:off x="1776299" y="3268833"/>
            <a:ext cx="1942188" cy="3546489"/>
          </a:xfrm>
          <a:prstGeom prst="rect">
            <a:avLst/>
          </a:prstGeom>
        </p:spPr>
      </p:pic>
      <p:sp>
        <p:nvSpPr>
          <p:cNvPr id="12" name="TextBox 11">
            <a:extLst>
              <a:ext uri="{FF2B5EF4-FFF2-40B4-BE49-F238E27FC236}">
                <a16:creationId xmlns:a16="http://schemas.microsoft.com/office/drawing/2014/main" id="{E21F4F9E-99DF-481E-B038-4D04343C1BA4}"/>
              </a:ext>
            </a:extLst>
          </p:cNvPr>
          <p:cNvSpPr txBox="1"/>
          <p:nvPr/>
        </p:nvSpPr>
        <p:spPr>
          <a:xfrm>
            <a:off x="6974981" y="2999288"/>
            <a:ext cx="1988191" cy="307777"/>
          </a:xfrm>
          <a:prstGeom prst="rect">
            <a:avLst/>
          </a:prstGeom>
          <a:noFill/>
        </p:spPr>
        <p:txBody>
          <a:bodyPr wrap="square" rtlCol="0">
            <a:spAutoFit/>
          </a:bodyPr>
          <a:lstStyle/>
          <a:p>
            <a:r>
              <a:rPr lang="en-US" sz="1400" b="1" dirty="0"/>
              <a:t>Leaderboard </a:t>
            </a:r>
          </a:p>
        </p:txBody>
      </p:sp>
      <p:pic>
        <p:nvPicPr>
          <p:cNvPr id="6" name="Picture 5" descr="A picture of a sample Leaderboard that shows a sample of an employee with 0 badges and 0 points earned for courses or learning paths taken.">
            <a:extLst>
              <a:ext uri="{FF2B5EF4-FFF2-40B4-BE49-F238E27FC236}">
                <a16:creationId xmlns:a16="http://schemas.microsoft.com/office/drawing/2014/main" id="{04DF4D78-1C62-42BF-A300-18F632B56178}"/>
              </a:ext>
            </a:extLst>
          </p:cNvPr>
          <p:cNvPicPr>
            <a:picLocks noChangeAspect="1"/>
          </p:cNvPicPr>
          <p:nvPr/>
        </p:nvPicPr>
        <p:blipFill>
          <a:blip r:embed="rId6"/>
          <a:stretch>
            <a:fillRect/>
          </a:stretch>
        </p:blipFill>
        <p:spPr>
          <a:xfrm>
            <a:off x="6284232" y="3240021"/>
            <a:ext cx="2798777" cy="3546489"/>
          </a:xfrm>
          <a:prstGeom prst="rect">
            <a:avLst/>
          </a:prstGeom>
        </p:spPr>
      </p:pic>
      <p:sp>
        <p:nvSpPr>
          <p:cNvPr id="14" name="TextBox 13">
            <a:extLst>
              <a:ext uri="{FF2B5EF4-FFF2-40B4-BE49-F238E27FC236}">
                <a16:creationId xmlns:a16="http://schemas.microsoft.com/office/drawing/2014/main" id="{4A61EE17-4F2B-4967-BB09-7C0D845CB167}"/>
              </a:ext>
            </a:extLst>
          </p:cNvPr>
          <p:cNvSpPr txBox="1"/>
          <p:nvPr/>
        </p:nvSpPr>
        <p:spPr>
          <a:xfrm>
            <a:off x="4431419" y="6163898"/>
            <a:ext cx="1988191" cy="307777"/>
          </a:xfrm>
          <a:prstGeom prst="rect">
            <a:avLst/>
          </a:prstGeom>
          <a:noFill/>
        </p:spPr>
        <p:txBody>
          <a:bodyPr wrap="square" rtlCol="0">
            <a:spAutoFit/>
          </a:bodyPr>
          <a:lstStyle/>
          <a:p>
            <a:r>
              <a:rPr lang="en-US" sz="1400" b="1" dirty="0"/>
              <a:t>Recent Achievement</a:t>
            </a:r>
          </a:p>
        </p:txBody>
      </p:sp>
    </p:spTree>
    <p:custDataLst>
      <p:tags r:id="rId1"/>
    </p:custDataLst>
    <p:extLst>
      <p:ext uri="{BB962C8B-B14F-4D97-AF65-F5344CB8AC3E}">
        <p14:creationId xmlns:p14="http://schemas.microsoft.com/office/powerpoint/2010/main" val="3358417218"/>
      </p:ext>
    </p:extLst>
  </p:cSld>
  <p:clrMapOvr>
    <a:masterClrMapping/>
  </p:clrMapOvr>
  <mc:AlternateContent xmlns:mc="http://schemas.openxmlformats.org/markup-compatibility/2006" xmlns:p14="http://schemas.microsoft.com/office/powerpoint/2010/main">
    <mc:Choice Requires="p14">
      <p:transition spd="slow" p14:dur="2000" advClick="0" advTm="46686"/>
    </mc:Choice>
    <mc:Fallback xmlns="">
      <p:transition spd="slow" advClick="0" advTm="466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73310" y="31046"/>
            <a:ext cx="6799277" cy="604536"/>
          </a:xfrm>
        </p:spPr>
        <p:txBody>
          <a:bodyPr/>
          <a:lstStyle/>
          <a:p>
            <a:r>
              <a:rPr lang="en-US" dirty="0"/>
              <a:t>LMS Course Library </a:t>
            </a:r>
          </a:p>
        </p:txBody>
      </p:sp>
      <p:sp>
        <p:nvSpPr>
          <p:cNvPr id="7" name="Rectangle 6"/>
          <p:cNvSpPr/>
          <p:nvPr/>
        </p:nvSpPr>
        <p:spPr>
          <a:xfrm>
            <a:off x="78770" y="658193"/>
            <a:ext cx="8818680" cy="1600438"/>
          </a:xfrm>
          <a:prstGeom prst="rect">
            <a:avLst/>
          </a:prstGeom>
        </p:spPr>
        <p:txBody>
          <a:bodyPr wrap="square">
            <a:spAutoFit/>
          </a:bodyPr>
          <a:lstStyle/>
          <a:p>
            <a:pPr marL="285750" indent="-285750">
              <a:buFont typeface="Arial" panose="020B0604020202020204" pitchFamily="34" charset="0"/>
              <a:buChar char="•"/>
            </a:pPr>
            <a:r>
              <a:rPr lang="en-US" dirty="0"/>
              <a:t>Course Library:</a:t>
            </a:r>
            <a:endParaRPr lang="en-US" dirty="0">
              <a:effectLst/>
            </a:endParaRPr>
          </a:p>
          <a:p>
            <a:pPr marL="742950" lvl="1" indent="-285750">
              <a:buFont typeface="Arial" panose="020B0604020202020204" pitchFamily="34" charset="0"/>
              <a:buChar char="•"/>
            </a:pPr>
            <a:r>
              <a:rPr lang="en-US" sz="1600" b="1" dirty="0"/>
              <a:t>Course Dashboard Tiles</a:t>
            </a:r>
            <a:r>
              <a:rPr lang="en-US" sz="1600" dirty="0">
                <a:effectLst/>
              </a:rPr>
              <a:t> – You can browse through all the available courses and enroll in what is available. Or, you can search for a specific course using top search bar. </a:t>
            </a:r>
          </a:p>
          <a:p>
            <a:pPr marL="742950" lvl="1" indent="-285750">
              <a:buFont typeface="Arial" panose="020B0604020202020204" pitchFamily="34" charset="0"/>
              <a:buChar char="•"/>
            </a:pPr>
            <a:r>
              <a:rPr lang="en-US" sz="1600" b="1" dirty="0"/>
              <a:t>Filter Navigation Menu </a:t>
            </a:r>
            <a:r>
              <a:rPr lang="en-US" sz="1600" dirty="0"/>
              <a:t>– The filter menu is a</a:t>
            </a:r>
            <a:r>
              <a:rPr lang="en-US" sz="1600" dirty="0">
                <a:effectLst/>
              </a:rPr>
              <a:t>nother option to refine your search for finding a course. Click on the course to explore.</a:t>
            </a:r>
          </a:p>
          <a:p>
            <a:pPr marL="742950" lvl="1" indent="-285750">
              <a:buFont typeface="Arial" panose="020B0604020202020204" pitchFamily="34" charset="0"/>
              <a:buChar char="•"/>
            </a:pPr>
            <a:endParaRPr lang="en-US" sz="1600" dirty="0">
              <a:effectLst/>
            </a:endParaRPr>
          </a:p>
        </p:txBody>
      </p:sp>
      <p:pic>
        <p:nvPicPr>
          <p:cNvPr id="5" name="Picture 4" descr="A picture of the LMS Course Library  page that includes course tiles and the Filter navigation menu.">
            <a:extLst>
              <a:ext uri="{FF2B5EF4-FFF2-40B4-BE49-F238E27FC236}">
                <a16:creationId xmlns:a16="http://schemas.microsoft.com/office/drawing/2014/main" id="{4D386AA4-9B56-4CEB-A22B-52B8386DE541}"/>
              </a:ext>
            </a:extLst>
          </p:cNvPr>
          <p:cNvPicPr>
            <a:picLocks noChangeAspect="1"/>
          </p:cNvPicPr>
          <p:nvPr/>
        </p:nvPicPr>
        <p:blipFill>
          <a:blip r:embed="rId5"/>
          <a:stretch>
            <a:fillRect/>
          </a:stretch>
        </p:blipFill>
        <p:spPr>
          <a:xfrm>
            <a:off x="1140903" y="2669983"/>
            <a:ext cx="6031684" cy="4156971"/>
          </a:xfrm>
          <a:prstGeom prst="rect">
            <a:avLst/>
          </a:prstGeom>
        </p:spPr>
      </p:pic>
      <p:sp>
        <p:nvSpPr>
          <p:cNvPr id="6" name="Arrow: Down 5" descr="A picture of an arrow pointing to the Course Library tab on the horizontal navigation menu.">
            <a:extLst>
              <a:ext uri="{FF2B5EF4-FFF2-40B4-BE49-F238E27FC236}">
                <a16:creationId xmlns:a16="http://schemas.microsoft.com/office/drawing/2014/main" id="{004B8D20-D4F7-466A-8320-85E897C2DA32}"/>
              </a:ext>
            </a:extLst>
          </p:cNvPr>
          <p:cNvSpPr/>
          <p:nvPr/>
        </p:nvSpPr>
        <p:spPr>
          <a:xfrm rot="1646043">
            <a:off x="2449585" y="2268955"/>
            <a:ext cx="251669" cy="471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F84435B-A018-4480-9764-E49880CCC0DD}"/>
              </a:ext>
            </a:extLst>
          </p:cNvPr>
          <p:cNvSpPr txBox="1"/>
          <p:nvPr/>
        </p:nvSpPr>
        <p:spPr>
          <a:xfrm>
            <a:off x="6455328" y="2918322"/>
            <a:ext cx="2147582" cy="276999"/>
          </a:xfrm>
          <a:prstGeom prst="rect">
            <a:avLst/>
          </a:prstGeom>
          <a:noFill/>
        </p:spPr>
        <p:txBody>
          <a:bodyPr wrap="square" rtlCol="0">
            <a:spAutoFit/>
          </a:bodyPr>
          <a:lstStyle/>
          <a:p>
            <a:r>
              <a:rPr lang="en-US" sz="1200" b="1" dirty="0"/>
              <a:t>Search Course Function</a:t>
            </a:r>
          </a:p>
        </p:txBody>
      </p:sp>
      <p:sp>
        <p:nvSpPr>
          <p:cNvPr id="10" name="Arrow: Down 9" descr=" A picture of an arrow pointing to the Search Course Function section.">
            <a:extLst>
              <a:ext uri="{FF2B5EF4-FFF2-40B4-BE49-F238E27FC236}">
                <a16:creationId xmlns:a16="http://schemas.microsoft.com/office/drawing/2014/main" id="{A38D6414-9570-4AD9-9D92-5F194286B25A}"/>
              </a:ext>
            </a:extLst>
          </p:cNvPr>
          <p:cNvSpPr/>
          <p:nvPr/>
        </p:nvSpPr>
        <p:spPr>
          <a:xfrm rot="1646043">
            <a:off x="6222379" y="2513509"/>
            <a:ext cx="251669" cy="471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22912868"/>
      </p:ext>
    </p:extLst>
  </p:cSld>
  <p:clrMapOvr>
    <a:masterClrMapping/>
  </p:clrMapOvr>
  <mc:AlternateContent xmlns:mc="http://schemas.openxmlformats.org/markup-compatibility/2006" xmlns:p14="http://schemas.microsoft.com/office/powerpoint/2010/main">
    <mc:Choice Requires="p14">
      <p:transition spd="slow" p14:dur="2000" advClick="0" advTm="42997"/>
    </mc:Choice>
    <mc:Fallback xmlns="">
      <p:transition spd="slow" advClick="0" advTm="429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25565"/>
            <a:ext cx="6956412" cy="615695"/>
          </a:xfrm>
        </p:spPr>
        <p:txBody>
          <a:bodyPr/>
          <a:lstStyle/>
          <a:p>
            <a:r>
              <a:rPr lang="en-US" dirty="0"/>
              <a:t>LMS Course  </a:t>
            </a:r>
          </a:p>
        </p:txBody>
      </p:sp>
      <p:sp>
        <p:nvSpPr>
          <p:cNvPr id="7" name="Rectangle 6"/>
          <p:cNvSpPr/>
          <p:nvPr/>
        </p:nvSpPr>
        <p:spPr>
          <a:xfrm>
            <a:off x="66186" y="462461"/>
            <a:ext cx="8818680" cy="3385542"/>
          </a:xfrm>
          <a:prstGeom prst="rect">
            <a:avLst/>
          </a:prstGeom>
        </p:spPr>
        <p:txBody>
          <a:bodyPr wrap="square">
            <a:spAutoFit/>
          </a:bodyPr>
          <a:lstStyle/>
          <a:p>
            <a:r>
              <a:rPr lang="en-US" dirty="0"/>
              <a:t>Course: </a:t>
            </a:r>
            <a:endParaRPr lang="en-US" dirty="0">
              <a:effectLst/>
            </a:endParaRPr>
          </a:p>
          <a:p>
            <a:pPr marL="742950" lvl="1" indent="-285750">
              <a:buFont typeface="Arial" panose="020B0604020202020204" pitchFamily="34" charset="0"/>
              <a:buChar char="•"/>
            </a:pPr>
            <a:r>
              <a:rPr lang="en-US" sz="1500" b="1" dirty="0"/>
              <a:t>Course Description</a:t>
            </a:r>
            <a:r>
              <a:rPr lang="en-US" sz="1500" dirty="0">
                <a:effectLst/>
              </a:rPr>
              <a:t> – Click on a course to see the </a:t>
            </a:r>
            <a:r>
              <a:rPr lang="en-US" sz="1500" dirty="0"/>
              <a:t>course description and the button to click to start the course. You will also see in the upper right corner the progress you have made with your course participation.</a:t>
            </a:r>
            <a:endParaRPr lang="en-US" sz="1500" dirty="0">
              <a:effectLst/>
            </a:endParaRPr>
          </a:p>
          <a:p>
            <a:pPr marL="742950" lvl="1" indent="-285750">
              <a:buFont typeface="Arial" panose="020B0604020202020204" pitchFamily="34" charset="0"/>
              <a:buChar char="•"/>
            </a:pPr>
            <a:r>
              <a:rPr lang="en-US" sz="1500" b="1" dirty="0"/>
              <a:t>Course Feedback – </a:t>
            </a:r>
            <a:r>
              <a:rPr lang="en-US" sz="1500" dirty="0"/>
              <a:t>On the course’s horizontal navigation menu, click on “Feedback” you will be able to provide course feedback directly to the course administrator</a:t>
            </a:r>
            <a:r>
              <a:rPr lang="en-US" sz="1500" dirty="0">
                <a:effectLst/>
              </a:rPr>
              <a:t>.</a:t>
            </a:r>
          </a:p>
          <a:p>
            <a:pPr marL="742950" lvl="1" indent="-285750">
              <a:buFont typeface="Arial" panose="020B0604020202020204" pitchFamily="34" charset="0"/>
              <a:buChar char="•"/>
            </a:pPr>
            <a:r>
              <a:rPr lang="en-US" sz="1500" b="1" dirty="0"/>
              <a:t>Next Module </a:t>
            </a:r>
            <a:r>
              <a:rPr lang="en-US" sz="1500" dirty="0"/>
              <a:t>– On the course’s horizontal navigation menu, click on “Next Module” and you will continue to the next module in the course. You may receive a “Locked” message that states you need to complete the previous modules before you can attempt other course modules. This will be determined by your administrator if you will take the modules sequentially.</a:t>
            </a:r>
          </a:p>
          <a:p>
            <a:pPr marL="742950" lvl="1" indent="-285750">
              <a:buFont typeface="Arial" panose="020B0604020202020204" pitchFamily="34" charset="0"/>
              <a:buChar char="•"/>
            </a:pPr>
            <a:r>
              <a:rPr lang="en-US" sz="1500" b="1" dirty="0"/>
              <a:t>Exit</a:t>
            </a:r>
            <a:r>
              <a:rPr lang="en-US" sz="1500" dirty="0"/>
              <a:t> - on the course’s horizontal navigation menu, if you click on “Exit” you will continue to the initial course description page where you can continue this course or unenroll in the course.</a:t>
            </a:r>
          </a:p>
          <a:p>
            <a:pPr marL="742950" lvl="1" indent="-285750">
              <a:buFont typeface="Arial" panose="020B0604020202020204" pitchFamily="34" charset="0"/>
              <a:buChar char="•"/>
            </a:pPr>
            <a:endParaRPr lang="en-US" sz="1600" dirty="0">
              <a:effectLst/>
            </a:endParaRPr>
          </a:p>
        </p:txBody>
      </p:sp>
      <p:pic>
        <p:nvPicPr>
          <p:cNvPr id="9" name="Picture 8" descr="A picture of a sample course description in the LMS.">
            <a:extLst>
              <a:ext uri="{FF2B5EF4-FFF2-40B4-BE49-F238E27FC236}">
                <a16:creationId xmlns:a16="http://schemas.microsoft.com/office/drawing/2014/main" id="{07B05060-CCE6-4074-A92F-326D0012B6C6}"/>
              </a:ext>
            </a:extLst>
          </p:cNvPr>
          <p:cNvPicPr>
            <a:picLocks noChangeAspect="1"/>
          </p:cNvPicPr>
          <p:nvPr/>
        </p:nvPicPr>
        <p:blipFill>
          <a:blip r:embed="rId5"/>
          <a:stretch>
            <a:fillRect/>
          </a:stretch>
        </p:blipFill>
        <p:spPr>
          <a:xfrm>
            <a:off x="52778" y="3825380"/>
            <a:ext cx="4354226" cy="2964357"/>
          </a:xfrm>
          <a:prstGeom prst="rect">
            <a:avLst/>
          </a:prstGeom>
        </p:spPr>
      </p:pic>
      <p:sp>
        <p:nvSpPr>
          <p:cNvPr id="15" name="Arrow: Down 14" descr="An arrow pointing to the sample course description.">
            <a:extLst>
              <a:ext uri="{FF2B5EF4-FFF2-40B4-BE49-F238E27FC236}">
                <a16:creationId xmlns:a16="http://schemas.microsoft.com/office/drawing/2014/main" id="{DB63FEEC-DEF9-49BE-AF9D-955796B3E2D5}"/>
              </a:ext>
            </a:extLst>
          </p:cNvPr>
          <p:cNvSpPr/>
          <p:nvPr/>
        </p:nvSpPr>
        <p:spPr>
          <a:xfrm rot="3661255">
            <a:off x="3374480" y="3952696"/>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descr="A arrow pointing to the upper right corner of the course description where it shows the progress you have made as with your course participation. This sample shows 0% progress.">
            <a:extLst>
              <a:ext uri="{FF2B5EF4-FFF2-40B4-BE49-F238E27FC236}">
                <a16:creationId xmlns:a16="http://schemas.microsoft.com/office/drawing/2014/main" id="{72BE4ED8-F798-4986-A5B9-9B21943D81B3}"/>
              </a:ext>
            </a:extLst>
          </p:cNvPr>
          <p:cNvSpPr/>
          <p:nvPr/>
        </p:nvSpPr>
        <p:spPr>
          <a:xfrm rot="1546506">
            <a:off x="4166459" y="3889601"/>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of a sample course module in the LMS.  ">
            <a:extLst>
              <a:ext uri="{FF2B5EF4-FFF2-40B4-BE49-F238E27FC236}">
                <a16:creationId xmlns:a16="http://schemas.microsoft.com/office/drawing/2014/main" id="{D7B5EDA3-275F-487A-BE2B-5387D39C5524}"/>
              </a:ext>
            </a:extLst>
          </p:cNvPr>
          <p:cNvPicPr>
            <a:picLocks noChangeAspect="1"/>
          </p:cNvPicPr>
          <p:nvPr/>
        </p:nvPicPr>
        <p:blipFill>
          <a:blip r:embed="rId6"/>
          <a:stretch>
            <a:fillRect/>
          </a:stretch>
        </p:blipFill>
        <p:spPr>
          <a:xfrm>
            <a:off x="4530641" y="3795926"/>
            <a:ext cx="4481222" cy="3010876"/>
          </a:xfrm>
          <a:prstGeom prst="rect">
            <a:avLst/>
          </a:prstGeom>
        </p:spPr>
      </p:pic>
      <p:sp>
        <p:nvSpPr>
          <p:cNvPr id="17" name="Arrow: Down 16" descr="An arrow pointing to the course’s “Feedback” tab where the learner is able to provide course feedback directly to the course administrator.&#10;">
            <a:extLst>
              <a:ext uri="{FF2B5EF4-FFF2-40B4-BE49-F238E27FC236}">
                <a16:creationId xmlns:a16="http://schemas.microsoft.com/office/drawing/2014/main" id="{EB8984A4-91B9-47B4-8EDA-65CF9D283BEB}"/>
              </a:ext>
            </a:extLst>
          </p:cNvPr>
          <p:cNvSpPr/>
          <p:nvPr/>
        </p:nvSpPr>
        <p:spPr>
          <a:xfrm rot="3661255">
            <a:off x="8352196" y="3386143"/>
            <a:ext cx="187070" cy="521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56589133"/>
      </p:ext>
    </p:extLst>
  </p:cSld>
  <p:clrMapOvr>
    <a:masterClrMapping/>
  </p:clrMapOvr>
  <mc:AlternateContent xmlns:mc="http://schemas.openxmlformats.org/markup-compatibility/2006" xmlns:p14="http://schemas.microsoft.com/office/powerpoint/2010/main">
    <mc:Choice Requires="p14">
      <p:transition spd="slow" p14:dur="2000" advClick="0" advTm="75961"/>
    </mc:Choice>
    <mc:Fallback xmlns="">
      <p:transition spd="slow" advClick="0" advTm="7596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178439"/>
            <a:ext cx="6956412" cy="933688"/>
          </a:xfrm>
        </p:spPr>
        <p:txBody>
          <a:bodyPr/>
          <a:lstStyle/>
          <a:p>
            <a:r>
              <a:rPr lang="en-US" sz="2800" dirty="0"/>
              <a:t>LMS Course Assessment &amp; Certificates  </a:t>
            </a:r>
          </a:p>
        </p:txBody>
      </p:sp>
      <p:sp>
        <p:nvSpPr>
          <p:cNvPr id="7" name="Rectangle 6"/>
          <p:cNvSpPr/>
          <p:nvPr/>
        </p:nvSpPr>
        <p:spPr>
          <a:xfrm>
            <a:off x="66186" y="462461"/>
            <a:ext cx="8818680" cy="2031325"/>
          </a:xfrm>
          <a:prstGeom prst="rect">
            <a:avLst/>
          </a:prstGeom>
        </p:spPr>
        <p:txBody>
          <a:bodyPr wrap="square">
            <a:spAutoFit/>
          </a:bodyPr>
          <a:lstStyle/>
          <a:p>
            <a:r>
              <a:rPr lang="en-US" dirty="0"/>
              <a:t>Course:  </a:t>
            </a:r>
            <a:endParaRPr lang="en-US" dirty="0">
              <a:effectLst/>
            </a:endParaRPr>
          </a:p>
          <a:p>
            <a:pPr marL="742950" lvl="1" indent="-285750">
              <a:buFont typeface="Arial" panose="020B0604020202020204" pitchFamily="34" charset="0"/>
              <a:buChar char="•"/>
            </a:pPr>
            <a:r>
              <a:rPr lang="en-US" sz="1500" b="1" dirty="0"/>
              <a:t>Course Assessment</a:t>
            </a:r>
            <a:r>
              <a:rPr lang="en-US" sz="1500" dirty="0">
                <a:effectLst/>
              </a:rPr>
              <a:t> – Once you complet</a:t>
            </a:r>
            <a:r>
              <a:rPr lang="en-US" sz="1500" dirty="0"/>
              <a:t>e your course, you may have an assessment as your next module. Your administrator may assign a passmark you need to reach in order to successfully complete this course. At the end of the assessment, you will see your score immediately.</a:t>
            </a:r>
          </a:p>
          <a:p>
            <a:pPr marL="742950" lvl="1" indent="-285750">
              <a:buFont typeface="Arial" panose="020B0604020202020204" pitchFamily="34" charset="0"/>
              <a:buChar char="•"/>
            </a:pPr>
            <a:r>
              <a:rPr lang="en-US" sz="1600" b="1" dirty="0">
                <a:effectLst/>
              </a:rPr>
              <a:t>Course Certificates, Badges, Points </a:t>
            </a:r>
            <a:r>
              <a:rPr lang="en-US" sz="1600" dirty="0">
                <a:effectLst/>
              </a:rPr>
              <a:t>– If your course has a certificate, badge or points associated with it, you will be able to download that certificate via the achievements tab and view your earned badges and points.</a:t>
            </a:r>
          </a:p>
        </p:txBody>
      </p:sp>
      <p:pic>
        <p:nvPicPr>
          <p:cNvPr id="5" name="Picture 4" descr="A picture of an assessment module that shows an sample of an assigned passmark of 80% needed to reach in order to successfully complete this course. &#10;">
            <a:extLst>
              <a:ext uri="{FF2B5EF4-FFF2-40B4-BE49-F238E27FC236}">
                <a16:creationId xmlns:a16="http://schemas.microsoft.com/office/drawing/2014/main" id="{2F401C79-D416-49CD-94CE-E0E9B815A46B}"/>
              </a:ext>
            </a:extLst>
          </p:cNvPr>
          <p:cNvPicPr>
            <a:picLocks noChangeAspect="1"/>
          </p:cNvPicPr>
          <p:nvPr/>
        </p:nvPicPr>
        <p:blipFill>
          <a:blip r:embed="rId5"/>
          <a:stretch>
            <a:fillRect/>
          </a:stretch>
        </p:blipFill>
        <p:spPr>
          <a:xfrm>
            <a:off x="1686922" y="2804962"/>
            <a:ext cx="4799244" cy="2243656"/>
          </a:xfrm>
          <a:prstGeom prst="rect">
            <a:avLst/>
          </a:prstGeom>
        </p:spPr>
      </p:pic>
      <p:sp>
        <p:nvSpPr>
          <p:cNvPr id="13" name="Arrow: Down 12" descr="A picture of an arrow pointing to the 80% passmark symbol needed in order for the learner to successfully complete the course.">
            <a:extLst>
              <a:ext uri="{FF2B5EF4-FFF2-40B4-BE49-F238E27FC236}">
                <a16:creationId xmlns:a16="http://schemas.microsoft.com/office/drawing/2014/main" id="{CD911331-40B6-4251-9FF5-2EE2AA2E3B73}"/>
              </a:ext>
            </a:extLst>
          </p:cNvPr>
          <p:cNvSpPr/>
          <p:nvPr/>
        </p:nvSpPr>
        <p:spPr>
          <a:xfrm rot="3661255">
            <a:off x="4212602" y="2795763"/>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that shows a sample of a completed course assessment displaying a 90% passmark and course status as the learner completed and passed the course.">
            <a:extLst>
              <a:ext uri="{FF2B5EF4-FFF2-40B4-BE49-F238E27FC236}">
                <a16:creationId xmlns:a16="http://schemas.microsoft.com/office/drawing/2014/main" id="{2DA92217-E19C-4F80-9B7E-73F53301C2D8}"/>
              </a:ext>
            </a:extLst>
          </p:cNvPr>
          <p:cNvPicPr>
            <a:picLocks noChangeAspect="1"/>
          </p:cNvPicPr>
          <p:nvPr/>
        </p:nvPicPr>
        <p:blipFill>
          <a:blip r:embed="rId6"/>
          <a:stretch>
            <a:fillRect/>
          </a:stretch>
        </p:blipFill>
        <p:spPr>
          <a:xfrm>
            <a:off x="1258349" y="5293839"/>
            <a:ext cx="5476815" cy="1459872"/>
          </a:xfrm>
          <a:prstGeom prst="rect">
            <a:avLst/>
          </a:prstGeom>
        </p:spPr>
      </p:pic>
      <p:sp>
        <p:nvSpPr>
          <p:cNvPr id="18" name="Arrow: Down 17" descr="A arrow pointing to the learner's 90% assessment passmark symbol.  ">
            <a:extLst>
              <a:ext uri="{FF2B5EF4-FFF2-40B4-BE49-F238E27FC236}">
                <a16:creationId xmlns:a16="http://schemas.microsoft.com/office/drawing/2014/main" id="{D4F17100-F843-42EB-9A7A-1ADCAD41F898}"/>
              </a:ext>
            </a:extLst>
          </p:cNvPr>
          <p:cNvSpPr/>
          <p:nvPr/>
        </p:nvSpPr>
        <p:spPr>
          <a:xfrm rot="3661255">
            <a:off x="4638242" y="5293980"/>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62220497"/>
      </p:ext>
    </p:extLst>
  </p:cSld>
  <p:clrMapOvr>
    <a:masterClrMapping/>
  </p:clrMapOvr>
  <mc:AlternateContent xmlns:mc="http://schemas.openxmlformats.org/markup-compatibility/2006" xmlns:p14="http://schemas.microsoft.com/office/powerpoint/2010/main">
    <mc:Choice Requires="p14">
      <p:transition spd="slow" p14:dur="2000" advClick="0" advTm="50931"/>
    </mc:Choice>
    <mc:Fallback xmlns="">
      <p:transition spd="slow" advClick="0" advTm="509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178439"/>
            <a:ext cx="7115839" cy="933688"/>
          </a:xfrm>
        </p:spPr>
        <p:txBody>
          <a:bodyPr/>
          <a:lstStyle/>
          <a:p>
            <a:r>
              <a:rPr lang="en-US" sz="2800" dirty="0"/>
              <a:t>LMS My Achievements, Profile and Settings  </a:t>
            </a:r>
          </a:p>
        </p:txBody>
      </p:sp>
      <p:sp>
        <p:nvSpPr>
          <p:cNvPr id="7" name="Rectangle 6"/>
          <p:cNvSpPr/>
          <p:nvPr/>
        </p:nvSpPr>
        <p:spPr>
          <a:xfrm>
            <a:off x="66186" y="462461"/>
            <a:ext cx="8818680" cy="1415772"/>
          </a:xfrm>
          <a:prstGeom prst="rect">
            <a:avLst/>
          </a:prstGeom>
        </p:spPr>
        <p:txBody>
          <a:bodyPr wrap="square">
            <a:spAutoFit/>
          </a:bodyPr>
          <a:lstStyle/>
          <a:p>
            <a:r>
              <a:rPr lang="en-US" sz="1600" dirty="0"/>
              <a:t>Achievement, Profile and Settings:  </a:t>
            </a:r>
            <a:endParaRPr lang="en-US" sz="1600" dirty="0">
              <a:effectLst/>
            </a:endParaRPr>
          </a:p>
          <a:p>
            <a:pPr marL="742950" lvl="1" indent="-285750">
              <a:buFont typeface="Arial" panose="020B0604020202020204" pitchFamily="34" charset="0"/>
              <a:buChar char="•"/>
            </a:pPr>
            <a:r>
              <a:rPr lang="en-US" sz="1400" b="1" dirty="0"/>
              <a:t>Achievements – </a:t>
            </a:r>
            <a:r>
              <a:rPr lang="en-US" sz="1400" dirty="0"/>
              <a:t>Once you complete your course, you can go to the Achievements section to review your certificates or points. You can download your course certificate here. </a:t>
            </a:r>
            <a:endParaRPr lang="en-US" sz="1400" b="1" dirty="0"/>
          </a:p>
          <a:p>
            <a:pPr marL="742950" lvl="1" indent="-285750">
              <a:buFont typeface="Arial" panose="020B0604020202020204" pitchFamily="34" charset="0"/>
              <a:buChar char="•"/>
            </a:pPr>
            <a:r>
              <a:rPr lang="en-US" sz="1400" b="1" dirty="0"/>
              <a:t>Profile Picture</a:t>
            </a:r>
            <a:r>
              <a:rPr lang="en-US" sz="1400" dirty="0">
                <a:effectLst/>
              </a:rPr>
              <a:t> – You </a:t>
            </a:r>
            <a:r>
              <a:rPr lang="en-US" sz="1400" dirty="0"/>
              <a:t>also have the option of adding a profile picture versus the grey profile that is current. Go to the circle with your initials in the top right corner and access the drop down menu. Select My Profile &amp; Settings and upload a profile picture.</a:t>
            </a:r>
          </a:p>
        </p:txBody>
      </p:sp>
      <p:pic>
        <p:nvPicPr>
          <p:cNvPr id="6" name="Picture 5" descr="A picture of the LMS Achievements page that displays where the learner can go to the circle on the LMS with his/her initials in the top right corner and access the drop down menu. It shows where you can select My Profile &amp; Settings and upload a profile picture.">
            <a:extLst>
              <a:ext uri="{FF2B5EF4-FFF2-40B4-BE49-F238E27FC236}">
                <a16:creationId xmlns:a16="http://schemas.microsoft.com/office/drawing/2014/main" id="{846B7FB2-A2BD-4C37-B244-3C4E18E0480C}"/>
              </a:ext>
            </a:extLst>
          </p:cNvPr>
          <p:cNvPicPr>
            <a:picLocks noChangeAspect="1"/>
          </p:cNvPicPr>
          <p:nvPr/>
        </p:nvPicPr>
        <p:blipFill>
          <a:blip r:embed="rId5"/>
          <a:stretch>
            <a:fillRect/>
          </a:stretch>
        </p:blipFill>
        <p:spPr>
          <a:xfrm>
            <a:off x="1237129" y="1863764"/>
            <a:ext cx="5058800" cy="2517414"/>
          </a:xfrm>
          <a:prstGeom prst="rect">
            <a:avLst/>
          </a:prstGeom>
        </p:spPr>
      </p:pic>
      <p:sp>
        <p:nvSpPr>
          <p:cNvPr id="11" name="Arrow: Down 10" descr="A picture of an arrow that points to the circle with the learners initials in the top right corner of the LMS Achievements page.">
            <a:extLst>
              <a:ext uri="{FF2B5EF4-FFF2-40B4-BE49-F238E27FC236}">
                <a16:creationId xmlns:a16="http://schemas.microsoft.com/office/drawing/2014/main" id="{3F412EC7-4826-49CF-8A51-77CCD4D3F5ED}"/>
              </a:ext>
            </a:extLst>
          </p:cNvPr>
          <p:cNvSpPr/>
          <p:nvPr/>
        </p:nvSpPr>
        <p:spPr>
          <a:xfrm rot="3661255">
            <a:off x="6520973" y="1797951"/>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of the LMS Achievements page that shows a sample of a profile picture added to the page versus a grey profile picture.">
            <a:extLst>
              <a:ext uri="{FF2B5EF4-FFF2-40B4-BE49-F238E27FC236}">
                <a16:creationId xmlns:a16="http://schemas.microsoft.com/office/drawing/2014/main" id="{398EF507-88FA-4A8C-B539-A2D5B7341868}"/>
              </a:ext>
            </a:extLst>
          </p:cNvPr>
          <p:cNvPicPr>
            <a:picLocks noChangeAspect="1"/>
          </p:cNvPicPr>
          <p:nvPr/>
        </p:nvPicPr>
        <p:blipFill>
          <a:blip r:embed="rId6"/>
          <a:stretch>
            <a:fillRect/>
          </a:stretch>
        </p:blipFill>
        <p:spPr>
          <a:xfrm>
            <a:off x="1237129" y="4514853"/>
            <a:ext cx="5058800" cy="2206622"/>
          </a:xfrm>
          <a:prstGeom prst="rect">
            <a:avLst/>
          </a:prstGeom>
        </p:spPr>
      </p:pic>
      <p:sp>
        <p:nvSpPr>
          <p:cNvPr id="10" name="Arrow: Down 9" descr="A arrow that points to the sample of a profile picture that has been added to the Achievements page.">
            <a:extLst>
              <a:ext uri="{FF2B5EF4-FFF2-40B4-BE49-F238E27FC236}">
                <a16:creationId xmlns:a16="http://schemas.microsoft.com/office/drawing/2014/main" id="{E9782EB5-F5B7-4B01-98B3-E9092EBB4EE6}"/>
              </a:ext>
            </a:extLst>
          </p:cNvPr>
          <p:cNvSpPr/>
          <p:nvPr/>
        </p:nvSpPr>
        <p:spPr>
          <a:xfrm rot="3661255">
            <a:off x="5549248" y="4844230"/>
            <a:ext cx="233980" cy="65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4432817"/>
      </p:ext>
    </p:extLst>
  </p:cSld>
  <p:clrMapOvr>
    <a:masterClrMapping/>
  </p:clrMapOvr>
  <mc:AlternateContent xmlns:mc="http://schemas.openxmlformats.org/markup-compatibility/2006" xmlns:p14="http://schemas.microsoft.com/office/powerpoint/2010/main">
    <mc:Choice Requires="p14">
      <p:transition spd="slow" p14:dur="2000" advClick="0" advTm="35246"/>
    </mc:Choice>
    <mc:Fallback xmlns="">
      <p:transition spd="slow" advClick="0" advTm="3524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178439"/>
            <a:ext cx="8229600" cy="933688"/>
          </a:xfrm>
        </p:spPr>
        <p:txBody>
          <a:bodyPr/>
          <a:lstStyle/>
          <a:p>
            <a:r>
              <a:rPr lang="en-US" dirty="0"/>
              <a:t>LMS Other Tips  </a:t>
            </a:r>
          </a:p>
        </p:txBody>
      </p:sp>
      <p:sp>
        <p:nvSpPr>
          <p:cNvPr id="7" name="Rectangle 6"/>
          <p:cNvSpPr/>
          <p:nvPr/>
        </p:nvSpPr>
        <p:spPr>
          <a:xfrm>
            <a:off x="66185" y="462461"/>
            <a:ext cx="8945677" cy="2031325"/>
          </a:xfrm>
          <a:prstGeom prst="rect">
            <a:avLst/>
          </a:prstGeom>
        </p:spPr>
        <p:txBody>
          <a:bodyPr wrap="square">
            <a:spAutoFit/>
          </a:bodyPr>
          <a:lstStyle/>
          <a:p>
            <a:endParaRPr lang="en-US" dirty="0"/>
          </a:p>
          <a:p>
            <a:r>
              <a:rPr lang="en-US" dirty="0"/>
              <a:t>Other Tips:  </a:t>
            </a:r>
            <a:endParaRPr lang="en-US" dirty="0">
              <a:effectLst/>
            </a:endParaRPr>
          </a:p>
          <a:p>
            <a:pPr marL="742950" lvl="1" indent="-285750">
              <a:buFont typeface="Arial" panose="020B0604020202020204" pitchFamily="34" charset="0"/>
              <a:buChar char="•"/>
            </a:pPr>
            <a:r>
              <a:rPr lang="en-US" sz="1500" b="1" dirty="0"/>
              <a:t>Course Invite Link One Time Use</a:t>
            </a:r>
            <a:r>
              <a:rPr lang="en-US" sz="1500" dirty="0">
                <a:effectLst/>
              </a:rPr>
              <a:t> – Do not try to use your course invite link each time you access your LMS portal. You need to login to the LMS portal URL at </a:t>
            </a:r>
            <a:r>
              <a:rPr lang="en-US" sz="1500" dirty="0">
                <a:effectLst/>
                <a:hlinkClick r:id="rId5"/>
              </a:rPr>
              <a:t>https://</a:t>
            </a:r>
            <a:r>
              <a:rPr lang="en-US" sz="1500" b="1" dirty="0">
                <a:effectLst/>
                <a:hlinkClick r:id="rId5"/>
              </a:rPr>
              <a:t>umassmedical.litmos.com</a:t>
            </a:r>
            <a:r>
              <a:rPr lang="en-US" sz="1500" b="1" dirty="0">
                <a:effectLst/>
              </a:rPr>
              <a:t> </a:t>
            </a:r>
            <a:r>
              <a:rPr lang="en-US" sz="1500" dirty="0">
                <a:effectLst/>
              </a:rPr>
              <a:t>to access the course again.</a:t>
            </a:r>
          </a:p>
          <a:p>
            <a:pPr marL="742950" lvl="1" indent="-285750">
              <a:buFont typeface="Arial" panose="020B0604020202020204" pitchFamily="34" charset="0"/>
              <a:buChar char="•"/>
            </a:pPr>
            <a:r>
              <a:rPr lang="en-US" sz="1500" b="1" dirty="0">
                <a:effectLst/>
              </a:rPr>
              <a:t>Mobile App </a:t>
            </a:r>
            <a:r>
              <a:rPr lang="en-US" sz="1500" dirty="0">
                <a:effectLst/>
              </a:rPr>
              <a:t>– If you want to access your courses outside </a:t>
            </a:r>
            <a:r>
              <a:rPr lang="en-US" sz="1500" dirty="0"/>
              <a:t>the office, your LMS app is available on iOS &amp; Android. Go to</a:t>
            </a:r>
            <a:r>
              <a:rPr lang="en-US" sz="1500" b="1" dirty="0"/>
              <a:t> </a:t>
            </a:r>
            <a:r>
              <a:rPr lang="en-US" sz="1500" b="1" dirty="0">
                <a:hlinkClick r:id="rId5"/>
              </a:rPr>
              <a:t>https://umassmedical.litmos.com</a:t>
            </a:r>
            <a:r>
              <a:rPr lang="en-US" sz="1500" b="1" dirty="0"/>
              <a:t> </a:t>
            </a:r>
            <a:r>
              <a:rPr lang="en-US" sz="1500" dirty="0"/>
              <a:t>and log in.</a:t>
            </a:r>
          </a:p>
          <a:p>
            <a:pPr marL="742950" lvl="1" indent="-285750">
              <a:buFont typeface="Arial" panose="020B0604020202020204" pitchFamily="34" charset="0"/>
              <a:buChar char="•"/>
            </a:pPr>
            <a:endParaRPr lang="en-US" sz="1500" dirty="0"/>
          </a:p>
        </p:txBody>
      </p:sp>
      <p:pic>
        <p:nvPicPr>
          <p:cNvPr id="5" name="Picture 4">
            <a:extLst>
              <a:ext uri="{FF2B5EF4-FFF2-40B4-BE49-F238E27FC236}">
                <a16:creationId xmlns:a16="http://schemas.microsoft.com/office/drawing/2014/main" id="{77ED0153-623E-4774-8458-97FB39720D5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26959" y="2698453"/>
            <a:ext cx="5956917" cy="3142287"/>
          </a:xfrm>
          <a:prstGeom prst="rect">
            <a:avLst/>
          </a:prstGeom>
        </p:spPr>
      </p:pic>
      <p:sp>
        <p:nvSpPr>
          <p:cNvPr id="6" name="TextBox 5">
            <a:extLst>
              <a:ext uri="{FF2B5EF4-FFF2-40B4-BE49-F238E27FC236}">
                <a16:creationId xmlns:a16="http://schemas.microsoft.com/office/drawing/2014/main" id="{B76F57FC-4EE6-4F83-8359-F154173C1CDC}"/>
              </a:ext>
            </a:extLst>
          </p:cNvPr>
          <p:cNvSpPr txBox="1"/>
          <p:nvPr/>
        </p:nvSpPr>
        <p:spPr>
          <a:xfrm>
            <a:off x="5415379" y="3249227"/>
            <a:ext cx="2006353" cy="1077218"/>
          </a:xfrm>
          <a:prstGeom prst="rect">
            <a:avLst/>
          </a:prstGeom>
          <a:solidFill>
            <a:schemeClr val="tx1"/>
          </a:solidFill>
        </p:spPr>
        <p:txBody>
          <a:bodyPr wrap="square" rtlCol="0">
            <a:spAutoFit/>
          </a:bodyPr>
          <a:lstStyle/>
          <a:p>
            <a:endParaRPr lang="en-US" sz="1000" dirty="0"/>
          </a:p>
          <a:p>
            <a:endParaRPr lang="en-US" dirty="0">
              <a:solidFill>
                <a:schemeClr val="bg1"/>
              </a:solidFill>
            </a:endParaRPr>
          </a:p>
          <a:p>
            <a:r>
              <a:rPr lang="en-US" dirty="0">
                <a:solidFill>
                  <a:schemeClr val="bg1"/>
                </a:solidFill>
              </a:rPr>
              <a:t>UMMS LMS APP</a:t>
            </a:r>
          </a:p>
          <a:p>
            <a:r>
              <a:rPr lang="en-US" dirty="0"/>
              <a:t> </a:t>
            </a:r>
          </a:p>
        </p:txBody>
      </p:sp>
    </p:spTree>
    <p:custDataLst>
      <p:tags r:id="rId1"/>
    </p:custDataLst>
    <p:extLst>
      <p:ext uri="{BB962C8B-B14F-4D97-AF65-F5344CB8AC3E}">
        <p14:creationId xmlns:p14="http://schemas.microsoft.com/office/powerpoint/2010/main" val="2457375992"/>
      </p:ext>
    </p:extLst>
  </p:cSld>
  <p:clrMapOvr>
    <a:masterClrMapping/>
  </p:clrMapOvr>
  <mc:AlternateContent xmlns:mc="http://schemas.openxmlformats.org/markup-compatibility/2006" xmlns:p14="http://schemas.microsoft.com/office/powerpoint/2010/main">
    <mc:Choice Requires="p14">
      <p:transition spd="slow" p14:dur="2000" advClick="0" advTm="36251"/>
    </mc:Choice>
    <mc:Fallback xmlns="">
      <p:transition spd="slow" advClick="0" advTm="362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464" y="-123833"/>
            <a:ext cx="7772400" cy="704850"/>
          </a:xfrm>
        </p:spPr>
        <p:txBody>
          <a:bodyPr/>
          <a:lstStyle/>
          <a:p>
            <a:r>
              <a:rPr lang="en-US" dirty="0"/>
              <a:t>Agenda</a:t>
            </a:r>
          </a:p>
        </p:txBody>
      </p:sp>
      <p:sp>
        <p:nvSpPr>
          <p:cNvPr id="5" name="TextBox 4"/>
          <p:cNvSpPr txBox="1"/>
          <p:nvPr/>
        </p:nvSpPr>
        <p:spPr>
          <a:xfrm>
            <a:off x="319860" y="581017"/>
            <a:ext cx="8298750" cy="6863417"/>
          </a:xfrm>
          <a:prstGeom prst="rect">
            <a:avLst/>
          </a:prstGeom>
          <a:noFill/>
        </p:spPr>
        <p:txBody>
          <a:bodyPr wrap="square" rtlCol="0">
            <a:spAutoFit/>
          </a:bodyPr>
          <a:lstStyle/>
          <a:p>
            <a:r>
              <a:rPr lang="en-US" sz="2400" dirty="0"/>
              <a:t>I. </a:t>
            </a:r>
            <a:r>
              <a:rPr lang="en-US" sz="2400" b="1" dirty="0"/>
              <a:t>Overview</a:t>
            </a:r>
          </a:p>
          <a:p>
            <a:pPr marL="342900" indent="-342900">
              <a:buFont typeface="Arial" panose="020B0604020202020204" pitchFamily="34" charset="0"/>
              <a:buChar char="•"/>
            </a:pPr>
            <a:r>
              <a:rPr lang="en-US" sz="2400" dirty="0"/>
              <a:t>What is a Learning Management System (LMS)</a:t>
            </a:r>
          </a:p>
          <a:p>
            <a:pPr marL="342900" indent="-342900">
              <a:buFont typeface="Arial" panose="020B0604020202020204" pitchFamily="34" charset="0"/>
              <a:buChar char="•"/>
            </a:pPr>
            <a:r>
              <a:rPr lang="en-US" sz="2400" dirty="0"/>
              <a:t>Background</a:t>
            </a:r>
          </a:p>
          <a:p>
            <a:pPr marL="342900" indent="-342900">
              <a:buFont typeface="Arial" panose="020B0604020202020204" pitchFamily="34" charset="0"/>
              <a:buChar char="•"/>
            </a:pPr>
            <a:r>
              <a:rPr lang="en-US" sz="2400" dirty="0"/>
              <a:t>LMS Course vs. Learning Path</a:t>
            </a:r>
          </a:p>
          <a:p>
            <a:pPr marL="342900" indent="-342900">
              <a:buFont typeface="Arial" panose="020B0604020202020204" pitchFamily="34" charset="0"/>
              <a:buChar char="•"/>
            </a:pPr>
            <a:r>
              <a:rPr lang="en-US" sz="2400" dirty="0"/>
              <a:t>Benefits of LMS</a:t>
            </a:r>
          </a:p>
          <a:p>
            <a:pPr marL="342900" indent="-342900">
              <a:buFont typeface="Arial" panose="020B0604020202020204" pitchFamily="34" charset="0"/>
              <a:buChar char="•"/>
            </a:pPr>
            <a:r>
              <a:rPr lang="en-US" sz="2400" dirty="0"/>
              <a:t>LMS as a Career Planning Tool - Phase II FY Year 2020</a:t>
            </a:r>
          </a:p>
          <a:p>
            <a:pPr marL="342900" indent="-342900">
              <a:buFont typeface="Arial" panose="020B0604020202020204" pitchFamily="34" charset="0"/>
              <a:buChar char="•"/>
            </a:pPr>
            <a:endParaRPr lang="en-US" sz="2400" dirty="0"/>
          </a:p>
          <a:p>
            <a:r>
              <a:rPr lang="en-US" sz="2400" dirty="0"/>
              <a:t>II. </a:t>
            </a:r>
            <a:r>
              <a:rPr lang="en-US" sz="2400" b="1" dirty="0"/>
              <a:t>LMS System Functionality and Navigation</a:t>
            </a:r>
          </a:p>
          <a:p>
            <a:pPr marL="342900" indent="-342900">
              <a:buFont typeface="Arial" panose="020B0604020202020204" pitchFamily="34" charset="0"/>
              <a:buChar char="•"/>
            </a:pPr>
            <a:r>
              <a:rPr lang="en-US" sz="2400" dirty="0"/>
              <a:t>Reviewing your personalized homepage and metrics dashboard</a:t>
            </a:r>
          </a:p>
          <a:p>
            <a:pPr marL="342900" indent="-342900">
              <a:buFont typeface="Arial" panose="020B0604020202020204" pitchFamily="34" charset="0"/>
              <a:buChar char="•"/>
            </a:pPr>
            <a:r>
              <a:rPr lang="en-US" sz="2400" dirty="0"/>
              <a:t>Learn how to access courses</a:t>
            </a:r>
          </a:p>
          <a:p>
            <a:pPr marL="342900" indent="-342900">
              <a:buFont typeface="Arial" panose="020B0604020202020204" pitchFamily="34" charset="0"/>
              <a:buChar char="•"/>
            </a:pPr>
            <a:r>
              <a:rPr lang="en-US" sz="2400" dirty="0"/>
              <a:t>Checking your progress</a:t>
            </a:r>
          </a:p>
          <a:p>
            <a:pPr marL="342900" indent="-342900">
              <a:buFont typeface="Arial" panose="020B0604020202020204" pitchFamily="34" charset="0"/>
              <a:buChar char="•"/>
            </a:pPr>
            <a:r>
              <a:rPr lang="en-US" sz="2400" dirty="0"/>
              <a:t>Setting up your profile and settings</a:t>
            </a:r>
          </a:p>
          <a:p>
            <a:pPr marL="342900" indent="-342900">
              <a:buFont typeface="Arial" panose="020B0604020202020204" pitchFamily="34" charset="0"/>
              <a:buChar char="•"/>
            </a:pPr>
            <a:r>
              <a:rPr lang="en-US" sz="2400" dirty="0"/>
              <a:t>Using the mobile application</a:t>
            </a:r>
          </a:p>
          <a:p>
            <a:pPr marL="342900" indent="-342900">
              <a:buFont typeface="Arial" panose="020B0604020202020204" pitchFamily="34" charset="0"/>
              <a:buChar char="•"/>
            </a:pPr>
            <a:r>
              <a:rPr lang="en-US" sz="2400" dirty="0"/>
              <a:t>508 Compliance</a:t>
            </a:r>
          </a:p>
          <a:p>
            <a:pPr marL="342900" indent="-342900">
              <a:buFont typeface="Arial" panose="020B0604020202020204" pitchFamily="34" charset="0"/>
              <a:buChar char="•"/>
            </a:pPr>
            <a:r>
              <a:rPr lang="en-US" sz="2400" dirty="0"/>
              <a:t>Getting started</a:t>
            </a:r>
          </a:p>
          <a:p>
            <a:pPr marL="342900" indent="-342900">
              <a:buFont typeface="Arial" panose="020B0604020202020204" pitchFamily="34" charset="0"/>
              <a:buChar char="•"/>
            </a:pPr>
            <a:endParaRPr lang="en-US" sz="2000" dirty="0"/>
          </a:p>
          <a:p>
            <a:pPr marL="342900" indent="-342900">
              <a:buFont typeface="+mj-lt"/>
              <a:buAutoNum type="arabicPeriod"/>
            </a:pPr>
            <a:endParaRPr lang="en-US" dirty="0"/>
          </a:p>
          <a:p>
            <a:endParaRPr lang="en-US" dirty="0"/>
          </a:p>
        </p:txBody>
      </p:sp>
    </p:spTree>
    <p:custDataLst>
      <p:tags r:id="rId1"/>
    </p:custDataLst>
    <p:extLst>
      <p:ext uri="{BB962C8B-B14F-4D97-AF65-F5344CB8AC3E}">
        <p14:creationId xmlns:p14="http://schemas.microsoft.com/office/powerpoint/2010/main" val="3769555533"/>
      </p:ext>
    </p:extLst>
  </p:cSld>
  <p:clrMapOvr>
    <a:masterClrMapping/>
  </p:clrMapOvr>
  <mc:AlternateContent xmlns:mc="http://schemas.openxmlformats.org/markup-compatibility/2006" xmlns:p14="http://schemas.microsoft.com/office/powerpoint/2010/main">
    <mc:Choice Requires="p14">
      <p:transition spd="slow" p14:dur="2000" advClick="0" advTm="97119"/>
    </mc:Choice>
    <mc:Fallback xmlns="">
      <p:transition spd="slow" advClick="0" advTm="9711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178439"/>
            <a:ext cx="8229600" cy="933688"/>
          </a:xfrm>
        </p:spPr>
        <p:txBody>
          <a:bodyPr/>
          <a:lstStyle/>
          <a:p>
            <a:r>
              <a:rPr lang="en-US" dirty="0"/>
              <a:t>LMS 508 Complaint  </a:t>
            </a:r>
          </a:p>
        </p:txBody>
      </p:sp>
      <p:sp>
        <p:nvSpPr>
          <p:cNvPr id="7" name="Rectangle 6"/>
          <p:cNvSpPr/>
          <p:nvPr/>
        </p:nvSpPr>
        <p:spPr>
          <a:xfrm>
            <a:off x="2687" y="288405"/>
            <a:ext cx="8945677" cy="6647974"/>
          </a:xfrm>
          <a:prstGeom prst="rect">
            <a:avLst/>
          </a:prstGeom>
        </p:spPr>
        <p:txBody>
          <a:bodyPr wrap="square">
            <a:spAutoFit/>
          </a:bodyPr>
          <a:lstStyle/>
          <a:p>
            <a:pPr lvl="0"/>
            <a:endParaRPr lang="en-US" b="1" dirty="0"/>
          </a:p>
          <a:p>
            <a:pPr marL="285750" lvl="0" indent="-285750">
              <a:buFont typeface="Arial" panose="020B0604020202020204" pitchFamily="34" charset="0"/>
              <a:buChar char="•"/>
            </a:pPr>
            <a:r>
              <a:rPr lang="en-US" sz="2000" b="1" dirty="0"/>
              <a:t>Litmos Systems is certified 508 compliant </a:t>
            </a:r>
          </a:p>
          <a:p>
            <a:pPr marL="285750" lvl="0" indent="-285750">
              <a:buFont typeface="Arial" panose="020B0604020202020204" pitchFamily="34" charset="0"/>
              <a:buChar char="•"/>
            </a:pPr>
            <a:r>
              <a:rPr lang="en-US" sz="2000" b="1" dirty="0"/>
              <a:t>Litmos has embedded code in their systems to support these Assistive Technologies Software:</a:t>
            </a:r>
            <a:endParaRPr lang="en-US" sz="2000" dirty="0"/>
          </a:p>
          <a:p>
            <a:endParaRPr lang="en-US" sz="2400" b="1" dirty="0"/>
          </a:p>
          <a:p>
            <a:pPr marL="1200150" lvl="2" indent="-285750">
              <a:buFont typeface="Arial" panose="020B0604020202020204" pitchFamily="34" charset="0"/>
              <a:buChar char="•"/>
            </a:pPr>
            <a:r>
              <a:rPr lang="en-US" b="1" dirty="0"/>
              <a:t>JAWS Screen </a:t>
            </a:r>
            <a:r>
              <a:rPr lang="en-US" dirty="0"/>
              <a:t>– allows visually impaired users to read the text displayed on the computer screen  </a:t>
            </a:r>
          </a:p>
          <a:p>
            <a:pPr marL="1200150" lvl="2" indent="-285750">
              <a:buFont typeface="Arial" panose="020B0604020202020204" pitchFamily="34" charset="0"/>
              <a:buChar char="•"/>
            </a:pPr>
            <a:r>
              <a:rPr lang="en-US" b="1" dirty="0"/>
              <a:t>NVDA Screen Reader - </a:t>
            </a:r>
            <a:r>
              <a:rPr lang="en-US" dirty="0"/>
              <a:t>allows visually impaired users to read the text displayed on the computer screen </a:t>
            </a:r>
          </a:p>
          <a:p>
            <a:pPr marL="1200150" lvl="2" indent="-285750">
              <a:buFont typeface="Arial" panose="020B0604020202020204" pitchFamily="34" charset="0"/>
              <a:buChar char="•"/>
            </a:pPr>
            <a:r>
              <a:rPr lang="en-US" b="1" dirty="0"/>
              <a:t>ZoomText – </a:t>
            </a:r>
            <a:r>
              <a:rPr lang="en-US" dirty="0"/>
              <a:t>allows low-vision users to magnify/reader enlarges and enhances everything on screen</a:t>
            </a:r>
          </a:p>
          <a:p>
            <a:pPr marL="1200150" lvl="2" indent="-285750">
              <a:buFont typeface="Arial" panose="020B0604020202020204" pitchFamily="34" charset="0"/>
              <a:buChar char="•"/>
            </a:pPr>
            <a:r>
              <a:rPr lang="en-US" b="1" dirty="0"/>
              <a:t>Keyboard only navigation – </a:t>
            </a:r>
            <a:r>
              <a:rPr lang="en-US" dirty="0"/>
              <a:t>allows the users who can’t use a mouse to make interactive and navigation elements easily accessible by tabbing and display a keyboard-focus indicator </a:t>
            </a:r>
          </a:p>
          <a:p>
            <a:pPr marL="1200150" lvl="2" indent="-285750">
              <a:buFont typeface="Arial" panose="020B0604020202020204" pitchFamily="34" charset="0"/>
              <a:buChar char="•"/>
            </a:pPr>
            <a:r>
              <a:rPr lang="en-US" b="1" dirty="0"/>
              <a:t>HTML validator – </a:t>
            </a:r>
            <a:r>
              <a:rPr lang="en-US" dirty="0"/>
              <a:t>validate HTML files for compliance against W3C standards (</a:t>
            </a:r>
            <a:r>
              <a:rPr lang="en-US" i="1" dirty="0"/>
              <a:t>finds missing or unbalanced HTML tags in your documents, stray characters, duplicate IDs, missing or invalid attributes and other recommendations</a:t>
            </a:r>
            <a:r>
              <a:rPr lang="en-US" dirty="0"/>
              <a:t>).</a:t>
            </a:r>
            <a:endParaRPr lang="en-US" dirty="0">
              <a:solidFill>
                <a:prstClr val="black"/>
              </a:solidFill>
            </a:endParaRPr>
          </a:p>
          <a:p>
            <a:pPr marL="342900" lvl="0" indent="-342900">
              <a:buFont typeface="+mj-lt"/>
              <a:buAutoNum type="arabicPeriod"/>
            </a:pPr>
            <a:endParaRPr lang="en-US" sz="2400" dirty="0">
              <a:solidFill>
                <a:prstClr val="black"/>
              </a:solidFill>
            </a:endParaRP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1500" dirty="0">
              <a:effectLst/>
            </a:endParaRPr>
          </a:p>
          <a:p>
            <a:pPr marL="742950" lvl="1" indent="-285750">
              <a:buFont typeface="Arial" panose="020B0604020202020204" pitchFamily="34" charset="0"/>
              <a:buChar char="•"/>
            </a:pPr>
            <a:endParaRPr lang="en-US" sz="1500" dirty="0"/>
          </a:p>
        </p:txBody>
      </p:sp>
    </p:spTree>
    <p:custDataLst>
      <p:tags r:id="rId1"/>
    </p:custDataLst>
    <p:extLst>
      <p:ext uri="{BB962C8B-B14F-4D97-AF65-F5344CB8AC3E}">
        <p14:creationId xmlns:p14="http://schemas.microsoft.com/office/powerpoint/2010/main" val="246653475"/>
      </p:ext>
    </p:extLst>
  </p:cSld>
  <p:clrMapOvr>
    <a:masterClrMapping/>
  </p:clrMapOvr>
  <mc:AlternateContent xmlns:mc="http://schemas.openxmlformats.org/markup-compatibility/2006" xmlns:p14="http://schemas.microsoft.com/office/powerpoint/2010/main">
    <mc:Choice Requires="p14">
      <p:transition spd="slow" p14:dur="2000" advClick="0" advTm="59660"/>
    </mc:Choice>
    <mc:Fallback xmlns="">
      <p:transition spd="slow" advClick="0" advTm="596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71" y="94670"/>
            <a:ext cx="1567728" cy="5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60726" y="-178439"/>
            <a:ext cx="8229600" cy="933688"/>
          </a:xfrm>
        </p:spPr>
        <p:txBody>
          <a:bodyPr/>
          <a:lstStyle/>
          <a:p>
            <a:r>
              <a:rPr lang="en-US" dirty="0"/>
              <a:t>LMS Let’s Get Started  </a:t>
            </a:r>
          </a:p>
        </p:txBody>
      </p:sp>
      <p:sp>
        <p:nvSpPr>
          <p:cNvPr id="7" name="Rectangle 6"/>
          <p:cNvSpPr/>
          <p:nvPr/>
        </p:nvSpPr>
        <p:spPr>
          <a:xfrm>
            <a:off x="66185" y="288405"/>
            <a:ext cx="8945677" cy="7540526"/>
          </a:xfrm>
          <a:prstGeom prst="rect">
            <a:avLst/>
          </a:prstGeom>
        </p:spPr>
        <p:txBody>
          <a:bodyPr wrap="square">
            <a:spAutoFit/>
          </a:bodyPr>
          <a:lstStyle/>
          <a:p>
            <a:endParaRPr lang="en-US" dirty="0"/>
          </a:p>
          <a:p>
            <a:r>
              <a:rPr lang="en-US" sz="2800" dirty="0"/>
              <a:t>Getting Started:  </a:t>
            </a:r>
            <a:endParaRPr lang="en-US" sz="2800" dirty="0">
              <a:effectLst/>
            </a:endParaRPr>
          </a:p>
          <a:p>
            <a:pPr marL="742950" lvl="1" indent="-285750">
              <a:buFont typeface="Arial" panose="020B0604020202020204" pitchFamily="34" charset="0"/>
              <a:buChar char="•"/>
            </a:pPr>
            <a:r>
              <a:rPr lang="en-US" sz="2400" dirty="0"/>
              <a:t>Remember your training and apply what you have learned.</a:t>
            </a:r>
          </a:p>
          <a:p>
            <a:pPr marL="742950" lvl="1" indent="-285750">
              <a:buFont typeface="Arial" panose="020B0604020202020204" pitchFamily="34" charset="0"/>
              <a:buChar char="•"/>
            </a:pPr>
            <a:r>
              <a:rPr lang="en-US" sz="2400" dirty="0"/>
              <a:t>Go </a:t>
            </a:r>
            <a:r>
              <a:rPr lang="en-US" sz="2400" b="1" dirty="0"/>
              <a:t>to </a:t>
            </a:r>
            <a:r>
              <a:rPr lang="en-US" sz="2400" b="1" dirty="0">
                <a:hlinkClick r:id="rId5"/>
              </a:rPr>
              <a:t>https://umassmedical.litmos.com</a:t>
            </a:r>
            <a:r>
              <a:rPr lang="en-US" sz="2400" b="1" dirty="0"/>
              <a:t> </a:t>
            </a:r>
            <a:r>
              <a:rPr lang="en-US" sz="2400" dirty="0"/>
              <a:t>and log into the LMS portal.</a:t>
            </a:r>
          </a:p>
          <a:p>
            <a:pPr marL="742950" lvl="1" indent="-285750">
              <a:buFont typeface="Arial" panose="020B0604020202020204" pitchFamily="34" charset="0"/>
              <a:buChar char="•"/>
            </a:pPr>
            <a:r>
              <a:rPr lang="en-US" sz="2400" dirty="0"/>
              <a:t>Complete your assigned trainings.</a:t>
            </a:r>
          </a:p>
          <a:p>
            <a:pPr marL="742950" lvl="1" indent="-285750">
              <a:buFont typeface="Arial" panose="020B0604020202020204" pitchFamily="34" charset="0"/>
              <a:buChar char="•"/>
            </a:pPr>
            <a:r>
              <a:rPr lang="en-US" sz="2400" dirty="0"/>
              <a:t>Access the LMS course library and review other courses available for you to take.</a:t>
            </a:r>
          </a:p>
          <a:p>
            <a:pPr marL="742950" lvl="1" indent="-285750">
              <a:buFont typeface="Arial" panose="020B0604020202020204" pitchFamily="34" charset="0"/>
              <a:buChar char="•"/>
            </a:pPr>
            <a:r>
              <a:rPr lang="en-US" sz="2400" b="1" dirty="0">
                <a:solidFill>
                  <a:prstClr val="black"/>
                </a:solidFill>
              </a:rPr>
              <a:t>Support </a:t>
            </a:r>
            <a:r>
              <a:rPr lang="en-US" sz="2400" dirty="0">
                <a:solidFill>
                  <a:prstClr val="black"/>
                </a:solidFill>
              </a:rPr>
              <a:t>- If you have technical or system problems for an enterprise wide training, please contact Litmos support group at:</a:t>
            </a:r>
          </a:p>
          <a:p>
            <a:pPr marL="1200150" lvl="2" indent="-285750">
              <a:buFont typeface="Arial" panose="020B0604020202020204" pitchFamily="34" charset="0"/>
              <a:buChar char="•"/>
            </a:pPr>
            <a:r>
              <a:rPr lang="en-US" b="1" dirty="0">
                <a:solidFill>
                  <a:prstClr val="black"/>
                </a:solidFill>
              </a:rPr>
              <a:t>Course questions for department sponsored training </a:t>
            </a:r>
            <a:r>
              <a:rPr lang="en-US" dirty="0">
                <a:solidFill>
                  <a:prstClr val="black"/>
                </a:solidFill>
              </a:rPr>
              <a:t>– contact UMMS course contact person (contact person will be stated on the assigned course email) </a:t>
            </a:r>
            <a:endParaRPr lang="en-US" b="1" dirty="0">
              <a:solidFill>
                <a:prstClr val="black"/>
              </a:solidFill>
            </a:endParaRPr>
          </a:p>
          <a:p>
            <a:pPr marL="1200150" lvl="2" indent="-285750">
              <a:buFont typeface="Arial" panose="020B0604020202020204" pitchFamily="34" charset="0"/>
              <a:buChar char="•"/>
            </a:pPr>
            <a:r>
              <a:rPr lang="en-US" b="1" dirty="0">
                <a:solidFill>
                  <a:prstClr val="black"/>
                </a:solidFill>
              </a:rPr>
              <a:t>Technical or system questions </a:t>
            </a:r>
            <a:r>
              <a:rPr lang="en-US" dirty="0">
                <a:solidFill>
                  <a:prstClr val="black"/>
                </a:solidFill>
              </a:rPr>
              <a:t>- Phone #: 925-251-2220 ext. 2 or email: </a:t>
            </a:r>
            <a:r>
              <a:rPr lang="en-US" dirty="0">
                <a:solidFill>
                  <a:prstClr val="black"/>
                </a:solidFill>
                <a:hlinkClick r:id="rId6"/>
              </a:rPr>
              <a:t>support@litmos.com</a:t>
            </a:r>
            <a:endParaRPr lang="en-US" dirty="0">
              <a:solidFill>
                <a:prstClr val="black"/>
              </a:solidFill>
            </a:endParaRPr>
          </a:p>
          <a:p>
            <a:pPr marL="1200150" lvl="2"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hlinkClick r:id="rId7"/>
              </a:rPr>
              <a:t>Click here to access the </a:t>
            </a:r>
            <a:r>
              <a:rPr lang="en-US" b="1" dirty="0">
                <a:solidFill>
                  <a:prstClr val="black"/>
                </a:solidFill>
                <a:latin typeface="Arial" panose="020B0604020202020204" pitchFamily="34" charset="0"/>
                <a:cs typeface="Arial" panose="020B0604020202020204" pitchFamily="34" charset="0"/>
                <a:hlinkClick r:id="rId7"/>
              </a:rPr>
              <a:t>LMS Support Contact Resource Sheet </a:t>
            </a:r>
            <a:r>
              <a:rPr lang="en-US" dirty="0">
                <a:solidFill>
                  <a:prstClr val="black"/>
                </a:solidFill>
                <a:latin typeface="Arial" panose="020B0604020202020204" pitchFamily="34" charset="0"/>
                <a:cs typeface="Arial" panose="020B0604020202020204" pitchFamily="34" charset="0"/>
                <a:hlinkClick r:id="rId7"/>
              </a:rPr>
              <a:t>for a full list of support contact numbers</a:t>
            </a:r>
            <a:endParaRPr lang="en-US" dirty="0">
              <a:solidFill>
                <a:prstClr val="black"/>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dirty="0">
              <a:solidFill>
                <a:prstClr val="black"/>
              </a:solidFill>
            </a:endParaRPr>
          </a:p>
          <a:p>
            <a:pPr marL="342900" lvl="0" indent="-342900">
              <a:buFont typeface="+mj-lt"/>
              <a:buAutoNum type="arabicPeriod"/>
            </a:pPr>
            <a:endParaRPr lang="en-US" sz="2400" dirty="0">
              <a:solidFill>
                <a:prstClr val="black"/>
              </a:solidFill>
            </a:endParaRP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1500" dirty="0">
              <a:effectLst/>
            </a:endParaRPr>
          </a:p>
          <a:p>
            <a:pPr marL="742950" lvl="1" indent="-285750">
              <a:buFont typeface="Arial" panose="020B0604020202020204" pitchFamily="34" charset="0"/>
              <a:buChar char="•"/>
            </a:pPr>
            <a:endParaRPr lang="en-US" sz="1500" dirty="0"/>
          </a:p>
        </p:txBody>
      </p:sp>
    </p:spTree>
    <p:custDataLst>
      <p:tags r:id="rId1"/>
    </p:custDataLst>
    <p:extLst>
      <p:ext uri="{BB962C8B-B14F-4D97-AF65-F5344CB8AC3E}">
        <p14:creationId xmlns:p14="http://schemas.microsoft.com/office/powerpoint/2010/main" val="3190869928"/>
      </p:ext>
    </p:extLst>
  </p:cSld>
  <p:clrMapOvr>
    <a:masterClrMapping/>
  </p:clrMapOvr>
  <mc:AlternateContent xmlns:mc="http://schemas.openxmlformats.org/markup-compatibility/2006" xmlns:p14="http://schemas.microsoft.com/office/powerpoint/2010/main">
    <mc:Choice Requires="p14">
      <p:transition spd="slow" p14:dur="2000" advClick="0" advTm="74593"/>
    </mc:Choice>
    <mc:Fallback xmlns="">
      <p:transition spd="slow" advClick="0" advTm="745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299" y="238114"/>
            <a:ext cx="7772400" cy="704850"/>
          </a:xfrm>
        </p:spPr>
        <p:txBody>
          <a:bodyPr/>
          <a:lstStyle/>
          <a:p>
            <a:r>
              <a:rPr lang="en-US" dirty="0"/>
              <a:t>What is an LMS?</a:t>
            </a:r>
          </a:p>
        </p:txBody>
      </p:sp>
      <p:sp>
        <p:nvSpPr>
          <p:cNvPr id="5" name="TextBox 4"/>
          <p:cNvSpPr txBox="1"/>
          <p:nvPr/>
        </p:nvSpPr>
        <p:spPr>
          <a:xfrm>
            <a:off x="199573" y="961742"/>
            <a:ext cx="8744853" cy="4924425"/>
          </a:xfrm>
          <a:prstGeom prst="rect">
            <a:avLst/>
          </a:prstGeom>
          <a:noFill/>
        </p:spPr>
        <p:txBody>
          <a:bodyPr wrap="square" rtlCol="0">
            <a:spAutoFit/>
          </a:bodyPr>
          <a:lstStyle/>
          <a:p>
            <a:r>
              <a:rPr lang="en-US" sz="2000" b="1" dirty="0"/>
              <a:t>LMS </a:t>
            </a:r>
            <a:r>
              <a:rPr lang="en-US" sz="2000" dirty="0"/>
              <a:t>is a</a:t>
            </a:r>
            <a:r>
              <a:rPr lang="en-US" sz="2000" b="1" dirty="0"/>
              <a:t> L</a:t>
            </a:r>
            <a:r>
              <a:rPr lang="en-US" sz="2000" dirty="0"/>
              <a:t>earning </a:t>
            </a:r>
            <a:r>
              <a:rPr lang="en-US" sz="2000" b="1" dirty="0"/>
              <a:t>M</a:t>
            </a:r>
            <a:r>
              <a:rPr lang="en-US" sz="2000" dirty="0"/>
              <a:t>anagement </a:t>
            </a:r>
            <a:r>
              <a:rPr lang="en-US" sz="2000" b="1" dirty="0"/>
              <a:t>S</a:t>
            </a:r>
            <a:r>
              <a:rPr lang="en-US" sz="2000" dirty="0"/>
              <a:t>ystem</a:t>
            </a:r>
          </a:p>
          <a:p>
            <a:endParaRPr lang="en-US" sz="2000" dirty="0"/>
          </a:p>
          <a:p>
            <a:pPr marL="285750" indent="-285750">
              <a:buFont typeface="Arial" panose="020B0604020202020204" pitchFamily="34" charset="0"/>
              <a:buChar char="•"/>
            </a:pPr>
            <a:r>
              <a:rPr lang="en-US" sz="1600" b="1" dirty="0"/>
              <a:t>“Learning” - </a:t>
            </a:r>
            <a:r>
              <a:rPr lang="en-US" sz="1600" dirty="0"/>
              <a:t>delivers educational, professional development, compliance, and eLearning training courses and programs.</a:t>
            </a:r>
          </a:p>
          <a:p>
            <a:pPr marL="285750" indent="-285750">
              <a:buFont typeface="Arial" panose="020B0604020202020204" pitchFamily="34" charset="0"/>
              <a:buChar char="•"/>
            </a:pPr>
            <a:r>
              <a:rPr lang="en-US" sz="1600" b="1" dirty="0"/>
              <a:t>“Management” - </a:t>
            </a:r>
            <a:r>
              <a:rPr lang="en-US" sz="1600" dirty="0"/>
              <a:t>organizes these courses (create them, edit them, assign them to employees, and, monitor and assess their performance (attendance, proficiencies, etc.). </a:t>
            </a:r>
          </a:p>
          <a:p>
            <a:pPr marL="285750" indent="-285750">
              <a:buFont typeface="Arial" panose="020B0604020202020204" pitchFamily="34" charset="0"/>
              <a:buChar char="•"/>
            </a:pPr>
            <a:r>
              <a:rPr lang="en-US" sz="1600" b="1" dirty="0"/>
              <a:t>“System” - </a:t>
            </a:r>
            <a:r>
              <a:rPr lang="en-US" sz="1600" dirty="0"/>
              <a:t>a cloud-based system.</a:t>
            </a:r>
          </a:p>
          <a:p>
            <a:endParaRPr lang="en-US" sz="1600" dirty="0"/>
          </a:p>
          <a:p>
            <a:r>
              <a:rPr lang="en-US" sz="1600" b="1" dirty="0"/>
              <a:t>LMS System Explanation</a:t>
            </a:r>
          </a:p>
          <a:p>
            <a:endParaRPr lang="en-US" sz="1600" b="1" dirty="0"/>
          </a:p>
          <a:p>
            <a:r>
              <a:rPr lang="en-US" sz="1600" dirty="0"/>
              <a:t>An LMS is the "engine" that powers eLearning, and it consists of two separate parts:</a:t>
            </a:r>
          </a:p>
          <a:p>
            <a:endParaRPr lang="en-US" sz="1600" dirty="0"/>
          </a:p>
          <a:p>
            <a:pPr marL="285750" indent="-285750">
              <a:buFont typeface="Arial" panose="020B0604020202020204" pitchFamily="34" charset="0"/>
              <a:buChar char="•"/>
            </a:pPr>
            <a:r>
              <a:rPr lang="en-US" sz="1600" dirty="0"/>
              <a:t>A server component that performs the core functionality (creating, managing and delivering courses, authenticating users, serving data and notifications, etc.)</a:t>
            </a:r>
          </a:p>
          <a:p>
            <a:pPr marL="285750" indent="-285750">
              <a:buFont typeface="Arial" panose="020B0604020202020204" pitchFamily="34" charset="0"/>
              <a:buChar char="•"/>
            </a:pPr>
            <a:r>
              <a:rPr lang="en-US" sz="1600" dirty="0"/>
              <a:t>A user interface that runs inside your browser as a web (like Gmail), that is used by administrators, instructors and learners (employees)</a:t>
            </a:r>
          </a:p>
          <a:p>
            <a:br>
              <a:rPr lang="en-US" dirty="0"/>
            </a:br>
            <a:endParaRPr lang="en-US" sz="1400" dirty="0"/>
          </a:p>
          <a:p>
            <a:endParaRPr lang="en-US" dirty="0"/>
          </a:p>
        </p:txBody>
      </p:sp>
    </p:spTree>
    <p:custDataLst>
      <p:tags r:id="rId1"/>
    </p:custDataLst>
    <p:extLst>
      <p:ext uri="{BB962C8B-B14F-4D97-AF65-F5344CB8AC3E}">
        <p14:creationId xmlns:p14="http://schemas.microsoft.com/office/powerpoint/2010/main" val="4187752089"/>
      </p:ext>
    </p:extLst>
  </p:cSld>
  <p:clrMapOvr>
    <a:masterClrMapping/>
  </p:clrMapOvr>
  <mc:AlternateContent xmlns:mc="http://schemas.openxmlformats.org/markup-compatibility/2006" xmlns:p14="http://schemas.microsoft.com/office/powerpoint/2010/main">
    <mc:Choice Requires="p14">
      <p:transition spd="slow" p14:dur="2000" advClick="0" advTm="85473"/>
    </mc:Choice>
    <mc:Fallback xmlns="">
      <p:transition spd="slow" advClick="0" advTm="854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978" y="139245"/>
            <a:ext cx="8744853" cy="704850"/>
          </a:xfrm>
        </p:spPr>
        <p:txBody>
          <a:bodyPr>
            <a:normAutofit/>
          </a:bodyPr>
          <a:lstStyle/>
          <a:p>
            <a:r>
              <a:rPr lang="en-US" sz="2800" dirty="0"/>
              <a:t>Who uses an LMS? What are they using an LMS for?</a:t>
            </a:r>
          </a:p>
        </p:txBody>
      </p:sp>
      <p:sp>
        <p:nvSpPr>
          <p:cNvPr id="5" name="TextBox 4"/>
          <p:cNvSpPr txBox="1"/>
          <p:nvPr/>
        </p:nvSpPr>
        <p:spPr>
          <a:xfrm>
            <a:off x="115683" y="844095"/>
            <a:ext cx="8744853" cy="5693866"/>
          </a:xfrm>
          <a:prstGeom prst="rect">
            <a:avLst/>
          </a:prstGeom>
          <a:noFill/>
        </p:spPr>
        <p:txBody>
          <a:bodyPr wrap="square" rtlCol="0">
            <a:spAutoFit/>
          </a:bodyPr>
          <a:lstStyle/>
          <a:p>
            <a:r>
              <a:rPr lang="en-US" sz="2000" b="1" dirty="0"/>
              <a:t>Who?</a:t>
            </a:r>
            <a:r>
              <a:rPr lang="en-US" b="1" dirty="0"/>
              <a:t>  Those who provide eLearning are using an LMS</a:t>
            </a:r>
          </a:p>
          <a:p>
            <a:pPr marL="285750" indent="-285750">
              <a:buFont typeface="Arial" panose="020B0604020202020204" pitchFamily="34" charset="0"/>
              <a:buChar char="•"/>
            </a:pPr>
            <a:r>
              <a:rPr lang="en-US" dirty="0"/>
              <a:t>Traditional educational institutions (schools, universities, colleges).</a:t>
            </a:r>
          </a:p>
          <a:p>
            <a:pPr marL="285750" indent="-285750">
              <a:buFont typeface="Arial" panose="020B0604020202020204" pitchFamily="34" charset="0"/>
              <a:buChar char="•"/>
            </a:pPr>
            <a:r>
              <a:rPr lang="en-US" dirty="0"/>
              <a:t>Businesses of all sizes, from large multinational enterprises to small and medium businesses.</a:t>
            </a:r>
          </a:p>
          <a:p>
            <a:pPr marL="285750" indent="-285750">
              <a:buFont typeface="Arial" panose="020B0604020202020204" pitchFamily="34" charset="0"/>
              <a:buChar char="•"/>
            </a:pPr>
            <a:r>
              <a:rPr lang="en-US" dirty="0"/>
              <a:t>Organizations, from the United Nations to Non-Government Organizations and non-profits.</a:t>
            </a:r>
          </a:p>
          <a:p>
            <a:pPr marL="285750" indent="-285750">
              <a:buFont typeface="Arial" panose="020B0604020202020204" pitchFamily="34" charset="0"/>
              <a:buChar char="•"/>
            </a:pPr>
            <a:r>
              <a:rPr lang="en-US" dirty="0"/>
              <a:t>Government agencies and local governments.</a:t>
            </a:r>
          </a:p>
          <a:p>
            <a:pPr marL="285750" indent="-285750">
              <a:buFont typeface="Arial" panose="020B0604020202020204" pitchFamily="34" charset="0"/>
              <a:buChar char="•"/>
            </a:pPr>
            <a:r>
              <a:rPr lang="en-US" dirty="0"/>
              <a:t>Online and eLearning based educational institutions.</a:t>
            </a:r>
          </a:p>
          <a:p>
            <a:br>
              <a:rPr lang="en-US" dirty="0"/>
            </a:br>
            <a:r>
              <a:rPr lang="en-US" sz="2000" b="1" dirty="0"/>
              <a:t>What is it used for?  </a:t>
            </a:r>
            <a:r>
              <a:rPr lang="en-US" b="1" dirty="0"/>
              <a:t>An LMS can be used for all kinds of learning activities</a:t>
            </a:r>
          </a:p>
          <a:p>
            <a:pPr marL="285750" indent="-285750">
              <a:buFont typeface="Arial" panose="020B0604020202020204" pitchFamily="34" charset="0"/>
              <a:buChar char="•"/>
            </a:pPr>
            <a:r>
              <a:rPr lang="en-US" dirty="0"/>
              <a:t>Employee training</a:t>
            </a:r>
          </a:p>
          <a:p>
            <a:pPr marL="285750" indent="-285750">
              <a:buFont typeface="Arial" panose="020B0604020202020204" pitchFamily="34" charset="0"/>
              <a:buChar char="•"/>
            </a:pPr>
            <a:r>
              <a:rPr lang="en-US" dirty="0"/>
              <a:t>Compliance requirements</a:t>
            </a:r>
          </a:p>
          <a:p>
            <a:pPr marL="285750" indent="-285750">
              <a:buFont typeface="Arial" panose="020B0604020202020204" pitchFamily="34" charset="0"/>
              <a:buChar char="•"/>
            </a:pPr>
            <a:r>
              <a:rPr lang="en-US" dirty="0"/>
              <a:t>Employee orientation and onboarding support </a:t>
            </a:r>
          </a:p>
          <a:p>
            <a:pPr marL="285750" indent="-285750">
              <a:buFont typeface="Arial" panose="020B0604020202020204" pitchFamily="34" charset="0"/>
              <a:buChar char="•"/>
            </a:pPr>
            <a:r>
              <a:rPr lang="en-US" dirty="0"/>
              <a:t>Knowledge retention</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Employee professional development training </a:t>
            </a:r>
          </a:p>
          <a:p>
            <a:pPr marL="285750" indent="-285750">
              <a:buFont typeface="Arial" panose="020B0604020202020204" pitchFamily="34" charset="0"/>
              <a:buChar char="•"/>
            </a:pPr>
            <a:r>
              <a:rPr lang="en-US" dirty="0"/>
              <a:t>Career planning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custDataLst>
      <p:tags r:id="rId1"/>
    </p:custDataLst>
    <p:extLst>
      <p:ext uri="{BB962C8B-B14F-4D97-AF65-F5344CB8AC3E}">
        <p14:creationId xmlns:p14="http://schemas.microsoft.com/office/powerpoint/2010/main" val="2383140702"/>
      </p:ext>
    </p:extLst>
  </p:cSld>
  <p:clrMapOvr>
    <a:masterClrMapping/>
  </p:clrMapOvr>
  <mc:AlternateContent xmlns:mc="http://schemas.openxmlformats.org/markup-compatibility/2006" xmlns:p14="http://schemas.microsoft.com/office/powerpoint/2010/main">
    <mc:Choice Requires="p14">
      <p:transition spd="slow" p14:dur="2000" advClick="0" advTm="179166"/>
    </mc:Choice>
    <mc:Fallback xmlns="">
      <p:transition spd="slow" advClick="0" advTm="179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023" y="63744"/>
            <a:ext cx="7772400" cy="704850"/>
          </a:xfrm>
        </p:spPr>
        <p:txBody>
          <a:bodyPr/>
          <a:lstStyle/>
          <a:p>
            <a:r>
              <a:rPr lang="en-US" dirty="0"/>
              <a:t>Background</a:t>
            </a:r>
          </a:p>
        </p:txBody>
      </p:sp>
      <p:sp>
        <p:nvSpPr>
          <p:cNvPr id="5" name="TextBox 4"/>
          <p:cNvSpPr txBox="1"/>
          <p:nvPr/>
        </p:nvSpPr>
        <p:spPr>
          <a:xfrm>
            <a:off x="110796" y="705177"/>
            <a:ext cx="8744853" cy="5355312"/>
          </a:xfrm>
          <a:prstGeom prst="rect">
            <a:avLst/>
          </a:prstGeom>
          <a:noFill/>
        </p:spPr>
        <p:txBody>
          <a:bodyPr wrap="square" rtlCol="0">
            <a:spAutoFit/>
          </a:bodyPr>
          <a:lstStyle/>
          <a:p>
            <a:pPr marL="285750" indent="-285750">
              <a:buFont typeface="Arial" panose="020B0604020202020204" pitchFamily="34" charset="0"/>
              <a:buChar char="•"/>
            </a:pPr>
            <a:r>
              <a:rPr lang="en-US" sz="1600" b="1" dirty="0"/>
              <a:t>UMMS Did Not Have a Turn-key Learning &amp; Development Platform – </a:t>
            </a:r>
            <a:r>
              <a:rPr lang="en-US" sz="1600" dirty="0"/>
              <a:t>We </a:t>
            </a:r>
            <a:r>
              <a:rPr lang="en-US" sz="1400" dirty="0"/>
              <a:t>utilized multiple platforms for the administration and training of compliance, professional development, business processes, and courses because we did not have a one stop source learning management platform.   </a:t>
            </a:r>
          </a:p>
          <a:p>
            <a:endParaRPr lang="en-US" dirty="0"/>
          </a:p>
          <a:p>
            <a:pPr marL="285750" indent="-285750">
              <a:buFont typeface="Arial" panose="020B0604020202020204" pitchFamily="34" charset="0"/>
              <a:buChar char="•"/>
            </a:pPr>
            <a:r>
              <a:rPr lang="en-US" sz="1600" b="1" dirty="0"/>
              <a:t>Gaps with Training Platform Needs – </a:t>
            </a:r>
            <a:r>
              <a:rPr lang="en-US" sz="1600" dirty="0"/>
              <a:t>W</a:t>
            </a:r>
            <a:r>
              <a:rPr lang="en-US" sz="1400" dirty="0"/>
              <a:t>ith no electronic and database functionality, we were unable to provide a full-service eLearning and training platform that could also track attendance and provide metrics.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HR LMS Review Fall 2018</a:t>
            </a:r>
            <a:r>
              <a:rPr lang="en-US" sz="1400" dirty="0"/>
              <a:t> – In the Fall of 2018, the Human Resources Learning and Development Team began looking at the market for a best-in-class LMS platform for UMMS. The review included a thorough assessment of the top tier LMS providers on the market today.</a:t>
            </a:r>
          </a:p>
          <a:p>
            <a:r>
              <a:rPr lang="en-US" sz="1400" dirty="0"/>
              <a:t> </a:t>
            </a:r>
          </a:p>
          <a:p>
            <a:pPr marL="285750" indent="-285750">
              <a:buFont typeface="Arial" panose="020B0604020202020204" pitchFamily="34" charset="0"/>
              <a:buChar char="•"/>
            </a:pPr>
            <a:r>
              <a:rPr lang="en-US" sz="1600" b="1" dirty="0"/>
              <a:t>Litmos Learning Management System </a:t>
            </a:r>
            <a:r>
              <a:rPr lang="en-US" sz="1400" b="1" dirty="0"/>
              <a:t>- </a:t>
            </a:r>
            <a:r>
              <a:rPr lang="en-US" sz="1400" dirty="0"/>
              <a:t>After looking at multiple systems, the Litmos system was determined to be the best product available. It has been given numerous awards including Top 10+ Best LMS Software in 2019; LMS Category Leaders for Q1 2019 Award, Winner of Talented Learning and Best Learning System 2019, and more. It demonstrated a very user-friendly experience, excellent functionality, is adaptable to a wide variety of learning practices, operates in a very reliable environment and fits the needs of UMMS. As a result, Litmos was purchased.</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600" b="1" dirty="0"/>
              <a:t>Other UMMS Groups Taking Advantage of System </a:t>
            </a:r>
            <a:r>
              <a:rPr lang="en-US" sz="1400" b="1" dirty="0"/>
              <a:t>- </a:t>
            </a:r>
            <a:r>
              <a:rPr lang="en-US" sz="1400" dirty="0"/>
              <a:t>Other University potential users were consulted as we began the LMS process and they are now preparing to take advantage of the LMS for their department compliance and other trainings. </a:t>
            </a:r>
            <a:endParaRPr lang="en-US" sz="1400" b="1" dirty="0">
              <a:highlight>
                <a:srgbClr val="FFFF00"/>
              </a:highlight>
            </a:endParaRPr>
          </a:p>
          <a:p>
            <a:endParaRPr lang="en-US" dirty="0"/>
          </a:p>
        </p:txBody>
      </p:sp>
    </p:spTree>
    <p:custDataLst>
      <p:tags r:id="rId1"/>
    </p:custDataLst>
    <p:extLst>
      <p:ext uri="{BB962C8B-B14F-4D97-AF65-F5344CB8AC3E}">
        <p14:creationId xmlns:p14="http://schemas.microsoft.com/office/powerpoint/2010/main" val="3692178062"/>
      </p:ext>
    </p:extLst>
  </p:cSld>
  <p:clrMapOvr>
    <a:masterClrMapping/>
  </p:clrMapOvr>
  <mc:AlternateContent xmlns:mc="http://schemas.openxmlformats.org/markup-compatibility/2006" xmlns:p14="http://schemas.microsoft.com/office/powerpoint/2010/main">
    <mc:Choice Requires="p14">
      <p:transition spd="slow" p14:dur="2000" advClick="0" advTm="142030"/>
    </mc:Choice>
    <mc:Fallback xmlns="">
      <p:transition spd="slow" advClick="0" advTm="1420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409" y="31046"/>
            <a:ext cx="8229600" cy="727511"/>
          </a:xfrm>
        </p:spPr>
        <p:txBody>
          <a:bodyPr/>
          <a:lstStyle/>
          <a:p>
            <a:r>
              <a:rPr lang="en-US" sz="3400" dirty="0"/>
              <a:t>LMS Course vs. LMS Learning Path </a:t>
            </a:r>
          </a:p>
        </p:txBody>
      </p:sp>
      <p:sp>
        <p:nvSpPr>
          <p:cNvPr id="7" name="Rectangle 6" descr="A picture of what a Learning Path consist of which is a collection of courses that allows the learner to master a topic in small steps.&#10;"/>
          <p:cNvSpPr/>
          <p:nvPr/>
        </p:nvSpPr>
        <p:spPr>
          <a:xfrm>
            <a:off x="78770" y="666700"/>
            <a:ext cx="8818680" cy="2554545"/>
          </a:xfrm>
          <a:prstGeom prst="rect">
            <a:avLst/>
          </a:prstGeom>
        </p:spPr>
        <p:txBody>
          <a:bodyPr wrap="square">
            <a:spAutoFit/>
          </a:bodyPr>
          <a:lstStyle/>
          <a:p>
            <a:pPr marL="285750" indent="-285750">
              <a:buFont typeface="Arial" panose="020B0604020202020204" pitchFamily="34" charset="0"/>
              <a:buChar char="•"/>
            </a:pPr>
            <a:r>
              <a:rPr lang="en-US" sz="2000" dirty="0">
                <a:effectLst/>
              </a:rPr>
              <a:t>What is a course versus a learning path?</a:t>
            </a:r>
          </a:p>
          <a:p>
            <a:pPr marL="742950" lvl="1" indent="-285750">
              <a:buFont typeface="Arial" panose="020B0604020202020204" pitchFamily="34" charset="0"/>
              <a:buChar char="•"/>
            </a:pPr>
            <a:r>
              <a:rPr lang="en-US" sz="2000" b="1" dirty="0">
                <a:effectLst/>
              </a:rPr>
              <a:t>Course</a:t>
            </a:r>
            <a:r>
              <a:rPr lang="en-US" sz="2000" dirty="0">
                <a:effectLst/>
              </a:rPr>
              <a:t> – A course consists of modules that make up the instructional content of the </a:t>
            </a:r>
            <a:r>
              <a:rPr lang="en-US" sz="2000" dirty="0"/>
              <a:t>course that can be anything from videos to PowerPoint decks. </a:t>
            </a:r>
            <a:endParaRPr lang="en-US" sz="2000" dirty="0">
              <a:effectLst/>
              <a:highlight>
                <a:srgbClr val="FFFF00"/>
              </a:highlight>
            </a:endParaRPr>
          </a:p>
          <a:p>
            <a:pPr marL="742950" lvl="1" indent="-285750">
              <a:buFont typeface="Arial" panose="020B0604020202020204" pitchFamily="34" charset="0"/>
              <a:buChar char="•"/>
            </a:pPr>
            <a:r>
              <a:rPr lang="en-US" sz="2000" b="1" dirty="0"/>
              <a:t>Learning Paths </a:t>
            </a:r>
            <a:r>
              <a:rPr lang="en-US" sz="2000" dirty="0"/>
              <a:t>– A collection of courses that allows the learner to master a topic in small steps. The learning path approach is more effective when a learner needs to absorb a lot information on a certain topic.</a:t>
            </a:r>
            <a:endParaRPr lang="en-US" sz="2000" dirty="0">
              <a:effectLst/>
              <a:highlight>
                <a:srgbClr val="FFFF00"/>
              </a:highlight>
            </a:endParaRPr>
          </a:p>
        </p:txBody>
      </p:sp>
      <p:pic>
        <p:nvPicPr>
          <p:cNvPr id="5" name="Picture 4" descr="A picture of what a Learning Path consist of which is a collection of courses that allows the learner to master a topic in small steps.&#10;">
            <a:extLst>
              <a:ext uri="{FF2B5EF4-FFF2-40B4-BE49-F238E27FC236}">
                <a16:creationId xmlns:a16="http://schemas.microsoft.com/office/drawing/2014/main" id="{38C99111-920E-48F1-AE2F-7BEDC9ABF8A0}"/>
              </a:ext>
            </a:extLst>
          </p:cNvPr>
          <p:cNvPicPr>
            <a:picLocks noChangeAspect="1"/>
          </p:cNvPicPr>
          <p:nvPr/>
        </p:nvPicPr>
        <p:blipFill>
          <a:blip r:embed="rId4"/>
          <a:stretch>
            <a:fillRect/>
          </a:stretch>
        </p:blipFill>
        <p:spPr>
          <a:xfrm>
            <a:off x="78770" y="3578709"/>
            <a:ext cx="4308673" cy="2420176"/>
          </a:xfrm>
          <a:prstGeom prst="rect">
            <a:avLst/>
          </a:prstGeom>
        </p:spPr>
      </p:pic>
      <p:pic>
        <p:nvPicPr>
          <p:cNvPr id="6" name="Picture 5" descr="A picture of what a Learning Path consist of that shows a picture of a collection of courses that allows the learner to master a topic in small steps to make a Learning Path.&#10;">
            <a:extLst>
              <a:ext uri="{FF2B5EF4-FFF2-40B4-BE49-F238E27FC236}">
                <a16:creationId xmlns:a16="http://schemas.microsoft.com/office/drawing/2014/main" id="{ED614352-A0B1-44EE-871F-CD5A0BB51CC4}"/>
              </a:ext>
            </a:extLst>
          </p:cNvPr>
          <p:cNvPicPr>
            <a:picLocks noChangeAspect="1"/>
          </p:cNvPicPr>
          <p:nvPr/>
        </p:nvPicPr>
        <p:blipFill>
          <a:blip r:embed="rId5"/>
          <a:stretch>
            <a:fillRect/>
          </a:stretch>
        </p:blipFill>
        <p:spPr>
          <a:xfrm>
            <a:off x="4387443" y="3578709"/>
            <a:ext cx="4131578" cy="2420176"/>
          </a:xfrm>
          <a:prstGeom prst="rect">
            <a:avLst/>
          </a:prstGeom>
        </p:spPr>
      </p:pic>
    </p:spTree>
    <p:custDataLst>
      <p:tags r:id="rId1"/>
    </p:custDataLst>
    <p:extLst>
      <p:ext uri="{BB962C8B-B14F-4D97-AF65-F5344CB8AC3E}">
        <p14:creationId xmlns:p14="http://schemas.microsoft.com/office/powerpoint/2010/main" val="3556279086"/>
      </p:ext>
    </p:extLst>
  </p:cSld>
  <p:clrMapOvr>
    <a:masterClrMapping/>
  </p:clrMapOvr>
  <mc:AlternateContent xmlns:mc="http://schemas.openxmlformats.org/markup-compatibility/2006" xmlns:p14="http://schemas.microsoft.com/office/powerpoint/2010/main">
    <mc:Choice Requires="p14">
      <p:transition spd="slow" p14:dur="2000" advClick="0" advTm="34133"/>
    </mc:Choice>
    <mc:Fallback xmlns="">
      <p:transition spd="slow" advClick="0" advTm="341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022" y="-123903"/>
            <a:ext cx="7772400" cy="704850"/>
          </a:xfrm>
        </p:spPr>
        <p:txBody>
          <a:bodyPr/>
          <a:lstStyle/>
          <a:p>
            <a:r>
              <a:rPr lang="en-US" dirty="0"/>
              <a:t>LMS Learner Benefits</a:t>
            </a:r>
          </a:p>
        </p:txBody>
      </p:sp>
      <p:sp>
        <p:nvSpPr>
          <p:cNvPr id="5" name="TextBox 4"/>
          <p:cNvSpPr txBox="1"/>
          <p:nvPr/>
        </p:nvSpPr>
        <p:spPr>
          <a:xfrm>
            <a:off x="17159" y="228522"/>
            <a:ext cx="8744853" cy="5478423"/>
          </a:xfrm>
          <a:prstGeom prst="rect">
            <a:avLst/>
          </a:prstGeom>
          <a:noFill/>
        </p:spPr>
        <p:txBody>
          <a:bodyPr wrap="square" rtlCol="0">
            <a:spAutoFit/>
          </a:bodyPr>
          <a:lstStyle/>
          <a:p>
            <a:endParaRPr lang="en-US" sz="1400" dirty="0"/>
          </a:p>
          <a:p>
            <a:r>
              <a:rPr lang="en-US" sz="2800" dirty="0"/>
              <a:t>Learner Benefits</a:t>
            </a:r>
          </a:p>
          <a:p>
            <a:pPr marL="285750" indent="-285750">
              <a:buFont typeface="Arial" panose="020B0604020202020204" pitchFamily="34" charset="0"/>
              <a:buChar char="•"/>
            </a:pPr>
            <a:r>
              <a:rPr lang="en-US" sz="1600" b="1" dirty="0"/>
              <a:t>Learning Libraries – </a:t>
            </a:r>
            <a:r>
              <a:rPr lang="en-US" sz="1600" dirty="0"/>
              <a:t>Access to a wide range of skill-development, compliance, leadership and professional development content, etc. that is instantly available to you. </a:t>
            </a:r>
            <a:endParaRPr lang="en-US" sz="1600" b="1" dirty="0"/>
          </a:p>
          <a:p>
            <a:pPr marL="285750" indent="-285750">
              <a:buFont typeface="Arial" panose="020B0604020202020204" pitchFamily="34" charset="0"/>
              <a:buChar char="•"/>
            </a:pPr>
            <a:r>
              <a:rPr lang="en-US" sz="1600" b="1" dirty="0"/>
              <a:t>Flexibility - </a:t>
            </a:r>
            <a:r>
              <a:rPr lang="en-US" sz="1600" dirty="0"/>
              <a:t>Access the training and materials at your own pace. Stop the course and then come back to it the next day to begin right where you left off.</a:t>
            </a:r>
            <a:endParaRPr lang="en-US" sz="1600" b="1" dirty="0"/>
          </a:p>
          <a:p>
            <a:pPr marL="285750" indent="-285750">
              <a:buFont typeface="Arial" panose="020B0604020202020204" pitchFamily="34" charset="0"/>
              <a:buChar char="•"/>
            </a:pPr>
            <a:r>
              <a:rPr lang="en-US" sz="1600" b="1" dirty="0"/>
              <a:t>Accessibility </a:t>
            </a:r>
            <a:r>
              <a:rPr lang="en-US" sz="1600" dirty="0"/>
              <a:t>– Learning material is accessible on any device. You can access courses and videos from your computer, laptop, phone or tablet.</a:t>
            </a:r>
          </a:p>
          <a:p>
            <a:pPr marL="285750" indent="-285750">
              <a:buFont typeface="Arial" panose="020B0604020202020204" pitchFamily="34" charset="0"/>
              <a:buChar char="•"/>
            </a:pPr>
            <a:r>
              <a:rPr lang="en-US" sz="1600" b="1" dirty="0"/>
              <a:t>Learning Paths and Courses to Attain Skill Set </a:t>
            </a:r>
            <a:r>
              <a:rPr lang="en-US" sz="1600" dirty="0"/>
              <a:t>– You will have more ways to access our learning paths and courses to learn new skills/competencies to increase your career mobility at UMMS. </a:t>
            </a:r>
          </a:p>
          <a:p>
            <a:pPr marL="285750" indent="-285750">
              <a:buFont typeface="Arial" panose="020B0604020202020204" pitchFamily="34" charset="0"/>
              <a:buChar char="•"/>
            </a:pPr>
            <a:r>
              <a:rPr lang="en-US" sz="1600" b="1" dirty="0"/>
              <a:t>Access to Compliance Trainings </a:t>
            </a:r>
            <a:r>
              <a:rPr lang="en-US" sz="1600" dirty="0"/>
              <a:t>- Easy access to complete compliance trainings and meet those requirements.</a:t>
            </a:r>
          </a:p>
          <a:p>
            <a:pPr marL="285750" indent="-285750">
              <a:buFont typeface="Arial" panose="020B0604020202020204" pitchFamily="34" charset="0"/>
              <a:buChar char="•"/>
            </a:pPr>
            <a:r>
              <a:rPr lang="en-US" sz="1600" b="1" dirty="0"/>
              <a:t>Personalized Metrics Dashboard </a:t>
            </a:r>
            <a:r>
              <a:rPr lang="en-US" sz="1600" dirty="0"/>
              <a:t>– Access to your very own UMMS LMS dashboard that reflects your personalized assigned trainings, achievements, course library, and more that makes it easy for you to track and keep all your training histories and certifications.</a:t>
            </a:r>
          </a:p>
          <a:p>
            <a:pPr marL="285750" indent="-285750">
              <a:buFont typeface="Arial" panose="020B0604020202020204" pitchFamily="34" charset="0"/>
              <a:buChar char="•"/>
            </a:pPr>
            <a:r>
              <a:rPr lang="en-US" sz="1600" b="1" dirty="0"/>
              <a:t>Support </a:t>
            </a:r>
            <a:r>
              <a:rPr lang="en-US" sz="1600" dirty="0"/>
              <a:t>– Support team for technical or system problems.</a:t>
            </a:r>
          </a:p>
          <a:p>
            <a:pPr marL="285750" indent="-285750">
              <a:buFont typeface="Arial" panose="020B0604020202020204" pitchFamily="34" charset="0"/>
              <a:buChar char="•"/>
            </a:pPr>
            <a:r>
              <a:rPr lang="en-US" sz="1600" b="1" dirty="0"/>
              <a:t>Employee Development Planning Tool – </a:t>
            </a:r>
            <a:r>
              <a:rPr lang="en-US" sz="1600" dirty="0"/>
              <a:t>An LMS solution offers a variety of compelling benefits for your professional development and career planning. </a:t>
            </a:r>
          </a:p>
          <a:p>
            <a:pPr marL="285750" indent="-285750">
              <a:buFont typeface="Arial" panose="020B0604020202020204" pitchFamily="34" charset="0"/>
              <a:buChar char="•"/>
            </a:pPr>
            <a:endParaRPr lang="en-US" dirty="0"/>
          </a:p>
          <a:p>
            <a:endParaRPr lang="en-US" dirty="0"/>
          </a:p>
        </p:txBody>
      </p:sp>
    </p:spTree>
    <p:custDataLst>
      <p:tags r:id="rId1"/>
    </p:custDataLst>
    <p:extLst>
      <p:ext uri="{BB962C8B-B14F-4D97-AF65-F5344CB8AC3E}">
        <p14:creationId xmlns:p14="http://schemas.microsoft.com/office/powerpoint/2010/main" val="2082700236"/>
      </p:ext>
    </p:extLst>
  </p:cSld>
  <p:clrMapOvr>
    <a:masterClrMapping/>
  </p:clrMapOvr>
  <mc:AlternateContent xmlns:mc="http://schemas.openxmlformats.org/markup-compatibility/2006" xmlns:p14="http://schemas.microsoft.com/office/powerpoint/2010/main">
    <mc:Choice Requires="p14">
      <p:transition spd="slow" p14:dur="2000" advClick="0" advTm="95908"/>
    </mc:Choice>
    <mc:Fallback xmlns="">
      <p:transition spd="slow" advClick="0" advTm="959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189" y="-130305"/>
            <a:ext cx="7772400" cy="704850"/>
          </a:xfrm>
        </p:spPr>
        <p:txBody>
          <a:bodyPr>
            <a:normAutofit/>
          </a:bodyPr>
          <a:lstStyle/>
          <a:p>
            <a:r>
              <a:rPr lang="en-US" sz="2400" dirty="0"/>
              <a:t>LMS as a Career Planning Tool – Phase II 2020</a:t>
            </a:r>
          </a:p>
        </p:txBody>
      </p:sp>
      <p:sp>
        <p:nvSpPr>
          <p:cNvPr id="5" name="TextBox 4"/>
          <p:cNvSpPr txBox="1"/>
          <p:nvPr/>
        </p:nvSpPr>
        <p:spPr>
          <a:xfrm>
            <a:off x="0" y="308363"/>
            <a:ext cx="8942663" cy="2369880"/>
          </a:xfrm>
          <a:prstGeom prst="rect">
            <a:avLst/>
          </a:prstGeom>
          <a:noFill/>
        </p:spPr>
        <p:txBody>
          <a:bodyPr wrap="square" rtlCol="0">
            <a:spAutoFit/>
          </a:bodyPr>
          <a:lstStyle/>
          <a:p>
            <a:endParaRPr lang="en-US" sz="1400" b="1" dirty="0"/>
          </a:p>
          <a:p>
            <a:r>
              <a:rPr lang="en-US" b="1" dirty="0"/>
              <a:t>Complete the UMMS Individual Development Plan (IDP)</a:t>
            </a:r>
          </a:p>
          <a:p>
            <a:pPr marL="800100" lvl="1" indent="-342900">
              <a:buFont typeface="+mj-lt"/>
              <a:buAutoNum type="arabicPeriod"/>
            </a:pPr>
            <a:r>
              <a:rPr lang="en-US" sz="1600" dirty="0"/>
              <a:t>Identify job specific training      </a:t>
            </a:r>
          </a:p>
          <a:p>
            <a:pPr marL="800100" lvl="1" indent="-342900">
              <a:buFont typeface="+mj-lt"/>
              <a:buAutoNum type="arabicPeriod"/>
            </a:pPr>
            <a:r>
              <a:rPr lang="en-US" sz="1600" dirty="0"/>
              <a:t>Identify position specific competency gaps and training</a:t>
            </a:r>
          </a:p>
          <a:p>
            <a:pPr marL="800100" lvl="1" indent="-342900">
              <a:buFont typeface="+mj-lt"/>
              <a:buAutoNum type="arabicPeriod"/>
            </a:pPr>
            <a:r>
              <a:rPr lang="en-US" sz="1600" dirty="0"/>
              <a:t>Identify a development plan</a:t>
            </a:r>
          </a:p>
          <a:p>
            <a:endParaRPr lang="en-US" sz="1400" b="1" dirty="0"/>
          </a:p>
          <a:p>
            <a:pPr marL="628650" lvl="1" indent="-171450">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p>
          <a:p>
            <a:endParaRPr lang="en-US" dirty="0"/>
          </a:p>
        </p:txBody>
      </p:sp>
      <p:pic>
        <p:nvPicPr>
          <p:cNvPr id="6" name="Picture 5" descr="A picture of a sample IDP Form that can be used to assist employees in achieving their career and professional development goals at UMMS.">
            <a:extLst>
              <a:ext uri="{FF2B5EF4-FFF2-40B4-BE49-F238E27FC236}">
                <a16:creationId xmlns:a16="http://schemas.microsoft.com/office/drawing/2014/main" id="{3C4CD6A4-2102-41C0-99B0-3363A2AAFDA4}"/>
              </a:ext>
            </a:extLst>
          </p:cNvPr>
          <p:cNvPicPr>
            <a:picLocks noChangeAspect="1"/>
          </p:cNvPicPr>
          <p:nvPr/>
        </p:nvPicPr>
        <p:blipFill>
          <a:blip r:embed="rId4"/>
          <a:stretch>
            <a:fillRect/>
          </a:stretch>
        </p:blipFill>
        <p:spPr>
          <a:xfrm>
            <a:off x="3857208" y="1374033"/>
            <a:ext cx="4387381" cy="5353976"/>
          </a:xfrm>
          <a:prstGeom prst="rect">
            <a:avLst/>
          </a:prstGeom>
        </p:spPr>
      </p:pic>
    </p:spTree>
    <p:custDataLst>
      <p:tags r:id="rId1"/>
    </p:custDataLst>
    <p:extLst>
      <p:ext uri="{BB962C8B-B14F-4D97-AF65-F5344CB8AC3E}">
        <p14:creationId xmlns:p14="http://schemas.microsoft.com/office/powerpoint/2010/main" val="639279985"/>
      </p:ext>
    </p:extLst>
  </p:cSld>
  <p:clrMapOvr>
    <a:masterClrMapping/>
  </p:clrMapOvr>
  <mc:AlternateContent xmlns:mc="http://schemas.openxmlformats.org/markup-compatibility/2006" xmlns:p14="http://schemas.microsoft.com/office/powerpoint/2010/main">
    <mc:Choice Requires="p14">
      <p:transition spd="slow" p14:dur="2000" advClick="0" advTm="63420"/>
    </mc:Choice>
    <mc:Fallback xmlns="">
      <p:transition spd="slow" advClick="0" advTm="634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521" y="260123"/>
            <a:ext cx="7772400" cy="704850"/>
          </a:xfrm>
        </p:spPr>
        <p:txBody>
          <a:bodyPr>
            <a:normAutofit fontScale="90000"/>
          </a:bodyPr>
          <a:lstStyle/>
          <a:p>
            <a:r>
              <a:rPr lang="en-US" sz="2400" b="1" dirty="0">
                <a:solidFill>
                  <a:srgbClr val="0070C0"/>
                </a:solidFill>
              </a:rPr>
              <a:t>LMS – Career Planning</a:t>
            </a:r>
            <a:br>
              <a:rPr lang="en-US" sz="2400" b="1" dirty="0">
                <a:solidFill>
                  <a:prstClr val="black"/>
                </a:solidFill>
              </a:rPr>
            </a:br>
            <a:endParaRPr lang="en-US" sz="2400" dirty="0"/>
          </a:p>
        </p:txBody>
      </p:sp>
      <p:sp>
        <p:nvSpPr>
          <p:cNvPr id="5" name="TextBox 4"/>
          <p:cNvSpPr txBox="1"/>
          <p:nvPr/>
        </p:nvSpPr>
        <p:spPr>
          <a:xfrm>
            <a:off x="-63610" y="964973"/>
            <a:ext cx="8942663" cy="4462760"/>
          </a:xfrm>
          <a:prstGeom prst="rect">
            <a:avLst/>
          </a:prstGeom>
          <a:noFill/>
        </p:spPr>
        <p:txBody>
          <a:bodyPr wrap="square" rtlCol="0">
            <a:spAutoFit/>
          </a:bodyPr>
          <a:lstStyle/>
          <a:p>
            <a:endParaRPr lang="en-US" sz="1400" b="1" dirty="0"/>
          </a:p>
          <a:p>
            <a:pPr lvl="0"/>
            <a:r>
              <a:rPr lang="en-US" sz="2400" b="1" dirty="0">
                <a:solidFill>
                  <a:prstClr val="black"/>
                </a:solidFill>
              </a:rPr>
              <a:t> Resource for IDP</a:t>
            </a:r>
          </a:p>
          <a:p>
            <a:pPr lvl="0"/>
            <a:endParaRPr lang="en-US" sz="2400" b="1" dirty="0">
              <a:solidFill>
                <a:prstClr val="black"/>
              </a:solidFill>
            </a:endParaRPr>
          </a:p>
          <a:p>
            <a:pPr marL="800100" lvl="1" indent="-342900">
              <a:buFont typeface="Arial" panose="020B0604020202020204" pitchFamily="34" charset="0"/>
              <a:buChar char="•"/>
            </a:pPr>
            <a:r>
              <a:rPr lang="en-US" sz="2400" dirty="0">
                <a:solidFill>
                  <a:prstClr val="black"/>
                </a:solidFill>
              </a:rPr>
              <a:t>In FY2020, managers and employees will begin working on creating a professional development and a career development plan. </a:t>
            </a:r>
          </a:p>
          <a:p>
            <a:pPr marL="800100" lvl="1" indent="-342900">
              <a:buFont typeface="Arial" panose="020B0604020202020204" pitchFamily="34" charset="0"/>
              <a:buChar char="•"/>
            </a:pPr>
            <a:r>
              <a:rPr lang="en-US" sz="2400" dirty="0">
                <a:solidFill>
                  <a:prstClr val="black"/>
                </a:solidFill>
              </a:rPr>
              <a:t>The LMS can be leveraged as a foundational resource to support the employee’s professional and career development plan.</a:t>
            </a:r>
          </a:p>
          <a:p>
            <a:endParaRPr lang="en-US" sz="2400" b="1" dirty="0"/>
          </a:p>
          <a:p>
            <a:pPr marL="628650" lvl="1" indent="-171450">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p>
          <a:p>
            <a:endParaRPr lang="en-US" dirty="0"/>
          </a:p>
        </p:txBody>
      </p:sp>
    </p:spTree>
    <p:custDataLst>
      <p:tags r:id="rId1"/>
    </p:custDataLst>
    <p:extLst>
      <p:ext uri="{BB962C8B-B14F-4D97-AF65-F5344CB8AC3E}">
        <p14:creationId xmlns:p14="http://schemas.microsoft.com/office/powerpoint/2010/main" val="739771743"/>
      </p:ext>
    </p:extLst>
  </p:cSld>
  <p:clrMapOvr>
    <a:masterClrMapping/>
  </p:clrMapOvr>
  <mc:AlternateContent xmlns:mc="http://schemas.openxmlformats.org/markup-compatibility/2006" xmlns:p14="http://schemas.microsoft.com/office/powerpoint/2010/main">
    <mc:Choice Requires="p14">
      <p:transition spd="slow" p14:dur="2000" advClick="0" advTm="17952"/>
    </mc:Choice>
    <mc:Fallback xmlns="">
      <p:transition spd="slow" advClick="0" advTm="1795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ULTRA_SCORM_COURSE_ID" val="C27E4C44-D771-46D7-8C57-49FEF8F5373D"/>
  <p:tag name="ISPRING_CMI5_LAUNCH_METHOD" val="any window"/>
  <p:tag name="ISPRINGCLOUDFOLDERID" val="0"/>
  <p:tag name="ISPRING_SCORM_RATE_SLIDES" val="0"/>
  <p:tag name="ISPRING_SCORM_PASSING_SCORE" val="0.000000"/>
  <p:tag name="ISPRING_CURRENT_PLAYER_ID" val="universal"/>
  <p:tag name="ISPRING_PROJECT_FOLDER_UPDATED" val="1"/>
  <p:tag name="ISPRING_PROJECT_VERSION" val="9.3"/>
  <p:tag name="ISPRING_UUID" val="{B9604839-6B59-448B-B4EC-5B941C7FABBA}"/>
  <p:tag name="FLASHSPRING_ZOOM_TAG" val="53"/>
  <p:tag name="ISPRING_PLAYERS_CUSTOMIZATION_2" val="UEsDBBQAAgAIAIiBI0+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IiBI0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IiBI0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CIgSN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IiBI0/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CIgSNPjnP2+moAAADlAAAAGgAAAG5vbmUvaHRtbF9za2luX3NldHRpbmdzLmpzq+ZSAAKlHCUFK4VqMBvMTyotKcnP00vOzytJzSvRy8svyk0Eq1FSdgMDJR2civPLUosIKE1LTE5FMdTUyMLJBadKhIkmTuYuzpbI6goS01P1khKTs9OL8kvzUiDKnF1dDF2MlcCqarlqAVBLAwQUAAIACACIgSNPvH0190oAAABJAAAAFwAAAG5vbmUvbG9jYWxfc2V0dGluZ3MueG1ss7GvyM1RKEstKs7Mz7NVMtQzUFJIzUvOT8nMS7dVCg1x07VQUiguScxLSczJz0u1VcrLV1Kwt+OyyclPTswJTi0pASos1rfjAgBQSwMEFAACAAgAcEAWTzZhWAJHAwAA4QkAABQAAAB1bml2ZXJzYWwvcGxheWVyLnhtbK1WXU/bMBR9LhL/IfI7cUvHBigBMSS0hzEhdWx7q9zkNvGa2JntELpfvxvnO6RsSKvUKrm+5/h+HF/Xu35OE+cJlOZS+GThzokDIpAhF5FPHr/enZyT66vjIy9L2B6Uw0Of5IKXAJYQJwQdKJ4ZBD8wE/ukZ3CRmTiZ4lJxs/fJco7c7U7LOTk+mqGL0D6JjckuKS2KwuUaESLSMslLEu0GMqWZAg3CgKJVGMRpsJfm72j8plJQs89A95CZefvGNUnL8az5gKRYulJF9HQ+X9Af959XQQwpO+FCGyYCIA5WcmZLuWHB7l6GeQK6tM28KsgVGFMGYW0zz1zyxblwtAp8UjmsU9CaRaDdRESEtn4NZ0NQYRrrmolwLdgTj1iZ21rXXrZFHYmOpTJBbmr0DvYbyVS4bu09f49OROxtE6bjmk8PcrH8O14nY/3W5ftkLDajfJNwHeNSH9JZp5Ogw1291NbYyvaxke1dyUQcBb9yriC0r9/aEzBfkGrDVuY2TlcXAS7g0x0LjFT7W4ShdGvZuK1S3EoprgW1HG67+6qjIE22W2AmV9CUauY98RDkF6aU7deVUTl4dGSssXQI9miVct2kriFebNLk7B96U/qNWvNTv9YZC/gfjfmERG1NuAjh+Y6jj4EUa2oAi13aXJMlbrlnF5PON2nvMA1M3UnApmAijmEqAjz7ITOMdnZ6CAqKaXQJcjXC9hYOgmMexQl+zSTDePUgTcrUbpKht3AQnMhgNwFtzQeBGyULzFDnWYYD4GXxXq63HaHjlox02YrRoxPj0AtybWTKf1ulD+akubSSfuX0Hh85hz4N6CbjLeTD/DXEaBIM4mrmwvY1ApwLTxyK1YDnpLa6GQ7xiVlfPo0GfGl6KGdMM51LwzqrLOM5DibPKq/mHOfZyCeELcsTc9tPaHh5WOgo4el7Y4rrO55VWaz4b3AKHpZ/DRZLLLUTQ6l3n7w/X/YYUIs4GQfbW9OhHbdSNHVwXWrfql/bjuaGqrVSyeyQpLy6FxWmmgcfUY6RkrkIRwKwDavpdYLz+EYBcxLYYkaLUzweMvPJO3yoc744u+hS/rC4aLA2rodq4yqWN1xHdcCd/Gh9kNpEvHqu4eMfUEsDBBQAAgAIAIqBI0+QSSYlKAUAAPYTAAAdAAAAdW5pdmVyc2FsL2NvbW1vbl9tZXNzYWdlcy5sbmetWP9u2zYQ/r9A34EQUGADurQd0GAYEhe0xMRCZMkV6aTZMAiMxNhEJNHVDyfeX3uaPdieZEdKdu22gaSkQByYku+7I/l9d0eefHjIUrQWRSlVfmq9O3prIZHHKpH54tSas7NffrNQWfE84anKxamVKwt9GL18cZLyfFHzhYDvL18gdJKJsoRhOdKjL2Mkk1NrNo7G2L6IWBDh2SwazxkL/MjDY+JZozGP707etD9/xNoOpjPsX0decB5EY/fcGtkqW/F8gzy1UD/9enz88O798c+DYOgUe94hEDJI79/2APJZGHgRoBEv8sknZo30/2F2wZx5rk+sUftlmPUsJJfWSP/vtJuHIfFZRD3XIZFLIz9gZi08wohjja5VjZZ8LVCl0FqKe1QtBbCgkoVAZSoT8yJW8CCvRZczJ5hi149CQlno2swNfGtEVVFsXhtYXldLVYC7EiWy5DepSIxP4Jt5vypECa55BXxE8FctJfxSZVzmR92ur3wvwI4h2ZRQis9hcdluUoB0AH8vqyW8S4R6DS7u81TxBN0WAgADivhqlcq4+aWkq0JHOEv5pjOKEF+5/jmQPfBoRHxn+8QakTxBTsH1ZAeihJiSEAAKXoriCbaR4boxRzhNhyFM3POJBx+mQ5jIxTKFTzU0jhkBJsxE3mUFTCUhcJzSqyB09KKBK8TRipflvSqSA5bu72cXsOvbAQjBZnvgTGNsgYEfEnJfUYi46gaDKLHhd6srmCoQMGImGWhJZXVZgWyyVSoqYaKVeio8NpS6EbcK9JUKvm64D96N2Dpp7uG5b0+iMdulUI/XebzsaQfi/K4+9tVQA032Od8ZU4sWjYNPkF0gGQZDLIILyIEXQyyuCYVFJrTLxseX7jk2uwR5b5uUtkkv5jrHpBvE4xjsNJvWUtUlPNFLAqnJ7Eh5NMwNJR/nwGIXe4/k1gYV6GBGC7kWEEeRiKLTEaR7mzhaVB/n7h/RGXY94nyHenyDclUhnqx5HgsgW8z1nm7gXSIT807T3vj/XMu/Ea/aVP+qrRK+Qz69GhrPQWF5RBG8qkS2qrpc6wVrw39KFFrij4bQZ+pP809t4uPQDX7MzpQyq9OmAj17f3aRDd2jziCeuVL9d+tHR0KbUkOgYdHFEXqMtL/VRLsdu4GuiInob+f6Z2Aza+oWFDY3v1X9rf2gBfAVeioGncAam8gptDoZVKH+tpcw64PwL3XB6G9/RcbUZVB1rsRNKatOz0bPveurkfPTC+tez3pQbJjLPAjZB8BF2w+WKJUZxJ/0wJxPyXYFmhJxMJMrVaeJkX8q70yZgLWtM/FtN3xbqMw8TXm5pX9Tpj48J4pmcmHjdDagn9opuPf+7An46btECQ6hjbGxb+vex9ZqT3sagXz0UniMblsn0FHGq3gJ5fhW1XnSE6g5gjnkDANYO2cqeNHdhbUAX4XRPEXt098HgeiODpIo2YH96atKlH8NBtHT2GHQ5uAnHqpOIIbHhwGYQR+r9uC7tet5DmYucPmHHDB5U+IylcGjo26/IJV26zFj2J5MQU3UiEfVBbSQQxC25LGDeQgHtFaHNgBBO8BklQpEHrhWzxDUKQ4vIM+aI5c1mvLiDpI0UyodFJvZQC2Oaticvtxo1FUq80GRP69E6gkzdxZhxzHXO7CScHq/azqCBI6PcXvPk6pFbzB7gn2oAV/hiURWQwFDQnbXN/qKwlwHeIrre7b//vm3y96U3W2GhSTWjL+ksPW3VXg3Ks0N3cmbvQu7/wFQSwMEFAACAAgAioEjT7ay98ilAAAAggEAAC4AAAB1bml2ZXJzYWwvcGxheWJhY2tfYW5kX25hdmlnYXRpb25fc2V0dGluZ3MueG1sdZDBCoMwEETvfoV/UOg5BHoubYX6AyuOEoiJZFfBv28iakubHnfezC47iiFiXM+6KEtFk/inUBAtYYI6vedEmWZcnBlIjHdRFvDmy5GUsN6PVQDDyYp0R5aj/0ffj1eWlmMR7/YMyQdqM0Cfc4GVpJCj2fSrVi8jdBcQD3yJyQdHjcUVS+MptPfDsH38F6ds/GwacPMtNKf2HjOCOn2oRaxs7/0FUEsDBBQAAgAIAIqBI0/ZCkXwUQUAABoeAAAnAAAAdW5pdmVyc2FsL2ZsYXNoX3B1Ymxpc2hpbmdfc2V0dGluZ3MueG1s5Vndcto4FL7PU2i808uG0CRtmgEyFMzEU/4WO20zOzsZYQusjSy5kkxKr/Zp9sH2SfbIDgZCfkRbOt32IkMsn+/TkY7On1w7+5QwNCNSUcHrTnX/wEGEhyKifFp3LoLO8xMHKY15hJngpO5w4aCzxl4tzcaMqtgnWoOoQkDD1Wmq606sdXpaqdzc3OxTlUrzVrBMA7/aD0VSSSVRhGsiKynDc/jR85Qo55bBggD+EsFvYY29PYRqBVNPRBkjiEagOadmUZh1GFaxUynExji8nkqR8aglmJBITsd157eW2662DxcyBVWbJoSbPVENGDTD+hRHETVaYObTzwTFhE5jULd6cOSgGxrpuO4cHrwwPCBf2eTJ2YvFY8PTErALXN9OkBCNI6xx8VjMKMmESDAHUQ0tMwKka2Mrkpp80uVAMRTNOU5oGMAbZPaq7rSDq5HbcUduv+VeXYy6harWiMALuq4Vxu96bfeqPwhc/+o86HW3BgXuh2AL0LaaWdMPR67v9gN3dPXGG2yJsFdqiXF7Ta+7Jea9+8b3gm1n6jd720KG54O+Heb8cuiOul7/7VUwGHQDb7hE5Wd45bTWKusHvwYOIjK5erx1nCVjjimDYHPnjCuiIVwxLKckEB0K3jjBTBEH/ZWS6e8ZZlTPjYdCVLsmJG2qlIR6ZLyv7hiPcpZ0BSEoBi5Z+vbx69K1X52sLb1SzL5c1r1a1spgN4yFFt9Z++rBcan+66PH1X9A0dqMRkT0sZR5yNpcwJMqvFhGx+rhy5ePa/HAbDWsNQ5jCKV6EQlXRxZS1OiPQ01nEKfJHV0nGWN+lqZC6mUwXR0slXiApjYRfO38mWc0Fiwq7UaSMYn6OCErCci/prwDklUHTcBTGFh0kBKOfMwh6VENVg5LApWNlaY6T3adW+mmpJgh4IOsTFDP37B6GGOp1lyjtI9JNGHjj77QRP1ZbHcx9KCoz8AEyDiolbzLI9SW+AaStI34kHAbsXM4PMwcICKtlJBYbSGJmoxZCSfgzTaC78lYUU2sREXGIjQXGWL0GvZZIPC7LIH/YoJWiwM0kSLJR6GA0UjlZplRckOiM5uJLmGKJAMkVEspI7qY4WNGP6MxmQgJvATPwGwwTlXBv78VcYqVWpLihY7PihTr9dvuh2dmgTiaYShXtiMH9yZJqnfCj+eIC73AwXaEOINTYYwS0Sh/Z7O2/S83QxlhwM7fyBpr/IomGcPfkr7ckBXqHZp8N7NsY/gnNbCeNsaz3NGN8+bU4OIUTFJwwosQsgPlGbElDDFHgrM5wiGUScqEjRkVmYKRIkAU1OrLNSzwcEzzpylkMphRRkRaUR5UXxweHb98dfL6dL/y79//PH8UdFtADhk20xUVZOvRtsMaeafFeQL3QCthh7rTUDwBerCtsMZtq+YjLYY18p5Gwxp7t92wBm40HU8gH2k9NrAdIRMTdaINe97fhVrAPaN0sxV477zg8h6C3BU2C7ZaxRST99eWeaX/o5aWvtsctc4RmOuiG/inNuGhLyAS6zCGADMxVzGWmLw1sJEdXARgf9eK1pjZqm4due+sCMHgVlHXbtr+wGrBb22kRkWdOVypMa1UgLphWuRBqBwYTaDQjb5bFviamGzlw984nO8szP0/QtVXt8FFrNtRqCJYhvHOju6vkUx2aaCfeNt/7Puhn/kSZ7S4TrYR7mF5TSQKhGBW8sPFpSny+MSqOPEJQQk05HYbGJHvGq7WD77v9rw3g277F0gNP+gOFk/lh5K1LyPljf36p0TzJqGcJrCtpokvvz82jo8OapX7X+3tAdv699zG3n9QSwMEFAACAAgAioEjTyh/+uptAwAAnAwAACEAAAB1bml2ZXJzYWwvZmxhc2hfc2tpbl9zZXR0aW5ncy54bWyVV9tu4jAQfe9XIPa9bGl3aaUUiVulatm22rK8O2QAC8eObIcuf7/jS4gDSUOLKuGZc+y5HI/bSO0o7+xBKir4Y7ffHV51OtEqlxK4XkCaMaKhExMFz8lj9+nvfN7tOYhgQr6D1pRvlLEUtg5FYJxrLfj1SnCN+1xzIVPCusNvT/Yn6llkG0tgWJdy1mQF5TE/+vfj6UUUf8bdeDCdPDQRViLNCD/MxUZcx2S120iR88SEdms+TbTtIQPJKN+1RsSo0s8a0kpMs5tZf9a/jJJJUApMSA/TUX/0s5XFSAzsmP3g7v5udCGnPOrzxpzQ9lRRbWmD/uB2cNdEy8gGqkWezKY309tmPMfdq135NC5H0PBPt2aO4j+A/NLmIsuzr2gkk2JjCnrCGZhPK4cJkuD1Q8L0wXxaCSYhc1CrIBWjCbZByMRJ8bv5NIGbaum/hkMiMndbCvZmmnAyPYxCYgZDLXOIesXK+dRWfLzmGi8TDNeEKQSEphL0hhm+kVwV21RtJe4PfFCeBCBvKBFLwfIUJi7eAFi1l/jJZGznShjf0RYEKGHvjUGEpbFEvmBZz5CBsUS+m269cnY4g596HKfQw5j4Zn5effQCJ7gs6lWsCq85aW5uuQqO9oYCk4oEhlZWC5qC6VrUszYXUu8spoiTPd0Qje/Sb4OLDzYZFfVOHF5p9bqKNNUM6uS2ErlUGAy6lz5b37kaj6O4h0ON9BzW2qdatZU9MY9FKAW7bhe63+5YNrfuaHxKHrspkTuQCyGY6nY8D68fbuMe5XOGGdb4lIJ85mtxIYcLDeH+NokmsHA38FI40ZqstimG1JTBsaKur/Xti/yxdX3leRqDnKEcKBR6rNocbks3W4a/eknhA5IqocHpmHqL23FCj3IPDF4AQORqW1wGt3CeNGeaMthDMVICg024KbNIofjr8jXi8uoL5PYVPfoJVAolxFUdNYQlxiWqsyx0tEtek1jZxCrzpBjt5caVYV/MSKPVcDzatRdSZWP01xUQW1WpJsm1eNdEFte7XPvUyR5GnKZ2/KAjOL7G4zhMiMxXxTqL8p7ZyxDMk3XcTBWEGk8TxQzZYb+OYj2nE3aBt3O4lgDhdLXGq2D+/4JDLIhMXo6QyoNQ43ZszBGfTDuslanlK/7ZGfUCq+vPsRP4Hf8rGf4HUEsDBBQAAgAIAIqBI0/RHmh9TgUAAKQdAAAmAAAAdW5pdmVyc2FsL2h0bWxfcHVibGlzaGluZ19zZXR0aW5ncy54bWzdWdtu2zgQfc9XEFr0sXEuTdoGdgLHVhChvq2ltA0Wi4CWaIsbilRJyqn7tF+zH7ZfskMplu3YcehunKJ9KFLRcw6HnJnDoVQ9+5owNCZSUcFrzv7unoMID0VE+ajmXAUXr985SGnMI8wEJzWHCwedne5U02zAqIp9ojWYKgQ0XJ2kuubEWqcnlcrd3d0uVak0vwqWaeBXu6FIKqkkinBNZCVleAJ/9CQlyrlnsCCAf4ng97DTnR2EqgVTW0QZI4hG4DmnZlGYXeqEOZXCaoDD25EUGY8aggmJ5GhQc35ruM395uHUpmBq0oRwsyXqFAbNsD7BUUSNE5j59BtBMaGjGLzd33vjoDsa6bjmHO4dGB6wryzz5OzF2rHhaQjYBK7vJ0iIxhHWuHgsZpRkSCREg6hTLTMCpAtjc5aafNXlQDEUTThOaBjAL8hsVc1pBjd998Ltu52Ge3PVbxWuWiMCL2i5Vhi/5TXdm043cP2by6Dd2hgUuJ+DDUCbemZN3+u7vtsJ3P7NudfdEGHv1Azjtutea0PMJ/fc94JNZ+rU25tCepfdjh3m8rrn9lte58NN0O22Aq83Q+U5PJet1cpi4lehQEQm59Nbx1ky4Jgy0JoHOa6IBrViWI5IIC4oVOMQM0Uc9FdKRr9nmFE9MRUKonZLSFpXKQl131RfzTEV5czoCkJwDEqyrO2j92Vpv323sPRKMftsWSu9rJZa14uFFi/s/f7eUen++zfr3X/E0eqYRkR0sJS5ZC0v4EkXDmbquH94fLzei0dmq2KtcRiDlOqpEs6PTK2o8R+Hmo5Bp8kDX4cZY36WpkLqmZjOD5ZOPEJTHQq+kH/mGQ0Ei8q4kWRAog5OoAp6F9xBQygNBiHspoQjH3M45KiGsIYlQmUDpanOD7eLe+u6pJghOMDgFCao7S+FOYyxVAu1UAbEnCzh6R8doYn6s9jfYuhRU5/BniNTkVb2Lo9QU+I7OJRtzHuE25hdQrYwkzFEWjkhsdrAEtUZszJOoHxtDD+RgaKaWJmKjEVoIjLE6C3ss0BQaFkC/4sJmu8G0FCKJB9lWGmk8rCMKbkj0ZnNRNcwRZIBErqjlBFdzPAlo9/QgAyFBF6CxxA2GKeq4N/diDjFSs1I8dTHV8WZ6nWa7udXZoE4GmPoTzYjh3omSaq3wo8niAs9xcF2hDiDrDBBiWiU/2aztt3vD0MpKRDnZ4rGAr+iScbwc9KXGzJHvcWQb2eWTQL/pAfW08Z4nBe6Kd6cGkqcQkgKTvghhIOD8ozYEoaYI8HZBOEQ+iJlZGNMRaZgpBCIglp9v4cFHtI0fxrB1QlmlBGRVpR7+weHb46O3757f7Jb+ffvf16vBd13jD2GzXRFy9hYe8+wRj640zyBe+TuYId6cIN4AvToPcIat6mba+4U1sgVNwtr7MP7hTVw6ZbxBHLNXWMJeyFkYlQnWorn6munBdwzTtcbgffRC65XEOSlsNywVSume1zdTOat/YNecvDjmknfrfcblwgCdNUK/BMbQegI0F4dxiApQ/O2xRKTd/82tt2rACLuWtGawFp1qn33oxUhhNhKZ+2m7XStFvzBxqpfdJa9ua7SygXoFEbFyQe9AqMJtLbRi+n+/1Fhq6p9ZgHfmrD9HOK08qZL16pToWdbEieCZRhvLVl/4gPjx8XkF97pldmvVh3OyCcJNaAXOqV/5fcy/ekrYRvjNpa3RKJACGZl35u++EQeH1p1Hz4hKIE7tt0GRuRF1Wkx6X237Z13W82tZj+1S/+fQnKed/uKp/JLx8KnjfKV++K3wB0YX/yyerrzH1BLAwQUAAIACACKgSNPtYIDQLYBAAB5BgAAHwAAAHVuaXZlcnNhbC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qhunZ6fY2uXg6xtQSwMEFAACAAgAioEjT5QTsyJpAAAAbgAAABwAAAB1bml2ZXJzYWwvbG9jYWxfc2V0dGluZ3MueG1sDcwxDoMwDEDRnVNY3int1oHAxlaW0gNYxEWRHBuRgOD2ZPvD02/7MwocvKVg6vD1eCKwzuaDLg5/01C/EVIm9SSm7FANoe+qVmwm+XLOBSZYhS7eJo4lMo8Uixx2EajhU17/wB6brroBUEsDBBQAAgAIAMd1PEvKFVZCjy4AAJlLAAAXAAAAdW5pdmVyc2FsL3VuaXZlcnNhbC5wbmftfHlcE9fbb9S2tNpqbVVqVXCjiCz5FRRFlrijIqSyGhBiKxARYjQIGCAZW2tdqEW2pAgkrqBsUbYYgcS2r0IIEoUCQoCoMEQISSSBhGwzd4JWbeu9f9z7e+/nvfftH3xIzpxznu+zP8/MmZz+ys/7o+mfT0ehUB9t37bZH4WaBqNQU0+8/x4ycr4ZtwX5NyXe33sjqrxl4RDy5R3CBt8NKNTN9BnGr99Fvn9waBsuHoWa+Zv5b0oD6VokCuXjtH3zhsCjEfJeEjuOEI6hWX0665jF+lZ32qdxPyY1cwnNT+iuc5eescne7LbtX9syUB/MO/Ex0Xfx95dXL523b1nyxo+vnPhs8arvMd/4+Nxcy5ekxJf3t7eLIjpHuoBk+Wp2kqqJmTueNDjCbanrDE1RdspvG41SjMQ0QsCI68dafWwjUkfNyB9/vj/cq97LxBPVq1in239Fhu6MZzElZH8IT9OB5K3mOfodEowdDBv4cFgL8h21BxgyseO5GORjXEgyLKPp21j0T6egUMdk6Ho4of0d5MJe92z4AxDrkvpkBn5F0eH8VCwyKL1oxG57uE+gRWYcsmqCv5/jSX9x4fASEG4pcLe9uxxfMpR/P2hOPQkwiGtJqf0LbJGRsPF6JVW5eXVZZqeUDevZSSz970WJ8EQ6vLslfm7505RL9eklMZT7zo4Sl/Yxas+tw/u0PG09Oz/RqovdFqhmbekY1XfyefmI0joFJ7Lh1GtAW17fkaXW2f3OXgPWaSUrku0qreGJhiRr0zPvJMDYAKQ+vV7EXCmlOhYUxQX7Pxb5P1Wvo2oqWZ5tU44LD82VfEqxltaHLfoPQ6O3F1mhHY/KgUs5Aq/ohQe0JTrRRp0Faq+9U6lRe3c5+KTqk18eBeXAvN3SD5NmopoTbdbP/Cow3Xr4nAp4aLF45uEgENOnonPqDnQvkEzcy4pxocMR9wrSUguyARSq5ql/EzBm/Wv8x4/vk2jqenJG5SkiL7tEM0Hu/m0WJnW4qoddw81nygtvVVHE69S7q75hVNYS3YUJRR+OtzmT8hLnR6SprO1gHaepPxdqZ9PGB2Ijk4EPUsdCpkdykW1CmxJTPIScymddfuUeu53EhQTuSECKR7qpEzB1CmQSKxnsGHoTeHra1m/m54E2/PtZ4sty6ehO0W3VUSthFc1wM3UR+jeEQQ/WmronH7GPerA39dnbKagUkeFLdc20afLVZxKfo9M542BimBd7X8sDTpSzMmbfZkWIEtwRBIkriL3cXjivzFdURdvDHb6JmIRT09VsWPMtN+faTuzQwTb1RT71lmLGUV6N2O7dXDb1VsttPYUh/jFKJzISrZfKmvvltOnevGjmnOyasrhl4oOcSmZNMzmP8aR6BUz5yL9KvTodeH7cOjWI0uJs1yGn7TicQg3IFMtTiRzx7W7Twq+e4aVxlRK/mTPHTqxsE8sb60xTvh/BGpKaq0a8ax6i24QexBRDHKBbFxU6GBOyLbJ7C77gK26xikW8YhykcBrUfb7z8XTYQ6vpHkgYmvX5QP3P41WGjHEO6FKGDykscN0aqATbAkGMMDqMSOX2kmKJyR3t93J28l/yewJqBniuZeuv/lw9a8C3hVk9C8KVoz/3bdqA//VSzrmeFle6NY8BYvRDOML4t56yZtqY4ZGi6NDANJiMd2ozi78o+Afx/Oc7fQTb7Q5GrehOf3fgZqEja8juDlEXYd9mIpc94Ijd8iSDpJAFVQZi3xcWn5CDNoSFHOToKtFCHaNbfV9OrWGJc9m9Io1Bt0xkqgD2PF0pBKB6/VOmP0u7oa9SThULqxw6+TA5xY3UwWpQQUqgau+qSeaqEIZxSX1Ck0eXJPHCN6vqgQj23d0Ic5bgr03A9CNeK4pWjVmPqHd7bePMeu5rv1v3vEDngvUakU5LDCPAS7yc69HvCIeousYxVxL8iJzbmKr7ijVUHxyt/hrz7hL12N3nFXuCdEqfI5iynKfgPjserrwz4nK2pM5Pfubb4HMu2No4XmcHjljkmw6O9eDLS8LPnpNrhMHFKgkWfxDDUe+u5edj6Oo9P5Q4wNze6QCw+AIAgxJPtdSzs09tMpBwvy5TE/p2ymYcGQxbsIycoovwuk+u5RaABsolucwLMYxbf6gLr2F9kj1LJaclRJdlXsr45oETxzf32YyNkaH2U0yuedCm5KDPVI/IBRnTLE1Rd4oE8bVnZplCgiCsfSklFUcOUGi5dZ5XMQRD2BKRvM3pN3ZNVoO+M8mtfp26b88WHUbeDGBEUbeGVZLyCkFKRT1Br2Jpf1EtxsOQUA5C0SYc3opkYama2P/jtT5hEe7gGtipPddUw748JJS2R7pZIDBv+TmBBEi9wTO92mCgbWtZ100uO1oVo1vPHK9yuZ9Lp3SPzcmeREqXxak2eEVdKUvxxR9zEv6I2Jn1R7uzQDE/aRDrVj49pbqA1tU4RusyuodYHHq6sgmYGT3Gb/6XxRby+gu9fIeQcEidr2Y2ppT7KvlaFxJwxyFdq+T3RChIMLO5k3eEfXZ2e4puVXsiQykH195w9ZQVNwGRLE0vGoU6Wha+Q5cO/ZbqtVtKG0xLfUZSS48npHggGncizBOTdd2Ms6WVOVk7RVU9pDb1I9VxyszFA6NxGLwLIE4fieWncwsaXDzV4+naqOfOzaFQwJF41GLhVuCeu5rTwOAfQYdMGRNeXS8dPeBOcVBXGbi9tLjF2nhE+w6hufwzKpacICYaDFYfu7FLnGA5DbYaFh4clEnQQq3kmhGtRMALwY5AMXHflrCkmrbJUHU7VCeSl1jNQDLkpT3bdBLvM0leHt4HkUjwhOsZQT13sM0wSyaMIZhQfTWWpn4Tbyyd5QpHcc9cSrpmNtmHrAwRPyalDtYSyY8Xt6kS3Ii+4j5yQaz49nS5LqJdQzAyG9UiryDl/U0D1XHKSuHRcG9ZHwKUea1wGupOaXmpsZKfK8SwP5J8iuRtygr4U/+x3SpPJBPnn1TNQtS/oMg4Dblyzw4pWVA3DjdNpuz8t11iG1QMfh0ygqrxQVIX6tjZAAjZZ2+/OQOhHq0FrZF/rn7/G5e+UI+1YZW0id+sFUwA0hWc2nbvux8/mL+g+Mt91mZAOwfs8bomxVVGxG1DBn7zAJx5c8m+zasTf1yBIPtXxmRSxgymnapbN39Z8c19mxE6x06fOvWj/9lFyybXb94cmX1g5LNdCOW9S5cuvRy4r+GUmcVPZ8+ef/Vz961mLD+fOtW4ov3Rl5cQpu9s3rx56/V7P82eRLd0qfOOP4jNnp2x6x8S/zYSZE9VT7xIbpUycrP3+Cyvo08hg1LSmyShBgi8qk1CXjQrasHr7dW2NvrB+3lRT5g4TdeUY8QrrxA1s8I4B3NA/bpGnnAc+wpDLsYl4imfPWJYwqUaNL1hzpteQWo0Xt8xnkDuuDJhXZG/J+KNcRx9SDboEHMXLhUKwMI3SPC2aVULxpU93Pik8k4nkYe6WcALNHxmKERDBJyfE+aVTCKhsRO31oQVU3+kVjhABifbkKxXHDsD9Ku3ch3bve6tCBqVENy4t1/JOEMXMLf/Z/OlUD97aIn6TfaKP2uIu6750k8YOjor1/YNSoF310b7VKfvigo0bhrc/gbnQV/+1OUv3+dQiX37iocEyVNrZ+ybAjlzuJl+wPoy6HAXE8n8O6yt5I63r+g/9/Zx0dsQ9VMaPd5QadHKe18ikvJ4K0bp24Qw6vE2cPfKwjhNDd5vx904BfVWEZA7pqHeKgIRbibqbTB/jNJ4oha/TTPFI/Go9W9TQD794dup36RXv536vuy2/wl1qv8i1DnKa1caFFXMWZPuqXnU6xZh6OFRa3saHq0R/mXXoRmjCUfoYxaoP8mmzXJI9qw05i+j8erB+yFzh2VLkUqA/Bd+0r30+3Gl7OMjtXvgN5aozQ58sOfWLrosN4pVqSSbAl7hK/f2v2Sd/OxiRaRohaF4gmT73zL4NdPFHJLSijKQUauN/OG16NRSpJ+tNShqlf9xdsGaxFleE48VF09adXuqm12SpD+7WNYDdnIKFHSw93bCU66U6U4pYFI1XbUBEQXe1tSxgdXZb5hCCysYypoz3IPV8WHIEOKjiC0YkWwpnGsYvrCxZnwgC8vsaZFVzgMB3hsAitCwY9n70rijmWy3j8+x7ThlKAKvAYnGAzehUborcMVDa/Ep0h7SEyLDHYkpdk+JTFoet9TL0FlYXSrHHlyT28EMY+X34iMqWCbFrFVjYp9uffc6dQIOMlDootVD+KID/IHU1zKSYs8MVRhtKQ5tmdldc9o86N/1tPwkqaOoB/x1O31iFOg8UUVu3w5iFeh/TYy0joMyH1KNJY4QVhN++mNc+Uo41tBmJUyuUGh69A5ptAqPxQ/4wTjvQZIhQ4d0BvBl6fmo7qr97Oo9e157gC4gB85+yHun6FyNqjdzap71rGdZhrJH0YvchOE2V+v4dV4cwyWmPErnJV+/0V+u3g9UxNG3z8f7MAl5toRnlTv5bFNiJQTdWZ9pGhHC3fH3Zbnj4yFTq4gadnU++pU1DBhjttxmqLotO4bjjljFpq8xpdr12rUilam4pp7GbdzniMMOytrYtSvhy6YYrbdgw8nEx0sMfdbZ2/TyQQ0ZY5D/yIzFkFg0Pmh8U2ZBVxjb55c1HbW/Xk/j5W/AZvh9ezBKU7Wxp9C2iMi+H2CG3G3apfeBS1wMpsT4FC6ra6tm2XzPzlSiWjPEKsnHvAHy+pkxZ7vLwsw8f77DvSIbAoTUwbJrTgn4wu4I/KkSqpUci7/tHcOA0MDvS4Y4eWKh9bJnM0zPuINN3xl/vuMslMxYLPV5ZepuwExHmMsi98BH17PAfrvBslQCVd6qX2mgw7yf0zVSBxBjOD81Yq4aqm7KmWJSzt9v4Raqw3YwYwdFrnpqi9wjvfr4MnLNm3Y5d6g6MMpDgFM65A1liIm8HtKWtf7ksIv3O2nJQT8zxMJ9VIrImcgNZnZOEpAJK9rRDs39jrlowzkpXQ7GnqEd5CDStDdQSn1JIm+nL15LoBp75sD0xDFCSXwwz7Nv+lFWs7hwkX+iWCUUqrBilnAH7EE3tFaI4heVbZqJ/afy+29JIkPKAiBFQ8rsjBDbN3qNIhYtWasSoiWmn9FLVYDg0bkvL/2xL9LCaqp7Z6DrDmn7eacaFZE7Gx99dXa+4at/U5v0p0t7N0om7q1JxOgfpieKMLDxA0oUTVPJ6k0hqtaZpABE0K1j3uUbhfyRyeLawuv5t721EpOiN0yi7+idNsvjhh0l4r4tRifoteRP3FVV702ZZGJnU2m+p9vi53ISUJvq6+2v5+zWeKvyMcYnsxjsD8QvhOYfAT433y3GcA9cSiZis1weB33p9QWgIQDBPNe4ycbyU8roXUtlx263VW6o50h7x2Ar/VsmQqImPgMXbxv//OZHL/Tl9IUuHNUuEwtFE9b9V6FY48xjcv8XrcHh+eEQy6e3ZGpqs0o4s6TzjAz7Ip7fteGvvZl8No/DN8mjpnhFU3yL37g4iPSKO3TrJEg15MD3OKTqDmTP78x7EVjS7scAejSDE3LXkgGRcl4O+o6nwao0qLhVCAtiq1J7b/VNSqIRp0bSpgIpbW7WKnkGBRfJq1jo+3CWhXXq88juAvckhZcqraoBScUPswymZDpd7dDZXpHPBLv3ERc5EkPz1uDFdfUgmSAwG0ZI3b2TEIWfP5tEGcwlNMWwDD3SiNGJ/nQML+XJCUu/wmrj85OY1Ls5FrjOmBixG5FZ81McB1szehqb+rRvrLIp9nd+9B7gRT/ssH1JHDiB9EK2W7zw4n3Ur3s4RimNz1y4bX86SPglqwba1AR0aJHSrMCDWZoD1/TSxCcHzPq3j+jX1iupUU8WDQmBVsuJYmPRBGdAstS/KWvhx0fF4r5EZ4kUA+tS2sK6TTuFHsRQOqntkiQxc5wmdZe4ces9Pj48T0nT1uJHzx822U06ReWVuWMnrZKfKZbxt9n/ntuXObWXMULXTKiak+2f5PJ2WrE7ELn0aWzvYvAkpJhRHa0IhtAr0byJp/Wda4AG3spaw36b2gIBdjbeL/aE+12ejcWU7tSHZ1LtNfV0sJ+YW/yAUwnJ9673MD7/TTvTaWGTxCiZN+mzFSRzTZRiw537Gz0fR2pzxjtv0gEDGd4K31hD6lwQgyQyQJXFckhTeIX+AgxfL1IsQu1ndKCFgBXWGc//aeKZNybZuQxz9EGVgzXeHiaGufWzTLv9ML+fRIw+hAqQqS+4pLqsFBBD7dtdsuHU+zi456As3B6ub6upJnVfhd2WRcztpVZ9x1raxzDkf42nw8NxRrKngBwqVI2CU5hXytzFJIbe1m3tYaa0ayIPfulJGl98ZomDjxrJYSE2VULYhVpmJIh9g2iiTJZphCC9PYDRq1gGIst/jF1s1GLUfOPNb3tIgg2n93z9AIv5nq/jL5o0iUjJGMPE8TGEFceUDaBnpKQYi5uATMlylkFn/24sCF+Kf0bSkegg7KmkiASmK+EfPGgCavHh3XzXsijdUYRvU5FgPpyvw3bTmN7M+HFq0/jlSYgtmRpbiM5/zjbFUQs5kUyPDoYRckiFIveyhA7wdkPUCbnbni06/jMX+GFLTVGjbVl+0fecMf5zNOMZZykrs8+KFEpPZ+fAIFobVlvx+GNoEHZ9EU0rl5+onwtmP5szDmFN4ye8GCROgwu+6mnBNJRwJACqLKsp3/9utS+iFapAKZVbKzupTMx4p39BDCYNMdwjHDzEGAPr+B9ihJvdt52LKmYJSTivvgixg6Rjbi6dGE3VfU5cQNRTdIjAL7zg5nw2mKjhCUzBhYYxPpEvmHIs2MFQ9QnzaX0zeZGveFBFC4KyNEJYTxEnMuhCq/N7ivFze6iBIKY7yihQNafCHChMJdT5GU6kOgobSoDLy9uKiZEQdOCY+vkamLNhMg4tzNzDY7X2DEAxAiXqmdSzJhAIgyuuPpPe2RBwPz7C5NoSf6x/FSKJ8aIXRQk5vs8HTs/h64AXTjWbazQKWMbtuENuBW8OBvKjWDf5sIGP5hO4Vi/y2R5fp2HGk0WfMiA86WXj9QUwagnsmrfHT9oKy3xfhMb2gUvQe9BNLtWQqKMKjS/XhvfpWpLo7zLaQOwHwRJO88s42g5WI1baOZkuVAa67iX928jgSd1YESacpnRe8zJrVjSrRRiAfGN4qIjl1HCW+keOblO1+qDlPFUOO/t1HsYJ0wFjP/nfXweUguZsppDhYb2iBG8aVlwvYk51/UIpr2tQR+BfFawZ1T3ceIJ2pFKkgAyIIBXLllZcHagv0B7tk8W+olJBz58/J0NOGItgvxqaB+IH1k4Cule2RWfp9pN5vxuHY3dBW36aLD/iekKzgYz+SWYWcP4yPRcj8tT2KG42WIk9Jx4f13qMPdhUizSGkoJ9C837ux50DFsB260n2G1Y2mmnW2DSSgBYgeQd+16kP1Lkyybl1d9BZqrgZ5fTeZe+77mdIBv4EAyyJWxgpaoEtdrNNVl1LH+FGmoylAEAeGF9C8TR9q14CQ0p05MUPW52i+x6zfeu6oWZ+LSB0muN89pm3igIVhiOT6Ngy7eYRXk2THgRxFxdTujB+rTsiGZG5y5c1dhv55DLCa+RHCz6PTIZcAPCCDOdB45tymTbYXIxsgOyT7s2IqnyMPlQCaafv9P94zXrDOwXzIMPVCx/5jfkUDvBt99mq7LHQZxgp89FQVXpMrWnqnGZbZv/SMA3ZLf4KrC7Tnd+SH5hPS9at1O4ztlRu6XmXF1Sx8yK6hEX1gux0jcJgdqetVdr0Zrt05Pxm8m1pm3rWyakNPf951TMp620aAzoqTVUanHAzHmBhLGACcPxGdxPFpu3ou6gVohSX8tj+/RUe4lJZOC4jNkN2Km5kjMpMz8b4+ej1ZG6xH9d4E+/YCPb7dWR+WvWkCNO4hW1fWDdcuVJyLTLRlnUHN+dcuUPcVGaAB93F9Z3n3ALplq5vf/AkhGVEYPxeuA/t2DOBY0LJETiw5ljcaTA7zaX+6hM+cpRCBXCqgvpnvJdW98yx5eInC4Zbe2s3d6/kTjo2eYfqB8jKEqGtneE20QVYQ6dG9C+UxcMJKwfcG5tovbZm769qTGxYjJ0dIsW/UtLdLuCBMUxgjigL74GI+iXrzxGdyXZ2xNDdyQPEvl1aG1JpQb3hcV7dIFR6HIJh89bw9ikFVbLl3cVQbzGUoHhqskTzqiehvpDRHaw27Quy5+y1VBm/xyVB1PnXIbuskP6d7z66GCMhUXFnqBG9e4wPF149YGADJXaqqtVWdOmyB+vD/MWBzf9rrrzbWNzDN+hMkYC67xE2sT47imol9Z+MhteHoUhtJe4qLbndTQl+uzYbqWcNW8kq5RATAnS28/pTgzTxyztdNNFKGahBhLHIf+XHrBfZ5lBaZ2Jyg82fvpysyZ+4+HNL5SRpkKTF750lkvGtIXe5njy6Fb1Cnhpw+z/9XRVO5vWLqm17DqqshKlUB1fBaAOpIIwRmqvoqlDA6WLb/hS0qX1PPr/O83MroijT070Soz3JSPQGBY+orUAnlvUcnjjZXdWM7TkvjYKSerp9Xp+dSpskEg8n9+ZVpu3hjR1Qc5fo2M6dWRfFA5VY6Mcr36FC5dWCR1aqPpTsA20mfKo8I0pPkEfHyOGvjnh3SW0IQbt9NkSqLer5s8zl4LPLTATUxaMI2UyA1bEiUNfR/urK9+/aCTlqYD8jlcSi3QM2vA+CIiz4f6q19qJvT594wpYXGi0Lvrz9ht1ElcQXlv2SpiNocXffdwE19jBDTFvKN9/7vdfQRxfHcbvTREUL/5exSc2wYf/wk02TAyA0tv+gfoP1P9iUBv8Ieujj7/tre0bLyd3t6ZIDH2q0bRMUyMU2Fbe9De84osgnARok5JgDQmuSbpIe3raNhEetYZHp1M88LPsxF208YmYirM196HEKLnp0HkQGpPt9nMfc8Nf+Rv4GqQhPSMzR5xeLR821fuMxJzQPqh87Pb8K0/aed7z9PKpu1Mw+dFcjCk+3M98h+OYT/VL3EimmEV7ftwWL/L/Bpu3JuSdqqVMsd0gCxorUs4d3Ck07RcCo2n4HtOALcYNR6DHyA4UR6mqc+CdSobhUYNXIgnqUUhmEYHzw2eOHwC6a7r1ZL4nnW2KHb2OpQ736Us6nzmX/k2yBVICxLBJvB+j1qRLE2tZ3zH98+0/JGPIGDWYOCjrbBup3Am4g153PS1WqSYqjNLFm6dTw0Kqe2lUX/5PUGJkn0OWGEeoyTBkUN0Gdpyq/Lud1DaZSyP2Q9YSkqxRnhi04copQm4iX2DMTdIdfbG9O0FhoIgNSwg6hjimLbkdGlOPc5apa6T5FUB3lfDvtuMqzoVBD/lOWstPHB+FC3ZQLpWdpQ+ROEK5uOJh36xcdniLRCYlqh2tSbLdfT8150V1V9F6H9I+fOr8d/O6HwHleTCXMr/JF+dyzrOTup1N8jkwqPxov/Jkc0j4lhuBcmxYgypxTOTCPSM0Mv5u4E6IZBxSnGqV0hi6OjgdLd1ud/DuWrwYb3kKBFX3u51xgJWSRGC5YMO82vTaTYXVLqM4fEIwr5tFW7S9duoSvTTX2q0xZzoxNMVY8XeEBUVG6Y8U/A8ln/Q4SMus8C1ZYrsmX7hSxy1ooBMQdF+kcygGcYbE5cEgPuKDcxRxzTfcesTQuL2FV3s4YDxGHVnPLZg23aQ3gE5/d1sxpQnT2flP4PkH6j9Q/5OhZqhEiSYVGibrlC01bxK0QtJWxXKUOFOrf2MFuM/asBs35xhR8Oda3aQEJF3Ao1t/afx3IcmHJO8z9GnpV6fc6lP1taSk/mc8kFiYyTfU8vf1b9a/2tBtud1JzMQvsx5da7AGjAp+VSP6lToGzk2KXej8isrM02aR8R0C/pny/9+UxGYQ5kqZ4smn/Mqz8XSd+USRtmP8taFuuoRkHZwQmP58WbpHRcrzXyywk3eLCCyqRvF7W5ZzD/10aX+1n7iI2ibChGp4BkVtikz/2l+W7II48nMqQNZRlkL4Jd7dAtWReXza5A0lgS3Lw+4+hyTx0ulDpR4gcGTuMbOJ1kVPwpXWjwCsqQUU860cbV9J1vGp6V76Z6cXfrZfsOH45MmA0YV791t8qDqah+nu316+YtuXyiIpzScMH9/NK3rEoXTrDdLzQ6b2GV1KV+CgFgS4GMMeu9HQwj+DqwMxW5KODGLANQQooI6x/TSPoh6sL5lCrs2RzwH34M4ZHu5InX504ObCtY23DTEmZ+6i7QrOOCcmSCeiadTVpha5KwDUevKhph94Rum44NvvasoP5Ln8RQYeIIZwIyAy4ID39g1+XX7b/a6TournjtMTEz0EdcKBvb+oVn5Xennu2Ah2x1EffGvArwHNYfoYqjO2CXY2GU3yuNpFe/fHgPz6rdRoOOPYq2BxcrO5ohUCO4hNFHyPdjvdZ9dBcN3dtRx1dcy79SsFQV8rZ30WGcrHmoyxbfQYAhx/50J4oUQkkSg4klaNpxpMaKqrz/2LZWzTiXCGOf2Qgx6XCYa5+c1WiH7XCjzk07+lzxkFcbo9/hKWDlP2GM1px7o7ltVJzxynQVDiGVjFthxDJM2vLPoz+6Ugfy6cLZ8j/iK96OcQi3dUR5vifQZjGAppIuw+zRlvb+Ru3EvZ6inQhJ0W1eFC3N1ZG5mmGIE8uJUhbrpdomIl1FD3y0iiypVwVyJ8+f3cDnz1uRi5jkA1xX6573XE+wRJJy2hUMCFgGRGd+7osHSMIbxyTPvuWotP9EPUXS1TjmmOdmRFJmMAwBVDeGxIkCYCwV4cA0gnjGSBerFIrZWFlq+RHVCj2e801pnU12rcAv6yvXoGHJn3KvqSt01mkKjcP+nEFcTT/zOm1J5SsfhhLH4U3gZQew3or7zN1Wo5tAzzSZ/JB1Ics1eT3XdBbPzfxBT/AwwZlMCW6yQQY5X6/Jes49Ny6QahitVAPrS4e8q0XPs/xxCk/zGfEor4Fus/EZbLRzzFfBvZnQv3xIvqLxml0NkFaxSLFjYSLVCDf4kiSximIqM2BgQo7kNCgLbmThbWi0J2F5hcfV8f7noxNYgO7xTmTNF97qZmG0WMP9t6iRNsWpXr8hdcdNhopAmR+t4SVTMGYvDx1/nNBX9xkiZ40yzPI0qV6Qoa1kUB3HxMOsiYpgExFh9WxBVugQ4cs5/yN9Qgvqbg/4pi/5ny33PKcpAl10sBSFoLty7lb/vneMw/JP4h8Q+J/0okzK/C1Fort2yOKPhx9utRmn6oV4jmp2r38U41wjb7Nt079ce+znhDd2ciuu75r73phqVLa7O+XLJv0+rokU3/3td1UK6KBPPZnZnmEaf/o30uqODL1qb92lxRarQW0vIBbUsSL157Z9qsnbaGHJOQFg2USJF1N2yoISXJrc0VolEGoGMQhg/lrhFWgSUJeIsurXCETXCCJSZFUhIpRSxuKigI0qwxhHsiJI45Tgyu4bvJBV2VO04K1deZBLR6D4e2LhP4jco04Aq4RsDYb41OOpTYpRzWoUIuY6ZTZ8N2i5IT0k0oVM0KW3f0U5e7O73Mp99E1QxKcRS71hgWMfbBiAsDliUH2pjJPFaFa+Zuwmm9jl+eXGQBkXpvB9GcbimKpeISetcZY17EwPYCZMWBovK0YV1+wxre6NnePIlxsLfAPalpKIdTBzraCsfTJ18exomQcs4vdWCZNeXuEacOS97zEynsJJ4GtjK/0qwwuZsPQdUqqcoU9u5Elk4T3uA/Xp8RJdHytL1heLg+g1K5M48ubUfXKlO7tmpcDL0YWkb50zMXqeWKm9aoO/PAJv6w+s68QBEnxLHSRscpY2qXZMPTrq6vH/IlddePniV5VB9xBBdvoOO8mBsZ01B2X+M6zccqXBZ99ThORaJ3urMTIpBGxYOZ2QN5LrN4r3hjnauEJ9u9Tp6yTBi9iEjNtRU3Vo0kzfxwYNSDFZfENe7nldrLRMkuWH7PltvNlT2+NbuItQQM6liZQPRDCOvdmkvJLfUHch0FhNtpeh0AwuvtduluJ95LsCOEaN1KAHoC2VWX5NMlt075bUHfIeVIEqxss1RlDwT/1DkYllczWKU86yC2fr/JI3eNIc+kkN5XH5Aw3PafU158mKo7T1H1OFUaQ5QNwq+ItSGO8fOLidriKKdN1UTUXnfy9okOWgtwPbkPQVAmAOH2eIw9COe3+P8eJigtHCdH16BT9+QXD9QAvw1LnEO+HoiFPLs3HK/WdRSWuclT9nHj+CxdN1bGCpv58ZVH6YNhKSNLg/5Cy09o6zV6mgxRA8XvoWr2lfBHykM8lRHVzfNA7PxgEeyQDccXN0XYEL4Rg2AsOTqJEn0+LSCnh7cTDTuWPOWZ5fusjEpaGArlUaUlVrXb2g2HhxDneaYQ4iGVIpfAdLv1PFisCBLu+eGAGOFkpdQO2kVcgHr0gy0rtcIIA7HF0j7EHIvR1CEfMPYGu7PUiK5UVqmvMUWUoCh2K/4A9Xx+Wfi81U7BQWSDc72RU3dGxdfUH/7wxakxhbtE19KbZECruCJqeX7Sle5Edmj0QBV1e3HD5cnPuZvwxyMQmT7W147wF67KGtYhnNeshAelujS/JtgtKIp03fTJrQOhWZV8nU5BpTkc++1qJJpd+khKgFJi1fLan6LH6g8/ExnXGFq0oTnwh3vNB0+VvLYkW06JC5yOgSYEVR48jXV4tRyRXUxFwYiPvy9GPnqtpreEjhs8YRmx1u1f/vdr2QfEqDvjSUyMjCGytJ64Y+EXyCpR4Sp98X6x3WMRHe0H0VKSrLkTrMqYBLm1O/aGsbSduUksgtzGncv4vbHpWnZ/K8Wrv0AqhXPg+O4iI+fXYN+0YGMlsxCxh9LsJxp94Tscl36Kw5a6Rcdi+DYYTkCrWrnqPIkYGjVWnzFk+uWMhpopptQt2t8IjfPXLDacb9iqXs0O0pHAdTj3tgJri2fq3wOwOcejq+V9ZKgt8is/3cGhomqDPPaqWaCFNqIyG8NXpqK6F/zQWaZySCIJgXUlNixM91jqF2FfhMRo7tbv8MJUl7gxWG3dBK7xZwI84VXceSHE0aWV/55J3RS/rVvamgjk7oxldemzgrkFAwlriV3LxSThwqcPWHAIJLKTOFy+xJz66MxuGzA+puxjspeOs21JiyyfTZ3td7Mc+kh1FHjPVKXb2kbfKlmQ8bSvo3Pm+s0adxmpTa/8rYd0AiDyvpDJO6kPi7X7FizMgjD5TTE4q38hapFJw0OFZB70gqMvYmDKGNsXUq8dQ62ftBS9FoC1KthYuf/umpDgwcrA2umV1JkxIIYlItfeZ02VdDzM/E48oN7RkZsKqVn8NSQrLNn/smfivHbZgxL6fKSthetCzScugwfzdgoRbg/YxnablltgyPz7kplnBsYFJnW+jqSq/6reKjYbeNyKuGbiO2vhJ5GHSgdPL1yiyNqwehp55n4HaVlNb1iLJMwnL4JaFmj2pCr4UJ6x6AG0yW0Mc2pSAwmz+b38uZLgb8K6SCeSKHzqPJkomFNl8PVqs9GldlrF2q7WT5tK2FU/E/HADA/GHFVwhzg2g709RSGnwT0pci64fnvtJxccxWG8QcslkhntsptbdRZO4eO0uPkm7wfvtdI//L09dZc5crSVXvVl84Inw8dKO5PUzXkP4s63eMWwUnQAt1lMKMvPaTEFQ+ajOFqDKM4RF9JWWP2ph3yzbxgcVdB8jT4/hr2h1v8iledRZpQu3pDCFIrKieGCGFaA2MMSB11O9uxYAd+5WtKX7tj+8GFEofRUvCHd9vpg2mQAiXYkJo9X+5uhVLKHz5xsM4eucvYwbKgcFh5gaeZfhpvbM/3FwHvXWwurK5/I9248Ew/Y3MEFsTchweBK/XvcAik9ko+1h6kVcfzyRNSSGBFluw4fKYmR7jLnTUQTdCp6ijDVsX1s0oNjOloLQ/D27TUp7c6Gxgz1cAPKzz0zYpLtyXOKsJS1xf6SXT23QGRpQj+NBTFt3TgjmG5bM5a+Wt4KO0hokXslopSc4YRnQcIfqzoXc9RuKwWE0hq+UMXSGcA8TTxUP9yAE2vMzyVTLk6KwJ4HjbMn39DKuryn3oMe0+58pwQB5/q+ImX5rUU5nnJy8Ut8FflsOPS6+fP8oXQPKYYePKFerWWovSeNOfnpadsmWC36JnBzmE7UOacrNVhIODvcDPD3sBet2o/Huu+6mf4C2hiI6d5eqJnggXxHhgskn37MQwqmXu40fqyLuBaRvroJWHLXS9KzhtTXUy8LV3abHlqbHtrX9S9SPjLp2bBe4DFz6p3diNkwvrchHvP0dZ+el5/oFjRpt4HdQLKjqSqR/9KORy4D91WsQwpprP99vFmYfX0wpGXASqXMAcRoxdIbPBRn4GYhesJE4FR/usZwLQKJ483bUj7qNiW+x4/CQS5lQLmpCtJVZwUJRSXEFMsgSO35Vf28ZU3wr+Zn870kaJDEnGNMbWMObrLWPxAgeVgYKJtKu5iM2frTck5+ImqxkuP6mTQ2wS4oYDIvnv+wJfauvupl6sCbphzzaq9rr5lyTCb3xugfDksvZuyaHU6H9xOeh10vq9iDNyysTnwabd0ea3Z7xLLh3QnfFM81RjmXzTVBF7wP2lIUppxPELtWk1jKb4erkaLYkhwNcwADBx+kwWYhdVG102NLJEJV+XSEOZ+KvkHsBlY5UkRBsphJJ+uIPET0TmJkDr9IJ25pda7CQHWQ2er5aRMpcOeWcSNimGGaq2jq9dRFmtHzOXDnxvHUZPO5Sm4+gHvuTRsPARK0IcB4SC1g6gTA87oBWwxF1b8o3+nd+mR+/hZEYeTAqkVuno5u62+IMlonPe1FpVDJBqdk0Q/0mQONa+qgC8sOhiXnh7nmHDrcbw0f1X0+4qNTDljqQIKRAXoRuqAn1tCTzQfRRTCkhCGFlqbUNpEFxuJfhfZBSkbltb70+vyvRTZfm9KnLOey8Fda8a7VhWZxDzq/sIv+qqesQHWIuSTp7ygLAwnHHK8zkxB1pKnEpln1PfxdkDt/dAH/MDnxJlpjt1xY8XODnqKaYUkDQ2hgkPqwZ2AUI6S4D41EPGv0psmkHDUpPO6HZlXKJxRJ/JRyFsyfWSxFRrsukWjqPFCNmQHy4/vvnQ3J1l9r+sZBagBgJZyj/pJfPKLa0W4AHcqfYq7GIZYhoqFQYVmsKWyvGXFbxvPN0je/lUEXmUqz4Z9UQH5xxQteG0W2QUpBWpVItL5rFmpvWvnTyruxV5N55qKS2yg6gnQIIYfvDTuPxM8rvT2CwfTzHdKELENSFzwenBMecR3Rzd0ofCY9gbAAiT6aaahHxUcyh+N/SaCz4tnMWLQ6UHjwl4uACF6F7NQ5fq3Vy3unytZQjJ/Qmg1Me+YbRA1SSwjEQuMnMmWXV9bW+Y/T3EqM+a1RxqLsBCZIuDBigbqxhUElP6m+gT0pHg6axTjsLG0G4XW0ALnhV+poGt7Dbp2QjFHF8jWxtRhYjUGn2cQbigB9Ucjc8IghDk3GadLOQKHiBR8cK1uIesT5jTh6wZspispvdovXpQvX7UuY35I8bySJJk1KVB5tcG/KxAvqcIWhlijUnaDbfuHyVQT5obCjLfdxLANuYSDEGRFLII1ABPFNchJaSFNfnEV9FslszosqTkDarjsfZsMbm1JpEIbhLpVVTMBmexOAD3ILJ6Yhza47CNz9FOtxM2XiyUks9M5edHpUaPWHSGPXvPVFz5fSiwX0beSpyNAh01UtX0HAGHBus82/OgK1GvBaNQuuy3//j9+LEpvgwxpzX1hjS8W42cEC2CiCs13MqzuxyTRhvYpVZ1QJaxkRydf3mFf9jE+m6k1wFMcAo7AO+2bxc1tyzb8+tX2L3+byjXu/+x9QSwMEFAACAAgAx3U8S9o4C/RLAAAAagAAABsAAAB1bml2ZXJzYWwvdW5pdmVyc2FsLnBuZy54bWyzsa/IzVEoSy0qzszPs1Uy1DNQsrfj5bIpKEoty0wtV6gAigEFIUBJodJWycQIwS3PTCnJsFUyN0JSkpGamZ5RYqtkaoIQ1AcaCQBQSwMEFAACAAgAi4EjTxlaycdcBAAAcxAAACAAAAB2aWRlb2xlY3R1cmUvY29tbW9uX21lc3NhZ2VzLmxuZ61YW2+jOBR+H2n+g4U00q402+lqX+ahTUWI00GlNgOmafcFueAmVg3Ockmb/fV7MIQm2qkgbaUoig3fd47P3Tm7eM4U2oiilDo/t/48ObWQyBOdynx5bkVs/sd3C5UVz1OudC7OrVxb6GLy+dOZ4vmy5ksBvz9/QugsE2UJy3LSrF7WSKbnlj+Np7ZzFTMa274fTyPGKIk9e4o9azLlyePZt+71V9AOvfZtchd79JLG4bXtAc7R2ZrnW+TppUa//fX99Pn76e/DRIQF1IuBDXsxwbfMmjTfx+H8AN9Yk+Z7EBcFASYsDj13hmM3jAll5jQeZnhmTe50jVZ8I1Cl0UaKJ1StBDigkoVApZKpeZBo2MhrMSRsRq9tl8QBDlngOsylxJqEuii2Xw0tr6uVLkBciVJZ8nslUiMTXG2erwtRgmheQSgg+FQrCW/qjMv8ZFj0gnjUnhn/XuMwtC+xNWH9oYDpgP5JVit4lgr9FUQ85UrzFD0UAghpiPh6rWTSvinDddFo6Cu+HdICLI0D8FEYLmgA1sV5JQrE0ZqX5ZMu0gMr7+szROwSh4IjHbZHzhqOHTGcT0LaFIVIqmEy0NI2/uniYuESMGDMTDg2IZHVZQVuz9ZKVMJoK5uj8MSY5F48aIgPJfim9R1IN8Ey6CbPjojzI56yPvs8XufJaiQOguuX/t33Zl2KA58N6tSxxVN6C9kB6UiPQdAra0KvjkHc4RCMjMMhDLFv3EvbeAnydpdUu6RNeJMjaot4kgCuiaaN1HUJO41JILWMR8rjpIT4ZwRB7NreK6WhJYVoMKul3AhQo0hFMWhmGjHPJThmLvPAdd1yCAU1zsEzl1zGPyP373huux6e/SJe+RblukI83fA8ERChCW8CYQvPUpmaZ02uGK3/qeW/iFddffvSlUYyw7dfTo7U56CavpJGvKpEtq6GRDdm7tR/ixZNXXhVhTFHf5v80MHEDlz6MZ4pZVartuy+2z+9Zsf6aFCJd1pqvLc+WpOw7U8YujTkN4bGqsajCAWh86Y+auS3rQt6m5s/6PEcXe73G+ORCzwNXQbYhbgvZTU4ipi8GN3cTFq8vauBljQKHBweGAlspOsiMdVy2EgvHJ2R+o0RyN24ddBnOh4Cx1l2o0yJlMzAeukIzuga7+zftocDOy50rVKTxEo+mhYBx60z8f9B7qHQmdlVvNwFcduhLt6jRWekVqh/xCjV5+Ho6NhLw7fHCHPhJB8yGfO2TGU6g61huZR6zPVjx2mmLpBa31eyUsODQQ/8YROIqObmA3ceGIsfG2+LVELVNHZq7kAK7kBjCeeR54VOgDFpNZrXSpUJjN75GxjofN6y4GdQ6KGnAvOkYixfcwHrwsFwEfHcRepYht1wY+C0rpTMR2N9Owo7pN+0xtE4z77rYCOuJj2qL6ktdFfJj8Df7NvK7+bO4+z1Uu0MSbArlWPxN9RrKoMB32gFNeAQ2a9K8/fA2be9fwv+A1BLAwQUAAIACACLgSNP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IuBI0+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i4EjT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CLgSNP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CLgSNP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IuBI0+8fTX3SgAAAEkAAAAfAAAAdmlkZW9sZWN0dXJlL2xvY2FsX3NldHRpbmdzLnhtbLOxr8jNUShLLSrOzM+zVTLUM1BSSM1Lzk/JzEu3VQoNcdO1UFIoLknMS0nMyc9LtVXKy1dSsLfjssnJT07MCU4tKQEqLNa34wIAUEsBAgAAFAACAAgAiIEjT7j5mLriAgAAZwoAABgAAAAAAAAAAQAAAAAAAAAAAG5vbmUvY29tbW9uX21lc3NhZ2VzLmxuZ1BLAQIAABQAAgAIAIiBI08VHmAbowAAAH8BAAApAAAAAAAAAAEAAAAAABgDAABub25lL3BsYXliYWNrX2FuZF9uYXZpZ2F0aW9uX3NldHRpbmdzLnhtbFBLAQIAABQAAgAIAIiBI08fVIpqMAMAAMcOAAAiAAAAAAAAAAEAAAAAAAIEAABub25lL2ZsYXNoX3B1Ymxpc2hpbmdfc2V0dGluZ3MueG1sUEsBAgAAFAACAAgAiIEjT3FXlJ0VAQAA0QIAABwAAAAAAAAAAQAAAAAAcgcAAG5vbmUvZmxhc2hfc2tpbl9zZXR0aW5ncy54bWxQSwECAAAUAAIACACIgSNP15twlisDAABvDgAAIQAAAAAAAAABAAAAAADBCAAAbm9uZS9odG1sX3B1Ymxpc2hpbmdfc2V0dGluZ3MueG1sUEsBAgAAFAACAAgAiIEjT45z9vpqAAAA5QAAABoAAAAAAAAAAQAAAAAAKwwAAG5vbmUvaHRtbF9za2luX3NldHRpbmdzLmpzUEsBAgAAFAACAAgAiIEjT7x9NfdKAAAASQAAABcAAAAAAAAAAQAAAAAAzQwAAG5vbmUvbG9jYWxfc2V0dGluZ3MueG1sUEsBAgAAFAACAAgAcEAWTzZhWAJHAwAA4QkAABQAAAAAAAAAAQAAAAAATA0AAHVuaXZlcnNhbC9wbGF5ZXIueG1sUEsBAgAAFAACAAgAioEjT5BJJiUoBQAA9hMAAB0AAAAAAAAAAQAAAAAAxRAAAHVuaXZlcnNhbC9jb21tb25fbWVzc2FnZXMubG5nUEsBAgAAFAACAAgAioEjT7ay98ilAAAAggEAAC4AAAAAAAAAAQAAAAAAKBYAAHVuaXZlcnNhbC9wbGF5YmFja19hbmRfbmF2aWdhdGlvbl9zZXR0aW5ncy54bWxQSwECAAAUAAIACACKgSNP2QpF8FEFAAAaHgAAJwAAAAAAAAABAAAAAAAZFwAAdW5pdmVyc2FsL2ZsYXNoX3B1Ymxpc2hpbmdfc2V0dGluZ3MueG1sUEsBAgAAFAACAAgAioEjTyh/+uptAwAAnAwAACEAAAAAAAAAAQAAAAAArxwAAHVuaXZlcnNhbC9mbGFzaF9za2luX3NldHRpbmdzLnhtbFBLAQIAABQAAgAIAIqBI0/RHmh9TgUAAKQdAAAmAAAAAAAAAAEAAAAAAFsgAAB1bml2ZXJzYWwvaHRtbF9wdWJsaXNoaW5nX3NldHRpbmdzLnhtbFBLAQIAABQAAgAIAIqBI0+1ggNAtgEAAHkGAAAfAAAAAAAAAAEAAAAAAO0lAAB1bml2ZXJzYWwvaHRtbF9za2luX3NldHRpbmdzLmpzUEsBAgAAFAACAAgAioEjT5QTsyJpAAAAbgAAABwAAAAAAAAAAQAAAAAA4CcAAHVuaXZlcnNhbC9sb2NhbF9zZXR0aW5ncy54bWxQSwECAAAUAAIACADHdTxLyhVWQo8uAACZSwAAFwAAAAAAAAAAAAAAAACDKAAAdW5pdmVyc2FsL3VuaXZlcnNhbC5wbmdQSwECAAAUAAIACADHdTxL2jgL9EsAAABqAAAAGwAAAAAAAAABAAAAAABHVwAAdW5pdmVyc2FsL3VuaXZlcnNhbC5wbmcueG1sUEsBAgAAFAACAAgAi4EjTxlaycdcBAAAcxAAACAAAAAAAAAAAQAAAAAAy1cAAHZpZGVvbGVjdHVyZS9jb21tb25fbWVzc2FnZXMubG5nUEsBAgAAFAACAAgAi4EjTxUeYBujAAAAfwEAADEAAAAAAAAAAQAAAAAAZVwAAHZpZGVvbGVjdHVyZS9wbGF5YmFja19hbmRfbmF2aWdhdGlvbl9zZXR0aW5ncy54bWxQSwECAAAUAAIACACLgSNPp4ruNgwFAADlGQAAKgAAAAAAAAABAAAAAABXXQAAdmlkZW9sZWN0dXJlL2ZsYXNoX3B1Ymxpc2hpbmdfc2V0dGluZ3MueG1sUEsBAgAAFAACAAgAi4EjT492Vf5vAgAAhwgAACQAAAAAAAAAAQAAAAAAq2IAAHZpZGVvbGVjdHVyZS9mbGFzaF9za2luX3NldHRpbmdzLnhtbFBLAQIAABQAAgAIAIuBI098n4QKAgUAAF0ZAAApAAAAAAAAAAEAAAAAAFxlAAB2aWRlb2xlY3R1cmUvaHRtbF9wdWJsaXNoaW5nX3NldHRpbmdzLnhtbFBLAQIAABQAAgAIAIuBI0+TaEB+hwEAANkEAAAiAAAAAAAAAAEAAAAAAKVqAAB2aWRlb2xlY3R1cmUvaHRtbF9za2luX3NldHRpbmdzLmpzUEsBAgAAFAACAAgAi4EjT7x9NfdKAAAASQAAAB8AAAAAAAAAAQAAAAAAbGwAAHZpZGVvbGVjdHVyZS9sb2NhbF9zZXR0aW5ncy54bWxQSwUGAAAAABgAGABkBwAA82wAAAAA"/>
  <p:tag name="ISPRING_ULTRA_SCORM_COURCE_TITLE" val="UMMS Human Resources Learning Management System (LMS) - Join the Learning Revolution"/>
  <p:tag name="ISPRINGONLINEFOLDERID" val="1"/>
  <p:tag name="ISPRING_OUTPUT_FOLDER" val="[[&quot;'\uFFFD\uFFFDv{71B89B8E-4DDC-4594-AD81-7F466FBE1171}&quot;,&quot;C:\\Users\\ShimerJ\\Desktop\\For Martha to Record&quot;]]"/>
  <p:tag name="ISPRING_PRESENTATION_TITLE" val="UMMS Human Resources Learning Management System (LMS) - Join the Learning Revolution"/>
  <p:tag name="ISPRING_LMS_API_VERSION" val="SCORM 2004 (2nd edition)"/>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uploadSources&quot;:true},&quot;publishDestination&quot;:&quot;LMS&quot;,&quot;wordSettings&quot;:{&quot;printCopies&quot;:1}}"/>
  <p:tag name="ISPRING_SCREEN_RECS_UPDATED" val="R:\ARCHIVED\HR-Communications Toolbox\Learning &amp; Development - Litmos\Final Litmos Media Files\Source Files\Final LMS Learning Path for Learners\UMMS Human Resources Learning Management System (LMS) - Join the Learning Revolution"/>
  <p:tag name="ISPRING_RESOURCE_FOLDER" val="R:\ARCHIVED\HR-Communications Toolbox\Learning &amp; Development - Litmos\Final Litmos Media Files\Source Files\Final LMS Learning Path for Learners\UMMS Human Resources Learning Management System (LMS) - Join the Learning Revolution"/>
  <p:tag name="ISPRING_PRESENTATION_PATH" val="R:\ARCHIVED\HR-Communications Toolbox\Learning &amp; Development - Litmos\Final Litmos Media Files\Source Files\Final LMS Learning Path for Learners\UMMS Human Resources Learning Management System (LMS) - Join the Learning Revolution.pptx"/>
  <p:tag name="ISPRING_PRESENTATION_INFO_2" val="&lt;?xml version=&quot;1.0&quot; encoding=&quot;UTF-8&quot; standalone=&quot;no&quot; ?&gt;&#10;&lt;presentation2&gt;&#10;&#10;  &lt;slides&gt;&#10;    &lt;slide id=&quot;{76025BC9-4BB7-4B9A-A900-552E78D3705F}&quot; pptId=&quot;301&quot;/&gt;&#10;    &lt;slide id=&quot;{4441A14B-DFF3-40CE-A3C4-9C9DF7E1C895}&quot; pptId=&quot;302&quot;/&gt;&#10;    &lt;slide id=&quot;{2B997B25-4FD9-4C28-98B2-928CD14281F6}&quot; pptId=&quot;349&quot;/&gt;&#10;    &lt;slide id=&quot;{8EB0937F-3D8E-45C3-BE06-8278579268F9}&quot; pptId=&quot;343&quot;/&gt;&#10;    &lt;slide id=&quot;{63821D55-50D7-4C4B-9FE3-BF08FC426FEB}&quot; pptId=&quot;350&quot;/&gt;&#10;    &lt;slide id=&quot;{43685EF1-6994-439E-9235-5036D2FED0E5}&quot; pptId=&quot;361&quot;/&gt;&#10;    &lt;slide id=&quot;{4C3DCC54-4812-48A6-9B17-429D8DD311E4}&quot; pptId=&quot;347&quot;/&gt;&#10;    &lt;slide id=&quot;{4966B354-550E-41CA-B887-B5F20F085C2F}&quot; pptId=&quot;357&quot;/&gt;&#10;    &lt;slide id=&quot;{4A377777-7867-4958-9D47-5A98423CD1CA}&quot; pptId=&quot;359&quot;/&gt;&#10;    &lt;slide id=&quot;{7C8C4D5B-B42E-49F4-9B13-A2AD427346FB}&quot; pptId=&quot;360&quot;/&gt;&#10;    &lt;slide id=&quot;{010BAE38-F6CF-438E-8C31-B452169F4A91}&quot; pptId=&quot;346&quot;/&gt;&#10;    &lt;slide id=&quot;{5B157C67-CCD9-4324-B4C8-5F74B7DD8995}&quot; pptId=&quot;329&quot;/&gt;&#10;    &lt;slide id=&quot;{A2C7541A-0A0C-492B-8751-D64694EAE1BE}&quot; pptId=&quot;330&quot;/&gt;&#10;    &lt;slide id=&quot;{2C2D342F-B16C-4D3C-B904-7AFF39854596}&quot; pptId=&quot;332&quot;/&gt;&#10;    &lt;slide id=&quot;{A76FA21C-8F81-4E8B-A170-1C1805CB34A2}&quot; pptId=&quot;335&quot;/&gt;&#10;    &lt;slide id=&quot;{00086714-B2D6-4813-940F-7EA2010D08B3}&quot; pptId=&quot;334&quot;/&gt;&#10;    &lt;slide id=&quot;{23581C36-CEF8-4CCE-A93C-BAF22EC5CCCB}&quot; pptId=&quot;336&quot;/&gt;&#10;    &lt;slide id=&quot;{E75A4342-BB32-4435-8871-79E6AE1D9140}&quot; pptId=&quot;338&quot;/&gt;&#10;    &lt;slide id=&quot;{ECE895C6-1AF6-461E-B5F4-8C0DF0E9978A}&quot; pptId=&quot;340&quot;/&gt;&#10;    &lt;slide id=&quot;{3243573C-C9E3-4602-9E7E-0ED15509AE30}&quot; pptId=&quot;348&quot;/&gt;&#10;    &lt;slide id=&quot;{6BF13141-B390-48E6-B1AA-BA6A2CABEDA7}&quot; pptId=&quot;341&quot;/&gt;&#10;  &lt;/slides&gt;&#10;&#10;  &lt;narration&gt;&#10;    &lt;audioTracks&gt;&#10;      &lt;audioTrack muted=&quot;false&quot; name=&quot;Audio 1&quot; resource=&quot;5d3028a8&quot; slideId=&quot;{76025BC9-4BB7-4B9A-A900-552E78D3705F}&quot; startTime=&quot;0&quot; stepIndex=&quot;0&quot; volume=&quot;1&quot;&gt;&#10;        &lt;audio channels=&quot;1&quot; format=&quot;s16&quot; sampleRate=&quot;44100&quot;/&gt;&#10;      &lt;/audioTrack&gt;&#10;      &lt;audioTrack muted=&quot;false&quot; name=&quot;Audio 2&quot; resource=&quot;4ab9f451&quot; slideId=&quot;{4441A14B-DFF3-40CE-A3C4-9C9DF7E1C895}&quot; startTime=&quot;0&quot; stepIndex=&quot;0&quot; volume=&quot;1&quot;&gt;&#10;        &lt;audio channels=&quot;1&quot; format=&quot;s16&quot; sampleRate=&quot;44100&quot;/&gt;&#10;      &lt;/audioTrack&gt;&#10;      &lt;audioTrack muted=&quot;false&quot; name=&quot;Audio 3&quot; resource=&quot;69400e48&quot; slideId=&quot;{4441A14B-DFF3-40CE-A3C4-9C9DF7E1C895}&quot; startTime=&quot;51240&quot; stepIndex=&quot;0&quot; volume=&quot;1&quot;&gt;&#10;        &lt;audio channels=&quot;1&quot; format=&quot;s16&quot; sampleRate=&quot;44100&quot;/&gt;&#10;      &lt;/audioTrack&gt;&#10;      &lt;audioTrack muted=&quot;false&quot; name=&quot;Audio 4&quot; resource=&quot;15eac671&quot; slideId=&quot;{2B997B25-4FD9-4C28-98B2-928CD14281F6}&quot; startTime=&quot;0&quot; stepIndex=&quot;0&quot; volume=&quot;1&quot;&gt;&#10;        &lt;audio channels=&quot;1&quot; format=&quot;s16&quot; sampleRate=&quot;44100&quot;/&gt;&#10;      &lt;/audioTrack&gt;&#10;      &lt;audioTrack muted=&quot;false&quot; name=&quot;Audio 5&quot; resource=&quot;b37aa232&quot; slideId=&quot;{8EB0937F-3D8E-45C3-BE06-8278579268F9}&quot; startTime=&quot;0&quot; stepIndex=&quot;0&quot; volume=&quot;1&quot;&gt;&#10;        &lt;audio channels=&quot;1&quot; format=&quot;s16&quot; sampleRate=&quot;44100&quot;/&gt;&#10;      &lt;/audioTrack&gt;&#10;      &lt;audioTrack muted=&quot;false&quot; name=&quot;Audio 6&quot; resource=&quot;860fb569&quot; slideId=&quot;{63821D55-50D7-4C4B-9FE3-BF08FC426FEB}&quot; startTime=&quot;0&quot; stepIndex=&quot;0&quot; volume=&quot;1&quot;&gt;&#10;        &lt;audio channels=&quot;1&quot; format=&quot;s16&quot; sampleRate=&quot;44100&quot;/&gt;&#10;      &lt;/audioTrack&gt;&#10;      &lt;audioTrack muted=&quot;false&quot; name=&quot;Audio 7&quot; resource=&quot;e06522ac&quot; slideId=&quot;{43685EF1-6994-439E-9235-5036D2FED0E5}&quot; startTime=&quot;0&quot; stepIndex=&quot;0&quot; volume=&quot;1&quot;&gt;&#10;        &lt;audio channels=&quot;1&quot; format=&quot;s16&quot; sampleRate=&quot;44100&quot;/&gt;&#10;      &lt;/audioTrack&gt;&#10;      &lt;audioTrack muted=&quot;false&quot; name=&quot;Audio 8&quot; resource=&quot;bea73410&quot; slideId=&quot;{4C3DCC54-4812-48A6-9B17-429D8DD311E4}&quot; startTime=&quot;0&quot; stepIndex=&quot;0&quot; volume=&quot;1&quot;&gt;&#10;        &lt;audio channels=&quot;1&quot; format=&quot;s16&quot; sampleRate=&quot;44100&quot;/&gt;&#10;      &lt;/audioTrack&gt;&#10;      &lt;audioTrack muted=&quot;false&quot; name=&quot;Audio 9&quot; resource=&quot;e4340092&quot; slideId=&quot;{4966B354-550E-41CA-B887-B5F20F085C2F}&quot; startTime=&quot;0&quot; stepIndex=&quot;0&quot; volume=&quot;1&quot;&gt;&#10;        &lt;audio channels=&quot;1&quot; format=&quot;s16&quot; sampleRate=&quot;44100&quot;/&gt;&#10;      &lt;/audioTrack&gt;&#10;      &lt;audioTrack muted=&quot;false&quot; name=&quot;Audio 10&quot; resource=&quot;30fb6306&quot; slideId=&quot;{4A377777-7867-4958-9D47-5A98423CD1CA}&quot; startTime=&quot;0&quot; stepIndex=&quot;0&quot; volume=&quot;1&quot;&gt;&#10;        &lt;audio channels=&quot;1&quot; format=&quot;s16&quot; sampleRate=&quot;44100&quot;/&gt;&#10;      &lt;/audioTrack&gt;&#10;      &lt;audioTrack muted=&quot;false&quot; name=&quot;Audio 11&quot; resource=&quot;a60fee86&quot; slideId=&quot;{7C8C4D5B-B42E-49F4-9B13-A2AD427346FB}&quot; startTime=&quot;0&quot; stepIndex=&quot;0&quot; volume=&quot;1&quot;&gt;&#10;        &lt;audio channels=&quot;1&quot; format=&quot;s16&quot; sampleRate=&quot;44100&quot;/&gt;&#10;      &lt;/audioTrack&gt;&#10;      &lt;audioTrack muted=&quot;false&quot; name=&quot;Audio 12&quot; resource=&quot;b534e8ad&quot; slideId=&quot;{010BAE38-F6CF-438E-8C31-B452169F4A91}&quot; startTime=&quot;0&quot; stepIndex=&quot;0&quot; volume=&quot;1&quot;&gt;&#10;        &lt;audio channels=&quot;1&quot; format=&quot;s16&quot; sampleRate=&quot;44100&quot;/&gt;&#10;      &lt;/audioTrack&gt;&#10;      &lt;audioTrack muted=&quot;false&quot; name=&quot;Audio 13&quot; resource=&quot;dca172b5&quot; slideId=&quot;{5B157C67-CCD9-4324-B4C8-5F74B7DD8995}&quot; startTime=&quot;0&quot; stepIndex=&quot;0&quot; volume=&quot;1&quot;&gt;&#10;        &lt;audio channels=&quot;1&quot; format=&quot;s16&quot; sampleRate=&quot;44100&quot;/&gt;&#10;      &lt;/audioTrack&gt;&#10;      &lt;audioTrack muted=&quot;false&quot; name=&quot;Audio 14&quot; resource=&quot;a8161041&quot; slideId=&quot;{5B157C67-CCD9-4324-B4C8-5F74B7DD8995}&quot; startTime=&quot;46046&quot; stepIndex=&quot;0&quot; volume=&quot;1&quot;&gt;&#10;        &lt;audio channels=&quot;1&quot; format=&quot;s16&quot; sampleRate=&quot;44100&quot;/&gt;&#10;      &lt;/audioTrack&gt;&#10;      &lt;audioTrack muted=&quot;false&quot; name=&quot;Audio 15&quot; resource=&quot;d2c797a3&quot; slideId=&quot;{A2C7541A-0A0C-492B-8751-D64694EAE1BE}&quot; startTime=&quot;0&quot; stepIndex=&quot;0&quot; volume=&quot;1&quot;&gt;&#10;        &lt;audio channels=&quot;1&quot; format=&quot;s16&quot; sampleRate=&quot;44100&quot;/&gt;&#10;      &lt;/audioTrack&gt;&#10;      &lt;audioTrack muted=&quot;false&quot; name=&quot;Audio 16&quot; resource=&quot;9cb2045b&quot; slideId=&quot;{2C2D342F-B16C-4D3C-B904-7AFF39854596}&quot; startTime=&quot;0&quot; stepIndex=&quot;0&quot; volume=&quot;1&quot;&gt;&#10;        &lt;audio channels=&quot;1&quot; format=&quot;s16&quot; sampleRate=&quot;44100&quot;/&gt;&#10;      &lt;/audioTrack&gt;&#10;      &lt;audioTrack muted=&quot;false&quot; name=&quot;Audio 17&quot; resource=&quot;99216d0f&quot; slideId=&quot;{A76FA21C-8F81-4E8B-A170-1C1805CB34A2}&quot; startTime=&quot;0&quot; stepIndex=&quot;0&quot; volume=&quot;1&quot;&gt;&#10;        &lt;audio channels=&quot;1&quot; format=&quot;s16&quot; sampleRate=&quot;44100&quot;/&gt;&#10;      &lt;/audioTrack&gt;&#10;      &lt;audioTrack muted=&quot;false&quot; name=&quot;Audio 18&quot; resource=&quot;30ffcf40&quot; slideId=&quot;{00086714-B2D6-4813-940F-7EA2010D08B3}&quot; startTime=&quot;0&quot; stepIndex=&quot;0&quot; volume=&quot;1&quot;&gt;&#10;        &lt;audio channels=&quot;1&quot; format=&quot;s16&quot; sampleRate=&quot;44100&quot;/&gt;&#10;      &lt;/audioTrack&gt;&#10;      &lt;audioTrack muted=&quot;false&quot; name=&quot;Audio 19&quot; resource=&quot;3af1d8cf&quot; slideId=&quot;{23581C36-CEF8-4CCE-A93C-BAF22EC5CCCB}&quot; startTime=&quot;0&quot; stepIndex=&quot;0&quot; volume=&quot;1&quot;&gt;&#10;        &lt;audio channels=&quot;1&quot; format=&quot;s16&quot; sampleRate=&quot;44100&quot;/&gt;&#10;      &lt;/audioTrack&gt;&#10;      &lt;audioTrack muted=&quot;false&quot; name=&quot;Audio 20&quot; resource=&quot;e4d68e9e&quot; slideId=&quot;{E75A4342-BB32-4435-8871-79E6AE1D9140}&quot; startTime=&quot;0&quot; stepIndex=&quot;0&quot; volume=&quot;1&quot;&gt;&#10;        &lt;audio channels=&quot;1&quot; format=&quot;s16&quot; sampleRate=&quot;44100&quot;/&gt;&#10;      &lt;/audioTrack&gt;&#10;      &lt;audioTrack muted=&quot;false&quot; name=&quot;Audio 21&quot; resource=&quot;67a1b4de&quot; slideId=&quot;{ECE895C6-1AF6-461E-B5F4-8C0DF0E9978A}&quot; startTime=&quot;0&quot; stepIndex=&quot;0&quot; volume=&quot;1&quot;&gt;&#10;        &lt;audio channels=&quot;1&quot; format=&quot;s16&quot; sampleRate=&quot;44100&quot;/&gt;&#10;      &lt;/audioTrack&gt;&#10;      &lt;audioTrack muted=&quot;false&quot; name=&quot;Audio 22&quot; resource=&quot;f53785a4&quot; slideId=&quot;{3243573C-C9E3-4602-9E7E-0ED15509AE30}&quot; startTime=&quot;0&quot; stepIndex=&quot;0&quot; volume=&quot;1&quot;&gt;&#10;        &lt;audio channels=&quot;1&quot; format=&quot;s16&quot; sampleRate=&quot;44100&quot;/&gt;&#10;      &lt;/audioTrack&gt;&#10;      &lt;audioTrack muted=&quot;false&quot; name=&quot;Audio 23&quot; resource=&quot;1583da3c&quot; slideId=&quot;{6BF13141-B390-48E6-B1AA-BA6A2CABEDA7}&quot; startTime=&quot;0&quot; stepIndex=&quot;0&quot; volume=&quot;1&quot;&gt;&#10;        &lt;audio channels=&quot;1&quot; format=&quot;s16&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952"/>
  <p:tag name="ISPRING_SLIDE_ID_2" val="{4A377777-7867-4958-9D47-5A98423CD1CA}"/>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180"/>
  <p:tag name="ISPRING_SLIDE_ID_2" val="{7C8C4D5B-B42E-49F4-9B13-A2AD427346FB}"/>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344"/>
  <p:tag name="ISPRING_SLIDE_ID_2" val="{010BAE38-F6CF-438E-8C31-B452169F4A9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3.846"/>
  <p:tag name="ISPRING_SLIDE_ID_2" val="{5B157C67-CCD9-4324-B4C8-5F74B7DD899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843"/>
  <p:tag name="ISPRING_SLIDE_ID_2" val="{A2C7541A-0A0C-492B-8751-D64694EAE1BE}"/>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686"/>
  <p:tag name="ISPRING_SLIDE_ID_2" val="{2C2D342F-B16C-4D3C-B904-7AFF3985459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997"/>
  <p:tag name="ISPRING_SLIDE_ID_2" val="{A76FA21C-8F81-4E8B-A170-1C1805CB34A2}"/>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961"/>
  <p:tag name="ISPRING_SLIDE_ID_2" val="{00086714-B2D6-4813-940F-7EA2010D08B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931"/>
  <p:tag name="ISPRING_SLIDE_ID_2" val="{23581C36-CEF8-4CCE-A93C-BAF22EC5CCCB}"/>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5.246"/>
  <p:tag name="ISPRING_SLIDE_ID_2" val="{E75A4342-BB32-4435-8871-79E6AE1D914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273"/>
  <p:tag name="ISPRING_SLIDE_ID_2" val="{76025BC9-4BB7-4B9A-A900-552E78D3705F}"/>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251"/>
  <p:tag name="ISPRING_SLIDE_ID_2" val="{ECE895C6-1AF6-461E-B5F4-8C0DF0E9978A}"/>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9.660"/>
  <p:tag name="ISPRING_SLIDE_ID_2" val="{3243573C-C9E3-4602-9E7E-0ED15509AE30}"/>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593"/>
  <p:tag name="ISPRING_SLIDE_ID_2" val="{6BF13141-B390-48E6-B1AA-BA6A2CABEDA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119"/>
  <p:tag name="ISPRING_SLIDE_ID_2" val="{4441A14B-DFF3-40CE-A3C4-9C9DF7E1C89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5.473"/>
  <p:tag name="ISPRING_SLIDE_ID_2" val="{2B997B25-4FD9-4C28-98B2-928CD14281F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9.166"/>
  <p:tag name="ISPRING_SLIDE_ID_2" val="{8EB0937F-3D8E-45C3-BE06-8278579268F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2.030"/>
  <p:tag name="ISPRING_SLIDE_ID_2" val="{63821D55-50D7-4C4B-9FE3-BF08FC426FEB}"/>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133"/>
  <p:tag name="ISPRING_SLIDE_ID_2" val="{43685EF1-6994-439E-9235-5036D2FED0E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5.908"/>
  <p:tag name="ISPRING_SLIDE_ID_2" val="{4C3DCC54-4812-48A6-9B17-429D8DD311E4}"/>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3.420"/>
  <p:tag name="ISPRING_SLIDE_ID_2" val="{4966B354-550E-41CA-B887-B5F20F085C2F}"/>
</p:tagLst>
</file>

<file path=ppt/theme/theme1.xml><?xml version="1.0" encoding="utf-8"?>
<a:theme xmlns:a="http://schemas.openxmlformats.org/drawingml/2006/main" name="3_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CWM PPT Template</Template>
  <TotalTime>34420</TotalTime>
  <Words>5119</Words>
  <Application>Microsoft Office PowerPoint</Application>
  <PresentationFormat>On-screen Show (4:3)</PresentationFormat>
  <Paragraphs>380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Times</vt:lpstr>
      <vt:lpstr>Times New Roman</vt:lpstr>
      <vt:lpstr>3_UMMS-CWM PPT Template v1</vt:lpstr>
      <vt:lpstr>UMMS Human Resources  Learning Management System (LMS): Join the Learning Revolution</vt:lpstr>
      <vt:lpstr>Agenda</vt:lpstr>
      <vt:lpstr>What is an LMS?</vt:lpstr>
      <vt:lpstr>Who uses an LMS? What are they using an LMS for?</vt:lpstr>
      <vt:lpstr>Background</vt:lpstr>
      <vt:lpstr>LMS Course vs. LMS Learning Path </vt:lpstr>
      <vt:lpstr>LMS Learner Benefits</vt:lpstr>
      <vt:lpstr>LMS as a Career Planning Tool – Phase II 2020</vt:lpstr>
      <vt:lpstr>LMS – Career Planning </vt:lpstr>
      <vt:lpstr>LMS – Career Planning</vt:lpstr>
      <vt:lpstr>LMS – Taking Your First Step  </vt:lpstr>
      <vt:lpstr>LMS Homepage </vt:lpstr>
      <vt:lpstr>LMS Metrics Banner </vt:lpstr>
      <vt:lpstr>LMS Homepage – Other Components</vt:lpstr>
      <vt:lpstr>LMS Course Library </vt:lpstr>
      <vt:lpstr>LMS Course  </vt:lpstr>
      <vt:lpstr>LMS Course Assessment &amp; Certificates  </vt:lpstr>
      <vt:lpstr>LMS My Achievements, Profile and Settings  </vt:lpstr>
      <vt:lpstr>LMS Other Tips  </vt:lpstr>
      <vt:lpstr>LMS 508 Complaint  </vt:lpstr>
      <vt:lpstr>LMS Let’s Get Started  </vt:lpstr>
    </vt:vector>
  </TitlesOfParts>
  <Company>UMASS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UMMS Human Resources Learning Management System (LMS) - Join the Learning Revolution</dc:title>
  <dc:creator>Tim Dailey</dc:creator>
  <cp:lastModifiedBy>Shimer, Jennifer Lucarelli</cp:lastModifiedBy>
  <cp:revision>935</cp:revision>
  <cp:lastPrinted>2019-04-04T15:23:10Z</cp:lastPrinted>
  <dcterms:created xsi:type="dcterms:W3CDTF">2010-04-16T20:40:14Z</dcterms:created>
  <dcterms:modified xsi:type="dcterms:W3CDTF">2019-09-10T15:21:41Z</dcterms:modified>
</cp:coreProperties>
</file>