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1"/>
  </p:notesMasterIdLst>
  <p:handoutMasterIdLst>
    <p:handoutMasterId r:id="rId22"/>
  </p:handoutMasterIdLst>
  <p:sldIdLst>
    <p:sldId id="301" r:id="rId2"/>
    <p:sldId id="360" r:id="rId3"/>
    <p:sldId id="302" r:id="rId4"/>
    <p:sldId id="343" r:id="rId5"/>
    <p:sldId id="354" r:id="rId6"/>
    <p:sldId id="359" r:id="rId7"/>
    <p:sldId id="344" r:id="rId8"/>
    <p:sldId id="345" r:id="rId9"/>
    <p:sldId id="349" r:id="rId10"/>
    <p:sldId id="350" r:id="rId11"/>
    <p:sldId id="352" r:id="rId12"/>
    <p:sldId id="351" r:id="rId13"/>
    <p:sldId id="353" r:id="rId14"/>
    <p:sldId id="355" r:id="rId15"/>
    <p:sldId id="346" r:id="rId16"/>
    <p:sldId id="347" r:id="rId17"/>
    <p:sldId id="358" r:id="rId18"/>
    <p:sldId id="362" r:id="rId19"/>
    <p:sldId id="348" r:id="rId20"/>
  </p:sldIdLst>
  <p:sldSz cx="9144000" cy="6858000" type="screen4x3"/>
  <p:notesSz cx="7023100" cy="9309100"/>
  <p:custDataLst>
    <p:tags r:id="rId2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
          <p15:clr>
            <a:srgbClr val="A4A3A4"/>
          </p15:clr>
        </p15:guide>
        <p15:guide id="2" orient="horz" pos="1014">
          <p15:clr>
            <a:srgbClr val="A4A3A4"/>
          </p15:clr>
        </p15:guide>
        <p15:guide id="3" pos="288">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40" userDrawn="1">
          <p15:clr>
            <a:srgbClr val="A4A3A4"/>
          </p15:clr>
        </p15:guide>
        <p15:guide id="3" orient="horz" pos="2932" userDrawn="1">
          <p15:clr>
            <a:srgbClr val="A4A3A4"/>
          </p15:clr>
        </p15:guide>
        <p15:guide id="4"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1F497D"/>
    <a:srgbClr val="003399"/>
    <a:srgbClr val="2905A1"/>
    <a:srgbClr val="EFEEFF"/>
    <a:srgbClr val="E8E7EF"/>
    <a:srgbClr val="FF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2" autoAdjust="0"/>
    <p:restoredTop sz="74936" autoAdjust="0"/>
  </p:normalViewPr>
  <p:slideViewPr>
    <p:cSldViewPr snapToGrid="0" snapToObjects="1">
      <p:cViewPr varScale="1">
        <p:scale>
          <a:sx n="82" d="100"/>
          <a:sy n="82" d="100"/>
        </p:scale>
        <p:origin x="2670" y="90"/>
      </p:cViewPr>
      <p:guideLst>
        <p:guide orient="horz" pos="220"/>
        <p:guide orient="horz" pos="1014"/>
        <p:guide pos="288"/>
      </p:guideLst>
    </p:cSldViewPr>
  </p:slideViewPr>
  <p:outlineViewPr>
    <p:cViewPr>
      <p:scale>
        <a:sx n="33" d="100"/>
        <a:sy n="33" d="100"/>
      </p:scale>
      <p:origin x="42" y="1138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00" d="100"/>
          <a:sy n="100" d="100"/>
        </p:scale>
        <p:origin x="1554" y="72"/>
      </p:cViewPr>
      <p:guideLst>
        <p:guide orient="horz" pos="2960"/>
        <p:guide pos="224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2" tIns="46661" rIns="93322" bIns="46661" rtlCol="0"/>
          <a:lstStyle>
            <a:lvl1pPr algn="r">
              <a:defRPr sz="1200"/>
            </a:lvl1pPr>
          </a:lstStyle>
          <a:p>
            <a:fld id="{A70B4DE4-128D-489B-A07B-1D0684686A4D}" type="datetimeFigureOut">
              <a:rPr lang="en-US" smtClean="0"/>
              <a:pPr/>
              <a:t>7/12/2019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22" tIns="46661" rIns="93322" bIns="4666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22" tIns="46661" rIns="93322" bIns="46661" rtlCol="0" anchor="b"/>
          <a:lstStyle>
            <a:lvl1pPr algn="r">
              <a:defRPr sz="1200"/>
            </a:lvl1pPr>
          </a:lstStyle>
          <a:p>
            <a:fld id="{080F6B62-8BC6-4F83-A381-741978E3B342}" type="slidenum">
              <a:rPr lang="en-US" smtClean="0"/>
              <a:pPr/>
              <a:t>‹#›</a:t>
            </a:fld>
            <a:endParaRPr lang="en-US" dirty="0"/>
          </a:p>
        </p:txBody>
      </p:sp>
    </p:spTree>
    <p:extLst>
      <p:ext uri="{BB962C8B-B14F-4D97-AF65-F5344CB8AC3E}">
        <p14:creationId xmlns:p14="http://schemas.microsoft.com/office/powerpoint/2010/main" val="219736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2" tIns="46661" rIns="93322" bIns="46661"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2" tIns="46661" rIns="93322" bIns="46661" rtlCol="0"/>
          <a:lstStyle>
            <a:lvl1pPr algn="r" fontAlgn="auto">
              <a:spcBef>
                <a:spcPts val="0"/>
              </a:spcBef>
              <a:spcAft>
                <a:spcPts val="0"/>
              </a:spcAft>
              <a:defRPr sz="1200" smtClean="0">
                <a:latin typeface="+mn-lt"/>
                <a:ea typeface="+mn-ea"/>
                <a:cs typeface="+mn-cs"/>
              </a:defRPr>
            </a:lvl1pPr>
          </a:lstStyle>
          <a:p>
            <a:pPr>
              <a:defRPr/>
            </a:pPr>
            <a:fld id="{4A8CB57C-6141-C84A-8D04-46C4AB2C8AA2}" type="datetime1">
              <a:rPr lang="en-US"/>
              <a:pPr>
                <a:defRPr/>
              </a:pPr>
              <a:t>7/12/2019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2" tIns="46661" rIns="93322" bIns="46661" rtlCol="0" anchor="ctr"/>
          <a:lstStyle/>
          <a:p>
            <a:pPr lvl="0"/>
            <a:endParaRPr lang="en-US" noProof="0"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2" tIns="46661" rIns="93322" bIns="4666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22" tIns="46661" rIns="93322" bIns="46661"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2" tIns="46661" rIns="93322" bIns="46661" rtlCol="0" anchor="b"/>
          <a:lstStyle>
            <a:lvl1pPr algn="r" fontAlgn="auto">
              <a:spcBef>
                <a:spcPts val="0"/>
              </a:spcBef>
              <a:spcAft>
                <a:spcPts val="0"/>
              </a:spcAft>
              <a:defRPr sz="1200" smtClean="0">
                <a:latin typeface="+mn-lt"/>
                <a:ea typeface="+mn-ea"/>
                <a:cs typeface="+mn-cs"/>
              </a:defRPr>
            </a:lvl1pPr>
          </a:lstStyle>
          <a:p>
            <a:pPr>
              <a:defRPr/>
            </a:pPr>
            <a:fld id="{95F7B9A8-4C66-6846-8FA9-90C4285F9E28}" type="slidenum">
              <a:rPr lang="en-US"/>
              <a:pPr>
                <a:defRPr/>
              </a:pPr>
              <a:t>‹#›</a:t>
            </a:fld>
            <a:endParaRPr lang="en-US" dirty="0"/>
          </a:p>
        </p:txBody>
      </p:sp>
    </p:spTree>
    <p:extLst>
      <p:ext uri="{BB962C8B-B14F-4D97-AF65-F5344CB8AC3E}">
        <p14:creationId xmlns:p14="http://schemas.microsoft.com/office/powerpoint/2010/main" val="1749649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ＭＳ Ｐゴシック" charset="-128"/>
                <a:cs typeface="ＭＳ Ｐゴシック" charset="-128"/>
              </a:rPr>
              <a:t>Welcome to Emotional Intelligence How to Increase Your EI training. My name is Chrissy Havilland and I'm a member of the HR Communications Learning and Professional Development Team. I'm excited to talk to you today about emotional intelligence, an important and relevant topic.</a:t>
            </a:r>
          </a:p>
          <a:p>
            <a:pPr lvl="0"/>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4062" indent="-286177" eaLnBrk="0" hangingPunct="0">
              <a:spcBef>
                <a:spcPct val="30000"/>
              </a:spcBef>
              <a:defRPr sz="1200">
                <a:solidFill>
                  <a:schemeClr val="tx1"/>
                </a:solidFill>
                <a:latin typeface="Calibri" pitchFamily="34" charset="0"/>
                <a:ea typeface="MS PGothic" pitchFamily="34" charset="-128"/>
              </a:defRPr>
            </a:lvl2pPr>
            <a:lvl3pPr marL="1144708" indent="-228941" eaLnBrk="0" hangingPunct="0">
              <a:spcBef>
                <a:spcPct val="30000"/>
              </a:spcBef>
              <a:defRPr sz="1200">
                <a:solidFill>
                  <a:schemeClr val="tx1"/>
                </a:solidFill>
                <a:latin typeface="Calibri" pitchFamily="34" charset="0"/>
                <a:ea typeface="MS PGothic" pitchFamily="34" charset="-128"/>
              </a:defRPr>
            </a:lvl3pPr>
            <a:lvl4pPr marL="1602592" indent="-228941" eaLnBrk="0" hangingPunct="0">
              <a:spcBef>
                <a:spcPct val="30000"/>
              </a:spcBef>
              <a:defRPr sz="1200">
                <a:solidFill>
                  <a:schemeClr val="tx1"/>
                </a:solidFill>
                <a:latin typeface="Calibri" pitchFamily="34" charset="0"/>
                <a:ea typeface="MS PGothic" pitchFamily="34" charset="-128"/>
              </a:defRPr>
            </a:lvl4pPr>
            <a:lvl5pPr marL="2060476" indent="-228941" eaLnBrk="0" hangingPunct="0">
              <a:spcBef>
                <a:spcPct val="30000"/>
              </a:spcBef>
              <a:defRPr sz="1200">
                <a:solidFill>
                  <a:schemeClr val="tx1"/>
                </a:solidFill>
                <a:latin typeface="Calibri" pitchFamily="34" charset="0"/>
                <a:ea typeface="MS PGothic" pitchFamily="34" charset="-128"/>
              </a:defRPr>
            </a:lvl5pPr>
            <a:lvl6pPr marL="2518359" indent="-22894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6241" indent="-22894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4125" indent="-22894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92009" indent="-22894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237F1F-9AAD-450A-AA0A-C65F0BF819C3}" type="slidenum">
              <a:rPr lang="en-US" altLang="en-US" smtClean="0">
                <a:solidFill>
                  <a:srgbClr val="000000"/>
                </a:solidFill>
              </a:rPr>
              <a:pPr eaLnBrk="1" hangingPunct="1">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44912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second area is self-regulation. This involves being able to control your emotions and handling responses, so they are appropriate. Self-regulation relates to the emotions you are feeling at any given time or in any given circumstance and how well you manage them. It also relates to what you then do whether you behave in a way which is recognized as good or virtuous or not.</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10</a:t>
            </a:fld>
            <a:endParaRPr lang="en-US" dirty="0"/>
          </a:p>
        </p:txBody>
      </p:sp>
    </p:spTree>
    <p:extLst>
      <p:ext uri="{BB962C8B-B14F-4D97-AF65-F5344CB8AC3E}">
        <p14:creationId xmlns:p14="http://schemas.microsoft.com/office/powerpoint/2010/main" val="400530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third area of emotional intelligence is motivation. Motivation includes our personal drive to improve and achieve commitment to our goals initiative or readiness to act and opportunities and optimism and resilience. Self-motivation and personal time management are key skills in this area. Do not make unreasonable demands on yourself. Instead learn to be assertive rather than just saying yes to the demands of others.</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11</a:t>
            </a:fld>
            <a:endParaRPr lang="en-US" dirty="0"/>
          </a:p>
        </p:txBody>
      </p:sp>
    </p:spTree>
    <p:extLst>
      <p:ext uri="{BB962C8B-B14F-4D97-AF65-F5344CB8AC3E}">
        <p14:creationId xmlns:p14="http://schemas.microsoft.com/office/powerpoint/2010/main" val="266333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fourth area of emotional intelligence is social skill. The term social skill covers a wide variety of skills and competencies, many of which are rooted in self-esteem and personal confidence. By developing your social skills such as being easy to talk to being a good listener, or being caring, trustworthy you also become more charismatic and to others. This in turn improves self-esteem and confidence which makes it easier for positive personal dialogues and a greater understanding and acceptance of your own emotions.</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12</a:t>
            </a:fld>
            <a:endParaRPr lang="en-US" dirty="0"/>
          </a:p>
        </p:txBody>
      </p:sp>
    </p:spTree>
    <p:extLst>
      <p:ext uri="{BB962C8B-B14F-4D97-AF65-F5344CB8AC3E}">
        <p14:creationId xmlns:p14="http://schemas.microsoft.com/office/powerpoint/2010/main" val="283159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Empathy is the fifth area. Empathy helps us to develop a stronger understanding of other people's situations. It includes understanding others, developing others, having a service orientation, leveraging diversity, and political awareness. Empathy can often be difficult to achieve. Learn to listen effectively to both the verbal and nonverbal messages of others including body movements, gestures and physical signs of emotion. Use questions to find out more about other people and what they are feeling and feedback to clarify that you have correctly understood their feelings. Acknowledge and respect the feelings of others even if you disagree and avoid making comments or statements that are judgmental, belittling, rejecting or undermining.</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13</a:t>
            </a:fld>
            <a:endParaRPr lang="en-US" dirty="0"/>
          </a:p>
        </p:txBody>
      </p:sp>
    </p:spTree>
    <p:extLst>
      <p:ext uri="{BB962C8B-B14F-4D97-AF65-F5344CB8AC3E}">
        <p14:creationId xmlns:p14="http://schemas.microsoft.com/office/powerpoint/2010/main" val="21107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If we were doing this workshop live, at this point, I would have the class break out into teams and have them discuss how they would best address the scenario you see on the screen. We would then have a group discussion. Take a moment to think about this scenario: your manager assigns a new project to you and a colleague. You put in a hundred percent and complete your tasks on time. However, your colleague turns around tasks behind schedule and leaves you waiting and behind in your own work. You are extremely frustrated, but your colleague just doesn't seem to care. How would you address this situation?</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14</a:t>
            </a:fld>
            <a:endParaRPr lang="en-US" dirty="0"/>
          </a:p>
        </p:txBody>
      </p:sp>
    </p:spTree>
    <p:extLst>
      <p:ext uri="{BB962C8B-B14F-4D97-AF65-F5344CB8AC3E}">
        <p14:creationId xmlns:p14="http://schemas.microsoft.com/office/powerpoint/2010/main" val="195944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800" dirty="0"/>
              <a:t>So, what can you do to increase your emotional intelligence?</a:t>
            </a:r>
          </a:p>
          <a:p>
            <a:endParaRPr lang="en-US" sz="800" dirty="0"/>
          </a:p>
          <a:p>
            <a:endParaRPr lang="en-US" sz="800" dirty="0"/>
          </a:p>
          <a:p>
            <a:r>
              <a:rPr lang="en-US" sz="800" b="1" dirty="0"/>
              <a:t>First,</a:t>
            </a:r>
            <a:r>
              <a:rPr lang="en-US" sz="800" dirty="0"/>
              <a:t> you can learn to manage negative emotions. If someone upsets you don’t jump to conclusions – look at the situation in a variety of ways.</a:t>
            </a:r>
          </a:p>
          <a:p>
            <a:endParaRPr lang="en-US" sz="800" dirty="0"/>
          </a:p>
          <a:p>
            <a:endParaRPr lang="en-US" sz="800" dirty="0"/>
          </a:p>
          <a:p>
            <a:r>
              <a:rPr lang="en-US" sz="800" b="1" dirty="0"/>
              <a:t>Second.</a:t>
            </a:r>
            <a:r>
              <a:rPr lang="en-US" sz="800" dirty="0"/>
              <a:t> There are times in all of our lives when it's important to set our boundaries appropriately, so people know where we stand. These can include exercising our right to disagree (without being disagreeable), saying "no" without feeling guilty, setting our own priorities, getting what we paid for, and protecting ourselves from duress and harm.</a:t>
            </a:r>
          </a:p>
          <a:p>
            <a:endParaRPr lang="en-US" sz="800" dirty="0"/>
          </a:p>
          <a:p>
            <a:r>
              <a:rPr lang="en-US" sz="800" dirty="0"/>
              <a:t>One method to consider when needing to express difficult emotions is the XYZ technique - I feel X when you do Y in situation Z. Here are some examples:</a:t>
            </a:r>
          </a:p>
          <a:p>
            <a:endParaRPr lang="en-US" sz="800" dirty="0"/>
          </a:p>
          <a:p>
            <a:r>
              <a:rPr lang="en-US" sz="800" dirty="0"/>
              <a:t>"I feel strongly that I should receive recognition from the company based on my contributions.“   "I feel uncomfortable that you expect me to help you over my own priorities.“   "I feel disappointed when you didn't follow through when you told me you would."</a:t>
            </a:r>
          </a:p>
          <a:p>
            <a:endParaRPr lang="en-US" sz="800" dirty="0"/>
          </a:p>
          <a:p>
            <a:endParaRPr lang="en-US" sz="800" dirty="0"/>
          </a:p>
          <a:p>
            <a:r>
              <a:rPr lang="en-US" sz="800" b="1" dirty="0"/>
              <a:t>Third, The Ability to Stay Proactive, Not Reactive in the Face of a Difficult Person - </a:t>
            </a:r>
            <a:r>
              <a:rPr lang="en-US" sz="800" dirty="0"/>
              <a:t>Most of us encounter unreasonable people in our lives. We may be “stuck” with a difficult individual at work or at home. It’s easy to let a challenging person affect us and ruin our day. What are some of the keys to staying proactive in such situations? Here are three quick tips:</a:t>
            </a:r>
          </a:p>
          <a:p>
            <a:endParaRPr lang="en-US" sz="800" dirty="0"/>
          </a:p>
          <a:p>
            <a:pPr marL="228600" indent="-228600">
              <a:buAutoNum type="alphaUcPeriod"/>
            </a:pPr>
            <a:r>
              <a:rPr lang="en-US" sz="800" dirty="0"/>
              <a:t>When you feel angry and upset with someone, before you say something you might later regret, take a deep breath and count slowly to ten. </a:t>
            </a:r>
          </a:p>
          <a:p>
            <a:pPr marL="228600" indent="-228600">
              <a:buAutoNum type="alphaUcPeriod"/>
            </a:pPr>
            <a:endParaRPr lang="en-US" sz="800" dirty="0"/>
          </a:p>
          <a:p>
            <a:r>
              <a:rPr lang="en-US" sz="800" dirty="0"/>
              <a:t>B. Another way to reduce reactivity is to try to put yourself in the difficult individual’s shoes, even for just a moment. For example, consider the person you’re dealing with, and complete the sentence: “It must not be easy….”</a:t>
            </a:r>
          </a:p>
          <a:p>
            <a:endParaRPr lang="en-US" sz="800" dirty="0"/>
          </a:p>
          <a:p>
            <a:endParaRPr lang="en-US" sz="800" dirty="0"/>
          </a:p>
          <a:p>
            <a:r>
              <a:rPr lang="en-US" sz="1200" kern="1200" dirty="0">
                <a:solidFill>
                  <a:schemeClr val="tx1"/>
                </a:solidFill>
                <a:effectLst/>
                <a:latin typeface="+mn-lt"/>
                <a:ea typeface="ＭＳ Ｐゴシック" charset="-128"/>
                <a:cs typeface="ＭＳ Ｐゴシック" charset="-128"/>
              </a:rPr>
              <a:t>So, what can you do to increase your emotional intelligence? First, you can learn to manage negative emotions. If someone upsets you don't jump to conclusions. Look at the situation in a variety of ways. Second, there will be times in all of our lives when it's important to set our boundaries appropriately, so people know where we stand. These can include exercising our right to disagree without being disagreeable, saying no without feeling guilty, setting our own priorities, getting what we paid for and protecting ourselves from duress and harm. One method to consider when needing to express difficult emotions is the X Y Z technique. For example, I feel X when you do Y in situation Z. Third, the ability to stay proactive, not reactive in the face of a difficult person. Most of us encounter unreasonable people in our lives. We may be stuck with a difficult individual at work or at home. It's easy to let a challenging person affect us and ruin our day. What are some of the keys to staying proactive in such situations? Here are three quick tips. You feel angry and upset with someone before you say something you might later regret, take a deep breath and count slowly into 10. Another way to reduce reactivity is to try to put yourself in a difficult individual’s shoes even for just a moment. For example, consider the person you're dealing with and complete the sentence it must not be easy. Fourth the ability to stay cool and manage stress. Most of us experienced some level of stress in life. How we handle stressful situations can make a difference between being assertive versus reactive and poised versus frazzled. When under pressure the most important thing to keep in mind is to keep our cool. Here are some quick tips. One, if you feel nervous and anxious put cold water in your face and get some fresh air. Cool temperature can help reduce our anxiety levels. Avoid caffeinated beverages, which can stimulate your nervousness. And second, if you feel fearful, depressed or discouraged try intense aerobic exercises. Energize yourself. The way we use our body affects greatly the way we feel. Lastly, bounce back from adversity. Life is not always easy. How we choose the way we think, feel and act in relation to life's challenges can often make the difference between hope versus despair, optimism versus frustration, and victory versus defeat. Ask questions such as: where is the lesson here, how can I learn from this experience, what is most important now?</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15</a:t>
            </a:fld>
            <a:endParaRPr lang="en-US" dirty="0"/>
          </a:p>
        </p:txBody>
      </p:sp>
    </p:spTree>
    <p:extLst>
      <p:ext uri="{BB962C8B-B14F-4D97-AF65-F5344CB8AC3E}">
        <p14:creationId xmlns:p14="http://schemas.microsoft.com/office/powerpoint/2010/main" val="289328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ＭＳ Ｐゴシック" charset="-128"/>
                <a:cs typeface="ＭＳ Ｐゴシック" charset="-128"/>
              </a:rPr>
              <a:t>So now that we've learned about emotional intelligence, let's talk about how increasing these skills can also help you develop and hone your core competency skills and help you become more successful at UMass Medical School. First, let's talk about what a competency is. A competency is the knowledge skills and attributes needed to be successful in your roles. UMass Medical School has identified 6 plus 1 core competencies as skills that all employees need to have to be successful. These are accountability, initiative, problem solving, decision making, quantity/quality of work, service orientation, diversity inclusion and leadership management for those supervisory skills. These competencies are also tied to your performance. By increasing the various areas of emotional intelligence, you are also developing your core competency skills. You can refer to your workbook for this listing of core competencies. We also have UMass Medical School position specific competencies. Position specific competencies will allow leaders to define additional significant expectations that are unique to their specific department or roles. There is a menu of 60 that a manager may choose from - the list was drawn from the Department of Labor and customized for UMass Medical School. Up to five may be included for any given position. These competencies will allow us to promote performance excellence across over 700 different jobs we have within UMass Medical School. If you take a look at the chart, you can see that each area of emotional intelligence can directly relate to one or more of the core competencies. Let's talk through a couple of examples. Let's start with self-awareness. As you recall self-awareness is the area of emotional intelligence where you have the ability to know your emotions, your strengths and weaknesses, and recognize their impact on others. This relates directly to the core competency accountability where you will hold yourself accountable and can accept personal responsibility for our own actions. It also relates to position specific competencies such as reasoning and conscientiousness. One example could be if you missed a deadline on a project and you were proactive in explaining the situation with your manager, accepting responsibility for this error. Let's talk to another example. Let's take social skill. Social skill is the area of emotional intelligence which encompasses relationship and interpersonal skills. This could include leadership managing conflict and working in teams. If you develop and hone your social skills, you'll find that you will also better demonstrate service orientation. The core competency where you apply effective interpersonal and problem-solving skills. Developing social skills also helps a host of position specific confidence such as listening, teaching others and working effectively on teams. For example, if you were on a project team and you did for an opinion from another team member as you develop your social skills you will be able to work together effectively and come up with solutions even if there is a conflict.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16</a:t>
            </a:fld>
            <a:endParaRPr lang="en-US" dirty="0"/>
          </a:p>
        </p:txBody>
      </p:sp>
    </p:spTree>
    <p:extLst>
      <p:ext uri="{BB962C8B-B14F-4D97-AF65-F5344CB8AC3E}">
        <p14:creationId xmlns:p14="http://schemas.microsoft.com/office/powerpoint/2010/main" val="340113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7084" y="4121833"/>
            <a:ext cx="5876522" cy="5107870"/>
          </a:xfrm>
        </p:spPr>
        <p:txBody>
          <a:bodyPr/>
          <a:lstStyle/>
          <a:p>
            <a:pPr marL="0" indent="0">
              <a:buFont typeface="Arial" panose="020B0604020202020204" pitchFamily="34" charset="0"/>
              <a:buNone/>
            </a:pPr>
            <a:endParaRPr lang="en-US" dirty="0"/>
          </a:p>
          <a:p>
            <a:r>
              <a:rPr lang="en-US" sz="1200" kern="1200" dirty="0">
                <a:solidFill>
                  <a:schemeClr val="tx1"/>
                </a:solidFill>
                <a:effectLst/>
                <a:latin typeface="+mn-lt"/>
                <a:ea typeface="ＭＳ Ｐゴシック" charset="-128"/>
                <a:cs typeface="ＭＳ Ｐゴシック" charset="-128"/>
              </a:rPr>
              <a:t>Keep in mind that your performance appraisal this spring will incorporate these core competencies that we have talked about. I recommend that you prepare an outline showing how you have demonstrated the core competencies for your spring performance review. The last page of the emotion intelligence workbook contains a worksheet that you can use. Of course you do not have to use this format, but it is just one example of a way that you can keep track of examples on how you have demonstrated the core competencies, so that you are prepared when you meet with your manager for your performance review. Remember increase your EI to demonstrate the UMass Medical School core competencies. Emotional intelligence is the key to both personal and professional success.</a:t>
            </a:r>
          </a:p>
          <a:p>
            <a:pPr marL="0" indent="0">
              <a:buFont typeface="Arial" panose="020B0604020202020204" pitchFamily="34" charset="0"/>
              <a:buNone/>
            </a:pPr>
            <a:endParaRPr lang="en-US" sz="1400" b="1" dirty="0"/>
          </a:p>
        </p:txBody>
      </p:sp>
      <p:sp>
        <p:nvSpPr>
          <p:cNvPr id="5" name="Footer Placeholder 4"/>
          <p:cNvSpPr>
            <a:spLocks noGrp="1"/>
          </p:cNvSpPr>
          <p:nvPr>
            <p:ph type="ftr" sz="quarter" idx="11"/>
          </p:nvPr>
        </p:nvSpPr>
        <p:spPr/>
        <p:txBody>
          <a:bodyPr/>
          <a:lstStyle/>
          <a:p>
            <a:r>
              <a:rPr lang="en-US" dirty="0"/>
              <a:t>Page</a:t>
            </a:r>
          </a:p>
        </p:txBody>
      </p:sp>
    </p:spTree>
    <p:extLst>
      <p:ext uri="{BB962C8B-B14F-4D97-AF65-F5344CB8AC3E}">
        <p14:creationId xmlns:p14="http://schemas.microsoft.com/office/powerpoint/2010/main" val="3170041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Here are some resources. If you are interested in finding out more about emotional intelligence, there is Daniel Goleman's book or his website. You can also reference our compensation website, which has links to the core competencies, position specific competencies, and a worksheet which are all included in your workbook. It also has a link to the UMass Medical School performance appraisal form, which incorporates all of the core competencies. Lastly, you can visit our Learning and Development website which contains a webinar of the core competency model training.</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18</a:t>
            </a:fld>
            <a:endParaRPr lang="en-US" dirty="0"/>
          </a:p>
        </p:txBody>
      </p:sp>
    </p:spTree>
    <p:extLst>
      <p:ext uri="{BB962C8B-B14F-4D97-AF65-F5344CB8AC3E}">
        <p14:creationId xmlns:p14="http://schemas.microsoft.com/office/powerpoint/2010/main" val="27178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I would like to thank you for taking the time to take this course. I hope you found this course valuable and that you will continue to increase your emotional intelligence skills which will help you develop your core competencies.</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19</a:t>
            </a:fld>
            <a:endParaRPr lang="en-US" dirty="0"/>
          </a:p>
        </p:txBody>
      </p:sp>
    </p:spTree>
    <p:extLst>
      <p:ext uri="{BB962C8B-B14F-4D97-AF65-F5344CB8AC3E}">
        <p14:creationId xmlns:p14="http://schemas.microsoft.com/office/powerpoint/2010/main" val="327194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why is emotional intelligence or EQ so important? Let's take a look at some statistics. 90% of top performers have high emotional intelligence or EQ. EQ is responsible for 58% of your job performance and people with high EQ make approximately $29,000 more each year than their low EQ counterparts. As we go through this presentation you'll see why emotional intelligence is not just critical in the workplace but is an essential aspect of everyday life.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a:t>
            </a:fld>
            <a:endParaRPr lang="en-US" dirty="0"/>
          </a:p>
        </p:txBody>
      </p:sp>
    </p:spTree>
    <p:extLst>
      <p:ext uri="{BB962C8B-B14F-4D97-AF65-F5344CB8AC3E}">
        <p14:creationId xmlns:p14="http://schemas.microsoft.com/office/powerpoint/2010/main" val="111653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Today, I will first discuss the concept of emotional intelligence, its history why it's so important in the workplace. I'll then talk about the five key components and what you can do to increase your emotional intelligence. Lastly, we'll take a look at how increasing your emotional intelligence can help you develop, acquire and/or demonstrate the UMass Medical School core competencies, which is critical to your success as a UMass Medical School employee. Please print out the emotional intelligence workbook for your reference. This contains all of the five areas of emotional intelligence that we will be discussing in this training. It also includes information on the UMass Medical School core competencies which will be discussed at the end of the training.</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3</a:t>
            </a:fld>
            <a:endParaRPr lang="en-US" dirty="0"/>
          </a:p>
        </p:txBody>
      </p:sp>
    </p:spTree>
    <p:extLst>
      <p:ext uri="{BB962C8B-B14F-4D97-AF65-F5344CB8AC3E}">
        <p14:creationId xmlns:p14="http://schemas.microsoft.com/office/powerpoint/2010/main" val="135857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what is emotional intelligence. Emotional intelligence is the ability to recognize, understand and manage our own emotions while at the same time recognizing understanding and influencing the emotions of others. Basically, it is being aware that emotions can drive our behavior and impact people positively or negatively and learning how to manage those emotions. </a:t>
            </a:r>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4</a:t>
            </a:fld>
            <a:endParaRPr lang="en-US" dirty="0"/>
          </a:p>
        </p:txBody>
      </p:sp>
    </p:spTree>
    <p:extLst>
      <p:ext uri="{BB962C8B-B14F-4D97-AF65-F5344CB8AC3E}">
        <p14:creationId xmlns:p14="http://schemas.microsoft.com/office/powerpoint/2010/main" val="341551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The concept of emotional intelligence is actually not new and has been around for quite a few years. Throughout the 1900s, psychologists suggested that there is an emotional component to intelligence and that is essential to being successful in life. They called it social intelligence, however the concept of emotional did not really become popular until the mid-1990s with Daniel Goleman's book emotional intelligence why it can matter more than IQ.</a:t>
            </a:r>
          </a:p>
          <a:p>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5</a:t>
            </a:fld>
            <a:endParaRPr lang="en-US" dirty="0"/>
          </a:p>
        </p:txBody>
      </p:sp>
    </p:spTree>
    <p:extLst>
      <p:ext uri="{BB962C8B-B14F-4D97-AF65-F5344CB8AC3E}">
        <p14:creationId xmlns:p14="http://schemas.microsoft.com/office/powerpoint/2010/main" val="395193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So let's talk about EQ versus IQ. there is actually no correlation between EQ and IQ scores. in other words academic aptitude or your IQ has no connection with how people understand and deal with their emotions and the emotions of others. this makes perfect sense. we've all met very clever people who nonetheless had no idea about how to deal with people and in Reverse. some people have high IQs and low emotional intelligence and vice versa, while some people score highly on both and some do not. IQ and emotional intelligence attempt to measure different forms of human intelligence along with personality these measures make up an individual psyche. IQ and personality are more static measures and likely to stay reasonably constant throughout life emotional intelligence is the one part of the human psyche that we can develop and improve by learning and practicing new skills.</a:t>
            </a:r>
          </a:p>
          <a:p>
            <a:endParaRPr lang="en-US" dirty="0"/>
          </a:p>
          <a:p>
            <a:r>
              <a:rPr lang="en-US" dirty="0"/>
              <a:t>	</a:t>
            </a:r>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pPr marL="173336" indent="-1733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6</a:t>
            </a:fld>
            <a:endParaRPr lang="en-US" dirty="0"/>
          </a:p>
        </p:txBody>
      </p:sp>
    </p:spTree>
    <p:extLst>
      <p:ext uri="{BB962C8B-B14F-4D97-AF65-F5344CB8AC3E}">
        <p14:creationId xmlns:p14="http://schemas.microsoft.com/office/powerpoint/2010/main" val="134564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So, why is emotional intelligence so important in the workplace? Studies have shown that employees with emotional intelligence are more likely to be successful than those who are just technically competent. In addition, research has shown that people with higher levels of emotional intelligence enjoy more satisfying and successful careers in relationships. Higher IQs indicate better cognitive abilities or the ability to learn and understand. People with higher IQs are more likely to do well academically without exerting the same amount of mental effort as those with lower IQ scores. So, a logical assumption therefore is that people with higher IQs will be more successful at working through life. This assumption has been proven incorrect - there is more to success than simply being clever. Emotional intelligence is the key to the close personal and professional success.</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7</a:t>
            </a:fld>
            <a:endParaRPr lang="en-US" dirty="0"/>
          </a:p>
        </p:txBody>
      </p:sp>
    </p:spTree>
    <p:extLst>
      <p:ext uri="{BB962C8B-B14F-4D97-AF65-F5344CB8AC3E}">
        <p14:creationId xmlns:p14="http://schemas.microsoft.com/office/powerpoint/2010/main" val="197542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Emotional intelligence consists of five main areas. The first is personal - how we manage ourselves. This includes self-awareness, self-regulation and motivation. The second section is social skills - how we handle relationships with others. This includes social skill and empathy. Let's examine each of these in more detail.</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8</a:t>
            </a:fld>
            <a:endParaRPr lang="en-US" dirty="0"/>
          </a:p>
        </p:txBody>
      </p:sp>
    </p:spTree>
    <p:extLst>
      <p:ext uri="{BB962C8B-B14F-4D97-AF65-F5344CB8AC3E}">
        <p14:creationId xmlns:p14="http://schemas.microsoft.com/office/powerpoint/2010/main" val="65656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The first is self-awareness. This is all about knowing your emotions, your strengths and weaknesses and their impact on others. Self-awareness is the skill of being aware of and understanding your emotions as they occur and as they evolve. It's wrong to think of emotions as either positive or negative. Instead you should think of them as appropriate or inappropriate. For example, anger is usually associated with being a negative emotion, however it can be a completely reasonable and appropriate emotion in certain circumstances. Emotional intelligence allows us to recognize our anger and understand why this emotion has occurred. Effective self-assessment of feelings and emotions will help you improve your confidence and self-esteem.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9</a:t>
            </a:fld>
            <a:endParaRPr lang="en-US" dirty="0"/>
          </a:p>
        </p:txBody>
      </p:sp>
    </p:spTree>
    <p:extLst>
      <p:ext uri="{BB962C8B-B14F-4D97-AF65-F5344CB8AC3E}">
        <p14:creationId xmlns:p14="http://schemas.microsoft.com/office/powerpoint/2010/main" val="3825277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704850"/>
          </a:xfrm>
        </p:spPr>
        <p:txBody>
          <a:bodyPr>
            <a:normAutofit/>
          </a:bodyPr>
          <a:lstStyle>
            <a:lvl1pPr algn="l">
              <a:defRPr sz="3200" baseline="0">
                <a:solidFill>
                  <a:srgbClr val="003399"/>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514600"/>
            <a:ext cx="6400800" cy="457200"/>
          </a:xfrm>
        </p:spPr>
        <p:txBody>
          <a:bodyPr>
            <a:normAutofit/>
          </a:bodyPr>
          <a:lstStyle>
            <a:lvl1pPr marL="0" indent="0" algn="l">
              <a:buNone/>
              <a:defRPr sz="1800" b="0" i="0" baseline="0">
                <a:solidFill>
                  <a:schemeClr val="bg1">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3124200"/>
            <a:ext cx="2133600" cy="365125"/>
          </a:xfrm>
        </p:spPr>
        <p:txBody>
          <a:bodyPr anchor="t"/>
          <a:lstStyle>
            <a:lvl1pPr>
              <a:defRPr sz="2400" b="1" i="1">
                <a:solidFill>
                  <a:srgbClr val="000000"/>
                </a:solidFill>
                <a:latin typeface="Times" charset="0"/>
                <a:cs typeface="Arial" pitchFamily="34" charset="0"/>
              </a:defRPr>
            </a:lvl1pPr>
          </a:lstStyle>
          <a:p>
            <a:pPr>
              <a:defRPr/>
            </a:pPr>
            <a:fld id="{E1CD5349-C2E9-4862-A0FF-5B34AAE63191}" type="datetime1">
              <a:rPr lang="en-US" altLang="en-US"/>
              <a:pPr>
                <a:defRPr/>
              </a:pPr>
              <a:t>7/12/2019</a:t>
            </a:fld>
            <a:endParaRPr lang="en-US" altLang="en-US" dirty="0"/>
          </a:p>
        </p:txBody>
      </p:sp>
    </p:spTree>
    <p:extLst>
      <p:ext uri="{BB962C8B-B14F-4D97-AF65-F5344CB8AC3E}">
        <p14:creationId xmlns:p14="http://schemas.microsoft.com/office/powerpoint/2010/main" val="398049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B933A2-D15A-4277-8D18-371590345561}"/>
              </a:ext>
            </a:extLst>
          </p:cNvPr>
          <p:cNvSpPr>
            <a:spLocks noGrp="1"/>
          </p:cNvSpPr>
          <p:nvPr>
            <p:ph type="dt" sz="half" idx="10"/>
          </p:nvPr>
        </p:nvSpPr>
        <p:spPr/>
        <p:txBody>
          <a:bodyPr/>
          <a:lstStyle/>
          <a:p>
            <a:pPr defTabSz="914400">
              <a:defRPr/>
            </a:pPr>
            <a:fld id="{BFBD1B10-CAE3-4E6F-924B-3617EC86B487}" type="datetime1">
              <a:rPr lang="en-US" altLang="en-US" smtClean="0">
                <a:ea typeface="MS PGothic" pitchFamily="34" charset="-128"/>
                <a:cs typeface="+mn-cs"/>
              </a:rPr>
              <a:pPr defTabSz="914400">
                <a:defRPr/>
              </a:pPr>
              <a:t>7/12/2019</a:t>
            </a:fld>
            <a:endParaRPr lang="en-US" altLang="en-US" dirty="0">
              <a:ea typeface="MS PGothic" pitchFamily="34" charset="-128"/>
              <a:cs typeface="+mn-cs"/>
            </a:endParaRPr>
          </a:p>
        </p:txBody>
      </p:sp>
      <p:sp>
        <p:nvSpPr>
          <p:cNvPr id="3" name="Footer Placeholder 2">
            <a:extLst>
              <a:ext uri="{FF2B5EF4-FFF2-40B4-BE49-F238E27FC236}">
                <a16:creationId xmlns:a16="http://schemas.microsoft.com/office/drawing/2014/main" id="{8A36F5D1-F339-4FDF-B39E-10BFF8E2FD08}"/>
              </a:ext>
            </a:extLst>
          </p:cNvPr>
          <p:cNvSpPr>
            <a:spLocks noGrp="1"/>
          </p:cNvSpPr>
          <p:nvPr>
            <p:ph type="ftr" sz="quarter" idx="11"/>
          </p:nvPr>
        </p:nvSpPr>
        <p:spPr/>
        <p:txBody>
          <a:bodyPr/>
          <a:lstStyle/>
          <a:p>
            <a:pPr defTabSz="914400">
              <a:defRPr/>
            </a:pPr>
            <a:r>
              <a:rPr lang="en-US"/>
              <a:t>Commonwealth Medicine</a:t>
            </a:r>
            <a:endParaRPr lang="en-US" dirty="0"/>
          </a:p>
        </p:txBody>
      </p:sp>
      <p:sp>
        <p:nvSpPr>
          <p:cNvPr id="4" name="Slide Number Placeholder 3">
            <a:extLst>
              <a:ext uri="{FF2B5EF4-FFF2-40B4-BE49-F238E27FC236}">
                <a16:creationId xmlns:a16="http://schemas.microsoft.com/office/drawing/2014/main" id="{8F9B686D-9F59-4574-BB05-BF2DAC0E07CD}"/>
              </a:ext>
            </a:extLst>
          </p:cNvPr>
          <p:cNvSpPr>
            <a:spLocks noGrp="1"/>
          </p:cNvSpPr>
          <p:nvPr>
            <p:ph type="sldNum" sz="quarter" idx="12"/>
          </p:nvPr>
        </p:nvSpPr>
        <p:spPr/>
        <p:txBody>
          <a:bodyPr/>
          <a:lstStyle/>
          <a:p>
            <a:pPr defTabSz="914400">
              <a:defRPr/>
            </a:pPr>
            <a:fld id="{4EE0DE34-92DF-4AC9-99BA-1EB05CAE0217}" type="slidenum">
              <a:rPr lang="en-US" altLang="en-US" smtClean="0">
                <a:ea typeface="MS PGothic" pitchFamily="34" charset="-128"/>
                <a:cs typeface="+mn-cs"/>
              </a:rPr>
              <a:pPr defTabSz="914400">
                <a:defRPr/>
              </a:pPr>
              <a:t>‹#›</a:t>
            </a:fld>
            <a:endParaRPr lang="en-US" altLang="en-US" dirty="0">
              <a:ea typeface="MS PGothic" pitchFamily="34" charset="-128"/>
              <a:cs typeface="+mn-cs"/>
            </a:endParaRPr>
          </a:p>
        </p:txBody>
      </p:sp>
    </p:spTree>
    <p:extLst>
      <p:ext uri="{BB962C8B-B14F-4D97-AF65-F5344CB8AC3E}">
        <p14:creationId xmlns:p14="http://schemas.microsoft.com/office/powerpoint/2010/main" val="209657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a:xfrm>
            <a:off x="457200" y="6340475"/>
            <a:ext cx="838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Arial" pitchFamily="34" charset="0"/>
              </a:defRPr>
            </a:lvl1pPr>
          </a:lstStyle>
          <a:p>
            <a:pPr defTabSz="914400">
              <a:defRPr/>
            </a:pPr>
            <a:fld id="{BFBD1B10-CAE3-4E6F-924B-3617EC86B487}" type="datetime1">
              <a:rPr lang="en-US" altLang="en-US">
                <a:ea typeface="MS PGothic" pitchFamily="34" charset="-128"/>
                <a:cs typeface="+mn-cs"/>
              </a:rPr>
              <a:pPr defTabSz="914400">
                <a:defRPr/>
              </a:pPr>
              <a:t>7/12/2019</a:t>
            </a:fld>
            <a:endParaRPr lang="en-US" altLang="en-US" dirty="0">
              <a:ea typeface="MS PGothic" pitchFamily="34" charset="-128"/>
              <a:cs typeface="+mn-cs"/>
            </a:endParaRPr>
          </a:p>
        </p:txBody>
      </p:sp>
      <p:sp>
        <p:nvSpPr>
          <p:cNvPr id="4" name="Footer Placeholder 3"/>
          <p:cNvSpPr>
            <a:spLocks noGrp="1"/>
          </p:cNvSpPr>
          <p:nvPr>
            <p:ph type="ftr" sz="quarter" idx="3"/>
          </p:nvPr>
        </p:nvSpPr>
        <p:spPr>
          <a:xfrm>
            <a:off x="1524000" y="6324600"/>
            <a:ext cx="4800600" cy="381000"/>
          </a:xfrm>
          <a:prstGeom prst="rect">
            <a:avLst/>
          </a:prstGeom>
        </p:spPr>
        <p:txBody>
          <a:bodyPr vert="horz" lIns="91440" tIns="45720" rIns="91440" bIns="45720" rtlCol="0" anchor="ctr"/>
          <a:lstStyle>
            <a:lvl1pPr algn="l">
              <a:defRPr sz="1200" b="0" i="0">
                <a:solidFill>
                  <a:prstClr val="white"/>
                </a:solidFill>
                <a:latin typeface="Arial"/>
                <a:ea typeface="ＭＳ Ｐゴシック" pitchFamily="34" charset="-128"/>
                <a:cs typeface="Arial"/>
              </a:defRPr>
            </a:lvl1pPr>
          </a:lstStyle>
          <a:p>
            <a:pPr defTabSz="914400">
              <a:defRPr/>
            </a:pPr>
            <a:r>
              <a:rPr lang="en-US" dirty="0"/>
              <a:t>Commonwealth Medicine</a:t>
            </a:r>
          </a:p>
        </p:txBody>
      </p:sp>
      <p:sp>
        <p:nvSpPr>
          <p:cNvPr id="2" name="Slide Number Placeholder 1"/>
          <p:cNvSpPr>
            <a:spLocks noGrp="1"/>
          </p:cNvSpPr>
          <p:nvPr>
            <p:ph type="sldNum" sz="quarter" idx="4"/>
          </p:nvPr>
        </p:nvSpPr>
        <p:spPr>
          <a:xfrm>
            <a:off x="8486775" y="6326188"/>
            <a:ext cx="5191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FFFFFF"/>
                </a:solidFill>
                <a:latin typeface="Arial" pitchFamily="34" charset="0"/>
              </a:defRPr>
            </a:lvl1pPr>
          </a:lstStyle>
          <a:p>
            <a:pPr defTabSz="914400">
              <a:defRPr/>
            </a:pPr>
            <a:fld id="{4EE0DE34-92DF-4AC9-99BA-1EB05CAE0217}" type="slidenum">
              <a:rPr lang="en-US" altLang="en-US">
                <a:ea typeface="MS PGothic" pitchFamily="34" charset="-128"/>
                <a:cs typeface="+mn-cs"/>
              </a:rPr>
              <a:pPr defTabSz="914400">
                <a:defRPr/>
              </a:pPr>
              <a:t>‹#›</a:t>
            </a:fld>
            <a:endParaRPr lang="en-US" altLang="en-US" dirty="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rtl="0" eaLnBrk="0" fontAlgn="base" hangingPunct="0">
        <a:spcBef>
          <a:spcPct val="0"/>
        </a:spcBef>
        <a:spcAft>
          <a:spcPct val="0"/>
        </a:spcAft>
        <a:defRPr sz="3600" kern="1200">
          <a:solidFill>
            <a:srgbClr val="003399"/>
          </a:solidFill>
          <a:latin typeface="Arial"/>
          <a:ea typeface="MS PGothic" pitchFamily="34" charset="-128"/>
          <a:cs typeface="Arial"/>
        </a:defRPr>
      </a:lvl1pPr>
      <a:lvl2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2pPr>
      <a:lvl3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3pPr>
      <a:lvl4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4pPr>
      <a:lvl5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5pPr>
      <a:lvl6pPr marL="457200" algn="l" rtl="0" fontAlgn="base">
        <a:spcBef>
          <a:spcPct val="0"/>
        </a:spcBef>
        <a:spcAft>
          <a:spcPct val="0"/>
        </a:spcAft>
        <a:defRPr sz="3600">
          <a:solidFill>
            <a:srgbClr val="003399"/>
          </a:solidFill>
          <a:latin typeface="Arial" charset="0"/>
          <a:cs typeface="Arial" charset="0"/>
        </a:defRPr>
      </a:lvl6pPr>
      <a:lvl7pPr marL="914400" algn="l" rtl="0" fontAlgn="base">
        <a:spcBef>
          <a:spcPct val="0"/>
        </a:spcBef>
        <a:spcAft>
          <a:spcPct val="0"/>
        </a:spcAft>
        <a:defRPr sz="3600">
          <a:solidFill>
            <a:srgbClr val="003399"/>
          </a:solidFill>
          <a:latin typeface="Arial" charset="0"/>
          <a:cs typeface="Arial" charset="0"/>
        </a:defRPr>
      </a:lvl7pPr>
      <a:lvl8pPr marL="1371600" algn="l" rtl="0" fontAlgn="base">
        <a:spcBef>
          <a:spcPct val="0"/>
        </a:spcBef>
        <a:spcAft>
          <a:spcPct val="0"/>
        </a:spcAft>
        <a:defRPr sz="3600">
          <a:solidFill>
            <a:srgbClr val="003399"/>
          </a:solidFill>
          <a:latin typeface="Arial" charset="0"/>
          <a:cs typeface="Arial" charset="0"/>
        </a:defRPr>
      </a:lvl8pPr>
      <a:lvl9pPr marL="1828800" algn="l" rtl="0" fontAlgn="base">
        <a:spcBef>
          <a:spcPct val="0"/>
        </a:spcBef>
        <a:spcAft>
          <a:spcPct val="0"/>
        </a:spcAft>
        <a:defRPr sz="3600">
          <a:solidFill>
            <a:srgbClr val="003399"/>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MS PGothic" pitchFamily="34" charset="-128"/>
          <a:cs typeface="Time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Times" pitchFamily="18" charset="0"/>
          <a:cs typeface="Time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Times" pitchFamily="18" charset="0"/>
          <a:cs typeface="Time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hyperlink" Target="https://umassmed.edu/hr/learninganddevelopment/course-offerings/" TargetMode="External"/><Relationship Id="rId4" Type="http://schemas.openxmlformats.org/officeDocument/2006/relationships/hyperlink" Target="https://umassmed.edu/hr/compensatio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hyperlink" Target="http://www.google.com/url?sa=i&amp;rct=j&amp;q=&amp;esrc=s&amp;source=images&amp;cd=&amp;ved=0ahUKEwjJ88fJ2s7QAhUG64MKHYvaDTYQjRwIBw&amp;url=http://www.clipartkid.com/agenda-cliparts/&amp;psig=AFQjCNEK60pnPcwvEIKv3gh0l3YPpTRl_w&amp;ust=1480534399433945" TargetMode="External"/><Relationship Id="rId4" Type="http://schemas.openxmlformats.org/officeDocument/2006/relationships/hyperlink" Target="https://edit-www.umassmed.edu/globalassets/human-resources/documents/learning--development-classes/emotional-intelligence-training-workbook---handout.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433546" y="773012"/>
            <a:ext cx="7980600" cy="1535723"/>
          </a:xfrm>
        </p:spPr>
        <p:txBody>
          <a:bodyPr>
            <a:noAutofit/>
          </a:bodyPr>
          <a:lstStyle/>
          <a:p>
            <a:pPr eaLnBrk="1" hangingPunct="1"/>
            <a:r>
              <a:rPr lang="en-US" altLang="en-US" sz="3600" b="1" dirty="0">
                <a:latin typeface="Arial" pitchFamily="34" charset="0"/>
                <a:cs typeface="Arial" pitchFamily="34" charset="0"/>
              </a:rPr>
              <a:t>E</a:t>
            </a:r>
            <a:r>
              <a:rPr lang="en-US" altLang="en-US" sz="3600" dirty="0">
                <a:latin typeface="Arial" pitchFamily="34" charset="0"/>
                <a:cs typeface="Arial" pitchFamily="34" charset="0"/>
              </a:rPr>
              <a:t>motional </a:t>
            </a:r>
            <a:r>
              <a:rPr lang="en-US" altLang="en-US" sz="3600" b="1" dirty="0">
                <a:latin typeface="Arial" pitchFamily="34" charset="0"/>
                <a:cs typeface="Arial" pitchFamily="34" charset="0"/>
              </a:rPr>
              <a:t>I</a:t>
            </a:r>
            <a:r>
              <a:rPr lang="en-US" altLang="en-US" sz="3600" dirty="0">
                <a:latin typeface="Arial" pitchFamily="34" charset="0"/>
                <a:cs typeface="Arial" pitchFamily="34" charset="0"/>
              </a:rPr>
              <a:t>ntelligence:</a:t>
            </a:r>
            <a:br>
              <a:rPr lang="en-US" altLang="en-US" sz="3600" dirty="0">
                <a:latin typeface="Arial" pitchFamily="34" charset="0"/>
                <a:cs typeface="Arial" pitchFamily="34" charset="0"/>
              </a:rPr>
            </a:br>
            <a:r>
              <a:rPr lang="en-US" altLang="en-US" sz="3600" dirty="0">
                <a:latin typeface="Arial" pitchFamily="34" charset="0"/>
                <a:cs typeface="Arial" pitchFamily="34" charset="0"/>
              </a:rPr>
              <a:t>How to Increase Your </a:t>
            </a:r>
            <a:r>
              <a:rPr lang="en-US" altLang="en-US" sz="3600" b="1" dirty="0">
                <a:latin typeface="Arial" pitchFamily="34" charset="0"/>
                <a:cs typeface="Arial" pitchFamily="34" charset="0"/>
              </a:rPr>
              <a:t>EI</a:t>
            </a:r>
            <a:endParaRPr lang="en-US" altLang="en-US" sz="3600" dirty="0">
              <a:latin typeface="Arial" pitchFamily="34" charset="0"/>
              <a:cs typeface="Arial" pitchFamily="34" charset="0"/>
            </a:endParaRPr>
          </a:p>
        </p:txBody>
      </p:sp>
      <p:sp>
        <p:nvSpPr>
          <p:cNvPr id="5" name="Subtitle 4"/>
          <p:cNvSpPr>
            <a:spLocks noGrp="1"/>
          </p:cNvSpPr>
          <p:nvPr>
            <p:ph type="subTitle" idx="1"/>
          </p:nvPr>
        </p:nvSpPr>
        <p:spPr>
          <a:xfrm>
            <a:off x="433546" y="3429000"/>
            <a:ext cx="2464645" cy="699795"/>
          </a:xfrm>
        </p:spPr>
        <p:txBody>
          <a:bodyPr rtlCol="0">
            <a:normAutofit fontScale="70000" lnSpcReduction="20000"/>
          </a:bodyPr>
          <a:lstStyle/>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r>
              <a:rPr lang="en-US" sz="2300" dirty="0">
                <a:solidFill>
                  <a:schemeClr val="tx1"/>
                </a:solidFill>
                <a:ea typeface="+mn-ea"/>
              </a:rPr>
              <a:t>October 2018</a:t>
            </a: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a:p>
            <a:pPr eaLnBrk="1" fontAlgn="auto" hangingPunct="1">
              <a:spcAft>
                <a:spcPts val="0"/>
              </a:spcAft>
              <a:defRPr/>
            </a:pPr>
            <a:endParaRPr lang="en-US" dirty="0">
              <a:ea typeface="+mn-ea"/>
            </a:endParaRPr>
          </a:p>
        </p:txBody>
      </p:sp>
      <p:pic>
        <p:nvPicPr>
          <p:cNvPr id="2" name="Picture 2" descr="This is a closeup of the HR Logo: &quot;Human Resource - Helping U Make a Difference in Everything We D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9" y="6009421"/>
            <a:ext cx="4060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87D86886-12FF-4267-ABDA-3AEE59887A9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75401" y="581690"/>
            <a:ext cx="2193319" cy="1463040"/>
          </a:xfrm>
          <a:prstGeom prst="rect">
            <a:avLst/>
          </a:prstGeom>
        </p:spPr>
      </p:pic>
      <p:pic>
        <p:nvPicPr>
          <p:cNvPr id="4" name="Picture 3" descr="UMass Medical School Logo with our website: www.umassmed.edu.">
            <a:extLst>
              <a:ext uri="{FF2B5EF4-FFF2-40B4-BE49-F238E27FC236}">
                <a16:creationId xmlns:a16="http://schemas.microsoft.com/office/drawing/2014/main" id="{9D8D52D5-8DD4-4DC9-A157-AEEA16651E86}"/>
              </a:ext>
            </a:extLst>
          </p:cNvPr>
          <p:cNvPicPr>
            <a:picLocks noChangeAspect="1"/>
          </p:cNvPicPr>
          <p:nvPr/>
        </p:nvPicPr>
        <p:blipFill>
          <a:blip r:embed="rId6"/>
          <a:stretch>
            <a:fillRect/>
          </a:stretch>
        </p:blipFill>
        <p:spPr>
          <a:xfrm>
            <a:off x="6598424" y="5651744"/>
            <a:ext cx="1732929" cy="12062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14783"/>
    </mc:Choice>
    <mc:Fallback xmlns="">
      <p:transition spd="slow" advClick="0" advTm="147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689568"/>
            <a:ext cx="7772400" cy="704850"/>
          </a:xfrm>
        </p:spPr>
        <p:txBody>
          <a:bodyPr>
            <a:normAutofit fontScale="90000"/>
          </a:bodyPr>
          <a:lstStyle/>
          <a:p>
            <a:r>
              <a:rPr lang="en-US" sz="3600" dirty="0"/>
              <a:t>The Five Areas of Emotional Intelligence: </a:t>
            </a:r>
            <a:r>
              <a:rPr lang="en-US" sz="2700" dirty="0"/>
              <a:t>Self-Regulation</a:t>
            </a:r>
            <a:br>
              <a:rPr lang="en-US" sz="3600" dirty="0"/>
            </a:br>
            <a:endParaRPr lang="en-US" sz="3600" dirty="0"/>
          </a:p>
        </p:txBody>
      </p:sp>
      <p:sp>
        <p:nvSpPr>
          <p:cNvPr id="4" name="Rectangle 3">
            <a:extLst>
              <a:ext uri="{FF2B5EF4-FFF2-40B4-BE49-F238E27FC236}">
                <a16:creationId xmlns:a16="http://schemas.microsoft.com/office/drawing/2014/main" id="{34BC1E21-1FE4-4F59-B5A3-CF0C05852C46}"/>
              </a:ext>
            </a:extLst>
          </p:cNvPr>
          <p:cNvSpPr/>
          <p:nvPr/>
        </p:nvSpPr>
        <p:spPr>
          <a:xfrm>
            <a:off x="685800" y="1559530"/>
            <a:ext cx="3365024" cy="523220"/>
          </a:xfrm>
          <a:prstGeom prst="rect">
            <a:avLst/>
          </a:prstGeom>
        </p:spPr>
        <p:txBody>
          <a:bodyPr wrap="none">
            <a:spAutoFit/>
          </a:bodyPr>
          <a:lstStyle/>
          <a:p>
            <a:r>
              <a:rPr lang="en-US" sz="2800" dirty="0">
                <a:solidFill>
                  <a:schemeClr val="tx2"/>
                </a:solidFill>
              </a:rPr>
              <a:t>#2 - Self-Regulation</a:t>
            </a:r>
          </a:p>
        </p:txBody>
      </p:sp>
      <p:sp>
        <p:nvSpPr>
          <p:cNvPr id="3" name="Rectangle 2">
            <a:extLst>
              <a:ext uri="{FF2B5EF4-FFF2-40B4-BE49-F238E27FC236}">
                <a16:creationId xmlns:a16="http://schemas.microsoft.com/office/drawing/2014/main" id="{E8304AEC-B570-4716-96C2-DE2ED226453E}"/>
              </a:ext>
            </a:extLst>
          </p:cNvPr>
          <p:cNvSpPr/>
          <p:nvPr/>
        </p:nvSpPr>
        <p:spPr>
          <a:xfrm>
            <a:off x="616214" y="2686356"/>
            <a:ext cx="7772400" cy="1200329"/>
          </a:xfrm>
          <a:prstGeom prst="rect">
            <a:avLst/>
          </a:prstGeom>
        </p:spPr>
        <p:txBody>
          <a:bodyPr wrap="square">
            <a:spAutoFit/>
          </a:bodyPr>
          <a:lstStyle/>
          <a:p>
            <a:r>
              <a:rPr lang="en-US" sz="2400" dirty="0">
                <a:latin typeface="Arial" panose="020B0604020202020204" pitchFamily="34" charset="0"/>
              </a:rPr>
              <a:t>Involves </a:t>
            </a:r>
            <a:r>
              <a:rPr lang="en-US" sz="2400" dirty="0">
                <a:solidFill>
                  <a:srgbClr val="222222"/>
                </a:solidFill>
                <a:latin typeface="Arial" panose="020B0604020202020204" pitchFamily="34" charset="0"/>
              </a:rPr>
              <a:t>controlling or redirecting one's disruptive emotions and impulses and adapting to changing circumstances.</a:t>
            </a:r>
          </a:p>
        </p:txBody>
      </p:sp>
      <p:pic>
        <p:nvPicPr>
          <p:cNvPr id="7" name="Picture 6">
            <a:extLst>
              <a:ext uri="{FF2B5EF4-FFF2-40B4-BE49-F238E27FC236}">
                <a16:creationId xmlns:a16="http://schemas.microsoft.com/office/drawing/2014/main" id="{6F40E36C-F9F3-4757-AC03-34DD8A25F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54410" y="860890"/>
            <a:ext cx="2315684" cy="1920240"/>
          </a:xfrm>
          <a:prstGeom prst="rect">
            <a:avLst/>
          </a:prstGeom>
        </p:spPr>
      </p:pic>
    </p:spTree>
    <p:custDataLst>
      <p:tags r:id="rId1"/>
    </p:custDataLst>
    <p:extLst>
      <p:ext uri="{BB962C8B-B14F-4D97-AF65-F5344CB8AC3E}">
        <p14:creationId xmlns:p14="http://schemas.microsoft.com/office/powerpoint/2010/main" val="1973568572"/>
      </p:ext>
    </p:extLst>
  </p:cSld>
  <p:clrMapOvr>
    <a:masterClrMapping/>
  </p:clrMapOvr>
  <mc:AlternateContent xmlns:mc="http://schemas.openxmlformats.org/markup-compatibility/2006" xmlns:p14="http://schemas.microsoft.com/office/powerpoint/2010/main">
    <mc:Choice Requires="p14">
      <p:transition spd="slow" p14:dur="2000" advClick="0" advTm="21979"/>
    </mc:Choice>
    <mc:Fallback xmlns="">
      <p:transition spd="slow" advClick="0" advTm="219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087" y="581854"/>
            <a:ext cx="7772400" cy="704850"/>
          </a:xfrm>
        </p:spPr>
        <p:txBody>
          <a:bodyPr>
            <a:normAutofit fontScale="90000"/>
          </a:bodyPr>
          <a:lstStyle/>
          <a:p>
            <a:r>
              <a:rPr lang="en-US" sz="3600" dirty="0"/>
              <a:t>The Five Areas of Emotional Intelligence:</a:t>
            </a:r>
            <a:br>
              <a:rPr lang="en-US" sz="3600" dirty="0"/>
            </a:br>
            <a:r>
              <a:rPr lang="en-US" sz="2700" dirty="0"/>
              <a:t>Motivation</a:t>
            </a:r>
            <a:br>
              <a:rPr lang="en-US" sz="3600" dirty="0"/>
            </a:br>
            <a:endParaRPr lang="en-US" sz="3600" dirty="0"/>
          </a:p>
        </p:txBody>
      </p:sp>
      <p:sp>
        <p:nvSpPr>
          <p:cNvPr id="6" name="Rectangle 5">
            <a:extLst>
              <a:ext uri="{FF2B5EF4-FFF2-40B4-BE49-F238E27FC236}">
                <a16:creationId xmlns:a16="http://schemas.microsoft.com/office/drawing/2014/main" id="{9AC73718-CABE-4D0F-9957-F537478833EC}"/>
              </a:ext>
            </a:extLst>
          </p:cNvPr>
          <p:cNvSpPr/>
          <p:nvPr/>
        </p:nvSpPr>
        <p:spPr>
          <a:xfrm>
            <a:off x="616214" y="1954395"/>
            <a:ext cx="2544286" cy="523220"/>
          </a:xfrm>
          <a:prstGeom prst="rect">
            <a:avLst/>
          </a:prstGeom>
        </p:spPr>
        <p:txBody>
          <a:bodyPr wrap="none">
            <a:spAutoFit/>
          </a:bodyPr>
          <a:lstStyle/>
          <a:p>
            <a:r>
              <a:rPr lang="en-US" sz="2800" dirty="0">
                <a:solidFill>
                  <a:schemeClr val="tx2"/>
                </a:solidFill>
              </a:rPr>
              <a:t>#3 - Motivation</a:t>
            </a:r>
          </a:p>
        </p:txBody>
      </p:sp>
      <p:sp>
        <p:nvSpPr>
          <p:cNvPr id="3" name="Rectangle 2">
            <a:extLst>
              <a:ext uri="{FF2B5EF4-FFF2-40B4-BE49-F238E27FC236}">
                <a16:creationId xmlns:a16="http://schemas.microsoft.com/office/drawing/2014/main" id="{E8304AEC-B570-4716-96C2-DE2ED226453E}"/>
              </a:ext>
            </a:extLst>
          </p:cNvPr>
          <p:cNvSpPr/>
          <p:nvPr/>
        </p:nvSpPr>
        <p:spPr>
          <a:xfrm>
            <a:off x="616213" y="3429000"/>
            <a:ext cx="7474841" cy="830997"/>
          </a:xfrm>
          <a:prstGeom prst="rect">
            <a:avLst/>
          </a:prstGeom>
        </p:spPr>
        <p:txBody>
          <a:bodyPr wrap="square">
            <a:spAutoFit/>
          </a:bodyPr>
          <a:lstStyle/>
          <a:p>
            <a:r>
              <a:rPr lang="en-US" sz="2400" dirty="0">
                <a:latin typeface="Arial" panose="020B0604020202020204" pitchFamily="34" charset="0"/>
              </a:rPr>
              <a:t>Motivated by things beyond external rewards; have a passion to fulfill their own inner needs and goals.</a:t>
            </a:r>
            <a:endParaRPr lang="en-US" sz="2400" b="0" i="0" dirty="0">
              <a:effectLst/>
              <a:latin typeface="Arial" panose="020B0604020202020204" pitchFamily="34" charset="0"/>
            </a:endParaRPr>
          </a:p>
        </p:txBody>
      </p:sp>
      <p:pic>
        <p:nvPicPr>
          <p:cNvPr id="7" name="Picture 6" descr="This is a picture of the word &quot;Motivation&quot; with a carrot hanging off it.">
            <a:extLst>
              <a:ext uri="{FF2B5EF4-FFF2-40B4-BE49-F238E27FC236}">
                <a16:creationId xmlns:a16="http://schemas.microsoft.com/office/drawing/2014/main" id="{58F8EDF8-FE1C-4342-B69A-34B232414BCC}"/>
              </a:ext>
            </a:extLst>
          </p:cNvPr>
          <p:cNvPicPr>
            <a:picLocks noChangeAspect="1"/>
          </p:cNvPicPr>
          <p:nvPr/>
        </p:nvPicPr>
        <p:blipFill>
          <a:blip r:embed="rId4"/>
          <a:stretch>
            <a:fillRect/>
          </a:stretch>
        </p:blipFill>
        <p:spPr>
          <a:xfrm>
            <a:off x="5759536" y="1084208"/>
            <a:ext cx="1423154" cy="2011680"/>
          </a:xfrm>
          <a:prstGeom prst="rect">
            <a:avLst/>
          </a:prstGeom>
        </p:spPr>
      </p:pic>
    </p:spTree>
    <p:custDataLst>
      <p:tags r:id="rId1"/>
    </p:custDataLst>
    <p:extLst>
      <p:ext uri="{BB962C8B-B14F-4D97-AF65-F5344CB8AC3E}">
        <p14:creationId xmlns:p14="http://schemas.microsoft.com/office/powerpoint/2010/main" val="486035482"/>
      </p:ext>
    </p:extLst>
  </p:cSld>
  <p:clrMapOvr>
    <a:masterClrMapping/>
  </p:clrMapOvr>
  <mc:AlternateContent xmlns:mc="http://schemas.openxmlformats.org/markup-compatibility/2006" xmlns:p14="http://schemas.microsoft.com/office/powerpoint/2010/main">
    <mc:Choice Requires="p14">
      <p:transition spd="slow" p14:dur="2000" advClick="0" advTm="23708"/>
    </mc:Choice>
    <mc:Fallback xmlns="">
      <p:transition spd="slow" advClick="0" advTm="2370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877998"/>
            <a:ext cx="7772400" cy="704850"/>
          </a:xfrm>
        </p:spPr>
        <p:txBody>
          <a:bodyPr>
            <a:normAutofit fontScale="90000"/>
          </a:bodyPr>
          <a:lstStyle/>
          <a:p>
            <a:r>
              <a:rPr lang="en-US" sz="3600" dirty="0"/>
              <a:t>The Five Areas of Emotional Intelligence:</a:t>
            </a:r>
            <a:br>
              <a:rPr lang="en-US" sz="3600" dirty="0"/>
            </a:br>
            <a:r>
              <a:rPr lang="en-US" sz="2700" dirty="0"/>
              <a:t>Social Skills</a:t>
            </a:r>
            <a:br>
              <a:rPr lang="en-US" sz="3600" dirty="0"/>
            </a:br>
            <a:endParaRPr lang="en-US" sz="3600" dirty="0"/>
          </a:p>
        </p:txBody>
      </p:sp>
      <p:sp>
        <p:nvSpPr>
          <p:cNvPr id="5" name="TextBox 4"/>
          <p:cNvSpPr txBox="1"/>
          <p:nvPr/>
        </p:nvSpPr>
        <p:spPr>
          <a:xfrm>
            <a:off x="616214" y="2665240"/>
            <a:ext cx="8298750" cy="1569660"/>
          </a:xfrm>
          <a:prstGeom prst="rect">
            <a:avLst/>
          </a:prstGeom>
          <a:noFill/>
        </p:spPr>
        <p:txBody>
          <a:bodyPr wrap="square" rtlCol="0">
            <a:spAutoFit/>
          </a:bodyPr>
          <a:lstStyle/>
          <a:p>
            <a:r>
              <a:rPr lang="en-US" sz="2400" dirty="0"/>
              <a:t>Social skills encompasses a wide range of relationship and interpersonal skills. These range from leadership through to influencing and persuading, and managing conflict, as well as working in a team.</a:t>
            </a:r>
          </a:p>
        </p:txBody>
      </p:sp>
    </p:spTree>
    <p:custDataLst>
      <p:tags r:id="rId1"/>
    </p:custDataLst>
    <p:extLst>
      <p:ext uri="{BB962C8B-B14F-4D97-AF65-F5344CB8AC3E}">
        <p14:creationId xmlns:p14="http://schemas.microsoft.com/office/powerpoint/2010/main" val="883734121"/>
      </p:ext>
    </p:extLst>
  </p:cSld>
  <p:clrMapOvr>
    <a:masterClrMapping/>
  </p:clrMapOvr>
  <mc:AlternateContent xmlns:mc="http://schemas.openxmlformats.org/markup-compatibility/2006" xmlns:p14="http://schemas.microsoft.com/office/powerpoint/2010/main">
    <mc:Choice Requires="p14">
      <p:transition spd="slow" p14:dur="2000" advClick="0" advTm="29767"/>
    </mc:Choice>
    <mc:Fallback xmlns="">
      <p:transition spd="slow" advClick="0" advTm="297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705859"/>
            <a:ext cx="7772400" cy="704850"/>
          </a:xfrm>
        </p:spPr>
        <p:txBody>
          <a:bodyPr>
            <a:normAutofit fontScale="90000"/>
          </a:bodyPr>
          <a:lstStyle/>
          <a:p>
            <a:r>
              <a:rPr lang="en-US" sz="3600" dirty="0"/>
              <a:t>The Five Areas of Emotional Intelligence: </a:t>
            </a:r>
            <a:r>
              <a:rPr lang="en-US" sz="2700" dirty="0"/>
              <a:t>Empathy</a:t>
            </a:r>
            <a:br>
              <a:rPr lang="en-US" sz="3600" dirty="0"/>
            </a:br>
            <a:endParaRPr lang="en-US" sz="3600" dirty="0"/>
          </a:p>
        </p:txBody>
      </p:sp>
      <p:sp>
        <p:nvSpPr>
          <p:cNvPr id="3" name="Rectangle 2">
            <a:extLst>
              <a:ext uri="{FF2B5EF4-FFF2-40B4-BE49-F238E27FC236}">
                <a16:creationId xmlns:a16="http://schemas.microsoft.com/office/drawing/2014/main" id="{E8304AEC-B570-4716-96C2-DE2ED226453E}"/>
              </a:ext>
            </a:extLst>
          </p:cNvPr>
          <p:cNvSpPr/>
          <p:nvPr/>
        </p:nvSpPr>
        <p:spPr>
          <a:xfrm>
            <a:off x="533087" y="2928727"/>
            <a:ext cx="7501419" cy="1200329"/>
          </a:xfrm>
          <a:prstGeom prst="rect">
            <a:avLst/>
          </a:prstGeom>
        </p:spPr>
        <p:txBody>
          <a:bodyPr wrap="square">
            <a:spAutoFit/>
          </a:bodyPr>
          <a:lstStyle/>
          <a:p>
            <a:r>
              <a:rPr lang="en-US" sz="2400" dirty="0">
                <a:latin typeface="Arial" panose="020B0604020202020204" pitchFamily="34" charset="0"/>
              </a:rPr>
              <a:t>Empathy is an awareness of the needs and feelings of others both individually and in groups, and being able to see things from the point of view of others.</a:t>
            </a:r>
          </a:p>
        </p:txBody>
      </p:sp>
      <p:pic>
        <p:nvPicPr>
          <p:cNvPr id="7" name="Picture 6" descr="This is a graphic of two people showing empathy to each other by putting their arm around each other.">
            <a:extLst>
              <a:ext uri="{FF2B5EF4-FFF2-40B4-BE49-F238E27FC236}">
                <a16:creationId xmlns:a16="http://schemas.microsoft.com/office/drawing/2014/main" id="{5A464C8C-A322-49DE-ABB7-A1A06C8C4BC2}"/>
              </a:ext>
            </a:extLst>
          </p:cNvPr>
          <p:cNvPicPr>
            <a:picLocks noChangeAspect="1"/>
          </p:cNvPicPr>
          <p:nvPr/>
        </p:nvPicPr>
        <p:blipFill>
          <a:blip r:embed="rId4"/>
          <a:stretch>
            <a:fillRect/>
          </a:stretch>
        </p:blipFill>
        <p:spPr>
          <a:xfrm>
            <a:off x="6709536" y="1058284"/>
            <a:ext cx="1447800" cy="1737360"/>
          </a:xfrm>
          <a:prstGeom prst="rect">
            <a:avLst/>
          </a:prstGeom>
        </p:spPr>
      </p:pic>
    </p:spTree>
    <p:custDataLst>
      <p:tags r:id="rId1"/>
    </p:custDataLst>
    <p:extLst>
      <p:ext uri="{BB962C8B-B14F-4D97-AF65-F5344CB8AC3E}">
        <p14:creationId xmlns:p14="http://schemas.microsoft.com/office/powerpoint/2010/main" val="3906587977"/>
      </p:ext>
    </p:extLst>
  </p:cSld>
  <p:clrMapOvr>
    <a:masterClrMapping/>
  </p:clrMapOvr>
  <mc:AlternateContent xmlns:mc="http://schemas.openxmlformats.org/markup-compatibility/2006" xmlns:p14="http://schemas.microsoft.com/office/powerpoint/2010/main">
    <mc:Choice Requires="p14">
      <p:transition spd="slow" p14:dur="2000" advClick="0" advTm="42431"/>
    </mc:Choice>
    <mc:Fallback xmlns="">
      <p:transition spd="slow" advClick="0" advTm="4243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fontScale="90000"/>
          </a:bodyPr>
          <a:lstStyle/>
          <a:p>
            <a:r>
              <a:rPr lang="en-US" sz="3600" dirty="0"/>
              <a:t>Exercise</a:t>
            </a:r>
            <a:br>
              <a:rPr lang="en-US" sz="3600" dirty="0"/>
            </a:br>
            <a:endParaRPr lang="en-US" sz="3600" dirty="0"/>
          </a:p>
        </p:txBody>
      </p:sp>
      <p:sp>
        <p:nvSpPr>
          <p:cNvPr id="7" name="Rectangle 6">
            <a:extLst>
              <a:ext uri="{FF2B5EF4-FFF2-40B4-BE49-F238E27FC236}">
                <a16:creationId xmlns:a16="http://schemas.microsoft.com/office/drawing/2014/main" id="{738A52A9-FF53-4903-B044-515B51598A4F}"/>
              </a:ext>
            </a:extLst>
          </p:cNvPr>
          <p:cNvSpPr/>
          <p:nvPr/>
        </p:nvSpPr>
        <p:spPr>
          <a:xfrm>
            <a:off x="270744" y="768394"/>
            <a:ext cx="8117870" cy="1477328"/>
          </a:xfrm>
          <a:prstGeom prst="rect">
            <a:avLst/>
          </a:prstGeom>
        </p:spPr>
        <p:txBody>
          <a:bodyPr wrap="square">
            <a:spAutoFit/>
          </a:bodyPr>
          <a:lstStyle/>
          <a:p>
            <a:pPr marL="800100" lvl="1" indent="-342900">
              <a:buFont typeface="Wingdings" panose="05000000000000000000" pitchFamily="2" charset="2"/>
              <a:buChar char="§"/>
            </a:pPr>
            <a:endParaRPr lang="en-US" dirty="0"/>
          </a:p>
          <a:p>
            <a:pPr marL="800100" lvl="1" indent="-342900">
              <a:buFont typeface="Wingdings" panose="05000000000000000000" pitchFamily="2" charset="2"/>
              <a:buChar char="§"/>
            </a:pPr>
            <a:r>
              <a:rPr lang="en-US" dirty="0"/>
              <a:t>Break out into groups of 5 or so</a:t>
            </a:r>
          </a:p>
          <a:p>
            <a:pPr marL="800100" lvl="1" indent="-342900">
              <a:buFont typeface="Wingdings" panose="05000000000000000000" pitchFamily="2" charset="2"/>
              <a:buChar char="§"/>
            </a:pPr>
            <a:r>
              <a:rPr lang="en-US" dirty="0"/>
              <a:t>Each team will read scenario and come up with best answer to the question below</a:t>
            </a:r>
          </a:p>
          <a:p>
            <a:pPr marL="800100" lvl="1" indent="-342900">
              <a:buFont typeface="Wingdings" panose="05000000000000000000" pitchFamily="2" charset="2"/>
              <a:buChar char="§"/>
            </a:pPr>
            <a:r>
              <a:rPr lang="en-US" dirty="0"/>
              <a:t>Group discussion</a:t>
            </a:r>
          </a:p>
        </p:txBody>
      </p:sp>
      <p:sp>
        <p:nvSpPr>
          <p:cNvPr id="3" name="Rectangle 2">
            <a:extLst>
              <a:ext uri="{FF2B5EF4-FFF2-40B4-BE49-F238E27FC236}">
                <a16:creationId xmlns:a16="http://schemas.microsoft.com/office/drawing/2014/main" id="{E8304AEC-B570-4716-96C2-DE2ED226453E}"/>
              </a:ext>
            </a:extLst>
          </p:cNvPr>
          <p:cNvSpPr/>
          <p:nvPr/>
        </p:nvSpPr>
        <p:spPr>
          <a:xfrm>
            <a:off x="685800" y="2414584"/>
            <a:ext cx="7772400" cy="1631216"/>
          </a:xfrm>
          <a:prstGeom prst="rect">
            <a:avLst/>
          </a:prstGeom>
        </p:spPr>
        <p:txBody>
          <a:bodyPr wrap="square">
            <a:spAutoFit/>
          </a:bodyPr>
          <a:lstStyle/>
          <a:p>
            <a:r>
              <a:rPr lang="en-US" sz="2000" dirty="0">
                <a:solidFill>
                  <a:srgbClr val="820000"/>
                </a:solidFill>
                <a:latin typeface="Arial" panose="020B0604020202020204" pitchFamily="34" charset="0"/>
              </a:rPr>
              <a:t>Scenario: Your manager assigns a new project to you and a colleague. You put in 100% and complete your tasks on time, however, your colleague turns around tasks behind schedule and leaves you waiting and behind in your own work. You are extremely frustrated, but your colleague does not seem to care.</a:t>
            </a:r>
          </a:p>
        </p:txBody>
      </p:sp>
      <p:sp>
        <p:nvSpPr>
          <p:cNvPr id="6" name="Rectangle 5">
            <a:extLst>
              <a:ext uri="{FF2B5EF4-FFF2-40B4-BE49-F238E27FC236}">
                <a16:creationId xmlns:a16="http://schemas.microsoft.com/office/drawing/2014/main" id="{46D7A625-BBB8-44A4-90CE-06DB920B3145}"/>
              </a:ext>
            </a:extLst>
          </p:cNvPr>
          <p:cNvSpPr/>
          <p:nvPr/>
        </p:nvSpPr>
        <p:spPr>
          <a:xfrm>
            <a:off x="685800" y="4297531"/>
            <a:ext cx="7772400" cy="369332"/>
          </a:xfrm>
          <a:prstGeom prst="rect">
            <a:avLst/>
          </a:prstGeom>
        </p:spPr>
        <p:txBody>
          <a:bodyPr wrap="square">
            <a:spAutoFit/>
          </a:bodyPr>
          <a:lstStyle/>
          <a:p>
            <a:r>
              <a:rPr lang="en-US" b="1" dirty="0">
                <a:latin typeface="Arial" panose="020B0604020202020204" pitchFamily="34" charset="0"/>
              </a:rPr>
              <a:t>Question: How would you address this situation?</a:t>
            </a:r>
            <a:endParaRPr lang="en-US" b="1" dirty="0">
              <a:solidFill>
                <a:srgbClr val="22222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045366347"/>
      </p:ext>
    </p:extLst>
  </p:cSld>
  <p:clrMapOvr>
    <a:masterClrMapping/>
  </p:clrMapOvr>
  <mc:AlternateContent xmlns:mc="http://schemas.openxmlformats.org/markup-compatibility/2006" xmlns:p14="http://schemas.microsoft.com/office/powerpoint/2010/main">
    <mc:Choice Requires="p14">
      <p:transition spd="slow" p14:dur="2000" advClick="0" advTm="32160"/>
    </mc:Choice>
    <mc:Fallback xmlns="">
      <p:transition spd="slow" advClick="0" advTm="321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fontScale="90000"/>
          </a:bodyPr>
          <a:lstStyle/>
          <a:p>
            <a:r>
              <a:rPr lang="en-US" sz="3600" dirty="0"/>
              <a:t>What you can do to increase your Emotional Intelligence</a:t>
            </a:r>
          </a:p>
        </p:txBody>
      </p:sp>
      <p:sp>
        <p:nvSpPr>
          <p:cNvPr id="4" name="TextBox 3">
            <a:extLst>
              <a:ext uri="{FF2B5EF4-FFF2-40B4-BE49-F238E27FC236}">
                <a16:creationId xmlns:a16="http://schemas.microsoft.com/office/drawing/2014/main" id="{BB7140C8-C28C-4861-BCA8-B166E9D9AD85}"/>
              </a:ext>
            </a:extLst>
          </p:cNvPr>
          <p:cNvSpPr txBox="1"/>
          <p:nvPr/>
        </p:nvSpPr>
        <p:spPr>
          <a:xfrm>
            <a:off x="616214" y="1921090"/>
            <a:ext cx="8298750" cy="3262432"/>
          </a:xfrm>
          <a:prstGeom prst="rect">
            <a:avLst/>
          </a:prstGeom>
          <a:noFill/>
        </p:spPr>
        <p:txBody>
          <a:bodyPr wrap="square" rtlCol="0">
            <a:spAutoFit/>
          </a:bodyPr>
          <a:lstStyle/>
          <a:p>
            <a:pPr marL="342900" indent="-342900">
              <a:buFont typeface="Arial" panose="020B0604020202020204" pitchFamily="34" charset="0"/>
              <a:buChar char="•"/>
            </a:pPr>
            <a:r>
              <a:rPr lang="en-US" sz="2400" dirty="0"/>
              <a:t>Manage negative emotions</a:t>
            </a:r>
          </a:p>
          <a:p>
            <a:pPr marL="342900" indent="-342900">
              <a:buFont typeface="Arial" panose="020B0604020202020204" pitchFamily="34" charset="0"/>
              <a:buChar char="•"/>
            </a:pPr>
            <a:r>
              <a:rPr lang="en-US" altLang="en-US" sz="2400" dirty="0"/>
              <a:t>The Ability to Be Assertive and Express Difficult Emotions When Necessary </a:t>
            </a:r>
          </a:p>
          <a:p>
            <a:pPr marL="342900" indent="-342900">
              <a:buFont typeface="Arial" panose="020B0604020202020204" pitchFamily="34" charset="0"/>
              <a:buChar char="•"/>
            </a:pPr>
            <a:r>
              <a:rPr lang="en-US" altLang="en-US" sz="2400" dirty="0"/>
              <a:t>The Ability to Stay Proactive, Not Reactive in the Face of a Difficult Person</a:t>
            </a:r>
          </a:p>
          <a:p>
            <a:pPr marL="342900" indent="-342900">
              <a:buFont typeface="Arial" panose="020B0604020202020204" pitchFamily="34" charset="0"/>
              <a:buChar char="•"/>
            </a:pPr>
            <a:r>
              <a:rPr lang="en-US" altLang="en-US" sz="2400" dirty="0"/>
              <a:t>Ability to Stay Cool and Manage Stress</a:t>
            </a:r>
          </a:p>
          <a:p>
            <a:pPr marL="342900" indent="-342900">
              <a:buFont typeface="Arial" panose="020B0604020202020204" pitchFamily="34" charset="0"/>
              <a:buChar char="•"/>
            </a:pPr>
            <a:r>
              <a:rPr lang="en-US" altLang="en-US" sz="2400" dirty="0"/>
              <a:t>Bounce back from adversity</a:t>
            </a:r>
            <a:endParaRPr lang="en-US" altLang="en-US" sz="2000" dirty="0"/>
          </a:p>
          <a:p>
            <a:endParaRPr lang="en-US" sz="2000" b="1" dirty="0"/>
          </a:p>
          <a:p>
            <a:endParaRPr lang="en-US" dirty="0"/>
          </a:p>
        </p:txBody>
      </p:sp>
      <p:pic>
        <p:nvPicPr>
          <p:cNvPr id="7" name="Picture 6">
            <a:extLst>
              <a:ext uri="{FF2B5EF4-FFF2-40B4-BE49-F238E27FC236}">
                <a16:creationId xmlns:a16="http://schemas.microsoft.com/office/drawing/2014/main" id="{9DDCAF50-A89B-4E10-9CED-8439D6A7D9B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41250" y="1012378"/>
            <a:ext cx="2147364" cy="1188720"/>
          </a:xfrm>
          <a:prstGeom prst="rect">
            <a:avLst/>
          </a:prstGeom>
        </p:spPr>
      </p:pic>
    </p:spTree>
    <p:custDataLst>
      <p:tags r:id="rId1"/>
    </p:custDataLst>
    <p:extLst>
      <p:ext uri="{BB962C8B-B14F-4D97-AF65-F5344CB8AC3E}">
        <p14:creationId xmlns:p14="http://schemas.microsoft.com/office/powerpoint/2010/main" val="2260756085"/>
      </p:ext>
    </p:extLst>
  </p:cSld>
  <p:clrMapOvr>
    <a:masterClrMapping/>
  </p:clrMapOvr>
  <mc:AlternateContent xmlns:mc="http://schemas.openxmlformats.org/markup-compatibility/2006" xmlns:p14="http://schemas.microsoft.com/office/powerpoint/2010/main">
    <mc:Choice Requires="p14">
      <p:transition spd="slow" p14:dur="2000" advClick="0" advTm="144253"/>
    </mc:Choice>
    <mc:Fallback xmlns="">
      <p:transition spd="slow" advClick="0" advTm="14425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087" y="115455"/>
            <a:ext cx="8298750" cy="704850"/>
          </a:xfrm>
        </p:spPr>
        <p:txBody>
          <a:bodyPr>
            <a:normAutofit/>
          </a:bodyPr>
          <a:lstStyle/>
          <a:p>
            <a:r>
              <a:rPr lang="en-US" sz="3600" dirty="0"/>
              <a:t>Developing the UMMS Competencies</a:t>
            </a:r>
          </a:p>
        </p:txBody>
      </p:sp>
      <p:pic>
        <p:nvPicPr>
          <p:cNvPr id="12" name="Picture 11" descr=". A competency is the knowledge skills and attributes needed to be successful in your roles. UMass Medical School has identified 6 plus 1 core competencies as skills that all employees need to have to be successful. These are accountability, initiative, problem solving, decision making, quantity/quality of work, service orientation, diversity inclusion and leadership management for those supervisory skills. These competencies are also tied to your performance. By increasing the various areas of emotional intelligence, you are also developing your core competency skills. You can refer to your workbook for this listing of core competencies. We also have UMass Medical School position specific competencies. Position specific competencies will allow leaders to define additional significant expectations that are unique to their specific department or roles. There is a menu of 60 that a manager may choose from - the list was drawn from the Department of Labor and customized for UMass Medical School. Up to five may be included for any given position. These competencies will allow us to promote performance excellence across over 700 different jobs we have within UMass Medical School. If you take a look at the chart, you can see that each area of emotional intelligence can directly relate to one or more of the core competencies. Let's talk through a couple of examples. Let's start with self-awareness. As you recall self-awareness is the area of emotional intelligence where you have the ability to know your emotions, your strengths and weaknesses, and recognize their impact on others. This relates directly to the core competency accountability where you will hold yourself accountable and can accept personal responsibility for our own actions. It also relates to position specific competencies such as reasoning and conscientiousness. One example could be if you missed a deadline on a project and you were proactive in explaining the situation with your manager, accepting responsibility for this error. Let's talk to another example. Let's take social skill. Social skill is the area of emotional intelligence which encompasses relationship and interpersonal skills. This could include leadership managing conflict and working in teams. If you develop and hone your social skills, you'll find that you will also better demonstrate service orientation. The core competency where you apply effective interpersonal and problem-solving skills. Developing social skills also helps a host of position specific confidence such as listening, teaching others and working effectively on teams. For example, if you were on a project team and you did for an opinion from another team member as you develop your social skills you will be able to work together effectively and come up with solutions even if there is a conflict. ">
            <a:extLst>
              <a:ext uri="{FF2B5EF4-FFF2-40B4-BE49-F238E27FC236}">
                <a16:creationId xmlns:a16="http://schemas.microsoft.com/office/drawing/2014/main" id="{DA2F2C27-8189-40E5-895F-D9AB56262DCE}"/>
              </a:ext>
            </a:extLst>
          </p:cNvPr>
          <p:cNvPicPr>
            <a:picLocks noChangeAspect="1"/>
          </p:cNvPicPr>
          <p:nvPr/>
        </p:nvPicPr>
        <p:blipFill>
          <a:blip r:embed="rId4"/>
          <a:stretch>
            <a:fillRect/>
          </a:stretch>
        </p:blipFill>
        <p:spPr>
          <a:xfrm>
            <a:off x="312163" y="820304"/>
            <a:ext cx="8620822" cy="5716725"/>
          </a:xfrm>
          <a:prstGeom prst="rect">
            <a:avLst/>
          </a:prstGeom>
        </p:spPr>
      </p:pic>
    </p:spTree>
    <p:custDataLst>
      <p:tags r:id="rId1"/>
    </p:custDataLst>
    <p:extLst>
      <p:ext uri="{BB962C8B-B14F-4D97-AF65-F5344CB8AC3E}">
        <p14:creationId xmlns:p14="http://schemas.microsoft.com/office/powerpoint/2010/main" val="3506706763"/>
      </p:ext>
    </p:extLst>
  </p:cSld>
  <p:clrMapOvr>
    <a:masterClrMapping/>
  </p:clrMapOvr>
  <mc:AlternateContent xmlns:mc="http://schemas.openxmlformats.org/markup-compatibility/2006" xmlns:p14="http://schemas.microsoft.com/office/powerpoint/2010/main">
    <mc:Choice Requires="p14">
      <p:transition spd="slow" p14:dur="2000" advClick="0" advTm="174337"/>
    </mc:Choice>
    <mc:Fallback xmlns="">
      <p:transition spd="slow" advClick="0" advTm="1743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864" y="0"/>
            <a:ext cx="8229599" cy="955933"/>
          </a:xfrm>
        </p:spPr>
        <p:txBody>
          <a:bodyPr>
            <a:noAutofit/>
          </a:bodyPr>
          <a:lstStyle/>
          <a:p>
            <a:pPr algn="ctr"/>
            <a:r>
              <a:rPr lang="en-US" sz="2000" b="1" dirty="0">
                <a:latin typeface="Frutiger LT Std 45 Light"/>
              </a:rPr>
              <a:t>UMMS Competency Based Performance Appraisal</a:t>
            </a:r>
          </a:p>
        </p:txBody>
      </p:sp>
      <p:sp>
        <p:nvSpPr>
          <p:cNvPr id="8" name="Subtitle 2"/>
          <p:cNvSpPr txBox="1">
            <a:spLocks/>
          </p:cNvSpPr>
          <p:nvPr/>
        </p:nvSpPr>
        <p:spPr>
          <a:xfrm>
            <a:off x="609601" y="955933"/>
            <a:ext cx="7772400" cy="56001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800" kern="1200" baseline="0">
                <a:solidFill>
                  <a:schemeClr val="bg1">
                    <a:lumMod val="65000"/>
                  </a:schemeClr>
                </a:solidFill>
                <a:latin typeface="Frutiger LT Std 45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r>
              <a:rPr lang="en-US" sz="1800" b="1" dirty="0">
                <a:solidFill>
                  <a:prstClr val="black"/>
                </a:solidFill>
              </a:rPr>
              <a:t>UMMS Performance Appraisal Form - Observations of Core Competencies:</a:t>
            </a:r>
          </a:p>
          <a:p>
            <a:pPr marL="285750" lvl="1" indent="-285750" algn="l">
              <a:buFont typeface="Arial" panose="020B0604020202020204" pitchFamily="34" charset="0"/>
              <a:buChar char="•"/>
            </a:pPr>
            <a:r>
              <a:rPr lang="en-US" sz="1800" dirty="0">
                <a:solidFill>
                  <a:prstClr val="black"/>
                </a:solidFill>
              </a:rPr>
              <a:t>UMMS Core Competencies demonstrating the capabilities that are central across all UMMS positions that collectively contribute to UMMS success</a:t>
            </a:r>
          </a:p>
          <a:p>
            <a:pPr marL="285750" lvl="1" indent="-285750" algn="l">
              <a:buFont typeface="Arial" panose="020B0604020202020204" pitchFamily="34" charset="0"/>
              <a:buChar char="•"/>
            </a:pPr>
            <a:r>
              <a:rPr lang="en-US" sz="1800" dirty="0">
                <a:solidFill>
                  <a:prstClr val="black"/>
                </a:solidFill>
              </a:rPr>
              <a:t>UMMS Performance Appraisal this Spring will incorporate the UMMS Core Competencies </a:t>
            </a:r>
          </a:p>
          <a:p>
            <a:pPr marL="285750" lvl="1" indent="-285750" algn="l">
              <a:buFont typeface="Arial" panose="020B0604020202020204" pitchFamily="34" charset="0"/>
              <a:buChar char="•"/>
            </a:pPr>
            <a:r>
              <a:rPr lang="en-US" sz="1800" dirty="0">
                <a:solidFill>
                  <a:prstClr val="black"/>
                </a:solidFill>
              </a:rPr>
              <a:t>Increase your EI to demonstrate the UMMS Core Competencies</a:t>
            </a:r>
            <a:endParaRPr lang="en-US" sz="1600" dirty="0">
              <a:solidFill>
                <a:prstClr val="black"/>
              </a:solidFill>
            </a:endParaRPr>
          </a:p>
          <a:p>
            <a:pPr marL="285750" lvl="1" indent="-285750" algn="l">
              <a:buFont typeface="Arial" panose="020B0604020202020204" pitchFamily="34" charset="0"/>
              <a:buChar char="•"/>
            </a:pPr>
            <a:r>
              <a:rPr lang="en-US" sz="1800" dirty="0">
                <a:solidFill>
                  <a:prstClr val="black"/>
                </a:solidFill>
              </a:rPr>
              <a:t>These are the same competencies used in the competency based position description</a:t>
            </a:r>
            <a:endParaRPr lang="en-US" sz="1600" dirty="0">
              <a:solidFill>
                <a:prstClr val="black"/>
              </a:solidFill>
            </a:endParaRPr>
          </a:p>
          <a:p>
            <a:pPr marL="285750" lvl="1" indent="-285750" algn="l">
              <a:buFont typeface="Wingdings" panose="05000000000000000000" pitchFamily="2" charset="2"/>
              <a:buChar char="§"/>
            </a:pPr>
            <a:endParaRPr lang="en-US" sz="1600" dirty="0">
              <a:solidFill>
                <a:prstClr val="black"/>
              </a:solidFill>
            </a:endParaRPr>
          </a:p>
          <a:p>
            <a:pPr marL="0" lvl="1" algn="l"/>
            <a:endParaRPr lang="en-US" sz="1800" b="1" dirty="0">
              <a:solidFill>
                <a:prstClr val="black"/>
              </a:solidFill>
            </a:endParaRPr>
          </a:p>
          <a:p>
            <a:endParaRPr lang="en-US" dirty="0">
              <a:solidFill>
                <a:schemeClr val="tx1"/>
              </a:solidFill>
              <a:latin typeface="+mn-lt"/>
            </a:endParaRPr>
          </a:p>
          <a:p>
            <a:pPr marL="0" lvl="1" algn="l"/>
            <a:endParaRPr lang="en-US" sz="1800" b="1" dirty="0">
              <a:solidFill>
                <a:prstClr val="black"/>
              </a:solidFill>
            </a:endParaRPr>
          </a:p>
          <a:p>
            <a:pPr marL="0" lvl="1" algn="l"/>
            <a:endParaRPr lang="en-US" sz="1800" b="1" dirty="0">
              <a:solidFill>
                <a:prstClr val="black"/>
              </a:solidFill>
            </a:endParaRPr>
          </a:p>
          <a:p>
            <a:pPr marL="0" lvl="1" algn="l"/>
            <a:endParaRPr lang="en-US" sz="5600" dirty="0">
              <a:solidFill>
                <a:prstClr val="black"/>
              </a:solidFill>
            </a:endParaRPr>
          </a:p>
        </p:txBody>
      </p:sp>
      <p:pic>
        <p:nvPicPr>
          <p:cNvPr id="5" name="Picture 4" descr="This is a picture of the Performance Appraisal Form highlighting the Problem Solving/Decision Making Core Competency showing how it is being rated."/>
          <p:cNvPicPr>
            <a:picLocks noChangeAspect="1"/>
          </p:cNvPicPr>
          <p:nvPr/>
        </p:nvPicPr>
        <p:blipFill>
          <a:blip r:embed="rId4"/>
          <a:stretch>
            <a:fillRect/>
          </a:stretch>
        </p:blipFill>
        <p:spPr>
          <a:xfrm>
            <a:off x="795338" y="3561721"/>
            <a:ext cx="7400925" cy="2190750"/>
          </a:xfrm>
          <a:prstGeom prst="rect">
            <a:avLst/>
          </a:prstGeom>
        </p:spPr>
      </p:pic>
    </p:spTree>
    <p:custDataLst>
      <p:tags r:id="rId1"/>
    </p:custDataLst>
    <p:extLst>
      <p:ext uri="{BB962C8B-B14F-4D97-AF65-F5344CB8AC3E}">
        <p14:creationId xmlns:p14="http://schemas.microsoft.com/office/powerpoint/2010/main" val="1303313989"/>
      </p:ext>
    </p:extLst>
  </p:cSld>
  <p:clrMapOvr>
    <a:masterClrMapping/>
  </p:clrMapOvr>
  <mc:AlternateContent xmlns:mc="http://schemas.openxmlformats.org/markup-compatibility/2006" xmlns:p14="http://schemas.microsoft.com/office/powerpoint/2010/main">
    <mc:Choice Requires="p14">
      <p:transition spd="slow" p14:dur="2000" advClick="0" advTm="38764"/>
    </mc:Choice>
    <mc:Fallback xmlns="">
      <p:transition spd="slow" advClick="0" advTm="3876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Resources</a:t>
            </a:r>
          </a:p>
        </p:txBody>
      </p:sp>
      <p:sp>
        <p:nvSpPr>
          <p:cNvPr id="6" name="Rectangle 5">
            <a:extLst>
              <a:ext uri="{FF2B5EF4-FFF2-40B4-BE49-F238E27FC236}">
                <a16:creationId xmlns:a16="http://schemas.microsoft.com/office/drawing/2014/main" id="{C4107A1D-DBEB-488D-B84C-6061A5B59F04}"/>
              </a:ext>
            </a:extLst>
          </p:cNvPr>
          <p:cNvSpPr/>
          <p:nvPr/>
        </p:nvSpPr>
        <p:spPr>
          <a:xfrm>
            <a:off x="616214" y="1426623"/>
            <a:ext cx="7347915" cy="4708981"/>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rPr>
              <a:t>Daniel Goleman’s Book: </a:t>
            </a:r>
            <a:r>
              <a:rPr lang="en-US" i="1" dirty="0">
                <a:latin typeface="Arial" panose="020B0604020202020204" pitchFamily="34" charset="0"/>
              </a:rPr>
              <a:t>Emotional Intelligence: Why It Can Matter More Than IQ</a:t>
            </a:r>
          </a:p>
          <a:p>
            <a:endParaRPr lang="en-US"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UMMS Compensation Website – </a:t>
            </a:r>
            <a:r>
              <a:rPr lang="en-US" dirty="0">
                <a:latin typeface="Arial" panose="020B0604020202020204" pitchFamily="34" charset="0"/>
                <a:hlinkClick r:id="rId4"/>
              </a:rPr>
              <a:t>https://umassmed.edu/hr/compensation</a:t>
            </a:r>
            <a:endParaRPr lang="en-US" dirty="0">
              <a:latin typeface="Arial" panose="020B0604020202020204" pitchFamily="34" charset="0"/>
            </a:endParaRPr>
          </a:p>
          <a:p>
            <a:pPr lvl="1"/>
            <a:endParaRPr lang="en-US" sz="1400" i="1" dirty="0">
              <a:latin typeface="Arial" panose="020B0604020202020204" pitchFamily="34" charset="0"/>
            </a:endParaRPr>
          </a:p>
          <a:p>
            <a:pPr lvl="1"/>
            <a:r>
              <a:rPr lang="en-US" sz="1400" i="1" dirty="0">
                <a:latin typeface="Arial" panose="020B0604020202020204" pitchFamily="34" charset="0"/>
              </a:rPr>
              <a:t>-UMMS Core Competencies</a:t>
            </a:r>
          </a:p>
          <a:p>
            <a:pPr lvl="1"/>
            <a:r>
              <a:rPr lang="en-US" sz="1400" i="1" dirty="0">
                <a:latin typeface="Arial" panose="020B0604020202020204" pitchFamily="34" charset="0"/>
              </a:rPr>
              <a:t>-Dept. &amp; Position Specific Competencies</a:t>
            </a:r>
          </a:p>
          <a:p>
            <a:pPr lvl="1"/>
            <a:r>
              <a:rPr lang="en-US" sz="1400" i="1" dirty="0">
                <a:latin typeface="Arial" panose="020B0604020202020204" pitchFamily="34" charset="0"/>
              </a:rPr>
              <a:t>-Core Competency Worksheet</a:t>
            </a:r>
          </a:p>
          <a:p>
            <a:pPr lvl="1"/>
            <a:r>
              <a:rPr lang="en-US" sz="1400" i="1" dirty="0">
                <a:latin typeface="Arial" panose="020B0604020202020204" pitchFamily="34" charset="0"/>
              </a:rPr>
              <a:t>-FY 2019 UMMS Performance Appraisal Form</a:t>
            </a:r>
          </a:p>
          <a:p>
            <a:endParaRPr lang="en-US" i="1" dirty="0">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UMMS Learning &amp; Development Website –</a:t>
            </a:r>
          </a:p>
          <a:p>
            <a:r>
              <a:rPr lang="en-US" dirty="0">
                <a:latin typeface="Arial" panose="020B0604020202020204" pitchFamily="34" charset="0"/>
              </a:rPr>
              <a:t>     </a:t>
            </a:r>
            <a:r>
              <a:rPr lang="en-US" dirty="0">
                <a:latin typeface="Arial" panose="020B0604020202020204" pitchFamily="34" charset="0"/>
                <a:hlinkClick r:id="rId5"/>
              </a:rPr>
              <a:t>https://umassmed.edu/hr/learninganddevelopment/course-offerings/</a:t>
            </a:r>
            <a:endParaRPr lang="en-US" dirty="0">
              <a:latin typeface="Arial" panose="020B0604020202020204" pitchFamily="34" charset="0"/>
            </a:endParaRPr>
          </a:p>
          <a:p>
            <a:endParaRPr lang="en-US" dirty="0">
              <a:latin typeface="Arial" panose="020B0604020202020204" pitchFamily="34" charset="0"/>
            </a:endParaRPr>
          </a:p>
          <a:p>
            <a:pPr lvl="1"/>
            <a:r>
              <a:rPr lang="en-US" sz="1400" dirty="0">
                <a:latin typeface="Arial" panose="020B0604020202020204" pitchFamily="34" charset="0"/>
              </a:rPr>
              <a:t>-</a:t>
            </a:r>
            <a:r>
              <a:rPr lang="en-US" sz="1400" i="1" dirty="0">
                <a:latin typeface="Arial" panose="020B0604020202020204" pitchFamily="34" charset="0"/>
              </a:rPr>
              <a:t>UMMS Competency Model Training Webinar (within Professional Development)</a:t>
            </a:r>
          </a:p>
          <a:p>
            <a:pPr lvl="1"/>
            <a:endParaRPr lang="en-US" dirty="0">
              <a:latin typeface="Arial" panose="020B0604020202020204" pitchFamily="34" charset="0"/>
            </a:endParaRPr>
          </a:p>
          <a:p>
            <a:r>
              <a:rPr lang="en-US" dirty="0">
                <a:latin typeface="Arial" panose="020B0604020202020204" pitchFamily="34" charset="0"/>
              </a:rPr>
              <a:t> </a:t>
            </a:r>
          </a:p>
          <a:p>
            <a:endParaRPr lang="en-US" i="1" dirty="0">
              <a:latin typeface="Arial" panose="020B0604020202020204" pitchFamily="34" charset="0"/>
            </a:endParaRPr>
          </a:p>
        </p:txBody>
      </p:sp>
    </p:spTree>
    <p:custDataLst>
      <p:tags r:id="rId1"/>
    </p:custDataLst>
    <p:extLst>
      <p:ext uri="{BB962C8B-B14F-4D97-AF65-F5344CB8AC3E}">
        <p14:creationId xmlns:p14="http://schemas.microsoft.com/office/powerpoint/2010/main" val="367881301"/>
      </p:ext>
    </p:extLst>
  </p:cSld>
  <p:clrMapOvr>
    <a:masterClrMapping/>
  </p:clrMapOvr>
  <mc:AlternateContent xmlns:mc="http://schemas.openxmlformats.org/markup-compatibility/2006" xmlns:p14="http://schemas.microsoft.com/office/powerpoint/2010/main">
    <mc:Choice Requires="p14">
      <p:transition spd="slow" p14:dur="2000" advClick="0" advTm="29389"/>
    </mc:Choice>
    <mc:Fallback xmlns="">
      <p:transition spd="slow" advClick="0" advTm="2938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Questions?</a:t>
            </a:r>
          </a:p>
        </p:txBody>
      </p:sp>
      <p:pic>
        <p:nvPicPr>
          <p:cNvPr id="4" name="Picture 4" descr="Image result for question mark images">
            <a:extLst>
              <a:ext uri="{FF2B5EF4-FFF2-40B4-BE49-F238E27FC236}">
                <a16:creationId xmlns:a16="http://schemas.microsoft.com/office/drawing/2014/main" id="{DE3BBD58-7DB2-47B2-A29A-A999C0019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654" y="1291140"/>
            <a:ext cx="5193792" cy="29260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8915732"/>
      </p:ext>
    </p:extLst>
  </p:cSld>
  <p:clrMapOvr>
    <a:masterClrMapping/>
  </p:clrMapOvr>
  <mc:AlternateContent xmlns:mc="http://schemas.openxmlformats.org/markup-compatibility/2006" xmlns:p14="http://schemas.microsoft.com/office/powerpoint/2010/main">
    <mc:Choice Requires="p14">
      <p:transition spd="slow" p14:dur="2000" advClick="0" advTm="12054"/>
    </mc:Choice>
    <mc:Fallback xmlns="">
      <p:transition spd="slow" advClick="0" advTm="120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C77C03-AA04-4884-8FA9-F790426D27C0}"/>
              </a:ext>
            </a:extLst>
          </p:cNvPr>
          <p:cNvSpPr>
            <a:spLocks noGrp="1"/>
          </p:cNvSpPr>
          <p:nvPr>
            <p:ph type="ctrTitle"/>
          </p:nvPr>
        </p:nvSpPr>
        <p:spPr>
          <a:xfrm>
            <a:off x="616214" y="444246"/>
            <a:ext cx="7772400" cy="704850"/>
          </a:xfrm>
        </p:spPr>
        <p:txBody>
          <a:bodyPr>
            <a:normAutofit fontScale="90000"/>
          </a:bodyPr>
          <a:lstStyle/>
          <a:p>
            <a:r>
              <a:rPr lang="en-US" sz="3600" dirty="0"/>
              <a:t>Emotional Intelligence by the numbers</a:t>
            </a:r>
          </a:p>
        </p:txBody>
      </p:sp>
      <p:pic>
        <p:nvPicPr>
          <p:cNvPr id="1026" name="Picture 2" descr="Image result for emotional intelligence statistics">
            <a:extLst>
              <a:ext uri="{FF2B5EF4-FFF2-40B4-BE49-F238E27FC236}">
                <a16:creationId xmlns:a16="http://schemas.microsoft.com/office/drawing/2014/main" id="{BB5C1C13-3DDD-4782-8321-ACC87C9D7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1063521"/>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3925742"/>
      </p:ext>
    </p:extLst>
  </p:cSld>
  <p:clrMapOvr>
    <a:masterClrMapping/>
  </p:clrMapOvr>
  <mc:AlternateContent xmlns:mc="http://schemas.openxmlformats.org/markup-compatibility/2006" xmlns:p14="http://schemas.microsoft.com/office/powerpoint/2010/main">
    <mc:Choice Requires="p14">
      <p:transition spd="slow" p14:dur="2000" advClick="0" advTm="29525"/>
    </mc:Choice>
    <mc:Fallback xmlns="">
      <p:transition spd="slow" advClick="0" advTm="295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Agenda</a:t>
            </a:r>
          </a:p>
        </p:txBody>
      </p:sp>
      <p:sp>
        <p:nvSpPr>
          <p:cNvPr id="5" name="TextBox 4"/>
          <p:cNvSpPr txBox="1"/>
          <p:nvPr/>
        </p:nvSpPr>
        <p:spPr>
          <a:xfrm>
            <a:off x="616214" y="1459230"/>
            <a:ext cx="8298750" cy="5786199"/>
          </a:xfrm>
          <a:prstGeom prst="rect">
            <a:avLst/>
          </a:prstGeom>
          <a:noFill/>
        </p:spPr>
        <p:txBody>
          <a:bodyPr wrap="square" rtlCol="0">
            <a:spAutoFit/>
          </a:bodyPr>
          <a:lstStyle/>
          <a:p>
            <a:pPr marL="342900" indent="-342900">
              <a:buFont typeface="Arial" panose="020B0604020202020204" pitchFamily="34" charset="0"/>
              <a:buChar char="•"/>
            </a:pPr>
            <a:r>
              <a:rPr lang="en-US" sz="2400" dirty="0"/>
              <a:t>Definition of Emotional Intelligence</a:t>
            </a:r>
          </a:p>
          <a:p>
            <a:pPr marL="342900" indent="-342900">
              <a:buFont typeface="Arial" panose="020B0604020202020204" pitchFamily="34" charset="0"/>
              <a:buChar char="•"/>
            </a:pPr>
            <a:r>
              <a:rPr lang="en-US" sz="2400" dirty="0"/>
              <a:t>History of Emotional Intelligence</a:t>
            </a:r>
          </a:p>
          <a:p>
            <a:pPr marL="342900" indent="-342900">
              <a:buFont typeface="Arial" panose="020B0604020202020204" pitchFamily="34" charset="0"/>
              <a:buChar char="•"/>
            </a:pPr>
            <a:r>
              <a:rPr lang="en-US" sz="2400" dirty="0"/>
              <a:t>Why Emotional Intelligence is so important in the workplace</a:t>
            </a:r>
          </a:p>
          <a:p>
            <a:pPr marL="342900" indent="-342900">
              <a:buFont typeface="Arial" panose="020B0604020202020204" pitchFamily="34" charset="0"/>
              <a:buChar char="•"/>
            </a:pPr>
            <a:r>
              <a:rPr lang="en-US" sz="2400" dirty="0"/>
              <a:t>The five areas of Emotional Intelligence</a:t>
            </a:r>
          </a:p>
          <a:p>
            <a:pPr marL="342900" indent="-342900">
              <a:buFont typeface="Arial" panose="020B0604020202020204" pitchFamily="34" charset="0"/>
              <a:buChar char="•"/>
            </a:pPr>
            <a:r>
              <a:rPr lang="en-US" sz="2400" dirty="0"/>
              <a:t>What you can do to increase your Emotional Intelligence</a:t>
            </a:r>
          </a:p>
          <a:p>
            <a:pPr marL="342900" indent="-342900">
              <a:buFont typeface="Arial" panose="020B0604020202020204" pitchFamily="34" charset="0"/>
              <a:buChar char="•"/>
            </a:pPr>
            <a:r>
              <a:rPr lang="en-US" sz="2400" dirty="0"/>
              <a:t>How Emotional Intelligence can help you develop and enhance your UMMS Core Competency Skills</a:t>
            </a:r>
          </a:p>
          <a:p>
            <a:pPr marL="342900" indent="-342900">
              <a:buFont typeface="Arial" panose="020B0604020202020204" pitchFamily="34" charset="0"/>
              <a:buChar char="•"/>
            </a:pPr>
            <a:endParaRPr lang="en-US" sz="2400" dirty="0"/>
          </a:p>
          <a:p>
            <a:r>
              <a:rPr lang="en-US" sz="2400" dirty="0"/>
              <a:t>***Please print out the </a:t>
            </a:r>
            <a:r>
              <a:rPr lang="en-US" sz="2400" u="sng" dirty="0">
                <a:hlinkClick r:id="rId4"/>
              </a:rPr>
              <a:t>Emotional Intelligence Workbook</a:t>
            </a:r>
            <a:r>
              <a:rPr lang="en-US" sz="2400" dirty="0"/>
              <a:t> before continuing*** </a:t>
            </a:r>
          </a:p>
          <a:p>
            <a:pPr marL="342900" indent="-342900">
              <a:buFont typeface="Arial" panose="020B0604020202020204" pitchFamily="34" charset="0"/>
              <a:buChar char="•"/>
            </a:pPr>
            <a:endParaRPr lang="en-US" sz="2400" dirty="0"/>
          </a:p>
          <a:p>
            <a:endParaRPr lang="en-US" sz="2400" dirty="0"/>
          </a:p>
          <a:p>
            <a:endParaRPr lang="en-US" altLang="en-US" sz="2000" b="1" dirty="0"/>
          </a:p>
          <a:p>
            <a:endParaRPr lang="en-US" sz="2000" b="1" dirty="0"/>
          </a:p>
          <a:p>
            <a:endParaRPr lang="en-US" dirty="0"/>
          </a:p>
        </p:txBody>
      </p:sp>
      <p:pic>
        <p:nvPicPr>
          <p:cNvPr id="4" name="Picture 8" descr="Image result for agenda images">
            <a:hlinkClick r:id="rId5"/>
            <a:extLst>
              <a:ext uri="{FF2B5EF4-FFF2-40B4-BE49-F238E27FC236}">
                <a16:creationId xmlns:a16="http://schemas.microsoft.com/office/drawing/2014/main" id="{33502F76-75C9-4160-A308-E72DB742F4C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7820" y="444246"/>
            <a:ext cx="1328165" cy="1280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9555533"/>
      </p:ext>
    </p:extLst>
  </p:cSld>
  <p:clrMapOvr>
    <a:masterClrMapping/>
  </p:clrMapOvr>
  <mc:AlternateContent xmlns:mc="http://schemas.openxmlformats.org/markup-compatibility/2006" xmlns:p14="http://schemas.microsoft.com/office/powerpoint/2010/main">
    <mc:Choice Requires="p14">
      <p:transition spd="slow" p14:dur="2000" advClick="0" advTm="38597"/>
    </mc:Choice>
    <mc:Fallback xmlns="">
      <p:transition spd="slow" advClick="0" advTm="385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25" y="494792"/>
            <a:ext cx="7772400" cy="704850"/>
          </a:xfrm>
        </p:spPr>
        <p:txBody>
          <a:bodyPr>
            <a:normAutofit/>
          </a:bodyPr>
          <a:lstStyle/>
          <a:p>
            <a:r>
              <a:rPr lang="en-US" sz="3600" dirty="0"/>
              <a:t>What is Emotional Intelligence?</a:t>
            </a:r>
          </a:p>
        </p:txBody>
      </p:sp>
      <p:sp>
        <p:nvSpPr>
          <p:cNvPr id="7" name="TextBox 6">
            <a:extLst>
              <a:ext uri="{FF2B5EF4-FFF2-40B4-BE49-F238E27FC236}">
                <a16:creationId xmlns:a16="http://schemas.microsoft.com/office/drawing/2014/main" id="{4F917FCA-2108-4A9C-AFBE-7D4C39AFF7B2}"/>
              </a:ext>
            </a:extLst>
          </p:cNvPr>
          <p:cNvSpPr txBox="1"/>
          <p:nvPr/>
        </p:nvSpPr>
        <p:spPr>
          <a:xfrm>
            <a:off x="422625" y="1950013"/>
            <a:ext cx="8298750" cy="2769989"/>
          </a:xfrm>
          <a:prstGeom prst="rect">
            <a:avLst/>
          </a:prstGeom>
          <a:noFill/>
        </p:spPr>
        <p:txBody>
          <a:bodyPr wrap="square" rtlCol="0">
            <a:spAutoFit/>
          </a:bodyPr>
          <a:lstStyle/>
          <a:p>
            <a:r>
              <a:rPr lang="en-US" sz="2400" dirty="0"/>
              <a:t>Ability to recognize, understand and manage our own emotions; and to recognize, understand and influence the emotions of others.</a:t>
            </a:r>
          </a:p>
          <a:p>
            <a:endParaRPr lang="en-US" sz="2400" dirty="0"/>
          </a:p>
          <a:p>
            <a:r>
              <a:rPr lang="en-US" altLang="en-US" sz="2000" i="1" dirty="0"/>
              <a:t>Being aware that emotions can drive our behavior and impact people (positively or negatively) and learning how to manage those emotions.</a:t>
            </a:r>
          </a:p>
          <a:p>
            <a:endParaRPr lang="en-US" sz="2000" b="1" dirty="0"/>
          </a:p>
          <a:p>
            <a:endParaRPr lang="en-US" dirty="0"/>
          </a:p>
        </p:txBody>
      </p:sp>
      <p:pic>
        <p:nvPicPr>
          <p:cNvPr id="13" name="Picture 12">
            <a:extLst>
              <a:ext uri="{FF2B5EF4-FFF2-40B4-BE49-F238E27FC236}">
                <a16:creationId xmlns:a16="http://schemas.microsoft.com/office/drawing/2014/main" id="{5AC65431-C3A9-4A91-8485-F34D52751D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49775" y="390017"/>
            <a:ext cx="1371600" cy="914400"/>
          </a:xfrm>
          <a:prstGeom prst="rect">
            <a:avLst/>
          </a:prstGeom>
        </p:spPr>
      </p:pic>
    </p:spTree>
    <p:custDataLst>
      <p:tags r:id="rId1"/>
    </p:custDataLst>
    <p:extLst>
      <p:ext uri="{BB962C8B-B14F-4D97-AF65-F5344CB8AC3E}">
        <p14:creationId xmlns:p14="http://schemas.microsoft.com/office/powerpoint/2010/main" val="617031386"/>
      </p:ext>
    </p:extLst>
  </p:cSld>
  <p:clrMapOvr>
    <a:masterClrMapping/>
  </p:clrMapOvr>
  <mc:AlternateContent xmlns:mc="http://schemas.openxmlformats.org/markup-compatibility/2006" xmlns:p14="http://schemas.microsoft.com/office/powerpoint/2010/main">
    <mc:Choice Requires="p14">
      <p:transition spd="slow" p14:dur="2000" advClick="0" advTm="24515"/>
    </mc:Choice>
    <mc:Fallback xmlns="">
      <p:transition spd="slow" advClick="0" advTm="245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36" y="258886"/>
            <a:ext cx="7772400" cy="704850"/>
          </a:xfrm>
        </p:spPr>
        <p:txBody>
          <a:bodyPr>
            <a:normAutofit fontScale="90000"/>
          </a:bodyPr>
          <a:lstStyle/>
          <a:p>
            <a:r>
              <a:rPr lang="en-US" sz="3600" dirty="0"/>
              <a:t>Emotional Intelligence – A Brief History</a:t>
            </a:r>
          </a:p>
        </p:txBody>
      </p:sp>
      <p:pic>
        <p:nvPicPr>
          <p:cNvPr id="3" name="Picture 2" descr="This is a picture of the book cover for &quot;Emotional Intelligence - Why it can matter more than IQ&quot; by Daniel Goleman.">
            <a:extLst>
              <a:ext uri="{FF2B5EF4-FFF2-40B4-BE49-F238E27FC236}">
                <a16:creationId xmlns:a16="http://schemas.microsoft.com/office/drawing/2014/main" id="{A247B2CD-3BC9-4833-8739-FAE101C87472}"/>
              </a:ext>
            </a:extLst>
          </p:cNvPr>
          <p:cNvPicPr>
            <a:picLocks noChangeAspect="1"/>
          </p:cNvPicPr>
          <p:nvPr/>
        </p:nvPicPr>
        <p:blipFill>
          <a:blip r:embed="rId4"/>
          <a:stretch>
            <a:fillRect/>
          </a:stretch>
        </p:blipFill>
        <p:spPr>
          <a:xfrm>
            <a:off x="6432299" y="1389855"/>
            <a:ext cx="1632960" cy="2468880"/>
          </a:xfrm>
          <a:prstGeom prst="rect">
            <a:avLst/>
          </a:prstGeom>
        </p:spPr>
      </p:pic>
      <p:sp>
        <p:nvSpPr>
          <p:cNvPr id="4" name="Rectangle 3">
            <a:extLst>
              <a:ext uri="{FF2B5EF4-FFF2-40B4-BE49-F238E27FC236}">
                <a16:creationId xmlns:a16="http://schemas.microsoft.com/office/drawing/2014/main" id="{2DD18A87-A694-4BA5-B7FE-1355BA35E184}"/>
              </a:ext>
            </a:extLst>
          </p:cNvPr>
          <p:cNvSpPr/>
          <p:nvPr/>
        </p:nvSpPr>
        <p:spPr>
          <a:xfrm>
            <a:off x="799439" y="1712642"/>
            <a:ext cx="5241247" cy="1631216"/>
          </a:xfrm>
          <a:prstGeom prst="rect">
            <a:avLst/>
          </a:prstGeom>
        </p:spPr>
        <p:txBody>
          <a:bodyPr wrap="square">
            <a:spAutoFit/>
          </a:bodyPr>
          <a:lstStyle/>
          <a:p>
            <a:r>
              <a:rPr lang="en-US" sz="2000" dirty="0"/>
              <a:t>The concept of Emotional Intelligence became popular in the mid-1990’s with Daniel Goleman’s book – </a:t>
            </a:r>
            <a:r>
              <a:rPr lang="en-US" sz="2000" i="1" dirty="0"/>
              <a:t>Emotional Intelligence: Why it Can Matter More than IQ.   </a:t>
            </a:r>
          </a:p>
        </p:txBody>
      </p:sp>
    </p:spTree>
    <p:custDataLst>
      <p:tags r:id="rId1"/>
    </p:custDataLst>
    <p:extLst>
      <p:ext uri="{BB962C8B-B14F-4D97-AF65-F5344CB8AC3E}">
        <p14:creationId xmlns:p14="http://schemas.microsoft.com/office/powerpoint/2010/main" val="2324275751"/>
      </p:ext>
    </p:extLst>
  </p:cSld>
  <p:clrMapOvr>
    <a:masterClrMapping/>
  </p:clrMapOvr>
  <mc:AlternateContent xmlns:mc="http://schemas.openxmlformats.org/markup-compatibility/2006" xmlns:p14="http://schemas.microsoft.com/office/powerpoint/2010/main">
    <mc:Choice Requires="p14">
      <p:transition spd="slow" p14:dur="2000" advClick="0" advTm="26573"/>
    </mc:Choice>
    <mc:Fallback xmlns="">
      <p:transition spd="slow" advClick="0" advTm="265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630" y="190841"/>
            <a:ext cx="7772400" cy="704850"/>
          </a:xfrm>
        </p:spPr>
        <p:txBody>
          <a:bodyPr>
            <a:normAutofit/>
          </a:bodyPr>
          <a:lstStyle/>
          <a:p>
            <a:r>
              <a:rPr lang="en-US" sz="2800" b="1" dirty="0"/>
              <a:t>E</a:t>
            </a:r>
            <a:r>
              <a:rPr lang="en-US" sz="2800" dirty="0"/>
              <a:t>motional </a:t>
            </a:r>
            <a:r>
              <a:rPr lang="en-US" sz="2800" b="1" dirty="0"/>
              <a:t>I</a:t>
            </a:r>
            <a:r>
              <a:rPr lang="en-US" sz="2800" dirty="0"/>
              <a:t>ntelligence vs </a:t>
            </a:r>
            <a:r>
              <a:rPr lang="en-US" sz="2800" b="1" dirty="0"/>
              <a:t>I</a:t>
            </a:r>
            <a:r>
              <a:rPr lang="en-US" sz="2800" dirty="0"/>
              <a:t>ntelligence </a:t>
            </a:r>
            <a:r>
              <a:rPr lang="en-US" sz="2800" b="1" dirty="0"/>
              <a:t>Q</a:t>
            </a:r>
            <a:r>
              <a:rPr lang="en-US" sz="2800" dirty="0"/>
              <a:t>uotient</a:t>
            </a:r>
          </a:p>
        </p:txBody>
      </p:sp>
      <p:sp>
        <p:nvSpPr>
          <p:cNvPr id="5" name="TextBox 1"/>
          <p:cNvSpPr txBox="1"/>
          <p:nvPr/>
        </p:nvSpPr>
        <p:spPr>
          <a:xfrm>
            <a:off x="822263" y="1014763"/>
            <a:ext cx="1699167" cy="400110"/>
          </a:xfrm>
          <a:prstGeom prst="rect">
            <a:avLst/>
          </a:prstGeom>
          <a:noFill/>
        </p:spPr>
        <p:txBody>
          <a:bodyPr wrap="square" rtlCol="0">
            <a:spAutoFit/>
          </a:bodyPr>
          <a:lstStyle/>
          <a:p>
            <a:r>
              <a:rPr lang="en-US" altLang="en-US" sz="2000" b="1" i="1" dirty="0"/>
              <a:t>EQ vs IQ</a:t>
            </a:r>
          </a:p>
        </p:txBody>
      </p:sp>
      <p:sp>
        <p:nvSpPr>
          <p:cNvPr id="6" name="Textbox 2">
            <a:extLst>
              <a:ext uri="{FF2B5EF4-FFF2-40B4-BE49-F238E27FC236}">
                <a16:creationId xmlns:a16="http://schemas.microsoft.com/office/drawing/2014/main" id="{13688FDD-B8C6-48A5-BE39-B9D0471E4028}"/>
              </a:ext>
            </a:extLst>
          </p:cNvPr>
          <p:cNvSpPr/>
          <p:nvPr/>
        </p:nvSpPr>
        <p:spPr>
          <a:xfrm>
            <a:off x="378372" y="1536583"/>
            <a:ext cx="8196916" cy="2585323"/>
          </a:xfrm>
          <a:prstGeom prst="rect">
            <a:avLst/>
          </a:prstGeom>
        </p:spPr>
        <p:txBody>
          <a:bodyPr wrap="square">
            <a:spAutoFit/>
          </a:bodyPr>
          <a:lstStyle/>
          <a:p>
            <a:pPr marL="285750" indent="-285750">
              <a:buFont typeface="Arial" panose="020B0604020202020204" pitchFamily="34" charset="0"/>
              <a:buChar char="•"/>
            </a:pPr>
            <a:r>
              <a:rPr lang="en-US" dirty="0"/>
              <a:t>There is no correlation between IQ and EI scores</a:t>
            </a:r>
          </a:p>
          <a:p>
            <a:pPr marL="285750" indent="-285750">
              <a:buFont typeface="Arial" panose="020B0604020202020204" pitchFamily="34" charset="0"/>
              <a:buChar char="•"/>
            </a:pPr>
            <a:r>
              <a:rPr lang="en-US" dirty="0"/>
              <a:t>Academic aptitude (IQ) has no connection with how people understand and deal with their emotions and the emotions of others (EI) </a:t>
            </a:r>
          </a:p>
          <a:p>
            <a:pPr marL="285750" indent="-285750">
              <a:buFont typeface="Arial" panose="020B0604020202020204" pitchFamily="34" charset="0"/>
              <a:buChar char="•"/>
            </a:pPr>
            <a:r>
              <a:rPr lang="en-US" dirty="0"/>
              <a:t>Some people have high IQs and low emotional intelligence and vice versa, while some people score highly on both and some do not</a:t>
            </a:r>
          </a:p>
          <a:p>
            <a:pPr marL="285750" indent="-285750">
              <a:buFont typeface="Arial" panose="020B0604020202020204" pitchFamily="34" charset="0"/>
              <a:buChar char="•"/>
            </a:pPr>
            <a:r>
              <a:rPr lang="en-US" dirty="0"/>
              <a:t>Emotional intelligence is the one part of the human psyche that we can develop and improve by learning and practicing new skills</a:t>
            </a:r>
          </a:p>
          <a:p>
            <a:pPr marL="285750" indent="-285750">
              <a:buFont typeface="Arial" panose="020B0604020202020204" pitchFamily="34" charset="0"/>
              <a:buChar char="•"/>
            </a:pPr>
            <a:r>
              <a:rPr lang="en-US" dirty="0"/>
              <a:t>IQ and personality are more static measures </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885468575"/>
      </p:ext>
    </p:extLst>
  </p:cSld>
  <p:clrMapOvr>
    <a:masterClrMapping/>
  </p:clrMapOvr>
  <mc:AlternateContent xmlns:mc="http://schemas.openxmlformats.org/markup-compatibility/2006" xmlns:p14="http://schemas.microsoft.com/office/powerpoint/2010/main">
    <mc:Choice Requires="p14">
      <p:transition spd="slow" p14:dur="2000" advClick="0" advTm="51972"/>
    </mc:Choice>
    <mc:Fallback xmlns="">
      <p:transition spd="slow" advClick="0" advTm="519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014" y="449618"/>
            <a:ext cx="7772400" cy="704850"/>
          </a:xfrm>
        </p:spPr>
        <p:txBody>
          <a:bodyPr>
            <a:normAutofit fontScale="90000"/>
          </a:bodyPr>
          <a:lstStyle/>
          <a:p>
            <a:r>
              <a:rPr lang="en-US" sz="3600" dirty="0"/>
              <a:t>Why Emotional Intelligence is so important in the workplace</a:t>
            </a:r>
          </a:p>
        </p:txBody>
      </p:sp>
      <p:sp>
        <p:nvSpPr>
          <p:cNvPr id="3" name="Rectangle 2">
            <a:extLst>
              <a:ext uri="{FF2B5EF4-FFF2-40B4-BE49-F238E27FC236}">
                <a16:creationId xmlns:a16="http://schemas.microsoft.com/office/drawing/2014/main" id="{79EAF6EB-56D8-4AF0-80A2-AA5CABB1DBA1}"/>
              </a:ext>
            </a:extLst>
          </p:cNvPr>
          <p:cNvSpPr/>
          <p:nvPr/>
        </p:nvSpPr>
        <p:spPr>
          <a:xfrm>
            <a:off x="413014" y="1474307"/>
            <a:ext cx="5618798" cy="3970318"/>
          </a:xfrm>
          <a:prstGeom prst="rect">
            <a:avLst/>
          </a:prstGeom>
        </p:spPr>
        <p:txBody>
          <a:bodyPr wrap="square">
            <a:spAutoFit/>
          </a:bodyPr>
          <a:lstStyle/>
          <a:p>
            <a:r>
              <a:rPr lang="en-US" altLang="en-US" sz="2400" dirty="0"/>
              <a:t>Studies have shown that employees with Emotional Intelligence are more likely to be successful than those who are just technically competent.</a:t>
            </a:r>
          </a:p>
          <a:p>
            <a:endParaRPr lang="en-US" altLang="en-US" sz="2400" dirty="0"/>
          </a:p>
          <a:p>
            <a:r>
              <a:rPr lang="en-US" altLang="en-US" sz="2400" dirty="0"/>
              <a:t>Research has shown that people with higher levels of emotional intelligence enjoy more satisfying and successful careers and relationships. </a:t>
            </a:r>
          </a:p>
          <a:p>
            <a:endParaRPr lang="en-US" altLang="en-US" i="1" dirty="0"/>
          </a:p>
          <a:p>
            <a:endParaRPr lang="en-US" altLang="en-US" i="1" dirty="0"/>
          </a:p>
        </p:txBody>
      </p:sp>
      <p:sp>
        <p:nvSpPr>
          <p:cNvPr id="7" name="Rectangle 6">
            <a:extLst>
              <a:ext uri="{FF2B5EF4-FFF2-40B4-BE49-F238E27FC236}">
                <a16:creationId xmlns:a16="http://schemas.microsoft.com/office/drawing/2014/main" id="{F3CD8384-FDA1-4B7A-84D5-35096F9C8E30}"/>
              </a:ext>
            </a:extLst>
          </p:cNvPr>
          <p:cNvSpPr/>
          <p:nvPr/>
        </p:nvSpPr>
        <p:spPr>
          <a:xfrm>
            <a:off x="259855" y="5075293"/>
            <a:ext cx="8571982" cy="369332"/>
          </a:xfrm>
          <a:prstGeom prst="rect">
            <a:avLst/>
          </a:prstGeom>
        </p:spPr>
        <p:txBody>
          <a:bodyPr wrap="square">
            <a:spAutoFit/>
          </a:bodyPr>
          <a:lstStyle/>
          <a:p>
            <a:r>
              <a:rPr lang="en-US" altLang="en-US" b="1" i="1" dirty="0"/>
              <a:t>Emotional Intelligence is the key to both personal and professional success</a:t>
            </a:r>
            <a:r>
              <a:rPr lang="en-US" altLang="en-US" i="1" dirty="0"/>
              <a:t>.</a:t>
            </a:r>
          </a:p>
        </p:txBody>
      </p:sp>
      <p:pic>
        <p:nvPicPr>
          <p:cNvPr id="6" name="Picture 5" descr="This is a picture of people working with the words &quot;Emotional Intelligence is crucial for success in the workplace.&quot;">
            <a:extLst>
              <a:ext uri="{FF2B5EF4-FFF2-40B4-BE49-F238E27FC236}">
                <a16:creationId xmlns:a16="http://schemas.microsoft.com/office/drawing/2014/main" id="{2C2B01FB-5216-4245-86FC-E6BB918EC7C2}"/>
              </a:ext>
            </a:extLst>
          </p:cNvPr>
          <p:cNvPicPr>
            <a:picLocks noChangeAspect="1"/>
          </p:cNvPicPr>
          <p:nvPr/>
        </p:nvPicPr>
        <p:blipFill>
          <a:blip r:embed="rId4"/>
          <a:stretch>
            <a:fillRect/>
          </a:stretch>
        </p:blipFill>
        <p:spPr>
          <a:xfrm>
            <a:off x="6132663" y="1413375"/>
            <a:ext cx="2598323" cy="1828800"/>
          </a:xfrm>
          <a:prstGeom prst="rect">
            <a:avLst/>
          </a:prstGeom>
        </p:spPr>
      </p:pic>
    </p:spTree>
    <p:custDataLst>
      <p:tags r:id="rId1"/>
    </p:custDataLst>
    <p:extLst>
      <p:ext uri="{BB962C8B-B14F-4D97-AF65-F5344CB8AC3E}">
        <p14:creationId xmlns:p14="http://schemas.microsoft.com/office/powerpoint/2010/main" val="4202345551"/>
      </p:ext>
    </p:extLst>
  </p:cSld>
  <p:clrMapOvr>
    <a:masterClrMapping/>
  </p:clrMapOvr>
  <mc:AlternateContent xmlns:mc="http://schemas.openxmlformats.org/markup-compatibility/2006" xmlns:p14="http://schemas.microsoft.com/office/powerpoint/2010/main">
    <mc:Choice Requires="p14">
      <p:transition spd="slow" p14:dur="2000" advClick="0" advTm="47174"/>
    </mc:Choice>
    <mc:Fallback xmlns="">
      <p:transition spd="slow" advClick="0" advTm="471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fontScale="90000"/>
          </a:bodyPr>
          <a:lstStyle/>
          <a:p>
            <a:r>
              <a:rPr lang="en-US" sz="3600" dirty="0"/>
              <a:t>The Five Areas of Emotional Intelligence</a:t>
            </a:r>
          </a:p>
        </p:txBody>
      </p:sp>
      <p:sp>
        <p:nvSpPr>
          <p:cNvPr id="6" name="TextBox 5">
            <a:extLst>
              <a:ext uri="{FF2B5EF4-FFF2-40B4-BE49-F238E27FC236}">
                <a16:creationId xmlns:a16="http://schemas.microsoft.com/office/drawing/2014/main" id="{40B2D894-AE1C-4032-896B-BEAB75C48BD1}"/>
              </a:ext>
            </a:extLst>
          </p:cNvPr>
          <p:cNvSpPr txBox="1"/>
          <p:nvPr/>
        </p:nvSpPr>
        <p:spPr>
          <a:xfrm>
            <a:off x="616214" y="1550062"/>
            <a:ext cx="8298750" cy="4001095"/>
          </a:xfrm>
          <a:prstGeom prst="rect">
            <a:avLst/>
          </a:prstGeom>
          <a:noFill/>
        </p:spPr>
        <p:txBody>
          <a:bodyPr wrap="square" rtlCol="0">
            <a:spAutoFit/>
          </a:bodyPr>
          <a:lstStyle/>
          <a:p>
            <a:r>
              <a:rPr lang="en-US" sz="2400" b="1" dirty="0"/>
              <a:t>Personal – How we manage ourselves</a:t>
            </a:r>
          </a:p>
          <a:p>
            <a:pPr marL="457200" indent="-457200">
              <a:buFont typeface="+mj-lt"/>
              <a:buAutoNum type="arabicPeriod"/>
            </a:pPr>
            <a:r>
              <a:rPr lang="en-US" sz="2400" dirty="0"/>
              <a:t>Self-Awareness</a:t>
            </a:r>
          </a:p>
          <a:p>
            <a:pPr marL="457200" indent="-457200">
              <a:buFont typeface="+mj-lt"/>
              <a:buAutoNum type="arabicPeriod"/>
            </a:pPr>
            <a:r>
              <a:rPr lang="en-US" altLang="en-US" sz="2400" dirty="0"/>
              <a:t>Self-Regulation</a:t>
            </a:r>
          </a:p>
          <a:p>
            <a:pPr marL="457200" indent="-457200">
              <a:buFont typeface="+mj-lt"/>
              <a:buAutoNum type="arabicPeriod"/>
            </a:pPr>
            <a:r>
              <a:rPr lang="en-US" altLang="en-US" sz="2400" dirty="0"/>
              <a:t>Motivation</a:t>
            </a:r>
            <a:endParaRPr lang="en-US" altLang="en-US" sz="2000" dirty="0"/>
          </a:p>
          <a:p>
            <a:endParaRPr lang="en-US" sz="2000" b="1" dirty="0"/>
          </a:p>
          <a:p>
            <a:endParaRPr lang="en-US" sz="2400" b="1" dirty="0"/>
          </a:p>
          <a:p>
            <a:endParaRPr lang="en-US" sz="2400" b="1" dirty="0"/>
          </a:p>
          <a:p>
            <a:r>
              <a:rPr lang="en-US" sz="2400" b="1" dirty="0"/>
              <a:t>Social Skills – How we handle relationships with others</a:t>
            </a:r>
          </a:p>
          <a:p>
            <a:pPr lvl="0"/>
            <a:r>
              <a:rPr lang="en-US" altLang="en-US" sz="2400" dirty="0">
                <a:solidFill>
                  <a:prstClr val="black"/>
                </a:solidFill>
              </a:rPr>
              <a:t>4. Social Skill</a:t>
            </a:r>
          </a:p>
          <a:p>
            <a:pPr lvl="0"/>
            <a:r>
              <a:rPr lang="en-US" altLang="en-US" sz="2400" dirty="0">
                <a:solidFill>
                  <a:prstClr val="black"/>
                </a:solidFill>
              </a:rPr>
              <a:t>5. Empathy</a:t>
            </a:r>
          </a:p>
          <a:p>
            <a:endParaRPr lang="en-US" dirty="0"/>
          </a:p>
        </p:txBody>
      </p:sp>
    </p:spTree>
    <p:custDataLst>
      <p:tags r:id="rId1"/>
    </p:custDataLst>
    <p:extLst>
      <p:ext uri="{BB962C8B-B14F-4D97-AF65-F5344CB8AC3E}">
        <p14:creationId xmlns:p14="http://schemas.microsoft.com/office/powerpoint/2010/main" val="2277472849"/>
      </p:ext>
    </p:extLst>
  </p:cSld>
  <p:clrMapOvr>
    <a:masterClrMapping/>
  </p:clrMapOvr>
  <mc:AlternateContent xmlns:mc="http://schemas.openxmlformats.org/markup-compatibility/2006" xmlns:p14="http://schemas.microsoft.com/office/powerpoint/2010/main">
    <mc:Choice Requires="p14">
      <p:transition spd="slow" p14:dur="2000" advClick="0" advTm="21712"/>
    </mc:Choice>
    <mc:Fallback xmlns="">
      <p:transition spd="slow" advClick="0" advTm="217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62" y="444246"/>
            <a:ext cx="7772400" cy="704850"/>
          </a:xfrm>
        </p:spPr>
        <p:txBody>
          <a:bodyPr>
            <a:normAutofit fontScale="90000"/>
          </a:bodyPr>
          <a:lstStyle/>
          <a:p>
            <a:r>
              <a:rPr lang="en-US" sz="3600" dirty="0"/>
              <a:t>The Five Areas of Emotional Intelligence:</a:t>
            </a:r>
            <a:br>
              <a:rPr lang="en-US" sz="3600" dirty="0"/>
            </a:br>
            <a:r>
              <a:rPr lang="en-US" sz="2700" dirty="0"/>
              <a:t>Self-Awareness</a:t>
            </a:r>
          </a:p>
        </p:txBody>
      </p:sp>
      <p:sp>
        <p:nvSpPr>
          <p:cNvPr id="4" name="Rectangle 3">
            <a:extLst>
              <a:ext uri="{FF2B5EF4-FFF2-40B4-BE49-F238E27FC236}">
                <a16:creationId xmlns:a16="http://schemas.microsoft.com/office/drawing/2014/main" id="{3C36F1C0-9AD0-4627-A95F-A2E17FA8945A}"/>
              </a:ext>
            </a:extLst>
          </p:cNvPr>
          <p:cNvSpPr/>
          <p:nvPr/>
        </p:nvSpPr>
        <p:spPr>
          <a:xfrm>
            <a:off x="543062" y="1635023"/>
            <a:ext cx="3416256" cy="523220"/>
          </a:xfrm>
          <a:prstGeom prst="rect">
            <a:avLst/>
          </a:prstGeom>
        </p:spPr>
        <p:txBody>
          <a:bodyPr wrap="none">
            <a:spAutoFit/>
          </a:bodyPr>
          <a:lstStyle/>
          <a:p>
            <a:r>
              <a:rPr lang="en-US" sz="2800" dirty="0">
                <a:solidFill>
                  <a:srgbClr val="1F497D"/>
                </a:solidFill>
              </a:rPr>
              <a:t>#1 - Self-Awareness</a:t>
            </a:r>
          </a:p>
        </p:txBody>
      </p:sp>
      <p:sp>
        <p:nvSpPr>
          <p:cNvPr id="3" name="Rectangle 2">
            <a:extLst>
              <a:ext uri="{FF2B5EF4-FFF2-40B4-BE49-F238E27FC236}">
                <a16:creationId xmlns:a16="http://schemas.microsoft.com/office/drawing/2014/main" id="{E8304AEC-B570-4716-96C2-DE2ED226453E}"/>
              </a:ext>
            </a:extLst>
          </p:cNvPr>
          <p:cNvSpPr/>
          <p:nvPr/>
        </p:nvSpPr>
        <p:spPr>
          <a:xfrm>
            <a:off x="543062" y="2644170"/>
            <a:ext cx="7566733" cy="1569660"/>
          </a:xfrm>
          <a:prstGeom prst="rect">
            <a:avLst/>
          </a:prstGeom>
        </p:spPr>
        <p:txBody>
          <a:bodyPr wrap="square">
            <a:spAutoFit/>
          </a:bodyPr>
          <a:lstStyle/>
          <a:p>
            <a:r>
              <a:rPr lang="en-US" sz="2400" dirty="0">
                <a:latin typeface="Arial" panose="020B0604020202020204" pitchFamily="34" charset="0"/>
              </a:rPr>
              <a:t>The ability to know one's emotions, strengths, weaknesses, drives, values and goals and recognize their impact on others while using gut feelings to guide decisions.</a:t>
            </a:r>
          </a:p>
        </p:txBody>
      </p:sp>
      <p:pic>
        <p:nvPicPr>
          <p:cNvPr id="6" name="Picture 5">
            <a:extLst>
              <a:ext uri="{FF2B5EF4-FFF2-40B4-BE49-F238E27FC236}">
                <a16:creationId xmlns:a16="http://schemas.microsoft.com/office/drawing/2014/main" id="{FE318E3D-39EB-468C-B32A-130F11B7EF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5790" y="1317332"/>
            <a:ext cx="2185148" cy="1371600"/>
          </a:xfrm>
          <a:prstGeom prst="rect">
            <a:avLst/>
          </a:prstGeom>
        </p:spPr>
      </p:pic>
    </p:spTree>
    <p:custDataLst>
      <p:tags r:id="rId1"/>
    </p:custDataLst>
    <p:extLst>
      <p:ext uri="{BB962C8B-B14F-4D97-AF65-F5344CB8AC3E}">
        <p14:creationId xmlns:p14="http://schemas.microsoft.com/office/powerpoint/2010/main" val="1615338786"/>
      </p:ext>
    </p:extLst>
  </p:cSld>
  <p:clrMapOvr>
    <a:masterClrMapping/>
  </p:clrMapOvr>
  <mc:AlternateContent xmlns:mc="http://schemas.openxmlformats.org/markup-compatibility/2006" xmlns:p14="http://schemas.microsoft.com/office/powerpoint/2010/main">
    <mc:Choice Requires="p14">
      <p:transition spd="slow" p14:dur="2000" advClick="0" advTm="40660"/>
    </mc:Choice>
    <mc:Fallback xmlns="">
      <p:transition spd="slow" advClick="0" advTm="406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6CB84265-EBC6-45BF-AAA7-7C2C00565D7C}"/>
  <p:tag name="ISPRING_PROJECT_VERSION" val="9"/>
  <p:tag name="ISPRING_PROJECT_FOLDER_UPDATED" val="1"/>
  <p:tag name="ISPRING_ULTRA_SCORM_COURSE_ID" val="361D414D-AB40-43A5-8670-0EB2533F4ACE"/>
  <p:tag name="ISPRING_CMI5_LAUNCH_METHOD" val="any window"/>
  <p:tag name="ISPRINGCLOUDFOLDERID" val="0"/>
  <p:tag name="ISPRING_SCORM_RATE_SLIDES" val="0"/>
  <p:tag name="ISPRING_SCORM_PASSING_SCORE" val="0.000000"/>
  <p:tag name="ISPRING_CURRENT_PLAYER_ID" val="universal"/>
  <p:tag name="ISPRING_FIRST_PUBLISH" val="1"/>
  <p:tag name="ISPRING_LMS_API_VERSION" val="SCORM 2004 (2nd edition)"/>
  <p:tag name="FLASHSPRING_ZOOM_TAG" val="31"/>
  <p:tag name="ISPRING_PLAYERS_CUSTOMIZATION_2" val="UEsDBBQAAgAIAONoqE64+Zi64gIAAGcKAAAYAAAAbm9uZS9jb21tb25fbWVzc2FnZXMubG5nrVZdb9owFH2v1P9gRerb1m5ve4CgAG5lNSQ0MaXdi+UmLlhNYhY7dOzX78aBDrahAK2EImznfp1z7nU6vZ95hpai1FIVXefr5RcHiSJRqSxmXWdCrz9/c5A2vEh5pgrRdQrloJ57ftbJeDGr+EzA//MzhDq50BqW2q1Xf9ZIpl1n3Gd9b3DLaMi88Zj1J5SGAfO9PvYdt8+Tl87V+vU91oMwoFHos7EXYJ8F+IE6bv08zm4c4XvHrZ+tdpMowgFlsU+GmJGYBSEFZ6OxjykeOu6jqtCcLwUyCi2leEVmLgA3I0uBdCZTe5Ao2Cgq0RZsGI48ErAIxzQiA0rCwHFjVZarT9Ytr8xclRBOo1Rq/pSJ1MYEhuz5ohQaQnMDDCL4mbmEN1XOZXHZFhpqxBGgE8fTMIK6cGFEiThacK1fVZnu1LcdqM0xCQYhQDigW85p7WPjGHKUoLOyFIlpdwZZehaZNSNTEgzDKaNWCDUZeaUNAJ4vMmGEzVbWpfDEovIknhUwkwm+bFCD6JamVoBGOI69G8z64QNoAEQXHmMR3jpueHuMxSOOoSAct9kE3j258SwioM6NdDbSTHithGyFeJKAXc3cUqpKw07NJgjIVq8vjwsT47sJKIZ4/p4OaLwC9HY1k0sBeZSpKFsDQVMO8JAEN+xuQr6za4/4ePgfmvkKFcogni55kQggNuGVFmgFZ6lM7VktMRv/RyV/IW7WDXmx7uVgiB8ujs1np/33qI8bI/KFaQtdA7ZO/5Qs6nbam8IhpZ8WPx7gwItI+DHMaJlXWTOw3s3PW2bHctSaxDuROpytD83EKuXgKWmFcvp43LqzdsYYJdTHMC3B4awpDFxmMpdGpAf4nIxwjWgMw6YZPjuVTFWVpVZYmXyxAwgupioX/96Gz6XK7W7G9QbYZgD23pNFU1zUBB0fcSu+aeNgfrakcTpLlEAlH/J5wZvWyVUOW3/FfVtp+0nYudr6QvwNUEsDBBQAAgAIAONoqE4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ONoqE4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jaKhO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ONoqE7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jaKhOjnP2+moAAADlAAAAGgAAAG5vbmUvaHRtbF9za2luX3NldHRpbmdzLmpzq+ZSAAKlHCUFK4VqMBvMTyotKcnP00vOzytJzSvRy8svyk0Eq1FSdgMDJR2civPLUosIKE1LTE5FMdTUyMLJBadKhIkmTuYuzpbI6goS01P1khKTs9OL8kvzUiDKnF1dDF2MlcCqarlqAVBLAwQUAAIACADjaKhOvH0190oAAABJAAAAFwAAAG5vbmUvbG9jYWxfc2V0dGluZ3MueG1ss7GvyM1RKEstKs7Mz7NVMtQzUFJIzUvOT8nMS7dVCg1x07VQUiguScxLSczJz0u1VcrLV1Kwt+OyyclPTswJTi0pASos1rfjAgBQSwMEFAACAAgAEURsTjZhWAJHAwAA4QkAABQAAAB1bml2ZXJzYWwvcGxheWVyLnhtbK1WXU/bMBR9LhL/IfI7cUvHBigBMSS0hzEhdWx7q9zkNvGa2JntELpfvxvnO6RsSKvUKrm+5/h+HF/Xu35OE+cJlOZS+GThzokDIpAhF5FPHr/enZyT66vjIy9L2B6Uw0Of5IKXAJYQJwQdKJ4ZBD8wE/ukZ3CRmTiZ4lJxs/fJco7c7U7LOTk+mqGL0D6JjckuKS2KwuUaESLSMslLEu0GMqWZAg3CgKJVGMRpsJfm72j8plJQs89A95CZefvGNUnL8az5gKRYulJF9HQ+X9Af959XQQwpO+FCGyYCIA5WcmZLuWHB7l6GeQK6tM28KsgVGFMGYW0zz1zyxblwtAp8UjmsU9CaRaDdRESEtn4NZ0NQYRrrmolwLdgTj1iZ21rXXrZFHYmOpTJBbmr0DvYbyVS4bu09f49OROxtE6bjmk8PcrH8O14nY/3W5ftkLDajfJNwHeNSH9JZp5Ogw1291NbYyvaxke1dyUQcBb9yriC0r9/aEzBfkGrDVuY2TlcXAS7g0x0LjFT7W4ShdGvZuK1S3EoprgW1HG67+6qjIE22W2AmV9CUauY98RDkF6aU7deVUTl4dGSssXQI9miVct2kriFebNLk7B96U/qNWvNTv9YZC/gfjfmERG1NuAjh+Y6jj4EUa2oAi13aXJMlbrlnF5PON2nvMA1M3UnApmAijmEqAjz7ITOMdnZ6CAqKaXQJcjXC9hYOgmMexQl+zSTDePUgTcrUbpKht3AQnMhgNwFtzQeBGyULzFDnWYYD4GXxXq63HaHjlox02YrRoxPj0AtybWTKf1ulD+akubSSfuX0Hh85hz4N6CbjLeTD/DXEaBIM4mrmwvY1ApwLTxyK1YDnpLa6GQ7xiVlfPo0GfGl6KGdMM51LwzqrLOM5DibPKq/mHOfZyCeELcsTc9tPaHh5WOgo4el7Y4rrO55VWaz4b3AKHpZ/DRZLLLUTQ6l3n7w/X/YYUIs4GQfbW9OhHbdSNHVwXWrfql/bjuaGqrVSyeyQpLy6FxWmmgcfUY6RkrkIRwKwDavpdYLz+EYBcxLYYkaLUzweMvPJO3yoc744u+hS/rC4aLA2rodq4yqWN1xHdcCd/Gh9kNpEvHqu4eMfUEsDBBQAAgAIAOVoqE6QSSYlKAUAAPYTAAAdAAAAdW5pdmVyc2FsL2NvbW1vbl9tZXNzYWdlcy5sbmetWP9u2zYQ/r9A34EQUGADurQd0GAYEhe0xMRCZMkV6aTZMAiMxNhEJNHVDyfeX3uaPdieZEdKdu22gaSkQByYku+7I/l9d0eefHjIUrQWRSlVfmq9O3prIZHHKpH54tSas7NffrNQWfE84anKxamVKwt9GL18cZLyfFHzhYDvL18gdJKJsoRhOdKjL2Mkk1NrNo7G2L6IWBDh2SwazxkL/MjDY+JZozGP707etD9/xNoOpjPsX0decB5EY/fcGtkqW/F8gzy1UD/9enz88O798c+DYOgUe94hEDJI79/2APJZGHgRoBEv8sknZo30/2F2wZx5rk+sUftlmPUsJJfWSP/vtJuHIfFZRD3XIZFLIz9gZi08wohjja5VjZZ8LVCl0FqKe1QtBbCgkoVAZSoT8yJW8CCvRZczJ5hi149CQlno2swNfGtEVVFsXhtYXldLVYC7EiWy5DepSIxP4Jt5vypECa55BXxE8FctJfxSZVzmR92ur3wvwI4h2ZRQis9hcdluUoB0AH8vqyW8S4R6DS7u81TxBN0WAgADivhqlcq4+aWkq0JHOEv5pjOKEF+5/jmQPfBoRHxn+8QakTxBTsH1ZAeihJiSEAAKXoriCbaR4boxRzhNhyFM3POJBx+mQ5jIxTKFTzU0jhkBJsxE3mUFTCUhcJzSqyB09KKBK8TRipflvSqSA5bu72cXsOvbAQjBZnvgTGNsgYEfEnJfUYi46gaDKLHhd6srmCoQMGImGWhJZXVZgWyyVSoqYaKVeio8NpS6EbcK9JUKvm64D96N2Dpp7uG5b0+iMdulUI/XebzsaQfi/K4+9tVQA032Od8ZU4sWjYNPkF0gGQZDLIILyIEXQyyuCYVFJrTLxseX7jk2uwR5b5uUtkkv5jrHpBvE4xjsNJvWUtUlPNFLAqnJ7Eh5NMwNJR/nwGIXe4/k1gYV6GBGC7kWEEeRiKLTEaR7mzhaVB/n7h/RGXY94nyHenyDclUhnqx5HgsgW8z1nm7gXSIT807T3vj/XMu/Ea/aVP+qrRK+Qz69GhrPQWF5RBG8qkS2qrpc6wVrw39KFFrij4bQZ+pP809t4uPQDX7MzpQyq9OmAj17f3aRDd2jziCeuVL9d+tHR0KbUkOgYdHFEXqMtL/VRLsdu4GuiInob+f6Z2Aza+oWFDY3v1X9rf2gBfAVeioGncAam8gptDoZVKH+tpcw64PwL3XB6G9/RcbUZVB1rsRNKatOz0bPveurkfPTC+tez3pQbJjLPAjZB8BF2w+WKJUZxJ/0wJxPyXYFmhJxMJMrVaeJkX8q70yZgLWtM/FtN3xbqMw8TXm5pX9Tpj48J4pmcmHjdDagn9opuPf+7An46btECQ6hjbGxb+vex9ZqT3sagXz0UniMblsn0FHGq3gJ5fhW1XnSE6g5gjnkDANYO2cqeNHdhbUAX4XRPEXt098HgeiODpIo2YH96atKlH8NBtHT2GHQ5uAnHqpOIIbHhwGYQR+r9uC7tet5DmYucPmHHDB5U+IylcGjo26/IJV26zFj2J5MQU3UiEfVBbSQQxC25LGDeQgHtFaHNgBBO8BklQpEHrhWzxDUKQ4vIM+aI5c1mvLiDpI0UyodFJvZQC2Oaticvtxo1FUq80GRP69E6gkzdxZhxzHXO7CScHq/azqCBI6PcXvPk6pFbzB7gn2oAV/hiURWQwFDQnbXN/qKwlwHeIrre7b//vm3y96U3W2GhSTWjL+ksPW3VXg3Ks0N3cmbvQu7/wFQSwMEFAACAAgA5WioTh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DlaKhO2QpF8FEFAAAaHgAAJwAAAHVuaXZlcnNhbC9mbGFzaF9wdWJsaXNoaW5nX3NldHRpbmdzLnhtbOVZ3XLaOBS+z1NovNPLhtAkbZoBMhTMxFP+FjttMzs7GWELrI0suZJMSq/2afbB9kn2yA4GQn5EWzrd9iJDLJ/v05GOzp9cO/uUMDQjUlHB6051/8BBhIcionxady6CzvMTBymNeYSZ4KTucOGgs8ZeLc3GjKrYJ1qDqEJAw9VpqutOrHV6Wqnc3NzsU5VK81awTAO/2g9FUkklUYRrIispw3P40fOUKOeWwYIA/hLBb2GNvT2EagVTT0QZI4hGoDmnZlGYdRhWsVMpxMY4vJ5KkfGoJZiQSE7Hdee3ltuutg8XMgVVmyaEmz1RDRg0w/oURxE1WmDm088ExYROY1C3enDkoBsa6bjuHB68MDwgX9nkydmLxWPD0xKwC1zfTpAQjSOscfFYzCjJhEgwB1ENLTMCpGtjK5KafNLlQDEUzTlOaBjAG2T2qu60g6uR23FHbr/lXl2MuoWq1ojAC7quFcbvem33qj8IXP/qPOh1twYF7odgC9C2mlnTD0eu7/YDd3T1xhtsibBXaolxe02vuyXmvfvG94JtZ+o3e9tChueDvh3m/HLojrpe/+1VMBh0A2+4ROVneOW01irrB78GDiIyuXq8dZwlY44pg2Bz54wroiFcMSynJBAdCt44wUwRB/2VkunvGWZUz42HQlS7JiRtqpSEemS8r+4Yj3KWdAUhKAYuWfr28evStV+drC29Usy+XNa9WtbKYDeMhRbfWfvqwXGp/uujx9V/QNHajEZE9LGUecjaXMCTKrxYRsfq4cuXj2vxwGw1rDUOYwilehEJV0cWUtToj0NNZxCnyR1dJxljfpamQuplMF0dLJV4gKY2EXzt/JlnNBYsKu1GkjGJ+jghKwnIv6a8A5JVB03AUxhYdJASjnzMIelRDVYOSwKVjZWmOk92nVvppqSYIeCDrExQz9+wehhjqdZco7SPSTRh44++0ET9WWx3MfSgqM/ABMg4qJW8yyPUlvgGkrSN+JBwG7FzODzMHCAirZSQWG0hiZqMWQkn4M02gu/JWFFNrERFxiI0Fxli9Br2WSDwuyyB/2KCVosDNJEiyUehgNFI5WaZUXJDojObiS5hiiQDJFRLKSO6mOFjRj+jMZkICbwEz8BsME5Vwb+/FXGKlVqS4oWOz4oU6/Xb7odnZoE4mmEoV7YjB/cmSap3wo/niAu9wMF2hDiDU2GMEtEof2eztv0vN0MZYcDO38gaa/yKJhnD35K+3JAV6h2afDezbGP4JzWwnjbGs9zRjfPm1ODiFExScMKLELID5RmxJQwxR4KzOcIhlEnKhI0ZFZmCkSJAFNTqyzUs8HBM86cpZDKYUUZEWlEeVF8cHh2/fHXy+nS/8u/f/zx/FHRbQA4ZNtMVFWTr0bbDGnmnxXkC90ArYYe601A8AXqwrbDGbavmIy2GNfKeRsMae7fdsAZuNB1PIB9pPTawHSETE3WiDXve34VawD2jdLMVeO+84PIegtwVNgu2WsUUk/fXlnml/6OWlr7bHLXOEZjrohv4pzbhoS8gEuswhgAzMVcxlpi8NbCRHVwEYH/XitaY2apuHbnvrAjB4FZR127a/sBqwW9tpEZFnTlcqTGtVIC6YVrkQagcGE2g0I2+Wxb4mphs5cPfOJzvLMz9P0LVV7fBRazbUagiWIbxzo7ur5FMdmmgn3jbf+z7oZ/5Eme0uE62Ee5heU0kCoRgVvLDxaUp8vjEqjjxCUEJNOR2GxiR7xqu1g++7/a8N4Nu+xdIDT/oDhZP5YeStS8j5Y39+qdE8yahnCawraaJL78/No6PDmqV+1/t7QHb+vfcxt5/UEsDBBQAAgAIAOVoqE4rk9AYZgMAAJYMAAAhAAAAdW5pdmVyc2FsL2ZsYXNoX3NraW5fc2V0dGluZ3MueG1slVfbTuMwEH3nK6ruO10KuwUpVOoNCW0X0NLtu9tMW6uOHdlO2f79ji9JnDYhhQgJz5xjz+V4LCK1p7xzAKmo4I/dfnd41elE60xK4HoBScqIhg6NH7tPf+fzbs+5BRPyHbSmfKuMJbdZ4CrTWvDrteAa97jmQiaEdYffnuxP1LPINpbAkC7lbMgaymN+9O/H04so/oy78WA6eWgirEWSEn6ci624XpH1fitFxmMT2q35mmi7YwqSUb5vjYhRpZ81JJWYZjez/qx/GSWVoBSYkB6mo/7oZyuLkRWwIvvB3f3d6EJOedTnjTmhHaii2tIG/cHt4K6JlpItVIs8mU1vprfNeI67V7vyaVyOoOGfbs0chX8E+aXNRZqlX9FIKsXWFPSEMzBfK4cJEuP1Q8L0wXytBJOQOahVkIrRGNsgZOyk+N18TeCmWvo/wyERmbstBXszTTiZHkYhKwZDLTOIevnK+dROfLxmGi8TDDeEKQSEphL0hhm+kUzl21RtJe4PfFAeByBvKBFLwbIEJi7eAFi1l/jJZGznShhfYQsClHDwxiDC0lgiX7CsZ8jAWCLfTbdeOTuewU89jpPrYUx8Mz+vPnqBE1zm9cpXudecNDe3XAVHe0OOSUQMQyurBU3AdC3qWZsLqXcWU8TJgW6Jxjfpt8GtjjYZFfVOHF5p9bqKNNUM6uS2FplUGAy6lz5b37kaj6O4h0ON9Bw2OkdXjWVTzGsRasGu25Xutyvq5tYdjW/JYzchcg9yIQRT3Y7n4f3DbdyrfM4w0xrfUpDPfCMu5HChIdzfJtEEFu4KXgonWpP1LsGQmjIoKuoaW9+/yB9b11ieJSuQM9QDhVyQVZvD7eh2x/BXLyl8QFwlNDgdU+9wO05ooffA4AUARK53+W1wC+dJMqYpgwPkMyUw2ISbMosUqr8uXyOuqiQDy0V69COoFEqIqzpqCEuMS1SHWehol7wmK2UTqwyUfLaXG1emfT4kjVbD+WjXXkiVjdFfV0BsVaWaJNPiXROp/abl2qdODjDiNLHzBx3B8TUex2FCpL4q1pmX98xehmDerGIzlRNqPE0UM2WH/TqK9ZyO2AXezuFGAoTj1RqvggfgFxxXgsj4pYBUXoQat2Njjvhm2mmNcz5JddQLTK45RRvwb/x/ZPgfUEsDBBQAAgAIAOVoqE7RHmh9TgUAAKQdAAAmAAAAdW5pdmVyc2FsL2h0bWxfcHVibGlzaGluZ19zZXR0aW5ncy54bWzdWdtu2zgQfc9XEFr0sXEuTdoGdgLHVhChvq2ltA0Wi4CWaIsbilRJyqn7tF+zH7ZfskMplu3YcehunKJ9KFLRcw6HnJnDoVQ9+5owNCZSUcFrzv7unoMID0VE+ajmXAUXr985SGnMI8wEJzWHCwedne5U02zAqIp9ojWYKgQ0XJ2kuubEWqcnlcrd3d0uVak0vwqWaeBXu6FIKqkkinBNZCVleAJ/9CQlyrlnsCCAf4ng97DTnR2EqgVTW0QZI4hG4DmnZlGYXeqEOZXCaoDD25EUGY8aggmJ5GhQc35ruM395uHUpmBq0oRwsyXqFAbNsD7BUUSNE5j59BtBMaGjGLzd33vjoDsa6bjmHO4dGB6wryzz5OzF2rHhaQjYBK7vJ0iIxhHWuHgsZpRkSCREg6hTLTMCpAtjc5aafNXlQDEUTThOaBjAL8hsVc1pBjd998Ltu52Ge3PVbxWuWiMCL2i5Vhi/5TXdm043cP2by6Dd2hgUuJ+DDUCbemZN3+u7vtsJ3P7NudfdEGHv1Azjtutea0PMJ/fc94JNZ+rU25tCepfdjh3m8rrn9lte58NN0O22Aq83Q+U5PJet1cpi4lehQEQm59Nbx1ky4Jgy0JoHOa6IBrViWI5IIC4oVOMQM0Uc9FdKRr9nmFE9MRUKonZLSFpXKQl131RfzTEV5czoCkJwDEqyrO2j92Vpv323sPRKMftsWSu9rJZa14uFFi/s/f7eUen++zfr3X/E0eqYRkR0sJS5ZC0v4EkXDmbquH94fLzei0dmq2KtcRiDlOqpEs6PTK2o8R+Hmo5Bp8kDX4cZY36WpkLqmZjOD5ZOPEJTHQq+kH/mGQ0Ei8q4kWRAog5OoAp6F9xBQygNBiHspoQjH3M45KiGsIYlQmUDpanOD7eLe+u6pJghOMDgFCao7S+FOYyxVAu1UAbEnCzh6R8doYn6s9jfYuhRU5/BniNTkVb2Lo9QU+I7OJRtzHuE25hdQrYwkzFEWjkhsdrAEtUZszJOoHxtDD+RgaKaWJmKjEVoIjLE6C3ss0BQaFkC/4sJmu8G0FCKJB9lWGmk8rCMKbkj0ZnNRNcwRZIBErqjlBFdzPAlo9/QgAyFBF6CxxA2GKeq4N/diDjFSs1I8dTHV8WZ6nWa7udXZoE4GmPoTzYjh3omSaq3wo8niAs9xcF2hDiDrDBBiWiU/2aztt3vD0MpKRDnZ4rGAr+iScbwc9KXGzJHvcWQb2eWTQL/pAfW08Z4nBe6Kd6cGkqcQkgKTvghhIOD8ozYEoaYI8HZBOEQ+iJlZGNMRaZgpBCIglp9v4cFHtI0fxrB1QlmlBGRVpR7+weHb46O3757f7Jb+ffvf16vBd13jD2GzXRFy9hYe8+wRj640zyBe+TuYId6cIN4AvToPcIat6mba+4U1sgVNwtr7MP7hTVw6ZbxBHLNXWMJeyFkYlQnWorn6munBdwzTtcbgffRC65XEOSlsNywVSume1zdTOat/YNecvDjmknfrfcblwgCdNUK/BMbQegI0F4dxiApQ/O2xRKTd/82tt2rACLuWtGawFp1qn33oxUhhNhKZ+2m7XStFvzBxqpfdJa9ua7SygXoFEbFyQe9AqMJtLbRi+n+/1Fhq6p9ZgHfmrD9HOK08qZL16pToWdbEieCZRhvLVl/4gPjx8XkF97pldmvVh3OyCcJNaAXOqV/5fcy/ekrYRvjNpa3RKJACGZl35u++EQeH1p1Hz4hKIE7tt0GRuRF1Wkx6X237Z13W82tZj+1S/+fQnKed/uKp/JLx8KnjfKV++K3wB0YX/yyerrzH1BLAwQUAAIACADlaKhO7ExZUrYBAAB6BgAAHwAAAHVuaXZlcnNhbC9odG1sX3NraW5fc2V0dGluZ3MuanONlFFPgzAQx9/3KRZ8NYsylM23OTBZ4oOJezM+FHZjZKXXtB06jd9dyjYtcOjoC/3z6/96V3qfg2H1eKk3vBt+1u/1/Kk5rzWwmlE7uGzqvEcvrO5pnq9gmRfAcwFeCylPS3/kr1+CMvZEbZrsn62tdvw8tF/WjGsXl4SFIjRNaCWhvRHaOxX4o5HZMatDRk6Zk50xKEYpCgPCjASqgtWMd/FQP26CLRhLUP+ga5ZCw/TGn9xHveSvY3AfRvOpy6VYSCb2j5jhKGHpNlO4E6tj/LEdLr3ZS1DVgW/7wvJcm4WBoh04vo792O8npQKt4Rh3Gs382S0Jc5YAdxMKg0kw+wNtGHcL2qLLXOfmRId+OA4Dl5Ysg06V5nF0HY2bmKi8OtXsBD9wBt5NXzKSsz2oc6xQ7uQZBygVZrYiXTS0g0Q5slUusgMXTe0gObtZa9v3b9QdY5SgWv38FVd2uEynGI1rhq1rtiFubdHXXM7oDIa83LoV9ZHqC5wSqbhIaJJaXJKbMe1OY+cvVdpMbUEtEXnVPO2hgK6aCaiFWKMVmDEs3RSVVqXz6jYKcufp2Tm2tjn4+gZQSwMEFAACAAgA5WioTrjnPPJeAAAAYwAAABwAAAB1bml2ZXJzYWwvbG9jYWxfc2V0dGluZ3MueG1sDcq9DkBADADg3VM03f1tBsdmtOABGhqR9FpxR3h7t33D1/avF3j4Coepw7qoEFhX2w7dHS7zkDcIIZJuJKbsUA2h77JWbCWZOMYUA5xCH18z+4TII/k0h1sEyy77AVBLAwQUAAIACAA5gmZNcKEygKExAACcWQAAFwAAAHVuaXZlcnNhbC91bml2ZXJzYWwucG5n7XwJVNPXui89ntrBqR61hDG1cKpVJEYwImCi1QaoA+JEEUKqKZMQAoJhTNIeW1DIUFBBRUhtqBNKypQwpy2QWKIgYyR/IJoYGUKIAZJAQpL3jyN29ay37nt33XffuroWQrL3/ubv27/vP+zTe/f4LHrf9n0rK6tFfr479llZve1nZTUv8d354DenV1+PA3+9lbDP5zOr0jb7EfDD3yO27d5mZVXGWDB75G3w83txvkEJVlaLmyw/bwkI1762sgqC++3YdiA5VDlgZmiiMEMzRtVHzqaPZM3YratMv/y6687FPXVNsb9eC5q34599iG3OUet/3ClbnNvg9ZNH19gur4bB2mKnAQU659AvYTVp5+fnmMrXDVwaSIrHcgMp9W35uuvtB1X7h7wd/3BL6tnMTBg9MHDiR/0Jyo1RXp+V5V/IeqdPLb/jOqjFlt+/fu6W+zfLH9Z3fd9/OsH9xQS6ox/lyUno8HyZFmI0RlEs3x7sdBqJ7L93tyXKzlg48sTy1RqIHyHoEqdDcmHxEvDjj58dc3ag2dbOeOxm8dbK54FfVUehO4MhV6Omkn5Ot6zYdJcLSMo98Cyem4Mj+Hnr204j67K7EHqvrodvWVnZj2pEWEm9frSkIDA0JWyyQUXy7/ze2hz8gbngAzMQtxCcvTZdvpZyQrPq6hDMPLG2ibfJ4UNQl5VSHjQ0deTnh3s/HinPNuM9wnHrcwfL/5UzlWjjx7a2zLi0ZU1UoJq3NIib6mws4elHH0NND6EZosJ90ci2r5wxgmh2A/GErVbHMxsN+SHMnKlUi0hH3bN892F7adRinkkBHZidYM+OPqmt9i6FYrjsTIpWEmsaa2/0rh8/L41vJrl6adVVUmRv6qWH53OmWqyx/emTBZL+dEWwRJw+5CWpsX3Hv+WwU9hjvw+gjCEmxTSKW4obOUy38QOGMN7WyJnr4DxtEmqT9/g/QOd47EB959t57aadjR/OKtXAm84PjDigzRco4lNCJFhyZDSdIRyc6OUugqGu7If44T6iHaks3DKjYVNIkxNCmITH2eNdBFkj+kCXMExqEcjOr7qDFFCLlZNOjvtnbdpPBzFFVx0txsnDnXJeJ6wty0lMRER5ZVdC/XhPvkelx6VfOijCOrKOXQqz5mZvuw6FymqZ5hls+hO80jxz/WppLLQFDxibjXx4fIq9xBWLsPUzGKhSeKVCKjfVkh+NQiPsrRmr6KcNQrIdubrNV9xs83PAqYo1kmQZreRb9ffWodW1NxsGR9u1VMNpYaNhQNU44nIHggHUxlU4ivlW8pZxN8fASx02FA5Q+dA9i7tUkFGNLM0WSstg7Vvx3PfiQ+wlqCuI9wUyBneGRkiXjSozqtnEkG7KzQ2lbrkcETC0N40EDB1Pb+MKDYBK761kRgd4Q8WoUGoRLqDeUbesPV9LFCdETiGk56tdYkXjhntgaC5eam5Y5VfXCtrEHX3WY3spb3aLWS8JWbTGGLes6Quqd0AIlC2Qw2ubQWfYHRNXLz+5m3Ll2KyNgD+8TMTldsV2xXKjfw2iFyvxzdeWc2mCLtS4iSyD88vwVkpJaMjgYGY140aOe4YQMm+7XZNUj0jlf2kraA6Df8HXKCcgq2UT099FN+H6XdGCapfS7HwAyAY4wA7jVgD9xyfzO0xkaTWRNGsjagFidAMK1dpSQoSQL1RH1A9m9MgFLDOkEgd4FJTxfW3nhdlt55JcBZM/NfSHMmQ6UpErim3gbkmlt4Spk8VAFJMNP8/hLiXUNdCq6x2gjM3ja11R7lZW32yvXLojl3PuBM4pylBBQ6kjFq6HX5ly2oMNgVbl486OsBlAy7td6GJiil2UWGE0VgKVCk6V/Zmj72YZlLC0If/ZkpKla7PyDQrpfURIC0AVLHMK6ScQIcoFAnoxPo6qTtgM4ZS5Vbp5p2ENYlGpiWo4BcBa5Mbh+0vyhAaGTGzUCb6HfG0Q5Qvog8QuSWC/6/ye0H7/NKpRCH/Cv/BzQzJFWva1g1cufyhuti80lukEIPNlk1vo0flcIqmILzSgO+UJLvNFJs1qJDG+zlRO5Kk5+bqc96ysHnzA2rYjV18em+hMO3K1wZ7Cv9/JKIY/ar4QqU5dLttjtwnwWA7jiuHGoALlBDkxS3zKFqZjdXHycJ0cLlTXw1tyyzRtwvO32qlwqJCw90UOfrhZBe9gA3Th9np7p2Mhg9bSsVbIGtyBsXeE1Uj0H6Zp7Xs2MJgK5brA+IuNVK5V6m5piXkCV41IR2CdFgGyYayjQ50Kj08Y87WVhafTm4c+N8/YiPCGEDrQfEI9s5yBcgU0KbYwlZ1fPhfjCG1Rqy8poPuXi1om16M7k1F0m51g4VpcZr/dOSqol0YvDqCuhZc3/7KMLRAq9dWlKKdKKB49b8/TwKqn2CknTPdNtYj3lcc2L26RHaYj4Xtb7tnM65m42ehBTPkkikKq2202Oe77UgYo04RgYsuDzjvBORy39TKkvuLzNJaBIfz9OJWazy1cV0uoHmOrJOguFN0kh1DzVQTvjALvM5UkcvPQdnNNpSKhZgWXNrQn3XVc703LZ9j45UcgBWphuy5APQPFjQzX4p8V3VNPiy7oiwfNTzozmJAQsUYdYfch7vzpb3+mIVhvXYUmH62MEgn2dqPvr57/E2JqitvXc3xXVsC6QfSsDVtA0s7bGyIavKq9D5QZgZj8z9WQfFVX4+9jOe7N031kZNSlLeLQ8fatNKGY+1CwCmv42X9laTSqKyHFrD4e8uHRbqpbSEG1ORlQctSpaQUV6M575N6oU1wHxmUKdkkVv91ZyXwHDLTg+CBDerbhlC5aNBRltx9QilGHmxWsoS/TDbPDCe7jFTym9nhaXUAIJ91RucAScUL4jty8sIHbvmJm34dOrcenQC2E8NZm3+WC5q3LW04YhbeqMajuZqXYd5nT/vrBYwINt+9gf3hKUL2RSFF7GAyn84ETARQt1oww4KSkmO2iy9/j0J0ebuWLCneyFFINBCaT2VRVeMnO3MR8qGEmxj8Oo2Dq2uVG0P+moz+EDAZSz4GpKpS1m5TrnsbdCFQwDNcQEoCgMoO9W64rahWucozpxGqXy4eCzQm+SWAeDYWl0VuY8RKlviPBBYkC1AF1yNgu7GBRkxEYZzyvFmbTmWK8RbkbmvfBjaafikPvM+4Hy2kmZNHHud35Yc4NYeCeP7IhNxRmWUCdv9RvVLjhT1s1+uQpZ02YDYgufvNNraUWixa8SlVqMddlDzCs2pX5DghVTnV89LEfKQhEGR9exU8lXWkCUYdHc+QHOcWNLq9Di2chlZczlfcKwSyG2+5wvg4T+qYKpZU0U1ti8uuSxovRlAhP71eCfsEoPuIeG0nuX8zieSlB0PNg7zOp6LZ+IBOrGy/0sQArbutzOSyoKq7kPzZ0s9tXX8Um7c519st1juopf2aSn31ALGr1TRXE7593Vwufwraz8NwvLgbk5SwH/16Ncz7nznpGdS/fd00UOghtWfAjNedAJ7X8Ke7bauN0vdgGNC4o7zcb0J2TysGGtAJ/lPbC3e1LtqT3MBqNAgQhRQHsuZG8S6luwdEE3qnYREPrM/HCqMVDQVSaKlWXltH06FNrRt/eVMc51MbmQWfvxX1Xv6gFB23wr8XMHVrOqzLdk5YxBq+SBmomp58c7zkb5myBy60Qv/aKjunkAtsG/7qsb6fOA1GhLyWf8g6m07m3OgyVtxA/hBOu1swheRNqb5Buui1pSEtKLigYuxBR1JDqwhJAaLFuN6C+btyu2ZdKj6T0LskksXBr7bbwIxPHyuVbU4eViW5ziMVsduSgBYcQqdSO4fuNHVtTbysTE+aOu3+EfrE+JhrYakujB+6eI6bdolPgwlY0A27rYKe09WV14A/sf+mYLe3oeUfdPTnlHTgqWjBuBw4r/81wnsBhww9oIXC99KUrU4to85tBtmGgchqBvecPaKPyQPBfrhZrLnzrPqoKrvpL0VeXChcXd0yYDgb+5WK6DSgXsPcv1VJ70gYzjs2Jg77IrdRnBhNFTSH+Wpn6PSzu5YtzvICw/YDVUXaO5ig7Yduw6PUI+AZCo9+KmYKwu4bx1678pfKkByehtqGN7H8nJDxLQbf5Il/Hrv0rnrju0vbFPxtJJZx/Y9mvMzpNxBvrXqZWUQTrLdCdwX3DcLRQttjhi3zufsy/8Xna7b2etYV/bSBwUqQEHKb92+He0suJifX/drgRv31k+Mu/NheomxANDnu8NixPvq+fwjFtHLEdhV6MJVCcuye5+/hqBwfWxdeTgltmyS3yagcM+/UR+tOREsRZeun+ucZOE9VJJtszBMA+by04gQ35wie/ZK67tuiHBZnzHuFXOxqGSZ3KNXPMqRsfAOplhajN9iv9a5LvqO/7qM7EBr4inp5dpiapzDUPISlZLbiNPxT5/29L2D4/t1dWyw1/ZYP/rBr5X8vAM3O8PyV98rYTD1G/Z+OrJL44PthQlyIMlhB7vAZnzhRkOqYmTzbqzP2PwbLn4EhZc8s4fbSfqqMkDryDnL5cMj5Ql6SJTx2vGcoQfM5A6tUljIfDnnNCJPqYU1S9fROu3tFpxFL1ifRve1pkdhhyDN7KgcZWc4qSpdmBMIEgIoUEdsNTr0TcqHGKKlmUEU8Mq3ek8L+ypfDfvZ/xu8d4F4P0eLTcNHHIC5mVUwbFyO4TMf0+/YGUOg/EfCFxlxkhA/pk6iqFWEncUpRcs0JUpbsFa/sQQy5J9x4n/wC2Rd3j7IGI2Rp7PwMuTxXdTbmEZuwUrX1p5d7l8waPO9Ok5dWuofQO2Pz6apeMZiJHXjdoLCohBDAUR0PGeJgtsXYirhp2jJv9sGwgMMRRoJF9Vd+werxigFPYZ9uiRDuNlAq6XLMNpw2xqmDJ8Q9oeU1R5rIswykZIDslk+rJzgO6Rj5efCLA8CVXccL40mtRu1lgO1hHdqE+LKWdVZZD9FJgAlAE1A/O/7Wa4RFdzmtcIQsz45Xq46hIPtiwcUUsRDVfyBLUq9TNeBkCflgrcMnWVTgsi0jn4/UCMW+g2kzeSpPGa0GhdBuRRfEU44WflXgtNBrDfhlFh/fb2RuOPlJkNnT00eKD6up7oNayrxfS1RGov3G4IolrllBvoMvECmU5UcLKSZTIotg6rs0KWYxdpKxMJ8N38waSU2Y8DNwKFUnJUCqg3FLsy3i9FeXu4ZrdEet+mANns1Gubbepv8Ez+Ag93m4xoFE2+hDYDm6pdwyO/mkNvLvXTMHjPhFZWsKm0FBkW7Kd2kMqJ6miZ/voSoUkEMN7JXRXZFzIh6yB4wstbd5HsWvbnGmX3cdxU+seC9EENnSxDyNFIhsR/EGqItRgTae+vUapU09MADrDwwSJwTbiBp87BINhTf375lqiqwwMW0eno2b8DEkoxP0a4xTWjzXkaQMy6cXGb2pU6q/BJugm/AB9/h0TbkXERS3qnSrab3hnGrGBHZ9eTzPBBUI1ecw259ycsOqeL+g4casj0qYl6Gw8UI3Mygfi1al2C1mQecATa4pWxMhokQPZQn2OG9jXi9B8DGOVWy7f2IL34SWvcSXABPFqiJSUzbWm8D+yhXFx2gY2fjnYXGiUxg7PV0kMBC1Mhe9AG/sY8XkRdfWLzpHiY+rGzwf8MkCeUT4BHNtv6nW4mS/Rgpg0rG4gkw77/7CAvWHwf8hgc3h0svxcYAbrlPPnlguVz0jegQc3Kdg8pD3a+dMsM+32cyL0AdvBZBntrhDG87b3dcaEq3nvqXmLBOufDccs+vXT/9d/llZsrDfpFQWBWNKJyda17BCN5YIuBtYw1XmSsTv9UqPZqJKYbzuofg6U3E9X96nwjjOzXISKMlZQkOQ9obkLUGYIbTeSeYcZlJG6AmuTSQ/dtIf5zAMJY70fsCSRkO7xox5biC60+Cl7nw5SC9h1L4MNmlfHlT5zwgUcJwMyg57342JY2+93T7mt8Zkn/afm/n5Jjbnjgf1z5whiFsF4sxNx0/tLN4FGNfkkcj1OJrrbhh6Ff5hQ9IpQx4Or6eqKL3SnmdtST0uO8taiWFPeL3NbrCUBpPTsmcjV9Y+k+YfiyS83Dbx6wS/EFBHBG2X/Pqxm+nzcqyES4G3gshf7fGa82yPImDz6IioUBpNOgMK5Nd5Kd/+gldvPdHpZACXD1h4tsBhb2kn9VSmueea5tWOPOpOkp2Gxg+o2Zn+9/BYh7d7TXo5JHnMjeI5fznRsrB0HQUGTEEqakgWydbqKmJQ7E42HhQoZEdw2oLeIGC+EKUagXUfIH3kHNf2bkTG+hAS6ZVHmb6QGcxlhkJdJMSn1ylo57GTq1Glrc98DCG8bkk4QjOm1Wi2R49A17jQYCxvkn2jLozGWDjU9i+sLW3KRk3cqlqCbkxoMWwJPRsz2uWYrgDKwYKtTKSh4NUcIQp7Z0fNEs4BaHE8BMWJa3FhpTmXDgAkP7UKZZKhB87Dp3jso3e9xkP5AVG4GedieVgz/AQE/joaHZkD2SNS3RWx62uxOCSmO1BXKUEjPg9CjEWOtIXg1G02aBWxMQ3qhZJCXjq0ZeO7QPqcouw0SnYmZ1iXHJ1MVQBjcXYt7NDEhv3ARf5OqMAhZ1emJWKCUwFg1v3N60tLZnsQl0YqV5xVay9V1UKa4r+1p/8rszmgihkdSsMIc9/n3PuF3EkO657cjvtFuFAoBPLopwiu7knYlYDZPj/jdMdguscb4XIILTiMJ7Vt0X+0aa4fQpLvuEjH21vmFv/vqQfCnfVCrPU846kwTc/sZGX9sj94emb421e4LgFsJ8+nUChnSahPyJ48zG6nzgfCUGYu1bnmcdHcUTOhxivbv5MRnd3fCwunFBn4zEWMH9T/iTEPJXDqTawZU4HQCAHhWatfplhgfb8o4+WBl1Ur3+ULy32luiHynkeGxNrnxO/mJuxMTiFytmCQACJKj0KPNNDe/fF3OuvGTk1+9iFRKMgmVyw8qVQLjMj0G3JuVvRMxfTGWLK9q7EGO+nQmNyzKh58a7Pa1VW2vt1/XnkUTFUAIDGNfCUmpPF73PIHcfDpNgBLgdqtqS2mXhUcqMOT9lp2el4IKZUhaedHOeB33ENMoIyzJ/HV7ML04/tCxrjYXvFNUGsn9znhtaVDoIL+VaAayKlAA4QqBMelZJWhVhj+T8469Hwtig9sVYpJe0VagZHpikP2yfA0uknJoaJl/uvo3ecedHPdjvMQbDUs2wXNNg+aZJiY0NQZ06bEIAv+BjfhUH6Uk1ZxdIA2WAQ9scOEgBnOBSTbmulL8ukrdDjKuG2cPxsKeZWm41te2KdxuOS6Guq2CxghApQ/WTE6fFMqqry06Cz+r1dk5bMjlA8d0K6oIpwkila2fAV6J4vDqearkWSVHoBVJpg0P302OBNEm/w/yjjGfOyZAIkME2O2XIVhMO7ELjOAUZVZqA0KsCW7jMBNVDESKsFxi+Bpu/rP66JbmTDt6ICbiJEeqQXhqNTxM4wqwRxwicco2zG+VnxAaIqu4Nekk91y0Mt9DI+Bw62JSAJxBhSTPwtxtacUB5nUjQrctPryVSPIfnZEf0S7K5WqEj7S2AzglM1TsZO+ngNzOPK/Gy5yilksQUNnRtaFQB+uW9tVKhoNDQpux7qpJGPfupaCFP8HdOWhBCNeEDxnaNE0oKSxsVX79zDf93b43murGuf3YY6yKgzVbXvagUVrUbK9kUeZWPKztgFz7cvu82jfEngkeh1VNB93o3/Oyd0xME5hnqx5+cE05k2cAXjWdsdBGtyHr1YUJjXLTHCIA0yTnZm7/kagbkzSmmt3OAc0vlxDNSh9wy/1bVYMP0nzLwLze/8lLNpWGJH9jvoVNgyyHLTHvkiPgL4kOYCkylYVokm4tWCFi5Jz1Lzf93uFzgaF9T29virAUo8m87xHkJTqI1nbuhOHJT05C+83Y7KZXsCHaOuJc+H9XHOSGcyY9/N4agTVN5G/yRxmnHv+xink28ZOWBM8iQG0P3aIzPGdzAfQn2JGyx3XBEn3v4ypR6Jl/My3qUjzC9kvnQp/XBixixjyV/sFNUJqwZ+UtosV3zacFT2XxWAsK3/d08q9BoIytzzK/LSvnQO3NRqOSQEAa+tpjBw2DOuSwNUVtvYny5B3Kem/y2RfLO+PhkDCwN0RMzU62E8izAkr6pBNqwqmJrL9KSU2uC3vO/pLYV3/dnzS6m3WXbRplhxbOIDyJ4fHEAaixA7qIfSYWp/bOWupeFKj2VjAD4UX8vmLlZpEk9gWjq+65SONUV6DTbuoZUA6K+gHwLx9Bm2sbxw7jOtArRm2NsdtmWLqxKJuFO/yCZ6evrdOeS79trnXNqhiQnu+d0EMCZROQZOl9rXJCKYd8K9WbgGGAxIfYNcWEfEjhf7lcICBVGaK5ObE4lGY/6sRGky7iB9do894yVcy+Z1eeD+2JcqapN2RcwjvtWXgNHsq/VuMNrCvNfmt1aTbYDCP1HYxQjPW8SCpSrWwOqLPgA3CfTAYbfqWstpoBNuEEws5aWktCuAj1WeXizW1PI+TSuf22fgDXwPfoW/JjwMILxrhlMC6hheHmK9MgSvm3bbb7Gy78BD/OVxj7fow3w2/Q2z6gHamEHpHd6UwmpVxKLPD8epb6GjUWxBPw7TN7dxL5EQvz4al8Bf4B9UiV+Z8743f1N9KuGIN+vlXNkIfdgpyS6rWp/ZKVstzE1pbJHymh1KyhAPsKZU3Hs7COkHejOw95dbnNL1wdSr+8IausEpqa1+Rv4BjxIh84pIq5rdaFrmpfT+NyCe65exqmventShPUSi/d3JnRjW+n5b1wo2cuGt7b/GWtYldbtWtGoanctOtehyagXzdRvpp/mfwVTTp0/pAxjxR1V/yubXuOCbpYPEQKsW6JF1K+HH4ev/ID6E5IlL5iE+4RtcJHJq+uLzwoLiUIOPFXMda4cHuA/N7+eqTnAvfYZfNGJyY8yClXMP2S4S9HOCvaz0CMAKS2BLP9+guJwE3lAt64dZlTuHkdDx7Cl8eHhIjQ91bzL1W7mKhC2XnET3ylHhccH1THq8akr50Ynq5mesSKgk504kuM5RWHDPUMygeR7b9FAnuPPUuf1uvU4gDqT/H8x5wKBHDCaHM1gOoRn4K64bivv72UuwpzWG0/mtmZnDJV/8LAZ8FE1FRdTgS22j4rKxVHnc+dffaUyaUV/6d53AqW3pGrzMZaSUf1xyNE63ZlMp1RZCC9aJPA4e+tQ+97a7r3B0YU+HmypTUO7eqOBN6LHvoCSGzff6cG8UKQ0wiXZ1TezS8yVdyFzmbCYsk6tQSY1arSD3WuW1fUpA6hDyV6c33aZ8LmqDnYYI1gzk6pYhyNj8wfj9zJGiJ6C3zajc/vJ+0N5/vqmynpxz1KfT0Z0s3I1HHdCzXc0Psicr4Ywvx5vqftQefCQNYQ+dVFoXOJu+Z8TjjjNEIxoxqxEYPDKsxQ33CNJP+5CfqnfPXSbNjorrqEobYnfxqE+FUdQncKj031q4QvzXd4rdNI2MY5YqH33TqXM1Vu+1q57231TQ2ivfIwaLroMOeGm+hXkvN9b1RtyA099JrgPYdt/GAlcxwPzz12i1qc3/NGrDdi/V+LhWm1bP5mdkH7FtPMwxNCsmqB+UjyzOEW2SmBW20s8U/THbxyyY8rzMDjaCzF9OCh2qznmY9OmtMnBwuyhLJ2HPqPZANLyF1BYDXcNckDjiTOlOYxrvIY8hOCxvZo99f16IE7RS1MN2taCATTQ7O5fnPiGIBY6Jh2KGxhJUikZwnL0LZmEUuYVJXubTTU1j/bQH/5G6jv6PmcKYlZZR4Zbb9zn6u879FUuShPfXzheX9zn9uSjBZwK2eIlbyJniGEWRXNxgxE9F8ZCIxOLJiuoBXHkyh15immefo3tfp4pKhK0GVb+JtnqrcSX2XIFgFh6ghz2bQMZew8aYCSqL0xrzukRDG7q1N+n1uCF2jzBUKlBrIB5011OyTTrA5lyKRyj1Ies3cldwRLX+o+vw1Clk3IfW1x+IVMZSOawOXxDlGgRmGAvR33dL4MKcM3KwK883BtN7dU/ik6Yo9bsIyJqndzBUjNQqVLz+r5wurdaQ0rBIIyoZC1PbaLZ+8Uduk9MdRO2u4RnThDFJ8gsQRdUBHPvqVMSaIHJAIn3P4UKKPdbc4Yx662hbSKdQC3VgCPj6GESBqBKRDSJBC4tM+8Skl2JCwlxis2JaWOIX8qaZRIo3OogqLWs/4k4x6SM75FDv+S/w0EJihjyfScgSuUzfM75e0bFymrO4KuC9GMqwOCCfk1CqrpDoGNRfwpAi6C8LjKRjI+CO067OhVm56yi5qJ30oFO94uRp7kyqD4REG1ubqestkxwb4rFir6XpsaImoboxrsCuWbU72NpO+I6OhuHlN9yxT/OLquFIP8c5KVuuXybc4bIz1sFwQLcT75MMbpfNzeGA3Kyz2ULsyL+Da2bnfIIF2JpUuHfuTI8iPy+GVK/OdCrugwsii5BmPtFFlHqncUNBv5Qni9VieRxKL/nEMRzj3K6DfV5I1Y/3PFik117pnRmrDTzAyKyrMd/Tp8+8Pf3BZ3ICfRsSUhfc6icGqx/6xgVWZTVvHk6iLZHDnARrwhSfV2xJkvIg57c2V/An2dwwSmue5uYTvliEe5b23h076bNTRb/oJlr++akXLhfwK+vbObXswzG3hsN8KUrlTo8nxpzcjTp6G7LxCH2gofSupcK14z6Y3XbTf6mu+u619z0o3GN0v/C5fWPrI0HGkFEUUpxOSBa3fUSapBh1Dy6JxcOkh0pl1+kuNDxk/e274Eq3n6UELNUJGdI2DNOlK3e7kO7jn+STQjKnHgmmmaxCUJgyWI+tnuuRgBh+5ckv5k+5K2G9R83GoHByBrqcZHYsIVrCqalvZUJw+1yQIpdHrDH+D2NO5V0u3r+ewCdO/Xlv1EByiX2NjKzifVT67KFH0OL0LqhwXsrLeqMI6y0atQw50eObyZc2SjK0Hgo5xY3baX9lYFDxlKEHEN0fi0Mfg3HJzYqFNFh0iYi+wYdQ5QmM5pZEJtf/wx/uCccnBiIMd9/m+kiFy+LwT8b2tNvSuf//Sehm6Z09f1/eg/IMtlu3qStxzDRSw8FxDy4bzo/iQKhlKQvDlLIdUQzcraDl9bRgWqdMt4co2DhNc/yDPt6iM70xj+C29Y4M7kgda5wIlaHI/+eiEZbqKVqrJXwkH6y3CzMaxwO3cgXhkjTN5Mx+dzjx7AFJ2z1XVk3En2hh/iKPRwN34rZL2PSNMCh+e6wlQMFZbOHci4f8jODxBEJg58mjenLAnoxXBTy6m+JZcyl3Ozt5XRfoB/ZHmKvGTRBRY83j1G23QsRIS6YprGiNZFR5zh/yJu3NKIaqTUUAy3tPdl1dMeLWUkY9nVA3NBLwghgn6Ef6SNCAvPArhL4fObTHfaGz2uFMaLs347npIXkb42jfLJCGdl4gxHr+D0oNs8TlaBRC1IiKBQ+XTKZVvkc2JyjVcu51t3UH2r4PiUhedZD91dGTllDY6CSsIFRr6BGWUrqDri3uaBKbps0wIQcBH2drqeNi314QZHfy9EaCzu8QS+hcRAd1a3ayFiI1eX4J7LB8Ypf98aImK+bSeq0qHG2eYvLx2e4+xzDn64SGp8XJBX1/GphB353NOXy6Hv4+KUbNU7LZAvAHk8yvIWBlTCdLCNSNTqHGC6iBS+0KjMi/gGLTQQUIRKHltu5JOqnmEkowGeWnB131wYNGS9aWS29b8giQ/jnEmPcrCA9+SdiiaFo+X+H620a+Tc3DigFkOnH2QOTukLvRiEorTxmndgkoY03W8n0J3AwTlSh/l0euCmLLlJsEUBvrZbpu41BTodC7Fmw3w6q13Q3dcWlXgWzkXQYOuxjkACTl52c80+Ukkrsjw8+vS2ZCBbUpek2u0UVW+iJ5kenVy6MRRxtujQ3Iy7wwUEvmLeILoTRNaoXH67q+UmJ9Jy5VE04j43WQrs/WS1Hl3uJqp01z6nkai5ym3akqsVjUzNnY7z6Zye+UmpAXsN3u3rGBGjWB2Rnk2q23M18PVIblQZUboHwGOZBsxTrHi5BA3Nb4GljPp0Qg7JOPGY5bx/Si78fPXg66tG09/sJv+Dlz6+4rOvkOCPnHn0RIXJD3p1Ee16sfDTN0/EvGHwhsEbBm8YvGHwhsEbBm8YvGHwhsEbBm8YvGHwhsEbBm8Y/GcyWLsl94unb9Hf6smGNSZTTnj0v3jD3sJ5L/75wQAW1tUHXxw9YKEbHPYfG3LYmNs4NWpXICjStz02MkgJk6WSZPKkFmsqOANzjPAeTO5XT4Or93TIsPrxHkrdDlXyI0WTubHD5Ki/SwghLYRa3n+hGH+P1qFqU9QSBgOplp7knekA9pVqy6gMRZmZhHx6ZAGoVOMTnYSnMfs4MFCDS0CR9v+jaXCYdyTROE6Wyw1QeVNL9bFrRcHp6QybMp/npwd0TgdWd5h/GeBIjZYn7VbEzx8Z5mEq98D5YaQnCbCFqp2KD6FDN58dqjCSMxViWqE8bz75dyur8y3c4+2qPh5JY/IxrGcZ7l16eSRBZ4f5/EAvSG/P94QqJlYbPO6ju7w5jPbiUIN/9prejhOYjiMY80CWavMAy4wVpW4+M5UotH1+1MLbsf1jWCtrHek2LGLSA9TlqHMhM+f1Cbtn/1a9nby5QPCW1aV/OI3MUouvBve+OOmhdXygjjszg51uuRvI0/cbd2oN57AzPSWApih11Fxdy2Qa+yhpPSrT+NA4tkncOCuHoaa/FDCNkhao6SGP8iTpiQJqpN3yL8cIHFKhO1nt2dXKq0hN8JJxtrn+FE6GUNYm89BaB2uCE+jJ8aDwoo19WdwyxlxpDs0mZTtb3nau/QlSMDjJNt99vIosxeIdruUd3UUDXFqmV2yPmv2ZT2qQ3yLsXMS2dzU1SnEO0KHpasE3kKO7Yij5AQuvsR7GieIzBwWdHFAGfL9PHc/jk0H0KYHDvGMhjir/+oEcjKCF1GIUGPnwCmoRw00ckVhgo3SrvUu1+qYr/LnhDtNX5la6PBXl0u+lFdN5UmrD9rZ/3O1flZnNq4C8nUYwW5snRv+onK0byRRClgGnqhXVGJGyXDn5cSzAkMfvsrdjbHJMgg2ytZttZMfSTWNeriYqTkpyyy0VIS8AIUPBk2+94pdljs0ptpz2sOr2wov4H4BVbVqFAN4Lt50HSCTDKnjb8CJ1Uge/ByNQ1sbm45nWQkDLcDONaVTBC6/Dvxn3KrXBcK50TMb3Wd7yeTweGNqo/0x7/0gcswMfXtl+mVsz3u76ttUe4KJTFGo+X8jCucKdRtR3TZdaRzM/8LM9dxCZ6+qQOmB7d4MtHy0da9TeGqhr7vuXsMIhSBC5cMxHIJfIIh/0n+i/rOsANCnxY75i+9T+4fKNtCLGrUzypF0Bj/ywyuBjuofzJ0UkgwRsBsKxgKOw1AAM/QDYG+DD80D2h51GWP71yWbHTQX5oSTc0wxP7r8m4E0NlLzlkkX5hc7e9pMJKVVUEXd1009T7ikZ2SKD7LAaIa3W6oeHKijqPhUGY22Oa6wf92whhVPHZZ4aqERu6EWWxu+qixEJ1iNjlRo5qUWhrJ2uPwYjlPCUHKnKBcm8OO1t55AUE/TiIJRl1IyyHBNwiXvazSqf9aHChvatcbh6Nq3+dE6iaKilhlGs/n5wAcVsNPjgS0PpMHFexF6+9dfxmJBGRb6jJWI4YuvLQCxXORHJ3B67DPsD37qNhVuyyMoDH00tVms+g3lt4LCT8qTROdoTgd5teP23sIyuHERrFduQh1W0QERTLIUtPs3MsRkQnBiVkOvNxhNKmRiJ7GhkHEmvb5poFAsQpRKNrmeKO3AwHakpNWiisC+z9u+sIzHXjZ8xMVLq79M2ZwWzLcfPQ5zyI0YcJ9z80uroXlPIiySmtcC0q/PxPdkNdKcpmz/9r7jEXcsjNk5Jd53ssI40uDAkh9KP9JlLUiiYtAbj5mNMDPe07taIWfboPJgPHL6vmOKzJ/2uu2d4oFJRNm3rPL+MXJwtlJ4nJ0YLprAVlUcqBhCO+/uv9DTGRs/D1kkOUa+sjBVhG9FGUUEmBFTscKPRFD2ojcfPi6xU4e4zv743XjLwiStDwSLWmVxkJpMY8Co2Ras3munlUh7eOSowCN353mIbP6C6aredr4x82OjBTz3qHgMFIAuAC3nxQQvzlKd7yGvTT8HdTPTfS2VEzKZy1eTHpSqfAe3mf0gnELf5MgWlNMq7t9plzLP0OsQPsG46MvP9RDleD9uQ5CCaErgCYSkh5qFrJM7AlcKDHZQY6YIOXOY+qweVYYIbYXj7BQKT7JidWs8uEVuJ+XXJl3Z7fXJMbOhw9EfpNVVuaFmZNp+7NDYlY8R2nU8rCa2LLxQDBAq97Z4SFWpAZgR41bmNl5jzpjuCmgHT+IYWGZ7g5MKbj+LcnCZA/MQH83IS/wWp0S66CM+r6jjmnFEbVsd3o1tTlsDt+QIP0xjTF76VjjTFp1DQjzmy30sVeVpS6HcQD8BYdRnRLKMbCCIN86Q61Q4N6tNs1OoaOB2TZSR4v6klLXFX5eyHzOm/rWtcb0da24sUygzEKBHDZF/VPowQmlefqnhbSqLRjZxPQH0xEc5KATtujFSljnXP5bjt99keTOmb2NU5rXcNjdUw1pne8qjcBmtcHEO3SdH1DPK208Ccq+JCIzq0kn9ARVWMh5HOAxo4Vc/+ebuh7jBCX+d1xUT+fUJtv/+Q3TbnqGAQfzzgK1ORHNg/uD2UtYH3NeuQBmpsl/hnDEqf0I1kAdSs+Kn737r/DawQJzKuIBAZ+Hl9K6uWwvic5BroCgAldX2nPNTssA3/IDhLCMCVAA8QfaOENrMnkWM3KJTF8FqGonuQnL5QT5llHKkhhcjOE2dXQptWN6LH8IaLZeY6Owzz+qKKIzRCXfucTbF0SDaxoDFMuaDVtIDfEd8BilL5ylKZCM+TxGCrX6Pq2nxTCyWRkk22S2UmPeX2ICLXlfL1PkPquvmV1btLKDHq46cCEKEE80dIWbCStd/WzyDCxcVARR2+tQocpEXiTwBOv6PEf9ehyfyQgELCLm4kd5Fe5PGncTLiFqiu0E88yvvAHgMFK8vu6Hyicbg9ALRSgq8aupRF4EmIj62s4sRHf7U1UqYv34oPx9oppQoq4vY6npK0ubJqJazRdYSBz9exJNeIH8b0E+wGw9NLSN0v/SUB83/hPWL4yFNvjalYDlA0dpmreZx+y1j4fVWb/u4Lw+yeruMZ6u7iGFs4M7d9kBNXpOXViz3uDM/cb/wqJmLpWAnpCEeBsgIr/JUq4US16amcFWzTgn7yahpKppGrl4KSSs0SHzOUHAl34eTAK1e6dh1vtttoKxaLwvu+hR3jFZcPCCao3RujVZLLluxBQyVahlk5dDoclaGU9fJbEXmMxj2hOGc841OXTLXi7MYXh019A9mKW2h8komqn+lCGbssiKVnk+bRGf9Y8kg+eWQUgvt0bJMl2uhNpbBWlmlok1LfW0RCc216KCsheoVYoXxuWaPApXErTQRQIDT6O5bY8+m8Zvb8lNr2SX9PZHMwApQW1Z2h1fRNRF8L3zzdcrs3W3eZR74rNiRd6yCFXO0QJG2O1UGZJGgTkYQ6pNVxwd1j3NeW0t6w0Vxa/gLx6iyvpZfOvwf5LOm0TPylLWweAO6aAQbR5C+z/ypdgT1VBdPrYfN9nm4p0gWtWqKPiFDnbQEm2xWZnYPDX4Jpeguei1YOpWZ4FMSJRDuFaKfBcvz2YEPNNfXG/bN3WknzsFgvAzy2rj72pXh4qMQUXWuSVShw980h96qNwyax5PO6WU+nqHTHqopDTeKI2fAXOHNcfdo/XToKjCzRADwjUMAgjeEsr54f9BSGpimZjes9e4dnIJqIj76b/tilcX2MBhWxdsyQrwDt2ncw/YiH/iek+AQFNOuZqKmWyWEPi8gbc/kiFyMKCdW7SWCXR3OmECLznm+mZ1upqszn/ixJd74Vw5w+pPdwc1dYkx9aIyimIQrS/nxxwnAtul1waHZnkhnW7QQvdpyALgXJu7FAjpsr5b/0U+lvP0UU1zkRzlsGXlo76ZSbryziB9cWbk6z9foAQ17uIHP2D2YMcuYP/8WCf47Y15aChRJmOuhZFGy0+WBlKIPy2zgvLDLwJfFi/LwoiMMSq0uIP+Pkxao0iQEBa5x+vDRxKiFQz5xZJkWoSKq0TFlu4mKMaGKzewlI4YKlkNx5F8QB6M4ZGz9/7s0X56w5OJKnHxpgxjMdxh07UZNuKDf7fIumvaaZz1lS/Jgs3srqarOvJ8ppZCTvRcTXnsw5YJuEEUoaN7PwPE3D0F9OahoGlLIhZ1dVxEyCH6muoa1BcVENrDdIG/NR7YnNMrDBAIENGd3ZtS76efeVmAm6fFkTtr+bqdno6bWWHN8lQGrLHlY7F26PPiX5CiVD/V2K1BmJs0UWoJ5lg10wfPd1fYpI2r67majZhwa2g2vsMi7YOHqcfY3NoVTnwpl1lzcF1UMzT/02+ccqZr1ZTI4fgzetAQtaX6x06Cw2tQ+6beopFkQd5k57RDRMtK5tCtiR+9O05NTNKd9UV7OANAyDn2bCbFEFUwuw078bd/KlJ6ECKpkO9rm/IrHp2rQmM7HD08Gt2aaUcGW72VCv0yvYSzKX+mVJKU7lnU4jY9j1x5eFUU77UYvUk34sNllTooMZVymBCVnqPJBK3E0Ljm0yZ3Ro6gzn8lWUs0uSFpuNaaNhFmJ8O0JMKHlG/nDrxyMbss27T5nxHuhU50UV5N9u704sxB79B695xAk6c/vxw0woeX9837C1N9isfl0PtrRtoSE1Hienzn9bWXPXQhAzxGt/q5f4rIO2inP9354o/B+eEFMxY7ba8f6KMsNxL6XlG7/P9+wo/eyrf/0vUEsDBBQAAgAIADmCZk2DzYVUTQAAAGsAAAAbAAAAdW5pdmVyc2FsL3VuaXZlcnNhbC5wbmcueG1ss7GvyM1RKEstKs7Mz7NVMtQzULK34+WyKShKLctMLVeoAIoZ6RlAgJJCpa2SCRK3PDOlJAOowsDUECGYkZqZnlFiq2RuYQEX1AeaCQBQSwMEFAACAAgA52ioThlaycdcBAAAcxAAACAAAAB2aWRlb2xlY3R1cmUvY29tbW9uX21lc3NhZ2VzLmxuZ61YW2+jOBR+H2n+g4U00q402+lqX+ahTUWI00GlNgOmafcFueAmVg3Ockmb/fV7MIQm2qkgbaUoig3fd47P3Tm7eM4U2oiilDo/t/48ObWQyBOdynx5bkVs/sd3C5UVz1OudC7OrVxb6GLy+dOZ4vmy5ksBvz9/QugsE2UJy3LSrF7WSKbnlj+Np7ZzFTMa274fTyPGKIk9e4o9azLlyePZt+71V9AOvfZtchd79JLG4bXtAc7R2ZrnW+TppUa//fX99Pn76e/DRIQF1IuBDXsxwbfMmjTfx+H8AN9Yk+Z7EBcFASYsDj13hmM3jAll5jQeZnhmTe50jVZ8I1Cl0UaKJ1StBDigkoVApZKpeZBo2MhrMSRsRq9tl8QBDlngOsylxJqEuii2Xw0tr6uVLkBciVJZ8nslUiMTXG2erwtRgmheQSgg+FQrCW/qjMv8ZFj0gnjUnhn/XuMwtC+xNWH9oYDpgP5JVit4lgr9FUQ85UrzFD0UAghpiPh6rWTSvinDddFo6Cu+HdICLI0D8FEYLmgA1sV5JQrE0ZqX5ZMu0gMr7+szROwSh4IjHbZHzhqOHTGcT0LaFIVIqmEy0NI2/uniYuESMGDMTDg2IZHVZQVuz9ZKVMJoK5uj8MSY5F48aIgPJfim9R1IN8Ey6CbPjojzI56yPvs8XufJaiQOguuX/t33Zl2KA58N6tSxxVN6C9kB6UiPQdAra0KvjkHc4RCMjMMhDLFv3EvbeAnydpdUu6RNeJMjaot4kgCuiaaN1HUJO41JILWMR8rjpIT4ZwRB7NreK6WhJYVoMKul3AhQo0hFMWhmGjHPJThmLvPAdd1yCAU1zsEzl1zGPyP373huux6e/SJe+RblukI83fA8ERChCW8CYQvPUpmaZ02uGK3/qeW/iFddffvSlUYyw7dfTo7U56CavpJGvKpEtq6GRDdm7tR/ixZNXXhVhTFHf5v80MHEDlz6MZ4pZVartuy+2z+9Zsf6aFCJd1pqvLc+WpOw7U8YujTkN4bGqsajCAWh86Y+auS3rQt6m5s/6PEcXe73G+ORCzwNXQbYhbgvZTU4ipi8GN3cTFq8vauBljQKHBweGAlspOsiMdVy2EgvHJ2R+o0RyN24ddBnOh4Cx1l2o0yJlMzAeukIzuga7+zftocDOy50rVKTxEo+mhYBx60z8f9B7qHQmdlVvNwFcduhLt6jRWekVqh/xCjV5+Ho6NhLw7fHCHPhJB8yGfO2TGU6g61huZR6zPVjx2mmLpBa31eyUsODQQ/8YROIqObmA3ceGIsfG2+LVELVNHZq7kAK7kBjCeeR54VOgDFpNZrXSpUJjN75GxjofN6y4GdQ6KGnAvOkYixfcwHrwsFwEfHcRepYht1wY+C0rpTMR2N9Owo7pN+0xtE4z77rYCOuJj2qL6ktdFfJj8Df7NvK7+bO4+z1Uu0MSbArlWPxN9RrKoMB32gFNeAQ2a9K8/fA2be9fwv+A1BLAwQUAAIACADnaKhO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OdoqE6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52ioTo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naKhO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naKhO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OdoqE68fTX3SgAAAEkAAAAfAAAAdmlkZW9sZWN0dXJlL2xvY2FsX3NldHRpbmdzLnhtbLOxr8jNUShLLSrOzM+zVTLUM1BSSM1Lzk/JzEu3VQoNcdO1UFIoLknMS0nMyc9LtVXKy1dSsLfjssnJT07MCU4tKQEqLNa34wIAUEsBAgAAFAACAAgA42ioTrj5mLriAgAAZwoAABgAAAAAAAAAAQAAAAAAAAAAAG5vbmUvY29tbW9uX21lc3NhZ2VzLmxuZ1BLAQIAABQAAgAIAONoqE4VHmAbowAAAH8BAAApAAAAAAAAAAEAAAAAABgDAABub25lL3BsYXliYWNrX2FuZF9uYXZpZ2F0aW9uX3NldHRpbmdzLnhtbFBLAQIAABQAAgAIAONoqE4fVIpqMAMAAMcOAAAiAAAAAAAAAAEAAAAAAAIEAABub25lL2ZsYXNoX3B1Ymxpc2hpbmdfc2V0dGluZ3MueG1sUEsBAgAAFAACAAgA42ioTnFXlJ0VAQAA0QIAABwAAAAAAAAAAQAAAAAAcgcAAG5vbmUvZmxhc2hfc2tpbl9zZXR0aW5ncy54bWxQSwECAAAUAAIACADjaKhO15twlisDAABvDgAAIQAAAAAAAAABAAAAAADBCAAAbm9uZS9odG1sX3B1Ymxpc2hpbmdfc2V0dGluZ3MueG1sUEsBAgAAFAACAAgA42ioTo5z9vpqAAAA5QAAABoAAAAAAAAAAQAAAAAAKwwAAG5vbmUvaHRtbF9za2luX3NldHRpbmdzLmpzUEsBAgAAFAACAAgA42ioTrx9NfdKAAAASQAAABcAAAAAAAAAAQAAAAAAzQwAAG5vbmUvbG9jYWxfc2V0dGluZ3MueG1sUEsBAgAAFAACAAgAEURsTjZhWAJHAwAA4QkAABQAAAAAAAAAAQAAAAAATA0AAHVuaXZlcnNhbC9wbGF5ZXIueG1sUEsBAgAAFAACAAgA5WioTpBJJiUoBQAA9hMAAB0AAAAAAAAAAQAAAAAAxRAAAHVuaXZlcnNhbC9jb21tb25fbWVzc2FnZXMubG5nUEsBAgAAFAACAAgA5WioThUeYBujAAAAfwEAAC4AAAAAAAAAAQAAAAAAKBYAAHVuaXZlcnNhbC9wbGF5YmFja19hbmRfbmF2aWdhdGlvbl9zZXR0aW5ncy54bWxQSwECAAAUAAIACADlaKhO2QpF8FEFAAAaHgAAJwAAAAAAAAABAAAAAAAXFwAAdW5pdmVyc2FsL2ZsYXNoX3B1Ymxpc2hpbmdfc2V0dGluZ3MueG1sUEsBAgAAFAACAAgA5WioTiuT0BhmAwAAlgwAACEAAAAAAAAAAQAAAAAArRwAAHVuaXZlcnNhbC9mbGFzaF9za2luX3NldHRpbmdzLnhtbFBLAQIAABQAAgAIAOVoqE7RHmh9TgUAAKQdAAAmAAAAAAAAAAEAAAAAAFIgAAB1bml2ZXJzYWwvaHRtbF9wdWJsaXNoaW5nX3NldHRpbmdzLnhtbFBLAQIAABQAAgAIAOVoqE7sTFlStgEAAHoGAAAfAAAAAAAAAAEAAAAAAOQlAAB1bml2ZXJzYWwvaHRtbF9za2luX3NldHRpbmdzLmpzUEsBAgAAFAACAAgA5WioTrjnPPJeAAAAYwAAABwAAAAAAAAAAQAAAAAA1ycAAHVuaXZlcnNhbC9sb2NhbF9zZXR0aW5ncy54bWxQSwECAAAUAAIACAA5gmZNcKEygKExAACcWQAAFwAAAAAAAAAAAAAAAABvKAAAdW5pdmVyc2FsL3VuaXZlcnNhbC5wbmdQSwECAAAUAAIACAA5gmZNg82FVE0AAABrAAAAGwAAAAAAAAABAAAAAABFWgAAdW5pdmVyc2FsL3VuaXZlcnNhbC5wbmcueG1sUEsBAgAAFAACAAgA52ioThlaycdcBAAAcxAAACAAAAAAAAAAAQAAAAAAy1oAAHZpZGVvbGVjdHVyZS9jb21tb25fbWVzc2FnZXMubG5nUEsBAgAAFAACAAgA52ioThUeYBujAAAAfwEAADEAAAAAAAAAAQAAAAAAZV8AAHZpZGVvbGVjdHVyZS9wbGF5YmFja19hbmRfbmF2aWdhdGlvbl9zZXR0aW5ncy54bWxQSwECAAAUAAIACADnaKhOp4ruNgwFAADlGQAAKgAAAAAAAAABAAAAAABXYAAAdmlkZW9sZWN0dXJlL2ZsYXNoX3B1Ymxpc2hpbmdfc2V0dGluZ3MueG1sUEsBAgAAFAACAAgA52ioTo92Vf5vAgAAhwgAACQAAAAAAAAAAQAAAAAAq2UAAHZpZGVvbGVjdHVyZS9mbGFzaF9za2luX3NldHRpbmdzLnhtbFBLAQIAABQAAgAIAOdoqE58n4QKAgUAAF0ZAAApAAAAAAAAAAEAAAAAAFxoAAB2aWRlb2xlY3R1cmUvaHRtbF9wdWJsaXNoaW5nX3NldHRpbmdzLnhtbFBLAQIAABQAAgAIAOdoqE6TaEB+hwEAANkEAAAiAAAAAAAAAAEAAAAAAKVtAAB2aWRlb2xlY3R1cmUvaHRtbF9za2luX3NldHRpbmdzLmpzUEsBAgAAFAACAAgA52ioTrx9NfdKAAAASQAAAB8AAAAAAAAAAQAAAAAAbG8AAHZpZGVvbGVjdHVyZS9sb2NhbF9zZXR0aW5ncy54bWxQSwUGAAAAABgAGABkBwAA828AAAAA"/>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category&quot;:&quot;1&quot;}},&quot;ispringOnlineSettings&quot;:{&quot;onlineDestinationFolderId&quot;:&quot;1&quot;},&quot;cloudSettings&quot;:{&quot;onlineDestinationFolderId&quot;:&quot;0&quot;},&quot;publishDestination&quot;:&quot;LMS&quot;,&quot;wordSettings&quot;:{&quot;printCopies&quot;:1}}"/>
  <p:tag name="ISPRING_OUTPUT_FOLDER" val="[[&quot;'\uFFFD\uFFFDv{71B89B8E-4DDC-4594-AD81-7F466FBE1171}&quot;,&quot;R:\\ARCHIVED\\HR-Communications Toolbox\\Learning &amp; Development - Litmos\\Final Litmos Media Files\\Source Files\\Emotional Intelligence Training&quot;]]"/>
  <p:tag name="ISPRING_SCREEN_RECS_UPDATED" val="R:\ARCHIVED\HR-Communications Toolbox\Learning &amp; Development - Litmos\Final Litmos Media Files\Source Files\Emotional Intelligence Training\Emotional Intelligence How to Increase Your EI\"/>
  <p:tag name="ISPRING_RESOURCE_FOLDER" val="R:\ARCHIVED\HR-Communications Toolbox\Learning &amp; Development - Litmos\Final Litmos Media Files\Source Files\Emotional Intelligence Training\Emotional Intelligence How to Increase Your EI\"/>
  <p:tag name="ISPRING_PRESENTATION_PATH" val="R:\ARCHIVED\HR-Communications Toolbox\Learning &amp; Development - Litmos\Final Litmos Media Files\Source Files\Emotional Intelligence Training\Emotional Intelligence How to Increase Your EI.pptx"/>
  <p:tag name="ISPRING_PRESENTATION_INFO_2" val="&lt;?xml version=&quot;1.0&quot; encoding=&quot;UTF-8&quot; standalone=&quot;no&quot; ?&gt;&#10;&lt;presentation2&gt;&#10;&#10;  &lt;slides&gt;&#10;    &lt;slide id=&quot;{E7BE5E6C-69A4-4C0B-B40F-ACB02D938682}&quot; pptId=&quot;301&quot;/&gt;&#10;    &lt;slide id=&quot;{9A2844B6-CA4F-414C-943A-C8A8D6DD009E}&quot; pptId=&quot;360&quot;/&gt;&#10;    &lt;slide id=&quot;{A77094DB-240A-462C-A56A-1D6DDFB15442}&quot; pptId=&quot;302&quot;/&gt;&#10;    &lt;slide id=&quot;{0E084DCD-D14C-407C-BA79-5EB11F28D32F}&quot; pptId=&quot;343&quot;/&gt;&#10;    &lt;slide id=&quot;{04969B84-C3F2-4EAD-86D0-D64D8A047530}&quot; pptId=&quot;354&quot;/&gt;&#10;    &lt;slide id=&quot;{B53A5ADC-8196-48E0-86CC-83BA1B8A2087}&quot; pptId=&quot;359&quot;/&gt;&#10;    &lt;slide id=&quot;{065B416E-39CB-4EC1-9B65-B60B3D8CA7D0}&quot; pptId=&quot;344&quot;/&gt;&#10;    &lt;slide id=&quot;{E120CE36-29C7-41CC-8A66-292E9082557B}&quot; pptId=&quot;345&quot;/&gt;&#10;    &lt;slide id=&quot;{8E333F3E-8C39-44C3-9338-B81901B045AD}&quot; pptId=&quot;349&quot;/&gt;&#10;    &lt;slide id=&quot;{C52CCF10-5FFA-4DA0-8441-4591B498BD1D}&quot; pptId=&quot;350&quot;/&gt;&#10;    &lt;slide id=&quot;{4BA1F326-07B2-41F9-B960-24B689C59CD7}&quot; pptId=&quot;352&quot;/&gt;&#10;    &lt;slide id=&quot;{F8D10EBE-50DE-44F9-89E2-ABECE1F489F4}&quot; pptId=&quot;351&quot;/&gt;&#10;    &lt;slide id=&quot;{A8AB7C21-6DD2-4524-BD8B-F64267F4B4E6}&quot; pptId=&quot;353&quot;/&gt;&#10;    &lt;slide id=&quot;{90803909-D073-4F8D-81DA-6190046FCB40}&quot; pptId=&quot;355&quot;/&gt;&#10;    &lt;slide id=&quot;{02BFF1F4-861C-48B0-A0D1-5353E172C82B}&quot; pptId=&quot;346&quot;/&gt;&#10;    &lt;slide id=&quot;{D3EB0BF6-CB82-4403-AF17-362F899AA2FC}&quot; pptId=&quot;347&quot;/&gt;&#10;    &lt;slide id=&quot;{6228E02A-3163-4588-A031-B0AD2FF34C11}&quot; pptId=&quot;358&quot;/&gt;&#10;    &lt;slide id=&quot;{BC33E4CF-8FB7-44F4-8893-6720FC72E599}&quot; pptId=&quot;362&quot;/&gt;&#10;    &lt;slide id=&quot;{1C4C12A0-B11E-4879-8CC7-FED157BA74E9}&quot; pptId=&quot;348&quot;/&gt;&#10;  &lt;/slides&gt;&#10;&#10;  &lt;narration&gt;&#10;    &lt;audioTracks&gt;&#10;      &lt;audioTrack muted=&quot;false&quot; name=&quot;Audio 1&quot; resource=&quot;b30252a4&quot; slideId=&quot;{E7BE5E6C-69A4-4C0B-B40F-ACB02D938682}&quot; startTime=&quot;0&quot; stepIndex=&quot;0&quot; volume=&quot;1&quot;&gt;&#10;        &lt;audio channels=&quot;1&quot; format=&quot;s16&quot; sampleRate=&quot;44100&quot;/&gt;&#10;      &lt;/audioTrack&gt;&#10;      &lt;audioTrack muted=&quot;false&quot; name=&quot;Audio 2&quot; resource=&quot;60456038&quot; slideId=&quot;{9A2844B6-CA4F-414C-943A-C8A8D6DD009E}&quot; startTime=&quot;0&quot; stepIndex=&quot;0&quot; volume=&quot;1&quot;&gt;&#10;        &lt;audio channels=&quot;1&quot; format=&quot;s16&quot; sampleRate=&quot;44100&quot;/&gt;&#10;      &lt;/audioTrack&gt;&#10;      &lt;audioTrack muted=&quot;false&quot; name=&quot;Audio 3&quot; resource=&quot;1d2cbf36&quot; slideId=&quot;{A77094DB-240A-462C-A56A-1D6DDFB15442}&quot; startTime=&quot;0&quot; stepIndex=&quot;0&quot; volume=&quot;1&quot;&gt;&#10;        &lt;audio channels=&quot;1&quot; format=&quot;s16&quot; sampleRate=&quot;44100&quot;/&gt;&#10;      &lt;/audioTrack&gt;&#10;      &lt;audioTrack muted=&quot;false&quot; name=&quot;Audio 4&quot; resource=&quot;b3758c2e&quot; slideId=&quot;{0E084DCD-D14C-407C-BA79-5EB11F28D32F}&quot; startTime=&quot;0&quot; stepIndex=&quot;0&quot; volume=&quot;1&quot;&gt;&#10;        &lt;audio channels=&quot;1&quot; format=&quot;s16&quot; sampleRate=&quot;44100&quot;/&gt;&#10;      &lt;/audioTrack&gt;&#10;      &lt;audioTrack muted=&quot;false&quot; name=&quot;Audio 5&quot; resource=&quot;8e3adb5f&quot; slideId=&quot;{04969B84-C3F2-4EAD-86D0-D64D8A047530}&quot; startTime=&quot;0&quot; stepIndex=&quot;0&quot; volume=&quot;1&quot;&gt;&#10;        &lt;audio channels=&quot;1&quot; format=&quot;s16&quot; sampleRate=&quot;44100&quot;/&gt;&#10;      &lt;/audioTrack&gt;&#10;      &lt;audioTrack muted=&quot;false&quot; name=&quot;Audio 6&quot; resource=&quot;4e48486b&quot; slideId=&quot;{B53A5ADC-8196-48E0-86CC-83BA1B8A2087}&quot; startTime=&quot;0&quot; stepIndex=&quot;0&quot; volume=&quot;1&quot;&gt;&#10;        &lt;audio channels=&quot;1&quot; format=&quot;s16&quot; sampleRate=&quot;44100&quot;/&gt;&#10;      &lt;/audioTrack&gt;&#10;      &lt;audioTrack muted=&quot;false&quot; name=&quot;Audio 7&quot; resource=&quot;d7233398&quot; slideId=&quot;{065B416E-39CB-4EC1-9B65-B60B3D8CA7D0}&quot; startTime=&quot;0&quot; stepIndex=&quot;0&quot; volume=&quot;1&quot;&gt;&#10;        &lt;audio channels=&quot;1&quot; format=&quot;s16&quot; sampleRate=&quot;44100&quot;/&gt;&#10;      &lt;/audioTrack&gt;&#10;      &lt;audioTrack muted=&quot;false&quot; name=&quot;Audio 8&quot; resource=&quot;d60deb00&quot; slideId=&quot;{E120CE36-29C7-41CC-8A66-292E9082557B}&quot; startTime=&quot;0&quot; stepIndex=&quot;0&quot; volume=&quot;1&quot;&gt;&#10;        &lt;audio channels=&quot;1&quot; format=&quot;s16&quot; sampleRate=&quot;44100&quot;/&gt;&#10;      &lt;/audioTrack&gt;&#10;      &lt;audioTrack muted=&quot;false&quot; name=&quot;Audio 9&quot; resource=&quot;f5f06798&quot; slideId=&quot;{8E333F3E-8C39-44C3-9338-B81901B045AD}&quot; startTime=&quot;0&quot; stepIndex=&quot;0&quot; volume=&quot;1&quot;&gt;&#10;        &lt;audio channels=&quot;1&quot; format=&quot;s16&quot; sampleRate=&quot;44100&quot;/&gt;&#10;      &lt;/audioTrack&gt;&#10;      &lt;audioTrack muted=&quot;false&quot; name=&quot;Audio 10&quot; resource=&quot;0f4556cf&quot; slideId=&quot;{C52CCF10-5FFA-4DA0-8441-4591B498BD1D}&quot; startTime=&quot;0&quot; stepIndex=&quot;0&quot; volume=&quot;1&quot;&gt;&#10;        &lt;audio channels=&quot;1&quot; format=&quot;s16&quot; sampleRate=&quot;44100&quot;/&gt;&#10;      &lt;/audioTrack&gt;&#10;      &lt;audioTrack muted=&quot;false&quot; name=&quot;Audio 11&quot; resource=&quot;4a2d82dc&quot; slideId=&quot;{4BA1F326-07B2-41F9-B960-24B689C59CD7}&quot; startTime=&quot;0&quot; stepIndex=&quot;0&quot; volume=&quot;1&quot;&gt;&#10;        &lt;audio channels=&quot;1&quot; format=&quot;s16&quot; sampleRate=&quot;44100&quot;/&gt;&#10;      &lt;/audioTrack&gt;&#10;      &lt;audioTrack muted=&quot;false&quot; name=&quot;Audio 12&quot; resource=&quot;b65b1113&quot; slideId=&quot;{F8D10EBE-50DE-44F9-89E2-ABECE1F489F4}&quot; startTime=&quot;0&quot; stepIndex=&quot;0&quot; volume=&quot;1&quot;&gt;&#10;        &lt;audio channels=&quot;1&quot; format=&quot;s16&quot; sampleRate=&quot;44100&quot;/&gt;&#10;      &lt;/audioTrack&gt;&#10;      &lt;audioTrack muted=&quot;false&quot; name=&quot;Audio 13&quot; resource=&quot;395989b8&quot; slideId=&quot;{A8AB7C21-6DD2-4524-BD8B-F64267F4B4E6}&quot; startTime=&quot;0&quot; stepIndex=&quot;0&quot; volume=&quot;1&quot;&gt;&#10;        &lt;audio channels=&quot;1&quot; format=&quot;s16&quot; sampleRate=&quot;44100&quot;/&gt;&#10;      &lt;/audioTrack&gt;&#10;      &lt;audioTrack muted=&quot;false&quot; name=&quot;Audio 14&quot; resource=&quot;36c89f48&quot; slideId=&quot;{90803909-D073-4F8D-81DA-6190046FCB40}&quot; startTime=&quot;0&quot; stepIndex=&quot;0&quot; volume=&quot;1&quot;&gt;&#10;        &lt;audio channels=&quot;1&quot; format=&quot;s16&quot; sampleRate=&quot;44100&quot;/&gt;&#10;      &lt;/audioTrack&gt;&#10;      &lt;audioTrack muted=&quot;false&quot; name=&quot;Audio 15&quot; resource=&quot;346d873f&quot; slideId=&quot;{02BFF1F4-861C-48B0-A0D1-5353E172C82B}&quot; startTime=&quot;0&quot; stepIndex=&quot;0&quot; volume=&quot;1&quot;&gt;&#10;        &lt;audio channels=&quot;1&quot; format=&quot;s16&quot; sampleRate=&quot;44100&quot;/&gt;&#10;      &lt;/audioTrack&gt;&#10;      &lt;audioTrack muted=&quot;false&quot; name=&quot;Audio 16&quot; resource=&quot;39b7e36d&quot; slideId=&quot;{D3EB0BF6-CB82-4403-AF17-362F899AA2FC}&quot; startTime=&quot;0&quot; stepIndex=&quot;0&quot; volume=&quot;1&quot;&gt;&#10;        &lt;audio channels=&quot;1&quot; format=&quot;s16&quot; sampleRate=&quot;44100&quot;/&gt;&#10;      &lt;/audioTrack&gt;&#10;      &lt;audioTrack muted=&quot;false&quot; name=&quot;Audio 17&quot; resource=&quot;352e9cdf&quot; slideId=&quot;{6228E02A-3163-4588-A031-B0AD2FF34C11}&quot; startTime=&quot;0&quot; stepIndex=&quot;0&quot; volume=&quot;1&quot;&gt;&#10;        &lt;audio channels=&quot;1&quot; format=&quot;s16&quot; sampleRate=&quot;44100&quot;/&gt;&#10;      &lt;/audioTrack&gt;&#10;      &lt;audioTrack muted=&quot;false&quot; name=&quot;Audio 18&quot; resource=&quot;caaa0c16&quot; slideId=&quot;{BC33E4CF-8FB7-44F4-8893-6720FC72E599}&quot; startTime=&quot;0&quot; stepIndex=&quot;0&quot; volume=&quot;1&quot;&gt;&#10;        &lt;audio channels=&quot;1&quot; format=&quot;s16&quot; sampleRate=&quot;44100&quot;/&gt;&#10;      &lt;/audioTrack&gt;&#10;      &lt;audioTrack muted=&quot;false&quot; name=&quot;Audio 19&quot; resource=&quot;4be53323&quot; slideId=&quot;{1C4C12A0-B11E-4879-8CC7-FED157BA74E9}&quot; startTime=&quot;0&quot; stepIndex=&quot;0&quot; volume=&quot;1&quot;&gt;&#10;        &lt;audio channels=&quot;1&quot; format=&quot;s16&quot; sampleRate=&quot;44100&quot;/&gt;&#10;      &lt;/audioTrack&gt;&#10;    &lt;/audioTracks&gt;&#10;    &lt;videoTracks/&gt;&#10;  &lt;/narration&gt;&#10;&#10;&lt;/presentation2&gt;&#10;"/>
  <p:tag name="ISPRING_ULTRA_SCORM_COURCE_TITLE" val="Emotional Intelligence How to Increase Your EI"/>
  <p:tag name="ISPRING_PRESENTATION_TITLE" val="Emotional Intelligence How to Increase Your EI"/>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660"/>
  <p:tag name="ISPRING_SLIDE_ID_2" val="{8E333F3E-8C39-44C3-9338-B81901B045AD}"/>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979"/>
  <p:tag name="ISPRING_SLIDE_ID_2" val="{C52CCF10-5FFA-4DA0-8441-4591B498BD1D}"/>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708"/>
  <p:tag name="ISPRING_SLIDE_ID_2" val="{4BA1F326-07B2-41F9-B960-24B689C59CD7}"/>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767"/>
  <p:tag name="ISPRING_SLIDE_ID_2" val="{F8D10EBE-50DE-44F9-89E2-ABECE1F489F4}"/>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431"/>
  <p:tag name="ISPRING_SLIDE_ID_2" val="{A8AB7C21-6DD2-4524-BD8B-F64267F4B4E6}"/>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2.160"/>
  <p:tag name="ISPRING_SLIDE_ID_2" val="{90803909-D073-4F8D-81DA-6190046FCB40}"/>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4.253"/>
  <p:tag name="ISPRING_SLIDE_ID_2" val="{02BFF1F4-861C-48B0-A0D1-5353E172C82B}"/>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4.337"/>
  <p:tag name="ISPRING_SLIDE_ID_2" val="{D3EB0BF6-CB82-4403-AF17-362F899AA2FC}"/>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764"/>
  <p:tag name="ISPRING_SLIDE_ID_2" val="{6228E02A-3163-4588-A031-B0AD2FF34C11}"/>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389"/>
  <p:tag name="ISPRING_SLIDE_ID_2" val="{BC33E4CF-8FB7-44F4-8893-6720FC72E59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4.783"/>
  <p:tag name="ISPRING_SLIDE_ID_2" val="{E7BE5E6C-69A4-4C0B-B40F-ACB02D938682}"/>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2.054"/>
  <p:tag name="ISPRING_SLIDE_ID_2" val="{1C4C12A0-B11E-4879-8CC7-FED157BA74E9}"/>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9.525"/>
  <p:tag name="ISPRING_SLIDE_ID_2" val="{9A2844B6-CA4F-414C-943A-C8A8D6DD009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597"/>
  <p:tag name="ISPRING_SLIDE_ID_2" val="{A77094DB-240A-462C-A56A-1D6DDFB15442}"/>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515"/>
  <p:tag name="ISPRING_SLIDE_ID_2" val="{0E084DCD-D14C-407C-BA79-5EB11F28D32F}"/>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573"/>
  <p:tag name="ISPRING_SLIDE_ID_2" val="{04969B84-C3F2-4EAD-86D0-D64D8A04753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1.972"/>
  <p:tag name="ISPRING_SLIDE_ID_2" val="{B53A5ADC-8196-48E0-86CC-83BA1B8A208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7.174"/>
  <p:tag name="ISPRING_SLIDE_ID_2" val="{065B416E-39CB-4EC1-9B65-B60B3D8CA7D0}"/>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1.712"/>
  <p:tag name="ISPRING_SLIDE_ID_2" val="{E120CE36-29C7-41CC-8A66-292E9082557B}"/>
</p:tagLst>
</file>

<file path=ppt/theme/theme1.xml><?xml version="1.0" encoding="utf-8"?>
<a:theme xmlns:a="http://schemas.openxmlformats.org/drawingml/2006/main" name="3_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CWM PPT Template</Template>
  <TotalTime>20979</TotalTime>
  <Words>3824</Words>
  <Application>Microsoft Office PowerPoint</Application>
  <PresentationFormat>On-screen Show (4:3)</PresentationFormat>
  <Paragraphs>175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Frutiger LT Std 45 Light</vt:lpstr>
      <vt:lpstr>Times</vt:lpstr>
      <vt:lpstr>Wingdings</vt:lpstr>
      <vt:lpstr>3_UMMS-CWM PPT Template v1</vt:lpstr>
      <vt:lpstr>Emotional Intelligence: How to Increase Your EI</vt:lpstr>
      <vt:lpstr>Emotional Intelligence by the numbers</vt:lpstr>
      <vt:lpstr>Agenda</vt:lpstr>
      <vt:lpstr>What is Emotional Intelligence?</vt:lpstr>
      <vt:lpstr>Emotional Intelligence – A Brief History</vt:lpstr>
      <vt:lpstr>Emotional Intelligence vs Intelligence Quotient</vt:lpstr>
      <vt:lpstr>Why Emotional Intelligence is so important in the workplace</vt:lpstr>
      <vt:lpstr>The Five Areas of Emotional Intelligence</vt:lpstr>
      <vt:lpstr>The Five Areas of Emotional Intelligence: Self-Awareness</vt:lpstr>
      <vt:lpstr>The Five Areas of Emotional Intelligence: Self-Regulation </vt:lpstr>
      <vt:lpstr>The Five Areas of Emotional Intelligence: Motivation </vt:lpstr>
      <vt:lpstr>The Five Areas of Emotional Intelligence: Social Skills </vt:lpstr>
      <vt:lpstr>The Five Areas of Emotional Intelligence: Empathy </vt:lpstr>
      <vt:lpstr>Exercise </vt:lpstr>
      <vt:lpstr>What you can do to increase your Emotional Intelligence</vt:lpstr>
      <vt:lpstr>Developing the UMMS Competencies</vt:lpstr>
      <vt:lpstr>UMMS Competency Based Performance Appraisal</vt:lpstr>
      <vt:lpstr>Resources</vt:lpstr>
      <vt:lpstr>Questions?</vt:lpstr>
    </vt:vector>
  </TitlesOfParts>
  <Company>UMASS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Intelligence How to Increase Your EI</dc:title>
  <dc:creator>Tim Dailey</dc:creator>
  <cp:lastModifiedBy>Shimer, Jennifer Lucarelli</cp:lastModifiedBy>
  <cp:revision>747</cp:revision>
  <cp:lastPrinted>2018-10-25T15:50:03Z</cp:lastPrinted>
  <dcterms:created xsi:type="dcterms:W3CDTF">2010-04-16T20:40:14Z</dcterms:created>
  <dcterms:modified xsi:type="dcterms:W3CDTF">2019-07-12T15:32:49Z</dcterms:modified>
</cp:coreProperties>
</file>