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7" r:id="rId1"/>
    <p:sldMasterId id="2147483890" r:id="rId2"/>
    <p:sldMasterId id="2147483904" r:id="rId3"/>
  </p:sldMasterIdLst>
  <p:notesMasterIdLst>
    <p:notesMasterId r:id="rId22"/>
  </p:notesMasterIdLst>
  <p:sldIdLst>
    <p:sldId id="259" r:id="rId4"/>
    <p:sldId id="283" r:id="rId5"/>
    <p:sldId id="284" r:id="rId6"/>
    <p:sldId id="285" r:id="rId7"/>
    <p:sldId id="287" r:id="rId8"/>
    <p:sldId id="308" r:id="rId9"/>
    <p:sldId id="275" r:id="rId10"/>
    <p:sldId id="286" r:id="rId11"/>
    <p:sldId id="307" r:id="rId12"/>
    <p:sldId id="288" r:id="rId13"/>
    <p:sldId id="302" r:id="rId14"/>
    <p:sldId id="291" r:id="rId15"/>
    <p:sldId id="292" r:id="rId16"/>
    <p:sldId id="304" r:id="rId17"/>
    <p:sldId id="305" r:id="rId18"/>
    <p:sldId id="294" r:id="rId19"/>
    <p:sldId id="306" r:id="rId20"/>
    <p:sldId id="29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Nguye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B23"/>
    <a:srgbClr val="DB8585"/>
    <a:srgbClr val="FFB3B3"/>
    <a:srgbClr val="FF7C80"/>
    <a:srgbClr val="E5DEDB"/>
    <a:srgbClr val="1C276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9ADD6-C17C-47EB-B50F-CF4E491BF6FC}" v="7" dt="2018-07-25T02:29:21.095"/>
    <p1510:client id="{43BB8905-9C36-7FCE-EFFB-5C3B90B65C9D}" v="62" dt="2018-07-25T00:44:53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351081722759"/>
          <c:y val="4.1219571355405528E-2"/>
          <c:w val="0.54645703253552569"/>
          <c:h val="0.791154171799278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effectLst>
              <a:outerShdw blurRad="495300" dist="381000" dir="5340000" sx="104000" sy="104000" algn="tr" rotWithShape="0">
                <a:schemeClr val="tx1">
                  <a:lumMod val="85000"/>
                  <a:lumOff val="15000"/>
                  <a:alpha val="40000"/>
                </a:schemeClr>
              </a:outerShdw>
              <a:softEdge rad="0"/>
            </a:effectLst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0815-4C20-84D7-020169303BA6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0815-4C20-84D7-020169303BA6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0815-4C20-84D7-020169303BA6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0815-4C20-84D7-020169303BA6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9-0815-4C20-84D7-020169303BA6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B-0815-4C20-84D7-020169303BA6}"/>
              </c:ext>
            </c:extLst>
          </c:dPt>
          <c:cat>
            <c:strRef>
              <c:f>Sheet1!$A$2:$A$7</c:f>
              <c:strCache>
                <c:ptCount val="5"/>
                <c:pt idx="0">
                  <c:v>White</c:v>
                </c:pt>
                <c:pt idx="1">
                  <c:v>Hispanic/Latino</c:v>
                </c:pt>
                <c:pt idx="2">
                  <c:v>Black</c:v>
                </c:pt>
                <c:pt idx="3">
                  <c:v>Asian</c:v>
                </c:pt>
                <c:pt idx="4">
                  <c:v>Native Hawaiian and Other Pacific Islander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72.2</c:v>
                </c:pt>
                <c:pt idx="1">
                  <c:v>11.9</c:v>
                </c:pt>
                <c:pt idx="2">
                  <c:v>8.8000000000000007</c:v>
                </c:pt>
                <c:pt idx="3">
                  <c:v>6.9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15-4C20-84D7-020169303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Schoolbook" panose="02040604050505020304" pitchFamily="18" charset="0"/>
              </a:rPr>
              <a:t>Rates of Peoples Living with HIV/AIDS by Race/Ethnicity and Gender in Massachusetts (2015) 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ffectLst/>
              <a:latin typeface="Century Schoolbook" panose="020406040505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735584856323829E-2"/>
          <c:y val="0.1437161898793827"/>
          <c:w val="0.95894260497047401"/>
          <c:h val="0.73114765542993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8B0B2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White NH</c:v>
                </c:pt>
                <c:pt idx="1">
                  <c:v>African American NH</c:v>
                </c:pt>
                <c:pt idx="2">
                  <c:v>Hispanic/Latino</c:v>
                </c:pt>
                <c:pt idx="3">
                  <c:v>API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318</c:v>
                </c:pt>
                <c:pt idx="1">
                  <c:v>1684</c:v>
                </c:pt>
                <c:pt idx="2">
                  <c:v>1240</c:v>
                </c:pt>
                <c:pt idx="3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D-452A-AE86-FA3AAD7ECF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 </c:v>
                </c:pt>
              </c:strCache>
            </c:strRef>
          </c:tx>
          <c:spPr>
            <a:solidFill>
              <a:srgbClr val="DB858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White NH</c:v>
                </c:pt>
                <c:pt idx="1">
                  <c:v>African American NH</c:v>
                </c:pt>
                <c:pt idx="2">
                  <c:v>Hispanic/Latino</c:v>
                </c:pt>
                <c:pt idx="3">
                  <c:v>API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56</c:v>
                </c:pt>
                <c:pt idx="1">
                  <c:v>1281</c:v>
                </c:pt>
                <c:pt idx="2">
                  <c:v>569</c:v>
                </c:pt>
                <c:pt idx="3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D-452A-AE86-FA3AAD7ECF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622720"/>
        <c:axId val="60792832"/>
      </c:barChart>
      <c:catAx>
        <c:axId val="4062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60792832"/>
        <c:crosses val="autoZero"/>
        <c:auto val="0"/>
        <c:lblAlgn val="ctr"/>
        <c:lblOffset val="100"/>
        <c:noMultiLvlLbl val="0"/>
      </c:catAx>
      <c:valAx>
        <c:axId val="6079283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entury Schoolbook" panose="02040604050505020304" pitchFamily="18" charset="0"/>
                  </a:rPr>
                  <a:t>Prevalence per 100,000</a:t>
                </a:r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entury Schoolbook" panose="020406040505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4062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3297041522598356"/>
          <c:y val="0.95382197462483331"/>
          <c:w val="0.21333473535760897"/>
          <c:h val="3.562320326920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entury Schoolbook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13T19:34:36.862" idx="1">
    <p:pos x="10" y="10"/>
    <p:text>Normal T-Cell count: 500-1,500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78664-6A4D-4B11-A909-5C0336EDD42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DB607-9A3B-46E1-B968-83342F3E9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8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files/documents/2018/05/10/epidemic-glance.doc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files/documents/2018/06/29/dying-aids.doc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B607-9A3B-46E1-B968-83342F3E97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72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https://www.hiv.gov/hiv-basics/staying-in-hiv-care/hiv-treatment/paying-for-hiv-care-and-treatment &lt;&lt;&lt;&lt;&lt;&lt;&lt;LOOK AT THIS SEUN FOR HEALTH CARE IDEAS</a:t>
            </a:r>
          </a:p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www.cdc.gov/hiv/programresources/guidance/costeffectiveness/index.html</a:t>
            </a:r>
          </a:p>
          <a:p>
            <a:r>
              <a:rPr lang="en-US"/>
              <a:t>https://www.healthline.com/health/hiv-aids/cost-of-treatment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B607-9A3B-46E1-B968-83342F3E97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47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Poor mental health may delay or complicate access to care </a:t>
            </a:r>
          </a:p>
          <a:p>
            <a:r>
              <a:rPr lang="en-US"/>
              <a:t>https://www.boston.com/uncategorized/noprimarytagmatch/2012/07/27/living-with-the-stigma-of-hiv-many-in-state-hide-their-status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DB607-9A3B-46E1-B968-83342F3E97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7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MASSACHUSETTS INTEGRATED HIV/AIDS PREVENTION AND CARE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B607-9A3B-46E1-B968-83342F3E97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90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https://www.umassmed.edu/news/news-archives/2018/03/umass-medical-school-hiv-vaccine-to-be-tested-in-new-phase-i-trial/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B607-9A3B-46E1-B968-83342F3E97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DB607-9A3B-46E1-B968-83342F3E97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21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Sores:</a:t>
            </a:r>
            <a:r>
              <a:rPr lang="en-US">
                <a:latin typeface="Californian FB" panose="0207040306080B030204" pitchFamily="18" charset="0"/>
              </a:rPr>
              <a:t> mouth, anus, or genitals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DB607-9A3B-46E1-B968-83342F3E97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35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https://www.nhlbi.nih.gov/health/educational/healthdisp/index.htm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B607-9A3B-46E1-B968-83342F3E97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37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Calibri"/>
                <a:hlinkClick r:id="rId3"/>
              </a:rPr>
              <a:t>https://www.mass.gov/files/documents/2018/05/10/epidemic-glance.docx</a:t>
            </a:r>
            <a:r>
              <a:rPr lang="en-US">
                <a:cs typeface="Calibri"/>
              </a:rPr>
              <a:t> 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B607-9A3B-46E1-B968-83342F3E97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78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B607-9A3B-46E1-B968-83342F3E97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HTTPS://WWW.CENSUS.GOV/QUICKFACTS/FACT/TABLE/MA/PST045217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B607-9A3B-46E1-B968-83342F3E97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6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Calibri"/>
                <a:hlinkClick r:id="rId3"/>
              </a:rPr>
              <a:t>https://www.mass.gov/files/documents/2018/06/29/dying-aids.docx</a:t>
            </a:r>
            <a:r>
              <a:rPr lang="en-US">
                <a:cs typeface="Calibri"/>
              </a:rPr>
              <a:t>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B607-9A3B-46E1-B968-83342F3E97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1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https://talkpoverty.org/2014/09/23/end-hiv-aids-and-poverty/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high costs of housing in Massachusetts, particularly in and around Boston, which is home to 30% of PLWH, and limited affordable housing options, places housing insecurity as one of the most substantial barriers to health facing individuals living with and at risk for HIV infection in the Commonwealth.”</a:t>
            </a:r>
            <a:endParaRPr lang="en-US"/>
          </a:p>
          <a:p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cs typeface="Calibri Light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B607-9A3B-46E1-B968-83342F3E97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3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F091124-3BA9-4F26-A920-33ADBFD3DE06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(HIV, 2017)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4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4370-9880-4E36-B174-9125B7F6DA8B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C6BD-10AB-4263-B0D1-CF1FFD528B8F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9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87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C745-9251-4DA5-BC43-A8725F74909D}" type="datetime1">
              <a:rPr lang="en-US" smtClean="0"/>
              <a:t>7/25/2018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250A-1B61-42FE-AB30-2591E101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41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A6CE-5FE7-4DA6-A52A-A02B759011F9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250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CC18-BA8A-48D5-B6A3-DD2FEBADA1D1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250A-1B61-42FE-AB30-2591E10140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495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58AA-B35B-4019-8D6D-6AD4A376D823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676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BA32-692F-4E56-BEB0-51EB6BC5F3E5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480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E771-E079-4FAB-AEFE-20832FD1C593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8287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9AC8-0731-408D-B87D-3D539D183E80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488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0C9F-359E-4EF2-BF45-7BBD12073565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6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8E8D-20C9-4477-8289-48681F35F1C8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64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89FF-28AC-4DB2-A9C9-8E70F4DCA89E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1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6FFA-4816-46BD-959E-553AA7F4D67C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4862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FC7E-B13A-49EF-BD52-E38C31A5AD4D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8591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745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9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C745-9251-4DA5-BC43-A8725F74909D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250A-1B61-42FE-AB30-2591E101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53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A6CE-5FE7-4DA6-A52A-A02B759011F9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6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CC18-BA8A-48D5-B6A3-DD2FEBADA1D1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250A-1B61-42FE-AB30-2591E101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9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58AA-B35B-4019-8D6D-6AD4A376D823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1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CEDA-1260-4C9F-B7D5-54093A29202C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8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BA32-692F-4E56-BEB0-51EB6BC5F3E5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30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E771-E079-4FAB-AEFE-20832FD1C593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89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9AC8-0731-408D-B87D-3D539D183E80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75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8E8D-20C9-4477-8289-48681F35F1C8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04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89FF-28AC-4DB2-A9C9-8E70F4DCA89E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1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6FFA-4816-46BD-959E-553AA7F4D67C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4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FC7E-B13A-49EF-BD52-E38C31A5AD4D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2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D767-5805-42D6-BDA8-9415E6E6C2E0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6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E3B1-8131-4F43-9183-9BE622397AC1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2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391D-11B4-4702-B835-5A4C30B2CD11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7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D7ED-1903-44BF-BCCC-78326214BB3F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7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E037-400C-43D0-B58E-035A97755ABA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(HIV, 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7D35408-8EAA-4D14-9732-99CC72E52570}" type="datetime1">
              <a:rPr lang="en-US" smtClean="0"/>
              <a:t>7/25/2018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(HIV, 2017)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6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4B52496-1054-4231-A629-6F46C3DDED34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D0C72A8-8E88-4864-A9B7-1366308CA7E7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5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52496-1054-4231-A629-6F46C3DDED34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(HIV,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9510" y="4466520"/>
            <a:ext cx="6971206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Californian FB"/>
                <a:ea typeface="Batang"/>
                <a:cs typeface="Calibri Light"/>
              </a:rPr>
              <a:t>Obinna Asia (</a:t>
            </a:r>
            <a:r>
              <a:rPr lang="en-US" altLang="ko-KR" sz="2000" b="1" dirty="0" err="1">
                <a:solidFill>
                  <a:schemeClr val="bg1"/>
                </a:solidFill>
                <a:latin typeface="Californian FB"/>
                <a:ea typeface="Batang"/>
                <a:cs typeface="Calibri Light"/>
              </a:rPr>
              <a:t>Burncoat</a:t>
            </a:r>
            <a:r>
              <a:rPr lang="en-US" altLang="ko-KR" sz="2000" b="1" dirty="0">
                <a:solidFill>
                  <a:schemeClr val="bg1"/>
                </a:solidFill>
                <a:latin typeface="Californian FB"/>
                <a:ea typeface="Batang"/>
                <a:cs typeface="Calibri Light"/>
              </a:rPr>
              <a:t> High School)</a:t>
            </a:r>
            <a:endParaRPr lang="en-US" sz="2000" dirty="0">
              <a:solidFill>
                <a:schemeClr val="bg1"/>
              </a:solidFill>
              <a:latin typeface="Californian FB"/>
              <a:ea typeface="Batang"/>
              <a:cs typeface="Calibri Light"/>
            </a:endParaRPr>
          </a:p>
          <a:p>
            <a:pPr algn="r">
              <a:defRPr/>
            </a:pPr>
            <a:r>
              <a:rPr lang="en-US" altLang="ko-KR" sz="2000" b="1" dirty="0" smtClean="0">
                <a:solidFill>
                  <a:schemeClr val="bg1"/>
                </a:solidFill>
                <a:latin typeface="Californian FB"/>
                <a:ea typeface="Batang"/>
                <a:cs typeface="Calibri Light"/>
              </a:rPr>
              <a:t>Kevin Nguyen (South High </a:t>
            </a:r>
            <a:r>
              <a:rPr lang="en-US" altLang="ko-KR" sz="2000" b="1" smtClean="0">
                <a:solidFill>
                  <a:schemeClr val="bg1"/>
                </a:solidFill>
                <a:latin typeface="Californian FB"/>
                <a:ea typeface="Batang"/>
                <a:cs typeface="Calibri Light"/>
              </a:rPr>
              <a:t>Community School)</a:t>
            </a:r>
            <a:endParaRPr lang="en-US" sz="2000" dirty="0">
              <a:solidFill>
                <a:schemeClr val="bg1"/>
              </a:solidFill>
              <a:latin typeface="Californian FB"/>
              <a:ea typeface="Batang"/>
              <a:cs typeface="Calibri Light"/>
            </a:endParaRPr>
          </a:p>
          <a:p>
            <a:pPr algn="r"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Californian FB"/>
                <a:ea typeface="Batang"/>
                <a:cs typeface="Calibri Light"/>
              </a:rPr>
              <a:t>       </a:t>
            </a:r>
            <a:r>
              <a:rPr lang="en-US" altLang="ko-KR" sz="2000" b="1" dirty="0" err="1">
                <a:solidFill>
                  <a:schemeClr val="bg1"/>
                </a:solidFill>
                <a:latin typeface="Californian FB"/>
                <a:ea typeface="Batang"/>
                <a:cs typeface="Calibri Light"/>
              </a:rPr>
              <a:t>Jackey</a:t>
            </a:r>
            <a:r>
              <a:rPr lang="en-US" altLang="ko-KR" sz="2000" b="1" dirty="0">
                <a:solidFill>
                  <a:schemeClr val="bg1"/>
                </a:solidFill>
                <a:latin typeface="Californian FB"/>
                <a:ea typeface="Batang"/>
                <a:cs typeface="Calibri Light"/>
              </a:rPr>
              <a:t> Zhang (North Quincy High School)</a:t>
            </a:r>
            <a:endParaRPr lang="en-US" sz="2000" dirty="0">
              <a:solidFill>
                <a:schemeClr val="bg1"/>
              </a:solidFill>
              <a:latin typeface="Californian FB"/>
              <a:ea typeface="Batang"/>
              <a:cs typeface="Calibri Light"/>
            </a:endParaRPr>
          </a:p>
          <a:p>
            <a:pPr algn="r"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Californian FB"/>
                <a:ea typeface="Batang"/>
                <a:cs typeface="Calibri Light"/>
              </a:rPr>
              <a:t>       </a:t>
            </a:r>
            <a:r>
              <a:rPr lang="en-US" altLang="ko-KR" sz="2000" b="1" dirty="0" err="1">
                <a:solidFill>
                  <a:schemeClr val="bg1"/>
                </a:solidFill>
                <a:latin typeface="Californian FB"/>
                <a:ea typeface="Batang"/>
                <a:cs typeface="Calibri Light"/>
              </a:rPr>
              <a:t>Seun</a:t>
            </a:r>
            <a:r>
              <a:rPr lang="en-US" altLang="ko-KR" sz="2000" b="1" dirty="0">
                <a:solidFill>
                  <a:schemeClr val="bg1"/>
                </a:solidFill>
                <a:latin typeface="Californian FB"/>
                <a:ea typeface="Batang"/>
                <a:cs typeface="Calibri Light"/>
              </a:rPr>
              <a:t> Kolawole (Saint Peter-Marian High School)</a:t>
            </a:r>
            <a:endParaRPr lang="en-US" sz="2000" dirty="0">
              <a:solidFill>
                <a:schemeClr val="bg1"/>
              </a:solidFill>
              <a:latin typeface="Californian FB"/>
              <a:ea typeface="Batang"/>
              <a:cs typeface="Calibri Ligh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77533" y="2600659"/>
            <a:ext cx="693724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3600" b="1">
                <a:solidFill>
                  <a:schemeClr val="bg1"/>
                </a:solidFill>
                <a:latin typeface="Californian FB"/>
                <a:ea typeface="Batang"/>
                <a:cs typeface="Arial" pitchFamily="34" charset="0"/>
              </a:rPr>
              <a:t>HIV/AIDS in African Americans Compared to the General Population in Massachusetts</a:t>
            </a:r>
            <a:r>
              <a:rPr lang="en-US" altLang="ko-KR" sz="3600" b="1">
                <a:solidFill>
                  <a:schemeClr val="bg1"/>
                </a:solidFill>
                <a:latin typeface="Californian FB"/>
                <a:ea typeface="맑은 고딕" pitchFamily="50" charset="-127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5246" y="1883746"/>
            <a:ext cx="4487594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“Poverty can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limit access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to health care, HIV testing, and medications that can lower levels of HIV in the blood</a:t>
            </a:r>
            <a:r>
              <a:rPr lang="en-US" sz="2400">
                <a:solidFill>
                  <a:prstClr val="black"/>
                </a:solidFill>
                <a:latin typeface="Californian FB" panose="0207040306080B030204" pitchFamily="18" charset="0"/>
              </a:rPr>
              <a:t>...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 those who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cannot afford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basics in life</a:t>
            </a:r>
            <a:r>
              <a:rPr lang="en-US" sz="2400">
                <a:solidFill>
                  <a:prstClr val="black"/>
                </a:solidFill>
                <a:latin typeface="Californian FB" panose="0207040306080B030204" pitchFamily="18" charset="0"/>
              </a:rPr>
              <a:t>...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increase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 their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HIV risk</a:t>
            </a:r>
            <a:r>
              <a:rPr lang="en-US" sz="2400">
                <a:solidFill>
                  <a:prstClr val="black"/>
                </a:solidFill>
                <a:latin typeface="Californian FB" panose="0207040306080B030204" pitchFamily="18" charset="0"/>
              </a:rPr>
              <a:t>.”</a:t>
            </a:r>
            <a:endParaRPr lang="en-US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7083E9C-8284-46CD-A16B-0C6B9E2B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780" y="5157978"/>
            <a:ext cx="5374278" cy="365125"/>
          </a:xfrm>
        </p:spPr>
        <p:txBody>
          <a:bodyPr/>
          <a:lstStyle/>
          <a:p>
            <a:pPr algn="l" defTabSz="914400">
              <a:defRPr/>
            </a:pPr>
            <a:r>
              <a:rPr 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Source: UMASS Boston, Web, </a:t>
            </a:r>
            <a:r>
              <a:rPr lang="en-US" sz="1050" i="1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Poverty in Massachusetts by Race, </a:t>
            </a:r>
            <a:r>
              <a:rPr 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2017</a:t>
            </a:r>
            <a:endParaRPr lang="en-US" sz="105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2D21D4F-ED3D-4DE1-A574-051178D475EE}"/>
              </a:ext>
            </a:extLst>
          </p:cNvPr>
          <p:cNvSpPr txBox="1">
            <a:spLocks/>
          </p:cNvSpPr>
          <p:nvPr/>
        </p:nvSpPr>
        <p:spPr>
          <a:xfrm>
            <a:off x="599046" y="6408970"/>
            <a:ext cx="537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defRPr/>
            </a:pPr>
            <a:r>
              <a:rPr lang="en-US" sz="1050">
                <a:solidFill>
                  <a:schemeClr val="tx1"/>
                </a:solidFill>
                <a:latin typeface="Century Schoolbook" panose="02040604050505020304" pitchFamily="18" charset="0"/>
                <a:cs typeface="Calibri"/>
              </a:rPr>
              <a:t>(</a:t>
            </a:r>
            <a:r>
              <a:rPr lang="en-US" sz="1050" err="1">
                <a:solidFill>
                  <a:schemeClr val="tx1"/>
                </a:solidFill>
                <a:latin typeface="Century Schoolbook" panose="02040604050505020304" pitchFamily="18" charset="0"/>
                <a:cs typeface="Calibri"/>
              </a:rPr>
              <a:t>Talkpoverty</a:t>
            </a:r>
            <a:r>
              <a:rPr lang="en-US" sz="1050">
                <a:solidFill>
                  <a:schemeClr val="tx1"/>
                </a:solidFill>
                <a:latin typeface="Century Schoolbook" panose="02040604050505020304" pitchFamily="18" charset="0"/>
                <a:cs typeface="Calibri"/>
              </a:rPr>
              <a:t>, 2014)</a:t>
            </a:r>
            <a:endParaRPr lang="en-US" sz="105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054027"/>
              </p:ext>
            </p:extLst>
          </p:nvPr>
        </p:nvGraphicFramePr>
        <p:xfrm>
          <a:off x="486780" y="1833470"/>
          <a:ext cx="6318466" cy="3324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6970">
                  <a:extLst>
                    <a:ext uri="{9D8B030D-6E8A-4147-A177-3AD203B41FA5}">
                      <a16:colId xmlns:a16="http://schemas.microsoft.com/office/drawing/2014/main" val="2234496524"/>
                    </a:ext>
                  </a:extLst>
                </a:gridCol>
                <a:gridCol w="3471496">
                  <a:extLst>
                    <a:ext uri="{9D8B030D-6E8A-4147-A177-3AD203B41FA5}">
                      <a16:colId xmlns:a16="http://schemas.microsoft.com/office/drawing/2014/main" val="301982497"/>
                    </a:ext>
                  </a:extLst>
                </a:gridCol>
              </a:tblGrid>
              <a:tr h="94694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solidFill>
                            <a:schemeClr val="bg1"/>
                          </a:solidFill>
                          <a:effectLst/>
                        </a:rPr>
                        <a:t>Ethnicity</a:t>
                      </a:r>
                      <a:r>
                        <a:rPr lang="en-US" sz="28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B0B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solidFill>
                            <a:schemeClr val="bg1"/>
                          </a:solidFill>
                          <a:effectLst/>
                        </a:rPr>
                        <a:t>Poverty</a:t>
                      </a:r>
                      <a:r>
                        <a:rPr lang="en-US" sz="28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 Rate 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B0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070051"/>
                  </a:ext>
                </a:extLst>
              </a:tr>
              <a:tr h="4755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All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10.10%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1270566"/>
                  </a:ext>
                </a:extLst>
              </a:tr>
              <a:tr h="4755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White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7.80%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1016291"/>
                  </a:ext>
                </a:extLst>
              </a:tr>
              <a:tr h="4755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African American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21.00%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353122"/>
                  </a:ext>
                </a:extLst>
              </a:tr>
              <a:tr h="4755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Asian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13.80%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4743942"/>
                  </a:ext>
                </a:extLst>
              </a:tr>
              <a:tr h="4755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Other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26.40%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6586024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DBFCE800-5A7E-43D4-9721-F63B4E014D67}"/>
              </a:ext>
            </a:extLst>
          </p:cNvPr>
          <p:cNvSpPr txBox="1">
            <a:spLocks/>
          </p:cNvSpPr>
          <p:nvPr/>
        </p:nvSpPr>
        <p:spPr>
          <a:xfrm>
            <a:off x="599046" y="0"/>
            <a:ext cx="103575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Poverty Rates in Massachusetts</a:t>
            </a:r>
            <a:endParaRPr lang="en-US" sz="540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BC5F1E-AD0F-4011-B2A2-937C53DD9ECA}"/>
              </a:ext>
            </a:extLst>
          </p:cNvPr>
          <p:cNvSpPr/>
          <p:nvPr/>
        </p:nvSpPr>
        <p:spPr>
          <a:xfrm>
            <a:off x="486780" y="3711957"/>
            <a:ext cx="6309360" cy="493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450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7884"/>
          <a:stretch/>
        </p:blipFill>
        <p:spPr>
          <a:xfrm>
            <a:off x="-8672" y="3707620"/>
            <a:ext cx="6886837" cy="209145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CB8F2C7-182E-47E6-98C3-D0D32612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046" y="6408970"/>
            <a:ext cx="5374278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(CDC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, 2017)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2663"/>
          <a:stretch/>
        </p:blipFill>
        <p:spPr>
          <a:xfrm>
            <a:off x="6804211" y="1696368"/>
            <a:ext cx="4488629" cy="659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65" t="32787" r="52641" b="-1"/>
          <a:stretch/>
        </p:blipFill>
        <p:spPr>
          <a:xfrm>
            <a:off x="6804211" y="2339788"/>
            <a:ext cx="4488629" cy="4193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899" y="1384914"/>
            <a:ext cx="5310421" cy="46782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400">
              <a:latin typeface="Californian FB" panose="0207040306080B030204" pitchFamily="18" charset="0"/>
            </a:endParaRPr>
          </a:p>
          <a:p>
            <a:pPr marL="342900" indent="-342900">
              <a:buClr>
                <a:srgbClr val="8B0B23"/>
              </a:buClr>
              <a:buFont typeface="Arial"/>
              <a:buChar char="•"/>
            </a:pPr>
            <a:r>
              <a:rPr lang="en-US" sz="2800">
                <a:latin typeface="Californian FB" panose="0207040306080B030204" pitchFamily="18" charset="0"/>
              </a:rPr>
              <a:t>Adequate treatment proves to be too costly </a:t>
            </a:r>
          </a:p>
          <a:p>
            <a:pPr marL="742950" lvl="1" indent="-285750">
              <a:buClr>
                <a:srgbClr val="8B0B23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8B0B23"/>
                </a:solidFill>
                <a:latin typeface="Californian FB" panose="0207040306080B030204" pitchFamily="18" charset="0"/>
              </a:rPr>
              <a:t>Yearly</a:t>
            </a:r>
            <a:r>
              <a:rPr lang="en-US" sz="2800">
                <a:latin typeface="Californian FB" panose="0207040306080B030204" pitchFamily="18" charset="0"/>
              </a:rPr>
              <a:t>: ~$23,000 (2010) </a:t>
            </a:r>
          </a:p>
          <a:p>
            <a:pPr marL="742950" lvl="1" indent="-285750">
              <a:buClr>
                <a:srgbClr val="8B0B23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8B0B23"/>
                </a:solidFill>
                <a:latin typeface="Californian FB" panose="0207040306080B030204" pitchFamily="18" charset="0"/>
              </a:rPr>
              <a:t>Lifetime</a:t>
            </a:r>
            <a:r>
              <a:rPr lang="en-US" sz="2800">
                <a:latin typeface="Californian FB" panose="0207040306080B030204" pitchFamily="18" charset="0"/>
              </a:rPr>
              <a:t>: $379,668 (2010)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>
              <a:latin typeface="Californian FB" panose="0207040306080B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>
              <a:latin typeface="Californian FB" panose="0207040306080B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>
              <a:latin typeface="Californian FB" panose="0207040306080B030204" pitchFamily="18" charset="0"/>
            </a:endParaRPr>
          </a:p>
          <a:p>
            <a:pPr lvl="1"/>
            <a:endParaRPr lang="en-US" sz="2400">
              <a:latin typeface="Californian FB" panose="0207040306080B030204" pitchFamily="18" charset="0"/>
            </a:endParaRPr>
          </a:p>
          <a:p>
            <a:pPr lvl="1"/>
            <a:endParaRPr lang="en-US" sz="2400">
              <a:latin typeface="Californian FB" panose="0207040306080B030204" pitchFamily="18" charset="0"/>
            </a:endParaRPr>
          </a:p>
          <a:p>
            <a:pPr lvl="1"/>
            <a:endParaRPr lang="en-US" sz="2400">
              <a:latin typeface="Californian FB" panose="0207040306080B030204" pitchFamily="18" charset="0"/>
            </a:endParaRPr>
          </a:p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A7702D-AF5B-4678-93E5-422151E87D56}"/>
              </a:ext>
            </a:extLst>
          </p:cNvPr>
          <p:cNvSpPr txBox="1">
            <a:spLocks/>
          </p:cNvSpPr>
          <p:nvPr/>
        </p:nvSpPr>
        <p:spPr>
          <a:xfrm>
            <a:off x="5781621" y="6533391"/>
            <a:ext cx="5540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Source: Healthline, Web, </a:t>
            </a:r>
            <a:r>
              <a:rPr lang="en-US" sz="1050" i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 Cost of HIV Treatment, </a:t>
            </a:r>
            <a:r>
              <a:rPr 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2018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FCE800-5A7E-43D4-9721-F63B4E014D67}"/>
              </a:ext>
            </a:extLst>
          </p:cNvPr>
          <p:cNvSpPr txBox="1">
            <a:spLocks/>
          </p:cNvSpPr>
          <p:nvPr/>
        </p:nvSpPr>
        <p:spPr>
          <a:xfrm>
            <a:off x="935301" y="-2685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Costs of </a:t>
            </a:r>
            <a:r>
              <a:rPr lang="en-US" sz="5400">
                <a:solidFill>
                  <a:srgbClr val="C00000"/>
                </a:solidFill>
                <a:latin typeface="Century" panose="02040604050505020304" pitchFamily="18" charset="0"/>
              </a:rPr>
              <a:t>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11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BC5F1E-AD0F-4011-B2A2-937C53DD9ECA}"/>
              </a:ext>
            </a:extLst>
          </p:cNvPr>
          <p:cNvSpPr/>
          <p:nvPr/>
        </p:nvSpPr>
        <p:spPr>
          <a:xfrm>
            <a:off x="79785" y="5387987"/>
            <a:ext cx="6712136" cy="400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2DCEE3C-1BA4-454E-A0E5-F5BB10DB4C8C}"/>
              </a:ext>
            </a:extLst>
          </p:cNvPr>
          <p:cNvSpPr txBox="1">
            <a:spLocks/>
          </p:cNvSpPr>
          <p:nvPr/>
        </p:nvSpPr>
        <p:spPr>
          <a:xfrm>
            <a:off x="1337199" y="5799072"/>
            <a:ext cx="5540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Source: UMASS Boston, Web, </a:t>
            </a:r>
            <a:r>
              <a:rPr lang="en-US" sz="1050" i="1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Data by Race and Latino Origin in Massachusetts</a:t>
            </a:r>
            <a:r>
              <a:rPr 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, 2014 </a:t>
            </a:r>
            <a:endParaRPr lang="en-US" sz="1050">
              <a:solidFill>
                <a:schemeClr val="tx1">
                  <a:lumMod val="95000"/>
                  <a:lumOff val="5000"/>
                </a:schemeClr>
              </a:solidFill>
              <a:latin typeface="Century Schoolbook" panose="02040604050505020304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84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F404-4AF4-47D3-A5D0-B3976265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11" y="1310477"/>
            <a:ext cx="9853074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/>
            </a:r>
            <a:br>
              <a:rPr lang="en-US" sz="60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</a:br>
            <a:r>
              <a:rPr lang="en-US" sz="60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Social Adversity </a:t>
            </a:r>
            <a:br>
              <a:rPr lang="en-US" sz="60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</a:br>
            <a:r>
              <a:rPr lang="en-US" sz="27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“Stigma, fear, discrimination, and homophobia may place many African Americans at higher risk for HIV.” (CDC)</a:t>
            </a:r>
            <a:r>
              <a:rPr lang="en-US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/>
            </a:r>
            <a:br>
              <a:rPr lang="en-US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</a:br>
            <a:endParaRPr lang="en-US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E0E22-F136-4E52-A4E1-26BC71DD1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11" y="1837592"/>
            <a:ext cx="8595360" cy="43513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sz="2600">
              <a:solidFill>
                <a:schemeClr val="tx1">
                  <a:lumMod val="95000"/>
                  <a:lumOff val="5000"/>
                </a:schemeClr>
              </a:solidFill>
              <a:latin typeface="Californian FB" panose="0207040306080B030204" pitchFamily="18" charset="0"/>
            </a:endParaRP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1/5 Massachusetts residents report </a:t>
            </a:r>
          </a:p>
          <a:p>
            <a:pPr marL="0" indent="0">
              <a:buNone/>
            </a:pP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they hide HIV condition</a:t>
            </a:r>
          </a:p>
          <a:p>
            <a:pPr marL="0" indent="0">
              <a:buNone/>
            </a:pPr>
            <a:endParaRPr lang="en-US" sz="2600">
              <a:solidFill>
                <a:schemeClr val="tx1">
                  <a:lumMod val="95000"/>
                  <a:lumOff val="5000"/>
                </a:schemeClr>
              </a:solidFill>
              <a:latin typeface="Californian FB" panose="0207040306080B030204" pitchFamily="18" charset="0"/>
            </a:endParaRP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Damages social relationships</a:t>
            </a:r>
          </a:p>
          <a:p>
            <a:pPr marL="0" indent="0">
              <a:buNone/>
            </a:pP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 </a:t>
            </a: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Affects mental health negatively</a:t>
            </a:r>
          </a:p>
          <a:p>
            <a:pPr marL="0" indent="0">
              <a:buNone/>
            </a:pPr>
            <a:endParaRPr lang="en-US" sz="2600">
              <a:solidFill>
                <a:schemeClr val="tx1">
                  <a:lumMod val="95000"/>
                  <a:lumOff val="5000"/>
                </a:schemeClr>
              </a:solidFill>
              <a:latin typeface="Californian FB" panose="0207040306080B030204" pitchFamily="18" charset="0"/>
            </a:endParaRP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Neglects education on disease</a:t>
            </a:r>
            <a:endParaRPr lang="en-US"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0C1A59D-6E9F-457F-A26E-D5725EE0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046" y="6408970"/>
            <a:ext cx="4403260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Kotz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2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017)</a:t>
            </a:r>
          </a:p>
        </p:txBody>
      </p:sp>
      <p:pic>
        <p:nvPicPr>
          <p:cNvPr id="1028" name="Picture 4" descr="Image result for hiv stigma">
            <a:extLst>
              <a:ext uri="{FF2B5EF4-FFF2-40B4-BE49-F238E27FC236}">
                <a16:creationId xmlns:a16="http://schemas.microsoft.com/office/drawing/2014/main" id="{016E3202-9F52-44EB-A792-5927D9F91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7037" l="10000" r="98000">
                        <a14:foregroundMark x1="54750" y1="8741" x2="54750" y2="8741"/>
                        <a14:foregroundMark x1="49833" y1="11704" x2="75500" y2="7556"/>
                        <a14:foregroundMark x1="75500" y1="7556" x2="77000" y2="7556"/>
                        <a14:foregroundMark x1="84000" y1="12889" x2="87000" y2="62667"/>
                        <a14:foregroundMark x1="91583" y1="12000" x2="94833" y2="66074"/>
                        <a14:foregroundMark x1="50000" y1="3852" x2="77583" y2="1333"/>
                        <a14:foregroundMark x1="77583" y1="1333" x2="81917" y2="2074"/>
                        <a14:foregroundMark x1="51250" y1="14222" x2="66833" y2="53926"/>
                        <a14:foregroundMark x1="51417" y1="22667" x2="61250" y2="78667"/>
                        <a14:foregroundMark x1="61417" y1="24148" x2="70083" y2="76296"/>
                        <a14:foregroundMark x1="48500" y1="25037" x2="51917" y2="39556"/>
                        <a14:foregroundMark x1="53583" y1="65481" x2="55667" y2="97333"/>
                        <a14:foregroundMark x1="49000" y1="66667" x2="49000" y2="66667"/>
                        <a14:foregroundMark x1="81917" y1="69926" x2="81917" y2="69926"/>
                        <a14:foregroundMark x1="74083" y1="55407" x2="85500" y2="95556"/>
                        <a14:foregroundMark x1="89583" y1="62667" x2="90583" y2="86963"/>
                        <a14:foregroundMark x1="90583" y1="86963" x2="90417" y2="88296"/>
                        <a14:foregroundMark x1="64833" y1="48593" x2="70583" y2="51556"/>
                        <a14:foregroundMark x1="61583" y1="94963" x2="77000" y2="91704"/>
                        <a14:foregroundMark x1="91250" y1="93778" x2="96167" y2="78222"/>
                        <a14:foregroundMark x1="96167" y1="78222" x2="96167" y2="78074"/>
                        <a14:foregroundMark x1="97833" y1="58815" x2="98000" y2="34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50" y="2563633"/>
            <a:ext cx="5154227" cy="2899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12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6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38B2-1B04-486C-893A-D0210771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32078"/>
            <a:ext cx="10333161" cy="1408661"/>
          </a:xfrm>
        </p:spPr>
        <p:txBody>
          <a:bodyPr>
            <a:normAutofit fontScale="90000"/>
          </a:bodyPr>
          <a:lstStyle/>
          <a:p>
            <a:r>
              <a:rPr lang="en-US" sz="60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Racial Discrimination</a:t>
            </a:r>
            <a:r>
              <a:rPr lang="en-US" sz="24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 </a:t>
            </a:r>
            <a:br>
              <a:rPr lang="en-US" sz="24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</a:br>
            <a:r>
              <a:rPr lang="en-US" sz="27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“P</a:t>
            </a:r>
            <a:r>
              <a:rPr lang="en-US" sz="2700">
                <a:solidFill>
                  <a:srgbClr val="C00000"/>
                </a:solidFill>
                <a:latin typeface="Century" panose="02040604050505020304" pitchFamily="18" charset="0"/>
              </a:rPr>
              <a:t>ersons with HIV are still faced with discrimination by hospitals, doctors, dentists, and other health care providers.” (Glad 2014) 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C7E620F3-BD00-447E-935E-AFE417434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97" y="2545512"/>
            <a:ext cx="4474943" cy="20920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13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224" y="2068036"/>
            <a:ext cx="6067426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“Whenever </a:t>
            </a:r>
            <a:r>
              <a:rPr lang="en-US" sz="2800">
                <a:solidFill>
                  <a:srgbClr val="8B0B23"/>
                </a:solidFill>
                <a:latin typeface="Californian FB" panose="0207040306080B030204" pitchFamily="18" charset="0"/>
              </a:rPr>
              <a:t>AIDS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 has won, </a:t>
            </a:r>
            <a:r>
              <a:rPr lang="en-US" sz="2800">
                <a:solidFill>
                  <a:srgbClr val="8B0B23"/>
                </a:solidFill>
                <a:latin typeface="Californian FB" panose="0207040306080B030204" pitchFamily="18" charset="0"/>
              </a:rPr>
              <a:t>stigma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, shame, distrust, </a:t>
            </a:r>
            <a:r>
              <a:rPr lang="en-US" sz="2800">
                <a:solidFill>
                  <a:srgbClr val="8B0B23"/>
                </a:solidFill>
                <a:latin typeface="Californian FB" panose="0207040306080B030204" pitchFamily="18" charset="0"/>
              </a:rPr>
              <a:t>discrimination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 and apathy was on its side. Every time AIDS has been defeated, it has been because of trust, </a:t>
            </a:r>
            <a:r>
              <a:rPr lang="en-US" sz="2800">
                <a:solidFill>
                  <a:srgbClr val="8B0B23"/>
                </a:solidFill>
                <a:latin typeface="Californian FB" panose="0207040306080B030204" pitchFamily="18" charset="0"/>
              </a:rPr>
              <a:t>openness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, dialogue between individuals and communities, family </a:t>
            </a:r>
            <a:r>
              <a:rPr lang="en-US" sz="2800">
                <a:solidFill>
                  <a:srgbClr val="8B0B23"/>
                </a:solidFill>
                <a:latin typeface="Californian FB" panose="0207040306080B030204" pitchFamily="18" charset="0"/>
              </a:rPr>
              <a:t>support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, human solidarity, and the human perseverance to find new paths and solutions.” (Avert 2014)</a:t>
            </a:r>
          </a:p>
        </p:txBody>
      </p:sp>
    </p:spTree>
    <p:extLst>
      <p:ext uri="{BB962C8B-B14F-4D97-AF65-F5344CB8AC3E}">
        <p14:creationId xmlns:p14="http://schemas.microsoft.com/office/powerpoint/2010/main" val="257212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009592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rgbClr val="8B0B23"/>
                </a:solidFill>
                <a:latin typeface="Californian FB" panose="0207040306080B030204" pitchFamily="18" charset="0"/>
              </a:rPr>
              <a:t>HIV/AIDS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affects African Americans disproportionately as opposed to other ethnic groups in Massachusetts </a:t>
            </a:r>
          </a:p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Several barriers contribute to this disparity: </a:t>
            </a:r>
          </a:p>
          <a:p>
            <a:pPr lvl="1">
              <a:buFont typeface="Arial" pitchFamily="18" charset="2"/>
              <a:buChar char="•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Poverty</a:t>
            </a:r>
          </a:p>
          <a:p>
            <a:pPr lvl="1">
              <a:buFont typeface="Arial" pitchFamily="18" charset="2"/>
              <a:buChar char="•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Monetary demands</a:t>
            </a:r>
          </a:p>
          <a:p>
            <a:pPr lvl="1">
              <a:buFont typeface="Arial" pitchFamily="18" charset="2"/>
              <a:buChar char="•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Stigma </a:t>
            </a:r>
          </a:p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HIV is avoidable through </a:t>
            </a:r>
            <a:r>
              <a:rPr lang="en-US" sz="2400">
                <a:solidFill>
                  <a:srgbClr val="8B0B23"/>
                </a:solidFill>
                <a:latin typeface="Californian FB" panose="0207040306080B030204" pitchFamily="18" charset="0"/>
              </a:rPr>
              <a:t>information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 and </a:t>
            </a:r>
            <a:r>
              <a:rPr lang="en-US" sz="2400">
                <a:solidFill>
                  <a:srgbClr val="8B0B23"/>
                </a:solidFill>
                <a:latin typeface="Californian FB" panose="0207040306080B030204" pitchFamily="18" charset="0"/>
              </a:rPr>
              <a:t>prevention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 </a:t>
            </a:r>
          </a:p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Future of optimism </a:t>
            </a:r>
          </a:p>
          <a:p>
            <a:pPr lvl="1">
              <a:buFont typeface="Arial" pitchFamily="18" charset="2"/>
              <a:buChar char="•"/>
            </a:pPr>
            <a:r>
              <a:rPr lang="en-US" sz="22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Massachusetts Integrated HIV/AIDS Prevention and Care Plan</a:t>
            </a:r>
          </a:p>
          <a:p>
            <a:pPr lvl="1"/>
            <a:endParaRPr lang="en-US" sz="2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FCE800-5A7E-43D4-9721-F63B4E014D67}"/>
              </a:ext>
            </a:extLst>
          </p:cNvPr>
          <p:cNvSpPr txBox="1">
            <a:spLocks/>
          </p:cNvSpPr>
          <p:nvPr/>
        </p:nvSpPr>
        <p:spPr>
          <a:xfrm>
            <a:off x="935301" y="-2685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Conclusion</a:t>
            </a:r>
            <a:r>
              <a:rPr lang="en-US" sz="5400">
                <a:solidFill>
                  <a:srgbClr val="D00F35"/>
                </a:solidFill>
                <a:latin typeface="Century" panose="02040604050505020304" pitchFamily="18" charset="0"/>
                <a:cs typeface="Calibri Light"/>
              </a:rPr>
              <a:t> </a:t>
            </a:r>
            <a:endParaRPr lang="en-US" sz="5400">
              <a:solidFill>
                <a:srgbClr val="D00F35"/>
              </a:solidFill>
              <a:latin typeface="Century" panose="020406040505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14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4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an Lu, MD, Ph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63" y="1956414"/>
            <a:ext cx="4043644" cy="208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BE3163B-8D56-4E33-A5BD-F8FAEC2C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046" y="6408970"/>
            <a:ext cx="5374278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(Shelton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, 2017)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FCE800-5A7E-43D4-9721-F63B4E014D67}"/>
              </a:ext>
            </a:extLst>
          </p:cNvPr>
          <p:cNvSpPr txBox="1">
            <a:spLocks/>
          </p:cNvSpPr>
          <p:nvPr/>
        </p:nvSpPr>
        <p:spPr>
          <a:xfrm>
            <a:off x="1040076" y="559290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54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Shan Lu, M.D., Ph.D. and His Work</a:t>
            </a:r>
            <a:endParaRPr lang="en-US" sz="540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772" y="1846385"/>
            <a:ext cx="6373441" cy="44319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Clr>
                <a:srgbClr val="8B0B23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Californian FB" panose="0207040306080B030204" pitchFamily="18" charset="0"/>
              </a:rPr>
              <a:t>Professor of medicine and biochemistry &amp; molecular pharmacology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Californian FB" panose="0207040306080B030204" pitchFamily="18" charset="0"/>
            </a:endParaRPr>
          </a:p>
          <a:p>
            <a:pPr marL="285750" indent="-285750">
              <a:buClr>
                <a:srgbClr val="8B0B23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Californian FB" panose="0207040306080B030204" pitchFamily="18" charset="0"/>
              </a:rPr>
              <a:t>Working on research and development of </a:t>
            </a:r>
            <a:r>
              <a:rPr lang="en-US" sz="2400">
                <a:solidFill>
                  <a:srgbClr val="C00000"/>
                </a:solidFill>
                <a:latin typeface="Californian FB" panose="0207040306080B030204" pitchFamily="18" charset="0"/>
              </a:rPr>
              <a:t>DNA vaccines </a:t>
            </a:r>
            <a:r>
              <a:rPr lang="en-US" sz="2400">
                <a:latin typeface="Californian FB" panose="0207040306080B030204" pitchFamily="18" charset="0"/>
              </a:rPr>
              <a:t>for HIV</a:t>
            </a:r>
          </a:p>
          <a:p>
            <a:pPr marL="342900" indent="-342900">
              <a:buClr>
                <a:srgbClr val="8B0B23"/>
              </a:buClr>
              <a:buFont typeface="Arial" panose="020B0604020202020204" pitchFamily="34" charset="0"/>
              <a:buChar char="•"/>
            </a:pPr>
            <a:endParaRPr lang="en-US" sz="2400">
              <a:latin typeface="Californian FB" panose="0207040306080B030204" pitchFamily="18" charset="0"/>
            </a:endParaRPr>
          </a:p>
          <a:p>
            <a:pPr marL="742950" lvl="1" indent="-285750">
              <a:buClr>
                <a:srgbClr val="8B0B23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Californian FB" panose="0207040306080B030204" pitchFamily="18" charset="0"/>
              </a:rPr>
              <a:t>Vaccine will be tested over 6-12 months with volunteers </a:t>
            </a:r>
          </a:p>
          <a:p>
            <a:pPr marL="342900" indent="-342900">
              <a:buClr>
                <a:srgbClr val="8B0B23"/>
              </a:buClr>
              <a:buFont typeface="Arial" panose="020B0604020202020204" pitchFamily="34" charset="0"/>
              <a:buChar char="•"/>
            </a:pPr>
            <a:endParaRPr lang="en-US" sz="2400">
              <a:latin typeface="Californian FB" panose="0207040306080B030204" pitchFamily="18" charset="0"/>
            </a:endParaRPr>
          </a:p>
          <a:p>
            <a:pPr marL="742950" lvl="1" indent="-285750">
              <a:buClr>
                <a:srgbClr val="8B0B23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Californian FB" panose="0207040306080B030204" pitchFamily="18" charset="0"/>
              </a:rPr>
              <a:t>Vaccine strategy best hope to combat HIV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C28DAC-E98B-4C3B-BC6C-52AF4EE4BF7A}"/>
              </a:ext>
            </a:extLst>
          </p:cNvPr>
          <p:cNvSpPr txBox="1">
            <a:spLocks/>
          </p:cNvSpPr>
          <p:nvPr/>
        </p:nvSpPr>
        <p:spPr>
          <a:xfrm flipH="1">
            <a:off x="-230009" y="6016133"/>
            <a:ext cx="708883" cy="7856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300" b="0" kern="120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3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  <a:alpha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814" y="4143628"/>
            <a:ext cx="3304393" cy="236334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1A7702D-AF5B-4678-93E5-422151E87D56}"/>
              </a:ext>
            </a:extLst>
          </p:cNvPr>
          <p:cNvSpPr txBox="1">
            <a:spLocks/>
          </p:cNvSpPr>
          <p:nvPr/>
        </p:nvSpPr>
        <p:spPr>
          <a:xfrm>
            <a:off x="5421241" y="6506968"/>
            <a:ext cx="5540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T&amp;G Staff/Christine Peterson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15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A5E4-725B-40D6-BB46-6DEB716A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488" y="431676"/>
            <a:ext cx="9692640" cy="13971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>
                <a:solidFill>
                  <a:srgbClr val="C00000"/>
                </a:solidFill>
                <a:latin typeface="Century" panose="02040604050505020304" pitchFamily="18" charset="0"/>
              </a:rPr>
              <a:t>HIV/AIDS Resources and Help in Massachusetts</a:t>
            </a:r>
            <a:r>
              <a:rPr lang="en-US">
                <a:solidFill>
                  <a:srgbClr val="C00000"/>
                </a:solidFill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D509B-3D73-44C7-B0F8-B123591D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 AIDS Project Worcester</a:t>
            </a:r>
          </a:p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 Planned Parenthood </a:t>
            </a:r>
          </a:p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 AIDS Action Committee of Massachusetts </a:t>
            </a:r>
          </a:p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 Massachusetts HIV Drug Assistance Program</a:t>
            </a:r>
          </a:p>
          <a:p>
            <a:endParaRPr lang="en-US"/>
          </a:p>
        </p:txBody>
      </p:sp>
      <p:pic>
        <p:nvPicPr>
          <p:cNvPr id="1026" name="Picture 2" descr="Image result for aids project worce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2" y="4776452"/>
            <a:ext cx="4239801" cy="16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ids action committee of m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21" y="4953482"/>
            <a:ext cx="1341071" cy="13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lanned parenthoo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70" y="4761384"/>
            <a:ext cx="3593367" cy="15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C28DAC-E98B-4C3B-BC6C-52AF4EE4BF7A}"/>
              </a:ext>
            </a:extLst>
          </p:cNvPr>
          <p:cNvSpPr txBox="1">
            <a:spLocks/>
          </p:cNvSpPr>
          <p:nvPr/>
        </p:nvSpPr>
        <p:spPr>
          <a:xfrm flipH="1">
            <a:off x="-230009" y="6016133"/>
            <a:ext cx="708883" cy="7856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300" b="0" kern="120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3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  <a:alpha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16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45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597" y="294198"/>
            <a:ext cx="9692640" cy="1397124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C00000"/>
                </a:solidFill>
              </a:rPr>
              <a:t>Bibliography 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596" y="1703313"/>
            <a:ext cx="10146881" cy="4615962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CDC. “What Are HIV and AIDS?” </a:t>
            </a:r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</a:rPr>
              <a:t>HIV.gov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21 Feb. 2018, www.hiv.gov/hiv-basics/overview/about-hiv-and-aids/what-are-hiv-and-aids.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“Health Disparities.” </a:t>
            </a:r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</a:rPr>
              <a:t>National Heart Lung and Blood Institute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U.S. Department of Health and Human Services, 	www.nhlbi.nih.gov/health/educational/healthdisp/index.htm.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“2017 Massachusetts HIV/AIDS Epidemiologic Profile, .” </a:t>
            </a:r>
            <a:r>
              <a:rPr lang="en-US" sz="3200" i="1" err="1">
                <a:solidFill>
                  <a:schemeClr val="tx1">
                    <a:lumMod val="95000"/>
                    <a:lumOff val="5000"/>
                  </a:schemeClr>
                </a:solidFill>
              </a:rPr>
              <a:t>MassGov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2017, www.mass.gov/files/documents/2018/05/10/epidemic-glance.docx . “U.S. Census Bureau 	QuickFacts: Massachusetts.” </a:t>
            </a:r>
            <a:r>
              <a:rPr lang="en-US" sz="3200" i="1" err="1">
                <a:solidFill>
                  <a:schemeClr val="tx1">
                    <a:lumMod val="95000"/>
                    <a:lumOff val="5000"/>
                  </a:schemeClr>
                </a:solidFill>
              </a:rPr>
              <a:t>QuickFacts</a:t>
            </a:r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</a:rPr>
              <a:t> Massachusetts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“U.S. Census Bureau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QuickFacts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: Massachusetts.” </a:t>
            </a:r>
            <a:r>
              <a:rPr lang="en-US" sz="3200" i="1" err="1">
                <a:solidFill>
                  <a:schemeClr val="tx1">
                    <a:lumMod val="95000"/>
                    <a:lumOff val="5000"/>
                  </a:schemeClr>
                </a:solidFill>
              </a:rPr>
              <a:t>QuickFacts</a:t>
            </a:r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</a:rPr>
              <a:t> Massachusetts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www.census.gov/quickfacts/fact/table/ma/PST045217.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“Local Data: Massachusetts.” </a:t>
            </a:r>
            <a:r>
              <a:rPr lang="en-US" sz="3200" i="1" err="1">
                <a:solidFill>
                  <a:schemeClr val="tx1">
                    <a:lumMod val="95000"/>
                    <a:lumOff val="5000"/>
                  </a:schemeClr>
                </a:solidFill>
              </a:rPr>
              <a:t>AIDSVu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aidsvu.org/state/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</a:rPr>
              <a:t>massachusetts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/.</a:t>
            </a:r>
          </a:p>
          <a:p>
            <a:r>
              <a:rPr lang="en-US" sz="3100">
                <a:solidFill>
                  <a:schemeClr val="tx1">
                    <a:lumMod val="95000"/>
                    <a:lumOff val="5000"/>
                  </a:schemeClr>
                </a:solidFill>
              </a:rPr>
              <a:t>“Stigma.” </a:t>
            </a:r>
            <a:r>
              <a:rPr lang="en-US" sz="3100" i="1">
                <a:solidFill>
                  <a:schemeClr val="tx1">
                    <a:lumMod val="95000"/>
                    <a:lumOff val="5000"/>
                  </a:schemeClr>
                </a:solidFill>
              </a:rPr>
              <a:t>What Works in Youth HIV</a:t>
            </a:r>
            <a:r>
              <a:rPr lang="en-US" sz="3100">
                <a:solidFill>
                  <a:schemeClr val="tx1">
                    <a:lumMod val="95000"/>
                    <a:lumOff val="5000"/>
                  </a:schemeClr>
                </a:solidFill>
              </a:rPr>
              <a:t>, 4 Jan. 2018, www.whatworksinyouthhiv.org/youth-hiv/hiv-prevention-treatment/stigma.</a:t>
            </a:r>
            <a:endParaRPr lang="en-US" sz="43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Campbell, Scott, et al. “The Struggle to End HIV/AIDS and Poverty.” </a:t>
            </a:r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</a:rPr>
              <a:t>Talk Poverty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6 Mar. 2018, talkpoverty.org/2014/09/23/end-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</a:rPr>
              <a:t>hiv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-aids-and-poverty/.</a:t>
            </a:r>
          </a:p>
          <a:p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Albelda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Randy; Cadet, Ferry; and Mei,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</a:rPr>
              <a:t>Dinghong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"Poverty in Massachusetts by Race" (2011). </a:t>
            </a:r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</a:rPr>
              <a:t>Center for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</a:rPr>
              <a:t>Social Policy Publications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. 	56. https://scholarworks.umb.edu/csp_pubs/56.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“The Cost of HIV Treatment.” </a:t>
            </a:r>
            <a:r>
              <a:rPr lang="en-US" sz="3200" i="1" err="1">
                <a:solidFill>
                  <a:schemeClr val="tx1">
                    <a:lumMod val="95000"/>
                    <a:lumOff val="5000"/>
                  </a:schemeClr>
                </a:solidFill>
              </a:rPr>
              <a:t>Healthline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</a:rPr>
              <a:t>Healthline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 Media, www.healthline.com/health/hiv-aids/cost-of-treatment.</a:t>
            </a:r>
          </a:p>
          <a:p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</a:rPr>
              <a:t>Shrage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Laurie. “The Lancet | Vol 388, Issue 10049, Pages 1025-1128, e2-e3 (10–16 September 2016).” </a:t>
            </a:r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</a:rPr>
              <a:t>Egyptian Journal of Medical Human Genetics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Elsevier, 14 	July 2016, www.sciencedirect.com/journal/the-lancet/vol/388/issue/10049.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Initiative, Prison Policy. “Massachusetts Profile.” </a:t>
            </a:r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</a:rPr>
              <a:t>Mass Incarceration: The Whole Pie 2016 | Prison Policy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</a:rPr>
              <a:t>Initiative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www.prisonpolicy.org/profiles/MA.html.</a:t>
            </a:r>
          </a:p>
          <a:p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</a:rPr>
              <a:t>Fekih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</a:rPr>
              <a:t>Sihem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and Rachel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</a:rPr>
              <a:t>Glickhouse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. “Inside New York's Prison HIV Problem.” Popular Blocks, 30 Apr. 2015, bl.ocks.org/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</a:rPr>
              <a:t>riogringa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/raw/c51388dfd91d9c4bd86d/.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“HIV/AIDS.” </a:t>
            </a:r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</a:rPr>
              <a:t>HIV Cost-Effectiveness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, Centers for Disease Control and Prevention, 8 Mar. 	2017, www.cdc.gov/hiv/programresources/guidance/costeffectiveness/index.html. 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 u="sng">
              <a:cs typeface="Calibri Light"/>
            </a:endParaRPr>
          </a:p>
          <a:p>
            <a:endParaRPr lang="en-US">
              <a:cs typeface="Calibri Light"/>
            </a:endParaRPr>
          </a:p>
          <a:p>
            <a:endParaRPr lang="en-US">
              <a:cs typeface="Calibri Ligh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17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03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596" y="1691322"/>
            <a:ext cx="10311004" cy="43513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“Institute for Asian American Studies.” </a:t>
            </a:r>
            <a:r>
              <a:rPr lang="en-US" sz="1000" i="1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Data by Race and Latino Origin in Massachusetts, 2014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, University of Massachusetts Boston, 2014, 	www.umb.edu/iaas/census/acs/data_by_race_and_latino_origin_in_ma_2014. </a:t>
            </a:r>
          </a:p>
          <a:p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“Massachusetts Overview of Legal Issues for People with HIV.” </a:t>
            </a:r>
            <a:r>
              <a:rPr lang="en-US" sz="1000" i="1" err="1">
                <a:solidFill>
                  <a:schemeClr val="tx1">
                    <a:lumMod val="95000"/>
                    <a:lumOff val="5000"/>
                  </a:schemeClr>
                </a:solidFill>
              </a:rPr>
              <a:t>GLADAnswers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, June 2014, www.glad.org/wp-content/uploads/2017/01/ma-hiv-overview.pdf.</a:t>
            </a:r>
            <a:endParaRPr lang="en-US" sz="1000">
              <a:solidFill>
                <a:schemeClr val="tx1">
                  <a:lumMod val="95000"/>
                  <a:lumOff val="5000"/>
                </a:schemeClr>
              </a:solidFill>
              <a:cs typeface="Calibri Light"/>
            </a:endParaRPr>
          </a:p>
          <a:p>
            <a:r>
              <a:rPr lang="en-US" sz="1000" err="1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Ojikutu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, </a:t>
            </a:r>
            <a:r>
              <a:rPr lang="en-US" sz="1000" err="1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Bisola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 et al. “All Black People Are Not Alike: Differences in HIV Testing Patterns, Knowledge, and Experience of Stigma Between U.S.-Born and Non–U.S.-	Born Blacks in Massachusetts.” </a:t>
            </a:r>
            <a:r>
              <a:rPr lang="en-US" sz="1000" i="1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AIDS Patient Care and STDs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 27.1 (2013): 45–54. </a:t>
            </a:r>
            <a:r>
              <a:rPr lang="en-US" sz="1000" i="1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PMC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. Web. 20 July 2018.</a:t>
            </a:r>
          </a:p>
          <a:p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 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“Homophobia and HIV.” </a:t>
            </a:r>
            <a:r>
              <a:rPr lang="en-US" sz="1000" i="1">
                <a:solidFill>
                  <a:schemeClr val="tx1">
                    <a:lumMod val="95000"/>
                    <a:lumOff val="5000"/>
                  </a:schemeClr>
                </a:solidFill>
              </a:rPr>
              <a:t>AVERT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, Avert, 23 Apr. 2018, www.avert.org/professionals/hiv-social-issues/homophobia.</a:t>
            </a:r>
          </a:p>
          <a:p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“STIGMA, DISCRIMINATION AND HIV.” </a:t>
            </a:r>
            <a:r>
              <a:rPr lang="en-US" sz="1000" i="1">
                <a:solidFill>
                  <a:schemeClr val="tx1">
                    <a:lumMod val="95000"/>
                    <a:lumOff val="5000"/>
                  </a:schemeClr>
                </a:solidFill>
              </a:rPr>
              <a:t>Testsgn.org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, Avert.org, 3 Feb. 2017, www.testsgn.org/en/news/stigma-discrimination-and-hiv.</a:t>
            </a:r>
          </a:p>
          <a:p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 </a:t>
            </a:r>
            <a:r>
              <a:rPr lang="en-US" sz="1000" err="1">
                <a:solidFill>
                  <a:schemeClr val="tx1">
                    <a:lumMod val="95000"/>
                    <a:lumOff val="5000"/>
                  </a:schemeClr>
                </a:solidFill>
              </a:rPr>
              <a:t>Kotz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, Deborah. “Living with the Stigma of HIV: Many in State Hide Their Status.” </a:t>
            </a:r>
            <a:r>
              <a:rPr lang="en-US" sz="1000" i="1">
                <a:solidFill>
                  <a:schemeClr val="tx1">
                    <a:lumMod val="95000"/>
                    <a:lumOff val="5000"/>
                  </a:schemeClr>
                </a:solidFill>
              </a:rPr>
              <a:t>Boston.com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, The Boston Globe, 27 July 2012, 	www.boston.com/uncategorized/noprimarytagmatch/2012/07/27/living-with-the-stigma-of-hiv-many-in-state-hide-their-status.</a:t>
            </a:r>
          </a:p>
          <a:p>
            <a:r>
              <a:rPr lang="en-US" sz="1000" err="1">
                <a:solidFill>
                  <a:schemeClr val="tx1">
                    <a:lumMod val="95000"/>
                    <a:lumOff val="5000"/>
                  </a:schemeClr>
                </a:solidFill>
              </a:rPr>
              <a:t>Wolitski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, Richard. “HIV in the African American Community: Progress, But Our Work Is Far From Over.” </a:t>
            </a:r>
            <a:r>
              <a:rPr lang="en-US" sz="1000" i="1">
                <a:solidFill>
                  <a:schemeClr val="tx1">
                    <a:lumMod val="95000"/>
                    <a:lumOff val="5000"/>
                  </a:schemeClr>
                </a:solidFill>
              </a:rPr>
              <a:t>HIV.gov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, 1 Mar. 2018, www.hiv.gov/blog/hiv-african-	</a:t>
            </a:r>
            <a:r>
              <a:rPr lang="en-US" sz="100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american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-community-progress-our-work-far-over.</a:t>
            </a:r>
          </a:p>
          <a:p>
            <a:r>
              <a:rPr lang="en-US" sz="1000" i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MASSACHUSETTS INTEGRATED HIV/AIDS PREVENTION AND CARE PLAN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BUREAU OF INFECTIOUS DISEASE AND LABORATORY SCIENCES, 2017, 	www.mass.gov/files/documents/2016/12/vz/mass-hiv-aids-plan.pdf.</a:t>
            </a:r>
            <a:endParaRPr lang="en-US" sz="100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 Light"/>
            </a:endParaRPr>
          </a:p>
          <a:p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Spencer, Susan. “HIV Vaccine Developed at UMass Medical School to Start Clinical Trials at Four US Sites.” </a:t>
            </a:r>
            <a:r>
              <a:rPr lang="en-US" sz="1000" i="1">
                <a:solidFill>
                  <a:schemeClr val="tx1">
                    <a:lumMod val="95000"/>
                    <a:lumOff val="5000"/>
                  </a:schemeClr>
                </a:solidFill>
              </a:rPr>
              <a:t>Telegram.com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, Telegram.com, 12 Apr. 2018, 	www.telegram.com/news/20180411/hiv-vaccine-developed-at-umass-medical-school-to-start-clinical-trials-at-four-us-sites.</a:t>
            </a:r>
          </a:p>
          <a:p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Basics. “HIV/AIDS.” </a:t>
            </a:r>
            <a:r>
              <a:rPr lang="en-US" sz="1000" i="1">
                <a:solidFill>
                  <a:schemeClr val="tx1">
                    <a:lumMod val="95000"/>
                    <a:lumOff val="5000"/>
                  </a:schemeClr>
                </a:solidFill>
              </a:rPr>
              <a:t>Treatment Decisions for HIV - HIV/AIDS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, 21 June 2005, www.hiv.va.gov/patient/basics/what-is-HIV.asp.</a:t>
            </a:r>
          </a:p>
          <a:p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Content Source: </a:t>
            </a:r>
            <a:r>
              <a:rPr lang="en-US" sz="1000" err="1">
                <a:solidFill>
                  <a:schemeClr val="tx1">
                    <a:lumMod val="95000"/>
                    <a:lumOff val="5000"/>
                  </a:schemeClr>
                </a:solidFill>
              </a:rPr>
              <a:t>HIV.govDate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 last updated: May 15, 2017. “Symptoms of HIV.” </a:t>
            </a:r>
            <a:r>
              <a:rPr lang="en-US" sz="1000" i="1">
                <a:solidFill>
                  <a:schemeClr val="tx1">
                    <a:lumMod val="95000"/>
                    <a:lumOff val="5000"/>
                  </a:schemeClr>
                </a:solidFill>
              </a:rPr>
              <a:t>HIV.gov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, 31 Aug. 2017, www.hiv.gov/hiv-basics/overview/about-hiv-and-	aids/symptoms-of-</a:t>
            </a:r>
            <a:r>
              <a:rPr lang="en-US" sz="1000" err="1">
                <a:solidFill>
                  <a:schemeClr val="tx1">
                    <a:lumMod val="95000"/>
                    <a:lumOff val="5000"/>
                  </a:schemeClr>
                </a:solidFill>
              </a:rPr>
              <a:t>hiv</a:t>
            </a: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sz="800">
              <a:solidFill>
                <a:schemeClr val="tx1">
                  <a:lumMod val="95000"/>
                  <a:lumOff val="5000"/>
                </a:schemeClr>
              </a:solidFill>
              <a:cs typeface="Calibri Light"/>
            </a:endParaRPr>
          </a:p>
          <a:p>
            <a:pPr marL="0" indent="0">
              <a:buNone/>
            </a:pPr>
            <a:endParaRPr lang="en-US" sz="900">
              <a:solidFill>
                <a:srgbClr val="0D0D0D"/>
              </a:solidFill>
              <a:cs typeface="Calibri"/>
              <a:hlinkClick r:id="rId2" invalidUrl="http://"/>
            </a:endParaRPr>
          </a:p>
          <a:p>
            <a:endParaRPr lang="en-US" sz="900">
              <a:solidFill>
                <a:srgbClr val="0D0D0D"/>
              </a:solidFill>
              <a:cs typeface="Calibri"/>
              <a:hlinkClick r:id="rId3" invalidUrl="http://"/>
            </a:endParaRPr>
          </a:p>
          <a:p>
            <a:endParaRPr lang="en-US" sz="900">
              <a:solidFill>
                <a:srgbClr val="0D0D0D"/>
              </a:solidFill>
              <a:cs typeface="Calibri"/>
            </a:endParaRPr>
          </a:p>
          <a:p>
            <a:endParaRPr lang="en-US" sz="900">
              <a:cs typeface="Calibri"/>
            </a:endParaRPr>
          </a:p>
          <a:p>
            <a:endParaRPr lang="en-US" sz="800"/>
          </a:p>
          <a:p>
            <a:endParaRPr lang="en-US" sz="800">
              <a:cs typeface="Calibri Light"/>
            </a:endParaRPr>
          </a:p>
          <a:p>
            <a:endParaRPr lang="en-US" sz="800">
              <a:cs typeface="Calibri Light"/>
            </a:endParaRPr>
          </a:p>
          <a:p>
            <a:endParaRPr lang="en-US" sz="800">
              <a:cs typeface="Calibri Light"/>
            </a:endParaRPr>
          </a:p>
          <a:p>
            <a:endParaRPr lang="en-US" sz="800">
              <a:cs typeface="Calibri"/>
            </a:endParaRPr>
          </a:p>
          <a:p>
            <a:endParaRPr lang="en-US" sz="800">
              <a:cs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277600" y="6172200"/>
            <a:ext cx="914400" cy="593725"/>
          </a:xfrm>
        </p:spPr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18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66597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rgbClr val="C00000"/>
                </a:solidFill>
              </a:rPr>
              <a:t>Bibliography  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66597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rgbClr val="C00000"/>
                </a:solidFill>
              </a:rPr>
              <a:t>Bibliography 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3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97D6CD-0AB1-4DA3-BC76-AB140067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01" y="-2685"/>
            <a:ext cx="9692640" cy="1397124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HIV/AIDS Overview</a:t>
            </a:r>
            <a:endParaRPr lang="en-US" sz="540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96614-63F0-4A9A-B7BE-6BF0BD186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397" y="1592311"/>
            <a:ext cx="5104388" cy="1079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4" algn="ctr"/>
            <a:r>
              <a:rPr lang="en-US" sz="2800" b="0" u="sng">
                <a:solidFill>
                  <a:schemeClr val="tx1">
                    <a:lumMod val="95000"/>
                    <a:lumOff val="5000"/>
                  </a:schemeClr>
                </a:solidFill>
                <a:latin typeface="Century"/>
                <a:cs typeface="Calibri Light"/>
              </a:rPr>
              <a:t>HIV: Human 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Century"/>
            </a:endParaRPr>
          </a:p>
          <a:p>
            <a:pPr marL="0" lvl="4" algn="ctr"/>
            <a:r>
              <a:rPr lang="en-US" sz="2800" b="0" u="sng">
                <a:solidFill>
                  <a:schemeClr val="tx1">
                    <a:lumMod val="95000"/>
                    <a:lumOff val="5000"/>
                  </a:schemeClr>
                </a:solidFill>
                <a:latin typeface="Century"/>
                <a:cs typeface="Calibri Light"/>
              </a:rPr>
              <a:t>Immunodeficiency Virus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Century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39E12-99DB-4865-96E4-09747352C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825" y="2578650"/>
            <a:ext cx="4998720" cy="38303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/>
              </a:rPr>
              <a:t>Retrovirus </a:t>
            </a:r>
          </a:p>
          <a:p>
            <a:pPr marL="0" indent="0" fontAlgn="base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/>
              </a:rPr>
              <a:t>Destroys T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/>
              </a:rPr>
              <a:t>Cells ​</a:t>
            </a:r>
            <a:endParaRPr lang="en-US" sz="2400">
              <a:latin typeface="Californian FB"/>
            </a:endParaRPr>
          </a:p>
          <a:p>
            <a:pPr marL="0" indent="0" fontAlgn="base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/>
              </a:rPr>
              <a:t>Blood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/>
              </a:rPr>
              <a:t>borne pathogen</a:t>
            </a:r>
            <a:endParaRPr lang="en-US">
              <a:solidFill>
                <a:srgbClr val="595959"/>
              </a:solidFill>
              <a:latin typeface="Century Schoolbook"/>
            </a:endParaRPr>
          </a:p>
          <a:p>
            <a:pPr marL="0" indent="0" fontAlgn="base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/>
              </a:rPr>
              <a:t>      (sexual contact, injection</a:t>
            </a:r>
            <a:r>
              <a:rPr lang="en-US" sz="2400">
                <a:solidFill>
                  <a:srgbClr val="0D0D0D"/>
                </a:solidFill>
                <a:latin typeface="Californian FB"/>
              </a:rPr>
              <a:t>)</a:t>
            </a:r>
            <a:endParaRPr lang="en-US"/>
          </a:p>
          <a:p>
            <a:pPr marL="0" indent="0" fontAlgn="base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/>
              </a:rPr>
              <a:t>No available cures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Californian FB"/>
              <a:cs typeface="Calibri Light"/>
            </a:endParaRPr>
          </a:p>
          <a:p>
            <a:pPr marL="0" indent="0">
              <a:buNone/>
            </a:pPr>
            <a:endParaRPr lang="en-US" sz="2400">
              <a:latin typeface="Californian FB"/>
            </a:endParaRPr>
          </a:p>
          <a:p>
            <a:pPr marL="0" indent="0">
              <a:buNone/>
            </a:pPr>
            <a:endParaRPr lang="en-US" sz="2400">
              <a:latin typeface="Californian FB"/>
              <a:cs typeface="Calibri Light"/>
            </a:endParaRPr>
          </a:p>
          <a:p>
            <a:pPr>
              <a:buNone/>
            </a:pPr>
            <a:endParaRPr lang="en-US" sz="2400">
              <a:latin typeface="Californian FB"/>
              <a:cs typeface="Calibri"/>
            </a:endParaRPr>
          </a:p>
          <a:p>
            <a:pPr marL="0" lvl="4" indent="0">
              <a:buNone/>
            </a:pPr>
            <a:endParaRPr lang="en-US">
              <a:cs typeface="Calibri"/>
            </a:endParaRPr>
          </a:p>
          <a:p>
            <a:pPr marL="0" lvl="4" indent="0">
              <a:buNone/>
            </a:pPr>
            <a:endParaRPr lang="en-US">
              <a:cs typeface="Calibri"/>
            </a:endParaRPr>
          </a:p>
          <a:p>
            <a:pPr marL="0" lvl="4" indent="0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7CD450-B723-4DFE-9ED4-5A9E4C8BD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4152" y="1407857"/>
            <a:ext cx="4832120" cy="11179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u="sng">
                <a:solidFill>
                  <a:schemeClr val="tx1">
                    <a:lumMod val="95000"/>
                    <a:lumOff val="5000"/>
                  </a:schemeClr>
                </a:solidFill>
                <a:latin typeface="Century"/>
                <a:cs typeface="Calibri Light"/>
              </a:rPr>
              <a:t>AIDS: Acquired Immunodeficiency </a:t>
            </a:r>
          </a:p>
          <a:p>
            <a:pPr algn="ctr"/>
            <a:r>
              <a:rPr lang="en-US" sz="2800" u="sng">
                <a:solidFill>
                  <a:schemeClr val="tx1">
                    <a:lumMod val="95000"/>
                    <a:lumOff val="5000"/>
                  </a:schemeClr>
                </a:solidFill>
                <a:latin typeface="Century"/>
                <a:cs typeface="Calibri Light"/>
              </a:rPr>
              <a:t>Syndrome</a:t>
            </a:r>
            <a:endParaRPr lang="en-US" sz="2800" u="sng">
              <a:solidFill>
                <a:schemeClr val="tx1">
                  <a:lumMod val="95000"/>
                  <a:lumOff val="5000"/>
                </a:schemeClr>
              </a:solidFill>
              <a:latin typeface="Century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BF7516-6B3C-4128-A200-977393378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8492" y="2582093"/>
            <a:ext cx="4663440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4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  <a:cs typeface="Calibri Light"/>
              </a:rPr>
              <a:t>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  <a:cs typeface="Calibri Light"/>
              </a:rPr>
              <a:t>Cell count drops over time (6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  <a:cs typeface="Calibri Light"/>
              </a:rPr>
              <a:t>10 years)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  <a:cs typeface="Calibri Light"/>
              </a:rPr>
              <a:t>Weakened immune system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  <a:cs typeface="Calibri Light"/>
              </a:rPr>
              <a:t>Death results from body being </a:t>
            </a:r>
            <a:r>
              <a:rPr lang="en-US" sz="2400" dirty="0">
                <a:solidFill>
                  <a:srgbClr val="0D0D0D"/>
                </a:solidFill>
                <a:latin typeface="Californian FB"/>
              </a:rPr>
              <a:t>immuno</a:t>
            </a:r>
            <a:r>
              <a:rPr lang="en-US" sz="2400" dirty="0">
                <a:solidFill>
                  <a:srgbClr val="0D0D0D"/>
                </a:solidFill>
                <a:latin typeface="Times New Roman"/>
                <a:cs typeface="Times New Roman"/>
              </a:rPr>
              <a:t>-</a:t>
            </a:r>
            <a:r>
              <a:rPr lang="en-US" sz="2400" dirty="0">
                <a:solidFill>
                  <a:srgbClr val="0D0D0D"/>
                </a:solidFill>
                <a:latin typeface="Californian FB"/>
                <a:cs typeface="Times New Roman"/>
              </a:rPr>
              <a:t>compromised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0F11F-0716-4F7C-9613-5FE587B7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046" y="6408970"/>
            <a:ext cx="5374278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(HIV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, 2017)</a:t>
            </a:r>
          </a:p>
        </p:txBody>
      </p:sp>
      <p:pic>
        <p:nvPicPr>
          <p:cNvPr id="1026" name="Picture 2" descr="Image result for HIV transparent">
            <a:extLst>
              <a:ext uri="{FF2B5EF4-FFF2-40B4-BE49-F238E27FC236}">
                <a16:creationId xmlns:a16="http://schemas.microsoft.com/office/drawing/2014/main" id="{06F3989C-5F13-4822-914D-FF60EA9D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2" y="4775180"/>
            <a:ext cx="5152008" cy="208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8C79-50A8-42A8-9130-D8D6A412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01" y="-2685"/>
            <a:ext cx="9692640" cy="1397124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HIV/AIDS Symptoms </a:t>
            </a:r>
            <a:endParaRPr lang="en-US" sz="540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7863" y="1852613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u="sng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HIV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6656" y="2753083"/>
            <a:ext cx="4663440" cy="34412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Swollen lymph nodes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Mouth ulcers 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Fevers 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Sore throat 	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Fatigue 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83475" y="1956215"/>
            <a:ext cx="4663440" cy="710785"/>
          </a:xfrm>
        </p:spPr>
        <p:txBody>
          <a:bodyPr/>
          <a:lstStyle/>
          <a:p>
            <a:pPr algn="r"/>
            <a:r>
              <a:rPr lang="en-US" sz="3200" u="sng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AIDS</a:t>
            </a:r>
            <a:endParaRPr lang="en-US" u="sng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83475" y="2743558"/>
            <a:ext cx="4663440" cy="3443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Secondary Infections</a:t>
            </a:r>
          </a:p>
          <a:p>
            <a:pPr marL="0" indent="0" algn="r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Rapid weight loss</a:t>
            </a:r>
            <a:r>
              <a:rPr lang="en-US" sz="2400">
                <a:solidFill>
                  <a:srgbClr val="0D0D0D"/>
                </a:solidFill>
                <a:latin typeface="Californian FB"/>
              </a:rPr>
              <a:t> </a:t>
            </a:r>
            <a:endParaRPr lang="en-US">
              <a:solidFill>
                <a:srgbClr val="595959"/>
              </a:solidFill>
              <a:latin typeface="Century Schoolbook"/>
            </a:endParaRPr>
          </a:p>
          <a:p>
            <a:pPr marL="0" indent="0" algn="r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Sores</a:t>
            </a:r>
          </a:p>
          <a:p>
            <a:pPr marL="0" indent="0" algn="r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Memory loss</a:t>
            </a:r>
          </a:p>
          <a:p>
            <a:pPr marL="0" indent="0" algn="r"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Profuse night sweats 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C2D971-F576-427F-92A2-17558920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046" y="6408970"/>
            <a:ext cx="5374278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(HIV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, 2017)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A99B4A7-537E-46E8-B328-F9EE9A79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03" y="1559161"/>
            <a:ext cx="4720886" cy="4739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9077A-D8A6-4DCD-8EFF-282DAD892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33" y="1494251"/>
            <a:ext cx="7618931" cy="394979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  <a:cs typeface="Calibri Light"/>
              </a:rPr>
              <a:t>"The difference in the: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  <a:cs typeface="Calibri Light"/>
              </a:rPr>
              <a:t> incidence 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  <a:cs typeface="Calibri Light"/>
              </a:rPr>
              <a:t> prevalence 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  <a:cs typeface="Calibri Light"/>
              </a:rPr>
              <a:t> mortality 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  <a:cs typeface="Calibri Light"/>
              </a:rPr>
              <a:t> burden 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/>
                <a:cs typeface="Calibri Light"/>
              </a:rPr>
              <a:t>of disease 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/>
                <a:cs typeface="Calibri Light"/>
              </a:rPr>
              <a:t>and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  <a:cs typeface="Calibri Light"/>
              </a:rPr>
              <a:t> other adverse health conditions that exist among specific population groups in the United States, when compared in contrast to a larger group (general population)." 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C2D971-F576-427F-92A2-17558920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046" y="6408970"/>
            <a:ext cx="5374278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(NIH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, 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E75FD74-BB8A-4696-BC92-57C24CDBE1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6805655" y="3830507"/>
            <a:ext cx="5989165" cy="32270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FCE800-5A7E-43D4-9721-F63B4E014D67}"/>
              </a:ext>
            </a:extLst>
          </p:cNvPr>
          <p:cNvSpPr txBox="1">
            <a:spLocks/>
          </p:cNvSpPr>
          <p:nvPr/>
        </p:nvSpPr>
        <p:spPr>
          <a:xfrm>
            <a:off x="935301" y="-2685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Health Disparity</a:t>
            </a:r>
            <a:endParaRPr lang="en-US" sz="540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BFB243-F782-42D4-9D1E-7A2F4319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046" y="6408970"/>
            <a:ext cx="5374278" cy="365125"/>
          </a:xfrm>
        </p:spPr>
        <p:txBody>
          <a:bodyPr/>
          <a:lstStyle/>
          <a:p>
            <a:pPr defTabSz="914400">
              <a:defRPr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(Massachusetts HIV/AIDS Epidemiologic Profile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, 2017)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7D561-2887-4E26-A376-8BAF07FADB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95276" y="1394439"/>
            <a:ext cx="7397564" cy="5118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50601-AFAF-451F-A4A7-C7796C7D3A01}"/>
              </a:ext>
            </a:extLst>
          </p:cNvPr>
          <p:cNvSpPr txBox="1"/>
          <p:nvPr/>
        </p:nvSpPr>
        <p:spPr>
          <a:xfrm>
            <a:off x="506108" y="1548011"/>
            <a:ext cx="3389168" cy="415498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</a:rPr>
              <a:t>Male to </a:t>
            </a:r>
            <a:r>
              <a:rPr lang="en-US" sz="2400">
                <a:solidFill>
                  <a:prstClr val="black"/>
                </a:solidFill>
                <a:latin typeface="Californian FB" panose="0207040306080B030204" pitchFamily="18" charset="0"/>
              </a:rPr>
              <a:t>male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</a:rPr>
              <a:t> </a:t>
            </a:r>
            <a:r>
              <a:rPr lang="en-US" sz="2400">
                <a:solidFill>
                  <a:prstClr val="black"/>
                </a:solidFill>
                <a:latin typeface="Californian FB" panose="0207040306080B030204" pitchFamily="18" charset="0"/>
              </a:rPr>
              <a:t>sex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</a:rPr>
              <a:t> is the most prevalent means of exposure to HIV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</a:rPr>
              <a:t>A percentage of people diagnosed with HIV have confounding reports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</a:rPr>
              <a:t>Drug abuse in African Americans contributes to HIV transmission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FCE800-5A7E-43D4-9721-F63B4E014D67}"/>
              </a:ext>
            </a:extLst>
          </p:cNvPr>
          <p:cNvSpPr txBox="1">
            <a:spLocks/>
          </p:cNvSpPr>
          <p:nvPr/>
        </p:nvSpPr>
        <p:spPr>
          <a:xfrm>
            <a:off x="935301" y="-2685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HIV Exposure </a:t>
            </a:r>
            <a:endParaRPr lang="en-US" sz="540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D0D0D"/>
                </a:solidFill>
                <a:latin typeface="Californian FB"/>
              </a:rPr>
              <a:t>Risk factors of HIV include:</a:t>
            </a:r>
            <a:endParaRPr lang="en-US"/>
          </a:p>
          <a:p>
            <a:r>
              <a:rPr lang="en-US" sz="2400">
                <a:solidFill>
                  <a:srgbClr val="0D0D0D"/>
                </a:solidFill>
                <a:latin typeface="Californian FB"/>
              </a:rPr>
              <a:t>Injection drug use</a:t>
            </a:r>
          </a:p>
          <a:p>
            <a:r>
              <a:rPr lang="en-US" sz="2400">
                <a:solidFill>
                  <a:srgbClr val="0D0D0D"/>
                </a:solidFill>
                <a:latin typeface="Californian FB"/>
              </a:rPr>
              <a:t>Unprotected sexual contact</a:t>
            </a:r>
          </a:p>
          <a:p>
            <a:r>
              <a:rPr lang="en-US" sz="2400">
                <a:solidFill>
                  <a:srgbClr val="0D0D0D"/>
                </a:solidFill>
                <a:latin typeface="Californian FB"/>
              </a:rPr>
              <a:t>Mother to child</a:t>
            </a:r>
          </a:p>
          <a:p>
            <a:r>
              <a:rPr lang="en-US" sz="2400">
                <a:solidFill>
                  <a:srgbClr val="0D0D0D"/>
                </a:solidFill>
                <a:latin typeface="Californian FB"/>
              </a:rPr>
              <a:t>Low perception of risks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rgbClr val="FFB3B3"/>
                </a:solidFill>
              </a:rPr>
              <a:t>6</a:t>
            </a:fld>
            <a:endParaRPr lang="en-US">
              <a:solidFill>
                <a:srgbClr val="FFB3B3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FCE800-5A7E-43D4-9721-F63B4E014D67}"/>
              </a:ext>
            </a:extLst>
          </p:cNvPr>
          <p:cNvSpPr txBox="1">
            <a:spLocks/>
          </p:cNvSpPr>
          <p:nvPr/>
        </p:nvSpPr>
        <p:spPr>
          <a:xfrm>
            <a:off x="935301" y="-2685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Risk Factors</a:t>
            </a:r>
            <a:endParaRPr lang="en-US" sz="540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2050" name="Picture 2" descr="Image result for injection drug 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13" y="4246684"/>
            <a:ext cx="5229228" cy="26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iv risk facto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301" y1="29000" x2="38862" y2="46000"/>
                        <a14:foregroundMark x1="45041" y1="61333" x2="45041" y2="79667"/>
                        <a14:foregroundMark x1="45041" y1="80667" x2="45366" y2="90000"/>
                        <a14:foregroundMark x1="39512" y1="51333" x2="37398" y2="59333"/>
                        <a14:foregroundMark x1="38374" y1="66333" x2="39350" y2="81667"/>
                        <a14:foregroundMark x1="44553" y1="97000" x2="44553" y2="97000"/>
                        <a14:foregroundMark x1="40488" y1="8333" x2="40488" y2="8333"/>
                        <a14:foregroundMark x1="58374" y1="90333" x2="77886" y2="90667"/>
                        <a14:foregroundMark x1="84878" y1="89333" x2="92846" y2="89333"/>
                        <a14:foregroundMark x1="95610" y1="94667" x2="70894" y2="92000"/>
                        <a14:foregroundMark x1="13008" y1="6333" x2="13008" y2="6333"/>
                        <a14:foregroundMark x1="59350" y1="70333" x2="74146" y2="70333"/>
                        <a14:foregroundMark x1="60325" y1="78000" x2="83415" y2="78000"/>
                        <a14:foregroundMark x1="87317" y1="70333" x2="89268" y2="84333"/>
                        <a14:foregroundMark x1="95935" y1="70667" x2="95935" y2="83667"/>
                        <a14:foregroundMark x1="96911" y1="79667" x2="96911" y2="90667"/>
                        <a14:foregroundMark x1="97724" y1="95333" x2="72683" y2="93667"/>
                        <a14:foregroundMark x1="66341" y1="94000" x2="54797" y2="92333"/>
                        <a14:foregroundMark x1="54797" y1="87667" x2="53984" y2="71000"/>
                        <a14:foregroundMark x1="54797" y1="69000" x2="58537" y2="68667"/>
                        <a14:foregroundMark x1="58699" y1="65000" x2="72846" y2="70333"/>
                        <a14:foregroundMark x1="79512" y1="65667" x2="86179" y2="68333"/>
                        <a14:foregroundMark x1="92846" y1="68333" x2="66829" y2="69667"/>
                        <a14:foregroundMark x1="90407" y1="67333" x2="59512" y2="67333"/>
                        <a14:foregroundMark x1="91870" y1="66333" x2="95122" y2="67667"/>
                        <a14:foregroundMark x1="97886" y1="69333" x2="96585" y2="78333"/>
                        <a14:foregroundMark x1="52520" y1="67000" x2="53171" y2="85000"/>
                        <a14:foregroundMark x1="51382" y1="76333" x2="51382" y2="88000"/>
                        <a14:foregroundMark x1="51545" y1="89000" x2="52520" y2="95333"/>
                        <a14:foregroundMark x1="59350" y1="66000" x2="52846" y2="65333"/>
                        <a14:foregroundMark x1="51545" y1="67333" x2="51707" y2="84000"/>
                        <a14:foregroundMark x1="51382" y1="69000" x2="62439" y2="67333"/>
                        <a14:foregroundMark x1="96423" y1="66000" x2="95285" y2="74667"/>
                        <a14:foregroundMark x1="11382" y1="26667" x2="10894" y2="61667"/>
                        <a14:foregroundMark x1="27317" y1="35000" x2="27317" y2="35000"/>
                        <a14:foregroundMark x1="8130" y1="11333" x2="8130" y2="11333"/>
                        <a14:foregroundMark x1="49268" y1="22333" x2="49268" y2="22333"/>
                        <a14:foregroundMark x1="28455" y1="36667" x2="29431" y2="37333"/>
                        <a14:foregroundMark x1="30244" y1="37333" x2="31220" y2="37667"/>
                        <a14:foregroundMark x1="23089" y1="35667" x2="25366" y2="35000"/>
                        <a14:foregroundMark x1="25528" y1="35667" x2="26341" y2="35667"/>
                        <a14:backgroundMark x1="26016" y1="54667" x2="25528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15" y="1625504"/>
            <a:ext cx="5229225" cy="262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5C2D971-F576-427F-92A2-17558920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046" y="6408970"/>
            <a:ext cx="5374278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(What Works in Youth HIV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36478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45377" y="1765143"/>
            <a:ext cx="6691086" cy="4621591"/>
            <a:chOff x="2750457" y="1227666"/>
            <a:chExt cx="6691086" cy="4621591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1254314832"/>
                </p:ext>
              </p:extLst>
            </p:nvPr>
          </p:nvGraphicFramePr>
          <p:xfrm>
            <a:off x="2750457" y="1227666"/>
            <a:ext cx="6691086" cy="46215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 useBgFill="1">
          <p:nvSpPr>
            <p:cNvPr id="11" name="Oval 10"/>
            <p:cNvSpPr/>
            <p:nvPr/>
          </p:nvSpPr>
          <p:spPr>
            <a:xfrm>
              <a:off x="5196000" y="2365830"/>
              <a:ext cx="1800000" cy="180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8B0B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" name="Connector: Elbow 12">
            <a:extLst>
              <a:ext uri="{FF2B5EF4-FFF2-40B4-BE49-F238E27FC236}">
                <a16:creationId xmlns:a16="http://schemas.microsoft.com/office/drawing/2014/main" id="{4FA32EF5-17BB-44AA-92CA-7981D2803337}"/>
              </a:ext>
            </a:extLst>
          </p:cNvPr>
          <p:cNvCxnSpPr>
            <a:cxnSpLocks/>
          </p:cNvCxnSpPr>
          <p:nvPr/>
        </p:nvCxnSpPr>
        <p:spPr>
          <a:xfrm>
            <a:off x="685800" y="1368716"/>
            <a:ext cx="4829177" cy="667728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4">
            <a:extLst>
              <a:ext uri="{FF2B5EF4-FFF2-40B4-BE49-F238E27FC236}">
                <a16:creationId xmlns:a16="http://schemas.microsoft.com/office/drawing/2014/main" id="{EE97A5FD-6131-48D7-9658-92CC15972EAD}"/>
              </a:ext>
            </a:extLst>
          </p:cNvPr>
          <p:cNvCxnSpPr/>
          <p:nvPr/>
        </p:nvCxnSpPr>
        <p:spPr>
          <a:xfrm flipV="1">
            <a:off x="685800" y="2593976"/>
            <a:ext cx="4000502" cy="616120"/>
          </a:xfrm>
          <a:prstGeom prst="bentConnector3">
            <a:avLst>
              <a:gd name="adj1" fmla="val 6071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4">
            <a:extLst>
              <a:ext uri="{FF2B5EF4-FFF2-40B4-BE49-F238E27FC236}">
                <a16:creationId xmlns:a16="http://schemas.microsoft.com/office/drawing/2014/main" id="{BBCE92E2-17B2-4BFD-855A-BDF2E029AFE9}"/>
              </a:ext>
            </a:extLst>
          </p:cNvPr>
          <p:cNvCxnSpPr>
            <a:cxnSpLocks/>
          </p:cNvCxnSpPr>
          <p:nvPr/>
        </p:nvCxnSpPr>
        <p:spPr>
          <a:xfrm flipV="1">
            <a:off x="685800" y="3889375"/>
            <a:ext cx="3571877" cy="725306"/>
          </a:xfrm>
          <a:prstGeom prst="bentConnector3">
            <a:avLst>
              <a:gd name="adj1" fmla="val 62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3">
            <a:extLst>
              <a:ext uri="{FF2B5EF4-FFF2-40B4-BE49-F238E27FC236}">
                <a16:creationId xmlns:a16="http://schemas.microsoft.com/office/drawing/2014/main" id="{6F727E97-A074-400D-B572-A1C5A0DB8E75}"/>
              </a:ext>
            </a:extLst>
          </p:cNvPr>
          <p:cNvCxnSpPr/>
          <p:nvPr/>
        </p:nvCxnSpPr>
        <p:spPr>
          <a:xfrm flipH="1">
            <a:off x="6086655" y="1390015"/>
            <a:ext cx="5614035" cy="560705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Elbow 1">
            <a:extLst>
              <a:ext uri="{FF2B5EF4-FFF2-40B4-BE49-F238E27FC236}">
                <a16:creationId xmlns:a16="http://schemas.microsoft.com/office/drawing/2014/main" id="{6E4A9B9F-76AD-4EBF-9AF6-3B2AC356E605}"/>
              </a:ext>
            </a:extLst>
          </p:cNvPr>
          <p:cNvCxnSpPr/>
          <p:nvPr/>
        </p:nvCxnSpPr>
        <p:spPr>
          <a:xfrm>
            <a:off x="7886699" y="3889375"/>
            <a:ext cx="3810000" cy="84328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8A4555B-FB5D-4074-895E-CB6DC62E9251}"/>
              </a:ext>
            </a:extLst>
          </p:cNvPr>
          <p:cNvSpPr txBox="1"/>
          <p:nvPr/>
        </p:nvSpPr>
        <p:spPr>
          <a:xfrm>
            <a:off x="508308" y="957082"/>
            <a:ext cx="274320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alifornian FB" panose="0207040306080B030204" pitchFamily="18" charset="0"/>
              </a:rPr>
              <a:t>Asian </a:t>
            </a:r>
          </a:p>
          <a:p>
            <a:pPr algn="ctr"/>
            <a:r>
              <a:rPr lang="en-US" sz="2400">
                <a:latin typeface="Californian FB" panose="0207040306080B030204" pitchFamily="18" charset="0"/>
              </a:rPr>
              <a:t>6.9</a:t>
            </a:r>
            <a:r>
              <a:rPr lang="en-US" sz="2400">
                <a:latin typeface="Californian FB" panose="0207040306080B030204" pitchFamily="18" charset="0"/>
                <a:cs typeface="Calibri"/>
              </a:rPr>
              <a:t>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5BB3BF-FE78-4B30-B2F5-8E64DFA7AF47}"/>
              </a:ext>
            </a:extLst>
          </p:cNvPr>
          <p:cNvSpPr txBox="1"/>
          <p:nvPr/>
        </p:nvSpPr>
        <p:spPr>
          <a:xfrm>
            <a:off x="508308" y="2793765"/>
            <a:ext cx="274320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alifornian FB" panose="0207040306080B030204" pitchFamily="18" charset="0"/>
              </a:rPr>
              <a:t>African American </a:t>
            </a:r>
          </a:p>
          <a:p>
            <a:pPr algn="ctr"/>
            <a:r>
              <a:rPr lang="en-US" sz="2400">
                <a:latin typeface="Californian FB" panose="0207040306080B030204" pitchFamily="18" charset="0"/>
              </a:rPr>
              <a:t>8.8</a:t>
            </a:r>
            <a:r>
              <a:rPr lang="en-US" sz="2400">
                <a:latin typeface="Californian FB" panose="0207040306080B030204" pitchFamily="18" charset="0"/>
                <a:cs typeface="Calibri"/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42982E-F9BB-4972-A87E-915B5EEC2664}"/>
              </a:ext>
            </a:extLst>
          </p:cNvPr>
          <p:cNvSpPr txBox="1"/>
          <p:nvPr/>
        </p:nvSpPr>
        <p:spPr>
          <a:xfrm>
            <a:off x="390528" y="4180104"/>
            <a:ext cx="274320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alifornian FB" panose="0207040306080B030204" pitchFamily="18" charset="0"/>
              </a:rPr>
              <a:t>Hispanic</a:t>
            </a:r>
            <a:r>
              <a:rPr lang="en-US" sz="2400">
                <a:latin typeface="Californian FB" panose="0207040306080B030204" pitchFamily="18" charset="0"/>
                <a:cs typeface="Calibri"/>
              </a:rPr>
              <a:t>/Latino </a:t>
            </a:r>
          </a:p>
          <a:p>
            <a:pPr algn="ctr"/>
            <a:r>
              <a:rPr lang="en-US" sz="2400">
                <a:latin typeface="Californian FB" panose="0207040306080B030204" pitchFamily="18" charset="0"/>
                <a:cs typeface="Calibri"/>
              </a:rPr>
              <a:t>11.9%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173D8C-D7CB-46AA-85E4-12FD0D25D5E5}"/>
              </a:ext>
            </a:extLst>
          </p:cNvPr>
          <p:cNvSpPr txBox="1"/>
          <p:nvPr/>
        </p:nvSpPr>
        <p:spPr>
          <a:xfrm>
            <a:off x="8947523" y="974549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alifornian FB" panose="0207040306080B030204" pitchFamily="18" charset="0"/>
              </a:rPr>
              <a:t>Native</a:t>
            </a:r>
            <a:r>
              <a:rPr lang="en-US" sz="2400">
                <a:latin typeface="Californian FB" panose="0207040306080B030204" pitchFamily="18" charset="0"/>
                <a:cs typeface="Calibri"/>
              </a:rPr>
              <a:t> Hawaiian and Other Pacific Islander .1%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303261-334A-469D-A393-6A8E873BBFEC}"/>
              </a:ext>
            </a:extLst>
          </p:cNvPr>
          <p:cNvSpPr txBox="1"/>
          <p:nvPr/>
        </p:nvSpPr>
        <p:spPr>
          <a:xfrm>
            <a:off x="9448800" y="4317156"/>
            <a:ext cx="274320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alifornian FB" panose="0207040306080B030204" pitchFamily="18" charset="0"/>
              </a:rPr>
              <a:t>White </a:t>
            </a:r>
          </a:p>
          <a:p>
            <a:pPr algn="ctr"/>
            <a:r>
              <a:rPr lang="en-US" sz="2400">
                <a:latin typeface="Californian FB" panose="0207040306080B030204" pitchFamily="18" charset="0"/>
              </a:rPr>
              <a:t>72.2</a:t>
            </a:r>
            <a:r>
              <a:rPr lang="en-US" sz="2400">
                <a:latin typeface="Californian FB" panose="0207040306080B030204" pitchFamily="18" charset="0"/>
                <a:cs typeface="Calibri"/>
              </a:rPr>
              <a:t>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9401" y="134224"/>
            <a:ext cx="1018595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400">
              <a:defRPr/>
            </a:pPr>
            <a:r>
              <a:rPr lang="en-IN" sz="5400" b="1" spc="300">
                <a:solidFill>
                  <a:srgbClr val="C00000"/>
                </a:solidFill>
                <a:latin typeface="Century" panose="02040604050505020304" pitchFamily="18" charset="0"/>
                <a:ea typeface="Open Sans Light" panose="020B0306030504020204" pitchFamily="34" charset="0"/>
                <a:cs typeface="Calibri Light"/>
              </a:rPr>
              <a:t>Massachusetts</a:t>
            </a:r>
            <a:r>
              <a:rPr lang="en-IN" sz="4800" spc="300">
                <a:solidFill>
                  <a:srgbClr val="C00000"/>
                </a:solidFill>
                <a:latin typeface="Century" panose="02040604050505020304" pitchFamily="18" charset="0"/>
                <a:ea typeface="Open Sans Light" panose="020B0306030504020204" pitchFamily="34" charset="0"/>
                <a:cs typeface="Calibri Light"/>
              </a:rPr>
              <a:t> </a:t>
            </a:r>
            <a:r>
              <a:rPr lang="en-IN" sz="4800" b="1" spc="300">
                <a:solidFill>
                  <a:srgbClr val="C00000"/>
                </a:solidFill>
                <a:latin typeface="Century" panose="02040604050505020304" pitchFamily="18" charset="0"/>
                <a:ea typeface="Open Sans Light" panose="020B0306030504020204" pitchFamily="34" charset="0"/>
                <a:cs typeface="Calibri Light"/>
              </a:rPr>
              <a:t>Demographics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29001" y="993595"/>
            <a:ext cx="503315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400">
              <a:defRPr/>
            </a:pPr>
            <a:r>
              <a:rPr lang="en-IN" sz="2400" spc="300">
                <a:solidFill>
                  <a:srgbClr val="C00000"/>
                </a:solidFill>
                <a:latin typeface="Century Schoolbook" panose="02040604050505020304" pitchFamily="18" charset="0"/>
                <a:ea typeface="Open Sans Light" panose="020B0306030504020204" pitchFamily="34" charset="0"/>
                <a:cs typeface="Calibri" panose="020F0502020204030204" pitchFamily="34" charset="0"/>
              </a:rPr>
              <a:t>Massachusetts Population: 6,859,819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F931C720-0B3C-498B-BE94-84445CAA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046" y="6408970"/>
            <a:ext cx="5374278" cy="365125"/>
          </a:xfrm>
        </p:spPr>
        <p:txBody>
          <a:bodyPr/>
          <a:lstStyle/>
          <a:p>
            <a:pPr defTabSz="914400">
              <a:defRPr/>
            </a:pPr>
            <a:r>
              <a:rPr lang="en-US" sz="1050" cap="none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(Census</a:t>
            </a:r>
            <a:r>
              <a:rPr 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, 2017)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solidFill>
            <a:srgbClr val="8B0B23"/>
          </a:solidFill>
        </p:spPr>
        <p:txBody>
          <a:bodyPr>
            <a:noAutofit/>
          </a:bodyPr>
          <a:lstStyle/>
          <a:p>
            <a:pPr algn="ctr"/>
            <a:r>
              <a:rPr lang="en-US" sz="3600">
                <a:solidFill>
                  <a:srgbClr val="FFB3B3"/>
                </a:solidFill>
                <a:latin typeface="Century Schoolbook" panose="020406040505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042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D21D4F-ED3D-4DE1-A574-051178D4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046" y="6408970"/>
            <a:ext cx="5374278" cy="365125"/>
          </a:xfrm>
        </p:spPr>
        <p:txBody>
          <a:bodyPr/>
          <a:lstStyle/>
          <a:p>
            <a:pPr algn="l" defTabSz="914400">
              <a:defRPr/>
            </a:pPr>
            <a:r>
              <a:rPr 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  <a:cs typeface="Calibri"/>
              </a:rPr>
              <a:t>(</a:t>
            </a:r>
            <a:r>
              <a:rPr lang="en-US" sz="1050" err="1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  <a:cs typeface="Calibri"/>
              </a:rPr>
              <a:t>AIDSVu</a:t>
            </a:r>
            <a:r>
              <a:rPr 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  <a:cs typeface="Calibri"/>
              </a:rPr>
              <a:t>, 2015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792828"/>
              </p:ext>
            </p:extLst>
          </p:nvPr>
        </p:nvGraphicFramePr>
        <p:xfrm>
          <a:off x="39249" y="28574"/>
          <a:ext cx="12125325" cy="651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>
          <a:xfrm>
            <a:off x="11292840" y="6172200"/>
            <a:ext cx="914400" cy="593725"/>
          </a:xfrm>
          <a:prstGeom prst="rect">
            <a:avLst/>
          </a:prstGeom>
          <a:solidFill>
            <a:srgbClr val="8B0B23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rgbClr val="FFB3B3"/>
                </a:solidFill>
                <a:latin typeface="Century Schoolbook" panose="020406040505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513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79FF9-A49B-48E7-A8C7-63C034F48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The biggest contributors to the disparity include:</a:t>
            </a:r>
          </a:p>
          <a:p>
            <a:pPr marL="0" indent="0">
              <a:buNone/>
            </a:pPr>
            <a:endParaRPr lang="en-US" sz="3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>
                <a:solidFill>
                  <a:srgbClr val="8B0B23"/>
                </a:solidFill>
              </a:rPr>
              <a:t>Economic differences</a:t>
            </a:r>
          </a:p>
          <a:p>
            <a:pPr marL="0" indent="0" algn="ctr">
              <a:buNone/>
            </a:pP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</a:rPr>
              <a:t>&amp; </a:t>
            </a:r>
          </a:p>
          <a:p>
            <a:pPr marL="0" indent="0" algn="ctr">
              <a:buNone/>
            </a:pPr>
            <a:r>
              <a:rPr lang="en-US" sz="4000">
                <a:solidFill>
                  <a:srgbClr val="8B0B23"/>
                </a:solidFill>
              </a:rPr>
              <a:t>Social barriers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8B461-34BF-4A6D-88F8-A61E369C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>
                <a:solidFill>
                  <a:srgbClr val="FFB3B3"/>
                </a:solidFill>
              </a:rPr>
              <a:pPr/>
              <a:t>9</a:t>
            </a:fld>
            <a:endParaRPr lang="en-US">
              <a:solidFill>
                <a:srgbClr val="FFB3B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FCE800-5A7E-43D4-9721-F63B4E014D67}"/>
              </a:ext>
            </a:extLst>
          </p:cNvPr>
          <p:cNvSpPr txBox="1">
            <a:spLocks/>
          </p:cNvSpPr>
          <p:nvPr/>
        </p:nvSpPr>
        <p:spPr>
          <a:xfrm>
            <a:off x="0" y="285750"/>
            <a:ext cx="112928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C00000"/>
                </a:solidFill>
                <a:latin typeface="Century" panose="02040604050505020304" pitchFamily="18" charset="0"/>
                <a:cs typeface="Calibri Light"/>
              </a:rPr>
              <a:t>Reasons Contributing to the Disparity  </a:t>
            </a:r>
            <a:endParaRPr lang="en-US" sz="540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02" y="2756925"/>
            <a:ext cx="1479549" cy="159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ocial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776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15" y="4436769"/>
            <a:ext cx="1147701" cy="11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View">
  <a:themeElements>
    <a:clrScheme name="Custom 12">
      <a:dk1>
        <a:sysClr val="windowText" lastClr="000000"/>
      </a:dk1>
      <a:lt1>
        <a:sysClr val="window" lastClr="FFFFFF"/>
      </a:lt1>
      <a:dk2>
        <a:srgbClr val="FFFFFF"/>
      </a:dk2>
      <a:lt2>
        <a:srgbClr val="E5C243"/>
      </a:lt2>
      <a:accent1>
        <a:srgbClr val="800000"/>
      </a:accent1>
      <a:accent2>
        <a:srgbClr val="D55816"/>
      </a:accent2>
      <a:accent3>
        <a:srgbClr val="E19825"/>
      </a:accent3>
      <a:accent4>
        <a:srgbClr val="D8D8D8"/>
      </a:accent4>
      <a:accent5>
        <a:srgbClr val="FFFFFF"/>
      </a:accent5>
      <a:accent6>
        <a:srgbClr val="B27D49"/>
      </a:accent6>
      <a:hlink>
        <a:srgbClr val="6B9F25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614</Words>
  <Application>Microsoft Office PowerPoint</Application>
  <PresentationFormat>Widescreen</PresentationFormat>
  <Paragraphs>242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맑은 고딕</vt:lpstr>
      <vt:lpstr>Arial</vt:lpstr>
      <vt:lpstr>Batang</vt:lpstr>
      <vt:lpstr>Calibri</vt:lpstr>
      <vt:lpstr>Calibri Light</vt:lpstr>
      <vt:lpstr>Californian FB</vt:lpstr>
      <vt:lpstr>Century</vt:lpstr>
      <vt:lpstr>Century Schoolbook</vt:lpstr>
      <vt:lpstr>Open Sans Light</vt:lpstr>
      <vt:lpstr>Times New Roman</vt:lpstr>
      <vt:lpstr>Wingdings 2</vt:lpstr>
      <vt:lpstr>Metropolitan</vt:lpstr>
      <vt:lpstr>View</vt:lpstr>
      <vt:lpstr>Office Theme</vt:lpstr>
      <vt:lpstr>PowerPoint Presentation</vt:lpstr>
      <vt:lpstr>HIV/AIDS Overview</vt:lpstr>
      <vt:lpstr>HIV/AIDS Symptoms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Social Adversity  “Stigma, fear, discrimination, and homophobia may place many African Americans at higher risk for HIV.” (CDC) </vt:lpstr>
      <vt:lpstr>Racial Discrimination  “Persons with HIV are still faced with discrimination by hospitals, doctors, dentists, and other health care providers.” (Glad 2014) </vt:lpstr>
      <vt:lpstr>PowerPoint Presentation</vt:lpstr>
      <vt:lpstr>PowerPoint Presentation</vt:lpstr>
      <vt:lpstr>HIV/AIDS Resources and Help in Massachusetts </vt:lpstr>
      <vt:lpstr>Bibliography 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Nguyen</dc:creator>
  <cp:lastModifiedBy>UMASS</cp:lastModifiedBy>
  <cp:revision>4</cp:revision>
  <dcterms:modified xsi:type="dcterms:W3CDTF">2018-07-25T14:01:30Z</dcterms:modified>
</cp:coreProperties>
</file>