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48" r:id="rId1"/>
  </p:sldMasterIdLst>
  <p:notesMasterIdLst>
    <p:notesMasterId r:id="rId3"/>
  </p:notesMasterIdLst>
  <p:handoutMasterIdLst>
    <p:handoutMasterId r:id="rId4"/>
  </p:handoutMasterIdLst>
  <p:sldIdLst>
    <p:sldId id="256" r:id="rId2"/>
  </p:sldIdLst>
  <p:sldSz cx="32918400" cy="21945600"/>
  <p:notesSz cx="9239250" cy="11982450"/>
  <p:embeddedFontLst>
    <p:embeddedFont>
      <p:font typeface="Quattrocento" panose="020B0604020202020204" charset="0"/>
      <p:regular r:id="rId5"/>
      <p:bold r:id="rId6"/>
    </p:embeddedFont>
    <p:embeddedFont>
      <p:font typeface="Quattrocento Sans" panose="020B0604020202020204" charset="0"/>
      <p:regular r:id="rId7"/>
    </p:embeddedFont>
    <p:embeddedFont>
      <p:font typeface="Quire Sans Pro Light" panose="020B0302040400020003" pitchFamily="34" charset="0"/>
      <p:regular r:id="rId8"/>
      <p:italic r:id="rId9"/>
    </p:embeddedFont>
  </p:embeddedFontLst>
  <p:custDataLst>
    <p:tags r:id="rId10"/>
  </p:custDataLst>
  <p:defaultTextStyle>
    <a:defPPr>
      <a:defRPr lang="en-US"/>
    </a:defPPr>
    <a:lvl1pPr algn="l" rtl="0" eaLnBrk="0" fontAlgn="base" hangingPunct="0">
      <a:spcBef>
        <a:spcPct val="0"/>
      </a:spcBef>
      <a:spcAft>
        <a:spcPct val="0"/>
      </a:spcAft>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326532" algn="l" rtl="0" eaLnBrk="0" fontAlgn="base" hangingPunct="0">
      <a:spcBef>
        <a:spcPct val="0"/>
      </a:spcBef>
      <a:spcAft>
        <a:spcPct val="0"/>
      </a:spcAft>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653064" algn="l" rtl="0" eaLnBrk="0" fontAlgn="base" hangingPunct="0">
      <a:spcBef>
        <a:spcPct val="0"/>
      </a:spcBef>
      <a:spcAft>
        <a:spcPct val="0"/>
      </a:spcAft>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979597" algn="l" rtl="0" eaLnBrk="0" fontAlgn="base" hangingPunct="0">
      <a:spcBef>
        <a:spcPct val="0"/>
      </a:spcBef>
      <a:spcAft>
        <a:spcPct val="0"/>
      </a:spcAft>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306129" algn="l" rtl="0" eaLnBrk="0" fontAlgn="base" hangingPunct="0">
      <a:spcBef>
        <a:spcPct val="0"/>
      </a:spcBef>
      <a:spcAft>
        <a:spcPct val="0"/>
      </a:spcAft>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1632661" algn="l" defTabSz="653064" rtl="0" eaLnBrk="1" latinLnBrk="0" hangingPunct="1">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1959193" algn="l" defTabSz="653064" rtl="0" eaLnBrk="1" latinLnBrk="0" hangingPunct="1">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2285726" algn="l" defTabSz="653064" rtl="0" eaLnBrk="1" latinLnBrk="0" hangingPunct="1">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2612258" algn="l" defTabSz="653064" rtl="0" eaLnBrk="1" latinLnBrk="0" hangingPunct="1">
      <a:defRPr sz="1714"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7392" userDrawn="1">
          <p15:clr>
            <a:srgbClr val="A4A3A4"/>
          </p15:clr>
        </p15:guide>
        <p15:guide id="2" pos="10080" userDrawn="1">
          <p15:clr>
            <a:srgbClr val="A4A3A4"/>
          </p15:clr>
        </p15:guide>
      </p15:sldGuideLst>
    </p:ext>
    <p:ext uri="{2D200454-40CA-4A62-9FC3-DE9A4176ACB9}">
      <p15:notesGuideLst xmlns:p15="http://schemas.microsoft.com/office/powerpoint/2012/main">
        <p15:guide id="1" orient="horz" pos="3774">
          <p15:clr>
            <a:srgbClr val="A4A3A4"/>
          </p15:clr>
        </p15:guide>
        <p15:guide id="2" pos="29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C6CC9"/>
    <a:srgbClr val="664F93"/>
    <a:srgbClr val="3684A0"/>
    <a:srgbClr val="5B4D7F"/>
    <a:srgbClr val="604884"/>
    <a:srgbClr val="7C5393"/>
    <a:srgbClr val="506796"/>
    <a:srgbClr val="378B9F"/>
    <a:srgbClr val="3A749C"/>
    <a:srgbClr val="E64B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3631" autoAdjust="0"/>
  </p:normalViewPr>
  <p:slideViewPr>
    <p:cSldViewPr>
      <p:cViewPr varScale="1">
        <p:scale>
          <a:sx n="30" d="100"/>
          <a:sy n="30" d="100"/>
        </p:scale>
        <p:origin x="1326" y="24"/>
      </p:cViewPr>
      <p:guideLst>
        <p:guide orient="horz" pos="7392"/>
        <p:guide pos="100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3" d="100"/>
          <a:sy n="73" d="100"/>
        </p:scale>
        <p:origin x="3984" y="72"/>
      </p:cViewPr>
      <p:guideLst>
        <p:guide orient="horz" pos="3774"/>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Users\eileen\Documents\UMMS\Summer\PHC\PHC%20Schedule.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PHC Time</a:t>
            </a:r>
            <a:r>
              <a:rPr lang="en-US" baseline="0"/>
              <a:t> Allotment</a:t>
            </a:r>
            <a:endParaRPr lang="en-US"/>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ofPieChart>
        <c:ofPieType val="pie"/>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79C-B04B-9E24-A3DE3B80526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79C-B04B-9E24-A3DE3B80526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79C-B04B-9E24-A3DE3B80526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79C-B04B-9E24-A3DE3B80526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79C-B04B-9E24-A3DE3B805263}"/>
              </c:ext>
            </c:extLst>
          </c:dPt>
          <c:dLbls>
            <c:dLbl>
              <c:idx val="0"/>
              <c:dLblPos val="outEnd"/>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79C-B04B-9E24-A3DE3B805263}"/>
                </c:ext>
              </c:extLst>
            </c:dLbl>
            <c:dLbl>
              <c:idx val="1"/>
              <c:layout>
                <c:manualLayout>
                  <c:x val="-1.9135203319822173E-3"/>
                  <c:y val="2.64064739525432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79C-B04B-9E24-A3DE3B805263}"/>
                </c:ext>
              </c:extLst>
            </c:dLbl>
            <c:dLbl>
              <c:idx val="2"/>
              <c:layout>
                <c:manualLayout>
                  <c:x val="3.8270406639644345E-3"/>
                  <c:y val="-2.9340526613936997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65000"/>
                          <a:lumOff val="35000"/>
                        </a:schemeClr>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6.6016451453386499E-2"/>
                      <c:h val="6.6749698046706427E-2"/>
                    </c:manualLayout>
                  </c15:layout>
                </c:ext>
                <c:ext xmlns:c16="http://schemas.microsoft.com/office/drawing/2014/chart" uri="{C3380CC4-5D6E-409C-BE32-E72D297353CC}">
                  <c16:uniqueId val="{00000005-079C-B04B-9E24-A3DE3B805263}"/>
                </c:ext>
              </c:extLst>
            </c:dLbl>
            <c:dLbl>
              <c:idx val="3"/>
              <c:layout>
                <c:manualLayout>
                  <c:x val="0"/>
                  <c:y val="2.3472421291149511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65000"/>
                          <a:lumOff val="35000"/>
                        </a:schemeClr>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5.8352877859243854E-2"/>
                      <c:h val="7.031468754418406E-2"/>
                    </c:manualLayout>
                  </c15:layout>
                </c:ext>
                <c:ext xmlns:c16="http://schemas.microsoft.com/office/drawing/2014/chart" uri="{C3380CC4-5D6E-409C-BE32-E72D297353CC}">
                  <c16:uniqueId val="{00000007-079C-B04B-9E24-A3DE3B805263}"/>
                </c:ext>
              </c:extLst>
            </c:dLbl>
            <c:dLbl>
              <c:idx val="4"/>
              <c:layout>
                <c:manualLayout>
                  <c:x val="0.24884819636394975"/>
                  <c:y val="-0.38024490791695198"/>
                </c:manualLayout>
              </c:layout>
              <c:tx>
                <c:rich>
                  <a:bodyPr/>
                  <a:lstStyle/>
                  <a:p>
                    <a:r>
                      <a:rPr lang="en-US" dirty="0"/>
                      <a:t>Project</a:t>
                    </a:r>
                  </a:p>
                </c:rich>
              </c:tx>
              <c:dLblPos val="bestFit"/>
              <c:showLegendKey val="1"/>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9-079C-B04B-9E24-A3DE3B805263}"/>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Sheet1!$G$37:$G$40</c:f>
              <c:strCache>
                <c:ptCount val="4"/>
                <c:pt idx="0">
                  <c:v>Information</c:v>
                </c:pt>
                <c:pt idx="1">
                  <c:v>Interactive</c:v>
                </c:pt>
                <c:pt idx="2">
                  <c:v>Research</c:v>
                </c:pt>
                <c:pt idx="3">
                  <c:v>Service</c:v>
                </c:pt>
              </c:strCache>
            </c:strRef>
          </c:cat>
          <c:val>
            <c:numRef>
              <c:f>Sheet1!$H$37:$H$40</c:f>
              <c:numCache>
                <c:formatCode>General</c:formatCode>
                <c:ptCount val="4"/>
                <c:pt idx="0">
                  <c:v>17.5</c:v>
                </c:pt>
                <c:pt idx="1">
                  <c:v>10.5</c:v>
                </c:pt>
                <c:pt idx="2">
                  <c:v>6</c:v>
                </c:pt>
                <c:pt idx="3">
                  <c:v>20</c:v>
                </c:pt>
              </c:numCache>
            </c:numRef>
          </c:val>
          <c:extLst>
            <c:ext xmlns:c16="http://schemas.microsoft.com/office/drawing/2014/chart" uri="{C3380CC4-5D6E-409C-BE32-E72D297353CC}">
              <c16:uniqueId val="{0000000A-079C-B04B-9E24-A3DE3B805263}"/>
            </c:ext>
          </c:extLst>
        </c:ser>
        <c:dLbls>
          <c:showLegendKey val="0"/>
          <c:showVal val="0"/>
          <c:showCatName val="0"/>
          <c:showSerName val="0"/>
          <c:showPercent val="0"/>
          <c:showBubbleSize val="0"/>
          <c:showLeaderLines val="0"/>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t"/>
      <c:layout>
        <c:manualLayout>
          <c:xMode val="edge"/>
          <c:yMode val="edge"/>
          <c:x val="0.12823862642169728"/>
          <c:y val="0.15081036745406823"/>
          <c:w val="0.60708923884514432"/>
          <c:h val="7.8125546806649182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40"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0.44259</cdr:x>
      <cdr:y>0.43666</cdr:y>
    </cdr:from>
    <cdr:to>
      <cdr:x>0.48852</cdr:x>
      <cdr:y>0.5</cdr:y>
    </cdr:to>
    <cdr:sp macro="" textlink="">
      <cdr:nvSpPr>
        <cdr:cNvPr id="2" name="TextBox 1">
          <a:extLst xmlns:a="http://schemas.openxmlformats.org/drawingml/2006/main">
            <a:ext uri="{FF2B5EF4-FFF2-40B4-BE49-F238E27FC236}">
              <a16:creationId xmlns:a16="http://schemas.microsoft.com/office/drawing/2014/main" id="{0CE9E765-1A27-A341-9B99-F251458FE240}"/>
            </a:ext>
          </a:extLst>
        </cdr:cNvPr>
        <cdr:cNvSpPr txBox="1"/>
      </cdr:nvSpPr>
      <cdr:spPr>
        <a:xfrm xmlns:a="http://schemas.openxmlformats.org/drawingml/2006/main">
          <a:off x="2937491" y="1890083"/>
          <a:ext cx="304800" cy="27415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900" dirty="0"/>
        </a:p>
      </cdr:txBody>
    </cdr:sp>
  </cdr:relSizeAnchor>
  <cdr:relSizeAnchor xmlns:cdr="http://schemas.openxmlformats.org/drawingml/2006/chartDrawing">
    <cdr:from>
      <cdr:x>0.44259</cdr:x>
      <cdr:y>0.4512</cdr:y>
    </cdr:from>
    <cdr:to>
      <cdr:x>0.52296</cdr:x>
      <cdr:y>0.50401</cdr:y>
    </cdr:to>
    <cdr:sp macro="" textlink="">
      <cdr:nvSpPr>
        <cdr:cNvPr id="3" name="TextBox 2">
          <a:extLst xmlns:a="http://schemas.openxmlformats.org/drawingml/2006/main">
            <a:ext uri="{FF2B5EF4-FFF2-40B4-BE49-F238E27FC236}">
              <a16:creationId xmlns:a16="http://schemas.microsoft.com/office/drawing/2014/main" id="{9DBD08DD-208C-8042-A44C-ED59D747B131}"/>
            </a:ext>
          </a:extLst>
        </cdr:cNvPr>
        <cdr:cNvSpPr txBox="1"/>
      </cdr:nvSpPr>
      <cdr:spPr>
        <a:xfrm xmlns:a="http://schemas.openxmlformats.org/drawingml/2006/main">
          <a:off x="2937491" y="1952994"/>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solidFill>
                <a:schemeClr val="bg1">
                  <a:lumMod val="50000"/>
                </a:schemeClr>
              </a:solidFill>
            </a:rPr>
            <a:t>48%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002088" cy="598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84" tIns="57492" rIns="114984" bIns="57492" anchor="t" anchorCtr="0" compatLnSpc="1">
            <a:prstTxWarp prst="textNoShape">
              <a:avLst/>
            </a:prstTxWarp>
          </a:bodyPr>
          <a:lstStyle>
            <a:defPPr>
              <a:defRPr kern="1200" smtId="4294967295"/>
            </a:defPPr>
            <a:lvl1pPr defTabSz="1149350">
              <a:defRPr sz="1500"/>
            </a:lvl1pPr>
          </a:lstStyle>
          <a:p>
            <a:endParaRPr lang="en-US" altLang="zh-CN"/>
          </a:p>
        </p:txBody>
      </p:sp>
      <p:sp>
        <p:nvSpPr>
          <p:cNvPr id="6147" name="Rectangle 3"/>
          <p:cNvSpPr>
            <a:spLocks noGrp="1" noChangeArrowheads="1"/>
          </p:cNvSpPr>
          <p:nvPr>
            <p:ph type="dt" sz="quarter" idx="1"/>
          </p:nvPr>
        </p:nvSpPr>
        <p:spPr bwMode="auto">
          <a:xfrm>
            <a:off x="5235575" y="0"/>
            <a:ext cx="4002088" cy="598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84" tIns="57492" rIns="114984" bIns="57492" anchor="t" anchorCtr="0" compatLnSpc="1">
            <a:prstTxWarp prst="textNoShape">
              <a:avLst/>
            </a:prstTxWarp>
          </a:bodyPr>
          <a:lstStyle>
            <a:defPPr>
              <a:defRPr kern="1200" smtId="4294967295"/>
            </a:defPPr>
            <a:lvl1pPr algn="r" defTabSz="1149350">
              <a:defRPr sz="1500"/>
            </a:lvl1pPr>
          </a:lstStyle>
          <a:p>
            <a:endParaRPr lang="en-US" altLang="zh-CN"/>
          </a:p>
        </p:txBody>
      </p:sp>
      <p:sp>
        <p:nvSpPr>
          <p:cNvPr id="6148" name="Rectangle 4"/>
          <p:cNvSpPr>
            <a:spLocks noGrp="1" noChangeArrowheads="1"/>
          </p:cNvSpPr>
          <p:nvPr>
            <p:ph type="ftr" sz="quarter" idx="2"/>
          </p:nvPr>
        </p:nvSpPr>
        <p:spPr bwMode="auto">
          <a:xfrm>
            <a:off x="0" y="11380788"/>
            <a:ext cx="4002088" cy="600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84" tIns="57492" rIns="114984" bIns="57492" anchor="b" anchorCtr="0" compatLnSpc="1">
            <a:prstTxWarp prst="textNoShape">
              <a:avLst/>
            </a:prstTxWarp>
          </a:bodyPr>
          <a:lstStyle>
            <a:defPPr>
              <a:defRPr kern="1200" smtId="4294967295"/>
            </a:defPPr>
            <a:lvl1pPr defTabSz="1149350">
              <a:defRPr sz="1500"/>
            </a:lvl1pPr>
          </a:lstStyle>
          <a:p>
            <a:endParaRPr lang="en-US" altLang="zh-CN"/>
          </a:p>
        </p:txBody>
      </p:sp>
      <p:sp>
        <p:nvSpPr>
          <p:cNvPr id="6149" name="Rectangle 5"/>
          <p:cNvSpPr>
            <a:spLocks noGrp="1" noChangeArrowheads="1"/>
          </p:cNvSpPr>
          <p:nvPr>
            <p:ph type="sldNum" sz="quarter" idx="3"/>
          </p:nvPr>
        </p:nvSpPr>
        <p:spPr bwMode="auto">
          <a:xfrm>
            <a:off x="5235575" y="11380788"/>
            <a:ext cx="4002088" cy="600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84" tIns="57492" rIns="114984" bIns="57492" anchor="b" anchorCtr="0" compatLnSpc="1">
            <a:prstTxWarp prst="textNoShape">
              <a:avLst/>
            </a:prstTxWarp>
          </a:bodyPr>
          <a:lstStyle>
            <a:defPPr>
              <a:defRPr kern="1200" smtId="4294967295"/>
            </a:defPPr>
            <a:lvl1pPr algn="r" defTabSz="1149350">
              <a:defRPr sz="1500"/>
            </a:lvl1pPr>
          </a:lstStyle>
          <a:p>
            <a:fld id="{56A6134A-9986-4884-ADAB-C57241D32564}" type="slidenum">
              <a:rPr lang="zh-CN" altLang="en-US"/>
              <a:t>‹#›</a:t>
            </a:fld>
            <a:endParaRPr lang="en-US" altLang="zh-CN"/>
          </a:p>
        </p:txBody>
      </p:sp>
    </p:spTree>
    <p:extLst>
      <p:ext uri="{BB962C8B-B14F-4D97-AF65-F5344CB8AC3E}">
        <p14:creationId xmlns:p14="http://schemas.microsoft.com/office/powerpoint/2010/main" val="934862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983038" cy="592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76" tIns="57487" rIns="114976" bIns="57487" anchor="t" anchorCtr="0" compatLnSpc="1">
            <a:prstTxWarp prst="textNoShape">
              <a:avLst/>
            </a:prstTxWarp>
          </a:bodyPr>
          <a:lstStyle>
            <a:defPPr>
              <a:defRPr kern="1200" smtId="4294967295"/>
            </a:defPPr>
            <a:lvl1pPr defTabSz="1149350">
              <a:defRPr sz="1500"/>
            </a:lvl1pPr>
          </a:lstStyle>
          <a:p>
            <a:endParaRPr lang="en-US" altLang="zh-CN"/>
          </a:p>
        </p:txBody>
      </p:sp>
      <p:sp>
        <p:nvSpPr>
          <p:cNvPr id="4099" name="Rectangle 3"/>
          <p:cNvSpPr>
            <a:spLocks noGrp="1" noChangeArrowheads="1"/>
          </p:cNvSpPr>
          <p:nvPr>
            <p:ph type="dt" idx="1"/>
          </p:nvPr>
        </p:nvSpPr>
        <p:spPr bwMode="auto">
          <a:xfrm>
            <a:off x="5241925" y="0"/>
            <a:ext cx="3983038" cy="592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76" tIns="57487" rIns="114976" bIns="57487" anchor="t" anchorCtr="0" compatLnSpc="1">
            <a:prstTxWarp prst="textNoShape">
              <a:avLst/>
            </a:prstTxWarp>
          </a:bodyPr>
          <a:lstStyle>
            <a:defPPr>
              <a:defRPr kern="1200" smtId="4294967295"/>
            </a:defPPr>
            <a:lvl1pPr algn="r" defTabSz="1149350">
              <a:defRPr sz="1500"/>
            </a:lvl1pPr>
          </a:lstStyle>
          <a:p>
            <a:endParaRPr lang="en-US" altLang="zh-CN"/>
          </a:p>
        </p:txBody>
      </p:sp>
      <p:sp>
        <p:nvSpPr>
          <p:cNvPr id="2052" name="Rectangle 4"/>
          <p:cNvSpPr>
            <a:spLocks noGrp="1" noRot="1" noChangeAspect="1" noChangeArrowheads="1" noTextEdit="1"/>
          </p:cNvSpPr>
          <p:nvPr>
            <p:ph type="sldImg" idx="2"/>
          </p:nvPr>
        </p:nvSpPr>
        <p:spPr bwMode="auto">
          <a:xfrm>
            <a:off x="1204913" y="889000"/>
            <a:ext cx="6815137" cy="4545013"/>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1257300" y="5732463"/>
            <a:ext cx="6708775" cy="533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76" tIns="57487" rIns="114976" bIns="57487" anchor="t" anchorCtr="0" compatLnSpc="1">
            <a:prstTxWarp prst="textNoShape">
              <a:avLst/>
            </a:prstTxWarp>
          </a:bodyPr>
          <a:lstStyle>
            <a:defPPr>
              <a:defRPr kern="1200" smtId="4294967295"/>
            </a:defP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p>
        </p:txBody>
      </p:sp>
      <p:sp>
        <p:nvSpPr>
          <p:cNvPr id="4102" name="Rectangle 6"/>
          <p:cNvSpPr>
            <a:spLocks noGrp="1" noChangeArrowheads="1"/>
          </p:cNvSpPr>
          <p:nvPr>
            <p:ph type="ftr" sz="quarter" idx="4"/>
          </p:nvPr>
        </p:nvSpPr>
        <p:spPr bwMode="auto">
          <a:xfrm>
            <a:off x="0" y="11363325"/>
            <a:ext cx="3983038" cy="593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76" tIns="57487" rIns="114976" bIns="57487" anchor="b" anchorCtr="0" compatLnSpc="1">
            <a:prstTxWarp prst="textNoShape">
              <a:avLst/>
            </a:prstTxWarp>
          </a:bodyPr>
          <a:lstStyle>
            <a:defPPr>
              <a:defRPr kern="1200" smtId="4294967295"/>
            </a:defPPr>
            <a:lvl1pPr defTabSz="1149350">
              <a:defRPr sz="1500"/>
            </a:lvl1pPr>
          </a:lstStyle>
          <a:p>
            <a:endParaRPr lang="en-US" altLang="zh-CN"/>
          </a:p>
        </p:txBody>
      </p:sp>
      <p:sp>
        <p:nvSpPr>
          <p:cNvPr id="4103" name="Rectangle 7"/>
          <p:cNvSpPr>
            <a:spLocks noGrp="1" noChangeArrowheads="1"/>
          </p:cNvSpPr>
          <p:nvPr>
            <p:ph type="sldNum" sz="quarter" idx="5"/>
          </p:nvPr>
        </p:nvSpPr>
        <p:spPr bwMode="auto">
          <a:xfrm>
            <a:off x="5241925" y="11363325"/>
            <a:ext cx="3983038" cy="593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4976" tIns="57487" rIns="114976" bIns="57487" anchor="b" anchorCtr="0" compatLnSpc="1">
            <a:prstTxWarp prst="textNoShape">
              <a:avLst/>
            </a:prstTxWarp>
          </a:bodyPr>
          <a:lstStyle>
            <a:defPPr>
              <a:defRPr kern="1200" smtId="4294967295"/>
            </a:defPPr>
            <a:lvl1pPr algn="r" defTabSz="1149350">
              <a:defRPr sz="1500"/>
            </a:lvl1pPr>
          </a:lstStyle>
          <a:p>
            <a:fld id="{23124DF2-DDA8-402F-81DD-AC1D1E5694AB}" type="slidenum">
              <a:rPr lang="zh-CN" altLang="en-US"/>
              <a:t>‹#›</a:t>
            </a:fld>
            <a:endParaRPr lang="en-US" altLang="zh-CN"/>
          </a:p>
        </p:txBody>
      </p:sp>
    </p:spTree>
    <p:extLst>
      <p:ext uri="{BB962C8B-B14F-4D97-AF65-F5344CB8AC3E}">
        <p14:creationId xmlns:p14="http://schemas.microsoft.com/office/powerpoint/2010/main" val="1904019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57" kern="1200">
        <a:solidFill>
          <a:schemeClr val="tx1"/>
        </a:solidFill>
        <a:latin typeface="Times New Roman" pitchFamily="18" charset="0"/>
        <a:ea typeface="+mn-ea"/>
        <a:cs typeface="+mn-cs"/>
      </a:defRPr>
    </a:lvl1pPr>
    <a:lvl2pPr marL="326532" algn="l" rtl="0" eaLnBrk="0" fontAlgn="base" hangingPunct="0">
      <a:spcBef>
        <a:spcPct val="30000"/>
      </a:spcBef>
      <a:spcAft>
        <a:spcPct val="0"/>
      </a:spcAft>
      <a:defRPr sz="857" kern="1200">
        <a:solidFill>
          <a:schemeClr val="tx1"/>
        </a:solidFill>
        <a:latin typeface="Times New Roman" pitchFamily="18" charset="0"/>
        <a:ea typeface="+mn-ea"/>
        <a:cs typeface="+mn-cs"/>
      </a:defRPr>
    </a:lvl2pPr>
    <a:lvl3pPr marL="653064" algn="l" rtl="0" eaLnBrk="0" fontAlgn="base" hangingPunct="0">
      <a:spcBef>
        <a:spcPct val="30000"/>
      </a:spcBef>
      <a:spcAft>
        <a:spcPct val="0"/>
      </a:spcAft>
      <a:defRPr sz="857" kern="1200">
        <a:solidFill>
          <a:schemeClr val="tx1"/>
        </a:solidFill>
        <a:latin typeface="Times New Roman" pitchFamily="18" charset="0"/>
        <a:ea typeface="+mn-ea"/>
        <a:cs typeface="+mn-cs"/>
      </a:defRPr>
    </a:lvl3pPr>
    <a:lvl4pPr marL="979597" algn="l" rtl="0" eaLnBrk="0" fontAlgn="base" hangingPunct="0">
      <a:spcBef>
        <a:spcPct val="30000"/>
      </a:spcBef>
      <a:spcAft>
        <a:spcPct val="0"/>
      </a:spcAft>
      <a:defRPr sz="857" kern="1200">
        <a:solidFill>
          <a:schemeClr val="tx1"/>
        </a:solidFill>
        <a:latin typeface="Times New Roman" pitchFamily="18" charset="0"/>
        <a:ea typeface="+mn-ea"/>
        <a:cs typeface="+mn-cs"/>
      </a:defRPr>
    </a:lvl4pPr>
    <a:lvl5pPr marL="1306129" algn="l" rtl="0" eaLnBrk="0" fontAlgn="base" hangingPunct="0">
      <a:spcBef>
        <a:spcPct val="30000"/>
      </a:spcBef>
      <a:spcAft>
        <a:spcPct val="0"/>
      </a:spcAft>
      <a:defRPr sz="857" kern="1200">
        <a:solidFill>
          <a:schemeClr val="tx1"/>
        </a:solidFill>
        <a:latin typeface="Times New Roman" pitchFamily="18" charset="0"/>
        <a:ea typeface="+mn-ea"/>
        <a:cs typeface="+mn-cs"/>
      </a:defRPr>
    </a:lvl5pPr>
    <a:lvl6pPr marL="1632661" algn="l" defTabSz="653064" rtl="0" eaLnBrk="1" latinLnBrk="0" hangingPunct="1">
      <a:defRPr sz="857" kern="1200">
        <a:solidFill>
          <a:schemeClr val="tx1"/>
        </a:solidFill>
        <a:latin typeface="+mn-lt"/>
        <a:ea typeface="+mn-ea"/>
        <a:cs typeface="+mn-cs"/>
      </a:defRPr>
    </a:lvl6pPr>
    <a:lvl7pPr marL="1959193" algn="l" defTabSz="653064" rtl="0" eaLnBrk="1" latinLnBrk="0" hangingPunct="1">
      <a:defRPr sz="857" kern="1200">
        <a:solidFill>
          <a:schemeClr val="tx1"/>
        </a:solidFill>
        <a:latin typeface="+mn-lt"/>
        <a:ea typeface="+mn-ea"/>
        <a:cs typeface="+mn-cs"/>
      </a:defRPr>
    </a:lvl7pPr>
    <a:lvl8pPr marL="2285726" algn="l" defTabSz="653064" rtl="0" eaLnBrk="1" latinLnBrk="0" hangingPunct="1">
      <a:defRPr sz="857" kern="1200">
        <a:solidFill>
          <a:schemeClr val="tx1"/>
        </a:solidFill>
        <a:latin typeface="+mn-lt"/>
        <a:ea typeface="+mn-ea"/>
        <a:cs typeface="+mn-cs"/>
      </a:defRPr>
    </a:lvl8pPr>
    <a:lvl9pPr marL="2612258" algn="l" defTabSz="653064" rtl="0" eaLnBrk="1" latinLnBrk="0" hangingPunct="1">
      <a:defRPr sz="8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sldNum" sz="quarter" idx="5"/>
          </p:nvPr>
        </p:nvSpPr>
        <p:spPr>
          <a:noFill/>
        </p:spPr>
        <p:txBody>
          <a:bodyPr/>
          <a:lstStyle>
            <a:defPPr>
              <a:defRPr kern="1200" smtId="4294967295"/>
            </a:defPPr>
            <a:lvl1pPr defTabSz="1149350">
              <a:defRPr sz="2400">
                <a:solidFill>
                  <a:schemeClr val="tx1"/>
                </a:solidFill>
                <a:latin typeface="Times New Roman" pitchFamily="18" charset="0"/>
              </a:defRPr>
            </a:lvl1pPr>
            <a:lvl2pPr marL="742950" indent="-285750" defTabSz="1149350">
              <a:defRPr sz="2400">
                <a:solidFill>
                  <a:schemeClr val="tx1"/>
                </a:solidFill>
                <a:latin typeface="Times New Roman" pitchFamily="18" charset="0"/>
              </a:defRPr>
            </a:lvl2pPr>
            <a:lvl3pPr marL="1143000" indent="-228600" defTabSz="1149350">
              <a:defRPr sz="2400">
                <a:solidFill>
                  <a:schemeClr val="tx1"/>
                </a:solidFill>
                <a:latin typeface="Times New Roman" pitchFamily="18" charset="0"/>
              </a:defRPr>
            </a:lvl3pPr>
            <a:lvl4pPr marL="1600200" indent="-228600" defTabSz="1149350">
              <a:defRPr sz="2400">
                <a:solidFill>
                  <a:schemeClr val="tx1"/>
                </a:solidFill>
                <a:latin typeface="Times New Roman" pitchFamily="18" charset="0"/>
              </a:defRPr>
            </a:lvl4pPr>
            <a:lvl5pPr marL="2057400" indent="-228600" defTabSz="1149350">
              <a:defRPr sz="2400">
                <a:solidFill>
                  <a:schemeClr val="tx1"/>
                </a:solidFill>
                <a:latin typeface="Times New Roman" pitchFamily="18" charset="0"/>
              </a:defRPr>
            </a:lvl5pPr>
            <a:lvl6pPr marL="2514600" indent="-228600" defTabSz="1149350" eaLnBrk="0" fontAlgn="base" hangingPunct="0">
              <a:spcBef>
                <a:spcPct val="0"/>
              </a:spcBef>
              <a:spcAft>
                <a:spcPct val="0"/>
              </a:spcAft>
              <a:defRPr sz="2400">
                <a:solidFill>
                  <a:schemeClr val="tx1"/>
                </a:solidFill>
                <a:latin typeface="Times New Roman" pitchFamily="18" charset="0"/>
              </a:defRPr>
            </a:lvl6pPr>
            <a:lvl7pPr marL="2971800" indent="-228600" defTabSz="1149350" eaLnBrk="0" fontAlgn="base" hangingPunct="0">
              <a:spcBef>
                <a:spcPct val="0"/>
              </a:spcBef>
              <a:spcAft>
                <a:spcPct val="0"/>
              </a:spcAft>
              <a:defRPr sz="2400">
                <a:solidFill>
                  <a:schemeClr val="tx1"/>
                </a:solidFill>
                <a:latin typeface="Times New Roman" pitchFamily="18" charset="0"/>
              </a:defRPr>
            </a:lvl7pPr>
            <a:lvl8pPr marL="3429000" indent="-228600" defTabSz="1149350" eaLnBrk="0" fontAlgn="base" hangingPunct="0">
              <a:spcBef>
                <a:spcPct val="0"/>
              </a:spcBef>
              <a:spcAft>
                <a:spcPct val="0"/>
              </a:spcAft>
              <a:defRPr sz="2400">
                <a:solidFill>
                  <a:schemeClr val="tx1"/>
                </a:solidFill>
                <a:latin typeface="Times New Roman" pitchFamily="18" charset="0"/>
              </a:defRPr>
            </a:lvl8pPr>
            <a:lvl9pPr marL="3886200" indent="-228600" defTabSz="1149350" eaLnBrk="0" fontAlgn="base" hangingPunct="0">
              <a:spcBef>
                <a:spcPct val="0"/>
              </a:spcBef>
              <a:spcAft>
                <a:spcPct val="0"/>
              </a:spcAft>
              <a:defRPr sz="2400">
                <a:solidFill>
                  <a:schemeClr val="tx1"/>
                </a:solidFill>
                <a:latin typeface="Times New Roman" pitchFamily="18" charset="0"/>
              </a:defRPr>
            </a:lvl9pPr>
          </a:lstStyle>
          <a:p>
            <a:fld id="{D5580D61-8B82-42C3-9A37-58134866DD67}" type="slidenum">
              <a:rPr lang="zh-CN" altLang="en-US" sz="1500"/>
              <a:t>1</a:t>
            </a:fld>
            <a:endParaRPr lang="en-US" altLang="zh-CN" sz="1500"/>
          </a:p>
        </p:txBody>
      </p:sp>
      <p:sp>
        <p:nvSpPr>
          <p:cNvPr id="3075" name="Rectangle 2"/>
          <p:cNvSpPr>
            <a:spLocks noGrp="1" noRot="1" noChangeAspect="1" noChangeArrowheads="1" noTextEdit="1"/>
          </p:cNvSpPr>
          <p:nvPr>
            <p:ph type="sldImg"/>
          </p:nvPr>
        </p:nvSpPr>
        <p:spPr>
          <a:xfrm>
            <a:off x="1204913" y="889000"/>
            <a:ext cx="6815137" cy="4545013"/>
          </a:xfrm>
        </p:spPr>
      </p:sp>
      <p:sp>
        <p:nvSpPr>
          <p:cNvPr id="3076" name="Rectangle 3"/>
          <p:cNvSpPr>
            <a:spLocks noGrp="1" noChangeArrowheads="1"/>
          </p:cNvSpPr>
          <p:nvPr>
            <p:ph type="body" idx="1"/>
          </p:nvPr>
        </p:nvSpPr>
        <p:spPr>
          <a:noFill/>
        </p:spPr>
        <p:txBody>
          <a:bodyPr/>
          <a:lstStyle>
            <a:defPPr>
              <a:defRPr kern="1200" smtId="4294967295"/>
            </a:defPPr>
          </a:lstStyle>
          <a:p>
            <a:r>
              <a:rPr lang="en-US" sz="857" kern="1200" dirty="0">
                <a:solidFill>
                  <a:schemeClr val="tx1"/>
                </a:solidFill>
                <a:effectLst/>
                <a:latin typeface="Times New Roman" pitchFamily="18" charset="0"/>
                <a:ea typeface="+mn-ea"/>
                <a:cs typeface="+mn-cs"/>
              </a:rPr>
              <a:t>Hi everyone! Thank you for stopping by my poster on designing a new population health clerkship for this coming fall. Starting off, just to review, the population health clerkship is a two week interdisciplinary learning experience aimed at increasing students understanding of social and structural determinants of health. </a:t>
            </a:r>
          </a:p>
          <a:p>
            <a:r>
              <a:rPr lang="en-US" sz="857" kern="1200" dirty="0">
                <a:solidFill>
                  <a:schemeClr val="tx1"/>
                </a:solidFill>
                <a:effectLst/>
                <a:latin typeface="Times New Roman" pitchFamily="18" charset="0"/>
                <a:ea typeface="+mn-ea"/>
                <a:cs typeface="+mn-cs"/>
              </a:rPr>
              <a:t>. This goal of this summer project was to design a PHC surrounding  prehospital care and disaster management with a special focus on EMS health, safety, and wellbeing. The reason for this population selection is that EMS, as a subpopulation is plagued by high rates of burnout, mental health disorders, and physical injury, therefore it is imperative that we as future health professionals are cognizant of their roles, responsibilities and challenges in order to be better team members.</a:t>
            </a:r>
          </a:p>
          <a:p>
            <a:r>
              <a:rPr lang="en-US" sz="857" kern="1200" dirty="0">
                <a:solidFill>
                  <a:schemeClr val="tx1"/>
                </a:solidFill>
                <a:effectLst/>
                <a:latin typeface="Times New Roman" pitchFamily="18" charset="0"/>
                <a:ea typeface="+mn-ea"/>
                <a:cs typeface="+mn-cs"/>
              </a:rPr>
              <a:t> </a:t>
            </a:r>
          </a:p>
          <a:p>
            <a:r>
              <a:rPr lang="en-US" sz="857" kern="1200" dirty="0">
                <a:solidFill>
                  <a:schemeClr val="tx1"/>
                </a:solidFill>
                <a:effectLst/>
                <a:latin typeface="Times New Roman" pitchFamily="18" charset="0"/>
                <a:ea typeface="+mn-ea"/>
                <a:cs typeface="+mn-cs"/>
              </a:rPr>
              <a:t>This PHC was designed to be run in a COVID compatible format. We designed the curriculum to be broken down into four distinct parts: EMS Foundations, A Comparison of Urban and Rural Emergency Services, Disaster Management, and EMS wellbeing. Each day includes an interactive component. These include a session on EMS equipment, virtual medical directors meeting, visiting rural fire departments, a virtual disaster planning session, and a virtual EMS Q&amp;A zoom panel.</a:t>
            </a:r>
          </a:p>
          <a:p>
            <a:r>
              <a:rPr lang="en-US" sz="857" kern="1200" dirty="0">
                <a:solidFill>
                  <a:schemeClr val="tx1"/>
                </a:solidFill>
                <a:effectLst/>
                <a:latin typeface="Times New Roman" pitchFamily="18" charset="0"/>
                <a:ea typeface="+mn-ea"/>
                <a:cs typeface="+mn-cs"/>
              </a:rPr>
              <a:t> </a:t>
            </a:r>
          </a:p>
          <a:p>
            <a:r>
              <a:rPr lang="en-US" sz="857" kern="1200" dirty="0">
                <a:solidFill>
                  <a:schemeClr val="tx1"/>
                </a:solidFill>
                <a:effectLst/>
                <a:latin typeface="Times New Roman" pitchFamily="18" charset="0"/>
                <a:ea typeface="+mn-ea"/>
                <a:cs typeface="+mn-cs"/>
              </a:rPr>
              <a:t>The service component to this PHC has also been designed to be compatible with a virtual format as well. Students will begin to assess and address EMS burnout in the Worcester Community. First, students will complete a collaborative literature search addressing EMS burnout, mental health, and suicide rates. They will then construct an EMS burnout scale via </a:t>
            </a:r>
            <a:r>
              <a:rPr lang="en-US" sz="857" kern="1200" dirty="0" err="1">
                <a:solidFill>
                  <a:schemeClr val="tx1"/>
                </a:solidFill>
                <a:effectLst/>
                <a:latin typeface="Times New Roman" pitchFamily="18" charset="0"/>
                <a:ea typeface="+mn-ea"/>
                <a:cs typeface="+mn-cs"/>
              </a:rPr>
              <a:t>RedCap</a:t>
            </a:r>
            <a:r>
              <a:rPr lang="en-US" sz="857" kern="1200" dirty="0">
                <a:solidFill>
                  <a:schemeClr val="tx1"/>
                </a:solidFill>
                <a:effectLst/>
                <a:latin typeface="Times New Roman" pitchFamily="18" charset="0"/>
                <a:ea typeface="+mn-ea"/>
                <a:cs typeface="+mn-cs"/>
              </a:rPr>
              <a:t> and apply for IRB approval. Finally, they will propose a list of interventions to address potential burnout in Worcester EMS. </a:t>
            </a:r>
          </a:p>
          <a:p>
            <a:r>
              <a:rPr lang="en-US" sz="857" kern="1200" dirty="0">
                <a:solidFill>
                  <a:schemeClr val="tx1"/>
                </a:solidFill>
                <a:effectLst/>
                <a:latin typeface="Times New Roman" pitchFamily="18" charset="0"/>
                <a:ea typeface="+mn-ea"/>
                <a:cs typeface="+mn-cs"/>
              </a:rPr>
              <a:t>The burnout survey designed in this PHC will be run at a future date. </a:t>
            </a:r>
          </a:p>
          <a:p>
            <a:r>
              <a:rPr lang="en-US" sz="857" kern="1200" dirty="0">
                <a:solidFill>
                  <a:schemeClr val="tx1"/>
                </a:solidFill>
                <a:effectLst/>
                <a:latin typeface="Times New Roman" pitchFamily="18" charset="0"/>
                <a:ea typeface="+mn-ea"/>
                <a:cs typeface="+mn-cs"/>
              </a:rPr>
              <a:t> </a:t>
            </a:r>
          </a:p>
          <a:p>
            <a:r>
              <a:rPr lang="en-US" sz="857" kern="1200" dirty="0">
                <a:solidFill>
                  <a:schemeClr val="tx1"/>
                </a:solidFill>
                <a:effectLst/>
                <a:latin typeface="Times New Roman" pitchFamily="18" charset="0"/>
                <a:ea typeface="+mn-ea"/>
                <a:cs typeface="+mn-cs"/>
              </a:rPr>
              <a:t>The allotment of time for this PHC can be seen in the pie chart on the right side of the poster, and the proposed schedules are included at the bottom.</a:t>
            </a:r>
          </a:p>
          <a:p>
            <a:r>
              <a:rPr lang="en-US" sz="857" kern="1200" dirty="0">
                <a:solidFill>
                  <a:schemeClr val="tx1"/>
                </a:solidFill>
                <a:effectLst/>
                <a:latin typeface="Times New Roman" pitchFamily="18" charset="0"/>
                <a:ea typeface="+mn-ea"/>
                <a:cs typeface="+mn-cs"/>
              </a:rPr>
              <a:t> </a:t>
            </a:r>
          </a:p>
          <a:p>
            <a:r>
              <a:rPr lang="en-US" sz="857" kern="1200" dirty="0">
                <a:solidFill>
                  <a:schemeClr val="tx1"/>
                </a:solidFill>
                <a:effectLst/>
                <a:latin typeface="Times New Roman" pitchFamily="18" charset="0"/>
                <a:ea typeface="+mn-ea"/>
                <a:cs typeface="+mn-cs"/>
              </a:rPr>
              <a:t>Any feedback that you have regarding the structure, sessions, and topics chosen for this PHC are welcome. I personally have not experienced a PHC before and would love to know if you feel this was an acceptable schedule plan and/or topics that students would be interested in.</a:t>
            </a:r>
          </a:p>
          <a:p>
            <a:r>
              <a:rPr lang="en-US" sz="857" kern="1200" dirty="0">
                <a:solidFill>
                  <a:schemeClr val="tx1"/>
                </a:solidFill>
                <a:effectLst/>
                <a:latin typeface="Times New Roman" pitchFamily="18" charset="0"/>
                <a:ea typeface="+mn-ea"/>
                <a:cs typeface="+mn-cs"/>
              </a:rPr>
              <a:t> </a:t>
            </a:r>
          </a:p>
          <a:p>
            <a:r>
              <a:rPr lang="en-US" sz="857" kern="1200" dirty="0">
                <a:solidFill>
                  <a:schemeClr val="tx1"/>
                </a:solidFill>
                <a:effectLst/>
                <a:latin typeface="Times New Roman" pitchFamily="18" charset="0"/>
                <a:ea typeface="+mn-ea"/>
                <a:cs typeface="+mn-cs"/>
              </a:rPr>
              <a:t>I would like to acknowledge Dr. Laurel O’Connor in the ED of UMass for her contributions this summer in the designing of this program and her willingness to head this PHC. I would also like to extend my thanks to Heather Lyn Haley the PHC coordinator as well as the EMT’s, Paramedics, and fellows that are contributing their time and energy to this PHC. </a:t>
            </a:r>
          </a:p>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093" y="6817784"/>
            <a:ext cx="27980218" cy="4703233"/>
          </a:xfrm>
          <a:prstGeom prst="rect">
            <a:avLst/>
          </a:prstGeom>
        </p:spPr>
        <p:txBody>
          <a:bodyPr/>
          <a:lstStyle>
            <a:defPPr>
              <a:defRPr kern="1200" smtId="4294967295"/>
            </a:defPPr>
          </a:lstStyle>
          <a:p>
            <a:r>
              <a:rPr lang="en-US"/>
              <a:t>Click to edit Master title style</a:t>
            </a:r>
          </a:p>
        </p:txBody>
      </p:sp>
      <p:sp>
        <p:nvSpPr>
          <p:cNvPr id="3" name="Subtitle 2"/>
          <p:cNvSpPr>
            <a:spLocks noGrp="1"/>
          </p:cNvSpPr>
          <p:nvPr>
            <p:ph type="subTitle" idx="1"/>
          </p:nvPr>
        </p:nvSpPr>
        <p:spPr>
          <a:xfrm>
            <a:off x="4938184" y="12435417"/>
            <a:ext cx="23042032" cy="5609167"/>
          </a:xfrm>
          <a:prstGeom prst="rect">
            <a:avLst/>
          </a:prstGeom>
        </p:spPr>
        <p:txBody>
          <a:bodyPr/>
          <a:lstStyle>
            <a:defPPr>
              <a:defRPr kern="1200" smtId="4294967295"/>
            </a:defPPr>
            <a:lvl1pPr marL="0" indent="0" algn="ctr">
              <a:buNone/>
              <a:defRPr/>
            </a:lvl1pPr>
            <a:lvl2pPr marL="304815" indent="0" algn="ctr">
              <a:buNone/>
              <a:defRPr/>
            </a:lvl2pPr>
            <a:lvl3pPr marL="609630" indent="0" algn="ctr">
              <a:buNone/>
              <a:defRPr/>
            </a:lvl3pPr>
            <a:lvl4pPr marL="914446" indent="0" algn="ctr">
              <a:buNone/>
              <a:defRPr/>
            </a:lvl4pPr>
            <a:lvl5pPr marL="1219261" indent="0" algn="ctr">
              <a:buNone/>
              <a:defRPr/>
            </a:lvl5pPr>
            <a:lvl6pPr marL="1524076" indent="0" algn="ctr">
              <a:buNone/>
              <a:defRPr/>
            </a:lvl6pPr>
            <a:lvl7pPr marL="1828891" indent="0" algn="ctr">
              <a:buNone/>
              <a:defRPr/>
            </a:lvl7pPr>
            <a:lvl8pPr marL="2133707" indent="0" algn="ctr">
              <a:buNone/>
              <a:defRPr/>
            </a:lvl8pPr>
            <a:lvl9pPr marL="2438522" indent="0" algn="ctr">
              <a:buNone/>
              <a:defRPr/>
            </a:lvl9pPr>
          </a:lstStyle>
          <a:p>
            <a:r>
              <a:rPr lang="en-US"/>
              <a:t>Click to edit Master subtitle style</a:t>
            </a:r>
          </a:p>
        </p:txBody>
      </p:sp>
    </p:spTree>
    <p:extLst>
      <p:ext uri="{BB962C8B-B14F-4D97-AF65-F5344CB8AC3E}">
        <p14:creationId xmlns:p14="http://schemas.microsoft.com/office/powerpoint/2010/main" val="41166012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5710" y="878417"/>
            <a:ext cx="29626982" cy="3657600"/>
          </a:xfrm>
          <a:prstGeom prst="rect">
            <a:avLst/>
          </a:prstGeom>
        </p:spPr>
        <p:txBody>
          <a:bodyPr/>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a:xfrm>
            <a:off x="1645710" y="5120217"/>
            <a:ext cx="29626982" cy="14483293"/>
          </a:xfrm>
          <a:prstGeom prst="rect">
            <a:avLst/>
          </a:prstGeom>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382205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7" y="878417"/>
            <a:ext cx="7406217" cy="18725093"/>
          </a:xfrm>
          <a:prstGeom prst="rect">
            <a:avLst/>
          </a:prstGeom>
        </p:spPr>
        <p:txBody>
          <a:bodyPr vert="eaVert"/>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a:xfrm>
            <a:off x="1645708" y="878417"/>
            <a:ext cx="22119168" cy="18725093"/>
          </a:xfrm>
          <a:prstGeom prst="rect">
            <a:avLst/>
          </a:prstGeom>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151270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45710" y="878417"/>
            <a:ext cx="29626982" cy="3657600"/>
          </a:xfrm>
          <a:prstGeom prst="rect">
            <a:avLst/>
          </a:prstGeom>
        </p:spPr>
        <p:txBody>
          <a:bodyPr/>
          <a:lstStyle>
            <a:defPPr>
              <a:defRPr kern="1200" smtId="4294967295"/>
            </a:defPPr>
          </a:lstStyle>
          <a:p>
            <a:r>
              <a:rPr lang="en-US"/>
              <a:t>Click to edit Master title style</a:t>
            </a:r>
          </a:p>
        </p:txBody>
      </p:sp>
      <p:sp>
        <p:nvSpPr>
          <p:cNvPr id="3" name="Content Placeholder 2"/>
          <p:cNvSpPr>
            <a:spLocks noGrp="1"/>
          </p:cNvSpPr>
          <p:nvPr>
            <p:ph idx="1"/>
          </p:nvPr>
        </p:nvSpPr>
        <p:spPr>
          <a:xfrm>
            <a:off x="1645710" y="5120217"/>
            <a:ext cx="29626982" cy="14483293"/>
          </a:xfrm>
          <a:prstGeom prst="rect">
            <a:avLst/>
          </a:prstGeom>
        </p:spPr>
        <p:txBody>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30835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3"/>
            <a:ext cx="27980218" cy="4358217"/>
          </a:xfrm>
          <a:prstGeom prst="rect">
            <a:avLst/>
          </a:prstGeom>
        </p:spPr>
        <p:txBody>
          <a:bodyPr anchor="t"/>
          <a:lstStyle>
            <a:defPPr>
              <a:defRPr kern="1200" smtId="4294967295"/>
            </a:defPPr>
            <a:lvl1pPr algn="l">
              <a:defRPr sz="2667" b="1" cap="all"/>
            </a:lvl1pPr>
          </a:lstStyle>
          <a:p>
            <a:r>
              <a:rPr lang="en-US"/>
              <a:t>Click to edit Master title style</a:t>
            </a:r>
          </a:p>
        </p:txBody>
      </p:sp>
      <p:sp>
        <p:nvSpPr>
          <p:cNvPr id="3" name="Text Placeholder 2"/>
          <p:cNvSpPr>
            <a:spLocks noGrp="1"/>
          </p:cNvSpPr>
          <p:nvPr>
            <p:ph type="body" idx="1"/>
          </p:nvPr>
        </p:nvSpPr>
        <p:spPr>
          <a:xfrm>
            <a:off x="2600326" y="9301692"/>
            <a:ext cx="27980218" cy="4800600"/>
          </a:xfrm>
          <a:prstGeom prst="rect">
            <a:avLst/>
          </a:prstGeom>
        </p:spPr>
        <p:txBody>
          <a:bodyPr anchor="b"/>
          <a:lstStyle>
            <a:defPPr>
              <a:defRPr kern="1200" smtId="4294967295"/>
            </a:defPPr>
            <a:lvl1pPr marL="0" indent="0">
              <a:buNone/>
              <a:defRPr sz="1333"/>
            </a:lvl1pPr>
            <a:lvl2pPr marL="304815" indent="0">
              <a:buNone/>
              <a:defRPr sz="1200"/>
            </a:lvl2pPr>
            <a:lvl3pPr marL="609630" indent="0">
              <a:buNone/>
              <a:defRPr sz="1067"/>
            </a:lvl3pPr>
            <a:lvl4pPr marL="914446" indent="0">
              <a:buNone/>
              <a:defRPr sz="933"/>
            </a:lvl4pPr>
            <a:lvl5pPr marL="1219261" indent="0">
              <a:buNone/>
              <a:defRPr sz="933"/>
            </a:lvl5pPr>
            <a:lvl6pPr marL="1524076" indent="0">
              <a:buNone/>
              <a:defRPr sz="933"/>
            </a:lvl6pPr>
            <a:lvl7pPr marL="1828891" indent="0">
              <a:buNone/>
              <a:defRPr sz="933"/>
            </a:lvl7pPr>
            <a:lvl8pPr marL="2133707" indent="0">
              <a:buNone/>
              <a:defRPr sz="933"/>
            </a:lvl8pPr>
            <a:lvl9pPr marL="2438522" indent="0">
              <a:buNone/>
              <a:defRPr sz="933"/>
            </a:lvl9pPr>
          </a:lstStyle>
          <a:p>
            <a:pPr lvl="0"/>
            <a:r>
              <a:rPr lang="en-US"/>
              <a:t>Click to edit Master text styles</a:t>
            </a:r>
          </a:p>
        </p:txBody>
      </p:sp>
    </p:spTree>
    <p:extLst>
      <p:ext uri="{BB962C8B-B14F-4D97-AF65-F5344CB8AC3E}">
        <p14:creationId xmlns:p14="http://schemas.microsoft.com/office/powerpoint/2010/main" val="172244965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5710" y="878417"/>
            <a:ext cx="29626982" cy="3657600"/>
          </a:xfrm>
          <a:prstGeom prst="rect">
            <a:avLst/>
          </a:prstGeom>
        </p:spPr>
        <p:txBody>
          <a:bodyPr/>
          <a:lstStyle>
            <a:defPPr>
              <a:defRPr kern="1200" smtId="4294967295"/>
            </a:defPPr>
          </a:lstStyle>
          <a:p>
            <a:r>
              <a:rPr lang="en-US"/>
              <a:t>Click to edit Master title style</a:t>
            </a:r>
          </a:p>
        </p:txBody>
      </p:sp>
      <p:sp>
        <p:nvSpPr>
          <p:cNvPr id="3" name="Content Placeholder 2"/>
          <p:cNvSpPr>
            <a:spLocks noGrp="1"/>
          </p:cNvSpPr>
          <p:nvPr>
            <p:ph sz="half" idx="1"/>
          </p:nvPr>
        </p:nvSpPr>
        <p:spPr>
          <a:xfrm>
            <a:off x="1645709" y="5120217"/>
            <a:ext cx="14762691" cy="14483293"/>
          </a:xfrm>
          <a:prstGeom prst="rect">
            <a:avLst/>
          </a:prstGeom>
        </p:spPr>
        <p:txBody>
          <a:bodyPr/>
          <a:lstStyle>
            <a:defPPr>
              <a:defRPr kern="1200" smtId="4294967295"/>
            </a:defPPr>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10002" y="5120217"/>
            <a:ext cx="14762693" cy="14483293"/>
          </a:xfrm>
          <a:prstGeom prst="rect">
            <a:avLst/>
          </a:prstGeom>
        </p:spPr>
        <p:txBody>
          <a:bodyPr/>
          <a:lstStyle>
            <a:defPPr>
              <a:defRPr kern="1200" smtId="4294967295"/>
            </a:defPPr>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497320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710" y="878417"/>
            <a:ext cx="29626982" cy="3657600"/>
          </a:xfrm>
          <a:prstGeom prst="rect">
            <a:avLst/>
          </a:prstGeom>
        </p:spPr>
        <p:txBody>
          <a:bodyPr/>
          <a:lstStyle>
            <a:defPPr>
              <a:defRPr kern="1200" smtId="4294967295"/>
            </a:defPPr>
            <a:lvl1pPr>
              <a:defRPr/>
            </a:lvl1pPr>
          </a:lstStyle>
          <a:p>
            <a:r>
              <a:rPr lang="en-US"/>
              <a:t>Click to edit Master title style</a:t>
            </a:r>
          </a:p>
        </p:txBody>
      </p:sp>
      <p:sp>
        <p:nvSpPr>
          <p:cNvPr id="3" name="Text Placeholder 2"/>
          <p:cNvSpPr>
            <a:spLocks noGrp="1"/>
          </p:cNvSpPr>
          <p:nvPr>
            <p:ph type="body" idx="1"/>
          </p:nvPr>
        </p:nvSpPr>
        <p:spPr>
          <a:xfrm>
            <a:off x="1645709" y="4912784"/>
            <a:ext cx="14544675" cy="2046817"/>
          </a:xfrm>
          <a:prstGeom prst="rect">
            <a:avLst/>
          </a:prstGeom>
        </p:spPr>
        <p:txBody>
          <a:bodyPr anchor="b"/>
          <a:lstStyle>
            <a:defPPr>
              <a:defRPr kern="1200" smtId="4294967295"/>
            </a:defPPr>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1645709" y="6959601"/>
            <a:ext cx="14544675" cy="12643908"/>
          </a:xfrm>
          <a:prstGeom prst="rect">
            <a:avLst/>
          </a:prstGeom>
        </p:spPr>
        <p:txBody>
          <a:bodyPr/>
          <a:lstStyle>
            <a:defPPr>
              <a:defRPr kern="1200" smtId="4294967295"/>
            </a:defPPr>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1666" y="4912784"/>
            <a:ext cx="14551027" cy="2046817"/>
          </a:xfrm>
          <a:prstGeom prst="rect">
            <a:avLst/>
          </a:prstGeom>
        </p:spPr>
        <p:txBody>
          <a:bodyPr anchor="b"/>
          <a:lstStyle>
            <a:defPPr>
              <a:defRPr kern="1200" smtId="4294967295"/>
            </a:defPPr>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16721666" y="6959601"/>
            <a:ext cx="14551027" cy="12643908"/>
          </a:xfrm>
          <a:prstGeom prst="rect">
            <a:avLst/>
          </a:prstGeom>
        </p:spPr>
        <p:txBody>
          <a:bodyPr/>
          <a:lstStyle>
            <a:defPPr>
              <a:defRPr kern="1200" smtId="4294967295"/>
            </a:defPPr>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205961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5710" y="878417"/>
            <a:ext cx="29626982" cy="3657600"/>
          </a:xfrm>
          <a:prstGeom prst="rect">
            <a:avLst/>
          </a:prstGeom>
        </p:spPr>
        <p:txBody>
          <a:bodyPr/>
          <a:lstStyle>
            <a:defPPr>
              <a:defRPr kern="1200" smtId="4294967295"/>
            </a:defPPr>
          </a:lstStyle>
          <a:p>
            <a:r>
              <a:rPr lang="en-US"/>
              <a:t>Click to edit Master title style</a:t>
            </a:r>
          </a:p>
        </p:txBody>
      </p:sp>
    </p:spTree>
    <p:extLst>
      <p:ext uri="{BB962C8B-B14F-4D97-AF65-F5344CB8AC3E}">
        <p14:creationId xmlns:p14="http://schemas.microsoft.com/office/powerpoint/2010/main" val="22457045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09810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709" y="874184"/>
            <a:ext cx="10829925" cy="3717925"/>
          </a:xfrm>
          <a:prstGeom prst="rect">
            <a:avLst/>
          </a:prstGeom>
        </p:spPr>
        <p:txBody>
          <a:bodyPr anchor="b"/>
          <a:lstStyle>
            <a:defPPr>
              <a:defRPr kern="1200" smtId="4294967295"/>
            </a:defPPr>
            <a:lvl1pPr algn="l">
              <a:defRPr sz="1333" b="1"/>
            </a:lvl1pPr>
          </a:lstStyle>
          <a:p>
            <a:r>
              <a:rPr lang="en-US"/>
              <a:t>Click to edit Master title style</a:t>
            </a:r>
          </a:p>
        </p:txBody>
      </p:sp>
      <p:sp>
        <p:nvSpPr>
          <p:cNvPr id="3" name="Content Placeholder 2"/>
          <p:cNvSpPr>
            <a:spLocks noGrp="1"/>
          </p:cNvSpPr>
          <p:nvPr>
            <p:ph idx="1"/>
          </p:nvPr>
        </p:nvSpPr>
        <p:spPr>
          <a:xfrm>
            <a:off x="12870392" y="874184"/>
            <a:ext cx="18402300" cy="18729325"/>
          </a:xfrm>
          <a:prstGeom prst="rect">
            <a:avLst/>
          </a:prstGeom>
        </p:spPr>
        <p:txBody>
          <a:bodyPr/>
          <a:lstStyle>
            <a:defPPr>
              <a:defRPr kern="1200" smtId="4294967295"/>
            </a:defPPr>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709" y="4592109"/>
            <a:ext cx="10829925" cy="15011400"/>
          </a:xfrm>
          <a:prstGeom prst="rect">
            <a:avLst/>
          </a:prstGeom>
        </p:spPr>
        <p:txBody>
          <a:bodyPr/>
          <a:lstStyle>
            <a:defPPr>
              <a:defRPr kern="1200" smtId="4294967295"/>
            </a:defPPr>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Tree>
    <p:extLst>
      <p:ext uri="{BB962C8B-B14F-4D97-AF65-F5344CB8AC3E}">
        <p14:creationId xmlns:p14="http://schemas.microsoft.com/office/powerpoint/2010/main" val="411175467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659" y="15361710"/>
            <a:ext cx="19750618" cy="1813983"/>
          </a:xfrm>
          <a:prstGeom prst="rect">
            <a:avLst/>
          </a:prstGeom>
        </p:spPr>
        <p:txBody>
          <a:bodyPr anchor="b"/>
          <a:lstStyle>
            <a:defPPr>
              <a:defRPr kern="1200" smtId="4294967295"/>
            </a:defPPr>
            <a:lvl1pPr algn="l">
              <a:defRPr sz="1333" b="1"/>
            </a:lvl1pPr>
          </a:lstStyle>
          <a:p>
            <a:r>
              <a:rPr lang="en-US"/>
              <a:t>Click to edit Master title style</a:t>
            </a:r>
          </a:p>
        </p:txBody>
      </p:sp>
      <p:sp>
        <p:nvSpPr>
          <p:cNvPr id="3" name="Picture Placeholder 2"/>
          <p:cNvSpPr>
            <a:spLocks noGrp="1"/>
          </p:cNvSpPr>
          <p:nvPr>
            <p:ph type="pic" idx="1"/>
          </p:nvPr>
        </p:nvSpPr>
        <p:spPr>
          <a:xfrm>
            <a:off x="6452659" y="1961093"/>
            <a:ext cx="19750618" cy="13166725"/>
          </a:xfrm>
          <a:prstGeom prst="rect">
            <a:avLst/>
          </a:prstGeom>
        </p:spPr>
        <p:txBody>
          <a:bodyPr/>
          <a:lstStyle>
            <a:defPPr>
              <a:defRPr kern="1200" smtId="4294967295"/>
            </a:defPPr>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pPr lvl="0"/>
            <a:endParaRPr lang="en-US" noProof="0"/>
          </a:p>
        </p:txBody>
      </p:sp>
      <p:sp>
        <p:nvSpPr>
          <p:cNvPr id="4" name="Text Placeholder 3"/>
          <p:cNvSpPr>
            <a:spLocks noGrp="1"/>
          </p:cNvSpPr>
          <p:nvPr>
            <p:ph type="body" sz="half" idx="2"/>
          </p:nvPr>
        </p:nvSpPr>
        <p:spPr>
          <a:xfrm>
            <a:off x="6452659" y="17175693"/>
            <a:ext cx="19750618" cy="2574925"/>
          </a:xfrm>
          <a:prstGeom prst="rect">
            <a:avLst/>
          </a:prstGeom>
        </p:spPr>
        <p:txBody>
          <a:bodyPr/>
          <a:lstStyle>
            <a:defPPr>
              <a:defRPr kern="1200" smtId="4294967295"/>
            </a:defPPr>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Tree>
    <p:extLst>
      <p:ext uri="{BB962C8B-B14F-4D97-AF65-F5344CB8AC3E}">
        <p14:creationId xmlns:p14="http://schemas.microsoft.com/office/powerpoint/2010/main" val="67395915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New picture"/>
          <p:cNvPicPr/>
          <p:nvPr/>
        </p:nvPicPr>
        <p:blipFill>
          <a:blip r:embed="rId13"/>
          <a:stretch>
            <a:fillRect/>
          </a:stretch>
        </p:blipFill>
        <p:spPr>
          <a:xfrm rot="16200000">
            <a:off x="-11506200" y="10972800"/>
            <a:ext cx="14274800" cy="4368800"/>
          </a:xfrm>
          <a:prstGeom prst="rect">
            <a:avLst/>
          </a:prstGeom>
        </p:spPr>
      </p:pic>
      <p:pic>
        <p:nvPicPr>
          <p:cNvPr id="3" name="New picture"/>
          <p:cNvPicPr/>
          <p:nvPr/>
        </p:nvPicPr>
        <p:blipFill>
          <a:blip r:embed="rId13"/>
          <a:stretch>
            <a:fillRect/>
          </a:stretch>
        </p:blipFill>
        <p:spPr>
          <a:xfrm rot="5400000">
            <a:off x="30149800" y="10972800"/>
            <a:ext cx="14274800" cy="4368800"/>
          </a:xfrm>
          <a:prstGeom prst="rect">
            <a:avLst/>
          </a:prstGeom>
        </p:spPr>
      </p:pic>
      <p:pic>
        <p:nvPicPr>
          <p:cNvPr id="4" name="New picture"/>
          <p:cNvPicPr/>
          <p:nvPr/>
        </p:nvPicPr>
        <p:blipFill>
          <a:blip r:embed="rId14"/>
          <a:stretch>
            <a:fillRect/>
          </a:stretch>
        </p:blipFill>
        <p:spPr>
          <a:xfrm>
            <a:off x="1473200" y="22453600"/>
            <a:ext cx="29972000" cy="1549400"/>
          </a:xfrm>
          <a:prstGeom prst="rect">
            <a:avLst/>
          </a:prstGeom>
        </p:spPr>
      </p:pic>
      <p:sp>
        <p:nvSpPr>
          <p:cNvPr id="5" name="New shape"/>
          <p:cNvSpPr/>
          <p:nvPr/>
        </p:nvSpPr>
        <p:spPr>
          <a:xfrm>
            <a:off x="1473200" y="23025100"/>
            <a:ext cx="164592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4880">
                <a:solidFill>
                  <a:srgbClr val="808080"/>
                </a:solidFill>
              </a:rPr>
              <a:t>Template ID: ponderingpeacock  Size: 36x24</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defPPr>
        <a:defRPr kern="1200" smtId="4294967295"/>
      </a:defPPr>
      <a:lvl1pPr algn="ctr" defTabSz="2050094" rtl="0" eaLnBrk="0" fontAlgn="base" hangingPunct="0">
        <a:spcBef>
          <a:spcPct val="0"/>
        </a:spcBef>
        <a:spcAft>
          <a:spcPct val="0"/>
        </a:spcAft>
        <a:defRPr sz="9867">
          <a:solidFill>
            <a:schemeClr val="tx2"/>
          </a:solidFill>
          <a:latin typeface="+mj-lt"/>
          <a:ea typeface="+mj-ea"/>
          <a:cs typeface="+mj-cs"/>
        </a:defRPr>
      </a:lvl1pPr>
      <a:lvl2pPr algn="ctr" defTabSz="2050094" rtl="0" eaLnBrk="0" fontAlgn="base" hangingPunct="0">
        <a:spcBef>
          <a:spcPct val="0"/>
        </a:spcBef>
        <a:spcAft>
          <a:spcPct val="0"/>
        </a:spcAft>
        <a:defRPr sz="9867">
          <a:solidFill>
            <a:schemeClr val="tx2"/>
          </a:solidFill>
          <a:latin typeface="Times New Roman" pitchFamily="18" charset="0"/>
        </a:defRPr>
      </a:lvl2pPr>
      <a:lvl3pPr algn="ctr" defTabSz="2050094" rtl="0" eaLnBrk="0" fontAlgn="base" hangingPunct="0">
        <a:spcBef>
          <a:spcPct val="0"/>
        </a:spcBef>
        <a:spcAft>
          <a:spcPct val="0"/>
        </a:spcAft>
        <a:defRPr sz="9867">
          <a:solidFill>
            <a:schemeClr val="tx2"/>
          </a:solidFill>
          <a:latin typeface="Times New Roman" pitchFamily="18" charset="0"/>
        </a:defRPr>
      </a:lvl3pPr>
      <a:lvl4pPr algn="ctr" defTabSz="2050094" rtl="0" eaLnBrk="0" fontAlgn="base" hangingPunct="0">
        <a:spcBef>
          <a:spcPct val="0"/>
        </a:spcBef>
        <a:spcAft>
          <a:spcPct val="0"/>
        </a:spcAft>
        <a:defRPr sz="9867">
          <a:solidFill>
            <a:schemeClr val="tx2"/>
          </a:solidFill>
          <a:latin typeface="Times New Roman" pitchFamily="18" charset="0"/>
        </a:defRPr>
      </a:lvl4pPr>
      <a:lvl5pPr algn="ctr" defTabSz="2050094" rtl="0" eaLnBrk="0" fontAlgn="base" hangingPunct="0">
        <a:spcBef>
          <a:spcPct val="0"/>
        </a:spcBef>
        <a:spcAft>
          <a:spcPct val="0"/>
        </a:spcAft>
        <a:defRPr sz="9867">
          <a:solidFill>
            <a:schemeClr val="tx2"/>
          </a:solidFill>
          <a:latin typeface="Times New Roman" pitchFamily="18" charset="0"/>
        </a:defRPr>
      </a:lvl5pPr>
      <a:lvl6pPr marL="304815" algn="ctr" defTabSz="2050094" rtl="0" eaLnBrk="0" fontAlgn="base" hangingPunct="0">
        <a:spcBef>
          <a:spcPct val="0"/>
        </a:spcBef>
        <a:spcAft>
          <a:spcPct val="0"/>
        </a:spcAft>
        <a:defRPr sz="9867">
          <a:solidFill>
            <a:schemeClr val="tx2"/>
          </a:solidFill>
          <a:latin typeface="Times New Roman" pitchFamily="18" charset="0"/>
        </a:defRPr>
      </a:lvl6pPr>
      <a:lvl7pPr marL="609630" algn="ctr" defTabSz="2050094" rtl="0" eaLnBrk="0" fontAlgn="base" hangingPunct="0">
        <a:spcBef>
          <a:spcPct val="0"/>
        </a:spcBef>
        <a:spcAft>
          <a:spcPct val="0"/>
        </a:spcAft>
        <a:defRPr sz="9867">
          <a:solidFill>
            <a:schemeClr val="tx2"/>
          </a:solidFill>
          <a:latin typeface="Times New Roman" pitchFamily="18" charset="0"/>
        </a:defRPr>
      </a:lvl7pPr>
      <a:lvl8pPr marL="914446" algn="ctr" defTabSz="2050094" rtl="0" eaLnBrk="0" fontAlgn="base" hangingPunct="0">
        <a:spcBef>
          <a:spcPct val="0"/>
        </a:spcBef>
        <a:spcAft>
          <a:spcPct val="0"/>
        </a:spcAft>
        <a:defRPr sz="9867">
          <a:solidFill>
            <a:schemeClr val="tx2"/>
          </a:solidFill>
          <a:latin typeface="Times New Roman" pitchFamily="18" charset="0"/>
        </a:defRPr>
      </a:lvl8pPr>
      <a:lvl9pPr marL="1219261" algn="ctr" defTabSz="2050094" rtl="0" eaLnBrk="0" fontAlgn="base" hangingPunct="0">
        <a:spcBef>
          <a:spcPct val="0"/>
        </a:spcBef>
        <a:spcAft>
          <a:spcPct val="0"/>
        </a:spcAft>
        <a:defRPr sz="9867">
          <a:solidFill>
            <a:schemeClr val="tx2"/>
          </a:solidFill>
          <a:latin typeface="Times New Roman" pitchFamily="18" charset="0"/>
        </a:defRPr>
      </a:lvl9pPr>
    </p:titleStyle>
    <p:bodyStyle>
      <a:defPPr>
        <a:defRPr kern="1200" smtId="4294967295"/>
      </a:defPPr>
      <a:lvl1pPr marL="767330" indent="-767330" algn="l" defTabSz="2050094" rtl="0" eaLnBrk="0" fontAlgn="base" hangingPunct="0">
        <a:spcBef>
          <a:spcPct val="20000"/>
        </a:spcBef>
        <a:spcAft>
          <a:spcPct val="0"/>
        </a:spcAft>
        <a:buChar char="•"/>
        <a:defRPr sz="7134">
          <a:solidFill>
            <a:schemeClr val="tx1"/>
          </a:solidFill>
          <a:latin typeface="+mn-lt"/>
          <a:ea typeface="+mn-ea"/>
          <a:cs typeface="+mn-cs"/>
        </a:defRPr>
      </a:lvl1pPr>
      <a:lvl2pPr marL="1664842" indent="-640324" algn="l" defTabSz="2050094" rtl="0" eaLnBrk="0" fontAlgn="base" hangingPunct="0">
        <a:spcBef>
          <a:spcPct val="20000"/>
        </a:spcBef>
        <a:spcAft>
          <a:spcPct val="0"/>
        </a:spcAft>
        <a:buChar char="–"/>
        <a:defRPr sz="6334">
          <a:solidFill>
            <a:schemeClr val="tx1"/>
          </a:solidFill>
          <a:latin typeface="+mn-lt"/>
        </a:defRPr>
      </a:lvl2pPr>
      <a:lvl3pPr marL="2562353" indent="-512259" algn="l" defTabSz="2050094" rtl="0" eaLnBrk="0" fontAlgn="base" hangingPunct="0">
        <a:spcBef>
          <a:spcPct val="20000"/>
        </a:spcBef>
        <a:spcAft>
          <a:spcPct val="0"/>
        </a:spcAft>
        <a:buChar char="•"/>
        <a:defRPr sz="5400">
          <a:solidFill>
            <a:schemeClr val="tx1"/>
          </a:solidFill>
          <a:latin typeface="+mn-lt"/>
        </a:defRPr>
      </a:lvl3pPr>
      <a:lvl4pPr marL="3590046" indent="-515434" algn="l" defTabSz="2050094" rtl="0" eaLnBrk="0" fontAlgn="base" hangingPunct="0">
        <a:spcBef>
          <a:spcPct val="20000"/>
        </a:spcBef>
        <a:spcAft>
          <a:spcPct val="0"/>
        </a:spcAft>
        <a:buChar char="–"/>
        <a:defRPr sz="4334">
          <a:solidFill>
            <a:schemeClr val="tx1"/>
          </a:solidFill>
          <a:latin typeface="+mn-lt"/>
        </a:defRPr>
      </a:lvl4pPr>
      <a:lvl5pPr marL="4614564" indent="-512259" algn="l" defTabSz="2050094" rtl="0" eaLnBrk="0" fontAlgn="base" hangingPunct="0">
        <a:spcBef>
          <a:spcPct val="20000"/>
        </a:spcBef>
        <a:spcAft>
          <a:spcPct val="0"/>
        </a:spcAft>
        <a:buChar char="»"/>
        <a:defRPr sz="4334">
          <a:solidFill>
            <a:schemeClr val="tx1"/>
          </a:solidFill>
          <a:latin typeface="+mn-lt"/>
        </a:defRPr>
      </a:lvl5pPr>
      <a:lvl6pPr marL="4919379" indent="-512259" algn="l" defTabSz="2050094" rtl="0" eaLnBrk="0" fontAlgn="base" hangingPunct="0">
        <a:spcBef>
          <a:spcPct val="20000"/>
        </a:spcBef>
        <a:spcAft>
          <a:spcPct val="0"/>
        </a:spcAft>
        <a:buChar char="»"/>
        <a:defRPr sz="4334">
          <a:solidFill>
            <a:schemeClr val="tx1"/>
          </a:solidFill>
          <a:latin typeface="+mn-lt"/>
        </a:defRPr>
      </a:lvl6pPr>
      <a:lvl7pPr marL="5224195" indent="-512259" algn="l" defTabSz="2050094" rtl="0" eaLnBrk="0" fontAlgn="base" hangingPunct="0">
        <a:spcBef>
          <a:spcPct val="20000"/>
        </a:spcBef>
        <a:spcAft>
          <a:spcPct val="0"/>
        </a:spcAft>
        <a:buChar char="»"/>
        <a:defRPr sz="4334">
          <a:solidFill>
            <a:schemeClr val="tx1"/>
          </a:solidFill>
          <a:latin typeface="+mn-lt"/>
        </a:defRPr>
      </a:lvl7pPr>
      <a:lvl8pPr marL="5529010" indent="-512259" algn="l" defTabSz="2050094" rtl="0" eaLnBrk="0" fontAlgn="base" hangingPunct="0">
        <a:spcBef>
          <a:spcPct val="20000"/>
        </a:spcBef>
        <a:spcAft>
          <a:spcPct val="0"/>
        </a:spcAft>
        <a:buChar char="»"/>
        <a:defRPr sz="4334">
          <a:solidFill>
            <a:schemeClr val="tx1"/>
          </a:solidFill>
          <a:latin typeface="+mn-lt"/>
        </a:defRPr>
      </a:lvl8pPr>
      <a:lvl9pPr marL="5833825" indent="-512259" algn="l" defTabSz="2050094" rtl="0" eaLnBrk="0" fontAlgn="base" hangingPunct="0">
        <a:spcBef>
          <a:spcPct val="20000"/>
        </a:spcBef>
        <a:spcAft>
          <a:spcPct val="0"/>
        </a:spcAft>
        <a:buChar char="»"/>
        <a:defRPr sz="4334">
          <a:solidFill>
            <a:schemeClr val="tx1"/>
          </a:solidFill>
          <a:latin typeface="+mn-lt"/>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solidFill>
          <a:srgbClr val="2D3C50"/>
        </a:solidFill>
        <a:effectLst/>
      </p:bgPr>
    </p:bg>
    <p:spTree>
      <p:nvGrpSpPr>
        <p:cNvPr id="1" name=""/>
        <p:cNvGrpSpPr/>
        <p:nvPr/>
      </p:nvGrpSpPr>
      <p:grpSpPr>
        <a:xfrm>
          <a:off x="0" y="0"/>
          <a:ext cx="0" cy="0"/>
          <a:chOff x="0" y="0"/>
          <a:chExt cx="0" cy="0"/>
        </a:xfrm>
      </p:grpSpPr>
      <p:sp>
        <p:nvSpPr>
          <p:cNvPr id="28" name="Text Box 241"/>
          <p:cNvSpPr txBox="1">
            <a:spLocks noChangeArrowheads="1"/>
          </p:cNvSpPr>
          <p:nvPr/>
        </p:nvSpPr>
        <p:spPr bwMode="auto">
          <a:xfrm>
            <a:off x="457200" y="457200"/>
            <a:ext cx="32004000" cy="4053748"/>
          </a:xfrm>
          <a:prstGeom prst="snip2DiagRect">
            <a:avLst/>
          </a:prstGeom>
          <a:solidFill>
            <a:srgbClr val="E64B3C"/>
          </a:solidFill>
          <a:ln w="25400">
            <a:noFill/>
            <a:miter lim="800000"/>
          </a:ln>
        </p:spPr>
        <p:txBody>
          <a:bodyPr lIns="40780" tIns="20389" rIns="40780" bIns="20389" anchor="ctr"/>
          <a:lstStyle>
            <a:defPPr>
              <a:defRPr kern="1200" smtId="4294967295"/>
            </a:defPPr>
            <a:lvl1pPr defTabSz="612775">
              <a:defRPr sz="2400">
                <a:solidFill>
                  <a:schemeClr val="tx1"/>
                </a:solidFill>
                <a:latin typeface="Times New Roman" pitchFamily="18" charset="0"/>
              </a:defRPr>
            </a:lvl1pPr>
            <a:lvl2pPr marL="742950" indent="-285750" defTabSz="612775">
              <a:defRPr sz="2400">
                <a:solidFill>
                  <a:schemeClr val="tx1"/>
                </a:solidFill>
                <a:latin typeface="Times New Roman" pitchFamily="18" charset="0"/>
              </a:defRPr>
            </a:lvl2pPr>
            <a:lvl3pPr marL="1143000" indent="-228600" defTabSz="612775">
              <a:defRPr sz="2400">
                <a:solidFill>
                  <a:schemeClr val="tx1"/>
                </a:solidFill>
                <a:latin typeface="Times New Roman" pitchFamily="18" charset="0"/>
              </a:defRPr>
            </a:lvl3pPr>
            <a:lvl4pPr marL="1600200" indent="-228600" defTabSz="612775">
              <a:defRPr sz="2400">
                <a:solidFill>
                  <a:schemeClr val="tx1"/>
                </a:solidFill>
                <a:latin typeface="Times New Roman" pitchFamily="18" charset="0"/>
              </a:defRPr>
            </a:lvl4pPr>
            <a:lvl5pPr marL="2057400" indent="-228600" defTabSz="612775">
              <a:defRPr sz="2400">
                <a:solidFill>
                  <a:schemeClr val="tx1"/>
                </a:solidFill>
                <a:latin typeface="Times New Roman" pitchFamily="18" charset="0"/>
              </a:defRPr>
            </a:lvl5pPr>
            <a:lvl6pPr marL="2514600" indent="-228600" defTabSz="612775" eaLnBrk="0" fontAlgn="base" hangingPunct="0">
              <a:spcBef>
                <a:spcPct val="0"/>
              </a:spcBef>
              <a:spcAft>
                <a:spcPct val="0"/>
              </a:spcAft>
              <a:defRPr sz="2400">
                <a:solidFill>
                  <a:schemeClr val="tx1"/>
                </a:solidFill>
                <a:latin typeface="Times New Roman" pitchFamily="18" charset="0"/>
              </a:defRPr>
            </a:lvl6pPr>
            <a:lvl7pPr marL="2971800" indent="-228600" defTabSz="612775" eaLnBrk="0" fontAlgn="base" hangingPunct="0">
              <a:spcBef>
                <a:spcPct val="0"/>
              </a:spcBef>
              <a:spcAft>
                <a:spcPct val="0"/>
              </a:spcAft>
              <a:defRPr sz="2400">
                <a:solidFill>
                  <a:schemeClr val="tx1"/>
                </a:solidFill>
                <a:latin typeface="Times New Roman" pitchFamily="18" charset="0"/>
              </a:defRPr>
            </a:lvl7pPr>
            <a:lvl8pPr marL="3429000" indent="-228600" defTabSz="612775" eaLnBrk="0" fontAlgn="base" hangingPunct="0">
              <a:spcBef>
                <a:spcPct val="0"/>
              </a:spcBef>
              <a:spcAft>
                <a:spcPct val="0"/>
              </a:spcAft>
              <a:defRPr sz="2400">
                <a:solidFill>
                  <a:schemeClr val="tx1"/>
                </a:solidFill>
                <a:latin typeface="Times New Roman" pitchFamily="18" charset="0"/>
              </a:defRPr>
            </a:lvl8pPr>
            <a:lvl9pPr marL="3886200" indent="-228600" defTabSz="612775" eaLnBrk="0" fontAlgn="base" hangingPunct="0">
              <a:spcBef>
                <a:spcPct val="0"/>
              </a:spcBef>
              <a:spcAft>
                <a:spcPct val="0"/>
              </a:spcAft>
              <a:defRPr sz="2400">
                <a:solidFill>
                  <a:schemeClr val="tx1"/>
                </a:solidFill>
                <a:latin typeface="Times New Roman" pitchFamily="18" charset="0"/>
              </a:defRPr>
            </a:lvl9pPr>
          </a:lstStyle>
          <a:p>
            <a:pPr algn="ctr"/>
            <a:endParaRPr lang="en-US" altLang="zh-CN" sz="2800" b="1" i="1" u="sng">
              <a:solidFill>
                <a:schemeClr val="bg1"/>
              </a:solidFill>
              <a:latin typeface="Arial"/>
              <a:ea typeface="SimSun" pitchFamily="2" charset="-122"/>
            </a:endParaRPr>
          </a:p>
        </p:txBody>
      </p:sp>
      <p:sp>
        <p:nvSpPr>
          <p:cNvPr id="70" name="Text Placeholder 5">
            <a:extLst>
              <a:ext uri="{FF2B5EF4-FFF2-40B4-BE49-F238E27FC236}">
                <a16:creationId xmlns:a16="http://schemas.microsoft.com/office/drawing/2014/main" id="{425621FB-070F-446E-BA36-4A66EBF8DEF2}"/>
              </a:ext>
            </a:extLst>
          </p:cNvPr>
          <p:cNvSpPr txBox="1"/>
          <p:nvPr/>
        </p:nvSpPr>
        <p:spPr>
          <a:xfrm>
            <a:off x="4267200" y="767310"/>
            <a:ext cx="24384000" cy="1958293"/>
          </a:xfrm>
          <a:prstGeom prst="rect">
            <a:avLst/>
          </a:prstGeom>
        </p:spPr>
        <p:txBody>
          <a:bodyPr lIns="0" tIns="0" rIns="0" bIns="0">
            <a:noAutofit/>
          </a:bodyPr>
          <a:lstStyle>
            <a:defPPr>
              <a:defRPr kern="1200" smtId="4294967295"/>
            </a:defPPr>
            <a:lvl1pPr marL="0" marR="0" indent="0" algn="l" defTabSz="3783013" rtl="0" eaLnBrk="1" fontAlgn="auto" latinLnBrk="0" hangingPunct="1">
              <a:lnSpc>
                <a:spcPct val="100000"/>
              </a:lnSpc>
              <a:spcBef>
                <a:spcPts val="600"/>
              </a:spcBef>
              <a:spcAft>
                <a:spcPct val="0"/>
              </a:spcAft>
              <a:buClrTx/>
              <a:buSzTx/>
              <a:buFontTx/>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9pPr>
          </a:lstStyle>
          <a:p>
            <a:pPr algn="ctr" defTabSz="2507516">
              <a:spcBef>
                <a:spcPct val="20000"/>
              </a:spcBef>
              <a:defRPr/>
            </a:pPr>
            <a:r>
              <a:rPr lang="en-US" sz="5700" b="1" dirty="0">
                <a:solidFill>
                  <a:schemeClr val="bg1"/>
                </a:solidFill>
                <a:effectLst/>
                <a:latin typeface="Quattrocento" panose="02020802030000000404" pitchFamily="18" charset="0"/>
              </a:rPr>
              <a:t>Prehospital Care and Disaster Management: Beyond the Confines of the Clinic</a:t>
            </a:r>
          </a:p>
        </p:txBody>
      </p:sp>
      <p:sp>
        <p:nvSpPr>
          <p:cNvPr id="71" name="Text Placeholder 5">
            <a:extLst>
              <a:ext uri="{FF2B5EF4-FFF2-40B4-BE49-F238E27FC236}">
                <a16:creationId xmlns:a16="http://schemas.microsoft.com/office/drawing/2014/main" id="{3A3E55C8-5130-4258-80B1-064CE3FDB621}"/>
              </a:ext>
            </a:extLst>
          </p:cNvPr>
          <p:cNvSpPr txBox="1"/>
          <p:nvPr/>
        </p:nvSpPr>
        <p:spPr>
          <a:xfrm>
            <a:off x="4267200" y="2901664"/>
            <a:ext cx="24384000" cy="1264192"/>
          </a:xfrm>
          <a:prstGeom prst="rect">
            <a:avLst/>
          </a:prstGeom>
        </p:spPr>
        <p:txBody>
          <a:bodyPr lIns="0" tIns="0" rIns="0" bIns="0">
            <a:spAutoFit/>
          </a:bodyPr>
          <a:lstStyle>
            <a:defPPr>
              <a:defRPr kern="1200" smtId="4294967295"/>
            </a:defPPr>
            <a:lvl1pPr marL="0" marR="0" indent="0" algn="l" defTabSz="3761086" rtl="0" eaLnBrk="1" fontAlgn="auto" latinLnBrk="0" hangingPunct="1">
              <a:lnSpc>
                <a:spcPct val="100000"/>
              </a:lnSpc>
              <a:spcBef>
                <a:spcPct val="20000"/>
              </a:spcBef>
              <a:spcAft>
                <a:spcPct val="0"/>
              </a:spcAft>
              <a:buClrTx/>
              <a:buSzTx/>
              <a:buFont typeface="Arial" pitchFamily="34" charset="0"/>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itchFamily="34" charset="0"/>
              <a:buChar char="•"/>
              <a:defRPr sz="8200" kern="1200">
                <a:solidFill>
                  <a:schemeClr val="tx1"/>
                </a:solidFill>
                <a:latin typeface="+mn-lt"/>
                <a:ea typeface="+mn-ea"/>
                <a:cs typeface="+mn-cs"/>
              </a:defRPr>
            </a:lvl9pPr>
          </a:lstStyle>
          <a:p>
            <a:pPr algn="ctr">
              <a:defRPr/>
            </a:pPr>
            <a:r>
              <a:rPr lang="en-US" sz="3700" dirty="0">
                <a:solidFill>
                  <a:schemeClr val="bg1"/>
                </a:solidFill>
                <a:effectLst/>
                <a:latin typeface="Quattrocento" panose="02020802030000000404" pitchFamily="18" charset="0"/>
                <a:cs typeface="Arial" panose="020B0604020202020204" pitchFamily="34" charset="0"/>
              </a:rPr>
              <a:t>Eileen McGarry, Medical Student Class of 2023</a:t>
            </a:r>
          </a:p>
          <a:p>
            <a:pPr algn="ctr">
              <a:defRPr/>
            </a:pPr>
            <a:r>
              <a:rPr lang="en-US" sz="3700" dirty="0">
                <a:solidFill>
                  <a:schemeClr val="bg1"/>
                </a:solidFill>
                <a:effectLst/>
                <a:latin typeface="Quattrocento" panose="02020802030000000404" pitchFamily="18" charset="0"/>
                <a:cs typeface="Arial" panose="020B0604020202020204" pitchFamily="34" charset="0"/>
              </a:rPr>
              <a:t>University of Massachusetts Medical School</a:t>
            </a:r>
          </a:p>
        </p:txBody>
      </p:sp>
      <p:sp>
        <p:nvSpPr>
          <p:cNvPr id="75" name="Rectangle 74">
            <a:extLst>
              <a:ext uri="{FF2B5EF4-FFF2-40B4-BE49-F238E27FC236}">
                <a16:creationId xmlns:a16="http://schemas.microsoft.com/office/drawing/2014/main" id="{C24D4BC5-5256-4C2E-B3FB-87EA69B63AF3}"/>
              </a:ext>
            </a:extLst>
          </p:cNvPr>
          <p:cNvSpPr/>
          <p:nvPr/>
        </p:nvSpPr>
        <p:spPr>
          <a:xfrm>
            <a:off x="440321" y="5334001"/>
            <a:ext cx="7570324" cy="381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73" name="TextBox 19">
            <a:extLst>
              <a:ext uri="{FF2B5EF4-FFF2-40B4-BE49-F238E27FC236}">
                <a16:creationId xmlns:a16="http://schemas.microsoft.com/office/drawing/2014/main" id="{D5A32123-7974-4A0F-B8DF-6C82FB22F596}"/>
              </a:ext>
            </a:extLst>
          </p:cNvPr>
          <p:cNvSpPr txBox="1">
            <a:spLocks noChangeArrowheads="1"/>
          </p:cNvSpPr>
          <p:nvPr/>
        </p:nvSpPr>
        <p:spPr bwMode="auto">
          <a:xfrm>
            <a:off x="613512" y="5740400"/>
            <a:ext cx="7223942" cy="3139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285750" indent="-285750" algn="just">
              <a:spcAft>
                <a:spcPts val="1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The goal of this program was to design a Population Health Clerkship (PHC) surrounding prehospital care, disaster management, and EMS wellbeing.</a:t>
            </a:r>
          </a:p>
          <a:p>
            <a:pPr marL="285750" indent="-285750" algn="just">
              <a:spcAft>
                <a:spcPts val="1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The PHC is a two-week interprofessional education curriculum for second year medical and nursing students aimed at increasing students’ understanding of social and structural determinants of health.</a:t>
            </a:r>
          </a:p>
          <a:p>
            <a:pPr marL="285750" indent="-285750" algn="just">
              <a:spcAft>
                <a:spcPts val="1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PHC is designed to run the last two weeks of October with a capacity of about 14 students.</a:t>
            </a:r>
          </a:p>
          <a:p>
            <a:pPr marL="285750" indent="-285750" algn="just">
              <a:spcAft>
                <a:spcPts val="1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Due to the uncertainty that the current pandemic presents to in-person learning and service activities, this PHC has been designed to run almost exclusively in an online (Zoom) format.</a:t>
            </a:r>
          </a:p>
        </p:txBody>
      </p:sp>
      <p:sp>
        <p:nvSpPr>
          <p:cNvPr id="74" name="Rectangle 10">
            <a:extLst>
              <a:ext uri="{FF2B5EF4-FFF2-40B4-BE49-F238E27FC236}">
                <a16:creationId xmlns:a16="http://schemas.microsoft.com/office/drawing/2014/main" id="{4EDA12B6-07B5-44F9-8F8B-E1BE66469DB6}"/>
              </a:ext>
            </a:extLst>
          </p:cNvPr>
          <p:cNvSpPr>
            <a:spLocks noChangeArrowheads="1"/>
          </p:cNvSpPr>
          <p:nvPr/>
        </p:nvSpPr>
        <p:spPr bwMode="auto">
          <a:xfrm>
            <a:off x="440321" y="4980881"/>
            <a:ext cx="7570324" cy="582201"/>
          </a:xfrm>
          <a:prstGeom prst="snipRoundRect">
            <a:avLst>
              <a:gd name="adj1" fmla="val 0"/>
              <a:gd name="adj2" fmla="val 50000"/>
            </a:avLst>
          </a:prstGeom>
          <a:solidFill>
            <a:srgbClr val="3684A0"/>
          </a:solidFill>
          <a:ln w="12700">
            <a:noFill/>
            <a:miter lim="800000"/>
          </a:ln>
        </p:spPr>
        <p:txBody>
          <a:bodyPr wrap="none" lIns="182880" tIns="48768" rIns="182880" bIns="45709" anchor="ctr" anchorCtr="0"/>
          <a:lstStyle>
            <a:defPPr>
              <a:defRPr kern="1200" smtId="4294967295"/>
            </a:defPPr>
          </a:lstStyle>
          <a:p>
            <a:pPr defTabSz="3135215">
              <a:defRPr/>
            </a:pPr>
            <a:r>
              <a:rPr lang="en-US" sz="2400" b="1" dirty="0">
                <a:solidFill>
                  <a:schemeClr val="bg1"/>
                </a:solidFill>
                <a:effectLst/>
                <a:latin typeface="Quattrocento" panose="02020802030000000404" pitchFamily="18" charset="0"/>
              </a:rPr>
              <a:t>Background Information</a:t>
            </a:r>
          </a:p>
        </p:txBody>
      </p:sp>
      <p:sp>
        <p:nvSpPr>
          <p:cNvPr id="79" name="Rectangle 78">
            <a:extLst>
              <a:ext uri="{FF2B5EF4-FFF2-40B4-BE49-F238E27FC236}">
                <a16:creationId xmlns:a16="http://schemas.microsoft.com/office/drawing/2014/main" id="{0F831EE1-8866-4A3E-8CAB-8624A11FF145}"/>
              </a:ext>
            </a:extLst>
          </p:cNvPr>
          <p:cNvSpPr/>
          <p:nvPr/>
        </p:nvSpPr>
        <p:spPr>
          <a:xfrm>
            <a:off x="8589890" y="5333999"/>
            <a:ext cx="7570324" cy="11963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80" name="TextBox 19">
            <a:extLst>
              <a:ext uri="{FF2B5EF4-FFF2-40B4-BE49-F238E27FC236}">
                <a16:creationId xmlns:a16="http://schemas.microsoft.com/office/drawing/2014/main" id="{45A199C6-0BDE-461E-8044-A335463A4944}"/>
              </a:ext>
            </a:extLst>
          </p:cNvPr>
          <p:cNvSpPr txBox="1">
            <a:spLocks noChangeArrowheads="1"/>
          </p:cNvSpPr>
          <p:nvPr/>
        </p:nvSpPr>
        <p:spPr bwMode="auto">
          <a:xfrm>
            <a:off x="8763080" y="5740400"/>
            <a:ext cx="7223942" cy="1200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algn="just">
              <a:lnSpc>
                <a:spcPct val="110000"/>
              </a:lnSpc>
            </a:pPr>
            <a:r>
              <a:rPr lang="en-US" sz="1600" dirty="0">
                <a:effectLst/>
                <a:latin typeface="Quattrocento Sans" panose="020B0502050000020003" pitchFamily="34" charset="0"/>
                <a:cs typeface="Arial" panose="020B0604020202020204" pitchFamily="34" charset="0"/>
              </a:rPr>
              <a:t>The PHC informational  curriculum is broken up into four topics</a:t>
            </a:r>
          </a:p>
          <a:p>
            <a:pPr marL="612282" lvl="1"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Foundations</a:t>
            </a:r>
          </a:p>
          <a:p>
            <a:pPr marL="612282" lvl="1"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Urban and Rural Comparison</a:t>
            </a:r>
          </a:p>
          <a:p>
            <a:pPr marL="612282" lvl="1"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Disaster Management and EMS Integration</a:t>
            </a:r>
          </a:p>
          <a:p>
            <a:pPr marL="612282" lvl="1"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Wellbeing</a:t>
            </a:r>
          </a:p>
          <a:p>
            <a:pPr lvl="1" algn="just">
              <a:lnSpc>
                <a:spcPct val="110000"/>
              </a:lnSpc>
            </a:pPr>
            <a:endParaRPr lang="en-US" sz="1600" dirty="0">
              <a:effectLst/>
              <a:latin typeface="Quattrocento Sans" panose="020B0502050000020003" pitchFamily="34" charset="0"/>
              <a:cs typeface="Arial" panose="020B0604020202020204" pitchFamily="34" charset="0"/>
            </a:endParaRPr>
          </a:p>
          <a:p>
            <a:pPr algn="just">
              <a:lnSpc>
                <a:spcPct val="110000"/>
              </a:lnSpc>
            </a:pPr>
            <a:r>
              <a:rPr lang="en-US" b="1" u="sng" dirty="0">
                <a:effectLst/>
                <a:latin typeface="Quattrocento Sans" panose="020B0502050000020003" pitchFamily="34" charset="0"/>
                <a:cs typeface="Arial" panose="020B0604020202020204" pitchFamily="34" charset="0"/>
              </a:rPr>
              <a:t>EMS Foundations</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has been designed to review the basic structure and function of EMS systems in Massachusetts. This information is crucial to providing context for subsequent topics during the PHC. Lectures include: </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Overview</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Oversight</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Dispatch / 911 Systems</a:t>
            </a:r>
          </a:p>
          <a:p>
            <a:pPr lvl="2" indent="0" algn="just">
              <a:lnSpc>
                <a:spcPct val="110000"/>
              </a:lnSpc>
            </a:pPr>
            <a:endParaRPr lang="en-US" sz="1600" dirty="0">
              <a:effectLst/>
              <a:latin typeface="Quattrocento Sans" panose="020B0502050000020003" pitchFamily="34" charset="0"/>
              <a:cs typeface="Arial" panose="020B0604020202020204" pitchFamily="34" charset="0"/>
            </a:endParaRPr>
          </a:p>
          <a:p>
            <a:pPr algn="just">
              <a:lnSpc>
                <a:spcPct val="110000"/>
              </a:lnSpc>
            </a:pPr>
            <a:r>
              <a:rPr lang="en-US" b="1" u="sng" dirty="0">
                <a:effectLst/>
                <a:latin typeface="Quattrocento Sans" panose="020B0502050000020003" pitchFamily="34" charset="0"/>
                <a:cs typeface="Arial" panose="020B0604020202020204" pitchFamily="34" charset="0"/>
              </a:rPr>
              <a:t>Urban and Rural Comparison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portion of the PHC is dedicated to recognizing the influence of location and geography on EMS systems and community resources. Representatives from different regions will discuss unique aspects of their respective locations. Lectures include:</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Boston EMS Overview</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Worcester EMS Overview</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Rural Medical Directing / Health Disparities / Behavioral Advocacy</a:t>
            </a:r>
          </a:p>
          <a:p>
            <a:pPr lvl="2" indent="0" algn="just">
              <a:lnSpc>
                <a:spcPct val="110000"/>
              </a:lnSpc>
            </a:pPr>
            <a:endParaRPr lang="en-US" sz="1600" dirty="0">
              <a:effectLst/>
              <a:latin typeface="Quattrocento Sans" panose="020B0502050000020003" pitchFamily="34" charset="0"/>
              <a:cs typeface="Arial" panose="020B0604020202020204" pitchFamily="34" charset="0"/>
            </a:endParaRPr>
          </a:p>
          <a:p>
            <a:pPr algn="just">
              <a:lnSpc>
                <a:spcPct val="110000"/>
              </a:lnSpc>
            </a:pPr>
            <a:r>
              <a:rPr lang="en-US" b="1" u="sng" dirty="0">
                <a:effectLst/>
                <a:latin typeface="Quattrocento Sans" panose="020B0502050000020003" pitchFamily="34" charset="0"/>
                <a:cs typeface="Arial" panose="020B0604020202020204" pitchFamily="34" charset="0"/>
              </a:rPr>
              <a:t>Disaster management and EMS Integration</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part of the PHC provides an overview of team-based responses to large-scale incidents. Students will learn about the emergency resources available in Massachusetts and how multiple agencies collaborate to provide services to affected communities. Lectures include:</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Disaster Basics</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MA Emergency Resources</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Special Operations and Event Planning</a:t>
            </a:r>
          </a:p>
          <a:p>
            <a:pPr lvl="2" indent="0" algn="just">
              <a:lnSpc>
                <a:spcPct val="110000"/>
              </a:lnSpc>
            </a:pPr>
            <a:endParaRPr lang="en-US" sz="1600" dirty="0">
              <a:effectLst/>
              <a:latin typeface="Quattrocento Sans" panose="020B0502050000020003" pitchFamily="34" charset="0"/>
              <a:cs typeface="Arial" panose="020B0604020202020204" pitchFamily="34" charset="0"/>
            </a:endParaRPr>
          </a:p>
          <a:p>
            <a:pPr algn="just">
              <a:lnSpc>
                <a:spcPct val="110000"/>
              </a:lnSpc>
            </a:pPr>
            <a:r>
              <a:rPr lang="en-US" b="1" u="sng" dirty="0">
                <a:effectLst/>
                <a:latin typeface="Quattrocento Sans" panose="020B0502050000020003" pitchFamily="34" charset="0"/>
                <a:cs typeface="Arial" panose="020B0604020202020204" pitchFamily="34" charset="0"/>
              </a:rPr>
              <a:t>EMS Wellbeing</a:t>
            </a:r>
          </a:p>
          <a:p>
            <a:pPr marL="612282" lvl="1" indent="-285750" algn="just">
              <a:lnSpc>
                <a:spcPct val="110000"/>
              </a:lnSpc>
              <a:spcAft>
                <a:spcPts val="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section of the PHC has been dedicated to educating students on topics related to EMS safety, wellbeing, and burnout. This will provide context for the PHC’s service component the following week. Lectures include: </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Burnout</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Lifestyle and Work Hazards</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EMS Unions and Advocacy</a:t>
            </a:r>
          </a:p>
          <a:p>
            <a:pPr marL="1428750" lvl="2" indent="-285750" algn="just">
              <a:lnSpc>
                <a:spcPct val="110000"/>
              </a:lnSpc>
              <a:buFont typeface="Arial" panose="020B0604020202020204" pitchFamily="34" charset="0"/>
              <a:buChar char="•"/>
            </a:pPr>
            <a:endParaRPr lang="en-US" sz="1600" dirty="0">
              <a:effectLst/>
              <a:latin typeface="Quattrocento Sans" panose="020B0502050000020003" pitchFamily="34" charset="0"/>
              <a:cs typeface="Arial" panose="020B0604020202020204" pitchFamily="34" charset="0"/>
            </a:endParaRPr>
          </a:p>
        </p:txBody>
      </p:sp>
      <p:sp>
        <p:nvSpPr>
          <p:cNvPr id="81" name="Rectangle 10">
            <a:extLst>
              <a:ext uri="{FF2B5EF4-FFF2-40B4-BE49-F238E27FC236}">
                <a16:creationId xmlns:a16="http://schemas.microsoft.com/office/drawing/2014/main" id="{868B6862-5CC5-4906-AC03-EA9661AD1346}"/>
              </a:ext>
            </a:extLst>
          </p:cNvPr>
          <p:cNvSpPr>
            <a:spLocks noChangeArrowheads="1"/>
          </p:cNvSpPr>
          <p:nvPr/>
        </p:nvSpPr>
        <p:spPr bwMode="auto">
          <a:xfrm>
            <a:off x="8589890" y="4980881"/>
            <a:ext cx="7570324" cy="582201"/>
          </a:xfrm>
          <a:prstGeom prst="snipRoundRect">
            <a:avLst>
              <a:gd name="adj1" fmla="val 0"/>
              <a:gd name="adj2" fmla="val 50000"/>
            </a:avLst>
          </a:prstGeom>
          <a:solidFill>
            <a:srgbClr val="664F93"/>
          </a:solidFill>
          <a:ln w="12700">
            <a:noFill/>
            <a:miter lim="800000"/>
          </a:ln>
        </p:spPr>
        <p:txBody>
          <a:bodyPr wrap="none" lIns="182880" tIns="48768" rIns="182880" bIns="45709" anchor="ctr" anchorCtr="0"/>
          <a:lstStyle>
            <a:defPPr>
              <a:defRPr kern="1200" smtId="4294967295"/>
            </a:defPPr>
          </a:lstStyle>
          <a:p>
            <a:pPr defTabSz="3135215">
              <a:defRPr/>
            </a:pPr>
            <a:r>
              <a:rPr lang="en-US" sz="2400" b="1" dirty="0">
                <a:solidFill>
                  <a:schemeClr val="bg1"/>
                </a:solidFill>
                <a:effectLst/>
                <a:latin typeface="Quattrocento" panose="02020802030000000404" pitchFamily="18" charset="0"/>
              </a:rPr>
              <a:t>Educational Curriculum - Information</a:t>
            </a:r>
          </a:p>
        </p:txBody>
      </p:sp>
      <p:sp>
        <p:nvSpPr>
          <p:cNvPr id="82" name="Rectangle 81">
            <a:extLst>
              <a:ext uri="{FF2B5EF4-FFF2-40B4-BE49-F238E27FC236}">
                <a16:creationId xmlns:a16="http://schemas.microsoft.com/office/drawing/2014/main" id="{D026A6A3-D6D2-4951-8B04-EF51015D25DB}"/>
              </a:ext>
            </a:extLst>
          </p:cNvPr>
          <p:cNvSpPr/>
          <p:nvPr/>
        </p:nvSpPr>
        <p:spPr>
          <a:xfrm>
            <a:off x="16470086" y="5656941"/>
            <a:ext cx="7570324" cy="11640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83" name="TextBox 19">
            <a:extLst>
              <a:ext uri="{FF2B5EF4-FFF2-40B4-BE49-F238E27FC236}">
                <a16:creationId xmlns:a16="http://schemas.microsoft.com/office/drawing/2014/main" id="{16D6CE1D-7E3F-42CA-A7BD-5FA191CFE645}"/>
              </a:ext>
            </a:extLst>
          </p:cNvPr>
          <p:cNvSpPr txBox="1">
            <a:spLocks noChangeArrowheads="1"/>
          </p:cNvSpPr>
          <p:nvPr/>
        </p:nvSpPr>
        <p:spPr bwMode="auto">
          <a:xfrm>
            <a:off x="16737606" y="5740400"/>
            <a:ext cx="7223942" cy="11679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algn="just">
              <a:lnSpc>
                <a:spcPct val="110000"/>
              </a:lnSpc>
              <a:spcAft>
                <a:spcPts val="1200"/>
              </a:spcAft>
            </a:pPr>
            <a:r>
              <a:rPr lang="en-US" sz="1600" dirty="0">
                <a:effectLst/>
                <a:latin typeface="Quattrocento Sans" panose="020B0502050000020003" pitchFamily="34" charset="0"/>
                <a:cs typeface="Arial" panose="020B0604020202020204" pitchFamily="34" charset="0"/>
              </a:rPr>
              <a:t>A number of interactive sessions have been included in the PHC curriculum to enhance student learning, engagement, and understanding. To the best of our abilities, these have been structured to maintain appropriate social distancing and/or be held in a virtual format. </a:t>
            </a:r>
          </a:p>
          <a:p>
            <a:pPr algn="just">
              <a:lnSpc>
                <a:spcPct val="110000"/>
              </a:lnSpc>
              <a:spcAft>
                <a:spcPts val="600"/>
              </a:spcAft>
            </a:pPr>
            <a:r>
              <a:rPr lang="en-US" b="1" u="sng" dirty="0">
                <a:effectLst/>
                <a:latin typeface="Quattrocento Sans" panose="020B0502050000020003" pitchFamily="34" charset="0"/>
                <a:cs typeface="Arial" panose="020B0604020202020204" pitchFamily="34" charset="0"/>
              </a:rPr>
              <a:t>Medical Bag and Extrication Skills Session</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session offers an opportunity to visualize and handle EMS medical and extrication  equipment.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utilize this equipment during  a series of medical scenarios in order to better appreciate the difficulties of rending medical care outside of a clinic setting.</a:t>
            </a:r>
          </a:p>
          <a:p>
            <a:pPr lvl="1" algn="just">
              <a:lnSpc>
                <a:spcPct val="110000"/>
              </a:lnSpc>
              <a:spcAft>
                <a:spcPts val="600"/>
              </a:spcAft>
            </a:pPr>
            <a:endParaRPr lang="en-US" sz="1600" dirty="0">
              <a:effectLst/>
              <a:latin typeface="Quattrocento Sans" panose="020B0502050000020003" pitchFamily="34" charset="0"/>
              <a:cs typeface="Arial" panose="020B0604020202020204" pitchFamily="34" charset="0"/>
            </a:endParaRPr>
          </a:p>
          <a:p>
            <a:pPr algn="just">
              <a:lnSpc>
                <a:spcPct val="110000"/>
              </a:lnSpc>
              <a:spcAft>
                <a:spcPts val="600"/>
              </a:spcAft>
            </a:pPr>
            <a:r>
              <a:rPr lang="en-US" b="1" u="sng" dirty="0">
                <a:effectLst/>
                <a:latin typeface="Quattrocento Sans" panose="020B0502050000020003" pitchFamily="34" charset="0"/>
                <a:cs typeface="Arial" panose="020B0604020202020204" pitchFamily="34" charset="0"/>
              </a:rPr>
              <a:t>Medical Directing Time</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join Worcester EMS medical directors for their weekly staff meeting.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will provide an example of how physicians are directly involved in organizing and maintaining EMS systems in the local community. Currently, meetings are being held in a Zoom format.</a:t>
            </a:r>
          </a:p>
          <a:p>
            <a:pPr lvl="1" algn="just">
              <a:lnSpc>
                <a:spcPct val="110000"/>
              </a:lnSpc>
              <a:spcAft>
                <a:spcPts val="600"/>
              </a:spcAft>
            </a:pPr>
            <a:endParaRPr lang="en-US" sz="1600" dirty="0">
              <a:effectLst/>
              <a:latin typeface="Quattrocento Sans" panose="020B0502050000020003" pitchFamily="34" charset="0"/>
              <a:cs typeface="Arial" panose="020B0604020202020204" pitchFamily="34" charset="0"/>
            </a:endParaRPr>
          </a:p>
          <a:p>
            <a:pPr algn="just">
              <a:lnSpc>
                <a:spcPct val="110000"/>
              </a:lnSpc>
              <a:spcAft>
                <a:spcPts val="600"/>
              </a:spcAft>
            </a:pPr>
            <a:r>
              <a:rPr lang="en-US" b="1" u="sng" dirty="0">
                <a:effectLst/>
                <a:latin typeface="Quattrocento Sans" panose="020B0502050000020003" pitchFamily="34" charset="0"/>
                <a:cs typeface="Arial" panose="020B0604020202020204" pitchFamily="34" charset="0"/>
              </a:rPr>
              <a:t>Rural Fire Department Visits</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session has been planned to provide students the opportunity to appreciate the challenges faced by rural EMS agencies in providing medical care in remote areas.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visit several small-town fire departments, tour the stations, and interact with service members. Appropriate social distancing and mask requirements will be respected.</a:t>
            </a:r>
          </a:p>
          <a:p>
            <a:pPr lvl="1" algn="just">
              <a:lnSpc>
                <a:spcPct val="110000"/>
              </a:lnSpc>
              <a:spcAft>
                <a:spcPts val="600"/>
              </a:spcAft>
            </a:pPr>
            <a:endParaRPr lang="en-US" sz="1600" dirty="0">
              <a:effectLst/>
              <a:latin typeface="Quattrocento Sans" panose="020B0502050000020003" pitchFamily="34" charset="0"/>
              <a:cs typeface="Arial" panose="020B0604020202020204" pitchFamily="34" charset="0"/>
            </a:endParaRPr>
          </a:p>
          <a:p>
            <a:pPr algn="just">
              <a:lnSpc>
                <a:spcPct val="110000"/>
              </a:lnSpc>
              <a:spcAft>
                <a:spcPts val="600"/>
              </a:spcAft>
            </a:pPr>
            <a:r>
              <a:rPr lang="en-US" b="1" u="sng" dirty="0">
                <a:effectLst/>
                <a:latin typeface="Quattrocento Sans" panose="020B0502050000020003" pitchFamily="34" charset="0"/>
                <a:cs typeface="Arial" panose="020B0604020202020204" pitchFamily="34" charset="0"/>
              </a:rPr>
              <a:t>Tabletop Disaster Planning</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participate in a virtual disaster-planning tabletop session.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session will encourage students to consider community resource integration, and planning strategies when addressing large-scale events.</a:t>
            </a:r>
          </a:p>
          <a:p>
            <a:pPr lvl="1" algn="just">
              <a:lnSpc>
                <a:spcPct val="110000"/>
              </a:lnSpc>
              <a:spcAft>
                <a:spcPts val="600"/>
              </a:spcAft>
            </a:pPr>
            <a:endParaRPr lang="en-US" sz="1600" dirty="0">
              <a:effectLst/>
              <a:latin typeface="Quattrocento Sans" panose="020B0502050000020003" pitchFamily="34" charset="0"/>
              <a:cs typeface="Arial" panose="020B0604020202020204" pitchFamily="34" charset="0"/>
            </a:endParaRPr>
          </a:p>
          <a:p>
            <a:pPr algn="just">
              <a:lnSpc>
                <a:spcPct val="110000"/>
              </a:lnSpc>
              <a:spcAft>
                <a:spcPts val="600"/>
              </a:spcAft>
            </a:pPr>
            <a:r>
              <a:rPr lang="en-US" b="1" u="sng" dirty="0">
                <a:effectLst/>
                <a:latin typeface="Quattrocento Sans" panose="020B0502050000020003" pitchFamily="34" charset="0"/>
                <a:cs typeface="Arial" panose="020B0604020202020204" pitchFamily="34" charset="0"/>
              </a:rPr>
              <a:t>EMS Q&amp;A Zoom Panel</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session will be an interactive Q&amp;A panel open to the entire school. </a:t>
            </a:r>
          </a:p>
          <a:p>
            <a:pPr marL="612282" lvl="1" indent="-285750" algn="just">
              <a:lnSpc>
                <a:spcPct val="110000"/>
              </a:lnSpc>
              <a:spcAft>
                <a:spcPts val="6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Members from a variety of public and private ambulance services will be invited to attend and share from their EMS experience.</a:t>
            </a:r>
          </a:p>
        </p:txBody>
      </p:sp>
      <p:sp>
        <p:nvSpPr>
          <p:cNvPr id="84" name="Rectangle 10">
            <a:extLst>
              <a:ext uri="{FF2B5EF4-FFF2-40B4-BE49-F238E27FC236}">
                <a16:creationId xmlns:a16="http://schemas.microsoft.com/office/drawing/2014/main" id="{3D96BB99-3F6E-4E73-BA6B-A122D83B12A2}"/>
              </a:ext>
            </a:extLst>
          </p:cNvPr>
          <p:cNvSpPr>
            <a:spLocks noChangeArrowheads="1"/>
          </p:cNvSpPr>
          <p:nvPr/>
        </p:nvSpPr>
        <p:spPr bwMode="auto">
          <a:xfrm>
            <a:off x="16459200" y="5042898"/>
            <a:ext cx="7570324" cy="582201"/>
          </a:xfrm>
          <a:prstGeom prst="snipRoundRect">
            <a:avLst>
              <a:gd name="adj1" fmla="val 0"/>
              <a:gd name="adj2" fmla="val 50000"/>
            </a:avLst>
          </a:prstGeom>
          <a:solidFill>
            <a:srgbClr val="664F93"/>
          </a:solidFill>
          <a:ln w="12700">
            <a:noFill/>
            <a:miter lim="800000"/>
          </a:ln>
        </p:spPr>
        <p:txBody>
          <a:bodyPr wrap="none" lIns="182880" tIns="48768" rIns="182880" bIns="45709" anchor="ctr" anchorCtr="0"/>
          <a:lstStyle>
            <a:defPPr>
              <a:defRPr kern="1200" smtId="4294967295"/>
            </a:defPPr>
          </a:lstStyle>
          <a:p>
            <a:pPr defTabSz="3135215">
              <a:defRPr/>
            </a:pPr>
            <a:r>
              <a:rPr lang="en-US" sz="2400" b="1" dirty="0">
                <a:solidFill>
                  <a:schemeClr val="bg1"/>
                </a:solidFill>
                <a:effectLst/>
                <a:latin typeface="Quattrocento" panose="02020802030000000404" pitchFamily="18" charset="0"/>
              </a:rPr>
              <a:t>Educational Curriculum - Interactive</a:t>
            </a:r>
          </a:p>
        </p:txBody>
      </p:sp>
      <p:sp>
        <p:nvSpPr>
          <p:cNvPr id="85" name="Rectangle 84">
            <a:extLst>
              <a:ext uri="{FF2B5EF4-FFF2-40B4-BE49-F238E27FC236}">
                <a16:creationId xmlns:a16="http://schemas.microsoft.com/office/drawing/2014/main" id="{19BFD724-D51D-4DD6-A93A-40ABEA405C90}"/>
              </a:ext>
            </a:extLst>
          </p:cNvPr>
          <p:cNvSpPr/>
          <p:nvPr/>
        </p:nvSpPr>
        <p:spPr>
          <a:xfrm>
            <a:off x="24889027" y="5333999"/>
            <a:ext cx="7570324" cy="64008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86" name="TextBox 19">
            <a:extLst>
              <a:ext uri="{FF2B5EF4-FFF2-40B4-BE49-F238E27FC236}">
                <a16:creationId xmlns:a16="http://schemas.microsoft.com/office/drawing/2014/main" id="{43D130FF-027B-433C-BF4F-A381B032C858}"/>
              </a:ext>
            </a:extLst>
          </p:cNvPr>
          <p:cNvSpPr txBox="1">
            <a:spLocks noChangeArrowheads="1"/>
          </p:cNvSpPr>
          <p:nvPr/>
        </p:nvSpPr>
        <p:spPr bwMode="auto">
          <a:xfrm>
            <a:off x="25062218" y="5740400"/>
            <a:ext cx="7223942" cy="6120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algn="just">
              <a:lnSpc>
                <a:spcPct val="110000"/>
              </a:lnSpc>
              <a:spcAft>
                <a:spcPts val="1200"/>
              </a:spcAft>
            </a:pPr>
            <a:r>
              <a:rPr lang="en-US" sz="1600" dirty="0">
                <a:effectLst/>
                <a:latin typeface="Quattrocento Sans" panose="020B0502050000020003" pitchFamily="34" charset="0"/>
                <a:cs typeface="Arial" panose="020B0604020202020204" pitchFamily="34" charset="0"/>
              </a:rPr>
              <a:t>The service component of this PHC has been designed to uphold the three pillars of the University of Massachusetts Medical School: education, research, and health care delivery. Students will utilize the foundation of knowledge built during  the education portion of the PHC to begin assessing and addressing EMS burnout in the Worcester community. All service activities can be held in a virtual (Zoom) format.</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complete a collaborative literature search addressing EMS burnout, mental health, and suicide rates. Topics related to burnout intervention and mitigation will also be covered. </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Together, students will design/create a Burnout Survey using </a:t>
            </a:r>
            <a:r>
              <a:rPr lang="en-US" sz="1600" dirty="0" err="1">
                <a:effectLst/>
                <a:latin typeface="Quattrocento Sans" panose="020B0502050000020003" pitchFamily="34" charset="0"/>
                <a:cs typeface="Arial" panose="020B0604020202020204" pitchFamily="34" charset="0"/>
              </a:rPr>
              <a:t>REDCap</a:t>
            </a:r>
            <a:r>
              <a:rPr lang="en-US" sz="1600" dirty="0">
                <a:effectLst/>
                <a:latin typeface="Quattrocento Sans" panose="020B0502050000020003" pitchFamily="34" charset="0"/>
                <a:cs typeface="Arial" panose="020B0604020202020204" pitchFamily="34" charset="0"/>
              </a:rPr>
              <a:t> and apply for IRB approval to utilize this survey on Worcester EMS.</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will collaborate to brainstorm potential burnout mitigation interventions that could be implemented in the Worcester EMS organization.</a:t>
            </a:r>
          </a:p>
          <a:p>
            <a:pPr algn="just">
              <a:lnSpc>
                <a:spcPct val="110000"/>
              </a:lnSpc>
              <a:spcAft>
                <a:spcPts val="600"/>
              </a:spcAft>
            </a:pPr>
            <a:r>
              <a:rPr lang="en-US" sz="1600" dirty="0">
                <a:effectLst/>
                <a:latin typeface="Quattrocento Sans" panose="020B0502050000020003" pitchFamily="34" charset="0"/>
                <a:cs typeface="Arial" panose="020B0604020202020204" pitchFamily="34" charset="0"/>
              </a:rPr>
              <a:t>There will be three deliverables for this service intervention project:</a:t>
            </a:r>
          </a:p>
          <a:p>
            <a:pPr algn="just">
              <a:lnSpc>
                <a:spcPct val="110000"/>
              </a:lnSpc>
              <a:spcAft>
                <a:spcPts val="600"/>
              </a:spcAft>
            </a:pPr>
            <a:r>
              <a:rPr lang="en-US" sz="1600" dirty="0">
                <a:effectLst/>
                <a:latin typeface="Quattrocento Sans" panose="020B0502050000020003" pitchFamily="34" charset="0"/>
                <a:cs typeface="Arial" panose="020B0604020202020204" pitchFamily="34" charset="0"/>
              </a:rPr>
              <a:t>	1. EMS Burnout Scale via </a:t>
            </a:r>
            <a:r>
              <a:rPr lang="en-US" sz="1600" dirty="0" err="1">
                <a:effectLst/>
                <a:latin typeface="Quattrocento Sans" panose="020B0502050000020003" pitchFamily="34" charset="0"/>
                <a:cs typeface="Arial" panose="020B0604020202020204" pitchFamily="34" charset="0"/>
              </a:rPr>
              <a:t>REDCap</a:t>
            </a:r>
            <a:endParaRPr lang="en-US" sz="1600" dirty="0">
              <a:effectLst/>
              <a:latin typeface="Quattrocento Sans" panose="020B0502050000020003" pitchFamily="34" charset="0"/>
              <a:cs typeface="Arial" panose="020B0604020202020204" pitchFamily="34" charset="0"/>
            </a:endParaRPr>
          </a:p>
          <a:p>
            <a:pPr algn="just">
              <a:lnSpc>
                <a:spcPct val="110000"/>
              </a:lnSpc>
              <a:spcAft>
                <a:spcPts val="600"/>
              </a:spcAft>
            </a:pPr>
            <a:r>
              <a:rPr lang="en-US" sz="1600" dirty="0">
                <a:effectLst/>
                <a:latin typeface="Quattrocento Sans" panose="020B0502050000020003" pitchFamily="34" charset="0"/>
                <a:cs typeface="Arial" panose="020B0604020202020204" pitchFamily="34" charset="0"/>
              </a:rPr>
              <a:t>	2. Submitted IRB application</a:t>
            </a:r>
          </a:p>
          <a:p>
            <a:pPr algn="just">
              <a:lnSpc>
                <a:spcPct val="110000"/>
              </a:lnSpc>
              <a:spcAft>
                <a:spcPts val="600"/>
              </a:spcAft>
            </a:pPr>
            <a:r>
              <a:rPr lang="en-US" sz="1600" dirty="0">
                <a:effectLst/>
                <a:latin typeface="Quattrocento Sans" panose="020B0502050000020003" pitchFamily="34" charset="0"/>
                <a:cs typeface="Arial" panose="020B0604020202020204" pitchFamily="34" charset="0"/>
              </a:rPr>
              <a:t>	3. List of potential burnout interventions</a:t>
            </a:r>
          </a:p>
          <a:p>
            <a:pPr marL="612282" lvl="1" indent="-285750" algn="just">
              <a:lnSpc>
                <a:spcPct val="110000"/>
              </a:lnSpc>
              <a:buFont typeface="Arial" panose="020B0604020202020204" pitchFamily="34" charset="0"/>
              <a:buChar char="•"/>
            </a:pPr>
            <a:endParaRPr lang="en-US" sz="1600" dirty="0">
              <a:effectLst/>
              <a:latin typeface="Quattrocento Sans" panose="020B0502050000020003" pitchFamily="34" charset="0"/>
              <a:cs typeface="Arial" panose="020B0604020202020204" pitchFamily="34" charset="0"/>
            </a:endParaRPr>
          </a:p>
        </p:txBody>
      </p:sp>
      <p:sp>
        <p:nvSpPr>
          <p:cNvPr id="87" name="Rectangle 10">
            <a:extLst>
              <a:ext uri="{FF2B5EF4-FFF2-40B4-BE49-F238E27FC236}">
                <a16:creationId xmlns:a16="http://schemas.microsoft.com/office/drawing/2014/main" id="{0BE282AE-183A-4D49-B152-23A5A101BEA6}"/>
              </a:ext>
            </a:extLst>
          </p:cNvPr>
          <p:cNvSpPr>
            <a:spLocks noChangeArrowheads="1"/>
          </p:cNvSpPr>
          <p:nvPr/>
        </p:nvSpPr>
        <p:spPr bwMode="auto">
          <a:xfrm>
            <a:off x="24889027" y="4980881"/>
            <a:ext cx="7570324" cy="582201"/>
          </a:xfrm>
          <a:prstGeom prst="snipRoundRect">
            <a:avLst>
              <a:gd name="adj1" fmla="val 0"/>
              <a:gd name="adj2" fmla="val 50000"/>
            </a:avLst>
          </a:prstGeom>
          <a:solidFill>
            <a:srgbClr val="3684A0"/>
          </a:solidFill>
          <a:ln w="12700">
            <a:noFill/>
            <a:miter lim="800000"/>
          </a:ln>
        </p:spPr>
        <p:txBody>
          <a:bodyPr wrap="none" lIns="182880" tIns="48768" rIns="182880" bIns="45709" anchor="ctr" anchorCtr="0"/>
          <a:lstStyle>
            <a:defPPr>
              <a:defRPr kern="1200" smtId="4294967295"/>
            </a:defPPr>
          </a:lstStyle>
          <a:p>
            <a:pPr defTabSz="3135215">
              <a:defRPr/>
            </a:pPr>
            <a:r>
              <a:rPr lang="en-US" sz="2400" b="1" dirty="0">
                <a:solidFill>
                  <a:schemeClr val="bg1"/>
                </a:solidFill>
                <a:effectLst/>
                <a:latin typeface="Quattrocento" panose="02020802030000000404" pitchFamily="18" charset="0"/>
              </a:rPr>
              <a:t>Service Project</a:t>
            </a:r>
          </a:p>
        </p:txBody>
      </p:sp>
      <p:sp>
        <p:nvSpPr>
          <p:cNvPr id="88" name="Rectangle 87">
            <a:extLst>
              <a:ext uri="{FF2B5EF4-FFF2-40B4-BE49-F238E27FC236}">
                <a16:creationId xmlns:a16="http://schemas.microsoft.com/office/drawing/2014/main" id="{236036AE-C83F-4AC9-800C-C6574727635F}"/>
              </a:ext>
            </a:extLst>
          </p:cNvPr>
          <p:cNvSpPr/>
          <p:nvPr/>
        </p:nvSpPr>
        <p:spPr>
          <a:xfrm>
            <a:off x="440321" y="10642600"/>
            <a:ext cx="7570324" cy="6257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89" name="TextBox 19">
            <a:extLst>
              <a:ext uri="{FF2B5EF4-FFF2-40B4-BE49-F238E27FC236}">
                <a16:creationId xmlns:a16="http://schemas.microsoft.com/office/drawing/2014/main" id="{9742DD1E-D7E3-4AB1-8A17-D5B59B6AB38B}"/>
              </a:ext>
            </a:extLst>
          </p:cNvPr>
          <p:cNvSpPr txBox="1">
            <a:spLocks noChangeArrowheads="1"/>
          </p:cNvSpPr>
          <p:nvPr/>
        </p:nvSpPr>
        <p:spPr bwMode="auto">
          <a:xfrm>
            <a:off x="611660" y="10890404"/>
            <a:ext cx="7223942" cy="669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285750"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Previously, there was not a PHC that covered the organization, roles, and responsibilities of Emergency Medical Services (EMS). </a:t>
            </a:r>
          </a:p>
          <a:p>
            <a:pPr marL="285750"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Emergency Medical Services (EMS) plays an integral role in maintaining the health and safety of communities and are an essential extension of medical services beyond hospital walls. </a:t>
            </a:r>
          </a:p>
          <a:p>
            <a:pPr marL="285750"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Given that EMS, as a subpopulation, is plagued by high rates of burnout, mental health disorders, and physical injury, it is imperative that physicians understand the unique roles, responsibilities, and challenges of EMS in order to better advocate for their community-centered team members.</a:t>
            </a:r>
          </a:p>
          <a:p>
            <a:pPr marL="285750"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This PHC was designed to accommodate students with no prior experience or knowledge of EMS. </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Students are first introduced to the training, certification, and structure of EMS systems in Massachusetts. </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Comparative analysis of EMS across rural and urban areas allow students to consider how location and geography impact EMS resources and responses.</a:t>
            </a:r>
          </a:p>
          <a:p>
            <a:pPr marL="612282" lvl="1" indent="-285750" algn="just">
              <a:lnSpc>
                <a:spcPct val="110000"/>
              </a:lnSpc>
              <a:spcAft>
                <a:spcPts val="1200"/>
              </a:spcAft>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Emphasis is placed on physician integration and advocacy within the emergency response system. </a:t>
            </a:r>
          </a:p>
          <a:p>
            <a:pPr lvl="1" algn="just">
              <a:lnSpc>
                <a:spcPct val="110000"/>
              </a:lnSpc>
              <a:spcAft>
                <a:spcPts val="1200"/>
              </a:spcAft>
            </a:pPr>
            <a:endParaRPr lang="en-US" sz="1600" dirty="0">
              <a:effectLst/>
              <a:latin typeface="Quattrocento Sans" panose="020B0502050000020003" pitchFamily="34" charset="0"/>
              <a:cs typeface="Arial" panose="020B0604020202020204" pitchFamily="34" charset="0"/>
            </a:endParaRPr>
          </a:p>
          <a:p>
            <a:pPr marL="612282" lvl="1" indent="-285750" algn="just">
              <a:lnSpc>
                <a:spcPct val="110000"/>
              </a:lnSpc>
              <a:buFont typeface="Arial" panose="020B0604020202020204" pitchFamily="34" charset="0"/>
              <a:buChar char="•"/>
            </a:pPr>
            <a:endParaRPr lang="en-US" sz="1600" dirty="0">
              <a:effectLst/>
              <a:latin typeface="Quattrocento Sans" panose="020B0502050000020003" pitchFamily="34" charset="0"/>
              <a:cs typeface="Arial" panose="020B0604020202020204" pitchFamily="34" charset="0"/>
            </a:endParaRPr>
          </a:p>
        </p:txBody>
      </p:sp>
      <p:sp>
        <p:nvSpPr>
          <p:cNvPr id="90" name="Rectangle 10">
            <a:extLst>
              <a:ext uri="{FF2B5EF4-FFF2-40B4-BE49-F238E27FC236}">
                <a16:creationId xmlns:a16="http://schemas.microsoft.com/office/drawing/2014/main" id="{8C463412-CC68-4A0F-AE72-68EF99EB2F46}"/>
              </a:ext>
            </a:extLst>
          </p:cNvPr>
          <p:cNvSpPr>
            <a:spLocks noChangeArrowheads="1"/>
          </p:cNvSpPr>
          <p:nvPr/>
        </p:nvSpPr>
        <p:spPr bwMode="auto">
          <a:xfrm>
            <a:off x="438469" y="10060399"/>
            <a:ext cx="7570324" cy="582201"/>
          </a:xfrm>
          <a:prstGeom prst="snipRoundRect">
            <a:avLst>
              <a:gd name="adj1" fmla="val 0"/>
              <a:gd name="adj2" fmla="val 50000"/>
            </a:avLst>
          </a:prstGeom>
          <a:solidFill>
            <a:srgbClr val="664F93"/>
          </a:solidFill>
          <a:ln w="12700">
            <a:noFill/>
            <a:miter lim="800000"/>
          </a:ln>
        </p:spPr>
        <p:txBody>
          <a:bodyPr wrap="none" lIns="182880" tIns="48768" rIns="182880" bIns="45709" anchor="ctr" anchorCtr="0"/>
          <a:lstStyle>
            <a:defPPr>
              <a:defRPr kern="1200" smtId="4294967295"/>
            </a:defPPr>
          </a:lstStyle>
          <a:p>
            <a:pPr defTabSz="3135215">
              <a:defRPr/>
            </a:pPr>
            <a:r>
              <a:rPr lang="en-US" sz="2400" b="1" dirty="0">
                <a:solidFill>
                  <a:schemeClr val="bg1"/>
                </a:solidFill>
                <a:effectLst/>
                <a:latin typeface="Quattrocento" panose="02020802030000000404" pitchFamily="18" charset="0"/>
              </a:rPr>
              <a:t>Introduction</a:t>
            </a:r>
          </a:p>
        </p:txBody>
      </p:sp>
      <p:sp>
        <p:nvSpPr>
          <p:cNvPr id="91" name="Rectangle 90">
            <a:extLst>
              <a:ext uri="{FF2B5EF4-FFF2-40B4-BE49-F238E27FC236}">
                <a16:creationId xmlns:a16="http://schemas.microsoft.com/office/drawing/2014/main" id="{65D5CB20-8752-4D75-A601-0EEB3443D27F}"/>
              </a:ext>
            </a:extLst>
          </p:cNvPr>
          <p:cNvSpPr/>
          <p:nvPr/>
        </p:nvSpPr>
        <p:spPr>
          <a:xfrm>
            <a:off x="24890878" y="18237198"/>
            <a:ext cx="7570324" cy="3251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6400">
              <a:latin typeface="+mj-lt"/>
            </a:endParaRPr>
          </a:p>
        </p:txBody>
      </p:sp>
      <p:sp>
        <p:nvSpPr>
          <p:cNvPr id="92" name="TextBox 19">
            <a:extLst>
              <a:ext uri="{FF2B5EF4-FFF2-40B4-BE49-F238E27FC236}">
                <a16:creationId xmlns:a16="http://schemas.microsoft.com/office/drawing/2014/main" id="{B4F3D693-DA0F-454D-94C0-CEAA07C14AE3}"/>
              </a:ext>
            </a:extLst>
          </p:cNvPr>
          <p:cNvSpPr txBox="1">
            <a:spLocks noChangeArrowheads="1"/>
          </p:cNvSpPr>
          <p:nvPr/>
        </p:nvSpPr>
        <p:spPr bwMode="auto">
          <a:xfrm>
            <a:off x="25064069" y="18694400"/>
            <a:ext cx="7223942" cy="221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0945" tIns="30473" rIns="60945" bIns="30473">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285750"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Dr. Laurel O’Connor, MD</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PHC Faculty Supervisor</a:t>
            </a:r>
          </a:p>
          <a:p>
            <a:pPr marL="285750"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Dr. Heather-Lyn Haley, PhD</a:t>
            </a:r>
          </a:p>
          <a:p>
            <a:pPr marL="1428750" lvl="2"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PHC Coordinator</a:t>
            </a:r>
          </a:p>
          <a:p>
            <a:pPr marL="285750" indent="-285750" algn="just">
              <a:lnSpc>
                <a:spcPct val="110000"/>
              </a:lnSpc>
              <a:buFont typeface="Arial" panose="020B0604020202020204" pitchFamily="34" charset="0"/>
              <a:buChar char="•"/>
            </a:pPr>
            <a:r>
              <a:rPr lang="en-US" sz="1600" dirty="0">
                <a:effectLst/>
                <a:latin typeface="Quattrocento Sans" panose="020B0502050000020003" pitchFamily="34" charset="0"/>
                <a:cs typeface="Arial" panose="020B0604020202020204" pitchFamily="34" charset="0"/>
              </a:rPr>
              <a:t>A special thanks to the EMTs, paramedics, physicians, and fellows that are contributing their time and energy to this PHC – your support will encourage students to become effective and empathetic EMS advocators in their future practice. </a:t>
            </a:r>
          </a:p>
        </p:txBody>
      </p:sp>
      <p:sp>
        <p:nvSpPr>
          <p:cNvPr id="93" name="Rectangle 10">
            <a:extLst>
              <a:ext uri="{FF2B5EF4-FFF2-40B4-BE49-F238E27FC236}">
                <a16:creationId xmlns:a16="http://schemas.microsoft.com/office/drawing/2014/main" id="{5EDC1F28-88BB-4DAD-9112-B4904B4A7E46}"/>
              </a:ext>
            </a:extLst>
          </p:cNvPr>
          <p:cNvSpPr>
            <a:spLocks noChangeArrowheads="1"/>
          </p:cNvSpPr>
          <p:nvPr/>
        </p:nvSpPr>
        <p:spPr bwMode="auto">
          <a:xfrm>
            <a:off x="24890878" y="17942651"/>
            <a:ext cx="7570324" cy="582201"/>
          </a:xfrm>
          <a:prstGeom prst="snipRoundRect">
            <a:avLst>
              <a:gd name="adj1" fmla="val 0"/>
              <a:gd name="adj2" fmla="val 46622"/>
            </a:avLst>
          </a:prstGeom>
          <a:solidFill>
            <a:schemeClr val="bg1">
              <a:lumMod val="50000"/>
            </a:schemeClr>
          </a:solidFill>
          <a:ln w="12700">
            <a:noFill/>
            <a:miter lim="800000"/>
          </a:ln>
        </p:spPr>
        <p:txBody>
          <a:bodyPr wrap="none" lIns="182880" tIns="48768" rIns="182880" bIns="45709" anchor="ctr" anchorCtr="0"/>
          <a:lstStyle>
            <a:defPPr>
              <a:defRPr kern="1200" smtId="4294967295"/>
            </a:defPPr>
          </a:lstStyle>
          <a:p>
            <a:pPr defTabSz="3135215">
              <a:defRPr/>
            </a:pPr>
            <a:r>
              <a:rPr lang="en-US" sz="2400" b="1">
                <a:solidFill>
                  <a:schemeClr val="bg1"/>
                </a:solidFill>
                <a:effectLst/>
                <a:latin typeface="Quattrocento" panose="02020802030000000404" pitchFamily="18" charset="0"/>
              </a:rPr>
              <a:t>Acknowledgements</a:t>
            </a:r>
          </a:p>
        </p:txBody>
      </p:sp>
      <p:graphicFrame>
        <p:nvGraphicFramePr>
          <p:cNvPr id="31" name="Chart 30">
            <a:extLst>
              <a:ext uri="{FF2B5EF4-FFF2-40B4-BE49-F238E27FC236}">
                <a16:creationId xmlns:a16="http://schemas.microsoft.com/office/drawing/2014/main" id="{D35724C4-F980-2242-925D-2E0A5BEA361D}"/>
              </a:ext>
            </a:extLst>
          </p:cNvPr>
          <p:cNvGraphicFramePr>
            <a:graphicFrameLocks/>
          </p:cNvGraphicFramePr>
          <p:nvPr>
            <p:extLst>
              <p:ext uri="{D42A27DB-BD31-4B8C-83A1-F6EECF244321}">
                <p14:modId xmlns:p14="http://schemas.microsoft.com/office/powerpoint/2010/main" val="1098480614"/>
              </p:ext>
            </p:extLst>
          </p:nvPr>
        </p:nvGraphicFramePr>
        <p:xfrm>
          <a:off x="24889027" y="12374861"/>
          <a:ext cx="7570324" cy="476250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6E6097CD-1BBF-754E-8CA3-1A77300EFA78}"/>
              </a:ext>
            </a:extLst>
          </p:cNvPr>
          <p:cNvSpPr txBox="1"/>
          <p:nvPr/>
        </p:nvSpPr>
        <p:spPr>
          <a:xfrm>
            <a:off x="16845599" y="17559856"/>
            <a:ext cx="7007955" cy="356123"/>
          </a:xfrm>
          <a:prstGeom prst="rect">
            <a:avLst/>
          </a:prstGeom>
          <a:noFill/>
        </p:spPr>
        <p:txBody>
          <a:bodyPr wrap="square" rtlCol="0">
            <a:spAutoFit/>
          </a:bodyPr>
          <a:lstStyle/>
          <a:p>
            <a:r>
              <a:rPr lang="en-US" b="1" dirty="0">
                <a:solidFill>
                  <a:schemeClr val="bg1"/>
                </a:solidFill>
                <a:latin typeface="Quire Sans Pro Light" panose="020F0302020204030204" pitchFamily="34" charset="0"/>
                <a:cs typeface="Quire Sans Pro Light" panose="020F0302020204030204" pitchFamily="34" charset="0"/>
              </a:rPr>
              <a:t>Figure 2.  </a:t>
            </a:r>
            <a:r>
              <a:rPr lang="en-US" dirty="0">
                <a:solidFill>
                  <a:schemeClr val="bg1"/>
                </a:solidFill>
                <a:latin typeface="Quire Sans Pro Light" panose="020F0302020204030204" pitchFamily="34" charset="0"/>
                <a:cs typeface="Quire Sans Pro Light" panose="020F0302020204030204" pitchFamily="34" charset="0"/>
              </a:rPr>
              <a:t>Week two proposed schedule</a:t>
            </a:r>
            <a:endParaRPr lang="en-US" b="1" dirty="0">
              <a:solidFill>
                <a:schemeClr val="bg1"/>
              </a:solidFill>
              <a:latin typeface="Quire Sans Pro Light" panose="020F0302020204030204" pitchFamily="34" charset="0"/>
              <a:cs typeface="Quire Sans Pro Light" panose="020F0302020204030204" pitchFamily="34" charset="0"/>
            </a:endParaRPr>
          </a:p>
        </p:txBody>
      </p:sp>
      <p:sp>
        <p:nvSpPr>
          <p:cNvPr id="39" name="TextBox 38">
            <a:extLst>
              <a:ext uri="{FF2B5EF4-FFF2-40B4-BE49-F238E27FC236}">
                <a16:creationId xmlns:a16="http://schemas.microsoft.com/office/drawing/2014/main" id="{C6E385A5-7250-0A49-ACBC-B679E13A0C9C}"/>
              </a:ext>
            </a:extLst>
          </p:cNvPr>
          <p:cNvSpPr txBox="1"/>
          <p:nvPr/>
        </p:nvSpPr>
        <p:spPr>
          <a:xfrm>
            <a:off x="8871073" y="17549879"/>
            <a:ext cx="7007955" cy="356123"/>
          </a:xfrm>
          <a:prstGeom prst="rect">
            <a:avLst/>
          </a:prstGeom>
          <a:noFill/>
        </p:spPr>
        <p:txBody>
          <a:bodyPr wrap="square" rtlCol="0">
            <a:spAutoFit/>
          </a:bodyPr>
          <a:lstStyle/>
          <a:p>
            <a:r>
              <a:rPr lang="en-US" b="1" dirty="0">
                <a:solidFill>
                  <a:schemeClr val="bg1"/>
                </a:solidFill>
                <a:latin typeface="Quire Sans Pro Light" panose="020F0302020204030204" pitchFamily="34" charset="0"/>
                <a:cs typeface="Quire Sans Pro Light" panose="020F0302020204030204" pitchFamily="34" charset="0"/>
              </a:rPr>
              <a:t>Figure 1. </a:t>
            </a:r>
            <a:r>
              <a:rPr lang="en-US" dirty="0">
                <a:solidFill>
                  <a:schemeClr val="bg1"/>
                </a:solidFill>
                <a:latin typeface="Quire Sans Pro Light" panose="020F0302020204030204" pitchFamily="34" charset="0"/>
                <a:cs typeface="Quire Sans Pro Light" panose="020F0302020204030204" pitchFamily="34" charset="0"/>
              </a:rPr>
              <a:t>Week one proposed schedule</a:t>
            </a:r>
            <a:endParaRPr lang="en-US" b="1" dirty="0">
              <a:solidFill>
                <a:schemeClr val="bg1"/>
              </a:solidFill>
              <a:latin typeface="Quire Sans Pro Light" panose="020F0302020204030204" pitchFamily="34" charset="0"/>
              <a:cs typeface="Quire Sans Pro Light" panose="020F0302020204030204" pitchFamily="34" charset="0"/>
            </a:endParaRPr>
          </a:p>
        </p:txBody>
      </p:sp>
      <p:sp>
        <p:nvSpPr>
          <p:cNvPr id="40" name="TextBox 39">
            <a:extLst>
              <a:ext uri="{FF2B5EF4-FFF2-40B4-BE49-F238E27FC236}">
                <a16:creationId xmlns:a16="http://schemas.microsoft.com/office/drawing/2014/main" id="{45FC881C-7127-2A4E-BC7E-A9C55BC7E866}"/>
              </a:ext>
            </a:extLst>
          </p:cNvPr>
          <p:cNvSpPr txBox="1"/>
          <p:nvPr/>
        </p:nvSpPr>
        <p:spPr>
          <a:xfrm>
            <a:off x="25314914" y="11994149"/>
            <a:ext cx="7007955" cy="356123"/>
          </a:xfrm>
          <a:prstGeom prst="rect">
            <a:avLst/>
          </a:prstGeom>
          <a:noFill/>
        </p:spPr>
        <p:txBody>
          <a:bodyPr wrap="square" rtlCol="0">
            <a:spAutoFit/>
          </a:bodyPr>
          <a:lstStyle/>
          <a:p>
            <a:r>
              <a:rPr lang="en-US" b="1" dirty="0">
                <a:solidFill>
                  <a:schemeClr val="bg1"/>
                </a:solidFill>
                <a:latin typeface="Quire Sans Pro Light" panose="020F0302020204030204" pitchFamily="34" charset="0"/>
                <a:cs typeface="Quire Sans Pro Light" panose="020F0302020204030204" pitchFamily="34" charset="0"/>
              </a:rPr>
              <a:t>Figure 3. Combined time allocation across both weeks</a:t>
            </a:r>
          </a:p>
        </p:txBody>
      </p:sp>
      <p:pic>
        <p:nvPicPr>
          <p:cNvPr id="2" name="Picture 1">
            <a:extLst>
              <a:ext uri="{FF2B5EF4-FFF2-40B4-BE49-F238E27FC236}">
                <a16:creationId xmlns:a16="http://schemas.microsoft.com/office/drawing/2014/main" id="{D48353CC-CC5A-054C-A1CD-2746B54AF759}"/>
              </a:ext>
            </a:extLst>
          </p:cNvPr>
          <p:cNvPicPr>
            <a:picLocks noChangeAspect="1"/>
          </p:cNvPicPr>
          <p:nvPr/>
        </p:nvPicPr>
        <p:blipFill>
          <a:blip r:embed="rId4"/>
          <a:stretch>
            <a:fillRect/>
          </a:stretch>
        </p:blipFill>
        <p:spPr>
          <a:xfrm>
            <a:off x="1007720" y="17573108"/>
            <a:ext cx="6518959" cy="3450350"/>
          </a:xfrm>
          <a:prstGeom prst="rect">
            <a:avLst/>
          </a:prstGeom>
        </p:spPr>
      </p:pic>
      <p:pic>
        <p:nvPicPr>
          <p:cNvPr id="32" name="Picture 31">
            <a:extLst>
              <a:ext uri="{FF2B5EF4-FFF2-40B4-BE49-F238E27FC236}">
                <a16:creationId xmlns:a16="http://schemas.microsoft.com/office/drawing/2014/main" id="{D47B620E-FA12-474E-BCB2-5CC67C7A566E}"/>
              </a:ext>
            </a:extLst>
          </p:cNvPr>
          <p:cNvPicPr/>
          <p:nvPr/>
        </p:nvPicPr>
        <p:blipFill>
          <a:blip r:embed="rId5"/>
          <a:stretch>
            <a:fillRect/>
          </a:stretch>
        </p:blipFill>
        <p:spPr>
          <a:xfrm>
            <a:off x="8589890" y="17942651"/>
            <a:ext cx="7570324" cy="3863245"/>
          </a:xfrm>
          <a:prstGeom prst="rect">
            <a:avLst/>
          </a:prstGeom>
          <a:solidFill>
            <a:schemeClr val="bg1"/>
          </a:solidFill>
        </p:spPr>
      </p:pic>
      <p:pic>
        <p:nvPicPr>
          <p:cNvPr id="33" name="Picture 32">
            <a:extLst>
              <a:ext uri="{FF2B5EF4-FFF2-40B4-BE49-F238E27FC236}">
                <a16:creationId xmlns:a16="http://schemas.microsoft.com/office/drawing/2014/main" id="{E77FF7C1-544E-6D4C-BE39-967E6DDA80B9}"/>
              </a:ext>
            </a:extLst>
          </p:cNvPr>
          <p:cNvPicPr/>
          <p:nvPr/>
        </p:nvPicPr>
        <p:blipFill>
          <a:blip r:embed="rId6"/>
          <a:stretch>
            <a:fillRect/>
          </a:stretch>
        </p:blipFill>
        <p:spPr>
          <a:xfrm>
            <a:off x="16470086" y="17942651"/>
            <a:ext cx="7570324" cy="3863244"/>
          </a:xfrm>
          <a:prstGeom prst="rect">
            <a:avLst/>
          </a:prstGeom>
          <a:solidFill>
            <a:schemeClr val="bg1"/>
          </a:solidFill>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6.09.30"/>
  <p:tag name="AS_TITLE" val="Aspose.Slides for .NET 4.0"/>
  <p:tag name="AS_VERSION" val="16.9.0.0"/>
  <p:tag name="MAKESIGNSTEMPLATE" val="ponderingpeacock|09-2018"/>
</p:tagLst>
</file>

<file path=ppt/theme/theme1.xml><?xml version="1.0" encoding="utf-8"?>
<a:theme xmlns:a="http://schemas.openxmlformats.org/drawingml/2006/main" name="Default Desig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Default Design">
      <a:majorFont>
        <a:latin typeface="Times New Roman"/>
        <a:ea typeface="Arial"/>
        <a:cs typeface="Arial"/>
      </a:majorFont>
      <a:minorFont>
        <a:latin typeface="Times New Roman"/>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6105</TotalTime>
  <Words>1592</Words>
  <Application>Microsoft Office PowerPoint</Application>
  <PresentationFormat>Custom</PresentationFormat>
  <Paragraphs>106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Quattrocento</vt:lpstr>
      <vt:lpstr>Quire Sans Pro Light</vt:lpstr>
      <vt:lpstr>Times New Roman</vt:lpstr>
      <vt:lpstr>Quattrocento Sans</vt:lpstr>
      <vt:lpstr>Default Design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a scientific poster</dc:title>
  <dc:subject>Free Poster Presentation Example</dc:subject>
  <dc:creator>Graphicsland/MakeSigns.com</dc:creator>
  <cp:keywords>scientific, research, template, custom, poster, presentation, symposium, printing, PowerPoint, create, design, example, sample, download</cp:keywords>
  <dc:description>This is a free template from MakeSigns.com to help you create the perfect scientific poster.</dc:description>
  <cp:lastModifiedBy>Jennifer</cp:lastModifiedBy>
  <cp:revision>150</cp:revision>
  <cp:lastPrinted>2000-08-03T00:31:24Z</cp:lastPrinted>
  <dcterms:modified xsi:type="dcterms:W3CDTF">2021-04-05T17:15:05Z</dcterms:modified>
  <cp:category>research posters template</cp:category>
</cp:coreProperties>
</file>