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7315200" cy="96012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pos="13824" userDrawn="1">
          <p15:clr>
            <a:srgbClr val="A4A3A4"/>
          </p15:clr>
        </p15:guide>
        <p15:guide id="2"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1A2"/>
    <a:srgbClr val="364198"/>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68" autoAdjust="0"/>
    <p:restoredTop sz="92262"/>
  </p:normalViewPr>
  <p:slideViewPr>
    <p:cSldViewPr snapToGrid="0">
      <p:cViewPr varScale="1">
        <p:scale>
          <a:sx n="19" d="100"/>
          <a:sy n="19" d="100"/>
        </p:scale>
        <p:origin x="1716" y="126"/>
      </p:cViewPr>
      <p:guideLst>
        <p:guide pos="1382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925A4D1-38D0-7D41-AB64-6228301088D5}" type="datetimeFigureOut">
              <a:rPr lang="en-US" smtClean="0"/>
              <a:pPr/>
              <a:t>4/5/2021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4F1D041-12B0-B94E-BF16-B62FCE1F6CEF}" type="slidenum">
              <a:rPr lang="en-US" smtClean="0"/>
              <a:pPr/>
              <a:t>‹#›</a:t>
            </a:fld>
            <a:endParaRPr lang="en-US"/>
          </a:p>
        </p:txBody>
      </p:sp>
    </p:spTree>
    <p:extLst>
      <p:ext uri="{BB962C8B-B14F-4D97-AF65-F5344CB8AC3E}">
        <p14:creationId xmlns:p14="http://schemas.microsoft.com/office/powerpoint/2010/main" val="128449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1D041-12B0-B94E-BF16-B62FCE1F6CEF}" type="slidenum">
              <a:rPr lang="en-US" smtClean="0"/>
              <a:pPr/>
              <a:t>1</a:t>
            </a:fld>
            <a:endParaRPr lang="en-US"/>
          </a:p>
        </p:txBody>
      </p:sp>
    </p:spTree>
    <p:extLst>
      <p:ext uri="{BB962C8B-B14F-4D97-AF65-F5344CB8AC3E}">
        <p14:creationId xmlns:p14="http://schemas.microsoft.com/office/powerpoint/2010/main" val="193666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24889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157229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172301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295708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311951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388062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255546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233966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316443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413896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0A21E3BF-7922-481C-8934-606BDF9EC83D}" type="datetimeFigureOut">
              <a:rPr lang="en-US" smtClean="0"/>
              <a:pPr/>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399874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21E3BF-7922-481C-8934-606BDF9EC83D}" type="datetimeFigureOut">
              <a:rPr lang="en-US" smtClean="0"/>
              <a:pPr/>
              <a:t>4/5/2021</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F74E4B9-5C4A-4A3A-988B-B077F768F5A9}" type="slidenum">
              <a:rPr lang="en-US" smtClean="0"/>
              <a:pPr/>
              <a:t>‹#›</a:t>
            </a:fld>
            <a:endParaRPr lang="en-US" dirty="0"/>
          </a:p>
        </p:txBody>
      </p:sp>
    </p:spTree>
    <p:extLst>
      <p:ext uri="{BB962C8B-B14F-4D97-AF65-F5344CB8AC3E}">
        <p14:creationId xmlns:p14="http://schemas.microsoft.com/office/powerpoint/2010/main" val="6866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65" name="Group 64"/>
          <p:cNvGrpSpPr/>
          <p:nvPr/>
        </p:nvGrpSpPr>
        <p:grpSpPr>
          <a:xfrm>
            <a:off x="573802" y="6251942"/>
            <a:ext cx="12331715" cy="14190898"/>
            <a:chOff x="914400" y="7195890"/>
            <a:chExt cx="11939653" cy="13264362"/>
          </a:xfrm>
        </p:grpSpPr>
        <p:grpSp>
          <p:nvGrpSpPr>
            <p:cNvPr id="58" name="Group 57"/>
            <p:cNvGrpSpPr/>
            <p:nvPr/>
          </p:nvGrpSpPr>
          <p:grpSpPr>
            <a:xfrm>
              <a:off x="914400" y="7201452"/>
              <a:ext cx="11887200" cy="13258800"/>
              <a:chOff x="914400" y="7201452"/>
              <a:chExt cx="11887200" cy="13258800"/>
            </a:xfrm>
          </p:grpSpPr>
          <p:sp>
            <p:nvSpPr>
              <p:cNvPr id="23" name="Rounded Rectangle 22"/>
              <p:cNvSpPr/>
              <p:nvPr/>
            </p:nvSpPr>
            <p:spPr bwMode="auto">
              <a:xfrm>
                <a:off x="914400" y="7201452"/>
                <a:ext cx="11887200" cy="13258800"/>
              </a:xfrm>
              <a:prstGeom prst="roundRect">
                <a:avLst>
                  <a:gd name="adj" fmla="val 5660"/>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35" name="Freeform 34"/>
              <p:cNvSpPr/>
              <p:nvPr/>
            </p:nvSpPr>
            <p:spPr bwMode="auto">
              <a:xfrm>
                <a:off x="914400" y="8086612"/>
                <a:ext cx="11887200" cy="12363205"/>
              </a:xfrm>
              <a:custGeom>
                <a:avLst/>
                <a:gdLst>
                  <a:gd name="connsiteX0" fmla="*/ 0 w 11887200"/>
                  <a:gd name="connsiteY0" fmla="*/ 0 h 12363206"/>
                  <a:gd name="connsiteX1" fmla="*/ 11887200 w 11887200"/>
                  <a:gd name="connsiteY1" fmla="*/ 0 h 12363206"/>
                  <a:gd name="connsiteX2" fmla="*/ 11887200 w 11887200"/>
                  <a:gd name="connsiteY2" fmla="*/ 11690390 h 12363206"/>
                  <a:gd name="connsiteX3" fmla="*/ 11214384 w 11887200"/>
                  <a:gd name="connsiteY3" fmla="*/ 12363206 h 12363206"/>
                  <a:gd name="connsiteX4" fmla="*/ 672816 w 11887200"/>
                  <a:gd name="connsiteY4" fmla="*/ 12363206 h 12363206"/>
                  <a:gd name="connsiteX5" fmla="*/ 0 w 11887200"/>
                  <a:gd name="connsiteY5" fmla="*/ 11690390 h 1236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0" h="12363206">
                    <a:moveTo>
                      <a:pt x="0" y="0"/>
                    </a:moveTo>
                    <a:lnTo>
                      <a:pt x="11887200" y="0"/>
                    </a:lnTo>
                    <a:lnTo>
                      <a:pt x="11887200" y="11690390"/>
                    </a:lnTo>
                    <a:cubicBezTo>
                      <a:pt x="11887200" y="12061978"/>
                      <a:pt x="11585970" y="12363206"/>
                      <a:pt x="11214384" y="12363206"/>
                    </a:cubicBezTo>
                    <a:lnTo>
                      <a:pt x="672816" y="12363206"/>
                    </a:lnTo>
                    <a:cubicBezTo>
                      <a:pt x="301230" y="12363206"/>
                      <a:pt x="0" y="12061978"/>
                      <a:pt x="0" y="11690390"/>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defRPr/>
                </a:pPr>
                <a:endParaRPr lang="en-CA" sz="4000" dirty="0">
                  <a:solidFill>
                    <a:schemeClr val="tx1"/>
                  </a:solidFill>
                </a:endParaRPr>
              </a:p>
            </p:txBody>
          </p:sp>
        </p:grpSp>
        <p:sp>
          <p:nvSpPr>
            <p:cNvPr id="31" name="TextBox 40"/>
            <p:cNvSpPr txBox="1">
              <a:spLocks noChangeArrowheads="1"/>
            </p:cNvSpPr>
            <p:nvPr/>
          </p:nvSpPr>
          <p:spPr bwMode="auto">
            <a:xfrm>
              <a:off x="914400" y="7195890"/>
              <a:ext cx="11939653" cy="86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chemeClr val="bg1"/>
                  </a:solidFill>
                  <a:latin typeface="Helvetica" panose="020B0604020202020204" pitchFamily="34" charset="0"/>
                  <a:cs typeface="Helvetica" panose="020B0604020202020204" pitchFamily="34" charset="0"/>
                </a:rPr>
                <a:t>Introduction</a:t>
              </a:r>
              <a:endParaRPr lang="en-CA" altLang="en-US" sz="5400" dirty="0">
                <a:solidFill>
                  <a:schemeClr val="bg1"/>
                </a:solidFill>
                <a:latin typeface="Helvetica" panose="020B0604020202020204" pitchFamily="34" charset="0"/>
                <a:cs typeface="Helvetica" panose="020B0604020202020204" pitchFamily="34" charset="0"/>
              </a:endParaRPr>
            </a:p>
          </p:txBody>
        </p:sp>
      </p:grpSp>
      <p:grpSp>
        <p:nvGrpSpPr>
          <p:cNvPr id="66" name="Group 65"/>
          <p:cNvGrpSpPr/>
          <p:nvPr/>
        </p:nvGrpSpPr>
        <p:grpSpPr>
          <a:xfrm>
            <a:off x="573803" y="20962064"/>
            <a:ext cx="12434202" cy="11543849"/>
            <a:chOff x="860223" y="21110301"/>
            <a:chExt cx="12038882" cy="11084199"/>
          </a:xfrm>
        </p:grpSpPr>
        <p:grpSp>
          <p:nvGrpSpPr>
            <p:cNvPr id="42" name="Group 41"/>
            <p:cNvGrpSpPr/>
            <p:nvPr/>
          </p:nvGrpSpPr>
          <p:grpSpPr>
            <a:xfrm>
              <a:off x="914400" y="21110301"/>
              <a:ext cx="11887200" cy="11084199"/>
              <a:chOff x="914400" y="21110301"/>
              <a:chExt cx="11887200" cy="11084199"/>
            </a:xfrm>
          </p:grpSpPr>
          <p:sp>
            <p:nvSpPr>
              <p:cNvPr id="17" name="Rounded Rectangle 16"/>
              <p:cNvSpPr/>
              <p:nvPr/>
            </p:nvSpPr>
            <p:spPr bwMode="auto">
              <a:xfrm>
                <a:off x="914400" y="21110301"/>
                <a:ext cx="11887200" cy="11084199"/>
              </a:xfrm>
              <a:prstGeom prst="roundRect">
                <a:avLst>
                  <a:gd name="adj" fmla="val 6141"/>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41" name="Freeform 40"/>
              <p:cNvSpPr/>
              <p:nvPr/>
            </p:nvSpPr>
            <p:spPr bwMode="auto">
              <a:xfrm>
                <a:off x="914400" y="22018616"/>
                <a:ext cx="11887200" cy="10175884"/>
              </a:xfrm>
              <a:custGeom>
                <a:avLst/>
                <a:gdLst>
                  <a:gd name="connsiteX0" fmla="*/ 0 w 11887200"/>
                  <a:gd name="connsiteY0" fmla="*/ 0 h 10175884"/>
                  <a:gd name="connsiteX1" fmla="*/ 11887200 w 11887200"/>
                  <a:gd name="connsiteY1" fmla="*/ 0 h 10175884"/>
                  <a:gd name="connsiteX2" fmla="*/ 11887200 w 11887200"/>
                  <a:gd name="connsiteY2" fmla="*/ 9495204 h 10175884"/>
                  <a:gd name="connsiteX3" fmla="*/ 11206519 w 11887200"/>
                  <a:gd name="connsiteY3" fmla="*/ 10175884 h 10175884"/>
                  <a:gd name="connsiteX4" fmla="*/ 680681 w 11887200"/>
                  <a:gd name="connsiteY4" fmla="*/ 10175884 h 10175884"/>
                  <a:gd name="connsiteX5" fmla="*/ 0 w 11887200"/>
                  <a:gd name="connsiteY5" fmla="*/ 9495204 h 1017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0" h="10175884">
                    <a:moveTo>
                      <a:pt x="0" y="0"/>
                    </a:moveTo>
                    <a:lnTo>
                      <a:pt x="11887200" y="0"/>
                    </a:lnTo>
                    <a:lnTo>
                      <a:pt x="11887200" y="9495204"/>
                    </a:lnTo>
                    <a:cubicBezTo>
                      <a:pt x="11887200" y="9871132"/>
                      <a:pt x="11582449" y="10175884"/>
                      <a:pt x="11206519" y="10175884"/>
                    </a:cubicBezTo>
                    <a:lnTo>
                      <a:pt x="680681" y="10175884"/>
                    </a:lnTo>
                    <a:cubicBezTo>
                      <a:pt x="304751" y="10175884"/>
                      <a:pt x="0" y="9871132"/>
                      <a:pt x="0" y="949520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CA" dirty="0">
                  <a:solidFill>
                    <a:schemeClr val="tx1"/>
                  </a:solidFill>
                </a:endParaRPr>
              </a:p>
            </p:txBody>
          </p:sp>
        </p:grpSp>
        <p:sp>
          <p:nvSpPr>
            <p:cNvPr id="59" name="TextBox 40"/>
            <p:cNvSpPr txBox="1">
              <a:spLocks noChangeArrowheads="1"/>
            </p:cNvSpPr>
            <p:nvPr/>
          </p:nvSpPr>
          <p:spPr bwMode="auto">
            <a:xfrm>
              <a:off x="860223" y="21110301"/>
              <a:ext cx="12038882" cy="88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chemeClr val="bg1"/>
                  </a:solidFill>
                  <a:latin typeface="Helvetica" panose="020B0604020202020204" pitchFamily="34" charset="0"/>
                  <a:cs typeface="Helvetica" panose="020B0604020202020204" pitchFamily="34" charset="0"/>
                </a:rPr>
                <a:t>Materials &amp; Methods</a:t>
              </a:r>
              <a:endParaRPr lang="en-CA" altLang="en-US" sz="5400" dirty="0">
                <a:solidFill>
                  <a:schemeClr val="bg1"/>
                </a:solidFill>
                <a:latin typeface="Helvetica" panose="020B0604020202020204" pitchFamily="34" charset="0"/>
                <a:cs typeface="Helvetica" panose="020B0604020202020204" pitchFamily="34" charset="0"/>
              </a:endParaRPr>
            </a:p>
          </p:txBody>
        </p:sp>
      </p:grpSp>
      <p:grpSp>
        <p:nvGrpSpPr>
          <p:cNvPr id="67" name="Group 66"/>
          <p:cNvGrpSpPr/>
          <p:nvPr/>
        </p:nvGrpSpPr>
        <p:grpSpPr>
          <a:xfrm>
            <a:off x="13440415" y="6251942"/>
            <a:ext cx="17003909" cy="26225242"/>
            <a:chOff x="13525500" y="7190957"/>
            <a:chExt cx="16840200" cy="25003544"/>
          </a:xfrm>
        </p:grpSpPr>
        <p:grpSp>
          <p:nvGrpSpPr>
            <p:cNvPr id="46" name="Group 45"/>
            <p:cNvGrpSpPr/>
            <p:nvPr/>
          </p:nvGrpSpPr>
          <p:grpSpPr>
            <a:xfrm>
              <a:off x="13525500" y="7195078"/>
              <a:ext cx="16840200" cy="24999423"/>
              <a:chOff x="13525500" y="7195078"/>
              <a:chExt cx="16840200" cy="24999423"/>
            </a:xfrm>
          </p:grpSpPr>
          <p:sp>
            <p:nvSpPr>
              <p:cNvPr id="24" name="Rounded Rectangle 23"/>
              <p:cNvSpPr/>
              <p:nvPr/>
            </p:nvSpPr>
            <p:spPr bwMode="auto">
              <a:xfrm>
                <a:off x="13525500" y="7195078"/>
                <a:ext cx="16840200" cy="24999422"/>
              </a:xfrm>
              <a:prstGeom prst="roundRect">
                <a:avLst>
                  <a:gd name="adj" fmla="val 3871"/>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45" name="Freeform 44"/>
              <p:cNvSpPr/>
              <p:nvPr/>
            </p:nvSpPr>
            <p:spPr bwMode="auto">
              <a:xfrm>
                <a:off x="13525500" y="8103396"/>
                <a:ext cx="16840200" cy="24091105"/>
              </a:xfrm>
              <a:custGeom>
                <a:avLst/>
                <a:gdLst>
                  <a:gd name="connsiteX0" fmla="*/ 0 w 16840200"/>
                  <a:gd name="connsiteY0" fmla="*/ 0 h 24091105"/>
                  <a:gd name="connsiteX1" fmla="*/ 16840200 w 16840200"/>
                  <a:gd name="connsiteY1" fmla="*/ 0 h 24091105"/>
                  <a:gd name="connsiteX2" fmla="*/ 16840200 w 16840200"/>
                  <a:gd name="connsiteY2" fmla="*/ 23439221 h 24091105"/>
                  <a:gd name="connsiteX3" fmla="*/ 16188316 w 16840200"/>
                  <a:gd name="connsiteY3" fmla="*/ 24091105 h 24091105"/>
                  <a:gd name="connsiteX4" fmla="*/ 651884 w 16840200"/>
                  <a:gd name="connsiteY4" fmla="*/ 24091105 h 24091105"/>
                  <a:gd name="connsiteX5" fmla="*/ 0 w 16840200"/>
                  <a:gd name="connsiteY5" fmla="*/ 23439221 h 240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0200" h="24091105">
                    <a:moveTo>
                      <a:pt x="0" y="0"/>
                    </a:moveTo>
                    <a:lnTo>
                      <a:pt x="16840200" y="0"/>
                    </a:lnTo>
                    <a:lnTo>
                      <a:pt x="16840200" y="23439221"/>
                    </a:lnTo>
                    <a:cubicBezTo>
                      <a:pt x="16840200" y="23799247"/>
                      <a:pt x="16548342" y="24091105"/>
                      <a:pt x="16188316" y="24091105"/>
                    </a:cubicBezTo>
                    <a:lnTo>
                      <a:pt x="651884" y="24091105"/>
                    </a:lnTo>
                    <a:cubicBezTo>
                      <a:pt x="291858" y="24091105"/>
                      <a:pt x="0" y="23799247"/>
                      <a:pt x="0" y="23439221"/>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CA" dirty="0">
                  <a:solidFill>
                    <a:schemeClr val="tx1"/>
                  </a:solidFill>
                </a:endParaRPr>
              </a:p>
            </p:txBody>
          </p:sp>
        </p:grpSp>
        <p:sp>
          <p:nvSpPr>
            <p:cNvPr id="60" name="TextBox 40"/>
            <p:cNvSpPr txBox="1">
              <a:spLocks noChangeArrowheads="1"/>
            </p:cNvSpPr>
            <p:nvPr/>
          </p:nvSpPr>
          <p:spPr bwMode="auto">
            <a:xfrm>
              <a:off x="13579153" y="7190957"/>
              <a:ext cx="16786547" cy="88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chemeClr val="bg1"/>
                  </a:solidFill>
                  <a:latin typeface="Helvetica" panose="020B0604020202020204" pitchFamily="34" charset="0"/>
                  <a:cs typeface="Helvetica" panose="020B0604020202020204" pitchFamily="34" charset="0"/>
                </a:rPr>
                <a:t>Results</a:t>
              </a:r>
              <a:endParaRPr lang="en-CA" altLang="en-US" sz="5400" dirty="0">
                <a:solidFill>
                  <a:schemeClr val="bg1"/>
                </a:solidFill>
                <a:latin typeface="Helvetica" panose="020B0604020202020204" pitchFamily="34" charset="0"/>
                <a:cs typeface="Helvetica" panose="020B0604020202020204" pitchFamily="34" charset="0"/>
              </a:endParaRPr>
            </a:p>
          </p:txBody>
        </p:sp>
      </p:grpSp>
      <p:grpSp>
        <p:nvGrpSpPr>
          <p:cNvPr id="68" name="Group 67"/>
          <p:cNvGrpSpPr/>
          <p:nvPr/>
        </p:nvGrpSpPr>
        <p:grpSpPr>
          <a:xfrm>
            <a:off x="30979222" y="6310333"/>
            <a:ext cx="12280392" cy="13405414"/>
            <a:chOff x="31089600" y="7195078"/>
            <a:chExt cx="11887200" cy="13263662"/>
          </a:xfrm>
        </p:grpSpPr>
        <p:grpSp>
          <p:nvGrpSpPr>
            <p:cNvPr id="50" name="Group 49"/>
            <p:cNvGrpSpPr/>
            <p:nvPr/>
          </p:nvGrpSpPr>
          <p:grpSpPr>
            <a:xfrm>
              <a:off x="31089600" y="7195078"/>
              <a:ext cx="11887200" cy="13263662"/>
              <a:chOff x="31089600" y="7195078"/>
              <a:chExt cx="11887200" cy="13263662"/>
            </a:xfrm>
          </p:grpSpPr>
          <p:sp>
            <p:nvSpPr>
              <p:cNvPr id="47" name="Rounded Rectangle 46"/>
              <p:cNvSpPr/>
              <p:nvPr/>
            </p:nvSpPr>
            <p:spPr bwMode="auto">
              <a:xfrm>
                <a:off x="31089600" y="7195078"/>
                <a:ext cx="11887200" cy="13258800"/>
              </a:xfrm>
              <a:prstGeom prst="roundRect">
                <a:avLst>
                  <a:gd name="adj" fmla="val 5538"/>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49" name="Freeform 48"/>
              <p:cNvSpPr/>
              <p:nvPr/>
            </p:nvSpPr>
            <p:spPr bwMode="auto">
              <a:xfrm>
                <a:off x="31089600" y="7996026"/>
                <a:ext cx="11887200" cy="12462714"/>
              </a:xfrm>
              <a:custGeom>
                <a:avLst/>
                <a:gdLst>
                  <a:gd name="connsiteX0" fmla="*/ 0 w 11887200"/>
                  <a:gd name="connsiteY0" fmla="*/ 0 h 12355344"/>
                  <a:gd name="connsiteX1" fmla="*/ 11887200 w 11887200"/>
                  <a:gd name="connsiteY1" fmla="*/ 0 h 12355344"/>
                  <a:gd name="connsiteX2" fmla="*/ 11887200 w 11887200"/>
                  <a:gd name="connsiteY2" fmla="*/ 11697032 h 12355344"/>
                  <a:gd name="connsiteX3" fmla="*/ 11228888 w 11887200"/>
                  <a:gd name="connsiteY3" fmla="*/ 12355344 h 12355344"/>
                  <a:gd name="connsiteX4" fmla="*/ 658312 w 11887200"/>
                  <a:gd name="connsiteY4" fmla="*/ 12355344 h 12355344"/>
                  <a:gd name="connsiteX5" fmla="*/ 0 w 11887200"/>
                  <a:gd name="connsiteY5" fmla="*/ 11697032 h 1235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0" h="12355344">
                    <a:moveTo>
                      <a:pt x="0" y="0"/>
                    </a:moveTo>
                    <a:lnTo>
                      <a:pt x="11887200" y="0"/>
                    </a:lnTo>
                    <a:lnTo>
                      <a:pt x="11887200" y="11697032"/>
                    </a:lnTo>
                    <a:cubicBezTo>
                      <a:pt x="11887200" y="12060608"/>
                      <a:pt x="11592464" y="12355344"/>
                      <a:pt x="11228888" y="12355344"/>
                    </a:cubicBezTo>
                    <a:lnTo>
                      <a:pt x="658312" y="12355344"/>
                    </a:lnTo>
                    <a:cubicBezTo>
                      <a:pt x="294736" y="12355344"/>
                      <a:pt x="0" y="12060608"/>
                      <a:pt x="0" y="11697032"/>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CA" dirty="0">
                  <a:solidFill>
                    <a:schemeClr val="tx1"/>
                  </a:solidFill>
                </a:endParaRPr>
              </a:p>
            </p:txBody>
          </p:sp>
        </p:grpSp>
        <p:sp>
          <p:nvSpPr>
            <p:cNvPr id="62" name="TextBox 40"/>
            <p:cNvSpPr txBox="1">
              <a:spLocks noChangeArrowheads="1"/>
            </p:cNvSpPr>
            <p:nvPr/>
          </p:nvSpPr>
          <p:spPr bwMode="auto">
            <a:xfrm>
              <a:off x="32163659" y="7198185"/>
              <a:ext cx="87829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5400" dirty="0">
                  <a:solidFill>
                    <a:schemeClr val="bg1"/>
                  </a:solidFill>
                  <a:latin typeface="Helvetica" panose="020B0604020202020204" pitchFamily="34" charset="0"/>
                  <a:cs typeface="Helvetica" panose="020B0604020202020204" pitchFamily="34" charset="0"/>
                </a:rPr>
                <a:t>Discussion &amp; Conclusion</a:t>
              </a:r>
              <a:endParaRPr lang="en-CA" altLang="en-US" sz="5400" dirty="0">
                <a:solidFill>
                  <a:schemeClr val="bg1"/>
                </a:solidFill>
                <a:latin typeface="Helvetica" panose="020B0604020202020204" pitchFamily="34" charset="0"/>
                <a:cs typeface="Helvetica" panose="020B0604020202020204" pitchFamily="34" charset="0"/>
              </a:endParaRPr>
            </a:p>
          </p:txBody>
        </p:sp>
      </p:grpSp>
      <p:sp>
        <p:nvSpPr>
          <p:cNvPr id="26" name="Rounded Rectangle 25"/>
          <p:cNvSpPr/>
          <p:nvPr/>
        </p:nvSpPr>
        <p:spPr bwMode="auto">
          <a:xfrm>
            <a:off x="30977441" y="26885040"/>
            <a:ext cx="12282729" cy="3781548"/>
          </a:xfrm>
          <a:prstGeom prst="roundRect">
            <a:avLst>
              <a:gd name="adj" fmla="val 17795"/>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63" name="TextBox 40"/>
          <p:cNvSpPr txBox="1">
            <a:spLocks noChangeArrowheads="1"/>
          </p:cNvSpPr>
          <p:nvPr/>
        </p:nvSpPr>
        <p:spPr bwMode="auto">
          <a:xfrm>
            <a:off x="32077780" y="26879296"/>
            <a:ext cx="9075195" cy="870415"/>
          </a:xfrm>
          <a:prstGeom prst="rect">
            <a:avLst/>
          </a:prstGeom>
          <a:solidFill>
            <a:srgbClr val="3641A2"/>
          </a:solidFill>
          <a:ln>
            <a:noFill/>
          </a:ln>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5400" dirty="0">
                <a:solidFill>
                  <a:schemeClr val="bg1"/>
                </a:solidFill>
                <a:latin typeface="Helvetica" panose="020B0604020202020204" pitchFamily="34" charset="0"/>
                <a:cs typeface="Helvetica" panose="020B0604020202020204" pitchFamily="34" charset="0"/>
              </a:rPr>
              <a:t>Acknowledgements</a:t>
            </a:r>
            <a:endParaRPr lang="en-CA" altLang="en-US" sz="5400" dirty="0">
              <a:solidFill>
                <a:schemeClr val="bg1"/>
              </a:solidFill>
              <a:latin typeface="Helvetica" panose="020B0604020202020204" pitchFamily="34" charset="0"/>
              <a:cs typeface="Helvetica" panose="020B0604020202020204" pitchFamily="34" charset="0"/>
            </a:endParaRPr>
          </a:p>
        </p:txBody>
      </p:sp>
      <p:sp>
        <p:nvSpPr>
          <p:cNvPr id="56" name="Rounded Rectangle 55"/>
          <p:cNvSpPr/>
          <p:nvPr/>
        </p:nvSpPr>
        <p:spPr bwMode="auto">
          <a:xfrm>
            <a:off x="30876734" y="20015333"/>
            <a:ext cx="12282729" cy="4200433"/>
          </a:xfrm>
          <a:prstGeom prst="roundRect">
            <a:avLst>
              <a:gd name="adj" fmla="val 17136"/>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57" name="Freeform 56"/>
          <p:cNvSpPr/>
          <p:nvPr/>
        </p:nvSpPr>
        <p:spPr bwMode="auto">
          <a:xfrm>
            <a:off x="30876734" y="20970719"/>
            <a:ext cx="12282729" cy="5634207"/>
          </a:xfrm>
          <a:custGeom>
            <a:avLst/>
            <a:gdLst>
              <a:gd name="connsiteX0" fmla="*/ 0 w 11887200"/>
              <a:gd name="connsiteY0" fmla="*/ 0 h 4278308"/>
              <a:gd name="connsiteX1" fmla="*/ 11887200 w 11887200"/>
              <a:gd name="connsiteY1" fmla="*/ 0 h 4278308"/>
              <a:gd name="connsiteX2" fmla="*/ 11887200 w 11887200"/>
              <a:gd name="connsiteY2" fmla="*/ 3603420 h 4278308"/>
              <a:gd name="connsiteX3" fmla="*/ 11212312 w 11887200"/>
              <a:gd name="connsiteY3" fmla="*/ 4278308 h 4278308"/>
              <a:gd name="connsiteX4" fmla="*/ 674888 w 11887200"/>
              <a:gd name="connsiteY4" fmla="*/ 4278308 h 4278308"/>
              <a:gd name="connsiteX5" fmla="*/ 0 w 11887200"/>
              <a:gd name="connsiteY5" fmla="*/ 3603420 h 42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0" h="4278308">
                <a:moveTo>
                  <a:pt x="0" y="0"/>
                </a:moveTo>
                <a:lnTo>
                  <a:pt x="11887200" y="0"/>
                </a:lnTo>
                <a:lnTo>
                  <a:pt x="11887200" y="3603420"/>
                </a:lnTo>
                <a:cubicBezTo>
                  <a:pt x="11887200" y="3976148"/>
                  <a:pt x="11585040" y="4278308"/>
                  <a:pt x="11212312" y="4278308"/>
                </a:cubicBezTo>
                <a:lnTo>
                  <a:pt x="674888" y="4278308"/>
                </a:lnTo>
                <a:cubicBezTo>
                  <a:pt x="302158" y="4278308"/>
                  <a:pt x="0" y="3976148"/>
                  <a:pt x="0" y="3603420"/>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CA" dirty="0"/>
          </a:p>
        </p:txBody>
      </p:sp>
      <p:sp>
        <p:nvSpPr>
          <p:cNvPr id="64" name="TextBox 40"/>
          <p:cNvSpPr txBox="1">
            <a:spLocks noChangeArrowheads="1"/>
          </p:cNvSpPr>
          <p:nvPr/>
        </p:nvSpPr>
        <p:spPr bwMode="auto">
          <a:xfrm>
            <a:off x="31995852" y="20030166"/>
            <a:ext cx="9075195" cy="95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eaLnBrk="1" hangingPunct="1"/>
            <a:r>
              <a:rPr lang="en-US" altLang="en-US" sz="5400" dirty="0">
                <a:solidFill>
                  <a:schemeClr val="bg1"/>
                </a:solidFill>
                <a:latin typeface="Helvetica" panose="020B0604020202020204" pitchFamily="34" charset="0"/>
                <a:cs typeface="Helvetica" panose="020B0604020202020204" pitchFamily="34" charset="0"/>
              </a:rPr>
              <a:t>References</a:t>
            </a:r>
            <a:endParaRPr lang="en-CA" altLang="en-US" sz="5400" dirty="0">
              <a:solidFill>
                <a:schemeClr val="bg1"/>
              </a:solidFill>
              <a:latin typeface="Helvetica" panose="020B0604020202020204" pitchFamily="34" charset="0"/>
              <a:cs typeface="Helvetica" panose="020B0604020202020204" pitchFamily="34" charset="0"/>
            </a:endParaRPr>
          </a:p>
        </p:txBody>
      </p:sp>
      <p:sp>
        <p:nvSpPr>
          <p:cNvPr id="5" name="Rounded Rectangle 4"/>
          <p:cNvSpPr/>
          <p:nvPr/>
        </p:nvSpPr>
        <p:spPr bwMode="auto">
          <a:xfrm>
            <a:off x="636776" y="425313"/>
            <a:ext cx="42622838" cy="5462812"/>
          </a:xfrm>
          <a:prstGeom prst="roundRect">
            <a:avLst>
              <a:gd name="adj" fmla="val 13044"/>
            </a:avLst>
          </a:prstGeom>
          <a:solidFill>
            <a:srgbClr val="3641A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CA" sz="8000" dirty="0">
              <a:solidFill>
                <a:schemeClr val="bg1"/>
              </a:solidFill>
            </a:endParaRPr>
          </a:p>
        </p:txBody>
      </p:sp>
      <p:sp>
        <p:nvSpPr>
          <p:cNvPr id="149" name="Freeform 148"/>
          <p:cNvSpPr/>
          <p:nvPr/>
        </p:nvSpPr>
        <p:spPr bwMode="auto">
          <a:xfrm>
            <a:off x="30977441" y="27816361"/>
            <a:ext cx="12282728" cy="4689552"/>
          </a:xfrm>
          <a:custGeom>
            <a:avLst/>
            <a:gdLst>
              <a:gd name="connsiteX0" fmla="*/ 0 w 12282728"/>
              <a:gd name="connsiteY0" fmla="*/ 0 h 3094712"/>
              <a:gd name="connsiteX1" fmla="*/ 12282728 w 12282728"/>
              <a:gd name="connsiteY1" fmla="*/ 0 h 3094712"/>
              <a:gd name="connsiteX2" fmla="*/ 12282728 w 12282728"/>
              <a:gd name="connsiteY2" fmla="*/ 2382920 h 3094712"/>
              <a:gd name="connsiteX3" fmla="*/ 11570936 w 12282728"/>
              <a:gd name="connsiteY3" fmla="*/ 3094712 h 3094712"/>
              <a:gd name="connsiteX4" fmla="*/ 711794 w 12282728"/>
              <a:gd name="connsiteY4" fmla="*/ 3094712 h 3094712"/>
              <a:gd name="connsiteX5" fmla="*/ 0 w 12282728"/>
              <a:gd name="connsiteY5" fmla="*/ 2382920 h 30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2728" h="3094712">
                <a:moveTo>
                  <a:pt x="0" y="0"/>
                </a:moveTo>
                <a:lnTo>
                  <a:pt x="12282728" y="0"/>
                </a:lnTo>
                <a:lnTo>
                  <a:pt x="12282728" y="2382920"/>
                </a:lnTo>
                <a:cubicBezTo>
                  <a:pt x="12282728" y="2776032"/>
                  <a:pt x="11964048" y="3094712"/>
                  <a:pt x="11570936" y="3094712"/>
                </a:cubicBezTo>
                <a:lnTo>
                  <a:pt x="711794" y="3094712"/>
                </a:lnTo>
                <a:cubicBezTo>
                  <a:pt x="318680" y="3094712"/>
                  <a:pt x="0" y="2776032"/>
                  <a:pt x="0" y="2382920"/>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en-CA" dirty="0"/>
          </a:p>
        </p:txBody>
      </p:sp>
      <p:sp>
        <p:nvSpPr>
          <p:cNvPr id="52" name="TextBox 51">
            <a:extLst>
              <a:ext uri="{FF2B5EF4-FFF2-40B4-BE49-F238E27FC236}">
                <a16:creationId xmlns:a16="http://schemas.microsoft.com/office/drawing/2014/main" id="{67D1DDE9-AEAF-4459-A652-646F2523808B}"/>
              </a:ext>
            </a:extLst>
          </p:cNvPr>
          <p:cNvSpPr txBox="1"/>
          <p:nvPr/>
        </p:nvSpPr>
        <p:spPr>
          <a:xfrm>
            <a:off x="4410833" y="970043"/>
            <a:ext cx="35069534" cy="2554545"/>
          </a:xfrm>
          <a:prstGeom prst="rect">
            <a:avLst/>
          </a:prstGeom>
          <a:noFill/>
        </p:spPr>
        <p:txBody>
          <a:bodyPr wrap="square" rtlCol="0">
            <a:spAutoFit/>
          </a:bodyPr>
          <a:lstStyle/>
          <a:p>
            <a:pPr algn="ctr"/>
            <a:r>
              <a:rPr lang="en-US" sz="8000" dirty="0">
                <a:solidFill>
                  <a:schemeClr val="bg1"/>
                </a:solidFill>
                <a:latin typeface="Arial" panose="020B0604020202020204" pitchFamily="34" charset="0"/>
                <a:cs typeface="Arial" panose="020B0604020202020204" pitchFamily="34" charset="0"/>
              </a:rPr>
              <a:t>Healthcare Wellness and Burnout, Perspectives from Clinicians in a Federally Qualified Health Center </a:t>
            </a:r>
          </a:p>
        </p:txBody>
      </p:sp>
      <p:sp>
        <p:nvSpPr>
          <p:cNvPr id="53" name="TextBox 13">
            <a:extLst>
              <a:ext uri="{FF2B5EF4-FFF2-40B4-BE49-F238E27FC236}">
                <a16:creationId xmlns:a16="http://schemas.microsoft.com/office/drawing/2014/main" id="{9276F8BE-8D68-42F4-82C1-51CBF86E93E1}"/>
              </a:ext>
            </a:extLst>
          </p:cNvPr>
          <p:cNvSpPr txBox="1">
            <a:spLocks noChangeArrowheads="1"/>
          </p:cNvSpPr>
          <p:nvPr/>
        </p:nvSpPr>
        <p:spPr bwMode="auto">
          <a:xfrm>
            <a:off x="2328975" y="3809609"/>
            <a:ext cx="39226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solidFill>
                  <a:schemeClr val="bg1"/>
                </a:solidFill>
                <a:latin typeface="Helvetica" panose="020B0604020202020204" pitchFamily="34" charset="0"/>
                <a:cs typeface="Helvetica" panose="020B0604020202020204" pitchFamily="34" charset="0"/>
              </a:rPr>
              <a:t>Andrew Cauley</a:t>
            </a:r>
            <a:r>
              <a:rPr lang="en-US" altLang="en-US" sz="4800" baseline="30000" dirty="0">
                <a:solidFill>
                  <a:schemeClr val="bg1"/>
                </a:solidFill>
                <a:latin typeface="Helvetica" panose="020B0604020202020204" pitchFamily="34" charset="0"/>
                <a:cs typeface="Helvetica" panose="020B0604020202020204" pitchFamily="34" charset="0"/>
              </a:rPr>
              <a:t>1</a:t>
            </a:r>
            <a:r>
              <a:rPr lang="en-US" altLang="en-US" sz="4800" dirty="0">
                <a:solidFill>
                  <a:schemeClr val="bg1"/>
                </a:solidFill>
                <a:latin typeface="Helvetica" panose="020B0604020202020204" pitchFamily="34" charset="0"/>
                <a:cs typeface="Helvetica" panose="020B0604020202020204" pitchFamily="34" charset="0"/>
              </a:rPr>
              <a:t>, Alexander Green</a:t>
            </a:r>
            <a:r>
              <a:rPr lang="en-US" altLang="en-US" sz="4800" baseline="30000" dirty="0">
                <a:solidFill>
                  <a:schemeClr val="bg1"/>
                </a:solidFill>
                <a:latin typeface="Helvetica" panose="020B0604020202020204" pitchFamily="34" charset="0"/>
                <a:cs typeface="Helvetica" panose="020B0604020202020204" pitchFamily="34" charset="0"/>
              </a:rPr>
              <a:t>2,3</a:t>
            </a:r>
            <a:r>
              <a:rPr lang="en-US" altLang="en-US" sz="4800" dirty="0">
                <a:solidFill>
                  <a:schemeClr val="bg1"/>
                </a:solidFill>
                <a:latin typeface="Helvetica" panose="020B0604020202020204" pitchFamily="34" charset="0"/>
                <a:cs typeface="Helvetica" panose="020B0604020202020204" pitchFamily="34" charset="0"/>
              </a:rPr>
              <a:t>, Paula Gardiner</a:t>
            </a:r>
            <a:r>
              <a:rPr lang="en-US" altLang="en-US" sz="4800" baseline="30000" dirty="0">
                <a:solidFill>
                  <a:schemeClr val="bg1"/>
                </a:solidFill>
                <a:latin typeface="Helvetica" panose="020B0604020202020204" pitchFamily="34" charset="0"/>
                <a:cs typeface="Helvetica" panose="020B0604020202020204" pitchFamily="34" charset="0"/>
              </a:rPr>
              <a:t>1,3</a:t>
            </a:r>
          </a:p>
        </p:txBody>
      </p:sp>
      <p:sp>
        <p:nvSpPr>
          <p:cNvPr id="54" name="TextBox 14">
            <a:extLst>
              <a:ext uri="{FF2B5EF4-FFF2-40B4-BE49-F238E27FC236}">
                <a16:creationId xmlns:a16="http://schemas.microsoft.com/office/drawing/2014/main" id="{3F6D9C59-C04E-467E-921E-4D6EFACD7ED8}"/>
              </a:ext>
            </a:extLst>
          </p:cNvPr>
          <p:cNvSpPr txBox="1">
            <a:spLocks noChangeArrowheads="1"/>
          </p:cNvSpPr>
          <p:nvPr/>
        </p:nvSpPr>
        <p:spPr bwMode="auto">
          <a:xfrm>
            <a:off x="1676442" y="4904381"/>
            <a:ext cx="40660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anose="020B0604020202020204" pitchFamily="34" charset="0"/>
                <a:cs typeface="Arial" panose="020B0604020202020204" pitchFamily="34" charset="0"/>
              </a:defRPr>
            </a:lvl1pPr>
            <a:lvl2pPr marL="742950" indent="-285750" eaLnBrk="0" hangingPunct="0">
              <a:defRPr sz="8600">
                <a:solidFill>
                  <a:schemeClr val="tx1"/>
                </a:solidFill>
                <a:latin typeface="Arial" panose="020B0604020202020204" pitchFamily="34" charset="0"/>
                <a:cs typeface="Arial" panose="020B0604020202020204" pitchFamily="34" charset="0"/>
              </a:defRPr>
            </a:lvl2pPr>
            <a:lvl3pPr marL="1143000" indent="-228600" eaLnBrk="0" hangingPunct="0">
              <a:defRPr sz="8600">
                <a:solidFill>
                  <a:schemeClr val="tx1"/>
                </a:solidFill>
                <a:latin typeface="Arial" panose="020B0604020202020204" pitchFamily="34" charset="0"/>
                <a:cs typeface="Arial" panose="020B0604020202020204" pitchFamily="34" charset="0"/>
              </a:defRPr>
            </a:lvl3pPr>
            <a:lvl4pPr marL="1600200" indent="-228600" eaLnBrk="0" hangingPunct="0">
              <a:defRPr sz="8600">
                <a:solidFill>
                  <a:schemeClr val="tx1"/>
                </a:solidFill>
                <a:latin typeface="Arial" panose="020B0604020202020204" pitchFamily="34" charset="0"/>
                <a:cs typeface="Arial" panose="020B0604020202020204" pitchFamily="34" charset="0"/>
              </a:defRPr>
            </a:lvl4pPr>
            <a:lvl5pPr marL="2057400" indent="-228600" eaLnBrk="0" hangingPunct="0">
              <a:defRPr sz="8600">
                <a:solidFill>
                  <a:schemeClr val="tx1"/>
                </a:solidFill>
                <a:latin typeface="Arial" panose="020B0604020202020204" pitchFamily="34" charset="0"/>
                <a:cs typeface="Arial" panose="020B0604020202020204" pitchFamily="34" charset="0"/>
              </a:defRPr>
            </a:lvl5pPr>
            <a:lvl6pPr marL="25146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6pPr>
            <a:lvl7pPr marL="29718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7pPr>
            <a:lvl8pPr marL="34290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8pPr>
            <a:lvl9pPr marL="3886200" indent="-228600" defTabSz="4387850" eaLnBrk="0" fontAlgn="base" hangingPunct="0">
              <a:spcBef>
                <a:spcPct val="0"/>
              </a:spcBef>
              <a:spcAft>
                <a:spcPct val="0"/>
              </a:spcAft>
              <a:defRPr sz="8600">
                <a:solidFill>
                  <a:schemeClr val="tx1"/>
                </a:solidFill>
                <a:latin typeface="Arial" panose="020B0604020202020204" pitchFamily="34" charset="0"/>
                <a:cs typeface="Arial" panose="020B0604020202020204" pitchFamily="34" charset="0"/>
              </a:defRPr>
            </a:lvl9pPr>
          </a:lstStyle>
          <a:p>
            <a:pPr algn="ctr" eaLnBrk="1" hangingPunct="1"/>
            <a:r>
              <a:rPr lang="en-US" sz="3600" baseline="30000" dirty="0">
                <a:solidFill>
                  <a:schemeClr val="bg1"/>
                </a:solidFill>
              </a:rPr>
              <a:t>1</a:t>
            </a:r>
            <a:r>
              <a:rPr lang="en-US" sz="3600" dirty="0">
                <a:solidFill>
                  <a:schemeClr val="bg1"/>
                </a:solidFill>
              </a:rPr>
              <a:t>University of Massachusetts Medical School, </a:t>
            </a:r>
            <a:r>
              <a:rPr lang="en-US" sz="3600" baseline="30000" dirty="0">
                <a:solidFill>
                  <a:schemeClr val="bg1"/>
                </a:solidFill>
              </a:rPr>
              <a:t>2</a:t>
            </a:r>
            <a:r>
              <a:rPr lang="en-US" sz="3600" dirty="0">
                <a:solidFill>
                  <a:schemeClr val="bg1"/>
                </a:solidFill>
              </a:rPr>
              <a:t>Harvard Medical School, </a:t>
            </a:r>
            <a:r>
              <a:rPr lang="en-US" sz="3600" baseline="30000" dirty="0">
                <a:solidFill>
                  <a:schemeClr val="bg1"/>
                </a:solidFill>
              </a:rPr>
              <a:t>3</a:t>
            </a:r>
            <a:r>
              <a:rPr lang="en-US" sz="3600" dirty="0">
                <a:solidFill>
                  <a:schemeClr val="bg1"/>
                </a:solidFill>
              </a:rPr>
              <a:t>Family Health Center of Worcester</a:t>
            </a:r>
            <a:endParaRPr lang="en-US" altLang="en-US" sz="3600" dirty="0">
              <a:solidFill>
                <a:schemeClr val="bg1"/>
              </a:solidFill>
              <a:latin typeface="Helvetica" panose="020B0604020202020204" pitchFamily="34" charset="0"/>
              <a:cs typeface="Helvetica" panose="020B0604020202020204" pitchFamily="34" charset="0"/>
            </a:endParaRPr>
          </a:p>
        </p:txBody>
      </p:sp>
      <p:pic>
        <p:nvPicPr>
          <p:cNvPr id="55" name="Picture 54">
            <a:extLst>
              <a:ext uri="{FF2B5EF4-FFF2-40B4-BE49-F238E27FC236}">
                <a16:creationId xmlns:a16="http://schemas.microsoft.com/office/drawing/2014/main" id="{246BCB69-4B14-417C-8DD7-756A1349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6" y="3260887"/>
            <a:ext cx="6590805" cy="2306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9" name="TextBox 68">
            <a:extLst>
              <a:ext uri="{FF2B5EF4-FFF2-40B4-BE49-F238E27FC236}">
                <a16:creationId xmlns:a16="http://schemas.microsoft.com/office/drawing/2014/main" id="{38A9D929-92C1-4994-9C23-4BCA91436234}"/>
              </a:ext>
            </a:extLst>
          </p:cNvPr>
          <p:cNvSpPr txBox="1"/>
          <p:nvPr/>
        </p:nvSpPr>
        <p:spPr>
          <a:xfrm>
            <a:off x="1077686" y="7521519"/>
            <a:ext cx="11364685" cy="7109639"/>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Burnout continues to be one of the most challenging problems to solve in healthcare. More than half of all physicians in the United States experience some form of burnout (</a:t>
            </a:r>
            <a:r>
              <a:rPr lang="en-US" sz="2400" dirty="0" err="1">
                <a:effectLst/>
                <a:latin typeface="Arial" panose="020B0604020202020204" pitchFamily="34" charset="0"/>
                <a:ea typeface="Calibri" panose="020F0502020204030204" pitchFamily="34" charset="0"/>
                <a:cs typeface="Arial" panose="020B0604020202020204" pitchFamily="34" charset="0"/>
              </a:rPr>
              <a:t>Shanafelt</a:t>
            </a:r>
            <a:r>
              <a:rPr lang="en-US" sz="2400" dirty="0">
                <a:effectLst/>
                <a:latin typeface="Arial" panose="020B0604020202020204" pitchFamily="34" charset="0"/>
                <a:ea typeface="Calibri" panose="020F0502020204030204" pitchFamily="34" charset="0"/>
                <a:cs typeface="Arial" panose="020B0604020202020204" pitchFamily="34" charset="0"/>
              </a:rPr>
              <a:t>, Hasan et al. 2015) and the national costs incurred may be as high as $6.3 billion (Han, </a:t>
            </a:r>
            <a:r>
              <a:rPr lang="en-US" sz="2400" dirty="0" err="1">
                <a:effectLst/>
                <a:latin typeface="Arial" panose="020B0604020202020204" pitchFamily="34" charset="0"/>
                <a:ea typeface="Calibri" panose="020F0502020204030204" pitchFamily="34" charset="0"/>
                <a:cs typeface="Arial" panose="020B0604020202020204" pitchFamily="34" charset="0"/>
              </a:rPr>
              <a:t>Shanafelt</a:t>
            </a:r>
            <a:r>
              <a:rPr lang="en-US" sz="2400" dirty="0">
                <a:effectLst/>
                <a:latin typeface="Arial" panose="020B0604020202020204" pitchFamily="34" charset="0"/>
                <a:ea typeface="Calibri" panose="020F0502020204030204" pitchFamily="34" charset="0"/>
                <a:cs typeface="Arial" panose="020B0604020202020204" pitchFamily="34" charset="0"/>
              </a:rPr>
              <a:t> et al. 2019). Burnout is especially endemic in the fields of primary care, where clinicians often work in complicated health systems that require them to see an abundance of challenging patients (Beasley, Holden et al. 2020). </a:t>
            </a:r>
          </a:p>
          <a:p>
            <a:endParaRPr lang="en-US" sz="2400" dirty="0">
              <a:latin typeface="Arial" panose="020B0604020202020204" pitchFamily="34" charset="0"/>
              <a:ea typeface="Calibri" panose="020F0502020204030204" pitchFamily="34" charset="0"/>
              <a:cs typeface="Arial" panose="020B0604020202020204" pitchFamily="34" charset="0"/>
            </a:endParaRPr>
          </a:p>
          <a:p>
            <a:r>
              <a:rPr lang="en-US" sz="2400" dirty="0">
                <a:effectLst/>
                <a:latin typeface="Arial" panose="020B0604020202020204" pitchFamily="34" charset="0"/>
                <a:ea typeface="Calibri" panose="020F0502020204030204" pitchFamily="34" charset="0"/>
                <a:cs typeface="Arial" panose="020B0604020202020204" pitchFamily="34" charset="0"/>
              </a:rPr>
              <a:t>Clinicians who work at Federally Qualified Health Centers (FQHCs) are particularly at risk for burnout due to increased administrative work load, electronic health record (EHR) burden, and the rising complexity of primary care practice for patients with socioeconomic disparities (Edwards, Marino et al. 2018) (Friedberg, Reid et al. 2017) (</a:t>
            </a:r>
            <a:r>
              <a:rPr lang="en-US" sz="2400" dirty="0" err="1">
                <a:effectLst/>
                <a:latin typeface="Arial" panose="020B0604020202020204" pitchFamily="34" charset="0"/>
                <a:ea typeface="Calibri" panose="020F0502020204030204" pitchFamily="34" charset="0"/>
                <a:cs typeface="Arial" panose="020B0604020202020204" pitchFamily="34" charset="0"/>
              </a:rPr>
              <a:t>Kroth</a:t>
            </a:r>
            <a:r>
              <a:rPr lang="en-US" sz="2400" dirty="0">
                <a:effectLst/>
                <a:latin typeface="Arial" panose="020B0604020202020204" pitchFamily="34" charset="0"/>
                <a:ea typeface="Calibri" panose="020F0502020204030204" pitchFamily="34" charset="0"/>
                <a:cs typeface="Arial" panose="020B0604020202020204" pitchFamily="34" charset="0"/>
              </a:rPr>
              <a:t>, Morioka-Douglas et al. 2018, Gardner, Cooper et al. 2019, Tai-Seale, Dillon et al. 2019) (</a:t>
            </a:r>
            <a:r>
              <a:rPr lang="en-US" sz="2400" dirty="0" err="1">
                <a:effectLst/>
                <a:latin typeface="Arial" panose="020B0604020202020204" pitchFamily="34" charset="0"/>
                <a:ea typeface="Calibri" panose="020F0502020204030204" pitchFamily="34" charset="0"/>
                <a:cs typeface="Arial" panose="020B0604020202020204" pitchFamily="34" charset="0"/>
              </a:rPr>
              <a:t>Olayiwola</a:t>
            </a:r>
            <a:r>
              <a:rPr lang="en-US" sz="2400" dirty="0">
                <a:effectLst/>
                <a:latin typeface="Arial" panose="020B0604020202020204" pitchFamily="34" charset="0"/>
                <a:ea typeface="Calibri" panose="020F0502020204030204" pitchFamily="34" charset="0"/>
                <a:cs typeface="Arial" panose="020B0604020202020204" pitchFamily="34" charset="0"/>
              </a:rPr>
              <a:t>, Willard-Grace et al. 2018, Kung, Cheung et al. 2019). Increased clinician burnout has been shown to decrease positive interactions with patients leading to low patient satisfaction, poor quality of care, and higher staff and clinician turnover (</a:t>
            </a:r>
            <a:r>
              <a:rPr lang="en-US" sz="2400" dirty="0" err="1">
                <a:effectLst/>
                <a:latin typeface="Arial" panose="020B0604020202020204" pitchFamily="34" charset="0"/>
                <a:ea typeface="Calibri" panose="020F0502020204030204" pitchFamily="34" charset="0"/>
                <a:cs typeface="Arial" panose="020B0604020202020204" pitchFamily="34" charset="0"/>
              </a:rPr>
              <a:t>Rothenberger</a:t>
            </a:r>
            <a:r>
              <a:rPr lang="en-US" sz="2400" dirty="0">
                <a:effectLst/>
                <a:latin typeface="Arial" panose="020B0604020202020204" pitchFamily="34" charset="0"/>
                <a:ea typeface="Calibri" panose="020F0502020204030204" pitchFamily="34" charset="0"/>
                <a:cs typeface="Arial" panose="020B0604020202020204" pitchFamily="34" charset="0"/>
              </a:rPr>
              <a:t> 2017) (Willard-Grace, Knox et al. 2019). </a:t>
            </a:r>
            <a:r>
              <a:rPr lang="en-US" sz="2400" dirty="0">
                <a:latin typeface="Arial" panose="020B0604020202020204" pitchFamily="34" charset="0"/>
                <a:cs typeface="Arial" panose="020B0604020202020204" pitchFamily="34" charset="0"/>
              </a:rPr>
              <a:t>We sought to investigate perspectives of burnout among clinicians at Family Health Center of Worcester in Worcester, Massachusetts.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06F9C148-906E-414A-847E-242A21A8FB92}"/>
              </a:ext>
            </a:extLst>
          </p:cNvPr>
          <p:cNvSpPr txBox="1"/>
          <p:nvPr/>
        </p:nvSpPr>
        <p:spPr>
          <a:xfrm>
            <a:off x="825062" y="22131091"/>
            <a:ext cx="11617309" cy="4493538"/>
          </a:xfrm>
          <a:prstGeom prst="rect">
            <a:avLst/>
          </a:prstGeom>
          <a:noFill/>
        </p:spPr>
        <p:txBody>
          <a:bodyPr wrap="square">
            <a:spAutoFit/>
          </a:bodyPr>
          <a:lstStyle/>
          <a:p>
            <a:r>
              <a:rPr lang="en-US" sz="2200" dirty="0">
                <a:latin typeface="Arial" panose="020B0604020202020204" pitchFamily="34" charset="0"/>
                <a:cs typeface="Arial" panose="020B0604020202020204" pitchFamily="34" charset="0"/>
              </a:rPr>
              <a:t>We proposed a novel, three-component wellness program to our clinicians (</a:t>
            </a:r>
            <a:r>
              <a:rPr lang="en-US" sz="2200" b="1" dirty="0">
                <a:latin typeface="Arial" panose="020B0604020202020204" pitchFamily="34" charset="0"/>
                <a:cs typeface="Arial" panose="020B0604020202020204" pitchFamily="34" charset="0"/>
              </a:rPr>
              <a:t>Figure S1</a:t>
            </a:r>
            <a:r>
              <a:rPr lang="en-US" sz="2200" dirty="0">
                <a:latin typeface="Arial" panose="020B0604020202020204" pitchFamily="34" charset="0"/>
                <a:cs typeface="Arial" panose="020B0604020202020204" pitchFamily="34" charset="0"/>
              </a:rPr>
              <a:t>) to help mitigate the effects of burnout at FHCW. After one year, we invited our clinicians to attend one of three focus groups where we could listen to their feedback about the program as well as their thoughts on burnout and wellness. Participants were randomly assigned to one of the three groups, each led by a trained facilitator that utilized a focus group guide.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All three groups were audio recorded, transcribed by professional software (NVIVO transcription), and reviewed by the RA (AWC). The RA and co-investigator (PG) independently coded all three transcripts. The RA and co-investigator reconciled the codes with the PI (AG) and resolved any differences by consensus and transcript review. Coders identified high density codes and combined similar codes into categories, which were shared with the research team. </a:t>
            </a:r>
          </a:p>
          <a:p>
            <a:endParaRPr lang="en-US" sz="2200"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F37F0F34-B110-4512-AC32-91291C75B348}"/>
              </a:ext>
            </a:extLst>
          </p:cNvPr>
          <p:cNvSpPr txBox="1"/>
          <p:nvPr/>
        </p:nvSpPr>
        <p:spPr>
          <a:xfrm>
            <a:off x="13878401" y="7846323"/>
            <a:ext cx="16133513" cy="23729573"/>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Coding Results</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Thematic Results</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57AEBA13-1D30-4B33-BCA1-EB4929D54B51}"/>
              </a:ext>
            </a:extLst>
          </p:cNvPr>
          <p:cNvSpPr txBox="1"/>
          <p:nvPr/>
        </p:nvSpPr>
        <p:spPr>
          <a:xfrm>
            <a:off x="31235959" y="7424341"/>
            <a:ext cx="11788967" cy="11910953"/>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The  results from our focus group analysis indicate that burnout is a complex problem with no clear, singular solution. This is especially true in FQHCs in areas with low income or racially diverse patients and where the recent COVID-19 pandemic has exacerbated deep seeded disparities (</a:t>
            </a:r>
            <a:r>
              <a:rPr lang="en-US" sz="3200" b="1" dirty="0">
                <a:latin typeface="Arial" panose="020B0604020202020204" pitchFamily="34" charset="0"/>
                <a:cs typeface="Arial" panose="020B0604020202020204" pitchFamily="34" charset="0"/>
              </a:rPr>
              <a:t>citation</a:t>
            </a:r>
            <a:r>
              <a:rPr lang="en-US" sz="3200" dirty="0">
                <a:latin typeface="Arial" panose="020B0604020202020204" pitchFamily="34" charset="0"/>
                <a:cs typeface="Arial" panose="020B0604020202020204" pitchFamily="34" charset="0"/>
              </a:rPr>
              <a:t>). Clinicians who choose to practice in these settings do so in large part because of their commitment to serving patients that require complex care, often in multicultural and multilingual environments (</a:t>
            </a:r>
            <a:r>
              <a:rPr lang="en-US" sz="3200" b="1" dirty="0">
                <a:latin typeface="Arial" panose="020B0604020202020204" pitchFamily="34" charset="0"/>
                <a:cs typeface="Arial" panose="020B0604020202020204" pitchFamily="34" charset="0"/>
              </a:rPr>
              <a:t>citation</a:t>
            </a:r>
            <a:r>
              <a:rPr lang="en-US" sz="3200" dirty="0">
                <a:latin typeface="Arial" panose="020B0604020202020204" pitchFamily="34" charset="0"/>
                <a:cs typeface="Arial" panose="020B0604020202020204" pitchFamily="34" charset="0"/>
              </a:rPr>
              <a:t>). Although they are often mission driven and committed, the systemic problems in FQHCs can be overwhelming to the care team (</a:t>
            </a:r>
            <a:r>
              <a:rPr lang="en-US" sz="3200" b="1" dirty="0">
                <a:latin typeface="Arial" panose="020B0604020202020204" pitchFamily="34" charset="0"/>
                <a:cs typeface="Arial" panose="020B0604020202020204" pitchFamily="34" charset="0"/>
              </a:rPr>
              <a:t>citation?</a:t>
            </a:r>
            <a:r>
              <a:rPr lang="en-US" sz="3200" dirty="0">
                <a:latin typeface="Arial" panose="020B0604020202020204" pitchFamily="34" charset="0"/>
                <a:cs typeface="Arial" panose="020B0604020202020204" pitchFamily="34" charset="0"/>
              </a:rPr>
              <a:t>).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Literature about burnout in primary care increasingly shows that it is rooted in systemic problems (</a:t>
            </a:r>
            <a:r>
              <a:rPr lang="en-US" sz="3200" b="1" dirty="0">
                <a:latin typeface="Arial" panose="020B0604020202020204" pitchFamily="34" charset="0"/>
                <a:cs typeface="Arial" panose="020B0604020202020204" pitchFamily="34" charset="0"/>
              </a:rPr>
              <a:t>citation</a:t>
            </a:r>
            <a:r>
              <a:rPr lang="en-US" sz="3200" dirty="0">
                <a:latin typeface="Arial" panose="020B0604020202020204" pitchFamily="34" charset="0"/>
                <a:cs typeface="Arial" panose="020B0604020202020204" pitchFamily="34" charset="0"/>
              </a:rPr>
              <a:t>) and our data supports this. Without highly functional systems  in place to allow clinicians to care for their patients efficiently and effectively, clinicians are faced with the choice of taking on the extra burden themselves, or not doing so and feeling they have let their patients down (and their mission to serve). This no-win situation can then lead to burnout, characterized by emotional exhaustion, depersonalization, and a lack of personal accomplishment (</a:t>
            </a:r>
            <a:r>
              <a:rPr lang="en-US" sz="3200" b="1" dirty="0">
                <a:latin typeface="Arial" panose="020B0604020202020204" pitchFamily="34" charset="0"/>
                <a:cs typeface="Arial" panose="020B0604020202020204" pitchFamily="34" charset="0"/>
              </a:rPr>
              <a:t>Maslach</a:t>
            </a:r>
            <a:r>
              <a:rPr lang="en-US" sz="3200" dirty="0">
                <a:latin typeface="Arial" panose="020B0604020202020204" pitchFamily="34" charset="0"/>
                <a:cs typeface="Arial" panose="020B0604020202020204" pitchFamily="34" charset="0"/>
              </a:rPr>
              <a:t>). Our findings highlight these difficulties as well as potential solutions from the perspectives of clinicians.</a:t>
            </a:r>
          </a:p>
        </p:txBody>
      </p:sp>
      <p:pic>
        <p:nvPicPr>
          <p:cNvPr id="9" name="Picture 2" descr="https://nam.edu/wp-content/uploads/2018/01/Nurse-suicide-sm-graphic.png">
            <a:extLst>
              <a:ext uri="{FF2B5EF4-FFF2-40B4-BE49-F238E27FC236}">
                <a16:creationId xmlns:a16="http://schemas.microsoft.com/office/drawing/2014/main" id="{FFC6BBE0-3C85-4090-9A8F-347EC24FA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370" y="14949077"/>
            <a:ext cx="10698691" cy="534934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7336938-9861-4E4A-89FD-DEB6BE1B4A4E}"/>
              </a:ext>
            </a:extLst>
          </p:cNvPr>
          <p:cNvPicPr/>
          <p:nvPr/>
        </p:nvPicPr>
        <p:blipFill>
          <a:blip r:embed="rId5">
            <a:extLst>
              <a:ext uri="{28A0092B-C50C-407E-A947-70E740481C1C}">
                <a14:useLocalDpi xmlns:a14="http://schemas.microsoft.com/office/drawing/2010/main" val="0"/>
              </a:ext>
            </a:extLst>
          </a:blip>
          <a:stretch>
            <a:fillRect/>
          </a:stretch>
        </p:blipFill>
        <p:spPr>
          <a:xfrm>
            <a:off x="1284370" y="26309053"/>
            <a:ext cx="10504369" cy="5639304"/>
          </a:xfrm>
          <a:prstGeom prst="rect">
            <a:avLst/>
          </a:prstGeom>
        </p:spPr>
      </p:pic>
      <p:sp>
        <p:nvSpPr>
          <p:cNvPr id="51" name="TextBox 50">
            <a:extLst>
              <a:ext uri="{FF2B5EF4-FFF2-40B4-BE49-F238E27FC236}">
                <a16:creationId xmlns:a16="http://schemas.microsoft.com/office/drawing/2014/main" id="{91119900-A9B0-4F2E-A518-C93F73F5F0A8}"/>
              </a:ext>
            </a:extLst>
          </p:cNvPr>
          <p:cNvSpPr txBox="1"/>
          <p:nvPr/>
        </p:nvSpPr>
        <p:spPr>
          <a:xfrm>
            <a:off x="2328975" y="31969627"/>
            <a:ext cx="8066314"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Figure S1. </a:t>
            </a:r>
            <a:r>
              <a:rPr lang="en-US" sz="2000" dirty="0">
                <a:latin typeface="Arial" panose="020B0604020202020204" pitchFamily="34" charset="0"/>
                <a:cs typeface="Arial" panose="020B0604020202020204" pitchFamily="34" charset="0"/>
              </a:rPr>
              <a:t>Implementation of our three-component wellness program.</a:t>
            </a:r>
            <a:endParaRPr lang="en-US" sz="2000" dirty="0"/>
          </a:p>
        </p:txBody>
      </p:sp>
      <p:pic>
        <p:nvPicPr>
          <p:cNvPr id="22" name="Picture 21">
            <a:extLst>
              <a:ext uri="{FF2B5EF4-FFF2-40B4-BE49-F238E27FC236}">
                <a16:creationId xmlns:a16="http://schemas.microsoft.com/office/drawing/2014/main" id="{3185B1E6-5A04-4FC3-B3DE-3F9F449718D0}"/>
              </a:ext>
            </a:extLst>
          </p:cNvPr>
          <p:cNvPicPr>
            <a:picLocks noChangeAspect="1"/>
          </p:cNvPicPr>
          <p:nvPr/>
        </p:nvPicPr>
        <p:blipFill rotWithShape="1">
          <a:blip r:embed="rId6"/>
          <a:srcRect t="5671" b="4813"/>
          <a:stretch/>
        </p:blipFill>
        <p:spPr>
          <a:xfrm>
            <a:off x="14919157" y="8534400"/>
            <a:ext cx="13844336" cy="6414678"/>
          </a:xfrm>
          <a:prstGeom prst="rect">
            <a:avLst/>
          </a:prstGeom>
        </p:spPr>
      </p:pic>
      <p:sp>
        <p:nvSpPr>
          <p:cNvPr id="27" name="TextBox 26">
            <a:extLst>
              <a:ext uri="{FF2B5EF4-FFF2-40B4-BE49-F238E27FC236}">
                <a16:creationId xmlns:a16="http://schemas.microsoft.com/office/drawing/2014/main" id="{C451B767-8DA0-48DD-B452-A899DA2BB076}"/>
              </a:ext>
            </a:extLst>
          </p:cNvPr>
          <p:cNvSpPr txBox="1"/>
          <p:nvPr/>
        </p:nvSpPr>
        <p:spPr>
          <a:xfrm>
            <a:off x="14614323" y="14982769"/>
            <a:ext cx="14453999" cy="1077218"/>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Figure 1. </a:t>
            </a:r>
            <a:r>
              <a:rPr lang="en-US" sz="3200" dirty="0">
                <a:latin typeface="Arial" panose="020B0604020202020204" pitchFamily="34" charset="0"/>
                <a:cs typeface="Arial" panose="020B0604020202020204" pitchFamily="34" charset="0"/>
              </a:rPr>
              <a:t>Most frequent phrases (codes) that emerged from our focus groups centered on work life, experience with burnout, and the wellness program.</a:t>
            </a:r>
            <a:endParaRPr lang="en-US" sz="3200" dirty="0"/>
          </a:p>
        </p:txBody>
      </p:sp>
      <p:graphicFrame>
        <p:nvGraphicFramePr>
          <p:cNvPr id="43" name="Table 42">
            <a:extLst>
              <a:ext uri="{FF2B5EF4-FFF2-40B4-BE49-F238E27FC236}">
                <a16:creationId xmlns:a16="http://schemas.microsoft.com/office/drawing/2014/main" id="{74CB3E17-0006-44E5-B014-6D0F8194F4FA}"/>
              </a:ext>
            </a:extLst>
          </p:cNvPr>
          <p:cNvGraphicFramePr>
            <a:graphicFrameLocks noGrp="1"/>
          </p:cNvGraphicFramePr>
          <p:nvPr>
            <p:extLst>
              <p:ext uri="{D42A27DB-BD31-4B8C-83A1-F6EECF244321}">
                <p14:modId xmlns:p14="http://schemas.microsoft.com/office/powerpoint/2010/main" val="1297193023"/>
              </p:ext>
            </p:extLst>
          </p:nvPr>
        </p:nvGraphicFramePr>
        <p:xfrm>
          <a:off x="14919158" y="17380741"/>
          <a:ext cx="13844335" cy="13644691"/>
        </p:xfrm>
        <a:graphic>
          <a:graphicData uri="http://schemas.openxmlformats.org/drawingml/2006/table">
            <a:tbl>
              <a:tblPr firstRow="1" firstCol="1" bandRow="1">
                <a:tableStyleId>{5C22544A-7EE6-4342-B048-85BDC9FD1C3A}</a:tableStyleId>
              </a:tblPr>
              <a:tblGrid>
                <a:gridCol w="3772080">
                  <a:extLst>
                    <a:ext uri="{9D8B030D-6E8A-4147-A177-3AD203B41FA5}">
                      <a16:colId xmlns:a16="http://schemas.microsoft.com/office/drawing/2014/main" val="1797311301"/>
                    </a:ext>
                  </a:extLst>
                </a:gridCol>
                <a:gridCol w="10072255">
                  <a:extLst>
                    <a:ext uri="{9D8B030D-6E8A-4147-A177-3AD203B41FA5}">
                      <a16:colId xmlns:a16="http://schemas.microsoft.com/office/drawing/2014/main" val="2594743674"/>
                    </a:ext>
                  </a:extLst>
                </a:gridCol>
              </a:tblGrid>
              <a:tr h="441997">
                <a:tc>
                  <a:txBody>
                    <a:bodyPr/>
                    <a:lstStyle/>
                    <a:p>
                      <a:pPr marL="0" marR="0" algn="ctr">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Theme</a:t>
                      </a:r>
                      <a:endPar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pPr>
                      <a:r>
                        <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rPr>
                        <a:t>Example Quote</a:t>
                      </a:r>
                    </a:p>
                  </a:txBody>
                  <a:tcPr marL="68580" marR="68580" marT="0" marB="0">
                    <a:solidFill>
                      <a:schemeClr val="accent1"/>
                    </a:solidFill>
                  </a:tcPr>
                </a:tc>
                <a:extLst>
                  <a:ext uri="{0D108BD9-81ED-4DB2-BD59-A6C34878D82A}">
                    <a16:rowId xmlns:a16="http://schemas.microsoft.com/office/drawing/2014/main" val="3192491300"/>
                  </a:ext>
                </a:extLst>
              </a:tr>
              <a:tr h="3079108">
                <a:tc>
                  <a:txBody>
                    <a:bodyPr/>
                    <a:lstStyle/>
                    <a:p>
                      <a:pPr marL="0" marR="0">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Clinicians feel burdened by their current workload and can experience moral injury due to lack of resources to care for patients.</a:t>
                      </a:r>
                      <a:endParaRPr lang="en-US" sz="2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marL="0" marR="0">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“But I think we've come home very stressed and then… physically we're doing things that we would tell our patients never to do.” </a:t>
                      </a:r>
                      <a:r>
                        <a:rPr lang="en-US" sz="2600" b="1" dirty="0">
                          <a:solidFill>
                            <a:schemeClr val="tx1"/>
                          </a:solidFill>
                          <a:effectLst/>
                          <a:latin typeface="Arial" panose="020B0604020202020204" pitchFamily="34" charset="0"/>
                          <a:cs typeface="Arial" panose="020B0604020202020204" pitchFamily="34" charset="0"/>
                        </a:rPr>
                        <a:t>-Speaker 12, Group 3</a:t>
                      </a:r>
                      <a:endPar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9958"/>
                  </a:ext>
                </a:extLst>
              </a:tr>
              <a:tr h="2048193">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600">
                          <a:solidFill>
                            <a:schemeClr val="tx1"/>
                          </a:solidFill>
                          <a:effectLst/>
                          <a:latin typeface="Arial" panose="020B0604020202020204" pitchFamily="34" charset="0"/>
                          <a:cs typeface="Arial" panose="020B0604020202020204" pitchFamily="34" charset="0"/>
                        </a:rPr>
                        <a:t>The reasons for burnout are due to systemic problems in the health center.</a:t>
                      </a:r>
                      <a:endParaRPr lang="en-US" sz="26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1"/>
                    </a:solidFill>
                  </a:tcPr>
                </a:tc>
                <a:tc>
                  <a:txBody>
                    <a:bodyPr/>
                    <a:lstStyle/>
                    <a:p>
                      <a:pPr marL="0" marR="0">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 “The systems are completely inefficient. Right. I was talking to somebody the other day I'm like it's a building of incredibly talented people and we just cannot find a way to work efficiently to actually provide good care to patients.” </a:t>
                      </a:r>
                      <a:r>
                        <a:rPr lang="en-US" sz="2600" b="1" dirty="0">
                          <a:solidFill>
                            <a:schemeClr val="tx1"/>
                          </a:solidFill>
                          <a:effectLst/>
                          <a:latin typeface="Arial" panose="020B0604020202020204" pitchFamily="34" charset="0"/>
                          <a:cs typeface="Arial" panose="020B0604020202020204" pitchFamily="34" charset="0"/>
                        </a:rPr>
                        <a:t>-Speaker 10, Group 3</a:t>
                      </a:r>
                      <a:endPar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05007535"/>
                  </a:ext>
                </a:extLst>
              </a:tr>
              <a:tr h="2800948">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600" dirty="0">
                          <a:solidFill>
                            <a:schemeClr val="tx1"/>
                          </a:solidFill>
                          <a:effectLst/>
                          <a:latin typeface="Arial" panose="020B0604020202020204" pitchFamily="34" charset="0"/>
                          <a:cs typeface="Arial" panose="020B0604020202020204" pitchFamily="34" charset="0"/>
                        </a:rPr>
                        <a:t>Support staff (medical assistants, scribes, schedulers, etc.) play a crucial role in the wellness of the entire team.</a:t>
                      </a:r>
                    </a:p>
                  </a:txBody>
                  <a:tcPr marL="68580" marR="68580" marT="0" marB="0">
                    <a:solidFill>
                      <a:schemeClr val="accent1"/>
                    </a:solidFill>
                  </a:tcPr>
                </a:tc>
                <a:tc>
                  <a:txBody>
                    <a:bodyPr/>
                    <a:lstStyle/>
                    <a:p>
                      <a:pPr marL="0" marR="0">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I've had great feedback from patients about when I have a scribe compared to when I don’t. My patients love it… because I actually am more present.” </a:t>
                      </a:r>
                      <a:r>
                        <a:rPr lang="en-US" sz="2600" b="1" dirty="0">
                          <a:solidFill>
                            <a:schemeClr val="tx1"/>
                          </a:solidFill>
                          <a:effectLst/>
                          <a:latin typeface="Arial" panose="020B0604020202020204" pitchFamily="34" charset="0"/>
                          <a:cs typeface="Arial" panose="020B0604020202020204" pitchFamily="34" charset="0"/>
                        </a:rPr>
                        <a:t>-Speaker 8, Group 3</a:t>
                      </a:r>
                      <a:endPar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2259871"/>
                  </a:ext>
                </a:extLst>
              </a:tr>
              <a:tr h="3031887">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600" dirty="0">
                          <a:solidFill>
                            <a:schemeClr val="tx1"/>
                          </a:solidFill>
                          <a:effectLst/>
                          <a:latin typeface="Arial" panose="020B0604020202020204" pitchFamily="34" charset="0"/>
                          <a:cs typeface="Arial" panose="020B0604020202020204" pitchFamily="34" charset="0"/>
                        </a:rPr>
                        <a:t>Perceived differences in priorities and poor communication between administration and healthcare workers contributes to burnout.</a:t>
                      </a:r>
                    </a:p>
                  </a:txBody>
                  <a:tcPr marL="68580" marR="68580" marT="0" marB="0">
                    <a:solidFill>
                      <a:schemeClr val="accent1"/>
                    </a:solidFill>
                  </a:tcPr>
                </a:tc>
                <a:tc>
                  <a:txBody>
                    <a:bodyPr/>
                    <a:lstStyle/>
                    <a:p>
                      <a:r>
                        <a:rPr lang="en-US" sz="2600" dirty="0">
                          <a:solidFill>
                            <a:schemeClr val="tx1"/>
                          </a:solidFill>
                          <a:effectLst/>
                          <a:latin typeface="Arial" panose="020B0604020202020204" pitchFamily="34" charset="0"/>
                          <a:cs typeface="Arial" panose="020B0604020202020204" pitchFamily="34" charset="0"/>
                        </a:rPr>
                        <a:t>“Yeah a lot of what is going on when I sort of took on the role of provider retention in the health center. A lot of what I end up doing is just helping people navigate the bureaucracy and trying to figure out who you even talk to you to get things done. Who do you e-mail.” </a:t>
                      </a:r>
                      <a:r>
                        <a:rPr lang="en-US" sz="2600" b="1" dirty="0">
                          <a:solidFill>
                            <a:schemeClr val="tx1"/>
                          </a:solidFill>
                          <a:effectLst/>
                          <a:latin typeface="Arial" panose="020B0604020202020204" pitchFamily="34" charset="0"/>
                          <a:cs typeface="Arial" panose="020B0604020202020204" pitchFamily="34" charset="0"/>
                        </a:rPr>
                        <a:t>-Speaker 20, Group 2</a:t>
                      </a:r>
                    </a:p>
                  </a:txBody>
                  <a:tcPr marL="68580" marR="68580" marT="0" marB="0"/>
                </a:tc>
                <a:extLst>
                  <a:ext uri="{0D108BD9-81ED-4DB2-BD59-A6C34878D82A}">
                    <a16:rowId xmlns:a16="http://schemas.microsoft.com/office/drawing/2014/main" val="2153969074"/>
                  </a:ext>
                </a:extLst>
              </a:tr>
              <a:tr h="2242558">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600" dirty="0">
                          <a:solidFill>
                            <a:schemeClr val="tx1"/>
                          </a:solidFill>
                          <a:effectLst/>
                          <a:latin typeface="Arial" panose="020B0604020202020204" pitchFamily="34" charset="0"/>
                          <a:cs typeface="Arial" panose="020B0604020202020204" pitchFamily="34" charset="0"/>
                        </a:rPr>
                        <a:t>A communicative and stable team helps clinicians effectively care for patients and thus reduce burnout</a:t>
                      </a:r>
                    </a:p>
                  </a:txBody>
                  <a:tcPr marL="68580" marR="68580" marT="0" marB="0">
                    <a:solidFill>
                      <a:schemeClr val="accent1"/>
                    </a:solidFill>
                  </a:tcPr>
                </a:tc>
                <a:tc>
                  <a:txBody>
                    <a:bodyPr/>
                    <a:lstStyle/>
                    <a:p>
                      <a:pPr marL="0" marR="0">
                        <a:lnSpc>
                          <a:spcPct val="107000"/>
                        </a:lnSpc>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“And then like in the beginning I was all enthusiastic and tried to like build this relationship to the scheduler... And it was great but then they left and then it was like the same thing again and now I'm trying to muster the energy to do it yet again.” </a:t>
                      </a:r>
                      <a:r>
                        <a:rPr lang="en-US" sz="2600" b="1" dirty="0">
                          <a:solidFill>
                            <a:schemeClr val="tx1"/>
                          </a:solidFill>
                          <a:effectLst/>
                          <a:latin typeface="Arial" panose="020B0604020202020204" pitchFamily="34" charset="0"/>
                          <a:cs typeface="Arial" panose="020B0604020202020204" pitchFamily="34" charset="0"/>
                        </a:rPr>
                        <a:t>-Speaker 8, Group 1</a:t>
                      </a:r>
                      <a:endParaRPr lang="en-US" sz="2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30767992"/>
                  </a:ext>
                </a:extLst>
              </a:tr>
            </a:tbl>
          </a:graphicData>
        </a:graphic>
      </p:graphicFrame>
      <p:sp>
        <p:nvSpPr>
          <p:cNvPr id="3" name="TextBox 2">
            <a:extLst>
              <a:ext uri="{FF2B5EF4-FFF2-40B4-BE49-F238E27FC236}">
                <a16:creationId xmlns:a16="http://schemas.microsoft.com/office/drawing/2014/main" id="{BB92F32E-E0C9-4F9F-ABE2-D50B7714E498}"/>
              </a:ext>
            </a:extLst>
          </p:cNvPr>
          <p:cNvSpPr txBox="1"/>
          <p:nvPr/>
        </p:nvSpPr>
        <p:spPr>
          <a:xfrm>
            <a:off x="14919157" y="31196302"/>
            <a:ext cx="13844333" cy="1077218"/>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Figure 2. </a:t>
            </a:r>
            <a:r>
              <a:rPr lang="en-US" sz="3200" dirty="0">
                <a:latin typeface="Arial" panose="020B0604020202020204" pitchFamily="34" charset="0"/>
                <a:cs typeface="Arial" panose="020B0604020202020204" pitchFamily="34" charset="0"/>
              </a:rPr>
              <a:t>Themes</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that emerged from our focus groups centered on work life, experience with burnout, and the wellness program.</a:t>
            </a:r>
          </a:p>
        </p:txBody>
      </p:sp>
      <p:pic>
        <p:nvPicPr>
          <p:cNvPr id="4" name="Picture 53">
            <a:extLst>
              <a:ext uri="{FF2B5EF4-FFF2-40B4-BE49-F238E27FC236}">
                <a16:creationId xmlns:a16="http://schemas.microsoft.com/office/drawing/2014/main" id="{C1785C2B-3E1B-412C-8E44-5BA616D13B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48170" y="28020645"/>
            <a:ext cx="8122877" cy="4280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D2A4E1-A480-409E-B235-5EC60BAE5E3D}"/>
              </a:ext>
            </a:extLst>
          </p:cNvPr>
          <p:cNvSpPr txBox="1"/>
          <p:nvPr/>
        </p:nvSpPr>
        <p:spPr>
          <a:xfrm>
            <a:off x="30977441" y="22999805"/>
            <a:ext cx="11788967"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Will fill this out for final draft</a:t>
            </a:r>
          </a:p>
        </p:txBody>
      </p:sp>
    </p:spTree>
    <p:extLst>
      <p:ext uri="{BB962C8B-B14F-4D97-AF65-F5344CB8AC3E}">
        <p14:creationId xmlns:p14="http://schemas.microsoft.com/office/powerpoint/2010/main" val="491466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5083</TotalTime>
  <Words>1114</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Li</dc:creator>
  <cp:lastModifiedBy>Jennifer</cp:lastModifiedBy>
  <cp:revision>110</cp:revision>
  <dcterms:created xsi:type="dcterms:W3CDTF">2016-08-08T13:11:31Z</dcterms:created>
  <dcterms:modified xsi:type="dcterms:W3CDTF">2021-04-05T17:07:04Z</dcterms:modified>
</cp:coreProperties>
</file>