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41148000" cy="30861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41A2"/>
    <a:srgbClr val="33CCCC"/>
    <a:srgbClr val="FF00FF"/>
    <a:srgbClr val="996633"/>
    <a:srgbClr val="3333CC"/>
    <a:srgbClr val="36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955EF6-B8E3-1F23-79E8-0EDE8A8BAB58}" v="2" dt="2020-09-23T18:49:52.6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22" d="100"/>
          <a:sy n="22" d="100"/>
        </p:scale>
        <p:origin x="105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5050634"/>
            <a:ext cx="34975800" cy="10744200"/>
          </a:xfrm>
        </p:spPr>
        <p:txBody>
          <a:bodyPr anchor="b"/>
          <a:lstStyle>
            <a:lvl1pPr algn="ctr">
              <a:defRPr sz="27000"/>
            </a:lvl1pPr>
          </a:lstStyle>
          <a:p>
            <a:r>
              <a:rPr lang="en-US"/>
              <a:t>Click to edit Master title style</a:t>
            </a:r>
            <a:endParaRPr lang="en-US" dirty="0"/>
          </a:p>
        </p:txBody>
      </p:sp>
      <p:sp>
        <p:nvSpPr>
          <p:cNvPr id="3" name="Subtitle 2"/>
          <p:cNvSpPr>
            <a:spLocks noGrp="1"/>
          </p:cNvSpPr>
          <p:nvPr>
            <p:ph type="subTitle" idx="1"/>
          </p:nvPr>
        </p:nvSpPr>
        <p:spPr>
          <a:xfrm>
            <a:off x="5143500" y="16209171"/>
            <a:ext cx="30861000" cy="7450929"/>
          </a:xfrm>
        </p:spPr>
        <p:txBody>
          <a:bodyPr/>
          <a:lstStyle>
            <a:lvl1pPr marL="0" indent="0" algn="ctr">
              <a:buNone/>
              <a:defRPr sz="10800"/>
            </a:lvl1pPr>
            <a:lvl2pPr marL="2057400" indent="0" algn="ctr">
              <a:buNone/>
              <a:defRPr sz="9000"/>
            </a:lvl2pPr>
            <a:lvl3pPr marL="4114800" indent="0" algn="ctr">
              <a:buNone/>
              <a:defRPr sz="8100"/>
            </a:lvl3pPr>
            <a:lvl4pPr marL="6172200" indent="0" algn="ctr">
              <a:buNone/>
              <a:defRPr sz="7200"/>
            </a:lvl4pPr>
            <a:lvl5pPr marL="8229600" indent="0" algn="ctr">
              <a:buNone/>
              <a:defRPr sz="7200"/>
            </a:lvl5pPr>
            <a:lvl6pPr marL="10287000" indent="0" algn="ctr">
              <a:buNone/>
              <a:defRPr sz="7200"/>
            </a:lvl6pPr>
            <a:lvl7pPr marL="12344400" indent="0" algn="ctr">
              <a:buNone/>
              <a:defRPr sz="7200"/>
            </a:lvl7pPr>
            <a:lvl8pPr marL="14401800" indent="0" algn="ctr">
              <a:buNone/>
              <a:defRPr sz="7200"/>
            </a:lvl8pPr>
            <a:lvl9pPr marL="16459200" indent="0" algn="ctr">
              <a:buNone/>
              <a:defRPr sz="7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51F8A4-E1C9-4664-A34F-972F2974E36D}"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9FC72-992C-4B81-9842-1BEFDC84981A}" type="slidenum">
              <a:rPr lang="en-US" smtClean="0"/>
              <a:t>‹#›</a:t>
            </a:fld>
            <a:endParaRPr lang="en-US"/>
          </a:p>
        </p:txBody>
      </p:sp>
    </p:spTree>
    <p:extLst>
      <p:ext uri="{BB962C8B-B14F-4D97-AF65-F5344CB8AC3E}">
        <p14:creationId xmlns:p14="http://schemas.microsoft.com/office/powerpoint/2010/main" val="2730347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51F8A4-E1C9-4664-A34F-972F2974E36D}"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9FC72-992C-4B81-9842-1BEFDC84981A}" type="slidenum">
              <a:rPr lang="en-US" smtClean="0"/>
              <a:t>‹#›</a:t>
            </a:fld>
            <a:endParaRPr lang="en-US"/>
          </a:p>
        </p:txBody>
      </p:sp>
    </p:spTree>
    <p:extLst>
      <p:ext uri="{BB962C8B-B14F-4D97-AF65-F5344CB8AC3E}">
        <p14:creationId xmlns:p14="http://schemas.microsoft.com/office/powerpoint/2010/main" val="219973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446540" y="1643063"/>
            <a:ext cx="8872538" cy="2615327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828927" y="1643063"/>
            <a:ext cx="26103263" cy="2615327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51F8A4-E1C9-4664-A34F-972F2974E36D}"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9FC72-992C-4B81-9842-1BEFDC84981A}" type="slidenum">
              <a:rPr lang="en-US" smtClean="0"/>
              <a:t>‹#›</a:t>
            </a:fld>
            <a:endParaRPr lang="en-US"/>
          </a:p>
        </p:txBody>
      </p:sp>
    </p:spTree>
    <p:extLst>
      <p:ext uri="{BB962C8B-B14F-4D97-AF65-F5344CB8AC3E}">
        <p14:creationId xmlns:p14="http://schemas.microsoft.com/office/powerpoint/2010/main" val="4252117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51F8A4-E1C9-4664-A34F-972F2974E36D}"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9FC72-992C-4B81-9842-1BEFDC84981A}" type="slidenum">
              <a:rPr lang="en-US" smtClean="0"/>
              <a:t>‹#›</a:t>
            </a:fld>
            <a:endParaRPr lang="en-US"/>
          </a:p>
        </p:txBody>
      </p:sp>
    </p:spTree>
    <p:extLst>
      <p:ext uri="{BB962C8B-B14F-4D97-AF65-F5344CB8AC3E}">
        <p14:creationId xmlns:p14="http://schemas.microsoft.com/office/powerpoint/2010/main" val="1794233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07496" y="7693828"/>
            <a:ext cx="35490150" cy="12837317"/>
          </a:xfrm>
        </p:spPr>
        <p:txBody>
          <a:bodyPr anchor="b"/>
          <a:lstStyle>
            <a:lvl1pPr>
              <a:defRPr sz="27000"/>
            </a:lvl1pPr>
          </a:lstStyle>
          <a:p>
            <a:r>
              <a:rPr lang="en-US"/>
              <a:t>Click to edit Master title style</a:t>
            </a:r>
            <a:endParaRPr lang="en-US" dirty="0"/>
          </a:p>
        </p:txBody>
      </p:sp>
      <p:sp>
        <p:nvSpPr>
          <p:cNvPr id="3" name="Text Placeholder 2"/>
          <p:cNvSpPr>
            <a:spLocks noGrp="1"/>
          </p:cNvSpPr>
          <p:nvPr>
            <p:ph type="body" idx="1"/>
          </p:nvPr>
        </p:nvSpPr>
        <p:spPr>
          <a:xfrm>
            <a:off x="2807496" y="20652590"/>
            <a:ext cx="35490150" cy="6750842"/>
          </a:xfrm>
        </p:spPr>
        <p:txBody>
          <a:bodyPr/>
          <a:lstStyle>
            <a:lvl1pPr marL="0" indent="0">
              <a:buNone/>
              <a:defRPr sz="10800">
                <a:solidFill>
                  <a:schemeClr val="tx1"/>
                </a:solidFill>
              </a:defRPr>
            </a:lvl1pPr>
            <a:lvl2pPr marL="2057400" indent="0">
              <a:buNone/>
              <a:defRPr sz="9000">
                <a:solidFill>
                  <a:schemeClr val="tx1">
                    <a:tint val="75000"/>
                  </a:schemeClr>
                </a:solidFill>
              </a:defRPr>
            </a:lvl2pPr>
            <a:lvl3pPr marL="4114800" indent="0">
              <a:buNone/>
              <a:defRPr sz="8100">
                <a:solidFill>
                  <a:schemeClr val="tx1">
                    <a:tint val="75000"/>
                  </a:schemeClr>
                </a:solidFill>
              </a:defRPr>
            </a:lvl3pPr>
            <a:lvl4pPr marL="6172200" indent="0">
              <a:buNone/>
              <a:defRPr sz="7200">
                <a:solidFill>
                  <a:schemeClr val="tx1">
                    <a:tint val="75000"/>
                  </a:schemeClr>
                </a:solidFill>
              </a:defRPr>
            </a:lvl4pPr>
            <a:lvl5pPr marL="8229600" indent="0">
              <a:buNone/>
              <a:defRPr sz="7200">
                <a:solidFill>
                  <a:schemeClr val="tx1">
                    <a:tint val="75000"/>
                  </a:schemeClr>
                </a:solidFill>
              </a:defRPr>
            </a:lvl5pPr>
            <a:lvl6pPr marL="10287000" indent="0">
              <a:buNone/>
              <a:defRPr sz="7200">
                <a:solidFill>
                  <a:schemeClr val="tx1">
                    <a:tint val="75000"/>
                  </a:schemeClr>
                </a:solidFill>
              </a:defRPr>
            </a:lvl6pPr>
            <a:lvl7pPr marL="12344400" indent="0">
              <a:buNone/>
              <a:defRPr sz="7200">
                <a:solidFill>
                  <a:schemeClr val="tx1">
                    <a:tint val="75000"/>
                  </a:schemeClr>
                </a:solidFill>
              </a:defRPr>
            </a:lvl7pPr>
            <a:lvl8pPr marL="14401800" indent="0">
              <a:buNone/>
              <a:defRPr sz="7200">
                <a:solidFill>
                  <a:schemeClr val="tx1">
                    <a:tint val="75000"/>
                  </a:schemeClr>
                </a:solidFill>
              </a:defRPr>
            </a:lvl8pPr>
            <a:lvl9pPr marL="16459200" indent="0">
              <a:buNone/>
              <a:defRPr sz="7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E51F8A4-E1C9-4664-A34F-972F2974E36D}"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9FC72-992C-4B81-9842-1BEFDC84981A}" type="slidenum">
              <a:rPr lang="en-US" smtClean="0"/>
              <a:t>‹#›</a:t>
            </a:fld>
            <a:endParaRPr lang="en-US"/>
          </a:p>
        </p:txBody>
      </p:sp>
    </p:spTree>
    <p:extLst>
      <p:ext uri="{BB962C8B-B14F-4D97-AF65-F5344CB8AC3E}">
        <p14:creationId xmlns:p14="http://schemas.microsoft.com/office/powerpoint/2010/main" val="93258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828925" y="8215313"/>
            <a:ext cx="17487900" cy="195810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831175" y="8215313"/>
            <a:ext cx="17487900" cy="195810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51F8A4-E1C9-4664-A34F-972F2974E36D}" type="datetimeFigureOut">
              <a:rPr lang="en-US" smtClean="0"/>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9FC72-992C-4B81-9842-1BEFDC84981A}" type="slidenum">
              <a:rPr lang="en-US" smtClean="0"/>
              <a:t>‹#›</a:t>
            </a:fld>
            <a:endParaRPr lang="en-US"/>
          </a:p>
        </p:txBody>
      </p:sp>
    </p:spTree>
    <p:extLst>
      <p:ext uri="{BB962C8B-B14F-4D97-AF65-F5344CB8AC3E}">
        <p14:creationId xmlns:p14="http://schemas.microsoft.com/office/powerpoint/2010/main" val="250666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34285" y="1643069"/>
            <a:ext cx="35490150" cy="59650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834289" y="7565234"/>
            <a:ext cx="17407530" cy="3707604"/>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en-US"/>
              <a:t>Edit Master text styles</a:t>
            </a:r>
          </a:p>
        </p:txBody>
      </p:sp>
      <p:sp>
        <p:nvSpPr>
          <p:cNvPr id="4" name="Content Placeholder 3"/>
          <p:cNvSpPr>
            <a:spLocks noGrp="1"/>
          </p:cNvSpPr>
          <p:nvPr>
            <p:ph sz="half" idx="2"/>
          </p:nvPr>
        </p:nvSpPr>
        <p:spPr>
          <a:xfrm>
            <a:off x="2834289" y="11272838"/>
            <a:ext cx="17407530" cy="1658064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831177" y="7565234"/>
            <a:ext cx="17493260" cy="3707604"/>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en-US"/>
              <a:t>Edit Master text styles</a:t>
            </a:r>
          </a:p>
        </p:txBody>
      </p:sp>
      <p:sp>
        <p:nvSpPr>
          <p:cNvPr id="6" name="Content Placeholder 5"/>
          <p:cNvSpPr>
            <a:spLocks noGrp="1"/>
          </p:cNvSpPr>
          <p:nvPr>
            <p:ph sz="quarter" idx="4"/>
          </p:nvPr>
        </p:nvSpPr>
        <p:spPr>
          <a:xfrm>
            <a:off x="20831177" y="11272838"/>
            <a:ext cx="17493260" cy="1658064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51F8A4-E1C9-4664-A34F-972F2974E36D}" type="datetimeFigureOut">
              <a:rPr lang="en-US" smtClean="0"/>
              <a:t>4/5/2021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E9FC72-992C-4B81-9842-1BEFDC84981A}" type="slidenum">
              <a:rPr lang="en-US" smtClean="0"/>
              <a:t>‹#›</a:t>
            </a:fld>
            <a:endParaRPr lang="en-US"/>
          </a:p>
        </p:txBody>
      </p:sp>
    </p:spTree>
    <p:extLst>
      <p:ext uri="{BB962C8B-B14F-4D97-AF65-F5344CB8AC3E}">
        <p14:creationId xmlns:p14="http://schemas.microsoft.com/office/powerpoint/2010/main" val="233885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51F8A4-E1C9-4664-A34F-972F2974E36D}" type="datetimeFigureOut">
              <a:rPr lang="en-US" smtClean="0"/>
              <a:t>4/5/2021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E9FC72-992C-4B81-9842-1BEFDC84981A}" type="slidenum">
              <a:rPr lang="en-US" smtClean="0"/>
              <a:t>‹#›</a:t>
            </a:fld>
            <a:endParaRPr lang="en-US"/>
          </a:p>
        </p:txBody>
      </p:sp>
    </p:spTree>
    <p:extLst>
      <p:ext uri="{BB962C8B-B14F-4D97-AF65-F5344CB8AC3E}">
        <p14:creationId xmlns:p14="http://schemas.microsoft.com/office/powerpoint/2010/main" val="477047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51F8A4-E1C9-4664-A34F-972F2974E36D}" type="datetimeFigureOut">
              <a:rPr lang="en-US" smtClean="0"/>
              <a:t>4/5/2021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E9FC72-992C-4B81-9842-1BEFDC84981A}" type="slidenum">
              <a:rPr lang="en-US" smtClean="0"/>
              <a:t>‹#›</a:t>
            </a:fld>
            <a:endParaRPr lang="en-US"/>
          </a:p>
        </p:txBody>
      </p:sp>
    </p:spTree>
    <p:extLst>
      <p:ext uri="{BB962C8B-B14F-4D97-AF65-F5344CB8AC3E}">
        <p14:creationId xmlns:p14="http://schemas.microsoft.com/office/powerpoint/2010/main" val="623028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34285" y="2057400"/>
            <a:ext cx="13271301" cy="7200900"/>
          </a:xfrm>
        </p:spPr>
        <p:txBody>
          <a:bodyPr anchor="b"/>
          <a:lstStyle>
            <a:lvl1pPr>
              <a:defRPr sz="14400"/>
            </a:lvl1pPr>
          </a:lstStyle>
          <a:p>
            <a:r>
              <a:rPr lang="en-US"/>
              <a:t>Click to edit Master title style</a:t>
            </a:r>
            <a:endParaRPr lang="en-US" dirty="0"/>
          </a:p>
        </p:txBody>
      </p:sp>
      <p:sp>
        <p:nvSpPr>
          <p:cNvPr id="3" name="Content Placeholder 2"/>
          <p:cNvSpPr>
            <a:spLocks noGrp="1"/>
          </p:cNvSpPr>
          <p:nvPr>
            <p:ph idx="1"/>
          </p:nvPr>
        </p:nvSpPr>
        <p:spPr>
          <a:xfrm>
            <a:off x="17493259" y="4443419"/>
            <a:ext cx="20831175" cy="21931313"/>
          </a:xfrm>
        </p:spPr>
        <p:txBody>
          <a:bodyPr/>
          <a:lstStyle>
            <a:lvl1pPr>
              <a:defRPr sz="14400"/>
            </a:lvl1pPr>
            <a:lvl2pPr>
              <a:defRPr sz="12600"/>
            </a:lvl2pPr>
            <a:lvl3pPr>
              <a:defRPr sz="10800"/>
            </a:lvl3pPr>
            <a:lvl4pPr>
              <a:defRPr sz="9000"/>
            </a:lvl4pPr>
            <a:lvl5pPr>
              <a:defRPr sz="9000"/>
            </a:lvl5pPr>
            <a:lvl6pPr>
              <a:defRPr sz="9000"/>
            </a:lvl6pPr>
            <a:lvl7pPr>
              <a:defRPr sz="9000"/>
            </a:lvl7pPr>
            <a:lvl8pPr>
              <a:defRPr sz="9000"/>
            </a:lvl8pPr>
            <a:lvl9pPr>
              <a:defRPr sz="9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834285" y="9258300"/>
            <a:ext cx="13271301" cy="17152146"/>
          </a:xfrm>
        </p:spPr>
        <p:txBody>
          <a:bodyPr/>
          <a:lstStyle>
            <a:lvl1pPr marL="0" indent="0">
              <a:buNone/>
              <a:defRPr sz="7200"/>
            </a:lvl1pPr>
            <a:lvl2pPr marL="2057400" indent="0">
              <a:buNone/>
              <a:defRPr sz="6300"/>
            </a:lvl2pPr>
            <a:lvl3pPr marL="4114800" indent="0">
              <a:buNone/>
              <a:defRPr sz="5400"/>
            </a:lvl3pPr>
            <a:lvl4pPr marL="6172200" indent="0">
              <a:buNone/>
              <a:defRPr sz="4500"/>
            </a:lvl4pPr>
            <a:lvl5pPr marL="8229600" indent="0">
              <a:buNone/>
              <a:defRPr sz="4500"/>
            </a:lvl5pPr>
            <a:lvl6pPr marL="10287000" indent="0">
              <a:buNone/>
              <a:defRPr sz="4500"/>
            </a:lvl6pPr>
            <a:lvl7pPr marL="12344400" indent="0">
              <a:buNone/>
              <a:defRPr sz="4500"/>
            </a:lvl7pPr>
            <a:lvl8pPr marL="14401800" indent="0">
              <a:buNone/>
              <a:defRPr sz="4500"/>
            </a:lvl8pPr>
            <a:lvl9pPr marL="16459200" indent="0">
              <a:buNone/>
              <a:defRPr sz="4500"/>
            </a:lvl9pPr>
          </a:lstStyle>
          <a:p>
            <a:pPr lvl="0"/>
            <a:r>
              <a:rPr lang="en-US"/>
              <a:t>Edit Master text styles</a:t>
            </a:r>
          </a:p>
        </p:txBody>
      </p:sp>
      <p:sp>
        <p:nvSpPr>
          <p:cNvPr id="5" name="Date Placeholder 4"/>
          <p:cNvSpPr>
            <a:spLocks noGrp="1"/>
          </p:cNvSpPr>
          <p:nvPr>
            <p:ph type="dt" sz="half" idx="10"/>
          </p:nvPr>
        </p:nvSpPr>
        <p:spPr/>
        <p:txBody>
          <a:bodyPr/>
          <a:lstStyle/>
          <a:p>
            <a:fld id="{7E51F8A4-E1C9-4664-A34F-972F2974E36D}" type="datetimeFigureOut">
              <a:rPr lang="en-US" smtClean="0"/>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9FC72-992C-4B81-9842-1BEFDC84981A}" type="slidenum">
              <a:rPr lang="en-US" smtClean="0"/>
              <a:t>‹#›</a:t>
            </a:fld>
            <a:endParaRPr lang="en-US"/>
          </a:p>
        </p:txBody>
      </p:sp>
    </p:spTree>
    <p:extLst>
      <p:ext uri="{BB962C8B-B14F-4D97-AF65-F5344CB8AC3E}">
        <p14:creationId xmlns:p14="http://schemas.microsoft.com/office/powerpoint/2010/main" val="349864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34285" y="2057400"/>
            <a:ext cx="13271301" cy="7200900"/>
          </a:xfrm>
        </p:spPr>
        <p:txBody>
          <a:bodyPr anchor="b"/>
          <a:lstStyle>
            <a:lvl1pPr>
              <a:defRPr sz="14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493259" y="4443419"/>
            <a:ext cx="20831175" cy="21931313"/>
          </a:xfrm>
        </p:spPr>
        <p:txBody>
          <a:bodyPr anchor="t"/>
          <a:lstStyle>
            <a:lvl1pPr marL="0" indent="0">
              <a:buNone/>
              <a:defRPr sz="14400"/>
            </a:lvl1pPr>
            <a:lvl2pPr marL="2057400" indent="0">
              <a:buNone/>
              <a:defRPr sz="12600"/>
            </a:lvl2pPr>
            <a:lvl3pPr marL="4114800" indent="0">
              <a:buNone/>
              <a:defRPr sz="10800"/>
            </a:lvl3pPr>
            <a:lvl4pPr marL="6172200" indent="0">
              <a:buNone/>
              <a:defRPr sz="9000"/>
            </a:lvl4pPr>
            <a:lvl5pPr marL="8229600" indent="0">
              <a:buNone/>
              <a:defRPr sz="9000"/>
            </a:lvl5pPr>
            <a:lvl6pPr marL="10287000" indent="0">
              <a:buNone/>
              <a:defRPr sz="9000"/>
            </a:lvl6pPr>
            <a:lvl7pPr marL="12344400" indent="0">
              <a:buNone/>
              <a:defRPr sz="9000"/>
            </a:lvl7pPr>
            <a:lvl8pPr marL="14401800" indent="0">
              <a:buNone/>
              <a:defRPr sz="9000"/>
            </a:lvl8pPr>
            <a:lvl9pPr marL="16459200" indent="0">
              <a:buNone/>
              <a:defRPr sz="9000"/>
            </a:lvl9pPr>
          </a:lstStyle>
          <a:p>
            <a:r>
              <a:rPr lang="en-US"/>
              <a:t>Click icon to add picture</a:t>
            </a:r>
            <a:endParaRPr lang="en-US" dirty="0"/>
          </a:p>
        </p:txBody>
      </p:sp>
      <p:sp>
        <p:nvSpPr>
          <p:cNvPr id="4" name="Text Placeholder 3"/>
          <p:cNvSpPr>
            <a:spLocks noGrp="1"/>
          </p:cNvSpPr>
          <p:nvPr>
            <p:ph type="body" sz="half" idx="2"/>
          </p:nvPr>
        </p:nvSpPr>
        <p:spPr>
          <a:xfrm>
            <a:off x="2834285" y="9258300"/>
            <a:ext cx="13271301" cy="17152146"/>
          </a:xfrm>
        </p:spPr>
        <p:txBody>
          <a:bodyPr/>
          <a:lstStyle>
            <a:lvl1pPr marL="0" indent="0">
              <a:buNone/>
              <a:defRPr sz="7200"/>
            </a:lvl1pPr>
            <a:lvl2pPr marL="2057400" indent="0">
              <a:buNone/>
              <a:defRPr sz="6300"/>
            </a:lvl2pPr>
            <a:lvl3pPr marL="4114800" indent="0">
              <a:buNone/>
              <a:defRPr sz="5400"/>
            </a:lvl3pPr>
            <a:lvl4pPr marL="6172200" indent="0">
              <a:buNone/>
              <a:defRPr sz="4500"/>
            </a:lvl4pPr>
            <a:lvl5pPr marL="8229600" indent="0">
              <a:buNone/>
              <a:defRPr sz="4500"/>
            </a:lvl5pPr>
            <a:lvl6pPr marL="10287000" indent="0">
              <a:buNone/>
              <a:defRPr sz="4500"/>
            </a:lvl6pPr>
            <a:lvl7pPr marL="12344400" indent="0">
              <a:buNone/>
              <a:defRPr sz="4500"/>
            </a:lvl7pPr>
            <a:lvl8pPr marL="14401800" indent="0">
              <a:buNone/>
              <a:defRPr sz="4500"/>
            </a:lvl8pPr>
            <a:lvl9pPr marL="16459200" indent="0">
              <a:buNone/>
              <a:defRPr sz="4500"/>
            </a:lvl9pPr>
          </a:lstStyle>
          <a:p>
            <a:pPr lvl="0"/>
            <a:r>
              <a:rPr lang="en-US"/>
              <a:t>Edit Master text styles</a:t>
            </a:r>
          </a:p>
        </p:txBody>
      </p:sp>
      <p:sp>
        <p:nvSpPr>
          <p:cNvPr id="5" name="Date Placeholder 4"/>
          <p:cNvSpPr>
            <a:spLocks noGrp="1"/>
          </p:cNvSpPr>
          <p:nvPr>
            <p:ph type="dt" sz="half" idx="10"/>
          </p:nvPr>
        </p:nvSpPr>
        <p:spPr/>
        <p:txBody>
          <a:bodyPr/>
          <a:lstStyle/>
          <a:p>
            <a:fld id="{7E51F8A4-E1C9-4664-A34F-972F2974E36D}" type="datetimeFigureOut">
              <a:rPr lang="en-US" smtClean="0"/>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9FC72-992C-4B81-9842-1BEFDC84981A}" type="slidenum">
              <a:rPr lang="en-US" smtClean="0"/>
              <a:t>‹#›</a:t>
            </a:fld>
            <a:endParaRPr lang="en-US"/>
          </a:p>
        </p:txBody>
      </p:sp>
    </p:spTree>
    <p:extLst>
      <p:ext uri="{BB962C8B-B14F-4D97-AF65-F5344CB8AC3E}">
        <p14:creationId xmlns:p14="http://schemas.microsoft.com/office/powerpoint/2010/main" val="3273668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28925" y="1643069"/>
            <a:ext cx="35490150" cy="59650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828925" y="8215313"/>
            <a:ext cx="35490150" cy="1958102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828925" y="28603582"/>
            <a:ext cx="9258300" cy="1643063"/>
          </a:xfrm>
          <a:prstGeom prst="rect">
            <a:avLst/>
          </a:prstGeom>
        </p:spPr>
        <p:txBody>
          <a:bodyPr vert="horz" lIns="91440" tIns="45720" rIns="91440" bIns="45720" rtlCol="0" anchor="ctr"/>
          <a:lstStyle>
            <a:lvl1pPr algn="l">
              <a:defRPr sz="5400">
                <a:solidFill>
                  <a:schemeClr val="tx1">
                    <a:tint val="75000"/>
                  </a:schemeClr>
                </a:solidFill>
              </a:defRPr>
            </a:lvl1pPr>
          </a:lstStyle>
          <a:p>
            <a:fld id="{7E51F8A4-E1C9-4664-A34F-972F2974E36D}" type="datetimeFigureOut">
              <a:rPr lang="en-US" smtClean="0"/>
              <a:t>4/5/2021</a:t>
            </a:fld>
            <a:endParaRPr lang="en-US"/>
          </a:p>
        </p:txBody>
      </p:sp>
      <p:sp>
        <p:nvSpPr>
          <p:cNvPr id="5" name="Footer Placeholder 4"/>
          <p:cNvSpPr>
            <a:spLocks noGrp="1"/>
          </p:cNvSpPr>
          <p:nvPr>
            <p:ph type="ftr" sz="quarter" idx="3"/>
          </p:nvPr>
        </p:nvSpPr>
        <p:spPr>
          <a:xfrm>
            <a:off x="13630275" y="28603582"/>
            <a:ext cx="13887450" cy="1643063"/>
          </a:xfrm>
          <a:prstGeom prst="rect">
            <a:avLst/>
          </a:prstGeom>
        </p:spPr>
        <p:txBody>
          <a:bodyPr vert="horz" lIns="91440" tIns="45720" rIns="91440" bIns="45720" rtlCol="0" anchor="ctr"/>
          <a:lstStyle>
            <a:lvl1pPr algn="ctr">
              <a:defRPr sz="5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9060775" y="28603582"/>
            <a:ext cx="9258300" cy="1643063"/>
          </a:xfrm>
          <a:prstGeom prst="rect">
            <a:avLst/>
          </a:prstGeom>
        </p:spPr>
        <p:txBody>
          <a:bodyPr vert="horz" lIns="91440" tIns="45720" rIns="91440" bIns="45720" rtlCol="0" anchor="ctr"/>
          <a:lstStyle>
            <a:lvl1pPr algn="r">
              <a:defRPr sz="5400">
                <a:solidFill>
                  <a:schemeClr val="tx1">
                    <a:tint val="75000"/>
                  </a:schemeClr>
                </a:solidFill>
              </a:defRPr>
            </a:lvl1pPr>
          </a:lstStyle>
          <a:p>
            <a:fld id="{8FE9FC72-992C-4B81-9842-1BEFDC84981A}" type="slidenum">
              <a:rPr lang="en-US" smtClean="0"/>
              <a:t>‹#›</a:t>
            </a:fld>
            <a:endParaRPr lang="en-US"/>
          </a:p>
        </p:txBody>
      </p:sp>
    </p:spTree>
    <p:extLst>
      <p:ext uri="{BB962C8B-B14F-4D97-AF65-F5344CB8AC3E}">
        <p14:creationId xmlns:p14="http://schemas.microsoft.com/office/powerpoint/2010/main" val="32378707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114800" rtl="0" eaLnBrk="1" latinLnBrk="0" hangingPunct="1">
        <a:lnSpc>
          <a:spcPct val="90000"/>
        </a:lnSpc>
        <a:spcBef>
          <a:spcPct val="0"/>
        </a:spcBef>
        <a:buNone/>
        <a:defRPr sz="19800" kern="1200">
          <a:solidFill>
            <a:schemeClr val="tx1"/>
          </a:solidFill>
          <a:latin typeface="+mj-lt"/>
          <a:ea typeface="+mj-ea"/>
          <a:cs typeface="+mj-cs"/>
        </a:defRPr>
      </a:lvl1pPr>
    </p:titleStyle>
    <p:bodyStyle>
      <a:lvl1pPr marL="1028700" indent="-1028700" algn="l" defTabSz="4114800" rtl="0" eaLnBrk="1" latinLnBrk="0" hangingPunct="1">
        <a:lnSpc>
          <a:spcPct val="90000"/>
        </a:lnSpc>
        <a:spcBef>
          <a:spcPts val="4500"/>
        </a:spcBef>
        <a:buFont typeface="Arial" panose="020B0604020202020204" pitchFamily="34" charset="0"/>
        <a:buChar char="•"/>
        <a:defRPr sz="12600" kern="1200">
          <a:solidFill>
            <a:schemeClr val="tx1"/>
          </a:solidFill>
          <a:latin typeface="+mn-lt"/>
          <a:ea typeface="+mn-ea"/>
          <a:cs typeface="+mn-cs"/>
        </a:defRPr>
      </a:lvl1pPr>
      <a:lvl2pPr marL="3086100" indent="-1028700" algn="l" defTabSz="4114800" rtl="0" eaLnBrk="1" latinLnBrk="0" hangingPunct="1">
        <a:lnSpc>
          <a:spcPct val="90000"/>
        </a:lnSpc>
        <a:spcBef>
          <a:spcPts val="2250"/>
        </a:spcBef>
        <a:buFont typeface="Arial" panose="020B0604020202020204" pitchFamily="34" charset="0"/>
        <a:buChar char="•"/>
        <a:defRPr sz="10800" kern="1200">
          <a:solidFill>
            <a:schemeClr val="tx1"/>
          </a:solidFill>
          <a:latin typeface="+mn-lt"/>
          <a:ea typeface="+mn-ea"/>
          <a:cs typeface="+mn-cs"/>
        </a:defRPr>
      </a:lvl2pPr>
      <a:lvl3pPr marL="5143500" indent="-1028700" algn="l" defTabSz="4114800" rtl="0" eaLnBrk="1" latinLnBrk="0" hangingPunct="1">
        <a:lnSpc>
          <a:spcPct val="90000"/>
        </a:lnSpc>
        <a:spcBef>
          <a:spcPts val="2250"/>
        </a:spcBef>
        <a:buFont typeface="Arial" panose="020B0604020202020204" pitchFamily="34" charset="0"/>
        <a:buChar char="•"/>
        <a:defRPr sz="9000" kern="1200">
          <a:solidFill>
            <a:schemeClr val="tx1"/>
          </a:solidFill>
          <a:latin typeface="+mn-lt"/>
          <a:ea typeface="+mn-ea"/>
          <a:cs typeface="+mn-cs"/>
        </a:defRPr>
      </a:lvl3pPr>
      <a:lvl4pPr marL="72009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4pPr>
      <a:lvl5pPr marL="92583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5pPr>
      <a:lvl6pPr marL="113157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6pPr>
      <a:lvl7pPr marL="133731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7pPr>
      <a:lvl8pPr marL="154305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8pPr>
      <a:lvl9pPr marL="174879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9pPr>
    </p:bodyStyle>
    <p:otherStyle>
      <a:defPPr>
        <a:defRPr lang="en-US"/>
      </a:defPPr>
      <a:lvl1pPr marL="0" algn="l" defTabSz="4114800" rtl="0" eaLnBrk="1" latinLnBrk="0" hangingPunct="1">
        <a:defRPr sz="8100" kern="1200">
          <a:solidFill>
            <a:schemeClr val="tx1"/>
          </a:solidFill>
          <a:latin typeface="+mn-lt"/>
          <a:ea typeface="+mn-ea"/>
          <a:cs typeface="+mn-cs"/>
        </a:defRPr>
      </a:lvl1pPr>
      <a:lvl2pPr marL="2057400" algn="l" defTabSz="4114800" rtl="0" eaLnBrk="1" latinLnBrk="0" hangingPunct="1">
        <a:defRPr sz="8100" kern="1200">
          <a:solidFill>
            <a:schemeClr val="tx1"/>
          </a:solidFill>
          <a:latin typeface="+mn-lt"/>
          <a:ea typeface="+mn-ea"/>
          <a:cs typeface="+mn-cs"/>
        </a:defRPr>
      </a:lvl2pPr>
      <a:lvl3pPr marL="4114800" algn="l" defTabSz="4114800" rtl="0" eaLnBrk="1" latinLnBrk="0" hangingPunct="1">
        <a:defRPr sz="8100" kern="1200">
          <a:solidFill>
            <a:schemeClr val="tx1"/>
          </a:solidFill>
          <a:latin typeface="+mn-lt"/>
          <a:ea typeface="+mn-ea"/>
          <a:cs typeface="+mn-cs"/>
        </a:defRPr>
      </a:lvl3pPr>
      <a:lvl4pPr marL="6172200" algn="l" defTabSz="4114800" rtl="0" eaLnBrk="1" latinLnBrk="0" hangingPunct="1">
        <a:defRPr sz="8100" kern="1200">
          <a:solidFill>
            <a:schemeClr val="tx1"/>
          </a:solidFill>
          <a:latin typeface="+mn-lt"/>
          <a:ea typeface="+mn-ea"/>
          <a:cs typeface="+mn-cs"/>
        </a:defRPr>
      </a:lvl4pPr>
      <a:lvl5pPr marL="8229600" algn="l" defTabSz="4114800" rtl="0" eaLnBrk="1" latinLnBrk="0" hangingPunct="1">
        <a:defRPr sz="8100" kern="1200">
          <a:solidFill>
            <a:schemeClr val="tx1"/>
          </a:solidFill>
          <a:latin typeface="+mn-lt"/>
          <a:ea typeface="+mn-ea"/>
          <a:cs typeface="+mn-cs"/>
        </a:defRPr>
      </a:lvl5pPr>
      <a:lvl6pPr marL="10287000" algn="l" defTabSz="4114800" rtl="0" eaLnBrk="1" latinLnBrk="0" hangingPunct="1">
        <a:defRPr sz="8100" kern="1200">
          <a:solidFill>
            <a:schemeClr val="tx1"/>
          </a:solidFill>
          <a:latin typeface="+mn-lt"/>
          <a:ea typeface="+mn-ea"/>
          <a:cs typeface="+mn-cs"/>
        </a:defRPr>
      </a:lvl6pPr>
      <a:lvl7pPr marL="12344400" algn="l" defTabSz="4114800" rtl="0" eaLnBrk="1" latinLnBrk="0" hangingPunct="1">
        <a:defRPr sz="8100" kern="1200">
          <a:solidFill>
            <a:schemeClr val="tx1"/>
          </a:solidFill>
          <a:latin typeface="+mn-lt"/>
          <a:ea typeface="+mn-ea"/>
          <a:cs typeface="+mn-cs"/>
        </a:defRPr>
      </a:lvl7pPr>
      <a:lvl8pPr marL="14401800" algn="l" defTabSz="4114800" rtl="0" eaLnBrk="1" latinLnBrk="0" hangingPunct="1">
        <a:defRPr sz="8100" kern="1200">
          <a:solidFill>
            <a:schemeClr val="tx1"/>
          </a:solidFill>
          <a:latin typeface="+mn-lt"/>
          <a:ea typeface="+mn-ea"/>
          <a:cs typeface="+mn-cs"/>
        </a:defRPr>
      </a:lvl8pPr>
      <a:lvl9pPr marL="16459200" algn="l" defTabSz="4114800" rtl="0" eaLnBrk="1" latinLnBrk="0" hangingPunct="1">
        <a:defRPr sz="8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41148000" cy="7543800"/>
          </a:xfrm>
          <a:prstGeom prst="rect">
            <a:avLst/>
          </a:prstGeom>
        </p:spPr>
      </p:pic>
      <p:sp>
        <p:nvSpPr>
          <p:cNvPr id="7" name="TextBox 6"/>
          <p:cNvSpPr txBox="1"/>
          <p:nvPr/>
        </p:nvSpPr>
        <p:spPr>
          <a:xfrm>
            <a:off x="639764" y="152405"/>
            <a:ext cx="33230829" cy="3785652"/>
          </a:xfrm>
          <a:prstGeom prst="rect">
            <a:avLst/>
          </a:prstGeom>
          <a:noFill/>
        </p:spPr>
        <p:txBody>
          <a:bodyPr wrap="square" rtlCol="0">
            <a:spAutoFit/>
          </a:bodyPr>
          <a:lstStyle/>
          <a:p>
            <a:r>
              <a:rPr lang="en-US" sz="12000" dirty="0">
                <a:solidFill>
                  <a:schemeClr val="bg1">
                    <a:lumMod val="95000"/>
                  </a:schemeClr>
                </a:solidFill>
                <a:latin typeface="Constantia" panose="02030602050306030303" pitchFamily="18" charset="0"/>
              </a:rPr>
              <a:t>Social determinants of health screening in emergency department settings</a:t>
            </a:r>
          </a:p>
        </p:txBody>
      </p:sp>
      <p:sp>
        <p:nvSpPr>
          <p:cNvPr id="9" name="Rectangle 8"/>
          <p:cNvSpPr/>
          <p:nvPr/>
        </p:nvSpPr>
        <p:spPr>
          <a:xfrm>
            <a:off x="28374652" y="7288716"/>
            <a:ext cx="11519002" cy="6001643"/>
          </a:xfrm>
          <a:prstGeom prst="rect">
            <a:avLst/>
          </a:prstGeom>
          <a:pattFill prst="pct25">
            <a:fgClr>
              <a:schemeClr val="accent1">
                <a:lumMod val="20000"/>
                <a:lumOff val="80000"/>
              </a:schemeClr>
            </a:fgClr>
            <a:bgClr>
              <a:schemeClr val="bg1"/>
            </a:bgClr>
          </a:pattFill>
        </p:spPr>
        <p:txBody>
          <a:bodyPr wrap="square">
            <a:spAutoFit/>
          </a:bodyPr>
          <a:lstStyle/>
          <a:p>
            <a:r>
              <a:rPr lang="en-US" sz="4800" b="1" dirty="0"/>
              <a:t>Conclusions</a:t>
            </a:r>
          </a:p>
          <a:p>
            <a:r>
              <a:rPr lang="en-US" sz="2800" dirty="0"/>
              <a:t>Social determinants of health are undeniably critical to promoting good health outcomes in our community. With COVID-19’s pandemic response leading to an exponential rise in social needs, swift and immediate identification of these needs is essential to intervene and connect them to community resources. The ED is a unique clinical environment as it is the catchment area for our most vulnerable populations who are homeless, uninsured, or struggling with other social needs.15,16 We hope that our goals to assess the current landscape of SDOH screening in ED settings in the U.S. alongside our pilot project of implementing our own social needs survey in UMass ED will put us on track to best serve our community during this time and lay down the groundwork to give these elements of healthcare the priority they deserve.</a:t>
            </a:r>
          </a:p>
          <a:p>
            <a:endParaRPr lang="en-US" sz="2800" dirty="0"/>
          </a:p>
        </p:txBody>
      </p:sp>
      <p:sp>
        <p:nvSpPr>
          <p:cNvPr id="10" name="TextBox 9"/>
          <p:cNvSpPr txBox="1"/>
          <p:nvPr/>
        </p:nvSpPr>
        <p:spPr>
          <a:xfrm>
            <a:off x="639764" y="7187116"/>
            <a:ext cx="13180255" cy="12064841"/>
          </a:xfrm>
          <a:prstGeom prst="rect">
            <a:avLst/>
          </a:prstGeom>
          <a:pattFill prst="pct25">
            <a:fgClr>
              <a:schemeClr val="accent1">
                <a:lumMod val="20000"/>
                <a:lumOff val="80000"/>
              </a:schemeClr>
            </a:fgClr>
            <a:bgClr>
              <a:schemeClr val="bg1"/>
            </a:bgClr>
          </a:pattFill>
          <a:effectLst>
            <a:softEdge rad="0"/>
          </a:effectLst>
        </p:spPr>
        <p:txBody>
          <a:bodyPr wrap="square" rtlCol="0">
            <a:spAutoFit/>
          </a:bodyPr>
          <a:lstStyle/>
          <a:p>
            <a:r>
              <a:rPr lang="en-US" sz="4800" b="1" dirty="0"/>
              <a:t>Introduction</a:t>
            </a:r>
          </a:p>
          <a:p>
            <a:r>
              <a:rPr lang="en-US" sz="2600" dirty="0"/>
              <a:t>The role of the social determinants of health (SDOH) as a causative factor for poor health outcomes is well established in the medical literature. Studies have found that these needs, including access to food, housing, transportation, jobs, education, healthcare etc., are the primary determinants of morbidity and mortality.</a:t>
            </a:r>
            <a:r>
              <a:rPr lang="en-US" sz="2600" baseline="30000" dirty="0"/>
              <a:t>1–4</a:t>
            </a:r>
            <a:r>
              <a:rPr lang="en-US" sz="2600" dirty="0"/>
              <a:t> McGinnis et al. estimated that clinical care was responsible for a mere 10%–15% of preventable mortality in the U.S.</a:t>
            </a:r>
            <a:r>
              <a:rPr lang="en-US" sz="2600" baseline="30000" dirty="0"/>
              <a:t>5</a:t>
            </a:r>
            <a:r>
              <a:rPr lang="en-US" sz="2600" dirty="0"/>
              <a:t> The coronavirus pandemic has further enhanced these pre-existing social needs while disproportionately infecting marginalized communities.</a:t>
            </a:r>
            <a:r>
              <a:rPr lang="en-US" sz="2600" baseline="30000" dirty="0"/>
              <a:t>6–8 </a:t>
            </a:r>
            <a:r>
              <a:rPr lang="en-US" sz="2600" dirty="0"/>
              <a:t>Due to the COVID-19 pandemic shut down, higher unemployment rates have been causing increased social needs including food and housing insecurity for months.</a:t>
            </a:r>
            <a:r>
              <a:rPr lang="en-US" sz="2600" baseline="30000" dirty="0"/>
              <a:t>8</a:t>
            </a:r>
            <a:r>
              <a:rPr lang="en-US" sz="2600" dirty="0"/>
              <a:t> </a:t>
            </a:r>
          </a:p>
          <a:p>
            <a:r>
              <a:rPr lang="en-US" sz="2600" dirty="0"/>
              <a:t> </a:t>
            </a:r>
          </a:p>
          <a:p>
            <a:r>
              <a:rPr lang="en-US" sz="2600" dirty="0"/>
              <a:t>As coronavirus continues to devastate the health and financial security of many, it is crucial to develop a system to assess these needs immediately and mitigate further morbidity and mortality.  Thus far, most SDOH screening implementation efforts have focused on primary care clinic settings.</a:t>
            </a:r>
            <a:r>
              <a:rPr lang="en-US" sz="2600" baseline="30000" dirty="0"/>
              <a:t>9,10</a:t>
            </a:r>
            <a:r>
              <a:rPr lang="en-US" sz="2600" dirty="0"/>
              <a:t> However, emergency departments (EDs) serving large catchment areas often encounter the most socially vulnerable patients and a unique opportunity to assess and intervene. A study by Rodriquez et al. done before the introduction of COVID-19 showed that 24% of the homeless patient participants stated they would not have presented to the ED if services addressing their primary concerns of hunger, shelter, and safety had been accessible.</a:t>
            </a:r>
            <a:r>
              <a:rPr lang="en-US" sz="2600" baseline="30000" dirty="0"/>
              <a:t>11</a:t>
            </a:r>
            <a:r>
              <a:rPr lang="en-US" sz="2600" dirty="0"/>
              <a:t> The widespread delay in identifying and addressing social health risks in the ED is not only affecting community health, but also saturating the health system and reducing efficiency, as poor SDOH have been proven to be risk factors for costly hospital readmission rates.</a:t>
            </a:r>
            <a:r>
              <a:rPr lang="en-US" sz="2600" baseline="30000" dirty="0"/>
              <a:t>12</a:t>
            </a:r>
            <a:endParaRPr lang="en-US" sz="2600" dirty="0"/>
          </a:p>
          <a:p>
            <a:r>
              <a:rPr lang="en-US" sz="2600" dirty="0"/>
              <a:t> </a:t>
            </a:r>
          </a:p>
          <a:p>
            <a:r>
              <a:rPr lang="en-US" sz="2600" dirty="0"/>
              <a:t>﻿To date, there have been limited published reviews of SDOH screening in emergency department settings. Therefore, the purpose of this review is to identify available SDOH screening tools used across ED settings and to evaluate their comprehensiveness and validity in assessing multiple SDOH. To our knowledge, this is the first review of existing multidimensional SDOH risk screening tools used in emergency departments in the United States.</a:t>
            </a:r>
          </a:p>
          <a:p>
            <a:pPr marL="457200" indent="-457200">
              <a:buFont typeface="Arial" panose="020B0604020202020204" pitchFamily="34" charset="0"/>
              <a:buChar char="•"/>
            </a:pPr>
            <a:endParaRPr lang="en-US" sz="2800" dirty="0"/>
          </a:p>
        </p:txBody>
      </p:sp>
      <p:sp>
        <p:nvSpPr>
          <p:cNvPr id="11" name="TextBox 10"/>
          <p:cNvSpPr txBox="1"/>
          <p:nvPr/>
        </p:nvSpPr>
        <p:spPr>
          <a:xfrm>
            <a:off x="623577" y="19592824"/>
            <a:ext cx="13180255" cy="10510570"/>
          </a:xfrm>
          <a:prstGeom prst="rect">
            <a:avLst/>
          </a:prstGeom>
          <a:pattFill prst="pct25">
            <a:fgClr>
              <a:schemeClr val="accent1">
                <a:lumMod val="20000"/>
                <a:lumOff val="80000"/>
              </a:schemeClr>
            </a:fgClr>
            <a:bgClr>
              <a:schemeClr val="bg1"/>
            </a:bgClr>
          </a:pattFill>
        </p:spPr>
        <p:txBody>
          <a:bodyPr wrap="square" rtlCol="0">
            <a:spAutoFit/>
          </a:bodyPr>
          <a:lstStyle/>
          <a:p>
            <a:pPr>
              <a:spcAft>
                <a:spcPts val="600"/>
              </a:spcAft>
            </a:pPr>
            <a:r>
              <a:rPr lang="en-US" sz="4800" b="1" dirty="0"/>
              <a:t>Methods</a:t>
            </a:r>
          </a:p>
          <a:p>
            <a:r>
              <a:rPr lang="en-US" sz="2600" dirty="0"/>
              <a:t>We will be following the Preferred Reporting Items for Systematic Reviews and Meta-</a:t>
            </a:r>
            <a:r>
              <a:rPr lang="en-US" sz="2600" dirty="0" err="1"/>
              <a:t>Anlysis</a:t>
            </a:r>
            <a:r>
              <a:rPr lang="en-US" sz="2600" dirty="0"/>
              <a:t> (PRISMA) guidelines for systematic literature reviews.</a:t>
            </a:r>
            <a:r>
              <a:rPr lang="en-US" sz="2600" baseline="30000" dirty="0"/>
              <a:t>13</a:t>
            </a:r>
            <a:r>
              <a:rPr lang="en-US" sz="2600" dirty="0"/>
              <a:t> We plan to search six electronic academic databases—PubMed/MEDLINE, CINAHL, ﻿PsycINFO, EMBASE, </a:t>
            </a:r>
            <a:r>
              <a:rPr lang="en-US" sz="2600" dirty="0" err="1"/>
              <a:t>SocINDEX</a:t>
            </a:r>
            <a:r>
              <a:rPr lang="en-US" sz="2600" dirty="0"/>
              <a:t>, and Social Work Abstracts—using search strings constructed from the following concepts and associated synonyms and keywords using ﻿using Boolean operators: social determinants of health, screening tools, and emergency departments (search strategy available upon request). Results will be saved from each database and duplicates removed. </a:t>
            </a:r>
          </a:p>
          <a:p>
            <a:r>
              <a:rPr lang="en-US" sz="2600" dirty="0"/>
              <a:t> </a:t>
            </a:r>
          </a:p>
          <a:p>
            <a:r>
              <a:rPr lang="en-US" sz="2600" dirty="0"/>
              <a:t>Our inclusion and exclusion criteria can be seen in </a:t>
            </a:r>
            <a:r>
              <a:rPr lang="en-US" sz="2600" b="1" dirty="0"/>
              <a:t>Table 1</a:t>
            </a:r>
            <a:r>
              <a:rPr lang="en-US" sz="2600" dirty="0"/>
              <a:t>. SDOH-centered screening was defined as the tool assessing two or more elements including but not limited to housing, food insecurity, safety/violence, healthcare access, utilities problems, transportation, and need for legal assistance. Although SDOH screening tools may exist internationally, given the unique social, cultural, economic and political climate and the specific healthcare delivery system resources of the U.S., only tools used and developed in U.S. emergency department healthcare settings were included in this review to understand more direct implications.</a:t>
            </a:r>
            <a:r>
              <a:rPr lang="en-US" sz="2600" baseline="30000" dirty="0"/>
              <a:t>14</a:t>
            </a:r>
            <a:r>
              <a:rPr lang="en-US" sz="2600" dirty="0"/>
              <a:t> Results from searches will be filtered according to the PRISMA flowchart in </a:t>
            </a:r>
            <a:r>
              <a:rPr lang="en-US" sz="2600" b="1" dirty="0"/>
              <a:t>Figure 1. </a:t>
            </a:r>
            <a:r>
              <a:rPr lang="en-US" sz="2600" dirty="0"/>
              <a:t>After a conservative first stage of title and abstract screening, two reviewers will complete the second stage of reviewing full-texts of the studies that were filtered through. Disagreements at both stages were resolved by a third reviewer.</a:t>
            </a:r>
          </a:p>
          <a:p>
            <a:r>
              <a:rPr lang="en-US" sz="2600" dirty="0"/>
              <a:t> </a:t>
            </a:r>
          </a:p>
          <a:p>
            <a:r>
              <a:rPr lang="en-US" sz="2600" dirty="0"/>
              <a:t>Data from the final studies will be abstracted using an evaluation matrix for relevant elements, such as SDOH domains or variables assessed, modality used for survey delivery, methods used to validate the tool, how the tool was developed, response rate, integration into workflow, location of hospital, setting of community, study timeline, and sample size.  </a:t>
            </a:r>
          </a:p>
        </p:txBody>
      </p:sp>
      <p:sp>
        <p:nvSpPr>
          <p:cNvPr id="12" name="TextBox 11"/>
          <p:cNvSpPr txBox="1"/>
          <p:nvPr/>
        </p:nvSpPr>
        <p:spPr>
          <a:xfrm>
            <a:off x="14350333" y="22651511"/>
            <a:ext cx="13180255" cy="7371249"/>
          </a:xfrm>
          <a:prstGeom prst="rect">
            <a:avLst/>
          </a:prstGeom>
          <a:pattFill prst="pct25">
            <a:fgClr>
              <a:schemeClr val="accent1">
                <a:lumMod val="20000"/>
                <a:lumOff val="80000"/>
              </a:schemeClr>
            </a:fgClr>
            <a:bgClr>
              <a:schemeClr val="bg1"/>
            </a:bgClr>
          </a:pattFill>
        </p:spPr>
        <p:txBody>
          <a:bodyPr wrap="square" rtlCol="0">
            <a:spAutoFit/>
          </a:bodyPr>
          <a:lstStyle/>
          <a:p>
            <a:pPr>
              <a:spcAft>
                <a:spcPts val="600"/>
              </a:spcAft>
            </a:pPr>
            <a:r>
              <a:rPr lang="en-US" sz="4800" b="1" dirty="0"/>
              <a:t>Program Implementation</a:t>
            </a:r>
          </a:p>
          <a:p>
            <a:r>
              <a:rPr lang="en-US" sz="2800" dirty="0"/>
              <a:t>The purpose of this review is to inform best practices when incorporating a screening procedure for SDOH in EDs in the U.S. Concurrent to this review, we have developed a modified screening tool using various studied questionnaires to pilot within our own UMass Memorial Health Care system. </a:t>
            </a:r>
          </a:p>
          <a:p>
            <a:endParaRPr lang="en-US" sz="2800" dirty="0"/>
          </a:p>
          <a:p>
            <a:r>
              <a:rPr lang="en-US" sz="2800" dirty="0"/>
              <a:t>Previously at UMass, patients were screened in primary care clinics by the nurse every 6 months. As addressing SDOH needs in the ED allows us to serve the most vulnerable in the timeliest manner, and with COVID-19 exacerbating social needs, we find it imperative to start laying the groundwork for SDOH screening integration in our ED with the hopes of iterating on it with the guidance we can extrapolate from this review. Assessing the distribution of these needs amongst the patient population presenting to UMass ED will not only allow us to better understand the social needs of our patients, but also how these needs are evolving and changing as the COVID-19 pandemic progresses.</a:t>
            </a:r>
          </a:p>
          <a:p>
            <a:r>
              <a:rPr lang="en-US" sz="2800" dirty="0"/>
              <a:t>Currently, we have applied for IRB approval to administer our custom questionnaire and are exploring funding options to carry out this pilot project.</a:t>
            </a:r>
          </a:p>
        </p:txBody>
      </p:sp>
      <p:sp>
        <p:nvSpPr>
          <p:cNvPr id="13" name="Rectangle 12"/>
          <p:cNvSpPr/>
          <p:nvPr/>
        </p:nvSpPr>
        <p:spPr>
          <a:xfrm>
            <a:off x="28374652" y="19649358"/>
            <a:ext cx="11519002" cy="5216813"/>
          </a:xfrm>
          <a:prstGeom prst="rect">
            <a:avLst/>
          </a:prstGeom>
          <a:pattFill prst="pct25">
            <a:fgClr>
              <a:schemeClr val="accent1">
                <a:lumMod val="20000"/>
                <a:lumOff val="80000"/>
              </a:schemeClr>
            </a:fgClr>
            <a:bgClr>
              <a:schemeClr val="bg1"/>
            </a:bgClr>
          </a:pattFill>
        </p:spPr>
        <p:txBody>
          <a:bodyPr wrap="square">
            <a:spAutoFit/>
          </a:bodyPr>
          <a:lstStyle/>
          <a:p>
            <a:pPr>
              <a:spcAft>
                <a:spcPts val="600"/>
              </a:spcAft>
            </a:pPr>
            <a:r>
              <a:rPr lang="en-US" sz="4800" b="1" dirty="0"/>
              <a:t>Acknowledgements</a:t>
            </a:r>
          </a:p>
          <a:p>
            <a:pPr fontAlgn="base"/>
            <a:r>
              <a:rPr lang="en-US" sz="2800" dirty="0"/>
              <a:t>Thank you to the </a:t>
            </a:r>
            <a:r>
              <a:rPr lang="en-US" sz="2800" dirty="0" err="1"/>
              <a:t>MassAHEC</a:t>
            </a:r>
            <a:r>
              <a:rPr lang="en-US" sz="2800" dirty="0"/>
              <a:t> Network and the  Summer Service-Learning Assistantship Program for the support for this project.  </a:t>
            </a:r>
          </a:p>
          <a:p>
            <a:pPr fontAlgn="base"/>
            <a:endParaRPr lang="en-US" sz="2800" dirty="0"/>
          </a:p>
          <a:p>
            <a:pPr fontAlgn="base"/>
            <a:r>
              <a:rPr lang="en-US" sz="2800" dirty="0"/>
              <a:t>Additionally, thank you to Dr. Seth Jones for his contributions towards the pilot project and other various programmatic elements. .</a:t>
            </a:r>
          </a:p>
          <a:p>
            <a:pPr fontAlgn="base"/>
            <a:endParaRPr lang="en-US" sz="2800" dirty="0"/>
          </a:p>
          <a:p>
            <a:pPr fontAlgn="base"/>
            <a:r>
              <a:rPr lang="en-US" sz="2800" dirty="0"/>
              <a:t>Lastly, thank you to the many ED providers and staff for providing guidance.</a:t>
            </a:r>
            <a:endParaRPr lang="en-US" sz="4800" b="1" dirty="0"/>
          </a:p>
          <a:p>
            <a:pPr marL="228600" indent="-3175"/>
            <a:endParaRPr lang="en-US" sz="2800" dirty="0"/>
          </a:p>
          <a:p>
            <a:pPr marL="228600" indent="-3175"/>
            <a:endParaRPr lang="en-US" sz="2800" dirty="0"/>
          </a:p>
          <a:p>
            <a:pPr marL="228600" indent="-3175"/>
            <a:endParaRPr lang="en-US" sz="2800" dirty="0"/>
          </a:p>
        </p:txBody>
      </p:sp>
      <p:sp>
        <p:nvSpPr>
          <p:cNvPr id="15" name="TextBox 14"/>
          <p:cNvSpPr txBox="1"/>
          <p:nvPr/>
        </p:nvSpPr>
        <p:spPr>
          <a:xfrm>
            <a:off x="875566" y="4073418"/>
            <a:ext cx="14528562" cy="1015663"/>
          </a:xfrm>
          <a:prstGeom prst="rect">
            <a:avLst/>
          </a:prstGeom>
          <a:noFill/>
        </p:spPr>
        <p:txBody>
          <a:bodyPr wrap="square" rtlCol="0">
            <a:spAutoFit/>
          </a:bodyPr>
          <a:lstStyle/>
          <a:p>
            <a:r>
              <a:rPr lang="en-US" sz="6000" b="1" dirty="0" err="1">
                <a:solidFill>
                  <a:schemeClr val="bg1">
                    <a:lumMod val="95000"/>
                  </a:schemeClr>
                </a:solidFill>
              </a:rPr>
              <a:t>Sabahat</a:t>
            </a:r>
            <a:r>
              <a:rPr lang="en-US" sz="6000" b="1" dirty="0">
                <a:solidFill>
                  <a:schemeClr val="bg1">
                    <a:lumMod val="95000"/>
                  </a:schemeClr>
                </a:solidFill>
              </a:rPr>
              <a:t> Rahman MS</a:t>
            </a:r>
            <a:r>
              <a:rPr lang="en-US" sz="6000" b="1" baseline="30000" dirty="0">
                <a:solidFill>
                  <a:schemeClr val="bg1">
                    <a:lumMod val="95000"/>
                  </a:schemeClr>
                </a:solidFill>
              </a:rPr>
              <a:t>1</a:t>
            </a:r>
            <a:r>
              <a:rPr lang="en-US" sz="6000" b="1" dirty="0">
                <a:solidFill>
                  <a:schemeClr val="bg1">
                    <a:lumMod val="95000"/>
                  </a:schemeClr>
                </a:solidFill>
              </a:rPr>
              <a:t>, </a:t>
            </a:r>
            <a:r>
              <a:rPr lang="en-US" sz="6000" b="1" dirty="0" err="1">
                <a:solidFill>
                  <a:schemeClr val="bg1">
                    <a:lumMod val="95000"/>
                  </a:schemeClr>
                </a:solidFill>
              </a:rPr>
              <a:t>Payal</a:t>
            </a:r>
            <a:r>
              <a:rPr lang="en-US" sz="6000" b="1" dirty="0">
                <a:solidFill>
                  <a:schemeClr val="bg1">
                    <a:lumMod val="95000"/>
                  </a:schemeClr>
                </a:solidFill>
              </a:rPr>
              <a:t> Modi MD</a:t>
            </a:r>
            <a:r>
              <a:rPr lang="en-US" sz="6000" b="1" baseline="30000" dirty="0">
                <a:solidFill>
                  <a:schemeClr val="bg1">
                    <a:lumMod val="95000"/>
                  </a:schemeClr>
                </a:solidFill>
              </a:rPr>
              <a:t>1,2</a:t>
            </a:r>
          </a:p>
        </p:txBody>
      </p:sp>
      <p:sp>
        <p:nvSpPr>
          <p:cNvPr id="17" name="TextBox 16"/>
          <p:cNvSpPr txBox="1"/>
          <p:nvPr/>
        </p:nvSpPr>
        <p:spPr>
          <a:xfrm>
            <a:off x="875566" y="5179369"/>
            <a:ext cx="21114329" cy="1077218"/>
          </a:xfrm>
          <a:prstGeom prst="rect">
            <a:avLst/>
          </a:prstGeom>
          <a:noFill/>
        </p:spPr>
        <p:txBody>
          <a:bodyPr wrap="square" rtlCol="0">
            <a:spAutoFit/>
          </a:bodyPr>
          <a:lstStyle/>
          <a:p>
            <a:r>
              <a:rPr lang="en-US" sz="3200" i="1" baseline="30000" dirty="0"/>
              <a:t>1</a:t>
            </a:r>
            <a:r>
              <a:rPr lang="en-US" sz="3200" i="1" dirty="0"/>
              <a:t> University of Massachusetts Medical School</a:t>
            </a:r>
          </a:p>
          <a:p>
            <a:r>
              <a:rPr lang="en-US" sz="3200" i="1" baseline="30000" dirty="0"/>
              <a:t>2</a:t>
            </a:r>
            <a:r>
              <a:rPr lang="en-US" sz="3200" i="1" dirty="0"/>
              <a:t> UMass Memorial Medical Center</a:t>
            </a:r>
          </a:p>
        </p:txBody>
      </p:sp>
      <p:sp>
        <p:nvSpPr>
          <p:cNvPr id="36" name="Rectangle 35"/>
          <p:cNvSpPr/>
          <p:nvPr/>
        </p:nvSpPr>
        <p:spPr>
          <a:xfrm>
            <a:off x="14145065" y="7696205"/>
            <a:ext cx="13904541" cy="646331"/>
          </a:xfrm>
          <a:prstGeom prst="rect">
            <a:avLst/>
          </a:prstGeom>
        </p:spPr>
        <p:txBody>
          <a:bodyPr wrap="square">
            <a:spAutoFit/>
          </a:bodyPr>
          <a:lstStyle/>
          <a:p>
            <a:r>
              <a:rPr lang="en-US" sz="3600" b="1" dirty="0"/>
              <a:t>Table 1. Inclusion/Exclusion Criteria</a:t>
            </a:r>
            <a:endParaRPr lang="en-US" sz="3600" dirty="0"/>
          </a:p>
        </p:txBody>
      </p:sp>
      <p:graphicFrame>
        <p:nvGraphicFramePr>
          <p:cNvPr id="31" name="Table 30"/>
          <p:cNvGraphicFramePr>
            <a:graphicFrameLocks noGrp="1"/>
          </p:cNvGraphicFramePr>
          <p:nvPr>
            <p:extLst>
              <p:ext uri="{D42A27DB-BD31-4B8C-83A1-F6EECF244321}">
                <p14:modId xmlns:p14="http://schemas.microsoft.com/office/powerpoint/2010/main" val="2219076094"/>
              </p:ext>
            </p:extLst>
          </p:nvPr>
        </p:nvGraphicFramePr>
        <p:xfrm>
          <a:off x="14307913" y="8640458"/>
          <a:ext cx="12532174" cy="4199833"/>
        </p:xfrm>
        <a:graphic>
          <a:graphicData uri="http://schemas.openxmlformats.org/drawingml/2006/table">
            <a:tbl>
              <a:tblPr firstRow="1" bandRow="1">
                <a:tableStyleId>{F5AB1C69-6EDB-4FF4-983F-18BD219EF322}</a:tableStyleId>
              </a:tblPr>
              <a:tblGrid>
                <a:gridCol w="6587447">
                  <a:extLst>
                    <a:ext uri="{9D8B030D-6E8A-4147-A177-3AD203B41FA5}">
                      <a16:colId xmlns:a16="http://schemas.microsoft.com/office/drawing/2014/main" val="62976515"/>
                    </a:ext>
                  </a:extLst>
                </a:gridCol>
                <a:gridCol w="5944727">
                  <a:extLst>
                    <a:ext uri="{9D8B030D-6E8A-4147-A177-3AD203B41FA5}">
                      <a16:colId xmlns:a16="http://schemas.microsoft.com/office/drawing/2014/main" val="73430536"/>
                    </a:ext>
                  </a:extLst>
                </a:gridCol>
              </a:tblGrid>
              <a:tr h="458687">
                <a:tc>
                  <a:txBody>
                    <a:bodyPr/>
                    <a:lstStyle/>
                    <a:p>
                      <a:pPr algn="ctr"/>
                      <a:r>
                        <a:rPr lang="en-US" sz="2400" dirty="0"/>
                        <a:t>Inclusion </a:t>
                      </a:r>
                    </a:p>
                  </a:txBody>
                  <a:tcPr anchor="b">
                    <a:solidFill>
                      <a:srgbClr val="3641A2"/>
                    </a:solidFill>
                  </a:tcPr>
                </a:tc>
                <a:tc>
                  <a:txBody>
                    <a:bodyPr/>
                    <a:lstStyle/>
                    <a:p>
                      <a:pPr algn="ctr"/>
                      <a:r>
                        <a:rPr lang="en-US" sz="2400" dirty="0"/>
                        <a:t>Exclusion</a:t>
                      </a:r>
                    </a:p>
                  </a:txBody>
                  <a:tcPr anchor="b">
                    <a:solidFill>
                      <a:srgbClr val="3641A2"/>
                    </a:solidFill>
                  </a:tcPr>
                </a:tc>
                <a:extLst>
                  <a:ext uri="{0D108BD9-81ED-4DB2-BD59-A6C34878D82A}">
                    <a16:rowId xmlns:a16="http://schemas.microsoft.com/office/drawing/2014/main" val="2971185487"/>
                  </a:ext>
                </a:extLst>
              </a:tr>
              <a:tr h="1140483">
                <a:tc>
                  <a:txBody>
                    <a:bodyPr/>
                    <a:lstStyle/>
                    <a:p>
                      <a:pPr algn="l"/>
                      <a:r>
                        <a:rPr lang="en-US" sz="2400" dirty="0"/>
                        <a:t>Assessing screening tool for 2+ SDOH elements</a:t>
                      </a:r>
                    </a:p>
                  </a:txBody>
                  <a:tcPr anchor="ctr"/>
                </a:tc>
                <a:tc>
                  <a:txBody>
                    <a:bodyPr/>
                    <a:lstStyle/>
                    <a:p>
                      <a:pPr algn="l"/>
                      <a:r>
                        <a:rPr lang="en-US" sz="2400" dirty="0"/>
                        <a:t>Assessing survey tool for only one SDOH element, assessing non-SDOH factors only, OR addressing SDOH without a screening tool</a:t>
                      </a:r>
                    </a:p>
                  </a:txBody>
                  <a:tcPr anchor="ctr"/>
                </a:tc>
                <a:extLst>
                  <a:ext uri="{0D108BD9-81ED-4DB2-BD59-A6C34878D82A}">
                    <a16:rowId xmlns:a16="http://schemas.microsoft.com/office/drawing/2014/main" val="1253739120"/>
                  </a:ext>
                </a:extLst>
              </a:tr>
              <a:tr h="789565">
                <a:tc>
                  <a:txBody>
                    <a:bodyPr/>
                    <a:lstStyle/>
                    <a:p>
                      <a:pPr algn="l"/>
                      <a:r>
                        <a:rPr lang="en-US" sz="2400" dirty="0"/>
                        <a:t>Conducted in an ED setting</a:t>
                      </a:r>
                    </a:p>
                  </a:txBody>
                  <a:tcPr anchor="ctr"/>
                </a:tc>
                <a:tc>
                  <a:txBody>
                    <a:bodyPr/>
                    <a:lstStyle/>
                    <a:p>
                      <a:pPr algn="l"/>
                      <a:r>
                        <a:rPr lang="en-US" sz="2400" dirty="0"/>
                        <a:t>Conducted solely outside of ED settings (primary care center, community clinic, </a:t>
                      </a:r>
                      <a:r>
                        <a:rPr lang="en-US" sz="2400" dirty="0" err="1"/>
                        <a:t>etc</a:t>
                      </a:r>
                      <a:r>
                        <a:rPr lang="en-US" sz="2400" dirty="0"/>
                        <a:t>)</a:t>
                      </a:r>
                    </a:p>
                  </a:txBody>
                  <a:tcPr anchor="ctr"/>
                </a:tc>
                <a:extLst>
                  <a:ext uri="{0D108BD9-81ED-4DB2-BD59-A6C34878D82A}">
                    <a16:rowId xmlns:a16="http://schemas.microsoft.com/office/drawing/2014/main" val="178746378"/>
                  </a:ext>
                </a:extLst>
              </a:tr>
              <a:tr h="906506">
                <a:tc>
                  <a:txBody>
                    <a:bodyPr/>
                    <a:lstStyle/>
                    <a:p>
                      <a:pPr algn="l"/>
                      <a:r>
                        <a:rPr lang="en-US" sz="2400" baseline="0" dirty="0"/>
                        <a:t>Based in the U.S.</a:t>
                      </a:r>
                    </a:p>
                  </a:txBody>
                  <a:tcPr anchor="ctr"/>
                </a:tc>
                <a:tc>
                  <a:txBody>
                    <a:bodyPr/>
                    <a:lstStyle/>
                    <a:p>
                      <a:pPr algn="l"/>
                      <a:r>
                        <a:rPr lang="en-US" sz="2400" dirty="0"/>
                        <a:t>Based outside of the U.S.</a:t>
                      </a:r>
                    </a:p>
                  </a:txBody>
                  <a:tcPr anchor="ctr"/>
                </a:tc>
                <a:extLst>
                  <a:ext uri="{0D108BD9-81ED-4DB2-BD59-A6C34878D82A}">
                    <a16:rowId xmlns:a16="http://schemas.microsoft.com/office/drawing/2014/main" val="1764605766"/>
                  </a:ext>
                </a:extLst>
              </a:tr>
              <a:tr h="679879">
                <a:tc>
                  <a:txBody>
                    <a:bodyPr/>
                    <a:lstStyle/>
                    <a:p>
                      <a:pPr algn="l"/>
                      <a:r>
                        <a:rPr lang="en-US" sz="2400" dirty="0"/>
                        <a:t>Original studies</a:t>
                      </a:r>
                    </a:p>
                  </a:txBody>
                  <a:tcPr anchor="ctr"/>
                </a:tc>
                <a:tc>
                  <a:txBody>
                    <a:bodyPr/>
                    <a:lstStyle/>
                    <a:p>
                      <a:pPr algn="l"/>
                      <a:r>
                        <a:rPr lang="en-US" sz="2400" dirty="0"/>
                        <a:t>Reviews, commentaries, and other secondary presentation of data</a:t>
                      </a:r>
                    </a:p>
                  </a:txBody>
                  <a:tcPr anchor="ctr"/>
                </a:tc>
                <a:extLst>
                  <a:ext uri="{0D108BD9-81ED-4DB2-BD59-A6C34878D82A}">
                    <a16:rowId xmlns:a16="http://schemas.microsoft.com/office/drawing/2014/main" val="3805601141"/>
                  </a:ext>
                </a:extLst>
              </a:tr>
            </a:tbl>
          </a:graphicData>
        </a:graphic>
      </p:graphicFrame>
      <p:sp>
        <p:nvSpPr>
          <p:cNvPr id="88" name="Rectangle 87">
            <a:extLst>
              <a:ext uri="{FF2B5EF4-FFF2-40B4-BE49-F238E27FC236}">
                <a16:creationId xmlns:a16="http://schemas.microsoft.com/office/drawing/2014/main" id="{4B756963-C560-48EF-831F-BAB55F3512CC}"/>
              </a:ext>
            </a:extLst>
          </p:cNvPr>
          <p:cNvSpPr/>
          <p:nvPr/>
        </p:nvSpPr>
        <p:spPr>
          <a:xfrm>
            <a:off x="28374652" y="13791656"/>
            <a:ext cx="11519002" cy="5139869"/>
          </a:xfrm>
          <a:prstGeom prst="rect">
            <a:avLst/>
          </a:prstGeom>
          <a:pattFill prst="pct25">
            <a:fgClr>
              <a:schemeClr val="accent1">
                <a:lumMod val="20000"/>
                <a:lumOff val="80000"/>
              </a:schemeClr>
            </a:fgClr>
            <a:bgClr>
              <a:schemeClr val="bg1"/>
            </a:bgClr>
          </a:pattFill>
        </p:spPr>
        <p:txBody>
          <a:bodyPr wrap="square">
            <a:spAutoFit/>
          </a:bodyPr>
          <a:lstStyle/>
          <a:p>
            <a:r>
              <a:rPr lang="en-US" sz="4800" b="1" dirty="0"/>
              <a:t>Future Work</a:t>
            </a:r>
          </a:p>
          <a:p>
            <a:pPr marL="457200" indent="-457200">
              <a:buFont typeface="Arial" panose="020B0604020202020204" pitchFamily="34" charset="0"/>
              <a:buChar char="•"/>
            </a:pPr>
            <a:r>
              <a:rPr lang="en-US" sz="2800" dirty="0"/>
              <a:t>Conduct the search strategy for the systematic review, consolidate the search results, complete title/abstract screening and full-text review, extrapolate meta-data, and report findings.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Explore funding opportunities for pilot program</a:t>
            </a:r>
          </a:p>
          <a:p>
            <a:pPr marL="914400" lvl="1" indent="-457200">
              <a:buFont typeface="Arial" panose="020B0604020202020204" pitchFamily="34" charset="0"/>
              <a:buChar char="•"/>
            </a:pPr>
            <a:r>
              <a:rPr lang="en-US" sz="2800" dirty="0"/>
              <a:t>Establish relationship with ED administrators and staff to properly integrate the survey into patient care flow</a:t>
            </a:r>
          </a:p>
          <a:p>
            <a:pPr lvl="1"/>
            <a:endParaRPr lang="en-US" sz="2800" dirty="0"/>
          </a:p>
          <a:p>
            <a:pPr marL="457200" indent="-457200">
              <a:buFont typeface="Arial" panose="020B0604020202020204" pitchFamily="34" charset="0"/>
              <a:buChar char="•"/>
            </a:pPr>
            <a:r>
              <a:rPr lang="en-US" sz="2800" dirty="0"/>
              <a:t>Develop educational material for ED providers and staff on the significance of SDOH and effects on health outcomes</a:t>
            </a:r>
          </a:p>
        </p:txBody>
      </p:sp>
      <p:sp>
        <p:nvSpPr>
          <p:cNvPr id="91" name="TextBox 90">
            <a:extLst>
              <a:ext uri="{FF2B5EF4-FFF2-40B4-BE49-F238E27FC236}">
                <a16:creationId xmlns:a16="http://schemas.microsoft.com/office/drawing/2014/main" id="{F48D9005-ADDD-46CC-A35C-F470C08599E0}"/>
              </a:ext>
            </a:extLst>
          </p:cNvPr>
          <p:cNvSpPr txBox="1"/>
          <p:nvPr/>
        </p:nvSpPr>
        <p:spPr>
          <a:xfrm>
            <a:off x="14583032" y="21848637"/>
            <a:ext cx="11431604" cy="461665"/>
          </a:xfrm>
          <a:prstGeom prst="rect">
            <a:avLst/>
          </a:prstGeom>
          <a:noFill/>
        </p:spPr>
        <p:txBody>
          <a:bodyPr wrap="square" rtlCol="0">
            <a:spAutoFit/>
          </a:bodyPr>
          <a:lstStyle/>
          <a:p>
            <a:r>
              <a:rPr lang="en-US" sz="2400" dirty="0"/>
              <a:t>Figure 1. Empty PRISMA flowchart to be filled out when conducting search and filtering</a:t>
            </a:r>
          </a:p>
        </p:txBody>
      </p:sp>
      <p:pic>
        <p:nvPicPr>
          <p:cNvPr id="3" name="Picture 2" descr="A drawing of a face&#10;&#10;Description automatically generated">
            <a:extLst>
              <a:ext uri="{FF2B5EF4-FFF2-40B4-BE49-F238E27FC236}">
                <a16:creationId xmlns:a16="http://schemas.microsoft.com/office/drawing/2014/main" id="{4B653581-8B34-DD42-8E87-7D701E4976C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765235" y="677644"/>
            <a:ext cx="7743001" cy="3260413"/>
          </a:xfrm>
          <a:prstGeom prst="rect">
            <a:avLst/>
          </a:prstGeom>
          <a:noFill/>
          <a:effectLst>
            <a:softEdge rad="127000"/>
          </a:effectLst>
        </p:spPr>
      </p:pic>
      <p:pic>
        <p:nvPicPr>
          <p:cNvPr id="14" name="Picture 13">
            <a:extLst>
              <a:ext uri="{FF2B5EF4-FFF2-40B4-BE49-F238E27FC236}">
                <a16:creationId xmlns:a16="http://schemas.microsoft.com/office/drawing/2014/main" id="{BD7BE717-2E7A-424E-9E62-BA7F4E807028}"/>
              </a:ext>
            </a:extLst>
          </p:cNvPr>
          <p:cNvPicPr>
            <a:picLocks noChangeAspect="1"/>
          </p:cNvPicPr>
          <p:nvPr/>
        </p:nvPicPr>
        <p:blipFill>
          <a:blip r:embed="rId4"/>
          <a:stretch>
            <a:fillRect/>
          </a:stretch>
        </p:blipFill>
        <p:spPr>
          <a:xfrm>
            <a:off x="16316407" y="13124505"/>
            <a:ext cx="8902700" cy="8610600"/>
          </a:xfrm>
          <a:prstGeom prst="rect">
            <a:avLst/>
          </a:prstGeom>
        </p:spPr>
      </p:pic>
      <p:sp>
        <p:nvSpPr>
          <p:cNvPr id="23" name="Rectangle 22">
            <a:extLst>
              <a:ext uri="{FF2B5EF4-FFF2-40B4-BE49-F238E27FC236}">
                <a16:creationId xmlns:a16="http://schemas.microsoft.com/office/drawing/2014/main" id="{BE68EF90-1670-5447-9439-647EE58AB613}"/>
              </a:ext>
            </a:extLst>
          </p:cNvPr>
          <p:cNvSpPr/>
          <p:nvPr/>
        </p:nvSpPr>
        <p:spPr>
          <a:xfrm>
            <a:off x="28374652" y="25236834"/>
            <a:ext cx="11519002" cy="2200602"/>
          </a:xfrm>
          <a:prstGeom prst="rect">
            <a:avLst/>
          </a:prstGeom>
          <a:solidFill>
            <a:schemeClr val="bg1"/>
          </a:solidFill>
        </p:spPr>
        <p:txBody>
          <a:bodyPr wrap="square">
            <a:spAutoFit/>
          </a:bodyPr>
          <a:lstStyle/>
          <a:p>
            <a:pPr>
              <a:spcAft>
                <a:spcPts val="600"/>
              </a:spcAft>
            </a:pPr>
            <a:r>
              <a:rPr lang="en-US" sz="4800" b="1" dirty="0"/>
              <a:t>References</a:t>
            </a:r>
          </a:p>
          <a:p>
            <a:pPr marL="228600" indent="-3175"/>
            <a:r>
              <a:rPr lang="en-US" sz="2800" dirty="0"/>
              <a:t>To view a list of references, scan the QR code below:</a:t>
            </a:r>
          </a:p>
          <a:p>
            <a:pPr marL="228600" indent="-3175"/>
            <a:endParaRPr lang="en-US" sz="2800" dirty="0"/>
          </a:p>
          <a:p>
            <a:pPr marL="228600" indent="-3175"/>
            <a:endParaRPr lang="en-US" sz="2800" dirty="0"/>
          </a:p>
        </p:txBody>
      </p:sp>
      <p:pic>
        <p:nvPicPr>
          <p:cNvPr id="1026" name="Picture 2">
            <a:extLst>
              <a:ext uri="{FF2B5EF4-FFF2-40B4-BE49-F238E27FC236}">
                <a16:creationId xmlns:a16="http://schemas.microsoft.com/office/drawing/2014/main" id="{12A7F271-E0BC-F24B-B3CD-F9475726D368}"/>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5707" t="-8644" b="-1"/>
          <a:stretch/>
        </p:blipFill>
        <p:spPr bwMode="auto">
          <a:xfrm>
            <a:off x="35825595" y="3924132"/>
            <a:ext cx="4682641" cy="2318530"/>
          </a:xfrm>
          <a:prstGeom prst="rect">
            <a:avLst/>
          </a:prstGeom>
          <a:noFill/>
          <a:effectLst>
            <a:softEdge rad="50800"/>
          </a:effectLst>
          <a:extLst>
            <a:ext uri="{909E8E84-426E-40DD-AFC4-6F175D3DCCD1}">
              <a14:hiddenFill xmlns:a14="http://schemas.microsoft.com/office/drawing/2010/main">
                <a:solidFill>
                  <a:srgbClr val="FFFFFF"/>
                </a:solidFill>
              </a14:hiddenFill>
            </a:ext>
          </a:extLst>
        </p:spPr>
      </p:pic>
      <p:pic>
        <p:nvPicPr>
          <p:cNvPr id="18" name="Picture 17" descr="A close up of a logo&#10;&#10;Description automatically generated">
            <a:extLst>
              <a:ext uri="{FF2B5EF4-FFF2-40B4-BE49-F238E27FC236}">
                <a16:creationId xmlns:a16="http://schemas.microsoft.com/office/drawing/2014/main" id="{27B63F13-A0E0-0C4D-8078-70C8AEF3F27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724317" y="26796688"/>
            <a:ext cx="2819672" cy="2819672"/>
          </a:xfrm>
          <a:prstGeom prst="rect">
            <a:avLst/>
          </a:prstGeom>
        </p:spPr>
      </p:pic>
    </p:spTree>
    <p:extLst>
      <p:ext uri="{BB962C8B-B14F-4D97-AF65-F5344CB8AC3E}">
        <p14:creationId xmlns:p14="http://schemas.microsoft.com/office/powerpoint/2010/main" val="40024120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1229</TotalTime>
  <Words>1324</Words>
  <Application>Microsoft Office PowerPoint</Application>
  <PresentationFormat>Custom</PresentationFormat>
  <Paragraphs>51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Constantia</vt:lpstr>
      <vt:lpstr>Office Theme</vt:lpstr>
      <vt:lpstr>PowerPoint Presentation</vt:lpstr>
    </vt:vector>
  </TitlesOfParts>
  <Company>UMass Medical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Tess Grynoch</dc:creator>
  <cp:lastModifiedBy>Jennifer</cp:lastModifiedBy>
  <cp:revision>67</cp:revision>
  <dcterms:created xsi:type="dcterms:W3CDTF">2018-04-26T18:33:25Z</dcterms:created>
  <dcterms:modified xsi:type="dcterms:W3CDTF">2021-04-05T16:59:04Z</dcterms:modified>
</cp:coreProperties>
</file>