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8"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E7E37-96B4-5E4F-8D85-D46A22A9FE08}" v="766" dt="2020-08-10T19:12:22.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p:cViewPr varScale="1">
        <p:scale>
          <a:sx n="20" d="100"/>
          <a:sy n="20" d="100"/>
        </p:scale>
        <p:origin x="117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C28AF-410E-394E-BF47-B6DA91301CAF}" type="doc">
      <dgm:prSet loTypeId="urn:microsoft.com/office/officeart/2005/8/layout/process4" loCatId="relationship" qsTypeId="urn:microsoft.com/office/officeart/2005/8/quickstyle/3d1" qsCatId="3D" csTypeId="urn:microsoft.com/office/officeart/2005/8/colors/accent0_3" csCatId="mainScheme" phldr="1"/>
      <dgm:spPr/>
      <dgm:t>
        <a:bodyPr/>
        <a:lstStyle/>
        <a:p>
          <a:endParaRPr lang="en-US"/>
        </a:p>
      </dgm:t>
    </dgm:pt>
    <dgm:pt modelId="{4500CFA7-35BC-9345-96D4-447AC3CCC6DF}">
      <dgm:prSet/>
      <dgm:spPr>
        <a:solidFill>
          <a:schemeClr val="dk2">
            <a:hueOff val="0"/>
            <a:satOff val="0"/>
            <a:lumOff val="0"/>
            <a:alpha val="75000"/>
          </a:schemeClr>
        </a:solidFill>
      </dgm:spPr>
      <dgm:t>
        <a:bodyPr/>
        <a:lstStyle/>
        <a:p>
          <a:r>
            <a:rPr lang="en-US"/>
            <a:t>Educate students and community members on how best to work with Visually Impaired People (VIPs)</a:t>
          </a:r>
        </a:p>
      </dgm:t>
    </dgm:pt>
    <dgm:pt modelId="{72B7B00C-DC4A-164A-BC16-B56DE2B1BEEE}" type="parTrans" cxnId="{A4D49D07-E357-204D-9594-C8A2F30E8793}">
      <dgm:prSet/>
      <dgm:spPr/>
      <dgm:t>
        <a:bodyPr/>
        <a:lstStyle/>
        <a:p>
          <a:endParaRPr lang="en-US"/>
        </a:p>
      </dgm:t>
    </dgm:pt>
    <dgm:pt modelId="{E1647B5B-23CD-3D45-9DFE-B5A9B9B1E8FD}" type="sibTrans" cxnId="{A4D49D07-E357-204D-9594-C8A2F30E8793}">
      <dgm:prSet/>
      <dgm:spPr/>
      <dgm:t>
        <a:bodyPr/>
        <a:lstStyle/>
        <a:p>
          <a:endParaRPr lang="en-US"/>
        </a:p>
      </dgm:t>
    </dgm:pt>
    <dgm:pt modelId="{FEFD252A-4846-D346-8411-27412F365644}">
      <dgm:prSet/>
      <dgm:spPr>
        <a:solidFill>
          <a:schemeClr val="dk2">
            <a:hueOff val="0"/>
            <a:satOff val="0"/>
            <a:lumOff val="0"/>
            <a:alpha val="75000"/>
          </a:schemeClr>
        </a:solidFill>
      </dgm:spPr>
      <dgm:t>
        <a:bodyPr/>
        <a:lstStyle/>
        <a:p>
          <a:r>
            <a:rPr lang="en-US"/>
            <a:t>Increase walkers’ healthcare literacy through weekly, accessible educational talks and articles on current health topics  </a:t>
          </a:r>
        </a:p>
      </dgm:t>
    </dgm:pt>
    <dgm:pt modelId="{8F2E160E-77E5-824C-9CC3-801D7F17E7F6}" type="parTrans" cxnId="{5E582FE5-FCCA-E14E-BCB1-A4C1FD572C3A}">
      <dgm:prSet/>
      <dgm:spPr/>
      <dgm:t>
        <a:bodyPr/>
        <a:lstStyle/>
        <a:p>
          <a:endParaRPr lang="en-US"/>
        </a:p>
      </dgm:t>
    </dgm:pt>
    <dgm:pt modelId="{F7134ECA-9064-ED4D-875D-08AEF2206B52}" type="sibTrans" cxnId="{5E582FE5-FCCA-E14E-BCB1-A4C1FD572C3A}">
      <dgm:prSet/>
      <dgm:spPr/>
      <dgm:t>
        <a:bodyPr/>
        <a:lstStyle/>
        <a:p>
          <a:endParaRPr lang="en-US"/>
        </a:p>
      </dgm:t>
    </dgm:pt>
    <dgm:pt modelId="{5EB8939B-EFAF-0346-B3F4-C07F4501EC87}">
      <dgm:prSet/>
      <dgm:spPr>
        <a:solidFill>
          <a:schemeClr val="dk2">
            <a:hueOff val="0"/>
            <a:satOff val="0"/>
            <a:lumOff val="0"/>
            <a:alpha val="75000"/>
          </a:schemeClr>
        </a:solidFill>
      </dgm:spPr>
      <dgm:t>
        <a:bodyPr/>
        <a:lstStyle/>
        <a:p>
          <a:r>
            <a:rPr lang="en-US"/>
            <a:t>Expand the outreach and advertising of both organizations to involve more doctors, patients, and students </a:t>
          </a:r>
        </a:p>
      </dgm:t>
    </dgm:pt>
    <dgm:pt modelId="{A8001E5A-14B2-3648-BADE-5B73AD6470B5}" type="parTrans" cxnId="{AE003AFF-614A-9543-BCCD-111A06A0CF66}">
      <dgm:prSet/>
      <dgm:spPr/>
      <dgm:t>
        <a:bodyPr/>
        <a:lstStyle/>
        <a:p>
          <a:endParaRPr lang="en-US"/>
        </a:p>
      </dgm:t>
    </dgm:pt>
    <dgm:pt modelId="{154619AF-9C2F-9A4B-A9A9-E07BDF9D0A9A}" type="sibTrans" cxnId="{AE003AFF-614A-9543-BCCD-111A06A0CF66}">
      <dgm:prSet/>
      <dgm:spPr/>
      <dgm:t>
        <a:bodyPr/>
        <a:lstStyle/>
        <a:p>
          <a:endParaRPr lang="en-US"/>
        </a:p>
      </dgm:t>
    </dgm:pt>
    <dgm:pt modelId="{0F0ABE5C-27E3-FA4A-9A0D-DA1529AC3395}">
      <dgm:prSet/>
      <dgm:spPr>
        <a:solidFill>
          <a:schemeClr val="dk2">
            <a:hueOff val="0"/>
            <a:satOff val="0"/>
            <a:lumOff val="0"/>
            <a:alpha val="75000"/>
          </a:schemeClr>
        </a:solidFill>
      </dgm:spPr>
      <dgm:t>
        <a:bodyPr/>
        <a:lstStyle/>
        <a:p>
          <a:r>
            <a:rPr lang="en-US"/>
            <a:t>Adapt the programs to allow consistency and safety for all amid the COVID-19 pandemic</a:t>
          </a:r>
        </a:p>
      </dgm:t>
    </dgm:pt>
    <dgm:pt modelId="{DA198D6F-AE2D-964F-956C-1B08CE3ACF01}" type="parTrans" cxnId="{9C5E0409-4605-304F-91AF-064F5A38E2D3}">
      <dgm:prSet/>
      <dgm:spPr/>
      <dgm:t>
        <a:bodyPr/>
        <a:lstStyle/>
        <a:p>
          <a:endParaRPr lang="en-US"/>
        </a:p>
      </dgm:t>
    </dgm:pt>
    <dgm:pt modelId="{7C1032A5-7C33-894B-8F91-CB89D122C81C}" type="sibTrans" cxnId="{9C5E0409-4605-304F-91AF-064F5A38E2D3}">
      <dgm:prSet/>
      <dgm:spPr/>
      <dgm:t>
        <a:bodyPr/>
        <a:lstStyle/>
        <a:p>
          <a:endParaRPr lang="en-US"/>
        </a:p>
      </dgm:t>
    </dgm:pt>
    <dgm:pt modelId="{7AF2A330-86C2-4F41-804F-873249B6B024}">
      <dgm:prSet/>
      <dgm:spPr>
        <a:solidFill>
          <a:schemeClr val="dk2">
            <a:hueOff val="0"/>
            <a:satOff val="0"/>
            <a:lumOff val="0"/>
            <a:alpha val="75000"/>
          </a:schemeClr>
        </a:solidFill>
      </dgm:spPr>
      <dgm:t>
        <a:bodyPr/>
        <a:lstStyle/>
        <a:p>
          <a:r>
            <a:rPr lang="en-US"/>
            <a:t>Cultivate the virtual presence of both groups, via Facebook and conference calls, to build community and reduce isolation </a:t>
          </a:r>
        </a:p>
      </dgm:t>
    </dgm:pt>
    <dgm:pt modelId="{42718C28-2E95-9041-8B68-775B4E60B64B}" type="sibTrans" cxnId="{59245406-8A63-804B-85F8-D2CB0B75AFFC}">
      <dgm:prSet/>
      <dgm:spPr/>
      <dgm:t>
        <a:bodyPr/>
        <a:lstStyle/>
        <a:p>
          <a:endParaRPr lang="en-US"/>
        </a:p>
      </dgm:t>
    </dgm:pt>
    <dgm:pt modelId="{84350633-1C56-7242-8089-56549556A3E9}" type="parTrans" cxnId="{59245406-8A63-804B-85F8-D2CB0B75AFFC}">
      <dgm:prSet/>
      <dgm:spPr/>
      <dgm:t>
        <a:bodyPr/>
        <a:lstStyle/>
        <a:p>
          <a:endParaRPr lang="en-US"/>
        </a:p>
      </dgm:t>
    </dgm:pt>
    <dgm:pt modelId="{88EA0606-FDC0-364D-9EAE-90D46BFDD319}" type="pres">
      <dgm:prSet presAssocID="{8CAC28AF-410E-394E-BF47-B6DA91301CAF}" presName="Name0" presStyleCnt="0">
        <dgm:presLayoutVars>
          <dgm:dir/>
          <dgm:animLvl val="lvl"/>
          <dgm:resizeHandles val="exact"/>
        </dgm:presLayoutVars>
      </dgm:prSet>
      <dgm:spPr/>
    </dgm:pt>
    <dgm:pt modelId="{13D41225-2B3A-B849-9BC2-EB6EDF03FF36}" type="pres">
      <dgm:prSet presAssocID="{7AF2A330-86C2-4F41-804F-873249B6B024}" presName="boxAndChildren" presStyleCnt="0"/>
      <dgm:spPr/>
    </dgm:pt>
    <dgm:pt modelId="{75A8D475-BFEA-D644-B5A9-F003AC5069DB}" type="pres">
      <dgm:prSet presAssocID="{7AF2A330-86C2-4F41-804F-873249B6B024}" presName="parentTextBox" presStyleLbl="node1" presStyleIdx="0" presStyleCnt="5"/>
      <dgm:spPr/>
    </dgm:pt>
    <dgm:pt modelId="{0012721B-172E-2943-99EC-F0C5D03B8AAD}" type="pres">
      <dgm:prSet presAssocID="{154619AF-9C2F-9A4B-A9A9-E07BDF9D0A9A}" presName="sp" presStyleCnt="0"/>
      <dgm:spPr/>
    </dgm:pt>
    <dgm:pt modelId="{7BA90244-B3D4-E449-A78C-DA6056B05A94}" type="pres">
      <dgm:prSet presAssocID="{5EB8939B-EFAF-0346-B3F4-C07F4501EC87}" presName="arrowAndChildren" presStyleCnt="0"/>
      <dgm:spPr/>
    </dgm:pt>
    <dgm:pt modelId="{BEE45284-9187-D648-8BD0-036F9F982F5F}" type="pres">
      <dgm:prSet presAssocID="{5EB8939B-EFAF-0346-B3F4-C07F4501EC87}" presName="parentTextArrow" presStyleLbl="node1" presStyleIdx="1" presStyleCnt="5"/>
      <dgm:spPr/>
    </dgm:pt>
    <dgm:pt modelId="{009A094D-5AE9-3B46-9D28-9D764F99E288}" type="pres">
      <dgm:prSet presAssocID="{7C1032A5-7C33-894B-8F91-CB89D122C81C}" presName="sp" presStyleCnt="0"/>
      <dgm:spPr/>
    </dgm:pt>
    <dgm:pt modelId="{F7B58674-C8A2-7F47-98D6-746F519C3218}" type="pres">
      <dgm:prSet presAssocID="{0F0ABE5C-27E3-FA4A-9A0D-DA1529AC3395}" presName="arrowAndChildren" presStyleCnt="0"/>
      <dgm:spPr/>
    </dgm:pt>
    <dgm:pt modelId="{BE7D37AD-2B24-B443-AC86-DF7B08E3EBD1}" type="pres">
      <dgm:prSet presAssocID="{0F0ABE5C-27E3-FA4A-9A0D-DA1529AC3395}" presName="parentTextArrow" presStyleLbl="node1" presStyleIdx="2" presStyleCnt="5"/>
      <dgm:spPr/>
    </dgm:pt>
    <dgm:pt modelId="{77BFE912-9381-2B42-A00A-9EFD260DD8DE}" type="pres">
      <dgm:prSet presAssocID="{F7134ECA-9064-ED4D-875D-08AEF2206B52}" presName="sp" presStyleCnt="0"/>
      <dgm:spPr/>
    </dgm:pt>
    <dgm:pt modelId="{CD633906-9C5E-6344-B0DB-3624F29CC043}" type="pres">
      <dgm:prSet presAssocID="{FEFD252A-4846-D346-8411-27412F365644}" presName="arrowAndChildren" presStyleCnt="0"/>
      <dgm:spPr/>
    </dgm:pt>
    <dgm:pt modelId="{F67339CF-5A25-6A45-90F3-FC52715B5B3D}" type="pres">
      <dgm:prSet presAssocID="{FEFD252A-4846-D346-8411-27412F365644}" presName="parentTextArrow" presStyleLbl="node1" presStyleIdx="3" presStyleCnt="5"/>
      <dgm:spPr/>
    </dgm:pt>
    <dgm:pt modelId="{856CEB56-B1EA-AF4B-B727-D7EE9A527964}" type="pres">
      <dgm:prSet presAssocID="{E1647B5B-23CD-3D45-9DFE-B5A9B9B1E8FD}" presName="sp" presStyleCnt="0"/>
      <dgm:spPr/>
    </dgm:pt>
    <dgm:pt modelId="{4C2107A7-A8F6-6343-9CDA-11AC86120228}" type="pres">
      <dgm:prSet presAssocID="{4500CFA7-35BC-9345-96D4-447AC3CCC6DF}" presName="arrowAndChildren" presStyleCnt="0"/>
      <dgm:spPr/>
    </dgm:pt>
    <dgm:pt modelId="{C38806E8-D0FA-1E41-9DAB-A024BDD0FAB3}" type="pres">
      <dgm:prSet presAssocID="{4500CFA7-35BC-9345-96D4-447AC3CCC6DF}" presName="parentTextArrow" presStyleLbl="node1" presStyleIdx="4" presStyleCnt="5"/>
      <dgm:spPr/>
    </dgm:pt>
  </dgm:ptLst>
  <dgm:cxnLst>
    <dgm:cxn modelId="{59245406-8A63-804B-85F8-D2CB0B75AFFC}" srcId="{8CAC28AF-410E-394E-BF47-B6DA91301CAF}" destId="{7AF2A330-86C2-4F41-804F-873249B6B024}" srcOrd="4" destOrd="0" parTransId="{84350633-1C56-7242-8089-56549556A3E9}" sibTransId="{42718C28-2E95-9041-8B68-775B4E60B64B}"/>
    <dgm:cxn modelId="{A4D49D07-E357-204D-9594-C8A2F30E8793}" srcId="{8CAC28AF-410E-394E-BF47-B6DA91301CAF}" destId="{4500CFA7-35BC-9345-96D4-447AC3CCC6DF}" srcOrd="0" destOrd="0" parTransId="{72B7B00C-DC4A-164A-BC16-B56DE2B1BEEE}" sibTransId="{E1647B5B-23CD-3D45-9DFE-B5A9B9B1E8FD}"/>
    <dgm:cxn modelId="{9C5E0409-4605-304F-91AF-064F5A38E2D3}" srcId="{8CAC28AF-410E-394E-BF47-B6DA91301CAF}" destId="{0F0ABE5C-27E3-FA4A-9A0D-DA1529AC3395}" srcOrd="2" destOrd="0" parTransId="{DA198D6F-AE2D-964F-956C-1B08CE3ACF01}" sibTransId="{7C1032A5-7C33-894B-8F91-CB89D122C81C}"/>
    <dgm:cxn modelId="{8B6B1A0B-88F4-E54F-9896-C0701A1395BE}" type="presOf" srcId="{4500CFA7-35BC-9345-96D4-447AC3CCC6DF}" destId="{C38806E8-D0FA-1E41-9DAB-A024BDD0FAB3}" srcOrd="0" destOrd="0" presId="urn:microsoft.com/office/officeart/2005/8/layout/process4"/>
    <dgm:cxn modelId="{5696FA5F-4AC3-BF48-806E-3AA3046A21F0}" type="presOf" srcId="{FEFD252A-4846-D346-8411-27412F365644}" destId="{F67339CF-5A25-6A45-90F3-FC52715B5B3D}" srcOrd="0" destOrd="0" presId="urn:microsoft.com/office/officeart/2005/8/layout/process4"/>
    <dgm:cxn modelId="{B0FBE695-9937-1246-972C-2B2C0AD4C68F}" type="presOf" srcId="{8CAC28AF-410E-394E-BF47-B6DA91301CAF}" destId="{88EA0606-FDC0-364D-9EAE-90D46BFDD319}" srcOrd="0" destOrd="0" presId="urn:microsoft.com/office/officeart/2005/8/layout/process4"/>
    <dgm:cxn modelId="{9E67B3A9-95F6-1343-9CFA-AF9686385643}" type="presOf" srcId="{0F0ABE5C-27E3-FA4A-9A0D-DA1529AC3395}" destId="{BE7D37AD-2B24-B443-AC86-DF7B08E3EBD1}" srcOrd="0" destOrd="0" presId="urn:microsoft.com/office/officeart/2005/8/layout/process4"/>
    <dgm:cxn modelId="{00733DAA-AF0B-0D46-A362-632E83765619}" type="presOf" srcId="{7AF2A330-86C2-4F41-804F-873249B6B024}" destId="{75A8D475-BFEA-D644-B5A9-F003AC5069DB}" srcOrd="0" destOrd="0" presId="urn:microsoft.com/office/officeart/2005/8/layout/process4"/>
    <dgm:cxn modelId="{D861E7DB-AABD-B344-B49B-5A13BC564899}" type="presOf" srcId="{5EB8939B-EFAF-0346-B3F4-C07F4501EC87}" destId="{BEE45284-9187-D648-8BD0-036F9F982F5F}" srcOrd="0" destOrd="0" presId="urn:microsoft.com/office/officeart/2005/8/layout/process4"/>
    <dgm:cxn modelId="{5E582FE5-FCCA-E14E-BCB1-A4C1FD572C3A}" srcId="{8CAC28AF-410E-394E-BF47-B6DA91301CAF}" destId="{FEFD252A-4846-D346-8411-27412F365644}" srcOrd="1" destOrd="0" parTransId="{8F2E160E-77E5-824C-9CC3-801D7F17E7F6}" sibTransId="{F7134ECA-9064-ED4D-875D-08AEF2206B52}"/>
    <dgm:cxn modelId="{AE003AFF-614A-9543-BCCD-111A06A0CF66}" srcId="{8CAC28AF-410E-394E-BF47-B6DA91301CAF}" destId="{5EB8939B-EFAF-0346-B3F4-C07F4501EC87}" srcOrd="3" destOrd="0" parTransId="{A8001E5A-14B2-3648-BADE-5B73AD6470B5}" sibTransId="{154619AF-9C2F-9A4B-A9A9-E07BDF9D0A9A}"/>
    <dgm:cxn modelId="{C3DD1B3A-F5EA-4649-8FF7-F8D7A66E48B4}" type="presParOf" srcId="{88EA0606-FDC0-364D-9EAE-90D46BFDD319}" destId="{13D41225-2B3A-B849-9BC2-EB6EDF03FF36}" srcOrd="0" destOrd="0" presId="urn:microsoft.com/office/officeart/2005/8/layout/process4"/>
    <dgm:cxn modelId="{8422FB51-22EF-D941-8B3E-D2E3926E156F}" type="presParOf" srcId="{13D41225-2B3A-B849-9BC2-EB6EDF03FF36}" destId="{75A8D475-BFEA-D644-B5A9-F003AC5069DB}" srcOrd="0" destOrd="0" presId="urn:microsoft.com/office/officeart/2005/8/layout/process4"/>
    <dgm:cxn modelId="{E56D5267-DB4C-BE45-99CB-995CB15D0AD6}" type="presParOf" srcId="{88EA0606-FDC0-364D-9EAE-90D46BFDD319}" destId="{0012721B-172E-2943-99EC-F0C5D03B8AAD}" srcOrd="1" destOrd="0" presId="urn:microsoft.com/office/officeart/2005/8/layout/process4"/>
    <dgm:cxn modelId="{BE9E2DEC-0C4C-D04B-9CC5-E0F820988089}" type="presParOf" srcId="{88EA0606-FDC0-364D-9EAE-90D46BFDD319}" destId="{7BA90244-B3D4-E449-A78C-DA6056B05A94}" srcOrd="2" destOrd="0" presId="urn:microsoft.com/office/officeart/2005/8/layout/process4"/>
    <dgm:cxn modelId="{9C0CDE43-6423-AB43-812B-978476D3F899}" type="presParOf" srcId="{7BA90244-B3D4-E449-A78C-DA6056B05A94}" destId="{BEE45284-9187-D648-8BD0-036F9F982F5F}" srcOrd="0" destOrd="0" presId="urn:microsoft.com/office/officeart/2005/8/layout/process4"/>
    <dgm:cxn modelId="{E37418AA-5034-9446-83EC-C222E1CC0DC4}" type="presParOf" srcId="{88EA0606-FDC0-364D-9EAE-90D46BFDD319}" destId="{009A094D-5AE9-3B46-9D28-9D764F99E288}" srcOrd="3" destOrd="0" presId="urn:microsoft.com/office/officeart/2005/8/layout/process4"/>
    <dgm:cxn modelId="{B1B3A774-406A-154A-BB1C-CE49A0832AD9}" type="presParOf" srcId="{88EA0606-FDC0-364D-9EAE-90D46BFDD319}" destId="{F7B58674-C8A2-7F47-98D6-746F519C3218}" srcOrd="4" destOrd="0" presId="urn:microsoft.com/office/officeart/2005/8/layout/process4"/>
    <dgm:cxn modelId="{0FDF7C66-D5C5-704A-8F2D-4355D13F7370}" type="presParOf" srcId="{F7B58674-C8A2-7F47-98D6-746F519C3218}" destId="{BE7D37AD-2B24-B443-AC86-DF7B08E3EBD1}" srcOrd="0" destOrd="0" presId="urn:microsoft.com/office/officeart/2005/8/layout/process4"/>
    <dgm:cxn modelId="{F3395FA5-8816-424A-97B9-34A938D0FCEE}" type="presParOf" srcId="{88EA0606-FDC0-364D-9EAE-90D46BFDD319}" destId="{77BFE912-9381-2B42-A00A-9EFD260DD8DE}" srcOrd="5" destOrd="0" presId="urn:microsoft.com/office/officeart/2005/8/layout/process4"/>
    <dgm:cxn modelId="{97906554-F6D1-214E-AFBB-4CCD01D9A0E2}" type="presParOf" srcId="{88EA0606-FDC0-364D-9EAE-90D46BFDD319}" destId="{CD633906-9C5E-6344-B0DB-3624F29CC043}" srcOrd="6" destOrd="0" presId="urn:microsoft.com/office/officeart/2005/8/layout/process4"/>
    <dgm:cxn modelId="{A22D8D9C-220E-2743-8782-84A841D1D209}" type="presParOf" srcId="{CD633906-9C5E-6344-B0DB-3624F29CC043}" destId="{F67339CF-5A25-6A45-90F3-FC52715B5B3D}" srcOrd="0" destOrd="0" presId="urn:microsoft.com/office/officeart/2005/8/layout/process4"/>
    <dgm:cxn modelId="{11C6DDD8-22B2-AA48-98E0-1494778762B6}" type="presParOf" srcId="{88EA0606-FDC0-364D-9EAE-90D46BFDD319}" destId="{856CEB56-B1EA-AF4B-B727-D7EE9A527964}" srcOrd="7" destOrd="0" presId="urn:microsoft.com/office/officeart/2005/8/layout/process4"/>
    <dgm:cxn modelId="{F6ECFD0F-8078-B24B-BFB6-E3C881BF381E}" type="presParOf" srcId="{88EA0606-FDC0-364D-9EAE-90D46BFDD319}" destId="{4C2107A7-A8F6-6343-9CDA-11AC86120228}" srcOrd="8" destOrd="0" presId="urn:microsoft.com/office/officeart/2005/8/layout/process4"/>
    <dgm:cxn modelId="{381F4C8E-93BA-734A-824B-EA3107E9D0F9}" type="presParOf" srcId="{4C2107A7-A8F6-6343-9CDA-11AC86120228}" destId="{C38806E8-D0FA-1E41-9DAB-A024BDD0FAB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65D1E15-CA92-FE44-B000-4B045F6D2E36}" type="doc">
      <dgm:prSet loTypeId="urn:microsoft.com/office/officeart/2005/8/layout/process4" loCatId="relationship" qsTypeId="urn:microsoft.com/office/officeart/2005/8/quickstyle/3d1" qsCatId="3D" csTypeId="urn:microsoft.com/office/officeart/2005/8/colors/accent0_3" csCatId="mainScheme" phldr="1"/>
      <dgm:spPr/>
      <dgm:t>
        <a:bodyPr/>
        <a:lstStyle/>
        <a:p>
          <a:endParaRPr lang="en-US"/>
        </a:p>
      </dgm:t>
    </dgm:pt>
    <dgm:pt modelId="{91A3C574-DCC0-4E42-A1AC-ADA63AEF848F}">
      <dgm:prSet/>
      <dgm:spPr>
        <a:solidFill>
          <a:schemeClr val="dk2">
            <a:hueOff val="0"/>
            <a:satOff val="0"/>
            <a:lumOff val="0"/>
            <a:alpha val="85000"/>
          </a:schemeClr>
        </a:solidFill>
      </dgm:spPr>
      <dgm:t>
        <a:bodyPr/>
        <a:lstStyle/>
        <a:p>
          <a:r>
            <a:rPr lang="en-US"/>
            <a:t>Creation of </a:t>
          </a:r>
          <a:r>
            <a:rPr lang="en-US" err="1"/>
            <a:t>TalkFit</a:t>
          </a:r>
          <a:endParaRPr lang="en-US"/>
        </a:p>
      </dgm:t>
    </dgm:pt>
    <dgm:pt modelId="{EC9312C0-E7A8-6C4E-AC96-803D7025787C}" type="parTrans" cxnId="{7E6D7814-2C2B-424C-ADB8-2BFB81B5532B}">
      <dgm:prSet/>
      <dgm:spPr/>
      <dgm:t>
        <a:bodyPr/>
        <a:lstStyle/>
        <a:p>
          <a:endParaRPr lang="en-US"/>
        </a:p>
      </dgm:t>
    </dgm:pt>
    <dgm:pt modelId="{7903B268-826D-8B4A-B7D8-AD70EFDB9AC1}" type="sibTrans" cxnId="{7E6D7814-2C2B-424C-ADB8-2BFB81B5532B}">
      <dgm:prSet/>
      <dgm:spPr/>
      <dgm:t>
        <a:bodyPr/>
        <a:lstStyle/>
        <a:p>
          <a:endParaRPr lang="en-US"/>
        </a:p>
      </dgm:t>
    </dgm:pt>
    <dgm:pt modelId="{E996382E-A345-7345-8D6A-48CE46FF037F}">
      <dgm:prSet/>
      <dgm:spPr>
        <a:solidFill>
          <a:schemeClr val="dk2">
            <a:hueOff val="0"/>
            <a:satOff val="0"/>
            <a:lumOff val="0"/>
            <a:alpha val="85000"/>
          </a:schemeClr>
        </a:solidFill>
      </dgm:spPr>
      <dgm:t>
        <a:bodyPr/>
        <a:lstStyle/>
        <a:p>
          <a:r>
            <a:rPr lang="en-US" dirty="0"/>
            <a:t> Safety measures increased for the </a:t>
          </a:r>
          <a:r>
            <a:rPr lang="en-US" dirty="0" err="1"/>
            <a:t>WalkFit</a:t>
          </a:r>
          <a:r>
            <a:rPr lang="en-US" dirty="0"/>
            <a:t> VIPs needing to be in close contact with sighted guides for walks:</a:t>
          </a:r>
        </a:p>
      </dgm:t>
    </dgm:pt>
    <dgm:pt modelId="{3408B0D3-02CB-934A-BB9E-5BEAA8F78638}" type="parTrans" cxnId="{434BE1B7-D8C8-4B42-A058-1808FC43C518}">
      <dgm:prSet/>
      <dgm:spPr/>
      <dgm:t>
        <a:bodyPr/>
        <a:lstStyle/>
        <a:p>
          <a:endParaRPr lang="en-US"/>
        </a:p>
      </dgm:t>
    </dgm:pt>
    <dgm:pt modelId="{216D71AA-0DA9-C04D-B153-EABA5D90B065}" type="sibTrans" cxnId="{434BE1B7-D8C8-4B42-A058-1808FC43C518}">
      <dgm:prSet/>
      <dgm:spPr/>
      <dgm:t>
        <a:bodyPr/>
        <a:lstStyle/>
        <a:p>
          <a:endParaRPr lang="en-US"/>
        </a:p>
      </dgm:t>
    </dgm:pt>
    <dgm:pt modelId="{5AD50548-9FFE-9A46-9145-9C3D57C2D02A}">
      <dgm:prSet/>
      <dgm:spPr>
        <a:solidFill>
          <a:schemeClr val="dk2">
            <a:tint val="40000"/>
            <a:hueOff val="0"/>
            <a:satOff val="0"/>
            <a:lumOff val="0"/>
          </a:schemeClr>
        </a:solidFill>
      </dgm:spPr>
      <dgm:t>
        <a:bodyPr/>
        <a:lstStyle/>
        <a:p>
          <a:r>
            <a:rPr lang="en-US"/>
            <a:t>Increasing the number &amp; locations of walks to accommodate all walkers</a:t>
          </a:r>
        </a:p>
      </dgm:t>
    </dgm:pt>
    <dgm:pt modelId="{A5F8FD64-FDE0-B74E-AB93-9BF45E53A4FF}" type="parTrans" cxnId="{815E0BD2-81AF-9D41-BF98-AEA16CC7B027}">
      <dgm:prSet/>
      <dgm:spPr/>
      <dgm:t>
        <a:bodyPr/>
        <a:lstStyle/>
        <a:p>
          <a:endParaRPr lang="en-US"/>
        </a:p>
      </dgm:t>
    </dgm:pt>
    <dgm:pt modelId="{7BAEFC30-2392-D647-A3C2-E5156BA163B7}" type="sibTrans" cxnId="{815E0BD2-81AF-9D41-BF98-AEA16CC7B027}">
      <dgm:prSet/>
      <dgm:spPr/>
      <dgm:t>
        <a:bodyPr/>
        <a:lstStyle/>
        <a:p>
          <a:endParaRPr lang="en-US"/>
        </a:p>
      </dgm:t>
    </dgm:pt>
    <dgm:pt modelId="{D27084DF-016F-864A-8DBF-1904AB22E80C}">
      <dgm:prSet/>
      <dgm:spPr>
        <a:solidFill>
          <a:schemeClr val="dk2">
            <a:tint val="40000"/>
            <a:hueOff val="0"/>
            <a:satOff val="0"/>
            <a:lumOff val="0"/>
          </a:schemeClr>
        </a:solidFill>
      </dgm:spPr>
      <dgm:t>
        <a:bodyPr/>
        <a:lstStyle/>
        <a:p>
          <a:r>
            <a:rPr lang="en-US"/>
            <a:t>Reducing skin-to-skin contact using gloves and sleeves</a:t>
          </a:r>
        </a:p>
      </dgm:t>
    </dgm:pt>
    <dgm:pt modelId="{141DDC8E-CC4D-EB45-A340-A61F640C4422}" type="parTrans" cxnId="{D1544B24-5FC8-F44A-8CCC-A96D1ACABCE2}">
      <dgm:prSet/>
      <dgm:spPr/>
      <dgm:t>
        <a:bodyPr/>
        <a:lstStyle/>
        <a:p>
          <a:endParaRPr lang="en-US"/>
        </a:p>
      </dgm:t>
    </dgm:pt>
    <dgm:pt modelId="{31C513E9-3EB4-7B40-9EA0-2AB8C0B3763D}" type="sibTrans" cxnId="{D1544B24-5FC8-F44A-8CCC-A96D1ACABCE2}">
      <dgm:prSet/>
      <dgm:spPr/>
      <dgm:t>
        <a:bodyPr/>
        <a:lstStyle/>
        <a:p>
          <a:endParaRPr lang="en-US"/>
        </a:p>
      </dgm:t>
    </dgm:pt>
    <dgm:pt modelId="{EDE6D881-FF49-FA48-ABA9-8FC843D1580C}">
      <dgm:prSet/>
      <dgm:spPr>
        <a:solidFill>
          <a:schemeClr val="dk2">
            <a:hueOff val="0"/>
            <a:satOff val="0"/>
            <a:lumOff val="0"/>
            <a:alpha val="85000"/>
          </a:schemeClr>
        </a:solidFill>
      </dgm:spPr>
      <dgm:t>
        <a:bodyPr/>
        <a:lstStyle/>
        <a:p>
          <a:r>
            <a:rPr lang="en-US"/>
            <a:t>Greater WWAD outreach to Physicians</a:t>
          </a:r>
        </a:p>
      </dgm:t>
    </dgm:pt>
    <dgm:pt modelId="{CD430A66-0B87-CC47-B961-928A3E573228}" type="parTrans" cxnId="{B88749F0-1C24-8946-9EFF-565861712B57}">
      <dgm:prSet/>
      <dgm:spPr/>
      <dgm:t>
        <a:bodyPr/>
        <a:lstStyle/>
        <a:p>
          <a:endParaRPr lang="en-US"/>
        </a:p>
      </dgm:t>
    </dgm:pt>
    <dgm:pt modelId="{33D8E487-34B5-0F43-A407-E5C3CF4A0152}" type="sibTrans" cxnId="{B88749F0-1C24-8946-9EFF-565861712B57}">
      <dgm:prSet/>
      <dgm:spPr/>
      <dgm:t>
        <a:bodyPr/>
        <a:lstStyle/>
        <a:p>
          <a:endParaRPr lang="en-US"/>
        </a:p>
      </dgm:t>
    </dgm:pt>
    <dgm:pt modelId="{09A6B2CA-E796-F746-9C44-70582EB01ED0}">
      <dgm:prSet/>
      <dgm:spPr>
        <a:solidFill>
          <a:schemeClr val="dk2">
            <a:hueOff val="0"/>
            <a:satOff val="0"/>
            <a:lumOff val="0"/>
            <a:alpha val="85000"/>
          </a:schemeClr>
        </a:solidFill>
      </dgm:spPr>
      <dgm:t>
        <a:bodyPr/>
        <a:lstStyle/>
        <a:p>
          <a:r>
            <a:rPr lang="en-US"/>
            <a:t>Growth of the WWAD Facebook group</a:t>
          </a:r>
        </a:p>
      </dgm:t>
    </dgm:pt>
    <dgm:pt modelId="{A8B888F5-67DC-A344-8704-C5BF6FFF27DE}" type="parTrans" cxnId="{78ABA61C-3488-E340-8AF5-7A2101C792E6}">
      <dgm:prSet/>
      <dgm:spPr/>
      <dgm:t>
        <a:bodyPr/>
        <a:lstStyle/>
        <a:p>
          <a:endParaRPr lang="en-US"/>
        </a:p>
      </dgm:t>
    </dgm:pt>
    <dgm:pt modelId="{391F4D63-1948-2B4B-9DD9-1CE19520E86E}" type="sibTrans" cxnId="{78ABA61C-3488-E340-8AF5-7A2101C792E6}">
      <dgm:prSet/>
      <dgm:spPr/>
      <dgm:t>
        <a:bodyPr/>
        <a:lstStyle/>
        <a:p>
          <a:endParaRPr lang="en-US"/>
        </a:p>
      </dgm:t>
    </dgm:pt>
    <dgm:pt modelId="{EF512C9D-CB72-C24C-A711-67458DDC91B0}">
      <dgm:prSet custT="1"/>
      <dgm:spPr>
        <a:solidFill>
          <a:schemeClr val="dk2">
            <a:tint val="40000"/>
            <a:hueOff val="0"/>
            <a:satOff val="0"/>
            <a:lumOff val="0"/>
          </a:schemeClr>
        </a:solidFill>
      </dgm:spPr>
      <dgm:t>
        <a:bodyPr/>
        <a:lstStyle/>
        <a:p>
          <a:r>
            <a:rPr lang="en-US" sz="2700"/>
            <a:t>A weekly conference-call offshoot of </a:t>
          </a:r>
          <a:r>
            <a:rPr lang="en-US" sz="2700" err="1"/>
            <a:t>Walkfit</a:t>
          </a:r>
          <a:endParaRPr lang="en-US" sz="2700"/>
        </a:p>
      </dgm:t>
    </dgm:pt>
    <dgm:pt modelId="{3DBAFF1E-3172-8C43-A71A-D243E9F77312}" type="parTrans" cxnId="{14A8323A-1787-DD47-94DF-499230D6F644}">
      <dgm:prSet/>
      <dgm:spPr/>
      <dgm:t>
        <a:bodyPr/>
        <a:lstStyle/>
        <a:p>
          <a:endParaRPr lang="en-US"/>
        </a:p>
      </dgm:t>
    </dgm:pt>
    <dgm:pt modelId="{1A895CCB-E8A5-D549-AF5B-84429A0F3A86}" type="sibTrans" cxnId="{14A8323A-1787-DD47-94DF-499230D6F644}">
      <dgm:prSet/>
      <dgm:spPr/>
      <dgm:t>
        <a:bodyPr/>
        <a:lstStyle/>
        <a:p>
          <a:endParaRPr lang="en-US"/>
        </a:p>
      </dgm:t>
    </dgm:pt>
    <dgm:pt modelId="{CE4DA9A5-F698-CA46-94CF-63AD39CF6157}">
      <dgm:prSet custT="1"/>
      <dgm:spPr>
        <a:solidFill>
          <a:schemeClr val="dk2">
            <a:tint val="40000"/>
            <a:hueOff val="0"/>
            <a:satOff val="0"/>
            <a:lumOff val="0"/>
          </a:schemeClr>
        </a:solidFill>
      </dgm:spPr>
      <dgm:t>
        <a:bodyPr/>
        <a:lstStyle/>
        <a:p>
          <a:r>
            <a:rPr lang="en-US" sz="2700"/>
            <a:t>Discussions about obstacles unique to VIPs in everyday life</a:t>
          </a:r>
        </a:p>
      </dgm:t>
    </dgm:pt>
    <dgm:pt modelId="{D613D333-3654-D344-9341-FFD0912ED67B}" type="parTrans" cxnId="{F92F92F5-A6DC-3446-9BB9-FDDBF8BDEE36}">
      <dgm:prSet/>
      <dgm:spPr/>
      <dgm:t>
        <a:bodyPr/>
        <a:lstStyle/>
        <a:p>
          <a:endParaRPr lang="en-US"/>
        </a:p>
      </dgm:t>
    </dgm:pt>
    <dgm:pt modelId="{A4A0A146-B907-C041-B7FA-52A24F13C595}" type="sibTrans" cxnId="{F92F92F5-A6DC-3446-9BB9-FDDBF8BDEE36}">
      <dgm:prSet/>
      <dgm:spPr/>
      <dgm:t>
        <a:bodyPr/>
        <a:lstStyle/>
        <a:p>
          <a:endParaRPr lang="en-US"/>
        </a:p>
      </dgm:t>
    </dgm:pt>
    <dgm:pt modelId="{00A83C81-142D-F24A-808D-0F5480D30773}">
      <dgm:prSet custT="1"/>
      <dgm:spPr>
        <a:solidFill>
          <a:schemeClr val="dk2">
            <a:tint val="40000"/>
            <a:hueOff val="0"/>
            <a:satOff val="0"/>
            <a:lumOff val="0"/>
          </a:schemeClr>
        </a:solidFill>
      </dgm:spPr>
      <dgm:t>
        <a:bodyPr/>
        <a:lstStyle/>
        <a:p>
          <a:r>
            <a:rPr lang="en-US" sz="2700"/>
            <a:t>Topics include: losing independence, navigating healthcare, finding a purpose via education, and activity</a:t>
          </a:r>
        </a:p>
      </dgm:t>
    </dgm:pt>
    <dgm:pt modelId="{C81FE27E-7349-4747-B926-70936883FAC4}" type="parTrans" cxnId="{7F8870BC-541D-B24C-B23E-76A17F0E789B}">
      <dgm:prSet/>
      <dgm:spPr/>
      <dgm:t>
        <a:bodyPr/>
        <a:lstStyle/>
        <a:p>
          <a:endParaRPr lang="en-US"/>
        </a:p>
      </dgm:t>
    </dgm:pt>
    <dgm:pt modelId="{B05CEF47-D09C-6B4E-9A04-101DDEFFB8D9}" type="sibTrans" cxnId="{7F8870BC-541D-B24C-B23E-76A17F0E789B}">
      <dgm:prSet/>
      <dgm:spPr/>
      <dgm:t>
        <a:bodyPr/>
        <a:lstStyle/>
        <a:p>
          <a:endParaRPr lang="en-US"/>
        </a:p>
      </dgm:t>
    </dgm:pt>
    <dgm:pt modelId="{8B163629-4F19-F147-9173-526CDDDDBDE9}">
      <dgm:prSet/>
      <dgm:spPr>
        <a:solidFill>
          <a:schemeClr val="dk2">
            <a:tint val="40000"/>
            <a:hueOff val="0"/>
            <a:satOff val="0"/>
            <a:lumOff val="0"/>
          </a:schemeClr>
        </a:solidFill>
      </dgm:spPr>
      <dgm:t>
        <a:bodyPr/>
        <a:lstStyle/>
        <a:p>
          <a:r>
            <a:rPr lang="en-US"/>
            <a:t>Reducing the size of the walking groups</a:t>
          </a:r>
        </a:p>
      </dgm:t>
    </dgm:pt>
    <dgm:pt modelId="{D57D38AA-1EF7-B64D-B369-BADA9DE58594}" type="parTrans" cxnId="{BCEAA9AF-76B8-F948-88DD-3D33492D42B7}">
      <dgm:prSet/>
      <dgm:spPr/>
      <dgm:t>
        <a:bodyPr/>
        <a:lstStyle/>
        <a:p>
          <a:endParaRPr lang="en-US"/>
        </a:p>
      </dgm:t>
    </dgm:pt>
    <dgm:pt modelId="{61F48535-4B7B-1746-9C4E-5271F9CAB3FA}" type="sibTrans" cxnId="{BCEAA9AF-76B8-F948-88DD-3D33492D42B7}">
      <dgm:prSet/>
      <dgm:spPr/>
      <dgm:t>
        <a:bodyPr/>
        <a:lstStyle/>
        <a:p>
          <a:endParaRPr lang="en-US"/>
        </a:p>
      </dgm:t>
    </dgm:pt>
    <dgm:pt modelId="{A847050A-2458-4346-995D-CEA7FEBAFCA0}">
      <dgm:prSet custT="1"/>
      <dgm:spPr>
        <a:solidFill>
          <a:schemeClr val="dk2">
            <a:tint val="40000"/>
            <a:hueOff val="0"/>
            <a:satOff val="0"/>
            <a:lumOff val="0"/>
          </a:schemeClr>
        </a:solidFill>
      </dgm:spPr>
      <dgm:t>
        <a:bodyPr/>
        <a:lstStyle/>
        <a:p>
          <a:r>
            <a:rPr lang="en-US" sz="2700"/>
            <a:t>The goal: reduce isolation for all VIPs, regardless of physical mobility limitations </a:t>
          </a:r>
        </a:p>
      </dgm:t>
    </dgm:pt>
    <dgm:pt modelId="{94D950E6-A09B-794D-90CF-732BC73C2726}" type="parTrans" cxnId="{B791D2EB-FD87-0447-B196-45BC688886EB}">
      <dgm:prSet/>
      <dgm:spPr/>
      <dgm:t>
        <a:bodyPr/>
        <a:lstStyle/>
        <a:p>
          <a:endParaRPr lang="en-US"/>
        </a:p>
      </dgm:t>
    </dgm:pt>
    <dgm:pt modelId="{93F10303-ACC8-914E-B64B-F625640FFC68}" type="sibTrans" cxnId="{B791D2EB-FD87-0447-B196-45BC688886EB}">
      <dgm:prSet/>
      <dgm:spPr/>
      <dgm:t>
        <a:bodyPr/>
        <a:lstStyle/>
        <a:p>
          <a:endParaRPr lang="en-US"/>
        </a:p>
      </dgm:t>
    </dgm:pt>
    <dgm:pt modelId="{8ED0CCC6-DCB8-764D-B641-CC3632D0F311}">
      <dgm:prSet/>
      <dgm:spPr>
        <a:solidFill>
          <a:schemeClr val="dk2">
            <a:tint val="40000"/>
            <a:hueOff val="0"/>
            <a:satOff val="0"/>
            <a:lumOff val="0"/>
          </a:schemeClr>
        </a:solidFill>
      </dgm:spPr>
      <dgm:t>
        <a:bodyPr/>
        <a:lstStyle/>
        <a:p>
          <a:r>
            <a:rPr lang="en-US"/>
            <a:t>Consistent mask-wearing and use of hand sanitizer </a:t>
          </a:r>
        </a:p>
      </dgm:t>
    </dgm:pt>
    <dgm:pt modelId="{36683748-5BFA-CB48-97ED-60971B3DD43F}" type="parTrans" cxnId="{44DC71A8-1B46-EF47-9F51-2BF6ACFD0C6D}">
      <dgm:prSet/>
      <dgm:spPr/>
      <dgm:t>
        <a:bodyPr/>
        <a:lstStyle/>
        <a:p>
          <a:endParaRPr lang="en-US"/>
        </a:p>
      </dgm:t>
    </dgm:pt>
    <dgm:pt modelId="{27C477AF-B69E-EA49-BD3C-08227F973988}" type="sibTrans" cxnId="{44DC71A8-1B46-EF47-9F51-2BF6ACFD0C6D}">
      <dgm:prSet/>
      <dgm:spPr/>
      <dgm:t>
        <a:bodyPr/>
        <a:lstStyle/>
        <a:p>
          <a:endParaRPr lang="en-US"/>
        </a:p>
      </dgm:t>
    </dgm:pt>
    <dgm:pt modelId="{5F4C1B0E-6CE5-4249-81F5-4F5FBA020216}">
      <dgm:prSet/>
      <dgm:spPr>
        <a:solidFill>
          <a:schemeClr val="dk2">
            <a:tint val="40000"/>
            <a:hueOff val="0"/>
            <a:satOff val="0"/>
            <a:lumOff val="0"/>
          </a:schemeClr>
        </a:solidFill>
      </dgm:spPr>
      <dgm:t>
        <a:bodyPr/>
        <a:lstStyle/>
        <a:p>
          <a:r>
            <a:rPr lang="en-US"/>
            <a:t>Three UMass physicians expressed interest in attending walks or advertising to their own patients - advocating for healthier lifestyle habits </a:t>
          </a:r>
        </a:p>
      </dgm:t>
    </dgm:pt>
    <dgm:pt modelId="{FA997D3A-8EBA-D841-BCF9-4E03ED2EE21A}" type="parTrans" cxnId="{92CCFD81-DA0B-704F-B4E8-FC69EA165DA3}">
      <dgm:prSet/>
      <dgm:spPr/>
      <dgm:t>
        <a:bodyPr/>
        <a:lstStyle/>
        <a:p>
          <a:endParaRPr lang="en-US"/>
        </a:p>
      </dgm:t>
    </dgm:pt>
    <dgm:pt modelId="{0EC13FD5-FD04-A347-8313-1962FF17D757}" type="sibTrans" cxnId="{92CCFD81-DA0B-704F-B4E8-FC69EA165DA3}">
      <dgm:prSet/>
      <dgm:spPr/>
      <dgm:t>
        <a:bodyPr/>
        <a:lstStyle/>
        <a:p>
          <a:endParaRPr lang="en-US"/>
        </a:p>
      </dgm:t>
    </dgm:pt>
    <dgm:pt modelId="{FD552341-301E-DC42-9E55-8745E713D2EF}">
      <dgm:prSet/>
      <dgm:spPr>
        <a:solidFill>
          <a:schemeClr val="dk2">
            <a:tint val="40000"/>
            <a:hueOff val="0"/>
            <a:satOff val="0"/>
            <a:lumOff val="0"/>
          </a:schemeClr>
        </a:solidFill>
      </dgm:spPr>
      <dgm:t>
        <a:bodyPr/>
        <a:lstStyle/>
        <a:p>
          <a:r>
            <a:rPr lang="en-US"/>
            <a:t>25 Physicians were contacted with WWAD information and distributable materials for their patients </a:t>
          </a:r>
        </a:p>
      </dgm:t>
    </dgm:pt>
    <dgm:pt modelId="{358A355D-64C7-164F-8640-10E6B6F36E57}" type="parTrans" cxnId="{38D8AFBD-152D-9F42-92F9-F228B12E5F74}">
      <dgm:prSet/>
      <dgm:spPr/>
      <dgm:t>
        <a:bodyPr/>
        <a:lstStyle/>
        <a:p>
          <a:endParaRPr lang="en-US"/>
        </a:p>
      </dgm:t>
    </dgm:pt>
    <dgm:pt modelId="{376920C1-489E-9A4B-BF76-EC80216A8404}" type="sibTrans" cxnId="{38D8AFBD-152D-9F42-92F9-F228B12E5F74}">
      <dgm:prSet/>
      <dgm:spPr/>
      <dgm:t>
        <a:bodyPr/>
        <a:lstStyle/>
        <a:p>
          <a:endParaRPr lang="en-US"/>
        </a:p>
      </dgm:t>
    </dgm:pt>
    <dgm:pt modelId="{09905287-30CC-0441-92F2-55163C3C6A18}">
      <dgm:prSet/>
      <dgm:spPr>
        <a:solidFill>
          <a:schemeClr val="dk2">
            <a:tint val="40000"/>
            <a:hueOff val="0"/>
            <a:satOff val="0"/>
            <a:lumOff val="0"/>
          </a:schemeClr>
        </a:solidFill>
      </dgm:spPr>
      <dgm:t>
        <a:bodyPr/>
        <a:lstStyle/>
        <a:p>
          <a:r>
            <a:rPr lang="en-US"/>
            <a:t>Engagement increased weekly</a:t>
          </a:r>
        </a:p>
      </dgm:t>
    </dgm:pt>
    <dgm:pt modelId="{BDC1E98C-757C-734F-BA25-CBE48AB3F536}" type="parTrans" cxnId="{EA0899EB-5DE0-B44E-A642-6DD82B7E301C}">
      <dgm:prSet/>
      <dgm:spPr/>
      <dgm:t>
        <a:bodyPr/>
        <a:lstStyle/>
        <a:p>
          <a:endParaRPr lang="en-US"/>
        </a:p>
      </dgm:t>
    </dgm:pt>
    <dgm:pt modelId="{7E69E9D6-F59C-8F47-AF67-199DDDEE482B}" type="sibTrans" cxnId="{EA0899EB-5DE0-B44E-A642-6DD82B7E301C}">
      <dgm:prSet/>
      <dgm:spPr/>
      <dgm:t>
        <a:bodyPr/>
        <a:lstStyle/>
        <a:p>
          <a:endParaRPr lang="en-US"/>
        </a:p>
      </dgm:t>
    </dgm:pt>
    <dgm:pt modelId="{45488196-71AF-354C-9666-9456921108B3}">
      <dgm:prSet/>
      <dgm:spPr>
        <a:solidFill>
          <a:schemeClr val="dk2">
            <a:tint val="40000"/>
            <a:hueOff val="0"/>
            <a:satOff val="0"/>
            <a:lumOff val="0"/>
          </a:schemeClr>
        </a:solidFill>
      </dgm:spPr>
      <dgm:t>
        <a:bodyPr/>
        <a:lstStyle/>
        <a:p>
          <a:r>
            <a:rPr lang="en-US"/>
            <a:t>Walkers received information on healthy recipes as well as short articles on current health topics</a:t>
          </a:r>
        </a:p>
      </dgm:t>
    </dgm:pt>
    <dgm:pt modelId="{B97BD431-60C0-084B-98DB-45C7CA7EBD74}" type="parTrans" cxnId="{33A3C5E6-C702-7946-BB2E-67E02BE04E2D}">
      <dgm:prSet/>
      <dgm:spPr/>
      <dgm:t>
        <a:bodyPr/>
        <a:lstStyle/>
        <a:p>
          <a:endParaRPr lang="en-US"/>
        </a:p>
      </dgm:t>
    </dgm:pt>
    <dgm:pt modelId="{E3F01DB0-47AF-F54B-94E4-543EC611F083}" type="sibTrans" cxnId="{33A3C5E6-C702-7946-BB2E-67E02BE04E2D}">
      <dgm:prSet/>
      <dgm:spPr/>
      <dgm:t>
        <a:bodyPr/>
        <a:lstStyle/>
        <a:p>
          <a:endParaRPr lang="en-US"/>
        </a:p>
      </dgm:t>
    </dgm:pt>
    <dgm:pt modelId="{9B0E4267-722B-CA45-AA04-4C8BBD9E9225}">
      <dgm:prSet/>
      <dgm:spPr>
        <a:solidFill>
          <a:schemeClr val="dk2">
            <a:tint val="40000"/>
            <a:hueOff val="0"/>
            <a:satOff val="0"/>
            <a:lumOff val="0"/>
          </a:schemeClr>
        </a:solidFill>
      </dgm:spPr>
      <dgm:t>
        <a:bodyPr/>
        <a:lstStyle/>
        <a:p>
          <a:r>
            <a:rPr lang="en-US"/>
            <a:t>Topics include: SARS-CoV-2 antibody test, the benefits of goal-setting, and the positive effects of exercise on your immune system </a:t>
          </a:r>
        </a:p>
      </dgm:t>
    </dgm:pt>
    <dgm:pt modelId="{2D052C2C-BA8B-D24F-A67D-F111E0CA2ABE}" type="parTrans" cxnId="{F4E6BE2D-D070-124F-B416-F9950733EE5E}">
      <dgm:prSet/>
      <dgm:spPr/>
      <dgm:t>
        <a:bodyPr/>
        <a:lstStyle/>
        <a:p>
          <a:endParaRPr lang="en-US"/>
        </a:p>
      </dgm:t>
    </dgm:pt>
    <dgm:pt modelId="{DB6EF2C5-02A4-8D48-A15E-51ABE44D941C}" type="sibTrans" cxnId="{F4E6BE2D-D070-124F-B416-F9950733EE5E}">
      <dgm:prSet/>
      <dgm:spPr/>
      <dgm:t>
        <a:bodyPr/>
        <a:lstStyle/>
        <a:p>
          <a:endParaRPr lang="en-US"/>
        </a:p>
      </dgm:t>
    </dgm:pt>
    <dgm:pt modelId="{410A3529-E012-B84A-809A-38FD5C9CB20E}" type="pres">
      <dgm:prSet presAssocID="{765D1E15-CA92-FE44-B000-4B045F6D2E36}" presName="Name0" presStyleCnt="0">
        <dgm:presLayoutVars>
          <dgm:dir/>
          <dgm:animLvl val="lvl"/>
          <dgm:resizeHandles val="exact"/>
        </dgm:presLayoutVars>
      </dgm:prSet>
      <dgm:spPr/>
    </dgm:pt>
    <dgm:pt modelId="{451C27C0-1765-A542-9DF0-CFF8FC78D7AB}" type="pres">
      <dgm:prSet presAssocID="{09A6B2CA-E796-F746-9C44-70582EB01ED0}" presName="boxAndChildren" presStyleCnt="0"/>
      <dgm:spPr/>
    </dgm:pt>
    <dgm:pt modelId="{D1FE6B04-0946-1C43-BD0C-4B3B44D5B48A}" type="pres">
      <dgm:prSet presAssocID="{09A6B2CA-E796-F746-9C44-70582EB01ED0}" presName="parentTextBox" presStyleLbl="node1" presStyleIdx="0" presStyleCnt="4"/>
      <dgm:spPr/>
    </dgm:pt>
    <dgm:pt modelId="{02964C54-D9F1-BD4D-9ED1-EF8B294F6496}" type="pres">
      <dgm:prSet presAssocID="{09A6B2CA-E796-F746-9C44-70582EB01ED0}" presName="entireBox" presStyleLbl="node1" presStyleIdx="0" presStyleCnt="4"/>
      <dgm:spPr/>
    </dgm:pt>
    <dgm:pt modelId="{215F1E28-16A2-A841-8C71-444E0AE05A7F}" type="pres">
      <dgm:prSet presAssocID="{09A6B2CA-E796-F746-9C44-70582EB01ED0}" presName="descendantBox" presStyleCnt="0"/>
      <dgm:spPr/>
    </dgm:pt>
    <dgm:pt modelId="{90361EC8-20E8-BE4B-82B2-268642D22025}" type="pres">
      <dgm:prSet presAssocID="{09905287-30CC-0441-92F2-55163C3C6A18}" presName="childTextBox" presStyleLbl="fgAccFollowNode1" presStyleIdx="0" presStyleCnt="13">
        <dgm:presLayoutVars>
          <dgm:bulletEnabled val="1"/>
        </dgm:presLayoutVars>
      </dgm:prSet>
      <dgm:spPr/>
    </dgm:pt>
    <dgm:pt modelId="{9164F531-2718-ED45-8DC1-F4F405E66216}" type="pres">
      <dgm:prSet presAssocID="{45488196-71AF-354C-9666-9456921108B3}" presName="childTextBox" presStyleLbl="fgAccFollowNode1" presStyleIdx="1" presStyleCnt="13">
        <dgm:presLayoutVars>
          <dgm:bulletEnabled val="1"/>
        </dgm:presLayoutVars>
      </dgm:prSet>
      <dgm:spPr/>
    </dgm:pt>
    <dgm:pt modelId="{68642088-8DEE-6640-9669-1994A4323E5A}" type="pres">
      <dgm:prSet presAssocID="{9B0E4267-722B-CA45-AA04-4C8BBD9E9225}" presName="childTextBox" presStyleLbl="fgAccFollowNode1" presStyleIdx="2" presStyleCnt="13">
        <dgm:presLayoutVars>
          <dgm:bulletEnabled val="1"/>
        </dgm:presLayoutVars>
      </dgm:prSet>
      <dgm:spPr/>
    </dgm:pt>
    <dgm:pt modelId="{2E34996A-89C1-034A-AE6A-94933BE1A656}" type="pres">
      <dgm:prSet presAssocID="{33D8E487-34B5-0F43-A407-E5C3CF4A0152}" presName="sp" presStyleCnt="0"/>
      <dgm:spPr/>
    </dgm:pt>
    <dgm:pt modelId="{119C0760-0F8D-524C-9694-2A0EAC8B80C3}" type="pres">
      <dgm:prSet presAssocID="{EDE6D881-FF49-FA48-ABA9-8FC843D1580C}" presName="arrowAndChildren" presStyleCnt="0"/>
      <dgm:spPr/>
    </dgm:pt>
    <dgm:pt modelId="{2C5B2731-BD76-8D41-833D-3058D41ADFCF}" type="pres">
      <dgm:prSet presAssocID="{EDE6D881-FF49-FA48-ABA9-8FC843D1580C}" presName="parentTextArrow" presStyleLbl="node1" presStyleIdx="0" presStyleCnt="4"/>
      <dgm:spPr/>
    </dgm:pt>
    <dgm:pt modelId="{1CE3A2D1-5DB3-C845-89B7-15C0558F4EC1}" type="pres">
      <dgm:prSet presAssocID="{EDE6D881-FF49-FA48-ABA9-8FC843D1580C}" presName="arrow" presStyleLbl="node1" presStyleIdx="1" presStyleCnt="4"/>
      <dgm:spPr/>
    </dgm:pt>
    <dgm:pt modelId="{15677AA3-39E2-324B-96C7-257C1EA341A4}" type="pres">
      <dgm:prSet presAssocID="{EDE6D881-FF49-FA48-ABA9-8FC843D1580C}" presName="descendantArrow" presStyleCnt="0"/>
      <dgm:spPr/>
    </dgm:pt>
    <dgm:pt modelId="{19F00C49-BFEA-8F44-AEFE-95B85892B2C9}" type="pres">
      <dgm:prSet presAssocID="{FD552341-301E-DC42-9E55-8745E713D2EF}" presName="childTextArrow" presStyleLbl="fgAccFollowNode1" presStyleIdx="3" presStyleCnt="13">
        <dgm:presLayoutVars>
          <dgm:bulletEnabled val="1"/>
        </dgm:presLayoutVars>
      </dgm:prSet>
      <dgm:spPr/>
    </dgm:pt>
    <dgm:pt modelId="{4FA68F8F-DEA1-FE46-A78B-0142C740B2A3}" type="pres">
      <dgm:prSet presAssocID="{5F4C1B0E-6CE5-4249-81F5-4F5FBA020216}" presName="childTextArrow" presStyleLbl="fgAccFollowNode1" presStyleIdx="4" presStyleCnt="13">
        <dgm:presLayoutVars>
          <dgm:bulletEnabled val="1"/>
        </dgm:presLayoutVars>
      </dgm:prSet>
      <dgm:spPr/>
    </dgm:pt>
    <dgm:pt modelId="{2DDD991B-2192-7C46-BCE3-B087DB08C275}" type="pres">
      <dgm:prSet presAssocID="{216D71AA-0DA9-C04D-B153-EABA5D90B065}" presName="sp" presStyleCnt="0"/>
      <dgm:spPr/>
    </dgm:pt>
    <dgm:pt modelId="{800FD60B-1428-564B-A964-5AF11DD03E22}" type="pres">
      <dgm:prSet presAssocID="{E996382E-A345-7345-8D6A-48CE46FF037F}" presName="arrowAndChildren" presStyleCnt="0"/>
      <dgm:spPr/>
    </dgm:pt>
    <dgm:pt modelId="{7A270077-8DC4-414E-AC79-9C060DF5E1BE}" type="pres">
      <dgm:prSet presAssocID="{E996382E-A345-7345-8D6A-48CE46FF037F}" presName="parentTextArrow" presStyleLbl="node1" presStyleIdx="1" presStyleCnt="4"/>
      <dgm:spPr/>
    </dgm:pt>
    <dgm:pt modelId="{CD13511F-C09E-3049-8862-A4B4D0791558}" type="pres">
      <dgm:prSet presAssocID="{E996382E-A345-7345-8D6A-48CE46FF037F}" presName="arrow" presStyleLbl="node1" presStyleIdx="2" presStyleCnt="4"/>
      <dgm:spPr/>
    </dgm:pt>
    <dgm:pt modelId="{196D7081-3C2D-A944-9B49-02D72C5CB5A4}" type="pres">
      <dgm:prSet presAssocID="{E996382E-A345-7345-8D6A-48CE46FF037F}" presName="descendantArrow" presStyleCnt="0"/>
      <dgm:spPr/>
    </dgm:pt>
    <dgm:pt modelId="{023472A1-FFC4-A446-8612-DCDE3022CEC5}" type="pres">
      <dgm:prSet presAssocID="{8B163629-4F19-F147-9173-526CDDDDBDE9}" presName="childTextArrow" presStyleLbl="fgAccFollowNode1" presStyleIdx="5" presStyleCnt="13">
        <dgm:presLayoutVars>
          <dgm:bulletEnabled val="1"/>
        </dgm:presLayoutVars>
      </dgm:prSet>
      <dgm:spPr/>
    </dgm:pt>
    <dgm:pt modelId="{E41763C0-AEBA-4946-9AF8-99AD2BD7B1F6}" type="pres">
      <dgm:prSet presAssocID="{5AD50548-9FFE-9A46-9145-9C3D57C2D02A}" presName="childTextArrow" presStyleLbl="fgAccFollowNode1" presStyleIdx="6" presStyleCnt="13">
        <dgm:presLayoutVars>
          <dgm:bulletEnabled val="1"/>
        </dgm:presLayoutVars>
      </dgm:prSet>
      <dgm:spPr/>
    </dgm:pt>
    <dgm:pt modelId="{8C02DAD9-5B85-2048-8D72-8C5D407AD6B3}" type="pres">
      <dgm:prSet presAssocID="{D27084DF-016F-864A-8DBF-1904AB22E80C}" presName="childTextArrow" presStyleLbl="fgAccFollowNode1" presStyleIdx="7" presStyleCnt="13">
        <dgm:presLayoutVars>
          <dgm:bulletEnabled val="1"/>
        </dgm:presLayoutVars>
      </dgm:prSet>
      <dgm:spPr/>
    </dgm:pt>
    <dgm:pt modelId="{5908DEC7-1F43-C745-82A6-F4161EA5FD12}" type="pres">
      <dgm:prSet presAssocID="{8ED0CCC6-DCB8-764D-B641-CC3632D0F311}" presName="childTextArrow" presStyleLbl="fgAccFollowNode1" presStyleIdx="8" presStyleCnt="13">
        <dgm:presLayoutVars>
          <dgm:bulletEnabled val="1"/>
        </dgm:presLayoutVars>
      </dgm:prSet>
      <dgm:spPr/>
    </dgm:pt>
    <dgm:pt modelId="{FD890EDE-4C9F-9A41-8D20-3AD179C5E88C}" type="pres">
      <dgm:prSet presAssocID="{7903B268-826D-8B4A-B7D8-AD70EFDB9AC1}" presName="sp" presStyleCnt="0"/>
      <dgm:spPr/>
    </dgm:pt>
    <dgm:pt modelId="{AC960E93-B097-044D-BA28-22359C4E8911}" type="pres">
      <dgm:prSet presAssocID="{91A3C574-DCC0-4E42-A1AC-ADA63AEF848F}" presName="arrowAndChildren" presStyleCnt="0"/>
      <dgm:spPr/>
    </dgm:pt>
    <dgm:pt modelId="{E9E1731C-FE0E-F940-8683-AA3D8F82AD33}" type="pres">
      <dgm:prSet presAssocID="{91A3C574-DCC0-4E42-A1AC-ADA63AEF848F}" presName="parentTextArrow" presStyleLbl="node1" presStyleIdx="2" presStyleCnt="4"/>
      <dgm:spPr/>
    </dgm:pt>
    <dgm:pt modelId="{A604E93F-DBAA-0540-ADCE-CF32076999B9}" type="pres">
      <dgm:prSet presAssocID="{91A3C574-DCC0-4E42-A1AC-ADA63AEF848F}" presName="arrow" presStyleLbl="node1" presStyleIdx="3" presStyleCnt="4"/>
      <dgm:spPr/>
    </dgm:pt>
    <dgm:pt modelId="{1EE5CF28-E88B-8543-BA19-2F7C2F96EAD7}" type="pres">
      <dgm:prSet presAssocID="{91A3C574-DCC0-4E42-A1AC-ADA63AEF848F}" presName="descendantArrow" presStyleCnt="0"/>
      <dgm:spPr/>
    </dgm:pt>
    <dgm:pt modelId="{C6A4FA3A-4C4B-B541-A54D-0E4357016781}" type="pres">
      <dgm:prSet presAssocID="{EF512C9D-CB72-C24C-A711-67458DDC91B0}" presName="childTextArrow" presStyleLbl="fgAccFollowNode1" presStyleIdx="9" presStyleCnt="13">
        <dgm:presLayoutVars>
          <dgm:bulletEnabled val="1"/>
        </dgm:presLayoutVars>
      </dgm:prSet>
      <dgm:spPr/>
    </dgm:pt>
    <dgm:pt modelId="{7F1D191E-A0DE-484C-99EF-40E9FD8592C3}" type="pres">
      <dgm:prSet presAssocID="{CE4DA9A5-F698-CA46-94CF-63AD39CF6157}" presName="childTextArrow" presStyleLbl="fgAccFollowNode1" presStyleIdx="10" presStyleCnt="13">
        <dgm:presLayoutVars>
          <dgm:bulletEnabled val="1"/>
        </dgm:presLayoutVars>
      </dgm:prSet>
      <dgm:spPr/>
    </dgm:pt>
    <dgm:pt modelId="{5E0A6BD8-993A-9545-B04A-AF45731234EA}" type="pres">
      <dgm:prSet presAssocID="{00A83C81-142D-F24A-808D-0F5480D30773}" presName="childTextArrow" presStyleLbl="fgAccFollowNode1" presStyleIdx="11" presStyleCnt="13">
        <dgm:presLayoutVars>
          <dgm:bulletEnabled val="1"/>
        </dgm:presLayoutVars>
      </dgm:prSet>
      <dgm:spPr/>
    </dgm:pt>
    <dgm:pt modelId="{141EF3B7-A244-C54F-9D51-C5AA02992C10}" type="pres">
      <dgm:prSet presAssocID="{A847050A-2458-4346-995D-CEA7FEBAFCA0}" presName="childTextArrow" presStyleLbl="fgAccFollowNode1" presStyleIdx="12" presStyleCnt="13">
        <dgm:presLayoutVars>
          <dgm:bulletEnabled val="1"/>
        </dgm:presLayoutVars>
      </dgm:prSet>
      <dgm:spPr/>
    </dgm:pt>
  </dgm:ptLst>
  <dgm:cxnLst>
    <dgm:cxn modelId="{7E6D7814-2C2B-424C-ADB8-2BFB81B5532B}" srcId="{765D1E15-CA92-FE44-B000-4B045F6D2E36}" destId="{91A3C574-DCC0-4E42-A1AC-ADA63AEF848F}" srcOrd="0" destOrd="0" parTransId="{EC9312C0-E7A8-6C4E-AC96-803D7025787C}" sibTransId="{7903B268-826D-8B4A-B7D8-AD70EFDB9AC1}"/>
    <dgm:cxn modelId="{78ABA61C-3488-E340-8AF5-7A2101C792E6}" srcId="{765D1E15-CA92-FE44-B000-4B045F6D2E36}" destId="{09A6B2CA-E796-F746-9C44-70582EB01ED0}" srcOrd="3" destOrd="0" parTransId="{A8B888F5-67DC-A344-8704-C5BF6FFF27DE}" sibTransId="{391F4D63-1948-2B4B-9DD9-1CE19520E86E}"/>
    <dgm:cxn modelId="{D1544B24-5FC8-F44A-8CCC-A96D1ACABCE2}" srcId="{E996382E-A345-7345-8D6A-48CE46FF037F}" destId="{D27084DF-016F-864A-8DBF-1904AB22E80C}" srcOrd="2" destOrd="0" parTransId="{141DDC8E-CC4D-EB45-A340-A61F640C4422}" sibTransId="{31C513E9-3EB4-7B40-9EA0-2AB8C0B3763D}"/>
    <dgm:cxn modelId="{F4E6BE2D-D070-124F-B416-F9950733EE5E}" srcId="{09A6B2CA-E796-F746-9C44-70582EB01ED0}" destId="{9B0E4267-722B-CA45-AA04-4C8BBD9E9225}" srcOrd="2" destOrd="0" parTransId="{2D052C2C-BA8B-D24F-A67D-F111E0CA2ABE}" sibTransId="{DB6EF2C5-02A4-8D48-A15E-51ABE44D941C}"/>
    <dgm:cxn modelId="{14A8323A-1787-DD47-94DF-499230D6F644}" srcId="{91A3C574-DCC0-4E42-A1AC-ADA63AEF848F}" destId="{EF512C9D-CB72-C24C-A711-67458DDC91B0}" srcOrd="0" destOrd="0" parTransId="{3DBAFF1E-3172-8C43-A71A-D243E9F77312}" sibTransId="{1A895CCB-E8A5-D549-AF5B-84429A0F3A86}"/>
    <dgm:cxn modelId="{01CE2D5B-CD0E-884D-B7F2-0A6C25356E44}" type="presOf" srcId="{E996382E-A345-7345-8D6A-48CE46FF037F}" destId="{7A270077-8DC4-414E-AC79-9C060DF5E1BE}" srcOrd="0" destOrd="0" presId="urn:microsoft.com/office/officeart/2005/8/layout/process4"/>
    <dgm:cxn modelId="{4463895B-78F7-BB4F-B93E-1F35A6B27D50}" type="presOf" srcId="{5AD50548-9FFE-9A46-9145-9C3D57C2D02A}" destId="{E41763C0-AEBA-4946-9AF8-99AD2BD7B1F6}" srcOrd="0" destOrd="0" presId="urn:microsoft.com/office/officeart/2005/8/layout/process4"/>
    <dgm:cxn modelId="{2D09E85D-1439-C94B-BDFC-1B5A19690311}" type="presOf" srcId="{CE4DA9A5-F698-CA46-94CF-63AD39CF6157}" destId="{7F1D191E-A0DE-484C-99EF-40E9FD8592C3}" srcOrd="0" destOrd="0" presId="urn:microsoft.com/office/officeart/2005/8/layout/process4"/>
    <dgm:cxn modelId="{4812DA45-7047-BA48-BF9E-2E19BBAB36D9}" type="presOf" srcId="{00A83C81-142D-F24A-808D-0F5480D30773}" destId="{5E0A6BD8-993A-9545-B04A-AF45731234EA}" srcOrd="0" destOrd="0" presId="urn:microsoft.com/office/officeart/2005/8/layout/process4"/>
    <dgm:cxn modelId="{921EDD54-AA81-8247-8068-B125C5EAEA4D}" type="presOf" srcId="{45488196-71AF-354C-9666-9456921108B3}" destId="{9164F531-2718-ED45-8DC1-F4F405E66216}" srcOrd="0" destOrd="0" presId="urn:microsoft.com/office/officeart/2005/8/layout/process4"/>
    <dgm:cxn modelId="{7A325F58-835A-A147-B801-1F8E311BC548}" type="presOf" srcId="{09905287-30CC-0441-92F2-55163C3C6A18}" destId="{90361EC8-20E8-BE4B-82B2-268642D22025}" srcOrd="0" destOrd="0" presId="urn:microsoft.com/office/officeart/2005/8/layout/process4"/>
    <dgm:cxn modelId="{0F0B9E58-F1D2-7749-8BED-21CD1F00A64E}" type="presOf" srcId="{A847050A-2458-4346-995D-CEA7FEBAFCA0}" destId="{141EF3B7-A244-C54F-9D51-C5AA02992C10}" srcOrd="0" destOrd="0" presId="urn:microsoft.com/office/officeart/2005/8/layout/process4"/>
    <dgm:cxn modelId="{92CCFD81-DA0B-704F-B4E8-FC69EA165DA3}" srcId="{EDE6D881-FF49-FA48-ABA9-8FC843D1580C}" destId="{5F4C1B0E-6CE5-4249-81F5-4F5FBA020216}" srcOrd="1" destOrd="0" parTransId="{FA997D3A-8EBA-D841-BCF9-4E03ED2EE21A}" sibTransId="{0EC13FD5-FD04-A347-8313-1962FF17D757}"/>
    <dgm:cxn modelId="{8974E697-BB4F-FD49-907C-02475D5B7669}" type="presOf" srcId="{91A3C574-DCC0-4E42-A1AC-ADA63AEF848F}" destId="{E9E1731C-FE0E-F940-8683-AA3D8F82AD33}" srcOrd="0" destOrd="0" presId="urn:microsoft.com/office/officeart/2005/8/layout/process4"/>
    <dgm:cxn modelId="{46CC059C-EE95-5145-B021-B4F1C1D7622C}" type="presOf" srcId="{9B0E4267-722B-CA45-AA04-4C8BBD9E9225}" destId="{68642088-8DEE-6640-9669-1994A4323E5A}" srcOrd="0" destOrd="0" presId="urn:microsoft.com/office/officeart/2005/8/layout/process4"/>
    <dgm:cxn modelId="{B13E819E-BE80-EB4C-A508-FB3BDE1B7A94}" type="presOf" srcId="{EF512C9D-CB72-C24C-A711-67458DDC91B0}" destId="{C6A4FA3A-4C4B-B541-A54D-0E4357016781}" srcOrd="0" destOrd="0" presId="urn:microsoft.com/office/officeart/2005/8/layout/process4"/>
    <dgm:cxn modelId="{445BF79E-8722-6A48-B9D0-D0F76A7B7C7E}" type="presOf" srcId="{09A6B2CA-E796-F746-9C44-70582EB01ED0}" destId="{02964C54-D9F1-BD4D-9ED1-EF8B294F6496}" srcOrd="1" destOrd="0" presId="urn:microsoft.com/office/officeart/2005/8/layout/process4"/>
    <dgm:cxn modelId="{7455F2A4-D3C5-7E41-97D8-F1DAC99501AB}" type="presOf" srcId="{91A3C574-DCC0-4E42-A1AC-ADA63AEF848F}" destId="{A604E93F-DBAA-0540-ADCE-CF32076999B9}" srcOrd="1" destOrd="0" presId="urn:microsoft.com/office/officeart/2005/8/layout/process4"/>
    <dgm:cxn modelId="{44DC71A8-1B46-EF47-9F51-2BF6ACFD0C6D}" srcId="{E996382E-A345-7345-8D6A-48CE46FF037F}" destId="{8ED0CCC6-DCB8-764D-B641-CC3632D0F311}" srcOrd="3" destOrd="0" parTransId="{36683748-5BFA-CB48-97ED-60971B3DD43F}" sibTransId="{27C477AF-B69E-EA49-BD3C-08227F973988}"/>
    <dgm:cxn modelId="{BCEAA9AF-76B8-F948-88DD-3D33492D42B7}" srcId="{E996382E-A345-7345-8D6A-48CE46FF037F}" destId="{8B163629-4F19-F147-9173-526CDDDDBDE9}" srcOrd="0" destOrd="0" parTransId="{D57D38AA-1EF7-B64D-B369-BADA9DE58594}" sibTransId="{61F48535-4B7B-1746-9C4E-5271F9CAB3FA}"/>
    <dgm:cxn modelId="{28B621B1-E3F5-454E-A72B-860E02BE50E3}" type="presOf" srcId="{EDE6D881-FF49-FA48-ABA9-8FC843D1580C}" destId="{2C5B2731-BD76-8D41-833D-3058D41ADFCF}" srcOrd="0" destOrd="0" presId="urn:microsoft.com/office/officeart/2005/8/layout/process4"/>
    <dgm:cxn modelId="{434BE1B7-D8C8-4B42-A058-1808FC43C518}" srcId="{765D1E15-CA92-FE44-B000-4B045F6D2E36}" destId="{E996382E-A345-7345-8D6A-48CE46FF037F}" srcOrd="1" destOrd="0" parTransId="{3408B0D3-02CB-934A-BB9E-5BEAA8F78638}" sibTransId="{216D71AA-0DA9-C04D-B153-EABA5D90B065}"/>
    <dgm:cxn modelId="{7F8870BC-541D-B24C-B23E-76A17F0E789B}" srcId="{91A3C574-DCC0-4E42-A1AC-ADA63AEF848F}" destId="{00A83C81-142D-F24A-808D-0F5480D30773}" srcOrd="2" destOrd="0" parTransId="{C81FE27E-7349-4747-B926-70936883FAC4}" sibTransId="{B05CEF47-D09C-6B4E-9A04-101DDEFFB8D9}"/>
    <dgm:cxn modelId="{38D8AFBD-152D-9F42-92F9-F228B12E5F74}" srcId="{EDE6D881-FF49-FA48-ABA9-8FC843D1580C}" destId="{FD552341-301E-DC42-9E55-8745E713D2EF}" srcOrd="0" destOrd="0" parTransId="{358A355D-64C7-164F-8640-10E6B6F36E57}" sibTransId="{376920C1-489E-9A4B-BF76-EC80216A8404}"/>
    <dgm:cxn modelId="{7E4585CB-0E8B-D140-A4A0-C9774BE7B7B9}" type="presOf" srcId="{8ED0CCC6-DCB8-764D-B641-CC3632D0F311}" destId="{5908DEC7-1F43-C745-82A6-F4161EA5FD12}" srcOrd="0" destOrd="0" presId="urn:microsoft.com/office/officeart/2005/8/layout/process4"/>
    <dgm:cxn modelId="{7586ADCF-6AF5-B24D-9E20-18AA091B2FA3}" type="presOf" srcId="{09A6B2CA-E796-F746-9C44-70582EB01ED0}" destId="{D1FE6B04-0946-1C43-BD0C-4B3B44D5B48A}" srcOrd="0" destOrd="0" presId="urn:microsoft.com/office/officeart/2005/8/layout/process4"/>
    <dgm:cxn modelId="{815E0BD2-81AF-9D41-BF98-AEA16CC7B027}" srcId="{E996382E-A345-7345-8D6A-48CE46FF037F}" destId="{5AD50548-9FFE-9A46-9145-9C3D57C2D02A}" srcOrd="1" destOrd="0" parTransId="{A5F8FD64-FDE0-B74E-AB93-9BF45E53A4FF}" sibTransId="{7BAEFC30-2392-D647-A3C2-E5156BA163B7}"/>
    <dgm:cxn modelId="{33F8F9DE-24D2-3547-9948-2E6D10B9DCD8}" type="presOf" srcId="{EDE6D881-FF49-FA48-ABA9-8FC843D1580C}" destId="{1CE3A2D1-5DB3-C845-89B7-15C0558F4EC1}" srcOrd="1" destOrd="0" presId="urn:microsoft.com/office/officeart/2005/8/layout/process4"/>
    <dgm:cxn modelId="{6A6813E1-0D1E-A942-8272-3B1A0261904A}" type="presOf" srcId="{D27084DF-016F-864A-8DBF-1904AB22E80C}" destId="{8C02DAD9-5B85-2048-8D72-8C5D407AD6B3}" srcOrd="0" destOrd="0" presId="urn:microsoft.com/office/officeart/2005/8/layout/process4"/>
    <dgm:cxn modelId="{33A3C5E6-C702-7946-BB2E-67E02BE04E2D}" srcId="{09A6B2CA-E796-F746-9C44-70582EB01ED0}" destId="{45488196-71AF-354C-9666-9456921108B3}" srcOrd="1" destOrd="0" parTransId="{B97BD431-60C0-084B-98DB-45C7CA7EBD74}" sibTransId="{E3F01DB0-47AF-F54B-94E4-543EC611F083}"/>
    <dgm:cxn modelId="{472583E7-541D-E745-BEAD-C976CAC83C4F}" type="presOf" srcId="{765D1E15-CA92-FE44-B000-4B045F6D2E36}" destId="{410A3529-E012-B84A-809A-38FD5C9CB20E}" srcOrd="0" destOrd="0" presId="urn:microsoft.com/office/officeart/2005/8/layout/process4"/>
    <dgm:cxn modelId="{EA0899EB-5DE0-B44E-A642-6DD82B7E301C}" srcId="{09A6B2CA-E796-F746-9C44-70582EB01ED0}" destId="{09905287-30CC-0441-92F2-55163C3C6A18}" srcOrd="0" destOrd="0" parTransId="{BDC1E98C-757C-734F-BA25-CBE48AB3F536}" sibTransId="{7E69E9D6-F59C-8F47-AF67-199DDDEE482B}"/>
    <dgm:cxn modelId="{B791D2EB-FD87-0447-B196-45BC688886EB}" srcId="{91A3C574-DCC0-4E42-A1AC-ADA63AEF848F}" destId="{A847050A-2458-4346-995D-CEA7FEBAFCA0}" srcOrd="3" destOrd="0" parTransId="{94D950E6-A09B-794D-90CF-732BC73C2726}" sibTransId="{93F10303-ACC8-914E-B64B-F625640FFC68}"/>
    <dgm:cxn modelId="{B88749F0-1C24-8946-9EFF-565861712B57}" srcId="{765D1E15-CA92-FE44-B000-4B045F6D2E36}" destId="{EDE6D881-FF49-FA48-ABA9-8FC843D1580C}" srcOrd="2" destOrd="0" parTransId="{CD430A66-0B87-CC47-B961-928A3E573228}" sibTransId="{33D8E487-34B5-0F43-A407-E5C3CF4A0152}"/>
    <dgm:cxn modelId="{DBE048F1-B40B-F944-A137-5F8F256B35E4}" type="presOf" srcId="{8B163629-4F19-F147-9173-526CDDDDBDE9}" destId="{023472A1-FFC4-A446-8612-DCDE3022CEC5}" srcOrd="0" destOrd="0" presId="urn:microsoft.com/office/officeart/2005/8/layout/process4"/>
    <dgm:cxn modelId="{317487F1-4E90-DE4E-BEE8-0D8A9B4BD925}" type="presOf" srcId="{5F4C1B0E-6CE5-4249-81F5-4F5FBA020216}" destId="{4FA68F8F-DEA1-FE46-A78B-0142C740B2A3}" srcOrd="0" destOrd="0" presId="urn:microsoft.com/office/officeart/2005/8/layout/process4"/>
    <dgm:cxn modelId="{7B4476F2-F294-0D4C-8A6C-828BFD9707ED}" type="presOf" srcId="{E996382E-A345-7345-8D6A-48CE46FF037F}" destId="{CD13511F-C09E-3049-8862-A4B4D0791558}" srcOrd="1" destOrd="0" presId="urn:microsoft.com/office/officeart/2005/8/layout/process4"/>
    <dgm:cxn modelId="{F92F92F5-A6DC-3446-9BB9-FDDBF8BDEE36}" srcId="{91A3C574-DCC0-4E42-A1AC-ADA63AEF848F}" destId="{CE4DA9A5-F698-CA46-94CF-63AD39CF6157}" srcOrd="1" destOrd="0" parTransId="{D613D333-3654-D344-9341-FFD0912ED67B}" sibTransId="{A4A0A146-B907-C041-B7FA-52A24F13C595}"/>
    <dgm:cxn modelId="{41E0C1FA-8210-FA48-86E6-9531BE282DD7}" type="presOf" srcId="{FD552341-301E-DC42-9E55-8745E713D2EF}" destId="{19F00C49-BFEA-8F44-AEFE-95B85892B2C9}" srcOrd="0" destOrd="0" presId="urn:microsoft.com/office/officeart/2005/8/layout/process4"/>
    <dgm:cxn modelId="{F8E02F5F-5398-C24C-AEBC-161176AD1A99}" type="presParOf" srcId="{410A3529-E012-B84A-809A-38FD5C9CB20E}" destId="{451C27C0-1765-A542-9DF0-CFF8FC78D7AB}" srcOrd="0" destOrd="0" presId="urn:microsoft.com/office/officeart/2005/8/layout/process4"/>
    <dgm:cxn modelId="{CF798FD1-D176-F64C-86F9-F300DF1F2C3F}" type="presParOf" srcId="{451C27C0-1765-A542-9DF0-CFF8FC78D7AB}" destId="{D1FE6B04-0946-1C43-BD0C-4B3B44D5B48A}" srcOrd="0" destOrd="0" presId="urn:microsoft.com/office/officeart/2005/8/layout/process4"/>
    <dgm:cxn modelId="{17889B9D-5929-AF4F-8C5A-2D415B63C5FF}" type="presParOf" srcId="{451C27C0-1765-A542-9DF0-CFF8FC78D7AB}" destId="{02964C54-D9F1-BD4D-9ED1-EF8B294F6496}" srcOrd="1" destOrd="0" presId="urn:microsoft.com/office/officeart/2005/8/layout/process4"/>
    <dgm:cxn modelId="{53D0C9B6-0407-F045-80FD-CBD5B0DD14C0}" type="presParOf" srcId="{451C27C0-1765-A542-9DF0-CFF8FC78D7AB}" destId="{215F1E28-16A2-A841-8C71-444E0AE05A7F}" srcOrd="2" destOrd="0" presId="urn:microsoft.com/office/officeart/2005/8/layout/process4"/>
    <dgm:cxn modelId="{A921ABDC-4478-2E4D-96A3-4F2F31B32D15}" type="presParOf" srcId="{215F1E28-16A2-A841-8C71-444E0AE05A7F}" destId="{90361EC8-20E8-BE4B-82B2-268642D22025}" srcOrd="0" destOrd="0" presId="urn:microsoft.com/office/officeart/2005/8/layout/process4"/>
    <dgm:cxn modelId="{565769D5-1F18-1C4E-ABA0-83059AB3683A}" type="presParOf" srcId="{215F1E28-16A2-A841-8C71-444E0AE05A7F}" destId="{9164F531-2718-ED45-8DC1-F4F405E66216}" srcOrd="1" destOrd="0" presId="urn:microsoft.com/office/officeart/2005/8/layout/process4"/>
    <dgm:cxn modelId="{F3D1EA9D-CDDE-B24C-A7FF-5971639EC8B0}" type="presParOf" srcId="{215F1E28-16A2-A841-8C71-444E0AE05A7F}" destId="{68642088-8DEE-6640-9669-1994A4323E5A}" srcOrd="2" destOrd="0" presId="urn:microsoft.com/office/officeart/2005/8/layout/process4"/>
    <dgm:cxn modelId="{1540E9DA-074D-9340-AA35-0CF4EAEF564A}" type="presParOf" srcId="{410A3529-E012-B84A-809A-38FD5C9CB20E}" destId="{2E34996A-89C1-034A-AE6A-94933BE1A656}" srcOrd="1" destOrd="0" presId="urn:microsoft.com/office/officeart/2005/8/layout/process4"/>
    <dgm:cxn modelId="{FC5B3F1D-DCCF-364A-B35B-4A550C6D0CB8}" type="presParOf" srcId="{410A3529-E012-B84A-809A-38FD5C9CB20E}" destId="{119C0760-0F8D-524C-9694-2A0EAC8B80C3}" srcOrd="2" destOrd="0" presId="urn:microsoft.com/office/officeart/2005/8/layout/process4"/>
    <dgm:cxn modelId="{97F85941-9FD9-C843-9711-EB97BA319E4D}" type="presParOf" srcId="{119C0760-0F8D-524C-9694-2A0EAC8B80C3}" destId="{2C5B2731-BD76-8D41-833D-3058D41ADFCF}" srcOrd="0" destOrd="0" presId="urn:microsoft.com/office/officeart/2005/8/layout/process4"/>
    <dgm:cxn modelId="{74060837-7C6E-2948-B82A-F4DEB77E43A4}" type="presParOf" srcId="{119C0760-0F8D-524C-9694-2A0EAC8B80C3}" destId="{1CE3A2D1-5DB3-C845-89B7-15C0558F4EC1}" srcOrd="1" destOrd="0" presId="urn:microsoft.com/office/officeart/2005/8/layout/process4"/>
    <dgm:cxn modelId="{9237E0F9-5A11-9D4A-911B-ADAEF725DDD5}" type="presParOf" srcId="{119C0760-0F8D-524C-9694-2A0EAC8B80C3}" destId="{15677AA3-39E2-324B-96C7-257C1EA341A4}" srcOrd="2" destOrd="0" presId="urn:microsoft.com/office/officeart/2005/8/layout/process4"/>
    <dgm:cxn modelId="{AEE80F59-E5FA-7240-9431-2DC1AAF9E3D4}" type="presParOf" srcId="{15677AA3-39E2-324B-96C7-257C1EA341A4}" destId="{19F00C49-BFEA-8F44-AEFE-95B85892B2C9}" srcOrd="0" destOrd="0" presId="urn:microsoft.com/office/officeart/2005/8/layout/process4"/>
    <dgm:cxn modelId="{CB1CEDED-D788-004E-BD3E-C881F4D413C3}" type="presParOf" srcId="{15677AA3-39E2-324B-96C7-257C1EA341A4}" destId="{4FA68F8F-DEA1-FE46-A78B-0142C740B2A3}" srcOrd="1" destOrd="0" presId="urn:microsoft.com/office/officeart/2005/8/layout/process4"/>
    <dgm:cxn modelId="{B16EDDAF-BCF9-E042-BD95-47592789496B}" type="presParOf" srcId="{410A3529-E012-B84A-809A-38FD5C9CB20E}" destId="{2DDD991B-2192-7C46-BCE3-B087DB08C275}" srcOrd="3" destOrd="0" presId="urn:microsoft.com/office/officeart/2005/8/layout/process4"/>
    <dgm:cxn modelId="{E5239C25-63B2-FE45-83B7-F0EE5AF6FB74}" type="presParOf" srcId="{410A3529-E012-B84A-809A-38FD5C9CB20E}" destId="{800FD60B-1428-564B-A964-5AF11DD03E22}" srcOrd="4" destOrd="0" presId="urn:microsoft.com/office/officeart/2005/8/layout/process4"/>
    <dgm:cxn modelId="{55296673-2B30-324A-A3CD-77B5472CC1B1}" type="presParOf" srcId="{800FD60B-1428-564B-A964-5AF11DD03E22}" destId="{7A270077-8DC4-414E-AC79-9C060DF5E1BE}" srcOrd="0" destOrd="0" presId="urn:microsoft.com/office/officeart/2005/8/layout/process4"/>
    <dgm:cxn modelId="{4DC96F10-07EF-3543-952E-B92F43BA1B2E}" type="presParOf" srcId="{800FD60B-1428-564B-A964-5AF11DD03E22}" destId="{CD13511F-C09E-3049-8862-A4B4D0791558}" srcOrd="1" destOrd="0" presId="urn:microsoft.com/office/officeart/2005/8/layout/process4"/>
    <dgm:cxn modelId="{49A4A79C-656F-0F4C-BBE9-240732805460}" type="presParOf" srcId="{800FD60B-1428-564B-A964-5AF11DD03E22}" destId="{196D7081-3C2D-A944-9B49-02D72C5CB5A4}" srcOrd="2" destOrd="0" presId="urn:microsoft.com/office/officeart/2005/8/layout/process4"/>
    <dgm:cxn modelId="{BB12091F-0A9E-0942-89FA-60A5C84ACA7D}" type="presParOf" srcId="{196D7081-3C2D-A944-9B49-02D72C5CB5A4}" destId="{023472A1-FFC4-A446-8612-DCDE3022CEC5}" srcOrd="0" destOrd="0" presId="urn:microsoft.com/office/officeart/2005/8/layout/process4"/>
    <dgm:cxn modelId="{A9AF6BC8-CFDC-E343-B3BC-8622A144F53F}" type="presParOf" srcId="{196D7081-3C2D-A944-9B49-02D72C5CB5A4}" destId="{E41763C0-AEBA-4946-9AF8-99AD2BD7B1F6}" srcOrd="1" destOrd="0" presId="urn:microsoft.com/office/officeart/2005/8/layout/process4"/>
    <dgm:cxn modelId="{D19ED394-3F54-764F-AB01-B6FE3DF73FAB}" type="presParOf" srcId="{196D7081-3C2D-A944-9B49-02D72C5CB5A4}" destId="{8C02DAD9-5B85-2048-8D72-8C5D407AD6B3}" srcOrd="2" destOrd="0" presId="urn:microsoft.com/office/officeart/2005/8/layout/process4"/>
    <dgm:cxn modelId="{569DB97E-2690-7949-87C9-42C0FCB38CC5}" type="presParOf" srcId="{196D7081-3C2D-A944-9B49-02D72C5CB5A4}" destId="{5908DEC7-1F43-C745-82A6-F4161EA5FD12}" srcOrd="3" destOrd="0" presId="urn:microsoft.com/office/officeart/2005/8/layout/process4"/>
    <dgm:cxn modelId="{2B2A5A8E-1C20-BA4C-9E68-4D61D4675DA6}" type="presParOf" srcId="{410A3529-E012-B84A-809A-38FD5C9CB20E}" destId="{FD890EDE-4C9F-9A41-8D20-3AD179C5E88C}" srcOrd="5" destOrd="0" presId="urn:microsoft.com/office/officeart/2005/8/layout/process4"/>
    <dgm:cxn modelId="{2E81D3F2-11EF-D440-8D6E-014F31E9CB26}" type="presParOf" srcId="{410A3529-E012-B84A-809A-38FD5C9CB20E}" destId="{AC960E93-B097-044D-BA28-22359C4E8911}" srcOrd="6" destOrd="0" presId="urn:microsoft.com/office/officeart/2005/8/layout/process4"/>
    <dgm:cxn modelId="{6CBF3F37-561F-D44D-927E-894CE2701257}" type="presParOf" srcId="{AC960E93-B097-044D-BA28-22359C4E8911}" destId="{E9E1731C-FE0E-F940-8683-AA3D8F82AD33}" srcOrd="0" destOrd="0" presId="urn:microsoft.com/office/officeart/2005/8/layout/process4"/>
    <dgm:cxn modelId="{2E20A736-3995-8A45-BEB3-D77322DA7738}" type="presParOf" srcId="{AC960E93-B097-044D-BA28-22359C4E8911}" destId="{A604E93F-DBAA-0540-ADCE-CF32076999B9}" srcOrd="1" destOrd="0" presId="urn:microsoft.com/office/officeart/2005/8/layout/process4"/>
    <dgm:cxn modelId="{48FDDF8B-2623-F841-A25F-DA3C854452C5}" type="presParOf" srcId="{AC960E93-B097-044D-BA28-22359C4E8911}" destId="{1EE5CF28-E88B-8543-BA19-2F7C2F96EAD7}" srcOrd="2" destOrd="0" presId="urn:microsoft.com/office/officeart/2005/8/layout/process4"/>
    <dgm:cxn modelId="{396B7FE3-8964-7442-BE2B-9C94D371FE9D}" type="presParOf" srcId="{1EE5CF28-E88B-8543-BA19-2F7C2F96EAD7}" destId="{C6A4FA3A-4C4B-B541-A54D-0E4357016781}" srcOrd="0" destOrd="0" presId="urn:microsoft.com/office/officeart/2005/8/layout/process4"/>
    <dgm:cxn modelId="{3EE1672B-6C0E-7649-9114-17884266E178}" type="presParOf" srcId="{1EE5CF28-E88B-8543-BA19-2F7C2F96EAD7}" destId="{7F1D191E-A0DE-484C-99EF-40E9FD8592C3}" srcOrd="1" destOrd="0" presId="urn:microsoft.com/office/officeart/2005/8/layout/process4"/>
    <dgm:cxn modelId="{0261E3BE-177D-FA48-8514-DD02721C472A}" type="presParOf" srcId="{1EE5CF28-E88B-8543-BA19-2F7C2F96EAD7}" destId="{5E0A6BD8-993A-9545-B04A-AF45731234EA}" srcOrd="2" destOrd="0" presId="urn:microsoft.com/office/officeart/2005/8/layout/process4"/>
    <dgm:cxn modelId="{6AF1EC5A-4982-C246-A353-4758E55AD299}" type="presParOf" srcId="{1EE5CF28-E88B-8543-BA19-2F7C2F96EAD7}" destId="{141EF3B7-A244-C54F-9D51-C5AA02992C10}"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43486-5050-6141-89C8-BFBF809F131C}" type="doc">
      <dgm:prSet loTypeId="urn:microsoft.com/office/officeart/2005/8/layout/process2" loCatId="relationship" qsTypeId="urn:microsoft.com/office/officeart/2005/8/quickstyle/simple1" qsCatId="simple" csTypeId="urn:microsoft.com/office/officeart/2005/8/colors/accent1_2" csCatId="accent1" phldr="1"/>
      <dgm:spPr/>
      <dgm:t>
        <a:bodyPr/>
        <a:lstStyle/>
        <a:p>
          <a:endParaRPr lang="en-US"/>
        </a:p>
      </dgm:t>
    </dgm:pt>
    <dgm:pt modelId="{F4D78AB9-B98D-994C-8A71-788AF38B830A}">
      <dgm:prSet custT="1"/>
      <dgm:spPr>
        <a:solidFill>
          <a:srgbClr val="44C5DD"/>
        </a:solidFill>
      </dgm:spPr>
      <dgm:t>
        <a:bodyPr/>
        <a:lstStyle/>
        <a:p>
          <a:r>
            <a:rPr lang="en-US" sz="4000">
              <a:solidFill>
                <a:schemeClr val="bg1"/>
              </a:solidFill>
            </a:rPr>
            <a:t>The </a:t>
          </a:r>
          <a:r>
            <a:rPr lang="en-US" sz="4000" err="1">
              <a:solidFill>
                <a:schemeClr val="bg1"/>
              </a:solidFill>
            </a:rPr>
            <a:t>WalkFit</a:t>
          </a:r>
          <a:r>
            <a:rPr lang="en-US" sz="4000">
              <a:solidFill>
                <a:schemeClr val="bg1"/>
              </a:solidFill>
            </a:rPr>
            <a:t> VIPs have great amounts of information and experience to teach the next generation of medical professionals</a:t>
          </a:r>
        </a:p>
      </dgm:t>
    </dgm:pt>
    <dgm:pt modelId="{C7B9B54C-C017-D448-9DA6-B065C53F3C2B}" type="parTrans" cxnId="{2F6451E4-1EEF-394A-B849-F6795BAC9F61}">
      <dgm:prSet/>
      <dgm:spPr/>
      <dgm:t>
        <a:bodyPr/>
        <a:lstStyle/>
        <a:p>
          <a:endParaRPr lang="en-US" sz="4000"/>
        </a:p>
      </dgm:t>
    </dgm:pt>
    <dgm:pt modelId="{1A50621E-BFB0-2046-9516-FE734138F7B8}" type="sibTrans" cxnId="{2F6451E4-1EEF-394A-B849-F6795BAC9F61}">
      <dgm:prSet custT="1"/>
      <dgm:spPr>
        <a:gradFill rotWithShape="0">
          <a:gsLst>
            <a:gs pos="0">
              <a:schemeClr val="bg1"/>
            </a:gs>
            <a:gs pos="47000">
              <a:schemeClr val="accent1">
                <a:lumMod val="45000"/>
                <a:lumOff val="55000"/>
              </a:schemeClr>
            </a:gs>
            <a:gs pos="84000">
              <a:schemeClr val="accent1">
                <a:lumMod val="99000"/>
                <a:lumOff val="1000"/>
              </a:schemeClr>
            </a:gs>
            <a:gs pos="100000">
              <a:schemeClr val="accent1">
                <a:lumMod val="30000"/>
                <a:lumOff val="70000"/>
              </a:schemeClr>
            </a:gs>
          </a:gsLst>
          <a:lin ang="5400000" scaled="1"/>
        </a:gradFill>
      </dgm:spPr>
      <dgm:t>
        <a:bodyPr/>
        <a:lstStyle/>
        <a:p>
          <a:endParaRPr lang="en-US" sz="4000"/>
        </a:p>
      </dgm:t>
    </dgm:pt>
    <dgm:pt modelId="{F0141DC0-3095-3047-9B4A-431C90B77049}">
      <dgm:prSet custT="1"/>
      <dgm:spPr>
        <a:solidFill>
          <a:srgbClr val="44C5DD"/>
        </a:solidFill>
      </dgm:spPr>
      <dgm:t>
        <a:bodyPr/>
        <a:lstStyle/>
        <a:p>
          <a:r>
            <a:rPr lang="en-US" sz="4000"/>
            <a:t>To address the lack of education  about working with VIPs that medical students receive in their formal training, we will be working with </a:t>
          </a:r>
          <a:r>
            <a:rPr lang="en-US" sz="4000" err="1"/>
            <a:t>WalkFit</a:t>
          </a:r>
          <a:r>
            <a:rPr lang="en-US" sz="4000"/>
            <a:t> to  include them in future Population Health Clerkships for the second-year medical students </a:t>
          </a:r>
        </a:p>
      </dgm:t>
    </dgm:pt>
    <dgm:pt modelId="{0B101161-1F4E-A84A-A9E7-2E451150BF4D}" type="parTrans" cxnId="{0D00FE50-A8C8-804F-AE62-E8FDAF21B429}">
      <dgm:prSet/>
      <dgm:spPr/>
      <dgm:t>
        <a:bodyPr/>
        <a:lstStyle/>
        <a:p>
          <a:endParaRPr lang="en-US" sz="4000"/>
        </a:p>
      </dgm:t>
    </dgm:pt>
    <dgm:pt modelId="{1E471118-AB9D-CC46-AB80-D9DD331F3CB2}" type="sibTrans" cxnId="{0D00FE50-A8C8-804F-AE62-E8FDAF21B429}">
      <dgm:prSet/>
      <dgm:spPr/>
      <dgm:t>
        <a:bodyPr/>
        <a:lstStyle/>
        <a:p>
          <a:endParaRPr lang="en-US" sz="4000"/>
        </a:p>
      </dgm:t>
    </dgm:pt>
    <dgm:pt modelId="{CF5274AA-6FAC-AC46-987E-52C43379622D}" type="pres">
      <dgm:prSet presAssocID="{88A43486-5050-6141-89C8-BFBF809F131C}" presName="linearFlow" presStyleCnt="0">
        <dgm:presLayoutVars>
          <dgm:resizeHandles val="exact"/>
        </dgm:presLayoutVars>
      </dgm:prSet>
      <dgm:spPr/>
    </dgm:pt>
    <dgm:pt modelId="{B6B55520-8D71-3E4E-865E-4042ACDF930A}" type="pres">
      <dgm:prSet presAssocID="{F4D78AB9-B98D-994C-8A71-788AF38B830A}" presName="node" presStyleLbl="node1" presStyleIdx="0" presStyleCnt="2">
        <dgm:presLayoutVars>
          <dgm:bulletEnabled val="1"/>
        </dgm:presLayoutVars>
      </dgm:prSet>
      <dgm:spPr/>
    </dgm:pt>
    <dgm:pt modelId="{73F77717-BFF5-0642-BD23-221E87DC53CC}" type="pres">
      <dgm:prSet presAssocID="{1A50621E-BFB0-2046-9516-FE734138F7B8}" presName="sibTrans" presStyleLbl="sibTrans2D1" presStyleIdx="0" presStyleCnt="1"/>
      <dgm:spPr/>
    </dgm:pt>
    <dgm:pt modelId="{AE59276E-1180-1542-80E9-3193E1BA785B}" type="pres">
      <dgm:prSet presAssocID="{1A50621E-BFB0-2046-9516-FE734138F7B8}" presName="connectorText" presStyleLbl="sibTrans2D1" presStyleIdx="0" presStyleCnt="1"/>
      <dgm:spPr/>
    </dgm:pt>
    <dgm:pt modelId="{F6633C5C-42C7-A24F-ABD9-6BCBEA162D11}" type="pres">
      <dgm:prSet presAssocID="{F0141DC0-3095-3047-9B4A-431C90B77049}" presName="node" presStyleLbl="node1" presStyleIdx="1" presStyleCnt="2" custLinFactNeighborX="-670" custLinFactNeighborY="-17402">
        <dgm:presLayoutVars>
          <dgm:bulletEnabled val="1"/>
        </dgm:presLayoutVars>
      </dgm:prSet>
      <dgm:spPr/>
    </dgm:pt>
  </dgm:ptLst>
  <dgm:cxnLst>
    <dgm:cxn modelId="{233EC722-33E2-524F-98D5-5CB85321B876}" type="presOf" srcId="{F0141DC0-3095-3047-9B4A-431C90B77049}" destId="{F6633C5C-42C7-A24F-ABD9-6BCBEA162D11}" srcOrd="0" destOrd="0" presId="urn:microsoft.com/office/officeart/2005/8/layout/process2"/>
    <dgm:cxn modelId="{3E516042-189E-A343-BB6A-158EB4C7A980}" type="presOf" srcId="{88A43486-5050-6141-89C8-BFBF809F131C}" destId="{CF5274AA-6FAC-AC46-987E-52C43379622D}" srcOrd="0" destOrd="0" presId="urn:microsoft.com/office/officeart/2005/8/layout/process2"/>
    <dgm:cxn modelId="{0D00FE50-A8C8-804F-AE62-E8FDAF21B429}" srcId="{88A43486-5050-6141-89C8-BFBF809F131C}" destId="{F0141DC0-3095-3047-9B4A-431C90B77049}" srcOrd="1" destOrd="0" parTransId="{0B101161-1F4E-A84A-A9E7-2E451150BF4D}" sibTransId="{1E471118-AB9D-CC46-AB80-D9DD331F3CB2}"/>
    <dgm:cxn modelId="{0D177773-8117-A14C-9492-F06CDCBC5614}" type="presOf" srcId="{1A50621E-BFB0-2046-9516-FE734138F7B8}" destId="{73F77717-BFF5-0642-BD23-221E87DC53CC}" srcOrd="0" destOrd="0" presId="urn:microsoft.com/office/officeart/2005/8/layout/process2"/>
    <dgm:cxn modelId="{DEAF9E7A-DA96-8144-ABB9-91792CA16F3B}" type="presOf" srcId="{1A50621E-BFB0-2046-9516-FE734138F7B8}" destId="{AE59276E-1180-1542-80E9-3193E1BA785B}" srcOrd="1" destOrd="0" presId="urn:microsoft.com/office/officeart/2005/8/layout/process2"/>
    <dgm:cxn modelId="{42CDBFC8-385A-3A4F-9F65-A1BAE9AD0486}" type="presOf" srcId="{F4D78AB9-B98D-994C-8A71-788AF38B830A}" destId="{B6B55520-8D71-3E4E-865E-4042ACDF930A}" srcOrd="0" destOrd="0" presId="urn:microsoft.com/office/officeart/2005/8/layout/process2"/>
    <dgm:cxn modelId="{2F6451E4-1EEF-394A-B849-F6795BAC9F61}" srcId="{88A43486-5050-6141-89C8-BFBF809F131C}" destId="{F4D78AB9-B98D-994C-8A71-788AF38B830A}" srcOrd="0" destOrd="0" parTransId="{C7B9B54C-C017-D448-9DA6-B065C53F3C2B}" sibTransId="{1A50621E-BFB0-2046-9516-FE734138F7B8}"/>
    <dgm:cxn modelId="{A950B98B-4A9B-164C-944E-66FC441A55A2}" type="presParOf" srcId="{CF5274AA-6FAC-AC46-987E-52C43379622D}" destId="{B6B55520-8D71-3E4E-865E-4042ACDF930A}" srcOrd="0" destOrd="0" presId="urn:microsoft.com/office/officeart/2005/8/layout/process2"/>
    <dgm:cxn modelId="{EDCA7723-A893-3D45-8F04-6EB67B2B192A}" type="presParOf" srcId="{CF5274AA-6FAC-AC46-987E-52C43379622D}" destId="{73F77717-BFF5-0642-BD23-221E87DC53CC}" srcOrd="1" destOrd="0" presId="urn:microsoft.com/office/officeart/2005/8/layout/process2"/>
    <dgm:cxn modelId="{02A30BE0-E9C6-0849-AC46-06B311E4075E}" type="presParOf" srcId="{73F77717-BFF5-0642-BD23-221E87DC53CC}" destId="{AE59276E-1180-1542-80E9-3193E1BA785B}" srcOrd="0" destOrd="0" presId="urn:microsoft.com/office/officeart/2005/8/layout/process2"/>
    <dgm:cxn modelId="{E7A7A8FC-4867-964E-A049-72DEB3DA0104}" type="presParOf" srcId="{CF5274AA-6FAC-AC46-987E-52C43379622D}" destId="{F6633C5C-42C7-A24F-ABD9-6BCBEA162D11}" srcOrd="2"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8D475-BFEA-D644-B5A9-F003AC5069DB}">
      <dsp:nvSpPr>
        <dsp:cNvPr id="0" name=""/>
        <dsp:cNvSpPr/>
      </dsp:nvSpPr>
      <dsp:spPr>
        <a:xfrm>
          <a:off x="0" y="9416932"/>
          <a:ext cx="13868956" cy="1544926"/>
        </a:xfrm>
        <a:prstGeom prst="rect">
          <a:avLst/>
        </a:prstGeom>
        <a:solidFill>
          <a:schemeClr val="dk2">
            <a:hueOff val="0"/>
            <a:satOff val="0"/>
            <a:lumOff val="0"/>
            <a:alpha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Cultivate the virtual presence of both groups, via Facebook and conference calls, to build community and reduce isolation </a:t>
          </a:r>
        </a:p>
      </dsp:txBody>
      <dsp:txXfrm>
        <a:off x="0" y="9416932"/>
        <a:ext cx="13868956" cy="1544926"/>
      </dsp:txXfrm>
    </dsp:sp>
    <dsp:sp modelId="{BEE45284-9187-D648-8BD0-036F9F982F5F}">
      <dsp:nvSpPr>
        <dsp:cNvPr id="0" name=""/>
        <dsp:cNvSpPr/>
      </dsp:nvSpPr>
      <dsp:spPr>
        <a:xfrm rot="10800000">
          <a:off x="0" y="7064009"/>
          <a:ext cx="13868956" cy="2376096"/>
        </a:xfrm>
        <a:prstGeom prst="upArrowCallout">
          <a:avLst/>
        </a:prstGeom>
        <a:solidFill>
          <a:schemeClr val="dk2">
            <a:hueOff val="0"/>
            <a:satOff val="0"/>
            <a:lumOff val="0"/>
            <a:alpha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Expand the outreach and advertising of both organizations to involve more doctors, patients, and students </a:t>
          </a:r>
        </a:p>
      </dsp:txBody>
      <dsp:txXfrm rot="10800000">
        <a:off x="0" y="7064009"/>
        <a:ext cx="13868956" cy="1543916"/>
      </dsp:txXfrm>
    </dsp:sp>
    <dsp:sp modelId="{BE7D37AD-2B24-B443-AC86-DF7B08E3EBD1}">
      <dsp:nvSpPr>
        <dsp:cNvPr id="0" name=""/>
        <dsp:cNvSpPr/>
      </dsp:nvSpPr>
      <dsp:spPr>
        <a:xfrm rot="10800000">
          <a:off x="0" y="4711087"/>
          <a:ext cx="13868956" cy="2376096"/>
        </a:xfrm>
        <a:prstGeom prst="upArrowCallout">
          <a:avLst/>
        </a:prstGeom>
        <a:solidFill>
          <a:schemeClr val="dk2">
            <a:hueOff val="0"/>
            <a:satOff val="0"/>
            <a:lumOff val="0"/>
            <a:alpha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Adapt the programs to allow consistency and safety for all amid the COVID-19 pandemic</a:t>
          </a:r>
        </a:p>
      </dsp:txBody>
      <dsp:txXfrm rot="10800000">
        <a:off x="0" y="4711087"/>
        <a:ext cx="13868956" cy="1543916"/>
      </dsp:txXfrm>
    </dsp:sp>
    <dsp:sp modelId="{F67339CF-5A25-6A45-90F3-FC52715B5B3D}">
      <dsp:nvSpPr>
        <dsp:cNvPr id="0" name=""/>
        <dsp:cNvSpPr/>
      </dsp:nvSpPr>
      <dsp:spPr>
        <a:xfrm rot="10800000">
          <a:off x="0" y="2358165"/>
          <a:ext cx="13868956" cy="2376096"/>
        </a:xfrm>
        <a:prstGeom prst="upArrowCallout">
          <a:avLst/>
        </a:prstGeom>
        <a:solidFill>
          <a:schemeClr val="dk2">
            <a:hueOff val="0"/>
            <a:satOff val="0"/>
            <a:lumOff val="0"/>
            <a:alpha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Increase walkers’ healthcare literacy through weekly, accessible educational talks and articles on current health topics  </a:t>
          </a:r>
        </a:p>
      </dsp:txBody>
      <dsp:txXfrm rot="10800000">
        <a:off x="0" y="2358165"/>
        <a:ext cx="13868956" cy="1543916"/>
      </dsp:txXfrm>
    </dsp:sp>
    <dsp:sp modelId="{C38806E8-D0FA-1E41-9DAB-A024BDD0FAB3}">
      <dsp:nvSpPr>
        <dsp:cNvPr id="0" name=""/>
        <dsp:cNvSpPr/>
      </dsp:nvSpPr>
      <dsp:spPr>
        <a:xfrm rot="10800000">
          <a:off x="0" y="5242"/>
          <a:ext cx="13868956" cy="2376096"/>
        </a:xfrm>
        <a:prstGeom prst="upArrowCallout">
          <a:avLst/>
        </a:prstGeom>
        <a:solidFill>
          <a:schemeClr val="dk2">
            <a:hueOff val="0"/>
            <a:satOff val="0"/>
            <a:lumOff val="0"/>
            <a:alpha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Educate students and community members on how best to work with Visually Impaired People (VIPs)</a:t>
          </a:r>
        </a:p>
      </dsp:txBody>
      <dsp:txXfrm rot="10800000">
        <a:off x="0" y="5242"/>
        <a:ext cx="13868956" cy="154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64C54-D9F1-BD4D-9ED1-EF8B294F6496}">
      <dsp:nvSpPr>
        <dsp:cNvPr id="0" name=""/>
        <dsp:cNvSpPr/>
      </dsp:nvSpPr>
      <dsp:spPr>
        <a:xfrm>
          <a:off x="0" y="19264550"/>
          <a:ext cx="16002004" cy="4214612"/>
        </a:xfrm>
        <a:prstGeom prst="rect">
          <a:avLst/>
        </a:prstGeom>
        <a:solidFill>
          <a:schemeClr val="dk2">
            <a:hueOff val="0"/>
            <a:satOff val="0"/>
            <a:lumOff val="0"/>
            <a:alpha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a:t>Growth of the WWAD Facebook group</a:t>
          </a:r>
        </a:p>
      </dsp:txBody>
      <dsp:txXfrm>
        <a:off x="0" y="19264550"/>
        <a:ext cx="16002004" cy="2275890"/>
      </dsp:txXfrm>
    </dsp:sp>
    <dsp:sp modelId="{90361EC8-20E8-BE4B-82B2-268642D22025}">
      <dsp:nvSpPr>
        <dsp:cNvPr id="0" name=""/>
        <dsp:cNvSpPr/>
      </dsp:nvSpPr>
      <dsp:spPr>
        <a:xfrm>
          <a:off x="7813" y="21456149"/>
          <a:ext cx="5328792" cy="1938721"/>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Engagement increased weekly</a:t>
          </a:r>
        </a:p>
      </dsp:txBody>
      <dsp:txXfrm>
        <a:off x="7813" y="21456149"/>
        <a:ext cx="5328792" cy="1938721"/>
      </dsp:txXfrm>
    </dsp:sp>
    <dsp:sp modelId="{9164F531-2718-ED45-8DC1-F4F405E66216}">
      <dsp:nvSpPr>
        <dsp:cNvPr id="0" name=""/>
        <dsp:cNvSpPr/>
      </dsp:nvSpPr>
      <dsp:spPr>
        <a:xfrm>
          <a:off x="5336605" y="21456149"/>
          <a:ext cx="5328792" cy="1938721"/>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Walkers received information on healthy recipes as well as short articles on current health topics</a:t>
          </a:r>
        </a:p>
      </dsp:txBody>
      <dsp:txXfrm>
        <a:off x="5336605" y="21456149"/>
        <a:ext cx="5328792" cy="1938721"/>
      </dsp:txXfrm>
    </dsp:sp>
    <dsp:sp modelId="{68642088-8DEE-6640-9669-1994A4323E5A}">
      <dsp:nvSpPr>
        <dsp:cNvPr id="0" name=""/>
        <dsp:cNvSpPr/>
      </dsp:nvSpPr>
      <dsp:spPr>
        <a:xfrm>
          <a:off x="10665398" y="21456149"/>
          <a:ext cx="5328792" cy="1938721"/>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Topics include: SARS-CoV-2 antibody test, the benefits of goal-setting, and the positive effects of exercise on your immune system </a:t>
          </a:r>
        </a:p>
      </dsp:txBody>
      <dsp:txXfrm>
        <a:off x="10665398" y="21456149"/>
        <a:ext cx="5328792" cy="1938721"/>
      </dsp:txXfrm>
    </dsp:sp>
    <dsp:sp modelId="{1CE3A2D1-5DB3-C845-89B7-15C0558F4EC1}">
      <dsp:nvSpPr>
        <dsp:cNvPr id="0" name=""/>
        <dsp:cNvSpPr/>
      </dsp:nvSpPr>
      <dsp:spPr>
        <a:xfrm rot="10800000">
          <a:off x="0" y="12845695"/>
          <a:ext cx="16002004" cy="6482074"/>
        </a:xfrm>
        <a:prstGeom prst="upArrowCallout">
          <a:avLst/>
        </a:prstGeom>
        <a:solidFill>
          <a:schemeClr val="dk2">
            <a:hueOff val="0"/>
            <a:satOff val="0"/>
            <a:lumOff val="0"/>
            <a:alpha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a:t>Greater WWAD outreach to Physicians</a:t>
          </a:r>
        </a:p>
      </dsp:txBody>
      <dsp:txXfrm rot="-10800000">
        <a:off x="0" y="12845695"/>
        <a:ext cx="16002004" cy="2275208"/>
      </dsp:txXfrm>
    </dsp:sp>
    <dsp:sp modelId="{19F00C49-BFEA-8F44-AEFE-95B85892B2C9}">
      <dsp:nvSpPr>
        <dsp:cNvPr id="0" name=""/>
        <dsp:cNvSpPr/>
      </dsp:nvSpPr>
      <dsp:spPr>
        <a:xfrm>
          <a:off x="0" y="15120903"/>
          <a:ext cx="8001002"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25 Physicians were contacted with WWAD information and distributable materials for their patients </a:t>
          </a:r>
        </a:p>
      </dsp:txBody>
      <dsp:txXfrm>
        <a:off x="0" y="15120903"/>
        <a:ext cx="8001002" cy="1938140"/>
      </dsp:txXfrm>
    </dsp:sp>
    <dsp:sp modelId="{4FA68F8F-DEA1-FE46-A78B-0142C740B2A3}">
      <dsp:nvSpPr>
        <dsp:cNvPr id="0" name=""/>
        <dsp:cNvSpPr/>
      </dsp:nvSpPr>
      <dsp:spPr>
        <a:xfrm>
          <a:off x="8001002" y="15120903"/>
          <a:ext cx="8001002"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Three UMass physicians expressed interest in attending walks or advertising to their own patients - advocating for healthier lifestyle habits </a:t>
          </a:r>
        </a:p>
      </dsp:txBody>
      <dsp:txXfrm>
        <a:off x="8001002" y="15120903"/>
        <a:ext cx="8001002" cy="1938140"/>
      </dsp:txXfrm>
    </dsp:sp>
    <dsp:sp modelId="{CD13511F-C09E-3049-8862-A4B4D0791558}">
      <dsp:nvSpPr>
        <dsp:cNvPr id="0" name=""/>
        <dsp:cNvSpPr/>
      </dsp:nvSpPr>
      <dsp:spPr>
        <a:xfrm rot="10800000">
          <a:off x="0" y="6426840"/>
          <a:ext cx="16002004" cy="6482074"/>
        </a:xfrm>
        <a:prstGeom prst="upArrowCallout">
          <a:avLst/>
        </a:prstGeom>
        <a:solidFill>
          <a:schemeClr val="dk2">
            <a:hueOff val="0"/>
            <a:satOff val="0"/>
            <a:lumOff val="0"/>
            <a:alpha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a:t> Safety measures increased for the </a:t>
          </a:r>
          <a:r>
            <a:rPr lang="en-US" sz="5200" kern="1200" dirty="0" err="1"/>
            <a:t>WalkFit</a:t>
          </a:r>
          <a:r>
            <a:rPr lang="en-US" sz="5200" kern="1200" dirty="0"/>
            <a:t> VIPs needing to be in close contact with sighted guides for walks:</a:t>
          </a:r>
        </a:p>
      </dsp:txBody>
      <dsp:txXfrm rot="-10800000">
        <a:off x="0" y="6426840"/>
        <a:ext cx="16002004" cy="2275208"/>
      </dsp:txXfrm>
    </dsp:sp>
    <dsp:sp modelId="{023472A1-FFC4-A446-8612-DCDE3022CEC5}">
      <dsp:nvSpPr>
        <dsp:cNvPr id="0" name=""/>
        <dsp:cNvSpPr/>
      </dsp:nvSpPr>
      <dsp:spPr>
        <a:xfrm>
          <a:off x="0" y="8702048"/>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Reducing the size of the walking groups</a:t>
          </a:r>
        </a:p>
      </dsp:txBody>
      <dsp:txXfrm>
        <a:off x="0" y="8702048"/>
        <a:ext cx="4000501" cy="1938140"/>
      </dsp:txXfrm>
    </dsp:sp>
    <dsp:sp modelId="{E41763C0-AEBA-4946-9AF8-99AD2BD7B1F6}">
      <dsp:nvSpPr>
        <dsp:cNvPr id="0" name=""/>
        <dsp:cNvSpPr/>
      </dsp:nvSpPr>
      <dsp:spPr>
        <a:xfrm>
          <a:off x="4000501" y="8702048"/>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Increasing the number &amp; locations of walks to accommodate all walkers</a:t>
          </a:r>
        </a:p>
      </dsp:txBody>
      <dsp:txXfrm>
        <a:off x="4000501" y="8702048"/>
        <a:ext cx="4000501" cy="1938140"/>
      </dsp:txXfrm>
    </dsp:sp>
    <dsp:sp modelId="{8C02DAD9-5B85-2048-8D72-8C5D407AD6B3}">
      <dsp:nvSpPr>
        <dsp:cNvPr id="0" name=""/>
        <dsp:cNvSpPr/>
      </dsp:nvSpPr>
      <dsp:spPr>
        <a:xfrm>
          <a:off x="8001002" y="8702048"/>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Reducing skin-to-skin contact using gloves and sleeves</a:t>
          </a:r>
        </a:p>
      </dsp:txBody>
      <dsp:txXfrm>
        <a:off x="8001002" y="8702048"/>
        <a:ext cx="4000501" cy="1938140"/>
      </dsp:txXfrm>
    </dsp:sp>
    <dsp:sp modelId="{5908DEC7-1F43-C745-82A6-F4161EA5FD12}">
      <dsp:nvSpPr>
        <dsp:cNvPr id="0" name=""/>
        <dsp:cNvSpPr/>
      </dsp:nvSpPr>
      <dsp:spPr>
        <a:xfrm>
          <a:off x="12001503" y="8702048"/>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Consistent mask-wearing and use of hand sanitizer </a:t>
          </a:r>
        </a:p>
      </dsp:txBody>
      <dsp:txXfrm>
        <a:off x="12001503" y="8702048"/>
        <a:ext cx="4000501" cy="1938140"/>
      </dsp:txXfrm>
    </dsp:sp>
    <dsp:sp modelId="{A604E93F-DBAA-0540-ADCE-CF32076999B9}">
      <dsp:nvSpPr>
        <dsp:cNvPr id="0" name=""/>
        <dsp:cNvSpPr/>
      </dsp:nvSpPr>
      <dsp:spPr>
        <a:xfrm rot="10800000">
          <a:off x="0" y="7984"/>
          <a:ext cx="16002004" cy="6482074"/>
        </a:xfrm>
        <a:prstGeom prst="upArrowCallout">
          <a:avLst/>
        </a:prstGeom>
        <a:solidFill>
          <a:schemeClr val="dk2">
            <a:hueOff val="0"/>
            <a:satOff val="0"/>
            <a:lumOff val="0"/>
            <a:alpha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a:t>Creation of </a:t>
          </a:r>
          <a:r>
            <a:rPr lang="en-US" sz="5200" kern="1200" err="1"/>
            <a:t>TalkFit</a:t>
          </a:r>
          <a:endParaRPr lang="en-US" sz="5200" kern="1200"/>
        </a:p>
      </dsp:txBody>
      <dsp:txXfrm rot="-10800000">
        <a:off x="0" y="7984"/>
        <a:ext cx="16002004" cy="2275208"/>
      </dsp:txXfrm>
    </dsp:sp>
    <dsp:sp modelId="{C6A4FA3A-4C4B-B541-A54D-0E4357016781}">
      <dsp:nvSpPr>
        <dsp:cNvPr id="0" name=""/>
        <dsp:cNvSpPr/>
      </dsp:nvSpPr>
      <dsp:spPr>
        <a:xfrm>
          <a:off x="0" y="2283192"/>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A weekly conference-call offshoot of </a:t>
          </a:r>
          <a:r>
            <a:rPr lang="en-US" sz="2700" kern="1200" err="1"/>
            <a:t>Walkfit</a:t>
          </a:r>
          <a:endParaRPr lang="en-US" sz="2700" kern="1200"/>
        </a:p>
      </dsp:txBody>
      <dsp:txXfrm>
        <a:off x="0" y="2283192"/>
        <a:ext cx="4000501" cy="1938140"/>
      </dsp:txXfrm>
    </dsp:sp>
    <dsp:sp modelId="{7F1D191E-A0DE-484C-99EF-40E9FD8592C3}">
      <dsp:nvSpPr>
        <dsp:cNvPr id="0" name=""/>
        <dsp:cNvSpPr/>
      </dsp:nvSpPr>
      <dsp:spPr>
        <a:xfrm>
          <a:off x="4000501" y="2283192"/>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Discussions about obstacles unique to VIPs in everyday life</a:t>
          </a:r>
        </a:p>
      </dsp:txBody>
      <dsp:txXfrm>
        <a:off x="4000501" y="2283192"/>
        <a:ext cx="4000501" cy="1938140"/>
      </dsp:txXfrm>
    </dsp:sp>
    <dsp:sp modelId="{5E0A6BD8-993A-9545-B04A-AF45731234EA}">
      <dsp:nvSpPr>
        <dsp:cNvPr id="0" name=""/>
        <dsp:cNvSpPr/>
      </dsp:nvSpPr>
      <dsp:spPr>
        <a:xfrm>
          <a:off x="8001002" y="2283192"/>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Topics include: losing independence, navigating healthcare, finding a purpose via education, and activity</a:t>
          </a:r>
        </a:p>
      </dsp:txBody>
      <dsp:txXfrm>
        <a:off x="8001002" y="2283192"/>
        <a:ext cx="4000501" cy="1938140"/>
      </dsp:txXfrm>
    </dsp:sp>
    <dsp:sp modelId="{141EF3B7-A244-C54F-9D51-C5AA02992C10}">
      <dsp:nvSpPr>
        <dsp:cNvPr id="0" name=""/>
        <dsp:cNvSpPr/>
      </dsp:nvSpPr>
      <dsp:spPr>
        <a:xfrm>
          <a:off x="12001503" y="2283192"/>
          <a:ext cx="4000501" cy="1938140"/>
        </a:xfrm>
        <a:prstGeom prst="rect">
          <a:avLst/>
        </a:prstGeom>
        <a:solidFill>
          <a:schemeClr val="dk2">
            <a:tint val="40000"/>
            <a:hueOff val="0"/>
            <a:satOff val="0"/>
            <a:lum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a:t>The goal: reduce isolation for all VIPs, regardless of physical mobility limitations </a:t>
          </a:r>
        </a:p>
      </dsp:txBody>
      <dsp:txXfrm>
        <a:off x="12001503" y="2283192"/>
        <a:ext cx="4000501" cy="1938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55520-8D71-3E4E-865E-4042ACDF930A}">
      <dsp:nvSpPr>
        <dsp:cNvPr id="0" name=""/>
        <dsp:cNvSpPr/>
      </dsp:nvSpPr>
      <dsp:spPr>
        <a:xfrm>
          <a:off x="0" y="5766"/>
          <a:ext cx="9265920" cy="3775382"/>
        </a:xfrm>
        <a:prstGeom prst="roundRect">
          <a:avLst>
            <a:gd name="adj" fmla="val 10000"/>
          </a:avLst>
        </a:prstGeom>
        <a:solidFill>
          <a:srgbClr val="44C5D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solidFill>
                <a:schemeClr val="bg1"/>
              </a:solidFill>
            </a:rPr>
            <a:t>The </a:t>
          </a:r>
          <a:r>
            <a:rPr lang="en-US" sz="4000" kern="1200" err="1">
              <a:solidFill>
                <a:schemeClr val="bg1"/>
              </a:solidFill>
            </a:rPr>
            <a:t>WalkFit</a:t>
          </a:r>
          <a:r>
            <a:rPr lang="en-US" sz="4000" kern="1200">
              <a:solidFill>
                <a:schemeClr val="bg1"/>
              </a:solidFill>
            </a:rPr>
            <a:t> VIPs have great amounts of information and experience to teach the next generation of medical professionals</a:t>
          </a:r>
        </a:p>
      </dsp:txBody>
      <dsp:txXfrm>
        <a:off x="110577" y="116343"/>
        <a:ext cx="9044766" cy="3554228"/>
      </dsp:txXfrm>
    </dsp:sp>
    <dsp:sp modelId="{73F77717-BFF5-0642-BD23-221E87DC53CC}">
      <dsp:nvSpPr>
        <dsp:cNvPr id="0" name=""/>
        <dsp:cNvSpPr/>
      </dsp:nvSpPr>
      <dsp:spPr>
        <a:xfrm rot="5400000">
          <a:off x="4048261" y="3711285"/>
          <a:ext cx="1169396" cy="1698922"/>
        </a:xfrm>
        <a:prstGeom prst="rightArrow">
          <a:avLst>
            <a:gd name="adj1" fmla="val 60000"/>
            <a:gd name="adj2" fmla="val 50000"/>
          </a:avLst>
        </a:prstGeom>
        <a:gradFill rotWithShape="0">
          <a:gsLst>
            <a:gs pos="0">
              <a:schemeClr val="bg1"/>
            </a:gs>
            <a:gs pos="47000">
              <a:schemeClr val="accent1">
                <a:lumMod val="45000"/>
                <a:lumOff val="55000"/>
              </a:schemeClr>
            </a:gs>
            <a:gs pos="84000">
              <a:schemeClr val="accent1">
                <a:lumMod val="99000"/>
                <a:lumOff val="1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4123283" y="3976048"/>
        <a:ext cx="1019354" cy="818577"/>
      </dsp:txXfrm>
    </dsp:sp>
    <dsp:sp modelId="{F6633C5C-42C7-A24F-ABD9-6BCBEA162D11}">
      <dsp:nvSpPr>
        <dsp:cNvPr id="0" name=""/>
        <dsp:cNvSpPr/>
      </dsp:nvSpPr>
      <dsp:spPr>
        <a:xfrm>
          <a:off x="0" y="5340344"/>
          <a:ext cx="9265920" cy="3775382"/>
        </a:xfrm>
        <a:prstGeom prst="roundRect">
          <a:avLst>
            <a:gd name="adj" fmla="val 10000"/>
          </a:avLst>
        </a:prstGeom>
        <a:solidFill>
          <a:srgbClr val="44C5D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To address the lack of education  about working with VIPs that medical students receive in their formal training, we will be working with </a:t>
          </a:r>
          <a:r>
            <a:rPr lang="en-US" sz="4000" kern="1200" err="1"/>
            <a:t>WalkFit</a:t>
          </a:r>
          <a:r>
            <a:rPr lang="en-US" sz="4000" kern="1200"/>
            <a:t> to  include them in future Population Health Clerkships for the second-year medical students </a:t>
          </a:r>
        </a:p>
      </dsp:txBody>
      <dsp:txXfrm>
        <a:off x="110577" y="5450921"/>
        <a:ext cx="9044766" cy="35542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95AA4-0901-8446-B534-7265BD35F13B}" type="datetimeFigureOut">
              <a:rPr lang="en-US" smtClean="0"/>
              <a:t>4/5/2021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CD60E-1C7C-3940-A7FE-C0D25A02906C}" type="slidenum">
              <a:rPr lang="en-US" smtClean="0"/>
              <a:t>‹#›</a:t>
            </a:fld>
            <a:endParaRPr lang="en-US"/>
          </a:p>
        </p:txBody>
      </p:sp>
    </p:spTree>
    <p:extLst>
      <p:ext uri="{BB962C8B-B14F-4D97-AF65-F5344CB8AC3E}">
        <p14:creationId xmlns:p14="http://schemas.microsoft.com/office/powerpoint/2010/main" val="512456585"/>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5CD60E-1C7C-3940-A7FE-C0D25A02906C}" type="slidenum">
              <a:rPr lang="en-US" smtClean="0"/>
              <a:t>1</a:t>
            </a:fld>
            <a:endParaRPr lang="en-US"/>
          </a:p>
        </p:txBody>
      </p:sp>
    </p:spTree>
    <p:extLst>
      <p:ext uri="{BB962C8B-B14F-4D97-AF65-F5344CB8AC3E}">
        <p14:creationId xmlns:p14="http://schemas.microsoft.com/office/powerpoint/2010/main" val="29402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 y="3657602"/>
            <a:ext cx="32909827" cy="25603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3372948" y="3657602"/>
            <a:ext cx="10531147" cy="25603205"/>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51453" y="6232551"/>
            <a:ext cx="26334720" cy="15625267"/>
          </a:xfrm>
        </p:spPr>
        <p:txBody>
          <a:bodyPr anchor="b">
            <a:normAutofit/>
          </a:bodyPr>
          <a:lstStyle>
            <a:lvl1pPr algn="l">
              <a:defRPr sz="25920" spc="-48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3960053" y="22417181"/>
            <a:ext cx="26334720" cy="4389120"/>
          </a:xfrm>
        </p:spPr>
        <p:txBody>
          <a:bodyPr anchor="t">
            <a:normAutofit/>
          </a:bodyPr>
          <a:lstStyle>
            <a:lvl1pPr marL="0" indent="0" algn="l">
              <a:buNone/>
              <a:defRPr sz="9600" cap="none" spc="0" baseline="0">
                <a:solidFill>
                  <a:schemeClr val="accent1">
                    <a:lumMod val="20000"/>
                    <a:lumOff val="80000"/>
                  </a:schemeClr>
                </a:solidFill>
              </a:defRPr>
            </a:lvl1pPr>
            <a:lvl2pPr marL="2194560" indent="0" algn="ctr">
              <a:buNone/>
              <a:defRPr sz="9600"/>
            </a:lvl2pPr>
            <a:lvl3pPr marL="4389120" indent="0" algn="ctr">
              <a:buNone/>
              <a:defRPr sz="9600"/>
            </a:lvl3pPr>
            <a:lvl4pPr marL="6583680" indent="0" algn="ctr">
              <a:buNone/>
              <a:defRPr sz="9600"/>
            </a:lvl4pPr>
            <a:lvl5pPr marL="8778240" indent="0" algn="ctr">
              <a:buNone/>
              <a:defRPr sz="9600"/>
            </a:lvl5pPr>
            <a:lvl6pPr marL="10972800" indent="0" algn="ctr">
              <a:buNone/>
              <a:defRPr sz="9600"/>
            </a:lvl6pPr>
            <a:lvl7pPr marL="13167360" indent="0" algn="ctr">
              <a:buNone/>
              <a:defRPr sz="9600"/>
            </a:lvl7pPr>
            <a:lvl8pPr marL="15361920" indent="0" algn="ctr">
              <a:buNone/>
              <a:defRPr sz="9600"/>
            </a:lvl8pPr>
            <a:lvl9pPr marL="17556480" indent="0" algn="ctr">
              <a:buNone/>
              <a:defRPr sz="9600"/>
            </a:lvl9pPr>
          </a:lstStyle>
          <a:p>
            <a:r>
              <a:rPr lang="en-US"/>
              <a:t>Click to edit Master subtitle style</a:t>
            </a:r>
          </a:p>
        </p:txBody>
      </p:sp>
      <p:sp>
        <p:nvSpPr>
          <p:cNvPr id="4" name="Date Placeholder 3"/>
          <p:cNvSpPr>
            <a:spLocks noGrp="1"/>
          </p:cNvSpPr>
          <p:nvPr>
            <p:ph type="dt" sz="half" idx="10"/>
          </p:nvPr>
        </p:nvSpPr>
        <p:spPr/>
        <p:txBody>
          <a:bodyPr/>
          <a:lstStyle/>
          <a:p>
            <a:fld id="{DBB2BCC4-8FB6-DF48-9C59-BE630D700E57}"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421395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2BCC4-8FB6-DF48-9C59-BE630D700E57}"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157884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1600" y="4754880"/>
            <a:ext cx="10149840" cy="2377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24483" y="4169664"/>
            <a:ext cx="26334720" cy="2457907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B2BCC4-8FB6-DF48-9C59-BE630D700E57}"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397445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B2BCC4-8FB6-DF48-9C59-BE630D700E57}"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18946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24483" y="6232551"/>
            <a:ext cx="26334720" cy="15625267"/>
          </a:xfrm>
        </p:spPr>
        <p:txBody>
          <a:bodyPr anchor="b">
            <a:normAutofit/>
          </a:bodyPr>
          <a:lstStyle>
            <a:lvl1pPr>
              <a:defRPr sz="25920" b="0" spc="-48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13990320" y="22428403"/>
            <a:ext cx="26334720" cy="4389120"/>
          </a:xfrm>
        </p:spPr>
        <p:txBody>
          <a:bodyPr anchor="t">
            <a:normAutofit/>
          </a:bodyPr>
          <a:lstStyle>
            <a:lvl1pPr marL="0" indent="0">
              <a:buNone/>
              <a:defRPr sz="9600" cap="none" spc="0" baseline="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2BCC4-8FB6-DF48-9C59-BE630D700E57}"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424188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924483" y="4169664"/>
            <a:ext cx="12508992" cy="24579072"/>
          </a:xfrm>
        </p:spPr>
        <p:txBody>
          <a:bodyPr/>
          <a:lstStyle>
            <a:lvl1pPr>
              <a:defRPr sz="9120"/>
            </a:lvl1pPr>
            <a:lvl2pPr>
              <a:defRPr sz="8160"/>
            </a:lvl2pPr>
            <a:lvl3pPr>
              <a:defRPr sz="7200"/>
            </a:lvl3pPr>
            <a:lvl4pPr>
              <a:defRPr sz="6240"/>
            </a:lvl4pPr>
            <a:lvl5pPr>
              <a:defRPr sz="6240"/>
            </a:lvl5pPr>
            <a:lvl6pPr>
              <a:defRPr sz="6240"/>
            </a:lvl6pPr>
            <a:lvl7pPr>
              <a:defRPr sz="6240"/>
            </a:lvl7pPr>
            <a:lvl8pPr>
              <a:defRPr sz="6240"/>
            </a:lvl8pPr>
            <a:lvl9pPr>
              <a:defRPr sz="6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145232" y="4169664"/>
            <a:ext cx="12508992" cy="24579072"/>
          </a:xfrm>
        </p:spPr>
        <p:txBody>
          <a:bodyPr/>
          <a:lstStyle>
            <a:lvl1pPr>
              <a:defRPr sz="9120"/>
            </a:lvl1pPr>
            <a:lvl2pPr>
              <a:defRPr sz="8160"/>
            </a:lvl2pPr>
            <a:lvl3pPr>
              <a:defRPr sz="7200"/>
            </a:lvl3pPr>
            <a:lvl4pPr>
              <a:defRPr sz="6240"/>
            </a:lvl4pPr>
            <a:lvl5pPr>
              <a:defRPr sz="6240"/>
            </a:lvl5pPr>
            <a:lvl6pPr>
              <a:defRPr sz="6240"/>
            </a:lvl6pPr>
            <a:lvl7pPr>
              <a:defRPr sz="6240"/>
            </a:lvl7pPr>
            <a:lvl8pPr>
              <a:defRPr sz="6240"/>
            </a:lvl8pPr>
            <a:lvl9pPr>
              <a:defRPr sz="6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DBB2BCC4-8FB6-DF48-9C59-BE630D700E57}" type="datetimeFigureOut">
              <a:rPr lang="en-US" smtClean="0"/>
              <a:t>4/5/2021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327333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3924483" y="4913213"/>
            <a:ext cx="12508992" cy="3877056"/>
          </a:xfrm>
        </p:spPr>
        <p:txBody>
          <a:bodyPr anchor="b">
            <a:normAutofit/>
          </a:bodyPr>
          <a:lstStyle>
            <a:lvl1pPr marL="0" indent="0">
              <a:spcBef>
                <a:spcPts val="0"/>
              </a:spcBef>
              <a:buNone/>
              <a:defRPr sz="9120" b="1">
                <a:solidFill>
                  <a:schemeClr val="tx1">
                    <a:lumMod val="65000"/>
                    <a:lumOff val="35000"/>
                  </a:schemeClr>
                </a:solidFill>
              </a:defRPr>
            </a:lvl1pPr>
            <a:lvl2pPr marL="2194560" indent="0">
              <a:buNone/>
              <a:defRPr sz="912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13924483" y="9268493"/>
            <a:ext cx="12508992" cy="19312128"/>
          </a:xfrm>
        </p:spPr>
        <p:txBody>
          <a:bodyPr/>
          <a:lstStyle>
            <a:lvl1pPr>
              <a:defRPr sz="9120"/>
            </a:lvl1pPr>
            <a:lvl2pPr>
              <a:defRPr sz="8160"/>
            </a:lvl2pPr>
            <a:lvl3pPr>
              <a:defRPr sz="7200"/>
            </a:lvl3pPr>
            <a:lvl4pPr>
              <a:defRPr sz="6240"/>
            </a:lvl4pPr>
            <a:lvl5pPr>
              <a:defRPr sz="6240"/>
            </a:lvl5pPr>
            <a:lvl6pPr>
              <a:defRPr sz="6240"/>
            </a:lvl6pPr>
            <a:lvl7pPr>
              <a:defRPr sz="6240"/>
            </a:lvl7pPr>
            <a:lvl8pPr>
              <a:defRPr sz="6240"/>
            </a:lvl8pPr>
            <a:lvl9pPr>
              <a:defRPr sz="6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8146466" y="4913220"/>
            <a:ext cx="12508992" cy="3903221"/>
          </a:xfrm>
        </p:spPr>
        <p:txBody>
          <a:bodyPr anchor="b">
            <a:normAutofit/>
          </a:bodyPr>
          <a:lstStyle>
            <a:lvl1pPr marL="0" indent="0">
              <a:spcBef>
                <a:spcPts val="0"/>
              </a:spcBef>
              <a:buNone/>
              <a:defRPr sz="9120" b="1">
                <a:solidFill>
                  <a:schemeClr val="tx1">
                    <a:lumMod val="65000"/>
                    <a:lumOff val="35000"/>
                  </a:schemeClr>
                </a:solidFill>
              </a:defRPr>
            </a:lvl1pPr>
            <a:lvl2pPr marL="2194560" indent="0">
              <a:buNone/>
              <a:defRPr sz="912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8146466" y="9268493"/>
            <a:ext cx="12508992" cy="19312128"/>
          </a:xfrm>
        </p:spPr>
        <p:txBody>
          <a:bodyPr/>
          <a:lstStyle>
            <a:lvl1pPr>
              <a:defRPr sz="9120"/>
            </a:lvl1pPr>
            <a:lvl2pPr>
              <a:defRPr sz="8160"/>
            </a:lvl2pPr>
            <a:lvl3pPr>
              <a:defRPr sz="7200"/>
            </a:lvl3pPr>
            <a:lvl4pPr>
              <a:defRPr sz="6240"/>
            </a:lvl4pPr>
            <a:lvl5pPr>
              <a:defRPr sz="6240"/>
            </a:lvl5pPr>
            <a:lvl6pPr>
              <a:defRPr sz="6240"/>
            </a:lvl6pPr>
            <a:lvl7pPr>
              <a:defRPr sz="6240"/>
            </a:lvl7pPr>
            <a:lvl8pPr>
              <a:defRPr sz="6240"/>
            </a:lvl8pPr>
            <a:lvl9pPr>
              <a:defRPr sz="6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DBB2BCC4-8FB6-DF48-9C59-BE630D700E57}" type="datetimeFigureOut">
              <a:rPr lang="en-US" smtClean="0"/>
              <a:t>4/5/2021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34215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DBB2BCC4-8FB6-DF48-9C59-BE630D700E57}" type="datetimeFigureOut">
              <a:rPr lang="en-US" smtClean="0"/>
              <a:t>4/5/2021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416413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B2BCC4-8FB6-DF48-9C59-BE630D700E57}"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390846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1715" y="5486400"/>
            <a:ext cx="10204704" cy="10533888"/>
          </a:xfrm>
        </p:spPr>
        <p:txBody>
          <a:bodyPr anchor="b">
            <a:normAutofit/>
          </a:bodyPr>
          <a:lstStyle>
            <a:lvl1pPr>
              <a:defRPr sz="13440" b="0" baseline="0"/>
            </a:lvl1pPr>
          </a:lstStyle>
          <a:p>
            <a:r>
              <a:rPr lang="en-US"/>
              <a:t>Click to edit Master title style</a:t>
            </a:r>
          </a:p>
        </p:txBody>
      </p:sp>
      <p:sp>
        <p:nvSpPr>
          <p:cNvPr id="3" name="Content Placeholder 2"/>
          <p:cNvSpPr>
            <a:spLocks noGrp="1"/>
          </p:cNvSpPr>
          <p:nvPr>
            <p:ph idx="1"/>
          </p:nvPr>
        </p:nvSpPr>
        <p:spPr>
          <a:xfrm>
            <a:off x="13924483" y="4169664"/>
            <a:ext cx="26334720" cy="24579072"/>
          </a:xfrm>
        </p:spPr>
        <p:txBody>
          <a:bodyPr/>
          <a:lstStyle>
            <a:lvl1pPr>
              <a:defRPr sz="9600"/>
            </a:lvl1pPr>
            <a:lvl2pPr>
              <a:defRPr sz="8640"/>
            </a:lvl2pPr>
            <a:lvl3pPr>
              <a:defRPr sz="7680"/>
            </a:lvl3pPr>
            <a:lvl4pPr>
              <a:defRPr sz="6720"/>
            </a:lvl4pPr>
            <a:lvl5pPr>
              <a:defRPr sz="6720"/>
            </a:lvl5pPr>
            <a:lvl6pPr>
              <a:defRPr sz="6720"/>
            </a:lvl6pPr>
            <a:lvl7pPr>
              <a:defRPr sz="6720"/>
            </a:lvl7pPr>
            <a:lvl8pPr>
              <a:defRPr sz="6720"/>
            </a:lvl8pPr>
            <a:lvl9pPr>
              <a:defRPr sz="6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1715" y="16020288"/>
            <a:ext cx="10204704" cy="12289536"/>
          </a:xfrm>
        </p:spPr>
        <p:txBody>
          <a:bodyPr anchor="t">
            <a:normAutofit/>
          </a:bodyPr>
          <a:lstStyle>
            <a:lvl1pPr marL="0" indent="0">
              <a:lnSpc>
                <a:spcPct val="100000"/>
              </a:lnSpc>
              <a:spcBef>
                <a:spcPts val="3840"/>
              </a:spcBef>
              <a:buNone/>
              <a:defRPr sz="60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8" name="Date Placeholder 7"/>
          <p:cNvSpPr>
            <a:spLocks noGrp="1"/>
          </p:cNvSpPr>
          <p:nvPr>
            <p:ph type="dt" sz="half" idx="10"/>
          </p:nvPr>
        </p:nvSpPr>
        <p:spPr/>
        <p:txBody>
          <a:bodyPr/>
          <a:lstStyle/>
          <a:p>
            <a:fld id="{DBB2BCC4-8FB6-DF48-9C59-BE630D700E57}" type="datetimeFigureOut">
              <a:rPr lang="en-US" smtClean="0"/>
              <a:t>4/5/2021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138376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1715" y="5486400"/>
            <a:ext cx="10204704" cy="10533888"/>
          </a:xfrm>
        </p:spPr>
        <p:txBody>
          <a:bodyPr anchor="b">
            <a:normAutofit/>
          </a:bodyPr>
          <a:lstStyle>
            <a:lvl1pPr>
              <a:defRPr sz="13440" b="0"/>
            </a:lvl1pPr>
          </a:lstStyle>
          <a:p>
            <a:r>
              <a:rPr lang="en-US"/>
              <a:t>Click to edit Master title style</a:t>
            </a:r>
          </a:p>
        </p:txBody>
      </p:sp>
      <p:sp>
        <p:nvSpPr>
          <p:cNvPr id="3" name="Picture Placeholder 2"/>
          <p:cNvSpPr>
            <a:spLocks noGrp="1" noChangeAspect="1"/>
          </p:cNvSpPr>
          <p:nvPr>
            <p:ph type="pic" idx="1"/>
          </p:nvPr>
        </p:nvSpPr>
        <p:spPr>
          <a:xfrm>
            <a:off x="12854321" y="3683611"/>
            <a:ext cx="29214830" cy="25588570"/>
          </a:xfrm>
          <a:solidFill>
            <a:schemeClr val="bg1">
              <a:lumMod val="75000"/>
            </a:schemeClr>
          </a:solidFill>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921715" y="16034890"/>
            <a:ext cx="10204704" cy="12289536"/>
          </a:xfrm>
        </p:spPr>
        <p:txBody>
          <a:bodyPr anchor="t">
            <a:normAutofit/>
          </a:bodyPr>
          <a:lstStyle>
            <a:lvl1pPr marL="0" indent="0">
              <a:lnSpc>
                <a:spcPct val="100000"/>
              </a:lnSpc>
              <a:spcBef>
                <a:spcPts val="3840"/>
              </a:spcBef>
              <a:buNone/>
              <a:defRPr sz="60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8" name="Date Placeholder 7"/>
          <p:cNvSpPr>
            <a:spLocks noGrp="1"/>
          </p:cNvSpPr>
          <p:nvPr>
            <p:ph type="dt" sz="half" idx="10"/>
          </p:nvPr>
        </p:nvSpPr>
        <p:spPr/>
        <p:txBody>
          <a:bodyPr/>
          <a:lstStyle/>
          <a:p>
            <a:fld id="{DBB2BCC4-8FB6-DF48-9C59-BE630D700E57}" type="datetimeFigureOut">
              <a:rPr lang="en-US" smtClean="0"/>
              <a:t>4/5/2021</a:t>
            </a:fld>
            <a:endParaRPr lang="en-US"/>
          </a:p>
        </p:txBody>
      </p:sp>
      <p:sp>
        <p:nvSpPr>
          <p:cNvPr id="9" name="Footer Placeholder 8"/>
          <p:cNvSpPr>
            <a:spLocks noGrp="1"/>
          </p:cNvSpPr>
          <p:nvPr>
            <p:ph type="ftr" sz="quarter" idx="11"/>
          </p:nvPr>
        </p:nvSpPr>
        <p:spPr>
          <a:xfrm>
            <a:off x="12596765" y="30510487"/>
            <a:ext cx="21281462" cy="1752600"/>
          </a:xfrm>
        </p:spPr>
        <p:txBody>
          <a:bodyPr/>
          <a:lstStyle/>
          <a:p>
            <a:endParaRPr lang="en-US"/>
          </a:p>
        </p:txBody>
      </p:sp>
      <p:sp>
        <p:nvSpPr>
          <p:cNvPr id="10" name="Slide Number Placeholder 9"/>
          <p:cNvSpPr>
            <a:spLocks noGrp="1"/>
          </p:cNvSpPr>
          <p:nvPr>
            <p:ph type="sldNum" sz="quarter" idx="12"/>
          </p:nvPr>
        </p:nvSpPr>
        <p:spPr/>
        <p:txBody>
          <a:bodyPr/>
          <a:lstStyle/>
          <a:p>
            <a:fld id="{B31AF0D7-4D70-594F-8885-956890541BD5}" type="slidenum">
              <a:rPr lang="en-US" smtClean="0"/>
              <a:t>‹#›</a:t>
            </a:fld>
            <a:endParaRPr lang="en-US"/>
          </a:p>
        </p:txBody>
      </p:sp>
    </p:spTree>
    <p:extLst>
      <p:ext uri="{BB962C8B-B14F-4D97-AF65-F5344CB8AC3E}">
        <p14:creationId xmlns:p14="http://schemas.microsoft.com/office/powerpoint/2010/main" val="92421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3642969"/>
            <a:ext cx="12396926" cy="25588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10507" y="5394425"/>
            <a:ext cx="10610938" cy="22085678"/>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42537110" y="3642969"/>
            <a:ext cx="1382573" cy="2558857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3929365" y="4147718"/>
            <a:ext cx="26334720" cy="2457907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4875" y="30510487"/>
            <a:ext cx="9875520" cy="1752600"/>
          </a:xfrm>
          <a:prstGeom prst="rect">
            <a:avLst/>
          </a:prstGeom>
        </p:spPr>
        <p:txBody>
          <a:bodyPr vert="horz" lIns="91440" tIns="45720" rIns="91440" bIns="45720" rtlCol="0" anchor="ctr"/>
          <a:lstStyle>
            <a:lvl1pPr algn="l">
              <a:defRPr sz="4800">
                <a:solidFill>
                  <a:schemeClr val="tx1">
                    <a:lumMod val="50000"/>
                    <a:lumOff val="50000"/>
                  </a:schemeClr>
                </a:solidFill>
              </a:defRPr>
            </a:lvl1pPr>
          </a:lstStyle>
          <a:p>
            <a:fld id="{DBB2BCC4-8FB6-DF48-9C59-BE630D700E57}" type="datetimeFigureOut">
              <a:rPr lang="en-US" smtClean="0"/>
              <a:t>4/5/2021</a:t>
            </a:fld>
            <a:endParaRPr lang="en-US"/>
          </a:p>
        </p:txBody>
      </p:sp>
      <p:sp>
        <p:nvSpPr>
          <p:cNvPr id="5" name="Footer Placeholder 4"/>
          <p:cNvSpPr>
            <a:spLocks noGrp="1"/>
          </p:cNvSpPr>
          <p:nvPr>
            <p:ph type="ftr" sz="quarter" idx="3"/>
          </p:nvPr>
        </p:nvSpPr>
        <p:spPr>
          <a:xfrm>
            <a:off x="13929365" y="30510487"/>
            <a:ext cx="21281462" cy="1752600"/>
          </a:xfrm>
          <a:prstGeom prst="rect">
            <a:avLst/>
          </a:prstGeom>
        </p:spPr>
        <p:txBody>
          <a:bodyPr vert="horz" lIns="91440" tIns="45720" rIns="91440" bIns="45720" rtlCol="0" anchor="ctr"/>
          <a:lstStyle>
            <a:lvl1pPr algn="l">
              <a:defRPr sz="4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282892" y="30510487"/>
            <a:ext cx="5511336" cy="1752600"/>
          </a:xfrm>
          <a:prstGeom prst="rect">
            <a:avLst/>
          </a:prstGeom>
        </p:spPr>
        <p:txBody>
          <a:bodyPr vert="horz" lIns="91440" tIns="45720" rIns="91440" bIns="45720" rtlCol="0" anchor="ctr"/>
          <a:lstStyle>
            <a:lvl1pPr algn="r">
              <a:defRPr sz="5280" b="1">
                <a:solidFill>
                  <a:schemeClr val="accent1"/>
                </a:solidFill>
              </a:defRPr>
            </a:lvl1pPr>
          </a:lstStyle>
          <a:p>
            <a:fld id="{B31AF0D7-4D70-594F-8885-956890541BD5}" type="slidenum">
              <a:rPr lang="en-US" smtClean="0"/>
              <a:t>‹#›</a:t>
            </a:fld>
            <a:endParaRPr lang="en-US"/>
          </a:p>
        </p:txBody>
      </p:sp>
    </p:spTree>
    <p:extLst>
      <p:ext uri="{BB962C8B-B14F-4D97-AF65-F5344CB8AC3E}">
        <p14:creationId xmlns:p14="http://schemas.microsoft.com/office/powerpoint/2010/main" val="73306886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4389120" rtl="0" eaLnBrk="1" latinLnBrk="0" hangingPunct="1">
        <a:lnSpc>
          <a:spcPct val="90000"/>
        </a:lnSpc>
        <a:spcBef>
          <a:spcPct val="0"/>
        </a:spcBef>
        <a:buNone/>
        <a:defRPr sz="14400" kern="1200" spc="-288" baseline="0">
          <a:solidFill>
            <a:srgbClr val="FFFFFF"/>
          </a:solidFill>
          <a:latin typeface="+mj-lt"/>
          <a:ea typeface="+mj-ea"/>
          <a:cs typeface="+mj-cs"/>
        </a:defRPr>
      </a:lvl1pPr>
    </p:titleStyle>
    <p:bodyStyle>
      <a:lvl1pPr marL="877824" indent="-877824" algn="l" defTabSz="4389120" rtl="0" eaLnBrk="1" latinLnBrk="0" hangingPunct="1">
        <a:lnSpc>
          <a:spcPct val="90000"/>
        </a:lnSpc>
        <a:spcBef>
          <a:spcPts val="5760"/>
        </a:spcBef>
        <a:buClr>
          <a:schemeClr val="accent1"/>
        </a:buClr>
        <a:buFont typeface="Wingdings 2" pitchFamily="18" charset="2"/>
        <a:buChar char=""/>
        <a:defRPr sz="9120" kern="1200">
          <a:solidFill>
            <a:schemeClr val="tx1">
              <a:lumMod val="65000"/>
              <a:lumOff val="35000"/>
            </a:schemeClr>
          </a:solidFill>
          <a:latin typeface="+mn-lt"/>
          <a:ea typeface="+mn-ea"/>
          <a:cs typeface="+mn-cs"/>
        </a:defRPr>
      </a:lvl1pPr>
      <a:lvl2pPr marL="3291840" indent="-877824" algn="l" defTabSz="4389120" rtl="0" eaLnBrk="1" latinLnBrk="0" hangingPunct="1">
        <a:lnSpc>
          <a:spcPct val="90000"/>
        </a:lnSpc>
        <a:spcBef>
          <a:spcPts val="1200"/>
        </a:spcBef>
        <a:spcAft>
          <a:spcPts val="1200"/>
        </a:spcAft>
        <a:buClr>
          <a:schemeClr val="accent1"/>
        </a:buClr>
        <a:buFont typeface="Wingdings 2" pitchFamily="18" charset="2"/>
        <a:buChar char=""/>
        <a:defRPr sz="8160" kern="1200">
          <a:solidFill>
            <a:schemeClr val="tx1">
              <a:lumMod val="65000"/>
              <a:lumOff val="35000"/>
            </a:schemeClr>
          </a:solidFill>
          <a:latin typeface="+mn-lt"/>
          <a:ea typeface="+mn-ea"/>
          <a:cs typeface="+mn-cs"/>
        </a:defRPr>
      </a:lvl2pPr>
      <a:lvl3pPr marL="5486400" indent="-877824" algn="l" defTabSz="4389120" rtl="0" eaLnBrk="1" latinLnBrk="0" hangingPunct="1">
        <a:lnSpc>
          <a:spcPct val="90000"/>
        </a:lnSpc>
        <a:spcBef>
          <a:spcPts val="1200"/>
        </a:spcBef>
        <a:spcAft>
          <a:spcPts val="1200"/>
        </a:spcAft>
        <a:buClr>
          <a:schemeClr val="accent1"/>
        </a:buClr>
        <a:buFont typeface="Wingdings 2" pitchFamily="18" charset="2"/>
        <a:buChar char=""/>
        <a:defRPr sz="7200" kern="1200">
          <a:solidFill>
            <a:schemeClr val="tx1">
              <a:lumMod val="65000"/>
              <a:lumOff val="35000"/>
            </a:schemeClr>
          </a:solidFill>
          <a:latin typeface="+mn-lt"/>
          <a:ea typeface="+mn-ea"/>
          <a:cs typeface="+mn-cs"/>
        </a:defRPr>
      </a:lvl3pPr>
      <a:lvl4pPr marL="7680960" indent="-877824"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4pPr>
      <a:lvl5pPr marL="9875520" indent="-877824"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5pPr>
      <a:lvl6pPr marL="12070080" indent="-1097280"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6pPr>
      <a:lvl7pPr marL="14264640" indent="-1097280"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7pPr>
      <a:lvl8pPr marL="16459200" indent="-1097280"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8pPr>
      <a:lvl9pPr marL="18653760" indent="-1097280" algn="l" defTabSz="4389120" rtl="0" eaLnBrk="1" latinLnBrk="0" hangingPunct="1">
        <a:lnSpc>
          <a:spcPct val="90000"/>
        </a:lnSpc>
        <a:spcBef>
          <a:spcPts val="1200"/>
        </a:spcBef>
        <a:spcAft>
          <a:spcPts val="1200"/>
        </a:spcAft>
        <a:buClr>
          <a:schemeClr val="accent1"/>
        </a:buClr>
        <a:buFont typeface="Wingdings 2" pitchFamily="18" charset="2"/>
        <a:buChar char=""/>
        <a:defRPr sz="6240" kern="1200">
          <a:solidFill>
            <a:schemeClr val="tx1">
              <a:lumMod val="65000"/>
              <a:lumOff val="35000"/>
            </a:schemeClr>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2.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EC298A-939D-2D44-A745-5DAA38750365}"/>
              </a:ext>
            </a:extLst>
          </p:cNvPr>
          <p:cNvSpPr txBox="1"/>
          <p:nvPr/>
        </p:nvSpPr>
        <p:spPr>
          <a:xfrm>
            <a:off x="10947633" y="603108"/>
            <a:ext cx="25629326" cy="2554545"/>
          </a:xfrm>
          <a:prstGeom prst="rect">
            <a:avLst/>
          </a:prstGeom>
          <a:noFill/>
        </p:spPr>
        <p:txBody>
          <a:bodyPr wrap="square" rtlCol="0">
            <a:spAutoFit/>
          </a:bodyPr>
          <a:lstStyle/>
          <a:p>
            <a:pPr algn="ctr"/>
            <a:r>
              <a:rPr lang="en-US" sz="8000"/>
              <a:t>Adapting Community Walking to the COVID-19 Pandemic </a:t>
            </a:r>
          </a:p>
          <a:p>
            <a:pPr algn="ctr"/>
            <a:r>
              <a:rPr lang="en-US" sz="6000"/>
              <a:t>Shannon West, Class of 2023</a:t>
            </a:r>
            <a:r>
              <a:rPr lang="en-US" sz="8000"/>
              <a:t>  </a:t>
            </a:r>
          </a:p>
        </p:txBody>
      </p:sp>
      <p:sp>
        <p:nvSpPr>
          <p:cNvPr id="8" name="TextBox 7">
            <a:extLst>
              <a:ext uri="{FF2B5EF4-FFF2-40B4-BE49-F238E27FC236}">
                <a16:creationId xmlns:a16="http://schemas.microsoft.com/office/drawing/2014/main" id="{D7565F36-8340-BC4F-AAA2-EE91CCBCF5E5}"/>
              </a:ext>
            </a:extLst>
          </p:cNvPr>
          <p:cNvSpPr txBox="1"/>
          <p:nvPr/>
        </p:nvSpPr>
        <p:spPr>
          <a:xfrm>
            <a:off x="1293487" y="4037471"/>
            <a:ext cx="12154466"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Project Objectives </a:t>
            </a:r>
          </a:p>
        </p:txBody>
      </p:sp>
      <p:sp>
        <p:nvSpPr>
          <p:cNvPr id="9" name="TextBox 8">
            <a:extLst>
              <a:ext uri="{FF2B5EF4-FFF2-40B4-BE49-F238E27FC236}">
                <a16:creationId xmlns:a16="http://schemas.microsoft.com/office/drawing/2014/main" id="{FDA5D143-C570-3046-99BB-E4CDE3B0B29C}"/>
              </a:ext>
            </a:extLst>
          </p:cNvPr>
          <p:cNvSpPr txBox="1"/>
          <p:nvPr/>
        </p:nvSpPr>
        <p:spPr>
          <a:xfrm>
            <a:off x="17322308" y="4037471"/>
            <a:ext cx="12879977"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Project Outcomes </a:t>
            </a:r>
          </a:p>
        </p:txBody>
      </p:sp>
      <p:sp>
        <p:nvSpPr>
          <p:cNvPr id="10" name="TextBox 9">
            <a:extLst>
              <a:ext uri="{FF2B5EF4-FFF2-40B4-BE49-F238E27FC236}">
                <a16:creationId xmlns:a16="http://schemas.microsoft.com/office/drawing/2014/main" id="{95B6BFC1-AEF3-BB4F-AF60-E2F7327B9CE4}"/>
              </a:ext>
            </a:extLst>
          </p:cNvPr>
          <p:cNvSpPr txBox="1"/>
          <p:nvPr/>
        </p:nvSpPr>
        <p:spPr>
          <a:xfrm>
            <a:off x="1293487" y="21414544"/>
            <a:ext cx="12154467"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Walk With A Doc (WWAD)</a:t>
            </a:r>
          </a:p>
        </p:txBody>
      </p:sp>
      <p:sp>
        <p:nvSpPr>
          <p:cNvPr id="11" name="TextBox 10">
            <a:extLst>
              <a:ext uri="{FF2B5EF4-FFF2-40B4-BE49-F238E27FC236}">
                <a16:creationId xmlns:a16="http://schemas.microsoft.com/office/drawing/2014/main" id="{E9E88B84-9133-B34B-A26A-ABDADED5EF70}"/>
              </a:ext>
            </a:extLst>
          </p:cNvPr>
          <p:cNvSpPr txBox="1"/>
          <p:nvPr/>
        </p:nvSpPr>
        <p:spPr>
          <a:xfrm>
            <a:off x="1293487" y="16517682"/>
            <a:ext cx="12154466"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err="1"/>
              <a:t>WalkFit</a:t>
            </a:r>
            <a:r>
              <a:rPr lang="en-US" sz="4800"/>
              <a:t> and VIPs</a:t>
            </a:r>
          </a:p>
        </p:txBody>
      </p:sp>
      <p:sp>
        <p:nvSpPr>
          <p:cNvPr id="12" name="TextBox 11">
            <a:extLst>
              <a:ext uri="{FF2B5EF4-FFF2-40B4-BE49-F238E27FC236}">
                <a16:creationId xmlns:a16="http://schemas.microsoft.com/office/drawing/2014/main" id="{EAF8D4B3-148F-A041-825B-4AB858CA57DF}"/>
              </a:ext>
            </a:extLst>
          </p:cNvPr>
          <p:cNvSpPr txBox="1"/>
          <p:nvPr/>
        </p:nvSpPr>
        <p:spPr>
          <a:xfrm>
            <a:off x="1293487" y="25063831"/>
            <a:ext cx="12154466" cy="836401"/>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SARS-CoV-2 Challenges </a:t>
            </a:r>
          </a:p>
        </p:txBody>
      </p:sp>
      <p:sp>
        <p:nvSpPr>
          <p:cNvPr id="13" name="TextBox 12">
            <a:extLst>
              <a:ext uri="{FF2B5EF4-FFF2-40B4-BE49-F238E27FC236}">
                <a16:creationId xmlns:a16="http://schemas.microsoft.com/office/drawing/2014/main" id="{76E57807-4B7D-684B-A784-26EFEB73B96C}"/>
              </a:ext>
            </a:extLst>
          </p:cNvPr>
          <p:cNvSpPr txBox="1"/>
          <p:nvPr/>
        </p:nvSpPr>
        <p:spPr>
          <a:xfrm>
            <a:off x="33695640" y="4059914"/>
            <a:ext cx="9265920"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Importance in a Time of Pandemic </a:t>
            </a:r>
          </a:p>
        </p:txBody>
      </p:sp>
      <p:sp>
        <p:nvSpPr>
          <p:cNvPr id="14" name="TextBox 13">
            <a:extLst>
              <a:ext uri="{FF2B5EF4-FFF2-40B4-BE49-F238E27FC236}">
                <a16:creationId xmlns:a16="http://schemas.microsoft.com/office/drawing/2014/main" id="{9B0EBFC4-46F2-B54F-BBD9-4890B8B9E51A}"/>
              </a:ext>
            </a:extLst>
          </p:cNvPr>
          <p:cNvSpPr txBox="1"/>
          <p:nvPr/>
        </p:nvSpPr>
        <p:spPr>
          <a:xfrm>
            <a:off x="33695640" y="15125196"/>
            <a:ext cx="9265920"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Next Steps </a:t>
            </a:r>
          </a:p>
        </p:txBody>
      </p:sp>
      <p:sp>
        <p:nvSpPr>
          <p:cNvPr id="15" name="TextBox 14">
            <a:extLst>
              <a:ext uri="{FF2B5EF4-FFF2-40B4-BE49-F238E27FC236}">
                <a16:creationId xmlns:a16="http://schemas.microsoft.com/office/drawing/2014/main" id="{16331A8F-BFFD-D448-AC07-A4CAD1BF095D}"/>
              </a:ext>
            </a:extLst>
          </p:cNvPr>
          <p:cNvSpPr txBox="1"/>
          <p:nvPr/>
        </p:nvSpPr>
        <p:spPr>
          <a:xfrm>
            <a:off x="33695640" y="26300413"/>
            <a:ext cx="9265920" cy="830997"/>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4800"/>
              <a:t>Acknowledgements</a:t>
            </a:r>
          </a:p>
        </p:txBody>
      </p:sp>
      <p:sp>
        <p:nvSpPr>
          <p:cNvPr id="16" name="TextBox 15">
            <a:extLst>
              <a:ext uri="{FF2B5EF4-FFF2-40B4-BE49-F238E27FC236}">
                <a16:creationId xmlns:a16="http://schemas.microsoft.com/office/drawing/2014/main" id="{A84D10E9-FCF8-CC4F-853E-CC167A0370C1}"/>
              </a:ext>
            </a:extLst>
          </p:cNvPr>
          <p:cNvSpPr txBox="1"/>
          <p:nvPr/>
        </p:nvSpPr>
        <p:spPr>
          <a:xfrm>
            <a:off x="636597" y="26135348"/>
            <a:ext cx="13944620" cy="2862322"/>
          </a:xfrm>
          <a:prstGeom prst="rect">
            <a:avLst/>
          </a:prstGeom>
          <a:noFill/>
        </p:spPr>
        <p:txBody>
          <a:bodyPr wrap="square" rtlCol="0">
            <a:spAutoFit/>
          </a:bodyPr>
          <a:lstStyle/>
          <a:p>
            <a:pPr marL="685800" indent="-685800">
              <a:buFont typeface="Arial" panose="020B0604020202020204" pitchFamily="34" charset="0"/>
              <a:buChar char="•"/>
            </a:pPr>
            <a:r>
              <a:rPr lang="en-US" sz="3600"/>
              <a:t>Diminished recruitment of  new walkers and learners in both groups due to:</a:t>
            </a:r>
          </a:p>
          <a:p>
            <a:pPr marL="1143000" lvl="1" indent="-685800">
              <a:buFont typeface="Arial" panose="020B0604020202020204" pitchFamily="34" charset="0"/>
              <a:buChar char="•"/>
            </a:pPr>
            <a:r>
              <a:rPr lang="en-US" sz="3600"/>
              <a:t>Necessity of maintaining proper social distancing</a:t>
            </a:r>
          </a:p>
          <a:p>
            <a:pPr marL="1143000" lvl="1" indent="-685800">
              <a:buFont typeface="Arial" panose="020B0604020202020204" pitchFamily="34" charset="0"/>
              <a:buChar char="•"/>
            </a:pPr>
            <a:r>
              <a:rPr lang="en-US" sz="3600"/>
              <a:t>Apprehensions towards interaction with other people</a:t>
            </a:r>
          </a:p>
          <a:p>
            <a:pPr marL="685800" indent="-685800">
              <a:buFont typeface="Arial" panose="020B0604020202020204" pitchFamily="34" charset="0"/>
              <a:buChar char="•"/>
            </a:pPr>
            <a:r>
              <a:rPr lang="en-US" sz="3600"/>
              <a:t>Decreased “virtual walk” options for </a:t>
            </a:r>
            <a:r>
              <a:rPr lang="en-US" sz="3600" err="1"/>
              <a:t>WalkFit</a:t>
            </a:r>
            <a:r>
              <a:rPr lang="en-US" sz="3600"/>
              <a:t> VIPs </a:t>
            </a:r>
          </a:p>
        </p:txBody>
      </p:sp>
      <p:sp>
        <p:nvSpPr>
          <p:cNvPr id="17" name="TextBox 16">
            <a:extLst>
              <a:ext uri="{FF2B5EF4-FFF2-40B4-BE49-F238E27FC236}">
                <a16:creationId xmlns:a16="http://schemas.microsoft.com/office/drawing/2014/main" id="{6F776D0D-A014-3D40-98F1-2F61B307D7B0}"/>
              </a:ext>
            </a:extLst>
          </p:cNvPr>
          <p:cNvSpPr txBox="1"/>
          <p:nvPr/>
        </p:nvSpPr>
        <p:spPr>
          <a:xfrm>
            <a:off x="497754" y="22297819"/>
            <a:ext cx="13788394" cy="2308324"/>
          </a:xfrm>
          <a:prstGeom prst="rect">
            <a:avLst/>
          </a:prstGeom>
          <a:noFill/>
        </p:spPr>
        <p:txBody>
          <a:bodyPr wrap="square" rtlCol="0">
            <a:spAutoFit/>
          </a:bodyPr>
          <a:lstStyle/>
          <a:p>
            <a:pPr marL="571500" indent="-571500">
              <a:buFont typeface="Arial" panose="020B0604020202020204" pitchFamily="34" charset="0"/>
              <a:buChar char="•"/>
            </a:pPr>
            <a:r>
              <a:rPr lang="en-US" sz="3600"/>
              <a:t>A nation-wide organization, led by doctors for their patients  </a:t>
            </a:r>
          </a:p>
          <a:p>
            <a:pPr marL="571500" indent="-571500">
              <a:buFont typeface="Arial" panose="020B0604020202020204" pitchFamily="34" charset="0"/>
              <a:buChar char="•"/>
            </a:pPr>
            <a:r>
              <a:rPr lang="en-US" sz="3600"/>
              <a:t>Goal:  increase access to healthy habits and expand walker’s healthcare literacy</a:t>
            </a:r>
          </a:p>
          <a:p>
            <a:pPr marL="571500" indent="-571500">
              <a:buFont typeface="Arial" panose="020B0604020202020204" pitchFamily="34" charset="0"/>
              <a:buChar char="•"/>
            </a:pPr>
            <a:r>
              <a:rPr lang="en-US" sz="3600"/>
              <a:t>Family Med Doc Liz </a:t>
            </a:r>
            <a:r>
              <a:rPr lang="en-US" sz="3600" err="1"/>
              <a:t>Erban</a:t>
            </a:r>
            <a:r>
              <a:rPr lang="en-US" sz="3600"/>
              <a:t> leads the Worcester Chapter</a:t>
            </a:r>
          </a:p>
        </p:txBody>
      </p:sp>
      <p:sp>
        <p:nvSpPr>
          <p:cNvPr id="20" name="TextBox 19">
            <a:extLst>
              <a:ext uri="{FF2B5EF4-FFF2-40B4-BE49-F238E27FC236}">
                <a16:creationId xmlns:a16="http://schemas.microsoft.com/office/drawing/2014/main" id="{5C05567A-488C-6D40-B724-FAA38E2DA856}"/>
              </a:ext>
            </a:extLst>
          </p:cNvPr>
          <p:cNvSpPr txBox="1"/>
          <p:nvPr/>
        </p:nvSpPr>
        <p:spPr>
          <a:xfrm>
            <a:off x="352960" y="17400957"/>
            <a:ext cx="13933188" cy="3416320"/>
          </a:xfrm>
          <a:prstGeom prst="rect">
            <a:avLst/>
          </a:prstGeom>
          <a:noFill/>
        </p:spPr>
        <p:txBody>
          <a:bodyPr wrap="square" rtlCol="0">
            <a:spAutoFit/>
          </a:bodyPr>
          <a:lstStyle/>
          <a:p>
            <a:pPr marL="571500" indent="-571500">
              <a:buFont typeface="Arial" panose="020B0604020202020204" pitchFamily="34" charset="0"/>
              <a:buChar char="•"/>
            </a:pPr>
            <a:r>
              <a:rPr lang="en-US" sz="3600"/>
              <a:t>A local walking program, designed specifically for VIPs</a:t>
            </a:r>
          </a:p>
          <a:p>
            <a:pPr marL="571500" indent="-571500">
              <a:buFont typeface="Arial" panose="020B0604020202020204" pitchFamily="34" charset="0"/>
              <a:buChar char="•"/>
            </a:pPr>
            <a:r>
              <a:rPr lang="en-US" sz="3600"/>
              <a:t>Started 6 years ago by Worcester lawyer and VIP, Liz </a:t>
            </a:r>
            <a:r>
              <a:rPr lang="en-US" sz="3600" err="1"/>
              <a:t>Myska</a:t>
            </a:r>
            <a:endParaRPr lang="en-US" sz="3600"/>
          </a:p>
          <a:p>
            <a:pPr marL="571500" indent="-571500">
              <a:buFont typeface="Arial" panose="020B0604020202020204" pitchFamily="34" charset="0"/>
              <a:buChar char="•"/>
            </a:pPr>
            <a:r>
              <a:rPr lang="en-US" sz="3600"/>
              <a:t>Goal is twofold:</a:t>
            </a:r>
          </a:p>
          <a:p>
            <a:pPr marL="1028700" lvl="1" indent="-571500">
              <a:buFont typeface="Arial" panose="020B0604020202020204" pitchFamily="34" charset="0"/>
              <a:buChar char="•"/>
            </a:pPr>
            <a:r>
              <a:rPr lang="en-US" sz="3600"/>
              <a:t> empower VIPs by fostering community and independence</a:t>
            </a:r>
          </a:p>
          <a:p>
            <a:pPr marL="1028700" lvl="1" indent="-571500">
              <a:buFont typeface="Arial" panose="020B0604020202020204" pitchFamily="34" charset="0"/>
              <a:buChar char="•"/>
            </a:pPr>
            <a:r>
              <a:rPr lang="en-US" sz="3600"/>
              <a:t>Educate health professionals, students, local delegates &amp; all  community members </a:t>
            </a:r>
          </a:p>
        </p:txBody>
      </p:sp>
      <p:graphicFrame>
        <p:nvGraphicFramePr>
          <p:cNvPr id="32" name="Diagram 31">
            <a:extLst>
              <a:ext uri="{FF2B5EF4-FFF2-40B4-BE49-F238E27FC236}">
                <a16:creationId xmlns:a16="http://schemas.microsoft.com/office/drawing/2014/main" id="{7691CE13-13AF-A349-9DB5-DBB9C16207E6}"/>
              </a:ext>
            </a:extLst>
          </p:cNvPr>
          <p:cNvGraphicFramePr/>
          <p:nvPr>
            <p:extLst>
              <p:ext uri="{D42A27DB-BD31-4B8C-83A1-F6EECF244321}">
                <p14:modId xmlns:p14="http://schemas.microsoft.com/office/powerpoint/2010/main" val="2772774131"/>
              </p:ext>
            </p:extLst>
          </p:nvPr>
        </p:nvGraphicFramePr>
        <p:xfrm>
          <a:off x="495306" y="5064153"/>
          <a:ext cx="13868956" cy="1096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Diagram 30">
            <a:extLst>
              <a:ext uri="{FF2B5EF4-FFF2-40B4-BE49-F238E27FC236}">
                <a16:creationId xmlns:a16="http://schemas.microsoft.com/office/drawing/2014/main" id="{88D57383-B859-454C-84ED-4B34E209A21E}"/>
              </a:ext>
            </a:extLst>
          </p:cNvPr>
          <p:cNvGraphicFramePr/>
          <p:nvPr>
            <p:extLst>
              <p:ext uri="{D42A27DB-BD31-4B8C-83A1-F6EECF244321}">
                <p14:modId xmlns:p14="http://schemas.microsoft.com/office/powerpoint/2010/main" val="151010562"/>
              </p:ext>
            </p:extLst>
          </p:nvPr>
        </p:nvGraphicFramePr>
        <p:xfrm>
          <a:off x="16090995" y="5393781"/>
          <a:ext cx="16002004" cy="23487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TextBox 22">
            <a:extLst>
              <a:ext uri="{FF2B5EF4-FFF2-40B4-BE49-F238E27FC236}">
                <a16:creationId xmlns:a16="http://schemas.microsoft.com/office/drawing/2014/main" id="{C24AAA7B-390C-A44F-AFAD-600615AECE67}"/>
              </a:ext>
            </a:extLst>
          </p:cNvPr>
          <p:cNvSpPr txBox="1"/>
          <p:nvPr/>
        </p:nvSpPr>
        <p:spPr>
          <a:xfrm>
            <a:off x="33819733" y="5137432"/>
            <a:ext cx="9265920" cy="9971961"/>
          </a:xfrm>
          <a:prstGeom prst="rect">
            <a:avLst/>
          </a:prstGeom>
          <a:noFill/>
        </p:spPr>
        <p:txBody>
          <a:bodyPr wrap="square" rtlCol="0">
            <a:spAutoFit/>
          </a:bodyPr>
          <a:lstStyle/>
          <a:p>
            <a:pPr marL="285750" indent="-285750">
              <a:buFont typeface="Arial" panose="020B0604020202020204" pitchFamily="34" charset="0"/>
              <a:buChar char="•"/>
            </a:pPr>
            <a:r>
              <a:rPr lang="en-US" sz="3900"/>
              <a:t>Isolation during ”shelter in place” orders is especially problematic for VIPs</a:t>
            </a:r>
          </a:p>
          <a:p>
            <a:pPr marL="285750" indent="-285750">
              <a:buFont typeface="Arial" panose="020B0604020202020204" pitchFamily="34" charset="0"/>
              <a:buChar char="•"/>
            </a:pPr>
            <a:r>
              <a:rPr lang="en-US" sz="3900"/>
              <a:t>Isolation can increase stress, anxiety, and depression – suppressing immune function</a:t>
            </a:r>
          </a:p>
          <a:p>
            <a:pPr marL="285750" indent="-285750">
              <a:buFont typeface="Arial" panose="020B0604020202020204" pitchFamily="34" charset="0"/>
              <a:buChar char="•"/>
            </a:pPr>
            <a:r>
              <a:rPr lang="en-US" sz="3900"/>
              <a:t>Quarantine diminished the amount of walkers’  daily physical activity</a:t>
            </a:r>
          </a:p>
          <a:p>
            <a:endParaRPr lang="en-US" sz="3900"/>
          </a:p>
          <a:p>
            <a:pPr algn="ctr"/>
            <a:r>
              <a:rPr lang="en-US" sz="3900" b="1"/>
              <a:t>Both the social component and the  aspect of physical activity work to counteract these poor mental and physical  effects of social distancing and quarantine, boosting  the activity of the immune system and the production of antioxidants to work more efficiently in preventing damage of lung tissue in the instance of someone getting sick </a:t>
            </a:r>
          </a:p>
          <a:p>
            <a:pPr marL="285750" indent="-285750">
              <a:buFont typeface="Arial" panose="020B0604020202020204" pitchFamily="34" charset="0"/>
              <a:buChar char="•"/>
            </a:pPr>
            <a:endParaRPr lang="en-US"/>
          </a:p>
        </p:txBody>
      </p:sp>
      <p:graphicFrame>
        <p:nvGraphicFramePr>
          <p:cNvPr id="33" name="Diagram 32">
            <a:extLst>
              <a:ext uri="{FF2B5EF4-FFF2-40B4-BE49-F238E27FC236}">
                <a16:creationId xmlns:a16="http://schemas.microsoft.com/office/drawing/2014/main" id="{E3C074D0-8C60-A745-B354-B7F95ED21876}"/>
              </a:ext>
            </a:extLst>
          </p:cNvPr>
          <p:cNvGraphicFramePr/>
          <p:nvPr>
            <p:extLst>
              <p:ext uri="{D42A27DB-BD31-4B8C-83A1-F6EECF244321}">
                <p14:modId xmlns:p14="http://schemas.microsoft.com/office/powerpoint/2010/main" val="408800374"/>
              </p:ext>
            </p:extLst>
          </p:nvPr>
        </p:nvGraphicFramePr>
        <p:xfrm>
          <a:off x="33819733" y="16367848"/>
          <a:ext cx="9265920" cy="94499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TextBox 24">
            <a:extLst>
              <a:ext uri="{FF2B5EF4-FFF2-40B4-BE49-F238E27FC236}">
                <a16:creationId xmlns:a16="http://schemas.microsoft.com/office/drawing/2014/main" id="{33F21D03-FA69-E942-B5C0-DACFEA27C5B1}"/>
              </a:ext>
            </a:extLst>
          </p:cNvPr>
          <p:cNvSpPr txBox="1"/>
          <p:nvPr/>
        </p:nvSpPr>
        <p:spPr>
          <a:xfrm>
            <a:off x="33314640" y="27243344"/>
            <a:ext cx="10027920" cy="1754326"/>
          </a:xfrm>
          <a:prstGeom prst="rect">
            <a:avLst/>
          </a:prstGeom>
          <a:noFill/>
        </p:spPr>
        <p:txBody>
          <a:bodyPr wrap="square" rtlCol="0">
            <a:spAutoFit/>
          </a:bodyPr>
          <a:lstStyle/>
          <a:p>
            <a:pPr algn="ctr"/>
            <a:r>
              <a:rPr lang="en-US" sz="3600"/>
              <a:t>Thanks to UMass Medical School, Dr. Heather-Lynn Haley, </a:t>
            </a:r>
            <a:r>
              <a:rPr lang="en-US" sz="3600" err="1"/>
              <a:t>WalkFit</a:t>
            </a:r>
            <a:r>
              <a:rPr lang="en-US" sz="3600"/>
              <a:t>  &amp;  Liz </a:t>
            </a:r>
            <a:r>
              <a:rPr lang="en-US" sz="3600" err="1"/>
              <a:t>Myska</a:t>
            </a:r>
            <a:r>
              <a:rPr lang="en-US" sz="3600"/>
              <a:t>, and Walk With A Doc &amp; Dr. Elizabeth </a:t>
            </a:r>
            <a:r>
              <a:rPr lang="en-US" sz="3600" err="1"/>
              <a:t>Erban</a:t>
            </a:r>
            <a:endParaRPr lang="en-US" sz="3600"/>
          </a:p>
        </p:txBody>
      </p:sp>
      <p:pic>
        <p:nvPicPr>
          <p:cNvPr id="28" name="Picture 27" descr="A close up of a logo&#10;&#10;Description automatically generated">
            <a:extLst>
              <a:ext uri="{FF2B5EF4-FFF2-40B4-BE49-F238E27FC236}">
                <a16:creationId xmlns:a16="http://schemas.microsoft.com/office/drawing/2014/main" id="{31698A43-1C80-814B-A23B-57CD150DD390}"/>
              </a:ext>
            </a:extLst>
          </p:cNvPr>
          <p:cNvPicPr>
            <a:picLocks noChangeAspect="1"/>
          </p:cNvPicPr>
          <p:nvPr/>
        </p:nvPicPr>
        <p:blipFill>
          <a:blip r:embed="rId18"/>
          <a:stretch>
            <a:fillRect/>
          </a:stretch>
        </p:blipFill>
        <p:spPr>
          <a:xfrm>
            <a:off x="431073" y="380127"/>
            <a:ext cx="6688183" cy="2579507"/>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229FE316-67A8-414B-99C1-4872745EDB8A}"/>
              </a:ext>
            </a:extLst>
          </p:cNvPr>
          <p:cNvPicPr>
            <a:picLocks noChangeAspect="1"/>
          </p:cNvPicPr>
          <p:nvPr/>
        </p:nvPicPr>
        <p:blipFill>
          <a:blip r:embed="rId19"/>
          <a:stretch>
            <a:fillRect/>
          </a:stretch>
        </p:blipFill>
        <p:spPr>
          <a:xfrm>
            <a:off x="37359744" y="311921"/>
            <a:ext cx="5725909" cy="2851269"/>
          </a:xfrm>
          <a:prstGeom prst="rect">
            <a:avLst/>
          </a:prstGeom>
        </p:spPr>
      </p:pic>
      <p:pic>
        <p:nvPicPr>
          <p:cNvPr id="36" name="Picture 35">
            <a:extLst>
              <a:ext uri="{FF2B5EF4-FFF2-40B4-BE49-F238E27FC236}">
                <a16:creationId xmlns:a16="http://schemas.microsoft.com/office/drawing/2014/main" id="{617C3988-F845-9F4F-A17F-EABBB4E0A2CA}"/>
              </a:ext>
            </a:extLst>
          </p:cNvPr>
          <p:cNvPicPr>
            <a:picLocks noChangeAspect="1"/>
          </p:cNvPicPr>
          <p:nvPr/>
        </p:nvPicPr>
        <p:blipFill>
          <a:blip r:embed="rId20"/>
          <a:stretch>
            <a:fillRect/>
          </a:stretch>
        </p:blipFill>
        <p:spPr>
          <a:xfrm>
            <a:off x="15217814" y="29467901"/>
            <a:ext cx="15217815" cy="3477509"/>
          </a:xfrm>
          <a:prstGeom prst="rect">
            <a:avLst/>
          </a:prstGeom>
        </p:spPr>
      </p:pic>
      <p:pic>
        <p:nvPicPr>
          <p:cNvPr id="37" name="Picture 36">
            <a:extLst>
              <a:ext uri="{FF2B5EF4-FFF2-40B4-BE49-F238E27FC236}">
                <a16:creationId xmlns:a16="http://schemas.microsoft.com/office/drawing/2014/main" id="{A292FDAE-5C35-954E-88CB-3CF68D715852}"/>
              </a:ext>
            </a:extLst>
          </p:cNvPr>
          <p:cNvPicPr>
            <a:picLocks noChangeAspect="1"/>
          </p:cNvPicPr>
          <p:nvPr/>
        </p:nvPicPr>
        <p:blipFill rotWithShape="1">
          <a:blip r:embed="rId20"/>
          <a:srcRect r="11955"/>
          <a:stretch/>
        </p:blipFill>
        <p:spPr>
          <a:xfrm>
            <a:off x="30435628" y="29467901"/>
            <a:ext cx="13455572" cy="3492298"/>
          </a:xfrm>
          <a:prstGeom prst="rect">
            <a:avLst/>
          </a:prstGeom>
        </p:spPr>
      </p:pic>
      <p:pic>
        <p:nvPicPr>
          <p:cNvPr id="38" name="Picture 37">
            <a:extLst>
              <a:ext uri="{FF2B5EF4-FFF2-40B4-BE49-F238E27FC236}">
                <a16:creationId xmlns:a16="http://schemas.microsoft.com/office/drawing/2014/main" id="{0D1B24D6-F94D-9843-92C4-A05A0738CD31}"/>
              </a:ext>
            </a:extLst>
          </p:cNvPr>
          <p:cNvPicPr>
            <a:picLocks noChangeAspect="1"/>
          </p:cNvPicPr>
          <p:nvPr/>
        </p:nvPicPr>
        <p:blipFill>
          <a:blip r:embed="rId20"/>
          <a:stretch>
            <a:fillRect/>
          </a:stretch>
        </p:blipFill>
        <p:spPr>
          <a:xfrm>
            <a:off x="0" y="29467901"/>
            <a:ext cx="15217814" cy="3477509"/>
          </a:xfrm>
          <a:prstGeom prst="rect">
            <a:avLst/>
          </a:prstGeom>
        </p:spPr>
      </p:pic>
    </p:spTree>
    <p:extLst>
      <p:ext uri="{BB962C8B-B14F-4D97-AF65-F5344CB8AC3E}">
        <p14:creationId xmlns:p14="http://schemas.microsoft.com/office/powerpoint/2010/main" val="259680528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{79B33850-7759-4048-90C4-8DCAC0E7E4A0}tf10001124</Template>
  <TotalTime>1</TotalTime>
  <Words>591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Corbel</vt:lpstr>
      <vt:lpstr>Wingdings 2</vt:lpstr>
      <vt:lpstr>Frame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Shannon</dc:creator>
  <cp:lastModifiedBy>Jennifer</cp:lastModifiedBy>
  <cp:revision>2</cp:revision>
  <dcterms:created xsi:type="dcterms:W3CDTF">2020-07-25T16:20:35Z</dcterms:created>
  <dcterms:modified xsi:type="dcterms:W3CDTF">2021-04-05T17:02:30Z</dcterms:modified>
</cp:coreProperties>
</file>