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9" autoAdjust="0"/>
    <p:restoredTop sz="94660"/>
  </p:normalViewPr>
  <p:slideViewPr>
    <p:cSldViewPr snapToGrid="0" snapToObjects="1">
      <p:cViewPr varScale="1">
        <p:scale>
          <a:sx n="20" d="100"/>
          <a:sy n="20" d="100"/>
        </p:scale>
        <p:origin x="1424" y="80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1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4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3"/>
            <a:ext cx="7406640" cy="18724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3"/>
            <a:ext cx="21671280" cy="18724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35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7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5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7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9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0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5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92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7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A5260-E746-6349-9D82-F31A1678190C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65F4A-80E0-F643-95B1-B3CC367E0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2918400" cy="463192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4631922"/>
            <a:ext cx="32918400" cy="3361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968109"/>
            <a:ext cx="32918400" cy="169774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77264" y="5503237"/>
            <a:ext cx="8721078" cy="16009416"/>
          </a:xfrm>
          <a:prstGeom prst="roundRect">
            <a:avLst/>
          </a:prstGeom>
          <a:solidFill>
            <a:schemeClr val="bg1"/>
          </a:solidFill>
          <a:ln w="76200" cmpd="sng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9842636" y="5503237"/>
            <a:ext cx="13244468" cy="16009416"/>
          </a:xfrm>
          <a:prstGeom prst="roundRect">
            <a:avLst/>
          </a:prstGeom>
          <a:solidFill>
            <a:srgbClr val="FFFFFF"/>
          </a:solidFill>
          <a:ln w="76200" cmpd="sng">
            <a:solidFill>
              <a:srgbClr val="1737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642529" y="797239"/>
            <a:ext cx="266528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</a:rPr>
              <a:t>Evaluating Supports and Barriers to Exercise at the YWCA in Worcester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71535" y="1997568"/>
            <a:ext cx="181060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rgbClr val="FFFFFF"/>
                </a:solidFill>
              </a:rPr>
              <a:t>Kelsey Jones, University of Massachusetts Medical School, Class of 2021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28193" y="5770612"/>
            <a:ext cx="362125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The YWCA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162293" y="2828565"/>
            <a:ext cx="90293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rgbClr val="FFFFFF"/>
                </a:solidFill>
              </a:rPr>
              <a:t>Summer Service Assistantship 2018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0636" y="2394740"/>
            <a:ext cx="4527714" cy="167328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64" y="2403133"/>
            <a:ext cx="4503034" cy="1664893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868006" y="6867533"/>
            <a:ext cx="8176783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Approximately 979 fitness plan members and 200 fitness center visits per week by clients and staff from 21 local non-profits</a:t>
            </a:r>
            <a:r>
              <a:rPr lang="en-US" sz="3200" baseline="30000" dirty="0">
                <a:solidFill>
                  <a:srgbClr val="17375E"/>
                </a:solidFill>
              </a:rPr>
              <a:t>1</a:t>
            </a:r>
            <a:endParaRPr lang="en-US" sz="3200" dirty="0">
              <a:solidFill>
                <a:srgbClr val="17375E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22 group fitness classes, 4 aquatic classes, and 5 classes for youth and parents 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Reduced cost memberships are available for low-income clients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Local health organizations, like Family Health Center of Worcester, purchase institutional memberships offered to patients who may not be able to afford to go to the gym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Regardless of ability to pay, all YWCA members vary greatly in their usage of fitness resources, amount of visits per week, and length of membership</a:t>
            </a:r>
          </a:p>
          <a:p>
            <a:endParaRPr lang="en-US" sz="3200" dirty="0">
              <a:solidFill>
                <a:srgbClr val="17375E"/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99177" y="9461112"/>
            <a:ext cx="6133679" cy="462155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67613" y="9461112"/>
            <a:ext cx="6115825" cy="4621557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3602059" y="5770612"/>
            <a:ext cx="6250429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Worcester County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3617272" y="5503237"/>
            <a:ext cx="8721078" cy="16009416"/>
          </a:xfrm>
          <a:prstGeom prst="roundRect">
            <a:avLst/>
          </a:prstGeom>
          <a:solidFill>
            <a:schemeClr val="bg1"/>
          </a:solidFill>
          <a:ln w="76200" cmpd="sng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5459" y="15324060"/>
            <a:ext cx="3152220" cy="2050842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4461358" y="14363111"/>
            <a:ext cx="3644159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Objectives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440455" y="15551728"/>
            <a:ext cx="12565243" cy="5016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Gain a greater understanding of how social determinants like race, income level, and education impact health and resource access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Explore what supports help fitness program utilizers to maintain their health and increase physical activity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Evaluate and eliminate barriers to exercise and YWCA health and wellness program utilization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Assess the types of exercise and health goals people are setting for themselves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Improve access to and utilization of fitness resources by Worcester county residents to increase overall health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0440455" y="6937542"/>
            <a:ext cx="1256524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27% of adults report a BMI of 30+, which is considered obese</a:t>
            </a:r>
            <a:r>
              <a:rPr lang="en-US" sz="3200" baseline="30000" dirty="0">
                <a:solidFill>
                  <a:srgbClr val="17375E"/>
                </a:solidFill>
              </a:rPr>
              <a:t>2</a:t>
            </a:r>
            <a:endParaRPr lang="en-US" sz="3200" dirty="0">
              <a:solidFill>
                <a:srgbClr val="17375E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22% of adults over age 20 report no leisure-time physical activity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rgbClr val="17375E"/>
                </a:solidFill>
              </a:rPr>
              <a:t>94% of the population is considered to have adequate access to locations for physical activity</a:t>
            </a:r>
          </a:p>
          <a:p>
            <a:endParaRPr lang="en-US" sz="3200" dirty="0">
              <a:solidFill>
                <a:srgbClr val="17375E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062530" y="5555581"/>
            <a:ext cx="5928877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Sample</a:t>
            </a:r>
          </a:p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Survey Questions</a:t>
            </a:r>
          </a:p>
        </p:txBody>
      </p:sp>
      <p:sp>
        <p:nvSpPr>
          <p:cNvPr id="56" name="Hexagon 55"/>
          <p:cNvSpPr/>
          <p:nvPr/>
        </p:nvSpPr>
        <p:spPr>
          <a:xfrm rot="5400000">
            <a:off x="24284177" y="7862237"/>
            <a:ext cx="2587142" cy="2230295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24609565" y="8310690"/>
            <a:ext cx="198353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b="1" dirty="0">
                <a:solidFill>
                  <a:schemeClr val="bg1"/>
                </a:solidFill>
              </a:rPr>
              <a:t>What is your main fitness goal/reason for coming to the YWCA today?</a:t>
            </a:r>
            <a:endParaRPr lang="en-US" sz="1800" dirty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8" name="Hexagon 57"/>
          <p:cNvSpPr/>
          <p:nvPr/>
        </p:nvSpPr>
        <p:spPr>
          <a:xfrm rot="5400000">
            <a:off x="25491250" y="10031232"/>
            <a:ext cx="2587142" cy="2230295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816638" y="10540162"/>
            <a:ext cx="19835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b="1" dirty="0">
                <a:solidFill>
                  <a:schemeClr val="bg1"/>
                </a:solidFill>
              </a:rPr>
              <a:t>What does “success” at the gym mean for you?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0" name="Hexagon 59"/>
          <p:cNvSpPr/>
          <p:nvPr/>
        </p:nvSpPr>
        <p:spPr>
          <a:xfrm rot="5400000">
            <a:off x="26683802" y="7873524"/>
            <a:ext cx="2587142" cy="2230295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26989032" y="8261500"/>
            <a:ext cx="19835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b="1" dirty="0">
                <a:solidFill>
                  <a:schemeClr val="bg1"/>
                </a:solidFill>
              </a:rPr>
              <a:t>What support systems do you have in place for your healthy exercise habits?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2" name="Hexagon 61"/>
          <p:cNvSpPr/>
          <p:nvPr/>
        </p:nvSpPr>
        <p:spPr>
          <a:xfrm rot="5400000">
            <a:off x="29072972" y="7879372"/>
            <a:ext cx="2587142" cy="2230295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Hexagon 63"/>
          <p:cNvSpPr/>
          <p:nvPr/>
        </p:nvSpPr>
        <p:spPr>
          <a:xfrm rot="5400000">
            <a:off x="27879581" y="10031232"/>
            <a:ext cx="2587142" cy="2230295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28204969" y="10607026"/>
            <a:ext cx="198353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b="1" dirty="0">
                <a:solidFill>
                  <a:schemeClr val="bg1"/>
                </a:solidFill>
              </a:rPr>
              <a:t>What motivates you to keep exercising?</a:t>
            </a:r>
            <a:endParaRPr lang="en-US" sz="1800" dirty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9349138" y="8296535"/>
            <a:ext cx="19835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b="1" dirty="0">
                <a:solidFill>
                  <a:schemeClr val="bg1"/>
                </a:solidFill>
              </a:rPr>
              <a:t>Are there any barriers that get in the way of your ability to exercise at the YWCA?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7" name="Hexagon 66"/>
          <p:cNvSpPr/>
          <p:nvPr/>
        </p:nvSpPr>
        <p:spPr>
          <a:xfrm rot="5400000">
            <a:off x="24309577" y="12191109"/>
            <a:ext cx="2587142" cy="2230295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24634965" y="12639562"/>
            <a:ext cx="198353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b="1" dirty="0">
                <a:solidFill>
                  <a:schemeClr val="bg1"/>
                </a:solidFill>
              </a:rPr>
              <a:t>Do you ever feel social pressure to look a certain way, or exercise more or less?</a:t>
            </a:r>
            <a:endParaRPr lang="en-US" sz="1800" dirty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9" name="Hexagon 68"/>
          <p:cNvSpPr/>
          <p:nvPr/>
        </p:nvSpPr>
        <p:spPr>
          <a:xfrm rot="5400000">
            <a:off x="26709202" y="12202396"/>
            <a:ext cx="2587142" cy="2230295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27014432" y="12590372"/>
            <a:ext cx="19835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b="1" dirty="0">
                <a:solidFill>
                  <a:schemeClr val="bg1"/>
                </a:solidFill>
              </a:rPr>
              <a:t>Do you ever feel embarrassed or afraid you’ll be made fun of when you work out?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1" name="Hexagon 70"/>
          <p:cNvSpPr/>
          <p:nvPr/>
        </p:nvSpPr>
        <p:spPr>
          <a:xfrm rot="5400000">
            <a:off x="29098372" y="12208244"/>
            <a:ext cx="2587142" cy="2230295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29374538" y="12733134"/>
            <a:ext cx="19835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b="1" dirty="0">
                <a:solidFill>
                  <a:schemeClr val="bg1"/>
                </a:solidFill>
              </a:rPr>
              <a:t>How would you convince someone else to exercise more often?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5066014" y="14852008"/>
            <a:ext cx="589005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Future Directions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4117082" y="15949431"/>
            <a:ext cx="788184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Population health clerkship students will administer short surveys, interviews, and focus groups to gather data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Data will be used to improve utilization of the fitness center and health and wellness programming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Other YWCA departments, such as the domestic violence services and young parent program, can be further integrated with the health and </a:t>
            </a:r>
            <a:r>
              <a:rPr lang="en-US" sz="3200">
                <a:solidFill>
                  <a:schemeClr val="tx2">
                    <a:lumMod val="75000"/>
                  </a:schemeClr>
                </a:solidFill>
              </a:rPr>
              <a:t>wellness program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917915" y="14400138"/>
            <a:ext cx="52236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tx2">
                    <a:lumMod val="75000"/>
                  </a:schemeClr>
                </a:solidFill>
              </a:rPr>
              <a:t>Acknowledgements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529718" y="15404935"/>
            <a:ext cx="39679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Thank you to Patty Flanagan, Dr. Heather-Lyn Haley, and the YWCA of Central Massachusetts for making this project possible.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118598" y="17500544"/>
            <a:ext cx="30177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tx2">
                    <a:lumMod val="75000"/>
                  </a:schemeClr>
                </a:solidFill>
              </a:rPr>
              <a:t>References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68006" y="18331541"/>
            <a:ext cx="84303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>
                <a:solidFill>
                  <a:srgbClr val="17375E"/>
                </a:solidFill>
              </a:rPr>
              <a:t>YWCA Central MA, </a:t>
            </a:r>
            <a:r>
              <a:rPr lang="en-US" sz="2400" dirty="0" err="1">
                <a:solidFill>
                  <a:srgbClr val="17375E"/>
                </a:solidFill>
              </a:rPr>
              <a:t>issuu.com</a:t>
            </a:r>
            <a:r>
              <a:rPr lang="en-US" sz="2400" dirty="0">
                <a:solidFill>
                  <a:srgbClr val="17375E"/>
                </a:solidFill>
              </a:rPr>
              <a:t>/</a:t>
            </a:r>
            <a:r>
              <a:rPr lang="en-US" sz="2400" dirty="0" err="1">
                <a:solidFill>
                  <a:srgbClr val="17375E"/>
                </a:solidFill>
              </a:rPr>
              <a:t>ywcacentralmass</a:t>
            </a:r>
            <a:r>
              <a:rPr lang="en-US" sz="2400" dirty="0">
                <a:solidFill>
                  <a:srgbClr val="17375E"/>
                </a:solidFill>
              </a:rPr>
              <a:t>/docs/</a:t>
            </a:r>
            <a:r>
              <a:rPr lang="en-US" sz="2400" dirty="0" err="1">
                <a:solidFill>
                  <a:srgbClr val="17375E"/>
                </a:solidFill>
              </a:rPr>
              <a:t>y</a:t>
            </a:r>
            <a:r>
              <a:rPr lang="en-US" sz="2400" i="1" dirty="0" err="1">
                <a:solidFill>
                  <a:srgbClr val="17375E"/>
                </a:solidFill>
              </a:rPr>
              <a:t>YWCA</a:t>
            </a:r>
            <a:r>
              <a:rPr lang="en-US" sz="2400" i="1" dirty="0">
                <a:solidFill>
                  <a:srgbClr val="17375E"/>
                </a:solidFill>
              </a:rPr>
              <a:t> Central Massachusetts 2017/2018 Community Report</a:t>
            </a:r>
            <a:r>
              <a:rPr lang="en-US" sz="2400" dirty="0">
                <a:solidFill>
                  <a:srgbClr val="17375E"/>
                </a:solidFill>
              </a:rPr>
              <a:t>. wca_2018_fy17_annual_report_finaln.</a:t>
            </a: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17375E"/>
                </a:solidFill>
              </a:rPr>
              <a:t>“Worcester.” </a:t>
            </a:r>
            <a:r>
              <a:rPr lang="en-US" sz="2400" i="1" dirty="0">
                <a:solidFill>
                  <a:srgbClr val="17375E"/>
                </a:solidFill>
              </a:rPr>
              <a:t>County Health Rankings &amp; Roadmaps</a:t>
            </a:r>
            <a:r>
              <a:rPr lang="en-US" sz="2400" dirty="0">
                <a:solidFill>
                  <a:srgbClr val="17375E"/>
                </a:solidFill>
              </a:rPr>
              <a:t>, University of Wisconsin Population Health Institute, </a:t>
            </a:r>
            <a:r>
              <a:rPr lang="en-US" sz="2400" dirty="0" err="1">
                <a:solidFill>
                  <a:srgbClr val="17375E"/>
                </a:solidFill>
              </a:rPr>
              <a:t>www.countyhealthrankings.org</a:t>
            </a:r>
            <a:r>
              <a:rPr lang="en-US" sz="2400" dirty="0">
                <a:solidFill>
                  <a:srgbClr val="17375E"/>
                </a:solidFill>
              </a:rPr>
              <a:t>/app/</a:t>
            </a:r>
            <a:r>
              <a:rPr lang="en-US" sz="2400" dirty="0" err="1">
                <a:solidFill>
                  <a:srgbClr val="17375E"/>
                </a:solidFill>
              </a:rPr>
              <a:t>massachusetts</a:t>
            </a:r>
            <a:r>
              <a:rPr lang="en-US" sz="2400" dirty="0">
                <a:solidFill>
                  <a:srgbClr val="17375E"/>
                </a:solidFill>
              </a:rPr>
              <a:t>/2018/rankings/</a:t>
            </a:r>
            <a:r>
              <a:rPr lang="en-US" sz="2400" dirty="0" err="1">
                <a:solidFill>
                  <a:srgbClr val="17375E"/>
                </a:solidFill>
              </a:rPr>
              <a:t>worcester</a:t>
            </a:r>
            <a:r>
              <a:rPr lang="en-US" sz="2400" dirty="0">
                <a:solidFill>
                  <a:srgbClr val="17375E"/>
                </a:solidFill>
              </a:rPr>
              <a:t>/county/outcomes/overall/snapshot.</a:t>
            </a:r>
          </a:p>
        </p:txBody>
      </p:sp>
    </p:spTree>
    <p:extLst>
      <p:ext uri="{BB962C8B-B14F-4D97-AF65-F5344CB8AC3E}">
        <p14:creationId xmlns:p14="http://schemas.microsoft.com/office/powerpoint/2010/main" val="83220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16016</TotalTime>
  <Words>487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Kelsey Jones</dc:creator>
  <cp:lastModifiedBy>Haley, Heather-Lyn</cp:lastModifiedBy>
  <cp:revision>22</cp:revision>
  <dcterms:created xsi:type="dcterms:W3CDTF">2018-07-30T17:12:11Z</dcterms:created>
  <dcterms:modified xsi:type="dcterms:W3CDTF">2018-08-11T12:52:35Z</dcterms:modified>
</cp:coreProperties>
</file>