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256" r:id="rId2"/>
    <p:sldId id="418" r:id="rId3"/>
    <p:sldId id="301" r:id="rId4"/>
    <p:sldId id="258" r:id="rId5"/>
    <p:sldId id="391" r:id="rId6"/>
    <p:sldId id="417" r:id="rId7"/>
    <p:sldId id="357" r:id="rId8"/>
    <p:sldId id="393" r:id="rId9"/>
    <p:sldId id="414" r:id="rId10"/>
    <p:sldId id="408" r:id="rId11"/>
    <p:sldId id="425" r:id="rId12"/>
    <p:sldId id="409" r:id="rId13"/>
    <p:sldId id="410" r:id="rId14"/>
    <p:sldId id="415" r:id="rId15"/>
    <p:sldId id="395" r:id="rId16"/>
    <p:sldId id="396" r:id="rId17"/>
    <p:sldId id="397" r:id="rId18"/>
    <p:sldId id="419" r:id="rId19"/>
    <p:sldId id="350" r:id="rId20"/>
    <p:sldId id="420" r:id="rId21"/>
    <p:sldId id="315" r:id="rId22"/>
    <p:sldId id="412" r:id="rId23"/>
    <p:sldId id="411" r:id="rId24"/>
    <p:sldId id="416" r:id="rId25"/>
    <p:sldId id="421" r:id="rId26"/>
    <p:sldId id="413" r:id="rId27"/>
    <p:sldId id="322" r:id="rId28"/>
    <p:sldId id="422" r:id="rId29"/>
    <p:sldId id="407" r:id="rId30"/>
    <p:sldId id="382" r:id="rId31"/>
    <p:sldId id="423" r:id="rId32"/>
    <p:sldId id="426" r:id="rId33"/>
    <p:sldId id="424" r:id="rId3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>
      <p:cViewPr varScale="1">
        <p:scale>
          <a:sx n="74" d="100"/>
          <a:sy n="74" d="100"/>
        </p:scale>
        <p:origin x="4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84"/>
    </p:cViewPr>
  </p:sorterViewPr>
  <p:notesViewPr>
    <p:cSldViewPr>
      <p:cViewPr varScale="1">
        <p:scale>
          <a:sx n="80" d="100"/>
          <a:sy n="80" d="100"/>
        </p:scale>
        <p:origin x="-210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D0D23E0-7FE4-4660-B0E5-BA6F30A07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EDA8C-7665-4A7D-802B-03A795FB77B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E8888-7436-49B0-A646-8447540F2CAF}" type="slidenum">
              <a:rPr lang="en-US"/>
              <a:pPr/>
              <a:t>14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0D23E0-7FE4-4660-B0E5-BA6F30A0739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A77C2E-92B2-4711-A928-2DFFFB43336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EE105-9095-40C9-88CF-2E449561B65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EE105-9095-40C9-88CF-2E449561B65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EE105-9095-40C9-88CF-2E449561B65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What is LDL</a:t>
            </a:r>
          </a:p>
          <a:p>
            <a:pPr eaLnBrk="1" hangingPunct="1"/>
            <a:r>
              <a:rPr lang="en-US"/>
              <a:t>What does 103 mean</a:t>
            </a:r>
          </a:p>
          <a:p>
            <a:pPr eaLnBrk="1" hangingPunct="1"/>
            <a:r>
              <a:rPr lang="en-US"/>
              <a:t>What does this mean FOR ME?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E28101-C40B-417F-BE52-A97ACA92F467}" type="slidenum">
              <a:rPr lang="en-US"/>
              <a:pPr/>
              <a:t>24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6FD339-36EC-465F-A9AF-3E8CF13ACB5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0DA7F-9921-46F3-A6B9-35FD8386ECA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F9A18-6033-48AA-AA77-1A96E80690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600" dirty="0"/>
              <a:t>An individual’s ability to read health-related materials. </a:t>
            </a:r>
          </a:p>
          <a:p>
            <a:pPr eaLnBrk="1" hangingPunct="1"/>
            <a:r>
              <a:rPr lang="en-US" sz="1600" dirty="0"/>
              <a:t>*</a:t>
            </a:r>
            <a:r>
              <a:rPr lang="en-US" sz="1400" dirty="0"/>
              <a:t>Note: Information on such far reaching illnesses as cancer, diabetes, asthma and HIV are generally written at a reading level of 10</a:t>
            </a:r>
            <a:r>
              <a:rPr lang="en-US" sz="1400" baseline="30000" dirty="0"/>
              <a:t>th</a:t>
            </a:r>
            <a:r>
              <a:rPr lang="en-US" sz="1400" dirty="0"/>
              <a:t> grade or above!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dirty="0"/>
              <a:t>Literacy skills alone may be necessary but not sufficient.</a:t>
            </a: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F9A18-6033-48AA-AA77-1A96E80690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600" dirty="0"/>
              <a:t>An individual’s ability to read health-related materials. </a:t>
            </a:r>
          </a:p>
          <a:p>
            <a:pPr eaLnBrk="1" hangingPunct="1"/>
            <a:r>
              <a:rPr lang="en-US" sz="1600"/>
              <a:t>*</a:t>
            </a:r>
            <a:r>
              <a:rPr lang="en-US" sz="1400"/>
              <a:t>Note: Information on such far reaching illnesses as cancer, diabetes, asthma and HIV are generally written at a reading level of 10</a:t>
            </a:r>
            <a:r>
              <a:rPr lang="en-US" sz="1400" baseline="30000"/>
              <a:t>th</a:t>
            </a:r>
            <a:r>
              <a:rPr lang="en-US" sz="1400"/>
              <a:t> grade or above!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dirty="0"/>
              <a:t>Literacy skills alone may be necessary but not sufficient.</a:t>
            </a: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National Center for Education Statistics 2003, US Dept Education, national assessment</a:t>
            </a:r>
          </a:p>
          <a:p>
            <a:pPr eaLnBrk="1" hangingPunct="1"/>
            <a:r>
              <a:rPr lang="en-US" dirty="0"/>
              <a:t>http://nces.ed.gov/naal/health AVERAGE READING LEVEL OF US POP IS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pPr eaLnBrk="1" hangingPunct="1"/>
            <a:r>
              <a:rPr lang="en-US" dirty="0"/>
              <a:t>36% at basic (22) or below basic(14) health literacy</a:t>
            </a:r>
          </a:p>
          <a:p>
            <a:pPr eaLnBrk="1" hangingPunct="1"/>
            <a:r>
              <a:rPr lang="en-US" dirty="0"/>
              <a:t>Comparing 2003 to 1992; fewer adults with below basic BUT fewer with proficiency</a:t>
            </a:r>
          </a:p>
          <a:p>
            <a:pPr eaLnBrk="1" hangingPunct="1"/>
            <a:r>
              <a:rPr lang="en-US" dirty="0"/>
              <a:t>Below basic /simple, concrete),Basic/simple, everyday </a:t>
            </a:r>
            <a:r>
              <a:rPr lang="en-US" dirty="0" err="1"/>
              <a:t>activities,Intermediate</a:t>
            </a:r>
            <a:r>
              <a:rPr lang="en-US" dirty="0"/>
              <a:t>/ mod </a:t>
            </a:r>
            <a:r>
              <a:rPr lang="en-US" dirty="0" err="1"/>
              <a:t>challenging,,Proficient</a:t>
            </a:r>
            <a:r>
              <a:rPr lang="en-US" dirty="0"/>
              <a:t>/complex• </a:t>
            </a:r>
            <a:r>
              <a:rPr lang="en-US" b="1" dirty="0"/>
              <a:t>The National Adult Literacy Study (NALS</a:t>
            </a:r>
          </a:p>
          <a:p>
            <a:pPr eaLnBrk="1" hangingPunct="1"/>
            <a:r>
              <a:rPr lang="en-US" b="1" dirty="0"/>
              <a:t>1993) 49% (almost half) of all Americans do</a:t>
            </a:r>
          </a:p>
          <a:p>
            <a:pPr eaLnBrk="1" hangingPunct="1"/>
            <a:r>
              <a:rPr lang="en-US" b="1" dirty="0"/>
              <a:t>not have functional literacy above the 8th</a:t>
            </a:r>
          </a:p>
          <a:p>
            <a:pPr eaLnBrk="1" hangingPunct="1"/>
            <a:r>
              <a:rPr lang="en-US" b="1" dirty="0"/>
              <a:t>grade level.</a:t>
            </a:r>
            <a:r>
              <a:rPr lang="en-US" dirty="0"/>
              <a:t>• </a:t>
            </a:r>
            <a:r>
              <a:rPr lang="en-US" b="1" dirty="0"/>
              <a:t>Twenty five percent (25%) are functionally</a:t>
            </a:r>
          </a:p>
          <a:p>
            <a:pPr eaLnBrk="1" hangingPunct="1"/>
            <a:r>
              <a:rPr lang="en-US" b="1" dirty="0"/>
              <a:t>illiterate – that’s 40 to 44 million adults.</a:t>
            </a:r>
          </a:p>
          <a:p>
            <a:pPr eaLnBrk="1" hangingPunct="1"/>
            <a:r>
              <a:rPr lang="en-US" b="1" dirty="0"/>
              <a:t>Another 50 million adults are only</a:t>
            </a:r>
          </a:p>
          <a:p>
            <a:pPr eaLnBrk="1" hangingPunct="1"/>
            <a:r>
              <a:rPr lang="en-US" b="1" dirty="0"/>
              <a:t>marginally literate.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0D23E0-7FE4-4660-B0E5-BA6F30A0739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Science/ knowledge of basic scientific concepts, understanding of technology and scientific uncertainty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0D23E0-7FE4-4660-B0E5-BA6F30A0739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Science/ knowledge of basic scientific concepts, understanding of technology and scientific uncertainty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0D23E0-7FE4-4660-B0E5-BA6F30A0739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96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insurance</a:t>
            </a:r>
            <a:r>
              <a:rPr lang="en-US" baseline="0" dirty="0"/>
              <a:t> options</a:t>
            </a:r>
          </a:p>
          <a:p>
            <a:r>
              <a:rPr lang="en-US" baseline="0" dirty="0"/>
              <a:t>Impact of individual decisions on public health – and vice versa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0D23E0-7FE4-4660-B0E5-BA6F30A0739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we</a:t>
            </a:r>
            <a:r>
              <a:rPr lang="en-US" baseline="0" dirty="0"/>
              <a:t> use cultural references – Example from IMS: “Trojan Horse” – short cuts for us can = confusion for the patient</a:t>
            </a:r>
            <a:br>
              <a:rPr lang="en-US" baseline="0" dirty="0"/>
            </a:br>
            <a:endParaRPr lang="en-US" baseline="0" dirty="0"/>
          </a:p>
          <a:p>
            <a:r>
              <a:rPr lang="en-US" baseline="0" dirty="0"/>
              <a:t>Mom 2 </a:t>
            </a:r>
            <a:r>
              <a:rPr lang="en-US" baseline="0" dirty="0" err="1"/>
              <a:t>yo</a:t>
            </a:r>
            <a:r>
              <a:rPr lang="en-US" baseline="0" dirty="0"/>
              <a:t> – giving kids choices – Don’t ask “would you like diaper changed” – ask, “Where would you like diaper changed”.  BUT – kid already toilet trained: very concrete!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0D23E0-7FE4-4660-B0E5-BA6F30A0739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76400" y="1524000"/>
            <a:ext cx="4419600" cy="13716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048000"/>
            <a:ext cx="6705600" cy="609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2FA3A-5386-46FA-8000-E2672A173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AAB01-0557-486C-8FC5-EB5B8D4CD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AEB70-E1E5-4F61-A1DC-6991A75E0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BCB31-3E55-4DC1-979C-A2379E1D5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05D1E-0677-40AB-A8AD-C76C12752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FB057-26AD-476A-971E-E80E795EA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39726-5808-4318-8143-296E42F80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270DD-72D5-4DFE-9CF4-76E364429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799D4-DCE0-41F6-B0FA-90EE7DEE6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70B40-1FCB-44DD-B6F2-C452F4F6E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5F546-31FB-4A60-83EF-E7CF5F078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175" y="5930900"/>
            <a:ext cx="91471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59436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2008 UMMS---unauthorized reproduction, dissemination, or re-use in whole or in part is prohibited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6B8AAC24-9B70-4DE7-BE6B-A54A931F1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859A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859A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859A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859A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859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859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859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859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859A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447800"/>
            <a:ext cx="8229600" cy="2286000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Calibri" pitchFamily="34" charset="0"/>
                <a:cs typeface="Calibri" pitchFamily="34" charset="0"/>
              </a:rPr>
              <a:t> Health Literacy: 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Improve Patient Outcomes and Decrease Health Disparities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Mary M. Philbin,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EdM</a:t>
            </a:r>
            <a:br>
              <a:rPr lang="en-US" sz="5400" dirty="0"/>
            </a:br>
            <a:r>
              <a:rPr lang="en-US" sz="5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mary.philbin@umassmed.edu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6096000" y="5638800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4340" name="Picture 5" descr="http://inside.umassmed.edu/uploadedImages/CWM_Intranet/Departments/Marketing_and_Communications/Visual_Identity_Tools/MassAHEC_rgb_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5638800"/>
            <a:ext cx="28289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1143000"/>
          </a:xfrm>
        </p:spPr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The concept of health literacy is much broader than simple literacy alone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Fundamental Literacy</a:t>
            </a:r>
          </a:p>
          <a:p>
            <a:pPr>
              <a:lnSpc>
                <a:spcPct val="150000"/>
              </a:lnSpc>
            </a:pPr>
            <a:r>
              <a:rPr lang="en-US" dirty="0"/>
              <a:t>Scientific literacy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Civic literacy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Cultural literacy</a:t>
            </a:r>
          </a:p>
        </p:txBody>
      </p:sp>
      <p:pic>
        <p:nvPicPr>
          <p:cNvPr id="44034" name="Picture 2" descr="C:\Users\philbinm\AppData\Local\Microsoft\Windows\Temporary Internet Files\Content.IE5\Z3RH4FJA\MC9001570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438400"/>
            <a:ext cx="19812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1143000"/>
          </a:xfrm>
        </p:spPr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The concept of health literacy is much broader than simple literacy alone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Fundamental Literacy</a:t>
            </a:r>
          </a:p>
          <a:p>
            <a:pPr>
              <a:lnSpc>
                <a:spcPct val="150000"/>
              </a:lnSpc>
            </a:pPr>
            <a:r>
              <a:rPr lang="en-US" dirty="0"/>
              <a:t>Scientific literacy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Civic literacy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Cultural literacy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0EE6DF2-3A22-4E95-B234-A0C3AEE15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688" y="2209800"/>
            <a:ext cx="3275112" cy="32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177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1143000"/>
          </a:xfrm>
        </p:spPr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The concept of health literacy is much broader than simple literacy alone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Fundamental Literacy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Scientific literacy</a:t>
            </a:r>
          </a:p>
          <a:p>
            <a:pPr>
              <a:lnSpc>
                <a:spcPct val="150000"/>
              </a:lnSpc>
            </a:pPr>
            <a:r>
              <a:rPr lang="en-US" dirty="0"/>
              <a:t>Civic literacy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Cultural literacy</a:t>
            </a:r>
          </a:p>
        </p:txBody>
      </p:sp>
      <p:pic>
        <p:nvPicPr>
          <p:cNvPr id="6" name="Picture 5" descr="delta dental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5029200"/>
            <a:ext cx="3104762" cy="761905"/>
          </a:xfrm>
          <a:prstGeom prst="rect">
            <a:avLst/>
          </a:prstGeom>
        </p:spPr>
      </p:pic>
      <p:pic>
        <p:nvPicPr>
          <p:cNvPr id="7" name="Picture 6" descr="mass heal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2362200"/>
            <a:ext cx="1028700" cy="5143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048000"/>
            <a:ext cx="1719262" cy="16383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1143000"/>
          </a:xfrm>
        </p:spPr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The concept of health literacy is much broader than simple literacy alone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Fundamental Literacy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Scientific literacy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Civic literacy</a:t>
            </a:r>
          </a:p>
          <a:p>
            <a:pPr>
              <a:lnSpc>
                <a:spcPct val="150000"/>
              </a:lnSpc>
            </a:pPr>
            <a:r>
              <a:rPr lang="en-US" dirty="0"/>
              <a:t>Cultural literacy</a:t>
            </a:r>
          </a:p>
        </p:txBody>
      </p:sp>
      <p:pic>
        <p:nvPicPr>
          <p:cNvPr id="4" name="Picture 3" descr="medical-interpre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81940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algn="ctr"/>
            <a:r>
              <a:rPr lang="en-US"/>
              <a:t>Vulnerable Populations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Elderly </a:t>
            </a:r>
          </a:p>
          <a:p>
            <a:pPr>
              <a:lnSpc>
                <a:spcPct val="90000"/>
              </a:lnSpc>
            </a:pPr>
            <a:r>
              <a:rPr lang="en-US"/>
              <a:t>Immigrants and LEP </a:t>
            </a:r>
          </a:p>
          <a:p>
            <a:pPr>
              <a:lnSpc>
                <a:spcPct val="90000"/>
              </a:lnSpc>
            </a:pPr>
            <a:r>
              <a:rPr lang="en-US"/>
              <a:t>Poor</a:t>
            </a:r>
          </a:p>
          <a:p>
            <a:pPr>
              <a:lnSpc>
                <a:spcPct val="90000"/>
              </a:lnSpc>
            </a:pPr>
            <a:r>
              <a:rPr lang="en-US"/>
              <a:t>Mentally challenged</a:t>
            </a:r>
          </a:p>
          <a:p>
            <a:pPr>
              <a:lnSpc>
                <a:spcPct val="90000"/>
              </a:lnSpc>
            </a:pPr>
            <a:r>
              <a:rPr lang="en-US"/>
              <a:t>Poorly educated</a:t>
            </a:r>
          </a:p>
          <a:p>
            <a:pPr>
              <a:lnSpc>
                <a:spcPct val="90000"/>
              </a:lnSpc>
            </a:pPr>
            <a:r>
              <a:rPr lang="en-US"/>
              <a:t>Homeless</a:t>
            </a:r>
          </a:p>
          <a:p>
            <a:pPr>
              <a:lnSpc>
                <a:spcPct val="90000"/>
              </a:lnSpc>
            </a:pPr>
            <a:r>
              <a:rPr lang="en-US"/>
              <a:t>Prisoners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524000"/>
          </a:xfrm>
        </p:spPr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At some point, 9 out of 10 Americans have difficulty understanding and using health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029200"/>
            <a:ext cx="7772400" cy="914400"/>
          </a:xfrm>
        </p:spPr>
        <p:txBody>
          <a:bodyPr/>
          <a:lstStyle/>
          <a:p>
            <a:pPr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And remember:  </a:t>
            </a:r>
            <a:r>
              <a:rPr lang="en-US" sz="2800" i="1" dirty="0">
                <a:latin typeface="Calibri" pitchFamily="34" charset="0"/>
                <a:cs typeface="Calibri" pitchFamily="34" charset="0"/>
              </a:rPr>
              <a:t>none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of us is at our cognitive best when we are sick or under stress</a:t>
            </a:r>
            <a:r>
              <a:rPr lang="en-US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  <p:pic>
        <p:nvPicPr>
          <p:cNvPr id="4" name="Picture 3" descr="elderly pati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209800"/>
            <a:ext cx="2971800" cy="2590800"/>
          </a:xfrm>
          <a:prstGeom prst="rect">
            <a:avLst/>
          </a:prstGeom>
        </p:spPr>
      </p:pic>
      <p:pic>
        <p:nvPicPr>
          <p:cNvPr id="5" name="Picture 4" descr="xr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133600"/>
            <a:ext cx="3362325" cy="25336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Low health literacy is linked to poorer health outcomes and poorer use of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10000"/>
          </a:xfrm>
        </p:spPr>
        <p:txBody>
          <a:bodyPr/>
          <a:lstStyle/>
          <a:p>
            <a:pPr lvl="2"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lvl="2">
              <a:buNone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Hospitalization rates</a:t>
            </a:r>
          </a:p>
          <a:p>
            <a:pPr lvl="1">
              <a:buNone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		Use of emergency      services</a:t>
            </a:r>
          </a:p>
          <a:p>
            <a:pPr lvl="1">
              <a:buNone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		Medication errors</a:t>
            </a:r>
          </a:p>
          <a:p>
            <a:pPr lvl="1">
              <a:buNone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		Chronic conditions</a:t>
            </a:r>
          </a:p>
          <a:p>
            <a:pPr lvl="1">
              <a:buNone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		Mortality among     elderly </a:t>
            </a:r>
          </a:p>
          <a:p>
            <a:pPr lvl="1">
              <a:lnSpc>
                <a:spcPct val="150000"/>
              </a:lnSpc>
              <a:buNone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</a:p>
          <a:p>
            <a:pPr lvl="1">
              <a:buNone/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buNone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</a:p>
          <a:p>
            <a:pPr lvl="1">
              <a:buNone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Overall health in elderly</a:t>
            </a:r>
          </a:p>
          <a:p>
            <a:pPr lvl="1">
              <a:buNone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Mammography screening</a:t>
            </a:r>
          </a:p>
          <a:p>
            <a:pPr lvl="1">
              <a:buNone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Influenza immunizations</a:t>
            </a:r>
          </a:p>
          <a:p>
            <a:endParaRPr lang="en-US" dirty="0"/>
          </a:p>
        </p:txBody>
      </p:sp>
      <p:sp>
        <p:nvSpPr>
          <p:cNvPr id="4" name="Up Arrow 3"/>
          <p:cNvSpPr/>
          <p:nvPr/>
        </p:nvSpPr>
        <p:spPr bwMode="auto">
          <a:xfrm>
            <a:off x="609600" y="2438400"/>
            <a:ext cx="484632" cy="22098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Up Arrow 4"/>
          <p:cNvSpPr/>
          <p:nvPr/>
        </p:nvSpPr>
        <p:spPr bwMode="auto">
          <a:xfrm rot="10800000">
            <a:off x="4648200" y="2362200"/>
            <a:ext cx="484632" cy="22860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905000"/>
          </a:xfrm>
        </p:spPr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The estimated cost to the system due to low health literacy is </a:t>
            </a:r>
            <a:r>
              <a:rPr lang="en-US" strike="sngStrike" dirty="0">
                <a:latin typeface="Calibri" pitchFamily="34" charset="0"/>
                <a:cs typeface="Calibri" pitchFamily="34" charset="0"/>
              </a:rPr>
              <a:t>$100-120 </a:t>
            </a:r>
            <a:r>
              <a:rPr lang="en-US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4400" dirty="0">
                <a:latin typeface="Calibri" pitchFamily="34" charset="0"/>
                <a:cs typeface="Calibri" pitchFamily="34" charset="0"/>
              </a:rPr>
              <a:t>238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billion</a:t>
            </a:r>
            <a:r>
              <a:rPr lang="en-US" dirty="0">
                <a:latin typeface="Calibri" pitchFamily="34" charset="0"/>
                <a:cs typeface="Calibri" pitchFamily="34" charset="0"/>
              </a:rPr>
              <a:t>/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yr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Content Placeholder 3" descr="Money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91000" y="2590800"/>
            <a:ext cx="4343400" cy="2514600"/>
          </a:xfrm>
        </p:spPr>
      </p:pic>
      <p:sp>
        <p:nvSpPr>
          <p:cNvPr id="5" name="TextBox 4"/>
          <p:cNvSpPr txBox="1"/>
          <p:nvPr/>
        </p:nvSpPr>
        <p:spPr>
          <a:xfrm>
            <a:off x="457200" y="2514600"/>
            <a:ext cx="38572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alibri" pitchFamily="34" charset="0"/>
                <a:cs typeface="Calibri" pitchFamily="34" charset="0"/>
              </a:rPr>
              <a:t>Missed appointments</a:t>
            </a:r>
          </a:p>
          <a:p>
            <a:pPr algn="l"/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dirty="0">
                <a:latin typeface="Calibri" pitchFamily="34" charset="0"/>
                <a:cs typeface="Calibri" pitchFamily="34" charset="0"/>
              </a:rPr>
              <a:t>Inadequate prep = Cancelled procedures</a:t>
            </a:r>
          </a:p>
          <a:p>
            <a:pPr algn="l"/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dirty="0">
                <a:latin typeface="Calibri" pitchFamily="34" charset="0"/>
                <a:cs typeface="Calibri" pitchFamily="34" charset="0"/>
              </a:rPr>
              <a:t>Inpatient stay increased by 2 days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ED7BC-2238-4890-8CE9-90C61209A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Patient Communication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2CD39-C7AD-4F6F-A734-03A653F1D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approaches or techniques have you seen?</a:t>
            </a:r>
          </a:p>
          <a:p>
            <a:endParaRPr lang="en-US" dirty="0"/>
          </a:p>
          <a:p>
            <a:r>
              <a:rPr lang="en-US" dirty="0"/>
              <a:t>What approaches or techniques have you used? </a:t>
            </a:r>
          </a:p>
        </p:txBody>
      </p:sp>
    </p:spTree>
    <p:extLst>
      <p:ext uri="{BB962C8B-B14F-4D97-AF65-F5344CB8AC3E}">
        <p14:creationId xmlns:p14="http://schemas.microsoft.com/office/powerpoint/2010/main" val="4229391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pitchFamily="34" charset="0"/>
                <a:cs typeface="Calibri" pitchFamily="34" charset="0"/>
              </a:rPr>
              <a:t>There are 5 steps to improving provider / patient communication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51142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Slow Down!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Organize the information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Reinforce through multiple channels </a:t>
            </a:r>
          </a:p>
          <a:p>
            <a:pPr marL="400050" lvl="1" indent="0" eaLnBrk="1" hangingPunct="1">
              <a:lnSpc>
                <a:spcPct val="90000"/>
              </a:lnSpc>
              <a:buNone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Use pictures, models – “multi-media”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Encourage and help patients ask questions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Confirm understanding – Teach 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FA44C-7CC4-485A-B41F-C5BE6922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Questions to get us started: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D72F9-E346-49B6-B61B-F5B775464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barriers to effective health communication with patients? </a:t>
            </a:r>
          </a:p>
          <a:p>
            <a:r>
              <a:rPr lang="en-US" dirty="0"/>
              <a:t>What’s the goal of any health communication? </a:t>
            </a:r>
          </a:p>
          <a:p>
            <a:r>
              <a:rPr lang="en-US" dirty="0"/>
              <a:t>And are there specific questions you have or things you are hoping to address? </a:t>
            </a:r>
          </a:p>
        </p:txBody>
      </p:sp>
    </p:spTree>
    <p:extLst>
      <p:ext uri="{BB962C8B-B14F-4D97-AF65-F5344CB8AC3E}">
        <p14:creationId xmlns:p14="http://schemas.microsoft.com/office/powerpoint/2010/main" val="124935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18236F-1E49-456E-ADDD-AAEDF1E33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Organize the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F17866-F9CC-4A7B-A276-43F97BAC8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Most important point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b="1" baseline="30000" dirty="0">
                <a:latin typeface="Calibri" pitchFamily="34" charset="0"/>
                <a:cs typeface="Calibri" pitchFamily="34" charset="0"/>
              </a:rPr>
              <a:t>st - 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	- and limit the amount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Present in small chunks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Use active voice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Be specific – no hypotheticals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Reduce complexity: </a:t>
            </a:r>
          </a:p>
          <a:p>
            <a:pPr marL="971550" lvl="1" indent="-514350" eaLnBrk="1" hangingPunct="1">
              <a:lnSpc>
                <a:spcPct val="90000"/>
              </a:lnSpc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-Use plain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00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pitchFamily="34" charset="0"/>
                <a:cs typeface="Calibri" pitchFamily="34" charset="0"/>
              </a:rPr>
              <a:t>Limiting the number of points of information also reduces complexity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924800" cy="3810000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I can remember up to 3-4 key points (on a good day!) </a:t>
            </a:r>
          </a:p>
          <a:p>
            <a:pPr eaLnBrk="1" hangingPunct="1">
              <a:buNone/>
            </a:pP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I need to know: </a:t>
            </a:r>
          </a:p>
          <a:p>
            <a:pPr eaLnBrk="1" hangingPunct="1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	My diagnosis</a:t>
            </a:r>
          </a:p>
          <a:p>
            <a:pPr eaLnBrk="1" hangingPunct="1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	The treatment plan</a:t>
            </a:r>
          </a:p>
          <a:p>
            <a:pPr eaLnBrk="1" hangingPunct="1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	The importance of the plan and side effects of Rx</a:t>
            </a:r>
          </a:p>
          <a:p>
            <a:pPr eaLnBrk="1" hangingPunct="1">
              <a:buNone/>
            </a:pP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Hint: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Pathophysiology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is probably not a key point!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pitchFamily="34" charset="0"/>
                <a:cs typeface="Calibri" pitchFamily="34" charset="0"/>
              </a:rPr>
              <a:t>Plain language includes our vocabulary we use as well as medical terms and jargon</a:t>
            </a:r>
          </a:p>
        </p:txBody>
      </p:sp>
      <p:pic>
        <p:nvPicPr>
          <p:cNvPr id="6" name="Picture 5" descr="Adherence.png"/>
          <p:cNvPicPr>
            <a:picLocks noChangeAspect="1"/>
          </p:cNvPicPr>
          <p:nvPr/>
        </p:nvPicPr>
        <p:blipFill>
          <a:blip r:embed="rId3" cstate="print"/>
          <a:srcRect l="24528" t="33333" r="21698" b="41177"/>
          <a:stretch>
            <a:fillRect/>
          </a:stretch>
        </p:blipFill>
        <p:spPr>
          <a:xfrm>
            <a:off x="46892" y="2743200"/>
            <a:ext cx="9020908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2192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 pitchFamily="34" charset="0"/>
                <a:cs typeface="Calibri" pitchFamily="34" charset="0"/>
              </a:rPr>
              <a:t>Reducing complexity also includes providing a framework or context for understanding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048000" cy="3962400"/>
          </a:xfrm>
        </p:spPr>
        <p:txBody>
          <a:bodyPr/>
          <a:lstStyle/>
          <a:p>
            <a:pPr eaLnBrk="1" hangingPunct="1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“Your LDL is 103”</a:t>
            </a:r>
          </a:p>
          <a:p>
            <a:pPr eaLnBrk="1" hangingPunct="1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“Your test was negative”</a:t>
            </a:r>
          </a:p>
        </p:txBody>
      </p:sp>
      <p:pic>
        <p:nvPicPr>
          <p:cNvPr id="4" name="Picture 6" descr="ecoli_Page_1"/>
          <p:cNvPicPr>
            <a:picLocks noChangeAspect="1" noChangeArrowheads="1"/>
          </p:cNvPicPr>
          <p:nvPr/>
        </p:nvPicPr>
        <p:blipFill>
          <a:blip r:embed="rId3" cstate="print"/>
          <a:srcRect l="42451" r="458" b="37646"/>
          <a:stretch>
            <a:fillRect/>
          </a:stretch>
        </p:blipFill>
        <p:spPr bwMode="auto">
          <a:xfrm>
            <a:off x="4724401" y="1524000"/>
            <a:ext cx="3657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762000"/>
          </a:xfrm>
        </p:spPr>
        <p:txBody>
          <a:bodyPr/>
          <a:lstStyle/>
          <a:p>
            <a:r>
              <a:rPr lang="en-US" sz="3200" dirty="0"/>
              <a:t>Our 1</a:t>
            </a:r>
            <a:r>
              <a:rPr lang="en-US" sz="3200" baseline="30000" dirty="0"/>
              <a:t>st</a:t>
            </a:r>
            <a:r>
              <a:rPr lang="en-US" sz="3200" dirty="0"/>
              <a:t> Technique to improve communication is: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dirty="0"/>
              <a:t>ASK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TELL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DB823-AD81-419F-8E56-B932FDB449B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2000" y="1219200"/>
            <a:ext cx="7772400" cy="3810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ASK: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Obtain patient’s perspective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TELL: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Use an Organized Approach</a:t>
            </a:r>
          </a:p>
          <a:p>
            <a:pPr lvl="1">
              <a:buFontTx/>
              <a:buNone/>
            </a:pPr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ASK</a:t>
            </a:r>
            <a:r>
              <a:rPr lang="en-US" b="1" dirty="0"/>
              <a:t>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Encourage questions</a:t>
            </a:r>
          </a:p>
          <a:p>
            <a:pPr lvl="1"/>
            <a:r>
              <a:rPr lang="en-US" dirty="0"/>
              <a:t>Confirm understanding</a:t>
            </a:r>
            <a:endParaRPr lang="en-US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32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1219200"/>
          </a:xfrm>
        </p:spPr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nd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Technique:  Have the patient ‘Teach Back’ to you what you explained to them.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>
              <a:buNone/>
            </a:pPr>
            <a:r>
              <a:rPr lang="en-US" sz="5400" b="1" dirty="0">
                <a:solidFill>
                  <a:srgbClr val="FF0000"/>
                </a:solidFill>
              </a:rPr>
              <a:t>*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u="sng" dirty="0"/>
              <a:t>You</a:t>
            </a:r>
            <a:r>
              <a:rPr lang="en-US" sz="2800" dirty="0"/>
              <a:t> should own any confusion – don’t ‘blame’ the patient.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2800" dirty="0"/>
              <a:t>Sample questions: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I’ve given you a lot of information and I want to make sure I was clear. Can you summarize what I explained to you?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What will you do when you get home?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How will you remember to take your medicine?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/>
              <a:t>What will you tell your _______ about this visit when you get home? </a:t>
            </a:r>
            <a:endParaRPr lang="en-US" sz="1000" b="1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839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pitchFamily="34" charset="0"/>
                <a:cs typeface="Calibri" pitchFamily="34" charset="0"/>
              </a:rPr>
              <a:t>We can encourage or invite questions by changing a few words: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>
              <a:buFontTx/>
              <a:buNone/>
            </a:pPr>
            <a:r>
              <a:rPr lang="en-US"/>
              <a:t>Do you have any questions?</a:t>
            </a:r>
          </a:p>
          <a:p>
            <a:pPr algn="ctr" eaLnBrk="1" hangingPunct="1">
              <a:buFontTx/>
              <a:buNone/>
            </a:pPr>
            <a:r>
              <a:rPr lang="en-US"/>
              <a:t>v. </a:t>
            </a:r>
          </a:p>
          <a:p>
            <a:pPr eaLnBrk="1" hangingPunct="1">
              <a:buFontTx/>
              <a:buNone/>
            </a:pPr>
            <a:r>
              <a:rPr lang="en-US"/>
              <a:t>It’s your turn: What questions do you have for me? </a:t>
            </a:r>
          </a:p>
          <a:p>
            <a:pPr lvl="1" eaLnBrk="1" hangingPunct="1">
              <a:buFontTx/>
              <a:buNone/>
            </a:pPr>
            <a:endParaRPr lang="en-US"/>
          </a:p>
          <a:p>
            <a:pPr lvl="1" eaLnBrk="1" hangingPunct="1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FEF7FC-8FD4-41E4-B61B-ECC36CE5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3406775"/>
          </a:xfrm>
        </p:spPr>
        <p:txBody>
          <a:bodyPr/>
          <a:lstStyle/>
          <a:p>
            <a:r>
              <a:rPr lang="en-US" dirty="0"/>
              <a:t>Written Communication </a:t>
            </a:r>
          </a:p>
        </p:txBody>
      </p:sp>
    </p:spTree>
    <p:extLst>
      <p:ext uri="{BB962C8B-B14F-4D97-AF65-F5344CB8AC3E}">
        <p14:creationId xmlns:p14="http://schemas.microsoft.com/office/powerpoint/2010/main" val="3932528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86800" cy="1143000"/>
          </a:xfrm>
        </p:spPr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Written materials include patient education pamphlets, instructions, forms – in paper and online.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286000"/>
            <a:ext cx="3429000" cy="3886200"/>
          </a:xfrm>
        </p:spPr>
        <p:txBody>
          <a:bodyPr/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Most are too hard to read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Forms are too confusing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Reading level often exceeds 12</a:t>
            </a:r>
            <a:r>
              <a:rPr lang="en-US" sz="2800" baseline="30000" dirty="0">
                <a:latin typeface="Calibri" pitchFamily="34" charset="0"/>
                <a:cs typeface="Calibri" pitchFamily="34" charset="0"/>
              </a:rPr>
              <a:t>th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grade</a:t>
            </a:r>
          </a:p>
        </p:txBody>
      </p:sp>
      <p:graphicFrame>
        <p:nvGraphicFramePr>
          <p:cNvPr id="6145" name="Object 4"/>
          <p:cNvGraphicFramePr>
            <a:graphicFrameLocks noChangeAspect="1"/>
          </p:cNvGraphicFramePr>
          <p:nvPr/>
        </p:nvGraphicFramePr>
        <p:xfrm>
          <a:off x="4343400" y="1828800"/>
          <a:ext cx="4267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Acrobat Document" r:id="rId3" imgW="3429000" imgH="4819680" progId="AcroExch.Document.7">
                  <p:embed/>
                </p:oleObj>
              </mc:Choice>
              <mc:Fallback>
                <p:oleObj name="Acrobat Document" r:id="rId3" imgW="3429000" imgH="4819680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828800"/>
                        <a:ext cx="4267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pitchFamily="34" charset="0"/>
                <a:cs typeface="Calibri" pitchFamily="34" charset="0"/>
              </a:rPr>
              <a:t>Today’s Objectives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efine the concept of Health Literacy and unpack the complex definition.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Explore the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impact of low health literacy on health care and outcomes. 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Describe some Practical strategies for ensuring effective oral and written communication with patients.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Apply 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 strategies in practice exercises. 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077200" cy="12192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pitchFamily="34" charset="0"/>
                <a:cs typeface="Calibri" pitchFamily="34" charset="0"/>
              </a:rPr>
              <a:t>Please raise your hand once you have read and understood these sentences. </a:t>
            </a:r>
          </a:p>
        </p:txBody>
      </p:sp>
      <p:sp>
        <p:nvSpPr>
          <p:cNvPr id="6041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Your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naicisyhp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has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dednemmocer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that you have a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ypocsonoloc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Ypocsonoloc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is a test for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noloc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recnac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 It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sevlovni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gnitresni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elbixefl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gniweiv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epocs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inot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your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mutcer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 You must drink a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laiceps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diuqil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the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thgin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erofeb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the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nonitanimaxe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to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naelc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out your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noloc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AMA Foundation: Health Literacy and patient safety: Help patients understand.  Barry D. Weiss, MD  2</a:t>
            </a:r>
            <a:r>
              <a:rPr lang="en-US" sz="1800" baseline="30000" dirty="0">
                <a:latin typeface="Calibri" pitchFamily="34" charset="0"/>
                <a:cs typeface="Calibri" pitchFamily="34" charset="0"/>
              </a:rPr>
              <a:t>nd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edition, 2007.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1D10B-709B-4B5A-BD59-06FB39F70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Elements for more ‘readable’ / understandable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64B05-58AF-42EE-8FFF-DD39FE2DD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Appearance</a:t>
            </a:r>
          </a:p>
          <a:p>
            <a:r>
              <a:rPr lang="en-US" dirty="0"/>
              <a:t>Layout</a:t>
            </a:r>
          </a:p>
          <a:p>
            <a:r>
              <a:rPr lang="en-US" dirty="0"/>
              <a:t>Visual elements</a:t>
            </a:r>
          </a:p>
          <a:p>
            <a:r>
              <a:rPr lang="en-US" dirty="0"/>
              <a:t>Content</a:t>
            </a:r>
          </a:p>
          <a:p>
            <a:r>
              <a:rPr lang="en-US" dirty="0"/>
              <a:t>Organization</a:t>
            </a:r>
          </a:p>
          <a:p>
            <a:r>
              <a:rPr lang="en-US" dirty="0"/>
              <a:t>Writing Style</a:t>
            </a:r>
          </a:p>
        </p:txBody>
      </p:sp>
    </p:spTree>
    <p:extLst>
      <p:ext uri="{BB962C8B-B14F-4D97-AF65-F5344CB8AC3E}">
        <p14:creationId xmlns:p14="http://schemas.microsoft.com/office/powerpoint/2010/main" val="2082411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C26AA6-1140-460D-9C51-6A7A1611B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Practice / Application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7CC1B9-BFC0-41EE-A36C-CD7C79385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Assessing Readability</a:t>
            </a:r>
          </a:p>
          <a:p>
            <a:endParaRPr lang="en-US" dirty="0"/>
          </a:p>
          <a:p>
            <a:r>
              <a:rPr lang="en-US" dirty="0"/>
              <a:t>Applying our practical techniques</a:t>
            </a:r>
          </a:p>
          <a:p>
            <a:pPr lvl="1"/>
            <a:r>
              <a:rPr lang="en-US" dirty="0"/>
              <a:t>ASK – TELL – ASK</a:t>
            </a:r>
          </a:p>
          <a:p>
            <a:pPr lvl="1"/>
            <a:r>
              <a:rPr lang="en-US" dirty="0"/>
              <a:t>Teach Back</a:t>
            </a:r>
          </a:p>
          <a:p>
            <a:r>
              <a:rPr lang="en-US" dirty="0"/>
              <a:t>Drafting your own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69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81A29-05B5-46AF-863E-EB8806054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r>
              <a:rPr lang="en-US" dirty="0"/>
              <a:t>Calculating READABILITY &lt; 300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7E1AE-9EEA-4053-941C-E7CDD3328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191000"/>
          </a:xfrm>
        </p:spPr>
        <p:txBody>
          <a:bodyPr/>
          <a:lstStyle/>
          <a:p>
            <a:r>
              <a:rPr lang="en-US" dirty="0"/>
              <a:t>Find total # sentences</a:t>
            </a:r>
          </a:p>
          <a:p>
            <a:r>
              <a:rPr lang="en-US" dirty="0"/>
              <a:t>Find total # words</a:t>
            </a:r>
          </a:p>
          <a:p>
            <a:r>
              <a:rPr lang="en-US" dirty="0"/>
              <a:t>Find total # </a:t>
            </a:r>
            <a:r>
              <a:rPr lang="en-US" dirty="0" err="1"/>
              <a:t>syllableentences</a:t>
            </a:r>
            <a:endParaRPr lang="en-US" dirty="0"/>
          </a:p>
          <a:p>
            <a:r>
              <a:rPr lang="en-US" dirty="0"/>
              <a:t>Average Sentences/100 words </a:t>
            </a:r>
            <a:r>
              <a:rPr lang="en-US" sz="2000" dirty="0"/>
              <a:t>(#sent. X 100/ #words)</a:t>
            </a:r>
          </a:p>
          <a:p>
            <a:r>
              <a:rPr lang="en-US" dirty="0"/>
              <a:t>Average Syllables/100 words </a:t>
            </a:r>
            <a:r>
              <a:rPr lang="en-US" sz="2000" dirty="0"/>
              <a:t>(#syll. X 100 / #words)</a:t>
            </a:r>
          </a:p>
          <a:p>
            <a:r>
              <a:rPr lang="en-US" dirty="0"/>
              <a:t>Chart above 2 values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22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pitchFamily="34" charset="0"/>
                <a:cs typeface="Calibri" pitchFamily="34" charset="0"/>
              </a:rPr>
              <a:t>Health Literacy is complex, requiring multiple actions by the patient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222222"/>
                </a:solidFill>
                <a:effectLst/>
                <a:latin typeface="Montserrat"/>
              </a:rPr>
              <a:t>Personal health literacy 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Montserrat"/>
              </a:rPr>
              <a:t>is the degree to which individuals have the ability to find, understand, and use information and services to inform health-related decisions and actions for themselves and others.</a:t>
            </a:r>
          </a:p>
          <a:p>
            <a:pPr marL="0" indent="0" algn="l">
              <a:buNone/>
            </a:pPr>
            <a:endParaRPr lang="en-US" sz="2400" b="0" i="0" dirty="0">
              <a:solidFill>
                <a:srgbClr val="222222"/>
              </a:solidFill>
              <a:effectLst/>
              <a:latin typeface="Montserra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222222"/>
                </a:solidFill>
                <a:effectLst/>
                <a:latin typeface="Montserrat"/>
              </a:rPr>
              <a:t>Organizational health literacy 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Montserrat"/>
              </a:rPr>
              <a:t>is the degree to which organizations equitably enable individuals to find, understand, and use information and services to inform health-related decisions and actions for themselves and others.</a:t>
            </a:r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r>
              <a:rPr lang="en-US" sz="1800" dirty="0"/>
              <a:t>Developed for Healthy People 2030. 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pitchFamily="34" charset="0"/>
                <a:cs typeface="Calibri" pitchFamily="34" charset="0"/>
              </a:rPr>
              <a:t>Health Literacy is complex, requiring multiple actions by the patient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The degree to which individuals have the ability to: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>
                <a:latin typeface="Calibri" pitchFamily="34" charset="0"/>
                <a:cs typeface="Calibri" pitchFamily="34" charset="0"/>
              </a:rPr>
              <a:t> Find,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>
                <a:latin typeface="Calibri" pitchFamily="34" charset="0"/>
                <a:cs typeface="Calibri" pitchFamily="34" charset="0"/>
              </a:rPr>
              <a:t>Understand and 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>
                <a:latin typeface="Calibri" pitchFamily="34" charset="0"/>
                <a:cs typeface="Calibri" pitchFamily="34" charset="0"/>
              </a:rPr>
              <a:t>Apply / Use health information and services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>
                <a:latin typeface="Calibri" pitchFamily="34" charset="0"/>
                <a:cs typeface="Calibri" pitchFamily="34" charset="0"/>
              </a:rPr>
              <a:t>To make decisions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>
                <a:latin typeface="Calibri" pitchFamily="34" charset="0"/>
                <a:cs typeface="Calibri" pitchFamily="34" charset="0"/>
              </a:rPr>
              <a:t>To take action </a:t>
            </a:r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91506-5331-4155-BC23-15849C6D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for 2030: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E309B-01C1-418B-98B1-CDD1B148A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38100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Montserrat"/>
              </a:rPr>
              <a:t>Emphasize people’s ability to </a:t>
            </a:r>
            <a:r>
              <a:rPr lang="en-US" b="0" i="1" dirty="0">
                <a:solidFill>
                  <a:srgbClr val="222222"/>
                </a:solidFill>
                <a:effectLst/>
                <a:latin typeface="Montserrat"/>
              </a:rPr>
              <a:t>use</a:t>
            </a:r>
            <a:r>
              <a:rPr lang="en-US" b="0" i="0" dirty="0">
                <a:solidFill>
                  <a:srgbClr val="222222"/>
                </a:solidFill>
                <a:effectLst/>
                <a:latin typeface="Montserrat"/>
              </a:rPr>
              <a:t> health information rather than just understand it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Montserrat"/>
              </a:rPr>
              <a:t>Focus on the ability to make “well-informed” decisions rather than “appropriate” ones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Montserrat"/>
              </a:rPr>
              <a:t>Incorporate a public health perspective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Montserrat"/>
              </a:rPr>
              <a:t>Acknowledge that organizations have a responsibility to address health literacy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0668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pitchFamily="34" charset="0"/>
                <a:cs typeface="Calibri" pitchFamily="34" charset="0"/>
              </a:rPr>
              <a:t>Adequate health literacy expects patients to take an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active role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in their health care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>
                <a:latin typeface="Calibri" pitchFamily="34" charset="0"/>
                <a:cs typeface="Calibri" pitchFamily="34" charset="0"/>
              </a:rPr>
              <a:t>Patients will seek to </a:t>
            </a:r>
            <a:r>
              <a:rPr lang="en-US" sz="2500" i="1" u="sng" dirty="0">
                <a:latin typeface="Calibri" pitchFamily="34" charset="0"/>
                <a:cs typeface="Calibri" pitchFamily="34" charset="0"/>
              </a:rPr>
              <a:t>understand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>
                <a:latin typeface="Calibri" pitchFamily="34" charset="0"/>
                <a:cs typeface="Calibri" pitchFamily="34" charset="0"/>
              </a:rPr>
              <a:t>Health conditions/diagnoses</a:t>
            </a:r>
            <a:endParaRPr lang="en-US" sz="2500" dirty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500" dirty="0">
                <a:latin typeface="Calibri" pitchFamily="34" charset="0"/>
                <a:cs typeface="Calibri" pitchFamily="34" charset="0"/>
              </a:rPr>
              <a:t>Preventive care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dirty="0">
                <a:latin typeface="Calibri" pitchFamily="34" charset="0"/>
                <a:cs typeface="Calibri" pitchFamily="34" charset="0"/>
              </a:rPr>
              <a:t>Next steps – referrals, visits, etc.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>
                <a:latin typeface="Calibri" pitchFamily="34" charset="0"/>
                <a:cs typeface="Calibri" pitchFamily="34" charset="0"/>
              </a:rPr>
              <a:t>Patients will </a:t>
            </a:r>
            <a:r>
              <a:rPr lang="en-US" sz="2500" i="1" u="sng" dirty="0">
                <a:latin typeface="Calibri" pitchFamily="34" charset="0"/>
                <a:cs typeface="Calibri" pitchFamily="34" charset="0"/>
              </a:rPr>
              <a:t>follow up/follow through</a:t>
            </a:r>
            <a:r>
              <a:rPr lang="en-US" sz="25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with the plan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dirty="0">
                <a:latin typeface="Calibri" pitchFamily="34" charset="0"/>
                <a:cs typeface="Calibri" pitchFamily="34" charset="0"/>
              </a:rPr>
              <a:t>Make and keep appointments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dirty="0">
                <a:latin typeface="Calibri" pitchFamily="34" charset="0"/>
                <a:cs typeface="Calibri" pitchFamily="34" charset="0"/>
              </a:rPr>
              <a:t>Change behavior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>
                <a:latin typeface="Calibri" pitchFamily="34" charset="0"/>
                <a:cs typeface="Calibri" pitchFamily="34" charset="0"/>
              </a:rPr>
              <a:t>Patients will </a:t>
            </a:r>
            <a:r>
              <a:rPr lang="en-US" sz="2500" i="1" u="sng" dirty="0">
                <a:latin typeface="Calibri" pitchFamily="34" charset="0"/>
                <a:cs typeface="Calibri" pitchFamily="34" charset="0"/>
              </a:rPr>
              <a:t>partner with providers –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Take responsibility for their health and outcomes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dirty="0">
                <a:latin typeface="Calibri" pitchFamily="34" charset="0"/>
                <a:cs typeface="Calibri" pitchFamily="34" charset="0"/>
              </a:rPr>
              <a:t>Ask questions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dirty="0">
                <a:latin typeface="Calibri" pitchFamily="34" charset="0"/>
                <a:cs typeface="Calibri" pitchFamily="34" charset="0"/>
              </a:rPr>
              <a:t>Apply and use health information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1143000"/>
          </a:xfrm>
        </p:spPr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The concept of health literacy is much broader than simple literacy alone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Fundamental Literacy</a:t>
            </a:r>
          </a:p>
          <a:p>
            <a:pPr>
              <a:lnSpc>
                <a:spcPct val="150000"/>
              </a:lnSpc>
            </a:pPr>
            <a:r>
              <a:rPr lang="en-US" dirty="0"/>
              <a:t>Scientific literacy</a:t>
            </a:r>
          </a:p>
          <a:p>
            <a:pPr>
              <a:lnSpc>
                <a:spcPct val="150000"/>
              </a:lnSpc>
            </a:pPr>
            <a:r>
              <a:rPr lang="en-US" dirty="0"/>
              <a:t>Civic literacy</a:t>
            </a:r>
          </a:p>
          <a:p>
            <a:pPr>
              <a:lnSpc>
                <a:spcPct val="150000"/>
              </a:lnSpc>
            </a:pPr>
            <a:r>
              <a:rPr lang="en-US" dirty="0"/>
              <a:t>Cultural literacy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1143000"/>
          </a:xfrm>
        </p:spPr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The concept of health literacy is much broader than simple literacy alone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Fundamental Literacy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</a:rPr>
              <a:t>Scientific literacy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</a:rPr>
              <a:t>Civic literacy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</a:rPr>
              <a:t>Cultural literacy</a:t>
            </a:r>
          </a:p>
        </p:txBody>
      </p:sp>
      <p:pic>
        <p:nvPicPr>
          <p:cNvPr id="19468" name="Picture 12" descr="C:\Users\philbinm\AppData\Local\Microsoft\Windows\Temporary Internet Files\Content.IE5\MT4XXASU\MP90040112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286000"/>
            <a:ext cx="2496312" cy="3121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CWM Powerpoint templace</Template>
  <TotalTime>1505</TotalTime>
  <Words>1244</Words>
  <Application>Microsoft Office PowerPoint</Application>
  <PresentationFormat>On-screen Show (4:3)</PresentationFormat>
  <Paragraphs>236</Paragraphs>
  <Slides>33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Montserrat</vt:lpstr>
      <vt:lpstr>Times</vt:lpstr>
      <vt:lpstr>Blank Presentation</vt:lpstr>
      <vt:lpstr>Acrobat Document</vt:lpstr>
      <vt:lpstr> Health Literacy:  Improve Patient Outcomes and Decrease Health Disparities  Mary M. Philbin, EdM  mary.philbin@umassmed.edu </vt:lpstr>
      <vt:lpstr>Some Questions to get us started: </vt:lpstr>
      <vt:lpstr>Today’s Objectives</vt:lpstr>
      <vt:lpstr>Health Literacy is complex, requiring multiple actions by the patient</vt:lpstr>
      <vt:lpstr>Health Literacy is complex, requiring multiple actions by the patient</vt:lpstr>
      <vt:lpstr>Changes for 2030:</vt:lpstr>
      <vt:lpstr>Adequate health literacy expects patients to take an active role in their health care</vt:lpstr>
      <vt:lpstr>The concept of health literacy is much broader than simple literacy alone</vt:lpstr>
      <vt:lpstr>The concept of health literacy is much broader than simple literacy alone</vt:lpstr>
      <vt:lpstr>The concept of health literacy is much broader than simple literacy alone</vt:lpstr>
      <vt:lpstr>The concept of health literacy is much broader than simple literacy alone</vt:lpstr>
      <vt:lpstr>The concept of health literacy is much broader than simple literacy alone</vt:lpstr>
      <vt:lpstr>The concept of health literacy is much broader than simple literacy alone</vt:lpstr>
      <vt:lpstr>Vulnerable Populations</vt:lpstr>
      <vt:lpstr>At some point, 9 out of 10 Americans have difficulty understanding and using health information</vt:lpstr>
      <vt:lpstr>Low health literacy is linked to poorer health outcomes and poorer use of services</vt:lpstr>
      <vt:lpstr>The estimated cost to the system due to low health literacy is $100-120   238 billion/yr</vt:lpstr>
      <vt:lpstr>Effective Patient Communication </vt:lpstr>
      <vt:lpstr>There are 5 steps to improving provider / patient communication</vt:lpstr>
      <vt:lpstr>Organize the information</vt:lpstr>
      <vt:lpstr>Limiting the number of points of information also reduces complexity</vt:lpstr>
      <vt:lpstr>Plain language includes our vocabulary we use as well as medical terms and jargon</vt:lpstr>
      <vt:lpstr>Reducing complexity also includes providing a framework or context for understanding</vt:lpstr>
      <vt:lpstr>Our 1st Technique to improve communication is:</vt:lpstr>
      <vt:lpstr>PowerPoint Presentation</vt:lpstr>
      <vt:lpstr>2nd Technique:  Have the patient ‘Teach Back’ to you what you explained to them. </vt:lpstr>
      <vt:lpstr>We can encourage or invite questions by changing a few words: </vt:lpstr>
      <vt:lpstr>Written Communication </vt:lpstr>
      <vt:lpstr>Written materials include patient education pamphlets, instructions, forms – in paper and online.</vt:lpstr>
      <vt:lpstr>Please raise your hand once you have read and understood these sentences. </vt:lpstr>
      <vt:lpstr>Key Elements for more ‘readable’ / understandable materials</vt:lpstr>
      <vt:lpstr>Some Practice / Application</vt:lpstr>
      <vt:lpstr>Calculating READABILITY &lt; 300 words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Literacy</dc:title>
  <dc:creator>Emily Philbin</dc:creator>
  <cp:lastModifiedBy>Masoud, Jennifer</cp:lastModifiedBy>
  <cp:revision>139</cp:revision>
  <dcterms:created xsi:type="dcterms:W3CDTF">2006-12-11T13:23:25Z</dcterms:created>
  <dcterms:modified xsi:type="dcterms:W3CDTF">2020-10-23T19:56:02Z</dcterms:modified>
</cp:coreProperties>
</file>