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m4a" ContentType="audio/mp4"/>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5.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14.xml" ContentType="application/vnd.openxmlformats-officedocument.presentationml.notesSlide+xml"/>
  <Override PartName="/ppt/charts/chart10.xml" ContentType="application/vnd.openxmlformats-officedocument.drawingml.chart+xml"/>
  <Override PartName="/ppt/theme/themeOverride1.xml" ContentType="application/vnd.openxmlformats-officedocument.themeOverride+xml"/>
  <Override PartName="/ppt/drawings/drawing3.xml" ContentType="application/vnd.openxmlformats-officedocument.drawingml.chartshapes+xml"/>
  <Override PartName="/ppt/notesSlides/notesSlide15.xml" ContentType="application/vnd.openxmlformats-officedocument.presentationml.notesSl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charts/chart12.xml" ContentType="application/vnd.openxmlformats-officedocument.drawingml.chart+xml"/>
  <Override PartName="/ppt/charts/style6.xml" ContentType="application/vnd.ms-office.chartstyle+xml"/>
  <Override PartName="/ppt/charts/colors6.xml" ContentType="application/vnd.ms-office.chartcolorstyle+xml"/>
  <Override PartName="/ppt/charts/chart13.xml" ContentType="application/vnd.openxmlformats-officedocument.drawingml.chart+xml"/>
  <Override PartName="/ppt/charts/chart14.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4.xml" ContentType="application/vnd.openxmlformats-officedocument.drawingml.chartshapes+xml"/>
  <Override PartName="/ppt/charts/chart15.xml" ContentType="application/vnd.openxmlformats-officedocument.drawingml.chart+xml"/>
  <Override PartName="/ppt/theme/themeOverride2.xml" ContentType="application/vnd.openxmlformats-officedocument.themeOverride+xml"/>
  <Override PartName="/ppt/charts/chart16.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5.xml" ContentType="application/vnd.openxmlformats-officedocument.drawingml.chartshapes+xml"/>
  <Override PartName="/ppt/charts/chart17.xml" ContentType="application/vnd.openxmlformats-officedocument.drawingml.chart+xml"/>
  <Override PartName="/ppt/charts/style9.xml" ContentType="application/vnd.ms-office.chartstyle+xml"/>
  <Override PartName="/ppt/charts/colors9.xml" ContentType="application/vnd.ms-office.chartcolorstyle+xml"/>
  <Override PartName="/ppt/charts/chart1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9.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0.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1.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2.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7.xml" ContentType="application/vnd.openxmlformats-officedocument.presentationml.notesSlide+xml"/>
  <Override PartName="/ppt/charts/chart23.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8.xml" ContentType="application/vnd.openxmlformats-officedocument.presentationml.notesSlide+xml"/>
  <Override PartName="/ppt/media/image22.jpg" ContentType="image/jpg"/>
  <Override PartName="/ppt/notesSlides/notesSlide19.xml" ContentType="application/vnd.openxmlformats-officedocument.presentationml.notesSlide+xml"/>
  <Override PartName="/ppt/media/image23.jpg" ContentType="image/jpg"/>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68" r:id="rId3"/>
  </p:sldMasterIdLst>
  <p:notesMasterIdLst>
    <p:notesMasterId r:id="rId51"/>
  </p:notesMasterIdLst>
  <p:handoutMasterIdLst>
    <p:handoutMasterId r:id="rId52"/>
  </p:handoutMasterIdLst>
  <p:sldIdLst>
    <p:sldId id="372" r:id="rId4"/>
    <p:sldId id="371" r:id="rId5"/>
    <p:sldId id="340" r:id="rId6"/>
    <p:sldId id="257" r:id="rId7"/>
    <p:sldId id="261" r:id="rId8"/>
    <p:sldId id="258" r:id="rId9"/>
    <p:sldId id="344" r:id="rId10"/>
    <p:sldId id="341" r:id="rId11"/>
    <p:sldId id="334" r:id="rId12"/>
    <p:sldId id="336" r:id="rId13"/>
    <p:sldId id="264" r:id="rId14"/>
    <p:sldId id="310" r:id="rId15"/>
    <p:sldId id="268" r:id="rId16"/>
    <p:sldId id="267" r:id="rId17"/>
    <p:sldId id="309" r:id="rId18"/>
    <p:sldId id="337" r:id="rId19"/>
    <p:sldId id="270" r:id="rId20"/>
    <p:sldId id="287" r:id="rId21"/>
    <p:sldId id="348" r:id="rId22"/>
    <p:sldId id="271" r:id="rId23"/>
    <p:sldId id="306" r:id="rId24"/>
    <p:sldId id="335" r:id="rId25"/>
    <p:sldId id="272" r:id="rId26"/>
    <p:sldId id="307" r:id="rId27"/>
    <p:sldId id="273" r:id="rId28"/>
    <p:sldId id="352" r:id="rId29"/>
    <p:sldId id="339" r:id="rId30"/>
    <p:sldId id="265" r:id="rId31"/>
    <p:sldId id="295" r:id="rId32"/>
    <p:sldId id="280" r:id="rId33"/>
    <p:sldId id="266" r:id="rId34"/>
    <p:sldId id="285" r:id="rId35"/>
    <p:sldId id="362" r:id="rId36"/>
    <p:sldId id="282" r:id="rId37"/>
    <p:sldId id="320" r:id="rId38"/>
    <p:sldId id="322" r:id="rId39"/>
    <p:sldId id="323" r:id="rId40"/>
    <p:sldId id="276" r:id="rId41"/>
    <p:sldId id="327" r:id="rId42"/>
    <p:sldId id="325" r:id="rId43"/>
    <p:sldId id="298" r:id="rId44"/>
    <p:sldId id="299" r:id="rId45"/>
    <p:sldId id="376" r:id="rId46"/>
    <p:sldId id="377" r:id="rId47"/>
    <p:sldId id="378" r:id="rId48"/>
    <p:sldId id="379" r:id="rId49"/>
    <p:sldId id="380" r:id="rId50"/>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xon, Nikki" initials="NN" lastIdx="5" clrIdx="0">
    <p:extLst>
      <p:ext uri="{19B8F6BF-5375-455C-9EA6-DF929625EA0E}">
        <p15:presenceInfo xmlns:p15="http://schemas.microsoft.com/office/powerpoint/2012/main" userId="S-1-5-21-857696778-1102334963-184960113-224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68C"/>
    <a:srgbClr val="9C5BCD"/>
    <a:srgbClr val="00B0F0"/>
    <a:srgbClr val="012060"/>
    <a:srgbClr val="8A0000"/>
    <a:srgbClr val="000000"/>
    <a:srgbClr val="01CFC0"/>
    <a:srgbClr val="EBFFFE"/>
    <a:srgbClr val="B3FFFA"/>
    <a:srgbClr val="5CFE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523" autoAdjust="0"/>
    <p:restoredTop sz="89565" autoAdjust="0"/>
  </p:normalViewPr>
  <p:slideViewPr>
    <p:cSldViewPr snapToGrid="0">
      <p:cViewPr varScale="1">
        <p:scale>
          <a:sx n="112" d="100"/>
          <a:sy n="112" d="100"/>
        </p:scale>
        <p:origin x="16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Zach\Dropbox%20(Personal)\Health%20Disparities%20Report\Health%20Disparities%20Report\race,%20ethnicity.xlsx" TargetMode="Externa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C:\Users\nixonn.WORCESTER\AppData\Local\Temp\Temp1_Discrimination%20by%20Race.zip\2018%20English%20CHA%20Survey.xlsx" TargetMode="External"/><Relationship Id="rId1" Type="http://schemas.openxmlformats.org/officeDocument/2006/relationships/themeOverride" Target="../theme/themeOverride1.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Zach\Dropbox%20(Personal)\Health%20Disparities%20Report\More%20census%20for%20health%20disparities.xlsx" TargetMode="External"/><Relationship Id="rId2" Type="http://schemas.microsoft.com/office/2011/relationships/chartColorStyle" Target="colors6.xml"/><Relationship Id="rId1" Type="http://schemas.microsoft.com/office/2011/relationships/chartStyle" Target="style6.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4.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4.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16.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5.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Zach\Dropbox%20(Personal)\Health%20Disparities%20Report\More%20census%20for%20health%20disparities.xlsx" TargetMode="External"/><Relationship Id="rId2" Type="http://schemas.microsoft.com/office/2011/relationships/chartColorStyle" Target="colors9.xml"/><Relationship Id="rId1" Type="http://schemas.microsoft.com/office/2011/relationships/chartStyle" Target="style9.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0.xml"/><Relationship Id="rId1" Type="http://schemas.microsoft.com/office/2011/relationships/chartStyle" Target="style10.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nixonn.WORCESTER\AppData\Local\Microsoft\Windows\Temporary%20Internet%20Files\Content.Outlook\51Y7IAWI\ED%20and%20HDD%20charts.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embeddings/oleObject1.bin"/></Relationships>
</file>

<file path=ppt/charts/_rels/chart20.xml.rels><?xml version="1.0" encoding="UTF-8" standalone="yes"?>
<Relationships xmlns="http://schemas.openxmlformats.org/package/2006/relationships"><Relationship Id="rId3" Type="http://schemas.openxmlformats.org/officeDocument/2006/relationships/oleObject" Target="file:///C:\Users\nixonn.WORCESTER\AppData\Local\Microsoft\Windows\Temporary%20Internet%20Files\Content.Outlook\51Y7IAWI\ED%20and%20HDD%20charts.xlsx" TargetMode="External"/><Relationship Id="rId2" Type="http://schemas.microsoft.com/office/2011/relationships/chartColorStyle" Target="colors12.xml"/><Relationship Id="rId1" Type="http://schemas.microsoft.com/office/2011/relationships/chartStyle" Target="style12.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nixonn.WORCESTER\AppData\Local\Microsoft\Windows\Temporary%20Internet%20Files\Content.Outlook\51Y7IAWI\ED%20and%20HDD%20charts.xlsx" TargetMode="External"/><Relationship Id="rId2" Type="http://schemas.microsoft.com/office/2011/relationships/chartColorStyle" Target="colors13.xml"/><Relationship Id="rId1" Type="http://schemas.microsoft.com/office/2011/relationships/chartStyle" Target="style13.xml"/></Relationships>
</file>

<file path=ppt/charts/_rels/chart22.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14.xml"/><Relationship Id="rId1" Type="http://schemas.microsoft.com/office/2011/relationships/chartStyle" Target="style14.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Zach\Dropbox%20(Personal)\Health%20Disparities%20Report\More%20census%20for%20health%20disparities.xlsx" TargetMode="External"/><Relationship Id="rId2" Type="http://schemas.microsoft.com/office/2011/relationships/chartColorStyle" Target="colors15.xml"/><Relationship Id="rId1" Type="http://schemas.microsoft.com/office/2011/relationships/chartStyle" Target="style15.xml"/></Relationships>
</file>

<file path=ppt/charts/_rels/chart3.xml.rels><?xml version="1.0" encoding="UTF-8" standalone="yes"?>
<Relationships xmlns="http://schemas.openxmlformats.org/package/2006/relationships"><Relationship Id="rId3" Type="http://schemas.openxmlformats.org/officeDocument/2006/relationships/oleObject" Target="file:///C:\Users\Zach\Dropbox%20(Personal)\Health%20Disparities%20Report\More%20census%20for%20health%20disparities.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file:///C:\Users\Zach\Dropbox%20(Personal)\Health%20Disparities%20Report\More%20census%20for%20health%20disparities.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C:\Users\Zach\Dropbox%20(Personal)\Health%20Disparities%20Report\More%20census%20for%20health%20disparities.xlsx"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oleObject" Target="file:///C:\Users\Zach\Dropbox%20(Personal)\Health%20Disparities%20Report\More%20census%20for%20health%20disparities.xlsx"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1" Type="http://schemas.openxmlformats.org/officeDocument/2006/relationships/oleObject" Target="file:///\\cowfsrv1\shared\whc\Health%20Shared\Administration\Epidemiology\HEALTH%20DISPARITY\Copy%20of%20Worcester%20Population%20by%20race%20and%20nativity_nn%20(Autosaved).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https://d.docs.live.net/0402fb3bb81653ad/WORCESTER/Dropbox%20Files/WDPH/WPS%20staffing%20dispariti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a:solidFill>
                  <a:schemeClr val="tx1"/>
                </a:solidFill>
              </a:rPr>
              <a:t>Race/Ethnicity</a:t>
            </a:r>
            <a:r>
              <a:rPr lang="en-US" b="1" baseline="0">
                <a:solidFill>
                  <a:schemeClr val="tx1"/>
                </a:solidFill>
              </a:rPr>
              <a:t> and Nativity</a:t>
            </a:r>
          </a:p>
        </c:rich>
      </c:tx>
      <c:layout/>
      <c:overlay val="0"/>
      <c:spPr>
        <a:noFill/>
        <a:ln>
          <a:noFill/>
        </a:ln>
        <a:effectLst/>
      </c:spPr>
    </c:title>
    <c:autoTitleDeleted val="0"/>
    <c:plotArea>
      <c:layout/>
      <c:pieChart>
        <c:varyColors val="1"/>
        <c:ser>
          <c:idx val="0"/>
          <c:order val="0"/>
          <c:dPt>
            <c:idx val="0"/>
            <c:bubble3D val="0"/>
            <c:spPr>
              <a:solidFill>
                <a:srgbClr val="00B0F0"/>
              </a:solidFill>
              <a:ln w="19050">
                <a:solidFill>
                  <a:schemeClr val="lt1"/>
                </a:solidFill>
              </a:ln>
              <a:effectLst/>
            </c:spPr>
            <c:extLst>
              <c:ext xmlns:c16="http://schemas.microsoft.com/office/drawing/2014/chart" uri="{C3380CC4-5D6E-409C-BE32-E72D297353CC}">
                <c16:uniqueId val="{0000002D-9684-4192-92F3-09281B1F205A}"/>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31-9684-4192-92F3-09281B1F205A}"/>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38-9684-4192-92F3-09281B1F205A}"/>
              </c:ext>
            </c:extLst>
          </c:dPt>
          <c:dPt>
            <c:idx val="3"/>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3F-9684-4192-92F3-09281B1F205A}"/>
              </c:ext>
            </c:extLst>
          </c:dPt>
          <c:dPt>
            <c:idx val="4"/>
            <c:bubble3D val="0"/>
            <c:spPr>
              <a:solidFill>
                <a:srgbClr val="9C5BCD"/>
              </a:solidFill>
              <a:ln w="19050">
                <a:solidFill>
                  <a:schemeClr val="lt1"/>
                </a:solidFill>
              </a:ln>
              <a:effectLst/>
            </c:spPr>
            <c:extLst>
              <c:ext xmlns:c16="http://schemas.microsoft.com/office/drawing/2014/chart" uri="{C3380CC4-5D6E-409C-BE32-E72D297353CC}">
                <c16:uniqueId val="{00000044-9684-4192-92F3-09281B1F205A}"/>
              </c:ext>
            </c:extLst>
          </c:dPt>
          <c:dPt>
            <c:idx val="5"/>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B-0ADB-4E54-BC21-778961B4A3EC}"/>
              </c:ext>
            </c:extLst>
          </c:dPt>
          <c:dPt>
            <c:idx val="6"/>
            <c:bubble3D val="0"/>
            <c:spPr>
              <a:pattFill prst="wdDnDiag">
                <a:fgClr>
                  <a:srgbClr val="00B0F0"/>
                </a:fgClr>
                <a:bgClr>
                  <a:schemeClr val="bg1"/>
                </a:bgClr>
              </a:pattFill>
              <a:ln w="19050">
                <a:solidFill>
                  <a:schemeClr val="lt1"/>
                </a:solidFill>
              </a:ln>
              <a:effectLst/>
            </c:spPr>
            <c:extLst>
              <c:ext xmlns:c16="http://schemas.microsoft.com/office/drawing/2014/chart" uri="{C3380CC4-5D6E-409C-BE32-E72D297353CC}">
                <c16:uniqueId val="{0000000D-0ADB-4E54-BC21-778961B4A3EC}"/>
              </c:ext>
            </c:extLst>
          </c:dPt>
          <c:dPt>
            <c:idx val="7"/>
            <c:bubble3D val="0"/>
            <c:spPr>
              <a:pattFill prst="wdDnDiag">
                <a:fgClr>
                  <a:schemeClr val="accent4"/>
                </a:fgClr>
                <a:bgClr>
                  <a:schemeClr val="bg1"/>
                </a:bgClr>
              </a:pattFill>
              <a:ln w="19050">
                <a:solidFill>
                  <a:schemeClr val="lt1"/>
                </a:solidFill>
              </a:ln>
              <a:effectLst/>
            </c:spPr>
            <c:extLst>
              <c:ext xmlns:c16="http://schemas.microsoft.com/office/drawing/2014/chart" uri="{C3380CC4-5D6E-409C-BE32-E72D297353CC}">
                <c16:uniqueId val="{0000000F-0ADB-4E54-BC21-778961B4A3EC}"/>
              </c:ext>
            </c:extLst>
          </c:dPt>
          <c:dPt>
            <c:idx val="8"/>
            <c:bubble3D val="0"/>
            <c:spPr>
              <a:pattFill prst="wdDnDiag">
                <a:fgClr>
                  <a:schemeClr val="accent1">
                    <a:lumMod val="75000"/>
                  </a:schemeClr>
                </a:fgClr>
                <a:bgClr>
                  <a:schemeClr val="bg1"/>
                </a:bgClr>
              </a:pattFill>
              <a:ln w="19050">
                <a:solidFill>
                  <a:schemeClr val="lt1"/>
                </a:solidFill>
              </a:ln>
              <a:effectLst/>
            </c:spPr>
            <c:extLst>
              <c:ext xmlns:c16="http://schemas.microsoft.com/office/drawing/2014/chart" uri="{C3380CC4-5D6E-409C-BE32-E72D297353CC}">
                <c16:uniqueId val="{00000001-9684-4192-92F3-09281B1F205A}"/>
              </c:ext>
            </c:extLst>
          </c:dPt>
          <c:dPt>
            <c:idx val="9"/>
            <c:bubble3D val="0"/>
            <c:spPr>
              <a:pattFill prst="wdDnDiag">
                <a:fgClr>
                  <a:schemeClr val="accent6"/>
                </a:fgClr>
                <a:bgClr>
                  <a:schemeClr val="bg1"/>
                </a:bgClr>
              </a:pattFill>
              <a:ln w="19050">
                <a:solidFill>
                  <a:schemeClr val="lt1"/>
                </a:solidFill>
              </a:ln>
              <a:effectLst/>
            </c:spPr>
            <c:extLst>
              <c:ext xmlns:c16="http://schemas.microsoft.com/office/drawing/2014/chart" uri="{C3380CC4-5D6E-409C-BE32-E72D297353CC}">
                <c16:uniqueId val="{00000007-9684-4192-92F3-09281B1F205A}"/>
              </c:ext>
            </c:extLst>
          </c:dPt>
          <c:dPt>
            <c:idx val="10"/>
            <c:bubble3D val="0"/>
            <c:spPr>
              <a:pattFill prst="wdDnDiag">
                <a:fgClr>
                  <a:srgbClr val="9C5BCD"/>
                </a:fgClr>
                <a:bgClr>
                  <a:schemeClr val="bg1"/>
                </a:bgClr>
              </a:pattFill>
              <a:ln w="19050">
                <a:solidFill>
                  <a:schemeClr val="lt1"/>
                </a:solidFill>
              </a:ln>
              <a:effectLst/>
            </c:spPr>
            <c:extLst>
              <c:ext xmlns:c16="http://schemas.microsoft.com/office/drawing/2014/chart" uri="{C3380CC4-5D6E-409C-BE32-E72D297353CC}">
                <c16:uniqueId val="{0000000F-9684-4192-92F3-09281B1F205A}"/>
              </c:ext>
            </c:extLst>
          </c:dPt>
          <c:dPt>
            <c:idx val="11"/>
            <c:bubble3D val="0"/>
            <c:spPr>
              <a:pattFill prst="wdDnDiag">
                <a:fgClr>
                  <a:schemeClr val="bg1">
                    <a:lumMod val="75000"/>
                  </a:schemeClr>
                </a:fgClr>
                <a:bgClr>
                  <a:schemeClr val="bg1"/>
                </a:bgClr>
              </a:pattFill>
              <a:ln w="19050">
                <a:solidFill>
                  <a:schemeClr val="lt1"/>
                </a:solidFill>
              </a:ln>
              <a:effectLst/>
            </c:spPr>
            <c:extLst>
              <c:ext xmlns:c16="http://schemas.microsoft.com/office/drawing/2014/chart" uri="{C3380CC4-5D6E-409C-BE32-E72D297353CC}">
                <c16:uniqueId val="{00000014-9684-4192-92F3-09281B1F205A}"/>
              </c:ext>
            </c:extLst>
          </c:dPt>
          <c:dLbls>
            <c:dLbl>
              <c:idx val="0"/>
              <c:layout>
                <c:manualLayout>
                  <c:x val="-8.5499068051276203E-2"/>
                  <c:y val="3.2089405908144902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2D-9684-4192-92F3-09281B1F205A}"/>
                </c:ext>
              </c:extLst>
            </c:dLbl>
            <c:dLbl>
              <c:idx val="6"/>
              <c:layout>
                <c:manualLayout>
                  <c:x val="7.5411812200617623E-3"/>
                  <c:y val="-1.7031461732570652E-3"/>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D-0ADB-4E54-BC21-778961B4A3EC}"/>
                </c:ext>
              </c:extLst>
            </c:dLbl>
            <c:dLbl>
              <c:idx val="7"/>
              <c:layout>
                <c:manualLayout>
                  <c:x val="6.2195093547942086E-3"/>
                  <c:y val="1.6999376251268378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F-0ADB-4E54-BC21-778961B4A3EC}"/>
                </c:ext>
              </c:extLst>
            </c:dLbl>
            <c:dLbl>
              <c:idx val="8"/>
              <c:layout>
                <c:manualLayout>
                  <c:x val="1.4888348027368315E-2"/>
                  <c:y val="1.208994885678907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9684-4192-92F3-09281B1F205A}"/>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Sheet1!$A$2:$A$13</c:f>
              <c:strCache>
                <c:ptCount val="12"/>
                <c:pt idx="0">
                  <c:v>White</c:v>
                </c:pt>
                <c:pt idx="1">
                  <c:v>Hispanic/Latino</c:v>
                </c:pt>
                <c:pt idx="2">
                  <c:v>Black</c:v>
                </c:pt>
                <c:pt idx="3">
                  <c:v>Asian</c:v>
                </c:pt>
                <c:pt idx="4">
                  <c:v>Two or more races</c:v>
                </c:pt>
                <c:pt idx="5">
                  <c:v>Other</c:v>
                </c:pt>
                <c:pt idx="6">
                  <c:v>White</c:v>
                </c:pt>
                <c:pt idx="7">
                  <c:v>Black</c:v>
                </c:pt>
                <c:pt idx="8">
                  <c:v>Asian</c:v>
                </c:pt>
                <c:pt idx="9">
                  <c:v>Hispanic/Latino</c:v>
                </c:pt>
                <c:pt idx="10">
                  <c:v>Two or more races</c:v>
                </c:pt>
                <c:pt idx="11">
                  <c:v>Other</c:v>
                </c:pt>
              </c:strCache>
            </c:strRef>
          </c:cat>
          <c:val>
            <c:numRef>
              <c:f>Sheet1!$B$2:$B$13</c:f>
              <c:numCache>
                <c:formatCode>General</c:formatCode>
                <c:ptCount val="12"/>
                <c:pt idx="0">
                  <c:v>94384</c:v>
                </c:pt>
                <c:pt idx="1">
                  <c:v>30957</c:v>
                </c:pt>
                <c:pt idx="2">
                  <c:v>12445.484080864298</c:v>
                </c:pt>
                <c:pt idx="3">
                  <c:v>4045</c:v>
                </c:pt>
                <c:pt idx="4">
                  <c:v>3268.1638097693003</c:v>
                </c:pt>
                <c:pt idx="5">
                  <c:v>1135.0914875956839</c:v>
                </c:pt>
                <c:pt idx="6">
                  <c:v>11123</c:v>
                </c:pt>
                <c:pt idx="7">
                  <c:v>7730</c:v>
                </c:pt>
                <c:pt idx="8">
                  <c:v>9353.5159191357016</c:v>
                </c:pt>
                <c:pt idx="9">
                  <c:v>9421</c:v>
                </c:pt>
                <c:pt idx="10">
                  <c:v>640.8361902306998</c:v>
                </c:pt>
                <c:pt idx="11">
                  <c:v>174.49045467121644</c:v>
                </c:pt>
              </c:numCache>
            </c:numRef>
          </c:val>
          <c:extLst>
            <c:ext xmlns:c16="http://schemas.microsoft.com/office/drawing/2014/chart" uri="{C3380CC4-5D6E-409C-BE32-E72D297353CC}">
              <c16:uniqueId val="{00000000-9684-4192-92F3-09281B1F205A}"/>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38100" cap="flat" cmpd="sng" algn="ctr">
      <a:solidFill>
        <a:srgbClr val="01968C"/>
      </a:solidFill>
      <a:round/>
    </a:ln>
    <a:effectLst/>
  </c:spPr>
  <c:txPr>
    <a:bodyPr/>
    <a:lstStyle/>
    <a:p>
      <a:pPr>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400" b="0" dirty="0"/>
              <a:t>Worcester Area Residents Reporting having Felt Discriminated Against</a:t>
            </a:r>
            <a:r>
              <a:rPr lang="en-US" sz="1400" b="0" baseline="0" dirty="0"/>
              <a:t> Because of </a:t>
            </a:r>
            <a:r>
              <a:rPr lang="en-US" sz="1400" b="0" baseline="0" dirty="0" smtClean="0"/>
              <a:t>their </a:t>
            </a:r>
            <a:r>
              <a:rPr lang="en-US" sz="1400" b="0" baseline="0" dirty="0"/>
              <a:t>Race or Ethnicity</a:t>
            </a:r>
            <a:endParaRPr lang="en-US" sz="1400" b="0" dirty="0"/>
          </a:p>
        </c:rich>
      </c:tx>
      <c:layout/>
      <c:overlay val="0"/>
    </c:title>
    <c:autoTitleDeleted val="0"/>
    <c:plotArea>
      <c:layout>
        <c:manualLayout>
          <c:layoutTarget val="inner"/>
          <c:xMode val="edge"/>
          <c:yMode val="edge"/>
          <c:x val="0.37933082357699999"/>
          <c:y val="0.102006491332761"/>
          <c:w val="0.58740129143776099"/>
          <c:h val="0.80433970835177604"/>
        </c:manualLayout>
      </c:layout>
      <c:barChart>
        <c:barDir val="bar"/>
        <c:grouping val="clustered"/>
        <c:varyColors val="0"/>
        <c:ser>
          <c:idx val="0"/>
          <c:order val="0"/>
          <c:invertIfNegative val="0"/>
          <c:dPt>
            <c:idx val="0"/>
            <c:invertIfNegative val="0"/>
            <c:bubble3D val="0"/>
            <c:spPr>
              <a:solidFill>
                <a:srgbClr val="00B0F0"/>
              </a:solidFill>
            </c:spPr>
            <c:extLst>
              <c:ext xmlns:c16="http://schemas.microsoft.com/office/drawing/2014/chart" uri="{C3380CC4-5D6E-409C-BE32-E72D297353CC}">
                <c16:uniqueId val="{00000001-ECB6-4F21-AC5E-93438FD1B2A5}"/>
              </c:ext>
            </c:extLst>
          </c:dPt>
          <c:dPt>
            <c:idx val="1"/>
            <c:invertIfNegative val="0"/>
            <c:bubble3D val="0"/>
            <c:spPr>
              <a:solidFill>
                <a:srgbClr val="4472C4">
                  <a:lumMod val="75000"/>
                </a:srgbClr>
              </a:solidFill>
            </c:spPr>
            <c:extLst>
              <c:ext xmlns:c16="http://schemas.microsoft.com/office/drawing/2014/chart" uri="{C3380CC4-5D6E-409C-BE32-E72D297353CC}">
                <c16:uniqueId val="{00000003-ECB6-4F21-AC5E-93438FD1B2A5}"/>
              </c:ext>
            </c:extLst>
          </c:dPt>
          <c:dPt>
            <c:idx val="2"/>
            <c:invertIfNegative val="0"/>
            <c:bubble3D val="0"/>
            <c:spPr>
              <a:solidFill>
                <a:srgbClr val="00B050"/>
              </a:solidFill>
            </c:spPr>
            <c:extLst>
              <c:ext xmlns:c16="http://schemas.microsoft.com/office/drawing/2014/chart" uri="{C3380CC4-5D6E-409C-BE32-E72D297353CC}">
                <c16:uniqueId val="{00000005-ECB6-4F21-AC5E-93438FD1B2A5}"/>
              </c:ext>
            </c:extLst>
          </c:dPt>
          <c:dPt>
            <c:idx val="3"/>
            <c:invertIfNegative val="0"/>
            <c:bubble3D val="0"/>
            <c:spPr>
              <a:solidFill>
                <a:srgbClr val="FFC000"/>
              </a:solidFill>
            </c:spPr>
            <c:extLst>
              <c:ext xmlns:c16="http://schemas.microsoft.com/office/drawing/2014/chart" uri="{C3380CC4-5D6E-409C-BE32-E72D297353CC}">
                <c16:uniqueId val="{00000007-ECB6-4F21-AC5E-93438FD1B2A5}"/>
              </c:ext>
            </c:extLst>
          </c:dPt>
          <c:dLbls>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'[2018 English CHA Survey.xlsx]Sheet1'!$A$5:$A$10</c:f>
              <c:strCache>
                <c:ptCount val="4"/>
                <c:pt idx="0">
                  <c:v>White, Caucasian or European American (n=1445)</c:v>
                </c:pt>
                <c:pt idx="1">
                  <c:v>Asian or Asian American (n=110)</c:v>
                </c:pt>
                <c:pt idx="2">
                  <c:v>Hispanic, Latina or Latino (n=217)</c:v>
                </c:pt>
                <c:pt idx="3">
                  <c:v>African-American / Black (n=171)</c:v>
                </c:pt>
              </c:strCache>
            </c:strRef>
          </c:cat>
          <c:val>
            <c:numRef>
              <c:f>'[2018 English CHA Survey.xlsx]Sheet1'!$D$5:$D$10</c:f>
              <c:numCache>
                <c:formatCode>0%</c:formatCode>
                <c:ptCount val="4"/>
                <c:pt idx="0">
                  <c:v>0.108</c:v>
                </c:pt>
                <c:pt idx="1">
                  <c:v>0.46360000000000001</c:v>
                </c:pt>
                <c:pt idx="2">
                  <c:v>0.59450000000000003</c:v>
                </c:pt>
                <c:pt idx="3">
                  <c:v>0.83630000000000004</c:v>
                </c:pt>
              </c:numCache>
            </c:numRef>
          </c:val>
          <c:extLst>
            <c:ext xmlns:c16="http://schemas.microsoft.com/office/drawing/2014/chart" uri="{C3380CC4-5D6E-409C-BE32-E72D297353CC}">
              <c16:uniqueId val="{00000008-ECB6-4F21-AC5E-93438FD1B2A5}"/>
            </c:ext>
          </c:extLst>
        </c:ser>
        <c:dLbls>
          <c:showLegendKey val="0"/>
          <c:showVal val="0"/>
          <c:showCatName val="0"/>
          <c:showSerName val="0"/>
          <c:showPercent val="0"/>
          <c:showBubbleSize val="0"/>
        </c:dLbls>
        <c:gapWidth val="150"/>
        <c:axId val="68567424"/>
        <c:axId val="68568960"/>
      </c:barChart>
      <c:catAx>
        <c:axId val="68567424"/>
        <c:scaling>
          <c:orientation val="minMax"/>
        </c:scaling>
        <c:delete val="0"/>
        <c:axPos val="l"/>
        <c:numFmt formatCode="General" sourceLinked="0"/>
        <c:majorTickMark val="out"/>
        <c:minorTickMark val="none"/>
        <c:tickLblPos val="nextTo"/>
        <c:crossAx val="68568960"/>
        <c:crosses val="autoZero"/>
        <c:auto val="1"/>
        <c:lblAlgn val="ctr"/>
        <c:lblOffset val="100"/>
        <c:noMultiLvlLbl val="0"/>
      </c:catAx>
      <c:valAx>
        <c:axId val="68568960"/>
        <c:scaling>
          <c:orientation val="minMax"/>
        </c:scaling>
        <c:delete val="1"/>
        <c:axPos val="b"/>
        <c:majorGridlines>
          <c:spPr>
            <a:ln>
              <a:noFill/>
            </a:ln>
          </c:spPr>
        </c:majorGridlines>
        <c:numFmt formatCode="0%" sourceLinked="1"/>
        <c:majorTickMark val="out"/>
        <c:minorTickMark val="none"/>
        <c:tickLblPos val="nextTo"/>
        <c:crossAx val="68567424"/>
        <c:crosses val="autoZero"/>
        <c:crossBetween val="between"/>
      </c:valAx>
    </c:plotArea>
    <c:plotVisOnly val="1"/>
    <c:dispBlanksAs val="gap"/>
    <c:showDLblsOverMax val="0"/>
  </c:chart>
  <c:spPr>
    <a:solidFill>
      <a:sysClr val="window" lastClr="FFFFFF"/>
    </a:solidFill>
    <a:ln w="38100">
      <a:solidFill>
        <a:srgbClr val="01968C"/>
      </a:solidFill>
    </a:ln>
  </c:sp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Adjusted</a:t>
            </a:r>
            <a:r>
              <a:rPr lang="en-US" baseline="0" dirty="0"/>
              <a:t> Cohort 4-Year High School Graduation Rate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557211743880852E-2"/>
          <c:y val="0.10430590772029409"/>
          <c:w val="0.94078447170847834"/>
          <c:h val="0.67168771174370268"/>
        </c:manualLayout>
      </c:layout>
      <c:barChart>
        <c:barDir val="col"/>
        <c:grouping val="clustered"/>
        <c:varyColors val="0"/>
        <c:ser>
          <c:idx val="0"/>
          <c:order val="0"/>
          <c:tx>
            <c:strRef>
              <c:f>Sheet11!$D$55</c:f>
              <c:strCache>
                <c:ptCount val="1"/>
                <c:pt idx="0">
                  <c:v>Asian </c:v>
                </c:pt>
              </c:strCache>
            </c:strRef>
          </c:tx>
          <c:spPr>
            <a:solidFill>
              <a:schemeClr val="accent1">
                <a:lumMod val="75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Sheet11!$E$54:$G$54</c:f>
              <c:strCache>
                <c:ptCount val="3"/>
                <c:pt idx="0">
                  <c:v>% Graduated, 2018</c:v>
                </c:pt>
                <c:pt idx="1">
                  <c:v>% Graduated, 2017</c:v>
                </c:pt>
                <c:pt idx="2">
                  <c:v>% Graduated, 2016</c:v>
                </c:pt>
              </c:strCache>
            </c:strRef>
          </c:cat>
          <c:val>
            <c:numRef>
              <c:f>Sheet11!$E$55:$G$55</c:f>
              <c:numCache>
                <c:formatCode>0%</c:formatCode>
                <c:ptCount val="3"/>
                <c:pt idx="0">
                  <c:v>0.92200000000000004</c:v>
                </c:pt>
                <c:pt idx="1">
                  <c:v>0.99199999999999999</c:v>
                </c:pt>
                <c:pt idx="2">
                  <c:v>0.96699999999999997</c:v>
                </c:pt>
              </c:numCache>
            </c:numRef>
          </c:val>
          <c:extLst>
            <c:ext xmlns:c16="http://schemas.microsoft.com/office/drawing/2014/chart" uri="{C3380CC4-5D6E-409C-BE32-E72D297353CC}">
              <c16:uniqueId val="{00000000-1F12-43EC-893C-F5F5B4D62DE2}"/>
            </c:ext>
          </c:extLst>
        </c:ser>
        <c:ser>
          <c:idx val="1"/>
          <c:order val="1"/>
          <c:tx>
            <c:strRef>
              <c:f>Sheet11!$D$56</c:f>
              <c:strCache>
                <c:ptCount val="1"/>
                <c:pt idx="0">
                  <c:v>White </c:v>
                </c:pt>
              </c:strCache>
            </c:strRef>
          </c:tx>
          <c:spPr>
            <a:solidFill>
              <a:srgbClr val="00B0F0"/>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Sheet11!$E$54:$G$54</c:f>
              <c:strCache>
                <c:ptCount val="3"/>
                <c:pt idx="0">
                  <c:v>% Graduated, 2018</c:v>
                </c:pt>
                <c:pt idx="1">
                  <c:v>% Graduated, 2017</c:v>
                </c:pt>
                <c:pt idx="2">
                  <c:v>% Graduated, 2016</c:v>
                </c:pt>
              </c:strCache>
            </c:strRef>
          </c:cat>
          <c:val>
            <c:numRef>
              <c:f>Sheet11!$E$56:$G$56</c:f>
              <c:numCache>
                <c:formatCode>0%</c:formatCode>
                <c:ptCount val="3"/>
                <c:pt idx="0">
                  <c:v>0.90500000000000003</c:v>
                </c:pt>
                <c:pt idx="1">
                  <c:v>0.88700000000000001</c:v>
                </c:pt>
                <c:pt idx="2">
                  <c:v>0.85299999999999998</c:v>
                </c:pt>
              </c:numCache>
            </c:numRef>
          </c:val>
          <c:extLst>
            <c:ext xmlns:c16="http://schemas.microsoft.com/office/drawing/2014/chart" uri="{C3380CC4-5D6E-409C-BE32-E72D297353CC}">
              <c16:uniqueId val="{00000001-1F12-43EC-893C-F5F5B4D62DE2}"/>
            </c:ext>
          </c:extLst>
        </c:ser>
        <c:ser>
          <c:idx val="2"/>
          <c:order val="2"/>
          <c:tx>
            <c:strRef>
              <c:f>Sheet11!$D$57</c:f>
              <c:strCache>
                <c:ptCount val="1"/>
                <c:pt idx="0">
                  <c:v>Afr. Amer./Black </c:v>
                </c:pt>
              </c:strCache>
            </c:strRef>
          </c:tx>
          <c:spPr>
            <a:solidFill>
              <a:schemeClr val="accent4"/>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Sheet11!$E$54:$G$54</c:f>
              <c:strCache>
                <c:ptCount val="3"/>
                <c:pt idx="0">
                  <c:v>% Graduated, 2018</c:v>
                </c:pt>
                <c:pt idx="1">
                  <c:v>% Graduated, 2017</c:v>
                </c:pt>
                <c:pt idx="2">
                  <c:v>% Graduated, 2016</c:v>
                </c:pt>
              </c:strCache>
            </c:strRef>
          </c:cat>
          <c:val>
            <c:numRef>
              <c:f>Sheet11!$E$57:$G$57</c:f>
              <c:numCache>
                <c:formatCode>0%</c:formatCode>
                <c:ptCount val="3"/>
                <c:pt idx="0">
                  <c:v>0.86199999999999999</c:v>
                </c:pt>
                <c:pt idx="1">
                  <c:v>0.86499999999999999</c:v>
                </c:pt>
                <c:pt idx="2">
                  <c:v>0.89200000000000002</c:v>
                </c:pt>
              </c:numCache>
            </c:numRef>
          </c:val>
          <c:extLst>
            <c:ext xmlns:c16="http://schemas.microsoft.com/office/drawing/2014/chart" uri="{C3380CC4-5D6E-409C-BE32-E72D297353CC}">
              <c16:uniqueId val="{00000002-1F12-43EC-893C-F5F5B4D62DE2}"/>
            </c:ext>
          </c:extLst>
        </c:ser>
        <c:ser>
          <c:idx val="3"/>
          <c:order val="3"/>
          <c:tx>
            <c:strRef>
              <c:f>Sheet11!$D$58</c:f>
              <c:strCache>
                <c:ptCount val="1"/>
                <c:pt idx="0">
                  <c:v>Multi-race, Non-Hisp./Lat. </c:v>
                </c:pt>
              </c:strCache>
            </c:strRef>
          </c:tx>
          <c:spPr>
            <a:solidFill>
              <a:srgbClr val="9C5BCD"/>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Sheet11!$E$54:$G$54</c:f>
              <c:strCache>
                <c:ptCount val="3"/>
                <c:pt idx="0">
                  <c:v>% Graduated, 2018</c:v>
                </c:pt>
                <c:pt idx="1">
                  <c:v>% Graduated, 2017</c:v>
                </c:pt>
                <c:pt idx="2">
                  <c:v>% Graduated, 2016</c:v>
                </c:pt>
              </c:strCache>
            </c:strRef>
          </c:cat>
          <c:val>
            <c:numRef>
              <c:f>Sheet11!$E$58:$G$58</c:f>
              <c:numCache>
                <c:formatCode>0%</c:formatCode>
                <c:ptCount val="3"/>
                <c:pt idx="0">
                  <c:v>0.83</c:v>
                </c:pt>
                <c:pt idx="1">
                  <c:v>0.8</c:v>
                </c:pt>
                <c:pt idx="2">
                  <c:v>0.65800000000000003</c:v>
                </c:pt>
              </c:numCache>
            </c:numRef>
          </c:val>
          <c:extLst>
            <c:ext xmlns:c16="http://schemas.microsoft.com/office/drawing/2014/chart" uri="{C3380CC4-5D6E-409C-BE32-E72D297353CC}">
              <c16:uniqueId val="{00000003-1F12-43EC-893C-F5F5B4D62DE2}"/>
            </c:ext>
          </c:extLst>
        </c:ser>
        <c:ser>
          <c:idx val="4"/>
          <c:order val="4"/>
          <c:tx>
            <c:strRef>
              <c:f>Sheet11!$D$59</c:f>
              <c:strCache>
                <c:ptCount val="1"/>
                <c:pt idx="0">
                  <c:v>Hispanic/Latino </c:v>
                </c:pt>
              </c:strCache>
            </c:strRef>
          </c:tx>
          <c:spPr>
            <a:solidFill>
              <a:srgbClr val="92D050"/>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Sheet11!$E$54:$G$54</c:f>
              <c:strCache>
                <c:ptCount val="3"/>
                <c:pt idx="0">
                  <c:v>% Graduated, 2018</c:v>
                </c:pt>
                <c:pt idx="1">
                  <c:v>% Graduated, 2017</c:v>
                </c:pt>
                <c:pt idx="2">
                  <c:v>% Graduated, 2016</c:v>
                </c:pt>
              </c:strCache>
            </c:strRef>
          </c:cat>
          <c:val>
            <c:numRef>
              <c:f>Sheet11!$E$59:$G$59</c:f>
              <c:numCache>
                <c:formatCode>0%</c:formatCode>
                <c:ptCount val="3"/>
                <c:pt idx="0">
                  <c:v>0.82199999999999995</c:v>
                </c:pt>
                <c:pt idx="1">
                  <c:v>0.8</c:v>
                </c:pt>
                <c:pt idx="2">
                  <c:v>0.80900000000000005</c:v>
                </c:pt>
              </c:numCache>
            </c:numRef>
          </c:val>
          <c:extLst>
            <c:ext xmlns:c16="http://schemas.microsoft.com/office/drawing/2014/chart" uri="{C3380CC4-5D6E-409C-BE32-E72D297353CC}">
              <c16:uniqueId val="{00000004-1F12-43EC-893C-F5F5B4D62DE2}"/>
            </c:ext>
          </c:extLst>
        </c:ser>
        <c:ser>
          <c:idx val="5"/>
          <c:order val="5"/>
          <c:tx>
            <c:strRef>
              <c:f>Sheet11!$D$60</c:f>
              <c:strCache>
                <c:ptCount val="1"/>
                <c:pt idx="0">
                  <c:v>English Language Learner</c:v>
                </c:pt>
              </c:strCache>
            </c:strRef>
          </c:tx>
          <c:spPr>
            <a:solidFill>
              <a:schemeClr val="bg1">
                <a:lumMod val="75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Sheet11!$E$54:$G$54</c:f>
              <c:strCache>
                <c:ptCount val="3"/>
                <c:pt idx="0">
                  <c:v>% Graduated, 2018</c:v>
                </c:pt>
                <c:pt idx="1">
                  <c:v>% Graduated, 2017</c:v>
                </c:pt>
                <c:pt idx="2">
                  <c:v>% Graduated, 2016</c:v>
                </c:pt>
              </c:strCache>
            </c:strRef>
          </c:cat>
          <c:val>
            <c:numRef>
              <c:f>Sheet11!$E$60:$G$60</c:f>
              <c:numCache>
                <c:formatCode>0%</c:formatCode>
                <c:ptCount val="3"/>
                <c:pt idx="0">
                  <c:v>0.78500000000000003</c:v>
                </c:pt>
                <c:pt idx="1">
                  <c:v>0.79700000000000004</c:v>
                </c:pt>
                <c:pt idx="2">
                  <c:v>0.77400000000000002</c:v>
                </c:pt>
              </c:numCache>
            </c:numRef>
          </c:val>
          <c:extLst>
            <c:ext xmlns:c16="http://schemas.microsoft.com/office/drawing/2014/chart" uri="{C3380CC4-5D6E-409C-BE32-E72D297353CC}">
              <c16:uniqueId val="{00000005-1F12-43EC-893C-F5F5B4D62DE2}"/>
            </c:ext>
          </c:extLst>
        </c:ser>
        <c:ser>
          <c:idx val="6"/>
          <c:order val="6"/>
          <c:tx>
            <c:strRef>
              <c:f>Sheet11!$D$61</c:f>
              <c:strCache>
                <c:ptCount val="1"/>
                <c:pt idx="0">
                  <c:v>Students w/ disabilities </c:v>
                </c:pt>
              </c:strCache>
            </c:strRef>
          </c:tx>
          <c:spPr>
            <a:solidFill>
              <a:schemeClr val="bg1">
                <a:lumMod val="5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Sheet11!$E$54:$G$54</c:f>
              <c:strCache>
                <c:ptCount val="3"/>
                <c:pt idx="0">
                  <c:v>% Graduated, 2018</c:v>
                </c:pt>
                <c:pt idx="1">
                  <c:v>% Graduated, 2017</c:v>
                </c:pt>
                <c:pt idx="2">
                  <c:v>% Graduated, 2016</c:v>
                </c:pt>
              </c:strCache>
            </c:strRef>
          </c:cat>
          <c:val>
            <c:numRef>
              <c:f>Sheet11!$E$61:$G$61</c:f>
              <c:numCache>
                <c:formatCode>0%</c:formatCode>
                <c:ptCount val="3"/>
                <c:pt idx="0">
                  <c:v>0.77400000000000002</c:v>
                </c:pt>
                <c:pt idx="1">
                  <c:v>0.66200000000000003</c:v>
                </c:pt>
                <c:pt idx="2">
                  <c:v>0.63</c:v>
                </c:pt>
              </c:numCache>
            </c:numRef>
          </c:val>
          <c:extLst>
            <c:ext xmlns:c16="http://schemas.microsoft.com/office/drawing/2014/chart" uri="{C3380CC4-5D6E-409C-BE32-E72D297353CC}">
              <c16:uniqueId val="{00000006-1F12-43EC-893C-F5F5B4D62DE2}"/>
            </c:ext>
          </c:extLst>
        </c:ser>
        <c:dLbls>
          <c:dLblPos val="inEnd"/>
          <c:showLegendKey val="0"/>
          <c:showVal val="1"/>
          <c:showCatName val="0"/>
          <c:showSerName val="0"/>
          <c:showPercent val="0"/>
          <c:showBubbleSize val="0"/>
        </c:dLbls>
        <c:gapWidth val="219"/>
        <c:overlap val="-27"/>
        <c:axId val="705317376"/>
        <c:axId val="705312784"/>
      </c:barChart>
      <c:catAx>
        <c:axId val="705317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5312784"/>
        <c:crosses val="autoZero"/>
        <c:auto val="1"/>
        <c:lblAlgn val="ctr"/>
        <c:lblOffset val="100"/>
        <c:noMultiLvlLbl val="0"/>
      </c:catAx>
      <c:valAx>
        <c:axId val="705312784"/>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5317376"/>
        <c:crosses val="autoZero"/>
        <c:crossBetween val="between"/>
      </c:valAx>
      <c:spPr>
        <a:noFill/>
        <a:ln>
          <a:noFill/>
        </a:ln>
        <a:effectLst/>
      </c:spPr>
    </c:plotArea>
    <c:legend>
      <c:legendPos val="b"/>
      <c:layout>
        <c:manualLayout>
          <c:xMode val="edge"/>
          <c:yMode val="edge"/>
          <c:x val="0.13417830678141976"/>
          <c:y val="0.8607106365134396"/>
          <c:w val="0.73164338643716043"/>
          <c:h val="4.697058565633335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38100">
      <a:solidFill>
        <a:srgbClr val="01968C"/>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Median Household Income 2009-2017</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Sheet15!$A$32</c:f>
              <c:strCache>
                <c:ptCount val="1"/>
                <c:pt idx="0">
                  <c:v>White NH</c:v>
                </c:pt>
              </c:strCache>
            </c:strRef>
          </c:tx>
          <c:spPr>
            <a:ln w="28575" cap="rnd">
              <a:solidFill>
                <a:srgbClr val="00B0F0"/>
              </a:solidFill>
              <a:round/>
            </a:ln>
            <a:effectLst/>
          </c:spPr>
          <c:marker>
            <c:symbol val="none"/>
          </c:marker>
          <c:dLbls>
            <c:dLbl>
              <c:idx val="8"/>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6261-4FD8-BF5F-8CE7AB4A14C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Sheet15!$B$31:$J$31</c:f>
              <c:numCache>
                <c:formatCode>General</c:formatCode>
                <c:ptCount val="9"/>
                <c:pt idx="0">
                  <c:v>2009</c:v>
                </c:pt>
                <c:pt idx="1">
                  <c:v>2010</c:v>
                </c:pt>
                <c:pt idx="2">
                  <c:v>2011</c:v>
                </c:pt>
                <c:pt idx="3">
                  <c:v>2012</c:v>
                </c:pt>
                <c:pt idx="4">
                  <c:v>2013</c:v>
                </c:pt>
                <c:pt idx="5">
                  <c:v>2014</c:v>
                </c:pt>
                <c:pt idx="6">
                  <c:v>2015</c:v>
                </c:pt>
                <c:pt idx="7">
                  <c:v>2016</c:v>
                </c:pt>
                <c:pt idx="8">
                  <c:v>2017</c:v>
                </c:pt>
              </c:numCache>
            </c:numRef>
          </c:cat>
          <c:val>
            <c:numRef>
              <c:f>Sheet15!$B$32:$J$32</c:f>
              <c:numCache>
                <c:formatCode>_("$"* #,##0_);_("$"* \(#,##0\);_("$"* "-"??_);_(@_)</c:formatCode>
                <c:ptCount val="9"/>
                <c:pt idx="0">
                  <c:v>50826</c:v>
                </c:pt>
                <c:pt idx="1">
                  <c:v>51772</c:v>
                </c:pt>
                <c:pt idx="2">
                  <c:v>52901</c:v>
                </c:pt>
                <c:pt idx="3">
                  <c:v>52604</c:v>
                </c:pt>
                <c:pt idx="4">
                  <c:v>52762</c:v>
                </c:pt>
                <c:pt idx="5">
                  <c:v>53467</c:v>
                </c:pt>
                <c:pt idx="6">
                  <c:v>52271</c:v>
                </c:pt>
                <c:pt idx="7">
                  <c:v>51199</c:v>
                </c:pt>
                <c:pt idx="8">
                  <c:v>51750</c:v>
                </c:pt>
              </c:numCache>
            </c:numRef>
          </c:val>
          <c:smooth val="0"/>
          <c:extLst>
            <c:ext xmlns:c16="http://schemas.microsoft.com/office/drawing/2014/chart" uri="{C3380CC4-5D6E-409C-BE32-E72D297353CC}">
              <c16:uniqueId val="{00000000-7700-4474-92A0-9FB287D4038C}"/>
            </c:ext>
          </c:extLst>
        </c:ser>
        <c:ser>
          <c:idx val="1"/>
          <c:order val="1"/>
          <c:tx>
            <c:strRef>
              <c:f>Sheet15!$A$33</c:f>
              <c:strCache>
                <c:ptCount val="1"/>
                <c:pt idx="0">
                  <c:v>Black</c:v>
                </c:pt>
              </c:strCache>
            </c:strRef>
          </c:tx>
          <c:spPr>
            <a:ln w="28575" cap="rnd">
              <a:solidFill>
                <a:schemeClr val="accent4"/>
              </a:solidFill>
              <a:round/>
            </a:ln>
            <a:effectLst/>
          </c:spPr>
          <c:marker>
            <c:symbol val="none"/>
          </c:marker>
          <c:dLbls>
            <c:dLbl>
              <c:idx val="8"/>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6261-4FD8-BF5F-8CE7AB4A14C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Sheet15!$B$31:$J$31</c:f>
              <c:numCache>
                <c:formatCode>General</c:formatCode>
                <c:ptCount val="9"/>
                <c:pt idx="0">
                  <c:v>2009</c:v>
                </c:pt>
                <c:pt idx="1">
                  <c:v>2010</c:v>
                </c:pt>
                <c:pt idx="2">
                  <c:v>2011</c:v>
                </c:pt>
                <c:pt idx="3">
                  <c:v>2012</c:v>
                </c:pt>
                <c:pt idx="4">
                  <c:v>2013</c:v>
                </c:pt>
                <c:pt idx="5">
                  <c:v>2014</c:v>
                </c:pt>
                <c:pt idx="6">
                  <c:v>2015</c:v>
                </c:pt>
                <c:pt idx="7">
                  <c:v>2016</c:v>
                </c:pt>
                <c:pt idx="8">
                  <c:v>2017</c:v>
                </c:pt>
              </c:numCache>
            </c:numRef>
          </c:cat>
          <c:val>
            <c:numRef>
              <c:f>Sheet15!$B$33:$J$33</c:f>
              <c:numCache>
                <c:formatCode>_("$"* #,##0_);_("$"* \(#,##0\);_("$"* "-"??_);_(@_)</c:formatCode>
                <c:ptCount val="9"/>
                <c:pt idx="0">
                  <c:v>43806</c:v>
                </c:pt>
                <c:pt idx="1">
                  <c:v>44074</c:v>
                </c:pt>
                <c:pt idx="2">
                  <c:v>43325</c:v>
                </c:pt>
                <c:pt idx="3">
                  <c:v>45843</c:v>
                </c:pt>
                <c:pt idx="4">
                  <c:v>45910</c:v>
                </c:pt>
                <c:pt idx="5">
                  <c:v>42189</c:v>
                </c:pt>
                <c:pt idx="6">
                  <c:v>39572</c:v>
                </c:pt>
                <c:pt idx="7">
                  <c:v>40489</c:v>
                </c:pt>
                <c:pt idx="8">
                  <c:v>40648</c:v>
                </c:pt>
              </c:numCache>
            </c:numRef>
          </c:val>
          <c:smooth val="0"/>
          <c:extLst>
            <c:ext xmlns:c16="http://schemas.microsoft.com/office/drawing/2014/chart" uri="{C3380CC4-5D6E-409C-BE32-E72D297353CC}">
              <c16:uniqueId val="{00000001-7700-4474-92A0-9FB287D4038C}"/>
            </c:ext>
          </c:extLst>
        </c:ser>
        <c:ser>
          <c:idx val="2"/>
          <c:order val="2"/>
          <c:tx>
            <c:strRef>
              <c:f>Sheet15!$A$34</c:f>
              <c:strCache>
                <c:ptCount val="1"/>
                <c:pt idx="0">
                  <c:v>Asian</c:v>
                </c:pt>
              </c:strCache>
            </c:strRef>
          </c:tx>
          <c:spPr>
            <a:ln w="28575" cap="rnd">
              <a:solidFill>
                <a:schemeClr val="accent1">
                  <a:lumMod val="75000"/>
                </a:schemeClr>
              </a:solidFill>
              <a:round/>
            </a:ln>
            <a:effectLst/>
          </c:spPr>
          <c:marker>
            <c:symbol val="none"/>
          </c:marker>
          <c:dLbls>
            <c:dLbl>
              <c:idx val="8"/>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6261-4FD8-BF5F-8CE7AB4A14C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Sheet15!$B$31:$J$31</c:f>
              <c:numCache>
                <c:formatCode>General</c:formatCode>
                <c:ptCount val="9"/>
                <c:pt idx="0">
                  <c:v>2009</c:v>
                </c:pt>
                <c:pt idx="1">
                  <c:v>2010</c:v>
                </c:pt>
                <c:pt idx="2">
                  <c:v>2011</c:v>
                </c:pt>
                <c:pt idx="3">
                  <c:v>2012</c:v>
                </c:pt>
                <c:pt idx="4">
                  <c:v>2013</c:v>
                </c:pt>
                <c:pt idx="5">
                  <c:v>2014</c:v>
                </c:pt>
                <c:pt idx="6">
                  <c:v>2015</c:v>
                </c:pt>
                <c:pt idx="7">
                  <c:v>2016</c:v>
                </c:pt>
                <c:pt idx="8">
                  <c:v>2017</c:v>
                </c:pt>
              </c:numCache>
            </c:numRef>
          </c:cat>
          <c:val>
            <c:numRef>
              <c:f>Sheet15!$B$34:$J$34</c:f>
              <c:numCache>
                <c:formatCode>_("$"* #,##0_);_("$"* \(#,##0\);_("$"* "-"??_);_(@_)</c:formatCode>
                <c:ptCount val="9"/>
                <c:pt idx="0">
                  <c:v>46250</c:v>
                </c:pt>
                <c:pt idx="1">
                  <c:v>41700</c:v>
                </c:pt>
                <c:pt idx="2">
                  <c:v>42736</c:v>
                </c:pt>
                <c:pt idx="3">
                  <c:v>46257</c:v>
                </c:pt>
                <c:pt idx="4">
                  <c:v>50087</c:v>
                </c:pt>
                <c:pt idx="5">
                  <c:v>50589</c:v>
                </c:pt>
                <c:pt idx="6">
                  <c:v>48828</c:v>
                </c:pt>
                <c:pt idx="7">
                  <c:v>61882</c:v>
                </c:pt>
                <c:pt idx="8">
                  <c:v>59302</c:v>
                </c:pt>
              </c:numCache>
            </c:numRef>
          </c:val>
          <c:smooth val="0"/>
          <c:extLst>
            <c:ext xmlns:c16="http://schemas.microsoft.com/office/drawing/2014/chart" uri="{C3380CC4-5D6E-409C-BE32-E72D297353CC}">
              <c16:uniqueId val="{00000002-7700-4474-92A0-9FB287D4038C}"/>
            </c:ext>
          </c:extLst>
        </c:ser>
        <c:ser>
          <c:idx val="3"/>
          <c:order val="3"/>
          <c:tx>
            <c:strRef>
              <c:f>Sheet15!$A$35</c:f>
              <c:strCache>
                <c:ptCount val="1"/>
                <c:pt idx="0">
                  <c:v>Latino</c:v>
                </c:pt>
              </c:strCache>
            </c:strRef>
          </c:tx>
          <c:spPr>
            <a:ln w="28575" cap="rnd">
              <a:solidFill>
                <a:srgbClr val="00B050"/>
              </a:solidFill>
              <a:round/>
            </a:ln>
            <a:effectLst/>
          </c:spPr>
          <c:marker>
            <c:symbol val="none"/>
          </c:marker>
          <c:dLbls>
            <c:dLbl>
              <c:idx val="8"/>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6261-4FD8-BF5F-8CE7AB4A14C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Sheet15!$B$31:$J$31</c:f>
              <c:numCache>
                <c:formatCode>General</c:formatCode>
                <c:ptCount val="9"/>
                <c:pt idx="0">
                  <c:v>2009</c:v>
                </c:pt>
                <c:pt idx="1">
                  <c:v>2010</c:v>
                </c:pt>
                <c:pt idx="2">
                  <c:v>2011</c:v>
                </c:pt>
                <c:pt idx="3">
                  <c:v>2012</c:v>
                </c:pt>
                <c:pt idx="4">
                  <c:v>2013</c:v>
                </c:pt>
                <c:pt idx="5">
                  <c:v>2014</c:v>
                </c:pt>
                <c:pt idx="6">
                  <c:v>2015</c:v>
                </c:pt>
                <c:pt idx="7">
                  <c:v>2016</c:v>
                </c:pt>
                <c:pt idx="8">
                  <c:v>2017</c:v>
                </c:pt>
              </c:numCache>
            </c:numRef>
          </c:cat>
          <c:val>
            <c:numRef>
              <c:f>Sheet15!$B$35:$J$35</c:f>
              <c:numCache>
                <c:formatCode>_("$"* #,##0_);_("$"* \(#,##0\);_("$"* "-"??_);_(@_)</c:formatCode>
                <c:ptCount val="9"/>
                <c:pt idx="0">
                  <c:v>25930</c:v>
                </c:pt>
                <c:pt idx="1">
                  <c:v>22213</c:v>
                </c:pt>
                <c:pt idx="2">
                  <c:v>23010</c:v>
                </c:pt>
                <c:pt idx="3">
                  <c:v>23425</c:v>
                </c:pt>
                <c:pt idx="4">
                  <c:v>24357</c:v>
                </c:pt>
                <c:pt idx="5">
                  <c:v>23845</c:v>
                </c:pt>
                <c:pt idx="6">
                  <c:v>26194</c:v>
                </c:pt>
                <c:pt idx="7">
                  <c:v>26810</c:v>
                </c:pt>
                <c:pt idx="8">
                  <c:v>27057</c:v>
                </c:pt>
              </c:numCache>
            </c:numRef>
          </c:val>
          <c:smooth val="0"/>
          <c:extLst>
            <c:ext xmlns:c16="http://schemas.microsoft.com/office/drawing/2014/chart" uri="{C3380CC4-5D6E-409C-BE32-E72D297353CC}">
              <c16:uniqueId val="{00000003-7700-4474-92A0-9FB287D4038C}"/>
            </c:ext>
          </c:extLst>
        </c:ser>
        <c:dLbls>
          <c:showLegendKey val="0"/>
          <c:showVal val="0"/>
          <c:showCatName val="0"/>
          <c:showSerName val="0"/>
          <c:showPercent val="0"/>
          <c:showBubbleSize val="0"/>
        </c:dLbls>
        <c:smooth val="0"/>
        <c:axId val="1241132480"/>
        <c:axId val="1241128544"/>
      </c:lineChart>
      <c:catAx>
        <c:axId val="1241132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1128544"/>
        <c:crosses val="autoZero"/>
        <c:auto val="1"/>
        <c:lblAlgn val="ctr"/>
        <c:lblOffset val="100"/>
        <c:noMultiLvlLbl val="0"/>
      </c:catAx>
      <c:valAx>
        <c:axId val="124112854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1132480"/>
        <c:crosses val="autoZero"/>
        <c:crossBetween val="between"/>
        <c:majorUnit val="500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38100">
      <a:solidFill>
        <a:srgbClr val="01968C"/>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pPr>
            <a:r>
              <a:rPr lang="en-US" b="0"/>
              <a:t>Percent of High School Students Reporting Hunger Due to Food not Being Available</a:t>
            </a:r>
          </a:p>
        </c:rich>
      </c:tx>
      <c:layout/>
      <c:overlay val="0"/>
    </c:title>
    <c:autoTitleDeleted val="0"/>
    <c:plotArea>
      <c:layout>
        <c:manualLayout>
          <c:layoutTarget val="inner"/>
          <c:xMode val="edge"/>
          <c:yMode val="edge"/>
          <c:x val="0.23357021948343401"/>
          <c:y val="0.129485689229382"/>
          <c:w val="0.75193702689337805"/>
          <c:h val="0.83257195832638098"/>
        </c:manualLayout>
      </c:layout>
      <c:barChart>
        <c:barDir val="bar"/>
        <c:grouping val="clustered"/>
        <c:varyColors val="0"/>
        <c:ser>
          <c:idx val="0"/>
          <c:order val="0"/>
          <c:tx>
            <c:strRef>
              <c:f>Sheet1!$B$1</c:f>
              <c:strCache>
                <c:ptCount val="1"/>
                <c:pt idx="0">
                  <c:v>Series 1</c:v>
                </c:pt>
              </c:strCache>
            </c:strRef>
          </c:tx>
          <c:invertIfNegative val="0"/>
          <c:dPt>
            <c:idx val="0"/>
            <c:invertIfNegative val="0"/>
            <c:bubble3D val="0"/>
            <c:spPr>
              <a:solidFill>
                <a:schemeClr val="accent1">
                  <a:lumMod val="75000"/>
                </a:schemeClr>
              </a:solidFill>
            </c:spPr>
            <c:extLst>
              <c:ext xmlns:c16="http://schemas.microsoft.com/office/drawing/2014/chart" uri="{C3380CC4-5D6E-409C-BE32-E72D297353CC}">
                <c16:uniqueId val="{00000001-C554-4F8F-B976-3DF70681D57F}"/>
              </c:ext>
            </c:extLst>
          </c:dPt>
          <c:dPt>
            <c:idx val="1"/>
            <c:invertIfNegative val="0"/>
            <c:bubble3D val="0"/>
            <c:spPr>
              <a:solidFill>
                <a:schemeClr val="accent2"/>
              </a:solidFill>
            </c:spPr>
            <c:extLst>
              <c:ext xmlns:c16="http://schemas.microsoft.com/office/drawing/2014/chart" uri="{C3380CC4-5D6E-409C-BE32-E72D297353CC}">
                <c16:uniqueId val="{00000003-C554-4F8F-B976-3DF70681D57F}"/>
              </c:ext>
            </c:extLst>
          </c:dPt>
          <c:dPt>
            <c:idx val="2"/>
            <c:invertIfNegative val="0"/>
            <c:bubble3D val="0"/>
            <c:spPr>
              <a:solidFill>
                <a:srgbClr val="00B0F0"/>
              </a:solidFill>
            </c:spPr>
            <c:extLst>
              <c:ext xmlns:c16="http://schemas.microsoft.com/office/drawing/2014/chart" uri="{C3380CC4-5D6E-409C-BE32-E72D297353CC}">
                <c16:uniqueId val="{00000005-C554-4F8F-B976-3DF70681D57F}"/>
              </c:ext>
            </c:extLst>
          </c:dPt>
          <c:dPt>
            <c:idx val="3"/>
            <c:invertIfNegative val="0"/>
            <c:bubble3D val="0"/>
            <c:spPr>
              <a:solidFill>
                <a:schemeClr val="accent4"/>
              </a:solidFill>
            </c:spPr>
            <c:extLst>
              <c:ext xmlns:c16="http://schemas.microsoft.com/office/drawing/2014/chart" uri="{C3380CC4-5D6E-409C-BE32-E72D297353CC}">
                <c16:uniqueId val="{00000007-C554-4F8F-B976-3DF70681D57F}"/>
              </c:ext>
            </c:extLst>
          </c:dPt>
          <c:dPt>
            <c:idx val="4"/>
            <c:invertIfNegative val="0"/>
            <c:bubble3D val="0"/>
            <c:spPr>
              <a:solidFill>
                <a:schemeClr val="accent6"/>
              </a:solidFill>
            </c:spPr>
            <c:extLst>
              <c:ext xmlns:c16="http://schemas.microsoft.com/office/drawing/2014/chart" uri="{C3380CC4-5D6E-409C-BE32-E72D297353CC}">
                <c16:uniqueId val="{00000009-C554-4F8F-B976-3DF70681D57F}"/>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Asian</c:v>
                </c:pt>
                <c:pt idx="1">
                  <c:v>Arab/Middle Eastern</c:v>
                </c:pt>
                <c:pt idx="2">
                  <c:v>White/Caucasian</c:v>
                </c:pt>
                <c:pt idx="3">
                  <c:v>African American/Black</c:v>
                </c:pt>
                <c:pt idx="4">
                  <c:v>Hispanic/Latino</c:v>
                </c:pt>
              </c:strCache>
            </c:strRef>
          </c:cat>
          <c:val>
            <c:numRef>
              <c:f>Sheet1!$B$2:$B$6</c:f>
              <c:numCache>
                <c:formatCode>0%</c:formatCode>
                <c:ptCount val="5"/>
                <c:pt idx="0">
                  <c:v>7.6200000000000004E-2</c:v>
                </c:pt>
                <c:pt idx="1">
                  <c:v>0.08</c:v>
                </c:pt>
                <c:pt idx="2">
                  <c:v>9.1999999999999998E-2</c:v>
                </c:pt>
                <c:pt idx="3">
                  <c:v>0.1176</c:v>
                </c:pt>
                <c:pt idx="4">
                  <c:v>0.13950000000000001</c:v>
                </c:pt>
              </c:numCache>
            </c:numRef>
          </c:val>
          <c:extLst>
            <c:ext xmlns:c16="http://schemas.microsoft.com/office/drawing/2014/chart" uri="{C3380CC4-5D6E-409C-BE32-E72D297353CC}">
              <c16:uniqueId val="{0000000A-C554-4F8F-B976-3DF70681D57F}"/>
            </c:ext>
          </c:extLst>
        </c:ser>
        <c:dLbls>
          <c:showLegendKey val="0"/>
          <c:showVal val="0"/>
          <c:showCatName val="0"/>
          <c:showSerName val="0"/>
          <c:showPercent val="0"/>
          <c:showBubbleSize val="0"/>
        </c:dLbls>
        <c:gapWidth val="150"/>
        <c:axId val="85145088"/>
        <c:axId val="85146624"/>
      </c:barChart>
      <c:catAx>
        <c:axId val="85145088"/>
        <c:scaling>
          <c:orientation val="minMax"/>
        </c:scaling>
        <c:delete val="0"/>
        <c:axPos val="l"/>
        <c:numFmt formatCode="General" sourceLinked="0"/>
        <c:majorTickMark val="out"/>
        <c:minorTickMark val="none"/>
        <c:tickLblPos val="nextTo"/>
        <c:crossAx val="85146624"/>
        <c:crosses val="autoZero"/>
        <c:auto val="1"/>
        <c:lblAlgn val="ctr"/>
        <c:lblOffset val="100"/>
        <c:noMultiLvlLbl val="0"/>
      </c:catAx>
      <c:valAx>
        <c:axId val="85146624"/>
        <c:scaling>
          <c:orientation val="minMax"/>
          <c:max val="0.5"/>
        </c:scaling>
        <c:delete val="1"/>
        <c:axPos val="b"/>
        <c:numFmt formatCode="0%" sourceLinked="1"/>
        <c:majorTickMark val="out"/>
        <c:minorTickMark val="none"/>
        <c:tickLblPos val="nextTo"/>
        <c:crossAx val="85145088"/>
        <c:crosses val="autoZero"/>
        <c:crossBetween val="between"/>
      </c:valAx>
    </c:plotArea>
    <c:plotVisOnly val="1"/>
    <c:dispBlanksAs val="gap"/>
    <c:showDLblsOverMax val="0"/>
  </c:chart>
  <c:spPr>
    <a:solidFill>
      <a:schemeClr val="bg1"/>
    </a:solidFill>
    <a:ln w="38100">
      <a:solidFill>
        <a:srgbClr val="01968C"/>
      </a:solidFill>
    </a:ln>
  </c:spPr>
  <c:txPr>
    <a:bodyPr/>
    <a:lstStyle/>
    <a:p>
      <a:pPr>
        <a:defRPr sz="14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Smoking Behaviors</a:t>
            </a:r>
            <a:r>
              <a:rPr lang="en-US" baseline="0" dirty="0"/>
              <a:t> and Race</a:t>
            </a:r>
            <a:endParaRPr lang="en-US" dirty="0"/>
          </a:p>
        </c:rich>
      </c:tx>
      <c:layout>
        <c:manualLayout>
          <c:xMode val="edge"/>
          <c:yMode val="edge"/>
          <c:x val="0.36506974302630779"/>
          <c:y val="3.750450349352973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5117423406186"/>
          <c:y val="0.17316722010986479"/>
          <c:w val="0.84251497534770803"/>
          <c:h val="0.59915977191083059"/>
        </c:manualLayout>
      </c:layout>
      <c:barChart>
        <c:barDir val="col"/>
        <c:grouping val="clustered"/>
        <c:varyColors val="0"/>
        <c:ser>
          <c:idx val="0"/>
          <c:order val="0"/>
          <c:spPr>
            <a:solidFill>
              <a:prstClr val="black"/>
            </a:solidFill>
            <a:ln>
              <a:solidFill>
                <a:prstClr val="black"/>
              </a:solid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1-E343-433D-9578-18DC4E4FD49D}"/>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E343-433D-9578-18DC4E4FD49D}"/>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E343-433D-9578-18DC4E4FD49D}"/>
              </c:ext>
            </c:extLst>
          </c:dPt>
          <c:dPt>
            <c:idx val="4"/>
            <c:invertIfNegative val="0"/>
            <c:bubble3D val="0"/>
            <c:spPr>
              <a:solidFill>
                <a:srgbClr val="00B0F0"/>
              </a:solidFill>
              <a:ln>
                <a:noFill/>
              </a:ln>
              <a:effectLst/>
            </c:spPr>
            <c:extLst>
              <c:ext xmlns:c16="http://schemas.microsoft.com/office/drawing/2014/chart" uri="{C3380CC4-5D6E-409C-BE32-E72D297353CC}">
                <c16:uniqueId val="{00000007-E343-433D-9578-18DC4E4FD49D}"/>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9-E343-433D-9578-18DC4E4FD49D}"/>
              </c:ext>
            </c:extLst>
          </c:dPt>
          <c:dPt>
            <c:idx val="6"/>
            <c:invertIfNegative val="0"/>
            <c:bubble3D val="0"/>
            <c:spPr>
              <a:solidFill>
                <a:schemeClr val="accent6"/>
              </a:solidFill>
              <a:ln>
                <a:noFill/>
              </a:ln>
              <a:effectLst/>
            </c:spPr>
            <c:extLst>
              <c:ext xmlns:c16="http://schemas.microsoft.com/office/drawing/2014/chart" uri="{C3380CC4-5D6E-409C-BE32-E72D297353CC}">
                <c16:uniqueId val="{0000000B-E343-433D-9578-18DC4E4FD49D}"/>
              </c:ext>
            </c:extLst>
          </c:dPt>
          <c:dPt>
            <c:idx val="7"/>
            <c:invertIfNegative val="0"/>
            <c:bubble3D val="0"/>
            <c:spPr>
              <a:solidFill>
                <a:schemeClr val="accent1">
                  <a:lumMod val="75000"/>
                </a:schemeClr>
              </a:solidFill>
              <a:ln>
                <a:noFill/>
              </a:ln>
              <a:effectLst/>
            </c:spPr>
            <c:extLst>
              <c:ext xmlns:c16="http://schemas.microsoft.com/office/drawing/2014/chart" uri="{C3380CC4-5D6E-409C-BE32-E72D297353CC}">
                <c16:uniqueId val="{0000000D-E343-433D-9578-18DC4E4FD49D}"/>
              </c:ext>
            </c:extLst>
          </c:dPt>
          <c:dLbls>
            <c:dLbl>
              <c:idx val="1"/>
              <c:layout>
                <c:manualLayout>
                  <c:x val="0"/>
                  <c:y val="-4.43704858707952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343-433D-9578-18DC4E4FD49D}"/>
                </c:ext>
              </c:extLst>
            </c:dLbl>
            <c:dLbl>
              <c:idx val="2"/>
              <c:layout>
                <c:manualLayout>
                  <c:x val="-4.56900225484083E-17"/>
                  <c:y val="-2.66222915224770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343-433D-9578-18DC4E4FD49D}"/>
                </c:ext>
              </c:extLst>
            </c:dLbl>
            <c:dLbl>
              <c:idx val="5"/>
              <c:layout>
                <c:manualLayout>
                  <c:x val="0"/>
                  <c:y val="-3.99334372837156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E343-433D-9578-18DC4E4FD49D}"/>
                </c:ext>
              </c:extLst>
            </c:dLbl>
            <c:dLbl>
              <c:idx val="6"/>
              <c:layout>
                <c:manualLayout>
                  <c:x val="-2.4922118380062302E-3"/>
                  <c:y val="-2.66222915224770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E343-433D-9578-18DC4E4FD49D}"/>
                </c:ext>
              </c:extLst>
            </c:dLbl>
            <c:dLbl>
              <c:idx val="7"/>
              <c:layout>
                <c:manualLayout>
                  <c:x val="0"/>
                  <c:y val="-7.54298259803519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E343-433D-9578-18DC4E4FD49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errBars>
            <c:errBarType val="both"/>
            <c:errValType val="cust"/>
            <c:noEndCap val="0"/>
            <c:plus>
              <c:numRef>
                <c:f>'BRFSS '!$C$26:$C$33</c:f>
                <c:numCache>
                  <c:formatCode>General</c:formatCode>
                  <c:ptCount val="8"/>
                  <c:pt idx="0">
                    <c:v>3.5999999999999939</c:v>
                  </c:pt>
                  <c:pt idx="1">
                    <c:v>10.5</c:v>
                  </c:pt>
                  <c:pt idx="2">
                    <c:v>8.2000000000000011</c:v>
                  </c:pt>
                  <c:pt idx="4">
                    <c:v>3.4000000000000061</c:v>
                  </c:pt>
                  <c:pt idx="5">
                    <c:v>10.4</c:v>
                  </c:pt>
                  <c:pt idx="6">
                    <c:v>8.2000000000000011</c:v>
                  </c:pt>
                  <c:pt idx="7">
                    <c:v>18.500000000000011</c:v>
                  </c:pt>
                </c:numCache>
              </c:numRef>
            </c:plus>
            <c:minus>
              <c:numRef>
                <c:f>'BRFSS '!$C$26:$C$33</c:f>
                <c:numCache>
                  <c:formatCode>General</c:formatCode>
                  <c:ptCount val="8"/>
                  <c:pt idx="0">
                    <c:v>3.5999999999999939</c:v>
                  </c:pt>
                  <c:pt idx="1">
                    <c:v>10.5</c:v>
                  </c:pt>
                  <c:pt idx="2">
                    <c:v>8.2000000000000011</c:v>
                  </c:pt>
                  <c:pt idx="4">
                    <c:v>3.4000000000000061</c:v>
                  </c:pt>
                  <c:pt idx="5">
                    <c:v>10.4</c:v>
                  </c:pt>
                  <c:pt idx="6">
                    <c:v>8.2000000000000011</c:v>
                  </c:pt>
                  <c:pt idx="7">
                    <c:v>18.500000000000011</c:v>
                  </c:pt>
                </c:numCache>
              </c:numRef>
            </c:minus>
            <c:spPr>
              <a:noFill/>
              <a:ln w="9525" cap="flat" cmpd="sng" algn="ctr">
                <a:solidFill>
                  <a:schemeClr val="tx1">
                    <a:lumMod val="65000"/>
                    <a:lumOff val="35000"/>
                  </a:schemeClr>
                </a:solidFill>
                <a:round/>
              </a:ln>
              <a:effectLst/>
            </c:spPr>
          </c:errBars>
          <c:cat>
            <c:strRef>
              <c:f>'BRFSS '!$A$26:$A$33</c:f>
              <c:strCache>
                <c:ptCount val="8"/>
                <c:pt idx="0">
                  <c:v>White</c:v>
                </c:pt>
                <c:pt idx="1">
                  <c:v>Black</c:v>
                </c:pt>
                <c:pt idx="2">
                  <c:v>Hispanic  </c:v>
                </c:pt>
                <c:pt idx="4">
                  <c:v>White</c:v>
                </c:pt>
                <c:pt idx="5">
                  <c:v>Black </c:v>
                </c:pt>
                <c:pt idx="6">
                  <c:v>Hispanic </c:v>
                </c:pt>
                <c:pt idx="7">
                  <c:v>Asian/Pacific Islander </c:v>
                </c:pt>
              </c:strCache>
            </c:strRef>
          </c:cat>
          <c:val>
            <c:numRef>
              <c:f>'BRFSS '!$B$26:$B$33</c:f>
              <c:numCache>
                <c:formatCode>General</c:formatCode>
                <c:ptCount val="8"/>
                <c:pt idx="0">
                  <c:v>54.8</c:v>
                </c:pt>
                <c:pt idx="1">
                  <c:v>28.4</c:v>
                </c:pt>
                <c:pt idx="2">
                  <c:v>37.9</c:v>
                </c:pt>
                <c:pt idx="4">
                  <c:v>45.2</c:v>
                </c:pt>
                <c:pt idx="5">
                  <c:v>71.599999999999994</c:v>
                </c:pt>
                <c:pt idx="6">
                  <c:v>62.2</c:v>
                </c:pt>
                <c:pt idx="7">
                  <c:v>79.900000000000006</c:v>
                </c:pt>
              </c:numCache>
            </c:numRef>
          </c:val>
          <c:extLst>
            <c:ext xmlns:c16="http://schemas.microsoft.com/office/drawing/2014/chart" uri="{C3380CC4-5D6E-409C-BE32-E72D297353CC}">
              <c16:uniqueId val="{0000000E-E343-433D-9578-18DC4E4FD49D}"/>
            </c:ext>
          </c:extLst>
        </c:ser>
        <c:dLbls>
          <c:showLegendKey val="0"/>
          <c:showVal val="0"/>
          <c:showCatName val="0"/>
          <c:showSerName val="0"/>
          <c:showPercent val="0"/>
          <c:showBubbleSize val="0"/>
        </c:dLbls>
        <c:gapWidth val="219"/>
        <c:overlap val="-27"/>
        <c:axId val="85243392"/>
        <c:axId val="85244928"/>
      </c:barChart>
      <c:catAx>
        <c:axId val="8524339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244928"/>
        <c:crosses val="autoZero"/>
        <c:auto val="1"/>
        <c:lblAlgn val="ctr"/>
        <c:lblOffset val="100"/>
        <c:noMultiLvlLbl val="0"/>
      </c:catAx>
      <c:valAx>
        <c:axId val="85244928"/>
        <c:scaling>
          <c:orientation val="minMax"/>
          <c:max val="1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 Respondents</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rgbClr val="01968C"/>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243392"/>
        <c:crosses val="autoZero"/>
        <c:crossBetween val="between"/>
      </c:valAx>
      <c:spPr>
        <a:noFill/>
        <a:ln>
          <a:noFill/>
        </a:ln>
        <a:effectLst/>
      </c:spPr>
    </c:plotArea>
    <c:plotVisOnly val="1"/>
    <c:dispBlanksAs val="gap"/>
    <c:showDLblsOverMax val="0"/>
  </c:chart>
  <c:spPr>
    <a:solidFill>
      <a:schemeClr val="bg1"/>
    </a:solidFill>
    <a:ln w="38100">
      <a:solidFill>
        <a:srgbClr val="01968C"/>
      </a:solidFill>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a:pPr>
            <a:r>
              <a:rPr lang="en-US" b="0" dirty="0"/>
              <a:t>Smoking Rates</a:t>
            </a:r>
            <a:r>
              <a:rPr lang="en-US" b="0" baseline="0" dirty="0"/>
              <a:t> Across Neighborhoods</a:t>
            </a:r>
            <a:endParaRPr lang="en-US" b="0" dirty="0"/>
          </a:p>
        </c:rich>
      </c:tx>
      <c:layout/>
      <c:overlay val="0"/>
    </c:title>
    <c:autoTitleDeleted val="0"/>
    <c:plotArea>
      <c:layout>
        <c:manualLayout>
          <c:layoutTarget val="inner"/>
          <c:xMode val="edge"/>
          <c:yMode val="edge"/>
          <c:x val="0.12762013544603221"/>
          <c:y val="0.10136828336197388"/>
          <c:w val="0.82840867113832994"/>
          <c:h val="0.69950006412064947"/>
        </c:manualLayout>
      </c:layout>
      <c:scatterChart>
        <c:scatterStyle val="lineMarker"/>
        <c:varyColors val="0"/>
        <c:ser>
          <c:idx val="0"/>
          <c:order val="0"/>
          <c:tx>
            <c:strRef>
              <c:f>'Values only'!$AB$1</c:f>
              <c:strCache>
                <c:ptCount val="1"/>
                <c:pt idx="0">
                  <c:v>Current_Smoking_VALUE</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'Values only'!$O$2:$O$45</c:f>
              <c:numCache>
                <c:formatCode>0%</c:formatCode>
                <c:ptCount val="44"/>
                <c:pt idx="0">
                  <c:v>0.380857427716849</c:v>
                </c:pt>
                <c:pt idx="1">
                  <c:v>0.15352532274081401</c:v>
                </c:pt>
                <c:pt idx="2">
                  <c:v>0.21115702479338799</c:v>
                </c:pt>
                <c:pt idx="3">
                  <c:v>0.48209117221418202</c:v>
                </c:pt>
                <c:pt idx="4">
                  <c:v>0.483060747663551</c:v>
                </c:pt>
                <c:pt idx="5">
                  <c:v>0.39036973344797898</c:v>
                </c:pt>
                <c:pt idx="6">
                  <c:v>0.22202374697909</c:v>
                </c:pt>
                <c:pt idx="7">
                  <c:v>0.216107189165826</c:v>
                </c:pt>
                <c:pt idx="8">
                  <c:v>0.145454545454545</c:v>
                </c:pt>
                <c:pt idx="9">
                  <c:v>0.18002880460873699</c:v>
                </c:pt>
                <c:pt idx="10">
                  <c:v>0.16657043879907599</c:v>
                </c:pt>
                <c:pt idx="11">
                  <c:v>0.22083943387018101</c:v>
                </c:pt>
                <c:pt idx="12">
                  <c:v>0.30834035383319303</c:v>
                </c:pt>
                <c:pt idx="13">
                  <c:v>0.40169378943872502</c:v>
                </c:pt>
                <c:pt idx="14">
                  <c:v>0.44826726502119202</c:v>
                </c:pt>
                <c:pt idx="15">
                  <c:v>0.26484374999999999</c:v>
                </c:pt>
                <c:pt idx="16">
                  <c:v>0.57265380174830904</c:v>
                </c:pt>
                <c:pt idx="17">
                  <c:v>0.701445347786811</c:v>
                </c:pt>
                <c:pt idx="18">
                  <c:v>0.72041259500542898</c:v>
                </c:pt>
                <c:pt idx="19">
                  <c:v>0.72437854339293495</c:v>
                </c:pt>
                <c:pt idx="20">
                  <c:v>0.73489861259338396</c:v>
                </c:pt>
                <c:pt idx="21">
                  <c:v>0.33984848484848501</c:v>
                </c:pt>
                <c:pt idx="22">
                  <c:v>0.472450657894737</c:v>
                </c:pt>
                <c:pt idx="23">
                  <c:v>0.571301247771836</c:v>
                </c:pt>
                <c:pt idx="24">
                  <c:v>0.588474970896391</c:v>
                </c:pt>
                <c:pt idx="25">
                  <c:v>0.85562097000280402</c:v>
                </c:pt>
                <c:pt idx="26">
                  <c:v>0.35221949587329898</c:v>
                </c:pt>
                <c:pt idx="27">
                  <c:v>0.32579834947972702</c:v>
                </c:pt>
                <c:pt idx="28">
                  <c:v>0.19942381562099901</c:v>
                </c:pt>
                <c:pt idx="29">
                  <c:v>0.50722074860005895</c:v>
                </c:pt>
                <c:pt idx="30">
                  <c:v>0.29899084721896302</c:v>
                </c:pt>
                <c:pt idx="31">
                  <c:v>0.44625407166123798</c:v>
                </c:pt>
                <c:pt idx="32">
                  <c:v>0.63865175154548104</c:v>
                </c:pt>
                <c:pt idx="33">
                  <c:v>0.66947960618846702</c:v>
                </c:pt>
                <c:pt idx="34">
                  <c:v>0.60303098846414804</c:v>
                </c:pt>
                <c:pt idx="35">
                  <c:v>0.52535031847133795</c:v>
                </c:pt>
                <c:pt idx="36">
                  <c:v>0.254702367780482</c:v>
                </c:pt>
                <c:pt idx="37">
                  <c:v>0.36721241760578399</c:v>
                </c:pt>
                <c:pt idx="38">
                  <c:v>0.41112934098988202</c:v>
                </c:pt>
                <c:pt idx="39">
                  <c:v>0.24576271186440701</c:v>
                </c:pt>
                <c:pt idx="40">
                  <c:v>0.65995525727069404</c:v>
                </c:pt>
                <c:pt idx="41">
                  <c:v>0.30425055928411598</c:v>
                </c:pt>
                <c:pt idx="42">
                  <c:v>0.352860411899314</c:v>
                </c:pt>
                <c:pt idx="43">
                  <c:v>0.237455830388693</c:v>
                </c:pt>
              </c:numCache>
            </c:numRef>
          </c:xVal>
          <c:yVal>
            <c:numRef>
              <c:f>'Values only'!$AB$2:$AB$45</c:f>
              <c:numCache>
                <c:formatCode>0%</c:formatCode>
                <c:ptCount val="44"/>
                <c:pt idx="0">
                  <c:v>0.188</c:v>
                </c:pt>
                <c:pt idx="1">
                  <c:v>0.16200000000000001</c:v>
                </c:pt>
                <c:pt idx="2">
                  <c:v>0.17299999999999999</c:v>
                </c:pt>
                <c:pt idx="3">
                  <c:v>0.19400000000000001</c:v>
                </c:pt>
                <c:pt idx="4">
                  <c:v>0.189</c:v>
                </c:pt>
                <c:pt idx="5">
                  <c:v>0.22700000000000001</c:v>
                </c:pt>
                <c:pt idx="6">
                  <c:v>0.14699999999999999</c:v>
                </c:pt>
                <c:pt idx="7">
                  <c:v>0.156</c:v>
                </c:pt>
                <c:pt idx="8">
                  <c:v>0.11700000000000001</c:v>
                </c:pt>
                <c:pt idx="9">
                  <c:v>0.13200000000000001</c:v>
                </c:pt>
                <c:pt idx="10">
                  <c:v>0.153</c:v>
                </c:pt>
                <c:pt idx="11">
                  <c:v>0.17599999999999999</c:v>
                </c:pt>
                <c:pt idx="12">
                  <c:v>0.20699999999999999</c:v>
                </c:pt>
                <c:pt idx="13">
                  <c:v>0.20899999999999999</c:v>
                </c:pt>
                <c:pt idx="14">
                  <c:v>0.21099999999999999</c:v>
                </c:pt>
                <c:pt idx="15">
                  <c:v>0.183</c:v>
                </c:pt>
                <c:pt idx="16">
                  <c:v>0.27100000000000002</c:v>
                </c:pt>
                <c:pt idx="17">
                  <c:v>0.30199999999999999</c:v>
                </c:pt>
                <c:pt idx="18">
                  <c:v>0.254</c:v>
                </c:pt>
                <c:pt idx="19">
                  <c:v>0.29399999999999998</c:v>
                </c:pt>
                <c:pt idx="20">
                  <c:v>0.28499999999999998</c:v>
                </c:pt>
                <c:pt idx="21">
                  <c:v>0.223</c:v>
                </c:pt>
                <c:pt idx="22">
                  <c:v>0.25600000000000001</c:v>
                </c:pt>
                <c:pt idx="23">
                  <c:v>0.249</c:v>
                </c:pt>
                <c:pt idx="24">
                  <c:v>0.251</c:v>
                </c:pt>
                <c:pt idx="25">
                  <c:v>0.29199999999999998</c:v>
                </c:pt>
                <c:pt idx="26">
                  <c:v>0.16300000000000001</c:v>
                </c:pt>
                <c:pt idx="27">
                  <c:v>0.16900000000000001</c:v>
                </c:pt>
                <c:pt idx="28">
                  <c:v>0.21299999999999999</c:v>
                </c:pt>
                <c:pt idx="29">
                  <c:v>0.218</c:v>
                </c:pt>
                <c:pt idx="30">
                  <c:v>0.182</c:v>
                </c:pt>
                <c:pt idx="31">
                  <c:v>0.22600000000000001</c:v>
                </c:pt>
                <c:pt idx="32">
                  <c:v>0.27800000000000002</c:v>
                </c:pt>
                <c:pt idx="33">
                  <c:v>0.26</c:v>
                </c:pt>
                <c:pt idx="34">
                  <c:v>0.26800000000000002</c:v>
                </c:pt>
                <c:pt idx="35">
                  <c:v>0.27100000000000002</c:v>
                </c:pt>
                <c:pt idx="36">
                  <c:v>0.17599999999999999</c:v>
                </c:pt>
                <c:pt idx="37">
                  <c:v>0.19900000000000001</c:v>
                </c:pt>
                <c:pt idx="38">
                  <c:v>0.23</c:v>
                </c:pt>
                <c:pt idx="39">
                  <c:v>0.216</c:v>
                </c:pt>
                <c:pt idx="40">
                  <c:v>0.27200000000000002</c:v>
                </c:pt>
                <c:pt idx="41">
                  <c:v>0.182</c:v>
                </c:pt>
                <c:pt idx="42">
                  <c:v>0.20200000000000001</c:v>
                </c:pt>
                <c:pt idx="43">
                  <c:v>0.248</c:v>
                </c:pt>
              </c:numCache>
            </c:numRef>
          </c:yVal>
          <c:smooth val="0"/>
          <c:extLst>
            <c:ext xmlns:c16="http://schemas.microsoft.com/office/drawing/2014/chart" uri="{C3380CC4-5D6E-409C-BE32-E72D297353CC}">
              <c16:uniqueId val="{00000001-A6FD-480A-A242-A8C34750DBDE}"/>
            </c:ext>
          </c:extLst>
        </c:ser>
        <c:dLbls>
          <c:showLegendKey val="0"/>
          <c:showVal val="0"/>
          <c:showCatName val="0"/>
          <c:showSerName val="0"/>
          <c:showPercent val="0"/>
          <c:showBubbleSize val="0"/>
        </c:dLbls>
        <c:axId val="136437760"/>
        <c:axId val="136439680"/>
      </c:scatterChart>
      <c:valAx>
        <c:axId val="136437760"/>
        <c:scaling>
          <c:orientation val="minMax"/>
        </c:scaling>
        <c:delete val="0"/>
        <c:axPos val="b"/>
        <c:title>
          <c:tx>
            <c:rich>
              <a:bodyPr/>
              <a:lstStyle/>
              <a:p>
                <a:pPr>
                  <a:defRPr b="0"/>
                </a:pPr>
                <a:r>
                  <a:rPr lang="en-US" b="0"/>
                  <a:t>Percent of Census Tract People of Color</a:t>
                </a:r>
              </a:p>
            </c:rich>
          </c:tx>
          <c:layout/>
          <c:overlay val="0"/>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36439680"/>
        <c:crosses val="autoZero"/>
        <c:crossBetween val="midCat"/>
      </c:valAx>
      <c:valAx>
        <c:axId val="136439680"/>
        <c:scaling>
          <c:orientation val="minMax"/>
        </c:scaling>
        <c:delete val="0"/>
        <c:axPos val="l"/>
        <c:title>
          <c:tx>
            <c:rich>
              <a:bodyPr rot="-5400000" vert="horz"/>
              <a:lstStyle/>
              <a:p>
                <a:pPr>
                  <a:defRPr b="0"/>
                </a:pPr>
                <a:r>
                  <a:rPr lang="en-US" b="0"/>
                  <a:t>% current smokers</a:t>
                </a:r>
              </a:p>
            </c:rich>
          </c:tx>
          <c:layout/>
          <c:overlay val="0"/>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36437760"/>
        <c:crosses val="autoZero"/>
        <c:crossBetween val="midCat"/>
      </c:valAx>
      <c:spPr>
        <a:noFill/>
        <a:ln>
          <a:noFill/>
        </a:ln>
        <a:effectLst/>
      </c:spPr>
    </c:plotArea>
    <c:plotVisOnly val="1"/>
    <c:dispBlanksAs val="gap"/>
    <c:showDLblsOverMax val="0"/>
  </c:chart>
  <c:spPr>
    <a:solidFill>
      <a:sysClr val="window" lastClr="FFFFFF"/>
    </a:solidFill>
    <a:ln w="38100">
      <a:solidFill>
        <a:srgbClr val="01968C"/>
      </a:solidFill>
    </a:ln>
    <a:effectLst/>
  </c:spPr>
  <c:txPr>
    <a:bodyPr/>
    <a:lstStyle/>
    <a:p>
      <a:pPr>
        <a:defRPr sz="12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Overweight and</a:t>
            </a:r>
            <a:r>
              <a:rPr lang="en-US" baseline="0" dirty="0"/>
              <a:t> Obese Adults</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6742212750832501E-2"/>
          <c:y val="0.14870739196816099"/>
          <c:w val="0.88553253150458699"/>
          <c:h val="0.55192454212021524"/>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0-C7B7-4395-9F2A-55DB096F9169}"/>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1-C7B7-4395-9F2A-55DB096F9169}"/>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2-C7B7-4395-9F2A-55DB096F9169}"/>
              </c:ext>
            </c:extLst>
          </c:dPt>
          <c:dPt>
            <c:idx val="3"/>
            <c:invertIfNegative val="0"/>
            <c:bubble3D val="0"/>
            <c:spPr>
              <a:solidFill>
                <a:schemeClr val="accent1">
                  <a:lumMod val="75000"/>
                </a:schemeClr>
              </a:solidFill>
              <a:ln>
                <a:noFill/>
              </a:ln>
              <a:effectLst/>
            </c:spPr>
            <c:extLst>
              <c:ext xmlns:c16="http://schemas.microsoft.com/office/drawing/2014/chart" uri="{C3380CC4-5D6E-409C-BE32-E72D297353CC}">
                <c16:uniqueId val="{00000003-C7B7-4395-9F2A-55DB096F9169}"/>
              </c:ext>
            </c:extLst>
          </c:dPt>
          <c:dPt>
            <c:idx val="5"/>
            <c:invertIfNegative val="0"/>
            <c:bubble3D val="0"/>
            <c:spPr>
              <a:solidFill>
                <a:srgbClr val="00B0F0"/>
              </a:solidFill>
              <a:ln>
                <a:noFill/>
              </a:ln>
              <a:effectLst/>
            </c:spPr>
            <c:extLst>
              <c:ext xmlns:c16="http://schemas.microsoft.com/office/drawing/2014/chart" uri="{C3380CC4-5D6E-409C-BE32-E72D297353CC}">
                <c16:uniqueId val="{00000004-C7B7-4395-9F2A-55DB096F9169}"/>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5-C7B7-4395-9F2A-55DB096F9169}"/>
              </c:ext>
            </c:extLst>
          </c:dPt>
          <c:dPt>
            <c:idx val="7"/>
            <c:invertIfNegative val="0"/>
            <c:bubble3D val="0"/>
            <c:spPr>
              <a:solidFill>
                <a:srgbClr val="00B050"/>
              </a:solidFill>
              <a:ln>
                <a:noFill/>
              </a:ln>
              <a:effectLst/>
            </c:spPr>
            <c:extLst>
              <c:ext xmlns:c16="http://schemas.microsoft.com/office/drawing/2014/chart" uri="{C3380CC4-5D6E-409C-BE32-E72D297353CC}">
                <c16:uniqueId val="{00000006-C7B7-4395-9F2A-55DB096F9169}"/>
              </c:ext>
            </c:extLst>
          </c:dPt>
          <c:dLbls>
            <c:dLbl>
              <c:idx val="0"/>
              <c:layout>
                <c:manualLayout>
                  <c:x val="0"/>
                  <c:y val="-4.785208533359280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7B7-4395-9F2A-55DB096F9169}"/>
                </c:ext>
              </c:extLst>
            </c:dLbl>
            <c:dLbl>
              <c:idx val="1"/>
              <c:layout>
                <c:manualLayout>
                  <c:x val="0"/>
                  <c:y val="-7.830341236406089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C7B7-4395-9F2A-55DB096F9169}"/>
                </c:ext>
              </c:extLst>
            </c:dLbl>
            <c:dLbl>
              <c:idx val="2"/>
              <c:layout>
                <c:manualLayout>
                  <c:x val="0"/>
                  <c:y val="-5.65524644851550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C7B7-4395-9F2A-55DB096F9169}"/>
                </c:ext>
              </c:extLst>
            </c:dLbl>
            <c:dLbl>
              <c:idx val="3"/>
              <c:layout>
                <c:manualLayout>
                  <c:x val="-2.5641025641025602E-3"/>
                  <c:y val="-9.135398109140430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C7B7-4395-9F2A-55DB096F9169}"/>
                </c:ext>
              </c:extLst>
            </c:dLbl>
            <c:dLbl>
              <c:idx val="5"/>
              <c:layout>
                <c:manualLayout>
                  <c:x val="1.9694728605089101E-3"/>
                  <c:y val="-3.34029227557411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C7B7-4395-9F2A-55DB096F9169}"/>
                </c:ext>
              </c:extLst>
            </c:dLbl>
            <c:dLbl>
              <c:idx val="6"/>
              <c:layout>
                <c:manualLayout>
                  <c:x val="1.9694728605089101E-3"/>
                  <c:y val="-8.629088378566460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C7B7-4395-9F2A-55DB096F9169}"/>
                </c:ext>
              </c:extLst>
            </c:dLbl>
            <c:dLbl>
              <c:idx val="7"/>
              <c:layout>
                <c:manualLayout>
                  <c:x val="0"/>
                  <c:y val="-6.9589641587077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C7B7-4395-9F2A-55DB096F916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'BRFSS Data'!$C$16:$C$23</c:f>
                <c:numCache>
                  <c:formatCode>General</c:formatCode>
                  <c:ptCount val="8"/>
                  <c:pt idx="0">
                    <c:v>3.6999999999999962</c:v>
                  </c:pt>
                  <c:pt idx="1">
                    <c:v>10.8</c:v>
                  </c:pt>
                  <c:pt idx="2">
                    <c:v>7.8999999999999906</c:v>
                  </c:pt>
                  <c:pt idx="3">
                    <c:v>11.9</c:v>
                  </c:pt>
                  <c:pt idx="5">
                    <c:v>3</c:v>
                  </c:pt>
                  <c:pt idx="6">
                    <c:v>9.9000000000000021</c:v>
                  </c:pt>
                  <c:pt idx="7">
                    <c:v>8.3000000000000007</c:v>
                  </c:pt>
                </c:numCache>
              </c:numRef>
            </c:plus>
            <c:minus>
              <c:numRef>
                <c:f>'BRFSS Data'!$C$16:$C$23</c:f>
                <c:numCache>
                  <c:formatCode>General</c:formatCode>
                  <c:ptCount val="8"/>
                  <c:pt idx="0">
                    <c:v>3.6999999999999962</c:v>
                  </c:pt>
                  <c:pt idx="1">
                    <c:v>10.8</c:v>
                  </c:pt>
                  <c:pt idx="2">
                    <c:v>7.8999999999999906</c:v>
                  </c:pt>
                  <c:pt idx="3">
                    <c:v>11.9</c:v>
                  </c:pt>
                  <c:pt idx="5">
                    <c:v>3</c:v>
                  </c:pt>
                  <c:pt idx="6">
                    <c:v>9.9000000000000021</c:v>
                  </c:pt>
                  <c:pt idx="7">
                    <c:v>8.3000000000000007</c:v>
                  </c:pt>
                </c:numCache>
              </c:numRef>
            </c:minus>
            <c:spPr>
              <a:noFill/>
              <a:ln w="9525" cap="flat" cmpd="sng" algn="ctr">
                <a:solidFill>
                  <a:schemeClr val="tx1">
                    <a:lumMod val="65000"/>
                    <a:lumOff val="35000"/>
                  </a:schemeClr>
                </a:solidFill>
                <a:round/>
              </a:ln>
              <a:effectLst/>
            </c:spPr>
          </c:errBars>
          <c:cat>
            <c:strRef>
              <c:f>'BRFSS Data'!$A$16:$A$23</c:f>
              <c:strCache>
                <c:ptCount val="8"/>
                <c:pt idx="0">
                  <c:v>White </c:v>
                </c:pt>
                <c:pt idx="1">
                  <c:v>Black </c:v>
                </c:pt>
                <c:pt idx="2">
                  <c:v>Hispanic   </c:v>
                </c:pt>
                <c:pt idx="3">
                  <c:v>Asian/Pacific Islander</c:v>
                </c:pt>
                <c:pt idx="5">
                  <c:v>White </c:v>
                </c:pt>
                <c:pt idx="6">
                  <c:v>Black </c:v>
                </c:pt>
                <c:pt idx="7">
                  <c:v>Hispanic </c:v>
                </c:pt>
              </c:strCache>
            </c:strRef>
          </c:cat>
          <c:val>
            <c:numRef>
              <c:f>'BRFSS Data'!$B$16:$B$23</c:f>
              <c:numCache>
                <c:formatCode>General</c:formatCode>
                <c:ptCount val="8"/>
                <c:pt idx="0">
                  <c:v>62.9</c:v>
                </c:pt>
                <c:pt idx="1">
                  <c:v>69.5</c:v>
                </c:pt>
                <c:pt idx="2">
                  <c:v>73.3</c:v>
                </c:pt>
                <c:pt idx="3">
                  <c:v>21.5</c:v>
                </c:pt>
                <c:pt idx="5">
                  <c:v>26.9</c:v>
                </c:pt>
                <c:pt idx="6">
                  <c:v>28.8</c:v>
                </c:pt>
                <c:pt idx="7">
                  <c:v>40.1</c:v>
                </c:pt>
              </c:numCache>
            </c:numRef>
          </c:val>
          <c:extLst>
            <c:ext xmlns:c16="http://schemas.microsoft.com/office/drawing/2014/chart" uri="{C3380CC4-5D6E-409C-BE32-E72D297353CC}">
              <c16:uniqueId val="{00000007-C7B7-4395-9F2A-55DB096F9169}"/>
            </c:ext>
          </c:extLst>
        </c:ser>
        <c:dLbls>
          <c:showLegendKey val="0"/>
          <c:showVal val="0"/>
          <c:showCatName val="0"/>
          <c:showSerName val="0"/>
          <c:showPercent val="0"/>
          <c:showBubbleSize val="0"/>
        </c:dLbls>
        <c:gapWidth val="219"/>
        <c:overlap val="-27"/>
        <c:axId val="136624000"/>
        <c:axId val="136773632"/>
      </c:barChart>
      <c:catAx>
        <c:axId val="1366240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6773632"/>
        <c:crosses val="autoZero"/>
        <c:auto val="1"/>
        <c:lblAlgn val="ctr"/>
        <c:lblOffset val="100"/>
        <c:noMultiLvlLbl val="0"/>
      </c:catAx>
      <c:valAx>
        <c:axId val="13677363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 Percent</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6624000"/>
        <c:crosses val="autoZero"/>
        <c:crossBetween val="between"/>
      </c:valAx>
      <c:spPr>
        <a:noFill/>
        <a:ln>
          <a:noFill/>
        </a:ln>
        <a:effectLst/>
      </c:spPr>
    </c:plotArea>
    <c:plotVisOnly val="1"/>
    <c:dispBlanksAs val="gap"/>
    <c:showDLblsOverMax val="0"/>
  </c:chart>
  <c:spPr>
    <a:solidFill>
      <a:schemeClr val="bg1"/>
    </a:solidFill>
    <a:ln w="38100">
      <a:solidFill>
        <a:srgbClr val="01968C"/>
      </a:solidFill>
    </a:ln>
    <a:effectLst/>
  </c:spPr>
  <c:txPr>
    <a:bodyPr/>
    <a:lstStyle/>
    <a:p>
      <a:pPr>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Youth Depression in Last 12 Months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depressed!$H$28</c:f>
              <c:strCache>
                <c:ptCount val="1"/>
                <c:pt idx="0">
                  <c:v>Yes</c:v>
                </c:pt>
              </c:strCache>
            </c:strRef>
          </c:tx>
          <c:spPr>
            <a:solidFill>
              <a:schemeClr val="accent1"/>
            </a:solidFill>
            <a:ln>
              <a:noFill/>
            </a:ln>
            <a:effectLst/>
          </c:spPr>
          <c:invertIfNegative val="0"/>
          <c:dPt>
            <c:idx val="0"/>
            <c:invertIfNegative val="0"/>
            <c:bubble3D val="0"/>
            <c:spPr>
              <a:solidFill>
                <a:srgbClr val="9954CC"/>
              </a:solidFill>
              <a:ln>
                <a:noFill/>
              </a:ln>
              <a:effectLst/>
            </c:spPr>
            <c:extLst>
              <c:ext xmlns:c16="http://schemas.microsoft.com/office/drawing/2014/chart" uri="{C3380CC4-5D6E-409C-BE32-E72D297353CC}">
                <c16:uniqueId val="{00000001-A8A2-466E-B926-519B195A1676}"/>
              </c:ext>
            </c:extLst>
          </c:dPt>
          <c:dPt>
            <c:idx val="1"/>
            <c:invertIfNegative val="0"/>
            <c:bubble3D val="0"/>
            <c:spPr>
              <a:solidFill>
                <a:srgbClr val="00B0F0"/>
              </a:solidFill>
              <a:ln>
                <a:noFill/>
              </a:ln>
              <a:effectLst/>
            </c:spPr>
            <c:extLst>
              <c:ext xmlns:c16="http://schemas.microsoft.com/office/drawing/2014/chart" uri="{C3380CC4-5D6E-409C-BE32-E72D297353CC}">
                <c16:uniqueId val="{00000003-A8A2-466E-B926-519B195A1676}"/>
              </c:ext>
            </c:extLst>
          </c:dPt>
          <c:dPt>
            <c:idx val="2"/>
            <c:invertIfNegative val="0"/>
            <c:bubble3D val="0"/>
            <c:spPr>
              <a:solidFill>
                <a:srgbClr val="00B050"/>
              </a:solidFill>
              <a:ln>
                <a:noFill/>
              </a:ln>
              <a:effectLst/>
            </c:spPr>
            <c:extLst>
              <c:ext xmlns:c16="http://schemas.microsoft.com/office/drawing/2014/chart" uri="{C3380CC4-5D6E-409C-BE32-E72D297353CC}">
                <c16:uniqueId val="{00000005-A8A2-466E-B926-519B195A1676}"/>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A8A2-466E-B926-519B195A1676}"/>
              </c:ext>
            </c:extLst>
          </c:dPt>
          <c:dPt>
            <c:idx val="4"/>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9-A8A2-466E-B926-519B195A1676}"/>
              </c:ext>
            </c:extLst>
          </c:dPt>
          <c:dPt>
            <c:idx val="5"/>
            <c:invertIfNegative val="0"/>
            <c:bubble3D val="0"/>
            <c:spPr>
              <a:solidFill>
                <a:schemeClr val="accent1">
                  <a:lumMod val="75000"/>
                </a:schemeClr>
              </a:solidFill>
              <a:ln>
                <a:noFill/>
              </a:ln>
              <a:effectLst/>
            </c:spPr>
            <c:extLst>
              <c:ext xmlns:c16="http://schemas.microsoft.com/office/drawing/2014/chart" uri="{C3380CC4-5D6E-409C-BE32-E72D297353CC}">
                <c16:uniqueId val="{0000000B-A8A2-466E-B926-519B195A1676}"/>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D-A8A2-466E-B926-519B195A1676}"/>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depressed!$G$29:$G$35</c:f>
              <c:strCache>
                <c:ptCount val="7"/>
                <c:pt idx="0">
                  <c:v>Multiracial or Biracial</c:v>
                </c:pt>
                <c:pt idx="1">
                  <c:v>White/Caucasian/European American</c:v>
                </c:pt>
                <c:pt idx="2">
                  <c:v>Hispanic/Latina/Latino</c:v>
                </c:pt>
                <c:pt idx="3">
                  <c:v>Arab or Middle Eastern</c:v>
                </c:pt>
                <c:pt idx="4">
                  <c:v>American Indian/Alaska Native/Indiginous/First Nations</c:v>
                </c:pt>
                <c:pt idx="5">
                  <c:v>Asian or Asian American</c:v>
                </c:pt>
                <c:pt idx="6">
                  <c:v>African American/ Black</c:v>
                </c:pt>
              </c:strCache>
            </c:strRef>
          </c:cat>
          <c:val>
            <c:numRef>
              <c:f>depressed!$H$29:$H$35</c:f>
              <c:numCache>
                <c:formatCode>0%</c:formatCode>
                <c:ptCount val="7"/>
                <c:pt idx="0">
                  <c:v>0.37861271676300579</c:v>
                </c:pt>
                <c:pt idx="1">
                  <c:v>0.3095</c:v>
                </c:pt>
                <c:pt idx="2">
                  <c:v>0.30020000000000002</c:v>
                </c:pt>
                <c:pt idx="3">
                  <c:v>0.2878</c:v>
                </c:pt>
                <c:pt idx="4">
                  <c:v>0.26669999999999999</c:v>
                </c:pt>
                <c:pt idx="5">
                  <c:v>0.24600000000000002</c:v>
                </c:pt>
                <c:pt idx="6">
                  <c:v>0.22120000000000001</c:v>
                </c:pt>
              </c:numCache>
            </c:numRef>
          </c:val>
          <c:extLst>
            <c:ext xmlns:c16="http://schemas.microsoft.com/office/drawing/2014/chart" uri="{C3380CC4-5D6E-409C-BE32-E72D297353CC}">
              <c16:uniqueId val="{0000000E-A8A2-466E-B926-519B195A1676}"/>
            </c:ext>
          </c:extLst>
        </c:ser>
        <c:dLbls>
          <c:dLblPos val="outEnd"/>
          <c:showLegendKey val="0"/>
          <c:showVal val="1"/>
          <c:showCatName val="0"/>
          <c:showSerName val="0"/>
          <c:showPercent val="0"/>
          <c:showBubbleSize val="0"/>
        </c:dLbls>
        <c:gapWidth val="182"/>
        <c:axId val="604053112"/>
        <c:axId val="604060000"/>
      </c:barChart>
      <c:catAx>
        <c:axId val="6040531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4060000"/>
        <c:crosses val="autoZero"/>
        <c:auto val="1"/>
        <c:lblAlgn val="ctr"/>
        <c:lblOffset val="100"/>
        <c:noMultiLvlLbl val="0"/>
      </c:catAx>
      <c:valAx>
        <c:axId val="604060000"/>
        <c:scaling>
          <c:orientation val="minMax"/>
        </c:scaling>
        <c:delete val="0"/>
        <c:axPos val="b"/>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4053112"/>
        <c:crosses val="autoZero"/>
        <c:crossBetween val="between"/>
      </c:valAx>
      <c:spPr>
        <a:noFill/>
        <a:ln>
          <a:noFill/>
        </a:ln>
        <a:effectLst/>
      </c:spPr>
    </c:plotArea>
    <c:plotVisOnly val="1"/>
    <c:dispBlanksAs val="gap"/>
    <c:showDLblsOverMax val="0"/>
  </c:chart>
  <c:spPr>
    <a:solidFill>
      <a:schemeClr val="bg1"/>
    </a:solidFill>
    <a:ln w="38100">
      <a:solidFill>
        <a:srgbClr val="01968C"/>
      </a:solid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Residents</a:t>
            </a:r>
            <a:r>
              <a:rPr lang="en-US" baseline="0" dirty="0"/>
              <a:t> in Fair or Poor Health</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284647289459188"/>
          <c:y val="0.11701618405191208"/>
          <c:w val="0.86451978224944104"/>
          <c:h val="0.65431501192644093"/>
        </c:manualLayout>
      </c:layout>
      <c:barChart>
        <c:barDir val="col"/>
        <c:grouping val="clustered"/>
        <c:varyColors val="0"/>
        <c:ser>
          <c:idx val="0"/>
          <c:order val="0"/>
          <c:tx>
            <c:strRef>
              <c:f>'BRFSS Data'!$A$1</c:f>
              <c:strCache>
                <c:ptCount val="1"/>
              </c:strCache>
            </c:strRef>
          </c:tx>
          <c:spPr>
            <a:solidFill>
              <a:schemeClr val="accent1"/>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0-9419-4900-A446-78D083F1F752}"/>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1-9419-4900-A446-78D083F1F752}"/>
              </c:ext>
            </c:extLst>
          </c:dPt>
          <c:dPt>
            <c:idx val="2"/>
            <c:invertIfNegative val="0"/>
            <c:bubble3D val="0"/>
            <c:spPr>
              <a:solidFill>
                <a:srgbClr val="00B050"/>
              </a:solidFill>
              <a:ln>
                <a:noFill/>
              </a:ln>
              <a:effectLst/>
            </c:spPr>
            <c:extLst>
              <c:ext xmlns:c16="http://schemas.microsoft.com/office/drawing/2014/chart" uri="{C3380CC4-5D6E-409C-BE32-E72D297353CC}">
                <c16:uniqueId val="{00000002-9419-4900-A446-78D083F1F752}"/>
              </c:ext>
            </c:extLst>
          </c:dPt>
          <c:dLbls>
            <c:dLbl>
              <c:idx val="0"/>
              <c:layout>
                <c:manualLayout>
                  <c:x val="0"/>
                  <c:y val="-3.342618384401110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419-4900-A446-78D083F1F752}"/>
                </c:ext>
              </c:extLst>
            </c:dLbl>
            <c:dLbl>
              <c:idx val="1"/>
              <c:layout>
                <c:manualLayout>
                  <c:x val="0"/>
                  <c:y val="-8.91240267207401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419-4900-A446-78D083F1F752}"/>
                </c:ext>
              </c:extLst>
            </c:dLbl>
            <c:dLbl>
              <c:idx val="2"/>
              <c:layout>
                <c:manualLayout>
                  <c:x val="-4.6119698000714384E-3"/>
                  <c:y val="-9.583359409064094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9419-4900-A446-78D083F1F75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'BRFSS Data'!$C$3:$C$5</c:f>
                <c:numCache>
                  <c:formatCode>General</c:formatCode>
                  <c:ptCount val="3"/>
                  <c:pt idx="0">
                    <c:v>2.2999999999999998</c:v>
                  </c:pt>
                  <c:pt idx="1">
                    <c:v>7.1</c:v>
                  </c:pt>
                  <c:pt idx="2">
                    <c:v>7.3</c:v>
                  </c:pt>
                </c:numCache>
              </c:numRef>
            </c:plus>
            <c:minus>
              <c:numRef>
                <c:f>'BRFSS Data'!$C$3:$C$5</c:f>
                <c:numCache>
                  <c:formatCode>General</c:formatCode>
                  <c:ptCount val="3"/>
                  <c:pt idx="0">
                    <c:v>2.2999999999999998</c:v>
                  </c:pt>
                  <c:pt idx="1">
                    <c:v>7.1</c:v>
                  </c:pt>
                  <c:pt idx="2">
                    <c:v>7.3</c:v>
                  </c:pt>
                </c:numCache>
              </c:numRef>
            </c:minus>
            <c:spPr>
              <a:noFill/>
              <a:ln w="9525" cap="flat" cmpd="sng" algn="ctr">
                <a:solidFill>
                  <a:schemeClr val="tx1">
                    <a:lumMod val="65000"/>
                    <a:lumOff val="35000"/>
                  </a:schemeClr>
                </a:solidFill>
                <a:round/>
              </a:ln>
              <a:effectLst/>
            </c:spPr>
          </c:errBars>
          <c:cat>
            <c:strRef>
              <c:f>'BRFSS Data'!$A$3:$A$5</c:f>
              <c:strCache>
                <c:ptCount val="3"/>
                <c:pt idx="0">
                  <c:v>White, Non-Hispanic (n=2607)</c:v>
                </c:pt>
                <c:pt idx="1">
                  <c:v>Black, Non-Hispanic (n=244)</c:v>
                </c:pt>
                <c:pt idx="2">
                  <c:v>Hispanic (n=373)</c:v>
                </c:pt>
              </c:strCache>
            </c:strRef>
          </c:cat>
          <c:val>
            <c:numRef>
              <c:f>'BRFSS Data'!$B$3:$B$5</c:f>
              <c:numCache>
                <c:formatCode>General</c:formatCode>
                <c:ptCount val="3"/>
                <c:pt idx="0">
                  <c:v>15.5</c:v>
                </c:pt>
                <c:pt idx="1">
                  <c:v>14.1</c:v>
                </c:pt>
                <c:pt idx="2">
                  <c:v>32.300000000000011</c:v>
                </c:pt>
              </c:numCache>
            </c:numRef>
          </c:val>
          <c:extLst>
            <c:ext xmlns:c16="http://schemas.microsoft.com/office/drawing/2014/chart" uri="{C3380CC4-5D6E-409C-BE32-E72D297353CC}">
              <c16:uniqueId val="{00000003-9419-4900-A446-78D083F1F752}"/>
            </c:ext>
          </c:extLst>
        </c:ser>
        <c:dLbls>
          <c:showLegendKey val="0"/>
          <c:showVal val="0"/>
          <c:showCatName val="0"/>
          <c:showSerName val="0"/>
          <c:showPercent val="0"/>
          <c:showBubbleSize val="0"/>
        </c:dLbls>
        <c:gapWidth val="219"/>
        <c:overlap val="-27"/>
        <c:axId val="138621312"/>
        <c:axId val="138623232"/>
      </c:barChart>
      <c:catAx>
        <c:axId val="13862131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Race/Ethnicity  </a:t>
                </a:r>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8623232"/>
        <c:crosses val="autoZero"/>
        <c:auto val="1"/>
        <c:lblAlgn val="ctr"/>
        <c:lblOffset val="100"/>
        <c:noMultiLvlLbl val="0"/>
      </c:catAx>
      <c:valAx>
        <c:axId val="13862323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 Respondents</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8621312"/>
        <c:crosses val="autoZero"/>
        <c:crossBetween val="between"/>
      </c:valAx>
      <c:spPr>
        <a:noFill/>
        <a:ln>
          <a:noFill/>
        </a:ln>
        <a:effectLst/>
      </c:spPr>
    </c:plotArea>
    <c:plotVisOnly val="1"/>
    <c:dispBlanksAs val="gap"/>
    <c:showDLblsOverMax val="0"/>
  </c:chart>
  <c:spPr>
    <a:solidFill>
      <a:schemeClr val="bg1"/>
    </a:solidFill>
    <a:ln w="38100">
      <a:solidFill>
        <a:srgbClr val="01968C"/>
      </a:solid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Diabetes-Related</a:t>
            </a:r>
            <a:r>
              <a:rPr lang="en-US" baseline="0" dirty="0"/>
              <a:t> Hospital Discharges, 2013-2015</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6363938228651645E-2"/>
          <c:y val="0.18424797223530931"/>
          <c:w val="0.90999265091863513"/>
          <c:h val="0.54667618325459133"/>
        </c:manualLayout>
      </c:layout>
      <c:barChart>
        <c:barDir val="col"/>
        <c:grouping val="clustered"/>
        <c:varyColors val="0"/>
        <c:ser>
          <c:idx val="0"/>
          <c:order val="0"/>
          <c:tx>
            <c:strRef>
              <c:f>'[ED and HDD charts.xlsx]HDD (3 year)'!$A$16</c:f>
              <c:strCache>
                <c:ptCount val="1"/>
                <c:pt idx="0">
                  <c:v>White, Non-Hispanic</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'[ED and HDD charts.xlsx]HDD (3 year)'!$B$15:$C$15</c:f>
              <c:strCache>
                <c:ptCount val="2"/>
                <c:pt idx="0">
                  <c:v>State (3 Year Aggregates)</c:v>
                </c:pt>
                <c:pt idx="1">
                  <c:v>Worcester (3 Year Aggregates)</c:v>
                </c:pt>
              </c:strCache>
            </c:strRef>
          </c:cat>
          <c:val>
            <c:numRef>
              <c:f>'[ED and HDD charts.xlsx]HDD (3 year)'!$B$16:$C$16</c:f>
              <c:numCache>
                <c:formatCode>0.00</c:formatCode>
                <c:ptCount val="2"/>
                <c:pt idx="0">
                  <c:v>114.64</c:v>
                </c:pt>
                <c:pt idx="1">
                  <c:v>177.82</c:v>
                </c:pt>
              </c:numCache>
            </c:numRef>
          </c:val>
          <c:extLst>
            <c:ext xmlns:c16="http://schemas.microsoft.com/office/drawing/2014/chart" uri="{C3380CC4-5D6E-409C-BE32-E72D297353CC}">
              <c16:uniqueId val="{00000000-5671-4A0B-96F7-1A535EAB505A}"/>
            </c:ext>
          </c:extLst>
        </c:ser>
        <c:ser>
          <c:idx val="1"/>
          <c:order val="1"/>
          <c:tx>
            <c:strRef>
              <c:f>'[ED and HDD charts.xlsx]HDD (3 year)'!$A$17</c:f>
              <c:strCache>
                <c:ptCount val="1"/>
                <c:pt idx="0">
                  <c:v>Black, Non-Hispanic</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'[ED and HDD charts.xlsx]HDD (3 year)'!$B$15:$C$15</c:f>
              <c:strCache>
                <c:ptCount val="2"/>
                <c:pt idx="0">
                  <c:v>State (3 Year Aggregates)</c:v>
                </c:pt>
                <c:pt idx="1">
                  <c:v>Worcester (3 Year Aggregates)</c:v>
                </c:pt>
              </c:strCache>
            </c:strRef>
          </c:cat>
          <c:val>
            <c:numRef>
              <c:f>'[ED and HDD charts.xlsx]HDD (3 year)'!$B$17:$C$17</c:f>
              <c:numCache>
                <c:formatCode>0.00</c:formatCode>
                <c:ptCount val="2"/>
                <c:pt idx="0">
                  <c:v>376.22</c:v>
                </c:pt>
                <c:pt idx="1">
                  <c:v>389.26</c:v>
                </c:pt>
              </c:numCache>
            </c:numRef>
          </c:val>
          <c:extLst>
            <c:ext xmlns:c16="http://schemas.microsoft.com/office/drawing/2014/chart" uri="{C3380CC4-5D6E-409C-BE32-E72D297353CC}">
              <c16:uniqueId val="{00000001-5671-4A0B-96F7-1A535EAB505A}"/>
            </c:ext>
          </c:extLst>
        </c:ser>
        <c:ser>
          <c:idx val="2"/>
          <c:order val="2"/>
          <c:tx>
            <c:strRef>
              <c:f>'[ED and HDD charts.xlsx]HDD (3 year)'!$A$18</c:f>
              <c:strCache>
                <c:ptCount val="1"/>
                <c:pt idx="0">
                  <c:v>Hispanic</c:v>
                </c:pt>
              </c:strCache>
            </c:strRef>
          </c:tx>
          <c:spPr>
            <a:solidFill>
              <a:srgbClr val="00B05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'[ED and HDD charts.xlsx]HDD (3 year)'!$B$15:$C$15</c:f>
              <c:strCache>
                <c:ptCount val="2"/>
                <c:pt idx="0">
                  <c:v>State (3 Year Aggregates)</c:v>
                </c:pt>
                <c:pt idx="1">
                  <c:v>Worcester (3 Year Aggregates)</c:v>
                </c:pt>
              </c:strCache>
            </c:strRef>
          </c:cat>
          <c:val>
            <c:numRef>
              <c:f>'[ED and HDD charts.xlsx]HDD (3 year)'!$B$18:$C$18</c:f>
              <c:numCache>
                <c:formatCode>0.00</c:formatCode>
                <c:ptCount val="2"/>
                <c:pt idx="0">
                  <c:v>232.67</c:v>
                </c:pt>
                <c:pt idx="1">
                  <c:v>34.25</c:v>
                </c:pt>
              </c:numCache>
            </c:numRef>
          </c:val>
          <c:extLst>
            <c:ext xmlns:c16="http://schemas.microsoft.com/office/drawing/2014/chart" uri="{C3380CC4-5D6E-409C-BE32-E72D297353CC}">
              <c16:uniqueId val="{00000002-5671-4A0B-96F7-1A535EAB505A}"/>
            </c:ext>
          </c:extLst>
        </c:ser>
        <c:dLbls>
          <c:showLegendKey val="0"/>
          <c:showVal val="0"/>
          <c:showCatName val="0"/>
          <c:showSerName val="0"/>
          <c:showPercent val="0"/>
          <c:showBubbleSize val="0"/>
        </c:dLbls>
        <c:gapWidth val="219"/>
        <c:overlap val="-27"/>
        <c:axId val="69459968"/>
        <c:axId val="69461504"/>
      </c:barChart>
      <c:catAx>
        <c:axId val="6945996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461504"/>
        <c:crosses val="autoZero"/>
        <c:auto val="1"/>
        <c:lblAlgn val="ctr"/>
        <c:lblOffset val="100"/>
        <c:noMultiLvlLbl val="0"/>
      </c:catAx>
      <c:valAx>
        <c:axId val="6946150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Age-Adjusted Rate per 100,000</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459968"/>
        <c:crosses val="autoZero"/>
        <c:crossBetween val="between"/>
      </c:valAx>
      <c:spPr>
        <a:solidFill>
          <a:schemeClr val="bg1"/>
        </a:solidFill>
        <a:ln>
          <a:noFill/>
        </a:ln>
        <a:effectLst/>
      </c:spPr>
    </c:plotArea>
    <c:legend>
      <c:legendPos val="b"/>
      <c:layout>
        <c:manualLayout>
          <c:xMode val="edge"/>
          <c:yMode val="edge"/>
          <c:x val="0.30348844533968139"/>
          <c:y val="0.81919421880913323"/>
          <c:w val="0.3930230116584264"/>
          <c:h val="5.675242348149921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38100">
      <a:solidFill>
        <a:srgbClr val="01968C"/>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a:solidFill>
                  <a:schemeClr val="tx1"/>
                </a:solidFill>
              </a:rPr>
              <a:t>Race/Ethnicity</a:t>
            </a:r>
            <a:r>
              <a:rPr lang="en-US" b="1" baseline="0">
                <a:solidFill>
                  <a:schemeClr val="tx1"/>
                </a:solidFill>
              </a:rPr>
              <a:t> and Nativity</a:t>
            </a:r>
          </a:p>
        </c:rich>
      </c:tx>
      <c:layout/>
      <c:overlay val="0"/>
      <c:spPr>
        <a:noFill/>
        <a:ln>
          <a:noFill/>
        </a:ln>
        <a:effectLst/>
      </c:spPr>
    </c:title>
    <c:autoTitleDeleted val="0"/>
    <c:plotArea>
      <c:layout/>
      <c:pieChart>
        <c:varyColors val="1"/>
        <c:ser>
          <c:idx val="0"/>
          <c:order val="0"/>
          <c:dPt>
            <c:idx val="0"/>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1-5089-4099-B6B5-DFBF9EFFE031}"/>
              </c:ext>
            </c:extLst>
          </c:dPt>
          <c:dPt>
            <c:idx val="1"/>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3-5089-4099-B6B5-DFBF9EFFE031}"/>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5089-4099-B6B5-DFBF9EFFE031}"/>
              </c:ext>
            </c:extLst>
          </c:dPt>
          <c:dPt>
            <c:idx val="3"/>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7-5089-4099-B6B5-DFBF9EFFE031}"/>
              </c:ext>
            </c:extLst>
          </c:dPt>
          <c:dPt>
            <c:idx val="4"/>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9-5089-4099-B6B5-DFBF9EFFE031}"/>
              </c:ext>
            </c:extLst>
          </c:dPt>
          <c:dPt>
            <c:idx val="5"/>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B-5089-4099-B6B5-DFBF9EFFE031}"/>
              </c:ext>
            </c:extLst>
          </c:dPt>
          <c:dPt>
            <c:idx val="6"/>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D-5089-4099-B6B5-DFBF9EFFE031}"/>
              </c:ext>
            </c:extLst>
          </c:dPt>
          <c:dPt>
            <c:idx val="7"/>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F-5089-4099-B6B5-DFBF9EFFE031}"/>
              </c:ext>
            </c:extLst>
          </c:dPt>
          <c:dPt>
            <c:idx val="8"/>
            <c:bubble3D val="0"/>
            <c:spPr>
              <a:solidFill>
                <a:schemeClr val="accent2"/>
              </a:solidFill>
              <a:ln w="19050">
                <a:solidFill>
                  <a:schemeClr val="lt1"/>
                </a:solidFill>
              </a:ln>
              <a:effectLst/>
            </c:spPr>
            <c:extLst>
              <c:ext xmlns:c16="http://schemas.microsoft.com/office/drawing/2014/chart" uri="{C3380CC4-5D6E-409C-BE32-E72D297353CC}">
                <c16:uniqueId val="{00000011-5089-4099-B6B5-DFBF9EFFE031}"/>
              </c:ext>
            </c:extLst>
          </c:dPt>
          <c:dPt>
            <c:idx val="9"/>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13-5089-4099-B6B5-DFBF9EFFE031}"/>
              </c:ext>
            </c:extLst>
          </c:dPt>
          <c:dPt>
            <c:idx val="10"/>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15-5089-4099-B6B5-DFBF9EFFE031}"/>
              </c:ext>
            </c:extLst>
          </c:dPt>
          <c:dPt>
            <c:idx val="11"/>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17-5089-4099-B6B5-DFBF9EFFE031}"/>
              </c:ext>
            </c:extLst>
          </c:dPt>
          <c:dPt>
            <c:idx val="12"/>
            <c:bubble3D val="0"/>
            <c:spPr>
              <a:solidFill>
                <a:schemeClr val="accent1">
                  <a:tint val="49000"/>
                </a:schemeClr>
              </a:solidFill>
              <a:ln w="19050">
                <a:solidFill>
                  <a:schemeClr val="lt1"/>
                </a:solidFill>
              </a:ln>
              <a:effectLst/>
            </c:spPr>
            <c:extLst>
              <c:ext xmlns:c16="http://schemas.microsoft.com/office/drawing/2014/chart" uri="{C3380CC4-5D6E-409C-BE32-E72D297353CC}">
                <c16:uniqueId val="{00000019-5089-4099-B6B5-DFBF9EFFE031}"/>
              </c:ext>
            </c:extLst>
          </c:dPt>
          <c:dPt>
            <c:idx val="13"/>
            <c:bubble3D val="0"/>
            <c:spPr>
              <a:solidFill>
                <a:schemeClr val="accent1">
                  <a:tint val="40000"/>
                </a:schemeClr>
              </a:solidFill>
              <a:ln w="19050">
                <a:solidFill>
                  <a:schemeClr val="lt1"/>
                </a:solidFill>
              </a:ln>
              <a:effectLst/>
            </c:spPr>
            <c:extLst>
              <c:ext xmlns:c16="http://schemas.microsoft.com/office/drawing/2014/chart" uri="{C3380CC4-5D6E-409C-BE32-E72D297353CC}">
                <c16:uniqueId val="{0000001B-5089-4099-B6B5-DFBF9EFFE031}"/>
              </c:ext>
            </c:extLst>
          </c:dPt>
          <c:dLbls>
            <c:dLbl>
              <c:idx val="0"/>
              <c:layout>
                <c:manualLayout>
                  <c:x val="-8.5499068051276203E-2"/>
                  <c:y val="3.2089405908144902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5089-4099-B6B5-DFBF9EFFE03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'[race, ethnicity.xlsx]Sheet1'!$A$2:$A$15</c:f>
              <c:strCache>
                <c:ptCount val="12"/>
                <c:pt idx="0">
                  <c:v>White</c:v>
                </c:pt>
                <c:pt idx="1">
                  <c:v>Hispanic/Latino</c:v>
                </c:pt>
                <c:pt idx="2">
                  <c:v>Black</c:v>
                </c:pt>
                <c:pt idx="3">
                  <c:v>Asian</c:v>
                </c:pt>
                <c:pt idx="4">
                  <c:v>Two or more races</c:v>
                </c:pt>
                <c:pt idx="5">
                  <c:v>Other</c:v>
                </c:pt>
                <c:pt idx="6">
                  <c:v>White</c:v>
                </c:pt>
                <c:pt idx="7">
                  <c:v>Black</c:v>
                </c:pt>
                <c:pt idx="8">
                  <c:v>Asian</c:v>
                </c:pt>
                <c:pt idx="9">
                  <c:v>Hispanic/Latino</c:v>
                </c:pt>
                <c:pt idx="10">
                  <c:v>Two or more races</c:v>
                </c:pt>
                <c:pt idx="11">
                  <c:v>Other</c:v>
                </c:pt>
              </c:strCache>
            </c:strRef>
          </c:cat>
          <c:val>
            <c:numRef>
              <c:f>'[race, ethnicity.xlsx]Sheet1'!$B$2:$B$15</c:f>
              <c:numCache>
                <c:formatCode>General</c:formatCode>
                <c:ptCount val="14"/>
                <c:pt idx="0">
                  <c:v>95113</c:v>
                </c:pt>
                <c:pt idx="1">
                  <c:v>29620</c:v>
                </c:pt>
                <c:pt idx="2">
                  <c:v>10835</c:v>
                </c:pt>
                <c:pt idx="3">
                  <c:v>3845</c:v>
                </c:pt>
                <c:pt idx="4">
                  <c:v>3479</c:v>
                </c:pt>
                <c:pt idx="5">
                  <c:v>476</c:v>
                </c:pt>
                <c:pt idx="6">
                  <c:v>11133</c:v>
                </c:pt>
                <c:pt idx="7">
                  <c:v>10055</c:v>
                </c:pt>
                <c:pt idx="8">
                  <c:v>9281</c:v>
                </c:pt>
                <c:pt idx="9">
                  <c:v>8450</c:v>
                </c:pt>
                <c:pt idx="10">
                  <c:v>1384</c:v>
                </c:pt>
                <c:pt idx="11">
                  <c:v>931</c:v>
                </c:pt>
              </c:numCache>
            </c:numRef>
          </c:val>
          <c:extLst>
            <c:ext xmlns:c16="http://schemas.microsoft.com/office/drawing/2014/chart" uri="{C3380CC4-5D6E-409C-BE32-E72D297353CC}">
              <c16:uniqueId val="{0000001C-5089-4099-B6B5-DFBF9EFFE03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Heart Disease Related Hospital Discharges, 2013-2015</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4705072331074896E-2"/>
          <c:y val="0.18424797223530931"/>
          <c:w val="0.90165151681621192"/>
          <c:h val="0.57264083951934264"/>
        </c:manualLayout>
      </c:layout>
      <c:barChart>
        <c:barDir val="col"/>
        <c:grouping val="clustered"/>
        <c:varyColors val="0"/>
        <c:ser>
          <c:idx val="0"/>
          <c:order val="0"/>
          <c:tx>
            <c:strRef>
              <c:f>'[ED and HDD charts.xlsx]HDD (3 year)'!$A$28</c:f>
              <c:strCache>
                <c:ptCount val="1"/>
                <c:pt idx="0">
                  <c:v>White, Non-Hispanic</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'[ED and HDD charts.xlsx]HDD (3 year)'!$B$27:$C$27</c:f>
              <c:strCache>
                <c:ptCount val="2"/>
                <c:pt idx="0">
                  <c:v>State (3 Year Aggregates)</c:v>
                </c:pt>
                <c:pt idx="1">
                  <c:v>Worcester (3 Year Aggregates)</c:v>
                </c:pt>
              </c:strCache>
            </c:strRef>
          </c:cat>
          <c:val>
            <c:numRef>
              <c:f>'[ED and HDD charts.xlsx]HDD (3 year)'!$B$28:$C$28</c:f>
              <c:numCache>
                <c:formatCode>0.00</c:formatCode>
                <c:ptCount val="2"/>
                <c:pt idx="0">
                  <c:v>833.78</c:v>
                </c:pt>
                <c:pt idx="1">
                  <c:v>838.35999999999967</c:v>
                </c:pt>
              </c:numCache>
            </c:numRef>
          </c:val>
          <c:extLst>
            <c:ext xmlns:c16="http://schemas.microsoft.com/office/drawing/2014/chart" uri="{C3380CC4-5D6E-409C-BE32-E72D297353CC}">
              <c16:uniqueId val="{00000000-65C6-4485-BAD8-241E0988D875}"/>
            </c:ext>
          </c:extLst>
        </c:ser>
        <c:ser>
          <c:idx val="1"/>
          <c:order val="1"/>
          <c:tx>
            <c:strRef>
              <c:f>'[ED and HDD charts.xlsx]HDD (3 year)'!$A$29</c:f>
              <c:strCache>
                <c:ptCount val="1"/>
                <c:pt idx="0">
                  <c:v>Black, Non-Hispanic</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'[ED and HDD charts.xlsx]HDD (3 year)'!$B$27:$C$27</c:f>
              <c:strCache>
                <c:ptCount val="2"/>
                <c:pt idx="0">
                  <c:v>State (3 Year Aggregates)</c:v>
                </c:pt>
                <c:pt idx="1">
                  <c:v>Worcester (3 Year Aggregates)</c:v>
                </c:pt>
              </c:strCache>
            </c:strRef>
          </c:cat>
          <c:val>
            <c:numRef>
              <c:f>'[ED and HDD charts.xlsx]HDD (3 year)'!$B$29:$C$29</c:f>
              <c:numCache>
                <c:formatCode>0.00</c:formatCode>
                <c:ptCount val="2"/>
                <c:pt idx="0">
                  <c:v>1237.0999999999999</c:v>
                </c:pt>
                <c:pt idx="1">
                  <c:v>1145.3699999999999</c:v>
                </c:pt>
              </c:numCache>
            </c:numRef>
          </c:val>
          <c:extLst>
            <c:ext xmlns:c16="http://schemas.microsoft.com/office/drawing/2014/chart" uri="{C3380CC4-5D6E-409C-BE32-E72D297353CC}">
              <c16:uniqueId val="{00000001-65C6-4485-BAD8-241E0988D875}"/>
            </c:ext>
          </c:extLst>
        </c:ser>
        <c:ser>
          <c:idx val="2"/>
          <c:order val="2"/>
          <c:tx>
            <c:strRef>
              <c:f>'[ED and HDD charts.xlsx]HDD (3 year)'!$A$30</c:f>
              <c:strCache>
                <c:ptCount val="1"/>
                <c:pt idx="0">
                  <c:v>Hispanic</c:v>
                </c:pt>
              </c:strCache>
            </c:strRef>
          </c:tx>
          <c:spPr>
            <a:solidFill>
              <a:srgbClr val="00B05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'[ED and HDD charts.xlsx]HDD (3 year)'!$B$27:$C$27</c:f>
              <c:strCache>
                <c:ptCount val="2"/>
                <c:pt idx="0">
                  <c:v>State (3 Year Aggregates)</c:v>
                </c:pt>
                <c:pt idx="1">
                  <c:v>Worcester (3 Year Aggregates)</c:v>
                </c:pt>
              </c:strCache>
            </c:strRef>
          </c:cat>
          <c:val>
            <c:numRef>
              <c:f>'[ED and HDD charts.xlsx]HDD (3 year)'!$B$30:$C$30</c:f>
              <c:numCache>
                <c:formatCode>0.00</c:formatCode>
                <c:ptCount val="2"/>
                <c:pt idx="0">
                  <c:v>1105.6400000000001</c:v>
                </c:pt>
                <c:pt idx="1">
                  <c:v>168.54</c:v>
                </c:pt>
              </c:numCache>
            </c:numRef>
          </c:val>
          <c:extLst>
            <c:ext xmlns:c16="http://schemas.microsoft.com/office/drawing/2014/chart" uri="{C3380CC4-5D6E-409C-BE32-E72D297353CC}">
              <c16:uniqueId val="{00000002-65C6-4485-BAD8-241E0988D875}"/>
            </c:ext>
          </c:extLst>
        </c:ser>
        <c:dLbls>
          <c:showLegendKey val="0"/>
          <c:showVal val="0"/>
          <c:showCatName val="0"/>
          <c:showSerName val="0"/>
          <c:showPercent val="0"/>
          <c:showBubbleSize val="0"/>
        </c:dLbls>
        <c:gapWidth val="219"/>
        <c:overlap val="-27"/>
        <c:axId val="69520384"/>
        <c:axId val="70845184"/>
      </c:barChart>
      <c:catAx>
        <c:axId val="6952038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845184"/>
        <c:crosses val="autoZero"/>
        <c:auto val="1"/>
        <c:lblAlgn val="ctr"/>
        <c:lblOffset val="100"/>
        <c:noMultiLvlLbl val="0"/>
      </c:catAx>
      <c:valAx>
        <c:axId val="7084518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Age-Adjusted Rate per 100,000</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520384"/>
        <c:crosses val="autoZero"/>
        <c:crossBetween val="between"/>
      </c:valAx>
      <c:spPr>
        <a:noFill/>
        <a:ln>
          <a:noFill/>
        </a:ln>
        <a:effectLst/>
      </c:spPr>
    </c:plotArea>
    <c:legend>
      <c:legendPos val="b"/>
      <c:layout>
        <c:manualLayout>
          <c:xMode val="edge"/>
          <c:yMode val="edge"/>
          <c:x val="0.30348844533968139"/>
          <c:y val="0.83938895145949532"/>
          <c:w val="0.3930230116584264"/>
          <c:h val="5.675242348149921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38100">
      <a:solidFill>
        <a:srgbClr val="01968C"/>
      </a:solid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Emergency Department Visit Rates, 2013-2015</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3046206433498133E-2"/>
          <c:y val="0.18424797223530931"/>
          <c:w val="0.89331038271378871"/>
          <c:h val="0.58706564855531562"/>
        </c:manualLayout>
      </c:layout>
      <c:barChart>
        <c:barDir val="col"/>
        <c:grouping val="clustered"/>
        <c:varyColors val="0"/>
        <c:ser>
          <c:idx val="0"/>
          <c:order val="0"/>
          <c:tx>
            <c:strRef>
              <c:f>'[ED and HDD charts.xlsx]ED (3 year)'!$A$3</c:f>
              <c:strCache>
                <c:ptCount val="1"/>
                <c:pt idx="0">
                  <c:v>White, Non-Hispanic</c:v>
                </c:pt>
              </c:strCache>
            </c:strRef>
          </c:tx>
          <c:spPr>
            <a:solidFill>
              <a:srgbClr val="00B0F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'[ED and HDD charts.xlsx]ED (3 year)'!$B$2:$C$2</c:f>
              <c:strCache>
                <c:ptCount val="2"/>
                <c:pt idx="0">
                  <c:v>State (3 Year Aggregates)</c:v>
                </c:pt>
                <c:pt idx="1">
                  <c:v>Worcester (3 Year Aggregates)</c:v>
                </c:pt>
              </c:strCache>
            </c:strRef>
          </c:cat>
          <c:val>
            <c:numRef>
              <c:f>'[ED and HDD charts.xlsx]ED (3 year)'!$B$3:$C$3</c:f>
              <c:numCache>
                <c:formatCode>General</c:formatCode>
                <c:ptCount val="2"/>
                <c:pt idx="0">
                  <c:v>30451.06</c:v>
                </c:pt>
                <c:pt idx="1">
                  <c:v>39472.720000000001</c:v>
                </c:pt>
              </c:numCache>
            </c:numRef>
          </c:val>
          <c:extLst>
            <c:ext xmlns:c16="http://schemas.microsoft.com/office/drawing/2014/chart" uri="{C3380CC4-5D6E-409C-BE32-E72D297353CC}">
              <c16:uniqueId val="{00000000-3F13-48BF-A833-613BCE70D28D}"/>
            </c:ext>
          </c:extLst>
        </c:ser>
        <c:ser>
          <c:idx val="1"/>
          <c:order val="1"/>
          <c:tx>
            <c:strRef>
              <c:f>'[ED and HDD charts.xlsx]ED (3 year)'!$A$4</c:f>
              <c:strCache>
                <c:ptCount val="1"/>
                <c:pt idx="0">
                  <c:v>Black, Non-Hispanic</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'[ED and HDD charts.xlsx]ED (3 year)'!$B$2:$C$2</c:f>
              <c:strCache>
                <c:ptCount val="2"/>
                <c:pt idx="0">
                  <c:v>State (3 Year Aggregates)</c:v>
                </c:pt>
                <c:pt idx="1">
                  <c:v>Worcester (3 Year Aggregates)</c:v>
                </c:pt>
              </c:strCache>
            </c:strRef>
          </c:cat>
          <c:val>
            <c:numRef>
              <c:f>'[ED and HDD charts.xlsx]ED (3 year)'!$B$4:$C$4</c:f>
              <c:numCache>
                <c:formatCode>General</c:formatCode>
                <c:ptCount val="2"/>
                <c:pt idx="0">
                  <c:v>62229.81</c:v>
                </c:pt>
                <c:pt idx="1">
                  <c:v>54981.15</c:v>
                </c:pt>
              </c:numCache>
            </c:numRef>
          </c:val>
          <c:extLst>
            <c:ext xmlns:c16="http://schemas.microsoft.com/office/drawing/2014/chart" uri="{C3380CC4-5D6E-409C-BE32-E72D297353CC}">
              <c16:uniqueId val="{00000001-3F13-48BF-A833-613BCE70D28D}"/>
            </c:ext>
          </c:extLst>
        </c:ser>
        <c:ser>
          <c:idx val="2"/>
          <c:order val="2"/>
          <c:tx>
            <c:strRef>
              <c:f>'[ED and HDD charts.xlsx]ED (3 year)'!$A$5</c:f>
              <c:strCache>
                <c:ptCount val="1"/>
                <c:pt idx="0">
                  <c:v>Hispanic</c:v>
                </c:pt>
              </c:strCache>
            </c:strRef>
          </c:tx>
          <c:spPr>
            <a:solidFill>
              <a:srgbClr val="00B05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'[ED and HDD charts.xlsx]ED (3 year)'!$B$2:$C$2</c:f>
              <c:strCache>
                <c:ptCount val="2"/>
                <c:pt idx="0">
                  <c:v>State (3 Year Aggregates)</c:v>
                </c:pt>
                <c:pt idx="1">
                  <c:v>Worcester (3 Year Aggregates)</c:v>
                </c:pt>
              </c:strCache>
            </c:strRef>
          </c:cat>
          <c:val>
            <c:numRef>
              <c:f>'[ED and HDD charts.xlsx]ED (3 year)'!$B$5:$C$5</c:f>
              <c:numCache>
                <c:formatCode>General</c:formatCode>
                <c:ptCount val="2"/>
                <c:pt idx="0">
                  <c:v>59294.23</c:v>
                </c:pt>
                <c:pt idx="1">
                  <c:v>21759.88</c:v>
                </c:pt>
              </c:numCache>
            </c:numRef>
          </c:val>
          <c:extLst>
            <c:ext xmlns:c16="http://schemas.microsoft.com/office/drawing/2014/chart" uri="{C3380CC4-5D6E-409C-BE32-E72D297353CC}">
              <c16:uniqueId val="{00000002-3F13-48BF-A833-613BCE70D28D}"/>
            </c:ext>
          </c:extLst>
        </c:ser>
        <c:dLbls>
          <c:showLegendKey val="0"/>
          <c:showVal val="0"/>
          <c:showCatName val="0"/>
          <c:showSerName val="0"/>
          <c:showPercent val="0"/>
          <c:showBubbleSize val="0"/>
        </c:dLbls>
        <c:gapWidth val="219"/>
        <c:overlap val="-27"/>
        <c:axId val="70957312"/>
        <c:axId val="70971392"/>
      </c:barChart>
      <c:catAx>
        <c:axId val="7095731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971392"/>
        <c:crosses val="autoZero"/>
        <c:auto val="1"/>
        <c:lblAlgn val="ctr"/>
        <c:lblOffset val="100"/>
        <c:noMultiLvlLbl val="0"/>
      </c:catAx>
      <c:valAx>
        <c:axId val="7097139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Age-Adjusted Rate per 100,000</a:t>
                </a:r>
              </a:p>
            </c:rich>
          </c:tx>
          <c:layout>
            <c:manualLayout>
              <c:xMode val="edge"/>
              <c:yMode val="edge"/>
              <c:x val="2.4154589371980701E-3"/>
              <c:y val="0.3265585051113020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957312"/>
        <c:crosses val="autoZero"/>
        <c:crossBetween val="between"/>
      </c:valAx>
      <c:spPr>
        <a:noFill/>
        <a:ln>
          <a:noFill/>
        </a:ln>
        <a:effectLst/>
      </c:spPr>
    </c:plotArea>
    <c:legend>
      <c:legendPos val="b"/>
      <c:layout>
        <c:manualLayout>
          <c:xMode val="edge"/>
          <c:yMode val="edge"/>
          <c:x val="0.30348844533968139"/>
          <c:y val="0.84804383688107909"/>
          <c:w val="0.3930230116584264"/>
          <c:h val="5.675242348149921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38100">
      <a:solidFill>
        <a:srgbClr val="01968C"/>
      </a:solid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Heart Disease and Stroke Mortality Rates, 2012-2014</a:t>
            </a:r>
          </a:p>
        </c:rich>
      </c:tx>
      <c:layout>
        <c:manualLayout>
          <c:xMode val="edge"/>
          <c:yMode val="edge"/>
          <c:x val="0.27854024293474944"/>
          <c:y val="3.126707976896680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'Heart Dis and Stroke'!$B$1</c:f>
              <c:strCache>
                <c:ptCount val="1"/>
                <c:pt idx="0">
                  <c:v>White, NH</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'Heart Dis and Stroke'!$A$2:$A$3</c:f>
              <c:strCache>
                <c:ptCount val="2"/>
                <c:pt idx="0">
                  <c:v>Heart Disease </c:v>
                </c:pt>
                <c:pt idx="1">
                  <c:v>Stroke </c:v>
                </c:pt>
              </c:strCache>
            </c:strRef>
          </c:cat>
          <c:val>
            <c:numRef>
              <c:f>'Heart Dis and Stroke'!$B$2:$B$3</c:f>
              <c:numCache>
                <c:formatCode>General</c:formatCode>
                <c:ptCount val="2"/>
                <c:pt idx="0">
                  <c:v>167.5</c:v>
                </c:pt>
                <c:pt idx="1">
                  <c:v>31.8</c:v>
                </c:pt>
              </c:numCache>
            </c:numRef>
          </c:val>
          <c:extLst>
            <c:ext xmlns:c16="http://schemas.microsoft.com/office/drawing/2014/chart" uri="{C3380CC4-5D6E-409C-BE32-E72D297353CC}">
              <c16:uniqueId val="{00000000-5527-4DBF-BB39-CFD154EB3551}"/>
            </c:ext>
          </c:extLst>
        </c:ser>
        <c:ser>
          <c:idx val="1"/>
          <c:order val="1"/>
          <c:tx>
            <c:strRef>
              <c:f>'Heart Dis and Stroke'!$C$1</c:f>
              <c:strCache>
                <c:ptCount val="1"/>
                <c:pt idx="0">
                  <c:v>Black, NH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'Heart Dis and Stroke'!$A$2:$A$3</c:f>
              <c:strCache>
                <c:ptCount val="2"/>
                <c:pt idx="0">
                  <c:v>Heart Disease </c:v>
                </c:pt>
                <c:pt idx="1">
                  <c:v>Stroke </c:v>
                </c:pt>
              </c:strCache>
            </c:strRef>
          </c:cat>
          <c:val>
            <c:numRef>
              <c:f>'Heart Dis and Stroke'!$C$2:$C$3</c:f>
              <c:numCache>
                <c:formatCode>General</c:formatCode>
                <c:ptCount val="2"/>
                <c:pt idx="0">
                  <c:v>180.8</c:v>
                </c:pt>
                <c:pt idx="1">
                  <c:v>41.1</c:v>
                </c:pt>
              </c:numCache>
            </c:numRef>
          </c:val>
          <c:extLst>
            <c:ext xmlns:c16="http://schemas.microsoft.com/office/drawing/2014/chart" uri="{C3380CC4-5D6E-409C-BE32-E72D297353CC}">
              <c16:uniqueId val="{00000001-5527-4DBF-BB39-CFD154EB3551}"/>
            </c:ext>
          </c:extLst>
        </c:ser>
        <c:ser>
          <c:idx val="2"/>
          <c:order val="2"/>
          <c:tx>
            <c:strRef>
              <c:f>'Heart Dis and Stroke'!$D$1</c:f>
              <c:strCache>
                <c:ptCount val="1"/>
                <c:pt idx="0">
                  <c:v>Hispanic</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'Heart Dis and Stroke'!$A$2:$A$3</c:f>
              <c:strCache>
                <c:ptCount val="2"/>
                <c:pt idx="0">
                  <c:v>Heart Disease </c:v>
                </c:pt>
                <c:pt idx="1">
                  <c:v>Stroke </c:v>
                </c:pt>
              </c:strCache>
            </c:strRef>
          </c:cat>
          <c:val>
            <c:numRef>
              <c:f>'Heart Dis and Stroke'!$D$2:$D$3</c:f>
              <c:numCache>
                <c:formatCode>General</c:formatCode>
                <c:ptCount val="2"/>
                <c:pt idx="0">
                  <c:v>130</c:v>
                </c:pt>
                <c:pt idx="1">
                  <c:v>33.200000000000003</c:v>
                </c:pt>
              </c:numCache>
            </c:numRef>
          </c:val>
          <c:extLst>
            <c:ext xmlns:c16="http://schemas.microsoft.com/office/drawing/2014/chart" uri="{C3380CC4-5D6E-409C-BE32-E72D297353CC}">
              <c16:uniqueId val="{00000002-5527-4DBF-BB39-CFD154EB3551}"/>
            </c:ext>
          </c:extLst>
        </c:ser>
        <c:ser>
          <c:idx val="3"/>
          <c:order val="3"/>
          <c:tx>
            <c:strRef>
              <c:f>'Heart Dis and Stroke'!$E$1</c:f>
              <c:strCache>
                <c:ptCount val="1"/>
                <c:pt idx="0">
                  <c:v>Asian/PI</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'Heart Dis and Stroke'!$A$2:$A$3</c:f>
              <c:strCache>
                <c:ptCount val="2"/>
                <c:pt idx="0">
                  <c:v>Heart Disease </c:v>
                </c:pt>
                <c:pt idx="1">
                  <c:v>Stroke </c:v>
                </c:pt>
              </c:strCache>
            </c:strRef>
          </c:cat>
          <c:val>
            <c:numRef>
              <c:f>'Heart Dis and Stroke'!$E$2:$E$3</c:f>
              <c:numCache>
                <c:formatCode>General</c:formatCode>
                <c:ptCount val="2"/>
                <c:pt idx="0">
                  <c:v>65.099999999999994</c:v>
                </c:pt>
                <c:pt idx="1">
                  <c:v>38</c:v>
                </c:pt>
              </c:numCache>
            </c:numRef>
          </c:val>
          <c:extLst>
            <c:ext xmlns:c16="http://schemas.microsoft.com/office/drawing/2014/chart" uri="{C3380CC4-5D6E-409C-BE32-E72D297353CC}">
              <c16:uniqueId val="{00000003-5527-4DBF-BB39-CFD154EB3551}"/>
            </c:ext>
          </c:extLst>
        </c:ser>
        <c:dLbls>
          <c:showLegendKey val="0"/>
          <c:showVal val="0"/>
          <c:showCatName val="0"/>
          <c:showSerName val="0"/>
          <c:showPercent val="0"/>
          <c:showBubbleSize val="0"/>
        </c:dLbls>
        <c:gapWidth val="219"/>
        <c:overlap val="-27"/>
        <c:axId val="137996928"/>
        <c:axId val="138006912"/>
      </c:barChart>
      <c:catAx>
        <c:axId val="13799692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8006912"/>
        <c:crosses val="autoZero"/>
        <c:auto val="1"/>
        <c:lblAlgn val="ctr"/>
        <c:lblOffset val="100"/>
        <c:noMultiLvlLbl val="0"/>
      </c:catAx>
      <c:valAx>
        <c:axId val="13800691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Age-Adjusted Rate per 100,000 population</a:t>
                </a:r>
              </a:p>
            </c:rich>
          </c:tx>
          <c:layout>
            <c:manualLayout>
              <c:xMode val="edge"/>
              <c:yMode val="edge"/>
              <c:x val="9.5903293233506604E-3"/>
              <c:y val="0.20626068918804499"/>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79969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38100">
      <a:solidFill>
        <a:srgbClr val="01968C"/>
      </a:solid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t>Infant Mortality Rates, 2012-2014</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081824146981629"/>
          <c:y val="9.4613799022202391E-2"/>
          <c:w val="0.69386920384951878"/>
          <c:h val="0.72391278964902961"/>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F5FA-4BDE-9608-F8617F845B97}"/>
              </c:ext>
            </c:extLst>
          </c:dPt>
          <c:dPt>
            <c:idx val="1"/>
            <c:invertIfNegative val="0"/>
            <c:bubble3D val="0"/>
            <c:spPr>
              <a:solidFill>
                <a:srgbClr val="00B0F0"/>
              </a:solidFill>
              <a:ln>
                <a:noFill/>
              </a:ln>
              <a:effectLst/>
            </c:spPr>
            <c:extLst>
              <c:ext xmlns:c16="http://schemas.microsoft.com/office/drawing/2014/chart" uri="{C3380CC4-5D6E-409C-BE32-E72D297353CC}">
                <c16:uniqueId val="{00000003-F5FA-4BDE-9608-F8617F845B97}"/>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F5FA-4BDE-9608-F8617F845B97}"/>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Sheet14!$A$2:$A$4</c:f>
              <c:strCache>
                <c:ptCount val="3"/>
                <c:pt idx="0">
                  <c:v>Hispanic/Latino</c:v>
                </c:pt>
                <c:pt idx="1">
                  <c:v>White, Non-Hispanic</c:v>
                </c:pt>
                <c:pt idx="2">
                  <c:v>Black, Non-Hispanic</c:v>
                </c:pt>
              </c:strCache>
            </c:strRef>
          </c:cat>
          <c:val>
            <c:numRef>
              <c:f>Sheet14!$B$2:$B$4</c:f>
              <c:numCache>
                <c:formatCode>0.0%</c:formatCode>
                <c:ptCount val="3"/>
                <c:pt idx="0">
                  <c:v>6.0999999999999999E-2</c:v>
                </c:pt>
                <c:pt idx="1">
                  <c:v>3.7999999999999999E-2</c:v>
                </c:pt>
                <c:pt idx="2">
                  <c:v>2.1000000000000001E-2</c:v>
                </c:pt>
              </c:numCache>
            </c:numRef>
          </c:val>
          <c:extLst>
            <c:ext xmlns:c16="http://schemas.microsoft.com/office/drawing/2014/chart" uri="{C3380CC4-5D6E-409C-BE32-E72D297353CC}">
              <c16:uniqueId val="{00000006-F5FA-4BDE-9608-F8617F845B97}"/>
            </c:ext>
          </c:extLst>
        </c:ser>
        <c:dLbls>
          <c:dLblPos val="outEnd"/>
          <c:showLegendKey val="0"/>
          <c:showVal val="1"/>
          <c:showCatName val="0"/>
          <c:showSerName val="0"/>
          <c:showPercent val="0"/>
          <c:showBubbleSize val="0"/>
        </c:dLbls>
        <c:gapWidth val="182"/>
        <c:axId val="441930192"/>
        <c:axId val="441925272"/>
      </c:barChart>
      <c:catAx>
        <c:axId val="4419301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41925272"/>
        <c:crosses val="autoZero"/>
        <c:auto val="1"/>
        <c:lblAlgn val="ctr"/>
        <c:lblOffset val="100"/>
        <c:noMultiLvlLbl val="0"/>
      </c:catAx>
      <c:valAx>
        <c:axId val="441925272"/>
        <c:scaling>
          <c:orientation val="minMax"/>
        </c:scaling>
        <c:delete val="0"/>
        <c:axPos val="t"/>
        <c:majorGridlines>
          <c:spPr>
            <a:ln w="9525" cap="flat" cmpd="sng" algn="ctr">
              <a:no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Rate per 1,000 Live Births</a:t>
                </a:r>
              </a:p>
            </c:rich>
          </c:tx>
          <c:layout>
            <c:manualLayout>
              <c:xMode val="edge"/>
              <c:yMode val="edge"/>
              <c:x val="0.42025284339457569"/>
              <c:y val="0.9027777777777777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high"/>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419301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38100">
      <a:solidFill>
        <a:srgbClr val="01968C"/>
      </a:solidFill>
    </a:ln>
    <a:effectLst/>
  </c:spPr>
  <c:txPr>
    <a:bodyPr/>
    <a:lstStyle/>
    <a:p>
      <a:pPr>
        <a:defRPr sz="11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baseline="0">
                <a:solidFill>
                  <a:schemeClr val="tx1">
                    <a:lumMod val="65000"/>
                    <a:lumOff val="35000"/>
                  </a:schemeClr>
                </a:solidFill>
                <a:latin typeface="+mn-lt"/>
                <a:ea typeface="+mn-ea"/>
                <a:cs typeface="+mn-cs"/>
              </a:defRPr>
            </a:pPr>
            <a:r>
              <a:rPr lang="en-US" sz="1400" b="0" i="0" u="none" strike="noStrike" baseline="0" dirty="0">
                <a:solidFill>
                  <a:sysClr val="windowText" lastClr="000000">
                    <a:lumMod val="65000"/>
                    <a:lumOff val="35000"/>
                  </a:sysClr>
                </a:solidFill>
                <a:latin typeface="Calibri" panose="020F0502020204030204"/>
              </a:rPr>
              <a:t>Family Origin of </a:t>
            </a:r>
            <a:r>
              <a:rPr lang="en-US" sz="1400" b="0" i="0" u="none" strike="noStrike" baseline="0" dirty="0" smtClean="0">
                <a:solidFill>
                  <a:sysClr val="windowText" lastClr="000000">
                    <a:lumMod val="65000"/>
                    <a:lumOff val="35000"/>
                  </a:sysClr>
                </a:solidFill>
                <a:latin typeface="Calibri" panose="020F0502020204030204"/>
              </a:rPr>
              <a:t>Worcester Hispanic </a:t>
            </a:r>
            <a:r>
              <a:rPr lang="en-US" sz="1400" b="0" i="0" u="none" strike="noStrike" baseline="0" dirty="0">
                <a:solidFill>
                  <a:sysClr val="windowText" lastClr="000000">
                    <a:lumMod val="65000"/>
                    <a:lumOff val="35000"/>
                  </a:sysClr>
                </a:solidFill>
                <a:latin typeface="Calibri" panose="020F0502020204030204"/>
              </a:rPr>
              <a:t>and Latino Residents</a:t>
            </a:r>
          </a:p>
        </c:rich>
      </c:tx>
      <c:layout/>
      <c:overlay val="0"/>
      <c:spPr>
        <a:noFill/>
        <a:ln>
          <a:noFill/>
        </a:ln>
        <a:effectLst/>
      </c:spPr>
      <c:txPr>
        <a:bodyPr rot="0" spcFirstLastPara="1" vertOverflow="ellipsis" vert="horz" wrap="square" anchor="ctr" anchorCtr="1"/>
        <a:lstStyle/>
        <a:p>
          <a:pPr>
            <a:defRPr sz="1400" b="0" i="0" u="none" strike="noStrike"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6">
                  <a:shade val="47000"/>
                </a:schemeClr>
              </a:solidFill>
              <a:ln w="19050">
                <a:solidFill>
                  <a:schemeClr val="lt1"/>
                </a:solidFill>
              </a:ln>
              <a:effectLst/>
            </c:spPr>
            <c:extLst>
              <c:ext xmlns:c16="http://schemas.microsoft.com/office/drawing/2014/chart" uri="{C3380CC4-5D6E-409C-BE32-E72D297353CC}">
                <c16:uniqueId val="{00000001-9BE2-4467-B441-BB8E423C345D}"/>
              </c:ext>
            </c:extLst>
          </c:dPt>
          <c:dPt>
            <c:idx val="1"/>
            <c:bubble3D val="0"/>
            <c:spPr>
              <a:solidFill>
                <a:schemeClr val="accent6">
                  <a:shade val="65000"/>
                </a:schemeClr>
              </a:solidFill>
              <a:ln w="19050">
                <a:solidFill>
                  <a:schemeClr val="lt1"/>
                </a:solidFill>
              </a:ln>
              <a:effectLst/>
            </c:spPr>
            <c:extLst>
              <c:ext xmlns:c16="http://schemas.microsoft.com/office/drawing/2014/chart" uri="{C3380CC4-5D6E-409C-BE32-E72D297353CC}">
                <c16:uniqueId val="{00000003-9BE2-4467-B441-BB8E423C345D}"/>
              </c:ext>
            </c:extLst>
          </c:dPt>
          <c:dPt>
            <c:idx val="2"/>
            <c:bubble3D val="0"/>
            <c:spPr>
              <a:solidFill>
                <a:schemeClr val="accent6">
                  <a:shade val="82000"/>
                </a:schemeClr>
              </a:solidFill>
              <a:ln w="19050">
                <a:solidFill>
                  <a:schemeClr val="lt1"/>
                </a:solidFill>
              </a:ln>
              <a:effectLst/>
            </c:spPr>
            <c:extLst>
              <c:ext xmlns:c16="http://schemas.microsoft.com/office/drawing/2014/chart" uri="{C3380CC4-5D6E-409C-BE32-E72D297353CC}">
                <c16:uniqueId val="{00000005-9BE2-4467-B441-BB8E423C345D}"/>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07-9BE2-4467-B441-BB8E423C345D}"/>
              </c:ext>
            </c:extLst>
          </c:dPt>
          <c:dPt>
            <c:idx val="4"/>
            <c:bubble3D val="0"/>
            <c:spPr>
              <a:solidFill>
                <a:schemeClr val="accent6">
                  <a:tint val="83000"/>
                </a:schemeClr>
              </a:solidFill>
              <a:ln w="19050">
                <a:solidFill>
                  <a:schemeClr val="lt1"/>
                </a:solidFill>
              </a:ln>
              <a:effectLst/>
            </c:spPr>
            <c:extLst>
              <c:ext xmlns:c16="http://schemas.microsoft.com/office/drawing/2014/chart" uri="{C3380CC4-5D6E-409C-BE32-E72D297353CC}">
                <c16:uniqueId val="{00000009-9BE2-4467-B441-BB8E423C345D}"/>
              </c:ext>
            </c:extLst>
          </c:dPt>
          <c:dPt>
            <c:idx val="5"/>
            <c:bubble3D val="0"/>
            <c:spPr>
              <a:solidFill>
                <a:schemeClr val="accent6">
                  <a:tint val="65000"/>
                </a:schemeClr>
              </a:solidFill>
              <a:ln w="19050">
                <a:solidFill>
                  <a:schemeClr val="lt1"/>
                </a:solidFill>
              </a:ln>
              <a:effectLst/>
            </c:spPr>
            <c:extLst>
              <c:ext xmlns:c16="http://schemas.microsoft.com/office/drawing/2014/chart" uri="{C3380CC4-5D6E-409C-BE32-E72D297353CC}">
                <c16:uniqueId val="{0000000B-9BE2-4467-B441-BB8E423C345D}"/>
              </c:ext>
            </c:extLst>
          </c:dPt>
          <c:dPt>
            <c:idx val="6"/>
            <c:bubble3D val="0"/>
            <c:spPr>
              <a:solidFill>
                <a:schemeClr val="accent6">
                  <a:tint val="48000"/>
                </a:schemeClr>
              </a:solidFill>
              <a:ln w="19050">
                <a:solidFill>
                  <a:schemeClr val="lt1"/>
                </a:solidFill>
              </a:ln>
              <a:effectLst/>
            </c:spPr>
            <c:extLst>
              <c:ext xmlns:c16="http://schemas.microsoft.com/office/drawing/2014/chart" uri="{C3380CC4-5D6E-409C-BE32-E72D297353CC}">
                <c16:uniqueId val="{0000000D-9BE2-4467-B441-BB8E423C345D}"/>
              </c:ext>
            </c:extLst>
          </c:dPt>
          <c:dLbls>
            <c:spPr>
              <a:noFill/>
              <a:ln>
                <a:noFill/>
              </a:ln>
              <a:effectLst/>
            </c:spPr>
            <c:txPr>
              <a:bodyPr rot="0" spcFirstLastPara="1" vertOverflow="overflow" horzOverflow="overflow" vert="horz" wrap="square" lIns="38100" tIns="19050" rIns="38100" bIns="19050" anchor="ctr" anchorCtr="1">
                <a:spAutoFit/>
              </a:bodyPr>
              <a:lstStyle/>
              <a:p>
                <a:pPr>
                  <a:defRPr sz="1050" b="0" i="0" u="none" strike="noStrike" baseline="0">
                    <a:solidFill>
                      <a:schemeClr val="tx1"/>
                    </a:solidFill>
                    <a:latin typeface="+mn-lt"/>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Sheet4!$F$19:$F$25</c:f>
              <c:strCache>
                <c:ptCount val="7"/>
                <c:pt idx="0">
                  <c:v>Puerto Rican</c:v>
                </c:pt>
                <c:pt idx="1">
                  <c:v>Dominican</c:v>
                </c:pt>
                <c:pt idx="2">
                  <c:v>Salvadoran</c:v>
                </c:pt>
                <c:pt idx="3">
                  <c:v>Colombian</c:v>
                </c:pt>
                <c:pt idx="4">
                  <c:v>Mexican</c:v>
                </c:pt>
                <c:pt idx="5">
                  <c:v>Ecuadorian</c:v>
                </c:pt>
                <c:pt idx="6">
                  <c:v>All other Hispanic or Latino</c:v>
                </c:pt>
              </c:strCache>
            </c:strRef>
          </c:cat>
          <c:val>
            <c:numRef>
              <c:f>Sheet4!$G$19:$G$25</c:f>
              <c:numCache>
                <c:formatCode>#,##0</c:formatCode>
                <c:ptCount val="7"/>
                <c:pt idx="0">
                  <c:v>23898</c:v>
                </c:pt>
                <c:pt idx="1">
                  <c:v>5887</c:v>
                </c:pt>
                <c:pt idx="2">
                  <c:v>1738</c:v>
                </c:pt>
                <c:pt idx="3">
                  <c:v>1405</c:v>
                </c:pt>
                <c:pt idx="4">
                  <c:v>1390</c:v>
                </c:pt>
                <c:pt idx="5">
                  <c:v>1269</c:v>
                </c:pt>
                <c:pt idx="6" formatCode="General">
                  <c:v>3100</c:v>
                </c:pt>
              </c:numCache>
            </c:numRef>
          </c:val>
          <c:extLst>
            <c:ext xmlns:c16="http://schemas.microsoft.com/office/drawing/2014/chart" uri="{C3380CC4-5D6E-409C-BE32-E72D297353CC}">
              <c16:uniqueId val="{0000000E-9BE2-4467-B441-BB8E423C345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38100">
      <a:solidFill>
        <a:srgbClr val="01968C"/>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en-US"/>
              <a:t>Age Groups by Race</a:t>
            </a:r>
          </a:p>
        </c:rich>
      </c:tx>
      <c:layout/>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percentStacked"/>
        <c:varyColors val="0"/>
        <c:ser>
          <c:idx val="2"/>
          <c:order val="0"/>
          <c:tx>
            <c:strRef>
              <c:f>Sheet2!$D$12</c:f>
              <c:strCache>
                <c:ptCount val="1"/>
                <c:pt idx="0">
                  <c:v>Asian</c:v>
                </c:pt>
              </c:strCache>
            </c:strRef>
          </c:tx>
          <c:spPr>
            <a:solidFill>
              <a:schemeClr val="accent1">
                <a:lumMod val="75000"/>
              </a:schemeClr>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Sheet2!$A$13:$A$22</c:f>
              <c:strCache>
                <c:ptCount val="10"/>
                <c:pt idx="0">
                  <c:v>Under 5 years</c:v>
                </c:pt>
                <c:pt idx="1">
                  <c:v>5 to 17 years</c:v>
                </c:pt>
                <c:pt idx="2">
                  <c:v>18 to 24 years</c:v>
                </c:pt>
                <c:pt idx="3">
                  <c:v>25 to 34 years</c:v>
                </c:pt>
                <c:pt idx="4">
                  <c:v>35 to 44 years</c:v>
                </c:pt>
                <c:pt idx="5">
                  <c:v>45 to 54 years</c:v>
                </c:pt>
                <c:pt idx="6">
                  <c:v>55 to 64 years</c:v>
                </c:pt>
                <c:pt idx="7">
                  <c:v>65 to 74 years</c:v>
                </c:pt>
                <c:pt idx="8">
                  <c:v>75 to 84 years</c:v>
                </c:pt>
                <c:pt idx="9">
                  <c:v>85 years and over</c:v>
                </c:pt>
              </c:strCache>
            </c:strRef>
          </c:cat>
          <c:val>
            <c:numRef>
              <c:f>Sheet2!$D$13:$D$22</c:f>
              <c:numCache>
                <c:formatCode>#,##0</c:formatCode>
                <c:ptCount val="10"/>
                <c:pt idx="0">
                  <c:v>665</c:v>
                </c:pt>
                <c:pt idx="1">
                  <c:v>1962</c:v>
                </c:pt>
                <c:pt idx="2">
                  <c:v>2527</c:v>
                </c:pt>
                <c:pt idx="3">
                  <c:v>3026</c:v>
                </c:pt>
                <c:pt idx="4">
                  <c:v>1850</c:v>
                </c:pt>
                <c:pt idx="5">
                  <c:v>1573</c:v>
                </c:pt>
                <c:pt idx="6">
                  <c:v>1060</c:v>
                </c:pt>
                <c:pt idx="7">
                  <c:v>395</c:v>
                </c:pt>
                <c:pt idx="8">
                  <c:v>310</c:v>
                </c:pt>
                <c:pt idx="9">
                  <c:v>129</c:v>
                </c:pt>
              </c:numCache>
            </c:numRef>
          </c:val>
          <c:extLst>
            <c:ext xmlns:c16="http://schemas.microsoft.com/office/drawing/2014/chart" uri="{C3380CC4-5D6E-409C-BE32-E72D297353CC}">
              <c16:uniqueId val="{00000000-3765-48D4-8FB9-7551F6E62402}"/>
            </c:ext>
          </c:extLst>
        </c:ser>
        <c:ser>
          <c:idx val="1"/>
          <c:order val="1"/>
          <c:tx>
            <c:strRef>
              <c:f>Sheet2!$C$12</c:f>
              <c:strCache>
                <c:ptCount val="1"/>
                <c:pt idx="0">
                  <c:v>Black</c:v>
                </c:pt>
              </c:strCache>
            </c:strRef>
          </c:tx>
          <c:spPr>
            <a:solidFill>
              <a:schemeClr val="accent4"/>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Sheet2!$A$13:$A$22</c:f>
              <c:strCache>
                <c:ptCount val="10"/>
                <c:pt idx="0">
                  <c:v>Under 5 years</c:v>
                </c:pt>
                <c:pt idx="1">
                  <c:v>5 to 17 years</c:v>
                </c:pt>
                <c:pt idx="2">
                  <c:v>18 to 24 years</c:v>
                </c:pt>
                <c:pt idx="3">
                  <c:v>25 to 34 years</c:v>
                </c:pt>
                <c:pt idx="4">
                  <c:v>35 to 44 years</c:v>
                </c:pt>
                <c:pt idx="5">
                  <c:v>45 to 54 years</c:v>
                </c:pt>
                <c:pt idx="6">
                  <c:v>55 to 64 years</c:v>
                </c:pt>
                <c:pt idx="7">
                  <c:v>65 to 74 years</c:v>
                </c:pt>
                <c:pt idx="8">
                  <c:v>75 to 84 years</c:v>
                </c:pt>
                <c:pt idx="9">
                  <c:v>85 years and over</c:v>
                </c:pt>
              </c:strCache>
            </c:strRef>
          </c:cat>
          <c:val>
            <c:numRef>
              <c:f>Sheet2!$C$13:$C$22</c:f>
              <c:numCache>
                <c:formatCode>#,##0</c:formatCode>
                <c:ptCount val="10"/>
                <c:pt idx="0">
                  <c:v>2216</c:v>
                </c:pt>
                <c:pt idx="1">
                  <c:v>4516</c:v>
                </c:pt>
                <c:pt idx="2">
                  <c:v>3460</c:v>
                </c:pt>
                <c:pt idx="3">
                  <c:v>4012</c:v>
                </c:pt>
                <c:pt idx="4">
                  <c:v>3337</c:v>
                </c:pt>
                <c:pt idx="5">
                  <c:v>3452</c:v>
                </c:pt>
                <c:pt idx="6">
                  <c:v>2139</c:v>
                </c:pt>
                <c:pt idx="7">
                  <c:v>785</c:v>
                </c:pt>
                <c:pt idx="8">
                  <c:v>446</c:v>
                </c:pt>
                <c:pt idx="9">
                  <c:v>73</c:v>
                </c:pt>
              </c:numCache>
            </c:numRef>
          </c:val>
          <c:extLst>
            <c:ext xmlns:c16="http://schemas.microsoft.com/office/drawing/2014/chart" uri="{C3380CC4-5D6E-409C-BE32-E72D297353CC}">
              <c16:uniqueId val="{00000001-3765-48D4-8FB9-7551F6E62402}"/>
            </c:ext>
          </c:extLst>
        </c:ser>
        <c:ser>
          <c:idx val="3"/>
          <c:order val="2"/>
          <c:tx>
            <c:strRef>
              <c:f>Sheet2!$E$12</c:f>
              <c:strCache>
                <c:ptCount val="1"/>
                <c:pt idx="0">
                  <c:v>Latino</c:v>
                </c:pt>
              </c:strCache>
            </c:strRef>
          </c:tx>
          <c:spPr>
            <a:solidFill>
              <a:schemeClr val="accent6"/>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Sheet2!$A$13:$A$22</c:f>
              <c:strCache>
                <c:ptCount val="10"/>
                <c:pt idx="0">
                  <c:v>Under 5 years</c:v>
                </c:pt>
                <c:pt idx="1">
                  <c:v>5 to 17 years</c:v>
                </c:pt>
                <c:pt idx="2">
                  <c:v>18 to 24 years</c:v>
                </c:pt>
                <c:pt idx="3">
                  <c:v>25 to 34 years</c:v>
                </c:pt>
                <c:pt idx="4">
                  <c:v>35 to 44 years</c:v>
                </c:pt>
                <c:pt idx="5">
                  <c:v>45 to 54 years</c:v>
                </c:pt>
                <c:pt idx="6">
                  <c:v>55 to 64 years</c:v>
                </c:pt>
                <c:pt idx="7">
                  <c:v>65 to 74 years</c:v>
                </c:pt>
                <c:pt idx="8">
                  <c:v>75 to 84 years</c:v>
                </c:pt>
                <c:pt idx="9">
                  <c:v>85 years and over</c:v>
                </c:pt>
              </c:strCache>
            </c:strRef>
          </c:cat>
          <c:val>
            <c:numRef>
              <c:f>Sheet2!$E$13:$E$22</c:f>
              <c:numCache>
                <c:formatCode>#,##0</c:formatCode>
                <c:ptCount val="10"/>
                <c:pt idx="0">
                  <c:v>3353</c:v>
                </c:pt>
                <c:pt idx="1">
                  <c:v>8878</c:v>
                </c:pt>
                <c:pt idx="2">
                  <c:v>5490</c:v>
                </c:pt>
                <c:pt idx="3">
                  <c:v>6631</c:v>
                </c:pt>
                <c:pt idx="4">
                  <c:v>4889</c:v>
                </c:pt>
                <c:pt idx="5">
                  <c:v>4596</c:v>
                </c:pt>
                <c:pt idx="6">
                  <c:v>2704</c:v>
                </c:pt>
                <c:pt idx="7">
                  <c:v>1432</c:v>
                </c:pt>
                <c:pt idx="8">
                  <c:v>589</c:v>
                </c:pt>
                <c:pt idx="9">
                  <c:v>125</c:v>
                </c:pt>
              </c:numCache>
            </c:numRef>
          </c:val>
          <c:extLst>
            <c:ext xmlns:c16="http://schemas.microsoft.com/office/drawing/2014/chart" uri="{C3380CC4-5D6E-409C-BE32-E72D297353CC}">
              <c16:uniqueId val="{00000002-3765-48D4-8FB9-7551F6E62402}"/>
            </c:ext>
          </c:extLst>
        </c:ser>
        <c:ser>
          <c:idx val="0"/>
          <c:order val="3"/>
          <c:tx>
            <c:strRef>
              <c:f>Sheet2!$B$12</c:f>
              <c:strCache>
                <c:ptCount val="1"/>
                <c:pt idx="0">
                  <c:v>White</c:v>
                </c:pt>
              </c:strCache>
            </c:strRef>
          </c:tx>
          <c:spPr>
            <a:solidFill>
              <a:srgbClr val="00B0F0"/>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Sheet2!$A$13:$A$22</c:f>
              <c:strCache>
                <c:ptCount val="10"/>
                <c:pt idx="0">
                  <c:v>Under 5 years</c:v>
                </c:pt>
                <c:pt idx="1">
                  <c:v>5 to 17 years</c:v>
                </c:pt>
                <c:pt idx="2">
                  <c:v>18 to 24 years</c:v>
                </c:pt>
                <c:pt idx="3">
                  <c:v>25 to 34 years</c:v>
                </c:pt>
                <c:pt idx="4">
                  <c:v>35 to 44 years</c:v>
                </c:pt>
                <c:pt idx="5">
                  <c:v>45 to 54 years</c:v>
                </c:pt>
                <c:pt idx="6">
                  <c:v>55 to 64 years</c:v>
                </c:pt>
                <c:pt idx="7">
                  <c:v>65 to 74 years</c:v>
                </c:pt>
                <c:pt idx="8">
                  <c:v>75 to 84 years</c:v>
                </c:pt>
                <c:pt idx="9">
                  <c:v>85 years and over</c:v>
                </c:pt>
              </c:strCache>
            </c:strRef>
          </c:cat>
          <c:val>
            <c:numRef>
              <c:f>Sheet2!$B$13:$B$22</c:f>
              <c:numCache>
                <c:formatCode>#,##0</c:formatCode>
                <c:ptCount val="10"/>
                <c:pt idx="0">
                  <c:v>3950</c:v>
                </c:pt>
                <c:pt idx="1">
                  <c:v>9531</c:v>
                </c:pt>
                <c:pt idx="2">
                  <c:v>16553</c:v>
                </c:pt>
                <c:pt idx="3">
                  <c:v>15756</c:v>
                </c:pt>
                <c:pt idx="4">
                  <c:v>10909</c:v>
                </c:pt>
                <c:pt idx="5">
                  <c:v>14349</c:v>
                </c:pt>
                <c:pt idx="6">
                  <c:v>15077</c:v>
                </c:pt>
                <c:pt idx="7">
                  <c:v>9497</c:v>
                </c:pt>
                <c:pt idx="8">
                  <c:v>5697</c:v>
                </c:pt>
                <c:pt idx="9">
                  <c:v>4188</c:v>
                </c:pt>
              </c:numCache>
            </c:numRef>
          </c:val>
          <c:extLst>
            <c:ext xmlns:c16="http://schemas.microsoft.com/office/drawing/2014/chart" uri="{C3380CC4-5D6E-409C-BE32-E72D297353CC}">
              <c16:uniqueId val="{00000003-3765-48D4-8FB9-7551F6E62402}"/>
            </c:ext>
          </c:extLst>
        </c:ser>
        <c:dLbls>
          <c:showLegendKey val="0"/>
          <c:showVal val="0"/>
          <c:showCatName val="0"/>
          <c:showSerName val="0"/>
          <c:showPercent val="0"/>
          <c:showBubbleSize val="0"/>
        </c:dLbls>
        <c:axId val="598383352"/>
        <c:axId val="598387616"/>
      </c:areaChart>
      <c:catAx>
        <c:axId val="598383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8387616"/>
        <c:crosses val="autoZero"/>
        <c:auto val="1"/>
        <c:lblAlgn val="ctr"/>
        <c:lblOffset val="100"/>
        <c:noMultiLvlLbl val="0"/>
      </c:catAx>
      <c:valAx>
        <c:axId val="5983876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98383352"/>
        <c:crosses val="autoZero"/>
        <c:crossBetween val="midCat"/>
      </c:valAx>
      <c:spPr>
        <a:noFill/>
        <a:ln>
          <a:noFill/>
        </a:ln>
        <a:effectLst/>
      </c:spPr>
    </c:plotArea>
    <c:legend>
      <c:legendPos val="r"/>
      <c:layout>
        <c:manualLayout>
          <c:xMode val="edge"/>
          <c:yMode val="edge"/>
          <c:x val="0.87709832743362148"/>
          <c:y val="0.36623724640283156"/>
          <c:w val="9.2746500923812217E-2"/>
          <c:h val="0.302108389545769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38100">
      <a:solidFill>
        <a:srgbClr val="01968C"/>
      </a:solidFill>
    </a:ln>
    <a:effectLst/>
  </c:spPr>
  <c:txPr>
    <a:bodyPr/>
    <a:lstStyle/>
    <a:p>
      <a:pPr>
        <a:defRPr sz="11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6267016622922101"/>
          <c:y val="5.0925925925925902E-2"/>
          <c:w val="0.524337707786527"/>
          <c:h val="0.66072813003016984"/>
        </c:manualLayout>
      </c:layout>
      <c:barChart>
        <c:barDir val="bar"/>
        <c:grouping val="clustered"/>
        <c:varyColors val="0"/>
        <c:ser>
          <c:idx val="0"/>
          <c:order val="0"/>
          <c:spPr>
            <a:solidFill>
              <a:srgbClr val="01968C"/>
            </a:solidFill>
          </c:spPr>
          <c:invertIfNegative val="0"/>
          <c:dLbls>
            <c:numFmt formatCode="#,##0" sourceLinked="0"/>
            <c:spPr>
              <a:noFill/>
              <a:ln>
                <a:noFill/>
              </a:ln>
              <a:effectLst/>
            </c:spPr>
            <c:txPr>
              <a:bodyPr wrap="square" lIns="38100" tIns="19050" rIns="38100" bIns="19050" anchor="ctr">
                <a:spAutoFit/>
              </a:bodyPr>
              <a:lstStyle/>
              <a:p>
                <a:pPr>
                  <a:defRPr sz="1400">
                    <a:solidFill>
                      <a:schemeClr val="bg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Sheet1!$A$1:$A$10</c:f>
              <c:strCache>
                <c:ptCount val="10"/>
                <c:pt idx="0">
                  <c:v>Ghana</c:v>
                </c:pt>
                <c:pt idx="1">
                  <c:v>Dominican Republic</c:v>
                </c:pt>
                <c:pt idx="2">
                  <c:v>Vietnam</c:v>
                </c:pt>
                <c:pt idx="3">
                  <c:v>Albania</c:v>
                </c:pt>
                <c:pt idx="4">
                  <c:v>Brazil</c:v>
                </c:pt>
                <c:pt idx="5">
                  <c:v>India</c:v>
                </c:pt>
                <c:pt idx="6">
                  <c:v>China</c:v>
                </c:pt>
                <c:pt idx="7">
                  <c:v>Kenya</c:v>
                </c:pt>
                <c:pt idx="8">
                  <c:v>El Salvador</c:v>
                </c:pt>
                <c:pt idx="9">
                  <c:v>Iraq</c:v>
                </c:pt>
              </c:strCache>
            </c:strRef>
          </c:cat>
          <c:val>
            <c:numRef>
              <c:f>Sheet1!$B$1:$B$10</c:f>
              <c:numCache>
                <c:formatCode>General</c:formatCode>
                <c:ptCount val="10"/>
                <c:pt idx="0">
                  <c:v>4019</c:v>
                </c:pt>
                <c:pt idx="1">
                  <c:v>3497</c:v>
                </c:pt>
                <c:pt idx="2">
                  <c:v>3491</c:v>
                </c:pt>
                <c:pt idx="3">
                  <c:v>2504</c:v>
                </c:pt>
                <c:pt idx="4">
                  <c:v>1955</c:v>
                </c:pt>
                <c:pt idx="5">
                  <c:v>1336</c:v>
                </c:pt>
                <c:pt idx="6">
                  <c:v>1298</c:v>
                </c:pt>
                <c:pt idx="7">
                  <c:v>1265</c:v>
                </c:pt>
                <c:pt idx="8">
                  <c:v>1156</c:v>
                </c:pt>
                <c:pt idx="9">
                  <c:v>1008</c:v>
                </c:pt>
              </c:numCache>
            </c:numRef>
          </c:val>
          <c:extLst>
            <c:ext xmlns:c16="http://schemas.microsoft.com/office/drawing/2014/chart" uri="{C3380CC4-5D6E-409C-BE32-E72D297353CC}">
              <c16:uniqueId val="{00000000-2B1A-4E89-BCEF-CD707DF4403B}"/>
            </c:ext>
          </c:extLst>
        </c:ser>
        <c:ser>
          <c:idx val="1"/>
          <c:order val="1"/>
          <c:spPr>
            <a:solidFill>
              <a:srgbClr val="01968C"/>
            </a:solidFill>
          </c:spPr>
          <c:invertIfNegative val="0"/>
          <c:cat>
            <c:strRef>
              <c:f>Sheet1!$A$1:$A$10</c:f>
              <c:strCache>
                <c:ptCount val="10"/>
                <c:pt idx="0">
                  <c:v>Ghana</c:v>
                </c:pt>
                <c:pt idx="1">
                  <c:v>Dominican Republic</c:v>
                </c:pt>
                <c:pt idx="2">
                  <c:v>Vietnam</c:v>
                </c:pt>
                <c:pt idx="3">
                  <c:v>Albania</c:v>
                </c:pt>
                <c:pt idx="4">
                  <c:v>Brazil</c:v>
                </c:pt>
                <c:pt idx="5">
                  <c:v>India</c:v>
                </c:pt>
                <c:pt idx="6">
                  <c:v>China</c:v>
                </c:pt>
                <c:pt idx="7">
                  <c:v>Kenya</c:v>
                </c:pt>
                <c:pt idx="8">
                  <c:v>El Salvador</c:v>
                </c:pt>
                <c:pt idx="9">
                  <c:v>Iraq</c:v>
                </c:pt>
              </c:strCache>
            </c:strRef>
          </c:cat>
          <c:val>
            <c:numRef>
              <c:f>Sheet1!$C$1:$C$10</c:f>
              <c:numCache>
                <c:formatCode>0%</c:formatCode>
                <c:ptCount val="10"/>
                <c:pt idx="0">
                  <c:v>0.186678433740536</c:v>
                </c:pt>
                <c:pt idx="1">
                  <c:v>0.16243206837289201</c:v>
                </c:pt>
                <c:pt idx="2">
                  <c:v>0.162153374518092</c:v>
                </c:pt>
                <c:pt idx="3">
                  <c:v>0.116308235403409</c:v>
                </c:pt>
                <c:pt idx="4">
                  <c:v>9.0807747689163401E-2</c:v>
                </c:pt>
                <c:pt idx="5">
                  <c:v>6.2055831668911703E-2</c:v>
                </c:pt>
                <c:pt idx="6">
                  <c:v>6.0290770588508499E-2</c:v>
                </c:pt>
                <c:pt idx="7">
                  <c:v>5.87579543871058E-2</c:v>
                </c:pt>
                <c:pt idx="8">
                  <c:v>5.3695016024896701E-2</c:v>
                </c:pt>
                <c:pt idx="9">
                  <c:v>4.6820567606484301E-2</c:v>
                </c:pt>
              </c:numCache>
            </c:numRef>
          </c:val>
          <c:extLst>
            <c:ext xmlns:c16="http://schemas.microsoft.com/office/drawing/2014/chart" uri="{C3380CC4-5D6E-409C-BE32-E72D297353CC}">
              <c16:uniqueId val="{00000001-2B1A-4E89-BCEF-CD707DF4403B}"/>
            </c:ext>
          </c:extLst>
        </c:ser>
        <c:ser>
          <c:idx val="2"/>
          <c:order val="2"/>
          <c:tx>
            <c:strRef>
              <c:f>Sheet1!$C$1:$C$10</c:f>
              <c:strCache>
                <c:ptCount val="1"/>
                <c:pt idx="0">
                  <c:v>19% 16% 16% 12% 9% 6% 6% 6% 5% 5%</c:v>
                </c:pt>
              </c:strCache>
            </c:strRef>
          </c:tx>
          <c:invertIfNegative val="0"/>
          <c:val>
            <c:numLit>
              <c:formatCode>General</c:formatCode>
              <c:ptCount val="1"/>
              <c:pt idx="0">
                <c:v>1</c:v>
              </c:pt>
            </c:numLit>
          </c:val>
          <c:extLst>
            <c:ext xmlns:c16="http://schemas.microsoft.com/office/drawing/2014/chart" uri="{C3380CC4-5D6E-409C-BE32-E72D297353CC}">
              <c16:uniqueId val="{00000002-2B1A-4E89-BCEF-CD707DF4403B}"/>
            </c:ext>
          </c:extLst>
        </c:ser>
        <c:dLbls>
          <c:showLegendKey val="0"/>
          <c:showVal val="0"/>
          <c:showCatName val="0"/>
          <c:showSerName val="0"/>
          <c:showPercent val="0"/>
          <c:showBubbleSize val="0"/>
        </c:dLbls>
        <c:gapWidth val="0"/>
        <c:overlap val="95"/>
        <c:axId val="68204416"/>
        <c:axId val="68205952"/>
      </c:barChart>
      <c:catAx>
        <c:axId val="68204416"/>
        <c:scaling>
          <c:orientation val="maxMin"/>
        </c:scaling>
        <c:delete val="0"/>
        <c:axPos val="l"/>
        <c:numFmt formatCode="General" sourceLinked="0"/>
        <c:majorTickMark val="out"/>
        <c:minorTickMark val="none"/>
        <c:tickLblPos val="nextTo"/>
        <c:txPr>
          <a:bodyPr/>
          <a:lstStyle/>
          <a:p>
            <a:pPr>
              <a:defRPr sz="1600"/>
            </a:pPr>
            <a:endParaRPr lang="en-US"/>
          </a:p>
        </c:txPr>
        <c:crossAx val="68205952"/>
        <c:crosses val="autoZero"/>
        <c:auto val="1"/>
        <c:lblAlgn val="ctr"/>
        <c:lblOffset val="100"/>
        <c:noMultiLvlLbl val="0"/>
      </c:catAx>
      <c:valAx>
        <c:axId val="68205952"/>
        <c:scaling>
          <c:orientation val="minMax"/>
        </c:scaling>
        <c:delete val="1"/>
        <c:axPos val="t"/>
        <c:numFmt formatCode="#,##0" sourceLinked="0"/>
        <c:majorTickMark val="out"/>
        <c:minorTickMark val="none"/>
        <c:tickLblPos val="nextTo"/>
        <c:crossAx val="68204416"/>
        <c:crosses val="autoZero"/>
        <c:crossBetween val="between"/>
      </c:valAx>
      <c:spPr>
        <a:solidFill>
          <a:schemeClr val="bg1"/>
        </a:solidFill>
      </c:spPr>
    </c:plotArea>
    <c:plotVisOnly val="1"/>
    <c:dispBlanksAs val="gap"/>
    <c:showDLblsOverMax val="0"/>
  </c:chart>
  <c:spPr>
    <a:solidFill>
      <a:schemeClr val="bg1"/>
    </a:solidFill>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Worcester Residents Uninsured</a:t>
            </a:r>
            <a:r>
              <a:rPr lang="en-US" baseline="0" dirty="0" smtClean="0"/>
              <a:t> </a:t>
            </a:r>
            <a:r>
              <a:rPr lang="en-US" baseline="0" dirty="0"/>
              <a:t>in the Last Year</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prstClr val="black"/>
            </a:solidFill>
            <a:ln>
              <a:solidFill>
                <a:prstClr val="black"/>
              </a:solidFill>
            </a:ln>
            <a:effectLst/>
          </c:spPr>
          <c:invertIfNegative val="0"/>
          <c:dPt>
            <c:idx val="0"/>
            <c:invertIfNegative val="0"/>
            <c:bubble3D val="0"/>
            <c:spPr>
              <a:solidFill>
                <a:srgbClr val="01968C"/>
              </a:solidFill>
              <a:ln>
                <a:noFill/>
              </a:ln>
              <a:effectLst/>
            </c:spPr>
            <c:extLst>
              <c:ext xmlns:c16="http://schemas.microsoft.com/office/drawing/2014/chart" uri="{C3380CC4-5D6E-409C-BE32-E72D297353CC}">
                <c16:uniqueId val="{00000001-96C7-4116-9F3A-C40195B41D7F}"/>
              </c:ext>
            </c:extLst>
          </c:dPt>
          <c:dPt>
            <c:idx val="1"/>
            <c:invertIfNegative val="0"/>
            <c:bubble3D val="0"/>
            <c:spPr>
              <a:solidFill>
                <a:srgbClr val="9C5BCD"/>
              </a:solidFill>
              <a:ln>
                <a:noFill/>
              </a:ln>
              <a:effectLst/>
            </c:spPr>
            <c:extLst>
              <c:ext xmlns:c16="http://schemas.microsoft.com/office/drawing/2014/chart" uri="{C3380CC4-5D6E-409C-BE32-E72D297353CC}">
                <c16:uniqueId val="{00000002-96C7-4116-9F3A-C40195B41D7F}"/>
              </c:ext>
            </c:extLst>
          </c:dPt>
          <c:dPt>
            <c:idx val="2"/>
            <c:invertIfNegative val="0"/>
            <c:bubble3D val="0"/>
            <c:spPr>
              <a:solidFill>
                <a:schemeClr val="accent1">
                  <a:lumMod val="75000"/>
                </a:schemeClr>
              </a:solidFill>
              <a:ln>
                <a:noFill/>
              </a:ln>
              <a:effectLst/>
            </c:spPr>
            <c:extLst>
              <c:ext xmlns:c16="http://schemas.microsoft.com/office/drawing/2014/chart" uri="{C3380CC4-5D6E-409C-BE32-E72D297353CC}">
                <c16:uniqueId val="{00000003-96C7-4116-9F3A-C40195B41D7F}"/>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4-96C7-4116-9F3A-C40195B41D7F}"/>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5-96C7-4116-9F3A-C40195B41D7F}"/>
              </c:ext>
            </c:extLst>
          </c:dPt>
          <c:dPt>
            <c:idx val="5"/>
            <c:invertIfNegative val="0"/>
            <c:bubble3D val="0"/>
            <c:spPr>
              <a:solidFill>
                <a:srgbClr val="00B0F0"/>
              </a:solidFill>
              <a:ln>
                <a:noFill/>
              </a:ln>
              <a:effectLst/>
            </c:spPr>
            <c:extLst>
              <c:ext xmlns:c16="http://schemas.microsoft.com/office/drawing/2014/chart" uri="{C3380CC4-5D6E-409C-BE32-E72D297353CC}">
                <c16:uniqueId val="{00000006-96C7-4116-9F3A-C40195B41D7F}"/>
              </c:ext>
            </c:extLst>
          </c:dPt>
          <c:dPt>
            <c:idx val="6"/>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7-96C7-4116-9F3A-C40195B41D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Sheet13!$B$6:$B$12</c:f>
              <c:strCache>
                <c:ptCount val="7"/>
                <c:pt idx="0">
                  <c:v>Some other race</c:v>
                </c:pt>
                <c:pt idx="1">
                  <c:v>Two or more races</c:v>
                </c:pt>
                <c:pt idx="2">
                  <c:v>Asian</c:v>
                </c:pt>
                <c:pt idx="3">
                  <c:v>Black or African American</c:v>
                </c:pt>
                <c:pt idx="4">
                  <c:v>Hispanic or Latino (of any race)</c:v>
                </c:pt>
                <c:pt idx="5">
                  <c:v>White, not Hispanic or Latino</c:v>
                </c:pt>
                <c:pt idx="6">
                  <c:v>American Indian and Alaska Native</c:v>
                </c:pt>
              </c:strCache>
            </c:strRef>
          </c:cat>
          <c:val>
            <c:numRef>
              <c:f>Sheet13!$C$6:$C$12</c:f>
              <c:numCache>
                <c:formatCode>0.00%</c:formatCode>
                <c:ptCount val="7"/>
                <c:pt idx="0">
                  <c:v>5.0999999999999997E-2</c:v>
                </c:pt>
                <c:pt idx="1">
                  <c:v>0.05</c:v>
                </c:pt>
                <c:pt idx="2">
                  <c:v>4.1000000000000002E-2</c:v>
                </c:pt>
                <c:pt idx="3">
                  <c:v>0.04</c:v>
                </c:pt>
                <c:pt idx="4">
                  <c:v>0.04</c:v>
                </c:pt>
                <c:pt idx="5">
                  <c:v>2.8000000000000001E-2</c:v>
                </c:pt>
                <c:pt idx="6">
                  <c:v>1.0999999999999999E-2</c:v>
                </c:pt>
              </c:numCache>
            </c:numRef>
          </c:val>
          <c:extLst>
            <c:ext xmlns:c16="http://schemas.microsoft.com/office/drawing/2014/chart" uri="{C3380CC4-5D6E-409C-BE32-E72D297353CC}">
              <c16:uniqueId val="{00000000-96C7-4116-9F3A-C40195B41D7F}"/>
            </c:ext>
          </c:extLst>
        </c:ser>
        <c:dLbls>
          <c:dLblPos val="outEnd"/>
          <c:showLegendKey val="0"/>
          <c:showVal val="1"/>
          <c:showCatName val="0"/>
          <c:showSerName val="0"/>
          <c:showPercent val="0"/>
          <c:showBubbleSize val="0"/>
        </c:dLbls>
        <c:gapWidth val="219"/>
        <c:overlap val="-27"/>
        <c:axId val="684799008"/>
        <c:axId val="684800320"/>
      </c:barChart>
      <c:catAx>
        <c:axId val="684799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4800320"/>
        <c:crosses val="autoZero"/>
        <c:auto val="1"/>
        <c:lblAlgn val="ctr"/>
        <c:lblOffset val="100"/>
        <c:noMultiLvlLbl val="0"/>
      </c:catAx>
      <c:valAx>
        <c:axId val="684800320"/>
        <c:scaling>
          <c:orientation val="minMax"/>
        </c:scaling>
        <c:delete val="0"/>
        <c:axPos val="l"/>
        <c:majorGridlines>
          <c:spPr>
            <a:ln w="9525" cap="flat" cmpd="sng" algn="ctr">
              <a:no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47990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38100">
      <a:solidFill>
        <a:srgbClr val="01968C"/>
      </a:solid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Health </a:t>
            </a:r>
            <a:r>
              <a:rPr lang="en-US" dirty="0" smtClean="0"/>
              <a:t>Insurance </a:t>
            </a:r>
            <a:r>
              <a:rPr lang="en-US" dirty="0"/>
              <a:t>Coverage By Type</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Sheet13!$A$24</c:f>
              <c:strCache>
                <c:ptCount val="1"/>
                <c:pt idx="0">
                  <c:v>Employer-sponsored insurance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Sheet13!$B$23:$C$23</c:f>
              <c:strCache>
                <c:ptCount val="2"/>
                <c:pt idx="0">
                  <c:v>White</c:v>
                </c:pt>
                <c:pt idx="1">
                  <c:v>Latino</c:v>
                </c:pt>
              </c:strCache>
            </c:strRef>
          </c:cat>
          <c:val>
            <c:numRef>
              <c:f>Sheet13!$B$24:$C$24</c:f>
              <c:numCache>
                <c:formatCode>0%</c:formatCode>
                <c:ptCount val="2"/>
                <c:pt idx="0">
                  <c:v>0.39500000000000002</c:v>
                </c:pt>
                <c:pt idx="1">
                  <c:v>0.22500000000000001</c:v>
                </c:pt>
              </c:numCache>
            </c:numRef>
          </c:val>
          <c:extLst>
            <c:ext xmlns:c16="http://schemas.microsoft.com/office/drawing/2014/chart" uri="{C3380CC4-5D6E-409C-BE32-E72D297353CC}">
              <c16:uniqueId val="{00000000-ABFB-4F38-B7DC-4BE726548BF8}"/>
            </c:ext>
          </c:extLst>
        </c:ser>
        <c:ser>
          <c:idx val="1"/>
          <c:order val="1"/>
          <c:tx>
            <c:strRef>
              <c:f>Sheet13!$A$25</c:f>
              <c:strCache>
                <c:ptCount val="1"/>
                <c:pt idx="0">
                  <c:v>Public insurance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Sheet13!$B$23:$C$23</c:f>
              <c:strCache>
                <c:ptCount val="2"/>
                <c:pt idx="0">
                  <c:v>White</c:v>
                </c:pt>
                <c:pt idx="1">
                  <c:v>Latino</c:v>
                </c:pt>
              </c:strCache>
            </c:strRef>
          </c:cat>
          <c:val>
            <c:numRef>
              <c:f>Sheet13!$B$25:$C$25</c:f>
              <c:numCache>
                <c:formatCode>0%</c:formatCode>
                <c:ptCount val="2"/>
                <c:pt idx="0">
                  <c:v>0.22500000000000001</c:v>
                </c:pt>
                <c:pt idx="1">
                  <c:v>0.52400000000000002</c:v>
                </c:pt>
              </c:numCache>
            </c:numRef>
          </c:val>
          <c:extLst>
            <c:ext xmlns:c16="http://schemas.microsoft.com/office/drawing/2014/chart" uri="{C3380CC4-5D6E-409C-BE32-E72D297353CC}">
              <c16:uniqueId val="{00000001-ABFB-4F38-B7DC-4BE726548BF8}"/>
            </c:ext>
          </c:extLst>
        </c:ser>
        <c:dLbls>
          <c:dLblPos val="outEnd"/>
          <c:showLegendKey val="0"/>
          <c:showVal val="1"/>
          <c:showCatName val="0"/>
          <c:showSerName val="0"/>
          <c:showPercent val="0"/>
          <c:showBubbleSize val="0"/>
        </c:dLbls>
        <c:gapWidth val="219"/>
        <c:overlap val="-27"/>
        <c:axId val="1118939608"/>
        <c:axId val="1118939936"/>
      </c:barChart>
      <c:catAx>
        <c:axId val="1118939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18939936"/>
        <c:crosses val="autoZero"/>
        <c:auto val="1"/>
        <c:lblAlgn val="ctr"/>
        <c:lblOffset val="100"/>
        <c:noMultiLvlLbl val="0"/>
      </c:catAx>
      <c:valAx>
        <c:axId val="1118939936"/>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189396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38100">
      <a:solidFill>
        <a:srgbClr val="01968C"/>
      </a:solid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dirty="0"/>
              <a:t> Worcester Public School Students, 2016-2017</a:t>
            </a:r>
          </a:p>
        </c:rich>
      </c:tx>
      <c:layout>
        <c:manualLayout>
          <c:xMode val="edge"/>
          <c:yMode val="edge"/>
          <c:x val="0.13090886565316601"/>
          <c:y val="1.2858555634895E-2"/>
        </c:manualLayout>
      </c:layout>
      <c:overlay val="0"/>
    </c:title>
    <c:autoTitleDeleted val="0"/>
    <c:plotArea>
      <c:layout/>
      <c:pieChart>
        <c:varyColors val="1"/>
        <c:ser>
          <c:idx val="0"/>
          <c:order val="0"/>
          <c:explosion val="1"/>
          <c:dPt>
            <c:idx val="0"/>
            <c:bubble3D val="0"/>
            <c:spPr>
              <a:solidFill>
                <a:srgbClr val="00B050"/>
              </a:solidFill>
            </c:spPr>
            <c:extLst>
              <c:ext xmlns:c16="http://schemas.microsoft.com/office/drawing/2014/chart" uri="{C3380CC4-5D6E-409C-BE32-E72D297353CC}">
                <c16:uniqueId val="{00000001-5339-427C-ACF3-56B631C986B2}"/>
              </c:ext>
            </c:extLst>
          </c:dPt>
          <c:dPt>
            <c:idx val="1"/>
            <c:bubble3D val="0"/>
            <c:spPr>
              <a:solidFill>
                <a:srgbClr val="00B0F0"/>
              </a:solidFill>
            </c:spPr>
            <c:extLst>
              <c:ext xmlns:c16="http://schemas.microsoft.com/office/drawing/2014/chart" uri="{C3380CC4-5D6E-409C-BE32-E72D297353CC}">
                <c16:uniqueId val="{00000003-5339-427C-ACF3-56B631C986B2}"/>
              </c:ext>
            </c:extLst>
          </c:dPt>
          <c:dPt>
            <c:idx val="2"/>
            <c:bubble3D val="0"/>
            <c:spPr>
              <a:solidFill>
                <a:schemeClr val="accent4"/>
              </a:solidFill>
            </c:spPr>
            <c:extLst>
              <c:ext xmlns:c16="http://schemas.microsoft.com/office/drawing/2014/chart" uri="{C3380CC4-5D6E-409C-BE32-E72D297353CC}">
                <c16:uniqueId val="{00000005-5339-427C-ACF3-56B631C986B2}"/>
              </c:ext>
            </c:extLst>
          </c:dPt>
          <c:dPt>
            <c:idx val="3"/>
            <c:bubble3D val="0"/>
            <c:spPr>
              <a:solidFill>
                <a:schemeClr val="accent1">
                  <a:lumMod val="75000"/>
                </a:schemeClr>
              </a:solidFill>
            </c:spPr>
            <c:extLst>
              <c:ext xmlns:c16="http://schemas.microsoft.com/office/drawing/2014/chart" uri="{C3380CC4-5D6E-409C-BE32-E72D297353CC}">
                <c16:uniqueId val="{00000007-5339-427C-ACF3-56B631C986B2}"/>
              </c:ext>
            </c:extLst>
          </c:dPt>
          <c:dPt>
            <c:idx val="4"/>
            <c:bubble3D val="0"/>
            <c:spPr>
              <a:solidFill>
                <a:srgbClr val="9C5BCD"/>
              </a:solidFill>
            </c:spPr>
            <c:extLst>
              <c:ext xmlns:c16="http://schemas.microsoft.com/office/drawing/2014/chart" uri="{C3380CC4-5D6E-409C-BE32-E72D297353CC}">
                <c16:uniqueId val="{00000009-5339-427C-ACF3-56B631C986B2}"/>
              </c:ext>
            </c:extLst>
          </c:dPt>
          <c:dPt>
            <c:idx val="5"/>
            <c:bubble3D val="0"/>
            <c:spPr>
              <a:solidFill>
                <a:schemeClr val="bg1">
                  <a:lumMod val="75000"/>
                </a:schemeClr>
              </a:solidFill>
            </c:spPr>
            <c:extLst>
              <c:ext xmlns:c16="http://schemas.microsoft.com/office/drawing/2014/chart" uri="{C3380CC4-5D6E-409C-BE32-E72D297353CC}">
                <c16:uniqueId val="{0000000B-5339-427C-ACF3-56B631C986B2}"/>
              </c:ext>
            </c:extLst>
          </c:dPt>
          <c:dLbls>
            <c:dLbl>
              <c:idx val="0"/>
              <c:layout>
                <c:manualLayout>
                  <c:x val="-0.124021419561301"/>
                  <c:y val="2.1272303455838099E-2"/>
                </c:manualLayout>
              </c:layout>
              <c:tx>
                <c:rich>
                  <a:bodyPr/>
                  <a:lstStyle/>
                  <a:p>
                    <a:r>
                      <a:rPr lang="en-US" b="1" dirty="0">
                        <a:solidFill>
                          <a:schemeClr val="bg1"/>
                        </a:solidFill>
                      </a:rPr>
                      <a:t>41.8%</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339-427C-ACF3-56B631C986B2}"/>
                </c:ext>
              </c:extLst>
            </c:dLbl>
            <c:dLbl>
              <c:idx val="1"/>
              <c:spPr>
                <a:noFill/>
                <a:ln>
                  <a:noFill/>
                </a:ln>
                <a:effectLst/>
              </c:spPr>
              <c:txPr>
                <a:bodyPr/>
                <a:lstStyle/>
                <a:p>
                  <a:pPr>
                    <a:defRPr/>
                  </a:pPr>
                  <a:endParaRPr lang="en-US"/>
                </a:p>
              </c:txPr>
              <c:showLegendKey val="0"/>
              <c:showVal val="1"/>
              <c:showCatName val="0"/>
              <c:showSerName val="0"/>
              <c:showPercent val="0"/>
              <c:showBubbleSize val="0"/>
              <c:extLst>
                <c:ext xmlns:c16="http://schemas.microsoft.com/office/drawing/2014/chart" uri="{C3380CC4-5D6E-409C-BE32-E72D297353CC}">
                  <c16:uniqueId val="{00000003-5339-427C-ACF3-56B631C986B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Education!$A$3:$A$9</c:f>
              <c:strCache>
                <c:ptCount val="7"/>
                <c:pt idx="0">
                  <c:v>Hispanic</c:v>
                </c:pt>
                <c:pt idx="1">
                  <c:v>White</c:v>
                </c:pt>
                <c:pt idx="2">
                  <c:v>African American </c:v>
                </c:pt>
                <c:pt idx="3">
                  <c:v>Asian</c:v>
                </c:pt>
                <c:pt idx="4">
                  <c:v>Multi-Race, Non-Hispanic</c:v>
                </c:pt>
                <c:pt idx="5">
                  <c:v>Native American</c:v>
                </c:pt>
                <c:pt idx="6">
                  <c:v>Native Hawaiian, Pacific Islander</c:v>
                </c:pt>
              </c:strCache>
            </c:strRef>
          </c:cat>
          <c:val>
            <c:numRef>
              <c:f>Education!$B$3:$B$9</c:f>
              <c:numCache>
                <c:formatCode>0.0%</c:formatCode>
                <c:ptCount val="7"/>
                <c:pt idx="0">
                  <c:v>0.41799999999999998</c:v>
                </c:pt>
                <c:pt idx="1">
                  <c:v>0.311</c:v>
                </c:pt>
                <c:pt idx="2">
                  <c:v>0.154</c:v>
                </c:pt>
                <c:pt idx="3">
                  <c:v>7.3999999999999996E-2</c:v>
                </c:pt>
                <c:pt idx="4">
                  <c:v>4.1000000000000002E-2</c:v>
                </c:pt>
                <c:pt idx="5">
                  <c:v>2E-3</c:v>
                </c:pt>
                <c:pt idx="6">
                  <c:v>0</c:v>
                </c:pt>
              </c:numCache>
            </c:numRef>
          </c:val>
          <c:extLst>
            <c:ext xmlns:c16="http://schemas.microsoft.com/office/drawing/2014/chart" uri="{C3380CC4-5D6E-409C-BE32-E72D297353CC}">
              <c16:uniqueId val="{0000000C-5339-427C-ACF3-56B631C986B2}"/>
            </c:ext>
          </c:extLst>
        </c:ser>
        <c:dLbls>
          <c:showLegendKey val="0"/>
          <c:showVal val="0"/>
          <c:showCatName val="0"/>
          <c:showSerName val="0"/>
          <c:showPercent val="0"/>
          <c:showBubbleSize val="0"/>
          <c:showLeaderLines val="1"/>
        </c:dLbls>
        <c:firstSliceAng val="314"/>
      </c:pieChart>
    </c:plotArea>
    <c:legend>
      <c:legendPos val="b"/>
      <c:layout>
        <c:manualLayout>
          <c:xMode val="edge"/>
          <c:yMode val="edge"/>
          <c:x val="1.7377780468160074E-4"/>
          <c:y val="0.9170183521369174"/>
          <c:w val="0.99492132968890423"/>
          <c:h val="8.29816478630825E-2"/>
        </c:manualLayout>
      </c:layout>
      <c:overlay val="1"/>
      <c:txPr>
        <a:bodyPr/>
        <a:lstStyle/>
        <a:p>
          <a:pPr>
            <a:defRPr sz="1000"/>
          </a:pPr>
          <a:endParaRPr lang="en-US"/>
        </a:p>
      </c:txPr>
    </c:legend>
    <c:plotVisOnly val="1"/>
    <c:dispBlanksAs val="gap"/>
    <c:showDLblsOverMax val="0"/>
  </c:chart>
  <c:spPr>
    <a:solidFill>
      <a:schemeClr val="bg1"/>
    </a:solidFill>
    <a:ln w="38100">
      <a:solidFill>
        <a:srgbClr val="01968C"/>
      </a:solidFill>
    </a:ln>
  </c:spPr>
  <c:txPr>
    <a:bodyPr/>
    <a:lstStyle/>
    <a:p>
      <a:pPr>
        <a:defRPr>
          <a:latin typeface="Abadi Extra Light (Body)"/>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200" b="1" i="0" u="none" strike="noStrike" kern="1200" baseline="0">
                <a:solidFill>
                  <a:prstClr val="black"/>
                </a:solidFill>
                <a:latin typeface="+mn-lt"/>
                <a:ea typeface="+mn-ea"/>
                <a:cs typeface="+mn-cs"/>
              </a:defRPr>
            </a:pPr>
            <a:r>
              <a:rPr lang="en-US" sz="1800" b="1" i="0" baseline="0" dirty="0">
                <a:effectLst/>
              </a:rPr>
              <a:t> Worcester Public School Teacher, 2016-2017</a:t>
            </a:r>
            <a:endParaRPr lang="en-US" sz="1400" dirty="0">
              <a:effectLst/>
            </a:endParaRPr>
          </a:p>
        </c:rich>
      </c:tx>
      <c:layout>
        <c:manualLayout>
          <c:xMode val="edge"/>
          <c:yMode val="edge"/>
          <c:x val="0.11408633944411591"/>
          <c:y val="8.5318156106697404E-3"/>
        </c:manualLayout>
      </c:layout>
      <c:overlay val="0"/>
      <c:spPr>
        <a:noFill/>
        <a:ln>
          <a:noFill/>
        </a:ln>
        <a:effectLst/>
      </c:spPr>
    </c:title>
    <c:autoTitleDeleted val="0"/>
    <c:plotArea>
      <c:layout/>
      <c:pieChart>
        <c:varyColors val="1"/>
        <c:ser>
          <c:idx val="0"/>
          <c:order val="0"/>
          <c:spPr>
            <a:solidFill>
              <a:srgbClr val="00B0F0"/>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DC0A-433F-8CBD-A807C50D689F}"/>
              </c:ext>
            </c:extLst>
          </c:dPt>
          <c:dPt>
            <c:idx val="1"/>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3-DC0A-433F-8CBD-A807C50D689F}"/>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DC0A-433F-8CBD-A807C50D689F}"/>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DC0A-433F-8CBD-A807C50D689F}"/>
              </c:ext>
            </c:extLst>
          </c:dPt>
          <c:dPt>
            <c:idx val="4"/>
            <c:bubble3D val="0"/>
            <c:spPr>
              <a:solidFill>
                <a:srgbClr val="00B0F0"/>
              </a:solidFill>
              <a:ln w="19050">
                <a:solidFill>
                  <a:schemeClr val="lt1"/>
                </a:solidFill>
              </a:ln>
              <a:effectLst/>
            </c:spPr>
            <c:extLst>
              <c:ext xmlns:c16="http://schemas.microsoft.com/office/drawing/2014/chart" uri="{C3380CC4-5D6E-409C-BE32-E72D297353CC}">
                <c16:uniqueId val="{00000009-DC0A-433F-8CBD-A807C50D689F}"/>
              </c:ext>
            </c:extLst>
          </c:dPt>
          <c:dPt>
            <c:idx val="5"/>
            <c:bubble3D val="0"/>
            <c:spPr>
              <a:solidFill>
                <a:srgbClr val="00B0F0"/>
              </a:solidFill>
              <a:ln w="19050">
                <a:solidFill>
                  <a:schemeClr val="lt1"/>
                </a:solidFill>
              </a:ln>
              <a:effectLst/>
            </c:spPr>
            <c:extLst>
              <c:ext xmlns:c16="http://schemas.microsoft.com/office/drawing/2014/chart" uri="{C3380CC4-5D6E-409C-BE32-E72D297353CC}">
                <c16:uniqueId val="{0000000B-DC0A-433F-8CBD-A807C50D689F}"/>
              </c:ext>
            </c:extLst>
          </c:dPt>
          <c:dPt>
            <c:idx val="6"/>
            <c:bubble3D val="0"/>
            <c:spPr>
              <a:solidFill>
                <a:srgbClr val="9C5BCD"/>
              </a:solidFill>
              <a:ln w="19050">
                <a:solidFill>
                  <a:schemeClr val="lt1"/>
                </a:solidFill>
              </a:ln>
              <a:effectLst/>
            </c:spPr>
            <c:extLst>
              <c:ext xmlns:c16="http://schemas.microsoft.com/office/drawing/2014/chart" uri="{C3380CC4-5D6E-409C-BE32-E72D297353CC}">
                <c16:uniqueId val="{0000000D-DC0A-433F-8CBD-A807C50D689F}"/>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Sheet1!$A$4:$A$10</c:f>
              <c:strCache>
                <c:ptCount val="7"/>
                <c:pt idx="0">
                  <c:v>African American</c:v>
                </c:pt>
                <c:pt idx="1">
                  <c:v>Asian</c:v>
                </c:pt>
                <c:pt idx="2">
                  <c:v>Hispanic</c:v>
                </c:pt>
                <c:pt idx="3">
                  <c:v>White</c:v>
                </c:pt>
                <c:pt idx="4">
                  <c:v>Native American</c:v>
                </c:pt>
                <c:pt idx="5">
                  <c:v>Native Hawaiian, Pacific Islander</c:v>
                </c:pt>
                <c:pt idx="6">
                  <c:v>Multi-Race, Non-Hispanic</c:v>
                </c:pt>
              </c:strCache>
            </c:strRef>
          </c:cat>
          <c:val>
            <c:numRef>
              <c:f>Sheet1!$G$4:$G$10</c:f>
              <c:numCache>
                <c:formatCode>0%</c:formatCode>
                <c:ptCount val="7"/>
                <c:pt idx="0">
                  <c:v>3.8469897848293855E-2</c:v>
                </c:pt>
                <c:pt idx="1">
                  <c:v>1.1809027023110919E-2</c:v>
                </c:pt>
                <c:pt idx="2">
                  <c:v>6.723176121133087E-2</c:v>
                </c:pt>
                <c:pt idx="3">
                  <c:v>0.85090197783090638</c:v>
                </c:pt>
                <c:pt idx="4">
                  <c:v>0</c:v>
                </c:pt>
                <c:pt idx="5">
                  <c:v>2.1734405564007827E-3</c:v>
                </c:pt>
                <c:pt idx="6">
                  <c:v>2.9413895529957258E-2</c:v>
                </c:pt>
              </c:numCache>
            </c:numRef>
          </c:val>
          <c:extLst>
            <c:ext xmlns:c16="http://schemas.microsoft.com/office/drawing/2014/chart" uri="{C3380CC4-5D6E-409C-BE32-E72D297353CC}">
              <c16:uniqueId val="{0000000E-DC0A-433F-8CBD-A807C50D689F}"/>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38100">
      <a:solidFill>
        <a:srgbClr val="01968C"/>
      </a:solid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E9C2A8-7B87-4480-B28D-13D81C237A4B}" type="doc">
      <dgm:prSet loTypeId="urn:microsoft.com/office/officeart/2005/8/layout/radial6" loCatId="cycle" qsTypeId="urn:microsoft.com/office/officeart/2005/8/quickstyle/simple1" qsCatId="simple" csTypeId="urn:microsoft.com/office/officeart/2005/8/colors/accent0_1" csCatId="mainScheme" phldr="1"/>
      <dgm:spPr/>
      <dgm:t>
        <a:bodyPr/>
        <a:lstStyle/>
        <a:p>
          <a:endParaRPr lang="en-US"/>
        </a:p>
      </dgm:t>
    </dgm:pt>
    <dgm:pt modelId="{E7DF3997-48BB-4FB2-BE56-3726306340B6}">
      <dgm:prSet phldrT="[Text]" custT="1"/>
      <dgm:spPr/>
      <dgm:t>
        <a:bodyPr/>
        <a:lstStyle/>
        <a:p>
          <a:r>
            <a:rPr lang="en-US" sz="4000" dirty="0"/>
            <a:t>SDOH</a:t>
          </a:r>
          <a:endParaRPr lang="en-US" sz="5400" dirty="0"/>
        </a:p>
      </dgm:t>
    </dgm:pt>
    <dgm:pt modelId="{AD560051-73C1-4F6D-80F8-9361D6B9233E}" type="parTrans" cxnId="{BF29FA0C-D1E3-4D98-8973-EA1FCBDDE454}">
      <dgm:prSet/>
      <dgm:spPr/>
      <dgm:t>
        <a:bodyPr/>
        <a:lstStyle/>
        <a:p>
          <a:endParaRPr lang="en-US" sz="3600"/>
        </a:p>
      </dgm:t>
    </dgm:pt>
    <dgm:pt modelId="{5F87BF9D-B19C-4B52-A415-E2F73570CB6C}" type="sibTrans" cxnId="{BF29FA0C-D1E3-4D98-8973-EA1FCBDDE454}">
      <dgm:prSet/>
      <dgm:spPr/>
      <dgm:t>
        <a:bodyPr/>
        <a:lstStyle/>
        <a:p>
          <a:endParaRPr lang="en-US" sz="3600"/>
        </a:p>
      </dgm:t>
    </dgm:pt>
    <dgm:pt modelId="{3C9C26E0-575F-434F-A5B7-A60F07BC2A56}">
      <dgm:prSet phldrT="[Text]" custT="1"/>
      <dgm:spPr/>
      <dgm:t>
        <a:bodyPr/>
        <a:lstStyle/>
        <a:p>
          <a:r>
            <a:rPr lang="en-US" sz="1400" spc="-40" baseline="0" dirty="0"/>
            <a:t>Neighborhood and Built Environment</a:t>
          </a:r>
        </a:p>
      </dgm:t>
    </dgm:pt>
    <dgm:pt modelId="{7D3CFA71-F464-422F-B8B6-EBF078F9E436}" type="parTrans" cxnId="{EFD811BB-A8CE-4E86-9A63-75CAD73844ED}">
      <dgm:prSet/>
      <dgm:spPr/>
      <dgm:t>
        <a:bodyPr/>
        <a:lstStyle/>
        <a:p>
          <a:endParaRPr lang="en-US" sz="3600"/>
        </a:p>
      </dgm:t>
    </dgm:pt>
    <dgm:pt modelId="{189B613E-2668-4CAE-99CF-C612CAB1D994}" type="sibTrans" cxnId="{EFD811BB-A8CE-4E86-9A63-75CAD73844ED}">
      <dgm:prSet/>
      <dgm:spPr/>
      <dgm:t>
        <a:bodyPr/>
        <a:lstStyle/>
        <a:p>
          <a:endParaRPr lang="en-US" sz="3600"/>
        </a:p>
      </dgm:t>
    </dgm:pt>
    <dgm:pt modelId="{469D3DDA-9CD6-4F28-AE9F-042CB646C814}">
      <dgm:prSet phldrT="[Text]" custT="1"/>
      <dgm:spPr/>
      <dgm:t>
        <a:bodyPr/>
        <a:lstStyle/>
        <a:p>
          <a:r>
            <a:rPr lang="en-US" sz="1600" dirty="0"/>
            <a:t>Health and Health Care</a:t>
          </a:r>
        </a:p>
      </dgm:t>
    </dgm:pt>
    <dgm:pt modelId="{678201F7-F810-4A9B-BEDF-ACE9F690693C}" type="parTrans" cxnId="{FF02FD78-5199-4F16-BD9E-71BA4A9EB795}">
      <dgm:prSet/>
      <dgm:spPr/>
      <dgm:t>
        <a:bodyPr/>
        <a:lstStyle/>
        <a:p>
          <a:endParaRPr lang="en-US" sz="3600"/>
        </a:p>
      </dgm:t>
    </dgm:pt>
    <dgm:pt modelId="{6253BF2D-4F1F-4756-B547-86DAA7889DB3}" type="sibTrans" cxnId="{FF02FD78-5199-4F16-BD9E-71BA4A9EB795}">
      <dgm:prSet/>
      <dgm:spPr/>
      <dgm:t>
        <a:bodyPr/>
        <a:lstStyle/>
        <a:p>
          <a:endParaRPr lang="en-US" sz="3600"/>
        </a:p>
      </dgm:t>
    </dgm:pt>
    <dgm:pt modelId="{1B5FDB04-8B33-4D5A-AB18-12A8F7A1F1F0}">
      <dgm:prSet phldrT="[Text]" custT="1"/>
      <dgm:spPr/>
      <dgm:t>
        <a:bodyPr/>
        <a:lstStyle/>
        <a:p>
          <a:r>
            <a:rPr lang="en-US" sz="1600" dirty="0"/>
            <a:t>Social and Community Context</a:t>
          </a:r>
        </a:p>
      </dgm:t>
    </dgm:pt>
    <dgm:pt modelId="{8564A6D5-4CC2-4DE5-87A1-CAECAABE9748}" type="parTrans" cxnId="{5806AE49-65FC-4769-BB1E-14FF2133992B}">
      <dgm:prSet/>
      <dgm:spPr/>
      <dgm:t>
        <a:bodyPr/>
        <a:lstStyle/>
        <a:p>
          <a:endParaRPr lang="en-US" sz="3600"/>
        </a:p>
      </dgm:t>
    </dgm:pt>
    <dgm:pt modelId="{A4E4B961-C8CE-4FF7-85B6-524BC127DDF9}" type="sibTrans" cxnId="{5806AE49-65FC-4769-BB1E-14FF2133992B}">
      <dgm:prSet/>
      <dgm:spPr/>
      <dgm:t>
        <a:bodyPr/>
        <a:lstStyle/>
        <a:p>
          <a:endParaRPr lang="en-US" sz="3600"/>
        </a:p>
      </dgm:t>
    </dgm:pt>
    <dgm:pt modelId="{B5886DFA-1B2A-4901-865A-B532B9B1E0BD}">
      <dgm:prSet phldrT="[Text]" custT="1"/>
      <dgm:spPr/>
      <dgm:t>
        <a:bodyPr/>
        <a:lstStyle/>
        <a:p>
          <a:r>
            <a:rPr lang="en-US" sz="1600" dirty="0"/>
            <a:t>Education</a:t>
          </a:r>
        </a:p>
      </dgm:t>
    </dgm:pt>
    <dgm:pt modelId="{E0D4411D-A632-4664-8C9C-C8F397971E26}" type="parTrans" cxnId="{DBF5461F-FE9A-4C2A-BEC4-A491C93CAA8C}">
      <dgm:prSet/>
      <dgm:spPr/>
      <dgm:t>
        <a:bodyPr/>
        <a:lstStyle/>
        <a:p>
          <a:endParaRPr lang="en-US" sz="3600"/>
        </a:p>
      </dgm:t>
    </dgm:pt>
    <dgm:pt modelId="{14AE02E3-3A8F-460C-95E2-18329CBAAA33}" type="sibTrans" cxnId="{DBF5461F-FE9A-4C2A-BEC4-A491C93CAA8C}">
      <dgm:prSet/>
      <dgm:spPr/>
      <dgm:t>
        <a:bodyPr/>
        <a:lstStyle/>
        <a:p>
          <a:endParaRPr lang="en-US" sz="3600"/>
        </a:p>
      </dgm:t>
    </dgm:pt>
    <dgm:pt modelId="{3F560328-324A-4D7C-8B98-CE470E59B6AE}">
      <dgm:prSet phldrT="[Text]" custT="1"/>
      <dgm:spPr/>
      <dgm:t>
        <a:bodyPr/>
        <a:lstStyle/>
        <a:p>
          <a:r>
            <a:rPr lang="en-US" sz="1600" dirty="0"/>
            <a:t>Economic Stability</a:t>
          </a:r>
        </a:p>
      </dgm:t>
    </dgm:pt>
    <dgm:pt modelId="{D12CE5DD-1F00-4E6B-B312-B915F026AC88}" type="parTrans" cxnId="{DBA0AD28-C1F4-47C8-B0F8-C92C172C6041}">
      <dgm:prSet/>
      <dgm:spPr/>
      <dgm:t>
        <a:bodyPr/>
        <a:lstStyle/>
        <a:p>
          <a:endParaRPr lang="en-US" sz="3600"/>
        </a:p>
      </dgm:t>
    </dgm:pt>
    <dgm:pt modelId="{3DE4D049-C735-407C-904B-2C9948623D36}" type="sibTrans" cxnId="{DBA0AD28-C1F4-47C8-B0F8-C92C172C6041}">
      <dgm:prSet/>
      <dgm:spPr/>
      <dgm:t>
        <a:bodyPr/>
        <a:lstStyle/>
        <a:p>
          <a:endParaRPr lang="en-US" sz="3600"/>
        </a:p>
      </dgm:t>
    </dgm:pt>
    <dgm:pt modelId="{1E15027E-D1A7-4E9B-BFE2-41D036BDFD17}" type="pres">
      <dgm:prSet presAssocID="{0CE9C2A8-7B87-4480-B28D-13D81C237A4B}" presName="Name0" presStyleCnt="0">
        <dgm:presLayoutVars>
          <dgm:chMax val="1"/>
          <dgm:dir/>
          <dgm:animLvl val="ctr"/>
          <dgm:resizeHandles val="exact"/>
        </dgm:presLayoutVars>
      </dgm:prSet>
      <dgm:spPr/>
      <dgm:t>
        <a:bodyPr/>
        <a:lstStyle/>
        <a:p>
          <a:endParaRPr lang="en-US"/>
        </a:p>
      </dgm:t>
    </dgm:pt>
    <dgm:pt modelId="{B1893CE2-2CEB-4481-A4E5-9F0804F22489}" type="pres">
      <dgm:prSet presAssocID="{E7DF3997-48BB-4FB2-BE56-3726306340B6}" presName="centerShape" presStyleLbl="node0" presStyleIdx="0" presStyleCnt="1" custScaleX="117350" custScaleY="104138"/>
      <dgm:spPr/>
      <dgm:t>
        <a:bodyPr/>
        <a:lstStyle/>
        <a:p>
          <a:endParaRPr lang="en-US"/>
        </a:p>
      </dgm:t>
    </dgm:pt>
    <dgm:pt modelId="{2AF7A881-CA6B-4F7B-8C30-D1BDABD29AE0}" type="pres">
      <dgm:prSet presAssocID="{3C9C26E0-575F-434F-A5B7-A60F07BC2A56}" presName="node" presStyleLbl="node1" presStyleIdx="0" presStyleCnt="5" custScaleX="113330" custScaleY="110298">
        <dgm:presLayoutVars>
          <dgm:bulletEnabled val="1"/>
        </dgm:presLayoutVars>
      </dgm:prSet>
      <dgm:spPr/>
      <dgm:t>
        <a:bodyPr/>
        <a:lstStyle/>
        <a:p>
          <a:endParaRPr lang="en-US"/>
        </a:p>
      </dgm:t>
    </dgm:pt>
    <dgm:pt modelId="{8B5CF408-896C-4E98-80E2-6BA722102CD6}" type="pres">
      <dgm:prSet presAssocID="{3C9C26E0-575F-434F-A5B7-A60F07BC2A56}" presName="dummy" presStyleCnt="0"/>
      <dgm:spPr/>
    </dgm:pt>
    <dgm:pt modelId="{F270F289-8D04-4A9E-A6F7-3FA2863EC25B}" type="pres">
      <dgm:prSet presAssocID="{189B613E-2668-4CAE-99CF-C612CAB1D994}" presName="sibTrans" presStyleLbl="sibTrans2D1" presStyleIdx="0" presStyleCnt="5"/>
      <dgm:spPr/>
      <dgm:t>
        <a:bodyPr/>
        <a:lstStyle/>
        <a:p>
          <a:endParaRPr lang="en-US"/>
        </a:p>
      </dgm:t>
    </dgm:pt>
    <dgm:pt modelId="{C8FC352E-E2F1-4E87-81EB-AF41AFE90336}" type="pres">
      <dgm:prSet presAssocID="{469D3DDA-9CD6-4F28-AE9F-042CB646C814}" presName="node" presStyleLbl="node1" presStyleIdx="1" presStyleCnt="5">
        <dgm:presLayoutVars>
          <dgm:bulletEnabled val="1"/>
        </dgm:presLayoutVars>
      </dgm:prSet>
      <dgm:spPr/>
      <dgm:t>
        <a:bodyPr/>
        <a:lstStyle/>
        <a:p>
          <a:endParaRPr lang="en-US"/>
        </a:p>
      </dgm:t>
    </dgm:pt>
    <dgm:pt modelId="{FA775392-6872-4822-8182-DD3C023A9C45}" type="pres">
      <dgm:prSet presAssocID="{469D3DDA-9CD6-4F28-AE9F-042CB646C814}" presName="dummy" presStyleCnt="0"/>
      <dgm:spPr/>
    </dgm:pt>
    <dgm:pt modelId="{5BA23E8E-8063-492A-A0A0-658D208F8414}" type="pres">
      <dgm:prSet presAssocID="{6253BF2D-4F1F-4756-B547-86DAA7889DB3}" presName="sibTrans" presStyleLbl="sibTrans2D1" presStyleIdx="1" presStyleCnt="5"/>
      <dgm:spPr/>
      <dgm:t>
        <a:bodyPr/>
        <a:lstStyle/>
        <a:p>
          <a:endParaRPr lang="en-US"/>
        </a:p>
      </dgm:t>
    </dgm:pt>
    <dgm:pt modelId="{2B65EA47-F67C-439C-A1B3-8B8D3E564314}" type="pres">
      <dgm:prSet presAssocID="{1B5FDB04-8B33-4D5A-AB18-12A8F7A1F1F0}" presName="node" presStyleLbl="node1" presStyleIdx="2" presStyleCnt="5" custScaleX="111349" custScaleY="99434">
        <dgm:presLayoutVars>
          <dgm:bulletEnabled val="1"/>
        </dgm:presLayoutVars>
      </dgm:prSet>
      <dgm:spPr/>
      <dgm:t>
        <a:bodyPr/>
        <a:lstStyle/>
        <a:p>
          <a:endParaRPr lang="en-US"/>
        </a:p>
      </dgm:t>
    </dgm:pt>
    <dgm:pt modelId="{9708F717-B775-4871-9FAC-E232F08F0594}" type="pres">
      <dgm:prSet presAssocID="{1B5FDB04-8B33-4D5A-AB18-12A8F7A1F1F0}" presName="dummy" presStyleCnt="0"/>
      <dgm:spPr/>
    </dgm:pt>
    <dgm:pt modelId="{0DBBFFCB-4970-4795-B60A-B3C52F10E04E}" type="pres">
      <dgm:prSet presAssocID="{A4E4B961-C8CE-4FF7-85B6-524BC127DDF9}" presName="sibTrans" presStyleLbl="sibTrans2D1" presStyleIdx="2" presStyleCnt="5"/>
      <dgm:spPr/>
      <dgm:t>
        <a:bodyPr/>
        <a:lstStyle/>
        <a:p>
          <a:endParaRPr lang="en-US"/>
        </a:p>
      </dgm:t>
    </dgm:pt>
    <dgm:pt modelId="{F38E9CF6-6CB6-4A66-A40E-A237F515DC88}" type="pres">
      <dgm:prSet presAssocID="{B5886DFA-1B2A-4901-865A-B532B9B1E0BD}" presName="node" presStyleLbl="node1" presStyleIdx="3" presStyleCnt="5">
        <dgm:presLayoutVars>
          <dgm:bulletEnabled val="1"/>
        </dgm:presLayoutVars>
      </dgm:prSet>
      <dgm:spPr/>
      <dgm:t>
        <a:bodyPr/>
        <a:lstStyle/>
        <a:p>
          <a:endParaRPr lang="en-US"/>
        </a:p>
      </dgm:t>
    </dgm:pt>
    <dgm:pt modelId="{7FD0DD92-130A-47D4-B71B-0B851B3A1485}" type="pres">
      <dgm:prSet presAssocID="{B5886DFA-1B2A-4901-865A-B532B9B1E0BD}" presName="dummy" presStyleCnt="0"/>
      <dgm:spPr/>
    </dgm:pt>
    <dgm:pt modelId="{3C03A63A-7B2C-43AB-9F8E-C120E8BE67B1}" type="pres">
      <dgm:prSet presAssocID="{14AE02E3-3A8F-460C-95E2-18329CBAAA33}" presName="sibTrans" presStyleLbl="sibTrans2D1" presStyleIdx="3" presStyleCnt="5"/>
      <dgm:spPr/>
      <dgm:t>
        <a:bodyPr/>
        <a:lstStyle/>
        <a:p>
          <a:endParaRPr lang="en-US"/>
        </a:p>
      </dgm:t>
    </dgm:pt>
    <dgm:pt modelId="{F849F03B-DCE7-4D45-B770-8F985DB9A7B2}" type="pres">
      <dgm:prSet presAssocID="{3F560328-324A-4D7C-8B98-CE470E59B6AE}" presName="node" presStyleLbl="node1" presStyleIdx="4" presStyleCnt="5">
        <dgm:presLayoutVars>
          <dgm:bulletEnabled val="1"/>
        </dgm:presLayoutVars>
      </dgm:prSet>
      <dgm:spPr/>
      <dgm:t>
        <a:bodyPr/>
        <a:lstStyle/>
        <a:p>
          <a:endParaRPr lang="en-US"/>
        </a:p>
      </dgm:t>
    </dgm:pt>
    <dgm:pt modelId="{46F7D0FE-50F6-49B3-A5DD-8B1FF5A96208}" type="pres">
      <dgm:prSet presAssocID="{3F560328-324A-4D7C-8B98-CE470E59B6AE}" presName="dummy" presStyleCnt="0"/>
      <dgm:spPr/>
    </dgm:pt>
    <dgm:pt modelId="{ED334224-F51C-49F3-B25E-688F58A56025}" type="pres">
      <dgm:prSet presAssocID="{3DE4D049-C735-407C-904B-2C9948623D36}" presName="sibTrans" presStyleLbl="sibTrans2D1" presStyleIdx="4" presStyleCnt="5"/>
      <dgm:spPr/>
      <dgm:t>
        <a:bodyPr/>
        <a:lstStyle/>
        <a:p>
          <a:endParaRPr lang="en-US"/>
        </a:p>
      </dgm:t>
    </dgm:pt>
  </dgm:ptLst>
  <dgm:cxnLst>
    <dgm:cxn modelId="{DBA0AD28-C1F4-47C8-B0F8-C92C172C6041}" srcId="{E7DF3997-48BB-4FB2-BE56-3726306340B6}" destId="{3F560328-324A-4D7C-8B98-CE470E59B6AE}" srcOrd="4" destOrd="0" parTransId="{D12CE5DD-1F00-4E6B-B312-B915F026AC88}" sibTransId="{3DE4D049-C735-407C-904B-2C9948623D36}"/>
    <dgm:cxn modelId="{700AC9BA-80DA-4351-B74B-58248561E87B}" type="presOf" srcId="{469D3DDA-9CD6-4F28-AE9F-042CB646C814}" destId="{C8FC352E-E2F1-4E87-81EB-AF41AFE90336}" srcOrd="0" destOrd="0" presId="urn:microsoft.com/office/officeart/2005/8/layout/radial6"/>
    <dgm:cxn modelId="{D8FF5515-841A-44D0-9E39-41D05F4BE6FE}" type="presOf" srcId="{A4E4B961-C8CE-4FF7-85B6-524BC127DDF9}" destId="{0DBBFFCB-4970-4795-B60A-B3C52F10E04E}" srcOrd="0" destOrd="0" presId="urn:microsoft.com/office/officeart/2005/8/layout/radial6"/>
    <dgm:cxn modelId="{D793DA18-7A02-4A57-A151-FB542C7167CB}" type="presOf" srcId="{1B5FDB04-8B33-4D5A-AB18-12A8F7A1F1F0}" destId="{2B65EA47-F67C-439C-A1B3-8B8D3E564314}" srcOrd="0" destOrd="0" presId="urn:microsoft.com/office/officeart/2005/8/layout/radial6"/>
    <dgm:cxn modelId="{5DD65FD3-1B1D-4354-9DB7-C4198225CD93}" type="presOf" srcId="{189B613E-2668-4CAE-99CF-C612CAB1D994}" destId="{F270F289-8D04-4A9E-A6F7-3FA2863EC25B}" srcOrd="0" destOrd="0" presId="urn:microsoft.com/office/officeart/2005/8/layout/radial6"/>
    <dgm:cxn modelId="{EFD811BB-A8CE-4E86-9A63-75CAD73844ED}" srcId="{E7DF3997-48BB-4FB2-BE56-3726306340B6}" destId="{3C9C26E0-575F-434F-A5B7-A60F07BC2A56}" srcOrd="0" destOrd="0" parTransId="{7D3CFA71-F464-422F-B8B6-EBF078F9E436}" sibTransId="{189B613E-2668-4CAE-99CF-C612CAB1D994}"/>
    <dgm:cxn modelId="{3D7C3849-24E5-4DE6-8B4A-15F0EDEFEC35}" type="presOf" srcId="{E7DF3997-48BB-4FB2-BE56-3726306340B6}" destId="{B1893CE2-2CEB-4481-A4E5-9F0804F22489}" srcOrd="0" destOrd="0" presId="urn:microsoft.com/office/officeart/2005/8/layout/radial6"/>
    <dgm:cxn modelId="{B6C007CD-ED0B-4B75-93C7-4524E8F48E25}" type="presOf" srcId="{14AE02E3-3A8F-460C-95E2-18329CBAAA33}" destId="{3C03A63A-7B2C-43AB-9F8E-C120E8BE67B1}" srcOrd="0" destOrd="0" presId="urn:microsoft.com/office/officeart/2005/8/layout/radial6"/>
    <dgm:cxn modelId="{DBF5461F-FE9A-4C2A-BEC4-A491C93CAA8C}" srcId="{E7DF3997-48BB-4FB2-BE56-3726306340B6}" destId="{B5886DFA-1B2A-4901-865A-B532B9B1E0BD}" srcOrd="3" destOrd="0" parTransId="{E0D4411D-A632-4664-8C9C-C8F397971E26}" sibTransId="{14AE02E3-3A8F-460C-95E2-18329CBAAA33}"/>
    <dgm:cxn modelId="{052BB44F-BC52-4E68-AFF8-86969729DBD8}" type="presOf" srcId="{B5886DFA-1B2A-4901-865A-B532B9B1E0BD}" destId="{F38E9CF6-6CB6-4A66-A40E-A237F515DC88}" srcOrd="0" destOrd="0" presId="urn:microsoft.com/office/officeart/2005/8/layout/radial6"/>
    <dgm:cxn modelId="{FF02FD78-5199-4F16-BD9E-71BA4A9EB795}" srcId="{E7DF3997-48BB-4FB2-BE56-3726306340B6}" destId="{469D3DDA-9CD6-4F28-AE9F-042CB646C814}" srcOrd="1" destOrd="0" parTransId="{678201F7-F810-4A9B-BEDF-ACE9F690693C}" sibTransId="{6253BF2D-4F1F-4756-B547-86DAA7889DB3}"/>
    <dgm:cxn modelId="{5806AE49-65FC-4769-BB1E-14FF2133992B}" srcId="{E7DF3997-48BB-4FB2-BE56-3726306340B6}" destId="{1B5FDB04-8B33-4D5A-AB18-12A8F7A1F1F0}" srcOrd="2" destOrd="0" parTransId="{8564A6D5-4CC2-4DE5-87A1-CAECAABE9748}" sibTransId="{A4E4B961-C8CE-4FF7-85B6-524BC127DDF9}"/>
    <dgm:cxn modelId="{DFDACFF3-4E4F-4ECD-B776-62D623271F7C}" type="presOf" srcId="{3C9C26E0-575F-434F-A5B7-A60F07BC2A56}" destId="{2AF7A881-CA6B-4F7B-8C30-D1BDABD29AE0}" srcOrd="0" destOrd="0" presId="urn:microsoft.com/office/officeart/2005/8/layout/radial6"/>
    <dgm:cxn modelId="{5F8E7EB3-D733-4D89-A684-DBB2D4E970F7}" type="presOf" srcId="{3F560328-324A-4D7C-8B98-CE470E59B6AE}" destId="{F849F03B-DCE7-4D45-B770-8F985DB9A7B2}" srcOrd="0" destOrd="0" presId="urn:microsoft.com/office/officeart/2005/8/layout/radial6"/>
    <dgm:cxn modelId="{1127D48C-F4F6-40CB-AAA3-CA7594797D2E}" type="presOf" srcId="{0CE9C2A8-7B87-4480-B28D-13D81C237A4B}" destId="{1E15027E-D1A7-4E9B-BFE2-41D036BDFD17}" srcOrd="0" destOrd="0" presId="urn:microsoft.com/office/officeart/2005/8/layout/radial6"/>
    <dgm:cxn modelId="{62F8A041-BA87-4533-AF43-1F01DE1EF104}" type="presOf" srcId="{3DE4D049-C735-407C-904B-2C9948623D36}" destId="{ED334224-F51C-49F3-B25E-688F58A56025}" srcOrd="0" destOrd="0" presId="urn:microsoft.com/office/officeart/2005/8/layout/radial6"/>
    <dgm:cxn modelId="{BF29FA0C-D1E3-4D98-8973-EA1FCBDDE454}" srcId="{0CE9C2A8-7B87-4480-B28D-13D81C237A4B}" destId="{E7DF3997-48BB-4FB2-BE56-3726306340B6}" srcOrd="0" destOrd="0" parTransId="{AD560051-73C1-4F6D-80F8-9361D6B9233E}" sibTransId="{5F87BF9D-B19C-4B52-A415-E2F73570CB6C}"/>
    <dgm:cxn modelId="{DFEDEAE2-16E9-4813-92AE-A9237F74F5DD}" type="presOf" srcId="{6253BF2D-4F1F-4756-B547-86DAA7889DB3}" destId="{5BA23E8E-8063-492A-A0A0-658D208F8414}" srcOrd="0" destOrd="0" presId="urn:microsoft.com/office/officeart/2005/8/layout/radial6"/>
    <dgm:cxn modelId="{FEE2E7E3-5127-4BF2-93C9-FEC562C5D97F}" type="presParOf" srcId="{1E15027E-D1A7-4E9B-BFE2-41D036BDFD17}" destId="{B1893CE2-2CEB-4481-A4E5-9F0804F22489}" srcOrd="0" destOrd="0" presId="urn:microsoft.com/office/officeart/2005/8/layout/radial6"/>
    <dgm:cxn modelId="{66F40F89-0AF5-49B9-851F-FF4F7E83E3E0}" type="presParOf" srcId="{1E15027E-D1A7-4E9B-BFE2-41D036BDFD17}" destId="{2AF7A881-CA6B-4F7B-8C30-D1BDABD29AE0}" srcOrd="1" destOrd="0" presId="urn:microsoft.com/office/officeart/2005/8/layout/radial6"/>
    <dgm:cxn modelId="{BEC0786E-9FA0-4E2A-A8FA-1E227794504B}" type="presParOf" srcId="{1E15027E-D1A7-4E9B-BFE2-41D036BDFD17}" destId="{8B5CF408-896C-4E98-80E2-6BA722102CD6}" srcOrd="2" destOrd="0" presId="urn:microsoft.com/office/officeart/2005/8/layout/radial6"/>
    <dgm:cxn modelId="{F8032C53-493C-4C09-BB96-E30380BF6757}" type="presParOf" srcId="{1E15027E-D1A7-4E9B-BFE2-41D036BDFD17}" destId="{F270F289-8D04-4A9E-A6F7-3FA2863EC25B}" srcOrd="3" destOrd="0" presId="urn:microsoft.com/office/officeart/2005/8/layout/radial6"/>
    <dgm:cxn modelId="{EBC230E6-4A47-4EDF-B8CC-5A06BAA652F8}" type="presParOf" srcId="{1E15027E-D1A7-4E9B-BFE2-41D036BDFD17}" destId="{C8FC352E-E2F1-4E87-81EB-AF41AFE90336}" srcOrd="4" destOrd="0" presId="urn:microsoft.com/office/officeart/2005/8/layout/radial6"/>
    <dgm:cxn modelId="{6113B115-B54B-4302-9F74-CEE38BE83BAC}" type="presParOf" srcId="{1E15027E-D1A7-4E9B-BFE2-41D036BDFD17}" destId="{FA775392-6872-4822-8182-DD3C023A9C45}" srcOrd="5" destOrd="0" presId="urn:microsoft.com/office/officeart/2005/8/layout/radial6"/>
    <dgm:cxn modelId="{D57675C1-1594-4C15-9D5F-D862A4F9BF1E}" type="presParOf" srcId="{1E15027E-D1A7-4E9B-BFE2-41D036BDFD17}" destId="{5BA23E8E-8063-492A-A0A0-658D208F8414}" srcOrd="6" destOrd="0" presId="urn:microsoft.com/office/officeart/2005/8/layout/radial6"/>
    <dgm:cxn modelId="{DCD69048-0CD6-41FF-A6E4-57031C38F943}" type="presParOf" srcId="{1E15027E-D1A7-4E9B-BFE2-41D036BDFD17}" destId="{2B65EA47-F67C-439C-A1B3-8B8D3E564314}" srcOrd="7" destOrd="0" presId="urn:microsoft.com/office/officeart/2005/8/layout/radial6"/>
    <dgm:cxn modelId="{2F42F6BA-9D0C-45FF-8054-75EAA807B84D}" type="presParOf" srcId="{1E15027E-D1A7-4E9B-BFE2-41D036BDFD17}" destId="{9708F717-B775-4871-9FAC-E232F08F0594}" srcOrd="8" destOrd="0" presId="urn:microsoft.com/office/officeart/2005/8/layout/radial6"/>
    <dgm:cxn modelId="{74A265AD-3EC3-40C1-BA3C-4EBE6AED9E1B}" type="presParOf" srcId="{1E15027E-D1A7-4E9B-BFE2-41D036BDFD17}" destId="{0DBBFFCB-4970-4795-B60A-B3C52F10E04E}" srcOrd="9" destOrd="0" presId="urn:microsoft.com/office/officeart/2005/8/layout/radial6"/>
    <dgm:cxn modelId="{9758D578-4C32-4034-B27B-24251A173497}" type="presParOf" srcId="{1E15027E-D1A7-4E9B-BFE2-41D036BDFD17}" destId="{F38E9CF6-6CB6-4A66-A40E-A237F515DC88}" srcOrd="10" destOrd="0" presId="urn:microsoft.com/office/officeart/2005/8/layout/radial6"/>
    <dgm:cxn modelId="{7A9344D3-399B-4670-9001-4042E56BC57C}" type="presParOf" srcId="{1E15027E-D1A7-4E9B-BFE2-41D036BDFD17}" destId="{7FD0DD92-130A-47D4-B71B-0B851B3A1485}" srcOrd="11" destOrd="0" presId="urn:microsoft.com/office/officeart/2005/8/layout/radial6"/>
    <dgm:cxn modelId="{CFA5ADCC-88F3-4098-BE50-CB01E611DF6D}" type="presParOf" srcId="{1E15027E-D1A7-4E9B-BFE2-41D036BDFD17}" destId="{3C03A63A-7B2C-43AB-9F8E-C120E8BE67B1}" srcOrd="12" destOrd="0" presId="urn:microsoft.com/office/officeart/2005/8/layout/radial6"/>
    <dgm:cxn modelId="{A92772C0-5456-4E5A-9B95-6F948A61012A}" type="presParOf" srcId="{1E15027E-D1A7-4E9B-BFE2-41D036BDFD17}" destId="{F849F03B-DCE7-4D45-B770-8F985DB9A7B2}" srcOrd="13" destOrd="0" presId="urn:microsoft.com/office/officeart/2005/8/layout/radial6"/>
    <dgm:cxn modelId="{0CB805F8-EEF8-41E0-AEAA-03DCDD1EA5E4}" type="presParOf" srcId="{1E15027E-D1A7-4E9B-BFE2-41D036BDFD17}" destId="{46F7D0FE-50F6-49B3-A5DD-8B1FF5A96208}" srcOrd="14" destOrd="0" presId="urn:microsoft.com/office/officeart/2005/8/layout/radial6"/>
    <dgm:cxn modelId="{26BA1D17-3E4F-48C2-81D8-2EF92B0B62E0}" type="presParOf" srcId="{1E15027E-D1A7-4E9B-BFE2-41D036BDFD17}" destId="{ED334224-F51C-49F3-B25E-688F58A56025}"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34224-F51C-49F3-B25E-688F58A56025}">
      <dsp:nvSpPr>
        <dsp:cNvPr id="0" name=""/>
        <dsp:cNvSpPr/>
      </dsp:nvSpPr>
      <dsp:spPr>
        <a:xfrm>
          <a:off x="3185785" y="685015"/>
          <a:ext cx="4329085" cy="4329085"/>
        </a:xfrm>
        <a:prstGeom prst="blockArc">
          <a:avLst>
            <a:gd name="adj1" fmla="val 11880000"/>
            <a:gd name="adj2" fmla="val 16200000"/>
            <a:gd name="adj3" fmla="val 4635"/>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03A63A-7B2C-43AB-9F8E-C120E8BE67B1}">
      <dsp:nvSpPr>
        <dsp:cNvPr id="0" name=""/>
        <dsp:cNvSpPr/>
      </dsp:nvSpPr>
      <dsp:spPr>
        <a:xfrm>
          <a:off x="3185785" y="685015"/>
          <a:ext cx="4329085" cy="4329085"/>
        </a:xfrm>
        <a:prstGeom prst="blockArc">
          <a:avLst>
            <a:gd name="adj1" fmla="val 7560000"/>
            <a:gd name="adj2" fmla="val 11880000"/>
            <a:gd name="adj3" fmla="val 4635"/>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BBFFCB-4970-4795-B60A-B3C52F10E04E}">
      <dsp:nvSpPr>
        <dsp:cNvPr id="0" name=""/>
        <dsp:cNvSpPr/>
      </dsp:nvSpPr>
      <dsp:spPr>
        <a:xfrm>
          <a:off x="3185785" y="685015"/>
          <a:ext cx="4329085" cy="4329085"/>
        </a:xfrm>
        <a:prstGeom prst="blockArc">
          <a:avLst>
            <a:gd name="adj1" fmla="val 3240000"/>
            <a:gd name="adj2" fmla="val 7560000"/>
            <a:gd name="adj3" fmla="val 4635"/>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A23E8E-8063-492A-A0A0-658D208F8414}">
      <dsp:nvSpPr>
        <dsp:cNvPr id="0" name=""/>
        <dsp:cNvSpPr/>
      </dsp:nvSpPr>
      <dsp:spPr>
        <a:xfrm>
          <a:off x="3185785" y="685015"/>
          <a:ext cx="4329085" cy="4329085"/>
        </a:xfrm>
        <a:prstGeom prst="blockArc">
          <a:avLst>
            <a:gd name="adj1" fmla="val 20520000"/>
            <a:gd name="adj2" fmla="val 3240000"/>
            <a:gd name="adj3" fmla="val 4635"/>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70F289-8D04-4A9E-A6F7-3FA2863EC25B}">
      <dsp:nvSpPr>
        <dsp:cNvPr id="0" name=""/>
        <dsp:cNvSpPr/>
      </dsp:nvSpPr>
      <dsp:spPr>
        <a:xfrm>
          <a:off x="3185785" y="685015"/>
          <a:ext cx="4329085" cy="4329085"/>
        </a:xfrm>
        <a:prstGeom prst="blockArc">
          <a:avLst>
            <a:gd name="adj1" fmla="val 16200000"/>
            <a:gd name="adj2" fmla="val 20520000"/>
            <a:gd name="adj3" fmla="val 4635"/>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893CE2-2CEB-4481-A4E5-9F0804F22489}">
      <dsp:nvSpPr>
        <dsp:cNvPr id="0" name=""/>
        <dsp:cNvSpPr/>
      </dsp:nvSpPr>
      <dsp:spPr>
        <a:xfrm>
          <a:off x="4182286" y="1813021"/>
          <a:ext cx="2336084" cy="2073073"/>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kern="1200" dirty="0"/>
            <a:t>SDOH</a:t>
          </a:r>
          <a:endParaRPr lang="en-US" sz="5400" kern="1200" dirty="0"/>
        </a:p>
      </dsp:txBody>
      <dsp:txXfrm>
        <a:off x="4524398" y="2116616"/>
        <a:ext cx="1651860" cy="1465883"/>
      </dsp:txXfrm>
    </dsp:sp>
    <dsp:sp modelId="{2AF7A881-CA6B-4F7B-8C30-D1BDABD29AE0}">
      <dsp:nvSpPr>
        <dsp:cNvPr id="0" name=""/>
        <dsp:cNvSpPr/>
      </dsp:nvSpPr>
      <dsp:spPr>
        <a:xfrm>
          <a:off x="4560708" y="-33313"/>
          <a:ext cx="1579240" cy="1536990"/>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spc="-40" baseline="0" dirty="0"/>
            <a:t>Neighborhood and Built Environment</a:t>
          </a:r>
        </a:p>
      </dsp:txBody>
      <dsp:txXfrm>
        <a:off x="4791982" y="191774"/>
        <a:ext cx="1116692" cy="1086816"/>
      </dsp:txXfrm>
    </dsp:sp>
    <dsp:sp modelId="{C8FC352E-E2F1-4E87-81EB-AF41AFE90336}">
      <dsp:nvSpPr>
        <dsp:cNvPr id="0" name=""/>
        <dsp:cNvSpPr/>
      </dsp:nvSpPr>
      <dsp:spPr>
        <a:xfrm>
          <a:off x="6664476" y="1499435"/>
          <a:ext cx="1393488" cy="1393488"/>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Health and Health Care</a:t>
          </a:r>
        </a:p>
      </dsp:txBody>
      <dsp:txXfrm>
        <a:off x="6868548" y="1703507"/>
        <a:ext cx="985344" cy="985344"/>
      </dsp:txXfrm>
    </dsp:sp>
    <dsp:sp modelId="{2B65EA47-F67C-439C-A1B3-8B8D3E564314}">
      <dsp:nvSpPr>
        <dsp:cNvPr id="0" name=""/>
        <dsp:cNvSpPr/>
      </dsp:nvSpPr>
      <dsp:spPr>
        <a:xfrm>
          <a:off x="5817310" y="3867324"/>
          <a:ext cx="1551635" cy="1385601"/>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Social and Community Context</a:t>
          </a:r>
        </a:p>
      </dsp:txBody>
      <dsp:txXfrm>
        <a:off x="6044542" y="4070241"/>
        <a:ext cx="1097171" cy="979767"/>
      </dsp:txXfrm>
    </dsp:sp>
    <dsp:sp modelId="{F38E9CF6-6CB6-4A66-A40E-A237F515DC88}">
      <dsp:nvSpPr>
        <dsp:cNvPr id="0" name=""/>
        <dsp:cNvSpPr/>
      </dsp:nvSpPr>
      <dsp:spPr>
        <a:xfrm>
          <a:off x="3410784" y="3863380"/>
          <a:ext cx="1393488" cy="1393488"/>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Education</a:t>
          </a:r>
        </a:p>
      </dsp:txBody>
      <dsp:txXfrm>
        <a:off x="3614856" y="4067452"/>
        <a:ext cx="985344" cy="985344"/>
      </dsp:txXfrm>
    </dsp:sp>
    <dsp:sp modelId="{F849F03B-DCE7-4D45-B770-8F985DB9A7B2}">
      <dsp:nvSpPr>
        <dsp:cNvPr id="0" name=""/>
        <dsp:cNvSpPr/>
      </dsp:nvSpPr>
      <dsp:spPr>
        <a:xfrm>
          <a:off x="2642691" y="1499435"/>
          <a:ext cx="1393488" cy="1393488"/>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Economic Stability</a:t>
          </a:r>
        </a:p>
      </dsp:txBody>
      <dsp:txXfrm>
        <a:off x="2846763" y="1703507"/>
        <a:ext cx="985344" cy="98534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0.00935</cdr:x>
      <cdr:y>0.93095</cdr:y>
    </cdr:from>
    <cdr:to>
      <cdr:x>0.2173</cdr:x>
      <cdr:y>0.98658</cdr:y>
    </cdr:to>
    <cdr:sp macro="" textlink="">
      <cdr:nvSpPr>
        <cdr:cNvPr id="2" name="TextBox 1"/>
        <cdr:cNvSpPr txBox="1"/>
      </cdr:nvSpPr>
      <cdr:spPr>
        <a:xfrm xmlns:a="http://schemas.openxmlformats.org/drawingml/2006/main">
          <a:off x="98301" y="4667002"/>
          <a:ext cx="2186709" cy="27892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i="0" dirty="0">
              <a:effectLst/>
              <a:latin typeface="+mn-lt"/>
              <a:cs typeface="Times New Roman" panose="02020603050405020304" pitchFamily="18" charset="0"/>
            </a:rPr>
            <a:t>Source:</a:t>
          </a:r>
          <a:r>
            <a:rPr lang="en-US" sz="1000" i="0" baseline="0" dirty="0">
              <a:effectLst/>
              <a:latin typeface="+mn-lt"/>
              <a:cs typeface="Times New Roman" panose="02020603050405020304" pitchFamily="18" charset="0"/>
            </a:rPr>
            <a:t> U.S. Census Bureau, 2010 </a:t>
          </a:r>
          <a:endParaRPr lang="en-US" sz="1000" i="0" dirty="0">
            <a:effectLst/>
            <a:latin typeface="+mn-lt"/>
            <a:cs typeface="Times New Roman" panose="02020603050405020304" pitchFamily="18" charset="0"/>
          </a:endParaRPr>
        </a:p>
      </cdr:txBody>
    </cdr:sp>
  </cdr:relSizeAnchor>
  <cdr:relSizeAnchor xmlns:cdr="http://schemas.openxmlformats.org/drawingml/2006/chartDrawing">
    <cdr:from>
      <cdr:x>0.5527</cdr:x>
      <cdr:y>0.90762</cdr:y>
    </cdr:from>
    <cdr:to>
      <cdr:x>1</cdr:x>
      <cdr:y>1</cdr:y>
    </cdr:to>
    <cdr:sp macro="" textlink="">
      <cdr:nvSpPr>
        <cdr:cNvPr id="3" name="TextBox 1"/>
        <cdr:cNvSpPr txBox="1"/>
      </cdr:nvSpPr>
      <cdr:spPr>
        <a:xfrm xmlns:a="http://schemas.openxmlformats.org/drawingml/2006/main">
          <a:off x="5811972" y="4550073"/>
          <a:ext cx="4703628" cy="4631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t>*People  born in the  United States, Puerto Rico,  a U.S. Island Area, or  in a foreign country to  U.S. citizen parent(s)</a:t>
          </a:r>
        </a:p>
      </cdr:txBody>
    </cdr:sp>
  </cdr:relSizeAnchor>
  <cdr:relSizeAnchor xmlns:cdr="http://schemas.openxmlformats.org/drawingml/2006/chartDrawing">
    <cdr:from>
      <cdr:x>0.80598</cdr:x>
      <cdr:y>0.65346</cdr:y>
    </cdr:from>
    <cdr:to>
      <cdr:x>0.98463</cdr:x>
      <cdr:y>0.74591</cdr:y>
    </cdr:to>
    <cdr:sp macro="" textlink="">
      <cdr:nvSpPr>
        <cdr:cNvPr id="4" name="TextBox 3"/>
        <cdr:cNvSpPr txBox="1"/>
      </cdr:nvSpPr>
      <cdr:spPr>
        <a:xfrm xmlns:a="http://schemas.openxmlformats.org/drawingml/2006/main">
          <a:off x="5398393" y="3747374"/>
          <a:ext cx="1196618" cy="5301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Native born*</a:t>
          </a:r>
        </a:p>
      </cdr:txBody>
    </cdr:sp>
  </cdr:relSizeAnchor>
  <cdr:relSizeAnchor xmlns:cdr="http://schemas.openxmlformats.org/drawingml/2006/chartDrawing">
    <cdr:from>
      <cdr:x>0.06418</cdr:x>
      <cdr:y>0.1191</cdr:y>
    </cdr:from>
    <cdr:to>
      <cdr:x>0.24311</cdr:x>
      <cdr:y>0.17746</cdr:y>
    </cdr:to>
    <cdr:sp macro="" textlink="">
      <cdr:nvSpPr>
        <cdr:cNvPr id="5" name="TextBox 4"/>
        <cdr:cNvSpPr txBox="1"/>
      </cdr:nvSpPr>
      <cdr:spPr>
        <a:xfrm xmlns:a="http://schemas.openxmlformats.org/drawingml/2006/main">
          <a:off x="429846" y="683028"/>
          <a:ext cx="1198466" cy="334676"/>
        </a:xfrm>
        <a:prstGeom xmlns:a="http://schemas.openxmlformats.org/drawingml/2006/main" prst="rect">
          <a:avLst/>
        </a:prstGeom>
        <a:pattFill xmlns:a="http://schemas.openxmlformats.org/drawingml/2006/main" prst="wdDnDiag">
          <a:fgClr>
            <a:schemeClr val="bg1">
              <a:lumMod val="85000"/>
            </a:schemeClr>
          </a:fgClr>
          <a:bgClr>
            <a:schemeClr val="bg1"/>
          </a:bgClr>
        </a:pattFill>
      </cdr:spPr>
      <cdr:txBody>
        <a:bodyPr xmlns:a="http://schemas.openxmlformats.org/drawingml/2006/main" vertOverflow="clip" wrap="square" rtlCol="0"/>
        <a:lstStyle xmlns:a="http://schemas.openxmlformats.org/drawingml/2006/main"/>
        <a:p xmlns:a="http://schemas.openxmlformats.org/drawingml/2006/main">
          <a:r>
            <a:rPr lang="en-US" sz="1600" b="1" dirty="0"/>
            <a:t>Foreign born</a:t>
          </a:r>
        </a:p>
      </cdr:txBody>
    </cdr:sp>
  </cdr:relSizeAnchor>
</c:userShapes>
</file>

<file path=ppt/drawings/drawing2.xml><?xml version="1.0" encoding="utf-8"?>
<c:userShapes xmlns:c="http://schemas.openxmlformats.org/drawingml/2006/chart">
  <cdr:relSizeAnchor xmlns:cdr="http://schemas.openxmlformats.org/drawingml/2006/chartDrawing">
    <cdr:from>
      <cdr:x>0.00935</cdr:x>
      <cdr:y>0.93095</cdr:y>
    </cdr:from>
    <cdr:to>
      <cdr:x>0.2173</cdr:x>
      <cdr:y>0.98658</cdr:y>
    </cdr:to>
    <cdr:sp macro="" textlink="">
      <cdr:nvSpPr>
        <cdr:cNvPr id="2" name="TextBox 1"/>
        <cdr:cNvSpPr txBox="1"/>
      </cdr:nvSpPr>
      <cdr:spPr>
        <a:xfrm xmlns:a="http://schemas.openxmlformats.org/drawingml/2006/main">
          <a:off x="98301" y="4667002"/>
          <a:ext cx="2186709" cy="27892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i="0" dirty="0">
              <a:effectLst/>
              <a:latin typeface="+mn-lt"/>
              <a:cs typeface="Times New Roman" panose="02020603050405020304" pitchFamily="18" charset="0"/>
            </a:rPr>
            <a:t>Source:</a:t>
          </a:r>
          <a:r>
            <a:rPr lang="en-US" sz="1000" i="0" baseline="0" dirty="0">
              <a:effectLst/>
              <a:latin typeface="+mn-lt"/>
              <a:cs typeface="Times New Roman" panose="02020603050405020304" pitchFamily="18" charset="0"/>
            </a:rPr>
            <a:t> U.S. Census Bureau, 2010 </a:t>
          </a:r>
          <a:endParaRPr lang="en-US" sz="1000" i="0" dirty="0">
            <a:effectLst/>
            <a:latin typeface="+mn-lt"/>
            <a:cs typeface="Times New Roman" panose="02020603050405020304" pitchFamily="18" charset="0"/>
          </a:endParaRPr>
        </a:p>
      </cdr:txBody>
    </cdr:sp>
  </cdr:relSizeAnchor>
  <cdr:relSizeAnchor xmlns:cdr="http://schemas.openxmlformats.org/drawingml/2006/chartDrawing">
    <cdr:from>
      <cdr:x>0.5527</cdr:x>
      <cdr:y>0.90762</cdr:y>
    </cdr:from>
    <cdr:to>
      <cdr:x>1</cdr:x>
      <cdr:y>1</cdr:y>
    </cdr:to>
    <cdr:sp macro="" textlink="">
      <cdr:nvSpPr>
        <cdr:cNvPr id="3" name="TextBox 1"/>
        <cdr:cNvSpPr txBox="1"/>
      </cdr:nvSpPr>
      <cdr:spPr>
        <a:xfrm xmlns:a="http://schemas.openxmlformats.org/drawingml/2006/main">
          <a:off x="5811972" y="4550073"/>
          <a:ext cx="4703628" cy="4631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t>*People  born in the  United States, Puerto Rico,  a U.S. Island Area, or  in a foreign country to  U.S. citizen parent(s)</a:t>
          </a:r>
        </a:p>
      </cdr:txBody>
    </cdr:sp>
  </cdr:relSizeAnchor>
  <cdr:relSizeAnchor xmlns:cdr="http://schemas.openxmlformats.org/drawingml/2006/chartDrawing">
    <cdr:from>
      <cdr:x>0.80598</cdr:x>
      <cdr:y>0.65346</cdr:y>
    </cdr:from>
    <cdr:to>
      <cdr:x>0.98463</cdr:x>
      <cdr:y>0.74591</cdr:y>
    </cdr:to>
    <cdr:sp macro="" textlink="">
      <cdr:nvSpPr>
        <cdr:cNvPr id="4" name="TextBox 3"/>
        <cdr:cNvSpPr txBox="1"/>
      </cdr:nvSpPr>
      <cdr:spPr>
        <a:xfrm xmlns:a="http://schemas.openxmlformats.org/drawingml/2006/main">
          <a:off x="5398393" y="3747374"/>
          <a:ext cx="1196618" cy="5301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solidFill>
                <a:schemeClr val="accent1">
                  <a:lumMod val="50000"/>
                </a:schemeClr>
              </a:solidFill>
            </a:rPr>
            <a:t>Native born*</a:t>
          </a:r>
        </a:p>
      </cdr:txBody>
    </cdr:sp>
  </cdr:relSizeAnchor>
  <cdr:relSizeAnchor xmlns:cdr="http://schemas.openxmlformats.org/drawingml/2006/chartDrawing">
    <cdr:from>
      <cdr:x>0.06886</cdr:x>
      <cdr:y>0.20352</cdr:y>
    </cdr:from>
    <cdr:to>
      <cdr:x>0.24779</cdr:x>
      <cdr:y>0.26188</cdr:y>
    </cdr:to>
    <cdr:sp macro="" textlink="">
      <cdr:nvSpPr>
        <cdr:cNvPr id="5" name="TextBox 4"/>
        <cdr:cNvSpPr txBox="1"/>
      </cdr:nvSpPr>
      <cdr:spPr>
        <a:xfrm xmlns:a="http://schemas.openxmlformats.org/drawingml/2006/main">
          <a:off x="461193" y="1167127"/>
          <a:ext cx="1198479" cy="3346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solidFill>
                <a:schemeClr val="accent2">
                  <a:lumMod val="50000"/>
                </a:schemeClr>
              </a:solidFill>
            </a:rPr>
            <a:t>Foreign born</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0.00589</cdr:y>
    </cdr:from>
    <cdr:to>
      <cdr:x>1</cdr:x>
      <cdr:y>0.13076</cdr:y>
    </cdr:to>
    <cdr:sp macro="" textlink="">
      <cdr:nvSpPr>
        <cdr:cNvPr id="2" name="TextBox 1"/>
        <cdr:cNvSpPr txBox="1"/>
      </cdr:nvSpPr>
      <cdr:spPr>
        <a:xfrm xmlns:a="http://schemas.openxmlformats.org/drawingml/2006/main">
          <a:off x="0" y="30351"/>
          <a:ext cx="10877550" cy="6434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0.62446</cdr:x>
      <cdr:y>0.91618</cdr:y>
    </cdr:from>
    <cdr:to>
      <cdr:x>1</cdr:x>
      <cdr:y>0.96396</cdr:y>
    </cdr:to>
    <cdr:sp macro="" textlink="">
      <cdr:nvSpPr>
        <cdr:cNvPr id="4" name="TextBox 2"/>
        <cdr:cNvSpPr txBox="1"/>
      </cdr:nvSpPr>
      <cdr:spPr>
        <a:xfrm xmlns:a="http://schemas.openxmlformats.org/drawingml/2006/main">
          <a:off x="6394080" y="4033149"/>
          <a:ext cx="3845295" cy="21033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00" dirty="0"/>
            <a:t>Source: Community Health Assessment, 2018 Public Survey </a:t>
          </a:r>
        </a:p>
      </cdr:txBody>
    </cdr:sp>
  </cdr:relSizeAnchor>
</c:userShapes>
</file>

<file path=ppt/drawings/drawing4.xml><?xml version="1.0" encoding="utf-8"?>
<c:userShapes xmlns:c="http://schemas.openxmlformats.org/drawingml/2006/chart">
  <cdr:relSizeAnchor xmlns:cdr="http://schemas.openxmlformats.org/drawingml/2006/chartDrawing">
    <cdr:from>
      <cdr:x>0.6251</cdr:x>
      <cdr:y>0.85469</cdr:y>
    </cdr:from>
    <cdr:to>
      <cdr:x>0.84219</cdr:x>
      <cdr:y>0.91885</cdr:y>
    </cdr:to>
    <cdr:sp macro="" textlink="">
      <cdr:nvSpPr>
        <cdr:cNvPr id="3" name="TextBox 6"/>
        <cdr:cNvSpPr txBox="1"/>
      </cdr:nvSpPr>
      <cdr:spPr>
        <a:xfrm xmlns:a="http://schemas.openxmlformats.org/drawingml/2006/main">
          <a:off x="3810640" y="3411050"/>
          <a:ext cx="1323320" cy="256061"/>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dirty="0"/>
            <a:t>Never Smoked</a:t>
          </a:r>
        </a:p>
      </cdr:txBody>
    </cdr:sp>
  </cdr:relSizeAnchor>
  <cdr:relSizeAnchor xmlns:cdr="http://schemas.openxmlformats.org/drawingml/2006/chartDrawing">
    <cdr:from>
      <cdr:x>0.21469</cdr:x>
      <cdr:y>0.86145</cdr:y>
    </cdr:from>
    <cdr:to>
      <cdr:x>0.47824</cdr:x>
      <cdr:y>0.92541</cdr:y>
    </cdr:to>
    <cdr:sp macro="" textlink="">
      <cdr:nvSpPr>
        <cdr:cNvPr id="4" name="TextBox 6"/>
        <cdr:cNvSpPr txBox="1"/>
      </cdr:nvSpPr>
      <cdr:spPr>
        <a:xfrm xmlns:a="http://schemas.openxmlformats.org/drawingml/2006/main">
          <a:off x="2198300" y="3792241"/>
          <a:ext cx="2698588" cy="281560"/>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dirty="0"/>
            <a:t>Smoked ≥100 cigarettes</a:t>
          </a:r>
        </a:p>
      </cdr:txBody>
    </cdr:sp>
  </cdr:relSizeAnchor>
</c:userShapes>
</file>

<file path=ppt/drawings/drawing5.xml><?xml version="1.0" encoding="utf-8"?>
<c:userShapes xmlns:c="http://schemas.openxmlformats.org/drawingml/2006/chart">
  <cdr:relSizeAnchor xmlns:cdr="http://schemas.openxmlformats.org/drawingml/2006/chartDrawing">
    <cdr:from>
      <cdr:x>0.26716</cdr:x>
      <cdr:y>0.81854</cdr:y>
    </cdr:from>
    <cdr:to>
      <cdr:x>0.40896</cdr:x>
      <cdr:y>0.8859</cdr:y>
    </cdr:to>
    <cdr:sp macro="" textlink="">
      <cdr:nvSpPr>
        <cdr:cNvPr id="2" name="TextBox 1"/>
        <cdr:cNvSpPr txBox="1"/>
      </cdr:nvSpPr>
      <cdr:spPr>
        <a:xfrm xmlns:a="http://schemas.openxmlformats.org/drawingml/2006/main">
          <a:off x="2735550" y="3603317"/>
          <a:ext cx="1451944" cy="2965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latin typeface="+mn-lt"/>
            </a:rPr>
            <a:t>Overweight</a:t>
          </a:r>
          <a:endParaRPr lang="en-US" sz="1000" dirty="0">
            <a:latin typeface="+mn-lt"/>
          </a:endParaRPr>
        </a:p>
      </cdr:txBody>
    </cdr:sp>
  </cdr:relSizeAnchor>
  <cdr:relSizeAnchor xmlns:cdr="http://schemas.openxmlformats.org/drawingml/2006/chartDrawing">
    <cdr:from>
      <cdr:x>0.77972</cdr:x>
      <cdr:y>0.79952</cdr:y>
    </cdr:from>
    <cdr:to>
      <cdr:x>0.92152</cdr:x>
      <cdr:y>0.84745</cdr:y>
    </cdr:to>
    <cdr:sp macro="" textlink="">
      <cdr:nvSpPr>
        <cdr:cNvPr id="3" name="TextBox 2"/>
        <cdr:cNvSpPr txBox="1"/>
      </cdr:nvSpPr>
      <cdr:spPr>
        <a:xfrm xmlns:a="http://schemas.openxmlformats.org/drawingml/2006/main">
          <a:off x="7983799" y="3519611"/>
          <a:ext cx="1451943" cy="2109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latin typeface="+mn-lt"/>
            </a:rPr>
            <a:t>Obese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2" cy="468154"/>
          </a:xfrm>
          <a:prstGeom prst="rect">
            <a:avLst/>
          </a:prstGeom>
        </p:spPr>
        <p:txBody>
          <a:bodyPr vert="horz" lIns="93940" tIns="46970" rIns="93940" bIns="46970" rtlCol="0"/>
          <a:lstStyle>
            <a:lvl1pPr algn="l">
              <a:defRPr sz="1200"/>
            </a:lvl1pPr>
          </a:lstStyle>
          <a:p>
            <a:endParaRPr lang="en-US"/>
          </a:p>
        </p:txBody>
      </p:sp>
      <p:sp>
        <p:nvSpPr>
          <p:cNvPr id="3" name="Date Placeholder 2"/>
          <p:cNvSpPr>
            <a:spLocks noGrp="1"/>
          </p:cNvSpPr>
          <p:nvPr>
            <p:ph type="dt" sz="quarter" idx="1"/>
          </p:nvPr>
        </p:nvSpPr>
        <p:spPr>
          <a:xfrm>
            <a:off x="4008706" y="0"/>
            <a:ext cx="3066732" cy="468154"/>
          </a:xfrm>
          <a:prstGeom prst="rect">
            <a:avLst/>
          </a:prstGeom>
        </p:spPr>
        <p:txBody>
          <a:bodyPr vert="horz" lIns="93940" tIns="46970" rIns="93940" bIns="46970" rtlCol="0"/>
          <a:lstStyle>
            <a:lvl1pPr algn="r">
              <a:defRPr sz="1200"/>
            </a:lvl1pPr>
          </a:lstStyle>
          <a:p>
            <a:fld id="{D879C691-6B1B-47B8-9A28-A4642C17D248}" type="datetimeFigureOut">
              <a:rPr lang="en-US" smtClean="0"/>
              <a:t>10/19/2020</a:t>
            </a:fld>
            <a:endParaRPr lang="en-US"/>
          </a:p>
        </p:txBody>
      </p:sp>
      <p:sp>
        <p:nvSpPr>
          <p:cNvPr id="4" name="Footer Placeholder 3"/>
          <p:cNvSpPr>
            <a:spLocks noGrp="1"/>
          </p:cNvSpPr>
          <p:nvPr>
            <p:ph type="ftr" sz="quarter" idx="2"/>
          </p:nvPr>
        </p:nvSpPr>
        <p:spPr>
          <a:xfrm>
            <a:off x="1" y="8893296"/>
            <a:ext cx="3066732" cy="468154"/>
          </a:xfrm>
          <a:prstGeom prst="rect">
            <a:avLst/>
          </a:prstGeom>
        </p:spPr>
        <p:txBody>
          <a:bodyPr vert="horz" lIns="93940" tIns="46970" rIns="93940" bIns="46970" rtlCol="0" anchor="b"/>
          <a:lstStyle>
            <a:lvl1pPr algn="l">
              <a:defRPr sz="1200"/>
            </a:lvl1pPr>
          </a:lstStyle>
          <a:p>
            <a:endParaRPr lang="en-US"/>
          </a:p>
        </p:txBody>
      </p:sp>
      <p:sp>
        <p:nvSpPr>
          <p:cNvPr id="5" name="Slide Number Placeholder 4"/>
          <p:cNvSpPr>
            <a:spLocks noGrp="1"/>
          </p:cNvSpPr>
          <p:nvPr>
            <p:ph type="sldNum" sz="quarter" idx="3"/>
          </p:nvPr>
        </p:nvSpPr>
        <p:spPr>
          <a:xfrm>
            <a:off x="4008706" y="8893296"/>
            <a:ext cx="3066732" cy="468154"/>
          </a:xfrm>
          <a:prstGeom prst="rect">
            <a:avLst/>
          </a:prstGeom>
        </p:spPr>
        <p:txBody>
          <a:bodyPr vert="horz" lIns="93940" tIns="46970" rIns="93940" bIns="46970" rtlCol="0" anchor="b"/>
          <a:lstStyle>
            <a:lvl1pPr algn="r">
              <a:defRPr sz="1200"/>
            </a:lvl1pPr>
          </a:lstStyle>
          <a:p>
            <a:fld id="{64B4B96D-DCA6-4351-9AF6-53FEFAE9BB85}" type="slidenum">
              <a:rPr lang="en-US" smtClean="0"/>
              <a:t>‹#›</a:t>
            </a:fld>
            <a:endParaRPr lang="en-US"/>
          </a:p>
        </p:txBody>
      </p:sp>
    </p:spTree>
    <p:extLst>
      <p:ext uri="{BB962C8B-B14F-4D97-AF65-F5344CB8AC3E}">
        <p14:creationId xmlns:p14="http://schemas.microsoft.com/office/powerpoint/2010/main" val="31999182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2" cy="469780"/>
          </a:xfrm>
          <a:prstGeom prst="rect">
            <a:avLst/>
          </a:prstGeom>
        </p:spPr>
        <p:txBody>
          <a:bodyPr vert="horz" lIns="93940" tIns="46970" rIns="93940" bIns="46970" rtlCol="0"/>
          <a:lstStyle>
            <a:lvl1pPr algn="l">
              <a:defRPr sz="1200"/>
            </a:lvl1pPr>
          </a:lstStyle>
          <a:p>
            <a:endParaRPr lang="en-US"/>
          </a:p>
        </p:txBody>
      </p:sp>
      <p:sp>
        <p:nvSpPr>
          <p:cNvPr id="3" name="Date Placeholder 2"/>
          <p:cNvSpPr>
            <a:spLocks noGrp="1"/>
          </p:cNvSpPr>
          <p:nvPr>
            <p:ph type="dt" idx="1"/>
          </p:nvPr>
        </p:nvSpPr>
        <p:spPr>
          <a:xfrm>
            <a:off x="4008706" y="0"/>
            <a:ext cx="3066732" cy="469780"/>
          </a:xfrm>
          <a:prstGeom prst="rect">
            <a:avLst/>
          </a:prstGeom>
        </p:spPr>
        <p:txBody>
          <a:bodyPr vert="horz" lIns="93940" tIns="46970" rIns="93940" bIns="46970" rtlCol="0"/>
          <a:lstStyle>
            <a:lvl1pPr algn="r">
              <a:defRPr sz="1200"/>
            </a:lvl1pPr>
          </a:lstStyle>
          <a:p>
            <a:fld id="{E985CA51-D62E-440F-98FB-6B984CFD450B}" type="datetimeFigureOut">
              <a:rPr lang="en-US" smtClean="0"/>
              <a:t>10/19/2020</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40" tIns="46970" rIns="93940" bIns="46970" rtlCol="0" anchor="ctr"/>
          <a:lstStyle/>
          <a:p>
            <a:endParaRPr lang="en-US"/>
          </a:p>
        </p:txBody>
      </p:sp>
      <p:sp>
        <p:nvSpPr>
          <p:cNvPr id="5" name="Notes Placeholder 4"/>
          <p:cNvSpPr>
            <a:spLocks noGrp="1"/>
          </p:cNvSpPr>
          <p:nvPr>
            <p:ph type="body" sz="quarter" idx="3"/>
          </p:nvPr>
        </p:nvSpPr>
        <p:spPr>
          <a:xfrm>
            <a:off x="707708" y="4505979"/>
            <a:ext cx="5661660" cy="3686711"/>
          </a:xfrm>
          <a:prstGeom prst="rect">
            <a:avLst/>
          </a:prstGeom>
        </p:spPr>
        <p:txBody>
          <a:bodyPr vert="horz" lIns="93940" tIns="46970" rIns="93940" bIns="4697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3297"/>
            <a:ext cx="3066732" cy="469779"/>
          </a:xfrm>
          <a:prstGeom prst="rect">
            <a:avLst/>
          </a:prstGeom>
        </p:spPr>
        <p:txBody>
          <a:bodyPr vert="horz" lIns="93940" tIns="46970" rIns="93940" bIns="46970" rtlCol="0" anchor="b"/>
          <a:lstStyle>
            <a:lvl1pPr algn="l">
              <a:defRPr sz="1200"/>
            </a:lvl1pPr>
          </a:lstStyle>
          <a:p>
            <a:endParaRPr lang="en-US"/>
          </a:p>
        </p:txBody>
      </p:sp>
      <p:sp>
        <p:nvSpPr>
          <p:cNvPr id="7" name="Slide Number Placeholder 6"/>
          <p:cNvSpPr>
            <a:spLocks noGrp="1"/>
          </p:cNvSpPr>
          <p:nvPr>
            <p:ph type="sldNum" sz="quarter" idx="5"/>
          </p:nvPr>
        </p:nvSpPr>
        <p:spPr>
          <a:xfrm>
            <a:off x="4008706" y="8893297"/>
            <a:ext cx="3066732" cy="469779"/>
          </a:xfrm>
          <a:prstGeom prst="rect">
            <a:avLst/>
          </a:prstGeom>
        </p:spPr>
        <p:txBody>
          <a:bodyPr vert="horz" lIns="93940" tIns="46970" rIns="93940" bIns="46970" rtlCol="0" anchor="b"/>
          <a:lstStyle>
            <a:lvl1pPr algn="r">
              <a:defRPr sz="1200"/>
            </a:lvl1pPr>
          </a:lstStyle>
          <a:p>
            <a:fld id="{6B5E725D-BC35-40FB-8F0E-4809BAD27840}" type="slidenum">
              <a:rPr lang="en-US" smtClean="0"/>
              <a:t>‹#›</a:t>
            </a:fld>
            <a:endParaRPr lang="en-US"/>
          </a:p>
        </p:txBody>
      </p:sp>
    </p:spTree>
    <p:extLst>
      <p:ext uri="{BB962C8B-B14F-4D97-AF65-F5344CB8AC3E}">
        <p14:creationId xmlns:p14="http://schemas.microsoft.com/office/powerpoint/2010/main" val="2078006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Community Health Assessment is conducted every 3 years and</a:t>
            </a:r>
            <a:r>
              <a:rPr lang="en-US" baseline="0" dirty="0" smtClean="0"/>
              <a:t> provides an account of the </a:t>
            </a:r>
            <a:r>
              <a:rPr lang="en-US" dirty="0" smtClean="0"/>
              <a:t>key health issues in the City. </a:t>
            </a:r>
            <a:r>
              <a:rPr lang="en-US" baseline="0" dirty="0" smtClean="0"/>
              <a:t> The </a:t>
            </a:r>
            <a:r>
              <a:rPr lang="en-US" dirty="0" smtClean="0"/>
              <a:t>Community</a:t>
            </a:r>
            <a:r>
              <a:rPr lang="en-US" baseline="0" dirty="0" smtClean="0"/>
              <a:t> Health Improvement Plan is conducted every 4 years and serves as the roadmap for improving these health issues. The intent of the full report is to provide a deeper dive into some of the key health issues by race and ethnicity.  </a:t>
            </a:r>
            <a:endParaRPr lang="en-US" dirty="0"/>
          </a:p>
        </p:txBody>
      </p:sp>
      <p:sp>
        <p:nvSpPr>
          <p:cNvPr id="4" name="Slide Number Placeholder 3"/>
          <p:cNvSpPr>
            <a:spLocks noGrp="1"/>
          </p:cNvSpPr>
          <p:nvPr>
            <p:ph type="sldNum" sz="quarter" idx="10"/>
          </p:nvPr>
        </p:nvSpPr>
        <p:spPr/>
        <p:txBody>
          <a:bodyPr/>
          <a:lstStyle/>
          <a:p>
            <a:fld id="{6B5E725D-BC35-40FB-8F0E-4809BAD27840}" type="slidenum">
              <a:rPr lang="en-US" smtClean="0"/>
              <a:t>2</a:t>
            </a:fld>
            <a:endParaRPr lang="en-US"/>
          </a:p>
        </p:txBody>
      </p:sp>
    </p:spTree>
    <p:extLst>
      <p:ext uri="{BB962C8B-B14F-4D97-AF65-F5344CB8AC3E}">
        <p14:creationId xmlns:p14="http://schemas.microsoft.com/office/powerpoint/2010/main" val="3448208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 Style</a:t>
            </a:r>
          </a:p>
          <a:p>
            <a:r>
              <a:rPr lang="en-US" dirty="0"/>
              <a:t>Cooksey-Stowers K, Schwartz MB, Brownell KD. Food Swamps Predict Obesity Rates Better Than Food Deserts in the United States. International Journal of Environmental Research and Public Health. 2017; 14(11):1366.</a:t>
            </a:r>
          </a:p>
        </p:txBody>
      </p:sp>
      <p:sp>
        <p:nvSpPr>
          <p:cNvPr id="4" name="Slide Number Placeholder 3"/>
          <p:cNvSpPr>
            <a:spLocks noGrp="1"/>
          </p:cNvSpPr>
          <p:nvPr>
            <p:ph type="sldNum" sz="quarter" idx="5"/>
          </p:nvPr>
        </p:nvSpPr>
        <p:spPr/>
        <p:txBody>
          <a:bodyPr/>
          <a:lstStyle/>
          <a:p>
            <a:fld id="{6B5E725D-BC35-40FB-8F0E-4809BAD27840}" type="slidenum">
              <a:rPr lang="en-US" smtClean="0"/>
              <a:t>16</a:t>
            </a:fld>
            <a:endParaRPr lang="en-US"/>
          </a:p>
        </p:txBody>
      </p:sp>
    </p:spTree>
    <p:extLst>
      <p:ext uri="{BB962C8B-B14F-4D97-AF65-F5344CB8AC3E}">
        <p14:creationId xmlns:p14="http://schemas.microsoft.com/office/powerpoint/2010/main" val="949747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endParaRPr lang="en-US" dirty="0"/>
          </a:p>
        </p:txBody>
      </p:sp>
      <p:sp>
        <p:nvSpPr>
          <p:cNvPr id="4" name="Slide Number Placeholder 3"/>
          <p:cNvSpPr>
            <a:spLocks noGrp="1"/>
          </p:cNvSpPr>
          <p:nvPr>
            <p:ph type="sldNum" sz="quarter" idx="5"/>
          </p:nvPr>
        </p:nvSpPr>
        <p:spPr/>
        <p:txBody>
          <a:bodyPr/>
          <a:lstStyle/>
          <a:p>
            <a:fld id="{6B5E725D-BC35-40FB-8F0E-4809BAD27840}" type="slidenum">
              <a:rPr lang="en-US" smtClean="0"/>
              <a:t>18</a:t>
            </a:fld>
            <a:endParaRPr lang="en-US"/>
          </a:p>
        </p:txBody>
      </p:sp>
    </p:spTree>
    <p:extLst>
      <p:ext uri="{BB962C8B-B14F-4D97-AF65-F5344CB8AC3E}">
        <p14:creationId xmlns:p14="http://schemas.microsoft.com/office/powerpoint/2010/main" val="3472819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endParaRPr lang="en-US" dirty="0"/>
          </a:p>
        </p:txBody>
      </p:sp>
      <p:sp>
        <p:nvSpPr>
          <p:cNvPr id="4" name="Slide Number Placeholder 3"/>
          <p:cNvSpPr>
            <a:spLocks noGrp="1"/>
          </p:cNvSpPr>
          <p:nvPr>
            <p:ph type="sldNum" sz="quarter" idx="5"/>
          </p:nvPr>
        </p:nvSpPr>
        <p:spPr/>
        <p:txBody>
          <a:bodyPr/>
          <a:lstStyle/>
          <a:p>
            <a:fld id="{6B5E725D-BC35-40FB-8F0E-4809BAD27840}" type="slidenum">
              <a:rPr lang="en-US" smtClean="0"/>
              <a:t>19</a:t>
            </a:fld>
            <a:endParaRPr lang="en-US"/>
          </a:p>
        </p:txBody>
      </p:sp>
    </p:spTree>
    <p:extLst>
      <p:ext uri="{BB962C8B-B14F-4D97-AF65-F5344CB8AC3E}">
        <p14:creationId xmlns:p14="http://schemas.microsoft.com/office/powerpoint/2010/main" val="2886633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5E725D-BC35-40FB-8F0E-4809BAD27840}" type="slidenum">
              <a:rPr lang="en-US" smtClean="0"/>
              <a:t>21</a:t>
            </a:fld>
            <a:endParaRPr lang="en-US"/>
          </a:p>
        </p:txBody>
      </p:sp>
    </p:spTree>
    <p:extLst>
      <p:ext uri="{BB962C8B-B14F-4D97-AF65-F5344CB8AC3E}">
        <p14:creationId xmlns:p14="http://schemas.microsoft.com/office/powerpoint/2010/main" val="2764930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Ns represent</a:t>
            </a:r>
            <a:r>
              <a:rPr lang="en-US" baseline="0" dirty="0"/>
              <a:t> total number of respondents for this slide</a:t>
            </a:r>
            <a:endParaRPr lang="en-US" dirty="0"/>
          </a:p>
        </p:txBody>
      </p:sp>
      <p:sp>
        <p:nvSpPr>
          <p:cNvPr id="4" name="Slide Number Placeholder 3"/>
          <p:cNvSpPr>
            <a:spLocks noGrp="1"/>
          </p:cNvSpPr>
          <p:nvPr>
            <p:ph type="sldNum" sz="quarter" idx="10"/>
          </p:nvPr>
        </p:nvSpPr>
        <p:spPr/>
        <p:txBody>
          <a:bodyPr/>
          <a:lstStyle/>
          <a:p>
            <a:fld id="{6B5E725D-BC35-40FB-8F0E-4809BAD27840}" type="slidenum">
              <a:rPr lang="en-US" smtClean="0"/>
              <a:t>22</a:t>
            </a:fld>
            <a:endParaRPr lang="en-US"/>
          </a:p>
        </p:txBody>
      </p:sp>
    </p:spTree>
    <p:extLst>
      <p:ext uri="{BB962C8B-B14F-4D97-AF65-F5344CB8AC3E}">
        <p14:creationId xmlns:p14="http://schemas.microsoft.com/office/powerpoint/2010/main" val="4195841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5E725D-BC35-40FB-8F0E-4809BAD27840}" type="slidenum">
              <a:rPr lang="en-US" smtClean="0"/>
              <a:t>24</a:t>
            </a:fld>
            <a:endParaRPr lang="en-US"/>
          </a:p>
        </p:txBody>
      </p:sp>
    </p:spTree>
    <p:extLst>
      <p:ext uri="{BB962C8B-B14F-4D97-AF65-F5344CB8AC3E}">
        <p14:creationId xmlns:p14="http://schemas.microsoft.com/office/powerpoint/2010/main" val="2126478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endParaRPr lang="en-US" dirty="0"/>
          </a:p>
        </p:txBody>
      </p:sp>
      <p:sp>
        <p:nvSpPr>
          <p:cNvPr id="4" name="Slide Number Placeholder 3"/>
          <p:cNvSpPr>
            <a:spLocks noGrp="1"/>
          </p:cNvSpPr>
          <p:nvPr>
            <p:ph type="sldNum" sz="quarter" idx="10"/>
          </p:nvPr>
        </p:nvSpPr>
        <p:spPr/>
        <p:txBody>
          <a:bodyPr/>
          <a:lstStyle/>
          <a:p>
            <a:fld id="{6B5E725D-BC35-40FB-8F0E-4809BAD27840}" type="slidenum">
              <a:rPr lang="en-US" smtClean="0"/>
              <a:t>26</a:t>
            </a:fld>
            <a:endParaRPr lang="en-US"/>
          </a:p>
        </p:txBody>
      </p:sp>
    </p:spTree>
    <p:extLst>
      <p:ext uri="{BB962C8B-B14F-4D97-AF65-F5344CB8AC3E}">
        <p14:creationId xmlns:p14="http://schemas.microsoft.com/office/powerpoint/2010/main" val="1947332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5E725D-BC35-40FB-8F0E-4809BAD27840}" type="slidenum">
              <a:rPr lang="en-US" smtClean="0"/>
              <a:t>42</a:t>
            </a:fld>
            <a:endParaRPr lang="en-US"/>
          </a:p>
        </p:txBody>
      </p:sp>
    </p:spTree>
    <p:extLst>
      <p:ext uri="{BB962C8B-B14F-4D97-AF65-F5344CB8AC3E}">
        <p14:creationId xmlns:p14="http://schemas.microsoft.com/office/powerpoint/2010/main" val="154688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more timely data, in Worcester, those identified as Hispanic now account for the highest majority of COVID positive cases, surpassing those identified as white. </a:t>
            </a:r>
            <a:endParaRPr lang="en-US" dirty="0"/>
          </a:p>
        </p:txBody>
      </p:sp>
      <p:sp>
        <p:nvSpPr>
          <p:cNvPr id="4" name="Slide Number Placeholder 3"/>
          <p:cNvSpPr>
            <a:spLocks noGrp="1"/>
          </p:cNvSpPr>
          <p:nvPr>
            <p:ph type="sldNum" sz="quarter" idx="10"/>
          </p:nvPr>
        </p:nvSpPr>
        <p:spPr/>
        <p:txBody>
          <a:bodyPr/>
          <a:lstStyle/>
          <a:p>
            <a:fld id="{6B5E725D-BC35-40FB-8F0E-4809BAD27840}" type="slidenum">
              <a:rPr lang="en-US" smtClean="0"/>
              <a:t>44</a:t>
            </a:fld>
            <a:endParaRPr lang="en-US"/>
          </a:p>
        </p:txBody>
      </p:sp>
    </p:spTree>
    <p:extLst>
      <p:ext uri="{BB962C8B-B14F-4D97-AF65-F5344CB8AC3E}">
        <p14:creationId xmlns:p14="http://schemas.microsoft.com/office/powerpoint/2010/main" val="2602761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a:t>
            </a:r>
            <a:r>
              <a:rPr lang="en-US" baseline="0" dirty="0" smtClean="0"/>
              <a:t> </a:t>
            </a:r>
            <a:r>
              <a:rPr lang="en-US" dirty="0" smtClean="0"/>
              <a:t>White COVID-19 cases are more likely to be hospitalized than cases of other</a:t>
            </a:r>
            <a:r>
              <a:rPr lang="en-US" baseline="0" dirty="0" smtClean="0"/>
              <a:t> racial/ethnic groups, however, these cases are generally older and the vast majority are residents of long-term care facilities. This has resulted in more deaths (counts) among the white population as compared with Black and Hispanic cases. </a:t>
            </a:r>
            <a:endParaRPr lang="en-US" dirty="0"/>
          </a:p>
        </p:txBody>
      </p:sp>
      <p:sp>
        <p:nvSpPr>
          <p:cNvPr id="4" name="Slide Number Placeholder 3"/>
          <p:cNvSpPr>
            <a:spLocks noGrp="1"/>
          </p:cNvSpPr>
          <p:nvPr>
            <p:ph type="sldNum" sz="quarter" idx="10"/>
          </p:nvPr>
        </p:nvSpPr>
        <p:spPr/>
        <p:txBody>
          <a:bodyPr/>
          <a:lstStyle/>
          <a:p>
            <a:fld id="{6B5E725D-BC35-40FB-8F0E-4809BAD27840}" type="slidenum">
              <a:rPr lang="en-US" smtClean="0"/>
              <a:t>46</a:t>
            </a:fld>
            <a:endParaRPr lang="en-US"/>
          </a:p>
        </p:txBody>
      </p:sp>
    </p:spTree>
    <p:extLst>
      <p:ext uri="{BB962C8B-B14F-4D97-AF65-F5344CB8AC3E}">
        <p14:creationId xmlns:p14="http://schemas.microsoft.com/office/powerpoint/2010/main" val="12990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5E725D-BC35-40FB-8F0E-4809BAD27840}" type="slidenum">
              <a:rPr lang="en-US" smtClean="0"/>
              <a:t>3</a:t>
            </a:fld>
            <a:endParaRPr lang="en-US"/>
          </a:p>
        </p:txBody>
      </p:sp>
    </p:spTree>
    <p:extLst>
      <p:ext uri="{BB962C8B-B14F-4D97-AF65-F5344CB8AC3E}">
        <p14:creationId xmlns:p14="http://schemas.microsoft.com/office/powerpoint/2010/main" val="3552925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5E725D-BC35-40FB-8F0E-4809BAD27840}" type="slidenum">
              <a:rPr lang="en-US" smtClean="0"/>
              <a:t>47</a:t>
            </a:fld>
            <a:endParaRPr lang="en-US"/>
          </a:p>
        </p:txBody>
      </p:sp>
    </p:spTree>
    <p:extLst>
      <p:ext uri="{BB962C8B-B14F-4D97-AF65-F5344CB8AC3E}">
        <p14:creationId xmlns:p14="http://schemas.microsoft.com/office/powerpoint/2010/main" val="3816993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5E725D-BC35-40FB-8F0E-4809BAD27840}" type="slidenum">
              <a:rPr lang="en-US" smtClean="0"/>
              <a:t>5</a:t>
            </a:fld>
            <a:endParaRPr lang="en-US"/>
          </a:p>
        </p:txBody>
      </p:sp>
    </p:spTree>
    <p:extLst>
      <p:ext uri="{BB962C8B-B14F-4D97-AF65-F5344CB8AC3E}">
        <p14:creationId xmlns:p14="http://schemas.microsoft.com/office/powerpoint/2010/main" val="3433213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5E725D-BC35-40FB-8F0E-4809BAD27840}" type="slidenum">
              <a:rPr lang="en-US" smtClean="0"/>
              <a:t>6</a:t>
            </a:fld>
            <a:endParaRPr lang="en-US"/>
          </a:p>
        </p:txBody>
      </p:sp>
    </p:spTree>
    <p:extLst>
      <p:ext uri="{BB962C8B-B14F-4D97-AF65-F5344CB8AC3E}">
        <p14:creationId xmlns:p14="http://schemas.microsoft.com/office/powerpoint/2010/main" val="129662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endParaRPr lang="en-US" dirty="0"/>
          </a:p>
        </p:txBody>
      </p:sp>
      <p:sp>
        <p:nvSpPr>
          <p:cNvPr id="4" name="Slide Number Placeholder 3"/>
          <p:cNvSpPr>
            <a:spLocks noGrp="1"/>
          </p:cNvSpPr>
          <p:nvPr>
            <p:ph type="sldNum" sz="quarter" idx="10"/>
          </p:nvPr>
        </p:nvSpPr>
        <p:spPr/>
        <p:txBody>
          <a:bodyPr/>
          <a:lstStyle/>
          <a:p>
            <a:fld id="{6B5E725D-BC35-40FB-8F0E-4809BAD27840}" type="slidenum">
              <a:rPr lang="en-US" smtClean="0"/>
              <a:t>7</a:t>
            </a:fld>
            <a:endParaRPr lang="en-US"/>
          </a:p>
        </p:txBody>
      </p:sp>
    </p:spTree>
    <p:extLst>
      <p:ext uri="{BB962C8B-B14F-4D97-AF65-F5344CB8AC3E}">
        <p14:creationId xmlns:p14="http://schemas.microsoft.com/office/powerpoint/2010/main" val="1826926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endParaRPr lang="en-US" dirty="0"/>
          </a:p>
        </p:txBody>
      </p:sp>
      <p:sp>
        <p:nvSpPr>
          <p:cNvPr id="4" name="Slide Number Placeholder 3"/>
          <p:cNvSpPr>
            <a:spLocks noGrp="1"/>
          </p:cNvSpPr>
          <p:nvPr>
            <p:ph type="sldNum" sz="quarter" idx="10"/>
          </p:nvPr>
        </p:nvSpPr>
        <p:spPr/>
        <p:txBody>
          <a:bodyPr/>
          <a:lstStyle/>
          <a:p>
            <a:fld id="{6B5E725D-BC35-40FB-8F0E-4809BAD27840}" type="slidenum">
              <a:rPr lang="en-US" smtClean="0"/>
              <a:t>8</a:t>
            </a:fld>
            <a:endParaRPr lang="en-US"/>
          </a:p>
        </p:txBody>
      </p:sp>
    </p:spTree>
    <p:extLst>
      <p:ext uri="{BB962C8B-B14F-4D97-AF65-F5344CB8AC3E}">
        <p14:creationId xmlns:p14="http://schemas.microsoft.com/office/powerpoint/2010/main" val="249920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5E725D-BC35-40FB-8F0E-4809BAD27840}" type="slidenum">
              <a:rPr lang="en-US" smtClean="0"/>
              <a:t>10</a:t>
            </a:fld>
            <a:endParaRPr lang="en-US"/>
          </a:p>
        </p:txBody>
      </p:sp>
    </p:spTree>
    <p:extLst>
      <p:ext uri="{BB962C8B-B14F-4D97-AF65-F5344CB8AC3E}">
        <p14:creationId xmlns:p14="http://schemas.microsoft.com/office/powerpoint/2010/main" val="1722066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SDH are the conditions in which people are born, grow, work, live, and age, and the wider set of forces and systems shaping the conditions of daily life. These forces and systems include economic policies and systems, development agendas, social norms, social policies and political systems. -WHO</a:t>
            </a:r>
          </a:p>
        </p:txBody>
      </p:sp>
      <p:sp>
        <p:nvSpPr>
          <p:cNvPr id="4" name="Slide Number Placeholder 3"/>
          <p:cNvSpPr>
            <a:spLocks noGrp="1"/>
          </p:cNvSpPr>
          <p:nvPr>
            <p:ph type="sldNum" sz="quarter" idx="10"/>
          </p:nvPr>
        </p:nvSpPr>
        <p:spPr/>
        <p:txBody>
          <a:bodyPr/>
          <a:lstStyle/>
          <a:p>
            <a:fld id="{6B5E725D-BC35-40FB-8F0E-4809BAD27840}" type="slidenum">
              <a:rPr lang="en-US" smtClean="0"/>
              <a:t>13</a:t>
            </a:fld>
            <a:endParaRPr lang="en-US"/>
          </a:p>
        </p:txBody>
      </p:sp>
    </p:spTree>
    <p:extLst>
      <p:ext uri="{BB962C8B-B14F-4D97-AF65-F5344CB8AC3E}">
        <p14:creationId xmlns:p14="http://schemas.microsoft.com/office/powerpoint/2010/main" val="4074210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5E725D-BC35-40FB-8F0E-4809BAD27840}" type="slidenum">
              <a:rPr lang="en-US" smtClean="0"/>
              <a:t>15</a:t>
            </a:fld>
            <a:endParaRPr lang="en-US"/>
          </a:p>
        </p:txBody>
      </p:sp>
    </p:spTree>
    <p:extLst>
      <p:ext uri="{BB962C8B-B14F-4D97-AF65-F5344CB8AC3E}">
        <p14:creationId xmlns:p14="http://schemas.microsoft.com/office/powerpoint/2010/main" val="2286073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solidFill>
            <a:srgbClr val="01968C"/>
          </a:solidFill>
        </p:spPr>
        <p:txBody>
          <a:bodyPr anchor="ctr"/>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solidFill>
            <a:schemeClr val="bg1"/>
          </a:solidFill>
          <a:ln w="38100">
            <a:solidFill>
              <a:srgbClr val="01968C"/>
            </a:solidFill>
          </a:ln>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26488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976" y="1562099"/>
            <a:ext cx="12753975" cy="3038475"/>
          </a:xfrm>
          <a:solidFill>
            <a:srgbClr val="01968C"/>
          </a:solidFill>
        </p:spPr>
        <p:txBody>
          <a:bodyPr>
            <a:normAutofit/>
          </a:bodyPr>
          <a:lstStyle>
            <a:lvl1pPr algn="ctr">
              <a:defRPr sz="3200">
                <a:solidFill>
                  <a:schemeClr val="bg1"/>
                </a:solidFill>
                <a:latin typeface="Modern No. 20" panose="02070704070505020303"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8886825" y="66675"/>
            <a:ext cx="2743200" cy="365125"/>
          </a:xfrm>
        </p:spPr>
        <p:txBody>
          <a:bodyPr/>
          <a:lstStyle/>
          <a:p>
            <a:fld id="{9247D7D0-3AE4-486B-864E-E7EF38DF0434}" type="slidenum">
              <a:rPr lang="en-US" smtClean="0"/>
              <a:t>‹#›</a:t>
            </a:fld>
            <a:endParaRPr lang="en-US"/>
          </a:p>
        </p:txBody>
      </p:sp>
    </p:spTree>
    <p:extLst>
      <p:ext uri="{BB962C8B-B14F-4D97-AF65-F5344CB8AC3E}">
        <p14:creationId xmlns:p14="http://schemas.microsoft.com/office/powerpoint/2010/main" val="1704035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10/19/2020</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50" b="1" i="0">
                <a:solidFill>
                  <a:schemeClr val="bg1"/>
                </a:solidFill>
                <a:latin typeface="Calibri"/>
                <a:cs typeface="Calibri"/>
              </a:defRPr>
            </a:lvl1pPr>
          </a:lstStyle>
          <a:p>
            <a:pPr marL="38100">
              <a:lnSpc>
                <a:spcPts val="1090"/>
              </a:lnSpc>
            </a:pPr>
            <a:fld id="{81D60167-4931-47E6-BA6A-407CBD079E47}" type="slidenum">
              <a:rPr lang="en-US" spc="-5" smtClean="0">
                <a:solidFill>
                  <a:prstClr val="white"/>
                </a:solidFill>
              </a:rPr>
              <a:pPr marL="38100">
                <a:lnSpc>
                  <a:spcPts val="1090"/>
                </a:lnSpc>
              </a:pPr>
              <a:t>‹#›</a:t>
            </a:fld>
            <a:endParaRPr lang="en-US" spc="-5" dirty="0">
              <a:solidFill>
                <a:prstClr val="white"/>
              </a:solidFill>
            </a:endParaRPr>
          </a:p>
        </p:txBody>
      </p:sp>
    </p:spTree>
    <p:extLst>
      <p:ext uri="{BB962C8B-B14F-4D97-AF65-F5344CB8AC3E}">
        <p14:creationId xmlns:p14="http://schemas.microsoft.com/office/powerpoint/2010/main" val="844617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10/19/2020</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50" b="1" i="0">
                <a:solidFill>
                  <a:schemeClr val="bg1"/>
                </a:solidFill>
                <a:latin typeface="Calibri"/>
                <a:cs typeface="Calibri"/>
              </a:defRPr>
            </a:lvl1pPr>
          </a:lstStyle>
          <a:p>
            <a:pPr marL="38100">
              <a:lnSpc>
                <a:spcPts val="1090"/>
              </a:lnSpc>
            </a:pPr>
            <a:fld id="{81D60167-4931-47E6-BA6A-407CBD079E47}" type="slidenum">
              <a:rPr lang="en-US" spc="-5" smtClean="0">
                <a:solidFill>
                  <a:prstClr val="white"/>
                </a:solidFill>
              </a:rPr>
              <a:pPr marL="38100">
                <a:lnSpc>
                  <a:spcPts val="1090"/>
                </a:lnSpc>
              </a:pPr>
              <a:t>‹#›</a:t>
            </a:fld>
            <a:endParaRPr lang="en-US" spc="-5" dirty="0">
              <a:solidFill>
                <a:prstClr val="white"/>
              </a:solidFill>
            </a:endParaRPr>
          </a:p>
        </p:txBody>
      </p:sp>
    </p:spTree>
    <p:extLst>
      <p:ext uri="{BB962C8B-B14F-4D97-AF65-F5344CB8AC3E}">
        <p14:creationId xmlns:p14="http://schemas.microsoft.com/office/powerpoint/2010/main" val="2873156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976" y="1562099"/>
            <a:ext cx="12753975" cy="3038475"/>
          </a:xfrm>
          <a:solidFill>
            <a:srgbClr val="01968C"/>
          </a:solidFill>
        </p:spPr>
        <p:txBody>
          <a:bodyPr>
            <a:normAutofit/>
          </a:bodyPr>
          <a:lstStyle>
            <a:lvl1pPr algn="ctr">
              <a:defRPr sz="3200">
                <a:solidFill>
                  <a:schemeClr val="bg1"/>
                </a:solidFill>
                <a:latin typeface="Modern No. 20" panose="02070704070505020303"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8886825" y="66675"/>
            <a:ext cx="2743200" cy="365125"/>
          </a:xfrm>
        </p:spPr>
        <p:txBody>
          <a:bodyPr/>
          <a:lstStyle/>
          <a:p>
            <a:fld id="{9247D7D0-3AE4-486B-864E-E7EF38DF0434}" type="slidenum">
              <a:rPr lang="en-US" smtClean="0"/>
              <a:t>‹#›</a:t>
            </a:fld>
            <a:endParaRPr lang="en-US"/>
          </a:p>
        </p:txBody>
      </p:sp>
    </p:spTree>
    <p:extLst>
      <p:ext uri="{BB962C8B-B14F-4D97-AF65-F5344CB8AC3E}">
        <p14:creationId xmlns:p14="http://schemas.microsoft.com/office/powerpoint/2010/main" val="2464411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0976" y="1562099"/>
            <a:ext cx="12753975" cy="1501943"/>
          </a:xfrm>
          <a:solidFill>
            <a:srgbClr val="01968C"/>
          </a:solidFill>
        </p:spPr>
        <p:txBody>
          <a:bodyPr>
            <a:normAutofit/>
          </a:bodyPr>
          <a:lstStyle>
            <a:lvl1pPr algn="ctr">
              <a:defRPr sz="3200">
                <a:solidFill>
                  <a:schemeClr val="bg1"/>
                </a:solidFill>
                <a:latin typeface="Modern No. 20" panose="02070704070505020303" pitchFamily="18" charset="0"/>
              </a:defRPr>
            </a:lvl1pPr>
          </a:lstStyle>
          <a:p>
            <a:r>
              <a:rPr lang="en-US" dirty="0"/>
              <a:t>Neighborhood and Built Environment</a:t>
            </a:r>
          </a:p>
        </p:txBody>
      </p:sp>
      <p:sp>
        <p:nvSpPr>
          <p:cNvPr id="6" name="Slide Number Placeholder 5"/>
          <p:cNvSpPr>
            <a:spLocks noGrp="1"/>
          </p:cNvSpPr>
          <p:nvPr>
            <p:ph type="sldNum" sz="quarter" idx="12"/>
          </p:nvPr>
        </p:nvSpPr>
        <p:spPr>
          <a:xfrm>
            <a:off x="8886825" y="66675"/>
            <a:ext cx="2743200" cy="365125"/>
          </a:xfrm>
        </p:spPr>
        <p:txBody>
          <a:bodyPr/>
          <a:lstStyle/>
          <a:p>
            <a:fld id="{9247D7D0-3AE4-486B-864E-E7EF38DF0434}" type="slidenum">
              <a:rPr lang="en-US" smtClean="0"/>
              <a:t>‹#›</a:t>
            </a:fld>
            <a:endParaRPr lang="en-US"/>
          </a:p>
        </p:txBody>
      </p:sp>
      <p:sp>
        <p:nvSpPr>
          <p:cNvPr id="3" name="TextBox 2">
            <a:extLst>
              <a:ext uri="{FF2B5EF4-FFF2-40B4-BE49-F238E27FC236}">
                <a16:creationId xmlns:a16="http://schemas.microsoft.com/office/drawing/2014/main" id="{36E99C79-C643-4648-827E-6C605A636594}"/>
              </a:ext>
            </a:extLst>
          </p:cNvPr>
          <p:cNvSpPr txBox="1"/>
          <p:nvPr userDrawn="1"/>
        </p:nvSpPr>
        <p:spPr>
          <a:xfrm>
            <a:off x="3781674" y="2697744"/>
            <a:ext cx="4828673" cy="1200329"/>
          </a:xfrm>
          <a:prstGeom prst="rect">
            <a:avLst/>
          </a:prstGeom>
          <a:solidFill>
            <a:schemeClr val="bg1"/>
          </a:solidFill>
          <a:ln w="57150">
            <a:solidFill>
              <a:srgbClr val="01968C"/>
            </a:solidFill>
          </a:ln>
        </p:spPr>
        <p:txBody>
          <a:bodyPr wrap="square" rtlCol="0">
            <a:spAutoFit/>
          </a:bodyPr>
          <a:lstStyle/>
          <a:p>
            <a:pPr marL="285750" indent="-285750">
              <a:buFont typeface="Arial" panose="020B0604020202020204" pitchFamily="34" charset="0"/>
              <a:buChar char="•"/>
            </a:pPr>
            <a:r>
              <a:rPr lang="en-US" dirty="0"/>
              <a:t>Point a</a:t>
            </a:r>
          </a:p>
          <a:p>
            <a:pPr marL="285750" indent="-285750">
              <a:buFont typeface="Arial" panose="020B0604020202020204" pitchFamily="34" charset="0"/>
              <a:buChar char="•"/>
            </a:pPr>
            <a:r>
              <a:rPr lang="en-US" dirty="0"/>
              <a:t>Point b</a:t>
            </a:r>
          </a:p>
          <a:p>
            <a:pPr marL="285750" indent="-285750">
              <a:buFont typeface="Arial" panose="020B0604020202020204" pitchFamily="34" charset="0"/>
              <a:buChar char="•"/>
            </a:pPr>
            <a:r>
              <a:rPr lang="en-US" dirty="0"/>
              <a:t>Point c</a:t>
            </a:r>
          </a:p>
          <a:p>
            <a:pPr marL="285750" indent="-285750">
              <a:buFont typeface="Arial" panose="020B0604020202020204" pitchFamily="34" charset="0"/>
              <a:buChar char="•"/>
            </a:pPr>
            <a:r>
              <a:rPr lang="en-US" dirty="0"/>
              <a:t>Point d</a:t>
            </a:r>
          </a:p>
        </p:txBody>
      </p:sp>
    </p:spTree>
    <p:extLst>
      <p:ext uri="{BB962C8B-B14F-4D97-AF65-F5344CB8AC3E}">
        <p14:creationId xmlns:p14="http://schemas.microsoft.com/office/powerpoint/2010/main" val="4205343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561975" y="498475"/>
            <a:ext cx="11068050" cy="5861050"/>
          </a:xfrm>
          <a:prstGeom prst="rect">
            <a:avLst/>
          </a:prstGeom>
          <a:solidFill>
            <a:schemeClr val="bg1"/>
          </a:solidFill>
          <a:ln w="57150">
            <a:solidFill>
              <a:srgbClr val="019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1975" y="498475"/>
            <a:ext cx="11068050" cy="549275"/>
          </a:xfrm>
          <a:solidFill>
            <a:srgbClr val="01968C"/>
          </a:solidFill>
        </p:spPr>
        <p:txBody>
          <a:bodyPr>
            <a:normAutofit/>
          </a:bodyPr>
          <a:lstStyle>
            <a:lvl1pPr algn="ctr">
              <a:defRPr sz="3200">
                <a:solidFill>
                  <a:schemeClr val="bg1"/>
                </a:solidFill>
                <a:latin typeface="Modern No. 20" panose="02070704070505020303"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85000"/>
                    <a:lumOff val="15000"/>
                  </a:schemeClr>
                </a:solidFill>
                <a:latin typeface="Abadi Extra Light" panose="020B0604020202020204" pitchFamily="34" charset="0"/>
                <a:cs typeface="Calibri" panose="020F0502020204030204" pitchFamily="34" charset="0"/>
              </a:defRPr>
            </a:lvl1pPr>
            <a:lvl2pPr>
              <a:defRPr>
                <a:solidFill>
                  <a:schemeClr val="tx1">
                    <a:lumMod val="85000"/>
                    <a:lumOff val="15000"/>
                  </a:schemeClr>
                </a:solidFill>
                <a:latin typeface="Abadi Extra Light" panose="020B0604020202020204" pitchFamily="34" charset="0"/>
                <a:cs typeface="Calibri" panose="020F0502020204030204" pitchFamily="34" charset="0"/>
              </a:defRPr>
            </a:lvl2pPr>
            <a:lvl3pPr>
              <a:defRPr>
                <a:solidFill>
                  <a:schemeClr val="tx1">
                    <a:lumMod val="85000"/>
                    <a:lumOff val="15000"/>
                  </a:schemeClr>
                </a:solidFill>
                <a:latin typeface="Abadi Extra Light" panose="020B0604020202020204" pitchFamily="34" charset="0"/>
              </a:defRPr>
            </a:lvl3pPr>
            <a:lvl4pPr>
              <a:defRPr>
                <a:solidFill>
                  <a:schemeClr val="tx1">
                    <a:lumMod val="85000"/>
                    <a:lumOff val="15000"/>
                  </a:schemeClr>
                </a:solidFill>
                <a:latin typeface="Abadi Extra Light" panose="020B0604020202020204" pitchFamily="34" charset="0"/>
              </a:defRPr>
            </a:lvl4pPr>
            <a:lvl5pPr>
              <a:defRPr>
                <a:solidFill>
                  <a:schemeClr val="tx1">
                    <a:lumMod val="85000"/>
                    <a:lumOff val="15000"/>
                  </a:schemeClr>
                </a:solidFill>
                <a:latin typeface="Abadi Extra Light"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886825" y="66675"/>
            <a:ext cx="2743200" cy="365125"/>
          </a:xfrm>
        </p:spPr>
        <p:txBody>
          <a:bodyPr/>
          <a:lstStyle/>
          <a:p>
            <a:fld id="{9247D7D0-3AE4-486B-864E-E7EF38DF0434}" type="slidenum">
              <a:rPr lang="en-US" smtClean="0"/>
              <a:t>‹#›</a:t>
            </a:fld>
            <a:endParaRPr lang="en-US"/>
          </a:p>
        </p:txBody>
      </p:sp>
    </p:spTree>
    <p:extLst>
      <p:ext uri="{BB962C8B-B14F-4D97-AF65-F5344CB8AC3E}">
        <p14:creationId xmlns:p14="http://schemas.microsoft.com/office/powerpoint/2010/main" val="707176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1968C"/>
          </a:solidFill>
        </p:spPr>
        <p:txBody>
          <a:bodyPr/>
          <a:lstStyle>
            <a:lvl1pPr>
              <a:defRPr>
                <a:solidFill>
                  <a:schemeClr val="bg1"/>
                </a:solidFill>
                <a:latin typeface="Modern No. 20" panose="02070704070505020303" pitchFamily="18"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solidFill>
            <a:schemeClr val="bg1"/>
          </a:solid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solidFill>
            <a:schemeClr val="bg1"/>
          </a:solidFill>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1FF3F12-606C-421C-951F-DD6BD265C36B}" type="datetimeFigureOut">
              <a:rPr lang="en-US" smtClean="0"/>
              <a:t>10/19/2020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247D7D0-3AE4-486B-864E-E7EF38DF0434}" type="slidenum">
              <a:rPr lang="en-US" smtClean="0"/>
              <a:t>‹#›</a:t>
            </a:fld>
            <a:endParaRPr lang="en-US"/>
          </a:p>
        </p:txBody>
      </p:sp>
    </p:spTree>
    <p:extLst>
      <p:ext uri="{BB962C8B-B14F-4D97-AF65-F5344CB8AC3E}">
        <p14:creationId xmlns:p14="http://schemas.microsoft.com/office/powerpoint/2010/main" val="3598524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01968C"/>
          </a:solidFill>
        </p:spPr>
        <p:txBody>
          <a:bodyPr anchor="t"/>
          <a:lstStyle>
            <a:lvl1pPr algn="ctr">
              <a:defRPr>
                <a:solidFill>
                  <a:schemeClr val="bg1"/>
                </a:solidFill>
                <a:latin typeface="Modern No. 20" panose="02070704070505020303" pitchFamily="18" charset="0"/>
              </a:defRPr>
            </a:lvl1pPr>
          </a:lstStyle>
          <a:p>
            <a:r>
              <a:rPr lang="en-US" dirty="0"/>
              <a:t>Click to edit Master title style</a:t>
            </a:r>
          </a:p>
        </p:txBody>
      </p:sp>
      <p:sp>
        <p:nvSpPr>
          <p:cNvPr id="3" name="Content Placeholder 2"/>
          <p:cNvSpPr>
            <a:spLocks noGrp="1"/>
          </p:cNvSpPr>
          <p:nvPr>
            <p:ph sz="half" idx="1"/>
          </p:nvPr>
        </p:nvSpPr>
        <p:spPr>
          <a:xfrm>
            <a:off x="495300" y="775119"/>
            <a:ext cx="5368568" cy="4464815"/>
          </a:xfrm>
          <a:solidFill>
            <a:schemeClr val="bg1"/>
          </a:solidFill>
          <a:ln w="38100">
            <a:solidFill>
              <a:srgbClr val="01968C"/>
            </a:solidFill>
          </a:ln>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28132" y="775119"/>
            <a:ext cx="5368568" cy="4464815"/>
          </a:xfrm>
          <a:solidFill>
            <a:schemeClr val="bg1"/>
          </a:solidFill>
          <a:ln w="38100">
            <a:solidFill>
              <a:srgbClr val="01968C"/>
            </a:solidFill>
          </a:ln>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A622A86A-68AC-42CD-B9E8-04A132C579EE}"/>
              </a:ext>
            </a:extLst>
          </p:cNvPr>
          <p:cNvSpPr>
            <a:spLocks noGrp="1"/>
          </p:cNvSpPr>
          <p:nvPr>
            <p:ph type="body" sz="half" idx="13" hasCustomPrompt="1"/>
          </p:nvPr>
        </p:nvSpPr>
        <p:spPr>
          <a:xfrm>
            <a:off x="495300" y="5413435"/>
            <a:ext cx="11201400" cy="1325564"/>
          </a:xfrm>
          <a:solidFill>
            <a:srgbClr val="01968C"/>
          </a:solidFill>
        </p:spPr>
        <p:txBody>
          <a:bodyPr anchor="ctr"/>
          <a:lstStyle>
            <a:lvl1pPr marL="0" indent="0" algn="ctr">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718362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0" y="2057400"/>
            <a:ext cx="4772025" cy="4800600"/>
          </a:xfrm>
          <a:solidFill>
            <a:srgbClr val="01968C"/>
          </a:solidFill>
        </p:spPr>
        <p:txBody>
          <a:bodyPr anchor="ctr"/>
          <a:lstStyle>
            <a:lvl1pPr marL="0" indent="0" algn="ctr">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2" name="Title 1"/>
          <p:cNvSpPr>
            <a:spLocks noGrp="1"/>
          </p:cNvSpPr>
          <p:nvPr>
            <p:ph type="title"/>
          </p:nvPr>
        </p:nvSpPr>
        <p:spPr>
          <a:xfrm>
            <a:off x="0" y="0"/>
            <a:ext cx="4772025" cy="2057400"/>
          </a:xfrm>
          <a:solidFill>
            <a:srgbClr val="01968C"/>
          </a:solidFill>
        </p:spPr>
        <p:txBody>
          <a:bodyPr anchor="ctr"/>
          <a:lstStyle>
            <a:lvl1pPr algn="ctr">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solidFill>
            <a:schemeClr val="bg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3DF64E0B-B3A8-4E98-9A0D-E80F1CBF50CC}"/>
              </a:ext>
            </a:extLst>
          </p:cNvPr>
          <p:cNvSpPr txBox="1"/>
          <p:nvPr userDrawn="1"/>
        </p:nvSpPr>
        <p:spPr>
          <a:xfrm>
            <a:off x="530579" y="6169981"/>
            <a:ext cx="3710866" cy="369332"/>
          </a:xfrm>
          <a:prstGeom prst="rect">
            <a:avLst/>
          </a:prstGeom>
          <a:solidFill>
            <a:schemeClr val="bg1">
              <a:lumMod val="65000"/>
              <a:alpha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dirty="0">
                <a:solidFill>
                  <a:schemeClr val="bg1">
                    <a:lumMod val="85000"/>
                  </a:schemeClr>
                </a:solidFill>
              </a:rPr>
              <a:t>Edit Master text styles</a:t>
            </a:r>
          </a:p>
          <a:p>
            <a:endParaRPr lang="en-US" sz="900" i="1" dirty="0">
              <a:solidFill>
                <a:schemeClr val="bg1">
                  <a:lumMod val="85000"/>
                </a:schemeClr>
              </a:solidFill>
            </a:endParaRPr>
          </a:p>
        </p:txBody>
      </p:sp>
    </p:spTree>
    <p:extLst>
      <p:ext uri="{BB962C8B-B14F-4D97-AF65-F5344CB8AC3E}">
        <p14:creationId xmlns:p14="http://schemas.microsoft.com/office/powerpoint/2010/main" val="1812526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91411"/>
          </a:xfrm>
          <a:solidFill>
            <a:srgbClr val="01968C"/>
          </a:solidFill>
        </p:spPr>
        <p:txBody>
          <a:bodyPr anchor="ctr"/>
          <a:lstStyle>
            <a:lvl1pPr algn="ctr">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977106" y="987426"/>
            <a:ext cx="10237788" cy="4402722"/>
          </a:xfrm>
          <a:solidFill>
            <a:schemeClr val="bg1"/>
          </a:solidFill>
        </p:spPr>
        <p:txBody>
          <a:bodyPr/>
          <a:lstStyle>
            <a:lvl1pPr algn="l">
              <a:defRPr sz="3200"/>
            </a:lvl1pPr>
            <a:lvl2pPr algn="l">
              <a:defRPr sz="2800"/>
            </a:lvl2pPr>
            <a:lvl3pPr algn="l">
              <a:defRPr sz="2400"/>
            </a:lvl3pPr>
            <a:lvl4pPr algn="l">
              <a:defRPr sz="2000"/>
            </a:lvl4pPr>
            <a:lvl5pPr algn="l">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0" y="5593346"/>
            <a:ext cx="12192000" cy="1264654"/>
          </a:xfrm>
          <a:solidFill>
            <a:srgbClr val="01968C"/>
          </a:solidFill>
        </p:spPr>
        <p:txBody>
          <a:bodyPr anchor="ctr"/>
          <a:lstStyle>
            <a:lvl1pPr marL="0" indent="0" algn="ctr">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569028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Calibri"/>
                <a:cs typeface="Calibri"/>
              </a:defRPr>
            </a:lvl1pPr>
          </a:lstStyle>
          <a:p>
            <a:r>
              <a:rPr lang="en-US" smtClean="0"/>
              <a:t>Click to edit Master title style</a:t>
            </a:r>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pPr lvl="0"/>
            <a:r>
              <a:rPr lang="en-US" smtClean="0"/>
              <a:t>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10/19/2020</a:t>
            </a:fld>
            <a:endParaRPr lang="en-US"/>
          </a:p>
        </p:txBody>
      </p:sp>
      <p:sp>
        <p:nvSpPr>
          <p:cNvPr id="6" name="Holder 6"/>
          <p:cNvSpPr>
            <a:spLocks noGrp="1"/>
          </p:cNvSpPr>
          <p:nvPr>
            <p:ph type="sldNum" sz="quarter" idx="7"/>
          </p:nvPr>
        </p:nvSpPr>
        <p:spPr/>
        <p:txBody>
          <a:bodyPr lIns="0" tIns="0" rIns="0" bIns="0"/>
          <a:lstStyle>
            <a:lvl1pPr>
              <a:defRPr sz="1050" b="1" i="0">
                <a:solidFill>
                  <a:schemeClr val="bg1"/>
                </a:solidFill>
                <a:latin typeface="Calibri"/>
                <a:cs typeface="Calibri"/>
              </a:defRPr>
            </a:lvl1pPr>
          </a:lstStyle>
          <a:p>
            <a:fld id="{9247D7D0-3AE4-486B-864E-E7EF38DF0434}" type="slidenum">
              <a:rPr lang="en-US" smtClean="0"/>
              <a:t>‹#›</a:t>
            </a:fld>
            <a:endParaRPr lang="en-US"/>
          </a:p>
        </p:txBody>
      </p:sp>
      <p:sp>
        <p:nvSpPr>
          <p:cNvPr id="7" name="Rectangle 6"/>
          <p:cNvSpPr/>
          <p:nvPr userDrawn="1"/>
        </p:nvSpPr>
        <p:spPr>
          <a:xfrm>
            <a:off x="561975" y="498475"/>
            <a:ext cx="11068050" cy="5861050"/>
          </a:xfrm>
          <a:prstGeom prst="rect">
            <a:avLst/>
          </a:prstGeom>
          <a:solidFill>
            <a:schemeClr val="bg1"/>
          </a:solidFill>
          <a:ln w="57150">
            <a:solidFill>
              <a:srgbClr val="019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126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2.xml"/><Relationship Id="rId7" Type="http://schemas.openxmlformats.org/officeDocument/2006/relationships/image" Target="../media/image5.png"/><Relationship Id="rId12" Type="http://schemas.openxmlformats.org/officeDocument/2006/relationships/image" Target="../media/image1.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3.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close up of a map&#10;&#10;Description generated with high confidence">
            <a:extLst>
              <a:ext uri="{FF2B5EF4-FFF2-40B4-BE49-F238E27FC236}">
                <a16:creationId xmlns:a16="http://schemas.microsoft.com/office/drawing/2014/main" id="{996ACEF6-F57A-46BE-BA68-E29E45159C3D}"/>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24228" t="38034" r="24699" b="40419"/>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7D7D0-3AE4-486B-864E-E7EF38DF0434}" type="slidenum">
              <a:rPr lang="en-US" smtClean="0"/>
              <a:t>‹#›</a:t>
            </a:fld>
            <a:endParaRPr lang="en-US"/>
          </a:p>
        </p:txBody>
      </p:sp>
    </p:spTree>
    <p:extLst>
      <p:ext uri="{BB962C8B-B14F-4D97-AF65-F5344CB8AC3E}">
        <p14:creationId xmlns:p14="http://schemas.microsoft.com/office/powerpoint/2010/main" val="162363046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2" r:id="rId5"/>
    <p:sldLayoutId id="2147483664" r:id="rId6"/>
    <p:sldLayoutId id="2147483656" r:id="rId7"/>
    <p:sldLayoutId id="214748366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360159"/>
            <a:ext cx="12192000" cy="497840"/>
          </a:xfrm>
          <a:prstGeom prst="rect">
            <a:avLst/>
          </a:prstGeom>
          <a:blipFill>
            <a:blip r:embed="rId4" cstate="print"/>
            <a:stretch>
              <a:fillRect/>
            </a:stretch>
          </a:blipFill>
        </p:spPr>
        <p:txBody>
          <a:bodyPr wrap="square" lIns="0" tIns="0" rIns="0" bIns="0" rtlCol="0"/>
          <a:lstStyle/>
          <a:p>
            <a:endParaRPr sz="1800"/>
          </a:p>
        </p:txBody>
      </p:sp>
      <p:sp>
        <p:nvSpPr>
          <p:cNvPr id="17" name="bg object 17"/>
          <p:cNvSpPr/>
          <p:nvPr/>
        </p:nvSpPr>
        <p:spPr>
          <a:xfrm>
            <a:off x="497136" y="6354383"/>
            <a:ext cx="127907" cy="95234"/>
          </a:xfrm>
          <a:prstGeom prst="rect">
            <a:avLst/>
          </a:prstGeom>
          <a:blipFill>
            <a:blip r:embed="rId5" cstate="print"/>
            <a:stretch>
              <a:fillRect/>
            </a:stretch>
          </a:blipFill>
        </p:spPr>
        <p:txBody>
          <a:bodyPr wrap="square" lIns="0" tIns="0" rIns="0" bIns="0" rtlCol="0"/>
          <a:lstStyle/>
          <a:p>
            <a:endParaRPr sz="1800"/>
          </a:p>
        </p:txBody>
      </p:sp>
      <p:sp>
        <p:nvSpPr>
          <p:cNvPr id="18" name="bg object 18"/>
          <p:cNvSpPr/>
          <p:nvPr/>
        </p:nvSpPr>
        <p:spPr>
          <a:xfrm>
            <a:off x="188366" y="6455968"/>
            <a:ext cx="640079" cy="331470"/>
          </a:xfrm>
          <a:custGeom>
            <a:avLst/>
            <a:gdLst/>
            <a:ahLst/>
            <a:cxnLst/>
            <a:rect l="l" t="t" r="r" b="b"/>
            <a:pathLst>
              <a:path w="480059" h="331470">
                <a:moveTo>
                  <a:pt x="185788" y="331292"/>
                </a:moveTo>
                <a:lnTo>
                  <a:pt x="179451" y="75603"/>
                </a:lnTo>
                <a:lnTo>
                  <a:pt x="162052" y="22009"/>
                </a:lnTo>
                <a:lnTo>
                  <a:pt x="109283" y="0"/>
                </a:lnTo>
                <a:lnTo>
                  <a:pt x="37960" y="0"/>
                </a:lnTo>
                <a:lnTo>
                  <a:pt x="0" y="180073"/>
                </a:lnTo>
                <a:lnTo>
                  <a:pt x="2184" y="217766"/>
                </a:lnTo>
                <a:lnTo>
                  <a:pt x="21831" y="252882"/>
                </a:lnTo>
                <a:lnTo>
                  <a:pt x="54495" y="283603"/>
                </a:lnTo>
                <a:lnTo>
                  <a:pt x="95694" y="308127"/>
                </a:lnTo>
                <a:lnTo>
                  <a:pt x="140944" y="324624"/>
                </a:lnTo>
                <a:lnTo>
                  <a:pt x="185788" y="331292"/>
                </a:lnTo>
                <a:close/>
              </a:path>
              <a:path w="480059" h="331470">
                <a:moveTo>
                  <a:pt x="479691" y="0"/>
                </a:moveTo>
                <a:lnTo>
                  <a:pt x="408952" y="0"/>
                </a:lnTo>
                <a:lnTo>
                  <a:pt x="375069" y="5816"/>
                </a:lnTo>
                <a:lnTo>
                  <a:pt x="346252" y="21856"/>
                </a:lnTo>
                <a:lnTo>
                  <a:pt x="323049" y="46024"/>
                </a:lnTo>
                <a:lnTo>
                  <a:pt x="305993" y="76187"/>
                </a:lnTo>
                <a:lnTo>
                  <a:pt x="191541" y="331292"/>
                </a:lnTo>
                <a:lnTo>
                  <a:pt x="239509" y="324662"/>
                </a:lnTo>
                <a:lnTo>
                  <a:pt x="291934" y="308254"/>
                </a:lnTo>
                <a:lnTo>
                  <a:pt x="343598" y="283819"/>
                </a:lnTo>
                <a:lnTo>
                  <a:pt x="389267" y="253136"/>
                </a:lnTo>
                <a:lnTo>
                  <a:pt x="423722" y="217970"/>
                </a:lnTo>
                <a:lnTo>
                  <a:pt x="441731" y="180073"/>
                </a:lnTo>
                <a:lnTo>
                  <a:pt x="479691" y="0"/>
                </a:lnTo>
                <a:close/>
              </a:path>
            </a:pathLst>
          </a:custGeom>
          <a:solidFill>
            <a:srgbClr val="2C338E"/>
          </a:solidFill>
        </p:spPr>
        <p:txBody>
          <a:bodyPr wrap="square" lIns="0" tIns="0" rIns="0" bIns="0" rtlCol="0"/>
          <a:lstStyle/>
          <a:p>
            <a:endParaRPr sz="1800"/>
          </a:p>
        </p:txBody>
      </p:sp>
      <p:sp>
        <p:nvSpPr>
          <p:cNvPr id="19" name="bg object 19"/>
          <p:cNvSpPr/>
          <p:nvPr/>
        </p:nvSpPr>
        <p:spPr>
          <a:xfrm>
            <a:off x="422278" y="5823405"/>
            <a:ext cx="270087" cy="325120"/>
          </a:xfrm>
          <a:custGeom>
            <a:avLst/>
            <a:gdLst/>
            <a:ahLst/>
            <a:cxnLst/>
            <a:rect l="l" t="t" r="r" b="b"/>
            <a:pathLst>
              <a:path w="202565" h="325120">
                <a:moveTo>
                  <a:pt x="101234" y="0"/>
                </a:moveTo>
                <a:lnTo>
                  <a:pt x="85126" y="156416"/>
                </a:lnTo>
                <a:lnTo>
                  <a:pt x="47742" y="136191"/>
                </a:lnTo>
                <a:lnTo>
                  <a:pt x="68450" y="175410"/>
                </a:lnTo>
                <a:lnTo>
                  <a:pt x="0" y="190483"/>
                </a:lnTo>
                <a:lnTo>
                  <a:pt x="68450" y="204863"/>
                </a:lnTo>
                <a:lnTo>
                  <a:pt x="47742" y="244129"/>
                </a:lnTo>
                <a:lnTo>
                  <a:pt x="86851" y="223350"/>
                </a:lnTo>
                <a:lnTo>
                  <a:pt x="101234" y="324929"/>
                </a:lnTo>
                <a:lnTo>
                  <a:pt x="116185" y="223350"/>
                </a:lnTo>
                <a:lnTo>
                  <a:pt x="154726" y="244129"/>
                </a:lnTo>
                <a:lnTo>
                  <a:pt x="134593" y="204863"/>
                </a:lnTo>
                <a:lnTo>
                  <a:pt x="202461" y="190483"/>
                </a:lnTo>
                <a:lnTo>
                  <a:pt x="134593" y="175410"/>
                </a:lnTo>
                <a:lnTo>
                  <a:pt x="154726" y="136191"/>
                </a:lnTo>
                <a:lnTo>
                  <a:pt x="117335" y="156416"/>
                </a:lnTo>
                <a:lnTo>
                  <a:pt x="101234" y="0"/>
                </a:lnTo>
                <a:close/>
              </a:path>
            </a:pathLst>
          </a:custGeom>
          <a:solidFill>
            <a:srgbClr val="C9C2E3"/>
          </a:solidFill>
        </p:spPr>
        <p:txBody>
          <a:bodyPr wrap="square" lIns="0" tIns="0" rIns="0" bIns="0" rtlCol="0"/>
          <a:lstStyle/>
          <a:p>
            <a:endParaRPr sz="1800"/>
          </a:p>
        </p:txBody>
      </p:sp>
      <p:sp>
        <p:nvSpPr>
          <p:cNvPr id="20" name="bg object 20"/>
          <p:cNvSpPr/>
          <p:nvPr/>
        </p:nvSpPr>
        <p:spPr>
          <a:xfrm>
            <a:off x="416910" y="5958443"/>
            <a:ext cx="273781" cy="90620"/>
          </a:xfrm>
          <a:prstGeom prst="rect">
            <a:avLst/>
          </a:prstGeom>
          <a:blipFill>
            <a:blip r:embed="rId6" cstate="print"/>
            <a:stretch>
              <a:fillRect/>
            </a:stretch>
          </a:blipFill>
        </p:spPr>
        <p:txBody>
          <a:bodyPr wrap="square" lIns="0" tIns="0" rIns="0" bIns="0" rtlCol="0"/>
          <a:lstStyle/>
          <a:p>
            <a:endParaRPr sz="1800"/>
          </a:p>
        </p:txBody>
      </p:sp>
      <p:sp>
        <p:nvSpPr>
          <p:cNvPr id="21" name="bg object 21"/>
          <p:cNvSpPr/>
          <p:nvPr/>
        </p:nvSpPr>
        <p:spPr>
          <a:xfrm>
            <a:off x="176107" y="6153530"/>
            <a:ext cx="381847" cy="628650"/>
          </a:xfrm>
          <a:custGeom>
            <a:avLst/>
            <a:gdLst/>
            <a:ahLst/>
            <a:cxnLst/>
            <a:rect l="l" t="t" r="r" b="b"/>
            <a:pathLst>
              <a:path w="286384" h="628650">
                <a:moveTo>
                  <a:pt x="198170" y="167005"/>
                </a:moveTo>
                <a:lnTo>
                  <a:pt x="194983" y="152946"/>
                </a:lnTo>
                <a:lnTo>
                  <a:pt x="187972" y="139788"/>
                </a:lnTo>
                <a:lnTo>
                  <a:pt x="178219" y="130302"/>
                </a:lnTo>
                <a:lnTo>
                  <a:pt x="167068" y="125361"/>
                </a:lnTo>
                <a:lnTo>
                  <a:pt x="155867" y="125831"/>
                </a:lnTo>
                <a:lnTo>
                  <a:pt x="146443" y="131445"/>
                </a:lnTo>
                <a:lnTo>
                  <a:pt x="140843" y="141338"/>
                </a:lnTo>
                <a:lnTo>
                  <a:pt x="139446" y="154152"/>
                </a:lnTo>
                <a:lnTo>
                  <a:pt x="142633" y="168541"/>
                </a:lnTo>
                <a:lnTo>
                  <a:pt x="149631" y="181368"/>
                </a:lnTo>
                <a:lnTo>
                  <a:pt x="159385" y="190690"/>
                </a:lnTo>
                <a:lnTo>
                  <a:pt x="170535" y="195567"/>
                </a:lnTo>
                <a:lnTo>
                  <a:pt x="181749" y="195084"/>
                </a:lnTo>
                <a:lnTo>
                  <a:pt x="191173" y="189471"/>
                </a:lnTo>
                <a:lnTo>
                  <a:pt x="196773" y="179641"/>
                </a:lnTo>
                <a:lnTo>
                  <a:pt x="198170" y="167005"/>
                </a:lnTo>
                <a:close/>
              </a:path>
              <a:path w="286384" h="628650">
                <a:moveTo>
                  <a:pt x="285851" y="0"/>
                </a:moveTo>
                <a:lnTo>
                  <a:pt x="276415" y="43649"/>
                </a:lnTo>
                <a:lnTo>
                  <a:pt x="267741" y="94411"/>
                </a:lnTo>
                <a:lnTo>
                  <a:pt x="254127" y="145288"/>
                </a:lnTo>
                <a:lnTo>
                  <a:pt x="229857" y="189255"/>
                </a:lnTo>
                <a:lnTo>
                  <a:pt x="189217" y="219329"/>
                </a:lnTo>
                <a:lnTo>
                  <a:pt x="128841" y="234429"/>
                </a:lnTo>
                <a:lnTo>
                  <a:pt x="67221" y="238379"/>
                </a:lnTo>
                <a:lnTo>
                  <a:pt x="19291" y="236689"/>
                </a:lnTo>
                <a:lnTo>
                  <a:pt x="0" y="234911"/>
                </a:lnTo>
                <a:lnTo>
                  <a:pt x="27571" y="241160"/>
                </a:lnTo>
                <a:lnTo>
                  <a:pt x="89001" y="258495"/>
                </a:lnTo>
                <a:lnTo>
                  <a:pt x="152374" y="284822"/>
                </a:lnTo>
                <a:lnTo>
                  <a:pt x="185775" y="318020"/>
                </a:lnTo>
                <a:lnTo>
                  <a:pt x="187401" y="338162"/>
                </a:lnTo>
                <a:lnTo>
                  <a:pt x="183832" y="364998"/>
                </a:lnTo>
                <a:lnTo>
                  <a:pt x="157822" y="442048"/>
                </a:lnTo>
                <a:lnTo>
                  <a:pt x="133731" y="493928"/>
                </a:lnTo>
                <a:lnTo>
                  <a:pt x="101142" y="555815"/>
                </a:lnTo>
                <a:lnTo>
                  <a:pt x="59232" y="628535"/>
                </a:lnTo>
                <a:lnTo>
                  <a:pt x="86106" y="597814"/>
                </a:lnTo>
                <a:lnTo>
                  <a:pt x="147383" y="520458"/>
                </a:lnTo>
                <a:lnTo>
                  <a:pt x="214045" y="418642"/>
                </a:lnTo>
                <a:lnTo>
                  <a:pt x="257098" y="314553"/>
                </a:lnTo>
                <a:lnTo>
                  <a:pt x="268211" y="253657"/>
                </a:lnTo>
                <a:lnTo>
                  <a:pt x="276059" y="191579"/>
                </a:lnTo>
                <a:lnTo>
                  <a:pt x="281178" y="131737"/>
                </a:lnTo>
                <a:lnTo>
                  <a:pt x="284149" y="77571"/>
                </a:lnTo>
                <a:lnTo>
                  <a:pt x="285521" y="32524"/>
                </a:lnTo>
                <a:lnTo>
                  <a:pt x="285851" y="0"/>
                </a:lnTo>
                <a:close/>
              </a:path>
            </a:pathLst>
          </a:custGeom>
          <a:solidFill>
            <a:srgbClr val="8478C0"/>
          </a:solidFill>
        </p:spPr>
        <p:txBody>
          <a:bodyPr wrap="square" lIns="0" tIns="0" rIns="0" bIns="0" rtlCol="0"/>
          <a:lstStyle/>
          <a:p>
            <a:endParaRPr sz="1800"/>
          </a:p>
        </p:txBody>
      </p:sp>
      <p:sp>
        <p:nvSpPr>
          <p:cNvPr id="22" name="bg object 22"/>
          <p:cNvSpPr/>
          <p:nvPr/>
        </p:nvSpPr>
        <p:spPr>
          <a:xfrm>
            <a:off x="277337" y="6102741"/>
            <a:ext cx="756073" cy="699135"/>
          </a:xfrm>
          <a:custGeom>
            <a:avLst/>
            <a:gdLst/>
            <a:ahLst/>
            <a:cxnLst/>
            <a:rect l="l" t="t" r="r" b="b"/>
            <a:pathLst>
              <a:path w="567055" h="699134">
                <a:moveTo>
                  <a:pt x="224315" y="0"/>
                </a:moveTo>
                <a:lnTo>
                  <a:pt x="224990" y="31914"/>
                </a:lnTo>
                <a:lnTo>
                  <a:pt x="224533" y="112905"/>
                </a:lnTo>
                <a:lnTo>
                  <a:pt x="219224" y="220843"/>
                </a:lnTo>
                <a:lnTo>
                  <a:pt x="205339" y="333596"/>
                </a:lnTo>
                <a:lnTo>
                  <a:pt x="190642" y="392499"/>
                </a:lnTo>
                <a:lnTo>
                  <a:pt x="170262" y="445199"/>
                </a:lnTo>
                <a:lnTo>
                  <a:pt x="145474" y="492690"/>
                </a:lnTo>
                <a:lnTo>
                  <a:pt x="117552" y="535968"/>
                </a:lnTo>
                <a:lnTo>
                  <a:pt x="87769" y="576025"/>
                </a:lnTo>
                <a:lnTo>
                  <a:pt x="57400" y="613858"/>
                </a:lnTo>
                <a:lnTo>
                  <a:pt x="27719" y="650459"/>
                </a:lnTo>
                <a:lnTo>
                  <a:pt x="0" y="686823"/>
                </a:lnTo>
                <a:lnTo>
                  <a:pt x="38903" y="655675"/>
                </a:lnTo>
                <a:lnTo>
                  <a:pt x="80914" y="616663"/>
                </a:lnTo>
                <a:lnTo>
                  <a:pt x="123438" y="574996"/>
                </a:lnTo>
                <a:lnTo>
                  <a:pt x="163880" y="535884"/>
                </a:lnTo>
                <a:lnTo>
                  <a:pt x="199642" y="504535"/>
                </a:lnTo>
                <a:lnTo>
                  <a:pt x="228130" y="486160"/>
                </a:lnTo>
                <a:lnTo>
                  <a:pt x="246748" y="485967"/>
                </a:lnTo>
                <a:lnTo>
                  <a:pt x="264523" y="502106"/>
                </a:lnTo>
                <a:lnTo>
                  <a:pt x="315984" y="558043"/>
                </a:lnTo>
                <a:lnTo>
                  <a:pt x="349000" y="597555"/>
                </a:lnTo>
                <a:lnTo>
                  <a:pt x="386426" y="644569"/>
                </a:lnTo>
                <a:lnTo>
                  <a:pt x="427926" y="698943"/>
                </a:lnTo>
                <a:lnTo>
                  <a:pt x="417705" y="671487"/>
                </a:lnTo>
                <a:lnTo>
                  <a:pt x="398408" y="627069"/>
                </a:lnTo>
                <a:lnTo>
                  <a:pt x="373778" y="571415"/>
                </a:lnTo>
                <a:lnTo>
                  <a:pt x="347559" y="510247"/>
                </a:lnTo>
                <a:lnTo>
                  <a:pt x="323492" y="449292"/>
                </a:lnTo>
                <a:lnTo>
                  <a:pt x="305322" y="394273"/>
                </a:lnTo>
                <a:lnTo>
                  <a:pt x="296791" y="350914"/>
                </a:lnTo>
                <a:lnTo>
                  <a:pt x="306482" y="319946"/>
                </a:lnTo>
                <a:lnTo>
                  <a:pt x="379903" y="282747"/>
                </a:lnTo>
                <a:lnTo>
                  <a:pt x="431036" y="273407"/>
                </a:lnTo>
                <a:lnTo>
                  <a:pt x="483386" y="268165"/>
                </a:lnTo>
                <a:lnTo>
                  <a:pt x="530655" y="265469"/>
                </a:lnTo>
                <a:lnTo>
                  <a:pt x="566545" y="263762"/>
                </a:lnTo>
                <a:lnTo>
                  <a:pt x="510685" y="258435"/>
                </a:lnTo>
                <a:lnTo>
                  <a:pt x="400835" y="251842"/>
                </a:lnTo>
                <a:lnTo>
                  <a:pt x="352641" y="246880"/>
                </a:lnTo>
                <a:lnTo>
                  <a:pt x="312798" y="238343"/>
                </a:lnTo>
                <a:lnTo>
                  <a:pt x="269757" y="203156"/>
                </a:lnTo>
                <a:lnTo>
                  <a:pt x="255943" y="147388"/>
                </a:lnTo>
                <a:lnTo>
                  <a:pt x="243801" y="94651"/>
                </a:lnTo>
                <a:lnTo>
                  <a:pt x="233277" y="45377"/>
                </a:lnTo>
                <a:lnTo>
                  <a:pt x="224315" y="0"/>
                </a:lnTo>
                <a:close/>
              </a:path>
            </a:pathLst>
          </a:custGeom>
          <a:solidFill>
            <a:srgbClr val="BCB3DD"/>
          </a:solidFill>
        </p:spPr>
        <p:txBody>
          <a:bodyPr wrap="square" lIns="0" tIns="0" rIns="0" bIns="0" rtlCol="0"/>
          <a:lstStyle/>
          <a:p>
            <a:endParaRPr sz="1800"/>
          </a:p>
        </p:txBody>
      </p:sp>
      <p:sp>
        <p:nvSpPr>
          <p:cNvPr id="23" name="bg object 23"/>
          <p:cNvSpPr/>
          <p:nvPr/>
        </p:nvSpPr>
        <p:spPr>
          <a:xfrm>
            <a:off x="670507" y="6233844"/>
            <a:ext cx="92095" cy="81776"/>
          </a:xfrm>
          <a:prstGeom prst="rect">
            <a:avLst/>
          </a:prstGeom>
          <a:blipFill>
            <a:blip r:embed="rId7" cstate="print"/>
            <a:stretch>
              <a:fillRect/>
            </a:stretch>
          </a:blipFill>
        </p:spPr>
        <p:txBody>
          <a:bodyPr wrap="square" lIns="0" tIns="0" rIns="0" bIns="0" rtlCol="0"/>
          <a:lstStyle/>
          <a:p>
            <a:endParaRPr sz="1800"/>
          </a:p>
        </p:txBody>
      </p:sp>
      <p:sp>
        <p:nvSpPr>
          <p:cNvPr id="24" name="bg object 24"/>
          <p:cNvSpPr/>
          <p:nvPr/>
        </p:nvSpPr>
        <p:spPr>
          <a:xfrm>
            <a:off x="2482942" y="6601412"/>
            <a:ext cx="80433" cy="74295"/>
          </a:xfrm>
          <a:custGeom>
            <a:avLst/>
            <a:gdLst/>
            <a:ahLst/>
            <a:cxnLst/>
            <a:rect l="l" t="t" r="r" b="b"/>
            <a:pathLst>
              <a:path w="60325" h="74295">
                <a:moveTo>
                  <a:pt x="59802" y="0"/>
                </a:moveTo>
                <a:lnTo>
                  <a:pt x="19014" y="0"/>
                </a:lnTo>
                <a:lnTo>
                  <a:pt x="0" y="73870"/>
                </a:lnTo>
                <a:lnTo>
                  <a:pt x="35114" y="73870"/>
                </a:lnTo>
                <a:lnTo>
                  <a:pt x="59802" y="0"/>
                </a:lnTo>
                <a:close/>
              </a:path>
            </a:pathLst>
          </a:custGeom>
          <a:solidFill>
            <a:srgbClr val="2C338E"/>
          </a:solidFill>
        </p:spPr>
        <p:txBody>
          <a:bodyPr wrap="square" lIns="0" tIns="0" rIns="0" bIns="0" rtlCol="0"/>
          <a:lstStyle/>
          <a:p>
            <a:endParaRPr sz="1800"/>
          </a:p>
        </p:txBody>
      </p:sp>
      <p:sp>
        <p:nvSpPr>
          <p:cNvPr id="25" name="bg object 25"/>
          <p:cNvSpPr/>
          <p:nvPr/>
        </p:nvSpPr>
        <p:spPr>
          <a:xfrm>
            <a:off x="965234" y="6458699"/>
            <a:ext cx="1507913" cy="247650"/>
          </a:xfrm>
          <a:custGeom>
            <a:avLst/>
            <a:gdLst/>
            <a:ahLst/>
            <a:cxnLst/>
            <a:rect l="l" t="t" r="r" b="b"/>
            <a:pathLst>
              <a:path w="1130935" h="247650">
                <a:moveTo>
                  <a:pt x="128270" y="146265"/>
                </a:moveTo>
                <a:lnTo>
                  <a:pt x="43141" y="146265"/>
                </a:lnTo>
                <a:lnTo>
                  <a:pt x="43141" y="108115"/>
                </a:lnTo>
                <a:lnTo>
                  <a:pt x="119634" y="108115"/>
                </a:lnTo>
                <a:lnTo>
                  <a:pt x="119634" y="72504"/>
                </a:lnTo>
                <a:lnTo>
                  <a:pt x="43141" y="72504"/>
                </a:lnTo>
                <a:lnTo>
                  <a:pt x="43141" y="38163"/>
                </a:lnTo>
                <a:lnTo>
                  <a:pt x="123672" y="38163"/>
                </a:lnTo>
                <a:lnTo>
                  <a:pt x="123672" y="0"/>
                </a:lnTo>
                <a:lnTo>
                  <a:pt x="0" y="0"/>
                </a:lnTo>
                <a:lnTo>
                  <a:pt x="0" y="38163"/>
                </a:lnTo>
                <a:lnTo>
                  <a:pt x="0" y="72504"/>
                </a:lnTo>
                <a:lnTo>
                  <a:pt x="0" y="108115"/>
                </a:lnTo>
                <a:lnTo>
                  <a:pt x="0" y="146265"/>
                </a:lnTo>
                <a:lnTo>
                  <a:pt x="0" y="184429"/>
                </a:lnTo>
                <a:lnTo>
                  <a:pt x="128270" y="184429"/>
                </a:lnTo>
                <a:lnTo>
                  <a:pt x="128270" y="146265"/>
                </a:lnTo>
                <a:close/>
              </a:path>
              <a:path w="1130935" h="247650">
                <a:moveTo>
                  <a:pt x="283019" y="54406"/>
                </a:moveTo>
                <a:lnTo>
                  <a:pt x="237566" y="54406"/>
                </a:lnTo>
                <a:lnTo>
                  <a:pt x="210489" y="138671"/>
                </a:lnTo>
                <a:lnTo>
                  <a:pt x="209956" y="138671"/>
                </a:lnTo>
                <a:lnTo>
                  <a:pt x="182359" y="54406"/>
                </a:lnTo>
                <a:lnTo>
                  <a:pt x="135737" y="54406"/>
                </a:lnTo>
                <a:lnTo>
                  <a:pt x="186347" y="184264"/>
                </a:lnTo>
                <a:lnTo>
                  <a:pt x="232346" y="184264"/>
                </a:lnTo>
                <a:lnTo>
                  <a:pt x="283019" y="54406"/>
                </a:lnTo>
                <a:close/>
              </a:path>
              <a:path w="1130935" h="247650">
                <a:moveTo>
                  <a:pt x="419874" y="131165"/>
                </a:moveTo>
                <a:lnTo>
                  <a:pt x="415277" y="91351"/>
                </a:lnTo>
                <a:lnTo>
                  <a:pt x="409778" y="79806"/>
                </a:lnTo>
                <a:lnTo>
                  <a:pt x="409511" y="79298"/>
                </a:lnTo>
                <a:lnTo>
                  <a:pt x="380784" y="55372"/>
                </a:lnTo>
                <a:lnTo>
                  <a:pt x="380784" y="97688"/>
                </a:lnTo>
                <a:lnTo>
                  <a:pt x="380784" y="104622"/>
                </a:lnTo>
                <a:lnTo>
                  <a:pt x="326110" y="104622"/>
                </a:lnTo>
                <a:lnTo>
                  <a:pt x="326110" y="101155"/>
                </a:lnTo>
                <a:lnTo>
                  <a:pt x="343979" y="82118"/>
                </a:lnTo>
                <a:lnTo>
                  <a:pt x="347421" y="80378"/>
                </a:lnTo>
                <a:lnTo>
                  <a:pt x="351409" y="79806"/>
                </a:lnTo>
                <a:lnTo>
                  <a:pt x="364070" y="79806"/>
                </a:lnTo>
                <a:lnTo>
                  <a:pt x="370433" y="82118"/>
                </a:lnTo>
                <a:lnTo>
                  <a:pt x="374421" y="87299"/>
                </a:lnTo>
                <a:lnTo>
                  <a:pt x="378472" y="91922"/>
                </a:lnTo>
                <a:lnTo>
                  <a:pt x="375170" y="53289"/>
                </a:lnTo>
                <a:lnTo>
                  <a:pt x="354863" y="50368"/>
                </a:lnTo>
                <a:lnTo>
                  <a:pt x="347675" y="50698"/>
                </a:lnTo>
                <a:lnTo>
                  <a:pt x="310388" y="65227"/>
                </a:lnTo>
                <a:lnTo>
                  <a:pt x="288175" y="98069"/>
                </a:lnTo>
                <a:lnTo>
                  <a:pt x="285330" y="120205"/>
                </a:lnTo>
                <a:lnTo>
                  <a:pt x="285648" y="128206"/>
                </a:lnTo>
                <a:lnTo>
                  <a:pt x="301485" y="165862"/>
                </a:lnTo>
                <a:lnTo>
                  <a:pt x="335584" y="186118"/>
                </a:lnTo>
                <a:lnTo>
                  <a:pt x="356628" y="188315"/>
                </a:lnTo>
                <a:lnTo>
                  <a:pt x="366204" y="187883"/>
                </a:lnTo>
                <a:lnTo>
                  <a:pt x="404469" y="172796"/>
                </a:lnTo>
                <a:lnTo>
                  <a:pt x="415277" y="161188"/>
                </a:lnTo>
                <a:lnTo>
                  <a:pt x="407136" y="155994"/>
                </a:lnTo>
                <a:lnTo>
                  <a:pt x="385381" y="142138"/>
                </a:lnTo>
                <a:lnTo>
                  <a:pt x="382460" y="146177"/>
                </a:lnTo>
                <a:lnTo>
                  <a:pt x="379018" y="149644"/>
                </a:lnTo>
                <a:lnTo>
                  <a:pt x="373875" y="151942"/>
                </a:lnTo>
                <a:lnTo>
                  <a:pt x="369277" y="154266"/>
                </a:lnTo>
                <a:lnTo>
                  <a:pt x="363524" y="155994"/>
                </a:lnTo>
                <a:lnTo>
                  <a:pt x="353174" y="155994"/>
                </a:lnTo>
                <a:lnTo>
                  <a:pt x="349732" y="154838"/>
                </a:lnTo>
                <a:lnTo>
                  <a:pt x="345668" y="153682"/>
                </a:lnTo>
                <a:lnTo>
                  <a:pt x="342214" y="152527"/>
                </a:lnTo>
                <a:lnTo>
                  <a:pt x="339382" y="150799"/>
                </a:lnTo>
                <a:lnTo>
                  <a:pt x="336461" y="149059"/>
                </a:lnTo>
                <a:lnTo>
                  <a:pt x="333629" y="146761"/>
                </a:lnTo>
                <a:lnTo>
                  <a:pt x="331330" y="143878"/>
                </a:lnTo>
                <a:lnTo>
                  <a:pt x="329565" y="140982"/>
                </a:lnTo>
                <a:lnTo>
                  <a:pt x="327266" y="138099"/>
                </a:lnTo>
                <a:lnTo>
                  <a:pt x="326110" y="134632"/>
                </a:lnTo>
                <a:lnTo>
                  <a:pt x="326110" y="131165"/>
                </a:lnTo>
                <a:lnTo>
                  <a:pt x="419874" y="131165"/>
                </a:lnTo>
                <a:close/>
              </a:path>
              <a:path w="1130935" h="247650">
                <a:moveTo>
                  <a:pt x="524535" y="52095"/>
                </a:moveTo>
                <a:lnTo>
                  <a:pt x="523379" y="51523"/>
                </a:lnTo>
                <a:lnTo>
                  <a:pt x="520547" y="51523"/>
                </a:lnTo>
                <a:lnTo>
                  <a:pt x="518782" y="50939"/>
                </a:lnTo>
                <a:lnTo>
                  <a:pt x="507288" y="50939"/>
                </a:lnTo>
                <a:lnTo>
                  <a:pt x="500380" y="53251"/>
                </a:lnTo>
                <a:lnTo>
                  <a:pt x="494093" y="57302"/>
                </a:lnTo>
                <a:lnTo>
                  <a:pt x="488340" y="61341"/>
                </a:lnTo>
                <a:lnTo>
                  <a:pt x="483743" y="67106"/>
                </a:lnTo>
                <a:lnTo>
                  <a:pt x="480301" y="73456"/>
                </a:lnTo>
                <a:lnTo>
                  <a:pt x="479679" y="73456"/>
                </a:lnTo>
                <a:lnTo>
                  <a:pt x="479679" y="54978"/>
                </a:lnTo>
                <a:lnTo>
                  <a:pt x="438899" y="54978"/>
                </a:lnTo>
                <a:lnTo>
                  <a:pt x="438899" y="184264"/>
                </a:lnTo>
                <a:lnTo>
                  <a:pt x="481444" y="184264"/>
                </a:lnTo>
                <a:lnTo>
                  <a:pt x="481444" y="117894"/>
                </a:lnTo>
                <a:lnTo>
                  <a:pt x="481444" y="115011"/>
                </a:lnTo>
                <a:lnTo>
                  <a:pt x="481977" y="112128"/>
                </a:lnTo>
                <a:lnTo>
                  <a:pt x="483133" y="108661"/>
                </a:lnTo>
                <a:lnTo>
                  <a:pt x="483743" y="105194"/>
                </a:lnTo>
                <a:lnTo>
                  <a:pt x="485432" y="102311"/>
                </a:lnTo>
                <a:lnTo>
                  <a:pt x="487730" y="99428"/>
                </a:lnTo>
                <a:lnTo>
                  <a:pt x="490029" y="95961"/>
                </a:lnTo>
                <a:lnTo>
                  <a:pt x="493483" y="93662"/>
                </a:lnTo>
                <a:lnTo>
                  <a:pt x="497547" y="91351"/>
                </a:lnTo>
                <a:lnTo>
                  <a:pt x="501002" y="89623"/>
                </a:lnTo>
                <a:lnTo>
                  <a:pt x="506133" y="88468"/>
                </a:lnTo>
                <a:lnTo>
                  <a:pt x="515327" y="88468"/>
                </a:lnTo>
                <a:lnTo>
                  <a:pt x="517093" y="89039"/>
                </a:lnTo>
                <a:lnTo>
                  <a:pt x="520547" y="89039"/>
                </a:lnTo>
                <a:lnTo>
                  <a:pt x="522846" y="89623"/>
                </a:lnTo>
                <a:lnTo>
                  <a:pt x="524535" y="52095"/>
                </a:lnTo>
                <a:close/>
              </a:path>
              <a:path w="1130935" h="247650">
                <a:moveTo>
                  <a:pt x="682701" y="54406"/>
                </a:moveTo>
                <a:lnTo>
                  <a:pt x="637857" y="54406"/>
                </a:lnTo>
                <a:lnTo>
                  <a:pt x="612013" y="138099"/>
                </a:lnTo>
                <a:lnTo>
                  <a:pt x="611403" y="138099"/>
                </a:lnTo>
                <a:lnTo>
                  <a:pt x="582650" y="54406"/>
                </a:lnTo>
                <a:lnTo>
                  <a:pt x="534885" y="54406"/>
                </a:lnTo>
                <a:lnTo>
                  <a:pt x="589013" y="182537"/>
                </a:lnTo>
                <a:lnTo>
                  <a:pt x="582650" y="198704"/>
                </a:lnTo>
                <a:lnTo>
                  <a:pt x="580351" y="202742"/>
                </a:lnTo>
                <a:lnTo>
                  <a:pt x="577507" y="205625"/>
                </a:lnTo>
                <a:lnTo>
                  <a:pt x="574598" y="209092"/>
                </a:lnTo>
                <a:lnTo>
                  <a:pt x="570001" y="210248"/>
                </a:lnTo>
                <a:lnTo>
                  <a:pt x="559041" y="210248"/>
                </a:lnTo>
                <a:lnTo>
                  <a:pt x="549300" y="207937"/>
                </a:lnTo>
                <a:lnTo>
                  <a:pt x="544703" y="244297"/>
                </a:lnTo>
                <a:lnTo>
                  <a:pt x="547535" y="244868"/>
                </a:lnTo>
                <a:lnTo>
                  <a:pt x="564248" y="247180"/>
                </a:lnTo>
                <a:lnTo>
                  <a:pt x="576364" y="247180"/>
                </a:lnTo>
                <a:lnTo>
                  <a:pt x="613168" y="227558"/>
                </a:lnTo>
                <a:lnTo>
                  <a:pt x="616000" y="221792"/>
                </a:lnTo>
                <a:lnTo>
                  <a:pt x="619455" y="216585"/>
                </a:lnTo>
                <a:lnTo>
                  <a:pt x="622363" y="210820"/>
                </a:lnTo>
                <a:lnTo>
                  <a:pt x="625195" y="203898"/>
                </a:lnTo>
                <a:lnTo>
                  <a:pt x="682701" y="54406"/>
                </a:lnTo>
                <a:close/>
              </a:path>
              <a:path w="1130935" h="247650">
                <a:moveTo>
                  <a:pt x="831138" y="119049"/>
                </a:moveTo>
                <a:lnTo>
                  <a:pt x="823252" y="86156"/>
                </a:lnTo>
                <a:lnTo>
                  <a:pt x="822134" y="84023"/>
                </a:lnTo>
                <a:lnTo>
                  <a:pt x="793191" y="57797"/>
                </a:lnTo>
                <a:lnTo>
                  <a:pt x="790270" y="56515"/>
                </a:lnTo>
                <a:lnTo>
                  <a:pt x="790270" y="115011"/>
                </a:lnTo>
                <a:lnTo>
                  <a:pt x="790270" y="123088"/>
                </a:lnTo>
                <a:lnTo>
                  <a:pt x="789736" y="127127"/>
                </a:lnTo>
                <a:lnTo>
                  <a:pt x="787971" y="131165"/>
                </a:lnTo>
                <a:lnTo>
                  <a:pt x="786815" y="135216"/>
                </a:lnTo>
                <a:lnTo>
                  <a:pt x="785139" y="138671"/>
                </a:lnTo>
                <a:lnTo>
                  <a:pt x="782218" y="142138"/>
                </a:lnTo>
                <a:lnTo>
                  <a:pt x="779919" y="145021"/>
                </a:lnTo>
                <a:lnTo>
                  <a:pt x="776465" y="147904"/>
                </a:lnTo>
                <a:lnTo>
                  <a:pt x="772477" y="149644"/>
                </a:lnTo>
                <a:lnTo>
                  <a:pt x="769035" y="151371"/>
                </a:lnTo>
                <a:lnTo>
                  <a:pt x="764438" y="152527"/>
                </a:lnTo>
                <a:lnTo>
                  <a:pt x="754621" y="152527"/>
                </a:lnTo>
                <a:lnTo>
                  <a:pt x="736828" y="142138"/>
                </a:lnTo>
                <a:lnTo>
                  <a:pt x="733920" y="138671"/>
                </a:lnTo>
                <a:lnTo>
                  <a:pt x="732231" y="135216"/>
                </a:lnTo>
                <a:lnTo>
                  <a:pt x="731088" y="131165"/>
                </a:lnTo>
                <a:lnTo>
                  <a:pt x="729322" y="127127"/>
                </a:lnTo>
                <a:lnTo>
                  <a:pt x="728776" y="123088"/>
                </a:lnTo>
                <a:lnTo>
                  <a:pt x="728776" y="115011"/>
                </a:lnTo>
                <a:lnTo>
                  <a:pt x="729322" y="110972"/>
                </a:lnTo>
                <a:lnTo>
                  <a:pt x="731088" y="106934"/>
                </a:lnTo>
                <a:lnTo>
                  <a:pt x="732231" y="102895"/>
                </a:lnTo>
                <a:lnTo>
                  <a:pt x="746036" y="89039"/>
                </a:lnTo>
                <a:lnTo>
                  <a:pt x="750023" y="86728"/>
                </a:lnTo>
                <a:lnTo>
                  <a:pt x="754087" y="86156"/>
                </a:lnTo>
                <a:lnTo>
                  <a:pt x="764438" y="86156"/>
                </a:lnTo>
                <a:lnTo>
                  <a:pt x="768426" y="86728"/>
                </a:lnTo>
                <a:lnTo>
                  <a:pt x="772477" y="89039"/>
                </a:lnTo>
                <a:lnTo>
                  <a:pt x="776465" y="90766"/>
                </a:lnTo>
                <a:lnTo>
                  <a:pt x="779386" y="93078"/>
                </a:lnTo>
                <a:lnTo>
                  <a:pt x="782218" y="95961"/>
                </a:lnTo>
                <a:lnTo>
                  <a:pt x="786815" y="102895"/>
                </a:lnTo>
                <a:lnTo>
                  <a:pt x="790270" y="115011"/>
                </a:lnTo>
                <a:lnTo>
                  <a:pt x="790270" y="56515"/>
                </a:lnTo>
                <a:lnTo>
                  <a:pt x="759218" y="50368"/>
                </a:lnTo>
                <a:lnTo>
                  <a:pt x="752017" y="50685"/>
                </a:lnTo>
                <a:lnTo>
                  <a:pt x="713651" y="64731"/>
                </a:lnTo>
                <a:lnTo>
                  <a:pt x="690702" y="96888"/>
                </a:lnTo>
                <a:lnTo>
                  <a:pt x="687298" y="119049"/>
                </a:lnTo>
                <a:lnTo>
                  <a:pt x="687717" y="126720"/>
                </a:lnTo>
                <a:lnTo>
                  <a:pt x="704075" y="164947"/>
                </a:lnTo>
                <a:lnTo>
                  <a:pt x="738212" y="185877"/>
                </a:lnTo>
                <a:lnTo>
                  <a:pt x="759218" y="188315"/>
                </a:lnTo>
                <a:lnTo>
                  <a:pt x="766470" y="188074"/>
                </a:lnTo>
                <a:lnTo>
                  <a:pt x="804799" y="173951"/>
                </a:lnTo>
                <a:lnTo>
                  <a:pt x="822960" y="152527"/>
                </a:lnTo>
                <a:lnTo>
                  <a:pt x="825385" y="147904"/>
                </a:lnTo>
                <a:lnTo>
                  <a:pt x="827963" y="141211"/>
                </a:lnTo>
                <a:lnTo>
                  <a:pt x="829754" y="134124"/>
                </a:lnTo>
                <a:lnTo>
                  <a:pt x="830795" y="126720"/>
                </a:lnTo>
                <a:lnTo>
                  <a:pt x="831138" y="119049"/>
                </a:lnTo>
                <a:close/>
              </a:path>
              <a:path w="1130935" h="247650">
                <a:moveTo>
                  <a:pt x="978344" y="97688"/>
                </a:moveTo>
                <a:lnTo>
                  <a:pt x="958786" y="59029"/>
                </a:lnTo>
                <a:lnTo>
                  <a:pt x="939241" y="50939"/>
                </a:lnTo>
                <a:lnTo>
                  <a:pt x="926592" y="50939"/>
                </a:lnTo>
                <a:lnTo>
                  <a:pt x="892086" y="72872"/>
                </a:lnTo>
                <a:lnTo>
                  <a:pt x="891552" y="72872"/>
                </a:lnTo>
                <a:lnTo>
                  <a:pt x="891552" y="54406"/>
                </a:lnTo>
                <a:lnTo>
                  <a:pt x="850074" y="54406"/>
                </a:lnTo>
                <a:lnTo>
                  <a:pt x="850074" y="184264"/>
                </a:lnTo>
                <a:lnTo>
                  <a:pt x="893241" y="184264"/>
                </a:lnTo>
                <a:lnTo>
                  <a:pt x="893241" y="113855"/>
                </a:lnTo>
                <a:lnTo>
                  <a:pt x="893241" y="110401"/>
                </a:lnTo>
                <a:lnTo>
                  <a:pt x="905891" y="88468"/>
                </a:lnTo>
                <a:lnTo>
                  <a:pt x="908799" y="86728"/>
                </a:lnTo>
                <a:lnTo>
                  <a:pt x="912253" y="86156"/>
                </a:lnTo>
                <a:lnTo>
                  <a:pt x="919683" y="86156"/>
                </a:lnTo>
                <a:lnTo>
                  <a:pt x="923137" y="86728"/>
                </a:lnTo>
                <a:lnTo>
                  <a:pt x="925436" y="88468"/>
                </a:lnTo>
                <a:lnTo>
                  <a:pt x="927735" y="89623"/>
                </a:lnTo>
                <a:lnTo>
                  <a:pt x="930033" y="91922"/>
                </a:lnTo>
                <a:lnTo>
                  <a:pt x="931189" y="94234"/>
                </a:lnTo>
                <a:lnTo>
                  <a:pt x="932954" y="97116"/>
                </a:lnTo>
                <a:lnTo>
                  <a:pt x="934097" y="102895"/>
                </a:lnTo>
                <a:lnTo>
                  <a:pt x="935253" y="106349"/>
                </a:lnTo>
                <a:lnTo>
                  <a:pt x="935253" y="184264"/>
                </a:lnTo>
                <a:lnTo>
                  <a:pt x="978344" y="184264"/>
                </a:lnTo>
                <a:lnTo>
                  <a:pt x="978344" y="97688"/>
                </a:lnTo>
                <a:close/>
              </a:path>
              <a:path w="1130935" h="247650">
                <a:moveTo>
                  <a:pt x="1130757" y="128282"/>
                </a:moveTo>
                <a:lnTo>
                  <a:pt x="1123086" y="85001"/>
                </a:lnTo>
                <a:lnTo>
                  <a:pt x="1091653" y="55562"/>
                </a:lnTo>
                <a:lnTo>
                  <a:pt x="1091120" y="55372"/>
                </a:lnTo>
                <a:lnTo>
                  <a:pt x="1091120" y="97688"/>
                </a:lnTo>
                <a:lnTo>
                  <a:pt x="1091120" y="104622"/>
                </a:lnTo>
                <a:lnTo>
                  <a:pt x="1036459" y="104622"/>
                </a:lnTo>
                <a:lnTo>
                  <a:pt x="1036459" y="101155"/>
                </a:lnTo>
                <a:lnTo>
                  <a:pt x="1037602" y="98272"/>
                </a:lnTo>
                <a:lnTo>
                  <a:pt x="1039368" y="95389"/>
                </a:lnTo>
                <a:lnTo>
                  <a:pt x="1040523" y="91922"/>
                </a:lnTo>
                <a:lnTo>
                  <a:pt x="1045121" y="87299"/>
                </a:lnTo>
                <a:lnTo>
                  <a:pt x="1047953" y="85001"/>
                </a:lnTo>
                <a:lnTo>
                  <a:pt x="1050874" y="83261"/>
                </a:lnTo>
                <a:lnTo>
                  <a:pt x="1054315" y="82118"/>
                </a:lnTo>
                <a:lnTo>
                  <a:pt x="1057770" y="80378"/>
                </a:lnTo>
                <a:lnTo>
                  <a:pt x="1061758" y="79806"/>
                </a:lnTo>
                <a:lnTo>
                  <a:pt x="1074407" y="79806"/>
                </a:lnTo>
                <a:lnTo>
                  <a:pt x="1080770" y="82118"/>
                </a:lnTo>
                <a:lnTo>
                  <a:pt x="1084757" y="87299"/>
                </a:lnTo>
                <a:lnTo>
                  <a:pt x="1089355" y="91922"/>
                </a:lnTo>
                <a:lnTo>
                  <a:pt x="1085519" y="53289"/>
                </a:lnTo>
                <a:lnTo>
                  <a:pt x="1065822" y="50368"/>
                </a:lnTo>
                <a:lnTo>
                  <a:pt x="1058570" y="50698"/>
                </a:lnTo>
                <a:lnTo>
                  <a:pt x="1020737" y="65227"/>
                </a:lnTo>
                <a:lnTo>
                  <a:pt x="998766" y="97967"/>
                </a:lnTo>
                <a:lnTo>
                  <a:pt x="995591" y="120205"/>
                </a:lnTo>
                <a:lnTo>
                  <a:pt x="995946" y="128282"/>
                </a:lnTo>
                <a:lnTo>
                  <a:pt x="1012050" y="165862"/>
                </a:lnTo>
                <a:lnTo>
                  <a:pt x="1045921" y="186118"/>
                </a:lnTo>
                <a:lnTo>
                  <a:pt x="1066977" y="188315"/>
                </a:lnTo>
                <a:lnTo>
                  <a:pt x="1076540" y="187883"/>
                </a:lnTo>
                <a:lnTo>
                  <a:pt x="1115047" y="172796"/>
                </a:lnTo>
                <a:lnTo>
                  <a:pt x="1125626" y="161188"/>
                </a:lnTo>
                <a:lnTo>
                  <a:pt x="1117625" y="155994"/>
                </a:lnTo>
                <a:lnTo>
                  <a:pt x="1096264" y="142138"/>
                </a:lnTo>
                <a:lnTo>
                  <a:pt x="1092809" y="146177"/>
                </a:lnTo>
                <a:lnTo>
                  <a:pt x="1089355" y="149644"/>
                </a:lnTo>
                <a:lnTo>
                  <a:pt x="1084757" y="151942"/>
                </a:lnTo>
                <a:lnTo>
                  <a:pt x="1079627" y="154266"/>
                </a:lnTo>
                <a:lnTo>
                  <a:pt x="1074407" y="155994"/>
                </a:lnTo>
                <a:lnTo>
                  <a:pt x="1063523" y="155994"/>
                </a:lnTo>
                <a:lnTo>
                  <a:pt x="1056627" y="153682"/>
                </a:lnTo>
                <a:lnTo>
                  <a:pt x="1052563" y="152527"/>
                </a:lnTo>
                <a:lnTo>
                  <a:pt x="1049718" y="150799"/>
                </a:lnTo>
                <a:lnTo>
                  <a:pt x="1046810" y="149059"/>
                </a:lnTo>
                <a:lnTo>
                  <a:pt x="1043965" y="146761"/>
                </a:lnTo>
                <a:lnTo>
                  <a:pt x="1036459" y="131165"/>
                </a:lnTo>
                <a:lnTo>
                  <a:pt x="1130223" y="131165"/>
                </a:lnTo>
                <a:lnTo>
                  <a:pt x="1130223" y="129438"/>
                </a:lnTo>
                <a:lnTo>
                  <a:pt x="1130757" y="128282"/>
                </a:lnTo>
                <a:close/>
              </a:path>
            </a:pathLst>
          </a:custGeom>
          <a:solidFill>
            <a:srgbClr val="2C338E"/>
          </a:solidFill>
        </p:spPr>
        <p:txBody>
          <a:bodyPr wrap="square" lIns="0" tIns="0" rIns="0" bIns="0" rtlCol="0"/>
          <a:lstStyle/>
          <a:p>
            <a:endParaRPr sz="1800"/>
          </a:p>
        </p:txBody>
      </p:sp>
      <p:sp>
        <p:nvSpPr>
          <p:cNvPr id="26" name="bg object 26"/>
          <p:cNvSpPr/>
          <p:nvPr/>
        </p:nvSpPr>
        <p:spPr>
          <a:xfrm>
            <a:off x="3609473" y="6446150"/>
            <a:ext cx="191347" cy="201295"/>
          </a:xfrm>
          <a:custGeom>
            <a:avLst/>
            <a:gdLst/>
            <a:ahLst/>
            <a:cxnLst/>
            <a:rect l="l" t="t" r="r" b="b"/>
            <a:pathLst>
              <a:path w="143510" h="201295">
                <a:moveTo>
                  <a:pt x="70229" y="63489"/>
                </a:moveTo>
                <a:lnTo>
                  <a:pt x="61029" y="63489"/>
                </a:lnTo>
                <a:lnTo>
                  <a:pt x="54238" y="63822"/>
                </a:lnTo>
                <a:lnTo>
                  <a:pt x="16100" y="83691"/>
                </a:lnTo>
                <a:lnTo>
                  <a:pt x="225" y="124775"/>
                </a:lnTo>
                <a:lnTo>
                  <a:pt x="0" y="131592"/>
                </a:lnTo>
                <a:lnTo>
                  <a:pt x="225" y="138411"/>
                </a:lnTo>
                <a:lnTo>
                  <a:pt x="16100" y="179502"/>
                </a:lnTo>
                <a:lnTo>
                  <a:pt x="54465" y="200441"/>
                </a:lnTo>
                <a:lnTo>
                  <a:pt x="61565" y="200857"/>
                </a:lnTo>
                <a:lnTo>
                  <a:pt x="70229" y="200857"/>
                </a:lnTo>
                <a:lnTo>
                  <a:pt x="78279" y="198542"/>
                </a:lnTo>
                <a:lnTo>
                  <a:pt x="85716" y="195082"/>
                </a:lnTo>
                <a:lnTo>
                  <a:pt x="93766" y="191621"/>
                </a:lnTo>
                <a:lnTo>
                  <a:pt x="99517" y="186423"/>
                </a:lnTo>
                <a:lnTo>
                  <a:pt x="103580" y="180078"/>
                </a:lnTo>
                <a:lnTo>
                  <a:pt x="143218" y="180078"/>
                </a:lnTo>
                <a:lnTo>
                  <a:pt x="143218" y="165067"/>
                </a:lnTo>
                <a:lnTo>
                  <a:pt x="66779" y="165067"/>
                </a:lnTo>
                <a:lnTo>
                  <a:pt x="62179" y="163914"/>
                </a:lnTo>
                <a:lnTo>
                  <a:pt x="58115" y="162183"/>
                </a:lnTo>
                <a:lnTo>
                  <a:pt x="54665" y="160453"/>
                </a:lnTo>
                <a:lnTo>
                  <a:pt x="51215" y="157569"/>
                </a:lnTo>
                <a:lnTo>
                  <a:pt x="48915" y="154678"/>
                </a:lnTo>
                <a:lnTo>
                  <a:pt x="46001" y="151794"/>
                </a:lnTo>
                <a:lnTo>
                  <a:pt x="44315" y="147757"/>
                </a:lnTo>
                <a:lnTo>
                  <a:pt x="42551" y="143712"/>
                </a:lnTo>
                <a:lnTo>
                  <a:pt x="41401" y="139675"/>
                </a:lnTo>
                <a:lnTo>
                  <a:pt x="40941" y="136214"/>
                </a:lnTo>
                <a:lnTo>
                  <a:pt x="40864" y="127555"/>
                </a:lnTo>
                <a:lnTo>
                  <a:pt x="41401" y="123518"/>
                </a:lnTo>
                <a:lnTo>
                  <a:pt x="42551" y="119473"/>
                </a:lnTo>
                <a:lnTo>
                  <a:pt x="44315" y="115435"/>
                </a:lnTo>
                <a:lnTo>
                  <a:pt x="46001" y="111975"/>
                </a:lnTo>
                <a:lnTo>
                  <a:pt x="48915" y="108507"/>
                </a:lnTo>
                <a:lnTo>
                  <a:pt x="51215" y="105623"/>
                </a:lnTo>
                <a:lnTo>
                  <a:pt x="54665" y="103316"/>
                </a:lnTo>
                <a:lnTo>
                  <a:pt x="58115" y="101586"/>
                </a:lnTo>
                <a:lnTo>
                  <a:pt x="62179" y="99271"/>
                </a:lnTo>
                <a:lnTo>
                  <a:pt x="66779" y="98694"/>
                </a:lnTo>
                <a:lnTo>
                  <a:pt x="143218" y="98694"/>
                </a:lnTo>
                <a:lnTo>
                  <a:pt x="143218" y="80807"/>
                </a:lnTo>
                <a:lnTo>
                  <a:pt x="100130" y="80807"/>
                </a:lnTo>
                <a:lnTo>
                  <a:pt x="96680" y="76762"/>
                </a:lnTo>
                <a:lnTo>
                  <a:pt x="91466" y="72725"/>
                </a:lnTo>
                <a:lnTo>
                  <a:pt x="85179" y="69264"/>
                </a:lnTo>
                <a:lnTo>
                  <a:pt x="78279" y="65219"/>
                </a:lnTo>
                <a:lnTo>
                  <a:pt x="70229" y="63489"/>
                </a:lnTo>
                <a:close/>
              </a:path>
              <a:path w="143510" h="201295">
                <a:moveTo>
                  <a:pt x="143218" y="180078"/>
                </a:moveTo>
                <a:lnTo>
                  <a:pt x="104117" y="180078"/>
                </a:lnTo>
                <a:lnTo>
                  <a:pt x="104117" y="196812"/>
                </a:lnTo>
                <a:lnTo>
                  <a:pt x="143218" y="196812"/>
                </a:lnTo>
                <a:lnTo>
                  <a:pt x="143218" y="180078"/>
                </a:lnTo>
                <a:close/>
              </a:path>
              <a:path w="143510" h="201295">
                <a:moveTo>
                  <a:pt x="143218" y="98694"/>
                </a:moveTo>
                <a:lnTo>
                  <a:pt x="76516" y="98694"/>
                </a:lnTo>
                <a:lnTo>
                  <a:pt x="80579" y="99271"/>
                </a:lnTo>
                <a:lnTo>
                  <a:pt x="84566" y="101586"/>
                </a:lnTo>
                <a:lnTo>
                  <a:pt x="102430" y="127555"/>
                </a:lnTo>
                <a:lnTo>
                  <a:pt x="102430" y="136214"/>
                </a:lnTo>
                <a:lnTo>
                  <a:pt x="76516" y="165067"/>
                </a:lnTo>
                <a:lnTo>
                  <a:pt x="143218" y="165067"/>
                </a:lnTo>
                <a:lnTo>
                  <a:pt x="143218" y="98694"/>
                </a:lnTo>
                <a:close/>
              </a:path>
              <a:path w="143510" h="201295">
                <a:moveTo>
                  <a:pt x="143218" y="0"/>
                </a:moveTo>
                <a:lnTo>
                  <a:pt x="100667" y="0"/>
                </a:lnTo>
                <a:lnTo>
                  <a:pt x="100667" y="80807"/>
                </a:lnTo>
                <a:lnTo>
                  <a:pt x="143218" y="80807"/>
                </a:lnTo>
                <a:lnTo>
                  <a:pt x="143218" y="0"/>
                </a:lnTo>
                <a:close/>
              </a:path>
            </a:pathLst>
          </a:custGeom>
          <a:solidFill>
            <a:srgbClr val="2C338E"/>
          </a:solidFill>
        </p:spPr>
        <p:txBody>
          <a:bodyPr wrap="square" lIns="0" tIns="0" rIns="0" bIns="0" rtlCol="0"/>
          <a:lstStyle/>
          <a:p>
            <a:endParaRPr sz="1800"/>
          </a:p>
        </p:txBody>
      </p:sp>
      <p:sp>
        <p:nvSpPr>
          <p:cNvPr id="27" name="bg object 27"/>
          <p:cNvSpPr/>
          <p:nvPr/>
        </p:nvSpPr>
        <p:spPr>
          <a:xfrm>
            <a:off x="3834985" y="6509061"/>
            <a:ext cx="419433" cy="196812"/>
          </a:xfrm>
          <a:prstGeom prst="rect">
            <a:avLst/>
          </a:prstGeom>
          <a:blipFill>
            <a:blip r:embed="rId8" cstate="print"/>
            <a:stretch>
              <a:fillRect/>
            </a:stretch>
          </a:blipFill>
        </p:spPr>
        <p:txBody>
          <a:bodyPr wrap="square" lIns="0" tIns="0" rIns="0" bIns="0" rtlCol="0"/>
          <a:lstStyle/>
          <a:p>
            <a:endParaRPr sz="1800"/>
          </a:p>
        </p:txBody>
      </p:sp>
      <p:sp>
        <p:nvSpPr>
          <p:cNvPr id="28" name="bg object 28"/>
          <p:cNvSpPr/>
          <p:nvPr/>
        </p:nvSpPr>
        <p:spPr>
          <a:xfrm>
            <a:off x="3277430" y="6509639"/>
            <a:ext cx="325967" cy="196850"/>
          </a:xfrm>
          <a:custGeom>
            <a:avLst/>
            <a:gdLst/>
            <a:ahLst/>
            <a:cxnLst/>
            <a:rect l="l" t="t" r="r" b="b"/>
            <a:pathLst>
              <a:path w="244475" h="196850">
                <a:moveTo>
                  <a:pt x="85725" y="1155"/>
                </a:moveTo>
                <a:lnTo>
                  <a:pt x="84569" y="584"/>
                </a:lnTo>
                <a:lnTo>
                  <a:pt x="83426" y="584"/>
                </a:lnTo>
                <a:lnTo>
                  <a:pt x="81661" y="0"/>
                </a:lnTo>
                <a:lnTo>
                  <a:pt x="76517" y="0"/>
                </a:lnTo>
                <a:lnTo>
                  <a:pt x="69011" y="0"/>
                </a:lnTo>
                <a:lnTo>
                  <a:pt x="61569" y="2311"/>
                </a:lnTo>
                <a:lnTo>
                  <a:pt x="55816" y="6362"/>
                </a:lnTo>
                <a:lnTo>
                  <a:pt x="49453" y="10401"/>
                </a:lnTo>
                <a:lnTo>
                  <a:pt x="44856" y="16167"/>
                </a:lnTo>
                <a:lnTo>
                  <a:pt x="41402" y="22517"/>
                </a:lnTo>
                <a:lnTo>
                  <a:pt x="40868" y="22517"/>
                </a:lnTo>
                <a:lnTo>
                  <a:pt x="40868" y="4038"/>
                </a:lnTo>
                <a:lnTo>
                  <a:pt x="0" y="4038"/>
                </a:lnTo>
                <a:lnTo>
                  <a:pt x="0" y="133324"/>
                </a:lnTo>
                <a:lnTo>
                  <a:pt x="42557" y="133324"/>
                </a:lnTo>
                <a:lnTo>
                  <a:pt x="42557" y="64071"/>
                </a:lnTo>
                <a:lnTo>
                  <a:pt x="43167" y="61188"/>
                </a:lnTo>
                <a:lnTo>
                  <a:pt x="45466" y="54254"/>
                </a:lnTo>
                <a:lnTo>
                  <a:pt x="47155" y="51371"/>
                </a:lnTo>
                <a:lnTo>
                  <a:pt x="49453" y="48488"/>
                </a:lnTo>
                <a:lnTo>
                  <a:pt x="51752" y="45021"/>
                </a:lnTo>
                <a:lnTo>
                  <a:pt x="54673" y="42722"/>
                </a:lnTo>
                <a:lnTo>
                  <a:pt x="58661" y="40411"/>
                </a:lnTo>
                <a:lnTo>
                  <a:pt x="62725" y="38684"/>
                </a:lnTo>
                <a:lnTo>
                  <a:pt x="67322" y="37528"/>
                </a:lnTo>
                <a:lnTo>
                  <a:pt x="76517" y="37528"/>
                </a:lnTo>
                <a:lnTo>
                  <a:pt x="78206" y="38100"/>
                </a:lnTo>
                <a:lnTo>
                  <a:pt x="82270" y="38100"/>
                </a:lnTo>
                <a:lnTo>
                  <a:pt x="83959" y="38684"/>
                </a:lnTo>
                <a:lnTo>
                  <a:pt x="85725" y="1155"/>
                </a:lnTo>
                <a:close/>
              </a:path>
              <a:path w="244475" h="196850">
                <a:moveTo>
                  <a:pt x="244424" y="3467"/>
                </a:moveTo>
                <a:lnTo>
                  <a:pt x="199034" y="3467"/>
                </a:lnTo>
                <a:lnTo>
                  <a:pt x="173126" y="87160"/>
                </a:lnTo>
                <a:lnTo>
                  <a:pt x="172593" y="87160"/>
                </a:lnTo>
                <a:lnTo>
                  <a:pt x="143764" y="3467"/>
                </a:lnTo>
                <a:lnTo>
                  <a:pt x="96608" y="3467"/>
                </a:lnTo>
                <a:lnTo>
                  <a:pt x="150736" y="131597"/>
                </a:lnTo>
                <a:lnTo>
                  <a:pt x="146062" y="141986"/>
                </a:lnTo>
                <a:lnTo>
                  <a:pt x="144373" y="147764"/>
                </a:lnTo>
                <a:lnTo>
                  <a:pt x="141465" y="151803"/>
                </a:lnTo>
                <a:lnTo>
                  <a:pt x="138620" y="154686"/>
                </a:lnTo>
                <a:lnTo>
                  <a:pt x="135712" y="158153"/>
                </a:lnTo>
                <a:lnTo>
                  <a:pt x="131114" y="159308"/>
                </a:lnTo>
                <a:lnTo>
                  <a:pt x="120218" y="159308"/>
                </a:lnTo>
                <a:lnTo>
                  <a:pt x="110413" y="156997"/>
                </a:lnTo>
                <a:lnTo>
                  <a:pt x="105803" y="193357"/>
                </a:lnTo>
                <a:lnTo>
                  <a:pt x="112712" y="194513"/>
                </a:lnTo>
                <a:lnTo>
                  <a:pt x="125361" y="196240"/>
                </a:lnTo>
                <a:lnTo>
                  <a:pt x="137477" y="196240"/>
                </a:lnTo>
                <a:lnTo>
                  <a:pt x="174269" y="176618"/>
                </a:lnTo>
                <a:lnTo>
                  <a:pt x="186385" y="152958"/>
                </a:lnTo>
                <a:lnTo>
                  <a:pt x="244424" y="3467"/>
                </a:lnTo>
                <a:close/>
              </a:path>
            </a:pathLst>
          </a:custGeom>
          <a:solidFill>
            <a:srgbClr val="2C338E"/>
          </a:solidFill>
        </p:spPr>
        <p:txBody>
          <a:bodyPr wrap="square" lIns="0" tIns="0" rIns="0" bIns="0" rtlCol="0"/>
          <a:lstStyle/>
          <a:p>
            <a:endParaRPr sz="1800"/>
          </a:p>
        </p:txBody>
      </p:sp>
      <p:sp>
        <p:nvSpPr>
          <p:cNvPr id="29" name="bg object 29"/>
          <p:cNvSpPr/>
          <p:nvPr/>
        </p:nvSpPr>
        <p:spPr>
          <a:xfrm>
            <a:off x="2672365" y="6458695"/>
            <a:ext cx="569808" cy="188311"/>
          </a:xfrm>
          <a:prstGeom prst="rect">
            <a:avLst/>
          </a:prstGeom>
          <a:blipFill>
            <a:blip r:embed="rId9" cstate="print"/>
            <a:stretch>
              <a:fillRect/>
            </a:stretch>
          </a:blipFill>
        </p:spPr>
        <p:txBody>
          <a:bodyPr wrap="square" lIns="0" tIns="0" rIns="0" bIns="0" rtlCol="0"/>
          <a:lstStyle/>
          <a:p>
            <a:endParaRPr sz="1800"/>
          </a:p>
        </p:txBody>
      </p:sp>
      <p:sp>
        <p:nvSpPr>
          <p:cNvPr id="30" name="bg object 30"/>
          <p:cNvSpPr/>
          <p:nvPr/>
        </p:nvSpPr>
        <p:spPr>
          <a:xfrm>
            <a:off x="8114454" y="6431279"/>
            <a:ext cx="3481492" cy="345440"/>
          </a:xfrm>
          <a:prstGeom prst="rect">
            <a:avLst/>
          </a:prstGeom>
          <a:blipFill>
            <a:blip r:embed="rId10" cstate="print"/>
            <a:stretch>
              <a:fillRect/>
            </a:stretch>
          </a:blipFill>
        </p:spPr>
        <p:txBody>
          <a:bodyPr wrap="square" lIns="0" tIns="0" rIns="0" bIns="0" rtlCol="0"/>
          <a:lstStyle/>
          <a:p>
            <a:endParaRPr sz="1800"/>
          </a:p>
        </p:txBody>
      </p:sp>
      <p:sp>
        <p:nvSpPr>
          <p:cNvPr id="31" name="bg object 31"/>
          <p:cNvSpPr/>
          <p:nvPr/>
        </p:nvSpPr>
        <p:spPr>
          <a:xfrm>
            <a:off x="596054" y="6350000"/>
            <a:ext cx="11593745" cy="20320"/>
          </a:xfrm>
          <a:prstGeom prst="rect">
            <a:avLst/>
          </a:prstGeom>
          <a:blipFill>
            <a:blip r:embed="rId11"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259504" y="380"/>
            <a:ext cx="11672993" cy="369332"/>
          </a:xfrm>
          <a:prstGeom prst="rect">
            <a:avLst/>
          </a:prstGeom>
        </p:spPr>
        <p:txBody>
          <a:bodyPr wrap="square" lIns="0" tIns="0" rIns="0" bIns="0">
            <a:spAutoFit/>
          </a:bodyPr>
          <a:lstStyle>
            <a:lvl1pPr>
              <a:defRPr sz="2400" b="1" i="0">
                <a:solidFill>
                  <a:schemeClr val="tx1"/>
                </a:solidFill>
                <a:latin typeface="Calibri"/>
                <a:cs typeface="Calibri"/>
              </a:defRPr>
            </a:lvl1pPr>
          </a:lstStyle>
          <a:p>
            <a:endParaRPr/>
          </a:p>
        </p:txBody>
      </p:sp>
      <p:sp>
        <p:nvSpPr>
          <p:cNvPr id="3" name="Holder 3"/>
          <p:cNvSpPr>
            <a:spLocks noGrp="1"/>
          </p:cNvSpPr>
          <p:nvPr>
            <p:ph type="body" idx="1"/>
          </p:nvPr>
        </p:nvSpPr>
        <p:spPr>
          <a:xfrm>
            <a:off x="4977213" y="1135888"/>
            <a:ext cx="5997787"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10/19/2020</a:t>
            </a:fld>
            <a:endParaRPr lang="en-US"/>
          </a:p>
        </p:txBody>
      </p:sp>
      <p:sp>
        <p:nvSpPr>
          <p:cNvPr id="6" name="Holder 6"/>
          <p:cNvSpPr>
            <a:spLocks noGrp="1"/>
          </p:cNvSpPr>
          <p:nvPr>
            <p:ph type="sldNum" sz="quarter" idx="7"/>
          </p:nvPr>
        </p:nvSpPr>
        <p:spPr>
          <a:xfrm>
            <a:off x="11842326" y="6677104"/>
            <a:ext cx="292945" cy="141064"/>
          </a:xfrm>
          <a:prstGeom prst="rect">
            <a:avLst/>
          </a:prstGeom>
        </p:spPr>
        <p:txBody>
          <a:bodyPr wrap="square" lIns="0" tIns="0" rIns="0" bIns="0">
            <a:spAutoFit/>
          </a:bodyPr>
          <a:lstStyle>
            <a:lvl1pPr>
              <a:defRPr sz="1050" b="1" i="0">
                <a:solidFill>
                  <a:schemeClr val="bg1"/>
                </a:solidFill>
                <a:latin typeface="Calibri"/>
                <a:cs typeface="Calibri"/>
              </a:defRPr>
            </a:lvl1pPr>
          </a:lstStyle>
          <a:p>
            <a:fld id="{9247D7D0-3AE4-486B-864E-E7EF38DF0434}" type="slidenum">
              <a:rPr lang="en-US" smtClean="0"/>
              <a:t>‹#›</a:t>
            </a:fld>
            <a:endParaRPr lang="en-US"/>
          </a:p>
        </p:txBody>
      </p:sp>
      <p:pic>
        <p:nvPicPr>
          <p:cNvPr id="32" name="Picture 31" descr="A close up of a map&#10;&#10;Description generated with high confidence">
            <a:extLst>
              <a:ext uri="{FF2B5EF4-FFF2-40B4-BE49-F238E27FC236}">
                <a16:creationId xmlns:a16="http://schemas.microsoft.com/office/drawing/2014/main" id="{996ACEF6-F57A-46BE-BA68-E29E45159C3D}"/>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24228" t="38034" r="24699" b="40419"/>
          <a:stretch/>
        </p:blipFill>
        <p:spPr>
          <a:xfrm>
            <a:off x="0" y="0"/>
            <a:ext cx="12192000" cy="6858000"/>
          </a:xfrm>
          <a:prstGeom prst="rect">
            <a:avLst/>
          </a:prstGeom>
        </p:spPr>
      </p:pic>
    </p:spTree>
    <p:extLst>
      <p:ext uri="{BB962C8B-B14F-4D97-AF65-F5344CB8AC3E}">
        <p14:creationId xmlns:p14="http://schemas.microsoft.com/office/powerpoint/2010/main" val="2400288840"/>
      </p:ext>
    </p:extLst>
  </p:cSld>
  <p:clrMap bg1="lt1" tx1="dk1" bg2="lt2" tx2="dk2" accent1="accent1" accent2="accent2" accent3="accent3" accent4="accent4" accent5="accent5" accent6="accent6" hlink="hlink" folHlink="folHlink"/>
  <p:sldLayoutIdLst>
    <p:sldLayoutId id="2147483666" r:id="rId1"/>
    <p:sldLayoutId id="2147483667" r:id="rId2"/>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360159"/>
            <a:ext cx="12192000" cy="497840"/>
          </a:xfrm>
          <a:prstGeom prst="rect">
            <a:avLst/>
          </a:prstGeom>
          <a:blipFill>
            <a:blip r:embed="rId4" cstate="print"/>
            <a:stretch>
              <a:fillRect/>
            </a:stretch>
          </a:blipFill>
        </p:spPr>
        <p:txBody>
          <a:bodyPr wrap="square" lIns="0" tIns="0" rIns="0" bIns="0" rtlCol="0"/>
          <a:lstStyle/>
          <a:p>
            <a:endParaRPr sz="1800"/>
          </a:p>
        </p:txBody>
      </p:sp>
      <p:sp>
        <p:nvSpPr>
          <p:cNvPr id="17" name="bg object 17"/>
          <p:cNvSpPr/>
          <p:nvPr/>
        </p:nvSpPr>
        <p:spPr>
          <a:xfrm>
            <a:off x="497136" y="6354383"/>
            <a:ext cx="127907" cy="95234"/>
          </a:xfrm>
          <a:prstGeom prst="rect">
            <a:avLst/>
          </a:prstGeom>
          <a:blipFill>
            <a:blip r:embed="rId5" cstate="print"/>
            <a:stretch>
              <a:fillRect/>
            </a:stretch>
          </a:blipFill>
        </p:spPr>
        <p:txBody>
          <a:bodyPr wrap="square" lIns="0" tIns="0" rIns="0" bIns="0" rtlCol="0"/>
          <a:lstStyle/>
          <a:p>
            <a:endParaRPr sz="1800"/>
          </a:p>
        </p:txBody>
      </p:sp>
      <p:sp>
        <p:nvSpPr>
          <p:cNvPr id="18" name="bg object 18"/>
          <p:cNvSpPr/>
          <p:nvPr/>
        </p:nvSpPr>
        <p:spPr>
          <a:xfrm>
            <a:off x="188366" y="6455968"/>
            <a:ext cx="640079" cy="331470"/>
          </a:xfrm>
          <a:custGeom>
            <a:avLst/>
            <a:gdLst/>
            <a:ahLst/>
            <a:cxnLst/>
            <a:rect l="l" t="t" r="r" b="b"/>
            <a:pathLst>
              <a:path w="480059" h="331470">
                <a:moveTo>
                  <a:pt x="185788" y="331292"/>
                </a:moveTo>
                <a:lnTo>
                  <a:pt x="179451" y="75603"/>
                </a:lnTo>
                <a:lnTo>
                  <a:pt x="162052" y="22009"/>
                </a:lnTo>
                <a:lnTo>
                  <a:pt x="109283" y="0"/>
                </a:lnTo>
                <a:lnTo>
                  <a:pt x="37960" y="0"/>
                </a:lnTo>
                <a:lnTo>
                  <a:pt x="0" y="180073"/>
                </a:lnTo>
                <a:lnTo>
                  <a:pt x="2184" y="217766"/>
                </a:lnTo>
                <a:lnTo>
                  <a:pt x="21831" y="252882"/>
                </a:lnTo>
                <a:lnTo>
                  <a:pt x="54495" y="283603"/>
                </a:lnTo>
                <a:lnTo>
                  <a:pt x="95694" y="308127"/>
                </a:lnTo>
                <a:lnTo>
                  <a:pt x="140944" y="324624"/>
                </a:lnTo>
                <a:lnTo>
                  <a:pt x="185788" y="331292"/>
                </a:lnTo>
                <a:close/>
              </a:path>
              <a:path w="480059" h="331470">
                <a:moveTo>
                  <a:pt x="479691" y="0"/>
                </a:moveTo>
                <a:lnTo>
                  <a:pt x="408952" y="0"/>
                </a:lnTo>
                <a:lnTo>
                  <a:pt x="375069" y="5816"/>
                </a:lnTo>
                <a:lnTo>
                  <a:pt x="346252" y="21856"/>
                </a:lnTo>
                <a:lnTo>
                  <a:pt x="323049" y="46024"/>
                </a:lnTo>
                <a:lnTo>
                  <a:pt x="305993" y="76187"/>
                </a:lnTo>
                <a:lnTo>
                  <a:pt x="191541" y="331292"/>
                </a:lnTo>
                <a:lnTo>
                  <a:pt x="239509" y="324662"/>
                </a:lnTo>
                <a:lnTo>
                  <a:pt x="291934" y="308254"/>
                </a:lnTo>
                <a:lnTo>
                  <a:pt x="343598" y="283819"/>
                </a:lnTo>
                <a:lnTo>
                  <a:pt x="389267" y="253136"/>
                </a:lnTo>
                <a:lnTo>
                  <a:pt x="423722" y="217970"/>
                </a:lnTo>
                <a:lnTo>
                  <a:pt x="441731" y="180073"/>
                </a:lnTo>
                <a:lnTo>
                  <a:pt x="479691" y="0"/>
                </a:lnTo>
                <a:close/>
              </a:path>
            </a:pathLst>
          </a:custGeom>
          <a:solidFill>
            <a:srgbClr val="2C338E"/>
          </a:solidFill>
        </p:spPr>
        <p:txBody>
          <a:bodyPr wrap="square" lIns="0" tIns="0" rIns="0" bIns="0" rtlCol="0"/>
          <a:lstStyle/>
          <a:p>
            <a:endParaRPr sz="1800"/>
          </a:p>
        </p:txBody>
      </p:sp>
      <p:sp>
        <p:nvSpPr>
          <p:cNvPr id="19" name="bg object 19"/>
          <p:cNvSpPr/>
          <p:nvPr/>
        </p:nvSpPr>
        <p:spPr>
          <a:xfrm>
            <a:off x="422278" y="5823405"/>
            <a:ext cx="270087" cy="325120"/>
          </a:xfrm>
          <a:custGeom>
            <a:avLst/>
            <a:gdLst/>
            <a:ahLst/>
            <a:cxnLst/>
            <a:rect l="l" t="t" r="r" b="b"/>
            <a:pathLst>
              <a:path w="202565" h="325120">
                <a:moveTo>
                  <a:pt x="101234" y="0"/>
                </a:moveTo>
                <a:lnTo>
                  <a:pt x="85126" y="156416"/>
                </a:lnTo>
                <a:lnTo>
                  <a:pt x="47742" y="136191"/>
                </a:lnTo>
                <a:lnTo>
                  <a:pt x="68450" y="175410"/>
                </a:lnTo>
                <a:lnTo>
                  <a:pt x="0" y="190483"/>
                </a:lnTo>
                <a:lnTo>
                  <a:pt x="68450" y="204863"/>
                </a:lnTo>
                <a:lnTo>
                  <a:pt x="47742" y="244129"/>
                </a:lnTo>
                <a:lnTo>
                  <a:pt x="86851" y="223350"/>
                </a:lnTo>
                <a:lnTo>
                  <a:pt x="101234" y="324929"/>
                </a:lnTo>
                <a:lnTo>
                  <a:pt x="116185" y="223350"/>
                </a:lnTo>
                <a:lnTo>
                  <a:pt x="154726" y="244129"/>
                </a:lnTo>
                <a:lnTo>
                  <a:pt x="134593" y="204863"/>
                </a:lnTo>
                <a:lnTo>
                  <a:pt x="202461" y="190483"/>
                </a:lnTo>
                <a:lnTo>
                  <a:pt x="134593" y="175410"/>
                </a:lnTo>
                <a:lnTo>
                  <a:pt x="154726" y="136191"/>
                </a:lnTo>
                <a:lnTo>
                  <a:pt x="117335" y="156416"/>
                </a:lnTo>
                <a:lnTo>
                  <a:pt x="101234" y="0"/>
                </a:lnTo>
                <a:close/>
              </a:path>
            </a:pathLst>
          </a:custGeom>
          <a:solidFill>
            <a:srgbClr val="C9C2E3"/>
          </a:solidFill>
        </p:spPr>
        <p:txBody>
          <a:bodyPr wrap="square" lIns="0" tIns="0" rIns="0" bIns="0" rtlCol="0"/>
          <a:lstStyle/>
          <a:p>
            <a:endParaRPr sz="1800"/>
          </a:p>
        </p:txBody>
      </p:sp>
      <p:sp>
        <p:nvSpPr>
          <p:cNvPr id="20" name="bg object 20"/>
          <p:cNvSpPr/>
          <p:nvPr/>
        </p:nvSpPr>
        <p:spPr>
          <a:xfrm>
            <a:off x="416910" y="5958443"/>
            <a:ext cx="273781" cy="90620"/>
          </a:xfrm>
          <a:prstGeom prst="rect">
            <a:avLst/>
          </a:prstGeom>
          <a:blipFill>
            <a:blip r:embed="rId6" cstate="print"/>
            <a:stretch>
              <a:fillRect/>
            </a:stretch>
          </a:blipFill>
        </p:spPr>
        <p:txBody>
          <a:bodyPr wrap="square" lIns="0" tIns="0" rIns="0" bIns="0" rtlCol="0"/>
          <a:lstStyle/>
          <a:p>
            <a:endParaRPr sz="1800"/>
          </a:p>
        </p:txBody>
      </p:sp>
      <p:sp>
        <p:nvSpPr>
          <p:cNvPr id="21" name="bg object 21"/>
          <p:cNvSpPr/>
          <p:nvPr/>
        </p:nvSpPr>
        <p:spPr>
          <a:xfrm>
            <a:off x="176107" y="6153530"/>
            <a:ext cx="381847" cy="628650"/>
          </a:xfrm>
          <a:custGeom>
            <a:avLst/>
            <a:gdLst/>
            <a:ahLst/>
            <a:cxnLst/>
            <a:rect l="l" t="t" r="r" b="b"/>
            <a:pathLst>
              <a:path w="286384" h="628650">
                <a:moveTo>
                  <a:pt x="198170" y="167005"/>
                </a:moveTo>
                <a:lnTo>
                  <a:pt x="194983" y="152946"/>
                </a:lnTo>
                <a:lnTo>
                  <a:pt x="187972" y="139788"/>
                </a:lnTo>
                <a:lnTo>
                  <a:pt x="178219" y="130302"/>
                </a:lnTo>
                <a:lnTo>
                  <a:pt x="167068" y="125361"/>
                </a:lnTo>
                <a:lnTo>
                  <a:pt x="155867" y="125831"/>
                </a:lnTo>
                <a:lnTo>
                  <a:pt x="146443" y="131445"/>
                </a:lnTo>
                <a:lnTo>
                  <a:pt x="140843" y="141338"/>
                </a:lnTo>
                <a:lnTo>
                  <a:pt x="139446" y="154152"/>
                </a:lnTo>
                <a:lnTo>
                  <a:pt x="142633" y="168541"/>
                </a:lnTo>
                <a:lnTo>
                  <a:pt x="149631" y="181368"/>
                </a:lnTo>
                <a:lnTo>
                  <a:pt x="159385" y="190690"/>
                </a:lnTo>
                <a:lnTo>
                  <a:pt x="170535" y="195567"/>
                </a:lnTo>
                <a:lnTo>
                  <a:pt x="181749" y="195084"/>
                </a:lnTo>
                <a:lnTo>
                  <a:pt x="191173" y="189471"/>
                </a:lnTo>
                <a:lnTo>
                  <a:pt x="196773" y="179641"/>
                </a:lnTo>
                <a:lnTo>
                  <a:pt x="198170" y="167005"/>
                </a:lnTo>
                <a:close/>
              </a:path>
              <a:path w="286384" h="628650">
                <a:moveTo>
                  <a:pt x="285851" y="0"/>
                </a:moveTo>
                <a:lnTo>
                  <a:pt x="276415" y="43649"/>
                </a:lnTo>
                <a:lnTo>
                  <a:pt x="267741" y="94411"/>
                </a:lnTo>
                <a:lnTo>
                  <a:pt x="254127" y="145288"/>
                </a:lnTo>
                <a:lnTo>
                  <a:pt x="229857" y="189255"/>
                </a:lnTo>
                <a:lnTo>
                  <a:pt x="189217" y="219329"/>
                </a:lnTo>
                <a:lnTo>
                  <a:pt x="128841" y="234429"/>
                </a:lnTo>
                <a:lnTo>
                  <a:pt x="67221" y="238379"/>
                </a:lnTo>
                <a:lnTo>
                  <a:pt x="19291" y="236689"/>
                </a:lnTo>
                <a:lnTo>
                  <a:pt x="0" y="234911"/>
                </a:lnTo>
                <a:lnTo>
                  <a:pt x="27571" y="241160"/>
                </a:lnTo>
                <a:lnTo>
                  <a:pt x="89001" y="258495"/>
                </a:lnTo>
                <a:lnTo>
                  <a:pt x="152374" y="284822"/>
                </a:lnTo>
                <a:lnTo>
                  <a:pt x="185775" y="318020"/>
                </a:lnTo>
                <a:lnTo>
                  <a:pt x="187401" y="338162"/>
                </a:lnTo>
                <a:lnTo>
                  <a:pt x="183832" y="364998"/>
                </a:lnTo>
                <a:lnTo>
                  <a:pt x="157822" y="442048"/>
                </a:lnTo>
                <a:lnTo>
                  <a:pt x="133731" y="493928"/>
                </a:lnTo>
                <a:lnTo>
                  <a:pt x="101142" y="555815"/>
                </a:lnTo>
                <a:lnTo>
                  <a:pt x="59232" y="628535"/>
                </a:lnTo>
                <a:lnTo>
                  <a:pt x="86106" y="597814"/>
                </a:lnTo>
                <a:lnTo>
                  <a:pt x="147383" y="520458"/>
                </a:lnTo>
                <a:lnTo>
                  <a:pt x="214045" y="418642"/>
                </a:lnTo>
                <a:lnTo>
                  <a:pt x="257098" y="314553"/>
                </a:lnTo>
                <a:lnTo>
                  <a:pt x="268211" y="253657"/>
                </a:lnTo>
                <a:lnTo>
                  <a:pt x="276059" y="191579"/>
                </a:lnTo>
                <a:lnTo>
                  <a:pt x="281178" y="131737"/>
                </a:lnTo>
                <a:lnTo>
                  <a:pt x="284149" y="77571"/>
                </a:lnTo>
                <a:lnTo>
                  <a:pt x="285521" y="32524"/>
                </a:lnTo>
                <a:lnTo>
                  <a:pt x="285851" y="0"/>
                </a:lnTo>
                <a:close/>
              </a:path>
            </a:pathLst>
          </a:custGeom>
          <a:solidFill>
            <a:srgbClr val="8478C0"/>
          </a:solidFill>
        </p:spPr>
        <p:txBody>
          <a:bodyPr wrap="square" lIns="0" tIns="0" rIns="0" bIns="0" rtlCol="0"/>
          <a:lstStyle/>
          <a:p>
            <a:endParaRPr sz="1800"/>
          </a:p>
        </p:txBody>
      </p:sp>
      <p:sp>
        <p:nvSpPr>
          <p:cNvPr id="22" name="bg object 22"/>
          <p:cNvSpPr/>
          <p:nvPr/>
        </p:nvSpPr>
        <p:spPr>
          <a:xfrm>
            <a:off x="277337" y="6102741"/>
            <a:ext cx="756073" cy="699135"/>
          </a:xfrm>
          <a:custGeom>
            <a:avLst/>
            <a:gdLst/>
            <a:ahLst/>
            <a:cxnLst/>
            <a:rect l="l" t="t" r="r" b="b"/>
            <a:pathLst>
              <a:path w="567055" h="699134">
                <a:moveTo>
                  <a:pt x="224315" y="0"/>
                </a:moveTo>
                <a:lnTo>
                  <a:pt x="224990" y="31914"/>
                </a:lnTo>
                <a:lnTo>
                  <a:pt x="224533" y="112905"/>
                </a:lnTo>
                <a:lnTo>
                  <a:pt x="219224" y="220843"/>
                </a:lnTo>
                <a:lnTo>
                  <a:pt x="205339" y="333596"/>
                </a:lnTo>
                <a:lnTo>
                  <a:pt x="190642" y="392499"/>
                </a:lnTo>
                <a:lnTo>
                  <a:pt x="170262" y="445199"/>
                </a:lnTo>
                <a:lnTo>
                  <a:pt x="145474" y="492690"/>
                </a:lnTo>
                <a:lnTo>
                  <a:pt x="117552" y="535968"/>
                </a:lnTo>
                <a:lnTo>
                  <a:pt x="87769" y="576025"/>
                </a:lnTo>
                <a:lnTo>
                  <a:pt x="57400" y="613858"/>
                </a:lnTo>
                <a:lnTo>
                  <a:pt x="27719" y="650459"/>
                </a:lnTo>
                <a:lnTo>
                  <a:pt x="0" y="686823"/>
                </a:lnTo>
                <a:lnTo>
                  <a:pt x="38903" y="655675"/>
                </a:lnTo>
                <a:lnTo>
                  <a:pt x="80914" y="616663"/>
                </a:lnTo>
                <a:lnTo>
                  <a:pt x="123438" y="574996"/>
                </a:lnTo>
                <a:lnTo>
                  <a:pt x="163880" y="535884"/>
                </a:lnTo>
                <a:lnTo>
                  <a:pt x="199642" y="504535"/>
                </a:lnTo>
                <a:lnTo>
                  <a:pt x="228130" y="486160"/>
                </a:lnTo>
                <a:lnTo>
                  <a:pt x="246748" y="485967"/>
                </a:lnTo>
                <a:lnTo>
                  <a:pt x="264523" y="502106"/>
                </a:lnTo>
                <a:lnTo>
                  <a:pt x="315984" y="558043"/>
                </a:lnTo>
                <a:lnTo>
                  <a:pt x="349000" y="597555"/>
                </a:lnTo>
                <a:lnTo>
                  <a:pt x="386426" y="644569"/>
                </a:lnTo>
                <a:lnTo>
                  <a:pt x="427926" y="698943"/>
                </a:lnTo>
                <a:lnTo>
                  <a:pt x="417705" y="671487"/>
                </a:lnTo>
                <a:lnTo>
                  <a:pt x="398408" y="627069"/>
                </a:lnTo>
                <a:lnTo>
                  <a:pt x="373778" y="571415"/>
                </a:lnTo>
                <a:lnTo>
                  <a:pt x="347559" y="510247"/>
                </a:lnTo>
                <a:lnTo>
                  <a:pt x="323492" y="449292"/>
                </a:lnTo>
                <a:lnTo>
                  <a:pt x="305322" y="394273"/>
                </a:lnTo>
                <a:lnTo>
                  <a:pt x="296791" y="350914"/>
                </a:lnTo>
                <a:lnTo>
                  <a:pt x="306482" y="319946"/>
                </a:lnTo>
                <a:lnTo>
                  <a:pt x="379903" y="282747"/>
                </a:lnTo>
                <a:lnTo>
                  <a:pt x="431036" y="273407"/>
                </a:lnTo>
                <a:lnTo>
                  <a:pt x="483386" y="268165"/>
                </a:lnTo>
                <a:lnTo>
                  <a:pt x="530655" y="265469"/>
                </a:lnTo>
                <a:lnTo>
                  <a:pt x="566545" y="263762"/>
                </a:lnTo>
                <a:lnTo>
                  <a:pt x="510685" y="258435"/>
                </a:lnTo>
                <a:lnTo>
                  <a:pt x="400835" y="251842"/>
                </a:lnTo>
                <a:lnTo>
                  <a:pt x="352641" y="246880"/>
                </a:lnTo>
                <a:lnTo>
                  <a:pt x="312798" y="238343"/>
                </a:lnTo>
                <a:lnTo>
                  <a:pt x="269757" y="203156"/>
                </a:lnTo>
                <a:lnTo>
                  <a:pt x="255943" y="147388"/>
                </a:lnTo>
                <a:lnTo>
                  <a:pt x="243801" y="94651"/>
                </a:lnTo>
                <a:lnTo>
                  <a:pt x="233277" y="45377"/>
                </a:lnTo>
                <a:lnTo>
                  <a:pt x="224315" y="0"/>
                </a:lnTo>
                <a:close/>
              </a:path>
            </a:pathLst>
          </a:custGeom>
          <a:solidFill>
            <a:srgbClr val="BCB3DD"/>
          </a:solidFill>
        </p:spPr>
        <p:txBody>
          <a:bodyPr wrap="square" lIns="0" tIns="0" rIns="0" bIns="0" rtlCol="0"/>
          <a:lstStyle/>
          <a:p>
            <a:endParaRPr sz="1800"/>
          </a:p>
        </p:txBody>
      </p:sp>
      <p:sp>
        <p:nvSpPr>
          <p:cNvPr id="23" name="bg object 23"/>
          <p:cNvSpPr/>
          <p:nvPr/>
        </p:nvSpPr>
        <p:spPr>
          <a:xfrm>
            <a:off x="670507" y="6233844"/>
            <a:ext cx="92095" cy="81776"/>
          </a:xfrm>
          <a:prstGeom prst="rect">
            <a:avLst/>
          </a:prstGeom>
          <a:blipFill>
            <a:blip r:embed="rId7" cstate="print"/>
            <a:stretch>
              <a:fillRect/>
            </a:stretch>
          </a:blipFill>
        </p:spPr>
        <p:txBody>
          <a:bodyPr wrap="square" lIns="0" tIns="0" rIns="0" bIns="0" rtlCol="0"/>
          <a:lstStyle/>
          <a:p>
            <a:endParaRPr sz="1800"/>
          </a:p>
        </p:txBody>
      </p:sp>
      <p:sp>
        <p:nvSpPr>
          <p:cNvPr id="24" name="bg object 24"/>
          <p:cNvSpPr/>
          <p:nvPr/>
        </p:nvSpPr>
        <p:spPr>
          <a:xfrm>
            <a:off x="2482942" y="6601412"/>
            <a:ext cx="80433" cy="74295"/>
          </a:xfrm>
          <a:custGeom>
            <a:avLst/>
            <a:gdLst/>
            <a:ahLst/>
            <a:cxnLst/>
            <a:rect l="l" t="t" r="r" b="b"/>
            <a:pathLst>
              <a:path w="60325" h="74295">
                <a:moveTo>
                  <a:pt x="59802" y="0"/>
                </a:moveTo>
                <a:lnTo>
                  <a:pt x="19014" y="0"/>
                </a:lnTo>
                <a:lnTo>
                  <a:pt x="0" y="73870"/>
                </a:lnTo>
                <a:lnTo>
                  <a:pt x="35114" y="73870"/>
                </a:lnTo>
                <a:lnTo>
                  <a:pt x="59802" y="0"/>
                </a:lnTo>
                <a:close/>
              </a:path>
            </a:pathLst>
          </a:custGeom>
          <a:solidFill>
            <a:srgbClr val="2C338E"/>
          </a:solidFill>
        </p:spPr>
        <p:txBody>
          <a:bodyPr wrap="square" lIns="0" tIns="0" rIns="0" bIns="0" rtlCol="0"/>
          <a:lstStyle/>
          <a:p>
            <a:endParaRPr sz="1800"/>
          </a:p>
        </p:txBody>
      </p:sp>
      <p:sp>
        <p:nvSpPr>
          <p:cNvPr id="25" name="bg object 25"/>
          <p:cNvSpPr/>
          <p:nvPr/>
        </p:nvSpPr>
        <p:spPr>
          <a:xfrm>
            <a:off x="965234" y="6458699"/>
            <a:ext cx="1507913" cy="247650"/>
          </a:xfrm>
          <a:custGeom>
            <a:avLst/>
            <a:gdLst/>
            <a:ahLst/>
            <a:cxnLst/>
            <a:rect l="l" t="t" r="r" b="b"/>
            <a:pathLst>
              <a:path w="1130935" h="247650">
                <a:moveTo>
                  <a:pt x="128270" y="146265"/>
                </a:moveTo>
                <a:lnTo>
                  <a:pt x="43141" y="146265"/>
                </a:lnTo>
                <a:lnTo>
                  <a:pt x="43141" y="108115"/>
                </a:lnTo>
                <a:lnTo>
                  <a:pt x="119634" y="108115"/>
                </a:lnTo>
                <a:lnTo>
                  <a:pt x="119634" y="72504"/>
                </a:lnTo>
                <a:lnTo>
                  <a:pt x="43141" y="72504"/>
                </a:lnTo>
                <a:lnTo>
                  <a:pt x="43141" y="38163"/>
                </a:lnTo>
                <a:lnTo>
                  <a:pt x="123672" y="38163"/>
                </a:lnTo>
                <a:lnTo>
                  <a:pt x="123672" y="0"/>
                </a:lnTo>
                <a:lnTo>
                  <a:pt x="0" y="0"/>
                </a:lnTo>
                <a:lnTo>
                  <a:pt x="0" y="38163"/>
                </a:lnTo>
                <a:lnTo>
                  <a:pt x="0" y="72504"/>
                </a:lnTo>
                <a:lnTo>
                  <a:pt x="0" y="108115"/>
                </a:lnTo>
                <a:lnTo>
                  <a:pt x="0" y="146265"/>
                </a:lnTo>
                <a:lnTo>
                  <a:pt x="0" y="184429"/>
                </a:lnTo>
                <a:lnTo>
                  <a:pt x="128270" y="184429"/>
                </a:lnTo>
                <a:lnTo>
                  <a:pt x="128270" y="146265"/>
                </a:lnTo>
                <a:close/>
              </a:path>
              <a:path w="1130935" h="247650">
                <a:moveTo>
                  <a:pt x="283019" y="54406"/>
                </a:moveTo>
                <a:lnTo>
                  <a:pt x="237566" y="54406"/>
                </a:lnTo>
                <a:lnTo>
                  <a:pt x="210489" y="138671"/>
                </a:lnTo>
                <a:lnTo>
                  <a:pt x="209956" y="138671"/>
                </a:lnTo>
                <a:lnTo>
                  <a:pt x="182359" y="54406"/>
                </a:lnTo>
                <a:lnTo>
                  <a:pt x="135737" y="54406"/>
                </a:lnTo>
                <a:lnTo>
                  <a:pt x="186347" y="184264"/>
                </a:lnTo>
                <a:lnTo>
                  <a:pt x="232346" y="184264"/>
                </a:lnTo>
                <a:lnTo>
                  <a:pt x="283019" y="54406"/>
                </a:lnTo>
                <a:close/>
              </a:path>
              <a:path w="1130935" h="247650">
                <a:moveTo>
                  <a:pt x="419874" y="131165"/>
                </a:moveTo>
                <a:lnTo>
                  <a:pt x="415277" y="91351"/>
                </a:lnTo>
                <a:lnTo>
                  <a:pt x="409778" y="79806"/>
                </a:lnTo>
                <a:lnTo>
                  <a:pt x="409511" y="79298"/>
                </a:lnTo>
                <a:lnTo>
                  <a:pt x="380784" y="55372"/>
                </a:lnTo>
                <a:lnTo>
                  <a:pt x="380784" y="97688"/>
                </a:lnTo>
                <a:lnTo>
                  <a:pt x="380784" y="104622"/>
                </a:lnTo>
                <a:lnTo>
                  <a:pt x="326110" y="104622"/>
                </a:lnTo>
                <a:lnTo>
                  <a:pt x="326110" y="101155"/>
                </a:lnTo>
                <a:lnTo>
                  <a:pt x="343979" y="82118"/>
                </a:lnTo>
                <a:lnTo>
                  <a:pt x="347421" y="80378"/>
                </a:lnTo>
                <a:lnTo>
                  <a:pt x="351409" y="79806"/>
                </a:lnTo>
                <a:lnTo>
                  <a:pt x="364070" y="79806"/>
                </a:lnTo>
                <a:lnTo>
                  <a:pt x="370433" y="82118"/>
                </a:lnTo>
                <a:lnTo>
                  <a:pt x="374421" y="87299"/>
                </a:lnTo>
                <a:lnTo>
                  <a:pt x="378472" y="91922"/>
                </a:lnTo>
                <a:lnTo>
                  <a:pt x="375170" y="53289"/>
                </a:lnTo>
                <a:lnTo>
                  <a:pt x="354863" y="50368"/>
                </a:lnTo>
                <a:lnTo>
                  <a:pt x="347675" y="50698"/>
                </a:lnTo>
                <a:lnTo>
                  <a:pt x="310388" y="65227"/>
                </a:lnTo>
                <a:lnTo>
                  <a:pt x="288175" y="98069"/>
                </a:lnTo>
                <a:lnTo>
                  <a:pt x="285330" y="120205"/>
                </a:lnTo>
                <a:lnTo>
                  <a:pt x="285648" y="128206"/>
                </a:lnTo>
                <a:lnTo>
                  <a:pt x="301485" y="165862"/>
                </a:lnTo>
                <a:lnTo>
                  <a:pt x="335584" y="186118"/>
                </a:lnTo>
                <a:lnTo>
                  <a:pt x="356628" y="188315"/>
                </a:lnTo>
                <a:lnTo>
                  <a:pt x="366204" y="187883"/>
                </a:lnTo>
                <a:lnTo>
                  <a:pt x="404469" y="172796"/>
                </a:lnTo>
                <a:lnTo>
                  <a:pt x="415277" y="161188"/>
                </a:lnTo>
                <a:lnTo>
                  <a:pt x="407136" y="155994"/>
                </a:lnTo>
                <a:lnTo>
                  <a:pt x="385381" y="142138"/>
                </a:lnTo>
                <a:lnTo>
                  <a:pt x="382460" y="146177"/>
                </a:lnTo>
                <a:lnTo>
                  <a:pt x="379018" y="149644"/>
                </a:lnTo>
                <a:lnTo>
                  <a:pt x="373875" y="151942"/>
                </a:lnTo>
                <a:lnTo>
                  <a:pt x="369277" y="154266"/>
                </a:lnTo>
                <a:lnTo>
                  <a:pt x="363524" y="155994"/>
                </a:lnTo>
                <a:lnTo>
                  <a:pt x="353174" y="155994"/>
                </a:lnTo>
                <a:lnTo>
                  <a:pt x="349732" y="154838"/>
                </a:lnTo>
                <a:lnTo>
                  <a:pt x="345668" y="153682"/>
                </a:lnTo>
                <a:lnTo>
                  <a:pt x="342214" y="152527"/>
                </a:lnTo>
                <a:lnTo>
                  <a:pt x="339382" y="150799"/>
                </a:lnTo>
                <a:lnTo>
                  <a:pt x="336461" y="149059"/>
                </a:lnTo>
                <a:lnTo>
                  <a:pt x="333629" y="146761"/>
                </a:lnTo>
                <a:lnTo>
                  <a:pt x="331330" y="143878"/>
                </a:lnTo>
                <a:lnTo>
                  <a:pt x="329565" y="140982"/>
                </a:lnTo>
                <a:lnTo>
                  <a:pt x="327266" y="138099"/>
                </a:lnTo>
                <a:lnTo>
                  <a:pt x="326110" y="134632"/>
                </a:lnTo>
                <a:lnTo>
                  <a:pt x="326110" y="131165"/>
                </a:lnTo>
                <a:lnTo>
                  <a:pt x="419874" y="131165"/>
                </a:lnTo>
                <a:close/>
              </a:path>
              <a:path w="1130935" h="247650">
                <a:moveTo>
                  <a:pt x="524535" y="52095"/>
                </a:moveTo>
                <a:lnTo>
                  <a:pt x="523379" y="51523"/>
                </a:lnTo>
                <a:lnTo>
                  <a:pt x="520547" y="51523"/>
                </a:lnTo>
                <a:lnTo>
                  <a:pt x="518782" y="50939"/>
                </a:lnTo>
                <a:lnTo>
                  <a:pt x="507288" y="50939"/>
                </a:lnTo>
                <a:lnTo>
                  <a:pt x="500380" y="53251"/>
                </a:lnTo>
                <a:lnTo>
                  <a:pt x="494093" y="57302"/>
                </a:lnTo>
                <a:lnTo>
                  <a:pt x="488340" y="61341"/>
                </a:lnTo>
                <a:lnTo>
                  <a:pt x="483743" y="67106"/>
                </a:lnTo>
                <a:lnTo>
                  <a:pt x="480301" y="73456"/>
                </a:lnTo>
                <a:lnTo>
                  <a:pt x="479679" y="73456"/>
                </a:lnTo>
                <a:lnTo>
                  <a:pt x="479679" y="54978"/>
                </a:lnTo>
                <a:lnTo>
                  <a:pt x="438899" y="54978"/>
                </a:lnTo>
                <a:lnTo>
                  <a:pt x="438899" y="184264"/>
                </a:lnTo>
                <a:lnTo>
                  <a:pt x="481444" y="184264"/>
                </a:lnTo>
                <a:lnTo>
                  <a:pt x="481444" y="117894"/>
                </a:lnTo>
                <a:lnTo>
                  <a:pt x="481444" y="115011"/>
                </a:lnTo>
                <a:lnTo>
                  <a:pt x="481977" y="112128"/>
                </a:lnTo>
                <a:lnTo>
                  <a:pt x="483133" y="108661"/>
                </a:lnTo>
                <a:lnTo>
                  <a:pt x="483743" y="105194"/>
                </a:lnTo>
                <a:lnTo>
                  <a:pt x="485432" y="102311"/>
                </a:lnTo>
                <a:lnTo>
                  <a:pt x="487730" y="99428"/>
                </a:lnTo>
                <a:lnTo>
                  <a:pt x="490029" y="95961"/>
                </a:lnTo>
                <a:lnTo>
                  <a:pt x="493483" y="93662"/>
                </a:lnTo>
                <a:lnTo>
                  <a:pt x="497547" y="91351"/>
                </a:lnTo>
                <a:lnTo>
                  <a:pt x="501002" y="89623"/>
                </a:lnTo>
                <a:lnTo>
                  <a:pt x="506133" y="88468"/>
                </a:lnTo>
                <a:lnTo>
                  <a:pt x="515327" y="88468"/>
                </a:lnTo>
                <a:lnTo>
                  <a:pt x="517093" y="89039"/>
                </a:lnTo>
                <a:lnTo>
                  <a:pt x="520547" y="89039"/>
                </a:lnTo>
                <a:lnTo>
                  <a:pt x="522846" y="89623"/>
                </a:lnTo>
                <a:lnTo>
                  <a:pt x="524535" y="52095"/>
                </a:lnTo>
                <a:close/>
              </a:path>
              <a:path w="1130935" h="247650">
                <a:moveTo>
                  <a:pt x="682701" y="54406"/>
                </a:moveTo>
                <a:lnTo>
                  <a:pt x="637857" y="54406"/>
                </a:lnTo>
                <a:lnTo>
                  <a:pt x="612013" y="138099"/>
                </a:lnTo>
                <a:lnTo>
                  <a:pt x="611403" y="138099"/>
                </a:lnTo>
                <a:lnTo>
                  <a:pt x="582650" y="54406"/>
                </a:lnTo>
                <a:lnTo>
                  <a:pt x="534885" y="54406"/>
                </a:lnTo>
                <a:lnTo>
                  <a:pt x="589013" y="182537"/>
                </a:lnTo>
                <a:lnTo>
                  <a:pt x="582650" y="198704"/>
                </a:lnTo>
                <a:lnTo>
                  <a:pt x="580351" y="202742"/>
                </a:lnTo>
                <a:lnTo>
                  <a:pt x="577507" y="205625"/>
                </a:lnTo>
                <a:lnTo>
                  <a:pt x="574598" y="209092"/>
                </a:lnTo>
                <a:lnTo>
                  <a:pt x="570001" y="210248"/>
                </a:lnTo>
                <a:lnTo>
                  <a:pt x="559041" y="210248"/>
                </a:lnTo>
                <a:lnTo>
                  <a:pt x="549300" y="207937"/>
                </a:lnTo>
                <a:lnTo>
                  <a:pt x="544703" y="244297"/>
                </a:lnTo>
                <a:lnTo>
                  <a:pt x="547535" y="244868"/>
                </a:lnTo>
                <a:lnTo>
                  <a:pt x="564248" y="247180"/>
                </a:lnTo>
                <a:lnTo>
                  <a:pt x="576364" y="247180"/>
                </a:lnTo>
                <a:lnTo>
                  <a:pt x="613168" y="227558"/>
                </a:lnTo>
                <a:lnTo>
                  <a:pt x="616000" y="221792"/>
                </a:lnTo>
                <a:lnTo>
                  <a:pt x="619455" y="216585"/>
                </a:lnTo>
                <a:lnTo>
                  <a:pt x="622363" y="210820"/>
                </a:lnTo>
                <a:lnTo>
                  <a:pt x="625195" y="203898"/>
                </a:lnTo>
                <a:lnTo>
                  <a:pt x="682701" y="54406"/>
                </a:lnTo>
                <a:close/>
              </a:path>
              <a:path w="1130935" h="247650">
                <a:moveTo>
                  <a:pt x="831138" y="119049"/>
                </a:moveTo>
                <a:lnTo>
                  <a:pt x="823252" y="86156"/>
                </a:lnTo>
                <a:lnTo>
                  <a:pt x="822134" y="84023"/>
                </a:lnTo>
                <a:lnTo>
                  <a:pt x="793191" y="57797"/>
                </a:lnTo>
                <a:lnTo>
                  <a:pt x="790270" y="56515"/>
                </a:lnTo>
                <a:lnTo>
                  <a:pt x="790270" y="115011"/>
                </a:lnTo>
                <a:lnTo>
                  <a:pt x="790270" y="123088"/>
                </a:lnTo>
                <a:lnTo>
                  <a:pt x="789736" y="127127"/>
                </a:lnTo>
                <a:lnTo>
                  <a:pt x="787971" y="131165"/>
                </a:lnTo>
                <a:lnTo>
                  <a:pt x="786815" y="135216"/>
                </a:lnTo>
                <a:lnTo>
                  <a:pt x="785139" y="138671"/>
                </a:lnTo>
                <a:lnTo>
                  <a:pt x="782218" y="142138"/>
                </a:lnTo>
                <a:lnTo>
                  <a:pt x="779919" y="145021"/>
                </a:lnTo>
                <a:lnTo>
                  <a:pt x="776465" y="147904"/>
                </a:lnTo>
                <a:lnTo>
                  <a:pt x="772477" y="149644"/>
                </a:lnTo>
                <a:lnTo>
                  <a:pt x="769035" y="151371"/>
                </a:lnTo>
                <a:lnTo>
                  <a:pt x="764438" y="152527"/>
                </a:lnTo>
                <a:lnTo>
                  <a:pt x="754621" y="152527"/>
                </a:lnTo>
                <a:lnTo>
                  <a:pt x="736828" y="142138"/>
                </a:lnTo>
                <a:lnTo>
                  <a:pt x="733920" y="138671"/>
                </a:lnTo>
                <a:lnTo>
                  <a:pt x="732231" y="135216"/>
                </a:lnTo>
                <a:lnTo>
                  <a:pt x="731088" y="131165"/>
                </a:lnTo>
                <a:lnTo>
                  <a:pt x="729322" y="127127"/>
                </a:lnTo>
                <a:lnTo>
                  <a:pt x="728776" y="123088"/>
                </a:lnTo>
                <a:lnTo>
                  <a:pt x="728776" y="115011"/>
                </a:lnTo>
                <a:lnTo>
                  <a:pt x="729322" y="110972"/>
                </a:lnTo>
                <a:lnTo>
                  <a:pt x="731088" y="106934"/>
                </a:lnTo>
                <a:lnTo>
                  <a:pt x="732231" y="102895"/>
                </a:lnTo>
                <a:lnTo>
                  <a:pt x="746036" y="89039"/>
                </a:lnTo>
                <a:lnTo>
                  <a:pt x="750023" y="86728"/>
                </a:lnTo>
                <a:lnTo>
                  <a:pt x="754087" y="86156"/>
                </a:lnTo>
                <a:lnTo>
                  <a:pt x="764438" y="86156"/>
                </a:lnTo>
                <a:lnTo>
                  <a:pt x="768426" y="86728"/>
                </a:lnTo>
                <a:lnTo>
                  <a:pt x="772477" y="89039"/>
                </a:lnTo>
                <a:lnTo>
                  <a:pt x="776465" y="90766"/>
                </a:lnTo>
                <a:lnTo>
                  <a:pt x="779386" y="93078"/>
                </a:lnTo>
                <a:lnTo>
                  <a:pt x="782218" y="95961"/>
                </a:lnTo>
                <a:lnTo>
                  <a:pt x="786815" y="102895"/>
                </a:lnTo>
                <a:lnTo>
                  <a:pt x="790270" y="115011"/>
                </a:lnTo>
                <a:lnTo>
                  <a:pt x="790270" y="56515"/>
                </a:lnTo>
                <a:lnTo>
                  <a:pt x="759218" y="50368"/>
                </a:lnTo>
                <a:lnTo>
                  <a:pt x="752017" y="50685"/>
                </a:lnTo>
                <a:lnTo>
                  <a:pt x="713651" y="64731"/>
                </a:lnTo>
                <a:lnTo>
                  <a:pt x="690702" y="96888"/>
                </a:lnTo>
                <a:lnTo>
                  <a:pt x="687298" y="119049"/>
                </a:lnTo>
                <a:lnTo>
                  <a:pt x="687717" y="126720"/>
                </a:lnTo>
                <a:lnTo>
                  <a:pt x="704075" y="164947"/>
                </a:lnTo>
                <a:lnTo>
                  <a:pt x="738212" y="185877"/>
                </a:lnTo>
                <a:lnTo>
                  <a:pt x="759218" y="188315"/>
                </a:lnTo>
                <a:lnTo>
                  <a:pt x="766470" y="188074"/>
                </a:lnTo>
                <a:lnTo>
                  <a:pt x="804799" y="173951"/>
                </a:lnTo>
                <a:lnTo>
                  <a:pt x="822960" y="152527"/>
                </a:lnTo>
                <a:lnTo>
                  <a:pt x="825385" y="147904"/>
                </a:lnTo>
                <a:lnTo>
                  <a:pt x="827963" y="141211"/>
                </a:lnTo>
                <a:lnTo>
                  <a:pt x="829754" y="134124"/>
                </a:lnTo>
                <a:lnTo>
                  <a:pt x="830795" y="126720"/>
                </a:lnTo>
                <a:lnTo>
                  <a:pt x="831138" y="119049"/>
                </a:lnTo>
                <a:close/>
              </a:path>
              <a:path w="1130935" h="247650">
                <a:moveTo>
                  <a:pt x="978344" y="97688"/>
                </a:moveTo>
                <a:lnTo>
                  <a:pt x="958786" y="59029"/>
                </a:lnTo>
                <a:lnTo>
                  <a:pt x="939241" y="50939"/>
                </a:lnTo>
                <a:lnTo>
                  <a:pt x="926592" y="50939"/>
                </a:lnTo>
                <a:lnTo>
                  <a:pt x="892086" y="72872"/>
                </a:lnTo>
                <a:lnTo>
                  <a:pt x="891552" y="72872"/>
                </a:lnTo>
                <a:lnTo>
                  <a:pt x="891552" y="54406"/>
                </a:lnTo>
                <a:lnTo>
                  <a:pt x="850074" y="54406"/>
                </a:lnTo>
                <a:lnTo>
                  <a:pt x="850074" y="184264"/>
                </a:lnTo>
                <a:lnTo>
                  <a:pt x="893241" y="184264"/>
                </a:lnTo>
                <a:lnTo>
                  <a:pt x="893241" y="113855"/>
                </a:lnTo>
                <a:lnTo>
                  <a:pt x="893241" y="110401"/>
                </a:lnTo>
                <a:lnTo>
                  <a:pt x="905891" y="88468"/>
                </a:lnTo>
                <a:lnTo>
                  <a:pt x="908799" y="86728"/>
                </a:lnTo>
                <a:lnTo>
                  <a:pt x="912253" y="86156"/>
                </a:lnTo>
                <a:lnTo>
                  <a:pt x="919683" y="86156"/>
                </a:lnTo>
                <a:lnTo>
                  <a:pt x="923137" y="86728"/>
                </a:lnTo>
                <a:lnTo>
                  <a:pt x="925436" y="88468"/>
                </a:lnTo>
                <a:lnTo>
                  <a:pt x="927735" y="89623"/>
                </a:lnTo>
                <a:lnTo>
                  <a:pt x="930033" y="91922"/>
                </a:lnTo>
                <a:lnTo>
                  <a:pt x="931189" y="94234"/>
                </a:lnTo>
                <a:lnTo>
                  <a:pt x="932954" y="97116"/>
                </a:lnTo>
                <a:lnTo>
                  <a:pt x="934097" y="102895"/>
                </a:lnTo>
                <a:lnTo>
                  <a:pt x="935253" y="106349"/>
                </a:lnTo>
                <a:lnTo>
                  <a:pt x="935253" y="184264"/>
                </a:lnTo>
                <a:lnTo>
                  <a:pt x="978344" y="184264"/>
                </a:lnTo>
                <a:lnTo>
                  <a:pt x="978344" y="97688"/>
                </a:lnTo>
                <a:close/>
              </a:path>
              <a:path w="1130935" h="247650">
                <a:moveTo>
                  <a:pt x="1130757" y="128282"/>
                </a:moveTo>
                <a:lnTo>
                  <a:pt x="1123086" y="85001"/>
                </a:lnTo>
                <a:lnTo>
                  <a:pt x="1091653" y="55562"/>
                </a:lnTo>
                <a:lnTo>
                  <a:pt x="1091120" y="55372"/>
                </a:lnTo>
                <a:lnTo>
                  <a:pt x="1091120" y="97688"/>
                </a:lnTo>
                <a:lnTo>
                  <a:pt x="1091120" y="104622"/>
                </a:lnTo>
                <a:lnTo>
                  <a:pt x="1036459" y="104622"/>
                </a:lnTo>
                <a:lnTo>
                  <a:pt x="1036459" y="101155"/>
                </a:lnTo>
                <a:lnTo>
                  <a:pt x="1037602" y="98272"/>
                </a:lnTo>
                <a:lnTo>
                  <a:pt x="1039368" y="95389"/>
                </a:lnTo>
                <a:lnTo>
                  <a:pt x="1040523" y="91922"/>
                </a:lnTo>
                <a:lnTo>
                  <a:pt x="1045121" y="87299"/>
                </a:lnTo>
                <a:lnTo>
                  <a:pt x="1047953" y="85001"/>
                </a:lnTo>
                <a:lnTo>
                  <a:pt x="1050874" y="83261"/>
                </a:lnTo>
                <a:lnTo>
                  <a:pt x="1054315" y="82118"/>
                </a:lnTo>
                <a:lnTo>
                  <a:pt x="1057770" y="80378"/>
                </a:lnTo>
                <a:lnTo>
                  <a:pt x="1061758" y="79806"/>
                </a:lnTo>
                <a:lnTo>
                  <a:pt x="1074407" y="79806"/>
                </a:lnTo>
                <a:lnTo>
                  <a:pt x="1080770" y="82118"/>
                </a:lnTo>
                <a:lnTo>
                  <a:pt x="1084757" y="87299"/>
                </a:lnTo>
                <a:lnTo>
                  <a:pt x="1089355" y="91922"/>
                </a:lnTo>
                <a:lnTo>
                  <a:pt x="1085519" y="53289"/>
                </a:lnTo>
                <a:lnTo>
                  <a:pt x="1065822" y="50368"/>
                </a:lnTo>
                <a:lnTo>
                  <a:pt x="1058570" y="50698"/>
                </a:lnTo>
                <a:lnTo>
                  <a:pt x="1020737" y="65227"/>
                </a:lnTo>
                <a:lnTo>
                  <a:pt x="998766" y="97967"/>
                </a:lnTo>
                <a:lnTo>
                  <a:pt x="995591" y="120205"/>
                </a:lnTo>
                <a:lnTo>
                  <a:pt x="995946" y="128282"/>
                </a:lnTo>
                <a:lnTo>
                  <a:pt x="1012050" y="165862"/>
                </a:lnTo>
                <a:lnTo>
                  <a:pt x="1045921" y="186118"/>
                </a:lnTo>
                <a:lnTo>
                  <a:pt x="1066977" y="188315"/>
                </a:lnTo>
                <a:lnTo>
                  <a:pt x="1076540" y="187883"/>
                </a:lnTo>
                <a:lnTo>
                  <a:pt x="1115047" y="172796"/>
                </a:lnTo>
                <a:lnTo>
                  <a:pt x="1125626" y="161188"/>
                </a:lnTo>
                <a:lnTo>
                  <a:pt x="1117625" y="155994"/>
                </a:lnTo>
                <a:lnTo>
                  <a:pt x="1096264" y="142138"/>
                </a:lnTo>
                <a:lnTo>
                  <a:pt x="1092809" y="146177"/>
                </a:lnTo>
                <a:lnTo>
                  <a:pt x="1089355" y="149644"/>
                </a:lnTo>
                <a:lnTo>
                  <a:pt x="1084757" y="151942"/>
                </a:lnTo>
                <a:lnTo>
                  <a:pt x="1079627" y="154266"/>
                </a:lnTo>
                <a:lnTo>
                  <a:pt x="1074407" y="155994"/>
                </a:lnTo>
                <a:lnTo>
                  <a:pt x="1063523" y="155994"/>
                </a:lnTo>
                <a:lnTo>
                  <a:pt x="1056627" y="153682"/>
                </a:lnTo>
                <a:lnTo>
                  <a:pt x="1052563" y="152527"/>
                </a:lnTo>
                <a:lnTo>
                  <a:pt x="1049718" y="150799"/>
                </a:lnTo>
                <a:lnTo>
                  <a:pt x="1046810" y="149059"/>
                </a:lnTo>
                <a:lnTo>
                  <a:pt x="1043965" y="146761"/>
                </a:lnTo>
                <a:lnTo>
                  <a:pt x="1036459" y="131165"/>
                </a:lnTo>
                <a:lnTo>
                  <a:pt x="1130223" y="131165"/>
                </a:lnTo>
                <a:lnTo>
                  <a:pt x="1130223" y="129438"/>
                </a:lnTo>
                <a:lnTo>
                  <a:pt x="1130757" y="128282"/>
                </a:lnTo>
                <a:close/>
              </a:path>
            </a:pathLst>
          </a:custGeom>
          <a:solidFill>
            <a:srgbClr val="2C338E"/>
          </a:solidFill>
        </p:spPr>
        <p:txBody>
          <a:bodyPr wrap="square" lIns="0" tIns="0" rIns="0" bIns="0" rtlCol="0"/>
          <a:lstStyle/>
          <a:p>
            <a:endParaRPr sz="1800"/>
          </a:p>
        </p:txBody>
      </p:sp>
      <p:sp>
        <p:nvSpPr>
          <p:cNvPr id="26" name="bg object 26"/>
          <p:cNvSpPr/>
          <p:nvPr/>
        </p:nvSpPr>
        <p:spPr>
          <a:xfrm>
            <a:off x="3609473" y="6446150"/>
            <a:ext cx="191347" cy="201295"/>
          </a:xfrm>
          <a:custGeom>
            <a:avLst/>
            <a:gdLst/>
            <a:ahLst/>
            <a:cxnLst/>
            <a:rect l="l" t="t" r="r" b="b"/>
            <a:pathLst>
              <a:path w="143510" h="201295">
                <a:moveTo>
                  <a:pt x="70229" y="63489"/>
                </a:moveTo>
                <a:lnTo>
                  <a:pt x="61029" y="63489"/>
                </a:lnTo>
                <a:lnTo>
                  <a:pt x="54238" y="63822"/>
                </a:lnTo>
                <a:lnTo>
                  <a:pt x="16100" y="83691"/>
                </a:lnTo>
                <a:lnTo>
                  <a:pt x="225" y="124775"/>
                </a:lnTo>
                <a:lnTo>
                  <a:pt x="0" y="131592"/>
                </a:lnTo>
                <a:lnTo>
                  <a:pt x="225" y="138411"/>
                </a:lnTo>
                <a:lnTo>
                  <a:pt x="16100" y="179502"/>
                </a:lnTo>
                <a:lnTo>
                  <a:pt x="54465" y="200441"/>
                </a:lnTo>
                <a:lnTo>
                  <a:pt x="61565" y="200857"/>
                </a:lnTo>
                <a:lnTo>
                  <a:pt x="70229" y="200857"/>
                </a:lnTo>
                <a:lnTo>
                  <a:pt x="78279" y="198542"/>
                </a:lnTo>
                <a:lnTo>
                  <a:pt x="85716" y="195082"/>
                </a:lnTo>
                <a:lnTo>
                  <a:pt x="93766" y="191621"/>
                </a:lnTo>
                <a:lnTo>
                  <a:pt x="99517" y="186423"/>
                </a:lnTo>
                <a:lnTo>
                  <a:pt x="103580" y="180078"/>
                </a:lnTo>
                <a:lnTo>
                  <a:pt x="143218" y="180078"/>
                </a:lnTo>
                <a:lnTo>
                  <a:pt x="143218" y="165067"/>
                </a:lnTo>
                <a:lnTo>
                  <a:pt x="66779" y="165067"/>
                </a:lnTo>
                <a:lnTo>
                  <a:pt x="62179" y="163914"/>
                </a:lnTo>
                <a:lnTo>
                  <a:pt x="58115" y="162183"/>
                </a:lnTo>
                <a:lnTo>
                  <a:pt x="54665" y="160453"/>
                </a:lnTo>
                <a:lnTo>
                  <a:pt x="51215" y="157569"/>
                </a:lnTo>
                <a:lnTo>
                  <a:pt x="48915" y="154678"/>
                </a:lnTo>
                <a:lnTo>
                  <a:pt x="46001" y="151794"/>
                </a:lnTo>
                <a:lnTo>
                  <a:pt x="44315" y="147757"/>
                </a:lnTo>
                <a:lnTo>
                  <a:pt x="42551" y="143712"/>
                </a:lnTo>
                <a:lnTo>
                  <a:pt x="41401" y="139675"/>
                </a:lnTo>
                <a:lnTo>
                  <a:pt x="40941" y="136214"/>
                </a:lnTo>
                <a:lnTo>
                  <a:pt x="40864" y="127555"/>
                </a:lnTo>
                <a:lnTo>
                  <a:pt x="41401" y="123518"/>
                </a:lnTo>
                <a:lnTo>
                  <a:pt x="42551" y="119473"/>
                </a:lnTo>
                <a:lnTo>
                  <a:pt x="44315" y="115435"/>
                </a:lnTo>
                <a:lnTo>
                  <a:pt x="46001" y="111975"/>
                </a:lnTo>
                <a:lnTo>
                  <a:pt x="48915" y="108507"/>
                </a:lnTo>
                <a:lnTo>
                  <a:pt x="51215" y="105623"/>
                </a:lnTo>
                <a:lnTo>
                  <a:pt x="54665" y="103316"/>
                </a:lnTo>
                <a:lnTo>
                  <a:pt x="58115" y="101586"/>
                </a:lnTo>
                <a:lnTo>
                  <a:pt x="62179" y="99271"/>
                </a:lnTo>
                <a:lnTo>
                  <a:pt x="66779" y="98694"/>
                </a:lnTo>
                <a:lnTo>
                  <a:pt x="143218" y="98694"/>
                </a:lnTo>
                <a:lnTo>
                  <a:pt x="143218" y="80807"/>
                </a:lnTo>
                <a:lnTo>
                  <a:pt x="100130" y="80807"/>
                </a:lnTo>
                <a:lnTo>
                  <a:pt x="96680" y="76762"/>
                </a:lnTo>
                <a:lnTo>
                  <a:pt x="91466" y="72725"/>
                </a:lnTo>
                <a:lnTo>
                  <a:pt x="85179" y="69264"/>
                </a:lnTo>
                <a:lnTo>
                  <a:pt x="78279" y="65219"/>
                </a:lnTo>
                <a:lnTo>
                  <a:pt x="70229" y="63489"/>
                </a:lnTo>
                <a:close/>
              </a:path>
              <a:path w="143510" h="201295">
                <a:moveTo>
                  <a:pt x="143218" y="180078"/>
                </a:moveTo>
                <a:lnTo>
                  <a:pt x="104117" y="180078"/>
                </a:lnTo>
                <a:lnTo>
                  <a:pt x="104117" y="196812"/>
                </a:lnTo>
                <a:lnTo>
                  <a:pt x="143218" y="196812"/>
                </a:lnTo>
                <a:lnTo>
                  <a:pt x="143218" y="180078"/>
                </a:lnTo>
                <a:close/>
              </a:path>
              <a:path w="143510" h="201295">
                <a:moveTo>
                  <a:pt x="143218" y="98694"/>
                </a:moveTo>
                <a:lnTo>
                  <a:pt x="76516" y="98694"/>
                </a:lnTo>
                <a:lnTo>
                  <a:pt x="80579" y="99271"/>
                </a:lnTo>
                <a:lnTo>
                  <a:pt x="84566" y="101586"/>
                </a:lnTo>
                <a:lnTo>
                  <a:pt x="102430" y="127555"/>
                </a:lnTo>
                <a:lnTo>
                  <a:pt x="102430" y="136214"/>
                </a:lnTo>
                <a:lnTo>
                  <a:pt x="76516" y="165067"/>
                </a:lnTo>
                <a:lnTo>
                  <a:pt x="143218" y="165067"/>
                </a:lnTo>
                <a:lnTo>
                  <a:pt x="143218" y="98694"/>
                </a:lnTo>
                <a:close/>
              </a:path>
              <a:path w="143510" h="201295">
                <a:moveTo>
                  <a:pt x="143218" y="0"/>
                </a:moveTo>
                <a:lnTo>
                  <a:pt x="100667" y="0"/>
                </a:lnTo>
                <a:lnTo>
                  <a:pt x="100667" y="80807"/>
                </a:lnTo>
                <a:lnTo>
                  <a:pt x="143218" y="80807"/>
                </a:lnTo>
                <a:lnTo>
                  <a:pt x="143218" y="0"/>
                </a:lnTo>
                <a:close/>
              </a:path>
            </a:pathLst>
          </a:custGeom>
          <a:solidFill>
            <a:srgbClr val="2C338E"/>
          </a:solidFill>
        </p:spPr>
        <p:txBody>
          <a:bodyPr wrap="square" lIns="0" tIns="0" rIns="0" bIns="0" rtlCol="0"/>
          <a:lstStyle/>
          <a:p>
            <a:endParaRPr sz="1800"/>
          </a:p>
        </p:txBody>
      </p:sp>
      <p:sp>
        <p:nvSpPr>
          <p:cNvPr id="27" name="bg object 27"/>
          <p:cNvSpPr/>
          <p:nvPr/>
        </p:nvSpPr>
        <p:spPr>
          <a:xfrm>
            <a:off x="3834985" y="6509061"/>
            <a:ext cx="419433" cy="196812"/>
          </a:xfrm>
          <a:prstGeom prst="rect">
            <a:avLst/>
          </a:prstGeom>
          <a:blipFill>
            <a:blip r:embed="rId8" cstate="print"/>
            <a:stretch>
              <a:fillRect/>
            </a:stretch>
          </a:blipFill>
        </p:spPr>
        <p:txBody>
          <a:bodyPr wrap="square" lIns="0" tIns="0" rIns="0" bIns="0" rtlCol="0"/>
          <a:lstStyle/>
          <a:p>
            <a:endParaRPr sz="1800"/>
          </a:p>
        </p:txBody>
      </p:sp>
      <p:sp>
        <p:nvSpPr>
          <p:cNvPr id="28" name="bg object 28"/>
          <p:cNvSpPr/>
          <p:nvPr/>
        </p:nvSpPr>
        <p:spPr>
          <a:xfrm>
            <a:off x="3277430" y="6509639"/>
            <a:ext cx="325967" cy="196850"/>
          </a:xfrm>
          <a:custGeom>
            <a:avLst/>
            <a:gdLst/>
            <a:ahLst/>
            <a:cxnLst/>
            <a:rect l="l" t="t" r="r" b="b"/>
            <a:pathLst>
              <a:path w="244475" h="196850">
                <a:moveTo>
                  <a:pt x="85725" y="1155"/>
                </a:moveTo>
                <a:lnTo>
                  <a:pt x="84569" y="584"/>
                </a:lnTo>
                <a:lnTo>
                  <a:pt x="83426" y="584"/>
                </a:lnTo>
                <a:lnTo>
                  <a:pt x="81661" y="0"/>
                </a:lnTo>
                <a:lnTo>
                  <a:pt x="76517" y="0"/>
                </a:lnTo>
                <a:lnTo>
                  <a:pt x="69011" y="0"/>
                </a:lnTo>
                <a:lnTo>
                  <a:pt x="61569" y="2311"/>
                </a:lnTo>
                <a:lnTo>
                  <a:pt x="55816" y="6362"/>
                </a:lnTo>
                <a:lnTo>
                  <a:pt x="49453" y="10401"/>
                </a:lnTo>
                <a:lnTo>
                  <a:pt x="44856" y="16167"/>
                </a:lnTo>
                <a:lnTo>
                  <a:pt x="41402" y="22517"/>
                </a:lnTo>
                <a:lnTo>
                  <a:pt x="40868" y="22517"/>
                </a:lnTo>
                <a:lnTo>
                  <a:pt x="40868" y="4038"/>
                </a:lnTo>
                <a:lnTo>
                  <a:pt x="0" y="4038"/>
                </a:lnTo>
                <a:lnTo>
                  <a:pt x="0" y="133324"/>
                </a:lnTo>
                <a:lnTo>
                  <a:pt x="42557" y="133324"/>
                </a:lnTo>
                <a:lnTo>
                  <a:pt x="42557" y="64071"/>
                </a:lnTo>
                <a:lnTo>
                  <a:pt x="43167" y="61188"/>
                </a:lnTo>
                <a:lnTo>
                  <a:pt x="45466" y="54254"/>
                </a:lnTo>
                <a:lnTo>
                  <a:pt x="47155" y="51371"/>
                </a:lnTo>
                <a:lnTo>
                  <a:pt x="49453" y="48488"/>
                </a:lnTo>
                <a:lnTo>
                  <a:pt x="51752" y="45021"/>
                </a:lnTo>
                <a:lnTo>
                  <a:pt x="54673" y="42722"/>
                </a:lnTo>
                <a:lnTo>
                  <a:pt x="58661" y="40411"/>
                </a:lnTo>
                <a:lnTo>
                  <a:pt x="62725" y="38684"/>
                </a:lnTo>
                <a:lnTo>
                  <a:pt x="67322" y="37528"/>
                </a:lnTo>
                <a:lnTo>
                  <a:pt x="76517" y="37528"/>
                </a:lnTo>
                <a:lnTo>
                  <a:pt x="78206" y="38100"/>
                </a:lnTo>
                <a:lnTo>
                  <a:pt x="82270" y="38100"/>
                </a:lnTo>
                <a:lnTo>
                  <a:pt x="83959" y="38684"/>
                </a:lnTo>
                <a:lnTo>
                  <a:pt x="85725" y="1155"/>
                </a:lnTo>
                <a:close/>
              </a:path>
              <a:path w="244475" h="196850">
                <a:moveTo>
                  <a:pt x="244424" y="3467"/>
                </a:moveTo>
                <a:lnTo>
                  <a:pt x="199034" y="3467"/>
                </a:lnTo>
                <a:lnTo>
                  <a:pt x="173126" y="87160"/>
                </a:lnTo>
                <a:lnTo>
                  <a:pt x="172593" y="87160"/>
                </a:lnTo>
                <a:lnTo>
                  <a:pt x="143764" y="3467"/>
                </a:lnTo>
                <a:lnTo>
                  <a:pt x="96608" y="3467"/>
                </a:lnTo>
                <a:lnTo>
                  <a:pt x="150736" y="131597"/>
                </a:lnTo>
                <a:lnTo>
                  <a:pt x="146062" y="141986"/>
                </a:lnTo>
                <a:lnTo>
                  <a:pt x="144373" y="147764"/>
                </a:lnTo>
                <a:lnTo>
                  <a:pt x="141465" y="151803"/>
                </a:lnTo>
                <a:lnTo>
                  <a:pt x="138620" y="154686"/>
                </a:lnTo>
                <a:lnTo>
                  <a:pt x="135712" y="158153"/>
                </a:lnTo>
                <a:lnTo>
                  <a:pt x="131114" y="159308"/>
                </a:lnTo>
                <a:lnTo>
                  <a:pt x="120218" y="159308"/>
                </a:lnTo>
                <a:lnTo>
                  <a:pt x="110413" y="156997"/>
                </a:lnTo>
                <a:lnTo>
                  <a:pt x="105803" y="193357"/>
                </a:lnTo>
                <a:lnTo>
                  <a:pt x="112712" y="194513"/>
                </a:lnTo>
                <a:lnTo>
                  <a:pt x="125361" y="196240"/>
                </a:lnTo>
                <a:lnTo>
                  <a:pt x="137477" y="196240"/>
                </a:lnTo>
                <a:lnTo>
                  <a:pt x="174269" y="176618"/>
                </a:lnTo>
                <a:lnTo>
                  <a:pt x="186385" y="152958"/>
                </a:lnTo>
                <a:lnTo>
                  <a:pt x="244424" y="3467"/>
                </a:lnTo>
                <a:close/>
              </a:path>
            </a:pathLst>
          </a:custGeom>
          <a:solidFill>
            <a:srgbClr val="2C338E"/>
          </a:solidFill>
        </p:spPr>
        <p:txBody>
          <a:bodyPr wrap="square" lIns="0" tIns="0" rIns="0" bIns="0" rtlCol="0"/>
          <a:lstStyle/>
          <a:p>
            <a:endParaRPr sz="1800"/>
          </a:p>
        </p:txBody>
      </p:sp>
      <p:sp>
        <p:nvSpPr>
          <p:cNvPr id="29" name="bg object 29"/>
          <p:cNvSpPr/>
          <p:nvPr/>
        </p:nvSpPr>
        <p:spPr>
          <a:xfrm>
            <a:off x="2672365" y="6458695"/>
            <a:ext cx="569808" cy="188311"/>
          </a:xfrm>
          <a:prstGeom prst="rect">
            <a:avLst/>
          </a:prstGeom>
          <a:blipFill>
            <a:blip r:embed="rId9" cstate="print"/>
            <a:stretch>
              <a:fillRect/>
            </a:stretch>
          </a:blipFill>
        </p:spPr>
        <p:txBody>
          <a:bodyPr wrap="square" lIns="0" tIns="0" rIns="0" bIns="0" rtlCol="0"/>
          <a:lstStyle/>
          <a:p>
            <a:endParaRPr sz="1800"/>
          </a:p>
        </p:txBody>
      </p:sp>
      <p:sp>
        <p:nvSpPr>
          <p:cNvPr id="30" name="bg object 30"/>
          <p:cNvSpPr/>
          <p:nvPr/>
        </p:nvSpPr>
        <p:spPr>
          <a:xfrm>
            <a:off x="8114454" y="6431279"/>
            <a:ext cx="3481492" cy="345440"/>
          </a:xfrm>
          <a:prstGeom prst="rect">
            <a:avLst/>
          </a:prstGeom>
          <a:blipFill>
            <a:blip r:embed="rId10" cstate="print"/>
            <a:stretch>
              <a:fillRect/>
            </a:stretch>
          </a:blipFill>
        </p:spPr>
        <p:txBody>
          <a:bodyPr wrap="square" lIns="0" tIns="0" rIns="0" bIns="0" rtlCol="0"/>
          <a:lstStyle/>
          <a:p>
            <a:endParaRPr sz="1800"/>
          </a:p>
        </p:txBody>
      </p:sp>
      <p:sp>
        <p:nvSpPr>
          <p:cNvPr id="31" name="bg object 31"/>
          <p:cNvSpPr/>
          <p:nvPr/>
        </p:nvSpPr>
        <p:spPr>
          <a:xfrm>
            <a:off x="596054" y="6350000"/>
            <a:ext cx="11593745" cy="20320"/>
          </a:xfrm>
          <a:prstGeom prst="rect">
            <a:avLst/>
          </a:prstGeom>
          <a:blipFill>
            <a:blip r:embed="rId11"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259504" y="380"/>
            <a:ext cx="11672993" cy="369332"/>
          </a:xfrm>
          <a:prstGeom prst="rect">
            <a:avLst/>
          </a:prstGeom>
        </p:spPr>
        <p:txBody>
          <a:bodyPr wrap="square" lIns="0" tIns="0" rIns="0" bIns="0">
            <a:spAutoFit/>
          </a:bodyPr>
          <a:lstStyle>
            <a:lvl1pPr>
              <a:defRPr sz="2400" b="1" i="0">
                <a:solidFill>
                  <a:schemeClr val="tx1"/>
                </a:solidFill>
                <a:latin typeface="Calibri"/>
                <a:cs typeface="Calibri"/>
              </a:defRPr>
            </a:lvl1pPr>
          </a:lstStyle>
          <a:p>
            <a:endParaRPr/>
          </a:p>
        </p:txBody>
      </p:sp>
      <p:sp>
        <p:nvSpPr>
          <p:cNvPr id="3" name="Holder 3"/>
          <p:cNvSpPr>
            <a:spLocks noGrp="1"/>
          </p:cNvSpPr>
          <p:nvPr>
            <p:ph type="body" idx="1"/>
          </p:nvPr>
        </p:nvSpPr>
        <p:spPr>
          <a:xfrm>
            <a:off x="4977213" y="1135888"/>
            <a:ext cx="5997787"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10/19/2020</a:t>
            </a:fld>
            <a:endParaRPr lang="en-US"/>
          </a:p>
        </p:txBody>
      </p:sp>
      <p:sp>
        <p:nvSpPr>
          <p:cNvPr id="6" name="Holder 6"/>
          <p:cNvSpPr>
            <a:spLocks noGrp="1"/>
          </p:cNvSpPr>
          <p:nvPr>
            <p:ph type="sldNum" sz="quarter" idx="7"/>
          </p:nvPr>
        </p:nvSpPr>
        <p:spPr>
          <a:xfrm>
            <a:off x="11842326" y="6677104"/>
            <a:ext cx="292945" cy="141064"/>
          </a:xfrm>
          <a:prstGeom prst="rect">
            <a:avLst/>
          </a:prstGeom>
        </p:spPr>
        <p:txBody>
          <a:bodyPr wrap="square" lIns="0" tIns="0" rIns="0" bIns="0">
            <a:spAutoFit/>
          </a:bodyPr>
          <a:lstStyle>
            <a:lvl1pPr>
              <a:defRPr sz="1050" b="1" i="0">
                <a:solidFill>
                  <a:schemeClr val="bg1"/>
                </a:solidFill>
                <a:latin typeface="Calibri"/>
                <a:cs typeface="Calibri"/>
              </a:defRPr>
            </a:lvl1pPr>
          </a:lstStyle>
          <a:p>
            <a:pPr marL="38100">
              <a:lnSpc>
                <a:spcPts val="1090"/>
              </a:lnSpc>
            </a:pPr>
            <a:fld id="{81D60167-4931-47E6-BA6A-407CBD079E47}" type="slidenum">
              <a:rPr lang="en-US" spc="-5" smtClean="0"/>
              <a:pPr marL="38100">
                <a:lnSpc>
                  <a:spcPts val="1090"/>
                </a:lnSpc>
              </a:pPr>
              <a:t>‹#›</a:t>
            </a:fld>
            <a:endParaRPr lang="en-US" spc="-5" dirty="0"/>
          </a:p>
        </p:txBody>
      </p:sp>
    </p:spTree>
    <p:extLst>
      <p:ext uri="{BB962C8B-B14F-4D97-AF65-F5344CB8AC3E}">
        <p14:creationId xmlns:p14="http://schemas.microsoft.com/office/powerpoint/2010/main" val="2988951162"/>
      </p:ext>
    </p:extLst>
  </p:cSld>
  <p:clrMap bg1="lt1" tx1="dk1" bg2="lt2" tx2="dk2" accent1="accent1" accent2="accent2" accent3="accent3" accent4="accent4" accent5="accent5" accent6="accent6" hlink="hlink" folHlink="folHlink"/>
  <p:sldLayoutIdLst>
    <p:sldLayoutId id="2147483669" r:id="rId1"/>
    <p:sldLayoutId id="2147483670" r:id="rId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0.jp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chart" Target="../charts/chart6.xml"/><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chart" Target="../charts/chart7.xml"/><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chart" Target="../charts/chart10.xml"/><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chart" Target="../charts/chart11.xml"/><Relationship Id="rId4"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chart" Target="../charts/chart12.xml"/><Relationship Id="rId4"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0.png"/><Relationship Id="rId4" Type="http://schemas.openxmlformats.org/officeDocument/2006/relationships/chart" Target="../charts/char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0.png"/><Relationship Id="rId4" Type="http://schemas.openxmlformats.org/officeDocument/2006/relationships/chart" Target="../charts/char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0.png"/><Relationship Id="rId4" Type="http://schemas.openxmlformats.org/officeDocument/2006/relationships/chart" Target="../charts/char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0.png"/><Relationship Id="rId4" Type="http://schemas.openxmlformats.org/officeDocument/2006/relationships/chart" Target="../charts/chart1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0.png"/><Relationship Id="rId4" Type="http://schemas.openxmlformats.org/officeDocument/2006/relationships/chart" Target="../charts/chart1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0.png"/><Relationship Id="rId4" Type="http://schemas.openxmlformats.org/officeDocument/2006/relationships/chart" Target="../charts/char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0.png"/><Relationship Id="rId4" Type="http://schemas.openxmlformats.org/officeDocument/2006/relationships/chart" Target="../charts/chart1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0.png"/><Relationship Id="rId4" Type="http://schemas.openxmlformats.org/officeDocument/2006/relationships/chart" Target="../charts/char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0.png"/><Relationship Id="rId4" Type="http://schemas.openxmlformats.org/officeDocument/2006/relationships/chart" Target="../charts/char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0.png"/><Relationship Id="rId4" Type="http://schemas.openxmlformats.org/officeDocument/2006/relationships/chart" Target="../charts/chart2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0.png"/><Relationship Id="rId5" Type="http://schemas.openxmlformats.org/officeDocument/2006/relationships/chart" Target="../charts/chart23.xml"/><Relationship Id="rId4"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0.png"/><Relationship Id="rId4" Type="http://schemas.openxmlformats.org/officeDocument/2006/relationships/image" Target="../media/image22.jp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0.png"/><Relationship Id="rId5" Type="http://schemas.openxmlformats.org/officeDocument/2006/relationships/image" Target="../media/image23.jpg"/><Relationship Id="rId4" Type="http://schemas.openxmlformats.org/officeDocument/2006/relationships/notesSlide" Target="../notesSlides/notesSlide19.xml"/></Relationships>
</file>

<file path=ppt/slides/_rels/slide4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9.xml"/><Relationship Id="rId7" Type="http://schemas.openxmlformats.org/officeDocument/2006/relationships/hyperlink" Target="http://www.worcesterma.gov/public-health/reach" TargetMode="Externa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s://www.healthygreaterworcester.org/" TargetMode="External"/><Relationship Id="rId5" Type="http://schemas.openxmlformats.org/officeDocument/2006/relationships/hyperlink" Target="http://www.worcesterma.gov/building-a-healthy-community" TargetMode="External"/><Relationship Id="rId4" Type="http://schemas.openxmlformats.org/officeDocument/2006/relationships/notesSlide" Target="../notesSlides/notesSlide2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9.svg"/><Relationship Id="rId3" Type="http://schemas.openxmlformats.org/officeDocument/2006/relationships/slideLayout" Target="../slideLayouts/slideLayout7.xml"/><Relationship Id="rId7" Type="http://schemas.openxmlformats.org/officeDocument/2006/relationships/image" Target="../media/image3.svg"/><Relationship Id="rId12" Type="http://schemas.openxmlformats.org/officeDocument/2006/relationships/image" Target="../media/image14.png"/><Relationship Id="rId17" Type="http://schemas.openxmlformats.org/officeDocument/2006/relationships/image" Target="../media/image10.png"/><Relationship Id="rId2" Type="http://schemas.openxmlformats.org/officeDocument/2006/relationships/audio" Target="../media/media5.m4a"/><Relationship Id="rId16" Type="http://schemas.openxmlformats.org/officeDocument/2006/relationships/chart" Target="../charts/chart2.xml"/><Relationship Id="rId1" Type="http://schemas.microsoft.com/office/2007/relationships/media" Target="../media/media5.m4a"/><Relationship Id="rId6" Type="http://schemas.openxmlformats.org/officeDocument/2006/relationships/image" Target="../media/image11.png"/><Relationship Id="rId11" Type="http://schemas.openxmlformats.org/officeDocument/2006/relationships/image" Target="../media/image7.svg"/><Relationship Id="rId5" Type="http://schemas.openxmlformats.org/officeDocument/2006/relationships/chart" Target="../charts/chart1.xml"/><Relationship Id="rId15" Type="http://schemas.openxmlformats.org/officeDocument/2006/relationships/image" Target="../media/image11.svg"/><Relationship Id="rId10" Type="http://schemas.openxmlformats.org/officeDocument/2006/relationships/image" Target="../media/image13.png"/><Relationship Id="rId4" Type="http://schemas.openxmlformats.org/officeDocument/2006/relationships/notesSlide" Target="../notesSlides/notesSlide4.xml"/><Relationship Id="rId9" Type="http://schemas.openxmlformats.org/officeDocument/2006/relationships/image" Target="../media/image5.sv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chart" Target="../charts/chart3.xml"/><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chart" Target="../charts/chart4.xml"/><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1BA88-07DC-4873-AB3D-A64974546E42}"/>
              </a:ext>
            </a:extLst>
          </p:cNvPr>
          <p:cNvSpPr>
            <a:spLocks noGrp="1"/>
          </p:cNvSpPr>
          <p:nvPr>
            <p:ph type="title"/>
          </p:nvPr>
        </p:nvSpPr>
        <p:spPr>
          <a:xfrm>
            <a:off x="-1" y="953311"/>
            <a:ext cx="12192001" cy="4221804"/>
          </a:xfrm>
        </p:spPr>
        <p:txBody>
          <a:bodyPr>
            <a:normAutofit/>
          </a:bodyPr>
          <a:lstStyle/>
          <a:p>
            <a:r>
              <a:rPr lang="en-US" sz="6600" dirty="0"/>
              <a:t>Health Disparities of Worcester</a:t>
            </a:r>
            <a:br>
              <a:rPr lang="en-US" sz="6600" dirty="0"/>
            </a:br>
            <a:r>
              <a:rPr lang="en-US" sz="2800" dirty="0"/>
              <a:t>An update to the Greater Worcester Community Health Assessment </a:t>
            </a:r>
            <a:br>
              <a:rPr lang="en-US" sz="2800" dirty="0"/>
            </a:br>
            <a:r>
              <a:rPr lang="en-US" sz="2800" dirty="0"/>
              <a:t/>
            </a:r>
            <a:br>
              <a:rPr lang="en-US" sz="2800" dirty="0"/>
            </a:br>
            <a:r>
              <a:rPr lang="en-US" sz="2800" dirty="0" smtClean="0"/>
              <a:t>October 2020</a:t>
            </a:r>
            <a:br>
              <a:rPr lang="en-US" sz="2800" dirty="0" smtClean="0"/>
            </a:br>
            <a:r>
              <a:rPr lang="en-US" sz="2800" dirty="0" smtClean="0"/>
              <a:t/>
            </a:r>
            <a:br>
              <a:rPr lang="en-US" sz="2800" dirty="0" smtClean="0"/>
            </a:br>
            <a:r>
              <a:rPr lang="en-US" sz="2200" dirty="0" smtClean="0"/>
              <a:t>Presented by:</a:t>
            </a:r>
            <a:br>
              <a:rPr lang="en-US" sz="2200" dirty="0" smtClean="0"/>
            </a:br>
            <a:r>
              <a:rPr lang="en-US" sz="2200" b="1" dirty="0" smtClean="0"/>
              <a:t>Nikki Nixon</a:t>
            </a:r>
            <a:br>
              <a:rPr lang="en-US" sz="2200" b="1" dirty="0" smtClean="0"/>
            </a:br>
            <a:r>
              <a:rPr lang="en-US" sz="2200" dirty="0" smtClean="0"/>
              <a:t>Epidemiologist, WDPH</a:t>
            </a:r>
            <a:endParaRPr lang="en-US" sz="2200" dirty="0"/>
          </a:p>
        </p:txBody>
      </p:sp>
      <p:pic>
        <p:nvPicPr>
          <p:cNvPr id="3"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9969" y="6157957"/>
            <a:ext cx="609600" cy="609600"/>
          </a:xfrm>
          <a:prstGeom prst="rect">
            <a:avLst/>
          </a:prstGeom>
        </p:spPr>
      </p:pic>
    </p:spTree>
    <p:extLst>
      <p:ext uri="{BB962C8B-B14F-4D97-AF65-F5344CB8AC3E}">
        <p14:creationId xmlns:p14="http://schemas.microsoft.com/office/powerpoint/2010/main" val="1673526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3"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Demographic Characteristics by Census Tracts</a:t>
            </a: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63058" y="935329"/>
            <a:ext cx="5696884" cy="4402138"/>
          </a:xfrm>
        </p:spPr>
      </p:pic>
      <p:sp>
        <p:nvSpPr>
          <p:cNvPr id="6" name="Text Placeholder 5">
            <a:extLst>
              <a:ext uri="{FF2B5EF4-FFF2-40B4-BE49-F238E27FC236}">
                <a16:creationId xmlns:a16="http://schemas.microsoft.com/office/drawing/2014/main" id="{F10310A0-D306-4732-BF5F-967EDE745496}"/>
              </a:ext>
            </a:extLst>
          </p:cNvPr>
          <p:cNvSpPr>
            <a:spLocks noGrp="1"/>
          </p:cNvSpPr>
          <p:nvPr>
            <p:ph type="body" sz="half" idx="2"/>
          </p:nvPr>
        </p:nvSpPr>
        <p:spPr/>
        <p:txBody>
          <a:bodyPr>
            <a:normAutofit/>
          </a:bodyPr>
          <a:lstStyle/>
          <a:p>
            <a:r>
              <a:rPr lang="en-US" sz="2000" dirty="0"/>
              <a:t>As is often the case, populations of color in Worcester often live in areas with lower median household income.</a:t>
            </a:r>
          </a:p>
        </p:txBody>
      </p:sp>
      <p:pic>
        <p:nvPicPr>
          <p:cNvPr id="9" name="Content Placeholder 8">
            <a:extLst>
              <a:ext uri="{FF2B5EF4-FFF2-40B4-BE49-F238E27FC236}">
                <a16:creationId xmlns:a16="http://schemas.microsoft.com/office/drawing/2014/main" id="{82048007-6517-4B3E-BEB6-99ADD3E906EB}"/>
              </a:ext>
            </a:extLst>
          </p:cNvPr>
          <p:cNvPicPr>
            <a:picLocks noGrp="1" noChangeAspect="1"/>
          </p:cNvPicPr>
          <p:nvPr>
            <p:ph sz="half" idx="4294967295"/>
          </p:nvPr>
        </p:nvPicPr>
        <p:blipFill>
          <a:blip r:embed="rId6">
            <a:extLst>
              <a:ext uri="{28A0092B-C50C-407E-A947-70E740481C1C}">
                <a14:useLocalDpi xmlns:a14="http://schemas.microsoft.com/office/drawing/2010/main" val="0"/>
              </a:ext>
            </a:extLst>
          </a:blip>
          <a:stretch>
            <a:fillRect/>
          </a:stretch>
        </p:blipFill>
        <p:spPr>
          <a:xfrm>
            <a:off x="6334125" y="1047290"/>
            <a:ext cx="5368925" cy="4148138"/>
          </a:xfrm>
          <a:prstGeom prst="rect">
            <a:avLst/>
          </a:prstGeom>
        </p:spPr>
      </p:pic>
      <p:sp>
        <p:nvSpPr>
          <p:cNvPr id="8" name="TextBox 7"/>
          <p:cNvSpPr txBox="1"/>
          <p:nvPr/>
        </p:nvSpPr>
        <p:spPr>
          <a:xfrm>
            <a:off x="583730" y="5936654"/>
            <a:ext cx="3847881" cy="38977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defTabSz="914400" eaLnBrk="1" fontAlgn="auto" latinLnBrk="0" hangingPunct="1">
              <a:lnSpc>
                <a:spcPct val="100000"/>
              </a:lnSpc>
              <a:spcBef>
                <a:spcPts val="0"/>
              </a:spcBef>
              <a:spcAft>
                <a:spcPts val="0"/>
              </a:spcAft>
              <a:buClrTx/>
              <a:buSzTx/>
              <a:buFontTx/>
              <a:buNone/>
              <a:tabLst/>
              <a:defRPr/>
            </a:pPr>
            <a:endParaRPr lang="en-US" sz="1000" i="0" dirty="0">
              <a:effectLst/>
              <a:latin typeface="+mn-lt"/>
              <a:ea typeface="+mn-ea"/>
              <a:cs typeface="+mn-cs"/>
            </a:endParaRPr>
          </a:p>
        </p:txBody>
      </p:sp>
      <p:pic>
        <p:nvPicPr>
          <p:cNvPr id="7"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64692" y="5032667"/>
            <a:ext cx="609600" cy="609600"/>
          </a:xfrm>
          <a:prstGeom prst="rect">
            <a:avLst/>
          </a:prstGeom>
        </p:spPr>
      </p:pic>
    </p:spTree>
    <p:extLst>
      <p:ext uri="{BB962C8B-B14F-4D97-AF65-F5344CB8AC3E}">
        <p14:creationId xmlns:p14="http://schemas.microsoft.com/office/powerpoint/2010/main" val="28724207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6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6" y="2552700"/>
            <a:ext cx="12753975" cy="1790700"/>
          </a:xfrm>
        </p:spPr>
        <p:txBody>
          <a:bodyPr>
            <a:normAutofit/>
          </a:bodyPr>
          <a:lstStyle/>
          <a:p>
            <a:r>
              <a:rPr lang="en-US" sz="4000" dirty="0"/>
              <a:t>Social Determinants of Health</a:t>
            </a:r>
          </a:p>
        </p:txBody>
      </p:sp>
    </p:spTree>
    <p:extLst>
      <p:ext uri="{BB962C8B-B14F-4D97-AF65-F5344CB8AC3E}">
        <p14:creationId xmlns:p14="http://schemas.microsoft.com/office/powerpoint/2010/main" val="38694887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947553"/>
            <a:ext cx="12192001" cy="2653021"/>
          </a:xfrm>
          <a:solidFill>
            <a:srgbClr val="01CFC0"/>
          </a:solidFill>
        </p:spPr>
        <p:txBody>
          <a:bodyPr/>
          <a:lstStyle/>
          <a:p>
            <a:r>
              <a:rPr lang="en-US" dirty="0"/>
              <a:t>“The SDH are the conditions in which people are born, grow, work, live, and age, and the wider set of forces and systems shaping the conditions of daily life. These forces and systems include economic policies and systems, development agendas, social norms, social policies and political systems.”</a:t>
            </a:r>
            <a:r>
              <a:rPr lang="en-US" sz="2800" dirty="0"/>
              <a:t/>
            </a:r>
            <a:br>
              <a:rPr lang="en-US" sz="2800" dirty="0"/>
            </a:br>
            <a:r>
              <a:rPr lang="en-US" sz="2400" dirty="0"/>
              <a:t>— World Health Organization</a:t>
            </a:r>
          </a:p>
        </p:txBody>
      </p:sp>
    </p:spTree>
    <p:extLst>
      <p:ext uri="{BB962C8B-B14F-4D97-AF65-F5344CB8AC3E}">
        <p14:creationId xmlns:p14="http://schemas.microsoft.com/office/powerpoint/2010/main" val="39720655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Social Determinants of Health (SDOH)</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36690581"/>
              </p:ext>
            </p:extLst>
          </p:nvPr>
        </p:nvGraphicFramePr>
        <p:xfrm>
          <a:off x="653143" y="1047750"/>
          <a:ext cx="10700657" cy="5261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653143" y="6063239"/>
            <a:ext cx="2458192" cy="246221"/>
          </a:xfrm>
          <a:prstGeom prst="rect">
            <a:avLst/>
          </a:prstGeom>
          <a:noFill/>
        </p:spPr>
        <p:txBody>
          <a:bodyPr wrap="square" rtlCol="0">
            <a:spAutoFit/>
          </a:bodyPr>
          <a:lstStyle/>
          <a:p>
            <a:r>
              <a:rPr lang="en-US" sz="1000" dirty="0"/>
              <a:t>Source: Healthy People 2020</a:t>
            </a:r>
          </a:p>
        </p:txBody>
      </p:sp>
    </p:spTree>
    <p:extLst>
      <p:ext uri="{BB962C8B-B14F-4D97-AF65-F5344CB8AC3E}">
        <p14:creationId xmlns:p14="http://schemas.microsoft.com/office/powerpoint/2010/main" val="31379746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6" y="2552700"/>
            <a:ext cx="12753975" cy="1790700"/>
          </a:xfrm>
        </p:spPr>
        <p:txBody>
          <a:bodyPr>
            <a:normAutofit/>
          </a:bodyPr>
          <a:lstStyle/>
          <a:p>
            <a:r>
              <a:rPr lang="en-US" sz="4000" dirty="0"/>
              <a:t>Neighborhood and Built Environment</a:t>
            </a:r>
          </a:p>
        </p:txBody>
      </p:sp>
    </p:spTree>
    <p:extLst>
      <p:ext uri="{BB962C8B-B14F-4D97-AF65-F5344CB8AC3E}">
        <p14:creationId xmlns:p14="http://schemas.microsoft.com/office/powerpoint/2010/main" val="777729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Tobacco and Alcohol Retailer Density</a:t>
            </a:r>
          </a:p>
        </p:txBody>
      </p:sp>
      <p:pic>
        <p:nvPicPr>
          <p:cNvPr id="5" name="Content Placeholder 4"/>
          <p:cNvPicPr>
            <a:picLocks noGrp="1" noChangeAspect="1"/>
          </p:cNvPicPr>
          <p:nvPr>
            <p:ph sz="half" idx="1"/>
          </p:nvPr>
        </p:nvPicPr>
        <p:blipFill>
          <a:blip r:embed="rId5"/>
          <a:stretch>
            <a:fillRect/>
          </a:stretch>
        </p:blipFill>
        <p:spPr>
          <a:xfrm>
            <a:off x="2056730" y="1007533"/>
            <a:ext cx="3273369" cy="4232805"/>
          </a:xfrm>
          <a:prstGeom prst="rect">
            <a:avLst/>
          </a:prstGeom>
        </p:spPr>
      </p:pic>
      <p:sp>
        <p:nvSpPr>
          <p:cNvPr id="6" name="Text Placeholder 5">
            <a:extLst>
              <a:ext uri="{FF2B5EF4-FFF2-40B4-BE49-F238E27FC236}">
                <a16:creationId xmlns:a16="http://schemas.microsoft.com/office/drawing/2014/main" id="{18F9F4AE-F498-45B3-9666-828F1F53FDA0}"/>
              </a:ext>
            </a:extLst>
          </p:cNvPr>
          <p:cNvSpPr>
            <a:spLocks noGrp="1"/>
          </p:cNvSpPr>
          <p:nvPr>
            <p:ph type="body" sz="half" idx="13"/>
          </p:nvPr>
        </p:nvSpPr>
        <p:spPr/>
        <p:txBody>
          <a:bodyPr/>
          <a:lstStyle/>
          <a:p>
            <a:r>
              <a:rPr lang="en-US" dirty="0"/>
              <a:t>Tobacco and alcohol retailer density also coincides with areas with high proportions of low-income residents and residents of color. The presence of tobacco and alcohol retailers increases the exposure of youth to advertising and reduces barriers to obtaining these products.</a:t>
            </a:r>
          </a:p>
        </p:txBody>
      </p:sp>
      <p:pic>
        <p:nvPicPr>
          <p:cNvPr id="7" name="Content Placeholder 6">
            <a:extLst>
              <a:ext uri="{FF2B5EF4-FFF2-40B4-BE49-F238E27FC236}">
                <a16:creationId xmlns:a16="http://schemas.microsoft.com/office/drawing/2014/main" id="{CB74D7C1-57B5-4E91-BB9B-F8B76C6A1030}"/>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7125647" y="1007533"/>
            <a:ext cx="3270804" cy="4232806"/>
          </a:xfrm>
          <a:prstGeom prst="rect">
            <a:avLst/>
          </a:prstGeom>
        </p:spPr>
      </p:pic>
      <p:pic>
        <p:nvPicPr>
          <p:cNvPr id="2"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3173671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Food Outlet Density</a:t>
            </a:r>
          </a:p>
        </p:txBody>
      </p:sp>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183188" y="1039524"/>
            <a:ext cx="6172200" cy="4874893"/>
          </a:xfrm>
          <a:ln w="38100">
            <a:solidFill>
              <a:srgbClr val="01968C"/>
            </a:solidFill>
          </a:ln>
        </p:spPr>
      </p:pic>
      <p:sp>
        <p:nvSpPr>
          <p:cNvPr id="4" name="Text Placeholder 3">
            <a:extLst>
              <a:ext uri="{FF2B5EF4-FFF2-40B4-BE49-F238E27FC236}">
                <a16:creationId xmlns:a16="http://schemas.microsoft.com/office/drawing/2014/main" id="{40958F8E-5F86-4F4C-A77D-003726220F20}"/>
              </a:ext>
            </a:extLst>
          </p:cNvPr>
          <p:cNvSpPr>
            <a:spLocks noGrp="1"/>
          </p:cNvSpPr>
          <p:nvPr>
            <p:ph type="body" sz="half" idx="2"/>
          </p:nvPr>
        </p:nvSpPr>
        <p:spPr/>
        <p:txBody>
          <a:bodyPr/>
          <a:lstStyle/>
          <a:p>
            <a:r>
              <a:rPr lang="en-US" dirty="0"/>
              <a:t>Areas of higher densities of fast food outlets, sometimes referred to as “food swamps,” coincide with areas more densely populated by people of color. Food swamps have been shown to be a better predictor of poor health outcomes than food deserts, the absence of healthy food outlets. </a:t>
            </a:r>
          </a:p>
          <a:p>
            <a:endParaRPr lang="en-US" dirty="0"/>
          </a:p>
        </p:txBody>
      </p:sp>
      <p:sp>
        <p:nvSpPr>
          <p:cNvPr id="7" name="TextBox 6"/>
          <p:cNvSpPr txBox="1"/>
          <p:nvPr/>
        </p:nvSpPr>
        <p:spPr>
          <a:xfrm>
            <a:off x="999744" y="1158240"/>
            <a:ext cx="9997440" cy="307777"/>
          </a:xfrm>
          <a:prstGeom prst="rect">
            <a:avLst/>
          </a:prstGeom>
          <a:noFill/>
        </p:spPr>
        <p:txBody>
          <a:bodyPr wrap="square" rtlCol="0">
            <a:spAutoFit/>
          </a:bodyPr>
          <a:lstStyle/>
          <a:p>
            <a:endParaRPr lang="en-US" sz="1400" b="1" dirty="0"/>
          </a:p>
        </p:txBody>
      </p:sp>
      <p:sp>
        <p:nvSpPr>
          <p:cNvPr id="3" name="TextBox 2">
            <a:extLst>
              <a:ext uri="{FF2B5EF4-FFF2-40B4-BE49-F238E27FC236}">
                <a16:creationId xmlns:a16="http://schemas.microsoft.com/office/drawing/2014/main" id="{6BE2E434-F390-4814-801E-46FAA5A80FBA}"/>
              </a:ext>
            </a:extLst>
          </p:cNvPr>
          <p:cNvSpPr txBox="1"/>
          <p:nvPr/>
        </p:nvSpPr>
        <p:spPr>
          <a:xfrm>
            <a:off x="5305660" y="1049049"/>
            <a:ext cx="3264407" cy="635343"/>
          </a:xfrm>
          <a:prstGeom prst="rect">
            <a:avLst/>
          </a:prstGeom>
          <a:solidFill>
            <a:schemeClr val="bg1"/>
          </a:solidFill>
          <a:ln>
            <a:noFill/>
          </a:ln>
        </p:spPr>
        <p:txBody>
          <a:bodyPr wrap="square" rtlCol="0">
            <a:spAutoFit/>
          </a:bodyPr>
          <a:lstStyle/>
          <a:p>
            <a:endParaRPr lang="en-US"/>
          </a:p>
        </p:txBody>
      </p:sp>
      <p:pic>
        <p:nvPicPr>
          <p:cNvPr id="6" name="Slide 18">
            <a:hlinkClick r:id="" action="ppaction://media"/>
          </p:cNvPr>
          <p:cNvPicPr>
            <a:picLocks noChangeAspect="1"/>
          </p:cNvPicPr>
          <p:nvPr>
            <a:audioFile r:link="rId1"/>
            <p:extLst>
              <p:ext uri="{DAA4B4D4-6D71-4841-9C94-3DE7FCFB9230}">
                <p14:media xmlns:p14="http://schemas.microsoft.com/office/powerpoint/2010/main" r:embed="rId2">
                  <p14:trim end="2440.7687"/>
                </p14:media>
              </p:ext>
            </p:extLst>
          </p:nvPr>
        </p:nvPicPr>
        <p:blipFill>
          <a:blip r:embed="rId6"/>
          <a:stretch>
            <a:fillRect/>
          </a:stretch>
        </p:blipFill>
        <p:spPr>
          <a:xfrm>
            <a:off x="11355388" y="6081045"/>
            <a:ext cx="609600" cy="609600"/>
          </a:xfrm>
          <a:prstGeom prst="rect">
            <a:avLst/>
          </a:prstGeom>
        </p:spPr>
      </p:pic>
    </p:spTree>
    <p:extLst>
      <p:ext uri="{BB962C8B-B14F-4D97-AF65-F5344CB8AC3E}">
        <p14:creationId xmlns:p14="http://schemas.microsoft.com/office/powerpoint/2010/main" val="14496262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9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6" y="2552700"/>
            <a:ext cx="12753975" cy="1790700"/>
          </a:xfrm>
        </p:spPr>
        <p:txBody>
          <a:bodyPr>
            <a:normAutofit/>
          </a:bodyPr>
          <a:lstStyle/>
          <a:p>
            <a:r>
              <a:rPr lang="en-US" sz="4000" dirty="0"/>
              <a:t>Health and Health Care</a:t>
            </a:r>
          </a:p>
        </p:txBody>
      </p:sp>
    </p:spTree>
    <p:extLst>
      <p:ext uri="{BB962C8B-B14F-4D97-AF65-F5344CB8AC3E}">
        <p14:creationId xmlns:p14="http://schemas.microsoft.com/office/powerpoint/2010/main" val="1187305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FF"/>
                </a:solidFill>
              </a:rPr>
              <a:t>Health Insurance Coverage, 2017</a:t>
            </a:r>
            <a:br>
              <a:rPr lang="en-US" dirty="0">
                <a:solidFill>
                  <a:srgbClr val="FFFFFF"/>
                </a:solidFill>
              </a:rPr>
            </a:br>
            <a:r>
              <a:rPr lang="en-US" dirty="0">
                <a:solidFill>
                  <a:srgbClr val="FFFFFF"/>
                </a:solidFill>
              </a:rPr>
              <a:t/>
            </a:r>
            <a:br>
              <a:rPr lang="en-US" dirty="0">
                <a:solidFill>
                  <a:srgbClr val="FFFFFF"/>
                </a:solidFill>
              </a:rPr>
            </a:br>
            <a:endParaRPr lang="en-US" dirty="0">
              <a:solidFill>
                <a:srgbClr val="FFFFFF"/>
              </a:solidFill>
            </a:endParaRPr>
          </a:p>
        </p:txBody>
      </p:sp>
      <p:sp>
        <p:nvSpPr>
          <p:cNvPr id="3" name="Text Placeholder 2">
            <a:extLst>
              <a:ext uri="{FF2B5EF4-FFF2-40B4-BE49-F238E27FC236}">
                <a16:creationId xmlns:a16="http://schemas.microsoft.com/office/drawing/2014/main" id="{31CA380A-7F64-4C92-8B7F-8205329A4236}"/>
              </a:ext>
            </a:extLst>
          </p:cNvPr>
          <p:cNvSpPr>
            <a:spLocks noGrp="1"/>
          </p:cNvSpPr>
          <p:nvPr>
            <p:ph type="body" sz="half" idx="2"/>
          </p:nvPr>
        </p:nvSpPr>
        <p:spPr/>
        <p:txBody>
          <a:bodyPr/>
          <a:lstStyle/>
          <a:p>
            <a:r>
              <a:rPr lang="en-US" dirty="0"/>
              <a:t>While uninsured rates in Massachusetts are uniformly </a:t>
            </a:r>
            <a:r>
              <a:rPr lang="en-US" dirty="0" smtClean="0"/>
              <a:t>low, </a:t>
            </a:r>
            <a:r>
              <a:rPr lang="en-US" dirty="0"/>
              <a:t>Asian, Black, Latino, and Multiracial residents are more likely to be uninsured than White residents.</a:t>
            </a:r>
          </a:p>
        </p:txBody>
      </p:sp>
      <p:graphicFrame>
        <p:nvGraphicFramePr>
          <p:cNvPr id="6" name="Content Placeholder 5">
            <a:extLst>
              <a:ext uri="{FF2B5EF4-FFF2-40B4-BE49-F238E27FC236}">
                <a16:creationId xmlns:a16="http://schemas.microsoft.com/office/drawing/2014/main" id="{EB6591A6-6EC0-459E-B99E-6472E61F6484}"/>
              </a:ext>
            </a:extLst>
          </p:cNvPr>
          <p:cNvGraphicFramePr>
            <a:graphicFrameLocks noGrp="1"/>
          </p:cNvGraphicFramePr>
          <p:nvPr>
            <p:ph idx="1"/>
            <p:extLst>
              <p:ext uri="{D42A27DB-BD31-4B8C-83A1-F6EECF244321}">
                <p14:modId xmlns:p14="http://schemas.microsoft.com/office/powerpoint/2010/main" val="1771171510"/>
              </p:ext>
            </p:extLst>
          </p:nvPr>
        </p:nvGraphicFramePr>
        <p:xfrm>
          <a:off x="5183188" y="987425"/>
          <a:ext cx="6172200" cy="4873625"/>
        </p:xfrm>
        <a:graphic>
          <a:graphicData uri="http://schemas.openxmlformats.org/drawingml/2006/chart">
            <c:chart xmlns:c="http://schemas.openxmlformats.org/drawingml/2006/chart" xmlns:r="http://schemas.openxmlformats.org/officeDocument/2006/relationships" r:id="rId5"/>
          </a:graphicData>
        </a:graphic>
      </p:graphicFrame>
      <p:pic>
        <p:nvPicPr>
          <p:cNvPr id="4" name="Slid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5388" y="6029770"/>
            <a:ext cx="609600" cy="609600"/>
          </a:xfrm>
          <a:prstGeom prst="rect">
            <a:avLst/>
          </a:prstGeom>
        </p:spPr>
      </p:pic>
    </p:spTree>
    <p:extLst>
      <p:ext uri="{BB962C8B-B14F-4D97-AF65-F5344CB8AC3E}">
        <p14:creationId xmlns:p14="http://schemas.microsoft.com/office/powerpoint/2010/main" val="6484012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FF"/>
                </a:solidFill>
              </a:rPr>
              <a:t>Health Insurance Coverage, 2017</a:t>
            </a:r>
            <a:br>
              <a:rPr lang="en-US" dirty="0">
                <a:solidFill>
                  <a:srgbClr val="FFFFFF"/>
                </a:solidFill>
              </a:rPr>
            </a:br>
            <a:r>
              <a:rPr lang="en-US" dirty="0">
                <a:solidFill>
                  <a:srgbClr val="FFFFFF"/>
                </a:solidFill>
              </a:rPr>
              <a:t/>
            </a:r>
            <a:br>
              <a:rPr lang="en-US" dirty="0">
                <a:solidFill>
                  <a:srgbClr val="FFFFFF"/>
                </a:solidFill>
              </a:rPr>
            </a:br>
            <a:endParaRPr lang="en-US" dirty="0">
              <a:solidFill>
                <a:srgbClr val="FFFFFF"/>
              </a:solidFill>
            </a:endParaRPr>
          </a:p>
        </p:txBody>
      </p:sp>
      <p:sp>
        <p:nvSpPr>
          <p:cNvPr id="3" name="Text Placeholder 2">
            <a:extLst>
              <a:ext uri="{FF2B5EF4-FFF2-40B4-BE49-F238E27FC236}">
                <a16:creationId xmlns:a16="http://schemas.microsoft.com/office/drawing/2014/main" id="{31CA380A-7F64-4C92-8B7F-8205329A4236}"/>
              </a:ext>
            </a:extLst>
          </p:cNvPr>
          <p:cNvSpPr>
            <a:spLocks noGrp="1"/>
          </p:cNvSpPr>
          <p:nvPr>
            <p:ph type="body" sz="half" idx="2"/>
          </p:nvPr>
        </p:nvSpPr>
        <p:spPr/>
        <p:txBody>
          <a:bodyPr/>
          <a:lstStyle/>
          <a:p>
            <a:r>
              <a:rPr lang="en-US" dirty="0"/>
              <a:t>Latino residents are much more likely to be covered by public insurance and less likely to be covered by employer-sponsored insurance than White residents.</a:t>
            </a:r>
          </a:p>
          <a:p>
            <a:r>
              <a:rPr lang="en-US" dirty="0"/>
              <a:t>Employer-sponsored insurance tends to be more robust coverage than public insurance.</a:t>
            </a:r>
          </a:p>
        </p:txBody>
      </p:sp>
      <p:graphicFrame>
        <p:nvGraphicFramePr>
          <p:cNvPr id="9" name="Content Placeholder 8">
            <a:extLst>
              <a:ext uri="{FF2B5EF4-FFF2-40B4-BE49-F238E27FC236}">
                <a16:creationId xmlns:a16="http://schemas.microsoft.com/office/drawing/2014/main" id="{0D375A64-888F-4B5D-9333-33B8B65FDFCD}"/>
              </a:ext>
            </a:extLst>
          </p:cNvPr>
          <p:cNvGraphicFramePr>
            <a:graphicFrameLocks noGrp="1"/>
          </p:cNvGraphicFramePr>
          <p:nvPr>
            <p:ph idx="1"/>
            <p:extLst>
              <p:ext uri="{D42A27DB-BD31-4B8C-83A1-F6EECF244321}">
                <p14:modId xmlns:p14="http://schemas.microsoft.com/office/powerpoint/2010/main" val="833456581"/>
              </p:ext>
            </p:extLst>
          </p:nvPr>
        </p:nvGraphicFramePr>
        <p:xfrm>
          <a:off x="5183188" y="987425"/>
          <a:ext cx="6172200" cy="4873625"/>
        </p:xfrm>
        <a:graphic>
          <a:graphicData uri="http://schemas.openxmlformats.org/drawingml/2006/chart">
            <c:chart xmlns:c="http://schemas.openxmlformats.org/drawingml/2006/chart" xmlns:r="http://schemas.openxmlformats.org/officeDocument/2006/relationships" r:id="rId5"/>
          </a:graphicData>
        </a:graphic>
      </p:graphicFrame>
      <p:pic>
        <p:nvPicPr>
          <p:cNvPr id="4" name="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2878" y="6123774"/>
            <a:ext cx="609600" cy="609600"/>
          </a:xfrm>
          <a:prstGeom prst="rect">
            <a:avLst/>
          </a:prstGeom>
        </p:spPr>
      </p:pic>
    </p:spTree>
    <p:extLst>
      <p:ext uri="{BB962C8B-B14F-4D97-AF65-F5344CB8AC3E}">
        <p14:creationId xmlns:p14="http://schemas.microsoft.com/office/powerpoint/2010/main" val="16570193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8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E73EB4-9696-4900-B498-45A13962C7AA}"/>
              </a:ext>
            </a:extLst>
          </p:cNvPr>
          <p:cNvSpPr>
            <a:spLocks noGrp="1"/>
          </p:cNvSpPr>
          <p:nvPr>
            <p:ph type="ctrTitle"/>
          </p:nvPr>
        </p:nvSpPr>
        <p:spPr>
          <a:xfrm>
            <a:off x="1524000" y="1122363"/>
            <a:ext cx="9144000" cy="1058775"/>
          </a:xfrm>
        </p:spPr>
        <p:txBody>
          <a:bodyPr/>
          <a:lstStyle/>
          <a:p>
            <a:r>
              <a:rPr lang="en-US"/>
              <a:t>Purpose</a:t>
            </a:r>
            <a:endParaRPr lang="en-US" dirty="0"/>
          </a:p>
        </p:txBody>
      </p:sp>
      <p:sp>
        <p:nvSpPr>
          <p:cNvPr id="4" name="Subtitle 3">
            <a:extLst>
              <a:ext uri="{FF2B5EF4-FFF2-40B4-BE49-F238E27FC236}">
                <a16:creationId xmlns:a16="http://schemas.microsoft.com/office/drawing/2014/main" id="{BFC673A2-A357-4FF6-B5C5-4245997DE09B}"/>
              </a:ext>
            </a:extLst>
          </p:cNvPr>
          <p:cNvSpPr>
            <a:spLocks noGrp="1"/>
          </p:cNvSpPr>
          <p:nvPr>
            <p:ph type="subTitle" idx="1"/>
          </p:nvPr>
        </p:nvSpPr>
        <p:spPr>
          <a:xfrm>
            <a:off x="1524000" y="2424418"/>
            <a:ext cx="9144000" cy="4093828"/>
          </a:xfrm>
        </p:spPr>
        <p:txBody>
          <a:bodyPr>
            <a:normAutofit fontScale="62500" lnSpcReduction="20000"/>
          </a:bodyPr>
          <a:lstStyle/>
          <a:p>
            <a:pPr>
              <a:lnSpc>
                <a:spcPct val="120000"/>
              </a:lnSpc>
            </a:pPr>
            <a:r>
              <a:rPr lang="en-US" sz="3200" dirty="0"/>
              <a:t>The Community Health Assessment (CHA) and the Community Health Improvement Plan (CHIP) act as the backbone for community health improvement in the Worcester region. While the CHA and CHIP identified Health Equity as the overarching goal and Racism and Discrimination as a priority area, a comprehensive analysis of the disparities and inequities that exist within our community is </a:t>
            </a:r>
            <a:r>
              <a:rPr lang="en-US" sz="3200" dirty="0" smtClean="0"/>
              <a:t>not enough.</a:t>
            </a:r>
            <a:endParaRPr lang="en-US" sz="3200" dirty="0"/>
          </a:p>
          <a:p>
            <a:pPr>
              <a:lnSpc>
                <a:spcPct val="120000"/>
              </a:lnSpc>
            </a:pPr>
            <a:endParaRPr lang="en-US" sz="3200" dirty="0"/>
          </a:p>
          <a:p>
            <a:pPr>
              <a:lnSpc>
                <a:spcPct val="120000"/>
              </a:lnSpc>
            </a:pPr>
            <a:r>
              <a:rPr lang="en-US" sz="3200" dirty="0"/>
              <a:t>This report seeks to not only </a:t>
            </a:r>
            <a:r>
              <a:rPr lang="en-US" sz="3200" dirty="0" smtClean="0"/>
              <a:t>highlight the </a:t>
            </a:r>
            <a:r>
              <a:rPr lang="en-US" sz="3200" dirty="0"/>
              <a:t>disparities in health outcomes such as mortality and hospitalization, but in the environments and social context from which those disparities are born. This report </a:t>
            </a:r>
            <a:r>
              <a:rPr lang="en-US" sz="3200" dirty="0" smtClean="0"/>
              <a:t>is intended to further illustrate </a:t>
            </a:r>
            <a:r>
              <a:rPr lang="en-US" sz="3200" dirty="0"/>
              <a:t>the current state of health and health determinants within </a:t>
            </a:r>
            <a:r>
              <a:rPr lang="en-US" sz="3200" dirty="0" smtClean="0"/>
              <a:t>the City of Worcester </a:t>
            </a:r>
            <a:r>
              <a:rPr lang="en-US" sz="3200" dirty="0"/>
              <a:t>community.</a:t>
            </a:r>
          </a:p>
        </p:txBody>
      </p:sp>
      <p:pic>
        <p:nvPicPr>
          <p:cNvPr id="6"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2879" y="6140865"/>
            <a:ext cx="609600" cy="609600"/>
          </a:xfrm>
          <a:prstGeom prst="rect">
            <a:avLst/>
          </a:prstGeom>
        </p:spPr>
      </p:pic>
    </p:spTree>
    <p:extLst>
      <p:ext uri="{BB962C8B-B14F-4D97-AF65-F5344CB8AC3E}">
        <p14:creationId xmlns:p14="http://schemas.microsoft.com/office/powerpoint/2010/main" val="18132156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3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6" y="2552700"/>
            <a:ext cx="12753975" cy="1790700"/>
          </a:xfrm>
        </p:spPr>
        <p:txBody>
          <a:bodyPr>
            <a:normAutofit/>
          </a:bodyPr>
          <a:lstStyle/>
          <a:p>
            <a:r>
              <a:rPr lang="en-US" sz="4000" dirty="0"/>
              <a:t>Social &amp; Community Context</a:t>
            </a:r>
          </a:p>
        </p:txBody>
      </p:sp>
    </p:spTree>
    <p:extLst>
      <p:ext uri="{BB962C8B-B14F-4D97-AF65-F5344CB8AC3E}">
        <p14:creationId xmlns:p14="http://schemas.microsoft.com/office/powerpoint/2010/main" val="27570104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Composition by Race and Ethnicity</a:t>
            </a:r>
          </a:p>
        </p:txBody>
      </p:sp>
      <p:sp>
        <p:nvSpPr>
          <p:cNvPr id="9" name="Text Placeholder 8">
            <a:extLst>
              <a:ext uri="{FF2B5EF4-FFF2-40B4-BE49-F238E27FC236}">
                <a16:creationId xmlns:a16="http://schemas.microsoft.com/office/drawing/2014/main" id="{090FD94F-3016-4D1C-A599-9E7023FF94F2}"/>
              </a:ext>
            </a:extLst>
          </p:cNvPr>
          <p:cNvSpPr>
            <a:spLocks noGrp="1"/>
          </p:cNvSpPr>
          <p:nvPr>
            <p:ph type="body" sz="half" idx="13"/>
          </p:nvPr>
        </p:nvSpPr>
        <p:spPr/>
        <p:txBody>
          <a:bodyPr/>
          <a:lstStyle/>
          <a:p>
            <a:r>
              <a:rPr lang="en-US" dirty="0"/>
              <a:t>While 70% of Worcester Public School students are of color, only 15% of teachers are. Representation in the classroom is thought to be a predictor of student engagement and success in the classroom.</a:t>
            </a:r>
          </a:p>
        </p:txBody>
      </p:sp>
      <p:graphicFrame>
        <p:nvGraphicFramePr>
          <p:cNvPr id="10" name="Content Placeholder 9">
            <a:extLst>
              <a:ext uri="{FF2B5EF4-FFF2-40B4-BE49-F238E27FC236}">
                <a16:creationId xmlns:a16="http://schemas.microsoft.com/office/drawing/2014/main" id="{0EA134FC-2095-40CA-988D-966D7CFBF1F7}"/>
              </a:ext>
            </a:extLst>
          </p:cNvPr>
          <p:cNvGraphicFramePr>
            <a:graphicFrameLocks noGrp="1"/>
          </p:cNvGraphicFramePr>
          <p:nvPr>
            <p:ph sz="half" idx="1"/>
            <p:extLst>
              <p:ext uri="{D42A27DB-BD31-4B8C-83A1-F6EECF244321}">
                <p14:modId xmlns:p14="http://schemas.microsoft.com/office/powerpoint/2010/main" val="1127434308"/>
              </p:ext>
            </p:extLst>
          </p:nvPr>
        </p:nvGraphicFramePr>
        <p:xfrm>
          <a:off x="495300" y="774700"/>
          <a:ext cx="5368925" cy="446563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ontent Placeholder 10">
            <a:extLst>
              <a:ext uri="{FF2B5EF4-FFF2-40B4-BE49-F238E27FC236}">
                <a16:creationId xmlns:a16="http://schemas.microsoft.com/office/drawing/2014/main" id="{1D2B5753-DBF2-4670-A985-AA5F59329877}"/>
              </a:ext>
            </a:extLst>
          </p:cNvPr>
          <p:cNvGraphicFramePr>
            <a:graphicFrameLocks noGrp="1"/>
          </p:cNvGraphicFramePr>
          <p:nvPr>
            <p:ph sz="half" idx="2"/>
            <p:extLst>
              <p:ext uri="{D42A27DB-BD31-4B8C-83A1-F6EECF244321}">
                <p14:modId xmlns:p14="http://schemas.microsoft.com/office/powerpoint/2010/main" val="2064198644"/>
              </p:ext>
            </p:extLst>
          </p:nvPr>
        </p:nvGraphicFramePr>
        <p:xfrm>
          <a:off x="6327775" y="774700"/>
          <a:ext cx="5368925" cy="4465638"/>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p:cNvSpPr txBox="1"/>
          <p:nvPr/>
        </p:nvSpPr>
        <p:spPr>
          <a:xfrm>
            <a:off x="6810427" y="4815646"/>
            <a:ext cx="4868883" cy="677108"/>
          </a:xfrm>
          <a:prstGeom prst="rect">
            <a:avLst/>
          </a:prstGeom>
          <a:noFill/>
        </p:spPr>
        <p:txBody>
          <a:bodyPr wrap="square" rtlCol="0">
            <a:spAutoFit/>
          </a:bodyPr>
          <a:lstStyle/>
          <a:p>
            <a:pPr lvl="0"/>
            <a:endParaRPr lang="en-US" sz="1000" kern="0" dirty="0">
              <a:solidFill>
                <a:sysClr val="windowText" lastClr="000000"/>
              </a:solidFill>
            </a:endParaRPr>
          </a:p>
          <a:p>
            <a:pPr lvl="0"/>
            <a:r>
              <a:rPr lang="en-US" sz="1000" kern="0" dirty="0">
                <a:solidFill>
                  <a:sysClr val="windowText" lastClr="000000"/>
                </a:solidFill>
              </a:rPr>
              <a:t>Source: Mass Department of  Elementary and Secondary Education (MA DESE) , 2016-2017 </a:t>
            </a:r>
          </a:p>
          <a:p>
            <a:endParaRPr lang="en-US" dirty="0"/>
          </a:p>
        </p:txBody>
      </p:sp>
      <p:pic>
        <p:nvPicPr>
          <p:cNvPr id="3" name="Slide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57959" y="6248400"/>
            <a:ext cx="609600" cy="609600"/>
          </a:xfrm>
          <a:prstGeom prst="rect">
            <a:avLst/>
          </a:prstGeom>
        </p:spPr>
      </p:pic>
    </p:spTree>
    <p:extLst>
      <p:ext uri="{BB962C8B-B14F-4D97-AF65-F5344CB8AC3E}">
        <p14:creationId xmlns:p14="http://schemas.microsoft.com/office/powerpoint/2010/main" val="2906738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Perceived Discrimination among Worcester Area Residents, 2018</a:t>
            </a:r>
          </a:p>
        </p:txBody>
      </p:sp>
      <p:sp>
        <p:nvSpPr>
          <p:cNvPr id="4" name="Text Placeholder 3">
            <a:extLst>
              <a:ext uri="{FF2B5EF4-FFF2-40B4-BE49-F238E27FC236}">
                <a16:creationId xmlns:a16="http://schemas.microsoft.com/office/drawing/2014/main" id="{85718B23-8F88-4DA5-B6C9-2C6A08486726}"/>
              </a:ext>
            </a:extLst>
          </p:cNvPr>
          <p:cNvSpPr>
            <a:spLocks noGrp="1"/>
          </p:cNvSpPr>
          <p:nvPr>
            <p:ph type="body" sz="half" idx="2"/>
          </p:nvPr>
        </p:nvSpPr>
        <p:spPr/>
        <p:txBody>
          <a:bodyPr/>
          <a:lstStyle/>
          <a:p>
            <a:r>
              <a:rPr lang="en-US" dirty="0"/>
              <a:t>White residents are significantly less likely to report they have ever felt discriminated against based on their race compared to their peers while a majority of Latino and Black residents reported having been discriminated against.</a:t>
            </a:r>
          </a:p>
          <a:p>
            <a:endParaRPr lang="en-US" dirty="0"/>
          </a:p>
        </p:txBody>
      </p:sp>
      <p:graphicFrame>
        <p:nvGraphicFramePr>
          <p:cNvPr id="6" name="Content Placeholder 5">
            <a:extLst>
              <a:ext uri="{FF2B5EF4-FFF2-40B4-BE49-F238E27FC236}">
                <a16:creationId xmlns:a16="http://schemas.microsoft.com/office/drawing/2014/main" id="{A46921F8-2C5F-4665-B54F-B8F70DCF0C21}"/>
              </a:ext>
            </a:extLst>
          </p:cNvPr>
          <p:cNvGraphicFramePr>
            <a:graphicFrameLocks noGrp="1"/>
          </p:cNvGraphicFramePr>
          <p:nvPr>
            <p:ph idx="1"/>
            <p:extLst>
              <p:ext uri="{D42A27DB-BD31-4B8C-83A1-F6EECF244321}">
                <p14:modId xmlns:p14="http://schemas.microsoft.com/office/powerpoint/2010/main" val="2265817015"/>
              </p:ext>
            </p:extLst>
          </p:nvPr>
        </p:nvGraphicFramePr>
        <p:xfrm>
          <a:off x="976313" y="987425"/>
          <a:ext cx="10239375" cy="4402138"/>
        </p:xfrm>
        <a:graphic>
          <a:graphicData uri="http://schemas.openxmlformats.org/drawingml/2006/chart">
            <c:chart xmlns:c="http://schemas.openxmlformats.org/drawingml/2006/chart" xmlns:r="http://schemas.openxmlformats.org/officeDocument/2006/relationships" r:id="rId5"/>
          </a:graphicData>
        </a:graphic>
      </p:graphicFrame>
      <p:pic>
        <p:nvPicPr>
          <p:cNvPr id="5" name="Slide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153" y="6225673"/>
            <a:ext cx="609600" cy="609600"/>
          </a:xfrm>
          <a:prstGeom prst="rect">
            <a:avLst/>
          </a:prstGeom>
        </p:spPr>
      </p:pic>
    </p:spTree>
    <p:extLst>
      <p:ext uri="{BB962C8B-B14F-4D97-AF65-F5344CB8AC3E}">
        <p14:creationId xmlns:p14="http://schemas.microsoft.com/office/powerpoint/2010/main" val="37818039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6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6" y="2552700"/>
            <a:ext cx="12753975" cy="1790700"/>
          </a:xfrm>
        </p:spPr>
        <p:txBody>
          <a:bodyPr>
            <a:normAutofit/>
          </a:bodyPr>
          <a:lstStyle/>
          <a:p>
            <a:r>
              <a:rPr lang="en-US" sz="4000" dirty="0"/>
              <a:t>Education</a:t>
            </a:r>
          </a:p>
        </p:txBody>
      </p:sp>
    </p:spTree>
    <p:extLst>
      <p:ext uri="{BB962C8B-B14F-4D97-AF65-F5344CB8AC3E}">
        <p14:creationId xmlns:p14="http://schemas.microsoft.com/office/powerpoint/2010/main" val="2291651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High School Graduation Rates among Worcester Students*, 2016 -2018</a:t>
            </a:r>
          </a:p>
        </p:txBody>
      </p:sp>
      <p:graphicFrame>
        <p:nvGraphicFramePr>
          <p:cNvPr id="11" name="Content Placeholder 10">
            <a:extLst>
              <a:ext uri="{FF2B5EF4-FFF2-40B4-BE49-F238E27FC236}">
                <a16:creationId xmlns:a16="http://schemas.microsoft.com/office/drawing/2014/main" id="{2EE44B58-703D-42E7-B04B-C144ADF17669}"/>
              </a:ext>
            </a:extLst>
          </p:cNvPr>
          <p:cNvGraphicFramePr>
            <a:graphicFrameLocks noGrp="1"/>
          </p:cNvGraphicFramePr>
          <p:nvPr>
            <p:ph idx="1"/>
            <p:extLst>
              <p:ext uri="{D42A27DB-BD31-4B8C-83A1-F6EECF244321}">
                <p14:modId xmlns:p14="http://schemas.microsoft.com/office/powerpoint/2010/main" val="2877591047"/>
              </p:ext>
            </p:extLst>
          </p:nvPr>
        </p:nvGraphicFramePr>
        <p:xfrm>
          <a:off x="976313" y="987425"/>
          <a:ext cx="10239375" cy="4402138"/>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 Placeholder 4">
            <a:extLst>
              <a:ext uri="{FF2B5EF4-FFF2-40B4-BE49-F238E27FC236}">
                <a16:creationId xmlns:a16="http://schemas.microsoft.com/office/drawing/2014/main" id="{64E54456-C334-40E7-AE96-1CB7A2ECA650}"/>
              </a:ext>
            </a:extLst>
          </p:cNvPr>
          <p:cNvSpPr>
            <a:spLocks noGrp="1"/>
          </p:cNvSpPr>
          <p:nvPr>
            <p:ph type="body" sz="half" idx="2"/>
          </p:nvPr>
        </p:nvSpPr>
        <p:spPr/>
        <p:txBody>
          <a:bodyPr/>
          <a:lstStyle/>
          <a:p>
            <a:r>
              <a:rPr lang="en-US" dirty="0"/>
              <a:t>Asian and White students consistently achieve higher graduation rates than their peers of other ethnoracial groups. Additionally, English language learners have a particularly significant burden in graduating high school in four years.</a:t>
            </a:r>
          </a:p>
        </p:txBody>
      </p:sp>
      <p:sp>
        <p:nvSpPr>
          <p:cNvPr id="6" name="TextBox 5"/>
          <p:cNvSpPr txBox="1"/>
          <p:nvPr/>
        </p:nvSpPr>
        <p:spPr>
          <a:xfrm>
            <a:off x="5923413" y="4879915"/>
            <a:ext cx="5415147" cy="830997"/>
          </a:xfrm>
          <a:prstGeom prst="rect">
            <a:avLst/>
          </a:prstGeom>
          <a:noFill/>
        </p:spPr>
        <p:txBody>
          <a:bodyPr wrap="square" rtlCol="0">
            <a:spAutoFit/>
          </a:bodyPr>
          <a:lstStyle/>
          <a:p>
            <a:pPr lvl="0"/>
            <a:endParaRPr lang="en-US" sz="1000" kern="0" dirty="0">
              <a:solidFill>
                <a:sysClr val="windowText" lastClr="000000"/>
              </a:solidFill>
            </a:endParaRPr>
          </a:p>
          <a:p>
            <a:pPr lvl="0"/>
            <a:endParaRPr lang="en-US" sz="1000" kern="0" dirty="0">
              <a:solidFill>
                <a:sysClr val="windowText" lastClr="000000"/>
              </a:solidFill>
            </a:endParaRPr>
          </a:p>
          <a:p>
            <a:pPr lvl="0"/>
            <a:r>
              <a:rPr lang="en-US" sz="1000" kern="0" dirty="0">
                <a:solidFill>
                  <a:sysClr val="windowText" lastClr="000000"/>
                </a:solidFill>
              </a:rPr>
              <a:t>Source: Mass Department of  Elementary and Secondary Education (MA DESE) , 2015-2018 </a:t>
            </a:r>
          </a:p>
          <a:p>
            <a:endParaRPr lang="en-US" dirty="0"/>
          </a:p>
        </p:txBody>
      </p:sp>
      <p:pic>
        <p:nvPicPr>
          <p:cNvPr id="3" name="Slide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9842042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6" y="2552700"/>
            <a:ext cx="12753975" cy="1790700"/>
          </a:xfrm>
        </p:spPr>
        <p:txBody>
          <a:bodyPr>
            <a:normAutofit/>
          </a:bodyPr>
          <a:lstStyle/>
          <a:p>
            <a:r>
              <a:rPr lang="en-US" sz="4000" dirty="0"/>
              <a:t>Economic Stability</a:t>
            </a:r>
          </a:p>
        </p:txBody>
      </p:sp>
    </p:spTree>
    <p:extLst>
      <p:ext uri="{BB962C8B-B14F-4D97-AF65-F5344CB8AC3E}">
        <p14:creationId xmlns:p14="http://schemas.microsoft.com/office/powerpoint/2010/main" val="3325248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8F5C7-60A5-4DED-9F96-E8E6D9851A10}"/>
              </a:ext>
            </a:extLst>
          </p:cNvPr>
          <p:cNvSpPr>
            <a:spLocks noGrp="1"/>
          </p:cNvSpPr>
          <p:nvPr>
            <p:ph type="title"/>
          </p:nvPr>
        </p:nvSpPr>
        <p:spPr/>
        <p:txBody>
          <a:bodyPr/>
          <a:lstStyle/>
          <a:p>
            <a:r>
              <a:rPr lang="en-US" dirty="0"/>
              <a:t>Household Income</a:t>
            </a:r>
          </a:p>
        </p:txBody>
      </p:sp>
      <p:sp>
        <p:nvSpPr>
          <p:cNvPr id="5" name="Text Placeholder 4">
            <a:extLst>
              <a:ext uri="{FF2B5EF4-FFF2-40B4-BE49-F238E27FC236}">
                <a16:creationId xmlns:a16="http://schemas.microsoft.com/office/drawing/2014/main" id="{17700316-F131-4479-A150-FA162F43499F}"/>
              </a:ext>
            </a:extLst>
          </p:cNvPr>
          <p:cNvSpPr>
            <a:spLocks noGrp="1"/>
          </p:cNvSpPr>
          <p:nvPr>
            <p:ph type="body" sz="half" idx="2"/>
          </p:nvPr>
        </p:nvSpPr>
        <p:spPr/>
        <p:txBody>
          <a:bodyPr/>
          <a:lstStyle/>
          <a:p>
            <a:r>
              <a:rPr lang="en-US" dirty="0"/>
              <a:t>Median household income has increased modestly since 2009, and significant disparities in income persist, with Latino households earning around half that of White households.</a:t>
            </a:r>
          </a:p>
        </p:txBody>
      </p:sp>
      <p:graphicFrame>
        <p:nvGraphicFramePr>
          <p:cNvPr id="6" name="Content Placeholder 5">
            <a:extLst>
              <a:ext uri="{FF2B5EF4-FFF2-40B4-BE49-F238E27FC236}">
                <a16:creationId xmlns:a16="http://schemas.microsoft.com/office/drawing/2014/main" id="{661F0AA8-C0C9-4D2B-A807-C6A31A275EDC}"/>
              </a:ext>
            </a:extLst>
          </p:cNvPr>
          <p:cNvGraphicFramePr>
            <a:graphicFrameLocks noGrp="1"/>
          </p:cNvGraphicFramePr>
          <p:nvPr>
            <p:ph idx="1"/>
            <p:extLst>
              <p:ext uri="{D42A27DB-BD31-4B8C-83A1-F6EECF244321}">
                <p14:modId xmlns:p14="http://schemas.microsoft.com/office/powerpoint/2010/main" val="2603537071"/>
              </p:ext>
            </p:extLst>
          </p:nvPr>
        </p:nvGraphicFramePr>
        <p:xfrm>
          <a:off x="5183188" y="987425"/>
          <a:ext cx="6172200" cy="4873625"/>
        </p:xfrm>
        <a:graphic>
          <a:graphicData uri="http://schemas.openxmlformats.org/drawingml/2006/chart">
            <c:chart xmlns:c="http://schemas.openxmlformats.org/drawingml/2006/chart" xmlns:r="http://schemas.openxmlformats.org/officeDocument/2006/relationships" r:id="rId5"/>
          </a:graphicData>
        </a:graphic>
      </p:graphicFrame>
      <p:pic>
        <p:nvPicPr>
          <p:cNvPr id="2" name="Slide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5388" y="6183594"/>
            <a:ext cx="609600" cy="609600"/>
          </a:xfrm>
          <a:prstGeom prst="rect">
            <a:avLst/>
          </a:prstGeom>
        </p:spPr>
      </p:pic>
    </p:spTree>
    <p:extLst>
      <p:ext uri="{BB962C8B-B14F-4D97-AF65-F5344CB8AC3E}">
        <p14:creationId xmlns:p14="http://schemas.microsoft.com/office/powerpoint/2010/main" val="61883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Insecurity among Worcester Youth, 2017</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49032246"/>
              </p:ext>
            </p:extLst>
          </p:nvPr>
        </p:nvGraphicFramePr>
        <p:xfrm>
          <a:off x="5183188" y="987425"/>
          <a:ext cx="6172200" cy="487362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Placeholder 5">
            <a:extLst>
              <a:ext uri="{FF2B5EF4-FFF2-40B4-BE49-F238E27FC236}">
                <a16:creationId xmlns:a16="http://schemas.microsoft.com/office/drawing/2014/main" id="{9BD115B4-E217-45E3-A8D6-8204AC683887}"/>
              </a:ext>
            </a:extLst>
          </p:cNvPr>
          <p:cNvSpPr>
            <a:spLocks noGrp="1"/>
          </p:cNvSpPr>
          <p:nvPr>
            <p:ph type="body" sz="half" idx="2"/>
          </p:nvPr>
        </p:nvSpPr>
        <p:spPr/>
        <p:txBody>
          <a:bodyPr/>
          <a:lstStyle/>
          <a:p>
            <a:r>
              <a:rPr lang="en-US" dirty="0"/>
              <a:t>A significant proportion of youth of all races report experiencing not having enough food in the house in the past year, with Latino students reporting more frequently.</a:t>
            </a:r>
          </a:p>
          <a:p>
            <a:endParaRPr lang="en-US" dirty="0"/>
          </a:p>
        </p:txBody>
      </p:sp>
      <p:sp>
        <p:nvSpPr>
          <p:cNvPr id="5" name="TextBox 1"/>
          <p:cNvSpPr txBox="1"/>
          <p:nvPr/>
        </p:nvSpPr>
        <p:spPr>
          <a:xfrm>
            <a:off x="8676407" y="5516613"/>
            <a:ext cx="4861572" cy="34443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900" dirty="0"/>
          </a:p>
          <a:p>
            <a:r>
              <a:rPr lang="en-US" sz="900" dirty="0"/>
              <a:t>Source: 2016-2017 Regional Youth Health Survey</a:t>
            </a:r>
          </a:p>
        </p:txBody>
      </p:sp>
      <p:pic>
        <p:nvPicPr>
          <p:cNvPr id="3" name="Slide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5388" y="6122377"/>
            <a:ext cx="609600" cy="609600"/>
          </a:xfrm>
          <a:prstGeom prst="rect">
            <a:avLst/>
          </a:prstGeom>
        </p:spPr>
      </p:pic>
    </p:spTree>
    <p:extLst>
      <p:ext uri="{BB962C8B-B14F-4D97-AF65-F5344CB8AC3E}">
        <p14:creationId xmlns:p14="http://schemas.microsoft.com/office/powerpoint/2010/main" val="25212517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6" y="2552700"/>
            <a:ext cx="12753975" cy="1790700"/>
          </a:xfrm>
        </p:spPr>
        <p:txBody>
          <a:bodyPr>
            <a:normAutofit/>
          </a:bodyPr>
          <a:lstStyle/>
          <a:p>
            <a:r>
              <a:rPr lang="en-US" sz="4000" dirty="0"/>
              <a:t>Health Behaviors</a:t>
            </a:r>
          </a:p>
        </p:txBody>
      </p:sp>
    </p:spTree>
    <p:extLst>
      <p:ext uri="{BB962C8B-B14F-4D97-AF65-F5344CB8AC3E}">
        <p14:creationId xmlns:p14="http://schemas.microsoft.com/office/powerpoint/2010/main" val="538064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Prevalence of Cigarette Smoking in Worcester, 2011 -2013</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46507600"/>
              </p:ext>
            </p:extLst>
          </p:nvPr>
        </p:nvGraphicFramePr>
        <p:xfrm>
          <a:off x="976313" y="987425"/>
          <a:ext cx="10239375" cy="4402138"/>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 Placeholder 6">
            <a:extLst>
              <a:ext uri="{FF2B5EF4-FFF2-40B4-BE49-F238E27FC236}">
                <a16:creationId xmlns:a16="http://schemas.microsoft.com/office/drawing/2014/main" id="{0C2C40E0-4DF5-4F5A-BAEA-1254FEB63040}"/>
              </a:ext>
            </a:extLst>
          </p:cNvPr>
          <p:cNvSpPr>
            <a:spLocks noGrp="1"/>
          </p:cNvSpPr>
          <p:nvPr>
            <p:ph type="body" sz="half" idx="2"/>
          </p:nvPr>
        </p:nvSpPr>
        <p:spPr/>
        <p:txBody>
          <a:bodyPr/>
          <a:lstStyle/>
          <a:p>
            <a:r>
              <a:rPr lang="en-US" dirty="0"/>
              <a:t>White residents report smoking consistently more frequently than Black and Hispanic residents.</a:t>
            </a:r>
          </a:p>
        </p:txBody>
      </p:sp>
      <p:sp>
        <p:nvSpPr>
          <p:cNvPr id="5" name="TextBox 4"/>
          <p:cNvSpPr txBox="1"/>
          <p:nvPr/>
        </p:nvSpPr>
        <p:spPr>
          <a:xfrm>
            <a:off x="7480919" y="4999792"/>
            <a:ext cx="8376380" cy="38977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defTabSz="914400" eaLnBrk="1" fontAlgn="auto" latinLnBrk="0" hangingPunct="1">
              <a:lnSpc>
                <a:spcPct val="100000"/>
              </a:lnSpc>
              <a:spcBef>
                <a:spcPts val="0"/>
              </a:spcBef>
              <a:spcAft>
                <a:spcPts val="0"/>
              </a:spcAft>
              <a:buClrTx/>
              <a:buSzTx/>
              <a:buFontTx/>
              <a:buNone/>
              <a:tabLst/>
              <a:defRPr/>
            </a:pPr>
            <a:endParaRPr lang="en-US" sz="1000" i="0" dirty="0">
              <a:effectLst/>
              <a:latin typeface="+mn-lt"/>
              <a:ea typeface="+mn-ea"/>
              <a:cs typeface="+mn-cs"/>
            </a:endParaRPr>
          </a:p>
          <a:p>
            <a:pPr>
              <a:defRPr/>
            </a:pPr>
            <a:r>
              <a:rPr lang="en-US" sz="1000" dirty="0"/>
              <a:t>Source: Behavioral Risk Factor Surveillance System, 2011-2013 </a:t>
            </a:r>
            <a:endParaRPr lang="en-US" sz="1100" dirty="0"/>
          </a:p>
        </p:txBody>
      </p:sp>
      <p:pic>
        <p:nvPicPr>
          <p:cNvPr id="8" name="Slide 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4654" y="6078415"/>
            <a:ext cx="609600" cy="609600"/>
          </a:xfrm>
          <a:prstGeom prst="rect">
            <a:avLst/>
          </a:prstGeom>
        </p:spPr>
      </p:pic>
    </p:spTree>
    <p:extLst>
      <p:ext uri="{BB962C8B-B14F-4D97-AF65-F5344CB8AC3E}">
        <p14:creationId xmlns:p14="http://schemas.microsoft.com/office/powerpoint/2010/main" val="20183090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0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838200" y="1529039"/>
            <a:ext cx="10515600" cy="4647924"/>
          </a:xfrm>
        </p:spPr>
        <p:txBody>
          <a:bodyPr>
            <a:normAutofit fontScale="92500"/>
          </a:bodyPr>
          <a:lstStyle/>
          <a:p>
            <a:r>
              <a:rPr lang="en-US" dirty="0"/>
              <a:t>The Greater Worcester Community Health Assessment (CHA) serves as a frequently updated </a:t>
            </a:r>
            <a:r>
              <a:rPr lang="en-US" dirty="0" smtClean="0"/>
              <a:t>source </a:t>
            </a:r>
            <a:r>
              <a:rPr lang="en-US" dirty="0"/>
              <a:t>for quantitative and qualitative health data for individuals and organizations in the city to use in their work </a:t>
            </a:r>
            <a:r>
              <a:rPr lang="en-US" dirty="0" smtClean="0"/>
              <a:t>in improving the health </a:t>
            </a:r>
            <a:r>
              <a:rPr lang="en-US" dirty="0"/>
              <a:t>of the region’s residents.</a:t>
            </a:r>
          </a:p>
          <a:p>
            <a:r>
              <a:rPr lang="en-US" dirty="0"/>
              <a:t>Because the CHA is limited in scope, much of the rich data presented in the report includes limited stratification </a:t>
            </a:r>
            <a:r>
              <a:rPr lang="en-US" dirty="0" smtClean="0"/>
              <a:t>or ‘broken-down data’ by </a:t>
            </a:r>
            <a:r>
              <a:rPr lang="en-US" dirty="0"/>
              <a:t>ethnoracial groups. </a:t>
            </a:r>
          </a:p>
          <a:p>
            <a:r>
              <a:rPr lang="en-US" dirty="0"/>
              <a:t>This document is intended to serve as a supplement to the CHA, making available data that </a:t>
            </a:r>
            <a:r>
              <a:rPr lang="en-US" dirty="0" smtClean="0"/>
              <a:t>highlights racial </a:t>
            </a:r>
            <a:r>
              <a:rPr lang="en-US" dirty="0"/>
              <a:t>health disparities and hopefully serves as a starting point </a:t>
            </a:r>
            <a:r>
              <a:rPr lang="en-US" dirty="0" smtClean="0"/>
              <a:t>to, </a:t>
            </a:r>
            <a:r>
              <a:rPr lang="en-US" dirty="0"/>
              <a:t>or endorsement of the work done by the many partners </a:t>
            </a:r>
            <a:r>
              <a:rPr lang="en-US" dirty="0" smtClean="0"/>
              <a:t>and coalitions.</a:t>
            </a:r>
            <a:endParaRPr lang="en-US" dirty="0"/>
          </a:p>
        </p:txBody>
      </p:sp>
      <p:pic>
        <p:nvPicPr>
          <p:cNvPr id="4"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2990143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Smoking among Worcester Residents by Census Tract, 2014</a:t>
            </a:r>
          </a:p>
        </p:txBody>
      </p:sp>
      <p:graphicFrame>
        <p:nvGraphicFramePr>
          <p:cNvPr id="6" name="Content Placeholder 5">
            <a:extLst>
              <a:ext uri="{FF2B5EF4-FFF2-40B4-BE49-F238E27FC236}">
                <a16:creationId xmlns:a16="http://schemas.microsoft.com/office/drawing/2014/main" id="{8356BC2C-65F8-4BEE-BBF8-095F2D1F1D70}"/>
              </a:ext>
            </a:extLst>
          </p:cNvPr>
          <p:cNvGraphicFramePr>
            <a:graphicFrameLocks noGrp="1"/>
          </p:cNvGraphicFramePr>
          <p:nvPr>
            <p:ph idx="1"/>
            <p:extLst>
              <p:ext uri="{D42A27DB-BD31-4B8C-83A1-F6EECF244321}">
                <p14:modId xmlns:p14="http://schemas.microsoft.com/office/powerpoint/2010/main" val="3947483099"/>
              </p:ext>
            </p:extLst>
          </p:nvPr>
        </p:nvGraphicFramePr>
        <p:xfrm>
          <a:off x="5183188" y="987425"/>
          <a:ext cx="6172200" cy="4873625"/>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 Placeholder 1">
            <a:extLst>
              <a:ext uri="{FF2B5EF4-FFF2-40B4-BE49-F238E27FC236}">
                <a16:creationId xmlns:a16="http://schemas.microsoft.com/office/drawing/2014/main" id="{D0E85E88-63F8-4787-9F2F-DA9D286D72A0}"/>
              </a:ext>
            </a:extLst>
          </p:cNvPr>
          <p:cNvSpPr>
            <a:spLocks noGrp="1"/>
          </p:cNvSpPr>
          <p:nvPr>
            <p:ph type="body" sz="half" idx="2"/>
          </p:nvPr>
        </p:nvSpPr>
        <p:spPr/>
        <p:txBody>
          <a:bodyPr/>
          <a:lstStyle/>
          <a:p>
            <a:r>
              <a:rPr lang="en-US" dirty="0"/>
              <a:t>People of color are more likely to live in areas with high smoking rates although they are less likely to have ever smoked.</a:t>
            </a:r>
          </a:p>
        </p:txBody>
      </p:sp>
      <p:sp>
        <p:nvSpPr>
          <p:cNvPr id="4" name="TextBox 3"/>
          <p:cNvSpPr txBox="1"/>
          <p:nvPr/>
        </p:nvSpPr>
        <p:spPr>
          <a:xfrm>
            <a:off x="9771274" y="5427918"/>
            <a:ext cx="3847881" cy="38977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defTabSz="914400" eaLnBrk="1" fontAlgn="auto" latinLnBrk="0" hangingPunct="1">
              <a:lnSpc>
                <a:spcPct val="100000"/>
              </a:lnSpc>
              <a:spcBef>
                <a:spcPts val="0"/>
              </a:spcBef>
              <a:spcAft>
                <a:spcPts val="0"/>
              </a:spcAft>
              <a:buClrTx/>
              <a:buSzTx/>
              <a:buFontTx/>
              <a:buNone/>
              <a:tabLst/>
              <a:defRPr/>
            </a:pPr>
            <a:endParaRPr lang="en-US" sz="1000" i="0" dirty="0">
              <a:effectLst/>
              <a:latin typeface="+mn-lt"/>
              <a:ea typeface="+mn-ea"/>
              <a:cs typeface="+mn-cs"/>
            </a:endParaRPr>
          </a:p>
          <a:p>
            <a:pPr>
              <a:defRPr/>
            </a:pPr>
            <a:r>
              <a:rPr lang="en-US" sz="1000" dirty="0"/>
              <a:t>Source: 500 Cities Project</a:t>
            </a:r>
            <a:endParaRPr lang="en-US" sz="1100" dirty="0"/>
          </a:p>
        </p:txBody>
      </p:sp>
      <p:pic>
        <p:nvPicPr>
          <p:cNvPr id="5" name="Slide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0414" y="6148754"/>
            <a:ext cx="609600" cy="609600"/>
          </a:xfrm>
          <a:prstGeom prst="rect">
            <a:avLst/>
          </a:prstGeom>
        </p:spPr>
      </p:pic>
    </p:spTree>
    <p:extLst>
      <p:ext uri="{BB962C8B-B14F-4D97-AF65-F5344CB8AC3E}">
        <p14:creationId xmlns:p14="http://schemas.microsoft.com/office/powerpoint/2010/main" val="1689208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2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6" y="2552700"/>
            <a:ext cx="12753975" cy="1790700"/>
          </a:xfrm>
        </p:spPr>
        <p:txBody>
          <a:bodyPr>
            <a:normAutofit/>
          </a:bodyPr>
          <a:lstStyle/>
          <a:p>
            <a:r>
              <a:rPr lang="en-US" sz="4000" dirty="0"/>
              <a:t>Health Outcomes</a:t>
            </a:r>
          </a:p>
        </p:txBody>
      </p:sp>
    </p:spTree>
    <p:extLst>
      <p:ext uri="{BB962C8B-B14F-4D97-AF65-F5344CB8AC3E}">
        <p14:creationId xmlns:p14="http://schemas.microsoft.com/office/powerpoint/2010/main" val="16800719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Adult Overweight and Obesity, Worcester 2011-2013</a:t>
            </a:r>
            <a:br>
              <a:rPr lang="en-US" dirty="0"/>
            </a:br>
            <a:endParaRPr lang="en-US" dirty="0"/>
          </a:p>
        </p:txBody>
      </p:sp>
      <p:sp>
        <p:nvSpPr>
          <p:cNvPr id="6" name="Text Placeholder 5">
            <a:extLst>
              <a:ext uri="{FF2B5EF4-FFF2-40B4-BE49-F238E27FC236}">
                <a16:creationId xmlns:a16="http://schemas.microsoft.com/office/drawing/2014/main" id="{62D79EC7-C760-407D-B97E-942B0330A6FC}"/>
              </a:ext>
            </a:extLst>
          </p:cNvPr>
          <p:cNvSpPr>
            <a:spLocks noGrp="1"/>
          </p:cNvSpPr>
          <p:nvPr>
            <p:ph type="body" sz="half" idx="2"/>
          </p:nvPr>
        </p:nvSpPr>
        <p:spPr/>
        <p:txBody>
          <a:bodyPr/>
          <a:lstStyle/>
          <a:p>
            <a:r>
              <a:rPr lang="en-US" dirty="0"/>
              <a:t>While the majority of adults report being overweight or obese Asian/Pacific Islanders are less likely to be overweight.</a:t>
            </a:r>
          </a:p>
          <a:p>
            <a:endParaRPr lang="en-US" dirty="0"/>
          </a:p>
        </p:txBody>
      </p:sp>
      <p:graphicFrame>
        <p:nvGraphicFramePr>
          <p:cNvPr id="7" name="Content Placeholder 6">
            <a:extLst>
              <a:ext uri="{FF2B5EF4-FFF2-40B4-BE49-F238E27FC236}">
                <a16:creationId xmlns:a16="http://schemas.microsoft.com/office/drawing/2014/main" id="{83C7DDFA-8321-40DA-A5C8-03161F643DF0}"/>
              </a:ext>
            </a:extLst>
          </p:cNvPr>
          <p:cNvGraphicFramePr>
            <a:graphicFrameLocks noGrp="1"/>
          </p:cNvGraphicFramePr>
          <p:nvPr>
            <p:ph idx="1"/>
            <p:extLst>
              <p:ext uri="{D42A27DB-BD31-4B8C-83A1-F6EECF244321}">
                <p14:modId xmlns:p14="http://schemas.microsoft.com/office/powerpoint/2010/main" val="3419657442"/>
              </p:ext>
            </p:extLst>
          </p:nvPr>
        </p:nvGraphicFramePr>
        <p:xfrm>
          <a:off x="976312" y="1001851"/>
          <a:ext cx="10239375" cy="4402138"/>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7481674" y="5014218"/>
            <a:ext cx="8376380" cy="38977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defTabSz="914400" eaLnBrk="1" fontAlgn="auto" latinLnBrk="0" hangingPunct="1">
              <a:lnSpc>
                <a:spcPct val="100000"/>
              </a:lnSpc>
              <a:spcBef>
                <a:spcPts val="0"/>
              </a:spcBef>
              <a:spcAft>
                <a:spcPts val="0"/>
              </a:spcAft>
              <a:buClrTx/>
              <a:buSzTx/>
              <a:buFontTx/>
              <a:buNone/>
              <a:tabLst/>
              <a:defRPr/>
            </a:pPr>
            <a:endParaRPr lang="en-US" sz="1000" i="0" dirty="0">
              <a:effectLst/>
              <a:latin typeface="+mn-lt"/>
              <a:ea typeface="+mn-ea"/>
              <a:cs typeface="+mn-cs"/>
            </a:endParaRPr>
          </a:p>
          <a:p>
            <a:pPr>
              <a:defRPr/>
            </a:pPr>
            <a:r>
              <a:rPr lang="en-US" sz="1000" dirty="0"/>
              <a:t>Source: Behavioral Risk Factor Surveillance System, 2011-2013 </a:t>
            </a:r>
            <a:endParaRPr lang="en-US" sz="1100" dirty="0"/>
          </a:p>
        </p:txBody>
      </p:sp>
      <p:pic>
        <p:nvPicPr>
          <p:cNvPr id="3" name="Slide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4992" y="6104792"/>
            <a:ext cx="609600" cy="609600"/>
          </a:xfrm>
          <a:prstGeom prst="rect">
            <a:avLst/>
          </a:prstGeom>
        </p:spPr>
      </p:pic>
    </p:spTree>
    <p:extLst>
      <p:ext uri="{BB962C8B-B14F-4D97-AF65-F5344CB8AC3E}">
        <p14:creationId xmlns:p14="http://schemas.microsoft.com/office/powerpoint/2010/main" val="31842327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2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4F872E-E781-4A94-AC0D-8DF3AF87CDDF}"/>
              </a:ext>
            </a:extLst>
          </p:cNvPr>
          <p:cNvSpPr>
            <a:spLocks noGrp="1"/>
          </p:cNvSpPr>
          <p:nvPr>
            <p:ph type="title"/>
          </p:nvPr>
        </p:nvSpPr>
        <p:spPr/>
        <p:txBody>
          <a:bodyPr/>
          <a:lstStyle/>
          <a:p>
            <a:r>
              <a:rPr lang="en-US" dirty="0"/>
              <a:t>Youth </a:t>
            </a:r>
            <a:r>
              <a:rPr lang="en-US" dirty="0" smtClean="0"/>
              <a:t>Depression</a:t>
            </a:r>
            <a:endParaRPr lang="en-US" dirty="0"/>
          </a:p>
        </p:txBody>
      </p:sp>
      <p:sp>
        <p:nvSpPr>
          <p:cNvPr id="7" name="Text Placeholder 6">
            <a:extLst>
              <a:ext uri="{FF2B5EF4-FFF2-40B4-BE49-F238E27FC236}">
                <a16:creationId xmlns:a16="http://schemas.microsoft.com/office/drawing/2014/main" id="{98392754-78BB-4571-BE2F-C1D78B354868}"/>
              </a:ext>
            </a:extLst>
          </p:cNvPr>
          <p:cNvSpPr>
            <a:spLocks noGrp="1"/>
          </p:cNvSpPr>
          <p:nvPr>
            <p:ph type="body" sz="half" idx="2"/>
          </p:nvPr>
        </p:nvSpPr>
        <p:spPr/>
        <p:txBody>
          <a:bodyPr/>
          <a:lstStyle/>
          <a:p>
            <a:r>
              <a:rPr lang="en-US" dirty="0"/>
              <a:t>Over one quarter of high-school-aged youth reported feeling sad or depressed for at least two continuous weeks during the past year. White and multiracial students reported the highest rates, while Black and Asian students reported the lowest.</a:t>
            </a:r>
          </a:p>
        </p:txBody>
      </p:sp>
      <p:graphicFrame>
        <p:nvGraphicFramePr>
          <p:cNvPr id="8" name="Content Placeholder 7">
            <a:extLst>
              <a:ext uri="{FF2B5EF4-FFF2-40B4-BE49-F238E27FC236}">
                <a16:creationId xmlns:a16="http://schemas.microsoft.com/office/drawing/2014/main" id="{5E2657CE-4A61-4BDB-8351-E7CAE082DBF1}"/>
              </a:ext>
            </a:extLst>
          </p:cNvPr>
          <p:cNvGraphicFramePr>
            <a:graphicFrameLocks noGrp="1"/>
          </p:cNvGraphicFramePr>
          <p:nvPr>
            <p:ph idx="1"/>
            <p:extLst>
              <p:ext uri="{D42A27DB-BD31-4B8C-83A1-F6EECF244321}">
                <p14:modId xmlns:p14="http://schemas.microsoft.com/office/powerpoint/2010/main" val="3924673272"/>
              </p:ext>
            </p:extLst>
          </p:nvPr>
        </p:nvGraphicFramePr>
        <p:xfrm>
          <a:off x="5183188" y="987425"/>
          <a:ext cx="6172200" cy="4873625"/>
        </p:xfrm>
        <a:graphic>
          <a:graphicData uri="http://schemas.openxmlformats.org/drawingml/2006/chart">
            <c:chart xmlns:c="http://schemas.openxmlformats.org/drawingml/2006/chart" xmlns:r="http://schemas.openxmlformats.org/officeDocument/2006/relationships" r:id="rId4"/>
          </a:graphicData>
        </a:graphic>
      </p:graphicFrame>
      <p:pic>
        <p:nvPicPr>
          <p:cNvPr id="2" name="Slide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5388" y="6089591"/>
            <a:ext cx="609600" cy="609600"/>
          </a:xfrm>
          <a:prstGeom prst="rect">
            <a:avLst/>
          </a:prstGeom>
        </p:spPr>
      </p:pic>
    </p:spTree>
    <p:extLst>
      <p:ext uri="{BB962C8B-B14F-4D97-AF65-F5344CB8AC3E}">
        <p14:creationId xmlns:p14="http://schemas.microsoft.com/office/powerpoint/2010/main" val="2538747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Overall Health</a:t>
            </a:r>
          </a:p>
        </p:txBody>
      </p:sp>
      <p:sp>
        <p:nvSpPr>
          <p:cNvPr id="6" name="Text Placeholder 5">
            <a:extLst>
              <a:ext uri="{FF2B5EF4-FFF2-40B4-BE49-F238E27FC236}">
                <a16:creationId xmlns:a16="http://schemas.microsoft.com/office/drawing/2014/main" id="{80701674-DECF-43A6-A5C3-CFBCE931888B}"/>
              </a:ext>
            </a:extLst>
          </p:cNvPr>
          <p:cNvSpPr>
            <a:spLocks noGrp="1"/>
          </p:cNvSpPr>
          <p:nvPr>
            <p:ph type="body" sz="half" idx="2"/>
          </p:nvPr>
        </p:nvSpPr>
        <p:spPr/>
        <p:txBody>
          <a:bodyPr/>
          <a:lstStyle/>
          <a:p>
            <a:r>
              <a:rPr lang="en-US" dirty="0"/>
              <a:t>When asked to describe their overall health, Hispanic residents described their health as “fair” or “poor” nearly a third of the time, twice the rate of both White and Black residents.</a:t>
            </a:r>
          </a:p>
        </p:txBody>
      </p:sp>
      <p:graphicFrame>
        <p:nvGraphicFramePr>
          <p:cNvPr id="7" name="Content Placeholder 6">
            <a:extLst>
              <a:ext uri="{FF2B5EF4-FFF2-40B4-BE49-F238E27FC236}">
                <a16:creationId xmlns:a16="http://schemas.microsoft.com/office/drawing/2014/main" id="{95134880-3041-434E-822B-20E45845F9C5}"/>
              </a:ext>
            </a:extLst>
          </p:cNvPr>
          <p:cNvGraphicFramePr>
            <a:graphicFrameLocks noGrp="1"/>
          </p:cNvGraphicFramePr>
          <p:nvPr>
            <p:ph idx="1"/>
            <p:extLst>
              <p:ext uri="{D42A27DB-BD31-4B8C-83A1-F6EECF244321}">
                <p14:modId xmlns:p14="http://schemas.microsoft.com/office/powerpoint/2010/main" val="1428239805"/>
              </p:ext>
            </p:extLst>
          </p:nvPr>
        </p:nvGraphicFramePr>
        <p:xfrm>
          <a:off x="5183188" y="987425"/>
          <a:ext cx="6172200" cy="4873625"/>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7578361" y="5471279"/>
            <a:ext cx="8376380" cy="38977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defTabSz="914400" eaLnBrk="1" fontAlgn="auto" latinLnBrk="0" hangingPunct="1">
              <a:lnSpc>
                <a:spcPct val="100000"/>
              </a:lnSpc>
              <a:spcBef>
                <a:spcPts val="0"/>
              </a:spcBef>
              <a:spcAft>
                <a:spcPts val="0"/>
              </a:spcAft>
              <a:buClrTx/>
              <a:buSzTx/>
              <a:buFontTx/>
              <a:buNone/>
              <a:tabLst/>
              <a:defRPr/>
            </a:pPr>
            <a:endParaRPr lang="en-US" sz="1000" i="0" dirty="0">
              <a:effectLst/>
              <a:latin typeface="+mn-lt"/>
              <a:ea typeface="+mn-ea"/>
              <a:cs typeface="+mn-cs"/>
            </a:endParaRPr>
          </a:p>
          <a:p>
            <a:pPr>
              <a:defRPr/>
            </a:pPr>
            <a:r>
              <a:rPr lang="en-US" sz="1000" dirty="0"/>
              <a:t>Source: Behavioral Risk Factor Surveillance System, 2011-2013 </a:t>
            </a:r>
            <a:endParaRPr lang="en-US" sz="1100" dirty="0"/>
          </a:p>
        </p:txBody>
      </p:sp>
      <p:pic>
        <p:nvPicPr>
          <p:cNvPr id="5" name="Slide 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1751" y="6078415"/>
            <a:ext cx="609600" cy="609600"/>
          </a:xfrm>
          <a:prstGeom prst="rect">
            <a:avLst/>
          </a:prstGeom>
        </p:spPr>
      </p:pic>
    </p:spTree>
    <p:extLst>
      <p:ext uri="{BB962C8B-B14F-4D97-AF65-F5344CB8AC3E}">
        <p14:creationId xmlns:p14="http://schemas.microsoft.com/office/powerpoint/2010/main" val="24307193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8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6" y="2552700"/>
            <a:ext cx="12753975" cy="1790700"/>
          </a:xfrm>
        </p:spPr>
        <p:txBody>
          <a:bodyPr>
            <a:normAutofit/>
          </a:bodyPr>
          <a:lstStyle/>
          <a:p>
            <a:r>
              <a:rPr lang="en-US" sz="4000" dirty="0"/>
              <a:t>Hospital Discharge </a:t>
            </a:r>
          </a:p>
        </p:txBody>
      </p:sp>
    </p:spTree>
    <p:extLst>
      <p:ext uri="{BB962C8B-B14F-4D97-AF65-F5344CB8AC3E}">
        <p14:creationId xmlns:p14="http://schemas.microsoft.com/office/powerpoint/2010/main" val="4187000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Related Hospital Discharges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40468682"/>
              </p:ext>
            </p:extLst>
          </p:nvPr>
        </p:nvGraphicFramePr>
        <p:xfrm>
          <a:off x="976313" y="987425"/>
          <a:ext cx="10239375" cy="440213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 Placeholder 2">
            <a:extLst>
              <a:ext uri="{FF2B5EF4-FFF2-40B4-BE49-F238E27FC236}">
                <a16:creationId xmlns:a16="http://schemas.microsoft.com/office/drawing/2014/main" id="{662259D9-5731-44DD-A7D2-CA398B89B677}"/>
              </a:ext>
            </a:extLst>
          </p:cNvPr>
          <p:cNvSpPr>
            <a:spLocks noGrp="1"/>
          </p:cNvSpPr>
          <p:nvPr>
            <p:ph type="body" sz="half" idx="2"/>
          </p:nvPr>
        </p:nvSpPr>
        <p:spPr/>
        <p:txBody>
          <a:bodyPr/>
          <a:lstStyle/>
          <a:p>
            <a:r>
              <a:rPr lang="en-US" dirty="0"/>
              <a:t>Black residents are hospitalized at a higher rate for diabetes-related hospital visits compared to White and Hispanic residents.</a:t>
            </a:r>
          </a:p>
        </p:txBody>
      </p:sp>
      <p:sp>
        <p:nvSpPr>
          <p:cNvPr id="5" name="TextBox 4"/>
          <p:cNvSpPr txBox="1"/>
          <p:nvPr/>
        </p:nvSpPr>
        <p:spPr>
          <a:xfrm>
            <a:off x="8042132" y="4999792"/>
            <a:ext cx="4601112" cy="38977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defTabSz="914400" eaLnBrk="1" fontAlgn="auto" latinLnBrk="0" hangingPunct="1">
              <a:lnSpc>
                <a:spcPct val="100000"/>
              </a:lnSpc>
              <a:spcBef>
                <a:spcPts val="0"/>
              </a:spcBef>
              <a:spcAft>
                <a:spcPts val="0"/>
              </a:spcAft>
              <a:buClrTx/>
              <a:buSzTx/>
              <a:buFontTx/>
              <a:buNone/>
              <a:tabLst/>
              <a:defRPr/>
            </a:pPr>
            <a:endParaRPr lang="en-US" sz="1000" i="0" dirty="0">
              <a:effectLst/>
              <a:latin typeface="+mn-lt"/>
              <a:ea typeface="+mn-ea"/>
              <a:cs typeface="+mn-cs"/>
            </a:endParaRPr>
          </a:p>
          <a:p>
            <a:pPr>
              <a:defRPr/>
            </a:pPr>
            <a:r>
              <a:rPr lang="en-US" sz="1000" dirty="0"/>
              <a:t>Source: MDPH Hospital Discharge 3-Year Aggregates</a:t>
            </a:r>
            <a:endParaRPr lang="en-US" sz="1100" dirty="0"/>
          </a:p>
        </p:txBody>
      </p:sp>
      <p:pic>
        <p:nvPicPr>
          <p:cNvPr id="6" name="Slide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9823" y="5593346"/>
            <a:ext cx="609600" cy="609600"/>
          </a:xfrm>
          <a:prstGeom prst="rect">
            <a:avLst/>
          </a:prstGeom>
        </p:spPr>
      </p:pic>
    </p:spTree>
    <p:extLst>
      <p:ext uri="{BB962C8B-B14F-4D97-AF65-F5344CB8AC3E}">
        <p14:creationId xmlns:p14="http://schemas.microsoft.com/office/powerpoint/2010/main" val="1673729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3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Heart Disease Related Hospital Discharges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46995917"/>
              </p:ext>
            </p:extLst>
          </p:nvPr>
        </p:nvGraphicFramePr>
        <p:xfrm>
          <a:off x="976313" y="987425"/>
          <a:ext cx="10239375" cy="440213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 Placeholder 2">
            <a:extLst>
              <a:ext uri="{FF2B5EF4-FFF2-40B4-BE49-F238E27FC236}">
                <a16:creationId xmlns:a16="http://schemas.microsoft.com/office/drawing/2014/main" id="{246CA4AC-5BEC-4712-81A1-F134E94E4228}"/>
              </a:ext>
            </a:extLst>
          </p:cNvPr>
          <p:cNvSpPr>
            <a:spLocks noGrp="1"/>
          </p:cNvSpPr>
          <p:nvPr>
            <p:ph type="body" sz="half" idx="2"/>
          </p:nvPr>
        </p:nvSpPr>
        <p:spPr/>
        <p:txBody>
          <a:bodyPr/>
          <a:lstStyle/>
          <a:p>
            <a:r>
              <a:rPr lang="en-US" dirty="0"/>
              <a:t>Black residents are significantly more likely than their White and Hispanic counterparts to be hospitalized for heart disease related issues.</a:t>
            </a:r>
          </a:p>
          <a:p>
            <a:endParaRPr lang="en-US" dirty="0"/>
          </a:p>
        </p:txBody>
      </p:sp>
      <p:sp>
        <p:nvSpPr>
          <p:cNvPr id="4" name="TextBox 3"/>
          <p:cNvSpPr txBox="1"/>
          <p:nvPr/>
        </p:nvSpPr>
        <p:spPr>
          <a:xfrm>
            <a:off x="8046377" y="5194677"/>
            <a:ext cx="4601112" cy="38977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sz="1000" dirty="0"/>
              <a:t>Source: MDPH Hospital Discharge 3-Year Aggregates</a:t>
            </a:r>
            <a:endParaRPr lang="en-US" sz="1100" dirty="0"/>
          </a:p>
        </p:txBody>
      </p:sp>
      <p:pic>
        <p:nvPicPr>
          <p:cNvPr id="6" name="Slide 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7070" y="6122377"/>
            <a:ext cx="609600" cy="609600"/>
          </a:xfrm>
          <a:prstGeom prst="rect">
            <a:avLst/>
          </a:prstGeom>
        </p:spPr>
      </p:pic>
    </p:spTree>
    <p:extLst>
      <p:ext uri="{BB962C8B-B14F-4D97-AF65-F5344CB8AC3E}">
        <p14:creationId xmlns:p14="http://schemas.microsoft.com/office/powerpoint/2010/main" val="2585336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6" y="2552700"/>
            <a:ext cx="12753975" cy="1790700"/>
          </a:xfrm>
        </p:spPr>
        <p:txBody>
          <a:bodyPr>
            <a:normAutofit/>
          </a:bodyPr>
          <a:lstStyle/>
          <a:p>
            <a:r>
              <a:rPr lang="en-US" sz="4000" dirty="0"/>
              <a:t>Emergency Department Visits</a:t>
            </a:r>
          </a:p>
        </p:txBody>
      </p:sp>
    </p:spTree>
    <p:extLst>
      <p:ext uri="{BB962C8B-B14F-4D97-AF65-F5344CB8AC3E}">
        <p14:creationId xmlns:p14="http://schemas.microsoft.com/office/powerpoint/2010/main" val="2711050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Total Emergency Department Visits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26106764"/>
              </p:ext>
            </p:extLst>
          </p:nvPr>
        </p:nvGraphicFramePr>
        <p:xfrm>
          <a:off x="976313" y="987425"/>
          <a:ext cx="10239375" cy="440213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 Placeholder 2">
            <a:extLst>
              <a:ext uri="{FF2B5EF4-FFF2-40B4-BE49-F238E27FC236}">
                <a16:creationId xmlns:a16="http://schemas.microsoft.com/office/drawing/2014/main" id="{BC157CEA-6261-4AEE-BC38-D81EEE9D64E3}"/>
              </a:ext>
            </a:extLst>
          </p:cNvPr>
          <p:cNvSpPr>
            <a:spLocks noGrp="1"/>
          </p:cNvSpPr>
          <p:nvPr>
            <p:ph type="body" sz="half" idx="2"/>
          </p:nvPr>
        </p:nvSpPr>
        <p:spPr/>
        <p:txBody>
          <a:bodyPr/>
          <a:lstStyle/>
          <a:p>
            <a:r>
              <a:rPr lang="en-US" dirty="0" smtClean="0"/>
              <a:t>Black residents </a:t>
            </a:r>
            <a:r>
              <a:rPr lang="en-US" dirty="0"/>
              <a:t>are more likely to visit the emergency department than their White and Hispanic counterparts. </a:t>
            </a:r>
          </a:p>
          <a:p>
            <a:endParaRPr lang="en-US" dirty="0"/>
          </a:p>
        </p:txBody>
      </p:sp>
      <p:sp>
        <p:nvSpPr>
          <p:cNvPr id="5" name="TextBox 4"/>
          <p:cNvSpPr txBox="1"/>
          <p:nvPr/>
        </p:nvSpPr>
        <p:spPr>
          <a:xfrm>
            <a:off x="7408086" y="4999792"/>
            <a:ext cx="4601112" cy="38977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defTabSz="914400" eaLnBrk="1" fontAlgn="auto" latinLnBrk="0" hangingPunct="1">
              <a:lnSpc>
                <a:spcPct val="100000"/>
              </a:lnSpc>
              <a:spcBef>
                <a:spcPts val="0"/>
              </a:spcBef>
              <a:spcAft>
                <a:spcPts val="0"/>
              </a:spcAft>
              <a:buClrTx/>
              <a:buSzTx/>
              <a:buFontTx/>
              <a:buNone/>
              <a:tabLst/>
              <a:defRPr/>
            </a:pPr>
            <a:endParaRPr lang="en-US" sz="1000" i="0" dirty="0">
              <a:effectLst/>
              <a:latin typeface="+mn-lt"/>
              <a:ea typeface="+mn-ea"/>
              <a:cs typeface="+mn-cs"/>
            </a:endParaRPr>
          </a:p>
          <a:p>
            <a:pPr>
              <a:defRPr/>
            </a:pPr>
            <a:r>
              <a:rPr lang="en-US" sz="1000" dirty="0"/>
              <a:t>Source: MDPH Emergency Department Visits 3-Year Aggregates</a:t>
            </a:r>
            <a:endParaRPr lang="en-US" sz="1100" dirty="0"/>
          </a:p>
        </p:txBody>
      </p:sp>
      <p:pic>
        <p:nvPicPr>
          <p:cNvPr id="6" name="Slide 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9598" y="6043246"/>
            <a:ext cx="609600" cy="609600"/>
          </a:xfrm>
          <a:prstGeom prst="rect">
            <a:avLst/>
          </a:prstGeom>
        </p:spPr>
      </p:pic>
    </p:spTree>
    <p:extLst>
      <p:ext uri="{BB962C8B-B14F-4D97-AF65-F5344CB8AC3E}">
        <p14:creationId xmlns:p14="http://schemas.microsoft.com/office/powerpoint/2010/main" val="29008030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6" y="2552700"/>
            <a:ext cx="12753975" cy="1790700"/>
          </a:xfrm>
        </p:spPr>
        <p:txBody>
          <a:bodyPr>
            <a:normAutofit/>
          </a:bodyPr>
          <a:lstStyle/>
          <a:p>
            <a:r>
              <a:rPr lang="en-US" sz="4000" dirty="0"/>
              <a:t>Demographics of Worcester</a:t>
            </a:r>
          </a:p>
        </p:txBody>
      </p:sp>
    </p:spTree>
    <p:extLst>
      <p:ext uri="{BB962C8B-B14F-4D97-AF65-F5344CB8AC3E}">
        <p14:creationId xmlns:p14="http://schemas.microsoft.com/office/powerpoint/2010/main" val="36695234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6" y="2552700"/>
            <a:ext cx="12753975" cy="1790700"/>
          </a:xfrm>
        </p:spPr>
        <p:txBody>
          <a:bodyPr>
            <a:normAutofit/>
          </a:bodyPr>
          <a:lstStyle/>
          <a:p>
            <a:r>
              <a:rPr lang="en-US" sz="4000" dirty="0"/>
              <a:t>Mortality</a:t>
            </a:r>
          </a:p>
        </p:txBody>
      </p:sp>
    </p:spTree>
    <p:extLst>
      <p:ext uri="{BB962C8B-B14F-4D97-AF65-F5344CB8AC3E}">
        <p14:creationId xmlns:p14="http://schemas.microsoft.com/office/powerpoint/2010/main" val="12454804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Heart Disease and Stroke Mortality</a:t>
            </a:r>
          </a:p>
        </p:txBody>
      </p:sp>
      <p:sp>
        <p:nvSpPr>
          <p:cNvPr id="5" name="Text Placeholder 4">
            <a:extLst>
              <a:ext uri="{FF2B5EF4-FFF2-40B4-BE49-F238E27FC236}">
                <a16:creationId xmlns:a16="http://schemas.microsoft.com/office/drawing/2014/main" id="{5D6E01A3-30D4-4EDF-BCCC-3B3304AA821B}"/>
              </a:ext>
            </a:extLst>
          </p:cNvPr>
          <p:cNvSpPr>
            <a:spLocks noGrp="1"/>
          </p:cNvSpPr>
          <p:nvPr>
            <p:ph type="body" sz="half" idx="2"/>
          </p:nvPr>
        </p:nvSpPr>
        <p:spPr/>
        <p:txBody>
          <a:bodyPr/>
          <a:lstStyle/>
          <a:p>
            <a:r>
              <a:rPr lang="en-US" dirty="0"/>
              <a:t>Worcester’s Black population </a:t>
            </a:r>
            <a:r>
              <a:rPr lang="en-US" dirty="0" smtClean="0"/>
              <a:t>experience </a:t>
            </a:r>
            <a:r>
              <a:rPr lang="en-US" dirty="0"/>
              <a:t>higher rates of mortality due to heart disease and stroke than other ethnoracial groups.</a:t>
            </a:r>
          </a:p>
        </p:txBody>
      </p:sp>
      <p:graphicFrame>
        <p:nvGraphicFramePr>
          <p:cNvPr id="6" name="Content Placeholder 5">
            <a:extLst>
              <a:ext uri="{FF2B5EF4-FFF2-40B4-BE49-F238E27FC236}">
                <a16:creationId xmlns:a16="http://schemas.microsoft.com/office/drawing/2014/main" id="{782BBCBE-15CE-4ABA-A783-685B70175DBB}"/>
              </a:ext>
            </a:extLst>
          </p:cNvPr>
          <p:cNvGraphicFramePr>
            <a:graphicFrameLocks noGrp="1"/>
          </p:cNvGraphicFramePr>
          <p:nvPr>
            <p:ph idx="1"/>
            <p:extLst>
              <p:ext uri="{D42A27DB-BD31-4B8C-83A1-F6EECF244321}">
                <p14:modId xmlns:p14="http://schemas.microsoft.com/office/powerpoint/2010/main" val="3843056606"/>
              </p:ext>
            </p:extLst>
          </p:nvPr>
        </p:nvGraphicFramePr>
        <p:xfrm>
          <a:off x="976313" y="987425"/>
          <a:ext cx="10239375" cy="4402138"/>
        </p:xfrm>
        <a:graphic>
          <a:graphicData uri="http://schemas.openxmlformats.org/drawingml/2006/chart">
            <c:chart xmlns:c="http://schemas.openxmlformats.org/drawingml/2006/chart" xmlns:r="http://schemas.openxmlformats.org/officeDocument/2006/relationships" r:id="rId4"/>
          </a:graphicData>
        </a:graphic>
      </p:graphicFrame>
      <p:pic>
        <p:nvPicPr>
          <p:cNvPr id="8" name="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496831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6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Infant Mortality</a:t>
            </a:r>
          </a:p>
        </p:txBody>
      </p:sp>
      <p:sp>
        <p:nvSpPr>
          <p:cNvPr id="5" name="Text Placeholder 4">
            <a:extLst>
              <a:ext uri="{FF2B5EF4-FFF2-40B4-BE49-F238E27FC236}">
                <a16:creationId xmlns:a16="http://schemas.microsoft.com/office/drawing/2014/main" id="{3B3092CA-6604-4026-924B-6024078644A3}"/>
              </a:ext>
            </a:extLst>
          </p:cNvPr>
          <p:cNvSpPr>
            <a:spLocks noGrp="1"/>
          </p:cNvSpPr>
          <p:nvPr>
            <p:ph type="body" sz="half" idx="2"/>
          </p:nvPr>
        </p:nvSpPr>
        <p:spPr>
          <a:xfrm>
            <a:off x="92765" y="5599758"/>
            <a:ext cx="12192000" cy="1264654"/>
          </a:xfrm>
        </p:spPr>
        <p:txBody>
          <a:bodyPr>
            <a:normAutofit fontScale="92500"/>
          </a:bodyPr>
          <a:lstStyle/>
          <a:p>
            <a:endParaRPr lang="en-US" dirty="0" smtClean="0"/>
          </a:p>
          <a:p>
            <a:r>
              <a:rPr lang="en-US" dirty="0" smtClean="0"/>
              <a:t>In </a:t>
            </a:r>
            <a:r>
              <a:rPr lang="en-US" dirty="0"/>
              <a:t>Worcester during the period of 2012-2014, infants born to Hispanic mothers are more likely to die before their first birthday as compared to infants born to White and Black mothers. Three-year running averages are typically used by advocates tracking infant mortality in Worcester. While this 3-year average shows a particular disparity, other years show reversal of ethnoracial categories. One constant however is that Worcester’s combined rate and individual ethnoracial group rates are consistently above the state average.</a:t>
            </a:r>
          </a:p>
          <a:p>
            <a:endParaRPr lang="en-US" dirty="0"/>
          </a:p>
        </p:txBody>
      </p:sp>
      <p:graphicFrame>
        <p:nvGraphicFramePr>
          <p:cNvPr id="8" name="Content Placeholder 7">
            <a:extLst>
              <a:ext uri="{FF2B5EF4-FFF2-40B4-BE49-F238E27FC236}">
                <a16:creationId xmlns:a16="http://schemas.microsoft.com/office/drawing/2014/main" id="{1B236274-B9CC-4270-889D-685FCDF4BF30}"/>
              </a:ext>
            </a:extLst>
          </p:cNvPr>
          <p:cNvGraphicFramePr>
            <a:graphicFrameLocks noGrp="1"/>
          </p:cNvGraphicFramePr>
          <p:nvPr>
            <p:ph idx="1"/>
            <p:extLst>
              <p:ext uri="{D42A27DB-BD31-4B8C-83A1-F6EECF244321}">
                <p14:modId xmlns:p14="http://schemas.microsoft.com/office/powerpoint/2010/main" val="4056433045"/>
              </p:ext>
            </p:extLst>
          </p:nvPr>
        </p:nvGraphicFramePr>
        <p:xfrm>
          <a:off x="976313" y="987425"/>
          <a:ext cx="10239375" cy="4402138"/>
        </p:xfrm>
        <a:graphic>
          <a:graphicData uri="http://schemas.openxmlformats.org/drawingml/2006/chart">
            <c:chart xmlns:c="http://schemas.openxmlformats.org/drawingml/2006/chart" xmlns:r="http://schemas.openxmlformats.org/officeDocument/2006/relationships" r:id="rId5"/>
          </a:graphicData>
        </a:graphic>
      </p:graphicFrame>
      <p:pic>
        <p:nvPicPr>
          <p:cNvPr id="3" name="Slide 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153" y="4990158"/>
            <a:ext cx="609600" cy="609600"/>
          </a:xfrm>
          <a:prstGeom prst="rect">
            <a:avLst/>
          </a:prstGeom>
        </p:spPr>
      </p:pic>
    </p:spTree>
    <p:extLst>
      <p:ext uri="{BB962C8B-B14F-4D97-AF65-F5344CB8AC3E}">
        <p14:creationId xmlns:p14="http://schemas.microsoft.com/office/powerpoint/2010/main" val="2377360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5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6" y="2552700"/>
            <a:ext cx="12753975" cy="1790700"/>
          </a:xfrm>
        </p:spPr>
        <p:txBody>
          <a:bodyPr>
            <a:normAutofit/>
          </a:bodyPr>
          <a:lstStyle/>
          <a:p>
            <a:r>
              <a:rPr lang="en-US" sz="4000" dirty="0" smtClean="0"/>
              <a:t>COVID -19 Disparities in Worcester</a:t>
            </a:r>
            <a:endParaRPr lang="en-US" sz="4000" dirty="0"/>
          </a:p>
        </p:txBody>
      </p:sp>
    </p:spTree>
    <p:extLst>
      <p:ext uri="{BB962C8B-B14F-4D97-AF65-F5344CB8AC3E}">
        <p14:creationId xmlns:p14="http://schemas.microsoft.com/office/powerpoint/2010/main" val="11145197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986280" y="995680"/>
            <a:ext cx="8229600" cy="5364480"/>
            <a:chOff x="462280" y="995680"/>
            <a:chExt cx="8229600" cy="5364480"/>
          </a:xfrm>
        </p:grpSpPr>
        <p:sp>
          <p:nvSpPr>
            <p:cNvPr id="3" name="object 3"/>
            <p:cNvSpPr/>
            <p:nvPr/>
          </p:nvSpPr>
          <p:spPr>
            <a:xfrm>
              <a:off x="462280" y="1010920"/>
              <a:ext cx="8229600" cy="0"/>
            </a:xfrm>
            <a:custGeom>
              <a:avLst/>
              <a:gdLst/>
              <a:ahLst/>
              <a:cxnLst/>
              <a:rect l="l" t="t" r="r" b="b"/>
              <a:pathLst>
                <a:path w="8229600">
                  <a:moveTo>
                    <a:pt x="0" y="0"/>
                  </a:moveTo>
                  <a:lnTo>
                    <a:pt x="8229600" y="0"/>
                  </a:lnTo>
                </a:path>
              </a:pathLst>
            </a:custGeom>
            <a:ln w="30480">
              <a:solidFill>
                <a:srgbClr val="000000"/>
              </a:solidFill>
            </a:ln>
          </p:spPr>
          <p:txBody>
            <a:bodyPr wrap="square" lIns="0" tIns="0" rIns="0" bIns="0" rtlCol="0"/>
            <a:lstStyle/>
            <a:p>
              <a:endParaRPr>
                <a:solidFill>
                  <a:prstClr val="black"/>
                </a:solidFill>
                <a:latin typeface="Calibri"/>
              </a:endParaRPr>
            </a:p>
          </p:txBody>
        </p:sp>
        <p:sp>
          <p:nvSpPr>
            <p:cNvPr id="4" name="object 4"/>
            <p:cNvSpPr/>
            <p:nvPr/>
          </p:nvSpPr>
          <p:spPr>
            <a:xfrm>
              <a:off x="731520" y="1016000"/>
              <a:ext cx="7752080" cy="5344160"/>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grpSp>
      <p:sp>
        <p:nvSpPr>
          <p:cNvPr id="5" name="object 5"/>
          <p:cNvSpPr txBox="1">
            <a:spLocks noGrp="1"/>
          </p:cNvSpPr>
          <p:nvPr>
            <p:ph type="title"/>
          </p:nvPr>
        </p:nvSpPr>
        <p:spPr>
          <a:xfrm>
            <a:off x="1952942" y="59690"/>
            <a:ext cx="7205980" cy="901065"/>
          </a:xfrm>
          <a:prstGeom prst="rect">
            <a:avLst/>
          </a:prstGeom>
        </p:spPr>
        <p:txBody>
          <a:bodyPr vert="horz" wrap="square" lIns="0" tIns="13335" rIns="0" bIns="0" rtlCol="0">
            <a:spAutoFit/>
          </a:bodyPr>
          <a:lstStyle/>
          <a:p>
            <a:pPr marL="12700">
              <a:lnSpc>
                <a:spcPts val="3679"/>
              </a:lnSpc>
              <a:spcBef>
                <a:spcPts val="105"/>
              </a:spcBef>
            </a:pPr>
            <a:r>
              <a:rPr sz="3200" spc="-15" dirty="0"/>
              <a:t>COVID-19 </a:t>
            </a:r>
            <a:r>
              <a:rPr sz="3200" spc="-10" dirty="0"/>
              <a:t>Positive </a:t>
            </a:r>
            <a:r>
              <a:rPr sz="3200" spc="-30" dirty="0">
                <a:solidFill>
                  <a:srgbClr val="00AFEF"/>
                </a:solidFill>
              </a:rPr>
              <a:t>Worcester </a:t>
            </a:r>
            <a:r>
              <a:rPr sz="3200" dirty="0">
                <a:solidFill>
                  <a:srgbClr val="00AFEF"/>
                </a:solidFill>
              </a:rPr>
              <a:t>City</a:t>
            </a:r>
            <a:r>
              <a:rPr sz="3200" spc="35" dirty="0">
                <a:solidFill>
                  <a:srgbClr val="00AFEF"/>
                </a:solidFill>
              </a:rPr>
              <a:t> </a:t>
            </a:r>
            <a:r>
              <a:rPr sz="3200" spc="-15" dirty="0"/>
              <a:t>Patients:</a:t>
            </a:r>
            <a:endParaRPr sz="3200"/>
          </a:p>
          <a:p>
            <a:pPr marL="12700">
              <a:lnSpc>
                <a:spcPts val="3204"/>
              </a:lnSpc>
            </a:pPr>
            <a:r>
              <a:rPr sz="2800" spc="5" dirty="0"/>
              <a:t>Race </a:t>
            </a:r>
            <a:r>
              <a:rPr sz="2800" spc="-5" dirty="0"/>
              <a:t>and</a:t>
            </a:r>
            <a:r>
              <a:rPr sz="2800" spc="-30" dirty="0"/>
              <a:t> </a:t>
            </a:r>
            <a:r>
              <a:rPr sz="2800" dirty="0"/>
              <a:t>Ethnicity</a:t>
            </a:r>
            <a:endParaRPr sz="2800"/>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090"/>
              </a:lnSpc>
            </a:pPr>
            <a:fld id="{81D60167-4931-47E6-BA6A-407CBD079E47}" type="slidenum">
              <a:rPr spc="-5" dirty="0">
                <a:solidFill>
                  <a:prstClr val="white"/>
                </a:solidFill>
              </a:rPr>
              <a:pPr marL="38100">
                <a:lnSpc>
                  <a:spcPts val="1090"/>
                </a:lnSpc>
              </a:pPr>
              <a:t>44</a:t>
            </a:fld>
            <a:endParaRPr spc="-5" dirty="0">
              <a:solidFill>
                <a:prstClr val="white"/>
              </a:solidFill>
            </a:endParaRPr>
          </a:p>
        </p:txBody>
      </p:sp>
      <p:sp>
        <p:nvSpPr>
          <p:cNvPr id="6" name="object 6"/>
          <p:cNvSpPr txBox="1"/>
          <p:nvPr/>
        </p:nvSpPr>
        <p:spPr>
          <a:xfrm>
            <a:off x="8444866" y="3942017"/>
            <a:ext cx="1965325" cy="873957"/>
          </a:xfrm>
          <a:prstGeom prst="rect">
            <a:avLst/>
          </a:prstGeom>
        </p:spPr>
        <p:txBody>
          <a:bodyPr vert="horz" wrap="square" lIns="0" tIns="27305" rIns="0" bIns="0" rtlCol="0">
            <a:spAutoFit/>
          </a:bodyPr>
          <a:lstStyle/>
          <a:p>
            <a:pPr marL="12700" marR="5080" algn="just">
              <a:lnSpc>
                <a:spcPts val="2160"/>
              </a:lnSpc>
              <a:spcBef>
                <a:spcPts val="215"/>
              </a:spcBef>
            </a:pPr>
            <a:r>
              <a:rPr sz="1850" spc="-25" dirty="0">
                <a:solidFill>
                  <a:srgbClr val="FF0000"/>
                </a:solidFill>
                <a:latin typeface="Calibri"/>
                <a:cs typeface="Calibri"/>
              </a:rPr>
              <a:t>Among </a:t>
            </a:r>
            <a:r>
              <a:rPr sz="1850" b="1" spc="-5" dirty="0">
                <a:solidFill>
                  <a:srgbClr val="FF0000"/>
                </a:solidFill>
                <a:latin typeface="Calibri"/>
                <a:cs typeface="Calibri"/>
              </a:rPr>
              <a:t>new</a:t>
            </a:r>
            <a:r>
              <a:rPr sz="1850" b="1" spc="-160" dirty="0">
                <a:solidFill>
                  <a:srgbClr val="FF0000"/>
                </a:solidFill>
                <a:latin typeface="Calibri"/>
                <a:cs typeface="Calibri"/>
              </a:rPr>
              <a:t> </a:t>
            </a:r>
            <a:r>
              <a:rPr sz="1850" b="1" spc="-5" dirty="0">
                <a:solidFill>
                  <a:srgbClr val="FF0000"/>
                </a:solidFill>
                <a:latin typeface="Calibri"/>
                <a:cs typeface="Calibri"/>
              </a:rPr>
              <a:t>COVID+  </a:t>
            </a:r>
            <a:r>
              <a:rPr sz="1850" spc="-10" dirty="0">
                <a:solidFill>
                  <a:srgbClr val="FF0000"/>
                </a:solidFill>
                <a:latin typeface="Calibri"/>
                <a:cs typeface="Calibri"/>
              </a:rPr>
              <a:t>cases,</a:t>
            </a:r>
            <a:r>
              <a:rPr sz="1850" spc="-105" dirty="0">
                <a:solidFill>
                  <a:srgbClr val="FF0000"/>
                </a:solidFill>
                <a:latin typeface="Calibri"/>
                <a:cs typeface="Calibri"/>
              </a:rPr>
              <a:t> </a:t>
            </a:r>
            <a:r>
              <a:rPr sz="1850" spc="-5" dirty="0">
                <a:solidFill>
                  <a:srgbClr val="FF0000"/>
                </a:solidFill>
                <a:latin typeface="Calibri"/>
                <a:cs typeface="Calibri"/>
              </a:rPr>
              <a:t>the</a:t>
            </a:r>
            <a:r>
              <a:rPr sz="1850" spc="-145" dirty="0">
                <a:solidFill>
                  <a:srgbClr val="FF0000"/>
                </a:solidFill>
                <a:latin typeface="Calibri"/>
                <a:cs typeface="Calibri"/>
              </a:rPr>
              <a:t> </a:t>
            </a:r>
            <a:r>
              <a:rPr sz="1850" spc="-10" dirty="0">
                <a:solidFill>
                  <a:srgbClr val="FF0000"/>
                </a:solidFill>
                <a:latin typeface="Calibri"/>
                <a:cs typeface="Calibri"/>
              </a:rPr>
              <a:t>majority</a:t>
            </a:r>
            <a:r>
              <a:rPr sz="1850" spc="-150" dirty="0">
                <a:solidFill>
                  <a:srgbClr val="FF0000"/>
                </a:solidFill>
                <a:latin typeface="Calibri"/>
                <a:cs typeface="Calibri"/>
              </a:rPr>
              <a:t> </a:t>
            </a:r>
            <a:r>
              <a:rPr sz="1850" spc="-15" dirty="0">
                <a:solidFill>
                  <a:srgbClr val="FF0000"/>
                </a:solidFill>
                <a:latin typeface="Calibri"/>
                <a:cs typeface="Calibri"/>
              </a:rPr>
              <a:t>is  </a:t>
            </a:r>
            <a:r>
              <a:rPr sz="1850" spc="-10" dirty="0">
                <a:solidFill>
                  <a:srgbClr val="FF0000"/>
                </a:solidFill>
                <a:latin typeface="Calibri"/>
                <a:cs typeface="Calibri"/>
              </a:rPr>
              <a:t>still </a:t>
            </a:r>
            <a:r>
              <a:rPr sz="1850" spc="-20" dirty="0">
                <a:solidFill>
                  <a:srgbClr val="FF0000"/>
                </a:solidFill>
                <a:latin typeface="Calibri"/>
                <a:cs typeface="Calibri"/>
              </a:rPr>
              <a:t>Hispanic</a:t>
            </a:r>
            <a:r>
              <a:rPr sz="1850" spc="-135" dirty="0">
                <a:solidFill>
                  <a:srgbClr val="FF0000"/>
                </a:solidFill>
                <a:latin typeface="Calibri"/>
                <a:cs typeface="Calibri"/>
              </a:rPr>
              <a:t> </a:t>
            </a:r>
            <a:r>
              <a:rPr sz="1850" spc="5" dirty="0">
                <a:solidFill>
                  <a:srgbClr val="FF0000"/>
                </a:solidFill>
                <a:latin typeface="Calibri"/>
                <a:cs typeface="Calibri"/>
              </a:rPr>
              <a:t>(</a:t>
            </a:r>
            <a:r>
              <a:rPr sz="1850" b="1" spc="5" dirty="0">
                <a:solidFill>
                  <a:srgbClr val="FF0000"/>
                </a:solidFill>
                <a:latin typeface="Calibri"/>
                <a:cs typeface="Calibri"/>
              </a:rPr>
              <a:t>47%</a:t>
            </a:r>
            <a:r>
              <a:rPr sz="1850" spc="5" dirty="0">
                <a:solidFill>
                  <a:srgbClr val="FF0000"/>
                </a:solidFill>
                <a:latin typeface="Calibri"/>
                <a:cs typeface="Calibri"/>
              </a:rPr>
              <a:t>).</a:t>
            </a:r>
            <a:endParaRPr sz="1850">
              <a:solidFill>
                <a:prstClr val="black"/>
              </a:solidFill>
              <a:latin typeface="Calibri"/>
              <a:cs typeface="Calibri"/>
            </a:endParaRPr>
          </a:p>
        </p:txBody>
      </p:sp>
      <p:sp>
        <p:nvSpPr>
          <p:cNvPr id="7" name="object 7"/>
          <p:cNvSpPr txBox="1"/>
          <p:nvPr/>
        </p:nvSpPr>
        <p:spPr>
          <a:xfrm>
            <a:off x="4073525" y="3942016"/>
            <a:ext cx="2133600" cy="1152880"/>
          </a:xfrm>
          <a:prstGeom prst="rect">
            <a:avLst/>
          </a:prstGeom>
        </p:spPr>
        <p:txBody>
          <a:bodyPr vert="horz" wrap="square" lIns="0" tIns="11430" rIns="0" bIns="0" rtlCol="0">
            <a:spAutoFit/>
          </a:bodyPr>
          <a:lstStyle/>
          <a:p>
            <a:pPr marL="12700">
              <a:lnSpc>
                <a:spcPts val="2190"/>
              </a:lnSpc>
              <a:spcBef>
                <a:spcPts val="90"/>
              </a:spcBef>
            </a:pPr>
            <a:r>
              <a:rPr sz="1850" spc="-20" dirty="0">
                <a:solidFill>
                  <a:srgbClr val="FF0000"/>
                </a:solidFill>
                <a:latin typeface="Calibri"/>
                <a:cs typeface="Calibri"/>
              </a:rPr>
              <a:t>Among </a:t>
            </a:r>
            <a:r>
              <a:rPr sz="1850" b="1" spc="-60" dirty="0">
                <a:solidFill>
                  <a:srgbClr val="FF0000"/>
                </a:solidFill>
                <a:latin typeface="Calibri"/>
                <a:cs typeface="Calibri"/>
              </a:rPr>
              <a:t>TOTAL</a:t>
            </a:r>
            <a:r>
              <a:rPr sz="1850" b="1" spc="-229" dirty="0">
                <a:solidFill>
                  <a:srgbClr val="FF0000"/>
                </a:solidFill>
                <a:latin typeface="Calibri"/>
                <a:cs typeface="Calibri"/>
              </a:rPr>
              <a:t> </a:t>
            </a:r>
            <a:r>
              <a:rPr sz="1850" b="1" spc="5" dirty="0">
                <a:solidFill>
                  <a:srgbClr val="FF0000"/>
                </a:solidFill>
                <a:latin typeface="Calibri"/>
                <a:cs typeface="Calibri"/>
              </a:rPr>
              <a:t>COVID+</a:t>
            </a:r>
            <a:endParaRPr sz="1850">
              <a:solidFill>
                <a:prstClr val="black"/>
              </a:solidFill>
              <a:latin typeface="Calibri"/>
              <a:cs typeface="Calibri"/>
            </a:endParaRPr>
          </a:p>
          <a:p>
            <a:pPr marL="12700" marR="125730">
              <a:lnSpc>
                <a:spcPts val="2160"/>
              </a:lnSpc>
              <a:spcBef>
                <a:spcPts val="95"/>
              </a:spcBef>
            </a:pPr>
            <a:r>
              <a:rPr sz="1850" spc="-10" dirty="0">
                <a:solidFill>
                  <a:srgbClr val="FF0000"/>
                </a:solidFill>
                <a:latin typeface="Calibri"/>
                <a:cs typeface="Calibri"/>
              </a:rPr>
              <a:t>cases, </a:t>
            </a:r>
            <a:r>
              <a:rPr sz="1850" spc="-15" dirty="0">
                <a:solidFill>
                  <a:srgbClr val="FF0000"/>
                </a:solidFill>
                <a:latin typeface="Calibri"/>
                <a:cs typeface="Calibri"/>
              </a:rPr>
              <a:t>Hispanics</a:t>
            </a:r>
            <a:r>
              <a:rPr sz="1850" spc="-225" dirty="0">
                <a:solidFill>
                  <a:srgbClr val="FF0000"/>
                </a:solidFill>
                <a:latin typeface="Calibri"/>
                <a:cs typeface="Calibri"/>
              </a:rPr>
              <a:t> </a:t>
            </a:r>
            <a:r>
              <a:rPr sz="1850" spc="-20" dirty="0">
                <a:solidFill>
                  <a:srgbClr val="FF0000"/>
                </a:solidFill>
                <a:latin typeface="Calibri"/>
                <a:cs typeface="Calibri"/>
              </a:rPr>
              <a:t>have  </a:t>
            </a:r>
            <a:r>
              <a:rPr sz="1850" spc="-30" dirty="0">
                <a:solidFill>
                  <a:srgbClr val="FF0000"/>
                </a:solidFill>
                <a:latin typeface="Calibri"/>
                <a:cs typeface="Calibri"/>
              </a:rPr>
              <a:t>overtaken </a:t>
            </a:r>
            <a:r>
              <a:rPr sz="1850" spc="-20" dirty="0">
                <a:solidFill>
                  <a:srgbClr val="FF0000"/>
                </a:solidFill>
                <a:latin typeface="Calibri"/>
                <a:cs typeface="Calibri"/>
              </a:rPr>
              <a:t>Whites </a:t>
            </a:r>
            <a:r>
              <a:rPr sz="1850" spc="-5" dirty="0">
                <a:solidFill>
                  <a:srgbClr val="FF0000"/>
                </a:solidFill>
                <a:latin typeface="Calibri"/>
                <a:cs typeface="Calibri"/>
              </a:rPr>
              <a:t>as  </a:t>
            </a:r>
            <a:r>
              <a:rPr sz="1850" dirty="0">
                <a:solidFill>
                  <a:srgbClr val="FF0000"/>
                </a:solidFill>
                <a:latin typeface="Calibri"/>
                <a:cs typeface="Calibri"/>
              </a:rPr>
              <a:t>the </a:t>
            </a:r>
            <a:r>
              <a:rPr sz="1850" spc="-20" dirty="0">
                <a:solidFill>
                  <a:srgbClr val="FF0000"/>
                </a:solidFill>
                <a:latin typeface="Calibri"/>
                <a:cs typeface="Calibri"/>
              </a:rPr>
              <a:t>highest</a:t>
            </a:r>
            <a:r>
              <a:rPr sz="1850" spc="-155" dirty="0">
                <a:solidFill>
                  <a:srgbClr val="FF0000"/>
                </a:solidFill>
                <a:latin typeface="Calibri"/>
                <a:cs typeface="Calibri"/>
              </a:rPr>
              <a:t> </a:t>
            </a:r>
            <a:r>
              <a:rPr sz="1850" spc="-10" dirty="0">
                <a:solidFill>
                  <a:srgbClr val="FF0000"/>
                </a:solidFill>
                <a:latin typeface="Calibri"/>
                <a:cs typeface="Calibri"/>
              </a:rPr>
              <a:t>majority</a:t>
            </a:r>
            <a:endParaRPr sz="1850">
              <a:solidFill>
                <a:prstClr val="black"/>
              </a:solidFill>
              <a:latin typeface="Calibri"/>
              <a:cs typeface="Calibri"/>
            </a:endParaRPr>
          </a:p>
        </p:txBody>
      </p:sp>
      <p:pic>
        <p:nvPicPr>
          <p:cNvPr id="10" name="Slide 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198" y="5636663"/>
            <a:ext cx="609600" cy="609600"/>
          </a:xfrm>
          <a:prstGeom prst="rect">
            <a:avLst/>
          </a:prstGeom>
        </p:spPr>
      </p:pic>
    </p:spTree>
    <p:extLst>
      <p:ext uri="{BB962C8B-B14F-4D97-AF65-F5344CB8AC3E}">
        <p14:creationId xmlns:p14="http://schemas.microsoft.com/office/powerpoint/2010/main" val="3758179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3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960880" y="995680"/>
            <a:ext cx="8270240" cy="5334000"/>
            <a:chOff x="436880" y="995680"/>
            <a:chExt cx="8270240" cy="5334000"/>
          </a:xfrm>
        </p:grpSpPr>
        <p:sp>
          <p:nvSpPr>
            <p:cNvPr id="3" name="object 3"/>
            <p:cNvSpPr/>
            <p:nvPr/>
          </p:nvSpPr>
          <p:spPr>
            <a:xfrm>
              <a:off x="462280" y="1010920"/>
              <a:ext cx="8229600" cy="0"/>
            </a:xfrm>
            <a:custGeom>
              <a:avLst/>
              <a:gdLst/>
              <a:ahLst/>
              <a:cxnLst/>
              <a:rect l="l" t="t" r="r" b="b"/>
              <a:pathLst>
                <a:path w="8229600">
                  <a:moveTo>
                    <a:pt x="0" y="0"/>
                  </a:moveTo>
                  <a:lnTo>
                    <a:pt x="8229600" y="0"/>
                  </a:lnTo>
                </a:path>
              </a:pathLst>
            </a:custGeom>
            <a:ln w="30480">
              <a:solidFill>
                <a:srgbClr val="000000"/>
              </a:solidFill>
            </a:ln>
          </p:spPr>
          <p:txBody>
            <a:bodyPr wrap="square" lIns="0" tIns="0" rIns="0" bIns="0" rtlCol="0"/>
            <a:lstStyle/>
            <a:p>
              <a:endParaRPr>
                <a:solidFill>
                  <a:prstClr val="black"/>
                </a:solidFill>
                <a:latin typeface="Calibri"/>
              </a:endParaRPr>
            </a:p>
          </p:txBody>
        </p:sp>
        <p:sp>
          <p:nvSpPr>
            <p:cNvPr id="4" name="object 4"/>
            <p:cNvSpPr/>
            <p:nvPr/>
          </p:nvSpPr>
          <p:spPr>
            <a:xfrm>
              <a:off x="436880" y="1026160"/>
              <a:ext cx="7904480" cy="5303520"/>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grpSp>
      <p:sp>
        <p:nvSpPr>
          <p:cNvPr id="5" name="object 5"/>
          <p:cNvSpPr txBox="1">
            <a:spLocks noGrp="1"/>
          </p:cNvSpPr>
          <p:nvPr>
            <p:ph type="title"/>
          </p:nvPr>
        </p:nvSpPr>
        <p:spPr>
          <a:xfrm>
            <a:off x="1952942" y="4700"/>
            <a:ext cx="7205980" cy="951865"/>
          </a:xfrm>
          <a:prstGeom prst="rect">
            <a:avLst/>
          </a:prstGeom>
        </p:spPr>
        <p:txBody>
          <a:bodyPr vert="horz" wrap="square" lIns="0" tIns="69850" rIns="0" bIns="0" rtlCol="0">
            <a:spAutoFit/>
          </a:bodyPr>
          <a:lstStyle/>
          <a:p>
            <a:pPr marL="12700" marR="5080">
              <a:lnSpc>
                <a:spcPts val="3440"/>
              </a:lnSpc>
              <a:spcBef>
                <a:spcPts val="550"/>
              </a:spcBef>
            </a:pPr>
            <a:r>
              <a:rPr sz="3200" spc="-15" dirty="0"/>
              <a:t>COVID-19 </a:t>
            </a:r>
            <a:r>
              <a:rPr sz="3200" spc="-10" dirty="0"/>
              <a:t>Positive </a:t>
            </a:r>
            <a:r>
              <a:rPr sz="3200" spc="-30" dirty="0">
                <a:solidFill>
                  <a:srgbClr val="00AFEF"/>
                </a:solidFill>
              </a:rPr>
              <a:t>Worcester </a:t>
            </a:r>
            <a:r>
              <a:rPr sz="3200" dirty="0">
                <a:solidFill>
                  <a:srgbClr val="00AFEF"/>
                </a:solidFill>
              </a:rPr>
              <a:t>City </a:t>
            </a:r>
            <a:r>
              <a:rPr sz="3200" spc="-15" dirty="0"/>
              <a:t>Patients:  </a:t>
            </a:r>
            <a:r>
              <a:rPr sz="3200" spc="15" dirty="0"/>
              <a:t>Race </a:t>
            </a:r>
            <a:r>
              <a:rPr sz="3200" spc="-10" dirty="0"/>
              <a:t>and Ethnicity </a:t>
            </a:r>
            <a:r>
              <a:rPr sz="3200" dirty="0"/>
              <a:t>–</a:t>
            </a:r>
            <a:r>
              <a:rPr sz="3200" spc="-40" dirty="0"/>
              <a:t> </a:t>
            </a:r>
            <a:r>
              <a:rPr sz="3200" spc="5" dirty="0"/>
              <a:t>Comparison</a:t>
            </a:r>
            <a:endParaRPr sz="3200"/>
          </a:p>
        </p:txBody>
      </p:sp>
      <p:sp>
        <p:nvSpPr>
          <p:cNvPr id="6" name="object 6"/>
          <p:cNvSpPr txBox="1"/>
          <p:nvPr/>
        </p:nvSpPr>
        <p:spPr>
          <a:xfrm>
            <a:off x="8555609" y="2947987"/>
            <a:ext cx="1558925" cy="2223770"/>
          </a:xfrm>
          <a:prstGeom prst="rect">
            <a:avLst/>
          </a:prstGeom>
        </p:spPr>
        <p:txBody>
          <a:bodyPr vert="horz" wrap="square" lIns="0" tIns="12700" rIns="0" bIns="0" rtlCol="0">
            <a:spAutoFit/>
          </a:bodyPr>
          <a:lstStyle/>
          <a:p>
            <a:pPr marL="12700" marR="5080">
              <a:spcBef>
                <a:spcPts val="100"/>
              </a:spcBef>
            </a:pPr>
            <a:r>
              <a:rPr sz="1600" dirty="0">
                <a:solidFill>
                  <a:srgbClr val="FF0000"/>
                </a:solidFill>
                <a:latin typeface="Calibri"/>
                <a:cs typeface="Calibri"/>
              </a:rPr>
              <a:t>In </a:t>
            </a:r>
            <a:r>
              <a:rPr sz="1600" spc="-5" dirty="0">
                <a:solidFill>
                  <a:srgbClr val="FF0000"/>
                </a:solidFill>
                <a:latin typeface="Calibri"/>
                <a:cs typeface="Calibri"/>
              </a:rPr>
              <a:t>Worcester City,  </a:t>
            </a:r>
            <a:r>
              <a:rPr sz="1600" spc="15" dirty="0">
                <a:solidFill>
                  <a:srgbClr val="FF0000"/>
                </a:solidFill>
                <a:latin typeface="Calibri"/>
                <a:cs typeface="Calibri"/>
              </a:rPr>
              <a:t>Hispanic</a:t>
            </a:r>
            <a:r>
              <a:rPr sz="1600" spc="-290" dirty="0">
                <a:solidFill>
                  <a:srgbClr val="FF0000"/>
                </a:solidFill>
                <a:latin typeface="Calibri"/>
                <a:cs typeface="Calibri"/>
              </a:rPr>
              <a:t> </a:t>
            </a:r>
            <a:r>
              <a:rPr sz="1600" spc="15" dirty="0">
                <a:solidFill>
                  <a:srgbClr val="FF0000"/>
                </a:solidFill>
                <a:latin typeface="Calibri"/>
                <a:cs typeface="Calibri"/>
              </a:rPr>
              <a:t>or </a:t>
            </a:r>
            <a:r>
              <a:rPr sz="1600" spc="5" dirty="0">
                <a:solidFill>
                  <a:srgbClr val="FF0000"/>
                </a:solidFill>
                <a:latin typeface="Calibri"/>
                <a:cs typeface="Calibri"/>
              </a:rPr>
              <a:t>Latino,  Black African  American </a:t>
            </a:r>
            <a:r>
              <a:rPr sz="1600" spc="20" dirty="0">
                <a:solidFill>
                  <a:srgbClr val="FF0000"/>
                </a:solidFill>
                <a:latin typeface="Calibri"/>
                <a:cs typeface="Calibri"/>
              </a:rPr>
              <a:t>and  </a:t>
            </a:r>
            <a:r>
              <a:rPr sz="1600" spc="5" dirty="0">
                <a:solidFill>
                  <a:srgbClr val="FF0000"/>
                </a:solidFill>
                <a:latin typeface="Calibri"/>
                <a:cs typeface="Calibri"/>
              </a:rPr>
              <a:t>Other </a:t>
            </a:r>
            <a:r>
              <a:rPr sz="1600" spc="15" dirty="0">
                <a:solidFill>
                  <a:srgbClr val="FF0000"/>
                </a:solidFill>
                <a:latin typeface="Calibri"/>
                <a:cs typeface="Calibri"/>
              </a:rPr>
              <a:t>minority  </a:t>
            </a:r>
            <a:r>
              <a:rPr sz="1600" spc="-5" dirty="0">
                <a:solidFill>
                  <a:srgbClr val="FF0000"/>
                </a:solidFill>
                <a:latin typeface="Calibri"/>
                <a:cs typeface="Calibri"/>
              </a:rPr>
              <a:t>races </a:t>
            </a:r>
            <a:r>
              <a:rPr sz="1600" spc="10" dirty="0">
                <a:solidFill>
                  <a:srgbClr val="FF0000"/>
                </a:solidFill>
                <a:latin typeface="Calibri"/>
                <a:cs typeface="Calibri"/>
              </a:rPr>
              <a:t>are  </a:t>
            </a:r>
            <a:r>
              <a:rPr sz="1600" spc="35" dirty="0">
                <a:solidFill>
                  <a:srgbClr val="FF0000"/>
                </a:solidFill>
                <a:latin typeface="Calibri"/>
                <a:cs typeface="Calibri"/>
              </a:rPr>
              <a:t>d</a:t>
            </a:r>
            <a:r>
              <a:rPr sz="1600" spc="30" dirty="0">
                <a:solidFill>
                  <a:srgbClr val="FF0000"/>
                </a:solidFill>
                <a:latin typeface="Calibri"/>
                <a:cs typeface="Calibri"/>
              </a:rPr>
              <a:t>i</a:t>
            </a:r>
            <a:r>
              <a:rPr sz="1600" spc="10" dirty="0">
                <a:solidFill>
                  <a:srgbClr val="FF0000"/>
                </a:solidFill>
                <a:latin typeface="Calibri"/>
                <a:cs typeface="Calibri"/>
              </a:rPr>
              <a:t>s</a:t>
            </a:r>
            <a:r>
              <a:rPr sz="1600" spc="35" dirty="0">
                <a:solidFill>
                  <a:srgbClr val="FF0000"/>
                </a:solidFill>
                <a:latin typeface="Calibri"/>
                <a:cs typeface="Calibri"/>
              </a:rPr>
              <a:t>p</a:t>
            </a:r>
            <a:r>
              <a:rPr sz="1600" dirty="0">
                <a:solidFill>
                  <a:srgbClr val="FF0000"/>
                </a:solidFill>
                <a:latin typeface="Calibri"/>
                <a:cs typeface="Calibri"/>
              </a:rPr>
              <a:t>r</a:t>
            </a:r>
            <a:r>
              <a:rPr sz="1600" spc="35" dirty="0">
                <a:solidFill>
                  <a:srgbClr val="FF0000"/>
                </a:solidFill>
                <a:latin typeface="Calibri"/>
                <a:cs typeface="Calibri"/>
              </a:rPr>
              <a:t>op</a:t>
            </a:r>
            <a:r>
              <a:rPr sz="1600" spc="30" dirty="0">
                <a:solidFill>
                  <a:srgbClr val="FF0000"/>
                </a:solidFill>
                <a:latin typeface="Calibri"/>
                <a:cs typeface="Calibri"/>
              </a:rPr>
              <a:t>o</a:t>
            </a:r>
            <a:r>
              <a:rPr sz="1600" dirty="0">
                <a:solidFill>
                  <a:srgbClr val="FF0000"/>
                </a:solidFill>
                <a:latin typeface="Calibri"/>
                <a:cs typeface="Calibri"/>
              </a:rPr>
              <a:t>r</a:t>
            </a:r>
            <a:r>
              <a:rPr sz="1600" spc="-60" dirty="0">
                <a:solidFill>
                  <a:srgbClr val="FF0000"/>
                </a:solidFill>
                <a:latin typeface="Calibri"/>
                <a:cs typeface="Calibri"/>
              </a:rPr>
              <a:t>t</a:t>
            </a:r>
            <a:r>
              <a:rPr sz="1600" spc="30" dirty="0">
                <a:solidFill>
                  <a:srgbClr val="FF0000"/>
                </a:solidFill>
                <a:latin typeface="Calibri"/>
                <a:cs typeface="Calibri"/>
              </a:rPr>
              <a:t>io</a:t>
            </a:r>
            <a:r>
              <a:rPr sz="1600" spc="-45" dirty="0">
                <a:solidFill>
                  <a:srgbClr val="FF0000"/>
                </a:solidFill>
                <a:latin typeface="Calibri"/>
                <a:cs typeface="Calibri"/>
              </a:rPr>
              <a:t>n</a:t>
            </a:r>
            <a:r>
              <a:rPr sz="1600" spc="-50" dirty="0">
                <a:solidFill>
                  <a:srgbClr val="FF0000"/>
                </a:solidFill>
                <a:latin typeface="Calibri"/>
                <a:cs typeface="Calibri"/>
              </a:rPr>
              <a:t>a</a:t>
            </a:r>
            <a:r>
              <a:rPr sz="1600" spc="-60" dirty="0">
                <a:solidFill>
                  <a:srgbClr val="FF0000"/>
                </a:solidFill>
                <a:latin typeface="Calibri"/>
                <a:cs typeface="Calibri"/>
              </a:rPr>
              <a:t>t</a:t>
            </a:r>
            <a:r>
              <a:rPr sz="1600" spc="-80" dirty="0">
                <a:solidFill>
                  <a:srgbClr val="FF0000"/>
                </a:solidFill>
                <a:latin typeface="Calibri"/>
                <a:cs typeface="Calibri"/>
              </a:rPr>
              <a:t>e</a:t>
            </a:r>
            <a:r>
              <a:rPr sz="1600" spc="-50" dirty="0">
                <a:solidFill>
                  <a:srgbClr val="FF0000"/>
                </a:solidFill>
                <a:latin typeface="Calibri"/>
                <a:cs typeface="Calibri"/>
              </a:rPr>
              <a:t>l</a:t>
            </a:r>
            <a:r>
              <a:rPr sz="1600" dirty="0">
                <a:solidFill>
                  <a:srgbClr val="FF0000"/>
                </a:solidFill>
                <a:latin typeface="Calibri"/>
                <a:cs typeface="Calibri"/>
              </a:rPr>
              <a:t>y  affected</a:t>
            </a:r>
            <a:r>
              <a:rPr sz="1600" spc="-90" dirty="0">
                <a:solidFill>
                  <a:srgbClr val="FF0000"/>
                </a:solidFill>
                <a:latin typeface="Calibri"/>
                <a:cs typeface="Calibri"/>
              </a:rPr>
              <a:t> </a:t>
            </a:r>
            <a:r>
              <a:rPr sz="1600" spc="15" dirty="0">
                <a:solidFill>
                  <a:srgbClr val="FF0000"/>
                </a:solidFill>
                <a:latin typeface="Calibri"/>
                <a:cs typeface="Calibri"/>
              </a:rPr>
              <a:t>by</a:t>
            </a:r>
            <a:endParaRPr sz="1600">
              <a:solidFill>
                <a:prstClr val="black"/>
              </a:solidFill>
              <a:latin typeface="Calibri"/>
              <a:cs typeface="Calibri"/>
            </a:endParaRPr>
          </a:p>
          <a:p>
            <a:pPr marL="12700">
              <a:spcBef>
                <a:spcPts val="25"/>
              </a:spcBef>
            </a:pPr>
            <a:r>
              <a:rPr sz="1600" spc="-15" dirty="0">
                <a:solidFill>
                  <a:srgbClr val="FF0000"/>
                </a:solidFill>
                <a:latin typeface="Calibri"/>
                <a:cs typeface="Calibri"/>
              </a:rPr>
              <a:t>COVID-19.</a:t>
            </a:r>
            <a:endParaRPr sz="1600">
              <a:solidFill>
                <a:prstClr val="black"/>
              </a:solidFill>
              <a:latin typeface="Calibri"/>
              <a:cs typeface="Calibri"/>
            </a:endParaRPr>
          </a:p>
        </p:txBody>
      </p:sp>
      <p:sp>
        <p:nvSpPr>
          <p:cNvPr id="7" name="object 7"/>
          <p:cNvSpPr/>
          <p:nvPr/>
        </p:nvSpPr>
        <p:spPr>
          <a:xfrm>
            <a:off x="1808479" y="2255520"/>
            <a:ext cx="5527040" cy="2631440"/>
          </a:xfrm>
          <a:custGeom>
            <a:avLst/>
            <a:gdLst/>
            <a:ahLst/>
            <a:cxnLst/>
            <a:rect l="l" t="t" r="r" b="b"/>
            <a:pathLst>
              <a:path w="5527040" h="2631440">
                <a:moveTo>
                  <a:pt x="0" y="325120"/>
                </a:moveTo>
                <a:lnTo>
                  <a:pt x="5506720" y="325120"/>
                </a:lnTo>
                <a:lnTo>
                  <a:pt x="5506720" y="0"/>
                </a:lnTo>
                <a:lnTo>
                  <a:pt x="0" y="0"/>
                </a:lnTo>
                <a:lnTo>
                  <a:pt x="0" y="325120"/>
                </a:lnTo>
                <a:close/>
              </a:path>
              <a:path w="5527040" h="2631440">
                <a:moveTo>
                  <a:pt x="20320" y="2631440"/>
                </a:moveTo>
                <a:lnTo>
                  <a:pt x="5527040" y="2631440"/>
                </a:lnTo>
                <a:lnTo>
                  <a:pt x="5527040" y="2367280"/>
                </a:lnTo>
                <a:lnTo>
                  <a:pt x="20320" y="2367280"/>
                </a:lnTo>
                <a:lnTo>
                  <a:pt x="20320" y="2631440"/>
                </a:lnTo>
                <a:close/>
              </a:path>
            </a:pathLst>
          </a:custGeom>
          <a:ln w="20320">
            <a:solidFill>
              <a:srgbClr val="FF0000"/>
            </a:solidFill>
          </a:ln>
        </p:spPr>
        <p:txBody>
          <a:bodyPr wrap="square" lIns="0" tIns="0" rIns="0" bIns="0" rtlCol="0"/>
          <a:lstStyle/>
          <a:p>
            <a:endParaRPr>
              <a:solidFill>
                <a:prstClr val="black"/>
              </a:solidFill>
              <a:latin typeface="Calibri"/>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090"/>
              </a:lnSpc>
            </a:pPr>
            <a:fld id="{81D60167-4931-47E6-BA6A-407CBD079E47}" type="slidenum">
              <a:rPr spc="-5" dirty="0">
                <a:solidFill>
                  <a:prstClr val="white"/>
                </a:solidFill>
              </a:rPr>
              <a:pPr marL="38100">
                <a:lnSpc>
                  <a:spcPts val="1090"/>
                </a:lnSpc>
              </a:pPr>
              <a:t>45</a:t>
            </a:fld>
            <a:endParaRPr spc="-5" dirty="0">
              <a:solidFill>
                <a:prstClr val="white"/>
              </a:solidFill>
            </a:endParaRPr>
          </a:p>
        </p:txBody>
      </p:sp>
      <p:pic>
        <p:nvPicPr>
          <p:cNvPr id="9" name="Slide 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198" y="5593934"/>
            <a:ext cx="609600" cy="609600"/>
          </a:xfrm>
          <a:prstGeom prst="rect">
            <a:avLst/>
          </a:prstGeom>
        </p:spPr>
      </p:pic>
    </p:spTree>
    <p:extLst>
      <p:ext uri="{BB962C8B-B14F-4D97-AF65-F5344CB8AC3E}">
        <p14:creationId xmlns:p14="http://schemas.microsoft.com/office/powerpoint/2010/main" val="23990374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7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986280" y="995680"/>
            <a:ext cx="8229600" cy="5354320"/>
            <a:chOff x="462280" y="995680"/>
            <a:chExt cx="8229600" cy="5354320"/>
          </a:xfrm>
        </p:grpSpPr>
        <p:sp>
          <p:nvSpPr>
            <p:cNvPr id="3" name="object 3"/>
            <p:cNvSpPr/>
            <p:nvPr/>
          </p:nvSpPr>
          <p:spPr>
            <a:xfrm>
              <a:off x="462280" y="1010920"/>
              <a:ext cx="8229600" cy="0"/>
            </a:xfrm>
            <a:custGeom>
              <a:avLst/>
              <a:gdLst/>
              <a:ahLst/>
              <a:cxnLst/>
              <a:rect l="l" t="t" r="r" b="b"/>
              <a:pathLst>
                <a:path w="8229600">
                  <a:moveTo>
                    <a:pt x="0" y="0"/>
                  </a:moveTo>
                  <a:lnTo>
                    <a:pt x="8229600" y="0"/>
                  </a:lnTo>
                </a:path>
              </a:pathLst>
            </a:custGeom>
            <a:ln w="30480">
              <a:solidFill>
                <a:srgbClr val="000000"/>
              </a:solidFill>
            </a:ln>
          </p:spPr>
          <p:txBody>
            <a:bodyPr wrap="square" lIns="0" tIns="0" rIns="0" bIns="0" rtlCol="0"/>
            <a:lstStyle/>
            <a:p>
              <a:endParaRPr>
                <a:solidFill>
                  <a:prstClr val="black"/>
                </a:solidFill>
                <a:latin typeface="Calibri"/>
              </a:endParaRPr>
            </a:p>
          </p:txBody>
        </p:sp>
        <p:sp>
          <p:nvSpPr>
            <p:cNvPr id="4" name="object 4"/>
            <p:cNvSpPr/>
            <p:nvPr/>
          </p:nvSpPr>
          <p:spPr>
            <a:xfrm>
              <a:off x="721360" y="1036320"/>
              <a:ext cx="7487920" cy="5313680"/>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grpSp>
      <p:sp>
        <p:nvSpPr>
          <p:cNvPr id="5" name="object 5"/>
          <p:cNvSpPr txBox="1">
            <a:spLocks noGrp="1"/>
          </p:cNvSpPr>
          <p:nvPr>
            <p:ph type="title"/>
          </p:nvPr>
        </p:nvSpPr>
        <p:spPr>
          <a:xfrm>
            <a:off x="2060576" y="110236"/>
            <a:ext cx="6730365" cy="849630"/>
          </a:xfrm>
          <a:prstGeom prst="rect">
            <a:avLst/>
          </a:prstGeom>
        </p:spPr>
        <p:txBody>
          <a:bodyPr vert="horz" wrap="square" lIns="0" tIns="13335" rIns="0" bIns="0" rtlCol="0">
            <a:spAutoFit/>
          </a:bodyPr>
          <a:lstStyle/>
          <a:p>
            <a:pPr marL="12700">
              <a:lnSpc>
                <a:spcPts val="3720"/>
              </a:lnSpc>
              <a:spcBef>
                <a:spcPts val="105"/>
              </a:spcBef>
            </a:pPr>
            <a:r>
              <a:rPr sz="3200" spc="-15" dirty="0"/>
              <a:t>COVID-19 </a:t>
            </a:r>
            <a:r>
              <a:rPr sz="3200" spc="-5" dirty="0"/>
              <a:t>Positives* </a:t>
            </a:r>
            <a:r>
              <a:rPr sz="3200" dirty="0"/>
              <a:t>- </a:t>
            </a:r>
            <a:r>
              <a:rPr sz="2800" spc="-5" dirty="0">
                <a:solidFill>
                  <a:srgbClr val="00AFEF"/>
                </a:solidFill>
              </a:rPr>
              <a:t>Worcester</a:t>
            </a:r>
            <a:r>
              <a:rPr sz="2800" spc="-229" dirty="0">
                <a:solidFill>
                  <a:srgbClr val="00AFEF"/>
                </a:solidFill>
              </a:rPr>
              <a:t> </a:t>
            </a:r>
            <a:r>
              <a:rPr sz="2800" spc="10" dirty="0">
                <a:solidFill>
                  <a:srgbClr val="00AFEF"/>
                </a:solidFill>
              </a:rPr>
              <a:t>City</a:t>
            </a:r>
            <a:endParaRPr sz="2800"/>
          </a:p>
          <a:p>
            <a:pPr marL="12700">
              <a:lnSpc>
                <a:spcPts val="2760"/>
              </a:lnSpc>
            </a:pPr>
            <a:r>
              <a:rPr spc="-15" dirty="0"/>
              <a:t>Hospitalization </a:t>
            </a:r>
            <a:r>
              <a:rPr dirty="0"/>
              <a:t>&amp; </a:t>
            </a:r>
            <a:r>
              <a:rPr spc="-15" dirty="0"/>
              <a:t>Mortality </a:t>
            </a:r>
            <a:r>
              <a:rPr spc="-10" dirty="0"/>
              <a:t>Rates </a:t>
            </a:r>
            <a:r>
              <a:rPr spc="5" dirty="0"/>
              <a:t>By </a:t>
            </a:r>
            <a:r>
              <a:rPr spc="10" dirty="0"/>
              <a:t>Race </a:t>
            </a:r>
            <a:r>
              <a:rPr dirty="0"/>
              <a:t>&amp;</a:t>
            </a:r>
            <a:r>
              <a:rPr spc="35" dirty="0"/>
              <a:t> </a:t>
            </a:r>
            <a:r>
              <a:rPr spc="-15" dirty="0"/>
              <a:t>Ethnicity</a:t>
            </a: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38100">
              <a:lnSpc>
                <a:spcPts val="1090"/>
              </a:lnSpc>
            </a:pPr>
            <a:fld id="{81D60167-4931-47E6-BA6A-407CBD079E47}" type="slidenum">
              <a:rPr spc="-5" dirty="0">
                <a:solidFill>
                  <a:prstClr val="white"/>
                </a:solidFill>
              </a:rPr>
              <a:pPr marL="38100">
                <a:lnSpc>
                  <a:spcPts val="1090"/>
                </a:lnSpc>
              </a:pPr>
              <a:t>46</a:t>
            </a:fld>
            <a:endParaRPr spc="-5" dirty="0">
              <a:solidFill>
                <a:prstClr val="white"/>
              </a:solidFill>
            </a:endParaRPr>
          </a:p>
        </p:txBody>
      </p:sp>
      <p:pic>
        <p:nvPicPr>
          <p:cNvPr id="7" name="Slide 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198" y="5662301"/>
            <a:ext cx="609600" cy="609600"/>
          </a:xfrm>
          <a:prstGeom prst="rect">
            <a:avLst/>
          </a:prstGeom>
        </p:spPr>
      </p:pic>
    </p:spTree>
    <p:extLst>
      <p:ext uri="{BB962C8B-B14F-4D97-AF65-F5344CB8AC3E}">
        <p14:creationId xmlns:p14="http://schemas.microsoft.com/office/powerpoint/2010/main" val="41840040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4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974" y="1008783"/>
            <a:ext cx="10482559" cy="369332"/>
          </a:xfrm>
        </p:spPr>
        <p:txBody>
          <a:bodyPr/>
          <a:lstStyle/>
          <a:p>
            <a:pPr algn="ctr"/>
            <a:r>
              <a:rPr lang="en-US" dirty="0">
                <a:solidFill>
                  <a:srgbClr val="01968C"/>
                </a:solidFill>
              </a:rPr>
              <a:t>Addressing Health Disparities and Health </a:t>
            </a:r>
            <a:r>
              <a:rPr lang="en-US" dirty="0" smtClean="0">
                <a:solidFill>
                  <a:srgbClr val="01968C"/>
                </a:solidFill>
              </a:rPr>
              <a:t>Inequities in Worcester </a:t>
            </a:r>
            <a:endParaRPr lang="en-US" dirty="0">
              <a:solidFill>
                <a:srgbClr val="01968C"/>
              </a:solidFill>
            </a:endParaRPr>
          </a:p>
        </p:txBody>
      </p:sp>
      <p:sp>
        <p:nvSpPr>
          <p:cNvPr id="3" name="Text Placeholder 2"/>
          <p:cNvSpPr>
            <a:spLocks noGrp="1"/>
          </p:cNvSpPr>
          <p:nvPr>
            <p:ph type="body" idx="1"/>
          </p:nvPr>
        </p:nvSpPr>
        <p:spPr>
          <a:xfrm>
            <a:off x="2703602" y="2276653"/>
            <a:ext cx="5997787" cy="830997"/>
          </a:xfrm>
        </p:spPr>
        <p:txBody>
          <a:bodyPr/>
          <a:lstStyle/>
          <a:p>
            <a:pPr algn="ctr"/>
            <a:r>
              <a:rPr lang="en-US" dirty="0" smtClean="0"/>
              <a:t>Community Health Improvement Plan </a:t>
            </a:r>
          </a:p>
          <a:p>
            <a:pPr algn="ctr"/>
            <a:r>
              <a:rPr lang="en-US" dirty="0">
                <a:hlinkClick r:id="rId5"/>
              </a:rPr>
              <a:t>http://</a:t>
            </a:r>
            <a:r>
              <a:rPr lang="en-US" dirty="0" smtClean="0">
                <a:hlinkClick r:id="rId5"/>
              </a:rPr>
              <a:t>www.worcesterma.gov/building-a-healthy-community</a:t>
            </a:r>
            <a:endParaRPr lang="en-US" dirty="0" smtClean="0"/>
          </a:p>
          <a:p>
            <a:pPr algn="ctr"/>
            <a:endParaRPr lang="en-US" dirty="0"/>
          </a:p>
        </p:txBody>
      </p:sp>
      <p:sp>
        <p:nvSpPr>
          <p:cNvPr id="6" name="Text Placeholder 2"/>
          <p:cNvSpPr txBox="1">
            <a:spLocks/>
          </p:cNvSpPr>
          <p:nvPr/>
        </p:nvSpPr>
        <p:spPr>
          <a:xfrm>
            <a:off x="2963359" y="4305468"/>
            <a:ext cx="5997787" cy="830997"/>
          </a:xfrm>
          <a:prstGeom prst="rect">
            <a:avLst/>
          </a:prstGeom>
        </p:spPr>
        <p:txBody>
          <a:bodyPr wrap="square" lIns="0" tIns="0" rIns="0" bIns="0">
            <a:spAutoFit/>
          </a:bodyPr>
          <a:lstStyle>
            <a:lvl1pPr marL="0" eaLnBrk="1" hangingPunct="1">
              <a:defRPr b="0" i="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kern="0" dirty="0" smtClean="0"/>
              <a:t>Coalition for a Healthy Greater Worcester</a:t>
            </a:r>
          </a:p>
          <a:p>
            <a:pPr algn="ctr"/>
            <a:r>
              <a:rPr lang="en-US" kern="0" dirty="0">
                <a:hlinkClick r:id="rId6"/>
              </a:rPr>
              <a:t>https://www.healthygreaterworcester.org</a:t>
            </a:r>
            <a:r>
              <a:rPr lang="en-US" kern="0" dirty="0" smtClean="0">
                <a:hlinkClick r:id="rId6"/>
              </a:rPr>
              <a:t>/</a:t>
            </a:r>
            <a:endParaRPr lang="en-US" kern="0" dirty="0" smtClean="0"/>
          </a:p>
          <a:p>
            <a:pPr algn="ctr"/>
            <a:r>
              <a:rPr lang="en-US" kern="0" dirty="0" smtClean="0"/>
              <a:t> </a:t>
            </a:r>
            <a:endParaRPr lang="en-US" kern="0" dirty="0"/>
          </a:p>
        </p:txBody>
      </p:sp>
      <p:sp>
        <p:nvSpPr>
          <p:cNvPr id="7" name="Text Placeholder 2"/>
          <p:cNvSpPr txBox="1">
            <a:spLocks/>
          </p:cNvSpPr>
          <p:nvPr/>
        </p:nvSpPr>
        <p:spPr>
          <a:xfrm>
            <a:off x="2438676" y="3291060"/>
            <a:ext cx="7047151" cy="830997"/>
          </a:xfrm>
          <a:prstGeom prst="rect">
            <a:avLst/>
          </a:prstGeom>
        </p:spPr>
        <p:txBody>
          <a:bodyPr wrap="square" lIns="0" tIns="0" rIns="0" bIns="0">
            <a:spAutoFit/>
          </a:bodyPr>
          <a:lstStyle>
            <a:lvl1pPr marL="0" eaLnBrk="1" hangingPunct="1">
              <a:defRPr b="0" i="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kern="0" dirty="0" smtClean="0"/>
              <a:t>Racial Ethnic Approach to Community Health (Worcester REACH)</a:t>
            </a:r>
          </a:p>
          <a:p>
            <a:pPr algn="ctr"/>
            <a:r>
              <a:rPr lang="en-US" kern="0" dirty="0">
                <a:hlinkClick r:id="rId7"/>
              </a:rPr>
              <a:t>http://</a:t>
            </a:r>
            <a:r>
              <a:rPr lang="en-US" kern="0" dirty="0" smtClean="0">
                <a:hlinkClick r:id="rId7"/>
              </a:rPr>
              <a:t>www.worcesterma.gov/public-health/reach</a:t>
            </a:r>
            <a:endParaRPr lang="en-US" kern="0" dirty="0" smtClean="0"/>
          </a:p>
          <a:p>
            <a:pPr algn="ctr"/>
            <a:endParaRPr lang="en-US" kern="0" dirty="0"/>
          </a:p>
        </p:txBody>
      </p:sp>
      <p:sp>
        <p:nvSpPr>
          <p:cNvPr id="8" name="Text Placeholder 2"/>
          <p:cNvSpPr txBox="1">
            <a:spLocks/>
          </p:cNvSpPr>
          <p:nvPr/>
        </p:nvSpPr>
        <p:spPr>
          <a:xfrm>
            <a:off x="3064484" y="5204005"/>
            <a:ext cx="5997787" cy="553998"/>
          </a:xfrm>
          <a:prstGeom prst="rect">
            <a:avLst/>
          </a:prstGeom>
        </p:spPr>
        <p:txBody>
          <a:bodyPr wrap="square" lIns="0" tIns="0" rIns="0" bIns="0">
            <a:spAutoFit/>
          </a:bodyPr>
          <a:lstStyle>
            <a:lvl1pPr marL="0" eaLnBrk="1" hangingPunct="1">
              <a:defRPr b="0" i="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kern="0" dirty="0" smtClean="0"/>
              <a:t>Health Equity Task Force</a:t>
            </a:r>
          </a:p>
          <a:p>
            <a:pPr algn="ctr"/>
            <a:r>
              <a:rPr lang="en-US" kern="0" dirty="0" smtClean="0"/>
              <a:t> </a:t>
            </a:r>
            <a:endParaRPr lang="en-US" kern="0" dirty="0"/>
          </a:p>
        </p:txBody>
      </p:sp>
      <p:pic>
        <p:nvPicPr>
          <p:cNvPr id="11" name="Slide 4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98733" y="5662301"/>
            <a:ext cx="609600" cy="609600"/>
          </a:xfrm>
          <a:prstGeom prst="rect">
            <a:avLst/>
          </a:prstGeom>
        </p:spPr>
      </p:pic>
    </p:spTree>
    <p:extLst>
      <p:ext uri="{BB962C8B-B14F-4D97-AF65-F5344CB8AC3E}">
        <p14:creationId xmlns:p14="http://schemas.microsoft.com/office/powerpoint/2010/main" val="18607376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9"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D4663-0E56-4EDD-9477-868592A99C37}"/>
              </a:ext>
            </a:extLst>
          </p:cNvPr>
          <p:cNvSpPr>
            <a:spLocks noGrp="1"/>
          </p:cNvSpPr>
          <p:nvPr>
            <p:ph type="title"/>
          </p:nvPr>
        </p:nvSpPr>
        <p:spPr/>
        <p:txBody>
          <a:bodyPr/>
          <a:lstStyle/>
          <a:p>
            <a:r>
              <a:rPr lang="en-US" dirty="0"/>
              <a:t>Basic Demographics</a:t>
            </a:r>
          </a:p>
        </p:txBody>
      </p:sp>
      <p:sp>
        <p:nvSpPr>
          <p:cNvPr id="5" name="Text Placeholder 4">
            <a:extLst>
              <a:ext uri="{FF2B5EF4-FFF2-40B4-BE49-F238E27FC236}">
                <a16:creationId xmlns:a16="http://schemas.microsoft.com/office/drawing/2014/main" id="{38051EFE-C054-410B-A097-283D70A7C0F9}"/>
              </a:ext>
            </a:extLst>
          </p:cNvPr>
          <p:cNvSpPr>
            <a:spLocks noGrp="1"/>
          </p:cNvSpPr>
          <p:nvPr>
            <p:ph type="body" sz="half" idx="2"/>
          </p:nvPr>
        </p:nvSpPr>
        <p:spPr/>
        <p:txBody>
          <a:bodyPr/>
          <a:lstStyle/>
          <a:p>
            <a:r>
              <a:rPr lang="en-US" dirty="0"/>
              <a:t>At the time of the last census, Worcester had a population of 181,045. Population growth has been estimated at over 600 new residents per year according to the American Community Survey. </a:t>
            </a:r>
          </a:p>
          <a:p>
            <a:r>
              <a:rPr lang="en-US" dirty="0"/>
              <a:t>Worcester has a large student population attributed to the many higher education institutions in the city. Combined, the nine institutions within city limits enroll nearly 35,000 students. Some of these students are counted within the total population, while many are not. Many students commute and many other who reside in Worcester for the academic year are counted under their guardians’ homes.</a:t>
            </a:r>
          </a:p>
        </p:txBody>
      </p:sp>
      <p:graphicFrame>
        <p:nvGraphicFramePr>
          <p:cNvPr id="6" name="Content Placeholder 5">
            <a:extLst>
              <a:ext uri="{FF2B5EF4-FFF2-40B4-BE49-F238E27FC236}">
                <a16:creationId xmlns:a16="http://schemas.microsoft.com/office/drawing/2014/main" id="{38E999F0-5657-40C3-A75B-EA9F1A9A92F2}"/>
              </a:ext>
            </a:extLst>
          </p:cNvPr>
          <p:cNvGraphicFramePr>
            <a:graphicFrameLocks noGrp="1"/>
          </p:cNvGraphicFramePr>
          <p:nvPr>
            <p:ph idx="1"/>
            <p:extLst>
              <p:ext uri="{D42A27DB-BD31-4B8C-83A1-F6EECF244321}">
                <p14:modId xmlns:p14="http://schemas.microsoft.com/office/powerpoint/2010/main" val="440260615"/>
              </p:ext>
            </p:extLst>
          </p:nvPr>
        </p:nvGraphicFramePr>
        <p:xfrm>
          <a:off x="5183188" y="987425"/>
          <a:ext cx="5541597" cy="5460457"/>
        </p:xfrm>
        <a:graphic>
          <a:graphicData uri="http://schemas.openxmlformats.org/drawingml/2006/table">
            <a:tbl>
              <a:tblPr firstRow="1" firstCol="1" bandRow="1"/>
              <a:tblGrid>
                <a:gridCol w="3857266">
                  <a:extLst>
                    <a:ext uri="{9D8B030D-6E8A-4147-A177-3AD203B41FA5}">
                      <a16:colId xmlns:a16="http://schemas.microsoft.com/office/drawing/2014/main" val="4255233194"/>
                    </a:ext>
                  </a:extLst>
                </a:gridCol>
                <a:gridCol w="768143">
                  <a:extLst>
                    <a:ext uri="{9D8B030D-6E8A-4147-A177-3AD203B41FA5}">
                      <a16:colId xmlns:a16="http://schemas.microsoft.com/office/drawing/2014/main" val="816268061"/>
                    </a:ext>
                  </a:extLst>
                </a:gridCol>
                <a:gridCol w="916188">
                  <a:extLst>
                    <a:ext uri="{9D8B030D-6E8A-4147-A177-3AD203B41FA5}">
                      <a16:colId xmlns:a16="http://schemas.microsoft.com/office/drawing/2014/main" val="246826316"/>
                    </a:ext>
                  </a:extLst>
                </a:gridCol>
              </a:tblGrid>
              <a:tr h="427539">
                <a:tc gridSpan="2">
                  <a:txBody>
                    <a:bodyPr/>
                    <a:lstStyle/>
                    <a:p>
                      <a:pPr marL="0" marR="0">
                        <a:lnSpc>
                          <a:spcPct val="115000"/>
                        </a:lnSpc>
                        <a:spcBef>
                          <a:spcPts val="0"/>
                        </a:spcBef>
                        <a:spcAft>
                          <a:spcPts val="0"/>
                        </a:spcAft>
                      </a:pPr>
                      <a:r>
                        <a:rPr lang="en-US" sz="1400" b="1" dirty="0">
                          <a:solidFill>
                            <a:srgbClr val="000000"/>
                          </a:solidFill>
                          <a:effectLst/>
                          <a:latin typeface="+mn-lt"/>
                          <a:ea typeface="Times New Roman" panose="02020603050405020304" pitchFamily="18" charset="0"/>
                          <a:cs typeface="Times New Roman" panose="02020603050405020304" pitchFamily="18" charset="0"/>
                        </a:rPr>
                        <a:t>Table 1. Demographics of Worcester Residents, 2017</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a:txBody>
                    <a:bodyPr/>
                    <a:lstStyle/>
                    <a:p>
                      <a:pPr>
                        <a:lnSpc>
                          <a:spcPct val="115000"/>
                        </a:lnSpc>
                      </a:pPr>
                      <a:endParaRPr lang="en-US" sz="1200" dirty="0">
                        <a:effectLst/>
                        <a:latin typeface="+mn-lt"/>
                        <a:cs typeface="Times New Roman" panose="02020603050405020304" pitchFamily="18" charset="0"/>
                      </a:endParaRPr>
                    </a:p>
                  </a:txBody>
                  <a:tcPr marL="68580" marR="68580" marT="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425975"/>
                  </a:ext>
                </a:extLst>
              </a:tr>
              <a:tr h="209447">
                <a:tc>
                  <a:txBody>
                    <a:bodyPr/>
                    <a:lstStyle/>
                    <a:p>
                      <a:pPr marL="0" marR="0">
                        <a:lnSpc>
                          <a:spcPct val="115000"/>
                        </a:lnSpc>
                        <a:spcBef>
                          <a:spcPts val="0"/>
                        </a:spcBef>
                        <a:spcAft>
                          <a:spcPts val="0"/>
                        </a:spcAft>
                      </a:pPr>
                      <a:r>
                        <a:rPr lang="en-US" sz="1200" b="1" dirty="0">
                          <a:solidFill>
                            <a:srgbClr val="000000"/>
                          </a:solidFill>
                          <a:effectLst/>
                          <a:latin typeface="+mn-lt"/>
                          <a:ea typeface="Times New Roman" panose="02020603050405020304" pitchFamily="18" charset="0"/>
                          <a:cs typeface="Times New Roman" panose="02020603050405020304" pitchFamily="18" charset="0"/>
                        </a:rPr>
                        <a:t>Characteristics </a:t>
                      </a:r>
                      <a:endParaRPr lang="en-US" sz="1200" b="1" dirty="0">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1968C"/>
                    </a:solidFill>
                  </a:tcPr>
                </a:tc>
                <a:tc>
                  <a:txBody>
                    <a:bodyPr/>
                    <a:lstStyle/>
                    <a:p>
                      <a:pPr marL="0" marR="0">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1968C"/>
                    </a:solidFill>
                  </a:tcPr>
                </a:tc>
                <a:tc>
                  <a:txBody>
                    <a:bodyPr/>
                    <a:lstStyle/>
                    <a:p>
                      <a:pPr marL="0" marR="0">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1968C"/>
                    </a:solidFill>
                  </a:tcPr>
                </a:tc>
                <a:extLst>
                  <a:ext uri="{0D108BD9-81ED-4DB2-BD59-A6C34878D82A}">
                    <a16:rowId xmlns:a16="http://schemas.microsoft.com/office/drawing/2014/main" val="3003847559"/>
                  </a:ext>
                </a:extLst>
              </a:tr>
              <a:tr h="198311">
                <a:tc>
                  <a:txBody>
                    <a:bodyPr/>
                    <a:lstStyle/>
                    <a:p>
                      <a:pPr marL="0" marR="0">
                        <a:lnSpc>
                          <a:spcPct val="115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Number</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(Percent)</a:t>
                      </a:r>
                    </a:p>
                  </a:txBody>
                  <a:tcPr marL="68580" marR="68580" marT="0" marB="0" anchor="b">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49256">
                <a:tc>
                  <a:txBody>
                    <a:bodyPr/>
                    <a:lstStyle/>
                    <a:p>
                      <a:pPr marL="0" marR="0">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Total population</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r">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184,743</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marL="0" marR="0" algn="l">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(100%)</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2039440388"/>
                  </a:ext>
                </a:extLst>
              </a:tr>
              <a:tr h="220219">
                <a:tc>
                  <a:txBody>
                    <a:bodyPr/>
                    <a:lstStyle/>
                    <a:p>
                      <a:pPr>
                        <a:lnSpc>
                          <a:spcPct val="115000"/>
                        </a:lnSpc>
                      </a:pPr>
                      <a:endParaRPr lang="en-US" sz="1200" dirty="0">
                        <a:effectLst/>
                        <a:latin typeface="+mn-lt"/>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a:lnSpc>
                          <a:spcPct val="115000"/>
                        </a:lnSpc>
                      </a:pPr>
                      <a:endParaRPr lang="en-US" sz="1200" dirty="0">
                        <a:effectLst/>
                        <a:latin typeface="+mn-lt"/>
                        <a:cs typeface="Times New Roman" panose="02020603050405020304" pitchFamily="18" charset="0"/>
                      </a:endParaRPr>
                    </a:p>
                  </a:txBody>
                  <a:tcPr marL="68580" marR="68580" marT="0" marB="0" anchor="b">
                    <a:lnL>
                      <a:noFill/>
                    </a:lnL>
                    <a:lnR>
                      <a:noFill/>
                    </a:lnR>
                    <a:lnT>
                      <a:noFill/>
                    </a:lnT>
                    <a:lnB>
                      <a:noFill/>
                    </a:lnB>
                    <a:solidFill>
                      <a:schemeClr val="bg1"/>
                    </a:solidFill>
                  </a:tcPr>
                </a:tc>
                <a:tc>
                  <a:txBody>
                    <a:bodyPr/>
                    <a:lstStyle/>
                    <a:p>
                      <a:pPr>
                        <a:lnSpc>
                          <a:spcPct val="115000"/>
                        </a:lnSpc>
                      </a:pPr>
                      <a:endParaRPr lang="en-US" sz="1200" dirty="0">
                        <a:effectLst/>
                        <a:latin typeface="+mn-lt"/>
                        <a:cs typeface="Times New Roman" panose="02020603050405020304" pitchFamily="18" charset="0"/>
                      </a:endParaRPr>
                    </a:p>
                  </a:txBody>
                  <a:tcPr marL="68580" marR="68580" marT="0" marB="0" anchor="b">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2467880518"/>
                  </a:ext>
                </a:extLst>
              </a:tr>
              <a:tr h="220219">
                <a:tc>
                  <a:txBody>
                    <a:bodyPr/>
                    <a:lstStyle/>
                    <a:p>
                      <a:pPr marL="0" marR="0">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Sex</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a:lnSpc>
                          <a:spcPct val="115000"/>
                        </a:lnSpc>
                      </a:pPr>
                      <a:endParaRPr lang="en-US" sz="1200">
                        <a:effectLst/>
                        <a:latin typeface="+mn-lt"/>
                        <a:cs typeface="Times New Roman" panose="02020603050405020304" pitchFamily="18" charset="0"/>
                      </a:endParaRPr>
                    </a:p>
                  </a:txBody>
                  <a:tcPr marL="68580" marR="68580" marT="0" marB="0" anchor="b">
                    <a:lnL>
                      <a:noFill/>
                    </a:lnL>
                    <a:lnR>
                      <a:noFill/>
                    </a:lnR>
                    <a:lnT>
                      <a:noFill/>
                    </a:lnT>
                    <a:lnB w="19050" cap="flat" cmpd="sng" algn="ctr">
                      <a:solidFill>
                        <a:srgbClr val="FFFFFF"/>
                      </a:solidFill>
                      <a:prstDash val="solid"/>
                      <a:round/>
                      <a:headEnd type="none" w="med" len="med"/>
                      <a:tailEnd type="none" w="med" len="med"/>
                    </a:lnB>
                    <a:solidFill>
                      <a:schemeClr val="bg1"/>
                    </a:solidFill>
                  </a:tcPr>
                </a:tc>
                <a:tc>
                  <a:txBody>
                    <a:bodyPr/>
                    <a:lstStyle/>
                    <a:p>
                      <a:pPr>
                        <a:lnSpc>
                          <a:spcPct val="115000"/>
                        </a:lnSpc>
                      </a:pPr>
                      <a:endParaRPr lang="en-US" sz="1200">
                        <a:effectLst/>
                        <a:latin typeface="+mn-lt"/>
                        <a:cs typeface="Times New Roman" panose="02020603050405020304" pitchFamily="18" charset="0"/>
                      </a:endParaRPr>
                    </a:p>
                  </a:txBody>
                  <a:tcPr marL="68580" marR="68580" marT="0" marB="0" anchor="b">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3870531387"/>
                  </a:ext>
                </a:extLst>
              </a:tr>
              <a:tr h="321398">
                <a:tc>
                  <a:txBody>
                    <a:bodyPr/>
                    <a:lstStyle/>
                    <a:p>
                      <a:pPr marL="0" marR="0">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        Male </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90,476</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(49%)</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ctr">
                    <a:lnL w="190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422486337"/>
                  </a:ext>
                </a:extLst>
              </a:tr>
              <a:tr h="427539">
                <a:tc>
                  <a:txBody>
                    <a:bodyPr/>
                    <a:lstStyle/>
                    <a:p>
                      <a:pPr marL="0" marR="0">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        Female </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94,267</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lnL>
                      <a:noFill/>
                    </a:lnL>
                    <a:lnR w="19050" cap="flat" cmpd="sng" algn="ctr">
                      <a:solidFill>
                        <a:srgbClr val="FFFFFF"/>
                      </a:solidFill>
                      <a:prstDash val="solid"/>
                      <a:round/>
                      <a:headEnd type="none" w="med" len="med"/>
                      <a:tailEnd type="none" w="med" len="med"/>
                    </a:lnR>
                    <a:lnT>
                      <a:noFill/>
                    </a:lnT>
                    <a:lnB>
                      <a:noFill/>
                    </a:lnB>
                    <a:solidFill>
                      <a:schemeClr val="bg1"/>
                    </a:solidFill>
                  </a:tcPr>
                </a:tc>
                <a:tc>
                  <a:txBody>
                    <a:bodyPr/>
                    <a:lstStyle/>
                    <a:p>
                      <a:pPr marL="0" marR="0">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(51%)</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lnL w="1905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3142427723"/>
                  </a:ext>
                </a:extLst>
              </a:tr>
              <a:tr h="220219">
                <a:tc>
                  <a:txBody>
                    <a:bodyPr/>
                    <a:lstStyle/>
                    <a:p>
                      <a:pPr marL="0" marR="0">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Median age (years)</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34.2</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chemeClr val="bg1"/>
                    </a:solidFill>
                  </a:tcPr>
                </a:tc>
                <a:tc>
                  <a:txBody>
                    <a:bodyPr/>
                    <a:lstStyle/>
                    <a:p>
                      <a:pPr>
                        <a:lnSpc>
                          <a:spcPct val="115000"/>
                        </a:lnSpc>
                      </a:pPr>
                      <a:endParaRPr lang="en-US" sz="1200" dirty="0">
                        <a:effectLst/>
                        <a:latin typeface="+mn-lt"/>
                        <a:cs typeface="Times New Roman" panose="02020603050405020304" pitchFamily="18" charset="0"/>
                      </a:endParaRPr>
                    </a:p>
                  </a:txBody>
                  <a:tcPr marL="68580" marR="68580" marT="0" marB="0" anchor="b">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992742925"/>
                  </a:ext>
                </a:extLst>
              </a:tr>
              <a:tr h="220219">
                <a:tc>
                  <a:txBody>
                    <a:bodyPr/>
                    <a:lstStyle/>
                    <a:p>
                      <a:pPr>
                        <a:lnSpc>
                          <a:spcPct val="115000"/>
                        </a:lnSpc>
                      </a:pPr>
                      <a:endParaRPr lang="en-US" sz="1200" dirty="0">
                        <a:effectLst/>
                        <a:latin typeface="+mn-lt"/>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a:lnSpc>
                          <a:spcPct val="115000"/>
                        </a:lnSpc>
                      </a:pPr>
                      <a:endParaRPr lang="en-US" sz="1200" dirty="0">
                        <a:effectLst/>
                        <a:latin typeface="+mn-lt"/>
                        <a:cs typeface="Times New Roman" panose="02020603050405020304" pitchFamily="18" charset="0"/>
                      </a:endParaRPr>
                    </a:p>
                  </a:txBody>
                  <a:tcPr marL="68580" marR="68580" marT="0" marB="0" anchor="b">
                    <a:lnL>
                      <a:noFill/>
                    </a:lnL>
                    <a:lnR>
                      <a:noFill/>
                    </a:lnR>
                    <a:lnT>
                      <a:noFill/>
                    </a:lnT>
                    <a:lnB>
                      <a:noFill/>
                    </a:lnB>
                    <a:solidFill>
                      <a:schemeClr val="bg1"/>
                    </a:solidFill>
                  </a:tcPr>
                </a:tc>
                <a:tc>
                  <a:txBody>
                    <a:bodyPr/>
                    <a:lstStyle/>
                    <a:p>
                      <a:pPr>
                        <a:lnSpc>
                          <a:spcPct val="115000"/>
                        </a:lnSpc>
                      </a:pPr>
                      <a:endParaRPr lang="en-US" sz="1200">
                        <a:effectLst/>
                        <a:latin typeface="+mn-lt"/>
                        <a:cs typeface="Times New Roman" panose="02020603050405020304" pitchFamily="18" charset="0"/>
                      </a:endParaRPr>
                    </a:p>
                  </a:txBody>
                  <a:tcPr marL="68580" marR="68580" marT="0" marB="0" anchor="b">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3288283931"/>
                  </a:ext>
                </a:extLst>
              </a:tr>
              <a:tr h="220219">
                <a:tc>
                  <a:txBody>
                    <a:bodyPr/>
                    <a:lstStyle/>
                    <a:p>
                      <a:pPr marL="0" marR="0">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Race and Ethnicity</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a:lnSpc>
                          <a:spcPct val="115000"/>
                        </a:lnSpc>
                      </a:pPr>
                      <a:endParaRPr lang="en-US" sz="1200" dirty="0">
                        <a:effectLst/>
                        <a:latin typeface="+mn-lt"/>
                        <a:cs typeface="Times New Roman" panose="02020603050405020304" pitchFamily="18" charset="0"/>
                      </a:endParaRPr>
                    </a:p>
                  </a:txBody>
                  <a:tcPr marL="68580" marR="68580" marT="0" marB="0" anchor="b">
                    <a:lnL>
                      <a:noFill/>
                    </a:lnL>
                    <a:lnR>
                      <a:noFill/>
                    </a:lnR>
                    <a:lnT>
                      <a:noFill/>
                    </a:lnT>
                    <a:lnB>
                      <a:noFill/>
                    </a:lnB>
                    <a:solidFill>
                      <a:schemeClr val="bg1"/>
                    </a:solidFill>
                  </a:tcPr>
                </a:tc>
                <a:tc>
                  <a:txBody>
                    <a:bodyPr/>
                    <a:lstStyle/>
                    <a:p>
                      <a:pPr>
                        <a:lnSpc>
                          <a:spcPct val="115000"/>
                        </a:lnSpc>
                      </a:pPr>
                      <a:endParaRPr lang="en-US" sz="1200" dirty="0">
                        <a:effectLst/>
                        <a:latin typeface="+mn-lt"/>
                        <a:cs typeface="Times New Roman" panose="02020603050405020304" pitchFamily="18" charset="0"/>
                      </a:endParaRPr>
                    </a:p>
                  </a:txBody>
                  <a:tcPr marL="68580" marR="68580" marT="0" marB="0" anchor="b">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2773490749"/>
                  </a:ext>
                </a:extLst>
              </a:tr>
              <a:tr h="206215">
                <a:tc>
                  <a:txBody>
                    <a:bodyPr/>
                    <a:lstStyle/>
                    <a:p>
                      <a:pPr marL="0" marR="0">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       White</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200" dirty="0">
                          <a:solidFill>
                            <a:srgbClr val="000000"/>
                          </a:solidFill>
                          <a:effectLst/>
                          <a:latin typeface="+mn-lt"/>
                          <a:ea typeface="Calibri"/>
                          <a:cs typeface="Times New Roman"/>
                        </a:rPr>
                        <a:t>105,507</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(57%)</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3204176076"/>
                  </a:ext>
                </a:extLst>
              </a:tr>
              <a:tr h="218063">
                <a:tc>
                  <a:txBody>
                    <a:bodyPr/>
                    <a:lstStyle/>
                    <a:p>
                      <a:pPr marL="0" marR="0">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       Black/African American</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200" dirty="0">
                          <a:solidFill>
                            <a:srgbClr val="000000"/>
                          </a:solidFill>
                          <a:effectLst/>
                          <a:latin typeface="+mn-lt"/>
                          <a:ea typeface="Calibri"/>
                          <a:cs typeface="Times New Roman"/>
                        </a:rPr>
                        <a:t>21,799</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(12%)</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274199647"/>
                  </a:ext>
                </a:extLst>
              </a:tr>
              <a:tr h="218063">
                <a:tc>
                  <a:txBody>
                    <a:bodyPr/>
                    <a:lstStyle/>
                    <a:p>
                      <a:pPr marL="0" marR="0">
                        <a:lnSpc>
                          <a:spcPct val="115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Hispanic or Latino</a:t>
                      </a:r>
                    </a:p>
                  </a:txBody>
                  <a:tcPr marL="68580" marR="68580" marT="0" marB="0">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200" dirty="0">
                          <a:solidFill>
                            <a:srgbClr val="000000"/>
                          </a:solidFill>
                          <a:effectLst/>
                          <a:latin typeface="+mn-lt"/>
                          <a:ea typeface="Calibri"/>
                          <a:cs typeface="Times New Roman"/>
                        </a:rPr>
                        <a:t>38,687</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(21%)</a:t>
                      </a:r>
                    </a:p>
                  </a:txBody>
                  <a:tcPr marL="68580" marR="68580" marT="0" marB="0" anchor="b">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13"/>
                  </a:ext>
                </a:extLst>
              </a:tr>
              <a:tr h="207320">
                <a:tc>
                  <a:txBody>
                    <a:bodyPr/>
                    <a:lstStyle/>
                    <a:p>
                      <a:pPr marL="0" marR="0">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       American Indian and Alaska Native</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200" dirty="0">
                          <a:solidFill>
                            <a:srgbClr val="000000"/>
                          </a:solidFill>
                          <a:effectLst/>
                          <a:latin typeface="+mn-lt"/>
                          <a:ea typeface="Calibri" panose="020F0502020204030204" pitchFamily="34" charset="0"/>
                          <a:cs typeface="Times New Roman"/>
                        </a:rPr>
                        <a:t>613</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(0.3%)</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738221490"/>
                  </a:ext>
                </a:extLst>
              </a:tr>
              <a:tr h="207320">
                <a:tc>
                  <a:txBody>
                    <a:bodyPr/>
                    <a:lstStyle/>
                    <a:p>
                      <a:pPr marL="0" marR="0">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       Asian</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200" dirty="0">
                          <a:solidFill>
                            <a:srgbClr val="000000"/>
                          </a:solidFill>
                          <a:effectLst/>
                          <a:latin typeface="+mn-lt"/>
                          <a:ea typeface="Calibri"/>
                          <a:cs typeface="Times New Roman"/>
                        </a:rPr>
                        <a:t>13,466</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(7.3%)</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874235377"/>
                  </a:ext>
                </a:extLst>
              </a:tr>
              <a:tr h="207320">
                <a:tc>
                  <a:txBody>
                    <a:bodyPr/>
                    <a:lstStyle/>
                    <a:p>
                      <a:pPr marL="0" marR="0">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       Native Hawaiian/Other Pacific Islander</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74</a:t>
                      </a:r>
                    </a:p>
                  </a:txBody>
                  <a:tcPr marL="68580" marR="68580"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(0.0%)</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334949324"/>
                  </a:ext>
                </a:extLst>
              </a:tr>
              <a:tr h="207320">
                <a:tc>
                  <a:txBody>
                    <a:bodyPr/>
                    <a:lstStyle/>
                    <a:p>
                      <a:pPr marL="0" marR="0">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       Other Race</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marL="0" marR="0" algn="r">
                        <a:lnSpc>
                          <a:spcPct val="115000"/>
                        </a:lnSpc>
                        <a:spcBef>
                          <a:spcPts val="0"/>
                        </a:spcBef>
                        <a:spcAft>
                          <a:spcPts val="0"/>
                        </a:spcAft>
                      </a:pPr>
                      <a:r>
                        <a:rPr lang="en-US" sz="1200" dirty="0">
                          <a:solidFill>
                            <a:srgbClr val="000000"/>
                          </a:solidFill>
                          <a:effectLst/>
                          <a:latin typeface="+mn-lt"/>
                          <a:ea typeface="Calibri"/>
                          <a:cs typeface="Times New Roman"/>
                        </a:rPr>
                        <a:t>688</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(0.3%)</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548088050"/>
                  </a:ext>
                </a:extLst>
              </a:tr>
              <a:tr h="209447">
                <a:tc>
                  <a:txBody>
                    <a:bodyPr/>
                    <a:lstStyle/>
                    <a:p>
                      <a:pPr marL="0" marR="0">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       Two or More Races</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a:noFill/>
                    </a:lnR>
                    <a:lnT>
                      <a:noFill/>
                    </a:lnT>
                    <a:lnB w="12700" cap="flat" cmpd="sng" algn="ctr">
                      <a:no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200" dirty="0">
                          <a:solidFill>
                            <a:srgbClr val="000000"/>
                          </a:solidFill>
                          <a:effectLst/>
                          <a:latin typeface="+mn-lt"/>
                          <a:ea typeface="Calibri"/>
                          <a:cs typeface="Times New Roman"/>
                        </a:rPr>
                        <a:t>3,909</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no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(2.1%)</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769356646"/>
                  </a:ext>
                </a:extLst>
              </a:tr>
              <a:tr h="209447">
                <a:tc>
                  <a:txBody>
                    <a:bodyPr/>
                    <a:lstStyle/>
                    <a:p>
                      <a:pPr marL="0" marR="0">
                        <a:lnSpc>
                          <a:spcPct val="115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a:lnSpc>
                          <a:spcPct val="115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15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9"/>
                  </a:ext>
                </a:extLst>
              </a:tr>
              <a:tr h="209447">
                <a:tc>
                  <a:txBody>
                    <a:bodyPr/>
                    <a:lstStyle/>
                    <a:p>
                      <a:pPr marL="0" marR="0">
                        <a:lnSpc>
                          <a:spcPct val="115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a:lnSpc>
                          <a:spcPct val="115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15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20"/>
                  </a:ext>
                </a:extLst>
              </a:tr>
              <a:tr h="209447">
                <a:tc>
                  <a:txBody>
                    <a:bodyPr/>
                    <a:lstStyle/>
                    <a:p>
                      <a:pPr marL="0" marR="0">
                        <a:lnSpc>
                          <a:spcPct val="115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21"/>
                  </a:ext>
                </a:extLst>
              </a:tr>
              <a:tr h="201867">
                <a:tc>
                  <a:txBody>
                    <a:bodyPr/>
                    <a:lstStyle/>
                    <a:p>
                      <a:pPr marL="0" marR="0">
                        <a:lnSpc>
                          <a:spcPct val="115000"/>
                        </a:lnSpc>
                        <a:spcBef>
                          <a:spcPts val="0"/>
                        </a:spcBef>
                        <a:spcAft>
                          <a:spcPts val="0"/>
                        </a:spcAft>
                      </a:pPr>
                      <a:r>
                        <a:rPr lang="en-US" sz="1000" dirty="0">
                          <a:solidFill>
                            <a:srgbClr val="000000"/>
                          </a:solidFill>
                          <a:effectLst/>
                          <a:latin typeface="+mn-lt"/>
                          <a:ea typeface="Times New Roman" panose="02020603050405020304" pitchFamily="18" charset="0"/>
                          <a:cs typeface="Times New Roman" panose="02020603050405020304" pitchFamily="18" charset="0"/>
                        </a:rPr>
                        <a:t>Source: U.S. Census Bureau, 2010 Census.</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pPr>
                      <a:endParaRPr lang="en-US" sz="1100" dirty="0">
                        <a:effectLst/>
                        <a:latin typeface="+mn-lt"/>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pPr>
                      <a:endParaRPr lang="en-US" sz="1100" dirty="0">
                        <a:effectLst/>
                        <a:latin typeface="+mn-lt"/>
                        <a:cs typeface="Times New Roman" panose="02020603050405020304" pitchFamily="18" charset="0"/>
                      </a:endParaRPr>
                    </a:p>
                  </a:txBody>
                  <a:tcPr marL="68580" marR="68580" marT="0" marB="0" anchor="b">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9731759"/>
                  </a:ext>
                </a:extLst>
              </a:tr>
            </a:tbl>
          </a:graphicData>
        </a:graphic>
      </p:graphicFrame>
      <p:pic>
        <p:nvPicPr>
          <p:cNvPr id="3"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1926" y="6248400"/>
            <a:ext cx="609600" cy="609600"/>
          </a:xfrm>
          <a:prstGeom prst="rect">
            <a:avLst/>
          </a:prstGeom>
        </p:spPr>
      </p:pic>
    </p:spTree>
    <p:extLst>
      <p:ext uri="{BB962C8B-B14F-4D97-AF65-F5344CB8AC3E}">
        <p14:creationId xmlns:p14="http://schemas.microsoft.com/office/powerpoint/2010/main" val="24793998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Race, Ethnicity, and Nativity</a:t>
            </a:r>
          </a:p>
        </p:txBody>
      </p:sp>
      <p:graphicFrame>
        <p:nvGraphicFramePr>
          <p:cNvPr id="7" name="Content Placeholder 6">
            <a:extLst>
              <a:ext uri="{FF2B5EF4-FFF2-40B4-BE49-F238E27FC236}">
                <a16:creationId xmlns:a16="http://schemas.microsoft.com/office/drawing/2014/main" id="{40EDEA7A-2AB6-4A3F-A818-7EC7E9AD708E}"/>
              </a:ext>
            </a:extLst>
          </p:cNvPr>
          <p:cNvGraphicFramePr>
            <a:graphicFrameLocks noGrp="1"/>
          </p:cNvGraphicFramePr>
          <p:nvPr>
            <p:ph idx="1"/>
            <p:extLst>
              <p:ext uri="{D42A27DB-BD31-4B8C-83A1-F6EECF244321}">
                <p14:modId xmlns:p14="http://schemas.microsoft.com/office/powerpoint/2010/main" val="166070137"/>
              </p:ext>
            </p:extLst>
          </p:nvPr>
        </p:nvGraphicFramePr>
        <p:xfrm>
          <a:off x="5219521" y="676716"/>
          <a:ext cx="6697956" cy="5734681"/>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 Placeholder 2">
            <a:extLst>
              <a:ext uri="{FF2B5EF4-FFF2-40B4-BE49-F238E27FC236}">
                <a16:creationId xmlns:a16="http://schemas.microsoft.com/office/drawing/2014/main" id="{DE5B7622-EEA5-4771-8A2D-F4C5031EDCE9}"/>
              </a:ext>
            </a:extLst>
          </p:cNvPr>
          <p:cNvSpPr>
            <a:spLocks noGrp="1"/>
          </p:cNvSpPr>
          <p:nvPr>
            <p:ph type="body" sz="half" idx="2"/>
          </p:nvPr>
        </p:nvSpPr>
        <p:spPr/>
        <p:txBody>
          <a:bodyPr/>
          <a:lstStyle/>
          <a:p>
            <a:r>
              <a:rPr lang="en-US" dirty="0"/>
              <a:t>Because of Worcester’s rich history of welcoming immigrants and refugees, examining </a:t>
            </a:r>
            <a:r>
              <a:rPr lang="en-US" dirty="0" err="1"/>
              <a:t>racioethnic</a:t>
            </a:r>
            <a:r>
              <a:rPr lang="en-US" dirty="0"/>
              <a:t> groups by nativity, whether individuals were born in the US or outside of it, is also useful. Over 20% of Worcester residents are foreign born. Another 12,287 residents &lt;18 have foreign born parents but are native born themselves.</a:t>
            </a:r>
          </a:p>
          <a:p>
            <a:r>
              <a:rPr lang="en-US" dirty="0"/>
              <a:t>An additional 6% of residents, counted here as native born, were born outside the US in a US territory or to citizen parents abroad.</a:t>
            </a:r>
          </a:p>
          <a:p>
            <a:endParaRPr lang="en-US" dirty="0"/>
          </a:p>
          <a:p>
            <a:r>
              <a:rPr lang="en-US" dirty="0"/>
              <a:t>Just over half (51%) of Worcester’s residents are White and were born in the US.</a:t>
            </a:r>
          </a:p>
        </p:txBody>
      </p:sp>
      <p:pic>
        <p:nvPicPr>
          <p:cNvPr id="114" name="Graphic 113" descr="Man">
            <a:extLst>
              <a:ext uri="{FF2B5EF4-FFF2-40B4-BE49-F238E27FC236}">
                <a16:creationId xmlns:a16="http://schemas.microsoft.com/office/drawing/2014/main" id="{B933400D-E0BA-43F4-89B4-E4037F290F0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4152535" y="5145422"/>
            <a:ext cx="914400" cy="914400"/>
          </a:xfrm>
          <a:prstGeom prst="rect">
            <a:avLst/>
          </a:prstGeom>
        </p:spPr>
      </p:pic>
      <p:pic>
        <p:nvPicPr>
          <p:cNvPr id="115" name="Graphic 114" descr="Man">
            <a:extLst>
              <a:ext uri="{FF2B5EF4-FFF2-40B4-BE49-F238E27FC236}">
                <a16:creationId xmlns:a16="http://schemas.microsoft.com/office/drawing/2014/main" id="{8560779E-0F3D-4C3C-8BEB-3D441BE4B8A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287946" y="4099678"/>
            <a:ext cx="914400" cy="914400"/>
          </a:xfrm>
          <a:prstGeom prst="rect">
            <a:avLst/>
          </a:prstGeom>
        </p:spPr>
      </p:pic>
      <p:pic>
        <p:nvPicPr>
          <p:cNvPr id="116" name="Graphic 115" descr="Man">
            <a:extLst>
              <a:ext uri="{FF2B5EF4-FFF2-40B4-BE49-F238E27FC236}">
                <a16:creationId xmlns:a16="http://schemas.microsoft.com/office/drawing/2014/main" id="{DA077D3B-1CBC-4F0B-8CAB-A7236DF359E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960229" y="5145422"/>
            <a:ext cx="914400" cy="914400"/>
          </a:xfrm>
          <a:prstGeom prst="rect">
            <a:avLst/>
          </a:prstGeom>
        </p:spPr>
      </p:pic>
      <p:pic>
        <p:nvPicPr>
          <p:cNvPr id="117" name="Graphic 116" descr="Man">
            <a:extLst>
              <a:ext uri="{FF2B5EF4-FFF2-40B4-BE49-F238E27FC236}">
                <a16:creationId xmlns:a16="http://schemas.microsoft.com/office/drawing/2014/main" id="{A027A636-93B2-4CAC-B4B3-1FA75AB7235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3559464" y="5145422"/>
            <a:ext cx="914400" cy="914400"/>
          </a:xfrm>
          <a:prstGeom prst="rect">
            <a:avLst/>
          </a:prstGeom>
        </p:spPr>
      </p:pic>
      <p:pic>
        <p:nvPicPr>
          <p:cNvPr id="118" name="Graphic 117" descr="Man">
            <a:extLst>
              <a:ext uri="{FF2B5EF4-FFF2-40B4-BE49-F238E27FC236}">
                <a16:creationId xmlns:a16="http://schemas.microsoft.com/office/drawing/2014/main" id="{67CD2D36-D4B9-4E7E-8C1F-77095E0D21C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741029" y="5145422"/>
            <a:ext cx="914400" cy="914400"/>
          </a:xfrm>
          <a:prstGeom prst="rect">
            <a:avLst/>
          </a:prstGeom>
        </p:spPr>
      </p:pic>
      <p:pic>
        <p:nvPicPr>
          <p:cNvPr id="119" name="Graphic 118" descr="Man">
            <a:extLst>
              <a:ext uri="{FF2B5EF4-FFF2-40B4-BE49-F238E27FC236}">
                <a16:creationId xmlns:a16="http://schemas.microsoft.com/office/drawing/2014/main" id="{08149734-7F7B-4D0B-B972-B6DF0C1D093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340264" y="5145422"/>
            <a:ext cx="914400" cy="914400"/>
          </a:xfrm>
          <a:prstGeom prst="rect">
            <a:avLst/>
          </a:prstGeom>
        </p:spPr>
      </p:pic>
      <p:pic>
        <p:nvPicPr>
          <p:cNvPr id="120" name="Graphic 119" descr="Man">
            <a:extLst>
              <a:ext uri="{FF2B5EF4-FFF2-40B4-BE49-F238E27FC236}">
                <a16:creationId xmlns:a16="http://schemas.microsoft.com/office/drawing/2014/main" id="{6173A3B1-991A-49BC-B911-53B03321918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548723" y="5145422"/>
            <a:ext cx="914400" cy="914400"/>
          </a:xfrm>
          <a:prstGeom prst="rect">
            <a:avLst/>
          </a:prstGeom>
        </p:spPr>
      </p:pic>
      <p:pic>
        <p:nvPicPr>
          <p:cNvPr id="121" name="Graphic 120" descr="Man">
            <a:extLst>
              <a:ext uri="{FF2B5EF4-FFF2-40B4-BE49-F238E27FC236}">
                <a16:creationId xmlns:a16="http://schemas.microsoft.com/office/drawing/2014/main" id="{A71BD1C0-D86F-4113-9AE2-F10A9DC3F57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147958" y="5145422"/>
            <a:ext cx="914400" cy="914400"/>
          </a:xfrm>
          <a:prstGeom prst="rect">
            <a:avLst/>
          </a:prstGeom>
        </p:spPr>
      </p:pic>
      <p:pic>
        <p:nvPicPr>
          <p:cNvPr id="122" name="Graphic 121" descr="Man">
            <a:extLst>
              <a:ext uri="{FF2B5EF4-FFF2-40B4-BE49-F238E27FC236}">
                <a16:creationId xmlns:a16="http://schemas.microsoft.com/office/drawing/2014/main" id="{D83FA554-5D83-4700-A1A5-9DE1A029595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329523" y="5145422"/>
            <a:ext cx="914400" cy="914400"/>
          </a:xfrm>
          <a:prstGeom prst="rect">
            <a:avLst/>
          </a:prstGeom>
        </p:spPr>
      </p:pic>
      <p:pic>
        <p:nvPicPr>
          <p:cNvPr id="123" name="Graphic 122" descr="Man">
            <a:extLst>
              <a:ext uri="{FF2B5EF4-FFF2-40B4-BE49-F238E27FC236}">
                <a16:creationId xmlns:a16="http://schemas.microsoft.com/office/drawing/2014/main" id="{444E9BB6-A5A4-499A-BD35-465B95DDBE1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928758" y="5145422"/>
            <a:ext cx="914400" cy="914400"/>
          </a:xfrm>
          <a:prstGeom prst="rect">
            <a:avLst/>
          </a:prstGeom>
        </p:spPr>
      </p:pic>
      <p:pic>
        <p:nvPicPr>
          <p:cNvPr id="124" name="Graphic 123" descr="Man">
            <a:extLst>
              <a:ext uri="{FF2B5EF4-FFF2-40B4-BE49-F238E27FC236}">
                <a16:creationId xmlns:a16="http://schemas.microsoft.com/office/drawing/2014/main" id="{09CDBCC2-DEC9-4A2A-9EF5-C7D106D55BF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4152535" y="6221186"/>
            <a:ext cx="914400" cy="914400"/>
          </a:xfrm>
          <a:prstGeom prst="rect">
            <a:avLst/>
          </a:prstGeom>
        </p:spPr>
      </p:pic>
      <p:pic>
        <p:nvPicPr>
          <p:cNvPr id="125" name="Graphic 124" descr="Man">
            <a:extLst>
              <a:ext uri="{FF2B5EF4-FFF2-40B4-BE49-F238E27FC236}">
                <a16:creationId xmlns:a16="http://schemas.microsoft.com/office/drawing/2014/main" id="{3067B7F2-5C4F-49C1-97D5-F3F3DE37704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886546" y="4092962"/>
            <a:ext cx="914400" cy="914400"/>
          </a:xfrm>
          <a:prstGeom prst="rect">
            <a:avLst/>
          </a:prstGeom>
        </p:spPr>
      </p:pic>
      <p:pic>
        <p:nvPicPr>
          <p:cNvPr id="126" name="Graphic 125" descr="Man">
            <a:extLst>
              <a:ext uri="{FF2B5EF4-FFF2-40B4-BE49-F238E27FC236}">
                <a16:creationId xmlns:a16="http://schemas.microsoft.com/office/drawing/2014/main" id="{EA1E0B6A-0B2E-4116-93EC-145683F42FC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960229" y="6221186"/>
            <a:ext cx="914400" cy="914400"/>
          </a:xfrm>
          <a:prstGeom prst="rect">
            <a:avLst/>
          </a:prstGeom>
        </p:spPr>
      </p:pic>
      <p:pic>
        <p:nvPicPr>
          <p:cNvPr id="127" name="Graphic 126" descr="Man">
            <a:extLst>
              <a:ext uri="{FF2B5EF4-FFF2-40B4-BE49-F238E27FC236}">
                <a16:creationId xmlns:a16="http://schemas.microsoft.com/office/drawing/2014/main" id="{F6BB7877-85CB-4AFF-BC47-48DF8579944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3559464" y="6221186"/>
            <a:ext cx="914400" cy="914400"/>
          </a:xfrm>
          <a:prstGeom prst="rect">
            <a:avLst/>
          </a:prstGeom>
        </p:spPr>
      </p:pic>
      <p:pic>
        <p:nvPicPr>
          <p:cNvPr id="128" name="Graphic 127" descr="Man">
            <a:extLst>
              <a:ext uri="{FF2B5EF4-FFF2-40B4-BE49-F238E27FC236}">
                <a16:creationId xmlns:a16="http://schemas.microsoft.com/office/drawing/2014/main" id="{27676538-8502-4F75-9DF5-E9934911E52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741029" y="6221186"/>
            <a:ext cx="914400" cy="914400"/>
          </a:xfrm>
          <a:prstGeom prst="rect">
            <a:avLst/>
          </a:prstGeom>
        </p:spPr>
      </p:pic>
      <p:pic>
        <p:nvPicPr>
          <p:cNvPr id="129" name="Graphic 128" descr="Man">
            <a:extLst>
              <a:ext uri="{FF2B5EF4-FFF2-40B4-BE49-F238E27FC236}">
                <a16:creationId xmlns:a16="http://schemas.microsoft.com/office/drawing/2014/main" id="{AADCB04E-B29C-462C-A787-24BCE2BD014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340264" y="6221186"/>
            <a:ext cx="914400" cy="914400"/>
          </a:xfrm>
          <a:prstGeom prst="rect">
            <a:avLst/>
          </a:prstGeom>
        </p:spPr>
      </p:pic>
      <p:pic>
        <p:nvPicPr>
          <p:cNvPr id="130" name="Graphic 129" descr="Man">
            <a:extLst>
              <a:ext uri="{FF2B5EF4-FFF2-40B4-BE49-F238E27FC236}">
                <a16:creationId xmlns:a16="http://schemas.microsoft.com/office/drawing/2014/main" id="{C0AF1462-73FB-440D-8099-D1C2032CEC6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548723" y="6221186"/>
            <a:ext cx="914400" cy="914400"/>
          </a:xfrm>
          <a:prstGeom prst="rect">
            <a:avLst/>
          </a:prstGeom>
        </p:spPr>
      </p:pic>
      <p:pic>
        <p:nvPicPr>
          <p:cNvPr id="131" name="Graphic 130" descr="Man">
            <a:extLst>
              <a:ext uri="{FF2B5EF4-FFF2-40B4-BE49-F238E27FC236}">
                <a16:creationId xmlns:a16="http://schemas.microsoft.com/office/drawing/2014/main" id="{DA978470-C587-4B7E-ABF8-303F53D1EBC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147958" y="6221186"/>
            <a:ext cx="914400" cy="914400"/>
          </a:xfrm>
          <a:prstGeom prst="rect">
            <a:avLst/>
          </a:prstGeom>
        </p:spPr>
      </p:pic>
      <p:pic>
        <p:nvPicPr>
          <p:cNvPr id="132" name="Graphic 131" descr="Man">
            <a:extLst>
              <a:ext uri="{FF2B5EF4-FFF2-40B4-BE49-F238E27FC236}">
                <a16:creationId xmlns:a16="http://schemas.microsoft.com/office/drawing/2014/main" id="{6646B668-2624-4E8B-8E4B-7B9B7B75B06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329523" y="6221186"/>
            <a:ext cx="914400" cy="914400"/>
          </a:xfrm>
          <a:prstGeom prst="rect">
            <a:avLst/>
          </a:prstGeom>
        </p:spPr>
      </p:pic>
      <p:pic>
        <p:nvPicPr>
          <p:cNvPr id="133" name="Graphic 132" descr="Man">
            <a:extLst>
              <a:ext uri="{FF2B5EF4-FFF2-40B4-BE49-F238E27FC236}">
                <a16:creationId xmlns:a16="http://schemas.microsoft.com/office/drawing/2014/main" id="{E0F2F123-6C43-4198-B9B1-691CDBB3CE0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928758" y="6221186"/>
            <a:ext cx="914400" cy="914400"/>
          </a:xfrm>
          <a:prstGeom prst="rect">
            <a:avLst/>
          </a:prstGeom>
        </p:spPr>
      </p:pic>
      <p:pic>
        <p:nvPicPr>
          <p:cNvPr id="134" name="Graphic 133" descr="Man">
            <a:extLst>
              <a:ext uri="{FF2B5EF4-FFF2-40B4-BE49-F238E27FC236}">
                <a16:creationId xmlns:a16="http://schemas.microsoft.com/office/drawing/2014/main" id="{DA463EE6-0ECA-4C64-85A8-F52447324AC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918017" y="4068758"/>
            <a:ext cx="914400" cy="914400"/>
          </a:xfrm>
          <a:prstGeom prst="rect">
            <a:avLst/>
          </a:prstGeom>
        </p:spPr>
      </p:pic>
      <p:pic>
        <p:nvPicPr>
          <p:cNvPr id="135" name="Graphic 134" descr="Man">
            <a:extLst>
              <a:ext uri="{FF2B5EF4-FFF2-40B4-BE49-F238E27FC236}">
                <a16:creationId xmlns:a16="http://schemas.microsoft.com/office/drawing/2014/main" id="{B5A6D14D-9D07-4CBE-A5B4-7FED65B7565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298052" y="5145422"/>
            <a:ext cx="914400" cy="914400"/>
          </a:xfrm>
          <a:prstGeom prst="rect">
            <a:avLst/>
          </a:prstGeom>
        </p:spPr>
      </p:pic>
      <p:pic>
        <p:nvPicPr>
          <p:cNvPr id="136" name="Graphic 135" descr="Man">
            <a:extLst>
              <a:ext uri="{FF2B5EF4-FFF2-40B4-BE49-F238E27FC236}">
                <a16:creationId xmlns:a16="http://schemas.microsoft.com/office/drawing/2014/main" id="{280261FE-FCA9-4B32-8F73-E9AC070E296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725711" y="4068758"/>
            <a:ext cx="914400" cy="914400"/>
          </a:xfrm>
          <a:prstGeom prst="rect">
            <a:avLst/>
          </a:prstGeom>
        </p:spPr>
      </p:pic>
      <p:pic>
        <p:nvPicPr>
          <p:cNvPr id="137" name="Graphic 136" descr="Man">
            <a:extLst>
              <a:ext uri="{FF2B5EF4-FFF2-40B4-BE49-F238E27FC236}">
                <a16:creationId xmlns:a16="http://schemas.microsoft.com/office/drawing/2014/main" id="{F78D7804-15E3-4AD7-9D5C-4679EACEBF0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324946" y="4068758"/>
            <a:ext cx="914400" cy="914400"/>
          </a:xfrm>
          <a:prstGeom prst="rect">
            <a:avLst/>
          </a:prstGeom>
        </p:spPr>
      </p:pic>
      <p:pic>
        <p:nvPicPr>
          <p:cNvPr id="138" name="Graphic 137" descr="Man">
            <a:extLst>
              <a:ext uri="{FF2B5EF4-FFF2-40B4-BE49-F238E27FC236}">
                <a16:creationId xmlns:a16="http://schemas.microsoft.com/office/drawing/2014/main" id="{685AC7B6-3F0B-4E14-862F-12E32BC1E07E}"/>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3559464" y="7291861"/>
            <a:ext cx="914400" cy="914400"/>
          </a:xfrm>
          <a:prstGeom prst="rect">
            <a:avLst/>
          </a:prstGeom>
        </p:spPr>
      </p:pic>
      <p:pic>
        <p:nvPicPr>
          <p:cNvPr id="139" name="Graphic 138" descr="Man">
            <a:extLst>
              <a:ext uri="{FF2B5EF4-FFF2-40B4-BE49-F238E27FC236}">
                <a16:creationId xmlns:a16="http://schemas.microsoft.com/office/drawing/2014/main" id="{3D14C42D-582F-4188-898F-2056A36C8B6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105746" y="4068758"/>
            <a:ext cx="914400" cy="914400"/>
          </a:xfrm>
          <a:prstGeom prst="rect">
            <a:avLst/>
          </a:prstGeom>
        </p:spPr>
      </p:pic>
      <p:pic>
        <p:nvPicPr>
          <p:cNvPr id="140" name="Graphic 139" descr="Man">
            <a:extLst>
              <a:ext uri="{FF2B5EF4-FFF2-40B4-BE49-F238E27FC236}">
                <a16:creationId xmlns:a16="http://schemas.microsoft.com/office/drawing/2014/main" id="{055C8E15-55DE-4BD8-8C63-E998C50D725B}"/>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1738306" y="7301778"/>
            <a:ext cx="914400" cy="914400"/>
          </a:xfrm>
          <a:prstGeom prst="rect">
            <a:avLst/>
          </a:prstGeom>
        </p:spPr>
      </p:pic>
      <p:pic>
        <p:nvPicPr>
          <p:cNvPr id="141" name="Graphic 140" descr="Man">
            <a:extLst>
              <a:ext uri="{FF2B5EF4-FFF2-40B4-BE49-F238E27FC236}">
                <a16:creationId xmlns:a16="http://schemas.microsoft.com/office/drawing/2014/main" id="{58873E23-861C-46F1-9A83-85849E21446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2337541" y="7301778"/>
            <a:ext cx="914400" cy="914400"/>
          </a:xfrm>
          <a:prstGeom prst="rect">
            <a:avLst/>
          </a:prstGeom>
        </p:spPr>
      </p:pic>
      <p:pic>
        <p:nvPicPr>
          <p:cNvPr id="142" name="Graphic 141" descr="Man">
            <a:extLst>
              <a:ext uri="{FF2B5EF4-FFF2-40B4-BE49-F238E27FC236}">
                <a16:creationId xmlns:a16="http://schemas.microsoft.com/office/drawing/2014/main" id="{D6C29E6F-B9BD-446E-A242-7F6FB50C769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519106" y="7301778"/>
            <a:ext cx="914400" cy="914400"/>
          </a:xfrm>
          <a:prstGeom prst="rect">
            <a:avLst/>
          </a:prstGeom>
        </p:spPr>
      </p:pic>
      <p:pic>
        <p:nvPicPr>
          <p:cNvPr id="143" name="Graphic 142" descr="Man">
            <a:extLst>
              <a:ext uri="{FF2B5EF4-FFF2-40B4-BE49-F238E27FC236}">
                <a16:creationId xmlns:a16="http://schemas.microsoft.com/office/drawing/2014/main" id="{F7622ACE-4FE8-4AE8-B129-724AD3EBF149}"/>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1118341" y="7301778"/>
            <a:ext cx="914400" cy="914400"/>
          </a:xfrm>
          <a:prstGeom prst="rect">
            <a:avLst/>
          </a:prstGeom>
        </p:spPr>
      </p:pic>
      <p:pic>
        <p:nvPicPr>
          <p:cNvPr id="144" name="Graphic 143" descr="Man">
            <a:extLst>
              <a:ext uri="{FF2B5EF4-FFF2-40B4-BE49-F238E27FC236}">
                <a16:creationId xmlns:a16="http://schemas.microsoft.com/office/drawing/2014/main" id="{686245A7-06C4-4C81-A757-F10C655C453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901864" y="4068758"/>
            <a:ext cx="914400" cy="914400"/>
          </a:xfrm>
          <a:prstGeom prst="rect">
            <a:avLst/>
          </a:prstGeom>
        </p:spPr>
      </p:pic>
      <p:pic>
        <p:nvPicPr>
          <p:cNvPr id="145" name="Graphic 144" descr="Man">
            <a:extLst>
              <a:ext uri="{FF2B5EF4-FFF2-40B4-BE49-F238E27FC236}">
                <a16:creationId xmlns:a16="http://schemas.microsoft.com/office/drawing/2014/main" id="{6FD2CE50-699A-4B60-922A-971C3D1DCBC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698817" y="5145422"/>
            <a:ext cx="914400" cy="914400"/>
          </a:xfrm>
          <a:prstGeom prst="rect">
            <a:avLst/>
          </a:prstGeom>
        </p:spPr>
      </p:pic>
      <p:pic>
        <p:nvPicPr>
          <p:cNvPr id="146" name="Graphic 145" descr="Man">
            <a:extLst>
              <a:ext uri="{FF2B5EF4-FFF2-40B4-BE49-F238E27FC236}">
                <a16:creationId xmlns:a16="http://schemas.microsoft.com/office/drawing/2014/main" id="{8A44DE21-C9F7-40DA-A24C-E83C71A8617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709558" y="4068758"/>
            <a:ext cx="914400" cy="914400"/>
          </a:xfrm>
          <a:prstGeom prst="rect">
            <a:avLst/>
          </a:prstGeom>
        </p:spPr>
      </p:pic>
      <p:pic>
        <p:nvPicPr>
          <p:cNvPr id="147" name="Graphic 146" descr="Man">
            <a:extLst>
              <a:ext uri="{FF2B5EF4-FFF2-40B4-BE49-F238E27FC236}">
                <a16:creationId xmlns:a16="http://schemas.microsoft.com/office/drawing/2014/main" id="{F9358EDA-3F42-4667-987F-09E95B89D98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308793" y="4068758"/>
            <a:ext cx="914400" cy="914400"/>
          </a:xfrm>
          <a:prstGeom prst="rect">
            <a:avLst/>
          </a:prstGeom>
        </p:spPr>
      </p:pic>
      <p:pic>
        <p:nvPicPr>
          <p:cNvPr id="148" name="Graphic 147" descr="Man">
            <a:extLst>
              <a:ext uri="{FF2B5EF4-FFF2-40B4-BE49-F238E27FC236}">
                <a16:creationId xmlns:a16="http://schemas.microsoft.com/office/drawing/2014/main" id="{6A82BD70-4C46-4687-820A-0B51A147ED8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490358" y="4068758"/>
            <a:ext cx="914400" cy="914400"/>
          </a:xfrm>
          <a:prstGeom prst="rect">
            <a:avLst/>
          </a:prstGeom>
        </p:spPr>
      </p:pic>
      <p:pic>
        <p:nvPicPr>
          <p:cNvPr id="149" name="Graphic 148" descr="Man">
            <a:extLst>
              <a:ext uri="{FF2B5EF4-FFF2-40B4-BE49-F238E27FC236}">
                <a16:creationId xmlns:a16="http://schemas.microsoft.com/office/drawing/2014/main" id="{80B366F1-20BF-4558-8DE6-0424B152E2F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089593" y="4068758"/>
            <a:ext cx="914400" cy="914400"/>
          </a:xfrm>
          <a:prstGeom prst="rect">
            <a:avLst/>
          </a:prstGeom>
        </p:spPr>
      </p:pic>
      <p:pic>
        <p:nvPicPr>
          <p:cNvPr id="150" name="Graphic 149" descr="Man">
            <a:extLst>
              <a:ext uri="{FF2B5EF4-FFF2-40B4-BE49-F238E27FC236}">
                <a16:creationId xmlns:a16="http://schemas.microsoft.com/office/drawing/2014/main" id="{13106AAB-6248-42BF-BCDC-E75FCAFF8B7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294723" y="7310333"/>
            <a:ext cx="914400" cy="914400"/>
          </a:xfrm>
          <a:prstGeom prst="rect">
            <a:avLst/>
          </a:prstGeom>
        </p:spPr>
      </p:pic>
      <p:pic>
        <p:nvPicPr>
          <p:cNvPr id="151" name="Graphic 150" descr="Man">
            <a:extLst>
              <a:ext uri="{FF2B5EF4-FFF2-40B4-BE49-F238E27FC236}">
                <a16:creationId xmlns:a16="http://schemas.microsoft.com/office/drawing/2014/main" id="{0D2A7015-0783-45D5-B09F-C6D608A2EE2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893958" y="7310333"/>
            <a:ext cx="914400" cy="914400"/>
          </a:xfrm>
          <a:prstGeom prst="rect">
            <a:avLst/>
          </a:prstGeom>
        </p:spPr>
      </p:pic>
      <p:pic>
        <p:nvPicPr>
          <p:cNvPr id="152" name="Graphic 151" descr="Man">
            <a:extLst>
              <a:ext uri="{FF2B5EF4-FFF2-40B4-BE49-F238E27FC236}">
                <a16:creationId xmlns:a16="http://schemas.microsoft.com/office/drawing/2014/main" id="{B6D80C2B-1F46-42D4-861B-E0BF961A3EB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075523" y="7310333"/>
            <a:ext cx="914400" cy="914400"/>
          </a:xfrm>
          <a:prstGeom prst="rect">
            <a:avLst/>
          </a:prstGeom>
        </p:spPr>
      </p:pic>
      <p:pic>
        <p:nvPicPr>
          <p:cNvPr id="153" name="Graphic 152" descr="Man">
            <a:extLst>
              <a:ext uri="{FF2B5EF4-FFF2-40B4-BE49-F238E27FC236}">
                <a16:creationId xmlns:a16="http://schemas.microsoft.com/office/drawing/2014/main" id="{3184470F-7136-43D2-83C1-264A2407AB97}"/>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674758" y="7310333"/>
            <a:ext cx="914400" cy="914400"/>
          </a:xfrm>
          <a:prstGeom prst="rect">
            <a:avLst/>
          </a:prstGeom>
        </p:spPr>
      </p:pic>
      <p:pic>
        <p:nvPicPr>
          <p:cNvPr id="154" name="Graphic 153" descr="Man">
            <a:extLst>
              <a:ext uri="{FF2B5EF4-FFF2-40B4-BE49-F238E27FC236}">
                <a16:creationId xmlns:a16="http://schemas.microsoft.com/office/drawing/2014/main" id="{09683E5E-2A79-4EC3-8366-1ED40CB3284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4742033" y="4068758"/>
            <a:ext cx="914400" cy="914400"/>
          </a:xfrm>
          <a:prstGeom prst="rect">
            <a:avLst/>
          </a:prstGeom>
        </p:spPr>
      </p:pic>
      <p:pic>
        <p:nvPicPr>
          <p:cNvPr id="155" name="Graphic 154" descr="Man">
            <a:extLst>
              <a:ext uri="{FF2B5EF4-FFF2-40B4-BE49-F238E27FC236}">
                <a16:creationId xmlns:a16="http://schemas.microsoft.com/office/drawing/2014/main" id="{87BCE400-43CC-4603-B982-3106577C99D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539409" y="4092962"/>
            <a:ext cx="914400" cy="914400"/>
          </a:xfrm>
          <a:prstGeom prst="rect">
            <a:avLst/>
          </a:prstGeom>
        </p:spPr>
      </p:pic>
      <p:pic>
        <p:nvPicPr>
          <p:cNvPr id="156" name="Graphic 155" descr="Man">
            <a:extLst>
              <a:ext uri="{FF2B5EF4-FFF2-40B4-BE49-F238E27FC236}">
                <a16:creationId xmlns:a16="http://schemas.microsoft.com/office/drawing/2014/main" id="{0E764B9C-0A71-4E77-B0C3-F89E6C508E4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3549727" y="4068758"/>
            <a:ext cx="914400" cy="914400"/>
          </a:xfrm>
          <a:prstGeom prst="rect">
            <a:avLst/>
          </a:prstGeom>
        </p:spPr>
      </p:pic>
      <p:pic>
        <p:nvPicPr>
          <p:cNvPr id="157" name="Graphic 156" descr="Man">
            <a:extLst>
              <a:ext uri="{FF2B5EF4-FFF2-40B4-BE49-F238E27FC236}">
                <a16:creationId xmlns:a16="http://schemas.microsoft.com/office/drawing/2014/main" id="{D15E7907-113F-491A-9E89-23F6525A717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4148962" y="4068758"/>
            <a:ext cx="914400" cy="914400"/>
          </a:xfrm>
          <a:prstGeom prst="rect">
            <a:avLst/>
          </a:prstGeom>
        </p:spPr>
      </p:pic>
      <p:pic>
        <p:nvPicPr>
          <p:cNvPr id="158" name="Graphic 157" descr="Man">
            <a:extLst>
              <a:ext uri="{FF2B5EF4-FFF2-40B4-BE49-F238E27FC236}">
                <a16:creationId xmlns:a16="http://schemas.microsoft.com/office/drawing/2014/main" id="{3FDD814B-B818-4E11-8495-546FD449810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330527" y="4068758"/>
            <a:ext cx="914400" cy="914400"/>
          </a:xfrm>
          <a:prstGeom prst="rect">
            <a:avLst/>
          </a:prstGeom>
        </p:spPr>
      </p:pic>
      <p:pic>
        <p:nvPicPr>
          <p:cNvPr id="159" name="Graphic 158" descr="Man">
            <a:extLst>
              <a:ext uri="{FF2B5EF4-FFF2-40B4-BE49-F238E27FC236}">
                <a16:creationId xmlns:a16="http://schemas.microsoft.com/office/drawing/2014/main" id="{68116AF9-5CE4-4132-A64E-329BBCCDA8A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929762" y="4068758"/>
            <a:ext cx="914400" cy="914400"/>
          </a:xfrm>
          <a:prstGeom prst="rect">
            <a:avLst/>
          </a:prstGeom>
        </p:spPr>
      </p:pic>
      <p:pic>
        <p:nvPicPr>
          <p:cNvPr id="160" name="Graphic 159" descr="Man">
            <a:extLst>
              <a:ext uri="{FF2B5EF4-FFF2-40B4-BE49-F238E27FC236}">
                <a16:creationId xmlns:a16="http://schemas.microsoft.com/office/drawing/2014/main" id="{4EA5708F-5A27-46DF-9909-1858985FA97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138221" y="4068758"/>
            <a:ext cx="914400" cy="914400"/>
          </a:xfrm>
          <a:prstGeom prst="rect">
            <a:avLst/>
          </a:prstGeom>
        </p:spPr>
      </p:pic>
      <p:pic>
        <p:nvPicPr>
          <p:cNvPr id="161" name="Graphic 160" descr="Man">
            <a:extLst>
              <a:ext uri="{FF2B5EF4-FFF2-40B4-BE49-F238E27FC236}">
                <a16:creationId xmlns:a16="http://schemas.microsoft.com/office/drawing/2014/main" id="{90F12DCE-F64D-407A-B280-0210C1BCD95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737456" y="4068758"/>
            <a:ext cx="914400" cy="914400"/>
          </a:xfrm>
          <a:prstGeom prst="rect">
            <a:avLst/>
          </a:prstGeom>
        </p:spPr>
      </p:pic>
      <p:pic>
        <p:nvPicPr>
          <p:cNvPr id="162" name="Graphic 161" descr="Man">
            <a:extLst>
              <a:ext uri="{FF2B5EF4-FFF2-40B4-BE49-F238E27FC236}">
                <a16:creationId xmlns:a16="http://schemas.microsoft.com/office/drawing/2014/main" id="{C25FDF73-05C1-4311-ACA3-04EB201D0CC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314205" y="6221186"/>
            <a:ext cx="914400" cy="914400"/>
          </a:xfrm>
          <a:prstGeom prst="rect">
            <a:avLst/>
          </a:prstGeom>
        </p:spPr>
      </p:pic>
      <p:pic>
        <p:nvPicPr>
          <p:cNvPr id="163" name="Graphic 162" descr="Man">
            <a:extLst>
              <a:ext uri="{FF2B5EF4-FFF2-40B4-BE49-F238E27FC236}">
                <a16:creationId xmlns:a16="http://schemas.microsoft.com/office/drawing/2014/main" id="{006BC083-4D13-4537-BD85-A95D42BEA6B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518256" y="4068758"/>
            <a:ext cx="914400" cy="914400"/>
          </a:xfrm>
          <a:prstGeom prst="rect">
            <a:avLst/>
          </a:prstGeom>
        </p:spPr>
      </p:pic>
      <p:pic>
        <p:nvPicPr>
          <p:cNvPr id="164" name="Graphic 163" descr="Man">
            <a:extLst>
              <a:ext uri="{FF2B5EF4-FFF2-40B4-BE49-F238E27FC236}">
                <a16:creationId xmlns:a16="http://schemas.microsoft.com/office/drawing/2014/main" id="{57E83F54-F3E1-4FFE-B863-B50173B1561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110323" y="5145422"/>
            <a:ext cx="914400" cy="914400"/>
          </a:xfrm>
          <a:prstGeom prst="rect">
            <a:avLst/>
          </a:prstGeom>
        </p:spPr>
      </p:pic>
      <p:pic>
        <p:nvPicPr>
          <p:cNvPr id="165" name="Graphic 164" descr="Man">
            <a:extLst>
              <a:ext uri="{FF2B5EF4-FFF2-40B4-BE49-F238E27FC236}">
                <a16:creationId xmlns:a16="http://schemas.microsoft.com/office/drawing/2014/main" id="{7097EB71-4027-4FE6-B95E-E445D5F3A99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709558" y="5145422"/>
            <a:ext cx="914400" cy="914400"/>
          </a:xfrm>
          <a:prstGeom prst="rect">
            <a:avLst/>
          </a:prstGeom>
        </p:spPr>
      </p:pic>
      <p:pic>
        <p:nvPicPr>
          <p:cNvPr id="166" name="Graphic 165" descr="Man">
            <a:extLst>
              <a:ext uri="{FF2B5EF4-FFF2-40B4-BE49-F238E27FC236}">
                <a16:creationId xmlns:a16="http://schemas.microsoft.com/office/drawing/2014/main" id="{38088DDC-9470-439A-A5B0-87BF5277457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918017" y="5145422"/>
            <a:ext cx="914400" cy="914400"/>
          </a:xfrm>
          <a:prstGeom prst="rect">
            <a:avLst/>
          </a:prstGeom>
        </p:spPr>
      </p:pic>
      <p:pic>
        <p:nvPicPr>
          <p:cNvPr id="167" name="Graphic 166" descr="Man">
            <a:extLst>
              <a:ext uri="{FF2B5EF4-FFF2-40B4-BE49-F238E27FC236}">
                <a16:creationId xmlns:a16="http://schemas.microsoft.com/office/drawing/2014/main" id="{AD781327-1491-4D84-A688-98B2458281F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517252" y="5145422"/>
            <a:ext cx="914400" cy="914400"/>
          </a:xfrm>
          <a:prstGeom prst="rect">
            <a:avLst/>
          </a:prstGeom>
        </p:spPr>
      </p:pic>
      <p:pic>
        <p:nvPicPr>
          <p:cNvPr id="168" name="Graphic 167" descr="Man">
            <a:extLst>
              <a:ext uri="{FF2B5EF4-FFF2-40B4-BE49-F238E27FC236}">
                <a16:creationId xmlns:a16="http://schemas.microsoft.com/office/drawing/2014/main" id="{AC4D5B7A-7E16-4531-9128-A375FFEF985B}"/>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4450000" y="10448838"/>
            <a:ext cx="914400" cy="914400"/>
          </a:xfrm>
          <a:prstGeom prst="rect">
            <a:avLst/>
          </a:prstGeom>
        </p:spPr>
      </p:pic>
      <p:pic>
        <p:nvPicPr>
          <p:cNvPr id="169" name="Graphic 168" descr="Man">
            <a:extLst>
              <a:ext uri="{FF2B5EF4-FFF2-40B4-BE49-F238E27FC236}">
                <a16:creationId xmlns:a16="http://schemas.microsoft.com/office/drawing/2014/main" id="{589C95E5-F436-4DCB-A519-F72C5240B9BB}"/>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049235" y="10448838"/>
            <a:ext cx="914400" cy="914400"/>
          </a:xfrm>
          <a:prstGeom prst="rect">
            <a:avLst/>
          </a:prstGeom>
        </p:spPr>
      </p:pic>
      <p:pic>
        <p:nvPicPr>
          <p:cNvPr id="170" name="Graphic 169" descr="Man">
            <a:extLst>
              <a:ext uri="{FF2B5EF4-FFF2-40B4-BE49-F238E27FC236}">
                <a16:creationId xmlns:a16="http://schemas.microsoft.com/office/drawing/2014/main" id="{2ED7FEDC-46BE-4AD3-BFDB-5CD7A318349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506511" y="5145422"/>
            <a:ext cx="914400" cy="914400"/>
          </a:xfrm>
          <a:prstGeom prst="rect">
            <a:avLst/>
          </a:prstGeom>
        </p:spPr>
      </p:pic>
      <p:pic>
        <p:nvPicPr>
          <p:cNvPr id="171" name="Graphic 170" descr="Man">
            <a:extLst>
              <a:ext uri="{FF2B5EF4-FFF2-40B4-BE49-F238E27FC236}">
                <a16:creationId xmlns:a16="http://schemas.microsoft.com/office/drawing/2014/main" id="{C261E1DC-CA97-40D6-8A37-6774665F7D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3856929" y="10448838"/>
            <a:ext cx="914400" cy="914400"/>
          </a:xfrm>
          <a:prstGeom prst="rect">
            <a:avLst/>
          </a:prstGeom>
        </p:spPr>
      </p:pic>
      <p:pic>
        <p:nvPicPr>
          <p:cNvPr id="172" name="Graphic 171" descr="Man">
            <a:extLst>
              <a:ext uri="{FF2B5EF4-FFF2-40B4-BE49-F238E27FC236}">
                <a16:creationId xmlns:a16="http://schemas.microsoft.com/office/drawing/2014/main" id="{91078874-5770-4116-B737-E0CDD51995A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287311" y="5145422"/>
            <a:ext cx="914400" cy="914400"/>
          </a:xfrm>
          <a:prstGeom prst="rect">
            <a:avLst/>
          </a:prstGeom>
        </p:spPr>
      </p:pic>
      <p:pic>
        <p:nvPicPr>
          <p:cNvPr id="173" name="Graphic 172" descr="Man">
            <a:extLst>
              <a:ext uri="{FF2B5EF4-FFF2-40B4-BE49-F238E27FC236}">
                <a16:creationId xmlns:a16="http://schemas.microsoft.com/office/drawing/2014/main" id="{0019765E-B8A9-436C-B25F-83A17C4C2EE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886546" y="5145422"/>
            <a:ext cx="914400" cy="914400"/>
          </a:xfrm>
          <a:prstGeom prst="rect">
            <a:avLst/>
          </a:prstGeom>
        </p:spPr>
      </p:pic>
      <p:pic>
        <p:nvPicPr>
          <p:cNvPr id="174" name="Graphic 173" descr="Man">
            <a:extLst>
              <a:ext uri="{FF2B5EF4-FFF2-40B4-BE49-F238E27FC236}">
                <a16:creationId xmlns:a16="http://schemas.microsoft.com/office/drawing/2014/main" id="{08272883-9ADF-41F6-98B0-D80594E09F3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110323" y="6221186"/>
            <a:ext cx="914400" cy="914400"/>
          </a:xfrm>
          <a:prstGeom prst="rect">
            <a:avLst/>
          </a:prstGeom>
        </p:spPr>
      </p:pic>
      <p:pic>
        <p:nvPicPr>
          <p:cNvPr id="175" name="Graphic 174" descr="Man">
            <a:extLst>
              <a:ext uri="{FF2B5EF4-FFF2-40B4-BE49-F238E27FC236}">
                <a16:creationId xmlns:a16="http://schemas.microsoft.com/office/drawing/2014/main" id="{41268CED-1789-4D3D-A0C7-E03680212AE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709558" y="6221186"/>
            <a:ext cx="914400" cy="914400"/>
          </a:xfrm>
          <a:prstGeom prst="rect">
            <a:avLst/>
          </a:prstGeom>
        </p:spPr>
      </p:pic>
      <p:pic>
        <p:nvPicPr>
          <p:cNvPr id="176" name="Graphic 175" descr="Man">
            <a:extLst>
              <a:ext uri="{FF2B5EF4-FFF2-40B4-BE49-F238E27FC236}">
                <a16:creationId xmlns:a16="http://schemas.microsoft.com/office/drawing/2014/main" id="{DDD4DD83-4EF5-480F-9308-1CCC4E14EB9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918017" y="6221186"/>
            <a:ext cx="914400" cy="914400"/>
          </a:xfrm>
          <a:prstGeom prst="rect">
            <a:avLst/>
          </a:prstGeom>
        </p:spPr>
      </p:pic>
      <p:pic>
        <p:nvPicPr>
          <p:cNvPr id="177" name="Graphic 176" descr="Man">
            <a:extLst>
              <a:ext uri="{FF2B5EF4-FFF2-40B4-BE49-F238E27FC236}">
                <a16:creationId xmlns:a16="http://schemas.microsoft.com/office/drawing/2014/main" id="{08AFA9C6-B611-4C89-8654-797163F6789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517252" y="6221186"/>
            <a:ext cx="914400" cy="914400"/>
          </a:xfrm>
          <a:prstGeom prst="rect">
            <a:avLst/>
          </a:prstGeom>
        </p:spPr>
      </p:pic>
      <p:pic>
        <p:nvPicPr>
          <p:cNvPr id="178" name="Graphic 177" descr="Man">
            <a:extLst>
              <a:ext uri="{FF2B5EF4-FFF2-40B4-BE49-F238E27FC236}">
                <a16:creationId xmlns:a16="http://schemas.microsoft.com/office/drawing/2014/main" id="{E74B6C88-AC93-457A-8689-E00FB107AEB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698817" y="6221186"/>
            <a:ext cx="914400" cy="914400"/>
          </a:xfrm>
          <a:prstGeom prst="rect">
            <a:avLst/>
          </a:prstGeom>
        </p:spPr>
      </p:pic>
      <p:pic>
        <p:nvPicPr>
          <p:cNvPr id="179" name="Graphic 178" descr="Man">
            <a:extLst>
              <a:ext uri="{FF2B5EF4-FFF2-40B4-BE49-F238E27FC236}">
                <a16:creationId xmlns:a16="http://schemas.microsoft.com/office/drawing/2014/main" id="{A8276F0E-6269-4689-99FA-868E514B7F1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298052" y="6221186"/>
            <a:ext cx="914400" cy="914400"/>
          </a:xfrm>
          <a:prstGeom prst="rect">
            <a:avLst/>
          </a:prstGeom>
        </p:spPr>
      </p:pic>
      <p:pic>
        <p:nvPicPr>
          <p:cNvPr id="180" name="Graphic 179" descr="Man">
            <a:extLst>
              <a:ext uri="{FF2B5EF4-FFF2-40B4-BE49-F238E27FC236}">
                <a16:creationId xmlns:a16="http://schemas.microsoft.com/office/drawing/2014/main" id="{8EE3EC98-424B-47E7-8CAA-4080473FDFE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506511" y="6221186"/>
            <a:ext cx="914400" cy="914400"/>
          </a:xfrm>
          <a:prstGeom prst="rect">
            <a:avLst/>
          </a:prstGeom>
        </p:spPr>
      </p:pic>
      <p:pic>
        <p:nvPicPr>
          <p:cNvPr id="181" name="Graphic 180" descr="Man">
            <a:extLst>
              <a:ext uri="{FF2B5EF4-FFF2-40B4-BE49-F238E27FC236}">
                <a16:creationId xmlns:a16="http://schemas.microsoft.com/office/drawing/2014/main" id="{5345F734-F4B5-4FA4-A57C-2C6E791A027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105746" y="6221186"/>
            <a:ext cx="914400" cy="914400"/>
          </a:xfrm>
          <a:prstGeom prst="rect">
            <a:avLst/>
          </a:prstGeom>
        </p:spPr>
      </p:pic>
      <p:pic>
        <p:nvPicPr>
          <p:cNvPr id="182" name="Graphic 181" descr="Man">
            <a:extLst>
              <a:ext uri="{FF2B5EF4-FFF2-40B4-BE49-F238E27FC236}">
                <a16:creationId xmlns:a16="http://schemas.microsoft.com/office/drawing/2014/main" id="{0A41A7F3-354A-4C2F-9E81-EF202D10DA89}"/>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2926651" y="7296950"/>
            <a:ext cx="914400" cy="914400"/>
          </a:xfrm>
          <a:prstGeom prst="rect">
            <a:avLst/>
          </a:prstGeom>
        </p:spPr>
      </p:pic>
      <p:pic>
        <p:nvPicPr>
          <p:cNvPr id="183" name="Graphic 182" descr="Man">
            <a:extLst>
              <a:ext uri="{FF2B5EF4-FFF2-40B4-BE49-F238E27FC236}">
                <a16:creationId xmlns:a16="http://schemas.microsoft.com/office/drawing/2014/main" id="{8CC63620-967E-4621-BBF0-59F47B6C242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886546" y="6221186"/>
            <a:ext cx="914400" cy="914400"/>
          </a:xfrm>
          <a:prstGeom prst="rect">
            <a:avLst/>
          </a:prstGeom>
        </p:spPr>
      </p:pic>
      <p:pic>
        <p:nvPicPr>
          <p:cNvPr id="184" name="Graphic 183" descr="Man">
            <a:extLst>
              <a:ext uri="{FF2B5EF4-FFF2-40B4-BE49-F238E27FC236}">
                <a16:creationId xmlns:a16="http://schemas.microsoft.com/office/drawing/2014/main" id="{8B4118E1-EBAD-496A-B50F-686A876AEA0B}"/>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299906" y="7301778"/>
            <a:ext cx="914400" cy="914400"/>
          </a:xfrm>
          <a:prstGeom prst="rect">
            <a:avLst/>
          </a:prstGeom>
        </p:spPr>
      </p:pic>
      <p:pic>
        <p:nvPicPr>
          <p:cNvPr id="185" name="Graphic 184" descr="Man">
            <a:extLst>
              <a:ext uri="{FF2B5EF4-FFF2-40B4-BE49-F238E27FC236}">
                <a16:creationId xmlns:a16="http://schemas.microsoft.com/office/drawing/2014/main" id="{12090FF3-8D92-43FB-AC18-9CEF7B001A4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899141" y="7301778"/>
            <a:ext cx="914400" cy="914400"/>
          </a:xfrm>
          <a:prstGeom prst="rect">
            <a:avLst/>
          </a:prstGeom>
        </p:spPr>
      </p:pic>
      <p:pic>
        <p:nvPicPr>
          <p:cNvPr id="186" name="Graphic 185" descr="Man">
            <a:extLst>
              <a:ext uri="{FF2B5EF4-FFF2-40B4-BE49-F238E27FC236}">
                <a16:creationId xmlns:a16="http://schemas.microsoft.com/office/drawing/2014/main" id="{64B4B7E5-76B3-4B3E-A699-8EC41B35808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107600" y="7301778"/>
            <a:ext cx="914400" cy="914400"/>
          </a:xfrm>
          <a:prstGeom prst="rect">
            <a:avLst/>
          </a:prstGeom>
        </p:spPr>
      </p:pic>
      <p:pic>
        <p:nvPicPr>
          <p:cNvPr id="187" name="Graphic 186" descr="Man">
            <a:extLst>
              <a:ext uri="{FF2B5EF4-FFF2-40B4-BE49-F238E27FC236}">
                <a16:creationId xmlns:a16="http://schemas.microsoft.com/office/drawing/2014/main" id="{460958CF-63CB-479C-925D-98CCB6A9672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706835" y="7301778"/>
            <a:ext cx="914400" cy="914400"/>
          </a:xfrm>
          <a:prstGeom prst="rect">
            <a:avLst/>
          </a:prstGeom>
        </p:spPr>
      </p:pic>
      <p:pic>
        <p:nvPicPr>
          <p:cNvPr id="188" name="Graphic 187" descr="Man">
            <a:extLst>
              <a:ext uri="{FF2B5EF4-FFF2-40B4-BE49-F238E27FC236}">
                <a16:creationId xmlns:a16="http://schemas.microsoft.com/office/drawing/2014/main" id="{6C77B3EC-876D-41DD-87C1-67E1EB41D74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888400" y="7301778"/>
            <a:ext cx="914400" cy="914400"/>
          </a:xfrm>
          <a:prstGeom prst="rect">
            <a:avLst/>
          </a:prstGeom>
        </p:spPr>
      </p:pic>
      <p:pic>
        <p:nvPicPr>
          <p:cNvPr id="189" name="Graphic 188" descr="Man">
            <a:extLst>
              <a:ext uri="{FF2B5EF4-FFF2-40B4-BE49-F238E27FC236}">
                <a16:creationId xmlns:a16="http://schemas.microsoft.com/office/drawing/2014/main" id="{AD64A6D5-0FEF-49F8-95E3-A185C577209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487635" y="7301778"/>
            <a:ext cx="914400" cy="914400"/>
          </a:xfrm>
          <a:prstGeom prst="rect">
            <a:avLst/>
          </a:prstGeom>
        </p:spPr>
      </p:pic>
      <p:pic>
        <p:nvPicPr>
          <p:cNvPr id="190" name="Graphic 189" descr="Man">
            <a:extLst>
              <a:ext uri="{FF2B5EF4-FFF2-40B4-BE49-F238E27FC236}">
                <a16:creationId xmlns:a16="http://schemas.microsoft.com/office/drawing/2014/main" id="{63980D7E-7D4D-4320-AC3C-E7815FF2B86B}"/>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696094" y="7301778"/>
            <a:ext cx="914400" cy="914400"/>
          </a:xfrm>
          <a:prstGeom prst="rect">
            <a:avLst/>
          </a:prstGeom>
        </p:spPr>
      </p:pic>
      <p:pic>
        <p:nvPicPr>
          <p:cNvPr id="191" name="Graphic 190" descr="Man">
            <a:extLst>
              <a:ext uri="{FF2B5EF4-FFF2-40B4-BE49-F238E27FC236}">
                <a16:creationId xmlns:a16="http://schemas.microsoft.com/office/drawing/2014/main" id="{749D6759-4D47-4A5A-B6A2-FDF458B0CE2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295329" y="7301778"/>
            <a:ext cx="914400" cy="914400"/>
          </a:xfrm>
          <a:prstGeom prst="rect">
            <a:avLst/>
          </a:prstGeom>
        </p:spPr>
      </p:pic>
      <p:pic>
        <p:nvPicPr>
          <p:cNvPr id="192" name="Graphic 191" descr="Man">
            <a:extLst>
              <a:ext uri="{FF2B5EF4-FFF2-40B4-BE49-F238E27FC236}">
                <a16:creationId xmlns:a16="http://schemas.microsoft.com/office/drawing/2014/main" id="{3B1314BD-2DF0-40DA-AD40-E685D19CDE0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476894" y="7301778"/>
            <a:ext cx="914400" cy="914400"/>
          </a:xfrm>
          <a:prstGeom prst="rect">
            <a:avLst/>
          </a:prstGeom>
        </p:spPr>
      </p:pic>
      <p:pic>
        <p:nvPicPr>
          <p:cNvPr id="193" name="Graphic 192" descr="Man">
            <a:extLst>
              <a:ext uri="{FF2B5EF4-FFF2-40B4-BE49-F238E27FC236}">
                <a16:creationId xmlns:a16="http://schemas.microsoft.com/office/drawing/2014/main" id="{3D567117-0379-4C78-BB99-F325EF363E1E}"/>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076129" y="7301778"/>
            <a:ext cx="914400" cy="914400"/>
          </a:xfrm>
          <a:prstGeom prst="rect">
            <a:avLst/>
          </a:prstGeom>
        </p:spPr>
      </p:pic>
      <p:pic>
        <p:nvPicPr>
          <p:cNvPr id="194" name="Graphic 193" descr="Man">
            <a:extLst>
              <a:ext uri="{FF2B5EF4-FFF2-40B4-BE49-F238E27FC236}">
                <a16:creationId xmlns:a16="http://schemas.microsoft.com/office/drawing/2014/main" id="{2631767E-6E22-4C78-930E-54F8FCC586D8}"/>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7487635" y="8368484"/>
            <a:ext cx="914400" cy="914400"/>
          </a:xfrm>
          <a:prstGeom prst="rect">
            <a:avLst/>
          </a:prstGeom>
        </p:spPr>
      </p:pic>
      <p:pic>
        <p:nvPicPr>
          <p:cNvPr id="195" name="Graphic 194" descr="Man">
            <a:extLst>
              <a:ext uri="{FF2B5EF4-FFF2-40B4-BE49-F238E27FC236}">
                <a16:creationId xmlns:a16="http://schemas.microsoft.com/office/drawing/2014/main" id="{53C91F14-C218-4F5D-B986-90AA29C03927}"/>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455558" y="7310333"/>
            <a:ext cx="914400" cy="914400"/>
          </a:xfrm>
          <a:prstGeom prst="rect">
            <a:avLst/>
          </a:prstGeom>
        </p:spPr>
      </p:pic>
      <p:pic>
        <p:nvPicPr>
          <p:cNvPr id="196" name="Graphic 195" descr="Man">
            <a:extLst>
              <a:ext uri="{FF2B5EF4-FFF2-40B4-BE49-F238E27FC236}">
                <a16:creationId xmlns:a16="http://schemas.microsoft.com/office/drawing/2014/main" id="{837E105F-9E7A-41B7-9AB6-8E14B38ADB24}"/>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6295329" y="8368484"/>
            <a:ext cx="914400" cy="914400"/>
          </a:xfrm>
          <a:prstGeom prst="rect">
            <a:avLst/>
          </a:prstGeom>
        </p:spPr>
      </p:pic>
      <p:pic>
        <p:nvPicPr>
          <p:cNvPr id="197" name="Graphic 196" descr="Man">
            <a:extLst>
              <a:ext uri="{FF2B5EF4-FFF2-40B4-BE49-F238E27FC236}">
                <a16:creationId xmlns:a16="http://schemas.microsoft.com/office/drawing/2014/main" id="{A334F1C6-0C2E-43F6-8987-68CDDA6963E6}"/>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6894564" y="8368484"/>
            <a:ext cx="914400" cy="914400"/>
          </a:xfrm>
          <a:prstGeom prst="rect">
            <a:avLst/>
          </a:prstGeom>
        </p:spPr>
      </p:pic>
      <p:pic>
        <p:nvPicPr>
          <p:cNvPr id="198" name="Graphic 197" descr="Man">
            <a:extLst>
              <a:ext uri="{FF2B5EF4-FFF2-40B4-BE49-F238E27FC236}">
                <a16:creationId xmlns:a16="http://schemas.microsoft.com/office/drawing/2014/main" id="{4BD98D9D-2801-4C52-BC3A-BC7C28CC6747}"/>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5076129" y="8368484"/>
            <a:ext cx="914400" cy="914400"/>
          </a:xfrm>
          <a:prstGeom prst="rect">
            <a:avLst/>
          </a:prstGeom>
        </p:spPr>
      </p:pic>
      <p:pic>
        <p:nvPicPr>
          <p:cNvPr id="199" name="Graphic 198" descr="Man">
            <a:extLst>
              <a:ext uri="{FF2B5EF4-FFF2-40B4-BE49-F238E27FC236}">
                <a16:creationId xmlns:a16="http://schemas.microsoft.com/office/drawing/2014/main" id="{1319AD64-9D18-4372-9BE6-FC31A27274C8}"/>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5675364" y="8368484"/>
            <a:ext cx="914400" cy="914400"/>
          </a:xfrm>
          <a:prstGeom prst="rect">
            <a:avLst/>
          </a:prstGeom>
        </p:spPr>
      </p:pic>
      <p:pic>
        <p:nvPicPr>
          <p:cNvPr id="200" name="Graphic 199" descr="Man">
            <a:extLst>
              <a:ext uri="{FF2B5EF4-FFF2-40B4-BE49-F238E27FC236}">
                <a16:creationId xmlns:a16="http://schemas.microsoft.com/office/drawing/2014/main" id="{CEE10475-6165-4234-B6A7-D7A4FFBA7B6B}"/>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3883823" y="8368484"/>
            <a:ext cx="914400" cy="914400"/>
          </a:xfrm>
          <a:prstGeom prst="rect">
            <a:avLst/>
          </a:prstGeom>
        </p:spPr>
      </p:pic>
      <p:pic>
        <p:nvPicPr>
          <p:cNvPr id="201" name="Graphic 200" descr="Man">
            <a:extLst>
              <a:ext uri="{FF2B5EF4-FFF2-40B4-BE49-F238E27FC236}">
                <a16:creationId xmlns:a16="http://schemas.microsoft.com/office/drawing/2014/main" id="{43B326F1-77E7-42C1-9E7C-408486622E20}"/>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4483058" y="8368484"/>
            <a:ext cx="914400" cy="914400"/>
          </a:xfrm>
          <a:prstGeom prst="rect">
            <a:avLst/>
          </a:prstGeom>
        </p:spPr>
      </p:pic>
      <p:pic>
        <p:nvPicPr>
          <p:cNvPr id="202" name="Graphic 201" descr="Man">
            <a:extLst>
              <a:ext uri="{FF2B5EF4-FFF2-40B4-BE49-F238E27FC236}">
                <a16:creationId xmlns:a16="http://schemas.microsoft.com/office/drawing/2014/main" id="{0382D6F5-4C22-4CD8-90CB-5825E762F6E2}"/>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2664623" y="8368484"/>
            <a:ext cx="914400" cy="914400"/>
          </a:xfrm>
          <a:prstGeom prst="rect">
            <a:avLst/>
          </a:prstGeom>
        </p:spPr>
      </p:pic>
      <p:pic>
        <p:nvPicPr>
          <p:cNvPr id="203" name="Graphic 202" descr="Man">
            <a:extLst>
              <a:ext uri="{FF2B5EF4-FFF2-40B4-BE49-F238E27FC236}">
                <a16:creationId xmlns:a16="http://schemas.microsoft.com/office/drawing/2014/main" id="{260C2A31-941C-4127-8BB2-CFB92CD90B2C}"/>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3263858" y="8368484"/>
            <a:ext cx="914400" cy="914400"/>
          </a:xfrm>
          <a:prstGeom prst="rect">
            <a:avLst/>
          </a:prstGeom>
        </p:spPr>
      </p:pic>
      <p:pic>
        <p:nvPicPr>
          <p:cNvPr id="204" name="Graphic 203" descr="Man">
            <a:extLst>
              <a:ext uri="{FF2B5EF4-FFF2-40B4-BE49-F238E27FC236}">
                <a16:creationId xmlns:a16="http://schemas.microsoft.com/office/drawing/2014/main" id="{B291A5E6-2B88-4E9E-B8DE-7D4E9B35B5EE}"/>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2038494" y="8371202"/>
            <a:ext cx="914400" cy="914400"/>
          </a:xfrm>
          <a:prstGeom prst="rect">
            <a:avLst/>
          </a:prstGeom>
        </p:spPr>
      </p:pic>
      <p:pic>
        <p:nvPicPr>
          <p:cNvPr id="205" name="Graphic 204" descr="Man">
            <a:extLst>
              <a:ext uri="{FF2B5EF4-FFF2-40B4-BE49-F238E27FC236}">
                <a16:creationId xmlns:a16="http://schemas.microsoft.com/office/drawing/2014/main" id="{5DF3AAFB-C21E-47AF-93F2-E058B85337B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078852" y="5156612"/>
            <a:ext cx="914400" cy="914400"/>
          </a:xfrm>
          <a:prstGeom prst="rect">
            <a:avLst/>
          </a:prstGeom>
        </p:spPr>
      </p:pic>
      <p:pic>
        <p:nvPicPr>
          <p:cNvPr id="206" name="Graphic 205" descr="Man">
            <a:extLst>
              <a:ext uri="{FF2B5EF4-FFF2-40B4-BE49-F238E27FC236}">
                <a16:creationId xmlns:a16="http://schemas.microsoft.com/office/drawing/2014/main" id="{6B5B6E12-EFF8-42D3-9040-9010270FD4BF}"/>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5076129" y="9431841"/>
            <a:ext cx="914400" cy="914400"/>
          </a:xfrm>
          <a:prstGeom prst="rect">
            <a:avLst/>
          </a:prstGeom>
        </p:spPr>
      </p:pic>
      <p:pic>
        <p:nvPicPr>
          <p:cNvPr id="207" name="Graphic 206" descr="Man">
            <a:extLst>
              <a:ext uri="{FF2B5EF4-FFF2-40B4-BE49-F238E27FC236}">
                <a16:creationId xmlns:a16="http://schemas.microsoft.com/office/drawing/2014/main" id="{4ED7B290-85E3-45B0-8755-A87C1BC97D73}"/>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445423" y="8371202"/>
            <a:ext cx="914400" cy="914400"/>
          </a:xfrm>
          <a:prstGeom prst="rect">
            <a:avLst/>
          </a:prstGeom>
        </p:spPr>
      </p:pic>
      <p:pic>
        <p:nvPicPr>
          <p:cNvPr id="208" name="Graphic 207" descr="Man">
            <a:extLst>
              <a:ext uri="{FF2B5EF4-FFF2-40B4-BE49-F238E27FC236}">
                <a16:creationId xmlns:a16="http://schemas.microsoft.com/office/drawing/2014/main" id="{E2C0CB61-88AB-48BC-8082-5AE6EDA71568}"/>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3856929" y="9431841"/>
            <a:ext cx="914400" cy="914400"/>
          </a:xfrm>
          <a:prstGeom prst="rect">
            <a:avLst/>
          </a:prstGeom>
        </p:spPr>
      </p:pic>
      <p:pic>
        <p:nvPicPr>
          <p:cNvPr id="209" name="Graphic 208" descr="Man">
            <a:extLst>
              <a:ext uri="{FF2B5EF4-FFF2-40B4-BE49-F238E27FC236}">
                <a16:creationId xmlns:a16="http://schemas.microsoft.com/office/drawing/2014/main" id="{0996A141-4276-4BCD-8F25-B157FA394F10}"/>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4456164" y="9431841"/>
            <a:ext cx="914400" cy="914400"/>
          </a:xfrm>
          <a:prstGeom prst="rect">
            <a:avLst/>
          </a:prstGeom>
        </p:spPr>
      </p:pic>
      <p:pic>
        <p:nvPicPr>
          <p:cNvPr id="210" name="Graphic 209" descr="Man">
            <a:extLst>
              <a:ext uri="{FF2B5EF4-FFF2-40B4-BE49-F238E27FC236}">
                <a16:creationId xmlns:a16="http://schemas.microsoft.com/office/drawing/2014/main" id="{9BCCB5DE-4930-4B1D-8B12-950E548EEAE2}"/>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2664623" y="9431841"/>
            <a:ext cx="914400" cy="914400"/>
          </a:xfrm>
          <a:prstGeom prst="rect">
            <a:avLst/>
          </a:prstGeom>
        </p:spPr>
      </p:pic>
      <p:pic>
        <p:nvPicPr>
          <p:cNvPr id="211" name="Graphic 210" descr="Man">
            <a:extLst>
              <a:ext uri="{FF2B5EF4-FFF2-40B4-BE49-F238E27FC236}">
                <a16:creationId xmlns:a16="http://schemas.microsoft.com/office/drawing/2014/main" id="{0E78F6B4-ED07-461C-B1A8-2920A7BBDC41}"/>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3263858" y="9431841"/>
            <a:ext cx="914400" cy="914400"/>
          </a:xfrm>
          <a:prstGeom prst="rect">
            <a:avLst/>
          </a:prstGeom>
        </p:spPr>
      </p:pic>
      <p:pic>
        <p:nvPicPr>
          <p:cNvPr id="212" name="Graphic 211" descr="Man">
            <a:extLst>
              <a:ext uri="{FF2B5EF4-FFF2-40B4-BE49-F238E27FC236}">
                <a16:creationId xmlns:a16="http://schemas.microsoft.com/office/drawing/2014/main" id="{B80C53B7-2954-4E06-97FE-BFB8ED90042E}"/>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445423" y="9431841"/>
            <a:ext cx="914400" cy="914400"/>
          </a:xfrm>
          <a:prstGeom prst="rect">
            <a:avLst/>
          </a:prstGeom>
        </p:spPr>
      </p:pic>
      <p:pic>
        <p:nvPicPr>
          <p:cNvPr id="213" name="Graphic 212" descr="Man">
            <a:extLst>
              <a:ext uri="{FF2B5EF4-FFF2-40B4-BE49-F238E27FC236}">
                <a16:creationId xmlns:a16="http://schemas.microsoft.com/office/drawing/2014/main" id="{9BFFF326-2CB6-44C6-AE00-79DE6E87852D}"/>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2044658" y="9431841"/>
            <a:ext cx="914400" cy="914400"/>
          </a:xfrm>
          <a:prstGeom prst="rect">
            <a:avLst/>
          </a:prstGeom>
        </p:spPr>
      </p:pic>
      <p:cxnSp>
        <p:nvCxnSpPr>
          <p:cNvPr id="215" name="Straight Connector 214">
            <a:extLst>
              <a:ext uri="{FF2B5EF4-FFF2-40B4-BE49-F238E27FC236}">
                <a16:creationId xmlns:a16="http://schemas.microsoft.com/office/drawing/2014/main" id="{109F9A34-C8F7-4328-B8D6-107C24F4318A}"/>
              </a:ext>
            </a:extLst>
          </p:cNvPr>
          <p:cNvCxnSpPr/>
          <p:nvPr/>
        </p:nvCxnSpPr>
        <p:spPr>
          <a:xfrm>
            <a:off x="-3722983" y="3847778"/>
            <a:ext cx="0" cy="782138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316" name="Graphic 315" descr="Man">
            <a:extLst>
              <a:ext uri="{FF2B5EF4-FFF2-40B4-BE49-F238E27FC236}">
                <a16:creationId xmlns:a16="http://schemas.microsoft.com/office/drawing/2014/main" id="{6B9E88EB-B653-416D-83FB-3A47FA31C05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3520452" y="-5415063"/>
            <a:ext cx="914400" cy="914400"/>
          </a:xfrm>
          <a:prstGeom prst="rect">
            <a:avLst/>
          </a:prstGeom>
        </p:spPr>
      </p:pic>
      <p:pic>
        <p:nvPicPr>
          <p:cNvPr id="317" name="Graphic 316" descr="Man">
            <a:extLst>
              <a:ext uri="{FF2B5EF4-FFF2-40B4-BE49-F238E27FC236}">
                <a16:creationId xmlns:a16="http://schemas.microsoft.com/office/drawing/2014/main" id="{3D8D1B58-C854-43F5-9254-94AAF7CC8D3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4119687" y="-5415063"/>
            <a:ext cx="914400" cy="914400"/>
          </a:xfrm>
          <a:prstGeom prst="rect">
            <a:avLst/>
          </a:prstGeom>
        </p:spPr>
      </p:pic>
      <p:pic>
        <p:nvPicPr>
          <p:cNvPr id="318" name="Graphic 317" descr="Man">
            <a:extLst>
              <a:ext uri="{FF2B5EF4-FFF2-40B4-BE49-F238E27FC236}">
                <a16:creationId xmlns:a16="http://schemas.microsoft.com/office/drawing/2014/main" id="{17634D3C-10F7-4D00-8A98-17260D16FA2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328146" y="-5415063"/>
            <a:ext cx="914400" cy="914400"/>
          </a:xfrm>
          <a:prstGeom prst="rect">
            <a:avLst/>
          </a:prstGeom>
        </p:spPr>
      </p:pic>
      <p:pic>
        <p:nvPicPr>
          <p:cNvPr id="319" name="Graphic 318" descr="Man">
            <a:extLst>
              <a:ext uri="{FF2B5EF4-FFF2-40B4-BE49-F238E27FC236}">
                <a16:creationId xmlns:a16="http://schemas.microsoft.com/office/drawing/2014/main" id="{96833E7D-5274-4822-8CD6-87FDCCE689A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927381" y="-5415063"/>
            <a:ext cx="914400" cy="914400"/>
          </a:xfrm>
          <a:prstGeom prst="rect">
            <a:avLst/>
          </a:prstGeom>
        </p:spPr>
      </p:pic>
      <p:pic>
        <p:nvPicPr>
          <p:cNvPr id="320" name="Graphic 319" descr="Man">
            <a:extLst>
              <a:ext uri="{FF2B5EF4-FFF2-40B4-BE49-F238E27FC236}">
                <a16:creationId xmlns:a16="http://schemas.microsoft.com/office/drawing/2014/main" id="{4A86A179-C67E-40DA-B4FA-55733A1A6E4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108946" y="-5415063"/>
            <a:ext cx="914400" cy="914400"/>
          </a:xfrm>
          <a:prstGeom prst="rect">
            <a:avLst/>
          </a:prstGeom>
        </p:spPr>
      </p:pic>
      <p:pic>
        <p:nvPicPr>
          <p:cNvPr id="321" name="Graphic 320" descr="Man">
            <a:extLst>
              <a:ext uri="{FF2B5EF4-FFF2-40B4-BE49-F238E27FC236}">
                <a16:creationId xmlns:a16="http://schemas.microsoft.com/office/drawing/2014/main" id="{1937D6DB-1F69-49BB-B216-C960660849E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708181" y="-5415063"/>
            <a:ext cx="914400" cy="914400"/>
          </a:xfrm>
          <a:prstGeom prst="rect">
            <a:avLst/>
          </a:prstGeom>
        </p:spPr>
      </p:pic>
      <p:pic>
        <p:nvPicPr>
          <p:cNvPr id="322" name="Graphic 321" descr="Man">
            <a:extLst>
              <a:ext uri="{FF2B5EF4-FFF2-40B4-BE49-F238E27FC236}">
                <a16:creationId xmlns:a16="http://schemas.microsoft.com/office/drawing/2014/main" id="{2343AEEB-8897-4E4D-B449-E14E75026D2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916640" y="-5415063"/>
            <a:ext cx="914400" cy="914400"/>
          </a:xfrm>
          <a:prstGeom prst="rect">
            <a:avLst/>
          </a:prstGeom>
        </p:spPr>
      </p:pic>
      <p:pic>
        <p:nvPicPr>
          <p:cNvPr id="323" name="Graphic 322" descr="Man">
            <a:extLst>
              <a:ext uri="{FF2B5EF4-FFF2-40B4-BE49-F238E27FC236}">
                <a16:creationId xmlns:a16="http://schemas.microsoft.com/office/drawing/2014/main" id="{F5CD4D1D-1AF1-4D40-A293-83298CBBC27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515875" y="-5415063"/>
            <a:ext cx="914400" cy="914400"/>
          </a:xfrm>
          <a:prstGeom prst="rect">
            <a:avLst/>
          </a:prstGeom>
        </p:spPr>
      </p:pic>
      <p:pic>
        <p:nvPicPr>
          <p:cNvPr id="324" name="Graphic 323" descr="Man">
            <a:extLst>
              <a:ext uri="{FF2B5EF4-FFF2-40B4-BE49-F238E27FC236}">
                <a16:creationId xmlns:a16="http://schemas.microsoft.com/office/drawing/2014/main" id="{21036A60-E594-481A-AFFA-29097696199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697440" y="-5415063"/>
            <a:ext cx="914400" cy="914400"/>
          </a:xfrm>
          <a:prstGeom prst="rect">
            <a:avLst/>
          </a:prstGeom>
        </p:spPr>
      </p:pic>
      <p:pic>
        <p:nvPicPr>
          <p:cNvPr id="325" name="Graphic 324" descr="Man">
            <a:extLst>
              <a:ext uri="{FF2B5EF4-FFF2-40B4-BE49-F238E27FC236}">
                <a16:creationId xmlns:a16="http://schemas.microsoft.com/office/drawing/2014/main" id="{D066B2A9-2DEA-4754-A1F0-0C355569A5C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296675" y="-5415063"/>
            <a:ext cx="914400" cy="914400"/>
          </a:xfrm>
          <a:prstGeom prst="rect">
            <a:avLst/>
          </a:prstGeom>
        </p:spPr>
      </p:pic>
      <p:pic>
        <p:nvPicPr>
          <p:cNvPr id="326" name="Graphic 325" descr="Man">
            <a:extLst>
              <a:ext uri="{FF2B5EF4-FFF2-40B4-BE49-F238E27FC236}">
                <a16:creationId xmlns:a16="http://schemas.microsoft.com/office/drawing/2014/main" id="{8CCC085F-8461-4437-9705-EF5C5A9BCBC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3520452" y="-4339299"/>
            <a:ext cx="914400" cy="914400"/>
          </a:xfrm>
          <a:prstGeom prst="rect">
            <a:avLst/>
          </a:prstGeom>
        </p:spPr>
      </p:pic>
      <p:pic>
        <p:nvPicPr>
          <p:cNvPr id="327" name="Graphic 326" descr="Man">
            <a:extLst>
              <a:ext uri="{FF2B5EF4-FFF2-40B4-BE49-F238E27FC236}">
                <a16:creationId xmlns:a16="http://schemas.microsoft.com/office/drawing/2014/main" id="{06CB5ECF-6C20-4E6B-BCCB-CD2F4094CA9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4119687" y="-4339299"/>
            <a:ext cx="914400" cy="914400"/>
          </a:xfrm>
          <a:prstGeom prst="rect">
            <a:avLst/>
          </a:prstGeom>
        </p:spPr>
      </p:pic>
      <p:pic>
        <p:nvPicPr>
          <p:cNvPr id="328" name="Graphic 327" descr="Man">
            <a:extLst>
              <a:ext uri="{FF2B5EF4-FFF2-40B4-BE49-F238E27FC236}">
                <a16:creationId xmlns:a16="http://schemas.microsoft.com/office/drawing/2014/main" id="{6A5BEF50-BDB9-4DB8-8214-9A6E64AFBCB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328146" y="-4339299"/>
            <a:ext cx="914400" cy="914400"/>
          </a:xfrm>
          <a:prstGeom prst="rect">
            <a:avLst/>
          </a:prstGeom>
        </p:spPr>
      </p:pic>
      <p:pic>
        <p:nvPicPr>
          <p:cNvPr id="329" name="Graphic 328" descr="Man">
            <a:extLst>
              <a:ext uri="{FF2B5EF4-FFF2-40B4-BE49-F238E27FC236}">
                <a16:creationId xmlns:a16="http://schemas.microsoft.com/office/drawing/2014/main" id="{F5E2EE8E-60AC-41B3-9F42-324AB18ABD9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927381" y="-4339299"/>
            <a:ext cx="914400" cy="914400"/>
          </a:xfrm>
          <a:prstGeom prst="rect">
            <a:avLst/>
          </a:prstGeom>
        </p:spPr>
      </p:pic>
      <p:pic>
        <p:nvPicPr>
          <p:cNvPr id="330" name="Graphic 329" descr="Man">
            <a:extLst>
              <a:ext uri="{FF2B5EF4-FFF2-40B4-BE49-F238E27FC236}">
                <a16:creationId xmlns:a16="http://schemas.microsoft.com/office/drawing/2014/main" id="{BF9B6EC3-1D11-44AC-9530-222C8986AF9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108946" y="-4339299"/>
            <a:ext cx="914400" cy="914400"/>
          </a:xfrm>
          <a:prstGeom prst="rect">
            <a:avLst/>
          </a:prstGeom>
        </p:spPr>
      </p:pic>
      <p:pic>
        <p:nvPicPr>
          <p:cNvPr id="331" name="Graphic 330" descr="Man">
            <a:extLst>
              <a:ext uri="{FF2B5EF4-FFF2-40B4-BE49-F238E27FC236}">
                <a16:creationId xmlns:a16="http://schemas.microsoft.com/office/drawing/2014/main" id="{C852A181-ACEA-49D0-AE55-4B321116EEB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708181" y="-4339299"/>
            <a:ext cx="914400" cy="914400"/>
          </a:xfrm>
          <a:prstGeom prst="rect">
            <a:avLst/>
          </a:prstGeom>
        </p:spPr>
      </p:pic>
      <p:pic>
        <p:nvPicPr>
          <p:cNvPr id="332" name="Graphic 331" descr="Man">
            <a:extLst>
              <a:ext uri="{FF2B5EF4-FFF2-40B4-BE49-F238E27FC236}">
                <a16:creationId xmlns:a16="http://schemas.microsoft.com/office/drawing/2014/main" id="{C3D43EB2-FD6E-4F3A-9571-D46AE6DE067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916640" y="-4339299"/>
            <a:ext cx="914400" cy="914400"/>
          </a:xfrm>
          <a:prstGeom prst="rect">
            <a:avLst/>
          </a:prstGeom>
        </p:spPr>
      </p:pic>
      <p:pic>
        <p:nvPicPr>
          <p:cNvPr id="333" name="Graphic 332" descr="Man">
            <a:extLst>
              <a:ext uri="{FF2B5EF4-FFF2-40B4-BE49-F238E27FC236}">
                <a16:creationId xmlns:a16="http://schemas.microsoft.com/office/drawing/2014/main" id="{33140D19-39C7-4F82-A084-90C23EBEB49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515875" y="-4339299"/>
            <a:ext cx="914400" cy="914400"/>
          </a:xfrm>
          <a:prstGeom prst="rect">
            <a:avLst/>
          </a:prstGeom>
        </p:spPr>
      </p:pic>
      <p:pic>
        <p:nvPicPr>
          <p:cNvPr id="334" name="Graphic 333" descr="Man">
            <a:extLst>
              <a:ext uri="{FF2B5EF4-FFF2-40B4-BE49-F238E27FC236}">
                <a16:creationId xmlns:a16="http://schemas.microsoft.com/office/drawing/2014/main" id="{63020C66-24A2-4790-99EB-4BB64E595B8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697440" y="-4339299"/>
            <a:ext cx="914400" cy="914400"/>
          </a:xfrm>
          <a:prstGeom prst="rect">
            <a:avLst/>
          </a:prstGeom>
        </p:spPr>
      </p:pic>
      <p:pic>
        <p:nvPicPr>
          <p:cNvPr id="335" name="Graphic 334" descr="Man">
            <a:extLst>
              <a:ext uri="{FF2B5EF4-FFF2-40B4-BE49-F238E27FC236}">
                <a16:creationId xmlns:a16="http://schemas.microsoft.com/office/drawing/2014/main" id="{A742DDA7-2A80-4AF3-A202-9A0953B9E06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296675" y="-4339299"/>
            <a:ext cx="914400" cy="914400"/>
          </a:xfrm>
          <a:prstGeom prst="rect">
            <a:avLst/>
          </a:prstGeom>
        </p:spPr>
      </p:pic>
      <p:pic>
        <p:nvPicPr>
          <p:cNvPr id="336" name="Graphic 335" descr="Man">
            <a:extLst>
              <a:ext uri="{FF2B5EF4-FFF2-40B4-BE49-F238E27FC236}">
                <a16:creationId xmlns:a16="http://schemas.microsoft.com/office/drawing/2014/main" id="{2C03D466-4A15-4BC4-9882-C669B75580A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3520452" y="-3263535"/>
            <a:ext cx="914400" cy="914400"/>
          </a:xfrm>
          <a:prstGeom prst="rect">
            <a:avLst/>
          </a:prstGeom>
        </p:spPr>
      </p:pic>
      <p:pic>
        <p:nvPicPr>
          <p:cNvPr id="337" name="Graphic 336" descr="Man">
            <a:extLst>
              <a:ext uri="{FF2B5EF4-FFF2-40B4-BE49-F238E27FC236}">
                <a16:creationId xmlns:a16="http://schemas.microsoft.com/office/drawing/2014/main" id="{750F00B9-01CB-4D22-9B65-96A4429D449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4119687" y="-3263535"/>
            <a:ext cx="914400" cy="914400"/>
          </a:xfrm>
          <a:prstGeom prst="rect">
            <a:avLst/>
          </a:prstGeom>
        </p:spPr>
      </p:pic>
      <p:pic>
        <p:nvPicPr>
          <p:cNvPr id="338" name="Graphic 337" descr="Man">
            <a:extLst>
              <a:ext uri="{FF2B5EF4-FFF2-40B4-BE49-F238E27FC236}">
                <a16:creationId xmlns:a16="http://schemas.microsoft.com/office/drawing/2014/main" id="{A0086324-9C51-437B-B3DD-3AA72493447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328146" y="-3263535"/>
            <a:ext cx="914400" cy="914400"/>
          </a:xfrm>
          <a:prstGeom prst="rect">
            <a:avLst/>
          </a:prstGeom>
        </p:spPr>
      </p:pic>
      <p:pic>
        <p:nvPicPr>
          <p:cNvPr id="339" name="Graphic 338" descr="Man">
            <a:extLst>
              <a:ext uri="{FF2B5EF4-FFF2-40B4-BE49-F238E27FC236}">
                <a16:creationId xmlns:a16="http://schemas.microsoft.com/office/drawing/2014/main" id="{68827721-3518-4C5D-84F6-DCA9BCFCCD9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927381" y="-3263535"/>
            <a:ext cx="914400" cy="914400"/>
          </a:xfrm>
          <a:prstGeom prst="rect">
            <a:avLst/>
          </a:prstGeom>
        </p:spPr>
      </p:pic>
      <p:pic>
        <p:nvPicPr>
          <p:cNvPr id="340" name="Graphic 339" descr="Man">
            <a:extLst>
              <a:ext uri="{FF2B5EF4-FFF2-40B4-BE49-F238E27FC236}">
                <a16:creationId xmlns:a16="http://schemas.microsoft.com/office/drawing/2014/main" id="{D826831F-2413-4CBA-94BA-214A09AB66A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1108946" y="-3263535"/>
            <a:ext cx="914400" cy="914400"/>
          </a:xfrm>
          <a:prstGeom prst="rect">
            <a:avLst/>
          </a:prstGeom>
        </p:spPr>
      </p:pic>
      <p:pic>
        <p:nvPicPr>
          <p:cNvPr id="341" name="Graphic 340" descr="Man">
            <a:extLst>
              <a:ext uri="{FF2B5EF4-FFF2-40B4-BE49-F238E27FC236}">
                <a16:creationId xmlns:a16="http://schemas.microsoft.com/office/drawing/2014/main" id="{640AB4CF-BF47-4CD6-96C4-404690B4C5A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708181" y="-3263535"/>
            <a:ext cx="914400" cy="914400"/>
          </a:xfrm>
          <a:prstGeom prst="rect">
            <a:avLst/>
          </a:prstGeom>
        </p:spPr>
      </p:pic>
      <p:pic>
        <p:nvPicPr>
          <p:cNvPr id="342" name="Graphic 341" descr="Man">
            <a:extLst>
              <a:ext uri="{FF2B5EF4-FFF2-40B4-BE49-F238E27FC236}">
                <a16:creationId xmlns:a16="http://schemas.microsoft.com/office/drawing/2014/main" id="{253A1085-D921-45EC-A649-31378AB385B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916640" y="-3263535"/>
            <a:ext cx="914400" cy="914400"/>
          </a:xfrm>
          <a:prstGeom prst="rect">
            <a:avLst/>
          </a:prstGeom>
        </p:spPr>
      </p:pic>
      <p:pic>
        <p:nvPicPr>
          <p:cNvPr id="343" name="Graphic 342" descr="Man">
            <a:extLst>
              <a:ext uri="{FF2B5EF4-FFF2-40B4-BE49-F238E27FC236}">
                <a16:creationId xmlns:a16="http://schemas.microsoft.com/office/drawing/2014/main" id="{B3BDC75D-D837-4DA8-8E45-0DA9DCACA1A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515875" y="-3263535"/>
            <a:ext cx="914400" cy="914400"/>
          </a:xfrm>
          <a:prstGeom prst="rect">
            <a:avLst/>
          </a:prstGeom>
        </p:spPr>
      </p:pic>
      <p:pic>
        <p:nvPicPr>
          <p:cNvPr id="344" name="Graphic 343" descr="Man">
            <a:extLst>
              <a:ext uri="{FF2B5EF4-FFF2-40B4-BE49-F238E27FC236}">
                <a16:creationId xmlns:a16="http://schemas.microsoft.com/office/drawing/2014/main" id="{3EB42BDC-C523-4168-92BC-7DC341C98EC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697440" y="-3263535"/>
            <a:ext cx="914400" cy="914400"/>
          </a:xfrm>
          <a:prstGeom prst="rect">
            <a:avLst/>
          </a:prstGeom>
        </p:spPr>
      </p:pic>
      <p:pic>
        <p:nvPicPr>
          <p:cNvPr id="345" name="Graphic 344" descr="Man">
            <a:extLst>
              <a:ext uri="{FF2B5EF4-FFF2-40B4-BE49-F238E27FC236}">
                <a16:creationId xmlns:a16="http://schemas.microsoft.com/office/drawing/2014/main" id="{474721E8-DA19-4DE7-BC8E-E0BEB84BBE09}"/>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296675" y="-3263535"/>
            <a:ext cx="914400" cy="914400"/>
          </a:xfrm>
          <a:prstGeom prst="rect">
            <a:avLst/>
          </a:prstGeom>
        </p:spPr>
      </p:pic>
      <p:pic>
        <p:nvPicPr>
          <p:cNvPr id="346" name="Graphic 345" descr="Man">
            <a:extLst>
              <a:ext uri="{FF2B5EF4-FFF2-40B4-BE49-F238E27FC236}">
                <a16:creationId xmlns:a16="http://schemas.microsoft.com/office/drawing/2014/main" id="{CA3B7548-0E00-4A5C-A076-5BB4F92152D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3520452" y="-2187771"/>
            <a:ext cx="914400" cy="914400"/>
          </a:xfrm>
          <a:prstGeom prst="rect">
            <a:avLst/>
          </a:prstGeom>
        </p:spPr>
      </p:pic>
      <p:pic>
        <p:nvPicPr>
          <p:cNvPr id="347" name="Graphic 346" descr="Man">
            <a:extLst>
              <a:ext uri="{FF2B5EF4-FFF2-40B4-BE49-F238E27FC236}">
                <a16:creationId xmlns:a16="http://schemas.microsoft.com/office/drawing/2014/main" id="{BCECEFA1-ED75-4290-B248-D0D7E2463EB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4119687" y="-2187771"/>
            <a:ext cx="914400" cy="914400"/>
          </a:xfrm>
          <a:prstGeom prst="rect">
            <a:avLst/>
          </a:prstGeom>
        </p:spPr>
      </p:pic>
      <p:pic>
        <p:nvPicPr>
          <p:cNvPr id="348" name="Graphic 347" descr="Man">
            <a:extLst>
              <a:ext uri="{FF2B5EF4-FFF2-40B4-BE49-F238E27FC236}">
                <a16:creationId xmlns:a16="http://schemas.microsoft.com/office/drawing/2014/main" id="{B522E816-55BB-430D-B271-A8E5738E784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328146" y="-2187771"/>
            <a:ext cx="914400" cy="914400"/>
          </a:xfrm>
          <a:prstGeom prst="rect">
            <a:avLst/>
          </a:prstGeom>
        </p:spPr>
      </p:pic>
      <p:pic>
        <p:nvPicPr>
          <p:cNvPr id="349" name="Graphic 348" descr="Man">
            <a:extLst>
              <a:ext uri="{FF2B5EF4-FFF2-40B4-BE49-F238E27FC236}">
                <a16:creationId xmlns:a16="http://schemas.microsoft.com/office/drawing/2014/main" id="{4FEF6857-42FC-44CA-B216-EDD182709B3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927381" y="-2187771"/>
            <a:ext cx="914400" cy="914400"/>
          </a:xfrm>
          <a:prstGeom prst="rect">
            <a:avLst/>
          </a:prstGeom>
        </p:spPr>
      </p:pic>
      <p:pic>
        <p:nvPicPr>
          <p:cNvPr id="350" name="Graphic 349" descr="Man">
            <a:extLst>
              <a:ext uri="{FF2B5EF4-FFF2-40B4-BE49-F238E27FC236}">
                <a16:creationId xmlns:a16="http://schemas.microsoft.com/office/drawing/2014/main" id="{68520F81-03BC-4984-9465-879775837A4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108946" y="-2187771"/>
            <a:ext cx="914400" cy="914400"/>
          </a:xfrm>
          <a:prstGeom prst="rect">
            <a:avLst/>
          </a:prstGeom>
        </p:spPr>
      </p:pic>
      <p:pic>
        <p:nvPicPr>
          <p:cNvPr id="351" name="Graphic 350" descr="Man">
            <a:extLst>
              <a:ext uri="{FF2B5EF4-FFF2-40B4-BE49-F238E27FC236}">
                <a16:creationId xmlns:a16="http://schemas.microsoft.com/office/drawing/2014/main" id="{0B20BE3B-EADE-431D-80C0-716E2E6AE6E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708181" y="-2187771"/>
            <a:ext cx="914400" cy="914400"/>
          </a:xfrm>
          <a:prstGeom prst="rect">
            <a:avLst/>
          </a:prstGeom>
        </p:spPr>
      </p:pic>
      <p:pic>
        <p:nvPicPr>
          <p:cNvPr id="352" name="Graphic 351" descr="Man">
            <a:extLst>
              <a:ext uri="{FF2B5EF4-FFF2-40B4-BE49-F238E27FC236}">
                <a16:creationId xmlns:a16="http://schemas.microsoft.com/office/drawing/2014/main" id="{C9D1CD7B-B9FD-44E5-B757-FD48B5BE32A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916640" y="-2187771"/>
            <a:ext cx="914400" cy="914400"/>
          </a:xfrm>
          <a:prstGeom prst="rect">
            <a:avLst/>
          </a:prstGeom>
        </p:spPr>
      </p:pic>
      <p:pic>
        <p:nvPicPr>
          <p:cNvPr id="353" name="Graphic 352" descr="Man">
            <a:extLst>
              <a:ext uri="{FF2B5EF4-FFF2-40B4-BE49-F238E27FC236}">
                <a16:creationId xmlns:a16="http://schemas.microsoft.com/office/drawing/2014/main" id="{B6ED57B6-734B-49CE-9664-4906AFA8BDEE}"/>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515875" y="-2187771"/>
            <a:ext cx="914400" cy="914400"/>
          </a:xfrm>
          <a:prstGeom prst="rect">
            <a:avLst/>
          </a:prstGeom>
        </p:spPr>
      </p:pic>
      <p:pic>
        <p:nvPicPr>
          <p:cNvPr id="354" name="Graphic 353" descr="Man">
            <a:extLst>
              <a:ext uri="{FF2B5EF4-FFF2-40B4-BE49-F238E27FC236}">
                <a16:creationId xmlns:a16="http://schemas.microsoft.com/office/drawing/2014/main" id="{54A903EE-DA4B-48D2-B0B1-3456FE1F13F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697440" y="-2187771"/>
            <a:ext cx="914400" cy="914400"/>
          </a:xfrm>
          <a:prstGeom prst="rect">
            <a:avLst/>
          </a:prstGeom>
        </p:spPr>
      </p:pic>
      <p:pic>
        <p:nvPicPr>
          <p:cNvPr id="355" name="Graphic 354" descr="Man">
            <a:extLst>
              <a:ext uri="{FF2B5EF4-FFF2-40B4-BE49-F238E27FC236}">
                <a16:creationId xmlns:a16="http://schemas.microsoft.com/office/drawing/2014/main" id="{E21B69BA-88A6-48D2-AAB8-69876D1CA128}"/>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296675" y="-2187771"/>
            <a:ext cx="914400" cy="914400"/>
          </a:xfrm>
          <a:prstGeom prst="rect">
            <a:avLst/>
          </a:prstGeom>
        </p:spPr>
      </p:pic>
      <p:pic>
        <p:nvPicPr>
          <p:cNvPr id="356" name="Graphic 355" descr="Man">
            <a:extLst>
              <a:ext uri="{FF2B5EF4-FFF2-40B4-BE49-F238E27FC236}">
                <a16:creationId xmlns:a16="http://schemas.microsoft.com/office/drawing/2014/main" id="{85470A2D-1094-4016-8FAC-773313191DD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3520452" y="-1112007"/>
            <a:ext cx="914400" cy="914400"/>
          </a:xfrm>
          <a:prstGeom prst="rect">
            <a:avLst/>
          </a:prstGeom>
        </p:spPr>
      </p:pic>
      <p:pic>
        <p:nvPicPr>
          <p:cNvPr id="357" name="Graphic 356" descr="Man">
            <a:extLst>
              <a:ext uri="{FF2B5EF4-FFF2-40B4-BE49-F238E27FC236}">
                <a16:creationId xmlns:a16="http://schemas.microsoft.com/office/drawing/2014/main" id="{111B9915-457A-4B86-A892-8E931155360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4119687" y="-1112007"/>
            <a:ext cx="914400" cy="914400"/>
          </a:xfrm>
          <a:prstGeom prst="rect">
            <a:avLst/>
          </a:prstGeom>
        </p:spPr>
      </p:pic>
      <p:pic>
        <p:nvPicPr>
          <p:cNvPr id="358" name="Graphic 357" descr="Man">
            <a:extLst>
              <a:ext uri="{FF2B5EF4-FFF2-40B4-BE49-F238E27FC236}">
                <a16:creationId xmlns:a16="http://schemas.microsoft.com/office/drawing/2014/main" id="{01DEBA41-A0BB-40F4-A483-AD991FAFD63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328146" y="-1112007"/>
            <a:ext cx="914400" cy="914400"/>
          </a:xfrm>
          <a:prstGeom prst="rect">
            <a:avLst/>
          </a:prstGeom>
        </p:spPr>
      </p:pic>
      <p:pic>
        <p:nvPicPr>
          <p:cNvPr id="359" name="Graphic 358" descr="Man">
            <a:extLst>
              <a:ext uri="{FF2B5EF4-FFF2-40B4-BE49-F238E27FC236}">
                <a16:creationId xmlns:a16="http://schemas.microsoft.com/office/drawing/2014/main" id="{45C45EF4-6907-4544-B358-794590D0A52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927381" y="-1112007"/>
            <a:ext cx="914400" cy="914400"/>
          </a:xfrm>
          <a:prstGeom prst="rect">
            <a:avLst/>
          </a:prstGeom>
        </p:spPr>
      </p:pic>
      <p:pic>
        <p:nvPicPr>
          <p:cNvPr id="360" name="Graphic 359" descr="Man">
            <a:extLst>
              <a:ext uri="{FF2B5EF4-FFF2-40B4-BE49-F238E27FC236}">
                <a16:creationId xmlns:a16="http://schemas.microsoft.com/office/drawing/2014/main" id="{E1232EA0-08DA-4DA4-B95F-C565C567F56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108946" y="-1112007"/>
            <a:ext cx="914400" cy="914400"/>
          </a:xfrm>
          <a:prstGeom prst="rect">
            <a:avLst/>
          </a:prstGeom>
        </p:spPr>
      </p:pic>
      <p:pic>
        <p:nvPicPr>
          <p:cNvPr id="361" name="Graphic 360" descr="Man">
            <a:extLst>
              <a:ext uri="{FF2B5EF4-FFF2-40B4-BE49-F238E27FC236}">
                <a16:creationId xmlns:a16="http://schemas.microsoft.com/office/drawing/2014/main" id="{47D067C4-7A55-4D56-84D2-885C256F508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708181" y="-1112007"/>
            <a:ext cx="914400" cy="914400"/>
          </a:xfrm>
          <a:prstGeom prst="rect">
            <a:avLst/>
          </a:prstGeom>
        </p:spPr>
      </p:pic>
      <p:pic>
        <p:nvPicPr>
          <p:cNvPr id="362" name="Graphic 361" descr="Man">
            <a:extLst>
              <a:ext uri="{FF2B5EF4-FFF2-40B4-BE49-F238E27FC236}">
                <a16:creationId xmlns:a16="http://schemas.microsoft.com/office/drawing/2014/main" id="{597342BB-DA8C-47E4-BAC3-099DB0116CD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916640" y="-1112007"/>
            <a:ext cx="914400" cy="914400"/>
          </a:xfrm>
          <a:prstGeom prst="rect">
            <a:avLst/>
          </a:prstGeom>
        </p:spPr>
      </p:pic>
      <p:pic>
        <p:nvPicPr>
          <p:cNvPr id="363" name="Graphic 362" descr="Man">
            <a:extLst>
              <a:ext uri="{FF2B5EF4-FFF2-40B4-BE49-F238E27FC236}">
                <a16:creationId xmlns:a16="http://schemas.microsoft.com/office/drawing/2014/main" id="{E0B18C39-7D3E-4C27-9729-1902C712517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515875" y="-1112007"/>
            <a:ext cx="914400" cy="914400"/>
          </a:xfrm>
          <a:prstGeom prst="rect">
            <a:avLst/>
          </a:prstGeom>
        </p:spPr>
      </p:pic>
      <p:pic>
        <p:nvPicPr>
          <p:cNvPr id="364" name="Graphic 363" descr="Man">
            <a:extLst>
              <a:ext uri="{FF2B5EF4-FFF2-40B4-BE49-F238E27FC236}">
                <a16:creationId xmlns:a16="http://schemas.microsoft.com/office/drawing/2014/main" id="{99B5410E-21F9-4C73-A65A-FC461FD99E0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697440" y="-1112007"/>
            <a:ext cx="914400" cy="914400"/>
          </a:xfrm>
          <a:prstGeom prst="rect">
            <a:avLst/>
          </a:prstGeom>
        </p:spPr>
      </p:pic>
      <p:pic>
        <p:nvPicPr>
          <p:cNvPr id="365" name="Graphic 364" descr="Man">
            <a:extLst>
              <a:ext uri="{FF2B5EF4-FFF2-40B4-BE49-F238E27FC236}">
                <a16:creationId xmlns:a16="http://schemas.microsoft.com/office/drawing/2014/main" id="{60C6439C-0476-47BA-9675-E386CF48E6B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296675" y="-1112007"/>
            <a:ext cx="914400" cy="914400"/>
          </a:xfrm>
          <a:prstGeom prst="rect">
            <a:avLst/>
          </a:prstGeom>
        </p:spPr>
      </p:pic>
      <p:pic>
        <p:nvPicPr>
          <p:cNvPr id="366" name="Graphic 365" descr="Man">
            <a:extLst>
              <a:ext uri="{FF2B5EF4-FFF2-40B4-BE49-F238E27FC236}">
                <a16:creationId xmlns:a16="http://schemas.microsoft.com/office/drawing/2014/main" id="{20B5E267-CCC3-4C2A-BC30-ECE2AFABB57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478240" y="-5415063"/>
            <a:ext cx="914400" cy="914400"/>
          </a:xfrm>
          <a:prstGeom prst="rect">
            <a:avLst/>
          </a:prstGeom>
        </p:spPr>
      </p:pic>
      <p:pic>
        <p:nvPicPr>
          <p:cNvPr id="367" name="Graphic 366" descr="Man">
            <a:extLst>
              <a:ext uri="{FF2B5EF4-FFF2-40B4-BE49-F238E27FC236}">
                <a16:creationId xmlns:a16="http://schemas.microsoft.com/office/drawing/2014/main" id="{E5797F61-2A87-40F0-8D08-E4EA2F7590C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077475" y="-5415063"/>
            <a:ext cx="914400" cy="914400"/>
          </a:xfrm>
          <a:prstGeom prst="rect">
            <a:avLst/>
          </a:prstGeom>
        </p:spPr>
      </p:pic>
      <p:pic>
        <p:nvPicPr>
          <p:cNvPr id="368" name="Graphic 367" descr="Man">
            <a:extLst>
              <a:ext uri="{FF2B5EF4-FFF2-40B4-BE49-F238E27FC236}">
                <a16:creationId xmlns:a16="http://schemas.microsoft.com/office/drawing/2014/main" id="{6442C977-2DFE-4F83-98A3-F4A29497F02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285934" y="-5415063"/>
            <a:ext cx="914400" cy="914400"/>
          </a:xfrm>
          <a:prstGeom prst="rect">
            <a:avLst/>
          </a:prstGeom>
        </p:spPr>
      </p:pic>
      <p:pic>
        <p:nvPicPr>
          <p:cNvPr id="369" name="Graphic 368" descr="Man">
            <a:extLst>
              <a:ext uri="{FF2B5EF4-FFF2-40B4-BE49-F238E27FC236}">
                <a16:creationId xmlns:a16="http://schemas.microsoft.com/office/drawing/2014/main" id="{BAE7FCB4-A226-45E8-A364-8A5CE627933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885169" y="-5415063"/>
            <a:ext cx="914400" cy="914400"/>
          </a:xfrm>
          <a:prstGeom prst="rect">
            <a:avLst/>
          </a:prstGeom>
        </p:spPr>
      </p:pic>
      <p:pic>
        <p:nvPicPr>
          <p:cNvPr id="370" name="Graphic 369" descr="Man">
            <a:extLst>
              <a:ext uri="{FF2B5EF4-FFF2-40B4-BE49-F238E27FC236}">
                <a16:creationId xmlns:a16="http://schemas.microsoft.com/office/drawing/2014/main" id="{072DE79E-2D7A-4414-A611-C6D2A1B7EFD9}"/>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066734" y="-5415063"/>
            <a:ext cx="914400" cy="914400"/>
          </a:xfrm>
          <a:prstGeom prst="rect">
            <a:avLst/>
          </a:prstGeom>
        </p:spPr>
      </p:pic>
      <p:pic>
        <p:nvPicPr>
          <p:cNvPr id="371" name="Graphic 370" descr="Man">
            <a:extLst>
              <a:ext uri="{FF2B5EF4-FFF2-40B4-BE49-F238E27FC236}">
                <a16:creationId xmlns:a16="http://schemas.microsoft.com/office/drawing/2014/main" id="{CA32E93E-C2C0-435D-97E3-9D44491CA61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665969" y="-5415063"/>
            <a:ext cx="914400" cy="914400"/>
          </a:xfrm>
          <a:prstGeom prst="rect">
            <a:avLst/>
          </a:prstGeom>
        </p:spPr>
      </p:pic>
      <p:pic>
        <p:nvPicPr>
          <p:cNvPr id="372" name="Graphic 371" descr="Man">
            <a:extLst>
              <a:ext uri="{FF2B5EF4-FFF2-40B4-BE49-F238E27FC236}">
                <a16:creationId xmlns:a16="http://schemas.microsoft.com/office/drawing/2014/main" id="{F567438D-6B55-4421-804A-75D6DBF7479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874428" y="-5415063"/>
            <a:ext cx="914400" cy="914400"/>
          </a:xfrm>
          <a:prstGeom prst="rect">
            <a:avLst/>
          </a:prstGeom>
        </p:spPr>
      </p:pic>
      <p:pic>
        <p:nvPicPr>
          <p:cNvPr id="373" name="Graphic 372" descr="Man">
            <a:extLst>
              <a:ext uri="{FF2B5EF4-FFF2-40B4-BE49-F238E27FC236}">
                <a16:creationId xmlns:a16="http://schemas.microsoft.com/office/drawing/2014/main" id="{C0C8E876-63F9-4704-BF11-EBC54AC182C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4473663" y="-5415063"/>
            <a:ext cx="914400" cy="914400"/>
          </a:xfrm>
          <a:prstGeom prst="rect">
            <a:avLst/>
          </a:prstGeom>
        </p:spPr>
      </p:pic>
      <p:pic>
        <p:nvPicPr>
          <p:cNvPr id="374" name="Graphic 373" descr="Man">
            <a:extLst>
              <a:ext uri="{FF2B5EF4-FFF2-40B4-BE49-F238E27FC236}">
                <a16:creationId xmlns:a16="http://schemas.microsoft.com/office/drawing/2014/main" id="{1CA66000-004C-4631-A37D-8FAB5A2AEB4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655228" y="-5415063"/>
            <a:ext cx="914400" cy="914400"/>
          </a:xfrm>
          <a:prstGeom prst="rect">
            <a:avLst/>
          </a:prstGeom>
        </p:spPr>
      </p:pic>
      <p:pic>
        <p:nvPicPr>
          <p:cNvPr id="375" name="Graphic 374" descr="Man">
            <a:extLst>
              <a:ext uri="{FF2B5EF4-FFF2-40B4-BE49-F238E27FC236}">
                <a16:creationId xmlns:a16="http://schemas.microsoft.com/office/drawing/2014/main" id="{5FB283A7-0CC4-4BCF-A76B-98B6BF3F18BB}"/>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3254463" y="-5415063"/>
            <a:ext cx="914400" cy="914400"/>
          </a:xfrm>
          <a:prstGeom prst="rect">
            <a:avLst/>
          </a:prstGeom>
        </p:spPr>
      </p:pic>
      <p:pic>
        <p:nvPicPr>
          <p:cNvPr id="376" name="Graphic 375" descr="Man">
            <a:extLst>
              <a:ext uri="{FF2B5EF4-FFF2-40B4-BE49-F238E27FC236}">
                <a16:creationId xmlns:a16="http://schemas.microsoft.com/office/drawing/2014/main" id="{950C3341-5007-4DC2-868A-8EE6644EC51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478240" y="-4339299"/>
            <a:ext cx="914400" cy="914400"/>
          </a:xfrm>
          <a:prstGeom prst="rect">
            <a:avLst/>
          </a:prstGeom>
        </p:spPr>
      </p:pic>
      <p:pic>
        <p:nvPicPr>
          <p:cNvPr id="377" name="Graphic 376" descr="Man">
            <a:extLst>
              <a:ext uri="{FF2B5EF4-FFF2-40B4-BE49-F238E27FC236}">
                <a16:creationId xmlns:a16="http://schemas.microsoft.com/office/drawing/2014/main" id="{76184FBA-B62F-4D24-8DA5-598169F119C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077475" y="-4339299"/>
            <a:ext cx="914400" cy="914400"/>
          </a:xfrm>
          <a:prstGeom prst="rect">
            <a:avLst/>
          </a:prstGeom>
        </p:spPr>
      </p:pic>
      <p:pic>
        <p:nvPicPr>
          <p:cNvPr id="378" name="Graphic 377" descr="Man">
            <a:extLst>
              <a:ext uri="{FF2B5EF4-FFF2-40B4-BE49-F238E27FC236}">
                <a16:creationId xmlns:a16="http://schemas.microsoft.com/office/drawing/2014/main" id="{ABC107CC-3562-45AB-AF6F-F9CBF9322D9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285934" y="-4339299"/>
            <a:ext cx="914400" cy="914400"/>
          </a:xfrm>
          <a:prstGeom prst="rect">
            <a:avLst/>
          </a:prstGeom>
        </p:spPr>
      </p:pic>
      <p:pic>
        <p:nvPicPr>
          <p:cNvPr id="379" name="Graphic 378" descr="Man">
            <a:extLst>
              <a:ext uri="{FF2B5EF4-FFF2-40B4-BE49-F238E27FC236}">
                <a16:creationId xmlns:a16="http://schemas.microsoft.com/office/drawing/2014/main" id="{007C0BE6-F944-487C-B6CB-D7523A19B57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885169" y="-4339299"/>
            <a:ext cx="914400" cy="914400"/>
          </a:xfrm>
          <a:prstGeom prst="rect">
            <a:avLst/>
          </a:prstGeom>
        </p:spPr>
      </p:pic>
      <p:pic>
        <p:nvPicPr>
          <p:cNvPr id="380" name="Graphic 379" descr="Man">
            <a:extLst>
              <a:ext uri="{FF2B5EF4-FFF2-40B4-BE49-F238E27FC236}">
                <a16:creationId xmlns:a16="http://schemas.microsoft.com/office/drawing/2014/main" id="{4AFC5CA4-94E9-453C-B114-A721D90ED29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066734" y="-4339299"/>
            <a:ext cx="914400" cy="914400"/>
          </a:xfrm>
          <a:prstGeom prst="rect">
            <a:avLst/>
          </a:prstGeom>
        </p:spPr>
      </p:pic>
      <p:pic>
        <p:nvPicPr>
          <p:cNvPr id="381" name="Graphic 380" descr="Man">
            <a:extLst>
              <a:ext uri="{FF2B5EF4-FFF2-40B4-BE49-F238E27FC236}">
                <a16:creationId xmlns:a16="http://schemas.microsoft.com/office/drawing/2014/main" id="{8D57DFC5-BF57-4D80-AD0E-DE5203D9484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665969" y="-4339299"/>
            <a:ext cx="914400" cy="914400"/>
          </a:xfrm>
          <a:prstGeom prst="rect">
            <a:avLst/>
          </a:prstGeom>
        </p:spPr>
      </p:pic>
      <p:pic>
        <p:nvPicPr>
          <p:cNvPr id="382" name="Graphic 381" descr="Man">
            <a:extLst>
              <a:ext uri="{FF2B5EF4-FFF2-40B4-BE49-F238E27FC236}">
                <a16:creationId xmlns:a16="http://schemas.microsoft.com/office/drawing/2014/main" id="{496A6B8F-D22C-4A90-8B35-9771761A3AB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874428" y="-4339299"/>
            <a:ext cx="914400" cy="914400"/>
          </a:xfrm>
          <a:prstGeom prst="rect">
            <a:avLst/>
          </a:prstGeom>
        </p:spPr>
      </p:pic>
      <p:pic>
        <p:nvPicPr>
          <p:cNvPr id="383" name="Graphic 382" descr="Man">
            <a:extLst>
              <a:ext uri="{FF2B5EF4-FFF2-40B4-BE49-F238E27FC236}">
                <a16:creationId xmlns:a16="http://schemas.microsoft.com/office/drawing/2014/main" id="{1FFF8780-B59A-4968-84A6-EC36A97104E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473663" y="-4339299"/>
            <a:ext cx="914400" cy="914400"/>
          </a:xfrm>
          <a:prstGeom prst="rect">
            <a:avLst/>
          </a:prstGeom>
        </p:spPr>
      </p:pic>
      <p:pic>
        <p:nvPicPr>
          <p:cNvPr id="384" name="Graphic 383" descr="Man">
            <a:extLst>
              <a:ext uri="{FF2B5EF4-FFF2-40B4-BE49-F238E27FC236}">
                <a16:creationId xmlns:a16="http://schemas.microsoft.com/office/drawing/2014/main" id="{BBD4F548-78C0-4557-9F51-7342C0EEE927}"/>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655228" y="-4339299"/>
            <a:ext cx="914400" cy="914400"/>
          </a:xfrm>
          <a:prstGeom prst="rect">
            <a:avLst/>
          </a:prstGeom>
        </p:spPr>
      </p:pic>
      <p:pic>
        <p:nvPicPr>
          <p:cNvPr id="385" name="Graphic 384" descr="Man">
            <a:extLst>
              <a:ext uri="{FF2B5EF4-FFF2-40B4-BE49-F238E27FC236}">
                <a16:creationId xmlns:a16="http://schemas.microsoft.com/office/drawing/2014/main" id="{C768DAE3-A00E-4EFB-8BDF-AD5CDAF9FDB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254463" y="-4339299"/>
            <a:ext cx="914400" cy="914400"/>
          </a:xfrm>
          <a:prstGeom prst="rect">
            <a:avLst/>
          </a:prstGeom>
        </p:spPr>
      </p:pic>
      <p:pic>
        <p:nvPicPr>
          <p:cNvPr id="386" name="Graphic 385" descr="Man">
            <a:extLst>
              <a:ext uri="{FF2B5EF4-FFF2-40B4-BE49-F238E27FC236}">
                <a16:creationId xmlns:a16="http://schemas.microsoft.com/office/drawing/2014/main" id="{B21F32E9-6474-4501-8753-74E4E28E9AF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478240" y="-3263535"/>
            <a:ext cx="914400" cy="914400"/>
          </a:xfrm>
          <a:prstGeom prst="rect">
            <a:avLst/>
          </a:prstGeom>
        </p:spPr>
      </p:pic>
      <p:pic>
        <p:nvPicPr>
          <p:cNvPr id="387" name="Graphic 386" descr="Man">
            <a:extLst>
              <a:ext uri="{FF2B5EF4-FFF2-40B4-BE49-F238E27FC236}">
                <a16:creationId xmlns:a16="http://schemas.microsoft.com/office/drawing/2014/main" id="{7FED37F0-F9B8-4D6E-B51B-1596F8246E5E}"/>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077475" y="-3263535"/>
            <a:ext cx="914400" cy="914400"/>
          </a:xfrm>
          <a:prstGeom prst="rect">
            <a:avLst/>
          </a:prstGeom>
        </p:spPr>
      </p:pic>
      <p:pic>
        <p:nvPicPr>
          <p:cNvPr id="388" name="Graphic 387" descr="Man">
            <a:extLst>
              <a:ext uri="{FF2B5EF4-FFF2-40B4-BE49-F238E27FC236}">
                <a16:creationId xmlns:a16="http://schemas.microsoft.com/office/drawing/2014/main" id="{1E4492B2-15A4-4FEF-B379-5111FCE4621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285934" y="-3263535"/>
            <a:ext cx="914400" cy="914400"/>
          </a:xfrm>
          <a:prstGeom prst="rect">
            <a:avLst/>
          </a:prstGeom>
        </p:spPr>
      </p:pic>
      <p:pic>
        <p:nvPicPr>
          <p:cNvPr id="389" name="Graphic 388" descr="Man">
            <a:extLst>
              <a:ext uri="{FF2B5EF4-FFF2-40B4-BE49-F238E27FC236}">
                <a16:creationId xmlns:a16="http://schemas.microsoft.com/office/drawing/2014/main" id="{EA6A3DC9-972A-4891-9996-9D4611E8752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885169" y="-3263535"/>
            <a:ext cx="914400" cy="914400"/>
          </a:xfrm>
          <a:prstGeom prst="rect">
            <a:avLst/>
          </a:prstGeom>
        </p:spPr>
      </p:pic>
      <p:pic>
        <p:nvPicPr>
          <p:cNvPr id="390" name="Graphic 389" descr="Man">
            <a:extLst>
              <a:ext uri="{FF2B5EF4-FFF2-40B4-BE49-F238E27FC236}">
                <a16:creationId xmlns:a16="http://schemas.microsoft.com/office/drawing/2014/main" id="{C1652109-8D7A-462C-B355-1E07A9CCE85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066734" y="-3263535"/>
            <a:ext cx="914400" cy="914400"/>
          </a:xfrm>
          <a:prstGeom prst="rect">
            <a:avLst/>
          </a:prstGeom>
        </p:spPr>
      </p:pic>
      <p:pic>
        <p:nvPicPr>
          <p:cNvPr id="391" name="Graphic 390" descr="Man">
            <a:extLst>
              <a:ext uri="{FF2B5EF4-FFF2-40B4-BE49-F238E27FC236}">
                <a16:creationId xmlns:a16="http://schemas.microsoft.com/office/drawing/2014/main" id="{CD935465-F1E7-4E8E-BEAA-6C532F94EC5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665969" y="-3263535"/>
            <a:ext cx="914400" cy="914400"/>
          </a:xfrm>
          <a:prstGeom prst="rect">
            <a:avLst/>
          </a:prstGeom>
        </p:spPr>
      </p:pic>
      <p:pic>
        <p:nvPicPr>
          <p:cNvPr id="392" name="Graphic 391" descr="Man">
            <a:extLst>
              <a:ext uri="{FF2B5EF4-FFF2-40B4-BE49-F238E27FC236}">
                <a16:creationId xmlns:a16="http://schemas.microsoft.com/office/drawing/2014/main" id="{40A12178-68F1-44DE-9DAA-F6D71DEA6F5C}"/>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3874428" y="-3263535"/>
            <a:ext cx="914400" cy="914400"/>
          </a:xfrm>
          <a:prstGeom prst="rect">
            <a:avLst/>
          </a:prstGeom>
        </p:spPr>
      </p:pic>
      <p:pic>
        <p:nvPicPr>
          <p:cNvPr id="393" name="Graphic 392" descr="Man">
            <a:extLst>
              <a:ext uri="{FF2B5EF4-FFF2-40B4-BE49-F238E27FC236}">
                <a16:creationId xmlns:a16="http://schemas.microsoft.com/office/drawing/2014/main" id="{ED8E51F2-1969-4BE8-AA42-5903B10EE5C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473663" y="-3263535"/>
            <a:ext cx="914400" cy="914400"/>
          </a:xfrm>
          <a:prstGeom prst="rect">
            <a:avLst/>
          </a:prstGeom>
        </p:spPr>
      </p:pic>
      <p:pic>
        <p:nvPicPr>
          <p:cNvPr id="394" name="Graphic 393" descr="Man">
            <a:extLst>
              <a:ext uri="{FF2B5EF4-FFF2-40B4-BE49-F238E27FC236}">
                <a16:creationId xmlns:a16="http://schemas.microsoft.com/office/drawing/2014/main" id="{59CECA9D-793E-41B2-AD20-91DFE19D55B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655228" y="-3263535"/>
            <a:ext cx="914400" cy="914400"/>
          </a:xfrm>
          <a:prstGeom prst="rect">
            <a:avLst/>
          </a:prstGeom>
        </p:spPr>
      </p:pic>
      <p:pic>
        <p:nvPicPr>
          <p:cNvPr id="395" name="Graphic 394" descr="Man">
            <a:extLst>
              <a:ext uri="{FF2B5EF4-FFF2-40B4-BE49-F238E27FC236}">
                <a16:creationId xmlns:a16="http://schemas.microsoft.com/office/drawing/2014/main" id="{80F2FF86-8CE4-4D72-8323-C533BF49487B}"/>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3254463" y="-3263535"/>
            <a:ext cx="914400" cy="914400"/>
          </a:xfrm>
          <a:prstGeom prst="rect">
            <a:avLst/>
          </a:prstGeom>
        </p:spPr>
      </p:pic>
      <p:pic>
        <p:nvPicPr>
          <p:cNvPr id="396" name="Graphic 395" descr="Man">
            <a:extLst>
              <a:ext uri="{FF2B5EF4-FFF2-40B4-BE49-F238E27FC236}">
                <a16:creationId xmlns:a16="http://schemas.microsoft.com/office/drawing/2014/main" id="{98EBCBFE-3570-4252-80A5-D02D5F86F0B4}"/>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7478240" y="-2187771"/>
            <a:ext cx="914400" cy="914400"/>
          </a:xfrm>
          <a:prstGeom prst="rect">
            <a:avLst/>
          </a:prstGeom>
        </p:spPr>
      </p:pic>
      <p:pic>
        <p:nvPicPr>
          <p:cNvPr id="397" name="Graphic 396" descr="Man">
            <a:extLst>
              <a:ext uri="{FF2B5EF4-FFF2-40B4-BE49-F238E27FC236}">
                <a16:creationId xmlns:a16="http://schemas.microsoft.com/office/drawing/2014/main" id="{6D7C93C5-3DF0-49A6-9216-CD5FEE0F4AE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077475" y="-2187771"/>
            <a:ext cx="914400" cy="914400"/>
          </a:xfrm>
          <a:prstGeom prst="rect">
            <a:avLst/>
          </a:prstGeom>
        </p:spPr>
      </p:pic>
      <p:pic>
        <p:nvPicPr>
          <p:cNvPr id="398" name="Graphic 397" descr="Man">
            <a:extLst>
              <a:ext uri="{FF2B5EF4-FFF2-40B4-BE49-F238E27FC236}">
                <a16:creationId xmlns:a16="http://schemas.microsoft.com/office/drawing/2014/main" id="{28EB87ED-7DEB-4FFF-A070-08BC7A8C4798}"/>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6285934" y="-2187771"/>
            <a:ext cx="914400" cy="914400"/>
          </a:xfrm>
          <a:prstGeom prst="rect">
            <a:avLst/>
          </a:prstGeom>
        </p:spPr>
      </p:pic>
      <p:pic>
        <p:nvPicPr>
          <p:cNvPr id="399" name="Graphic 398" descr="Man">
            <a:extLst>
              <a:ext uri="{FF2B5EF4-FFF2-40B4-BE49-F238E27FC236}">
                <a16:creationId xmlns:a16="http://schemas.microsoft.com/office/drawing/2014/main" id="{82E6DEB3-A8AB-41EF-A6C5-F110C6BB1CF8}"/>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6885169" y="-2187771"/>
            <a:ext cx="914400" cy="914400"/>
          </a:xfrm>
          <a:prstGeom prst="rect">
            <a:avLst/>
          </a:prstGeom>
        </p:spPr>
      </p:pic>
      <p:pic>
        <p:nvPicPr>
          <p:cNvPr id="400" name="Graphic 399" descr="Man">
            <a:extLst>
              <a:ext uri="{FF2B5EF4-FFF2-40B4-BE49-F238E27FC236}">
                <a16:creationId xmlns:a16="http://schemas.microsoft.com/office/drawing/2014/main" id="{E7A6FE09-46B8-42C3-ADAC-D6F4FEF7B9D2}"/>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5066734" y="-2187771"/>
            <a:ext cx="914400" cy="914400"/>
          </a:xfrm>
          <a:prstGeom prst="rect">
            <a:avLst/>
          </a:prstGeom>
        </p:spPr>
      </p:pic>
      <p:pic>
        <p:nvPicPr>
          <p:cNvPr id="401" name="Graphic 400" descr="Man">
            <a:extLst>
              <a:ext uri="{FF2B5EF4-FFF2-40B4-BE49-F238E27FC236}">
                <a16:creationId xmlns:a16="http://schemas.microsoft.com/office/drawing/2014/main" id="{66E189B9-1F4A-4F88-8744-7847E735E8C8}"/>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5665969" y="-2187771"/>
            <a:ext cx="914400" cy="914400"/>
          </a:xfrm>
          <a:prstGeom prst="rect">
            <a:avLst/>
          </a:prstGeom>
        </p:spPr>
      </p:pic>
      <p:pic>
        <p:nvPicPr>
          <p:cNvPr id="402" name="Graphic 401" descr="Man">
            <a:extLst>
              <a:ext uri="{FF2B5EF4-FFF2-40B4-BE49-F238E27FC236}">
                <a16:creationId xmlns:a16="http://schemas.microsoft.com/office/drawing/2014/main" id="{BC617456-CAFC-48B1-9B4F-D47D02A3977D}"/>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3874428" y="-2187771"/>
            <a:ext cx="914400" cy="914400"/>
          </a:xfrm>
          <a:prstGeom prst="rect">
            <a:avLst/>
          </a:prstGeom>
        </p:spPr>
      </p:pic>
      <p:pic>
        <p:nvPicPr>
          <p:cNvPr id="403" name="Graphic 402" descr="Man">
            <a:extLst>
              <a:ext uri="{FF2B5EF4-FFF2-40B4-BE49-F238E27FC236}">
                <a16:creationId xmlns:a16="http://schemas.microsoft.com/office/drawing/2014/main" id="{67260951-C478-43AA-86D7-7623FBACA184}"/>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4473663" y="-2187771"/>
            <a:ext cx="914400" cy="914400"/>
          </a:xfrm>
          <a:prstGeom prst="rect">
            <a:avLst/>
          </a:prstGeom>
        </p:spPr>
      </p:pic>
      <p:pic>
        <p:nvPicPr>
          <p:cNvPr id="404" name="Graphic 403" descr="Man">
            <a:extLst>
              <a:ext uri="{FF2B5EF4-FFF2-40B4-BE49-F238E27FC236}">
                <a16:creationId xmlns:a16="http://schemas.microsoft.com/office/drawing/2014/main" id="{826E21C2-1C24-4F8D-ACF2-4200EBE2FEE0}"/>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2655228" y="-2187771"/>
            <a:ext cx="914400" cy="914400"/>
          </a:xfrm>
          <a:prstGeom prst="rect">
            <a:avLst/>
          </a:prstGeom>
        </p:spPr>
      </p:pic>
      <p:pic>
        <p:nvPicPr>
          <p:cNvPr id="405" name="Graphic 404" descr="Man">
            <a:extLst>
              <a:ext uri="{FF2B5EF4-FFF2-40B4-BE49-F238E27FC236}">
                <a16:creationId xmlns:a16="http://schemas.microsoft.com/office/drawing/2014/main" id="{1DD4D9E3-AD80-4502-9E41-47B40F785487}"/>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3254463" y="-2187771"/>
            <a:ext cx="914400" cy="914400"/>
          </a:xfrm>
          <a:prstGeom prst="rect">
            <a:avLst/>
          </a:prstGeom>
        </p:spPr>
      </p:pic>
      <p:pic>
        <p:nvPicPr>
          <p:cNvPr id="406" name="Graphic 405" descr="Man">
            <a:extLst>
              <a:ext uri="{FF2B5EF4-FFF2-40B4-BE49-F238E27FC236}">
                <a16:creationId xmlns:a16="http://schemas.microsoft.com/office/drawing/2014/main" id="{6C850244-BAA9-4251-A07F-2F905BA38C41}"/>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7478240" y="-1112007"/>
            <a:ext cx="914400" cy="914400"/>
          </a:xfrm>
          <a:prstGeom prst="rect">
            <a:avLst/>
          </a:prstGeom>
        </p:spPr>
      </p:pic>
      <p:pic>
        <p:nvPicPr>
          <p:cNvPr id="407" name="Graphic 406" descr="Man">
            <a:extLst>
              <a:ext uri="{FF2B5EF4-FFF2-40B4-BE49-F238E27FC236}">
                <a16:creationId xmlns:a16="http://schemas.microsoft.com/office/drawing/2014/main" id="{74D8E3A2-C699-4F96-BB07-22ECDE8BAE4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077475" y="-1112007"/>
            <a:ext cx="914400" cy="914400"/>
          </a:xfrm>
          <a:prstGeom prst="rect">
            <a:avLst/>
          </a:prstGeom>
        </p:spPr>
      </p:pic>
      <p:pic>
        <p:nvPicPr>
          <p:cNvPr id="408" name="Graphic 407" descr="Man">
            <a:extLst>
              <a:ext uri="{FF2B5EF4-FFF2-40B4-BE49-F238E27FC236}">
                <a16:creationId xmlns:a16="http://schemas.microsoft.com/office/drawing/2014/main" id="{D6822784-5C53-4BBD-9C59-A60AC903534A}"/>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6285934" y="-1112007"/>
            <a:ext cx="914400" cy="914400"/>
          </a:xfrm>
          <a:prstGeom prst="rect">
            <a:avLst/>
          </a:prstGeom>
        </p:spPr>
      </p:pic>
      <p:pic>
        <p:nvPicPr>
          <p:cNvPr id="409" name="Graphic 408" descr="Man">
            <a:extLst>
              <a:ext uri="{FF2B5EF4-FFF2-40B4-BE49-F238E27FC236}">
                <a16:creationId xmlns:a16="http://schemas.microsoft.com/office/drawing/2014/main" id="{978CA79E-5C21-4381-8CA1-8D5009E5EEBD}"/>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6885169" y="-1112007"/>
            <a:ext cx="914400" cy="914400"/>
          </a:xfrm>
          <a:prstGeom prst="rect">
            <a:avLst/>
          </a:prstGeom>
        </p:spPr>
      </p:pic>
      <p:pic>
        <p:nvPicPr>
          <p:cNvPr id="410" name="Graphic 409" descr="Man">
            <a:extLst>
              <a:ext uri="{FF2B5EF4-FFF2-40B4-BE49-F238E27FC236}">
                <a16:creationId xmlns:a16="http://schemas.microsoft.com/office/drawing/2014/main" id="{8DF58441-93CE-4D73-A485-F11429AC24CD}"/>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5066734" y="-1112007"/>
            <a:ext cx="914400" cy="914400"/>
          </a:xfrm>
          <a:prstGeom prst="rect">
            <a:avLst/>
          </a:prstGeom>
        </p:spPr>
      </p:pic>
      <p:pic>
        <p:nvPicPr>
          <p:cNvPr id="411" name="Graphic 410" descr="Man">
            <a:extLst>
              <a:ext uri="{FF2B5EF4-FFF2-40B4-BE49-F238E27FC236}">
                <a16:creationId xmlns:a16="http://schemas.microsoft.com/office/drawing/2014/main" id="{B84F397A-70CC-410D-927C-F21C0E3FF77F}"/>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5665969" y="-1112007"/>
            <a:ext cx="914400" cy="914400"/>
          </a:xfrm>
          <a:prstGeom prst="rect">
            <a:avLst/>
          </a:prstGeom>
        </p:spPr>
      </p:pic>
      <p:pic>
        <p:nvPicPr>
          <p:cNvPr id="412" name="Graphic 411" descr="Man">
            <a:extLst>
              <a:ext uri="{FF2B5EF4-FFF2-40B4-BE49-F238E27FC236}">
                <a16:creationId xmlns:a16="http://schemas.microsoft.com/office/drawing/2014/main" id="{16548B86-0B62-4CEF-BFA2-1CE5C0A5AF0E}"/>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3874428" y="-1112007"/>
            <a:ext cx="914400" cy="914400"/>
          </a:xfrm>
          <a:prstGeom prst="rect">
            <a:avLst/>
          </a:prstGeom>
        </p:spPr>
      </p:pic>
      <p:pic>
        <p:nvPicPr>
          <p:cNvPr id="413" name="Graphic 412" descr="Man">
            <a:extLst>
              <a:ext uri="{FF2B5EF4-FFF2-40B4-BE49-F238E27FC236}">
                <a16:creationId xmlns:a16="http://schemas.microsoft.com/office/drawing/2014/main" id="{6CECF71C-E2D3-424C-873E-B1941A6AD69C}"/>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4473663" y="-1112007"/>
            <a:ext cx="914400" cy="914400"/>
          </a:xfrm>
          <a:prstGeom prst="rect">
            <a:avLst/>
          </a:prstGeom>
        </p:spPr>
      </p:pic>
      <p:pic>
        <p:nvPicPr>
          <p:cNvPr id="414" name="Graphic 413" descr="Man">
            <a:extLst>
              <a:ext uri="{FF2B5EF4-FFF2-40B4-BE49-F238E27FC236}">
                <a16:creationId xmlns:a16="http://schemas.microsoft.com/office/drawing/2014/main" id="{C39E1CF4-2F5B-4627-AFCB-942DCAEF9585}"/>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2655228" y="-1112007"/>
            <a:ext cx="914400" cy="914400"/>
          </a:xfrm>
          <a:prstGeom prst="rect">
            <a:avLst/>
          </a:prstGeom>
        </p:spPr>
      </p:pic>
      <p:pic>
        <p:nvPicPr>
          <p:cNvPr id="415" name="Graphic 414" descr="Man">
            <a:extLst>
              <a:ext uri="{FF2B5EF4-FFF2-40B4-BE49-F238E27FC236}">
                <a16:creationId xmlns:a16="http://schemas.microsoft.com/office/drawing/2014/main" id="{439AE3E6-3548-41C5-AC47-5896F7971839}"/>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3254463" y="-1112007"/>
            <a:ext cx="914400" cy="914400"/>
          </a:xfrm>
          <a:prstGeom prst="rect">
            <a:avLst/>
          </a:prstGeom>
        </p:spPr>
      </p:pic>
      <p:cxnSp>
        <p:nvCxnSpPr>
          <p:cNvPr id="416" name="Connector: Elbow 415">
            <a:extLst>
              <a:ext uri="{FF2B5EF4-FFF2-40B4-BE49-F238E27FC236}">
                <a16:creationId xmlns:a16="http://schemas.microsoft.com/office/drawing/2014/main" id="{95C1F84F-6A3C-4DD2-BB02-DDD28B43C9AF}"/>
              </a:ext>
            </a:extLst>
          </p:cNvPr>
          <p:cNvCxnSpPr>
            <a:cxnSpLocks/>
          </p:cNvCxnSpPr>
          <p:nvPr/>
        </p:nvCxnSpPr>
        <p:spPr>
          <a:xfrm rot="5400000">
            <a:off x="-7990195" y="-2559931"/>
            <a:ext cx="6749976" cy="664088"/>
          </a:xfrm>
          <a:prstGeom prst="bentConnector3">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graphicFrame>
        <p:nvGraphicFramePr>
          <p:cNvPr id="439" name="Content Placeholder 6">
            <a:extLst>
              <a:ext uri="{FF2B5EF4-FFF2-40B4-BE49-F238E27FC236}">
                <a16:creationId xmlns:a16="http://schemas.microsoft.com/office/drawing/2014/main" id="{AF0BFD59-5C3E-4924-9354-6B0AA656962A}"/>
              </a:ext>
            </a:extLst>
          </p:cNvPr>
          <p:cNvGraphicFramePr>
            <a:graphicFrameLocks/>
          </p:cNvGraphicFramePr>
          <p:nvPr>
            <p:extLst>
              <p:ext uri="{D42A27DB-BD31-4B8C-83A1-F6EECF244321}">
                <p14:modId xmlns:p14="http://schemas.microsoft.com/office/powerpoint/2010/main" val="1426350629"/>
              </p:ext>
            </p:extLst>
          </p:nvPr>
        </p:nvGraphicFramePr>
        <p:xfrm>
          <a:off x="4055146" y="-8282404"/>
          <a:ext cx="6697956" cy="5734681"/>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443" name="Table 442">
            <a:extLst>
              <a:ext uri="{FF2B5EF4-FFF2-40B4-BE49-F238E27FC236}">
                <a16:creationId xmlns:a16="http://schemas.microsoft.com/office/drawing/2014/main" id="{F937F076-F002-4C53-8308-771F388E4FC7}"/>
              </a:ext>
            </a:extLst>
          </p:cNvPr>
          <p:cNvGraphicFramePr>
            <a:graphicFrameLocks noGrp="1"/>
          </p:cNvGraphicFramePr>
          <p:nvPr>
            <p:extLst>
              <p:ext uri="{D42A27DB-BD31-4B8C-83A1-F6EECF244321}">
                <p14:modId xmlns:p14="http://schemas.microsoft.com/office/powerpoint/2010/main" val="1952389499"/>
              </p:ext>
            </p:extLst>
          </p:nvPr>
        </p:nvGraphicFramePr>
        <p:xfrm>
          <a:off x="5268726" y="16218172"/>
          <a:ext cx="8127999" cy="25958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15130428"/>
                    </a:ext>
                  </a:extLst>
                </a:gridCol>
                <a:gridCol w="2709333">
                  <a:extLst>
                    <a:ext uri="{9D8B030D-6E8A-4147-A177-3AD203B41FA5}">
                      <a16:colId xmlns:a16="http://schemas.microsoft.com/office/drawing/2014/main" val="2250600278"/>
                    </a:ext>
                  </a:extLst>
                </a:gridCol>
                <a:gridCol w="2709333">
                  <a:extLst>
                    <a:ext uri="{9D8B030D-6E8A-4147-A177-3AD203B41FA5}">
                      <a16:colId xmlns:a16="http://schemas.microsoft.com/office/drawing/2014/main" val="955120837"/>
                    </a:ext>
                  </a:extLst>
                </a:gridCol>
              </a:tblGrid>
              <a:tr h="370840">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642767315"/>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663905223"/>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549484303"/>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526387065"/>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804928093"/>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432791737"/>
                  </a:ext>
                </a:extLst>
              </a:tr>
              <a:tr h="370840">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106306714"/>
                  </a:ext>
                </a:extLst>
              </a:tr>
            </a:tbl>
          </a:graphicData>
        </a:graphic>
      </p:graphicFrame>
      <p:grpSp>
        <p:nvGrpSpPr>
          <p:cNvPr id="6" name="Group 5">
            <a:extLst>
              <a:ext uri="{FF2B5EF4-FFF2-40B4-BE49-F238E27FC236}">
                <a16:creationId xmlns:a16="http://schemas.microsoft.com/office/drawing/2014/main" id="{8F699676-D912-4CF2-B290-1E06414F89CD}"/>
              </a:ext>
            </a:extLst>
          </p:cNvPr>
          <p:cNvGrpSpPr/>
          <p:nvPr/>
        </p:nvGrpSpPr>
        <p:grpSpPr>
          <a:xfrm>
            <a:off x="1928811" y="7135586"/>
            <a:ext cx="18530889" cy="8959120"/>
            <a:chOff x="1928811" y="7135586"/>
            <a:chExt cx="18530889" cy="8959120"/>
          </a:xfrm>
        </p:grpSpPr>
        <p:grpSp>
          <p:nvGrpSpPr>
            <p:cNvPr id="417" name="Group 416">
              <a:extLst>
                <a:ext uri="{FF2B5EF4-FFF2-40B4-BE49-F238E27FC236}">
                  <a16:creationId xmlns:a16="http://schemas.microsoft.com/office/drawing/2014/main" id="{ADEE11B5-AA9E-4342-BD49-BA997AE00B0B}"/>
                </a:ext>
              </a:extLst>
            </p:cNvPr>
            <p:cNvGrpSpPr/>
            <p:nvPr/>
          </p:nvGrpSpPr>
          <p:grpSpPr>
            <a:xfrm>
              <a:off x="1928811" y="7135586"/>
              <a:ext cx="18530889" cy="8844223"/>
              <a:chOff x="1928811" y="7135586"/>
              <a:chExt cx="18530889" cy="8844223"/>
            </a:xfrm>
          </p:grpSpPr>
          <p:sp>
            <p:nvSpPr>
              <p:cNvPr id="418" name="Rectangle 417">
                <a:extLst>
                  <a:ext uri="{FF2B5EF4-FFF2-40B4-BE49-F238E27FC236}">
                    <a16:creationId xmlns:a16="http://schemas.microsoft.com/office/drawing/2014/main" id="{E2C54BF4-C94A-475E-B5D6-AF1053026273}"/>
                  </a:ext>
                </a:extLst>
              </p:cNvPr>
              <p:cNvSpPr/>
              <p:nvPr/>
            </p:nvSpPr>
            <p:spPr>
              <a:xfrm>
                <a:off x="1928811" y="7135586"/>
                <a:ext cx="18530889" cy="7621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9" name="Group 418">
                <a:extLst>
                  <a:ext uri="{FF2B5EF4-FFF2-40B4-BE49-F238E27FC236}">
                    <a16:creationId xmlns:a16="http://schemas.microsoft.com/office/drawing/2014/main" id="{4468B018-C4B4-4014-AB5C-69973ACECE21}"/>
                  </a:ext>
                </a:extLst>
              </p:cNvPr>
              <p:cNvGrpSpPr/>
              <p:nvPr/>
            </p:nvGrpSpPr>
            <p:grpSpPr>
              <a:xfrm>
                <a:off x="1928811" y="7194622"/>
                <a:ext cx="18279359" cy="8785187"/>
                <a:chOff x="1928812" y="7194623"/>
                <a:chExt cx="18548263" cy="8914425"/>
              </a:xfrm>
            </p:grpSpPr>
            <p:grpSp>
              <p:nvGrpSpPr>
                <p:cNvPr id="420" name="Group 419">
                  <a:extLst>
                    <a:ext uri="{FF2B5EF4-FFF2-40B4-BE49-F238E27FC236}">
                      <a16:creationId xmlns:a16="http://schemas.microsoft.com/office/drawing/2014/main" id="{EA62E7DA-FFA5-4918-918F-0E0DE5B201A0}"/>
                    </a:ext>
                  </a:extLst>
                </p:cNvPr>
                <p:cNvGrpSpPr/>
                <p:nvPr/>
              </p:nvGrpSpPr>
              <p:grpSpPr>
                <a:xfrm>
                  <a:off x="1928812" y="7194623"/>
                  <a:ext cx="12378859" cy="8914425"/>
                  <a:chOff x="1928812" y="7194623"/>
                  <a:chExt cx="12378859" cy="8914425"/>
                </a:xfrm>
              </p:grpSpPr>
              <p:cxnSp>
                <p:nvCxnSpPr>
                  <p:cNvPr id="428" name="Connector: Elbow 427">
                    <a:extLst>
                      <a:ext uri="{FF2B5EF4-FFF2-40B4-BE49-F238E27FC236}">
                        <a16:creationId xmlns:a16="http://schemas.microsoft.com/office/drawing/2014/main" id="{10481B0F-2215-4434-A018-B4706D0F2B88}"/>
                      </a:ext>
                    </a:extLst>
                  </p:cNvPr>
                  <p:cNvCxnSpPr>
                    <a:cxnSpLocks/>
                  </p:cNvCxnSpPr>
                  <p:nvPr/>
                </p:nvCxnSpPr>
                <p:spPr>
                  <a:xfrm rot="5400000">
                    <a:off x="6996396" y="11340107"/>
                    <a:ext cx="8914425" cy="623458"/>
                  </a:xfrm>
                  <a:prstGeom prst="bentConnector3">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429" name="Group 428">
                    <a:extLst>
                      <a:ext uri="{FF2B5EF4-FFF2-40B4-BE49-F238E27FC236}">
                        <a16:creationId xmlns:a16="http://schemas.microsoft.com/office/drawing/2014/main" id="{31367288-8715-4354-AFFB-FA28E1FF4470}"/>
                      </a:ext>
                    </a:extLst>
                  </p:cNvPr>
                  <p:cNvGrpSpPr/>
                  <p:nvPr/>
                </p:nvGrpSpPr>
                <p:grpSpPr>
                  <a:xfrm>
                    <a:off x="1928812" y="7382436"/>
                    <a:ext cx="12378859" cy="6097072"/>
                    <a:chOff x="1928812" y="7382436"/>
                    <a:chExt cx="12378859" cy="6097072"/>
                  </a:xfrm>
                </p:grpSpPr>
                <p:pic>
                  <p:nvPicPr>
                    <p:cNvPr id="430" name="Graphic 429" descr="Man">
                      <a:extLst>
                        <a:ext uri="{FF2B5EF4-FFF2-40B4-BE49-F238E27FC236}">
                          <a16:creationId xmlns:a16="http://schemas.microsoft.com/office/drawing/2014/main" id="{E4458423-D6D5-437F-ABFA-1914B61F109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528047" y="7382436"/>
                      <a:ext cx="914400" cy="914400"/>
                    </a:xfrm>
                    <a:prstGeom prst="rect">
                      <a:avLst/>
                    </a:prstGeom>
                  </p:spPr>
                </p:pic>
                <p:pic>
                  <p:nvPicPr>
                    <p:cNvPr id="438" name="Graphic 437" descr="Man">
                      <a:extLst>
                        <a:ext uri="{FF2B5EF4-FFF2-40B4-BE49-F238E27FC236}">
                          <a16:creationId xmlns:a16="http://schemas.microsoft.com/office/drawing/2014/main" id="{D9660A14-C0C8-4C8A-A463-701E41D758A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928812" y="7382436"/>
                      <a:ext cx="914400" cy="914400"/>
                    </a:xfrm>
                    <a:prstGeom prst="rect">
                      <a:avLst/>
                    </a:prstGeom>
                  </p:spPr>
                </p:pic>
                <p:pic>
                  <p:nvPicPr>
                    <p:cNvPr id="440" name="Graphic 439" descr="Man">
                      <a:extLst>
                        <a:ext uri="{FF2B5EF4-FFF2-40B4-BE49-F238E27FC236}">
                          <a16:creationId xmlns:a16="http://schemas.microsoft.com/office/drawing/2014/main" id="{68D1BF44-51CC-43C4-BB7C-EB4C3088FB2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720353" y="7382436"/>
                      <a:ext cx="914400" cy="914400"/>
                    </a:xfrm>
                    <a:prstGeom prst="rect">
                      <a:avLst/>
                    </a:prstGeom>
                  </p:spPr>
                </p:pic>
                <p:pic>
                  <p:nvPicPr>
                    <p:cNvPr id="445" name="Graphic 444" descr="Man">
                      <a:extLst>
                        <a:ext uri="{FF2B5EF4-FFF2-40B4-BE49-F238E27FC236}">
                          <a16:creationId xmlns:a16="http://schemas.microsoft.com/office/drawing/2014/main" id="{E581F71A-7DC1-4A8E-BF20-93C7E54A269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121118" y="7382436"/>
                      <a:ext cx="914400" cy="914400"/>
                    </a:xfrm>
                    <a:prstGeom prst="rect">
                      <a:avLst/>
                    </a:prstGeom>
                  </p:spPr>
                </p:pic>
                <p:pic>
                  <p:nvPicPr>
                    <p:cNvPr id="449" name="Graphic 448" descr="Man">
                      <a:extLst>
                        <a:ext uri="{FF2B5EF4-FFF2-40B4-BE49-F238E27FC236}">
                          <a16:creationId xmlns:a16="http://schemas.microsoft.com/office/drawing/2014/main" id="{271D6357-9734-48D5-810A-72B7E795C2A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939553" y="7382436"/>
                      <a:ext cx="914400" cy="914400"/>
                    </a:xfrm>
                    <a:prstGeom prst="rect">
                      <a:avLst/>
                    </a:prstGeom>
                  </p:spPr>
                </p:pic>
                <p:pic>
                  <p:nvPicPr>
                    <p:cNvPr id="450" name="Graphic 449" descr="Man">
                      <a:extLst>
                        <a:ext uri="{FF2B5EF4-FFF2-40B4-BE49-F238E27FC236}">
                          <a16:creationId xmlns:a16="http://schemas.microsoft.com/office/drawing/2014/main" id="{9D25CCFD-F90C-4484-BE11-EF9C9ADE3CC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340318" y="7382436"/>
                      <a:ext cx="914400" cy="914400"/>
                    </a:xfrm>
                    <a:prstGeom prst="rect">
                      <a:avLst/>
                    </a:prstGeom>
                  </p:spPr>
                </p:pic>
                <p:pic>
                  <p:nvPicPr>
                    <p:cNvPr id="451" name="Graphic 450" descr="Man">
                      <a:extLst>
                        <a:ext uri="{FF2B5EF4-FFF2-40B4-BE49-F238E27FC236}">
                          <a16:creationId xmlns:a16="http://schemas.microsoft.com/office/drawing/2014/main" id="{4C5443EF-A6FF-4256-87AF-358FE374E5F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131859" y="7382436"/>
                      <a:ext cx="914400" cy="914400"/>
                    </a:xfrm>
                    <a:prstGeom prst="rect">
                      <a:avLst/>
                    </a:prstGeom>
                  </p:spPr>
                </p:pic>
                <p:pic>
                  <p:nvPicPr>
                    <p:cNvPr id="452" name="Graphic 451" descr="Man">
                      <a:extLst>
                        <a:ext uri="{FF2B5EF4-FFF2-40B4-BE49-F238E27FC236}">
                          <a16:creationId xmlns:a16="http://schemas.microsoft.com/office/drawing/2014/main" id="{87AC7A6D-4D76-4418-B288-65B868FF9CE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532624" y="7382436"/>
                      <a:ext cx="914400" cy="914400"/>
                    </a:xfrm>
                    <a:prstGeom prst="rect">
                      <a:avLst/>
                    </a:prstGeom>
                  </p:spPr>
                </p:pic>
                <p:pic>
                  <p:nvPicPr>
                    <p:cNvPr id="453" name="Graphic 452" descr="Man">
                      <a:extLst>
                        <a:ext uri="{FF2B5EF4-FFF2-40B4-BE49-F238E27FC236}">
                          <a16:creationId xmlns:a16="http://schemas.microsoft.com/office/drawing/2014/main" id="{4CA70C46-BD4F-4E3F-8D3F-105C2D2693A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351059" y="7382436"/>
                      <a:ext cx="914400" cy="914400"/>
                    </a:xfrm>
                    <a:prstGeom prst="rect">
                      <a:avLst/>
                    </a:prstGeom>
                  </p:spPr>
                </p:pic>
                <p:pic>
                  <p:nvPicPr>
                    <p:cNvPr id="454" name="Graphic 453" descr="Man">
                      <a:extLst>
                        <a:ext uri="{FF2B5EF4-FFF2-40B4-BE49-F238E27FC236}">
                          <a16:creationId xmlns:a16="http://schemas.microsoft.com/office/drawing/2014/main" id="{86017C9F-05B2-46EA-9676-E9951D6C1F2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751824" y="7382436"/>
                      <a:ext cx="914400" cy="914400"/>
                    </a:xfrm>
                    <a:prstGeom prst="rect">
                      <a:avLst/>
                    </a:prstGeom>
                  </p:spPr>
                </p:pic>
                <p:pic>
                  <p:nvPicPr>
                    <p:cNvPr id="455" name="Graphic 454" descr="Man">
                      <a:extLst>
                        <a:ext uri="{FF2B5EF4-FFF2-40B4-BE49-F238E27FC236}">
                          <a16:creationId xmlns:a16="http://schemas.microsoft.com/office/drawing/2014/main" id="{7A05BBF4-2EBF-47F4-91CB-120C243A271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528047" y="8458200"/>
                      <a:ext cx="914400" cy="914400"/>
                    </a:xfrm>
                    <a:prstGeom prst="rect">
                      <a:avLst/>
                    </a:prstGeom>
                  </p:spPr>
                </p:pic>
                <p:pic>
                  <p:nvPicPr>
                    <p:cNvPr id="456" name="Graphic 455" descr="Man">
                      <a:extLst>
                        <a:ext uri="{FF2B5EF4-FFF2-40B4-BE49-F238E27FC236}">
                          <a16:creationId xmlns:a16="http://schemas.microsoft.com/office/drawing/2014/main" id="{A1BC2596-8C1D-425F-BB1C-DC07729306C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928812" y="8458200"/>
                      <a:ext cx="914400" cy="914400"/>
                    </a:xfrm>
                    <a:prstGeom prst="rect">
                      <a:avLst/>
                    </a:prstGeom>
                  </p:spPr>
                </p:pic>
                <p:pic>
                  <p:nvPicPr>
                    <p:cNvPr id="457" name="Graphic 456" descr="Man">
                      <a:extLst>
                        <a:ext uri="{FF2B5EF4-FFF2-40B4-BE49-F238E27FC236}">
                          <a16:creationId xmlns:a16="http://schemas.microsoft.com/office/drawing/2014/main" id="{6A0A7E8A-FB33-49BA-B87F-587BF7676B5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720353" y="8458200"/>
                      <a:ext cx="914400" cy="914400"/>
                    </a:xfrm>
                    <a:prstGeom prst="rect">
                      <a:avLst/>
                    </a:prstGeom>
                  </p:spPr>
                </p:pic>
                <p:pic>
                  <p:nvPicPr>
                    <p:cNvPr id="458" name="Graphic 457" descr="Man">
                      <a:extLst>
                        <a:ext uri="{FF2B5EF4-FFF2-40B4-BE49-F238E27FC236}">
                          <a16:creationId xmlns:a16="http://schemas.microsoft.com/office/drawing/2014/main" id="{59B9217F-EEDC-45F1-A77B-3EFDE29A4F7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121118" y="8458200"/>
                      <a:ext cx="914400" cy="914400"/>
                    </a:xfrm>
                    <a:prstGeom prst="rect">
                      <a:avLst/>
                    </a:prstGeom>
                  </p:spPr>
                </p:pic>
                <p:pic>
                  <p:nvPicPr>
                    <p:cNvPr id="459" name="Graphic 458" descr="Man">
                      <a:extLst>
                        <a:ext uri="{FF2B5EF4-FFF2-40B4-BE49-F238E27FC236}">
                          <a16:creationId xmlns:a16="http://schemas.microsoft.com/office/drawing/2014/main" id="{9A68B398-B754-4287-B525-2F4A5675E33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939553" y="8458200"/>
                      <a:ext cx="914400" cy="914400"/>
                    </a:xfrm>
                    <a:prstGeom prst="rect">
                      <a:avLst/>
                    </a:prstGeom>
                  </p:spPr>
                </p:pic>
                <p:pic>
                  <p:nvPicPr>
                    <p:cNvPr id="460" name="Graphic 459" descr="Man">
                      <a:extLst>
                        <a:ext uri="{FF2B5EF4-FFF2-40B4-BE49-F238E27FC236}">
                          <a16:creationId xmlns:a16="http://schemas.microsoft.com/office/drawing/2014/main" id="{853A4EA3-DECD-4227-B674-7932FAAFAAC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340318" y="8458200"/>
                      <a:ext cx="914400" cy="914400"/>
                    </a:xfrm>
                    <a:prstGeom prst="rect">
                      <a:avLst/>
                    </a:prstGeom>
                  </p:spPr>
                </p:pic>
                <p:pic>
                  <p:nvPicPr>
                    <p:cNvPr id="461" name="Graphic 460" descr="Man">
                      <a:extLst>
                        <a:ext uri="{FF2B5EF4-FFF2-40B4-BE49-F238E27FC236}">
                          <a16:creationId xmlns:a16="http://schemas.microsoft.com/office/drawing/2014/main" id="{57E7905C-F1C2-47AE-82A3-F79698B81A3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131859" y="8458200"/>
                      <a:ext cx="914400" cy="914400"/>
                    </a:xfrm>
                    <a:prstGeom prst="rect">
                      <a:avLst/>
                    </a:prstGeom>
                  </p:spPr>
                </p:pic>
                <p:pic>
                  <p:nvPicPr>
                    <p:cNvPr id="462" name="Graphic 461" descr="Man">
                      <a:extLst>
                        <a:ext uri="{FF2B5EF4-FFF2-40B4-BE49-F238E27FC236}">
                          <a16:creationId xmlns:a16="http://schemas.microsoft.com/office/drawing/2014/main" id="{FD5298A9-E4A4-4566-895B-F754D784B88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532624" y="8458200"/>
                      <a:ext cx="914400" cy="914400"/>
                    </a:xfrm>
                    <a:prstGeom prst="rect">
                      <a:avLst/>
                    </a:prstGeom>
                  </p:spPr>
                </p:pic>
                <p:pic>
                  <p:nvPicPr>
                    <p:cNvPr id="463" name="Graphic 462" descr="Man">
                      <a:extLst>
                        <a:ext uri="{FF2B5EF4-FFF2-40B4-BE49-F238E27FC236}">
                          <a16:creationId xmlns:a16="http://schemas.microsoft.com/office/drawing/2014/main" id="{3A857510-B89D-4D9D-B66F-647FBDF406B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351059" y="8458200"/>
                      <a:ext cx="914400" cy="914400"/>
                    </a:xfrm>
                    <a:prstGeom prst="rect">
                      <a:avLst/>
                    </a:prstGeom>
                  </p:spPr>
                </p:pic>
                <p:pic>
                  <p:nvPicPr>
                    <p:cNvPr id="464" name="Graphic 463" descr="Man">
                      <a:extLst>
                        <a:ext uri="{FF2B5EF4-FFF2-40B4-BE49-F238E27FC236}">
                          <a16:creationId xmlns:a16="http://schemas.microsoft.com/office/drawing/2014/main" id="{10CEAF4C-D5A9-4845-863C-C574F0831A0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751824" y="8458200"/>
                      <a:ext cx="914400" cy="914400"/>
                    </a:xfrm>
                    <a:prstGeom prst="rect">
                      <a:avLst/>
                    </a:prstGeom>
                  </p:spPr>
                </p:pic>
                <p:pic>
                  <p:nvPicPr>
                    <p:cNvPr id="465" name="Graphic 464" descr="Man">
                      <a:extLst>
                        <a:ext uri="{FF2B5EF4-FFF2-40B4-BE49-F238E27FC236}">
                          <a16:creationId xmlns:a16="http://schemas.microsoft.com/office/drawing/2014/main" id="{F4420132-79CE-4396-9C2A-3900991FCA7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528047" y="9533964"/>
                      <a:ext cx="914400" cy="914400"/>
                    </a:xfrm>
                    <a:prstGeom prst="rect">
                      <a:avLst/>
                    </a:prstGeom>
                  </p:spPr>
                </p:pic>
                <p:pic>
                  <p:nvPicPr>
                    <p:cNvPr id="466" name="Graphic 465" descr="Man">
                      <a:extLst>
                        <a:ext uri="{FF2B5EF4-FFF2-40B4-BE49-F238E27FC236}">
                          <a16:creationId xmlns:a16="http://schemas.microsoft.com/office/drawing/2014/main" id="{EBFD4F28-3373-4D40-9CBA-829AE885597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928812" y="9533964"/>
                      <a:ext cx="914400" cy="914400"/>
                    </a:xfrm>
                    <a:prstGeom prst="rect">
                      <a:avLst/>
                    </a:prstGeom>
                  </p:spPr>
                </p:pic>
                <p:pic>
                  <p:nvPicPr>
                    <p:cNvPr id="467" name="Graphic 466" descr="Man">
                      <a:extLst>
                        <a:ext uri="{FF2B5EF4-FFF2-40B4-BE49-F238E27FC236}">
                          <a16:creationId xmlns:a16="http://schemas.microsoft.com/office/drawing/2014/main" id="{A563A005-46DC-41A2-84C9-E7FC85823DC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720353" y="9533964"/>
                      <a:ext cx="914400" cy="914400"/>
                    </a:xfrm>
                    <a:prstGeom prst="rect">
                      <a:avLst/>
                    </a:prstGeom>
                  </p:spPr>
                </p:pic>
                <p:pic>
                  <p:nvPicPr>
                    <p:cNvPr id="468" name="Graphic 467" descr="Man">
                      <a:extLst>
                        <a:ext uri="{FF2B5EF4-FFF2-40B4-BE49-F238E27FC236}">
                          <a16:creationId xmlns:a16="http://schemas.microsoft.com/office/drawing/2014/main" id="{75A40811-C1AE-4C64-A26F-1846C587EB6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121118" y="9533964"/>
                      <a:ext cx="914400" cy="914400"/>
                    </a:xfrm>
                    <a:prstGeom prst="rect">
                      <a:avLst/>
                    </a:prstGeom>
                  </p:spPr>
                </p:pic>
                <p:pic>
                  <p:nvPicPr>
                    <p:cNvPr id="469" name="Graphic 468" descr="Man">
                      <a:extLst>
                        <a:ext uri="{FF2B5EF4-FFF2-40B4-BE49-F238E27FC236}">
                          <a16:creationId xmlns:a16="http://schemas.microsoft.com/office/drawing/2014/main" id="{BFE33492-6783-4D64-8538-B15AED8A06F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939553" y="9533964"/>
                      <a:ext cx="914400" cy="914400"/>
                    </a:xfrm>
                    <a:prstGeom prst="rect">
                      <a:avLst/>
                    </a:prstGeom>
                  </p:spPr>
                </p:pic>
                <p:pic>
                  <p:nvPicPr>
                    <p:cNvPr id="470" name="Graphic 469" descr="Man">
                      <a:extLst>
                        <a:ext uri="{FF2B5EF4-FFF2-40B4-BE49-F238E27FC236}">
                          <a16:creationId xmlns:a16="http://schemas.microsoft.com/office/drawing/2014/main" id="{BA2C0D5E-CECE-492F-924A-B036B2C52B0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340318" y="9533964"/>
                      <a:ext cx="914400" cy="914400"/>
                    </a:xfrm>
                    <a:prstGeom prst="rect">
                      <a:avLst/>
                    </a:prstGeom>
                  </p:spPr>
                </p:pic>
                <p:pic>
                  <p:nvPicPr>
                    <p:cNvPr id="471" name="Graphic 470" descr="Man">
                      <a:extLst>
                        <a:ext uri="{FF2B5EF4-FFF2-40B4-BE49-F238E27FC236}">
                          <a16:creationId xmlns:a16="http://schemas.microsoft.com/office/drawing/2014/main" id="{314AA7C1-884E-4BCB-A8D2-835BD07A2679}"/>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131859" y="9533964"/>
                      <a:ext cx="914400" cy="914400"/>
                    </a:xfrm>
                    <a:prstGeom prst="rect">
                      <a:avLst/>
                    </a:prstGeom>
                  </p:spPr>
                </p:pic>
                <p:pic>
                  <p:nvPicPr>
                    <p:cNvPr id="472" name="Graphic 471" descr="Man">
                      <a:extLst>
                        <a:ext uri="{FF2B5EF4-FFF2-40B4-BE49-F238E27FC236}">
                          <a16:creationId xmlns:a16="http://schemas.microsoft.com/office/drawing/2014/main" id="{8C82937F-7757-4DD2-9BAE-2C4AF559FE7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532624" y="9533964"/>
                      <a:ext cx="914400" cy="914400"/>
                    </a:xfrm>
                    <a:prstGeom prst="rect">
                      <a:avLst/>
                    </a:prstGeom>
                  </p:spPr>
                </p:pic>
                <p:pic>
                  <p:nvPicPr>
                    <p:cNvPr id="473" name="Graphic 472" descr="Man">
                      <a:extLst>
                        <a:ext uri="{FF2B5EF4-FFF2-40B4-BE49-F238E27FC236}">
                          <a16:creationId xmlns:a16="http://schemas.microsoft.com/office/drawing/2014/main" id="{9E1925D2-1663-4D5C-8363-2541E68F34B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351059" y="9533964"/>
                      <a:ext cx="914400" cy="914400"/>
                    </a:xfrm>
                    <a:prstGeom prst="rect">
                      <a:avLst/>
                    </a:prstGeom>
                  </p:spPr>
                </p:pic>
                <p:pic>
                  <p:nvPicPr>
                    <p:cNvPr id="474" name="Graphic 473" descr="Man">
                      <a:extLst>
                        <a:ext uri="{FF2B5EF4-FFF2-40B4-BE49-F238E27FC236}">
                          <a16:creationId xmlns:a16="http://schemas.microsoft.com/office/drawing/2014/main" id="{E77CAF42-C4BB-4300-AD78-4116631F199B}"/>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751824" y="9533964"/>
                      <a:ext cx="914400" cy="914400"/>
                    </a:xfrm>
                    <a:prstGeom prst="rect">
                      <a:avLst/>
                    </a:prstGeom>
                  </p:spPr>
                </p:pic>
                <p:pic>
                  <p:nvPicPr>
                    <p:cNvPr id="475" name="Graphic 474" descr="Man">
                      <a:extLst>
                        <a:ext uri="{FF2B5EF4-FFF2-40B4-BE49-F238E27FC236}">
                          <a16:creationId xmlns:a16="http://schemas.microsoft.com/office/drawing/2014/main" id="{670D477E-4D9C-4833-A0E1-9839C7E0557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528047" y="10609728"/>
                      <a:ext cx="914400" cy="914400"/>
                    </a:xfrm>
                    <a:prstGeom prst="rect">
                      <a:avLst/>
                    </a:prstGeom>
                  </p:spPr>
                </p:pic>
                <p:pic>
                  <p:nvPicPr>
                    <p:cNvPr id="476" name="Graphic 475" descr="Man">
                      <a:extLst>
                        <a:ext uri="{FF2B5EF4-FFF2-40B4-BE49-F238E27FC236}">
                          <a16:creationId xmlns:a16="http://schemas.microsoft.com/office/drawing/2014/main" id="{5C3FA625-0DCC-4CC7-8509-24FC46253FB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928812" y="10609728"/>
                      <a:ext cx="914400" cy="914400"/>
                    </a:xfrm>
                    <a:prstGeom prst="rect">
                      <a:avLst/>
                    </a:prstGeom>
                  </p:spPr>
                </p:pic>
                <p:pic>
                  <p:nvPicPr>
                    <p:cNvPr id="477" name="Graphic 476" descr="Man">
                      <a:extLst>
                        <a:ext uri="{FF2B5EF4-FFF2-40B4-BE49-F238E27FC236}">
                          <a16:creationId xmlns:a16="http://schemas.microsoft.com/office/drawing/2014/main" id="{280DE453-39D1-4438-BDD5-CEF471F822F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720353" y="10609728"/>
                      <a:ext cx="914400" cy="914400"/>
                    </a:xfrm>
                    <a:prstGeom prst="rect">
                      <a:avLst/>
                    </a:prstGeom>
                  </p:spPr>
                </p:pic>
                <p:pic>
                  <p:nvPicPr>
                    <p:cNvPr id="478" name="Graphic 477" descr="Man">
                      <a:extLst>
                        <a:ext uri="{FF2B5EF4-FFF2-40B4-BE49-F238E27FC236}">
                          <a16:creationId xmlns:a16="http://schemas.microsoft.com/office/drawing/2014/main" id="{5F680490-DC6E-4A59-8AC7-4C35BA324ED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121118" y="10609728"/>
                      <a:ext cx="914400" cy="914400"/>
                    </a:xfrm>
                    <a:prstGeom prst="rect">
                      <a:avLst/>
                    </a:prstGeom>
                  </p:spPr>
                </p:pic>
                <p:pic>
                  <p:nvPicPr>
                    <p:cNvPr id="479" name="Graphic 478" descr="Man">
                      <a:extLst>
                        <a:ext uri="{FF2B5EF4-FFF2-40B4-BE49-F238E27FC236}">
                          <a16:creationId xmlns:a16="http://schemas.microsoft.com/office/drawing/2014/main" id="{484B9798-D304-4693-B218-6D32A59B31E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939553" y="10609728"/>
                      <a:ext cx="914400" cy="914400"/>
                    </a:xfrm>
                    <a:prstGeom prst="rect">
                      <a:avLst/>
                    </a:prstGeom>
                  </p:spPr>
                </p:pic>
                <p:pic>
                  <p:nvPicPr>
                    <p:cNvPr id="480" name="Graphic 479" descr="Man">
                      <a:extLst>
                        <a:ext uri="{FF2B5EF4-FFF2-40B4-BE49-F238E27FC236}">
                          <a16:creationId xmlns:a16="http://schemas.microsoft.com/office/drawing/2014/main" id="{D4314F92-11B0-44A9-BA4F-E71E28CD52D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340318" y="10609728"/>
                      <a:ext cx="914400" cy="914400"/>
                    </a:xfrm>
                    <a:prstGeom prst="rect">
                      <a:avLst/>
                    </a:prstGeom>
                  </p:spPr>
                </p:pic>
                <p:pic>
                  <p:nvPicPr>
                    <p:cNvPr id="481" name="Graphic 480" descr="Man">
                      <a:extLst>
                        <a:ext uri="{FF2B5EF4-FFF2-40B4-BE49-F238E27FC236}">
                          <a16:creationId xmlns:a16="http://schemas.microsoft.com/office/drawing/2014/main" id="{2C9BDAD9-CBD5-4092-8740-40415FA6AA08}"/>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131859" y="10609728"/>
                      <a:ext cx="914400" cy="914400"/>
                    </a:xfrm>
                    <a:prstGeom prst="rect">
                      <a:avLst/>
                    </a:prstGeom>
                  </p:spPr>
                </p:pic>
                <p:pic>
                  <p:nvPicPr>
                    <p:cNvPr id="482" name="Graphic 481" descr="Man">
                      <a:extLst>
                        <a:ext uri="{FF2B5EF4-FFF2-40B4-BE49-F238E27FC236}">
                          <a16:creationId xmlns:a16="http://schemas.microsoft.com/office/drawing/2014/main" id="{014F7A94-D938-437B-AA4A-ABD6743F8F2B}"/>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532624" y="10609728"/>
                      <a:ext cx="914400" cy="914400"/>
                    </a:xfrm>
                    <a:prstGeom prst="rect">
                      <a:avLst/>
                    </a:prstGeom>
                  </p:spPr>
                </p:pic>
                <p:pic>
                  <p:nvPicPr>
                    <p:cNvPr id="483" name="Graphic 482" descr="Man">
                      <a:extLst>
                        <a:ext uri="{FF2B5EF4-FFF2-40B4-BE49-F238E27FC236}">
                          <a16:creationId xmlns:a16="http://schemas.microsoft.com/office/drawing/2014/main" id="{B67626E2-FD16-41F6-80D3-369851911BE8}"/>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351059" y="10609728"/>
                      <a:ext cx="914400" cy="914400"/>
                    </a:xfrm>
                    <a:prstGeom prst="rect">
                      <a:avLst/>
                    </a:prstGeom>
                  </p:spPr>
                </p:pic>
                <p:pic>
                  <p:nvPicPr>
                    <p:cNvPr id="484" name="Graphic 483" descr="Man">
                      <a:extLst>
                        <a:ext uri="{FF2B5EF4-FFF2-40B4-BE49-F238E27FC236}">
                          <a16:creationId xmlns:a16="http://schemas.microsoft.com/office/drawing/2014/main" id="{BEE1344E-FECA-4DF5-978F-E9DED56AD908}"/>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751824" y="10609728"/>
                      <a:ext cx="914400" cy="914400"/>
                    </a:xfrm>
                    <a:prstGeom prst="rect">
                      <a:avLst/>
                    </a:prstGeom>
                  </p:spPr>
                </p:pic>
                <p:pic>
                  <p:nvPicPr>
                    <p:cNvPr id="485" name="Graphic 484" descr="Man">
                      <a:extLst>
                        <a:ext uri="{FF2B5EF4-FFF2-40B4-BE49-F238E27FC236}">
                          <a16:creationId xmlns:a16="http://schemas.microsoft.com/office/drawing/2014/main" id="{E25E5F4B-1233-41A1-B262-1BD0DBC3883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528047" y="11685492"/>
                      <a:ext cx="914400" cy="914400"/>
                    </a:xfrm>
                    <a:prstGeom prst="rect">
                      <a:avLst/>
                    </a:prstGeom>
                  </p:spPr>
                </p:pic>
                <p:pic>
                  <p:nvPicPr>
                    <p:cNvPr id="486" name="Graphic 485" descr="Man">
                      <a:extLst>
                        <a:ext uri="{FF2B5EF4-FFF2-40B4-BE49-F238E27FC236}">
                          <a16:creationId xmlns:a16="http://schemas.microsoft.com/office/drawing/2014/main" id="{F1010C79-68C2-438A-86FF-C3ED3870EAE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928812" y="11685492"/>
                      <a:ext cx="914400" cy="914400"/>
                    </a:xfrm>
                    <a:prstGeom prst="rect">
                      <a:avLst/>
                    </a:prstGeom>
                  </p:spPr>
                </p:pic>
                <p:pic>
                  <p:nvPicPr>
                    <p:cNvPr id="487" name="Graphic 486" descr="Man">
                      <a:extLst>
                        <a:ext uri="{FF2B5EF4-FFF2-40B4-BE49-F238E27FC236}">
                          <a16:creationId xmlns:a16="http://schemas.microsoft.com/office/drawing/2014/main" id="{13CFD5FF-6CF8-4A27-9FDE-95DF94A44E6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720353" y="11685492"/>
                      <a:ext cx="914400" cy="914400"/>
                    </a:xfrm>
                    <a:prstGeom prst="rect">
                      <a:avLst/>
                    </a:prstGeom>
                  </p:spPr>
                </p:pic>
                <p:pic>
                  <p:nvPicPr>
                    <p:cNvPr id="488" name="Graphic 487" descr="Man">
                      <a:extLst>
                        <a:ext uri="{FF2B5EF4-FFF2-40B4-BE49-F238E27FC236}">
                          <a16:creationId xmlns:a16="http://schemas.microsoft.com/office/drawing/2014/main" id="{4C30CFCA-7006-465B-9D15-A66637D5A04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121118" y="11685492"/>
                      <a:ext cx="914400" cy="914400"/>
                    </a:xfrm>
                    <a:prstGeom prst="rect">
                      <a:avLst/>
                    </a:prstGeom>
                  </p:spPr>
                </p:pic>
                <p:pic>
                  <p:nvPicPr>
                    <p:cNvPr id="489" name="Graphic 488" descr="Man">
                      <a:extLst>
                        <a:ext uri="{FF2B5EF4-FFF2-40B4-BE49-F238E27FC236}">
                          <a16:creationId xmlns:a16="http://schemas.microsoft.com/office/drawing/2014/main" id="{C7984CC1-EE6C-4757-AD19-DCA26A67996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939553" y="11685492"/>
                      <a:ext cx="914400" cy="914400"/>
                    </a:xfrm>
                    <a:prstGeom prst="rect">
                      <a:avLst/>
                    </a:prstGeom>
                  </p:spPr>
                </p:pic>
                <p:pic>
                  <p:nvPicPr>
                    <p:cNvPr id="490" name="Graphic 489" descr="Man">
                      <a:extLst>
                        <a:ext uri="{FF2B5EF4-FFF2-40B4-BE49-F238E27FC236}">
                          <a16:creationId xmlns:a16="http://schemas.microsoft.com/office/drawing/2014/main" id="{802E6D19-05D0-45AA-819E-A3D6AB98A2D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340318" y="11685492"/>
                      <a:ext cx="914400" cy="914400"/>
                    </a:xfrm>
                    <a:prstGeom prst="rect">
                      <a:avLst/>
                    </a:prstGeom>
                  </p:spPr>
                </p:pic>
                <p:pic>
                  <p:nvPicPr>
                    <p:cNvPr id="491" name="Graphic 490" descr="Man">
                      <a:extLst>
                        <a:ext uri="{FF2B5EF4-FFF2-40B4-BE49-F238E27FC236}">
                          <a16:creationId xmlns:a16="http://schemas.microsoft.com/office/drawing/2014/main" id="{8B955EDA-A6A8-4584-9B6A-5008AEEF1B2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131859" y="11685492"/>
                      <a:ext cx="914400" cy="914400"/>
                    </a:xfrm>
                    <a:prstGeom prst="rect">
                      <a:avLst/>
                    </a:prstGeom>
                  </p:spPr>
                </p:pic>
                <p:pic>
                  <p:nvPicPr>
                    <p:cNvPr id="492" name="Graphic 491" descr="Man">
                      <a:extLst>
                        <a:ext uri="{FF2B5EF4-FFF2-40B4-BE49-F238E27FC236}">
                          <a16:creationId xmlns:a16="http://schemas.microsoft.com/office/drawing/2014/main" id="{AEBFFB03-97D2-4692-934D-E6FB6599480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532624" y="11685492"/>
                      <a:ext cx="914400" cy="914400"/>
                    </a:xfrm>
                    <a:prstGeom prst="rect">
                      <a:avLst/>
                    </a:prstGeom>
                  </p:spPr>
                </p:pic>
                <p:pic>
                  <p:nvPicPr>
                    <p:cNvPr id="493" name="Graphic 492" descr="Man">
                      <a:extLst>
                        <a:ext uri="{FF2B5EF4-FFF2-40B4-BE49-F238E27FC236}">
                          <a16:creationId xmlns:a16="http://schemas.microsoft.com/office/drawing/2014/main" id="{7CDC6489-E02B-4425-A41B-8A83761DB68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351059" y="11685492"/>
                      <a:ext cx="914400" cy="914400"/>
                    </a:xfrm>
                    <a:prstGeom prst="rect">
                      <a:avLst/>
                    </a:prstGeom>
                  </p:spPr>
                </p:pic>
                <p:pic>
                  <p:nvPicPr>
                    <p:cNvPr id="494" name="Graphic 493" descr="Man">
                      <a:extLst>
                        <a:ext uri="{FF2B5EF4-FFF2-40B4-BE49-F238E27FC236}">
                          <a16:creationId xmlns:a16="http://schemas.microsoft.com/office/drawing/2014/main" id="{098BA111-1AB2-4D50-9DEB-A846EA91DC7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751824" y="11685492"/>
                      <a:ext cx="914400" cy="914400"/>
                    </a:xfrm>
                    <a:prstGeom prst="rect">
                      <a:avLst/>
                    </a:prstGeom>
                  </p:spPr>
                </p:pic>
                <p:pic>
                  <p:nvPicPr>
                    <p:cNvPr id="495" name="Graphic 494" descr="Man">
                      <a:extLst>
                        <a:ext uri="{FF2B5EF4-FFF2-40B4-BE49-F238E27FC236}">
                          <a16:creationId xmlns:a16="http://schemas.microsoft.com/office/drawing/2014/main" id="{4DA8E0F6-24AF-4920-B973-899E1099536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570259" y="7382436"/>
                      <a:ext cx="914400" cy="914400"/>
                    </a:xfrm>
                    <a:prstGeom prst="rect">
                      <a:avLst/>
                    </a:prstGeom>
                  </p:spPr>
                </p:pic>
                <p:pic>
                  <p:nvPicPr>
                    <p:cNvPr id="496" name="Graphic 495" descr="Man">
                      <a:extLst>
                        <a:ext uri="{FF2B5EF4-FFF2-40B4-BE49-F238E27FC236}">
                          <a16:creationId xmlns:a16="http://schemas.microsoft.com/office/drawing/2014/main" id="{19AFF3E4-A278-4007-8200-A7F1ADFCACB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971024" y="7382436"/>
                      <a:ext cx="914400" cy="914400"/>
                    </a:xfrm>
                    <a:prstGeom prst="rect">
                      <a:avLst/>
                    </a:prstGeom>
                  </p:spPr>
                </p:pic>
                <p:pic>
                  <p:nvPicPr>
                    <p:cNvPr id="497" name="Graphic 496" descr="Man">
                      <a:extLst>
                        <a:ext uri="{FF2B5EF4-FFF2-40B4-BE49-F238E27FC236}">
                          <a16:creationId xmlns:a16="http://schemas.microsoft.com/office/drawing/2014/main" id="{1A86C326-9D28-4151-ACF8-B96011A5681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762565" y="7382436"/>
                      <a:ext cx="914400" cy="914400"/>
                    </a:xfrm>
                    <a:prstGeom prst="rect">
                      <a:avLst/>
                    </a:prstGeom>
                  </p:spPr>
                </p:pic>
                <p:pic>
                  <p:nvPicPr>
                    <p:cNvPr id="498" name="Graphic 497" descr="Man">
                      <a:extLst>
                        <a:ext uri="{FF2B5EF4-FFF2-40B4-BE49-F238E27FC236}">
                          <a16:creationId xmlns:a16="http://schemas.microsoft.com/office/drawing/2014/main" id="{CBD4EB17-6AEF-41FA-9F10-8476F7B5885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163330" y="7382436"/>
                      <a:ext cx="914400" cy="914400"/>
                    </a:xfrm>
                    <a:prstGeom prst="rect">
                      <a:avLst/>
                    </a:prstGeom>
                  </p:spPr>
                </p:pic>
                <p:pic>
                  <p:nvPicPr>
                    <p:cNvPr id="499" name="Graphic 498" descr="Man">
                      <a:extLst>
                        <a:ext uri="{FF2B5EF4-FFF2-40B4-BE49-F238E27FC236}">
                          <a16:creationId xmlns:a16="http://schemas.microsoft.com/office/drawing/2014/main" id="{41150585-D1E8-4143-88DD-5B7DFC867A3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0981765" y="7382436"/>
                      <a:ext cx="914400" cy="914400"/>
                    </a:xfrm>
                    <a:prstGeom prst="rect">
                      <a:avLst/>
                    </a:prstGeom>
                  </p:spPr>
                </p:pic>
                <p:pic>
                  <p:nvPicPr>
                    <p:cNvPr id="500" name="Graphic 499" descr="Man">
                      <a:extLst>
                        <a:ext uri="{FF2B5EF4-FFF2-40B4-BE49-F238E27FC236}">
                          <a16:creationId xmlns:a16="http://schemas.microsoft.com/office/drawing/2014/main" id="{3EBCB5DD-52D9-4464-BDF2-6CEB1DAE1A12}"/>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0382530" y="7382436"/>
                      <a:ext cx="914400" cy="914400"/>
                    </a:xfrm>
                    <a:prstGeom prst="rect">
                      <a:avLst/>
                    </a:prstGeom>
                  </p:spPr>
                </p:pic>
                <p:pic>
                  <p:nvPicPr>
                    <p:cNvPr id="501" name="Graphic 500" descr="Man">
                      <a:extLst>
                        <a:ext uri="{FF2B5EF4-FFF2-40B4-BE49-F238E27FC236}">
                          <a16:creationId xmlns:a16="http://schemas.microsoft.com/office/drawing/2014/main" id="{95A91352-9005-4C60-A31F-8B188EBE4F8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174071" y="7382436"/>
                      <a:ext cx="914400" cy="914400"/>
                    </a:xfrm>
                    <a:prstGeom prst="rect">
                      <a:avLst/>
                    </a:prstGeom>
                  </p:spPr>
                </p:pic>
                <p:pic>
                  <p:nvPicPr>
                    <p:cNvPr id="502" name="Graphic 501" descr="Man">
                      <a:extLst>
                        <a:ext uri="{FF2B5EF4-FFF2-40B4-BE49-F238E27FC236}">
                          <a16:creationId xmlns:a16="http://schemas.microsoft.com/office/drawing/2014/main" id="{FFEC59FF-F51D-4ED2-AD1A-CA21319B53E4}"/>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1574836" y="7382436"/>
                      <a:ext cx="914400" cy="914400"/>
                    </a:xfrm>
                    <a:prstGeom prst="rect">
                      <a:avLst/>
                    </a:prstGeom>
                  </p:spPr>
                </p:pic>
                <p:pic>
                  <p:nvPicPr>
                    <p:cNvPr id="503" name="Graphic 502" descr="Man">
                      <a:extLst>
                        <a:ext uri="{FF2B5EF4-FFF2-40B4-BE49-F238E27FC236}">
                          <a16:creationId xmlns:a16="http://schemas.microsoft.com/office/drawing/2014/main" id="{AE962880-794A-4CC3-AB8E-6C7415C879B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3393271" y="7382436"/>
                      <a:ext cx="914400" cy="914400"/>
                    </a:xfrm>
                    <a:prstGeom prst="rect">
                      <a:avLst/>
                    </a:prstGeom>
                  </p:spPr>
                </p:pic>
                <p:pic>
                  <p:nvPicPr>
                    <p:cNvPr id="504" name="Graphic 503" descr="Man">
                      <a:extLst>
                        <a:ext uri="{FF2B5EF4-FFF2-40B4-BE49-F238E27FC236}">
                          <a16:creationId xmlns:a16="http://schemas.microsoft.com/office/drawing/2014/main" id="{E26C63DD-5FF4-494B-9A2E-56C7A7E36DD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794036" y="7382436"/>
                      <a:ext cx="914400" cy="914400"/>
                    </a:xfrm>
                    <a:prstGeom prst="rect">
                      <a:avLst/>
                    </a:prstGeom>
                  </p:spPr>
                </p:pic>
                <p:pic>
                  <p:nvPicPr>
                    <p:cNvPr id="505" name="Graphic 504" descr="Man">
                      <a:extLst>
                        <a:ext uri="{FF2B5EF4-FFF2-40B4-BE49-F238E27FC236}">
                          <a16:creationId xmlns:a16="http://schemas.microsoft.com/office/drawing/2014/main" id="{BD50475E-0657-447D-8054-14F92711B9F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570259" y="8458200"/>
                      <a:ext cx="914400" cy="914400"/>
                    </a:xfrm>
                    <a:prstGeom prst="rect">
                      <a:avLst/>
                    </a:prstGeom>
                  </p:spPr>
                </p:pic>
                <p:pic>
                  <p:nvPicPr>
                    <p:cNvPr id="506" name="Graphic 505" descr="Man">
                      <a:extLst>
                        <a:ext uri="{FF2B5EF4-FFF2-40B4-BE49-F238E27FC236}">
                          <a16:creationId xmlns:a16="http://schemas.microsoft.com/office/drawing/2014/main" id="{80683A13-F6DA-4A3C-9AA5-A3158265BA8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971024" y="8458200"/>
                      <a:ext cx="914400" cy="914400"/>
                    </a:xfrm>
                    <a:prstGeom prst="rect">
                      <a:avLst/>
                    </a:prstGeom>
                  </p:spPr>
                </p:pic>
                <p:pic>
                  <p:nvPicPr>
                    <p:cNvPr id="507" name="Graphic 506" descr="Man">
                      <a:extLst>
                        <a:ext uri="{FF2B5EF4-FFF2-40B4-BE49-F238E27FC236}">
                          <a16:creationId xmlns:a16="http://schemas.microsoft.com/office/drawing/2014/main" id="{A7CCE281-A751-42AB-8A2D-8F42FBAA0E8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762565" y="8458200"/>
                      <a:ext cx="914400" cy="914400"/>
                    </a:xfrm>
                    <a:prstGeom prst="rect">
                      <a:avLst/>
                    </a:prstGeom>
                  </p:spPr>
                </p:pic>
                <p:pic>
                  <p:nvPicPr>
                    <p:cNvPr id="508" name="Graphic 507" descr="Man">
                      <a:extLst>
                        <a:ext uri="{FF2B5EF4-FFF2-40B4-BE49-F238E27FC236}">
                          <a16:creationId xmlns:a16="http://schemas.microsoft.com/office/drawing/2014/main" id="{03BBFF75-F176-4FD1-88CD-F783A4416A1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163330" y="8458200"/>
                      <a:ext cx="914400" cy="914400"/>
                    </a:xfrm>
                    <a:prstGeom prst="rect">
                      <a:avLst/>
                    </a:prstGeom>
                  </p:spPr>
                </p:pic>
                <p:pic>
                  <p:nvPicPr>
                    <p:cNvPr id="509" name="Graphic 508" descr="Man">
                      <a:extLst>
                        <a:ext uri="{FF2B5EF4-FFF2-40B4-BE49-F238E27FC236}">
                          <a16:creationId xmlns:a16="http://schemas.microsoft.com/office/drawing/2014/main" id="{8C4E725D-C068-4C68-8FC4-CE70053F38C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981765" y="8458200"/>
                      <a:ext cx="914400" cy="914400"/>
                    </a:xfrm>
                    <a:prstGeom prst="rect">
                      <a:avLst/>
                    </a:prstGeom>
                  </p:spPr>
                </p:pic>
                <p:pic>
                  <p:nvPicPr>
                    <p:cNvPr id="510" name="Graphic 509" descr="Man">
                      <a:extLst>
                        <a:ext uri="{FF2B5EF4-FFF2-40B4-BE49-F238E27FC236}">
                          <a16:creationId xmlns:a16="http://schemas.microsoft.com/office/drawing/2014/main" id="{9A26DFAF-2B31-4DBE-B013-FC947AADEB3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382530" y="8458200"/>
                      <a:ext cx="914400" cy="914400"/>
                    </a:xfrm>
                    <a:prstGeom prst="rect">
                      <a:avLst/>
                    </a:prstGeom>
                  </p:spPr>
                </p:pic>
                <p:pic>
                  <p:nvPicPr>
                    <p:cNvPr id="511" name="Graphic 510" descr="Man">
                      <a:extLst>
                        <a:ext uri="{FF2B5EF4-FFF2-40B4-BE49-F238E27FC236}">
                          <a16:creationId xmlns:a16="http://schemas.microsoft.com/office/drawing/2014/main" id="{CFF6AE66-E2F3-416E-ACE3-829C6BE5CFD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174071" y="8458200"/>
                      <a:ext cx="914400" cy="914400"/>
                    </a:xfrm>
                    <a:prstGeom prst="rect">
                      <a:avLst/>
                    </a:prstGeom>
                  </p:spPr>
                </p:pic>
                <p:pic>
                  <p:nvPicPr>
                    <p:cNvPr id="512" name="Graphic 511" descr="Man">
                      <a:extLst>
                        <a:ext uri="{FF2B5EF4-FFF2-40B4-BE49-F238E27FC236}">
                          <a16:creationId xmlns:a16="http://schemas.microsoft.com/office/drawing/2014/main" id="{B0582B2E-73A4-431D-9DB2-37C46CA0367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574836" y="8458200"/>
                      <a:ext cx="914400" cy="914400"/>
                    </a:xfrm>
                    <a:prstGeom prst="rect">
                      <a:avLst/>
                    </a:prstGeom>
                  </p:spPr>
                </p:pic>
                <p:pic>
                  <p:nvPicPr>
                    <p:cNvPr id="513" name="Graphic 512" descr="Man">
                      <a:extLst>
                        <a:ext uri="{FF2B5EF4-FFF2-40B4-BE49-F238E27FC236}">
                          <a16:creationId xmlns:a16="http://schemas.microsoft.com/office/drawing/2014/main" id="{5ADCF450-8193-47AB-A5DA-B455155281D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3393271" y="8458200"/>
                      <a:ext cx="914400" cy="914400"/>
                    </a:xfrm>
                    <a:prstGeom prst="rect">
                      <a:avLst/>
                    </a:prstGeom>
                  </p:spPr>
                </p:pic>
                <p:pic>
                  <p:nvPicPr>
                    <p:cNvPr id="514" name="Graphic 513" descr="Man">
                      <a:extLst>
                        <a:ext uri="{FF2B5EF4-FFF2-40B4-BE49-F238E27FC236}">
                          <a16:creationId xmlns:a16="http://schemas.microsoft.com/office/drawing/2014/main" id="{C6410D66-E500-4F44-96DA-EEAAB077EFE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2794036" y="8458200"/>
                      <a:ext cx="914400" cy="914400"/>
                    </a:xfrm>
                    <a:prstGeom prst="rect">
                      <a:avLst/>
                    </a:prstGeom>
                  </p:spPr>
                </p:pic>
                <p:pic>
                  <p:nvPicPr>
                    <p:cNvPr id="515" name="Graphic 514" descr="Man">
                      <a:extLst>
                        <a:ext uri="{FF2B5EF4-FFF2-40B4-BE49-F238E27FC236}">
                          <a16:creationId xmlns:a16="http://schemas.microsoft.com/office/drawing/2014/main" id="{44BA3207-217F-4D28-A226-ABB9FD806B78}"/>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570259" y="9533964"/>
                      <a:ext cx="914400" cy="914400"/>
                    </a:xfrm>
                    <a:prstGeom prst="rect">
                      <a:avLst/>
                    </a:prstGeom>
                  </p:spPr>
                </p:pic>
                <p:pic>
                  <p:nvPicPr>
                    <p:cNvPr id="516" name="Graphic 515" descr="Man">
                      <a:extLst>
                        <a:ext uri="{FF2B5EF4-FFF2-40B4-BE49-F238E27FC236}">
                          <a16:creationId xmlns:a16="http://schemas.microsoft.com/office/drawing/2014/main" id="{F28F8618-EF73-4A5A-B89D-FDA6D16451D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971024" y="9533964"/>
                      <a:ext cx="914400" cy="914400"/>
                    </a:xfrm>
                    <a:prstGeom prst="rect">
                      <a:avLst/>
                    </a:prstGeom>
                  </p:spPr>
                </p:pic>
                <p:pic>
                  <p:nvPicPr>
                    <p:cNvPr id="517" name="Graphic 516" descr="Man">
                      <a:extLst>
                        <a:ext uri="{FF2B5EF4-FFF2-40B4-BE49-F238E27FC236}">
                          <a16:creationId xmlns:a16="http://schemas.microsoft.com/office/drawing/2014/main" id="{1B209117-C645-4F0C-BC3B-44D76BA3146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762565" y="9533964"/>
                      <a:ext cx="914400" cy="914400"/>
                    </a:xfrm>
                    <a:prstGeom prst="rect">
                      <a:avLst/>
                    </a:prstGeom>
                  </p:spPr>
                </p:pic>
                <p:pic>
                  <p:nvPicPr>
                    <p:cNvPr id="518" name="Graphic 517" descr="Man">
                      <a:extLst>
                        <a:ext uri="{FF2B5EF4-FFF2-40B4-BE49-F238E27FC236}">
                          <a16:creationId xmlns:a16="http://schemas.microsoft.com/office/drawing/2014/main" id="{6F5D1FB1-C7AB-44F8-BF9D-B7F6FC96617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163330" y="9533964"/>
                      <a:ext cx="914400" cy="914400"/>
                    </a:xfrm>
                    <a:prstGeom prst="rect">
                      <a:avLst/>
                    </a:prstGeom>
                  </p:spPr>
                </p:pic>
                <p:pic>
                  <p:nvPicPr>
                    <p:cNvPr id="519" name="Graphic 518" descr="Man">
                      <a:extLst>
                        <a:ext uri="{FF2B5EF4-FFF2-40B4-BE49-F238E27FC236}">
                          <a16:creationId xmlns:a16="http://schemas.microsoft.com/office/drawing/2014/main" id="{C4FEE227-74B9-45A7-9955-53CC5992A6E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981765" y="9533964"/>
                      <a:ext cx="914400" cy="914400"/>
                    </a:xfrm>
                    <a:prstGeom prst="rect">
                      <a:avLst/>
                    </a:prstGeom>
                  </p:spPr>
                </p:pic>
                <p:pic>
                  <p:nvPicPr>
                    <p:cNvPr id="520" name="Graphic 519" descr="Man">
                      <a:extLst>
                        <a:ext uri="{FF2B5EF4-FFF2-40B4-BE49-F238E27FC236}">
                          <a16:creationId xmlns:a16="http://schemas.microsoft.com/office/drawing/2014/main" id="{F14B52A4-D4E7-4F50-ADDC-CA1DFF56661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382530" y="9533964"/>
                      <a:ext cx="914400" cy="914400"/>
                    </a:xfrm>
                    <a:prstGeom prst="rect">
                      <a:avLst/>
                    </a:prstGeom>
                  </p:spPr>
                </p:pic>
                <p:pic>
                  <p:nvPicPr>
                    <p:cNvPr id="521" name="Graphic 520" descr="Man">
                      <a:extLst>
                        <a:ext uri="{FF2B5EF4-FFF2-40B4-BE49-F238E27FC236}">
                          <a16:creationId xmlns:a16="http://schemas.microsoft.com/office/drawing/2014/main" id="{7E9B5B77-A38D-4EB2-9176-0410AB9B6F5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2174071" y="9533964"/>
                      <a:ext cx="914400" cy="914400"/>
                    </a:xfrm>
                    <a:prstGeom prst="rect">
                      <a:avLst/>
                    </a:prstGeom>
                  </p:spPr>
                </p:pic>
                <p:pic>
                  <p:nvPicPr>
                    <p:cNvPr id="522" name="Graphic 521" descr="Man">
                      <a:extLst>
                        <a:ext uri="{FF2B5EF4-FFF2-40B4-BE49-F238E27FC236}">
                          <a16:creationId xmlns:a16="http://schemas.microsoft.com/office/drawing/2014/main" id="{E272DF95-4686-476F-8833-DACFA062D40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1574836" y="9533964"/>
                      <a:ext cx="914400" cy="914400"/>
                    </a:xfrm>
                    <a:prstGeom prst="rect">
                      <a:avLst/>
                    </a:prstGeom>
                  </p:spPr>
                </p:pic>
                <p:pic>
                  <p:nvPicPr>
                    <p:cNvPr id="523" name="Graphic 522" descr="Man">
                      <a:extLst>
                        <a:ext uri="{FF2B5EF4-FFF2-40B4-BE49-F238E27FC236}">
                          <a16:creationId xmlns:a16="http://schemas.microsoft.com/office/drawing/2014/main" id="{584E2110-96AE-4F40-A180-FD7428303E09}"/>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3393271" y="9533964"/>
                      <a:ext cx="914400" cy="914400"/>
                    </a:xfrm>
                    <a:prstGeom prst="rect">
                      <a:avLst/>
                    </a:prstGeom>
                  </p:spPr>
                </p:pic>
                <p:pic>
                  <p:nvPicPr>
                    <p:cNvPr id="524" name="Graphic 523" descr="Man">
                      <a:extLst>
                        <a:ext uri="{FF2B5EF4-FFF2-40B4-BE49-F238E27FC236}">
                          <a16:creationId xmlns:a16="http://schemas.microsoft.com/office/drawing/2014/main" id="{B2CD1847-F620-48B2-8E7E-226AE60C72B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2794036" y="9533964"/>
                      <a:ext cx="914400" cy="914400"/>
                    </a:xfrm>
                    <a:prstGeom prst="rect">
                      <a:avLst/>
                    </a:prstGeom>
                  </p:spPr>
                </p:pic>
                <p:pic>
                  <p:nvPicPr>
                    <p:cNvPr id="525" name="Graphic 524" descr="Man">
                      <a:extLst>
                        <a:ext uri="{FF2B5EF4-FFF2-40B4-BE49-F238E27FC236}">
                          <a16:creationId xmlns:a16="http://schemas.microsoft.com/office/drawing/2014/main" id="{CE1FFE1B-0502-4BC5-B8BE-081A8C427D2D}"/>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8570259" y="10609728"/>
                      <a:ext cx="914400" cy="914400"/>
                    </a:xfrm>
                    <a:prstGeom prst="rect">
                      <a:avLst/>
                    </a:prstGeom>
                  </p:spPr>
                </p:pic>
                <p:pic>
                  <p:nvPicPr>
                    <p:cNvPr id="526" name="Graphic 525" descr="Man">
                      <a:extLst>
                        <a:ext uri="{FF2B5EF4-FFF2-40B4-BE49-F238E27FC236}">
                          <a16:creationId xmlns:a16="http://schemas.microsoft.com/office/drawing/2014/main" id="{6EFED423-61BA-4AA6-97A5-927118D846C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971024" y="10609728"/>
                      <a:ext cx="914400" cy="914400"/>
                    </a:xfrm>
                    <a:prstGeom prst="rect">
                      <a:avLst/>
                    </a:prstGeom>
                  </p:spPr>
                </p:pic>
                <p:pic>
                  <p:nvPicPr>
                    <p:cNvPr id="527" name="Graphic 526" descr="Man">
                      <a:extLst>
                        <a:ext uri="{FF2B5EF4-FFF2-40B4-BE49-F238E27FC236}">
                          <a16:creationId xmlns:a16="http://schemas.microsoft.com/office/drawing/2014/main" id="{FE8D4E73-E489-4A70-9C2B-B7DD27C5F682}"/>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762565" y="10609728"/>
                      <a:ext cx="914400" cy="914400"/>
                    </a:xfrm>
                    <a:prstGeom prst="rect">
                      <a:avLst/>
                    </a:prstGeom>
                  </p:spPr>
                </p:pic>
                <p:pic>
                  <p:nvPicPr>
                    <p:cNvPr id="528" name="Graphic 527" descr="Man">
                      <a:extLst>
                        <a:ext uri="{FF2B5EF4-FFF2-40B4-BE49-F238E27FC236}">
                          <a16:creationId xmlns:a16="http://schemas.microsoft.com/office/drawing/2014/main" id="{C4CBAE92-3175-4036-A810-85F4C190D64B}"/>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163330" y="10609728"/>
                      <a:ext cx="914400" cy="914400"/>
                    </a:xfrm>
                    <a:prstGeom prst="rect">
                      <a:avLst/>
                    </a:prstGeom>
                  </p:spPr>
                </p:pic>
                <p:pic>
                  <p:nvPicPr>
                    <p:cNvPr id="529" name="Graphic 528" descr="Man">
                      <a:extLst>
                        <a:ext uri="{FF2B5EF4-FFF2-40B4-BE49-F238E27FC236}">
                          <a16:creationId xmlns:a16="http://schemas.microsoft.com/office/drawing/2014/main" id="{D0D37D6A-DEC2-41F9-BEB1-9E85EAFFD0BC}"/>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981765" y="10609728"/>
                      <a:ext cx="914400" cy="914400"/>
                    </a:xfrm>
                    <a:prstGeom prst="rect">
                      <a:avLst/>
                    </a:prstGeom>
                  </p:spPr>
                </p:pic>
                <p:pic>
                  <p:nvPicPr>
                    <p:cNvPr id="530" name="Graphic 529" descr="Man">
                      <a:extLst>
                        <a:ext uri="{FF2B5EF4-FFF2-40B4-BE49-F238E27FC236}">
                          <a16:creationId xmlns:a16="http://schemas.microsoft.com/office/drawing/2014/main" id="{F8C7C45A-33F8-4C79-B584-31EF39D1E016}"/>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382530" y="10609728"/>
                      <a:ext cx="914400" cy="914400"/>
                    </a:xfrm>
                    <a:prstGeom prst="rect">
                      <a:avLst/>
                    </a:prstGeom>
                  </p:spPr>
                </p:pic>
                <p:pic>
                  <p:nvPicPr>
                    <p:cNvPr id="531" name="Graphic 530" descr="Man">
                      <a:extLst>
                        <a:ext uri="{FF2B5EF4-FFF2-40B4-BE49-F238E27FC236}">
                          <a16:creationId xmlns:a16="http://schemas.microsoft.com/office/drawing/2014/main" id="{118CF7BC-FF33-478C-8018-16B29E96EE8B}"/>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2174071" y="10609728"/>
                      <a:ext cx="914400" cy="914400"/>
                    </a:xfrm>
                    <a:prstGeom prst="rect">
                      <a:avLst/>
                    </a:prstGeom>
                  </p:spPr>
                </p:pic>
                <p:pic>
                  <p:nvPicPr>
                    <p:cNvPr id="532" name="Graphic 531" descr="Man">
                      <a:extLst>
                        <a:ext uri="{FF2B5EF4-FFF2-40B4-BE49-F238E27FC236}">
                          <a16:creationId xmlns:a16="http://schemas.microsoft.com/office/drawing/2014/main" id="{6B2DA2D9-C8E3-4B2D-A988-87755C005C05}"/>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1574836" y="10609728"/>
                      <a:ext cx="914400" cy="914400"/>
                    </a:xfrm>
                    <a:prstGeom prst="rect">
                      <a:avLst/>
                    </a:prstGeom>
                  </p:spPr>
                </p:pic>
                <p:pic>
                  <p:nvPicPr>
                    <p:cNvPr id="533" name="Graphic 532" descr="Man">
                      <a:extLst>
                        <a:ext uri="{FF2B5EF4-FFF2-40B4-BE49-F238E27FC236}">
                          <a16:creationId xmlns:a16="http://schemas.microsoft.com/office/drawing/2014/main" id="{A743C949-46A6-4467-B73D-94387337AA01}"/>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3393271" y="10609728"/>
                      <a:ext cx="914400" cy="914400"/>
                    </a:xfrm>
                    <a:prstGeom prst="rect">
                      <a:avLst/>
                    </a:prstGeom>
                  </p:spPr>
                </p:pic>
                <p:pic>
                  <p:nvPicPr>
                    <p:cNvPr id="534" name="Graphic 533" descr="Man">
                      <a:extLst>
                        <a:ext uri="{FF2B5EF4-FFF2-40B4-BE49-F238E27FC236}">
                          <a16:creationId xmlns:a16="http://schemas.microsoft.com/office/drawing/2014/main" id="{1A171965-CA23-4ABD-93AC-CC2EC793F8AF}"/>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2794036" y="10609728"/>
                      <a:ext cx="914400" cy="914400"/>
                    </a:xfrm>
                    <a:prstGeom prst="rect">
                      <a:avLst/>
                    </a:prstGeom>
                  </p:spPr>
                </p:pic>
                <p:pic>
                  <p:nvPicPr>
                    <p:cNvPr id="535" name="Graphic 534" descr="Man">
                      <a:extLst>
                        <a:ext uri="{FF2B5EF4-FFF2-40B4-BE49-F238E27FC236}">
                          <a16:creationId xmlns:a16="http://schemas.microsoft.com/office/drawing/2014/main" id="{C96398D3-D467-4317-987D-8FCC3222CF79}"/>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8570259" y="11685492"/>
                      <a:ext cx="914400" cy="914400"/>
                    </a:xfrm>
                    <a:prstGeom prst="rect">
                      <a:avLst/>
                    </a:prstGeom>
                  </p:spPr>
                </p:pic>
                <p:pic>
                  <p:nvPicPr>
                    <p:cNvPr id="536" name="Graphic 535" descr="Man">
                      <a:extLst>
                        <a:ext uri="{FF2B5EF4-FFF2-40B4-BE49-F238E27FC236}">
                          <a16:creationId xmlns:a16="http://schemas.microsoft.com/office/drawing/2014/main" id="{F424E864-CB34-4B0C-B279-726847EDE05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971024" y="11685492"/>
                      <a:ext cx="914400" cy="914400"/>
                    </a:xfrm>
                    <a:prstGeom prst="rect">
                      <a:avLst/>
                    </a:prstGeom>
                  </p:spPr>
                </p:pic>
                <p:pic>
                  <p:nvPicPr>
                    <p:cNvPr id="537" name="Graphic 536" descr="Man">
                      <a:extLst>
                        <a:ext uri="{FF2B5EF4-FFF2-40B4-BE49-F238E27FC236}">
                          <a16:creationId xmlns:a16="http://schemas.microsoft.com/office/drawing/2014/main" id="{7FF28AFB-C7DC-4EEC-BC7C-00BA1B1CFEB7}"/>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9762565" y="11685492"/>
                      <a:ext cx="914400" cy="914400"/>
                    </a:xfrm>
                    <a:prstGeom prst="rect">
                      <a:avLst/>
                    </a:prstGeom>
                  </p:spPr>
                </p:pic>
                <p:pic>
                  <p:nvPicPr>
                    <p:cNvPr id="538" name="Graphic 537" descr="Man">
                      <a:extLst>
                        <a:ext uri="{FF2B5EF4-FFF2-40B4-BE49-F238E27FC236}">
                          <a16:creationId xmlns:a16="http://schemas.microsoft.com/office/drawing/2014/main" id="{93B422E3-4234-4303-ABD7-21BE94337893}"/>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163330" y="11685492"/>
                      <a:ext cx="914400" cy="914400"/>
                    </a:xfrm>
                    <a:prstGeom prst="rect">
                      <a:avLst/>
                    </a:prstGeom>
                  </p:spPr>
                </p:pic>
                <p:pic>
                  <p:nvPicPr>
                    <p:cNvPr id="539" name="Graphic 538" descr="Man">
                      <a:extLst>
                        <a:ext uri="{FF2B5EF4-FFF2-40B4-BE49-F238E27FC236}">
                          <a16:creationId xmlns:a16="http://schemas.microsoft.com/office/drawing/2014/main" id="{EC6E14BF-F861-4F7C-91F4-346E9822C1B8}"/>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0981765" y="11685492"/>
                      <a:ext cx="914400" cy="914400"/>
                    </a:xfrm>
                    <a:prstGeom prst="rect">
                      <a:avLst/>
                    </a:prstGeom>
                  </p:spPr>
                </p:pic>
                <p:pic>
                  <p:nvPicPr>
                    <p:cNvPr id="540" name="Graphic 539" descr="Man">
                      <a:extLst>
                        <a:ext uri="{FF2B5EF4-FFF2-40B4-BE49-F238E27FC236}">
                          <a16:creationId xmlns:a16="http://schemas.microsoft.com/office/drawing/2014/main" id="{52983A27-BD19-400D-A9C1-55587C95E175}"/>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0382530" y="11685492"/>
                      <a:ext cx="914400" cy="914400"/>
                    </a:xfrm>
                    <a:prstGeom prst="rect">
                      <a:avLst/>
                    </a:prstGeom>
                  </p:spPr>
                </p:pic>
                <p:pic>
                  <p:nvPicPr>
                    <p:cNvPr id="541" name="Graphic 540" descr="Man">
                      <a:extLst>
                        <a:ext uri="{FF2B5EF4-FFF2-40B4-BE49-F238E27FC236}">
                          <a16:creationId xmlns:a16="http://schemas.microsoft.com/office/drawing/2014/main" id="{2B1FF338-638B-4A39-8E0A-2FDB25A413DC}"/>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2174071" y="11685492"/>
                      <a:ext cx="914400" cy="914400"/>
                    </a:xfrm>
                    <a:prstGeom prst="rect">
                      <a:avLst/>
                    </a:prstGeom>
                  </p:spPr>
                </p:pic>
                <p:pic>
                  <p:nvPicPr>
                    <p:cNvPr id="542" name="Graphic 541" descr="Man">
                      <a:extLst>
                        <a:ext uri="{FF2B5EF4-FFF2-40B4-BE49-F238E27FC236}">
                          <a16:creationId xmlns:a16="http://schemas.microsoft.com/office/drawing/2014/main" id="{4E25185A-3F31-43B4-9849-5FCF0BA7EA17}"/>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1574836" y="11685492"/>
                      <a:ext cx="914400" cy="914400"/>
                    </a:xfrm>
                    <a:prstGeom prst="rect">
                      <a:avLst/>
                    </a:prstGeom>
                  </p:spPr>
                </p:pic>
                <p:pic>
                  <p:nvPicPr>
                    <p:cNvPr id="543" name="Graphic 542" descr="Man">
                      <a:extLst>
                        <a:ext uri="{FF2B5EF4-FFF2-40B4-BE49-F238E27FC236}">
                          <a16:creationId xmlns:a16="http://schemas.microsoft.com/office/drawing/2014/main" id="{1F74CF8A-02B1-4EFE-9181-925313156B51}"/>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3393271" y="11685492"/>
                      <a:ext cx="914400" cy="914400"/>
                    </a:xfrm>
                    <a:prstGeom prst="rect">
                      <a:avLst/>
                    </a:prstGeom>
                  </p:spPr>
                </p:pic>
                <p:pic>
                  <p:nvPicPr>
                    <p:cNvPr id="544" name="Graphic 543" descr="Man">
                      <a:extLst>
                        <a:ext uri="{FF2B5EF4-FFF2-40B4-BE49-F238E27FC236}">
                          <a16:creationId xmlns:a16="http://schemas.microsoft.com/office/drawing/2014/main" id="{B434FCF2-72CE-484E-9756-C1B60AD5C8C9}"/>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2794036" y="11685492"/>
                      <a:ext cx="914400" cy="914400"/>
                    </a:xfrm>
                    <a:prstGeom prst="rect">
                      <a:avLst/>
                    </a:prstGeom>
                  </p:spPr>
                </p:pic>
                <p:sp>
                  <p:nvSpPr>
                    <p:cNvPr id="545" name="TextBox 544">
                      <a:extLst>
                        <a:ext uri="{FF2B5EF4-FFF2-40B4-BE49-F238E27FC236}">
                          <a16:creationId xmlns:a16="http://schemas.microsoft.com/office/drawing/2014/main" id="{7FFF7F9E-D811-4473-81A5-1A564FDD4C07}"/>
                        </a:ext>
                      </a:extLst>
                    </p:cNvPr>
                    <p:cNvSpPr txBox="1"/>
                    <p:nvPr/>
                  </p:nvSpPr>
                  <p:spPr>
                    <a:xfrm>
                      <a:off x="9332724" y="12894732"/>
                      <a:ext cx="4517744" cy="584776"/>
                    </a:xfrm>
                    <a:prstGeom prst="rect">
                      <a:avLst/>
                    </a:prstGeom>
                    <a:noFill/>
                  </p:spPr>
                  <p:txBody>
                    <a:bodyPr wrap="square" rtlCol="0">
                      <a:spAutoFit/>
                    </a:bodyPr>
                    <a:lstStyle/>
                    <a:p>
                      <a:r>
                        <a:rPr lang="en-US" sz="3200" dirty="0">
                          <a:solidFill>
                            <a:srgbClr val="FF0000"/>
                          </a:solidFill>
                        </a:rPr>
                        <a:t>U.S. Born   Foreign Born</a:t>
                      </a:r>
                    </a:p>
                  </p:txBody>
                </p:sp>
              </p:grpSp>
            </p:grpSp>
            <p:grpSp>
              <p:nvGrpSpPr>
                <p:cNvPr id="421" name="Group 420">
                  <a:extLst>
                    <a:ext uri="{FF2B5EF4-FFF2-40B4-BE49-F238E27FC236}">
                      <a16:creationId xmlns:a16="http://schemas.microsoft.com/office/drawing/2014/main" id="{8A963E08-D1CC-4080-AFA8-81A575A8186F}"/>
                    </a:ext>
                  </a:extLst>
                </p:cNvPr>
                <p:cNvGrpSpPr/>
                <p:nvPr/>
              </p:nvGrpSpPr>
              <p:grpSpPr>
                <a:xfrm>
                  <a:off x="15068554" y="7406639"/>
                  <a:ext cx="5408521" cy="5566985"/>
                  <a:chOff x="14509939" y="7406639"/>
                  <a:chExt cx="5408521" cy="5566985"/>
                </a:xfrm>
              </p:grpSpPr>
              <p:pic>
                <p:nvPicPr>
                  <p:cNvPr id="422" name="Graphic 421" descr="Man">
                    <a:extLst>
                      <a:ext uri="{FF2B5EF4-FFF2-40B4-BE49-F238E27FC236}">
                        <a16:creationId xmlns:a16="http://schemas.microsoft.com/office/drawing/2014/main" id="{BEC53B12-F57A-4251-B2AF-563727143D4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4509939" y="7406639"/>
                    <a:ext cx="914400" cy="914400"/>
                  </a:xfrm>
                  <a:prstGeom prst="rect">
                    <a:avLst/>
                  </a:prstGeom>
                </p:spPr>
              </p:pic>
              <p:pic>
                <p:nvPicPr>
                  <p:cNvPr id="423" name="Graphic 422" descr="Man">
                    <a:extLst>
                      <a:ext uri="{FF2B5EF4-FFF2-40B4-BE49-F238E27FC236}">
                        <a16:creationId xmlns:a16="http://schemas.microsoft.com/office/drawing/2014/main" id="{3DB85388-E503-4E35-9BC3-59532FC48AE8}"/>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4509939" y="8482403"/>
                    <a:ext cx="914400" cy="914400"/>
                  </a:xfrm>
                  <a:prstGeom prst="rect">
                    <a:avLst/>
                  </a:prstGeom>
                </p:spPr>
              </p:pic>
              <p:pic>
                <p:nvPicPr>
                  <p:cNvPr id="424" name="Graphic 423" descr="Man">
                    <a:extLst>
                      <a:ext uri="{FF2B5EF4-FFF2-40B4-BE49-F238E27FC236}">
                        <a16:creationId xmlns:a16="http://schemas.microsoft.com/office/drawing/2014/main" id="{B21FBF84-8539-453E-9A6C-80A2B9DF10A5}"/>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4509939" y="9554040"/>
                    <a:ext cx="914400" cy="914400"/>
                  </a:xfrm>
                  <a:prstGeom prst="rect">
                    <a:avLst/>
                  </a:prstGeom>
                </p:spPr>
              </p:pic>
              <p:pic>
                <p:nvPicPr>
                  <p:cNvPr id="425" name="Graphic 424" descr="Man">
                    <a:extLst>
                      <a:ext uri="{FF2B5EF4-FFF2-40B4-BE49-F238E27FC236}">
                        <a16:creationId xmlns:a16="http://schemas.microsoft.com/office/drawing/2014/main" id="{F7AEE8E0-9341-4969-BA86-03F8F734BCF6}"/>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4545379" y="10609728"/>
                    <a:ext cx="914400" cy="914400"/>
                  </a:xfrm>
                  <a:prstGeom prst="rect">
                    <a:avLst/>
                  </a:prstGeom>
                </p:spPr>
              </p:pic>
              <p:pic>
                <p:nvPicPr>
                  <p:cNvPr id="426" name="Graphic 425" descr="Man">
                    <a:extLst>
                      <a:ext uri="{FF2B5EF4-FFF2-40B4-BE49-F238E27FC236}">
                        <a16:creationId xmlns:a16="http://schemas.microsoft.com/office/drawing/2014/main" id="{050FCB33-3B7E-4F88-A89D-A662531383E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4545379" y="11685492"/>
                    <a:ext cx="914400" cy="914400"/>
                  </a:xfrm>
                  <a:prstGeom prst="rect">
                    <a:avLst/>
                  </a:prstGeom>
                </p:spPr>
              </p:pic>
              <p:sp>
                <p:nvSpPr>
                  <p:cNvPr id="427" name="TextBox 426">
                    <a:extLst>
                      <a:ext uri="{FF2B5EF4-FFF2-40B4-BE49-F238E27FC236}">
                        <a16:creationId xmlns:a16="http://schemas.microsoft.com/office/drawing/2014/main" id="{CE5CCC92-5F40-4F0D-9DBB-E5A0838F3BE9}"/>
                      </a:ext>
                    </a:extLst>
                  </p:cNvPr>
                  <p:cNvSpPr txBox="1"/>
                  <p:nvPr/>
                </p:nvSpPr>
                <p:spPr>
                  <a:xfrm>
                    <a:off x="15400716" y="7531723"/>
                    <a:ext cx="4517744" cy="5441901"/>
                  </a:xfrm>
                  <a:prstGeom prst="rect">
                    <a:avLst/>
                  </a:prstGeom>
                  <a:noFill/>
                </p:spPr>
                <p:txBody>
                  <a:bodyPr wrap="square" rtlCol="0">
                    <a:spAutoFit/>
                  </a:bodyPr>
                  <a:lstStyle/>
                  <a:p>
                    <a:pPr>
                      <a:spcBef>
                        <a:spcPts val="300"/>
                      </a:spcBef>
                    </a:pPr>
                    <a:r>
                      <a:rPr lang="en-US" sz="3200" dirty="0"/>
                      <a:t>= White/Caucasian</a:t>
                    </a:r>
                  </a:p>
                  <a:p>
                    <a:pPr>
                      <a:spcBef>
                        <a:spcPts val="300"/>
                      </a:spcBef>
                    </a:pPr>
                    <a:endParaRPr lang="en-US" sz="3200" dirty="0"/>
                  </a:p>
                  <a:p>
                    <a:pPr>
                      <a:spcBef>
                        <a:spcPts val="300"/>
                      </a:spcBef>
                    </a:pPr>
                    <a:r>
                      <a:rPr lang="en-US" sz="3200" dirty="0"/>
                      <a:t>= Latino/Hispanic</a:t>
                    </a:r>
                  </a:p>
                  <a:p>
                    <a:pPr>
                      <a:spcBef>
                        <a:spcPts val="300"/>
                      </a:spcBef>
                    </a:pPr>
                    <a:endParaRPr lang="en-US" sz="3200" dirty="0"/>
                  </a:p>
                  <a:p>
                    <a:pPr>
                      <a:spcBef>
                        <a:spcPts val="300"/>
                      </a:spcBef>
                    </a:pPr>
                    <a:r>
                      <a:rPr lang="en-US" sz="3200" dirty="0"/>
                      <a:t>= Black/African-American</a:t>
                    </a:r>
                  </a:p>
                  <a:p>
                    <a:pPr>
                      <a:spcBef>
                        <a:spcPts val="300"/>
                      </a:spcBef>
                    </a:pPr>
                    <a:endParaRPr lang="en-US" sz="3200" dirty="0"/>
                  </a:p>
                  <a:p>
                    <a:pPr>
                      <a:spcBef>
                        <a:spcPts val="300"/>
                      </a:spcBef>
                    </a:pPr>
                    <a:r>
                      <a:rPr lang="en-US" sz="3200" dirty="0"/>
                      <a:t>= Asian/Pacific Islander</a:t>
                    </a:r>
                  </a:p>
                  <a:p>
                    <a:pPr>
                      <a:spcBef>
                        <a:spcPts val="300"/>
                      </a:spcBef>
                    </a:pPr>
                    <a:endParaRPr lang="en-US" sz="3200" dirty="0"/>
                  </a:p>
                  <a:p>
                    <a:pPr>
                      <a:spcBef>
                        <a:spcPts val="300"/>
                      </a:spcBef>
                    </a:pPr>
                    <a:r>
                      <a:rPr lang="en-US" sz="3200" dirty="0"/>
                      <a:t>= Other</a:t>
                    </a:r>
                  </a:p>
                  <a:p>
                    <a:pPr>
                      <a:spcBef>
                        <a:spcPts val="300"/>
                      </a:spcBef>
                    </a:pPr>
                    <a:endParaRPr lang="en-US" sz="3200" dirty="0"/>
                  </a:p>
                </p:txBody>
              </p:sp>
            </p:grpSp>
          </p:grpSp>
        </p:grpSp>
        <p:sp>
          <p:nvSpPr>
            <p:cNvPr id="5" name="Rectangle 4">
              <a:extLst>
                <a:ext uri="{FF2B5EF4-FFF2-40B4-BE49-F238E27FC236}">
                  <a16:creationId xmlns:a16="http://schemas.microsoft.com/office/drawing/2014/main" id="{FAC1486D-47E2-4C5E-8F00-72F75195CE22}"/>
                </a:ext>
              </a:extLst>
            </p:cNvPr>
            <p:cNvSpPr/>
            <p:nvPr/>
          </p:nvSpPr>
          <p:spPr>
            <a:xfrm>
              <a:off x="10653204" y="13388391"/>
              <a:ext cx="781787" cy="2706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622732" y="6227383"/>
            <a:ext cx="609600" cy="609600"/>
          </a:xfrm>
          <a:prstGeom prst="rect">
            <a:avLst/>
          </a:prstGeom>
        </p:spPr>
      </p:pic>
    </p:spTree>
    <p:extLst>
      <p:ext uri="{BB962C8B-B14F-4D97-AF65-F5344CB8AC3E}">
        <p14:creationId xmlns:p14="http://schemas.microsoft.com/office/powerpoint/2010/main" val="3430032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5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5BC96-A2C0-41B2-B3A1-32A83AF62C2E}"/>
              </a:ext>
            </a:extLst>
          </p:cNvPr>
          <p:cNvSpPr>
            <a:spLocks noGrp="1"/>
          </p:cNvSpPr>
          <p:nvPr>
            <p:ph type="title"/>
          </p:nvPr>
        </p:nvSpPr>
        <p:spPr/>
        <p:txBody>
          <a:bodyPr/>
          <a:lstStyle/>
          <a:p>
            <a:r>
              <a:rPr lang="en-US" dirty="0"/>
              <a:t>Family Origin of Hispanic and Latino Residents</a:t>
            </a:r>
          </a:p>
        </p:txBody>
      </p:sp>
      <p:sp>
        <p:nvSpPr>
          <p:cNvPr id="4" name="Text Placeholder 3">
            <a:extLst>
              <a:ext uri="{FF2B5EF4-FFF2-40B4-BE49-F238E27FC236}">
                <a16:creationId xmlns:a16="http://schemas.microsoft.com/office/drawing/2014/main" id="{DB0E4DBF-1511-4851-AAE6-834662D527A9}"/>
              </a:ext>
            </a:extLst>
          </p:cNvPr>
          <p:cNvSpPr>
            <a:spLocks noGrp="1"/>
          </p:cNvSpPr>
          <p:nvPr>
            <p:ph type="body" sz="half" idx="2"/>
          </p:nvPr>
        </p:nvSpPr>
        <p:spPr/>
        <p:txBody>
          <a:bodyPr>
            <a:normAutofit/>
          </a:bodyPr>
          <a:lstStyle/>
          <a:p>
            <a:r>
              <a:rPr lang="en-US" dirty="0"/>
              <a:t>Nearly two-thirds of </a:t>
            </a:r>
            <a:r>
              <a:rPr lang="en-US" dirty="0" smtClean="0"/>
              <a:t>Hispanic </a:t>
            </a:r>
            <a:r>
              <a:rPr lang="en-US" dirty="0"/>
              <a:t>or </a:t>
            </a:r>
            <a:r>
              <a:rPr lang="en-US" dirty="0" smtClean="0"/>
              <a:t>Latino </a:t>
            </a:r>
            <a:r>
              <a:rPr lang="en-US" dirty="0"/>
              <a:t>identified residents’ family origin is Puerto Rico. The next most common origin is the Dominican Republic. Salvadoran, Colombian, Mexican, and Ecuadorian residents each comprise about 4% of the Hispanic and Latino population. All other origins make up the remaining 8% including, in order of most residents to least, multiple origins, Guatemalan, Cuban, Spaniard, Peruvian, Honduran, Panamanian, Spanish, Nicaraguan, Chilean, Venezuelan, Argentinean, Paraguayan, and Bolivian. </a:t>
            </a:r>
          </a:p>
          <a:p>
            <a:endParaRPr lang="en-US" dirty="0"/>
          </a:p>
        </p:txBody>
      </p:sp>
      <p:graphicFrame>
        <p:nvGraphicFramePr>
          <p:cNvPr id="5" name="Content Placeholder 4">
            <a:extLst>
              <a:ext uri="{FF2B5EF4-FFF2-40B4-BE49-F238E27FC236}">
                <a16:creationId xmlns:a16="http://schemas.microsoft.com/office/drawing/2014/main" id="{2A31D252-B603-4248-8DA8-D5660A84A48F}"/>
              </a:ext>
            </a:extLst>
          </p:cNvPr>
          <p:cNvGraphicFramePr>
            <a:graphicFrameLocks noGrp="1"/>
          </p:cNvGraphicFramePr>
          <p:nvPr>
            <p:ph idx="1"/>
            <p:extLst>
              <p:ext uri="{D42A27DB-BD31-4B8C-83A1-F6EECF244321}">
                <p14:modId xmlns:p14="http://schemas.microsoft.com/office/powerpoint/2010/main" val="4064005174"/>
              </p:ext>
            </p:extLst>
          </p:nvPr>
        </p:nvGraphicFramePr>
        <p:xfrm>
          <a:off x="5183188" y="987425"/>
          <a:ext cx="6278562" cy="5235575"/>
        </p:xfrm>
        <a:graphic>
          <a:graphicData uri="http://schemas.openxmlformats.org/drawingml/2006/chart">
            <c:chart xmlns:c="http://schemas.openxmlformats.org/drawingml/2006/chart" xmlns:r="http://schemas.openxmlformats.org/officeDocument/2006/relationships" r:id="rId5"/>
          </a:graphicData>
        </a:graphic>
      </p:graphicFrame>
      <p:pic>
        <p:nvPicPr>
          <p:cNvPr id="6"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8113" y="6140866"/>
            <a:ext cx="609600" cy="609600"/>
          </a:xfrm>
          <a:prstGeom prst="rect">
            <a:avLst/>
          </a:prstGeom>
        </p:spPr>
      </p:pic>
    </p:spTree>
    <p:extLst>
      <p:ext uri="{BB962C8B-B14F-4D97-AF65-F5344CB8AC3E}">
        <p14:creationId xmlns:p14="http://schemas.microsoft.com/office/powerpoint/2010/main" val="272861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2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EFEC5-8794-4543-A65C-FF785F935853}"/>
              </a:ext>
            </a:extLst>
          </p:cNvPr>
          <p:cNvSpPr>
            <a:spLocks noGrp="1"/>
          </p:cNvSpPr>
          <p:nvPr>
            <p:ph type="title"/>
          </p:nvPr>
        </p:nvSpPr>
        <p:spPr/>
        <p:txBody>
          <a:bodyPr/>
          <a:lstStyle/>
          <a:p>
            <a:r>
              <a:rPr lang="en-US" dirty="0"/>
              <a:t>Ethnoracial Group and Age</a:t>
            </a:r>
          </a:p>
        </p:txBody>
      </p:sp>
      <p:graphicFrame>
        <p:nvGraphicFramePr>
          <p:cNvPr id="8" name="Content Placeholder 7">
            <a:extLst>
              <a:ext uri="{FF2B5EF4-FFF2-40B4-BE49-F238E27FC236}">
                <a16:creationId xmlns:a16="http://schemas.microsoft.com/office/drawing/2014/main" id="{58A0284D-B401-442D-8A01-8760BF862428}"/>
              </a:ext>
            </a:extLst>
          </p:cNvPr>
          <p:cNvGraphicFramePr>
            <a:graphicFrameLocks noGrp="1"/>
          </p:cNvGraphicFramePr>
          <p:nvPr>
            <p:ph idx="1"/>
            <p:extLst>
              <p:ext uri="{D42A27DB-BD31-4B8C-83A1-F6EECF244321}">
                <p14:modId xmlns:p14="http://schemas.microsoft.com/office/powerpoint/2010/main" val="3056623826"/>
              </p:ext>
            </p:extLst>
          </p:nvPr>
        </p:nvGraphicFramePr>
        <p:xfrm>
          <a:off x="5183187" y="987425"/>
          <a:ext cx="6594955" cy="4873625"/>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 Placeholder 3">
            <a:extLst>
              <a:ext uri="{FF2B5EF4-FFF2-40B4-BE49-F238E27FC236}">
                <a16:creationId xmlns:a16="http://schemas.microsoft.com/office/drawing/2014/main" id="{833AA65E-C91D-4257-8EBB-A0968032CF93}"/>
              </a:ext>
            </a:extLst>
          </p:cNvPr>
          <p:cNvSpPr>
            <a:spLocks noGrp="1"/>
          </p:cNvSpPr>
          <p:nvPr>
            <p:ph type="body" sz="half" idx="2"/>
          </p:nvPr>
        </p:nvSpPr>
        <p:spPr/>
        <p:txBody>
          <a:bodyPr>
            <a:normAutofit/>
          </a:bodyPr>
          <a:lstStyle/>
          <a:p>
            <a:r>
              <a:rPr lang="en-US" dirty="0" smtClean="0"/>
              <a:t>The </a:t>
            </a:r>
            <a:r>
              <a:rPr lang="en-US" dirty="0"/>
              <a:t>older population in Worcester is predominantly White while the younger population is predominantly </a:t>
            </a:r>
            <a:r>
              <a:rPr lang="en-US" dirty="0" smtClean="0"/>
              <a:t>people of </a:t>
            </a:r>
            <a:r>
              <a:rPr lang="en-US" dirty="0"/>
              <a:t>color</a:t>
            </a:r>
            <a:r>
              <a:rPr lang="en-US" dirty="0" smtClean="0"/>
              <a:t>. While 82% </a:t>
            </a:r>
            <a:r>
              <a:rPr lang="en-US" dirty="0"/>
              <a:t>of the population over 65 </a:t>
            </a:r>
            <a:r>
              <a:rPr lang="en-US" dirty="0" smtClean="0"/>
              <a:t>identify as </a:t>
            </a:r>
            <a:r>
              <a:rPr lang="en-US" dirty="0"/>
              <a:t>White, less than 40% of residents under age 18 </a:t>
            </a:r>
            <a:r>
              <a:rPr lang="en-US" dirty="0" smtClean="0"/>
              <a:t>identify as white.</a:t>
            </a:r>
            <a:endParaRPr lang="en-US" dirty="0"/>
          </a:p>
          <a:p>
            <a:endParaRPr lang="en-US" dirty="0"/>
          </a:p>
          <a:p>
            <a:endParaRPr lang="en-US" dirty="0"/>
          </a:p>
          <a:p>
            <a:endParaRPr lang="en-US" dirty="0"/>
          </a:p>
          <a:p>
            <a:r>
              <a:rPr lang="en-US" dirty="0"/>
              <a:t>Median age:</a:t>
            </a:r>
          </a:p>
          <a:p>
            <a:r>
              <a:rPr lang="en-US" dirty="0"/>
              <a:t>White - 41.5 years</a:t>
            </a:r>
          </a:p>
          <a:p>
            <a:r>
              <a:rPr lang="en-US" dirty="0"/>
              <a:t>Black - 29.7 years</a:t>
            </a:r>
          </a:p>
          <a:p>
            <a:r>
              <a:rPr lang="en-US" dirty="0"/>
              <a:t>Asian - 29.3 years</a:t>
            </a:r>
          </a:p>
          <a:p>
            <a:r>
              <a:rPr lang="en-US" dirty="0"/>
              <a:t>Latino - 27.0 years</a:t>
            </a:r>
          </a:p>
          <a:p>
            <a:endParaRPr lang="en-US" dirty="0"/>
          </a:p>
        </p:txBody>
      </p:sp>
      <p:pic>
        <p:nvPicPr>
          <p:cNvPr id="3" name="Slide 9">
            <a:hlinkClick r:id="" action="ppaction://media"/>
          </p:cNvPr>
          <p:cNvPicPr>
            <a:picLocks noChangeAspect="1"/>
          </p:cNvPicPr>
          <p:nvPr>
            <a:audioFile r:link="rId1"/>
            <p:extLst>
              <p:ext uri="{DAA4B4D4-6D71-4841-9C94-3DE7FCFB9230}">
                <p14:media xmlns:p14="http://schemas.microsoft.com/office/powerpoint/2010/main" r:embed="rId2">
                  <p14:trim end="7663.0362"/>
                </p14:media>
              </p:ext>
            </p:extLst>
          </p:nvPr>
        </p:nvPicPr>
        <p:blipFill>
          <a:blip r:embed="rId6"/>
          <a:stretch>
            <a:fillRect/>
          </a:stretch>
        </p:blipFill>
        <p:spPr>
          <a:xfrm>
            <a:off x="11473342" y="6106682"/>
            <a:ext cx="609600" cy="609600"/>
          </a:xfrm>
          <a:prstGeom prst="rect">
            <a:avLst/>
          </a:prstGeom>
        </p:spPr>
      </p:pic>
    </p:spTree>
    <p:extLst>
      <p:ext uri="{BB962C8B-B14F-4D97-AF65-F5344CB8AC3E}">
        <p14:creationId xmlns:p14="http://schemas.microsoft.com/office/powerpoint/2010/main" val="2000715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Countries of Origin among Worcester Immigrants and Refugees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124715077"/>
              </p:ext>
            </p:extLst>
          </p:nvPr>
        </p:nvGraphicFramePr>
        <p:xfrm>
          <a:off x="976313" y="987425"/>
          <a:ext cx="10239375" cy="440213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6914C7DA-D148-47F7-95AF-7B8B3D89D1C1}"/>
              </a:ext>
            </a:extLst>
          </p:cNvPr>
          <p:cNvSpPr>
            <a:spLocks noGrp="1"/>
          </p:cNvSpPr>
          <p:nvPr>
            <p:ph type="body" sz="half" idx="2"/>
          </p:nvPr>
        </p:nvSpPr>
        <p:spPr/>
        <p:txBody>
          <a:bodyPr>
            <a:normAutofit/>
          </a:bodyPr>
          <a:lstStyle/>
          <a:p>
            <a:r>
              <a:rPr lang="en-US" sz="2000" dirty="0"/>
              <a:t>Top countries of origin for foreign-born residents span the globe, with the top five all representing a different continent. </a:t>
            </a:r>
          </a:p>
        </p:txBody>
      </p:sp>
      <p:sp>
        <p:nvSpPr>
          <p:cNvPr id="5" name="TextBox 4"/>
          <p:cNvSpPr txBox="1"/>
          <p:nvPr/>
        </p:nvSpPr>
        <p:spPr>
          <a:xfrm>
            <a:off x="9208239" y="5058061"/>
            <a:ext cx="4635062" cy="246221"/>
          </a:xfrm>
          <a:prstGeom prst="rect">
            <a:avLst/>
          </a:prstGeom>
          <a:noFill/>
        </p:spPr>
        <p:txBody>
          <a:bodyPr wrap="square" rtlCol="0">
            <a:spAutoFit/>
          </a:bodyPr>
          <a:lstStyle/>
          <a:p>
            <a:r>
              <a:rPr lang="en-US" sz="1000" i="1" dirty="0">
                <a:solidFill>
                  <a:schemeClr val="tx1">
                    <a:lumMod val="85000"/>
                    <a:lumOff val="15000"/>
                  </a:schemeClr>
                </a:solidFill>
                <a:cs typeface="Arial"/>
              </a:rPr>
              <a:t>ACS 2012-2016 5-Year Estimates</a:t>
            </a:r>
          </a:p>
        </p:txBody>
      </p:sp>
    </p:spTree>
    <p:extLst>
      <p:ext uri="{BB962C8B-B14F-4D97-AF65-F5344CB8AC3E}">
        <p14:creationId xmlns:p14="http://schemas.microsoft.com/office/powerpoint/2010/main" val="3845744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Modern No. 20"/>
        <a:ea typeface=""/>
        <a:cs typeface=""/>
      </a:majorFont>
      <a:minorFont>
        <a:latin typeface="Abadi Extr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tD368.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009999"/>
    </a:accent1>
    <a:accent2>
      <a:srgbClr val="0070C0"/>
    </a:accent2>
    <a:accent3>
      <a:srgbClr val="00B0F0"/>
    </a:accent3>
    <a:accent4>
      <a:srgbClr val="70AD47"/>
    </a:accent4>
    <a:accent5>
      <a:srgbClr val="954F72"/>
    </a:accent5>
    <a:accent6>
      <a:srgbClr val="7F7F7F"/>
    </a:accent6>
    <a:hlink>
      <a:srgbClr val="034A9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566</TotalTime>
  <Words>2522</Words>
  <Application>Microsoft Office PowerPoint</Application>
  <PresentationFormat>Widescreen</PresentationFormat>
  <Paragraphs>297</Paragraphs>
  <Slides>47</Slides>
  <Notes>20</Notes>
  <HiddenSlides>0</HiddenSlides>
  <MMClips>31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47</vt:i4>
      </vt:variant>
    </vt:vector>
  </HeadingPairs>
  <TitlesOfParts>
    <vt:vector size="56" baseType="lpstr">
      <vt:lpstr>Abadi Extra Light</vt:lpstr>
      <vt:lpstr>Abadi Extra Light (Body)</vt:lpstr>
      <vt:lpstr>Arial</vt:lpstr>
      <vt:lpstr>Calibri</vt:lpstr>
      <vt:lpstr>Modern No. 20</vt:lpstr>
      <vt:lpstr>Times New Roman</vt:lpstr>
      <vt:lpstr>Office Theme</vt:lpstr>
      <vt:lpstr>pptD368.tmp</vt:lpstr>
      <vt:lpstr>1_Office Theme</vt:lpstr>
      <vt:lpstr>Health Disparities of Worcester An update to the Greater Worcester Community Health Assessment   October 2020  Presented by: Nikki Nixon Epidemiologist, WDPH</vt:lpstr>
      <vt:lpstr>Purpose</vt:lpstr>
      <vt:lpstr>Introduction</vt:lpstr>
      <vt:lpstr>Demographics of Worcester</vt:lpstr>
      <vt:lpstr>Basic Demographics</vt:lpstr>
      <vt:lpstr>Race, Ethnicity, and Nativity</vt:lpstr>
      <vt:lpstr>Family Origin of Hispanic and Latino Residents</vt:lpstr>
      <vt:lpstr>Ethnoracial Group and Age</vt:lpstr>
      <vt:lpstr>Top Countries of Origin among Worcester Immigrants and Refugees</vt:lpstr>
      <vt:lpstr>Demographic Characteristics by Census Tracts</vt:lpstr>
      <vt:lpstr>Social Determinants of Health</vt:lpstr>
      <vt:lpstr>“The SDH are the conditions in which people are born, grow, work, live, and age, and the wider set of forces and systems shaping the conditions of daily life. These forces and systems include economic policies and systems, development agendas, social norms, social policies and political systems.” — World Health Organization</vt:lpstr>
      <vt:lpstr>Social Determinants of Health (SDOH)</vt:lpstr>
      <vt:lpstr>Neighborhood and Built Environment</vt:lpstr>
      <vt:lpstr>Tobacco and Alcohol Retailer Density</vt:lpstr>
      <vt:lpstr>Fast Food Outlet Density</vt:lpstr>
      <vt:lpstr>Health and Health Care</vt:lpstr>
      <vt:lpstr>Health Insurance Coverage, 2017  </vt:lpstr>
      <vt:lpstr>Health Insurance Coverage, 2017  </vt:lpstr>
      <vt:lpstr>Social &amp; Community Context</vt:lpstr>
      <vt:lpstr>Classroom Composition by Race and Ethnicity</vt:lpstr>
      <vt:lpstr>Perceived Discrimination among Worcester Area Residents, 2018</vt:lpstr>
      <vt:lpstr>Education</vt:lpstr>
      <vt:lpstr>High School Graduation Rates among Worcester Students*, 2016 -2018</vt:lpstr>
      <vt:lpstr>Economic Stability</vt:lpstr>
      <vt:lpstr>Household Income</vt:lpstr>
      <vt:lpstr>Food Insecurity among Worcester Youth, 2017</vt:lpstr>
      <vt:lpstr>Health Behaviors</vt:lpstr>
      <vt:lpstr>Prevalence of Cigarette Smoking in Worcester, 2011 -2013</vt:lpstr>
      <vt:lpstr>Smoking among Worcester Residents by Census Tract, 2014</vt:lpstr>
      <vt:lpstr>Health Outcomes</vt:lpstr>
      <vt:lpstr> Adult Overweight and Obesity, Worcester 2011-2013 </vt:lpstr>
      <vt:lpstr>Youth Depression</vt:lpstr>
      <vt:lpstr>Overall Health</vt:lpstr>
      <vt:lpstr>Hospital Discharge </vt:lpstr>
      <vt:lpstr>Diabetes Related Hospital Discharges</vt:lpstr>
      <vt:lpstr>Heart Disease Related Hospital Discharges</vt:lpstr>
      <vt:lpstr>Emergency Department Visits</vt:lpstr>
      <vt:lpstr>Total Emergency Department Visits</vt:lpstr>
      <vt:lpstr>Mortality</vt:lpstr>
      <vt:lpstr>Heart Disease and Stroke Mortality</vt:lpstr>
      <vt:lpstr>Infant Mortality</vt:lpstr>
      <vt:lpstr>COVID -19 Disparities in Worcester</vt:lpstr>
      <vt:lpstr>COVID-19 Positive Worcester City Patients: Race and Ethnicity</vt:lpstr>
      <vt:lpstr>COVID-19 Positive Worcester City Patients:  Race and Ethnicity – Comparison</vt:lpstr>
      <vt:lpstr>COVID-19 Positives* - Worcester City Hospitalization &amp; Mortality Rates By Race &amp; Ethnicity</vt:lpstr>
      <vt:lpstr>Addressing Health Disparities and Health Inequities in Worcester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Disparities of Worcester An update to the Greater Worcester Community Health Assessment   July 2019</dc:title>
  <dc:creator>Zach Dyer</dc:creator>
  <cp:lastModifiedBy>Nixon, Nikki</cp:lastModifiedBy>
  <cp:revision>48</cp:revision>
  <dcterms:created xsi:type="dcterms:W3CDTF">2019-07-30T04:06:16Z</dcterms:created>
  <dcterms:modified xsi:type="dcterms:W3CDTF">2020-10-20T01:39:45Z</dcterms:modified>
</cp:coreProperties>
</file>