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xml" ContentType="application/vnd.openxmlformats-officedocument.drawingml.chart+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7"/>
  </p:notesMasterIdLst>
  <p:handoutMasterIdLst>
    <p:handoutMasterId r:id="rId48"/>
  </p:handoutMasterIdLst>
  <p:sldIdLst>
    <p:sldId id="305" r:id="rId3"/>
    <p:sldId id="300" r:id="rId4"/>
    <p:sldId id="330" r:id="rId5"/>
    <p:sldId id="331" r:id="rId6"/>
    <p:sldId id="332" r:id="rId7"/>
    <p:sldId id="334" r:id="rId8"/>
    <p:sldId id="321" r:id="rId9"/>
    <p:sldId id="353" r:id="rId10"/>
    <p:sldId id="345" r:id="rId11"/>
    <p:sldId id="365" r:id="rId12"/>
    <p:sldId id="336" r:id="rId13"/>
    <p:sldId id="337" r:id="rId14"/>
    <p:sldId id="338" r:id="rId15"/>
    <p:sldId id="354" r:id="rId16"/>
    <p:sldId id="339" r:id="rId17"/>
    <p:sldId id="355" r:id="rId18"/>
    <p:sldId id="263" r:id="rId19"/>
    <p:sldId id="262" r:id="rId20"/>
    <p:sldId id="260" r:id="rId21"/>
    <p:sldId id="274" r:id="rId22"/>
    <p:sldId id="281" r:id="rId23"/>
    <p:sldId id="283" r:id="rId24"/>
    <p:sldId id="342" r:id="rId25"/>
    <p:sldId id="343" r:id="rId26"/>
    <p:sldId id="344" r:id="rId27"/>
    <p:sldId id="357" r:id="rId28"/>
    <p:sldId id="322" r:id="rId29"/>
    <p:sldId id="346" r:id="rId30"/>
    <p:sldId id="323" r:id="rId31"/>
    <p:sldId id="358" r:id="rId32"/>
    <p:sldId id="359" r:id="rId33"/>
    <p:sldId id="360" r:id="rId34"/>
    <p:sldId id="362" r:id="rId35"/>
    <p:sldId id="361" r:id="rId36"/>
    <p:sldId id="325" r:id="rId37"/>
    <p:sldId id="341" r:id="rId38"/>
    <p:sldId id="326" r:id="rId39"/>
    <p:sldId id="356" r:id="rId40"/>
    <p:sldId id="328" r:id="rId41"/>
    <p:sldId id="363" r:id="rId42"/>
    <p:sldId id="366" r:id="rId43"/>
    <p:sldId id="367" r:id="rId44"/>
    <p:sldId id="351" r:id="rId45"/>
    <p:sldId id="296" r:id="rId46"/>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5D3B52F0-C81F-314E-8D4A-79D02A5D8A41}">
          <p14:sldIdLst>
            <p14:sldId id="305"/>
            <p14:sldId id="300"/>
            <p14:sldId id="330"/>
            <p14:sldId id="331"/>
            <p14:sldId id="332"/>
            <p14:sldId id="334"/>
            <p14:sldId id="321"/>
            <p14:sldId id="353"/>
            <p14:sldId id="345"/>
            <p14:sldId id="365"/>
            <p14:sldId id="336"/>
            <p14:sldId id="337"/>
            <p14:sldId id="338"/>
            <p14:sldId id="354"/>
            <p14:sldId id="339"/>
            <p14:sldId id="355"/>
            <p14:sldId id="263"/>
            <p14:sldId id="262"/>
            <p14:sldId id="260"/>
            <p14:sldId id="274"/>
            <p14:sldId id="281"/>
            <p14:sldId id="283"/>
            <p14:sldId id="342"/>
            <p14:sldId id="343"/>
            <p14:sldId id="344"/>
            <p14:sldId id="357"/>
            <p14:sldId id="322"/>
            <p14:sldId id="346"/>
            <p14:sldId id="323"/>
            <p14:sldId id="358"/>
            <p14:sldId id="359"/>
            <p14:sldId id="360"/>
            <p14:sldId id="362"/>
            <p14:sldId id="361"/>
            <p14:sldId id="325"/>
            <p14:sldId id="341"/>
            <p14:sldId id="326"/>
            <p14:sldId id="356"/>
            <p14:sldId id="328"/>
            <p14:sldId id="363"/>
            <p14:sldId id="366"/>
            <p14:sldId id="367"/>
            <p14:sldId id="351"/>
            <p14:sldId id="29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7165"/>
    <a:srgbClr val="5F936A"/>
    <a:srgbClr val="A9F4B6"/>
    <a:srgbClr val="43674A"/>
    <a:srgbClr val="5B8D65"/>
    <a:srgbClr val="80C48E"/>
    <a:srgbClr val="5A477B"/>
    <a:srgbClr val="8567AB"/>
    <a:srgbClr val="8AC895"/>
    <a:srgbClr val="9CE1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08" autoAdjust="0"/>
    <p:restoredTop sz="87914" autoAdjust="0"/>
  </p:normalViewPr>
  <p:slideViewPr>
    <p:cSldViewPr snapToGrid="0">
      <p:cViewPr>
        <p:scale>
          <a:sx n="80" d="100"/>
          <a:sy n="80" d="100"/>
        </p:scale>
        <p:origin x="-56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dunivnas02\fcmresearch$\KIDSTEPS%20II%20-%20Institute%20for%20Education%20Sciences%20JULY%202013-2017\Kindergarten%20Follow%20Up\Results%20newsletter%20for%20kindergarten%20follow%20up\graph%20of%20k%20teacher%20sco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Sheet1!$C$2</c:f>
              <c:strCache>
                <c:ptCount val="1"/>
                <c:pt idx="0">
                  <c:v>Percentile</c:v>
                </c:pt>
              </c:strCache>
            </c:strRef>
          </c:tx>
          <c:invertIfNegative val="0"/>
          <c:cat>
            <c:strRef>
              <c:f>Sheet1!$A$3:$B$15</c:f>
              <c:strCache>
                <c:ptCount val="13"/>
                <c:pt idx="0">
                  <c:v>Measure</c:v>
                </c:pt>
                <c:pt idx="2">
                  <c:v>PPVT</c:v>
                </c:pt>
                <c:pt idx="4">
                  <c:v>WJ Letters</c:v>
                </c:pt>
                <c:pt idx="6">
                  <c:v>WJ Math</c:v>
                </c:pt>
                <c:pt idx="8">
                  <c:v>Understand Directions</c:v>
                </c:pt>
                <c:pt idx="10">
                  <c:v>Social Skills </c:v>
                </c:pt>
                <c:pt idx="12">
                  <c:v>Problem Behavior</c:v>
                </c:pt>
              </c:strCache>
            </c:strRef>
          </c:cat>
          <c:val>
            <c:numRef>
              <c:f>Sheet1!$C$3:$C$15</c:f>
              <c:numCache>
                <c:formatCode>General</c:formatCode>
                <c:ptCount val="13"/>
                <c:pt idx="2">
                  <c:v>39.700000000000003</c:v>
                </c:pt>
                <c:pt idx="4">
                  <c:v>39.299999999999997</c:v>
                </c:pt>
                <c:pt idx="6">
                  <c:v>51.7</c:v>
                </c:pt>
                <c:pt idx="8">
                  <c:v>36.299999999999997</c:v>
                </c:pt>
                <c:pt idx="10">
                  <c:v>36.4</c:v>
                </c:pt>
                <c:pt idx="12">
                  <c:v>51</c:v>
                </c:pt>
              </c:numCache>
            </c:numRef>
          </c:val>
        </c:ser>
        <c:dLbls>
          <c:showLegendKey val="0"/>
          <c:showVal val="0"/>
          <c:showCatName val="0"/>
          <c:showSerName val="0"/>
          <c:showPercent val="0"/>
          <c:showBubbleSize val="0"/>
        </c:dLbls>
        <c:gapWidth val="150"/>
        <c:axId val="90021248"/>
        <c:axId val="98858112"/>
      </c:barChart>
      <c:catAx>
        <c:axId val="90021248"/>
        <c:scaling>
          <c:orientation val="minMax"/>
        </c:scaling>
        <c:delete val="0"/>
        <c:axPos val="b"/>
        <c:majorTickMark val="out"/>
        <c:minorTickMark val="none"/>
        <c:tickLblPos val="nextTo"/>
        <c:crossAx val="98858112"/>
        <c:crosses val="autoZero"/>
        <c:auto val="1"/>
        <c:lblAlgn val="ctr"/>
        <c:lblOffset val="100"/>
        <c:noMultiLvlLbl val="0"/>
      </c:catAx>
      <c:valAx>
        <c:axId val="98858112"/>
        <c:scaling>
          <c:orientation val="minMax"/>
          <c:max val="100"/>
        </c:scaling>
        <c:delete val="0"/>
        <c:axPos val="l"/>
        <c:majorGridlines>
          <c:spPr>
            <a:ln>
              <a:solidFill>
                <a:schemeClr val="accent1"/>
              </a:solidFill>
            </a:ln>
          </c:spPr>
        </c:majorGridlines>
        <c:numFmt formatCode="General" sourceLinked="1"/>
        <c:majorTickMark val="out"/>
        <c:minorTickMark val="none"/>
        <c:tickLblPos val="nextTo"/>
        <c:spPr>
          <a:ln cmpd="sng">
            <a:solidFill>
              <a:schemeClr val="accent1"/>
            </a:solidFill>
            <a:prstDash val="solid"/>
          </a:ln>
        </c:spPr>
        <c:crossAx val="90021248"/>
        <c:crosses val="autoZero"/>
        <c:crossBetween val="between"/>
        <c:majorUnit val="50"/>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884195113592997E-2"/>
          <c:y val="0"/>
          <c:w val="0.8354952218509778"/>
          <c:h val="0.83309419655876349"/>
        </c:manualLayout>
      </c:layout>
      <c:barChart>
        <c:barDir val="bar"/>
        <c:grouping val="clustered"/>
        <c:varyColors val="0"/>
        <c:ser>
          <c:idx val="0"/>
          <c:order val="0"/>
          <c:invertIfNegative val="0"/>
          <c:val>
            <c:numRef>
              <c:f>Sheet1!$B$4:$B$9</c:f>
              <c:numCache>
                <c:formatCode>General</c:formatCode>
                <c:ptCount val="6"/>
                <c:pt idx="0">
                  <c:v>0</c:v>
                </c:pt>
                <c:pt idx="2">
                  <c:v>0</c:v>
                </c:pt>
                <c:pt idx="4">
                  <c:v>0</c:v>
                </c:pt>
              </c:numCache>
            </c:numRef>
          </c:val>
        </c:ser>
        <c:ser>
          <c:idx val="1"/>
          <c:order val="1"/>
          <c:invertIfNegative val="0"/>
          <c:val>
            <c:numRef>
              <c:f>Sheet1!$C$4:$C$9</c:f>
              <c:numCache>
                <c:formatCode>General</c:formatCode>
                <c:ptCount val="6"/>
                <c:pt idx="1">
                  <c:v>0.6</c:v>
                </c:pt>
                <c:pt idx="3">
                  <c:v>0.6</c:v>
                </c:pt>
                <c:pt idx="5">
                  <c:v>0.28999999999999998</c:v>
                </c:pt>
              </c:numCache>
            </c:numRef>
          </c:val>
        </c:ser>
        <c:dLbls>
          <c:showLegendKey val="0"/>
          <c:showVal val="0"/>
          <c:showCatName val="0"/>
          <c:showSerName val="0"/>
          <c:showPercent val="0"/>
          <c:showBubbleSize val="0"/>
        </c:dLbls>
        <c:gapWidth val="150"/>
        <c:axId val="99037184"/>
        <c:axId val="99038720"/>
      </c:barChart>
      <c:catAx>
        <c:axId val="99037184"/>
        <c:scaling>
          <c:orientation val="minMax"/>
        </c:scaling>
        <c:delete val="1"/>
        <c:axPos val="l"/>
        <c:majorTickMark val="out"/>
        <c:minorTickMark val="none"/>
        <c:tickLblPos val="nextTo"/>
        <c:crossAx val="99038720"/>
        <c:crosses val="autoZero"/>
        <c:auto val="1"/>
        <c:lblAlgn val="ctr"/>
        <c:lblOffset val="100"/>
        <c:noMultiLvlLbl val="0"/>
      </c:catAx>
      <c:valAx>
        <c:axId val="99038720"/>
        <c:scaling>
          <c:orientation val="minMax"/>
        </c:scaling>
        <c:delete val="0"/>
        <c:axPos val="b"/>
        <c:majorGridlines/>
        <c:numFmt formatCode="General" sourceLinked="1"/>
        <c:majorTickMark val="out"/>
        <c:minorTickMark val="none"/>
        <c:tickLblPos val="nextTo"/>
        <c:txPr>
          <a:bodyPr/>
          <a:lstStyle/>
          <a:p>
            <a:pPr>
              <a:defRPr sz="1400"/>
            </a:pPr>
            <a:endParaRPr lang="en-US"/>
          </a:p>
        </c:txPr>
        <c:crossAx val="99037184"/>
        <c:crosses val="autoZero"/>
        <c:crossBetween val="between"/>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val>
            <c:numRef>
              <c:f>Sheet1!$B$1:$G$1</c:f>
              <c:numCache>
                <c:formatCode>General</c:formatCode>
                <c:ptCount val="6"/>
                <c:pt idx="0">
                  <c:v>0</c:v>
                </c:pt>
              </c:numCache>
            </c:numRef>
          </c:val>
        </c:ser>
        <c:ser>
          <c:idx val="1"/>
          <c:order val="1"/>
          <c:invertIfNegative val="0"/>
          <c:val>
            <c:numRef>
              <c:f>Sheet1!$B$2:$G$2</c:f>
              <c:numCache>
                <c:formatCode>General</c:formatCode>
                <c:ptCount val="6"/>
                <c:pt idx="0">
                  <c:v>0</c:v>
                </c:pt>
                <c:pt idx="2">
                  <c:v>0</c:v>
                </c:pt>
                <c:pt idx="4">
                  <c:v>0</c:v>
                </c:pt>
              </c:numCache>
            </c:numRef>
          </c:val>
        </c:ser>
        <c:ser>
          <c:idx val="2"/>
          <c:order val="2"/>
          <c:spPr>
            <a:solidFill>
              <a:schemeClr val="tx2">
                <a:lumMod val="40000"/>
                <a:lumOff val="60000"/>
              </a:schemeClr>
            </a:solidFill>
          </c:spPr>
          <c:invertIfNegative val="0"/>
          <c:dLbls>
            <c:dLbl>
              <c:idx val="0"/>
              <c:dLblPos val="inEnd"/>
              <c:showLegendKey val="0"/>
              <c:showVal val="1"/>
              <c:showCatName val="0"/>
              <c:showSerName val="0"/>
              <c:showPercent val="0"/>
              <c:showBubbleSize val="0"/>
            </c:dLbl>
            <c:dLbl>
              <c:idx val="2"/>
              <c:dLblPos val="inEnd"/>
              <c:showLegendKey val="0"/>
              <c:showVal val="1"/>
              <c:showCatName val="0"/>
              <c:showSerName val="0"/>
              <c:showPercent val="0"/>
              <c:showBubbleSize val="0"/>
            </c:dLbl>
            <c:dLbl>
              <c:idx val="4"/>
              <c:dLblPos val="inEnd"/>
              <c:showLegendKey val="0"/>
              <c:showVal val="1"/>
              <c:showCatName val="0"/>
              <c:showSerName val="0"/>
              <c:showPercent val="0"/>
              <c:showBubbleSize val="0"/>
            </c:dLbl>
            <c:txPr>
              <a:bodyPr/>
              <a:lstStyle/>
              <a:p>
                <a:pPr>
                  <a:defRPr sz="1600" b="1"/>
                </a:pPr>
                <a:endParaRPr lang="en-US"/>
              </a:p>
            </c:txPr>
            <c:dLblPos val="inEnd"/>
            <c:showLegendKey val="0"/>
            <c:showVal val="0"/>
            <c:showCatName val="0"/>
            <c:showSerName val="0"/>
            <c:showPercent val="0"/>
            <c:showBubbleSize val="0"/>
          </c:dLbls>
          <c:val>
            <c:numRef>
              <c:f>Sheet1!$B$3:$G$3</c:f>
              <c:numCache>
                <c:formatCode>General</c:formatCode>
                <c:ptCount val="6"/>
                <c:pt idx="0">
                  <c:v>41</c:v>
                </c:pt>
                <c:pt idx="2">
                  <c:v>47.5</c:v>
                </c:pt>
                <c:pt idx="4">
                  <c:v>42.2</c:v>
                </c:pt>
              </c:numCache>
            </c:numRef>
          </c:val>
        </c:ser>
        <c:dLbls>
          <c:showLegendKey val="0"/>
          <c:showVal val="0"/>
          <c:showCatName val="0"/>
          <c:showSerName val="0"/>
          <c:showPercent val="0"/>
          <c:showBubbleSize val="0"/>
        </c:dLbls>
        <c:gapWidth val="11"/>
        <c:overlap val="39"/>
        <c:axId val="99099008"/>
        <c:axId val="99100928"/>
      </c:barChart>
      <c:catAx>
        <c:axId val="99099008"/>
        <c:scaling>
          <c:orientation val="minMax"/>
        </c:scaling>
        <c:delete val="1"/>
        <c:axPos val="b"/>
        <c:title>
          <c:tx>
            <c:rich>
              <a:bodyPr anchor="b" anchorCtr="0"/>
              <a:lstStyle/>
              <a:p>
                <a:pPr>
                  <a:defRPr sz="1400"/>
                </a:pPr>
                <a:r>
                  <a:rPr lang="en-US" sz="1400"/>
                  <a:t>Social Skills                                         Problem Behavior                       Academic Competence</a:t>
                </a:r>
              </a:p>
            </c:rich>
          </c:tx>
          <c:layout>
            <c:manualLayout>
              <c:xMode val="edge"/>
              <c:yMode val="edge"/>
              <c:x val="0.14766676052053299"/>
              <c:y val="0.87816221179432863"/>
            </c:manualLayout>
          </c:layout>
          <c:overlay val="0"/>
        </c:title>
        <c:majorTickMark val="out"/>
        <c:minorTickMark val="none"/>
        <c:tickLblPos val="nextTo"/>
        <c:crossAx val="99100928"/>
        <c:crosses val="autoZero"/>
        <c:auto val="1"/>
        <c:lblAlgn val="ctr"/>
        <c:lblOffset val="100"/>
        <c:noMultiLvlLbl val="0"/>
      </c:catAx>
      <c:valAx>
        <c:axId val="99100928"/>
        <c:scaling>
          <c:orientation val="minMax"/>
        </c:scaling>
        <c:delete val="0"/>
        <c:axPos val="l"/>
        <c:majorGridlines/>
        <c:title>
          <c:tx>
            <c:rich>
              <a:bodyPr/>
              <a:lstStyle/>
              <a:p>
                <a:pPr>
                  <a:defRPr sz="1800"/>
                </a:pPr>
                <a:r>
                  <a:rPr lang="en-US" sz="1800"/>
                  <a:t>Percentile Score</a:t>
                </a:r>
              </a:p>
            </c:rich>
          </c:tx>
          <c:overlay val="0"/>
        </c:title>
        <c:numFmt formatCode="General" sourceLinked="1"/>
        <c:majorTickMark val="out"/>
        <c:minorTickMark val="none"/>
        <c:tickLblPos val="nextTo"/>
        <c:txPr>
          <a:bodyPr/>
          <a:lstStyle/>
          <a:p>
            <a:pPr>
              <a:defRPr sz="1000"/>
            </a:pPr>
            <a:endParaRPr lang="en-US"/>
          </a:p>
        </c:txPr>
        <c:crossAx val="99099008"/>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EC2B4E-C908-4B4A-8908-6625D65804EA}"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en-US"/>
        </a:p>
      </dgm:t>
    </dgm:pt>
    <dgm:pt modelId="{0A5D31F1-FB80-4EC3-8C2A-2232AA6A0814}">
      <dgm:prSet phldrT="[Text]"/>
      <dgm:spPr/>
      <dgm:t>
        <a:bodyPr/>
        <a:lstStyle/>
        <a:p>
          <a:pPr algn="ctr"/>
          <a:r>
            <a:rPr lang="en-US" dirty="0" smtClean="0"/>
            <a:t>Unit 1: Skills for Learning</a:t>
          </a:r>
          <a:endParaRPr lang="en-US" dirty="0"/>
        </a:p>
      </dgm:t>
    </dgm:pt>
    <dgm:pt modelId="{6965DF15-DACE-4B15-8701-4A04A7FE1D66}" type="parTrans" cxnId="{0AED2B77-D5C0-462B-A020-BC5329BD9B16}">
      <dgm:prSet/>
      <dgm:spPr/>
      <dgm:t>
        <a:bodyPr/>
        <a:lstStyle/>
        <a:p>
          <a:pPr algn="ctr"/>
          <a:endParaRPr lang="en-US"/>
        </a:p>
      </dgm:t>
    </dgm:pt>
    <dgm:pt modelId="{2DDEBEA2-3E85-4856-8463-4D04649CA791}" type="sibTrans" cxnId="{0AED2B77-D5C0-462B-A020-BC5329BD9B16}">
      <dgm:prSet/>
      <dgm:spPr/>
      <dgm:t>
        <a:bodyPr/>
        <a:lstStyle/>
        <a:p>
          <a:pPr algn="ctr"/>
          <a:endParaRPr lang="en-US"/>
        </a:p>
      </dgm:t>
    </dgm:pt>
    <dgm:pt modelId="{3014821B-9328-447D-8671-5A7E99A5A87A}">
      <dgm:prSet phldrT="[Text]"/>
      <dgm:spPr/>
      <dgm:t>
        <a:bodyPr/>
        <a:lstStyle/>
        <a:p>
          <a:pPr algn="ctr"/>
          <a:r>
            <a:rPr lang="en-US" dirty="0" smtClean="0"/>
            <a:t>Listening   </a:t>
          </a:r>
          <a:r>
            <a:rPr lang="en-US" dirty="0" smtClean="0">
              <a:sym typeface="Wingdings"/>
            </a:rPr>
            <a:t></a:t>
          </a:r>
          <a:r>
            <a:rPr lang="en-US" dirty="0" smtClean="0"/>
            <a:t> Focusing attention  </a:t>
          </a:r>
          <a:r>
            <a:rPr lang="en-US" dirty="0" smtClean="0">
              <a:sym typeface="Wingdings"/>
            </a:rPr>
            <a:t></a:t>
          </a:r>
          <a:r>
            <a:rPr lang="en-US" dirty="0" smtClean="0"/>
            <a:t>Using self-talk   </a:t>
          </a:r>
          <a:r>
            <a:rPr lang="en-US" dirty="0" smtClean="0">
              <a:sym typeface="Wingdings"/>
            </a:rPr>
            <a:t></a:t>
          </a:r>
          <a:r>
            <a:rPr lang="en-US" dirty="0" smtClean="0"/>
            <a:t>Being assertive</a:t>
          </a:r>
          <a:endParaRPr lang="en-US" dirty="0"/>
        </a:p>
      </dgm:t>
    </dgm:pt>
    <dgm:pt modelId="{20A9CB1B-BDFA-4D5D-881F-6F947DBF5212}" type="parTrans" cxnId="{6F0C70F5-78D7-44E3-AFDF-D773C70B2785}">
      <dgm:prSet/>
      <dgm:spPr/>
      <dgm:t>
        <a:bodyPr/>
        <a:lstStyle/>
        <a:p>
          <a:pPr algn="ctr"/>
          <a:endParaRPr lang="en-US"/>
        </a:p>
      </dgm:t>
    </dgm:pt>
    <dgm:pt modelId="{F6254FC0-92A5-4970-AAE4-13BBBBFECF0C}" type="sibTrans" cxnId="{6F0C70F5-78D7-44E3-AFDF-D773C70B2785}">
      <dgm:prSet/>
      <dgm:spPr/>
      <dgm:t>
        <a:bodyPr/>
        <a:lstStyle/>
        <a:p>
          <a:pPr algn="ctr"/>
          <a:endParaRPr lang="en-US"/>
        </a:p>
      </dgm:t>
    </dgm:pt>
    <dgm:pt modelId="{A8E71F68-C26A-422C-BF30-8325B80B0F2C}">
      <dgm:prSet phldrT="[Text]"/>
      <dgm:spPr/>
      <dgm:t>
        <a:bodyPr/>
        <a:lstStyle/>
        <a:p>
          <a:pPr algn="ctr"/>
          <a:r>
            <a:rPr lang="en-US" dirty="0" smtClean="0"/>
            <a:t>Unit 2: Empathy</a:t>
          </a:r>
          <a:endParaRPr lang="en-US" dirty="0"/>
        </a:p>
      </dgm:t>
    </dgm:pt>
    <dgm:pt modelId="{BFFAE67E-5650-4B97-9360-080C9A2D2280}" type="parTrans" cxnId="{ADAA18CF-A31A-4EE5-818E-A48150B6821F}">
      <dgm:prSet/>
      <dgm:spPr/>
      <dgm:t>
        <a:bodyPr/>
        <a:lstStyle/>
        <a:p>
          <a:pPr algn="ctr"/>
          <a:endParaRPr lang="en-US"/>
        </a:p>
      </dgm:t>
    </dgm:pt>
    <dgm:pt modelId="{BBF46968-7E3C-469A-89F6-1C5C3488CA33}" type="sibTrans" cxnId="{ADAA18CF-A31A-4EE5-818E-A48150B6821F}">
      <dgm:prSet/>
      <dgm:spPr/>
      <dgm:t>
        <a:bodyPr/>
        <a:lstStyle/>
        <a:p>
          <a:pPr algn="ctr"/>
          <a:endParaRPr lang="en-US"/>
        </a:p>
      </dgm:t>
    </dgm:pt>
    <dgm:pt modelId="{8941A7C2-7703-4E16-83C1-8B2459BFC8D9}">
      <dgm:prSet phldrT="[Text]"/>
      <dgm:spPr/>
      <dgm:t>
        <a:bodyPr/>
        <a:lstStyle/>
        <a:p>
          <a:pPr algn="ctr"/>
          <a:r>
            <a:rPr lang="en-US" dirty="0" smtClean="0"/>
            <a:t>Identifying one’s own and others’ feelings  </a:t>
          </a:r>
          <a:r>
            <a:rPr lang="en-US" dirty="0" smtClean="0">
              <a:sym typeface="Wingdings"/>
            </a:rPr>
            <a:t></a:t>
          </a:r>
          <a:r>
            <a:rPr lang="en-US" dirty="0" smtClean="0"/>
            <a:t>Taking others’ perspectives</a:t>
          </a:r>
          <a:endParaRPr lang="en-US" dirty="0"/>
        </a:p>
      </dgm:t>
    </dgm:pt>
    <dgm:pt modelId="{70FB3108-776F-4285-87E6-1DC4204475FA}" type="parTrans" cxnId="{499C0DB4-00B0-4C6F-9ED7-EF5FBCB5481D}">
      <dgm:prSet/>
      <dgm:spPr/>
      <dgm:t>
        <a:bodyPr/>
        <a:lstStyle/>
        <a:p>
          <a:pPr algn="ctr"/>
          <a:endParaRPr lang="en-US"/>
        </a:p>
      </dgm:t>
    </dgm:pt>
    <dgm:pt modelId="{E8EE4728-0887-4218-AB57-B1F54DF21670}" type="sibTrans" cxnId="{499C0DB4-00B0-4C6F-9ED7-EF5FBCB5481D}">
      <dgm:prSet/>
      <dgm:spPr/>
      <dgm:t>
        <a:bodyPr/>
        <a:lstStyle/>
        <a:p>
          <a:pPr algn="ctr"/>
          <a:endParaRPr lang="en-US"/>
        </a:p>
      </dgm:t>
    </dgm:pt>
    <dgm:pt modelId="{C3B3C426-58FC-4804-BF9C-0C9A24C2C9A7}">
      <dgm:prSet phldrT="[Text]"/>
      <dgm:spPr/>
      <dgm:t>
        <a:bodyPr/>
        <a:lstStyle/>
        <a:p>
          <a:pPr algn="ctr"/>
          <a:r>
            <a:rPr lang="en-US" dirty="0" smtClean="0"/>
            <a:t>Unit 4: Friendship Skills and Problem Solving</a:t>
          </a:r>
          <a:endParaRPr lang="en-US" dirty="0"/>
        </a:p>
      </dgm:t>
    </dgm:pt>
    <dgm:pt modelId="{D3DA9A70-C681-4DAA-9A32-714BA998531E}" type="parTrans" cxnId="{89B2D6D5-7DAD-4512-A503-44D56810038E}">
      <dgm:prSet/>
      <dgm:spPr/>
      <dgm:t>
        <a:bodyPr/>
        <a:lstStyle/>
        <a:p>
          <a:pPr algn="ctr"/>
          <a:endParaRPr lang="en-US"/>
        </a:p>
      </dgm:t>
    </dgm:pt>
    <dgm:pt modelId="{B023ACBC-38C7-4BA4-BE23-09E2FD9B0BA8}" type="sibTrans" cxnId="{89B2D6D5-7DAD-4512-A503-44D56810038E}">
      <dgm:prSet/>
      <dgm:spPr/>
      <dgm:t>
        <a:bodyPr/>
        <a:lstStyle/>
        <a:p>
          <a:pPr algn="ctr"/>
          <a:endParaRPr lang="en-US"/>
        </a:p>
      </dgm:t>
    </dgm:pt>
    <dgm:pt modelId="{1CFC3CFA-A607-4DC4-B210-FA5AB33391A4}">
      <dgm:prSet phldrT="[Text]"/>
      <dgm:spPr/>
      <dgm:t>
        <a:bodyPr/>
        <a:lstStyle/>
        <a:p>
          <a:pPr algn="ctr"/>
          <a:r>
            <a:rPr lang="en-US" dirty="0" smtClean="0"/>
            <a:t>Showing care and concern for others</a:t>
          </a:r>
          <a:endParaRPr lang="en-US" dirty="0"/>
        </a:p>
      </dgm:t>
    </dgm:pt>
    <dgm:pt modelId="{7CECF9B5-EB3B-44A6-9FEB-726B6843D640}" type="parTrans" cxnId="{B1931FD7-FC1A-4F42-B99A-5051BB279307}">
      <dgm:prSet/>
      <dgm:spPr/>
      <dgm:t>
        <a:bodyPr/>
        <a:lstStyle/>
        <a:p>
          <a:pPr algn="ctr"/>
          <a:endParaRPr lang="en-US"/>
        </a:p>
      </dgm:t>
    </dgm:pt>
    <dgm:pt modelId="{FDE60D08-8E29-4DCB-B8DE-E825E885D1B4}" type="sibTrans" cxnId="{B1931FD7-FC1A-4F42-B99A-5051BB279307}">
      <dgm:prSet/>
      <dgm:spPr/>
      <dgm:t>
        <a:bodyPr/>
        <a:lstStyle/>
        <a:p>
          <a:pPr algn="ctr"/>
          <a:endParaRPr lang="en-US"/>
        </a:p>
      </dgm:t>
    </dgm:pt>
    <dgm:pt modelId="{A8EAC853-17EC-4D9D-BA82-DC4818E9C710}">
      <dgm:prSet phldrT="[Text]"/>
      <dgm:spPr/>
      <dgm:t>
        <a:bodyPr/>
        <a:lstStyle/>
        <a:p>
          <a:pPr algn="ctr"/>
          <a:r>
            <a:rPr lang="en-US" dirty="0" smtClean="0"/>
            <a:t>Unit 3: Emotion Management</a:t>
          </a:r>
          <a:endParaRPr lang="en-US" dirty="0"/>
        </a:p>
      </dgm:t>
    </dgm:pt>
    <dgm:pt modelId="{52593CC6-B8B4-43FA-9ED6-FD41C18062C3}" type="parTrans" cxnId="{E17F7DE0-92C0-4E4E-8B56-75633693EED6}">
      <dgm:prSet/>
      <dgm:spPr/>
      <dgm:t>
        <a:bodyPr/>
        <a:lstStyle/>
        <a:p>
          <a:pPr algn="ctr"/>
          <a:endParaRPr lang="en-US"/>
        </a:p>
      </dgm:t>
    </dgm:pt>
    <dgm:pt modelId="{E356F6FB-5E23-4202-8522-5F895E1CC570}" type="sibTrans" cxnId="{E17F7DE0-92C0-4E4E-8B56-75633693EED6}">
      <dgm:prSet/>
      <dgm:spPr/>
      <dgm:t>
        <a:bodyPr/>
        <a:lstStyle/>
        <a:p>
          <a:pPr algn="ctr"/>
          <a:endParaRPr lang="en-US"/>
        </a:p>
      </dgm:t>
    </dgm:pt>
    <dgm:pt modelId="{7224F919-F046-4A69-B87E-1AB10A9BA868}">
      <dgm:prSet phldrT="[Text]"/>
      <dgm:spPr/>
      <dgm:t>
        <a:bodyPr/>
        <a:lstStyle/>
        <a:p>
          <a:pPr algn="ctr"/>
          <a:r>
            <a:rPr lang="en-US" dirty="0" smtClean="0"/>
            <a:t>Unit 5: Transitioning to Kindergarten</a:t>
          </a:r>
          <a:endParaRPr lang="en-US" dirty="0"/>
        </a:p>
      </dgm:t>
    </dgm:pt>
    <dgm:pt modelId="{3834EBE9-C34A-4B7D-82E4-0E3B1B903E77}" type="parTrans" cxnId="{A349999C-12D7-423A-AA2D-3FCE8FF5CBC1}">
      <dgm:prSet/>
      <dgm:spPr/>
      <dgm:t>
        <a:bodyPr/>
        <a:lstStyle/>
        <a:p>
          <a:pPr algn="ctr"/>
          <a:endParaRPr lang="en-US"/>
        </a:p>
      </dgm:t>
    </dgm:pt>
    <dgm:pt modelId="{8680659D-C28F-4D9E-9B32-82397A51CE6E}" type="sibTrans" cxnId="{A349999C-12D7-423A-AA2D-3FCE8FF5CBC1}">
      <dgm:prSet/>
      <dgm:spPr/>
      <dgm:t>
        <a:bodyPr/>
        <a:lstStyle/>
        <a:p>
          <a:pPr algn="ctr"/>
          <a:endParaRPr lang="en-US"/>
        </a:p>
      </dgm:t>
    </dgm:pt>
    <dgm:pt modelId="{CFF13AEC-F9A3-4161-A84D-81A45EAE02CF}">
      <dgm:prSet phldrT="[Text]"/>
      <dgm:spPr/>
      <dgm:t>
        <a:bodyPr/>
        <a:lstStyle/>
        <a:p>
          <a:pPr algn="ctr"/>
          <a:r>
            <a:rPr lang="en-US" dirty="0" smtClean="0"/>
            <a:t>Understanding strong feelings  </a:t>
          </a:r>
          <a:r>
            <a:rPr lang="en-US" dirty="0" smtClean="0">
              <a:sym typeface="Wingdings"/>
            </a:rPr>
            <a:t></a:t>
          </a:r>
          <a:r>
            <a:rPr lang="en-US" dirty="0" smtClean="0"/>
            <a:t>Identifying one’s own strong feelings</a:t>
          </a:r>
          <a:endParaRPr lang="en-US" dirty="0"/>
        </a:p>
      </dgm:t>
    </dgm:pt>
    <dgm:pt modelId="{94C9FA3B-B67E-4660-8681-2323042163FD}" type="parTrans" cxnId="{3F5A5CAC-B6BC-4869-A397-9254D012EA54}">
      <dgm:prSet/>
      <dgm:spPr/>
      <dgm:t>
        <a:bodyPr/>
        <a:lstStyle/>
        <a:p>
          <a:pPr algn="ctr"/>
          <a:endParaRPr lang="en-US"/>
        </a:p>
      </dgm:t>
    </dgm:pt>
    <dgm:pt modelId="{0AA9A8CA-FBDD-43AB-AB58-395D5F15D4B7}" type="sibTrans" cxnId="{3F5A5CAC-B6BC-4869-A397-9254D012EA54}">
      <dgm:prSet/>
      <dgm:spPr/>
      <dgm:t>
        <a:bodyPr/>
        <a:lstStyle/>
        <a:p>
          <a:pPr algn="ctr"/>
          <a:endParaRPr lang="en-US"/>
        </a:p>
      </dgm:t>
    </dgm:pt>
    <dgm:pt modelId="{0CFE6524-4FA1-4EFA-93A0-406E7E75AA88}">
      <dgm:prSet phldrT="[Text]"/>
      <dgm:spPr/>
      <dgm:t>
        <a:bodyPr/>
        <a:lstStyle/>
        <a:p>
          <a:pPr algn="ctr"/>
          <a:r>
            <a:rPr lang="en-US" dirty="0" smtClean="0"/>
            <a:t>Calming down strong feelings</a:t>
          </a:r>
          <a:endParaRPr lang="en-US" dirty="0"/>
        </a:p>
      </dgm:t>
    </dgm:pt>
    <dgm:pt modelId="{A31FD0A6-5EAC-4C3D-BBA4-32ACD560C140}" type="parTrans" cxnId="{6AA67D95-0E6F-4E82-ADFD-434409AF5FC2}">
      <dgm:prSet/>
      <dgm:spPr/>
      <dgm:t>
        <a:bodyPr/>
        <a:lstStyle/>
        <a:p>
          <a:pPr algn="ctr"/>
          <a:endParaRPr lang="en-US"/>
        </a:p>
      </dgm:t>
    </dgm:pt>
    <dgm:pt modelId="{9444ED85-603D-4174-A557-53CCD254ACC3}" type="sibTrans" cxnId="{6AA67D95-0E6F-4E82-ADFD-434409AF5FC2}">
      <dgm:prSet/>
      <dgm:spPr/>
      <dgm:t>
        <a:bodyPr/>
        <a:lstStyle/>
        <a:p>
          <a:pPr algn="ctr"/>
          <a:endParaRPr lang="en-US"/>
        </a:p>
      </dgm:t>
    </dgm:pt>
    <dgm:pt modelId="{B41D35F6-2CFB-448C-8F90-82671CAEEE3F}">
      <dgm:prSet phldrT="[Text]"/>
      <dgm:spPr/>
      <dgm:t>
        <a:bodyPr/>
        <a:lstStyle/>
        <a:p>
          <a:pPr algn="ctr"/>
          <a:r>
            <a:rPr lang="en-US" dirty="0" smtClean="0"/>
            <a:t>Making and keeping friends  </a:t>
          </a:r>
          <a:r>
            <a:rPr lang="en-US" dirty="0" smtClean="0">
              <a:sym typeface="Wingdings"/>
            </a:rPr>
            <a:t></a:t>
          </a:r>
          <a:r>
            <a:rPr lang="en-US" dirty="0" smtClean="0"/>
            <a:t>Calming down and using the Problem-Solving Steps</a:t>
          </a:r>
          <a:endParaRPr lang="en-US" dirty="0"/>
        </a:p>
      </dgm:t>
    </dgm:pt>
    <dgm:pt modelId="{BEC1E2B9-AF39-4F4E-A56B-07931A86586D}" type="parTrans" cxnId="{F121AF47-1D48-4625-9C24-E888513F6802}">
      <dgm:prSet/>
      <dgm:spPr/>
      <dgm:t>
        <a:bodyPr/>
        <a:lstStyle/>
        <a:p>
          <a:endParaRPr lang="en-US"/>
        </a:p>
      </dgm:t>
    </dgm:pt>
    <dgm:pt modelId="{E0C471A6-F05B-4424-9768-A974962C7E01}" type="sibTrans" cxnId="{F121AF47-1D48-4625-9C24-E888513F6802}">
      <dgm:prSet/>
      <dgm:spPr/>
      <dgm:t>
        <a:bodyPr/>
        <a:lstStyle/>
        <a:p>
          <a:endParaRPr lang="en-US"/>
        </a:p>
      </dgm:t>
    </dgm:pt>
    <dgm:pt modelId="{EB36745F-BE10-481F-A668-A68C86E6DDF2}">
      <dgm:prSet phldrT="[Text]"/>
      <dgm:spPr/>
      <dgm:t>
        <a:bodyPr/>
        <a:lstStyle/>
        <a:p>
          <a:pPr algn="ctr"/>
          <a:r>
            <a:rPr lang="en-US" dirty="0" smtClean="0"/>
            <a:t>Reviewing program skills and concepts   </a:t>
          </a:r>
          <a:r>
            <a:rPr lang="en-US" dirty="0" smtClean="0">
              <a:sym typeface="Wingdings"/>
            </a:rPr>
            <a:t></a:t>
          </a:r>
          <a:r>
            <a:rPr lang="en-US" dirty="0" smtClean="0"/>
            <a:t>Thinking about how they’ll help in kindergarten</a:t>
          </a:r>
          <a:endParaRPr lang="en-US" dirty="0"/>
        </a:p>
      </dgm:t>
    </dgm:pt>
    <dgm:pt modelId="{5ADA5843-0CAA-4C6C-AAAF-4250B06D3C6F}" type="parTrans" cxnId="{3F26D66B-7C32-4927-AF15-B69F06392AAF}">
      <dgm:prSet/>
      <dgm:spPr/>
      <dgm:t>
        <a:bodyPr/>
        <a:lstStyle/>
        <a:p>
          <a:endParaRPr lang="en-US"/>
        </a:p>
      </dgm:t>
    </dgm:pt>
    <dgm:pt modelId="{83E49AE1-5BD1-48B2-A43E-8FA088456451}" type="sibTrans" cxnId="{3F26D66B-7C32-4927-AF15-B69F06392AAF}">
      <dgm:prSet/>
      <dgm:spPr/>
      <dgm:t>
        <a:bodyPr/>
        <a:lstStyle/>
        <a:p>
          <a:endParaRPr lang="en-US"/>
        </a:p>
      </dgm:t>
    </dgm:pt>
    <dgm:pt modelId="{177D6489-56A9-4606-A118-68966EC9B8BC}" type="pres">
      <dgm:prSet presAssocID="{24EC2B4E-C908-4B4A-8908-6625D65804EA}" presName="linear" presStyleCnt="0">
        <dgm:presLayoutVars>
          <dgm:animLvl val="lvl"/>
          <dgm:resizeHandles val="exact"/>
        </dgm:presLayoutVars>
      </dgm:prSet>
      <dgm:spPr/>
      <dgm:t>
        <a:bodyPr/>
        <a:lstStyle/>
        <a:p>
          <a:endParaRPr lang="en-US"/>
        </a:p>
      </dgm:t>
    </dgm:pt>
    <dgm:pt modelId="{68B814F7-7E92-473B-B668-50AECE88FBBE}" type="pres">
      <dgm:prSet presAssocID="{0A5D31F1-FB80-4EC3-8C2A-2232AA6A0814}" presName="parentText" presStyleLbl="node1" presStyleIdx="0" presStyleCnt="5">
        <dgm:presLayoutVars>
          <dgm:chMax val="0"/>
          <dgm:bulletEnabled val="1"/>
        </dgm:presLayoutVars>
      </dgm:prSet>
      <dgm:spPr/>
      <dgm:t>
        <a:bodyPr/>
        <a:lstStyle/>
        <a:p>
          <a:endParaRPr lang="en-US"/>
        </a:p>
      </dgm:t>
    </dgm:pt>
    <dgm:pt modelId="{A36CDAF4-94F3-40B0-B927-336BABBB79EB}" type="pres">
      <dgm:prSet presAssocID="{0A5D31F1-FB80-4EC3-8C2A-2232AA6A0814}" presName="childText" presStyleLbl="revTx" presStyleIdx="0" presStyleCnt="5">
        <dgm:presLayoutVars>
          <dgm:bulletEnabled val="1"/>
        </dgm:presLayoutVars>
      </dgm:prSet>
      <dgm:spPr/>
      <dgm:t>
        <a:bodyPr/>
        <a:lstStyle/>
        <a:p>
          <a:endParaRPr lang="en-US"/>
        </a:p>
      </dgm:t>
    </dgm:pt>
    <dgm:pt modelId="{C797ABEA-9A97-4AC2-9122-C10D1CC35D26}" type="pres">
      <dgm:prSet presAssocID="{A8E71F68-C26A-422C-BF30-8325B80B0F2C}" presName="parentText" presStyleLbl="node1" presStyleIdx="1" presStyleCnt="5">
        <dgm:presLayoutVars>
          <dgm:chMax val="0"/>
          <dgm:bulletEnabled val="1"/>
        </dgm:presLayoutVars>
      </dgm:prSet>
      <dgm:spPr/>
      <dgm:t>
        <a:bodyPr/>
        <a:lstStyle/>
        <a:p>
          <a:endParaRPr lang="en-US"/>
        </a:p>
      </dgm:t>
    </dgm:pt>
    <dgm:pt modelId="{ECC8021F-FF0A-4B55-855B-9F1DCCD5FC32}" type="pres">
      <dgm:prSet presAssocID="{A8E71F68-C26A-422C-BF30-8325B80B0F2C}" presName="childText" presStyleLbl="revTx" presStyleIdx="1" presStyleCnt="5">
        <dgm:presLayoutVars>
          <dgm:bulletEnabled val="1"/>
        </dgm:presLayoutVars>
      </dgm:prSet>
      <dgm:spPr/>
      <dgm:t>
        <a:bodyPr/>
        <a:lstStyle/>
        <a:p>
          <a:endParaRPr lang="en-US"/>
        </a:p>
      </dgm:t>
    </dgm:pt>
    <dgm:pt modelId="{9ECF511C-079A-41CF-80C4-8DC1F1A10BC0}" type="pres">
      <dgm:prSet presAssocID="{A8EAC853-17EC-4D9D-BA82-DC4818E9C710}" presName="parentText" presStyleLbl="node1" presStyleIdx="2" presStyleCnt="5">
        <dgm:presLayoutVars>
          <dgm:chMax val="0"/>
          <dgm:bulletEnabled val="1"/>
        </dgm:presLayoutVars>
      </dgm:prSet>
      <dgm:spPr/>
      <dgm:t>
        <a:bodyPr/>
        <a:lstStyle/>
        <a:p>
          <a:endParaRPr lang="en-US"/>
        </a:p>
      </dgm:t>
    </dgm:pt>
    <dgm:pt modelId="{4E3244F8-77A8-49F8-BB25-47118B6AD083}" type="pres">
      <dgm:prSet presAssocID="{A8EAC853-17EC-4D9D-BA82-DC4818E9C710}" presName="childText" presStyleLbl="revTx" presStyleIdx="2" presStyleCnt="5">
        <dgm:presLayoutVars>
          <dgm:bulletEnabled val="1"/>
        </dgm:presLayoutVars>
      </dgm:prSet>
      <dgm:spPr/>
      <dgm:t>
        <a:bodyPr/>
        <a:lstStyle/>
        <a:p>
          <a:endParaRPr lang="en-US"/>
        </a:p>
      </dgm:t>
    </dgm:pt>
    <dgm:pt modelId="{CCE37541-779C-49E4-B997-1130000340CA}" type="pres">
      <dgm:prSet presAssocID="{C3B3C426-58FC-4804-BF9C-0C9A24C2C9A7}" presName="parentText" presStyleLbl="node1" presStyleIdx="3" presStyleCnt="5">
        <dgm:presLayoutVars>
          <dgm:chMax val="0"/>
          <dgm:bulletEnabled val="1"/>
        </dgm:presLayoutVars>
      </dgm:prSet>
      <dgm:spPr/>
      <dgm:t>
        <a:bodyPr/>
        <a:lstStyle/>
        <a:p>
          <a:endParaRPr lang="en-US"/>
        </a:p>
      </dgm:t>
    </dgm:pt>
    <dgm:pt modelId="{CED6A5BA-C24C-495E-A66A-A5610251172C}" type="pres">
      <dgm:prSet presAssocID="{C3B3C426-58FC-4804-BF9C-0C9A24C2C9A7}" presName="childText" presStyleLbl="revTx" presStyleIdx="3" presStyleCnt="5">
        <dgm:presLayoutVars>
          <dgm:bulletEnabled val="1"/>
        </dgm:presLayoutVars>
      </dgm:prSet>
      <dgm:spPr/>
      <dgm:t>
        <a:bodyPr/>
        <a:lstStyle/>
        <a:p>
          <a:endParaRPr lang="en-US"/>
        </a:p>
      </dgm:t>
    </dgm:pt>
    <dgm:pt modelId="{C1640F97-89B9-4147-B3DF-3FEA2A697B45}" type="pres">
      <dgm:prSet presAssocID="{7224F919-F046-4A69-B87E-1AB10A9BA868}" presName="parentText" presStyleLbl="node1" presStyleIdx="4" presStyleCnt="5">
        <dgm:presLayoutVars>
          <dgm:chMax val="0"/>
          <dgm:bulletEnabled val="1"/>
        </dgm:presLayoutVars>
      </dgm:prSet>
      <dgm:spPr/>
      <dgm:t>
        <a:bodyPr/>
        <a:lstStyle/>
        <a:p>
          <a:endParaRPr lang="en-US"/>
        </a:p>
      </dgm:t>
    </dgm:pt>
    <dgm:pt modelId="{CC417C78-1068-4390-BB51-5BAE17F84ED9}" type="pres">
      <dgm:prSet presAssocID="{7224F919-F046-4A69-B87E-1AB10A9BA868}" presName="childText" presStyleLbl="revTx" presStyleIdx="4" presStyleCnt="5">
        <dgm:presLayoutVars>
          <dgm:bulletEnabled val="1"/>
        </dgm:presLayoutVars>
      </dgm:prSet>
      <dgm:spPr/>
      <dgm:t>
        <a:bodyPr/>
        <a:lstStyle/>
        <a:p>
          <a:endParaRPr lang="en-US"/>
        </a:p>
      </dgm:t>
    </dgm:pt>
  </dgm:ptLst>
  <dgm:cxnLst>
    <dgm:cxn modelId="{0FEC5B2E-4610-4032-8E79-E383C4225C39}" type="presOf" srcId="{C3B3C426-58FC-4804-BF9C-0C9A24C2C9A7}" destId="{CCE37541-779C-49E4-B997-1130000340CA}" srcOrd="0" destOrd="0" presId="urn:microsoft.com/office/officeart/2005/8/layout/vList2"/>
    <dgm:cxn modelId="{0BF9E599-4744-437C-BDAC-AD863E7C3873}" type="presOf" srcId="{B41D35F6-2CFB-448C-8F90-82671CAEEE3F}" destId="{CED6A5BA-C24C-495E-A66A-A5610251172C}" srcOrd="0" destOrd="0" presId="urn:microsoft.com/office/officeart/2005/8/layout/vList2"/>
    <dgm:cxn modelId="{3C1A783B-C0A8-4F2D-A769-03591AD900B4}" type="presOf" srcId="{1CFC3CFA-A607-4DC4-B210-FA5AB33391A4}" destId="{ECC8021F-FF0A-4B55-855B-9F1DCCD5FC32}" srcOrd="0" destOrd="1" presId="urn:microsoft.com/office/officeart/2005/8/layout/vList2"/>
    <dgm:cxn modelId="{89B2D6D5-7DAD-4512-A503-44D56810038E}" srcId="{24EC2B4E-C908-4B4A-8908-6625D65804EA}" destId="{C3B3C426-58FC-4804-BF9C-0C9A24C2C9A7}" srcOrd="3" destOrd="0" parTransId="{D3DA9A70-C681-4DAA-9A32-714BA998531E}" sibTransId="{B023ACBC-38C7-4BA4-BE23-09E2FD9B0BA8}"/>
    <dgm:cxn modelId="{A78A17BE-C478-47CA-ACF5-B71A786294BA}" type="presOf" srcId="{A8E71F68-C26A-422C-BF30-8325B80B0F2C}" destId="{C797ABEA-9A97-4AC2-9122-C10D1CC35D26}" srcOrd="0" destOrd="0" presId="urn:microsoft.com/office/officeart/2005/8/layout/vList2"/>
    <dgm:cxn modelId="{0B49701A-7AEC-4B28-9771-6B562B488E47}" type="presOf" srcId="{8941A7C2-7703-4E16-83C1-8B2459BFC8D9}" destId="{ECC8021F-FF0A-4B55-855B-9F1DCCD5FC32}" srcOrd="0" destOrd="0" presId="urn:microsoft.com/office/officeart/2005/8/layout/vList2"/>
    <dgm:cxn modelId="{AF3410C6-DF6E-464A-B7D4-27FD3084205A}" type="presOf" srcId="{7224F919-F046-4A69-B87E-1AB10A9BA868}" destId="{C1640F97-89B9-4147-B3DF-3FEA2A697B45}" srcOrd="0" destOrd="0" presId="urn:microsoft.com/office/officeart/2005/8/layout/vList2"/>
    <dgm:cxn modelId="{3BD2E289-B7E4-4AD8-9CCC-16AF3E55DE81}" type="presOf" srcId="{EB36745F-BE10-481F-A668-A68C86E6DDF2}" destId="{CC417C78-1068-4390-BB51-5BAE17F84ED9}" srcOrd="0" destOrd="0" presId="urn:microsoft.com/office/officeart/2005/8/layout/vList2"/>
    <dgm:cxn modelId="{C03AAA14-C797-45B0-953D-7C8A857AE785}" type="presOf" srcId="{3014821B-9328-447D-8671-5A7E99A5A87A}" destId="{A36CDAF4-94F3-40B0-B927-336BABBB79EB}" srcOrd="0" destOrd="0" presId="urn:microsoft.com/office/officeart/2005/8/layout/vList2"/>
    <dgm:cxn modelId="{B1931FD7-FC1A-4F42-B99A-5051BB279307}" srcId="{A8E71F68-C26A-422C-BF30-8325B80B0F2C}" destId="{1CFC3CFA-A607-4DC4-B210-FA5AB33391A4}" srcOrd="1" destOrd="0" parTransId="{7CECF9B5-EB3B-44A6-9FEB-726B6843D640}" sibTransId="{FDE60D08-8E29-4DCB-B8DE-E825E885D1B4}"/>
    <dgm:cxn modelId="{ADAA18CF-A31A-4EE5-818E-A48150B6821F}" srcId="{24EC2B4E-C908-4B4A-8908-6625D65804EA}" destId="{A8E71F68-C26A-422C-BF30-8325B80B0F2C}" srcOrd="1" destOrd="0" parTransId="{BFFAE67E-5650-4B97-9360-080C9A2D2280}" sibTransId="{BBF46968-7E3C-469A-89F6-1C5C3488CA33}"/>
    <dgm:cxn modelId="{3F26D66B-7C32-4927-AF15-B69F06392AAF}" srcId="{7224F919-F046-4A69-B87E-1AB10A9BA868}" destId="{EB36745F-BE10-481F-A668-A68C86E6DDF2}" srcOrd="0" destOrd="0" parTransId="{5ADA5843-0CAA-4C6C-AAAF-4250B06D3C6F}" sibTransId="{83E49AE1-5BD1-48B2-A43E-8FA088456451}"/>
    <dgm:cxn modelId="{E17F7DE0-92C0-4E4E-8B56-75633693EED6}" srcId="{24EC2B4E-C908-4B4A-8908-6625D65804EA}" destId="{A8EAC853-17EC-4D9D-BA82-DC4818E9C710}" srcOrd="2" destOrd="0" parTransId="{52593CC6-B8B4-43FA-9ED6-FD41C18062C3}" sibTransId="{E356F6FB-5E23-4202-8522-5F895E1CC570}"/>
    <dgm:cxn modelId="{3F5A5CAC-B6BC-4869-A397-9254D012EA54}" srcId="{A8EAC853-17EC-4D9D-BA82-DC4818E9C710}" destId="{CFF13AEC-F9A3-4161-A84D-81A45EAE02CF}" srcOrd="0" destOrd="0" parTransId="{94C9FA3B-B67E-4660-8681-2323042163FD}" sibTransId="{0AA9A8CA-FBDD-43AB-AB58-395D5F15D4B7}"/>
    <dgm:cxn modelId="{6AA67D95-0E6F-4E82-ADFD-434409AF5FC2}" srcId="{A8EAC853-17EC-4D9D-BA82-DC4818E9C710}" destId="{0CFE6524-4FA1-4EFA-93A0-406E7E75AA88}" srcOrd="1" destOrd="0" parTransId="{A31FD0A6-5EAC-4C3D-BBA4-32ACD560C140}" sibTransId="{9444ED85-603D-4174-A557-53CCD254ACC3}"/>
    <dgm:cxn modelId="{D6FE2FA6-E642-4C6D-B555-5EAB124C1342}" type="presOf" srcId="{0CFE6524-4FA1-4EFA-93A0-406E7E75AA88}" destId="{4E3244F8-77A8-49F8-BB25-47118B6AD083}" srcOrd="0" destOrd="1" presId="urn:microsoft.com/office/officeart/2005/8/layout/vList2"/>
    <dgm:cxn modelId="{499C0DB4-00B0-4C6F-9ED7-EF5FBCB5481D}" srcId="{A8E71F68-C26A-422C-BF30-8325B80B0F2C}" destId="{8941A7C2-7703-4E16-83C1-8B2459BFC8D9}" srcOrd="0" destOrd="0" parTransId="{70FB3108-776F-4285-87E6-1DC4204475FA}" sibTransId="{E8EE4728-0887-4218-AB57-B1F54DF21670}"/>
    <dgm:cxn modelId="{985718A5-8A72-4C2E-981F-428D9B610857}" type="presOf" srcId="{CFF13AEC-F9A3-4161-A84D-81A45EAE02CF}" destId="{4E3244F8-77A8-49F8-BB25-47118B6AD083}" srcOrd="0" destOrd="0" presId="urn:microsoft.com/office/officeart/2005/8/layout/vList2"/>
    <dgm:cxn modelId="{BB01D80D-38F8-4909-A2C3-C6F75E83FCC0}" type="presOf" srcId="{0A5D31F1-FB80-4EC3-8C2A-2232AA6A0814}" destId="{68B814F7-7E92-473B-B668-50AECE88FBBE}" srcOrd="0" destOrd="0" presId="urn:microsoft.com/office/officeart/2005/8/layout/vList2"/>
    <dgm:cxn modelId="{31D41050-27B4-46C1-A2DF-923F6B9FC7C3}" type="presOf" srcId="{24EC2B4E-C908-4B4A-8908-6625D65804EA}" destId="{177D6489-56A9-4606-A118-68966EC9B8BC}" srcOrd="0" destOrd="0" presId="urn:microsoft.com/office/officeart/2005/8/layout/vList2"/>
    <dgm:cxn modelId="{F121AF47-1D48-4625-9C24-E888513F6802}" srcId="{C3B3C426-58FC-4804-BF9C-0C9A24C2C9A7}" destId="{B41D35F6-2CFB-448C-8F90-82671CAEEE3F}" srcOrd="0" destOrd="0" parTransId="{BEC1E2B9-AF39-4F4E-A56B-07931A86586D}" sibTransId="{E0C471A6-F05B-4424-9768-A974962C7E01}"/>
    <dgm:cxn modelId="{432DA3A0-97D6-4275-9F11-731C1A674FB0}" type="presOf" srcId="{A8EAC853-17EC-4D9D-BA82-DC4818E9C710}" destId="{9ECF511C-079A-41CF-80C4-8DC1F1A10BC0}" srcOrd="0" destOrd="0" presId="urn:microsoft.com/office/officeart/2005/8/layout/vList2"/>
    <dgm:cxn modelId="{6F0C70F5-78D7-44E3-AFDF-D773C70B2785}" srcId="{0A5D31F1-FB80-4EC3-8C2A-2232AA6A0814}" destId="{3014821B-9328-447D-8671-5A7E99A5A87A}" srcOrd="0" destOrd="0" parTransId="{20A9CB1B-BDFA-4D5D-881F-6F947DBF5212}" sibTransId="{F6254FC0-92A5-4970-AAE4-13BBBBFECF0C}"/>
    <dgm:cxn modelId="{0AED2B77-D5C0-462B-A020-BC5329BD9B16}" srcId="{24EC2B4E-C908-4B4A-8908-6625D65804EA}" destId="{0A5D31F1-FB80-4EC3-8C2A-2232AA6A0814}" srcOrd="0" destOrd="0" parTransId="{6965DF15-DACE-4B15-8701-4A04A7FE1D66}" sibTransId="{2DDEBEA2-3E85-4856-8463-4D04649CA791}"/>
    <dgm:cxn modelId="{A349999C-12D7-423A-AA2D-3FCE8FF5CBC1}" srcId="{24EC2B4E-C908-4B4A-8908-6625D65804EA}" destId="{7224F919-F046-4A69-B87E-1AB10A9BA868}" srcOrd="4" destOrd="0" parTransId="{3834EBE9-C34A-4B7D-82E4-0E3B1B903E77}" sibTransId="{8680659D-C28F-4D9E-9B32-82397A51CE6E}"/>
    <dgm:cxn modelId="{E8ED7C53-E239-4546-BADE-02A3A0828EF6}" type="presParOf" srcId="{177D6489-56A9-4606-A118-68966EC9B8BC}" destId="{68B814F7-7E92-473B-B668-50AECE88FBBE}" srcOrd="0" destOrd="0" presId="urn:microsoft.com/office/officeart/2005/8/layout/vList2"/>
    <dgm:cxn modelId="{67350F28-ED10-4F04-8421-5C459CA87EB1}" type="presParOf" srcId="{177D6489-56A9-4606-A118-68966EC9B8BC}" destId="{A36CDAF4-94F3-40B0-B927-336BABBB79EB}" srcOrd="1" destOrd="0" presId="urn:microsoft.com/office/officeart/2005/8/layout/vList2"/>
    <dgm:cxn modelId="{BE0753EF-742A-4085-A17E-CE38DBA7A586}" type="presParOf" srcId="{177D6489-56A9-4606-A118-68966EC9B8BC}" destId="{C797ABEA-9A97-4AC2-9122-C10D1CC35D26}" srcOrd="2" destOrd="0" presId="urn:microsoft.com/office/officeart/2005/8/layout/vList2"/>
    <dgm:cxn modelId="{BC5E05B6-6E16-4F62-AFB3-E648817E52A8}" type="presParOf" srcId="{177D6489-56A9-4606-A118-68966EC9B8BC}" destId="{ECC8021F-FF0A-4B55-855B-9F1DCCD5FC32}" srcOrd="3" destOrd="0" presId="urn:microsoft.com/office/officeart/2005/8/layout/vList2"/>
    <dgm:cxn modelId="{D781801E-156D-4015-B346-A9DC1F0D19EB}" type="presParOf" srcId="{177D6489-56A9-4606-A118-68966EC9B8BC}" destId="{9ECF511C-079A-41CF-80C4-8DC1F1A10BC0}" srcOrd="4" destOrd="0" presId="urn:microsoft.com/office/officeart/2005/8/layout/vList2"/>
    <dgm:cxn modelId="{AA79929C-244D-4A3D-ACE9-2504FBE7247F}" type="presParOf" srcId="{177D6489-56A9-4606-A118-68966EC9B8BC}" destId="{4E3244F8-77A8-49F8-BB25-47118B6AD083}" srcOrd="5" destOrd="0" presId="urn:microsoft.com/office/officeart/2005/8/layout/vList2"/>
    <dgm:cxn modelId="{7798B05D-1B2E-489B-9ADF-1E6CBC8C8B01}" type="presParOf" srcId="{177D6489-56A9-4606-A118-68966EC9B8BC}" destId="{CCE37541-779C-49E4-B997-1130000340CA}" srcOrd="6" destOrd="0" presId="urn:microsoft.com/office/officeart/2005/8/layout/vList2"/>
    <dgm:cxn modelId="{F3BB7F8F-04C3-462F-86CC-60626A81553C}" type="presParOf" srcId="{177D6489-56A9-4606-A118-68966EC9B8BC}" destId="{CED6A5BA-C24C-495E-A66A-A5610251172C}" srcOrd="7" destOrd="0" presId="urn:microsoft.com/office/officeart/2005/8/layout/vList2"/>
    <dgm:cxn modelId="{3469AE05-623B-4114-9D26-19B7CC5EBE52}" type="presParOf" srcId="{177D6489-56A9-4606-A118-68966EC9B8BC}" destId="{C1640F97-89B9-4147-B3DF-3FEA2A697B45}" srcOrd="8" destOrd="0" presId="urn:microsoft.com/office/officeart/2005/8/layout/vList2"/>
    <dgm:cxn modelId="{ADF20724-694E-412C-A4FD-7485F7DEE349}" type="presParOf" srcId="{177D6489-56A9-4606-A118-68966EC9B8BC}" destId="{CC417C78-1068-4390-BB51-5BAE17F84ED9}"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738A6B-4778-43B5-B6F1-6CBE179428E5}" type="doc">
      <dgm:prSet loTypeId="urn:microsoft.com/office/officeart/2005/8/layout/lProcess3" loCatId="process" qsTypeId="urn:microsoft.com/office/officeart/2005/8/quickstyle/simple1" qsCatId="simple" csTypeId="urn:microsoft.com/office/officeart/2005/8/colors/accent4_5" csCatId="accent4" phldr="1"/>
      <dgm:spPr/>
      <dgm:t>
        <a:bodyPr/>
        <a:lstStyle/>
        <a:p>
          <a:endParaRPr lang="en-US"/>
        </a:p>
      </dgm:t>
    </dgm:pt>
    <dgm:pt modelId="{FEE1B91F-2369-4425-865C-2376F8D9FE13}" type="pres">
      <dgm:prSet presAssocID="{13738A6B-4778-43B5-B6F1-6CBE179428E5}" presName="Name0" presStyleCnt="0">
        <dgm:presLayoutVars>
          <dgm:chPref val="3"/>
          <dgm:dir/>
          <dgm:animLvl val="lvl"/>
          <dgm:resizeHandles/>
        </dgm:presLayoutVars>
      </dgm:prSet>
      <dgm:spPr/>
      <dgm:t>
        <a:bodyPr/>
        <a:lstStyle/>
        <a:p>
          <a:endParaRPr lang="en-US"/>
        </a:p>
      </dgm:t>
    </dgm:pt>
  </dgm:ptLst>
  <dgm:cxnLst>
    <dgm:cxn modelId="{3C7D5590-057E-A64B-9747-32420EA9A0BF}" type="presOf" srcId="{13738A6B-4778-43B5-B6F1-6CBE179428E5}" destId="{FEE1B91F-2369-4425-865C-2376F8D9FE13}"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55AA712-28C6-43C2-BFCB-3B520B6D27B6}" type="doc">
      <dgm:prSet loTypeId="urn:microsoft.com/office/officeart/2011/layout/CircleProcess" loCatId="process" qsTypeId="urn:microsoft.com/office/officeart/2005/8/quickstyle/simple1" qsCatId="simple" csTypeId="urn:microsoft.com/office/officeart/2005/8/colors/accent3_1" csCatId="accent3" phldr="1"/>
      <dgm:spPr/>
      <dgm:t>
        <a:bodyPr/>
        <a:lstStyle/>
        <a:p>
          <a:endParaRPr lang="en-US"/>
        </a:p>
      </dgm:t>
    </dgm:pt>
    <dgm:pt modelId="{8C3A2B8B-E681-4D0A-AEA4-8C665E5EA345}">
      <dgm:prSet phldrT="[Text]">
        <dgm:style>
          <a:lnRef idx="3">
            <a:schemeClr val="lt1"/>
          </a:lnRef>
          <a:fillRef idx="1">
            <a:schemeClr val="accent6"/>
          </a:fillRef>
          <a:effectRef idx="1">
            <a:schemeClr val="accent6"/>
          </a:effectRef>
          <a:fontRef idx="minor">
            <a:schemeClr val="lt1"/>
          </a:fontRef>
        </dgm:style>
      </dgm:prSet>
      <dgm:spPr>
        <a:solidFill>
          <a:schemeClr val="accent4">
            <a:lumMod val="40000"/>
            <a:lumOff val="60000"/>
          </a:schemeClr>
        </a:solidFill>
        <a:ln>
          <a:solidFill>
            <a:schemeClr val="accent4">
              <a:lumMod val="75000"/>
            </a:schemeClr>
          </a:solidFill>
        </a:ln>
      </dgm:spPr>
      <dgm:t>
        <a:bodyPr/>
        <a:lstStyle/>
        <a:p>
          <a:r>
            <a:rPr lang="en-US" dirty="0" smtClean="0"/>
            <a:t>Questions</a:t>
          </a:r>
          <a:endParaRPr lang="en-US" dirty="0"/>
        </a:p>
      </dgm:t>
    </dgm:pt>
    <dgm:pt modelId="{DA1D1D5C-68A0-441D-889E-7CFDF55EE530}" type="parTrans" cxnId="{090DF1A4-A609-4D30-92B2-B7B01231396E}">
      <dgm:prSet/>
      <dgm:spPr/>
      <dgm:t>
        <a:bodyPr/>
        <a:lstStyle/>
        <a:p>
          <a:endParaRPr lang="en-US"/>
        </a:p>
      </dgm:t>
    </dgm:pt>
    <dgm:pt modelId="{C465BD2C-FA61-4AFD-AE74-9E9E7CF14F76}" type="sibTrans" cxnId="{090DF1A4-A609-4D30-92B2-B7B01231396E}">
      <dgm:prSet/>
      <dgm:spPr/>
      <dgm:t>
        <a:bodyPr/>
        <a:lstStyle/>
        <a:p>
          <a:endParaRPr lang="en-US"/>
        </a:p>
      </dgm:t>
    </dgm:pt>
    <dgm:pt modelId="{18C74D48-55B6-4382-A64D-15333400C873}">
      <dgm:prSet phldrT="[Text]">
        <dgm:style>
          <a:lnRef idx="3">
            <a:schemeClr val="lt1"/>
          </a:lnRef>
          <a:fillRef idx="1">
            <a:schemeClr val="accent6"/>
          </a:fillRef>
          <a:effectRef idx="1">
            <a:schemeClr val="accent6"/>
          </a:effectRef>
          <a:fontRef idx="minor">
            <a:schemeClr val="lt1"/>
          </a:fontRef>
        </dgm:style>
      </dgm:prSet>
      <dgm:spPr>
        <a:solidFill>
          <a:schemeClr val="accent4">
            <a:lumMod val="40000"/>
            <a:lumOff val="60000"/>
          </a:schemeClr>
        </a:solidFill>
        <a:ln>
          <a:solidFill>
            <a:schemeClr val="accent4">
              <a:lumMod val="75000"/>
            </a:schemeClr>
          </a:solidFill>
        </a:ln>
      </dgm:spPr>
      <dgm:t>
        <a:bodyPr/>
        <a:lstStyle/>
        <a:p>
          <a:r>
            <a:rPr lang="en-US" dirty="0" smtClean="0"/>
            <a:t>Next Steps</a:t>
          </a:r>
          <a:endParaRPr lang="en-US" dirty="0"/>
        </a:p>
      </dgm:t>
    </dgm:pt>
    <dgm:pt modelId="{D63B5715-DD97-4894-8F6D-49F608ACB5B8}" type="parTrans" cxnId="{8D195006-8083-4764-A52A-6FF8498EA6AA}">
      <dgm:prSet/>
      <dgm:spPr/>
      <dgm:t>
        <a:bodyPr/>
        <a:lstStyle/>
        <a:p>
          <a:endParaRPr lang="en-US"/>
        </a:p>
      </dgm:t>
    </dgm:pt>
    <dgm:pt modelId="{A9F19E55-B48C-45F1-A2E2-C6388A38D8DF}" type="sibTrans" cxnId="{8D195006-8083-4764-A52A-6FF8498EA6AA}">
      <dgm:prSet/>
      <dgm:spPr/>
      <dgm:t>
        <a:bodyPr/>
        <a:lstStyle/>
        <a:p>
          <a:endParaRPr lang="en-US"/>
        </a:p>
      </dgm:t>
    </dgm:pt>
    <dgm:pt modelId="{2A496065-C4E9-4620-AE6C-1B4674140984}" type="pres">
      <dgm:prSet presAssocID="{F55AA712-28C6-43C2-BFCB-3B520B6D27B6}" presName="Name0" presStyleCnt="0">
        <dgm:presLayoutVars>
          <dgm:chMax val="11"/>
          <dgm:chPref val="11"/>
          <dgm:dir/>
          <dgm:resizeHandles/>
        </dgm:presLayoutVars>
      </dgm:prSet>
      <dgm:spPr/>
      <dgm:t>
        <a:bodyPr/>
        <a:lstStyle/>
        <a:p>
          <a:endParaRPr lang="en-US"/>
        </a:p>
      </dgm:t>
    </dgm:pt>
    <dgm:pt modelId="{BE6CD5A0-B696-40A7-B1C4-003C1A917039}" type="pres">
      <dgm:prSet presAssocID="{18C74D48-55B6-4382-A64D-15333400C873}" presName="Accent2" presStyleCnt="0"/>
      <dgm:spPr/>
    </dgm:pt>
    <dgm:pt modelId="{865C33B5-521A-4AD4-84D3-DC4353DA0CE3}" type="pres">
      <dgm:prSet presAssocID="{18C74D48-55B6-4382-A64D-15333400C873}" presName="Accent" presStyleLbl="node1" presStyleIdx="0" presStyleCnt="2"/>
      <dgm:spPr>
        <a:ln>
          <a:solidFill>
            <a:schemeClr val="accent4">
              <a:lumMod val="75000"/>
            </a:schemeClr>
          </a:solidFill>
        </a:ln>
        <a:scene3d>
          <a:camera prst="orthographicFront"/>
          <a:lightRig rig="threePt" dir="t"/>
        </a:scene3d>
        <a:sp3d>
          <a:bevelT w="120650" h="88900"/>
          <a:bevelB w="88900" h="31750"/>
        </a:sp3d>
      </dgm:spPr>
      <dgm:t>
        <a:bodyPr/>
        <a:lstStyle/>
        <a:p>
          <a:endParaRPr lang="en-US"/>
        </a:p>
      </dgm:t>
    </dgm:pt>
    <dgm:pt modelId="{03E0EAA8-5A10-4C8E-88B5-4B5CC408A597}" type="pres">
      <dgm:prSet presAssocID="{18C74D48-55B6-4382-A64D-15333400C873}" presName="ParentBackground2" presStyleCnt="0"/>
      <dgm:spPr/>
    </dgm:pt>
    <dgm:pt modelId="{79F7C910-8A17-4BD3-80F7-14D628BD6A26}" type="pres">
      <dgm:prSet presAssocID="{18C74D48-55B6-4382-A64D-15333400C873}" presName="ParentBackground" presStyleLbl="fgAcc1" presStyleIdx="0" presStyleCnt="2"/>
      <dgm:spPr/>
      <dgm:t>
        <a:bodyPr/>
        <a:lstStyle/>
        <a:p>
          <a:endParaRPr lang="en-US"/>
        </a:p>
      </dgm:t>
    </dgm:pt>
    <dgm:pt modelId="{0FFF8861-A8BC-4349-BF6A-CE81D9DD4145}" type="pres">
      <dgm:prSet presAssocID="{18C74D48-55B6-4382-A64D-15333400C873}" presName="Parent2" presStyleLbl="revTx" presStyleIdx="0" presStyleCnt="0">
        <dgm:presLayoutVars>
          <dgm:chMax val="1"/>
          <dgm:chPref val="1"/>
          <dgm:bulletEnabled val="1"/>
        </dgm:presLayoutVars>
      </dgm:prSet>
      <dgm:spPr/>
      <dgm:t>
        <a:bodyPr/>
        <a:lstStyle/>
        <a:p>
          <a:endParaRPr lang="en-US"/>
        </a:p>
      </dgm:t>
    </dgm:pt>
    <dgm:pt modelId="{CF4F1CB8-379E-4134-AF05-4ED7B7A8C122}" type="pres">
      <dgm:prSet presAssocID="{8C3A2B8B-E681-4D0A-AEA4-8C665E5EA345}" presName="Accent1" presStyleCnt="0"/>
      <dgm:spPr/>
    </dgm:pt>
    <dgm:pt modelId="{B74525F9-4DED-41D2-994D-5E36230B36B3}" type="pres">
      <dgm:prSet presAssocID="{8C3A2B8B-E681-4D0A-AEA4-8C665E5EA345}" presName="Accent" presStyleLbl="node1" presStyleIdx="1" presStyleCnt="2"/>
      <dgm:spPr>
        <a:ln>
          <a:solidFill>
            <a:schemeClr val="accent4">
              <a:lumMod val="75000"/>
            </a:schemeClr>
          </a:solidFill>
        </a:ln>
        <a:scene3d>
          <a:camera prst="orthographicFront"/>
          <a:lightRig rig="threePt" dir="t"/>
        </a:scene3d>
        <a:sp3d>
          <a:bevelT w="120650" h="88900"/>
          <a:bevelB w="88900" h="31750"/>
        </a:sp3d>
      </dgm:spPr>
      <dgm:t>
        <a:bodyPr/>
        <a:lstStyle/>
        <a:p>
          <a:endParaRPr lang="en-US"/>
        </a:p>
      </dgm:t>
    </dgm:pt>
    <dgm:pt modelId="{5C6DDF66-87C7-4FBE-87B5-87343BD9630E}" type="pres">
      <dgm:prSet presAssocID="{8C3A2B8B-E681-4D0A-AEA4-8C665E5EA345}" presName="ParentBackground1" presStyleCnt="0"/>
      <dgm:spPr/>
    </dgm:pt>
    <dgm:pt modelId="{3C1E9B06-1461-40E7-9D86-31622E971EC8}" type="pres">
      <dgm:prSet presAssocID="{8C3A2B8B-E681-4D0A-AEA4-8C665E5EA345}" presName="ParentBackground" presStyleLbl="fgAcc1" presStyleIdx="1" presStyleCnt="2"/>
      <dgm:spPr/>
      <dgm:t>
        <a:bodyPr/>
        <a:lstStyle/>
        <a:p>
          <a:endParaRPr lang="en-US"/>
        </a:p>
      </dgm:t>
    </dgm:pt>
    <dgm:pt modelId="{7AA15B82-CCF4-436C-BA5A-3A3CBFAE6DCD}" type="pres">
      <dgm:prSet presAssocID="{8C3A2B8B-E681-4D0A-AEA4-8C665E5EA345}" presName="Parent1" presStyleLbl="revTx" presStyleIdx="0" presStyleCnt="0">
        <dgm:presLayoutVars>
          <dgm:chMax val="1"/>
          <dgm:chPref val="1"/>
          <dgm:bulletEnabled val="1"/>
        </dgm:presLayoutVars>
      </dgm:prSet>
      <dgm:spPr/>
      <dgm:t>
        <a:bodyPr/>
        <a:lstStyle/>
        <a:p>
          <a:endParaRPr lang="en-US"/>
        </a:p>
      </dgm:t>
    </dgm:pt>
  </dgm:ptLst>
  <dgm:cxnLst>
    <dgm:cxn modelId="{090DF1A4-A609-4D30-92B2-B7B01231396E}" srcId="{F55AA712-28C6-43C2-BFCB-3B520B6D27B6}" destId="{8C3A2B8B-E681-4D0A-AEA4-8C665E5EA345}" srcOrd="0" destOrd="0" parTransId="{DA1D1D5C-68A0-441D-889E-7CFDF55EE530}" sibTransId="{C465BD2C-FA61-4AFD-AE74-9E9E7CF14F76}"/>
    <dgm:cxn modelId="{8D195006-8083-4764-A52A-6FF8498EA6AA}" srcId="{F55AA712-28C6-43C2-BFCB-3B520B6D27B6}" destId="{18C74D48-55B6-4382-A64D-15333400C873}" srcOrd="1" destOrd="0" parTransId="{D63B5715-DD97-4894-8F6D-49F608ACB5B8}" sibTransId="{A9F19E55-B48C-45F1-A2E2-C6388A38D8DF}"/>
    <dgm:cxn modelId="{859E30CE-1028-4C05-A9D9-A4F4DAF3B6A1}" type="presOf" srcId="{F55AA712-28C6-43C2-BFCB-3B520B6D27B6}" destId="{2A496065-C4E9-4620-AE6C-1B4674140984}" srcOrd="0" destOrd="0" presId="urn:microsoft.com/office/officeart/2011/layout/CircleProcess"/>
    <dgm:cxn modelId="{DC559DDC-839F-4B96-B98E-8D1826CF2963}" type="presOf" srcId="{18C74D48-55B6-4382-A64D-15333400C873}" destId="{79F7C910-8A17-4BD3-80F7-14D628BD6A26}" srcOrd="0" destOrd="0" presId="urn:microsoft.com/office/officeart/2011/layout/CircleProcess"/>
    <dgm:cxn modelId="{EC8C2A1C-37DD-4B7E-875F-19839DE6507A}" type="presOf" srcId="{8C3A2B8B-E681-4D0A-AEA4-8C665E5EA345}" destId="{3C1E9B06-1461-40E7-9D86-31622E971EC8}" srcOrd="0" destOrd="0" presId="urn:microsoft.com/office/officeart/2011/layout/CircleProcess"/>
    <dgm:cxn modelId="{93236E02-E35E-477D-90BE-A2A683F620E0}" type="presOf" srcId="{8C3A2B8B-E681-4D0A-AEA4-8C665E5EA345}" destId="{7AA15B82-CCF4-436C-BA5A-3A3CBFAE6DCD}" srcOrd="1" destOrd="0" presId="urn:microsoft.com/office/officeart/2011/layout/CircleProcess"/>
    <dgm:cxn modelId="{6D928B83-D37C-414E-B308-5A6D21EB2115}" type="presOf" srcId="{18C74D48-55B6-4382-A64D-15333400C873}" destId="{0FFF8861-A8BC-4349-BF6A-CE81D9DD4145}" srcOrd="1" destOrd="0" presId="urn:microsoft.com/office/officeart/2011/layout/CircleProcess"/>
    <dgm:cxn modelId="{7EA43CE4-E420-4051-B242-46DED6DFCEDE}" type="presParOf" srcId="{2A496065-C4E9-4620-AE6C-1B4674140984}" destId="{BE6CD5A0-B696-40A7-B1C4-003C1A917039}" srcOrd="0" destOrd="0" presId="urn:microsoft.com/office/officeart/2011/layout/CircleProcess"/>
    <dgm:cxn modelId="{67AE96C2-2A80-4E2A-B491-150030AB08D5}" type="presParOf" srcId="{BE6CD5A0-B696-40A7-B1C4-003C1A917039}" destId="{865C33B5-521A-4AD4-84D3-DC4353DA0CE3}" srcOrd="0" destOrd="0" presId="urn:microsoft.com/office/officeart/2011/layout/CircleProcess"/>
    <dgm:cxn modelId="{1E2A245A-8674-4ABE-B73D-8837E516E7A7}" type="presParOf" srcId="{2A496065-C4E9-4620-AE6C-1B4674140984}" destId="{03E0EAA8-5A10-4C8E-88B5-4B5CC408A597}" srcOrd="1" destOrd="0" presId="urn:microsoft.com/office/officeart/2011/layout/CircleProcess"/>
    <dgm:cxn modelId="{C1F421F8-A682-424D-93F4-AA44E199CE75}" type="presParOf" srcId="{03E0EAA8-5A10-4C8E-88B5-4B5CC408A597}" destId="{79F7C910-8A17-4BD3-80F7-14D628BD6A26}" srcOrd="0" destOrd="0" presId="urn:microsoft.com/office/officeart/2011/layout/CircleProcess"/>
    <dgm:cxn modelId="{202A5983-D466-4112-9BF9-9B1D4D06DD34}" type="presParOf" srcId="{2A496065-C4E9-4620-AE6C-1B4674140984}" destId="{0FFF8861-A8BC-4349-BF6A-CE81D9DD4145}" srcOrd="2" destOrd="0" presId="urn:microsoft.com/office/officeart/2011/layout/CircleProcess"/>
    <dgm:cxn modelId="{2571028B-DD46-4F09-B871-9A0B0BF2A335}" type="presParOf" srcId="{2A496065-C4E9-4620-AE6C-1B4674140984}" destId="{CF4F1CB8-379E-4134-AF05-4ED7B7A8C122}" srcOrd="3" destOrd="0" presId="urn:microsoft.com/office/officeart/2011/layout/CircleProcess"/>
    <dgm:cxn modelId="{57D57BE5-2170-4E3B-B849-0417E8054384}" type="presParOf" srcId="{CF4F1CB8-379E-4134-AF05-4ED7B7A8C122}" destId="{B74525F9-4DED-41D2-994D-5E36230B36B3}" srcOrd="0" destOrd="0" presId="urn:microsoft.com/office/officeart/2011/layout/CircleProcess"/>
    <dgm:cxn modelId="{084CEB18-5024-494D-9E7E-945A4A32921F}" type="presParOf" srcId="{2A496065-C4E9-4620-AE6C-1B4674140984}" destId="{5C6DDF66-87C7-4FBE-87B5-87343BD9630E}" srcOrd="4" destOrd="0" presId="urn:microsoft.com/office/officeart/2011/layout/CircleProcess"/>
    <dgm:cxn modelId="{D9058A06-B541-4F0C-A563-8AFBD222A713}" type="presParOf" srcId="{5C6DDF66-87C7-4FBE-87B5-87343BD9630E}" destId="{3C1E9B06-1461-40E7-9D86-31622E971EC8}" srcOrd="0" destOrd="0" presId="urn:microsoft.com/office/officeart/2011/layout/CircleProcess"/>
    <dgm:cxn modelId="{F08D6499-DBFE-4BF4-9EC8-6A3FCF8BDF25}" type="presParOf" srcId="{2A496065-C4E9-4620-AE6C-1B4674140984}" destId="{7AA15B82-CCF4-436C-BA5A-3A3CBFAE6DCD}" srcOrd="5"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0.18991</cdr:x>
      <cdr:y>0.1441</cdr:y>
    </cdr:from>
    <cdr:to>
      <cdr:x>0.33234</cdr:x>
      <cdr:y>0.27951</cdr:y>
    </cdr:to>
    <cdr:sp macro="" textlink="">
      <cdr:nvSpPr>
        <cdr:cNvPr id="2" name="TextBox 1"/>
        <cdr:cNvSpPr txBox="1"/>
      </cdr:nvSpPr>
      <cdr:spPr>
        <a:xfrm xmlns:a="http://schemas.openxmlformats.org/drawingml/2006/main">
          <a:off x="1219200" y="395288"/>
          <a:ext cx="914400" cy="3714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0.16211</cdr:x>
      <cdr:y>0.09494</cdr:y>
    </cdr:from>
    <cdr:to>
      <cdr:x>0.37576</cdr:x>
      <cdr:y>0.22688</cdr:y>
    </cdr:to>
    <cdr:sp macro="" textlink="">
      <cdr:nvSpPr>
        <cdr:cNvPr id="3" name="TextBox 2"/>
        <cdr:cNvSpPr txBox="1"/>
      </cdr:nvSpPr>
      <cdr:spPr>
        <a:xfrm xmlns:a="http://schemas.openxmlformats.org/drawingml/2006/main">
          <a:off x="1334109" y="412360"/>
          <a:ext cx="1758254" cy="57306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t>Emotional </a:t>
          </a:r>
          <a:r>
            <a:rPr lang="en-US" sz="1800" b="1" dirty="0" smtClean="0"/>
            <a:t>Support</a:t>
          </a:r>
          <a:r>
            <a:rPr lang="en-US" sz="1800" dirty="0" smtClean="0"/>
            <a:t>-small</a:t>
          </a:r>
          <a:r>
            <a:rPr lang="en-US" sz="1800" baseline="0" dirty="0" smtClean="0"/>
            <a:t> effect size</a:t>
          </a:r>
          <a:endParaRPr lang="en-US" sz="1800" dirty="0"/>
        </a:p>
      </cdr:txBody>
    </cdr:sp>
  </cdr:relSizeAnchor>
  <cdr:relSizeAnchor xmlns:cdr="http://schemas.openxmlformats.org/drawingml/2006/chartDrawing">
    <cdr:from>
      <cdr:x>0.44065</cdr:x>
      <cdr:y>0.0816</cdr:y>
    </cdr:from>
    <cdr:to>
      <cdr:x>0.58309</cdr:x>
      <cdr:y>0.20313</cdr:y>
    </cdr:to>
    <cdr:sp macro="" textlink="">
      <cdr:nvSpPr>
        <cdr:cNvPr id="4" name="TextBox 3"/>
        <cdr:cNvSpPr txBox="1"/>
      </cdr:nvSpPr>
      <cdr:spPr>
        <a:xfrm xmlns:a="http://schemas.openxmlformats.org/drawingml/2006/main">
          <a:off x="2828925" y="223838"/>
          <a:ext cx="914400" cy="3333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0.16806</cdr:x>
      <cdr:y>0.64935</cdr:y>
    </cdr:from>
    <cdr:to>
      <cdr:x>0.42029</cdr:x>
      <cdr:y>0.76914</cdr:y>
    </cdr:to>
    <cdr:sp macro="" textlink="">
      <cdr:nvSpPr>
        <cdr:cNvPr id="6" name="TextBox 5"/>
        <cdr:cNvSpPr txBox="1"/>
      </cdr:nvSpPr>
      <cdr:spPr>
        <a:xfrm xmlns:a="http://schemas.openxmlformats.org/drawingml/2006/main">
          <a:off x="1383094" y="2820405"/>
          <a:ext cx="2075752" cy="5202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t>Instructional </a:t>
          </a:r>
          <a:r>
            <a:rPr lang="en-US" sz="1800" b="1" dirty="0" smtClean="0"/>
            <a:t>Support</a:t>
          </a:r>
          <a:r>
            <a:rPr lang="en-US" sz="1800" dirty="0" smtClean="0"/>
            <a:t>-moderate</a:t>
          </a:r>
          <a:r>
            <a:rPr lang="en-US" sz="1800" baseline="0" dirty="0" smtClean="0"/>
            <a:t> effect size</a:t>
          </a:r>
          <a:endParaRPr lang="en-US" sz="1800" dirty="0"/>
        </a:p>
      </cdr:txBody>
    </cdr:sp>
  </cdr:relSizeAnchor>
  <cdr:relSizeAnchor xmlns:cdr="http://schemas.openxmlformats.org/drawingml/2006/chartDrawing">
    <cdr:from>
      <cdr:x>0.37654</cdr:x>
      <cdr:y>0.40936</cdr:y>
    </cdr:from>
    <cdr:to>
      <cdr:x>0.95216</cdr:x>
      <cdr:y>0.49708</cdr:y>
    </cdr:to>
    <cdr:sp macro="" textlink="">
      <cdr:nvSpPr>
        <cdr:cNvPr id="7" name="TextBox 6"/>
        <cdr:cNvSpPr txBox="1"/>
      </cdr:nvSpPr>
      <cdr:spPr>
        <a:xfrm xmlns:a="http://schemas.openxmlformats.org/drawingml/2006/main">
          <a:off x="3098800" y="1778000"/>
          <a:ext cx="47371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600" dirty="0"/>
        </a:p>
      </cdr:txBody>
    </cdr:sp>
  </cdr:relSizeAnchor>
  <cdr:relSizeAnchor xmlns:cdr="http://schemas.openxmlformats.org/drawingml/2006/chartDrawing">
    <cdr:from>
      <cdr:x>0.16204</cdr:x>
      <cdr:y>0.37427</cdr:y>
    </cdr:from>
    <cdr:to>
      <cdr:x>0.95062</cdr:x>
      <cdr:y>0.46199</cdr:y>
    </cdr:to>
    <cdr:sp macro="" textlink="">
      <cdr:nvSpPr>
        <cdr:cNvPr id="8" name="TextBox 7"/>
        <cdr:cNvSpPr txBox="1"/>
      </cdr:nvSpPr>
      <cdr:spPr>
        <a:xfrm xmlns:a="http://schemas.openxmlformats.org/drawingml/2006/main">
          <a:off x="1333500" y="1625600"/>
          <a:ext cx="64897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Classroom Organization</a:t>
          </a:r>
          <a:r>
            <a:rPr lang="en-US" sz="1800" dirty="0" smtClean="0"/>
            <a:t>-moderate effect size</a:t>
          </a:r>
          <a:endParaRPr lang="en-US" sz="1800" dirty="0"/>
        </a:p>
      </cdr:txBody>
    </cdr:sp>
  </cdr:relSizeAnchor>
  <cdr:relSizeAnchor xmlns:cdr="http://schemas.openxmlformats.org/drawingml/2006/chartDrawing">
    <cdr:from>
      <cdr:x>0.39506</cdr:x>
      <cdr:y>0.88889</cdr:y>
    </cdr:from>
    <cdr:to>
      <cdr:x>0.55247</cdr:x>
      <cdr:y>0.97368</cdr:y>
    </cdr:to>
    <cdr:sp macro="" textlink="">
      <cdr:nvSpPr>
        <cdr:cNvPr id="9" name="TextBox 8"/>
        <cdr:cNvSpPr txBox="1"/>
      </cdr:nvSpPr>
      <cdr:spPr>
        <a:xfrm xmlns:a="http://schemas.openxmlformats.org/drawingml/2006/main">
          <a:off x="3251200" y="3860800"/>
          <a:ext cx="1295400" cy="368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0" dirty="0" smtClean="0"/>
            <a:t>Effect Size</a:t>
          </a:r>
          <a:endParaRPr lang="en-US" sz="1800" b="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4393" cy="46577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38871" y="1"/>
            <a:ext cx="3014393" cy="465773"/>
          </a:xfrm>
          <a:prstGeom prst="rect">
            <a:avLst/>
          </a:prstGeom>
        </p:spPr>
        <p:txBody>
          <a:bodyPr vert="horz" lIns="91577" tIns="45789" rIns="91577" bIns="45789" rtlCol="0"/>
          <a:lstStyle>
            <a:lvl1pPr algn="r">
              <a:defRPr sz="1200"/>
            </a:lvl1pPr>
          </a:lstStyle>
          <a:p>
            <a:fld id="{70E4C750-EBAF-4822-8839-15B74E3B183A}" type="datetimeFigureOut">
              <a:rPr lang="en-US" smtClean="0"/>
              <a:t>2/4/2016</a:t>
            </a:fld>
            <a:endParaRPr lang="en-US"/>
          </a:p>
        </p:txBody>
      </p:sp>
      <p:sp>
        <p:nvSpPr>
          <p:cNvPr id="4" name="Footer Placeholder 3"/>
          <p:cNvSpPr>
            <a:spLocks noGrp="1"/>
          </p:cNvSpPr>
          <p:nvPr>
            <p:ph type="ftr" sz="quarter" idx="2"/>
          </p:nvPr>
        </p:nvSpPr>
        <p:spPr>
          <a:xfrm>
            <a:off x="1" y="8841739"/>
            <a:ext cx="3014393" cy="46577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38871" y="8841739"/>
            <a:ext cx="3014393" cy="465773"/>
          </a:xfrm>
          <a:prstGeom prst="rect">
            <a:avLst/>
          </a:prstGeom>
        </p:spPr>
        <p:txBody>
          <a:bodyPr vert="horz" lIns="91577" tIns="45789" rIns="91577" bIns="45789" rtlCol="0" anchor="b"/>
          <a:lstStyle>
            <a:lvl1pPr algn="r">
              <a:defRPr sz="1200"/>
            </a:lvl1pPr>
          </a:lstStyle>
          <a:p>
            <a:fld id="{90DD82A2-F2C6-4321-8474-F9252FE0533C}" type="slidenum">
              <a:rPr lang="en-US" smtClean="0"/>
              <a:t>‹#›</a:t>
            </a:fld>
            <a:endParaRPr lang="en-US"/>
          </a:p>
        </p:txBody>
      </p:sp>
    </p:spTree>
    <p:extLst>
      <p:ext uri="{BB962C8B-B14F-4D97-AF65-F5344CB8AC3E}">
        <p14:creationId xmlns:p14="http://schemas.microsoft.com/office/powerpoint/2010/main" val="3141120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3315" tIns="46658" rIns="93315" bIns="46658" rtlCol="0"/>
          <a:lstStyle>
            <a:lvl1pPr algn="l">
              <a:defRPr sz="1200"/>
            </a:lvl1pPr>
          </a:lstStyle>
          <a:p>
            <a:endParaRPr lang="en-US"/>
          </a:p>
        </p:txBody>
      </p:sp>
      <p:sp>
        <p:nvSpPr>
          <p:cNvPr id="3" name="Date Placeholder 2"/>
          <p:cNvSpPr>
            <a:spLocks noGrp="1"/>
          </p:cNvSpPr>
          <p:nvPr>
            <p:ph type="dt" idx="1"/>
          </p:nvPr>
        </p:nvSpPr>
        <p:spPr>
          <a:xfrm>
            <a:off x="3939467" y="0"/>
            <a:ext cx="3013763" cy="465455"/>
          </a:xfrm>
          <a:prstGeom prst="rect">
            <a:avLst/>
          </a:prstGeom>
        </p:spPr>
        <p:txBody>
          <a:bodyPr vert="horz" lIns="93315" tIns="46658" rIns="93315" bIns="46658" rtlCol="0"/>
          <a:lstStyle>
            <a:lvl1pPr algn="r">
              <a:defRPr sz="1200"/>
            </a:lvl1pPr>
          </a:lstStyle>
          <a:p>
            <a:fld id="{AA6F130A-3563-44A9-9D3A-0488F6E088E8}" type="datetimeFigureOut">
              <a:rPr lang="en-US" smtClean="0"/>
              <a:pPr/>
              <a:t>2/4/2016</a:t>
            </a:fld>
            <a:endParaRPr lang="en-US"/>
          </a:p>
        </p:txBody>
      </p:sp>
      <p:sp>
        <p:nvSpPr>
          <p:cNvPr id="4" name="Slide Image Placeholder 3"/>
          <p:cNvSpPr>
            <a:spLocks noGrp="1" noRot="1" noChangeAspect="1"/>
          </p:cNvSpPr>
          <p:nvPr>
            <p:ph type="sldImg" idx="2"/>
          </p:nvPr>
        </p:nvSpPr>
        <p:spPr>
          <a:xfrm>
            <a:off x="1152525" y="700088"/>
            <a:ext cx="4649788" cy="3489325"/>
          </a:xfrm>
          <a:prstGeom prst="rect">
            <a:avLst/>
          </a:prstGeom>
          <a:noFill/>
          <a:ln w="12700">
            <a:solidFill>
              <a:prstClr val="black"/>
            </a:solidFill>
          </a:ln>
        </p:spPr>
        <p:txBody>
          <a:bodyPr vert="horz" lIns="93315" tIns="46658" rIns="93315" bIns="46658" rtlCol="0" anchor="ctr"/>
          <a:lstStyle/>
          <a:p>
            <a:endParaRPr lang="en-US"/>
          </a:p>
        </p:txBody>
      </p:sp>
      <p:sp>
        <p:nvSpPr>
          <p:cNvPr id="5" name="Notes Placeholder 4"/>
          <p:cNvSpPr>
            <a:spLocks noGrp="1"/>
          </p:cNvSpPr>
          <p:nvPr>
            <p:ph type="body" sz="quarter" idx="3"/>
          </p:nvPr>
        </p:nvSpPr>
        <p:spPr>
          <a:xfrm>
            <a:off x="695484" y="4421824"/>
            <a:ext cx="5563870" cy="4189095"/>
          </a:xfrm>
          <a:prstGeom prst="rect">
            <a:avLst/>
          </a:prstGeom>
        </p:spPr>
        <p:txBody>
          <a:bodyPr vert="horz" lIns="93315" tIns="46658" rIns="93315" bIns="4665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5455"/>
          </a:xfrm>
          <a:prstGeom prst="rect">
            <a:avLst/>
          </a:prstGeom>
        </p:spPr>
        <p:txBody>
          <a:bodyPr vert="horz" lIns="93315" tIns="46658" rIns="93315" bIns="46658"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842030"/>
            <a:ext cx="3013763" cy="465455"/>
          </a:xfrm>
          <a:prstGeom prst="rect">
            <a:avLst/>
          </a:prstGeom>
        </p:spPr>
        <p:txBody>
          <a:bodyPr vert="horz" lIns="93315" tIns="46658" rIns="93315" bIns="46658" rtlCol="0" anchor="b"/>
          <a:lstStyle>
            <a:lvl1pPr algn="r">
              <a:defRPr sz="1200"/>
            </a:lvl1pPr>
          </a:lstStyle>
          <a:p>
            <a:fld id="{441B54BD-5531-4DE4-838B-58716ED477DE}" type="slidenum">
              <a:rPr lang="en-US" smtClean="0"/>
              <a:pPr/>
              <a:t>‹#›</a:t>
            </a:fld>
            <a:endParaRPr lang="en-US"/>
          </a:p>
        </p:txBody>
      </p:sp>
    </p:spTree>
    <p:extLst>
      <p:ext uri="{BB962C8B-B14F-4D97-AF65-F5344CB8AC3E}">
        <p14:creationId xmlns:p14="http://schemas.microsoft.com/office/powerpoint/2010/main" val="2697562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41B54BD-5531-4DE4-838B-58716ED477DE}" type="slidenum">
              <a:rPr lang="en-US" smtClean="0"/>
              <a:pPr/>
              <a:t>1</a:t>
            </a:fld>
            <a:endParaRPr lang="en-US"/>
          </a:p>
        </p:txBody>
      </p:sp>
    </p:spTree>
    <p:extLst>
      <p:ext uri="{BB962C8B-B14F-4D97-AF65-F5344CB8AC3E}">
        <p14:creationId xmlns:p14="http://schemas.microsoft.com/office/powerpoint/2010/main" val="651083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a:t>
            </a:r>
          </a:p>
          <a:p>
            <a:endParaRPr lang="en-US" dirty="0"/>
          </a:p>
          <a:p>
            <a:pPr marL="174705" indent="-174705">
              <a:buFont typeface="Arial" pitchFamily="34" charset="0"/>
              <a:buChar char="•"/>
            </a:pPr>
            <a:r>
              <a:rPr lang="en-US" b="1" dirty="0"/>
              <a:t>The </a:t>
            </a:r>
            <a:r>
              <a:rPr lang="en-US" b="1" i="1" dirty="0"/>
              <a:t>Second Step </a:t>
            </a:r>
            <a:r>
              <a:rPr lang="en-US" b="1" dirty="0"/>
              <a:t>early learning program is a universal, classroom-based program designed to </a:t>
            </a:r>
            <a:r>
              <a:rPr lang="en-US" b="1" dirty="0" smtClean="0"/>
              <a:t>increase </a:t>
            </a:r>
            <a:r>
              <a:rPr lang="en-US" b="1" dirty="0"/>
              <a:t>children’s school readiness and social </a:t>
            </a:r>
            <a:r>
              <a:rPr lang="en-US" b="1" dirty="0" smtClean="0"/>
              <a:t>success and decrease problem behaviors by </a:t>
            </a:r>
            <a:r>
              <a:rPr lang="en-US" b="1" dirty="0"/>
              <a:t>building their social-emotional competence and self-regulation skills.</a:t>
            </a:r>
          </a:p>
          <a:p>
            <a:pPr marL="174705" indent="-174705">
              <a:buFont typeface="Arial" pitchFamily="34" charset="0"/>
              <a:buChar char="•"/>
            </a:pPr>
            <a:r>
              <a:rPr lang="en-US" b="1" dirty="0"/>
              <a:t>It supports skill development in four key areas of social-emotional competence: empathy, emotion management, friendship skills and problem solving, and Skills for Learning</a:t>
            </a:r>
            <a:r>
              <a:rPr lang="en-US" b="1" dirty="0" smtClean="0"/>
              <a:t>.</a:t>
            </a:r>
          </a:p>
          <a:p>
            <a:pPr marL="174705" indent="-174705" defTabSz="920618">
              <a:buFont typeface="Arial" pitchFamily="34" charset="0"/>
              <a:buChar char="•"/>
            </a:pPr>
            <a:r>
              <a:rPr lang="en-US" b="1" dirty="0" smtClean="0"/>
              <a:t>Designed for four</a:t>
            </a:r>
            <a:r>
              <a:rPr lang="en-US" b="1" baseline="0" dirty="0" smtClean="0"/>
              <a:t> year olds but works well with mixed age classrooms and 3 year olds.</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441B54BD-5531-4DE4-838B-58716ED477DE}" type="slidenum">
              <a:rPr lang="en-US" smtClean="0"/>
              <a:pPr/>
              <a:t>16</a:t>
            </a:fld>
            <a:endParaRPr lang="en-US"/>
          </a:p>
        </p:txBody>
      </p:sp>
    </p:spTree>
    <p:extLst>
      <p:ext uri="{BB962C8B-B14F-4D97-AF65-F5344CB8AC3E}">
        <p14:creationId xmlns:p14="http://schemas.microsoft.com/office/powerpoint/2010/main" val="768966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a:t>
            </a:r>
          </a:p>
          <a:p>
            <a:r>
              <a:rPr lang="en-US" dirty="0" smtClean="0">
                <a:effectLst/>
              </a:rPr>
              <a:t>Introduce the program materials:</a:t>
            </a:r>
          </a:p>
          <a:p>
            <a:pPr marL="174967" indent="-174967">
              <a:buFont typeface="Arial" pitchFamily="34" charset="0"/>
              <a:buChar char="•"/>
            </a:pPr>
            <a:r>
              <a:rPr lang="en-US" b="1" dirty="0" smtClean="0">
                <a:effectLst/>
              </a:rPr>
              <a:t>The </a:t>
            </a:r>
            <a:r>
              <a:rPr lang="en-US" b="1" i="1" dirty="0" smtClean="0">
                <a:effectLst/>
              </a:rPr>
              <a:t>Second Step</a:t>
            </a:r>
            <a:r>
              <a:rPr lang="en-US" b="1" dirty="0" smtClean="0">
                <a:effectLst/>
              </a:rPr>
              <a:t> program comes with everything you need to teach it successfully.</a:t>
            </a:r>
          </a:p>
          <a:p>
            <a:pPr marL="174967" indent="-174967">
              <a:buFont typeface="Arial" pitchFamily="34" charset="0"/>
              <a:buChar char="•"/>
            </a:pPr>
            <a:r>
              <a:rPr lang="en-US" b="1" dirty="0" smtClean="0">
                <a:effectLst/>
              </a:rPr>
              <a:t>Materials</a:t>
            </a:r>
            <a:r>
              <a:rPr lang="en-US" b="1" baseline="0" dirty="0" smtClean="0">
                <a:effectLst/>
              </a:rPr>
              <a:t> include:</a:t>
            </a:r>
            <a:endParaRPr lang="en-US" b="0" baseline="0" dirty="0" smtClean="0">
              <a:effectLst/>
            </a:endParaRPr>
          </a:p>
          <a:p>
            <a:pPr marL="641545" lvl="1" indent="-174967">
              <a:buFont typeface="Arial" pitchFamily="34" charset="0"/>
              <a:buChar char="•"/>
            </a:pPr>
            <a:r>
              <a:rPr lang="en-US" b="1" baseline="0" dirty="0" smtClean="0">
                <a:effectLst/>
              </a:rPr>
              <a:t>Unit cards</a:t>
            </a:r>
          </a:p>
          <a:p>
            <a:pPr marL="641545" lvl="1" indent="-174967">
              <a:buFont typeface="Arial" pitchFamily="34" charset="0"/>
              <a:buChar char="•"/>
            </a:pPr>
            <a:r>
              <a:rPr lang="en-US" b="1" baseline="0" dirty="0" smtClean="0">
                <a:effectLst/>
              </a:rPr>
              <a:t>Weekly Theme Cards</a:t>
            </a:r>
          </a:p>
          <a:p>
            <a:pPr marL="641545" lvl="1" indent="-174967">
              <a:buFont typeface="Arial" pitchFamily="34" charset="0"/>
              <a:buChar char="•"/>
            </a:pPr>
            <a:r>
              <a:rPr lang="en-US" b="1" baseline="0" dirty="0" smtClean="0">
                <a:effectLst/>
              </a:rPr>
              <a:t>Puppets</a:t>
            </a:r>
          </a:p>
          <a:p>
            <a:pPr marL="641545" lvl="1" indent="-174967">
              <a:buFont typeface="Arial" pitchFamily="34" charset="0"/>
              <a:buChar char="•"/>
            </a:pPr>
            <a:r>
              <a:rPr lang="en-US" b="1" baseline="0" dirty="0" smtClean="0">
                <a:effectLst/>
              </a:rPr>
              <a:t>Posters</a:t>
            </a:r>
          </a:p>
          <a:p>
            <a:pPr marL="641545" lvl="1" indent="-174967">
              <a:buFont typeface="Arial" pitchFamily="34" charset="0"/>
              <a:buChar char="•"/>
            </a:pPr>
            <a:r>
              <a:rPr lang="en-US" b="1" baseline="0" dirty="0" smtClean="0">
                <a:effectLst/>
              </a:rPr>
              <a:t>Feelings and Listening Rules Cards</a:t>
            </a:r>
          </a:p>
          <a:p>
            <a:pPr marL="641545" lvl="1" indent="-174967">
              <a:buFont typeface="Arial" pitchFamily="34" charset="0"/>
              <a:buChar char="•"/>
            </a:pPr>
            <a:r>
              <a:rPr lang="en-US" b="1" baseline="0" dirty="0" smtClean="0">
                <a:effectLst/>
              </a:rPr>
              <a:t>Teaching Materials Notebook</a:t>
            </a:r>
          </a:p>
          <a:p>
            <a:pPr marL="641545" lvl="1" indent="-174967">
              <a:buFont typeface="Arial" pitchFamily="34" charset="0"/>
              <a:buChar char="•"/>
            </a:pPr>
            <a:r>
              <a:rPr lang="en-US" b="1" i="1" baseline="0" dirty="0" smtClean="0">
                <a:effectLst/>
              </a:rPr>
              <a:t>Join In and Sing </a:t>
            </a:r>
            <a:r>
              <a:rPr lang="en-US" b="1" baseline="0" dirty="0" smtClean="0">
                <a:effectLst/>
              </a:rPr>
              <a:t>CD</a:t>
            </a:r>
          </a:p>
          <a:p>
            <a:pPr marL="641545" lvl="1" indent="-174967">
              <a:buFont typeface="Arial" pitchFamily="34" charset="0"/>
              <a:buChar char="•"/>
            </a:pPr>
            <a:r>
              <a:rPr lang="en-US" b="1" baseline="0" dirty="0" smtClean="0">
                <a:effectLst/>
              </a:rPr>
              <a:t>And we are providing you with one book per lesson (for Day 5 of each week)</a:t>
            </a:r>
          </a:p>
          <a:p>
            <a:pPr marL="174967" indent="-174967" defTabSz="933155">
              <a:buFont typeface="Arial" pitchFamily="34" charset="0"/>
              <a:buChar char="•"/>
              <a:defRPr/>
            </a:pPr>
            <a:r>
              <a:rPr lang="en-US" b="1" u="none" dirty="0" smtClean="0">
                <a:solidFill>
                  <a:schemeClr val="tx1"/>
                </a:solidFill>
                <a:effectLst/>
              </a:rPr>
              <a:t>Core social-emotional and self-regulation skills are taught in 28 Weekly Themes, divided into five units. </a:t>
            </a:r>
          </a:p>
          <a:p>
            <a:pPr marL="174967" indent="-174967" defTabSz="933155">
              <a:buFont typeface="Arial" pitchFamily="34" charset="0"/>
              <a:buChar char="•"/>
              <a:defRPr/>
            </a:pPr>
            <a:r>
              <a:rPr lang="en-US" b="1" u="none" dirty="0" smtClean="0">
                <a:solidFill>
                  <a:schemeClr val="tx1"/>
                </a:solidFill>
                <a:effectLst/>
              </a:rPr>
              <a:t>The Weekly Themes are presented on</a:t>
            </a:r>
            <a:r>
              <a:rPr lang="en-US" b="1" u="none" baseline="0" dirty="0" smtClean="0">
                <a:solidFill>
                  <a:schemeClr val="tx1"/>
                </a:solidFill>
                <a:effectLst/>
              </a:rPr>
              <a:t> large photo cards </a:t>
            </a:r>
            <a:r>
              <a:rPr lang="en-US" b="1" u="none" dirty="0" smtClean="0">
                <a:solidFill>
                  <a:schemeClr val="tx1"/>
                </a:solidFill>
                <a:effectLst/>
              </a:rPr>
              <a:t>that feature short five- to seven-minute daily</a:t>
            </a:r>
            <a:r>
              <a:rPr lang="en-US" b="1" u="none" baseline="0" dirty="0" smtClean="0">
                <a:solidFill>
                  <a:schemeClr val="tx1"/>
                </a:solidFill>
                <a:effectLst/>
              </a:rPr>
              <a:t> activities </a:t>
            </a:r>
            <a:r>
              <a:rPr lang="en-US" b="1" u="none" dirty="0" smtClean="0">
                <a:solidFill>
                  <a:schemeClr val="tx1"/>
                </a:solidFill>
                <a:effectLst/>
              </a:rPr>
              <a:t>designed to be integrated into the flow of the day.</a:t>
            </a:r>
          </a:p>
          <a:p>
            <a:pPr marL="174967" indent="-174967" defTabSz="933155">
              <a:buFont typeface="Arial" pitchFamily="34" charset="0"/>
              <a:buChar char="•"/>
              <a:defRPr/>
            </a:pPr>
            <a:r>
              <a:rPr lang="en-US" b="1" dirty="0" smtClean="0">
                <a:effectLst/>
              </a:rPr>
              <a:t>The program is taught through a variety of learning strategies:</a:t>
            </a:r>
          </a:p>
          <a:p>
            <a:pPr marL="641545" lvl="1" indent="-174967">
              <a:buFont typeface="Arial" pitchFamily="34" charset="0"/>
              <a:buChar char="•"/>
            </a:pPr>
            <a:r>
              <a:rPr lang="en-US" b="1" dirty="0" smtClean="0">
                <a:effectLst/>
              </a:rPr>
              <a:t>Puppet</a:t>
            </a:r>
            <a:r>
              <a:rPr lang="en-US" b="1" baseline="0" dirty="0" smtClean="0">
                <a:effectLst/>
              </a:rPr>
              <a:t> Scripts </a:t>
            </a:r>
            <a:r>
              <a:rPr lang="en-US" b="1" dirty="0" smtClean="0">
                <a:effectLst/>
              </a:rPr>
              <a:t>that feature the two puppets included in the kit </a:t>
            </a:r>
          </a:p>
          <a:p>
            <a:pPr marL="641545" lvl="1" indent="-174967">
              <a:buFont typeface="Arial" pitchFamily="34" charset="0"/>
              <a:buChar char="•"/>
            </a:pPr>
            <a:r>
              <a:rPr lang="en-US" b="1" dirty="0" smtClean="0">
                <a:effectLst/>
              </a:rPr>
              <a:t>Story and Discussion activities based on large color photos of typical early childhood scenarios </a:t>
            </a:r>
          </a:p>
          <a:p>
            <a:pPr marL="641545" lvl="1" indent="-174967">
              <a:buFont typeface="Arial" pitchFamily="34" charset="0"/>
              <a:buChar char="•"/>
            </a:pPr>
            <a:r>
              <a:rPr lang="en-US" b="1" dirty="0" smtClean="0">
                <a:effectLst/>
              </a:rPr>
              <a:t>Skill Practices</a:t>
            </a:r>
            <a:r>
              <a:rPr lang="en-US" b="1" baseline="0" dirty="0" smtClean="0">
                <a:effectLst/>
              </a:rPr>
              <a:t> </a:t>
            </a:r>
            <a:r>
              <a:rPr lang="en-US" b="1" dirty="0" smtClean="0">
                <a:effectLst/>
              </a:rPr>
              <a:t>that can be done in small groups or large groups, or can be integrated into daily activities </a:t>
            </a:r>
          </a:p>
          <a:p>
            <a:pPr marL="641545" lvl="1" indent="-174967">
              <a:buFont typeface="Arial" pitchFamily="34" charset="0"/>
              <a:buChar char="•"/>
            </a:pPr>
            <a:r>
              <a:rPr lang="en-US" b="1" dirty="0" smtClean="0">
                <a:effectLst/>
              </a:rPr>
              <a:t>Songs written to common melodies that reinforce program skills and concepts </a:t>
            </a:r>
          </a:p>
          <a:p>
            <a:pPr marL="641545" lvl="1" indent="-174967">
              <a:buFont typeface="Arial" pitchFamily="34" charset="0"/>
              <a:buChar char="•"/>
            </a:pPr>
            <a:r>
              <a:rPr lang="en-US" b="1" dirty="0" smtClean="0">
                <a:effectLst/>
              </a:rPr>
              <a:t>Brain</a:t>
            </a:r>
            <a:r>
              <a:rPr lang="en-US" b="1" baseline="0" dirty="0" smtClean="0">
                <a:effectLst/>
              </a:rPr>
              <a:t> Builder games </a:t>
            </a:r>
            <a:r>
              <a:rPr lang="en-US" b="1" dirty="0" smtClean="0">
                <a:effectLst/>
              </a:rPr>
              <a:t>that develop children’s ability to pay attention, remember, and control their behavior </a:t>
            </a:r>
          </a:p>
          <a:p>
            <a:pPr marL="641545" lvl="1" indent="-174967">
              <a:buFont typeface="Arial" pitchFamily="34" charset="0"/>
              <a:buChar char="•"/>
            </a:pPr>
            <a:r>
              <a:rPr lang="en-US" b="1" dirty="0" smtClean="0">
                <a:effectLst/>
              </a:rPr>
              <a:t>Visual aids, including a set of 4 Listening</a:t>
            </a:r>
            <a:r>
              <a:rPr lang="en-US" b="1" baseline="0" dirty="0" smtClean="0">
                <a:effectLst/>
              </a:rPr>
              <a:t> Rules Cards</a:t>
            </a:r>
            <a:r>
              <a:rPr lang="en-US" b="1" dirty="0" smtClean="0">
                <a:effectLst/>
              </a:rPr>
              <a:t>, 20 Feelings Cards, and 3 colorful posters.</a:t>
            </a:r>
          </a:p>
          <a:p>
            <a:pPr marL="641545" lvl="1" indent="-174967">
              <a:buFont typeface="Arial" pitchFamily="34" charset="0"/>
              <a:buChar char="•"/>
            </a:pPr>
            <a:r>
              <a:rPr lang="en-US" b="1" dirty="0" smtClean="0">
                <a:effectLst/>
              </a:rPr>
              <a:t>Home</a:t>
            </a:r>
            <a:r>
              <a:rPr lang="en-US" b="1" baseline="0" dirty="0" smtClean="0">
                <a:effectLst/>
              </a:rPr>
              <a:t> Link activities </a:t>
            </a:r>
            <a:r>
              <a:rPr lang="en-US" b="1" dirty="0" smtClean="0">
                <a:effectLst/>
              </a:rPr>
              <a:t>that help families learn more about the skills their children are learning and reinforce those skills at home </a:t>
            </a:r>
          </a:p>
          <a:p>
            <a:endParaRPr lang="en-US" baseline="0" dirty="0" smtClean="0">
              <a:effectLst/>
            </a:endParaRPr>
          </a:p>
          <a:p>
            <a:r>
              <a:rPr lang="en-US" baseline="0" dirty="0" smtClean="0">
                <a:effectLst/>
              </a:rPr>
              <a:t>Activity</a:t>
            </a:r>
          </a:p>
          <a:p>
            <a:pPr marL="174967" indent="-174967">
              <a:buFont typeface="Arial" pitchFamily="34" charset="0"/>
              <a:buChar char="•"/>
            </a:pPr>
            <a:r>
              <a:rPr lang="en-US" baseline="0" dirty="0" smtClean="0">
                <a:effectLst/>
              </a:rPr>
              <a:t>Have participants spend a few minutes finding each of the items in their kit: </a:t>
            </a:r>
            <a:r>
              <a:rPr lang="en-US" b="1" baseline="0" dirty="0" smtClean="0">
                <a:effectLst/>
              </a:rPr>
              <a:t>Open your kit and each take a turn finding one of the materials identified on the slide. Sit down when your group has found one of each item. </a:t>
            </a:r>
            <a:r>
              <a:rPr lang="en-US" b="0" baseline="0" dirty="0" smtClean="0">
                <a:effectLst/>
              </a:rPr>
              <a:t>Give participants a few minutes to find one of each of the items. </a:t>
            </a:r>
            <a:r>
              <a:rPr lang="en-US" b="1" baseline="0" dirty="0" smtClean="0">
                <a:effectLst/>
              </a:rPr>
              <a:t>There is a lot of good stuff in your kits! </a:t>
            </a:r>
          </a:p>
        </p:txBody>
      </p:sp>
      <p:sp>
        <p:nvSpPr>
          <p:cNvPr id="4" name="Slide Number Placeholder 3"/>
          <p:cNvSpPr>
            <a:spLocks noGrp="1"/>
          </p:cNvSpPr>
          <p:nvPr>
            <p:ph type="sldNum" sz="quarter" idx="10"/>
          </p:nvPr>
        </p:nvSpPr>
        <p:spPr/>
        <p:txBody>
          <a:bodyPr/>
          <a:lstStyle/>
          <a:p>
            <a:fld id="{441B54BD-5531-4DE4-838B-58716ED477DE}" type="slidenum">
              <a:rPr lang="en-US" smtClean="0"/>
              <a:pPr/>
              <a:t>17</a:t>
            </a:fld>
            <a:endParaRPr lang="en-US"/>
          </a:p>
        </p:txBody>
      </p:sp>
    </p:spTree>
    <p:extLst>
      <p:ext uri="{BB962C8B-B14F-4D97-AF65-F5344CB8AC3E}">
        <p14:creationId xmlns:p14="http://schemas.microsoft.com/office/powerpoint/2010/main" val="768966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a:t>
            </a:r>
          </a:p>
          <a:p>
            <a:r>
              <a:rPr lang="en-US" dirty="0" smtClean="0"/>
              <a:t>Introduce the program elements:</a:t>
            </a:r>
          </a:p>
          <a:p>
            <a:pPr marL="174967" indent="-174967">
              <a:buFont typeface="Arial" pitchFamily="34" charset="0"/>
              <a:buChar char="•"/>
            </a:pPr>
            <a:r>
              <a:rPr lang="en-US" b="1" dirty="0" smtClean="0">
                <a:effectLst/>
              </a:rPr>
              <a:t>Children learn best when they practice skills and concepts many times and in different ways. </a:t>
            </a:r>
          </a:p>
          <a:p>
            <a:pPr marL="174967" indent="-174967">
              <a:buFont typeface="Arial" pitchFamily="34" charset="0"/>
              <a:buChar char="•"/>
            </a:pPr>
            <a:r>
              <a:rPr lang="en-US" b="1" dirty="0" smtClean="0">
                <a:effectLst/>
              </a:rPr>
              <a:t>That’s why the </a:t>
            </a:r>
            <a:r>
              <a:rPr lang="en-US" b="1" i="1" dirty="0" smtClean="0">
                <a:effectLst/>
              </a:rPr>
              <a:t>Second Step</a:t>
            </a:r>
            <a:r>
              <a:rPr lang="en-US" b="1" dirty="0" smtClean="0">
                <a:effectLst/>
              </a:rPr>
              <a:t> program includes elements for both teaching </a:t>
            </a:r>
            <a:r>
              <a:rPr lang="en-US" b="1" i="1" dirty="0" smtClean="0">
                <a:effectLst/>
              </a:rPr>
              <a:t>and</a:t>
            </a:r>
            <a:r>
              <a:rPr lang="en-US" b="1" dirty="0" smtClean="0">
                <a:effectLst/>
              </a:rPr>
              <a:t> reinforcing skills and concepts. </a:t>
            </a:r>
          </a:p>
          <a:p>
            <a:pPr marL="174967" indent="-174967">
              <a:buFont typeface="Arial" pitchFamily="34" charset="0"/>
              <a:buChar char="•"/>
            </a:pPr>
            <a:r>
              <a:rPr lang="en-US" b="1" dirty="0" smtClean="0">
                <a:effectLst/>
              </a:rPr>
              <a:t>Children learn the skills through a variety of Weekly Theme activities</a:t>
            </a:r>
            <a:r>
              <a:rPr lang="en-US" b="1" baseline="0" dirty="0" smtClean="0">
                <a:effectLst/>
              </a:rPr>
              <a:t>. Then r</a:t>
            </a:r>
            <a:r>
              <a:rPr lang="en-US" b="1" dirty="0" smtClean="0">
                <a:effectLst/>
              </a:rPr>
              <a:t>einforcing</a:t>
            </a:r>
            <a:r>
              <a:rPr lang="en-US" b="1" baseline="0" dirty="0" smtClean="0">
                <a:effectLst/>
              </a:rPr>
              <a:t> activities </a:t>
            </a:r>
            <a:r>
              <a:rPr lang="en-US" b="1" dirty="0" smtClean="0">
                <a:effectLst/>
              </a:rPr>
              <a:t>provide more opportunities for children to cement their skills.</a:t>
            </a:r>
          </a:p>
          <a:p>
            <a:pPr marL="174967" indent="-174967">
              <a:buFont typeface="Arial" pitchFamily="34" charset="0"/>
              <a:buChar char="•"/>
            </a:pPr>
            <a:r>
              <a:rPr lang="en-US" b="1" baseline="0" dirty="0" smtClean="0">
                <a:effectLst/>
              </a:rPr>
              <a:t>Reinforcing activities are Using Skills Every Day, Home Links, practice opportunities, and Curriculum Connections.</a:t>
            </a:r>
          </a:p>
        </p:txBody>
      </p:sp>
      <p:sp>
        <p:nvSpPr>
          <p:cNvPr id="4" name="Slide Number Placeholder 3"/>
          <p:cNvSpPr>
            <a:spLocks noGrp="1"/>
          </p:cNvSpPr>
          <p:nvPr>
            <p:ph type="sldNum" sz="quarter" idx="10"/>
          </p:nvPr>
        </p:nvSpPr>
        <p:spPr/>
        <p:txBody>
          <a:bodyPr/>
          <a:lstStyle/>
          <a:p>
            <a:fld id="{441B54BD-5531-4DE4-838B-58716ED477DE}" type="slidenum">
              <a:rPr lang="en-US" smtClean="0"/>
              <a:pPr/>
              <a:t>18</a:t>
            </a:fld>
            <a:endParaRPr lang="en-US"/>
          </a:p>
        </p:txBody>
      </p:sp>
    </p:spTree>
    <p:extLst>
      <p:ext uri="{BB962C8B-B14F-4D97-AF65-F5344CB8AC3E}">
        <p14:creationId xmlns:p14="http://schemas.microsoft.com/office/powerpoint/2010/main" val="768966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a:t>
            </a:r>
          </a:p>
          <a:p>
            <a:r>
              <a:rPr lang="en-US" dirty="0" smtClean="0"/>
              <a:t>Discuss the program’s skills and topics in more detail:</a:t>
            </a:r>
          </a:p>
          <a:p>
            <a:pPr marL="174967" indent="-174967">
              <a:buFont typeface="Arial" pitchFamily="34" charset="0"/>
              <a:buChar char="•"/>
            </a:pPr>
            <a:r>
              <a:rPr lang="en-US" b="1" dirty="0" smtClean="0"/>
              <a:t>Let’s take a closer look at the program’s skills and</a:t>
            </a:r>
            <a:r>
              <a:rPr lang="en-US" b="1" baseline="0" dirty="0" smtClean="0"/>
              <a:t> topics.</a:t>
            </a:r>
            <a:endParaRPr lang="en-US" b="1" dirty="0" smtClean="0"/>
          </a:p>
          <a:p>
            <a:pPr marL="174967" indent="-174967">
              <a:buFont typeface="Arial" pitchFamily="34" charset="0"/>
              <a:buChar char="•"/>
            </a:pPr>
            <a:r>
              <a:rPr lang="en-US" b="1" dirty="0" smtClean="0">
                <a:effectLst/>
              </a:rPr>
              <a:t>The </a:t>
            </a:r>
            <a:r>
              <a:rPr lang="en-US" b="1" i="1" dirty="0" smtClean="0">
                <a:effectLst/>
              </a:rPr>
              <a:t>Second Step </a:t>
            </a:r>
            <a:r>
              <a:rPr lang="en-US" b="1" i="1" baseline="0" dirty="0" smtClean="0">
                <a:effectLst/>
              </a:rPr>
              <a:t> </a:t>
            </a:r>
            <a:r>
              <a:rPr lang="en-US" b="1" dirty="0" smtClean="0">
                <a:effectLst/>
              </a:rPr>
              <a:t>Weekly Themes are divided into five units: </a:t>
            </a:r>
          </a:p>
          <a:p>
            <a:pPr marL="641545" lvl="1" indent="-174967">
              <a:buFont typeface="Arial" pitchFamily="34" charset="0"/>
              <a:buChar char="•"/>
            </a:pPr>
            <a:r>
              <a:rPr lang="en-US" b="1" dirty="0" smtClean="0">
                <a:effectLst/>
              </a:rPr>
              <a:t>Unit 1: Skills for Learning—Weeks 1–6</a:t>
            </a:r>
          </a:p>
          <a:p>
            <a:pPr marL="641545" lvl="1" indent="-174967">
              <a:buFont typeface="Arial" pitchFamily="34" charset="0"/>
              <a:buChar char="•"/>
            </a:pPr>
            <a:r>
              <a:rPr lang="en-US" b="1" u="none" dirty="0" smtClean="0">
                <a:effectLst/>
              </a:rPr>
              <a:t>Unit</a:t>
            </a:r>
            <a:r>
              <a:rPr lang="en-US" b="1" u="none" baseline="0" dirty="0" smtClean="0">
                <a:effectLst/>
              </a:rPr>
              <a:t> 2: Empathy—Weeks 7–12</a:t>
            </a:r>
            <a:endParaRPr lang="en-US" b="1" u="none" dirty="0" smtClean="0">
              <a:effectLst/>
            </a:endParaRPr>
          </a:p>
          <a:p>
            <a:pPr marL="641545" lvl="1" indent="-174967">
              <a:buFont typeface="Arial" pitchFamily="34" charset="0"/>
              <a:buChar char="•"/>
            </a:pPr>
            <a:r>
              <a:rPr lang="en-US" b="1" u="none" dirty="0" smtClean="0">
                <a:effectLst/>
              </a:rPr>
              <a:t>Unit 3: Emotion Management —Weeks</a:t>
            </a:r>
            <a:r>
              <a:rPr lang="en-US" b="1" u="none" baseline="0" dirty="0" smtClean="0">
                <a:effectLst/>
              </a:rPr>
              <a:t> 13–18</a:t>
            </a:r>
            <a:endParaRPr lang="en-US" b="1" u="none" dirty="0" smtClean="0">
              <a:effectLst/>
            </a:endParaRPr>
          </a:p>
          <a:p>
            <a:pPr marL="641545" lvl="1" indent="-174967">
              <a:buFont typeface="Arial" pitchFamily="34" charset="0"/>
              <a:buChar char="•"/>
            </a:pPr>
            <a:r>
              <a:rPr lang="en-US" b="1" u="none" dirty="0" smtClean="0">
                <a:effectLst/>
              </a:rPr>
              <a:t>Unit 4: Friendship Skills and Problem</a:t>
            </a:r>
            <a:r>
              <a:rPr lang="en-US" b="1" u="none" baseline="0" dirty="0" smtClean="0">
                <a:effectLst/>
              </a:rPr>
              <a:t> Solving—Weeks 19–25</a:t>
            </a:r>
            <a:endParaRPr lang="en-US" b="1" u="none" dirty="0" smtClean="0">
              <a:effectLst/>
            </a:endParaRPr>
          </a:p>
          <a:p>
            <a:pPr marL="641545" lvl="1" indent="-174967">
              <a:buFont typeface="Arial" pitchFamily="34" charset="0"/>
              <a:buChar char="•"/>
            </a:pPr>
            <a:r>
              <a:rPr lang="en-US" b="1" u="none" dirty="0" smtClean="0">
                <a:effectLst/>
              </a:rPr>
              <a:t>Unit</a:t>
            </a:r>
            <a:r>
              <a:rPr lang="en-US" b="1" u="none" baseline="0" dirty="0" smtClean="0">
                <a:effectLst/>
              </a:rPr>
              <a:t> 5: Transitioning to Kindergarten—Weeks 26–28</a:t>
            </a:r>
            <a:endParaRPr lang="en-US" b="1" u="none" dirty="0" smtClean="0">
              <a:effectLst/>
            </a:endParaRPr>
          </a:p>
          <a:p>
            <a:endParaRPr lang="en-US" dirty="0" smtClean="0">
              <a:effectLst/>
            </a:endParaRPr>
          </a:p>
          <a:p>
            <a:r>
              <a:rPr lang="en-US" dirty="0" smtClean="0">
                <a:effectLst/>
              </a:rPr>
              <a:t>Activity</a:t>
            </a:r>
          </a:p>
          <a:p>
            <a:pPr marL="174967" indent="-174967">
              <a:buFont typeface="Arial" pitchFamily="34" charset="0"/>
              <a:buChar char="•"/>
            </a:pPr>
            <a:r>
              <a:rPr lang="en-US" dirty="0" smtClean="0">
                <a:effectLst/>
              </a:rPr>
              <a:t>Have participants open their notebook to the first</a:t>
            </a:r>
            <a:r>
              <a:rPr lang="en-US" baseline="0" dirty="0" smtClean="0">
                <a:effectLst/>
              </a:rPr>
              <a:t> handout: Program-at-a-Glance.</a:t>
            </a:r>
          </a:p>
          <a:p>
            <a:pPr marL="174967" indent="-174967">
              <a:buFont typeface="Arial" pitchFamily="34" charset="0"/>
              <a:buChar char="•"/>
            </a:pPr>
            <a:r>
              <a:rPr lang="en-US" baseline="0" dirty="0" smtClean="0">
                <a:effectLst/>
              </a:rPr>
              <a:t>Describe the handout: </a:t>
            </a:r>
            <a:r>
              <a:rPr lang="en-US" b="1" dirty="0" smtClean="0">
                <a:effectLst/>
              </a:rPr>
              <a:t>This Program-at-a-Glance diagram shows the skills addressed in each unit of the program and the Weekly Themes that directly teach those skills. The Weekly Themes build on each other to develop children’s social-emotional and self-regulation skills. The Brain Builder games, designed to be played daily throughout the program, build foundational executive-function skills. We’ll talk</a:t>
            </a:r>
            <a:r>
              <a:rPr lang="en-US" b="1" baseline="0" dirty="0" smtClean="0">
                <a:effectLst/>
              </a:rPr>
              <a:t> more about those later today.</a:t>
            </a:r>
            <a:endParaRPr lang="en-US" b="1" dirty="0" smtClean="0">
              <a:effectLst/>
            </a:endParaRPr>
          </a:p>
          <a:p>
            <a:pPr marL="174967" indent="-174967">
              <a:buFont typeface="Arial" pitchFamily="34" charset="0"/>
              <a:buChar char="•"/>
            </a:pPr>
            <a:r>
              <a:rPr lang="en-US" b="0" dirty="0" smtClean="0">
                <a:effectLst/>
              </a:rPr>
              <a:t>Ask</a:t>
            </a:r>
            <a:r>
              <a:rPr lang="en-US" b="0" baseline="0" dirty="0" smtClean="0">
                <a:effectLst/>
              </a:rPr>
              <a:t> participants to quickly read the skills taught in each unit and the Weekly Theme topics.</a:t>
            </a:r>
          </a:p>
          <a:p>
            <a:pPr marL="174967" indent="-174967">
              <a:buFont typeface="Arial" pitchFamily="34" charset="0"/>
              <a:buChar char="•"/>
            </a:pPr>
            <a:r>
              <a:rPr lang="en-US" b="0" baseline="0" dirty="0" smtClean="0">
                <a:effectLst/>
              </a:rPr>
              <a:t>Ask: </a:t>
            </a:r>
            <a:r>
              <a:rPr lang="en-US" b="1" baseline="0" dirty="0" smtClean="0">
                <a:effectLst/>
              </a:rPr>
              <a:t>Which Weekly Theme topic do you feel will be most important for your children?</a:t>
            </a:r>
          </a:p>
          <a:p>
            <a:pPr marL="174967" indent="-174967">
              <a:buFont typeface="Arial" pitchFamily="34" charset="0"/>
              <a:buChar char="•"/>
            </a:pPr>
            <a:r>
              <a:rPr lang="en-US" b="0" baseline="0" dirty="0" smtClean="0">
                <a:effectLst/>
              </a:rPr>
              <a:t>Call on a few participants at random to describe their choices.</a:t>
            </a:r>
          </a:p>
          <a:p>
            <a:pPr marL="174967" indent="-174967">
              <a:buFont typeface="Arial" pitchFamily="34" charset="0"/>
              <a:buChar char="•"/>
            </a:pPr>
            <a:r>
              <a:rPr lang="en-US" b="0" baseline="0" dirty="0" smtClean="0">
                <a:effectLst/>
              </a:rPr>
              <a:t>Have other participants show their agreement by doing an action; for example, tapping their shoulders, patting their knees, and so on.</a:t>
            </a:r>
          </a:p>
          <a:p>
            <a:pPr defTabSz="933155">
              <a:defRPr/>
            </a:pPr>
            <a:endParaRPr lang="en-US" u="none" dirty="0" smtClean="0">
              <a:solidFill>
                <a:schemeClr val="tx1"/>
              </a:solidFill>
              <a:effectLst/>
            </a:endParaRPr>
          </a:p>
        </p:txBody>
      </p:sp>
      <p:sp>
        <p:nvSpPr>
          <p:cNvPr id="4" name="Slide Number Placeholder 3"/>
          <p:cNvSpPr>
            <a:spLocks noGrp="1"/>
          </p:cNvSpPr>
          <p:nvPr>
            <p:ph type="sldNum" sz="quarter" idx="10"/>
          </p:nvPr>
        </p:nvSpPr>
        <p:spPr/>
        <p:txBody>
          <a:bodyPr/>
          <a:lstStyle/>
          <a:p>
            <a:fld id="{441B54BD-5531-4DE4-838B-58716ED477DE}" type="slidenum">
              <a:rPr lang="en-US" smtClean="0"/>
              <a:pPr/>
              <a:t>19</a:t>
            </a:fld>
            <a:endParaRPr lang="en-US"/>
          </a:p>
        </p:txBody>
      </p:sp>
    </p:spTree>
    <p:extLst>
      <p:ext uri="{BB962C8B-B14F-4D97-AF65-F5344CB8AC3E}">
        <p14:creationId xmlns:p14="http://schemas.microsoft.com/office/powerpoint/2010/main" val="768966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a:t>
            </a:r>
          </a:p>
          <a:p>
            <a:r>
              <a:rPr lang="en-US" dirty="0" smtClean="0"/>
              <a:t>Introduce the Weekly Theme</a:t>
            </a:r>
            <a:r>
              <a:rPr lang="en-US" baseline="0" dirty="0" smtClean="0"/>
              <a:t> Card: </a:t>
            </a:r>
            <a:r>
              <a:rPr lang="en-US" b="1" dirty="0" smtClean="0"/>
              <a:t>Let’s take a closer look</a:t>
            </a:r>
            <a:r>
              <a:rPr lang="en-US" b="1" baseline="0" dirty="0" smtClean="0"/>
              <a:t> at the Weekly Theme Card. </a:t>
            </a:r>
          </a:p>
          <a:p>
            <a:pPr marL="174967" indent="-174967">
              <a:buFont typeface="Arial" pitchFamily="34" charset="0"/>
              <a:buChar char="•"/>
            </a:pPr>
            <a:endParaRPr lang="en-US" baseline="0" dirty="0" smtClean="0"/>
          </a:p>
          <a:p>
            <a:r>
              <a:rPr lang="en-US" baseline="0" dirty="0" smtClean="0"/>
              <a:t>Activity</a:t>
            </a:r>
            <a:endParaRPr lang="en-US" dirty="0" smtClean="0"/>
          </a:p>
          <a:p>
            <a:pPr marL="174967" indent="-174967">
              <a:buFont typeface="Arial" pitchFamily="34" charset="0"/>
              <a:buChar char="•"/>
            </a:pPr>
            <a:r>
              <a:rPr lang="en-US" b="1" dirty="0" smtClean="0">
                <a:effectLst/>
              </a:rPr>
              <a:t>Find the Lesson 16 Weekly Theme</a:t>
            </a:r>
            <a:r>
              <a:rPr lang="en-US" b="1" baseline="0" dirty="0" smtClean="0">
                <a:effectLst/>
              </a:rPr>
              <a:t> Card.</a:t>
            </a:r>
          </a:p>
          <a:p>
            <a:pPr marL="174967" indent="-174967">
              <a:buFont typeface="Arial" pitchFamily="34" charset="0"/>
              <a:buChar char="•"/>
            </a:pPr>
            <a:r>
              <a:rPr lang="en-US" b="1" baseline="0" dirty="0" smtClean="0">
                <a:effectLst/>
              </a:rPr>
              <a:t>Take a few minutes to look at the </a:t>
            </a:r>
            <a:r>
              <a:rPr lang="en-US" baseline="0" dirty="0" smtClean="0">
                <a:effectLst/>
              </a:rPr>
              <a:t>:</a:t>
            </a:r>
          </a:p>
          <a:p>
            <a:pPr marL="641545" lvl="1" indent="-174967" defTabSz="933155">
              <a:buFont typeface="Arial" pitchFamily="34" charset="0"/>
              <a:buChar char="•"/>
              <a:defRPr/>
            </a:pPr>
            <a:r>
              <a:rPr lang="en-US" b="1" baseline="0" dirty="0" smtClean="0">
                <a:effectLst/>
              </a:rPr>
              <a:t>Puppet Script: </a:t>
            </a:r>
            <a:r>
              <a:rPr lang="en-US" b="1" dirty="0" smtClean="0">
                <a:effectLst/>
              </a:rPr>
              <a:t>The Puppet Script is the Day 1 activity each week. </a:t>
            </a:r>
          </a:p>
          <a:p>
            <a:pPr marL="641545" lvl="1" indent="-174967" defTabSz="933155">
              <a:buFont typeface="Arial" pitchFamily="34" charset="0"/>
              <a:buChar char="•"/>
              <a:defRPr/>
            </a:pPr>
            <a:r>
              <a:rPr lang="en-US" b="1" baseline="0" dirty="0" smtClean="0">
                <a:effectLst/>
              </a:rPr>
              <a:t>Story and Discussion: </a:t>
            </a:r>
            <a:r>
              <a:rPr lang="en-US" b="1" dirty="0" smtClean="0">
                <a:effectLst/>
              </a:rPr>
              <a:t>The Story and Discussion is the Day 2 activity each week. </a:t>
            </a:r>
          </a:p>
          <a:p>
            <a:pPr marL="641545" lvl="1" indent="-174967" defTabSz="933155">
              <a:buFont typeface="Arial" pitchFamily="34" charset="0"/>
              <a:buChar char="•"/>
              <a:defRPr/>
            </a:pPr>
            <a:r>
              <a:rPr lang="en-US" b="1" baseline="0" dirty="0" smtClean="0">
                <a:effectLst/>
              </a:rPr>
              <a:t>Skill Practices: </a:t>
            </a:r>
            <a:r>
              <a:rPr lang="en-US" b="1" dirty="0" smtClean="0">
                <a:effectLst/>
              </a:rPr>
              <a:t>The Day 3 and Day 4 activities each week are skill-practice activities designed to be done with a small group or large group, or to be integrated into a classroom activity (for example, at snack or mealtime). </a:t>
            </a:r>
          </a:p>
          <a:p>
            <a:pPr marL="641545" lvl="1" indent="-174967">
              <a:buFont typeface="Arial" pitchFamily="34" charset="0"/>
              <a:buChar char="•"/>
            </a:pPr>
            <a:r>
              <a:rPr lang="en-US" b="1" dirty="0" smtClean="0">
                <a:effectLst/>
              </a:rPr>
              <a:t>All</a:t>
            </a:r>
            <a:r>
              <a:rPr lang="en-US" b="1" baseline="0" dirty="0" smtClean="0">
                <a:effectLst/>
              </a:rPr>
              <a:t> of t</a:t>
            </a:r>
            <a:r>
              <a:rPr lang="en-US" b="1" dirty="0" smtClean="0">
                <a:effectLst/>
              </a:rPr>
              <a:t>he activities are typically five to seven minutes long, but can last longer if the children are still engaged. Find</a:t>
            </a:r>
            <a:r>
              <a:rPr lang="en-US" b="1" baseline="0" dirty="0" smtClean="0">
                <a:effectLst/>
              </a:rPr>
              <a:t> which Weekly Theme objective the Skill Practices address, then read the objective in the left-hand column of the card.</a:t>
            </a:r>
          </a:p>
          <a:p>
            <a:pPr marL="641545" lvl="1" indent="-174967" defTabSz="933155">
              <a:buFont typeface="Arial" pitchFamily="34" charset="0"/>
              <a:buChar char="•"/>
              <a:defRPr/>
            </a:pPr>
            <a:r>
              <a:rPr lang="en-US" b="1" dirty="0" smtClean="0">
                <a:effectLst/>
              </a:rPr>
              <a:t>Brain</a:t>
            </a:r>
            <a:r>
              <a:rPr lang="en-US" b="1" baseline="0" dirty="0" smtClean="0">
                <a:effectLst/>
              </a:rPr>
              <a:t> Builder games: </a:t>
            </a:r>
            <a:r>
              <a:rPr lang="en-US" b="1" dirty="0" smtClean="0">
                <a:effectLst/>
              </a:rPr>
              <a:t>Brain Builders are active, fun games designed to help children practice and improve their self-regulation skills. Brain Builder games should be played every day. </a:t>
            </a:r>
            <a:endParaRPr lang="en-US" b="1" u="none" baseline="0" dirty="0" smtClean="0">
              <a:effectLst/>
            </a:endParaRPr>
          </a:p>
          <a:p>
            <a:pPr marL="641545" lvl="1" indent="-174967">
              <a:buFont typeface="Arial" pitchFamily="34" charset="0"/>
              <a:buChar char="•"/>
            </a:pPr>
            <a:r>
              <a:rPr lang="en-US" b="1" baseline="0" dirty="0" smtClean="0">
                <a:effectLst/>
              </a:rPr>
              <a:t>Song: </a:t>
            </a:r>
            <a:r>
              <a:rPr lang="en-US" b="1" dirty="0" smtClean="0">
                <a:effectLst/>
              </a:rPr>
              <a:t>The </a:t>
            </a:r>
            <a:r>
              <a:rPr lang="en-US" b="1" i="1" dirty="0" smtClean="0">
                <a:effectLst/>
              </a:rPr>
              <a:t>Second Step</a:t>
            </a:r>
            <a:r>
              <a:rPr lang="en-US" b="1" dirty="0" smtClean="0">
                <a:effectLst/>
              </a:rPr>
              <a:t> program comes with the </a:t>
            </a:r>
            <a:r>
              <a:rPr lang="en-US" b="1" i="1" dirty="0" smtClean="0">
                <a:effectLst/>
              </a:rPr>
              <a:t>Join In</a:t>
            </a:r>
            <a:r>
              <a:rPr lang="en-US" b="1" i="1" baseline="0" dirty="0" smtClean="0">
                <a:effectLst/>
              </a:rPr>
              <a:t> and Sing </a:t>
            </a:r>
            <a:r>
              <a:rPr lang="en-US" b="1" i="0" baseline="0" dirty="0" smtClean="0">
                <a:effectLst/>
              </a:rPr>
              <a:t>CD </a:t>
            </a:r>
            <a:r>
              <a:rPr lang="en-US" b="1" dirty="0" smtClean="0">
                <a:effectLst/>
              </a:rPr>
              <a:t>of fun songs that help reinforce and remind children of the skills learned each week. Songs are introduced on the first day of each week and can be sung every day and at any time. Find the CD in the</a:t>
            </a:r>
            <a:r>
              <a:rPr lang="en-US" b="1" baseline="0" dirty="0" smtClean="0">
                <a:effectLst/>
              </a:rPr>
              <a:t> Teaching Materials notebook.</a:t>
            </a:r>
          </a:p>
          <a:p>
            <a:pPr marL="641545" lvl="1" indent="-174967">
              <a:buFont typeface="Arial" pitchFamily="34" charset="0"/>
              <a:buChar char="•"/>
            </a:pPr>
            <a:r>
              <a:rPr lang="en-US" b="1" baseline="0" dirty="0" smtClean="0">
                <a:effectLst/>
              </a:rPr>
              <a:t>Recommended book: </a:t>
            </a:r>
            <a:r>
              <a:rPr lang="en-US" b="1" dirty="0" smtClean="0">
                <a:effectLst/>
              </a:rPr>
              <a:t>The Day 5 activity each week is reading a book related to the Weekly Theme. </a:t>
            </a:r>
            <a:r>
              <a:rPr lang="en-US" b="1" baseline="0" dirty="0" smtClean="0">
                <a:effectLst/>
              </a:rPr>
              <a:t> </a:t>
            </a:r>
            <a:r>
              <a:rPr lang="en-US" b="1" dirty="0" smtClean="0">
                <a:effectLst/>
              </a:rPr>
              <a:t>There are three books recommended for each week and we have purchased</a:t>
            </a:r>
            <a:r>
              <a:rPr lang="en-US" b="1" baseline="0" dirty="0" smtClean="0">
                <a:effectLst/>
              </a:rPr>
              <a:t> and will give you one of the books for Day 5 of each lesson (obviously, you are free to use others as well throughout the week)</a:t>
            </a:r>
            <a:r>
              <a:rPr lang="en-US" b="1" dirty="0" smtClean="0">
                <a:effectLst/>
              </a:rPr>
              <a:t>. </a:t>
            </a:r>
            <a:endParaRPr lang="en-US" b="1" baseline="0" dirty="0" smtClean="0">
              <a:effectLst/>
            </a:endParaRPr>
          </a:p>
          <a:p>
            <a:pPr marL="177084" indent="-177084">
              <a:buFont typeface="Arial" pitchFamily="34" charset="0"/>
              <a:buChar char="•"/>
            </a:pPr>
            <a:endParaRPr lang="en-US" b="0" i="0" baseline="0" dirty="0" smtClean="0"/>
          </a:p>
        </p:txBody>
      </p:sp>
      <p:sp>
        <p:nvSpPr>
          <p:cNvPr id="4" name="Slide Number Placeholder 3"/>
          <p:cNvSpPr>
            <a:spLocks noGrp="1"/>
          </p:cNvSpPr>
          <p:nvPr>
            <p:ph type="sldNum" sz="quarter" idx="10"/>
          </p:nvPr>
        </p:nvSpPr>
        <p:spPr/>
        <p:txBody>
          <a:bodyPr/>
          <a:lstStyle/>
          <a:p>
            <a:fld id="{441B54BD-5531-4DE4-838B-58716ED477DE}" type="slidenum">
              <a:rPr lang="en-US" smtClean="0"/>
              <a:pPr/>
              <a:t>20</a:t>
            </a:fld>
            <a:endParaRPr lang="en-US"/>
          </a:p>
        </p:txBody>
      </p:sp>
    </p:spTree>
    <p:extLst>
      <p:ext uri="{BB962C8B-B14F-4D97-AF65-F5344CB8AC3E}">
        <p14:creationId xmlns:p14="http://schemas.microsoft.com/office/powerpoint/2010/main" val="768966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a:t>
            </a:r>
          </a:p>
          <a:p>
            <a:r>
              <a:rPr lang="en-US" dirty="0" smtClean="0"/>
              <a:t>Tell</a:t>
            </a:r>
            <a:r>
              <a:rPr lang="en-US" baseline="0" dirty="0" smtClean="0"/>
              <a:t> </a:t>
            </a:r>
            <a:r>
              <a:rPr lang="en-US" dirty="0" smtClean="0"/>
              <a:t>participants where they can find Using Skills</a:t>
            </a:r>
            <a:r>
              <a:rPr lang="en-US" baseline="0" dirty="0" smtClean="0"/>
              <a:t> Every Day examples: </a:t>
            </a:r>
            <a:r>
              <a:rPr lang="en-US" b="1" dirty="0" smtClean="0">
                <a:effectLst/>
              </a:rPr>
              <a:t>There</a:t>
            </a:r>
            <a:r>
              <a:rPr lang="en-US" b="1" baseline="0" dirty="0" smtClean="0">
                <a:effectLst/>
              </a:rPr>
              <a:t> are examples of language to use with children on every unit card and Weekly Theme Card. Let’s look at some examples on the unit 1 card.</a:t>
            </a:r>
          </a:p>
          <a:p>
            <a:pPr marL="174967" lvl="1" indent="-174967" defTabSz="933155">
              <a:buFont typeface="Arial" pitchFamily="34" charset="0"/>
              <a:buChar char="•"/>
              <a:defRPr/>
            </a:pPr>
            <a:endParaRPr lang="en-US" baseline="0" dirty="0" smtClean="0">
              <a:effectLst/>
            </a:endParaRPr>
          </a:p>
          <a:p>
            <a:pPr marL="0" lvl="1" defTabSz="933155">
              <a:defRPr/>
            </a:pPr>
            <a:r>
              <a:rPr lang="en-US" baseline="0" dirty="0" smtClean="0">
                <a:effectLst/>
              </a:rPr>
              <a:t>Activity</a:t>
            </a:r>
          </a:p>
          <a:p>
            <a:pPr marL="174967" lvl="1" indent="-174967" defTabSz="933155">
              <a:buFont typeface="Arial" pitchFamily="34" charset="0"/>
              <a:buChar char="•"/>
              <a:defRPr/>
            </a:pPr>
            <a:r>
              <a:rPr lang="en-US" dirty="0" smtClean="0">
                <a:effectLst/>
              </a:rPr>
              <a:t>Have participants explore Using Skills Every Day examples on unit cards:</a:t>
            </a:r>
            <a:r>
              <a:rPr lang="en-US" baseline="0" dirty="0" smtClean="0">
                <a:effectLst/>
              </a:rPr>
              <a:t> </a:t>
            </a:r>
            <a:r>
              <a:rPr lang="en-US" b="1" baseline="0" dirty="0" smtClean="0">
                <a:effectLst/>
              </a:rPr>
              <a:t>In groups of two or three, look at examples of Using Skills Every Day language on the Unit 1 card. You’ll find the Using Skills Every Day section on the back of the card. As you look at the examples, think about how they are helping reinforce the goals and objectives found on the front of the card. Think about how this might work with children in your classroom.  Discuss your ideas with your partner or group. Be prepared to share one idea with the whole group. </a:t>
            </a:r>
            <a:r>
              <a:rPr lang="en-US" b="0" baseline="0" dirty="0" smtClean="0">
                <a:effectLst/>
              </a:rPr>
              <a:t>Give participants time to look through unit card Using Skills Every Day examples and discuss how the examples are helping reinforce unit goals and objectives. Call on a few participants at random to share. Have other participants show their agreement by doing an action; for example, raising their hands, tapping their shoulders, and so on. Summarize participant comments.</a:t>
            </a:r>
          </a:p>
          <a:p>
            <a:pPr marL="174967" lvl="1" indent="-174967" defTabSz="933155">
              <a:buFont typeface="Arial" pitchFamily="34" charset="0"/>
              <a:buChar char="•"/>
              <a:defRPr/>
            </a:pPr>
            <a:r>
              <a:rPr lang="en-US" b="0" baseline="0" dirty="0" smtClean="0">
                <a:effectLst/>
              </a:rPr>
              <a:t>Remind participants that examples are also found on every Weekly Theme Card: </a:t>
            </a:r>
            <a:r>
              <a:rPr lang="en-US" b="1" baseline="0" dirty="0" smtClean="0">
                <a:effectLst/>
              </a:rPr>
              <a:t>Specific Using Skills Every Day language examples are also found on every Weekly Theme Card. </a:t>
            </a:r>
            <a:r>
              <a:rPr lang="en-US" b="0" baseline="0" dirty="0" smtClean="0">
                <a:effectLst/>
              </a:rPr>
              <a:t> </a:t>
            </a:r>
            <a:endParaRPr lang="en-US" b="0" dirty="0" smtClean="0">
              <a:effectLst/>
            </a:endParaRPr>
          </a:p>
          <a:p>
            <a:endParaRPr lang="en-US" b="1" dirty="0" smtClean="0">
              <a:effectLst/>
            </a:endParaRPr>
          </a:p>
        </p:txBody>
      </p:sp>
      <p:sp>
        <p:nvSpPr>
          <p:cNvPr id="4" name="Slide Number Placeholder 3"/>
          <p:cNvSpPr>
            <a:spLocks noGrp="1"/>
          </p:cNvSpPr>
          <p:nvPr>
            <p:ph type="sldNum" sz="quarter" idx="10"/>
          </p:nvPr>
        </p:nvSpPr>
        <p:spPr/>
        <p:txBody>
          <a:bodyPr/>
          <a:lstStyle/>
          <a:p>
            <a:fld id="{441B54BD-5531-4DE4-838B-58716ED477DE}" type="slidenum">
              <a:rPr lang="en-US" smtClean="0"/>
              <a:pPr/>
              <a:t>21</a:t>
            </a:fld>
            <a:endParaRPr lang="en-US"/>
          </a:p>
        </p:txBody>
      </p:sp>
    </p:spTree>
    <p:extLst>
      <p:ext uri="{BB962C8B-B14F-4D97-AF65-F5344CB8AC3E}">
        <p14:creationId xmlns:p14="http://schemas.microsoft.com/office/powerpoint/2010/main" val="768966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a:t>
            </a:r>
          </a:p>
          <a:p>
            <a:r>
              <a:rPr lang="en-US" dirty="0" smtClean="0"/>
              <a:t>Introduce the fourth core program</a:t>
            </a:r>
            <a:r>
              <a:rPr lang="en-US" baseline="0" dirty="0" smtClean="0"/>
              <a:t> component.</a:t>
            </a:r>
            <a:endParaRPr lang="en-US" dirty="0" smtClean="0"/>
          </a:p>
          <a:p>
            <a:pPr marL="174967" lvl="1" indent="-174967" defTabSz="933155">
              <a:buFont typeface="Arial" pitchFamily="34" charset="0"/>
              <a:buChar char="•"/>
              <a:defRPr/>
            </a:pPr>
            <a:r>
              <a:rPr lang="en-US" b="1" baseline="0" dirty="0" smtClean="0">
                <a:effectLst/>
              </a:rPr>
              <a:t>The fourth core program component is not only a way to reinforce skills, it’s also a way to involve caregivers. </a:t>
            </a:r>
          </a:p>
          <a:p>
            <a:pPr marL="174967" lvl="1" indent="-174967" defTabSz="933155">
              <a:buFont typeface="Arial" pitchFamily="34" charset="0"/>
              <a:buChar char="•"/>
              <a:defRPr/>
            </a:pPr>
            <a:r>
              <a:rPr lang="en-US" b="1" dirty="0" smtClean="0">
                <a:effectLst/>
              </a:rPr>
              <a:t>There is a Home Link activity to send home on Day Five of each week. These short activities give children a chance to practice skills at home with their caregivers. Home Links also keep families informed about what their children are learning in the program.</a:t>
            </a:r>
          </a:p>
          <a:p>
            <a:pPr marL="174967" lvl="1" indent="-174967" defTabSz="933155">
              <a:buFont typeface="Arial" pitchFamily="34" charset="0"/>
              <a:buChar char="•"/>
              <a:defRPr/>
            </a:pPr>
            <a:r>
              <a:rPr lang="en-US" b="1" dirty="0" smtClean="0">
                <a:effectLst/>
              </a:rPr>
              <a:t>Home Links have three parts:</a:t>
            </a:r>
          </a:p>
          <a:p>
            <a:pPr marL="641545" lvl="1" indent="-174967">
              <a:buFont typeface="Arial" pitchFamily="34" charset="0"/>
              <a:buChar char="•"/>
            </a:pPr>
            <a:r>
              <a:rPr lang="en-US" b="1" dirty="0" smtClean="0">
                <a:effectLst/>
              </a:rPr>
              <a:t>Lesson Time: Tells caregivers what their children have been learning. </a:t>
            </a:r>
          </a:p>
          <a:p>
            <a:pPr marL="641545" lvl="1" indent="-174967">
              <a:buFont typeface="Arial" pitchFamily="34" charset="0"/>
              <a:buChar char="•"/>
            </a:pPr>
            <a:r>
              <a:rPr lang="en-US" b="1" dirty="0" smtClean="0">
                <a:effectLst/>
              </a:rPr>
              <a:t>Play Time: A game for caregivers to play with their child</a:t>
            </a:r>
            <a:r>
              <a:rPr lang="en-US" b="1" baseline="0" dirty="0" smtClean="0">
                <a:effectLst/>
              </a:rPr>
              <a:t> </a:t>
            </a:r>
            <a:r>
              <a:rPr lang="en-US" b="1" dirty="0" smtClean="0">
                <a:effectLst/>
              </a:rPr>
              <a:t>to practice the skills of the week. </a:t>
            </a:r>
          </a:p>
          <a:p>
            <a:pPr marL="641545" lvl="1" indent="-174967">
              <a:buFont typeface="Arial" pitchFamily="34" charset="0"/>
              <a:buChar char="•"/>
            </a:pPr>
            <a:r>
              <a:rPr lang="en-US" b="1" dirty="0" smtClean="0">
                <a:effectLst/>
              </a:rPr>
              <a:t>Story Time: Has the week’s photo and story, with a few questions for the caregiver and child to discuss. </a:t>
            </a:r>
          </a:p>
          <a:p>
            <a:pPr marL="174967" indent="-174967">
              <a:buFont typeface="Arial" pitchFamily="34" charset="0"/>
              <a:buChar char="•"/>
            </a:pPr>
            <a:r>
              <a:rPr lang="en-US" b="1" dirty="0" smtClean="0">
                <a:effectLst/>
              </a:rPr>
              <a:t>Families are introduced to Home Links with a Home Link</a:t>
            </a:r>
            <a:r>
              <a:rPr lang="en-US" b="1" baseline="0" dirty="0" smtClean="0">
                <a:effectLst/>
              </a:rPr>
              <a:t> Introductory L</a:t>
            </a:r>
            <a:r>
              <a:rPr lang="en-US" b="1" dirty="0" smtClean="0">
                <a:effectLst/>
              </a:rPr>
              <a:t>etter. The letter encourages caregivers to collect the Home Links during the year so they’ll have a complete set of skills their child has learned by the end of the program. </a:t>
            </a:r>
          </a:p>
          <a:p>
            <a:pPr marL="174967" indent="-174967">
              <a:buFont typeface="Arial" pitchFamily="34" charset="0"/>
              <a:buChar char="•"/>
            </a:pPr>
            <a:r>
              <a:rPr lang="en-US" b="1" baseline="0" dirty="0" smtClean="0">
                <a:effectLst/>
              </a:rPr>
              <a:t>You will find copies of every Home Link in your Teaching Materials Notebook. They are also available for download online as PDFs, so you can email them to caregivers.  We have included an English and a Spanish copy of each Home Link sheet in your binder under the appropriate unit.</a:t>
            </a:r>
          </a:p>
          <a:p>
            <a:pPr marL="174967" indent="-174967">
              <a:buFont typeface="Arial" pitchFamily="34" charset="0"/>
              <a:buChar char="•"/>
            </a:pPr>
            <a:endParaRPr lang="en-US" baseline="0" dirty="0" smtClean="0">
              <a:effectLst/>
            </a:endParaRPr>
          </a:p>
          <a:p>
            <a:r>
              <a:rPr lang="en-US" baseline="0" dirty="0" smtClean="0">
                <a:effectLst/>
              </a:rPr>
              <a:t>Activity</a:t>
            </a:r>
          </a:p>
          <a:p>
            <a:pPr marL="174967" indent="-174967">
              <a:buFont typeface="Arial" pitchFamily="34" charset="0"/>
              <a:buChar char="•"/>
            </a:pPr>
            <a:r>
              <a:rPr lang="en-US" baseline="0" dirty="0" smtClean="0">
                <a:effectLst/>
              </a:rPr>
              <a:t>Have participants become familiar with a Home Link from the binder. </a:t>
            </a:r>
            <a:r>
              <a:rPr lang="en-US" b="1" baseline="0" dirty="0" smtClean="0">
                <a:effectLst/>
              </a:rPr>
              <a:t>Take a couple of minutes to look at the first Home Link in your notebook. </a:t>
            </a:r>
            <a:endParaRPr lang="en-US" baseline="0" dirty="0" smtClean="0">
              <a:effectLst/>
            </a:endParaRPr>
          </a:p>
        </p:txBody>
      </p:sp>
      <p:sp>
        <p:nvSpPr>
          <p:cNvPr id="4" name="Slide Number Placeholder 3"/>
          <p:cNvSpPr>
            <a:spLocks noGrp="1"/>
          </p:cNvSpPr>
          <p:nvPr>
            <p:ph type="sldNum" sz="quarter" idx="10"/>
          </p:nvPr>
        </p:nvSpPr>
        <p:spPr/>
        <p:txBody>
          <a:bodyPr/>
          <a:lstStyle/>
          <a:p>
            <a:fld id="{441B54BD-5531-4DE4-838B-58716ED477DE}" type="slidenum">
              <a:rPr lang="en-US" smtClean="0"/>
              <a:pPr/>
              <a:t>22</a:t>
            </a:fld>
            <a:endParaRPr lang="en-US"/>
          </a:p>
        </p:txBody>
      </p:sp>
    </p:spTree>
    <p:extLst>
      <p:ext uri="{BB962C8B-B14F-4D97-AF65-F5344CB8AC3E}">
        <p14:creationId xmlns:p14="http://schemas.microsoft.com/office/powerpoint/2010/main" val="768966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(4 minute video) Right click on link; open hyperlink; click on SSEL; Go to “Story and Discussion” demos…Week 6.</a:t>
            </a:r>
            <a:endParaRPr lang="en-US" b="1" dirty="0"/>
          </a:p>
        </p:txBody>
      </p:sp>
      <p:sp>
        <p:nvSpPr>
          <p:cNvPr id="4" name="Slide Number Placeholder 3"/>
          <p:cNvSpPr>
            <a:spLocks noGrp="1"/>
          </p:cNvSpPr>
          <p:nvPr>
            <p:ph type="sldNum" sz="quarter" idx="10"/>
          </p:nvPr>
        </p:nvSpPr>
        <p:spPr/>
        <p:txBody>
          <a:bodyPr/>
          <a:lstStyle/>
          <a:p>
            <a:fld id="{441B54BD-5531-4DE4-838B-58716ED477DE}" type="slidenum">
              <a:rPr lang="en-US" smtClean="0"/>
              <a:pPr/>
              <a:t>23</a:t>
            </a:fld>
            <a:endParaRPr lang="en-US"/>
          </a:p>
        </p:txBody>
      </p:sp>
    </p:spTree>
    <p:extLst>
      <p:ext uri="{BB962C8B-B14F-4D97-AF65-F5344CB8AC3E}">
        <p14:creationId xmlns:p14="http://schemas.microsoft.com/office/powerpoint/2010/main" val="1253154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effectLst/>
              </a:rPr>
              <a:t>So it’s really important to do the games often, but also to do them correctly.  You will notice in this video that he really demonstrates for the children how to do it, and corrects them and supports them to do it right.  He also shows how to increase the complexity and make it fun.</a:t>
            </a:r>
          </a:p>
          <a:p>
            <a:endParaRPr lang="en-US" dirty="0"/>
          </a:p>
        </p:txBody>
      </p:sp>
      <p:sp>
        <p:nvSpPr>
          <p:cNvPr id="4" name="Slide Number Placeholder 3"/>
          <p:cNvSpPr>
            <a:spLocks noGrp="1"/>
          </p:cNvSpPr>
          <p:nvPr>
            <p:ph type="sldNum" sz="quarter" idx="10"/>
          </p:nvPr>
        </p:nvSpPr>
        <p:spPr/>
        <p:txBody>
          <a:bodyPr/>
          <a:lstStyle/>
          <a:p>
            <a:fld id="{441B54BD-5531-4DE4-838B-58716ED477DE}" type="slidenum">
              <a:rPr lang="en-US" smtClean="0"/>
              <a:pPr/>
              <a:t>24</a:t>
            </a:fld>
            <a:endParaRPr lang="en-US"/>
          </a:p>
        </p:txBody>
      </p:sp>
    </p:spTree>
    <p:extLst>
      <p:ext uri="{BB962C8B-B14F-4D97-AF65-F5344CB8AC3E}">
        <p14:creationId xmlns:p14="http://schemas.microsoft.com/office/powerpoint/2010/main" val="3085067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How many of</a:t>
            </a:r>
            <a:r>
              <a:rPr lang="en-US" b="1" baseline="0" dirty="0" smtClean="0"/>
              <a:t> you are familiar with breathing techniques for relaxation?  </a:t>
            </a:r>
            <a:r>
              <a:rPr lang="en-US" b="1" dirty="0" smtClean="0"/>
              <a:t>Important when you do belly breathing that you do it from your diaphragm</a:t>
            </a:r>
            <a:r>
              <a:rPr lang="en-US" b="1" baseline="0" dirty="0" smtClean="0"/>
              <a:t> so that as you inhale your stomach expands.  Most people when they take a deep breath they expand their chest.  But that results in a more shallow breath and doesn’t promote the relaxation response that is so important for interrupting physiological and psychological stress response.  The other thing that is important for this is that it is done relatively slowly.  So this first audio teaches a way to do this (and this is pretty slow breathing, so probably too slow for children and too complicated), but I want you to be able to do it for yourself so that you can both see how it should be done and model it for the children, and see personally how helpful it is.  So the first audio I play will teach you a technique for doing slow belly breathing.  The second one will give you 2 minutes to practice it and really take a couple of minutes to relax.</a:t>
            </a:r>
          </a:p>
          <a:p>
            <a:endParaRPr lang="en-US" b="1" baseline="0" dirty="0" smtClean="0"/>
          </a:p>
          <a:p>
            <a:r>
              <a:rPr lang="en-US" b="1" baseline="0" dirty="0" smtClean="0"/>
              <a:t>Play audios and see what they think/how they felt.</a:t>
            </a:r>
            <a:endParaRPr lang="en-US" b="1" dirty="0"/>
          </a:p>
        </p:txBody>
      </p:sp>
      <p:sp>
        <p:nvSpPr>
          <p:cNvPr id="4" name="Slide Number Placeholder 3"/>
          <p:cNvSpPr>
            <a:spLocks noGrp="1"/>
          </p:cNvSpPr>
          <p:nvPr>
            <p:ph type="sldNum" sz="quarter" idx="10"/>
          </p:nvPr>
        </p:nvSpPr>
        <p:spPr/>
        <p:txBody>
          <a:bodyPr/>
          <a:lstStyle/>
          <a:p>
            <a:fld id="{441B54BD-5531-4DE4-838B-58716ED477DE}" type="slidenum">
              <a:rPr lang="en-US" smtClean="0"/>
              <a:pPr/>
              <a:t>25</a:t>
            </a:fld>
            <a:endParaRPr lang="en-US"/>
          </a:p>
        </p:txBody>
      </p:sp>
    </p:spTree>
    <p:extLst>
      <p:ext uri="{BB962C8B-B14F-4D97-AF65-F5344CB8AC3E}">
        <p14:creationId xmlns:p14="http://schemas.microsoft.com/office/powerpoint/2010/main" val="125315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a:t>
            </a:r>
            <a:r>
              <a:rPr lang="en-US" baseline="0" dirty="0" smtClean="0"/>
              <a:t> Points</a:t>
            </a:r>
          </a:p>
          <a:p>
            <a:r>
              <a:rPr lang="en-US" baseline="0" dirty="0" smtClean="0"/>
              <a:t>Discuss the agenda for the day.</a:t>
            </a:r>
          </a:p>
          <a:p>
            <a:endParaRPr lang="en-US" baseline="0" dirty="0" smtClean="0"/>
          </a:p>
        </p:txBody>
      </p:sp>
      <p:sp>
        <p:nvSpPr>
          <p:cNvPr id="4" name="Slide Number Placeholder 3"/>
          <p:cNvSpPr>
            <a:spLocks noGrp="1"/>
          </p:cNvSpPr>
          <p:nvPr>
            <p:ph type="sldNum" sz="quarter" idx="10"/>
          </p:nvPr>
        </p:nvSpPr>
        <p:spPr/>
        <p:txBody>
          <a:bodyPr/>
          <a:lstStyle/>
          <a:p>
            <a:fld id="{441B54BD-5531-4DE4-838B-58716ED477DE}" type="slidenum">
              <a:rPr lang="en-US" smtClean="0"/>
              <a:pPr/>
              <a:t>2</a:t>
            </a:fld>
            <a:endParaRPr lang="en-US"/>
          </a:p>
        </p:txBody>
      </p:sp>
    </p:spTree>
    <p:extLst>
      <p:ext uri="{BB962C8B-B14F-4D97-AF65-F5344CB8AC3E}">
        <p14:creationId xmlns:p14="http://schemas.microsoft.com/office/powerpoint/2010/main" val="2608716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1B54BD-5531-4DE4-838B-58716ED477DE}" type="slidenum">
              <a:rPr lang="en-US" smtClean="0"/>
              <a:pPr/>
              <a:t>27</a:t>
            </a:fld>
            <a:endParaRPr lang="en-US"/>
          </a:p>
        </p:txBody>
      </p:sp>
    </p:spTree>
    <p:extLst>
      <p:ext uri="{BB962C8B-B14F-4D97-AF65-F5344CB8AC3E}">
        <p14:creationId xmlns:p14="http://schemas.microsoft.com/office/powerpoint/2010/main" val="2053153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1B54BD-5531-4DE4-838B-58716ED477DE}" type="slidenum">
              <a:rPr lang="en-US" smtClean="0"/>
              <a:pPr/>
              <a:t>29</a:t>
            </a:fld>
            <a:endParaRPr lang="en-US"/>
          </a:p>
        </p:txBody>
      </p:sp>
    </p:spTree>
    <p:extLst>
      <p:ext uri="{BB962C8B-B14F-4D97-AF65-F5344CB8AC3E}">
        <p14:creationId xmlns:p14="http://schemas.microsoft.com/office/powerpoint/2010/main" val="1805673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1B54BD-5531-4DE4-838B-58716ED477DE}" type="slidenum">
              <a:rPr lang="en-US" smtClean="0"/>
              <a:pPr/>
              <a:t>35</a:t>
            </a:fld>
            <a:endParaRPr lang="en-US"/>
          </a:p>
        </p:txBody>
      </p:sp>
    </p:spTree>
    <p:extLst>
      <p:ext uri="{BB962C8B-B14F-4D97-AF65-F5344CB8AC3E}">
        <p14:creationId xmlns:p14="http://schemas.microsoft.com/office/powerpoint/2010/main" val="104480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1B54BD-5531-4DE4-838B-58716ED477DE}" type="slidenum">
              <a:rPr lang="en-US" smtClean="0"/>
              <a:pPr/>
              <a:t>37</a:t>
            </a:fld>
            <a:endParaRPr lang="en-US"/>
          </a:p>
        </p:txBody>
      </p:sp>
    </p:spTree>
    <p:extLst>
      <p:ext uri="{BB962C8B-B14F-4D97-AF65-F5344CB8AC3E}">
        <p14:creationId xmlns:p14="http://schemas.microsoft.com/office/powerpoint/2010/main" val="2063276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veteran teachers talk about their experience if possible</a:t>
            </a:r>
            <a:endParaRPr lang="en-US" dirty="0"/>
          </a:p>
        </p:txBody>
      </p:sp>
      <p:sp>
        <p:nvSpPr>
          <p:cNvPr id="4" name="Slide Number Placeholder 3"/>
          <p:cNvSpPr>
            <a:spLocks noGrp="1"/>
          </p:cNvSpPr>
          <p:nvPr>
            <p:ph type="sldNum" sz="quarter" idx="10"/>
          </p:nvPr>
        </p:nvSpPr>
        <p:spPr/>
        <p:txBody>
          <a:bodyPr/>
          <a:lstStyle/>
          <a:p>
            <a:fld id="{441B54BD-5531-4DE4-838B-58716ED477DE}" type="slidenum">
              <a:rPr lang="en-US" smtClean="0"/>
              <a:pPr/>
              <a:t>38</a:t>
            </a:fld>
            <a:endParaRPr lang="en-US"/>
          </a:p>
        </p:txBody>
      </p:sp>
    </p:spTree>
    <p:extLst>
      <p:ext uri="{BB962C8B-B14F-4D97-AF65-F5344CB8AC3E}">
        <p14:creationId xmlns:p14="http://schemas.microsoft.com/office/powerpoint/2010/main" val="4052539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1B54BD-5531-4DE4-838B-58716ED477DE}" type="slidenum">
              <a:rPr lang="en-US" smtClean="0"/>
              <a:pPr/>
              <a:t>39</a:t>
            </a:fld>
            <a:endParaRPr lang="en-US"/>
          </a:p>
        </p:txBody>
      </p:sp>
    </p:spTree>
    <p:extLst>
      <p:ext uri="{BB962C8B-B14F-4D97-AF65-F5344CB8AC3E}">
        <p14:creationId xmlns:p14="http://schemas.microsoft.com/office/powerpoint/2010/main" val="3072458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a:t>
            </a:r>
          </a:p>
          <a:p>
            <a:r>
              <a:rPr lang="en-US" dirty="0" smtClean="0"/>
              <a:t>Transition to questions and next steps:</a:t>
            </a:r>
          </a:p>
          <a:p>
            <a:pPr marL="174967" indent="-174967" defTabSz="933155">
              <a:buFont typeface="Arial" pitchFamily="34" charset="0"/>
              <a:buChar char="•"/>
              <a:defRPr/>
            </a:pPr>
            <a:r>
              <a:rPr lang="en-US" b="1" baseline="0" dirty="0" smtClean="0">
                <a:effectLst/>
              </a:rPr>
              <a:t>Now I’d like to take your questions. </a:t>
            </a:r>
          </a:p>
          <a:p>
            <a:pPr marL="174967" indent="-174967" defTabSz="933155">
              <a:buFont typeface="Arial" pitchFamily="34" charset="0"/>
              <a:buChar char="•"/>
              <a:defRPr/>
            </a:pPr>
            <a:r>
              <a:rPr lang="en-US" b="1" baseline="0" dirty="0" smtClean="0">
                <a:effectLst/>
              </a:rPr>
              <a:t>Then let’s talk about next steps. </a:t>
            </a:r>
            <a:r>
              <a:rPr lang="en-US" b="0" baseline="0" dirty="0" smtClean="0">
                <a:effectLst/>
              </a:rPr>
              <a:t>[Use this time to talk about how participants get their kits, hand out Unit 1 implementation resources if applicable, remind participants about the follow-up email, and so on.]</a:t>
            </a:r>
          </a:p>
        </p:txBody>
      </p:sp>
      <p:sp>
        <p:nvSpPr>
          <p:cNvPr id="4" name="Slide Number Placeholder 3"/>
          <p:cNvSpPr>
            <a:spLocks noGrp="1"/>
          </p:cNvSpPr>
          <p:nvPr>
            <p:ph type="sldNum" sz="quarter" idx="10"/>
          </p:nvPr>
        </p:nvSpPr>
        <p:spPr/>
        <p:txBody>
          <a:bodyPr/>
          <a:lstStyle/>
          <a:p>
            <a:fld id="{441B54BD-5531-4DE4-838B-58716ED477DE}" type="slidenum">
              <a:rPr lang="en-US" smtClean="0"/>
              <a:pPr/>
              <a:t>44</a:t>
            </a:fld>
            <a:endParaRPr lang="en-US"/>
          </a:p>
        </p:txBody>
      </p:sp>
    </p:spTree>
    <p:extLst>
      <p:ext uri="{BB962C8B-B14F-4D97-AF65-F5344CB8AC3E}">
        <p14:creationId xmlns:p14="http://schemas.microsoft.com/office/powerpoint/2010/main" val="76896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simplified this a bit,</a:t>
            </a:r>
            <a:r>
              <a:rPr lang="en-US" baseline="0" dirty="0" smtClean="0"/>
              <a:t> seemed like a lot of detail, and included classrooms (e.g., WCEC-constitution) that we aren’t including in the study.</a:t>
            </a:r>
            <a:endParaRPr lang="en-US" dirty="0"/>
          </a:p>
        </p:txBody>
      </p:sp>
      <p:sp>
        <p:nvSpPr>
          <p:cNvPr id="4" name="Slide Number Placeholder 3"/>
          <p:cNvSpPr>
            <a:spLocks noGrp="1"/>
          </p:cNvSpPr>
          <p:nvPr>
            <p:ph type="sldNum" sz="quarter" idx="10"/>
          </p:nvPr>
        </p:nvSpPr>
        <p:spPr/>
        <p:txBody>
          <a:bodyPr/>
          <a:lstStyle/>
          <a:p>
            <a:fld id="{441B54BD-5531-4DE4-838B-58716ED477DE}" type="slidenum">
              <a:rPr lang="en-US" smtClean="0"/>
              <a:pPr/>
              <a:t>5</a:t>
            </a:fld>
            <a:endParaRPr lang="en-US"/>
          </a:p>
        </p:txBody>
      </p:sp>
    </p:spTree>
    <p:extLst>
      <p:ext uri="{BB962C8B-B14F-4D97-AF65-F5344CB8AC3E}">
        <p14:creationId xmlns:p14="http://schemas.microsoft.com/office/powerpoint/2010/main" val="3512470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1B54BD-5531-4DE4-838B-58716ED477DE}" type="slidenum">
              <a:rPr lang="en-US" smtClean="0"/>
              <a:pPr/>
              <a:t>7</a:t>
            </a:fld>
            <a:endParaRPr lang="en-US"/>
          </a:p>
        </p:txBody>
      </p:sp>
    </p:spTree>
    <p:extLst>
      <p:ext uri="{BB962C8B-B14F-4D97-AF65-F5344CB8AC3E}">
        <p14:creationId xmlns:p14="http://schemas.microsoft.com/office/powerpoint/2010/main" val="3319686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859">
              <a:defRPr/>
            </a:pPr>
            <a:r>
              <a:rPr lang="en-US" dirty="0" smtClean="0"/>
              <a:t>Is this Year 1 or 2 or combined?</a:t>
            </a:r>
            <a:endParaRPr lang="en-US" dirty="0"/>
          </a:p>
        </p:txBody>
      </p:sp>
      <p:sp>
        <p:nvSpPr>
          <p:cNvPr id="4" name="Slide Number Placeholder 3"/>
          <p:cNvSpPr>
            <a:spLocks noGrp="1"/>
          </p:cNvSpPr>
          <p:nvPr>
            <p:ph type="sldNum" sz="quarter" idx="10"/>
          </p:nvPr>
        </p:nvSpPr>
        <p:spPr/>
        <p:txBody>
          <a:bodyPr/>
          <a:lstStyle/>
          <a:p>
            <a:fld id="{441B54BD-5531-4DE4-838B-58716ED477D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98692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0" i="0" baseline="0" dirty="0" smtClean="0"/>
          </a:p>
        </p:txBody>
      </p:sp>
      <p:sp>
        <p:nvSpPr>
          <p:cNvPr id="4" name="Slide Number Placeholder 3"/>
          <p:cNvSpPr>
            <a:spLocks noGrp="1"/>
          </p:cNvSpPr>
          <p:nvPr>
            <p:ph type="sldNum" sz="quarter" idx="10"/>
          </p:nvPr>
        </p:nvSpPr>
        <p:spPr/>
        <p:txBody>
          <a:bodyPr/>
          <a:lstStyle/>
          <a:p>
            <a:fld id="{441B54BD-5531-4DE4-838B-58716ED477DE}" type="slidenum">
              <a:rPr lang="en-US" smtClean="0"/>
              <a:pPr/>
              <a:t>10</a:t>
            </a:fld>
            <a:endParaRPr lang="en-US"/>
          </a:p>
        </p:txBody>
      </p:sp>
    </p:spTree>
    <p:extLst>
      <p:ext uri="{BB962C8B-B14F-4D97-AF65-F5344CB8AC3E}">
        <p14:creationId xmlns:p14="http://schemas.microsoft.com/office/powerpoint/2010/main" val="768966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1B54BD-5531-4DE4-838B-58716ED477DE}" type="slidenum">
              <a:rPr lang="en-US" smtClean="0"/>
              <a:pPr/>
              <a:t>11</a:t>
            </a:fld>
            <a:endParaRPr lang="en-US"/>
          </a:p>
        </p:txBody>
      </p:sp>
    </p:spTree>
    <p:extLst>
      <p:ext uri="{BB962C8B-B14F-4D97-AF65-F5344CB8AC3E}">
        <p14:creationId xmlns:p14="http://schemas.microsoft.com/office/powerpoint/2010/main" val="3584257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1B54BD-5531-4DE4-838B-58716ED477DE}" type="slidenum">
              <a:rPr lang="en-US" smtClean="0"/>
              <a:pPr/>
              <a:t>12</a:t>
            </a:fld>
            <a:endParaRPr lang="en-US"/>
          </a:p>
        </p:txBody>
      </p:sp>
    </p:spTree>
    <p:extLst>
      <p:ext uri="{BB962C8B-B14F-4D97-AF65-F5344CB8AC3E}">
        <p14:creationId xmlns:p14="http://schemas.microsoft.com/office/powerpoint/2010/main" val="208212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a:t>
            </a:r>
            <a:r>
              <a:rPr lang="en-US" b="1" baseline="0" dirty="0" smtClean="0"/>
              <a:t> video summarizes the importance of these skills for children as they grow.  </a:t>
            </a:r>
            <a:r>
              <a:rPr lang="en-US" b="0" baseline="0" dirty="0" smtClean="0"/>
              <a:t>5 ½ minute video.  Right click link; open hyperlink.</a:t>
            </a:r>
            <a:endParaRPr lang="en-US" b="1" dirty="0"/>
          </a:p>
        </p:txBody>
      </p:sp>
      <p:sp>
        <p:nvSpPr>
          <p:cNvPr id="4" name="Slide Number Placeholder 3"/>
          <p:cNvSpPr>
            <a:spLocks noGrp="1"/>
          </p:cNvSpPr>
          <p:nvPr>
            <p:ph type="sldNum" sz="quarter" idx="10"/>
          </p:nvPr>
        </p:nvSpPr>
        <p:spPr/>
        <p:txBody>
          <a:bodyPr/>
          <a:lstStyle/>
          <a:p>
            <a:fld id="{441B54BD-5531-4DE4-838B-58716ED477DE}" type="slidenum">
              <a:rPr lang="en-US" smtClean="0"/>
              <a:pPr/>
              <a:t>13</a:t>
            </a:fld>
            <a:endParaRPr lang="en-US"/>
          </a:p>
        </p:txBody>
      </p:sp>
    </p:spTree>
    <p:extLst>
      <p:ext uri="{BB962C8B-B14F-4D97-AF65-F5344CB8AC3E}">
        <p14:creationId xmlns:p14="http://schemas.microsoft.com/office/powerpoint/2010/main" val="1253154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3BE14F-2E2C-48AE-894E-BA649943410C}" type="datetimeFigureOut">
              <a:rPr lang="en-US" smtClean="0"/>
              <a:pPr/>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6CE77-0E16-4C1F-A4D2-E372EDBDE02A}" type="slidenum">
              <a:rPr lang="en-US" smtClean="0"/>
              <a:pPr/>
              <a:t>‹#›</a:t>
            </a:fld>
            <a:endParaRPr lang="en-US"/>
          </a:p>
        </p:txBody>
      </p:sp>
    </p:spTree>
    <p:extLst>
      <p:ext uri="{BB962C8B-B14F-4D97-AF65-F5344CB8AC3E}">
        <p14:creationId xmlns:p14="http://schemas.microsoft.com/office/powerpoint/2010/main" val="20837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BE14F-2E2C-48AE-894E-BA649943410C}" type="datetimeFigureOut">
              <a:rPr lang="en-US" smtClean="0"/>
              <a:pPr/>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6CE77-0E16-4C1F-A4D2-E372EDBDE02A}" type="slidenum">
              <a:rPr lang="en-US" smtClean="0"/>
              <a:pPr/>
              <a:t>‹#›</a:t>
            </a:fld>
            <a:endParaRPr lang="en-US"/>
          </a:p>
        </p:txBody>
      </p:sp>
    </p:spTree>
    <p:extLst>
      <p:ext uri="{BB962C8B-B14F-4D97-AF65-F5344CB8AC3E}">
        <p14:creationId xmlns:p14="http://schemas.microsoft.com/office/powerpoint/2010/main" val="318307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BE14F-2E2C-48AE-894E-BA649943410C}" type="datetimeFigureOut">
              <a:rPr lang="en-US" smtClean="0"/>
              <a:pPr/>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6CE77-0E16-4C1F-A4D2-E372EDBDE02A}" type="slidenum">
              <a:rPr lang="en-US" smtClean="0"/>
              <a:pPr/>
              <a:t>‹#›</a:t>
            </a:fld>
            <a:endParaRPr lang="en-US"/>
          </a:p>
        </p:txBody>
      </p:sp>
    </p:spTree>
    <p:extLst>
      <p:ext uri="{BB962C8B-B14F-4D97-AF65-F5344CB8AC3E}">
        <p14:creationId xmlns:p14="http://schemas.microsoft.com/office/powerpoint/2010/main" val="221265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489D39-AD48-3842-8BFC-EAE616C226B1}" type="datetimeFigureOut">
              <a:rPr lang="en-US" smtClean="0"/>
              <a:pPr/>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E18AB-917B-4249-ABF6-D18D36CF638F}" type="slidenum">
              <a:rPr lang="en-US" smtClean="0"/>
              <a:pPr/>
              <a:t>‹#›</a:t>
            </a:fld>
            <a:endParaRPr lang="en-US"/>
          </a:p>
        </p:txBody>
      </p:sp>
    </p:spTree>
    <p:extLst>
      <p:ext uri="{BB962C8B-B14F-4D97-AF65-F5344CB8AC3E}">
        <p14:creationId xmlns:p14="http://schemas.microsoft.com/office/powerpoint/2010/main" val="2763705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489D39-AD48-3842-8BFC-EAE616C226B1}" type="datetimeFigureOut">
              <a:rPr lang="en-US" smtClean="0"/>
              <a:pPr/>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E18AB-917B-4249-ABF6-D18D36CF638F}" type="slidenum">
              <a:rPr lang="en-US" smtClean="0"/>
              <a:pPr/>
              <a:t>‹#›</a:t>
            </a:fld>
            <a:endParaRPr lang="en-US"/>
          </a:p>
        </p:txBody>
      </p:sp>
    </p:spTree>
    <p:extLst>
      <p:ext uri="{BB962C8B-B14F-4D97-AF65-F5344CB8AC3E}">
        <p14:creationId xmlns:p14="http://schemas.microsoft.com/office/powerpoint/2010/main" val="5036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489D39-AD48-3842-8BFC-EAE616C226B1}" type="datetimeFigureOut">
              <a:rPr lang="en-US" smtClean="0"/>
              <a:pPr/>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E18AB-917B-4249-ABF6-D18D36CF638F}" type="slidenum">
              <a:rPr lang="en-US" smtClean="0"/>
              <a:pPr/>
              <a:t>‹#›</a:t>
            </a:fld>
            <a:endParaRPr lang="en-US"/>
          </a:p>
        </p:txBody>
      </p:sp>
    </p:spTree>
    <p:extLst>
      <p:ext uri="{BB962C8B-B14F-4D97-AF65-F5344CB8AC3E}">
        <p14:creationId xmlns:p14="http://schemas.microsoft.com/office/powerpoint/2010/main" val="3659061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489D39-AD48-3842-8BFC-EAE616C226B1}" type="datetimeFigureOut">
              <a:rPr lang="en-US" smtClean="0"/>
              <a:pPr/>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E18AB-917B-4249-ABF6-D18D36CF638F}" type="slidenum">
              <a:rPr lang="en-US" smtClean="0"/>
              <a:pPr/>
              <a:t>‹#›</a:t>
            </a:fld>
            <a:endParaRPr lang="en-US"/>
          </a:p>
        </p:txBody>
      </p:sp>
    </p:spTree>
    <p:extLst>
      <p:ext uri="{BB962C8B-B14F-4D97-AF65-F5344CB8AC3E}">
        <p14:creationId xmlns:p14="http://schemas.microsoft.com/office/powerpoint/2010/main" val="1718041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489D39-AD48-3842-8BFC-EAE616C226B1}" type="datetimeFigureOut">
              <a:rPr lang="en-US" smtClean="0"/>
              <a:pPr/>
              <a:t>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7E18AB-917B-4249-ABF6-D18D36CF638F}" type="slidenum">
              <a:rPr lang="en-US" smtClean="0"/>
              <a:pPr/>
              <a:t>‹#›</a:t>
            </a:fld>
            <a:endParaRPr lang="en-US"/>
          </a:p>
        </p:txBody>
      </p:sp>
    </p:spTree>
    <p:extLst>
      <p:ext uri="{BB962C8B-B14F-4D97-AF65-F5344CB8AC3E}">
        <p14:creationId xmlns:p14="http://schemas.microsoft.com/office/powerpoint/2010/main" val="3306128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489D39-AD48-3842-8BFC-EAE616C226B1}" type="datetimeFigureOut">
              <a:rPr lang="en-US" smtClean="0"/>
              <a:pPr/>
              <a:t>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7E18AB-917B-4249-ABF6-D18D36CF638F}" type="slidenum">
              <a:rPr lang="en-US" smtClean="0"/>
              <a:pPr/>
              <a:t>‹#›</a:t>
            </a:fld>
            <a:endParaRPr lang="en-US"/>
          </a:p>
        </p:txBody>
      </p:sp>
    </p:spTree>
    <p:extLst>
      <p:ext uri="{BB962C8B-B14F-4D97-AF65-F5344CB8AC3E}">
        <p14:creationId xmlns:p14="http://schemas.microsoft.com/office/powerpoint/2010/main" val="3425585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89D39-AD48-3842-8BFC-EAE616C226B1}" type="datetimeFigureOut">
              <a:rPr lang="en-US" smtClean="0"/>
              <a:pPr/>
              <a:t>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7E18AB-917B-4249-ABF6-D18D36CF638F}" type="slidenum">
              <a:rPr lang="en-US" smtClean="0"/>
              <a:pPr/>
              <a:t>‹#›</a:t>
            </a:fld>
            <a:endParaRPr lang="en-US"/>
          </a:p>
        </p:txBody>
      </p:sp>
    </p:spTree>
    <p:extLst>
      <p:ext uri="{BB962C8B-B14F-4D97-AF65-F5344CB8AC3E}">
        <p14:creationId xmlns:p14="http://schemas.microsoft.com/office/powerpoint/2010/main" val="4229320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89D39-AD48-3842-8BFC-EAE616C226B1}" type="datetimeFigureOut">
              <a:rPr lang="en-US" smtClean="0"/>
              <a:pPr/>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E18AB-917B-4249-ABF6-D18D36CF638F}" type="slidenum">
              <a:rPr lang="en-US" smtClean="0"/>
              <a:pPr/>
              <a:t>‹#›</a:t>
            </a:fld>
            <a:endParaRPr lang="en-US"/>
          </a:p>
        </p:txBody>
      </p:sp>
    </p:spTree>
    <p:extLst>
      <p:ext uri="{BB962C8B-B14F-4D97-AF65-F5344CB8AC3E}">
        <p14:creationId xmlns:p14="http://schemas.microsoft.com/office/powerpoint/2010/main" val="34822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BE14F-2E2C-48AE-894E-BA649943410C}" type="datetimeFigureOut">
              <a:rPr lang="en-US" smtClean="0"/>
              <a:pPr/>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6CE77-0E16-4C1F-A4D2-E372EDBDE02A}" type="slidenum">
              <a:rPr lang="en-US" smtClean="0"/>
              <a:pPr/>
              <a:t>‹#›</a:t>
            </a:fld>
            <a:endParaRPr lang="en-US"/>
          </a:p>
        </p:txBody>
      </p:sp>
    </p:spTree>
    <p:extLst>
      <p:ext uri="{BB962C8B-B14F-4D97-AF65-F5344CB8AC3E}">
        <p14:creationId xmlns:p14="http://schemas.microsoft.com/office/powerpoint/2010/main" val="3155536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89D39-AD48-3842-8BFC-EAE616C226B1}" type="datetimeFigureOut">
              <a:rPr lang="en-US" smtClean="0"/>
              <a:pPr/>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E18AB-917B-4249-ABF6-D18D36CF638F}" type="slidenum">
              <a:rPr lang="en-US" smtClean="0"/>
              <a:pPr/>
              <a:t>‹#›</a:t>
            </a:fld>
            <a:endParaRPr lang="en-US"/>
          </a:p>
        </p:txBody>
      </p:sp>
    </p:spTree>
    <p:extLst>
      <p:ext uri="{BB962C8B-B14F-4D97-AF65-F5344CB8AC3E}">
        <p14:creationId xmlns:p14="http://schemas.microsoft.com/office/powerpoint/2010/main" val="2054489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489D39-AD48-3842-8BFC-EAE616C226B1}" type="datetimeFigureOut">
              <a:rPr lang="en-US" smtClean="0"/>
              <a:pPr/>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E18AB-917B-4249-ABF6-D18D36CF638F}" type="slidenum">
              <a:rPr lang="en-US" smtClean="0"/>
              <a:pPr/>
              <a:t>‹#›</a:t>
            </a:fld>
            <a:endParaRPr lang="en-US"/>
          </a:p>
        </p:txBody>
      </p:sp>
    </p:spTree>
    <p:extLst>
      <p:ext uri="{BB962C8B-B14F-4D97-AF65-F5344CB8AC3E}">
        <p14:creationId xmlns:p14="http://schemas.microsoft.com/office/powerpoint/2010/main" val="4012250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489D39-AD48-3842-8BFC-EAE616C226B1}" type="datetimeFigureOut">
              <a:rPr lang="en-US" smtClean="0"/>
              <a:pPr/>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E18AB-917B-4249-ABF6-D18D36CF638F}" type="slidenum">
              <a:rPr lang="en-US" smtClean="0"/>
              <a:pPr/>
              <a:t>‹#›</a:t>
            </a:fld>
            <a:endParaRPr lang="en-US"/>
          </a:p>
        </p:txBody>
      </p:sp>
    </p:spTree>
    <p:extLst>
      <p:ext uri="{BB962C8B-B14F-4D97-AF65-F5344CB8AC3E}">
        <p14:creationId xmlns:p14="http://schemas.microsoft.com/office/powerpoint/2010/main" val="440016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3BE14F-2E2C-48AE-894E-BA649943410C}" type="datetimeFigureOut">
              <a:rPr lang="en-US" smtClean="0"/>
              <a:pPr/>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6CE77-0E16-4C1F-A4D2-E372EDBDE02A}" type="slidenum">
              <a:rPr lang="en-US" smtClean="0"/>
              <a:pPr/>
              <a:t>‹#›</a:t>
            </a:fld>
            <a:endParaRPr lang="en-US"/>
          </a:p>
        </p:txBody>
      </p:sp>
    </p:spTree>
    <p:extLst>
      <p:ext uri="{BB962C8B-B14F-4D97-AF65-F5344CB8AC3E}">
        <p14:creationId xmlns:p14="http://schemas.microsoft.com/office/powerpoint/2010/main" val="893044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3BE14F-2E2C-48AE-894E-BA649943410C}" type="datetimeFigureOut">
              <a:rPr lang="en-US" smtClean="0"/>
              <a:pPr/>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6CE77-0E16-4C1F-A4D2-E372EDBDE02A}" type="slidenum">
              <a:rPr lang="en-US" smtClean="0"/>
              <a:pPr/>
              <a:t>‹#›</a:t>
            </a:fld>
            <a:endParaRPr lang="en-US"/>
          </a:p>
        </p:txBody>
      </p:sp>
    </p:spTree>
    <p:extLst>
      <p:ext uri="{BB962C8B-B14F-4D97-AF65-F5344CB8AC3E}">
        <p14:creationId xmlns:p14="http://schemas.microsoft.com/office/powerpoint/2010/main" val="1698320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3BE14F-2E2C-48AE-894E-BA649943410C}" type="datetimeFigureOut">
              <a:rPr lang="en-US" smtClean="0"/>
              <a:pPr/>
              <a:t>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C6CE77-0E16-4C1F-A4D2-E372EDBDE02A}" type="slidenum">
              <a:rPr lang="en-US" smtClean="0"/>
              <a:pPr/>
              <a:t>‹#›</a:t>
            </a:fld>
            <a:endParaRPr lang="en-US"/>
          </a:p>
        </p:txBody>
      </p:sp>
    </p:spTree>
    <p:extLst>
      <p:ext uri="{BB962C8B-B14F-4D97-AF65-F5344CB8AC3E}">
        <p14:creationId xmlns:p14="http://schemas.microsoft.com/office/powerpoint/2010/main" val="2627010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3BE14F-2E2C-48AE-894E-BA649943410C}" type="datetimeFigureOut">
              <a:rPr lang="en-US" smtClean="0"/>
              <a:pPr/>
              <a:t>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C6CE77-0E16-4C1F-A4D2-E372EDBDE02A}" type="slidenum">
              <a:rPr lang="en-US" smtClean="0"/>
              <a:pPr/>
              <a:t>‹#›</a:t>
            </a:fld>
            <a:endParaRPr lang="en-US"/>
          </a:p>
        </p:txBody>
      </p:sp>
    </p:spTree>
    <p:extLst>
      <p:ext uri="{BB962C8B-B14F-4D97-AF65-F5344CB8AC3E}">
        <p14:creationId xmlns:p14="http://schemas.microsoft.com/office/powerpoint/2010/main" val="1264084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235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BE14F-2E2C-48AE-894E-BA649943410C}" type="datetimeFigureOut">
              <a:rPr lang="en-US" smtClean="0"/>
              <a:pPr/>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6CE77-0E16-4C1F-A4D2-E372EDBDE02A}" type="slidenum">
              <a:rPr lang="en-US" smtClean="0"/>
              <a:pPr/>
              <a:t>‹#›</a:t>
            </a:fld>
            <a:endParaRPr lang="en-US"/>
          </a:p>
        </p:txBody>
      </p:sp>
    </p:spTree>
    <p:extLst>
      <p:ext uri="{BB962C8B-B14F-4D97-AF65-F5344CB8AC3E}">
        <p14:creationId xmlns:p14="http://schemas.microsoft.com/office/powerpoint/2010/main" val="3578648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BE14F-2E2C-48AE-894E-BA649943410C}" type="datetimeFigureOut">
              <a:rPr lang="en-US" smtClean="0"/>
              <a:pPr/>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6CE77-0E16-4C1F-A4D2-E372EDBDE02A}" type="slidenum">
              <a:rPr lang="en-US" smtClean="0"/>
              <a:pPr/>
              <a:t>‹#›</a:t>
            </a:fld>
            <a:endParaRPr lang="en-US"/>
          </a:p>
        </p:txBody>
      </p:sp>
    </p:spTree>
    <p:extLst>
      <p:ext uri="{BB962C8B-B14F-4D97-AF65-F5344CB8AC3E}">
        <p14:creationId xmlns:p14="http://schemas.microsoft.com/office/powerpoint/2010/main" val="3290748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a:stretch>
            <a:fillRect/>
          </a:stretch>
        </p:blipFill>
        <p:spPr>
          <a:xfrm>
            <a:off x="366588" y="6019049"/>
            <a:ext cx="8278090" cy="459894"/>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8229600"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5410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BE14F-2E2C-48AE-894E-BA649943410C}" type="datetimeFigureOut">
              <a:rPr lang="en-US" smtClean="0"/>
              <a:pPr/>
              <a:t>2/4/2016</a:t>
            </a:fld>
            <a:endParaRPr lang="en-US"/>
          </a:p>
        </p:txBody>
      </p:sp>
      <p:sp>
        <p:nvSpPr>
          <p:cNvPr id="5" name="Footer Placeholder 4"/>
          <p:cNvSpPr>
            <a:spLocks noGrp="1"/>
          </p:cNvSpPr>
          <p:nvPr>
            <p:ph type="ftr" sz="quarter" idx="3"/>
          </p:nvPr>
        </p:nvSpPr>
        <p:spPr>
          <a:xfrm>
            <a:off x="3124200" y="54102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4102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6CE77-0E16-4C1F-A4D2-E372EDBDE02A}" type="slidenum">
              <a:rPr lang="en-US" smtClean="0"/>
              <a:pPr/>
              <a:t>‹#›</a:t>
            </a:fld>
            <a:endParaRPr lang="en-US"/>
          </a:p>
        </p:txBody>
      </p:sp>
    </p:spTree>
    <p:extLst>
      <p:ext uri="{BB962C8B-B14F-4D97-AF65-F5344CB8AC3E}">
        <p14:creationId xmlns:p14="http://schemas.microsoft.com/office/powerpoint/2010/main" val="3653876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89D39-AD48-3842-8BFC-EAE616C226B1}" type="datetimeFigureOut">
              <a:rPr lang="en-US" smtClean="0"/>
              <a:pPr/>
              <a:t>2/4/2016</a:t>
            </a:fld>
            <a:endParaRPr lang="en-US"/>
          </a:p>
        </p:txBody>
      </p:sp>
      <p:sp>
        <p:nvSpPr>
          <p:cNvPr id="5" name="Footer Placeholder 4"/>
          <p:cNvSpPr>
            <a:spLocks noGrp="1"/>
          </p:cNvSpPr>
          <p:nvPr>
            <p:ph type="ftr" sz="quarter" idx="3"/>
          </p:nvPr>
        </p:nvSpPr>
        <p:spPr>
          <a:xfrm>
            <a:off x="3124200" y="63246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E18AB-917B-4249-ABF6-D18D36CF638F}" type="slidenum">
              <a:rPr lang="en-US" smtClean="0"/>
              <a:pPr/>
              <a:t>‹#›</a:t>
            </a:fld>
            <a:endParaRPr lang="en-US"/>
          </a:p>
        </p:txBody>
      </p:sp>
      <p:pic>
        <p:nvPicPr>
          <p:cNvPr id="7" name="Picture 20"/>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57200" y="59436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002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developingchild.harvard.edu/resources/multimedia/videos/inbrief_series/inbrief_executive_functio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jpeg"/><Relationship Id="rId7"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2.emf"/></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www.secondstep.org/EarlyLearning/ProgramCoordinators/SecondStepKit/VideosDownloads/VideoLibrary/TeachingAdaptation/TeachingWeeklyThemes.aspx"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umassmed.edu/fmch/research/kidsteps-ii"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6600" y="2984500"/>
            <a:ext cx="7785100" cy="3171285"/>
          </a:xfrm>
        </p:spPr>
        <p:txBody>
          <a:bodyPr>
            <a:noAutofit/>
          </a:bodyPr>
          <a:lstStyle/>
          <a:p>
            <a:r>
              <a:rPr lang="en-US" b="1" dirty="0">
                <a:solidFill>
                  <a:srgbClr val="002060"/>
                </a:solidFill>
              </a:rPr>
              <a:t>Preliminary Findings of </a:t>
            </a:r>
            <a:r>
              <a:rPr lang="en-US" b="1" dirty="0" err="1">
                <a:solidFill>
                  <a:srgbClr val="002060"/>
                </a:solidFill>
              </a:rPr>
              <a:t>Kidsteps</a:t>
            </a:r>
            <a:r>
              <a:rPr lang="en-US" b="1" dirty="0">
                <a:solidFill>
                  <a:srgbClr val="002060"/>
                </a:solidFill>
              </a:rPr>
              <a:t> II: Promoting School Readiness through Social Emotional Skill Building in </a:t>
            </a:r>
            <a:r>
              <a:rPr lang="en-US" b="1" dirty="0" smtClean="0">
                <a:solidFill>
                  <a:srgbClr val="002060"/>
                </a:solidFill>
              </a:rPr>
              <a:t>Preschool</a:t>
            </a:r>
          </a:p>
          <a:p>
            <a:pPr lvl="0"/>
            <a:r>
              <a:rPr lang="en-US" sz="2400" dirty="0">
                <a:solidFill>
                  <a:schemeClr val="accent5">
                    <a:lumMod val="50000"/>
                  </a:schemeClr>
                </a:solidFill>
              </a:rPr>
              <a:t>Funded by US Department of Education</a:t>
            </a:r>
            <a:br>
              <a:rPr lang="en-US" sz="2400" dirty="0">
                <a:solidFill>
                  <a:schemeClr val="accent5">
                    <a:lumMod val="50000"/>
                  </a:schemeClr>
                </a:solidFill>
              </a:rPr>
            </a:br>
            <a:r>
              <a:rPr lang="en-US" sz="2400" dirty="0">
                <a:solidFill>
                  <a:schemeClr val="accent5">
                    <a:lumMod val="50000"/>
                  </a:schemeClr>
                </a:solidFill>
              </a:rPr>
              <a:t>Institute of Education Sciences-Early Learning Efficacy Study #R035A130336</a:t>
            </a:r>
            <a:br>
              <a:rPr lang="en-US" sz="2400" dirty="0">
                <a:solidFill>
                  <a:schemeClr val="accent5">
                    <a:lumMod val="50000"/>
                  </a:schemeClr>
                </a:solidFill>
              </a:rPr>
            </a:br>
            <a:r>
              <a:rPr lang="en-US" sz="2400" dirty="0">
                <a:solidFill>
                  <a:schemeClr val="accent5">
                    <a:lumMod val="50000"/>
                  </a:schemeClr>
                </a:solidFill>
              </a:rPr>
              <a:t>$3.5 million, 4 years</a:t>
            </a:r>
          </a:p>
          <a:p>
            <a:endParaRPr lang="en-US" b="1" dirty="0" smtClean="0">
              <a:solidFill>
                <a:srgbClr val="002060"/>
              </a:solidFill>
            </a:endParaRPr>
          </a:p>
        </p:txBody>
      </p:sp>
      <p:sp>
        <p:nvSpPr>
          <p:cNvPr id="7" name="Rectangle 6"/>
          <p:cNvSpPr/>
          <p:nvPr/>
        </p:nvSpPr>
        <p:spPr>
          <a:xfrm>
            <a:off x="209373" y="295368"/>
            <a:ext cx="4243916" cy="2501408"/>
          </a:xfrm>
          <a:prstGeom prst="rect">
            <a:avLst/>
          </a:prstGeom>
          <a:solidFill>
            <a:schemeClr val="bg1">
              <a:lumMod val="50000"/>
              <a:alpha val="50000"/>
            </a:schemeClr>
          </a:solidFill>
          <a:ln>
            <a:solidFill>
              <a:schemeClr val="accent3">
                <a:lumMod val="20000"/>
                <a:lumOff val="80000"/>
                <a:alpha val="54000"/>
              </a:schemeClr>
            </a:solidFill>
          </a:ln>
          <a:effectLst>
            <a:outerShdw blurRad="40000" dist="23000" dir="5400000" rotWithShape="0">
              <a:srgbClr val="000000">
                <a:alpha val="40000"/>
              </a:srgbClr>
            </a:outerShdw>
          </a:effectLst>
          <a:scene3d>
            <a:camera prst="orthographicFront"/>
            <a:lightRig rig="threePt" dir="t"/>
          </a:scene3d>
          <a:sp3d prstMaterial="clear">
            <a:bevelT/>
          </a:sp3d>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pic>
        <p:nvPicPr>
          <p:cNvPr id="6" name="Picture 5" descr="sslogo_ELgreen.gif"/>
          <p:cNvPicPr>
            <a:picLocks noChangeAspect="1"/>
          </p:cNvPicPr>
          <p:nvPr/>
        </p:nvPicPr>
        <p:blipFill>
          <a:blip r:embed="rId3"/>
          <a:stretch>
            <a:fillRect/>
          </a:stretch>
        </p:blipFill>
        <p:spPr>
          <a:xfrm>
            <a:off x="5164674" y="257267"/>
            <a:ext cx="2971467" cy="807250"/>
          </a:xfrm>
          <a:prstGeom prst="rect">
            <a:avLst/>
          </a:prstGeom>
        </p:spPr>
      </p:pic>
      <p:pic>
        <p:nvPicPr>
          <p:cNvPr id="2" name="Picture 1" descr="EL_boy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404" y="257267"/>
            <a:ext cx="4091885" cy="2401146"/>
          </a:xfrm>
          <a:prstGeom prst="rect">
            <a:avLst/>
          </a:prstGeom>
        </p:spPr>
      </p:pic>
    </p:spTree>
    <p:extLst>
      <p:ext uri="{BB962C8B-B14F-4D97-AF65-F5344CB8AC3E}">
        <p14:creationId xmlns:p14="http://schemas.microsoft.com/office/powerpoint/2010/main" val="1914442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a:off x="609600" y="299218"/>
            <a:ext cx="1464860" cy="1324866"/>
            <a:chOff x="1270000" y="299218"/>
            <a:chExt cx="1981200" cy="1905000"/>
          </a:xfrm>
        </p:grpSpPr>
        <p:sp>
          <p:nvSpPr>
            <p:cNvPr id="39" name="Rectangle 38"/>
            <p:cNvSpPr/>
            <p:nvPr/>
          </p:nvSpPr>
          <p:spPr>
            <a:xfrm>
              <a:off x="1270000" y="299218"/>
              <a:ext cx="1981200" cy="1905000"/>
            </a:xfrm>
            <a:prstGeom prst="rect">
              <a:avLst/>
            </a:prstGeom>
            <a:solidFill>
              <a:schemeClr val="bg1">
                <a:lumMod val="85000"/>
                <a:alpha val="50000"/>
              </a:schemeClr>
            </a:solidFill>
            <a:ln>
              <a:solidFill>
                <a:schemeClr val="tx1">
                  <a:alpha val="54000"/>
                </a:schemeClr>
              </a:solidFill>
            </a:ln>
            <a:effectLst>
              <a:outerShdw blurRad="40000" dist="10287" dir="5400000" rotWithShape="0">
                <a:srgbClr val="000000">
                  <a:alpha val="35000"/>
                </a:srgbClr>
              </a:outerShdw>
            </a:effectLst>
            <a:scene3d>
              <a:camera prst="orthographicFront"/>
              <a:lightRig rig="threePt" dir="t"/>
            </a:scene3d>
            <a:sp3d>
              <a:bevelT w="127000" prst="relaxedInset"/>
            </a:sp3d>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dirty="0" err="1" smtClean="0">
                  <a:solidFill>
                    <a:schemeClr val="bg1">
                      <a:lumMod val="85000"/>
                    </a:schemeClr>
                  </a:solidFill>
                </a:rPr>
                <a:t>ç</a:t>
              </a:r>
              <a:r>
                <a:rPr lang="en-US" dirty="0" smtClean="0">
                  <a:solidFill>
                    <a:schemeClr val="bg1">
                      <a:lumMod val="85000"/>
                    </a:schemeClr>
                  </a:solidFill>
                </a:rPr>
                <a:t>√</a:t>
              </a:r>
              <a:endParaRPr lang="en-US" dirty="0">
                <a:solidFill>
                  <a:schemeClr val="bg1">
                    <a:lumMod val="85000"/>
                  </a:schemeClr>
                </a:solidFill>
              </a:endParaRPr>
            </a:p>
          </p:txBody>
        </p:sp>
        <p:pic>
          <p:nvPicPr>
            <p:cNvPr id="7" name="Picture 6" descr="unit2_surpris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592" y="398103"/>
              <a:ext cx="1843808" cy="1707229"/>
            </a:xfrm>
            <a:prstGeom prst="rect">
              <a:avLst/>
            </a:prstGeom>
          </p:spPr>
        </p:pic>
      </p:grpSp>
      <p:sp>
        <p:nvSpPr>
          <p:cNvPr id="4" name="TextBox 3"/>
          <p:cNvSpPr txBox="1"/>
          <p:nvPr/>
        </p:nvSpPr>
        <p:spPr>
          <a:xfrm>
            <a:off x="381000" y="1879600"/>
            <a:ext cx="8369300" cy="493981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smtClean="0"/>
              <a:t>The years between 2 and 5 are a key time for the development of socio-emotional skills -although these continue to develop with more complexity as children mature </a:t>
            </a:r>
            <a:r>
              <a:rPr lang="en-US" sz="1600" dirty="0"/>
              <a:t>(</a:t>
            </a:r>
            <a:r>
              <a:rPr lang="en-US" sz="1600" dirty="0" err="1"/>
              <a:t>Shankoff</a:t>
            </a:r>
            <a:r>
              <a:rPr lang="en-US" sz="1600" dirty="0"/>
              <a:t> &amp; Phillips, 2000</a:t>
            </a:r>
            <a:r>
              <a:rPr lang="en-US" sz="1600" dirty="0" smtClean="0"/>
              <a:t>)</a:t>
            </a:r>
          </a:p>
          <a:p>
            <a:pPr marL="285750" indent="-285750">
              <a:spcAft>
                <a:spcPts val="600"/>
              </a:spcAft>
              <a:buFont typeface="Arial" panose="020B0604020202020204" pitchFamily="34" charset="0"/>
              <a:buChar char="•"/>
            </a:pPr>
            <a:r>
              <a:rPr lang="en-US" sz="2000" dirty="0" smtClean="0"/>
              <a:t>Children with better socio-emotional skills are more self confident, competent in using language to communicate, and better able to engage in enjoyable activities and interactions with others…leading to better relationships and academic </a:t>
            </a:r>
            <a:r>
              <a:rPr lang="en-US" sz="2000" dirty="0"/>
              <a:t>success </a:t>
            </a:r>
            <a:r>
              <a:rPr lang="en-US" sz="1600" dirty="0"/>
              <a:t>(Cohen, </a:t>
            </a:r>
            <a:r>
              <a:rPr lang="en-US" sz="1600" dirty="0" err="1"/>
              <a:t>Onunaku</a:t>
            </a:r>
            <a:r>
              <a:rPr lang="en-US" sz="1600" dirty="0"/>
              <a:t>, Clothier, &amp; </a:t>
            </a:r>
            <a:r>
              <a:rPr lang="en-US" sz="1600" dirty="0" err="1"/>
              <a:t>Poppe</a:t>
            </a:r>
            <a:r>
              <a:rPr lang="en-US" sz="1600" dirty="0"/>
              <a:t>, 2005; </a:t>
            </a:r>
            <a:r>
              <a:rPr lang="en-US" sz="1600" dirty="0" err="1"/>
              <a:t>Guay</a:t>
            </a:r>
            <a:r>
              <a:rPr lang="en-US" sz="1600" dirty="0"/>
              <a:t>, </a:t>
            </a:r>
            <a:r>
              <a:rPr lang="en-US" sz="1600" dirty="0" err="1"/>
              <a:t>Boivin</a:t>
            </a:r>
            <a:r>
              <a:rPr lang="en-US" sz="1600" dirty="0"/>
              <a:t>, &amp; Hodges, 1999</a:t>
            </a:r>
            <a:r>
              <a:rPr lang="en-US" sz="1600" dirty="0" smtClean="0"/>
              <a:t>)</a:t>
            </a:r>
          </a:p>
          <a:p>
            <a:pPr marL="285750" indent="-285750">
              <a:spcAft>
                <a:spcPts val="600"/>
              </a:spcAft>
              <a:buFont typeface="Arial" panose="020B0604020202020204" pitchFamily="34" charset="0"/>
              <a:buChar char="•"/>
            </a:pPr>
            <a:r>
              <a:rPr lang="en-US" sz="2000" dirty="0" smtClean="0"/>
              <a:t>Children who lack socio-emotional skills misinterpret social situations, are more aggressive, disruptive in class and are at risk for long term academic and peer problems </a:t>
            </a:r>
            <a:r>
              <a:rPr lang="de-DE" sz="1600" dirty="0"/>
              <a:t>(Crick &amp; Dodge, 1994; Denham, 2006</a:t>
            </a:r>
            <a:r>
              <a:rPr lang="de-DE" sz="1600" dirty="0" smtClean="0"/>
              <a:t>)</a:t>
            </a:r>
            <a:endParaRPr lang="en-US" sz="1600" dirty="0" smtClean="0"/>
          </a:p>
          <a:p>
            <a:pPr marL="285750" indent="-285750">
              <a:buFont typeface="Arial" panose="020B0604020202020204" pitchFamily="34" charset="0"/>
              <a:buChar char="•"/>
            </a:pPr>
            <a:r>
              <a:rPr lang="en-US" sz="2000" dirty="0" smtClean="0"/>
              <a:t>Emotion knowledge, emotional regulation, and social problem solving skills are key building blocks of social </a:t>
            </a:r>
            <a:r>
              <a:rPr lang="en-US" sz="2000" dirty="0"/>
              <a:t>competence </a:t>
            </a:r>
            <a:r>
              <a:rPr lang="en-US" sz="1600" dirty="0"/>
              <a:t>(Denham, Blair, </a:t>
            </a:r>
            <a:r>
              <a:rPr lang="en-US" sz="1600" dirty="0" err="1"/>
              <a:t>DeMulder</a:t>
            </a:r>
            <a:r>
              <a:rPr lang="en-US" sz="1600" dirty="0"/>
              <a:t>, </a:t>
            </a:r>
            <a:r>
              <a:rPr lang="en-US" sz="1600" dirty="0" err="1"/>
              <a:t>Levitas</a:t>
            </a:r>
            <a:r>
              <a:rPr lang="en-US" sz="1600" dirty="0"/>
              <a:t>, Sawyer, </a:t>
            </a:r>
            <a:r>
              <a:rPr lang="en-US" sz="1600" dirty="0" err="1"/>
              <a:t>Auerbach</a:t>
            </a:r>
            <a:r>
              <a:rPr lang="en-US" sz="1600" dirty="0"/>
              <a:t>-Major &amp; </a:t>
            </a:r>
            <a:r>
              <a:rPr lang="en-US" sz="1600" dirty="0" err="1"/>
              <a:t>Queenan</a:t>
            </a:r>
            <a:r>
              <a:rPr lang="en-US" sz="1600" dirty="0"/>
              <a:t>, 2003)</a:t>
            </a:r>
          </a:p>
          <a:p>
            <a:pPr marL="285750" indent="-285750">
              <a:buFont typeface="Arial" panose="020B0604020202020204" pitchFamily="34" charset="0"/>
              <a:buChar char="•"/>
            </a:pPr>
            <a:endParaRPr lang="en-US" sz="2000" dirty="0" smtClean="0"/>
          </a:p>
        </p:txBody>
      </p:sp>
      <p:sp>
        <p:nvSpPr>
          <p:cNvPr id="8" name="Title 1"/>
          <p:cNvSpPr>
            <a:spLocks noGrp="1"/>
          </p:cNvSpPr>
          <p:nvPr>
            <p:ph type="title"/>
          </p:nvPr>
        </p:nvSpPr>
        <p:spPr>
          <a:xfrm>
            <a:off x="2451100" y="330200"/>
            <a:ext cx="5943600" cy="1143000"/>
          </a:xfrm>
        </p:spPr>
        <p:txBody>
          <a:bodyPr>
            <a:normAutofit fontScale="90000"/>
          </a:bodyPr>
          <a:lstStyle/>
          <a:p>
            <a:r>
              <a:rPr lang="en-US" dirty="0" smtClean="0"/>
              <a:t>Research on Socio-Emotional Competence Shows…</a:t>
            </a:r>
            <a:endParaRPr lang="en-US" dirty="0"/>
          </a:p>
        </p:txBody>
      </p:sp>
    </p:spTree>
    <p:extLst>
      <p:ext uri="{BB962C8B-B14F-4D97-AF65-F5344CB8AC3E}">
        <p14:creationId xmlns:p14="http://schemas.microsoft.com/office/powerpoint/2010/main" val="605682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self-regulation is important</a:t>
            </a:r>
            <a:endParaRPr lang="en-US" dirty="0"/>
          </a:p>
        </p:txBody>
      </p:sp>
      <p:sp>
        <p:nvSpPr>
          <p:cNvPr id="4" name="TextBox 3"/>
          <p:cNvSpPr txBox="1"/>
          <p:nvPr/>
        </p:nvSpPr>
        <p:spPr>
          <a:xfrm>
            <a:off x="304800" y="1034136"/>
            <a:ext cx="8648700" cy="487825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spcAft>
                <a:spcPts val="600"/>
              </a:spcAft>
              <a:buFont typeface="Arial" panose="020B0604020202020204" pitchFamily="34" charset="0"/>
              <a:buChar char="•"/>
            </a:pPr>
            <a:r>
              <a:rPr lang="en-US" sz="2000" dirty="0"/>
              <a:t>Young children’s academic and social success depends on the ability to regulate their behavior in addition to basic literacy and math skills </a:t>
            </a:r>
            <a:r>
              <a:rPr lang="en-US" sz="1600" dirty="0" smtClean="0"/>
              <a:t>(Raver</a:t>
            </a:r>
            <a:r>
              <a:rPr lang="en-US" sz="1600" dirty="0"/>
              <a:t>, </a:t>
            </a:r>
            <a:r>
              <a:rPr lang="en-US" sz="1600" dirty="0" smtClean="0"/>
              <a:t>2003; </a:t>
            </a:r>
            <a:r>
              <a:rPr lang="en-US" sz="1600" dirty="0" err="1" smtClean="0"/>
              <a:t>Ursache</a:t>
            </a:r>
            <a:r>
              <a:rPr lang="en-US" sz="1600" dirty="0" smtClean="0"/>
              <a:t>, Blair, &amp; Raver, 2012)</a:t>
            </a:r>
            <a:endParaRPr lang="en-US" sz="1600" dirty="0"/>
          </a:p>
          <a:p>
            <a:pPr marL="285750" indent="-285750">
              <a:spcAft>
                <a:spcPts val="600"/>
              </a:spcAft>
              <a:buFont typeface="Arial" panose="020B0604020202020204" pitchFamily="34" charset="0"/>
              <a:buChar char="•"/>
            </a:pPr>
            <a:r>
              <a:rPr lang="en-US" sz="2000" dirty="0"/>
              <a:t>In preschool, strong self-regulation has been linked with positive classroom behavior and high achievement; poor self-regulation predicts future school problems </a:t>
            </a:r>
            <a:r>
              <a:rPr lang="en-US" sz="1600" dirty="0" smtClean="0"/>
              <a:t>(</a:t>
            </a:r>
            <a:r>
              <a:rPr lang="en-US" sz="1600" dirty="0" err="1" smtClean="0"/>
              <a:t>Ursache</a:t>
            </a:r>
            <a:r>
              <a:rPr lang="en-US" sz="1600" dirty="0" smtClean="0"/>
              <a:t>, et al., 2012; </a:t>
            </a:r>
            <a:r>
              <a:rPr lang="de-DE" sz="1600" dirty="0" smtClean="0"/>
              <a:t>Sasser</a:t>
            </a:r>
            <a:r>
              <a:rPr lang="de-DE" sz="1600" dirty="0"/>
              <a:t>, Bierman, Heinrichs, </a:t>
            </a:r>
            <a:r>
              <a:rPr lang="de-DE" sz="1600" dirty="0" smtClean="0"/>
              <a:t>2015)</a:t>
            </a:r>
            <a:endParaRPr lang="en-US" sz="1600" dirty="0"/>
          </a:p>
          <a:p>
            <a:pPr marL="285750" indent="-285750">
              <a:spcAft>
                <a:spcPts val="600"/>
              </a:spcAft>
              <a:buFont typeface="Arial" panose="020B0604020202020204" pitchFamily="34" charset="0"/>
              <a:buChar char="•"/>
            </a:pPr>
            <a:r>
              <a:rPr lang="en-US" sz="2000" dirty="0"/>
              <a:t>Between 15 to 50% of young children have trouble paying attention to and remembering instructions, controlling and inhibiting behavior (e.g., raising their hand before calling out; being able to take turns), working independently, and shifting between tasks –a higher rate of low income children have these issues due to higher rates of stressful events, lower parent education and other factors </a:t>
            </a:r>
            <a:r>
              <a:rPr lang="en-US" sz="1600" dirty="0"/>
              <a:t>(</a:t>
            </a:r>
            <a:r>
              <a:rPr lang="en-US" sz="1600" dirty="0" err="1"/>
              <a:t>Ponitz</a:t>
            </a:r>
            <a:r>
              <a:rPr lang="en-US" sz="1600" dirty="0"/>
              <a:t>, McClelland, </a:t>
            </a:r>
            <a:r>
              <a:rPr lang="en-US" sz="1600" dirty="0" err="1"/>
              <a:t>Jewkes</a:t>
            </a:r>
            <a:r>
              <a:rPr lang="en-US" sz="1600" dirty="0"/>
              <a:t>, Connor, Farris, Morrison, 2008)</a:t>
            </a:r>
          </a:p>
          <a:p>
            <a:pPr marL="285750" indent="-285750">
              <a:spcAft>
                <a:spcPts val="600"/>
              </a:spcAft>
              <a:buFont typeface="Arial" panose="020B0604020202020204" pitchFamily="34" charset="0"/>
              <a:buChar char="•"/>
            </a:pPr>
            <a:r>
              <a:rPr lang="en-US" sz="2000" dirty="0"/>
              <a:t>This impacts individual child learning but also overall classroom functioning--one or two children with poor regulation can impact the teacher’s ability to teach the entire class </a:t>
            </a:r>
            <a:r>
              <a:rPr lang="en-US" sz="1600" dirty="0"/>
              <a:t>(</a:t>
            </a:r>
            <a:r>
              <a:rPr lang="en-US" sz="1600" dirty="0" err="1"/>
              <a:t>Houts</a:t>
            </a:r>
            <a:r>
              <a:rPr lang="en-US" sz="1600" dirty="0"/>
              <a:t>, </a:t>
            </a:r>
            <a:r>
              <a:rPr lang="en-US" sz="1600" dirty="0" err="1"/>
              <a:t>Caspi</a:t>
            </a:r>
            <a:r>
              <a:rPr lang="en-US" sz="1600" dirty="0"/>
              <a:t>, </a:t>
            </a:r>
            <a:r>
              <a:rPr lang="en-US" sz="1600" dirty="0" err="1"/>
              <a:t>Pianta</a:t>
            </a:r>
            <a:r>
              <a:rPr lang="en-US" sz="1600" dirty="0"/>
              <a:t> , </a:t>
            </a:r>
            <a:r>
              <a:rPr lang="en-US" sz="1600" dirty="0" err="1"/>
              <a:t>Arseneault</a:t>
            </a:r>
            <a:r>
              <a:rPr lang="en-US" sz="1600" dirty="0"/>
              <a:t>, &amp; Moffitt, 2010)</a:t>
            </a:r>
          </a:p>
        </p:txBody>
      </p:sp>
    </p:spTree>
    <p:extLst>
      <p:ext uri="{BB962C8B-B14F-4D97-AF65-F5344CB8AC3E}">
        <p14:creationId xmlns:p14="http://schemas.microsoft.com/office/powerpoint/2010/main" val="306272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on Executive Functioning Skills</a:t>
            </a:r>
            <a:endParaRPr lang="en-US" dirty="0"/>
          </a:p>
        </p:txBody>
      </p:sp>
      <p:sp>
        <p:nvSpPr>
          <p:cNvPr id="5" name="TextBox 4"/>
          <p:cNvSpPr txBox="1"/>
          <p:nvPr/>
        </p:nvSpPr>
        <p:spPr>
          <a:xfrm>
            <a:off x="505346" y="989084"/>
            <a:ext cx="8775700" cy="547842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spcAft>
                <a:spcPts val="1200"/>
              </a:spcAft>
              <a:buFont typeface="Arial" panose="020B0604020202020204" pitchFamily="34" charset="0"/>
              <a:buChar char="•"/>
            </a:pPr>
            <a:r>
              <a:rPr lang="en-US" sz="2000" dirty="0"/>
              <a:t>Executive Functioning (EF) an umbrella term that includes:</a:t>
            </a:r>
          </a:p>
          <a:p>
            <a:pPr marL="800100" lvl="1" indent="-342900">
              <a:spcAft>
                <a:spcPts val="1200"/>
              </a:spcAft>
              <a:buFont typeface="Wingdings" panose="05000000000000000000" pitchFamily="2" charset="2"/>
              <a:buChar char="Ø"/>
            </a:pPr>
            <a:r>
              <a:rPr lang="en-US" sz="2000" dirty="0"/>
              <a:t>Inhibitory control (deliberately stopping an automatic response)</a:t>
            </a:r>
          </a:p>
          <a:p>
            <a:pPr marL="800100" lvl="1" indent="-342900">
              <a:spcAft>
                <a:spcPts val="1200"/>
              </a:spcAft>
              <a:buFont typeface="Wingdings" panose="05000000000000000000" pitchFamily="2" charset="2"/>
              <a:buChar char="Ø"/>
            </a:pPr>
            <a:r>
              <a:rPr lang="en-US" sz="2000" dirty="0"/>
              <a:t>Attention (focusing, sustaining, and shifting attention)</a:t>
            </a:r>
          </a:p>
          <a:p>
            <a:pPr marL="800100" lvl="1" indent="-342900">
              <a:spcAft>
                <a:spcPts val="1200"/>
              </a:spcAft>
              <a:buFont typeface="Wingdings" panose="05000000000000000000" pitchFamily="2" charset="2"/>
              <a:buChar char="Ø"/>
            </a:pPr>
            <a:r>
              <a:rPr lang="en-US" sz="2000" dirty="0"/>
              <a:t>Working memory (holding information in mind while processing new information)</a:t>
            </a:r>
          </a:p>
          <a:p>
            <a:pPr marL="285750" indent="-285750">
              <a:spcAft>
                <a:spcPts val="1200"/>
              </a:spcAft>
              <a:buFont typeface="Arial" panose="020B0604020202020204" pitchFamily="34" charset="0"/>
              <a:buChar char="•"/>
            </a:pPr>
            <a:r>
              <a:rPr lang="en-US" sz="2000" dirty="0"/>
              <a:t>EF skills are linked to cortical network development involving the prefrontal cortex  and the limbic system (which is involved in emotion processing, learning, and memory) </a:t>
            </a:r>
            <a:r>
              <a:rPr lang="en-US" sz="1600" dirty="0"/>
              <a:t>(Blair, </a:t>
            </a:r>
            <a:r>
              <a:rPr lang="en-US" sz="1600" dirty="0" err="1"/>
              <a:t>Zelazo</a:t>
            </a:r>
            <a:r>
              <a:rPr lang="en-US" sz="1600" dirty="0"/>
              <a:t>, &amp; Greenberg, 2005)</a:t>
            </a:r>
          </a:p>
          <a:p>
            <a:pPr marL="285750" indent="-285750">
              <a:spcAft>
                <a:spcPts val="1200"/>
              </a:spcAft>
              <a:buFont typeface="Arial" panose="020B0604020202020204" pitchFamily="34" charset="0"/>
              <a:buChar char="•"/>
            </a:pPr>
            <a:r>
              <a:rPr lang="en-US" sz="2000" dirty="0"/>
              <a:t>EF skills directly influence and are influenced by emotional and autonomic responses to stimulation—they are interconnected—at high levels of arousal, executive functioning is inhibited </a:t>
            </a:r>
            <a:r>
              <a:rPr lang="en-US" sz="1600" dirty="0"/>
              <a:t>(Blair, </a:t>
            </a:r>
            <a:r>
              <a:rPr lang="en-US" sz="1600" dirty="0" err="1"/>
              <a:t>Zelazo</a:t>
            </a:r>
            <a:r>
              <a:rPr lang="en-US" sz="1600" dirty="0"/>
              <a:t>, &amp; Greenberg, 2005)</a:t>
            </a:r>
          </a:p>
          <a:p>
            <a:pPr marL="285750" indent="-285750">
              <a:spcAft>
                <a:spcPts val="1200"/>
              </a:spcAft>
              <a:buFont typeface="Arial" panose="020B0604020202020204" pitchFamily="34" charset="0"/>
              <a:buChar char="•"/>
            </a:pPr>
            <a:r>
              <a:rPr lang="en-US" sz="2000" dirty="0"/>
              <a:t>The development of EF, like the development of these neural networks in the brain, is particularly rapid during early childhood </a:t>
            </a:r>
            <a:r>
              <a:rPr lang="en-US" sz="1600" dirty="0"/>
              <a:t>(Carlson, 2005)</a:t>
            </a:r>
          </a:p>
          <a:p>
            <a:pPr marL="285750" indent="-285750">
              <a:spcAft>
                <a:spcPts val="1200"/>
              </a:spcAft>
              <a:buFont typeface="Arial" panose="020B0604020202020204" pitchFamily="34" charset="0"/>
              <a:buChar char="•"/>
            </a:pPr>
            <a:endParaRPr lang="en-US" sz="2000" dirty="0" smtClean="0"/>
          </a:p>
        </p:txBody>
      </p:sp>
    </p:spTree>
    <p:extLst>
      <p:ext uri="{BB962C8B-B14F-4D97-AF65-F5344CB8AC3E}">
        <p14:creationId xmlns:p14="http://schemas.microsoft.com/office/powerpoint/2010/main" val="1499000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088" y="1962150"/>
            <a:ext cx="4694237" cy="2792413"/>
          </a:xfrm>
          <a:prstGeom prst="rect">
            <a:avLst/>
          </a:prstGeom>
          <a:solidFill>
            <a:schemeClr val="tx1"/>
          </a:solidFill>
          <a:ln>
            <a:noFill/>
          </a:ln>
          <a:effectLst/>
        </p:spPr>
      </p:pic>
      <p:sp>
        <p:nvSpPr>
          <p:cNvPr id="2" name="Title 1"/>
          <p:cNvSpPr>
            <a:spLocks noGrp="1"/>
          </p:cNvSpPr>
          <p:nvPr>
            <p:ph type="title"/>
          </p:nvPr>
        </p:nvSpPr>
        <p:spPr>
          <a:xfrm>
            <a:off x="457200" y="254000"/>
            <a:ext cx="8229600" cy="1066800"/>
          </a:xfrm>
        </p:spPr>
        <p:txBody>
          <a:bodyPr>
            <a:normAutofit fontScale="90000"/>
          </a:bodyPr>
          <a:lstStyle/>
          <a:p>
            <a:r>
              <a:rPr lang="en-US" b="1" dirty="0" smtClean="0"/>
              <a:t>Executive Functioning and Self Regulation</a:t>
            </a:r>
            <a:br>
              <a:rPr lang="en-US" b="1" dirty="0" smtClean="0"/>
            </a:br>
            <a:r>
              <a:rPr lang="en-US" b="1" dirty="0" smtClean="0"/>
              <a:t>in Life!</a:t>
            </a:r>
            <a:endParaRPr lang="en-US" b="1" dirty="0"/>
          </a:p>
        </p:txBody>
      </p:sp>
      <p:sp>
        <p:nvSpPr>
          <p:cNvPr id="4" name="Rectangle 3"/>
          <p:cNvSpPr/>
          <p:nvPr/>
        </p:nvSpPr>
        <p:spPr>
          <a:xfrm>
            <a:off x="2286000" y="2967335"/>
            <a:ext cx="4572000" cy="1200329"/>
          </a:xfrm>
          <a:prstGeom prst="rect">
            <a:avLst/>
          </a:prstGeom>
        </p:spPr>
        <p:txBody>
          <a:bodyPr>
            <a:spAutoFit/>
          </a:bodyPr>
          <a:lstStyle/>
          <a:p>
            <a:r>
              <a:rPr lang="en-US" b="1" u="sng" dirty="0">
                <a:solidFill>
                  <a:srgbClr val="707165"/>
                </a:solidFill>
                <a:hlinkClick r:id="rId4"/>
              </a:rPr>
              <a:t>http://</a:t>
            </a:r>
            <a:r>
              <a:rPr lang="en-US" b="1" u="sng" dirty="0" smtClean="0">
                <a:solidFill>
                  <a:srgbClr val="707165"/>
                </a:solidFill>
                <a:hlinkClick r:id="rId4"/>
              </a:rPr>
              <a:t>developingchild.harvard.edu/resources/multimedia/videos/inbrief_series/inbrief_executive_function/</a:t>
            </a:r>
            <a:endParaRPr lang="en-US" b="1" u="sng" dirty="0" smtClean="0">
              <a:solidFill>
                <a:srgbClr val="707165"/>
              </a:solidFill>
            </a:endParaRPr>
          </a:p>
          <a:p>
            <a:endParaRPr lang="en-US" dirty="0">
              <a:solidFill>
                <a:srgbClr val="707165"/>
              </a:solidFill>
            </a:endParaRPr>
          </a:p>
        </p:txBody>
      </p:sp>
    </p:spTree>
    <p:extLst>
      <p:ext uri="{BB962C8B-B14F-4D97-AF65-F5344CB8AC3E}">
        <p14:creationId xmlns:p14="http://schemas.microsoft.com/office/powerpoint/2010/main" val="1586322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549400"/>
            <a:ext cx="8229600" cy="2324100"/>
          </a:xfrm>
        </p:spPr>
        <p:txBody>
          <a:bodyPr>
            <a:normAutofit/>
          </a:bodyPr>
          <a:lstStyle/>
          <a:p>
            <a:r>
              <a:rPr lang="en-US" dirty="0" smtClean="0"/>
              <a:t>Implementing the Second Step Early Learning Intervention</a:t>
            </a:r>
            <a:endParaRPr lang="en-US" dirty="0"/>
          </a:p>
        </p:txBody>
      </p:sp>
    </p:spTree>
    <p:extLst>
      <p:ext uri="{BB962C8B-B14F-4D97-AF65-F5344CB8AC3E}">
        <p14:creationId xmlns:p14="http://schemas.microsoft.com/office/powerpoint/2010/main" val="2001213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strategies</a:t>
            </a:r>
            <a:endParaRPr lang="en-US" dirty="0"/>
          </a:p>
        </p:txBody>
      </p:sp>
      <p:sp>
        <p:nvSpPr>
          <p:cNvPr id="3" name="Content Placeholder 2"/>
          <p:cNvSpPr>
            <a:spLocks noGrp="1"/>
          </p:cNvSpPr>
          <p:nvPr>
            <p:ph idx="1"/>
          </p:nvPr>
        </p:nvSpPr>
        <p:spPr>
          <a:xfrm>
            <a:off x="457200" y="1066800"/>
            <a:ext cx="8229600" cy="4762500"/>
          </a:xfrm>
        </p:spPr>
        <p:txBody>
          <a:bodyPr>
            <a:normAutofit fontScale="77500" lnSpcReduction="20000"/>
          </a:bodyPr>
          <a:lstStyle/>
          <a:p>
            <a:r>
              <a:rPr lang="en-US" dirty="0" smtClean="0"/>
              <a:t>Randomly select sites for each cohort</a:t>
            </a:r>
          </a:p>
          <a:p>
            <a:r>
              <a:rPr lang="en-US" dirty="0" smtClean="0"/>
              <a:t>Within site randomly assign to intervention and control group</a:t>
            </a:r>
          </a:p>
          <a:p>
            <a:r>
              <a:rPr lang="en-US" dirty="0" smtClean="0"/>
              <a:t>Provide site-wide teacher orientation about teacher role in each condition (e.g., not sharing information to prevent unintended diffusion)</a:t>
            </a:r>
          </a:p>
          <a:p>
            <a:r>
              <a:rPr lang="en-US" dirty="0" smtClean="0"/>
              <a:t>Work with intervention classrooms for two years by providing:</a:t>
            </a:r>
          </a:p>
          <a:p>
            <a:pPr lvl="1"/>
            <a:r>
              <a:rPr lang="en-US" dirty="0" smtClean="0"/>
              <a:t>Monthly or bimonthly evening teacher trainings</a:t>
            </a:r>
          </a:p>
          <a:p>
            <a:pPr lvl="1"/>
            <a:r>
              <a:rPr lang="en-US" dirty="0" smtClean="0"/>
              <a:t>Monthly classroom observations and coaching on curriculum delivery</a:t>
            </a:r>
          </a:p>
          <a:p>
            <a:r>
              <a:rPr lang="en-US" dirty="0" smtClean="0"/>
              <a:t>Incentives-</a:t>
            </a:r>
          </a:p>
          <a:p>
            <a:pPr lvl="1"/>
            <a:r>
              <a:rPr lang="en-US" dirty="0"/>
              <a:t>P</a:t>
            </a:r>
            <a:r>
              <a:rPr lang="en-US" dirty="0" smtClean="0"/>
              <a:t>ay for evening meetings, dinner, and granting of required annual CEUs</a:t>
            </a:r>
          </a:p>
          <a:p>
            <a:pPr lvl="1"/>
            <a:r>
              <a:rPr lang="en-US" dirty="0" smtClean="0"/>
              <a:t>Curriculum kits and books for intervention classrooms</a:t>
            </a:r>
          </a:p>
          <a:p>
            <a:pPr lvl="1"/>
            <a:r>
              <a:rPr lang="en-US" dirty="0" smtClean="0"/>
              <a:t>All teachers  (intervention and control) receive gift certificates for $50 each for classroom supplies twice a year for completing child social skills checklists</a:t>
            </a:r>
          </a:p>
          <a:p>
            <a:pPr lvl="1"/>
            <a:r>
              <a:rPr lang="en-US" dirty="0" smtClean="0"/>
              <a:t>Control teachers receive kits and an orientation at the end of their participation</a:t>
            </a:r>
          </a:p>
          <a:p>
            <a:pPr lvl="1"/>
            <a:endParaRPr lang="en-US" dirty="0" smtClean="0"/>
          </a:p>
          <a:p>
            <a:endParaRPr lang="en-US" dirty="0" smtClean="0"/>
          </a:p>
        </p:txBody>
      </p:sp>
    </p:spTree>
    <p:extLst>
      <p:ext uri="{BB962C8B-B14F-4D97-AF65-F5344CB8AC3E}">
        <p14:creationId xmlns:p14="http://schemas.microsoft.com/office/powerpoint/2010/main" val="806424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
            <a:ext cx="8229600" cy="1143000"/>
          </a:xfrm>
        </p:spPr>
        <p:txBody>
          <a:bodyPr/>
          <a:lstStyle/>
          <a:p>
            <a:r>
              <a:rPr lang="en-US" b="1" dirty="0" smtClean="0">
                <a:solidFill>
                  <a:schemeClr val="tx1">
                    <a:lumMod val="95000"/>
                    <a:lumOff val="5000"/>
                  </a:schemeClr>
                </a:solidFill>
              </a:rPr>
              <a:t>Program Goals</a:t>
            </a:r>
            <a:endParaRPr lang="en-US" b="1" dirty="0">
              <a:solidFill>
                <a:schemeClr val="tx1">
                  <a:lumMod val="95000"/>
                  <a:lumOff val="5000"/>
                </a:schemeClr>
              </a:solidFill>
            </a:endParaRPr>
          </a:p>
        </p:txBody>
      </p:sp>
      <p:sp>
        <p:nvSpPr>
          <p:cNvPr id="18" name="TextBox 17"/>
          <p:cNvSpPr txBox="1"/>
          <p:nvPr/>
        </p:nvSpPr>
        <p:spPr>
          <a:xfrm>
            <a:off x="685800" y="883920"/>
            <a:ext cx="7726852" cy="845958"/>
          </a:xfrm>
          <a:prstGeom prst="rect">
            <a:avLst/>
          </a:prstGeom>
          <a:noFill/>
        </p:spPr>
        <p:txBody>
          <a:bodyPr wrap="square" rtlCol="0">
            <a:spAutoFit/>
          </a:bodyPr>
          <a:lstStyle/>
          <a:p>
            <a:pPr algn="ctr">
              <a:lnSpc>
                <a:spcPts val="2900"/>
              </a:lnSpc>
            </a:pPr>
            <a:r>
              <a:rPr lang="en-US" sz="2800" dirty="0"/>
              <a:t>The </a:t>
            </a:r>
            <a:r>
              <a:rPr lang="en-US" sz="2800" i="1" dirty="0"/>
              <a:t>Second Step </a:t>
            </a:r>
            <a:r>
              <a:rPr lang="en-US" sz="2800" dirty="0"/>
              <a:t>early learning program is a </a:t>
            </a:r>
            <a:endParaRPr lang="en-US" sz="2800" dirty="0" smtClean="0"/>
          </a:p>
          <a:p>
            <a:pPr algn="ctr">
              <a:lnSpc>
                <a:spcPts val="2900"/>
              </a:lnSpc>
            </a:pPr>
            <a:r>
              <a:rPr lang="en-US" sz="2800" dirty="0" smtClean="0"/>
              <a:t>universal</a:t>
            </a:r>
            <a:r>
              <a:rPr lang="en-US" sz="2800" dirty="0"/>
              <a:t>, classroom-based program designed </a:t>
            </a:r>
            <a:r>
              <a:rPr lang="en-US" sz="2800" dirty="0" smtClean="0"/>
              <a:t>to: </a:t>
            </a:r>
            <a:endParaRPr lang="en-US" sz="2800" dirty="0"/>
          </a:p>
        </p:txBody>
      </p:sp>
      <p:sp>
        <p:nvSpPr>
          <p:cNvPr id="22" name="Down Arrow 21"/>
          <p:cNvSpPr/>
          <p:nvPr/>
        </p:nvSpPr>
        <p:spPr bwMode="auto">
          <a:xfrm>
            <a:off x="2957983" y="2064051"/>
            <a:ext cx="2909417" cy="2975309"/>
          </a:xfrm>
          <a:prstGeom prst="downArrow">
            <a:avLst/>
          </a:prstGeom>
          <a:ln>
            <a:headEnd type="none" w="med" len="med"/>
            <a:tailEnd type="none" w="med" len="med"/>
          </a:ln>
          <a:effectLst>
            <a:outerShdw blurRad="50800" dist="12700" dir="2700000">
              <a:srgbClr val="000000">
                <a:alpha val="43000"/>
              </a:srgb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algn="ctr" eaLnBrk="0" hangingPunct="0">
              <a:defRPr/>
            </a:pPr>
            <a:endParaRPr lang="en-US" dirty="0">
              <a:cs typeface="Arial" charset="0"/>
            </a:endParaRPr>
          </a:p>
          <a:p>
            <a:pPr algn="ctr" eaLnBrk="0" hangingPunct="0">
              <a:defRPr/>
            </a:pPr>
            <a:endParaRPr lang="en-US" dirty="0">
              <a:cs typeface="Arial" charset="0"/>
            </a:endParaRPr>
          </a:p>
          <a:p>
            <a:pPr algn="ctr" eaLnBrk="0" hangingPunct="0">
              <a:defRPr/>
            </a:pPr>
            <a:endParaRPr lang="en-US" dirty="0">
              <a:cs typeface="Arial" charset="0"/>
            </a:endParaRPr>
          </a:p>
          <a:p>
            <a:pPr algn="ctr" eaLnBrk="0" hangingPunct="0">
              <a:defRPr/>
            </a:pPr>
            <a:endParaRPr lang="en-US" dirty="0">
              <a:cs typeface="Arial" charset="0"/>
            </a:endParaRPr>
          </a:p>
          <a:p>
            <a:pPr algn="ctr" eaLnBrk="0" hangingPunct="0">
              <a:defRPr/>
            </a:pPr>
            <a:r>
              <a:rPr lang="en-US" sz="2000" b="1" dirty="0">
                <a:solidFill>
                  <a:schemeClr val="bg1"/>
                </a:solidFill>
                <a:cs typeface="Arial" charset="0"/>
              </a:rPr>
              <a:t>Decrease problem behaviors</a:t>
            </a:r>
          </a:p>
        </p:txBody>
      </p:sp>
      <p:sp>
        <p:nvSpPr>
          <p:cNvPr id="23" name="Up Arrow 22"/>
          <p:cNvSpPr/>
          <p:nvPr/>
        </p:nvSpPr>
        <p:spPr bwMode="auto">
          <a:xfrm>
            <a:off x="304800" y="1915160"/>
            <a:ext cx="2815201" cy="2971800"/>
          </a:xfrm>
          <a:prstGeom prst="upArrow">
            <a:avLst/>
          </a:prstGeom>
          <a:solidFill>
            <a:srgbClr val="8AC895"/>
          </a:solidFill>
          <a:ln>
            <a:solidFill>
              <a:srgbClr val="43674A"/>
            </a:solidFill>
            <a:headEnd type="none" w="med" len="med"/>
            <a:tailEnd type="none" w="med" len="med"/>
          </a:ln>
          <a:effectLst>
            <a:outerShdw blurRad="27305" dist="12700" dir="5400000" rotWithShape="0">
              <a:srgbClr val="000000">
                <a:alpha val="43000"/>
              </a:srgb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lstStyle/>
          <a:p>
            <a:pPr algn="ctr" eaLnBrk="0" hangingPunct="0">
              <a:defRPr/>
            </a:pPr>
            <a:r>
              <a:rPr lang="en-US" sz="2000" b="1" dirty="0" smtClean="0">
                <a:cs typeface="Arial" charset="0"/>
              </a:rPr>
              <a:t>Increase </a:t>
            </a:r>
            <a:r>
              <a:rPr lang="en-US" sz="2000" b="1" dirty="0">
                <a:cs typeface="Arial" charset="0"/>
              </a:rPr>
              <a:t>school </a:t>
            </a:r>
            <a:r>
              <a:rPr lang="en-US" sz="2000" b="1" dirty="0" smtClean="0">
                <a:cs typeface="Arial" charset="0"/>
              </a:rPr>
              <a:t>readiness and social success</a:t>
            </a:r>
            <a:endParaRPr lang="en-US" sz="2000" b="1" dirty="0">
              <a:cs typeface="Arial" charset="0"/>
            </a:endParaRPr>
          </a:p>
        </p:txBody>
      </p:sp>
      <p:sp>
        <p:nvSpPr>
          <p:cNvPr id="24" name="Cross 23"/>
          <p:cNvSpPr/>
          <p:nvPr/>
        </p:nvSpPr>
        <p:spPr>
          <a:xfrm>
            <a:off x="6096000" y="2143761"/>
            <a:ext cx="2667000" cy="2797098"/>
          </a:xfrm>
          <a:prstGeom prst="plus">
            <a:avLst/>
          </a:prstGeom>
          <a:ln/>
          <a:effectLst>
            <a:outerShdw blurRad="50800" dist="12700" dir="2700000">
              <a:srgbClr val="000000">
                <a:alpha val="43000"/>
              </a:srgb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p>
        </p:txBody>
      </p:sp>
      <p:sp>
        <p:nvSpPr>
          <p:cNvPr id="25" name="TextBox 24"/>
          <p:cNvSpPr txBox="1">
            <a:spLocks noChangeArrowheads="1"/>
          </p:cNvSpPr>
          <p:nvPr/>
        </p:nvSpPr>
        <p:spPr bwMode="auto">
          <a:xfrm>
            <a:off x="6172200" y="2753360"/>
            <a:ext cx="24384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000" b="1" dirty="0" smtClean="0">
                <a:solidFill>
                  <a:schemeClr val="bg1"/>
                </a:solidFill>
                <a:latin typeface="+mn-lt"/>
                <a:ea typeface="ＭＳ Ｐゴシック" pitchFamily="-65" charset="-128"/>
              </a:rPr>
              <a:t>Promote </a:t>
            </a:r>
          </a:p>
          <a:p>
            <a:pPr algn="ctr" eaLnBrk="1" hangingPunct="1">
              <a:defRPr/>
            </a:pPr>
            <a:r>
              <a:rPr lang="en-US" sz="2000" b="1" dirty="0" smtClean="0">
                <a:solidFill>
                  <a:schemeClr val="bg1"/>
                </a:solidFill>
                <a:latin typeface="+mn-lt"/>
                <a:ea typeface="ＭＳ Ｐゴシック" pitchFamily="-65" charset="-128"/>
              </a:rPr>
              <a:t>social and emotional competence and </a:t>
            </a:r>
          </a:p>
          <a:p>
            <a:pPr algn="ctr" eaLnBrk="1" hangingPunct="1">
              <a:defRPr/>
            </a:pPr>
            <a:r>
              <a:rPr lang="en-US" sz="2000" b="1" dirty="0" smtClean="0">
                <a:solidFill>
                  <a:schemeClr val="bg1"/>
                </a:solidFill>
                <a:latin typeface="+mn-lt"/>
                <a:ea typeface="ＭＳ Ｐゴシック" pitchFamily="-65" charset="-128"/>
              </a:rPr>
              <a:t>self-regulation skills</a:t>
            </a:r>
          </a:p>
          <a:p>
            <a:pPr eaLnBrk="1" hangingPunct="1">
              <a:defRPr/>
            </a:pPr>
            <a:endParaRPr lang="en-US" dirty="0" smtClean="0">
              <a:solidFill>
                <a:schemeClr val="bg1"/>
              </a:solidFill>
              <a:ea typeface="ＭＳ Ｐゴシック" pitchFamily="-65" charset="-128"/>
            </a:endParaRPr>
          </a:p>
        </p:txBody>
      </p:sp>
    </p:spTree>
    <p:extLst>
      <p:ext uri="{BB962C8B-B14F-4D97-AF65-F5344CB8AC3E}">
        <p14:creationId xmlns:p14="http://schemas.microsoft.com/office/powerpoint/2010/main" val="210850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1000" fill="hold"/>
                                        <p:tgtEl>
                                          <p:spTgt spid="24"/>
                                        </p:tgtEl>
                                        <p:attrNameLst>
                                          <p:attrName>ppt_w</p:attrName>
                                        </p:attrNameLst>
                                      </p:cBhvr>
                                      <p:tavLst>
                                        <p:tav tm="0">
                                          <p:val>
                                            <p:fltVal val="0"/>
                                          </p:val>
                                        </p:tav>
                                        <p:tav tm="100000">
                                          <p:val>
                                            <p:strVal val="#ppt_w"/>
                                          </p:val>
                                        </p:tav>
                                      </p:tavLst>
                                    </p:anim>
                                    <p:anim calcmode="lin" valueType="num">
                                      <p:cBhvr>
                                        <p:cTn id="20" dur="1000" fill="hold"/>
                                        <p:tgtEl>
                                          <p:spTgt spid="24"/>
                                        </p:tgtEl>
                                        <p:attrNameLst>
                                          <p:attrName>ppt_h</p:attrName>
                                        </p:attrNameLst>
                                      </p:cBhvr>
                                      <p:tavLst>
                                        <p:tav tm="0">
                                          <p:val>
                                            <p:fltVal val="0"/>
                                          </p:val>
                                        </p:tav>
                                        <p:tav tm="100000">
                                          <p:val>
                                            <p:strVal val="#ppt_h"/>
                                          </p:val>
                                        </p:tav>
                                      </p:tavLst>
                                    </p:anim>
                                    <p:anim calcmode="lin" valueType="num">
                                      <p:cBhvr>
                                        <p:cTn id="21" dur="1000" fill="hold"/>
                                        <p:tgtEl>
                                          <p:spTgt spid="24"/>
                                        </p:tgtEl>
                                        <p:attrNameLst>
                                          <p:attrName>style.rotation</p:attrName>
                                        </p:attrNameLst>
                                      </p:cBhvr>
                                      <p:tavLst>
                                        <p:tav tm="0">
                                          <p:val>
                                            <p:fltVal val="90"/>
                                          </p:val>
                                        </p:tav>
                                        <p:tav tm="100000">
                                          <p:val>
                                            <p:fltVal val="0"/>
                                          </p:val>
                                        </p:tav>
                                      </p:tavLst>
                                    </p:anim>
                                    <p:animEffect transition="in" filter="fade">
                                      <p:cBhvr>
                                        <p:cTn id="22" dur="1000"/>
                                        <p:tgtEl>
                                          <p:spTgt spid="2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1000" fill="hold"/>
                                        <p:tgtEl>
                                          <p:spTgt spid="25"/>
                                        </p:tgtEl>
                                        <p:attrNameLst>
                                          <p:attrName>ppt_w</p:attrName>
                                        </p:attrNameLst>
                                      </p:cBhvr>
                                      <p:tavLst>
                                        <p:tav tm="0">
                                          <p:val>
                                            <p:fltVal val="0"/>
                                          </p:val>
                                        </p:tav>
                                        <p:tav tm="100000">
                                          <p:val>
                                            <p:strVal val="#ppt_w"/>
                                          </p:val>
                                        </p:tav>
                                      </p:tavLst>
                                    </p:anim>
                                    <p:anim calcmode="lin" valueType="num">
                                      <p:cBhvr>
                                        <p:cTn id="26" dur="1000" fill="hold"/>
                                        <p:tgtEl>
                                          <p:spTgt spid="25"/>
                                        </p:tgtEl>
                                        <p:attrNameLst>
                                          <p:attrName>ppt_h</p:attrName>
                                        </p:attrNameLst>
                                      </p:cBhvr>
                                      <p:tavLst>
                                        <p:tav tm="0">
                                          <p:val>
                                            <p:fltVal val="0"/>
                                          </p:val>
                                        </p:tav>
                                        <p:tav tm="100000">
                                          <p:val>
                                            <p:strVal val="#ppt_h"/>
                                          </p:val>
                                        </p:tav>
                                      </p:tavLst>
                                    </p:anim>
                                    <p:anim calcmode="lin" valueType="num">
                                      <p:cBhvr>
                                        <p:cTn id="27" dur="1000" fill="hold"/>
                                        <p:tgtEl>
                                          <p:spTgt spid="25"/>
                                        </p:tgtEl>
                                        <p:attrNameLst>
                                          <p:attrName>style.rotation</p:attrName>
                                        </p:attrNameLst>
                                      </p:cBhvr>
                                      <p:tavLst>
                                        <p:tav tm="0">
                                          <p:val>
                                            <p:fltVal val="90"/>
                                          </p:val>
                                        </p:tav>
                                        <p:tav tm="100000">
                                          <p:val>
                                            <p:fltVal val="0"/>
                                          </p:val>
                                        </p:tav>
                                      </p:tavLst>
                                    </p:anim>
                                    <p:animEffect transition="in" filter="fade">
                                      <p:cBhvr>
                                        <p:cTn id="2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EL_kit_CMYK.jpg"/>
          <p:cNvPicPr>
            <a:picLocks noChangeAspect="1"/>
          </p:cNvPicPr>
          <p:nvPr/>
        </p:nvPicPr>
        <p:blipFill>
          <a:blip r:embed="rId3"/>
          <a:stretch>
            <a:fillRect/>
          </a:stretch>
        </p:blipFill>
        <p:spPr>
          <a:xfrm>
            <a:off x="1905000" y="425321"/>
            <a:ext cx="5946735" cy="4305436"/>
          </a:xfrm>
          <a:prstGeom prst="rect">
            <a:avLst/>
          </a:prstGeom>
        </p:spPr>
      </p:pic>
      <p:sp>
        <p:nvSpPr>
          <p:cNvPr id="2" name="Title 1"/>
          <p:cNvSpPr>
            <a:spLocks noGrp="1"/>
          </p:cNvSpPr>
          <p:nvPr>
            <p:ph type="title"/>
          </p:nvPr>
        </p:nvSpPr>
        <p:spPr>
          <a:xfrm>
            <a:off x="240874" y="197375"/>
            <a:ext cx="4306137" cy="809340"/>
          </a:xfrm>
        </p:spPr>
        <p:txBody>
          <a:bodyPr/>
          <a:lstStyle/>
          <a:p>
            <a:r>
              <a:rPr lang="en-US" b="1" dirty="0" smtClean="0">
                <a:solidFill>
                  <a:schemeClr val="tx1">
                    <a:lumMod val="95000"/>
                    <a:lumOff val="5000"/>
                  </a:schemeClr>
                </a:solidFill>
              </a:rPr>
              <a:t>Program Materials</a:t>
            </a:r>
            <a:endParaRPr lang="en-US" b="1" dirty="0">
              <a:solidFill>
                <a:schemeClr val="tx1">
                  <a:lumMod val="95000"/>
                  <a:lumOff val="5000"/>
                </a:schemeClr>
              </a:solidFill>
            </a:endParaRPr>
          </a:p>
        </p:txBody>
      </p:sp>
      <p:cxnSp>
        <p:nvCxnSpPr>
          <p:cNvPr id="27" name="Straight Connector 26"/>
          <p:cNvCxnSpPr/>
          <p:nvPr/>
        </p:nvCxnSpPr>
        <p:spPr>
          <a:xfrm rot="5400000" flipH="1" flipV="1">
            <a:off x="3762375" y="4058711"/>
            <a:ext cx="751416" cy="719667"/>
          </a:xfrm>
          <a:prstGeom prst="line">
            <a:avLst/>
          </a:prstGeom>
          <a:ln w="28575">
            <a:solidFill>
              <a:schemeClr val="accent6"/>
            </a:solidFill>
          </a:ln>
          <a:effectLst>
            <a:outerShdw blurRad="50800" dist="6350" dir="2700000">
              <a:schemeClr val="accent6">
                <a:lumMod val="50000"/>
                <a:alpha val="60000"/>
              </a:schemeClr>
            </a:outerShdw>
          </a:effectLst>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2194931" y="4371146"/>
            <a:ext cx="1676400" cy="672899"/>
          </a:xfrm>
          <a:prstGeom prst="roundRect">
            <a:avLst/>
          </a:prstGeom>
          <a:ln/>
          <a:effectLst>
            <a:outerShdw blurRad="50800" dir="2700000">
              <a:srgbClr val="000000">
                <a:alpha val="15000"/>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rPr>
              <a:t>Listening</a:t>
            </a:r>
          </a:p>
          <a:p>
            <a:pPr algn="ctr"/>
            <a:r>
              <a:rPr lang="en-US" dirty="0" smtClean="0">
                <a:solidFill>
                  <a:schemeClr val="tx1"/>
                </a:solidFill>
              </a:rPr>
              <a:t>Rules Cards</a:t>
            </a:r>
            <a:endParaRPr lang="en-US" dirty="0">
              <a:solidFill>
                <a:schemeClr val="tx1"/>
              </a:solidFill>
            </a:endParaRPr>
          </a:p>
        </p:txBody>
      </p:sp>
      <p:cxnSp>
        <p:nvCxnSpPr>
          <p:cNvPr id="47" name="Straight Connector 46"/>
          <p:cNvCxnSpPr/>
          <p:nvPr/>
        </p:nvCxnSpPr>
        <p:spPr>
          <a:xfrm flipV="1">
            <a:off x="5408083" y="4611643"/>
            <a:ext cx="2826772" cy="11108"/>
          </a:xfrm>
          <a:prstGeom prst="line">
            <a:avLst/>
          </a:prstGeom>
          <a:ln w="28575">
            <a:solidFill>
              <a:schemeClr val="accent6"/>
            </a:solidFill>
          </a:ln>
          <a:effectLst>
            <a:outerShdw blurRad="50800" dist="6350" dir="12720000">
              <a:schemeClr val="accent6">
                <a:lumMod val="50000"/>
                <a:alpha val="60000"/>
              </a:schemeClr>
            </a:outerShdw>
          </a:effectLst>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6324600" y="4349757"/>
            <a:ext cx="2356945" cy="457200"/>
          </a:xfrm>
          <a:prstGeom prst="roundRect">
            <a:avLst/>
          </a:prstGeom>
          <a:ln/>
          <a:effectLst>
            <a:outerShdw blurRad="50800" dir="2700000">
              <a:srgbClr val="000000">
                <a:alpha val="15000"/>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i="1" dirty="0" smtClean="0">
                <a:solidFill>
                  <a:schemeClr val="tx1"/>
                </a:solidFill>
              </a:rPr>
              <a:t>Join In and Sing</a:t>
            </a:r>
            <a:r>
              <a:rPr lang="en-US" dirty="0" smtClean="0">
                <a:solidFill>
                  <a:schemeClr val="tx1"/>
                </a:solidFill>
              </a:rPr>
              <a:t> CD</a:t>
            </a:r>
            <a:endParaRPr lang="en-US" dirty="0">
              <a:solidFill>
                <a:schemeClr val="tx1"/>
              </a:solidFill>
            </a:endParaRPr>
          </a:p>
        </p:txBody>
      </p:sp>
      <p:cxnSp>
        <p:nvCxnSpPr>
          <p:cNvPr id="39" name="Straight Connector 38"/>
          <p:cNvCxnSpPr/>
          <p:nvPr/>
        </p:nvCxnSpPr>
        <p:spPr>
          <a:xfrm rot="5400000">
            <a:off x="5220097" y="4429792"/>
            <a:ext cx="381000" cy="794"/>
          </a:xfrm>
          <a:prstGeom prst="line">
            <a:avLst/>
          </a:prstGeom>
          <a:ln w="28575">
            <a:solidFill>
              <a:schemeClr val="accent6"/>
            </a:solidFill>
          </a:ln>
          <a:effectLst>
            <a:outerShdw blurRad="50800" dist="6350" dir="2700000">
              <a:srgbClr val="000000">
                <a:alpha val="60000"/>
              </a:srgbClr>
            </a:outerShdw>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H="1" flipV="1">
            <a:off x="5505450" y="1092207"/>
            <a:ext cx="1562100" cy="1447800"/>
          </a:xfrm>
          <a:prstGeom prst="line">
            <a:avLst/>
          </a:prstGeom>
          <a:ln w="28575">
            <a:solidFill>
              <a:schemeClr val="accent6"/>
            </a:solidFill>
          </a:ln>
          <a:effectLst>
            <a:outerShdw blurRad="50800" dist="6350" dir="2700000">
              <a:schemeClr val="accent6">
                <a:lumMod val="50000"/>
                <a:alpha val="60000"/>
              </a:schemeClr>
            </a:outerShdw>
          </a:effectLst>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7010400" y="681574"/>
            <a:ext cx="1219200" cy="685799"/>
          </a:xfrm>
          <a:prstGeom prst="roundRect">
            <a:avLst/>
          </a:prstGeom>
          <a:ln/>
          <a:effectLst>
            <a:outerShdw blurRad="50800" dir="2700000">
              <a:srgbClr val="000000">
                <a:alpha val="15000"/>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rPr>
              <a:t>Feelings</a:t>
            </a:r>
          </a:p>
          <a:p>
            <a:pPr algn="ctr"/>
            <a:r>
              <a:rPr lang="en-US" dirty="0" smtClean="0">
                <a:solidFill>
                  <a:schemeClr val="tx1"/>
                </a:solidFill>
              </a:rPr>
              <a:t>Cards</a:t>
            </a:r>
            <a:endParaRPr lang="en-US" dirty="0">
              <a:solidFill>
                <a:schemeClr val="tx1"/>
              </a:solidFill>
            </a:endParaRPr>
          </a:p>
        </p:txBody>
      </p:sp>
      <p:cxnSp>
        <p:nvCxnSpPr>
          <p:cNvPr id="85" name="Straight Connector 84"/>
          <p:cNvCxnSpPr/>
          <p:nvPr/>
        </p:nvCxnSpPr>
        <p:spPr>
          <a:xfrm flipV="1">
            <a:off x="1820333" y="3661836"/>
            <a:ext cx="1672167" cy="571499"/>
          </a:xfrm>
          <a:prstGeom prst="line">
            <a:avLst/>
          </a:prstGeom>
          <a:ln w="28575">
            <a:solidFill>
              <a:schemeClr val="accent6"/>
            </a:solidFill>
          </a:ln>
          <a:effectLst>
            <a:outerShdw blurRad="50800" dist="6350" dir="12420000">
              <a:schemeClr val="accent6">
                <a:lumMod val="50000"/>
                <a:alpha val="60000"/>
              </a:schemeClr>
            </a:outerShdw>
          </a:effectLst>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5410200" y="2302538"/>
            <a:ext cx="381000" cy="523220"/>
          </a:xfrm>
          <a:prstGeom prst="rect">
            <a:avLst/>
          </a:prstGeom>
          <a:effectLst>
            <a:outerShdw blurRad="50800" dist="25400" dir="2700000" algn="br">
              <a:schemeClr val="accent6">
                <a:lumMod val="50000"/>
                <a:alpha val="57000"/>
              </a:schemeClr>
            </a:outerShdw>
          </a:effectLst>
        </p:spPr>
        <p:txBody>
          <a:bodyPr wrap="square">
            <a:spAutoFit/>
          </a:bodyPr>
          <a:lstStyle/>
          <a:p>
            <a:r>
              <a:rPr lang="en-US" sz="2800" dirty="0" err="1" smtClean="0">
                <a:latin typeface="Wingdings"/>
                <a:ea typeface="Wingdings"/>
                <a:cs typeface="Wingdings"/>
              </a:rPr>
              <a:t></a:t>
            </a:r>
            <a:endParaRPr lang="en-US" sz="2800" dirty="0"/>
          </a:p>
        </p:txBody>
      </p:sp>
      <p:sp>
        <p:nvSpPr>
          <p:cNvPr id="104" name="Rectangle 103"/>
          <p:cNvSpPr/>
          <p:nvPr/>
        </p:nvSpPr>
        <p:spPr>
          <a:xfrm>
            <a:off x="5247217" y="3968757"/>
            <a:ext cx="381000" cy="523220"/>
          </a:xfrm>
          <a:prstGeom prst="rect">
            <a:avLst/>
          </a:prstGeom>
          <a:effectLst>
            <a:outerShdw blurRad="50800" dist="25400" dir="2700000" algn="br">
              <a:schemeClr val="accent6">
                <a:lumMod val="50000"/>
                <a:alpha val="57000"/>
              </a:schemeClr>
            </a:outerShdw>
          </a:effectLst>
        </p:spPr>
        <p:txBody>
          <a:bodyPr wrap="square">
            <a:spAutoFit/>
          </a:bodyPr>
          <a:lstStyle/>
          <a:p>
            <a:r>
              <a:rPr lang="en-US" sz="2800" dirty="0" err="1" smtClean="0">
                <a:latin typeface="Wingdings"/>
                <a:ea typeface="Wingdings"/>
                <a:cs typeface="Wingdings"/>
              </a:rPr>
              <a:t></a:t>
            </a:r>
            <a:endParaRPr lang="en-US" sz="2800" dirty="0"/>
          </a:p>
        </p:txBody>
      </p:sp>
      <p:sp>
        <p:nvSpPr>
          <p:cNvPr id="113" name="Rectangle 112"/>
          <p:cNvSpPr/>
          <p:nvPr/>
        </p:nvSpPr>
        <p:spPr>
          <a:xfrm>
            <a:off x="3306314" y="3382478"/>
            <a:ext cx="381000" cy="523220"/>
          </a:xfrm>
          <a:prstGeom prst="rect">
            <a:avLst/>
          </a:prstGeom>
          <a:effectLst>
            <a:outerShdw blurRad="50800" dist="25400" dir="2700000" algn="br">
              <a:schemeClr val="accent6">
                <a:lumMod val="50000"/>
                <a:alpha val="57000"/>
              </a:schemeClr>
            </a:outerShdw>
          </a:effectLst>
        </p:spPr>
        <p:txBody>
          <a:bodyPr wrap="square">
            <a:spAutoFit/>
          </a:bodyPr>
          <a:lstStyle/>
          <a:p>
            <a:r>
              <a:rPr lang="en-US" sz="2800" dirty="0" err="1" smtClean="0">
                <a:latin typeface="Wingdings"/>
                <a:ea typeface="Wingdings"/>
                <a:cs typeface="Wingdings"/>
              </a:rPr>
              <a:t></a:t>
            </a:r>
            <a:endParaRPr lang="en-US" sz="2800" dirty="0"/>
          </a:p>
        </p:txBody>
      </p:sp>
      <p:sp>
        <p:nvSpPr>
          <p:cNvPr id="114" name="Rectangle 113"/>
          <p:cNvSpPr/>
          <p:nvPr/>
        </p:nvSpPr>
        <p:spPr>
          <a:xfrm>
            <a:off x="4337103" y="3767704"/>
            <a:ext cx="381000" cy="523220"/>
          </a:xfrm>
          <a:prstGeom prst="rect">
            <a:avLst/>
          </a:prstGeom>
          <a:effectLst>
            <a:outerShdw blurRad="50800" dist="25400" dir="2700000" algn="br">
              <a:schemeClr val="accent6">
                <a:lumMod val="50000"/>
                <a:alpha val="57000"/>
              </a:schemeClr>
            </a:outerShdw>
          </a:effectLst>
        </p:spPr>
        <p:txBody>
          <a:bodyPr wrap="square">
            <a:spAutoFit/>
          </a:bodyPr>
          <a:lstStyle/>
          <a:p>
            <a:r>
              <a:rPr lang="en-US" sz="2800" dirty="0" err="1" smtClean="0">
                <a:latin typeface="Wingdings"/>
                <a:ea typeface="Wingdings"/>
                <a:cs typeface="Wingdings"/>
              </a:rPr>
              <a:t></a:t>
            </a:r>
            <a:endParaRPr lang="en-US" sz="2800" dirty="0"/>
          </a:p>
        </p:txBody>
      </p:sp>
      <p:sp>
        <p:nvSpPr>
          <p:cNvPr id="53" name="Rounded Rectangle 52"/>
          <p:cNvSpPr/>
          <p:nvPr/>
        </p:nvSpPr>
        <p:spPr>
          <a:xfrm>
            <a:off x="452962" y="3685323"/>
            <a:ext cx="1371600" cy="992506"/>
          </a:xfrm>
          <a:prstGeom prst="roundRect">
            <a:avLst/>
          </a:prstGeom>
          <a:ln/>
          <a:effectLst>
            <a:outerShdw blurRad="50800" dir="2700000">
              <a:srgbClr val="000000">
                <a:alpha val="15000"/>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rPr>
              <a:t>Teaching Materials Notebook</a:t>
            </a:r>
            <a:endParaRPr lang="en-US" dirty="0">
              <a:solidFill>
                <a:schemeClr val="tx1"/>
              </a:solidFill>
            </a:endParaRPr>
          </a:p>
        </p:txBody>
      </p:sp>
      <p:cxnSp>
        <p:nvCxnSpPr>
          <p:cNvPr id="118" name="Straight Connector 117"/>
          <p:cNvCxnSpPr/>
          <p:nvPr/>
        </p:nvCxnSpPr>
        <p:spPr>
          <a:xfrm>
            <a:off x="2381250" y="2095501"/>
            <a:ext cx="677333" cy="1588"/>
          </a:xfrm>
          <a:prstGeom prst="line">
            <a:avLst/>
          </a:prstGeom>
          <a:ln w="28575">
            <a:solidFill>
              <a:schemeClr val="accent6"/>
            </a:solidFill>
          </a:ln>
          <a:effectLst>
            <a:outerShdw blurRad="50800" dist="6350" dir="2700000">
              <a:schemeClr val="accent6">
                <a:lumMod val="50000"/>
                <a:alpha val="60000"/>
              </a:schemeClr>
            </a:outerShdw>
          </a:effectLst>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402167" y="1735672"/>
            <a:ext cx="2112433" cy="672899"/>
          </a:xfrm>
          <a:prstGeom prst="roundRect">
            <a:avLst/>
          </a:prstGeom>
          <a:ln/>
          <a:effectLst>
            <a:outerShdw blurRad="50800" dir="2700000">
              <a:srgbClr val="000000">
                <a:alpha val="15000"/>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rPr>
              <a:t>Weekly Theme</a:t>
            </a:r>
          </a:p>
          <a:p>
            <a:pPr algn="ctr"/>
            <a:r>
              <a:rPr lang="en-US" dirty="0" smtClean="0">
                <a:solidFill>
                  <a:schemeClr val="tx1"/>
                </a:solidFill>
              </a:rPr>
              <a:t>Cards, Unit Cards</a:t>
            </a:r>
            <a:endParaRPr lang="en-US" dirty="0">
              <a:solidFill>
                <a:schemeClr val="tx1"/>
              </a:solidFill>
            </a:endParaRPr>
          </a:p>
        </p:txBody>
      </p:sp>
      <p:sp>
        <p:nvSpPr>
          <p:cNvPr id="110" name="Rectangle 109"/>
          <p:cNvSpPr/>
          <p:nvPr/>
        </p:nvSpPr>
        <p:spPr>
          <a:xfrm>
            <a:off x="2933778" y="1814063"/>
            <a:ext cx="381000" cy="523220"/>
          </a:xfrm>
          <a:prstGeom prst="rect">
            <a:avLst/>
          </a:prstGeom>
          <a:effectLst>
            <a:outerShdw blurRad="50800" dist="25400" dir="2700000" algn="br">
              <a:schemeClr val="accent6">
                <a:lumMod val="50000"/>
                <a:alpha val="57000"/>
              </a:schemeClr>
            </a:outerShdw>
          </a:effectLst>
        </p:spPr>
        <p:txBody>
          <a:bodyPr wrap="square">
            <a:spAutoFit/>
          </a:bodyPr>
          <a:lstStyle/>
          <a:p>
            <a:r>
              <a:rPr lang="en-US" sz="2800" dirty="0" err="1" smtClean="0">
                <a:latin typeface="Wingdings"/>
                <a:ea typeface="Wingdings"/>
                <a:cs typeface="Wingdings"/>
              </a:rPr>
              <a:t></a:t>
            </a:r>
            <a:endParaRPr lang="en-US" sz="2800" dirty="0"/>
          </a:p>
        </p:txBody>
      </p:sp>
      <p:cxnSp>
        <p:nvCxnSpPr>
          <p:cNvPr id="120" name="Straight Connector 119"/>
          <p:cNvCxnSpPr/>
          <p:nvPr/>
        </p:nvCxnSpPr>
        <p:spPr>
          <a:xfrm flipV="1">
            <a:off x="6963829" y="2061635"/>
            <a:ext cx="833967" cy="12702"/>
          </a:xfrm>
          <a:prstGeom prst="line">
            <a:avLst/>
          </a:prstGeom>
          <a:ln w="28575">
            <a:solidFill>
              <a:schemeClr val="accent6"/>
            </a:solidFill>
          </a:ln>
          <a:effectLst>
            <a:outerShdw blurRad="50800" dist="6350" dir="11700000">
              <a:schemeClr val="accent6">
                <a:lumMod val="50000"/>
                <a:alpha val="60000"/>
              </a:schemeClr>
            </a:outerShdw>
          </a:effectLst>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6758479" y="1797135"/>
            <a:ext cx="381000" cy="523220"/>
          </a:xfrm>
          <a:prstGeom prst="rect">
            <a:avLst/>
          </a:prstGeom>
          <a:effectLst>
            <a:outerShdw blurRad="50800" dist="25400" dir="2700000" algn="br">
              <a:schemeClr val="accent6">
                <a:lumMod val="50000"/>
                <a:alpha val="57000"/>
              </a:schemeClr>
            </a:outerShdw>
          </a:effectLst>
        </p:spPr>
        <p:txBody>
          <a:bodyPr wrap="square">
            <a:spAutoFit/>
          </a:bodyPr>
          <a:lstStyle/>
          <a:p>
            <a:r>
              <a:rPr lang="en-US" sz="2800" dirty="0" err="1" smtClean="0">
                <a:latin typeface="Wingdings"/>
                <a:ea typeface="Wingdings"/>
                <a:cs typeface="Wingdings"/>
              </a:rPr>
              <a:t></a:t>
            </a:r>
            <a:endParaRPr lang="en-US" sz="2800" dirty="0"/>
          </a:p>
        </p:txBody>
      </p:sp>
      <p:cxnSp>
        <p:nvCxnSpPr>
          <p:cNvPr id="129" name="Straight Connector 128"/>
          <p:cNvCxnSpPr/>
          <p:nvPr/>
        </p:nvCxnSpPr>
        <p:spPr>
          <a:xfrm>
            <a:off x="3888274" y="1369512"/>
            <a:ext cx="677333" cy="1588"/>
          </a:xfrm>
          <a:prstGeom prst="line">
            <a:avLst/>
          </a:prstGeom>
          <a:ln w="28575">
            <a:solidFill>
              <a:schemeClr val="accent6"/>
            </a:solidFill>
          </a:ln>
          <a:effectLst>
            <a:outerShdw blurRad="50800" dist="6350" dir="2700000">
              <a:schemeClr val="accent6">
                <a:lumMod val="50000"/>
                <a:alpha val="60000"/>
              </a:schemeClr>
            </a:outerShdw>
          </a:effectLst>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4440802" y="1088074"/>
            <a:ext cx="381000" cy="523220"/>
          </a:xfrm>
          <a:prstGeom prst="rect">
            <a:avLst/>
          </a:prstGeom>
          <a:effectLst>
            <a:outerShdw blurRad="50800" dist="25400" dir="2700000" algn="br">
              <a:schemeClr val="accent6">
                <a:lumMod val="50000"/>
                <a:alpha val="57000"/>
              </a:schemeClr>
            </a:outerShdw>
          </a:effectLst>
        </p:spPr>
        <p:txBody>
          <a:bodyPr wrap="square">
            <a:spAutoFit/>
          </a:bodyPr>
          <a:lstStyle/>
          <a:p>
            <a:r>
              <a:rPr lang="en-US" sz="2800" dirty="0" err="1" smtClean="0">
                <a:latin typeface="Wingdings"/>
                <a:ea typeface="Wingdings"/>
                <a:cs typeface="Wingdings"/>
              </a:rPr>
              <a:t></a:t>
            </a:r>
            <a:endParaRPr lang="en-US" sz="2800" dirty="0"/>
          </a:p>
        </p:txBody>
      </p:sp>
      <p:sp>
        <p:nvSpPr>
          <p:cNvPr id="24" name="Rounded Rectangle 23"/>
          <p:cNvSpPr/>
          <p:nvPr/>
        </p:nvSpPr>
        <p:spPr>
          <a:xfrm>
            <a:off x="2942170" y="1083939"/>
            <a:ext cx="1066800" cy="520499"/>
          </a:xfrm>
          <a:prstGeom prst="roundRect">
            <a:avLst/>
          </a:prstGeom>
          <a:ln/>
          <a:effectLst>
            <a:outerShdw blurRad="50800" dir="2700000">
              <a:srgbClr val="000000">
                <a:alpha val="15000"/>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rPr>
              <a:t>Posters</a:t>
            </a:r>
            <a:endParaRPr lang="en-US" dirty="0">
              <a:solidFill>
                <a:schemeClr val="tx1"/>
              </a:solidFill>
            </a:endParaRPr>
          </a:p>
        </p:txBody>
      </p:sp>
      <p:sp>
        <p:nvSpPr>
          <p:cNvPr id="42" name="Rounded Rectangle 41"/>
          <p:cNvSpPr/>
          <p:nvPr/>
        </p:nvSpPr>
        <p:spPr>
          <a:xfrm>
            <a:off x="7634821" y="1790730"/>
            <a:ext cx="1066800" cy="520499"/>
          </a:xfrm>
          <a:prstGeom prst="roundRect">
            <a:avLst/>
          </a:prstGeom>
          <a:ln/>
          <a:effectLst>
            <a:outerShdw blurRad="50800" dir="2700000">
              <a:srgbClr val="000000">
                <a:alpha val="15000"/>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rPr>
              <a:t>Puppets</a:t>
            </a:r>
            <a:endParaRPr lang="en-US" dirty="0">
              <a:solidFill>
                <a:schemeClr val="tx1"/>
              </a:solidFill>
            </a:endParaRPr>
          </a:p>
        </p:txBody>
      </p:sp>
    </p:spTree>
    <p:extLst>
      <p:ext uri="{BB962C8B-B14F-4D97-AF65-F5344CB8AC3E}">
        <p14:creationId xmlns:p14="http://schemas.microsoft.com/office/powerpoint/2010/main" val="3719493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49" y="317354"/>
            <a:ext cx="8229600" cy="719446"/>
          </a:xfrm>
        </p:spPr>
        <p:txBody>
          <a:bodyPr/>
          <a:lstStyle/>
          <a:p>
            <a:r>
              <a:rPr lang="en-US" b="1" dirty="0" smtClean="0">
                <a:solidFill>
                  <a:schemeClr val="tx1">
                    <a:lumMod val="95000"/>
                    <a:lumOff val="5000"/>
                  </a:schemeClr>
                </a:solidFill>
              </a:rPr>
              <a:t>Program Elements</a:t>
            </a:r>
            <a:endParaRPr lang="en-US" b="1" dirty="0">
              <a:solidFill>
                <a:schemeClr val="tx1">
                  <a:lumMod val="95000"/>
                  <a:lumOff val="5000"/>
                </a:schemeClr>
              </a:solidFill>
            </a:endParaRPr>
          </a:p>
        </p:txBody>
      </p:sp>
      <p:grpSp>
        <p:nvGrpSpPr>
          <p:cNvPr id="6" name="Group 5"/>
          <p:cNvGrpSpPr/>
          <p:nvPr/>
        </p:nvGrpSpPr>
        <p:grpSpPr>
          <a:xfrm>
            <a:off x="550826" y="2013120"/>
            <a:ext cx="3774355" cy="2854800"/>
            <a:chOff x="39" y="788460"/>
            <a:chExt cx="3774355" cy="2854800"/>
          </a:xfrm>
          <a:effectLst>
            <a:outerShdw blurRad="50800" dir="2700000">
              <a:srgbClr val="000000">
                <a:alpha val="43000"/>
              </a:srgbClr>
            </a:outerShdw>
          </a:effectLst>
        </p:grpSpPr>
        <p:sp>
          <p:nvSpPr>
            <p:cNvPr id="7" name="Rectangle 6"/>
            <p:cNvSpPr/>
            <p:nvPr/>
          </p:nvSpPr>
          <p:spPr>
            <a:xfrm>
              <a:off x="39" y="788460"/>
              <a:ext cx="3774355" cy="2854800"/>
            </a:xfrm>
            <a:prstGeom prst="rect">
              <a:avLst/>
            </a:prstGeom>
            <a:solidFill>
              <a:schemeClr val="bg1">
                <a:lumMod val="95000"/>
                <a:alpha val="9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8" name="Rectangle 7"/>
            <p:cNvSpPr/>
            <p:nvPr/>
          </p:nvSpPr>
          <p:spPr>
            <a:xfrm>
              <a:off x="39" y="788460"/>
              <a:ext cx="3774355" cy="2854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smtClean="0"/>
                <a:t>Brain Builder games</a:t>
              </a:r>
              <a:endParaRPr lang="en-US" sz="2600" kern="1200" dirty="0"/>
            </a:p>
            <a:p>
              <a:pPr marL="228600" lvl="1" indent="-228600" algn="l" defTabSz="1155700">
                <a:lnSpc>
                  <a:spcPct val="90000"/>
                </a:lnSpc>
                <a:spcBef>
                  <a:spcPct val="0"/>
                </a:spcBef>
                <a:spcAft>
                  <a:spcPct val="15000"/>
                </a:spcAft>
                <a:buChar char="••"/>
              </a:pPr>
              <a:r>
                <a:rPr lang="en-US" sz="2600" kern="1200" dirty="0" smtClean="0"/>
                <a:t>Puppet Script</a:t>
              </a:r>
              <a:endParaRPr lang="en-US" sz="2600" kern="1200" dirty="0"/>
            </a:p>
            <a:p>
              <a:pPr marL="228600" lvl="1" indent="-228600" algn="l" defTabSz="1155700">
                <a:lnSpc>
                  <a:spcPct val="90000"/>
                </a:lnSpc>
                <a:spcBef>
                  <a:spcPct val="0"/>
                </a:spcBef>
                <a:spcAft>
                  <a:spcPct val="15000"/>
                </a:spcAft>
                <a:buChar char="••"/>
              </a:pPr>
              <a:r>
                <a:rPr lang="en-US" sz="2600" kern="1200" dirty="0" smtClean="0"/>
                <a:t>Story and Discussion</a:t>
              </a:r>
              <a:endParaRPr lang="en-US" sz="2600" kern="1200" dirty="0"/>
            </a:p>
            <a:p>
              <a:pPr marL="228600" lvl="1" indent="-228600" algn="l" defTabSz="1155700">
                <a:lnSpc>
                  <a:spcPct val="90000"/>
                </a:lnSpc>
                <a:spcBef>
                  <a:spcPct val="0"/>
                </a:spcBef>
                <a:spcAft>
                  <a:spcPct val="15000"/>
                </a:spcAft>
                <a:buChar char="••"/>
              </a:pPr>
              <a:r>
                <a:rPr lang="en-US" sz="2600" kern="1200" dirty="0" smtClean="0"/>
                <a:t>Skill Practices</a:t>
              </a:r>
              <a:endParaRPr lang="en-US" sz="2600" kern="1200" dirty="0"/>
            </a:p>
            <a:p>
              <a:pPr marL="228600" lvl="1" indent="-228600" algn="l" defTabSz="1155700">
                <a:lnSpc>
                  <a:spcPct val="90000"/>
                </a:lnSpc>
                <a:spcBef>
                  <a:spcPct val="0"/>
                </a:spcBef>
                <a:spcAft>
                  <a:spcPct val="15000"/>
                </a:spcAft>
                <a:buChar char="••"/>
              </a:pPr>
              <a:r>
                <a:rPr lang="en-US" sz="2600" kern="1200" dirty="0" smtClean="0"/>
                <a:t>Song</a:t>
              </a:r>
              <a:endParaRPr lang="en-US" sz="2600" kern="1200" dirty="0"/>
            </a:p>
            <a:p>
              <a:pPr marL="228600" lvl="1" indent="-228600" algn="l" defTabSz="1155700">
                <a:lnSpc>
                  <a:spcPct val="90000"/>
                </a:lnSpc>
                <a:spcBef>
                  <a:spcPct val="0"/>
                </a:spcBef>
                <a:spcAft>
                  <a:spcPct val="15000"/>
                </a:spcAft>
                <a:buChar char="••"/>
              </a:pPr>
              <a:r>
                <a:rPr lang="en-US" sz="2600" kern="1200" dirty="0" smtClean="0"/>
                <a:t>Recommended books</a:t>
              </a:r>
              <a:endParaRPr lang="en-US" sz="2600" kern="1200" dirty="0"/>
            </a:p>
          </p:txBody>
        </p:sp>
      </p:grpSp>
      <p:grpSp>
        <p:nvGrpSpPr>
          <p:cNvPr id="12" name="Group 11"/>
          <p:cNvGrpSpPr/>
          <p:nvPr/>
        </p:nvGrpSpPr>
        <p:grpSpPr>
          <a:xfrm>
            <a:off x="4853378" y="2030096"/>
            <a:ext cx="3774355" cy="2851504"/>
            <a:chOff x="4302804" y="805132"/>
            <a:chExt cx="3774355" cy="2854800"/>
          </a:xfrm>
          <a:effectLst>
            <a:outerShdw blurRad="50800" dir="2700000">
              <a:srgbClr val="000000">
                <a:alpha val="43000"/>
              </a:srgbClr>
            </a:outerShdw>
          </a:effectLst>
        </p:grpSpPr>
        <p:sp>
          <p:nvSpPr>
            <p:cNvPr id="13" name="Rectangle 12"/>
            <p:cNvSpPr/>
            <p:nvPr/>
          </p:nvSpPr>
          <p:spPr>
            <a:xfrm>
              <a:off x="4302804" y="805132"/>
              <a:ext cx="3774355" cy="2854800"/>
            </a:xfrm>
            <a:prstGeom prst="rect">
              <a:avLst/>
            </a:prstGeom>
            <a:solidFill>
              <a:schemeClr val="bg1">
                <a:lumMod val="95000"/>
                <a:alpha val="9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Rectangle 13"/>
            <p:cNvSpPr/>
            <p:nvPr/>
          </p:nvSpPr>
          <p:spPr>
            <a:xfrm>
              <a:off x="4302804" y="805132"/>
              <a:ext cx="3774355" cy="2854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smtClean="0"/>
                <a:t>Using Skills Every Day</a:t>
              </a:r>
              <a:endParaRPr lang="en-US" sz="2600" kern="1200" dirty="0"/>
            </a:p>
            <a:p>
              <a:pPr marL="228600" lvl="1" indent="-228600" algn="l" defTabSz="1155700">
                <a:lnSpc>
                  <a:spcPct val="90000"/>
                </a:lnSpc>
                <a:spcBef>
                  <a:spcPct val="0"/>
                </a:spcBef>
                <a:spcAft>
                  <a:spcPct val="15000"/>
                </a:spcAft>
                <a:buChar char="••"/>
              </a:pPr>
              <a:r>
                <a:rPr lang="en-US" sz="2600" kern="1200" dirty="0" smtClean="0"/>
                <a:t>Home Links</a:t>
              </a:r>
              <a:endParaRPr lang="en-US" sz="2600" kern="1200" dirty="0"/>
            </a:p>
            <a:p>
              <a:pPr marL="228600" lvl="1" indent="-228600" algn="l" defTabSz="1155700">
                <a:lnSpc>
                  <a:spcPct val="90000"/>
                </a:lnSpc>
                <a:spcBef>
                  <a:spcPct val="0"/>
                </a:spcBef>
                <a:spcAft>
                  <a:spcPct val="15000"/>
                </a:spcAft>
                <a:buChar char="••"/>
              </a:pPr>
              <a:r>
                <a:rPr lang="en-US" sz="2600" kern="1200" dirty="0" smtClean="0"/>
                <a:t>Practice Opportunities</a:t>
              </a:r>
              <a:endParaRPr lang="en-US" sz="2600" kern="1200" dirty="0"/>
            </a:p>
            <a:p>
              <a:pPr marL="228600" lvl="1" indent="-228600" algn="l" defTabSz="1155700">
                <a:lnSpc>
                  <a:spcPct val="90000"/>
                </a:lnSpc>
                <a:spcBef>
                  <a:spcPct val="0"/>
                </a:spcBef>
                <a:spcAft>
                  <a:spcPct val="15000"/>
                </a:spcAft>
                <a:buChar char="••"/>
              </a:pPr>
              <a:r>
                <a:rPr lang="en-US" sz="2600" kern="1200" dirty="0" smtClean="0"/>
                <a:t>Curriculum Connections</a:t>
              </a:r>
              <a:endParaRPr lang="en-US" sz="2600" kern="1200" dirty="0"/>
            </a:p>
          </p:txBody>
        </p:sp>
      </p:grpSp>
      <p:grpSp>
        <p:nvGrpSpPr>
          <p:cNvPr id="5" name="Group 4"/>
          <p:cNvGrpSpPr/>
          <p:nvPr/>
        </p:nvGrpSpPr>
        <p:grpSpPr>
          <a:xfrm>
            <a:off x="550826" y="1264319"/>
            <a:ext cx="3774355" cy="748800"/>
            <a:chOff x="39" y="39659"/>
            <a:chExt cx="3774355" cy="748800"/>
          </a:xfrm>
          <a:effectLst/>
        </p:grpSpPr>
        <p:sp>
          <p:nvSpPr>
            <p:cNvPr id="9" name="Rectangle 8"/>
            <p:cNvSpPr/>
            <p:nvPr/>
          </p:nvSpPr>
          <p:spPr>
            <a:xfrm>
              <a:off x="39" y="39659"/>
              <a:ext cx="3774355" cy="748800"/>
            </a:xfrm>
            <a:prstGeom prst="rect">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sp>
        <p:sp>
          <p:nvSpPr>
            <p:cNvPr id="10" name="Rectangle 9"/>
            <p:cNvSpPr/>
            <p:nvPr/>
          </p:nvSpPr>
          <p:spPr>
            <a:xfrm>
              <a:off x="39" y="39659"/>
              <a:ext cx="3774355" cy="748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b="1" kern="1200" dirty="0" smtClean="0"/>
                <a:t>Weekly Theme Activities</a:t>
              </a:r>
              <a:endParaRPr lang="en-US" sz="2600" b="1" kern="1200" dirty="0"/>
            </a:p>
          </p:txBody>
        </p:sp>
      </p:grpSp>
      <p:grpSp>
        <p:nvGrpSpPr>
          <p:cNvPr id="11" name="Group 10"/>
          <p:cNvGrpSpPr/>
          <p:nvPr/>
        </p:nvGrpSpPr>
        <p:grpSpPr>
          <a:xfrm>
            <a:off x="4853378" y="1264623"/>
            <a:ext cx="3774355" cy="748800"/>
            <a:chOff x="4302804" y="39659"/>
            <a:chExt cx="3774355" cy="748800"/>
          </a:xfrm>
          <a:effectLst/>
        </p:grpSpPr>
        <p:sp>
          <p:nvSpPr>
            <p:cNvPr id="15" name="Rectangle 14"/>
            <p:cNvSpPr/>
            <p:nvPr/>
          </p:nvSpPr>
          <p:spPr>
            <a:xfrm>
              <a:off x="4302804" y="39659"/>
              <a:ext cx="3774355" cy="748800"/>
            </a:xfrm>
            <a:prstGeom prst="rect">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sp>
        <p:sp>
          <p:nvSpPr>
            <p:cNvPr id="16" name="Rectangle 15"/>
            <p:cNvSpPr/>
            <p:nvPr/>
          </p:nvSpPr>
          <p:spPr>
            <a:xfrm>
              <a:off x="4302804" y="39659"/>
              <a:ext cx="3774355" cy="748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b="1" kern="1200" dirty="0" smtClean="0"/>
                <a:t>Reinforcing Activities</a:t>
              </a:r>
              <a:endParaRPr lang="en-US" sz="2600" b="1" kern="1200" dirty="0"/>
            </a:p>
          </p:txBody>
        </p:sp>
      </p:grpSp>
    </p:spTree>
    <p:extLst>
      <p:ext uri="{BB962C8B-B14F-4D97-AF65-F5344CB8AC3E}">
        <p14:creationId xmlns:p14="http://schemas.microsoft.com/office/powerpoint/2010/main" val="497082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273"/>
            <a:ext cx="8229600" cy="1143000"/>
          </a:xfrm>
        </p:spPr>
        <p:txBody>
          <a:bodyPr>
            <a:normAutofit/>
          </a:bodyPr>
          <a:lstStyle/>
          <a:p>
            <a:r>
              <a:rPr lang="en-US" sz="3200" b="1" dirty="0" smtClean="0">
                <a:solidFill>
                  <a:schemeClr val="tx1">
                    <a:lumMod val="95000"/>
                    <a:lumOff val="5000"/>
                  </a:schemeClr>
                </a:solidFill>
              </a:rPr>
              <a:t>Program Skills and Topics</a:t>
            </a:r>
            <a:endParaRPr lang="en-US" sz="3200" b="1" dirty="0">
              <a:solidFill>
                <a:schemeClr val="tx1">
                  <a:lumMod val="95000"/>
                  <a:lumOff val="5000"/>
                </a:schemeClr>
              </a:solidFill>
            </a:endParaRPr>
          </a:p>
        </p:txBody>
      </p:sp>
      <p:graphicFrame>
        <p:nvGraphicFramePr>
          <p:cNvPr id="21" name="Diagram 20"/>
          <p:cNvGraphicFramePr/>
          <p:nvPr>
            <p:extLst>
              <p:ext uri="{D42A27DB-BD31-4B8C-83A1-F6EECF244321}">
                <p14:modId xmlns:p14="http://schemas.microsoft.com/office/powerpoint/2010/main" val="3056386702"/>
              </p:ext>
            </p:extLst>
          </p:nvPr>
        </p:nvGraphicFramePr>
        <p:xfrm>
          <a:off x="493739" y="1054080"/>
          <a:ext cx="8195768" cy="4733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4087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b="1" dirty="0" smtClean="0">
                <a:solidFill>
                  <a:schemeClr val="tx1">
                    <a:lumMod val="95000"/>
                    <a:lumOff val="5000"/>
                  </a:schemeClr>
                </a:solidFill>
              </a:rPr>
              <a:t>Today’s Goals</a:t>
            </a:r>
            <a:endParaRPr lang="en-US" b="1" dirty="0">
              <a:solidFill>
                <a:schemeClr val="tx1">
                  <a:lumMod val="95000"/>
                  <a:lumOff val="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68786329"/>
              </p:ext>
            </p:extLst>
          </p:nvPr>
        </p:nvGraphicFramePr>
        <p:xfrm>
          <a:off x="457200" y="1089909"/>
          <a:ext cx="7861300" cy="4028190"/>
        </p:xfrm>
        <a:graphic>
          <a:graphicData uri="http://schemas.openxmlformats.org/drawingml/2006/table">
            <a:tbl>
              <a:tblPr firstRow="1" bandRow="1">
                <a:effectLst/>
                <a:tableStyleId>{68D230F3-CF80-4859-8CE7-A43EE81993B5}</a:tableStyleId>
              </a:tblPr>
              <a:tblGrid>
                <a:gridCol w="7861300"/>
              </a:tblGrid>
              <a:tr h="805638">
                <a:tc>
                  <a:txBody>
                    <a:bodyPr/>
                    <a:lstStyle/>
                    <a:p>
                      <a:pPr marL="291282" lvl="0" indent="-285750">
                        <a:buFont typeface="Arial" pitchFamily="34" charset="0"/>
                        <a:buChar char="•"/>
                      </a:pPr>
                      <a:r>
                        <a:rPr lang="en-US" sz="2250" b="1" dirty="0" smtClean="0"/>
                        <a:t>Review study goals and design</a:t>
                      </a:r>
                    </a:p>
                  </a:txBody>
                  <a:tcPr marL="76449" marR="76449" marT="38225" marB="38225">
                    <a:lnL w="19050" cap="flat" cmpd="sng" algn="ctr">
                      <a:noFill/>
                      <a:prstDash val="solid"/>
                      <a:round/>
                      <a:headEnd type="none" w="med" len="med"/>
                      <a:tailEnd type="none" w="med" len="med"/>
                    </a:lnL>
                    <a:lnT w="19050" cap="flat" cmpd="sng" algn="ctr">
                      <a:solidFill>
                        <a:srgbClr val="F79646">
                          <a:lumMod val="75000"/>
                        </a:srgbClr>
                      </a:solidFill>
                      <a:prstDash val="solid"/>
                      <a:round/>
                      <a:headEnd type="none" w="med" len="med"/>
                      <a:tailEnd type="none" w="med" len="med"/>
                    </a:lnT>
                  </a:tcPr>
                </a:tc>
              </a:tr>
              <a:tr h="805638">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50" b="1" dirty="0" smtClean="0"/>
                        <a:t>Describe importance</a:t>
                      </a:r>
                      <a:r>
                        <a:rPr lang="en-US" sz="2250" b="1" baseline="0" dirty="0" smtClean="0"/>
                        <a:t> of social emotional  and executive functioning in early child development</a:t>
                      </a:r>
                      <a:endParaRPr lang="en-US" sz="2250" b="1" dirty="0" smtClean="0"/>
                    </a:p>
                  </a:txBody>
                  <a:tcPr marL="76449" marR="76449" marT="38225" marB="38225">
                    <a:lnL w="19050" cap="flat" cmpd="sng" algn="ctr">
                      <a:noFill/>
                      <a:prstDash val="solid"/>
                      <a:round/>
                      <a:headEnd type="none" w="med" len="med"/>
                      <a:tailEnd type="none" w="med" len="med"/>
                    </a:lnL>
                  </a:tcPr>
                </a:tc>
              </a:tr>
              <a:tr h="805638">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50" b="1" dirty="0" smtClean="0"/>
                        <a:t>Describe the intervention</a:t>
                      </a:r>
                    </a:p>
                  </a:txBody>
                  <a:tcPr marL="76449" marR="76449" marT="38225" marB="38225">
                    <a:lnL w="19050" cap="flat" cmpd="sng" algn="ctr">
                      <a:noFill/>
                      <a:prstDash val="solid"/>
                      <a:round/>
                      <a:headEnd type="none" w="med" len="med"/>
                      <a:tailEnd type="none" w="med" len="med"/>
                    </a:lnL>
                  </a:tcPr>
                </a:tc>
              </a:tr>
              <a:tr h="805638">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50" b="1" dirty="0" smtClean="0"/>
                        <a:t>Present study findings</a:t>
                      </a:r>
                      <a:r>
                        <a:rPr lang="en-US" sz="2250" b="1" baseline="0" dirty="0" smtClean="0"/>
                        <a:t> after 2 years</a:t>
                      </a:r>
                      <a:endParaRPr lang="en-US" sz="2250" b="1" dirty="0" smtClean="0"/>
                    </a:p>
                  </a:txBody>
                  <a:tcPr marL="76449" marR="76449" marT="38225" marB="38225">
                    <a:lnL w="19050" cap="flat" cmpd="sng" algn="ctr">
                      <a:noFill/>
                      <a:prstDash val="solid"/>
                      <a:round/>
                      <a:headEnd type="none" w="med" len="med"/>
                      <a:tailEnd type="none" w="med" len="med"/>
                    </a:lnL>
                  </a:tcPr>
                </a:tc>
              </a:tr>
              <a:tr h="805638">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50" b="1" dirty="0" smtClean="0"/>
                        <a:t>Discussion/questions</a:t>
                      </a:r>
                    </a:p>
                  </a:txBody>
                  <a:tcPr marL="76449" marR="76449" marT="38225" marB="38225">
                    <a:lnL w="19050" cap="flat" cmpd="sng" algn="ctr">
                      <a:no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698607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2" name="Picture 3" descr="EL card tex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4572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14887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Picture 23" descr="Unit_1_Card.pdf"/>
          <p:cNvPicPr>
            <a:picLocks noChangeAspect="1"/>
          </p:cNvPicPr>
          <p:nvPr/>
        </p:nvPicPr>
        <p:blipFill>
          <a:blip r:embed="rId3"/>
          <a:stretch>
            <a:fillRect/>
          </a:stretch>
        </p:blipFill>
        <p:spPr>
          <a:xfrm>
            <a:off x="0" y="380999"/>
            <a:ext cx="9144000" cy="5916706"/>
          </a:xfrm>
          <a:prstGeom prst="rect">
            <a:avLst/>
          </a:prstGeom>
        </p:spPr>
      </p:pic>
      <p:pic>
        <p:nvPicPr>
          <p:cNvPr id="41" name="Picture 40" descr="Unit_1_Card_circle.gif"/>
          <p:cNvPicPr>
            <a:picLocks noChangeAspect="1"/>
          </p:cNvPicPr>
          <p:nvPr/>
        </p:nvPicPr>
        <p:blipFill>
          <a:blip r:embed="rId4"/>
          <a:stretch>
            <a:fillRect/>
          </a:stretch>
        </p:blipFill>
        <p:spPr>
          <a:xfrm>
            <a:off x="52916" y="835002"/>
            <a:ext cx="2148416" cy="375732"/>
          </a:xfrm>
          <a:prstGeom prst="rect">
            <a:avLst/>
          </a:prstGeom>
        </p:spPr>
      </p:pic>
    </p:spTree>
    <p:extLst>
      <p:ext uri="{BB962C8B-B14F-4D97-AF65-F5344CB8AC3E}">
        <p14:creationId xmlns:p14="http://schemas.microsoft.com/office/powerpoint/2010/main" val="2612060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0718" y="243760"/>
            <a:ext cx="2937017" cy="690713"/>
          </a:xfrm>
          <a:prstGeom prst="rect">
            <a:avLst/>
          </a:prstGeom>
        </p:spPr>
        <p:txBody>
          <a:bodyPr wrap="square">
            <a:spAutoFit/>
          </a:bodyPr>
          <a:lstStyle/>
          <a:p>
            <a:pPr algn="ctr"/>
            <a:r>
              <a:rPr lang="en-US" sz="3800" b="1" dirty="0" smtClean="0">
                <a:solidFill>
                  <a:schemeClr val="tx1">
                    <a:lumMod val="95000"/>
                    <a:lumOff val="5000"/>
                  </a:schemeClr>
                </a:solidFill>
              </a:rPr>
              <a:t>Home Links</a:t>
            </a:r>
            <a:endParaRPr lang="en-US" sz="3800" b="1" dirty="0">
              <a:solidFill>
                <a:schemeClr val="tx1">
                  <a:lumMod val="95000"/>
                  <a:lumOff val="5000"/>
                </a:schemeClr>
              </a:solidFill>
            </a:endParaRPr>
          </a:p>
        </p:txBody>
      </p:sp>
      <p:pic>
        <p:nvPicPr>
          <p:cNvPr id="4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9424" y="390629"/>
            <a:ext cx="3647056" cy="46787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0435" y="948960"/>
            <a:ext cx="4023532" cy="4099413"/>
          </a:xfrm>
          <a:prstGeom prst="rect">
            <a:avLst/>
          </a:prstGeom>
          <a:noFill/>
        </p:spPr>
        <p:txBody>
          <a:bodyPr wrap="square" rtlCol="0">
            <a:spAutoFit/>
          </a:bodyPr>
          <a:lstStyle/>
          <a:p>
            <a:pPr marL="285750" indent="-285750">
              <a:lnSpc>
                <a:spcPts val="2600"/>
              </a:lnSpc>
              <a:buFont typeface="Arial" pitchFamily="34" charset="0"/>
              <a:buChar char="•"/>
            </a:pPr>
            <a:r>
              <a:rPr lang="en-US" sz="2400" dirty="0" smtClean="0"/>
              <a:t>One activity to send home each week</a:t>
            </a:r>
          </a:p>
          <a:p>
            <a:pPr marL="285750" indent="-285750">
              <a:lnSpc>
                <a:spcPts val="2600"/>
              </a:lnSpc>
              <a:buFont typeface="Arial" pitchFamily="34" charset="0"/>
              <a:buChar char="•"/>
            </a:pPr>
            <a:r>
              <a:rPr lang="en-US" sz="2400" dirty="0" smtClean="0"/>
              <a:t>Gives children a chance to practice skills at home</a:t>
            </a:r>
          </a:p>
          <a:p>
            <a:pPr marL="285750" indent="-285750">
              <a:lnSpc>
                <a:spcPts val="2600"/>
              </a:lnSpc>
              <a:buFont typeface="Arial" pitchFamily="34" charset="0"/>
              <a:buChar char="•"/>
            </a:pPr>
            <a:r>
              <a:rPr lang="en-US" sz="2400" dirty="0" smtClean="0"/>
              <a:t>Keeps caregivers informed about the program</a:t>
            </a:r>
            <a:endParaRPr lang="en-US" sz="2400" dirty="0"/>
          </a:p>
          <a:p>
            <a:pPr marL="285750" indent="-285750">
              <a:lnSpc>
                <a:spcPts val="2600"/>
              </a:lnSpc>
              <a:buFont typeface="Arial" pitchFamily="34" charset="0"/>
              <a:buChar char="•"/>
            </a:pPr>
            <a:r>
              <a:rPr lang="en-US" sz="2400" dirty="0" smtClean="0"/>
              <a:t>Three parts:</a:t>
            </a:r>
          </a:p>
          <a:p>
            <a:pPr marL="742950" lvl="1" indent="-285750">
              <a:lnSpc>
                <a:spcPts val="2600"/>
              </a:lnSpc>
              <a:buFont typeface="Arial" pitchFamily="34" charset="0"/>
              <a:buChar char="•"/>
            </a:pPr>
            <a:r>
              <a:rPr lang="en-US" sz="2400" dirty="0" smtClean="0"/>
              <a:t>Lesson Time</a:t>
            </a:r>
          </a:p>
          <a:p>
            <a:pPr marL="742950" lvl="1" indent="-285750">
              <a:lnSpc>
                <a:spcPts val="2600"/>
              </a:lnSpc>
              <a:buFont typeface="Arial" pitchFamily="34" charset="0"/>
              <a:buChar char="•"/>
            </a:pPr>
            <a:r>
              <a:rPr lang="en-US" sz="2400" dirty="0" smtClean="0"/>
              <a:t>Play Time</a:t>
            </a:r>
          </a:p>
          <a:p>
            <a:pPr marL="742950" lvl="1" indent="-285750">
              <a:lnSpc>
                <a:spcPts val="2600"/>
              </a:lnSpc>
              <a:buFont typeface="Arial" pitchFamily="34" charset="0"/>
              <a:buChar char="•"/>
            </a:pPr>
            <a:r>
              <a:rPr lang="en-US" sz="2400" dirty="0" smtClean="0"/>
              <a:t>Story Time</a:t>
            </a:r>
          </a:p>
          <a:p>
            <a:pPr marL="285750" indent="-285750">
              <a:lnSpc>
                <a:spcPts val="2600"/>
              </a:lnSpc>
              <a:buFont typeface="Arial" pitchFamily="34" charset="0"/>
              <a:buChar char="•"/>
            </a:pPr>
            <a:r>
              <a:rPr lang="en-US" sz="2400" dirty="0" smtClean="0"/>
              <a:t>Found in Teaching Materials Notebook and online</a:t>
            </a:r>
          </a:p>
        </p:txBody>
      </p:sp>
      <p:graphicFrame>
        <p:nvGraphicFramePr>
          <p:cNvPr id="21" name="Diagram 20"/>
          <p:cNvGraphicFramePr/>
          <p:nvPr>
            <p:extLst>
              <p:ext uri="{D42A27DB-BD31-4B8C-83A1-F6EECF244321}">
                <p14:modId xmlns:p14="http://schemas.microsoft.com/office/powerpoint/2010/main" val="2854946743"/>
              </p:ext>
            </p:extLst>
          </p:nvPr>
        </p:nvGraphicFramePr>
        <p:xfrm>
          <a:off x="3048000" y="3860800"/>
          <a:ext cx="5562600" cy="337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ounded Rectangle 8"/>
          <p:cNvSpPr/>
          <p:nvPr/>
        </p:nvSpPr>
        <p:spPr>
          <a:xfrm>
            <a:off x="419377" y="5347838"/>
            <a:ext cx="1908917" cy="516182"/>
          </a:xfrm>
          <a:prstGeom prst="roundRect">
            <a:avLst>
              <a:gd name="adj" fmla="val 10000"/>
            </a:avLst>
          </a:prstGeom>
          <a:solidFill>
            <a:schemeClr val="lt1">
              <a:hueOff val="0"/>
              <a:satOff val="0"/>
              <a:lumOff val="0"/>
            </a:schemeClr>
          </a:solidFill>
          <a:ln>
            <a:solidFill>
              <a:srgbClr val="80C48E"/>
            </a:solidFill>
          </a:ln>
        </p:spPr>
        <p:style>
          <a:lnRef idx="2">
            <a:schemeClr val="accent6">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 name="TextBox 1"/>
          <p:cNvSpPr txBox="1"/>
          <p:nvPr/>
        </p:nvSpPr>
        <p:spPr>
          <a:xfrm>
            <a:off x="1036465" y="5393270"/>
            <a:ext cx="1241070" cy="430887"/>
          </a:xfrm>
          <a:prstGeom prst="rect">
            <a:avLst/>
          </a:prstGeom>
          <a:noFill/>
        </p:spPr>
        <p:txBody>
          <a:bodyPr wrap="square" rtlCol="0">
            <a:spAutoFit/>
          </a:bodyPr>
          <a:lstStyle/>
          <a:p>
            <a:r>
              <a:rPr lang="en-US" sz="1100" dirty="0" smtClean="0"/>
              <a:t>Send Home Links </a:t>
            </a:r>
            <a:br>
              <a:rPr lang="en-US" sz="1100" dirty="0" smtClean="0"/>
            </a:br>
            <a:r>
              <a:rPr lang="en-US" sz="1100" dirty="0" smtClean="0"/>
              <a:t>to families</a:t>
            </a:r>
            <a:endParaRPr lang="en-US" sz="1100" dirty="0"/>
          </a:p>
        </p:txBody>
      </p:sp>
      <p:pic>
        <p:nvPicPr>
          <p:cNvPr id="8" name="Picture 7"/>
          <p:cNvPicPr>
            <a:picLocks noChangeAspect="1"/>
          </p:cNvPicPr>
          <p:nvPr/>
        </p:nvPicPr>
        <p:blipFill>
          <a:blip r:embed="rId9"/>
          <a:stretch>
            <a:fillRect/>
          </a:stretch>
        </p:blipFill>
        <p:spPr>
          <a:xfrm>
            <a:off x="429054" y="5361642"/>
            <a:ext cx="647893" cy="511297"/>
          </a:xfrm>
          <a:prstGeom prst="rect">
            <a:avLst/>
          </a:prstGeom>
        </p:spPr>
      </p:pic>
    </p:spTree>
    <p:extLst>
      <p:ext uri="{BB962C8B-B14F-4D97-AF65-F5344CB8AC3E}">
        <p14:creationId xmlns:p14="http://schemas.microsoft.com/office/powerpoint/2010/main" val="3597142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088" y="1962150"/>
            <a:ext cx="4694237" cy="2792413"/>
          </a:xfrm>
          <a:prstGeom prst="rect">
            <a:avLst/>
          </a:prstGeom>
          <a:solidFill>
            <a:schemeClr val="tx1"/>
          </a:solidFill>
          <a:ln>
            <a:noFill/>
          </a:ln>
          <a:effectLst/>
        </p:spPr>
      </p:pic>
      <p:sp>
        <p:nvSpPr>
          <p:cNvPr id="2" name="Title 1"/>
          <p:cNvSpPr>
            <a:spLocks noGrp="1"/>
          </p:cNvSpPr>
          <p:nvPr>
            <p:ph type="title"/>
          </p:nvPr>
        </p:nvSpPr>
        <p:spPr>
          <a:xfrm>
            <a:off x="387350" y="317500"/>
            <a:ext cx="8445500" cy="1384300"/>
          </a:xfrm>
        </p:spPr>
        <p:txBody>
          <a:bodyPr>
            <a:normAutofit fontScale="90000"/>
          </a:bodyPr>
          <a:lstStyle/>
          <a:p>
            <a:r>
              <a:rPr lang="en-US" b="1" dirty="0" smtClean="0"/>
              <a:t>Use of Think Time, calling on children randomly, asking children to respond nonverbally, and using nonjudgmental responses</a:t>
            </a:r>
            <a:endParaRPr lang="en-US" b="1" dirty="0"/>
          </a:p>
        </p:txBody>
      </p:sp>
      <p:sp>
        <p:nvSpPr>
          <p:cNvPr id="3" name="Rectangle 2"/>
          <p:cNvSpPr/>
          <p:nvPr/>
        </p:nvSpPr>
        <p:spPr>
          <a:xfrm>
            <a:off x="2286000" y="2828836"/>
            <a:ext cx="4572000" cy="1477328"/>
          </a:xfrm>
          <a:prstGeom prst="rect">
            <a:avLst/>
          </a:prstGeom>
        </p:spPr>
        <p:txBody>
          <a:bodyPr>
            <a:spAutoFit/>
          </a:bodyPr>
          <a:lstStyle/>
          <a:p>
            <a:r>
              <a:rPr lang="en-US" u="sng" dirty="0">
                <a:solidFill>
                  <a:schemeClr val="accent6"/>
                </a:solidFill>
                <a:hlinkClick r:id="rId4"/>
              </a:rPr>
              <a:t>http://</a:t>
            </a:r>
            <a:r>
              <a:rPr lang="en-US" u="sng" dirty="0" smtClean="0">
                <a:solidFill>
                  <a:schemeClr val="accent6"/>
                </a:solidFill>
                <a:hlinkClick r:id="rId4"/>
              </a:rPr>
              <a:t>www.secondstep.org/EarlyLearning/ProgramCoordinators/SecondStepKit/VideosDownloads/VideoLibrary/TeachingAdaptation/TeachingWeeklyThemes.aspx</a:t>
            </a:r>
            <a:endParaRPr lang="en-US" u="sng" dirty="0" smtClean="0">
              <a:solidFill>
                <a:schemeClr val="accent6"/>
              </a:solidFill>
            </a:endParaRPr>
          </a:p>
          <a:p>
            <a:endParaRPr lang="en-US" dirty="0"/>
          </a:p>
        </p:txBody>
      </p:sp>
      <p:sp>
        <p:nvSpPr>
          <p:cNvPr id="4" name="TextBox 3"/>
          <p:cNvSpPr txBox="1"/>
          <p:nvPr/>
        </p:nvSpPr>
        <p:spPr>
          <a:xfrm>
            <a:off x="495300" y="5359400"/>
            <a:ext cx="8229600" cy="369332"/>
          </a:xfrm>
          <a:prstGeom prst="rect">
            <a:avLst/>
          </a:prstGeom>
          <a:noFill/>
        </p:spPr>
        <p:txBody>
          <a:bodyPr wrap="square" rtlCol="0">
            <a:spAutoFit/>
          </a:bodyPr>
          <a:lstStyle/>
          <a:p>
            <a:r>
              <a:rPr lang="en-US" dirty="0" smtClean="0"/>
              <a:t>This video is available online in the Video Library, under Story and Discussion Demos.</a:t>
            </a:r>
            <a:endParaRPr lang="en-US" dirty="0"/>
          </a:p>
        </p:txBody>
      </p:sp>
    </p:spTree>
    <p:extLst>
      <p:ext uri="{BB962C8B-B14F-4D97-AF65-F5344CB8AC3E}">
        <p14:creationId xmlns:p14="http://schemas.microsoft.com/office/powerpoint/2010/main" val="1217800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900"/>
            <a:ext cx="8229600" cy="1143000"/>
          </a:xfrm>
        </p:spPr>
        <p:txBody>
          <a:bodyPr>
            <a:normAutofit/>
          </a:bodyPr>
          <a:lstStyle/>
          <a:p>
            <a:r>
              <a:rPr lang="en-US" b="1" dirty="0" smtClean="0"/>
              <a:t>Daily Brain Builder Games</a:t>
            </a:r>
            <a:endParaRPr lang="en-US"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088" y="2032000"/>
            <a:ext cx="4694237" cy="279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336006" y="2274044"/>
            <a:ext cx="4470400" cy="2585323"/>
          </a:xfrm>
          <a:prstGeom prst="rect">
            <a:avLst/>
          </a:prstGeom>
          <a:noFill/>
        </p:spPr>
        <p:txBody>
          <a:bodyPr wrap="square" rtlCol="0">
            <a:spAutoFit/>
          </a:bodyPr>
          <a:lstStyle/>
          <a:p>
            <a:r>
              <a:rPr lang="en-US" dirty="0">
                <a:solidFill>
                  <a:schemeClr val="accent6"/>
                </a:solidFill>
              </a:rPr>
              <a:t>http://www.secondstep.org/EarlyLearning/TeachersCounselors/SecondStepKit/VideosDownloads/VideoLibrary/ClassroomDemos/BrainBuilderDemos.aspx</a:t>
            </a:r>
          </a:p>
          <a:p>
            <a:endParaRPr lang="en-US" dirty="0" smtClean="0">
              <a:solidFill>
                <a:schemeClr val="accent6"/>
              </a:solidFill>
            </a:endParaRPr>
          </a:p>
          <a:p>
            <a:endParaRPr lang="en-US" dirty="0">
              <a:solidFill>
                <a:schemeClr val="accent6"/>
              </a:solidFill>
            </a:endParaRPr>
          </a:p>
          <a:p>
            <a:endParaRPr lang="en-US" dirty="0" smtClean="0">
              <a:solidFill>
                <a:schemeClr val="accent6"/>
              </a:solidFill>
            </a:endParaRPr>
          </a:p>
          <a:p>
            <a:endParaRPr lang="en-US" dirty="0">
              <a:solidFill>
                <a:schemeClr val="accent6"/>
              </a:solidFill>
            </a:endParaRPr>
          </a:p>
          <a:p>
            <a:endParaRPr lang="en-US" dirty="0">
              <a:solidFill>
                <a:schemeClr val="accent6"/>
              </a:solidFill>
            </a:endParaRPr>
          </a:p>
        </p:txBody>
      </p:sp>
      <p:sp>
        <p:nvSpPr>
          <p:cNvPr id="3" name="TextBox 2"/>
          <p:cNvSpPr txBox="1"/>
          <p:nvPr/>
        </p:nvSpPr>
        <p:spPr>
          <a:xfrm>
            <a:off x="1320800" y="5410200"/>
            <a:ext cx="7010400" cy="646331"/>
          </a:xfrm>
          <a:prstGeom prst="rect">
            <a:avLst/>
          </a:prstGeom>
          <a:noFill/>
        </p:spPr>
        <p:txBody>
          <a:bodyPr wrap="square" rtlCol="0">
            <a:spAutoFit/>
          </a:bodyPr>
          <a:lstStyle/>
          <a:p>
            <a:r>
              <a:rPr lang="en-US" dirty="0" smtClean="0"/>
              <a:t>Found on the Second Step Website: Classroom Demos/Brain Builder Demos: Sink or Swim</a:t>
            </a:r>
            <a:endParaRPr lang="en-US" dirty="0"/>
          </a:p>
        </p:txBody>
      </p:sp>
    </p:spTree>
    <p:extLst>
      <p:ext uri="{BB962C8B-B14F-4D97-AF65-F5344CB8AC3E}">
        <p14:creationId xmlns:p14="http://schemas.microsoft.com/office/powerpoint/2010/main" val="2555852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088" y="1962150"/>
            <a:ext cx="4694237" cy="2792413"/>
          </a:xfrm>
          <a:prstGeom prst="rect">
            <a:avLst/>
          </a:prstGeom>
          <a:solidFill>
            <a:schemeClr val="tx1"/>
          </a:solidFill>
          <a:ln>
            <a:noFill/>
          </a:ln>
          <a:effectLst/>
        </p:spPr>
      </p:pic>
      <p:sp>
        <p:nvSpPr>
          <p:cNvPr id="2" name="Title 1"/>
          <p:cNvSpPr>
            <a:spLocks noGrp="1"/>
          </p:cNvSpPr>
          <p:nvPr>
            <p:ph type="title"/>
          </p:nvPr>
        </p:nvSpPr>
        <p:spPr>
          <a:xfrm>
            <a:off x="387350" y="317500"/>
            <a:ext cx="8445500" cy="1384300"/>
          </a:xfrm>
        </p:spPr>
        <p:txBody>
          <a:bodyPr>
            <a:normAutofit/>
          </a:bodyPr>
          <a:lstStyle/>
          <a:p>
            <a:r>
              <a:rPr lang="en-US" b="1" dirty="0" smtClean="0"/>
              <a:t>Relaxation/Breathing Exercise</a:t>
            </a:r>
            <a:endParaRPr lang="en-US" b="1" dirty="0"/>
          </a:p>
        </p:txBody>
      </p:sp>
      <p:sp>
        <p:nvSpPr>
          <p:cNvPr id="3" name="Rectangle 2"/>
          <p:cNvSpPr/>
          <p:nvPr/>
        </p:nvSpPr>
        <p:spPr>
          <a:xfrm>
            <a:off x="2286000" y="2828836"/>
            <a:ext cx="4572000" cy="1200329"/>
          </a:xfrm>
          <a:prstGeom prst="rect">
            <a:avLst/>
          </a:prstGeom>
        </p:spPr>
        <p:txBody>
          <a:bodyPr>
            <a:spAutoFit/>
          </a:bodyPr>
          <a:lstStyle/>
          <a:p>
            <a:r>
              <a:rPr lang="en-US" u="sng" dirty="0">
                <a:solidFill>
                  <a:schemeClr val="accent6"/>
                </a:solidFill>
              </a:rPr>
              <a:t>http://www.secondstep.org/Early-Learning/Teachers-Counselors/Second-Step-Kit/Videos-Downloads/Video-Library/Classroom-Demos/Skill-Practice-Demos</a:t>
            </a:r>
            <a:endParaRPr lang="en-US" dirty="0">
              <a:solidFill>
                <a:schemeClr val="accent6"/>
              </a:solidFill>
            </a:endParaRPr>
          </a:p>
        </p:txBody>
      </p:sp>
      <p:sp>
        <p:nvSpPr>
          <p:cNvPr id="4" name="TextBox 3"/>
          <p:cNvSpPr txBox="1"/>
          <p:nvPr/>
        </p:nvSpPr>
        <p:spPr>
          <a:xfrm>
            <a:off x="1498600" y="5092700"/>
            <a:ext cx="6273800" cy="369332"/>
          </a:xfrm>
          <a:prstGeom prst="rect">
            <a:avLst/>
          </a:prstGeom>
          <a:noFill/>
        </p:spPr>
        <p:txBody>
          <a:bodyPr wrap="square" rtlCol="0">
            <a:spAutoFit/>
          </a:bodyPr>
          <a:lstStyle/>
          <a:p>
            <a:r>
              <a:rPr lang="en-US" dirty="0" smtClean="0"/>
              <a:t>Weekly Theme 16 small group exercise</a:t>
            </a:r>
            <a:endParaRPr lang="en-US" dirty="0"/>
          </a:p>
        </p:txBody>
      </p:sp>
    </p:spTree>
    <p:extLst>
      <p:ext uri="{BB962C8B-B14F-4D97-AF65-F5344CB8AC3E}">
        <p14:creationId xmlns:p14="http://schemas.microsoft.com/office/powerpoint/2010/main" val="28178616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2095500"/>
            <a:ext cx="8229600" cy="1143000"/>
          </a:xfrm>
        </p:spPr>
        <p:txBody>
          <a:bodyPr>
            <a:normAutofit/>
          </a:bodyPr>
          <a:lstStyle/>
          <a:p>
            <a:r>
              <a:rPr lang="en-US" sz="4800" dirty="0" smtClean="0"/>
              <a:t>Results</a:t>
            </a:r>
            <a:endParaRPr lang="en-US" sz="4800" dirty="0"/>
          </a:p>
        </p:txBody>
      </p:sp>
    </p:spTree>
    <p:extLst>
      <p:ext uri="{BB962C8B-B14F-4D97-AF65-F5344CB8AC3E}">
        <p14:creationId xmlns:p14="http://schemas.microsoft.com/office/powerpoint/2010/main" val="3078846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Results</a:t>
            </a:r>
            <a:endParaRPr lang="en-US" b="1" dirty="0"/>
          </a:p>
        </p:txBody>
      </p:sp>
      <p:sp>
        <p:nvSpPr>
          <p:cNvPr id="3" name="Content Placeholder 2"/>
          <p:cNvSpPr>
            <a:spLocks noGrp="1"/>
          </p:cNvSpPr>
          <p:nvPr>
            <p:ph idx="1"/>
          </p:nvPr>
        </p:nvSpPr>
        <p:spPr/>
        <p:txBody>
          <a:bodyPr/>
          <a:lstStyle/>
          <a:p>
            <a:r>
              <a:rPr lang="en-US" dirty="0" smtClean="0"/>
              <a:t>85-90% family consent, over 900 families</a:t>
            </a:r>
          </a:p>
          <a:p>
            <a:r>
              <a:rPr lang="en-US" dirty="0" smtClean="0"/>
              <a:t>With attrition, results from 747 children over 2 years from 34 classrooms plus n=232 kindergarten follow-up</a:t>
            </a:r>
          </a:p>
          <a:p>
            <a:pPr lvl="0"/>
            <a:r>
              <a:rPr lang="en-US" dirty="0"/>
              <a:t>51% of the children were male; 38% Hispanic, 25% white and 15% Black</a:t>
            </a:r>
          </a:p>
          <a:p>
            <a:pPr lvl="0"/>
            <a:r>
              <a:rPr lang="en-US" dirty="0"/>
              <a:t>62% of families had income under $20,000 and 25% were married couples</a:t>
            </a:r>
          </a:p>
          <a:p>
            <a:pPr lvl="0"/>
            <a:r>
              <a:rPr lang="en-US" dirty="0"/>
              <a:t>60% of parents had a high school education or less</a:t>
            </a:r>
          </a:p>
          <a:p>
            <a:pPr marL="0" indent="0">
              <a:buNone/>
            </a:pPr>
            <a:endParaRPr lang="en-US" dirty="0"/>
          </a:p>
        </p:txBody>
      </p:sp>
    </p:spTree>
    <p:extLst>
      <p:ext uri="{BB962C8B-B14F-4D97-AF65-F5344CB8AC3E}">
        <p14:creationId xmlns:p14="http://schemas.microsoft.com/office/powerpoint/2010/main" val="28072519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229600" cy="1143000"/>
          </a:xfrm>
        </p:spPr>
        <p:txBody>
          <a:bodyPr>
            <a:noAutofit/>
          </a:bodyPr>
          <a:lstStyle/>
          <a:p>
            <a:r>
              <a:rPr lang="en-US" sz="3600" dirty="0" smtClean="0"/>
              <a:t>Associations among social skills and academic and executive functioning skills</a:t>
            </a:r>
            <a:endParaRPr lang="en-US" sz="3600" dirty="0"/>
          </a:p>
        </p:txBody>
      </p:sp>
      <p:sp>
        <p:nvSpPr>
          <p:cNvPr id="3" name="Content Placeholder 2"/>
          <p:cNvSpPr>
            <a:spLocks noGrp="1"/>
          </p:cNvSpPr>
          <p:nvPr>
            <p:ph idx="1"/>
          </p:nvPr>
        </p:nvSpPr>
        <p:spPr>
          <a:xfrm>
            <a:off x="457200" y="1498600"/>
            <a:ext cx="8229600" cy="4343400"/>
          </a:xfrm>
        </p:spPr>
        <p:txBody>
          <a:bodyPr>
            <a:normAutofit fontScale="92500" lnSpcReduction="10000"/>
          </a:bodyPr>
          <a:lstStyle/>
          <a:p>
            <a:r>
              <a:rPr lang="en-US" dirty="0" smtClean="0"/>
              <a:t>No pattern of gender differences in scores (e.g. girls not better at social skills than boys, also boys not more problem behaviors)</a:t>
            </a:r>
          </a:p>
          <a:p>
            <a:r>
              <a:rPr lang="en-US" dirty="0" smtClean="0"/>
              <a:t>No ethnic/racial differences in social skills and problem behaviors</a:t>
            </a:r>
          </a:p>
          <a:p>
            <a:r>
              <a:rPr lang="en-US" dirty="0" smtClean="0"/>
              <a:t>Some differences in academic skills—Hispanics do less well</a:t>
            </a:r>
          </a:p>
          <a:p>
            <a:r>
              <a:rPr lang="en-US" dirty="0" smtClean="0"/>
              <a:t>Few differences by parent marital status or education</a:t>
            </a:r>
          </a:p>
          <a:p>
            <a:r>
              <a:rPr lang="en-US" dirty="0" smtClean="0"/>
              <a:t>Children from families with incomes &gt;$20,000 did better on academic skills but not social skills or executive functioning skills</a:t>
            </a:r>
            <a:endParaRPr lang="en-US" dirty="0"/>
          </a:p>
        </p:txBody>
      </p:sp>
    </p:spTree>
    <p:extLst>
      <p:ext uri="{BB962C8B-B14F-4D97-AF65-F5344CB8AC3E}">
        <p14:creationId xmlns:p14="http://schemas.microsoft.com/office/powerpoint/2010/main" val="203387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Changes in Preschool Teacher ratings</a:t>
            </a:r>
            <a:endParaRPr lang="en-US" b="1" dirty="0"/>
          </a:p>
        </p:txBody>
      </p:sp>
      <p:sp>
        <p:nvSpPr>
          <p:cNvPr id="3" name="Content Placeholder 2"/>
          <p:cNvSpPr>
            <a:spLocks noGrp="1"/>
          </p:cNvSpPr>
          <p:nvPr>
            <p:ph idx="1"/>
          </p:nvPr>
        </p:nvSpPr>
        <p:spPr>
          <a:xfrm>
            <a:off x="457200" y="1066800"/>
            <a:ext cx="8229600" cy="4787900"/>
          </a:xfrm>
        </p:spPr>
        <p:txBody>
          <a:bodyPr>
            <a:normAutofit/>
          </a:bodyPr>
          <a:lstStyle/>
          <a:p>
            <a:r>
              <a:rPr lang="en-US" sz="3200" dirty="0" smtClean="0"/>
              <a:t>Combining Years 1 and 2, we found significantly greater improvements for the intervention children compared to controls in: </a:t>
            </a:r>
          </a:p>
          <a:p>
            <a:pPr lvl="1">
              <a:spcBef>
                <a:spcPts val="1200"/>
              </a:spcBef>
              <a:spcAft>
                <a:spcPts val="1200"/>
              </a:spcAft>
            </a:pPr>
            <a:r>
              <a:rPr lang="en-US" sz="3200" dirty="0" smtClean="0"/>
              <a:t>teacher-rated social skills (p = .048) </a:t>
            </a:r>
          </a:p>
          <a:p>
            <a:pPr lvl="1"/>
            <a:r>
              <a:rPr lang="en-US" sz="3200" dirty="0" smtClean="0"/>
              <a:t>teacher-rated behavior problems (p = .008)</a:t>
            </a:r>
          </a:p>
        </p:txBody>
      </p:sp>
    </p:spTree>
    <p:extLst>
      <p:ext uri="{BB962C8B-B14F-4D97-AF65-F5344CB8AC3E}">
        <p14:creationId xmlns:p14="http://schemas.microsoft.com/office/powerpoint/2010/main" val="1688146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DFMCH Staff</a:t>
            </a:r>
            <a:endParaRPr lang="en-US" dirty="0"/>
          </a:p>
        </p:txBody>
      </p:sp>
      <p:sp>
        <p:nvSpPr>
          <p:cNvPr id="3" name="Content Placeholder 2"/>
          <p:cNvSpPr>
            <a:spLocks noGrp="1"/>
          </p:cNvSpPr>
          <p:nvPr>
            <p:ph idx="1"/>
          </p:nvPr>
        </p:nvSpPr>
        <p:spPr>
          <a:xfrm>
            <a:off x="419100" y="1066800"/>
            <a:ext cx="8407400" cy="4343400"/>
          </a:xfrm>
        </p:spPr>
        <p:txBody>
          <a:bodyPr/>
          <a:lstStyle/>
          <a:p>
            <a:pPr marL="0" indent="0">
              <a:buNone/>
            </a:pPr>
            <a:r>
              <a:rPr lang="en-US" dirty="0" smtClean="0"/>
              <a:t>Carole Upshur, </a:t>
            </a:r>
            <a:r>
              <a:rPr lang="en-US" dirty="0" err="1" smtClean="0"/>
              <a:t>EdD</a:t>
            </a:r>
            <a:r>
              <a:rPr lang="en-US" dirty="0" smtClean="0"/>
              <a:t>, Professor, Principal Investigator</a:t>
            </a:r>
          </a:p>
          <a:p>
            <a:pPr marL="0" indent="0">
              <a:buNone/>
            </a:pPr>
            <a:r>
              <a:rPr lang="en-US" dirty="0" smtClean="0"/>
              <a:t>Melodie Wenz-Gross, PhD, Research Assistant Professor, Co-Principal Investigator</a:t>
            </a:r>
          </a:p>
          <a:p>
            <a:pPr marL="0" indent="0">
              <a:buNone/>
            </a:pPr>
            <a:r>
              <a:rPr lang="en-US" dirty="0" smtClean="0"/>
              <a:t>Gail Sawosik, BA- Project Coordinator</a:t>
            </a:r>
          </a:p>
          <a:p>
            <a:pPr marL="0" indent="0">
              <a:buNone/>
            </a:pPr>
            <a:r>
              <a:rPr lang="en-US" dirty="0" smtClean="0"/>
              <a:t>Jenny Hazelton, BA-Field Coordinator</a:t>
            </a:r>
          </a:p>
          <a:p>
            <a:pPr marL="0" indent="0">
              <a:buNone/>
            </a:pPr>
            <a:r>
              <a:rPr lang="en-US" dirty="0" err="1" smtClean="0"/>
              <a:t>Yeonsoon</a:t>
            </a:r>
            <a:r>
              <a:rPr lang="en-US" dirty="0" smtClean="0"/>
              <a:t> Yoo, PhD-Post-doctoral fellow</a:t>
            </a:r>
          </a:p>
          <a:p>
            <a:pPr marL="0" indent="0">
              <a:buNone/>
            </a:pPr>
            <a:r>
              <a:rPr lang="en-US" dirty="0" smtClean="0"/>
              <a:t>Elizabeth Lawson, BA-Data entry and RA</a:t>
            </a:r>
          </a:p>
          <a:p>
            <a:pPr marL="0" indent="0">
              <a:buNone/>
            </a:pPr>
            <a:r>
              <a:rPr lang="en-US" dirty="0" smtClean="0"/>
              <a:t>Lorna Chiasson, Administrative Assistant</a:t>
            </a:r>
          </a:p>
          <a:p>
            <a:pPr marL="0" indent="0">
              <a:buNone/>
            </a:pPr>
            <a:endParaRPr lang="en-US" dirty="0"/>
          </a:p>
        </p:txBody>
      </p:sp>
    </p:spTree>
    <p:extLst>
      <p:ext uri="{BB962C8B-B14F-4D97-AF65-F5344CB8AC3E}">
        <p14:creationId xmlns:p14="http://schemas.microsoft.com/office/powerpoint/2010/main" val="2896847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Teacher-Rated Social Skills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551" y="1028700"/>
            <a:ext cx="6799565"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8614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Teacher-Rated Problem Behavior</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4584" y="863600"/>
            <a:ext cx="7256916" cy="581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1413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90500"/>
            <a:ext cx="8229600" cy="1143000"/>
          </a:xfrm>
        </p:spPr>
        <p:txBody>
          <a:bodyPr>
            <a:normAutofit fontScale="90000"/>
          </a:bodyPr>
          <a:lstStyle/>
          <a:p>
            <a:r>
              <a:rPr lang="en-US" dirty="0" smtClean="0"/>
              <a:t>Changes in Child Assessed Socio-Emotional and Executive Functioning Skills</a:t>
            </a:r>
            <a:endParaRPr lang="en-US" dirty="0"/>
          </a:p>
        </p:txBody>
      </p:sp>
      <p:sp>
        <p:nvSpPr>
          <p:cNvPr id="3" name="Content Placeholder 2"/>
          <p:cNvSpPr>
            <a:spLocks noGrp="1"/>
          </p:cNvSpPr>
          <p:nvPr>
            <p:ph idx="1"/>
          </p:nvPr>
        </p:nvSpPr>
        <p:spPr>
          <a:xfrm>
            <a:off x="444500" y="1651000"/>
            <a:ext cx="8051800" cy="4343400"/>
          </a:xfrm>
        </p:spPr>
        <p:txBody>
          <a:bodyPr>
            <a:normAutofit fontScale="92500"/>
          </a:bodyPr>
          <a:lstStyle/>
          <a:p>
            <a:r>
              <a:rPr lang="en-US" dirty="0" smtClean="0"/>
              <a:t>Composite scores were created for the individually assessed socio-emotional skills (emotion knowledge and social problem solving), and executive functioning skills (working memory, attention and set-shifting, and inhibitory control)</a:t>
            </a:r>
          </a:p>
          <a:p>
            <a:r>
              <a:rPr lang="en-US" dirty="0" smtClean="0"/>
              <a:t>We found no significant group differences in socio-emotional skills development—both groups improved significantly (p&lt;.001)</a:t>
            </a:r>
          </a:p>
          <a:p>
            <a:r>
              <a:rPr lang="en-US" dirty="0" smtClean="0"/>
              <a:t>Intervention children improved significantly more than control children in executive functioning skills (p =.003)</a:t>
            </a:r>
            <a:endParaRPr lang="en-US" dirty="0"/>
          </a:p>
        </p:txBody>
      </p:sp>
    </p:spTree>
    <p:extLst>
      <p:ext uri="{BB962C8B-B14F-4D97-AF65-F5344CB8AC3E}">
        <p14:creationId xmlns:p14="http://schemas.microsoft.com/office/powerpoint/2010/main" val="2648657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Socio-Emotional Skills</a:t>
            </a:r>
            <a:endParaRPr lang="en-US" dirty="0"/>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0001" y="1016000"/>
            <a:ext cx="6815415" cy="546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073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Executive Functioning Skills</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2084" y="1003300"/>
            <a:ext cx="6831264" cy="547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542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1143000"/>
          </a:xfrm>
        </p:spPr>
        <p:txBody>
          <a:bodyPr>
            <a:normAutofit fontScale="90000"/>
          </a:bodyPr>
          <a:lstStyle/>
          <a:p>
            <a:r>
              <a:rPr lang="en-US" b="1" dirty="0" smtClean="0"/>
              <a:t>Structural equation modeling of change in SE and EF as it relates to School Readiness</a:t>
            </a:r>
            <a:endParaRPr lang="en-US" b="1" dirty="0"/>
          </a:p>
        </p:txBody>
      </p:sp>
      <p:sp>
        <p:nvSpPr>
          <p:cNvPr id="3" name="Content Placeholder 2"/>
          <p:cNvSpPr>
            <a:spLocks noGrp="1"/>
          </p:cNvSpPr>
          <p:nvPr>
            <p:ph idx="1"/>
          </p:nvPr>
        </p:nvSpPr>
        <p:spPr>
          <a:xfrm>
            <a:off x="431800" y="1460500"/>
            <a:ext cx="8229600" cy="4622800"/>
          </a:xfrm>
        </p:spPr>
        <p:txBody>
          <a:bodyPr>
            <a:normAutofit/>
          </a:bodyPr>
          <a:lstStyle/>
          <a:p>
            <a:r>
              <a:rPr lang="en-US" dirty="0" smtClean="0"/>
              <a:t>Controlling for baseline skills, intervention children:</a:t>
            </a:r>
          </a:p>
          <a:p>
            <a:pPr lvl="1"/>
            <a:r>
              <a:rPr lang="en-US" dirty="0" smtClean="0"/>
              <a:t>Had greater social emotional functioning skills at the end of the year-such as recognizing emotions and implementing prosocial skills</a:t>
            </a:r>
          </a:p>
          <a:p>
            <a:pPr lvl="1"/>
            <a:r>
              <a:rPr lang="en-US" dirty="0" smtClean="0"/>
              <a:t>Had greater executive functioning skills at the end of the year-such as following directions, inhibiting behavior, and doing complex problem solving</a:t>
            </a:r>
          </a:p>
          <a:p>
            <a:pPr lvl="1"/>
            <a:r>
              <a:rPr lang="en-US" dirty="0" smtClean="0"/>
              <a:t>The improvements in social emotional and executive functioning skills were associated with better end of year school readiness such as pre-literacy and pre-math skills</a:t>
            </a:r>
            <a:endParaRPr lang="en-US" dirty="0"/>
          </a:p>
        </p:txBody>
      </p:sp>
    </p:spTree>
    <p:extLst>
      <p:ext uri="{BB962C8B-B14F-4D97-AF65-F5344CB8AC3E}">
        <p14:creationId xmlns:p14="http://schemas.microsoft.com/office/powerpoint/2010/main" val="26200908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 Model</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 y="1177925"/>
            <a:ext cx="7772400"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25115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03200"/>
            <a:ext cx="8712200" cy="1320800"/>
          </a:xfrm>
        </p:spPr>
        <p:txBody>
          <a:bodyPr>
            <a:noAutofit/>
          </a:bodyPr>
          <a:lstStyle/>
          <a:p>
            <a:r>
              <a:rPr lang="en-US" sz="2400" b="1" dirty="0" smtClean="0"/>
              <a:t>All CLASS summary scores (and many </a:t>
            </a:r>
            <a:r>
              <a:rPr lang="en-US" sz="2400" b="1" dirty="0" err="1" smtClean="0"/>
              <a:t>subscores</a:t>
            </a:r>
            <a:r>
              <a:rPr lang="en-US" sz="2400" b="1" dirty="0" smtClean="0"/>
              <a:t>) showed greater improvements in intervention vs. control classrooms: Effect sizes show small to moderate differences between the groups</a:t>
            </a:r>
            <a:endParaRPr lang="en-US"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37050788"/>
              </p:ext>
            </p:extLst>
          </p:nvPr>
        </p:nvGraphicFramePr>
        <p:xfrm>
          <a:off x="914400" y="1841500"/>
          <a:ext cx="82296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27503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Implementation success</a:t>
            </a:r>
            <a:endParaRPr lang="en-US" b="1" dirty="0"/>
          </a:p>
        </p:txBody>
      </p:sp>
      <p:sp>
        <p:nvSpPr>
          <p:cNvPr id="3" name="Content Placeholder 2"/>
          <p:cNvSpPr>
            <a:spLocks noGrp="1"/>
          </p:cNvSpPr>
          <p:nvPr>
            <p:ph idx="1"/>
          </p:nvPr>
        </p:nvSpPr>
        <p:spPr>
          <a:xfrm>
            <a:off x="241300" y="876300"/>
            <a:ext cx="8699500" cy="5219700"/>
          </a:xfrm>
        </p:spPr>
        <p:txBody>
          <a:bodyPr>
            <a:noAutofit/>
          </a:bodyPr>
          <a:lstStyle/>
          <a:p>
            <a:pPr marL="165100" indent="-165100">
              <a:spcBef>
                <a:spcPts val="0"/>
              </a:spcBef>
              <a:spcAft>
                <a:spcPts val="800"/>
              </a:spcAft>
            </a:pPr>
            <a:r>
              <a:rPr lang="en-US" sz="2000" dirty="0" smtClean="0"/>
              <a:t>14 of the 16 intervention classrooms reached overall fidelity</a:t>
            </a:r>
          </a:p>
          <a:p>
            <a:pPr marL="165100" lvl="0" indent="-165100">
              <a:spcBef>
                <a:spcPts val="0"/>
              </a:spcBef>
              <a:spcAft>
                <a:spcPts val="800"/>
              </a:spcAft>
            </a:pPr>
            <a:r>
              <a:rPr lang="en-US" sz="2000" dirty="0" smtClean="0"/>
              <a:t>77</a:t>
            </a:r>
            <a:r>
              <a:rPr lang="en-US" sz="2000" dirty="0"/>
              <a:t>% said they would be continuing with the curriculum even though not in the study; 83% said it improved classroom environment</a:t>
            </a:r>
          </a:p>
          <a:p>
            <a:pPr marL="165100" indent="-165100">
              <a:spcBef>
                <a:spcPts val="0"/>
              </a:spcBef>
              <a:spcAft>
                <a:spcPts val="800"/>
              </a:spcAft>
            </a:pPr>
            <a:r>
              <a:rPr lang="en-US" sz="2000" dirty="0" smtClean="0"/>
              <a:t>“Second Step impacted my approach to teaching because it made me more aware of the importance of emotional and social skills and development.  The Second Step program was a huge part of our classroom and daily interactions. My children look forward to new concepts and are eager to learn and use them in their play and interactions</a:t>
            </a:r>
            <a:r>
              <a:rPr lang="en-US" sz="2000" dirty="0"/>
              <a:t>.” </a:t>
            </a:r>
            <a:r>
              <a:rPr lang="en-US" sz="2000" dirty="0" smtClean="0"/>
              <a:t>–Worcester Teacher</a:t>
            </a:r>
          </a:p>
          <a:p>
            <a:pPr marL="165100" lvl="0" indent="-165100">
              <a:spcBef>
                <a:spcPts val="0"/>
              </a:spcBef>
              <a:spcAft>
                <a:spcPts val="800"/>
              </a:spcAft>
            </a:pPr>
            <a:r>
              <a:rPr lang="en-US" sz="2000" dirty="0" smtClean="0"/>
              <a:t>“The children participating in this program take control of their behavior more than children in previous centers I have worked in. They really use the language, the songs, and solve conflicts. They think back to the books and say ‘Hey, I did it on the first time like Howard B. </a:t>
            </a:r>
            <a:r>
              <a:rPr lang="en-US" sz="2000" dirty="0" err="1" smtClean="0"/>
              <a:t>Wigglebottom</a:t>
            </a:r>
            <a:r>
              <a:rPr lang="en-US" sz="2000" dirty="0" smtClean="0"/>
              <a:t>!” –North County Teacher</a:t>
            </a:r>
          </a:p>
          <a:p>
            <a:pPr marL="165100" indent="-165100">
              <a:spcBef>
                <a:spcPts val="0"/>
              </a:spcBef>
              <a:spcAft>
                <a:spcPts val="800"/>
              </a:spcAft>
            </a:pPr>
            <a:r>
              <a:rPr lang="en-US" sz="2000" dirty="0" smtClean="0"/>
              <a:t>“The Second Step program impacted my classroom in a positive way. We love it and hope to use it ongoing! I’m super proud of the children and all they’ve learned and use with the program daily.” </a:t>
            </a:r>
            <a:r>
              <a:rPr lang="en-US" sz="2000" dirty="0"/>
              <a:t>–Worcester </a:t>
            </a:r>
            <a:r>
              <a:rPr lang="en-US" sz="2000" dirty="0" smtClean="0"/>
              <a:t>Teacher</a:t>
            </a:r>
            <a:endParaRPr lang="en-US" sz="2000" dirty="0"/>
          </a:p>
          <a:p>
            <a:endParaRPr lang="en-US" sz="2100" dirty="0"/>
          </a:p>
        </p:txBody>
      </p:sp>
    </p:spTree>
    <p:extLst>
      <p:ext uri="{BB962C8B-B14F-4D97-AF65-F5344CB8AC3E}">
        <p14:creationId xmlns:p14="http://schemas.microsoft.com/office/powerpoint/2010/main" val="10547788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Kindergarten Teacher Ratings</a:t>
            </a:r>
            <a:endParaRPr lang="en-US" b="1" dirty="0"/>
          </a:p>
        </p:txBody>
      </p:sp>
      <p:sp>
        <p:nvSpPr>
          <p:cNvPr id="3" name="Content Placeholder 2"/>
          <p:cNvSpPr>
            <a:spLocks noGrp="1"/>
          </p:cNvSpPr>
          <p:nvPr>
            <p:ph idx="1"/>
          </p:nvPr>
        </p:nvSpPr>
        <p:spPr>
          <a:xfrm>
            <a:off x="457200" y="838200"/>
            <a:ext cx="8229600" cy="4572000"/>
          </a:xfrm>
        </p:spPr>
        <p:txBody>
          <a:bodyPr/>
          <a:lstStyle/>
          <a:p>
            <a:pPr marL="0" indent="0">
              <a:buNone/>
            </a:pPr>
            <a:r>
              <a:rPr lang="en-US" sz="2000" dirty="0" smtClean="0"/>
              <a:t>We didn’t find differences in kindergarten teacher ratings between intervention and control children-but the 232 children followed-up  in kindergarten were from the first year when preschool teachers were just learning the curriculum.  We expect the Year 2 group to show more change. Overall, study children in kindergarten are about on par for behavior problems with national norms, but a bit lower on social skills and academic skills than national norms.</a:t>
            </a:r>
          </a:p>
          <a:p>
            <a:pPr marL="0" indent="0">
              <a:buNone/>
            </a:pPr>
            <a:endParaRPr lang="en-US" dirty="0"/>
          </a:p>
        </p:txBody>
      </p:sp>
      <p:graphicFrame>
        <p:nvGraphicFramePr>
          <p:cNvPr id="4" name="Chart 3"/>
          <p:cNvGraphicFramePr/>
          <p:nvPr>
            <p:extLst>
              <p:ext uri="{D42A27DB-BD31-4B8C-83A1-F6EECF244321}">
                <p14:modId xmlns:p14="http://schemas.microsoft.com/office/powerpoint/2010/main" val="3654561974"/>
              </p:ext>
            </p:extLst>
          </p:nvPr>
        </p:nvGraphicFramePr>
        <p:xfrm>
          <a:off x="508000" y="3323907"/>
          <a:ext cx="8293100" cy="27466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8677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Part-time staff-Classroom observations </a:t>
            </a:r>
            <a:br>
              <a:rPr lang="en-US" dirty="0" smtClean="0"/>
            </a:br>
            <a:r>
              <a:rPr lang="en-US" dirty="0" smtClean="0"/>
              <a:t>&amp; child assessments</a:t>
            </a:r>
            <a:endParaRPr lang="en-US" dirty="0"/>
          </a:p>
        </p:txBody>
      </p:sp>
      <p:sp>
        <p:nvSpPr>
          <p:cNvPr id="3" name="Content Placeholder 2"/>
          <p:cNvSpPr>
            <a:spLocks noGrp="1"/>
          </p:cNvSpPr>
          <p:nvPr>
            <p:ph idx="1"/>
          </p:nvPr>
        </p:nvSpPr>
        <p:spPr/>
        <p:txBody>
          <a:bodyPr>
            <a:normAutofit lnSpcReduction="10000"/>
          </a:bodyPr>
          <a:lstStyle/>
          <a:p>
            <a:pPr marL="0" indent="0">
              <a:spcBef>
                <a:spcPts val="0"/>
              </a:spcBef>
              <a:buNone/>
            </a:pPr>
            <a:r>
              <a:rPr lang="en-US" dirty="0" smtClean="0"/>
              <a:t>Classroom observers:</a:t>
            </a:r>
          </a:p>
          <a:p>
            <a:pPr marL="0" indent="0">
              <a:spcBef>
                <a:spcPts val="0"/>
              </a:spcBef>
              <a:buNone/>
            </a:pPr>
            <a:r>
              <a:rPr lang="en-US" dirty="0"/>
              <a:t>	</a:t>
            </a:r>
            <a:r>
              <a:rPr lang="en-US" dirty="0" smtClean="0"/>
              <a:t>Martha </a:t>
            </a:r>
            <a:r>
              <a:rPr lang="en-US" dirty="0" err="1" smtClean="0"/>
              <a:t>McGown</a:t>
            </a:r>
            <a:endParaRPr lang="en-US" dirty="0" smtClean="0"/>
          </a:p>
          <a:p>
            <a:pPr marL="0" indent="0">
              <a:spcBef>
                <a:spcPts val="0"/>
              </a:spcBef>
              <a:buNone/>
            </a:pPr>
            <a:r>
              <a:rPr lang="en-US" dirty="0"/>
              <a:t>	</a:t>
            </a:r>
            <a:r>
              <a:rPr lang="en-US" dirty="0" smtClean="0"/>
              <a:t>Linda Granville</a:t>
            </a:r>
          </a:p>
          <a:p>
            <a:pPr marL="0" indent="0">
              <a:spcBef>
                <a:spcPts val="0"/>
              </a:spcBef>
              <a:buNone/>
            </a:pPr>
            <a:r>
              <a:rPr lang="en-US" dirty="0" smtClean="0"/>
              <a:t>Child assessors:</a:t>
            </a:r>
          </a:p>
          <a:p>
            <a:pPr marL="0" indent="0">
              <a:spcBef>
                <a:spcPts val="0"/>
              </a:spcBef>
              <a:buNone/>
            </a:pPr>
            <a:r>
              <a:rPr lang="en-US" dirty="0" smtClean="0"/>
              <a:t>	Maggie </a:t>
            </a:r>
            <a:r>
              <a:rPr lang="en-US" dirty="0" err="1" smtClean="0"/>
              <a:t>Azur</a:t>
            </a:r>
            <a:r>
              <a:rPr lang="en-US" dirty="0" smtClean="0"/>
              <a:t>	</a:t>
            </a:r>
          </a:p>
          <a:p>
            <a:pPr marL="0" indent="0">
              <a:spcBef>
                <a:spcPts val="0"/>
              </a:spcBef>
              <a:buNone/>
            </a:pPr>
            <a:r>
              <a:rPr lang="en-US" dirty="0" smtClean="0"/>
              <a:t>	Amber </a:t>
            </a:r>
            <a:r>
              <a:rPr lang="en-US" dirty="0" err="1" smtClean="0"/>
              <a:t>Bissonette-LeDuc</a:t>
            </a:r>
            <a:r>
              <a:rPr lang="en-US" dirty="0"/>
              <a:t>	</a:t>
            </a:r>
            <a:endParaRPr lang="en-US" dirty="0" smtClean="0"/>
          </a:p>
          <a:p>
            <a:pPr marL="0" indent="0">
              <a:spcBef>
                <a:spcPts val="0"/>
              </a:spcBef>
              <a:buNone/>
            </a:pPr>
            <a:r>
              <a:rPr lang="en-US" dirty="0" smtClean="0"/>
              <a:t>	Laurie </a:t>
            </a:r>
            <a:r>
              <a:rPr lang="en-US" dirty="0" err="1" smtClean="0"/>
              <a:t>Bonnett</a:t>
            </a:r>
            <a:endParaRPr lang="en-US" dirty="0" smtClean="0"/>
          </a:p>
          <a:p>
            <a:pPr marL="0" indent="0">
              <a:spcBef>
                <a:spcPts val="0"/>
              </a:spcBef>
              <a:buNone/>
            </a:pPr>
            <a:r>
              <a:rPr lang="en-US" dirty="0"/>
              <a:t>	</a:t>
            </a:r>
            <a:r>
              <a:rPr lang="en-US" dirty="0" smtClean="0"/>
              <a:t>Nicole Herbert</a:t>
            </a:r>
          </a:p>
          <a:p>
            <a:pPr marL="0" indent="0">
              <a:spcBef>
                <a:spcPts val="0"/>
              </a:spcBef>
              <a:buNone/>
            </a:pPr>
            <a:r>
              <a:rPr lang="en-US" dirty="0"/>
              <a:t>	</a:t>
            </a:r>
            <a:r>
              <a:rPr lang="en-US" dirty="0" smtClean="0"/>
              <a:t>Richard Hewitt</a:t>
            </a:r>
          </a:p>
          <a:p>
            <a:pPr marL="0" indent="0">
              <a:spcBef>
                <a:spcPts val="0"/>
              </a:spcBef>
              <a:buNone/>
            </a:pPr>
            <a:r>
              <a:rPr lang="en-US" dirty="0"/>
              <a:t>	</a:t>
            </a:r>
            <a:r>
              <a:rPr lang="en-US" dirty="0" smtClean="0"/>
              <a:t>Persis Thorndike</a:t>
            </a:r>
          </a:p>
          <a:p>
            <a:pPr marL="0" indent="0">
              <a:spcBef>
                <a:spcPts val="0"/>
              </a:spcBef>
              <a:buNone/>
            </a:pPr>
            <a:r>
              <a:rPr lang="en-US" dirty="0"/>
              <a:t>	</a:t>
            </a:r>
            <a:r>
              <a:rPr lang="en-US" dirty="0" smtClean="0"/>
              <a:t>Josefina Zuniga</a:t>
            </a:r>
          </a:p>
        </p:txBody>
      </p:sp>
    </p:spTree>
    <p:extLst>
      <p:ext uri="{BB962C8B-B14F-4D97-AF65-F5344CB8AC3E}">
        <p14:creationId xmlns:p14="http://schemas.microsoft.com/office/powerpoint/2010/main" val="3314354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Planned Analyses</a:t>
            </a:r>
            <a:endParaRPr lang="en-US" dirty="0"/>
          </a:p>
        </p:txBody>
      </p:sp>
      <p:sp>
        <p:nvSpPr>
          <p:cNvPr id="3" name="Content Placeholder 2"/>
          <p:cNvSpPr>
            <a:spLocks noGrp="1"/>
          </p:cNvSpPr>
          <p:nvPr>
            <p:ph idx="1"/>
          </p:nvPr>
        </p:nvSpPr>
        <p:spPr>
          <a:xfrm>
            <a:off x="457200" y="1066800"/>
            <a:ext cx="8229600" cy="5143500"/>
          </a:xfrm>
        </p:spPr>
        <p:txBody>
          <a:bodyPr>
            <a:normAutofit fontScale="92500"/>
          </a:bodyPr>
          <a:lstStyle/>
          <a:p>
            <a:r>
              <a:rPr lang="en-US" dirty="0" smtClean="0"/>
              <a:t>Looking at risk groups and using person-centered approaches to determine whether some kids respond more to the intervention than others (what works for whom?)</a:t>
            </a:r>
          </a:p>
          <a:p>
            <a:r>
              <a:rPr lang="en-US" dirty="0" smtClean="0"/>
              <a:t>Looking at whether dose (whether children received one or two years of the intervention—or control only condition) and attendance impact outcomes</a:t>
            </a:r>
          </a:p>
          <a:p>
            <a:r>
              <a:rPr lang="en-US" dirty="0" smtClean="0"/>
              <a:t>Looking at whether fidelity ratings or other classroom characteristics or instruction (across intervention and control classrooms) impact outcomes</a:t>
            </a:r>
          </a:p>
          <a:p>
            <a:r>
              <a:rPr lang="en-US" dirty="0" smtClean="0"/>
              <a:t>Whether preschool performance predicts kindergarten outcomes</a:t>
            </a:r>
          </a:p>
          <a:p>
            <a:endParaRPr lang="en-US" dirty="0" smtClean="0"/>
          </a:p>
          <a:p>
            <a:endParaRPr lang="en-US" dirty="0"/>
          </a:p>
        </p:txBody>
      </p:sp>
    </p:spTree>
    <p:extLst>
      <p:ext uri="{BB962C8B-B14F-4D97-AF65-F5344CB8AC3E}">
        <p14:creationId xmlns:p14="http://schemas.microsoft.com/office/powerpoint/2010/main" val="209628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a:xfrm>
            <a:off x="301752" y="1079500"/>
            <a:ext cx="8503920" cy="5422900"/>
          </a:xfrm>
        </p:spPr>
        <p:txBody>
          <a:bodyPr>
            <a:normAutofit fontScale="92500" lnSpcReduction="10000"/>
          </a:bodyPr>
          <a:lstStyle/>
          <a:p>
            <a:pPr>
              <a:spcAft>
                <a:spcPts val="600"/>
              </a:spcAft>
            </a:pPr>
            <a:r>
              <a:rPr lang="en-US" sz="1800" dirty="0"/>
              <a:t>Blair, C., </a:t>
            </a:r>
            <a:r>
              <a:rPr lang="en-US" sz="1800" dirty="0" err="1"/>
              <a:t>Zelazo</a:t>
            </a:r>
            <a:r>
              <a:rPr lang="en-US" sz="1800" dirty="0"/>
              <a:t>, P. D., &amp; Greenberg, M. T. (2005). The measurement of executive function in early childhood. </a:t>
            </a:r>
            <a:r>
              <a:rPr lang="en-US" sz="1800" i="1" dirty="0"/>
              <a:t>Developmental Neuropsychology</a:t>
            </a:r>
            <a:r>
              <a:rPr lang="en-US" sz="1800" dirty="0"/>
              <a:t>, </a:t>
            </a:r>
            <a:r>
              <a:rPr lang="en-US" sz="1800" i="1" dirty="0"/>
              <a:t>28</a:t>
            </a:r>
            <a:r>
              <a:rPr lang="en-US" sz="1800" dirty="0"/>
              <a:t>(2), 561-571.</a:t>
            </a:r>
          </a:p>
          <a:p>
            <a:pPr>
              <a:spcAft>
                <a:spcPts val="600"/>
              </a:spcAft>
            </a:pPr>
            <a:r>
              <a:rPr lang="en-US" sz="1800" dirty="0"/>
              <a:t>Carlson, S. M. (2005). Developmentally sensitive measures of executive function in preschool children. </a:t>
            </a:r>
            <a:r>
              <a:rPr lang="en-US" sz="1800" i="1" dirty="0"/>
              <a:t>Developmental neuropsychology</a:t>
            </a:r>
            <a:r>
              <a:rPr lang="en-US" sz="1800" dirty="0"/>
              <a:t>, </a:t>
            </a:r>
            <a:r>
              <a:rPr lang="en-US" sz="1800" i="1" dirty="0"/>
              <a:t>28</a:t>
            </a:r>
            <a:r>
              <a:rPr lang="en-US" sz="1800" dirty="0"/>
              <a:t>(2), 595-616.</a:t>
            </a:r>
          </a:p>
          <a:p>
            <a:pPr>
              <a:spcAft>
                <a:spcPts val="600"/>
              </a:spcAft>
            </a:pPr>
            <a:r>
              <a:rPr lang="en-US" sz="1800" dirty="0"/>
              <a:t>Cohen, J., </a:t>
            </a:r>
            <a:r>
              <a:rPr lang="en-US" sz="1800" dirty="0" err="1"/>
              <a:t>Onunaku</a:t>
            </a:r>
            <a:r>
              <a:rPr lang="en-US" sz="1800" dirty="0"/>
              <a:t>, N., Clothier, S., &amp; </a:t>
            </a:r>
            <a:r>
              <a:rPr lang="en-US" sz="1800" dirty="0" err="1"/>
              <a:t>Poppe</a:t>
            </a:r>
            <a:r>
              <a:rPr lang="en-US" sz="1800" dirty="0"/>
              <a:t>, J. (2005). Early Childhood Research and Policy Report. </a:t>
            </a:r>
            <a:r>
              <a:rPr lang="en-US" sz="1800" i="1" dirty="0"/>
              <a:t>Helping Young Children Succeed: Strategies to Promote Early Childhood Social and Emotional Development. Retrieved on May 5, 2009 from http://www. </a:t>
            </a:r>
            <a:r>
              <a:rPr lang="en-US" sz="1800" i="1" dirty="0" err="1"/>
              <a:t>zerotothree</a:t>
            </a:r>
            <a:r>
              <a:rPr lang="en-US" sz="1800" i="1" dirty="0"/>
              <a:t>. org</a:t>
            </a:r>
            <a:r>
              <a:rPr lang="en-US" sz="1800" dirty="0"/>
              <a:t>.</a:t>
            </a:r>
          </a:p>
          <a:p>
            <a:pPr>
              <a:spcAft>
                <a:spcPts val="600"/>
              </a:spcAft>
            </a:pPr>
            <a:r>
              <a:rPr lang="en-US" sz="1800" dirty="0"/>
              <a:t>Crick, N. R., &amp; Dodge, K. A. (1994). A review and reformulation of social information-processing mechanisms in children's social </a:t>
            </a:r>
            <a:r>
              <a:rPr lang="en-US" sz="1800" dirty="0" err="1"/>
              <a:t>adjustment.</a:t>
            </a:r>
            <a:r>
              <a:rPr lang="en-US" sz="1800" i="1" dirty="0" err="1"/>
              <a:t>Psychological</a:t>
            </a:r>
            <a:r>
              <a:rPr lang="en-US" sz="1800" i="1" dirty="0"/>
              <a:t> bulletin</a:t>
            </a:r>
            <a:r>
              <a:rPr lang="en-US" sz="1800" dirty="0"/>
              <a:t>, </a:t>
            </a:r>
            <a:r>
              <a:rPr lang="en-US" sz="1800" i="1" dirty="0"/>
              <a:t>115</a:t>
            </a:r>
            <a:r>
              <a:rPr lang="en-US" sz="1800" dirty="0"/>
              <a:t>(1), 74.</a:t>
            </a:r>
          </a:p>
          <a:p>
            <a:pPr>
              <a:spcAft>
                <a:spcPts val="600"/>
              </a:spcAft>
            </a:pPr>
            <a:r>
              <a:rPr lang="en-US" sz="1800" dirty="0"/>
              <a:t>Denham, S. A. (2006). Social-emotional competence as support for school readiness: What is it and how do we assess it?. </a:t>
            </a:r>
            <a:r>
              <a:rPr lang="en-US" sz="1800" i="1" dirty="0"/>
              <a:t>Early education and development</a:t>
            </a:r>
            <a:r>
              <a:rPr lang="en-US" sz="1800" dirty="0"/>
              <a:t>, </a:t>
            </a:r>
            <a:r>
              <a:rPr lang="en-US" sz="1800" i="1" dirty="0"/>
              <a:t>17</a:t>
            </a:r>
            <a:r>
              <a:rPr lang="en-US" sz="1800" dirty="0"/>
              <a:t>(1), 57-89.</a:t>
            </a:r>
          </a:p>
          <a:p>
            <a:pPr>
              <a:spcAft>
                <a:spcPts val="600"/>
              </a:spcAft>
            </a:pPr>
            <a:r>
              <a:rPr lang="en-US" sz="1800" dirty="0"/>
              <a:t>Denham, S. A., Blair, K. A., </a:t>
            </a:r>
            <a:r>
              <a:rPr lang="en-US" sz="1800" dirty="0" err="1"/>
              <a:t>DeMulder</a:t>
            </a:r>
            <a:r>
              <a:rPr lang="en-US" sz="1800" dirty="0"/>
              <a:t>, E., </a:t>
            </a:r>
            <a:r>
              <a:rPr lang="en-US" sz="1800" dirty="0" err="1"/>
              <a:t>Levitas</a:t>
            </a:r>
            <a:r>
              <a:rPr lang="en-US" sz="1800" dirty="0"/>
              <a:t>, J., Sawyer, K., </a:t>
            </a:r>
            <a:r>
              <a:rPr lang="en-US" sz="1800" dirty="0" err="1"/>
              <a:t>Auerbach</a:t>
            </a:r>
            <a:r>
              <a:rPr lang="en-US" sz="1800" dirty="0"/>
              <a:t>–Major, S., &amp; </a:t>
            </a:r>
            <a:r>
              <a:rPr lang="en-US" sz="1800" dirty="0" err="1"/>
              <a:t>Queenan</a:t>
            </a:r>
            <a:r>
              <a:rPr lang="en-US" sz="1800" dirty="0"/>
              <a:t>, P. (2003). Preschool emotional competence: Pathway to social competence?. </a:t>
            </a:r>
            <a:r>
              <a:rPr lang="en-US" sz="1800" i="1" dirty="0"/>
              <a:t>Child development</a:t>
            </a:r>
            <a:r>
              <a:rPr lang="en-US" sz="1800" dirty="0"/>
              <a:t>, </a:t>
            </a:r>
            <a:r>
              <a:rPr lang="en-US" sz="1800" i="1" dirty="0"/>
              <a:t>74</a:t>
            </a:r>
            <a:r>
              <a:rPr lang="en-US" sz="1800" dirty="0"/>
              <a:t>(1), 238-256.</a:t>
            </a:r>
          </a:p>
          <a:p>
            <a:pPr>
              <a:spcAft>
                <a:spcPts val="600"/>
              </a:spcAft>
            </a:pPr>
            <a:r>
              <a:rPr lang="en-US" sz="1800" dirty="0" err="1"/>
              <a:t>Felitti</a:t>
            </a:r>
            <a:r>
              <a:rPr lang="en-US" sz="1800" dirty="0"/>
              <a:t>, V. J., </a:t>
            </a:r>
            <a:r>
              <a:rPr lang="en-US" sz="1800" dirty="0" err="1"/>
              <a:t>Anda</a:t>
            </a:r>
            <a:r>
              <a:rPr lang="en-US" sz="1800" dirty="0"/>
              <a:t>, R. F., </a:t>
            </a:r>
            <a:r>
              <a:rPr lang="en-US" sz="1800" dirty="0" err="1"/>
              <a:t>Nordenberg</a:t>
            </a:r>
            <a:r>
              <a:rPr lang="en-US" sz="1800" dirty="0"/>
              <a:t>, D., Williamson, D. F., Spitz, A. M., Edwards, V., ... &amp; Marks, J. S. (1998). Relationship of childhood abuse and household dysfunction to many of the leading causes of death in adults: The Adverse Childhood Experiences (ACE) Study. </a:t>
            </a:r>
            <a:r>
              <a:rPr lang="en-US" sz="1800" i="1" dirty="0"/>
              <a:t>American journal of preventive medicine</a:t>
            </a:r>
            <a:r>
              <a:rPr lang="en-US" sz="1800" dirty="0"/>
              <a:t>, </a:t>
            </a:r>
            <a:r>
              <a:rPr lang="en-US" sz="1800" i="1" dirty="0"/>
              <a:t>14</a:t>
            </a:r>
            <a:r>
              <a:rPr lang="en-US" sz="1800" dirty="0"/>
              <a:t>(4), 245-258</a:t>
            </a:r>
            <a:r>
              <a:rPr lang="en-US" sz="1800" dirty="0" smtClean="0"/>
              <a:t>.</a:t>
            </a:r>
            <a:endParaRPr lang="en-US" sz="1800" dirty="0"/>
          </a:p>
        </p:txBody>
      </p:sp>
    </p:spTree>
    <p:extLst>
      <p:ext uri="{BB962C8B-B14F-4D97-AF65-F5344CB8AC3E}">
        <p14:creationId xmlns:p14="http://schemas.microsoft.com/office/powerpoint/2010/main" val="3086127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a:xfrm>
            <a:off x="301752" y="1168400"/>
            <a:ext cx="8503920" cy="5334000"/>
          </a:xfrm>
        </p:spPr>
        <p:txBody>
          <a:bodyPr>
            <a:normAutofit fontScale="85000" lnSpcReduction="10000"/>
          </a:bodyPr>
          <a:lstStyle/>
          <a:p>
            <a:pPr>
              <a:spcAft>
                <a:spcPts val="600"/>
              </a:spcAft>
            </a:pPr>
            <a:r>
              <a:rPr lang="en-US" sz="1800" dirty="0" err="1"/>
              <a:t>Guay</a:t>
            </a:r>
            <a:r>
              <a:rPr lang="en-US" sz="1800" dirty="0"/>
              <a:t>, F., </a:t>
            </a:r>
            <a:r>
              <a:rPr lang="en-US" sz="1800" dirty="0" err="1"/>
              <a:t>Boivin</a:t>
            </a:r>
            <a:r>
              <a:rPr lang="en-US" sz="1800" dirty="0"/>
              <a:t>, M., &amp; Hodges, E. V. (1999). Predicting change in academic achievement: A model of peer experiences and self-system processes. </a:t>
            </a:r>
            <a:r>
              <a:rPr lang="en-US" sz="1800" i="1" dirty="0"/>
              <a:t>Journal of educational psychology</a:t>
            </a:r>
            <a:r>
              <a:rPr lang="en-US" sz="1800" dirty="0"/>
              <a:t>, </a:t>
            </a:r>
            <a:r>
              <a:rPr lang="en-US" sz="1800" i="1" dirty="0"/>
              <a:t>91</a:t>
            </a:r>
            <a:r>
              <a:rPr lang="en-US" sz="1800" dirty="0"/>
              <a:t>(1), 105.</a:t>
            </a:r>
          </a:p>
          <a:p>
            <a:pPr>
              <a:spcAft>
                <a:spcPts val="600"/>
              </a:spcAft>
            </a:pPr>
            <a:r>
              <a:rPr lang="en-US" sz="1800" dirty="0" err="1"/>
              <a:t>Houts</a:t>
            </a:r>
            <a:r>
              <a:rPr lang="en-US" sz="1800" dirty="0"/>
              <a:t>, R. M., </a:t>
            </a:r>
            <a:r>
              <a:rPr lang="en-US" sz="1800" dirty="0" err="1"/>
              <a:t>Caspi</a:t>
            </a:r>
            <a:r>
              <a:rPr lang="en-US" sz="1800" dirty="0"/>
              <a:t>, A., </a:t>
            </a:r>
            <a:r>
              <a:rPr lang="en-US" sz="1800" dirty="0" err="1"/>
              <a:t>Pianta</a:t>
            </a:r>
            <a:r>
              <a:rPr lang="en-US" sz="1800" dirty="0"/>
              <a:t>, R. C., </a:t>
            </a:r>
            <a:r>
              <a:rPr lang="en-US" sz="1800" dirty="0" err="1"/>
              <a:t>Arseneault</a:t>
            </a:r>
            <a:r>
              <a:rPr lang="en-US" sz="1800" dirty="0"/>
              <a:t>, L., &amp; Moffitt, T. E. (2010). The Challenging Pupil in the Classroom The Effect of the Child on the </a:t>
            </a:r>
            <a:r>
              <a:rPr lang="en-US" sz="1800" dirty="0" err="1"/>
              <a:t>Teacher.</a:t>
            </a:r>
            <a:r>
              <a:rPr lang="en-US" sz="1800" i="1" dirty="0" err="1"/>
              <a:t>Psychological</a:t>
            </a:r>
            <a:r>
              <a:rPr lang="en-US" sz="1800" i="1" dirty="0"/>
              <a:t> science</a:t>
            </a:r>
            <a:r>
              <a:rPr lang="en-US" sz="1800" dirty="0"/>
              <a:t>.</a:t>
            </a:r>
          </a:p>
          <a:p>
            <a:pPr>
              <a:spcAft>
                <a:spcPts val="600"/>
              </a:spcAft>
            </a:pPr>
            <a:r>
              <a:rPr lang="en-US" sz="1800" dirty="0" err="1"/>
              <a:t>Lupien</a:t>
            </a:r>
            <a:r>
              <a:rPr lang="en-US" sz="1800" dirty="0"/>
              <a:t>, S. J., McEwen, B. S., Gunnar, M. R., &amp; Heim, C. (2009). Effects of stress throughout the lifespan on the brain, </a:t>
            </a:r>
            <a:r>
              <a:rPr lang="en-US" sz="1800" dirty="0" err="1"/>
              <a:t>behaviour</a:t>
            </a:r>
            <a:r>
              <a:rPr lang="en-US" sz="1800" dirty="0"/>
              <a:t> and cognition. </a:t>
            </a:r>
            <a:r>
              <a:rPr lang="en-US" sz="1800" i="1" dirty="0"/>
              <a:t>Nature Reviews Neuroscience</a:t>
            </a:r>
            <a:r>
              <a:rPr lang="en-US" sz="1800" dirty="0"/>
              <a:t>, </a:t>
            </a:r>
            <a:r>
              <a:rPr lang="en-US" sz="1800" i="1" dirty="0"/>
              <a:t>10</a:t>
            </a:r>
            <a:r>
              <a:rPr lang="en-US" sz="1800" dirty="0"/>
              <a:t>(6), 434-445.</a:t>
            </a:r>
          </a:p>
          <a:p>
            <a:pPr>
              <a:spcAft>
                <a:spcPts val="600"/>
              </a:spcAft>
            </a:pPr>
            <a:r>
              <a:rPr lang="en-US" sz="1800" dirty="0"/>
              <a:t>Phillips, D. A., &amp; </a:t>
            </a:r>
            <a:r>
              <a:rPr lang="en-US" sz="1800" dirty="0" err="1"/>
              <a:t>Shonkoff</a:t>
            </a:r>
            <a:r>
              <a:rPr lang="en-US" sz="1800" dirty="0"/>
              <a:t>, J. P. (Eds.). (2000). </a:t>
            </a:r>
            <a:r>
              <a:rPr lang="en-US" sz="1800" i="1" dirty="0"/>
              <a:t>From Neurons to Neighborhoods:: The Science of Early Childhood Development</a:t>
            </a:r>
            <a:r>
              <a:rPr lang="en-US" sz="1800" dirty="0"/>
              <a:t>. National Academies Press.</a:t>
            </a:r>
          </a:p>
          <a:p>
            <a:pPr>
              <a:spcAft>
                <a:spcPts val="600"/>
              </a:spcAft>
            </a:pPr>
            <a:r>
              <a:rPr lang="en-US" sz="1800" dirty="0" err="1"/>
              <a:t>Ponitz</a:t>
            </a:r>
            <a:r>
              <a:rPr lang="en-US" sz="1800" dirty="0"/>
              <a:t>, C. E. C., McClelland, M. M., </a:t>
            </a:r>
            <a:r>
              <a:rPr lang="en-US" sz="1800" dirty="0" err="1"/>
              <a:t>Jewkes</a:t>
            </a:r>
            <a:r>
              <a:rPr lang="en-US" sz="1800" dirty="0"/>
              <a:t>, A. M., Connor, C. M., Farris, C. L., &amp; Morrison, F. J. (2008). Touch your toes! Developing a direct measure of behavioral regulation in early childhood. </a:t>
            </a:r>
            <a:r>
              <a:rPr lang="en-US" sz="1800" i="1" dirty="0"/>
              <a:t>Early Childhood Research Quarterly</a:t>
            </a:r>
            <a:r>
              <a:rPr lang="en-US" sz="1800" dirty="0"/>
              <a:t>,</a:t>
            </a:r>
            <a:r>
              <a:rPr lang="en-US" sz="1800" i="1" dirty="0"/>
              <a:t>23</a:t>
            </a:r>
            <a:r>
              <a:rPr lang="en-US" sz="1800" dirty="0"/>
              <a:t>(2), 141-158.</a:t>
            </a:r>
          </a:p>
          <a:p>
            <a:pPr>
              <a:spcAft>
                <a:spcPts val="600"/>
              </a:spcAft>
            </a:pPr>
            <a:r>
              <a:rPr lang="en-US" sz="1800" dirty="0"/>
              <a:t>Raver, C. (2003). Young children’s emotional development and school readiness. </a:t>
            </a:r>
            <a:r>
              <a:rPr lang="en-US" sz="1800" i="1" dirty="0"/>
              <a:t>Social policy report</a:t>
            </a:r>
            <a:r>
              <a:rPr lang="en-US" sz="1800" dirty="0"/>
              <a:t>, </a:t>
            </a:r>
            <a:r>
              <a:rPr lang="en-US" sz="1800" i="1" dirty="0"/>
              <a:t>16</a:t>
            </a:r>
            <a:r>
              <a:rPr lang="en-US" sz="1800" dirty="0"/>
              <a:t>(3), 3-19.</a:t>
            </a:r>
          </a:p>
          <a:p>
            <a:pPr>
              <a:spcAft>
                <a:spcPts val="600"/>
              </a:spcAft>
            </a:pPr>
            <a:r>
              <a:rPr lang="en-US" sz="1800" dirty="0"/>
              <a:t>Sasser, T. R., </a:t>
            </a:r>
            <a:r>
              <a:rPr lang="en-US" sz="1800" dirty="0" err="1"/>
              <a:t>Bierman</a:t>
            </a:r>
            <a:r>
              <a:rPr lang="en-US" sz="1800" dirty="0"/>
              <a:t>, K. L., &amp; </a:t>
            </a:r>
            <a:r>
              <a:rPr lang="en-US" sz="1800" dirty="0" err="1"/>
              <a:t>Heinrichs</a:t>
            </a:r>
            <a:r>
              <a:rPr lang="en-US" sz="1800" dirty="0"/>
              <a:t>, B. (2015). Executive functioning and school adjustment: The mediational role of pre-kindergarten learning-related behaviors. </a:t>
            </a:r>
            <a:r>
              <a:rPr lang="en-US" sz="1800" i="1" dirty="0"/>
              <a:t>Early Childhood Research Quarterly</a:t>
            </a:r>
            <a:r>
              <a:rPr lang="en-US" sz="1800" dirty="0"/>
              <a:t>, </a:t>
            </a:r>
            <a:r>
              <a:rPr lang="en-US" sz="1800" i="1" dirty="0"/>
              <a:t>30</a:t>
            </a:r>
            <a:r>
              <a:rPr lang="en-US" sz="1800" dirty="0"/>
              <a:t>, 70-79.</a:t>
            </a:r>
          </a:p>
          <a:p>
            <a:pPr>
              <a:spcAft>
                <a:spcPts val="600"/>
              </a:spcAft>
            </a:pPr>
            <a:r>
              <a:rPr lang="en-US" sz="1800" dirty="0" err="1"/>
              <a:t>Ursache</a:t>
            </a:r>
            <a:r>
              <a:rPr lang="en-US" sz="1800" dirty="0"/>
              <a:t>, A., Blair, C., &amp; Raver, C. C. (2012). The promotion of self‐regulation as a means of enhancing school readiness and early achievement in children at risk for school failure. </a:t>
            </a:r>
            <a:r>
              <a:rPr lang="en-US" sz="1800" i="1" dirty="0"/>
              <a:t>Child Development Perspectives</a:t>
            </a:r>
            <a:r>
              <a:rPr lang="en-US" sz="1800" dirty="0"/>
              <a:t>, </a:t>
            </a:r>
            <a:r>
              <a:rPr lang="en-US" sz="1800" i="1" dirty="0"/>
              <a:t>6</a:t>
            </a:r>
            <a:r>
              <a:rPr lang="en-US" sz="1800" dirty="0"/>
              <a:t>(2), 122-128</a:t>
            </a:r>
            <a:r>
              <a:rPr lang="en-US" sz="1800" dirty="0" smtClean="0"/>
              <a:t>.</a:t>
            </a:r>
            <a:endParaRPr lang="en-US" sz="1800" dirty="0"/>
          </a:p>
        </p:txBody>
      </p:sp>
    </p:spTree>
    <p:extLst>
      <p:ext uri="{BB962C8B-B14F-4D97-AF65-F5344CB8AC3E}">
        <p14:creationId xmlns:p14="http://schemas.microsoft.com/office/powerpoint/2010/main" val="2366847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link on DFMCH Research Page</a:t>
            </a:r>
            <a:endParaRPr lang="en-US" dirty="0"/>
          </a:p>
        </p:txBody>
      </p:sp>
      <p:sp>
        <p:nvSpPr>
          <p:cNvPr id="3" name="Content Placeholder 2"/>
          <p:cNvSpPr>
            <a:spLocks noGrp="1"/>
          </p:cNvSpPr>
          <p:nvPr>
            <p:ph idx="1"/>
          </p:nvPr>
        </p:nvSpPr>
        <p:spPr/>
        <p:txBody>
          <a:bodyPr/>
          <a:lstStyle/>
          <a:p>
            <a:pPr marL="0" indent="0">
              <a:buNone/>
            </a:pPr>
            <a:endParaRPr lang="en-US" dirty="0" smtClean="0">
              <a:hlinkClick r:id="rId2"/>
            </a:endParaRPr>
          </a:p>
          <a:p>
            <a:pPr marL="0" indent="0">
              <a:buNone/>
            </a:pPr>
            <a:endParaRPr lang="en-US" dirty="0">
              <a:hlinkClick r:id="rId2"/>
            </a:endParaRPr>
          </a:p>
          <a:p>
            <a:pPr marL="0" indent="0">
              <a:buNone/>
            </a:pPr>
            <a:r>
              <a:rPr lang="en-US" dirty="0" smtClean="0">
                <a:hlinkClick r:id="rId2"/>
              </a:rPr>
              <a:t>http://www.umassmed.edu/fmch/research/kidsteps-ii</a:t>
            </a:r>
            <a:endParaRPr lang="en-US" dirty="0"/>
          </a:p>
          <a:p>
            <a:endParaRPr lang="en-US" dirty="0"/>
          </a:p>
        </p:txBody>
      </p:sp>
    </p:spTree>
    <p:extLst>
      <p:ext uri="{BB962C8B-B14F-4D97-AF65-F5344CB8AC3E}">
        <p14:creationId xmlns:p14="http://schemas.microsoft.com/office/powerpoint/2010/main" val="15422612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711064760"/>
              </p:ext>
            </p:extLst>
          </p:nvPr>
        </p:nvGraphicFramePr>
        <p:xfrm>
          <a:off x="500777" y="455160"/>
          <a:ext cx="7239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0152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Participating Programs</a:t>
            </a:r>
            <a:endParaRPr lang="en-US" dirty="0"/>
          </a:p>
        </p:txBody>
      </p:sp>
      <p:sp>
        <p:nvSpPr>
          <p:cNvPr id="3" name="Content Placeholder 2"/>
          <p:cNvSpPr>
            <a:spLocks noGrp="1"/>
          </p:cNvSpPr>
          <p:nvPr>
            <p:ph idx="1"/>
          </p:nvPr>
        </p:nvSpPr>
        <p:spPr>
          <a:xfrm>
            <a:off x="292100" y="1054100"/>
            <a:ext cx="8648700" cy="4864100"/>
          </a:xfrm>
        </p:spPr>
        <p:txBody>
          <a:bodyPr>
            <a:normAutofit/>
          </a:bodyPr>
          <a:lstStyle/>
          <a:p>
            <a:pPr marL="0" indent="0">
              <a:spcAft>
                <a:spcPts val="1200"/>
              </a:spcAft>
              <a:buNone/>
            </a:pPr>
            <a:r>
              <a:rPr lang="en-US" sz="2000" dirty="0" smtClean="0"/>
              <a:t>Programs included the following, located in Worcester, Gardner, Fitchburg, Leominster, and </a:t>
            </a:r>
            <a:r>
              <a:rPr lang="en-US" sz="2000" dirty="0" err="1" smtClean="0"/>
              <a:t>Devens</a:t>
            </a:r>
            <a:r>
              <a:rPr lang="en-US" sz="2000" dirty="0" smtClean="0"/>
              <a:t>:</a:t>
            </a:r>
          </a:p>
          <a:p>
            <a:pPr>
              <a:spcBef>
                <a:spcPts val="1000"/>
              </a:spcBef>
            </a:pPr>
            <a:r>
              <a:rPr lang="en-US" sz="2000" dirty="0" smtClean="0"/>
              <a:t>Guild of St. Agnes Child Care Programs-4 sites, 16 classrooms* </a:t>
            </a:r>
          </a:p>
          <a:p>
            <a:pPr>
              <a:spcBef>
                <a:spcPts val="1000"/>
              </a:spcBef>
            </a:pPr>
            <a:r>
              <a:rPr lang="en-US" sz="2000" dirty="0" err="1" smtClean="0"/>
              <a:t>Montachusett</a:t>
            </a:r>
            <a:r>
              <a:rPr lang="en-US" sz="2000" dirty="0" smtClean="0"/>
              <a:t> Opportunity Council Child Care and Head Start,                             3 sites, 27 classrooms</a:t>
            </a:r>
          </a:p>
          <a:p>
            <a:pPr>
              <a:spcBef>
                <a:spcPts val="1000"/>
              </a:spcBef>
            </a:pPr>
            <a:r>
              <a:rPr lang="en-US" sz="2000" dirty="0" smtClean="0"/>
              <a:t>Rainbow Child Development Center, 1 site, 4 classrooms</a:t>
            </a:r>
          </a:p>
          <a:p>
            <a:pPr>
              <a:spcBef>
                <a:spcPts val="1000"/>
              </a:spcBef>
            </a:pPr>
            <a:r>
              <a:rPr lang="en-US" sz="2000" dirty="0" smtClean="0"/>
              <a:t>Worcester Comprehensive Education and Care, 2 sites, 6 classrooms</a:t>
            </a:r>
          </a:p>
          <a:p>
            <a:pPr>
              <a:spcBef>
                <a:spcPts val="1000"/>
              </a:spcBef>
            </a:pPr>
            <a:r>
              <a:rPr lang="en-US" sz="2000" dirty="0" smtClean="0"/>
              <a:t>Worcester Public Schools Head Start, 3 sites, 23 classrooms</a:t>
            </a:r>
          </a:p>
          <a:p>
            <a:pPr>
              <a:spcBef>
                <a:spcPts val="1000"/>
              </a:spcBef>
            </a:pPr>
            <a:r>
              <a:rPr lang="en-US" sz="2000" dirty="0" smtClean="0"/>
              <a:t>YWCA Child Care, 1 site, 6 classrooms</a:t>
            </a:r>
          </a:p>
          <a:p>
            <a:pPr marL="0" indent="0">
              <a:spcBef>
                <a:spcPts val="1000"/>
              </a:spcBef>
              <a:buNone/>
            </a:pPr>
            <a:endParaRPr lang="en-US" sz="2000" dirty="0" smtClean="0"/>
          </a:p>
          <a:p>
            <a:pPr marL="0" indent="0">
              <a:buNone/>
            </a:pPr>
            <a:r>
              <a:rPr lang="en-US" sz="2000" dirty="0" smtClean="0"/>
              <a:t>*counting only preschool (ages 3-5) classrooms; most sites have additional toddler, infant and afterschool classrooms</a:t>
            </a:r>
            <a:endParaRPr lang="en-US" sz="2000" dirty="0"/>
          </a:p>
        </p:txBody>
      </p:sp>
    </p:spTree>
    <p:extLst>
      <p:ext uri="{BB962C8B-B14F-4D97-AF65-F5344CB8AC3E}">
        <p14:creationId xmlns:p14="http://schemas.microsoft.com/office/powerpoint/2010/main" val="799536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study</a:t>
            </a:r>
            <a:endParaRPr lang="en-US" dirty="0"/>
          </a:p>
        </p:txBody>
      </p:sp>
      <p:sp>
        <p:nvSpPr>
          <p:cNvPr id="3" name="Content Placeholder 2"/>
          <p:cNvSpPr>
            <a:spLocks noGrp="1"/>
          </p:cNvSpPr>
          <p:nvPr>
            <p:ph idx="1"/>
          </p:nvPr>
        </p:nvSpPr>
        <p:spPr>
          <a:xfrm>
            <a:off x="457200" y="1066800"/>
            <a:ext cx="8229600" cy="4610100"/>
          </a:xfrm>
        </p:spPr>
        <p:txBody>
          <a:bodyPr>
            <a:normAutofit lnSpcReduction="10000"/>
          </a:bodyPr>
          <a:lstStyle/>
          <a:p>
            <a:pPr marL="0" indent="0">
              <a:buNone/>
            </a:pPr>
            <a:r>
              <a:rPr lang="en-US" dirty="0" smtClean="0"/>
              <a:t>To evaluate the efficacy of the Second Step Early Learning (SSEL) curriculum (commercially available from the Committee for Children, Seattle WA), on young children’s end of preschool social skills, emotion regulation, executive functioning, and academic readiness skills, and how these impact kindergarten readiness screening and kindergarten performance.  </a:t>
            </a:r>
          </a:p>
          <a:p>
            <a:pPr>
              <a:spcBef>
                <a:spcPts val="1200"/>
              </a:spcBef>
              <a:buFont typeface="Wingdings" panose="05000000000000000000" pitchFamily="2" charset="2"/>
              <a:buChar char="Ø"/>
            </a:pPr>
            <a:r>
              <a:rPr lang="en-US" dirty="0" smtClean="0"/>
              <a:t>This will be the first large-scale study of SSEL, which uniquely incorporates a dual emphasis on social-emotional and executive functioning skill development.</a:t>
            </a:r>
            <a:endParaRPr lang="en-US" dirty="0"/>
          </a:p>
        </p:txBody>
      </p:sp>
    </p:spTree>
    <p:extLst>
      <p:ext uri="{BB962C8B-B14F-4D97-AF65-F5344CB8AC3E}">
        <p14:creationId xmlns:p14="http://schemas.microsoft.com/office/powerpoint/2010/main" val="2321215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Design</a:t>
            </a:r>
            <a:endParaRPr lang="en-US" b="1" dirty="0"/>
          </a:p>
        </p:txBody>
      </p:sp>
      <p:sp>
        <p:nvSpPr>
          <p:cNvPr id="3" name="Content Placeholder 2"/>
          <p:cNvSpPr>
            <a:spLocks noGrp="1"/>
          </p:cNvSpPr>
          <p:nvPr>
            <p:ph idx="1"/>
          </p:nvPr>
        </p:nvSpPr>
        <p:spPr>
          <a:xfrm>
            <a:off x="457200" y="1066800"/>
            <a:ext cx="8293100" cy="4813300"/>
          </a:xfrm>
        </p:spPr>
        <p:txBody>
          <a:bodyPr>
            <a:normAutofit fontScale="85000" lnSpcReduction="20000"/>
          </a:bodyPr>
          <a:lstStyle/>
          <a:p>
            <a:r>
              <a:rPr lang="en-US" dirty="0" smtClean="0"/>
              <a:t>64 preschool and Head Start classrooms in Worcester County in two cohorts</a:t>
            </a:r>
          </a:p>
          <a:p>
            <a:r>
              <a:rPr lang="en-US" dirty="0" smtClean="0"/>
              <a:t>Stratified (Head Start vs community) , classroom randomized (within site), prospective study</a:t>
            </a:r>
          </a:p>
          <a:p>
            <a:r>
              <a:rPr lang="en-US" dirty="0" smtClean="0"/>
              <a:t>Half implementing curriculum, half doing usual curriculum</a:t>
            </a:r>
          </a:p>
          <a:p>
            <a:pPr lvl="1"/>
            <a:r>
              <a:rPr lang="en-US" dirty="0" smtClean="0"/>
              <a:t>Monthly teacher meetings and monthly classroom visits to help coach new curriculum</a:t>
            </a:r>
          </a:p>
          <a:p>
            <a:r>
              <a:rPr lang="en-US" dirty="0" smtClean="0"/>
              <a:t>Study observed all classrooms, had teachers rate social skills  (SSIS) of all children, and conducted individual assessments of social skills, executive functioning , and academic readiness of 4-year olds </a:t>
            </a:r>
          </a:p>
          <a:p>
            <a:r>
              <a:rPr lang="en-US" dirty="0" smtClean="0"/>
              <a:t>Had kindergarten teachers also rate social skills and academic competence when children move on from preschool</a:t>
            </a:r>
          </a:p>
          <a:p>
            <a:r>
              <a:rPr lang="en-US" dirty="0" smtClean="0"/>
              <a:t>Collected school kindergarten screenings, data on need for special services and promotion to first grade</a:t>
            </a:r>
            <a:endParaRPr lang="en-US" dirty="0"/>
          </a:p>
        </p:txBody>
      </p:sp>
    </p:spTree>
    <p:extLst>
      <p:ext uri="{BB962C8B-B14F-4D97-AF65-F5344CB8AC3E}">
        <p14:creationId xmlns:p14="http://schemas.microsoft.com/office/powerpoint/2010/main" val="3751107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1384300"/>
            <a:ext cx="8229600" cy="1143000"/>
          </a:xfrm>
        </p:spPr>
        <p:txBody>
          <a:bodyPr>
            <a:noAutofit/>
          </a:bodyPr>
          <a:lstStyle/>
          <a:p>
            <a:r>
              <a:rPr lang="en-US" sz="4800" dirty="0" smtClean="0"/>
              <a:t>Why Target Socio-Emotional Skills and Executive Functioning?</a:t>
            </a:r>
            <a:endParaRPr lang="en-US" sz="4800" dirty="0"/>
          </a:p>
        </p:txBody>
      </p:sp>
    </p:spTree>
    <p:extLst>
      <p:ext uri="{BB962C8B-B14F-4D97-AF65-F5344CB8AC3E}">
        <p14:creationId xmlns:p14="http://schemas.microsoft.com/office/powerpoint/2010/main" val="140565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520700" y="139700"/>
            <a:ext cx="8242300" cy="1143000"/>
          </a:xfrm>
          <a:noFill/>
        </p:spPr>
        <p:txBody>
          <a:bodyPr>
            <a:normAutofit/>
          </a:bodyPr>
          <a:lstStyle/>
          <a:p>
            <a:r>
              <a:rPr lang="en-US" dirty="0" smtClean="0"/>
              <a:t>Data from Child Assessments at Baseline</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2616125"/>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8D1E"/>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23092</TotalTime>
  <Words>3995</Words>
  <Application>Microsoft Office PowerPoint</Application>
  <PresentationFormat>On-screen Show (4:3)</PresentationFormat>
  <Paragraphs>365</Paragraphs>
  <Slides>44</Slides>
  <Notes>26</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Office Theme</vt:lpstr>
      <vt:lpstr>Custom Design</vt:lpstr>
      <vt:lpstr>PowerPoint Presentation</vt:lpstr>
      <vt:lpstr>Today’s Goals</vt:lpstr>
      <vt:lpstr>DFMCH Staff</vt:lpstr>
      <vt:lpstr>Part-time staff-Classroom observations  &amp; child assessments</vt:lpstr>
      <vt:lpstr>Participating Programs</vt:lpstr>
      <vt:lpstr>Purpose of study</vt:lpstr>
      <vt:lpstr>Design</vt:lpstr>
      <vt:lpstr>Why Target Socio-Emotional Skills and Executive Functioning?</vt:lpstr>
      <vt:lpstr>Data from Child Assessments at Baseline</vt:lpstr>
      <vt:lpstr>Research on Socio-Emotional Competence Shows…</vt:lpstr>
      <vt:lpstr>Why self-regulation is important</vt:lpstr>
      <vt:lpstr>Research on Executive Functioning Skills</vt:lpstr>
      <vt:lpstr>Executive Functioning and Self Regulation in Life!</vt:lpstr>
      <vt:lpstr>Implementing the Second Step Early Learning Intervention</vt:lpstr>
      <vt:lpstr>Implementation strategies</vt:lpstr>
      <vt:lpstr>Program Goals</vt:lpstr>
      <vt:lpstr>Program Materials</vt:lpstr>
      <vt:lpstr>Program Elements</vt:lpstr>
      <vt:lpstr>Program Skills and Topics</vt:lpstr>
      <vt:lpstr>PowerPoint Presentation</vt:lpstr>
      <vt:lpstr>PowerPoint Presentation</vt:lpstr>
      <vt:lpstr>PowerPoint Presentation</vt:lpstr>
      <vt:lpstr>Use of Think Time, calling on children randomly, asking children to respond nonverbally, and using nonjudgmental responses</vt:lpstr>
      <vt:lpstr>Daily Brain Builder Games</vt:lpstr>
      <vt:lpstr>Relaxation/Breathing Exercise</vt:lpstr>
      <vt:lpstr>Results</vt:lpstr>
      <vt:lpstr>Results</vt:lpstr>
      <vt:lpstr>Associations among social skills and academic and executive functioning skills</vt:lpstr>
      <vt:lpstr>Changes in Preschool Teacher ratings</vt:lpstr>
      <vt:lpstr>Teacher-Rated Social Skills</vt:lpstr>
      <vt:lpstr>Teacher-Rated Problem Behavior</vt:lpstr>
      <vt:lpstr>Changes in Child Assessed Socio-Emotional and Executive Functioning Skills</vt:lpstr>
      <vt:lpstr>Change in Socio-Emotional Skills</vt:lpstr>
      <vt:lpstr>Change in Executive Functioning Skills</vt:lpstr>
      <vt:lpstr>Structural equation modeling of change in SE and EF as it relates to School Readiness</vt:lpstr>
      <vt:lpstr>SEM Model</vt:lpstr>
      <vt:lpstr>All CLASS summary scores (and many subscores) showed greater improvements in intervention vs. control classrooms: Effect sizes show small to moderate differences between the groups</vt:lpstr>
      <vt:lpstr>Implementation success</vt:lpstr>
      <vt:lpstr>Kindergarten Teacher Ratings</vt:lpstr>
      <vt:lpstr>Other Planned Analyses</vt:lpstr>
      <vt:lpstr>References</vt:lpstr>
      <vt:lpstr>References</vt:lpstr>
      <vt:lpstr>Web link on DFMCH Research Page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Step</dc:title>
  <dc:creator>Tonje Molyneux</dc:creator>
  <cp:lastModifiedBy>Hazelton, Jennifer</cp:lastModifiedBy>
  <cp:revision>678</cp:revision>
  <cp:lastPrinted>2015-09-28T20:54:27Z</cp:lastPrinted>
  <dcterms:created xsi:type="dcterms:W3CDTF">2011-08-15T22:38:09Z</dcterms:created>
  <dcterms:modified xsi:type="dcterms:W3CDTF">2016-02-04T20:10:29Z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