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1" r:id="rId2"/>
    <p:sldId id="257" r:id="rId3"/>
    <p:sldId id="286" r:id="rId4"/>
    <p:sldId id="287" r:id="rId5"/>
    <p:sldId id="288" r:id="rId6"/>
    <p:sldId id="289" r:id="rId7"/>
    <p:sldId id="262" r:id="rId8"/>
    <p:sldId id="264" r:id="rId9"/>
    <p:sldId id="291" r:id="rId10"/>
    <p:sldId id="308" r:id="rId11"/>
    <p:sldId id="25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97" r:id="rId20"/>
    <p:sldId id="302" r:id="rId21"/>
    <p:sldId id="298" r:id="rId22"/>
    <p:sldId id="303" r:id="rId23"/>
    <p:sldId id="307" r:id="rId24"/>
    <p:sldId id="279" r:id="rId25"/>
    <p:sldId id="293" r:id="rId26"/>
    <p:sldId id="292" r:id="rId27"/>
    <p:sldId id="309" r:id="rId28"/>
    <p:sldId id="295" r:id="rId29"/>
    <p:sldId id="296" r:id="rId30"/>
    <p:sldId id="306" r:id="rId31"/>
    <p:sldId id="305" r:id="rId32"/>
    <p:sldId id="299" r:id="rId33"/>
    <p:sldId id="301" r:id="rId34"/>
    <p:sldId id="283" r:id="rId3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66667" autoAdjust="0"/>
  </p:normalViewPr>
  <p:slideViewPr>
    <p:cSldViewPr showGuides="1">
      <p:cViewPr varScale="1">
        <p:scale>
          <a:sx n="58" d="100"/>
          <a:sy n="58" d="100"/>
        </p:scale>
        <p:origin x="-1517" y="-72"/>
      </p:cViewPr>
      <p:guideLst>
        <p:guide orient="horz" pos="2160"/>
        <p:guide pos="7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papers </a:t>
            </a:r>
            <a:r>
              <a:rPr lang="en-US" dirty="0" smtClean="0"/>
              <a:t>published (Top 5 publishers)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papers published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1973</c:v>
                </c:pt>
                <c:pt idx="1">
                  <c:v>1996</c:v>
                </c:pt>
                <c:pt idx="2">
                  <c:v>2006</c:v>
                </c:pt>
                <c:pt idx="3">
                  <c:v>2013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0.30000000000000021</c:v>
                </c:pt>
                <c:pt idx="2">
                  <c:v>0.5</c:v>
                </c:pt>
                <c:pt idx="3">
                  <c:v>0.53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24458496"/>
        <c:axId val="124460032"/>
      </c:barChart>
      <c:catAx>
        <c:axId val="1244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60032"/>
        <c:crosses val="autoZero"/>
        <c:auto val="1"/>
        <c:lblAlgn val="ctr"/>
        <c:lblOffset val="100"/>
        <c:noMultiLvlLbl val="0"/>
      </c:catAx>
      <c:valAx>
        <c:axId val="1244600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5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5D4336-8032-48DD-8DE0-51E14A3C5673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F9E6BA-D07D-49AD-BF6E-B6D64D00E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E6BA-D07D-49AD-BF6E-B6D64D00E7D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E6BA-D07D-49AD-BF6E-B6D64D00E7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02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20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FD36F-A615-481C-B308-9603ACD647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7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49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4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26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FD36F-A615-481C-B308-9603ACD647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02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5787" y="4416111"/>
            <a:ext cx="6620932" cy="4647879"/>
          </a:xfrm>
        </p:spPr>
        <p:txBody>
          <a:bodyPr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0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6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93260"/>
          </a:xfrm>
        </p:spPr>
        <p:txBody>
          <a:bodyPr>
            <a:normAutofit/>
          </a:bodyPr>
          <a:lstStyle/>
          <a:p>
            <a:pPr fontAlgn="base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E6BA-D07D-49AD-BF6E-B6D64D00E7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5787" y="4416111"/>
            <a:ext cx="6620932" cy="4647879"/>
          </a:xfrm>
        </p:spPr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02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5787" y="4416111"/>
            <a:ext cx="6620932" cy="4647879"/>
          </a:xfrm>
        </p:spPr>
        <p:txBody>
          <a:bodyPr/>
          <a:lstStyle/>
          <a:p>
            <a:pPr defTabSz="931774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02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E6BA-D07D-49AD-BF6E-B6D64D00E7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47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9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1" y="4416111"/>
            <a:ext cx="5607683" cy="4527160"/>
          </a:xfrm>
        </p:spPr>
        <p:txBody>
          <a:bodyPr>
            <a:normAutofit/>
          </a:bodyPr>
          <a:lstStyle/>
          <a:p>
            <a:pPr marL="230288" indent="-230288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288" indent="-230288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76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CBD4-3A7E-544F-AAC0-91CD6BECF3F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20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1" y="4416111"/>
            <a:ext cx="5607683" cy="4880289"/>
          </a:xfrm>
        </p:spPr>
        <p:txBody>
          <a:bodyPr>
            <a:normAutofit fontScale="92500" lnSpcReduction="20000"/>
          </a:bodyPr>
          <a:lstStyle/>
          <a:p>
            <a:pPr marL="230288" indent="-230288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6588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E6BA-D07D-49AD-BF6E-B6D64D00E7D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288" indent="-230288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49F80-3273-4FBA-AE95-F20BB270D6C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9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CBD4-3A7E-544F-AAC0-91CD6BECF3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6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361" y="4416111"/>
            <a:ext cx="5607683" cy="4715665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9E6BA-D07D-49AD-BF6E-B6D64D00E7D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3147" y="4415789"/>
            <a:ext cx="5608320" cy="4414177"/>
          </a:xfrm>
        </p:spPr>
        <p:txBody>
          <a:bodyPr/>
          <a:lstStyle/>
          <a:p>
            <a:pPr defTabSz="465887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CBD4-3A7E-544F-AAC0-91CD6BECF3F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2CBD4-3A7E-544F-AAC0-91CD6BECF3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3E62D-03EC-40BC-86BB-D782F36258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6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45"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FD36F-A615-481C-B308-9603ACD647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3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F8091-E979-4414-8E04-C1BAFE81BFC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7"/>
            <a:ext cx="12185778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3360" y="-965459"/>
            <a:ext cx="13713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3463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0638" y="-966192"/>
            <a:ext cx="13716" cy="6568583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5695" y="-952907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8662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1628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4596" y="-952905"/>
            <a:ext cx="13716" cy="6477814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7562" y="-952906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0528" y="-943208"/>
            <a:ext cx="13717" cy="6477815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3495" y="-952906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6463" y="-952906"/>
            <a:ext cx="13717" cy="6477816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0313" y="-906759"/>
            <a:ext cx="13716" cy="6423756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1798" y="110903"/>
            <a:ext cx="13717" cy="5231618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3281" y="1128564"/>
            <a:ext cx="13716" cy="4039485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4765" y="2146225"/>
            <a:ext cx="13716" cy="2847349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6250" y="3163885"/>
            <a:ext cx="13715" cy="165521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17736" y="4181554"/>
            <a:ext cx="13715" cy="463068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22" y="-93820"/>
            <a:ext cx="13716" cy="607910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705" y="-268295"/>
            <a:ext cx="13716" cy="1800045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189" y="-442769"/>
            <a:ext cx="13716" cy="299217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7672" y="-617243"/>
            <a:ext cx="13716" cy="418431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155" y="-791716"/>
            <a:ext cx="13716" cy="53764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030" y="-450209"/>
            <a:ext cx="13712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547" y="567610"/>
            <a:ext cx="13712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064" y="1585424"/>
            <a:ext cx="13712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580" y="2603242"/>
            <a:ext cx="13712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098" y="3621057"/>
            <a:ext cx="13712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4476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0409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6342" y="-953748"/>
            <a:ext cx="13712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4460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7427" y="-965458"/>
            <a:ext cx="13713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0393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6341" y="-882602"/>
            <a:ext cx="13712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07825" y="-707971"/>
            <a:ext cx="13712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29308" y="-533342"/>
            <a:ext cx="13712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0792" y="-358711"/>
            <a:ext cx="13712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2275" y="-184083"/>
            <a:ext cx="13712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2594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8527" y="-965458"/>
            <a:ext cx="13712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101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1864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815" y="258356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361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09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2941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1732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405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637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59869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02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268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534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00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066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332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598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565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396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3335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130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029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8928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6797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662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493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261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1948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770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277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18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53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885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17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349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5814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813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045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7417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509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205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8973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669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4379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1953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61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793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025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257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4893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721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417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185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8881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6496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345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113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290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56863" y="685614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4808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243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56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088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205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552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784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016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248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6944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712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409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177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38731" y="758852"/>
            <a:ext cx="50096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6411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236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44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076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08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540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7724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004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700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468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164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699327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628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396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121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5477" y="4959"/>
            <a:ext cx="298552" cy="26814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24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56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0884" y="-10245"/>
            <a:ext cx="10157941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101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1864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815" y="110385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361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09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2941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1732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405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637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59869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02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268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534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00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066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332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598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565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396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3335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130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029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8928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6797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662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493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261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1948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770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277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53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885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17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349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5814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813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045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7417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509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205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8973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669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4379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1953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61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793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025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257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4893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721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417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185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8881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6496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345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113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290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56862" y="1531114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4808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243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56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088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205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552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784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016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248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6944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712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409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177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6411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101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1864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815" y="1946451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361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09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2941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1732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405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637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59869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02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268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534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00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066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332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598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565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396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3335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130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029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8928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6797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662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493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261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1948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770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277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53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885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17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349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5814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813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045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7417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509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205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8973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669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4379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1953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61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793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025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257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4893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721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417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185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8881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6496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345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113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290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56863" y="2373709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4808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243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56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088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205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552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784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016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248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6944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712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409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177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6411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101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1864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815" y="279512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361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09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2941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1732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405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637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59869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02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268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534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00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066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332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598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565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396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3335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130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029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8928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6797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662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493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261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1948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770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277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53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885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17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349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5814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813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045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7417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509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205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8973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669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4379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1953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61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793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025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257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4893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721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417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185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8881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6496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345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113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290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56862" y="3223966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4808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243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56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088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205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552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784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016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248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6944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712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409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177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6411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101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1864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815" y="3639303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361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09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2941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1732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405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637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59869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02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268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534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00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066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332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598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565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396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3335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130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029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8928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6797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662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493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261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1948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770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277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53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885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17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349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5814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813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045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7417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509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205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8973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669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4379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1953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61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793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025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257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4893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721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417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185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8881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6496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345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113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290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56862" y="4069971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4808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243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56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088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205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552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784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016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248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6944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712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409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177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6411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438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869" y="4316294"/>
            <a:ext cx="232840" cy="278576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459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2780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100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742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4974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2063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19024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670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3665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1344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88305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5985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162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408" y="4561319"/>
            <a:ext cx="11028122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16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6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2" y="762000"/>
            <a:ext cx="7579926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5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7"/>
            <a:ext cx="12185778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3360" y="-965459"/>
            <a:ext cx="13713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3463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0638" y="-966192"/>
            <a:ext cx="13716" cy="6568583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5695" y="-952907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8662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1628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4596" y="-952905"/>
            <a:ext cx="13716" cy="6477814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7562" y="-952906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0528" y="-943208"/>
            <a:ext cx="13717" cy="6477815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3495" y="-952906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6463" y="-952906"/>
            <a:ext cx="13717" cy="6477816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0313" y="-906759"/>
            <a:ext cx="13716" cy="6423756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1798" y="110903"/>
            <a:ext cx="13717" cy="5231618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3281" y="1128564"/>
            <a:ext cx="13716" cy="4039485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4765" y="2146225"/>
            <a:ext cx="13716" cy="2847349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6250" y="3163885"/>
            <a:ext cx="13715" cy="165521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17736" y="4181554"/>
            <a:ext cx="13715" cy="463068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22" y="-93820"/>
            <a:ext cx="13716" cy="607910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705" y="-268295"/>
            <a:ext cx="13716" cy="1800045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189" y="-442769"/>
            <a:ext cx="13716" cy="299217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7672" y="-617243"/>
            <a:ext cx="13716" cy="418431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155" y="-791716"/>
            <a:ext cx="13716" cy="53764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030" y="-450209"/>
            <a:ext cx="13712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547" y="567610"/>
            <a:ext cx="13712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064" y="1585424"/>
            <a:ext cx="13712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580" y="2603242"/>
            <a:ext cx="13712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098" y="3621057"/>
            <a:ext cx="13712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4476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0409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6342" y="-953748"/>
            <a:ext cx="13712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4460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7427" y="-965458"/>
            <a:ext cx="13713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0393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6341" y="-882602"/>
            <a:ext cx="13712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07825" y="-707971"/>
            <a:ext cx="13712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29308" y="-533342"/>
            <a:ext cx="13712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0792" y="-358711"/>
            <a:ext cx="13712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2275" y="-184083"/>
            <a:ext cx="13712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2594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8527" y="-965458"/>
            <a:ext cx="13712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101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815" y="258356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09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2941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1732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405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637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59869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565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3335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029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6797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493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261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770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277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18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53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885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17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349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5814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813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045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7417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509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205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8973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669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4379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1953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61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793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025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257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4893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721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417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185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8881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6496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345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113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290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56863" y="685614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4808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243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56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088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205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552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784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016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248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6944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712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409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177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38731" y="758852"/>
            <a:ext cx="50096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6411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236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44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076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08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540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7724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004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700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468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164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699327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628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396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121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5477" y="4959"/>
            <a:ext cx="298552" cy="26814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24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56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0884" y="-10245"/>
            <a:ext cx="10157941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101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815" y="110385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09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2941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1732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405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637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59869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565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3335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029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6797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493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261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770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277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53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885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17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349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5814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813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045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7417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509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205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8973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669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4379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1953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61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793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025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257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4893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721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417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185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8881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6496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345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113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290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56862" y="1531114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4808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243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56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088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205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552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784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016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248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6944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712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409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177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6411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101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815" y="1946451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09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2941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1732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405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637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59869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565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3335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029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6797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493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261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770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277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53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885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17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349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5814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813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045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7417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509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205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8973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669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4379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1953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61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793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025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257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4893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721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417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185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8881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6496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345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113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290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56863" y="2373709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4808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243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56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088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205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552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784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016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248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6944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712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409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177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6411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101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815" y="279512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09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2941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1732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405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637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59869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565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3335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029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6797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493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261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770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277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53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885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17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349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5814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813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045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7417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509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205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8973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669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4379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1953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61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793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025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257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4893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721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417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185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8881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6496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345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113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290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56862" y="3223966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4808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243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56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088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205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552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784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016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248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6944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712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409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177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6411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101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815" y="3639303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09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2941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1732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405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637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59869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565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3335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029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6797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493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261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770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277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53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885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17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349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5814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813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045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7417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509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205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8973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669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4379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1953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61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793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025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257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4893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721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417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185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8881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6496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345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113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290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56862" y="4069971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4808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243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56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088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205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552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784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016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248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6944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712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409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177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6411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438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869" y="4316294"/>
            <a:ext cx="232840" cy="278576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459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2780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100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742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4974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2063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19024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670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3665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1344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88305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5985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162" y="4185765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408" y="4561319"/>
            <a:ext cx="11028122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1864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361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02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268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534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00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066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332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598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396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130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8928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662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1948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1864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361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02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268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534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00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066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332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598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396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130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8928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662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1948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1864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361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02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268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534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00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066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332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598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396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130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8928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662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1948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1864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361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02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268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534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00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066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332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598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396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130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8928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662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1948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1864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361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02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268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534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00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066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332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598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396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130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8928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662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1948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20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5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3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0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5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69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1" y="6470704"/>
            <a:ext cx="215358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11BD47A-E95F-4F8B-8704-6472DED1A03B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2" y="6470704"/>
            <a:ext cx="97341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0FB19E-3F84-4B20-96D5-2CF106D4B54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8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hyperlink" Target="http://www.niso.org/publications/isq/2014/v26no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.law.harvard.edu/hoap/How_to_make_your_own_work_open_acce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doaj.org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lykitchen.sspnet.org/2014/10/01/peak-subscriptio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186/s12916-015-0469-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apestopenaccessinitiative.org/re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gacy.earlham.edu/~peters/fos/overview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371/journal.pone.015421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vsu.edu/library/sc/open-access-journal-quality-indicators-2.htm" TargetMode="External"/><Relationship Id="rId4" Type="http://schemas.openxmlformats.org/officeDocument/2006/relationships/hyperlink" Target="http://thinkchecksubmit.org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umassmed.edu/dbases/dbasesredirect.cfm?dbid=511" TargetMode="External"/><Relationship Id="rId3" Type="http://schemas.openxmlformats.org/officeDocument/2006/relationships/hyperlink" Target="https://doaj.org/" TargetMode="External"/><Relationship Id="rId7" Type="http://schemas.openxmlformats.org/officeDocument/2006/relationships/hyperlink" Target="http://library.umassmed.edu/dbases/dbasesredirect.cfm?dbid=5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ibrary.umassmed.edu/dbases/dbasesredirect.cfm?dbid=21" TargetMode="External"/><Relationship Id="rId5" Type="http://schemas.openxmlformats.org/officeDocument/2006/relationships/hyperlink" Target="http://oaspa.org/principles-of-transparency-and-best-practice-in-scholarly-publishing/" TargetMode="External"/><Relationship Id="rId4" Type="http://schemas.openxmlformats.org/officeDocument/2006/relationships/hyperlink" Target="http://oaspa.org/membership/code-of-conduct/" TargetMode="External"/><Relationship Id="rId9" Type="http://schemas.openxmlformats.org/officeDocument/2006/relationships/hyperlink" Target="http://library.umassmed.edu/dbases/dbasesredirect.cfm?dbid=5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yber.law.harvard.edu/hoap/How_to_make_your_own_work_open_acces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pub.cdlib.org/2012/11/06/researchers-make-your-previous-work-oa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romeo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oarmap.eprints.org/" TargetMode="External"/><Relationship Id="rId4" Type="http://schemas.openxmlformats.org/officeDocument/2006/relationships/hyperlink" Target="http://poeticeconomics.blogspot.com/2015/06/dramatic-growth-of-open-access-june-3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sc.universityofcalifornia.edu/2015/12/a-social-networking-site-is-not-an-open-access-repository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.odu.edu/content.php?pid=682275&amp;sid=568806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libraries.mit.edu/scholarly/mit-open-access/general-information-about-open-access/dispelling-myths-about-open-access/" TargetMode="External"/><Relationship Id="rId4" Type="http://schemas.openxmlformats.org/officeDocument/2006/relationships/hyperlink" Target="http://blog.mendeley.com/academic-features/debunking-the-myths-of-open-access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parcopen.org/our-work/author-right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/doaj.org" TargetMode="External"/><Relationship Id="rId4" Type="http://schemas.openxmlformats.org/officeDocument/2006/relationships/hyperlink" Target="http://scholars.sciencecommons.org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://arxiv.org/abs/1506.0760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x.doi.org/10.1371/journal.pone.0013636" TargetMode="External"/><Relationship Id="rId5" Type="http://schemas.openxmlformats.org/officeDocument/2006/relationships/hyperlink" Target="http://www.researchinformation.info/news/news_story.php?news_id=1652" TargetMode="External"/><Relationship Id="rId4" Type="http://schemas.openxmlformats.org/officeDocument/2006/relationships/hyperlink" Target="http://sparceurope.org/oac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scholarship.umassmed.ed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torify.com/mbeisen/here-s-why-we-need-openaccess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j.libraryjournal.com/2015/04/publishing/whole-lotta-shakin-goin-on-periodicals-price-survey-2015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hyperlink" Target="http://allenpress.com/resources/education/jp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holcombe.wordpress.com/2015/05/21/scholarly-publisher-profit-updat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dx.doi.org/10.1371/journal.pone.0127502" TargetMode="External"/><Relationship Id="rId4" Type="http://schemas.openxmlformats.org/officeDocument/2006/relationships/hyperlink" Target="http://lj.libraryjournal.com/2015/04/publishing/whole-lotta-shakin-goin-on-periodicals-price-survey-201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 Access: What, Why, How?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Family Medicine and Community Health Research Forum</a:t>
            </a:r>
          </a:p>
          <a:p>
            <a:r>
              <a:rPr lang="en-US" dirty="0" smtClean="0"/>
              <a:t>May 20,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6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oa</a:t>
            </a:r>
            <a:r>
              <a:rPr lang="en-US" dirty="0" smtClean="0"/>
              <a:t> – summing up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Altruistic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Better visibility, improved dissemination, and higher impact for scholarship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More knowledge leads to better patient outcomes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Return on the public's investment in taxpayer-funded research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To help achieve science's full potential by removing price barriers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Improved education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Practical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dirty="0"/>
              <a:t>Expectations around access have changed</a:t>
            </a:r>
          </a:p>
          <a:p>
            <a:r>
              <a:rPr lang="en-US" dirty="0"/>
              <a:t>Mechanisms for communication and dissemination have evolved</a:t>
            </a:r>
          </a:p>
          <a:p>
            <a:r>
              <a:rPr lang="en-US" dirty="0"/>
              <a:t>Article-level metrics have emerged</a:t>
            </a:r>
          </a:p>
          <a:p>
            <a:r>
              <a:rPr lang="en-US" dirty="0" smtClean="0"/>
              <a:t>Journal </a:t>
            </a:r>
            <a:r>
              <a:rPr lang="en-US" dirty="0"/>
              <a:t>pricing and academic reward systems have remained largely </a:t>
            </a:r>
            <a:r>
              <a:rPr lang="en-US" dirty="0" smtClean="0"/>
              <a:t>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2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roads:</a:t>
            </a:r>
            <a:endParaRPr lang="en-US" sz="2400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088" y="2455838"/>
            <a:ext cx="3510579" cy="2336739"/>
          </a:xfrm>
          <a:prstGeom prst="rect">
            <a:avLst/>
          </a:prstGeo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18" y="2455839"/>
            <a:ext cx="3436420" cy="23367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5088" y="4915657"/>
            <a:ext cx="35433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“Green Open Access”</a:t>
            </a:r>
          </a:p>
          <a:p>
            <a:pPr algn="ctr"/>
            <a:r>
              <a:rPr lang="en-US" sz="2200" dirty="0" smtClean="0"/>
              <a:t>Self-archiving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49418" y="4915660"/>
            <a:ext cx="3436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“Gold Open Access”</a:t>
            </a:r>
          </a:p>
          <a:p>
            <a:pPr algn="ctr"/>
            <a:r>
              <a:rPr lang="en-US" sz="2200" dirty="0" smtClean="0"/>
              <a:t>Publication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266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Publishing (Gold 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892" y="2271713"/>
            <a:ext cx="9717539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publication of a scholarly article in open access in a journal, </a:t>
            </a:r>
            <a:r>
              <a:rPr lang="en-US" dirty="0" smtClean="0"/>
              <a:t>peer-reviewed </a:t>
            </a:r>
            <a:r>
              <a:rPr lang="en-US" dirty="0"/>
              <a:t>and </a:t>
            </a:r>
            <a:r>
              <a:rPr lang="en-US" dirty="0" smtClean="0"/>
              <a:t>often financed </a:t>
            </a:r>
            <a:r>
              <a:rPr lang="en-US" dirty="0"/>
              <a:t>through article publication charges.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14" y="4819652"/>
            <a:ext cx="3250353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95" y="3794105"/>
            <a:ext cx="1197827" cy="1618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35" y="3794105"/>
            <a:ext cx="1252212" cy="1618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14" y="3840886"/>
            <a:ext cx="1742727" cy="1571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44" y="3794104"/>
            <a:ext cx="1228405" cy="1617044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015" y="3840886"/>
            <a:ext cx="2554997" cy="62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45635" y="6977062"/>
            <a:ext cx="9243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hlinkClick r:id="rId9"/>
              </a:rPr>
              <a:t>Information Standards Quarterly 26(2) summer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9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Publishing (Gold OA)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it 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Select OA journal</a:t>
            </a:r>
            <a:r>
              <a:rPr lang="en-US" dirty="0" smtClean="0"/>
              <a:t> (free, paid, or hybrid) to submit your article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Pay Article Processing Fee (if required) for immediate open publication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license (if applicable) to allow broadest dissemination and reuse possible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See: How To Make Your Own Work Open Access (</a:t>
            </a:r>
            <a:r>
              <a:rPr lang="en-US" dirty="0" smtClean="0">
                <a:hlinkClick r:id="rId3"/>
              </a:rPr>
              <a:t>Harvard Open Access Project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6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Publishing (Gold OA)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2" y="2223446"/>
            <a:ext cx="5640672" cy="402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57693" y="466929"/>
            <a:ext cx="4298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Directory of Open Access Journals: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https://doaj.org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/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488">
            <a:off x="8120046" y="5423845"/>
            <a:ext cx="992723" cy="992982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395238" y="2890324"/>
            <a:ext cx="39728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8,834 journals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95573">
            <a:off x="6887184" y="2459437"/>
            <a:ext cx="88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6"/>
                </a:solidFill>
              </a:rPr>
              <a:t>!</a:t>
            </a:r>
            <a:endParaRPr lang="en-US" sz="9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1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business models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712959"/>
              </p:ext>
            </p:extLst>
          </p:nvPr>
        </p:nvGraphicFramePr>
        <p:xfrm>
          <a:off x="912811" y="1936652"/>
          <a:ext cx="10401301" cy="4170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/>
                <a:gridCol w="1447799"/>
                <a:gridCol w="1828801"/>
                <a:gridCol w="1219200"/>
                <a:gridCol w="4533900"/>
              </a:tblGrid>
              <a:tr h="3846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OA Model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Subscription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Article Processing Charge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Embargo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Example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Full OA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Yes*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BMC Family Practice, BMC Medicine, Annals of Family Medicine, Family </a:t>
                      </a:r>
                      <a:r>
                        <a:rPr lang="en-US" sz="1800" dirty="0" smtClean="0">
                          <a:effectLst/>
                        </a:rPr>
                        <a:t>Medicine, Journal of Global Radiology*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509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Hybrid OA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chemeClr val="accent6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Lancet, Epidemiologic Reviews, American Journal of Public Health, American Journal of Preventive Medicine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Embargoed OA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JAMA Internal Medicine, New England Journal of Medicine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None (Toll Access)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Annual Reviews of Public Health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89012" y="6169223"/>
            <a:ext cx="1028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*Not all Full OA journals will require an APC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2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Processing Charges (APC)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5137429"/>
              </p:ext>
            </p:extLst>
          </p:nvPr>
        </p:nvGraphicFramePr>
        <p:xfrm>
          <a:off x="1582204" y="2286002"/>
          <a:ext cx="7049596" cy="391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8608"/>
                <a:gridCol w="4670988"/>
              </a:tblGrid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Fee </a:t>
                      </a:r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Publisher</a:t>
                      </a:r>
                      <a:endParaRPr lang="en-US" sz="1800" dirty="0"/>
                    </a:p>
                  </a:txBody>
                  <a:tcPr marL="101292" marR="101292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$0</a:t>
                      </a:r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Society and library-based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publishers</a:t>
                      </a:r>
                      <a:endParaRPr lang="en-US" sz="1800" dirty="0"/>
                    </a:p>
                  </a:txBody>
                  <a:tcPr marL="101292" marR="101292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$500</a:t>
                      </a:r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Ubiquity</a:t>
                      </a:r>
                      <a:r>
                        <a:rPr lang="en-US" sz="1800" baseline="0" dirty="0" smtClean="0"/>
                        <a:t> Press</a:t>
                      </a:r>
                      <a:endParaRPr lang="en-US" sz="1800" dirty="0"/>
                    </a:p>
                  </a:txBody>
                  <a:tcPr marL="101292" marR="101292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$1,495-$2,900</a:t>
                      </a:r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PLOS</a:t>
                      </a:r>
                      <a:endParaRPr lang="en-US" sz="1800" dirty="0"/>
                    </a:p>
                  </a:txBody>
                  <a:tcPr marL="101292" marR="101292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$575-$2,255</a:t>
                      </a:r>
                      <a:endParaRPr lang="en-US" sz="1800" dirty="0"/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BioMed</a:t>
                      </a:r>
                      <a:r>
                        <a:rPr lang="en-US" sz="1800" baseline="0" dirty="0" smtClean="0"/>
                        <a:t> Central</a:t>
                      </a:r>
                      <a:endParaRPr lang="en-US" sz="1800" dirty="0"/>
                    </a:p>
                  </a:txBody>
                  <a:tcPr marL="101292" marR="101292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$3,000</a:t>
                      </a:r>
                      <a:endParaRPr lang="en-US" sz="1800" dirty="0"/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SpringerOpen</a:t>
                      </a:r>
                      <a:endParaRPr lang="en-US" sz="1800" dirty="0"/>
                    </a:p>
                  </a:txBody>
                  <a:tcPr marL="101292" marR="101292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$500-$5,000</a:t>
                      </a:r>
                      <a:endParaRPr lang="en-US" sz="1800" dirty="0"/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Elsevier</a:t>
                      </a:r>
                      <a:endParaRPr lang="en-US" sz="1800" dirty="0"/>
                    </a:p>
                  </a:txBody>
                  <a:tcPr marL="101292" marR="101292"/>
                </a:tc>
              </a:tr>
              <a:tr h="489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$1,350-$5,200</a:t>
                      </a:r>
                      <a:endParaRPr lang="en-US" sz="1800" dirty="0"/>
                    </a:p>
                  </a:txBody>
                  <a:tcPr marL="101292" marR="10129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Nature Publishing Group</a:t>
                      </a:r>
                      <a:endParaRPr lang="en-US" sz="1800" dirty="0"/>
                    </a:p>
                  </a:txBody>
                  <a:tcPr marL="101292" marR="101292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570" y="3629298"/>
            <a:ext cx="3097993" cy="92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468690" y="4620583"/>
            <a:ext cx="2338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/>
                </a:solidFill>
              </a:rPr>
              <a:t>$5,200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595573">
            <a:off x="10416779" y="4080759"/>
            <a:ext cx="88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6"/>
                </a:solidFill>
              </a:rPr>
              <a:t>!</a:t>
            </a:r>
            <a:endParaRPr lang="en-US" sz="96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options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123243"/>
              </p:ext>
            </p:extLst>
          </p:nvPr>
        </p:nvGraphicFramePr>
        <p:xfrm>
          <a:off x="1023672" y="1981200"/>
          <a:ext cx="971773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291"/>
                <a:gridCol w="4018504"/>
                <a:gridCol w="293293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Funding Source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 marL="91416" marR="91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Membership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Authors receive a discount on APC when their institutions are members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6"/>
                          </a:solidFill>
                        </a:rPr>
                        <a:t>BioMed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 Central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Nucleic Acids Research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Hindawi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91416" marR="91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license discounts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Authors receive a discount on APC when their institutions have a site license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PNAS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Science Advances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91416" marR="91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Institutional Accounts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Pre-funded accounts with publisher pay APC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SpringerOpen</a:t>
                      </a:r>
                      <a:endParaRPr lang="en-US" dirty="0"/>
                    </a:p>
                  </a:txBody>
                  <a:tcPr marL="91416" marR="91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Access Funds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Institutions/libraries/departments put aside</a:t>
                      </a:r>
                      <a:r>
                        <a:rPr lang="en-US" baseline="0" dirty="0" smtClean="0"/>
                        <a:t> funds to support faculty APCs 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Massachusetts Amherst, 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UMMS FMCH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91416" marR="91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Membership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PeerJ</a:t>
                      </a:r>
                      <a:endParaRPr lang="en-US" dirty="0"/>
                    </a:p>
                  </a:txBody>
                  <a:tcPr marL="91416" marR="91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Out-of-Pocket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 pays APCs</a:t>
                      </a:r>
                      <a:r>
                        <a:rPr lang="en-US" baseline="0" dirty="0" smtClean="0"/>
                        <a:t> out of pocket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Individual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91416" marR="914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Grant Funds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 use funds</a:t>
                      </a:r>
                      <a:r>
                        <a:rPr lang="en-US" baseline="0" dirty="0" smtClean="0"/>
                        <a:t> from their grants to support payment of APCs</a:t>
                      </a:r>
                      <a:endParaRPr lang="en-US" dirty="0"/>
                    </a:p>
                  </a:txBody>
                  <a:tcPr marL="91416" marR="9141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Individual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 marL="91416" marR="914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6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Publishing (Gold 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</a:rPr>
              <a:t>“The most notable new revenue stream is, of course, the article-processing charges (APCs) associated with Gold OA titles. APCs often come from sources other than the library, including other areas of the institution as well as research funders.”</a:t>
            </a:r>
          </a:p>
          <a:p>
            <a:pPr marL="0" indent="0" algn="r">
              <a:buNone/>
            </a:pPr>
            <a:endParaRPr lang="en-US" sz="1800" dirty="0" smtClean="0"/>
          </a:p>
          <a:p>
            <a:pPr algn="r">
              <a:spcBef>
                <a:spcPts val="200"/>
              </a:spcBef>
              <a:spcAft>
                <a:spcPts val="400"/>
              </a:spcAft>
              <a:buFontTx/>
              <a:buChar char="-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Michael Clarke</a:t>
            </a:r>
          </a:p>
          <a:p>
            <a:pPr algn="r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Scholarly Publishing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Consultant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466012" y="331869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Clarke, M. 2014. “Peak Subscription” [blogpost] Scholarly Kitchen. Available from: </a:t>
            </a:r>
            <a:r>
              <a:rPr lang="en-US" sz="1000" dirty="0" smtClean="0">
                <a:hlinkClick r:id="rId3"/>
              </a:rPr>
              <a:t>https</a:t>
            </a:r>
            <a:r>
              <a:rPr lang="en-US" sz="1000" dirty="0">
                <a:hlinkClick r:id="rId3"/>
              </a:rPr>
              <a:t>://scholarlykitchen.sspnet.org/2014/10/01/peak-subscription</a:t>
            </a:r>
            <a:r>
              <a:rPr lang="en-US" sz="1000" dirty="0" smtClean="0">
                <a:hlinkClick r:id="rId3"/>
              </a:rPr>
              <a:t>/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262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“Predatory” publishers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459504"/>
            <a:ext cx="3352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Opportunistic open access publishers that charge</a:t>
            </a:r>
            <a:r>
              <a:rPr lang="en-US" sz="2200" dirty="0"/>
              <a:t> </a:t>
            </a:r>
            <a:r>
              <a:rPr lang="en-US" sz="2200" dirty="0" smtClean="0"/>
              <a:t>publication fees to authors without providing the editorial and publishing services associated with legitimate journals. </a:t>
            </a:r>
            <a:endParaRPr lang="en-US" sz="2200" dirty="0"/>
          </a:p>
        </p:txBody>
      </p:sp>
      <p:pic>
        <p:nvPicPr>
          <p:cNvPr id="4" name="Picture 3" descr="predatory journals growth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2433273"/>
            <a:ext cx="6096000" cy="38913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961312" y="304800"/>
            <a:ext cx="37337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Shen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and Bjork (2015). ‘Predatory’ open access: a longitudinal study of article volumes and market characteristics. Available from: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http://dx.doi.org/10.1186/s12916-015-0469-2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Open Access </a:t>
            </a:r>
            <a:r>
              <a:rPr lang="en-US" sz="4000" dirty="0"/>
              <a:t>(OA) </a:t>
            </a:r>
            <a:r>
              <a:rPr lang="en-US" sz="4000" dirty="0" smtClean="0"/>
              <a:t>is the </a:t>
            </a:r>
            <a:r>
              <a:rPr lang="en-US" sz="4000" dirty="0" smtClean="0">
                <a:solidFill>
                  <a:schemeClr val="accent6"/>
                </a:solidFill>
              </a:rPr>
              <a:t>free, immediate, </a:t>
            </a:r>
            <a:r>
              <a:rPr lang="en-US" sz="4000" dirty="0" smtClean="0"/>
              <a:t>and </a:t>
            </a:r>
            <a:r>
              <a:rPr lang="en-US" sz="4000" dirty="0" smtClean="0">
                <a:solidFill>
                  <a:schemeClr val="accent6"/>
                </a:solidFill>
              </a:rPr>
              <a:t>unrestricted</a:t>
            </a:r>
            <a:r>
              <a:rPr lang="en-US" sz="4000" dirty="0" smtClean="0"/>
              <a:t> online access to research and scholarly products. </a:t>
            </a:r>
          </a:p>
          <a:p>
            <a:endParaRPr lang="en-US" dirty="0"/>
          </a:p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OA is compatible with copyright, peer review, revenue (even profit), print, preservation, prestige, quality, career-advancement, indexing, and other features and supportive services associated with conventional scholarly literature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.” 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– Peter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Suber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5655" y="207633"/>
            <a:ext cx="454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2002). Budapest Open Access Initiative. Available from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http://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www.budapestopenaccessinitiative.org/read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Peter </a:t>
            </a:r>
            <a:r>
              <a:rPr lang="en-US" sz="1000" dirty="0" err="1" smtClean="0">
                <a:solidFill>
                  <a:schemeClr val="bg1">
                    <a:lumMod val="65000"/>
                  </a:schemeClr>
                </a:solidFill>
              </a:rPr>
              <a:t>Suber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(2004, updated 2015). Open Access Overview.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Available from: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http://legacy.earlham.edu/~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peters/fos/overview.htm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 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of open access journals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Most open access scholarly journals are peer-reviewed.</a:t>
            </a:r>
          </a:p>
          <a:p>
            <a:endParaRPr lang="en-US" sz="2800" dirty="0" smtClean="0"/>
          </a:p>
          <a:p>
            <a:r>
              <a:rPr lang="en-US" sz="2800" dirty="0" smtClean="0"/>
              <a:t>There are high impact open access journals in a wide range of disciplines, e.g. BMJ, PLOS Medicine, BMC Medicine, Annals of Family Medicine, Journal of the American Board of Family Medicine, BMC Family Practice </a:t>
            </a:r>
          </a:p>
          <a:p>
            <a:endParaRPr lang="en-US" sz="2800" dirty="0" smtClean="0"/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Our findings indicate that the methodological quality of studies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published in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OA and non-OA journals, as well as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quality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reporting, are comparable.”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Roberta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Pastorino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3212" y="228600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Pastorino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R. et. al. 2016. Quality Assessment of Studies Published in Open Access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andSubscription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Journals: Results of a Systematic Evaluation.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PLoS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One 11(5): e0154217. </a:t>
            </a:r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doi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10.1371/journal.pone.0154217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open access journals</a:t>
            </a:r>
            <a:endParaRPr lang="en-US" dirty="0"/>
          </a:p>
        </p:txBody>
      </p:sp>
      <p:pic>
        <p:nvPicPr>
          <p:cNvPr id="5" name="Picture 4" descr="tcs_t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2412" y="3200400"/>
            <a:ext cx="4708369" cy="3089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4213" y="2133600"/>
            <a:ext cx="64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</a:rPr>
              <a:t>Do your homework!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Choose the right journal for your research. </a:t>
            </a:r>
            <a:r>
              <a:rPr lang="en-US" sz="2400" dirty="0" smtClean="0">
                <a:hlinkClick r:id="rId4"/>
              </a:rPr>
              <a:t>http://thinkchecksubmit.org/</a:t>
            </a:r>
            <a:endParaRPr lang="en-US" sz="2400" dirty="0" smtClean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37412" y="3124200"/>
            <a:ext cx="396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 </a:t>
            </a:r>
            <a:r>
              <a:rPr lang="en-US" sz="2400" dirty="0" smtClean="0">
                <a:hlinkClick r:id="rId5" tooltip="OA Journal Quality Indicators"/>
              </a:rPr>
              <a:t>Open Access Journal Quality Indicators</a:t>
            </a:r>
            <a:r>
              <a:rPr lang="en-US" sz="2400" dirty="0" smtClean="0"/>
              <a:t> site maintained by Grand Valley State University is a listing of positive and negative indicators of journal quality.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0724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open access journals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Have you heard of the journal before?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Have you read any articles in the journal?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Have any of your colleagues published articles in the journal?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Is the journal peer-reviewed?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Is the journal's standard fee schedule publicly accessible?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Do you recognize the members of the Editorial Board?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Is the journal listed in the </a:t>
            </a:r>
            <a:r>
              <a:rPr lang="en-US" sz="2400" dirty="0">
                <a:hlinkClick r:id="rId3" tooltip="Directory of Open Access Journals"/>
              </a:rPr>
              <a:t>Directory of Open Access Journals (DOAJ)</a:t>
            </a:r>
            <a:r>
              <a:rPr lang="en-US" sz="2400" dirty="0"/>
              <a:t>?  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Does the journal have policies and practices consistent with the Open Access Scholarly Publishers Association </a:t>
            </a:r>
            <a:r>
              <a:rPr lang="en-US" sz="2400" dirty="0">
                <a:hlinkClick r:id="rId4" tooltip="OASPA code of conduct"/>
              </a:rPr>
              <a:t>Code of Conduct</a:t>
            </a:r>
            <a:r>
              <a:rPr lang="en-US" sz="2400" dirty="0"/>
              <a:t> and </a:t>
            </a:r>
            <a:r>
              <a:rPr lang="en-US" sz="2400" dirty="0">
                <a:hlinkClick r:id="rId5" tooltip="OASPA best practices"/>
              </a:rPr>
              <a:t>Principles of Transparency and Best Practice in Scholarly Publishing</a:t>
            </a:r>
            <a:r>
              <a:rPr lang="en-US" sz="2400" dirty="0"/>
              <a:t>?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Is the journal indexed in an established and reputable database such as </a:t>
            </a:r>
            <a:r>
              <a:rPr lang="en-US" sz="2400" dirty="0" err="1">
                <a:hlinkClick r:id="rId6" tooltip="PubMed"/>
              </a:rPr>
              <a:t>PubMed</a:t>
            </a:r>
            <a:r>
              <a:rPr lang="en-US" sz="2400" dirty="0" err="1"/>
              <a:t>,</a:t>
            </a:r>
            <a:r>
              <a:rPr lang="en-US" sz="2400" dirty="0" err="1">
                <a:hlinkClick r:id="rId7" tooltip="Web of Science"/>
              </a:rPr>
              <a:t>Web</a:t>
            </a:r>
            <a:r>
              <a:rPr lang="en-US" sz="2400" dirty="0">
                <a:hlinkClick r:id="rId7" tooltip="Web of Science"/>
              </a:rPr>
              <a:t> of Science</a:t>
            </a:r>
            <a:r>
              <a:rPr lang="en-US" sz="2400" dirty="0"/>
              <a:t>, or </a:t>
            </a:r>
            <a:r>
              <a:rPr lang="en-US" sz="2400" dirty="0">
                <a:hlinkClick r:id="rId8" tooltip="Scopus"/>
              </a:rPr>
              <a:t>Scopus</a:t>
            </a:r>
            <a:r>
              <a:rPr lang="en-US" sz="2400" dirty="0"/>
              <a:t>?</a:t>
            </a:r>
          </a:p>
          <a:p>
            <a:pPr marL="274320" indent="-27432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6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400" dirty="0"/>
              <a:t>Does the journal have a true impact </a:t>
            </a:r>
            <a:r>
              <a:rPr lang="en-US" sz="2400" dirty="0" smtClean="0"/>
              <a:t>factor found in </a:t>
            </a:r>
            <a:r>
              <a:rPr lang="en-US" sz="2400" dirty="0" smtClean="0">
                <a:hlinkClick r:id="rId9"/>
              </a:rPr>
              <a:t>Journal </a:t>
            </a:r>
            <a:r>
              <a:rPr lang="en-US" sz="2400" dirty="0">
                <a:hlinkClick r:id="rId9"/>
              </a:rPr>
              <a:t>Citation </a:t>
            </a:r>
            <a:r>
              <a:rPr lang="en-US" sz="2400" dirty="0" smtClean="0">
                <a:hlinkClick r:id="rId9"/>
              </a:rPr>
              <a:t>Reports</a:t>
            </a:r>
            <a:r>
              <a:rPr lang="en-US" sz="2400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24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267265"/>
            <a:ext cx="10668000" cy="6362135"/>
          </a:xfrm>
        </p:spPr>
      </p:pic>
      <p:sp>
        <p:nvSpPr>
          <p:cNvPr id="5" name="Rectangle 4"/>
          <p:cNvSpPr/>
          <p:nvPr/>
        </p:nvSpPr>
        <p:spPr>
          <a:xfrm>
            <a:off x="1141413" y="228600"/>
            <a:ext cx="1752599" cy="381000"/>
          </a:xfrm>
          <a:prstGeom prst="rect">
            <a:avLst/>
          </a:prstGeom>
          <a:solidFill>
            <a:srgbClr val="EDFBDC">
              <a:alpha val="38039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9812" y="3429000"/>
            <a:ext cx="5257800" cy="762000"/>
          </a:xfrm>
          <a:prstGeom prst="rect">
            <a:avLst/>
          </a:prstGeom>
          <a:solidFill>
            <a:srgbClr val="EDFBDC">
              <a:alpha val="3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47212" y="3071336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404 errors on all links. No peer review information found on site. </a:t>
            </a:r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9142412" y="3071336"/>
            <a:ext cx="152400" cy="1477328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1789112" y="57150"/>
            <a:ext cx="247650" cy="1962150"/>
          </a:xfrm>
          <a:prstGeom prst="lef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8087" y="12192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Spelling?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78224" y="4495800"/>
            <a:ext cx="4421188" cy="571500"/>
          </a:xfrm>
          <a:prstGeom prst="rect">
            <a:avLst/>
          </a:prstGeom>
          <a:solidFill>
            <a:srgbClr val="EDFBDC">
              <a:alpha val="3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59032" y="2819400"/>
            <a:ext cx="5404168" cy="464344"/>
          </a:xfrm>
          <a:prstGeom prst="rect">
            <a:avLst/>
          </a:prstGeom>
          <a:solidFill>
            <a:srgbClr val="EDFBDC">
              <a:alpha val="30196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0800000" flipH="1">
            <a:off x="3184163" y="5396345"/>
            <a:ext cx="229394" cy="121920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60957" y="56782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Not indexed in DOAJ or JCR 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>
            <a:off x="3221469" y="4495800"/>
            <a:ext cx="128949" cy="571500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674812" y="4583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Very fast</a:t>
            </a:r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>
            <a:off x="3221469" y="2819400"/>
            <a:ext cx="129743" cy="464344"/>
          </a:xfrm>
          <a:prstGeom prst="rightBrac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8012" y="2736270"/>
            <a:ext cx="261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Low APC, with </a:t>
            </a:r>
            <a:br>
              <a:rPr lang="en-US" dirty="0" smtClean="0"/>
            </a:br>
            <a:r>
              <a:rPr lang="en-US" dirty="0" smtClean="0"/>
              <a:t>time-limited discount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18512" y="5259050"/>
            <a:ext cx="37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Email subject line: </a:t>
            </a:r>
          </a:p>
          <a:p>
            <a:r>
              <a:rPr lang="en-US" sz="2200" b="1" dirty="0" smtClean="0">
                <a:solidFill>
                  <a:schemeClr val="accent6"/>
                </a:solidFill>
              </a:rPr>
              <a:t>Only </a:t>
            </a:r>
            <a:r>
              <a:rPr lang="en-US" sz="2200" b="1" dirty="0">
                <a:solidFill>
                  <a:schemeClr val="accent6"/>
                </a:solidFill>
              </a:rPr>
              <a:t>100 USD APC: British Journal of Education, Society &amp; </a:t>
            </a:r>
            <a:r>
              <a:rPr lang="en-US" sz="2200" b="1" dirty="0" err="1">
                <a:solidFill>
                  <a:schemeClr val="accent6"/>
                </a:solidFill>
              </a:rPr>
              <a:t>Behavioural</a:t>
            </a:r>
            <a:r>
              <a:rPr lang="en-US" sz="2200" b="1" dirty="0">
                <a:solidFill>
                  <a:schemeClr val="accent6"/>
                </a:solidFill>
              </a:rPr>
              <a:t> Science</a:t>
            </a:r>
          </a:p>
        </p:txBody>
      </p:sp>
    </p:spTree>
    <p:extLst>
      <p:ext uri="{BB962C8B-B14F-4D97-AF65-F5344CB8AC3E}">
        <p14:creationId xmlns:p14="http://schemas.microsoft.com/office/powerpoint/2010/main" val="254321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Access Publishing (Gold 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Pros:</a:t>
            </a:r>
          </a:p>
          <a:p>
            <a:r>
              <a:rPr lang="en-US" dirty="0" smtClean="0"/>
              <a:t>Immediate dissemination of research results</a:t>
            </a:r>
          </a:p>
          <a:p>
            <a:r>
              <a:rPr lang="en-US" dirty="0" smtClean="0"/>
              <a:t>Contextualized access point</a:t>
            </a:r>
          </a:p>
          <a:p>
            <a:r>
              <a:rPr lang="en-US" dirty="0" smtClean="0"/>
              <a:t>Version of Record</a:t>
            </a:r>
          </a:p>
          <a:p>
            <a:r>
              <a:rPr lang="en-US" dirty="0" smtClean="0"/>
              <a:t>May have re-use rights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Cons:</a:t>
            </a:r>
          </a:p>
          <a:p>
            <a:r>
              <a:rPr lang="en-US" dirty="0"/>
              <a:t>Expensive for authors and funders</a:t>
            </a:r>
          </a:p>
          <a:p>
            <a:r>
              <a:rPr lang="en-US" dirty="0" smtClean="0"/>
              <a:t>Rights may be limited to read only</a:t>
            </a:r>
          </a:p>
          <a:p>
            <a:r>
              <a:rPr lang="en-US" dirty="0" smtClean="0"/>
              <a:t>Does not satisfy NIH Public Access Policy</a:t>
            </a:r>
          </a:p>
          <a:p>
            <a:r>
              <a:rPr lang="en-US" dirty="0" smtClean="0"/>
              <a:t>Subject to “predatory” practices</a:t>
            </a:r>
          </a:p>
        </p:txBody>
      </p:sp>
    </p:spTree>
    <p:extLst>
      <p:ext uri="{BB962C8B-B14F-4D97-AF65-F5344CB8AC3E}">
        <p14:creationId xmlns:p14="http://schemas.microsoft.com/office/powerpoint/2010/main" val="11607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SELF-ARCHIVING OPTION (Green OA)</a:t>
            </a:r>
            <a:endParaRPr lang="en-US" dirty="0"/>
          </a:p>
        </p:txBody>
      </p:sp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3854" y="5867401"/>
            <a:ext cx="5078676" cy="4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AutoShape 3" descr="data:image/png;base64,iVBORw0KGgoAAAANSUhEUgAAAHQAAAA8CAMAAACAT24UAAAA3lBMVEXs8PTM2OTq8PeYt9nx8/bQ2+Xr8fiIrNLn7PL////l6e7O2eVQfqkARYUATorW4uza4efT2uH3+fvf5esAQIMAZJgAVY8AR4bL09vCy9Suzd0mXZEwdaK8x9B7qMTK1OK3zNqhvNIxZJawxdjA1eFij7FPg6oAYJYAUItdlriitsWOqb6Go7sybJuuv82YsMNlg6WJs8txlbM1g6wAOYBnmcypuMyjwNIAL3uGtc6CnLhvja5Zi7G00uBIb5xqn74AKXgAeKZ+or5Pk7eXvdJ8lK49aJcleqcJbZ5DiK/jGHFAAAAHJklEQVRYhe2Ze3uiShKHMQdySMulsZGLiIIoqNyUeOKMGtkYJsn5/l9oqwGNt+yzmdnnzP6RX4RqCp9+6ba7qozM3e2ndfOLumNu//rzs/rj1/TXDXP7J/dJNRn2V9T6o4Q2Pime+RWxX9Av6Bf0C/o5aJPqn4U291H2H4QCE2OEsAzYa9w9tFXqvbe6zZZOemZPYPvbV6BNikQEP+UcItexNbShLRYLfYP3nUaLAaWw62+LmGOa4uJbj32fFPbhXxp7HUonFhPizPNOkbvDCvsBlBtIL4ImZqTsimVDaVtCV7pkecyDOBZDhOiNapyJ2mYRz19AKVImvNPrDW+YFt/J53I1yR9Bd9xG33qeJyPPIwB1Ig+gYqynyNcscYcJF4YOIOXUTcU2IgSdQpt0YmXCcL1cbvFFp3V3xyyf50z92TavQpWdOAhfLK8ZD5xwPLZ0zWFW4kbMFC3eijvFjXVRS9mGIEmW1MYKJvwRtCISzE168p1cFPJdqVYxmXPUfTzcCso2BtJ6Guvb0NLcxkDzQsmKfD1GP9RUj0N1JoiZvVWjZbyQIzV2BL1tGAp+h9bIRmNZDG/k4VJu3e1105kPG/IJ9h0qqqL2Y2ppqQPgSHoxIm3QX6vhQPPHGUBDS0ySmRpu1AilYmCaBkbvUI4jaLj8LrM3w86QeUdSMTfF3CEIHxbyfvUOpHi2jpLU0sIEwCvpxYw0K1mrqaBbVrgVs0iT2kGgAT9SQjGw7SMoZTZ6eYe5Wc4feZa9Pd5ftwzLyPNJQann0MxOkmOoDdDpTE1/6NLLtISK9B1JLEZGVEKVIyhJt/FmJAixMPKFS/kjIc4amLsGtafWGHrXwmxsTdcwWoBGmu5TaBqL6XS7CNeikMz0C2jo8DKIyB+JZMk51NIBattmrEuBNI4yfWDBtrVnizS11NV0q2b2WtIGUmCHmh5r0gU0cki5R3keuJyM6gZ10KeBW9nDGRTvstSm/Uy73dV6nYazUIjXiR0JSZLNptNsFtrTH3E8S+0kioXVenQGxWS0GY02Qhf+RrRRzuloVE7u38/Pz/e+q5xBGaKYtBuMDZtOc/WqRdvlxcFQ38nq5WQeghB5fAvagT8kckEbc5jsCdigYGR+8sKTs4UEYcMwDYUgamnH5ck2YWMY5pEqF7W2qZxsGTS/f71/alO93r++Uft2aNzfPwU52Q/0CKoo0At8EIpRogxKgwhAZdSWNozSwC2ISEdhkCM494aT9hso95bd9tPr09vcKd7ar29vE8/JtQ6Sz6E8JCNggsW47L8+Y3AfqXRV78AnsZfDcs9pTrpDyDA9x+v68BTFsr9suwSTR6/RA+hZRCqpiOYNSi+FUHU+0d5VWf4M6jUmGxj9kEJH8ESPS8cN+ixihl7/OhRwPFvbygnDvqgr9p76PRdQX0aoHOmIIL7jOm7b5SE+fgBlGw+rlXMJaTTIiYN9SPDR1SWU7KEEldAlwh9BIeKrqqql52OTha5z4mh9kzzm8KYPoB5A8QH64UhZQRxEghg7iNY/bPlVGSwrQ5orSwm2LpRaC82rPvxLqHM8Ugpd/kcoS9MZUlQpxaYfdPvMcJS57djhd+Nx1w03bpYxSyHouohdaAks6WvQ73K/ghb9cnqZ5bBfQ+XmNag7thLDWM8SU9cETXM8yGOa/sL50lhf+VJb37iqJUi6y6ratNzQF1BctJjJBoKu89jq04XEzuWW1/ZgIXEtdq49nu9TKMQGThluMqhOUnXlaVa6Gw8c19KyxJe0dRL5U9wVVwQ+eAgQ5AwKEV+5nxf33SHPe89FL3jFDJ7kRR7kDEHzeeGPv/OXUCsxgWm8SPHGVwXIpU4KB0x7aPq6YCuKHY4G+lpRwXENip4nvd4k2BH5Oe/1nrU560zyvHf/hlDnuZf3XmP5HOpCwrbNzcYGqC/4K1o1hHBAQo9sQZ+Z5kocbwFqAhTC7pWR5t87naIdES4vOp1e4DJe3ul0Jhps3HzYefy7CzXh6ertQ/I2E1VKBGllJNGUVg30gJopMn1xZpvjcah0ofERFDue4zjLBqkbHOGodZYQ55dDaHjy+ZbhN6I1e9GFRqRuI0Gd7aGJJQmwlQCqjteRpM9sEYZ+CW1AAsc0OGL6NYZaSNylxfUd2jiH4kAVRViYRiBKYpBGkjalh90VxThWZ7Ydq5IkLPxkIV2FNg9f1A6Ng6O5b5zWvZDalDTb0UxphlkGOTpNy8M2oKSYplNY2OkuScKUvuzLhfTf6LzYrpJ4laJNs07f1YVRX9P8WlcSV1bv53TIpzR5V31XpYJxUImH3G3sn8a4Ehx+CkpLh7IuwGVloByr8uOqYZT5+yIM/hy0LB1g4aHaHml/XRUPdf7+n0AhL9OagK9qCJpIqFDlrS7Re/Mitf0klHLP7Ln/Qv9n/9L5gn5BPw/9DT+R/I4fg37Hz17/BlbHKiyn5oKKAAAAAElFTkSuQmCC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9" name="AutoShape 5" descr="data:image/png;base64,iVBORw0KGgoAAAANSUhEUgAAAHQAAAA8CAMAAACAT24UAAAA3lBMVEXs8PTM2OTq8PeYt9nx8/bQ2+Xr8fiIrNLn7PL////l6e7O2eVQfqkARYUATorW4uza4efT2uH3+fvf5esAQIMAZJgAVY8AR4bL09vCy9Suzd0mXZEwdaK8x9B7qMTK1OK3zNqhvNIxZJawxdjA1eFij7FPg6oAYJYAUItdlriitsWOqb6Go7sybJuuv82YsMNlg6WJs8txlbM1g6wAOYBnmcypuMyjwNIAL3uGtc6CnLhvja5Zi7G00uBIb5xqn74AKXgAeKZ+or5Pk7eXvdJ8lK49aJcleqcJbZ5DiK/jGHFAAAAHJklEQVRYhe2Ze3uiShKHMQdySMulsZGLiIIoqNyUeOKMGtkYJsn5/l9oqwGNt+yzmdnnzP6RX4RqCp9+6ba7qozM3e2ndfOLumNu//rzs/rj1/TXDXP7J/dJNRn2V9T6o4Q2Pime+RWxX9Av6Bf0C/o5aJPqn4U291H2H4QCE2OEsAzYa9w9tFXqvbe6zZZOemZPYPvbV6BNikQEP+UcItexNbShLRYLfYP3nUaLAaWw62+LmGOa4uJbj32fFPbhXxp7HUonFhPizPNOkbvDCvsBlBtIL4ImZqTsimVDaVtCV7pkecyDOBZDhOiNapyJ2mYRz19AKVImvNPrDW+YFt/J53I1yR9Bd9xG33qeJyPPIwB1Ig+gYqynyNcscYcJF4YOIOXUTcU2IgSdQpt0YmXCcL1cbvFFp3V3xyyf50z92TavQpWdOAhfLK8ZD5xwPLZ0zWFW4kbMFC3eijvFjXVRS9mGIEmW1MYKJvwRtCISzE168p1cFPJdqVYxmXPUfTzcCso2BtJ6Guvb0NLcxkDzQsmKfD1GP9RUj0N1JoiZvVWjZbyQIzV2BL1tGAp+h9bIRmNZDG/k4VJu3e1105kPG/IJ9h0qqqL2Y2ppqQPgSHoxIm3QX6vhQPPHGUBDS0ySmRpu1AilYmCaBkbvUI4jaLj8LrM3w86QeUdSMTfF3CEIHxbyfvUOpHi2jpLU0sIEwCvpxYw0K1mrqaBbVrgVs0iT2kGgAT9SQjGw7SMoZTZ6eYe5Wc4feZa9Pd5ftwzLyPNJQann0MxOkmOoDdDpTE1/6NLLtISK9B1JLEZGVEKVIyhJt/FmJAixMPKFS/kjIc4amLsGtafWGHrXwmxsTdcwWoBGmu5TaBqL6XS7CNeikMz0C2jo8DKIyB+JZMk51NIBattmrEuBNI4yfWDBtrVnizS11NV0q2b2WtIGUmCHmh5r0gU0cki5R3keuJyM6gZ10KeBW9nDGRTvstSm/Uy73dV6nYazUIjXiR0JSZLNptNsFtrTH3E8S+0kioXVenQGxWS0GY02Qhf+RrRRzuloVE7u38/Pz/e+q5xBGaKYtBuMDZtOc/WqRdvlxcFQ38nq5WQeghB5fAvagT8kckEbc5jsCdigYGR+8sKTs4UEYcMwDYUgamnH5ck2YWMY5pEqF7W2qZxsGTS/f71/alO93r++Uft2aNzfPwU52Q/0CKoo0At8EIpRogxKgwhAZdSWNozSwC2ISEdhkCM494aT9hso95bd9tPr09vcKd7ar29vE8/JtQ6Sz6E8JCNggsW47L8+Y3AfqXRV78AnsZfDcs9pTrpDyDA9x+v68BTFsr9suwSTR6/RA+hZRCqpiOYNSi+FUHU+0d5VWf4M6jUmGxj9kEJH8ESPS8cN+ixihl7/OhRwPFvbygnDvqgr9p76PRdQX0aoHOmIIL7jOm7b5SE+fgBlGw+rlXMJaTTIiYN9SPDR1SWU7KEEldAlwh9BIeKrqqql52OTha5z4mh9kzzm8KYPoB5A8QH64UhZQRxEghg7iNY/bPlVGSwrQ5orSwm2LpRaC82rPvxLqHM8Ugpd/kcoS9MZUlQpxaYfdPvMcJS57djhd+Nx1w03bpYxSyHouohdaAks6WvQ73K/ghb9cnqZ5bBfQ+XmNag7thLDWM8SU9cETXM8yGOa/sL50lhf+VJb37iqJUi6y6ratNzQF1BctJjJBoKu89jq04XEzuWW1/ZgIXEtdq49nu9TKMQGThluMqhOUnXlaVa6Gw8c19KyxJe0dRL5U9wVVwQ+eAgQ5AwKEV+5nxf33SHPe89FL3jFDJ7kRR7kDEHzeeGPv/OXUCsxgWm8SPHGVwXIpU4KB0x7aPq6YCuKHY4G+lpRwXENip4nvd4k2BH5Oe/1nrU560zyvHf/hlDnuZf3XmP5HOpCwrbNzcYGqC/4K1o1hHBAQo9sQZ+Z5kocbwFqAhTC7pWR5t87naIdES4vOp1e4DJe3ul0Jhps3HzYefy7CzXh6ertQ/I2E1VKBGllJNGUVg30gJopMn1xZpvjcah0ofERFDue4zjLBqkbHOGodZYQ55dDaHjy+ZbhN6I1e9GFRqRuI0Gd7aGJJQmwlQCqjteRpM9sEYZ+CW1AAsc0OGL6NYZaSNylxfUd2jiH4kAVRViYRiBKYpBGkjalh90VxThWZ7Ydq5IkLPxkIV2FNg9f1A6Ng6O5b5zWvZDalDTb0UxphlkGOTpNy8M2oKSYplNY2OkuScKUvuzLhfTf6LzYrpJ4laJNs07f1YVRX9P8WlcSV1bv53TIpzR5V31XpYJxUImH3G3sn8a4Ehx+CkpLh7IuwGVloByr8uOqYZT5+yIM/hy0LB1g4aHaHml/XRUPdf7+n0AhL9OagK9qCJpIqFDlrS7Re/Mitf0klHLP7Ln/Qv9n/9L5gn5BPw/9DT+R/I4fg37Hz17/BlbHKiyn5oKKAAAAAElFTkSuQmCC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m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1368" y="5867400"/>
            <a:ext cx="1472816" cy="571500"/>
          </a:xfrm>
          <a:prstGeom prst="rect">
            <a:avLst/>
          </a:prstGeom>
        </p:spPr>
      </p:pic>
      <p:pic>
        <p:nvPicPr>
          <p:cNvPr id="8" name="Picture 7" descr="arxi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163" y="5791201"/>
            <a:ext cx="1783987" cy="738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58" y="2456892"/>
            <a:ext cx="9406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archiving of a scholarly publication for public access in a repository other than that of the publisher, e.g. an institutional repository or a discipline-related repository.  </a:t>
            </a:r>
          </a:p>
          <a:p>
            <a:endParaRPr lang="en-US" sz="2800" dirty="0" smtClean="0"/>
          </a:p>
          <a:p>
            <a:r>
              <a:rPr lang="en-US" sz="2800" dirty="0" smtClean="0"/>
              <a:t>Also known as “green open access.”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/>
              <a:t>Pre-print</a:t>
            </a:r>
            <a:r>
              <a:rPr lang="en-US" sz="2800" dirty="0" smtClean="0"/>
              <a:t>: </a:t>
            </a:r>
            <a:r>
              <a:rPr lang="en-US" sz="2400" dirty="0" smtClean="0"/>
              <a:t>author-created version first submitted to publisher, before peer review</a:t>
            </a:r>
            <a:endParaRPr lang="en-US" sz="2800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Post-print</a:t>
            </a:r>
            <a:r>
              <a:rPr lang="en-US" sz="2800" dirty="0" smtClean="0"/>
              <a:t>: </a:t>
            </a:r>
            <a:r>
              <a:rPr lang="en-US" sz="2400" dirty="0" smtClean="0"/>
              <a:t>author-created</a:t>
            </a:r>
            <a:r>
              <a:rPr lang="en-US" sz="2800" dirty="0" smtClean="0"/>
              <a:t> </a:t>
            </a:r>
            <a:r>
              <a:rPr lang="en-US" sz="2400" dirty="0" smtClean="0"/>
              <a:t>version after peer review, the “accepted manuscript”</a:t>
            </a:r>
            <a:endParaRPr lang="en-US" sz="2800" dirty="0" smtClean="0"/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Publisher’s version/PDF</a:t>
            </a:r>
            <a:r>
              <a:rPr lang="en-US" sz="2800" dirty="0" smtClean="0"/>
              <a:t>: </a:t>
            </a:r>
            <a:r>
              <a:rPr lang="en-US" sz="2400" dirty="0" smtClean="0"/>
              <a:t>copyedited version with publisher’s formatting and paging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Embargo:</a:t>
            </a:r>
            <a:r>
              <a:rPr lang="en-US" sz="2800" dirty="0" smtClean="0"/>
              <a:t> </a:t>
            </a:r>
            <a:r>
              <a:rPr lang="en-US" sz="2400" dirty="0" smtClean="0"/>
              <a:t>a fixed delay between the time a publication (or data) is deposited into a repository and the time it is made public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Self-Archiving (Green OA)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it 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out the status of your work’s copyright and publisher policies for archiving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Identify an appropriate Open Access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Deposit your work (or have someone deposit it for you)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See: How To Make Your Own Work Open Access (</a:t>
            </a:r>
            <a:r>
              <a:rPr lang="en-US" dirty="0" smtClean="0">
                <a:hlinkClick r:id="rId3"/>
              </a:rPr>
              <a:t>Harvard Open Access Project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0532" y="5772090"/>
            <a:ext cx="8469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Strasser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C. (2012). Researchers! Make Your Previous Work OA.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DtaPub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blog November 6, 2012. Available from: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http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://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datapub.cdlib.org/2012/11/06/researchers-make-your-previous-work-oa/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publishers allow self-archiving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1413" y="5629870"/>
            <a:ext cx="1065440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Self-archive pre</a:t>
            </a:r>
            <a:r>
              <a:rPr lang="en-US" sz="2200" dirty="0">
                <a:solidFill>
                  <a:schemeClr val="tx2"/>
                </a:solidFill>
              </a:rPr>
              <a:t>-print, post-print, </a:t>
            </a:r>
            <a:r>
              <a:rPr lang="en-US" sz="2200" dirty="0" smtClean="0">
                <a:solidFill>
                  <a:schemeClr val="tx2"/>
                </a:solidFill>
              </a:rPr>
              <a:t>and/or </a:t>
            </a:r>
            <a:r>
              <a:rPr lang="en-US" sz="2200" dirty="0">
                <a:solidFill>
                  <a:schemeClr val="tx2"/>
                </a:solidFill>
              </a:rPr>
              <a:t>published article </a:t>
            </a:r>
            <a:r>
              <a:rPr lang="en-US" sz="2200" dirty="0" smtClean="0">
                <a:solidFill>
                  <a:schemeClr val="tx2"/>
                </a:solidFill>
              </a:rPr>
              <a:t>– </a:t>
            </a:r>
          </a:p>
          <a:p>
            <a:pPr marL="0" indent="0" algn="ctr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publisher </a:t>
            </a:r>
            <a:r>
              <a:rPr lang="en-US" sz="2200" dirty="0">
                <a:solidFill>
                  <a:schemeClr val="tx2"/>
                </a:solidFill>
              </a:rPr>
              <a:t>policies and conditions imposed </a:t>
            </a:r>
            <a:r>
              <a:rPr lang="en-US" sz="2200" dirty="0" smtClean="0">
                <a:solidFill>
                  <a:schemeClr val="tx2"/>
                </a:solidFill>
              </a:rPr>
              <a:t>vary. </a:t>
            </a:r>
            <a:endParaRPr lang="en-US" dirty="0" smtClean="0"/>
          </a:p>
          <a:p>
            <a:pPr algn="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SHERPA/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RoMEO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http://www.sherpa.ac.uk/romeo/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2030446"/>
            <a:ext cx="7122991" cy="2770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7612" y="3657600"/>
            <a:ext cx="5309899" cy="1643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Slow but steady growth</a:t>
            </a:r>
            <a:endParaRPr lang="en-US" dirty="0"/>
          </a:p>
        </p:txBody>
      </p:sp>
      <p:sp>
        <p:nvSpPr>
          <p:cNvPr id="103427" name="AutoShape 3" descr="data:image/png;base64,iVBORw0KGgoAAAANSUhEUgAAAHQAAAA8CAMAAACAT24UAAAA3lBMVEXs8PTM2OTq8PeYt9nx8/bQ2+Xr8fiIrNLn7PL////l6e7O2eVQfqkARYUATorW4uza4efT2uH3+fvf5esAQIMAZJgAVY8AR4bL09vCy9Suzd0mXZEwdaK8x9B7qMTK1OK3zNqhvNIxZJawxdjA1eFij7FPg6oAYJYAUItdlriitsWOqb6Go7sybJuuv82YsMNlg6WJs8txlbM1g6wAOYBnmcypuMyjwNIAL3uGtc6CnLhvja5Zi7G00uBIb5xqn74AKXgAeKZ+or5Pk7eXvdJ8lK49aJcleqcJbZ5DiK/jGHFAAAAHJklEQVRYhe2Ze3uiShKHMQdySMulsZGLiIIoqNyUeOKMGtkYJsn5/l9oqwGNt+yzmdnnzP6RX4RqCp9+6ba7qozM3e2ndfOLumNu//rzs/rj1/TXDXP7J/dJNRn2V9T6o4Q2Pime+RWxX9Av6Bf0C/o5aJPqn4U291H2H4QCE2OEsAzYa9w9tFXqvbe6zZZOemZPYPvbV6BNikQEP+UcItexNbShLRYLfYP3nUaLAaWw62+LmGOa4uJbj32fFPbhXxp7HUonFhPizPNOkbvDCvsBlBtIL4ImZqTsimVDaVtCV7pkecyDOBZDhOiNapyJ2mYRz19AKVImvNPrDW+YFt/J53I1yR9Bd9xG33qeJyPPIwB1Ig+gYqynyNcscYcJF4YOIOXUTcU2IgSdQpt0YmXCcL1cbvFFp3V3xyyf50z92TavQpWdOAhfLK8ZD5xwPLZ0zWFW4kbMFC3eijvFjXVRS9mGIEmW1MYKJvwRtCISzE168p1cFPJdqVYxmXPUfTzcCso2BtJ6Guvb0NLcxkDzQsmKfD1GP9RUj0N1JoiZvVWjZbyQIzV2BL1tGAp+h9bIRmNZDG/k4VJu3e1105kPG/IJ9h0qqqL2Y2ppqQPgSHoxIm3QX6vhQPPHGUBDS0ySmRpu1AilYmCaBkbvUI4jaLj8LrM3w86QeUdSMTfF3CEIHxbyfvUOpHi2jpLU0sIEwCvpxYw0K1mrqaBbVrgVs0iT2kGgAT9SQjGw7SMoZTZ6eYe5Wc4feZa9Pd5ftwzLyPNJQann0MxOkmOoDdDpTE1/6NLLtISK9B1JLEZGVEKVIyhJt/FmJAixMPKFS/kjIc4amLsGtafWGHrXwmxsTdcwWoBGmu5TaBqL6XS7CNeikMz0C2jo8DKIyB+JZMk51NIBattmrEuBNI4yfWDBtrVnizS11NV0q2b2WtIGUmCHmh5r0gU0cki5R3keuJyM6gZ10KeBW9nDGRTvstSm/Uy73dV6nYazUIjXiR0JSZLNptNsFtrTH3E8S+0kioXVenQGxWS0GY02Qhf+RrRRzuloVE7u38/Pz/e+q5xBGaKYtBuMDZtOc/WqRdvlxcFQ38nq5WQeghB5fAvagT8kckEbc5jsCdigYGR+8sKTs4UEYcMwDYUgamnH5ck2YWMY5pEqF7W2qZxsGTS/f71/alO93r++Uft2aNzfPwU52Q/0CKoo0At8EIpRogxKgwhAZdSWNozSwC2ISEdhkCM494aT9hso95bd9tPr09vcKd7ar29vE8/JtQ6Sz6E8JCNggsW47L8+Y3AfqXRV78AnsZfDcs9pTrpDyDA9x+v68BTFsr9suwSTR6/RA+hZRCqpiOYNSi+FUHU+0d5VWf4M6jUmGxj9kEJH8ESPS8cN+ixihl7/OhRwPFvbygnDvqgr9p76PRdQX0aoHOmIIL7jOm7b5SE+fgBlGw+rlXMJaTTIiYN9SPDR1SWU7KEEldAlwh9BIeKrqqql52OTha5z4mh9kzzm8KYPoB5A8QH64UhZQRxEghg7iNY/bPlVGSwrQ5orSwm2LpRaC82rPvxLqHM8Ugpd/kcoS9MZUlQpxaYfdPvMcJS57djhd+Nx1w03bpYxSyHouohdaAks6WvQ73K/ghb9cnqZ5bBfQ+XmNag7thLDWM8SU9cETXM8yGOa/sL50lhf+VJb37iqJUi6y6ratNzQF1BctJjJBoKu89jq04XEzuWW1/ZgIXEtdq49nu9TKMQGThluMqhOUnXlaVa6Gw8c19KyxJe0dRL5U9wVVwQ+eAgQ5AwKEV+5nxf33SHPe89FL3jFDJ7kRR7kDEHzeeGPv/OXUCsxgWm8SPHGVwXIpU4KB0x7aPq6YCuKHY4G+lpRwXENip4nvd4k2BH5Oe/1nrU560zyvHf/hlDnuZf3XmP5HOpCwrbNzcYGqC/4K1o1hHBAQo9sQZ+Z5kocbwFqAhTC7pWR5t87naIdES4vOp1e4DJe3ul0Jhps3HzYefy7CzXh6ertQ/I2E1VKBGllJNGUVg30gJopMn1xZpvjcah0ofERFDue4zjLBqkbHOGodZYQ55dDaHjy+ZbhN6I1e9GFRqRuI0Gd7aGJJQmwlQCqjteRpM9sEYZ+CW1AAsc0OGL6NYZaSNylxfUd2jiH4kAVRViYRiBKYpBGkjalh90VxThWZ7Ydq5IkLPxkIV2FNg9f1A6Ng6O5b5zWvZDalDTb0UxphlkGOTpNy8M2oKSYplNY2OkuScKUvuzLhfTf6LzYrpJ4laJNs07f1YVRX9P8WlcSV1bv53TIpzR5V31XpYJxUImH3G3sn8a4Ehx+CkpLh7IuwGVloByr8uOqYZT5+yIM/hy0LB1g4aHaHml/XRUPdf7+n0AhL9OagK9qCJpIqFDlrS7Re/Mitf0klHLP7Ln/Qv9n/9L5gn5BPw/9DT+R/I4fg37Hz17/BlbHKiyn5oKKAAAAAElFTkSuQmCC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29" name="AutoShape 5" descr="data:image/png;base64,iVBORw0KGgoAAAANSUhEUgAAAHQAAAA8CAMAAACAT24UAAAA3lBMVEXs8PTM2OTq8PeYt9nx8/bQ2+Xr8fiIrNLn7PL////l6e7O2eVQfqkARYUATorW4uza4efT2uH3+fvf5esAQIMAZJgAVY8AR4bL09vCy9Suzd0mXZEwdaK8x9B7qMTK1OK3zNqhvNIxZJawxdjA1eFij7FPg6oAYJYAUItdlriitsWOqb6Go7sybJuuv82YsMNlg6WJs8txlbM1g6wAOYBnmcypuMyjwNIAL3uGtc6CnLhvja5Zi7G00uBIb5xqn74AKXgAeKZ+or5Pk7eXvdJ8lK49aJcleqcJbZ5DiK/jGHFAAAAHJklEQVRYhe2Ze3uiShKHMQdySMulsZGLiIIoqNyUeOKMGtkYJsn5/l9oqwGNt+yzmdnnzP6RX4RqCp9+6ba7qozM3e2ndfOLumNu//rzs/rj1/TXDXP7J/dJNRn2V9T6o4Q2Pime+RWxX9Av6Bf0C/o5aJPqn4U291H2H4QCE2OEsAzYa9w9tFXqvbe6zZZOemZPYPvbV6BNikQEP+UcItexNbShLRYLfYP3nUaLAaWw62+LmGOa4uJbj32fFPbhXxp7HUonFhPizPNOkbvDCvsBlBtIL4ImZqTsimVDaVtCV7pkecyDOBZDhOiNapyJ2mYRz19AKVImvNPrDW+YFt/J53I1yR9Bd9xG33qeJyPPIwB1Ig+gYqynyNcscYcJF4YOIOXUTcU2IgSdQpt0YmXCcL1cbvFFp3V3xyyf50z92TavQpWdOAhfLK8ZD5xwPLZ0zWFW4kbMFC3eijvFjXVRS9mGIEmW1MYKJvwRtCISzE168p1cFPJdqVYxmXPUfTzcCso2BtJ6Guvb0NLcxkDzQsmKfD1GP9RUj0N1JoiZvVWjZbyQIzV2BL1tGAp+h9bIRmNZDG/k4VJu3e1105kPG/IJ9h0qqqL2Y2ppqQPgSHoxIm3QX6vhQPPHGUBDS0ySmRpu1AilYmCaBkbvUI4jaLj8LrM3w86QeUdSMTfF3CEIHxbyfvUOpHi2jpLU0sIEwCvpxYw0K1mrqaBbVrgVs0iT2kGgAT9SQjGw7SMoZTZ6eYe5Wc4feZa9Pd5ftwzLyPNJQann0MxOkmOoDdDpTE1/6NLLtISK9B1JLEZGVEKVIyhJt/FmJAixMPKFS/kjIc4amLsGtafWGHrXwmxsTdcwWoBGmu5TaBqL6XS7CNeikMz0C2jo8DKIyB+JZMk51NIBattmrEuBNI4yfWDBtrVnizS11NV0q2b2WtIGUmCHmh5r0gU0cki5R3keuJyM6gZ10KeBW9nDGRTvstSm/Uy73dV6nYazUIjXiR0JSZLNptNsFtrTH3E8S+0kioXVenQGxWS0GY02Qhf+RrRRzuloVE7u38/Pz/e+q5xBGaKYtBuMDZtOc/WqRdvlxcFQ38nq5WQeghB5fAvagT8kckEbc5jsCdigYGR+8sKTs4UEYcMwDYUgamnH5ck2YWMY5pEqF7W2qZxsGTS/f71/alO93r++Uft2aNzfPwU52Q/0CKoo0At8EIpRogxKgwhAZdSWNozSwC2ISEdhkCM494aT9hso95bd9tPr09vcKd7ar29vE8/JtQ6Sz6E8JCNggsW47L8+Y3AfqXRV78AnsZfDcs9pTrpDyDA9x+v68BTFsr9suwSTR6/RA+hZRCqpiOYNSi+FUHU+0d5VWf4M6jUmGxj9kEJH8ESPS8cN+ixihl7/OhRwPFvbygnDvqgr9p76PRdQX0aoHOmIIL7jOm7b5SE+fgBlGw+rlXMJaTTIiYN9SPDR1SWU7KEEldAlwh9BIeKrqqql52OTha5z4mh9kzzm8KYPoB5A8QH64UhZQRxEghg7iNY/bPlVGSwrQ5orSwm2LpRaC82rPvxLqHM8Ugpd/kcoS9MZUlQpxaYfdPvMcJS57djhd+Nx1w03bpYxSyHouohdaAks6WvQ73K/ghb9cnqZ5bBfQ+XmNag7thLDWM8SU9cETXM8yGOa/sL50lhf+VJb37iqJUi6y6ratNzQF1BctJjJBoKu89jq04XEzuWW1/ZgIXEtdq49nu9TKMQGThluMqhOUnXlaVa6Gw8c19KyxJe0dRL5U9wVVwQ+eAgQ5AwKEV+5nxf33SHPe89FL3jFDJ7kRR7kDEHzeeGPv/OXUCsxgWm8SPHGVwXIpU4KB0x7aPq6YCuKHY4G+lpRwXENip4nvd4k2BH5Oe/1nrU560zyvHf/hlDnuZf3XmP5HOpCwrbNzcYGqC/4K1o1hHBAQo9sQZ+Z5kocbwFqAhTC7pWR5t87naIdES4vOp1e4DJe3ul0Jhps3HzYefy7CzXh6ertQ/I2E1VKBGllJNGUVg30gJopMn1xZpvjcah0ofERFDue4zjLBqkbHOGodZYQ55dDaHjy+ZbhN6I1e9GFRqRuI0Gd7aGJJQmwlQCqjteRpM9sEYZ+CW1AAsc0OGL6NYZaSNylxfUd2jiH4kAVRViYRiBKYpBGkjalh90VxThWZ7Ydq5IkLPxkIV2FNg9f1A6Ng6O5b5zWvZDalDTb0UxphlkGOTpNy8M2oKSYplNY2OkuScKUvuzLhfTf6LzYrpJ4laJNs07f1YVRX9P8WlcSV1bv53TIpzR5V31XpYJxUImH3G3sn8a4Ehx+CkpLh7IuwGVloByr8uOqYZT5+yIM/hy0LB1g4aHaHml/XRUPdf7+n0AhL9OagK9qCJpIqFDlrS7Re/Mitf0klHLP7Ln/Qv9n/9L5gn5BPw/9DT+R/I4fg37Hz17/BlbHKiyn5oKKAAAAAElFTkSuQmCC"/>
          <p:cNvSpPr>
            <a:spLocks noChangeAspect="1" noChangeArrowheads="1"/>
          </p:cNvSpPr>
          <p:nvPr/>
        </p:nvSpPr>
        <p:spPr bwMode="auto">
          <a:xfrm>
            <a:off x="207379" y="-144463"/>
            <a:ext cx="406294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pmcnihfundednumberfullte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2212" y="2319795"/>
            <a:ext cx="5620418" cy="38524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56608" y="302121"/>
            <a:ext cx="35242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Heather Morrison (June 2015). Dramatic Growth of Open Access June 30, 2015. Available from: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http://poeticeconomics.blogspot.com/2015/06/dramatic-growth-of-open-access-june-30.html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Registry of Open Access Repository Mandates and Policies (ROARMAP). Available from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http://roarmap.eprints.org/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8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ng Yu book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1011" y="304800"/>
            <a:ext cx="2290569" cy="6242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3862" y="2286000"/>
            <a:ext cx="7737550" cy="402336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“I truly believe that published scientific articles must be open access, allowing this treasure to best benefit research and society</a:t>
            </a:r>
            <a:r>
              <a:rPr lang="en-US" sz="2800" dirty="0" smtClean="0">
                <a:solidFill>
                  <a:schemeClr val="tx2"/>
                </a:solidFill>
              </a:rPr>
              <a:t>.” 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  <a:p>
            <a:pPr lvl="2" algn="r">
              <a:buFontTx/>
              <a:buChar char="-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Hong Yu,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PhD</a:t>
            </a:r>
            <a:b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 Professor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, Dept. of Quantitative Health Sciences, Health Informatics and Implementation Science, UMass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Medical School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94951" cy="1499616"/>
          </a:xfrm>
        </p:spPr>
        <p:txBody>
          <a:bodyPr/>
          <a:lstStyle/>
          <a:p>
            <a:r>
              <a:rPr lang="en-US" dirty="0" smtClean="0"/>
              <a:t>A word about </a:t>
            </a:r>
            <a:r>
              <a:rPr lang="en-US" dirty="0" err="1" smtClean="0"/>
              <a:t>researchgate</a:t>
            </a:r>
            <a:r>
              <a:rPr lang="en-US" dirty="0" smtClean="0"/>
              <a:t> &amp; academia.edu</a:t>
            </a:r>
            <a:endParaRPr lang="en-US" dirty="0"/>
          </a:p>
        </p:txBody>
      </p:sp>
      <p:pic>
        <p:nvPicPr>
          <p:cNvPr id="4" name="Content Placeholder 3" descr="OARSvsSNS_5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3012" y="2040944"/>
            <a:ext cx="4567061" cy="4512256"/>
          </a:xfr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542212" y="28956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See: A Social Networking Site Is Not an Open Access Repository</a:t>
            </a:r>
          </a:p>
          <a:p>
            <a:r>
              <a:rPr lang="en-US" sz="2400" dirty="0" smtClean="0"/>
              <a:t>(</a:t>
            </a:r>
            <a:r>
              <a:rPr lang="en-US" sz="2400" dirty="0" smtClean="0">
                <a:hlinkClick r:id="rId4"/>
              </a:rPr>
              <a:t>Office of Scholarly Communication, University of California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0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</a:t>
            </a:r>
            <a:r>
              <a:rPr lang="en-US" dirty="0" err="1" smtClean="0"/>
              <a:t>oa</a:t>
            </a:r>
            <a:r>
              <a:rPr lang="en-US" dirty="0" smtClean="0"/>
              <a:t> – 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Pros:</a:t>
            </a:r>
          </a:p>
          <a:p>
            <a:r>
              <a:rPr lang="en-US" dirty="0" smtClean="0"/>
              <a:t>Increased dissemination of research results</a:t>
            </a:r>
          </a:p>
          <a:p>
            <a:r>
              <a:rPr lang="en-US" dirty="0" smtClean="0"/>
              <a:t>Cost-effective for authors and funders</a:t>
            </a:r>
          </a:p>
          <a:p>
            <a:r>
              <a:rPr lang="en-US" dirty="0" smtClean="0"/>
              <a:t>Applicable to wide range of scholarly output</a:t>
            </a:r>
          </a:p>
          <a:p>
            <a:r>
              <a:rPr lang="en-US" dirty="0" smtClean="0"/>
              <a:t>Managed repositories ensure long-term access</a:t>
            </a:r>
          </a:p>
          <a:p>
            <a:r>
              <a:rPr lang="en-US" dirty="0" smtClean="0"/>
              <a:t>Disciplinary influence on deposit</a:t>
            </a:r>
          </a:p>
          <a:p>
            <a:r>
              <a:rPr lang="en-US" dirty="0" smtClean="0"/>
              <a:t>Supported </a:t>
            </a:r>
            <a:r>
              <a:rPr lang="en-US" dirty="0"/>
              <a:t>by </a:t>
            </a:r>
            <a:r>
              <a:rPr lang="en-US" dirty="0" smtClean="0"/>
              <a:t>79% </a:t>
            </a:r>
            <a:r>
              <a:rPr lang="en-US" dirty="0"/>
              <a:t>of publishers </a:t>
            </a:r>
            <a:r>
              <a:rPr lang="en-US" dirty="0" smtClean="0"/>
              <a:t>(Sherpa/</a:t>
            </a:r>
            <a:r>
              <a:rPr lang="en-US" dirty="0" err="1" smtClean="0"/>
              <a:t>RoMEO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Cons:</a:t>
            </a:r>
          </a:p>
          <a:p>
            <a:r>
              <a:rPr lang="en-US" dirty="0" smtClean="0"/>
              <a:t>Decentralized access</a:t>
            </a:r>
          </a:p>
          <a:p>
            <a:r>
              <a:rPr lang="en-US" dirty="0" smtClean="0"/>
              <a:t>“Degraded” version of article</a:t>
            </a:r>
          </a:p>
          <a:p>
            <a:r>
              <a:rPr lang="en-US" dirty="0" smtClean="0"/>
              <a:t>Few re-use rights, typically read-only</a:t>
            </a:r>
          </a:p>
          <a:p>
            <a:r>
              <a:rPr lang="en-US" dirty="0" smtClean="0"/>
              <a:t>Effort required to understand journal policies </a:t>
            </a:r>
          </a:p>
          <a:p>
            <a:r>
              <a:rPr lang="en-US" dirty="0" smtClean="0"/>
              <a:t>Effort required to identify appropriate repository</a:t>
            </a:r>
          </a:p>
          <a:p>
            <a:r>
              <a:rPr lang="en-US" dirty="0" smtClean="0"/>
              <a:t>Mediated deposit is common</a:t>
            </a:r>
          </a:p>
          <a:p>
            <a:r>
              <a:rPr lang="en-US" dirty="0" smtClean="0"/>
              <a:t>Difficult to quantify</a:t>
            </a:r>
          </a:p>
        </p:txBody>
      </p:sp>
    </p:spTree>
    <p:extLst>
      <p:ext uri="{BB962C8B-B14F-4D97-AF65-F5344CB8AC3E}">
        <p14:creationId xmlns:p14="http://schemas.microsoft.com/office/powerpoint/2010/main" val="7968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Debunking OA myths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37413" y="228600"/>
            <a:ext cx="4750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Old Dominion University Libraries (2015). OA myths. Available at: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http://guides.lib.odu.edu/content.php?pid=682275&amp;sid=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5688065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Sarah Hoey (October 2015). Debunking the myths of open access.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Available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at: </a:t>
            </a:r>
          </a:p>
          <a:p>
            <a:r>
              <a:rPr lang="en-US" sz="1000" dirty="0" smtClean="0">
                <a:hlinkClick r:id="rId4"/>
              </a:rPr>
              <a:t>http://blog.mendeley.com/academic-features/debunking-the-myths-of-open-access/</a:t>
            </a:r>
            <a:endParaRPr lang="en-US" sz="1000" dirty="0" smtClean="0"/>
          </a:p>
          <a:p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Scholarly Publishing @ MIT Libraries (2016). Dispelling Myths about Open Access. Available at:</a:t>
            </a:r>
            <a:r>
              <a:rPr lang="en-US" sz="1000" dirty="0" smtClean="0"/>
              <a:t> </a:t>
            </a:r>
            <a:r>
              <a:rPr lang="en-US" sz="1000" dirty="0" smtClean="0">
                <a:hlinkClick r:id="rId5"/>
              </a:rPr>
              <a:t>https://libraries.mit.edu/scholarly/mit-open-access/general-information-about-open-access/dispelling-myths-about-open-access/</a:t>
            </a:r>
            <a:endParaRPr lang="en-US" sz="1000" dirty="0" smtClean="0"/>
          </a:p>
          <a:p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1147786" y="2078639"/>
            <a:ext cx="85869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“Open access </a:t>
            </a:r>
            <a:r>
              <a:rPr lang="en-US" sz="2800" dirty="0">
                <a:solidFill>
                  <a:srgbClr val="000000"/>
                </a:solidFill>
              </a:rPr>
              <a:t>j</a:t>
            </a:r>
            <a:r>
              <a:rPr lang="en-US" sz="2800" dirty="0" smtClean="0">
                <a:solidFill>
                  <a:srgbClr val="000000"/>
                </a:solidFill>
              </a:rPr>
              <a:t>ournals </a:t>
            </a:r>
            <a:r>
              <a:rPr lang="en-US" sz="2800" dirty="0">
                <a:solidFill>
                  <a:srgbClr val="000000"/>
                </a:solidFill>
              </a:rPr>
              <a:t>are the ONLY option for </a:t>
            </a:r>
            <a:r>
              <a:rPr lang="en-US" sz="2800" dirty="0" smtClean="0">
                <a:solidFill>
                  <a:srgbClr val="000000"/>
                </a:solidFill>
              </a:rPr>
              <a:t>open </a:t>
            </a:r>
            <a:r>
              <a:rPr lang="en-US" sz="2800" dirty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ccess”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6"/>
                </a:solidFill>
              </a:rPr>
              <a:t>(No, they're </a:t>
            </a:r>
            <a:r>
              <a:rPr lang="en-US" sz="2800" dirty="0" smtClean="0">
                <a:solidFill>
                  <a:schemeClr val="accent6"/>
                </a:solidFill>
              </a:rPr>
              <a:t>not)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000000"/>
                </a:solidFill>
              </a:rPr>
              <a:t>“Open access journals </a:t>
            </a:r>
            <a:r>
              <a:rPr lang="en-US" sz="2800" dirty="0">
                <a:solidFill>
                  <a:srgbClr val="000000"/>
                </a:solidFill>
              </a:rPr>
              <a:t>are of poorer quality than toll </a:t>
            </a:r>
            <a:r>
              <a:rPr lang="en-US" sz="2800" dirty="0" smtClean="0">
                <a:solidFill>
                  <a:srgbClr val="000000"/>
                </a:solidFill>
              </a:rPr>
              <a:t>access journals.” </a:t>
            </a:r>
            <a:r>
              <a:rPr lang="en-US" sz="2800" dirty="0" smtClean="0">
                <a:solidFill>
                  <a:schemeClr val="accent6"/>
                </a:solidFill>
              </a:rPr>
              <a:t>(Not necessarily) </a:t>
            </a:r>
            <a:endParaRPr lang="en-US" sz="2800" dirty="0">
              <a:solidFill>
                <a:schemeClr val="accent6"/>
              </a:solidFill>
            </a:endParaRP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0000"/>
                </a:solidFill>
              </a:rPr>
              <a:t>“Access </a:t>
            </a:r>
            <a:r>
              <a:rPr lang="en-US" sz="2800" dirty="0">
                <a:solidFill>
                  <a:srgbClr val="000000"/>
                </a:solidFill>
              </a:rPr>
              <a:t>is already easy</a:t>
            </a:r>
            <a:r>
              <a:rPr lang="en-US" sz="2800" dirty="0" smtClean="0">
                <a:solidFill>
                  <a:srgbClr val="000000"/>
                </a:solidFill>
              </a:rPr>
              <a:t>.” </a:t>
            </a:r>
            <a:r>
              <a:rPr lang="en-US" sz="2800" dirty="0">
                <a:solidFill>
                  <a:schemeClr val="accent6"/>
                </a:solidFill>
              </a:rPr>
              <a:t>(No!!</a:t>
            </a:r>
            <a:r>
              <a:rPr lang="en-US" sz="2800" dirty="0" smtClean="0">
                <a:solidFill>
                  <a:schemeClr val="accent6"/>
                </a:solidFill>
              </a:rPr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“Publishing in traditional journals disallows open access.” </a:t>
            </a:r>
            <a:r>
              <a:rPr lang="en-US" sz="2800" dirty="0" smtClean="0">
                <a:solidFill>
                  <a:schemeClr val="accent6"/>
                </a:solidFill>
              </a:rPr>
              <a:t>(No, it doesn’t)</a:t>
            </a:r>
          </a:p>
        </p:txBody>
      </p:sp>
    </p:spTree>
    <p:extLst>
      <p:ext uri="{BB962C8B-B14F-4D97-AF65-F5344CB8AC3E}">
        <p14:creationId xmlns:p14="http://schemas.microsoft.com/office/powerpoint/2010/main" val="12220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165" y="2133600"/>
            <a:ext cx="10654409" cy="42837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Know your author rights</a:t>
            </a:r>
          </a:p>
          <a:p>
            <a:pPr lvl="1"/>
            <a:r>
              <a:rPr lang="en-US" dirty="0" smtClean="0"/>
              <a:t>Read your copyright transfer or license agreements before you sign!</a:t>
            </a:r>
          </a:p>
          <a:p>
            <a:pPr lvl="1"/>
            <a:r>
              <a:rPr lang="en-US" dirty="0" smtClean="0"/>
              <a:t>Review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http://sparcopen.org/our-work/author-rights/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smtClean="0"/>
              <a:t>from the Scholarly Publishing &amp; Academic Resources Coalition (SPARC)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Retain your right to post open access versions of your articles in open access repositories</a:t>
            </a:r>
          </a:p>
          <a:p>
            <a:pPr lvl="1"/>
            <a:r>
              <a:rPr lang="en-US" dirty="0" smtClean="0">
                <a:hlinkClick r:id="rId4"/>
              </a:rPr>
              <a:t>Scholar’s Copyright Addendum Engine </a:t>
            </a:r>
            <a:r>
              <a:rPr lang="en-US" dirty="0" smtClean="0"/>
              <a:t>is easy to use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Copyright is an author’s right, not a publisher’s right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Publish open access</a:t>
            </a:r>
            <a:endParaRPr lang="en-US" sz="280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Publish in OA journals and/or self-archive your work</a:t>
            </a:r>
            <a:endParaRPr lang="en-US" dirty="0"/>
          </a:p>
          <a:p>
            <a:pPr lvl="1"/>
            <a:r>
              <a:rPr lang="en-US" dirty="0" smtClean="0"/>
              <a:t>Utilize </a:t>
            </a:r>
            <a:r>
              <a:rPr lang="en-US" dirty="0"/>
              <a:t>Directory of Open Access Journals, </a:t>
            </a:r>
            <a:r>
              <a:rPr lang="en-US" dirty="0">
                <a:hlinkClick r:id="rId5"/>
              </a:rPr>
              <a:t>http://www/</a:t>
            </a:r>
            <a:r>
              <a:rPr lang="en-US" dirty="0" smtClean="0">
                <a:hlinkClick r:id="rId5"/>
              </a:rPr>
              <a:t>doaj.org</a:t>
            </a:r>
            <a:endParaRPr lang="en-US" dirty="0" smtClean="0"/>
          </a:p>
          <a:p>
            <a:pPr marL="57150" indent="0">
              <a:buNone/>
            </a:pPr>
            <a:endParaRPr lang="en-US" sz="26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can do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Rebecca Reznik-Zellen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508.856.6810</a:t>
            </a:r>
          </a:p>
          <a:p>
            <a:r>
              <a:rPr lang="en-US" dirty="0"/>
              <a:t>r</a:t>
            </a:r>
            <a:r>
              <a:rPr lang="en-US" dirty="0" smtClean="0"/>
              <a:t>ebecca.reznik-zellen@umassmed.edu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Lisa Palmer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508.856.4368</a:t>
            </a:r>
          </a:p>
          <a:p>
            <a:r>
              <a:rPr lang="en-US" dirty="0"/>
              <a:t>l</a:t>
            </a:r>
            <a:r>
              <a:rPr lang="en-US" dirty="0" smtClean="0"/>
              <a:t>isa.palmer@umassmed.edu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 advantage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8924" y="1844824"/>
            <a:ext cx="959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I</a:t>
            </a:r>
            <a:r>
              <a:rPr lang="en-US" sz="2800" dirty="0" smtClean="0">
                <a:solidFill>
                  <a:schemeClr val="tx2"/>
                </a:solidFill>
              </a:rPr>
              <a:t>ncreased </a:t>
            </a:r>
            <a:r>
              <a:rPr lang="en-US" sz="2800" dirty="0" smtClean="0">
                <a:solidFill>
                  <a:srgbClr val="FF0000"/>
                </a:solidFill>
              </a:rPr>
              <a:t>visibility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dissemination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citations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impact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5-11-01 at 2.25.3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23" y="2667000"/>
            <a:ext cx="865068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8924" y="5691426"/>
            <a:ext cx="103686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999999"/>
                </a:solidFill>
              </a:rPr>
              <a:t>SPARC Europe (2015). The Open Access Citation Advantage Service. Available from</a:t>
            </a:r>
            <a:r>
              <a:rPr lang="en-US" sz="1000" dirty="0">
                <a:solidFill>
                  <a:srgbClr val="999999"/>
                </a:solidFill>
              </a:rPr>
              <a:t>: </a:t>
            </a:r>
            <a:r>
              <a:rPr lang="en-US" sz="1000" dirty="0">
                <a:solidFill>
                  <a:srgbClr val="999999"/>
                </a:solidFill>
                <a:hlinkClick r:id="rId4"/>
              </a:rPr>
              <a:t>http://sparceurope.org/oaca</a:t>
            </a:r>
            <a:r>
              <a:rPr lang="en-US" sz="1000" dirty="0" smtClean="0">
                <a:solidFill>
                  <a:srgbClr val="999999"/>
                </a:solidFill>
                <a:hlinkClick r:id="rId4"/>
              </a:rPr>
              <a:t>/</a:t>
            </a:r>
            <a:r>
              <a:rPr lang="en-US" sz="1000" dirty="0" smtClean="0">
                <a:solidFill>
                  <a:srgbClr val="999999"/>
                </a:solidFill>
              </a:rPr>
              <a:t> </a:t>
            </a:r>
          </a:p>
          <a:p>
            <a:r>
              <a:rPr lang="en-US" sz="1000" dirty="0" smtClean="0">
                <a:solidFill>
                  <a:srgbClr val="999999"/>
                </a:solidFill>
              </a:rPr>
              <a:t>Research Information Network (Aug. 2014). OA articles in Nature Communications attract more views and downloads. Available from</a:t>
            </a:r>
            <a:r>
              <a:rPr lang="en-US" sz="1000" dirty="0">
                <a:solidFill>
                  <a:srgbClr val="999999"/>
                </a:solidFill>
              </a:rPr>
              <a:t>: </a:t>
            </a:r>
            <a:r>
              <a:rPr lang="en-US" sz="1000" dirty="0">
                <a:solidFill>
                  <a:srgbClr val="999999"/>
                </a:solidFill>
                <a:hlinkClick r:id="rId5"/>
              </a:rPr>
              <a:t>http://www.researchinformation.info/news/news_story.php?news_id=</a:t>
            </a:r>
            <a:r>
              <a:rPr lang="en-US" sz="1000" dirty="0" smtClean="0">
                <a:solidFill>
                  <a:srgbClr val="999999"/>
                </a:solidFill>
                <a:hlinkClick r:id="rId5"/>
              </a:rPr>
              <a:t>1652</a:t>
            </a:r>
            <a:r>
              <a:rPr lang="en-US" sz="1000" dirty="0" smtClean="0">
                <a:solidFill>
                  <a:srgbClr val="999999"/>
                </a:solidFill>
              </a:rPr>
              <a:t> </a:t>
            </a:r>
          </a:p>
          <a:p>
            <a:r>
              <a:rPr lang="en-US" sz="1000" dirty="0" smtClean="0">
                <a:solidFill>
                  <a:srgbClr val="999999"/>
                </a:solidFill>
              </a:rPr>
              <a:t>Gargouri et al. (2010). Self-Selected or Mandated, Open Access Increases Citation Impact for Higher Quality Research. Available from: </a:t>
            </a:r>
            <a:r>
              <a:rPr lang="en-US" sz="1000" dirty="0" smtClean="0">
                <a:solidFill>
                  <a:srgbClr val="999999"/>
                </a:solidFill>
                <a:hlinkClick r:id="rId6"/>
              </a:rPr>
              <a:t>http://</a:t>
            </a:r>
            <a:r>
              <a:rPr lang="en-US" sz="1000" dirty="0" err="1" smtClean="0">
                <a:solidFill>
                  <a:srgbClr val="999999"/>
                </a:solidFill>
                <a:hlinkClick r:id="rId6"/>
              </a:rPr>
              <a:t>dx.doi.org</a:t>
            </a:r>
            <a:r>
              <a:rPr lang="en-US" sz="1000" dirty="0" smtClean="0">
                <a:solidFill>
                  <a:srgbClr val="999999"/>
                </a:solidFill>
                <a:hlinkClick r:id="rId6"/>
              </a:rPr>
              <a:t>/</a:t>
            </a:r>
            <a:r>
              <a:rPr lang="fr-FR" sz="1000" dirty="0">
                <a:solidFill>
                  <a:srgbClr val="999999"/>
                </a:solidFill>
                <a:hlinkClick r:id="rId6"/>
              </a:rPr>
              <a:t>10.1371/journal.pone.</a:t>
            </a:r>
            <a:r>
              <a:rPr lang="fr-FR" sz="1000" dirty="0" smtClean="0">
                <a:solidFill>
                  <a:srgbClr val="999999"/>
                </a:solidFill>
                <a:hlinkClick r:id="rId6"/>
              </a:rPr>
              <a:t>0013636</a:t>
            </a:r>
            <a:r>
              <a:rPr lang="fr-FR" sz="1000" dirty="0" smtClean="0">
                <a:solidFill>
                  <a:srgbClr val="999999"/>
                </a:solidFill>
              </a:rPr>
              <a:t> </a:t>
            </a:r>
          </a:p>
          <a:p>
            <a:r>
              <a:rPr lang="fr-FR" sz="1000" dirty="0" smtClean="0">
                <a:solidFill>
                  <a:srgbClr val="999999"/>
                </a:solidFill>
              </a:rPr>
              <a:t>Teplitskiy et al. (2015). Amplifying the Impact of Open Access: Wikipedia and the Diffusion of Science. Available from: </a:t>
            </a:r>
            <a:r>
              <a:rPr lang="fr-FR" sz="1000" dirty="0" smtClean="0">
                <a:solidFill>
                  <a:srgbClr val="999999"/>
                </a:solidFill>
                <a:hlinkClick r:id="rId7"/>
              </a:rPr>
              <a:t>http</a:t>
            </a:r>
            <a:r>
              <a:rPr lang="fr-FR" sz="1000" dirty="0">
                <a:solidFill>
                  <a:srgbClr val="999999"/>
                </a:solidFill>
                <a:hlinkClick r:id="rId7"/>
              </a:rPr>
              <a:t>://arxiv.org/abs/</a:t>
            </a:r>
            <a:r>
              <a:rPr lang="fr-FR" sz="1000" dirty="0" smtClean="0">
                <a:solidFill>
                  <a:srgbClr val="999999"/>
                </a:solidFill>
                <a:hlinkClick r:id="rId7"/>
              </a:rPr>
              <a:t>1506.07608</a:t>
            </a:r>
            <a:r>
              <a:rPr lang="fr-FR" sz="1000" dirty="0" smtClean="0">
                <a:solidFill>
                  <a:srgbClr val="999999"/>
                </a:solidFill>
              </a:rPr>
              <a:t> </a:t>
            </a:r>
            <a:endParaRPr lang="en-US" sz="1000" dirty="0">
              <a:solidFill>
                <a:srgbClr val="99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6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ng Yu book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47212" y="620689"/>
            <a:ext cx="2214369" cy="5560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3862" y="2286000"/>
            <a:ext cx="7813750" cy="402336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“Open access has definitely helped me reach a wider global audience in the scientific and lay communities</a:t>
            </a:r>
            <a:r>
              <a:rPr lang="en-US" sz="2800" dirty="0" smtClean="0">
                <a:solidFill>
                  <a:schemeClr val="tx2"/>
                </a:solidFill>
              </a:rPr>
              <a:t>.”</a:t>
            </a:r>
            <a:br>
              <a:rPr lang="en-US" sz="2800" dirty="0" smtClean="0">
                <a:solidFill>
                  <a:schemeClr val="tx2"/>
                </a:solidFill>
              </a:rPr>
            </a:br>
            <a:endParaRPr lang="en-US" sz="2800" dirty="0">
              <a:solidFill>
                <a:schemeClr val="tx2"/>
              </a:solidFill>
            </a:endParaRPr>
          </a:p>
          <a:p>
            <a:pPr lvl="2" algn="r">
              <a:buFontTx/>
              <a:buChar char="-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Benjamin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Nwosu,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MD</a:t>
            </a:r>
            <a:b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Associate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Professor, Dept. of Pediatrics, Division of Endocrinology, UMass Medical School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cholarship readership activity map v4 10-16-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141" y="584685"/>
            <a:ext cx="8365905" cy="489442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23230" y="5674022"/>
            <a:ext cx="10942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eScholarship@UMMS Readership Activity Map, May 2016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Pins represent recent downloads of full text content from viewers worldwide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  <a:hlinkClick r:id="rId4"/>
              </a:rPr>
              <a:t>http://escholarship.umassmed.edu/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6" y="2314656"/>
            <a:ext cx="5139956" cy="21510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74" y="505597"/>
            <a:ext cx="5169610" cy="18936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97" y="4351963"/>
            <a:ext cx="5139955" cy="20540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077" y="4351963"/>
            <a:ext cx="5119935" cy="21250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52" y="2311091"/>
            <a:ext cx="5149360" cy="21527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3" name="TextBox 22"/>
          <p:cNvSpPr txBox="1"/>
          <p:nvPr/>
        </p:nvSpPr>
        <p:spPr>
          <a:xfrm rot="16200000">
            <a:off x="9586154" y="2276145"/>
            <a:ext cx="4540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hlinkClick r:id="rId8"/>
              </a:rPr>
              <a:t>https://storify.com/mbeisen/here-s-why-we-need-openaccess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4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Scholarly Communication</a:t>
            </a:r>
            <a:br>
              <a:rPr lang="en-US" dirty="0" smtClean="0"/>
            </a:br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863" y="2286000"/>
            <a:ext cx="6018042" cy="4023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Overall 6% average price increase in 2015 with projected 6-7% increase for 2016.</a:t>
            </a:r>
          </a:p>
          <a:p>
            <a:r>
              <a:rPr lang="en-US" sz="2800" dirty="0" smtClean="0"/>
              <a:t>STM journals are consistently the most expensive.</a:t>
            </a:r>
            <a:endParaRPr lang="en-US" sz="2800" dirty="0"/>
          </a:p>
          <a:p>
            <a:pPr lvl="1"/>
            <a:r>
              <a:rPr lang="en-US" sz="2200" dirty="0" smtClean="0">
                <a:solidFill>
                  <a:schemeClr val="accent6"/>
                </a:solidFill>
              </a:rPr>
              <a:t>Biology average cost per title $2977</a:t>
            </a:r>
          </a:p>
          <a:p>
            <a:pPr lvl="1"/>
            <a:r>
              <a:rPr lang="en-US" sz="2200" dirty="0" smtClean="0">
                <a:solidFill>
                  <a:schemeClr val="accent6"/>
                </a:solidFill>
              </a:rPr>
              <a:t>Health Sciences average cost per title $1694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Library </a:t>
            </a:r>
            <a:r>
              <a:rPr lang="en-US" sz="2800" dirty="0"/>
              <a:t>budgets not keeping </a:t>
            </a:r>
            <a:r>
              <a:rPr lang="en-US" sz="2800" dirty="0" smtClean="0"/>
              <a:t>pace.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465655" y="207635"/>
            <a:ext cx="45403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Library Journal Periodicals Price Survey 2015. Available from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http://lj.libraryjournal.com/2015/04/publishing/whole-lotta-shakin-goin-on-periodicals-price-survey-2015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/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K. (2013).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2012 Study of Subscription Prices for Scholarly Society Journals: Society Journal Pricing Trends and Industry Overview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. Allen Press, Inc. Retrieved on March 29, 2013 from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http://allenpress.com/resources/education/jps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2417634"/>
              </p:ext>
            </p:extLst>
          </p:nvPr>
        </p:nvGraphicFramePr>
        <p:xfrm>
          <a:off x="7484849" y="1447800"/>
          <a:ext cx="4173067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42296" y="5562600"/>
            <a:ext cx="429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Elsevier, Wiley, Springer, Taylor&amp; Francis, and Sage dominate the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market.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37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Profit margins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2850" y="350236"/>
            <a:ext cx="51017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Alex Holcombe (May 21, 2015). Scholarly publisher profit update.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Available from: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https://alexholcombe.wordpress.com/2015/05/21/scholarly-publisher-profit-update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/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Library Journal Periodicals Price Survey (2015). Available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from: 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http://lj.libraryjournal.com/2015/04/publishing/whole-lotta-shakin-goin-on-periodicals-price-survey-2015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/</a:t>
            </a:r>
            <a:endParaRPr lang="en-US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Lariviere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et al. (2015). The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Oligopoly of Academic Publishers in the Digital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Era. Available from: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http://dx.doi.org/10.1371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hlinkClick r:id="rId5"/>
              </a:rPr>
              <a:t>/journal.pone.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hlinkClick r:id="rId5"/>
              </a:rPr>
              <a:t>0127502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1" descr="publisherprofits2015edition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56" y="2209800"/>
            <a:ext cx="8093656" cy="40723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504612" y="350236"/>
            <a:ext cx="423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595573">
            <a:off x="1879673" y="4975169"/>
            <a:ext cx="885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accent6"/>
                </a:solidFill>
              </a:rPr>
              <a:t>!</a:t>
            </a:r>
            <a:endParaRPr lang="en-US" sz="9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OrGold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GreenOrGold</Template>
  <TotalTime>1011</TotalTime>
  <Words>1846</Words>
  <Application>Microsoft Office PowerPoint</Application>
  <PresentationFormat>Custom</PresentationFormat>
  <Paragraphs>302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GreenOrGold</vt:lpstr>
      <vt:lpstr>Open Access: What, Why, How?</vt:lpstr>
      <vt:lpstr>What?</vt:lpstr>
      <vt:lpstr>Why?</vt:lpstr>
      <vt:lpstr>Citation advantage</vt:lpstr>
      <vt:lpstr>dissemination</vt:lpstr>
      <vt:lpstr>PowerPoint Presentation</vt:lpstr>
      <vt:lpstr>access</vt:lpstr>
      <vt:lpstr>Scholarly Communication Landscape</vt:lpstr>
      <vt:lpstr>Profit margins</vt:lpstr>
      <vt:lpstr>Why oa – summing up </vt:lpstr>
      <vt:lpstr>How?</vt:lpstr>
      <vt:lpstr>Open Access Publishing (Gold OA)</vt:lpstr>
      <vt:lpstr>Open Access Publishing (Gold OA)</vt:lpstr>
      <vt:lpstr>Open Access Publishing (Gold OA)</vt:lpstr>
      <vt:lpstr>Gold business models</vt:lpstr>
      <vt:lpstr>Article Processing Charges (APC)</vt:lpstr>
      <vt:lpstr>Funding options</vt:lpstr>
      <vt:lpstr>Open Access Publishing (Gold OA)</vt:lpstr>
      <vt:lpstr>“Predatory” publishers</vt:lpstr>
      <vt:lpstr>Quality of open access journals</vt:lpstr>
      <vt:lpstr>Evaluating open access journals</vt:lpstr>
      <vt:lpstr>Evaluating open access journals</vt:lpstr>
      <vt:lpstr>PowerPoint Presentation</vt:lpstr>
      <vt:lpstr>Open Access Publishing (Gold OA)</vt:lpstr>
      <vt:lpstr>THE SELF-ARCHIVING OPTION (Green OA)</vt:lpstr>
      <vt:lpstr>Definitions</vt:lpstr>
      <vt:lpstr>Self-Archiving (Green OA)</vt:lpstr>
      <vt:lpstr>Many publishers allow self-archiving</vt:lpstr>
      <vt:lpstr>Slow but steady growth</vt:lpstr>
      <vt:lpstr>A word about researchgate &amp; academia.edu</vt:lpstr>
      <vt:lpstr>Green oa – summing up</vt:lpstr>
      <vt:lpstr>Debunking OA myths</vt:lpstr>
      <vt:lpstr>What you can do</vt:lpstr>
      <vt:lpstr>Contact us</vt:lpstr>
    </vt:vector>
  </TitlesOfParts>
  <Company>UMASS Medical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Access: What, Why, How?</dc:title>
  <dc:creator>Reznik-Zellen, Rebecca</dc:creator>
  <cp:lastModifiedBy>Hollis, Linda</cp:lastModifiedBy>
  <cp:revision>136</cp:revision>
  <dcterms:created xsi:type="dcterms:W3CDTF">2016-05-16T16:26:30Z</dcterms:created>
  <dcterms:modified xsi:type="dcterms:W3CDTF">2016-05-30T16:22:37Z</dcterms:modified>
</cp:coreProperties>
</file>