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648" r:id="rId2"/>
  </p:sldMasterIdLst>
  <p:sldIdLst>
    <p:sldId id="273" r:id="rId3"/>
    <p:sldId id="263" r:id="rId4"/>
    <p:sldId id="264" r:id="rId5"/>
    <p:sldId id="267" r:id="rId6"/>
    <p:sldId id="270" r:id="rId7"/>
    <p:sldId id="269" r:id="rId8"/>
    <p:sldId id="268" r:id="rId9"/>
    <p:sldId id="271" r:id="rId10"/>
    <p:sldId id="272" r:id="rId11"/>
    <p:sldId id="258" r:id="rId12"/>
    <p:sldId id="260" r:id="rId13"/>
    <p:sldId id="259" r:id="rId14"/>
    <p:sldId id="274" r:id="rId15"/>
    <p:sldId id="275" r:id="rId16"/>
    <p:sldId id="276" r:id="rId17"/>
  </p:sldIdLst>
  <p:sldSz cx="15544800" cy="10058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44" d="100"/>
          <a:sy n="44" d="100"/>
        </p:scale>
        <p:origin x="800" y="5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4B792-FA49-4BC8-86C7-E87CFFC6EC0B}"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A14FCE3-C9A0-40C1-A2B9-C8AECB6F28CA}">
      <dgm:prSet/>
      <dgm:spPr/>
      <dgm:t>
        <a:bodyPr/>
        <a:lstStyle/>
        <a:p>
          <a:r>
            <a:rPr lang="en-US"/>
            <a:t>Intersection of Health &amp; Criminal Legal System</a:t>
          </a:r>
        </a:p>
      </dgm:t>
    </dgm:pt>
    <dgm:pt modelId="{DE8D9490-05B1-48CB-B196-DAAF4CD6DE31}" type="parTrans" cxnId="{082B4587-9677-4E26-B29D-33A04498EF8D}">
      <dgm:prSet/>
      <dgm:spPr/>
      <dgm:t>
        <a:bodyPr/>
        <a:lstStyle/>
        <a:p>
          <a:endParaRPr lang="en-US"/>
        </a:p>
      </dgm:t>
    </dgm:pt>
    <dgm:pt modelId="{CBDAF682-EF6F-4E8B-93C4-741CCC230B53}" type="sibTrans" cxnId="{082B4587-9677-4E26-B29D-33A04498EF8D}">
      <dgm:prSet/>
      <dgm:spPr/>
      <dgm:t>
        <a:bodyPr/>
        <a:lstStyle/>
        <a:p>
          <a:endParaRPr lang="en-US"/>
        </a:p>
      </dgm:t>
    </dgm:pt>
    <dgm:pt modelId="{09164320-67A6-4354-91A3-FF560382688E}">
      <dgm:prSet/>
      <dgm:spPr/>
      <dgm:t>
        <a:bodyPr/>
        <a:lstStyle/>
        <a:p>
          <a:r>
            <a:rPr lang="en-US"/>
            <a:t>Oral Health</a:t>
          </a:r>
        </a:p>
      </dgm:t>
    </dgm:pt>
    <dgm:pt modelId="{2B12D834-77B2-4455-B877-4429F19C36E2}" type="parTrans" cxnId="{F1619A4F-857F-44EA-B841-8D35ADC99322}">
      <dgm:prSet/>
      <dgm:spPr/>
      <dgm:t>
        <a:bodyPr/>
        <a:lstStyle/>
        <a:p>
          <a:endParaRPr lang="en-US"/>
        </a:p>
      </dgm:t>
    </dgm:pt>
    <dgm:pt modelId="{81AAA763-E870-4F2C-BF5F-52E7A2295C60}" type="sibTrans" cxnId="{F1619A4F-857F-44EA-B841-8D35ADC99322}">
      <dgm:prSet/>
      <dgm:spPr/>
      <dgm:t>
        <a:bodyPr/>
        <a:lstStyle/>
        <a:p>
          <a:endParaRPr lang="en-US"/>
        </a:p>
      </dgm:t>
    </dgm:pt>
    <dgm:pt modelId="{0CBDC225-B496-4449-A933-EF2100C25006}">
      <dgm:prSet/>
      <dgm:spPr/>
      <dgm:t>
        <a:bodyPr/>
        <a:lstStyle/>
        <a:p>
          <a:r>
            <a:rPr lang="en-US"/>
            <a:t>Opioid Use Disorder Policy</a:t>
          </a:r>
        </a:p>
      </dgm:t>
    </dgm:pt>
    <dgm:pt modelId="{2F1D7BDC-0057-4C70-9C45-5DF400587BD0}" type="parTrans" cxnId="{C3CEFB98-4C34-4876-AAA5-0F251A4BEE8E}">
      <dgm:prSet/>
      <dgm:spPr/>
      <dgm:t>
        <a:bodyPr/>
        <a:lstStyle/>
        <a:p>
          <a:endParaRPr lang="en-US"/>
        </a:p>
      </dgm:t>
    </dgm:pt>
    <dgm:pt modelId="{D819B359-1433-428F-A40A-6FBCE422742F}" type="sibTrans" cxnId="{C3CEFB98-4C34-4876-AAA5-0F251A4BEE8E}">
      <dgm:prSet/>
      <dgm:spPr/>
      <dgm:t>
        <a:bodyPr/>
        <a:lstStyle/>
        <a:p>
          <a:endParaRPr lang="en-US"/>
        </a:p>
      </dgm:t>
    </dgm:pt>
    <dgm:pt modelId="{9D9F6AFA-1F12-44D8-93F3-B8DC62B04BF8}">
      <dgm:prSet/>
      <dgm:spPr/>
      <dgm:t>
        <a:bodyPr/>
        <a:lstStyle/>
        <a:p>
          <a:r>
            <a:rPr lang="en-US"/>
            <a:t>Disability Services &amp; Research</a:t>
          </a:r>
        </a:p>
      </dgm:t>
    </dgm:pt>
    <dgm:pt modelId="{8A46AB4A-FF66-4A6C-B315-36F2DF080429}" type="parTrans" cxnId="{EFF48E0B-D2C8-41A6-B6A7-A915377C1179}">
      <dgm:prSet/>
      <dgm:spPr/>
      <dgm:t>
        <a:bodyPr/>
        <a:lstStyle/>
        <a:p>
          <a:endParaRPr lang="en-US"/>
        </a:p>
      </dgm:t>
    </dgm:pt>
    <dgm:pt modelId="{009277DB-4702-4884-AD17-E690221C0291}" type="sibTrans" cxnId="{EFF48E0B-D2C8-41A6-B6A7-A915377C1179}">
      <dgm:prSet/>
      <dgm:spPr/>
      <dgm:t>
        <a:bodyPr/>
        <a:lstStyle/>
        <a:p>
          <a:endParaRPr lang="en-US"/>
        </a:p>
      </dgm:t>
    </dgm:pt>
    <dgm:pt modelId="{D4E6C84C-36CA-4039-93B9-E6D7EB02E56E}">
      <dgm:prSet/>
      <dgm:spPr/>
      <dgm:t>
        <a:bodyPr/>
        <a:lstStyle/>
        <a:p>
          <a:r>
            <a:rPr lang="en-US"/>
            <a:t>Healthy Baby Collaborative</a:t>
          </a:r>
        </a:p>
      </dgm:t>
    </dgm:pt>
    <dgm:pt modelId="{E5F559C1-9CC3-4C73-97D1-7CB35E8EA2CC}" type="parTrans" cxnId="{47B7F19B-EEDD-480A-A9B4-399F913E6D97}">
      <dgm:prSet/>
      <dgm:spPr/>
      <dgm:t>
        <a:bodyPr/>
        <a:lstStyle/>
        <a:p>
          <a:endParaRPr lang="en-US"/>
        </a:p>
      </dgm:t>
    </dgm:pt>
    <dgm:pt modelId="{E5F6DE35-A758-4195-97B2-A095F1190486}" type="sibTrans" cxnId="{47B7F19B-EEDD-480A-A9B4-399F913E6D97}">
      <dgm:prSet/>
      <dgm:spPr/>
      <dgm:t>
        <a:bodyPr/>
        <a:lstStyle/>
        <a:p>
          <a:endParaRPr lang="en-US"/>
        </a:p>
      </dgm:t>
    </dgm:pt>
    <dgm:pt modelId="{4B8216C6-4EF5-4635-8F25-B34B2FDA357E}">
      <dgm:prSet/>
      <dgm:spPr/>
      <dgm:t>
        <a:bodyPr/>
        <a:lstStyle/>
        <a:p>
          <a:r>
            <a:rPr lang="en-US"/>
            <a:t>Food Insecurity</a:t>
          </a:r>
        </a:p>
      </dgm:t>
    </dgm:pt>
    <dgm:pt modelId="{AE342B39-2DDA-4474-A4E0-B6424DDEA542}" type="parTrans" cxnId="{80136C88-2D23-4515-A775-D0C12222214A}">
      <dgm:prSet/>
      <dgm:spPr/>
      <dgm:t>
        <a:bodyPr/>
        <a:lstStyle/>
        <a:p>
          <a:endParaRPr lang="en-US"/>
        </a:p>
      </dgm:t>
    </dgm:pt>
    <dgm:pt modelId="{A13E6C92-FA5B-45BB-9198-8F30E099D1DD}" type="sibTrans" cxnId="{80136C88-2D23-4515-A775-D0C12222214A}">
      <dgm:prSet/>
      <dgm:spPr/>
      <dgm:t>
        <a:bodyPr/>
        <a:lstStyle/>
        <a:p>
          <a:endParaRPr lang="en-US"/>
        </a:p>
      </dgm:t>
    </dgm:pt>
    <dgm:pt modelId="{D98E76DA-7188-400F-8310-113219CF9024}">
      <dgm:prSet/>
      <dgm:spPr/>
      <dgm:t>
        <a:bodyPr/>
        <a:lstStyle/>
        <a:p>
          <a:r>
            <a:rPr lang="en-US"/>
            <a:t>MassHealth Leadership in Pharmacy</a:t>
          </a:r>
        </a:p>
      </dgm:t>
    </dgm:pt>
    <dgm:pt modelId="{0FCDAD65-1508-426D-B5BE-A2D35CEBE18B}" type="parTrans" cxnId="{1F53DADD-6823-46CC-BA51-7415D2572FE9}">
      <dgm:prSet/>
      <dgm:spPr/>
      <dgm:t>
        <a:bodyPr/>
        <a:lstStyle/>
        <a:p>
          <a:endParaRPr lang="en-US"/>
        </a:p>
      </dgm:t>
    </dgm:pt>
    <dgm:pt modelId="{27D16DDA-F79B-4A04-BD58-03CF5351F243}" type="sibTrans" cxnId="{1F53DADD-6823-46CC-BA51-7415D2572FE9}">
      <dgm:prSet/>
      <dgm:spPr/>
      <dgm:t>
        <a:bodyPr/>
        <a:lstStyle/>
        <a:p>
          <a:endParaRPr lang="en-US"/>
        </a:p>
      </dgm:t>
    </dgm:pt>
    <dgm:pt modelId="{8263EC18-45F1-4D11-9D15-151915A95FE7}" type="pres">
      <dgm:prSet presAssocID="{C094B792-FA49-4BC8-86C7-E87CFFC6EC0B}" presName="diagram" presStyleCnt="0">
        <dgm:presLayoutVars>
          <dgm:dir/>
          <dgm:resizeHandles val="exact"/>
        </dgm:presLayoutVars>
      </dgm:prSet>
      <dgm:spPr/>
    </dgm:pt>
    <dgm:pt modelId="{DE9FE288-EC32-4FEB-8646-4350A353BC17}" type="pres">
      <dgm:prSet presAssocID="{1A14FCE3-C9A0-40C1-A2B9-C8AECB6F28CA}" presName="node" presStyleLbl="node1" presStyleIdx="0" presStyleCnt="7">
        <dgm:presLayoutVars>
          <dgm:bulletEnabled val="1"/>
        </dgm:presLayoutVars>
      </dgm:prSet>
      <dgm:spPr/>
    </dgm:pt>
    <dgm:pt modelId="{0FFBCB46-2152-48EC-8D56-1B689937E6AF}" type="pres">
      <dgm:prSet presAssocID="{CBDAF682-EF6F-4E8B-93C4-741CCC230B53}" presName="sibTrans" presStyleCnt="0"/>
      <dgm:spPr/>
    </dgm:pt>
    <dgm:pt modelId="{42DC2C29-8199-4FDD-8315-6C39C1DB710A}" type="pres">
      <dgm:prSet presAssocID="{09164320-67A6-4354-91A3-FF560382688E}" presName="node" presStyleLbl="node1" presStyleIdx="1" presStyleCnt="7">
        <dgm:presLayoutVars>
          <dgm:bulletEnabled val="1"/>
        </dgm:presLayoutVars>
      </dgm:prSet>
      <dgm:spPr/>
    </dgm:pt>
    <dgm:pt modelId="{A9084856-810D-48C3-BC89-06DBA487F982}" type="pres">
      <dgm:prSet presAssocID="{81AAA763-E870-4F2C-BF5F-52E7A2295C60}" presName="sibTrans" presStyleCnt="0"/>
      <dgm:spPr/>
    </dgm:pt>
    <dgm:pt modelId="{AD7BC332-A27D-4A4E-9942-B5D47B9A6788}" type="pres">
      <dgm:prSet presAssocID="{0CBDC225-B496-4449-A933-EF2100C25006}" presName="node" presStyleLbl="node1" presStyleIdx="2" presStyleCnt="7">
        <dgm:presLayoutVars>
          <dgm:bulletEnabled val="1"/>
        </dgm:presLayoutVars>
      </dgm:prSet>
      <dgm:spPr/>
    </dgm:pt>
    <dgm:pt modelId="{08FA134E-2471-4DFB-8FDA-AAECA51CB35C}" type="pres">
      <dgm:prSet presAssocID="{D819B359-1433-428F-A40A-6FBCE422742F}" presName="sibTrans" presStyleCnt="0"/>
      <dgm:spPr/>
    </dgm:pt>
    <dgm:pt modelId="{5419036F-26B1-4CB3-BD48-54EA1FF6B59D}" type="pres">
      <dgm:prSet presAssocID="{9D9F6AFA-1F12-44D8-93F3-B8DC62B04BF8}" presName="node" presStyleLbl="node1" presStyleIdx="3" presStyleCnt="7">
        <dgm:presLayoutVars>
          <dgm:bulletEnabled val="1"/>
        </dgm:presLayoutVars>
      </dgm:prSet>
      <dgm:spPr/>
    </dgm:pt>
    <dgm:pt modelId="{E0239630-2285-4464-B363-93265FCD6B11}" type="pres">
      <dgm:prSet presAssocID="{009277DB-4702-4884-AD17-E690221C0291}" presName="sibTrans" presStyleCnt="0"/>
      <dgm:spPr/>
    </dgm:pt>
    <dgm:pt modelId="{4DB8568B-77B0-4963-A6C7-CF6BB514E042}" type="pres">
      <dgm:prSet presAssocID="{D4E6C84C-36CA-4039-93B9-E6D7EB02E56E}" presName="node" presStyleLbl="node1" presStyleIdx="4" presStyleCnt="7">
        <dgm:presLayoutVars>
          <dgm:bulletEnabled val="1"/>
        </dgm:presLayoutVars>
      </dgm:prSet>
      <dgm:spPr/>
    </dgm:pt>
    <dgm:pt modelId="{895AF0C4-2B6F-406E-931D-5F900E32227C}" type="pres">
      <dgm:prSet presAssocID="{E5F6DE35-A758-4195-97B2-A095F1190486}" presName="sibTrans" presStyleCnt="0"/>
      <dgm:spPr/>
    </dgm:pt>
    <dgm:pt modelId="{32262A7A-11EB-4AAC-90B7-C861D7B3653E}" type="pres">
      <dgm:prSet presAssocID="{4B8216C6-4EF5-4635-8F25-B34B2FDA357E}" presName="node" presStyleLbl="node1" presStyleIdx="5" presStyleCnt="7">
        <dgm:presLayoutVars>
          <dgm:bulletEnabled val="1"/>
        </dgm:presLayoutVars>
      </dgm:prSet>
      <dgm:spPr/>
    </dgm:pt>
    <dgm:pt modelId="{6DD978F5-F21C-43C6-9CEC-F70B1C31541A}" type="pres">
      <dgm:prSet presAssocID="{A13E6C92-FA5B-45BB-9198-8F30E099D1DD}" presName="sibTrans" presStyleCnt="0"/>
      <dgm:spPr/>
    </dgm:pt>
    <dgm:pt modelId="{59497CBF-5DE8-4D3C-A08C-5F11B9C22BC8}" type="pres">
      <dgm:prSet presAssocID="{D98E76DA-7188-400F-8310-113219CF9024}" presName="node" presStyleLbl="node1" presStyleIdx="6" presStyleCnt="7">
        <dgm:presLayoutVars>
          <dgm:bulletEnabled val="1"/>
        </dgm:presLayoutVars>
      </dgm:prSet>
      <dgm:spPr/>
    </dgm:pt>
  </dgm:ptLst>
  <dgm:cxnLst>
    <dgm:cxn modelId="{EFF48E0B-D2C8-41A6-B6A7-A915377C1179}" srcId="{C094B792-FA49-4BC8-86C7-E87CFFC6EC0B}" destId="{9D9F6AFA-1F12-44D8-93F3-B8DC62B04BF8}" srcOrd="3" destOrd="0" parTransId="{8A46AB4A-FF66-4A6C-B315-36F2DF080429}" sibTransId="{009277DB-4702-4884-AD17-E690221C0291}"/>
    <dgm:cxn modelId="{C55B392A-F928-44BC-B3FB-89E3651B4B55}" type="presOf" srcId="{D98E76DA-7188-400F-8310-113219CF9024}" destId="{59497CBF-5DE8-4D3C-A08C-5F11B9C22BC8}" srcOrd="0" destOrd="0" presId="urn:microsoft.com/office/officeart/2005/8/layout/default"/>
    <dgm:cxn modelId="{3F6CD360-4EB6-4289-A92A-24389C327DA8}" type="presOf" srcId="{1A14FCE3-C9A0-40C1-A2B9-C8AECB6F28CA}" destId="{DE9FE288-EC32-4FEB-8646-4350A353BC17}" srcOrd="0" destOrd="0" presId="urn:microsoft.com/office/officeart/2005/8/layout/default"/>
    <dgm:cxn modelId="{D0AFC865-A4D0-49D3-8098-87B067038D38}" type="presOf" srcId="{9D9F6AFA-1F12-44D8-93F3-B8DC62B04BF8}" destId="{5419036F-26B1-4CB3-BD48-54EA1FF6B59D}" srcOrd="0" destOrd="0" presId="urn:microsoft.com/office/officeart/2005/8/layout/default"/>
    <dgm:cxn modelId="{F1619A4F-857F-44EA-B841-8D35ADC99322}" srcId="{C094B792-FA49-4BC8-86C7-E87CFFC6EC0B}" destId="{09164320-67A6-4354-91A3-FF560382688E}" srcOrd="1" destOrd="0" parTransId="{2B12D834-77B2-4455-B877-4429F19C36E2}" sibTransId="{81AAA763-E870-4F2C-BF5F-52E7A2295C60}"/>
    <dgm:cxn modelId="{FEF48C79-A6FA-4107-BDF8-FC57069118F5}" type="presOf" srcId="{09164320-67A6-4354-91A3-FF560382688E}" destId="{42DC2C29-8199-4FDD-8315-6C39C1DB710A}" srcOrd="0" destOrd="0" presId="urn:microsoft.com/office/officeart/2005/8/layout/default"/>
    <dgm:cxn modelId="{DF932C7A-D225-4AF7-96F8-13FDDB8736B5}" type="presOf" srcId="{C094B792-FA49-4BC8-86C7-E87CFFC6EC0B}" destId="{8263EC18-45F1-4D11-9D15-151915A95FE7}" srcOrd="0" destOrd="0" presId="urn:microsoft.com/office/officeart/2005/8/layout/default"/>
    <dgm:cxn modelId="{082B4587-9677-4E26-B29D-33A04498EF8D}" srcId="{C094B792-FA49-4BC8-86C7-E87CFFC6EC0B}" destId="{1A14FCE3-C9A0-40C1-A2B9-C8AECB6F28CA}" srcOrd="0" destOrd="0" parTransId="{DE8D9490-05B1-48CB-B196-DAAF4CD6DE31}" sibTransId="{CBDAF682-EF6F-4E8B-93C4-741CCC230B53}"/>
    <dgm:cxn modelId="{10FCA687-CB27-4259-A8A0-E19897B35DFE}" type="presOf" srcId="{0CBDC225-B496-4449-A933-EF2100C25006}" destId="{AD7BC332-A27D-4A4E-9942-B5D47B9A6788}" srcOrd="0" destOrd="0" presId="urn:microsoft.com/office/officeart/2005/8/layout/default"/>
    <dgm:cxn modelId="{80136C88-2D23-4515-A775-D0C12222214A}" srcId="{C094B792-FA49-4BC8-86C7-E87CFFC6EC0B}" destId="{4B8216C6-4EF5-4635-8F25-B34B2FDA357E}" srcOrd="5" destOrd="0" parTransId="{AE342B39-2DDA-4474-A4E0-B6424DDEA542}" sibTransId="{A13E6C92-FA5B-45BB-9198-8F30E099D1DD}"/>
    <dgm:cxn modelId="{5A5FB58E-78A1-4277-AC71-F4392B0CC006}" type="presOf" srcId="{D4E6C84C-36CA-4039-93B9-E6D7EB02E56E}" destId="{4DB8568B-77B0-4963-A6C7-CF6BB514E042}" srcOrd="0" destOrd="0" presId="urn:microsoft.com/office/officeart/2005/8/layout/default"/>
    <dgm:cxn modelId="{C3CEFB98-4C34-4876-AAA5-0F251A4BEE8E}" srcId="{C094B792-FA49-4BC8-86C7-E87CFFC6EC0B}" destId="{0CBDC225-B496-4449-A933-EF2100C25006}" srcOrd="2" destOrd="0" parTransId="{2F1D7BDC-0057-4C70-9C45-5DF400587BD0}" sibTransId="{D819B359-1433-428F-A40A-6FBCE422742F}"/>
    <dgm:cxn modelId="{47B7F19B-EEDD-480A-A9B4-399F913E6D97}" srcId="{C094B792-FA49-4BC8-86C7-E87CFFC6EC0B}" destId="{D4E6C84C-36CA-4039-93B9-E6D7EB02E56E}" srcOrd="4" destOrd="0" parTransId="{E5F559C1-9CC3-4C73-97D1-7CB35E8EA2CC}" sibTransId="{E5F6DE35-A758-4195-97B2-A095F1190486}"/>
    <dgm:cxn modelId="{FF2544BA-31FE-4072-B279-E1DFB25DA1E9}" type="presOf" srcId="{4B8216C6-4EF5-4635-8F25-B34B2FDA357E}" destId="{32262A7A-11EB-4AAC-90B7-C861D7B3653E}" srcOrd="0" destOrd="0" presId="urn:microsoft.com/office/officeart/2005/8/layout/default"/>
    <dgm:cxn modelId="{1F53DADD-6823-46CC-BA51-7415D2572FE9}" srcId="{C094B792-FA49-4BC8-86C7-E87CFFC6EC0B}" destId="{D98E76DA-7188-400F-8310-113219CF9024}" srcOrd="6" destOrd="0" parTransId="{0FCDAD65-1508-426D-B5BE-A2D35CEBE18B}" sibTransId="{27D16DDA-F79B-4A04-BD58-03CF5351F243}"/>
    <dgm:cxn modelId="{E9F8BF32-3078-49E7-B2D3-CA33DD3BBC82}" type="presParOf" srcId="{8263EC18-45F1-4D11-9D15-151915A95FE7}" destId="{DE9FE288-EC32-4FEB-8646-4350A353BC17}" srcOrd="0" destOrd="0" presId="urn:microsoft.com/office/officeart/2005/8/layout/default"/>
    <dgm:cxn modelId="{DB97FFEF-EC0B-4D1B-80A1-AB130C8A28EE}" type="presParOf" srcId="{8263EC18-45F1-4D11-9D15-151915A95FE7}" destId="{0FFBCB46-2152-48EC-8D56-1B689937E6AF}" srcOrd="1" destOrd="0" presId="urn:microsoft.com/office/officeart/2005/8/layout/default"/>
    <dgm:cxn modelId="{D45ACD8F-8659-4981-8238-C0EFCEB3C0CE}" type="presParOf" srcId="{8263EC18-45F1-4D11-9D15-151915A95FE7}" destId="{42DC2C29-8199-4FDD-8315-6C39C1DB710A}" srcOrd="2" destOrd="0" presId="urn:microsoft.com/office/officeart/2005/8/layout/default"/>
    <dgm:cxn modelId="{3CFBC727-94B0-4249-906B-E0C18091CB84}" type="presParOf" srcId="{8263EC18-45F1-4D11-9D15-151915A95FE7}" destId="{A9084856-810D-48C3-BC89-06DBA487F982}" srcOrd="3" destOrd="0" presId="urn:microsoft.com/office/officeart/2005/8/layout/default"/>
    <dgm:cxn modelId="{994A32CB-530F-4228-877C-F688D583B029}" type="presParOf" srcId="{8263EC18-45F1-4D11-9D15-151915A95FE7}" destId="{AD7BC332-A27D-4A4E-9942-B5D47B9A6788}" srcOrd="4" destOrd="0" presId="urn:microsoft.com/office/officeart/2005/8/layout/default"/>
    <dgm:cxn modelId="{F51E0455-A806-40C0-80C0-23D6C11C6944}" type="presParOf" srcId="{8263EC18-45F1-4D11-9D15-151915A95FE7}" destId="{08FA134E-2471-4DFB-8FDA-AAECA51CB35C}" srcOrd="5" destOrd="0" presId="urn:microsoft.com/office/officeart/2005/8/layout/default"/>
    <dgm:cxn modelId="{F4C8690F-66E5-47A7-A4CC-8646F3FD29A9}" type="presParOf" srcId="{8263EC18-45F1-4D11-9D15-151915A95FE7}" destId="{5419036F-26B1-4CB3-BD48-54EA1FF6B59D}" srcOrd="6" destOrd="0" presId="urn:microsoft.com/office/officeart/2005/8/layout/default"/>
    <dgm:cxn modelId="{8D2BC667-8A87-481D-BE49-81C5A359E5A1}" type="presParOf" srcId="{8263EC18-45F1-4D11-9D15-151915A95FE7}" destId="{E0239630-2285-4464-B363-93265FCD6B11}" srcOrd="7" destOrd="0" presId="urn:microsoft.com/office/officeart/2005/8/layout/default"/>
    <dgm:cxn modelId="{AE3F5EEA-A827-424B-81DA-B5B90186995C}" type="presParOf" srcId="{8263EC18-45F1-4D11-9D15-151915A95FE7}" destId="{4DB8568B-77B0-4963-A6C7-CF6BB514E042}" srcOrd="8" destOrd="0" presId="urn:microsoft.com/office/officeart/2005/8/layout/default"/>
    <dgm:cxn modelId="{7DCC81D1-86BD-4142-AAC8-348917BB7294}" type="presParOf" srcId="{8263EC18-45F1-4D11-9D15-151915A95FE7}" destId="{895AF0C4-2B6F-406E-931D-5F900E32227C}" srcOrd="9" destOrd="0" presId="urn:microsoft.com/office/officeart/2005/8/layout/default"/>
    <dgm:cxn modelId="{4C4D9238-398E-4C85-8DA4-2114915DB886}" type="presParOf" srcId="{8263EC18-45F1-4D11-9D15-151915A95FE7}" destId="{32262A7A-11EB-4AAC-90B7-C861D7B3653E}" srcOrd="10" destOrd="0" presId="urn:microsoft.com/office/officeart/2005/8/layout/default"/>
    <dgm:cxn modelId="{C4E45870-303E-4E56-9197-EA6572026BA2}" type="presParOf" srcId="{8263EC18-45F1-4D11-9D15-151915A95FE7}" destId="{6DD978F5-F21C-43C6-9CEC-F70B1C31541A}" srcOrd="11" destOrd="0" presId="urn:microsoft.com/office/officeart/2005/8/layout/default"/>
    <dgm:cxn modelId="{D1DF0B0B-8B0A-448F-B4B1-DE5771E6C71E}" type="presParOf" srcId="{8263EC18-45F1-4D11-9D15-151915A95FE7}" destId="{59497CBF-5DE8-4D3C-A08C-5F11B9C22BC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2B415E-2F2F-446C-AFF0-30AF0702541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8A64C87-3D7E-4147-861C-2175823FBCD7}">
      <dgm:prSet/>
      <dgm:spPr/>
      <dgm:t>
        <a:bodyPr/>
        <a:lstStyle/>
        <a:p>
          <a:r>
            <a:rPr lang="en-US"/>
            <a:t>Relationships with CHCs</a:t>
          </a:r>
        </a:p>
      </dgm:t>
    </dgm:pt>
    <dgm:pt modelId="{53E80438-1286-44A7-9889-82294F87AA48}" type="parTrans" cxnId="{1EED8BCA-1868-4428-A122-4A4EEFD6B3E2}">
      <dgm:prSet/>
      <dgm:spPr/>
      <dgm:t>
        <a:bodyPr/>
        <a:lstStyle/>
        <a:p>
          <a:endParaRPr lang="en-US"/>
        </a:p>
      </dgm:t>
    </dgm:pt>
    <dgm:pt modelId="{0AA4FBD5-5A1F-42EA-8D2E-95E9BA922E51}" type="sibTrans" cxnId="{1EED8BCA-1868-4428-A122-4A4EEFD6B3E2}">
      <dgm:prSet/>
      <dgm:spPr/>
      <dgm:t>
        <a:bodyPr/>
        <a:lstStyle/>
        <a:p>
          <a:endParaRPr lang="en-US"/>
        </a:p>
      </dgm:t>
    </dgm:pt>
    <dgm:pt modelId="{6E88DE29-C3D4-4FBA-8D0E-8DE10BEA3115}">
      <dgm:prSet/>
      <dgm:spPr/>
      <dgm:t>
        <a:bodyPr/>
        <a:lstStyle/>
        <a:p>
          <a:r>
            <a:rPr lang="en-US"/>
            <a:t>Worcester Recovery Center</a:t>
          </a:r>
        </a:p>
      </dgm:t>
    </dgm:pt>
    <dgm:pt modelId="{738158DD-F857-4AD1-BA50-B6DDCEE56764}" type="parTrans" cxnId="{96308B1E-39F7-421B-B566-E35C115D9C60}">
      <dgm:prSet/>
      <dgm:spPr/>
      <dgm:t>
        <a:bodyPr/>
        <a:lstStyle/>
        <a:p>
          <a:endParaRPr lang="en-US"/>
        </a:p>
      </dgm:t>
    </dgm:pt>
    <dgm:pt modelId="{6CBB45CE-BF23-4F05-9412-FE9B5266FA78}" type="sibTrans" cxnId="{96308B1E-39F7-421B-B566-E35C115D9C60}">
      <dgm:prSet/>
      <dgm:spPr/>
      <dgm:t>
        <a:bodyPr/>
        <a:lstStyle/>
        <a:p>
          <a:endParaRPr lang="en-US"/>
        </a:p>
      </dgm:t>
    </dgm:pt>
    <dgm:pt modelId="{E3D72514-52E3-4827-BADE-5973BD6F9B13}">
      <dgm:prSet/>
      <dgm:spPr/>
      <dgm:t>
        <a:bodyPr/>
        <a:lstStyle/>
        <a:p>
          <a:r>
            <a:rPr lang="en-US"/>
            <a:t>School Health (schools, colleges)</a:t>
          </a:r>
        </a:p>
      </dgm:t>
    </dgm:pt>
    <dgm:pt modelId="{26FA6D2A-F166-4C47-8B2A-C493CF5F796C}" type="parTrans" cxnId="{5A9A1CF4-210F-4209-9007-4B263B325A88}">
      <dgm:prSet/>
      <dgm:spPr/>
      <dgm:t>
        <a:bodyPr/>
        <a:lstStyle/>
        <a:p>
          <a:endParaRPr lang="en-US"/>
        </a:p>
      </dgm:t>
    </dgm:pt>
    <dgm:pt modelId="{6E334A1F-8531-4CCF-8EC8-A19B0FF59C45}" type="sibTrans" cxnId="{5A9A1CF4-210F-4209-9007-4B263B325A88}">
      <dgm:prSet/>
      <dgm:spPr/>
      <dgm:t>
        <a:bodyPr/>
        <a:lstStyle/>
        <a:p>
          <a:endParaRPr lang="en-US"/>
        </a:p>
      </dgm:t>
    </dgm:pt>
    <dgm:pt modelId="{AC133843-DDDC-45E1-85AB-6C49C7BF3DD6}">
      <dgm:prSet/>
      <dgm:spPr/>
      <dgm:t>
        <a:bodyPr/>
        <a:lstStyle/>
        <a:p>
          <a:r>
            <a:rPr lang="en-US"/>
            <a:t>Community Health Link: SUD &amp; Wellness</a:t>
          </a:r>
        </a:p>
      </dgm:t>
    </dgm:pt>
    <dgm:pt modelId="{6C2EE7D3-1C8E-4A9C-99B2-C1C3B94BDA1B}" type="parTrans" cxnId="{37FF54B8-667C-49DF-8923-ECD256CDD185}">
      <dgm:prSet/>
      <dgm:spPr/>
      <dgm:t>
        <a:bodyPr/>
        <a:lstStyle/>
        <a:p>
          <a:endParaRPr lang="en-US"/>
        </a:p>
      </dgm:t>
    </dgm:pt>
    <dgm:pt modelId="{D5D92D54-6608-41E0-8AC5-8276E570B82E}" type="sibTrans" cxnId="{37FF54B8-667C-49DF-8923-ECD256CDD185}">
      <dgm:prSet/>
      <dgm:spPr/>
      <dgm:t>
        <a:bodyPr/>
        <a:lstStyle/>
        <a:p>
          <a:endParaRPr lang="en-US"/>
        </a:p>
      </dgm:t>
    </dgm:pt>
    <dgm:pt modelId="{436BEE07-341F-4B76-83FC-7911677C982C}">
      <dgm:prSet/>
      <dgm:spPr/>
      <dgm:t>
        <a:bodyPr/>
        <a:lstStyle/>
        <a:p>
          <a:r>
            <a:rPr lang="en-US" dirty="0"/>
            <a:t>Homeless Outreach &amp; Advocacy</a:t>
          </a:r>
        </a:p>
      </dgm:t>
    </dgm:pt>
    <dgm:pt modelId="{BC7ED819-34BB-4F0D-8420-99FC3FE370D1}" type="parTrans" cxnId="{F0589E63-94ED-46F2-B8A7-3F585E5072FB}">
      <dgm:prSet/>
      <dgm:spPr/>
      <dgm:t>
        <a:bodyPr/>
        <a:lstStyle/>
        <a:p>
          <a:endParaRPr lang="en-US"/>
        </a:p>
      </dgm:t>
    </dgm:pt>
    <dgm:pt modelId="{A658E567-3AC8-4A87-899C-926EB501DEF0}" type="sibTrans" cxnId="{F0589E63-94ED-46F2-B8A7-3F585E5072FB}">
      <dgm:prSet/>
      <dgm:spPr/>
      <dgm:t>
        <a:bodyPr/>
        <a:lstStyle/>
        <a:p>
          <a:endParaRPr lang="en-US"/>
        </a:p>
      </dgm:t>
    </dgm:pt>
    <dgm:pt modelId="{F0D4C68A-F6C1-4966-AD93-AD98A87340EB}">
      <dgm:prSet/>
      <dgm:spPr/>
      <dgm:t>
        <a:bodyPr/>
        <a:lstStyle/>
        <a:p>
          <a:r>
            <a:rPr lang="en-US" dirty="0"/>
            <a:t>Worcester </a:t>
          </a:r>
        </a:p>
        <a:p>
          <a:r>
            <a:rPr lang="en-US" dirty="0"/>
            <a:t>Free Care Collaborative</a:t>
          </a:r>
        </a:p>
      </dgm:t>
    </dgm:pt>
    <dgm:pt modelId="{02DCB913-C219-40DC-BE53-2EEEC40ABA78}" type="parTrans" cxnId="{887754F0-C20A-40F9-B402-431B66024067}">
      <dgm:prSet/>
      <dgm:spPr/>
      <dgm:t>
        <a:bodyPr/>
        <a:lstStyle/>
        <a:p>
          <a:endParaRPr lang="en-US"/>
        </a:p>
      </dgm:t>
    </dgm:pt>
    <dgm:pt modelId="{7F776605-B630-4624-8091-382A12A6109E}" type="sibTrans" cxnId="{887754F0-C20A-40F9-B402-431B66024067}">
      <dgm:prSet/>
      <dgm:spPr/>
      <dgm:t>
        <a:bodyPr/>
        <a:lstStyle/>
        <a:p>
          <a:endParaRPr lang="en-US"/>
        </a:p>
      </dgm:t>
    </dgm:pt>
    <dgm:pt modelId="{64E8C21E-178E-4188-B2EA-7E89EF495C2B}" type="pres">
      <dgm:prSet presAssocID="{7A2B415E-2F2F-446C-AFF0-30AF07025414}" presName="diagram" presStyleCnt="0">
        <dgm:presLayoutVars>
          <dgm:dir/>
          <dgm:resizeHandles val="exact"/>
        </dgm:presLayoutVars>
      </dgm:prSet>
      <dgm:spPr/>
    </dgm:pt>
    <dgm:pt modelId="{351D566D-3AEE-4215-8EEB-D5076D23B7EE}" type="pres">
      <dgm:prSet presAssocID="{C8A64C87-3D7E-4147-861C-2175823FBCD7}" presName="node" presStyleLbl="node1" presStyleIdx="0" presStyleCnt="6">
        <dgm:presLayoutVars>
          <dgm:bulletEnabled val="1"/>
        </dgm:presLayoutVars>
      </dgm:prSet>
      <dgm:spPr/>
    </dgm:pt>
    <dgm:pt modelId="{84677B85-8B8F-47A3-B903-7EBC986A1665}" type="pres">
      <dgm:prSet presAssocID="{0AA4FBD5-5A1F-42EA-8D2E-95E9BA922E51}" presName="sibTrans" presStyleCnt="0"/>
      <dgm:spPr/>
    </dgm:pt>
    <dgm:pt modelId="{5B4CB06C-7F27-4DF3-8D4B-47EF5921AD34}" type="pres">
      <dgm:prSet presAssocID="{6E88DE29-C3D4-4FBA-8D0E-8DE10BEA3115}" presName="node" presStyleLbl="node1" presStyleIdx="1" presStyleCnt="6">
        <dgm:presLayoutVars>
          <dgm:bulletEnabled val="1"/>
        </dgm:presLayoutVars>
      </dgm:prSet>
      <dgm:spPr/>
    </dgm:pt>
    <dgm:pt modelId="{763239B9-DB29-4236-A312-6789AE5ADEEA}" type="pres">
      <dgm:prSet presAssocID="{6CBB45CE-BF23-4F05-9412-FE9B5266FA78}" presName="sibTrans" presStyleCnt="0"/>
      <dgm:spPr/>
    </dgm:pt>
    <dgm:pt modelId="{7A00C102-B93C-4587-B2A9-18A69277C5F2}" type="pres">
      <dgm:prSet presAssocID="{E3D72514-52E3-4827-BADE-5973BD6F9B13}" presName="node" presStyleLbl="node1" presStyleIdx="2" presStyleCnt="6">
        <dgm:presLayoutVars>
          <dgm:bulletEnabled val="1"/>
        </dgm:presLayoutVars>
      </dgm:prSet>
      <dgm:spPr/>
    </dgm:pt>
    <dgm:pt modelId="{D5CBFE01-71E8-45D2-A216-6E3253AB4311}" type="pres">
      <dgm:prSet presAssocID="{6E334A1F-8531-4CCF-8EC8-A19B0FF59C45}" presName="sibTrans" presStyleCnt="0"/>
      <dgm:spPr/>
    </dgm:pt>
    <dgm:pt modelId="{D5183256-9666-459B-86D6-EEE7795ADCA6}" type="pres">
      <dgm:prSet presAssocID="{AC133843-DDDC-45E1-85AB-6C49C7BF3DD6}" presName="node" presStyleLbl="node1" presStyleIdx="3" presStyleCnt="6">
        <dgm:presLayoutVars>
          <dgm:bulletEnabled val="1"/>
        </dgm:presLayoutVars>
      </dgm:prSet>
      <dgm:spPr/>
    </dgm:pt>
    <dgm:pt modelId="{D34DCDF3-1287-46A3-8E5D-81E74F6ECFB4}" type="pres">
      <dgm:prSet presAssocID="{D5D92D54-6608-41E0-8AC5-8276E570B82E}" presName="sibTrans" presStyleCnt="0"/>
      <dgm:spPr/>
    </dgm:pt>
    <dgm:pt modelId="{72901FC6-D7A0-423B-9486-A1A1E0B2DDB1}" type="pres">
      <dgm:prSet presAssocID="{436BEE07-341F-4B76-83FC-7911677C982C}" presName="node" presStyleLbl="node1" presStyleIdx="4" presStyleCnt="6">
        <dgm:presLayoutVars>
          <dgm:bulletEnabled val="1"/>
        </dgm:presLayoutVars>
      </dgm:prSet>
      <dgm:spPr/>
    </dgm:pt>
    <dgm:pt modelId="{734563F1-0FA5-41C2-AE06-6F5B7C7490DB}" type="pres">
      <dgm:prSet presAssocID="{A658E567-3AC8-4A87-899C-926EB501DEF0}" presName="sibTrans" presStyleCnt="0"/>
      <dgm:spPr/>
    </dgm:pt>
    <dgm:pt modelId="{4A348CFC-ECD9-49E8-9C46-8F108CCFB811}" type="pres">
      <dgm:prSet presAssocID="{F0D4C68A-F6C1-4966-AD93-AD98A87340EB}" presName="node" presStyleLbl="node1" presStyleIdx="5" presStyleCnt="6">
        <dgm:presLayoutVars>
          <dgm:bulletEnabled val="1"/>
        </dgm:presLayoutVars>
      </dgm:prSet>
      <dgm:spPr/>
    </dgm:pt>
  </dgm:ptLst>
  <dgm:cxnLst>
    <dgm:cxn modelId="{C78AF200-5393-4E47-BBD7-1349E4481566}" type="presOf" srcId="{E3D72514-52E3-4827-BADE-5973BD6F9B13}" destId="{7A00C102-B93C-4587-B2A9-18A69277C5F2}" srcOrd="0" destOrd="0" presId="urn:microsoft.com/office/officeart/2005/8/layout/default"/>
    <dgm:cxn modelId="{2D0F0D0C-41FD-4BD4-800F-78AE16B1C7A8}" type="presOf" srcId="{7A2B415E-2F2F-446C-AFF0-30AF07025414}" destId="{64E8C21E-178E-4188-B2EA-7E89EF495C2B}" srcOrd="0" destOrd="0" presId="urn:microsoft.com/office/officeart/2005/8/layout/default"/>
    <dgm:cxn modelId="{96308B1E-39F7-421B-B566-E35C115D9C60}" srcId="{7A2B415E-2F2F-446C-AFF0-30AF07025414}" destId="{6E88DE29-C3D4-4FBA-8D0E-8DE10BEA3115}" srcOrd="1" destOrd="0" parTransId="{738158DD-F857-4AD1-BA50-B6DDCEE56764}" sibTransId="{6CBB45CE-BF23-4F05-9412-FE9B5266FA78}"/>
    <dgm:cxn modelId="{F0589E63-94ED-46F2-B8A7-3F585E5072FB}" srcId="{7A2B415E-2F2F-446C-AFF0-30AF07025414}" destId="{436BEE07-341F-4B76-83FC-7911677C982C}" srcOrd="4" destOrd="0" parTransId="{BC7ED819-34BB-4F0D-8420-99FC3FE370D1}" sibTransId="{A658E567-3AC8-4A87-899C-926EB501DEF0}"/>
    <dgm:cxn modelId="{109A3F8C-3451-4535-BCCB-FB984404463F}" type="presOf" srcId="{AC133843-DDDC-45E1-85AB-6C49C7BF3DD6}" destId="{D5183256-9666-459B-86D6-EEE7795ADCA6}" srcOrd="0" destOrd="0" presId="urn:microsoft.com/office/officeart/2005/8/layout/default"/>
    <dgm:cxn modelId="{37FF54B8-667C-49DF-8923-ECD256CDD185}" srcId="{7A2B415E-2F2F-446C-AFF0-30AF07025414}" destId="{AC133843-DDDC-45E1-85AB-6C49C7BF3DD6}" srcOrd="3" destOrd="0" parTransId="{6C2EE7D3-1C8E-4A9C-99B2-C1C3B94BDA1B}" sibTransId="{D5D92D54-6608-41E0-8AC5-8276E570B82E}"/>
    <dgm:cxn modelId="{DE1DD5BA-56A1-4709-A084-A8F21229C351}" type="presOf" srcId="{6E88DE29-C3D4-4FBA-8D0E-8DE10BEA3115}" destId="{5B4CB06C-7F27-4DF3-8D4B-47EF5921AD34}" srcOrd="0" destOrd="0" presId="urn:microsoft.com/office/officeart/2005/8/layout/default"/>
    <dgm:cxn modelId="{B98B05C1-2D93-4521-916A-946989024EDF}" type="presOf" srcId="{C8A64C87-3D7E-4147-861C-2175823FBCD7}" destId="{351D566D-3AEE-4215-8EEB-D5076D23B7EE}" srcOrd="0" destOrd="0" presId="urn:microsoft.com/office/officeart/2005/8/layout/default"/>
    <dgm:cxn modelId="{1EED8BCA-1868-4428-A122-4A4EEFD6B3E2}" srcId="{7A2B415E-2F2F-446C-AFF0-30AF07025414}" destId="{C8A64C87-3D7E-4147-861C-2175823FBCD7}" srcOrd="0" destOrd="0" parTransId="{53E80438-1286-44A7-9889-82294F87AA48}" sibTransId="{0AA4FBD5-5A1F-42EA-8D2E-95E9BA922E51}"/>
    <dgm:cxn modelId="{0625C0D7-AF50-4F1C-A1E2-0B61DDCB36C8}" type="presOf" srcId="{436BEE07-341F-4B76-83FC-7911677C982C}" destId="{72901FC6-D7A0-423B-9486-A1A1E0B2DDB1}" srcOrd="0" destOrd="0" presId="urn:microsoft.com/office/officeart/2005/8/layout/default"/>
    <dgm:cxn modelId="{B24DAEDC-38F3-449D-8553-98F671091EF8}" type="presOf" srcId="{F0D4C68A-F6C1-4966-AD93-AD98A87340EB}" destId="{4A348CFC-ECD9-49E8-9C46-8F108CCFB811}" srcOrd="0" destOrd="0" presId="urn:microsoft.com/office/officeart/2005/8/layout/default"/>
    <dgm:cxn modelId="{887754F0-C20A-40F9-B402-431B66024067}" srcId="{7A2B415E-2F2F-446C-AFF0-30AF07025414}" destId="{F0D4C68A-F6C1-4966-AD93-AD98A87340EB}" srcOrd="5" destOrd="0" parTransId="{02DCB913-C219-40DC-BE53-2EEEC40ABA78}" sibTransId="{7F776605-B630-4624-8091-382A12A6109E}"/>
    <dgm:cxn modelId="{5A9A1CF4-210F-4209-9007-4B263B325A88}" srcId="{7A2B415E-2F2F-446C-AFF0-30AF07025414}" destId="{E3D72514-52E3-4827-BADE-5973BD6F9B13}" srcOrd="2" destOrd="0" parTransId="{26FA6D2A-F166-4C47-8B2A-C493CF5F796C}" sibTransId="{6E334A1F-8531-4CCF-8EC8-A19B0FF59C45}"/>
    <dgm:cxn modelId="{66D9E443-4B8D-4875-B730-E5D5B13DBE90}" type="presParOf" srcId="{64E8C21E-178E-4188-B2EA-7E89EF495C2B}" destId="{351D566D-3AEE-4215-8EEB-D5076D23B7EE}" srcOrd="0" destOrd="0" presId="urn:microsoft.com/office/officeart/2005/8/layout/default"/>
    <dgm:cxn modelId="{A93155F6-CD39-4B23-BC4D-693666171591}" type="presParOf" srcId="{64E8C21E-178E-4188-B2EA-7E89EF495C2B}" destId="{84677B85-8B8F-47A3-B903-7EBC986A1665}" srcOrd="1" destOrd="0" presId="urn:microsoft.com/office/officeart/2005/8/layout/default"/>
    <dgm:cxn modelId="{80915B48-FDC9-4E3A-921A-B9108E7A18AC}" type="presParOf" srcId="{64E8C21E-178E-4188-B2EA-7E89EF495C2B}" destId="{5B4CB06C-7F27-4DF3-8D4B-47EF5921AD34}" srcOrd="2" destOrd="0" presId="urn:microsoft.com/office/officeart/2005/8/layout/default"/>
    <dgm:cxn modelId="{DE2CC500-BFF7-4C36-B442-5AEE6256FB12}" type="presParOf" srcId="{64E8C21E-178E-4188-B2EA-7E89EF495C2B}" destId="{763239B9-DB29-4236-A312-6789AE5ADEEA}" srcOrd="3" destOrd="0" presId="urn:microsoft.com/office/officeart/2005/8/layout/default"/>
    <dgm:cxn modelId="{6D4AAD8A-1173-4C2C-BD28-2B66EBCF5745}" type="presParOf" srcId="{64E8C21E-178E-4188-B2EA-7E89EF495C2B}" destId="{7A00C102-B93C-4587-B2A9-18A69277C5F2}" srcOrd="4" destOrd="0" presId="urn:microsoft.com/office/officeart/2005/8/layout/default"/>
    <dgm:cxn modelId="{57410728-E2A1-401C-86F4-982FA6D40243}" type="presParOf" srcId="{64E8C21E-178E-4188-B2EA-7E89EF495C2B}" destId="{D5CBFE01-71E8-45D2-A216-6E3253AB4311}" srcOrd="5" destOrd="0" presId="urn:microsoft.com/office/officeart/2005/8/layout/default"/>
    <dgm:cxn modelId="{FAA5524E-EC2B-4297-A32D-B605FAF384D8}" type="presParOf" srcId="{64E8C21E-178E-4188-B2EA-7E89EF495C2B}" destId="{D5183256-9666-459B-86D6-EEE7795ADCA6}" srcOrd="6" destOrd="0" presId="urn:microsoft.com/office/officeart/2005/8/layout/default"/>
    <dgm:cxn modelId="{C2CAB211-DFCD-41C1-9EED-3B62CF306BF3}" type="presParOf" srcId="{64E8C21E-178E-4188-B2EA-7E89EF495C2B}" destId="{D34DCDF3-1287-46A3-8E5D-81E74F6ECFB4}" srcOrd="7" destOrd="0" presId="urn:microsoft.com/office/officeart/2005/8/layout/default"/>
    <dgm:cxn modelId="{93ABBEF6-27A2-44C5-9692-D2EC4392AD73}" type="presParOf" srcId="{64E8C21E-178E-4188-B2EA-7E89EF495C2B}" destId="{72901FC6-D7A0-423B-9486-A1A1E0B2DDB1}" srcOrd="8" destOrd="0" presId="urn:microsoft.com/office/officeart/2005/8/layout/default"/>
    <dgm:cxn modelId="{CAE85DE9-4E1B-42F7-B515-357D7865A736}" type="presParOf" srcId="{64E8C21E-178E-4188-B2EA-7E89EF495C2B}" destId="{734563F1-0FA5-41C2-AE06-6F5B7C7490DB}" srcOrd="9" destOrd="0" presId="urn:microsoft.com/office/officeart/2005/8/layout/default"/>
    <dgm:cxn modelId="{25730DD4-D954-4994-9D48-9776C8CC2DF7}" type="presParOf" srcId="{64E8C21E-178E-4188-B2EA-7E89EF495C2B}" destId="{4A348CFC-ECD9-49E8-9C46-8F108CCFB81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FE288-EC32-4FEB-8646-4350A353BC17}">
      <dsp:nvSpPr>
        <dsp:cNvPr id="0" name=""/>
        <dsp:cNvSpPr/>
      </dsp:nvSpPr>
      <dsp:spPr>
        <a:xfrm>
          <a:off x="986205" y="3516"/>
          <a:ext cx="2553710" cy="15322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Intersection of Health &amp; Criminal Legal System</a:t>
          </a:r>
        </a:p>
      </dsp:txBody>
      <dsp:txXfrm>
        <a:off x="986205" y="3516"/>
        <a:ext cx="2553710" cy="1532226"/>
      </dsp:txXfrm>
    </dsp:sp>
    <dsp:sp modelId="{42DC2C29-8199-4FDD-8315-6C39C1DB710A}">
      <dsp:nvSpPr>
        <dsp:cNvPr id="0" name=""/>
        <dsp:cNvSpPr/>
      </dsp:nvSpPr>
      <dsp:spPr>
        <a:xfrm>
          <a:off x="3795287" y="3516"/>
          <a:ext cx="2553710" cy="15322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Oral Health</a:t>
          </a:r>
        </a:p>
      </dsp:txBody>
      <dsp:txXfrm>
        <a:off x="3795287" y="3516"/>
        <a:ext cx="2553710" cy="1532226"/>
      </dsp:txXfrm>
    </dsp:sp>
    <dsp:sp modelId="{AD7BC332-A27D-4A4E-9942-B5D47B9A6788}">
      <dsp:nvSpPr>
        <dsp:cNvPr id="0" name=""/>
        <dsp:cNvSpPr/>
      </dsp:nvSpPr>
      <dsp:spPr>
        <a:xfrm>
          <a:off x="986205" y="1791114"/>
          <a:ext cx="2553710" cy="153222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Opioid Use Disorder Policy</a:t>
          </a:r>
        </a:p>
      </dsp:txBody>
      <dsp:txXfrm>
        <a:off x="986205" y="1791114"/>
        <a:ext cx="2553710" cy="1532226"/>
      </dsp:txXfrm>
    </dsp:sp>
    <dsp:sp modelId="{5419036F-26B1-4CB3-BD48-54EA1FF6B59D}">
      <dsp:nvSpPr>
        <dsp:cNvPr id="0" name=""/>
        <dsp:cNvSpPr/>
      </dsp:nvSpPr>
      <dsp:spPr>
        <a:xfrm>
          <a:off x="3795287" y="1791114"/>
          <a:ext cx="2553710" cy="153222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Disability Services &amp; Research</a:t>
          </a:r>
        </a:p>
      </dsp:txBody>
      <dsp:txXfrm>
        <a:off x="3795287" y="1791114"/>
        <a:ext cx="2553710" cy="1532226"/>
      </dsp:txXfrm>
    </dsp:sp>
    <dsp:sp modelId="{4DB8568B-77B0-4963-A6C7-CF6BB514E042}">
      <dsp:nvSpPr>
        <dsp:cNvPr id="0" name=""/>
        <dsp:cNvSpPr/>
      </dsp:nvSpPr>
      <dsp:spPr>
        <a:xfrm>
          <a:off x="986205" y="3578712"/>
          <a:ext cx="2553710" cy="153222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Healthy Baby Collaborative</a:t>
          </a:r>
        </a:p>
      </dsp:txBody>
      <dsp:txXfrm>
        <a:off x="986205" y="3578712"/>
        <a:ext cx="2553710" cy="1532226"/>
      </dsp:txXfrm>
    </dsp:sp>
    <dsp:sp modelId="{32262A7A-11EB-4AAC-90B7-C861D7B3653E}">
      <dsp:nvSpPr>
        <dsp:cNvPr id="0" name=""/>
        <dsp:cNvSpPr/>
      </dsp:nvSpPr>
      <dsp:spPr>
        <a:xfrm>
          <a:off x="3795287" y="3578712"/>
          <a:ext cx="2553710" cy="15322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Food Insecurity</a:t>
          </a:r>
        </a:p>
      </dsp:txBody>
      <dsp:txXfrm>
        <a:off x="3795287" y="3578712"/>
        <a:ext cx="2553710" cy="1532226"/>
      </dsp:txXfrm>
    </dsp:sp>
    <dsp:sp modelId="{59497CBF-5DE8-4D3C-A08C-5F11B9C22BC8}">
      <dsp:nvSpPr>
        <dsp:cNvPr id="0" name=""/>
        <dsp:cNvSpPr/>
      </dsp:nvSpPr>
      <dsp:spPr>
        <a:xfrm>
          <a:off x="2390746" y="5366309"/>
          <a:ext cx="2553710" cy="153222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MassHealth Leadership in Pharmacy</a:t>
          </a:r>
        </a:p>
      </dsp:txBody>
      <dsp:txXfrm>
        <a:off x="2390746" y="5366309"/>
        <a:ext cx="2553710" cy="1532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D566D-3AEE-4215-8EEB-D5076D23B7EE}">
      <dsp:nvSpPr>
        <dsp:cNvPr id="0" name=""/>
        <dsp:cNvSpPr/>
      </dsp:nvSpPr>
      <dsp:spPr>
        <a:xfrm>
          <a:off x="613928" y="1871"/>
          <a:ext cx="4005005" cy="2403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Relationships with CHCs</a:t>
          </a:r>
        </a:p>
      </dsp:txBody>
      <dsp:txXfrm>
        <a:off x="613928" y="1871"/>
        <a:ext cx="4005005" cy="2403003"/>
      </dsp:txXfrm>
    </dsp:sp>
    <dsp:sp modelId="{5B4CB06C-7F27-4DF3-8D4B-47EF5921AD34}">
      <dsp:nvSpPr>
        <dsp:cNvPr id="0" name=""/>
        <dsp:cNvSpPr/>
      </dsp:nvSpPr>
      <dsp:spPr>
        <a:xfrm>
          <a:off x="5019434" y="1871"/>
          <a:ext cx="4005005" cy="2403003"/>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Worcester Recovery Center</a:t>
          </a:r>
        </a:p>
      </dsp:txBody>
      <dsp:txXfrm>
        <a:off x="5019434" y="1871"/>
        <a:ext cx="4005005" cy="2403003"/>
      </dsp:txXfrm>
    </dsp:sp>
    <dsp:sp modelId="{7A00C102-B93C-4587-B2A9-18A69277C5F2}">
      <dsp:nvSpPr>
        <dsp:cNvPr id="0" name=""/>
        <dsp:cNvSpPr/>
      </dsp:nvSpPr>
      <dsp:spPr>
        <a:xfrm>
          <a:off x="613928" y="2805375"/>
          <a:ext cx="4005005" cy="2403003"/>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School Health (schools, colleges)</a:t>
          </a:r>
        </a:p>
      </dsp:txBody>
      <dsp:txXfrm>
        <a:off x="613928" y="2805375"/>
        <a:ext cx="4005005" cy="2403003"/>
      </dsp:txXfrm>
    </dsp:sp>
    <dsp:sp modelId="{D5183256-9666-459B-86D6-EEE7795ADCA6}">
      <dsp:nvSpPr>
        <dsp:cNvPr id="0" name=""/>
        <dsp:cNvSpPr/>
      </dsp:nvSpPr>
      <dsp:spPr>
        <a:xfrm>
          <a:off x="5019434" y="2805375"/>
          <a:ext cx="4005005" cy="2403003"/>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a:t>Community Health Link: SUD &amp; Wellness</a:t>
          </a:r>
        </a:p>
      </dsp:txBody>
      <dsp:txXfrm>
        <a:off x="5019434" y="2805375"/>
        <a:ext cx="4005005" cy="2403003"/>
      </dsp:txXfrm>
    </dsp:sp>
    <dsp:sp modelId="{72901FC6-D7A0-423B-9486-A1A1E0B2DDB1}">
      <dsp:nvSpPr>
        <dsp:cNvPr id="0" name=""/>
        <dsp:cNvSpPr/>
      </dsp:nvSpPr>
      <dsp:spPr>
        <a:xfrm>
          <a:off x="613928" y="5608879"/>
          <a:ext cx="4005005" cy="2403003"/>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Homeless Outreach &amp; Advocacy</a:t>
          </a:r>
        </a:p>
      </dsp:txBody>
      <dsp:txXfrm>
        <a:off x="613928" y="5608879"/>
        <a:ext cx="4005005" cy="2403003"/>
      </dsp:txXfrm>
    </dsp:sp>
    <dsp:sp modelId="{4A348CFC-ECD9-49E8-9C46-8F108CCFB811}">
      <dsp:nvSpPr>
        <dsp:cNvPr id="0" name=""/>
        <dsp:cNvSpPr/>
      </dsp:nvSpPr>
      <dsp:spPr>
        <a:xfrm>
          <a:off x="5019434" y="5608879"/>
          <a:ext cx="4005005" cy="240300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Worcester </a:t>
          </a:r>
        </a:p>
        <a:p>
          <a:pPr marL="0" lvl="0" indent="0" algn="ctr" defTabSz="1911350">
            <a:lnSpc>
              <a:spcPct val="90000"/>
            </a:lnSpc>
            <a:spcBef>
              <a:spcPct val="0"/>
            </a:spcBef>
            <a:spcAft>
              <a:spcPct val="35000"/>
            </a:spcAft>
            <a:buNone/>
          </a:pPr>
          <a:r>
            <a:rPr lang="en-US" sz="4300" kern="1200" dirty="0"/>
            <a:t>Free Care Collaborative</a:t>
          </a:r>
        </a:p>
      </dsp:txBody>
      <dsp:txXfrm>
        <a:off x="5019434" y="5608879"/>
        <a:ext cx="4005005" cy="24030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1646133"/>
            <a:ext cx="1321308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1943100" y="5282989"/>
            <a:ext cx="116586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D89F0B-0837-42F7-BD99-81BF67C64D19}"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56153-0DB5-499B-B378-E7E225DA2177}" type="slidenum">
              <a:rPr lang="en-US" smtClean="0"/>
              <a:t>‹#›</a:t>
            </a:fld>
            <a:endParaRPr lang="en-US"/>
          </a:p>
        </p:txBody>
      </p:sp>
    </p:spTree>
    <p:extLst>
      <p:ext uri="{BB962C8B-B14F-4D97-AF65-F5344CB8AC3E}">
        <p14:creationId xmlns:p14="http://schemas.microsoft.com/office/powerpoint/2010/main" val="215871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89F0B-0837-42F7-BD99-81BF67C64D19}"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56153-0DB5-499B-B378-E7E225DA2177}" type="slidenum">
              <a:rPr lang="en-US" smtClean="0"/>
              <a:t>‹#›</a:t>
            </a:fld>
            <a:endParaRPr lang="en-US"/>
          </a:p>
        </p:txBody>
      </p:sp>
    </p:spTree>
    <p:extLst>
      <p:ext uri="{BB962C8B-B14F-4D97-AF65-F5344CB8AC3E}">
        <p14:creationId xmlns:p14="http://schemas.microsoft.com/office/powerpoint/2010/main" val="221824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8706" y="535517"/>
            <a:ext cx="9861233"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89F0B-0837-42F7-BD99-81BF67C64D19}"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56153-0DB5-499B-B378-E7E225DA2177}" type="slidenum">
              <a:rPr lang="en-US" smtClean="0"/>
              <a:t>‹#›</a:t>
            </a:fld>
            <a:endParaRPr lang="en-US"/>
          </a:p>
        </p:txBody>
      </p:sp>
    </p:spTree>
    <p:extLst>
      <p:ext uri="{BB962C8B-B14F-4D97-AF65-F5344CB8AC3E}">
        <p14:creationId xmlns:p14="http://schemas.microsoft.com/office/powerpoint/2010/main" val="3757381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9B7C-ADAB-4996-A446-3B42A3B03A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606B5F-52AA-483A-90F2-B17BB1F9CE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550FB-1437-4CCB-B2DB-03DBE5F25DC6}"/>
              </a:ext>
            </a:extLst>
          </p:cNvPr>
          <p:cNvSpPr>
            <a:spLocks noGrp="1"/>
          </p:cNvSpPr>
          <p:nvPr>
            <p:ph type="dt" sz="half" idx="10"/>
          </p:nvPr>
        </p:nvSpPr>
        <p:spPr/>
        <p:txBody>
          <a:bodyPr/>
          <a:lstStyle/>
          <a:p>
            <a:fld id="{7529B5FE-8AD8-4E62-B30A-D2FDA38AA8A7}" type="datetimeFigureOut">
              <a:rPr lang="en-US" smtClean="0"/>
              <a:t>5/18/2022</a:t>
            </a:fld>
            <a:endParaRPr lang="en-US"/>
          </a:p>
        </p:txBody>
      </p:sp>
      <p:sp>
        <p:nvSpPr>
          <p:cNvPr id="5" name="Footer Placeholder 4">
            <a:extLst>
              <a:ext uri="{FF2B5EF4-FFF2-40B4-BE49-F238E27FC236}">
                <a16:creationId xmlns:a16="http://schemas.microsoft.com/office/drawing/2014/main" id="{DDF79BC0-650E-44FF-8E56-3A3B970BF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3727E-D951-4351-8635-42F5B44B763A}"/>
              </a:ext>
            </a:extLst>
          </p:cNvPr>
          <p:cNvSpPr>
            <a:spLocks noGrp="1"/>
          </p:cNvSpPr>
          <p:nvPr>
            <p:ph type="sldNum" sz="quarter" idx="12"/>
          </p:nvPr>
        </p:nvSpPr>
        <p:spPr/>
        <p:txBody>
          <a:bodyPr/>
          <a:lstStyle/>
          <a:p>
            <a:fld id="{2C4EC918-004D-4876-80E4-5F0BF164EDFE}" type="slidenum">
              <a:rPr lang="en-US" smtClean="0"/>
              <a:t>‹#›</a:t>
            </a:fld>
            <a:endParaRPr lang="en-US"/>
          </a:p>
        </p:txBody>
      </p:sp>
    </p:spTree>
    <p:extLst>
      <p:ext uri="{BB962C8B-B14F-4D97-AF65-F5344CB8AC3E}">
        <p14:creationId xmlns:p14="http://schemas.microsoft.com/office/powerpoint/2010/main" val="233358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nockoutHeader+ThreeLists">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347D37-23DF-6143-BBBC-0060EF121515}"/>
              </a:ext>
            </a:extLst>
          </p:cNvPr>
          <p:cNvSpPr>
            <a:spLocks noGrp="1"/>
          </p:cNvSpPr>
          <p:nvPr>
            <p:ph type="body" idx="1"/>
          </p:nvPr>
        </p:nvSpPr>
        <p:spPr>
          <a:xfrm>
            <a:off x="582933" y="2682239"/>
            <a:ext cx="4543426" cy="1208404"/>
          </a:xfrm>
        </p:spPr>
        <p:txBody>
          <a:bodyPr anchor="b">
            <a:normAutofit/>
          </a:bodyPr>
          <a:lstStyle>
            <a:lvl1pPr marL="0" indent="0">
              <a:buNone/>
              <a:defRPr sz="2550" b="1"/>
            </a:lvl1pPr>
            <a:lvl2pPr marL="582902" indent="0">
              <a:buNone/>
              <a:defRPr sz="2550" b="1"/>
            </a:lvl2pPr>
            <a:lvl3pPr marL="1165801" indent="0">
              <a:buNone/>
              <a:defRPr sz="2295" b="1"/>
            </a:lvl3pPr>
            <a:lvl4pPr marL="1748703" indent="0">
              <a:buNone/>
              <a:defRPr sz="2040" b="1"/>
            </a:lvl4pPr>
            <a:lvl5pPr marL="2331604" indent="0">
              <a:buNone/>
              <a:defRPr sz="2040" b="1"/>
            </a:lvl5pPr>
            <a:lvl6pPr marL="2914505" indent="0">
              <a:buNone/>
              <a:defRPr sz="2040" b="1"/>
            </a:lvl6pPr>
            <a:lvl7pPr marL="3497404" indent="0">
              <a:buNone/>
              <a:defRPr sz="2040" b="1"/>
            </a:lvl7pPr>
            <a:lvl8pPr marL="4080306" indent="0">
              <a:buNone/>
              <a:defRPr sz="2040" b="1"/>
            </a:lvl8pPr>
            <a:lvl9pPr marL="4663208" indent="0">
              <a:buNone/>
              <a:defRPr sz="2040" b="1"/>
            </a:lvl9pPr>
          </a:lstStyle>
          <a:p>
            <a:pPr lvl="0"/>
            <a:r>
              <a:rPr lang="en-US"/>
              <a:t>Click to edit Master text styles</a:t>
            </a:r>
          </a:p>
        </p:txBody>
      </p:sp>
      <p:sp>
        <p:nvSpPr>
          <p:cNvPr id="4" name="Content Placeholder 3">
            <a:extLst>
              <a:ext uri="{FF2B5EF4-FFF2-40B4-BE49-F238E27FC236}">
                <a16:creationId xmlns:a16="http://schemas.microsoft.com/office/drawing/2014/main" id="{46496013-A816-5043-8E60-F1E883072C36}"/>
              </a:ext>
            </a:extLst>
          </p:cNvPr>
          <p:cNvSpPr>
            <a:spLocks noGrp="1"/>
          </p:cNvSpPr>
          <p:nvPr>
            <p:ph sz="half" idx="2"/>
          </p:nvPr>
        </p:nvSpPr>
        <p:spPr>
          <a:xfrm>
            <a:off x="582933" y="3989255"/>
            <a:ext cx="4543426" cy="3445661"/>
          </a:xfrm>
        </p:spPr>
        <p:txBody>
          <a:bodyPr>
            <a:normAutofit/>
          </a:bodyPr>
          <a:lstStyle>
            <a:lvl1pPr>
              <a:defRPr sz="2295"/>
            </a:lvl1pPr>
            <a:lvl2pPr>
              <a:defRPr sz="2295"/>
            </a:lvl2pPr>
            <a:lvl3pPr>
              <a:defRPr sz="2295"/>
            </a:lvl3pPr>
            <a:lvl4pPr>
              <a:defRPr sz="2295"/>
            </a:lvl4pPr>
            <a:lvl5pPr>
              <a:defRPr sz="229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C505B516-1988-174F-9581-3E03BC557C87}"/>
              </a:ext>
            </a:extLst>
          </p:cNvPr>
          <p:cNvSpPr>
            <a:spLocks noGrp="1"/>
          </p:cNvSpPr>
          <p:nvPr>
            <p:ph type="body" idx="13"/>
          </p:nvPr>
        </p:nvSpPr>
        <p:spPr>
          <a:xfrm>
            <a:off x="5500690" y="2682239"/>
            <a:ext cx="4543423" cy="1208404"/>
          </a:xfrm>
        </p:spPr>
        <p:txBody>
          <a:bodyPr anchor="b">
            <a:normAutofit/>
          </a:bodyPr>
          <a:lstStyle>
            <a:lvl1pPr marL="0" indent="0">
              <a:buNone/>
              <a:defRPr sz="2550" b="1"/>
            </a:lvl1pPr>
            <a:lvl2pPr marL="582902" indent="0">
              <a:buNone/>
              <a:defRPr sz="2550" b="1"/>
            </a:lvl2pPr>
            <a:lvl3pPr marL="1165801" indent="0">
              <a:buNone/>
              <a:defRPr sz="2295" b="1"/>
            </a:lvl3pPr>
            <a:lvl4pPr marL="1748703" indent="0">
              <a:buNone/>
              <a:defRPr sz="2040" b="1"/>
            </a:lvl4pPr>
            <a:lvl5pPr marL="2331604" indent="0">
              <a:buNone/>
              <a:defRPr sz="2040" b="1"/>
            </a:lvl5pPr>
            <a:lvl6pPr marL="2914505" indent="0">
              <a:buNone/>
              <a:defRPr sz="2040" b="1"/>
            </a:lvl6pPr>
            <a:lvl7pPr marL="3497404" indent="0">
              <a:buNone/>
              <a:defRPr sz="2040" b="1"/>
            </a:lvl7pPr>
            <a:lvl8pPr marL="4080306" indent="0">
              <a:buNone/>
              <a:defRPr sz="2040" b="1"/>
            </a:lvl8pPr>
            <a:lvl9pPr marL="4663208" indent="0">
              <a:buNone/>
              <a:defRPr sz="2040" b="1"/>
            </a:lvl9pPr>
          </a:lstStyle>
          <a:p>
            <a:pPr lvl="0"/>
            <a:r>
              <a:rPr lang="en-US"/>
              <a:t>Click to edit Master text styles</a:t>
            </a:r>
          </a:p>
        </p:txBody>
      </p:sp>
      <p:sp>
        <p:nvSpPr>
          <p:cNvPr id="13" name="Content Placeholder 3">
            <a:extLst>
              <a:ext uri="{FF2B5EF4-FFF2-40B4-BE49-F238E27FC236}">
                <a16:creationId xmlns:a16="http://schemas.microsoft.com/office/drawing/2014/main" id="{C72B652D-A7DC-C448-85BB-0FC91D265F92}"/>
              </a:ext>
            </a:extLst>
          </p:cNvPr>
          <p:cNvSpPr>
            <a:spLocks noGrp="1"/>
          </p:cNvSpPr>
          <p:nvPr>
            <p:ph sz="half" idx="14"/>
          </p:nvPr>
        </p:nvSpPr>
        <p:spPr>
          <a:xfrm>
            <a:off x="5500690" y="3989255"/>
            <a:ext cx="4543422" cy="3445661"/>
          </a:xfrm>
        </p:spPr>
        <p:txBody>
          <a:bodyPr>
            <a:normAutofit/>
          </a:bodyPr>
          <a:lstStyle>
            <a:lvl1pPr>
              <a:defRPr sz="2295"/>
            </a:lvl1pPr>
            <a:lvl2pPr>
              <a:defRPr sz="2295"/>
            </a:lvl2pPr>
            <a:lvl3pPr>
              <a:defRPr sz="2295"/>
            </a:lvl3pPr>
            <a:lvl4pPr>
              <a:defRPr sz="2295"/>
            </a:lvl4pPr>
            <a:lvl5pPr>
              <a:defRPr sz="229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25A1A94E-DB32-0941-88D1-D796254C3DDD}"/>
              </a:ext>
            </a:extLst>
          </p:cNvPr>
          <p:cNvSpPr>
            <a:spLocks noGrp="1"/>
          </p:cNvSpPr>
          <p:nvPr>
            <p:ph type="body" idx="15"/>
          </p:nvPr>
        </p:nvSpPr>
        <p:spPr>
          <a:xfrm>
            <a:off x="10372730" y="2682239"/>
            <a:ext cx="4543423" cy="1208404"/>
          </a:xfrm>
        </p:spPr>
        <p:txBody>
          <a:bodyPr anchor="b">
            <a:normAutofit/>
          </a:bodyPr>
          <a:lstStyle>
            <a:lvl1pPr marL="0" indent="0">
              <a:buNone/>
              <a:defRPr sz="2550" b="1"/>
            </a:lvl1pPr>
            <a:lvl2pPr marL="582902" indent="0">
              <a:buNone/>
              <a:defRPr sz="2550" b="1"/>
            </a:lvl2pPr>
            <a:lvl3pPr marL="1165801" indent="0">
              <a:buNone/>
              <a:defRPr sz="2295" b="1"/>
            </a:lvl3pPr>
            <a:lvl4pPr marL="1748703" indent="0">
              <a:buNone/>
              <a:defRPr sz="2040" b="1"/>
            </a:lvl4pPr>
            <a:lvl5pPr marL="2331604" indent="0">
              <a:buNone/>
              <a:defRPr sz="2040" b="1"/>
            </a:lvl5pPr>
            <a:lvl6pPr marL="2914505" indent="0">
              <a:buNone/>
              <a:defRPr sz="2040" b="1"/>
            </a:lvl6pPr>
            <a:lvl7pPr marL="3497404" indent="0">
              <a:buNone/>
              <a:defRPr sz="2040" b="1"/>
            </a:lvl7pPr>
            <a:lvl8pPr marL="4080306" indent="0">
              <a:buNone/>
              <a:defRPr sz="2040" b="1"/>
            </a:lvl8pPr>
            <a:lvl9pPr marL="4663208" indent="0">
              <a:buNone/>
              <a:defRPr sz="2040" b="1"/>
            </a:lvl9pPr>
          </a:lstStyle>
          <a:p>
            <a:pPr lvl="0"/>
            <a:r>
              <a:rPr lang="en-US"/>
              <a:t>Click to edit Master text styles</a:t>
            </a:r>
          </a:p>
        </p:txBody>
      </p:sp>
      <p:sp>
        <p:nvSpPr>
          <p:cNvPr id="15" name="Content Placeholder 3">
            <a:extLst>
              <a:ext uri="{FF2B5EF4-FFF2-40B4-BE49-F238E27FC236}">
                <a16:creationId xmlns:a16="http://schemas.microsoft.com/office/drawing/2014/main" id="{2BC90C62-D738-6F4E-82BE-E9618E63E093}"/>
              </a:ext>
            </a:extLst>
          </p:cNvPr>
          <p:cNvSpPr>
            <a:spLocks noGrp="1"/>
          </p:cNvSpPr>
          <p:nvPr>
            <p:ph sz="half" idx="16"/>
          </p:nvPr>
        </p:nvSpPr>
        <p:spPr>
          <a:xfrm>
            <a:off x="10372730" y="3989255"/>
            <a:ext cx="4543423" cy="3445661"/>
          </a:xfrm>
        </p:spPr>
        <p:txBody>
          <a:bodyPr>
            <a:normAutofit/>
          </a:bodyPr>
          <a:lstStyle>
            <a:lvl1pPr>
              <a:defRPr sz="2295"/>
            </a:lvl1pPr>
            <a:lvl2pPr>
              <a:defRPr sz="2295"/>
            </a:lvl2pPr>
            <a:lvl3pPr>
              <a:defRPr sz="2295"/>
            </a:lvl3pPr>
            <a:lvl4pPr>
              <a:defRPr sz="2295"/>
            </a:lvl4pPr>
            <a:lvl5pPr>
              <a:defRPr sz="229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a:extLst>
              <a:ext uri="{FF2B5EF4-FFF2-40B4-BE49-F238E27FC236}">
                <a16:creationId xmlns:a16="http://schemas.microsoft.com/office/drawing/2014/main" id="{F31BE896-50CD-BE4D-92F1-F56C0F4F7224}"/>
              </a:ext>
            </a:extLst>
          </p:cNvPr>
          <p:cNvSpPr txBox="1">
            <a:spLocks/>
          </p:cNvSpPr>
          <p:nvPr/>
        </p:nvSpPr>
        <p:spPr>
          <a:xfrm>
            <a:off x="11464290" y="9001337"/>
            <a:ext cx="3497580" cy="535517"/>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2295" smtClean="0">
                <a:solidFill>
                  <a:schemeClr val="tx1"/>
                </a:solidFill>
              </a:rPr>
              <a:pPr/>
              <a:t>‹#›</a:t>
            </a:fld>
            <a:endParaRPr lang="en-US" sz="2295" dirty="0">
              <a:solidFill>
                <a:schemeClr val="tx1"/>
              </a:solidFill>
            </a:endParaRPr>
          </a:p>
        </p:txBody>
      </p:sp>
      <p:pic>
        <p:nvPicPr>
          <p:cNvPr id="19" name="Picture 18" descr="A close up of a logo&#10;&#10;Description automatically generated">
            <a:extLst>
              <a:ext uri="{FF2B5EF4-FFF2-40B4-BE49-F238E27FC236}">
                <a16:creationId xmlns:a16="http://schemas.microsoft.com/office/drawing/2014/main" id="{042DACC2-42D6-9047-92FE-5A85CDF944B5}"/>
              </a:ext>
            </a:extLst>
          </p:cNvPr>
          <p:cNvPicPr>
            <a:picLocks noChangeAspect="1"/>
          </p:cNvPicPr>
          <p:nvPr/>
        </p:nvPicPr>
        <p:blipFill rotWithShape="1">
          <a:blip r:embed="rId3"/>
          <a:srcRect l="-309" t="-91" r="2" b="80054"/>
          <a:stretch/>
        </p:blipFill>
        <p:spPr>
          <a:xfrm>
            <a:off x="-40036" y="0"/>
            <a:ext cx="15576740" cy="2011680"/>
          </a:xfrm>
          <a:prstGeom prst="rect">
            <a:avLst/>
          </a:prstGeom>
        </p:spPr>
      </p:pic>
      <p:sp>
        <p:nvSpPr>
          <p:cNvPr id="20" name="Title 1">
            <a:extLst>
              <a:ext uri="{FF2B5EF4-FFF2-40B4-BE49-F238E27FC236}">
                <a16:creationId xmlns:a16="http://schemas.microsoft.com/office/drawing/2014/main" id="{39A6A5E9-7A5D-5946-BC98-F18EACA98D71}"/>
              </a:ext>
            </a:extLst>
          </p:cNvPr>
          <p:cNvSpPr>
            <a:spLocks noGrp="1"/>
          </p:cNvSpPr>
          <p:nvPr>
            <p:ph type="title"/>
          </p:nvPr>
        </p:nvSpPr>
        <p:spPr>
          <a:xfrm>
            <a:off x="600002" y="734288"/>
            <a:ext cx="14182900" cy="1213665"/>
          </a:xfrm>
          <a:prstGeom prst="rect">
            <a:avLst/>
          </a:prstGeom>
        </p:spPr>
        <p:txBody>
          <a:bodyPr/>
          <a:lstStyle>
            <a:lvl1pPr>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pic>
        <p:nvPicPr>
          <p:cNvPr id="12" name="Picture 11" descr="A picture containing text, sign&#10;&#10;Description automatically generated">
            <a:extLst>
              <a:ext uri="{FF2B5EF4-FFF2-40B4-BE49-F238E27FC236}">
                <a16:creationId xmlns:a16="http://schemas.microsoft.com/office/drawing/2014/main" id="{3F93AEDE-9FF6-0C48-AE20-563F89033679}"/>
              </a:ext>
            </a:extLst>
          </p:cNvPr>
          <p:cNvPicPr>
            <a:picLocks noChangeAspect="1"/>
          </p:cNvPicPr>
          <p:nvPr/>
        </p:nvPicPr>
        <p:blipFill>
          <a:blip r:embed="rId4"/>
          <a:stretch>
            <a:fillRect/>
          </a:stretch>
        </p:blipFill>
        <p:spPr>
          <a:xfrm>
            <a:off x="541024" y="8553365"/>
            <a:ext cx="3552442" cy="938784"/>
          </a:xfrm>
          <a:prstGeom prst="rect">
            <a:avLst/>
          </a:prstGeom>
        </p:spPr>
      </p:pic>
    </p:spTree>
    <p:extLst>
      <p:ext uri="{BB962C8B-B14F-4D97-AF65-F5344CB8AC3E}">
        <p14:creationId xmlns:p14="http://schemas.microsoft.com/office/powerpoint/2010/main" val="825406750"/>
      </p:ext>
    </p:extLst>
  </p:cSld>
  <p:clrMapOvr>
    <a:masterClrMapping/>
  </p:clrMapOvr>
  <p:extLst>
    <p:ext uri="{DCECCB84-F9BA-43D5-87BE-67443E8EF086}">
      <p15:sldGuideLst xmlns:p15="http://schemas.microsoft.com/office/powerpoint/2012/main">
        <p15:guide id="1" orient="horz" pos="3168" userDrawn="1">
          <p15:clr>
            <a:srgbClr val="FBAE40"/>
          </p15:clr>
        </p15:guide>
        <p15:guide id="2" orient="horz" pos="12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7759-E90B-4767-9902-17365808E926}"/>
              </a:ext>
            </a:extLst>
          </p:cNvPr>
          <p:cNvSpPr>
            <a:spLocks noGrp="1"/>
          </p:cNvSpPr>
          <p:nvPr>
            <p:ph type="ctrTitle"/>
          </p:nvPr>
        </p:nvSpPr>
        <p:spPr>
          <a:xfrm>
            <a:off x="1943100" y="1646133"/>
            <a:ext cx="11658600" cy="3501813"/>
          </a:xfrm>
        </p:spPr>
        <p:txBody>
          <a:bodyPr anchor="b"/>
          <a:lstStyle>
            <a:lvl1pPr algn="ctr">
              <a:defRPr sz="7650"/>
            </a:lvl1pPr>
          </a:lstStyle>
          <a:p>
            <a:r>
              <a:rPr lang="en-US"/>
              <a:t>Click to edit Master title style</a:t>
            </a:r>
          </a:p>
        </p:txBody>
      </p:sp>
      <p:sp>
        <p:nvSpPr>
          <p:cNvPr id="3" name="Subtitle 2">
            <a:extLst>
              <a:ext uri="{FF2B5EF4-FFF2-40B4-BE49-F238E27FC236}">
                <a16:creationId xmlns:a16="http://schemas.microsoft.com/office/drawing/2014/main" id="{A9AE16B1-7C9C-4345-AA83-10FB0499A4BA}"/>
              </a:ext>
            </a:extLst>
          </p:cNvPr>
          <p:cNvSpPr>
            <a:spLocks noGrp="1"/>
          </p:cNvSpPr>
          <p:nvPr>
            <p:ph type="subTitle" idx="1"/>
          </p:nvPr>
        </p:nvSpPr>
        <p:spPr>
          <a:xfrm>
            <a:off x="1943100" y="5282989"/>
            <a:ext cx="11658600" cy="2428451"/>
          </a:xfrm>
        </p:spPr>
        <p:txBody>
          <a:bodyPr/>
          <a:lstStyle>
            <a:lvl1pPr marL="0" indent="0" algn="ctr">
              <a:buNone/>
              <a:defRPr sz="3060"/>
            </a:lvl1pPr>
            <a:lvl2pPr marL="582930" indent="0" algn="ctr">
              <a:buNone/>
              <a:defRPr sz="2550"/>
            </a:lvl2pPr>
            <a:lvl3pPr marL="1165860" indent="0" algn="ctr">
              <a:buNone/>
              <a:defRPr sz="2295"/>
            </a:lvl3pPr>
            <a:lvl4pPr marL="1748790" indent="0" algn="ctr">
              <a:buNone/>
              <a:defRPr sz="2040"/>
            </a:lvl4pPr>
            <a:lvl5pPr marL="2331720" indent="0" algn="ctr">
              <a:buNone/>
              <a:defRPr sz="2040"/>
            </a:lvl5pPr>
            <a:lvl6pPr marL="2914650" indent="0" algn="ctr">
              <a:buNone/>
              <a:defRPr sz="2040"/>
            </a:lvl6pPr>
            <a:lvl7pPr marL="3497580" indent="0" algn="ctr">
              <a:buNone/>
              <a:defRPr sz="2040"/>
            </a:lvl7pPr>
            <a:lvl8pPr marL="4080510" indent="0" algn="ctr">
              <a:buNone/>
              <a:defRPr sz="2040"/>
            </a:lvl8pPr>
            <a:lvl9pPr marL="4663440" indent="0" algn="ctr">
              <a:buNone/>
              <a:defRPr sz="2040"/>
            </a:lvl9pPr>
          </a:lstStyle>
          <a:p>
            <a:r>
              <a:rPr lang="en-US"/>
              <a:t>Click to edit Master subtitle style</a:t>
            </a:r>
          </a:p>
        </p:txBody>
      </p:sp>
      <p:sp>
        <p:nvSpPr>
          <p:cNvPr id="4" name="Date Placeholder 3">
            <a:extLst>
              <a:ext uri="{FF2B5EF4-FFF2-40B4-BE49-F238E27FC236}">
                <a16:creationId xmlns:a16="http://schemas.microsoft.com/office/drawing/2014/main" id="{7D814C00-76BC-49B9-98BD-83A50FA158B5}"/>
              </a:ext>
            </a:extLst>
          </p:cNvPr>
          <p:cNvSpPr>
            <a:spLocks noGrp="1"/>
          </p:cNvSpPr>
          <p:nvPr>
            <p:ph type="dt" sz="half" idx="10"/>
          </p:nvPr>
        </p:nvSpPr>
        <p:spPr/>
        <p:txBody>
          <a:bodyPr/>
          <a:lstStyle/>
          <a:p>
            <a:fld id="{7529B5FE-8AD8-4E62-B30A-D2FDA38AA8A7}" type="datetimeFigureOut">
              <a:rPr lang="en-US" smtClean="0"/>
              <a:t>5/18/2022</a:t>
            </a:fld>
            <a:endParaRPr lang="en-US"/>
          </a:p>
        </p:txBody>
      </p:sp>
      <p:sp>
        <p:nvSpPr>
          <p:cNvPr id="5" name="Footer Placeholder 4">
            <a:extLst>
              <a:ext uri="{FF2B5EF4-FFF2-40B4-BE49-F238E27FC236}">
                <a16:creationId xmlns:a16="http://schemas.microsoft.com/office/drawing/2014/main" id="{302C76FB-066A-4790-8991-4AB1AAE33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1F6B3-E1D5-4EF7-AABF-82239EB6F838}"/>
              </a:ext>
            </a:extLst>
          </p:cNvPr>
          <p:cNvSpPr>
            <a:spLocks noGrp="1"/>
          </p:cNvSpPr>
          <p:nvPr>
            <p:ph type="sldNum" sz="quarter" idx="12"/>
          </p:nvPr>
        </p:nvSpPr>
        <p:spPr/>
        <p:txBody>
          <a:bodyPr/>
          <a:lstStyle/>
          <a:p>
            <a:fld id="{2C4EC918-004D-4876-80E4-5F0BF164EDFE}" type="slidenum">
              <a:rPr lang="en-US" smtClean="0"/>
              <a:t>‹#›</a:t>
            </a:fld>
            <a:endParaRPr lang="en-US"/>
          </a:p>
        </p:txBody>
      </p:sp>
    </p:spTree>
    <p:extLst>
      <p:ext uri="{BB962C8B-B14F-4D97-AF65-F5344CB8AC3E}">
        <p14:creationId xmlns:p14="http://schemas.microsoft.com/office/powerpoint/2010/main" val="3975207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D89F0B-0837-42F7-BD99-81BF67C64D19}"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56153-0DB5-499B-B378-E7E225DA2177}" type="slidenum">
              <a:rPr lang="en-US" smtClean="0"/>
              <a:t>‹#›</a:t>
            </a:fld>
            <a:endParaRPr lang="en-US"/>
          </a:p>
        </p:txBody>
      </p:sp>
    </p:spTree>
    <p:extLst>
      <p:ext uri="{BB962C8B-B14F-4D97-AF65-F5344CB8AC3E}">
        <p14:creationId xmlns:p14="http://schemas.microsoft.com/office/powerpoint/2010/main" val="66342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D89F0B-0837-42F7-BD99-81BF67C64D19}"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56153-0DB5-499B-B378-E7E225DA2177}" type="slidenum">
              <a:rPr lang="en-US" smtClean="0"/>
              <a:t>‹#›</a:t>
            </a:fld>
            <a:endParaRPr lang="en-US"/>
          </a:p>
        </p:txBody>
      </p:sp>
    </p:spTree>
    <p:extLst>
      <p:ext uri="{BB962C8B-B14F-4D97-AF65-F5344CB8AC3E}">
        <p14:creationId xmlns:p14="http://schemas.microsoft.com/office/powerpoint/2010/main" val="337413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D89F0B-0837-42F7-BD99-81BF67C64D19}"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56153-0DB5-499B-B378-E7E225DA2177}" type="slidenum">
              <a:rPr lang="en-US" smtClean="0"/>
              <a:t>‹#›</a:t>
            </a:fld>
            <a:endParaRPr lang="en-US"/>
          </a:p>
        </p:txBody>
      </p:sp>
    </p:spTree>
    <p:extLst>
      <p:ext uri="{BB962C8B-B14F-4D97-AF65-F5344CB8AC3E}">
        <p14:creationId xmlns:p14="http://schemas.microsoft.com/office/powerpoint/2010/main" val="377162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Edit Master text styles</a:t>
            </a:r>
          </a:p>
        </p:txBody>
      </p:sp>
      <p:sp>
        <p:nvSpPr>
          <p:cNvPr id="4" name="Content Placeholder 3"/>
          <p:cNvSpPr>
            <a:spLocks noGrp="1"/>
          </p:cNvSpPr>
          <p:nvPr>
            <p:ph sz="half" idx="2"/>
          </p:nvPr>
        </p:nvSpPr>
        <p:spPr>
          <a:xfrm>
            <a:off x="1070731" y="3674110"/>
            <a:ext cx="6576178"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69556" y="2465706"/>
            <a:ext cx="6608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Edit Master text styles</a:t>
            </a:r>
          </a:p>
        </p:txBody>
      </p:sp>
      <p:sp>
        <p:nvSpPr>
          <p:cNvPr id="6" name="Content Placeholder 5"/>
          <p:cNvSpPr>
            <a:spLocks noGrp="1"/>
          </p:cNvSpPr>
          <p:nvPr>
            <p:ph sz="quarter" idx="4"/>
          </p:nvPr>
        </p:nvSpPr>
        <p:spPr>
          <a:xfrm>
            <a:off x="7869556" y="3674110"/>
            <a:ext cx="6608565"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D89F0B-0837-42F7-BD99-81BF67C64D19}"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856153-0DB5-499B-B378-E7E225DA2177}" type="slidenum">
              <a:rPr lang="en-US" smtClean="0"/>
              <a:t>‹#›</a:t>
            </a:fld>
            <a:endParaRPr lang="en-US"/>
          </a:p>
        </p:txBody>
      </p:sp>
    </p:spTree>
    <p:extLst>
      <p:ext uri="{BB962C8B-B14F-4D97-AF65-F5344CB8AC3E}">
        <p14:creationId xmlns:p14="http://schemas.microsoft.com/office/powerpoint/2010/main" val="415124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D89F0B-0837-42F7-BD99-81BF67C64D19}"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56153-0DB5-499B-B378-E7E225DA2177}" type="slidenum">
              <a:rPr lang="en-US" smtClean="0"/>
              <a:t>‹#›</a:t>
            </a:fld>
            <a:endParaRPr lang="en-US"/>
          </a:p>
        </p:txBody>
      </p:sp>
    </p:spTree>
    <p:extLst>
      <p:ext uri="{BB962C8B-B14F-4D97-AF65-F5344CB8AC3E}">
        <p14:creationId xmlns:p14="http://schemas.microsoft.com/office/powerpoint/2010/main" val="361057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89F0B-0837-42F7-BD99-81BF67C64D19}"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856153-0DB5-499B-B378-E7E225DA2177}" type="slidenum">
              <a:rPr lang="en-US" smtClean="0"/>
              <a:t>‹#›</a:t>
            </a:fld>
            <a:endParaRPr lang="en-US"/>
          </a:p>
        </p:txBody>
      </p:sp>
    </p:spTree>
    <p:extLst>
      <p:ext uri="{BB962C8B-B14F-4D97-AF65-F5344CB8AC3E}">
        <p14:creationId xmlns:p14="http://schemas.microsoft.com/office/powerpoint/2010/main" val="151629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Edit Master text styles</a:t>
            </a:r>
          </a:p>
        </p:txBody>
      </p:sp>
      <p:sp>
        <p:nvSpPr>
          <p:cNvPr id="5" name="Date Placeholder 4"/>
          <p:cNvSpPr>
            <a:spLocks noGrp="1"/>
          </p:cNvSpPr>
          <p:nvPr>
            <p:ph type="dt" sz="half" idx="10"/>
          </p:nvPr>
        </p:nvSpPr>
        <p:spPr/>
        <p:txBody>
          <a:bodyPr/>
          <a:lstStyle/>
          <a:p>
            <a:fld id="{5DD89F0B-0837-42F7-BD99-81BF67C64D19}"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56153-0DB5-499B-B378-E7E225DA2177}" type="slidenum">
              <a:rPr lang="en-US" smtClean="0"/>
              <a:t>‹#›</a:t>
            </a:fld>
            <a:endParaRPr lang="en-US"/>
          </a:p>
        </p:txBody>
      </p:sp>
    </p:spTree>
    <p:extLst>
      <p:ext uri="{BB962C8B-B14F-4D97-AF65-F5344CB8AC3E}">
        <p14:creationId xmlns:p14="http://schemas.microsoft.com/office/powerpoint/2010/main" val="222644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Edit Master text styles</a:t>
            </a:r>
          </a:p>
        </p:txBody>
      </p:sp>
      <p:sp>
        <p:nvSpPr>
          <p:cNvPr id="5" name="Date Placeholder 4"/>
          <p:cNvSpPr>
            <a:spLocks noGrp="1"/>
          </p:cNvSpPr>
          <p:nvPr>
            <p:ph type="dt" sz="half" idx="10"/>
          </p:nvPr>
        </p:nvSpPr>
        <p:spPr/>
        <p:txBody>
          <a:bodyPr/>
          <a:lstStyle/>
          <a:p>
            <a:fld id="{5DD89F0B-0837-42F7-BD99-81BF67C64D19}"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56153-0DB5-499B-B378-E7E225DA2177}" type="slidenum">
              <a:rPr lang="en-US" smtClean="0"/>
              <a:t>‹#›</a:t>
            </a:fld>
            <a:endParaRPr lang="en-US"/>
          </a:p>
        </p:txBody>
      </p:sp>
    </p:spTree>
    <p:extLst>
      <p:ext uri="{BB962C8B-B14F-4D97-AF65-F5344CB8AC3E}">
        <p14:creationId xmlns:p14="http://schemas.microsoft.com/office/powerpoint/2010/main" val="320411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5DD89F0B-0837-42F7-BD99-81BF67C64D19}" type="datetimeFigureOut">
              <a:rPr lang="en-US" smtClean="0"/>
              <a:t>5/18/2022</a:t>
            </a:fld>
            <a:endParaRPr lang="en-US"/>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7E856153-0DB5-499B-B378-E7E225DA2177}" type="slidenum">
              <a:rPr lang="en-US" smtClean="0"/>
              <a:t>‹#›</a:t>
            </a:fld>
            <a:endParaRPr lang="en-US"/>
          </a:p>
        </p:txBody>
      </p:sp>
    </p:spTree>
    <p:extLst>
      <p:ext uri="{BB962C8B-B14F-4D97-AF65-F5344CB8AC3E}">
        <p14:creationId xmlns:p14="http://schemas.microsoft.com/office/powerpoint/2010/main" val="36357378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A599C-DA74-4FD6-A947-ECAF48E6BFDA}"/>
              </a:ext>
            </a:extLst>
          </p:cNvPr>
          <p:cNvSpPr>
            <a:spLocks noGrp="1"/>
          </p:cNvSpPr>
          <p:nvPr>
            <p:ph type="title"/>
          </p:nvPr>
        </p:nvSpPr>
        <p:spPr>
          <a:xfrm>
            <a:off x="1068705" y="535517"/>
            <a:ext cx="1340739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623791-DEB8-4BDD-989A-EE1215E5DC20}"/>
              </a:ext>
            </a:extLst>
          </p:cNvPr>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C4878-76AF-4443-97CD-EBA0733AFFC6}"/>
              </a:ext>
            </a:extLst>
          </p:cNvPr>
          <p:cNvSpPr>
            <a:spLocks noGrp="1"/>
          </p:cNvSpPr>
          <p:nvPr>
            <p:ph type="dt" sz="half" idx="2"/>
          </p:nvPr>
        </p:nvSpPr>
        <p:spPr>
          <a:xfrm>
            <a:off x="1068705" y="9322647"/>
            <a:ext cx="3497580" cy="535517"/>
          </a:xfrm>
          <a:prstGeom prst="rect">
            <a:avLst/>
          </a:prstGeom>
        </p:spPr>
        <p:txBody>
          <a:bodyPr vert="horz" lIns="91440" tIns="45720" rIns="91440" bIns="45720" rtlCol="0" anchor="ctr"/>
          <a:lstStyle>
            <a:lvl1pPr algn="l">
              <a:defRPr sz="1530">
                <a:solidFill>
                  <a:schemeClr val="tx1">
                    <a:tint val="75000"/>
                  </a:schemeClr>
                </a:solidFill>
              </a:defRPr>
            </a:lvl1pPr>
          </a:lstStyle>
          <a:p>
            <a:fld id="{7529B5FE-8AD8-4E62-B30A-D2FDA38AA8A7}" type="datetimeFigureOut">
              <a:rPr lang="en-US" smtClean="0"/>
              <a:t>5/18/2022</a:t>
            </a:fld>
            <a:endParaRPr lang="en-US"/>
          </a:p>
        </p:txBody>
      </p:sp>
      <p:sp>
        <p:nvSpPr>
          <p:cNvPr id="5" name="Footer Placeholder 4">
            <a:extLst>
              <a:ext uri="{FF2B5EF4-FFF2-40B4-BE49-F238E27FC236}">
                <a16:creationId xmlns:a16="http://schemas.microsoft.com/office/drawing/2014/main" id="{0B2318C7-ECA3-4814-BFD7-BE3D3149561F}"/>
              </a:ext>
            </a:extLst>
          </p:cNvPr>
          <p:cNvSpPr>
            <a:spLocks noGrp="1"/>
          </p:cNvSpPr>
          <p:nvPr>
            <p:ph type="ftr" sz="quarter" idx="3"/>
          </p:nvPr>
        </p:nvSpPr>
        <p:spPr>
          <a:xfrm>
            <a:off x="5149215" y="9322647"/>
            <a:ext cx="5246370" cy="535517"/>
          </a:xfrm>
          <a:prstGeom prst="rect">
            <a:avLst/>
          </a:prstGeom>
        </p:spPr>
        <p:txBody>
          <a:bodyPr vert="horz" lIns="91440" tIns="45720" rIns="91440" bIns="45720" rtlCol="0" anchor="ctr"/>
          <a:lstStyle>
            <a:lvl1pPr algn="ctr">
              <a:defRPr sz="153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B129D0-4970-4892-A3F9-F21FB5B85BB5}"/>
              </a:ext>
            </a:extLst>
          </p:cNvPr>
          <p:cNvSpPr>
            <a:spLocks noGrp="1"/>
          </p:cNvSpPr>
          <p:nvPr>
            <p:ph type="sldNum" sz="quarter" idx="4"/>
          </p:nvPr>
        </p:nvSpPr>
        <p:spPr>
          <a:xfrm>
            <a:off x="10978515" y="9322647"/>
            <a:ext cx="3497580" cy="535517"/>
          </a:xfrm>
          <a:prstGeom prst="rect">
            <a:avLst/>
          </a:prstGeom>
        </p:spPr>
        <p:txBody>
          <a:bodyPr vert="horz" lIns="91440" tIns="45720" rIns="91440" bIns="45720" rtlCol="0" anchor="ctr"/>
          <a:lstStyle>
            <a:lvl1pPr algn="r">
              <a:defRPr sz="1530">
                <a:solidFill>
                  <a:schemeClr val="tx1">
                    <a:tint val="75000"/>
                  </a:schemeClr>
                </a:solidFill>
              </a:defRPr>
            </a:lvl1pPr>
          </a:lstStyle>
          <a:p>
            <a:fld id="{2C4EC918-004D-4876-80E4-5F0BF164EDFE}" type="slidenum">
              <a:rPr lang="en-US" smtClean="0"/>
              <a:t>‹#›</a:t>
            </a:fld>
            <a:endParaRPr lang="en-US"/>
          </a:p>
        </p:txBody>
      </p:sp>
    </p:spTree>
    <p:extLst>
      <p:ext uri="{BB962C8B-B14F-4D97-AF65-F5344CB8AC3E}">
        <p14:creationId xmlns:p14="http://schemas.microsoft.com/office/powerpoint/2010/main" val="514782077"/>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4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An umbrella">
            <a:extLst>
              <a:ext uri="{FF2B5EF4-FFF2-40B4-BE49-F238E27FC236}">
                <a16:creationId xmlns:a16="http://schemas.microsoft.com/office/drawing/2014/main" id="{0111E1F3-330F-4CBA-9CBA-3D9211ECE9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99170" y="-647625"/>
            <a:ext cx="9394664" cy="8495414"/>
          </a:xfrm>
          <a:prstGeom prst="rect">
            <a:avLst/>
          </a:prstGeom>
        </p:spPr>
      </p:pic>
      <p:sp>
        <p:nvSpPr>
          <p:cNvPr id="6" name="TextBox 5">
            <a:extLst>
              <a:ext uri="{FF2B5EF4-FFF2-40B4-BE49-F238E27FC236}">
                <a16:creationId xmlns:a16="http://schemas.microsoft.com/office/drawing/2014/main" id="{E6581CA8-883C-475B-9EF8-14C7A273522C}"/>
              </a:ext>
            </a:extLst>
          </p:cNvPr>
          <p:cNvSpPr txBox="1"/>
          <p:nvPr/>
        </p:nvSpPr>
        <p:spPr>
          <a:xfrm>
            <a:off x="6117631" y="1873409"/>
            <a:ext cx="5139813" cy="1216486"/>
          </a:xfrm>
          <a:prstGeom prst="rect">
            <a:avLst/>
          </a:prstGeom>
          <a:noFill/>
        </p:spPr>
        <p:txBody>
          <a:bodyPr wrap="square" rtlCol="0">
            <a:sp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r>
              <a:rPr lang="en-US" sz="3570" b="1" dirty="0">
                <a:solidFill>
                  <a:srgbClr val="00B050"/>
                </a:solidFill>
              </a:rPr>
              <a:t>COMMUNITY HEALTH</a:t>
            </a:r>
          </a:p>
          <a:p>
            <a:pPr algn="ctr"/>
            <a:r>
              <a:rPr lang="en-US" sz="3570" b="1" dirty="0">
                <a:solidFill>
                  <a:srgbClr val="00B050"/>
                </a:solidFill>
              </a:rPr>
              <a:t> FMCH</a:t>
            </a:r>
          </a:p>
        </p:txBody>
      </p:sp>
      <p:pic>
        <p:nvPicPr>
          <p:cNvPr id="9" name="Picture Placeholder 8">
            <a:extLst>
              <a:ext uri="{FF2B5EF4-FFF2-40B4-BE49-F238E27FC236}">
                <a16:creationId xmlns:a16="http://schemas.microsoft.com/office/drawing/2014/main" id="{50236775-2285-4A29-A9AB-DC788AA9A7D1}"/>
              </a:ext>
            </a:extLst>
          </p:cNvPr>
          <p:cNvPicPr>
            <a:picLocks noChangeAspect="1"/>
          </p:cNvPicPr>
          <p:nvPr/>
        </p:nvPicPr>
        <p:blipFill rotWithShape="1">
          <a:blip r:embed="rId4">
            <a:extLst>
              <a:ext uri="{28A0092B-C50C-407E-A947-70E740481C1C}">
                <a14:useLocalDpi xmlns:a14="http://schemas.microsoft.com/office/drawing/2010/main" val="0"/>
              </a:ext>
            </a:extLst>
          </a:blip>
          <a:srcRect t="21875" b="24184"/>
          <a:stretch/>
        </p:blipFill>
        <p:spPr>
          <a:xfrm>
            <a:off x="3999172" y="4116678"/>
            <a:ext cx="9394663" cy="5067593"/>
          </a:xfrm>
          <a:prstGeom prst="rect">
            <a:avLst/>
          </a:prstGeom>
        </p:spPr>
      </p:pic>
    </p:spTree>
    <p:extLst>
      <p:ext uri="{BB962C8B-B14F-4D97-AF65-F5344CB8AC3E}">
        <p14:creationId xmlns:p14="http://schemas.microsoft.com/office/powerpoint/2010/main" val="3124299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75288" cy="100584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2F8AB269-2938-422D-88E8-DCBE323293C2}"/>
              </a:ext>
            </a:extLst>
          </p:cNvPr>
          <p:cNvSpPr>
            <a:spLocks noGrp="1"/>
          </p:cNvSpPr>
          <p:nvPr>
            <p:ph type="title"/>
          </p:nvPr>
        </p:nvSpPr>
        <p:spPr>
          <a:xfrm>
            <a:off x="1068705" y="2071649"/>
            <a:ext cx="3696465" cy="6400304"/>
          </a:xfrm>
        </p:spPr>
        <p:txBody>
          <a:bodyPr anchor="t">
            <a:normAutofit/>
          </a:bodyPr>
          <a:lstStyle/>
          <a:p>
            <a:r>
              <a:rPr lang="en-US" sz="5500" dirty="0">
                <a:solidFill>
                  <a:srgbClr val="FFFFFF"/>
                </a:solidFill>
              </a:rPr>
              <a:t>Strategic Analysis: Strengths in Community Health</a:t>
            </a:r>
          </a:p>
        </p:txBody>
      </p:sp>
      <p:sp>
        <p:nvSpPr>
          <p:cNvPr id="4" name="Content Placeholder 3">
            <a:extLst>
              <a:ext uri="{FF2B5EF4-FFF2-40B4-BE49-F238E27FC236}">
                <a16:creationId xmlns:a16="http://schemas.microsoft.com/office/drawing/2014/main" id="{C201F266-954E-4719-81DE-C547810BF3A6}"/>
              </a:ext>
            </a:extLst>
          </p:cNvPr>
          <p:cNvSpPr>
            <a:spLocks noGrp="1"/>
          </p:cNvSpPr>
          <p:nvPr>
            <p:ph sz="half" idx="1"/>
          </p:nvPr>
        </p:nvSpPr>
        <p:spPr>
          <a:xfrm>
            <a:off x="5585590" y="2071650"/>
            <a:ext cx="4369785" cy="6400305"/>
          </a:xfrm>
        </p:spPr>
        <p:txBody>
          <a:bodyPr>
            <a:normAutofit lnSpcReduction="10000"/>
          </a:bodyPr>
          <a:lstStyle/>
          <a:p>
            <a:r>
              <a:rPr lang="en-US" sz="1900" dirty="0"/>
              <a:t>Strengths: General</a:t>
            </a:r>
          </a:p>
          <a:p>
            <a:pPr lvl="1"/>
            <a:r>
              <a:rPr lang="en-US" sz="1900" dirty="0"/>
              <a:t>Talented faculty</a:t>
            </a:r>
          </a:p>
          <a:p>
            <a:pPr lvl="1"/>
            <a:r>
              <a:rPr lang="en-US" sz="1900" dirty="0"/>
              <a:t>Commitment to vulnerable populations and health equity</a:t>
            </a:r>
          </a:p>
          <a:p>
            <a:pPr lvl="1"/>
            <a:r>
              <a:rPr lang="en-US" sz="1900" dirty="0"/>
              <a:t>Large, dynamic department </a:t>
            </a:r>
          </a:p>
          <a:p>
            <a:pPr lvl="1"/>
            <a:r>
              <a:rPr lang="en-US" sz="1900" dirty="0"/>
              <a:t>Talent with Inclusion, Diversity and Racism work</a:t>
            </a:r>
          </a:p>
          <a:p>
            <a:pPr lvl="1"/>
            <a:r>
              <a:rPr lang="en-US" sz="1900" dirty="0"/>
              <a:t>Robust partnerships, clinical &amp; community</a:t>
            </a:r>
          </a:p>
          <a:p>
            <a:r>
              <a:rPr lang="en-US" sz="1900" dirty="0"/>
              <a:t>Strengths: Clinical</a:t>
            </a:r>
          </a:p>
          <a:p>
            <a:pPr lvl="1"/>
            <a:r>
              <a:rPr lang="en-US" sz="1900" dirty="0"/>
              <a:t>Addictions</a:t>
            </a:r>
          </a:p>
          <a:p>
            <a:pPr lvl="1"/>
            <a:r>
              <a:rPr lang="en-US" sz="1900" dirty="0"/>
              <a:t>Maternal-Child Health</a:t>
            </a:r>
          </a:p>
          <a:p>
            <a:pPr lvl="1"/>
            <a:r>
              <a:rPr lang="en-US" sz="1900" dirty="0"/>
              <a:t>Relationships with FHCW, CHL &amp; EMK</a:t>
            </a:r>
          </a:p>
          <a:p>
            <a:pPr lvl="1"/>
            <a:r>
              <a:rPr lang="en-US" sz="1900" dirty="0"/>
              <a:t>Leading role in Employee Health</a:t>
            </a:r>
          </a:p>
          <a:p>
            <a:pPr lvl="1"/>
            <a:r>
              <a:rPr lang="en-US" sz="1900" dirty="0"/>
              <a:t>Leading Roles in Student and College Health</a:t>
            </a:r>
          </a:p>
          <a:p>
            <a:pPr lvl="1"/>
            <a:r>
              <a:rPr lang="en-US" sz="1900" dirty="0"/>
              <a:t>Rural &amp; Urban Model practices</a:t>
            </a:r>
          </a:p>
          <a:p>
            <a:pPr lvl="1"/>
            <a:r>
              <a:rPr lang="en-US" sz="1900" dirty="0"/>
              <a:t>Efforts to address social determinants systematically</a:t>
            </a:r>
          </a:p>
          <a:p>
            <a:pPr lvl="1"/>
            <a:endParaRPr lang="en-US" sz="1900" dirty="0"/>
          </a:p>
          <a:p>
            <a:pPr marL="1341150" lvl="2" indent="0">
              <a:buNone/>
            </a:pPr>
            <a:endParaRPr lang="en-US" sz="19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65585" y="2071649"/>
            <a:ext cx="0" cy="536448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F32C9465-14FB-4CF2-AFF9-0D7EF023504F}"/>
              </a:ext>
            </a:extLst>
          </p:cNvPr>
          <p:cNvSpPr>
            <a:spLocks noGrp="1"/>
          </p:cNvSpPr>
          <p:nvPr>
            <p:ph sz="half" idx="2"/>
          </p:nvPr>
        </p:nvSpPr>
        <p:spPr>
          <a:xfrm>
            <a:off x="10775795" y="2071650"/>
            <a:ext cx="4077068" cy="6400305"/>
          </a:xfrm>
        </p:spPr>
        <p:txBody>
          <a:bodyPr>
            <a:normAutofit lnSpcReduction="10000"/>
          </a:bodyPr>
          <a:lstStyle/>
          <a:p>
            <a:r>
              <a:rPr lang="en-US" sz="1700" dirty="0"/>
              <a:t>Strengths: Education &amp; Training</a:t>
            </a:r>
          </a:p>
          <a:p>
            <a:pPr lvl="1"/>
            <a:r>
              <a:rPr lang="en-US" sz="1700" dirty="0"/>
              <a:t>Leaders in Community Health education</a:t>
            </a:r>
          </a:p>
          <a:p>
            <a:pPr lvl="2"/>
            <a:r>
              <a:rPr lang="en-US" sz="1700" dirty="0"/>
              <a:t>Medical Students/AHEC</a:t>
            </a:r>
          </a:p>
          <a:p>
            <a:pPr lvl="2"/>
            <a:r>
              <a:rPr lang="en-US" sz="1700" dirty="0"/>
              <a:t>Preventive Medicine</a:t>
            </a:r>
          </a:p>
          <a:p>
            <a:pPr lvl="2"/>
            <a:r>
              <a:rPr lang="en-US" sz="1700" dirty="0"/>
              <a:t>MPH</a:t>
            </a:r>
          </a:p>
          <a:p>
            <a:pPr lvl="2"/>
            <a:r>
              <a:rPr lang="en-US" sz="1700" dirty="0"/>
              <a:t>NEAETC-Regional HIV Training Ctr</a:t>
            </a:r>
          </a:p>
          <a:p>
            <a:pPr lvl="3"/>
            <a:r>
              <a:rPr lang="en-US" sz="1700" dirty="0"/>
              <a:t>HIV/HCV Fellowship</a:t>
            </a:r>
          </a:p>
          <a:p>
            <a:pPr lvl="2"/>
            <a:r>
              <a:rPr lang="en-US" sz="1700" dirty="0"/>
              <a:t>Leaders in two pathways being used a models for school's Curriculum </a:t>
            </a:r>
            <a:r>
              <a:rPr lang="en-US" sz="1700" dirty="0" err="1"/>
              <a:t>ReVolution</a:t>
            </a:r>
            <a:endParaRPr lang="en-US" sz="1700" dirty="0"/>
          </a:p>
          <a:p>
            <a:pPr lvl="2"/>
            <a:r>
              <a:rPr lang="en-US" sz="1700" dirty="0"/>
              <a:t>Global Health fellowship</a:t>
            </a:r>
          </a:p>
          <a:p>
            <a:pPr lvl="1"/>
            <a:r>
              <a:rPr lang="en-US" sz="1700" dirty="0"/>
              <a:t>Leadership in Service Learning</a:t>
            </a:r>
          </a:p>
          <a:p>
            <a:pPr lvl="1"/>
            <a:r>
              <a:rPr lang="en-US" sz="1700" dirty="0" err="1"/>
              <a:t>MassAHEC</a:t>
            </a:r>
            <a:r>
              <a:rPr lang="en-US" sz="1700" dirty="0"/>
              <a:t>-Rural &amp; Urban Scholars</a:t>
            </a:r>
          </a:p>
          <a:p>
            <a:pPr lvl="1"/>
            <a:r>
              <a:rPr lang="en-US" sz="1700" dirty="0"/>
              <a:t>Collaboratory</a:t>
            </a:r>
          </a:p>
          <a:p>
            <a:pPr lvl="1"/>
            <a:r>
              <a:rPr lang="en-US" sz="1700" dirty="0"/>
              <a:t>DRIVE initiative</a:t>
            </a:r>
          </a:p>
          <a:p>
            <a:pPr lvl="1"/>
            <a:r>
              <a:rPr lang="en-US" sz="1700" dirty="0"/>
              <a:t>Affiliations with Lawrence and Baystate</a:t>
            </a:r>
          </a:p>
          <a:p>
            <a:pPr marL="670575" lvl="1" indent="0">
              <a:buNone/>
            </a:pPr>
            <a:endParaRPr lang="en-US" sz="1700" dirty="0"/>
          </a:p>
          <a:p>
            <a:pPr lvl="1"/>
            <a:endParaRPr lang="en-US" sz="1700" dirty="0"/>
          </a:p>
          <a:p>
            <a:endParaRPr lang="en-US" sz="1700" dirty="0"/>
          </a:p>
        </p:txBody>
      </p:sp>
    </p:spTree>
    <p:extLst>
      <p:ext uri="{BB962C8B-B14F-4D97-AF65-F5344CB8AC3E}">
        <p14:creationId xmlns:p14="http://schemas.microsoft.com/office/powerpoint/2010/main" val="558790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6" y="0"/>
            <a:ext cx="15540913" cy="10058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313270" cy="100584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ED8D37FD-6760-4304-A9AD-751EAED9B309}"/>
              </a:ext>
            </a:extLst>
          </p:cNvPr>
          <p:cNvSpPr>
            <a:spLocks noGrp="1"/>
          </p:cNvSpPr>
          <p:nvPr>
            <p:ph type="title"/>
          </p:nvPr>
        </p:nvSpPr>
        <p:spPr>
          <a:xfrm>
            <a:off x="875713" y="1691905"/>
            <a:ext cx="4080510" cy="6543039"/>
          </a:xfrm>
        </p:spPr>
        <p:txBody>
          <a:bodyPr>
            <a:normAutofit/>
          </a:bodyPr>
          <a:lstStyle/>
          <a:p>
            <a:r>
              <a:rPr lang="en-US" sz="6000">
                <a:solidFill>
                  <a:srgbClr val="FFFFFF"/>
                </a:solidFill>
              </a:rPr>
              <a:t>Overarching challenges</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626762" y="3601369"/>
            <a:ext cx="5206377" cy="598903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CED96F5B-088D-4A75-84C2-D2D285C690DB}"/>
              </a:ext>
            </a:extLst>
          </p:cNvPr>
          <p:cNvSpPr>
            <a:spLocks noGrp="1"/>
          </p:cNvSpPr>
          <p:nvPr>
            <p:ph idx="1"/>
          </p:nvPr>
        </p:nvSpPr>
        <p:spPr>
          <a:xfrm>
            <a:off x="5670317" y="867304"/>
            <a:ext cx="8805776" cy="8192241"/>
          </a:xfrm>
        </p:spPr>
        <p:txBody>
          <a:bodyPr anchor="ctr">
            <a:normAutofit/>
          </a:bodyPr>
          <a:lstStyle/>
          <a:p>
            <a:r>
              <a:rPr lang="en-US" dirty="0"/>
              <a:t>No core of extramural funding outside of criminal justice health, NEAETC and AHEC</a:t>
            </a:r>
          </a:p>
          <a:p>
            <a:r>
              <a:rPr lang="en-US" dirty="0"/>
              <a:t>Another department “owns” Prevention Research Center*and UMCTSS Community Lead</a:t>
            </a:r>
          </a:p>
          <a:p>
            <a:pPr marL="670575" lvl="1" indent="0">
              <a:buNone/>
            </a:pPr>
            <a:r>
              <a:rPr lang="en-US" dirty="0"/>
              <a:t>*but required to have preventive medicine residency as a medical school</a:t>
            </a:r>
          </a:p>
          <a:p>
            <a:r>
              <a:rPr lang="en-US" dirty="0"/>
              <a:t>No institutional Medicaid ACO</a:t>
            </a:r>
          </a:p>
          <a:p>
            <a:r>
              <a:rPr lang="en-US" dirty="0"/>
              <a:t>Health care metrics are defined with insurance construct, not by geographic communities</a:t>
            </a:r>
          </a:p>
          <a:p>
            <a:pPr marL="0" indent="0">
              <a:buNone/>
            </a:pPr>
            <a:endParaRPr lang="en-US" dirty="0"/>
          </a:p>
          <a:p>
            <a:pPr marL="670575" lvl="1" indent="0">
              <a:buNone/>
            </a:pPr>
            <a:endParaRPr lang="en-US" dirty="0"/>
          </a:p>
          <a:p>
            <a:pPr lvl="1"/>
            <a:endParaRPr lang="en-US" dirty="0"/>
          </a:p>
        </p:txBody>
      </p:sp>
    </p:spTree>
    <p:extLst>
      <p:ext uri="{BB962C8B-B14F-4D97-AF65-F5344CB8AC3E}">
        <p14:creationId xmlns:p14="http://schemas.microsoft.com/office/powerpoint/2010/main" val="1375067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75288" cy="100584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21AA2E-6C44-426E-B1B4-82B5A771BBCE}"/>
              </a:ext>
            </a:extLst>
          </p:cNvPr>
          <p:cNvSpPr>
            <a:spLocks noGrp="1"/>
          </p:cNvSpPr>
          <p:nvPr>
            <p:ph type="title"/>
          </p:nvPr>
        </p:nvSpPr>
        <p:spPr>
          <a:xfrm>
            <a:off x="1068705" y="2071649"/>
            <a:ext cx="3696465" cy="6400304"/>
          </a:xfrm>
        </p:spPr>
        <p:txBody>
          <a:bodyPr anchor="t">
            <a:normAutofit/>
          </a:bodyPr>
          <a:lstStyle/>
          <a:p>
            <a:r>
              <a:rPr lang="en-US" sz="5500">
                <a:solidFill>
                  <a:srgbClr val="FFFFFF"/>
                </a:solidFill>
              </a:rPr>
              <a:t>Strategic Analysis</a:t>
            </a:r>
          </a:p>
        </p:txBody>
      </p:sp>
      <p:sp>
        <p:nvSpPr>
          <p:cNvPr id="3" name="Content Placeholder 2">
            <a:extLst>
              <a:ext uri="{FF2B5EF4-FFF2-40B4-BE49-F238E27FC236}">
                <a16:creationId xmlns:a16="http://schemas.microsoft.com/office/drawing/2014/main" id="{72C65618-F2D7-4A03-961E-DB420674559A}"/>
              </a:ext>
            </a:extLst>
          </p:cNvPr>
          <p:cNvSpPr>
            <a:spLocks noGrp="1"/>
          </p:cNvSpPr>
          <p:nvPr>
            <p:ph sz="half" idx="1"/>
          </p:nvPr>
        </p:nvSpPr>
        <p:spPr>
          <a:xfrm>
            <a:off x="5585590" y="841829"/>
            <a:ext cx="4369785" cy="9013371"/>
          </a:xfrm>
        </p:spPr>
        <p:txBody>
          <a:bodyPr>
            <a:normAutofit lnSpcReduction="10000"/>
          </a:bodyPr>
          <a:lstStyle/>
          <a:p>
            <a:r>
              <a:rPr lang="en-US" sz="2800" b="1" dirty="0"/>
              <a:t>Opportunities</a:t>
            </a:r>
          </a:p>
          <a:p>
            <a:pPr lvl="1"/>
            <a:r>
              <a:rPr lang="en-US" sz="2200" b="1" dirty="0"/>
              <a:t>Chair committed to CH mission and health equity</a:t>
            </a:r>
          </a:p>
          <a:p>
            <a:pPr lvl="1"/>
            <a:r>
              <a:rPr lang="en-US" sz="2200" b="1" dirty="0"/>
              <a:t>Chair with resources to invest who shares mission on health equity and community health</a:t>
            </a:r>
          </a:p>
          <a:p>
            <a:pPr lvl="1"/>
            <a:r>
              <a:rPr lang="en-US" sz="2200" b="1" dirty="0"/>
              <a:t>New Vice Chairs better aligned with CH mission</a:t>
            </a:r>
          </a:p>
          <a:p>
            <a:pPr lvl="1"/>
            <a:r>
              <a:rPr lang="en-US" sz="2200" b="1" dirty="0"/>
              <a:t>Dynamic new research leader</a:t>
            </a:r>
          </a:p>
          <a:p>
            <a:pPr lvl="1"/>
            <a:r>
              <a:rPr lang="en-US" sz="2200" b="1" dirty="0"/>
              <a:t>Inclusion, Diversity and Health Equity efforts</a:t>
            </a:r>
          </a:p>
          <a:p>
            <a:pPr lvl="1"/>
            <a:r>
              <a:rPr lang="en-US" sz="2200" b="1" dirty="0"/>
              <a:t>Align purposefully with 2025 UMMS strategic plan on community engagement</a:t>
            </a:r>
          </a:p>
          <a:p>
            <a:pPr lvl="1"/>
            <a:r>
              <a:rPr lang="en-US" sz="2200" b="1" dirty="0"/>
              <a:t>Capitalize on growing relationship with other UMMS campuses and longstanding community partners</a:t>
            </a:r>
          </a:p>
          <a:p>
            <a:pPr lvl="1"/>
            <a:r>
              <a:rPr lang="en-US" sz="2200" b="1" dirty="0"/>
              <a:t>Workforce Pipeline-Scribe Fellowship</a:t>
            </a:r>
          </a:p>
          <a:p>
            <a:pPr lvl="1"/>
            <a:r>
              <a:rPr lang="en-US" sz="2200" b="1" dirty="0"/>
              <a:t>Philanthropic endeavors</a:t>
            </a:r>
          </a:p>
          <a:p>
            <a:pPr lvl="1"/>
            <a:r>
              <a:rPr lang="en-US" sz="2200" b="1" dirty="0"/>
              <a:t>Aligning </a:t>
            </a:r>
            <a:r>
              <a:rPr lang="en-US" sz="1900" b="1" dirty="0"/>
              <a:t>our strategic plan with school</a:t>
            </a:r>
          </a:p>
          <a:p>
            <a:pPr lvl="1"/>
            <a:endParaRPr lang="en-US" sz="19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65585" y="2071649"/>
            <a:ext cx="0" cy="536448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A7A6EB4-014F-463A-B5A0-E25E0CB9F29A}"/>
              </a:ext>
            </a:extLst>
          </p:cNvPr>
          <p:cNvSpPr>
            <a:spLocks noGrp="1"/>
          </p:cNvSpPr>
          <p:nvPr>
            <p:ph sz="half" idx="2"/>
          </p:nvPr>
        </p:nvSpPr>
        <p:spPr>
          <a:xfrm>
            <a:off x="10659680" y="841829"/>
            <a:ext cx="4077068" cy="6400305"/>
          </a:xfrm>
        </p:spPr>
        <p:txBody>
          <a:bodyPr>
            <a:normAutofit lnSpcReduction="10000"/>
          </a:bodyPr>
          <a:lstStyle/>
          <a:p>
            <a:r>
              <a:rPr lang="en-US" sz="2800" dirty="0"/>
              <a:t>Challenges</a:t>
            </a:r>
          </a:p>
          <a:p>
            <a:pPr lvl="1"/>
            <a:r>
              <a:rPr lang="en-US" sz="2500" dirty="0"/>
              <a:t>PQHS-the "go-to" department for research and data analysis</a:t>
            </a:r>
          </a:p>
          <a:p>
            <a:pPr lvl="1"/>
            <a:r>
              <a:rPr lang="en-US" sz="2500" dirty="0"/>
              <a:t>FMCH has a very broad and wide range of interests and passions; coalescing around several high priorities has not caught on</a:t>
            </a:r>
          </a:p>
          <a:p>
            <a:pPr lvl="1"/>
            <a:r>
              <a:rPr lang="en-US" sz="2500" dirty="0"/>
              <a:t>Leaders who are winding down and succession planning needed (opportunity as well!)</a:t>
            </a:r>
          </a:p>
        </p:txBody>
      </p:sp>
    </p:spTree>
    <p:extLst>
      <p:ext uri="{BB962C8B-B14F-4D97-AF65-F5344CB8AC3E}">
        <p14:creationId xmlns:p14="http://schemas.microsoft.com/office/powerpoint/2010/main" val="350541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9991B1F-B59B-4613-AFB2-95071967D955}"/>
              </a:ext>
            </a:extLst>
          </p:cNvPr>
          <p:cNvSpPr>
            <a:spLocks noGrp="1"/>
          </p:cNvSpPr>
          <p:nvPr>
            <p:ph type="body" idx="1"/>
          </p:nvPr>
        </p:nvSpPr>
        <p:spPr>
          <a:xfrm>
            <a:off x="582933" y="2548773"/>
            <a:ext cx="4543426" cy="963620"/>
          </a:xfrm>
        </p:spPr>
        <p:txBody>
          <a:bodyPr>
            <a:norm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r>
              <a:rPr lang="en-US" dirty="0"/>
              <a:t>Population and Community Health Clerkship Fall 21</a:t>
            </a:r>
          </a:p>
        </p:txBody>
      </p:sp>
      <p:sp>
        <p:nvSpPr>
          <p:cNvPr id="6" name="Text Placeholder 5">
            <a:extLst>
              <a:ext uri="{FF2B5EF4-FFF2-40B4-BE49-F238E27FC236}">
                <a16:creationId xmlns:a16="http://schemas.microsoft.com/office/drawing/2014/main" id="{29F14317-5B32-4706-AE28-2C35FB8BDB4E}"/>
              </a:ext>
            </a:extLst>
          </p:cNvPr>
          <p:cNvSpPr>
            <a:spLocks noGrp="1"/>
          </p:cNvSpPr>
          <p:nvPr>
            <p:ph type="body" idx="13"/>
          </p:nvPr>
        </p:nvSpPr>
        <p:spPr>
          <a:xfrm>
            <a:off x="10418445" y="2524979"/>
            <a:ext cx="4543423" cy="963620"/>
          </a:xfrm>
        </p:spPr>
        <p:txBody>
          <a:bodyPr>
            <a:norm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r>
              <a:rPr lang="en-US" dirty="0"/>
              <a:t>Community Health Assistantship Summer 22</a:t>
            </a:r>
          </a:p>
        </p:txBody>
      </p:sp>
      <p:sp>
        <p:nvSpPr>
          <p:cNvPr id="7" name="Content Placeholder 6">
            <a:extLst>
              <a:ext uri="{FF2B5EF4-FFF2-40B4-BE49-F238E27FC236}">
                <a16:creationId xmlns:a16="http://schemas.microsoft.com/office/drawing/2014/main" id="{C17280B0-3411-4493-A57F-95ADCBF49E77}"/>
              </a:ext>
            </a:extLst>
          </p:cNvPr>
          <p:cNvSpPr>
            <a:spLocks noGrp="1"/>
          </p:cNvSpPr>
          <p:nvPr>
            <p:ph sz="half" idx="14"/>
          </p:nvPr>
        </p:nvSpPr>
        <p:spPr>
          <a:xfrm>
            <a:off x="10418444" y="3710550"/>
            <a:ext cx="4543422" cy="4286834"/>
          </a:xfrm>
        </p:spPr>
        <p:txBody>
          <a:bodyPr>
            <a:norm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nSpc>
                <a:spcPct val="107000"/>
              </a:lnSpc>
              <a:spcBef>
                <a:spcPts val="0"/>
              </a:spcBef>
              <a:spcAft>
                <a:spcPts val="1020"/>
              </a:spcAft>
            </a:pPr>
            <a:r>
              <a:rPr lang="en-US" sz="1530" dirty="0">
                <a:latin typeface="Calibri" panose="020F0502020204030204" pitchFamily="34" charset="0"/>
                <a:cs typeface="Times New Roman" panose="02020603050405020304" pitchFamily="18" charset="0"/>
              </a:rPr>
              <a:t>Implementation of Food Security Screening at Benedict Clinic</a:t>
            </a:r>
          </a:p>
          <a:p>
            <a:pPr>
              <a:lnSpc>
                <a:spcPct val="107000"/>
              </a:lnSpc>
              <a:spcBef>
                <a:spcPts val="0"/>
              </a:spcBef>
              <a:spcAft>
                <a:spcPts val="1020"/>
              </a:spcAft>
            </a:pPr>
            <a:r>
              <a:rPr lang="en-US" sz="1530" dirty="0">
                <a:latin typeface="Calibri" panose="020F0502020204030204" pitchFamily="34" charset="0"/>
                <a:cs typeface="Times New Roman" panose="02020603050405020304" pitchFamily="18" charset="0"/>
              </a:rPr>
              <a:t>Scribe Fellowship</a:t>
            </a:r>
          </a:p>
          <a:p>
            <a:pPr>
              <a:lnSpc>
                <a:spcPct val="107000"/>
              </a:lnSpc>
              <a:spcBef>
                <a:spcPts val="0"/>
              </a:spcBef>
              <a:spcAft>
                <a:spcPts val="1020"/>
              </a:spcAft>
            </a:pPr>
            <a:r>
              <a:rPr lang="en-US" sz="1530" dirty="0">
                <a:latin typeface="Calibri" panose="020F0502020204030204" pitchFamily="34" charset="0"/>
                <a:cs typeface="Times New Roman" panose="02020603050405020304" pitchFamily="18" charset="0"/>
              </a:rPr>
              <a:t>FHCW Food Distribution</a:t>
            </a:r>
          </a:p>
          <a:p>
            <a:pPr>
              <a:lnSpc>
                <a:spcPct val="107000"/>
              </a:lnSpc>
              <a:spcBef>
                <a:spcPts val="0"/>
              </a:spcBef>
              <a:spcAft>
                <a:spcPts val="1020"/>
              </a:spcAft>
            </a:pPr>
            <a:r>
              <a:rPr lang="en-US" sz="1530" dirty="0">
                <a:latin typeface="Calibri" panose="020F0502020204030204" pitchFamily="34" charset="0"/>
                <a:cs typeface="Times New Roman" panose="02020603050405020304" pitchFamily="18" charset="0"/>
              </a:rPr>
              <a:t>Developing a Partnership with Nipmuc/k People and a PCHC on Indigenous Health</a:t>
            </a:r>
          </a:p>
          <a:p>
            <a:pPr marL="0" marR="0" algn="just">
              <a:lnSpc>
                <a:spcPct val="107000"/>
              </a:lnSpc>
              <a:spcBef>
                <a:spcPts val="0"/>
              </a:spcBef>
              <a:spcAft>
                <a:spcPts val="1020"/>
              </a:spcAft>
            </a:pPr>
            <a:r>
              <a:rPr lang="en-US" sz="1530" dirty="0">
                <a:latin typeface="Calibri" panose="020F0502020204030204" pitchFamily="34" charset="0"/>
                <a:cs typeface="Times New Roman" panose="02020603050405020304" pitchFamily="18" charset="0"/>
              </a:rPr>
              <a:t>AIDS Project Worcester Clinic Expansion</a:t>
            </a:r>
          </a:p>
          <a:p>
            <a:r>
              <a:rPr lang="en-US" sz="1530" dirty="0">
                <a:latin typeface="Calibri" panose="020F0502020204030204" pitchFamily="34" charset="0"/>
                <a:cs typeface="Times New Roman" panose="02020603050405020304" pitchFamily="18" charset="0"/>
              </a:rPr>
              <a:t>Joint Coalition on Health</a:t>
            </a:r>
          </a:p>
          <a:p>
            <a:r>
              <a:rPr lang="en-US" sz="1530" dirty="0">
                <a:latin typeface="Calibri" panose="020F0502020204030204" pitchFamily="34" charset="0"/>
                <a:cs typeface="Times New Roman" panose="02020603050405020304" pitchFamily="18" charset="0"/>
              </a:rPr>
              <a:t>Rural Family Medicine</a:t>
            </a:r>
          </a:p>
          <a:p>
            <a:r>
              <a:rPr lang="en-US" sz="1530" dirty="0">
                <a:latin typeface="Calibri" panose="020F0502020204030204" pitchFamily="34" charset="0"/>
                <a:cs typeface="Times New Roman" panose="02020603050405020304" pitchFamily="18" charset="0"/>
              </a:rPr>
              <a:t>Developing a PCHC on Food Insecurity</a:t>
            </a:r>
          </a:p>
          <a:p>
            <a:endParaRPr lang="en-US" sz="2295"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1020"/>
              </a:spcAft>
            </a:pPr>
            <a:endParaRPr lang="en-US" sz="2295"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8" name="Text Placeholder 7">
            <a:extLst>
              <a:ext uri="{FF2B5EF4-FFF2-40B4-BE49-F238E27FC236}">
                <a16:creationId xmlns:a16="http://schemas.microsoft.com/office/drawing/2014/main" id="{5BC7B3F2-60EA-4995-9A18-85560C7732A4}"/>
              </a:ext>
            </a:extLst>
          </p:cNvPr>
          <p:cNvSpPr>
            <a:spLocks noGrp="1"/>
          </p:cNvSpPr>
          <p:nvPr>
            <p:ph type="body" idx="15"/>
          </p:nvPr>
        </p:nvSpPr>
        <p:spPr>
          <a:xfrm>
            <a:off x="5500689" y="2524979"/>
            <a:ext cx="4543423" cy="963620"/>
          </a:xfrm>
        </p:spPr>
        <p:txBody>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r>
              <a:rPr lang="en-US" dirty="0"/>
              <a:t>Mick Huppert Community Grants Winter 21-22</a:t>
            </a:r>
          </a:p>
        </p:txBody>
      </p:sp>
      <p:sp>
        <p:nvSpPr>
          <p:cNvPr id="3" name="Title 2">
            <a:extLst>
              <a:ext uri="{FF2B5EF4-FFF2-40B4-BE49-F238E27FC236}">
                <a16:creationId xmlns:a16="http://schemas.microsoft.com/office/drawing/2014/main" id="{C1111691-9C72-42CA-B393-A4C330AA024B}"/>
              </a:ext>
            </a:extLst>
          </p:cNvPr>
          <p:cNvSpPr>
            <a:spLocks noGrp="1"/>
          </p:cNvSpPr>
          <p:nvPr>
            <p:ph type="title"/>
          </p:nvPr>
        </p:nvSpPr>
        <p:spPr/>
        <p:txBody>
          <a:bodyPr>
            <a:norm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r>
              <a:rPr lang="en-US" dirty="0">
                <a:solidFill>
                  <a:schemeClr val="bg1"/>
                </a:solidFill>
              </a:rPr>
              <a:t>Examples of Community Responsive Initiatives 2021-22</a:t>
            </a:r>
          </a:p>
        </p:txBody>
      </p:sp>
      <p:sp>
        <p:nvSpPr>
          <p:cNvPr id="13" name="Content Placeholder 12">
            <a:extLst>
              <a:ext uri="{FF2B5EF4-FFF2-40B4-BE49-F238E27FC236}">
                <a16:creationId xmlns:a16="http://schemas.microsoft.com/office/drawing/2014/main" id="{A7F0A655-A99D-4ABC-B188-A3AEAAF82CF5}"/>
              </a:ext>
            </a:extLst>
          </p:cNvPr>
          <p:cNvSpPr>
            <a:spLocks noGrp="1"/>
          </p:cNvSpPr>
          <p:nvPr>
            <p:ph sz="half" idx="2"/>
          </p:nvPr>
        </p:nvSpPr>
        <p:spPr>
          <a:xfrm>
            <a:off x="582933" y="3710550"/>
            <a:ext cx="4543426" cy="4286834"/>
          </a:xfrm>
        </p:spPr>
        <p:txBody>
          <a:bodyPr>
            <a:normAutofit fontScale="40000" lnSpcReduction="20000"/>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marL="0" marR="0" algn="just">
              <a:lnSpc>
                <a:spcPct val="107000"/>
              </a:lnSpc>
              <a:spcBef>
                <a:spcPts val="0"/>
              </a:spcBef>
              <a:spcAft>
                <a:spcPts val="1020"/>
              </a:spcAft>
            </a:pPr>
            <a:r>
              <a:rPr lang="en-US" sz="3825" dirty="0">
                <a:effectLst/>
                <a:latin typeface="Calibri" panose="020F0502020204030204" pitchFamily="34" charset="0"/>
                <a:ea typeface="Calibri" panose="020F0502020204030204" pitchFamily="34" charset="0"/>
                <a:cs typeface="Times New Roman" panose="02020603050405020304" pitchFamily="18" charset="0"/>
              </a:rPr>
              <a:t>Moving Worcester: Meeting Worcester’s Leaders in Physical Activity Promotion</a:t>
            </a:r>
          </a:p>
          <a:p>
            <a:pPr marL="0" marR="0" algn="just">
              <a:lnSpc>
                <a:spcPct val="107000"/>
              </a:lnSpc>
              <a:spcBef>
                <a:spcPts val="0"/>
              </a:spcBef>
              <a:spcAft>
                <a:spcPts val="1020"/>
              </a:spcAft>
            </a:pPr>
            <a:r>
              <a:rPr lang="en-US" sz="3825" dirty="0">
                <a:effectLst/>
                <a:latin typeface="Calibri" panose="020F0502020204030204" pitchFamily="34" charset="0"/>
                <a:ea typeface="Calibri" panose="020F0502020204030204" pitchFamily="34" charset="0"/>
                <a:cs typeface="Times New Roman" panose="02020603050405020304" pitchFamily="18" charset="0"/>
              </a:rPr>
              <a:t>Oral Health in Underserved Populations – More Important Than You Think!</a:t>
            </a:r>
          </a:p>
          <a:p>
            <a:pPr marL="0" marR="0" algn="just">
              <a:lnSpc>
                <a:spcPct val="107000"/>
              </a:lnSpc>
              <a:spcBef>
                <a:spcPts val="0"/>
              </a:spcBef>
              <a:spcAft>
                <a:spcPts val="1020"/>
              </a:spcAft>
            </a:pPr>
            <a:r>
              <a:rPr lang="en-US" sz="3825" dirty="0">
                <a:effectLst/>
                <a:latin typeface="Calibri" panose="020F0502020204030204" pitchFamily="34" charset="0"/>
                <a:ea typeface="Calibri" panose="020F0502020204030204" pitchFamily="34" charset="0"/>
                <a:cs typeface="Times New Roman" panose="02020603050405020304" pitchFamily="18" charset="0"/>
              </a:rPr>
              <a:t>Parenting &amp; Family Stability</a:t>
            </a:r>
          </a:p>
          <a:p>
            <a:pPr marL="0" marR="0" algn="just">
              <a:lnSpc>
                <a:spcPct val="107000"/>
              </a:lnSpc>
              <a:spcBef>
                <a:spcPts val="0"/>
              </a:spcBef>
              <a:spcAft>
                <a:spcPts val="1020"/>
              </a:spcAft>
            </a:pPr>
            <a:r>
              <a:rPr lang="en-US" sz="3825" dirty="0">
                <a:effectLst/>
                <a:latin typeface="Calibri" panose="020F0502020204030204" pitchFamily="34" charset="0"/>
                <a:ea typeface="Calibri" panose="020F0502020204030204" pitchFamily="34" charset="0"/>
                <a:cs typeface="Times New Roman" panose="02020603050405020304" pitchFamily="18" charset="0"/>
              </a:rPr>
              <a:t>Providing Compassionate Care to Worcester's Homeless Population</a:t>
            </a:r>
          </a:p>
          <a:p>
            <a:pPr marL="0" marR="0" algn="just">
              <a:lnSpc>
                <a:spcPct val="107000"/>
              </a:lnSpc>
              <a:spcBef>
                <a:spcPts val="0"/>
              </a:spcBef>
              <a:spcAft>
                <a:spcPts val="1020"/>
              </a:spcAft>
            </a:pPr>
            <a:r>
              <a:rPr lang="en-US" sz="3825" dirty="0">
                <a:effectLst/>
                <a:latin typeface="Calibri" panose="020F0502020204030204" pitchFamily="34" charset="0"/>
                <a:ea typeface="Calibri" panose="020F0502020204030204" pitchFamily="34" charset="0"/>
                <a:cs typeface="Times New Roman" panose="02020603050405020304" pitchFamily="18" charset="0"/>
              </a:rPr>
              <a:t>Seeking Refuge During a Pandemic: Refugee and Asylum Seeker Health in Lowell, MA</a:t>
            </a:r>
          </a:p>
          <a:p>
            <a:pPr marL="0" marR="0" algn="just">
              <a:lnSpc>
                <a:spcPct val="107000"/>
              </a:lnSpc>
              <a:spcBef>
                <a:spcPts val="0"/>
              </a:spcBef>
              <a:spcAft>
                <a:spcPts val="1020"/>
              </a:spcAft>
            </a:pPr>
            <a:r>
              <a:rPr lang="en-US" sz="3825" dirty="0">
                <a:effectLst/>
                <a:latin typeface="Calibri" panose="020F0502020204030204" pitchFamily="34" charset="0"/>
                <a:ea typeface="Calibri" panose="020F0502020204030204" pitchFamily="34" charset="0"/>
                <a:cs typeface="Times New Roman" panose="02020603050405020304" pitchFamily="18" charset="0"/>
              </a:rPr>
              <a:t>Understanding and addressing root causes of vaccine hesitancy among </a:t>
            </a:r>
            <a:r>
              <a:rPr lang="en-US" sz="3825" dirty="0" err="1">
                <a:effectLst/>
                <a:latin typeface="Calibri" panose="020F0502020204030204" pitchFamily="34" charset="0"/>
                <a:ea typeface="Calibri" panose="020F0502020204030204" pitchFamily="34" charset="0"/>
                <a:cs typeface="Times New Roman" panose="02020603050405020304" pitchFamily="18" charset="0"/>
              </a:rPr>
              <a:t>LatinX</a:t>
            </a:r>
            <a:r>
              <a:rPr lang="en-US" sz="3825" dirty="0">
                <a:effectLst/>
                <a:latin typeface="Calibri" panose="020F0502020204030204" pitchFamily="34" charset="0"/>
                <a:ea typeface="Calibri" panose="020F0502020204030204" pitchFamily="34" charset="0"/>
                <a:cs typeface="Times New Roman" panose="02020603050405020304" pitchFamily="18" charset="0"/>
              </a:rPr>
              <a:t> youth in Lawrence</a:t>
            </a:r>
          </a:p>
          <a:p>
            <a:pPr marL="0" marR="0" algn="just">
              <a:lnSpc>
                <a:spcPct val="107000"/>
              </a:lnSpc>
              <a:spcBef>
                <a:spcPts val="0"/>
              </a:spcBef>
              <a:spcAft>
                <a:spcPts val="1020"/>
              </a:spcAft>
            </a:pPr>
            <a:r>
              <a:rPr lang="en-US" sz="3825" dirty="0">
                <a:effectLst/>
                <a:latin typeface="Calibri" panose="020F0502020204030204" pitchFamily="34" charset="0"/>
                <a:ea typeface="Calibri" panose="020F0502020204030204" pitchFamily="34" charset="0"/>
                <a:cs typeface="Times New Roman" panose="02020603050405020304" pitchFamily="18" charset="0"/>
              </a:rPr>
              <a:t>Worcester Healthy Baby Collaborative Breastfeeding and Safe Sleep Project</a:t>
            </a:r>
          </a:p>
          <a:p>
            <a:endParaRPr lang="en-US" dirty="0"/>
          </a:p>
        </p:txBody>
      </p:sp>
      <p:sp>
        <p:nvSpPr>
          <p:cNvPr id="16" name="Content Placeholder 15">
            <a:extLst>
              <a:ext uri="{FF2B5EF4-FFF2-40B4-BE49-F238E27FC236}">
                <a16:creationId xmlns:a16="http://schemas.microsoft.com/office/drawing/2014/main" id="{B7B520B6-6887-46FB-8BD0-33FCEC5314DA}"/>
              </a:ext>
            </a:extLst>
          </p:cNvPr>
          <p:cNvSpPr>
            <a:spLocks noGrp="1"/>
          </p:cNvSpPr>
          <p:nvPr>
            <p:ph sz="half" idx="16"/>
          </p:nvPr>
        </p:nvSpPr>
        <p:spPr>
          <a:xfrm>
            <a:off x="5617412" y="3710549"/>
            <a:ext cx="4543423" cy="3989421"/>
          </a:xfrm>
        </p:spPr>
        <p:txBody>
          <a:bodyPr>
            <a:norm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r>
              <a:rPr lang="en-US" sz="1530" dirty="0">
                <a:latin typeface="Calibri" panose="020F0502020204030204" pitchFamily="34" charset="0"/>
                <a:cs typeface="Times New Roman" panose="02020603050405020304" pitchFamily="18" charset="0"/>
              </a:rPr>
              <a:t>Assessment of Social Determinants of Health and Linkage to Care Within the University of Massachusetts Medical School Emergency Department</a:t>
            </a:r>
          </a:p>
          <a:p>
            <a:r>
              <a:rPr lang="en-US" sz="1530" dirty="0">
                <a:latin typeface="Calibri" panose="020F0502020204030204" pitchFamily="34" charset="0"/>
                <a:cs typeface="Times New Roman" panose="02020603050405020304" pitchFamily="18" charset="0"/>
              </a:rPr>
              <a:t>A retrospective program evaluation of latent tuberculosis infection screening and treatment in an urban Massachusetts federally qualified health center</a:t>
            </a:r>
          </a:p>
          <a:p>
            <a:r>
              <a:rPr lang="en-US" sz="1530" dirty="0">
                <a:latin typeface="Calibri" panose="020F0502020204030204" pitchFamily="34" charset="0"/>
                <a:cs typeface="Times New Roman" panose="02020603050405020304" pitchFamily="18" charset="0"/>
              </a:rPr>
              <a:t>Worcester Safe Baby Project</a:t>
            </a:r>
          </a:p>
          <a:p>
            <a:r>
              <a:rPr lang="en-US" sz="1530" dirty="0">
                <a:latin typeface="Calibri" panose="020F0502020204030204" pitchFamily="34" charset="0"/>
                <a:cs typeface="Times New Roman" panose="02020603050405020304" pitchFamily="18" charset="0"/>
              </a:rPr>
              <a:t>Implementation of Outer Cape Health Services’ Sano Health Smartphone Pilot Project</a:t>
            </a:r>
          </a:p>
          <a:p>
            <a:r>
              <a:rPr lang="en-US" sz="1530" dirty="0">
                <a:latin typeface="Calibri" panose="020F0502020204030204" pitchFamily="34" charset="0"/>
                <a:cs typeface="Times New Roman" panose="02020603050405020304" pitchFamily="18" charset="0"/>
              </a:rPr>
              <a:t>Operation Conversation: Bridging the Gap between the Veteran Community and Future Health Care Providers at the VA Community Based Outpatient Clinic</a:t>
            </a:r>
          </a:p>
          <a:p>
            <a:endParaRPr lang="en-US" sz="1658" dirty="0">
              <a:latin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0941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7225"/>
            <a:ext cx="6436519" cy="87439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endParaRPr lang="en-US" sz="3084"/>
          </a:p>
        </p:txBody>
      </p:sp>
      <p:sp>
        <p:nvSpPr>
          <p:cNvPr id="2" name="Title 1">
            <a:extLst>
              <a:ext uri="{FF2B5EF4-FFF2-40B4-BE49-F238E27FC236}">
                <a16:creationId xmlns:a16="http://schemas.microsoft.com/office/drawing/2014/main" id="{91E29FDE-44C2-4EDD-946C-681EB7AEC37D}"/>
              </a:ext>
            </a:extLst>
          </p:cNvPr>
          <p:cNvSpPr>
            <a:spLocks noGrp="1"/>
          </p:cNvSpPr>
          <p:nvPr>
            <p:ph type="title"/>
          </p:nvPr>
        </p:nvSpPr>
        <p:spPr>
          <a:xfrm>
            <a:off x="1068705" y="1453549"/>
            <a:ext cx="4802233" cy="6901473"/>
          </a:xfrm>
        </p:spPr>
        <p:txBody>
          <a:bodyPr>
            <a:norm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r>
              <a:rPr lang="en-US">
                <a:solidFill>
                  <a:srgbClr val="FFFFFF"/>
                </a:solidFill>
                <a:latin typeface="Calibri" panose="020F0502020204030204" pitchFamily="34" charset="0"/>
                <a:ea typeface="Times New Roman" panose="02020603050405020304" pitchFamily="18" charset="0"/>
              </a:rPr>
              <a:t>Population Health &amp; Public Policy: engaging with publicly funded HHS Programs</a:t>
            </a:r>
            <a:br>
              <a:rPr lang="en-US">
                <a:solidFill>
                  <a:srgbClr val="FFFFFF"/>
                </a:solidFill>
                <a:latin typeface="Calibri" panose="020F0502020204030204" pitchFamily="34" charset="0"/>
                <a:ea typeface="Calibri" panose="020F0502020204030204" pitchFamily="34" charset="0"/>
              </a:rPr>
            </a:br>
            <a:endParaRPr lang="en-US">
              <a:solidFill>
                <a:srgbClr val="FFFFFF"/>
              </a:solidFill>
            </a:endParaRPr>
          </a:p>
        </p:txBody>
      </p:sp>
      <p:graphicFrame>
        <p:nvGraphicFramePr>
          <p:cNvPr id="5" name="Content Placeholder 2">
            <a:extLst>
              <a:ext uri="{FF2B5EF4-FFF2-40B4-BE49-F238E27FC236}">
                <a16:creationId xmlns:a16="http://schemas.microsoft.com/office/drawing/2014/main" id="{9D57B6D4-1222-9F0D-C738-702B07054CB2}"/>
              </a:ext>
            </a:extLst>
          </p:cNvPr>
          <p:cNvGraphicFramePr>
            <a:graphicFrameLocks noGrp="1"/>
          </p:cNvGraphicFramePr>
          <p:nvPr>
            <p:ph idx="1"/>
          </p:nvPr>
        </p:nvGraphicFramePr>
        <p:xfrm>
          <a:off x="7140892" y="1452683"/>
          <a:ext cx="7335203" cy="6902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8560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57225"/>
            <a:ext cx="15540910" cy="8743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endParaRPr lang="en-US" sz="3084"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57225"/>
            <a:ext cx="15540910" cy="8743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endParaRPr lang="en-US" sz="3084"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09" y="657222"/>
            <a:ext cx="4421998" cy="874395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endParaRPr lang="en-US" sz="3084"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endParaRPr lang="en-US" sz="3084"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43" y="657225"/>
            <a:ext cx="15540914" cy="874395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endParaRPr lang="en-US" sz="3084"/>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endParaRPr lang="en-US" sz="3084"/>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endParaRPr lang="en-US" sz="3084"/>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endParaRPr lang="en-US" sz="3084"/>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endParaRPr lang="en-US" sz="3084"/>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endParaRPr lang="en-US" sz="3084"/>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endParaRPr lang="en-US" sz="3084"/>
            </a:p>
          </p:txBody>
        </p:sp>
      </p:grpSp>
      <p:sp>
        <p:nvSpPr>
          <p:cNvPr id="2" name="Title 1">
            <a:extLst>
              <a:ext uri="{FF2B5EF4-FFF2-40B4-BE49-F238E27FC236}">
                <a16:creationId xmlns:a16="http://schemas.microsoft.com/office/drawing/2014/main" id="{715E01F8-5667-4B9B-B551-E96BA20B712F}"/>
              </a:ext>
            </a:extLst>
          </p:cNvPr>
          <p:cNvSpPr>
            <a:spLocks noGrp="1"/>
          </p:cNvSpPr>
          <p:nvPr>
            <p:ph type="title"/>
          </p:nvPr>
        </p:nvSpPr>
        <p:spPr>
          <a:xfrm rot="16200000">
            <a:off x="-1690497" y="3140507"/>
            <a:ext cx="7601407" cy="3555873"/>
          </a:xfrm>
        </p:spPr>
        <p:txBody>
          <a:bodyPr anchor="ctr">
            <a:norm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r>
              <a:rPr lang="en-US" sz="6120">
                <a:solidFill>
                  <a:schemeClr val="bg1"/>
                </a:solidFill>
                <a:latin typeface="Calibri" panose="020F0502020204030204" pitchFamily="34" charset="0"/>
                <a:ea typeface="Times New Roman" panose="02020603050405020304" pitchFamily="18" charset="0"/>
              </a:rPr>
              <a:t>Health Care Delivery </a:t>
            </a:r>
            <a:br>
              <a:rPr lang="en-US" sz="6120">
                <a:solidFill>
                  <a:schemeClr val="bg1"/>
                </a:solidFill>
                <a:latin typeface="Calibri" panose="020F0502020204030204" pitchFamily="34" charset="0"/>
                <a:ea typeface="Calibri" panose="020F0502020204030204" pitchFamily="34" charset="0"/>
              </a:rPr>
            </a:br>
            <a:endParaRPr lang="en-US" sz="6120">
              <a:solidFill>
                <a:schemeClr val="bg1"/>
              </a:solidFill>
            </a:endParaRPr>
          </a:p>
        </p:txBody>
      </p:sp>
      <p:graphicFrame>
        <p:nvGraphicFramePr>
          <p:cNvPr id="5" name="Content Placeholder 2">
            <a:extLst>
              <a:ext uri="{FF2B5EF4-FFF2-40B4-BE49-F238E27FC236}">
                <a16:creationId xmlns:a16="http://schemas.microsoft.com/office/drawing/2014/main" id="{FA5DBF4A-4127-9C33-E75D-48D98E270FF9}"/>
              </a:ext>
            </a:extLst>
          </p:cNvPr>
          <p:cNvGraphicFramePr>
            <a:graphicFrameLocks noGrp="1"/>
          </p:cNvGraphicFramePr>
          <p:nvPr>
            <p:ph idx="1"/>
          </p:nvPr>
        </p:nvGraphicFramePr>
        <p:xfrm>
          <a:off x="4837727" y="1025392"/>
          <a:ext cx="9638368" cy="8013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270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62131-56BF-4257-B547-1F3D89C620E6}"/>
              </a:ext>
            </a:extLst>
          </p:cNvPr>
          <p:cNvSpPr>
            <a:spLocks noGrp="1"/>
          </p:cNvSpPr>
          <p:nvPr>
            <p:ph type="ctrTitle"/>
          </p:nvPr>
        </p:nvSpPr>
        <p:spPr/>
        <p:txBody>
          <a:bodyPr/>
          <a:lstStyle/>
          <a:p>
            <a:r>
              <a:rPr lang="en-US" dirty="0"/>
              <a:t>Community Health</a:t>
            </a:r>
          </a:p>
        </p:txBody>
      </p:sp>
      <p:sp>
        <p:nvSpPr>
          <p:cNvPr id="3" name="Subtitle 2">
            <a:extLst>
              <a:ext uri="{FF2B5EF4-FFF2-40B4-BE49-F238E27FC236}">
                <a16:creationId xmlns:a16="http://schemas.microsoft.com/office/drawing/2014/main" id="{8AFBD8CD-218F-4612-A3EB-9BA49E985D65}"/>
              </a:ext>
            </a:extLst>
          </p:cNvPr>
          <p:cNvSpPr>
            <a:spLocks noGrp="1"/>
          </p:cNvSpPr>
          <p:nvPr>
            <p:ph type="subTitle" idx="1"/>
          </p:nvPr>
        </p:nvSpPr>
        <p:spPr/>
        <p:txBody>
          <a:bodyPr/>
          <a:lstStyle/>
          <a:p>
            <a:r>
              <a:rPr lang="en-US" dirty="0"/>
              <a:t>What does it mean strategically and purposefully to be the Department of Family Medicine and Community Health?</a:t>
            </a:r>
          </a:p>
        </p:txBody>
      </p:sp>
      <p:pic>
        <p:nvPicPr>
          <p:cNvPr id="4" name="Graphic 3" descr="An umbrella">
            <a:extLst>
              <a:ext uri="{FF2B5EF4-FFF2-40B4-BE49-F238E27FC236}">
                <a16:creationId xmlns:a16="http://schemas.microsoft.com/office/drawing/2014/main" id="{CE5AC461-4E51-44E2-9AD6-E6E7A57D02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96084" y="145144"/>
            <a:ext cx="9394664" cy="7310760"/>
          </a:xfrm>
          <a:prstGeom prst="rect">
            <a:avLst/>
          </a:prstGeom>
        </p:spPr>
      </p:pic>
      <p:sp>
        <p:nvSpPr>
          <p:cNvPr id="5" name="TextBox 4">
            <a:extLst>
              <a:ext uri="{FF2B5EF4-FFF2-40B4-BE49-F238E27FC236}">
                <a16:creationId xmlns:a16="http://schemas.microsoft.com/office/drawing/2014/main" id="{8F2CB71C-91DD-4BA2-B62C-627928237541}"/>
              </a:ext>
            </a:extLst>
          </p:cNvPr>
          <p:cNvSpPr txBox="1"/>
          <p:nvPr/>
        </p:nvSpPr>
        <p:spPr>
          <a:xfrm>
            <a:off x="5023509" y="1975010"/>
            <a:ext cx="5139813" cy="1216486"/>
          </a:xfrm>
          <a:prstGeom prst="rect">
            <a:avLst/>
          </a:prstGeom>
          <a:noFill/>
        </p:spPr>
        <p:txBody>
          <a:bodyPr wrap="square" rtlCol="0">
            <a:spAutoFit/>
          </a:bodyPr>
          <a:ls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a:lstStyle>
          <a:p>
            <a:pPr algn="ctr"/>
            <a:r>
              <a:rPr lang="en-US" sz="3570" b="1" dirty="0">
                <a:solidFill>
                  <a:srgbClr val="00B050"/>
                </a:solidFill>
              </a:rPr>
              <a:t>COMMUNITY HEALTH</a:t>
            </a:r>
          </a:p>
          <a:p>
            <a:pPr algn="ctr"/>
            <a:r>
              <a:rPr lang="en-US" sz="3570" b="1" dirty="0">
                <a:solidFill>
                  <a:srgbClr val="00B050"/>
                </a:solidFill>
              </a:rPr>
              <a:t> FMCH</a:t>
            </a:r>
          </a:p>
        </p:txBody>
      </p:sp>
    </p:spTree>
    <p:extLst>
      <p:ext uri="{BB962C8B-B14F-4D97-AF65-F5344CB8AC3E}">
        <p14:creationId xmlns:p14="http://schemas.microsoft.com/office/powerpoint/2010/main" val="1361479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BC5E-DDC8-4D72-BF32-B80FA09D7819}"/>
              </a:ext>
            </a:extLst>
          </p:cNvPr>
          <p:cNvSpPr>
            <a:spLocks noGrp="1"/>
          </p:cNvSpPr>
          <p:nvPr>
            <p:ph type="title"/>
          </p:nvPr>
        </p:nvSpPr>
        <p:spPr/>
        <p:txBody>
          <a:bodyPr/>
          <a:lstStyle/>
          <a:p>
            <a:r>
              <a:rPr lang="en-US" dirty="0"/>
              <a:t>WHO Definition of Community Health</a:t>
            </a:r>
          </a:p>
        </p:txBody>
      </p:sp>
      <p:sp>
        <p:nvSpPr>
          <p:cNvPr id="3" name="Content Placeholder 2">
            <a:extLst>
              <a:ext uri="{FF2B5EF4-FFF2-40B4-BE49-F238E27FC236}">
                <a16:creationId xmlns:a16="http://schemas.microsoft.com/office/drawing/2014/main" id="{2CE8A5A3-B83F-4A9C-A7D2-4B69788032B0}"/>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Community health is defined as the environmental,  social and economic resources to sustain emotional and physical well being among people in ways that advance their aspirations and satisfy their needs in their unique environment.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4684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DAC1-F6C8-4ED4-A571-06B348EE504C}"/>
              </a:ext>
            </a:extLst>
          </p:cNvPr>
          <p:cNvSpPr>
            <a:spLocks noGrp="1"/>
          </p:cNvSpPr>
          <p:nvPr>
            <p:ph type="title"/>
          </p:nvPr>
        </p:nvSpPr>
        <p:spPr/>
        <p:txBody>
          <a:bodyPr/>
          <a:lstStyle/>
          <a:p>
            <a:r>
              <a:rPr lang="en-US" dirty="0"/>
              <a:t>From the 2016 External Review</a:t>
            </a:r>
          </a:p>
        </p:txBody>
      </p:sp>
      <p:sp>
        <p:nvSpPr>
          <p:cNvPr id="3" name="Content Placeholder 2">
            <a:extLst>
              <a:ext uri="{FF2B5EF4-FFF2-40B4-BE49-F238E27FC236}">
                <a16:creationId xmlns:a16="http://schemas.microsoft.com/office/drawing/2014/main" id="{6522DDC9-5732-4AD8-B2C8-841A50E77CB9}"/>
              </a:ext>
            </a:extLst>
          </p:cNvPr>
          <p:cNvSpPr>
            <a:spLocks noGrp="1"/>
          </p:cNvSpPr>
          <p:nvPr>
            <p:ph idx="1"/>
          </p:nvPr>
        </p:nvSpPr>
        <p:spPr/>
        <p:txBody>
          <a:bodyPr>
            <a:normAutofit/>
          </a:bodyPr>
          <a:lstStyle/>
          <a:p>
            <a:r>
              <a:rPr lang="en-US" sz="3600" dirty="0">
                <a:effectLst/>
                <a:latin typeface="Times New Roman" panose="02020603050405020304" pitchFamily="18" charset="0"/>
                <a:ea typeface="Calibri" panose="020F0502020204030204" pitchFamily="34" charset="0"/>
              </a:rPr>
              <a:t>In Community Health, the Department’s strategic goal is “</a:t>
            </a:r>
            <a:r>
              <a:rPr lang="en-US" sz="3600" b="1" i="1" dirty="0">
                <a:effectLst/>
                <a:latin typeface="Times New Roman" panose="02020603050405020304" pitchFamily="18" charset="0"/>
                <a:ea typeface="Calibri" panose="020F0502020204030204" pitchFamily="34" charset="0"/>
              </a:rPr>
              <a:t>to integrate community health into our family medicine practices, training/education programs and scholarship while engaging communities and community-based coalitions to improve the health of communities and populations”. </a:t>
            </a:r>
          </a:p>
          <a:p>
            <a:endParaRPr lang="en-US" sz="3600" b="1" i="1"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Strategies: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Times New Roman" panose="02020603050405020304" pitchFamily="18" charset="0"/>
                <a:ea typeface="SymbolMT"/>
                <a:cs typeface="Times New Roman" panose="02020603050405020304" pitchFamily="18" charset="0"/>
              </a:rPr>
              <a:t>Partnership with Community Agencies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Times New Roman" panose="02020603050405020304" pitchFamily="18" charset="0"/>
                <a:ea typeface="SymbolMT"/>
                <a:cs typeface="Times New Roman" panose="02020603050405020304" pitchFamily="18" charset="0"/>
              </a:rPr>
              <a:t>Integration of population and community health practices into training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Times New Roman" panose="02020603050405020304" pitchFamily="18" charset="0"/>
                <a:ea typeface="SymbolMT"/>
                <a:cs typeface="Times New Roman" panose="02020603050405020304" pitchFamily="18" charset="0"/>
              </a:rPr>
              <a:t>Partnerships to Implement and Evaluate Innovative Models of Health Care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dirty="0"/>
          </a:p>
        </p:txBody>
      </p:sp>
    </p:spTree>
    <p:extLst>
      <p:ext uri="{BB962C8B-B14F-4D97-AF65-F5344CB8AC3E}">
        <p14:creationId xmlns:p14="http://schemas.microsoft.com/office/powerpoint/2010/main" val="51052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584FD9-DA37-45F1-B8E3-E208364DAE91}"/>
              </a:ext>
            </a:extLst>
          </p:cNvPr>
          <p:cNvPicPr>
            <a:picLocks noChangeAspect="1"/>
          </p:cNvPicPr>
          <p:nvPr/>
        </p:nvPicPr>
        <p:blipFill rotWithShape="1">
          <a:blip r:embed="rId2"/>
          <a:srcRect l="16247" t="29915" r="57703" b="13648"/>
          <a:stretch/>
        </p:blipFill>
        <p:spPr>
          <a:xfrm>
            <a:off x="486740" y="638629"/>
            <a:ext cx="14530508" cy="8853714"/>
          </a:xfrm>
          <a:prstGeom prst="rect">
            <a:avLst/>
          </a:prstGeom>
        </p:spPr>
      </p:pic>
      <p:sp>
        <p:nvSpPr>
          <p:cNvPr id="3" name="TextBox 2">
            <a:extLst>
              <a:ext uri="{FF2B5EF4-FFF2-40B4-BE49-F238E27FC236}">
                <a16:creationId xmlns:a16="http://schemas.microsoft.com/office/drawing/2014/main" id="{B608563E-B8AD-4A03-AE42-B1BAF462A904}"/>
              </a:ext>
            </a:extLst>
          </p:cNvPr>
          <p:cNvSpPr txBox="1"/>
          <p:nvPr/>
        </p:nvSpPr>
        <p:spPr>
          <a:xfrm>
            <a:off x="1349829" y="8708571"/>
            <a:ext cx="8157028" cy="523220"/>
          </a:xfrm>
          <a:prstGeom prst="rect">
            <a:avLst/>
          </a:prstGeom>
          <a:noFill/>
        </p:spPr>
        <p:txBody>
          <a:bodyPr wrap="square" rtlCol="0">
            <a:spAutoFit/>
          </a:bodyPr>
          <a:lstStyle/>
          <a:p>
            <a:r>
              <a:rPr lang="en-US" sz="2800" b="1" dirty="0"/>
              <a:t>From Leadership Team in July of 2021</a:t>
            </a:r>
          </a:p>
        </p:txBody>
      </p:sp>
    </p:spTree>
    <p:extLst>
      <p:ext uri="{BB962C8B-B14F-4D97-AF65-F5344CB8AC3E}">
        <p14:creationId xmlns:p14="http://schemas.microsoft.com/office/powerpoint/2010/main" val="37339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20D2C-DA22-47AE-ACC8-14C1DE151BCC}"/>
              </a:ext>
            </a:extLst>
          </p:cNvPr>
          <p:cNvPicPr>
            <a:picLocks noChangeAspect="1"/>
          </p:cNvPicPr>
          <p:nvPr/>
        </p:nvPicPr>
        <p:blipFill rotWithShape="1">
          <a:blip r:embed="rId2"/>
          <a:srcRect l="58657" t="12652" r="8403" b="22944"/>
          <a:stretch/>
        </p:blipFill>
        <p:spPr>
          <a:xfrm>
            <a:off x="498337" y="1625601"/>
            <a:ext cx="14833425" cy="8157028"/>
          </a:xfrm>
          <a:prstGeom prst="rect">
            <a:avLst/>
          </a:prstGeom>
        </p:spPr>
      </p:pic>
      <p:sp>
        <p:nvSpPr>
          <p:cNvPr id="4" name="TextBox 3">
            <a:extLst>
              <a:ext uri="{FF2B5EF4-FFF2-40B4-BE49-F238E27FC236}">
                <a16:creationId xmlns:a16="http://schemas.microsoft.com/office/drawing/2014/main" id="{6C3A0BE5-E730-414E-8F09-C3105D5F323F}"/>
              </a:ext>
            </a:extLst>
          </p:cNvPr>
          <p:cNvSpPr txBox="1"/>
          <p:nvPr/>
        </p:nvSpPr>
        <p:spPr>
          <a:xfrm>
            <a:off x="1277258" y="9100457"/>
            <a:ext cx="8157028" cy="523220"/>
          </a:xfrm>
          <a:prstGeom prst="rect">
            <a:avLst/>
          </a:prstGeom>
          <a:noFill/>
        </p:spPr>
        <p:txBody>
          <a:bodyPr wrap="square" rtlCol="0">
            <a:spAutoFit/>
          </a:bodyPr>
          <a:lstStyle/>
          <a:p>
            <a:r>
              <a:rPr lang="en-US" sz="2800" b="1" dirty="0"/>
              <a:t>From Department Town Meeting in Fall of 2021</a:t>
            </a:r>
          </a:p>
        </p:txBody>
      </p:sp>
    </p:spTree>
    <p:extLst>
      <p:ext uri="{BB962C8B-B14F-4D97-AF65-F5344CB8AC3E}">
        <p14:creationId xmlns:p14="http://schemas.microsoft.com/office/powerpoint/2010/main" val="384930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083D-B462-4123-81D4-9E9DAE3F14FA}"/>
              </a:ext>
            </a:extLst>
          </p:cNvPr>
          <p:cNvSpPr>
            <a:spLocks noGrp="1"/>
          </p:cNvSpPr>
          <p:nvPr>
            <p:ph type="title"/>
          </p:nvPr>
        </p:nvSpPr>
        <p:spPr/>
        <p:txBody>
          <a:bodyPr/>
          <a:lstStyle/>
          <a:p>
            <a:r>
              <a:rPr lang="en-US" dirty="0"/>
              <a:t>From “Other” Word Clouds</a:t>
            </a:r>
          </a:p>
        </p:txBody>
      </p:sp>
      <p:sp>
        <p:nvSpPr>
          <p:cNvPr id="4" name="Flowchart: Connector 3">
            <a:extLst>
              <a:ext uri="{FF2B5EF4-FFF2-40B4-BE49-F238E27FC236}">
                <a16:creationId xmlns:a16="http://schemas.microsoft.com/office/drawing/2014/main" id="{4AD77D08-7EDC-45D6-B5A1-E88AC651B18B}"/>
              </a:ext>
            </a:extLst>
          </p:cNvPr>
          <p:cNvSpPr/>
          <p:nvPr/>
        </p:nvSpPr>
        <p:spPr>
          <a:xfrm>
            <a:off x="5919538" y="2138370"/>
            <a:ext cx="2999491" cy="302623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9F3A5D63-2A3E-43E0-BDDC-F92392EFA806}"/>
              </a:ext>
            </a:extLst>
          </p:cNvPr>
          <p:cNvSpPr/>
          <p:nvPr/>
        </p:nvSpPr>
        <p:spPr>
          <a:xfrm>
            <a:off x="8606971" y="5477387"/>
            <a:ext cx="3077029" cy="302623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DF6FE1DD-8FD8-4500-92CD-776CE5602352}"/>
              </a:ext>
            </a:extLst>
          </p:cNvPr>
          <p:cNvSpPr/>
          <p:nvPr/>
        </p:nvSpPr>
        <p:spPr>
          <a:xfrm>
            <a:off x="3360057" y="5477387"/>
            <a:ext cx="3193143" cy="302623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3E0C44F-B779-4BD7-9463-DEB4BCB2C74E}"/>
              </a:ext>
            </a:extLst>
          </p:cNvPr>
          <p:cNvSpPr txBox="1"/>
          <p:nvPr/>
        </p:nvSpPr>
        <p:spPr>
          <a:xfrm>
            <a:off x="6785428" y="2689505"/>
            <a:ext cx="1973943" cy="1754326"/>
          </a:xfrm>
          <a:prstGeom prst="rect">
            <a:avLst/>
          </a:prstGeom>
          <a:noFill/>
        </p:spPr>
        <p:txBody>
          <a:bodyPr wrap="square" rtlCol="0">
            <a:spAutoFit/>
          </a:bodyPr>
          <a:lstStyle/>
          <a:p>
            <a:r>
              <a:rPr lang="en-US" sz="2400" u="sng" dirty="0">
                <a:solidFill>
                  <a:schemeClr val="bg1"/>
                </a:solidFill>
              </a:rPr>
              <a:t>Clinical</a:t>
            </a:r>
          </a:p>
          <a:p>
            <a:endParaRPr lang="en-US" sz="2400" u="sng" dirty="0">
              <a:solidFill>
                <a:schemeClr val="bg1"/>
              </a:solidFill>
            </a:endParaRPr>
          </a:p>
          <a:p>
            <a:r>
              <a:rPr lang="en-US" sz="2000" dirty="0">
                <a:solidFill>
                  <a:schemeClr val="bg1"/>
                </a:solidFill>
              </a:rPr>
              <a:t>Equitable </a:t>
            </a:r>
          </a:p>
          <a:p>
            <a:endParaRPr lang="en-US" sz="2000" dirty="0">
              <a:solidFill>
                <a:schemeClr val="bg1"/>
              </a:solidFill>
            </a:endParaRPr>
          </a:p>
          <a:p>
            <a:r>
              <a:rPr lang="en-US" sz="2000" dirty="0">
                <a:solidFill>
                  <a:schemeClr val="bg1"/>
                </a:solidFill>
              </a:rPr>
              <a:t>Fair</a:t>
            </a:r>
            <a:r>
              <a:rPr lang="en-US" dirty="0">
                <a:solidFill>
                  <a:schemeClr val="bg1"/>
                </a:solidFill>
              </a:rPr>
              <a:t> </a:t>
            </a:r>
          </a:p>
        </p:txBody>
      </p:sp>
      <p:sp>
        <p:nvSpPr>
          <p:cNvPr id="9" name="TextBox 8">
            <a:extLst>
              <a:ext uri="{FF2B5EF4-FFF2-40B4-BE49-F238E27FC236}">
                <a16:creationId xmlns:a16="http://schemas.microsoft.com/office/drawing/2014/main" id="{4DCF2C35-0562-4B86-8D23-6C23913F5693}"/>
              </a:ext>
            </a:extLst>
          </p:cNvPr>
          <p:cNvSpPr txBox="1"/>
          <p:nvPr/>
        </p:nvSpPr>
        <p:spPr>
          <a:xfrm>
            <a:off x="6633028" y="7416801"/>
            <a:ext cx="1973943" cy="646331"/>
          </a:xfrm>
          <a:prstGeom prst="rect">
            <a:avLst/>
          </a:prstGeom>
          <a:noFill/>
        </p:spPr>
        <p:txBody>
          <a:bodyPr wrap="square" rtlCol="0">
            <a:spAutoFit/>
          </a:bodyPr>
          <a:lstStyle/>
          <a:p>
            <a:r>
              <a:rPr lang="en-US" dirty="0">
                <a:solidFill>
                  <a:schemeClr val="bg1"/>
                </a:solidFill>
              </a:rPr>
              <a:t>Community </a:t>
            </a:r>
          </a:p>
          <a:p>
            <a:r>
              <a:rPr lang="en-US" dirty="0">
                <a:solidFill>
                  <a:schemeClr val="bg1"/>
                </a:solidFill>
              </a:rPr>
              <a:t>health </a:t>
            </a:r>
          </a:p>
        </p:txBody>
      </p:sp>
      <p:sp>
        <p:nvSpPr>
          <p:cNvPr id="10" name="TextBox 9">
            <a:extLst>
              <a:ext uri="{FF2B5EF4-FFF2-40B4-BE49-F238E27FC236}">
                <a16:creationId xmlns:a16="http://schemas.microsoft.com/office/drawing/2014/main" id="{F51719FA-10C9-4F21-BA7B-FF3A99144038}"/>
              </a:ext>
            </a:extLst>
          </p:cNvPr>
          <p:cNvSpPr txBox="1"/>
          <p:nvPr/>
        </p:nvSpPr>
        <p:spPr>
          <a:xfrm>
            <a:off x="9400675" y="5790233"/>
            <a:ext cx="1973943" cy="2585323"/>
          </a:xfrm>
          <a:prstGeom prst="rect">
            <a:avLst/>
          </a:prstGeom>
          <a:noFill/>
        </p:spPr>
        <p:txBody>
          <a:bodyPr wrap="square" rtlCol="0">
            <a:spAutoFit/>
          </a:bodyPr>
          <a:lstStyle/>
          <a:p>
            <a:r>
              <a:rPr lang="en-US" sz="2400" u="sng" dirty="0">
                <a:solidFill>
                  <a:schemeClr val="bg1"/>
                </a:solidFill>
              </a:rPr>
              <a:t>Research</a:t>
            </a:r>
            <a:r>
              <a:rPr lang="en-US" dirty="0">
                <a:solidFill>
                  <a:schemeClr val="bg1"/>
                </a:solidFill>
              </a:rPr>
              <a:t> </a:t>
            </a:r>
          </a:p>
          <a:p>
            <a:endParaRPr lang="en-US" dirty="0">
              <a:solidFill>
                <a:schemeClr val="bg1"/>
              </a:solidFill>
            </a:endParaRPr>
          </a:p>
          <a:p>
            <a:r>
              <a:rPr lang="en-US" sz="2000" dirty="0">
                <a:solidFill>
                  <a:schemeClr val="bg1"/>
                </a:solidFill>
              </a:rPr>
              <a:t>Community driven</a:t>
            </a:r>
          </a:p>
          <a:p>
            <a:r>
              <a:rPr lang="en-US" sz="2000" dirty="0">
                <a:solidFill>
                  <a:schemeClr val="bg1"/>
                </a:solidFill>
              </a:rPr>
              <a:t>Community engaged</a:t>
            </a:r>
          </a:p>
          <a:p>
            <a:r>
              <a:rPr lang="en-US" sz="2000" dirty="0">
                <a:solidFill>
                  <a:schemeClr val="bg1"/>
                </a:solidFill>
              </a:rPr>
              <a:t>Serve community</a:t>
            </a:r>
          </a:p>
        </p:txBody>
      </p:sp>
      <p:sp>
        <p:nvSpPr>
          <p:cNvPr id="11" name="TextBox 10">
            <a:extLst>
              <a:ext uri="{FF2B5EF4-FFF2-40B4-BE49-F238E27FC236}">
                <a16:creationId xmlns:a16="http://schemas.microsoft.com/office/drawing/2014/main" id="{C8E7D588-283C-499F-8F57-FBD591109AEC}"/>
              </a:ext>
            </a:extLst>
          </p:cNvPr>
          <p:cNvSpPr txBox="1"/>
          <p:nvPr/>
        </p:nvSpPr>
        <p:spPr>
          <a:xfrm>
            <a:off x="3756908" y="5805562"/>
            <a:ext cx="2566737" cy="2000548"/>
          </a:xfrm>
          <a:prstGeom prst="rect">
            <a:avLst/>
          </a:prstGeom>
          <a:noFill/>
        </p:spPr>
        <p:txBody>
          <a:bodyPr wrap="square" rtlCol="0">
            <a:spAutoFit/>
          </a:bodyPr>
          <a:lstStyle/>
          <a:p>
            <a:r>
              <a:rPr lang="en-US" sz="2400" u="sng" dirty="0">
                <a:solidFill>
                  <a:schemeClr val="bg1"/>
                </a:solidFill>
              </a:rPr>
              <a:t>Education/Training</a:t>
            </a:r>
          </a:p>
          <a:p>
            <a:endParaRPr lang="en-US" sz="2000" dirty="0">
              <a:solidFill>
                <a:schemeClr val="bg1"/>
              </a:solidFill>
            </a:endParaRPr>
          </a:p>
          <a:p>
            <a:r>
              <a:rPr lang="en-US" sz="2000" dirty="0">
                <a:solidFill>
                  <a:schemeClr val="bg1"/>
                </a:solidFill>
              </a:rPr>
              <a:t>Community-</a:t>
            </a:r>
          </a:p>
          <a:p>
            <a:r>
              <a:rPr lang="en-US" sz="2000" dirty="0">
                <a:solidFill>
                  <a:schemeClr val="bg1"/>
                </a:solidFill>
              </a:rPr>
              <a:t>Engaged</a:t>
            </a:r>
          </a:p>
          <a:p>
            <a:r>
              <a:rPr lang="en-US" sz="2000" dirty="0">
                <a:solidFill>
                  <a:schemeClr val="bg1"/>
                </a:solidFill>
              </a:rPr>
              <a:t>Diverse</a:t>
            </a:r>
          </a:p>
          <a:p>
            <a:r>
              <a:rPr lang="en-US" sz="2000" dirty="0">
                <a:solidFill>
                  <a:schemeClr val="bg1"/>
                </a:solidFill>
              </a:rPr>
              <a:t>Interprofessional </a:t>
            </a:r>
          </a:p>
        </p:txBody>
      </p:sp>
    </p:spTree>
    <p:extLst>
      <p:ext uri="{BB962C8B-B14F-4D97-AF65-F5344CB8AC3E}">
        <p14:creationId xmlns:p14="http://schemas.microsoft.com/office/powerpoint/2010/main" val="1147389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EDA269-F5D0-4811-A7A0-0BF88BD645DE}"/>
              </a:ext>
            </a:extLst>
          </p:cNvPr>
          <p:cNvSpPr>
            <a:spLocks noGrp="1"/>
          </p:cNvSpPr>
          <p:nvPr>
            <p:ph type="title"/>
          </p:nvPr>
        </p:nvSpPr>
        <p:spPr/>
        <p:txBody>
          <a:bodyPr/>
          <a:lstStyle/>
          <a:p>
            <a:r>
              <a:rPr lang="en-US" dirty="0"/>
              <a:t>Distilled data from CH Listening Sessions</a:t>
            </a:r>
          </a:p>
        </p:txBody>
      </p:sp>
      <p:sp>
        <p:nvSpPr>
          <p:cNvPr id="4" name="Content Placeholder 3">
            <a:extLst>
              <a:ext uri="{FF2B5EF4-FFF2-40B4-BE49-F238E27FC236}">
                <a16:creationId xmlns:a16="http://schemas.microsoft.com/office/drawing/2014/main" id="{0FE88C0A-63B8-4140-B0E1-0C4399D64E64}"/>
              </a:ext>
            </a:extLst>
          </p:cNvPr>
          <p:cNvSpPr>
            <a:spLocks noGrp="1"/>
          </p:cNvSpPr>
          <p:nvPr>
            <p:ph sz="half" idx="1"/>
          </p:nvPr>
        </p:nvSpPr>
        <p:spPr/>
        <p:txBody>
          <a:bodyPr>
            <a:normAutofit fontScale="92500" lnSpcReduction="10000"/>
          </a:bodyPr>
          <a:lstStyle/>
          <a:p>
            <a:pPr marL="342900" marR="0" lvl="0" indent="-342900">
              <a:lnSpc>
                <a:spcPct val="107000"/>
              </a:lnSpc>
              <a:spcBef>
                <a:spcPts val="0"/>
              </a:spcBef>
              <a:spcAft>
                <a:spcPts val="0"/>
              </a:spcAft>
              <a:buFont typeface="+mj-lt"/>
              <a:buAutoNum type="alphaU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Think outside Worcester for Community Health (CH). The department’s reach includes much of Worcester County and beyond.</a:t>
            </a:r>
          </a:p>
          <a:p>
            <a:pPr marL="342900" marR="0" lvl="0" indent="-342900">
              <a:lnSpc>
                <a:spcPct val="107000"/>
              </a:lnSpc>
              <a:spcBef>
                <a:spcPts val="0"/>
              </a:spcBef>
              <a:spcAft>
                <a:spcPts val="0"/>
              </a:spcAft>
              <a:buFont typeface="+mj-lt"/>
              <a:buAutoNum type="alphaU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Partnerships in the department </a:t>
            </a:r>
          </a:p>
          <a:p>
            <a:pPr marL="742950" marR="0" lvl="1" indent="-285750">
              <a:lnSpc>
                <a:spcPct val="107000"/>
              </a:lnSpc>
              <a:spcBef>
                <a:spcPts val="0"/>
              </a:spcBef>
              <a:spcAft>
                <a:spcPts val="0"/>
              </a:spcAft>
              <a:buFont typeface="+mj-lt"/>
              <a:buAutoNum type="alphaL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AHEC and NEAETC grants are strengths, but haven’t realized full potential or integration </a:t>
            </a:r>
          </a:p>
          <a:p>
            <a:pPr marL="742950" marR="0" lvl="1" indent="-285750">
              <a:lnSpc>
                <a:spcPct val="107000"/>
              </a:lnSpc>
              <a:spcBef>
                <a:spcPts val="0"/>
              </a:spcBef>
              <a:spcAft>
                <a:spcPts val="0"/>
              </a:spcAft>
              <a:buFont typeface="+mj-lt"/>
              <a:buAutoNum type="alphaL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Reduce barriers for collaboration with Family Health Center of Worcester and Edward M. Kennedy Health Center. </a:t>
            </a:r>
          </a:p>
          <a:p>
            <a:pPr marL="342900" marR="0" lvl="0" indent="-342900">
              <a:lnSpc>
                <a:spcPct val="107000"/>
              </a:lnSpc>
              <a:spcBef>
                <a:spcPts val="0"/>
              </a:spcBef>
              <a:spcAft>
                <a:spcPts val="0"/>
              </a:spcAft>
              <a:buFont typeface="+mj-lt"/>
              <a:buAutoNum type="alphaU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Partnerships outside the department</a:t>
            </a:r>
          </a:p>
          <a:p>
            <a:pPr marL="742950" marR="0" lvl="1" indent="-285750">
              <a:lnSpc>
                <a:spcPct val="107000"/>
              </a:lnSpc>
              <a:spcBef>
                <a:spcPts val="0"/>
              </a:spcBef>
              <a:spcAft>
                <a:spcPts val="0"/>
              </a:spcAft>
              <a:buFont typeface="+mj-lt"/>
              <a:buAutoNum type="alphaL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Collaborations with other academic departments, Commonwealth Medicine and state government entities are opportunities.</a:t>
            </a:r>
          </a:p>
          <a:p>
            <a:pPr marL="342900" marR="0" lvl="0" indent="-342900">
              <a:lnSpc>
                <a:spcPct val="107000"/>
              </a:lnSpc>
              <a:spcBef>
                <a:spcPts val="0"/>
              </a:spcBef>
              <a:spcAft>
                <a:spcPts val="0"/>
              </a:spcAft>
              <a:buFont typeface="+mj-lt"/>
              <a:buAutoNum type="alphaU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Faculty and staff achieve CH goals, but the impact is hard to measure</a:t>
            </a:r>
          </a:p>
          <a:p>
            <a:pPr marL="342900" marR="0" lvl="0" indent="-342900">
              <a:lnSpc>
                <a:spcPct val="107000"/>
              </a:lnSpc>
              <a:spcBef>
                <a:spcPts val="0"/>
              </a:spcBef>
              <a:spcAft>
                <a:spcPts val="0"/>
              </a:spcAft>
              <a:buFont typeface="+mj-lt"/>
              <a:buAutoNum type="alphaU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We don’t publicize as much as we should</a:t>
            </a:r>
          </a:p>
          <a:p>
            <a:pPr marL="742950" marR="0" lvl="1" indent="-285750">
              <a:lnSpc>
                <a:spcPct val="107000"/>
              </a:lnSpc>
              <a:spcBef>
                <a:spcPts val="0"/>
              </a:spcBef>
              <a:spcAft>
                <a:spcPts val="0"/>
              </a:spcAft>
              <a:buFont typeface="+mj-lt"/>
              <a:buAutoNum type="alphaL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Need to connect the dots better across department, community, and institution</a:t>
            </a:r>
          </a:p>
          <a:p>
            <a:pPr marL="1143000" marR="0" lvl="2" indent="-228600">
              <a:lnSpc>
                <a:spcPct val="107000"/>
              </a:lnSpc>
              <a:spcBef>
                <a:spcPts val="0"/>
              </a:spcBef>
              <a:spcAft>
                <a:spcPts val="0"/>
              </a:spcAft>
              <a:buFont typeface="+mj-lt"/>
              <a:buAutoNum type="romanL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Department goals for CH should align with UMass Chan goals</a:t>
            </a:r>
          </a:p>
          <a:p>
            <a:endParaRPr lang="en-US" dirty="0"/>
          </a:p>
        </p:txBody>
      </p:sp>
      <p:sp>
        <p:nvSpPr>
          <p:cNvPr id="5" name="Content Placeholder 4">
            <a:extLst>
              <a:ext uri="{FF2B5EF4-FFF2-40B4-BE49-F238E27FC236}">
                <a16:creationId xmlns:a16="http://schemas.microsoft.com/office/drawing/2014/main" id="{F929C2C4-675D-4F78-9945-8E3A1F4A4FEE}"/>
              </a:ext>
            </a:extLst>
          </p:cNvPr>
          <p:cNvSpPr>
            <a:spLocks noGrp="1"/>
          </p:cNvSpPr>
          <p:nvPr>
            <p:ph sz="half" idx="2"/>
          </p:nvPr>
        </p:nvSpPr>
        <p:spPr/>
        <p:txBody>
          <a:bodyPr>
            <a:normAutofit fontScale="92500" lnSpcReduction="10000"/>
          </a:bodyPr>
          <a:lstStyle/>
          <a:p>
            <a:pPr marL="342900" marR="0" lvl="0" indent="-342900">
              <a:lnSpc>
                <a:spcPct val="107000"/>
              </a:lnSpc>
              <a:spcBef>
                <a:spcPts val="0"/>
              </a:spcBef>
              <a:spcAft>
                <a:spcPts val="0"/>
              </a:spcAft>
              <a:buFont typeface="+mj-lt"/>
              <a:buAutoNum type="alphaU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Need community voice in our CH goals and work</a:t>
            </a:r>
          </a:p>
          <a:p>
            <a:pPr marL="742950" marR="0" lvl="1" indent="-285750">
              <a:lnSpc>
                <a:spcPct val="107000"/>
              </a:lnSpc>
              <a:spcBef>
                <a:spcPts val="0"/>
              </a:spcBef>
              <a:spcAft>
                <a:spcPts val="0"/>
              </a:spcAft>
              <a:buFont typeface="+mj-lt"/>
              <a:buAutoNum type="alphaL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Strategize for community-oriented funding, programs, and research</a:t>
            </a:r>
          </a:p>
          <a:p>
            <a:pPr marL="1143000" marR="0" lvl="2" indent="-228600">
              <a:lnSpc>
                <a:spcPct val="107000"/>
              </a:lnSpc>
              <a:spcBef>
                <a:spcPts val="0"/>
              </a:spcBef>
              <a:spcAft>
                <a:spcPts val="0"/>
              </a:spcAft>
              <a:buFont typeface="+mj-lt"/>
              <a:buAutoNum type="romanL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PCORI, NEAETC/AHEC, PBRN?</a:t>
            </a:r>
          </a:p>
          <a:p>
            <a:pPr marL="742950" marR="0" lvl="1" indent="-285750">
              <a:lnSpc>
                <a:spcPct val="107000"/>
              </a:lnSpc>
              <a:spcBef>
                <a:spcPts val="0"/>
              </a:spcBef>
              <a:spcAft>
                <a:spcPts val="0"/>
              </a:spcAft>
              <a:buFont typeface="+mj-lt"/>
              <a:buAutoNum type="alphaL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Involve students in CH research </a:t>
            </a:r>
          </a:p>
          <a:p>
            <a:pPr marL="1143000" marR="0" lvl="2" indent="-228600">
              <a:lnSpc>
                <a:spcPct val="107000"/>
              </a:lnSpc>
              <a:spcBef>
                <a:spcPts val="0"/>
              </a:spcBef>
              <a:spcAft>
                <a:spcPts val="0"/>
              </a:spcAft>
              <a:buFont typeface="+mj-lt"/>
              <a:buAutoNum type="romanL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MD-MPH?</a:t>
            </a:r>
          </a:p>
          <a:p>
            <a:pPr marL="342900" marR="0" lvl="0" indent="-342900">
              <a:lnSpc>
                <a:spcPct val="107000"/>
              </a:lnSpc>
              <a:spcBef>
                <a:spcPts val="0"/>
              </a:spcBef>
              <a:spcAft>
                <a:spcPts val="0"/>
              </a:spcAft>
              <a:buFont typeface="+mj-lt"/>
              <a:buAutoNum type="alphaU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V2030: Robust integration of community into research and education</a:t>
            </a:r>
          </a:p>
          <a:p>
            <a:pPr marL="742950" marR="0" lvl="1" indent="-285750">
              <a:lnSpc>
                <a:spcPct val="107000"/>
              </a:lnSpc>
              <a:spcBef>
                <a:spcPts val="0"/>
              </a:spcBef>
              <a:spcAft>
                <a:spcPts val="0"/>
              </a:spcAft>
              <a:buFont typeface="+mj-lt"/>
              <a:buAutoNum type="alphaL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Involved in new faculty and resident orientations to introduce community partners</a:t>
            </a:r>
          </a:p>
          <a:p>
            <a:pPr marL="742950" marR="0" lvl="1" indent="-285750">
              <a:lnSpc>
                <a:spcPct val="107000"/>
              </a:lnSpc>
              <a:spcBef>
                <a:spcPts val="0"/>
              </a:spcBef>
              <a:spcAft>
                <a:spcPts val="0"/>
              </a:spcAft>
              <a:buFont typeface="+mj-lt"/>
              <a:buAutoNum type="alphaL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Robust, quality primary care that is recognized and respected by the institution </a:t>
            </a:r>
          </a:p>
          <a:p>
            <a:pPr marL="342900" marR="0" lvl="0" indent="-342900">
              <a:lnSpc>
                <a:spcPct val="107000"/>
              </a:lnSpc>
              <a:spcBef>
                <a:spcPts val="0"/>
              </a:spcBef>
              <a:spcAft>
                <a:spcPts val="0"/>
              </a:spcAft>
              <a:buFont typeface="+mj-lt"/>
              <a:buAutoNum type="alphaU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Publicize our CH work more</a:t>
            </a:r>
          </a:p>
          <a:p>
            <a:pPr marL="742950" marR="0" lvl="1" indent="-285750">
              <a:lnSpc>
                <a:spcPct val="107000"/>
              </a:lnSpc>
              <a:spcBef>
                <a:spcPts val="0"/>
              </a:spcBef>
              <a:spcAft>
                <a:spcPts val="0"/>
              </a:spcAft>
              <a:buFont typeface="+mj-lt"/>
              <a:buAutoNum type="alphaL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Share nationally and try to attract philanthropy/foundation money</a:t>
            </a:r>
          </a:p>
          <a:p>
            <a:pPr marL="742950" marR="0" lvl="1" indent="-285750">
              <a:lnSpc>
                <a:spcPct val="107000"/>
              </a:lnSpc>
              <a:spcBef>
                <a:spcPts val="0"/>
              </a:spcBef>
              <a:spcAft>
                <a:spcPts val="0"/>
              </a:spcAft>
              <a:buFont typeface="+mj-lt"/>
              <a:buAutoNum type="alphaL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Need to inform UMass Chan leadership more aware of our CH work</a:t>
            </a:r>
          </a:p>
          <a:p>
            <a:pPr marL="342900" marR="0" lvl="0" indent="-342900">
              <a:lnSpc>
                <a:spcPct val="107000"/>
              </a:lnSpc>
              <a:spcBef>
                <a:spcPts val="0"/>
              </a:spcBef>
              <a:spcAft>
                <a:spcPts val="0"/>
              </a:spcAft>
              <a:buFont typeface="+mj-lt"/>
              <a:buAutoNum type="alphaU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More attention and integration of patients’ social health needs</a:t>
            </a:r>
          </a:p>
          <a:p>
            <a:pPr marL="342900" marR="0" lvl="0" indent="-342900">
              <a:lnSpc>
                <a:spcPct val="107000"/>
              </a:lnSpc>
              <a:spcBef>
                <a:spcPts val="0"/>
              </a:spcBef>
              <a:spcAft>
                <a:spcPts val="800"/>
              </a:spcAft>
              <a:buFont typeface="+mj-lt"/>
              <a:buAutoNum type="alphaU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Pathway to create workforce from and reflective of community (needs)</a:t>
            </a:r>
          </a:p>
          <a:p>
            <a:endParaRPr lang="en-US" dirty="0"/>
          </a:p>
        </p:txBody>
      </p:sp>
    </p:spTree>
    <p:extLst>
      <p:ext uri="{BB962C8B-B14F-4D97-AF65-F5344CB8AC3E}">
        <p14:creationId xmlns:p14="http://schemas.microsoft.com/office/powerpoint/2010/main" val="308071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9C4C3F-22AC-49A6-ABAD-C6C15DF8E29E}"/>
              </a:ext>
            </a:extLst>
          </p:cNvPr>
          <p:cNvSpPr>
            <a:spLocks noGrp="1"/>
          </p:cNvSpPr>
          <p:nvPr>
            <p:ph type="ctrTitle"/>
          </p:nvPr>
        </p:nvSpPr>
        <p:spPr/>
        <p:txBody>
          <a:bodyPr/>
          <a:lstStyle/>
          <a:p>
            <a:r>
              <a:rPr lang="en-US" dirty="0"/>
              <a:t>SOARING in CH</a:t>
            </a:r>
          </a:p>
        </p:txBody>
      </p:sp>
      <p:sp>
        <p:nvSpPr>
          <p:cNvPr id="6" name="Subtitle 5">
            <a:extLst>
              <a:ext uri="{FF2B5EF4-FFF2-40B4-BE49-F238E27FC236}">
                <a16:creationId xmlns:a16="http://schemas.microsoft.com/office/drawing/2014/main" id="{7D9A0C22-433D-46C3-AE98-BF7492E3429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40031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1022</Words>
  <Application>Microsoft Office PowerPoint</Application>
  <PresentationFormat>Custom</PresentationFormat>
  <Paragraphs>157</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Black</vt:lpstr>
      <vt:lpstr>Calibri</vt:lpstr>
      <vt:lpstr>Calibri Light</vt:lpstr>
      <vt:lpstr>Times New Roman</vt:lpstr>
      <vt:lpstr>Office Theme</vt:lpstr>
      <vt:lpstr>Office Theme</vt:lpstr>
      <vt:lpstr>PowerPoint Presentation</vt:lpstr>
      <vt:lpstr>Community Health</vt:lpstr>
      <vt:lpstr>WHO Definition of Community Health</vt:lpstr>
      <vt:lpstr>From the 2016 External Review</vt:lpstr>
      <vt:lpstr>PowerPoint Presentation</vt:lpstr>
      <vt:lpstr>PowerPoint Presentation</vt:lpstr>
      <vt:lpstr>From “Other” Word Clouds</vt:lpstr>
      <vt:lpstr>Distilled data from CH Listening Sessions</vt:lpstr>
      <vt:lpstr>SOARING in CH</vt:lpstr>
      <vt:lpstr>Strategic Analysis: Strengths in Community Health</vt:lpstr>
      <vt:lpstr>Overarching challenges</vt:lpstr>
      <vt:lpstr>Strategic Analysis</vt:lpstr>
      <vt:lpstr>Examples of Community Responsive Initiatives 2021-22</vt:lpstr>
      <vt:lpstr>Population Health &amp; Public Policy: engaging with publicly funded HHS Programs </vt:lpstr>
      <vt:lpstr>Health Care Delivery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in FMCH: June 2019</dc:title>
  <dc:creator>Ferguson, Warren</dc:creator>
  <cp:lastModifiedBy>Ferguson, Warren</cp:lastModifiedBy>
  <cp:revision>23</cp:revision>
  <dcterms:created xsi:type="dcterms:W3CDTF">2021-03-15T12:35:03Z</dcterms:created>
  <dcterms:modified xsi:type="dcterms:W3CDTF">2022-05-18T13:15:45Z</dcterms:modified>
</cp:coreProperties>
</file>