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9" r:id="rId9"/>
    <p:sldId id="370" r:id="rId10"/>
    <p:sldId id="371" r:id="rId11"/>
    <p:sldId id="372" r:id="rId12"/>
    <p:sldId id="373" r:id="rId13"/>
    <p:sldId id="374" r:id="rId14"/>
    <p:sldId id="375" r:id="rId15"/>
    <p:sldId id="381" r:id="rId16"/>
    <p:sldId id="376" r:id="rId17"/>
    <p:sldId id="377" r:id="rId18"/>
    <p:sldId id="378" r:id="rId19"/>
    <p:sldId id="38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1"/>
    <a:srgbClr val="FFAB40"/>
    <a:srgbClr val="003399"/>
    <a:srgbClr val="CDDFFF"/>
    <a:srgbClr val="CCDBFE"/>
    <a:srgbClr val="AAC2FF"/>
    <a:srgbClr val="0055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0B5971-FD86-4229-AF0D-AB7435E3EF16}">
  <a:tblStyle styleId="{FD0B5971-FD86-4229-AF0D-AB7435E3EF1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8" autoAdjust="0"/>
    <p:restoredTop sz="94679"/>
  </p:normalViewPr>
  <p:slideViewPr>
    <p:cSldViewPr snapToGrid="0" snapToObjects="1">
      <p:cViewPr varScale="1">
        <p:scale>
          <a:sx n="144" d="100"/>
          <a:sy n="144" d="100"/>
        </p:scale>
        <p:origin x="4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3399"/>
          </a:solidFill>
          <a:latin typeface="Calibri" charset="0"/>
          <a:ea typeface="Calibri" charset="0"/>
          <a:cs typeface="Calibri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3399"/>
          </a:solidFill>
          <a:latin typeface="Calibri" charset="0"/>
          <a:ea typeface="Calibri" charset="0"/>
          <a:cs typeface="Calibri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jpeg"/>
          <p:cNvPicPr/>
          <p:nvPr/>
        </p:nvPicPr>
        <p:blipFill>
          <a:blip r:embed="rId2">
            <a:extLst/>
          </a:blip>
          <a:srcRect b="725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41"/>
          <p:cNvGrpSpPr/>
          <p:nvPr/>
        </p:nvGrpSpPr>
        <p:grpSpPr>
          <a:xfrm>
            <a:off x="2646758" y="4007906"/>
            <a:ext cx="6497243" cy="1135595"/>
            <a:chOff x="0" y="0"/>
            <a:chExt cx="6497241" cy="1135593"/>
          </a:xfrm>
        </p:grpSpPr>
        <p:grpSp>
          <p:nvGrpSpPr>
            <p:cNvPr id="3" name="Group 37"/>
            <p:cNvGrpSpPr/>
            <p:nvPr/>
          </p:nvGrpSpPr>
          <p:grpSpPr>
            <a:xfrm>
              <a:off x="2471651" y="0"/>
              <a:ext cx="4025591" cy="1135594"/>
              <a:chOff x="0" y="0"/>
              <a:chExt cx="4025589" cy="1135593"/>
            </a:xfrm>
          </p:grpSpPr>
          <p:pic>
            <p:nvPicPr>
              <p:cNvPr id="35" name="image3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965331" y="0"/>
                <a:ext cx="2060259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" name="image4.ti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965332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" name="Group 40"/>
            <p:cNvGrpSpPr/>
            <p:nvPr/>
          </p:nvGrpSpPr>
          <p:grpSpPr>
            <a:xfrm>
              <a:off x="-1" y="115715"/>
              <a:ext cx="2521832" cy="904164"/>
              <a:chOff x="0" y="0"/>
              <a:chExt cx="2521830" cy="904163"/>
            </a:xfrm>
          </p:grpSpPr>
          <p:pic>
            <p:nvPicPr>
              <p:cNvPr id="38" name="image5.tif"/>
              <p:cNvPicPr/>
              <p:nvPr/>
            </p:nvPicPr>
            <p:blipFill>
              <a:blip r:embed="rId5">
                <a:extLst/>
              </a:blip>
              <a:srcRect r="59208" b="40507"/>
              <a:stretch>
                <a:fillRect/>
              </a:stretch>
            </p:blipFill>
            <p:spPr>
              <a:xfrm>
                <a:off x="-1" y="52232"/>
                <a:ext cx="1723266" cy="799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image6.ti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617666" y="0"/>
                <a:ext cx="904165" cy="9041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42" name="Shape 42"/>
          <p:cNvSpPr/>
          <p:nvPr/>
        </p:nvSpPr>
        <p:spPr>
          <a:xfrm>
            <a:off x="401305" y="4116351"/>
            <a:ext cx="2290754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Bassett-UMass </a:t>
            </a:r>
            <a:endParaRPr sz="14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 ECHO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003399"/>
                </a:solidFill>
              </a:rPr>
              <a:t>Precipitated Withdrawal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11700" y="1602814"/>
            <a:ext cx="8520600" cy="341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Two options</a:t>
            </a:r>
            <a:r>
              <a:rPr sz="2200" dirty="0" smtClean="0">
                <a:solidFill>
                  <a:srgbClr val="003399"/>
                </a:solidFill>
              </a:rPr>
              <a:t>:</a:t>
            </a:r>
            <a:endParaRPr sz="2200" dirty="0">
              <a:solidFill>
                <a:srgbClr val="003399"/>
              </a:solidFill>
            </a:endParaRP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03399"/>
                </a:solidFill>
              </a:rPr>
              <a:t>Stop </a:t>
            </a:r>
            <a:r>
              <a:rPr sz="2200" dirty="0">
                <a:solidFill>
                  <a:srgbClr val="003399"/>
                </a:solidFill>
              </a:rPr>
              <a:t>the induction, provide symptomatic treatments for withdrawal </a:t>
            </a:r>
            <a:r>
              <a:rPr sz="2200" dirty="0" smtClean="0">
                <a:solidFill>
                  <a:srgbClr val="003399"/>
                </a:solidFill>
              </a:rPr>
              <a:t>symptoms</a:t>
            </a:r>
            <a:r>
              <a:rPr lang="en-US" sz="2200" dirty="0" smtClean="0">
                <a:solidFill>
                  <a:srgbClr val="003399"/>
                </a:solidFill>
              </a:rPr>
              <a:t> (e.g., clonidine, </a:t>
            </a:r>
            <a:r>
              <a:rPr lang="en-US" sz="2200" dirty="0" err="1" smtClean="0">
                <a:solidFill>
                  <a:srgbClr val="003399"/>
                </a:solidFill>
              </a:rPr>
              <a:t>dicyclomine</a:t>
            </a:r>
            <a:r>
              <a:rPr lang="en-US" sz="2200" dirty="0" smtClean="0">
                <a:solidFill>
                  <a:srgbClr val="003399"/>
                </a:solidFill>
              </a:rPr>
              <a:t>, ibuprofen)</a:t>
            </a:r>
            <a:r>
              <a:rPr sz="2200" dirty="0" smtClean="0">
                <a:solidFill>
                  <a:srgbClr val="003399"/>
                </a:solidFill>
              </a:rPr>
              <a:t>, </a:t>
            </a:r>
            <a:r>
              <a:rPr sz="2200" dirty="0">
                <a:solidFill>
                  <a:srgbClr val="003399"/>
                </a:solidFill>
              </a:rPr>
              <a:t>and have patient return the next day</a:t>
            </a:r>
            <a:r>
              <a:rPr sz="2200" dirty="0" smtClean="0">
                <a:solidFill>
                  <a:srgbClr val="003399"/>
                </a:solidFill>
              </a:rPr>
              <a:t>.</a:t>
            </a:r>
            <a:endParaRPr lang="en-US" sz="2200" dirty="0" smtClean="0">
              <a:solidFill>
                <a:srgbClr val="003399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</a:rPr>
              <a:t>If mild precipitated withdrawal (e.g., increased anxiety), can continue dosing with small doses (2mg) buprenorphine to provide enough agonist effect to suppress withdrawal.</a:t>
            </a:r>
          </a:p>
          <a:p>
            <a:pPr marL="285750" lvl="0" indent="-285750">
              <a:lnSpc>
                <a:spcPct val="100000"/>
              </a:lnSpc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003399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700" y="916041"/>
            <a:ext cx="6790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Many providers never see or hear of a case in their care …</a:t>
            </a:r>
            <a:endParaRPr lang="en-US" sz="22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003399"/>
                </a:solidFill>
              </a:rPr>
              <a:t>A Word About Methadone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311700" y="857250"/>
            <a:ext cx="8520600" cy="3416400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Would explore why patient is seeking the switch, especially those who have been stable on it </a:t>
            </a:r>
            <a:r>
              <a:rPr sz="2200" dirty="0" smtClean="0">
                <a:solidFill>
                  <a:srgbClr val="003399"/>
                </a:solidFill>
              </a:rPr>
              <a:t>long</a:t>
            </a:r>
            <a:r>
              <a:rPr lang="en-US" sz="2200" dirty="0" smtClean="0">
                <a:solidFill>
                  <a:srgbClr val="003399"/>
                </a:solidFill>
              </a:rPr>
              <a:t>-</a:t>
            </a:r>
            <a:r>
              <a:rPr sz="2200" dirty="0" smtClean="0">
                <a:solidFill>
                  <a:srgbClr val="003399"/>
                </a:solidFill>
              </a:rPr>
              <a:t>term.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Risk of relapse during the transition period</a:t>
            </a:r>
            <a:r>
              <a:rPr sz="2200" dirty="0" smtClean="0">
                <a:solidFill>
                  <a:srgbClr val="003399"/>
                </a:solidFill>
              </a:rPr>
              <a:t>.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While patient may dislike going to methadone clinic frequently to take methadone under observation, some may need the structure and monitoring in order to be successful at maintaining sobriety</a:t>
            </a:r>
            <a:r>
              <a:rPr sz="2200" dirty="0" smtClean="0">
                <a:solidFill>
                  <a:srgbClr val="003399"/>
                </a:solidFill>
              </a:rPr>
              <a:t>.</a:t>
            </a:r>
            <a:r>
              <a:rPr lang="en-US" sz="2200" dirty="0" smtClean="0">
                <a:solidFill>
                  <a:srgbClr val="003399"/>
                </a:solidFill>
              </a:rPr>
              <a:t> On the other hand, clinic requirements may be burdensome in terms of family and job responsibilities. 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Would taper methadone down to </a:t>
            </a:r>
            <a:r>
              <a:rPr lang="en-US" sz="2200" dirty="0" smtClean="0">
                <a:solidFill>
                  <a:srgbClr val="003399"/>
                </a:solidFill>
              </a:rPr>
              <a:t>about </a:t>
            </a:r>
            <a:r>
              <a:rPr sz="2200" dirty="0" smtClean="0">
                <a:solidFill>
                  <a:srgbClr val="003399"/>
                </a:solidFill>
              </a:rPr>
              <a:t>30mg </a:t>
            </a:r>
            <a:r>
              <a:rPr sz="2200" dirty="0">
                <a:solidFill>
                  <a:srgbClr val="003399"/>
                </a:solidFill>
              </a:rPr>
              <a:t>a day </a:t>
            </a:r>
            <a:r>
              <a:rPr lang="en-US" sz="2200" dirty="0" smtClean="0">
                <a:solidFill>
                  <a:srgbClr val="003399"/>
                </a:solidFill>
              </a:rPr>
              <a:t>for a week </a:t>
            </a:r>
            <a:r>
              <a:rPr sz="2200" dirty="0" smtClean="0">
                <a:solidFill>
                  <a:srgbClr val="003399"/>
                </a:solidFill>
              </a:rPr>
              <a:t>before </a:t>
            </a:r>
            <a:r>
              <a:rPr sz="2200" dirty="0">
                <a:solidFill>
                  <a:srgbClr val="003399"/>
                </a:solidFill>
              </a:rPr>
              <a:t>proceeding with the </a:t>
            </a:r>
            <a:r>
              <a:rPr sz="2200" dirty="0" smtClean="0">
                <a:solidFill>
                  <a:srgbClr val="003399"/>
                </a:solidFill>
              </a:rPr>
              <a:t>transfer</a:t>
            </a:r>
            <a:r>
              <a:rPr lang="en-US" sz="2200" dirty="0" smtClean="0">
                <a:solidFill>
                  <a:srgbClr val="003399"/>
                </a:solidFill>
              </a:rPr>
              <a:t>—</a:t>
            </a:r>
            <a:r>
              <a:rPr sz="2200" dirty="0" smtClean="0">
                <a:solidFill>
                  <a:srgbClr val="003399"/>
                </a:solidFill>
              </a:rPr>
              <a:t>this </a:t>
            </a:r>
            <a:r>
              <a:rPr sz="2200" dirty="0">
                <a:solidFill>
                  <a:srgbClr val="003399"/>
                </a:solidFill>
              </a:rPr>
              <a:t>is thought to decrease likelihood of withdrawal.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311700" y="273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003399"/>
                </a:solidFill>
              </a:rPr>
              <a:t>Home Induction 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11700" y="600075"/>
            <a:ext cx="8709458" cy="4287839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Education is key, written handouts helpful.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Discuss how buprenorphine works.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Discuss withdrawal symptoms and teach COWS scale.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Start scoring 12 hrs after last short-acting opioid use and 24 hrs after last long-acting opioid use.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Self administer 4mg if COWS &gt;10.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Self score again in 1-3 hrs, if COWS still &gt;10, self administer another 4mg.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Continue dosing until maximum dose of 12mg is reached.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Next day if patient is feeling fine, self administer total dose taken on day #1. If not feeling fine, self administer total dose taken on day #1 PLUS additional </a:t>
            </a:r>
            <a:r>
              <a:rPr sz="2200" dirty="0" smtClean="0">
                <a:solidFill>
                  <a:srgbClr val="003399"/>
                </a:solidFill>
              </a:rPr>
              <a:t>4mg.</a:t>
            </a:r>
            <a:r>
              <a:rPr lang="en-US" sz="2200" dirty="0" smtClean="0">
                <a:solidFill>
                  <a:srgbClr val="003399"/>
                </a:solidFill>
              </a:rPr>
              <a:t> </a:t>
            </a:r>
            <a:r>
              <a:rPr sz="2200" dirty="0" smtClean="0">
                <a:solidFill>
                  <a:srgbClr val="003399"/>
                </a:solidFill>
              </a:rPr>
              <a:t>Follow </a:t>
            </a:r>
            <a:r>
              <a:rPr sz="2200" dirty="0">
                <a:solidFill>
                  <a:srgbClr val="003399"/>
                </a:solidFill>
              </a:rPr>
              <a:t>up in office on Day #3.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95" name="Screen Shot 2017-01-23 at 8.22.3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52" y="0"/>
            <a:ext cx="401668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creen Shot 2017-01-23 at 8.22.4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86" y="0"/>
            <a:ext cx="3890301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101" name="Screen Shot 2017-01-23 at 8.22.5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268" y="0"/>
            <a:ext cx="3938717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Screen Shot 2017-01-23 at 8.23.10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860" y="0"/>
            <a:ext cx="3911204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894" y="0"/>
            <a:ext cx="3978794" cy="51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0"/>
            <a:ext cx="3978793" cy="51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003399"/>
                </a:solidFill>
                <a:latin typeface="Calibri" pitchFamily="34" charset="0"/>
              </a:rPr>
              <a:t>Buprenorphine Side Effects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311700" y="1884045"/>
            <a:ext cx="8520600" cy="2947035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03399"/>
                </a:solidFill>
                <a:latin typeface="Calibri" pitchFamily="34" charset="0"/>
              </a:rPr>
              <a:t>Constipation</a:t>
            </a: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 (most common)</a:t>
            </a:r>
            <a:endParaRPr sz="2200" dirty="0">
              <a:solidFill>
                <a:srgbClr val="003399"/>
              </a:solidFill>
              <a:latin typeface="Calibri" pitchFamily="34" charset="0"/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Sweating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03399"/>
                </a:solidFill>
                <a:latin typeface="Calibri" pitchFamily="34" charset="0"/>
              </a:rPr>
              <a:t>Mild </a:t>
            </a: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sedation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Decreased libido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Urinary retention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Pedal edema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Sore mouth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  <a:latin typeface="Calibri" pitchFamily="34" charset="0"/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00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5" name="Shape 109"/>
          <p:cNvSpPr txBox="1">
            <a:spLocks/>
          </p:cNvSpPr>
          <p:nvPr/>
        </p:nvSpPr>
        <p:spPr>
          <a:xfrm>
            <a:off x="500556" y="981075"/>
            <a:ext cx="8520602" cy="676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charset="0"/>
                <a:ea typeface="Calibri" charset="0"/>
                <a:cs typeface="Calibri" charset="0"/>
              </a:rPr>
              <a:t>Buprenorphine side effects are much milder than opioid full agonists; except for constipation, these tend to improve over time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> 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279924" y="161925"/>
            <a:ext cx="683658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3399"/>
                </a:solidFill>
              </a:rPr>
              <a:t>Summary from last week’s presentation:</a:t>
            </a:r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279924" y="781050"/>
            <a:ext cx="8520602" cy="22531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Does the location of buprenorphine induction influence treatment success? </a:t>
            </a:r>
            <a:r>
              <a:rPr sz="2200" dirty="0">
                <a:solidFill>
                  <a:srgbClr val="FFAB40"/>
                </a:solidFill>
              </a:rPr>
              <a:t>No</a:t>
            </a:r>
            <a:r>
              <a:rPr sz="2200" dirty="0">
                <a:solidFill>
                  <a:srgbClr val="003399"/>
                </a:solidFill>
              </a:rPr>
              <a:t> </a:t>
            </a:r>
            <a:br>
              <a:rPr sz="2200" dirty="0">
                <a:solidFill>
                  <a:srgbClr val="003399"/>
                </a:solidFill>
              </a:rPr>
            </a:br>
            <a:r>
              <a:rPr sz="1200" dirty="0">
                <a:solidFill>
                  <a:srgbClr val="003399"/>
                </a:solidFill>
              </a:rPr>
              <a:t> </a:t>
            </a:r>
            <a:r>
              <a:rPr lang="en-US" sz="1200" dirty="0" smtClean="0">
                <a:solidFill>
                  <a:srgbClr val="003399"/>
                </a:solidFill>
              </a:rPr>
              <a:t> </a:t>
            </a:r>
            <a:r>
              <a:rPr sz="2200" dirty="0">
                <a:solidFill>
                  <a:srgbClr val="003399"/>
                </a:solidFill>
              </a:rPr>
              <a:t/>
            </a:r>
            <a:br>
              <a:rPr sz="2200" dirty="0">
                <a:solidFill>
                  <a:srgbClr val="003399"/>
                </a:solidFill>
              </a:rPr>
            </a:br>
            <a:r>
              <a:rPr sz="2200" dirty="0">
                <a:solidFill>
                  <a:srgbClr val="003399"/>
                </a:solidFill>
              </a:rPr>
              <a:t>Can compelling office-based induction lead to negative effects? </a:t>
            </a:r>
            <a:r>
              <a:rPr sz="2200" dirty="0">
                <a:solidFill>
                  <a:srgbClr val="FFAB40"/>
                </a:solidFill>
              </a:rPr>
              <a:t>Yes</a:t>
            </a:r>
            <a:br>
              <a:rPr sz="2200" dirty="0">
                <a:solidFill>
                  <a:srgbClr val="FFAB40"/>
                </a:solidFill>
              </a:rPr>
            </a:br>
            <a:r>
              <a:rPr sz="2200" dirty="0">
                <a:solidFill>
                  <a:srgbClr val="FFAB40"/>
                </a:solidFill>
              </a:rPr>
              <a:t> </a:t>
            </a:r>
            <a:br>
              <a:rPr sz="2200" dirty="0">
                <a:solidFill>
                  <a:srgbClr val="FFAB40"/>
                </a:solidFill>
              </a:rPr>
            </a:br>
            <a:r>
              <a:rPr sz="2200" dirty="0">
                <a:solidFill>
                  <a:srgbClr val="FFAB40"/>
                </a:solidFill>
              </a:rPr>
              <a:t/>
            </a:r>
            <a:br>
              <a:rPr sz="2200" dirty="0">
                <a:solidFill>
                  <a:srgbClr val="FFAB40"/>
                </a:solidFill>
              </a:rPr>
            </a:br>
            <a:r>
              <a:rPr sz="2200" dirty="0">
                <a:solidFill>
                  <a:srgbClr val="FFAB40"/>
                </a:solidFill>
              </a:rPr>
              <a:t/>
            </a:r>
            <a:br>
              <a:rPr sz="2200" dirty="0">
                <a:solidFill>
                  <a:srgbClr val="FFAB40"/>
                </a:solidFill>
              </a:rPr>
            </a:br>
            <a:r>
              <a:rPr sz="2200" dirty="0">
                <a:solidFill>
                  <a:srgbClr val="FFAB40"/>
                </a:solidFill>
              </a:rPr>
              <a:t/>
            </a:r>
            <a:br>
              <a:rPr sz="2200" dirty="0">
                <a:solidFill>
                  <a:srgbClr val="FFAB40"/>
                </a:solidFill>
              </a:rPr>
            </a:br>
            <a:r>
              <a:rPr sz="2200" dirty="0">
                <a:solidFill>
                  <a:srgbClr val="FFAB40"/>
                </a:solidFill>
              </a:rPr>
              <a:t/>
            </a:r>
            <a:br>
              <a:rPr sz="2200" dirty="0">
                <a:solidFill>
                  <a:srgbClr val="FFAB40"/>
                </a:solidFill>
              </a:rPr>
            </a:br>
            <a:r>
              <a:rPr sz="2200" dirty="0">
                <a:solidFill>
                  <a:srgbClr val="FFAB40"/>
                </a:solidFill>
              </a:rPr>
              <a:t/>
            </a:r>
            <a:br>
              <a:rPr sz="2200" dirty="0">
                <a:solidFill>
                  <a:srgbClr val="FFAB40"/>
                </a:solidFill>
              </a:rPr>
            </a:br>
            <a:endParaRPr sz="2200" dirty="0">
              <a:solidFill>
                <a:srgbClr val="FFAB40"/>
              </a:solidFill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279924" y="2238375"/>
            <a:ext cx="8521701" cy="2743200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/>
          <a:p>
            <a:pPr lvl="0" defTabSz="832104">
              <a:spcBef>
                <a:spcPts val="500"/>
              </a:spcBef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003399"/>
                </a:solidFill>
              </a:rPr>
              <a:t>Ways to augment successful transition to buprenorphine:</a:t>
            </a:r>
            <a:endParaRPr sz="5500" b="1" dirty="0">
              <a:solidFill>
                <a:srgbClr val="003399"/>
              </a:solidFill>
            </a:endParaRPr>
          </a:p>
          <a:p>
            <a:pPr marL="594359" lvl="0" indent="-594359" defTabSz="83210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003399"/>
                </a:solidFill>
              </a:rPr>
              <a:t>Longitudinal, primary-care relationship</a:t>
            </a:r>
          </a:p>
          <a:p>
            <a:pPr marL="594359" lvl="0" indent="-594359" defTabSz="83210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003399"/>
                </a:solidFill>
              </a:rPr>
              <a:t>Shared decision-making as to location</a:t>
            </a:r>
          </a:p>
          <a:p>
            <a:pPr marL="594359" lvl="0" indent="-594359" defTabSz="83210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003399"/>
                </a:solidFill>
              </a:rPr>
              <a:t>Instructions and ready practice/clinician availability </a:t>
            </a:r>
          </a:p>
          <a:p>
            <a:pPr marL="594359" lvl="0" indent="-594359" defTabSz="83210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sz="5500" dirty="0">
                <a:solidFill>
                  <a:srgbClr val="003399"/>
                </a:solidFill>
              </a:rPr>
              <a:t>Care with transitions from methadone (treatment or otherwise)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 advAuto="0"/>
      <p:bldP spid="110" grpId="0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212999" y="283529"/>
            <a:ext cx="203376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900" b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>
                <a:solidFill>
                  <a:srgbClr val="003399"/>
                </a:solidFill>
              </a:rPr>
              <a:t>References</a:t>
            </a:r>
          </a:p>
        </p:txBody>
      </p:sp>
      <p:sp>
        <p:nvSpPr>
          <p:cNvPr id="113" name="Shape 113"/>
          <p:cNvSpPr/>
          <p:nvPr/>
        </p:nvSpPr>
        <p:spPr>
          <a:xfrm>
            <a:off x="299056" y="1149648"/>
            <a:ext cx="854588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Lee JD, Grossman E,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DiRocco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D,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Gourevitch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MN. Home Buprenorphine/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Naloxone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Induction in Primary Care. </a:t>
            </a:r>
            <a:r>
              <a:rPr sz="1200" i="1" dirty="0">
                <a:solidFill>
                  <a:srgbClr val="003399"/>
                </a:solidFill>
                <a:latin typeface="Calibri" pitchFamily="34" charset="0"/>
              </a:rPr>
              <a:t>Journal of General Internal Medicine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. 2009;24(2):226-232. doi:10.1007/s11606-008-0866-8.</a:t>
            </a:r>
          </a:p>
          <a:p>
            <a:pPr lvl="0">
              <a:defRPr sz="1800"/>
            </a:pPr>
            <a:endParaRPr sz="1200" dirty="0">
              <a:solidFill>
                <a:srgbClr val="003399"/>
              </a:solidFill>
              <a:latin typeface="Calibri" pitchFamily="34" charset="0"/>
            </a:endParaRPr>
          </a:p>
          <a:p>
            <a:pPr lvl="0" defTabSz="457200">
              <a:defRPr sz="1800"/>
            </a:pP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Sohler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NL, Li X,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Kunins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HV, et al. Home- versus office-based buprenorphine inductions for opioid-dependent patients. </a:t>
            </a:r>
            <a:r>
              <a:rPr sz="1200" i="1" dirty="0">
                <a:solidFill>
                  <a:srgbClr val="003399"/>
                </a:solidFill>
                <a:latin typeface="Calibri" pitchFamily="34" charset="0"/>
              </a:rPr>
              <a:t>Journal of substance abuse treatment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. 2010;38(2):153-159. doi:10.1016/j.jsat.2009.08.001.</a:t>
            </a:r>
          </a:p>
          <a:p>
            <a:pPr lvl="0" defTabSz="457200">
              <a:defRPr sz="1800"/>
            </a:pPr>
            <a:endParaRPr sz="1200" dirty="0">
              <a:solidFill>
                <a:srgbClr val="003399"/>
              </a:solidFill>
              <a:latin typeface="Calibri" pitchFamily="34" charset="0"/>
            </a:endParaRPr>
          </a:p>
          <a:p>
            <a:pPr lvl="0" defTabSz="457200">
              <a:defRPr sz="1800"/>
            </a:pP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Komaromy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M,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Buser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R, Silver H, Hayes L,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Boban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J,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Duhigg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D,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Kraybill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Mount B, Block J, Weiss J, </a:t>
            </a:r>
            <a:r>
              <a:rPr sz="1200" dirty="0" err="1">
                <a:solidFill>
                  <a:srgbClr val="003399"/>
                </a:solidFill>
                <a:latin typeface="Calibri" pitchFamily="34" charset="0"/>
              </a:rPr>
              <a:t>Cianciabella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 S.  New </a:t>
            </a:r>
            <a:r>
              <a:rPr sz="1200" dirty="0" smtClean="0">
                <a:solidFill>
                  <a:srgbClr val="003399"/>
                </a:solidFill>
                <a:latin typeface="Calibri" pitchFamily="34" charset="0"/>
              </a:rPr>
              <a:t>Mexico </a:t>
            </a:r>
            <a:r>
              <a:rPr sz="1200" dirty="0">
                <a:solidFill>
                  <a:srgbClr val="003399"/>
                </a:solidFill>
                <a:latin typeface="Calibri" pitchFamily="34" charset="0"/>
              </a:rPr>
              <a:t>Treatment Guidelines For Medical Providers Who Treat Opioid Addiction Using Buprenorphine. New Mexico Behavioral Health Collaborative, 2012.</a:t>
            </a: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jpeg"/>
          <p:cNvPicPr/>
          <p:nvPr/>
        </p:nvPicPr>
        <p:blipFill>
          <a:blip r:embed="rId2">
            <a:extLst/>
          </a:blip>
          <a:srcRect b="725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41"/>
          <p:cNvGrpSpPr/>
          <p:nvPr/>
        </p:nvGrpSpPr>
        <p:grpSpPr>
          <a:xfrm>
            <a:off x="2646758" y="4007906"/>
            <a:ext cx="6497243" cy="1135595"/>
            <a:chOff x="0" y="0"/>
            <a:chExt cx="6497241" cy="1135593"/>
          </a:xfrm>
        </p:grpSpPr>
        <p:grpSp>
          <p:nvGrpSpPr>
            <p:cNvPr id="3" name="Group 37"/>
            <p:cNvGrpSpPr/>
            <p:nvPr/>
          </p:nvGrpSpPr>
          <p:grpSpPr>
            <a:xfrm>
              <a:off x="2471651" y="0"/>
              <a:ext cx="4025591" cy="1135594"/>
              <a:chOff x="0" y="0"/>
              <a:chExt cx="4025589" cy="1135593"/>
            </a:xfrm>
          </p:grpSpPr>
          <p:pic>
            <p:nvPicPr>
              <p:cNvPr id="35" name="image3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965331" y="0"/>
                <a:ext cx="2060259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" name="image4.ti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965332" cy="11355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" name="Group 40"/>
            <p:cNvGrpSpPr/>
            <p:nvPr/>
          </p:nvGrpSpPr>
          <p:grpSpPr>
            <a:xfrm>
              <a:off x="-1" y="115715"/>
              <a:ext cx="2521832" cy="904164"/>
              <a:chOff x="0" y="0"/>
              <a:chExt cx="2521830" cy="904163"/>
            </a:xfrm>
          </p:grpSpPr>
          <p:pic>
            <p:nvPicPr>
              <p:cNvPr id="38" name="image5.tif"/>
              <p:cNvPicPr/>
              <p:nvPr/>
            </p:nvPicPr>
            <p:blipFill>
              <a:blip r:embed="rId5">
                <a:extLst/>
              </a:blip>
              <a:srcRect r="59208" b="40507"/>
              <a:stretch>
                <a:fillRect/>
              </a:stretch>
            </p:blipFill>
            <p:spPr>
              <a:xfrm>
                <a:off x="-1" y="52232"/>
                <a:ext cx="1723266" cy="7997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image6.ti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617666" y="0"/>
                <a:ext cx="904165" cy="9041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42" name="Shape 42"/>
          <p:cNvSpPr/>
          <p:nvPr/>
        </p:nvSpPr>
        <p:spPr>
          <a:xfrm>
            <a:off x="401305" y="4116351"/>
            <a:ext cx="2290754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Bassett-UMass </a:t>
            </a:r>
            <a:endParaRPr sz="14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defRPr sz="1800"/>
            </a:pPr>
            <a:r>
              <a:rPr sz="2400" b="1">
                <a:solidFill>
                  <a:srgbClr val="AAC2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MAT ECHO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71449" y="4444350"/>
            <a:ext cx="4225637" cy="6192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76655">
              <a:defRPr sz="1800">
                <a:solidFill>
                  <a:srgbClr val="000000"/>
                </a:solidFill>
              </a:defRPr>
            </a:pPr>
            <a:r>
              <a:rPr sz="1776" b="1">
                <a:solidFill>
                  <a:srgbClr val="0033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Bassett-UMass MAT ECHO</a:t>
            </a:r>
            <a:br>
              <a:rPr sz="1776" b="1">
                <a:solidFill>
                  <a:srgbClr val="0033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sz="1036" b="1">
                <a:solidFill>
                  <a:srgbClr val="00339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1.25.2017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4421459" y="4318089"/>
            <a:ext cx="4722541" cy="825411"/>
            <a:chOff x="0" y="0"/>
            <a:chExt cx="4722540" cy="825409"/>
          </a:xfrm>
        </p:grpSpPr>
        <p:grpSp>
          <p:nvGrpSpPr>
            <p:cNvPr id="3" name="Group 48"/>
            <p:cNvGrpSpPr/>
            <p:nvPr/>
          </p:nvGrpSpPr>
          <p:grpSpPr>
            <a:xfrm>
              <a:off x="1796527" y="0"/>
              <a:ext cx="2926014" cy="825410"/>
              <a:chOff x="0" y="0"/>
              <a:chExt cx="2926013" cy="825409"/>
            </a:xfrm>
          </p:grpSpPr>
          <p:pic>
            <p:nvPicPr>
              <p:cNvPr id="46" name="image3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428507" y="0"/>
                <a:ext cx="1497507" cy="8254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" name="image4.ti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1428509" cy="8254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" name="Group 51"/>
            <p:cNvGrpSpPr/>
            <p:nvPr/>
          </p:nvGrpSpPr>
          <p:grpSpPr>
            <a:xfrm>
              <a:off x="-1" y="84107"/>
              <a:ext cx="1833003" cy="657196"/>
              <a:chOff x="0" y="0"/>
              <a:chExt cx="1833001" cy="657194"/>
            </a:xfrm>
          </p:grpSpPr>
          <p:pic>
            <p:nvPicPr>
              <p:cNvPr id="49" name="image5.tif"/>
              <p:cNvPicPr/>
              <p:nvPr/>
            </p:nvPicPr>
            <p:blipFill>
              <a:blip r:embed="rId4">
                <a:extLst/>
              </a:blip>
              <a:srcRect r="59208" b="40507"/>
              <a:stretch>
                <a:fillRect/>
              </a:stretch>
            </p:blipFill>
            <p:spPr>
              <a:xfrm>
                <a:off x="-1" y="37965"/>
                <a:ext cx="1252562" cy="5812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" name="image6.ti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175806" y="0"/>
                <a:ext cx="657196" cy="6571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" name="Shape 54"/>
          <p:cNvSpPr txBox="1">
            <a:spLocks/>
          </p:cNvSpPr>
          <p:nvPr/>
        </p:nvSpPr>
        <p:spPr>
          <a:xfrm>
            <a:off x="311700" y="840807"/>
            <a:ext cx="8520600" cy="9958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  <a:sym typeface="Calibri"/>
              </a:rPr>
              <a:t>Practicalities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  <a:sym typeface="Calibri"/>
              </a:rPr>
              <a:t>Buprenorphine Induction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alatino Linotype" charset="0"/>
              <a:ea typeface="Palatino Linotype" charset="0"/>
              <a:cs typeface="Palatino Linotype" charset="0"/>
              <a:sym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1449" y="1857375"/>
            <a:ext cx="8801100" cy="3810"/>
          </a:xfrm>
          <a:prstGeom prst="line">
            <a:avLst/>
          </a:prstGeom>
          <a:ln w="222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1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003399"/>
                </a:solidFill>
              </a:rPr>
              <a:t>What Is Induction? 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11701" y="731375"/>
            <a:ext cx="8520602" cy="3991025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Process of transferring a patient from other opioids to buprenorphine.</a:t>
            </a:r>
          </a:p>
          <a:p>
            <a:pPr marL="228600" lvl="0" indent="-228600">
              <a:lnSpc>
                <a:spcPct val="100000"/>
              </a:lnSpc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Two potential </a:t>
            </a:r>
            <a:r>
              <a:rPr sz="2200" dirty="0" smtClean="0">
                <a:solidFill>
                  <a:srgbClr val="003399"/>
                </a:solidFill>
                <a:latin typeface="Calibri" pitchFamily="34" charset="0"/>
              </a:rPr>
              <a:t>methods</a:t>
            </a: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 and settings</a:t>
            </a:r>
            <a:r>
              <a:rPr sz="2200" dirty="0" smtClean="0">
                <a:solidFill>
                  <a:srgbClr val="003399"/>
                </a:solidFill>
                <a:latin typeface="Calibri" pitchFamily="34" charset="0"/>
              </a:rPr>
              <a:t>: </a:t>
            </a:r>
            <a:endParaRPr sz="2200" dirty="0">
              <a:solidFill>
                <a:srgbClr val="003399"/>
              </a:solidFill>
              <a:latin typeface="Calibri" pitchFamily="34" charset="0"/>
            </a:endParaRPr>
          </a:p>
          <a:p>
            <a:pPr marL="695157" lvl="1" indent="-187157">
              <a:lnSpc>
                <a:spcPct val="1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sz="2200" dirty="0" smtClean="0">
                <a:solidFill>
                  <a:srgbClr val="003399"/>
                </a:solidFill>
                <a:latin typeface="Calibri" pitchFamily="34" charset="0"/>
              </a:rPr>
              <a:t>Office </a:t>
            </a: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induction </a:t>
            </a:r>
          </a:p>
          <a:p>
            <a:pPr marL="695157" lvl="1" indent="-187157">
              <a:lnSpc>
                <a:spcPct val="1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sz="2200" dirty="0" smtClean="0">
                <a:solidFill>
                  <a:srgbClr val="003399"/>
                </a:solidFill>
                <a:latin typeface="Calibri" pitchFamily="34" charset="0"/>
              </a:rPr>
              <a:t>Home </a:t>
            </a:r>
            <a:r>
              <a:rPr sz="2200" dirty="0">
                <a:solidFill>
                  <a:srgbClr val="003399"/>
                </a:solidFill>
                <a:latin typeface="Calibri" pitchFamily="34" charset="0"/>
              </a:rPr>
              <a:t>induction</a:t>
            </a:r>
          </a:p>
          <a:p>
            <a:pPr lvl="1" indent="22860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 smtClean="0">
                <a:solidFill>
                  <a:srgbClr val="003399"/>
                </a:solidFill>
              </a:rPr>
              <a:t>Office</a:t>
            </a:r>
            <a:r>
              <a:rPr lang="en-US" sz="2900" b="1" dirty="0" smtClean="0">
                <a:solidFill>
                  <a:srgbClr val="003399"/>
                </a:solidFill>
              </a:rPr>
              <a:t>-</a:t>
            </a:r>
            <a:r>
              <a:rPr sz="2900" b="1" dirty="0" smtClean="0">
                <a:solidFill>
                  <a:srgbClr val="003399"/>
                </a:solidFill>
              </a:rPr>
              <a:t>Based </a:t>
            </a:r>
            <a:r>
              <a:rPr sz="2900" b="1" dirty="0">
                <a:solidFill>
                  <a:srgbClr val="003399"/>
                </a:solidFill>
              </a:rPr>
              <a:t>Induction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11700" y="895350"/>
            <a:ext cx="8520600" cy="3416400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Patient should be in mild to moderate </a:t>
            </a:r>
            <a:r>
              <a:rPr sz="2200" dirty="0" smtClean="0">
                <a:solidFill>
                  <a:srgbClr val="003399"/>
                </a:solidFill>
              </a:rPr>
              <a:t>withdrawal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This is due to high affinity of opioid mu receptor in the </a:t>
            </a:r>
            <a:r>
              <a:rPr sz="2200" dirty="0" smtClean="0">
                <a:solidFill>
                  <a:srgbClr val="003399"/>
                </a:solidFill>
              </a:rPr>
              <a:t>brain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Giving buprenorphine when patient is still intoxicated with opioid </a:t>
            </a:r>
            <a:r>
              <a:rPr lang="en-US" sz="2200" dirty="0" smtClean="0">
                <a:solidFill>
                  <a:srgbClr val="003399"/>
                </a:solidFill>
                <a:sym typeface="Wingdings" pitchFamily="2" charset="2"/>
              </a:rPr>
              <a:t></a:t>
            </a:r>
            <a:r>
              <a:rPr sz="2200" dirty="0" smtClean="0">
                <a:solidFill>
                  <a:srgbClr val="003399"/>
                </a:solidFill>
              </a:rPr>
              <a:t> </a:t>
            </a:r>
            <a:r>
              <a:rPr sz="2200" dirty="0">
                <a:solidFill>
                  <a:srgbClr val="003399"/>
                </a:solidFill>
              </a:rPr>
              <a:t>precipitated </a:t>
            </a:r>
            <a:r>
              <a:rPr sz="2200" dirty="0" smtClean="0">
                <a:solidFill>
                  <a:srgbClr val="003399"/>
                </a:solidFill>
              </a:rPr>
              <a:t>withdrawal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Instruct patient to abstain from opioid use, 12-16 hrs for short-acting, 24 hrs for sustained-release, 36 hrs for </a:t>
            </a:r>
            <a:r>
              <a:rPr sz="2200" dirty="0" smtClean="0">
                <a:solidFill>
                  <a:srgbClr val="003399"/>
                </a:solidFill>
              </a:rPr>
              <a:t>methadone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Clinical Opioid Withdrawal Scale (COWS): quantifies level of </a:t>
            </a:r>
            <a:r>
              <a:rPr sz="2200" dirty="0" smtClean="0">
                <a:solidFill>
                  <a:srgbClr val="003399"/>
                </a:solidFill>
              </a:rPr>
              <a:t>withdrawal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Typically okay to start buprenorphine with COWS score </a:t>
            </a:r>
            <a:r>
              <a:rPr sz="2200" dirty="0" smtClean="0">
                <a:solidFill>
                  <a:srgbClr val="003399"/>
                </a:solidFill>
              </a:rPr>
              <a:t>10-11</a:t>
            </a:r>
            <a:endParaRPr sz="2200" dirty="0">
              <a:solidFill>
                <a:srgbClr val="003399"/>
              </a:solidFill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00339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0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66" name="Screen Shot 2017-01-22 at 2.34.2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061" y="0"/>
            <a:ext cx="4477825" cy="5148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>
                <a:solidFill>
                  <a:srgbClr val="003399"/>
                </a:solidFill>
              </a:rPr>
              <a:t>What To Do With Low COWS Score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311700" y="895350"/>
            <a:ext cx="8520600" cy="341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Pause and consider possible scenarios:</a:t>
            </a:r>
          </a:p>
          <a:p>
            <a:pPr marL="228600" lvl="0" indent="-228600">
              <a:lnSpc>
                <a:spcPct val="1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03399"/>
                </a:solidFill>
              </a:rPr>
              <a:t>Patient </a:t>
            </a:r>
            <a:r>
              <a:rPr sz="2200" dirty="0">
                <a:solidFill>
                  <a:srgbClr val="003399"/>
                </a:solidFill>
              </a:rPr>
              <a:t>used opioid drugs more recently than reported</a:t>
            </a:r>
          </a:p>
          <a:p>
            <a:pPr marL="228600" lvl="0" indent="-228600">
              <a:lnSpc>
                <a:spcPct val="1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Patient may have used long acting opioid such as methadone</a:t>
            </a:r>
          </a:p>
          <a:p>
            <a:pPr marL="228600" lvl="0" indent="-228600">
              <a:lnSpc>
                <a:spcPct val="1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Patient might not be opioid dependent</a:t>
            </a:r>
          </a:p>
          <a:p>
            <a:pPr marL="228600" lvl="0" indent="-228600">
              <a:lnSpc>
                <a:spcPct val="100000"/>
              </a:lnSpc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Patient may have taken drugs/medications that mask symptoms of withdrawal (i.e. clonidine or </a:t>
            </a:r>
            <a:r>
              <a:rPr lang="en-US" sz="2200" dirty="0" smtClean="0">
                <a:solidFill>
                  <a:srgbClr val="003399"/>
                </a:solidFill>
              </a:rPr>
              <a:t>beta-blocker</a:t>
            </a:r>
            <a:r>
              <a:rPr sz="2200" dirty="0" smtClean="0">
                <a:solidFill>
                  <a:srgbClr val="003399"/>
                </a:solidFill>
              </a:rPr>
              <a:t>)</a:t>
            </a:r>
            <a:endParaRPr sz="2200" dirty="0">
              <a:solidFill>
                <a:srgbClr val="003399"/>
              </a:solidFill>
            </a:endParaRPr>
          </a:p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Ask about these possibilities in a non-confrontational, </a:t>
            </a:r>
            <a:r>
              <a:rPr sz="2200" dirty="0" smtClean="0">
                <a:solidFill>
                  <a:srgbClr val="003399"/>
                </a:solidFill>
              </a:rPr>
              <a:t>non-judgmental </a:t>
            </a:r>
            <a:r>
              <a:rPr sz="2200" dirty="0">
                <a:solidFill>
                  <a:srgbClr val="003399"/>
                </a:solidFill>
              </a:rPr>
              <a:t>way.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311700" y="161925"/>
            <a:ext cx="8520602" cy="70745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 smtClean="0">
                <a:solidFill>
                  <a:srgbClr val="003399"/>
                </a:solidFill>
              </a:rPr>
              <a:t>Office</a:t>
            </a:r>
            <a:r>
              <a:rPr lang="en-US" sz="2900" b="1" dirty="0" smtClean="0">
                <a:solidFill>
                  <a:srgbClr val="003399"/>
                </a:solidFill>
              </a:rPr>
              <a:t>-</a:t>
            </a:r>
            <a:r>
              <a:rPr sz="2900" b="1" dirty="0" smtClean="0">
                <a:solidFill>
                  <a:srgbClr val="003399"/>
                </a:solidFill>
              </a:rPr>
              <a:t>Based </a:t>
            </a:r>
            <a:r>
              <a:rPr sz="2900" b="1" dirty="0">
                <a:solidFill>
                  <a:srgbClr val="003399"/>
                </a:solidFill>
              </a:rPr>
              <a:t>Induction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11700" y="869375"/>
            <a:ext cx="8520600" cy="3416400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</a:rPr>
              <a:t>Patient either brings buprenorphine or dispensed at health center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03399"/>
                </a:solidFill>
              </a:rPr>
              <a:t>Administer </a:t>
            </a:r>
            <a:r>
              <a:rPr sz="2200" dirty="0">
                <a:solidFill>
                  <a:srgbClr val="003399"/>
                </a:solidFill>
              </a:rPr>
              <a:t>4 mg buprenorphine with instruction to let it </a:t>
            </a:r>
            <a:r>
              <a:rPr sz="2200" u="sng" dirty="0">
                <a:solidFill>
                  <a:srgbClr val="003399"/>
                </a:solidFill>
              </a:rPr>
              <a:t>completely dissolve under tongue</a:t>
            </a:r>
            <a:r>
              <a:rPr sz="2200" dirty="0" smtClean="0">
                <a:solidFill>
                  <a:srgbClr val="003399"/>
                </a:solidFill>
              </a:rPr>
              <a:t>.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Instruct patient to wait 45 </a:t>
            </a:r>
            <a:r>
              <a:rPr sz="2200" dirty="0" smtClean="0">
                <a:solidFill>
                  <a:srgbClr val="003399"/>
                </a:solidFill>
              </a:rPr>
              <a:t>min</a:t>
            </a:r>
            <a:r>
              <a:rPr lang="en-US" sz="2200" dirty="0" smtClean="0">
                <a:solidFill>
                  <a:srgbClr val="003399"/>
                </a:solidFill>
              </a:rPr>
              <a:t>utes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After 45 </a:t>
            </a:r>
            <a:r>
              <a:rPr sz="2200" dirty="0" smtClean="0">
                <a:solidFill>
                  <a:srgbClr val="003399"/>
                </a:solidFill>
              </a:rPr>
              <a:t>min</a:t>
            </a:r>
            <a:r>
              <a:rPr lang="en-US" sz="2200" dirty="0" smtClean="0">
                <a:solidFill>
                  <a:srgbClr val="003399"/>
                </a:solidFill>
              </a:rPr>
              <a:t>utes</a:t>
            </a:r>
            <a:r>
              <a:rPr sz="2200" dirty="0" smtClean="0">
                <a:solidFill>
                  <a:srgbClr val="003399"/>
                </a:solidFill>
              </a:rPr>
              <a:t>, </a:t>
            </a:r>
            <a:r>
              <a:rPr sz="2200" dirty="0">
                <a:solidFill>
                  <a:srgbClr val="003399"/>
                </a:solidFill>
              </a:rPr>
              <a:t>if withdrawal symptoms persist and patient does not feel worse, administer another 4 mg</a:t>
            </a:r>
            <a:r>
              <a:rPr sz="2200" dirty="0" smtClean="0">
                <a:solidFill>
                  <a:srgbClr val="003399"/>
                </a:solidFill>
              </a:rPr>
              <a:t>.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If patient feels worse after first dose, precipitated withdrawal may be </a:t>
            </a:r>
            <a:r>
              <a:rPr sz="2200" dirty="0" smtClean="0">
                <a:solidFill>
                  <a:srgbClr val="003399"/>
                </a:solidFill>
              </a:rPr>
              <a:t>occurring</a:t>
            </a:r>
            <a:r>
              <a:rPr lang="en-US" sz="2200" dirty="0" smtClean="0">
                <a:solidFill>
                  <a:srgbClr val="003399"/>
                </a:solidFill>
              </a:rPr>
              <a:t>: </a:t>
            </a:r>
            <a:r>
              <a:rPr sz="2200" dirty="0" smtClean="0">
                <a:solidFill>
                  <a:srgbClr val="FF9201"/>
                </a:solidFill>
              </a:rPr>
              <a:t>**</a:t>
            </a:r>
            <a:r>
              <a:rPr sz="2200" dirty="0">
                <a:solidFill>
                  <a:srgbClr val="FF9201"/>
                </a:solidFill>
              </a:rPr>
              <a:t>see separate slide</a:t>
            </a:r>
            <a:r>
              <a:rPr sz="2200" dirty="0" smtClean="0">
                <a:solidFill>
                  <a:srgbClr val="FF9201"/>
                </a:solidFill>
              </a:rPr>
              <a:t>**</a:t>
            </a:r>
            <a:endParaRPr sz="2200" dirty="0">
              <a:solidFill>
                <a:srgbClr val="FF9201"/>
              </a:solidFill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311700" y="161925"/>
            <a:ext cx="8520602" cy="707450"/>
          </a:xfrm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 smtClean="0">
                <a:solidFill>
                  <a:srgbClr val="003399"/>
                </a:solidFill>
              </a:rPr>
              <a:t>Office</a:t>
            </a:r>
            <a:r>
              <a:rPr lang="en-US" sz="2900" b="1" dirty="0" smtClean="0">
                <a:solidFill>
                  <a:srgbClr val="003399"/>
                </a:solidFill>
              </a:rPr>
              <a:t>-</a:t>
            </a:r>
            <a:r>
              <a:rPr sz="2900" b="1" dirty="0" smtClean="0">
                <a:solidFill>
                  <a:srgbClr val="003399"/>
                </a:solidFill>
              </a:rPr>
              <a:t>Based </a:t>
            </a:r>
            <a:r>
              <a:rPr sz="2900" b="1" dirty="0">
                <a:solidFill>
                  <a:srgbClr val="003399"/>
                </a:solidFill>
              </a:rPr>
              <a:t>Induction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11700" y="869374"/>
            <a:ext cx="8520600" cy="3831443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</a:rPr>
              <a:t>Reassess 45 min after second dose. Continue to dose as above until withdrawal symptoms are improved.  Patient may be sent home with additional 8mg tablet and instructed to take 4-8mg if needed before following day.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</a:rPr>
              <a:t>Generally, withdrawal symptoms are well controlled with 16mg daily. If more than 16mg is requested, would wait 5-7 days to reassess before further increase. Beyond 32mg daily, risk of diversion is increased. Prior authorization usually required for daily dose of 24mg or greater.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3399"/>
                </a:solidFill>
              </a:rPr>
              <a:t>The modal dose for stable patients in early treatment is generally 16-24mg. </a:t>
            </a:r>
            <a:endParaRPr lang="en-US" sz="2200" dirty="0">
              <a:solidFill>
                <a:srgbClr val="003399"/>
              </a:solidFill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29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dirty="0" smtClean="0">
                <a:solidFill>
                  <a:srgbClr val="003399"/>
                </a:solidFill>
              </a:rPr>
              <a:t>Office</a:t>
            </a:r>
            <a:r>
              <a:rPr lang="en-US" sz="2900" b="1" dirty="0" smtClean="0">
                <a:solidFill>
                  <a:srgbClr val="003399"/>
                </a:solidFill>
              </a:rPr>
              <a:t>-</a:t>
            </a:r>
            <a:r>
              <a:rPr sz="2900" b="1" dirty="0" smtClean="0">
                <a:solidFill>
                  <a:srgbClr val="003399"/>
                </a:solidFill>
              </a:rPr>
              <a:t>Based </a:t>
            </a:r>
            <a:r>
              <a:rPr sz="2900" b="1" dirty="0">
                <a:solidFill>
                  <a:srgbClr val="003399"/>
                </a:solidFill>
              </a:rPr>
              <a:t>Induction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Remain in contact with patient by telephone for the first few days as doses may need to be adjusted before next visit</a:t>
            </a:r>
            <a:r>
              <a:rPr sz="2200" dirty="0" smtClean="0">
                <a:solidFill>
                  <a:srgbClr val="003399"/>
                </a:solidFill>
              </a:rPr>
              <a:t>.</a:t>
            </a:r>
            <a:endParaRPr sz="2200" dirty="0">
              <a:solidFill>
                <a:srgbClr val="003399"/>
              </a:solidFill>
            </a:endParaRP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 smtClean="0">
                <a:solidFill>
                  <a:srgbClr val="003399"/>
                </a:solidFill>
              </a:rPr>
              <a:t>G</a:t>
            </a:r>
            <a:r>
              <a:rPr lang="en-US" sz="2200" dirty="0" smtClean="0">
                <a:solidFill>
                  <a:srgbClr val="003399"/>
                </a:solidFill>
              </a:rPr>
              <a:t>i</a:t>
            </a:r>
            <a:r>
              <a:rPr sz="2200" dirty="0" smtClean="0">
                <a:solidFill>
                  <a:srgbClr val="003399"/>
                </a:solidFill>
              </a:rPr>
              <a:t>ven </a:t>
            </a:r>
            <a:r>
              <a:rPr sz="2200" dirty="0">
                <a:solidFill>
                  <a:srgbClr val="003399"/>
                </a:solidFill>
              </a:rPr>
              <a:t>sufficient medication until next visit (3-4 days).</a:t>
            </a:r>
          </a:p>
          <a:p>
            <a:pPr marL="228600" lvl="0" indent="-228600">
              <a:lnSpc>
                <a:spcPct val="100000"/>
              </a:lnSpc>
              <a:spcAft>
                <a:spcPts val="600"/>
              </a:spcAft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3399"/>
                </a:solidFill>
              </a:rPr>
              <a:t>It is not necessary to take buprenorphine more than once a day.  However, if patient has chronic pain, it may be better to divide the dose and administer three to four times a day to provide better analgesic effect.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4294967295"/>
          </p:nvPr>
        </p:nvSpPr>
        <p:spPr>
          <a:xfrm>
            <a:off x="8472457" y="4700818"/>
            <a:ext cx="548701" cy="31839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595959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um-0096_ppt_071812updatedimage</Template>
  <TotalTime>1386</TotalTime>
  <Words>971</Words>
  <Application>Microsoft Office PowerPoint</Application>
  <PresentationFormat>On-screen Show (16:9)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Palatino Linotype</vt:lpstr>
      <vt:lpstr>Wingdings</vt:lpstr>
      <vt:lpstr>simple-light-2</vt:lpstr>
      <vt:lpstr>PowerPoint Presentation</vt:lpstr>
      <vt:lpstr>Bassett-UMass MAT ECHO 1.25.2017</vt:lpstr>
      <vt:lpstr>What Is Induction? </vt:lpstr>
      <vt:lpstr>Office-Based Induction</vt:lpstr>
      <vt:lpstr>PowerPoint Presentation</vt:lpstr>
      <vt:lpstr>What To Do With Low COWS Score</vt:lpstr>
      <vt:lpstr>Office-Based Induction</vt:lpstr>
      <vt:lpstr>Office-Based Induction</vt:lpstr>
      <vt:lpstr>Office-Based Induction</vt:lpstr>
      <vt:lpstr>Precipitated Withdrawal</vt:lpstr>
      <vt:lpstr>A Word About Methadone</vt:lpstr>
      <vt:lpstr>Home Induction </vt:lpstr>
      <vt:lpstr>PowerPoint Presentation</vt:lpstr>
      <vt:lpstr>PowerPoint Presentation</vt:lpstr>
      <vt:lpstr>PowerPoint Presentation</vt:lpstr>
      <vt:lpstr>Buprenorphine Side Effects</vt:lpstr>
      <vt:lpstr>Does the location of buprenorphine induction influence treatment success? No     Can compelling office-based induction lead to negative effects? Yes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Bassett Health &amp; Barre ECHO</dc:title>
  <dc:creator>Martin, Stephen</dc:creator>
  <cp:lastModifiedBy>Foley, Susan</cp:lastModifiedBy>
  <cp:revision>75</cp:revision>
  <dcterms:modified xsi:type="dcterms:W3CDTF">2017-01-25T14:12:24Z</dcterms:modified>
</cp:coreProperties>
</file>