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5"/>
  </p:notesMasterIdLst>
  <p:sldIdLst>
    <p:sldId id="295" r:id="rId2"/>
    <p:sldId id="256" r:id="rId3"/>
    <p:sldId id="361" r:id="rId4"/>
    <p:sldId id="376" r:id="rId5"/>
    <p:sldId id="375" r:id="rId6"/>
    <p:sldId id="377" r:id="rId7"/>
    <p:sldId id="370" r:id="rId8"/>
    <p:sldId id="373" r:id="rId9"/>
    <p:sldId id="374" r:id="rId10"/>
    <p:sldId id="371" r:id="rId11"/>
    <p:sldId id="368" r:id="rId12"/>
    <p:sldId id="369" r:id="rId13"/>
    <p:sldId id="339" r:id="rId1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9E3E"/>
    <a:srgbClr val="003399"/>
    <a:srgbClr val="595959"/>
    <a:srgbClr val="FFAB40"/>
    <a:srgbClr val="AAC2FF"/>
    <a:srgbClr val="CDDFFF"/>
    <a:srgbClr val="CCDBFE"/>
    <a:srgbClr val="0055FF"/>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D0B5971-FD86-4229-AF0D-AB7435E3EF16}">
  <a:tblStyle styleId="{FD0B5971-FD86-4229-AF0D-AB7435E3EF16}"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674" autoAdjust="0"/>
    <p:restoredTop sz="88224"/>
  </p:normalViewPr>
  <p:slideViewPr>
    <p:cSldViewPr snapToGrid="0" snapToObjects="1">
      <p:cViewPr varScale="1">
        <p:scale>
          <a:sx n="134" d="100"/>
          <a:sy n="134" d="100"/>
        </p:scale>
        <p:origin x="1410" y="120"/>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123380552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cbi.nlm.nih.gov/books/n/tip43/A82907/"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ncbi.nlm.nih.gov/books/NBK64152/" TargetMode="External"/><Relationship Id="rId4" Type="http://schemas.openxmlformats.org/officeDocument/2006/relationships/hyperlink" Target="https://www.ncbi.nlm.nih.gov/books/n/tip43/A82775/"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467279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12837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13965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http://</a:t>
            </a:r>
            <a:r>
              <a:rPr lang="en-US" dirty="0" err="1" smtClean="0"/>
              <a:t>pcssmat.org</a:t>
            </a:r>
            <a:r>
              <a:rPr lang="en-US" dirty="0" smtClean="0"/>
              <a:t>/</a:t>
            </a:r>
            <a:r>
              <a:rPr lang="en-US" dirty="0" err="1" smtClean="0"/>
              <a:t>wp</a:t>
            </a:r>
            <a:r>
              <a:rPr lang="en-US" dirty="0" smtClean="0"/>
              <a:t>-content/uploads/2015/02/Buprenorphine-Induction-Online-</a:t>
            </a:r>
            <a:r>
              <a:rPr lang="en-US" dirty="0" err="1" smtClean="0"/>
              <a:t>Module.pdf</a:t>
            </a:r>
            <a:endParaRPr lang="en-US" dirty="0" smtClean="0"/>
          </a:p>
          <a:p>
            <a:endParaRPr lang="en-US" dirty="0" smtClean="0"/>
          </a:p>
          <a:p>
            <a:r>
              <a:rPr lang="en-US" sz="1100" b="1" i="0" kern="1200" dirty="0" smtClean="0">
                <a:solidFill>
                  <a:schemeClr val="tx1"/>
                </a:solidFill>
                <a:effectLst/>
                <a:latin typeface="+mn-lt"/>
                <a:ea typeface="+mn-ea"/>
                <a:cs typeface="+mn-cs"/>
              </a:rPr>
              <a:t>Induction Assessment</a:t>
            </a:r>
          </a:p>
          <a:p>
            <a:r>
              <a:rPr lang="en-US" sz="1100" b="0" i="0" kern="1200" dirty="0" smtClean="0">
                <a:solidFill>
                  <a:schemeClr val="tx1"/>
                </a:solidFill>
                <a:effectLst/>
                <a:latin typeface="+mn-lt"/>
                <a:ea typeface="+mn-ea"/>
                <a:cs typeface="+mn-cs"/>
              </a:rPr>
              <a:t>Induction is the riskiest stage of MAT (see </a:t>
            </a:r>
            <a:r>
              <a:rPr lang="en-US" sz="1100" b="0" i="0" kern="1200" dirty="0" smtClean="0">
                <a:solidFill>
                  <a:schemeClr val="tx1"/>
                </a:solidFill>
                <a:effectLst/>
                <a:latin typeface="+mn-lt"/>
                <a:ea typeface="+mn-ea"/>
                <a:cs typeface="+mn-cs"/>
                <a:hlinkClick r:id="rId3"/>
              </a:rPr>
              <a:t>chapter 5</a:t>
            </a:r>
            <a:r>
              <a:rPr lang="en-US" sz="1100" b="0" i="0" kern="1200" dirty="0" smtClean="0">
                <a:solidFill>
                  <a:schemeClr val="tx1"/>
                </a:solidFill>
                <a:effectLst/>
                <a:latin typeface="+mn-lt"/>
                <a:ea typeface="+mn-ea"/>
                <a:cs typeface="+mn-cs"/>
              </a:rPr>
              <a:t>), and proper medical assessment during induction requires an understanding of the pharmacology of treatment medication (see </a:t>
            </a:r>
            <a:r>
              <a:rPr lang="en-US" sz="1100" b="0" i="0" kern="1200" dirty="0" smtClean="0">
                <a:solidFill>
                  <a:schemeClr val="tx1"/>
                </a:solidFill>
                <a:effectLst/>
                <a:latin typeface="+mn-lt"/>
                <a:ea typeface="+mn-ea"/>
                <a:cs typeface="+mn-cs"/>
                <a:hlinkClick r:id="rId4"/>
              </a:rPr>
              <a:t>chapter 3</a:t>
            </a:r>
            <a:r>
              <a:rPr lang="en-US" sz="1100" b="0" i="0" kern="1200" dirty="0" smtClean="0">
                <a:solidFill>
                  <a:schemeClr val="tx1"/>
                </a:solidFill>
                <a:effectLst/>
                <a:latin typeface="+mn-lt"/>
                <a:ea typeface="+mn-ea"/>
                <a:cs typeface="+mn-cs"/>
              </a:rPr>
              <a:t>). A patient should be assessed at least daily during induction for signs of overmedication or </a:t>
            </a:r>
            <a:r>
              <a:rPr lang="en-US" sz="1100" b="0" i="0" kern="1200" dirty="0" err="1" smtClean="0">
                <a:solidFill>
                  <a:schemeClr val="tx1"/>
                </a:solidFill>
                <a:effectLst/>
                <a:latin typeface="+mn-lt"/>
                <a:ea typeface="+mn-ea"/>
                <a:cs typeface="+mn-cs"/>
              </a:rPr>
              <a:t>undermedication</a:t>
            </a:r>
            <a:r>
              <a:rPr lang="en-US" sz="1100" b="0" i="0" kern="1200" dirty="0" smtClean="0">
                <a:solidFill>
                  <a:schemeClr val="tx1"/>
                </a:solidFill>
                <a:effectLst/>
                <a:latin typeface="+mn-lt"/>
                <a:ea typeface="+mn-ea"/>
                <a:cs typeface="+mn-cs"/>
              </a:rPr>
              <a:t>, and dose adjustments should be made accordingly.</a:t>
            </a:r>
          </a:p>
          <a:p>
            <a:r>
              <a:rPr lang="en-US" dirty="0" smtClean="0"/>
              <a:t>https://</a:t>
            </a:r>
            <a:r>
              <a:rPr lang="en-US" dirty="0" err="1" smtClean="0"/>
              <a:t>www.ncbi.nlm.nih.gov</a:t>
            </a:r>
            <a:r>
              <a:rPr lang="en-US" dirty="0" smtClean="0"/>
              <a:t>/books/NBK64165/#A82874</a:t>
            </a:r>
          </a:p>
          <a:p>
            <a:endParaRPr lang="en-US" dirty="0" smtClean="0"/>
          </a:p>
          <a:p>
            <a:r>
              <a:rPr lang="en-US" sz="1100" b="1" i="0" kern="1200" dirty="0" smtClean="0">
                <a:solidFill>
                  <a:schemeClr val="tx1"/>
                </a:solidFill>
                <a:effectLst/>
                <a:latin typeface="+mn-lt"/>
                <a:ea typeface="+mn-ea"/>
                <a:cs typeface="+mn-cs"/>
              </a:rPr>
              <a:t>Stages of Pharmacotherapy</a:t>
            </a:r>
          </a:p>
          <a:p>
            <a:r>
              <a:rPr lang="en-US" sz="1100" b="0" i="0" kern="1200" dirty="0" smtClean="0">
                <a:solidFill>
                  <a:schemeClr val="tx1"/>
                </a:solidFill>
                <a:effectLst/>
                <a:latin typeface="+mn-lt"/>
                <a:ea typeface="+mn-ea"/>
                <a:cs typeface="+mn-cs"/>
              </a:rPr>
              <a:t>The stages of pharmacotherapy with methadone, LAAM, or buprenorphine include induction, stabilization, and maintenance. The stages of naltrexone pharmacotherapy may differ.</a:t>
            </a:r>
          </a:p>
          <a:p>
            <a:r>
              <a:rPr lang="en-US" sz="1100" b="1" i="0" kern="1200" dirty="0" smtClean="0">
                <a:solidFill>
                  <a:schemeClr val="tx1"/>
                </a:solidFill>
                <a:effectLst/>
                <a:latin typeface="+mn-lt"/>
                <a:ea typeface="+mn-ea"/>
                <a:cs typeface="+mn-cs"/>
              </a:rPr>
              <a:t>Induction</a:t>
            </a:r>
          </a:p>
          <a:p>
            <a:r>
              <a:rPr lang="en-US" sz="1100" b="0" i="0" kern="1200" dirty="0" smtClean="0">
                <a:solidFill>
                  <a:schemeClr val="tx1"/>
                </a:solidFill>
                <a:effectLst/>
                <a:latin typeface="+mn-lt"/>
                <a:ea typeface="+mn-ea"/>
                <a:cs typeface="+mn-cs"/>
              </a:rPr>
              <a:t>Induction procedures for methadone, LAAM, and buprenorphine depend on the unique pharmacologic properties of each medication, prevailing regulatory requirements, and patient characteristics. Regardless of the medication used, safety is key during the induction stage.</a:t>
            </a:r>
          </a:p>
          <a:p>
            <a:r>
              <a:rPr lang="en-US" dirty="0" smtClean="0"/>
              <a:t>https://</a:t>
            </a:r>
            <a:r>
              <a:rPr lang="en-US" dirty="0" err="1" smtClean="0"/>
              <a:t>www.ncbi.nlm.nih.gov</a:t>
            </a:r>
            <a:r>
              <a:rPr lang="en-US" dirty="0" smtClean="0"/>
              <a:t>/books/NBK64152/</a:t>
            </a:r>
          </a:p>
          <a:p>
            <a:endParaRPr lang="en-US" dirty="0" smtClean="0"/>
          </a:p>
          <a:p>
            <a:r>
              <a:rPr lang="en-US" sz="1100" b="1" i="0" kern="1200" dirty="0" smtClean="0">
                <a:solidFill>
                  <a:schemeClr val="tx1"/>
                </a:solidFill>
                <a:effectLst/>
                <a:latin typeface="+mn-lt"/>
                <a:ea typeface="+mn-ea"/>
                <a:cs typeface="+mn-cs"/>
              </a:rPr>
              <a:t>Induction with methadone and LAAM</a:t>
            </a:r>
          </a:p>
          <a:p>
            <a:r>
              <a:rPr lang="en-US" sz="1100" b="0" i="0" kern="1200" dirty="0" smtClean="0">
                <a:solidFill>
                  <a:schemeClr val="tx1"/>
                </a:solidFill>
                <a:effectLst/>
                <a:latin typeface="+mn-lt"/>
                <a:ea typeface="+mn-ea"/>
                <a:cs typeface="+mn-cs"/>
              </a:rPr>
              <a:t>Because methadone overdose deaths have occurred in the first few days of treatment (</a:t>
            </a:r>
            <a:r>
              <a:rPr lang="en-US" sz="1100" b="0" i="0" kern="1200" dirty="0" smtClean="0">
                <a:solidFill>
                  <a:schemeClr val="tx1"/>
                </a:solidFill>
                <a:effectLst/>
                <a:latin typeface="+mn-lt"/>
                <a:ea typeface="+mn-ea"/>
                <a:cs typeface="+mn-cs"/>
                <a:hlinkClick r:id="rId5"/>
              </a:rPr>
              <a:t>Caplehorn and Drummer 1999</a:t>
            </a:r>
            <a:r>
              <a:rPr lang="en-US" sz="1100" b="0" i="0" kern="1200" dirty="0" smtClean="0">
                <a:solidFill>
                  <a:schemeClr val="tx1"/>
                </a:solidFill>
                <a:effectLst/>
                <a:latin typeface="+mn-lt"/>
                <a:ea typeface="+mn-ea"/>
                <a:cs typeface="+mn-cs"/>
              </a:rPr>
              <a:t>; </a:t>
            </a:r>
            <a:r>
              <a:rPr lang="en-US" sz="1100" b="0" i="0" kern="1200" dirty="0" smtClean="0">
                <a:solidFill>
                  <a:schemeClr val="tx1"/>
                </a:solidFill>
                <a:effectLst/>
                <a:latin typeface="+mn-lt"/>
                <a:ea typeface="+mn-ea"/>
                <a:cs typeface="+mn-cs"/>
                <a:hlinkClick r:id="rId5"/>
              </a:rPr>
              <a:t>Zador and Sunjic 2000</a:t>
            </a:r>
            <a:r>
              <a:rPr lang="en-US" sz="1100" b="0" i="0" kern="1200" dirty="0" smtClean="0">
                <a:solidFill>
                  <a:schemeClr val="tx1"/>
                </a:solidFill>
                <a:effectLst/>
                <a:latin typeface="+mn-lt"/>
                <a:ea typeface="+mn-ea"/>
                <a:cs typeface="+mn-cs"/>
              </a:rPr>
              <a:t>), it is important to adjust methadone dosage carefully until stabilization and tolerance are established. Federal regulations require that methadone initially be given daily under observation for either 6 or 7 days per week. (A take-home dose is allowed for all patients when the OTP is closed on Sunday.) LAAM must continue to be given under observation and administered no more than every 2 to 3 days.</a:t>
            </a:r>
          </a:p>
          <a:p>
            <a:endParaRPr lang="en-US" dirty="0" smtClean="0"/>
          </a:p>
          <a:p>
            <a:r>
              <a:rPr lang="en-US" sz="1100" b="1" i="0" kern="1200" dirty="0" smtClean="0">
                <a:solidFill>
                  <a:schemeClr val="tx1"/>
                </a:solidFill>
                <a:effectLst/>
                <a:latin typeface="+mn-lt"/>
                <a:ea typeface="+mn-ea"/>
                <a:cs typeface="+mn-cs"/>
              </a:rPr>
              <a:t>Induction with buprenorphine</a:t>
            </a:r>
          </a:p>
          <a:p>
            <a:r>
              <a:rPr lang="en-US" sz="1100" b="0" i="0" kern="1200" dirty="0" smtClean="0">
                <a:solidFill>
                  <a:schemeClr val="tx1"/>
                </a:solidFill>
                <a:effectLst/>
                <a:latin typeface="+mn-lt"/>
                <a:ea typeface="+mn-ea"/>
                <a:cs typeface="+mn-cs"/>
              </a:rPr>
              <a:t>Because buprenorphine has lower abuse potential than methadone or LAAM and is less likely to produce respiratory depression if diverted or misused, qualified practitioners can prescribe buprenorphine without the control structure of an OTP when they meet Drug Addiction Treatment Act of 2000 requirements. No stated requirement exists for observed dosing with buprenorphine, although guidelines strongly recommend dosage monitoring early in treatment (</a:t>
            </a:r>
            <a:r>
              <a:rPr lang="en-US" sz="1100" b="0" i="0" kern="1200" dirty="0" smtClean="0">
                <a:solidFill>
                  <a:schemeClr val="tx1"/>
                </a:solidFill>
                <a:effectLst/>
                <a:latin typeface="+mn-lt"/>
                <a:ea typeface="+mn-ea"/>
                <a:cs typeface="+mn-cs"/>
                <a:hlinkClick r:id="rId5"/>
              </a:rPr>
              <a:t>CSAT 2004</a:t>
            </a:r>
            <a:r>
              <a:rPr lang="en-US" sz="1100" b="0" i="1" kern="1200" dirty="0" smtClean="0">
                <a:solidFill>
                  <a:schemeClr val="tx1"/>
                </a:solidFill>
                <a:effectLst/>
                <a:latin typeface="+mn-lt"/>
                <a:ea typeface="+mn-ea"/>
                <a:cs typeface="+mn-cs"/>
                <a:hlinkClick r:id="rId5"/>
              </a:rPr>
              <a:t>a</a:t>
            </a:r>
            <a:r>
              <a:rPr lang="en-US" sz="1100" b="0" i="0" kern="1200" dirty="0" smtClean="0">
                <a:solidFill>
                  <a:schemeClr val="tx1"/>
                </a:solidFill>
                <a:effectLst/>
                <a:latin typeface="+mn-lt"/>
                <a:ea typeface="+mn-ea"/>
                <a:cs typeface="+mn-cs"/>
                <a:hlinkClick r:id="rId5"/>
              </a:rPr>
              <a:t> </a:t>
            </a:r>
            <a:r>
              <a:rPr lang="en-US" sz="1100" b="0" i="0" kern="1200" dirty="0" smtClean="0">
                <a:solidFill>
                  <a:schemeClr val="tx1"/>
                </a:solidFill>
                <a:effectLst/>
                <a:latin typeface="+mn-lt"/>
                <a:ea typeface="+mn-ea"/>
                <a:cs typeface="+mn-cs"/>
              </a:rPr>
              <a:t>).</a:t>
            </a:r>
          </a:p>
          <a:p>
            <a:r>
              <a:rPr lang="en-US" sz="1100" b="1" i="0" kern="1200" dirty="0" smtClean="0">
                <a:solidFill>
                  <a:schemeClr val="tx1"/>
                </a:solidFill>
                <a:effectLst/>
                <a:latin typeface="+mn-lt"/>
                <a:ea typeface="+mn-ea"/>
                <a:cs typeface="+mn-cs"/>
              </a:rPr>
              <a:t>Initial dosing.</a:t>
            </a:r>
            <a:r>
              <a:rPr lang="en-US" sz="1100" b="0" i="0" kern="1200" dirty="0" smtClean="0">
                <a:solidFill>
                  <a:schemeClr val="tx1"/>
                </a:solidFill>
                <a:effectLst/>
                <a:latin typeface="+mn-lt"/>
                <a:ea typeface="+mn-ea"/>
                <a:cs typeface="+mn-cs"/>
              </a:rPr>
              <a:t> Awaiting signs of withdrawal before administering the first dose is especially important for buprenorphine induction because, as explained in </a:t>
            </a:r>
            <a:r>
              <a:rPr lang="en-US" sz="1100" b="0" i="0" kern="1200" dirty="0" smtClean="0">
                <a:solidFill>
                  <a:schemeClr val="tx1"/>
                </a:solidFill>
                <a:effectLst/>
                <a:latin typeface="+mn-lt"/>
                <a:ea typeface="+mn-ea"/>
                <a:cs typeface="+mn-cs"/>
                <a:hlinkClick r:id="rId4"/>
              </a:rPr>
              <a:t>chapter 3</a:t>
            </a:r>
            <a:r>
              <a:rPr lang="en-US" sz="1100" b="0" i="0" kern="1200" dirty="0" smtClean="0">
                <a:solidFill>
                  <a:schemeClr val="tx1"/>
                </a:solidFill>
                <a:effectLst/>
                <a:latin typeface="+mn-lt"/>
                <a:ea typeface="+mn-ea"/>
                <a:cs typeface="+mn-cs"/>
              </a:rPr>
              <a:t>, buprenorphine can precipitate withdrawal in some circumstances (</a:t>
            </a:r>
            <a:r>
              <a:rPr lang="en-US" sz="1100" b="0" i="0" kern="1200" dirty="0" smtClean="0">
                <a:solidFill>
                  <a:schemeClr val="tx1"/>
                </a:solidFill>
                <a:effectLst/>
                <a:latin typeface="+mn-lt"/>
                <a:ea typeface="+mn-ea"/>
                <a:cs typeface="+mn-cs"/>
                <a:hlinkClick r:id="rId5"/>
              </a:rPr>
              <a:t>Johnson and Strain 1999</a:t>
            </a:r>
            <a:r>
              <a:rPr lang="en-US" sz="1100" b="0" i="0" kern="1200" dirty="0" smtClean="0">
                <a:solidFill>
                  <a:schemeClr val="tx1"/>
                </a:solidFill>
                <a:effectLst/>
                <a:latin typeface="+mn-lt"/>
                <a:ea typeface="+mn-ea"/>
                <a:cs typeface="+mn-cs"/>
              </a:rPr>
              <a:t>). Precipitated withdrawal usually is more sudden and can be more severe and uncomfortable than naturally occurring withdrawal. The typical first dose of buprenorphine is 4 mg. If withdrawal symptoms persist after 2 to 4 hours, the initial dose can be supplemented with up to 4 mg for a maximum dose of 8 mg of buprenorphine on the first day (</a:t>
            </a:r>
            <a:r>
              <a:rPr lang="en-US" sz="1100" b="0" i="0" kern="1200" dirty="0" smtClean="0">
                <a:solidFill>
                  <a:schemeClr val="tx1"/>
                </a:solidFill>
                <a:effectLst/>
                <a:latin typeface="+mn-lt"/>
                <a:ea typeface="+mn-ea"/>
                <a:cs typeface="+mn-cs"/>
                <a:hlinkClick r:id="rId5"/>
              </a:rPr>
              <a:t>Johnson et al. 2003</a:t>
            </a:r>
            <a:r>
              <a:rPr lang="en-US" sz="1100" b="0" i="1" kern="1200" dirty="0" smtClean="0">
                <a:solidFill>
                  <a:schemeClr val="tx1"/>
                </a:solidFill>
                <a:effectLst/>
                <a:latin typeface="+mn-lt"/>
                <a:ea typeface="+mn-ea"/>
                <a:cs typeface="+mn-cs"/>
                <a:hlinkClick r:id="rId5"/>
              </a:rPr>
              <a:t>b</a:t>
            </a:r>
            <a:r>
              <a:rPr lang="en-US" sz="1100" b="0" i="0" kern="1200" dirty="0" smtClean="0">
                <a:solidFill>
                  <a:schemeClr val="tx1"/>
                </a:solidFill>
                <a:effectLst/>
                <a:latin typeface="+mn-lt"/>
                <a:ea typeface="+mn-ea"/>
                <a:cs typeface="+mn-cs"/>
                <a:hlinkClick r:id="rId5"/>
              </a:rPr>
              <a:t> </a:t>
            </a:r>
            <a:r>
              <a:rPr lang="en-US" sz="1100" b="0" i="0" kern="1200" dirty="0" smtClean="0">
                <a:solidFill>
                  <a:schemeClr val="tx1"/>
                </a:solidFill>
                <a:effectLst/>
                <a:latin typeface="+mn-lt"/>
                <a:ea typeface="+mn-ea"/>
                <a:cs typeface="+mn-cs"/>
              </a:rPr>
              <a:t>).</a:t>
            </a:r>
          </a:p>
          <a:p>
            <a:endParaRPr lang="en-US" dirty="0" smtClean="0"/>
          </a:p>
          <a:p>
            <a:r>
              <a:rPr lang="en-US" dirty="0" smtClean="0"/>
              <a:t>https://</a:t>
            </a:r>
            <a:r>
              <a:rPr lang="en-US" dirty="0" err="1" smtClean="0"/>
              <a:t>www.ncbi.nlm.nih.gov</a:t>
            </a:r>
            <a:r>
              <a:rPr lang="en-US" dirty="0" smtClean="0"/>
              <a:t>/</a:t>
            </a:r>
            <a:r>
              <a:rPr lang="en-US" dirty="0" err="1" smtClean="0"/>
              <a:t>pubmed</a:t>
            </a:r>
            <a:r>
              <a:rPr lang="en-US" dirty="0" smtClean="0"/>
              <a:t>/10723832</a:t>
            </a:r>
          </a:p>
          <a:p>
            <a:r>
              <a:rPr lang="en-US" dirty="0" smtClean="0"/>
              <a:t>https://</a:t>
            </a:r>
            <a:r>
              <a:rPr lang="en-US" dirty="0" err="1" smtClean="0"/>
              <a:t>www.ncbi.nlm.nih.gov</a:t>
            </a:r>
            <a:r>
              <a:rPr lang="en-US" dirty="0" smtClean="0"/>
              <a:t>/</a:t>
            </a:r>
            <a:r>
              <a:rPr lang="en-US" dirty="0" err="1" smtClean="0"/>
              <a:t>pubmed</a:t>
            </a:r>
            <a:r>
              <a:rPr lang="en-US" dirty="0" smtClean="0"/>
              <a:t>/10065120</a:t>
            </a:r>
          </a:p>
          <a:p>
            <a:endParaRPr lang="en-US" dirty="0"/>
          </a:p>
        </p:txBody>
      </p:sp>
    </p:spTree>
    <p:extLst>
      <p:ext uri="{BB962C8B-B14F-4D97-AF65-F5344CB8AC3E}">
        <p14:creationId xmlns:p14="http://schemas.microsoft.com/office/powerpoint/2010/main" val="1857663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23897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Lee, J. D., Grossman, E., </a:t>
            </a:r>
            <a:r>
              <a:rPr lang="en-US" dirty="0" err="1" smtClean="0">
                <a:effectLst/>
              </a:rPr>
              <a:t>Dirocco</a:t>
            </a:r>
            <a:r>
              <a:rPr lang="en-US" dirty="0" smtClean="0">
                <a:effectLst/>
              </a:rPr>
              <a:t>, D., &amp; </a:t>
            </a:r>
            <a:r>
              <a:rPr lang="en-US" dirty="0" err="1" smtClean="0">
                <a:effectLst/>
              </a:rPr>
              <a:t>Gourevitch</a:t>
            </a:r>
            <a:r>
              <a:rPr lang="en-US" dirty="0" smtClean="0">
                <a:effectLst/>
              </a:rPr>
              <a:t>, M. N. (2009). Home buprenorphine/naloxone induction in primary care. </a:t>
            </a:r>
            <a:r>
              <a:rPr lang="en-US" i="1" dirty="0" smtClean="0">
                <a:effectLst/>
              </a:rPr>
              <a:t>Journal of General Internal Medicine</a:t>
            </a:r>
            <a:r>
              <a:rPr lang="en-US" dirty="0" smtClean="0">
                <a:effectLst/>
              </a:rPr>
              <a:t>, </a:t>
            </a:r>
            <a:r>
              <a:rPr lang="en-US" i="1" dirty="0" smtClean="0">
                <a:effectLst/>
              </a:rPr>
              <a:t>24</a:t>
            </a:r>
            <a:r>
              <a:rPr lang="en-US" dirty="0" smtClean="0">
                <a:effectLst/>
              </a:rPr>
              <a:t>(2), 226–232. https://</a:t>
            </a:r>
            <a:r>
              <a:rPr lang="en-US" dirty="0" err="1" smtClean="0">
                <a:effectLst/>
              </a:rPr>
              <a:t>doi.org</a:t>
            </a:r>
            <a:r>
              <a:rPr lang="en-US" dirty="0" smtClean="0">
                <a:effectLst/>
              </a:rPr>
              <a:t>/10.1007/s11606-008-0866-8</a:t>
            </a:r>
          </a:p>
          <a:p>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Buprenorphine induction is an important barrier limiting opioid dependence</a:t>
            </a:r>
            <a:r>
              <a:rPr lang="en-US" sz="1100" kern="1200" baseline="0" dirty="0" smtClean="0">
                <a:solidFill>
                  <a:schemeClr val="tx1"/>
                </a:solidFill>
                <a:effectLst/>
                <a:latin typeface="+mn-lt"/>
                <a:ea typeface="+mn-ea"/>
                <a:cs typeface="+mn-cs"/>
              </a:rPr>
              <a:t> </a:t>
            </a:r>
            <a:r>
              <a:rPr lang="en-US" sz="1100" kern="1200" dirty="0" smtClean="0">
                <a:solidFill>
                  <a:schemeClr val="tx1"/>
                </a:solidFill>
                <a:effectLst/>
                <a:latin typeface="+mn-lt"/>
                <a:ea typeface="+mn-ea"/>
                <a:cs typeface="+mn-cs"/>
              </a:rPr>
              <a:t>treatment diffusion nationally.</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Gunderson, E. W., Wang, X.-Q., </a:t>
            </a:r>
            <a:r>
              <a:rPr lang="en-US" dirty="0" err="1" smtClean="0">
                <a:effectLst/>
              </a:rPr>
              <a:t>Fiellin</a:t>
            </a:r>
            <a:r>
              <a:rPr lang="en-US" dirty="0" smtClean="0">
                <a:effectLst/>
              </a:rPr>
              <a:t>, D. A., Bryan, B., &amp; Levin, F. R. (2010). Unobserved versus observed office buprenorphine/naloxone induction: a pilot randomized clinical trial. </a:t>
            </a:r>
            <a:r>
              <a:rPr lang="en-US" i="1" dirty="0" smtClean="0">
                <a:effectLst/>
              </a:rPr>
              <a:t>Addictive Behaviors</a:t>
            </a:r>
            <a:r>
              <a:rPr lang="en-US" dirty="0" smtClean="0">
                <a:effectLst/>
              </a:rPr>
              <a:t>, </a:t>
            </a:r>
            <a:r>
              <a:rPr lang="en-US" i="1" dirty="0" smtClean="0">
                <a:effectLst/>
              </a:rPr>
              <a:t>35</a:t>
            </a:r>
            <a:r>
              <a:rPr lang="en-US" dirty="0" smtClean="0">
                <a:effectLst/>
              </a:rPr>
              <a:t>(5), 537–40. https://</a:t>
            </a:r>
            <a:r>
              <a:rPr lang="en-US" dirty="0" err="1" smtClean="0">
                <a:effectLst/>
              </a:rPr>
              <a:t>doi.org</a:t>
            </a:r>
            <a:r>
              <a:rPr lang="en-US" dirty="0" smtClean="0">
                <a:effectLst/>
              </a:rPr>
              <a:t>/10.1016/j.addbeh.2010.01.001</a:t>
            </a:r>
          </a:p>
          <a:p>
            <a:endParaRPr lang="en-US" sz="11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effectLst/>
            </a:endParaRPr>
          </a:p>
          <a:p>
            <a:endParaRPr lang="en-US" dirty="0"/>
          </a:p>
        </p:txBody>
      </p:sp>
    </p:spTree>
    <p:extLst>
      <p:ext uri="{BB962C8B-B14F-4D97-AF65-F5344CB8AC3E}">
        <p14:creationId xmlns:p14="http://schemas.microsoft.com/office/powerpoint/2010/main" val="1596731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3" name="Shape 22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effectLst/>
              </a:rPr>
              <a:t>Tofighi</a:t>
            </a:r>
            <a:r>
              <a:rPr lang="en-US" dirty="0" smtClean="0">
                <a:effectLst/>
              </a:rPr>
              <a:t>, B., Grossman, E., Sherman, S., </a:t>
            </a:r>
            <a:r>
              <a:rPr lang="en-US" dirty="0" err="1" smtClean="0">
                <a:effectLst/>
              </a:rPr>
              <a:t>Nunes</a:t>
            </a:r>
            <a:r>
              <a:rPr lang="en-US" dirty="0" smtClean="0">
                <a:effectLst/>
              </a:rPr>
              <a:t>, E. V, &amp; Lee, J. D. (2016). Mobile Phone Messaging During Unobserved “Home” Induction to Buprenorphine. </a:t>
            </a:r>
            <a:r>
              <a:rPr lang="en-US" i="1" dirty="0" smtClean="0">
                <a:effectLst/>
              </a:rPr>
              <a:t>Journal of Addiction Medicine</a:t>
            </a:r>
            <a:r>
              <a:rPr lang="en-US" dirty="0" smtClean="0">
                <a:effectLst/>
              </a:rPr>
              <a:t>, </a:t>
            </a:r>
            <a:r>
              <a:rPr lang="en-US" i="1" dirty="0" smtClean="0">
                <a:effectLst/>
              </a:rPr>
              <a:t>0</a:t>
            </a:r>
            <a:r>
              <a:rPr lang="en-US" dirty="0" smtClean="0">
                <a:effectLst/>
              </a:rPr>
              <a:t>(0), 1–5. https://</a:t>
            </a:r>
            <a:r>
              <a:rPr lang="en-US" dirty="0" err="1" smtClean="0">
                <a:effectLst/>
              </a:rPr>
              <a:t>doi.org</a:t>
            </a:r>
            <a:r>
              <a:rPr lang="en-US" dirty="0" smtClean="0">
                <a:effectLst/>
              </a:rPr>
              <a:t>/10.1097/ADM.0000000000000198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Lee, J. D., </a:t>
            </a:r>
            <a:r>
              <a:rPr lang="en-US" dirty="0" err="1" smtClean="0">
                <a:effectLst/>
              </a:rPr>
              <a:t>Vocci</a:t>
            </a:r>
            <a:r>
              <a:rPr lang="en-US" dirty="0" smtClean="0">
                <a:effectLst/>
              </a:rPr>
              <a:t>, F., &amp; </a:t>
            </a:r>
            <a:r>
              <a:rPr lang="en-US" dirty="0" err="1" smtClean="0">
                <a:effectLst/>
              </a:rPr>
              <a:t>Fiellin</a:t>
            </a:r>
            <a:r>
              <a:rPr lang="en-US" dirty="0" smtClean="0">
                <a:effectLst/>
              </a:rPr>
              <a:t>, D. A. (2014). Unobserved “Home” Induction Onto Buprenorphine. </a:t>
            </a:r>
            <a:r>
              <a:rPr lang="en-US" i="1" dirty="0" smtClean="0">
                <a:effectLst/>
              </a:rPr>
              <a:t>Journal of Addiction Medicine</a:t>
            </a:r>
            <a:r>
              <a:rPr lang="en-US" dirty="0" smtClean="0">
                <a:effectLst/>
              </a:rPr>
              <a:t>, </a:t>
            </a:r>
            <a:r>
              <a:rPr lang="en-US" i="1" dirty="0" smtClean="0">
                <a:effectLst/>
              </a:rPr>
              <a:t>8</a:t>
            </a:r>
            <a:r>
              <a:rPr lang="en-US" dirty="0" smtClean="0">
                <a:effectLst/>
              </a:rPr>
              <a:t>(5), 299–308. https://</a:t>
            </a:r>
            <a:r>
              <a:rPr lang="en-US" dirty="0" err="1" smtClean="0">
                <a:effectLst/>
              </a:rPr>
              <a:t>doi.org</a:t>
            </a:r>
            <a:r>
              <a:rPr lang="en-US" dirty="0" smtClean="0">
                <a:effectLst/>
              </a:rPr>
              <a:t>/10.1097/ADM.0000000000000059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effectLst/>
              </a:rPr>
              <a:t>D’Onofrio</a:t>
            </a:r>
            <a:r>
              <a:rPr lang="en-US" dirty="0" smtClean="0">
                <a:effectLst/>
              </a:rPr>
              <a:t>, G., O’Connor, P. G., </a:t>
            </a:r>
            <a:r>
              <a:rPr lang="en-US" dirty="0" err="1" smtClean="0">
                <a:effectLst/>
              </a:rPr>
              <a:t>Pantalon</a:t>
            </a:r>
            <a:r>
              <a:rPr lang="en-US" dirty="0" smtClean="0">
                <a:effectLst/>
              </a:rPr>
              <a:t>, M. V., </a:t>
            </a:r>
            <a:r>
              <a:rPr lang="en-US" dirty="0" err="1" smtClean="0">
                <a:effectLst/>
              </a:rPr>
              <a:t>Chawarski</a:t>
            </a:r>
            <a:r>
              <a:rPr lang="en-US" dirty="0" smtClean="0">
                <a:effectLst/>
              </a:rPr>
              <a:t>, M. C., Busch, S. H., Owens, P. H., … EW, G. (2015). Emergency Department–Initiated Buprenorphine/Naloxone Treatment for Opioid Dependence. </a:t>
            </a:r>
            <a:r>
              <a:rPr lang="en-US" i="1" dirty="0" smtClean="0">
                <a:effectLst/>
              </a:rPr>
              <a:t>JAMA</a:t>
            </a:r>
            <a:r>
              <a:rPr lang="en-US" dirty="0" smtClean="0">
                <a:effectLst/>
              </a:rPr>
              <a:t>, </a:t>
            </a:r>
            <a:r>
              <a:rPr lang="en-US" i="1" dirty="0" smtClean="0">
                <a:effectLst/>
              </a:rPr>
              <a:t>313</a:t>
            </a:r>
            <a:r>
              <a:rPr lang="en-US" dirty="0" smtClean="0">
                <a:effectLst/>
              </a:rPr>
              <a:t>(16), 1636. https://</a:t>
            </a:r>
            <a:r>
              <a:rPr lang="en-US" dirty="0" err="1" smtClean="0">
                <a:effectLst/>
              </a:rPr>
              <a:t>doi.org</a:t>
            </a:r>
            <a:r>
              <a:rPr lang="en-US" dirty="0" smtClean="0">
                <a:effectLst/>
              </a:rPr>
              <a:t>/10.1001/jama.2015.3474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effectLst/>
            </a:endParaRPr>
          </a:p>
          <a:p>
            <a:r>
              <a:rPr lang="en-US" dirty="0" err="1" smtClean="0">
                <a:effectLst/>
              </a:rPr>
              <a:t>Sohler</a:t>
            </a:r>
            <a:r>
              <a:rPr lang="en-US" dirty="0" smtClean="0">
                <a:effectLst/>
              </a:rPr>
              <a:t>, N. L., Li, X., </a:t>
            </a:r>
            <a:r>
              <a:rPr lang="en-US" dirty="0" err="1" smtClean="0">
                <a:effectLst/>
              </a:rPr>
              <a:t>Kunins</a:t>
            </a:r>
            <a:r>
              <a:rPr lang="en-US" dirty="0" smtClean="0">
                <a:effectLst/>
              </a:rPr>
              <a:t>, H. V., </a:t>
            </a:r>
            <a:r>
              <a:rPr lang="en-US" dirty="0" err="1" smtClean="0">
                <a:effectLst/>
              </a:rPr>
              <a:t>Sacajiu</a:t>
            </a:r>
            <a:r>
              <a:rPr lang="en-US" dirty="0" smtClean="0">
                <a:effectLst/>
              </a:rPr>
              <a:t>, G., </a:t>
            </a:r>
            <a:r>
              <a:rPr lang="en-US" dirty="0" err="1" smtClean="0">
                <a:effectLst/>
              </a:rPr>
              <a:t>Giovanniello</a:t>
            </a:r>
            <a:r>
              <a:rPr lang="en-US" dirty="0" smtClean="0">
                <a:effectLst/>
              </a:rPr>
              <a:t>, A., Whitley, S., &amp; Cunningham, C. O. (2010). Home- versus office-based buprenorphine inductions for opioid-dependent patients. </a:t>
            </a:r>
            <a:r>
              <a:rPr lang="en-US" i="1" dirty="0" smtClean="0">
                <a:effectLst/>
              </a:rPr>
              <a:t>Journal of Substance Abuse Treatment</a:t>
            </a:r>
            <a:r>
              <a:rPr lang="en-US" dirty="0" smtClean="0">
                <a:effectLst/>
              </a:rPr>
              <a:t>, </a:t>
            </a:r>
            <a:r>
              <a:rPr lang="en-US" i="1" dirty="0" smtClean="0">
                <a:effectLst/>
              </a:rPr>
              <a:t>38</a:t>
            </a:r>
            <a:r>
              <a:rPr lang="en-US" dirty="0" smtClean="0">
                <a:effectLst/>
              </a:rPr>
              <a:t>(2), 153–159. https://</a:t>
            </a:r>
            <a:r>
              <a:rPr lang="en-US" dirty="0" err="1" smtClean="0">
                <a:effectLst/>
              </a:rPr>
              <a:t>doi.org</a:t>
            </a:r>
            <a:r>
              <a:rPr lang="en-US" dirty="0" smtClean="0">
                <a:effectLst/>
              </a:rPr>
              <a:t>/10.1016/j.jsat.2009.08.001</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Lee, J. D., </a:t>
            </a:r>
            <a:r>
              <a:rPr lang="en-US" dirty="0" err="1" smtClean="0">
                <a:effectLst/>
              </a:rPr>
              <a:t>Vocci</a:t>
            </a:r>
            <a:r>
              <a:rPr lang="en-US" dirty="0" smtClean="0">
                <a:effectLst/>
              </a:rPr>
              <a:t>, F., &amp; </a:t>
            </a:r>
            <a:r>
              <a:rPr lang="en-US" dirty="0" err="1" smtClean="0">
                <a:effectLst/>
              </a:rPr>
              <a:t>Fiellin</a:t>
            </a:r>
            <a:r>
              <a:rPr lang="en-US" dirty="0" smtClean="0">
                <a:effectLst/>
              </a:rPr>
              <a:t>, D. A. (2014). Unobserved “Home” Induction Onto Buprenorphine. </a:t>
            </a:r>
            <a:r>
              <a:rPr lang="en-US" i="1" dirty="0" smtClean="0">
                <a:effectLst/>
              </a:rPr>
              <a:t>Journal of Addiction Medicine</a:t>
            </a:r>
            <a:r>
              <a:rPr lang="en-US" dirty="0" smtClean="0">
                <a:effectLst/>
              </a:rPr>
              <a:t>, </a:t>
            </a:r>
            <a:r>
              <a:rPr lang="en-US" i="1" dirty="0" smtClean="0">
                <a:effectLst/>
              </a:rPr>
              <a:t>8</a:t>
            </a:r>
            <a:r>
              <a:rPr lang="en-US" dirty="0" smtClean="0">
                <a:effectLst/>
              </a:rPr>
              <a:t>(5), 299–308. https://</a:t>
            </a:r>
            <a:r>
              <a:rPr lang="en-US" dirty="0" err="1" smtClean="0">
                <a:effectLst/>
              </a:rPr>
              <a:t>doi.org</a:t>
            </a:r>
            <a:r>
              <a:rPr lang="en-US" dirty="0" smtClean="0">
                <a:effectLst/>
              </a:rPr>
              <a:t>/10.1097/ADM.0000000000000059</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Patterson, E. (2014). Take-Home Induction of Buprenorphine Feasible, Safe. </a:t>
            </a:r>
            <a:r>
              <a:rPr lang="en-US" i="1" dirty="0" smtClean="0">
                <a:effectLst/>
              </a:rPr>
              <a:t>Journal of Addiction Medicine</a:t>
            </a:r>
            <a:r>
              <a:rPr lang="en-US" dirty="0" smtClean="0">
                <a:effectLst/>
              </a:rPr>
              <a:t>, </a:t>
            </a:r>
            <a:r>
              <a:rPr lang="en-US" i="1" dirty="0" smtClean="0">
                <a:effectLst/>
              </a:rPr>
              <a:t>8</a:t>
            </a:r>
            <a:r>
              <a:rPr lang="en-US" dirty="0" smtClean="0">
                <a:effectLst/>
              </a:rPr>
              <a:t>(4), E1–E15 (Poster 21). https://</a:t>
            </a:r>
            <a:r>
              <a:rPr lang="en-US" dirty="0" err="1" smtClean="0">
                <a:effectLst/>
              </a:rPr>
              <a:t>doi.org</a:t>
            </a:r>
            <a:r>
              <a:rPr lang="en-US" dirty="0" smtClean="0">
                <a:effectLst/>
              </a:rPr>
              <a:t>/10.1097/ADM.0000000000000067</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http://</a:t>
            </a:r>
            <a:r>
              <a:rPr lang="en-US" dirty="0" err="1" smtClean="0">
                <a:effectLst/>
              </a:rPr>
              <a:t>www.medscape.com</a:t>
            </a:r>
            <a:r>
              <a:rPr lang="en-US" dirty="0" smtClean="0">
                <a:effectLst/>
              </a:rPr>
              <a:t>/</a:t>
            </a:r>
            <a:r>
              <a:rPr lang="en-US" dirty="0" err="1" smtClean="0">
                <a:effectLst/>
              </a:rPr>
              <a:t>viewarticle</a:t>
            </a:r>
            <a:r>
              <a:rPr lang="en-US" dirty="0" smtClean="0">
                <a:effectLst/>
              </a:rPr>
              <a:t>/823685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effectLst/>
            </a:endParaRPr>
          </a:p>
          <a:p>
            <a:pPr lvl="0">
              <a:spcBef>
                <a:spcPts val="0"/>
              </a:spcBef>
              <a:buNone/>
            </a:pPr>
            <a:endParaRPr dirty="0"/>
          </a:p>
        </p:txBody>
      </p:sp>
    </p:spTree>
    <p:extLst>
      <p:ext uri="{BB962C8B-B14F-4D97-AF65-F5344CB8AC3E}">
        <p14:creationId xmlns:p14="http://schemas.microsoft.com/office/powerpoint/2010/main" val="695371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3" name="Shape 22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effectLst/>
              </a:rPr>
              <a:t>Tofighi</a:t>
            </a:r>
            <a:r>
              <a:rPr lang="en-US" dirty="0" smtClean="0">
                <a:effectLst/>
              </a:rPr>
              <a:t>, B., Grossman, E., Sherman, S., </a:t>
            </a:r>
            <a:r>
              <a:rPr lang="en-US" dirty="0" err="1" smtClean="0">
                <a:effectLst/>
              </a:rPr>
              <a:t>Nunes</a:t>
            </a:r>
            <a:r>
              <a:rPr lang="en-US" dirty="0" smtClean="0">
                <a:effectLst/>
              </a:rPr>
              <a:t>, E. V, &amp; Lee, J. D. (2016). Mobile Phone Messaging During Unobserved “Home” Induction to Buprenorphine. </a:t>
            </a:r>
            <a:r>
              <a:rPr lang="en-US" i="1" dirty="0" smtClean="0">
                <a:effectLst/>
              </a:rPr>
              <a:t>Journal of Addiction Medicine</a:t>
            </a:r>
            <a:r>
              <a:rPr lang="en-US" dirty="0" smtClean="0">
                <a:effectLst/>
              </a:rPr>
              <a:t>, </a:t>
            </a:r>
            <a:r>
              <a:rPr lang="en-US" i="1" dirty="0" smtClean="0">
                <a:effectLst/>
              </a:rPr>
              <a:t>0</a:t>
            </a:r>
            <a:r>
              <a:rPr lang="en-US" dirty="0" smtClean="0">
                <a:effectLst/>
              </a:rPr>
              <a:t>(0), 1–5. https://</a:t>
            </a:r>
            <a:r>
              <a:rPr lang="en-US" dirty="0" err="1" smtClean="0">
                <a:effectLst/>
              </a:rPr>
              <a:t>doi.org</a:t>
            </a:r>
            <a:r>
              <a:rPr lang="en-US" dirty="0" smtClean="0">
                <a:effectLst/>
              </a:rPr>
              <a:t>/10.1097/ADM.0000000000000198</a:t>
            </a:r>
          </a:p>
          <a:p>
            <a:pPr lvl="0">
              <a:spcBef>
                <a:spcPts val="0"/>
              </a:spcBef>
              <a:buNone/>
            </a:pPr>
            <a:endParaRPr dirty="0"/>
          </a:p>
        </p:txBody>
      </p:sp>
    </p:spTree>
    <p:extLst>
      <p:ext uri="{BB962C8B-B14F-4D97-AF65-F5344CB8AC3E}">
        <p14:creationId xmlns:p14="http://schemas.microsoft.com/office/powerpoint/2010/main" val="699720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3" name="Shape 22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Whitley, S. D., </a:t>
            </a:r>
            <a:r>
              <a:rPr lang="en-US" dirty="0" err="1" smtClean="0">
                <a:effectLst/>
              </a:rPr>
              <a:t>Sohler</a:t>
            </a:r>
            <a:r>
              <a:rPr lang="en-US" dirty="0" smtClean="0">
                <a:effectLst/>
              </a:rPr>
              <a:t>, N. L., </a:t>
            </a:r>
            <a:r>
              <a:rPr lang="en-US" dirty="0" err="1" smtClean="0">
                <a:effectLst/>
              </a:rPr>
              <a:t>Kunins</a:t>
            </a:r>
            <a:r>
              <a:rPr lang="en-US" dirty="0" smtClean="0">
                <a:effectLst/>
              </a:rPr>
              <a:t>, H. V., </a:t>
            </a:r>
            <a:r>
              <a:rPr lang="en-US" dirty="0" err="1" smtClean="0">
                <a:effectLst/>
              </a:rPr>
              <a:t>Giovanniello</a:t>
            </a:r>
            <a:r>
              <a:rPr lang="en-US" dirty="0" smtClean="0">
                <a:effectLst/>
              </a:rPr>
              <a:t>, A., Li, X., </a:t>
            </a:r>
            <a:r>
              <a:rPr lang="en-US" dirty="0" err="1" smtClean="0">
                <a:effectLst/>
              </a:rPr>
              <a:t>Sacajiu</a:t>
            </a:r>
            <a:r>
              <a:rPr lang="en-US" dirty="0" smtClean="0">
                <a:effectLst/>
              </a:rPr>
              <a:t>, G., &amp; Cunningham, C. O. (2010). Factors associated with complicated buprenorphine inductions. </a:t>
            </a:r>
            <a:r>
              <a:rPr lang="en-US" i="1" dirty="0" smtClean="0">
                <a:effectLst/>
              </a:rPr>
              <a:t>Journal of Substance Abuse Treatment</a:t>
            </a:r>
            <a:r>
              <a:rPr lang="en-US" dirty="0" smtClean="0">
                <a:effectLst/>
              </a:rPr>
              <a:t>, </a:t>
            </a:r>
            <a:r>
              <a:rPr lang="en-US" i="1" dirty="0" smtClean="0">
                <a:effectLst/>
              </a:rPr>
              <a:t>39</a:t>
            </a:r>
            <a:r>
              <a:rPr lang="en-US" dirty="0" smtClean="0">
                <a:effectLst/>
              </a:rPr>
              <a:t>(1), 51–57. https://</a:t>
            </a:r>
            <a:r>
              <a:rPr lang="en-US" dirty="0" err="1" smtClean="0">
                <a:effectLst/>
              </a:rPr>
              <a:t>doi.org</a:t>
            </a:r>
            <a:r>
              <a:rPr lang="en-US" dirty="0" smtClean="0">
                <a:effectLst/>
              </a:rPr>
              <a:t>/10.1016/j.jsat.2010.04.001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Cunningham, C. O., </a:t>
            </a:r>
            <a:r>
              <a:rPr lang="en-US" dirty="0" err="1" smtClean="0">
                <a:effectLst/>
              </a:rPr>
              <a:t>Giovanniello</a:t>
            </a:r>
            <a:r>
              <a:rPr lang="en-US" dirty="0" smtClean="0">
                <a:effectLst/>
              </a:rPr>
              <a:t>, A., Li, X., </a:t>
            </a:r>
            <a:r>
              <a:rPr lang="en-US" dirty="0" err="1" smtClean="0">
                <a:effectLst/>
              </a:rPr>
              <a:t>Kunins</a:t>
            </a:r>
            <a:r>
              <a:rPr lang="en-US" dirty="0" smtClean="0">
                <a:effectLst/>
              </a:rPr>
              <a:t>, H. V., </a:t>
            </a:r>
            <a:r>
              <a:rPr lang="en-US" dirty="0" err="1" smtClean="0">
                <a:effectLst/>
              </a:rPr>
              <a:t>Roose</a:t>
            </a:r>
            <a:r>
              <a:rPr lang="en-US" dirty="0" smtClean="0">
                <a:effectLst/>
              </a:rPr>
              <a:t>, R. J., &amp; </a:t>
            </a:r>
            <a:r>
              <a:rPr lang="en-US" dirty="0" err="1" smtClean="0">
                <a:effectLst/>
              </a:rPr>
              <a:t>Sohler</a:t>
            </a:r>
            <a:r>
              <a:rPr lang="en-US" dirty="0" smtClean="0">
                <a:effectLst/>
              </a:rPr>
              <a:t>, N. L. (2011). A comparison of buprenorphine induction strategies: Patient-centered home-based inductions versus standard-of-care office-based inductions. </a:t>
            </a:r>
            <a:r>
              <a:rPr lang="en-US" i="1" dirty="0" smtClean="0">
                <a:effectLst/>
              </a:rPr>
              <a:t>Journal of Substance Abuse Treatment</a:t>
            </a:r>
            <a:r>
              <a:rPr lang="en-US" dirty="0" smtClean="0">
                <a:effectLst/>
              </a:rPr>
              <a:t>, </a:t>
            </a:r>
            <a:r>
              <a:rPr lang="en-US" i="1" dirty="0" smtClean="0">
                <a:effectLst/>
              </a:rPr>
              <a:t>40</a:t>
            </a:r>
            <a:r>
              <a:rPr lang="en-US" dirty="0" smtClean="0">
                <a:effectLst/>
              </a:rPr>
              <a:t>(4), 349–356. https://</a:t>
            </a:r>
            <a:r>
              <a:rPr lang="en-US" dirty="0" err="1" smtClean="0">
                <a:effectLst/>
              </a:rPr>
              <a:t>doi.org</a:t>
            </a:r>
            <a:r>
              <a:rPr lang="en-US" dirty="0" smtClean="0">
                <a:effectLst/>
              </a:rPr>
              <a:t>/10.1016/j.jsat.2010.12.002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effectLst/>
            </a:endParaRPr>
          </a:p>
          <a:p>
            <a:pPr lvl="0">
              <a:spcBef>
                <a:spcPts val="0"/>
              </a:spcBef>
              <a:buNone/>
            </a:pPr>
            <a:endParaRPr dirty="0"/>
          </a:p>
        </p:txBody>
      </p:sp>
    </p:spTree>
    <p:extLst>
      <p:ext uri="{BB962C8B-B14F-4D97-AF65-F5344CB8AC3E}">
        <p14:creationId xmlns:p14="http://schemas.microsoft.com/office/powerpoint/2010/main" val="2141902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36045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alphaModFix amt="20000"/>
            <a:lum/>
          </a:blip>
          <a:srcRect/>
          <a:stretch>
            <a:fillRect/>
          </a:stretch>
        </a:blip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dirty="0"/>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dirty="0"/>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pPr lvl="0" algn="r">
                <a:spcBef>
                  <a:spcPts val="0"/>
                </a:spcBef>
                <a:buNone/>
              </a:p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3" r:id="rId3"/>
    <p:sldLayoutId id="2147483654" r:id="rId4"/>
    <p:sldLayoutId id="2147483655" r:id="rId5"/>
    <p:sldLayoutId id="2147483657" r:id="rId6"/>
    <p:sldLayoutId id="2147483658"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3399"/>
          </a:solidFill>
          <a:latin typeface="Calibri" charset="0"/>
          <a:ea typeface="Calibri" charset="0"/>
          <a:cs typeface="Calibri" charset="0"/>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3399"/>
          </a:solidFill>
          <a:latin typeface="Calibri" charset="0"/>
          <a:ea typeface="Calibri" charset="0"/>
          <a:cs typeface="Calibri" charset="0"/>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tif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tiff"/></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tif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725"/>
          <a:stretch/>
        </p:blipFill>
        <p:spPr>
          <a:xfrm>
            <a:off x="0" y="0"/>
            <a:ext cx="9144000" cy="5143500"/>
          </a:xfrm>
          <a:prstGeom prst="rect">
            <a:avLst/>
          </a:prstGeom>
        </p:spPr>
      </p:pic>
      <p:grpSp>
        <p:nvGrpSpPr>
          <p:cNvPr id="13" name="Group 12"/>
          <p:cNvGrpSpPr/>
          <p:nvPr/>
        </p:nvGrpSpPr>
        <p:grpSpPr>
          <a:xfrm>
            <a:off x="2646759" y="4007906"/>
            <a:ext cx="6497241" cy="1135594"/>
            <a:chOff x="2646759" y="4007906"/>
            <a:chExt cx="6497241" cy="1135594"/>
          </a:xfrm>
        </p:grpSpPr>
        <p:grpSp>
          <p:nvGrpSpPr>
            <p:cNvPr id="7" name="Group 6"/>
            <p:cNvGrpSpPr/>
            <p:nvPr/>
          </p:nvGrpSpPr>
          <p:grpSpPr>
            <a:xfrm>
              <a:off x="5118410" y="4007906"/>
              <a:ext cx="4025590" cy="1135594"/>
              <a:chOff x="4349773" y="3608654"/>
              <a:chExt cx="4794227" cy="1534846"/>
            </a:xfrm>
          </p:grpSpPr>
          <p:pic>
            <p:nvPicPr>
              <p:cNvPr id="3" name="Picture 2"/>
              <p:cNvPicPr>
                <a:picLocks noChangeAspect="1"/>
              </p:cNvPicPr>
              <p:nvPr/>
            </p:nvPicPr>
            <p:blipFill>
              <a:blip r:embed="rId3"/>
              <a:stretch>
                <a:fillRect/>
              </a:stretch>
            </p:blipFill>
            <p:spPr>
              <a:xfrm>
                <a:off x="6690360" y="3608654"/>
                <a:ext cx="2453640" cy="1534846"/>
              </a:xfrm>
              <a:prstGeom prst="rect">
                <a:avLst/>
              </a:prstGeom>
            </p:spPr>
          </p:pic>
          <p:pic>
            <p:nvPicPr>
              <p:cNvPr id="4" name="Picture 3"/>
              <p:cNvPicPr>
                <a:picLocks noChangeAspect="1"/>
              </p:cNvPicPr>
              <p:nvPr/>
            </p:nvPicPr>
            <p:blipFill>
              <a:blip r:embed="rId4"/>
              <a:stretch>
                <a:fillRect/>
              </a:stretch>
            </p:blipFill>
            <p:spPr>
              <a:xfrm>
                <a:off x="4349773" y="3608654"/>
                <a:ext cx="2340587" cy="1534846"/>
              </a:xfrm>
              <a:prstGeom prst="rect">
                <a:avLst/>
              </a:prstGeom>
            </p:spPr>
          </p:pic>
        </p:grpSp>
        <p:grpSp>
          <p:nvGrpSpPr>
            <p:cNvPr id="12" name="Group 11"/>
            <p:cNvGrpSpPr>
              <a:grpSpLocks noChangeAspect="1"/>
            </p:cNvGrpSpPr>
            <p:nvPr/>
          </p:nvGrpSpPr>
          <p:grpSpPr>
            <a:xfrm>
              <a:off x="2646759" y="4123621"/>
              <a:ext cx="2521831" cy="904164"/>
              <a:chOff x="1549400" y="3963779"/>
              <a:chExt cx="2130502" cy="763859"/>
            </a:xfrm>
          </p:grpSpPr>
          <p:pic>
            <p:nvPicPr>
              <p:cNvPr id="6" name="Picture 5"/>
              <p:cNvPicPr>
                <a:picLocks noChangeAspect="1"/>
              </p:cNvPicPr>
              <p:nvPr/>
            </p:nvPicPr>
            <p:blipFill rotWithShape="1">
              <a:blip r:embed="rId5"/>
              <a:srcRect r="59208" b="40507"/>
              <a:stretch/>
            </p:blipFill>
            <p:spPr>
              <a:xfrm>
                <a:off x="1549400" y="4007906"/>
                <a:ext cx="1455854" cy="675606"/>
              </a:xfrm>
              <a:prstGeom prst="rect">
                <a:avLst/>
              </a:prstGeom>
              <a:noFill/>
            </p:spPr>
          </p:pic>
          <p:pic>
            <p:nvPicPr>
              <p:cNvPr id="5" name="Picture 4"/>
              <p:cNvPicPr>
                <a:picLocks noChangeAspect="1"/>
              </p:cNvPicPr>
              <p:nvPr/>
            </p:nvPicPr>
            <p:blipFill>
              <a:blip r:embed="rId6"/>
              <a:stretch>
                <a:fillRect/>
              </a:stretch>
            </p:blipFill>
            <p:spPr>
              <a:xfrm>
                <a:off x="2916043" y="3963779"/>
                <a:ext cx="763859" cy="763859"/>
              </a:xfrm>
              <a:prstGeom prst="rect">
                <a:avLst/>
              </a:prstGeom>
            </p:spPr>
          </p:pic>
        </p:grpSp>
      </p:grpSp>
      <p:sp>
        <p:nvSpPr>
          <p:cNvPr id="10" name="Shape 54"/>
          <p:cNvSpPr txBox="1">
            <a:spLocks/>
          </p:cNvSpPr>
          <p:nvPr/>
        </p:nvSpPr>
        <p:spPr>
          <a:xfrm>
            <a:off x="401306" y="4416573"/>
            <a:ext cx="2290752" cy="619229"/>
          </a:xfrm>
          <a:prstGeom prst="rect">
            <a:avLst/>
          </a:prstGeom>
        </p:spPr>
        <p:txBody>
          <a:bodyPr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3399"/>
                </a:solidFill>
                <a:latin typeface="Calibri" charset="0"/>
                <a:ea typeface="Calibri" charset="0"/>
                <a:cs typeface="Calibri" charset="0"/>
                <a:sym typeface="Arial"/>
              </a:defRPr>
            </a:lvl1pPr>
          </a:lstStyle>
          <a:p>
            <a:pPr algn="ctr"/>
            <a:r>
              <a:rPr lang="en" sz="2400" b="1" dirty="0" smtClean="0">
                <a:solidFill>
                  <a:srgbClr val="AAC2FF"/>
                </a:solidFill>
                <a:latin typeface="Palatino Linotype" charset="0"/>
                <a:ea typeface="Palatino Linotype" charset="0"/>
                <a:cs typeface="Palatino Linotype" charset="0"/>
                <a:sym typeface="Calibri"/>
              </a:rPr>
              <a:t>Bassett</a:t>
            </a:r>
            <a:r>
              <a:rPr lang="en-US" sz="2400" b="1" dirty="0" smtClean="0">
                <a:solidFill>
                  <a:srgbClr val="AAC2FF"/>
                </a:solidFill>
                <a:latin typeface="Palatino Linotype" charset="0"/>
                <a:ea typeface="Palatino Linotype" charset="0"/>
                <a:cs typeface="Palatino Linotype" charset="0"/>
                <a:sym typeface="Calibri"/>
              </a:rPr>
              <a:t>-UMass </a:t>
            </a:r>
          </a:p>
          <a:p>
            <a:pPr algn="ctr"/>
            <a:r>
              <a:rPr lang="en-US" sz="2400" b="1" dirty="0" smtClean="0">
                <a:solidFill>
                  <a:srgbClr val="AAC2FF"/>
                </a:solidFill>
                <a:latin typeface="Palatino Linotype" charset="0"/>
                <a:ea typeface="Palatino Linotype" charset="0"/>
                <a:cs typeface="Palatino Linotype" charset="0"/>
                <a:sym typeface="Calibri"/>
              </a:rPr>
              <a:t>MAT ECHO</a:t>
            </a:r>
            <a:endParaRPr lang="en" sz="2400" b="1" dirty="0">
              <a:solidFill>
                <a:srgbClr val="AAC2FF"/>
              </a:solidFill>
              <a:latin typeface="Palatino Linotype" charset="0"/>
              <a:ea typeface="Palatino Linotype" charset="0"/>
              <a:cs typeface="Palatino Linotype" charset="0"/>
              <a:sym typeface="Calibri"/>
            </a:endParaRPr>
          </a:p>
        </p:txBody>
      </p:sp>
    </p:spTree>
    <p:extLst>
      <p:ext uri="{BB962C8B-B14F-4D97-AF65-F5344CB8AC3E}">
        <p14:creationId xmlns:p14="http://schemas.microsoft.com/office/powerpoint/2010/main" val="816662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4" name="Shape 72"/>
          <p:cNvSpPr txBox="1">
            <a:spLocks noGrp="1"/>
          </p:cNvSpPr>
          <p:nvPr>
            <p:ph type="body" idx="1"/>
          </p:nvPr>
        </p:nvSpPr>
        <p:spPr>
          <a:xfrm>
            <a:off x="291590" y="245221"/>
            <a:ext cx="8521700" cy="3416300"/>
          </a:xfrm>
          <a:prstGeom prst="rect">
            <a:avLst/>
          </a:prstGeom>
        </p:spPr>
        <p:txBody>
          <a:bodyPr lIns="91425" tIns="91425" rIns="91425" bIns="91425" anchor="t" anchorCtr="0">
            <a:noAutofit/>
          </a:bodyPr>
          <a:lstStyle/>
          <a:p>
            <a:pPr marR="0" lvl="0" defTabSz="914400" eaLnBrk="1" fontAlgn="base" latinLnBrk="0" hangingPunct="1">
              <a:lnSpc>
                <a:spcPct val="100000"/>
              </a:lnSpc>
              <a:spcBef>
                <a:spcPts val="0"/>
              </a:spcBef>
              <a:spcAft>
                <a:spcPts val="600"/>
              </a:spcAft>
              <a:buClrTx/>
              <a:buSzTx/>
              <a:tabLst/>
              <a:defRPr/>
            </a:pPr>
            <a:r>
              <a:rPr lang="en-US" b="1" dirty="0" smtClean="0">
                <a:solidFill>
                  <a:srgbClr val="003399"/>
                </a:solidFill>
              </a:rPr>
              <a:t>Complicated Inductions</a:t>
            </a:r>
          </a:p>
          <a:p>
            <a:pPr marL="285750" marR="0" lvl="0" indent="-285750" defTabSz="914400" eaLnBrk="1" fontAlgn="base" latinLnBrk="0" hangingPunct="1">
              <a:lnSpc>
                <a:spcPct val="100000"/>
              </a:lnSpc>
              <a:spcBef>
                <a:spcPts val="0"/>
              </a:spcBef>
              <a:spcAft>
                <a:spcPts val="600"/>
              </a:spcAft>
              <a:buClrTx/>
              <a:buSzTx/>
              <a:buFont typeface=".AppleSystemUIFont" charset="-120"/>
              <a:buChar char="—"/>
              <a:tabLst/>
              <a:defRPr/>
            </a:pPr>
            <a:r>
              <a:rPr lang="en-US" dirty="0" smtClean="0">
                <a:solidFill>
                  <a:srgbClr val="003399"/>
                </a:solidFill>
              </a:rPr>
              <a:t>Factors </a:t>
            </a:r>
            <a:r>
              <a:rPr lang="en-US" dirty="0">
                <a:solidFill>
                  <a:srgbClr val="003399"/>
                </a:solidFill>
              </a:rPr>
              <a:t>independently associated with complicated inductions </a:t>
            </a:r>
            <a:r>
              <a:rPr lang="en-US" dirty="0" smtClean="0">
                <a:solidFill>
                  <a:srgbClr val="003399"/>
                </a:solidFill>
              </a:rPr>
              <a:t>included: </a:t>
            </a:r>
          </a:p>
          <a:p>
            <a:pPr marL="285750" lvl="0" indent="-285750" fontAlgn="base">
              <a:lnSpc>
                <a:spcPct val="100000"/>
              </a:lnSpc>
              <a:spcAft>
                <a:spcPts val="600"/>
              </a:spcAft>
              <a:buClrTx/>
              <a:buSzTx/>
              <a:buFont typeface="Arial" charset="0"/>
              <a:buChar char="•"/>
              <a:defRPr/>
            </a:pPr>
            <a:r>
              <a:rPr lang="en-US" dirty="0" smtClean="0">
                <a:solidFill>
                  <a:srgbClr val="003399"/>
                </a:solidFill>
              </a:rPr>
              <a:t>9 of 10 patients with precipitated withdrawal had </a:t>
            </a:r>
            <a:r>
              <a:rPr lang="en-US" dirty="0">
                <a:solidFill>
                  <a:srgbClr val="003399"/>
                </a:solidFill>
              </a:rPr>
              <a:t>recent use of </a:t>
            </a:r>
            <a:r>
              <a:rPr lang="en-US" dirty="0" smtClean="0">
                <a:solidFill>
                  <a:srgbClr val="EB9E3E"/>
                </a:solidFill>
              </a:rPr>
              <a:t>methadone</a:t>
            </a:r>
            <a:r>
              <a:rPr lang="en-US" dirty="0" smtClean="0">
                <a:solidFill>
                  <a:srgbClr val="003399"/>
                </a:solidFill>
              </a:rPr>
              <a:t>; their most common symptom was increased anxiety</a:t>
            </a:r>
          </a:p>
          <a:p>
            <a:pPr marL="285750" lvl="0" indent="-285750" fontAlgn="base">
              <a:lnSpc>
                <a:spcPct val="100000"/>
              </a:lnSpc>
              <a:spcAft>
                <a:spcPts val="600"/>
              </a:spcAft>
              <a:buClrTx/>
              <a:buSzTx/>
              <a:buFont typeface="Arial" charset="0"/>
              <a:buChar char="•"/>
              <a:defRPr/>
            </a:pPr>
            <a:r>
              <a:rPr lang="en-US" dirty="0" smtClean="0">
                <a:solidFill>
                  <a:srgbClr val="003399"/>
                </a:solidFill>
              </a:rPr>
              <a:t>7 of 9 with protracted withdrawal </a:t>
            </a:r>
            <a:r>
              <a:rPr lang="en-US" dirty="0">
                <a:solidFill>
                  <a:srgbClr val="003399"/>
                </a:solidFill>
              </a:rPr>
              <a:t>had recent use of methadone</a:t>
            </a:r>
            <a:r>
              <a:rPr lang="en-US" dirty="0" smtClean="0">
                <a:solidFill>
                  <a:srgbClr val="003399"/>
                </a:solidFill>
              </a:rPr>
              <a:t> </a:t>
            </a:r>
          </a:p>
          <a:p>
            <a:pPr marL="285750" marR="0" lvl="0" indent="-285750" defTabSz="914400" eaLnBrk="1" fontAlgn="base" latinLnBrk="0" hangingPunct="1">
              <a:lnSpc>
                <a:spcPct val="100000"/>
              </a:lnSpc>
              <a:spcBef>
                <a:spcPts val="0"/>
              </a:spcBef>
              <a:spcAft>
                <a:spcPts val="600"/>
              </a:spcAft>
              <a:buClrTx/>
              <a:buSzTx/>
              <a:buFont typeface="Arial" charset="0"/>
              <a:buChar char="•"/>
              <a:tabLst/>
              <a:defRPr/>
            </a:pPr>
            <a:r>
              <a:rPr lang="en-US" dirty="0">
                <a:solidFill>
                  <a:srgbClr val="003399"/>
                </a:solidFill>
              </a:rPr>
              <a:t>O</a:t>
            </a:r>
            <a:r>
              <a:rPr lang="en-US" dirty="0" smtClean="0">
                <a:solidFill>
                  <a:srgbClr val="003399"/>
                </a:solidFill>
              </a:rPr>
              <a:t>ther associations with complicated inductions included recent </a:t>
            </a:r>
            <a:r>
              <a:rPr lang="en-US" dirty="0">
                <a:solidFill>
                  <a:srgbClr val="003399"/>
                </a:solidFill>
              </a:rPr>
              <a:t>benzodiazepine use, </a:t>
            </a:r>
            <a:r>
              <a:rPr lang="en-US" dirty="0" smtClean="0">
                <a:solidFill>
                  <a:srgbClr val="EB9E3E"/>
                </a:solidFill>
              </a:rPr>
              <a:t>no </a:t>
            </a:r>
            <a:r>
              <a:rPr lang="en-US" dirty="0">
                <a:solidFill>
                  <a:srgbClr val="EB9E3E"/>
                </a:solidFill>
              </a:rPr>
              <a:t>prior experience with </a:t>
            </a:r>
            <a:r>
              <a:rPr lang="en-US" dirty="0" smtClean="0">
                <a:solidFill>
                  <a:srgbClr val="EB9E3E"/>
                </a:solidFill>
              </a:rPr>
              <a:t>buprenorphine </a:t>
            </a:r>
            <a:r>
              <a:rPr lang="en-US" dirty="0" smtClean="0">
                <a:solidFill>
                  <a:srgbClr val="003399"/>
                </a:solidFill>
              </a:rPr>
              <a:t>(patients with prior experience had zero induction complications), </a:t>
            </a:r>
            <a:r>
              <a:rPr lang="en-US" dirty="0">
                <a:solidFill>
                  <a:srgbClr val="003399"/>
                </a:solidFill>
              </a:rPr>
              <a:t>and </a:t>
            </a:r>
            <a:r>
              <a:rPr lang="en-US" dirty="0" smtClean="0">
                <a:solidFill>
                  <a:srgbClr val="003399"/>
                </a:solidFill>
              </a:rPr>
              <a:t>a </a:t>
            </a:r>
            <a:r>
              <a:rPr lang="en-US" dirty="0">
                <a:solidFill>
                  <a:srgbClr val="EB9E3E"/>
                </a:solidFill>
              </a:rPr>
              <a:t>low initial dose of </a:t>
            </a:r>
            <a:r>
              <a:rPr lang="en-US" dirty="0" smtClean="0">
                <a:solidFill>
                  <a:srgbClr val="EB9E3E"/>
                </a:solidFill>
              </a:rPr>
              <a:t>buprenorphine/naloxone</a:t>
            </a:r>
          </a:p>
          <a:p>
            <a:pPr marL="285750" marR="0" lvl="0" indent="-285750" defTabSz="914400" eaLnBrk="1" fontAlgn="base" latinLnBrk="0" hangingPunct="1">
              <a:lnSpc>
                <a:spcPct val="100000"/>
              </a:lnSpc>
              <a:spcBef>
                <a:spcPts val="0"/>
              </a:spcBef>
              <a:spcAft>
                <a:spcPts val="600"/>
              </a:spcAft>
              <a:buClrTx/>
              <a:buSzTx/>
              <a:buFont typeface="Arial" charset="0"/>
              <a:buChar char="•"/>
              <a:tabLst/>
              <a:defRPr/>
            </a:pPr>
            <a:r>
              <a:rPr lang="en-US" dirty="0">
                <a:solidFill>
                  <a:srgbClr val="003399"/>
                </a:solidFill>
              </a:rPr>
              <a:t>C</a:t>
            </a:r>
            <a:r>
              <a:rPr lang="en-US" dirty="0" smtClean="0">
                <a:solidFill>
                  <a:srgbClr val="003399"/>
                </a:solidFill>
              </a:rPr>
              <a:t>omplicated inductions also </a:t>
            </a:r>
            <a:r>
              <a:rPr lang="en-US" dirty="0" smtClean="0">
                <a:solidFill>
                  <a:srgbClr val="EB9E3E"/>
                </a:solidFill>
              </a:rPr>
              <a:t>improved over time </a:t>
            </a:r>
            <a:r>
              <a:rPr lang="en-US" dirty="0" smtClean="0">
                <a:solidFill>
                  <a:srgbClr val="003399"/>
                </a:solidFill>
              </a:rPr>
              <a:t>in the studied practice: from 38% in the first quarter to 6% in the fourth quarter</a:t>
            </a:r>
            <a:r>
              <a:rPr lang="en-US" dirty="0">
                <a:solidFill>
                  <a:srgbClr val="003399"/>
                </a:solidFill>
              </a:rPr>
              <a:t> </a:t>
            </a:r>
          </a:p>
          <a:p>
            <a:pPr marL="285750" marR="0" lvl="0" indent="-285750" defTabSz="914400" eaLnBrk="1" fontAlgn="base" latinLnBrk="0" hangingPunct="1">
              <a:lnSpc>
                <a:spcPct val="100000"/>
              </a:lnSpc>
              <a:spcBef>
                <a:spcPts val="0"/>
              </a:spcBef>
              <a:spcAft>
                <a:spcPts val="600"/>
              </a:spcAft>
              <a:buClrTx/>
              <a:buSzTx/>
              <a:buFont typeface=".AppleSystemUIFont" charset="-120"/>
              <a:buChar char="—"/>
              <a:tabLst/>
              <a:defRPr/>
            </a:pPr>
            <a:r>
              <a:rPr lang="en-US" dirty="0" smtClean="0">
                <a:solidFill>
                  <a:srgbClr val="003399"/>
                </a:solidFill>
              </a:rPr>
              <a:t>Patients who selected home induction had </a:t>
            </a:r>
            <a:r>
              <a:rPr lang="en-US" dirty="0" smtClean="0">
                <a:solidFill>
                  <a:srgbClr val="EB9E3E"/>
                </a:solidFill>
              </a:rPr>
              <a:t>similar outcomes with opioid use and greater reductions in any drug use</a:t>
            </a:r>
          </a:p>
        </p:txBody>
      </p:sp>
      <p:sp>
        <p:nvSpPr>
          <p:cNvPr id="6" name="Rectangle 5"/>
          <p:cNvSpPr/>
          <p:nvPr/>
        </p:nvSpPr>
        <p:spPr>
          <a:xfrm>
            <a:off x="291590" y="4743894"/>
            <a:ext cx="5666758" cy="307777"/>
          </a:xfrm>
          <a:prstGeom prst="rect">
            <a:avLst/>
          </a:prstGeom>
        </p:spPr>
        <p:txBody>
          <a:bodyPr wrap="square">
            <a:spAutoFit/>
          </a:bodyPr>
          <a:lstStyle/>
          <a:p>
            <a:pPr lvl="0" fontAlgn="base">
              <a:spcAft>
                <a:spcPts val="600"/>
              </a:spcAft>
              <a:defRPr/>
            </a:pPr>
            <a:r>
              <a:rPr lang="en-US" i="1" dirty="0">
                <a:solidFill>
                  <a:srgbClr val="003399"/>
                </a:solidFill>
                <a:latin typeface="Calibri" charset="0"/>
                <a:ea typeface="Calibri" charset="0"/>
                <a:cs typeface="Calibri" charset="0"/>
              </a:rPr>
              <a:t>C</a:t>
            </a:r>
            <a:r>
              <a:rPr lang="en-US" i="1" dirty="0" smtClean="0">
                <a:solidFill>
                  <a:srgbClr val="003399"/>
                </a:solidFill>
                <a:latin typeface="Calibri" charset="0"/>
                <a:ea typeface="Calibri" charset="0"/>
                <a:cs typeface="Calibri" charset="0"/>
              </a:rPr>
              <a:t>. Are </a:t>
            </a:r>
            <a:r>
              <a:rPr lang="en-US" i="1" dirty="0">
                <a:solidFill>
                  <a:srgbClr val="003399"/>
                </a:solidFill>
                <a:latin typeface="Calibri" charset="0"/>
                <a:ea typeface="Calibri" charset="0"/>
                <a:cs typeface="Calibri" charset="0"/>
              </a:rPr>
              <a:t>there evidence-based indications for office-based </a:t>
            </a:r>
            <a:r>
              <a:rPr lang="en-US" i="1" dirty="0" smtClean="0">
                <a:solidFill>
                  <a:srgbClr val="003399"/>
                </a:solidFill>
                <a:latin typeface="Calibri" charset="0"/>
                <a:ea typeface="Calibri" charset="0"/>
                <a:cs typeface="Calibri" charset="0"/>
              </a:rPr>
              <a:t>inductions?</a:t>
            </a:r>
            <a:endParaRPr lang="en-US" i="1" dirty="0">
              <a:solidFill>
                <a:srgbClr val="003399"/>
              </a:solidFill>
              <a:latin typeface="Calibri" charset="0"/>
              <a:ea typeface="Calibri" charset="0"/>
              <a:cs typeface="Calibri" charset="0"/>
            </a:endParaRPr>
          </a:p>
        </p:txBody>
      </p:sp>
    </p:spTree>
    <p:extLst>
      <p:ext uri="{BB962C8B-B14F-4D97-AF65-F5344CB8AC3E}">
        <p14:creationId xmlns:p14="http://schemas.microsoft.com/office/powerpoint/2010/main" val="166820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1024" y="66810"/>
            <a:ext cx="1606530" cy="523220"/>
          </a:xfrm>
          <a:prstGeom prst="rect">
            <a:avLst/>
          </a:prstGeom>
        </p:spPr>
        <p:txBody>
          <a:bodyPr wrap="none">
            <a:spAutoFit/>
          </a:bodyPr>
          <a:lstStyle/>
          <a:p>
            <a:r>
              <a:rPr lang="en-US" sz="2800" b="1" dirty="0" smtClean="0">
                <a:solidFill>
                  <a:srgbClr val="003399"/>
                </a:solidFill>
                <a:latin typeface="Calibri" charset="0"/>
                <a:ea typeface="Calibri" charset="0"/>
                <a:cs typeface="Calibri" charset="0"/>
              </a:rPr>
              <a:t>Summary</a:t>
            </a:r>
            <a:endParaRPr lang="en-US" sz="2800" b="1" dirty="0">
              <a:latin typeface="Calibri" charset="0"/>
              <a:ea typeface="Calibri" charset="0"/>
              <a:cs typeface="Calibri" charset="0"/>
            </a:endParaRPr>
          </a:p>
        </p:txBody>
      </p:sp>
      <p:sp>
        <p:nvSpPr>
          <p:cNvPr id="9" name="Title 1"/>
          <p:cNvSpPr>
            <a:spLocks noGrp="1"/>
          </p:cNvSpPr>
          <p:nvPr>
            <p:ph type="title"/>
          </p:nvPr>
        </p:nvSpPr>
        <p:spPr>
          <a:xfrm>
            <a:off x="281024" y="644127"/>
            <a:ext cx="8520600" cy="2253132"/>
          </a:xfrm>
        </p:spPr>
        <p:txBody>
          <a:bodyPr/>
          <a:lstStyle/>
          <a:p>
            <a:r>
              <a:rPr lang="en-US" dirty="0" smtClean="0">
                <a:solidFill>
                  <a:srgbClr val="003399"/>
                </a:solidFill>
              </a:rPr>
              <a:t>Does the location of buprenorphine induction influence treatment success? </a:t>
            </a:r>
            <a:r>
              <a:rPr lang="en-US" dirty="0" smtClean="0">
                <a:solidFill>
                  <a:srgbClr val="FFAB40"/>
                </a:solidFill>
              </a:rPr>
              <a:t>No</a:t>
            </a:r>
            <a:r>
              <a:rPr lang="en-US" dirty="0" smtClean="0">
                <a:solidFill>
                  <a:srgbClr val="003399"/>
                </a:solidFill>
              </a:rPr>
              <a:t> </a:t>
            </a:r>
            <a:br>
              <a:rPr lang="en-US" dirty="0" smtClean="0">
                <a:solidFill>
                  <a:srgbClr val="003399"/>
                </a:solidFill>
              </a:rPr>
            </a:br>
            <a:r>
              <a:rPr lang="en-US" sz="1400" dirty="0" smtClean="0">
                <a:solidFill>
                  <a:srgbClr val="003399"/>
                </a:solidFill>
              </a:rPr>
              <a:t> </a:t>
            </a:r>
            <a:r>
              <a:rPr lang="en-US" dirty="0" smtClean="0">
                <a:solidFill>
                  <a:srgbClr val="003399"/>
                </a:solidFill>
              </a:rPr>
              <a:t/>
            </a:r>
            <a:br>
              <a:rPr lang="en-US" dirty="0" smtClean="0">
                <a:solidFill>
                  <a:srgbClr val="003399"/>
                </a:solidFill>
              </a:rPr>
            </a:br>
            <a:r>
              <a:rPr lang="en-US" dirty="0" smtClean="0">
                <a:solidFill>
                  <a:srgbClr val="003399"/>
                </a:solidFill>
              </a:rPr>
              <a:t>Can compelling office-based induction lead to negative effects? </a:t>
            </a:r>
            <a:r>
              <a:rPr lang="en-US" dirty="0" smtClean="0">
                <a:solidFill>
                  <a:srgbClr val="FFAB40"/>
                </a:solidFill>
              </a:rPr>
              <a:t>Yes</a:t>
            </a:r>
            <a:br>
              <a:rPr lang="en-US" dirty="0" smtClean="0">
                <a:solidFill>
                  <a:srgbClr val="FFAB40"/>
                </a:solidFill>
              </a:rPr>
            </a:br>
            <a:r>
              <a:rPr lang="en-US" sz="1400" dirty="0" smtClean="0">
                <a:solidFill>
                  <a:srgbClr val="FFAB40"/>
                </a:solidFill>
              </a:rPr>
              <a:t> </a:t>
            </a:r>
            <a:r>
              <a:rPr lang="en-US" dirty="0" smtClean="0">
                <a:solidFill>
                  <a:srgbClr val="FFAB40"/>
                </a:solidFill>
              </a:rPr>
              <a:t/>
            </a:r>
            <a:br>
              <a:rPr lang="en-US" dirty="0" smtClean="0">
                <a:solidFill>
                  <a:srgbClr val="FFAB40"/>
                </a:solidFill>
              </a:rPr>
            </a:br>
            <a:r>
              <a:rPr lang="en-US" dirty="0" smtClean="0">
                <a:solidFill>
                  <a:srgbClr val="003399"/>
                </a:solidFill>
              </a:rPr>
              <a:t/>
            </a:r>
            <a:br>
              <a:rPr lang="en-US" dirty="0" smtClean="0">
                <a:solidFill>
                  <a:srgbClr val="003399"/>
                </a:solidFill>
              </a:rPr>
            </a:br>
            <a:r>
              <a:rPr lang="en-US" dirty="0" smtClean="0">
                <a:solidFill>
                  <a:srgbClr val="003399"/>
                </a:solidFill>
              </a:rPr>
              <a:t/>
            </a:r>
            <a:br>
              <a:rPr lang="en-US" dirty="0" smtClean="0">
                <a:solidFill>
                  <a:srgbClr val="003399"/>
                </a:solidFill>
              </a:rPr>
            </a:br>
            <a:r>
              <a:rPr lang="en-US" dirty="0" smtClean="0">
                <a:solidFill>
                  <a:srgbClr val="003399"/>
                </a:solidFill>
              </a:rPr>
              <a:t/>
            </a:r>
            <a:br>
              <a:rPr lang="en-US" dirty="0" smtClean="0">
                <a:solidFill>
                  <a:srgbClr val="003399"/>
                </a:solidFill>
              </a:rPr>
            </a:br>
            <a:r>
              <a:rPr lang="en-US" dirty="0" smtClean="0">
                <a:solidFill>
                  <a:srgbClr val="003399"/>
                </a:solidFill>
              </a:rPr>
              <a:t/>
            </a:r>
            <a:br>
              <a:rPr lang="en-US" dirty="0" smtClean="0">
                <a:solidFill>
                  <a:srgbClr val="003399"/>
                </a:solidFill>
              </a:rPr>
            </a:br>
            <a:r>
              <a:rPr lang="en-US" dirty="0" smtClean="0">
                <a:solidFill>
                  <a:srgbClr val="003399"/>
                </a:solidFill>
              </a:rPr>
              <a:t/>
            </a:r>
            <a:br>
              <a:rPr lang="en-US" dirty="0" smtClean="0">
                <a:solidFill>
                  <a:srgbClr val="003399"/>
                </a:solidFill>
              </a:rPr>
            </a:br>
            <a:endParaRPr lang="en-US" dirty="0">
              <a:solidFill>
                <a:srgbClr val="003399"/>
              </a:solidFill>
            </a:endParaRPr>
          </a:p>
        </p:txBody>
      </p:sp>
      <p:sp>
        <p:nvSpPr>
          <p:cNvPr id="10" name="Shape 72"/>
          <p:cNvSpPr txBox="1">
            <a:spLocks noGrp="1"/>
          </p:cNvSpPr>
          <p:nvPr>
            <p:ph type="body" idx="1"/>
          </p:nvPr>
        </p:nvSpPr>
        <p:spPr>
          <a:xfrm>
            <a:off x="281024" y="2761496"/>
            <a:ext cx="8521700" cy="2134969"/>
          </a:xfrm>
          <a:prstGeom prst="rect">
            <a:avLst/>
          </a:prstGeom>
        </p:spPr>
        <p:txBody>
          <a:bodyPr lIns="91425" tIns="91425" rIns="91425" bIns="91425" anchor="t" anchorCtr="0">
            <a:noAutofit/>
          </a:bodyPr>
          <a:lstStyle/>
          <a:p>
            <a:pPr lvl="0" fontAlgn="base">
              <a:lnSpc>
                <a:spcPct val="100000"/>
              </a:lnSpc>
              <a:spcAft>
                <a:spcPts val="600"/>
              </a:spcAft>
              <a:buClrTx/>
              <a:buSzTx/>
              <a:defRPr/>
            </a:pPr>
            <a:r>
              <a:rPr lang="en-US" sz="2800" dirty="0" smtClean="0">
                <a:solidFill>
                  <a:srgbClr val="003399"/>
                </a:solidFill>
              </a:rPr>
              <a:t>Ways to augment successful transition to buprenorphine:</a:t>
            </a:r>
            <a:endParaRPr lang="en-US" sz="2800" b="1" dirty="0" smtClean="0">
              <a:solidFill>
                <a:srgbClr val="003399"/>
              </a:solidFill>
            </a:endParaRPr>
          </a:p>
          <a:p>
            <a:pPr marL="457200" indent="-457200" fontAlgn="base">
              <a:lnSpc>
                <a:spcPct val="100000"/>
              </a:lnSpc>
              <a:spcAft>
                <a:spcPts val="600"/>
              </a:spcAft>
              <a:buClrTx/>
              <a:buSzTx/>
              <a:buFont typeface="+mj-lt"/>
              <a:buAutoNum type="alphaUcPeriod"/>
              <a:defRPr/>
            </a:pPr>
            <a:r>
              <a:rPr lang="en-US" sz="2000" dirty="0" smtClean="0">
                <a:solidFill>
                  <a:srgbClr val="003399"/>
                </a:solidFill>
              </a:rPr>
              <a:t>Longitudinal, primary-care relationship</a:t>
            </a:r>
            <a:endParaRPr lang="en-US" sz="2000" dirty="0">
              <a:solidFill>
                <a:srgbClr val="003399"/>
              </a:solidFill>
            </a:endParaRPr>
          </a:p>
          <a:p>
            <a:pPr marL="457200" lvl="0" indent="-457200" fontAlgn="base">
              <a:lnSpc>
                <a:spcPct val="100000"/>
              </a:lnSpc>
              <a:spcAft>
                <a:spcPts val="600"/>
              </a:spcAft>
              <a:buClrTx/>
              <a:buSzTx/>
              <a:buFont typeface="+mj-lt"/>
              <a:buAutoNum type="alphaUcPeriod"/>
              <a:defRPr/>
            </a:pPr>
            <a:r>
              <a:rPr lang="en-US" sz="2000" dirty="0" smtClean="0">
                <a:solidFill>
                  <a:srgbClr val="003399"/>
                </a:solidFill>
              </a:rPr>
              <a:t>Shared decision-making as to location</a:t>
            </a:r>
          </a:p>
          <a:p>
            <a:pPr marL="457200" lvl="0" indent="-457200" fontAlgn="base">
              <a:lnSpc>
                <a:spcPct val="100000"/>
              </a:lnSpc>
              <a:spcAft>
                <a:spcPts val="600"/>
              </a:spcAft>
              <a:buClrTx/>
              <a:buSzTx/>
              <a:buFont typeface="+mj-lt"/>
              <a:buAutoNum type="alphaUcPeriod"/>
              <a:defRPr/>
            </a:pPr>
            <a:r>
              <a:rPr lang="en-US" sz="2000" dirty="0" smtClean="0">
                <a:solidFill>
                  <a:srgbClr val="003399"/>
                </a:solidFill>
              </a:rPr>
              <a:t>Instructions and ready practice/clinician availability </a:t>
            </a:r>
          </a:p>
          <a:p>
            <a:pPr marL="457200" lvl="0" indent="-457200" fontAlgn="base">
              <a:lnSpc>
                <a:spcPct val="100000"/>
              </a:lnSpc>
              <a:spcAft>
                <a:spcPts val="600"/>
              </a:spcAft>
              <a:buClrTx/>
              <a:buSzTx/>
              <a:buFont typeface="+mj-lt"/>
              <a:buAutoNum type="alphaUcPeriod"/>
              <a:defRPr/>
            </a:pPr>
            <a:r>
              <a:rPr lang="en-US" sz="2000" dirty="0" smtClean="0">
                <a:solidFill>
                  <a:srgbClr val="003399"/>
                </a:solidFill>
              </a:rPr>
              <a:t>Care with transitions from methadone (treatment or otherwise)</a:t>
            </a:r>
            <a:endParaRPr lang="en-US" sz="2000" dirty="0"/>
          </a:p>
        </p:txBody>
      </p:sp>
    </p:spTree>
    <p:extLst>
      <p:ext uri="{BB962C8B-B14F-4D97-AF65-F5344CB8AC3E}">
        <p14:creationId xmlns:p14="http://schemas.microsoft.com/office/powerpoint/2010/main" val="1237892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fade">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fade">
                                      <p:cBhvr>
                                        <p:cTn id="3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5269" y="347029"/>
            <a:ext cx="1838965" cy="523220"/>
          </a:xfrm>
          <a:prstGeom prst="rect">
            <a:avLst/>
          </a:prstGeom>
        </p:spPr>
        <p:txBody>
          <a:bodyPr wrap="none">
            <a:spAutoFit/>
          </a:bodyPr>
          <a:lstStyle/>
          <a:p>
            <a:r>
              <a:rPr lang="en-US" sz="2800" b="1" dirty="0" smtClean="0">
                <a:solidFill>
                  <a:srgbClr val="003399"/>
                </a:solidFill>
                <a:latin typeface="Calibri" charset="0"/>
                <a:ea typeface="Calibri" charset="0"/>
                <a:cs typeface="Calibri" charset="0"/>
              </a:rPr>
              <a:t>References</a:t>
            </a:r>
            <a:endParaRPr lang="en-US" sz="2800" b="1" dirty="0">
              <a:latin typeface="Calibri" charset="0"/>
              <a:ea typeface="Calibri" charset="0"/>
              <a:cs typeface="Calibri" charset="0"/>
            </a:endParaRPr>
          </a:p>
        </p:txBody>
      </p:sp>
      <p:sp>
        <p:nvSpPr>
          <p:cNvPr id="2" name="Rectangle 1"/>
          <p:cNvSpPr/>
          <p:nvPr/>
        </p:nvSpPr>
        <p:spPr>
          <a:xfrm>
            <a:off x="325269" y="870249"/>
            <a:ext cx="8545886" cy="3785652"/>
          </a:xfrm>
          <a:prstGeom prst="rect">
            <a:avLst/>
          </a:prstGeom>
        </p:spPr>
        <p:txBody>
          <a:bodyPr wrap="square">
            <a:spAutoFit/>
          </a:bodyPr>
          <a:lstStyle/>
          <a:p>
            <a:r>
              <a:rPr lang="en-US" sz="1000" dirty="0">
                <a:solidFill>
                  <a:srgbClr val="595959"/>
                </a:solidFill>
                <a:latin typeface="Calibri" charset="0"/>
                <a:ea typeface="Calibri" charset="0"/>
                <a:cs typeface="Calibri" charset="0"/>
              </a:rPr>
              <a:t> </a:t>
            </a:r>
          </a:p>
          <a:p>
            <a:pPr marL="304800" indent="-304800"/>
            <a:r>
              <a:rPr lang="en-US" sz="1000" dirty="0">
                <a:solidFill>
                  <a:srgbClr val="595959"/>
                </a:solidFill>
                <a:latin typeface="Calibri" charset="0"/>
                <a:ea typeface="Calibri" charset="0"/>
                <a:cs typeface="Calibri" charset="0"/>
              </a:rPr>
              <a:t>Cunningham, C. O., </a:t>
            </a:r>
            <a:r>
              <a:rPr lang="en-US" sz="1000" dirty="0" err="1">
                <a:solidFill>
                  <a:srgbClr val="595959"/>
                </a:solidFill>
                <a:latin typeface="Calibri" charset="0"/>
                <a:ea typeface="Calibri" charset="0"/>
                <a:cs typeface="Calibri" charset="0"/>
              </a:rPr>
              <a:t>Giovanniello</a:t>
            </a:r>
            <a:r>
              <a:rPr lang="en-US" sz="1000" dirty="0">
                <a:solidFill>
                  <a:srgbClr val="595959"/>
                </a:solidFill>
                <a:latin typeface="Calibri" charset="0"/>
                <a:ea typeface="Calibri" charset="0"/>
                <a:cs typeface="Calibri" charset="0"/>
              </a:rPr>
              <a:t>, A., Li, X., </a:t>
            </a:r>
            <a:r>
              <a:rPr lang="en-US" sz="1000" dirty="0" err="1">
                <a:solidFill>
                  <a:srgbClr val="595959"/>
                </a:solidFill>
                <a:latin typeface="Calibri" charset="0"/>
                <a:ea typeface="Calibri" charset="0"/>
                <a:cs typeface="Calibri" charset="0"/>
              </a:rPr>
              <a:t>Kunins</a:t>
            </a:r>
            <a:r>
              <a:rPr lang="en-US" sz="1000" dirty="0">
                <a:solidFill>
                  <a:srgbClr val="595959"/>
                </a:solidFill>
                <a:latin typeface="Calibri" charset="0"/>
                <a:ea typeface="Calibri" charset="0"/>
                <a:cs typeface="Calibri" charset="0"/>
              </a:rPr>
              <a:t>, H. V., </a:t>
            </a:r>
            <a:r>
              <a:rPr lang="en-US" sz="1000" dirty="0" err="1">
                <a:solidFill>
                  <a:srgbClr val="595959"/>
                </a:solidFill>
                <a:latin typeface="Calibri" charset="0"/>
                <a:ea typeface="Calibri" charset="0"/>
                <a:cs typeface="Calibri" charset="0"/>
              </a:rPr>
              <a:t>Roose</a:t>
            </a:r>
            <a:r>
              <a:rPr lang="en-US" sz="1000" dirty="0">
                <a:solidFill>
                  <a:srgbClr val="595959"/>
                </a:solidFill>
                <a:latin typeface="Calibri" charset="0"/>
                <a:ea typeface="Calibri" charset="0"/>
                <a:cs typeface="Calibri" charset="0"/>
              </a:rPr>
              <a:t>, R. J., &amp; </a:t>
            </a:r>
            <a:r>
              <a:rPr lang="en-US" sz="1000" dirty="0" err="1">
                <a:solidFill>
                  <a:srgbClr val="595959"/>
                </a:solidFill>
                <a:latin typeface="Calibri" charset="0"/>
                <a:ea typeface="Calibri" charset="0"/>
                <a:cs typeface="Calibri" charset="0"/>
              </a:rPr>
              <a:t>Sohler</a:t>
            </a:r>
            <a:r>
              <a:rPr lang="en-US" sz="1000" dirty="0">
                <a:solidFill>
                  <a:srgbClr val="595959"/>
                </a:solidFill>
                <a:latin typeface="Calibri" charset="0"/>
                <a:ea typeface="Calibri" charset="0"/>
                <a:cs typeface="Calibri" charset="0"/>
              </a:rPr>
              <a:t>, N. L. (2011). A comparison of buprenorphine induction strategies: Patient-centered home-based inductions versus standard-of-care office-based inductions. </a:t>
            </a:r>
            <a:r>
              <a:rPr lang="en-US" sz="1000" i="1" dirty="0">
                <a:solidFill>
                  <a:srgbClr val="595959"/>
                </a:solidFill>
                <a:latin typeface="Calibri" charset="0"/>
                <a:ea typeface="Calibri" charset="0"/>
                <a:cs typeface="Calibri" charset="0"/>
              </a:rPr>
              <a:t>Journal of Substance Abuse Treatment</a:t>
            </a:r>
            <a:r>
              <a:rPr lang="en-US" sz="1000" dirty="0">
                <a:solidFill>
                  <a:srgbClr val="595959"/>
                </a:solidFill>
                <a:latin typeface="Calibri" charset="0"/>
                <a:ea typeface="Calibri" charset="0"/>
                <a:cs typeface="Calibri" charset="0"/>
              </a:rPr>
              <a:t>, </a:t>
            </a:r>
            <a:r>
              <a:rPr lang="en-US" sz="1000" i="1" dirty="0">
                <a:solidFill>
                  <a:srgbClr val="595959"/>
                </a:solidFill>
                <a:latin typeface="Calibri" charset="0"/>
                <a:ea typeface="Calibri" charset="0"/>
                <a:cs typeface="Calibri" charset="0"/>
              </a:rPr>
              <a:t>40</a:t>
            </a:r>
            <a:r>
              <a:rPr lang="en-US" sz="1000" dirty="0">
                <a:solidFill>
                  <a:srgbClr val="595959"/>
                </a:solidFill>
                <a:latin typeface="Calibri" charset="0"/>
                <a:ea typeface="Calibri" charset="0"/>
                <a:cs typeface="Calibri" charset="0"/>
              </a:rPr>
              <a:t>(4), 349–356. https://</a:t>
            </a:r>
            <a:r>
              <a:rPr lang="en-US" sz="1000" dirty="0" err="1">
                <a:solidFill>
                  <a:srgbClr val="595959"/>
                </a:solidFill>
                <a:latin typeface="Calibri" charset="0"/>
                <a:ea typeface="Calibri" charset="0"/>
                <a:cs typeface="Calibri" charset="0"/>
              </a:rPr>
              <a:t>doi.org</a:t>
            </a:r>
            <a:r>
              <a:rPr lang="en-US" sz="1000" dirty="0">
                <a:solidFill>
                  <a:srgbClr val="595959"/>
                </a:solidFill>
                <a:latin typeface="Calibri" charset="0"/>
                <a:ea typeface="Calibri" charset="0"/>
                <a:cs typeface="Calibri" charset="0"/>
              </a:rPr>
              <a:t>/10.1016/j.jsat.2010.12.002</a:t>
            </a:r>
          </a:p>
          <a:p>
            <a:pPr marL="304800" indent="-304800"/>
            <a:r>
              <a:rPr lang="en-US" sz="1000" dirty="0" err="1">
                <a:solidFill>
                  <a:srgbClr val="595959"/>
                </a:solidFill>
                <a:latin typeface="Calibri" charset="0"/>
                <a:ea typeface="Calibri" charset="0"/>
                <a:cs typeface="Calibri" charset="0"/>
              </a:rPr>
              <a:t>D’Onofrio</a:t>
            </a:r>
            <a:r>
              <a:rPr lang="en-US" sz="1000" dirty="0">
                <a:solidFill>
                  <a:srgbClr val="595959"/>
                </a:solidFill>
                <a:latin typeface="Calibri" charset="0"/>
                <a:ea typeface="Calibri" charset="0"/>
                <a:cs typeface="Calibri" charset="0"/>
              </a:rPr>
              <a:t>, G., O’Connor, P. G., </a:t>
            </a:r>
            <a:r>
              <a:rPr lang="en-US" sz="1000" dirty="0" err="1">
                <a:solidFill>
                  <a:srgbClr val="595959"/>
                </a:solidFill>
                <a:latin typeface="Calibri" charset="0"/>
                <a:ea typeface="Calibri" charset="0"/>
                <a:cs typeface="Calibri" charset="0"/>
              </a:rPr>
              <a:t>Pantalon</a:t>
            </a:r>
            <a:r>
              <a:rPr lang="en-US" sz="1000" dirty="0">
                <a:solidFill>
                  <a:srgbClr val="595959"/>
                </a:solidFill>
                <a:latin typeface="Calibri" charset="0"/>
                <a:ea typeface="Calibri" charset="0"/>
                <a:cs typeface="Calibri" charset="0"/>
              </a:rPr>
              <a:t>, M. V., </a:t>
            </a:r>
            <a:r>
              <a:rPr lang="en-US" sz="1000" dirty="0" err="1">
                <a:solidFill>
                  <a:srgbClr val="595959"/>
                </a:solidFill>
                <a:latin typeface="Calibri" charset="0"/>
                <a:ea typeface="Calibri" charset="0"/>
                <a:cs typeface="Calibri" charset="0"/>
              </a:rPr>
              <a:t>Chawarski</a:t>
            </a:r>
            <a:r>
              <a:rPr lang="en-US" sz="1000" dirty="0">
                <a:solidFill>
                  <a:srgbClr val="595959"/>
                </a:solidFill>
                <a:latin typeface="Calibri" charset="0"/>
                <a:ea typeface="Calibri" charset="0"/>
                <a:cs typeface="Calibri" charset="0"/>
              </a:rPr>
              <a:t>, M. C., Busch, S. H., Owens, P. H., … EW, G. (2015). Emergency Department–Initiated Buprenorphine/Naloxone Treatment for Opioid Dependence. </a:t>
            </a:r>
            <a:r>
              <a:rPr lang="en-US" sz="1000" i="1" dirty="0">
                <a:solidFill>
                  <a:srgbClr val="595959"/>
                </a:solidFill>
                <a:latin typeface="Calibri" charset="0"/>
                <a:ea typeface="Calibri" charset="0"/>
                <a:cs typeface="Calibri" charset="0"/>
              </a:rPr>
              <a:t>JAMA</a:t>
            </a:r>
            <a:r>
              <a:rPr lang="en-US" sz="1000" dirty="0">
                <a:solidFill>
                  <a:srgbClr val="595959"/>
                </a:solidFill>
                <a:latin typeface="Calibri" charset="0"/>
                <a:ea typeface="Calibri" charset="0"/>
                <a:cs typeface="Calibri" charset="0"/>
              </a:rPr>
              <a:t>, </a:t>
            </a:r>
            <a:r>
              <a:rPr lang="en-US" sz="1000" i="1" dirty="0">
                <a:solidFill>
                  <a:srgbClr val="595959"/>
                </a:solidFill>
                <a:latin typeface="Calibri" charset="0"/>
                <a:ea typeface="Calibri" charset="0"/>
                <a:cs typeface="Calibri" charset="0"/>
              </a:rPr>
              <a:t>313</a:t>
            </a:r>
            <a:r>
              <a:rPr lang="en-US" sz="1000" dirty="0">
                <a:solidFill>
                  <a:srgbClr val="595959"/>
                </a:solidFill>
                <a:latin typeface="Calibri" charset="0"/>
                <a:ea typeface="Calibri" charset="0"/>
                <a:cs typeface="Calibri" charset="0"/>
              </a:rPr>
              <a:t>(16), 1636. https://</a:t>
            </a:r>
            <a:r>
              <a:rPr lang="en-US" sz="1000" dirty="0" err="1">
                <a:solidFill>
                  <a:srgbClr val="595959"/>
                </a:solidFill>
                <a:latin typeface="Calibri" charset="0"/>
                <a:ea typeface="Calibri" charset="0"/>
                <a:cs typeface="Calibri" charset="0"/>
              </a:rPr>
              <a:t>doi.org</a:t>
            </a:r>
            <a:r>
              <a:rPr lang="en-US" sz="1000" dirty="0">
                <a:solidFill>
                  <a:srgbClr val="595959"/>
                </a:solidFill>
                <a:latin typeface="Calibri" charset="0"/>
                <a:ea typeface="Calibri" charset="0"/>
                <a:cs typeface="Calibri" charset="0"/>
              </a:rPr>
              <a:t>/10.1001/jama.2015.3474</a:t>
            </a:r>
          </a:p>
          <a:p>
            <a:pPr marL="304800" indent="-304800"/>
            <a:r>
              <a:rPr lang="en-US" sz="1000" dirty="0">
                <a:solidFill>
                  <a:srgbClr val="595959"/>
                </a:solidFill>
                <a:latin typeface="Calibri" charset="0"/>
                <a:ea typeface="Calibri" charset="0"/>
                <a:cs typeface="Calibri" charset="0"/>
              </a:rPr>
              <a:t>Gunderson, E. (</a:t>
            </a:r>
            <a:r>
              <a:rPr lang="en-US" sz="1000" dirty="0" err="1">
                <a:solidFill>
                  <a:srgbClr val="595959"/>
                </a:solidFill>
                <a:latin typeface="Calibri" charset="0"/>
                <a:ea typeface="Calibri" charset="0"/>
                <a:cs typeface="Calibri" charset="0"/>
              </a:rPr>
              <a:t>n.d.</a:t>
            </a:r>
            <a:r>
              <a:rPr lang="en-US" sz="1000" dirty="0">
                <a:solidFill>
                  <a:srgbClr val="595959"/>
                </a:solidFill>
                <a:latin typeface="Calibri" charset="0"/>
                <a:ea typeface="Calibri" charset="0"/>
                <a:cs typeface="Calibri" charset="0"/>
              </a:rPr>
              <a:t>). Models of Buprenorphine Induction. Retrieved January 16, 2017, from http://</a:t>
            </a:r>
            <a:r>
              <a:rPr lang="en-US" sz="1000" dirty="0" err="1">
                <a:solidFill>
                  <a:srgbClr val="595959"/>
                </a:solidFill>
                <a:latin typeface="Calibri" charset="0"/>
                <a:ea typeface="Calibri" charset="0"/>
                <a:cs typeface="Calibri" charset="0"/>
              </a:rPr>
              <a:t>pcssmat.org</a:t>
            </a:r>
            <a:r>
              <a:rPr lang="en-US" sz="1000" dirty="0">
                <a:solidFill>
                  <a:srgbClr val="595959"/>
                </a:solidFill>
                <a:latin typeface="Calibri" charset="0"/>
                <a:ea typeface="Calibri" charset="0"/>
                <a:cs typeface="Calibri" charset="0"/>
              </a:rPr>
              <a:t>/</a:t>
            </a:r>
            <a:r>
              <a:rPr lang="en-US" sz="1000" dirty="0" err="1">
                <a:solidFill>
                  <a:srgbClr val="595959"/>
                </a:solidFill>
                <a:latin typeface="Calibri" charset="0"/>
                <a:ea typeface="Calibri" charset="0"/>
                <a:cs typeface="Calibri" charset="0"/>
              </a:rPr>
              <a:t>wp</a:t>
            </a:r>
            <a:r>
              <a:rPr lang="en-US" sz="1000" dirty="0">
                <a:solidFill>
                  <a:srgbClr val="595959"/>
                </a:solidFill>
                <a:latin typeface="Calibri" charset="0"/>
                <a:ea typeface="Calibri" charset="0"/>
                <a:cs typeface="Calibri" charset="0"/>
              </a:rPr>
              <a:t>-content/uploads/2015/02/Buprenorphine-Induction-Online-</a:t>
            </a:r>
            <a:r>
              <a:rPr lang="en-US" sz="1000" dirty="0" err="1">
                <a:solidFill>
                  <a:srgbClr val="595959"/>
                </a:solidFill>
                <a:latin typeface="Calibri" charset="0"/>
                <a:ea typeface="Calibri" charset="0"/>
                <a:cs typeface="Calibri" charset="0"/>
              </a:rPr>
              <a:t>Module.pdf</a:t>
            </a:r>
            <a:endParaRPr lang="en-US" sz="1000" dirty="0">
              <a:solidFill>
                <a:srgbClr val="595959"/>
              </a:solidFill>
              <a:latin typeface="Calibri" charset="0"/>
              <a:ea typeface="Calibri" charset="0"/>
              <a:cs typeface="Calibri" charset="0"/>
            </a:endParaRPr>
          </a:p>
          <a:p>
            <a:pPr marL="304800" indent="-304800"/>
            <a:r>
              <a:rPr lang="en-US" sz="1000" dirty="0">
                <a:solidFill>
                  <a:srgbClr val="595959"/>
                </a:solidFill>
                <a:latin typeface="Calibri" charset="0"/>
                <a:ea typeface="Calibri" charset="0"/>
                <a:cs typeface="Calibri" charset="0"/>
              </a:rPr>
              <a:t>Gunderson, E. W., Wang, X.-Q., </a:t>
            </a:r>
            <a:r>
              <a:rPr lang="en-US" sz="1000" dirty="0" err="1">
                <a:solidFill>
                  <a:srgbClr val="595959"/>
                </a:solidFill>
                <a:latin typeface="Calibri" charset="0"/>
                <a:ea typeface="Calibri" charset="0"/>
                <a:cs typeface="Calibri" charset="0"/>
              </a:rPr>
              <a:t>Fiellin</a:t>
            </a:r>
            <a:r>
              <a:rPr lang="en-US" sz="1000" dirty="0">
                <a:solidFill>
                  <a:srgbClr val="595959"/>
                </a:solidFill>
                <a:latin typeface="Calibri" charset="0"/>
                <a:ea typeface="Calibri" charset="0"/>
                <a:cs typeface="Calibri" charset="0"/>
              </a:rPr>
              <a:t>, D. A., Bryan, B., &amp; Levin, F. R. (2010). Unobserved versus observed office buprenorphine/naloxone induction: a pilot randomized clinical trial. </a:t>
            </a:r>
            <a:r>
              <a:rPr lang="en-US" sz="1000" i="1" dirty="0">
                <a:solidFill>
                  <a:srgbClr val="595959"/>
                </a:solidFill>
                <a:latin typeface="Calibri" charset="0"/>
                <a:ea typeface="Calibri" charset="0"/>
                <a:cs typeface="Calibri" charset="0"/>
              </a:rPr>
              <a:t>Addictive Behaviors</a:t>
            </a:r>
            <a:r>
              <a:rPr lang="en-US" sz="1000" dirty="0">
                <a:solidFill>
                  <a:srgbClr val="595959"/>
                </a:solidFill>
                <a:latin typeface="Calibri" charset="0"/>
                <a:ea typeface="Calibri" charset="0"/>
                <a:cs typeface="Calibri" charset="0"/>
              </a:rPr>
              <a:t>, </a:t>
            </a:r>
            <a:r>
              <a:rPr lang="en-US" sz="1000" i="1" dirty="0">
                <a:solidFill>
                  <a:srgbClr val="595959"/>
                </a:solidFill>
                <a:latin typeface="Calibri" charset="0"/>
                <a:ea typeface="Calibri" charset="0"/>
                <a:cs typeface="Calibri" charset="0"/>
              </a:rPr>
              <a:t>35</a:t>
            </a:r>
            <a:r>
              <a:rPr lang="en-US" sz="1000" dirty="0">
                <a:solidFill>
                  <a:srgbClr val="595959"/>
                </a:solidFill>
                <a:latin typeface="Calibri" charset="0"/>
                <a:ea typeface="Calibri" charset="0"/>
                <a:cs typeface="Calibri" charset="0"/>
              </a:rPr>
              <a:t>(5), 537–40. https://</a:t>
            </a:r>
            <a:r>
              <a:rPr lang="en-US" sz="1000" dirty="0" err="1">
                <a:solidFill>
                  <a:srgbClr val="595959"/>
                </a:solidFill>
                <a:latin typeface="Calibri" charset="0"/>
                <a:ea typeface="Calibri" charset="0"/>
                <a:cs typeface="Calibri" charset="0"/>
              </a:rPr>
              <a:t>doi.org</a:t>
            </a:r>
            <a:r>
              <a:rPr lang="en-US" sz="1000" dirty="0">
                <a:solidFill>
                  <a:srgbClr val="595959"/>
                </a:solidFill>
                <a:latin typeface="Calibri" charset="0"/>
                <a:ea typeface="Calibri" charset="0"/>
                <a:cs typeface="Calibri" charset="0"/>
              </a:rPr>
              <a:t>/10.1016/j.addbeh.2010.01.001</a:t>
            </a:r>
          </a:p>
          <a:p>
            <a:pPr marL="304800" indent="-304800"/>
            <a:r>
              <a:rPr lang="en-US" sz="1000" dirty="0">
                <a:solidFill>
                  <a:srgbClr val="595959"/>
                </a:solidFill>
                <a:latin typeface="Calibri" charset="0"/>
                <a:ea typeface="Calibri" charset="0"/>
                <a:cs typeface="Calibri" charset="0"/>
              </a:rPr>
              <a:t>Lee, J. D., Grossman, E., </a:t>
            </a:r>
            <a:r>
              <a:rPr lang="en-US" sz="1000" dirty="0" err="1">
                <a:solidFill>
                  <a:srgbClr val="595959"/>
                </a:solidFill>
                <a:latin typeface="Calibri" charset="0"/>
                <a:ea typeface="Calibri" charset="0"/>
                <a:cs typeface="Calibri" charset="0"/>
              </a:rPr>
              <a:t>Dirocco</a:t>
            </a:r>
            <a:r>
              <a:rPr lang="en-US" sz="1000" dirty="0">
                <a:solidFill>
                  <a:srgbClr val="595959"/>
                </a:solidFill>
                <a:latin typeface="Calibri" charset="0"/>
                <a:ea typeface="Calibri" charset="0"/>
                <a:cs typeface="Calibri" charset="0"/>
              </a:rPr>
              <a:t>, D., &amp; </a:t>
            </a:r>
            <a:r>
              <a:rPr lang="en-US" sz="1000" dirty="0" err="1">
                <a:solidFill>
                  <a:srgbClr val="595959"/>
                </a:solidFill>
                <a:latin typeface="Calibri" charset="0"/>
                <a:ea typeface="Calibri" charset="0"/>
                <a:cs typeface="Calibri" charset="0"/>
              </a:rPr>
              <a:t>Gourevitch</a:t>
            </a:r>
            <a:r>
              <a:rPr lang="en-US" sz="1000" dirty="0">
                <a:solidFill>
                  <a:srgbClr val="595959"/>
                </a:solidFill>
                <a:latin typeface="Calibri" charset="0"/>
                <a:ea typeface="Calibri" charset="0"/>
                <a:cs typeface="Calibri" charset="0"/>
              </a:rPr>
              <a:t>, M. N. (2009). Home buprenorphine/naloxone induction in primary care. </a:t>
            </a:r>
            <a:r>
              <a:rPr lang="en-US" sz="1000" i="1" dirty="0">
                <a:solidFill>
                  <a:srgbClr val="595959"/>
                </a:solidFill>
                <a:latin typeface="Calibri" charset="0"/>
                <a:ea typeface="Calibri" charset="0"/>
                <a:cs typeface="Calibri" charset="0"/>
              </a:rPr>
              <a:t>Journal of General Internal Medicine</a:t>
            </a:r>
            <a:r>
              <a:rPr lang="en-US" sz="1000" dirty="0">
                <a:solidFill>
                  <a:srgbClr val="595959"/>
                </a:solidFill>
                <a:latin typeface="Calibri" charset="0"/>
                <a:ea typeface="Calibri" charset="0"/>
                <a:cs typeface="Calibri" charset="0"/>
              </a:rPr>
              <a:t>, </a:t>
            </a:r>
            <a:r>
              <a:rPr lang="en-US" sz="1000" i="1" dirty="0">
                <a:solidFill>
                  <a:srgbClr val="595959"/>
                </a:solidFill>
                <a:latin typeface="Calibri" charset="0"/>
                <a:ea typeface="Calibri" charset="0"/>
                <a:cs typeface="Calibri" charset="0"/>
              </a:rPr>
              <a:t>24</a:t>
            </a:r>
            <a:r>
              <a:rPr lang="en-US" sz="1000" dirty="0">
                <a:solidFill>
                  <a:srgbClr val="595959"/>
                </a:solidFill>
                <a:latin typeface="Calibri" charset="0"/>
                <a:ea typeface="Calibri" charset="0"/>
                <a:cs typeface="Calibri" charset="0"/>
              </a:rPr>
              <a:t>(2), 226–232. https://</a:t>
            </a:r>
            <a:r>
              <a:rPr lang="en-US" sz="1000" dirty="0" err="1">
                <a:solidFill>
                  <a:srgbClr val="595959"/>
                </a:solidFill>
                <a:latin typeface="Calibri" charset="0"/>
                <a:ea typeface="Calibri" charset="0"/>
                <a:cs typeface="Calibri" charset="0"/>
              </a:rPr>
              <a:t>doi.org</a:t>
            </a:r>
            <a:r>
              <a:rPr lang="en-US" sz="1000" dirty="0">
                <a:solidFill>
                  <a:srgbClr val="595959"/>
                </a:solidFill>
                <a:latin typeface="Calibri" charset="0"/>
                <a:ea typeface="Calibri" charset="0"/>
                <a:cs typeface="Calibri" charset="0"/>
              </a:rPr>
              <a:t>/10.1007/s11606-008-0866-8</a:t>
            </a:r>
          </a:p>
          <a:p>
            <a:pPr marL="304800" indent="-304800"/>
            <a:r>
              <a:rPr lang="en-US" sz="1000" dirty="0">
                <a:solidFill>
                  <a:srgbClr val="595959"/>
                </a:solidFill>
                <a:latin typeface="Calibri" charset="0"/>
                <a:ea typeface="Calibri" charset="0"/>
                <a:cs typeface="Calibri" charset="0"/>
              </a:rPr>
              <a:t>Lee, J. D., </a:t>
            </a:r>
            <a:r>
              <a:rPr lang="en-US" sz="1000" dirty="0" err="1">
                <a:solidFill>
                  <a:srgbClr val="595959"/>
                </a:solidFill>
                <a:latin typeface="Calibri" charset="0"/>
                <a:ea typeface="Calibri" charset="0"/>
                <a:cs typeface="Calibri" charset="0"/>
              </a:rPr>
              <a:t>Vocci</a:t>
            </a:r>
            <a:r>
              <a:rPr lang="en-US" sz="1000" dirty="0">
                <a:solidFill>
                  <a:srgbClr val="595959"/>
                </a:solidFill>
                <a:latin typeface="Calibri" charset="0"/>
                <a:ea typeface="Calibri" charset="0"/>
                <a:cs typeface="Calibri" charset="0"/>
              </a:rPr>
              <a:t>, F., &amp; </a:t>
            </a:r>
            <a:r>
              <a:rPr lang="en-US" sz="1000" dirty="0" err="1">
                <a:solidFill>
                  <a:srgbClr val="595959"/>
                </a:solidFill>
                <a:latin typeface="Calibri" charset="0"/>
                <a:ea typeface="Calibri" charset="0"/>
                <a:cs typeface="Calibri" charset="0"/>
              </a:rPr>
              <a:t>Fiellin</a:t>
            </a:r>
            <a:r>
              <a:rPr lang="en-US" sz="1000" dirty="0">
                <a:solidFill>
                  <a:srgbClr val="595959"/>
                </a:solidFill>
                <a:latin typeface="Calibri" charset="0"/>
                <a:ea typeface="Calibri" charset="0"/>
                <a:cs typeface="Calibri" charset="0"/>
              </a:rPr>
              <a:t>, D. A. (2014). Unobserved “home” induction onto buprenorphine. </a:t>
            </a:r>
            <a:r>
              <a:rPr lang="en-US" sz="1000" i="1" dirty="0">
                <a:solidFill>
                  <a:srgbClr val="595959"/>
                </a:solidFill>
                <a:latin typeface="Calibri" charset="0"/>
                <a:ea typeface="Calibri" charset="0"/>
                <a:cs typeface="Calibri" charset="0"/>
              </a:rPr>
              <a:t>Journal of Addiction Medicine</a:t>
            </a:r>
            <a:r>
              <a:rPr lang="en-US" sz="1000" dirty="0">
                <a:solidFill>
                  <a:srgbClr val="595959"/>
                </a:solidFill>
                <a:latin typeface="Calibri" charset="0"/>
                <a:ea typeface="Calibri" charset="0"/>
                <a:cs typeface="Calibri" charset="0"/>
              </a:rPr>
              <a:t>, </a:t>
            </a:r>
            <a:r>
              <a:rPr lang="en-US" sz="1000" i="1" dirty="0">
                <a:solidFill>
                  <a:srgbClr val="595959"/>
                </a:solidFill>
                <a:latin typeface="Calibri" charset="0"/>
                <a:ea typeface="Calibri" charset="0"/>
                <a:cs typeface="Calibri" charset="0"/>
              </a:rPr>
              <a:t>8</a:t>
            </a:r>
            <a:r>
              <a:rPr lang="en-US" sz="1000" dirty="0">
                <a:solidFill>
                  <a:srgbClr val="595959"/>
                </a:solidFill>
                <a:latin typeface="Calibri" charset="0"/>
                <a:ea typeface="Calibri" charset="0"/>
                <a:cs typeface="Calibri" charset="0"/>
              </a:rPr>
              <a:t>(5), 299–308. https://</a:t>
            </a:r>
            <a:r>
              <a:rPr lang="en-US" sz="1000" dirty="0" err="1">
                <a:solidFill>
                  <a:srgbClr val="595959"/>
                </a:solidFill>
                <a:latin typeface="Calibri" charset="0"/>
                <a:ea typeface="Calibri" charset="0"/>
                <a:cs typeface="Calibri" charset="0"/>
              </a:rPr>
              <a:t>doi.org</a:t>
            </a:r>
            <a:r>
              <a:rPr lang="en-US" sz="1000" dirty="0">
                <a:solidFill>
                  <a:srgbClr val="595959"/>
                </a:solidFill>
                <a:latin typeface="Calibri" charset="0"/>
                <a:ea typeface="Calibri" charset="0"/>
                <a:cs typeface="Calibri" charset="0"/>
              </a:rPr>
              <a:t>/10.1097/ADM.0000000000000059</a:t>
            </a:r>
          </a:p>
          <a:p>
            <a:pPr marL="304800" indent="-304800"/>
            <a:r>
              <a:rPr lang="en-US" sz="1000" dirty="0" err="1">
                <a:solidFill>
                  <a:srgbClr val="595959"/>
                </a:solidFill>
                <a:latin typeface="Calibri" charset="0"/>
                <a:ea typeface="Calibri" charset="0"/>
                <a:cs typeface="Calibri" charset="0"/>
              </a:rPr>
              <a:t>Sigmon</a:t>
            </a:r>
            <a:r>
              <a:rPr lang="en-US" sz="1000" dirty="0">
                <a:solidFill>
                  <a:srgbClr val="595959"/>
                </a:solidFill>
                <a:latin typeface="Calibri" charset="0"/>
                <a:ea typeface="Calibri" charset="0"/>
                <a:cs typeface="Calibri" charset="0"/>
              </a:rPr>
              <a:t>, S. C., </a:t>
            </a:r>
            <a:r>
              <a:rPr lang="en-US" sz="1000" dirty="0" err="1">
                <a:solidFill>
                  <a:srgbClr val="595959"/>
                </a:solidFill>
                <a:latin typeface="Calibri" charset="0"/>
                <a:ea typeface="Calibri" charset="0"/>
                <a:cs typeface="Calibri" charset="0"/>
              </a:rPr>
              <a:t>Ochalek</a:t>
            </a:r>
            <a:r>
              <a:rPr lang="en-US" sz="1000" dirty="0">
                <a:solidFill>
                  <a:srgbClr val="595959"/>
                </a:solidFill>
                <a:latin typeface="Calibri" charset="0"/>
                <a:ea typeface="Calibri" charset="0"/>
                <a:cs typeface="Calibri" charset="0"/>
              </a:rPr>
              <a:t>, T. A., Meyer, A. C., </a:t>
            </a:r>
            <a:r>
              <a:rPr lang="en-US" sz="1000" dirty="0" err="1">
                <a:solidFill>
                  <a:srgbClr val="595959"/>
                </a:solidFill>
                <a:latin typeface="Calibri" charset="0"/>
                <a:ea typeface="Calibri" charset="0"/>
                <a:cs typeface="Calibri" charset="0"/>
              </a:rPr>
              <a:t>Hruska</a:t>
            </a:r>
            <a:r>
              <a:rPr lang="en-US" sz="1000" dirty="0">
                <a:solidFill>
                  <a:srgbClr val="595959"/>
                </a:solidFill>
                <a:latin typeface="Calibri" charset="0"/>
                <a:ea typeface="Calibri" charset="0"/>
                <a:cs typeface="Calibri" charset="0"/>
              </a:rPr>
              <a:t>, B., </a:t>
            </a:r>
            <a:r>
              <a:rPr lang="en-US" sz="1000" dirty="0" err="1">
                <a:solidFill>
                  <a:srgbClr val="595959"/>
                </a:solidFill>
                <a:latin typeface="Calibri" charset="0"/>
                <a:ea typeface="Calibri" charset="0"/>
                <a:cs typeface="Calibri" charset="0"/>
              </a:rPr>
              <a:t>Heil</a:t>
            </a:r>
            <a:r>
              <a:rPr lang="en-US" sz="1000" dirty="0">
                <a:solidFill>
                  <a:srgbClr val="595959"/>
                </a:solidFill>
                <a:latin typeface="Calibri" charset="0"/>
                <a:ea typeface="Calibri" charset="0"/>
                <a:cs typeface="Calibri" charset="0"/>
              </a:rPr>
              <a:t>, S. H., Badger, G. J., … Higgins, S. T. (2016). Interim Buprenorphine vs. Waiting List for Opioid Dependence. </a:t>
            </a:r>
            <a:r>
              <a:rPr lang="en-US" sz="1000" i="1" dirty="0">
                <a:solidFill>
                  <a:srgbClr val="595959"/>
                </a:solidFill>
                <a:latin typeface="Calibri" charset="0"/>
                <a:ea typeface="Calibri" charset="0"/>
                <a:cs typeface="Calibri" charset="0"/>
              </a:rPr>
              <a:t>New England Journal of Medicine</a:t>
            </a:r>
            <a:r>
              <a:rPr lang="en-US" sz="1000" dirty="0">
                <a:solidFill>
                  <a:srgbClr val="595959"/>
                </a:solidFill>
                <a:latin typeface="Calibri" charset="0"/>
                <a:ea typeface="Calibri" charset="0"/>
                <a:cs typeface="Calibri" charset="0"/>
              </a:rPr>
              <a:t>, </a:t>
            </a:r>
            <a:r>
              <a:rPr lang="en-US" sz="1000" i="1" dirty="0">
                <a:solidFill>
                  <a:srgbClr val="595959"/>
                </a:solidFill>
                <a:latin typeface="Calibri" charset="0"/>
                <a:ea typeface="Calibri" charset="0"/>
                <a:cs typeface="Calibri" charset="0"/>
              </a:rPr>
              <a:t>375</a:t>
            </a:r>
            <a:r>
              <a:rPr lang="en-US" sz="1000" dirty="0">
                <a:solidFill>
                  <a:srgbClr val="595959"/>
                </a:solidFill>
                <a:latin typeface="Calibri" charset="0"/>
                <a:ea typeface="Calibri" charset="0"/>
                <a:cs typeface="Calibri" charset="0"/>
              </a:rPr>
              <a:t>(25), 2504–2505. https://</a:t>
            </a:r>
            <a:r>
              <a:rPr lang="en-US" sz="1000" dirty="0" err="1">
                <a:solidFill>
                  <a:srgbClr val="595959"/>
                </a:solidFill>
                <a:latin typeface="Calibri" charset="0"/>
                <a:ea typeface="Calibri" charset="0"/>
                <a:cs typeface="Calibri" charset="0"/>
              </a:rPr>
              <a:t>doi.org</a:t>
            </a:r>
            <a:r>
              <a:rPr lang="en-US" sz="1000" dirty="0">
                <a:solidFill>
                  <a:srgbClr val="595959"/>
                </a:solidFill>
                <a:latin typeface="Calibri" charset="0"/>
                <a:ea typeface="Calibri" charset="0"/>
                <a:cs typeface="Calibri" charset="0"/>
              </a:rPr>
              <a:t>/10.1056/NEJMc1610047</a:t>
            </a:r>
          </a:p>
          <a:p>
            <a:pPr marL="304800" indent="-304800"/>
            <a:r>
              <a:rPr lang="en-US" sz="1000" dirty="0" err="1">
                <a:solidFill>
                  <a:srgbClr val="595959"/>
                </a:solidFill>
                <a:latin typeface="Calibri" charset="0"/>
                <a:ea typeface="Calibri" charset="0"/>
                <a:cs typeface="Calibri" charset="0"/>
              </a:rPr>
              <a:t>Sohler</a:t>
            </a:r>
            <a:r>
              <a:rPr lang="en-US" sz="1000" dirty="0">
                <a:solidFill>
                  <a:srgbClr val="595959"/>
                </a:solidFill>
                <a:latin typeface="Calibri" charset="0"/>
                <a:ea typeface="Calibri" charset="0"/>
                <a:cs typeface="Calibri" charset="0"/>
              </a:rPr>
              <a:t>, N. L., Li, X., </a:t>
            </a:r>
            <a:r>
              <a:rPr lang="en-US" sz="1000" dirty="0" err="1">
                <a:solidFill>
                  <a:srgbClr val="595959"/>
                </a:solidFill>
                <a:latin typeface="Calibri" charset="0"/>
                <a:ea typeface="Calibri" charset="0"/>
                <a:cs typeface="Calibri" charset="0"/>
              </a:rPr>
              <a:t>Kunins</a:t>
            </a:r>
            <a:r>
              <a:rPr lang="en-US" sz="1000" dirty="0">
                <a:solidFill>
                  <a:srgbClr val="595959"/>
                </a:solidFill>
                <a:latin typeface="Calibri" charset="0"/>
                <a:ea typeface="Calibri" charset="0"/>
                <a:cs typeface="Calibri" charset="0"/>
              </a:rPr>
              <a:t>, H. V., </a:t>
            </a:r>
            <a:r>
              <a:rPr lang="en-US" sz="1000" dirty="0" err="1">
                <a:solidFill>
                  <a:srgbClr val="595959"/>
                </a:solidFill>
                <a:latin typeface="Calibri" charset="0"/>
                <a:ea typeface="Calibri" charset="0"/>
                <a:cs typeface="Calibri" charset="0"/>
              </a:rPr>
              <a:t>Sacajiu</a:t>
            </a:r>
            <a:r>
              <a:rPr lang="en-US" sz="1000" dirty="0">
                <a:solidFill>
                  <a:srgbClr val="595959"/>
                </a:solidFill>
                <a:latin typeface="Calibri" charset="0"/>
                <a:ea typeface="Calibri" charset="0"/>
                <a:cs typeface="Calibri" charset="0"/>
              </a:rPr>
              <a:t>, G., </a:t>
            </a:r>
            <a:r>
              <a:rPr lang="en-US" sz="1000" dirty="0" err="1">
                <a:solidFill>
                  <a:srgbClr val="595959"/>
                </a:solidFill>
                <a:latin typeface="Calibri" charset="0"/>
                <a:ea typeface="Calibri" charset="0"/>
                <a:cs typeface="Calibri" charset="0"/>
              </a:rPr>
              <a:t>Giovanniello</a:t>
            </a:r>
            <a:r>
              <a:rPr lang="en-US" sz="1000" dirty="0">
                <a:solidFill>
                  <a:srgbClr val="595959"/>
                </a:solidFill>
                <a:latin typeface="Calibri" charset="0"/>
                <a:ea typeface="Calibri" charset="0"/>
                <a:cs typeface="Calibri" charset="0"/>
              </a:rPr>
              <a:t>, A., Whitley, S., &amp; Cunningham, C. O. (2010). Home- versus office-based buprenorphine inductions for opioid-dependent patients. </a:t>
            </a:r>
            <a:r>
              <a:rPr lang="en-US" sz="1000" i="1" dirty="0">
                <a:solidFill>
                  <a:srgbClr val="595959"/>
                </a:solidFill>
                <a:latin typeface="Calibri" charset="0"/>
                <a:ea typeface="Calibri" charset="0"/>
                <a:cs typeface="Calibri" charset="0"/>
              </a:rPr>
              <a:t>Journal of Substance Abuse Treatment</a:t>
            </a:r>
            <a:r>
              <a:rPr lang="en-US" sz="1000" dirty="0">
                <a:solidFill>
                  <a:srgbClr val="595959"/>
                </a:solidFill>
                <a:latin typeface="Calibri" charset="0"/>
                <a:ea typeface="Calibri" charset="0"/>
                <a:cs typeface="Calibri" charset="0"/>
              </a:rPr>
              <a:t>, </a:t>
            </a:r>
            <a:r>
              <a:rPr lang="en-US" sz="1000" i="1" dirty="0">
                <a:solidFill>
                  <a:srgbClr val="595959"/>
                </a:solidFill>
                <a:latin typeface="Calibri" charset="0"/>
                <a:ea typeface="Calibri" charset="0"/>
                <a:cs typeface="Calibri" charset="0"/>
              </a:rPr>
              <a:t>38</a:t>
            </a:r>
            <a:r>
              <a:rPr lang="en-US" sz="1000" dirty="0">
                <a:solidFill>
                  <a:srgbClr val="595959"/>
                </a:solidFill>
                <a:latin typeface="Calibri" charset="0"/>
                <a:ea typeface="Calibri" charset="0"/>
                <a:cs typeface="Calibri" charset="0"/>
              </a:rPr>
              <a:t>(2), 153–159. https://</a:t>
            </a:r>
            <a:r>
              <a:rPr lang="en-US" sz="1000" dirty="0" err="1">
                <a:solidFill>
                  <a:srgbClr val="595959"/>
                </a:solidFill>
                <a:latin typeface="Calibri" charset="0"/>
                <a:ea typeface="Calibri" charset="0"/>
                <a:cs typeface="Calibri" charset="0"/>
              </a:rPr>
              <a:t>doi.org</a:t>
            </a:r>
            <a:r>
              <a:rPr lang="en-US" sz="1000" dirty="0">
                <a:solidFill>
                  <a:srgbClr val="595959"/>
                </a:solidFill>
                <a:latin typeface="Calibri" charset="0"/>
                <a:ea typeface="Calibri" charset="0"/>
                <a:cs typeface="Calibri" charset="0"/>
              </a:rPr>
              <a:t>/10.1016/j.jsat.2009.08.001</a:t>
            </a:r>
          </a:p>
          <a:p>
            <a:pPr marL="304800" indent="-304800"/>
            <a:r>
              <a:rPr lang="en-US" sz="1000" dirty="0" err="1">
                <a:solidFill>
                  <a:srgbClr val="595959"/>
                </a:solidFill>
                <a:latin typeface="Calibri" charset="0"/>
                <a:ea typeface="Calibri" charset="0"/>
                <a:cs typeface="Calibri" charset="0"/>
              </a:rPr>
              <a:t>Tofighi</a:t>
            </a:r>
            <a:r>
              <a:rPr lang="en-US" sz="1000" dirty="0">
                <a:solidFill>
                  <a:srgbClr val="595959"/>
                </a:solidFill>
                <a:latin typeface="Calibri" charset="0"/>
                <a:ea typeface="Calibri" charset="0"/>
                <a:cs typeface="Calibri" charset="0"/>
              </a:rPr>
              <a:t>, B., Grossman, E., </a:t>
            </a:r>
            <a:r>
              <a:rPr lang="en-US" sz="1000" dirty="0" err="1">
                <a:solidFill>
                  <a:srgbClr val="595959"/>
                </a:solidFill>
                <a:latin typeface="Calibri" charset="0"/>
                <a:ea typeface="Calibri" charset="0"/>
                <a:cs typeface="Calibri" charset="0"/>
              </a:rPr>
              <a:t>Bereket</a:t>
            </a:r>
            <a:r>
              <a:rPr lang="en-US" sz="1000" dirty="0">
                <a:solidFill>
                  <a:srgbClr val="595959"/>
                </a:solidFill>
                <a:latin typeface="Calibri" charset="0"/>
                <a:ea typeface="Calibri" charset="0"/>
                <a:cs typeface="Calibri" charset="0"/>
              </a:rPr>
              <a:t>, S., &amp; D. Lee, J. (2016). Text message content preferences to improve buprenorphine maintenance treatment in primary care. </a:t>
            </a:r>
            <a:r>
              <a:rPr lang="en-US" sz="1000" i="1" dirty="0">
                <a:solidFill>
                  <a:srgbClr val="595959"/>
                </a:solidFill>
                <a:latin typeface="Calibri" charset="0"/>
                <a:ea typeface="Calibri" charset="0"/>
                <a:cs typeface="Calibri" charset="0"/>
              </a:rPr>
              <a:t>Journal of Addictive Diseases</a:t>
            </a:r>
            <a:r>
              <a:rPr lang="en-US" sz="1000" dirty="0">
                <a:solidFill>
                  <a:srgbClr val="595959"/>
                </a:solidFill>
                <a:latin typeface="Calibri" charset="0"/>
                <a:ea typeface="Calibri" charset="0"/>
                <a:cs typeface="Calibri" charset="0"/>
              </a:rPr>
              <a:t>, </a:t>
            </a:r>
            <a:r>
              <a:rPr lang="en-US" sz="1000" i="1" dirty="0">
                <a:solidFill>
                  <a:srgbClr val="595959"/>
                </a:solidFill>
                <a:latin typeface="Calibri" charset="0"/>
                <a:ea typeface="Calibri" charset="0"/>
                <a:cs typeface="Calibri" charset="0"/>
              </a:rPr>
              <a:t>35</a:t>
            </a:r>
            <a:r>
              <a:rPr lang="en-US" sz="1000" dirty="0">
                <a:solidFill>
                  <a:srgbClr val="595959"/>
                </a:solidFill>
                <a:latin typeface="Calibri" charset="0"/>
                <a:ea typeface="Calibri" charset="0"/>
                <a:cs typeface="Calibri" charset="0"/>
              </a:rPr>
              <a:t>(2), 92–100. https://</a:t>
            </a:r>
            <a:r>
              <a:rPr lang="en-US" sz="1000" dirty="0" err="1">
                <a:solidFill>
                  <a:srgbClr val="595959"/>
                </a:solidFill>
                <a:latin typeface="Calibri" charset="0"/>
                <a:ea typeface="Calibri" charset="0"/>
                <a:cs typeface="Calibri" charset="0"/>
              </a:rPr>
              <a:t>doi.org</a:t>
            </a:r>
            <a:r>
              <a:rPr lang="en-US" sz="1000" dirty="0">
                <a:solidFill>
                  <a:srgbClr val="595959"/>
                </a:solidFill>
                <a:latin typeface="Calibri" charset="0"/>
                <a:ea typeface="Calibri" charset="0"/>
                <a:cs typeface="Calibri" charset="0"/>
              </a:rPr>
              <a:t>/10.1080/10550887.2015.1127716</a:t>
            </a:r>
          </a:p>
          <a:p>
            <a:pPr marL="304800" indent="-304800"/>
            <a:r>
              <a:rPr lang="en-US" sz="1000" dirty="0" err="1">
                <a:solidFill>
                  <a:srgbClr val="595959"/>
                </a:solidFill>
                <a:latin typeface="Calibri" charset="0"/>
                <a:ea typeface="Calibri" charset="0"/>
                <a:cs typeface="Calibri" charset="0"/>
              </a:rPr>
              <a:t>Tofighi</a:t>
            </a:r>
            <a:r>
              <a:rPr lang="en-US" sz="1000" dirty="0">
                <a:solidFill>
                  <a:srgbClr val="595959"/>
                </a:solidFill>
                <a:latin typeface="Calibri" charset="0"/>
                <a:ea typeface="Calibri" charset="0"/>
                <a:cs typeface="Calibri" charset="0"/>
              </a:rPr>
              <a:t>, B., Grossman, E., Sherman, S., </a:t>
            </a:r>
            <a:r>
              <a:rPr lang="en-US" sz="1000" dirty="0" err="1">
                <a:solidFill>
                  <a:srgbClr val="595959"/>
                </a:solidFill>
                <a:latin typeface="Calibri" charset="0"/>
                <a:ea typeface="Calibri" charset="0"/>
                <a:cs typeface="Calibri" charset="0"/>
              </a:rPr>
              <a:t>Nunes</a:t>
            </a:r>
            <a:r>
              <a:rPr lang="en-US" sz="1000" dirty="0">
                <a:solidFill>
                  <a:srgbClr val="595959"/>
                </a:solidFill>
                <a:latin typeface="Calibri" charset="0"/>
                <a:ea typeface="Calibri" charset="0"/>
                <a:cs typeface="Calibri" charset="0"/>
              </a:rPr>
              <a:t>, E. V, &amp; Lee, J. D. (2016). Mobile Phone Messaging During Unobserved “Home” Induction to Buprenorphine. </a:t>
            </a:r>
            <a:r>
              <a:rPr lang="en-US" sz="1000" i="1" dirty="0">
                <a:solidFill>
                  <a:srgbClr val="595959"/>
                </a:solidFill>
                <a:latin typeface="Calibri" charset="0"/>
                <a:ea typeface="Calibri" charset="0"/>
                <a:cs typeface="Calibri" charset="0"/>
              </a:rPr>
              <a:t>Journal of Addiction Medicine</a:t>
            </a:r>
            <a:r>
              <a:rPr lang="en-US" sz="1000" dirty="0">
                <a:solidFill>
                  <a:srgbClr val="595959"/>
                </a:solidFill>
                <a:latin typeface="Calibri" charset="0"/>
                <a:ea typeface="Calibri" charset="0"/>
                <a:cs typeface="Calibri" charset="0"/>
              </a:rPr>
              <a:t>, </a:t>
            </a:r>
            <a:r>
              <a:rPr lang="en-US" sz="1000" i="1" dirty="0">
                <a:solidFill>
                  <a:srgbClr val="595959"/>
                </a:solidFill>
                <a:latin typeface="Calibri" charset="0"/>
                <a:ea typeface="Calibri" charset="0"/>
                <a:cs typeface="Calibri" charset="0"/>
              </a:rPr>
              <a:t>0</a:t>
            </a:r>
            <a:r>
              <a:rPr lang="en-US" sz="1000" dirty="0">
                <a:solidFill>
                  <a:srgbClr val="595959"/>
                </a:solidFill>
                <a:latin typeface="Calibri" charset="0"/>
                <a:ea typeface="Calibri" charset="0"/>
                <a:cs typeface="Calibri" charset="0"/>
              </a:rPr>
              <a:t>(0), 1–5. https://</a:t>
            </a:r>
            <a:r>
              <a:rPr lang="en-US" sz="1000" dirty="0" err="1">
                <a:solidFill>
                  <a:srgbClr val="595959"/>
                </a:solidFill>
                <a:latin typeface="Calibri" charset="0"/>
                <a:ea typeface="Calibri" charset="0"/>
                <a:cs typeface="Calibri" charset="0"/>
              </a:rPr>
              <a:t>doi.org</a:t>
            </a:r>
            <a:r>
              <a:rPr lang="en-US" sz="1000" dirty="0">
                <a:solidFill>
                  <a:srgbClr val="595959"/>
                </a:solidFill>
                <a:latin typeface="Calibri" charset="0"/>
                <a:ea typeface="Calibri" charset="0"/>
                <a:cs typeface="Calibri" charset="0"/>
              </a:rPr>
              <a:t>/10.1097/ADM.0000000000000198</a:t>
            </a:r>
          </a:p>
          <a:p>
            <a:pPr marL="304800" indent="-304800"/>
            <a:r>
              <a:rPr lang="en-US" sz="1000" dirty="0">
                <a:solidFill>
                  <a:srgbClr val="595959"/>
                </a:solidFill>
                <a:latin typeface="Calibri" charset="0"/>
                <a:ea typeface="Calibri" charset="0"/>
                <a:cs typeface="Calibri" charset="0"/>
              </a:rPr>
              <a:t>Whitley, S. D., </a:t>
            </a:r>
            <a:r>
              <a:rPr lang="en-US" sz="1000" dirty="0" err="1">
                <a:solidFill>
                  <a:srgbClr val="595959"/>
                </a:solidFill>
                <a:latin typeface="Calibri" charset="0"/>
                <a:ea typeface="Calibri" charset="0"/>
                <a:cs typeface="Calibri" charset="0"/>
              </a:rPr>
              <a:t>Sohler</a:t>
            </a:r>
            <a:r>
              <a:rPr lang="en-US" sz="1000" dirty="0">
                <a:solidFill>
                  <a:srgbClr val="595959"/>
                </a:solidFill>
                <a:latin typeface="Calibri" charset="0"/>
                <a:ea typeface="Calibri" charset="0"/>
                <a:cs typeface="Calibri" charset="0"/>
              </a:rPr>
              <a:t>, N. L., </a:t>
            </a:r>
            <a:r>
              <a:rPr lang="en-US" sz="1000" dirty="0" err="1">
                <a:solidFill>
                  <a:srgbClr val="595959"/>
                </a:solidFill>
                <a:latin typeface="Calibri" charset="0"/>
                <a:ea typeface="Calibri" charset="0"/>
                <a:cs typeface="Calibri" charset="0"/>
              </a:rPr>
              <a:t>Kunins</a:t>
            </a:r>
            <a:r>
              <a:rPr lang="en-US" sz="1000" dirty="0">
                <a:solidFill>
                  <a:srgbClr val="595959"/>
                </a:solidFill>
                <a:latin typeface="Calibri" charset="0"/>
                <a:ea typeface="Calibri" charset="0"/>
                <a:cs typeface="Calibri" charset="0"/>
              </a:rPr>
              <a:t>, H. V., </a:t>
            </a:r>
            <a:r>
              <a:rPr lang="en-US" sz="1000" dirty="0" err="1">
                <a:solidFill>
                  <a:srgbClr val="595959"/>
                </a:solidFill>
                <a:latin typeface="Calibri" charset="0"/>
                <a:ea typeface="Calibri" charset="0"/>
                <a:cs typeface="Calibri" charset="0"/>
              </a:rPr>
              <a:t>Giovanniello</a:t>
            </a:r>
            <a:r>
              <a:rPr lang="en-US" sz="1000" dirty="0">
                <a:solidFill>
                  <a:srgbClr val="595959"/>
                </a:solidFill>
                <a:latin typeface="Calibri" charset="0"/>
                <a:ea typeface="Calibri" charset="0"/>
                <a:cs typeface="Calibri" charset="0"/>
              </a:rPr>
              <a:t>, A., Li, X., </a:t>
            </a:r>
            <a:r>
              <a:rPr lang="en-US" sz="1000" dirty="0" err="1">
                <a:solidFill>
                  <a:srgbClr val="595959"/>
                </a:solidFill>
                <a:latin typeface="Calibri" charset="0"/>
                <a:ea typeface="Calibri" charset="0"/>
                <a:cs typeface="Calibri" charset="0"/>
              </a:rPr>
              <a:t>Sacajiu</a:t>
            </a:r>
            <a:r>
              <a:rPr lang="en-US" sz="1000" dirty="0">
                <a:solidFill>
                  <a:srgbClr val="595959"/>
                </a:solidFill>
                <a:latin typeface="Calibri" charset="0"/>
                <a:ea typeface="Calibri" charset="0"/>
                <a:cs typeface="Calibri" charset="0"/>
              </a:rPr>
              <a:t>, G., &amp; Cunningham, C. O. (2010). Factors associated with complicated buprenorphine inductions. </a:t>
            </a:r>
            <a:r>
              <a:rPr lang="en-US" sz="1000" i="1" dirty="0">
                <a:solidFill>
                  <a:srgbClr val="595959"/>
                </a:solidFill>
                <a:latin typeface="Calibri" charset="0"/>
                <a:ea typeface="Calibri" charset="0"/>
                <a:cs typeface="Calibri" charset="0"/>
              </a:rPr>
              <a:t>Journal of Substance Abuse Treatment</a:t>
            </a:r>
            <a:r>
              <a:rPr lang="en-US" sz="1000" dirty="0">
                <a:solidFill>
                  <a:srgbClr val="595959"/>
                </a:solidFill>
                <a:latin typeface="Calibri" charset="0"/>
                <a:ea typeface="Calibri" charset="0"/>
                <a:cs typeface="Calibri" charset="0"/>
              </a:rPr>
              <a:t>, </a:t>
            </a:r>
            <a:r>
              <a:rPr lang="en-US" sz="1000" i="1" dirty="0">
                <a:solidFill>
                  <a:srgbClr val="595959"/>
                </a:solidFill>
                <a:latin typeface="Calibri" charset="0"/>
                <a:ea typeface="Calibri" charset="0"/>
                <a:cs typeface="Calibri" charset="0"/>
              </a:rPr>
              <a:t>39</a:t>
            </a:r>
            <a:r>
              <a:rPr lang="en-US" sz="1000" dirty="0">
                <a:solidFill>
                  <a:srgbClr val="595959"/>
                </a:solidFill>
                <a:latin typeface="Calibri" charset="0"/>
                <a:ea typeface="Calibri" charset="0"/>
                <a:cs typeface="Calibri" charset="0"/>
              </a:rPr>
              <a:t>(1), 51–57. https://</a:t>
            </a:r>
            <a:r>
              <a:rPr lang="en-US" sz="1000" dirty="0" err="1">
                <a:solidFill>
                  <a:srgbClr val="595959"/>
                </a:solidFill>
                <a:latin typeface="Calibri" charset="0"/>
                <a:ea typeface="Calibri" charset="0"/>
                <a:cs typeface="Calibri" charset="0"/>
              </a:rPr>
              <a:t>doi.org</a:t>
            </a:r>
            <a:r>
              <a:rPr lang="en-US" sz="1000" dirty="0">
                <a:solidFill>
                  <a:srgbClr val="595959"/>
                </a:solidFill>
                <a:latin typeface="Calibri" charset="0"/>
                <a:ea typeface="Calibri" charset="0"/>
                <a:cs typeface="Calibri" charset="0"/>
              </a:rPr>
              <a:t>/10.1016/j.jsat.2010.04.001</a:t>
            </a:r>
            <a:endParaRPr lang="en-US" sz="1000" dirty="0">
              <a:solidFill>
                <a:srgbClr val="595959"/>
              </a:solidFill>
              <a:effectLst/>
              <a:latin typeface="Calibri" charset="0"/>
              <a:ea typeface="Calibri" charset="0"/>
              <a:cs typeface="Calibri" charset="0"/>
            </a:endParaRPr>
          </a:p>
        </p:txBody>
      </p:sp>
    </p:spTree>
    <p:extLst>
      <p:ext uri="{BB962C8B-B14F-4D97-AF65-F5344CB8AC3E}">
        <p14:creationId xmlns:p14="http://schemas.microsoft.com/office/powerpoint/2010/main" val="658986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725"/>
          <a:stretch/>
        </p:blipFill>
        <p:spPr>
          <a:xfrm>
            <a:off x="0" y="0"/>
            <a:ext cx="9144000" cy="5143500"/>
          </a:xfrm>
          <a:prstGeom prst="rect">
            <a:avLst/>
          </a:prstGeom>
        </p:spPr>
      </p:pic>
      <p:grpSp>
        <p:nvGrpSpPr>
          <p:cNvPr id="13" name="Group 12"/>
          <p:cNvGrpSpPr/>
          <p:nvPr/>
        </p:nvGrpSpPr>
        <p:grpSpPr>
          <a:xfrm>
            <a:off x="2646759" y="4007906"/>
            <a:ext cx="6497241" cy="1135594"/>
            <a:chOff x="2646759" y="4007906"/>
            <a:chExt cx="6497241" cy="1135594"/>
          </a:xfrm>
        </p:grpSpPr>
        <p:grpSp>
          <p:nvGrpSpPr>
            <p:cNvPr id="7" name="Group 6"/>
            <p:cNvGrpSpPr/>
            <p:nvPr/>
          </p:nvGrpSpPr>
          <p:grpSpPr>
            <a:xfrm>
              <a:off x="5118410" y="4007906"/>
              <a:ext cx="4025590" cy="1135594"/>
              <a:chOff x="4349773" y="3608654"/>
              <a:chExt cx="4794227" cy="1534846"/>
            </a:xfrm>
          </p:grpSpPr>
          <p:pic>
            <p:nvPicPr>
              <p:cNvPr id="3" name="Picture 2"/>
              <p:cNvPicPr>
                <a:picLocks noChangeAspect="1"/>
              </p:cNvPicPr>
              <p:nvPr/>
            </p:nvPicPr>
            <p:blipFill>
              <a:blip r:embed="rId3"/>
              <a:stretch>
                <a:fillRect/>
              </a:stretch>
            </p:blipFill>
            <p:spPr>
              <a:xfrm>
                <a:off x="6690360" y="3608654"/>
                <a:ext cx="2453640" cy="1534846"/>
              </a:xfrm>
              <a:prstGeom prst="rect">
                <a:avLst/>
              </a:prstGeom>
            </p:spPr>
          </p:pic>
          <p:pic>
            <p:nvPicPr>
              <p:cNvPr id="4" name="Picture 3"/>
              <p:cNvPicPr>
                <a:picLocks noChangeAspect="1"/>
              </p:cNvPicPr>
              <p:nvPr/>
            </p:nvPicPr>
            <p:blipFill>
              <a:blip r:embed="rId4"/>
              <a:stretch>
                <a:fillRect/>
              </a:stretch>
            </p:blipFill>
            <p:spPr>
              <a:xfrm>
                <a:off x="4349773" y="3608654"/>
                <a:ext cx="2340587" cy="1534846"/>
              </a:xfrm>
              <a:prstGeom prst="rect">
                <a:avLst/>
              </a:prstGeom>
            </p:spPr>
          </p:pic>
        </p:grpSp>
        <p:grpSp>
          <p:nvGrpSpPr>
            <p:cNvPr id="12" name="Group 11"/>
            <p:cNvGrpSpPr>
              <a:grpSpLocks noChangeAspect="1"/>
            </p:cNvGrpSpPr>
            <p:nvPr/>
          </p:nvGrpSpPr>
          <p:grpSpPr>
            <a:xfrm>
              <a:off x="2646759" y="4123621"/>
              <a:ext cx="2521831" cy="904164"/>
              <a:chOff x="1549400" y="3963779"/>
              <a:chExt cx="2130502" cy="763859"/>
            </a:xfrm>
          </p:grpSpPr>
          <p:pic>
            <p:nvPicPr>
              <p:cNvPr id="6" name="Picture 5"/>
              <p:cNvPicPr>
                <a:picLocks noChangeAspect="1"/>
              </p:cNvPicPr>
              <p:nvPr/>
            </p:nvPicPr>
            <p:blipFill rotWithShape="1">
              <a:blip r:embed="rId5"/>
              <a:srcRect r="59208" b="40507"/>
              <a:stretch/>
            </p:blipFill>
            <p:spPr>
              <a:xfrm>
                <a:off x="1549400" y="4007906"/>
                <a:ext cx="1455854" cy="675606"/>
              </a:xfrm>
              <a:prstGeom prst="rect">
                <a:avLst/>
              </a:prstGeom>
              <a:noFill/>
            </p:spPr>
          </p:pic>
          <p:pic>
            <p:nvPicPr>
              <p:cNvPr id="5" name="Picture 4"/>
              <p:cNvPicPr>
                <a:picLocks noChangeAspect="1"/>
              </p:cNvPicPr>
              <p:nvPr/>
            </p:nvPicPr>
            <p:blipFill>
              <a:blip r:embed="rId6"/>
              <a:stretch>
                <a:fillRect/>
              </a:stretch>
            </p:blipFill>
            <p:spPr>
              <a:xfrm>
                <a:off x="2916043" y="3963779"/>
                <a:ext cx="763859" cy="763859"/>
              </a:xfrm>
              <a:prstGeom prst="rect">
                <a:avLst/>
              </a:prstGeom>
            </p:spPr>
          </p:pic>
        </p:grpSp>
      </p:grpSp>
      <p:sp>
        <p:nvSpPr>
          <p:cNvPr id="10" name="Shape 54"/>
          <p:cNvSpPr txBox="1">
            <a:spLocks/>
          </p:cNvSpPr>
          <p:nvPr/>
        </p:nvSpPr>
        <p:spPr>
          <a:xfrm>
            <a:off x="401306" y="4416573"/>
            <a:ext cx="2290752" cy="619229"/>
          </a:xfrm>
          <a:prstGeom prst="rect">
            <a:avLst/>
          </a:prstGeom>
        </p:spPr>
        <p:txBody>
          <a:bodyPr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3399"/>
                </a:solidFill>
                <a:latin typeface="Calibri" charset="0"/>
                <a:ea typeface="Calibri" charset="0"/>
                <a:cs typeface="Calibri" charset="0"/>
                <a:sym typeface="Arial"/>
              </a:defRPr>
            </a:lvl1pPr>
          </a:lstStyle>
          <a:p>
            <a:pPr algn="ctr"/>
            <a:r>
              <a:rPr lang="en" sz="2400" b="1" dirty="0" smtClean="0">
                <a:solidFill>
                  <a:srgbClr val="AAC2FF"/>
                </a:solidFill>
                <a:latin typeface="Palatino Linotype" charset="0"/>
                <a:ea typeface="Palatino Linotype" charset="0"/>
                <a:cs typeface="Palatino Linotype" charset="0"/>
                <a:sym typeface="Calibri"/>
              </a:rPr>
              <a:t>Bassett</a:t>
            </a:r>
            <a:r>
              <a:rPr lang="en-US" sz="2400" b="1" dirty="0" smtClean="0">
                <a:solidFill>
                  <a:srgbClr val="AAC2FF"/>
                </a:solidFill>
                <a:latin typeface="Palatino Linotype" charset="0"/>
                <a:ea typeface="Palatino Linotype" charset="0"/>
                <a:cs typeface="Palatino Linotype" charset="0"/>
                <a:sym typeface="Calibri"/>
              </a:rPr>
              <a:t>-UMass </a:t>
            </a:r>
          </a:p>
          <a:p>
            <a:pPr algn="ctr"/>
            <a:r>
              <a:rPr lang="en-US" sz="2400" b="1" dirty="0" smtClean="0">
                <a:solidFill>
                  <a:srgbClr val="AAC2FF"/>
                </a:solidFill>
                <a:latin typeface="Palatino Linotype" charset="0"/>
                <a:ea typeface="Palatino Linotype" charset="0"/>
                <a:cs typeface="Palatino Linotype" charset="0"/>
                <a:sym typeface="Calibri"/>
              </a:rPr>
              <a:t>MAT ECHO</a:t>
            </a:r>
            <a:endParaRPr lang="en" sz="2400" b="1" dirty="0">
              <a:solidFill>
                <a:srgbClr val="AAC2FF"/>
              </a:solidFill>
              <a:latin typeface="Palatino Linotype" charset="0"/>
              <a:ea typeface="Palatino Linotype" charset="0"/>
              <a:cs typeface="Palatino Linotype" charset="0"/>
              <a:sym typeface="Calibri"/>
            </a:endParaRPr>
          </a:p>
        </p:txBody>
      </p:sp>
    </p:spTree>
    <p:extLst>
      <p:ext uri="{BB962C8B-B14F-4D97-AF65-F5344CB8AC3E}">
        <p14:creationId xmlns:p14="http://schemas.microsoft.com/office/powerpoint/2010/main" val="2027196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a:spLocks noGrp="1"/>
          </p:cNvSpPr>
          <p:nvPr>
            <p:ph type="ctrTitle"/>
          </p:nvPr>
        </p:nvSpPr>
        <p:spPr>
          <a:xfrm>
            <a:off x="171450" y="4444350"/>
            <a:ext cx="4225635" cy="619229"/>
          </a:xfrm>
          <a:prstGeom prst="rect">
            <a:avLst/>
          </a:prstGeom>
        </p:spPr>
        <p:txBody>
          <a:bodyPr lIns="91425" tIns="91425" rIns="91425" bIns="91425" anchor="b" anchorCtr="0">
            <a:noAutofit/>
          </a:bodyPr>
          <a:lstStyle/>
          <a:p>
            <a:pPr lvl="0" rtl="0">
              <a:spcBef>
                <a:spcPts val="0"/>
              </a:spcBef>
              <a:buNone/>
            </a:pPr>
            <a:r>
              <a:rPr lang="en" sz="2400" b="1" dirty="0" smtClean="0">
                <a:solidFill>
                  <a:srgbClr val="003399"/>
                </a:solidFill>
                <a:latin typeface="Palatino Linotype" charset="0"/>
                <a:ea typeface="Palatino Linotype" charset="0"/>
                <a:cs typeface="Palatino Linotype" charset="0"/>
                <a:sym typeface="Calibri"/>
              </a:rPr>
              <a:t>Bassett</a:t>
            </a:r>
            <a:r>
              <a:rPr lang="en-US" sz="2400" b="1" dirty="0" smtClean="0">
                <a:solidFill>
                  <a:srgbClr val="003399"/>
                </a:solidFill>
                <a:latin typeface="Palatino Linotype" charset="0"/>
                <a:ea typeface="Palatino Linotype" charset="0"/>
                <a:cs typeface="Palatino Linotype" charset="0"/>
                <a:sym typeface="Calibri"/>
              </a:rPr>
              <a:t>-UMass MAT ECHO</a:t>
            </a:r>
            <a:br>
              <a:rPr lang="en-US" sz="2400" b="1" dirty="0" smtClean="0">
                <a:solidFill>
                  <a:srgbClr val="003399"/>
                </a:solidFill>
                <a:latin typeface="Palatino Linotype" charset="0"/>
                <a:ea typeface="Palatino Linotype" charset="0"/>
                <a:cs typeface="Palatino Linotype" charset="0"/>
                <a:sym typeface="Calibri"/>
              </a:rPr>
            </a:br>
            <a:r>
              <a:rPr lang="en-US" sz="1400" b="1" dirty="0" smtClean="0">
                <a:solidFill>
                  <a:srgbClr val="003399"/>
                </a:solidFill>
                <a:latin typeface="Palatino Linotype" charset="0"/>
                <a:ea typeface="Palatino Linotype" charset="0"/>
                <a:cs typeface="Palatino Linotype" charset="0"/>
                <a:sym typeface="Calibri"/>
              </a:rPr>
              <a:t>1.18.2017</a:t>
            </a:r>
            <a:endParaRPr lang="en" sz="1400" b="1" dirty="0">
              <a:solidFill>
                <a:srgbClr val="003399"/>
              </a:solidFill>
              <a:latin typeface="Palatino Linotype" charset="0"/>
              <a:ea typeface="Palatino Linotype" charset="0"/>
              <a:cs typeface="Palatino Linotype" charset="0"/>
              <a:sym typeface="Calibri"/>
            </a:endParaRPr>
          </a:p>
        </p:txBody>
      </p:sp>
      <p:cxnSp>
        <p:nvCxnSpPr>
          <p:cNvPr id="7" name="Straight Connector 6"/>
          <p:cNvCxnSpPr/>
          <p:nvPr/>
        </p:nvCxnSpPr>
        <p:spPr>
          <a:xfrm>
            <a:off x="171450" y="1333000"/>
            <a:ext cx="8801100" cy="3810"/>
          </a:xfrm>
          <a:prstGeom prst="line">
            <a:avLst/>
          </a:prstGeom>
          <a:ln w="22225">
            <a:solidFill>
              <a:srgbClr val="003399"/>
            </a:solidFill>
          </a:ln>
        </p:spPr>
        <p:style>
          <a:lnRef idx="1">
            <a:schemeClr val="accent1"/>
          </a:lnRef>
          <a:fillRef idx="0">
            <a:schemeClr val="accent1"/>
          </a:fillRef>
          <a:effectRef idx="0">
            <a:schemeClr val="accent1"/>
          </a:effectRef>
          <a:fontRef idx="minor">
            <a:schemeClr val="tx1"/>
          </a:fontRef>
        </p:style>
      </p:cxnSp>
      <p:grpSp>
        <p:nvGrpSpPr>
          <p:cNvPr id="16" name="Group 15"/>
          <p:cNvGrpSpPr>
            <a:grpSpLocks noChangeAspect="1"/>
          </p:cNvGrpSpPr>
          <p:nvPr/>
        </p:nvGrpSpPr>
        <p:grpSpPr>
          <a:xfrm>
            <a:off x="4421459" y="4318090"/>
            <a:ext cx="4722541" cy="825410"/>
            <a:chOff x="2646759" y="4007906"/>
            <a:chExt cx="6497241" cy="1135594"/>
          </a:xfrm>
        </p:grpSpPr>
        <p:grpSp>
          <p:nvGrpSpPr>
            <p:cNvPr id="17" name="Group 16"/>
            <p:cNvGrpSpPr/>
            <p:nvPr/>
          </p:nvGrpSpPr>
          <p:grpSpPr>
            <a:xfrm>
              <a:off x="5118410" y="4007906"/>
              <a:ext cx="4025590" cy="1135594"/>
              <a:chOff x="4349773" y="3608654"/>
              <a:chExt cx="4794227" cy="1534846"/>
            </a:xfrm>
          </p:grpSpPr>
          <p:pic>
            <p:nvPicPr>
              <p:cNvPr id="21" name="Picture 20"/>
              <p:cNvPicPr>
                <a:picLocks noChangeAspect="1"/>
              </p:cNvPicPr>
              <p:nvPr/>
            </p:nvPicPr>
            <p:blipFill>
              <a:blip r:embed="rId3"/>
              <a:stretch>
                <a:fillRect/>
              </a:stretch>
            </p:blipFill>
            <p:spPr>
              <a:xfrm>
                <a:off x="6690360" y="3608654"/>
                <a:ext cx="2453640" cy="1534846"/>
              </a:xfrm>
              <a:prstGeom prst="rect">
                <a:avLst/>
              </a:prstGeom>
            </p:spPr>
          </p:pic>
          <p:pic>
            <p:nvPicPr>
              <p:cNvPr id="22" name="Picture 21"/>
              <p:cNvPicPr>
                <a:picLocks noChangeAspect="1"/>
              </p:cNvPicPr>
              <p:nvPr/>
            </p:nvPicPr>
            <p:blipFill>
              <a:blip r:embed="rId4"/>
              <a:stretch>
                <a:fillRect/>
              </a:stretch>
            </p:blipFill>
            <p:spPr>
              <a:xfrm>
                <a:off x="4349773" y="3608654"/>
                <a:ext cx="2340587" cy="1534846"/>
              </a:xfrm>
              <a:prstGeom prst="rect">
                <a:avLst/>
              </a:prstGeom>
            </p:spPr>
          </p:pic>
        </p:grpSp>
        <p:grpSp>
          <p:nvGrpSpPr>
            <p:cNvPr id="18" name="Group 17"/>
            <p:cNvGrpSpPr>
              <a:grpSpLocks noChangeAspect="1"/>
            </p:cNvGrpSpPr>
            <p:nvPr/>
          </p:nvGrpSpPr>
          <p:grpSpPr>
            <a:xfrm>
              <a:off x="2646759" y="4123621"/>
              <a:ext cx="2521831" cy="904164"/>
              <a:chOff x="1549400" y="3963779"/>
              <a:chExt cx="2130502" cy="763859"/>
            </a:xfrm>
          </p:grpSpPr>
          <p:pic>
            <p:nvPicPr>
              <p:cNvPr id="19" name="Picture 18"/>
              <p:cNvPicPr>
                <a:picLocks noChangeAspect="1"/>
              </p:cNvPicPr>
              <p:nvPr/>
            </p:nvPicPr>
            <p:blipFill rotWithShape="1">
              <a:blip r:embed="rId5"/>
              <a:srcRect r="59208" b="40507"/>
              <a:stretch/>
            </p:blipFill>
            <p:spPr>
              <a:xfrm>
                <a:off x="1549400" y="4007906"/>
                <a:ext cx="1455854" cy="675606"/>
              </a:xfrm>
              <a:prstGeom prst="rect">
                <a:avLst/>
              </a:prstGeom>
              <a:noFill/>
            </p:spPr>
          </p:pic>
          <p:pic>
            <p:nvPicPr>
              <p:cNvPr id="20" name="Picture 19"/>
              <p:cNvPicPr>
                <a:picLocks noChangeAspect="1"/>
              </p:cNvPicPr>
              <p:nvPr/>
            </p:nvPicPr>
            <p:blipFill>
              <a:blip r:embed="rId6"/>
              <a:stretch>
                <a:fillRect/>
              </a:stretch>
            </p:blipFill>
            <p:spPr>
              <a:xfrm>
                <a:off x="2916043" y="3963779"/>
                <a:ext cx="763859" cy="763859"/>
              </a:xfrm>
              <a:prstGeom prst="rect">
                <a:avLst/>
              </a:prstGeom>
            </p:spPr>
          </p:pic>
        </p:grpSp>
      </p:grpSp>
      <p:sp>
        <p:nvSpPr>
          <p:cNvPr id="14" name="Shape 55"/>
          <p:cNvSpPr txBox="1">
            <a:spLocks/>
          </p:cNvSpPr>
          <p:nvPr/>
        </p:nvSpPr>
        <p:spPr>
          <a:xfrm>
            <a:off x="136785" y="175890"/>
            <a:ext cx="8520600" cy="137973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ct val="100000"/>
              <a:buNone/>
              <a:defRPr sz="2800" b="0" i="0" u="none" strike="noStrike" cap="none">
                <a:solidFill>
                  <a:schemeClr val="dk2"/>
                </a:solidFill>
                <a:latin typeface="Calibri" charset="0"/>
                <a:ea typeface="Calibri" charset="0"/>
                <a:cs typeface="Calibri" charset="0"/>
                <a:sym typeface="Arial"/>
              </a:defRPr>
            </a:lvl1pPr>
            <a:lvl2pPr marR="0" lvl="1"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9pPr>
          </a:lstStyle>
          <a:p>
            <a:pPr>
              <a:lnSpc>
                <a:spcPct val="115000"/>
              </a:lnSpc>
            </a:pPr>
            <a:r>
              <a:rPr lang="en-US" dirty="0" smtClean="0">
                <a:solidFill>
                  <a:srgbClr val="003399"/>
                </a:solidFill>
                <a:latin typeface="Palatino Linotype" charset="0"/>
                <a:ea typeface="Palatino Linotype" charset="0"/>
                <a:cs typeface="Palatino Linotype" charset="0"/>
                <a:sym typeface="Calibri"/>
              </a:rPr>
              <a:t>Location for Buprenorphine Induction:</a:t>
            </a:r>
          </a:p>
          <a:p>
            <a:pPr>
              <a:lnSpc>
                <a:spcPct val="115000"/>
              </a:lnSpc>
            </a:pPr>
            <a:r>
              <a:rPr lang="en-US" dirty="0" smtClean="0">
                <a:solidFill>
                  <a:srgbClr val="003399"/>
                </a:solidFill>
                <a:latin typeface="Palatino Linotype" charset="0"/>
                <a:ea typeface="Palatino Linotype" charset="0"/>
                <a:cs typeface="Palatino Linotype" charset="0"/>
                <a:sym typeface="Calibri"/>
              </a:rPr>
              <a:t>A Look at the Evidence</a:t>
            </a:r>
          </a:p>
          <a:p>
            <a:pPr>
              <a:lnSpc>
                <a:spcPct val="115000"/>
              </a:lnSpc>
            </a:pPr>
            <a:endParaRPr lang="en" sz="2400" dirty="0">
              <a:solidFill>
                <a:srgbClr val="003399"/>
              </a:solidFill>
              <a:latin typeface="Palatino Linotype" charset="0"/>
              <a:ea typeface="Palatino Linotype" charset="0"/>
              <a:cs typeface="Palatino Linotype" charset="0"/>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445024"/>
            <a:ext cx="8520600" cy="2253132"/>
          </a:xfrm>
        </p:spPr>
        <p:txBody>
          <a:bodyPr/>
          <a:lstStyle/>
          <a:p>
            <a:r>
              <a:rPr lang="en-US" dirty="0" smtClean="0">
                <a:solidFill>
                  <a:srgbClr val="003399"/>
                </a:solidFill>
              </a:rPr>
              <a:t>Does the location of buprenorphine induction influence treatment success? </a:t>
            </a:r>
            <a:r>
              <a:rPr lang="en-US" dirty="0" smtClean="0">
                <a:solidFill>
                  <a:srgbClr val="FFAB40"/>
                </a:solidFill>
              </a:rPr>
              <a:t>No</a:t>
            </a:r>
            <a:r>
              <a:rPr lang="en-US" dirty="0" smtClean="0">
                <a:solidFill>
                  <a:srgbClr val="003399"/>
                </a:solidFill>
              </a:rPr>
              <a:t> </a:t>
            </a:r>
            <a:br>
              <a:rPr lang="en-US" dirty="0" smtClean="0">
                <a:solidFill>
                  <a:srgbClr val="003399"/>
                </a:solidFill>
              </a:rPr>
            </a:br>
            <a:r>
              <a:rPr lang="en-US" sz="1400" dirty="0" smtClean="0">
                <a:solidFill>
                  <a:srgbClr val="003399"/>
                </a:solidFill>
              </a:rPr>
              <a:t> </a:t>
            </a:r>
            <a:r>
              <a:rPr lang="en-US" dirty="0" smtClean="0">
                <a:solidFill>
                  <a:srgbClr val="003399"/>
                </a:solidFill>
              </a:rPr>
              <a:t/>
            </a:r>
            <a:br>
              <a:rPr lang="en-US" dirty="0" smtClean="0">
                <a:solidFill>
                  <a:srgbClr val="003399"/>
                </a:solidFill>
              </a:rPr>
            </a:br>
            <a:r>
              <a:rPr lang="en-US" dirty="0" smtClean="0">
                <a:solidFill>
                  <a:srgbClr val="003399"/>
                </a:solidFill>
              </a:rPr>
              <a:t>Can compelling office-based induction lead to negative effects? </a:t>
            </a:r>
            <a:r>
              <a:rPr lang="en-US" dirty="0" smtClean="0">
                <a:solidFill>
                  <a:srgbClr val="FFAB40"/>
                </a:solidFill>
              </a:rPr>
              <a:t>Yes</a:t>
            </a:r>
            <a:br>
              <a:rPr lang="en-US" dirty="0" smtClean="0">
                <a:solidFill>
                  <a:srgbClr val="FFAB40"/>
                </a:solidFill>
              </a:rPr>
            </a:br>
            <a:r>
              <a:rPr lang="en-US" sz="1400" dirty="0" smtClean="0">
                <a:solidFill>
                  <a:srgbClr val="FFAB40"/>
                </a:solidFill>
              </a:rPr>
              <a:t> </a:t>
            </a:r>
            <a:r>
              <a:rPr lang="en-US" dirty="0" smtClean="0">
                <a:solidFill>
                  <a:srgbClr val="FFAB40"/>
                </a:solidFill>
              </a:rPr>
              <a:t/>
            </a:r>
            <a:br>
              <a:rPr lang="en-US" dirty="0" smtClean="0">
                <a:solidFill>
                  <a:srgbClr val="FFAB40"/>
                </a:solidFill>
              </a:rPr>
            </a:br>
            <a:r>
              <a:rPr lang="en-US" dirty="0" smtClean="0">
                <a:solidFill>
                  <a:srgbClr val="003399"/>
                </a:solidFill>
              </a:rPr>
              <a:t/>
            </a:r>
            <a:br>
              <a:rPr lang="en-US" dirty="0" smtClean="0">
                <a:solidFill>
                  <a:srgbClr val="003399"/>
                </a:solidFill>
              </a:rPr>
            </a:br>
            <a:r>
              <a:rPr lang="en-US" dirty="0" smtClean="0">
                <a:solidFill>
                  <a:srgbClr val="003399"/>
                </a:solidFill>
              </a:rPr>
              <a:t/>
            </a:r>
            <a:br>
              <a:rPr lang="en-US" dirty="0" smtClean="0">
                <a:solidFill>
                  <a:srgbClr val="003399"/>
                </a:solidFill>
              </a:rPr>
            </a:br>
            <a:r>
              <a:rPr lang="en-US" dirty="0" smtClean="0">
                <a:solidFill>
                  <a:srgbClr val="003399"/>
                </a:solidFill>
              </a:rPr>
              <a:t/>
            </a:r>
            <a:br>
              <a:rPr lang="en-US" dirty="0" smtClean="0">
                <a:solidFill>
                  <a:srgbClr val="003399"/>
                </a:solidFill>
              </a:rPr>
            </a:br>
            <a:r>
              <a:rPr lang="en-US" dirty="0" smtClean="0">
                <a:solidFill>
                  <a:srgbClr val="003399"/>
                </a:solidFill>
              </a:rPr>
              <a:t/>
            </a:r>
            <a:br>
              <a:rPr lang="en-US" dirty="0" smtClean="0">
                <a:solidFill>
                  <a:srgbClr val="003399"/>
                </a:solidFill>
              </a:rPr>
            </a:br>
            <a:r>
              <a:rPr lang="en-US" dirty="0" smtClean="0">
                <a:solidFill>
                  <a:srgbClr val="003399"/>
                </a:solidFill>
              </a:rPr>
              <a:t/>
            </a:r>
            <a:br>
              <a:rPr lang="en-US" dirty="0" smtClean="0">
                <a:solidFill>
                  <a:srgbClr val="003399"/>
                </a:solidFill>
              </a:rPr>
            </a:br>
            <a:r>
              <a:rPr lang="en-US" dirty="0" smtClean="0">
                <a:solidFill>
                  <a:srgbClr val="003399"/>
                </a:solidFill>
              </a:rPr>
              <a:t/>
            </a:r>
            <a:br>
              <a:rPr lang="en-US" dirty="0" smtClean="0">
                <a:solidFill>
                  <a:srgbClr val="003399"/>
                </a:solidFill>
              </a:rPr>
            </a:br>
            <a:endParaRPr lang="en-US" dirty="0">
              <a:solidFill>
                <a:srgbClr val="003399"/>
              </a:solidFill>
            </a:endParaRPr>
          </a:p>
        </p:txBody>
      </p:sp>
      <p:sp>
        <p:nvSpPr>
          <p:cNvPr id="6" name="Shape 72"/>
          <p:cNvSpPr txBox="1">
            <a:spLocks noGrp="1"/>
          </p:cNvSpPr>
          <p:nvPr>
            <p:ph type="body" idx="1"/>
          </p:nvPr>
        </p:nvSpPr>
        <p:spPr>
          <a:xfrm>
            <a:off x="311700" y="2827864"/>
            <a:ext cx="8521700" cy="1795755"/>
          </a:xfrm>
          <a:prstGeom prst="rect">
            <a:avLst/>
          </a:prstGeom>
        </p:spPr>
        <p:txBody>
          <a:bodyPr lIns="91425" tIns="91425" rIns="91425" bIns="91425" anchor="t" anchorCtr="0">
            <a:noAutofit/>
          </a:bodyPr>
          <a:lstStyle/>
          <a:p>
            <a:pPr lvl="0" fontAlgn="base">
              <a:lnSpc>
                <a:spcPct val="100000"/>
              </a:lnSpc>
              <a:spcAft>
                <a:spcPts val="600"/>
              </a:spcAft>
              <a:buClrTx/>
              <a:buSzTx/>
              <a:defRPr/>
            </a:pPr>
            <a:r>
              <a:rPr lang="en-US" sz="2800" dirty="0" smtClean="0">
                <a:solidFill>
                  <a:srgbClr val="003399"/>
                </a:solidFill>
              </a:rPr>
              <a:t>A look at buprenorphine induction:</a:t>
            </a:r>
            <a:endParaRPr lang="en-US" sz="2800" b="1" dirty="0" smtClean="0">
              <a:solidFill>
                <a:srgbClr val="003399"/>
              </a:solidFill>
            </a:endParaRPr>
          </a:p>
          <a:p>
            <a:pPr marL="457200" indent="-457200" fontAlgn="base">
              <a:lnSpc>
                <a:spcPct val="100000"/>
              </a:lnSpc>
              <a:spcAft>
                <a:spcPts val="600"/>
              </a:spcAft>
              <a:buClrTx/>
              <a:buSzTx/>
              <a:buFont typeface="+mj-lt"/>
              <a:buAutoNum type="alphaUcPeriod"/>
              <a:defRPr/>
            </a:pPr>
            <a:r>
              <a:rPr lang="en-US" sz="2000" dirty="0" smtClean="0">
                <a:solidFill>
                  <a:srgbClr val="003399"/>
                </a:solidFill>
              </a:rPr>
              <a:t>Where does the idea of induction come from? </a:t>
            </a:r>
            <a:endParaRPr lang="en-US" sz="2000" dirty="0">
              <a:solidFill>
                <a:srgbClr val="003399"/>
              </a:solidFill>
            </a:endParaRPr>
          </a:p>
          <a:p>
            <a:pPr marL="457200" lvl="0" indent="-457200" fontAlgn="base">
              <a:lnSpc>
                <a:spcPct val="100000"/>
              </a:lnSpc>
              <a:spcAft>
                <a:spcPts val="600"/>
              </a:spcAft>
              <a:buClrTx/>
              <a:buSzTx/>
              <a:buFont typeface="+mj-lt"/>
              <a:buAutoNum type="alphaUcPeriod"/>
              <a:defRPr/>
            </a:pPr>
            <a:r>
              <a:rPr lang="en-US" sz="2000" dirty="0" smtClean="0">
                <a:solidFill>
                  <a:srgbClr val="003399"/>
                </a:solidFill>
              </a:rPr>
              <a:t>Home vs. office-based induction </a:t>
            </a:r>
            <a:endParaRPr lang="en-US" sz="2000" dirty="0">
              <a:solidFill>
                <a:srgbClr val="003399"/>
              </a:solidFill>
            </a:endParaRPr>
          </a:p>
          <a:p>
            <a:pPr marL="457200" lvl="0" indent="-457200" fontAlgn="base">
              <a:lnSpc>
                <a:spcPct val="100000"/>
              </a:lnSpc>
              <a:spcAft>
                <a:spcPts val="600"/>
              </a:spcAft>
              <a:buClrTx/>
              <a:buSzTx/>
              <a:buFont typeface="+mj-lt"/>
              <a:buAutoNum type="alphaUcPeriod"/>
              <a:defRPr/>
            </a:pPr>
            <a:r>
              <a:rPr lang="en-US" sz="2000" dirty="0" smtClean="0">
                <a:solidFill>
                  <a:srgbClr val="003399"/>
                </a:solidFill>
              </a:rPr>
              <a:t>Are there evidence-based indications for office-based inductions?</a:t>
            </a:r>
            <a:endParaRPr lang="en-US" sz="2000" dirty="0"/>
          </a:p>
        </p:txBody>
      </p:sp>
    </p:spTree>
    <p:extLst>
      <p:ext uri="{BB962C8B-B14F-4D97-AF65-F5344CB8AC3E}">
        <p14:creationId xmlns:p14="http://schemas.microsoft.com/office/powerpoint/2010/main" val="2541185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72"/>
          <p:cNvSpPr txBox="1">
            <a:spLocks/>
          </p:cNvSpPr>
          <p:nvPr/>
        </p:nvSpPr>
        <p:spPr>
          <a:xfrm>
            <a:off x="113641" y="197237"/>
            <a:ext cx="3226149" cy="4876567"/>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3399"/>
                </a:solidFill>
                <a:latin typeface="Calibri" charset="0"/>
                <a:ea typeface="Calibri" charset="0"/>
                <a:cs typeface="Calibri" charset="0"/>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344488" indent="-344488" fontAlgn="base">
              <a:spcAft>
                <a:spcPts val="600"/>
              </a:spcAft>
              <a:buFont typeface=".AppleSystemUIFont" charset="-120"/>
              <a:buChar char="—"/>
              <a:defRPr/>
            </a:pPr>
            <a:r>
              <a:rPr lang="en-US" sz="2200" dirty="0" smtClean="0"/>
              <a:t>Office-based “induction” for buprenorphine (2004) appears to have been influenced by the process of methadone induction</a:t>
            </a:r>
          </a:p>
          <a:p>
            <a:pPr marL="344488" indent="-344488" fontAlgn="base">
              <a:spcAft>
                <a:spcPts val="600"/>
              </a:spcAft>
              <a:buFont typeface=".AppleSystemUIFont" charset="-120"/>
              <a:buChar char="—"/>
              <a:defRPr/>
            </a:pPr>
            <a:r>
              <a:rPr lang="en-US" sz="2200" dirty="0" smtClean="0"/>
              <a:t>Whereas the concern with methadone induction was overdose, the concern with buprenorphine was precipitated withdrawal</a:t>
            </a:r>
          </a:p>
          <a:p>
            <a:pPr marL="285750" indent="-285750" fontAlgn="base">
              <a:spcAft>
                <a:spcPts val="600"/>
              </a:spcAft>
              <a:buFont typeface=".AppleSystemUIFont" charset="-120"/>
              <a:buChar char="—"/>
              <a:defRPr/>
            </a:pPr>
            <a:endParaRPr lang="en-US" sz="2200" dirty="0"/>
          </a:p>
          <a:p>
            <a:pPr marL="285750" indent="-285750" fontAlgn="base">
              <a:spcAft>
                <a:spcPts val="600"/>
              </a:spcAft>
              <a:buFont typeface=".AppleSystemUIFont" charset="-120"/>
              <a:buChar char="—"/>
              <a:defRPr/>
            </a:pPr>
            <a:endParaRPr lang="en-US" sz="2200" dirty="0" smtClean="0"/>
          </a:p>
          <a:p>
            <a:pPr marL="285750" indent="-285750" fontAlgn="base">
              <a:spcAft>
                <a:spcPts val="600"/>
              </a:spcAft>
              <a:buFont typeface=".AppleSystemUIFont" charset="-120"/>
              <a:buChar char="—"/>
              <a:defRPr/>
            </a:pPr>
            <a:endParaRPr lang="en-US" sz="2200" dirty="0" smtClean="0"/>
          </a:p>
          <a:p>
            <a:pPr marL="285750" indent="-285750" fontAlgn="base">
              <a:spcAft>
                <a:spcPts val="600"/>
              </a:spcAft>
              <a:buFont typeface=".AppleSystemUIFont" charset="-120"/>
              <a:buChar char="—"/>
              <a:defRPr/>
            </a:pPr>
            <a:endParaRPr lang="en-US" sz="2200" dirty="0"/>
          </a:p>
          <a:p>
            <a:pPr marL="285750" indent="-285750" fontAlgn="base">
              <a:spcAft>
                <a:spcPts val="600"/>
              </a:spcAft>
              <a:buFont typeface=".AppleSystemUIFont" charset="-120"/>
              <a:buChar char="—"/>
              <a:defRPr/>
            </a:pPr>
            <a:endParaRPr lang="en-US" sz="2200" dirty="0" smtClean="0"/>
          </a:p>
        </p:txBody>
      </p:sp>
      <p:pic>
        <p:nvPicPr>
          <p:cNvPr id="4" name="Picture 3"/>
          <p:cNvPicPr>
            <a:picLocks noChangeAspect="1"/>
          </p:cNvPicPr>
          <p:nvPr/>
        </p:nvPicPr>
        <p:blipFill>
          <a:blip r:embed="rId3"/>
          <a:stretch>
            <a:fillRect/>
          </a:stretch>
        </p:blipFill>
        <p:spPr>
          <a:xfrm>
            <a:off x="3434575" y="663248"/>
            <a:ext cx="5578479" cy="2570606"/>
          </a:xfrm>
          <a:prstGeom prst="rect">
            <a:avLst/>
          </a:prstGeom>
        </p:spPr>
      </p:pic>
      <p:sp>
        <p:nvSpPr>
          <p:cNvPr id="5" name="TextBox 4"/>
          <p:cNvSpPr txBox="1"/>
          <p:nvPr/>
        </p:nvSpPr>
        <p:spPr>
          <a:xfrm>
            <a:off x="3434575" y="3233854"/>
            <a:ext cx="5391614" cy="461665"/>
          </a:xfrm>
          <a:prstGeom prst="rect">
            <a:avLst/>
          </a:prstGeom>
          <a:noFill/>
        </p:spPr>
        <p:txBody>
          <a:bodyPr wrap="square" rtlCol="0">
            <a:spAutoFit/>
          </a:bodyPr>
          <a:lstStyle/>
          <a:p>
            <a:r>
              <a:rPr lang="en-US" sz="1200" i="1" dirty="0" smtClean="0">
                <a:solidFill>
                  <a:srgbClr val="595959"/>
                </a:solidFill>
                <a:latin typeface="Calibri" charset="0"/>
                <a:ea typeface="Calibri" charset="0"/>
                <a:cs typeface="Calibri" charset="0"/>
              </a:rPr>
              <a:t>TIP 40: Clinical </a:t>
            </a:r>
            <a:r>
              <a:rPr lang="en-US" sz="1200" i="1" dirty="0">
                <a:solidFill>
                  <a:srgbClr val="595959"/>
                </a:solidFill>
                <a:latin typeface="Calibri" charset="0"/>
                <a:ea typeface="Calibri" charset="0"/>
                <a:cs typeface="Calibri" charset="0"/>
              </a:rPr>
              <a:t>Guidelines for the Use of Buprenorphine in the Treatment of Opioid </a:t>
            </a:r>
            <a:r>
              <a:rPr lang="en-US" sz="1200" i="1" dirty="0" smtClean="0">
                <a:solidFill>
                  <a:srgbClr val="595959"/>
                </a:solidFill>
                <a:latin typeface="Calibri" charset="0"/>
                <a:ea typeface="Calibri" charset="0"/>
                <a:cs typeface="Calibri" charset="0"/>
              </a:rPr>
              <a:t>Addiction (2004)</a:t>
            </a:r>
            <a:endParaRPr lang="en-US" sz="1200" i="1" dirty="0">
              <a:solidFill>
                <a:srgbClr val="595959"/>
              </a:solidFill>
            </a:endParaRPr>
          </a:p>
        </p:txBody>
      </p:sp>
      <p:sp>
        <p:nvSpPr>
          <p:cNvPr id="6" name="Rectangle 5"/>
          <p:cNvSpPr/>
          <p:nvPr/>
        </p:nvSpPr>
        <p:spPr>
          <a:xfrm>
            <a:off x="3434575" y="1120697"/>
            <a:ext cx="5578479" cy="591015"/>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434575" y="2340012"/>
            <a:ext cx="5578479" cy="364159"/>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434575" y="4734372"/>
            <a:ext cx="3780202" cy="307777"/>
          </a:xfrm>
          <a:prstGeom prst="rect">
            <a:avLst/>
          </a:prstGeom>
        </p:spPr>
        <p:txBody>
          <a:bodyPr wrap="none">
            <a:spAutoFit/>
          </a:bodyPr>
          <a:lstStyle/>
          <a:p>
            <a:pPr fontAlgn="base">
              <a:spcAft>
                <a:spcPts val="600"/>
              </a:spcAft>
              <a:defRPr/>
            </a:pPr>
            <a:r>
              <a:rPr lang="en-US" i="1" dirty="0" smtClean="0">
                <a:solidFill>
                  <a:srgbClr val="003399"/>
                </a:solidFill>
                <a:latin typeface="Calibri" charset="0"/>
                <a:ea typeface="Calibri" charset="0"/>
                <a:cs typeface="Calibri" charset="0"/>
              </a:rPr>
              <a:t>A. Where </a:t>
            </a:r>
            <a:r>
              <a:rPr lang="en-US" i="1" dirty="0">
                <a:solidFill>
                  <a:srgbClr val="003399"/>
                </a:solidFill>
                <a:latin typeface="Calibri" charset="0"/>
                <a:ea typeface="Calibri" charset="0"/>
                <a:cs typeface="Calibri" charset="0"/>
              </a:rPr>
              <a:t>does the idea of induction come from? </a:t>
            </a:r>
          </a:p>
        </p:txBody>
      </p:sp>
    </p:spTree>
    <p:extLst>
      <p:ext uri="{BB962C8B-B14F-4D97-AF65-F5344CB8AC3E}">
        <p14:creationId xmlns:p14="http://schemas.microsoft.com/office/powerpoint/2010/main" val="610569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10029" y="0"/>
            <a:ext cx="6923942" cy="5143500"/>
          </a:xfrm>
          <a:prstGeom prst="rect">
            <a:avLst/>
          </a:prstGeom>
        </p:spPr>
      </p:pic>
      <p:sp>
        <p:nvSpPr>
          <p:cNvPr id="3" name="Rectangle 2"/>
          <p:cNvSpPr/>
          <p:nvPr/>
        </p:nvSpPr>
        <p:spPr>
          <a:xfrm>
            <a:off x="315291" y="4734372"/>
            <a:ext cx="3780202" cy="307777"/>
          </a:xfrm>
          <a:prstGeom prst="rect">
            <a:avLst/>
          </a:prstGeom>
        </p:spPr>
        <p:txBody>
          <a:bodyPr wrap="none">
            <a:spAutoFit/>
          </a:bodyPr>
          <a:lstStyle/>
          <a:p>
            <a:pPr fontAlgn="base">
              <a:spcAft>
                <a:spcPts val="600"/>
              </a:spcAft>
              <a:defRPr/>
            </a:pPr>
            <a:r>
              <a:rPr lang="en-US" i="1" dirty="0" smtClean="0">
                <a:solidFill>
                  <a:srgbClr val="003399"/>
                </a:solidFill>
                <a:latin typeface="Calibri" charset="0"/>
                <a:ea typeface="Calibri" charset="0"/>
                <a:cs typeface="Calibri" charset="0"/>
              </a:rPr>
              <a:t>A. Where </a:t>
            </a:r>
            <a:r>
              <a:rPr lang="en-US" i="1" dirty="0">
                <a:solidFill>
                  <a:srgbClr val="003399"/>
                </a:solidFill>
                <a:latin typeface="Calibri" charset="0"/>
                <a:ea typeface="Calibri" charset="0"/>
                <a:cs typeface="Calibri" charset="0"/>
              </a:rPr>
              <a:t>does the idea of induction come from? </a:t>
            </a:r>
          </a:p>
        </p:txBody>
      </p:sp>
    </p:spTree>
    <p:extLst>
      <p:ext uri="{BB962C8B-B14F-4D97-AF65-F5344CB8AC3E}">
        <p14:creationId xmlns:p14="http://schemas.microsoft.com/office/powerpoint/2010/main" val="93320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66592" y="0"/>
            <a:ext cx="3877408" cy="5143500"/>
          </a:xfrm>
          <a:prstGeom prst="rect">
            <a:avLst/>
          </a:prstGeom>
        </p:spPr>
      </p:pic>
      <p:sp>
        <p:nvSpPr>
          <p:cNvPr id="3" name="Rectangle 2"/>
          <p:cNvSpPr/>
          <p:nvPr/>
        </p:nvSpPr>
        <p:spPr>
          <a:xfrm>
            <a:off x="199103" y="65187"/>
            <a:ext cx="4955458" cy="5078313"/>
          </a:xfrm>
          <a:prstGeom prst="rect">
            <a:avLst/>
          </a:prstGeom>
        </p:spPr>
        <p:txBody>
          <a:bodyPr wrap="square">
            <a:spAutoFit/>
          </a:bodyPr>
          <a:lstStyle/>
          <a:p>
            <a:r>
              <a:rPr lang="en-US" sz="1800" dirty="0" smtClean="0">
                <a:solidFill>
                  <a:srgbClr val="595959"/>
                </a:solidFill>
                <a:latin typeface="Calibri" charset="0"/>
                <a:ea typeface="Calibri" charset="0"/>
                <a:cs typeface="Calibri" charset="0"/>
              </a:rPr>
              <a:t>Several </a:t>
            </a:r>
            <a:r>
              <a:rPr lang="en-US" sz="1800" dirty="0">
                <a:solidFill>
                  <a:srgbClr val="595959"/>
                </a:solidFill>
                <a:latin typeface="Calibri" charset="0"/>
                <a:ea typeface="Calibri" charset="0"/>
                <a:cs typeface="Calibri" charset="0"/>
              </a:rPr>
              <a:t>survey studies </a:t>
            </a:r>
            <a:r>
              <a:rPr lang="en-US" sz="1800" dirty="0" smtClean="0">
                <a:solidFill>
                  <a:srgbClr val="595959"/>
                </a:solidFill>
                <a:latin typeface="Calibri" charset="0"/>
                <a:ea typeface="Calibri" charset="0"/>
                <a:cs typeface="Calibri" charset="0"/>
              </a:rPr>
              <a:t>indicate that </a:t>
            </a:r>
            <a:r>
              <a:rPr lang="en-US" sz="1800" dirty="0">
                <a:solidFill>
                  <a:srgbClr val="595959"/>
                </a:solidFill>
                <a:latin typeface="Calibri" charset="0"/>
                <a:ea typeface="Calibri" charset="0"/>
                <a:cs typeface="Calibri" charset="0"/>
              </a:rPr>
              <a:t>the </a:t>
            </a:r>
            <a:r>
              <a:rPr lang="en-US" sz="1800" dirty="0">
                <a:solidFill>
                  <a:srgbClr val="EB9E3E"/>
                </a:solidFill>
                <a:latin typeface="Calibri" charset="0"/>
                <a:ea typeface="Calibri" charset="0"/>
                <a:cs typeface="Calibri" charset="0"/>
              </a:rPr>
              <a:t>induction challenge </a:t>
            </a:r>
            <a:r>
              <a:rPr lang="en-US" sz="1800" dirty="0" smtClean="0">
                <a:solidFill>
                  <a:srgbClr val="EB9E3E"/>
                </a:solidFill>
                <a:latin typeface="Calibri" charset="0"/>
                <a:ea typeface="Calibri" charset="0"/>
                <a:cs typeface="Calibri" charset="0"/>
              </a:rPr>
              <a:t>limits physician </a:t>
            </a:r>
            <a:r>
              <a:rPr lang="en-US" sz="1800" dirty="0">
                <a:solidFill>
                  <a:srgbClr val="EB9E3E"/>
                </a:solidFill>
                <a:latin typeface="Calibri" charset="0"/>
                <a:ea typeface="Calibri" charset="0"/>
                <a:cs typeface="Calibri" charset="0"/>
              </a:rPr>
              <a:t>adoption of </a:t>
            </a:r>
            <a:r>
              <a:rPr lang="en-US" sz="1800" dirty="0" smtClean="0">
                <a:solidFill>
                  <a:srgbClr val="EB9E3E"/>
                </a:solidFill>
                <a:latin typeface="Calibri" charset="0"/>
                <a:ea typeface="Calibri" charset="0"/>
                <a:cs typeface="Calibri" charset="0"/>
              </a:rPr>
              <a:t>buprenorphine treatment </a:t>
            </a:r>
            <a:r>
              <a:rPr lang="en-US" sz="1800" dirty="0">
                <a:solidFill>
                  <a:srgbClr val="EB9E3E"/>
                </a:solidFill>
                <a:latin typeface="Calibri" charset="0"/>
                <a:ea typeface="Calibri" charset="0"/>
                <a:cs typeface="Calibri" charset="0"/>
              </a:rPr>
              <a:t>in clinical </a:t>
            </a:r>
            <a:r>
              <a:rPr lang="en-US" sz="1800" dirty="0" smtClean="0">
                <a:solidFill>
                  <a:srgbClr val="EB9E3E"/>
                </a:solidFill>
                <a:latin typeface="Calibri" charset="0"/>
                <a:ea typeface="Calibri" charset="0"/>
                <a:cs typeface="Calibri" charset="0"/>
              </a:rPr>
              <a:t>practice. </a:t>
            </a:r>
            <a:r>
              <a:rPr lang="en-US" sz="1800" dirty="0" smtClean="0">
                <a:solidFill>
                  <a:srgbClr val="595959"/>
                </a:solidFill>
                <a:latin typeface="Calibri" charset="0"/>
                <a:ea typeface="Calibri" charset="0"/>
                <a:cs typeface="Calibri" charset="0"/>
              </a:rPr>
              <a:t>Induction </a:t>
            </a:r>
            <a:r>
              <a:rPr lang="en-US" sz="1800" dirty="0">
                <a:solidFill>
                  <a:srgbClr val="595959"/>
                </a:solidFill>
                <a:latin typeface="Calibri" charset="0"/>
                <a:ea typeface="Calibri" charset="0"/>
                <a:cs typeface="Calibri" charset="0"/>
              </a:rPr>
              <a:t>appears to </a:t>
            </a:r>
            <a:r>
              <a:rPr lang="en-US" sz="1800" dirty="0" smtClean="0">
                <a:solidFill>
                  <a:srgbClr val="595959"/>
                </a:solidFill>
                <a:latin typeface="Calibri" charset="0"/>
                <a:ea typeface="Calibri" charset="0"/>
                <a:cs typeface="Calibri" charset="0"/>
              </a:rPr>
              <a:t>pose a </a:t>
            </a:r>
            <a:r>
              <a:rPr lang="en-US" sz="1800" dirty="0">
                <a:solidFill>
                  <a:srgbClr val="595959"/>
                </a:solidFill>
                <a:latin typeface="Calibri" charset="0"/>
                <a:ea typeface="Calibri" charset="0"/>
                <a:cs typeface="Calibri" charset="0"/>
              </a:rPr>
              <a:t>greater challenge for </a:t>
            </a:r>
            <a:r>
              <a:rPr lang="en-US" sz="1800" dirty="0" smtClean="0">
                <a:solidFill>
                  <a:srgbClr val="595959"/>
                </a:solidFill>
                <a:latin typeface="Calibri" charset="0"/>
                <a:ea typeface="Calibri" charset="0"/>
                <a:cs typeface="Calibri" charset="0"/>
              </a:rPr>
              <a:t>inexperienced buprenorphine </a:t>
            </a:r>
            <a:r>
              <a:rPr lang="en-US" sz="1800" dirty="0">
                <a:solidFill>
                  <a:srgbClr val="595959"/>
                </a:solidFill>
                <a:latin typeface="Calibri" charset="0"/>
                <a:ea typeface="Calibri" charset="0"/>
                <a:cs typeface="Calibri" charset="0"/>
              </a:rPr>
              <a:t>providers </a:t>
            </a:r>
            <a:r>
              <a:rPr lang="en-US" sz="1800" dirty="0" smtClean="0">
                <a:solidFill>
                  <a:srgbClr val="595959"/>
                </a:solidFill>
                <a:latin typeface="Calibri" charset="0"/>
                <a:ea typeface="Calibri" charset="0"/>
                <a:cs typeface="Calibri" charset="0"/>
              </a:rPr>
              <a:t>including buprenorphine-certified addiction </a:t>
            </a:r>
            <a:r>
              <a:rPr lang="en-US" sz="1800" dirty="0">
                <a:solidFill>
                  <a:srgbClr val="595959"/>
                </a:solidFill>
                <a:latin typeface="Calibri" charset="0"/>
                <a:ea typeface="Calibri" charset="0"/>
                <a:cs typeface="Calibri" charset="0"/>
              </a:rPr>
              <a:t>specialists early </a:t>
            </a:r>
            <a:r>
              <a:rPr lang="en-US" sz="1800" dirty="0" smtClean="0">
                <a:solidFill>
                  <a:srgbClr val="595959"/>
                </a:solidFill>
                <a:latin typeface="Calibri" charset="0"/>
                <a:ea typeface="Calibri" charset="0"/>
                <a:cs typeface="Calibri" charset="0"/>
              </a:rPr>
              <a:t>after buprenorphine </a:t>
            </a:r>
            <a:r>
              <a:rPr lang="en-US" sz="1800" dirty="0">
                <a:solidFill>
                  <a:srgbClr val="595959"/>
                </a:solidFill>
                <a:latin typeface="Calibri" charset="0"/>
                <a:ea typeface="Calibri" charset="0"/>
                <a:cs typeface="Calibri" charset="0"/>
              </a:rPr>
              <a:t>became available in </a:t>
            </a:r>
            <a:r>
              <a:rPr lang="en-US" sz="1800" dirty="0" smtClean="0">
                <a:solidFill>
                  <a:srgbClr val="595959"/>
                </a:solidFill>
                <a:latin typeface="Calibri" charset="0"/>
                <a:ea typeface="Calibri" charset="0"/>
                <a:cs typeface="Calibri" charset="0"/>
              </a:rPr>
              <a:t>the United States and psychiatrists </a:t>
            </a:r>
            <a:r>
              <a:rPr lang="en-US" sz="1800" dirty="0">
                <a:solidFill>
                  <a:srgbClr val="595959"/>
                </a:solidFill>
                <a:latin typeface="Calibri" charset="0"/>
                <a:ea typeface="Calibri" charset="0"/>
                <a:cs typeface="Calibri" charset="0"/>
              </a:rPr>
              <a:t>and generalists after </a:t>
            </a:r>
            <a:r>
              <a:rPr lang="en-US" sz="1800" dirty="0" smtClean="0">
                <a:solidFill>
                  <a:srgbClr val="595959"/>
                </a:solidFill>
                <a:latin typeface="Calibri" charset="0"/>
                <a:ea typeface="Calibri" charset="0"/>
                <a:cs typeface="Calibri" charset="0"/>
              </a:rPr>
              <a:t>completion of </a:t>
            </a:r>
            <a:r>
              <a:rPr lang="en-US" sz="1800" dirty="0">
                <a:solidFill>
                  <a:srgbClr val="595959"/>
                </a:solidFill>
                <a:latin typeface="Calibri" charset="0"/>
                <a:ea typeface="Calibri" charset="0"/>
                <a:cs typeface="Calibri" charset="0"/>
              </a:rPr>
              <a:t>a Center for Substance </a:t>
            </a:r>
            <a:r>
              <a:rPr lang="en-US" sz="1800" dirty="0" smtClean="0">
                <a:solidFill>
                  <a:srgbClr val="595959"/>
                </a:solidFill>
                <a:latin typeface="Calibri" charset="0"/>
                <a:ea typeface="Calibri" charset="0"/>
                <a:cs typeface="Calibri" charset="0"/>
              </a:rPr>
              <a:t>Abuse Treatment-sponsored </a:t>
            </a:r>
            <a:r>
              <a:rPr lang="en-US" sz="1800" dirty="0">
                <a:solidFill>
                  <a:srgbClr val="595959"/>
                </a:solidFill>
                <a:latin typeface="Calibri" charset="0"/>
                <a:ea typeface="Calibri" charset="0"/>
                <a:cs typeface="Calibri" charset="0"/>
              </a:rPr>
              <a:t>online and </a:t>
            </a:r>
            <a:r>
              <a:rPr lang="en-US" sz="1800" dirty="0" smtClean="0">
                <a:solidFill>
                  <a:srgbClr val="595959"/>
                </a:solidFill>
                <a:latin typeface="Calibri" charset="0"/>
                <a:ea typeface="Calibri" charset="0"/>
                <a:cs typeface="Calibri" charset="0"/>
              </a:rPr>
              <a:t>face-to-face </a:t>
            </a:r>
            <a:r>
              <a:rPr lang="en-US" sz="1800" dirty="0">
                <a:solidFill>
                  <a:srgbClr val="595959"/>
                </a:solidFill>
                <a:latin typeface="Calibri" charset="0"/>
                <a:ea typeface="Calibri" charset="0"/>
                <a:cs typeface="Calibri" charset="0"/>
              </a:rPr>
              <a:t>buprenorphine training </a:t>
            </a:r>
            <a:r>
              <a:rPr lang="en-US" sz="1800" dirty="0" smtClean="0">
                <a:solidFill>
                  <a:srgbClr val="595959"/>
                </a:solidFill>
                <a:latin typeface="Calibri" charset="0"/>
                <a:ea typeface="Calibri" charset="0"/>
                <a:cs typeface="Calibri" charset="0"/>
              </a:rPr>
              <a:t>course. </a:t>
            </a:r>
          </a:p>
          <a:p>
            <a:endParaRPr lang="en-US" sz="1800" dirty="0">
              <a:solidFill>
                <a:srgbClr val="595959"/>
              </a:solidFill>
              <a:latin typeface="Calibri" charset="0"/>
              <a:ea typeface="Calibri" charset="0"/>
              <a:cs typeface="Calibri" charset="0"/>
            </a:endParaRPr>
          </a:p>
          <a:p>
            <a:r>
              <a:rPr lang="en-US" sz="1800" dirty="0" smtClean="0">
                <a:solidFill>
                  <a:srgbClr val="595959"/>
                </a:solidFill>
                <a:latin typeface="Calibri" charset="0"/>
                <a:ea typeface="Calibri" charset="0"/>
                <a:cs typeface="Calibri" charset="0"/>
              </a:rPr>
              <a:t>The induction challenge </a:t>
            </a:r>
            <a:r>
              <a:rPr lang="en-US" sz="1800" dirty="0">
                <a:solidFill>
                  <a:srgbClr val="595959"/>
                </a:solidFill>
                <a:latin typeface="Calibri" charset="0"/>
                <a:ea typeface="Calibri" charset="0"/>
                <a:cs typeface="Calibri" charset="0"/>
              </a:rPr>
              <a:t>is highlighted </a:t>
            </a:r>
            <a:r>
              <a:rPr lang="en-US" sz="1800" dirty="0" smtClean="0">
                <a:solidFill>
                  <a:srgbClr val="595959"/>
                </a:solidFill>
                <a:latin typeface="Calibri" charset="0"/>
                <a:ea typeface="Calibri" charset="0"/>
                <a:cs typeface="Calibri" charset="0"/>
              </a:rPr>
              <a:t>perhaps most </a:t>
            </a:r>
            <a:r>
              <a:rPr lang="en-US" sz="1800" dirty="0">
                <a:solidFill>
                  <a:srgbClr val="595959"/>
                </a:solidFill>
                <a:latin typeface="Calibri" charset="0"/>
                <a:ea typeface="Calibri" charset="0"/>
                <a:cs typeface="Calibri" charset="0"/>
              </a:rPr>
              <a:t>prominently by the volume </a:t>
            </a:r>
            <a:r>
              <a:rPr lang="en-US" sz="1800" dirty="0" smtClean="0">
                <a:solidFill>
                  <a:srgbClr val="595959"/>
                </a:solidFill>
                <a:latin typeface="Calibri" charset="0"/>
                <a:ea typeface="Calibri" charset="0"/>
                <a:cs typeface="Calibri" charset="0"/>
              </a:rPr>
              <a:t>of inquiries </a:t>
            </a:r>
            <a:r>
              <a:rPr lang="en-US" sz="1800" dirty="0">
                <a:solidFill>
                  <a:srgbClr val="595959"/>
                </a:solidFill>
                <a:latin typeface="Calibri" charset="0"/>
                <a:ea typeface="Calibri" charset="0"/>
                <a:cs typeface="Calibri" charset="0"/>
              </a:rPr>
              <a:t>to the Physician Clinical </a:t>
            </a:r>
            <a:r>
              <a:rPr lang="en-US" sz="1800" dirty="0" smtClean="0">
                <a:solidFill>
                  <a:srgbClr val="595959"/>
                </a:solidFill>
                <a:latin typeface="Calibri" charset="0"/>
                <a:ea typeface="Calibri" charset="0"/>
                <a:cs typeface="Calibri" charset="0"/>
              </a:rPr>
              <a:t>Support </a:t>
            </a:r>
            <a:r>
              <a:rPr lang="en-US" sz="1800" dirty="0">
                <a:solidFill>
                  <a:srgbClr val="595959"/>
                </a:solidFill>
                <a:latin typeface="Calibri" charset="0"/>
                <a:ea typeface="Calibri" charset="0"/>
                <a:cs typeface="Calibri" charset="0"/>
              </a:rPr>
              <a:t>System national </a:t>
            </a:r>
            <a:r>
              <a:rPr lang="en-US" sz="1800" dirty="0" smtClean="0">
                <a:solidFill>
                  <a:srgbClr val="595959"/>
                </a:solidFill>
                <a:latin typeface="Calibri" charset="0"/>
                <a:ea typeface="Calibri" charset="0"/>
                <a:cs typeface="Calibri" charset="0"/>
              </a:rPr>
              <a:t>buprenorphine mentors </a:t>
            </a:r>
            <a:r>
              <a:rPr lang="en-US" sz="1800" dirty="0">
                <a:solidFill>
                  <a:srgbClr val="595959"/>
                </a:solidFill>
                <a:latin typeface="Calibri" charset="0"/>
                <a:ea typeface="Calibri" charset="0"/>
                <a:cs typeface="Calibri" charset="0"/>
              </a:rPr>
              <a:t>network, in which </a:t>
            </a:r>
            <a:r>
              <a:rPr lang="en-US" sz="1800" dirty="0">
                <a:solidFill>
                  <a:srgbClr val="EB9E3E"/>
                </a:solidFill>
                <a:latin typeface="Calibri" charset="0"/>
                <a:ea typeface="Calibri" charset="0"/>
                <a:cs typeface="Calibri" charset="0"/>
              </a:rPr>
              <a:t>2 of the top </a:t>
            </a:r>
            <a:r>
              <a:rPr lang="en-US" sz="1800" dirty="0" smtClean="0">
                <a:solidFill>
                  <a:srgbClr val="EB9E3E"/>
                </a:solidFill>
                <a:latin typeface="Calibri" charset="0"/>
                <a:ea typeface="Calibri" charset="0"/>
                <a:cs typeface="Calibri" charset="0"/>
              </a:rPr>
              <a:t>3 most </a:t>
            </a:r>
            <a:r>
              <a:rPr lang="en-US" sz="1800" dirty="0">
                <a:solidFill>
                  <a:srgbClr val="EB9E3E"/>
                </a:solidFill>
                <a:latin typeface="Calibri" charset="0"/>
                <a:ea typeface="Calibri" charset="0"/>
                <a:cs typeface="Calibri" charset="0"/>
              </a:rPr>
              <a:t>common requests for clinical </a:t>
            </a:r>
            <a:r>
              <a:rPr lang="en-US" sz="1800" dirty="0" smtClean="0">
                <a:solidFill>
                  <a:srgbClr val="EB9E3E"/>
                </a:solidFill>
                <a:latin typeface="Calibri" charset="0"/>
                <a:ea typeface="Calibri" charset="0"/>
                <a:cs typeface="Calibri" charset="0"/>
              </a:rPr>
              <a:t>support involved </a:t>
            </a:r>
            <a:r>
              <a:rPr lang="en-US" sz="1800" dirty="0">
                <a:solidFill>
                  <a:srgbClr val="EB9E3E"/>
                </a:solidFill>
                <a:latin typeface="Calibri" charset="0"/>
                <a:ea typeface="Calibri" charset="0"/>
                <a:cs typeface="Calibri" charset="0"/>
              </a:rPr>
              <a:t>induction dosing and </a:t>
            </a:r>
            <a:r>
              <a:rPr lang="en-US" sz="1800" dirty="0" smtClean="0">
                <a:solidFill>
                  <a:srgbClr val="EB9E3E"/>
                </a:solidFill>
                <a:latin typeface="Calibri" charset="0"/>
                <a:ea typeface="Calibri" charset="0"/>
                <a:cs typeface="Calibri" charset="0"/>
              </a:rPr>
              <a:t>timing.</a:t>
            </a:r>
            <a:endParaRPr lang="en-US" sz="1800" dirty="0">
              <a:solidFill>
                <a:srgbClr val="EB9E3E"/>
              </a:solidFill>
              <a:effectLst/>
              <a:latin typeface="Calibri" charset="0"/>
              <a:ea typeface="Calibri" charset="0"/>
              <a:cs typeface="Calibri" charset="0"/>
            </a:endParaRPr>
          </a:p>
        </p:txBody>
      </p:sp>
      <p:sp>
        <p:nvSpPr>
          <p:cNvPr id="4" name="Rectangle 3"/>
          <p:cNvSpPr/>
          <p:nvPr/>
        </p:nvSpPr>
        <p:spPr>
          <a:xfrm>
            <a:off x="5353665" y="4835723"/>
            <a:ext cx="3790335" cy="307777"/>
          </a:xfrm>
          <a:prstGeom prst="rect">
            <a:avLst/>
          </a:prstGeom>
          <a:solidFill>
            <a:schemeClr val="bg1"/>
          </a:solidFill>
        </p:spPr>
        <p:txBody>
          <a:bodyPr wrap="square">
            <a:spAutoFit/>
          </a:bodyPr>
          <a:lstStyle/>
          <a:p>
            <a:pPr fontAlgn="base">
              <a:spcAft>
                <a:spcPts val="600"/>
              </a:spcAft>
              <a:defRPr/>
            </a:pPr>
            <a:r>
              <a:rPr lang="en-US" i="1" dirty="0" smtClean="0">
                <a:solidFill>
                  <a:srgbClr val="003399"/>
                </a:solidFill>
                <a:latin typeface="Calibri" charset="0"/>
                <a:ea typeface="Calibri" charset="0"/>
                <a:cs typeface="Calibri" charset="0"/>
              </a:rPr>
              <a:t>A. Where </a:t>
            </a:r>
            <a:r>
              <a:rPr lang="en-US" i="1" dirty="0">
                <a:solidFill>
                  <a:srgbClr val="003399"/>
                </a:solidFill>
                <a:latin typeface="Calibri" charset="0"/>
                <a:ea typeface="Calibri" charset="0"/>
                <a:cs typeface="Calibri" charset="0"/>
              </a:rPr>
              <a:t>does the idea of induction come from? </a:t>
            </a:r>
          </a:p>
        </p:txBody>
      </p:sp>
    </p:spTree>
    <p:extLst>
      <p:ext uri="{BB962C8B-B14F-4D97-AF65-F5344CB8AC3E}">
        <p14:creationId xmlns:p14="http://schemas.microsoft.com/office/powerpoint/2010/main" val="159754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8106" y="110199"/>
            <a:ext cx="5941348" cy="1150064"/>
          </a:xfrm>
          <a:prstGeom prst="rect">
            <a:avLst/>
          </a:prstGeom>
        </p:spPr>
      </p:pic>
      <p:sp>
        <p:nvSpPr>
          <p:cNvPr id="5" name="Shape 72"/>
          <p:cNvSpPr txBox="1">
            <a:spLocks/>
          </p:cNvSpPr>
          <p:nvPr/>
        </p:nvSpPr>
        <p:spPr>
          <a:xfrm>
            <a:off x="297636" y="1294755"/>
            <a:ext cx="8521700" cy="2889864"/>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3399"/>
                </a:solidFill>
                <a:latin typeface="Calibri" charset="0"/>
                <a:ea typeface="Calibri" charset="0"/>
                <a:cs typeface="Calibri" charset="0"/>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285750" indent="-285750" fontAlgn="base">
              <a:spcAft>
                <a:spcPts val="600"/>
              </a:spcAft>
              <a:buFont typeface=".AppleSystemUIFont" charset="-120"/>
              <a:buChar char="—"/>
              <a:defRPr/>
            </a:pPr>
            <a:r>
              <a:rPr lang="en-US" sz="1800" dirty="0" smtClean="0"/>
              <a:t>Study published in 2009, followed prior study in 2007 (Alford)</a:t>
            </a:r>
          </a:p>
          <a:p>
            <a:pPr marL="285750" indent="-285750" fontAlgn="base">
              <a:spcAft>
                <a:spcPts val="600"/>
              </a:spcAft>
              <a:buFont typeface=".AppleSystemUIFont" charset="-120"/>
              <a:buChar char="—"/>
              <a:defRPr/>
            </a:pPr>
            <a:r>
              <a:rPr lang="en-US" sz="1800" dirty="0" smtClean="0"/>
              <a:t>103 patients in primary care with use of heroin</a:t>
            </a:r>
            <a:r>
              <a:rPr lang="en-US" sz="1800" dirty="0"/>
              <a:t> </a:t>
            </a:r>
            <a:r>
              <a:rPr lang="en-US" sz="1800" dirty="0" smtClean="0"/>
              <a:t>(</a:t>
            </a:r>
            <a:r>
              <a:rPr lang="en-US" sz="1800" dirty="0"/>
              <a:t>68%), </a:t>
            </a:r>
            <a:r>
              <a:rPr lang="en-US" sz="1800" dirty="0" smtClean="0"/>
              <a:t>prescription opioids (18</a:t>
            </a:r>
            <a:r>
              <a:rPr lang="en-US" sz="1800" dirty="0"/>
              <a:t>%) and methadone maintenance </a:t>
            </a:r>
            <a:r>
              <a:rPr lang="en-US" sz="1800" dirty="0" smtClean="0"/>
              <a:t>(</a:t>
            </a:r>
            <a:r>
              <a:rPr lang="en-US" sz="1800" dirty="0"/>
              <a:t>14</a:t>
            </a:r>
            <a:r>
              <a:rPr lang="en-US" sz="1800" dirty="0" smtClean="0"/>
              <a:t>%)</a:t>
            </a:r>
            <a:endParaRPr lang="en-US" sz="1800" dirty="0"/>
          </a:p>
          <a:p>
            <a:pPr marL="285750" indent="-285750" fontAlgn="base">
              <a:spcAft>
                <a:spcPts val="600"/>
              </a:spcAft>
              <a:buFont typeface=".AppleSystemUIFont" charset="-120"/>
              <a:buChar char="—"/>
              <a:defRPr/>
            </a:pPr>
            <a:r>
              <a:rPr lang="en-US" sz="1800" dirty="0" smtClean="0"/>
              <a:t>Patients </a:t>
            </a:r>
            <a:r>
              <a:rPr lang="en-US" sz="1800" dirty="0"/>
              <a:t>initiated </a:t>
            </a:r>
            <a:r>
              <a:rPr lang="en-US" sz="1800" dirty="0" smtClean="0"/>
              <a:t>dosing off-site </a:t>
            </a:r>
            <a:r>
              <a:rPr lang="en-US" sz="1800" dirty="0"/>
              <a:t>at a later </a:t>
            </a:r>
            <a:r>
              <a:rPr lang="en-US" sz="1800" dirty="0" smtClean="0"/>
              <a:t>time with a 1-week provision of buprenorphine/naloxone</a:t>
            </a:r>
          </a:p>
          <a:p>
            <a:pPr marL="285750" indent="-285750" fontAlgn="base">
              <a:spcAft>
                <a:spcPts val="600"/>
              </a:spcAft>
              <a:buFont typeface=".AppleSystemUIFont" charset="-120"/>
              <a:buChar char="—"/>
              <a:defRPr/>
            </a:pPr>
            <a:r>
              <a:rPr lang="en-US" sz="1800" dirty="0" smtClean="0"/>
              <a:t>73% retention at week 1 similar to office-based induction</a:t>
            </a:r>
          </a:p>
          <a:p>
            <a:pPr marL="285750" indent="-285750" fontAlgn="base">
              <a:spcAft>
                <a:spcPts val="600"/>
              </a:spcAft>
              <a:buFont typeface=".AppleSystemUIFont" charset="-120"/>
              <a:buChar char="—"/>
              <a:defRPr/>
            </a:pPr>
            <a:r>
              <a:rPr lang="en-US" sz="1800" dirty="0" smtClean="0"/>
              <a:t>Five </a:t>
            </a:r>
            <a:r>
              <a:rPr lang="en-US" sz="1800" dirty="0"/>
              <a:t>cases (5%) of </a:t>
            </a:r>
            <a:r>
              <a:rPr lang="en-US" sz="1800" dirty="0" smtClean="0"/>
              <a:t>mild-to-moderate buprenorphine-prompted </a:t>
            </a:r>
            <a:r>
              <a:rPr lang="en-US" sz="1800" dirty="0"/>
              <a:t>withdrawal and eight </a:t>
            </a:r>
            <a:r>
              <a:rPr lang="en-US" sz="1800" dirty="0" smtClean="0"/>
              <a:t>cases of </a:t>
            </a:r>
            <a:r>
              <a:rPr lang="en-US" sz="1800" dirty="0"/>
              <a:t>prolonged unrelieved withdrawal symptoms (</a:t>
            </a:r>
            <a:r>
              <a:rPr lang="en-US" sz="1800" dirty="0" smtClean="0"/>
              <a:t>8% overall</a:t>
            </a:r>
            <a:r>
              <a:rPr lang="en-US" sz="1800" dirty="0"/>
              <a:t>, 21% of methadone-to-buprenorphine </a:t>
            </a:r>
            <a:r>
              <a:rPr lang="en-US" sz="1800" dirty="0" smtClean="0"/>
              <a:t>inductions) were </a:t>
            </a:r>
            <a:r>
              <a:rPr lang="en-US" sz="1800" dirty="0"/>
              <a:t>reported. </a:t>
            </a:r>
            <a:endParaRPr lang="en-US" sz="1800" dirty="0" smtClean="0"/>
          </a:p>
          <a:p>
            <a:pPr marL="285750" indent="-285750" fontAlgn="base">
              <a:spcAft>
                <a:spcPts val="600"/>
              </a:spcAft>
              <a:buFont typeface=".AppleSystemUIFont" charset="-120"/>
              <a:buChar char="—"/>
              <a:defRPr/>
            </a:pPr>
            <a:r>
              <a:rPr lang="en-US" sz="1800" b="1" dirty="0" smtClean="0">
                <a:solidFill>
                  <a:srgbClr val="EB9E3E"/>
                </a:solidFill>
              </a:rPr>
              <a:t>Conclusions</a:t>
            </a:r>
            <a:r>
              <a:rPr lang="en-US" sz="1800" dirty="0" smtClean="0">
                <a:solidFill>
                  <a:srgbClr val="EB9E3E"/>
                </a:solidFill>
              </a:rPr>
              <a:t>: </a:t>
            </a:r>
            <a:r>
              <a:rPr lang="en-US" sz="1800" dirty="0"/>
              <a:t>Home buprenorphine induction </a:t>
            </a:r>
            <a:r>
              <a:rPr lang="en-US" sz="1800" dirty="0" smtClean="0"/>
              <a:t>was </a:t>
            </a:r>
            <a:r>
              <a:rPr lang="en-US" sz="1800" dirty="0" smtClean="0">
                <a:solidFill>
                  <a:srgbClr val="EB9E3E"/>
                </a:solidFill>
              </a:rPr>
              <a:t>feasible </a:t>
            </a:r>
            <a:r>
              <a:rPr lang="en-US" sz="1800" dirty="0">
                <a:solidFill>
                  <a:srgbClr val="EB9E3E"/>
                </a:solidFill>
              </a:rPr>
              <a:t>and appeared safe</a:t>
            </a:r>
            <a:r>
              <a:rPr lang="en-US" sz="1800" dirty="0"/>
              <a:t>. Induction </a:t>
            </a:r>
            <a:r>
              <a:rPr lang="en-US" sz="1800" dirty="0" smtClean="0"/>
              <a:t>complications occurred </a:t>
            </a:r>
            <a:r>
              <a:rPr lang="en-US" sz="1800" dirty="0"/>
              <a:t>at expected rates and were </a:t>
            </a:r>
            <a:r>
              <a:rPr lang="en-US" sz="1800" dirty="0">
                <a:solidFill>
                  <a:srgbClr val="EB9E3E"/>
                </a:solidFill>
              </a:rPr>
              <a:t>not </a:t>
            </a:r>
            <a:r>
              <a:rPr lang="en-US" sz="1800" dirty="0" smtClean="0">
                <a:solidFill>
                  <a:srgbClr val="EB9E3E"/>
                </a:solidFill>
              </a:rPr>
              <a:t>associated with </a:t>
            </a:r>
            <a:r>
              <a:rPr lang="en-US" sz="1800" dirty="0">
                <a:solidFill>
                  <a:srgbClr val="EB9E3E"/>
                </a:solidFill>
              </a:rPr>
              <a:t>short-term treatment drop-out.</a:t>
            </a:r>
          </a:p>
          <a:p>
            <a:pPr marL="285750" indent="-285750" fontAlgn="base">
              <a:spcAft>
                <a:spcPts val="600"/>
              </a:spcAft>
              <a:buFont typeface=".AppleSystemUIFont" charset="-120"/>
              <a:buChar char="—"/>
              <a:defRPr/>
            </a:pPr>
            <a:endParaRPr lang="en-US" sz="1800" dirty="0"/>
          </a:p>
          <a:p>
            <a:pPr marL="285750" indent="-285750" fontAlgn="base">
              <a:spcAft>
                <a:spcPts val="600"/>
              </a:spcAft>
              <a:buFont typeface=".AppleSystemUIFont" charset="-120"/>
              <a:buChar char="—"/>
              <a:defRPr/>
            </a:pPr>
            <a:endParaRPr lang="en-US" sz="1800" dirty="0" smtClean="0"/>
          </a:p>
          <a:p>
            <a:pPr marL="285750" indent="-285750" fontAlgn="base">
              <a:spcAft>
                <a:spcPts val="600"/>
              </a:spcAft>
              <a:buFont typeface=".AppleSystemUIFont" charset="-120"/>
              <a:buChar char="—"/>
              <a:defRPr/>
            </a:pPr>
            <a:endParaRPr lang="en-US" sz="1800" dirty="0" smtClean="0"/>
          </a:p>
          <a:p>
            <a:pPr marL="285750" indent="-285750" fontAlgn="base">
              <a:spcAft>
                <a:spcPts val="600"/>
              </a:spcAft>
              <a:buFont typeface=".AppleSystemUIFont" charset="-120"/>
              <a:buChar char="—"/>
              <a:defRPr/>
            </a:pPr>
            <a:endParaRPr lang="en-US" sz="1800" dirty="0"/>
          </a:p>
          <a:p>
            <a:pPr marL="285750" indent="-285750" fontAlgn="base">
              <a:spcAft>
                <a:spcPts val="600"/>
              </a:spcAft>
              <a:buFont typeface=".AppleSystemUIFont" charset="-120"/>
              <a:buChar char="—"/>
              <a:defRPr/>
            </a:pPr>
            <a:endParaRPr lang="en-US" sz="1800" dirty="0" smtClean="0"/>
          </a:p>
        </p:txBody>
      </p:sp>
      <p:sp>
        <p:nvSpPr>
          <p:cNvPr id="6" name="Rectangle 5"/>
          <p:cNvSpPr/>
          <p:nvPr/>
        </p:nvSpPr>
        <p:spPr>
          <a:xfrm>
            <a:off x="7315925" y="110199"/>
            <a:ext cx="1828075" cy="523220"/>
          </a:xfrm>
          <a:prstGeom prst="rect">
            <a:avLst/>
          </a:prstGeom>
        </p:spPr>
        <p:txBody>
          <a:bodyPr wrap="square">
            <a:spAutoFit/>
          </a:bodyPr>
          <a:lstStyle/>
          <a:p>
            <a:pPr lvl="0" fontAlgn="base">
              <a:spcAft>
                <a:spcPts val="600"/>
              </a:spcAft>
              <a:defRPr/>
            </a:pPr>
            <a:r>
              <a:rPr lang="en-US" i="1" dirty="0" smtClean="0">
                <a:solidFill>
                  <a:srgbClr val="003399"/>
                </a:solidFill>
                <a:latin typeface="Calibri" charset="0"/>
                <a:ea typeface="Calibri" charset="0"/>
                <a:cs typeface="Calibri" charset="0"/>
              </a:rPr>
              <a:t>B. Home </a:t>
            </a:r>
            <a:r>
              <a:rPr lang="en-US" i="1" dirty="0">
                <a:solidFill>
                  <a:srgbClr val="003399"/>
                </a:solidFill>
                <a:latin typeface="Calibri" charset="0"/>
                <a:ea typeface="Calibri" charset="0"/>
                <a:cs typeface="Calibri" charset="0"/>
              </a:rPr>
              <a:t>vs. office-based induction </a:t>
            </a:r>
          </a:p>
        </p:txBody>
      </p:sp>
    </p:spTree>
    <p:extLst>
      <p:ext uri="{BB962C8B-B14F-4D97-AF65-F5344CB8AC3E}">
        <p14:creationId xmlns:p14="http://schemas.microsoft.com/office/powerpoint/2010/main" val="793575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4" name="Shape 72"/>
          <p:cNvSpPr txBox="1">
            <a:spLocks noGrp="1"/>
          </p:cNvSpPr>
          <p:nvPr>
            <p:ph type="body" idx="1"/>
          </p:nvPr>
        </p:nvSpPr>
        <p:spPr>
          <a:xfrm>
            <a:off x="291590" y="2241290"/>
            <a:ext cx="8521700" cy="2206423"/>
          </a:xfrm>
          <a:prstGeom prst="rect">
            <a:avLst/>
          </a:prstGeom>
        </p:spPr>
        <p:txBody>
          <a:bodyPr lIns="91425" tIns="91425" rIns="91425" bIns="91425" anchor="t" anchorCtr="0">
            <a:noAutofit/>
          </a:bodyPr>
          <a:lstStyle/>
          <a:p>
            <a:pPr marR="0" lvl="0" defTabSz="914400" eaLnBrk="1" fontAlgn="base" latinLnBrk="0" hangingPunct="1">
              <a:lnSpc>
                <a:spcPct val="100000"/>
              </a:lnSpc>
              <a:spcBef>
                <a:spcPts val="0"/>
              </a:spcBef>
              <a:spcAft>
                <a:spcPts val="600"/>
              </a:spcAft>
              <a:buClrTx/>
              <a:buSzTx/>
              <a:tabLst/>
              <a:defRPr/>
            </a:pPr>
            <a:r>
              <a:rPr lang="en-US" b="1" dirty="0" smtClean="0">
                <a:solidFill>
                  <a:srgbClr val="003399"/>
                </a:solidFill>
              </a:rPr>
              <a:t>The established safety and efficacy of home-based induction has included:</a:t>
            </a:r>
          </a:p>
          <a:p>
            <a:pPr marL="285750" marR="0" lvl="0" indent="-285750" defTabSz="914400" eaLnBrk="1" fontAlgn="base" latinLnBrk="0" hangingPunct="1">
              <a:lnSpc>
                <a:spcPct val="100000"/>
              </a:lnSpc>
              <a:spcBef>
                <a:spcPts val="0"/>
              </a:spcBef>
              <a:spcAft>
                <a:spcPts val="600"/>
              </a:spcAft>
              <a:buClrTx/>
              <a:buSzTx/>
              <a:buFont typeface=".AppleSystemUIFont" charset="-120"/>
              <a:buChar char="—"/>
              <a:tabLst/>
              <a:defRPr/>
            </a:pPr>
            <a:r>
              <a:rPr lang="en-US" dirty="0" smtClean="0">
                <a:solidFill>
                  <a:srgbClr val="EB9E3E"/>
                </a:solidFill>
              </a:rPr>
              <a:t>Phone contact and texting to further facilitate home-based induction </a:t>
            </a:r>
            <a:r>
              <a:rPr lang="en-US" dirty="0" smtClean="0">
                <a:solidFill>
                  <a:srgbClr val="003399"/>
                </a:solidFill>
              </a:rPr>
              <a:t>(</a:t>
            </a:r>
            <a:r>
              <a:rPr lang="en-US" dirty="0" err="1" smtClean="0">
                <a:solidFill>
                  <a:srgbClr val="003399"/>
                </a:solidFill>
              </a:rPr>
              <a:t>Tofighi</a:t>
            </a:r>
            <a:r>
              <a:rPr lang="en-US" dirty="0" smtClean="0">
                <a:solidFill>
                  <a:srgbClr val="003399"/>
                </a:solidFill>
              </a:rPr>
              <a:t>, 2016); “This </a:t>
            </a:r>
            <a:r>
              <a:rPr lang="en-US" dirty="0">
                <a:solidFill>
                  <a:srgbClr val="003399"/>
                </a:solidFill>
              </a:rPr>
              <a:t>included instructions to call the </a:t>
            </a:r>
            <a:r>
              <a:rPr lang="en-US" dirty="0" smtClean="0">
                <a:solidFill>
                  <a:srgbClr val="003399"/>
                </a:solidFill>
              </a:rPr>
              <a:t>provider’s mobile </a:t>
            </a:r>
            <a:r>
              <a:rPr lang="en-US" dirty="0">
                <a:solidFill>
                  <a:srgbClr val="003399"/>
                </a:solidFill>
              </a:rPr>
              <a:t>phone during the induction week as needed </a:t>
            </a:r>
            <a:r>
              <a:rPr lang="en-US" dirty="0" smtClean="0">
                <a:solidFill>
                  <a:srgbClr val="003399"/>
                </a:solidFill>
              </a:rPr>
              <a:t>during regular </a:t>
            </a:r>
            <a:r>
              <a:rPr lang="en-US" dirty="0">
                <a:solidFill>
                  <a:srgbClr val="003399"/>
                </a:solidFill>
              </a:rPr>
              <a:t>clinic hours if they experienced any worsening </a:t>
            </a:r>
            <a:r>
              <a:rPr lang="en-US" dirty="0" smtClean="0">
                <a:solidFill>
                  <a:srgbClr val="003399"/>
                </a:solidFill>
              </a:rPr>
              <a:t>withdrawal symptoms</a:t>
            </a:r>
            <a:r>
              <a:rPr lang="en-US" dirty="0">
                <a:solidFill>
                  <a:srgbClr val="003399"/>
                </a:solidFill>
              </a:rPr>
              <a:t>, cravings, or other adverse events</a:t>
            </a:r>
            <a:r>
              <a:rPr lang="en-US" dirty="0" smtClean="0">
                <a:solidFill>
                  <a:srgbClr val="003399"/>
                </a:solidFill>
              </a:rPr>
              <a:t>.”</a:t>
            </a:r>
            <a:endParaRPr lang="en-US" dirty="0">
              <a:solidFill>
                <a:srgbClr val="003399"/>
              </a:solidFill>
            </a:endParaRPr>
          </a:p>
          <a:p>
            <a:pPr marL="285750" marR="0" lvl="0" indent="-285750" defTabSz="914400" eaLnBrk="1" fontAlgn="base" latinLnBrk="0" hangingPunct="1">
              <a:lnSpc>
                <a:spcPct val="100000"/>
              </a:lnSpc>
              <a:spcBef>
                <a:spcPts val="0"/>
              </a:spcBef>
              <a:spcAft>
                <a:spcPts val="600"/>
              </a:spcAft>
              <a:buClrTx/>
              <a:buSzTx/>
              <a:buFont typeface=".AppleSystemUIFont" charset="-120"/>
              <a:buChar char="—"/>
              <a:tabLst/>
              <a:defRPr/>
            </a:pPr>
            <a:r>
              <a:rPr lang="en-US" dirty="0" smtClean="0">
                <a:solidFill>
                  <a:srgbClr val="EB9E3E"/>
                </a:solidFill>
              </a:rPr>
              <a:t>Emergency Department provision of buprenorphine </a:t>
            </a:r>
            <a:r>
              <a:rPr lang="en-US" dirty="0" smtClean="0">
                <a:solidFill>
                  <a:srgbClr val="003399"/>
                </a:solidFill>
              </a:rPr>
              <a:t>(over half given buprenorphine for home induction) (</a:t>
            </a:r>
            <a:r>
              <a:rPr lang="en-US" dirty="0" err="1" smtClean="0">
                <a:solidFill>
                  <a:srgbClr val="003399"/>
                </a:solidFill>
              </a:rPr>
              <a:t>D’Onofrio</a:t>
            </a:r>
            <a:r>
              <a:rPr lang="en-US" dirty="0" smtClean="0">
                <a:solidFill>
                  <a:srgbClr val="003399"/>
                </a:solidFill>
              </a:rPr>
              <a:t> 2015)</a:t>
            </a:r>
          </a:p>
        </p:txBody>
      </p:sp>
      <p:sp>
        <p:nvSpPr>
          <p:cNvPr id="6" name="Shape 72"/>
          <p:cNvSpPr txBox="1">
            <a:spLocks/>
          </p:cNvSpPr>
          <p:nvPr/>
        </p:nvSpPr>
        <p:spPr>
          <a:xfrm>
            <a:off x="291590" y="259970"/>
            <a:ext cx="8521700" cy="186949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2"/>
              </a:buClr>
              <a:buSzPct val="100000"/>
              <a:buNone/>
              <a:defRPr sz="1800" b="0" i="0" u="none" strike="noStrike" cap="none">
                <a:solidFill>
                  <a:schemeClr val="dk2"/>
                </a:solidFill>
                <a:latin typeface="Calibri" charset="0"/>
                <a:ea typeface="Calibri" charset="0"/>
                <a:cs typeface="Calibri" charset="0"/>
                <a:sym typeface="Arial"/>
              </a:defRPr>
            </a:lvl1pPr>
            <a:lvl2pPr marR="0" lvl="1"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2pPr>
            <a:lvl3pPr marR="0" lvl="2"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3pPr>
            <a:lvl4pPr marR="0" lvl="3"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4pPr>
            <a:lvl5pPr marR="0" lvl="4"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5pPr>
            <a:lvl6pPr marR="0" lvl="5"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6pPr>
            <a:lvl7pPr marR="0" lvl="6"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7pPr>
            <a:lvl8pPr marR="0" lvl="7"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8pPr>
            <a:lvl9pPr marR="0" lvl="8"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9pPr>
          </a:lstStyle>
          <a:p>
            <a:pPr fontAlgn="base">
              <a:lnSpc>
                <a:spcPct val="100000"/>
              </a:lnSpc>
              <a:spcAft>
                <a:spcPts val="600"/>
              </a:spcAft>
              <a:buClrTx/>
              <a:buSzTx/>
              <a:defRPr/>
            </a:pPr>
            <a:r>
              <a:rPr lang="en-US" b="1" dirty="0" smtClean="0">
                <a:solidFill>
                  <a:srgbClr val="003399"/>
                </a:solidFill>
              </a:rPr>
              <a:t>These findings have been repeated:</a:t>
            </a:r>
          </a:p>
          <a:p>
            <a:pPr marL="285750" indent="-285750" fontAlgn="base">
              <a:lnSpc>
                <a:spcPct val="100000"/>
              </a:lnSpc>
              <a:spcAft>
                <a:spcPts val="600"/>
              </a:spcAft>
              <a:buClrTx/>
              <a:buSzTx/>
              <a:buFont typeface=".AppleSystemUIFont" charset="-120"/>
              <a:buChar char="—"/>
              <a:defRPr/>
            </a:pPr>
            <a:r>
              <a:rPr lang="en-US" dirty="0" err="1" smtClean="0">
                <a:solidFill>
                  <a:srgbClr val="003399"/>
                </a:solidFill>
              </a:rPr>
              <a:t>Sohler</a:t>
            </a:r>
            <a:r>
              <a:rPr lang="en-US" dirty="0" smtClean="0">
                <a:solidFill>
                  <a:srgbClr val="003399"/>
                </a:solidFill>
              </a:rPr>
              <a:t> et al (2010), in a direct comparison of office-based and home-based groups, found similar retention at 30 days (78%)</a:t>
            </a:r>
          </a:p>
          <a:p>
            <a:pPr marL="285750" indent="-285750" fontAlgn="base">
              <a:lnSpc>
                <a:spcPct val="100000"/>
              </a:lnSpc>
              <a:spcAft>
                <a:spcPts val="600"/>
              </a:spcAft>
              <a:buClrTx/>
              <a:buSzTx/>
              <a:buFont typeface=".AppleSystemUIFont" charset="-120"/>
              <a:buChar char="—"/>
              <a:defRPr/>
            </a:pPr>
            <a:r>
              <a:rPr lang="en-US" dirty="0" smtClean="0">
                <a:solidFill>
                  <a:srgbClr val="003399"/>
                </a:solidFill>
              </a:rPr>
              <a:t>A 2014 review concluded that </a:t>
            </a:r>
            <a:r>
              <a:rPr lang="en-US" dirty="0" smtClean="0">
                <a:solidFill>
                  <a:srgbClr val="EB9E3E"/>
                </a:solidFill>
              </a:rPr>
              <a:t>“The evidence supports the feasibility of unobserved induction, particularly in office-based primary care practices.”</a:t>
            </a:r>
          </a:p>
          <a:p>
            <a:pPr marL="285750" indent="-285750" fontAlgn="base">
              <a:lnSpc>
                <a:spcPct val="100000"/>
              </a:lnSpc>
              <a:spcAft>
                <a:spcPts val="600"/>
              </a:spcAft>
              <a:buClrTx/>
              <a:buSzTx/>
              <a:buFont typeface=".AppleSystemUIFont" charset="-120"/>
              <a:buChar char="—"/>
              <a:defRPr/>
            </a:pPr>
            <a:endParaRPr lang="en-US" dirty="0" smtClean="0">
              <a:solidFill>
                <a:srgbClr val="003399"/>
              </a:solidFill>
            </a:endParaRPr>
          </a:p>
          <a:p>
            <a:pPr marL="285750" indent="-285750" fontAlgn="base">
              <a:lnSpc>
                <a:spcPct val="100000"/>
              </a:lnSpc>
              <a:spcAft>
                <a:spcPts val="600"/>
              </a:spcAft>
              <a:buClrTx/>
              <a:buSzTx/>
              <a:buFont typeface=".AppleSystemUIFont" charset="-120"/>
              <a:buChar char="—"/>
              <a:defRPr/>
            </a:pPr>
            <a:endParaRPr lang="en-US" dirty="0" smtClean="0">
              <a:solidFill>
                <a:srgbClr val="003399"/>
              </a:solidFill>
            </a:endParaRPr>
          </a:p>
        </p:txBody>
      </p:sp>
      <p:sp>
        <p:nvSpPr>
          <p:cNvPr id="7" name="Rectangle 6"/>
          <p:cNvSpPr/>
          <p:nvPr/>
        </p:nvSpPr>
        <p:spPr>
          <a:xfrm>
            <a:off x="291590" y="4743894"/>
            <a:ext cx="3683100" cy="307777"/>
          </a:xfrm>
          <a:prstGeom prst="rect">
            <a:avLst/>
          </a:prstGeom>
        </p:spPr>
        <p:txBody>
          <a:bodyPr wrap="square">
            <a:spAutoFit/>
          </a:bodyPr>
          <a:lstStyle/>
          <a:p>
            <a:pPr lvl="0" fontAlgn="base">
              <a:spcAft>
                <a:spcPts val="600"/>
              </a:spcAft>
              <a:defRPr/>
            </a:pPr>
            <a:r>
              <a:rPr lang="en-US" i="1" dirty="0" smtClean="0">
                <a:solidFill>
                  <a:srgbClr val="003399"/>
                </a:solidFill>
                <a:latin typeface="Calibri" charset="0"/>
                <a:ea typeface="Calibri" charset="0"/>
                <a:cs typeface="Calibri" charset="0"/>
              </a:rPr>
              <a:t>B. Home </a:t>
            </a:r>
            <a:r>
              <a:rPr lang="en-US" i="1" dirty="0">
                <a:solidFill>
                  <a:srgbClr val="003399"/>
                </a:solidFill>
                <a:latin typeface="Calibri" charset="0"/>
                <a:ea typeface="Calibri" charset="0"/>
                <a:cs typeface="Calibri" charset="0"/>
              </a:rPr>
              <a:t>vs. office-based induction </a:t>
            </a:r>
          </a:p>
        </p:txBody>
      </p:sp>
    </p:spTree>
    <p:extLst>
      <p:ext uri="{BB962C8B-B14F-4D97-AF65-F5344CB8AC3E}">
        <p14:creationId xmlns:p14="http://schemas.microsoft.com/office/powerpoint/2010/main" val="1032193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4" name="Shape 72"/>
          <p:cNvSpPr txBox="1">
            <a:spLocks noGrp="1"/>
          </p:cNvSpPr>
          <p:nvPr>
            <p:ph type="body" idx="1"/>
          </p:nvPr>
        </p:nvSpPr>
        <p:spPr>
          <a:xfrm>
            <a:off x="291590" y="245221"/>
            <a:ext cx="8521700" cy="3416300"/>
          </a:xfrm>
          <a:prstGeom prst="rect">
            <a:avLst/>
          </a:prstGeom>
        </p:spPr>
        <p:txBody>
          <a:bodyPr lIns="91425" tIns="91425" rIns="91425" bIns="91425" anchor="t" anchorCtr="0">
            <a:noAutofit/>
          </a:bodyPr>
          <a:lstStyle/>
          <a:p>
            <a:pPr marR="0" lvl="0" defTabSz="914400" eaLnBrk="1" fontAlgn="base" latinLnBrk="0" hangingPunct="1">
              <a:lnSpc>
                <a:spcPct val="100000"/>
              </a:lnSpc>
              <a:spcBef>
                <a:spcPts val="0"/>
              </a:spcBef>
              <a:spcAft>
                <a:spcPts val="600"/>
              </a:spcAft>
              <a:buClrTx/>
              <a:buSzTx/>
              <a:tabLst/>
              <a:defRPr/>
            </a:pPr>
            <a:r>
              <a:rPr lang="en-US" b="1" dirty="0" smtClean="0">
                <a:solidFill>
                  <a:srgbClr val="003399"/>
                </a:solidFill>
              </a:rPr>
              <a:t>Lessons learned from the literature and experience </a:t>
            </a:r>
          </a:p>
          <a:p>
            <a:pPr marL="285750" marR="0" lvl="0" indent="-285750" defTabSz="914400" eaLnBrk="1" fontAlgn="base" latinLnBrk="0" hangingPunct="1">
              <a:lnSpc>
                <a:spcPct val="100000"/>
              </a:lnSpc>
              <a:spcBef>
                <a:spcPts val="0"/>
              </a:spcBef>
              <a:spcAft>
                <a:spcPts val="600"/>
              </a:spcAft>
              <a:buClrTx/>
              <a:buSzTx/>
              <a:buFont typeface=".AppleSystemUIFont" charset="-120"/>
              <a:buChar char="—"/>
              <a:tabLst/>
              <a:defRPr/>
            </a:pPr>
            <a:r>
              <a:rPr lang="en-US" dirty="0" smtClean="0">
                <a:solidFill>
                  <a:srgbClr val="003399"/>
                </a:solidFill>
              </a:rPr>
              <a:t>“Maximizing support </a:t>
            </a:r>
            <a:r>
              <a:rPr lang="en-US" dirty="0">
                <a:solidFill>
                  <a:srgbClr val="003399"/>
                </a:solidFill>
              </a:rPr>
              <a:t>during induction to mitigate </a:t>
            </a:r>
            <a:r>
              <a:rPr lang="en-US" dirty="0" smtClean="0">
                <a:solidFill>
                  <a:srgbClr val="003399"/>
                </a:solidFill>
              </a:rPr>
              <a:t>buprenorphine supply </a:t>
            </a:r>
            <a:r>
              <a:rPr lang="en-US" dirty="0">
                <a:solidFill>
                  <a:srgbClr val="003399"/>
                </a:solidFill>
              </a:rPr>
              <a:t>disruption, withdrawal symptoms, and target </a:t>
            </a:r>
            <a:r>
              <a:rPr lang="en-US" dirty="0" smtClean="0">
                <a:solidFill>
                  <a:srgbClr val="003399"/>
                </a:solidFill>
              </a:rPr>
              <a:t>factors that </a:t>
            </a:r>
            <a:r>
              <a:rPr lang="en-US" dirty="0">
                <a:solidFill>
                  <a:srgbClr val="003399"/>
                </a:solidFill>
              </a:rPr>
              <a:t>may augment retention are clinical priorities</a:t>
            </a:r>
            <a:r>
              <a:rPr lang="en-US" dirty="0" smtClean="0">
                <a:solidFill>
                  <a:srgbClr val="003399"/>
                </a:solidFill>
              </a:rPr>
              <a:t>.” </a:t>
            </a:r>
            <a:r>
              <a:rPr lang="en-US" dirty="0" smtClean="0">
                <a:solidFill>
                  <a:srgbClr val="EB9E3E"/>
                </a:solidFill>
              </a:rPr>
              <a:t>Includes problems with prior authorizations.</a:t>
            </a:r>
            <a:endParaRPr lang="en-US" dirty="0">
              <a:solidFill>
                <a:srgbClr val="EB9E3E"/>
              </a:solidFill>
            </a:endParaRPr>
          </a:p>
          <a:p>
            <a:pPr marL="285750" marR="0" lvl="0" indent="-285750" defTabSz="914400" eaLnBrk="1" fontAlgn="base" latinLnBrk="0" hangingPunct="1">
              <a:lnSpc>
                <a:spcPct val="100000"/>
              </a:lnSpc>
              <a:spcBef>
                <a:spcPts val="0"/>
              </a:spcBef>
              <a:spcAft>
                <a:spcPts val="600"/>
              </a:spcAft>
              <a:buClrTx/>
              <a:buSzTx/>
              <a:buFont typeface=".AppleSystemUIFont" charset="-120"/>
              <a:buChar char="—"/>
              <a:tabLst/>
              <a:defRPr/>
            </a:pPr>
            <a:r>
              <a:rPr lang="en-US" dirty="0" smtClean="0">
                <a:solidFill>
                  <a:srgbClr val="003399"/>
                </a:solidFill>
              </a:rPr>
              <a:t>Longitudinal, primary care relationships are especially valuable</a:t>
            </a:r>
          </a:p>
          <a:p>
            <a:pPr marL="285750" marR="0" lvl="0" indent="-285750" defTabSz="914400" eaLnBrk="1" fontAlgn="base" latinLnBrk="0" hangingPunct="1">
              <a:lnSpc>
                <a:spcPct val="100000"/>
              </a:lnSpc>
              <a:spcBef>
                <a:spcPts val="0"/>
              </a:spcBef>
              <a:spcAft>
                <a:spcPts val="600"/>
              </a:spcAft>
              <a:buClrTx/>
              <a:buSzTx/>
              <a:buFont typeface=".AppleSystemUIFont" charset="-120"/>
              <a:buChar char="—"/>
              <a:tabLst/>
              <a:defRPr/>
            </a:pPr>
            <a:r>
              <a:rPr lang="en-US" dirty="0" smtClean="0">
                <a:solidFill>
                  <a:srgbClr val="003399"/>
                </a:solidFill>
              </a:rPr>
              <a:t>Shared decision-making model (preference for office- or home-based induction)</a:t>
            </a:r>
          </a:p>
          <a:p>
            <a:pPr marL="285750" marR="0" lvl="0" indent="-285750" defTabSz="914400" eaLnBrk="1" fontAlgn="base" latinLnBrk="0" hangingPunct="1">
              <a:lnSpc>
                <a:spcPct val="100000"/>
              </a:lnSpc>
              <a:spcBef>
                <a:spcPts val="0"/>
              </a:spcBef>
              <a:spcAft>
                <a:spcPts val="600"/>
              </a:spcAft>
              <a:buClrTx/>
              <a:buSzTx/>
              <a:buFont typeface=".AppleSystemUIFont" charset="-120"/>
              <a:buChar char="—"/>
              <a:tabLst/>
              <a:defRPr/>
            </a:pPr>
            <a:r>
              <a:rPr lang="en-US" dirty="0" smtClean="0">
                <a:solidFill>
                  <a:srgbClr val="003399"/>
                </a:solidFill>
              </a:rPr>
              <a:t>Oral, written, and video education materials can be helpful</a:t>
            </a:r>
          </a:p>
        </p:txBody>
      </p:sp>
      <p:pic>
        <p:nvPicPr>
          <p:cNvPr id="2" name="Picture 1"/>
          <p:cNvPicPr>
            <a:picLocks noChangeAspect="1"/>
          </p:cNvPicPr>
          <p:nvPr/>
        </p:nvPicPr>
        <p:blipFill>
          <a:blip r:embed="rId3"/>
          <a:stretch>
            <a:fillRect/>
          </a:stretch>
        </p:blipFill>
        <p:spPr>
          <a:xfrm>
            <a:off x="291590" y="2757751"/>
            <a:ext cx="4322618" cy="1807540"/>
          </a:xfrm>
          <a:prstGeom prst="rect">
            <a:avLst/>
          </a:prstGeom>
        </p:spPr>
      </p:pic>
      <p:sp>
        <p:nvSpPr>
          <p:cNvPr id="6" name="Rectangle 5"/>
          <p:cNvSpPr/>
          <p:nvPr/>
        </p:nvSpPr>
        <p:spPr>
          <a:xfrm>
            <a:off x="291590" y="4743894"/>
            <a:ext cx="3683100" cy="307777"/>
          </a:xfrm>
          <a:prstGeom prst="rect">
            <a:avLst/>
          </a:prstGeom>
        </p:spPr>
        <p:txBody>
          <a:bodyPr wrap="square">
            <a:spAutoFit/>
          </a:bodyPr>
          <a:lstStyle/>
          <a:p>
            <a:pPr lvl="0" fontAlgn="base">
              <a:spcAft>
                <a:spcPts val="600"/>
              </a:spcAft>
              <a:defRPr/>
            </a:pPr>
            <a:r>
              <a:rPr lang="en-US" i="1" dirty="0" smtClean="0">
                <a:solidFill>
                  <a:srgbClr val="003399"/>
                </a:solidFill>
                <a:latin typeface="Calibri" charset="0"/>
                <a:ea typeface="Calibri" charset="0"/>
                <a:cs typeface="Calibri" charset="0"/>
              </a:rPr>
              <a:t>B. Home </a:t>
            </a:r>
            <a:r>
              <a:rPr lang="en-US" i="1" dirty="0">
                <a:solidFill>
                  <a:srgbClr val="003399"/>
                </a:solidFill>
                <a:latin typeface="Calibri" charset="0"/>
                <a:ea typeface="Calibri" charset="0"/>
                <a:cs typeface="Calibri" charset="0"/>
              </a:rPr>
              <a:t>vs. office-based induction </a:t>
            </a:r>
          </a:p>
        </p:txBody>
      </p:sp>
    </p:spTree>
    <p:extLst>
      <p:ext uri="{BB962C8B-B14F-4D97-AF65-F5344CB8AC3E}">
        <p14:creationId xmlns:p14="http://schemas.microsoft.com/office/powerpoint/2010/main" val="1869107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um-0096_ppt_071812updatedimage</Template>
  <TotalTime>5056</TotalTime>
  <Words>1348</Words>
  <Application>Microsoft Office PowerPoint</Application>
  <PresentationFormat>On-screen Show (16:9)</PresentationFormat>
  <Paragraphs>115</Paragraphs>
  <Slides>13</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.AppleSystemUIFont</vt:lpstr>
      <vt:lpstr>Arial</vt:lpstr>
      <vt:lpstr>Calibri</vt:lpstr>
      <vt:lpstr>Palatino Linotype</vt:lpstr>
      <vt:lpstr>simple-light-2</vt:lpstr>
      <vt:lpstr>PowerPoint Presentation</vt:lpstr>
      <vt:lpstr>Bassett-UMass MAT ECHO 1.18.2017</vt:lpstr>
      <vt:lpstr>Does the location of buprenorphine induction influence treatment success? No    Can compelling office-based induction lead to negative effects? Yes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Does the location of buprenorphine induction influence treatment success? No    Can compelling office-based induction lead to negative effects? Yes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Bassett Health &amp; Barre ECHO</dc:title>
  <dc:creator>Martin, Stephen</dc:creator>
  <cp:lastModifiedBy>Foley, Susan</cp:lastModifiedBy>
  <cp:revision>113</cp:revision>
  <dcterms:modified xsi:type="dcterms:W3CDTF">2017-01-17T14:37:20Z</dcterms:modified>
</cp:coreProperties>
</file>