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95" r:id="rId2"/>
    <p:sldId id="256" r:id="rId3"/>
    <p:sldId id="361" r:id="rId4"/>
    <p:sldId id="362" r:id="rId5"/>
    <p:sldId id="363" r:id="rId6"/>
    <p:sldId id="365" r:id="rId7"/>
    <p:sldId id="366" r:id="rId8"/>
    <p:sldId id="317" r:id="rId9"/>
    <p:sldId id="367" r:id="rId10"/>
    <p:sldId id="368" r:id="rId11"/>
    <p:sldId id="369" r:id="rId12"/>
    <p:sldId id="339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2FF"/>
    <a:srgbClr val="CDDFFF"/>
    <a:srgbClr val="FFAB40"/>
    <a:srgbClr val="003399"/>
    <a:srgbClr val="EB9E3E"/>
    <a:srgbClr val="CCDBFE"/>
    <a:srgbClr val="0055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0B5971-FD86-4229-AF0D-AB7435E3EF16}">
  <a:tblStyle styleId="{FD0B5971-FD86-4229-AF0D-AB7435E3EF16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4" autoAdjust="0"/>
    <p:restoredTop sz="94679"/>
  </p:normalViewPr>
  <p:slideViewPr>
    <p:cSldViewPr snapToGrid="0" snapToObjects="1">
      <p:cViewPr varScale="1">
        <p:scale>
          <a:sx n="91" d="100"/>
          <a:sy n="91" d="100"/>
        </p:scale>
        <p:origin x="91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65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Marteau, D., McDonald, R., &amp; Patel, K. (2015). The relative risk of fatal poisoning by methadone or buprenorphine within the wider population of England and Wales. </a:t>
            </a:r>
            <a:r>
              <a:rPr lang="en-US" i="1" dirty="0" smtClean="0">
                <a:effectLst/>
              </a:rPr>
              <a:t>BMJ Open</a:t>
            </a:r>
            <a:r>
              <a:rPr lang="en-US" dirty="0" smtClean="0">
                <a:effectLst/>
              </a:rPr>
              <a:t>, </a:t>
            </a:r>
            <a:r>
              <a:rPr lang="en-US" i="1" dirty="0" smtClean="0">
                <a:effectLst/>
              </a:rPr>
              <a:t>5</a:t>
            </a:r>
            <a:r>
              <a:rPr lang="en-US" dirty="0" smtClean="0">
                <a:effectLst/>
              </a:rPr>
              <a:t>(5), e007629. https://</a:t>
            </a:r>
            <a:r>
              <a:rPr lang="en-US" dirty="0" err="1" smtClean="0">
                <a:effectLst/>
              </a:rPr>
              <a:t>doi.org</a:t>
            </a:r>
            <a:r>
              <a:rPr lang="en-US" dirty="0" smtClean="0">
                <a:effectLst/>
              </a:rPr>
              <a:t>/10.1136/bmjopen-2015-007629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www.cdc.gov</a:t>
            </a:r>
            <a:r>
              <a:rPr lang="en-US" dirty="0" smtClean="0"/>
              <a:t>/</a:t>
            </a:r>
            <a:r>
              <a:rPr lang="en-US" dirty="0" err="1" smtClean="0"/>
              <a:t>mmwr</a:t>
            </a:r>
            <a:r>
              <a:rPr lang="en-US" dirty="0" smtClean="0"/>
              <a:t>/volumes/65/</a:t>
            </a:r>
            <a:r>
              <a:rPr lang="en-US" dirty="0" err="1" smtClean="0"/>
              <a:t>wr</a:t>
            </a:r>
            <a:r>
              <a:rPr lang="en-US" dirty="0" smtClean="0"/>
              <a:t>/mm655051e1.htm; https://</a:t>
            </a:r>
            <a:r>
              <a:rPr lang="en-US" dirty="0" err="1" smtClean="0"/>
              <a:t>www.cdc.gov</a:t>
            </a:r>
            <a:r>
              <a:rPr lang="en-US" dirty="0" smtClean="0"/>
              <a:t>/</a:t>
            </a:r>
            <a:r>
              <a:rPr lang="en-US" dirty="0" err="1" smtClean="0"/>
              <a:t>nchs</a:t>
            </a:r>
            <a:r>
              <a:rPr lang="en-US" dirty="0" smtClean="0"/>
              <a:t>/</a:t>
            </a:r>
            <a:r>
              <a:rPr lang="en-US" dirty="0" err="1" smtClean="0"/>
              <a:t>ppt</a:t>
            </a:r>
            <a:r>
              <a:rPr lang="en-US" dirty="0" smtClean="0"/>
              <a:t>/nchs2012/li-13_warner.pdf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93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7038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www.nytimes.com</a:t>
            </a:r>
            <a:r>
              <a:rPr lang="en-US" dirty="0" smtClean="0"/>
              <a:t>/2016/05/29/opinion/</a:t>
            </a:r>
            <a:r>
              <a:rPr lang="en-US" dirty="0" err="1" smtClean="0"/>
              <a:t>sunday</a:t>
            </a:r>
            <a:r>
              <a:rPr lang="en-US" dirty="0" smtClean="0"/>
              <a:t>/</a:t>
            </a:r>
            <a:r>
              <a:rPr lang="en-US" dirty="0" err="1" smtClean="0"/>
              <a:t>addicted-to-a-treatment-for-addiction.html?_r</a:t>
            </a:r>
            <a:r>
              <a:rPr lang="en-US" dirty="0" smtClean="0"/>
              <a:t>=1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550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45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3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3399"/>
          </a:solidFill>
          <a:latin typeface="Calibri" charset="0"/>
          <a:ea typeface="Calibri" charset="0"/>
          <a:cs typeface="Calibri" charset="0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3399"/>
          </a:solidFill>
          <a:latin typeface="Calibri" charset="0"/>
          <a:ea typeface="Calibri" charset="0"/>
          <a:cs typeface="Calibri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ddbeh.2015.07.03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646759" y="4007906"/>
            <a:ext cx="6497241" cy="1135594"/>
            <a:chOff x="2646759" y="4007906"/>
            <a:chExt cx="6497241" cy="1135594"/>
          </a:xfrm>
        </p:grpSpPr>
        <p:grpSp>
          <p:nvGrpSpPr>
            <p:cNvPr id="7" name="Group 6"/>
            <p:cNvGrpSpPr/>
            <p:nvPr/>
          </p:nvGrpSpPr>
          <p:grpSpPr>
            <a:xfrm>
              <a:off x="5118410" y="4007906"/>
              <a:ext cx="4025590" cy="1135594"/>
              <a:chOff x="4349773" y="3608654"/>
              <a:chExt cx="4794227" cy="153484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90360" y="3608654"/>
                <a:ext cx="2453640" cy="1534846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49773" y="3608654"/>
                <a:ext cx="2340587" cy="1534846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2646759" y="4123621"/>
              <a:ext cx="2521831" cy="904164"/>
              <a:chOff x="1549400" y="3963779"/>
              <a:chExt cx="2130502" cy="76385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/>
              <a:srcRect r="59208" b="40507"/>
              <a:stretch/>
            </p:blipFill>
            <p:spPr>
              <a:xfrm>
                <a:off x="1549400" y="4007906"/>
                <a:ext cx="1455854" cy="675606"/>
              </a:xfrm>
              <a:prstGeom prst="rect">
                <a:avLst/>
              </a:prstGeom>
              <a:noFill/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16043" y="3963779"/>
                <a:ext cx="763859" cy="763859"/>
              </a:xfrm>
              <a:prstGeom prst="rect">
                <a:avLst/>
              </a:prstGeom>
            </p:spPr>
          </p:pic>
        </p:grpSp>
      </p:grpSp>
      <p:sp>
        <p:nvSpPr>
          <p:cNvPr id="10" name="Shape 54"/>
          <p:cNvSpPr txBox="1">
            <a:spLocks/>
          </p:cNvSpPr>
          <p:nvPr/>
        </p:nvSpPr>
        <p:spPr>
          <a:xfrm>
            <a:off x="401306" y="4416573"/>
            <a:ext cx="2290752" cy="61922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  <a:sym typeface="Arial"/>
              </a:defRPr>
            </a:lvl1pPr>
          </a:lstStyle>
          <a:p>
            <a:pPr algn="ctr"/>
            <a:r>
              <a:rPr lang="en" sz="2400" b="1" dirty="0" smtClean="0">
                <a:solidFill>
                  <a:srgbClr val="AAC2FF"/>
                </a:solidFill>
                <a:latin typeface="Palatino Linotype" charset="0"/>
                <a:ea typeface="Palatino Linotype" charset="0"/>
                <a:cs typeface="Palatino Linotype" charset="0"/>
                <a:sym typeface="Calibri"/>
              </a:rPr>
              <a:t>Bassett</a:t>
            </a:r>
            <a:r>
              <a:rPr lang="en-US" sz="2400" b="1" dirty="0" smtClean="0">
                <a:solidFill>
                  <a:srgbClr val="AAC2FF"/>
                </a:solidFill>
                <a:latin typeface="Palatino Linotype" charset="0"/>
                <a:ea typeface="Palatino Linotype" charset="0"/>
                <a:cs typeface="Palatino Linotype" charset="0"/>
                <a:sym typeface="Calibri"/>
              </a:rPr>
              <a:t>-UMass </a:t>
            </a:r>
          </a:p>
          <a:p>
            <a:pPr algn="ctr"/>
            <a:r>
              <a:rPr lang="en-US" sz="2400" b="1" dirty="0" smtClean="0">
                <a:solidFill>
                  <a:srgbClr val="AAC2FF"/>
                </a:solidFill>
                <a:latin typeface="Palatino Linotype" charset="0"/>
                <a:ea typeface="Palatino Linotype" charset="0"/>
                <a:cs typeface="Palatino Linotype" charset="0"/>
                <a:sym typeface="Calibri"/>
              </a:rPr>
              <a:t>MAT ECHO</a:t>
            </a:r>
            <a:endParaRPr lang="en" sz="2400" b="1" dirty="0">
              <a:solidFill>
                <a:srgbClr val="AAC2FF"/>
              </a:solidFill>
              <a:latin typeface="Palatino Linotype" charset="0"/>
              <a:ea typeface="Palatino Linotype" charset="0"/>
              <a:cs typeface="Palatino Linotype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66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69" y="1012245"/>
            <a:ext cx="8520600" cy="2253132"/>
          </a:xfrm>
        </p:spPr>
        <p:txBody>
          <a:bodyPr/>
          <a:lstStyle/>
          <a:p>
            <a:r>
              <a:rPr lang="en-US" dirty="0" smtClean="0">
                <a:solidFill>
                  <a:srgbClr val="003399"/>
                </a:solidFill>
              </a:rPr>
              <a:t>Does introduction of buprenorphine to a community lead to widespread negative effects? </a:t>
            </a:r>
            <a:r>
              <a:rPr lang="en-US" dirty="0" smtClean="0">
                <a:solidFill>
                  <a:srgbClr val="FFAB40"/>
                </a:solidFill>
              </a:rPr>
              <a:t>No</a:t>
            </a:r>
            <a:r>
              <a:rPr lang="en-US" dirty="0" smtClean="0">
                <a:solidFill>
                  <a:srgbClr val="003399"/>
                </a:solidFill>
              </a:rPr>
              <a:t> </a:t>
            </a:r>
            <a:br>
              <a:rPr lang="en-US" dirty="0" smtClean="0">
                <a:solidFill>
                  <a:srgbClr val="003399"/>
                </a:solidFill>
              </a:rPr>
            </a:br>
            <a:r>
              <a:rPr lang="en-US" sz="1400" dirty="0" smtClean="0">
                <a:solidFill>
                  <a:srgbClr val="003399"/>
                </a:solidFill>
              </a:rPr>
              <a:t> </a:t>
            </a:r>
            <a:r>
              <a:rPr lang="en-US" dirty="0" smtClean="0">
                <a:solidFill>
                  <a:srgbClr val="003399"/>
                </a:solidFill>
              </a:rPr>
              <a:t/>
            </a:r>
            <a:br>
              <a:rPr lang="en-US" dirty="0" smtClean="0">
                <a:solidFill>
                  <a:srgbClr val="003399"/>
                </a:solidFill>
              </a:rPr>
            </a:br>
            <a:r>
              <a:rPr lang="en-US" dirty="0" smtClean="0">
                <a:solidFill>
                  <a:srgbClr val="003399"/>
                </a:solidFill>
              </a:rPr>
              <a:t>Can buprenorphine be used in negative ways? </a:t>
            </a:r>
            <a:r>
              <a:rPr lang="en-US" dirty="0" smtClean="0">
                <a:solidFill>
                  <a:srgbClr val="FFAB40"/>
                </a:solidFill>
              </a:rPr>
              <a:t>Yes</a:t>
            </a:r>
            <a:r>
              <a:rPr lang="en-US" dirty="0" smtClean="0">
                <a:solidFill>
                  <a:srgbClr val="003399"/>
                </a:solidFill>
              </a:rPr>
              <a:t/>
            </a:r>
            <a:br>
              <a:rPr lang="en-US" dirty="0" smtClean="0">
                <a:solidFill>
                  <a:srgbClr val="003399"/>
                </a:solidFill>
              </a:rPr>
            </a:b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6" name="Shape 72"/>
          <p:cNvSpPr txBox="1">
            <a:spLocks noGrp="1"/>
          </p:cNvSpPr>
          <p:nvPr>
            <p:ph type="body" idx="1"/>
          </p:nvPr>
        </p:nvSpPr>
        <p:spPr>
          <a:xfrm>
            <a:off x="324169" y="2699920"/>
            <a:ext cx="8652476" cy="176939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fontAlgn="base">
              <a:lnSpc>
                <a:spcPct val="100000"/>
              </a:lnSpc>
              <a:spcAft>
                <a:spcPts val="600"/>
              </a:spcAft>
              <a:buClrTx/>
              <a:buSzTx/>
              <a:defRPr/>
            </a:pPr>
            <a:r>
              <a:rPr lang="en-US" sz="2800" dirty="0" smtClean="0">
                <a:solidFill>
                  <a:srgbClr val="003399"/>
                </a:solidFill>
              </a:rPr>
              <a:t>How can distortion of buprenorphine use be prevented?</a:t>
            </a:r>
            <a:endParaRPr lang="en-US" sz="2800" b="1" dirty="0" smtClean="0">
              <a:solidFill>
                <a:srgbClr val="003399"/>
              </a:solidFill>
            </a:endParaRPr>
          </a:p>
          <a:p>
            <a:pPr marL="457200" indent="-457200" fontAlgn="base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lphaUcPeriod"/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Reduce barriers to formal care and provision </a:t>
            </a:r>
            <a:endParaRPr lang="en-US" sz="2000" dirty="0">
              <a:solidFill>
                <a:srgbClr val="003399"/>
              </a:solidFill>
            </a:endParaRPr>
          </a:p>
          <a:p>
            <a:pPr marL="457200" lvl="0" indent="-457200" fontAlgn="base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lphaUcPeriod"/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Reduce sense of scarcity and clandestine use around buprenorphine</a:t>
            </a:r>
          </a:p>
          <a:p>
            <a:pPr marL="457200" lvl="0" indent="-457200" fontAlgn="base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lphaUcPeriod"/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Preserve medical approach to care (no cash-pay, “doctor-shopping”) </a:t>
            </a:r>
          </a:p>
          <a:p>
            <a:pPr marL="457200" lvl="0" indent="-457200" fontAlgn="base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lphaUcPeriod"/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Provide mono-product (buprenorphine without naloxone) only for pregnancy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25269" y="347029"/>
            <a:ext cx="1606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Summary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9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269" y="347029"/>
            <a:ext cx="183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References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5269" y="1007793"/>
            <a:ext cx="854979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Marteau, D., McDonald, R., &amp; Patel, K. (2015). The relative risk of fatal poisoning by methadone or buprenorphine within the wider population of England and Wales.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BMJ Open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5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(5), e007629. https://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doi.org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/10.1136/bmjopen-2015-007629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Macy, B. (2016). Addicted to a Treatment for Addiction.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The New York Times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. Retrieved from http://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www.nytimes.com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/2016/05/29/opinion/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sunday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addicted-to-a-treatment-for-addiction.html?_r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=0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Sontag, D. (2013). Addiction Treatment With a Dark Side.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The New York Times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. Retrieved from http://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www.nytimes.com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/2013/11/17/health/in-demand-in-clinics-and-on-the-street-bupe-can-be-savior-or-menace.html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Genberg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B. L., Gillespie, M., Schuster, C. R.,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Johanson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C.-E.,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Astemborski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J., Kirk, G. D., … Mehta, S. H. (2013). Prevalence and correlates of street-obtained buprenorphine use among current and former injectors in Baltimore, Maryland.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Addictive Behaviors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38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(12), 2868–73. https://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doi.org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/10.1016/j.addbeh.2013.08.008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Schwartz, R. P.,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Gryczynski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J., O’Grady, K. E.,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Sharfstein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J. M., Warren, G., Olsen, Y., … Jaffe, J. H. (2013). Opioid Agonist Treatments and Heroin Overdose Deaths in Baltimore, Maryland, 1995–2009.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American Journal of Public Health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103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(5), 917–922. https://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doi.org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/10.2105/AJPH.2012.301049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Allen, B., &amp;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Harocopos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A. (2016). Non-Prescribed Buprenorphine in New York City: Motivations for Use, Practices of Diversion, and Experiences of Stigma.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Journal of Substance Abuse Treatment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70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81–86. https://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doi.org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/10.1016/j.jsat.2016.08.002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Johnson, B., &amp;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Richert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T. (2015). Diversion of methadone and buprenorphine from opioid substitution treatment: the importance of patients’ attitudes and norms.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Journal of Substance Abuse Treatment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54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50–5. https://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doi.org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/10.1016/j.jsat.2015.01.013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Paone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D., Tuazon, E.,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Stajic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M., Sampson, B., Allen, B.,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Mantha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S., &amp;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Kunins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H. (2015). Buprenorphine infrequently found in fatal overdose in New York City.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Drug and Alcohol Dependence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155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298–301. https://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doi.org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/10.1016/j.drugalcdep.2015.08.007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Sigmon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S. C., C Meyer, A.,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Hruska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B.,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Ochalek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T., Rose, G., Badger, G. J., … Schwartz, R. P. (2015). Bridging waitlist delays with interim buprenorphine treatment: initial feasibility.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Addictive Behaviors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51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136–42. 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  <a:hlinkClick r:id="rId3"/>
              </a:rPr>
              <a:t>https://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  <a:hlinkClick r:id="rId3"/>
              </a:rPr>
              <a:t>doi.org/10.1016/j.addbeh.2015.07.030</a:t>
            </a:r>
            <a:endParaRPr lang="en-US" sz="1100" dirty="0" smtClean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Schiff, D. M., </a:t>
            </a:r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Drainoni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M.-L., Bair-Merritt, M., Weinstein, Z., &amp; Rosenbloom, D. (2016). A Police-Led Addiction Treatment Referral Program in Massachusetts.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The New England Journal of Medicine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375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(25), 2502–2503. https://</a:t>
            </a:r>
            <a:r>
              <a:rPr lang="en-US" sz="1100" dirty="0" err="1" smtClean="0">
                <a:latin typeface="Calibri" charset="0"/>
                <a:ea typeface="Calibri" charset="0"/>
                <a:cs typeface="Calibri" charset="0"/>
              </a:rPr>
              <a:t>doi.org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</a:rPr>
              <a:t>/10.1056/NEJMc1611640</a:t>
            </a:r>
            <a:endParaRPr lang="en-US" sz="11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sz="1100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646759" y="4007906"/>
            <a:ext cx="6497241" cy="1135594"/>
            <a:chOff x="2646759" y="4007906"/>
            <a:chExt cx="6497241" cy="1135594"/>
          </a:xfrm>
        </p:grpSpPr>
        <p:grpSp>
          <p:nvGrpSpPr>
            <p:cNvPr id="7" name="Group 6"/>
            <p:cNvGrpSpPr/>
            <p:nvPr/>
          </p:nvGrpSpPr>
          <p:grpSpPr>
            <a:xfrm>
              <a:off x="5118410" y="4007906"/>
              <a:ext cx="4025590" cy="1135594"/>
              <a:chOff x="4349773" y="3608654"/>
              <a:chExt cx="4794227" cy="153484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90360" y="3608654"/>
                <a:ext cx="2453640" cy="1534846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49773" y="3608654"/>
                <a:ext cx="2340587" cy="1534846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2646759" y="4123621"/>
              <a:ext cx="2521831" cy="904164"/>
              <a:chOff x="1549400" y="3963779"/>
              <a:chExt cx="2130502" cy="76385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/>
              <a:srcRect r="59208" b="40507"/>
              <a:stretch/>
            </p:blipFill>
            <p:spPr>
              <a:xfrm>
                <a:off x="1549400" y="4007906"/>
                <a:ext cx="1455854" cy="675606"/>
              </a:xfrm>
              <a:prstGeom prst="rect">
                <a:avLst/>
              </a:prstGeom>
              <a:noFill/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16043" y="3963779"/>
                <a:ext cx="763859" cy="763859"/>
              </a:xfrm>
              <a:prstGeom prst="rect">
                <a:avLst/>
              </a:prstGeom>
            </p:spPr>
          </p:pic>
        </p:grpSp>
      </p:grpSp>
      <p:sp>
        <p:nvSpPr>
          <p:cNvPr id="10" name="Shape 54"/>
          <p:cNvSpPr txBox="1">
            <a:spLocks/>
          </p:cNvSpPr>
          <p:nvPr/>
        </p:nvSpPr>
        <p:spPr>
          <a:xfrm>
            <a:off x="401306" y="4416573"/>
            <a:ext cx="2290752" cy="61922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  <a:sym typeface="Arial"/>
              </a:defRPr>
            </a:lvl1pPr>
          </a:lstStyle>
          <a:p>
            <a:pPr algn="ctr"/>
            <a:r>
              <a:rPr lang="en" sz="2400" b="1" dirty="0" smtClean="0">
                <a:solidFill>
                  <a:srgbClr val="AAC2FF"/>
                </a:solidFill>
                <a:latin typeface="Palatino Linotype" charset="0"/>
                <a:ea typeface="Palatino Linotype" charset="0"/>
                <a:cs typeface="Palatino Linotype" charset="0"/>
                <a:sym typeface="Calibri"/>
              </a:rPr>
              <a:t>Bassett</a:t>
            </a:r>
            <a:r>
              <a:rPr lang="en-US" sz="2400" b="1" dirty="0" smtClean="0">
                <a:solidFill>
                  <a:srgbClr val="AAC2FF"/>
                </a:solidFill>
                <a:latin typeface="Palatino Linotype" charset="0"/>
                <a:ea typeface="Palatino Linotype" charset="0"/>
                <a:cs typeface="Palatino Linotype" charset="0"/>
                <a:sym typeface="Calibri"/>
              </a:rPr>
              <a:t>-UMass </a:t>
            </a:r>
          </a:p>
          <a:p>
            <a:pPr algn="ctr"/>
            <a:r>
              <a:rPr lang="en-US" sz="2400" b="1" dirty="0" smtClean="0">
                <a:solidFill>
                  <a:srgbClr val="AAC2FF"/>
                </a:solidFill>
                <a:latin typeface="Palatino Linotype" charset="0"/>
                <a:ea typeface="Palatino Linotype" charset="0"/>
                <a:cs typeface="Palatino Linotype" charset="0"/>
                <a:sym typeface="Calibri"/>
              </a:rPr>
              <a:t>MAT ECHO</a:t>
            </a:r>
            <a:endParaRPr lang="en" sz="2400" b="1" dirty="0">
              <a:solidFill>
                <a:srgbClr val="AAC2FF"/>
              </a:solidFill>
              <a:latin typeface="Palatino Linotype" charset="0"/>
              <a:ea typeface="Palatino Linotype" charset="0"/>
              <a:cs typeface="Palatino Linotype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1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171450" y="4402198"/>
            <a:ext cx="4225635" cy="61922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003399"/>
                </a:solidFill>
                <a:latin typeface="Palatino Linotype" charset="0"/>
                <a:ea typeface="Palatino Linotype" charset="0"/>
                <a:cs typeface="Palatino Linotype" charset="0"/>
                <a:sym typeface="Calibri"/>
              </a:rPr>
              <a:t>Bassett</a:t>
            </a:r>
            <a:r>
              <a:rPr lang="en-US" sz="2400" b="1" dirty="0" smtClean="0">
                <a:solidFill>
                  <a:srgbClr val="003399"/>
                </a:solidFill>
                <a:latin typeface="Palatino Linotype" charset="0"/>
                <a:ea typeface="Palatino Linotype" charset="0"/>
                <a:cs typeface="Palatino Linotype" charset="0"/>
                <a:sym typeface="Calibri"/>
              </a:rPr>
              <a:t>-UMass MAT ECHO</a:t>
            </a:r>
            <a:endParaRPr lang="en" sz="2400" b="1" dirty="0">
              <a:solidFill>
                <a:srgbClr val="003399"/>
              </a:solidFill>
              <a:latin typeface="Palatino Linotype" charset="0"/>
              <a:ea typeface="Palatino Linotype" charset="0"/>
              <a:cs typeface="Palatino Linotype" charset="0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1450" y="1333000"/>
            <a:ext cx="8801100" cy="3810"/>
          </a:xfrm>
          <a:prstGeom prst="line">
            <a:avLst/>
          </a:prstGeom>
          <a:ln w="2222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421459" y="4318090"/>
            <a:ext cx="4722541" cy="825410"/>
            <a:chOff x="2646759" y="4007906"/>
            <a:chExt cx="6497241" cy="1135594"/>
          </a:xfrm>
        </p:grpSpPr>
        <p:grpSp>
          <p:nvGrpSpPr>
            <p:cNvPr id="17" name="Group 16"/>
            <p:cNvGrpSpPr/>
            <p:nvPr/>
          </p:nvGrpSpPr>
          <p:grpSpPr>
            <a:xfrm>
              <a:off x="5118410" y="4007906"/>
              <a:ext cx="4025590" cy="1135594"/>
              <a:chOff x="4349773" y="3608654"/>
              <a:chExt cx="4794227" cy="1534846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90360" y="3608654"/>
                <a:ext cx="2453640" cy="15348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49773" y="3608654"/>
                <a:ext cx="2340587" cy="1534846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2646759" y="4123621"/>
              <a:ext cx="2521831" cy="904164"/>
              <a:chOff x="1549400" y="3963779"/>
              <a:chExt cx="2130502" cy="76385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r="59208" b="40507"/>
              <a:stretch/>
            </p:blipFill>
            <p:spPr>
              <a:xfrm>
                <a:off x="1549400" y="4007906"/>
                <a:ext cx="1455854" cy="675606"/>
              </a:xfrm>
              <a:prstGeom prst="rect">
                <a:avLst/>
              </a:prstGeom>
              <a:noFill/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16043" y="3963779"/>
                <a:ext cx="763859" cy="763859"/>
              </a:xfrm>
              <a:prstGeom prst="rect">
                <a:avLst/>
              </a:prstGeom>
            </p:spPr>
          </p:pic>
        </p:grpSp>
      </p:grpSp>
      <p:sp>
        <p:nvSpPr>
          <p:cNvPr id="14" name="Shape 55"/>
          <p:cNvSpPr txBox="1">
            <a:spLocks/>
          </p:cNvSpPr>
          <p:nvPr/>
        </p:nvSpPr>
        <p:spPr>
          <a:xfrm>
            <a:off x="136785" y="175890"/>
            <a:ext cx="8520600" cy="1379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Calibri" charset="0"/>
                <a:ea typeface="Calibri" charset="0"/>
                <a:cs typeface="Calibri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en-US" dirty="0" smtClean="0">
                <a:solidFill>
                  <a:srgbClr val="003399"/>
                </a:solidFill>
                <a:latin typeface="Palatino Linotype" charset="0"/>
                <a:ea typeface="Palatino Linotype" charset="0"/>
                <a:cs typeface="Palatino Linotype" charset="0"/>
                <a:sym typeface="Calibri"/>
              </a:rPr>
              <a:t>Does Buprenorphine Have a Negative Impact on Communities and Individuals?</a:t>
            </a:r>
          </a:p>
          <a:p>
            <a:pPr>
              <a:lnSpc>
                <a:spcPct val="115000"/>
              </a:lnSpc>
            </a:pPr>
            <a:endParaRPr lang="en" sz="2400" dirty="0">
              <a:solidFill>
                <a:srgbClr val="003399"/>
              </a:solidFill>
              <a:latin typeface="Palatino Linotype" charset="0"/>
              <a:ea typeface="Palatino Linotype" charset="0"/>
              <a:cs typeface="Palatino Linotype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2253132"/>
          </a:xfrm>
        </p:spPr>
        <p:txBody>
          <a:bodyPr/>
          <a:lstStyle/>
          <a:p>
            <a:r>
              <a:rPr lang="en-US" dirty="0" smtClean="0">
                <a:solidFill>
                  <a:srgbClr val="003399"/>
                </a:solidFill>
              </a:rPr>
              <a:t>Does introduction of buprenorphine to a community lead to widespread negative effects? </a:t>
            </a:r>
            <a:r>
              <a:rPr lang="en-US" dirty="0" smtClean="0">
                <a:solidFill>
                  <a:srgbClr val="FFAB40"/>
                </a:solidFill>
              </a:rPr>
              <a:t>No</a:t>
            </a:r>
            <a:r>
              <a:rPr lang="en-US" dirty="0" smtClean="0">
                <a:solidFill>
                  <a:srgbClr val="003399"/>
                </a:solidFill>
              </a:rPr>
              <a:t> </a:t>
            </a:r>
            <a:br>
              <a:rPr lang="en-US" dirty="0" smtClean="0">
                <a:solidFill>
                  <a:srgbClr val="003399"/>
                </a:solidFill>
              </a:rPr>
            </a:br>
            <a:r>
              <a:rPr lang="en-US" sz="1400" dirty="0" smtClean="0">
                <a:solidFill>
                  <a:srgbClr val="003399"/>
                </a:solidFill>
              </a:rPr>
              <a:t> </a:t>
            </a:r>
            <a:r>
              <a:rPr lang="en-US" dirty="0" smtClean="0">
                <a:solidFill>
                  <a:srgbClr val="003399"/>
                </a:solidFill>
              </a:rPr>
              <a:t/>
            </a:r>
            <a:br>
              <a:rPr lang="en-US" dirty="0" smtClean="0">
                <a:solidFill>
                  <a:srgbClr val="003399"/>
                </a:solidFill>
              </a:rPr>
            </a:br>
            <a:r>
              <a:rPr lang="en-US" dirty="0" smtClean="0">
                <a:solidFill>
                  <a:srgbClr val="003399"/>
                </a:solidFill>
              </a:rPr>
              <a:t>Can buprenorphine be used in negative ways? </a:t>
            </a:r>
            <a:r>
              <a:rPr lang="en-US" dirty="0" smtClean="0">
                <a:solidFill>
                  <a:srgbClr val="FFAB40"/>
                </a:solidFill>
              </a:rPr>
              <a:t>Yes</a:t>
            </a:r>
            <a:br>
              <a:rPr lang="en-US" dirty="0" smtClean="0">
                <a:solidFill>
                  <a:srgbClr val="FFAB40"/>
                </a:solidFill>
              </a:rPr>
            </a:br>
            <a:r>
              <a:rPr lang="en-US" sz="1400" dirty="0" smtClean="0">
                <a:solidFill>
                  <a:srgbClr val="FFAB40"/>
                </a:solidFill>
              </a:rPr>
              <a:t> </a:t>
            </a:r>
            <a:r>
              <a:rPr lang="en-US" dirty="0" smtClean="0">
                <a:solidFill>
                  <a:srgbClr val="FFAB40"/>
                </a:solidFill>
              </a:rPr>
              <a:t/>
            </a:r>
            <a:br>
              <a:rPr lang="en-US" dirty="0" smtClean="0">
                <a:solidFill>
                  <a:srgbClr val="FFAB40"/>
                </a:solidFill>
              </a:rPr>
            </a:br>
            <a:r>
              <a:rPr lang="en-US" dirty="0" smtClean="0">
                <a:solidFill>
                  <a:srgbClr val="003399"/>
                </a:solidFill>
              </a:rPr>
              <a:t/>
            </a:r>
            <a:br>
              <a:rPr lang="en-US" dirty="0" smtClean="0">
                <a:solidFill>
                  <a:srgbClr val="003399"/>
                </a:solidFill>
              </a:rPr>
            </a:br>
            <a:r>
              <a:rPr lang="en-US" dirty="0" smtClean="0">
                <a:solidFill>
                  <a:srgbClr val="003399"/>
                </a:solidFill>
              </a:rPr>
              <a:t/>
            </a:r>
            <a:br>
              <a:rPr lang="en-US" dirty="0" smtClean="0">
                <a:solidFill>
                  <a:srgbClr val="003399"/>
                </a:solidFill>
              </a:rPr>
            </a:br>
            <a:r>
              <a:rPr lang="en-US" dirty="0" smtClean="0">
                <a:solidFill>
                  <a:srgbClr val="003399"/>
                </a:solidFill>
              </a:rPr>
              <a:t/>
            </a:r>
            <a:br>
              <a:rPr lang="en-US" dirty="0" smtClean="0">
                <a:solidFill>
                  <a:srgbClr val="003399"/>
                </a:solidFill>
              </a:rPr>
            </a:br>
            <a:r>
              <a:rPr lang="en-US" dirty="0" smtClean="0">
                <a:solidFill>
                  <a:srgbClr val="003399"/>
                </a:solidFill>
              </a:rPr>
              <a:t/>
            </a:r>
            <a:br>
              <a:rPr lang="en-US" dirty="0" smtClean="0">
                <a:solidFill>
                  <a:srgbClr val="003399"/>
                </a:solidFill>
              </a:rPr>
            </a:br>
            <a:r>
              <a:rPr lang="en-US" dirty="0" smtClean="0">
                <a:solidFill>
                  <a:srgbClr val="003399"/>
                </a:solidFill>
              </a:rPr>
              <a:t/>
            </a:r>
            <a:br>
              <a:rPr lang="en-US" dirty="0" smtClean="0">
                <a:solidFill>
                  <a:srgbClr val="003399"/>
                </a:solidFill>
              </a:rPr>
            </a:br>
            <a:r>
              <a:rPr lang="en-US" dirty="0" smtClean="0">
                <a:solidFill>
                  <a:srgbClr val="003399"/>
                </a:solidFill>
              </a:rPr>
              <a:t/>
            </a:r>
            <a:br>
              <a:rPr lang="en-US" dirty="0" smtClean="0">
                <a:solidFill>
                  <a:srgbClr val="003399"/>
                </a:solidFill>
              </a:rPr>
            </a:b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6" name="Shape 72"/>
          <p:cNvSpPr txBox="1">
            <a:spLocks noGrp="1"/>
          </p:cNvSpPr>
          <p:nvPr>
            <p:ph type="body" idx="1"/>
          </p:nvPr>
        </p:nvSpPr>
        <p:spPr>
          <a:xfrm>
            <a:off x="311700" y="2562393"/>
            <a:ext cx="8521700" cy="258110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fontAlgn="base">
              <a:lnSpc>
                <a:spcPct val="100000"/>
              </a:lnSpc>
              <a:spcAft>
                <a:spcPts val="600"/>
              </a:spcAft>
              <a:buClrTx/>
              <a:buSzTx/>
              <a:defRPr/>
            </a:pPr>
            <a:r>
              <a:rPr lang="en-US" sz="2800" dirty="0">
                <a:solidFill>
                  <a:srgbClr val="003399"/>
                </a:solidFill>
              </a:rPr>
              <a:t>What signals would we look for?</a:t>
            </a:r>
            <a:endParaRPr lang="en-US" sz="2800" b="1" dirty="0" smtClean="0">
              <a:solidFill>
                <a:srgbClr val="003399"/>
              </a:solidFill>
            </a:endParaRPr>
          </a:p>
          <a:p>
            <a:pPr marL="457200" indent="-457200" fontAlgn="base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lphaUcPeriod"/>
              <a:defRPr/>
            </a:pPr>
            <a:r>
              <a:rPr lang="en-US" sz="2000" dirty="0">
                <a:solidFill>
                  <a:srgbClr val="003399"/>
                </a:solidFill>
              </a:rPr>
              <a:t>Intentional seeking of buprenorphine as part of an active </a:t>
            </a:r>
            <a:r>
              <a:rPr lang="en-US" sz="2000" dirty="0" smtClean="0">
                <a:solidFill>
                  <a:srgbClr val="003399"/>
                </a:solidFill>
              </a:rPr>
              <a:t>addiction </a:t>
            </a:r>
            <a:endParaRPr lang="en-US" sz="2000" dirty="0">
              <a:solidFill>
                <a:srgbClr val="003399"/>
              </a:solidFill>
            </a:endParaRPr>
          </a:p>
          <a:p>
            <a:pPr marL="457200" lvl="0" indent="-457200" fontAlgn="base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lphaUcPeriod"/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Buprenorphine </a:t>
            </a:r>
            <a:r>
              <a:rPr lang="en-US" sz="2000" dirty="0">
                <a:solidFill>
                  <a:srgbClr val="003399"/>
                </a:solidFill>
              </a:rPr>
              <a:t>provision without impact on other opioid use or </a:t>
            </a:r>
            <a:r>
              <a:rPr lang="en-US" sz="2000" dirty="0" smtClean="0">
                <a:solidFill>
                  <a:srgbClr val="003399"/>
                </a:solidFill>
              </a:rPr>
              <a:t>overdoses </a:t>
            </a:r>
          </a:p>
          <a:p>
            <a:pPr marL="457200" lvl="0" indent="-457200" fontAlgn="base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lphaUcPeriod"/>
              <a:defRPr/>
            </a:pPr>
            <a:r>
              <a:rPr lang="en-US" sz="2000" dirty="0" smtClean="0">
                <a:solidFill>
                  <a:srgbClr val="003399"/>
                </a:solidFill>
              </a:rPr>
              <a:t>Distortions </a:t>
            </a:r>
            <a:r>
              <a:rPr lang="en-US" sz="2000" dirty="0">
                <a:solidFill>
                  <a:srgbClr val="003399"/>
                </a:solidFill>
              </a:rPr>
              <a:t>of BUP/NLX to allow addictive </a:t>
            </a:r>
            <a:r>
              <a:rPr lang="en-US" sz="2000" dirty="0" smtClean="0">
                <a:solidFill>
                  <a:srgbClr val="003399"/>
                </a:solidFill>
              </a:rPr>
              <a:t>use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11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710" y="0"/>
            <a:ext cx="281795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45868" y="2481943"/>
            <a:ext cx="621612" cy="130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49591" y="3237937"/>
            <a:ext cx="460202" cy="130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22189" y="4190718"/>
            <a:ext cx="523640" cy="1515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71" y="67567"/>
            <a:ext cx="3968760" cy="26930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6034" y="4481229"/>
            <a:ext cx="3300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defRPr/>
            </a:pPr>
            <a:r>
              <a:rPr lang="en-US" i="1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A.  Intentional </a:t>
            </a:r>
            <a:r>
              <a:rPr lang="en-US" i="1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seeking of buprenorphine as part of an active </a:t>
            </a:r>
            <a:r>
              <a:rPr lang="en-US" i="1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addiction?</a:t>
            </a:r>
            <a:endParaRPr lang="en-US" i="1" dirty="0">
              <a:solidFill>
                <a:srgbClr val="003399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94"/>
          <a:stretch/>
        </p:blipFill>
        <p:spPr>
          <a:xfrm>
            <a:off x="2519204" y="0"/>
            <a:ext cx="4127587" cy="51480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094" y="4046033"/>
            <a:ext cx="20992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600"/>
              </a:spcAft>
              <a:defRPr/>
            </a:pPr>
            <a:r>
              <a:rPr lang="en-US" i="1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B.  Buprenorphine </a:t>
            </a:r>
            <a:r>
              <a:rPr lang="en-US" i="1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provision </a:t>
            </a:r>
            <a:r>
              <a:rPr lang="en-US" i="1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without </a:t>
            </a:r>
            <a:r>
              <a:rPr lang="en-US" i="1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impact on other opioid use or overdoses? </a:t>
            </a:r>
          </a:p>
        </p:txBody>
      </p:sp>
    </p:spTree>
    <p:extLst>
      <p:ext uri="{BB962C8B-B14F-4D97-AF65-F5344CB8AC3E}">
        <p14:creationId xmlns:p14="http://schemas.microsoft.com/office/powerpoint/2010/main" val="99883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2"/>
          <p:cNvSpPr txBox="1">
            <a:spLocks noGrp="1"/>
          </p:cNvSpPr>
          <p:nvPr>
            <p:ph type="body" idx="1"/>
          </p:nvPr>
        </p:nvSpPr>
        <p:spPr>
          <a:xfrm>
            <a:off x="291590" y="245221"/>
            <a:ext cx="8521700" cy="341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.AppleSystemUIFont" charset="-120"/>
              <a:buChar char="—"/>
              <a:tabLst/>
              <a:defRPr/>
            </a:pPr>
            <a:r>
              <a:rPr lang="en-US" dirty="0" smtClean="0">
                <a:solidFill>
                  <a:srgbClr val="003399"/>
                </a:solidFill>
              </a:rPr>
              <a:t>Buprenorphine has been available from any French GP since 1995 and is associated with a 79% decrease in overdose deaths. This nationwide use has not been associated with significant buprenorphine overdose.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.AppleSystemUIFont" charset="-120"/>
              <a:buChar char="—"/>
              <a:tabLst/>
              <a:defRPr/>
            </a:pPr>
            <a:r>
              <a:rPr lang="en-US" dirty="0" smtClean="0">
                <a:solidFill>
                  <a:srgbClr val="003399"/>
                </a:solidFill>
              </a:rPr>
              <a:t>In Baltimore, average </a:t>
            </a:r>
            <a:r>
              <a:rPr lang="en-US" dirty="0">
                <a:solidFill>
                  <a:srgbClr val="003399"/>
                </a:solidFill>
              </a:rPr>
              <a:t>annual heroin overdose </a:t>
            </a:r>
            <a:r>
              <a:rPr lang="en-US" dirty="0" smtClean="0">
                <a:solidFill>
                  <a:srgbClr val="003399"/>
                </a:solidFill>
              </a:rPr>
              <a:t>deaths decreased </a:t>
            </a:r>
            <a:r>
              <a:rPr lang="en-US" dirty="0">
                <a:solidFill>
                  <a:srgbClr val="003399"/>
                </a:solidFill>
              </a:rPr>
              <a:t>by 37% after buprenorphine </a:t>
            </a:r>
            <a:r>
              <a:rPr lang="en-US" dirty="0" smtClean="0">
                <a:solidFill>
                  <a:srgbClr val="003399"/>
                </a:solidFill>
              </a:rPr>
              <a:t>became available </a:t>
            </a:r>
            <a:r>
              <a:rPr lang="en-US" dirty="0">
                <a:solidFill>
                  <a:srgbClr val="003399"/>
                </a:solidFill>
              </a:rPr>
              <a:t>in 2003 </a:t>
            </a:r>
            <a:r>
              <a:rPr lang="en-US" dirty="0" smtClean="0">
                <a:solidFill>
                  <a:srgbClr val="003399"/>
                </a:solidFill>
              </a:rPr>
              <a:t>without known buprenorphine deaths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.AppleSystemUIFont" charset="-120"/>
              <a:buChar char="—"/>
              <a:tabLst/>
              <a:defRPr/>
            </a:pPr>
            <a:r>
              <a:rPr lang="en-US" dirty="0" smtClean="0">
                <a:solidFill>
                  <a:srgbClr val="003399"/>
                </a:solidFill>
              </a:rPr>
              <a:t>Over a 6-year period in the UK, there was a </a:t>
            </a:r>
            <a:r>
              <a:rPr lang="en-US" dirty="0">
                <a:solidFill>
                  <a:srgbClr val="003399"/>
                </a:solidFill>
              </a:rPr>
              <a:t>total of 2366 methadone-related deaths </a:t>
            </a:r>
            <a:r>
              <a:rPr lang="en-US" dirty="0" smtClean="0">
                <a:solidFill>
                  <a:srgbClr val="003399"/>
                </a:solidFill>
              </a:rPr>
              <a:t>out of </a:t>
            </a:r>
            <a:r>
              <a:rPr lang="en-US" dirty="0">
                <a:solidFill>
                  <a:srgbClr val="003399"/>
                </a:solidFill>
              </a:rPr>
              <a:t>17,333,163 </a:t>
            </a:r>
            <a:r>
              <a:rPr lang="en-US" dirty="0" smtClean="0">
                <a:solidFill>
                  <a:srgbClr val="003399"/>
                </a:solidFill>
              </a:rPr>
              <a:t>prescriptions and </a:t>
            </a:r>
            <a:r>
              <a:rPr lang="en-US" dirty="0">
                <a:solidFill>
                  <a:srgbClr val="003399"/>
                </a:solidFill>
              </a:rPr>
              <a:t>52 buprenorphine-related deaths </a:t>
            </a:r>
            <a:r>
              <a:rPr lang="en-US" dirty="0" smtClean="0">
                <a:solidFill>
                  <a:srgbClr val="003399"/>
                </a:solidFill>
              </a:rPr>
              <a:t>out of 2,602,374 </a:t>
            </a:r>
            <a:r>
              <a:rPr lang="en-US" dirty="0">
                <a:solidFill>
                  <a:srgbClr val="003399"/>
                </a:solidFill>
              </a:rPr>
              <a:t>buprenorphine </a:t>
            </a:r>
            <a:r>
              <a:rPr lang="en-US" dirty="0" smtClean="0">
                <a:solidFill>
                  <a:srgbClr val="003399"/>
                </a:solidFill>
              </a:rPr>
              <a:t>prescriptions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.AppleSystemUIFont" charset="-120"/>
              <a:buChar char="—"/>
              <a:tabLst/>
              <a:defRPr/>
            </a:pPr>
            <a:r>
              <a:rPr lang="en-US" dirty="0" smtClean="0">
                <a:solidFill>
                  <a:srgbClr val="003399"/>
                </a:solidFill>
              </a:rPr>
              <a:t>In studies of Massachusetts, NYC, San Francisco, and other geographies, </a:t>
            </a:r>
            <a:r>
              <a:rPr lang="en-US" dirty="0">
                <a:solidFill>
                  <a:srgbClr val="003399"/>
                </a:solidFill>
              </a:rPr>
              <a:t>b</a:t>
            </a:r>
            <a:r>
              <a:rPr lang="en-US" dirty="0" smtClean="0">
                <a:solidFill>
                  <a:srgbClr val="003399"/>
                </a:solidFill>
              </a:rPr>
              <a:t>uprenorphine has been found in &lt; 1% of overdose deaths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.AppleSystemUIFont" charset="-120"/>
              <a:buChar char="—"/>
              <a:tabLst/>
              <a:defRPr/>
            </a:pPr>
            <a:r>
              <a:rPr lang="en-US" dirty="0" smtClean="0">
                <a:solidFill>
                  <a:srgbClr val="003399"/>
                </a:solidFill>
              </a:rPr>
              <a:t>The CDC does not include buprenorphine among the opioids contributing to overdose deaths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094" y="4046033"/>
            <a:ext cx="20992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600"/>
              </a:spcAft>
              <a:defRPr/>
            </a:pPr>
            <a:r>
              <a:rPr lang="en-US" i="1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B.  Buprenorphine </a:t>
            </a:r>
            <a:r>
              <a:rPr lang="en-US" i="1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provision without impact on other opioid use or overdoses? </a:t>
            </a:r>
          </a:p>
        </p:txBody>
      </p:sp>
    </p:spTree>
    <p:extLst>
      <p:ext uri="{BB962C8B-B14F-4D97-AF65-F5344CB8AC3E}">
        <p14:creationId xmlns:p14="http://schemas.microsoft.com/office/powerpoint/2010/main" val="160088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2"/>
          <p:cNvSpPr txBox="1">
            <a:spLocks noGrp="1"/>
          </p:cNvSpPr>
          <p:nvPr>
            <p:ph type="body" idx="1"/>
          </p:nvPr>
        </p:nvSpPr>
        <p:spPr>
          <a:xfrm>
            <a:off x="291590" y="245221"/>
            <a:ext cx="8521700" cy="341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.AppleSystemUIFont" charset="-120"/>
              <a:buChar char="—"/>
              <a:tabLst/>
              <a:defRPr/>
            </a:pPr>
            <a:r>
              <a:rPr lang="en-US" dirty="0" smtClean="0">
                <a:solidFill>
                  <a:srgbClr val="003399"/>
                </a:solidFill>
              </a:rPr>
              <a:t>Buprenorphine </a:t>
            </a:r>
            <a:r>
              <a:rPr lang="en-US" dirty="0" err="1" smtClean="0">
                <a:solidFill>
                  <a:srgbClr val="003399"/>
                </a:solidFill>
              </a:rPr>
              <a:t>monoproduct</a:t>
            </a:r>
            <a:r>
              <a:rPr lang="en-US" dirty="0" smtClean="0">
                <a:solidFill>
                  <a:srgbClr val="003399"/>
                </a:solidFill>
              </a:rPr>
              <a:t> at scale has led to situations of abuse in other countries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.AppleSystemUIFont" charset="-120"/>
              <a:buChar char="—"/>
              <a:tabLst/>
              <a:defRPr/>
            </a:pPr>
            <a:r>
              <a:rPr lang="en-US" dirty="0" smtClean="0">
                <a:solidFill>
                  <a:srgbClr val="003399"/>
                </a:solidFill>
              </a:rPr>
              <a:t>Buprenorphine, generally injected, can provide the euphoric effects of other opioids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.AppleSystemUIFont" charset="-120"/>
              <a:buChar char="—"/>
              <a:tabLst/>
              <a:defRPr/>
            </a:pPr>
            <a:r>
              <a:rPr lang="en-US" dirty="0" smtClean="0">
                <a:solidFill>
                  <a:srgbClr val="003399"/>
                </a:solidFill>
              </a:rPr>
              <a:t>Diverted buprenorphine is used to self-treat withdrawal symptoms in people using other opioids</a:t>
            </a: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.AppleSystemUIFont" charset="-120"/>
              <a:buChar char="—"/>
              <a:tabLst/>
              <a:defRPr/>
            </a:pPr>
            <a:r>
              <a:rPr lang="en-US" dirty="0" smtClean="0">
                <a:solidFill>
                  <a:srgbClr val="003399"/>
                </a:solidFill>
              </a:rPr>
              <a:t>“</a:t>
            </a:r>
            <a:r>
              <a:rPr lang="mr-IN" dirty="0" smtClean="0">
                <a:solidFill>
                  <a:srgbClr val="003399"/>
                </a:solidFill>
              </a:rPr>
              <a:t>…</a:t>
            </a:r>
            <a:r>
              <a:rPr lang="en-US" dirty="0" smtClean="0">
                <a:solidFill>
                  <a:srgbClr val="003399"/>
                </a:solidFill>
              </a:rPr>
              <a:t> abuse </a:t>
            </a:r>
            <a:r>
              <a:rPr lang="en-US" dirty="0">
                <a:solidFill>
                  <a:srgbClr val="003399"/>
                </a:solidFill>
              </a:rPr>
              <a:t>is </a:t>
            </a:r>
            <a:r>
              <a:rPr lang="en-US" dirty="0" smtClean="0">
                <a:solidFill>
                  <a:srgbClr val="003399"/>
                </a:solidFill>
              </a:rPr>
              <a:t>not simply </a:t>
            </a:r>
            <a:r>
              <a:rPr lang="en-US" dirty="0">
                <a:solidFill>
                  <a:srgbClr val="003399"/>
                </a:solidFill>
              </a:rPr>
              <a:t>a function of the biological properties of </a:t>
            </a:r>
            <a:r>
              <a:rPr lang="en-US" dirty="0" smtClean="0">
                <a:solidFill>
                  <a:srgbClr val="003399"/>
                </a:solidFill>
              </a:rPr>
              <a:t>these medications</a:t>
            </a:r>
            <a:r>
              <a:rPr lang="en-US" dirty="0">
                <a:solidFill>
                  <a:srgbClr val="003399"/>
                </a:solidFill>
              </a:rPr>
              <a:t>, but rather is dependent on a variety of </a:t>
            </a:r>
            <a:r>
              <a:rPr lang="en-US" dirty="0" smtClean="0">
                <a:solidFill>
                  <a:srgbClr val="003399"/>
                </a:solidFill>
              </a:rPr>
              <a:t>social, cultural</a:t>
            </a:r>
            <a:r>
              <a:rPr lang="en-US" dirty="0">
                <a:solidFill>
                  <a:srgbClr val="003399"/>
                </a:solidFill>
              </a:rPr>
              <a:t>, political, and economic forces</a:t>
            </a:r>
            <a:r>
              <a:rPr lang="en-US" dirty="0" smtClean="0">
                <a:solidFill>
                  <a:srgbClr val="003399"/>
                </a:solidFill>
              </a:rPr>
              <a:t>.”</a:t>
            </a:r>
            <a:endParaRPr lang="en-US" dirty="0">
              <a:solidFill>
                <a:srgbClr val="003399"/>
              </a:solidFill>
            </a:endParaRPr>
          </a:p>
          <a:p>
            <a:pPr marL="285750" marR="0" lvl="0" indent="-28575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.AppleSystemUIFont" charset="-120"/>
              <a:buChar char="—"/>
              <a:tabLst/>
              <a:defRPr/>
            </a:pPr>
            <a:endParaRPr lang="en-US" dirty="0" smtClean="0">
              <a:solidFill>
                <a:srgbClr val="00339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0595" y="4789343"/>
            <a:ext cx="4464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600"/>
              </a:spcAft>
              <a:defRPr/>
            </a:pPr>
            <a:r>
              <a:rPr lang="en-US" i="1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C.  Distortions </a:t>
            </a:r>
            <a:r>
              <a:rPr lang="en-US" i="1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of BUP/NLX to allow addictive </a:t>
            </a:r>
            <a:r>
              <a:rPr lang="en-US" i="1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use?</a:t>
            </a:r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87" y="2339123"/>
            <a:ext cx="4249271" cy="2174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019" y="2339124"/>
            <a:ext cx="2708045" cy="2175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04322" y="3130361"/>
            <a:ext cx="460202" cy="130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44539" y="2910318"/>
            <a:ext cx="246178" cy="1306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44539" y="3195675"/>
            <a:ext cx="246178" cy="1929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55" y="912"/>
            <a:ext cx="4955705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738" r="43155"/>
          <a:stretch/>
        </p:blipFill>
        <p:spPr>
          <a:xfrm>
            <a:off x="5535298" y="912"/>
            <a:ext cx="3051260" cy="514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2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72" t="1866" r="1867" b="1320"/>
          <a:stretch/>
        </p:blipFill>
        <p:spPr>
          <a:xfrm>
            <a:off x="5799350" y="95964"/>
            <a:ext cx="3281082" cy="4979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2928" y="169762"/>
            <a:ext cx="54448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But </a:t>
            </a:r>
            <a:r>
              <a:rPr lang="en-US" dirty="0" err="1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Suboxone</a:t>
            </a:r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r>
              <a:rPr lang="en-US" i="1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can</a:t>
            </a:r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 get you high </a:t>
            </a:r>
            <a:r>
              <a:rPr lang="en-US" dirty="0">
                <a:solidFill>
                  <a:srgbClr val="FFAB40"/>
                </a:solidFill>
                <a:latin typeface="Calibri" charset="0"/>
                <a:ea typeface="Calibri" charset="0"/>
                <a:cs typeface="Calibri" charset="0"/>
              </a:rPr>
              <a:t>if you inject it or snort it </a:t>
            </a:r>
            <a:r>
              <a:rPr lang="mr-IN" dirty="0" smtClean="0">
                <a:solidFill>
                  <a:srgbClr val="FFAB40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dirty="0" smtClean="0">
              <a:solidFill>
                <a:srgbClr val="FFAB40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dirty="0">
              <a:solidFill>
                <a:srgbClr val="003399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b="1" dirty="0">
                <a:solidFill>
                  <a:srgbClr val="FFAB40"/>
                </a:solidFill>
                <a:latin typeface="Calibri" charset="0"/>
                <a:ea typeface="Calibri" charset="0"/>
                <a:cs typeface="Calibri" charset="0"/>
              </a:rPr>
              <a:t>The problem is the plethora of cash-only </a:t>
            </a:r>
            <a:r>
              <a:rPr lang="en-US" b="1" dirty="0" err="1">
                <a:solidFill>
                  <a:srgbClr val="FFAB40"/>
                </a:solidFill>
                <a:latin typeface="Calibri" charset="0"/>
                <a:ea typeface="Calibri" charset="0"/>
                <a:cs typeface="Calibri" charset="0"/>
              </a:rPr>
              <a:t>Suboxone</a:t>
            </a:r>
            <a:r>
              <a:rPr lang="en-US" b="1" dirty="0">
                <a:solidFill>
                  <a:srgbClr val="FFAB40"/>
                </a:solidFill>
                <a:latin typeface="Calibri" charset="0"/>
                <a:ea typeface="Calibri" charset="0"/>
                <a:cs typeface="Calibri" charset="0"/>
              </a:rPr>
              <a:t> clinics that operate without proper counseling or monitoring procedures.</a:t>
            </a:r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  For years Ms. </a:t>
            </a:r>
            <a:r>
              <a:rPr lang="en-US" dirty="0" err="1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Hileman</a:t>
            </a:r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 had been “Box shopping”: Addict friends drove her to clinics across the Tennessee border, in Kingsport or Bristol, and paid her visit fees of $100 to $150 in exchange for six or seven </a:t>
            </a:r>
            <a:r>
              <a:rPr lang="en-US" dirty="0" err="1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Suboxone</a:t>
            </a:r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 pills or films, which dissolve in the mouth. </a:t>
            </a:r>
            <a:endParaRPr lang="en-US" dirty="0" smtClean="0">
              <a:solidFill>
                <a:srgbClr val="003399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dirty="0">
              <a:solidFill>
                <a:srgbClr val="003399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Ms. </a:t>
            </a:r>
            <a:r>
              <a:rPr lang="en-US" dirty="0" err="1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Hileman’s</a:t>
            </a:r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 judge, Judge Moore, doesn’t believe in treating people who have abused </a:t>
            </a:r>
            <a:r>
              <a:rPr lang="en-US" dirty="0" err="1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Suboxone</a:t>
            </a:r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 with </a:t>
            </a:r>
            <a:r>
              <a:rPr lang="en-US" dirty="0" err="1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Suboxone</a:t>
            </a:r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, instead favoring abstinence with rigorous drug counseling and testing, and near daily monitoring by drug-court probation and surveillance officers</a:t>
            </a:r>
            <a:r>
              <a:rPr lang="en-US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.  </a:t>
            </a:r>
            <a:r>
              <a:rPr lang="en-US" dirty="0" smtClean="0">
                <a:solidFill>
                  <a:srgbClr val="FFAB40"/>
                </a:solidFill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dirty="0">
                <a:solidFill>
                  <a:srgbClr val="FFAB40"/>
                </a:solidFill>
                <a:latin typeface="Calibri" charset="0"/>
                <a:ea typeface="Calibri" charset="0"/>
                <a:cs typeface="Calibri" charset="0"/>
              </a:rPr>
              <a:t>I know people </a:t>
            </a:r>
            <a:r>
              <a:rPr lang="en-US" dirty="0" err="1">
                <a:solidFill>
                  <a:srgbClr val="FFAB40"/>
                </a:solidFill>
                <a:latin typeface="Calibri" charset="0"/>
                <a:ea typeface="Calibri" charset="0"/>
                <a:cs typeface="Calibri" charset="0"/>
              </a:rPr>
              <a:t>Suboxone</a:t>
            </a:r>
            <a:r>
              <a:rPr lang="en-US" dirty="0">
                <a:solidFill>
                  <a:srgbClr val="FFAB40"/>
                </a:solidFill>
                <a:latin typeface="Calibri" charset="0"/>
                <a:ea typeface="Calibri" charset="0"/>
                <a:cs typeface="Calibri" charset="0"/>
              </a:rPr>
              <a:t> has helped, but unfortunately a lot of the clinics are not forthright in trying to taper people off,”</a:t>
            </a:r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 said Mark Mitchell, the Lebanon police chief and a member of Judge Moore’s drug court team</a:t>
            </a:r>
            <a:r>
              <a:rPr lang="en-US" dirty="0" smtClean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endParaRPr lang="en-US" dirty="0">
              <a:solidFill>
                <a:srgbClr val="003399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solidFill>
                  <a:srgbClr val="FFAB40"/>
                </a:solidFill>
                <a:latin typeface="Calibri" charset="0"/>
                <a:ea typeface="Calibri" charset="0"/>
                <a:cs typeface="Calibri" charset="0"/>
              </a:rPr>
              <a:t>While Erica’s mother was initially hopeful about her daughter’s use of M.A.T., she was unable to secure appointments with a doctor who monitored its use rigorously and accepted insurance. </a:t>
            </a:r>
            <a:r>
              <a:rPr lang="en-US" dirty="0">
                <a:solidFill>
                  <a:srgbClr val="003399"/>
                </a:solidFill>
                <a:latin typeface="Calibri" charset="0"/>
                <a:ea typeface="Calibri" charset="0"/>
                <a:cs typeface="Calibri" charset="0"/>
              </a:rPr>
              <a:t>(The ones who did had waiting lists, having reached their federally mandated 100-patient cap.) </a:t>
            </a:r>
          </a:p>
        </p:txBody>
      </p:sp>
    </p:spTree>
    <p:extLst>
      <p:ext uri="{BB962C8B-B14F-4D97-AF65-F5344CB8AC3E}">
        <p14:creationId xmlns:p14="http://schemas.microsoft.com/office/powerpoint/2010/main" val="159631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um-0096_ppt_071812updatedimage</Template>
  <TotalTime>3729</TotalTime>
  <Words>924</Words>
  <Application>Microsoft Office PowerPoint</Application>
  <PresentationFormat>On-screen Show (16:9)</PresentationFormat>
  <Paragraphs>53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.AppleSystemUIFont</vt:lpstr>
      <vt:lpstr>Arial</vt:lpstr>
      <vt:lpstr>Calibri</vt:lpstr>
      <vt:lpstr>Palatino Linotype</vt:lpstr>
      <vt:lpstr>simple-light-2</vt:lpstr>
      <vt:lpstr>PowerPoint Presentation</vt:lpstr>
      <vt:lpstr>Bassett-UMass MAT ECHO</vt:lpstr>
      <vt:lpstr>Does introduction of buprenorphine to a community lead to widespread negative effects? No    Can buprenorphine be used in negative ways? Yes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Does introduction of buprenorphine to a community lead to widespread negative effects? No    Can buprenorphine be used in negative ways? Yes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Bassett Health &amp; Barre ECHO</dc:title>
  <dc:creator>Martin, Stephen</dc:creator>
  <cp:lastModifiedBy>Foley, Susan</cp:lastModifiedBy>
  <cp:revision>76</cp:revision>
  <dcterms:modified xsi:type="dcterms:W3CDTF">2017-01-09T02:20:51Z</dcterms:modified>
</cp:coreProperties>
</file>