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95" r:id="rId2"/>
    <p:sldId id="256" r:id="rId3"/>
    <p:sldId id="361" r:id="rId4"/>
    <p:sldId id="394" r:id="rId5"/>
    <p:sldId id="396" r:id="rId6"/>
    <p:sldId id="386" r:id="rId7"/>
    <p:sldId id="382" r:id="rId8"/>
    <p:sldId id="393" r:id="rId9"/>
    <p:sldId id="397" r:id="rId10"/>
    <p:sldId id="379" r:id="rId11"/>
    <p:sldId id="392" r:id="rId12"/>
    <p:sldId id="376" r:id="rId13"/>
    <p:sldId id="370" r:id="rId14"/>
    <p:sldId id="380" r:id="rId15"/>
    <p:sldId id="368" r:id="rId16"/>
    <p:sldId id="369" r:id="rId17"/>
    <p:sldId id="339" r:id="rId18"/>
    <p:sldId id="388" r:id="rId19"/>
    <p:sldId id="387" r:id="rId20"/>
    <p:sldId id="378" r:id="rId21"/>
    <p:sldId id="391" r:id="rId22"/>
    <p:sldId id="381" r:id="rId23"/>
    <p:sldId id="384"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3399"/>
    <a:srgbClr val="EB9E3E"/>
    <a:srgbClr val="FFAB40"/>
    <a:srgbClr val="AAC2FF"/>
    <a:srgbClr val="CDDFFF"/>
    <a:srgbClr val="CCDBFE"/>
    <a:srgbClr val="0055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0B5971-FD86-4229-AF0D-AB7435E3EF16}">
  <a:tblStyle styleId="{FD0B5971-FD86-4229-AF0D-AB7435E3EF16}"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7674" autoAdjust="0"/>
    <p:restoredTop sz="76667" autoAdjust="0"/>
  </p:normalViewPr>
  <p:slideViewPr>
    <p:cSldViewPr snapToGrid="0" snapToObjects="1">
      <p:cViewPr varScale="1">
        <p:scale>
          <a:sx n="78" d="100"/>
          <a:sy n="78" d="100"/>
        </p:scale>
        <p:origin x="558"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3380552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67279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663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Stromer</a:t>
            </a:r>
            <a:r>
              <a:rPr lang="en-US" dirty="0" smtClean="0"/>
              <a:t> W, </a:t>
            </a:r>
            <a:r>
              <a:rPr lang="en-US" dirty="0" err="1" smtClean="0"/>
              <a:t>Michaeli</a:t>
            </a:r>
            <a:r>
              <a:rPr lang="en-US" dirty="0" smtClean="0"/>
              <a:t> K, </a:t>
            </a:r>
            <a:r>
              <a:rPr lang="en-US" dirty="0" err="1" smtClean="0"/>
              <a:t>Sandner-Kiesling</a:t>
            </a:r>
            <a:r>
              <a:rPr lang="en-US" dirty="0" smtClean="0"/>
              <a:t> A. </a:t>
            </a:r>
            <a:r>
              <a:rPr lang="en-US" dirty="0" err="1" smtClean="0"/>
              <a:t>Perioperative</a:t>
            </a:r>
            <a:r>
              <a:rPr lang="en-US" dirty="0" smtClean="0"/>
              <a:t> pain therapy in opioid abuse. </a:t>
            </a:r>
            <a:r>
              <a:rPr lang="en-US" dirty="0" err="1" smtClean="0"/>
              <a:t>Eur</a:t>
            </a:r>
            <a:r>
              <a:rPr lang="en-US" dirty="0" smtClean="0"/>
              <a:t> J </a:t>
            </a:r>
            <a:r>
              <a:rPr lang="en-US" dirty="0" err="1" smtClean="0"/>
              <a:t>Anaesthesiol</a:t>
            </a:r>
            <a:r>
              <a:rPr lang="en-US" dirty="0" smtClean="0"/>
              <a:t> [Internet] 2013;30(2):55–64. Available from: http://www.ncbi.nlm.nih.gov/pubmed/23241915</a:t>
            </a:r>
          </a:p>
          <a:p>
            <a:r>
              <a:rPr lang="en-US" dirty="0" err="1" smtClean="0"/>
              <a:t>Gevirtz</a:t>
            </a:r>
            <a:r>
              <a:rPr lang="en-US" dirty="0" smtClean="0"/>
              <a:t> C, Frost E a M, Bryson EO. </a:t>
            </a:r>
            <a:r>
              <a:rPr lang="en-US" dirty="0" err="1" smtClean="0"/>
              <a:t>Perioperative</a:t>
            </a:r>
            <a:r>
              <a:rPr lang="en-US" dirty="0" smtClean="0"/>
              <a:t> implications of buprenorphine maintenance treatment for opioid addiction. </a:t>
            </a:r>
            <a:r>
              <a:rPr lang="en-US" dirty="0" err="1" smtClean="0"/>
              <a:t>Int</a:t>
            </a:r>
            <a:r>
              <a:rPr lang="en-US" dirty="0" smtClean="0"/>
              <a:t> </a:t>
            </a:r>
            <a:r>
              <a:rPr lang="en-US" dirty="0" err="1" smtClean="0"/>
              <a:t>Anesthesiol</a:t>
            </a:r>
            <a:r>
              <a:rPr lang="en-US" dirty="0" smtClean="0"/>
              <a:t> </a:t>
            </a:r>
            <a:r>
              <a:rPr lang="en-US" dirty="0" err="1" smtClean="0"/>
              <a:t>Clin</a:t>
            </a:r>
            <a:r>
              <a:rPr lang="en-US" dirty="0" smtClean="0"/>
              <a:t> 2011;49(1):147–55. </a:t>
            </a:r>
          </a:p>
          <a:p>
            <a:r>
              <a:rPr lang="en-US" dirty="0" smtClean="0"/>
              <a:t>Wasson M, </a:t>
            </a:r>
            <a:r>
              <a:rPr lang="en-US" dirty="0" err="1" smtClean="0"/>
              <a:t>Beirne</a:t>
            </a:r>
            <a:r>
              <a:rPr lang="en-US" dirty="0" smtClean="0"/>
              <a:t> OR. Buprenorphine therapy: An increasing challenge in oral and maxillofacial surgery. Oral </a:t>
            </a:r>
            <a:r>
              <a:rPr lang="en-US" dirty="0" err="1" smtClean="0"/>
              <a:t>Surg</a:t>
            </a:r>
            <a:r>
              <a:rPr lang="en-US" dirty="0" smtClean="0"/>
              <a:t> Oral Med Oral </a:t>
            </a:r>
            <a:r>
              <a:rPr lang="en-US" dirty="0" err="1" smtClean="0"/>
              <a:t>Pathol</a:t>
            </a:r>
            <a:r>
              <a:rPr lang="en-US" dirty="0" smtClean="0"/>
              <a:t> Oral </a:t>
            </a:r>
            <a:r>
              <a:rPr lang="en-US" dirty="0" err="1" smtClean="0"/>
              <a:t>Radiol</a:t>
            </a:r>
            <a:r>
              <a:rPr lang="en-US" dirty="0" smtClean="0"/>
              <a:t> [Internet] 2013;116(2):142–6. Available from: http://dx.doi.org/10.1016/j.oooo.2013.04.018</a:t>
            </a:r>
            <a:endParaRPr lang="en-US" dirty="0"/>
          </a:p>
        </p:txBody>
      </p:sp>
    </p:spTree>
    <p:extLst>
      <p:ext uri="{BB962C8B-B14F-4D97-AF65-F5344CB8AC3E}">
        <p14:creationId xmlns:p14="http://schemas.microsoft.com/office/powerpoint/2010/main" val="1596731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Stromer</a:t>
            </a:r>
            <a:r>
              <a:rPr lang="en-US" dirty="0" smtClean="0"/>
              <a:t> W, </a:t>
            </a:r>
            <a:r>
              <a:rPr lang="en-US" dirty="0" err="1" smtClean="0"/>
              <a:t>Michaeli</a:t>
            </a:r>
            <a:r>
              <a:rPr lang="en-US" dirty="0" smtClean="0"/>
              <a:t> K, </a:t>
            </a:r>
            <a:r>
              <a:rPr lang="en-US" dirty="0" err="1" smtClean="0"/>
              <a:t>Sandner-Kiesling</a:t>
            </a:r>
            <a:r>
              <a:rPr lang="en-US" dirty="0" smtClean="0"/>
              <a:t> A. </a:t>
            </a:r>
            <a:r>
              <a:rPr lang="en-US" dirty="0" err="1" smtClean="0"/>
              <a:t>Perioperative</a:t>
            </a:r>
            <a:r>
              <a:rPr lang="en-US" dirty="0" smtClean="0"/>
              <a:t> pain therapy in opioid abuse. </a:t>
            </a:r>
            <a:r>
              <a:rPr lang="en-US" dirty="0" err="1" smtClean="0"/>
              <a:t>Eur</a:t>
            </a:r>
            <a:r>
              <a:rPr lang="en-US" dirty="0" smtClean="0"/>
              <a:t> J </a:t>
            </a:r>
            <a:r>
              <a:rPr lang="en-US" dirty="0" err="1" smtClean="0"/>
              <a:t>Anaesthesiol</a:t>
            </a:r>
            <a:r>
              <a:rPr lang="en-US" dirty="0" smtClean="0"/>
              <a:t> [Internet] 2013;30(2):55–64. Available from: http://www.ncbi.nlm.nih.gov/pubmed/23241915</a:t>
            </a:r>
          </a:p>
          <a:p>
            <a:r>
              <a:rPr lang="en-US" dirty="0" err="1" smtClean="0"/>
              <a:t>Gevirtz</a:t>
            </a:r>
            <a:r>
              <a:rPr lang="en-US" dirty="0" smtClean="0"/>
              <a:t> C, Frost E a M, Bryson EO. </a:t>
            </a:r>
            <a:r>
              <a:rPr lang="en-US" dirty="0" err="1" smtClean="0"/>
              <a:t>Perioperative</a:t>
            </a:r>
            <a:r>
              <a:rPr lang="en-US" dirty="0" smtClean="0"/>
              <a:t> implications of buprenorphine maintenance treatment for opioid addiction. </a:t>
            </a:r>
            <a:r>
              <a:rPr lang="en-US" dirty="0" err="1" smtClean="0"/>
              <a:t>Int</a:t>
            </a:r>
            <a:r>
              <a:rPr lang="en-US" dirty="0" smtClean="0"/>
              <a:t> </a:t>
            </a:r>
            <a:r>
              <a:rPr lang="en-US" dirty="0" err="1" smtClean="0"/>
              <a:t>Anesthesiol</a:t>
            </a:r>
            <a:r>
              <a:rPr lang="en-US" dirty="0" smtClean="0"/>
              <a:t> </a:t>
            </a:r>
            <a:r>
              <a:rPr lang="en-US" dirty="0" err="1" smtClean="0"/>
              <a:t>Clin</a:t>
            </a:r>
            <a:r>
              <a:rPr lang="en-US" dirty="0" smtClean="0"/>
              <a:t> 2011;49(1):147–55. </a:t>
            </a:r>
          </a:p>
          <a:p>
            <a:r>
              <a:rPr lang="en-US" smtClean="0"/>
              <a:t>Wasson </a:t>
            </a:r>
            <a:r>
              <a:rPr lang="en-US" dirty="0" smtClean="0"/>
              <a:t>M, </a:t>
            </a:r>
            <a:r>
              <a:rPr lang="en-US" dirty="0" err="1" smtClean="0"/>
              <a:t>Beirne</a:t>
            </a:r>
            <a:r>
              <a:rPr lang="en-US" dirty="0" smtClean="0"/>
              <a:t> OR. Buprenorphine therapy: An increasing challenge in oral and maxillofacial surgery. Oral </a:t>
            </a:r>
            <a:r>
              <a:rPr lang="en-US" dirty="0" err="1" smtClean="0"/>
              <a:t>Surg</a:t>
            </a:r>
            <a:r>
              <a:rPr lang="en-US" dirty="0" smtClean="0"/>
              <a:t> Oral Med Oral </a:t>
            </a:r>
            <a:r>
              <a:rPr lang="en-US" dirty="0" err="1" smtClean="0"/>
              <a:t>Pathol</a:t>
            </a:r>
            <a:r>
              <a:rPr lang="en-US" dirty="0" smtClean="0"/>
              <a:t> Oral </a:t>
            </a:r>
            <a:r>
              <a:rPr lang="en-US" dirty="0" err="1" smtClean="0"/>
              <a:t>Radiol</a:t>
            </a:r>
            <a:r>
              <a:rPr lang="en-US" dirty="0" smtClean="0"/>
              <a:t> [Internet] 2013;116(2):142–6. Available from: http://dx.doi.org/10.1016/j.oooo.2013.04.018</a:t>
            </a:r>
            <a:endParaRPr lang="en-US" dirty="0"/>
          </a:p>
        </p:txBody>
      </p:sp>
    </p:spTree>
    <p:extLst>
      <p:ext uri="{BB962C8B-B14F-4D97-AF65-F5344CB8AC3E}">
        <p14:creationId xmlns:p14="http://schemas.microsoft.com/office/powerpoint/2010/main" val="159673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604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283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smtClean="0"/>
              <a:t>Ruan</a:t>
            </a:r>
            <a:r>
              <a:rPr lang="en-US" dirty="0" smtClean="0"/>
              <a:t> X, Luo J, Kaye A. Efficacy and Tolerability of Co-Administering Full µ-Opioid Receptor Agonists with Buprenorphine and Mixed Opioid Agonists. Drug Res (</a:t>
            </a:r>
            <a:r>
              <a:rPr lang="en-US" dirty="0" err="1" smtClean="0"/>
              <a:t>Stuttg</a:t>
            </a:r>
            <a:r>
              <a:rPr lang="en-US" dirty="0" smtClean="0"/>
              <a:t>) [Internet] 2016 [cited 2017 Feb 6];Available from: http://www.thieme-connect.de/DOI/DOI?10.1055/s-0042-119946</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None/>
            </a:pPr>
            <a:r>
              <a:rPr lang="en-US" dirty="0" smtClean="0"/>
              <a:t>Jones HE, </a:t>
            </a:r>
            <a:r>
              <a:rPr lang="en-US" dirty="0" err="1" smtClean="0"/>
              <a:t>Deppen</a:t>
            </a:r>
            <a:r>
              <a:rPr lang="en-US" dirty="0" smtClean="0"/>
              <a:t> K, </a:t>
            </a:r>
            <a:r>
              <a:rPr lang="en-US" dirty="0" err="1" smtClean="0"/>
              <a:t>Hudak</a:t>
            </a:r>
            <a:r>
              <a:rPr lang="en-US" dirty="0" smtClean="0"/>
              <a:t> ML, et al. Clinical care for opioid-using pregnant and postpartum women: The role of obstetric providers. Am J </a:t>
            </a:r>
            <a:r>
              <a:rPr lang="en-US" dirty="0" err="1" smtClean="0"/>
              <a:t>Obstet</a:t>
            </a:r>
            <a:r>
              <a:rPr lang="en-US" dirty="0" smtClean="0"/>
              <a:t> </a:t>
            </a:r>
            <a:r>
              <a:rPr lang="en-US" dirty="0" err="1" smtClean="0"/>
              <a:t>Gynecol</a:t>
            </a:r>
            <a:r>
              <a:rPr lang="en-US" dirty="0" smtClean="0"/>
              <a:t> [Internet] 2014;210(4):302–10. Available from: http://dx.doi.org/10.1016/j.ajog.2013.10.010</a:t>
            </a:r>
          </a:p>
          <a:p>
            <a:pPr marL="228600" indent="-228600">
              <a:buNone/>
            </a:pPr>
            <a:r>
              <a:rPr lang="en-US" dirty="0" smtClean="0"/>
              <a:t>Jones HE, Johnson RE, </a:t>
            </a:r>
            <a:r>
              <a:rPr lang="en-US" dirty="0" err="1" smtClean="0"/>
              <a:t>Milio</a:t>
            </a:r>
            <a:r>
              <a:rPr lang="en-US" dirty="0" smtClean="0"/>
              <a:t> L. Post-Cesarean Pain Management of Patients Maintained on Methadone or Buprenorphine. Am J Addict [Internet] 2006;15(3):258–9. Available from: http://ovidsp.ovid.com/ovidweb.cgi?T=JS&amp;PAGE=reference&amp;D=psyc5&amp;NEWS=N&amp;AN=2006-08476-011</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smtClean="0"/>
              <a:t>Jibril</a:t>
            </a:r>
            <a:r>
              <a:rPr lang="en-US" dirty="0" smtClean="0"/>
              <a:t> F, </a:t>
            </a:r>
            <a:r>
              <a:rPr lang="en-US" dirty="0" err="1" smtClean="0"/>
              <a:t>Sharaby</a:t>
            </a:r>
            <a:r>
              <a:rPr lang="en-US" dirty="0" smtClean="0"/>
              <a:t> S, Mohamed A, </a:t>
            </a:r>
            <a:r>
              <a:rPr lang="en-US" dirty="0" err="1" smtClean="0"/>
              <a:t>Wilby</a:t>
            </a:r>
            <a:r>
              <a:rPr lang="en-US" dirty="0" smtClean="0"/>
              <a:t> KJ. Intravenous versus Oral Acetaminophen for Pain: Systematic Review of Current Evidence to Support Clinical Decision-Making. Can J Hosp </a:t>
            </a:r>
            <a:r>
              <a:rPr lang="en-US" dirty="0" err="1" smtClean="0"/>
              <a:t>Pharm</a:t>
            </a:r>
            <a:r>
              <a:rPr lang="en-US" dirty="0" smtClean="0"/>
              <a:t> [Internet] 68(3):238–47. Available from: http://www.ncbi.nlm.nih.gov/pubmed/26157186</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Meyer M, </a:t>
            </a:r>
            <a:r>
              <a:rPr lang="en-US" dirty="0" err="1" smtClean="0"/>
              <a:t>Paranya</a:t>
            </a:r>
            <a:r>
              <a:rPr lang="en-US" dirty="0" smtClean="0"/>
              <a:t> G, Keefer Norris A, Howard D. </a:t>
            </a:r>
            <a:r>
              <a:rPr lang="en-US" dirty="0" err="1" smtClean="0"/>
              <a:t>Intrapartum</a:t>
            </a:r>
            <a:r>
              <a:rPr lang="en-US" dirty="0" smtClean="0"/>
              <a:t> and postpartum analgesia for women maintained on buprenorphine during pregnancy. </a:t>
            </a:r>
            <a:r>
              <a:rPr lang="en-US" dirty="0" err="1" smtClean="0"/>
              <a:t>Eur</a:t>
            </a:r>
            <a:r>
              <a:rPr lang="en-US" dirty="0" smtClean="0"/>
              <a:t> J Pain [Internet] 2010;14(9):939–43. Available from: http://dx.doi.org/10.1016/j.ejpain.2010.03.002</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Macintyre PE, Russell RA, Usher KAN, </a:t>
            </a:r>
            <a:r>
              <a:rPr lang="en-US" dirty="0" err="1" smtClean="0"/>
              <a:t>Gaughwin</a:t>
            </a:r>
            <a:r>
              <a:rPr lang="en-US" dirty="0" smtClean="0"/>
              <a:t> M, </a:t>
            </a:r>
            <a:r>
              <a:rPr lang="en-US" dirty="0" err="1" smtClean="0"/>
              <a:t>Huxtable</a:t>
            </a:r>
            <a:r>
              <a:rPr lang="en-US" dirty="0" smtClean="0"/>
              <a:t> CA. Pain relief and opioid requirements in the first 24 hours after surgery in patients taking buprenorphine and methadone opioid substitution therapy. </a:t>
            </a:r>
            <a:r>
              <a:rPr lang="en-US" dirty="0" err="1" smtClean="0"/>
              <a:t>Anaesth</a:t>
            </a:r>
            <a:r>
              <a:rPr lang="en-US" dirty="0" smtClean="0"/>
              <a:t> Intensive Care [Internet] 2013;41(2):222–30. Available from: http://www.ncbi.nlm.nih.gov/pubmed/23530789</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965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www.nydailynews.com</a:t>
            </a:r>
            <a:r>
              <a:rPr lang="en-US" dirty="0" smtClean="0"/>
              <a:t>/news/national/ohio-family-poses-dead-dad-warn-drug-addiction-article-1.2360021</a:t>
            </a:r>
          </a:p>
          <a:p>
            <a:endParaRPr lang="en-US" dirty="0"/>
          </a:p>
        </p:txBody>
      </p:sp>
    </p:spTree>
    <p:extLst>
      <p:ext uri="{BB962C8B-B14F-4D97-AF65-F5344CB8AC3E}">
        <p14:creationId xmlns:p14="http://schemas.microsoft.com/office/powerpoint/2010/main" val="137256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van </a:t>
            </a:r>
            <a:r>
              <a:rPr lang="en-US" dirty="0" err="1" smtClean="0"/>
              <a:t>Niel</a:t>
            </a:r>
            <a:r>
              <a:rPr lang="en-US" dirty="0" smtClean="0"/>
              <a:t> JCG, Schneider J, </a:t>
            </a:r>
            <a:r>
              <a:rPr lang="en-US" dirty="0" err="1" smtClean="0"/>
              <a:t>Tzschentke</a:t>
            </a:r>
            <a:r>
              <a:rPr lang="en-US" dirty="0" smtClean="0"/>
              <a:t> TM. Efficacy of Full µ-Opioid Receptor Agonists is not Impaired by Concomitant Buprenorphine or Mixed Opioid Agonists/Antagonists - Preclinical and Clinical Evidence. Drug Res (</a:t>
            </a:r>
            <a:r>
              <a:rPr lang="en-US" dirty="0" err="1" smtClean="0"/>
              <a:t>Stuttg</a:t>
            </a:r>
            <a:r>
              <a:rPr lang="en-US" dirty="0" smtClean="0"/>
              <a:t>) [Internet] 2016;66(11):562–70. Available from: http://www.ncbi.nlm.nih.gov/pubmed/27504867</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Bryson EO. The </a:t>
            </a:r>
            <a:r>
              <a:rPr lang="en-US" dirty="0" err="1" smtClean="0"/>
              <a:t>perioperative</a:t>
            </a:r>
            <a:r>
              <a:rPr lang="en-US" dirty="0" smtClean="0"/>
              <a:t> management of patients maintained on medications used to manage opioid addiction. </a:t>
            </a:r>
            <a:r>
              <a:rPr lang="en-US" dirty="0" err="1" smtClean="0"/>
              <a:t>Curr</a:t>
            </a:r>
            <a:r>
              <a:rPr lang="en-US" dirty="0" smtClean="0"/>
              <a:t> </a:t>
            </a:r>
            <a:r>
              <a:rPr lang="en-US" dirty="0" err="1" smtClean="0"/>
              <a:t>Opin</a:t>
            </a:r>
            <a:r>
              <a:rPr lang="en-US" dirty="0" smtClean="0"/>
              <a:t> </a:t>
            </a:r>
            <a:r>
              <a:rPr lang="en-US" dirty="0" err="1" smtClean="0"/>
              <a:t>Anaesthesiol</a:t>
            </a:r>
            <a:r>
              <a:rPr lang="en-US" dirty="0" smtClean="0"/>
              <a:t> [Internet] 2014;27(3):359–64. Available from: http://www.ncbi.nlm.nih.gov/pubmed/24500338</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Vadivelu</a:t>
            </a:r>
            <a:r>
              <a:rPr lang="en-US" dirty="0" smtClean="0"/>
              <a:t> N, Anwar M. Buprenorphine in postoperative pain management. </a:t>
            </a:r>
            <a:r>
              <a:rPr lang="en-US" dirty="0" err="1" smtClean="0"/>
              <a:t>Anesthesiol</a:t>
            </a:r>
            <a:r>
              <a:rPr lang="en-US" dirty="0" smtClean="0"/>
              <a:t> </a:t>
            </a:r>
            <a:r>
              <a:rPr lang="en-US" dirty="0" err="1" smtClean="0"/>
              <a:t>Clin</a:t>
            </a:r>
            <a:r>
              <a:rPr lang="en-US" dirty="0" smtClean="0"/>
              <a:t> [Internet] 2010;28(4):601–9. Available from: http://dx.doi.org/10.1016/j.anclin.2010.08.015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Jones HE, Johnson RE, </a:t>
            </a:r>
            <a:r>
              <a:rPr lang="en-US" dirty="0" err="1" smtClean="0"/>
              <a:t>Milio</a:t>
            </a:r>
            <a:r>
              <a:rPr lang="en-US" dirty="0" smtClean="0"/>
              <a:t> L. Post-Cesarean Pain Management of Patients Maintained on Methadone or Buprenorphine. Am J Addict [Internet] 2006;15(3):258–9. Available from: http://ovidsp.ovid.com/ovidweb.cgi?T=JS&amp;PAGE=reference&amp;D=psyc5&amp;NEWS=N&amp;AN=2006-08476-011</a:t>
            </a:r>
          </a:p>
          <a:p>
            <a:endParaRPr lang="en-US" dirty="0" smtClean="0"/>
          </a:p>
          <a:p>
            <a:r>
              <a:rPr lang="en-US" dirty="0" smtClean="0"/>
              <a:t>Mehta V, Langford R. Acute Pain Management in Opioid Dependent Patients. Rev pain [Internet] 2009;3(2):10–4. Available from: http://www.ncbi.nlm.nih.gov/pubmed/26525109</a:t>
            </a:r>
          </a:p>
          <a:p>
            <a:pPr lvl="0">
              <a:spcBef>
                <a:spcPts val="0"/>
              </a:spcBef>
              <a:buNone/>
            </a:pPr>
            <a:endParaRPr lang="en-US" dirty="0" smtClean="0"/>
          </a:p>
          <a:p>
            <a:pPr lvl="0">
              <a:spcBef>
                <a:spcPts val="0"/>
              </a:spcBef>
              <a:buNone/>
            </a:pPr>
            <a:r>
              <a:rPr lang="en-US" dirty="0" err="1" smtClean="0"/>
              <a:t>Paschkis</a:t>
            </a:r>
            <a:r>
              <a:rPr lang="en-US" dirty="0" smtClean="0"/>
              <a:t> Z, Potter ML. CE: Acute Pain Management for Inpatients with Opioid Use Disorder. Am J </a:t>
            </a:r>
            <a:r>
              <a:rPr lang="en-US" dirty="0" err="1" smtClean="0"/>
              <a:t>Nurs</a:t>
            </a:r>
            <a:r>
              <a:rPr lang="en-US" dirty="0" smtClean="0"/>
              <a:t> [Internet] 2015;115(9):24-32, 46. Available from: http://www.ncbi.nlm.nih.gov/pubmed/26273927</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Macintyre PE, Russell RA, Usher KAN, </a:t>
            </a:r>
            <a:r>
              <a:rPr lang="en-US" dirty="0" err="1" smtClean="0"/>
              <a:t>Gaughwin</a:t>
            </a:r>
            <a:r>
              <a:rPr lang="en-US" dirty="0" smtClean="0"/>
              <a:t> M, </a:t>
            </a:r>
            <a:r>
              <a:rPr lang="en-US" dirty="0" err="1" smtClean="0"/>
              <a:t>Huxtable</a:t>
            </a:r>
            <a:r>
              <a:rPr lang="en-US" dirty="0" smtClean="0"/>
              <a:t> CA. Pain relief and opioid requirements in the first 24 hours after surgery in patients taking buprenorphine and methadone opioid substitution therapy. </a:t>
            </a:r>
            <a:r>
              <a:rPr lang="en-US" dirty="0" err="1" smtClean="0"/>
              <a:t>Anaesth</a:t>
            </a:r>
            <a:r>
              <a:rPr lang="en-US" dirty="0" smtClean="0"/>
              <a:t> Intensive Care [Internet] 2013;41(2):222–30. Available from: http://www.ncbi.nlm.nih.gov/pubmed/23530789</a:t>
            </a:r>
          </a:p>
          <a:p>
            <a:pPr lvl="0">
              <a:spcBef>
                <a:spcPts val="0"/>
              </a:spcBef>
              <a:buNone/>
            </a:pPr>
            <a:endParaRPr dirty="0"/>
          </a:p>
        </p:txBody>
      </p:sp>
    </p:spTree>
    <p:extLst>
      <p:ext uri="{BB962C8B-B14F-4D97-AF65-F5344CB8AC3E}">
        <p14:creationId xmlns:p14="http://schemas.microsoft.com/office/powerpoint/2010/main" val="214190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Vadivelu</a:t>
            </a:r>
            <a:r>
              <a:rPr lang="en-US" dirty="0" smtClean="0"/>
              <a:t> N, Anwar M. Buprenorphine in postoperative pain management. </a:t>
            </a:r>
            <a:r>
              <a:rPr lang="en-US" dirty="0" err="1" smtClean="0"/>
              <a:t>Anesthesiol</a:t>
            </a:r>
            <a:r>
              <a:rPr lang="en-US" dirty="0" smtClean="0"/>
              <a:t> </a:t>
            </a:r>
            <a:r>
              <a:rPr lang="en-US" dirty="0" err="1" smtClean="0"/>
              <a:t>Clin</a:t>
            </a:r>
            <a:r>
              <a:rPr lang="en-US" dirty="0" smtClean="0"/>
              <a:t> [Internet] 2010;28(4):601–9. Available from: http://dx.doi.org/10.1016/j.anclin.2010.08.015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Jones HE, Johnson RE, </a:t>
            </a:r>
            <a:r>
              <a:rPr lang="en-US" dirty="0" err="1" smtClean="0"/>
              <a:t>Milio</a:t>
            </a:r>
            <a:r>
              <a:rPr lang="en-US" dirty="0" smtClean="0"/>
              <a:t> L. Post-Cesarean Pain Management of Patients Maintained on Methadone or Buprenorphine. Am J Addict [Internet] 2006;15(3):258–9. Available from: http://ovidsp.ovid.com/ovidweb.cgi?T=JS&amp;PAGE=reference&amp;D=psyc5&amp;NEWS=N&amp;AN=2006-08476-011</a:t>
            </a:r>
          </a:p>
          <a:p>
            <a:endParaRPr lang="en-US" dirty="0" smtClean="0"/>
          </a:p>
          <a:p>
            <a:r>
              <a:rPr lang="en-US" dirty="0" smtClean="0"/>
              <a:t>Mehta V, Langford R. Acute Pain Management in Opioid Dependent Patients. Rev pain [Internet] 2009;3(2):10–4. Available from: http://www.ncbi.nlm.nih.gov/pubmed/26525109</a:t>
            </a:r>
          </a:p>
          <a:p>
            <a:pPr lvl="0">
              <a:spcBef>
                <a:spcPts val="0"/>
              </a:spcBef>
              <a:buNone/>
            </a:pPr>
            <a:endParaRPr lang="en-US" dirty="0" smtClean="0"/>
          </a:p>
          <a:p>
            <a:pPr lvl="0">
              <a:spcBef>
                <a:spcPts val="0"/>
              </a:spcBef>
              <a:buNone/>
            </a:pPr>
            <a:r>
              <a:rPr lang="en-US" dirty="0" err="1" smtClean="0"/>
              <a:t>Paschkis</a:t>
            </a:r>
            <a:r>
              <a:rPr lang="en-US" dirty="0" smtClean="0"/>
              <a:t> Z, Potter ML. CE: Acute Pain Management for Inpatients with Opioid Use Disorder. Am J </a:t>
            </a:r>
            <a:r>
              <a:rPr lang="en-US" dirty="0" err="1" smtClean="0"/>
              <a:t>Nurs</a:t>
            </a:r>
            <a:r>
              <a:rPr lang="en-US" dirty="0" smtClean="0"/>
              <a:t> [Internet] 2015;115(9):24-32, 46. Available from: http://www.ncbi.nlm.nih.gov/pubmed/26273927</a:t>
            </a:r>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Macintyre PE, Russell RA, Usher KAN, </a:t>
            </a:r>
            <a:r>
              <a:rPr lang="en-US" dirty="0" err="1" smtClean="0"/>
              <a:t>Gaughwin</a:t>
            </a:r>
            <a:r>
              <a:rPr lang="en-US" dirty="0" smtClean="0"/>
              <a:t> M, </a:t>
            </a:r>
            <a:r>
              <a:rPr lang="en-US" dirty="0" err="1" smtClean="0"/>
              <a:t>Huxtable</a:t>
            </a:r>
            <a:r>
              <a:rPr lang="en-US" dirty="0" smtClean="0"/>
              <a:t> CA. Pain relief and opioid requirements in the first 24 hours after surgery in patients taking buprenorphine and methadone opioid substitution therapy. </a:t>
            </a:r>
            <a:r>
              <a:rPr lang="en-US" dirty="0" err="1" smtClean="0"/>
              <a:t>Anaesth</a:t>
            </a:r>
            <a:r>
              <a:rPr lang="en-US" dirty="0" smtClean="0"/>
              <a:t> Intensive Care [Internet] 2013;41(2):222–30. Available from: http://www.ncbi.nlm.nih.gov/pubmed/23530789</a:t>
            </a:r>
          </a:p>
          <a:p>
            <a:pPr lvl="0">
              <a:spcBef>
                <a:spcPts val="0"/>
              </a:spcBef>
              <a:buNone/>
            </a:pPr>
            <a:endParaRPr dirty="0"/>
          </a:p>
        </p:txBody>
      </p:sp>
    </p:spTree>
    <p:extLst>
      <p:ext uri="{BB962C8B-B14F-4D97-AF65-F5344CB8AC3E}">
        <p14:creationId xmlns:p14="http://schemas.microsoft.com/office/powerpoint/2010/main" val="214190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Lee, J. D., Grossman, E., </a:t>
            </a:r>
            <a:r>
              <a:rPr lang="en-US" dirty="0" err="1" smtClean="0">
                <a:effectLst/>
              </a:rPr>
              <a:t>Dirocco</a:t>
            </a:r>
            <a:r>
              <a:rPr lang="en-US" dirty="0" smtClean="0">
                <a:effectLst/>
              </a:rPr>
              <a:t>, D., &amp; </a:t>
            </a:r>
            <a:r>
              <a:rPr lang="en-US" dirty="0" err="1" smtClean="0">
                <a:effectLst/>
              </a:rPr>
              <a:t>Gourevitch</a:t>
            </a:r>
            <a:r>
              <a:rPr lang="en-US" dirty="0" smtClean="0">
                <a:effectLst/>
              </a:rPr>
              <a:t>, M. N. (2009). Home buprenorphine/naloxone induction in primary care. </a:t>
            </a:r>
            <a:r>
              <a:rPr lang="en-US" i="1" dirty="0" smtClean="0">
                <a:effectLst/>
              </a:rPr>
              <a:t>Journal of General Internal Medicine</a:t>
            </a:r>
            <a:r>
              <a:rPr lang="en-US" dirty="0" smtClean="0">
                <a:effectLst/>
              </a:rPr>
              <a:t>, </a:t>
            </a:r>
            <a:r>
              <a:rPr lang="en-US" i="1" dirty="0" smtClean="0">
                <a:effectLst/>
              </a:rPr>
              <a:t>24</a:t>
            </a:r>
            <a:r>
              <a:rPr lang="en-US" dirty="0" smtClean="0">
                <a:effectLst/>
              </a:rPr>
              <a:t>(2), 226–232. https://</a:t>
            </a:r>
            <a:r>
              <a:rPr lang="en-US" dirty="0" err="1" smtClean="0">
                <a:effectLst/>
              </a:rPr>
              <a:t>doi.org</a:t>
            </a:r>
            <a:r>
              <a:rPr lang="en-US" dirty="0" smtClean="0">
                <a:effectLst/>
              </a:rPr>
              <a:t>/10.1007/s11606-008-0866-8</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Buprenorphine induction is an important barrier limiting opioid dependence</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treatment diffusion nationally.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Gunderson, E. W., Wang, X.-Q., </a:t>
            </a:r>
            <a:r>
              <a:rPr lang="en-US" dirty="0" err="1" smtClean="0">
                <a:effectLst/>
              </a:rPr>
              <a:t>Fiellin</a:t>
            </a:r>
            <a:r>
              <a:rPr lang="en-US" dirty="0" smtClean="0">
                <a:effectLst/>
              </a:rPr>
              <a:t>, D. A., Bryan, B., &amp; Levin, F. R. (2010). Unobserved versus observed office buprenorphine/naloxone induction: a pilot randomized clinical trial. </a:t>
            </a:r>
            <a:r>
              <a:rPr lang="en-US" i="1" dirty="0" smtClean="0">
                <a:effectLst/>
              </a:rPr>
              <a:t>Addictive Behaviors</a:t>
            </a:r>
            <a:r>
              <a:rPr lang="en-US" dirty="0" smtClean="0">
                <a:effectLst/>
              </a:rPr>
              <a:t>, </a:t>
            </a:r>
            <a:r>
              <a:rPr lang="en-US" i="1" dirty="0" smtClean="0">
                <a:effectLst/>
              </a:rPr>
              <a:t>35</a:t>
            </a:r>
            <a:r>
              <a:rPr lang="en-US" dirty="0" smtClean="0">
                <a:effectLst/>
              </a:rPr>
              <a:t>(5), 537–40. https://</a:t>
            </a:r>
            <a:r>
              <a:rPr lang="en-US" dirty="0" err="1" smtClean="0">
                <a:effectLst/>
              </a:rPr>
              <a:t>doi.org</a:t>
            </a:r>
            <a:r>
              <a:rPr lang="en-US" dirty="0" smtClean="0">
                <a:effectLst/>
              </a:rPr>
              <a:t>/10.1016/j.addbeh.2010.01.001</a:t>
            </a:r>
          </a:p>
          <a:p>
            <a:endParaRPr lang="en-US" sz="11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Shah S, </a:t>
            </a:r>
            <a:r>
              <a:rPr lang="en-US" dirty="0" err="1" smtClean="0"/>
              <a:t>Kapoor</a:t>
            </a:r>
            <a:r>
              <a:rPr lang="en-US" dirty="0" smtClean="0"/>
              <a:t> S, Durkin B. Analgesic management of acute pain in the opioid-tolerant patient. </a:t>
            </a:r>
            <a:r>
              <a:rPr lang="en-US" dirty="0" err="1" smtClean="0"/>
              <a:t>Curr</a:t>
            </a:r>
            <a:r>
              <a:rPr lang="en-US" dirty="0" smtClean="0"/>
              <a:t> </a:t>
            </a:r>
            <a:r>
              <a:rPr lang="en-US" dirty="0" err="1" smtClean="0"/>
              <a:t>Opin</a:t>
            </a:r>
            <a:r>
              <a:rPr lang="en-US" dirty="0" smtClean="0"/>
              <a:t> </a:t>
            </a:r>
            <a:r>
              <a:rPr lang="en-US" dirty="0" err="1" smtClean="0"/>
              <a:t>Anaesthesiol</a:t>
            </a:r>
            <a:r>
              <a:rPr lang="en-US" dirty="0" smtClean="0"/>
              <a:t> [Internet] 2015;28(4):398–402. Available from: http://www.ncbi.nlm.nih.gov/pubmed/26107026</a:t>
            </a:r>
            <a:endParaRPr lang="en-US" dirty="0" smtClean="0">
              <a:effectLst/>
            </a:endParaRPr>
          </a:p>
          <a:p>
            <a:endParaRPr lang="en-US" dirty="0"/>
          </a:p>
        </p:txBody>
      </p:sp>
    </p:spTree>
    <p:extLst>
      <p:ext uri="{BB962C8B-B14F-4D97-AF65-F5344CB8AC3E}">
        <p14:creationId xmlns:p14="http://schemas.microsoft.com/office/powerpoint/2010/main" val="159673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766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20000"/>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dirty="0"/>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dirty="0"/>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7" r:id="rId6"/>
    <p:sldLayoutId id="214748365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ubmed/?term=Zinck%20L%5bAuthor%5d&amp;cauthor=true&amp;cauthor_uid=25749118" TargetMode="External"/><Relationship Id="rId2" Type="http://schemas.openxmlformats.org/officeDocument/2006/relationships/hyperlink" Target="https://www.ncbi.nlm.nih.gov/pubmed/25749118" TargetMode="External"/><Relationship Id="rId1" Type="http://schemas.openxmlformats.org/officeDocument/2006/relationships/slideLayout" Target="../slideLayouts/slideLayout7.xml"/><Relationship Id="rId6" Type="http://schemas.openxmlformats.org/officeDocument/2006/relationships/hyperlink" Target="https://www.ncbi.nlm.nih.gov/pubmed/?term=Nikolajsen%20L%5bAuthor%5d&amp;cauthor=true&amp;cauthor_uid=25749118" TargetMode="External"/><Relationship Id="rId5" Type="http://schemas.openxmlformats.org/officeDocument/2006/relationships/hyperlink" Target="https://www.ncbi.nlm.nih.gov/pubmed/?term=Madsen%20SL%5bAuthor%5d&amp;cauthor=true&amp;cauthor_uid=25749118" TargetMode="External"/><Relationship Id="rId4" Type="http://schemas.openxmlformats.org/officeDocument/2006/relationships/hyperlink" Target="https://www.ncbi.nlm.nih.gov/pubmed/?term=Sonne%20NM%5bAuthor%5d&amp;cauthor=true&amp;cauthor_uid=2574911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thieme-connect.com/products/ejournals/abstract/10.1055/s-0042-119946#R2016-08-1268-0002"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25"/>
          <a:stretch/>
        </p:blipFill>
        <p:spPr>
          <a:xfrm>
            <a:off x="0" y="0"/>
            <a:ext cx="9144000" cy="5143500"/>
          </a:xfrm>
          <a:prstGeom prst="rect">
            <a:avLst/>
          </a:prstGeom>
        </p:spPr>
      </p:pic>
      <p:grpSp>
        <p:nvGrpSpPr>
          <p:cNvPr id="13" name="Group 12"/>
          <p:cNvGrpSpPr/>
          <p:nvPr/>
        </p:nvGrpSpPr>
        <p:grpSpPr>
          <a:xfrm>
            <a:off x="2646759" y="4007906"/>
            <a:ext cx="6497241" cy="1135594"/>
            <a:chOff x="2646759" y="4007906"/>
            <a:chExt cx="6497241" cy="1135594"/>
          </a:xfrm>
        </p:grpSpPr>
        <p:grpSp>
          <p:nvGrpSpPr>
            <p:cNvPr id="7" name="Group 6"/>
            <p:cNvGrpSpPr/>
            <p:nvPr/>
          </p:nvGrpSpPr>
          <p:grpSpPr>
            <a:xfrm>
              <a:off x="5118410" y="4007906"/>
              <a:ext cx="4025590" cy="1135594"/>
              <a:chOff x="4349773" y="3608654"/>
              <a:chExt cx="4794227" cy="1534846"/>
            </a:xfrm>
          </p:grpSpPr>
          <p:pic>
            <p:nvPicPr>
              <p:cNvPr id="3" name="Picture 2"/>
              <p:cNvPicPr>
                <a:picLocks noChangeAspect="1"/>
              </p:cNvPicPr>
              <p:nvPr/>
            </p:nvPicPr>
            <p:blipFill>
              <a:blip r:embed="rId3"/>
              <a:stretch>
                <a:fillRect/>
              </a:stretch>
            </p:blipFill>
            <p:spPr>
              <a:xfrm>
                <a:off x="6690360" y="3608654"/>
                <a:ext cx="2453640" cy="1534846"/>
              </a:xfrm>
              <a:prstGeom prst="rect">
                <a:avLst/>
              </a:prstGeom>
            </p:spPr>
          </p:pic>
          <p:pic>
            <p:nvPicPr>
              <p:cNvPr id="4" name="Picture 3"/>
              <p:cNvPicPr>
                <a:picLocks noChangeAspect="1"/>
              </p:cNvPicPr>
              <p:nvPr/>
            </p:nvPicPr>
            <p:blipFill>
              <a:blip r:embed="rId4"/>
              <a:stretch>
                <a:fillRect/>
              </a:stretch>
            </p:blipFill>
            <p:spPr>
              <a:xfrm>
                <a:off x="4349773" y="3608654"/>
                <a:ext cx="2340587" cy="1534846"/>
              </a:xfrm>
              <a:prstGeom prst="rect">
                <a:avLst/>
              </a:prstGeom>
            </p:spPr>
          </p:pic>
        </p:grpSp>
        <p:grpSp>
          <p:nvGrpSpPr>
            <p:cNvPr id="12" name="Group 11"/>
            <p:cNvGrpSpPr>
              <a:grpSpLocks noChangeAspect="1"/>
            </p:cNvGrpSpPr>
            <p:nvPr/>
          </p:nvGrpSpPr>
          <p:grpSpPr>
            <a:xfrm>
              <a:off x="2646759" y="4123621"/>
              <a:ext cx="2521831" cy="904164"/>
              <a:chOff x="1549400" y="3963779"/>
              <a:chExt cx="2130502" cy="763859"/>
            </a:xfrm>
          </p:grpSpPr>
          <p:pic>
            <p:nvPicPr>
              <p:cNvPr id="6" name="Picture 5"/>
              <p:cNvPicPr>
                <a:picLocks noChangeAspect="1"/>
              </p:cNvPicPr>
              <p:nvPr/>
            </p:nvPicPr>
            <p:blipFill rotWithShape="1">
              <a:blip r:embed="rId5"/>
              <a:srcRect r="59208" b="40507"/>
              <a:stretch/>
            </p:blipFill>
            <p:spPr>
              <a:xfrm>
                <a:off x="1549400" y="4007906"/>
                <a:ext cx="1455854" cy="675606"/>
              </a:xfrm>
              <a:prstGeom prst="rect">
                <a:avLst/>
              </a:prstGeom>
              <a:noFill/>
            </p:spPr>
          </p:pic>
          <p:pic>
            <p:nvPicPr>
              <p:cNvPr id="5" name="Picture 4"/>
              <p:cNvPicPr>
                <a:picLocks noChangeAspect="1"/>
              </p:cNvPicPr>
              <p:nvPr/>
            </p:nvPicPr>
            <p:blipFill>
              <a:blip r:embed="rId6"/>
              <a:stretch>
                <a:fillRect/>
              </a:stretch>
            </p:blipFill>
            <p:spPr>
              <a:xfrm>
                <a:off x="2916043" y="3963779"/>
                <a:ext cx="763859" cy="763859"/>
              </a:xfrm>
              <a:prstGeom prst="rect">
                <a:avLst/>
              </a:prstGeom>
            </p:spPr>
          </p:pic>
        </p:grpSp>
      </p:grpSp>
      <p:sp>
        <p:nvSpPr>
          <p:cNvPr id="10" name="Shape 54"/>
          <p:cNvSpPr txBox="1">
            <a:spLocks/>
          </p:cNvSpPr>
          <p:nvPr/>
        </p:nvSpPr>
        <p:spPr>
          <a:xfrm>
            <a:off x="401306" y="4416573"/>
            <a:ext cx="2290752" cy="619229"/>
          </a:xfrm>
          <a:prstGeom prst="rect">
            <a:avLst/>
          </a:prstGeom>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stStyle>
          <a:p>
            <a:pPr algn="ctr"/>
            <a:r>
              <a:rPr lang="en" sz="2400" b="1" dirty="0" smtClean="0">
                <a:solidFill>
                  <a:srgbClr val="AAC2FF"/>
                </a:solidFill>
                <a:latin typeface="Palatino Linotype" charset="0"/>
                <a:ea typeface="Palatino Linotype" charset="0"/>
                <a:cs typeface="Palatino Linotype" charset="0"/>
                <a:sym typeface="Calibri"/>
              </a:rPr>
              <a:t>Bassett</a:t>
            </a:r>
            <a:r>
              <a:rPr lang="en-US" sz="2400" b="1" dirty="0" smtClean="0">
                <a:solidFill>
                  <a:srgbClr val="AAC2FF"/>
                </a:solidFill>
                <a:latin typeface="Palatino Linotype" charset="0"/>
                <a:ea typeface="Palatino Linotype" charset="0"/>
                <a:cs typeface="Palatino Linotype" charset="0"/>
                <a:sym typeface="Calibri"/>
              </a:rPr>
              <a:t>-UMass </a:t>
            </a:r>
          </a:p>
          <a:p>
            <a:pPr algn="ctr"/>
            <a:r>
              <a:rPr lang="en-US" sz="2400" b="1" dirty="0" smtClean="0">
                <a:solidFill>
                  <a:srgbClr val="AAC2FF"/>
                </a:solidFill>
                <a:latin typeface="Palatino Linotype" charset="0"/>
                <a:ea typeface="Palatino Linotype" charset="0"/>
                <a:cs typeface="Palatino Linotype" charset="0"/>
                <a:sym typeface="Calibri"/>
              </a:rPr>
              <a:t>MAT ECHO</a:t>
            </a:r>
            <a:endParaRPr lang="en" sz="2400" b="1" dirty="0">
              <a:solidFill>
                <a:srgbClr val="AAC2FF"/>
              </a:solidFill>
              <a:latin typeface="Palatino Linotype" charset="0"/>
              <a:ea typeface="Palatino Linotype" charset="0"/>
              <a:cs typeface="Palatino Linotype" charset="0"/>
              <a:sym typeface="Calibri"/>
            </a:endParaRPr>
          </a:p>
        </p:txBody>
      </p:sp>
    </p:spTree>
    <p:extLst>
      <p:ext uri="{BB962C8B-B14F-4D97-AF65-F5344CB8AC3E}">
        <p14:creationId xmlns:p14="http://schemas.microsoft.com/office/powerpoint/2010/main" val="8166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2"/>
          <p:cNvSpPr txBox="1">
            <a:spLocks/>
          </p:cNvSpPr>
          <p:nvPr/>
        </p:nvSpPr>
        <p:spPr>
          <a:xfrm>
            <a:off x="297636" y="296334"/>
            <a:ext cx="8643164" cy="2889864"/>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Aft>
                <a:spcPts val="1200"/>
              </a:spcAft>
            </a:pPr>
            <a:r>
              <a:rPr lang="en-US" sz="1800" b="1" dirty="0" smtClean="0"/>
              <a:t>Implications for Practice</a:t>
            </a:r>
          </a:p>
          <a:p>
            <a:pPr marL="342900" indent="-342900">
              <a:spcAft>
                <a:spcPts val="600"/>
              </a:spcAft>
              <a:buFont typeface="+mj-lt"/>
              <a:buAutoNum type="arabicPeriod"/>
            </a:pPr>
            <a:r>
              <a:rPr lang="en-US" sz="1800" dirty="0" smtClean="0"/>
              <a:t>Dental pain, fractures, trauma and elective surgery are among the most common causes of acute pain for patients on buprenorphine</a:t>
            </a:r>
          </a:p>
          <a:p>
            <a:pPr marL="342900" indent="-342900">
              <a:spcAft>
                <a:spcPts val="600"/>
              </a:spcAft>
              <a:buFont typeface="+mj-lt"/>
              <a:buAutoNum type="arabicPeriod"/>
            </a:pPr>
            <a:r>
              <a:rPr lang="en-US" sz="1800" dirty="0" smtClean="0"/>
              <a:t>Clear responsibility for prescription provision helps the patient and the team; primary care—the buprenorphine prescriber—most often takes this responsibility </a:t>
            </a:r>
          </a:p>
          <a:p>
            <a:pPr marL="342900" indent="-342900">
              <a:spcAft>
                <a:spcPts val="600"/>
              </a:spcAft>
              <a:buFont typeface="+mj-lt"/>
              <a:buAutoNum type="arabicPeriod"/>
            </a:pPr>
            <a:r>
              <a:rPr lang="en-US" sz="1800" dirty="0" smtClean="0"/>
              <a:t>Coordination with dentistry is crucial and provision of dental anesthesia blocks helpful </a:t>
            </a:r>
          </a:p>
          <a:p>
            <a:pPr marL="342900" indent="-342900">
              <a:spcAft>
                <a:spcPts val="600"/>
              </a:spcAft>
              <a:buFont typeface="+mj-lt"/>
              <a:buAutoNum type="arabicPeriod"/>
            </a:pPr>
            <a:r>
              <a:rPr lang="en-US" sz="1800" dirty="0" smtClean="0"/>
              <a:t>Short acting opioids—including Tylenol/Codeine, </a:t>
            </a:r>
            <a:r>
              <a:rPr lang="en-US" sz="1800" dirty="0" err="1" smtClean="0"/>
              <a:t>Tramadol</a:t>
            </a:r>
            <a:r>
              <a:rPr lang="en-US" sz="1800" dirty="0" smtClean="0"/>
              <a:t>, Acetaminophen/</a:t>
            </a:r>
            <a:r>
              <a:rPr lang="en-US" sz="1800" dirty="0" err="1" smtClean="0"/>
              <a:t>Hydrocodone</a:t>
            </a:r>
            <a:r>
              <a:rPr lang="en-US" sz="1800" dirty="0" smtClean="0"/>
              <a:t>, and </a:t>
            </a:r>
            <a:r>
              <a:rPr lang="en-US" sz="1800" dirty="0" err="1" smtClean="0"/>
              <a:t>Oxycodone</a:t>
            </a:r>
            <a:r>
              <a:rPr lang="en-US" sz="1800" dirty="0" smtClean="0"/>
              <a:t>—can each be helpful and readily discontinued</a:t>
            </a:r>
          </a:p>
          <a:p>
            <a:pPr marL="342900" indent="-342900">
              <a:spcAft>
                <a:spcPts val="600"/>
              </a:spcAft>
              <a:buFont typeface="+mj-lt"/>
              <a:buAutoNum type="arabicPeriod"/>
            </a:pPr>
            <a:r>
              <a:rPr lang="en-US" sz="1800" dirty="0" smtClean="0"/>
              <a:t>Involving trusted family and friends to help monitor outpatient use can be important; it may be advisable for them to hold full opioid medications for pain</a:t>
            </a:r>
          </a:p>
          <a:p>
            <a:pPr marL="342900" indent="-342900"/>
            <a:endParaRPr lang="en-US" sz="1800" dirty="0" smtClean="0"/>
          </a:p>
          <a:p>
            <a:pPr marL="285750" indent="-285750" fontAlgn="base">
              <a:spcAft>
                <a:spcPts val="600"/>
              </a:spcAft>
              <a:defRPr/>
            </a:pPr>
            <a:endParaRPr lang="en-US" sz="1800" dirty="0"/>
          </a:p>
          <a:p>
            <a:pPr marL="285750" indent="-285750" fontAlgn="base">
              <a:spcAft>
                <a:spcPts val="600"/>
              </a:spcAft>
              <a:defRPr/>
            </a:pPr>
            <a:endParaRPr lang="en-US" sz="1800" dirty="0" smtClean="0"/>
          </a:p>
          <a:p>
            <a:pPr marL="285750" indent="-285750" fontAlgn="base">
              <a:spcAft>
                <a:spcPts val="600"/>
              </a:spcAft>
              <a:buFont typeface=".AppleSystemUIFont" charset="-120"/>
              <a:buChar char="—"/>
              <a:defRPr/>
            </a:pPr>
            <a:endParaRPr lang="en-US" sz="1800" dirty="0" smtClean="0"/>
          </a:p>
          <a:p>
            <a:pPr marL="285750" indent="-285750" fontAlgn="base">
              <a:spcAft>
                <a:spcPts val="600"/>
              </a:spcAft>
              <a:buFont typeface=".AppleSystemUIFont" charset="-120"/>
              <a:buChar char="—"/>
              <a:defRPr/>
            </a:pPr>
            <a:endParaRPr lang="en-US" sz="1800" dirty="0"/>
          </a:p>
          <a:p>
            <a:pPr marL="285750" indent="-285750" fontAlgn="base">
              <a:spcAft>
                <a:spcPts val="600"/>
              </a:spcAft>
              <a:buFont typeface=".AppleSystemUIFont" charset="-120"/>
              <a:buChar char="—"/>
              <a:defRPr/>
            </a:pPr>
            <a:endParaRPr lang="en-US" sz="1800" dirty="0" smtClean="0"/>
          </a:p>
        </p:txBody>
      </p:sp>
    </p:spTree>
    <p:extLst>
      <p:ext uri="{BB962C8B-B14F-4D97-AF65-F5344CB8AC3E}">
        <p14:creationId xmlns:p14="http://schemas.microsoft.com/office/powerpoint/2010/main" val="7935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600164" y="0"/>
            <a:ext cx="3978794" cy="5148072"/>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4578958" y="0"/>
            <a:ext cx="3978793" cy="5148072"/>
          </a:xfrm>
          <a:prstGeom prst="rect">
            <a:avLst/>
          </a:prstGeom>
          <a:noFill/>
          <a:ln w="9525">
            <a:noFill/>
            <a:miter lim="800000"/>
            <a:headEnd/>
            <a:tailEnd/>
          </a:ln>
        </p:spPr>
      </p:pic>
    </p:spTree>
    <p:extLst>
      <p:ext uri="{BB962C8B-B14F-4D97-AF65-F5344CB8AC3E}">
        <p14:creationId xmlns:p14="http://schemas.microsoft.com/office/powerpoint/2010/main" val="61056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srcRect l="6890" t="56500" r="6903" b="4852"/>
          <a:stretch>
            <a:fillRect/>
          </a:stretch>
        </p:blipFill>
        <p:spPr bwMode="auto">
          <a:xfrm>
            <a:off x="1010639" y="406399"/>
            <a:ext cx="7122722" cy="4131734"/>
          </a:xfrm>
          <a:prstGeom prst="rect">
            <a:avLst/>
          </a:prstGeom>
          <a:noFill/>
          <a:ln w="9525">
            <a:solidFill>
              <a:schemeClr val="tx1"/>
            </a:solidFill>
            <a:miter lim="800000"/>
            <a:headEnd/>
            <a:tailEnd/>
          </a:ln>
        </p:spPr>
      </p:pic>
      <p:sp>
        <p:nvSpPr>
          <p:cNvPr id="4" name="Rectangle 3"/>
          <p:cNvSpPr/>
          <p:nvPr/>
        </p:nvSpPr>
        <p:spPr>
          <a:xfrm>
            <a:off x="1126067" y="711200"/>
            <a:ext cx="3437465" cy="3615267"/>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63531" y="711200"/>
            <a:ext cx="3474720" cy="3615267"/>
          </a:xfrm>
          <a:prstGeom prst="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56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2"/>
          <p:cNvSpPr txBox="1">
            <a:spLocks/>
          </p:cNvSpPr>
          <p:nvPr/>
        </p:nvSpPr>
        <p:spPr>
          <a:xfrm>
            <a:off x="297636" y="660400"/>
            <a:ext cx="8521700" cy="2889864"/>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buFont typeface="+mj-lt"/>
              <a:buAutoNum type="arabicPeriod"/>
            </a:pPr>
            <a:r>
              <a:rPr lang="en-US" sz="1800" b="1" dirty="0" smtClean="0"/>
              <a:t>Preoperative consultation</a:t>
            </a:r>
            <a:r>
              <a:rPr lang="en-US" sz="1800" dirty="0" smtClean="0"/>
              <a:t>: A reassuring conversation is essential in reducing stress and fear of pain during the </a:t>
            </a:r>
            <a:r>
              <a:rPr lang="en-US" sz="1800" dirty="0" err="1" smtClean="0"/>
              <a:t>perioperative</a:t>
            </a:r>
            <a:r>
              <a:rPr lang="en-US" sz="1800" dirty="0" smtClean="0"/>
              <a:t> period. Patients’ concerns have to be addressed and the treatment discussed. </a:t>
            </a:r>
          </a:p>
          <a:p>
            <a:pPr marL="342900" indent="-342900">
              <a:buFont typeface="+mj-lt"/>
              <a:buAutoNum type="arabicPeriod"/>
            </a:pPr>
            <a:r>
              <a:rPr lang="en-US" sz="1800" dirty="0" smtClean="0"/>
              <a:t>The default preferred by most patient is to remain on buprenorphine until surgery</a:t>
            </a:r>
          </a:p>
          <a:p>
            <a:pPr marL="342900" indent="-342900">
              <a:buFont typeface="+mj-lt"/>
              <a:buAutoNum type="arabicPeriod"/>
            </a:pPr>
            <a:r>
              <a:rPr lang="en-US" sz="1800" dirty="0" smtClean="0"/>
              <a:t>The choice of drugs and options for a multimodal </a:t>
            </a:r>
            <a:r>
              <a:rPr lang="en-US" sz="1800" dirty="0" err="1" smtClean="0"/>
              <a:t>perioperative</a:t>
            </a:r>
            <a:r>
              <a:rPr lang="en-US" sz="1800" dirty="0" smtClean="0"/>
              <a:t> analgesia plan depends on clinical criteria and the nature of the procedure. Opioids and non-opioids should be included as indicated.</a:t>
            </a:r>
          </a:p>
          <a:p>
            <a:pPr marL="342900" indent="-342900">
              <a:buFont typeface="+mj-lt"/>
              <a:buAutoNum type="arabicPeriod"/>
            </a:pPr>
            <a:r>
              <a:rPr lang="en-US" sz="1800" b="1" dirty="0" smtClean="0"/>
              <a:t>Preoperative care</a:t>
            </a:r>
            <a:r>
              <a:rPr lang="en-US" sz="1800" dirty="0" smtClean="0"/>
              <a:t>: Preoperative </a:t>
            </a:r>
            <a:r>
              <a:rPr lang="en-US" sz="1800" dirty="0" err="1" smtClean="0"/>
              <a:t>ketorolac</a:t>
            </a:r>
            <a:r>
              <a:rPr lang="en-US" sz="1800" dirty="0" smtClean="0"/>
              <a:t> and corticosteroids have both been found to reduce pain.</a:t>
            </a:r>
            <a:endParaRPr lang="en-US" sz="1800" b="1" dirty="0" smtClean="0"/>
          </a:p>
          <a:p>
            <a:pPr marL="342900" indent="-342900">
              <a:buFont typeface="+mj-lt"/>
              <a:buAutoNum type="arabicPeriod"/>
            </a:pPr>
            <a:r>
              <a:rPr lang="en-US" sz="1800" b="1" dirty="0" err="1" smtClean="0"/>
              <a:t>Intraoperative</a:t>
            </a:r>
            <a:r>
              <a:rPr lang="en-US" sz="1800" b="1" dirty="0" smtClean="0"/>
              <a:t> care</a:t>
            </a:r>
            <a:r>
              <a:rPr lang="en-US" sz="1800" dirty="0" smtClean="0"/>
              <a:t>: For patients taking buprenorphine, the administration of IV </a:t>
            </a:r>
            <a:r>
              <a:rPr lang="en-US" sz="1800" dirty="0" err="1" smtClean="0"/>
              <a:t>midazolam</a:t>
            </a:r>
            <a:r>
              <a:rPr lang="en-US" sz="1800" dirty="0" smtClean="0"/>
              <a:t> or alternate benzodiazepines with a </a:t>
            </a:r>
            <a:r>
              <a:rPr lang="en-US" sz="1800" dirty="0" err="1" smtClean="0"/>
              <a:t>propofol</a:t>
            </a:r>
            <a:r>
              <a:rPr lang="en-US" sz="1800" dirty="0" smtClean="0"/>
              <a:t> infusion or bolus dosing is recommended. Regional anesthesia (including discussion of rescue general anesthesia) can be a useful approach. Incision sites and be preloaded with local anesthetic before incision. In orthopedic surgery, post-operative intra-</a:t>
            </a:r>
            <a:r>
              <a:rPr lang="en-US" sz="1800" dirty="0" err="1" smtClean="0"/>
              <a:t>articular</a:t>
            </a:r>
            <a:r>
              <a:rPr lang="en-US" sz="1800" dirty="0" smtClean="0"/>
              <a:t> </a:t>
            </a:r>
            <a:r>
              <a:rPr lang="en-US" sz="1800" dirty="0" err="1" smtClean="0"/>
              <a:t>bupivicaine</a:t>
            </a:r>
            <a:r>
              <a:rPr lang="en-US" sz="1800" dirty="0" smtClean="0"/>
              <a:t> can be used.</a:t>
            </a:r>
            <a:endParaRPr lang="en-US" sz="1800" dirty="0"/>
          </a:p>
          <a:p>
            <a:pPr marL="285750" indent="-285750" fontAlgn="base">
              <a:spcAft>
                <a:spcPts val="600"/>
              </a:spcAft>
              <a:buFont typeface=".AppleSystemUIFont" charset="-120"/>
              <a:buChar char="—"/>
              <a:defRPr/>
            </a:pPr>
            <a:endParaRPr lang="en-US" sz="1800" dirty="0" smtClean="0"/>
          </a:p>
        </p:txBody>
      </p:sp>
      <p:sp>
        <p:nvSpPr>
          <p:cNvPr id="3" name="Rectangle 2"/>
          <p:cNvSpPr/>
          <p:nvPr/>
        </p:nvSpPr>
        <p:spPr>
          <a:xfrm>
            <a:off x="297636" y="137180"/>
            <a:ext cx="2969083" cy="523220"/>
          </a:xfrm>
          <a:prstGeom prst="rect">
            <a:avLst/>
          </a:prstGeom>
        </p:spPr>
        <p:txBody>
          <a:bodyPr wrap="none">
            <a:spAutoFit/>
          </a:bodyPr>
          <a:lstStyle/>
          <a:p>
            <a:r>
              <a:rPr lang="en-US" sz="2800" b="1" dirty="0" err="1" smtClean="0">
                <a:solidFill>
                  <a:srgbClr val="003399"/>
                </a:solidFill>
                <a:latin typeface="Calibri" charset="0"/>
                <a:ea typeface="Calibri" charset="0"/>
                <a:cs typeface="Calibri" charset="0"/>
              </a:rPr>
              <a:t>Perioperative</a:t>
            </a:r>
            <a:r>
              <a:rPr lang="en-US" sz="2800" b="1" dirty="0" smtClean="0">
                <a:solidFill>
                  <a:srgbClr val="003399"/>
                </a:solidFill>
                <a:latin typeface="Calibri" charset="0"/>
                <a:ea typeface="Calibri" charset="0"/>
                <a:cs typeface="Calibri" charset="0"/>
              </a:rPr>
              <a:t> Care</a:t>
            </a:r>
            <a:endParaRPr lang="en-US" sz="2800" b="1" dirty="0">
              <a:latin typeface="Calibri" charset="0"/>
              <a:ea typeface="Calibri" charset="0"/>
              <a:cs typeface="Calibri" charset="0"/>
            </a:endParaRPr>
          </a:p>
        </p:txBody>
      </p:sp>
    </p:spTree>
    <p:extLst>
      <p:ext uri="{BB962C8B-B14F-4D97-AF65-F5344CB8AC3E}">
        <p14:creationId xmlns:p14="http://schemas.microsoft.com/office/powerpoint/2010/main" val="7935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2"/>
          <p:cNvSpPr txBox="1">
            <a:spLocks/>
          </p:cNvSpPr>
          <p:nvPr/>
        </p:nvSpPr>
        <p:spPr>
          <a:xfrm>
            <a:off x="297636" y="239486"/>
            <a:ext cx="8521700" cy="2889864"/>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buAutoNum type="arabicPeriod" startAt="5"/>
            </a:pPr>
            <a:r>
              <a:rPr lang="en-US" sz="1800" b="1" dirty="0" smtClean="0"/>
              <a:t>Postoperative care</a:t>
            </a:r>
            <a:r>
              <a:rPr lang="en-US" sz="1800" dirty="0" smtClean="0"/>
              <a:t>:</a:t>
            </a:r>
            <a:r>
              <a:rPr lang="en-US" sz="1800" b="1" dirty="0" smtClean="0"/>
              <a:t> </a:t>
            </a:r>
            <a:r>
              <a:rPr lang="en-US" sz="1800" dirty="0" smtClean="0"/>
              <a:t>Emphasis on maintaining substitution to stabilize dependence and prevent withdrawal, supplemented by an approach to analgesia that meets the needs of the procedure and the patient. Non-opioids with an evidence base for effectiveness can include </a:t>
            </a:r>
            <a:r>
              <a:rPr lang="en-US" sz="1800" dirty="0" err="1" smtClean="0"/>
              <a:t>ketorolac</a:t>
            </a:r>
            <a:r>
              <a:rPr lang="en-US" sz="1800" dirty="0" smtClean="0"/>
              <a:t>, </a:t>
            </a:r>
            <a:r>
              <a:rPr lang="en-US" sz="1800" dirty="0" err="1" smtClean="0"/>
              <a:t>ketamine</a:t>
            </a:r>
            <a:r>
              <a:rPr lang="en-US" sz="1800" dirty="0" smtClean="0"/>
              <a:t>, </a:t>
            </a:r>
            <a:r>
              <a:rPr lang="en-US" sz="1800" dirty="0" err="1" smtClean="0"/>
              <a:t>intrathecal</a:t>
            </a:r>
            <a:r>
              <a:rPr lang="en-US" sz="1800" dirty="0" smtClean="0"/>
              <a:t> clonidine, </a:t>
            </a:r>
            <a:r>
              <a:rPr lang="en-US" sz="1800" dirty="0" err="1" smtClean="0"/>
              <a:t>tricyclic</a:t>
            </a:r>
            <a:r>
              <a:rPr lang="en-US" sz="1800" dirty="0" smtClean="0"/>
              <a:t> antidepressants, </a:t>
            </a:r>
            <a:r>
              <a:rPr lang="en-US" sz="1800" dirty="0" err="1" smtClean="0"/>
              <a:t>gapapentin</a:t>
            </a:r>
            <a:r>
              <a:rPr lang="en-US" sz="1800" dirty="0" smtClean="0"/>
              <a:t>, corticosteroids. (ESA 2013)</a:t>
            </a:r>
          </a:p>
          <a:p>
            <a:pPr marL="342900" indent="-342900">
              <a:buAutoNum type="arabicPeriod" startAt="5"/>
            </a:pPr>
            <a:r>
              <a:rPr lang="en-US" sz="1800" dirty="0" smtClean="0"/>
              <a:t>The buprenorphine prescriber should generally be the prescriber of full agonist opioids if needed</a:t>
            </a:r>
          </a:p>
          <a:p>
            <a:pPr marL="342900" indent="-342900"/>
            <a:r>
              <a:rPr lang="en-US" sz="1800" dirty="0" smtClean="0"/>
              <a:t> </a:t>
            </a:r>
          </a:p>
          <a:p>
            <a:pPr marL="285750" indent="-285750" fontAlgn="base">
              <a:spcAft>
                <a:spcPts val="600"/>
              </a:spcAft>
              <a:buFont typeface=".AppleSystemUIFont" charset="-120"/>
              <a:buChar char="—"/>
              <a:defRPr/>
            </a:pPr>
            <a:endParaRPr lang="en-US" sz="1800" dirty="0"/>
          </a:p>
          <a:p>
            <a:pPr marL="285750" indent="-285750" fontAlgn="base">
              <a:spcAft>
                <a:spcPts val="600"/>
              </a:spcAft>
              <a:buFont typeface=".AppleSystemUIFont" charset="-120"/>
              <a:buChar char="—"/>
              <a:defRPr/>
            </a:pPr>
            <a:endParaRPr lang="en-US" sz="1800" dirty="0" smtClean="0"/>
          </a:p>
          <a:p>
            <a:pPr marL="285750" indent="-285750" fontAlgn="base">
              <a:spcAft>
                <a:spcPts val="600"/>
              </a:spcAft>
              <a:buFont typeface=".AppleSystemUIFont" charset="-120"/>
              <a:buChar char="—"/>
              <a:defRPr/>
            </a:pPr>
            <a:endParaRPr lang="en-US" sz="1800" dirty="0" smtClean="0"/>
          </a:p>
          <a:p>
            <a:pPr marL="285750" indent="-285750" fontAlgn="base">
              <a:spcAft>
                <a:spcPts val="600"/>
              </a:spcAft>
              <a:buFont typeface=".AppleSystemUIFont" charset="-120"/>
              <a:buChar char="—"/>
              <a:defRPr/>
            </a:pPr>
            <a:endParaRPr lang="en-US" sz="1800" dirty="0"/>
          </a:p>
          <a:p>
            <a:pPr marL="285750" indent="-285750" fontAlgn="base">
              <a:spcAft>
                <a:spcPts val="600"/>
              </a:spcAft>
              <a:defRPr/>
            </a:pPr>
            <a:endParaRPr lang="en-US" sz="1800" dirty="0" smtClean="0"/>
          </a:p>
        </p:txBody>
      </p:sp>
    </p:spTree>
    <p:extLst>
      <p:ext uri="{BB962C8B-B14F-4D97-AF65-F5344CB8AC3E}">
        <p14:creationId xmlns:p14="http://schemas.microsoft.com/office/powerpoint/2010/main" val="7935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024" y="66810"/>
            <a:ext cx="1606530" cy="523220"/>
          </a:xfrm>
          <a:prstGeom prst="rect">
            <a:avLst/>
          </a:prstGeom>
        </p:spPr>
        <p:txBody>
          <a:bodyPr wrap="none">
            <a:spAutoFit/>
          </a:bodyPr>
          <a:lstStyle/>
          <a:p>
            <a:r>
              <a:rPr lang="en-US" sz="2800" b="1" dirty="0" smtClean="0">
                <a:solidFill>
                  <a:srgbClr val="003399"/>
                </a:solidFill>
                <a:latin typeface="Calibri" charset="0"/>
                <a:ea typeface="Calibri" charset="0"/>
                <a:cs typeface="Calibri" charset="0"/>
              </a:rPr>
              <a:t>Summary</a:t>
            </a:r>
            <a:endParaRPr lang="en-US" sz="2800" b="1" dirty="0">
              <a:latin typeface="Calibri" charset="0"/>
              <a:ea typeface="Calibri" charset="0"/>
              <a:cs typeface="Calibri" charset="0"/>
            </a:endParaRPr>
          </a:p>
        </p:txBody>
      </p:sp>
      <p:sp>
        <p:nvSpPr>
          <p:cNvPr id="9" name="Title 1"/>
          <p:cNvSpPr>
            <a:spLocks noGrp="1"/>
          </p:cNvSpPr>
          <p:nvPr>
            <p:ph type="title"/>
          </p:nvPr>
        </p:nvSpPr>
        <p:spPr>
          <a:xfrm>
            <a:off x="281024" y="644127"/>
            <a:ext cx="8520600" cy="2253132"/>
          </a:xfrm>
        </p:spPr>
        <p:txBody>
          <a:bodyPr/>
          <a:lstStyle/>
          <a:p>
            <a:r>
              <a:rPr lang="en-US" dirty="0" smtClean="0">
                <a:solidFill>
                  <a:srgbClr val="003399"/>
                </a:solidFill>
              </a:rPr>
              <a:t>Acute pain care during buprenorphine treatment is crucial to address</a:t>
            </a:r>
            <a:br>
              <a:rPr lang="en-US" dirty="0" smtClean="0">
                <a:solidFill>
                  <a:srgbClr val="003399"/>
                </a:solidFill>
              </a:rPr>
            </a:br>
            <a:r>
              <a:rPr lang="en-US" sz="1400" dirty="0" smtClean="0">
                <a:solidFill>
                  <a:srgbClr val="003399"/>
                </a:solidFill>
              </a:rPr>
              <a:t> </a:t>
            </a:r>
            <a:r>
              <a:rPr lang="en-US" dirty="0" smtClean="0">
                <a:solidFill>
                  <a:srgbClr val="003399"/>
                </a:solidFill>
              </a:rPr>
              <a:t/>
            </a:r>
            <a:br>
              <a:rPr lang="en-US" dirty="0" smtClean="0">
                <a:solidFill>
                  <a:srgbClr val="003399"/>
                </a:solidFill>
              </a:rPr>
            </a:br>
            <a:r>
              <a:rPr lang="en-US" dirty="0" smtClean="0">
                <a:solidFill>
                  <a:srgbClr val="003399"/>
                </a:solidFill>
              </a:rPr>
              <a:t>Acute pain can result from predictable (elective surgery) and non-predictable outcomes (fractures, tooth pain) </a:t>
            </a:r>
            <a:r>
              <a:rPr lang="en-US" dirty="0" smtClean="0">
                <a:solidFill>
                  <a:srgbClr val="FFAB40"/>
                </a:solidFill>
              </a:rPr>
              <a:t/>
            </a:r>
            <a:br>
              <a:rPr lang="en-US" dirty="0" smtClean="0">
                <a:solidFill>
                  <a:srgbClr val="FFAB40"/>
                </a:solidFill>
              </a:rPr>
            </a:br>
            <a:r>
              <a:rPr lang="en-US" sz="1400" dirty="0" smtClean="0">
                <a:solidFill>
                  <a:srgbClr val="FFAB40"/>
                </a:solidFill>
              </a:rPr>
              <a:t> </a:t>
            </a:r>
            <a:r>
              <a:rPr lang="en-US" dirty="0" smtClean="0">
                <a:solidFill>
                  <a:srgbClr val="FFAB40"/>
                </a:solidFill>
              </a:rPr>
              <a:t/>
            </a:r>
            <a:br>
              <a:rPr lang="en-US" dirty="0" smtClean="0">
                <a:solidFill>
                  <a:srgbClr val="FFAB40"/>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endParaRPr lang="en-US" dirty="0">
              <a:solidFill>
                <a:srgbClr val="003399"/>
              </a:solidFill>
            </a:endParaRPr>
          </a:p>
        </p:txBody>
      </p:sp>
      <p:sp>
        <p:nvSpPr>
          <p:cNvPr id="10" name="Shape 72"/>
          <p:cNvSpPr txBox="1">
            <a:spLocks noGrp="1"/>
          </p:cNvSpPr>
          <p:nvPr>
            <p:ph type="body" idx="1"/>
          </p:nvPr>
        </p:nvSpPr>
        <p:spPr>
          <a:xfrm>
            <a:off x="281024" y="2761496"/>
            <a:ext cx="8521700" cy="2134969"/>
          </a:xfrm>
          <a:prstGeom prst="rect">
            <a:avLst/>
          </a:prstGeom>
        </p:spPr>
        <p:txBody>
          <a:bodyPr lIns="91425" tIns="91425" rIns="91425" bIns="91425" anchor="t" anchorCtr="0">
            <a:noAutofit/>
          </a:bodyPr>
          <a:lstStyle/>
          <a:p>
            <a:pPr lvl="0" fontAlgn="base">
              <a:lnSpc>
                <a:spcPct val="100000"/>
              </a:lnSpc>
              <a:spcAft>
                <a:spcPts val="600"/>
              </a:spcAft>
              <a:buClrTx/>
              <a:buSzTx/>
              <a:defRPr/>
            </a:pPr>
            <a:r>
              <a:rPr lang="en-US" sz="2800" dirty="0" smtClean="0">
                <a:solidFill>
                  <a:srgbClr val="003399"/>
                </a:solidFill>
              </a:rPr>
              <a:t>Helpful clinical approaches:</a:t>
            </a:r>
            <a:endParaRPr lang="en-US" sz="2800" b="1" dirty="0" smtClean="0">
              <a:solidFill>
                <a:srgbClr val="003399"/>
              </a:solidFill>
            </a:endParaRPr>
          </a:p>
          <a:p>
            <a:pPr marL="457200" indent="-457200" fontAlgn="base">
              <a:lnSpc>
                <a:spcPct val="100000"/>
              </a:lnSpc>
              <a:spcAft>
                <a:spcPts val="600"/>
              </a:spcAft>
              <a:buClrTx/>
              <a:buSzTx/>
              <a:buFont typeface="+mj-lt"/>
              <a:buAutoNum type="alphaUcPeriod"/>
              <a:defRPr/>
            </a:pPr>
            <a:r>
              <a:rPr lang="en-US" sz="2000" dirty="0" smtClean="0">
                <a:solidFill>
                  <a:srgbClr val="003399"/>
                </a:solidFill>
              </a:rPr>
              <a:t>Clarity and transparency with patient and medical team</a:t>
            </a:r>
            <a:endParaRPr lang="en-US" sz="2000" dirty="0">
              <a:solidFill>
                <a:srgbClr val="003399"/>
              </a:solidFill>
            </a:endParaRP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Timely coordination with colleagues (especially dental) for definitive care</a:t>
            </a: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For elective procedures, collaborative planning </a:t>
            </a: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Deliberate planning as to discontinuation of </a:t>
            </a:r>
            <a:r>
              <a:rPr lang="en-US" sz="2000" smtClean="0">
                <a:solidFill>
                  <a:srgbClr val="003399"/>
                </a:solidFill>
              </a:rPr>
              <a:t>full agonist opioids </a:t>
            </a:r>
            <a:r>
              <a:rPr lang="en-US" sz="2000" dirty="0" smtClean="0">
                <a:solidFill>
                  <a:srgbClr val="003399"/>
                </a:solidFill>
              </a:rPr>
              <a:t>for pain</a:t>
            </a:r>
            <a:endParaRPr lang="en-US" sz="2000" dirty="0"/>
          </a:p>
        </p:txBody>
      </p:sp>
    </p:spTree>
    <p:extLst>
      <p:ext uri="{BB962C8B-B14F-4D97-AF65-F5344CB8AC3E}">
        <p14:creationId xmlns:p14="http://schemas.microsoft.com/office/powerpoint/2010/main" val="12378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5269" y="85419"/>
            <a:ext cx="1838965" cy="523220"/>
          </a:xfrm>
          <a:prstGeom prst="rect">
            <a:avLst/>
          </a:prstGeom>
        </p:spPr>
        <p:txBody>
          <a:bodyPr wrap="none">
            <a:spAutoFit/>
          </a:bodyPr>
          <a:lstStyle/>
          <a:p>
            <a:r>
              <a:rPr lang="en-US" sz="2800" b="1" dirty="0" smtClean="0">
                <a:solidFill>
                  <a:srgbClr val="003399"/>
                </a:solidFill>
                <a:latin typeface="Calibri" charset="0"/>
                <a:ea typeface="Calibri" charset="0"/>
                <a:cs typeface="Calibri" charset="0"/>
              </a:rPr>
              <a:t>References</a:t>
            </a:r>
            <a:endParaRPr lang="en-US" sz="2800" b="1" dirty="0">
              <a:latin typeface="Calibri" charset="0"/>
              <a:ea typeface="Calibri" charset="0"/>
              <a:cs typeface="Calibri" charset="0"/>
            </a:endParaRPr>
          </a:p>
        </p:txBody>
      </p:sp>
      <p:sp>
        <p:nvSpPr>
          <p:cNvPr id="2" name="Rectangle 1"/>
          <p:cNvSpPr/>
          <p:nvPr/>
        </p:nvSpPr>
        <p:spPr>
          <a:xfrm>
            <a:off x="325268" y="608639"/>
            <a:ext cx="8691731" cy="4478149"/>
          </a:xfrm>
          <a:prstGeom prst="rect">
            <a:avLst/>
          </a:prstGeom>
        </p:spPr>
        <p:txBody>
          <a:bodyPr wrap="square">
            <a:spAutoFit/>
          </a:bodyPr>
          <a:lstStyle/>
          <a:p>
            <a:r>
              <a:rPr lang="en-US" sz="950" dirty="0">
                <a:solidFill>
                  <a:srgbClr val="595959"/>
                </a:solidFill>
                <a:latin typeface="Calibri" pitchFamily="34" charset="0"/>
                <a:ea typeface="Calibri" charset="0"/>
                <a:cs typeface="Calibri" charset="0"/>
              </a:rPr>
              <a:t> </a:t>
            </a:r>
            <a:r>
              <a:rPr lang="en-US" sz="950" dirty="0" smtClean="0">
                <a:solidFill>
                  <a:srgbClr val="595959"/>
                </a:solidFill>
                <a:latin typeface="Calibri" pitchFamily="34" charset="0"/>
              </a:rPr>
              <a:t>Alford DP, Compton P, </a:t>
            </a:r>
            <a:r>
              <a:rPr lang="en-US" sz="950" dirty="0" err="1" smtClean="0">
                <a:solidFill>
                  <a:srgbClr val="595959"/>
                </a:solidFill>
                <a:latin typeface="Calibri" pitchFamily="34" charset="0"/>
              </a:rPr>
              <a:t>Samet</a:t>
            </a:r>
            <a:r>
              <a:rPr lang="en-US" sz="950" dirty="0" smtClean="0">
                <a:solidFill>
                  <a:srgbClr val="595959"/>
                </a:solidFill>
                <a:latin typeface="Calibri" pitchFamily="34" charset="0"/>
              </a:rPr>
              <a:t> JH. Acute pain management for patients receiving maintenance methadone or buprenorphine therapy. Ann Intern Med [Internet] 2006;144(2):127–34. Available from: http://www.ncbi.nlm.nih.gov/pubmed/19448245</a:t>
            </a:r>
          </a:p>
          <a:p>
            <a:r>
              <a:rPr lang="en-US" sz="950" dirty="0" smtClean="0">
                <a:solidFill>
                  <a:srgbClr val="595959"/>
                </a:solidFill>
                <a:latin typeface="Calibri" pitchFamily="34" charset="0"/>
              </a:rPr>
              <a:t>Boston Medical Center. </a:t>
            </a:r>
            <a:r>
              <a:rPr lang="en-US" sz="950" dirty="0" err="1" smtClean="0">
                <a:solidFill>
                  <a:srgbClr val="595959"/>
                </a:solidFill>
                <a:latin typeface="Calibri" pitchFamily="34" charset="0"/>
              </a:rPr>
              <a:t>Perioperative</a:t>
            </a:r>
            <a:r>
              <a:rPr lang="en-US" sz="950" dirty="0" smtClean="0">
                <a:solidFill>
                  <a:srgbClr val="595959"/>
                </a:solidFill>
                <a:latin typeface="Calibri" pitchFamily="34" charset="0"/>
              </a:rPr>
              <a:t> Management of Buprenorphine: BMC Medication Guideline. 2012. </a:t>
            </a:r>
          </a:p>
          <a:p>
            <a:r>
              <a:rPr lang="en-US" sz="950" dirty="0" smtClean="0">
                <a:solidFill>
                  <a:srgbClr val="595959"/>
                </a:solidFill>
                <a:latin typeface="Calibri" pitchFamily="34" charset="0"/>
              </a:rPr>
              <a:t>Bryson EO. The </a:t>
            </a:r>
            <a:r>
              <a:rPr lang="en-US" sz="950" dirty="0" err="1" smtClean="0">
                <a:solidFill>
                  <a:srgbClr val="595959"/>
                </a:solidFill>
                <a:latin typeface="Calibri" pitchFamily="34" charset="0"/>
              </a:rPr>
              <a:t>perioperative</a:t>
            </a:r>
            <a:r>
              <a:rPr lang="en-US" sz="950" dirty="0" smtClean="0">
                <a:solidFill>
                  <a:srgbClr val="595959"/>
                </a:solidFill>
                <a:latin typeface="Calibri" pitchFamily="34" charset="0"/>
              </a:rPr>
              <a:t> management of patients maintained on medications used to manage opioid addiction. </a:t>
            </a:r>
            <a:r>
              <a:rPr lang="en-US" sz="950" dirty="0" err="1" smtClean="0">
                <a:solidFill>
                  <a:srgbClr val="595959"/>
                </a:solidFill>
                <a:latin typeface="Calibri" pitchFamily="34" charset="0"/>
              </a:rPr>
              <a:t>Curr</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Opin</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Anaesthesiol</a:t>
            </a:r>
            <a:r>
              <a:rPr lang="en-US" sz="950" dirty="0" smtClean="0">
                <a:solidFill>
                  <a:srgbClr val="595959"/>
                </a:solidFill>
                <a:latin typeface="Calibri" pitchFamily="34" charset="0"/>
              </a:rPr>
              <a:t> [Internet] 2014;27(3):359–64. Available from: http://www.ncbi.nlm.nih.gov/pubmed/24500338</a:t>
            </a:r>
          </a:p>
          <a:p>
            <a:r>
              <a:rPr lang="en-US" sz="950" dirty="0" err="1" smtClean="0">
                <a:solidFill>
                  <a:srgbClr val="595959"/>
                </a:solidFill>
                <a:latin typeface="Calibri" pitchFamily="34" charset="0"/>
              </a:rPr>
              <a:t>Chern</a:t>
            </a:r>
            <a:r>
              <a:rPr lang="en-US" sz="950" dirty="0" smtClean="0">
                <a:solidFill>
                  <a:srgbClr val="595959"/>
                </a:solidFill>
                <a:latin typeface="Calibri" pitchFamily="34" charset="0"/>
              </a:rPr>
              <a:t> S-YS, </a:t>
            </a:r>
            <a:r>
              <a:rPr lang="en-US" sz="950" dirty="0" err="1" smtClean="0">
                <a:solidFill>
                  <a:srgbClr val="595959"/>
                </a:solidFill>
                <a:latin typeface="Calibri" pitchFamily="34" charset="0"/>
              </a:rPr>
              <a:t>Isserman</a:t>
            </a:r>
            <a:r>
              <a:rPr lang="en-US" sz="950" dirty="0" smtClean="0">
                <a:solidFill>
                  <a:srgbClr val="595959"/>
                </a:solidFill>
                <a:latin typeface="Calibri" pitchFamily="34" charset="0"/>
              </a:rPr>
              <a:t> R, Chen L, Ashburn M, Liu R. </a:t>
            </a:r>
            <a:r>
              <a:rPr lang="en-US" sz="950" dirty="0" err="1" smtClean="0">
                <a:solidFill>
                  <a:srgbClr val="595959"/>
                </a:solidFill>
                <a:latin typeface="Calibri" pitchFamily="34" charset="0"/>
              </a:rPr>
              <a:t>Perioperative</a:t>
            </a:r>
            <a:r>
              <a:rPr lang="en-US" sz="950" dirty="0" smtClean="0">
                <a:solidFill>
                  <a:srgbClr val="595959"/>
                </a:solidFill>
                <a:latin typeface="Calibri" pitchFamily="34" charset="0"/>
              </a:rPr>
              <a:t> Pain Management for Patients on Chronic Buprenorphine: A Case Report. J </a:t>
            </a:r>
            <a:r>
              <a:rPr lang="en-US" sz="950" dirty="0" err="1" smtClean="0">
                <a:solidFill>
                  <a:srgbClr val="595959"/>
                </a:solidFill>
                <a:latin typeface="Calibri" pitchFamily="34" charset="0"/>
              </a:rPr>
              <a:t>Anesth</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Clin</a:t>
            </a:r>
            <a:r>
              <a:rPr lang="en-US" sz="950" dirty="0" smtClean="0">
                <a:solidFill>
                  <a:srgbClr val="595959"/>
                </a:solidFill>
                <a:latin typeface="Calibri" pitchFamily="34" charset="0"/>
              </a:rPr>
              <a:t> Res [Internet] 2013;3(250). Available from: http://www.pubmedcentral.nih.gov/articlerender.fcgi?artid=3846172&amp;tool=pmcentrez&amp;rendertype=abstract</a:t>
            </a:r>
          </a:p>
          <a:p>
            <a:r>
              <a:rPr lang="en-US" sz="950" dirty="0" err="1" smtClean="0">
                <a:solidFill>
                  <a:srgbClr val="595959"/>
                </a:solidFill>
                <a:latin typeface="Calibri" pitchFamily="34" charset="0"/>
              </a:rPr>
              <a:t>Gevirtz</a:t>
            </a:r>
            <a:r>
              <a:rPr lang="en-US" sz="950" dirty="0" smtClean="0">
                <a:solidFill>
                  <a:srgbClr val="595959"/>
                </a:solidFill>
                <a:latin typeface="Calibri" pitchFamily="34" charset="0"/>
              </a:rPr>
              <a:t> C, Frost E a M, Bryson EO. </a:t>
            </a:r>
            <a:r>
              <a:rPr lang="en-US" sz="950" dirty="0" err="1" smtClean="0">
                <a:solidFill>
                  <a:srgbClr val="595959"/>
                </a:solidFill>
                <a:latin typeface="Calibri" pitchFamily="34" charset="0"/>
              </a:rPr>
              <a:t>Perioperative</a:t>
            </a:r>
            <a:r>
              <a:rPr lang="en-US" sz="950" dirty="0" smtClean="0">
                <a:solidFill>
                  <a:srgbClr val="595959"/>
                </a:solidFill>
                <a:latin typeface="Calibri" pitchFamily="34" charset="0"/>
              </a:rPr>
              <a:t> implications of buprenorphine maintenance treatment for opioid addiction. </a:t>
            </a:r>
            <a:r>
              <a:rPr lang="en-US" sz="950" dirty="0" err="1" smtClean="0">
                <a:solidFill>
                  <a:srgbClr val="595959"/>
                </a:solidFill>
                <a:latin typeface="Calibri" pitchFamily="34" charset="0"/>
              </a:rPr>
              <a:t>Int</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Anesthesiol</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Clin</a:t>
            </a:r>
            <a:r>
              <a:rPr lang="en-US" sz="950" dirty="0" smtClean="0">
                <a:solidFill>
                  <a:srgbClr val="595959"/>
                </a:solidFill>
                <a:latin typeface="Calibri" pitchFamily="34" charset="0"/>
              </a:rPr>
              <a:t> 2011;49(1):147–55. </a:t>
            </a:r>
          </a:p>
          <a:p>
            <a:r>
              <a:rPr lang="en-US" sz="950" dirty="0" smtClean="0">
                <a:solidFill>
                  <a:srgbClr val="595959"/>
                </a:solidFill>
                <a:latin typeface="Calibri" pitchFamily="34" charset="0"/>
              </a:rPr>
              <a:t>Jones HE, Johnson RE, </a:t>
            </a:r>
            <a:r>
              <a:rPr lang="en-US" sz="950" dirty="0" err="1" smtClean="0">
                <a:solidFill>
                  <a:srgbClr val="595959"/>
                </a:solidFill>
                <a:latin typeface="Calibri" pitchFamily="34" charset="0"/>
              </a:rPr>
              <a:t>Milio</a:t>
            </a:r>
            <a:r>
              <a:rPr lang="en-US" sz="950" dirty="0" smtClean="0">
                <a:solidFill>
                  <a:srgbClr val="595959"/>
                </a:solidFill>
                <a:latin typeface="Calibri" pitchFamily="34" charset="0"/>
              </a:rPr>
              <a:t> L. Post-Cesarean Pain Management of Patients Maintained on Methadone or Buprenorphine. Am J Addict [Internet] 2006;15(3):258–9. Available from: http://ovidsp.ovid.com/ovidweb.cgi?T=JS&amp;PAGE=reference&amp;D=psyc5&amp;NEWS=N&amp;AN=2006-08476-011</a:t>
            </a:r>
          </a:p>
          <a:p>
            <a:r>
              <a:rPr lang="en-US" sz="950" dirty="0" smtClean="0">
                <a:solidFill>
                  <a:srgbClr val="595959"/>
                </a:solidFill>
                <a:latin typeface="Calibri" pitchFamily="34" charset="0"/>
              </a:rPr>
              <a:t>Macintyre PE, Russell RA, Usher KAN, </a:t>
            </a:r>
            <a:r>
              <a:rPr lang="en-US" sz="950" dirty="0" err="1" smtClean="0">
                <a:solidFill>
                  <a:srgbClr val="595959"/>
                </a:solidFill>
                <a:latin typeface="Calibri" pitchFamily="34" charset="0"/>
              </a:rPr>
              <a:t>Gaughwin</a:t>
            </a:r>
            <a:r>
              <a:rPr lang="en-US" sz="950" dirty="0" smtClean="0">
                <a:solidFill>
                  <a:srgbClr val="595959"/>
                </a:solidFill>
                <a:latin typeface="Calibri" pitchFamily="34" charset="0"/>
              </a:rPr>
              <a:t> M, </a:t>
            </a:r>
            <a:r>
              <a:rPr lang="en-US" sz="950" dirty="0" err="1" smtClean="0">
                <a:solidFill>
                  <a:srgbClr val="595959"/>
                </a:solidFill>
                <a:latin typeface="Calibri" pitchFamily="34" charset="0"/>
              </a:rPr>
              <a:t>Huxtable</a:t>
            </a:r>
            <a:r>
              <a:rPr lang="en-US" sz="950" dirty="0" smtClean="0">
                <a:solidFill>
                  <a:srgbClr val="595959"/>
                </a:solidFill>
                <a:latin typeface="Calibri" pitchFamily="34" charset="0"/>
              </a:rPr>
              <a:t> CA. Pain relief and opioid requirements in the first 24 hours after surgery in patients taking buprenorphine and methadone opioid substitution therapy. </a:t>
            </a:r>
            <a:r>
              <a:rPr lang="en-US" sz="950" dirty="0" err="1" smtClean="0">
                <a:solidFill>
                  <a:srgbClr val="595959"/>
                </a:solidFill>
                <a:latin typeface="Calibri" pitchFamily="34" charset="0"/>
              </a:rPr>
              <a:t>Anaesth</a:t>
            </a:r>
            <a:r>
              <a:rPr lang="en-US" sz="950" dirty="0" smtClean="0">
                <a:solidFill>
                  <a:srgbClr val="595959"/>
                </a:solidFill>
                <a:latin typeface="Calibri" pitchFamily="34" charset="0"/>
              </a:rPr>
              <a:t> Intensive Care [Internet] 2013;41(2):222–30. Available from: http://www.ncbi.nlm.nih.gov/pubmed/23530789</a:t>
            </a:r>
          </a:p>
          <a:p>
            <a:r>
              <a:rPr lang="en-US" sz="950" dirty="0" smtClean="0">
                <a:solidFill>
                  <a:srgbClr val="595959"/>
                </a:solidFill>
                <a:latin typeface="Calibri" pitchFamily="34" charset="0"/>
              </a:rPr>
              <a:t>Mehta V, Langford R. Acute Pain Management in Opioid Dependent Patients. Rev pain [Internet] 2009;3(2):10–4. Available from: http://www.ncbi.nlm.nih.gov/pubmed/26525109</a:t>
            </a:r>
          </a:p>
          <a:p>
            <a:r>
              <a:rPr lang="en-US" sz="950" dirty="0" err="1" smtClean="0">
                <a:solidFill>
                  <a:srgbClr val="595959"/>
                </a:solidFill>
                <a:latin typeface="Calibri" pitchFamily="34" charset="0"/>
              </a:rPr>
              <a:t>Paschkis</a:t>
            </a:r>
            <a:r>
              <a:rPr lang="en-US" sz="950" dirty="0" smtClean="0">
                <a:solidFill>
                  <a:srgbClr val="595959"/>
                </a:solidFill>
                <a:latin typeface="Calibri" pitchFamily="34" charset="0"/>
              </a:rPr>
              <a:t> Z, Potter ML. CE: Acute Pain Management for Inpatients with Opioid Use Disorder. Am J </a:t>
            </a:r>
            <a:r>
              <a:rPr lang="en-US" sz="950" dirty="0" err="1" smtClean="0">
                <a:solidFill>
                  <a:srgbClr val="595959"/>
                </a:solidFill>
                <a:latin typeface="Calibri" pitchFamily="34" charset="0"/>
              </a:rPr>
              <a:t>Nurs</a:t>
            </a:r>
            <a:r>
              <a:rPr lang="en-US" sz="950" dirty="0" smtClean="0">
                <a:solidFill>
                  <a:srgbClr val="595959"/>
                </a:solidFill>
                <a:latin typeface="Calibri" pitchFamily="34" charset="0"/>
              </a:rPr>
              <a:t> [Internet] 2015;115(9):24-32, 46. Available from: http://www.ncbi.nlm.nih.gov/pubmed/26273927</a:t>
            </a:r>
          </a:p>
          <a:p>
            <a:r>
              <a:rPr lang="en-US" sz="950" dirty="0" err="1" smtClean="0">
                <a:solidFill>
                  <a:srgbClr val="595959"/>
                </a:solidFill>
                <a:latin typeface="Calibri" pitchFamily="34" charset="0"/>
              </a:rPr>
              <a:t>Ruan</a:t>
            </a:r>
            <a:r>
              <a:rPr lang="en-US" sz="950" dirty="0" smtClean="0">
                <a:solidFill>
                  <a:srgbClr val="595959"/>
                </a:solidFill>
                <a:latin typeface="Calibri" pitchFamily="34" charset="0"/>
              </a:rPr>
              <a:t> X, Luo J, Kaye A. Efficacy and Tolerability of Co-Administering Full µ-Opioid Receptor Agonists with Buprenorphine and Mixed Opioid Agonists. Drug Res (</a:t>
            </a:r>
            <a:r>
              <a:rPr lang="en-US" sz="950" dirty="0" err="1" smtClean="0">
                <a:solidFill>
                  <a:srgbClr val="595959"/>
                </a:solidFill>
                <a:latin typeface="Calibri" pitchFamily="34" charset="0"/>
              </a:rPr>
              <a:t>Stuttg</a:t>
            </a:r>
            <a:r>
              <a:rPr lang="en-US" sz="950" dirty="0" smtClean="0">
                <a:solidFill>
                  <a:srgbClr val="595959"/>
                </a:solidFill>
                <a:latin typeface="Calibri" pitchFamily="34" charset="0"/>
              </a:rPr>
              <a:t>) [Internet] 2016 [cited 2017 Feb 6];Available from: http://www.thieme-connect.de/DOI/DOI?10.1055/s-0042-119946 </a:t>
            </a:r>
          </a:p>
          <a:p>
            <a:r>
              <a:rPr lang="en-US" sz="950" dirty="0" err="1" smtClean="0">
                <a:solidFill>
                  <a:srgbClr val="595959"/>
                </a:solidFill>
                <a:latin typeface="Calibri" pitchFamily="34" charset="0"/>
              </a:rPr>
              <a:t>Sen</a:t>
            </a:r>
            <a:r>
              <a:rPr lang="en-US" sz="950" dirty="0" smtClean="0">
                <a:solidFill>
                  <a:srgbClr val="595959"/>
                </a:solidFill>
                <a:latin typeface="Calibri" pitchFamily="34" charset="0"/>
              </a:rPr>
              <a:t> S, </a:t>
            </a:r>
            <a:r>
              <a:rPr lang="en-US" sz="950" dirty="0" err="1" smtClean="0">
                <a:solidFill>
                  <a:srgbClr val="595959"/>
                </a:solidFill>
                <a:latin typeface="Calibri" pitchFamily="34" charset="0"/>
              </a:rPr>
              <a:t>Arulkumar</a:t>
            </a:r>
            <a:r>
              <a:rPr lang="en-US" sz="950" dirty="0" smtClean="0">
                <a:solidFill>
                  <a:srgbClr val="595959"/>
                </a:solidFill>
                <a:latin typeface="Calibri" pitchFamily="34" charset="0"/>
              </a:rPr>
              <a:t> S, Cornett EM, et al. New Pain Management Options for the Surgical Patient on Methadone and Buprenorphine. </a:t>
            </a:r>
            <a:r>
              <a:rPr lang="en-US" sz="950" dirty="0" err="1" smtClean="0">
                <a:solidFill>
                  <a:srgbClr val="595959"/>
                </a:solidFill>
                <a:latin typeface="Calibri" pitchFamily="34" charset="0"/>
              </a:rPr>
              <a:t>Curr</a:t>
            </a:r>
            <a:r>
              <a:rPr lang="en-US" sz="950" dirty="0" smtClean="0">
                <a:solidFill>
                  <a:srgbClr val="595959"/>
                </a:solidFill>
                <a:latin typeface="Calibri" pitchFamily="34" charset="0"/>
              </a:rPr>
              <a:t> Pain Headache Rep [Internet] 2016;20(3):16. Available from: http://www.ncbi.nlm.nih.gov/pubmed/26879874</a:t>
            </a:r>
          </a:p>
          <a:p>
            <a:r>
              <a:rPr lang="en-US" sz="950" dirty="0" smtClean="0">
                <a:solidFill>
                  <a:srgbClr val="595959"/>
                </a:solidFill>
                <a:latin typeface="Calibri" pitchFamily="34" charset="0"/>
              </a:rPr>
              <a:t>Shah S, </a:t>
            </a:r>
            <a:r>
              <a:rPr lang="en-US" sz="950" dirty="0" err="1" smtClean="0">
                <a:solidFill>
                  <a:srgbClr val="595959"/>
                </a:solidFill>
                <a:latin typeface="Calibri" pitchFamily="34" charset="0"/>
              </a:rPr>
              <a:t>Kapoor</a:t>
            </a:r>
            <a:r>
              <a:rPr lang="en-US" sz="950" dirty="0" smtClean="0">
                <a:solidFill>
                  <a:srgbClr val="595959"/>
                </a:solidFill>
                <a:latin typeface="Calibri" pitchFamily="34" charset="0"/>
              </a:rPr>
              <a:t> S, Durkin B. Analgesic management of acute pain in the opioid-tolerant patient. </a:t>
            </a:r>
            <a:r>
              <a:rPr lang="en-US" sz="950" dirty="0" err="1" smtClean="0">
                <a:solidFill>
                  <a:srgbClr val="595959"/>
                </a:solidFill>
                <a:latin typeface="Calibri" pitchFamily="34" charset="0"/>
              </a:rPr>
              <a:t>Curr</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Opin</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Anaesthesiol</a:t>
            </a:r>
            <a:r>
              <a:rPr lang="en-US" sz="950" dirty="0" smtClean="0">
                <a:solidFill>
                  <a:srgbClr val="595959"/>
                </a:solidFill>
                <a:latin typeface="Calibri" pitchFamily="34" charset="0"/>
              </a:rPr>
              <a:t> [Internet] 2015;28(4):398–402. Available from: http://www.ncbi.nlm.nih.gov/pubmed/26107026</a:t>
            </a:r>
          </a:p>
          <a:p>
            <a:r>
              <a:rPr lang="en-US" sz="950" dirty="0" err="1" smtClean="0">
                <a:solidFill>
                  <a:srgbClr val="595959"/>
                </a:solidFill>
                <a:latin typeface="Calibri" pitchFamily="34" charset="0"/>
              </a:rPr>
              <a:t>Stromer</a:t>
            </a:r>
            <a:r>
              <a:rPr lang="en-US" sz="950" dirty="0" smtClean="0">
                <a:solidFill>
                  <a:srgbClr val="595959"/>
                </a:solidFill>
                <a:latin typeface="Calibri" pitchFamily="34" charset="0"/>
              </a:rPr>
              <a:t> W, </a:t>
            </a:r>
            <a:r>
              <a:rPr lang="en-US" sz="950" dirty="0" err="1" smtClean="0">
                <a:solidFill>
                  <a:srgbClr val="595959"/>
                </a:solidFill>
                <a:latin typeface="Calibri" pitchFamily="34" charset="0"/>
              </a:rPr>
              <a:t>Michaeli</a:t>
            </a:r>
            <a:r>
              <a:rPr lang="en-US" sz="950" dirty="0" smtClean="0">
                <a:solidFill>
                  <a:srgbClr val="595959"/>
                </a:solidFill>
                <a:latin typeface="Calibri" pitchFamily="34" charset="0"/>
              </a:rPr>
              <a:t> K, </a:t>
            </a:r>
            <a:r>
              <a:rPr lang="en-US" sz="950" dirty="0" err="1" smtClean="0">
                <a:solidFill>
                  <a:srgbClr val="595959"/>
                </a:solidFill>
                <a:latin typeface="Calibri" pitchFamily="34" charset="0"/>
              </a:rPr>
              <a:t>Sandner-Kiesling</a:t>
            </a:r>
            <a:r>
              <a:rPr lang="en-US" sz="950" dirty="0" smtClean="0">
                <a:solidFill>
                  <a:srgbClr val="595959"/>
                </a:solidFill>
                <a:latin typeface="Calibri" pitchFamily="34" charset="0"/>
              </a:rPr>
              <a:t> A. </a:t>
            </a:r>
            <a:r>
              <a:rPr lang="en-US" sz="950" dirty="0" err="1" smtClean="0">
                <a:solidFill>
                  <a:srgbClr val="595959"/>
                </a:solidFill>
                <a:latin typeface="Calibri" pitchFamily="34" charset="0"/>
              </a:rPr>
              <a:t>Perioperative</a:t>
            </a:r>
            <a:r>
              <a:rPr lang="en-US" sz="950" dirty="0" smtClean="0">
                <a:solidFill>
                  <a:srgbClr val="595959"/>
                </a:solidFill>
                <a:latin typeface="Calibri" pitchFamily="34" charset="0"/>
              </a:rPr>
              <a:t> pain therapy in opioid abuse. </a:t>
            </a:r>
            <a:r>
              <a:rPr lang="en-US" sz="950" dirty="0" err="1" smtClean="0">
                <a:solidFill>
                  <a:srgbClr val="595959"/>
                </a:solidFill>
                <a:latin typeface="Calibri" pitchFamily="34" charset="0"/>
              </a:rPr>
              <a:t>Eur</a:t>
            </a:r>
            <a:r>
              <a:rPr lang="en-US" sz="950" dirty="0" smtClean="0">
                <a:solidFill>
                  <a:srgbClr val="595959"/>
                </a:solidFill>
                <a:latin typeface="Calibri" pitchFamily="34" charset="0"/>
              </a:rPr>
              <a:t> J </a:t>
            </a:r>
            <a:r>
              <a:rPr lang="en-US" sz="950" dirty="0" err="1" smtClean="0">
                <a:solidFill>
                  <a:srgbClr val="595959"/>
                </a:solidFill>
                <a:latin typeface="Calibri" pitchFamily="34" charset="0"/>
              </a:rPr>
              <a:t>Anaesthesiol</a:t>
            </a:r>
            <a:r>
              <a:rPr lang="en-US" sz="950" dirty="0" smtClean="0">
                <a:solidFill>
                  <a:srgbClr val="595959"/>
                </a:solidFill>
                <a:latin typeface="Calibri" pitchFamily="34" charset="0"/>
              </a:rPr>
              <a:t> [Internet] 2013;30(2):55–64. Available from: http://www.ncbi.nlm.nih.gov/pubmed/23241915</a:t>
            </a:r>
          </a:p>
          <a:p>
            <a:r>
              <a:rPr lang="en-US" sz="950" dirty="0" err="1" smtClean="0">
                <a:solidFill>
                  <a:srgbClr val="595959"/>
                </a:solidFill>
                <a:latin typeface="Calibri" pitchFamily="34" charset="0"/>
              </a:rPr>
              <a:t>Vadivelu</a:t>
            </a:r>
            <a:r>
              <a:rPr lang="en-US" sz="950" dirty="0" smtClean="0">
                <a:solidFill>
                  <a:srgbClr val="595959"/>
                </a:solidFill>
                <a:latin typeface="Calibri" pitchFamily="34" charset="0"/>
              </a:rPr>
              <a:t> N, Anwar M. Buprenorphine in postoperative pain management. </a:t>
            </a:r>
            <a:r>
              <a:rPr lang="en-US" sz="950" dirty="0" err="1" smtClean="0">
                <a:solidFill>
                  <a:srgbClr val="595959"/>
                </a:solidFill>
                <a:latin typeface="Calibri" pitchFamily="34" charset="0"/>
              </a:rPr>
              <a:t>Anesthesiol</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Clin</a:t>
            </a:r>
            <a:r>
              <a:rPr lang="en-US" sz="950" dirty="0" smtClean="0">
                <a:solidFill>
                  <a:srgbClr val="595959"/>
                </a:solidFill>
                <a:latin typeface="Calibri" pitchFamily="34" charset="0"/>
              </a:rPr>
              <a:t> [Internet] 2010;28(4):601–9. Available from: http://dx.doi.org/10.1016/j.anclin.2010.08.015</a:t>
            </a:r>
          </a:p>
          <a:p>
            <a:r>
              <a:rPr lang="en-US" sz="950" dirty="0" smtClean="0">
                <a:solidFill>
                  <a:srgbClr val="595959"/>
                </a:solidFill>
                <a:latin typeface="Calibri" pitchFamily="34" charset="0"/>
              </a:rPr>
              <a:t>van </a:t>
            </a:r>
            <a:r>
              <a:rPr lang="en-US" sz="950" dirty="0" err="1" smtClean="0">
                <a:solidFill>
                  <a:srgbClr val="595959"/>
                </a:solidFill>
                <a:latin typeface="Calibri" pitchFamily="34" charset="0"/>
              </a:rPr>
              <a:t>Niel</a:t>
            </a:r>
            <a:r>
              <a:rPr lang="en-US" sz="950" dirty="0" smtClean="0">
                <a:solidFill>
                  <a:srgbClr val="595959"/>
                </a:solidFill>
                <a:latin typeface="Calibri" pitchFamily="34" charset="0"/>
              </a:rPr>
              <a:t> JCG, Schneider J, </a:t>
            </a:r>
            <a:r>
              <a:rPr lang="en-US" sz="950" dirty="0" err="1" smtClean="0">
                <a:solidFill>
                  <a:srgbClr val="595959"/>
                </a:solidFill>
                <a:latin typeface="Calibri" pitchFamily="34" charset="0"/>
              </a:rPr>
              <a:t>Tzschentke</a:t>
            </a:r>
            <a:r>
              <a:rPr lang="en-US" sz="950" dirty="0" smtClean="0">
                <a:solidFill>
                  <a:srgbClr val="595959"/>
                </a:solidFill>
                <a:latin typeface="Calibri" pitchFamily="34" charset="0"/>
              </a:rPr>
              <a:t> TM. Efficacy of Full µ-Opioid Receptor Agonists is not Impaired by Concomitant Buprenorphine or Mixed Opioid Agonists/Antagonists - Preclinical and Clinical Evidence. Drug Res (</a:t>
            </a:r>
            <a:r>
              <a:rPr lang="en-US" sz="950" dirty="0" err="1" smtClean="0">
                <a:solidFill>
                  <a:srgbClr val="595959"/>
                </a:solidFill>
                <a:latin typeface="Calibri" pitchFamily="34" charset="0"/>
              </a:rPr>
              <a:t>Stuttg</a:t>
            </a:r>
            <a:r>
              <a:rPr lang="en-US" sz="950" dirty="0" smtClean="0">
                <a:solidFill>
                  <a:srgbClr val="595959"/>
                </a:solidFill>
                <a:latin typeface="Calibri" pitchFamily="34" charset="0"/>
              </a:rPr>
              <a:t>) [Internet] 2016;66(11):562–70. Available from: http://www.ncbi.nlm.nih.gov/pubmed/27504867</a:t>
            </a:r>
          </a:p>
          <a:p>
            <a:r>
              <a:rPr lang="en-US" sz="950" dirty="0" err="1" smtClean="0">
                <a:solidFill>
                  <a:srgbClr val="595959"/>
                </a:solidFill>
                <a:latin typeface="Calibri" pitchFamily="34" charset="0"/>
              </a:rPr>
              <a:t>Zinck</a:t>
            </a:r>
            <a:r>
              <a:rPr lang="en-US" sz="950" dirty="0" smtClean="0">
                <a:solidFill>
                  <a:srgbClr val="595959"/>
                </a:solidFill>
                <a:latin typeface="Calibri" pitchFamily="34" charset="0"/>
              </a:rPr>
              <a:t> L, </a:t>
            </a:r>
            <a:r>
              <a:rPr lang="en-US" sz="950" dirty="0" err="1" smtClean="0">
                <a:solidFill>
                  <a:srgbClr val="595959"/>
                </a:solidFill>
                <a:latin typeface="Calibri" pitchFamily="34" charset="0"/>
              </a:rPr>
              <a:t>Sonne</a:t>
            </a:r>
            <a:r>
              <a:rPr lang="en-US" sz="950" dirty="0" smtClean="0">
                <a:solidFill>
                  <a:srgbClr val="595959"/>
                </a:solidFill>
                <a:latin typeface="Calibri" pitchFamily="34" charset="0"/>
              </a:rPr>
              <a:t> NM, Madsen SL, </a:t>
            </a:r>
            <a:r>
              <a:rPr lang="en-US" sz="950" dirty="0" err="1" smtClean="0">
                <a:solidFill>
                  <a:srgbClr val="595959"/>
                </a:solidFill>
                <a:latin typeface="Calibri" pitchFamily="34" charset="0"/>
              </a:rPr>
              <a:t>Nikolajsen</a:t>
            </a:r>
            <a:r>
              <a:rPr lang="en-US" sz="950" dirty="0" smtClean="0">
                <a:solidFill>
                  <a:srgbClr val="595959"/>
                </a:solidFill>
                <a:latin typeface="Calibri" pitchFamily="34" charset="0"/>
              </a:rPr>
              <a:t> L. [Analgesic management of acute pain in patients receiving methadone or buprenorphine]. </a:t>
            </a:r>
            <a:r>
              <a:rPr lang="en-US" sz="950" dirty="0" err="1" smtClean="0">
                <a:solidFill>
                  <a:srgbClr val="595959"/>
                </a:solidFill>
                <a:latin typeface="Calibri" pitchFamily="34" charset="0"/>
              </a:rPr>
              <a:t>Ugeskr</a:t>
            </a:r>
            <a:r>
              <a:rPr lang="en-US" sz="950" dirty="0" smtClean="0">
                <a:solidFill>
                  <a:srgbClr val="595959"/>
                </a:solidFill>
                <a:latin typeface="Calibri" pitchFamily="34" charset="0"/>
              </a:rPr>
              <a:t> </a:t>
            </a:r>
            <a:r>
              <a:rPr lang="en-US" sz="950" dirty="0" err="1" smtClean="0">
                <a:solidFill>
                  <a:srgbClr val="595959"/>
                </a:solidFill>
                <a:latin typeface="Calibri" pitchFamily="34" charset="0"/>
              </a:rPr>
              <a:t>Laeger</a:t>
            </a:r>
            <a:r>
              <a:rPr lang="en-US" sz="950" dirty="0" smtClean="0">
                <a:solidFill>
                  <a:srgbClr val="595959"/>
                </a:solidFill>
                <a:latin typeface="Calibri" pitchFamily="34" charset="0"/>
              </a:rPr>
              <a:t> [Internet] 2015 [cited 2017 Feb 6];177(10). Available from: http://www.ncbi.nlm.nih.gov/pubmed/25749118</a:t>
            </a:r>
            <a:endParaRPr lang="en-US" sz="950" dirty="0">
              <a:solidFill>
                <a:srgbClr val="595959"/>
              </a:solidFill>
              <a:latin typeface="Calibri" pitchFamily="34" charset="0"/>
            </a:endParaRPr>
          </a:p>
        </p:txBody>
      </p:sp>
    </p:spTree>
    <p:extLst>
      <p:ext uri="{BB962C8B-B14F-4D97-AF65-F5344CB8AC3E}">
        <p14:creationId xmlns:p14="http://schemas.microsoft.com/office/powerpoint/2010/main" val="65898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25"/>
          <a:stretch/>
        </p:blipFill>
        <p:spPr>
          <a:xfrm>
            <a:off x="0" y="0"/>
            <a:ext cx="9144000" cy="5143500"/>
          </a:xfrm>
          <a:prstGeom prst="rect">
            <a:avLst/>
          </a:prstGeom>
        </p:spPr>
      </p:pic>
      <p:grpSp>
        <p:nvGrpSpPr>
          <p:cNvPr id="13" name="Group 12"/>
          <p:cNvGrpSpPr/>
          <p:nvPr/>
        </p:nvGrpSpPr>
        <p:grpSpPr>
          <a:xfrm>
            <a:off x="2646759" y="4007906"/>
            <a:ext cx="6497241" cy="1135594"/>
            <a:chOff x="2646759" y="4007906"/>
            <a:chExt cx="6497241" cy="1135594"/>
          </a:xfrm>
        </p:grpSpPr>
        <p:grpSp>
          <p:nvGrpSpPr>
            <p:cNvPr id="7" name="Group 6"/>
            <p:cNvGrpSpPr/>
            <p:nvPr/>
          </p:nvGrpSpPr>
          <p:grpSpPr>
            <a:xfrm>
              <a:off x="5118410" y="4007906"/>
              <a:ext cx="4025590" cy="1135594"/>
              <a:chOff x="4349773" y="3608654"/>
              <a:chExt cx="4794227" cy="1534846"/>
            </a:xfrm>
          </p:grpSpPr>
          <p:pic>
            <p:nvPicPr>
              <p:cNvPr id="3" name="Picture 2"/>
              <p:cNvPicPr>
                <a:picLocks noChangeAspect="1"/>
              </p:cNvPicPr>
              <p:nvPr/>
            </p:nvPicPr>
            <p:blipFill>
              <a:blip r:embed="rId3"/>
              <a:stretch>
                <a:fillRect/>
              </a:stretch>
            </p:blipFill>
            <p:spPr>
              <a:xfrm>
                <a:off x="6690360" y="3608654"/>
                <a:ext cx="2453640" cy="1534846"/>
              </a:xfrm>
              <a:prstGeom prst="rect">
                <a:avLst/>
              </a:prstGeom>
            </p:spPr>
          </p:pic>
          <p:pic>
            <p:nvPicPr>
              <p:cNvPr id="4" name="Picture 3"/>
              <p:cNvPicPr>
                <a:picLocks noChangeAspect="1"/>
              </p:cNvPicPr>
              <p:nvPr/>
            </p:nvPicPr>
            <p:blipFill>
              <a:blip r:embed="rId4"/>
              <a:stretch>
                <a:fillRect/>
              </a:stretch>
            </p:blipFill>
            <p:spPr>
              <a:xfrm>
                <a:off x="4349773" y="3608654"/>
                <a:ext cx="2340587" cy="1534846"/>
              </a:xfrm>
              <a:prstGeom prst="rect">
                <a:avLst/>
              </a:prstGeom>
            </p:spPr>
          </p:pic>
        </p:grpSp>
        <p:grpSp>
          <p:nvGrpSpPr>
            <p:cNvPr id="12" name="Group 11"/>
            <p:cNvGrpSpPr>
              <a:grpSpLocks noChangeAspect="1"/>
            </p:cNvGrpSpPr>
            <p:nvPr/>
          </p:nvGrpSpPr>
          <p:grpSpPr>
            <a:xfrm>
              <a:off x="2646759" y="4123621"/>
              <a:ext cx="2521831" cy="904164"/>
              <a:chOff x="1549400" y="3963779"/>
              <a:chExt cx="2130502" cy="763859"/>
            </a:xfrm>
          </p:grpSpPr>
          <p:pic>
            <p:nvPicPr>
              <p:cNvPr id="6" name="Picture 5"/>
              <p:cNvPicPr>
                <a:picLocks noChangeAspect="1"/>
              </p:cNvPicPr>
              <p:nvPr/>
            </p:nvPicPr>
            <p:blipFill rotWithShape="1">
              <a:blip r:embed="rId5"/>
              <a:srcRect r="59208" b="40507"/>
              <a:stretch/>
            </p:blipFill>
            <p:spPr>
              <a:xfrm>
                <a:off x="1549400" y="4007906"/>
                <a:ext cx="1455854" cy="675606"/>
              </a:xfrm>
              <a:prstGeom prst="rect">
                <a:avLst/>
              </a:prstGeom>
              <a:noFill/>
            </p:spPr>
          </p:pic>
          <p:pic>
            <p:nvPicPr>
              <p:cNvPr id="5" name="Picture 4"/>
              <p:cNvPicPr>
                <a:picLocks noChangeAspect="1"/>
              </p:cNvPicPr>
              <p:nvPr/>
            </p:nvPicPr>
            <p:blipFill>
              <a:blip r:embed="rId6"/>
              <a:stretch>
                <a:fillRect/>
              </a:stretch>
            </p:blipFill>
            <p:spPr>
              <a:xfrm>
                <a:off x="2916043" y="3963779"/>
                <a:ext cx="763859" cy="763859"/>
              </a:xfrm>
              <a:prstGeom prst="rect">
                <a:avLst/>
              </a:prstGeom>
            </p:spPr>
          </p:pic>
        </p:grpSp>
      </p:grpSp>
      <p:sp>
        <p:nvSpPr>
          <p:cNvPr id="10" name="Shape 54"/>
          <p:cNvSpPr txBox="1">
            <a:spLocks/>
          </p:cNvSpPr>
          <p:nvPr/>
        </p:nvSpPr>
        <p:spPr>
          <a:xfrm>
            <a:off x="401306" y="4416573"/>
            <a:ext cx="2290752" cy="619229"/>
          </a:xfrm>
          <a:prstGeom prst="rect">
            <a:avLst/>
          </a:prstGeom>
        </p:spPr>
        <p:txBody>
          <a:bodyPr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3399"/>
                </a:solidFill>
                <a:latin typeface="Calibri" charset="0"/>
                <a:ea typeface="Calibri" charset="0"/>
                <a:cs typeface="Calibri" charset="0"/>
                <a:sym typeface="Arial"/>
              </a:defRPr>
            </a:lvl1pPr>
          </a:lstStyle>
          <a:p>
            <a:pPr algn="ctr"/>
            <a:r>
              <a:rPr lang="en" sz="2400" b="1" dirty="0" smtClean="0">
                <a:solidFill>
                  <a:srgbClr val="AAC2FF"/>
                </a:solidFill>
                <a:latin typeface="Palatino Linotype" charset="0"/>
                <a:ea typeface="Palatino Linotype" charset="0"/>
                <a:cs typeface="Palatino Linotype" charset="0"/>
                <a:sym typeface="Calibri"/>
              </a:rPr>
              <a:t>Bassett</a:t>
            </a:r>
            <a:r>
              <a:rPr lang="en-US" sz="2400" b="1" dirty="0" smtClean="0">
                <a:solidFill>
                  <a:srgbClr val="AAC2FF"/>
                </a:solidFill>
                <a:latin typeface="Palatino Linotype" charset="0"/>
                <a:ea typeface="Palatino Linotype" charset="0"/>
                <a:cs typeface="Palatino Linotype" charset="0"/>
                <a:sym typeface="Calibri"/>
              </a:rPr>
              <a:t>-UMass </a:t>
            </a:r>
          </a:p>
          <a:p>
            <a:pPr algn="ctr"/>
            <a:r>
              <a:rPr lang="en-US" sz="2400" b="1" dirty="0" smtClean="0">
                <a:solidFill>
                  <a:srgbClr val="AAC2FF"/>
                </a:solidFill>
                <a:latin typeface="Palatino Linotype" charset="0"/>
                <a:ea typeface="Palatino Linotype" charset="0"/>
                <a:cs typeface="Palatino Linotype" charset="0"/>
                <a:sym typeface="Calibri"/>
              </a:rPr>
              <a:t>MAT ECHO</a:t>
            </a:r>
            <a:endParaRPr lang="en" sz="2400" b="1" dirty="0">
              <a:solidFill>
                <a:srgbClr val="AAC2FF"/>
              </a:solidFill>
              <a:latin typeface="Palatino Linotype" charset="0"/>
              <a:ea typeface="Palatino Linotype" charset="0"/>
              <a:cs typeface="Palatino Linotype" charset="0"/>
              <a:sym typeface="Calibri"/>
            </a:endParaRPr>
          </a:p>
        </p:txBody>
      </p:sp>
    </p:spTree>
    <p:extLst>
      <p:ext uri="{BB962C8B-B14F-4D97-AF65-F5344CB8AC3E}">
        <p14:creationId xmlns:p14="http://schemas.microsoft.com/office/powerpoint/2010/main" val="202719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085" y="586591"/>
            <a:ext cx="8236857" cy="3108543"/>
          </a:xfrm>
          <a:prstGeom prst="rect">
            <a:avLst/>
          </a:prstGeom>
        </p:spPr>
        <p:txBody>
          <a:bodyPr wrap="square">
            <a:spAutoFit/>
          </a:bodyPr>
          <a:lstStyle/>
          <a:p>
            <a:r>
              <a:rPr lang="en-US" u="sng" dirty="0" err="1" smtClean="0">
                <a:hlinkClick r:id="rId2" tooltip="Ugeskrift for laeger."/>
              </a:rPr>
              <a:t>Ugeskr</a:t>
            </a:r>
            <a:r>
              <a:rPr lang="en-US" u="sng" dirty="0" smtClean="0">
                <a:hlinkClick r:id="rId2" tooltip="Ugeskrift for laeger."/>
              </a:rPr>
              <a:t> </a:t>
            </a:r>
            <a:r>
              <a:rPr lang="en-US" u="sng" dirty="0" err="1" smtClean="0">
                <a:hlinkClick r:id="rId2" tooltip="Ugeskrift for laeger."/>
              </a:rPr>
              <a:t>Laeger</a:t>
            </a:r>
            <a:r>
              <a:rPr lang="en-US" u="sng" dirty="0" smtClean="0">
                <a:hlinkClick r:id="rId2" tooltip="Ugeskrift for laeger."/>
              </a:rPr>
              <a:t>.</a:t>
            </a:r>
            <a:r>
              <a:rPr lang="en-US" dirty="0" smtClean="0"/>
              <a:t> 2015 Mar 2;177(10). </a:t>
            </a:r>
            <a:r>
              <a:rPr lang="en-US" dirty="0" err="1" smtClean="0"/>
              <a:t>pii</a:t>
            </a:r>
            <a:r>
              <a:rPr lang="en-US" dirty="0" smtClean="0"/>
              <a:t>: V10140557.</a:t>
            </a:r>
          </a:p>
          <a:p>
            <a:r>
              <a:rPr lang="en-US" b="1" dirty="0" smtClean="0"/>
              <a:t>[Analgesic management of acute pain in patients receiving methadone or buprenorphine].</a:t>
            </a:r>
          </a:p>
          <a:p>
            <a:r>
              <a:rPr lang="en-US" dirty="0" smtClean="0"/>
              <a:t>[Article in Danish]</a:t>
            </a:r>
          </a:p>
          <a:p>
            <a:endParaRPr lang="en-US" dirty="0" smtClean="0"/>
          </a:p>
          <a:p>
            <a:r>
              <a:rPr lang="en-US" u="sng" dirty="0" err="1" smtClean="0">
                <a:hlinkClick r:id="rId3"/>
              </a:rPr>
              <a:t>Zinck</a:t>
            </a:r>
            <a:r>
              <a:rPr lang="en-US" u="sng" dirty="0" smtClean="0">
                <a:hlinkClick r:id="rId3"/>
              </a:rPr>
              <a:t> L</a:t>
            </a:r>
            <a:r>
              <a:rPr lang="en-US" dirty="0" smtClean="0"/>
              <a:t>, </a:t>
            </a:r>
            <a:r>
              <a:rPr lang="en-US" u="sng" dirty="0" err="1" smtClean="0">
                <a:hlinkClick r:id="rId4"/>
              </a:rPr>
              <a:t>Sonne</a:t>
            </a:r>
            <a:r>
              <a:rPr lang="en-US" u="sng" dirty="0" smtClean="0">
                <a:hlinkClick r:id="rId4"/>
              </a:rPr>
              <a:t> NM</a:t>
            </a:r>
            <a:r>
              <a:rPr lang="en-US" dirty="0" smtClean="0"/>
              <a:t>, </a:t>
            </a:r>
            <a:r>
              <a:rPr lang="en-US" u="sng" dirty="0" smtClean="0">
                <a:hlinkClick r:id="rId5"/>
              </a:rPr>
              <a:t>Madsen SL</a:t>
            </a:r>
            <a:r>
              <a:rPr lang="en-US" dirty="0" smtClean="0"/>
              <a:t>, </a:t>
            </a:r>
            <a:r>
              <a:rPr lang="en-US" u="sng" dirty="0" err="1" smtClean="0">
                <a:hlinkClick r:id="rId6"/>
              </a:rPr>
              <a:t>Nikolajsen</a:t>
            </a:r>
            <a:r>
              <a:rPr lang="en-US" u="sng" dirty="0" smtClean="0">
                <a:hlinkClick r:id="rId6"/>
              </a:rPr>
              <a:t> L</a:t>
            </a:r>
            <a:r>
              <a:rPr lang="en-US" baseline="30000" dirty="0" smtClean="0"/>
              <a:t>1</a:t>
            </a:r>
            <a:r>
              <a:rPr lang="en-US" dirty="0" smtClean="0"/>
              <a:t>.</a:t>
            </a:r>
          </a:p>
          <a:p>
            <a:r>
              <a:rPr lang="en-US" b="1" dirty="0" smtClean="0">
                <a:hlinkClick r:id="rId2" tooltip="Open/close author information list"/>
              </a:rPr>
              <a:t>Author information</a:t>
            </a:r>
            <a:endParaRPr lang="en-US" b="1" dirty="0" smtClean="0"/>
          </a:p>
          <a:p>
            <a:endParaRPr lang="en-US" b="1" dirty="0" smtClean="0"/>
          </a:p>
          <a:p>
            <a:r>
              <a:rPr lang="en-US" b="1" dirty="0" smtClean="0"/>
              <a:t>Abstract</a:t>
            </a:r>
          </a:p>
          <a:p>
            <a:r>
              <a:rPr lang="en-US" dirty="0" smtClean="0"/>
              <a:t>In Denmark, approximately 7,600 patients receive maintenance therapy with methadone or buprenorphine because of opioid addiction. These patients have an increased risk of inadequate pain treatment during hospitalization, among others because of tolerance to opioids and poor communication with the staff. The present article describes four common misconceptions among health-care providers that underlie inadequate pain treatment and provides practical recommendations for the analgesic management of acute pain in patients receiving methadone or buprenorphine.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3313" y="116114"/>
            <a:ext cx="8186057" cy="4832092"/>
          </a:xfrm>
          <a:prstGeom prst="rect">
            <a:avLst/>
          </a:prstGeom>
        </p:spPr>
        <p:txBody>
          <a:bodyPr wrap="square">
            <a:spAutoFit/>
          </a:bodyPr>
          <a:lstStyle/>
          <a:p>
            <a:r>
              <a:rPr lang="en-US" dirty="0" smtClean="0"/>
              <a:t>As concluded by van </a:t>
            </a:r>
            <a:r>
              <a:rPr lang="en-US" dirty="0" err="1" smtClean="0"/>
              <a:t>Niel</a:t>
            </a:r>
            <a:r>
              <a:rPr lang="en-US" dirty="0" smtClean="0"/>
              <a:t>, J. Schneider and </a:t>
            </a:r>
            <a:r>
              <a:rPr lang="en-US" dirty="0" err="1" smtClean="0"/>
              <a:t>Tzschentke</a:t>
            </a:r>
            <a:r>
              <a:rPr lang="en-US" dirty="0" smtClean="0"/>
              <a:t>, buprenorphine, which clinically behaves as a full MOP receptor agonist, can be co-administered safely with full opioid agonists without precipitating withdrawal. However, in the FDA-approved package insert (FDA-PI) of buprenorphine, there is a statement claiming “Because of the partial agonist properties of buprenorphine, sublingual tablets may precipitate opioid withdrawal signs and symptoms in individuals physically dependent on full opioid agonists, if administered sublingually or </a:t>
            </a:r>
            <a:r>
              <a:rPr lang="en-US" dirty="0" err="1" smtClean="0"/>
              <a:t>parenterally</a:t>
            </a:r>
            <a:r>
              <a:rPr lang="en-US" dirty="0" smtClean="0"/>
              <a:t> before the agonist effects of other opioids have subsided” [</a:t>
            </a:r>
            <a:r>
              <a:rPr lang="en-US" dirty="0" smtClean="0">
                <a:hlinkClick r:id="rId3"/>
              </a:rPr>
              <a:t>2</a:t>
            </a:r>
            <a:r>
              <a:rPr lang="en-US" dirty="0" smtClean="0"/>
              <a:t>]. This may be an example of ill-founded information, which may be included into textbooks and official labels, impacting physicians in practice. As a matter of fact, the term “opioid withdrawal” has been mentioned over 20 times in the buprenorphine FDA-PI. Yet, both the preclinical and clinical data reviewed by van </a:t>
            </a:r>
            <a:r>
              <a:rPr lang="en-US" dirty="0" err="1" smtClean="0"/>
              <a:t>Niel</a:t>
            </a:r>
            <a:r>
              <a:rPr lang="en-US" dirty="0" smtClean="0"/>
              <a:t> et al. clearly demonstrate that buprenorphine can be combined with a full MOP agonist without precipitating opioid withdrawal. Further, many physicians prescribe buprenorphine patches for moderate to severe persistent pain, together with an immediate-release opioid analgesic, such as morphine or </a:t>
            </a:r>
            <a:r>
              <a:rPr lang="en-US" dirty="0" err="1" smtClean="0"/>
              <a:t>hydrocodone</a:t>
            </a:r>
            <a:r>
              <a:rPr lang="en-US" dirty="0" smtClean="0"/>
              <a:t>, for breakthrough pain, without encountering withdrawal symptoms.</a:t>
            </a:r>
          </a:p>
          <a:p>
            <a:r>
              <a:rPr lang="en-US" dirty="0" smtClean="0"/>
              <a:t>We wonder, therefore, if the withdrawal symptoms listed in the FDA-PI were an exaggerated untoward effect, rather than true opioid withdrawal symptoms. Thus, we re-visited the clinical trial adverse events data referenced for Buprenorphine in the FDA-PI. To our surprise, the percentage of withdrawal symptoms was significantly lower in subjects taking buprenorphine (18.4%,19/103) than in those taking placebo (37.4%, 40/107) [</a:t>
            </a:r>
            <a:r>
              <a:rPr lang="en-US" dirty="0" smtClean="0">
                <a:hlinkClick r:id="rId3"/>
              </a:rPr>
              <a:t>2</a:t>
            </a:r>
            <a:r>
              <a:rPr lang="en-US" dirty="0" smtClean="0"/>
              <a:t>]. How then, is it possible that the placebo group reported more opioid withdrawal symptoms than the buprenorphine group? These data beg for additional questions as to the validity of the reported “opioid withdrawal symptoms” in reported trials. We wonder whether buprenorphine actually provokes any opioid withdrawal at all?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171450" y="4444350"/>
            <a:ext cx="4225635" cy="619229"/>
          </a:xfrm>
          <a:prstGeom prst="rect">
            <a:avLst/>
          </a:prstGeom>
        </p:spPr>
        <p:txBody>
          <a:bodyPr lIns="91425" tIns="91425" rIns="91425" bIns="91425" anchor="b" anchorCtr="0">
            <a:noAutofit/>
          </a:bodyPr>
          <a:lstStyle/>
          <a:p>
            <a:pPr lvl="0" rtl="0">
              <a:spcBef>
                <a:spcPts val="0"/>
              </a:spcBef>
              <a:buNone/>
            </a:pPr>
            <a:r>
              <a:rPr lang="en" sz="2400" b="1" dirty="0" smtClean="0">
                <a:solidFill>
                  <a:srgbClr val="003399"/>
                </a:solidFill>
                <a:latin typeface="Palatino Linotype" charset="0"/>
                <a:ea typeface="Palatino Linotype" charset="0"/>
                <a:cs typeface="Palatino Linotype" charset="0"/>
                <a:sym typeface="Calibri"/>
              </a:rPr>
              <a:t>Bassett</a:t>
            </a:r>
            <a:r>
              <a:rPr lang="en-US" sz="2400" b="1" dirty="0" smtClean="0">
                <a:solidFill>
                  <a:srgbClr val="003399"/>
                </a:solidFill>
                <a:latin typeface="Palatino Linotype" charset="0"/>
                <a:ea typeface="Palatino Linotype" charset="0"/>
                <a:cs typeface="Palatino Linotype" charset="0"/>
                <a:sym typeface="Calibri"/>
              </a:rPr>
              <a:t>-UMass MAT ECHO</a:t>
            </a:r>
            <a:br>
              <a:rPr lang="en-US" sz="2400" b="1" dirty="0" smtClean="0">
                <a:solidFill>
                  <a:srgbClr val="003399"/>
                </a:solidFill>
                <a:latin typeface="Palatino Linotype" charset="0"/>
                <a:ea typeface="Palatino Linotype" charset="0"/>
                <a:cs typeface="Palatino Linotype" charset="0"/>
                <a:sym typeface="Calibri"/>
              </a:rPr>
            </a:br>
            <a:r>
              <a:rPr lang="en-US" sz="1400" b="1" dirty="0" smtClean="0">
                <a:solidFill>
                  <a:srgbClr val="003399"/>
                </a:solidFill>
                <a:latin typeface="Palatino Linotype" charset="0"/>
                <a:ea typeface="Palatino Linotype" charset="0"/>
                <a:cs typeface="Palatino Linotype" charset="0"/>
                <a:sym typeface="Calibri"/>
              </a:rPr>
              <a:t>2.8.2017</a:t>
            </a:r>
            <a:endParaRPr lang="en" sz="1400" b="1" dirty="0">
              <a:solidFill>
                <a:srgbClr val="003399"/>
              </a:solidFill>
              <a:latin typeface="Palatino Linotype" charset="0"/>
              <a:ea typeface="Palatino Linotype" charset="0"/>
              <a:cs typeface="Palatino Linotype" charset="0"/>
              <a:sym typeface="Calibri"/>
            </a:endParaRPr>
          </a:p>
        </p:txBody>
      </p:sp>
      <p:cxnSp>
        <p:nvCxnSpPr>
          <p:cNvPr id="7" name="Straight Connector 6"/>
          <p:cNvCxnSpPr/>
          <p:nvPr/>
        </p:nvCxnSpPr>
        <p:spPr>
          <a:xfrm>
            <a:off x="171450" y="1333000"/>
            <a:ext cx="8801100" cy="3810"/>
          </a:xfrm>
          <a:prstGeom prst="line">
            <a:avLst/>
          </a:prstGeom>
          <a:ln w="22225">
            <a:solidFill>
              <a:srgbClr val="003399"/>
            </a:solidFill>
          </a:ln>
        </p:spPr>
        <p:style>
          <a:lnRef idx="1">
            <a:schemeClr val="accent1"/>
          </a:lnRef>
          <a:fillRef idx="0">
            <a:schemeClr val="accent1"/>
          </a:fillRef>
          <a:effectRef idx="0">
            <a:schemeClr val="accent1"/>
          </a:effectRef>
          <a:fontRef idx="minor">
            <a:schemeClr val="tx1"/>
          </a:fontRef>
        </p:style>
      </p:cxnSp>
      <p:grpSp>
        <p:nvGrpSpPr>
          <p:cNvPr id="16" name="Group 15"/>
          <p:cNvGrpSpPr>
            <a:grpSpLocks noChangeAspect="1"/>
          </p:cNvGrpSpPr>
          <p:nvPr/>
        </p:nvGrpSpPr>
        <p:grpSpPr>
          <a:xfrm>
            <a:off x="4421459" y="4318090"/>
            <a:ext cx="4722541" cy="825410"/>
            <a:chOff x="2646759" y="4007906"/>
            <a:chExt cx="6497241" cy="1135594"/>
          </a:xfrm>
        </p:grpSpPr>
        <p:grpSp>
          <p:nvGrpSpPr>
            <p:cNvPr id="17" name="Group 16"/>
            <p:cNvGrpSpPr/>
            <p:nvPr/>
          </p:nvGrpSpPr>
          <p:grpSpPr>
            <a:xfrm>
              <a:off x="5118410" y="4007906"/>
              <a:ext cx="4025590" cy="1135594"/>
              <a:chOff x="4349773" y="3608654"/>
              <a:chExt cx="4794227" cy="1534846"/>
            </a:xfrm>
          </p:grpSpPr>
          <p:pic>
            <p:nvPicPr>
              <p:cNvPr id="21" name="Picture 20"/>
              <p:cNvPicPr>
                <a:picLocks noChangeAspect="1"/>
              </p:cNvPicPr>
              <p:nvPr/>
            </p:nvPicPr>
            <p:blipFill>
              <a:blip r:embed="rId3"/>
              <a:stretch>
                <a:fillRect/>
              </a:stretch>
            </p:blipFill>
            <p:spPr>
              <a:xfrm>
                <a:off x="6690360" y="3608654"/>
                <a:ext cx="2453640" cy="1534846"/>
              </a:xfrm>
              <a:prstGeom prst="rect">
                <a:avLst/>
              </a:prstGeom>
            </p:spPr>
          </p:pic>
          <p:pic>
            <p:nvPicPr>
              <p:cNvPr id="22" name="Picture 21"/>
              <p:cNvPicPr>
                <a:picLocks noChangeAspect="1"/>
              </p:cNvPicPr>
              <p:nvPr/>
            </p:nvPicPr>
            <p:blipFill>
              <a:blip r:embed="rId4"/>
              <a:stretch>
                <a:fillRect/>
              </a:stretch>
            </p:blipFill>
            <p:spPr>
              <a:xfrm>
                <a:off x="4349773" y="3608654"/>
                <a:ext cx="2340587" cy="1534846"/>
              </a:xfrm>
              <a:prstGeom prst="rect">
                <a:avLst/>
              </a:prstGeom>
            </p:spPr>
          </p:pic>
        </p:grpSp>
        <p:grpSp>
          <p:nvGrpSpPr>
            <p:cNvPr id="18" name="Group 17"/>
            <p:cNvGrpSpPr>
              <a:grpSpLocks noChangeAspect="1"/>
            </p:cNvGrpSpPr>
            <p:nvPr/>
          </p:nvGrpSpPr>
          <p:grpSpPr>
            <a:xfrm>
              <a:off x="2646759" y="4123621"/>
              <a:ext cx="2521831" cy="904164"/>
              <a:chOff x="1549400" y="3963779"/>
              <a:chExt cx="2130502" cy="763859"/>
            </a:xfrm>
          </p:grpSpPr>
          <p:pic>
            <p:nvPicPr>
              <p:cNvPr id="19" name="Picture 18"/>
              <p:cNvPicPr>
                <a:picLocks noChangeAspect="1"/>
              </p:cNvPicPr>
              <p:nvPr/>
            </p:nvPicPr>
            <p:blipFill rotWithShape="1">
              <a:blip r:embed="rId5"/>
              <a:srcRect r="59208" b="40507"/>
              <a:stretch/>
            </p:blipFill>
            <p:spPr>
              <a:xfrm>
                <a:off x="1549400" y="4007906"/>
                <a:ext cx="1455854" cy="675606"/>
              </a:xfrm>
              <a:prstGeom prst="rect">
                <a:avLst/>
              </a:prstGeom>
              <a:noFill/>
            </p:spPr>
          </p:pic>
          <p:pic>
            <p:nvPicPr>
              <p:cNvPr id="20" name="Picture 19"/>
              <p:cNvPicPr>
                <a:picLocks noChangeAspect="1"/>
              </p:cNvPicPr>
              <p:nvPr/>
            </p:nvPicPr>
            <p:blipFill>
              <a:blip r:embed="rId6"/>
              <a:stretch>
                <a:fillRect/>
              </a:stretch>
            </p:blipFill>
            <p:spPr>
              <a:xfrm>
                <a:off x="2916043" y="3963779"/>
                <a:ext cx="763859" cy="763859"/>
              </a:xfrm>
              <a:prstGeom prst="rect">
                <a:avLst/>
              </a:prstGeom>
            </p:spPr>
          </p:pic>
        </p:grpSp>
      </p:grpSp>
      <p:sp>
        <p:nvSpPr>
          <p:cNvPr id="14" name="Shape 55"/>
          <p:cNvSpPr txBox="1">
            <a:spLocks/>
          </p:cNvSpPr>
          <p:nvPr/>
        </p:nvSpPr>
        <p:spPr>
          <a:xfrm>
            <a:off x="136785" y="175890"/>
            <a:ext cx="8520600" cy="137973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ct val="100000"/>
              <a:buNone/>
              <a:defRPr sz="2800" b="0" i="0" u="none" strike="noStrike" cap="none">
                <a:solidFill>
                  <a:schemeClr val="dk2"/>
                </a:solidFill>
                <a:latin typeface="Calibri" charset="0"/>
                <a:ea typeface="Calibri" charset="0"/>
                <a:cs typeface="Calibri" charset="0"/>
                <a:sym typeface="Arial"/>
              </a:defRPr>
            </a:lvl1pPr>
            <a:lvl2pPr marR="0" lvl="1"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ct val="100000"/>
              <a:buNone/>
              <a:defRPr sz="2800" b="0" i="0" u="none" strike="noStrike" cap="none">
                <a:solidFill>
                  <a:schemeClr val="dk2"/>
                </a:solidFill>
                <a:latin typeface="Arial"/>
                <a:ea typeface="Arial"/>
                <a:cs typeface="Arial"/>
                <a:sym typeface="Arial"/>
              </a:defRPr>
            </a:lvl9pPr>
          </a:lstStyle>
          <a:p>
            <a:pPr>
              <a:lnSpc>
                <a:spcPct val="115000"/>
              </a:lnSpc>
            </a:pPr>
            <a:r>
              <a:rPr lang="en-US" b="1" dirty="0" smtClean="0">
                <a:solidFill>
                  <a:srgbClr val="003399"/>
                </a:solidFill>
                <a:latin typeface="Palatino Linotype" charset="0"/>
                <a:ea typeface="Palatino Linotype" charset="0"/>
                <a:cs typeface="Palatino Linotype" charset="0"/>
                <a:sym typeface="Calibri"/>
              </a:rPr>
              <a:t>Acute Pain Care</a:t>
            </a:r>
          </a:p>
          <a:p>
            <a:pPr>
              <a:lnSpc>
                <a:spcPct val="115000"/>
              </a:lnSpc>
            </a:pPr>
            <a:r>
              <a:rPr lang="en-US" b="1" dirty="0" smtClean="0">
                <a:solidFill>
                  <a:srgbClr val="003399"/>
                </a:solidFill>
                <a:latin typeface="Palatino Linotype" charset="0"/>
                <a:ea typeface="Palatino Linotype" charset="0"/>
                <a:cs typeface="Palatino Linotype" charset="0"/>
                <a:sym typeface="Calibri"/>
              </a:rPr>
              <a:t>for Patients Taking Buprenorphine</a:t>
            </a:r>
          </a:p>
          <a:p>
            <a:pPr>
              <a:lnSpc>
                <a:spcPct val="115000"/>
              </a:lnSpc>
            </a:pPr>
            <a:endParaRPr lang="en" sz="2400" dirty="0">
              <a:solidFill>
                <a:srgbClr val="003399"/>
              </a:solidFill>
              <a:latin typeface="Palatino Linotype" charset="0"/>
              <a:ea typeface="Palatino Linotype" charset="0"/>
              <a:cs typeface="Palatino Linotype"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372" y="232229"/>
            <a:ext cx="5145314" cy="4832092"/>
          </a:xfrm>
          <a:prstGeom prst="rect">
            <a:avLst/>
          </a:prstGeom>
        </p:spPr>
        <p:txBody>
          <a:bodyPr wrap="square">
            <a:spAutoFit/>
          </a:bodyPr>
          <a:lstStyle/>
          <a:p>
            <a:r>
              <a:rPr lang="en-US" dirty="0" smtClean="0"/>
              <a:t>If the patient who uses opioids indicates</a:t>
            </a:r>
          </a:p>
          <a:p>
            <a:r>
              <a:rPr lang="en-US" dirty="0" smtClean="0"/>
              <a:t>that she is in pain and requests</a:t>
            </a:r>
          </a:p>
          <a:p>
            <a:r>
              <a:rPr lang="en-US" dirty="0" smtClean="0"/>
              <a:t>pain medication, a careful assessment of</a:t>
            </a:r>
          </a:p>
          <a:p>
            <a:r>
              <a:rPr lang="en-US" dirty="0" smtClean="0"/>
              <a:t>the cause of the pain is necessary. The</a:t>
            </a:r>
          </a:p>
          <a:p>
            <a:r>
              <a:rPr lang="en-US" dirty="0" smtClean="0"/>
              <a:t>provider should not assume that the patient</a:t>
            </a:r>
          </a:p>
          <a:p>
            <a:r>
              <a:rPr lang="en-US" dirty="0" smtClean="0"/>
              <a:t>is seeking medication to “get high.”</a:t>
            </a:r>
          </a:p>
          <a:p>
            <a:r>
              <a:rPr lang="en-US" dirty="0" smtClean="0"/>
              <a:t>An underlying physical disorder may be</a:t>
            </a:r>
          </a:p>
          <a:p>
            <a:r>
              <a:rPr lang="en-US" dirty="0" smtClean="0"/>
              <a:t>responsible for her pain, and adequate</a:t>
            </a:r>
          </a:p>
          <a:p>
            <a:r>
              <a:rPr lang="en-US" dirty="0" smtClean="0"/>
              <a:t>pain management should be provided.</a:t>
            </a:r>
          </a:p>
          <a:p>
            <a:r>
              <a:rPr lang="en-US" dirty="0" smtClean="0"/>
              <a:t>Full opioid-agonists can be used for pain</a:t>
            </a:r>
          </a:p>
          <a:p>
            <a:r>
              <a:rPr lang="en-US" dirty="0" smtClean="0"/>
              <a:t>relief; however, mixed opioid agonist-antagonists</a:t>
            </a:r>
          </a:p>
          <a:p>
            <a:r>
              <a:rPr lang="en-US" dirty="0" smtClean="0"/>
              <a:t>(</a:t>
            </a:r>
            <a:r>
              <a:rPr lang="en-US" dirty="0" err="1" smtClean="0"/>
              <a:t>eg</a:t>
            </a:r>
            <a:r>
              <a:rPr lang="en-US" dirty="0" smtClean="0"/>
              <a:t>, </a:t>
            </a:r>
            <a:r>
              <a:rPr lang="en-US" dirty="0" err="1" smtClean="0"/>
              <a:t>nalbuphine</a:t>
            </a:r>
            <a:r>
              <a:rPr lang="en-US" dirty="0" smtClean="0"/>
              <a:t> or </a:t>
            </a:r>
            <a:r>
              <a:rPr lang="en-US" dirty="0" err="1" smtClean="0"/>
              <a:t>butorphanol</a:t>
            </a:r>
            <a:r>
              <a:rPr lang="en-US" dirty="0" smtClean="0"/>
              <a:t>)</a:t>
            </a:r>
          </a:p>
          <a:p>
            <a:r>
              <a:rPr lang="en-US" dirty="0" smtClean="0"/>
              <a:t>must not be used because these</a:t>
            </a:r>
          </a:p>
          <a:p>
            <a:r>
              <a:rPr lang="en-US" dirty="0" smtClean="0"/>
              <a:t>medications precipitate opioid withdrawal. (2014)</a:t>
            </a:r>
          </a:p>
          <a:p>
            <a:endParaRPr lang="en-US" dirty="0" smtClean="0"/>
          </a:p>
          <a:p>
            <a:r>
              <a:rPr lang="en-US" dirty="0" smtClean="0"/>
              <a:t>These cases suggest that routine opioid analgesic doses</a:t>
            </a:r>
          </a:p>
          <a:p>
            <a:r>
              <a:rPr lang="en-US" dirty="0" smtClean="0"/>
              <a:t>are effective in reducing pain in buprenorphine- or</a:t>
            </a:r>
          </a:p>
          <a:p>
            <a:r>
              <a:rPr lang="en-US" dirty="0" smtClean="0"/>
              <a:t>methadone-maintained patients. However, most </a:t>
            </a:r>
            <a:r>
              <a:rPr lang="en-US" dirty="0" err="1" smtClean="0"/>
              <a:t>opioiddependent</a:t>
            </a:r>
            <a:endParaRPr lang="en-US" dirty="0" smtClean="0"/>
          </a:p>
          <a:p>
            <a:r>
              <a:rPr lang="en-US" dirty="0" smtClean="0"/>
              <a:t>patients require greater than typical doses</a:t>
            </a:r>
          </a:p>
          <a:p>
            <a:r>
              <a:rPr lang="en-US" dirty="0" smtClean="0"/>
              <a:t>for pain management; thus, pain control must be individualized. (2006)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2933" y="905933"/>
            <a:ext cx="4842934" cy="307777"/>
          </a:xfrm>
          <a:prstGeom prst="rect">
            <a:avLst/>
          </a:prstGeom>
          <a:noFill/>
        </p:spPr>
        <p:txBody>
          <a:bodyPr wrap="square" rtlCol="0">
            <a:spAutoFit/>
          </a:bodyPr>
          <a:lstStyle/>
          <a:p>
            <a:r>
              <a:rPr lang="en-US" dirty="0" smtClean="0"/>
              <a:t>No evidence of superior effect of IV vs. PO acetaminophen</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493485" y="438604"/>
            <a:ext cx="8229600" cy="1474799"/>
          </a:xfrm>
          <a:prstGeom prst="rect">
            <a:avLst/>
          </a:prstGeom>
          <a:noFill/>
          <a:ln w="9525">
            <a:noFill/>
            <a:miter lim="800000"/>
            <a:headEnd/>
            <a:tailEnd/>
          </a:ln>
        </p:spPr>
      </p:pic>
      <p:sp>
        <p:nvSpPr>
          <p:cNvPr id="3" name="Rectangle 2"/>
          <p:cNvSpPr/>
          <p:nvPr/>
        </p:nvSpPr>
        <p:spPr>
          <a:xfrm>
            <a:off x="493485" y="2111829"/>
            <a:ext cx="4572000" cy="1815882"/>
          </a:xfrm>
          <a:prstGeom prst="rect">
            <a:avLst/>
          </a:prstGeom>
        </p:spPr>
        <p:txBody>
          <a:bodyPr>
            <a:spAutoFit/>
          </a:bodyPr>
          <a:lstStyle/>
          <a:p>
            <a:r>
              <a:rPr lang="en-US" dirty="0" smtClean="0"/>
              <a:t>The dose of buprenorphine was not altered prior</a:t>
            </a:r>
          </a:p>
          <a:p>
            <a:r>
              <a:rPr lang="en-US" dirty="0" smtClean="0"/>
              <a:t>to, during, or following delivery.</a:t>
            </a:r>
          </a:p>
          <a:p>
            <a:endParaRPr lang="en-US" dirty="0" smtClean="0"/>
          </a:p>
          <a:p>
            <a:r>
              <a:rPr lang="en-US" dirty="0" smtClean="0"/>
              <a:t>Our data suggest that patients can be maintained on buprenorphine</a:t>
            </a:r>
          </a:p>
          <a:p>
            <a:r>
              <a:rPr lang="en-US" dirty="0" smtClean="0"/>
              <a:t>throughout labor and delivery with a modest increase in opioid</a:t>
            </a:r>
          </a:p>
          <a:p>
            <a:r>
              <a:rPr lang="en-US" dirty="0" smtClean="0"/>
              <a:t>analgesics available if cesarean delivery is required.</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71148"/>
            <a:ext cx="4572000" cy="4401205"/>
          </a:xfrm>
          <a:prstGeom prst="rect">
            <a:avLst/>
          </a:prstGeom>
        </p:spPr>
        <p:txBody>
          <a:bodyPr>
            <a:spAutoFit/>
          </a:bodyPr>
          <a:lstStyle/>
          <a:p>
            <a:r>
              <a:rPr lang="en-US" dirty="0" smtClean="0"/>
              <a:t>Therefore, we undertook a retrospective cohort study comparing pain relief and opioid requirements in the first 24 hours after surgery in 22 BOST and 29 MOST patients prescribed patient-controlled analgesia. There were no significant differences in pain scores (rest and movement), incidence of nausea or vomiting requiring treatment, or sedation between the BOST and MOST patient groups overall, or between those patients within each of these groups who had and had not received their methadone or buprenorphine the day after surgery. There were also no significant differences in patient-controlled analgesia requirements between BOST and MOST patient groups overall, or between patients who did or did not receive MOST on the day after surgery. BOST patients who were not given their usual buprenorphine the day after surgery used significantly more patient-controlled analgesia opioid (P=0.02) compared with those who had received their dose. These results confirm that continuation of buprenorphine </a:t>
            </a:r>
            <a:r>
              <a:rPr lang="en-US" dirty="0" err="1" smtClean="0"/>
              <a:t>perioperatively</a:t>
            </a:r>
            <a:r>
              <a:rPr lang="en-US" dirty="0" smtClean="0"/>
              <a:t> is appropriate.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00" y="110067"/>
            <a:ext cx="8520600" cy="2253132"/>
          </a:xfrm>
        </p:spPr>
        <p:txBody>
          <a:bodyPr/>
          <a:lstStyle/>
          <a:p>
            <a:r>
              <a:rPr lang="en-US" dirty="0" smtClean="0">
                <a:solidFill>
                  <a:srgbClr val="003399"/>
                </a:solidFill>
              </a:rPr>
              <a:t>Acute pain care during buprenorphine treatment is crucial to address—both for the pain itself and for relapse prevention</a:t>
            </a:r>
            <a:br>
              <a:rPr lang="en-US" dirty="0" smtClean="0">
                <a:solidFill>
                  <a:srgbClr val="003399"/>
                </a:solidFill>
              </a:rPr>
            </a:br>
            <a:r>
              <a:rPr lang="en-US" sz="1400" dirty="0" smtClean="0">
                <a:solidFill>
                  <a:srgbClr val="003399"/>
                </a:solidFill>
              </a:rPr>
              <a:t> </a:t>
            </a:r>
            <a:r>
              <a:rPr lang="en-US" dirty="0" smtClean="0">
                <a:solidFill>
                  <a:srgbClr val="003399"/>
                </a:solidFill>
              </a:rPr>
              <a:t/>
            </a:r>
            <a:br>
              <a:rPr lang="en-US" dirty="0" smtClean="0">
                <a:solidFill>
                  <a:srgbClr val="003399"/>
                </a:solidFill>
              </a:rPr>
            </a:br>
            <a:r>
              <a:rPr lang="en-US" dirty="0" smtClean="0">
                <a:solidFill>
                  <a:srgbClr val="003399"/>
                </a:solidFill>
              </a:rPr>
              <a:t>Acute pain can result from predictable (elective surgery) and non-predictable outcomes (fractures, tooth pain)</a:t>
            </a:r>
            <a:r>
              <a:rPr lang="en-US" dirty="0" smtClean="0">
                <a:solidFill>
                  <a:srgbClr val="FFAB40"/>
                </a:solidFill>
              </a:rPr>
              <a:t/>
            </a:r>
            <a:br>
              <a:rPr lang="en-US" dirty="0" smtClean="0">
                <a:solidFill>
                  <a:srgbClr val="FFAB40"/>
                </a:solidFill>
              </a:rPr>
            </a:br>
            <a:r>
              <a:rPr lang="en-US" sz="1400" dirty="0" smtClean="0">
                <a:solidFill>
                  <a:srgbClr val="FFAB40"/>
                </a:solidFill>
              </a:rPr>
              <a:t> </a:t>
            </a:r>
            <a:r>
              <a:rPr lang="en-US" dirty="0" smtClean="0">
                <a:solidFill>
                  <a:srgbClr val="FFAB40"/>
                </a:solidFill>
              </a:rPr>
              <a:t/>
            </a:r>
            <a:br>
              <a:rPr lang="en-US" dirty="0" smtClean="0">
                <a:solidFill>
                  <a:srgbClr val="FFAB40"/>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r>
              <a:rPr lang="en-US" dirty="0" smtClean="0">
                <a:solidFill>
                  <a:srgbClr val="003399"/>
                </a:solidFill>
              </a:rPr>
              <a:t/>
            </a:r>
            <a:br>
              <a:rPr lang="en-US" dirty="0" smtClean="0">
                <a:solidFill>
                  <a:srgbClr val="003399"/>
                </a:solidFill>
              </a:rPr>
            </a:br>
            <a:endParaRPr lang="en-US" dirty="0">
              <a:solidFill>
                <a:srgbClr val="003399"/>
              </a:solidFill>
            </a:endParaRPr>
          </a:p>
        </p:txBody>
      </p:sp>
      <p:sp>
        <p:nvSpPr>
          <p:cNvPr id="6" name="Shape 72"/>
          <p:cNvSpPr txBox="1">
            <a:spLocks noGrp="1"/>
          </p:cNvSpPr>
          <p:nvPr>
            <p:ph type="body" idx="1"/>
          </p:nvPr>
        </p:nvSpPr>
        <p:spPr>
          <a:xfrm>
            <a:off x="311700" y="2785533"/>
            <a:ext cx="8521700" cy="1993296"/>
          </a:xfrm>
          <a:prstGeom prst="rect">
            <a:avLst/>
          </a:prstGeom>
        </p:spPr>
        <p:txBody>
          <a:bodyPr lIns="91425" tIns="91425" rIns="91425" bIns="91425" anchor="t" anchorCtr="0">
            <a:noAutofit/>
          </a:bodyPr>
          <a:lstStyle/>
          <a:p>
            <a:pPr lvl="0" fontAlgn="base">
              <a:lnSpc>
                <a:spcPct val="100000"/>
              </a:lnSpc>
              <a:spcAft>
                <a:spcPts val="600"/>
              </a:spcAft>
              <a:buClrTx/>
              <a:buSzTx/>
              <a:defRPr/>
            </a:pPr>
            <a:r>
              <a:rPr lang="en-US" sz="2800" dirty="0" smtClean="0">
                <a:solidFill>
                  <a:srgbClr val="003399"/>
                </a:solidFill>
              </a:rPr>
              <a:t>Overview:</a:t>
            </a:r>
            <a:endParaRPr lang="en-US" sz="2800" b="1" dirty="0" smtClean="0">
              <a:solidFill>
                <a:srgbClr val="003399"/>
              </a:solidFill>
            </a:endParaRPr>
          </a:p>
          <a:p>
            <a:pPr marL="457200" indent="-457200" fontAlgn="base">
              <a:lnSpc>
                <a:spcPct val="100000"/>
              </a:lnSpc>
              <a:spcAft>
                <a:spcPts val="600"/>
              </a:spcAft>
              <a:buClrTx/>
              <a:buSzTx/>
              <a:buFont typeface="+mj-lt"/>
              <a:buAutoNum type="alphaUcPeriod"/>
              <a:defRPr/>
            </a:pPr>
            <a:r>
              <a:rPr lang="en-US" sz="2000" dirty="0" smtClean="0">
                <a:solidFill>
                  <a:srgbClr val="003399"/>
                </a:solidFill>
              </a:rPr>
              <a:t>Relapse risk from unrelenting acute pain </a:t>
            </a:r>
            <a:endParaRPr lang="en-US" sz="2000" dirty="0">
              <a:solidFill>
                <a:srgbClr val="003399"/>
              </a:solidFill>
            </a:endParaRPr>
          </a:p>
          <a:p>
            <a:pPr marL="457200" lvl="0" indent="-457200" fontAlgn="base">
              <a:lnSpc>
                <a:spcPct val="100000"/>
              </a:lnSpc>
              <a:spcAft>
                <a:spcPts val="600"/>
              </a:spcAft>
              <a:buClrTx/>
              <a:buSzTx/>
              <a:buFont typeface="+mj-lt"/>
              <a:buAutoNum type="alphaUcPeriod"/>
              <a:defRPr/>
            </a:pPr>
            <a:r>
              <a:rPr lang="en-US" sz="2000" dirty="0" smtClean="0">
                <a:solidFill>
                  <a:srgbClr val="003399"/>
                </a:solidFill>
              </a:rPr>
              <a:t>Opioid use for acute pain and relapse risk</a:t>
            </a:r>
            <a:endParaRPr lang="en-US" sz="2000" dirty="0">
              <a:solidFill>
                <a:srgbClr val="003399"/>
              </a:solidFill>
            </a:endParaRPr>
          </a:p>
          <a:p>
            <a:pPr marL="457200" indent="-457200" fontAlgn="base">
              <a:lnSpc>
                <a:spcPct val="100000"/>
              </a:lnSpc>
              <a:spcAft>
                <a:spcPts val="600"/>
              </a:spcAft>
              <a:buClrTx/>
              <a:buSzTx/>
              <a:buFont typeface="+mj-lt"/>
              <a:buAutoNum type="alphaUcPeriod"/>
              <a:defRPr/>
            </a:pPr>
            <a:r>
              <a:rPr lang="en-US" sz="2000" dirty="0" smtClean="0">
                <a:solidFill>
                  <a:srgbClr val="003399"/>
                </a:solidFill>
              </a:rPr>
              <a:t>Unexpected acute pain</a:t>
            </a:r>
          </a:p>
          <a:p>
            <a:pPr marL="457200" indent="-457200" fontAlgn="base">
              <a:lnSpc>
                <a:spcPct val="100000"/>
              </a:lnSpc>
              <a:spcAft>
                <a:spcPts val="600"/>
              </a:spcAft>
              <a:buClrTx/>
              <a:buSzTx/>
              <a:buFont typeface="+mj-lt"/>
              <a:buAutoNum type="alphaUcPeriod"/>
              <a:defRPr/>
            </a:pPr>
            <a:r>
              <a:rPr lang="en-US" sz="2000" dirty="0" smtClean="0">
                <a:solidFill>
                  <a:srgbClr val="003399"/>
                </a:solidFill>
              </a:rPr>
              <a:t>Expected acute pain (surgery, dental procedures)</a:t>
            </a:r>
          </a:p>
          <a:p>
            <a:pPr marL="457200" lvl="0" indent="-457200" fontAlgn="base">
              <a:lnSpc>
                <a:spcPct val="100000"/>
              </a:lnSpc>
              <a:spcAft>
                <a:spcPts val="600"/>
              </a:spcAft>
              <a:buClrTx/>
              <a:buSzTx/>
              <a:buFont typeface="+mj-lt"/>
              <a:buAutoNum type="alphaUcPeriod"/>
              <a:defRPr/>
            </a:pPr>
            <a:endParaRPr lang="en-US" sz="2000" dirty="0"/>
          </a:p>
        </p:txBody>
      </p:sp>
    </p:spTree>
    <p:extLst>
      <p:ext uri="{BB962C8B-B14F-4D97-AF65-F5344CB8AC3E}">
        <p14:creationId xmlns:p14="http://schemas.microsoft.com/office/powerpoint/2010/main" val="254118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747051" y="6477000"/>
            <a:ext cx="381000" cy="5148072"/>
          </a:xfrm>
          <a:prstGeom prst="rect">
            <a:avLst/>
          </a:prstGeom>
        </p:spPr>
        <p:txBody>
          <a:bodyPr/>
          <a:lstStyle/>
          <a:p>
            <a:fld id="{44F2C137-B6CA-4DE6-8FDF-C66AB1A0F6F2}" type="slidenum">
              <a:rPr lang="en-US" smtClean="0"/>
              <a:pPr/>
              <a:t>4</a:t>
            </a:fld>
            <a:endParaRPr lang="en-US" dirty="0"/>
          </a:p>
        </p:txBody>
      </p:sp>
      <p:pic>
        <p:nvPicPr>
          <p:cNvPr id="3" name="Picture 2"/>
          <p:cNvPicPr>
            <a:picLocks noChangeAspect="1"/>
          </p:cNvPicPr>
          <p:nvPr/>
        </p:nvPicPr>
        <p:blipFill>
          <a:blip r:embed="rId3"/>
          <a:stretch>
            <a:fillRect/>
          </a:stretch>
        </p:blipFill>
        <p:spPr>
          <a:xfrm>
            <a:off x="0" y="0"/>
            <a:ext cx="5148072" cy="5148072"/>
          </a:xfrm>
          <a:prstGeom prst="rect">
            <a:avLst/>
          </a:prstGeom>
        </p:spPr>
      </p:pic>
      <p:sp>
        <p:nvSpPr>
          <p:cNvPr id="4" name="TextBox 3"/>
          <p:cNvSpPr txBox="1"/>
          <p:nvPr/>
        </p:nvSpPr>
        <p:spPr>
          <a:xfrm>
            <a:off x="5306664" y="65657"/>
            <a:ext cx="3630887" cy="4770537"/>
          </a:xfrm>
          <a:prstGeom prst="rect">
            <a:avLst/>
          </a:prstGeom>
          <a:noFill/>
        </p:spPr>
        <p:txBody>
          <a:bodyPr wrap="square" rtlCol="0">
            <a:spAutoFit/>
          </a:bodyPr>
          <a:lstStyle/>
          <a:p>
            <a:pPr fontAlgn="base"/>
            <a:r>
              <a:rPr lang="en-US" sz="1600" dirty="0">
                <a:solidFill>
                  <a:srgbClr val="003399"/>
                </a:solidFill>
                <a:latin typeface="Calibri" charset="0"/>
                <a:ea typeface="Calibri" charset="0"/>
                <a:cs typeface="Calibri" charset="0"/>
              </a:rPr>
              <a:t>An Ohio mother who lost her husband to a heroin overdose has shared a stirring photo of herself and her children beside his open casket in an effort to warn others about the dangers of drug addiction</a:t>
            </a:r>
            <a:r>
              <a:rPr lang="en-US" sz="1600" dirty="0" smtClean="0">
                <a:solidFill>
                  <a:srgbClr val="003399"/>
                </a:solidFill>
                <a:latin typeface="Calibri" charset="0"/>
                <a:ea typeface="Calibri" charset="0"/>
                <a:cs typeface="Calibri" charset="0"/>
              </a:rPr>
              <a:t>.</a:t>
            </a:r>
          </a:p>
          <a:p>
            <a:pPr fontAlgn="base"/>
            <a:r>
              <a:rPr lang="en-US" sz="1600" dirty="0" smtClean="0">
                <a:solidFill>
                  <a:srgbClr val="003399"/>
                </a:solidFill>
                <a:latin typeface="Calibri" charset="0"/>
                <a:ea typeface="Calibri" charset="0"/>
                <a:cs typeface="Calibri" charset="0"/>
              </a:rPr>
              <a:t> </a:t>
            </a:r>
            <a:endParaRPr lang="en-US" sz="1600" dirty="0">
              <a:solidFill>
                <a:srgbClr val="003399"/>
              </a:solidFill>
              <a:latin typeface="Calibri" charset="0"/>
              <a:ea typeface="Calibri" charset="0"/>
              <a:cs typeface="Calibri" charset="0"/>
            </a:endParaRPr>
          </a:p>
          <a:p>
            <a:pPr fontAlgn="base"/>
            <a:r>
              <a:rPr lang="en-US" sz="1600" dirty="0" smtClean="0">
                <a:solidFill>
                  <a:srgbClr val="003399"/>
                </a:solidFill>
                <a:latin typeface="Calibri" charset="0"/>
                <a:ea typeface="Calibri" charset="0"/>
                <a:cs typeface="Calibri" charset="0"/>
              </a:rPr>
              <a:t>“The </a:t>
            </a:r>
            <a:r>
              <a:rPr lang="en-US" sz="1600" dirty="0">
                <a:solidFill>
                  <a:srgbClr val="003399"/>
                </a:solidFill>
                <a:latin typeface="Calibri" charset="0"/>
                <a:ea typeface="Calibri" charset="0"/>
                <a:cs typeface="Calibri" charset="0"/>
              </a:rPr>
              <a:t>cold hard truth is heroin kills. You may think it will never happen to you but guess what that's what Mike thought too</a:t>
            </a:r>
            <a:r>
              <a:rPr lang="en-US" sz="1600" dirty="0" smtClean="0">
                <a:solidFill>
                  <a:srgbClr val="003399"/>
                </a:solidFill>
                <a:latin typeface="Calibri" charset="0"/>
                <a:ea typeface="Calibri" charset="0"/>
                <a:cs typeface="Calibri" charset="0"/>
              </a:rPr>
              <a:t>,” </a:t>
            </a:r>
            <a:r>
              <a:rPr lang="en-US" sz="1600" dirty="0">
                <a:solidFill>
                  <a:srgbClr val="003399"/>
                </a:solidFill>
                <a:latin typeface="Calibri" charset="0"/>
                <a:ea typeface="Calibri" charset="0"/>
                <a:cs typeface="Calibri" charset="0"/>
              </a:rPr>
              <a:t>Eva Holland of Cincinnati posted with her family's final photo, showing 26-year-old Mike Settles lying lifeless beside them. </a:t>
            </a:r>
            <a:endParaRPr lang="en-US" sz="1600" dirty="0" smtClean="0">
              <a:solidFill>
                <a:srgbClr val="003399"/>
              </a:solidFill>
              <a:latin typeface="Calibri" charset="0"/>
              <a:ea typeface="Calibri" charset="0"/>
              <a:cs typeface="Calibri" charset="0"/>
            </a:endParaRPr>
          </a:p>
          <a:p>
            <a:pPr fontAlgn="base"/>
            <a:endParaRPr lang="en-US" sz="1600" dirty="0">
              <a:solidFill>
                <a:srgbClr val="003399"/>
              </a:solidFill>
              <a:latin typeface="Calibri" charset="0"/>
              <a:ea typeface="Calibri" charset="0"/>
              <a:cs typeface="Calibri" charset="0"/>
            </a:endParaRPr>
          </a:p>
          <a:p>
            <a:pPr fontAlgn="base"/>
            <a:r>
              <a:rPr lang="en-US" sz="1600" dirty="0" smtClean="0">
                <a:solidFill>
                  <a:srgbClr val="C00000"/>
                </a:solidFill>
                <a:latin typeface="Calibri" pitchFamily="34" charset="0"/>
              </a:rPr>
              <a:t>Tragically, it was something as small as a toothache that his wife said led to him to turn to pain pills again. That slip re-sparked his deadly battle with addiction.</a:t>
            </a:r>
            <a:endParaRPr lang="en-US" sz="1600" dirty="0">
              <a:solidFill>
                <a:srgbClr val="C00000"/>
              </a:solidFill>
              <a:latin typeface="Calibri" pitchFamily="34" charset="0"/>
              <a:ea typeface="Calibri" charset="0"/>
              <a:cs typeface="Calibri" charset="0"/>
            </a:endParaRPr>
          </a:p>
        </p:txBody>
      </p:sp>
    </p:spTree>
    <p:extLst>
      <p:ext uri="{BB962C8B-B14F-4D97-AF65-F5344CB8AC3E}">
        <p14:creationId xmlns:p14="http://schemas.microsoft.com/office/powerpoint/2010/main" val="10306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484" y="195497"/>
            <a:ext cx="3698482" cy="2263093"/>
          </a:xfrm>
          <a:prstGeom prst="rect">
            <a:avLst/>
          </a:prstGeom>
        </p:spPr>
      </p:pic>
      <p:pic>
        <p:nvPicPr>
          <p:cNvPr id="17" name="Picture 16"/>
          <p:cNvPicPr>
            <a:picLocks noChangeAspect="1"/>
          </p:cNvPicPr>
          <p:nvPr/>
        </p:nvPicPr>
        <p:blipFill>
          <a:blip r:embed="rId3"/>
          <a:stretch>
            <a:fillRect/>
          </a:stretch>
        </p:blipFill>
        <p:spPr>
          <a:xfrm>
            <a:off x="6134284" y="187976"/>
            <a:ext cx="3010829" cy="2263626"/>
          </a:xfrm>
          <a:prstGeom prst="rect">
            <a:avLst/>
          </a:prstGeom>
        </p:spPr>
      </p:pic>
      <p:pic>
        <p:nvPicPr>
          <p:cNvPr id="18" name="Picture 17"/>
          <p:cNvPicPr>
            <a:picLocks noChangeAspect="1"/>
          </p:cNvPicPr>
          <p:nvPr/>
        </p:nvPicPr>
        <p:blipFill>
          <a:blip r:embed="rId4"/>
          <a:stretch>
            <a:fillRect/>
          </a:stretch>
        </p:blipFill>
        <p:spPr>
          <a:xfrm>
            <a:off x="1113" y="2536944"/>
            <a:ext cx="3122341" cy="2263626"/>
          </a:xfrm>
          <a:prstGeom prst="rect">
            <a:avLst/>
          </a:prstGeom>
        </p:spPr>
      </p:pic>
      <p:pic>
        <p:nvPicPr>
          <p:cNvPr id="19" name="Picture 18"/>
          <p:cNvPicPr>
            <a:picLocks noChangeAspect="1"/>
          </p:cNvPicPr>
          <p:nvPr/>
        </p:nvPicPr>
        <p:blipFill>
          <a:blip r:embed="rId5"/>
          <a:stretch>
            <a:fillRect/>
          </a:stretch>
        </p:blipFill>
        <p:spPr>
          <a:xfrm>
            <a:off x="3123455" y="2536945"/>
            <a:ext cx="3010829" cy="2263626"/>
          </a:xfrm>
          <a:prstGeom prst="rect">
            <a:avLst/>
          </a:prstGeom>
        </p:spPr>
      </p:pic>
      <p:pic>
        <p:nvPicPr>
          <p:cNvPr id="20" name="Picture 19"/>
          <p:cNvPicPr>
            <a:picLocks noChangeAspect="1"/>
          </p:cNvPicPr>
          <p:nvPr/>
        </p:nvPicPr>
        <p:blipFill>
          <a:blip r:embed="rId6"/>
          <a:stretch>
            <a:fillRect/>
          </a:stretch>
        </p:blipFill>
        <p:spPr>
          <a:xfrm>
            <a:off x="6134284" y="2543933"/>
            <a:ext cx="3010829" cy="2263626"/>
          </a:xfrm>
          <a:prstGeom prst="rect">
            <a:avLst/>
          </a:prstGeom>
        </p:spPr>
      </p:pic>
      <p:pic>
        <p:nvPicPr>
          <p:cNvPr id="1026" name="Picture 2" descr="\\Ummhcnas01.umassmemorial.org\cifs.homedir\Desktop\IMG_3215.JPG"/>
          <p:cNvPicPr>
            <a:picLocks noChangeAspect="1" noChangeArrowheads="1"/>
          </p:cNvPicPr>
          <p:nvPr/>
        </p:nvPicPr>
        <p:blipFill>
          <a:blip r:embed="rId7"/>
          <a:srcRect l="19189" t="15802" r="14246" b="17366"/>
          <a:stretch>
            <a:fillRect/>
          </a:stretch>
        </p:blipFill>
        <p:spPr bwMode="auto">
          <a:xfrm>
            <a:off x="3123455" y="187976"/>
            <a:ext cx="3010829" cy="22677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969941" y="0"/>
            <a:ext cx="6006084" cy="5148072"/>
            <a:chOff x="2969941" y="0"/>
            <a:chExt cx="6006084" cy="5148072"/>
          </a:xfrm>
        </p:grpSpPr>
        <p:pic>
          <p:nvPicPr>
            <p:cNvPr id="4099" name="Picture 3"/>
            <p:cNvPicPr>
              <a:picLocks noChangeAspect="1" noChangeArrowheads="1"/>
            </p:cNvPicPr>
            <p:nvPr/>
          </p:nvPicPr>
          <p:blipFill>
            <a:blip r:embed="rId3"/>
            <a:srcRect/>
            <a:stretch>
              <a:fillRect/>
            </a:stretch>
          </p:blipFill>
          <p:spPr bwMode="auto">
            <a:xfrm>
              <a:off x="2969941" y="0"/>
              <a:ext cx="6006084" cy="5148072"/>
            </a:xfrm>
            <a:prstGeom prst="rect">
              <a:avLst/>
            </a:prstGeom>
            <a:noFill/>
            <a:ln w="9525">
              <a:noFill/>
              <a:miter lim="800000"/>
              <a:headEnd/>
              <a:tailEnd/>
            </a:ln>
          </p:spPr>
        </p:pic>
        <p:sp>
          <p:nvSpPr>
            <p:cNvPr id="4" name="Rectangle 3"/>
            <p:cNvSpPr/>
            <p:nvPr/>
          </p:nvSpPr>
          <p:spPr>
            <a:xfrm>
              <a:off x="6763657" y="3621314"/>
              <a:ext cx="2024743" cy="5080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238926" y="465667"/>
            <a:ext cx="2428074" cy="4216539"/>
          </a:xfrm>
          <a:prstGeom prst="rect">
            <a:avLst/>
          </a:prstGeom>
        </p:spPr>
        <p:txBody>
          <a:bodyPr wrap="square">
            <a:spAutoFit/>
          </a:bodyPr>
          <a:lstStyle/>
          <a:p>
            <a:r>
              <a:rPr lang="en-US" sz="2200" dirty="0" smtClean="0">
                <a:solidFill>
                  <a:srgbClr val="C00000"/>
                </a:solidFill>
                <a:latin typeface="Calibri" pitchFamily="34" charset="0"/>
              </a:rPr>
              <a:t>Buprenorphine</a:t>
            </a:r>
            <a:r>
              <a:rPr lang="en-US" sz="2200" dirty="0" smtClean="0">
                <a:solidFill>
                  <a:srgbClr val="003399"/>
                </a:solidFill>
                <a:latin typeface="Calibri" pitchFamily="34" charset="0"/>
              </a:rPr>
              <a:t>, which clinically</a:t>
            </a:r>
          </a:p>
          <a:p>
            <a:r>
              <a:rPr lang="en-US" sz="2200" dirty="0" smtClean="0">
                <a:solidFill>
                  <a:srgbClr val="003399"/>
                </a:solidFill>
                <a:latin typeface="Calibri" pitchFamily="34" charset="0"/>
              </a:rPr>
              <a:t>behaves as a full µ-Opioid Receptor </a:t>
            </a:r>
            <a:r>
              <a:rPr lang="en-US" sz="2200" dirty="0" err="1" smtClean="0">
                <a:solidFill>
                  <a:srgbClr val="003399"/>
                </a:solidFill>
                <a:latin typeface="Calibri" pitchFamily="34" charset="0"/>
              </a:rPr>
              <a:t>receptor</a:t>
            </a:r>
            <a:r>
              <a:rPr lang="en-US" sz="2200" dirty="0" smtClean="0">
                <a:solidFill>
                  <a:srgbClr val="003399"/>
                </a:solidFill>
                <a:latin typeface="Calibri" pitchFamily="34" charset="0"/>
              </a:rPr>
              <a:t> agonist for pain</a:t>
            </a:r>
          </a:p>
          <a:p>
            <a:r>
              <a:rPr lang="en-US" sz="2200" dirty="0" smtClean="0">
                <a:solidFill>
                  <a:srgbClr val="003399"/>
                </a:solidFill>
                <a:latin typeface="Calibri" pitchFamily="34" charset="0"/>
              </a:rPr>
              <a:t>relief, </a:t>
            </a:r>
            <a:r>
              <a:rPr lang="en-US" sz="2200" dirty="0" smtClean="0">
                <a:solidFill>
                  <a:srgbClr val="C00000"/>
                </a:solidFill>
                <a:latin typeface="Calibri" pitchFamily="34" charset="0"/>
              </a:rPr>
              <a:t>can be combined with full opioid agonists</a:t>
            </a:r>
          </a:p>
          <a:p>
            <a:r>
              <a:rPr lang="en-US" sz="2200" dirty="0" smtClean="0">
                <a:solidFill>
                  <a:srgbClr val="C00000"/>
                </a:solidFill>
                <a:latin typeface="Calibri" pitchFamily="34" charset="0"/>
              </a:rPr>
              <a:t>without precipitating withdrawal.</a:t>
            </a:r>
            <a:endParaRPr lang="en-US" sz="2200" dirty="0">
              <a:solidFill>
                <a:srgbClr val="C00000"/>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2549543" y="0"/>
            <a:ext cx="4044914" cy="5148072"/>
          </a:xfrm>
          <a:prstGeom prst="rect">
            <a:avLst/>
          </a:prstGeom>
          <a:noFill/>
          <a:ln w="9525">
            <a:noFill/>
            <a:miter lim="800000"/>
            <a:headEnd/>
            <a:tailEnd/>
          </a:ln>
        </p:spPr>
      </p:pic>
      <p:sp>
        <p:nvSpPr>
          <p:cNvPr id="3" name="Rectangle 2"/>
          <p:cNvSpPr/>
          <p:nvPr/>
        </p:nvSpPr>
        <p:spPr>
          <a:xfrm>
            <a:off x="2646607" y="820057"/>
            <a:ext cx="3846286" cy="1676400"/>
          </a:xfrm>
          <a:prstGeom prst="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quot;No&quot; Symbol 3"/>
          <p:cNvSpPr/>
          <p:nvPr/>
        </p:nvSpPr>
        <p:spPr>
          <a:xfrm>
            <a:off x="3851293" y="1081314"/>
            <a:ext cx="1240971" cy="1204686"/>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 name="Shape 72"/>
          <p:cNvSpPr txBox="1">
            <a:spLocks noGrp="1"/>
          </p:cNvSpPr>
          <p:nvPr>
            <p:ph type="body" idx="1"/>
          </p:nvPr>
        </p:nvSpPr>
        <p:spPr>
          <a:xfrm>
            <a:off x="304800" y="304800"/>
            <a:ext cx="8458200" cy="3416300"/>
          </a:xfrm>
          <a:prstGeom prst="rect">
            <a:avLst/>
          </a:prstGeom>
        </p:spPr>
        <p:txBody>
          <a:bodyPr lIns="91425" tIns="91425" rIns="91425" bIns="91425" anchor="t" anchorCtr="0">
            <a:noAutofit/>
          </a:bodyPr>
          <a:lstStyle/>
          <a:p>
            <a:pPr marR="0" lvl="0" defTabSz="914400" eaLnBrk="1" fontAlgn="base" latinLnBrk="0" hangingPunct="1">
              <a:lnSpc>
                <a:spcPct val="100000"/>
              </a:lnSpc>
              <a:spcBef>
                <a:spcPts val="0"/>
              </a:spcBef>
              <a:spcAft>
                <a:spcPts val="1200"/>
              </a:spcAft>
              <a:buClrTx/>
              <a:buSzTx/>
              <a:tabLst/>
              <a:defRPr/>
            </a:pPr>
            <a:r>
              <a:rPr lang="en-US" b="1" dirty="0" smtClean="0">
                <a:solidFill>
                  <a:srgbClr val="003399"/>
                </a:solidFill>
              </a:rPr>
              <a:t>Opioid Agonists and Buprenorphine</a:t>
            </a:r>
          </a:p>
          <a:p>
            <a:pPr marL="285750" indent="-285750" fontAlgn="base">
              <a:lnSpc>
                <a:spcPct val="100000"/>
              </a:lnSpc>
              <a:spcAft>
                <a:spcPts val="600"/>
              </a:spcAft>
              <a:buClrTx/>
              <a:buSzTx/>
              <a:buFont typeface=".AppleSystemUIFont" charset="-120"/>
              <a:buChar char="—"/>
              <a:defRPr/>
            </a:pPr>
            <a:r>
              <a:rPr lang="en-US" dirty="0" smtClean="0">
                <a:solidFill>
                  <a:srgbClr val="003399"/>
                </a:solidFill>
              </a:rPr>
              <a:t>“Maintenance therapy for opioid addiction cannot be relied upon to provide analgesia during an episode of acute pain.</a:t>
            </a:r>
            <a:r>
              <a:rPr lang="en-US" dirty="0" smtClean="0">
                <a:solidFill>
                  <a:srgbClr val="003399"/>
                </a:solidFill>
                <a:latin typeface="Calibri" pitchFamily="34" charset="0"/>
              </a:rPr>
              <a:t>”</a:t>
            </a:r>
          </a:p>
          <a:p>
            <a:pPr marL="285750" indent="-285750" fontAlgn="base">
              <a:lnSpc>
                <a:spcPct val="100000"/>
              </a:lnSpc>
              <a:spcAft>
                <a:spcPts val="600"/>
              </a:spcAft>
              <a:buClrTx/>
              <a:buSzTx/>
              <a:buFont typeface=".AppleSystemUIFont" charset="-120"/>
              <a:buChar char="—"/>
              <a:defRPr/>
            </a:pPr>
            <a:r>
              <a:rPr lang="en-US" dirty="0" smtClean="0">
                <a:solidFill>
                  <a:srgbClr val="003399"/>
                </a:solidFill>
                <a:latin typeface="Calibri" pitchFamily="34" charset="0"/>
              </a:rPr>
              <a:t>“Several studies … suggest that full opioid agonists are effective in buprenorphine-treated patients.” </a:t>
            </a:r>
          </a:p>
          <a:p>
            <a:pPr marL="285750" indent="-285750" fontAlgn="base">
              <a:lnSpc>
                <a:spcPct val="100000"/>
              </a:lnSpc>
              <a:spcAft>
                <a:spcPts val="600"/>
              </a:spcAft>
              <a:buClrTx/>
              <a:buSzTx/>
              <a:buFont typeface=".AppleSystemUIFont" charset="-120"/>
              <a:buChar char="—"/>
              <a:defRPr/>
            </a:pPr>
            <a:r>
              <a:rPr lang="en-US" dirty="0" smtClean="0">
                <a:solidFill>
                  <a:srgbClr val="003399"/>
                </a:solidFill>
              </a:rPr>
              <a:t>“Limited clinical experience, expert opinion, pharmacologic principles and published recommendations suggest that buprenorphine does not antagonize the analgesic effectiveness of other opioids.”</a:t>
            </a:r>
          </a:p>
          <a:p>
            <a:pPr marL="285750" indent="-285750" fontAlgn="base">
              <a:lnSpc>
                <a:spcPct val="100000"/>
              </a:lnSpc>
              <a:spcAft>
                <a:spcPts val="600"/>
              </a:spcAft>
              <a:buClrTx/>
              <a:buSzTx/>
              <a:buFont typeface=".AppleSystemUIFont" charset="-120"/>
              <a:buChar char="—"/>
              <a:defRPr/>
            </a:pPr>
            <a:r>
              <a:rPr lang="en-US" dirty="0" smtClean="0">
                <a:solidFill>
                  <a:srgbClr val="003399"/>
                </a:solidFill>
              </a:rPr>
              <a:t>“… Buprenorphine and methadone can be safely continued without interruption through labor, delivery, and post-partum.”</a:t>
            </a:r>
          </a:p>
          <a:p>
            <a:pPr marL="285750" indent="-285750" fontAlgn="base">
              <a:lnSpc>
                <a:spcPct val="100000"/>
              </a:lnSpc>
              <a:spcAft>
                <a:spcPts val="600"/>
              </a:spcAft>
              <a:buClrTx/>
              <a:buSzTx/>
              <a:buFont typeface=".AppleSystemUIFont" charset="-120"/>
              <a:buChar char="—"/>
              <a:defRPr/>
            </a:pPr>
            <a:r>
              <a:rPr lang="en-US" dirty="0" smtClean="0">
                <a:solidFill>
                  <a:srgbClr val="003399"/>
                </a:solidFill>
              </a:rPr>
              <a:t>“These results confirm that continuation of buprenorphine </a:t>
            </a:r>
            <a:r>
              <a:rPr lang="en-US" dirty="0" err="1" smtClean="0">
                <a:solidFill>
                  <a:srgbClr val="003399"/>
                </a:solidFill>
              </a:rPr>
              <a:t>perioperatively</a:t>
            </a:r>
            <a:r>
              <a:rPr lang="en-US" dirty="0" smtClean="0">
                <a:solidFill>
                  <a:srgbClr val="003399"/>
                </a:solidFill>
              </a:rPr>
              <a:t> is appropriate.”</a:t>
            </a:r>
          </a:p>
        </p:txBody>
      </p:sp>
    </p:spTree>
    <p:extLst>
      <p:ext uri="{BB962C8B-B14F-4D97-AF65-F5344CB8AC3E}">
        <p14:creationId xmlns:p14="http://schemas.microsoft.com/office/powerpoint/2010/main" val="16682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 name="Shape 72"/>
          <p:cNvSpPr txBox="1">
            <a:spLocks noGrp="1"/>
          </p:cNvSpPr>
          <p:nvPr>
            <p:ph type="body" idx="1"/>
          </p:nvPr>
        </p:nvSpPr>
        <p:spPr>
          <a:xfrm>
            <a:off x="321733" y="262467"/>
            <a:ext cx="8568267" cy="3416300"/>
          </a:xfrm>
          <a:prstGeom prst="rect">
            <a:avLst/>
          </a:prstGeom>
        </p:spPr>
        <p:txBody>
          <a:bodyPr lIns="91425" tIns="91425" rIns="91425" bIns="91425" anchor="t" anchorCtr="0">
            <a:noAutofit/>
          </a:bodyPr>
          <a:lstStyle/>
          <a:p>
            <a:pPr marL="285750" indent="-285750" fontAlgn="base">
              <a:lnSpc>
                <a:spcPct val="100000"/>
              </a:lnSpc>
              <a:spcAft>
                <a:spcPts val="1200"/>
              </a:spcAft>
              <a:buClrTx/>
              <a:buSzTx/>
              <a:defRPr/>
            </a:pPr>
            <a:r>
              <a:rPr lang="en-US" b="1" dirty="0" smtClean="0">
                <a:solidFill>
                  <a:srgbClr val="003399"/>
                </a:solidFill>
              </a:rPr>
              <a:t>Opioids for Pain and Relapse</a:t>
            </a:r>
          </a:p>
          <a:p>
            <a:pPr marL="285750" indent="-285750" fontAlgn="base">
              <a:lnSpc>
                <a:spcPct val="100000"/>
              </a:lnSpc>
              <a:spcAft>
                <a:spcPts val="400"/>
              </a:spcAft>
              <a:buClrTx/>
              <a:buSzTx/>
              <a:buFont typeface=".AppleSystemUIFont" charset="-120"/>
              <a:buChar char="—"/>
              <a:defRPr/>
            </a:pPr>
            <a:r>
              <a:rPr lang="en-US" dirty="0" smtClean="0">
                <a:solidFill>
                  <a:srgbClr val="003399"/>
                </a:solidFill>
              </a:rPr>
              <a:t>“ … there is no evidence that exposure to opioid analgesics in the presence of acute pain increases rates of relapse in such patients.”</a:t>
            </a:r>
          </a:p>
          <a:p>
            <a:pPr marL="285750" indent="-285750" fontAlgn="base">
              <a:lnSpc>
                <a:spcPct val="100000"/>
              </a:lnSpc>
              <a:spcAft>
                <a:spcPts val="400"/>
              </a:spcAft>
              <a:buClrTx/>
              <a:buSzTx/>
              <a:buFont typeface=".AppleSystemUIFont" charset="-120"/>
              <a:buChar char="—"/>
              <a:defRPr/>
            </a:pPr>
            <a:r>
              <a:rPr lang="en-US" dirty="0" smtClean="0">
                <a:solidFill>
                  <a:srgbClr val="003399"/>
                </a:solidFill>
              </a:rPr>
              <a:t>“To our knowledge, no research to date has linked inpatient use of opioid analgesics for acute pain to worsening addiction.”</a:t>
            </a:r>
          </a:p>
          <a:p>
            <a:pPr marL="285750" indent="-285750" fontAlgn="base">
              <a:lnSpc>
                <a:spcPct val="100000"/>
              </a:lnSpc>
              <a:spcAft>
                <a:spcPts val="400"/>
              </a:spcAft>
              <a:buClrTx/>
              <a:buSzTx/>
              <a:defRPr/>
            </a:pPr>
            <a:endParaRPr lang="en-US" dirty="0" smtClean="0">
              <a:solidFill>
                <a:srgbClr val="003399"/>
              </a:solidFill>
            </a:endParaRPr>
          </a:p>
          <a:p>
            <a:pPr marL="285750" indent="-285750" fontAlgn="base">
              <a:lnSpc>
                <a:spcPct val="100000"/>
              </a:lnSpc>
              <a:spcAft>
                <a:spcPts val="1200"/>
              </a:spcAft>
              <a:buClrTx/>
              <a:buSzTx/>
              <a:defRPr/>
            </a:pPr>
            <a:r>
              <a:rPr lang="en-US" b="1" dirty="0" smtClean="0">
                <a:solidFill>
                  <a:srgbClr val="003399"/>
                </a:solidFill>
              </a:rPr>
              <a:t>Context</a:t>
            </a:r>
            <a:endParaRPr lang="en-US" dirty="0" smtClean="0">
              <a:solidFill>
                <a:srgbClr val="003399"/>
              </a:solidFill>
            </a:endParaRPr>
          </a:p>
          <a:p>
            <a:pPr marL="285750" indent="-285750" fontAlgn="base">
              <a:lnSpc>
                <a:spcPct val="100000"/>
              </a:lnSpc>
              <a:spcAft>
                <a:spcPts val="400"/>
              </a:spcAft>
              <a:buClrTx/>
              <a:buSzTx/>
              <a:buFont typeface=".AppleSystemUIFont" charset="-120"/>
              <a:buChar char="—"/>
              <a:defRPr/>
            </a:pPr>
            <a:r>
              <a:rPr lang="en-US" dirty="0" smtClean="0">
                <a:solidFill>
                  <a:srgbClr val="003399"/>
                </a:solidFill>
              </a:rPr>
              <a:t>Fear and pain are potential triggers for drug craving and relapse.</a:t>
            </a:r>
          </a:p>
          <a:p>
            <a:pPr marL="285750" indent="-285750" fontAlgn="base">
              <a:lnSpc>
                <a:spcPct val="100000"/>
              </a:lnSpc>
              <a:spcAft>
                <a:spcPts val="400"/>
              </a:spcAft>
              <a:buClrTx/>
              <a:buSzTx/>
              <a:buFont typeface=".AppleSystemUIFont" charset="-120"/>
              <a:buChar char="—"/>
              <a:defRPr/>
            </a:pPr>
            <a:r>
              <a:rPr lang="en-US" dirty="0" smtClean="0">
                <a:solidFill>
                  <a:srgbClr val="003399"/>
                </a:solidFill>
              </a:rPr>
              <a:t>People in treatment for OUD are generally very protective of their recovery</a:t>
            </a:r>
          </a:p>
          <a:p>
            <a:pPr marL="285750" indent="-285750" fontAlgn="base">
              <a:lnSpc>
                <a:spcPct val="100000"/>
              </a:lnSpc>
              <a:spcAft>
                <a:spcPts val="400"/>
              </a:spcAft>
              <a:buClrTx/>
              <a:buSzTx/>
              <a:buFont typeface=".AppleSystemUIFont" charset="-120"/>
              <a:buChar char="—"/>
              <a:defRPr/>
            </a:pPr>
            <a:r>
              <a:rPr lang="en-US" dirty="0" smtClean="0">
                <a:solidFill>
                  <a:srgbClr val="003399"/>
                </a:solidFill>
              </a:rPr>
              <a:t>“Patients with a history of opioid abuse are stigmatized as such. They may receive less opioid than others, resulting in poor pain control and withdrawal.”</a:t>
            </a:r>
          </a:p>
          <a:p>
            <a:pPr marL="285750" indent="-285750" fontAlgn="base">
              <a:lnSpc>
                <a:spcPct val="100000"/>
              </a:lnSpc>
              <a:spcAft>
                <a:spcPts val="400"/>
              </a:spcAft>
              <a:buClrTx/>
              <a:buSzTx/>
              <a:buFont typeface=".AppleSystemUIFont" charset="-120"/>
              <a:buChar char="—"/>
              <a:defRPr/>
            </a:pPr>
            <a:r>
              <a:rPr lang="en-US" dirty="0" smtClean="0">
                <a:solidFill>
                  <a:srgbClr val="003399"/>
                </a:solidFill>
              </a:rPr>
              <a:t>Acute pain has been correlated with a 50% reduction in care retention with buprenorphine; “Results … suggest an association between control of acute pain and long-term OMT (opioid maintenance treatment) retention” (</a:t>
            </a:r>
            <a:r>
              <a:rPr lang="en-US" dirty="0" err="1" smtClean="0">
                <a:solidFill>
                  <a:srgbClr val="003399"/>
                </a:solidFill>
              </a:rPr>
              <a:t>Bounes</a:t>
            </a:r>
            <a:r>
              <a:rPr lang="en-US" dirty="0" smtClean="0">
                <a:solidFill>
                  <a:srgbClr val="003399"/>
                </a:solidFill>
              </a:rPr>
              <a:t> 2013)</a:t>
            </a:r>
          </a:p>
          <a:p>
            <a:pPr marL="285750" indent="-285750" fontAlgn="base">
              <a:lnSpc>
                <a:spcPct val="100000"/>
              </a:lnSpc>
              <a:spcAft>
                <a:spcPts val="400"/>
              </a:spcAft>
              <a:buClrTx/>
              <a:buSzTx/>
              <a:buFont typeface=".AppleSystemUIFont" charset="-120"/>
              <a:buChar char="—"/>
              <a:defRPr/>
            </a:pPr>
            <a:endParaRPr lang="en-US" dirty="0" smtClean="0">
              <a:solidFill>
                <a:srgbClr val="003399"/>
              </a:solidFill>
            </a:endParaRPr>
          </a:p>
          <a:p>
            <a:pPr marL="285750" indent="-285750" fontAlgn="base">
              <a:lnSpc>
                <a:spcPct val="100000"/>
              </a:lnSpc>
              <a:spcAft>
                <a:spcPts val="400"/>
              </a:spcAft>
              <a:buClrTx/>
              <a:buSzTx/>
              <a:buFont typeface=".AppleSystemUIFont" charset="-120"/>
              <a:buChar char="—"/>
              <a:defRPr/>
            </a:pPr>
            <a:endParaRPr lang="en-US" dirty="0" smtClean="0">
              <a:solidFill>
                <a:srgbClr val="003399"/>
              </a:solidFill>
            </a:endParaRPr>
          </a:p>
          <a:p>
            <a:pPr marL="285750" indent="-285750" fontAlgn="base">
              <a:lnSpc>
                <a:spcPct val="100000"/>
              </a:lnSpc>
              <a:spcAft>
                <a:spcPts val="400"/>
              </a:spcAft>
              <a:buClrTx/>
              <a:buSzTx/>
              <a:buFont typeface=".AppleSystemUIFont" charset="-120"/>
              <a:buChar char="—"/>
              <a:defRPr/>
            </a:pPr>
            <a:endParaRPr lang="en-US" dirty="0" smtClean="0">
              <a:solidFill>
                <a:srgbClr val="003399"/>
              </a:solidFill>
            </a:endParaRPr>
          </a:p>
          <a:p>
            <a:pPr marL="285750" indent="-285750" fontAlgn="base">
              <a:lnSpc>
                <a:spcPct val="100000"/>
              </a:lnSpc>
              <a:spcAft>
                <a:spcPts val="400"/>
              </a:spcAft>
              <a:buClrTx/>
              <a:buSzTx/>
              <a:buFont typeface=".AppleSystemUIFont" charset="-120"/>
              <a:buChar char="—"/>
              <a:defRPr/>
            </a:pPr>
            <a:endParaRPr lang="en-US" dirty="0" smtClean="0">
              <a:solidFill>
                <a:srgbClr val="003399"/>
              </a:solidFill>
            </a:endParaRPr>
          </a:p>
          <a:p>
            <a:pPr marL="342900" indent="-342900">
              <a:spcAft>
                <a:spcPts val="600"/>
              </a:spcAft>
            </a:pPr>
            <a:endParaRPr lang="en-US" b="1" dirty="0" smtClean="0">
              <a:solidFill>
                <a:srgbClr val="003399"/>
              </a:solidFill>
            </a:endParaRPr>
          </a:p>
          <a:p>
            <a:pPr marL="285750" indent="-285750" fontAlgn="base">
              <a:lnSpc>
                <a:spcPct val="100000"/>
              </a:lnSpc>
              <a:spcAft>
                <a:spcPts val="400"/>
              </a:spcAft>
              <a:buClrTx/>
              <a:buSzTx/>
              <a:buFont typeface=".AppleSystemUIFont" charset="-120"/>
              <a:buChar char="—"/>
              <a:defRPr/>
            </a:pPr>
            <a:endParaRPr lang="en-US" dirty="0" smtClean="0">
              <a:solidFill>
                <a:srgbClr val="003399"/>
              </a:solidFill>
            </a:endParaRPr>
          </a:p>
        </p:txBody>
      </p:sp>
    </p:spTree>
    <p:extLst>
      <p:ext uri="{BB962C8B-B14F-4D97-AF65-F5344CB8AC3E}">
        <p14:creationId xmlns:p14="http://schemas.microsoft.com/office/powerpoint/2010/main" val="166820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um-0096_ppt_071812updatedimage</Template>
  <TotalTime>5411</TotalTime>
  <Words>2454</Words>
  <Application>Microsoft Office PowerPoint</Application>
  <PresentationFormat>On-screen Show (16:9)</PresentationFormat>
  <Paragraphs>166</Paragraphs>
  <Slides>23</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.AppleSystemUIFont</vt:lpstr>
      <vt:lpstr>Arial</vt:lpstr>
      <vt:lpstr>Calibri</vt:lpstr>
      <vt:lpstr>Palatino Linotype</vt:lpstr>
      <vt:lpstr>simple-light-2</vt:lpstr>
      <vt:lpstr>PowerPoint Presentation</vt:lpstr>
      <vt:lpstr>Bassett-UMass MAT ECHO 2.8.2017</vt:lpstr>
      <vt:lpstr>Acute pain care during buprenorphine treatment is crucial to address—both for the pain itself and for relapse prevention   Acute pain can result from predictable (elective surgery) and non-predictable outcomes (fractures, tooth pain)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pain care during buprenorphine treatment is crucial to address   Acute pain can result from predictable (elective surgery) and non-predictable outcomes (fractures, tooth pain)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Bassett Health &amp; Barre ECHO</dc:title>
  <dc:creator>Martin, Stephen</dc:creator>
  <cp:lastModifiedBy>Foley, Susan</cp:lastModifiedBy>
  <cp:revision>168</cp:revision>
  <dcterms:modified xsi:type="dcterms:W3CDTF">2017-02-07T15:49:03Z</dcterms:modified>
</cp:coreProperties>
</file>