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363" r:id="rId2"/>
    <p:sldId id="364" r:id="rId3"/>
    <p:sldId id="387" r:id="rId4"/>
    <p:sldId id="385" r:id="rId5"/>
    <p:sldId id="365" r:id="rId6"/>
    <p:sldId id="389" r:id="rId7"/>
    <p:sldId id="388" r:id="rId8"/>
    <p:sldId id="391" r:id="rId9"/>
    <p:sldId id="392" r:id="rId10"/>
    <p:sldId id="393" r:id="rId11"/>
    <p:sldId id="394" r:id="rId12"/>
    <p:sldId id="390" r:id="rId13"/>
    <p:sldId id="397" r:id="rId14"/>
    <p:sldId id="381" r:id="rId15"/>
    <p:sldId id="382" r:id="rId16"/>
    <p:sldId id="395" r:id="rId17"/>
    <p:sldId id="38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9201"/>
    <a:srgbClr val="FFAB40"/>
    <a:srgbClr val="CDDFFF"/>
    <a:srgbClr val="CCDBFE"/>
    <a:srgbClr val="AAC2FF"/>
    <a:srgbClr val="0055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0B5971-FD86-4229-AF0D-AB7435E3EF16}">
  <a:tblStyle styleId="{FD0B5971-FD86-4229-AF0D-AB7435E3EF16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52" autoAdjust="0"/>
    <p:restoredTop sz="78512" autoAdjust="0"/>
  </p:normalViewPr>
  <p:slideViewPr>
    <p:cSldViewPr snapToGrid="0" snapToObjects="1">
      <p:cViewPr varScale="1">
        <p:scale>
          <a:sx n="80" d="100"/>
          <a:sy n="80" d="100"/>
        </p:scale>
        <p:origin x="87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2134E-A5D0-F04D-81AF-2213B566ACAB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4EC20CEB-FCD9-D845-9D3B-F5B51DE95E34}">
      <dgm:prSet phldrT="[Text]"/>
      <dgm:spPr/>
      <dgm:t>
        <a:bodyPr/>
        <a:lstStyle/>
        <a:p>
          <a:r>
            <a:rPr lang="en-US" b="1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Physiological</a:t>
          </a:r>
          <a:endParaRPr lang="en-US" b="1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6459109D-FAED-0944-B890-1285937C0CCF}" type="parTrans" cxnId="{F96C7478-E205-B843-B888-69619A76F3BA}">
      <dgm:prSet/>
      <dgm:spPr/>
      <dgm:t>
        <a:bodyPr/>
        <a:lstStyle/>
        <a:p>
          <a:endParaRPr lang="en-US" b="1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A8161583-AE22-5A4B-BA16-A727558E2608}" type="sibTrans" cxnId="{F96C7478-E205-B843-B888-69619A76F3BA}">
      <dgm:prSet/>
      <dgm:spPr/>
      <dgm:t>
        <a:bodyPr/>
        <a:lstStyle/>
        <a:p>
          <a:endParaRPr lang="en-US" b="1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0069504A-5AD8-9D4D-AB17-7899814DD4F6}">
      <dgm:prSet phldrT="[Text]"/>
      <dgm:spPr/>
      <dgm:t>
        <a:bodyPr/>
        <a:lstStyle/>
        <a:p>
          <a:r>
            <a:rPr lang="en-US" b="1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Behavioral</a:t>
          </a:r>
          <a:endParaRPr lang="en-US" b="1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5B50C4F7-A078-6340-9A0F-2C5F0D4CE520}" type="parTrans" cxnId="{64FAF832-68FC-404C-85A6-4024369B413F}">
      <dgm:prSet/>
      <dgm:spPr/>
      <dgm:t>
        <a:bodyPr/>
        <a:lstStyle/>
        <a:p>
          <a:endParaRPr lang="en-US" b="1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70106E4B-D4A1-D147-946C-5709338C447A}" type="sibTrans" cxnId="{64FAF832-68FC-404C-85A6-4024369B413F}">
      <dgm:prSet/>
      <dgm:spPr/>
      <dgm:t>
        <a:bodyPr/>
        <a:lstStyle/>
        <a:p>
          <a:endParaRPr lang="en-US" b="1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6DC41DA1-B607-4F44-BCD3-A7A9861480AB}">
      <dgm:prSet/>
      <dgm:spPr/>
      <dgm:t>
        <a:bodyPr/>
        <a:lstStyle/>
        <a:p>
          <a:r>
            <a:rPr lang="en-US" b="1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Cognitive</a:t>
          </a:r>
          <a:endParaRPr lang="en-US" b="1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8344BD9F-FCE1-4E4A-9D70-0BECA5B0886E}" type="parTrans" cxnId="{B72F9E00-3D25-EA42-8164-1838BB998548}">
      <dgm:prSet/>
      <dgm:spPr/>
      <dgm:t>
        <a:bodyPr/>
        <a:lstStyle/>
        <a:p>
          <a:endParaRPr lang="en-US" b="1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FCAF9F56-5FE5-9041-8639-DB6AF418C0EA}" type="sibTrans" cxnId="{B72F9E00-3D25-EA42-8164-1838BB998548}">
      <dgm:prSet/>
      <dgm:spPr/>
      <dgm:t>
        <a:bodyPr/>
        <a:lstStyle/>
        <a:p>
          <a:endParaRPr lang="en-US" b="1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7AD988D9-7823-0A4B-A246-225479AB61CE}" type="pres">
      <dgm:prSet presAssocID="{8B72134E-A5D0-F04D-81AF-2213B566ACAB}" presName="compositeShape" presStyleCnt="0">
        <dgm:presLayoutVars>
          <dgm:chMax val="7"/>
          <dgm:dir/>
          <dgm:resizeHandles val="exact"/>
        </dgm:presLayoutVars>
      </dgm:prSet>
      <dgm:spPr/>
    </dgm:pt>
    <dgm:pt modelId="{D8CAA61D-4D69-BC43-AEC4-D56EB80C5AF3}" type="pres">
      <dgm:prSet presAssocID="{6DC41DA1-B607-4F44-BCD3-A7A9861480AB}" presName="circ1" presStyleLbl="vennNode1" presStyleIdx="0" presStyleCnt="3"/>
      <dgm:spPr/>
      <dgm:t>
        <a:bodyPr/>
        <a:lstStyle/>
        <a:p>
          <a:endParaRPr lang="en-US"/>
        </a:p>
      </dgm:t>
    </dgm:pt>
    <dgm:pt modelId="{4905D7EC-5ADC-064B-A237-8D2A74643062}" type="pres">
      <dgm:prSet presAssocID="{6DC41DA1-B607-4F44-BCD3-A7A9861480A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9E000-E974-7D43-ACC9-E51EEBB986E2}" type="pres">
      <dgm:prSet presAssocID="{4EC20CEB-FCD9-D845-9D3B-F5B51DE95E34}" presName="circ2" presStyleLbl="vennNode1" presStyleIdx="1" presStyleCnt="3"/>
      <dgm:spPr/>
      <dgm:t>
        <a:bodyPr/>
        <a:lstStyle/>
        <a:p>
          <a:endParaRPr lang="en-US"/>
        </a:p>
      </dgm:t>
    </dgm:pt>
    <dgm:pt modelId="{7B9EFE67-5448-1C43-B6C8-3DA12799F394}" type="pres">
      <dgm:prSet presAssocID="{4EC20CEB-FCD9-D845-9D3B-F5B51DE95E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ABA67-4C9F-9E4B-8EA5-9C3515E0D8D8}" type="pres">
      <dgm:prSet presAssocID="{0069504A-5AD8-9D4D-AB17-7899814DD4F6}" presName="circ3" presStyleLbl="vennNode1" presStyleIdx="2" presStyleCnt="3"/>
      <dgm:spPr/>
      <dgm:t>
        <a:bodyPr/>
        <a:lstStyle/>
        <a:p>
          <a:endParaRPr lang="en-US"/>
        </a:p>
      </dgm:t>
    </dgm:pt>
    <dgm:pt modelId="{0BDF5152-5C40-DB49-81C5-317D548AEA26}" type="pres">
      <dgm:prSet presAssocID="{0069504A-5AD8-9D4D-AB17-7899814DD4F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3877A1-8F92-A147-A642-961EA222F908}" type="presOf" srcId="{4EC20CEB-FCD9-D845-9D3B-F5B51DE95E34}" destId="{7B9EFE67-5448-1C43-B6C8-3DA12799F394}" srcOrd="1" destOrd="0" presId="urn:microsoft.com/office/officeart/2005/8/layout/venn1"/>
    <dgm:cxn modelId="{B334AD15-369D-4A44-9AE6-B4FE94803FE9}" type="presOf" srcId="{0069504A-5AD8-9D4D-AB17-7899814DD4F6}" destId="{AE6ABA67-4C9F-9E4B-8EA5-9C3515E0D8D8}" srcOrd="0" destOrd="0" presId="urn:microsoft.com/office/officeart/2005/8/layout/venn1"/>
    <dgm:cxn modelId="{7A58101E-0CC7-4341-A383-116AAA0BD808}" type="presOf" srcId="{8B72134E-A5D0-F04D-81AF-2213B566ACAB}" destId="{7AD988D9-7823-0A4B-A246-225479AB61CE}" srcOrd="0" destOrd="0" presId="urn:microsoft.com/office/officeart/2005/8/layout/venn1"/>
    <dgm:cxn modelId="{717D2866-8885-4D48-84E5-BF6AB9E2FA28}" type="presOf" srcId="{6DC41DA1-B607-4F44-BCD3-A7A9861480AB}" destId="{4905D7EC-5ADC-064B-A237-8D2A74643062}" srcOrd="1" destOrd="0" presId="urn:microsoft.com/office/officeart/2005/8/layout/venn1"/>
    <dgm:cxn modelId="{64FAF832-68FC-404C-85A6-4024369B413F}" srcId="{8B72134E-A5D0-F04D-81AF-2213B566ACAB}" destId="{0069504A-5AD8-9D4D-AB17-7899814DD4F6}" srcOrd="2" destOrd="0" parTransId="{5B50C4F7-A078-6340-9A0F-2C5F0D4CE520}" sibTransId="{70106E4B-D4A1-D147-946C-5709338C447A}"/>
    <dgm:cxn modelId="{B72F9E00-3D25-EA42-8164-1838BB998548}" srcId="{8B72134E-A5D0-F04D-81AF-2213B566ACAB}" destId="{6DC41DA1-B607-4F44-BCD3-A7A9861480AB}" srcOrd="0" destOrd="0" parTransId="{8344BD9F-FCE1-4E4A-9D70-0BECA5B0886E}" sibTransId="{FCAF9F56-5FE5-9041-8639-DB6AF418C0EA}"/>
    <dgm:cxn modelId="{278B5A9D-BBEB-274D-AF82-3C8EA0742172}" type="presOf" srcId="{4EC20CEB-FCD9-D845-9D3B-F5B51DE95E34}" destId="{DA29E000-E974-7D43-ACC9-E51EEBB986E2}" srcOrd="0" destOrd="0" presId="urn:microsoft.com/office/officeart/2005/8/layout/venn1"/>
    <dgm:cxn modelId="{308BE711-86A1-F341-8A7B-A228E7614BD2}" type="presOf" srcId="{0069504A-5AD8-9D4D-AB17-7899814DD4F6}" destId="{0BDF5152-5C40-DB49-81C5-317D548AEA26}" srcOrd="1" destOrd="0" presId="urn:microsoft.com/office/officeart/2005/8/layout/venn1"/>
    <dgm:cxn modelId="{A66E5E88-82E2-7446-B657-B02C63E72B49}" type="presOf" srcId="{6DC41DA1-B607-4F44-BCD3-A7A9861480AB}" destId="{D8CAA61D-4D69-BC43-AEC4-D56EB80C5AF3}" srcOrd="0" destOrd="0" presId="urn:microsoft.com/office/officeart/2005/8/layout/venn1"/>
    <dgm:cxn modelId="{F96C7478-E205-B843-B888-69619A76F3BA}" srcId="{8B72134E-A5D0-F04D-81AF-2213B566ACAB}" destId="{4EC20CEB-FCD9-D845-9D3B-F5B51DE95E34}" srcOrd="1" destOrd="0" parTransId="{6459109D-FAED-0944-B890-1285937C0CCF}" sibTransId="{A8161583-AE22-5A4B-BA16-A727558E2608}"/>
    <dgm:cxn modelId="{A35DD8DA-25A7-9447-AE3D-7372990C059B}" type="presParOf" srcId="{7AD988D9-7823-0A4B-A246-225479AB61CE}" destId="{D8CAA61D-4D69-BC43-AEC4-D56EB80C5AF3}" srcOrd="0" destOrd="0" presId="urn:microsoft.com/office/officeart/2005/8/layout/venn1"/>
    <dgm:cxn modelId="{88F46D5B-15AD-3B4D-B50A-F79C3195CF59}" type="presParOf" srcId="{7AD988D9-7823-0A4B-A246-225479AB61CE}" destId="{4905D7EC-5ADC-064B-A237-8D2A74643062}" srcOrd="1" destOrd="0" presId="urn:microsoft.com/office/officeart/2005/8/layout/venn1"/>
    <dgm:cxn modelId="{FE8891AC-4731-A047-A4F5-C97F0753A0D7}" type="presParOf" srcId="{7AD988D9-7823-0A4B-A246-225479AB61CE}" destId="{DA29E000-E974-7D43-ACC9-E51EEBB986E2}" srcOrd="2" destOrd="0" presId="urn:microsoft.com/office/officeart/2005/8/layout/venn1"/>
    <dgm:cxn modelId="{806F40BD-D6CD-9545-A493-8700EA28B2C9}" type="presParOf" srcId="{7AD988D9-7823-0A4B-A246-225479AB61CE}" destId="{7B9EFE67-5448-1C43-B6C8-3DA12799F394}" srcOrd="3" destOrd="0" presId="urn:microsoft.com/office/officeart/2005/8/layout/venn1"/>
    <dgm:cxn modelId="{730313B9-3EDD-EB4A-860A-7297836BBD52}" type="presParOf" srcId="{7AD988D9-7823-0A4B-A246-225479AB61CE}" destId="{AE6ABA67-4C9F-9E4B-8EA5-9C3515E0D8D8}" srcOrd="4" destOrd="0" presId="urn:microsoft.com/office/officeart/2005/8/layout/venn1"/>
    <dgm:cxn modelId="{80BBF35B-B43E-E947-8376-0E1C2DC612F6}" type="presParOf" srcId="{7AD988D9-7823-0A4B-A246-225479AB61CE}" destId="{0BDF5152-5C40-DB49-81C5-317D548AEA2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659840-5B32-0C41-AA5D-AC2C63C5312D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D34F2-B925-7149-92AF-1162DD7B988A}">
      <dgm:prSet phldrT="[Text]"/>
      <dgm:spPr/>
      <dgm:t>
        <a:bodyPr/>
        <a:lstStyle/>
        <a:p>
          <a:r>
            <a:rPr lang="en-US" smtClean="0"/>
            <a:t>Impaired Control</a:t>
          </a:r>
          <a:endParaRPr lang="en-US"/>
        </a:p>
      </dgm:t>
    </dgm:pt>
    <dgm:pt modelId="{52966B75-17D1-4E4B-9038-359195158E5A}" type="parTrans" cxnId="{2F6346DA-5AC3-6548-89BF-E856CC0A63C4}">
      <dgm:prSet/>
      <dgm:spPr/>
      <dgm:t>
        <a:bodyPr/>
        <a:lstStyle/>
        <a:p>
          <a:endParaRPr lang="en-US"/>
        </a:p>
      </dgm:t>
    </dgm:pt>
    <dgm:pt modelId="{46FAEA4A-2EBC-8841-AB20-E0F2B240AB04}" type="sibTrans" cxnId="{2F6346DA-5AC3-6548-89BF-E856CC0A63C4}">
      <dgm:prSet/>
      <dgm:spPr/>
      <dgm:t>
        <a:bodyPr/>
        <a:lstStyle/>
        <a:p>
          <a:endParaRPr lang="en-US"/>
        </a:p>
      </dgm:t>
    </dgm:pt>
    <dgm:pt modelId="{661B2706-F5EC-CD4E-A3AA-41A280877BBF}">
      <dgm:prSet phldrT="[Text]"/>
      <dgm:spPr/>
      <dgm:t>
        <a:bodyPr/>
        <a:lstStyle/>
        <a:p>
          <a:r>
            <a:rPr lang="en-US" smtClean="0"/>
            <a:t>Social Impairment</a:t>
          </a:r>
          <a:endParaRPr lang="en-US"/>
        </a:p>
      </dgm:t>
    </dgm:pt>
    <dgm:pt modelId="{1F4D26F4-5D04-AE42-AEF5-A8715CB310F5}" type="parTrans" cxnId="{4C66DAB9-62FE-9A41-9DE1-68E517FE99E3}">
      <dgm:prSet/>
      <dgm:spPr/>
      <dgm:t>
        <a:bodyPr/>
        <a:lstStyle/>
        <a:p>
          <a:endParaRPr lang="en-US"/>
        </a:p>
      </dgm:t>
    </dgm:pt>
    <dgm:pt modelId="{23967F2E-8570-E341-845C-6292A7AAFC43}" type="sibTrans" cxnId="{4C66DAB9-62FE-9A41-9DE1-68E517FE99E3}">
      <dgm:prSet/>
      <dgm:spPr/>
      <dgm:t>
        <a:bodyPr/>
        <a:lstStyle/>
        <a:p>
          <a:endParaRPr lang="en-US"/>
        </a:p>
      </dgm:t>
    </dgm:pt>
    <dgm:pt modelId="{792B1891-037F-974A-A0B8-1AF26E75994A}">
      <dgm:prSet phldrT="[Text]"/>
      <dgm:spPr/>
      <dgm:t>
        <a:bodyPr/>
        <a:lstStyle/>
        <a:p>
          <a:r>
            <a:rPr lang="en-US" smtClean="0"/>
            <a:t>Risky Use</a:t>
          </a:r>
          <a:endParaRPr lang="en-US"/>
        </a:p>
      </dgm:t>
    </dgm:pt>
    <dgm:pt modelId="{560118A6-845B-6146-9AC8-9739EEA47E85}" type="parTrans" cxnId="{8A331B36-708C-704E-8FBC-85991DB6D0C0}">
      <dgm:prSet/>
      <dgm:spPr/>
      <dgm:t>
        <a:bodyPr/>
        <a:lstStyle/>
        <a:p>
          <a:endParaRPr lang="en-US"/>
        </a:p>
      </dgm:t>
    </dgm:pt>
    <dgm:pt modelId="{3A1B71F0-2BA0-504B-99A2-201B2BC674E0}" type="sibTrans" cxnId="{8A331B36-708C-704E-8FBC-85991DB6D0C0}">
      <dgm:prSet/>
      <dgm:spPr/>
      <dgm:t>
        <a:bodyPr/>
        <a:lstStyle/>
        <a:p>
          <a:endParaRPr lang="en-US"/>
        </a:p>
      </dgm:t>
    </dgm:pt>
    <dgm:pt modelId="{60EFB720-C365-8A44-A06A-D31A57C33A5A}">
      <dgm:prSet/>
      <dgm:spPr/>
      <dgm:t>
        <a:bodyPr/>
        <a:lstStyle/>
        <a:p>
          <a:r>
            <a:rPr lang="en-US" smtClean="0"/>
            <a:t>Pharmacological Criteria</a:t>
          </a:r>
          <a:endParaRPr lang="en-US"/>
        </a:p>
      </dgm:t>
    </dgm:pt>
    <dgm:pt modelId="{DB4079F7-6488-2548-9298-BE595FB4BFC4}" type="parTrans" cxnId="{869410B3-EBF2-5C4E-99FA-0D60CBACC5E4}">
      <dgm:prSet/>
      <dgm:spPr/>
      <dgm:t>
        <a:bodyPr/>
        <a:lstStyle/>
        <a:p>
          <a:endParaRPr lang="en-US"/>
        </a:p>
      </dgm:t>
    </dgm:pt>
    <dgm:pt modelId="{A6FDA4DE-22B5-344C-9AC8-A6D19801E98E}" type="sibTrans" cxnId="{869410B3-EBF2-5C4E-99FA-0D60CBACC5E4}">
      <dgm:prSet/>
      <dgm:spPr/>
      <dgm:t>
        <a:bodyPr/>
        <a:lstStyle/>
        <a:p>
          <a:endParaRPr lang="en-US"/>
        </a:p>
      </dgm:t>
    </dgm:pt>
    <dgm:pt modelId="{D967CE8F-B366-E840-81E7-4FD132E98552}" type="pres">
      <dgm:prSet presAssocID="{DF659840-5B32-0C41-AA5D-AC2C63C5312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FAB3FA6-E36A-204C-847B-36D8096950D2}" type="pres">
      <dgm:prSet presAssocID="{DF659840-5B32-0C41-AA5D-AC2C63C5312D}" presName="Name1" presStyleCnt="0"/>
      <dgm:spPr/>
    </dgm:pt>
    <dgm:pt modelId="{69B7EEE6-EE81-B849-84F0-9535C2FD285D}" type="pres">
      <dgm:prSet presAssocID="{DF659840-5B32-0C41-AA5D-AC2C63C5312D}" presName="cycle" presStyleCnt="0"/>
      <dgm:spPr/>
    </dgm:pt>
    <dgm:pt modelId="{BE43BF41-11A4-5644-B95C-988A0880B5FB}" type="pres">
      <dgm:prSet presAssocID="{DF659840-5B32-0C41-AA5D-AC2C63C5312D}" presName="srcNode" presStyleLbl="node1" presStyleIdx="0" presStyleCnt="4"/>
      <dgm:spPr/>
    </dgm:pt>
    <dgm:pt modelId="{25A08172-F774-CF46-9A32-C94D701F5FF7}" type="pres">
      <dgm:prSet presAssocID="{DF659840-5B32-0C41-AA5D-AC2C63C5312D}" presName="conn" presStyleLbl="parChTrans1D2" presStyleIdx="0" presStyleCnt="1"/>
      <dgm:spPr/>
      <dgm:t>
        <a:bodyPr/>
        <a:lstStyle/>
        <a:p>
          <a:endParaRPr lang="en-US"/>
        </a:p>
      </dgm:t>
    </dgm:pt>
    <dgm:pt modelId="{6730B5F3-299F-5247-A080-5581D1B911FE}" type="pres">
      <dgm:prSet presAssocID="{DF659840-5B32-0C41-AA5D-AC2C63C5312D}" presName="extraNode" presStyleLbl="node1" presStyleIdx="0" presStyleCnt="4"/>
      <dgm:spPr/>
    </dgm:pt>
    <dgm:pt modelId="{F7F7D6DD-BB4D-9F45-9EA4-46C0F09583FB}" type="pres">
      <dgm:prSet presAssocID="{DF659840-5B32-0C41-AA5D-AC2C63C5312D}" presName="dstNode" presStyleLbl="node1" presStyleIdx="0" presStyleCnt="4"/>
      <dgm:spPr/>
    </dgm:pt>
    <dgm:pt modelId="{545C2A2E-BF28-014D-B28D-3A19B6F14A4A}" type="pres">
      <dgm:prSet presAssocID="{0C3D34F2-B925-7149-92AF-1162DD7B988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74A09-924C-4549-8F05-E575A06E766D}" type="pres">
      <dgm:prSet presAssocID="{0C3D34F2-B925-7149-92AF-1162DD7B988A}" presName="accent_1" presStyleCnt="0"/>
      <dgm:spPr/>
    </dgm:pt>
    <dgm:pt modelId="{C8C86B50-051F-F842-9D29-28429A648E4F}" type="pres">
      <dgm:prSet presAssocID="{0C3D34F2-B925-7149-92AF-1162DD7B988A}" presName="accentRepeatNode" presStyleLbl="solidFgAcc1" presStyleIdx="0" presStyleCnt="4" custScaleX="105304"/>
      <dgm:spPr/>
    </dgm:pt>
    <dgm:pt modelId="{74D906E0-67E4-BD45-95FE-C8F24DA7BD85}" type="pres">
      <dgm:prSet presAssocID="{661B2706-F5EC-CD4E-A3AA-41A280877BB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18324-A8F7-654C-BA4A-79EC0A50CD45}" type="pres">
      <dgm:prSet presAssocID="{661B2706-F5EC-CD4E-A3AA-41A280877BBF}" presName="accent_2" presStyleCnt="0"/>
      <dgm:spPr/>
    </dgm:pt>
    <dgm:pt modelId="{DAC58E1A-45D6-C340-84C3-03051683EA18}" type="pres">
      <dgm:prSet presAssocID="{661B2706-F5EC-CD4E-A3AA-41A280877BBF}" presName="accentRepeatNode" presStyleLbl="solidFgAcc1" presStyleIdx="1" presStyleCnt="4"/>
      <dgm:spPr/>
    </dgm:pt>
    <dgm:pt modelId="{84FE8F3E-F5A9-3A4A-9386-FE784895CC44}" type="pres">
      <dgm:prSet presAssocID="{792B1891-037F-974A-A0B8-1AF26E75994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A2934-4520-6D48-B30F-F18767561707}" type="pres">
      <dgm:prSet presAssocID="{792B1891-037F-974A-A0B8-1AF26E75994A}" presName="accent_3" presStyleCnt="0"/>
      <dgm:spPr/>
    </dgm:pt>
    <dgm:pt modelId="{A26380D9-59C7-4248-A165-A776D041D1F4}" type="pres">
      <dgm:prSet presAssocID="{792B1891-037F-974A-A0B8-1AF26E75994A}" presName="accentRepeatNode" presStyleLbl="solidFgAcc1" presStyleIdx="2" presStyleCnt="4"/>
      <dgm:spPr/>
    </dgm:pt>
    <dgm:pt modelId="{9F7FA35A-9C36-F84B-A5EC-4E9BBCCC7664}" type="pres">
      <dgm:prSet presAssocID="{60EFB720-C365-8A44-A06A-D31A57C33A5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E2181-9172-E142-AB20-71C058D213D8}" type="pres">
      <dgm:prSet presAssocID="{60EFB720-C365-8A44-A06A-D31A57C33A5A}" presName="accent_4" presStyleCnt="0"/>
      <dgm:spPr/>
    </dgm:pt>
    <dgm:pt modelId="{F1792D70-7763-D343-93BA-4EECE176139A}" type="pres">
      <dgm:prSet presAssocID="{60EFB720-C365-8A44-A06A-D31A57C33A5A}" presName="accentRepeatNode" presStyleLbl="solidFgAcc1" presStyleIdx="3" presStyleCnt="4"/>
      <dgm:spPr/>
    </dgm:pt>
  </dgm:ptLst>
  <dgm:cxnLst>
    <dgm:cxn modelId="{8A331B36-708C-704E-8FBC-85991DB6D0C0}" srcId="{DF659840-5B32-0C41-AA5D-AC2C63C5312D}" destId="{792B1891-037F-974A-A0B8-1AF26E75994A}" srcOrd="2" destOrd="0" parTransId="{560118A6-845B-6146-9AC8-9739EEA47E85}" sibTransId="{3A1B71F0-2BA0-504B-99A2-201B2BC674E0}"/>
    <dgm:cxn modelId="{869410B3-EBF2-5C4E-99FA-0D60CBACC5E4}" srcId="{DF659840-5B32-0C41-AA5D-AC2C63C5312D}" destId="{60EFB720-C365-8A44-A06A-D31A57C33A5A}" srcOrd="3" destOrd="0" parTransId="{DB4079F7-6488-2548-9298-BE595FB4BFC4}" sibTransId="{A6FDA4DE-22B5-344C-9AC8-A6D19801E98E}"/>
    <dgm:cxn modelId="{2F6346DA-5AC3-6548-89BF-E856CC0A63C4}" srcId="{DF659840-5B32-0C41-AA5D-AC2C63C5312D}" destId="{0C3D34F2-B925-7149-92AF-1162DD7B988A}" srcOrd="0" destOrd="0" parTransId="{52966B75-17D1-4E4B-9038-359195158E5A}" sibTransId="{46FAEA4A-2EBC-8841-AB20-E0F2B240AB04}"/>
    <dgm:cxn modelId="{69C014A9-1E16-6245-B47A-DA68F63AE9D0}" type="presOf" srcId="{661B2706-F5EC-CD4E-A3AA-41A280877BBF}" destId="{74D906E0-67E4-BD45-95FE-C8F24DA7BD85}" srcOrd="0" destOrd="0" presId="urn:microsoft.com/office/officeart/2008/layout/VerticalCurvedList"/>
    <dgm:cxn modelId="{86C4D909-80BF-4849-8342-0D7E0A1E9599}" type="presOf" srcId="{60EFB720-C365-8A44-A06A-D31A57C33A5A}" destId="{9F7FA35A-9C36-F84B-A5EC-4E9BBCCC7664}" srcOrd="0" destOrd="0" presId="urn:microsoft.com/office/officeart/2008/layout/VerticalCurvedList"/>
    <dgm:cxn modelId="{05B28B36-FFC8-EB40-BC98-D5612EABC04D}" type="presOf" srcId="{46FAEA4A-2EBC-8841-AB20-E0F2B240AB04}" destId="{25A08172-F774-CF46-9A32-C94D701F5FF7}" srcOrd="0" destOrd="0" presId="urn:microsoft.com/office/officeart/2008/layout/VerticalCurvedList"/>
    <dgm:cxn modelId="{4C66DAB9-62FE-9A41-9DE1-68E517FE99E3}" srcId="{DF659840-5B32-0C41-AA5D-AC2C63C5312D}" destId="{661B2706-F5EC-CD4E-A3AA-41A280877BBF}" srcOrd="1" destOrd="0" parTransId="{1F4D26F4-5D04-AE42-AEF5-A8715CB310F5}" sibTransId="{23967F2E-8570-E341-845C-6292A7AAFC43}"/>
    <dgm:cxn modelId="{0525B6F2-C120-4147-AA66-1F2BB86697DB}" type="presOf" srcId="{DF659840-5B32-0C41-AA5D-AC2C63C5312D}" destId="{D967CE8F-B366-E840-81E7-4FD132E98552}" srcOrd="0" destOrd="0" presId="urn:microsoft.com/office/officeart/2008/layout/VerticalCurvedList"/>
    <dgm:cxn modelId="{7AE84381-80E1-0F48-B6B4-1092D74C3459}" type="presOf" srcId="{792B1891-037F-974A-A0B8-1AF26E75994A}" destId="{84FE8F3E-F5A9-3A4A-9386-FE784895CC44}" srcOrd="0" destOrd="0" presId="urn:microsoft.com/office/officeart/2008/layout/VerticalCurvedList"/>
    <dgm:cxn modelId="{7964E97A-909F-2044-98DF-7DFC9EE95FE5}" type="presOf" srcId="{0C3D34F2-B925-7149-92AF-1162DD7B988A}" destId="{545C2A2E-BF28-014D-B28D-3A19B6F14A4A}" srcOrd="0" destOrd="0" presId="urn:microsoft.com/office/officeart/2008/layout/VerticalCurvedList"/>
    <dgm:cxn modelId="{840B2B41-B502-CA4D-8294-7BC18C8A2DAA}" type="presParOf" srcId="{D967CE8F-B366-E840-81E7-4FD132E98552}" destId="{EFAB3FA6-E36A-204C-847B-36D8096950D2}" srcOrd="0" destOrd="0" presId="urn:microsoft.com/office/officeart/2008/layout/VerticalCurvedList"/>
    <dgm:cxn modelId="{DE0435A8-8D7C-3446-894B-5F20888FE8E5}" type="presParOf" srcId="{EFAB3FA6-E36A-204C-847B-36D8096950D2}" destId="{69B7EEE6-EE81-B849-84F0-9535C2FD285D}" srcOrd="0" destOrd="0" presId="urn:microsoft.com/office/officeart/2008/layout/VerticalCurvedList"/>
    <dgm:cxn modelId="{A30E77A4-8ECA-E740-BF37-818FBDA067A2}" type="presParOf" srcId="{69B7EEE6-EE81-B849-84F0-9535C2FD285D}" destId="{BE43BF41-11A4-5644-B95C-988A0880B5FB}" srcOrd="0" destOrd="0" presId="urn:microsoft.com/office/officeart/2008/layout/VerticalCurvedList"/>
    <dgm:cxn modelId="{12BA185F-1FBB-EE45-A12F-61E46B3CA216}" type="presParOf" srcId="{69B7EEE6-EE81-B849-84F0-9535C2FD285D}" destId="{25A08172-F774-CF46-9A32-C94D701F5FF7}" srcOrd="1" destOrd="0" presId="urn:microsoft.com/office/officeart/2008/layout/VerticalCurvedList"/>
    <dgm:cxn modelId="{8EEAC880-5612-E44A-9B8F-C13049303F72}" type="presParOf" srcId="{69B7EEE6-EE81-B849-84F0-9535C2FD285D}" destId="{6730B5F3-299F-5247-A080-5581D1B911FE}" srcOrd="2" destOrd="0" presId="urn:microsoft.com/office/officeart/2008/layout/VerticalCurvedList"/>
    <dgm:cxn modelId="{EFC3F288-9B6A-2246-966C-36973C3BBB04}" type="presParOf" srcId="{69B7EEE6-EE81-B849-84F0-9535C2FD285D}" destId="{F7F7D6DD-BB4D-9F45-9EA4-46C0F09583FB}" srcOrd="3" destOrd="0" presId="urn:microsoft.com/office/officeart/2008/layout/VerticalCurvedList"/>
    <dgm:cxn modelId="{CE4E5922-6F84-B644-B2D9-DAEA8D84CC7B}" type="presParOf" srcId="{EFAB3FA6-E36A-204C-847B-36D8096950D2}" destId="{545C2A2E-BF28-014D-B28D-3A19B6F14A4A}" srcOrd="1" destOrd="0" presId="urn:microsoft.com/office/officeart/2008/layout/VerticalCurvedList"/>
    <dgm:cxn modelId="{9ADA3B71-2967-CF46-91D1-1B4AAEC81B90}" type="presParOf" srcId="{EFAB3FA6-E36A-204C-847B-36D8096950D2}" destId="{80B74A09-924C-4549-8F05-E575A06E766D}" srcOrd="2" destOrd="0" presId="urn:microsoft.com/office/officeart/2008/layout/VerticalCurvedList"/>
    <dgm:cxn modelId="{1BC19FFF-DA4B-9C44-8F63-C1CD6F51A554}" type="presParOf" srcId="{80B74A09-924C-4549-8F05-E575A06E766D}" destId="{C8C86B50-051F-F842-9D29-28429A648E4F}" srcOrd="0" destOrd="0" presId="urn:microsoft.com/office/officeart/2008/layout/VerticalCurvedList"/>
    <dgm:cxn modelId="{5F927BD9-B60E-1847-8D6C-A1A252C26B89}" type="presParOf" srcId="{EFAB3FA6-E36A-204C-847B-36D8096950D2}" destId="{74D906E0-67E4-BD45-95FE-C8F24DA7BD85}" srcOrd="3" destOrd="0" presId="urn:microsoft.com/office/officeart/2008/layout/VerticalCurvedList"/>
    <dgm:cxn modelId="{C2C054EA-7EC2-344F-B1C3-862C2FB18724}" type="presParOf" srcId="{EFAB3FA6-E36A-204C-847B-36D8096950D2}" destId="{3CC18324-A8F7-654C-BA4A-79EC0A50CD45}" srcOrd="4" destOrd="0" presId="urn:microsoft.com/office/officeart/2008/layout/VerticalCurvedList"/>
    <dgm:cxn modelId="{EA501815-8410-E747-A813-FF6AB1DF952D}" type="presParOf" srcId="{3CC18324-A8F7-654C-BA4A-79EC0A50CD45}" destId="{DAC58E1A-45D6-C340-84C3-03051683EA18}" srcOrd="0" destOrd="0" presId="urn:microsoft.com/office/officeart/2008/layout/VerticalCurvedList"/>
    <dgm:cxn modelId="{DE97314B-2A20-3B45-804A-5F039992F08B}" type="presParOf" srcId="{EFAB3FA6-E36A-204C-847B-36D8096950D2}" destId="{84FE8F3E-F5A9-3A4A-9386-FE784895CC44}" srcOrd="5" destOrd="0" presId="urn:microsoft.com/office/officeart/2008/layout/VerticalCurvedList"/>
    <dgm:cxn modelId="{CA036B94-E091-D64F-AB14-65F1940FB409}" type="presParOf" srcId="{EFAB3FA6-E36A-204C-847B-36D8096950D2}" destId="{D97A2934-4520-6D48-B30F-F18767561707}" srcOrd="6" destOrd="0" presId="urn:microsoft.com/office/officeart/2008/layout/VerticalCurvedList"/>
    <dgm:cxn modelId="{B72D95B6-5949-7744-BC1C-0B431CE10D5D}" type="presParOf" srcId="{D97A2934-4520-6D48-B30F-F18767561707}" destId="{A26380D9-59C7-4248-A165-A776D041D1F4}" srcOrd="0" destOrd="0" presId="urn:microsoft.com/office/officeart/2008/layout/VerticalCurvedList"/>
    <dgm:cxn modelId="{B57EDFCA-1CFA-144E-AD6A-E772E735B7FE}" type="presParOf" srcId="{EFAB3FA6-E36A-204C-847B-36D8096950D2}" destId="{9F7FA35A-9C36-F84B-A5EC-4E9BBCCC7664}" srcOrd="7" destOrd="0" presId="urn:microsoft.com/office/officeart/2008/layout/VerticalCurvedList"/>
    <dgm:cxn modelId="{EB601564-6FAB-8C47-AC13-CD1D75B5D031}" type="presParOf" srcId="{EFAB3FA6-E36A-204C-847B-36D8096950D2}" destId="{B6FE2181-9172-E142-AB20-71C058D213D8}" srcOrd="8" destOrd="0" presId="urn:microsoft.com/office/officeart/2008/layout/VerticalCurvedList"/>
    <dgm:cxn modelId="{90D42CAD-AB95-624F-86C9-A40C370B4F6E}" type="presParOf" srcId="{B6FE2181-9172-E142-AB20-71C058D213D8}" destId="{F1792D70-7763-D343-93BA-4EECE17613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8B279F-4B9F-C549-B936-FA2E7EC63570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488ABF-CF0B-7544-9ED7-DDAF647597F6}">
      <dgm:prSet phldrT="[Text]"/>
      <dgm:spPr/>
      <dgm:t>
        <a:bodyPr/>
        <a:lstStyle/>
        <a:p>
          <a:r>
            <a:rPr lang="en-US" smtClean="0"/>
            <a:t>Impaired Control</a:t>
          </a:r>
          <a:endParaRPr lang="en-US"/>
        </a:p>
      </dgm:t>
    </dgm:pt>
    <dgm:pt modelId="{1571F803-F25C-314E-9CD6-69FBBF70D9B7}" type="parTrans" cxnId="{AAB70261-BC94-0E4E-803F-7F1087E713E9}">
      <dgm:prSet/>
      <dgm:spPr/>
      <dgm:t>
        <a:bodyPr/>
        <a:lstStyle/>
        <a:p>
          <a:endParaRPr lang="en-US"/>
        </a:p>
      </dgm:t>
    </dgm:pt>
    <dgm:pt modelId="{B8D3DD51-92B4-414E-AA44-80E96752EDA5}" type="sibTrans" cxnId="{AAB70261-BC94-0E4E-803F-7F1087E713E9}">
      <dgm:prSet/>
      <dgm:spPr/>
      <dgm:t>
        <a:bodyPr/>
        <a:lstStyle/>
        <a:p>
          <a:endParaRPr lang="en-US"/>
        </a:p>
      </dgm:t>
    </dgm:pt>
    <dgm:pt modelId="{ADA9F2B5-8736-4844-8260-07FD550F156B}">
      <dgm:prSet phldrT="[Text]"/>
      <dgm:spPr/>
      <dgm:t>
        <a:bodyPr/>
        <a:lstStyle/>
        <a:p>
          <a:r>
            <a:rPr lang="en-US" b="0" u="none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Opioids are often taken in larger amounts or over a longer period than was intended.</a:t>
          </a:r>
          <a:endParaRPr lang="en-US" b="0" u="none"/>
        </a:p>
      </dgm:t>
    </dgm:pt>
    <dgm:pt modelId="{CA765E1D-707D-AB4B-9BFF-ED7636009D21}" type="parTrans" cxnId="{9927D868-FBB0-CD4B-A4A7-7FBBE6468925}">
      <dgm:prSet/>
      <dgm:spPr/>
      <dgm:t>
        <a:bodyPr/>
        <a:lstStyle/>
        <a:p>
          <a:endParaRPr lang="en-US"/>
        </a:p>
      </dgm:t>
    </dgm:pt>
    <dgm:pt modelId="{868DF9AD-DA4C-A04D-AFAF-67639D76AE8D}" type="sibTrans" cxnId="{9927D868-FBB0-CD4B-A4A7-7FBBE6468925}">
      <dgm:prSet/>
      <dgm:spPr/>
      <dgm:t>
        <a:bodyPr/>
        <a:lstStyle/>
        <a:p>
          <a:endParaRPr lang="en-US"/>
        </a:p>
      </dgm:t>
    </dgm:pt>
    <dgm:pt modelId="{5B815581-C568-F243-8C2E-0D610855BB6A}">
      <dgm:prSet/>
      <dgm:spPr/>
      <dgm:t>
        <a:bodyPr/>
        <a:lstStyle/>
        <a:p>
          <a:r>
            <a:rPr lang="en-US" b="0" u="none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There is a persistent desire or unsuccessful efforts to cut down or control opioid use.</a:t>
          </a:r>
          <a:endParaRPr lang="en-US" b="0" u="none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0A0F4EF3-9AFE-824F-A850-142EDF15BE9F}" type="parTrans" cxnId="{76DB4AD2-75DE-3E49-AC0E-841CAAD34230}">
      <dgm:prSet/>
      <dgm:spPr/>
      <dgm:t>
        <a:bodyPr/>
        <a:lstStyle/>
        <a:p>
          <a:endParaRPr lang="en-US"/>
        </a:p>
      </dgm:t>
    </dgm:pt>
    <dgm:pt modelId="{94452028-E2AA-0443-B7DB-54C75F5D3E7A}" type="sibTrans" cxnId="{76DB4AD2-75DE-3E49-AC0E-841CAAD34230}">
      <dgm:prSet/>
      <dgm:spPr/>
      <dgm:t>
        <a:bodyPr/>
        <a:lstStyle/>
        <a:p>
          <a:endParaRPr lang="en-US"/>
        </a:p>
      </dgm:t>
    </dgm:pt>
    <dgm:pt modelId="{1C52282C-7FD4-2342-92D8-B00AC6EA71FB}">
      <dgm:prSet/>
      <dgm:spPr/>
      <dgm:t>
        <a:bodyPr/>
        <a:lstStyle/>
        <a:p>
          <a:r>
            <a:rPr lang="en-US" b="0" u="none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A great deal of time is spent in activities necessary to obtain the opioid, use the opioid, or recover from its effects.</a:t>
          </a:r>
          <a:endParaRPr lang="en-US" b="0" u="none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13DE20FB-3569-0340-84C8-97FEB661CFED}" type="parTrans" cxnId="{FC331992-1DB6-264B-AB7D-3468067BCF1F}">
      <dgm:prSet/>
      <dgm:spPr/>
      <dgm:t>
        <a:bodyPr/>
        <a:lstStyle/>
        <a:p>
          <a:endParaRPr lang="en-US"/>
        </a:p>
      </dgm:t>
    </dgm:pt>
    <dgm:pt modelId="{8AB98C6E-C5E7-E940-817A-D6623765416B}" type="sibTrans" cxnId="{FC331992-1DB6-264B-AB7D-3468067BCF1F}">
      <dgm:prSet/>
      <dgm:spPr/>
      <dgm:t>
        <a:bodyPr/>
        <a:lstStyle/>
        <a:p>
          <a:endParaRPr lang="en-US"/>
        </a:p>
      </dgm:t>
    </dgm:pt>
    <dgm:pt modelId="{EF909871-94F1-3348-8487-9B752309711E}">
      <dgm:prSet/>
      <dgm:spPr/>
      <dgm:t>
        <a:bodyPr/>
        <a:lstStyle/>
        <a:p>
          <a:r>
            <a:rPr lang="en-US" b="0" u="none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Craving, or a strong desire or urge to use opioids.</a:t>
          </a:r>
          <a:endParaRPr lang="en-US" b="0" u="none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C1CC4ECC-08C7-6249-95FF-677D23875FA9}" type="parTrans" cxnId="{9E330081-232D-5A4E-AB19-888FA4E8D6BE}">
      <dgm:prSet/>
      <dgm:spPr/>
      <dgm:t>
        <a:bodyPr/>
        <a:lstStyle/>
        <a:p>
          <a:endParaRPr lang="en-US"/>
        </a:p>
      </dgm:t>
    </dgm:pt>
    <dgm:pt modelId="{61FB7455-B353-C440-8F4A-959054CFA5F6}" type="sibTrans" cxnId="{9E330081-232D-5A4E-AB19-888FA4E8D6BE}">
      <dgm:prSet/>
      <dgm:spPr/>
      <dgm:t>
        <a:bodyPr/>
        <a:lstStyle/>
        <a:p>
          <a:endParaRPr lang="en-US"/>
        </a:p>
      </dgm:t>
    </dgm:pt>
    <dgm:pt modelId="{09BE9AC0-C560-5245-BF4B-6E5D8A4F3D02}" type="pres">
      <dgm:prSet presAssocID="{008B279F-4B9F-C549-B936-FA2E7EC635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F7C73B-6FB9-8846-8892-1AD9F518737C}" type="pres">
      <dgm:prSet presAssocID="{07488ABF-CF0B-7544-9ED7-DDAF647597F6}" presName="parentText" presStyleLbl="node1" presStyleIdx="0" presStyleCnt="1" custScaleY="783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BE6AC-F3FE-724C-B253-1326ABDDED88}" type="pres">
      <dgm:prSet presAssocID="{07488ABF-CF0B-7544-9ED7-DDAF647597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B70261-BC94-0E4E-803F-7F1087E713E9}" srcId="{008B279F-4B9F-C549-B936-FA2E7EC63570}" destId="{07488ABF-CF0B-7544-9ED7-DDAF647597F6}" srcOrd="0" destOrd="0" parTransId="{1571F803-F25C-314E-9CD6-69FBBF70D9B7}" sibTransId="{B8D3DD51-92B4-414E-AA44-80E96752EDA5}"/>
    <dgm:cxn modelId="{8043E379-5808-E142-B6C2-FEFFECF9901D}" type="presOf" srcId="{07488ABF-CF0B-7544-9ED7-DDAF647597F6}" destId="{5EF7C73B-6FB9-8846-8892-1AD9F518737C}" srcOrd="0" destOrd="0" presId="urn:microsoft.com/office/officeart/2005/8/layout/vList2"/>
    <dgm:cxn modelId="{17FD9106-F644-334A-8882-FD5568C6041B}" type="presOf" srcId="{ADA9F2B5-8736-4844-8260-07FD550F156B}" destId="{01BBE6AC-F3FE-724C-B253-1326ABDDED88}" srcOrd="0" destOrd="0" presId="urn:microsoft.com/office/officeart/2005/8/layout/vList2"/>
    <dgm:cxn modelId="{E07D2186-6AD0-8841-AD02-174455A95E90}" type="presOf" srcId="{008B279F-4B9F-C549-B936-FA2E7EC63570}" destId="{09BE9AC0-C560-5245-BF4B-6E5D8A4F3D02}" srcOrd="0" destOrd="0" presId="urn:microsoft.com/office/officeart/2005/8/layout/vList2"/>
    <dgm:cxn modelId="{F8B65B3C-900B-C045-8309-461455662FB6}" type="presOf" srcId="{5B815581-C568-F243-8C2E-0D610855BB6A}" destId="{01BBE6AC-F3FE-724C-B253-1326ABDDED88}" srcOrd="0" destOrd="1" presId="urn:microsoft.com/office/officeart/2005/8/layout/vList2"/>
    <dgm:cxn modelId="{9E330081-232D-5A4E-AB19-888FA4E8D6BE}" srcId="{07488ABF-CF0B-7544-9ED7-DDAF647597F6}" destId="{EF909871-94F1-3348-8487-9B752309711E}" srcOrd="3" destOrd="0" parTransId="{C1CC4ECC-08C7-6249-95FF-677D23875FA9}" sibTransId="{61FB7455-B353-C440-8F4A-959054CFA5F6}"/>
    <dgm:cxn modelId="{799EAF72-9850-454B-B82E-3712F5418F7E}" type="presOf" srcId="{EF909871-94F1-3348-8487-9B752309711E}" destId="{01BBE6AC-F3FE-724C-B253-1326ABDDED88}" srcOrd="0" destOrd="3" presId="urn:microsoft.com/office/officeart/2005/8/layout/vList2"/>
    <dgm:cxn modelId="{9927D868-FBB0-CD4B-A4A7-7FBBE6468925}" srcId="{07488ABF-CF0B-7544-9ED7-DDAF647597F6}" destId="{ADA9F2B5-8736-4844-8260-07FD550F156B}" srcOrd="0" destOrd="0" parTransId="{CA765E1D-707D-AB4B-9BFF-ED7636009D21}" sibTransId="{868DF9AD-DA4C-A04D-AFAF-67639D76AE8D}"/>
    <dgm:cxn modelId="{FC331992-1DB6-264B-AB7D-3468067BCF1F}" srcId="{07488ABF-CF0B-7544-9ED7-DDAF647597F6}" destId="{1C52282C-7FD4-2342-92D8-B00AC6EA71FB}" srcOrd="2" destOrd="0" parTransId="{13DE20FB-3569-0340-84C8-97FEB661CFED}" sibTransId="{8AB98C6E-C5E7-E940-817A-D6623765416B}"/>
    <dgm:cxn modelId="{76DB4AD2-75DE-3E49-AC0E-841CAAD34230}" srcId="{07488ABF-CF0B-7544-9ED7-DDAF647597F6}" destId="{5B815581-C568-F243-8C2E-0D610855BB6A}" srcOrd="1" destOrd="0" parTransId="{0A0F4EF3-9AFE-824F-A850-142EDF15BE9F}" sibTransId="{94452028-E2AA-0443-B7DB-54C75F5D3E7A}"/>
    <dgm:cxn modelId="{A0AC7F03-2EA0-0843-B49A-D6FB8C72B881}" type="presOf" srcId="{1C52282C-7FD4-2342-92D8-B00AC6EA71FB}" destId="{01BBE6AC-F3FE-724C-B253-1326ABDDED88}" srcOrd="0" destOrd="2" presId="urn:microsoft.com/office/officeart/2005/8/layout/vList2"/>
    <dgm:cxn modelId="{1C11FBA0-2AD2-444A-B636-D5D47584FFA4}" type="presParOf" srcId="{09BE9AC0-C560-5245-BF4B-6E5D8A4F3D02}" destId="{5EF7C73B-6FB9-8846-8892-1AD9F518737C}" srcOrd="0" destOrd="0" presId="urn:microsoft.com/office/officeart/2005/8/layout/vList2"/>
    <dgm:cxn modelId="{431AB46D-18FA-8A47-B9E5-727B7104AC3D}" type="presParOf" srcId="{09BE9AC0-C560-5245-BF4B-6E5D8A4F3D02}" destId="{01BBE6AC-F3FE-724C-B253-1326ABDDED8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9B163B-A9BE-D644-984D-508776E89678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C32C71-5AF1-D34C-8CEA-BFEC353ED7CF}">
      <dgm:prSet phldrT="[Text]"/>
      <dgm:spPr/>
      <dgm:t>
        <a:bodyPr/>
        <a:lstStyle/>
        <a:p>
          <a:r>
            <a:rPr lang="en-US" smtClean="0"/>
            <a:t>Social Impairment</a:t>
          </a:r>
          <a:endParaRPr lang="en-US"/>
        </a:p>
      </dgm:t>
    </dgm:pt>
    <dgm:pt modelId="{2173FB5D-D5A8-4048-A06B-A879B4A7C65D}" type="parTrans" cxnId="{48327551-2AD2-4742-87E7-FA05699EE1BB}">
      <dgm:prSet/>
      <dgm:spPr/>
      <dgm:t>
        <a:bodyPr/>
        <a:lstStyle/>
        <a:p>
          <a:endParaRPr lang="en-US"/>
        </a:p>
      </dgm:t>
    </dgm:pt>
    <dgm:pt modelId="{8BD542E8-2D6A-7044-A493-DDDDDD972477}" type="sibTrans" cxnId="{48327551-2AD2-4742-87E7-FA05699EE1BB}">
      <dgm:prSet/>
      <dgm:spPr/>
      <dgm:t>
        <a:bodyPr/>
        <a:lstStyle/>
        <a:p>
          <a:endParaRPr lang="en-US"/>
        </a:p>
      </dgm:t>
    </dgm:pt>
    <dgm:pt modelId="{60D0BBA3-D911-AF46-9FFB-5EEBDDD020E8}">
      <dgm:prSet phldrT="[Text]"/>
      <dgm:spPr/>
      <dgm:t>
        <a:bodyPr/>
        <a:lstStyle/>
        <a:p>
          <a:r>
            <a:rPr lang="en-US" b="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Recurrent opioid use resulting in a failure to fulfill major role obligations at work, school, or home.</a:t>
          </a:r>
          <a:endParaRPr lang="en-US" b="0"/>
        </a:p>
      </dgm:t>
    </dgm:pt>
    <dgm:pt modelId="{A364541F-81F5-014E-99FD-2D6963AB8C01}" type="parTrans" cxnId="{9547DC85-1B99-7D47-AE20-C69988371BA8}">
      <dgm:prSet/>
      <dgm:spPr/>
      <dgm:t>
        <a:bodyPr/>
        <a:lstStyle/>
        <a:p>
          <a:endParaRPr lang="en-US"/>
        </a:p>
      </dgm:t>
    </dgm:pt>
    <dgm:pt modelId="{109B84B5-5030-334D-91D2-89ED0BCB175D}" type="sibTrans" cxnId="{9547DC85-1B99-7D47-AE20-C69988371BA8}">
      <dgm:prSet/>
      <dgm:spPr/>
      <dgm:t>
        <a:bodyPr/>
        <a:lstStyle/>
        <a:p>
          <a:endParaRPr lang="en-US"/>
        </a:p>
      </dgm:t>
    </dgm:pt>
    <dgm:pt modelId="{766CB607-7445-1B4E-8A35-6D37FF49CB38}">
      <dgm:prSet/>
      <dgm:spPr/>
      <dgm:t>
        <a:bodyPr/>
        <a:lstStyle/>
        <a:p>
          <a:r>
            <a:rPr lang="en-US" b="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Continued opioid use despite having persistent or recurrent social or interpersonal problems caused or exacerbated by the effects of opioids.</a:t>
          </a:r>
          <a:endParaRPr lang="en-US" b="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DB9734E3-8ADB-2247-AFCF-8B150AE7EE92}" type="parTrans" cxnId="{0A1AD6EC-5873-0245-B4D9-D1268FAC3A68}">
      <dgm:prSet/>
      <dgm:spPr/>
      <dgm:t>
        <a:bodyPr/>
        <a:lstStyle/>
        <a:p>
          <a:endParaRPr lang="en-US"/>
        </a:p>
      </dgm:t>
    </dgm:pt>
    <dgm:pt modelId="{2742FF28-D6D9-8F4F-87B6-125165EBA5CA}" type="sibTrans" cxnId="{0A1AD6EC-5873-0245-B4D9-D1268FAC3A68}">
      <dgm:prSet/>
      <dgm:spPr/>
      <dgm:t>
        <a:bodyPr/>
        <a:lstStyle/>
        <a:p>
          <a:endParaRPr lang="en-US"/>
        </a:p>
      </dgm:t>
    </dgm:pt>
    <dgm:pt modelId="{7230F7F4-E626-3F49-91B4-E60E467F36F5}">
      <dgm:prSet/>
      <dgm:spPr/>
      <dgm:t>
        <a:bodyPr/>
        <a:lstStyle/>
        <a:p>
          <a:r>
            <a:rPr lang="en-US" b="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Important social, occupational, or recreational activities are given up or reduced because of opioid use.</a:t>
          </a:r>
          <a:endParaRPr lang="en-US" b="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AC09331E-4658-0E46-AFAB-5C6DDEC3BCF8}" type="parTrans" cxnId="{C04B4087-4DF2-A44D-AF92-61AC1F66CDF7}">
      <dgm:prSet/>
      <dgm:spPr/>
      <dgm:t>
        <a:bodyPr/>
        <a:lstStyle/>
        <a:p>
          <a:endParaRPr lang="en-US"/>
        </a:p>
      </dgm:t>
    </dgm:pt>
    <dgm:pt modelId="{DA10AF1E-8D1A-0D43-8A44-698FD92554FA}" type="sibTrans" cxnId="{C04B4087-4DF2-A44D-AF92-61AC1F66CDF7}">
      <dgm:prSet/>
      <dgm:spPr/>
      <dgm:t>
        <a:bodyPr/>
        <a:lstStyle/>
        <a:p>
          <a:endParaRPr lang="en-US"/>
        </a:p>
      </dgm:t>
    </dgm:pt>
    <dgm:pt modelId="{30706247-A4E4-BA49-B4AA-63F75E1F8CD0}" type="pres">
      <dgm:prSet presAssocID="{CD9B163B-A9BE-D644-984D-508776E896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50F53E-94D3-5F46-B22F-2CDFF1F6CACE}" type="pres">
      <dgm:prSet presAssocID="{5CC32C71-5AF1-D34C-8CEA-BFEC353ED7CF}" presName="parentText" presStyleLbl="node1" presStyleIdx="0" presStyleCnt="1" custScaleY="790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75C3D-5075-064E-BF46-8D2EB8B6338F}" type="pres">
      <dgm:prSet presAssocID="{5CC32C71-5AF1-D34C-8CEA-BFEC353ED7CF}" presName="childText" presStyleLbl="revTx" presStyleIdx="0" presStyleCnt="1" custScaleY="100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327551-2AD2-4742-87E7-FA05699EE1BB}" srcId="{CD9B163B-A9BE-D644-984D-508776E89678}" destId="{5CC32C71-5AF1-D34C-8CEA-BFEC353ED7CF}" srcOrd="0" destOrd="0" parTransId="{2173FB5D-D5A8-4048-A06B-A879B4A7C65D}" sibTransId="{8BD542E8-2D6A-7044-A493-DDDDDD972477}"/>
    <dgm:cxn modelId="{67B703FE-11A7-D340-9995-8F1DEB978DE6}" type="presOf" srcId="{7230F7F4-E626-3F49-91B4-E60E467F36F5}" destId="{35875C3D-5075-064E-BF46-8D2EB8B6338F}" srcOrd="0" destOrd="2" presId="urn:microsoft.com/office/officeart/2005/8/layout/vList2"/>
    <dgm:cxn modelId="{BA8D3FDB-38BB-074C-8025-F418DDE2502B}" type="presOf" srcId="{766CB607-7445-1B4E-8A35-6D37FF49CB38}" destId="{35875C3D-5075-064E-BF46-8D2EB8B6338F}" srcOrd="0" destOrd="1" presId="urn:microsoft.com/office/officeart/2005/8/layout/vList2"/>
    <dgm:cxn modelId="{F9D83FDF-1941-B74A-B628-ADCC71660CE4}" type="presOf" srcId="{CD9B163B-A9BE-D644-984D-508776E89678}" destId="{30706247-A4E4-BA49-B4AA-63F75E1F8CD0}" srcOrd="0" destOrd="0" presId="urn:microsoft.com/office/officeart/2005/8/layout/vList2"/>
    <dgm:cxn modelId="{9547DC85-1B99-7D47-AE20-C69988371BA8}" srcId="{5CC32C71-5AF1-D34C-8CEA-BFEC353ED7CF}" destId="{60D0BBA3-D911-AF46-9FFB-5EEBDDD020E8}" srcOrd="0" destOrd="0" parTransId="{A364541F-81F5-014E-99FD-2D6963AB8C01}" sibTransId="{109B84B5-5030-334D-91D2-89ED0BCB175D}"/>
    <dgm:cxn modelId="{FB1FB4A7-B063-2140-BADE-EACD3D70297C}" type="presOf" srcId="{5CC32C71-5AF1-D34C-8CEA-BFEC353ED7CF}" destId="{F650F53E-94D3-5F46-B22F-2CDFF1F6CACE}" srcOrd="0" destOrd="0" presId="urn:microsoft.com/office/officeart/2005/8/layout/vList2"/>
    <dgm:cxn modelId="{7623C88E-0814-C945-87D3-0EFC9449C798}" type="presOf" srcId="{60D0BBA3-D911-AF46-9FFB-5EEBDDD020E8}" destId="{35875C3D-5075-064E-BF46-8D2EB8B6338F}" srcOrd="0" destOrd="0" presId="urn:microsoft.com/office/officeart/2005/8/layout/vList2"/>
    <dgm:cxn modelId="{C04B4087-4DF2-A44D-AF92-61AC1F66CDF7}" srcId="{5CC32C71-5AF1-D34C-8CEA-BFEC353ED7CF}" destId="{7230F7F4-E626-3F49-91B4-E60E467F36F5}" srcOrd="2" destOrd="0" parTransId="{AC09331E-4658-0E46-AFAB-5C6DDEC3BCF8}" sibTransId="{DA10AF1E-8D1A-0D43-8A44-698FD92554FA}"/>
    <dgm:cxn modelId="{0A1AD6EC-5873-0245-B4D9-D1268FAC3A68}" srcId="{5CC32C71-5AF1-D34C-8CEA-BFEC353ED7CF}" destId="{766CB607-7445-1B4E-8A35-6D37FF49CB38}" srcOrd="1" destOrd="0" parTransId="{DB9734E3-8ADB-2247-AFCF-8B150AE7EE92}" sibTransId="{2742FF28-D6D9-8F4F-87B6-125165EBA5CA}"/>
    <dgm:cxn modelId="{151730F8-E4FB-4E4B-9E2C-514A836EEC6B}" type="presParOf" srcId="{30706247-A4E4-BA49-B4AA-63F75E1F8CD0}" destId="{F650F53E-94D3-5F46-B22F-2CDFF1F6CACE}" srcOrd="0" destOrd="0" presId="urn:microsoft.com/office/officeart/2005/8/layout/vList2"/>
    <dgm:cxn modelId="{8B025925-DDE8-9340-B528-9C0B544ACD55}" type="presParOf" srcId="{30706247-A4E4-BA49-B4AA-63F75E1F8CD0}" destId="{35875C3D-5075-064E-BF46-8D2EB8B6338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805D61-276A-E34B-8F0C-71DB34BC3DAE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3FFE56-71CB-C04D-AEE3-9D3F26DED499}">
      <dgm:prSet phldrT="[Text]"/>
      <dgm:spPr/>
      <dgm:t>
        <a:bodyPr/>
        <a:lstStyle/>
        <a:p>
          <a:r>
            <a:rPr lang="en-US" smtClean="0"/>
            <a:t>Risky Use</a:t>
          </a:r>
          <a:endParaRPr lang="en-US"/>
        </a:p>
      </dgm:t>
    </dgm:pt>
    <dgm:pt modelId="{79850D74-9D3E-A44C-97D3-0DCC3548E182}" type="parTrans" cxnId="{4AE489E0-5589-224C-AD35-958D57A1DE8F}">
      <dgm:prSet/>
      <dgm:spPr/>
      <dgm:t>
        <a:bodyPr/>
        <a:lstStyle/>
        <a:p>
          <a:endParaRPr lang="en-US"/>
        </a:p>
      </dgm:t>
    </dgm:pt>
    <dgm:pt modelId="{D61645CD-F199-174A-B41C-97F55461110A}" type="sibTrans" cxnId="{4AE489E0-5589-224C-AD35-958D57A1DE8F}">
      <dgm:prSet/>
      <dgm:spPr/>
      <dgm:t>
        <a:bodyPr/>
        <a:lstStyle/>
        <a:p>
          <a:endParaRPr lang="en-US"/>
        </a:p>
      </dgm:t>
    </dgm:pt>
    <dgm:pt modelId="{7A25D0DB-D2AB-4E45-83CC-370ED780055F}">
      <dgm:prSet phldrT="[Text]"/>
      <dgm:spPr/>
      <dgm:t>
        <a:bodyPr/>
        <a:lstStyle/>
        <a:p>
          <a:r>
            <a:rPr lang="en-US" b="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Recurrent opioid use in situations in which it is physically hazardous.</a:t>
          </a:r>
          <a:endParaRPr lang="en-US" b="0"/>
        </a:p>
      </dgm:t>
    </dgm:pt>
    <dgm:pt modelId="{DD66CE58-495D-3140-A7F2-44A8BE6DB0CD}" type="parTrans" cxnId="{DBCAC983-CECD-FD46-BD90-DE6D51B7AC31}">
      <dgm:prSet/>
      <dgm:spPr/>
      <dgm:t>
        <a:bodyPr/>
        <a:lstStyle/>
        <a:p>
          <a:endParaRPr lang="en-US"/>
        </a:p>
      </dgm:t>
    </dgm:pt>
    <dgm:pt modelId="{B8D62638-7932-5F43-A8E1-4DD879847E01}" type="sibTrans" cxnId="{DBCAC983-CECD-FD46-BD90-DE6D51B7AC31}">
      <dgm:prSet/>
      <dgm:spPr/>
      <dgm:t>
        <a:bodyPr/>
        <a:lstStyle/>
        <a:p>
          <a:endParaRPr lang="en-US"/>
        </a:p>
      </dgm:t>
    </dgm:pt>
    <dgm:pt modelId="{5F4BDD7E-6DBF-F641-8D5E-E32ACAF8D8A1}">
      <dgm:prSet/>
      <dgm:spPr/>
      <dgm:t>
        <a:bodyPr/>
        <a:lstStyle/>
        <a:p>
          <a:r>
            <a:rPr lang="en-US" b="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Continued opioid use despite knowledge of having a persistent or recurrent physical or psychological problem that is likely to have been caused or exacerbated by the substance.</a:t>
          </a:r>
          <a:endParaRPr lang="en-US" b="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28E813CC-9F23-7349-8D34-E31D68CA4E32}" type="parTrans" cxnId="{B5396C00-54E8-9942-ABB0-7EDE1CF1374C}">
      <dgm:prSet/>
      <dgm:spPr/>
      <dgm:t>
        <a:bodyPr/>
        <a:lstStyle/>
        <a:p>
          <a:endParaRPr lang="en-US"/>
        </a:p>
      </dgm:t>
    </dgm:pt>
    <dgm:pt modelId="{2BDC2AF6-778A-7048-ABA3-847ACBA67A04}" type="sibTrans" cxnId="{B5396C00-54E8-9942-ABB0-7EDE1CF1374C}">
      <dgm:prSet/>
      <dgm:spPr/>
      <dgm:t>
        <a:bodyPr/>
        <a:lstStyle/>
        <a:p>
          <a:endParaRPr lang="en-US"/>
        </a:p>
      </dgm:t>
    </dgm:pt>
    <dgm:pt modelId="{DD3A5928-7245-254D-B69C-BDBDDBF1BFCF}" type="pres">
      <dgm:prSet presAssocID="{A6805D61-276A-E34B-8F0C-71DB34BC3D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D1CC19-1620-304A-976F-6871C03EF173}" type="pres">
      <dgm:prSet presAssocID="{CF3FFE56-71CB-C04D-AEE3-9D3F26DED499}" presName="parentText" presStyleLbl="node1" presStyleIdx="0" presStyleCnt="1" custScaleY="654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63136-B2CE-BF47-A5B9-FE2712464435}" type="pres">
      <dgm:prSet presAssocID="{CF3FFE56-71CB-C04D-AEE3-9D3F26DED49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E489E0-5589-224C-AD35-958D57A1DE8F}" srcId="{A6805D61-276A-E34B-8F0C-71DB34BC3DAE}" destId="{CF3FFE56-71CB-C04D-AEE3-9D3F26DED499}" srcOrd="0" destOrd="0" parTransId="{79850D74-9D3E-A44C-97D3-0DCC3548E182}" sibTransId="{D61645CD-F199-174A-B41C-97F55461110A}"/>
    <dgm:cxn modelId="{5158C77D-BAF2-7146-BD21-F6CF22C97204}" type="presOf" srcId="{A6805D61-276A-E34B-8F0C-71DB34BC3DAE}" destId="{DD3A5928-7245-254D-B69C-BDBDDBF1BFCF}" srcOrd="0" destOrd="0" presId="urn:microsoft.com/office/officeart/2005/8/layout/vList2"/>
    <dgm:cxn modelId="{84363EC2-8EA3-1F47-89DA-74C4E7E8A5D9}" type="presOf" srcId="{7A25D0DB-D2AB-4E45-83CC-370ED780055F}" destId="{ABA63136-B2CE-BF47-A5B9-FE2712464435}" srcOrd="0" destOrd="0" presId="urn:microsoft.com/office/officeart/2005/8/layout/vList2"/>
    <dgm:cxn modelId="{DBCAC983-CECD-FD46-BD90-DE6D51B7AC31}" srcId="{CF3FFE56-71CB-C04D-AEE3-9D3F26DED499}" destId="{7A25D0DB-D2AB-4E45-83CC-370ED780055F}" srcOrd="0" destOrd="0" parTransId="{DD66CE58-495D-3140-A7F2-44A8BE6DB0CD}" sibTransId="{B8D62638-7932-5F43-A8E1-4DD879847E01}"/>
    <dgm:cxn modelId="{DC00CA68-4BC8-FF42-B9DF-FDC553939F92}" type="presOf" srcId="{5F4BDD7E-6DBF-F641-8D5E-E32ACAF8D8A1}" destId="{ABA63136-B2CE-BF47-A5B9-FE2712464435}" srcOrd="0" destOrd="1" presId="urn:microsoft.com/office/officeart/2005/8/layout/vList2"/>
    <dgm:cxn modelId="{B5396C00-54E8-9942-ABB0-7EDE1CF1374C}" srcId="{CF3FFE56-71CB-C04D-AEE3-9D3F26DED499}" destId="{5F4BDD7E-6DBF-F641-8D5E-E32ACAF8D8A1}" srcOrd="1" destOrd="0" parTransId="{28E813CC-9F23-7349-8D34-E31D68CA4E32}" sibTransId="{2BDC2AF6-778A-7048-ABA3-847ACBA67A04}"/>
    <dgm:cxn modelId="{3BD532D9-87DF-764A-861D-0719E41F153F}" type="presOf" srcId="{CF3FFE56-71CB-C04D-AEE3-9D3F26DED499}" destId="{C8D1CC19-1620-304A-976F-6871C03EF173}" srcOrd="0" destOrd="0" presId="urn:microsoft.com/office/officeart/2005/8/layout/vList2"/>
    <dgm:cxn modelId="{DEDA59B8-1DC8-E549-813E-AADD408D9DEC}" type="presParOf" srcId="{DD3A5928-7245-254D-B69C-BDBDDBF1BFCF}" destId="{C8D1CC19-1620-304A-976F-6871C03EF173}" srcOrd="0" destOrd="0" presId="urn:microsoft.com/office/officeart/2005/8/layout/vList2"/>
    <dgm:cxn modelId="{305828FF-EDFC-CE46-A977-3A5CD053298D}" type="presParOf" srcId="{DD3A5928-7245-254D-B69C-BDBDDBF1BFCF}" destId="{ABA63136-B2CE-BF47-A5B9-FE271246443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A380DD-CCC0-D74C-8657-2CA7284CEA02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E29CF-C5FF-454F-B3E2-3A1BE4B2274E}">
      <dgm:prSet phldrT="[Text]"/>
      <dgm:spPr/>
      <dgm:t>
        <a:bodyPr/>
        <a:lstStyle/>
        <a:p>
          <a:r>
            <a:rPr lang="en-US" dirty="0" smtClean="0"/>
            <a:t>Pharmacological Criteria</a:t>
          </a:r>
          <a:endParaRPr lang="en-US" dirty="0"/>
        </a:p>
      </dgm:t>
    </dgm:pt>
    <dgm:pt modelId="{7C02890F-F00E-5945-8B3C-2541DFF3E66D}" type="parTrans" cxnId="{55C35F8E-B99C-3441-B277-CA519A7E33E1}">
      <dgm:prSet/>
      <dgm:spPr/>
      <dgm:t>
        <a:bodyPr/>
        <a:lstStyle/>
        <a:p>
          <a:endParaRPr lang="en-US"/>
        </a:p>
      </dgm:t>
    </dgm:pt>
    <dgm:pt modelId="{52349109-9B1C-DD41-A771-A14A09196841}" type="sibTrans" cxnId="{55C35F8E-B99C-3441-B277-CA519A7E33E1}">
      <dgm:prSet/>
      <dgm:spPr/>
      <dgm:t>
        <a:bodyPr/>
        <a:lstStyle/>
        <a:p>
          <a:endParaRPr lang="en-US"/>
        </a:p>
      </dgm:t>
    </dgm:pt>
    <dgm:pt modelId="{8AD70C57-73D6-0F47-9E61-5E154FA4B188}">
      <dgm:prSet phldrT="[Text]"/>
      <dgm:spPr/>
      <dgm:t>
        <a:bodyPr/>
        <a:lstStyle/>
        <a:p>
          <a:r>
            <a:rPr lang="en-US" b="1" dirty="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Tolerance, as defined by either of the following: </a:t>
          </a:r>
          <a:endParaRPr lang="en-US" b="1" dirty="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2D5702B3-69A6-C944-B87E-FE4B8197CEA2}" type="parTrans" cxnId="{DD3824CD-CD98-8842-BA4C-501457732525}">
      <dgm:prSet/>
      <dgm:spPr/>
      <dgm:t>
        <a:bodyPr/>
        <a:lstStyle/>
        <a:p>
          <a:endParaRPr lang="en-US"/>
        </a:p>
      </dgm:t>
    </dgm:pt>
    <dgm:pt modelId="{171BE12D-3F7E-5543-8155-CA82D7FC7A2A}" type="sibTrans" cxnId="{DD3824CD-CD98-8842-BA4C-501457732525}">
      <dgm:prSet/>
      <dgm:spPr/>
      <dgm:t>
        <a:bodyPr/>
        <a:lstStyle/>
        <a:p>
          <a:endParaRPr lang="en-US"/>
        </a:p>
      </dgm:t>
    </dgm:pt>
    <dgm:pt modelId="{0CC4AA9C-3E90-F949-9770-CE8D84ACA4D5}">
      <dgm:prSet/>
      <dgm:spPr/>
      <dgm:t>
        <a:bodyPr/>
        <a:lstStyle/>
        <a:p>
          <a:r>
            <a:rPr lang="en-US" b="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A need for markedly increased amounts of opioids to achieve intoxication or desired effect.</a:t>
          </a:r>
          <a:endParaRPr lang="en-US" b="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53C49CCD-8EA9-F442-A5BE-FCBE97EDE065}" type="parTrans" cxnId="{0B7B0E14-3138-3E42-8CF6-B8AB14891DAE}">
      <dgm:prSet/>
      <dgm:spPr/>
      <dgm:t>
        <a:bodyPr/>
        <a:lstStyle/>
        <a:p>
          <a:endParaRPr lang="en-US"/>
        </a:p>
      </dgm:t>
    </dgm:pt>
    <dgm:pt modelId="{F9C34334-8932-BF45-AF87-D52D8C7426DB}" type="sibTrans" cxnId="{0B7B0E14-3138-3E42-8CF6-B8AB14891DAE}">
      <dgm:prSet/>
      <dgm:spPr/>
      <dgm:t>
        <a:bodyPr/>
        <a:lstStyle/>
        <a:p>
          <a:endParaRPr lang="en-US"/>
        </a:p>
      </dgm:t>
    </dgm:pt>
    <dgm:pt modelId="{ACF78288-42C6-2847-B17E-7DF51E1A3D83}">
      <dgm:prSet/>
      <dgm:spPr/>
      <dgm:t>
        <a:bodyPr/>
        <a:lstStyle/>
        <a:p>
          <a:r>
            <a:rPr lang="en-US" b="0" dirty="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A markedly diminished effect with continued use of the same amount of an opioid.</a:t>
          </a:r>
          <a:endParaRPr lang="en-US" b="0" dirty="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1BC2B508-A84D-7F4F-955C-A723302000E8}" type="parTrans" cxnId="{DE3CAD34-4B10-2544-9E3C-DD25C5D659E8}">
      <dgm:prSet/>
      <dgm:spPr/>
      <dgm:t>
        <a:bodyPr/>
        <a:lstStyle/>
        <a:p>
          <a:endParaRPr lang="en-US"/>
        </a:p>
      </dgm:t>
    </dgm:pt>
    <dgm:pt modelId="{D3305657-B59B-6F4F-9681-AFACA2303557}" type="sibTrans" cxnId="{DE3CAD34-4B10-2544-9E3C-DD25C5D659E8}">
      <dgm:prSet/>
      <dgm:spPr/>
      <dgm:t>
        <a:bodyPr/>
        <a:lstStyle/>
        <a:p>
          <a:endParaRPr lang="en-US"/>
        </a:p>
      </dgm:t>
    </dgm:pt>
    <dgm:pt modelId="{C1417A7A-1BDF-D144-8EFE-2DA258DC4430}">
      <dgm:prSet/>
      <dgm:spPr/>
      <dgm:t>
        <a:bodyPr/>
        <a:lstStyle/>
        <a:p>
          <a:r>
            <a:rPr lang="en-US" b="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Note: This criterion is not considered to be met for those taking opioids solely under appropriate medical supervision.</a:t>
          </a:r>
          <a:endParaRPr lang="en-US" b="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5198007B-9ED0-AA46-95C3-A6655775862B}" type="parTrans" cxnId="{2BADE396-B730-2642-BD5D-360254365474}">
      <dgm:prSet/>
      <dgm:spPr/>
      <dgm:t>
        <a:bodyPr/>
        <a:lstStyle/>
        <a:p>
          <a:endParaRPr lang="en-US"/>
        </a:p>
      </dgm:t>
    </dgm:pt>
    <dgm:pt modelId="{6479A89A-AA6F-9145-9E2D-8DDC0EB15886}" type="sibTrans" cxnId="{2BADE396-B730-2642-BD5D-360254365474}">
      <dgm:prSet/>
      <dgm:spPr/>
      <dgm:t>
        <a:bodyPr/>
        <a:lstStyle/>
        <a:p>
          <a:endParaRPr lang="en-US"/>
        </a:p>
      </dgm:t>
    </dgm:pt>
    <dgm:pt modelId="{34858C20-310B-9A4C-B559-687515913073}">
      <dgm:prSet/>
      <dgm:spPr/>
      <dgm:t>
        <a:bodyPr/>
        <a:lstStyle/>
        <a:p>
          <a:r>
            <a:rPr lang="en-US" b="1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Withdrawal, as manifested by either of the following:</a:t>
          </a:r>
          <a:endParaRPr lang="en-US" b="1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9B14100A-D6E8-F449-ADC4-BDE5067FE905}" type="parTrans" cxnId="{559E5B4B-2CDC-8C41-B19E-45AFD8E633E6}">
      <dgm:prSet/>
      <dgm:spPr/>
      <dgm:t>
        <a:bodyPr/>
        <a:lstStyle/>
        <a:p>
          <a:endParaRPr lang="en-US"/>
        </a:p>
      </dgm:t>
    </dgm:pt>
    <dgm:pt modelId="{B5A6B142-82A1-D54F-BF28-C043239D0F09}" type="sibTrans" cxnId="{559E5B4B-2CDC-8C41-B19E-45AFD8E633E6}">
      <dgm:prSet/>
      <dgm:spPr/>
      <dgm:t>
        <a:bodyPr/>
        <a:lstStyle/>
        <a:p>
          <a:endParaRPr lang="en-US"/>
        </a:p>
      </dgm:t>
    </dgm:pt>
    <dgm:pt modelId="{D8F1A731-0949-F84B-A76C-4066738428AC}">
      <dgm:prSet/>
      <dgm:spPr/>
      <dgm:t>
        <a:bodyPr/>
        <a:lstStyle/>
        <a:p>
          <a:r>
            <a:rPr lang="en-US" b="0" dirty="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The characteristic opioid withdrawal </a:t>
          </a:r>
          <a:r>
            <a:rPr lang="en-US" b="0" dirty="0" err="1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syndromeOpioids</a:t>
          </a:r>
          <a:r>
            <a:rPr lang="en-US" b="0" dirty="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 (or a closely related substance) are taken to relieve or avoid withdrawal symptoms.</a:t>
          </a:r>
          <a:endParaRPr lang="en-US" b="0" dirty="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2D24262C-FA8B-4F43-B038-6F739AB49D95}" type="parTrans" cxnId="{BA2DC0A6-67A4-CC48-AE6A-1C24E3167289}">
      <dgm:prSet/>
      <dgm:spPr/>
      <dgm:t>
        <a:bodyPr/>
        <a:lstStyle/>
        <a:p>
          <a:endParaRPr lang="en-US"/>
        </a:p>
      </dgm:t>
    </dgm:pt>
    <dgm:pt modelId="{9292997E-6589-5747-BAEB-7AD077A482A8}" type="sibTrans" cxnId="{BA2DC0A6-67A4-CC48-AE6A-1C24E3167289}">
      <dgm:prSet/>
      <dgm:spPr/>
      <dgm:t>
        <a:bodyPr/>
        <a:lstStyle/>
        <a:p>
          <a:endParaRPr lang="en-US"/>
        </a:p>
      </dgm:t>
    </dgm:pt>
    <dgm:pt modelId="{505D857E-46A0-4D47-A5EE-62A9E63B291A}">
      <dgm:prSet/>
      <dgm:spPr/>
      <dgm:t>
        <a:bodyPr/>
        <a:lstStyle/>
        <a:p>
          <a:r>
            <a:rPr lang="en-US" b="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Note: This criterion is not considered to be met for those individuals taking opioids solely under appropriate medical supervision.</a:t>
          </a:r>
          <a:endParaRPr lang="en-US" b="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A3C58866-68A5-3147-B389-E156660B5CA9}" type="parTrans" cxnId="{57D7279E-81E4-7441-A7B6-25064DBADC73}">
      <dgm:prSet/>
      <dgm:spPr/>
      <dgm:t>
        <a:bodyPr/>
        <a:lstStyle/>
        <a:p>
          <a:endParaRPr lang="en-US"/>
        </a:p>
      </dgm:t>
    </dgm:pt>
    <dgm:pt modelId="{08E458F8-E215-9B4C-B669-57D2B004EE17}" type="sibTrans" cxnId="{57D7279E-81E4-7441-A7B6-25064DBADC73}">
      <dgm:prSet/>
      <dgm:spPr/>
      <dgm:t>
        <a:bodyPr/>
        <a:lstStyle/>
        <a:p>
          <a:endParaRPr lang="en-US"/>
        </a:p>
      </dgm:t>
    </dgm:pt>
    <dgm:pt modelId="{2C315A45-26E3-5640-AF72-64DCB000799E}" type="pres">
      <dgm:prSet presAssocID="{95A380DD-CCC0-D74C-8657-2CA7284CEA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04C442-D1D2-7643-A83C-6F799DECAC59}" type="pres">
      <dgm:prSet presAssocID="{1D4E29CF-C5FF-454F-B3E2-3A1BE4B227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5A741-8253-1E40-BA21-7304036E2054}" type="pres">
      <dgm:prSet presAssocID="{1D4E29CF-C5FF-454F-B3E2-3A1BE4B2274E}" presName="childText" presStyleLbl="revTx" presStyleIdx="0" presStyleCnt="1" custScaleY="93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DE396-B730-2642-BD5D-360254365474}" srcId="{ACF78288-42C6-2847-B17E-7DF51E1A3D83}" destId="{C1417A7A-1BDF-D144-8EFE-2DA258DC4430}" srcOrd="0" destOrd="0" parTransId="{5198007B-9ED0-AA46-95C3-A6655775862B}" sibTransId="{6479A89A-AA6F-9145-9E2D-8DDC0EB15886}"/>
    <dgm:cxn modelId="{C3FC4735-238E-784D-8019-76C5F196CDB9}" type="presOf" srcId="{ACF78288-42C6-2847-B17E-7DF51E1A3D83}" destId="{CD35A741-8253-1E40-BA21-7304036E2054}" srcOrd="0" destOrd="2" presId="urn:microsoft.com/office/officeart/2005/8/layout/vList2"/>
    <dgm:cxn modelId="{DD3824CD-CD98-8842-BA4C-501457732525}" srcId="{1D4E29CF-C5FF-454F-B3E2-3A1BE4B2274E}" destId="{8AD70C57-73D6-0F47-9E61-5E154FA4B188}" srcOrd="0" destOrd="0" parTransId="{2D5702B3-69A6-C944-B87E-FE4B8197CEA2}" sibTransId="{171BE12D-3F7E-5543-8155-CA82D7FC7A2A}"/>
    <dgm:cxn modelId="{55C35F8E-B99C-3441-B277-CA519A7E33E1}" srcId="{95A380DD-CCC0-D74C-8657-2CA7284CEA02}" destId="{1D4E29CF-C5FF-454F-B3E2-3A1BE4B2274E}" srcOrd="0" destOrd="0" parTransId="{7C02890F-F00E-5945-8B3C-2541DFF3E66D}" sibTransId="{52349109-9B1C-DD41-A771-A14A09196841}"/>
    <dgm:cxn modelId="{0B7B0E14-3138-3E42-8CF6-B8AB14891DAE}" srcId="{8AD70C57-73D6-0F47-9E61-5E154FA4B188}" destId="{0CC4AA9C-3E90-F949-9770-CE8D84ACA4D5}" srcOrd="0" destOrd="0" parTransId="{53C49CCD-8EA9-F442-A5BE-FCBE97EDE065}" sibTransId="{F9C34334-8932-BF45-AF87-D52D8C7426DB}"/>
    <dgm:cxn modelId="{80EC507B-3D20-5147-B5E1-E637EB6FBEED}" type="presOf" srcId="{34858C20-310B-9A4C-B559-687515913073}" destId="{CD35A741-8253-1E40-BA21-7304036E2054}" srcOrd="0" destOrd="4" presId="urn:microsoft.com/office/officeart/2005/8/layout/vList2"/>
    <dgm:cxn modelId="{C9D37165-97E2-9D46-8816-FAB49B7A4074}" type="presOf" srcId="{95A380DD-CCC0-D74C-8657-2CA7284CEA02}" destId="{2C315A45-26E3-5640-AF72-64DCB000799E}" srcOrd="0" destOrd="0" presId="urn:microsoft.com/office/officeart/2005/8/layout/vList2"/>
    <dgm:cxn modelId="{EBFFD83B-6BDB-874C-9610-D590FC0A3F16}" type="presOf" srcId="{505D857E-46A0-4D47-A5EE-62A9E63B291A}" destId="{CD35A741-8253-1E40-BA21-7304036E2054}" srcOrd="0" destOrd="6" presId="urn:microsoft.com/office/officeart/2005/8/layout/vList2"/>
    <dgm:cxn modelId="{559E5B4B-2CDC-8C41-B19E-45AFD8E633E6}" srcId="{1D4E29CF-C5FF-454F-B3E2-3A1BE4B2274E}" destId="{34858C20-310B-9A4C-B559-687515913073}" srcOrd="1" destOrd="0" parTransId="{9B14100A-D6E8-F449-ADC4-BDE5067FE905}" sibTransId="{B5A6B142-82A1-D54F-BF28-C043239D0F09}"/>
    <dgm:cxn modelId="{DE3CAD34-4B10-2544-9E3C-DD25C5D659E8}" srcId="{8AD70C57-73D6-0F47-9E61-5E154FA4B188}" destId="{ACF78288-42C6-2847-B17E-7DF51E1A3D83}" srcOrd="1" destOrd="0" parTransId="{1BC2B508-A84D-7F4F-955C-A723302000E8}" sibTransId="{D3305657-B59B-6F4F-9681-AFACA2303557}"/>
    <dgm:cxn modelId="{512F815F-0238-5647-AEA1-5B56D7AB00EB}" type="presOf" srcId="{1D4E29CF-C5FF-454F-B3E2-3A1BE4B2274E}" destId="{5004C442-D1D2-7643-A83C-6F799DECAC59}" srcOrd="0" destOrd="0" presId="urn:microsoft.com/office/officeart/2005/8/layout/vList2"/>
    <dgm:cxn modelId="{BA2DC0A6-67A4-CC48-AE6A-1C24E3167289}" srcId="{34858C20-310B-9A4C-B559-687515913073}" destId="{D8F1A731-0949-F84B-A76C-4066738428AC}" srcOrd="0" destOrd="0" parTransId="{2D24262C-FA8B-4F43-B038-6F739AB49D95}" sibTransId="{9292997E-6589-5747-BAEB-7AD077A482A8}"/>
    <dgm:cxn modelId="{57D7279E-81E4-7441-A7B6-25064DBADC73}" srcId="{D8F1A731-0949-F84B-A76C-4066738428AC}" destId="{505D857E-46A0-4D47-A5EE-62A9E63B291A}" srcOrd="0" destOrd="0" parTransId="{A3C58866-68A5-3147-B389-E156660B5CA9}" sibTransId="{08E458F8-E215-9B4C-B669-57D2B004EE17}"/>
    <dgm:cxn modelId="{96B9884A-4AA6-094E-86D8-DB11E8403DAA}" type="presOf" srcId="{8AD70C57-73D6-0F47-9E61-5E154FA4B188}" destId="{CD35A741-8253-1E40-BA21-7304036E2054}" srcOrd="0" destOrd="0" presId="urn:microsoft.com/office/officeart/2005/8/layout/vList2"/>
    <dgm:cxn modelId="{76676F0F-056B-FF44-8EFB-28962366AA86}" type="presOf" srcId="{0CC4AA9C-3E90-F949-9770-CE8D84ACA4D5}" destId="{CD35A741-8253-1E40-BA21-7304036E2054}" srcOrd="0" destOrd="1" presId="urn:microsoft.com/office/officeart/2005/8/layout/vList2"/>
    <dgm:cxn modelId="{1B71AE3F-AE4A-664E-8009-FDF6DFBD852E}" type="presOf" srcId="{C1417A7A-1BDF-D144-8EFE-2DA258DC4430}" destId="{CD35A741-8253-1E40-BA21-7304036E2054}" srcOrd="0" destOrd="3" presId="urn:microsoft.com/office/officeart/2005/8/layout/vList2"/>
    <dgm:cxn modelId="{98A103E6-B3AA-5441-BB41-6724465BAA7D}" type="presOf" srcId="{D8F1A731-0949-F84B-A76C-4066738428AC}" destId="{CD35A741-8253-1E40-BA21-7304036E2054}" srcOrd="0" destOrd="5" presId="urn:microsoft.com/office/officeart/2005/8/layout/vList2"/>
    <dgm:cxn modelId="{9F919D26-06E3-1F43-82B6-F617B5EE360D}" type="presParOf" srcId="{2C315A45-26E3-5640-AF72-64DCB000799E}" destId="{5004C442-D1D2-7643-A83C-6F799DECAC59}" srcOrd="0" destOrd="0" presId="urn:microsoft.com/office/officeart/2005/8/layout/vList2"/>
    <dgm:cxn modelId="{6B88C1B1-B1C4-1F41-85D4-F820856CEBEC}" type="presParOf" srcId="{2C315A45-26E3-5640-AF72-64DCB000799E}" destId="{CD35A741-8253-1E40-BA21-7304036E205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1E1F88-79A3-DE45-ABE5-77220DCC8D0A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3FB228F0-854B-454C-94AF-A43BE8974E16}">
      <dgm:prSet phldrT="[Text]"/>
      <dgm:spPr/>
      <dgm:t>
        <a:bodyPr/>
        <a:lstStyle/>
        <a:p>
          <a:r>
            <a:rPr lang="en-US" smtClean="0"/>
            <a:t>Meet definition of “federally-assisted”</a:t>
          </a:r>
          <a:endParaRPr lang="en-US"/>
        </a:p>
      </dgm:t>
    </dgm:pt>
    <dgm:pt modelId="{52ADE55C-0E07-D341-B850-E4026F35FE6D}" type="parTrans" cxnId="{74AF7FAC-0877-E647-80A4-1FF989BA08FA}">
      <dgm:prSet/>
      <dgm:spPr/>
      <dgm:t>
        <a:bodyPr/>
        <a:lstStyle/>
        <a:p>
          <a:endParaRPr lang="en-US"/>
        </a:p>
      </dgm:t>
    </dgm:pt>
    <dgm:pt modelId="{768AAEC7-2C60-A44F-BFF8-2502E0221D59}" type="sibTrans" cxnId="{74AF7FAC-0877-E647-80A4-1FF989BA08FA}">
      <dgm:prSet/>
      <dgm:spPr/>
      <dgm:t>
        <a:bodyPr/>
        <a:lstStyle/>
        <a:p>
          <a:endParaRPr lang="en-US"/>
        </a:p>
      </dgm:t>
    </dgm:pt>
    <dgm:pt modelId="{1F5441A8-8F5A-234E-9C7E-CA1E57ACC256}">
      <dgm:prSet phldrT="[Text]"/>
      <dgm:spPr/>
      <dgm:t>
        <a:bodyPr/>
        <a:lstStyle/>
        <a:p>
          <a:r>
            <a:rPr lang="en-US" smtClean="0"/>
            <a:t>Meet definition of a “program”</a:t>
          </a:r>
          <a:endParaRPr lang="en-US"/>
        </a:p>
      </dgm:t>
    </dgm:pt>
    <dgm:pt modelId="{8BAE36FE-40E6-B743-A655-6E41640C1F64}" type="parTrans" cxnId="{8FF9417B-AA17-6C4F-A175-7F2BC75904F6}">
      <dgm:prSet/>
      <dgm:spPr/>
      <dgm:t>
        <a:bodyPr/>
        <a:lstStyle/>
        <a:p>
          <a:endParaRPr lang="en-US"/>
        </a:p>
      </dgm:t>
    </dgm:pt>
    <dgm:pt modelId="{39378E59-A88F-1C45-8F21-2B367A6C52F6}" type="sibTrans" cxnId="{8FF9417B-AA17-6C4F-A175-7F2BC75904F6}">
      <dgm:prSet/>
      <dgm:spPr/>
      <dgm:t>
        <a:bodyPr/>
        <a:lstStyle/>
        <a:p>
          <a:endParaRPr lang="en-US"/>
        </a:p>
      </dgm:t>
    </dgm:pt>
    <dgm:pt modelId="{42FD7E64-686B-8D41-9C15-6D06FAC04D93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mtClean="0"/>
            <a:t>Subject to privacy restrictions under 42 CFR, part 2</a:t>
          </a:r>
          <a:endParaRPr lang="en-US"/>
        </a:p>
      </dgm:t>
    </dgm:pt>
    <dgm:pt modelId="{032DDC10-9881-E942-A68C-E5BA2C1E0791}" type="parTrans" cxnId="{0F4217AB-EA23-7A4F-8719-C186124D76E2}">
      <dgm:prSet/>
      <dgm:spPr/>
      <dgm:t>
        <a:bodyPr/>
        <a:lstStyle/>
        <a:p>
          <a:endParaRPr lang="en-US"/>
        </a:p>
      </dgm:t>
    </dgm:pt>
    <dgm:pt modelId="{758F3159-2D97-0848-A7A4-4D9F23A85C30}" type="sibTrans" cxnId="{0F4217AB-EA23-7A4F-8719-C186124D76E2}">
      <dgm:prSet/>
      <dgm:spPr/>
      <dgm:t>
        <a:bodyPr/>
        <a:lstStyle/>
        <a:p>
          <a:endParaRPr lang="en-US"/>
        </a:p>
      </dgm:t>
    </dgm:pt>
    <dgm:pt modelId="{91D93800-1FF4-6141-9631-837103003C80}" type="pres">
      <dgm:prSet presAssocID="{821E1F88-79A3-DE45-ABE5-77220DCC8D0A}" presName="linearFlow" presStyleCnt="0">
        <dgm:presLayoutVars>
          <dgm:dir/>
          <dgm:resizeHandles val="exact"/>
        </dgm:presLayoutVars>
      </dgm:prSet>
      <dgm:spPr/>
    </dgm:pt>
    <dgm:pt modelId="{BADF79D4-EC52-9240-8F62-1EF0CF99EA6D}" type="pres">
      <dgm:prSet presAssocID="{3FB228F0-854B-454C-94AF-A43BE8974E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D3E0B-7C0B-1443-BBBA-81F0E446EFF4}" type="pres">
      <dgm:prSet presAssocID="{768AAEC7-2C60-A44F-BFF8-2502E0221D59}" presName="spacerL" presStyleCnt="0"/>
      <dgm:spPr/>
    </dgm:pt>
    <dgm:pt modelId="{22361AB8-7F4B-A548-A56A-A172C913B097}" type="pres">
      <dgm:prSet presAssocID="{768AAEC7-2C60-A44F-BFF8-2502E0221D5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6BCB5AA-2E80-D04C-83D4-0912E043F3BF}" type="pres">
      <dgm:prSet presAssocID="{768AAEC7-2C60-A44F-BFF8-2502E0221D59}" presName="spacerR" presStyleCnt="0"/>
      <dgm:spPr/>
    </dgm:pt>
    <dgm:pt modelId="{1D04FA8F-F14A-4346-8DA3-FE785A814ADF}" type="pres">
      <dgm:prSet presAssocID="{1F5441A8-8F5A-234E-9C7E-CA1E57ACC2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EEC79-3C4C-5940-A026-C8DB2F63F8B2}" type="pres">
      <dgm:prSet presAssocID="{39378E59-A88F-1C45-8F21-2B367A6C52F6}" presName="spacerL" presStyleCnt="0"/>
      <dgm:spPr/>
    </dgm:pt>
    <dgm:pt modelId="{8F9A70B9-5516-CC47-8DA2-77386C0CC4D1}" type="pres">
      <dgm:prSet presAssocID="{39378E59-A88F-1C45-8F21-2B367A6C52F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22591D6-65BE-594B-8867-2BBD9D6C42B3}" type="pres">
      <dgm:prSet presAssocID="{39378E59-A88F-1C45-8F21-2B367A6C52F6}" presName="spacerR" presStyleCnt="0"/>
      <dgm:spPr/>
    </dgm:pt>
    <dgm:pt modelId="{FE2274F9-F8A1-9D41-91C1-C0A99D3B79B4}" type="pres">
      <dgm:prSet presAssocID="{42FD7E64-686B-8D41-9C15-6D06FAC04D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8313E6-52BD-7B46-98AA-FEE2765263A2}" type="presOf" srcId="{3FB228F0-854B-454C-94AF-A43BE8974E16}" destId="{BADF79D4-EC52-9240-8F62-1EF0CF99EA6D}" srcOrd="0" destOrd="0" presId="urn:microsoft.com/office/officeart/2005/8/layout/equation1"/>
    <dgm:cxn modelId="{0F4217AB-EA23-7A4F-8719-C186124D76E2}" srcId="{821E1F88-79A3-DE45-ABE5-77220DCC8D0A}" destId="{42FD7E64-686B-8D41-9C15-6D06FAC04D93}" srcOrd="2" destOrd="0" parTransId="{032DDC10-9881-E942-A68C-E5BA2C1E0791}" sibTransId="{758F3159-2D97-0848-A7A4-4D9F23A85C30}"/>
    <dgm:cxn modelId="{8FF9417B-AA17-6C4F-A175-7F2BC75904F6}" srcId="{821E1F88-79A3-DE45-ABE5-77220DCC8D0A}" destId="{1F5441A8-8F5A-234E-9C7E-CA1E57ACC256}" srcOrd="1" destOrd="0" parTransId="{8BAE36FE-40E6-B743-A655-6E41640C1F64}" sibTransId="{39378E59-A88F-1C45-8F21-2B367A6C52F6}"/>
    <dgm:cxn modelId="{28D830AD-C921-1F40-BBF9-2154ED010AE8}" type="presOf" srcId="{39378E59-A88F-1C45-8F21-2B367A6C52F6}" destId="{8F9A70B9-5516-CC47-8DA2-77386C0CC4D1}" srcOrd="0" destOrd="0" presId="urn:microsoft.com/office/officeart/2005/8/layout/equation1"/>
    <dgm:cxn modelId="{1150418B-1DCF-644D-86BE-8786C310502E}" type="presOf" srcId="{821E1F88-79A3-DE45-ABE5-77220DCC8D0A}" destId="{91D93800-1FF4-6141-9631-837103003C80}" srcOrd="0" destOrd="0" presId="urn:microsoft.com/office/officeart/2005/8/layout/equation1"/>
    <dgm:cxn modelId="{9BBDCB0A-6AD8-3B48-85F1-E6714A5F00CF}" type="presOf" srcId="{42FD7E64-686B-8D41-9C15-6D06FAC04D93}" destId="{FE2274F9-F8A1-9D41-91C1-C0A99D3B79B4}" srcOrd="0" destOrd="0" presId="urn:microsoft.com/office/officeart/2005/8/layout/equation1"/>
    <dgm:cxn modelId="{103C8052-FCAC-1F4D-9311-0C3969B492EA}" type="presOf" srcId="{1F5441A8-8F5A-234E-9C7E-CA1E57ACC256}" destId="{1D04FA8F-F14A-4346-8DA3-FE785A814ADF}" srcOrd="0" destOrd="0" presId="urn:microsoft.com/office/officeart/2005/8/layout/equation1"/>
    <dgm:cxn modelId="{74AF7FAC-0877-E647-80A4-1FF989BA08FA}" srcId="{821E1F88-79A3-DE45-ABE5-77220DCC8D0A}" destId="{3FB228F0-854B-454C-94AF-A43BE8974E16}" srcOrd="0" destOrd="0" parTransId="{52ADE55C-0E07-D341-B850-E4026F35FE6D}" sibTransId="{768AAEC7-2C60-A44F-BFF8-2502E0221D59}"/>
    <dgm:cxn modelId="{DC76852E-A772-3740-9274-89CFBCDE6A64}" type="presOf" srcId="{768AAEC7-2C60-A44F-BFF8-2502E0221D59}" destId="{22361AB8-7F4B-A548-A56A-A172C913B097}" srcOrd="0" destOrd="0" presId="urn:microsoft.com/office/officeart/2005/8/layout/equation1"/>
    <dgm:cxn modelId="{6632BF28-133D-0E47-AA8C-E095B2AA9F31}" type="presParOf" srcId="{91D93800-1FF4-6141-9631-837103003C80}" destId="{BADF79D4-EC52-9240-8F62-1EF0CF99EA6D}" srcOrd="0" destOrd="0" presId="urn:microsoft.com/office/officeart/2005/8/layout/equation1"/>
    <dgm:cxn modelId="{6C51DF73-456D-9444-858D-64D96EB7F496}" type="presParOf" srcId="{91D93800-1FF4-6141-9631-837103003C80}" destId="{D69D3E0B-7C0B-1443-BBBA-81F0E446EFF4}" srcOrd="1" destOrd="0" presId="urn:microsoft.com/office/officeart/2005/8/layout/equation1"/>
    <dgm:cxn modelId="{A7CFD641-4A10-B84A-ADB8-2F4BA18CEFA6}" type="presParOf" srcId="{91D93800-1FF4-6141-9631-837103003C80}" destId="{22361AB8-7F4B-A548-A56A-A172C913B097}" srcOrd="2" destOrd="0" presId="urn:microsoft.com/office/officeart/2005/8/layout/equation1"/>
    <dgm:cxn modelId="{62299377-602E-7F4F-BBF1-5E8ADD2284A6}" type="presParOf" srcId="{91D93800-1FF4-6141-9631-837103003C80}" destId="{D6BCB5AA-2E80-D04C-83D4-0912E043F3BF}" srcOrd="3" destOrd="0" presId="urn:microsoft.com/office/officeart/2005/8/layout/equation1"/>
    <dgm:cxn modelId="{51C8AB57-3457-5843-AF1D-E3A0DAC6CB0B}" type="presParOf" srcId="{91D93800-1FF4-6141-9631-837103003C80}" destId="{1D04FA8F-F14A-4346-8DA3-FE785A814ADF}" srcOrd="4" destOrd="0" presId="urn:microsoft.com/office/officeart/2005/8/layout/equation1"/>
    <dgm:cxn modelId="{2D993FF4-BD5F-834E-8473-F3FE00FAE206}" type="presParOf" srcId="{91D93800-1FF4-6141-9631-837103003C80}" destId="{C0AEEC79-3C4C-5940-A026-C8DB2F63F8B2}" srcOrd="5" destOrd="0" presId="urn:microsoft.com/office/officeart/2005/8/layout/equation1"/>
    <dgm:cxn modelId="{963F4A0A-52C3-E241-B0C7-C3BFCFECB02D}" type="presParOf" srcId="{91D93800-1FF4-6141-9631-837103003C80}" destId="{8F9A70B9-5516-CC47-8DA2-77386C0CC4D1}" srcOrd="6" destOrd="0" presId="urn:microsoft.com/office/officeart/2005/8/layout/equation1"/>
    <dgm:cxn modelId="{1F04E62D-AB54-0A49-B3EC-E0121CC3576B}" type="presParOf" srcId="{91D93800-1FF4-6141-9631-837103003C80}" destId="{F22591D6-65BE-594B-8867-2BBD9D6C42B3}" srcOrd="7" destOrd="0" presId="urn:microsoft.com/office/officeart/2005/8/layout/equation1"/>
    <dgm:cxn modelId="{6B5640C8-5771-BA48-8D8D-1D512221E56B}" type="presParOf" srcId="{91D93800-1FF4-6141-9631-837103003C80}" destId="{FE2274F9-F8A1-9D41-91C1-C0A99D3B79B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1E1F88-79A3-DE45-ABE5-77220DCC8D0A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3FB228F0-854B-454C-94AF-A43BE8974E16}">
      <dgm:prSet phldrT="[Text]"/>
      <dgm:spPr/>
      <dgm:t>
        <a:bodyPr/>
        <a:lstStyle/>
        <a:p>
          <a:r>
            <a:rPr lang="en-US" smtClean="0"/>
            <a:t>Meet definition of “federally-assisted”</a:t>
          </a:r>
          <a:endParaRPr lang="en-US"/>
        </a:p>
      </dgm:t>
    </dgm:pt>
    <dgm:pt modelId="{52ADE55C-0E07-D341-B850-E4026F35FE6D}" type="parTrans" cxnId="{74AF7FAC-0877-E647-80A4-1FF989BA08FA}">
      <dgm:prSet/>
      <dgm:spPr/>
      <dgm:t>
        <a:bodyPr/>
        <a:lstStyle/>
        <a:p>
          <a:endParaRPr lang="en-US"/>
        </a:p>
      </dgm:t>
    </dgm:pt>
    <dgm:pt modelId="{768AAEC7-2C60-A44F-BFF8-2502E0221D59}" type="sibTrans" cxnId="{74AF7FAC-0877-E647-80A4-1FF989BA08FA}">
      <dgm:prSet/>
      <dgm:spPr/>
      <dgm:t>
        <a:bodyPr/>
        <a:lstStyle/>
        <a:p>
          <a:endParaRPr lang="en-US"/>
        </a:p>
      </dgm:t>
    </dgm:pt>
    <dgm:pt modelId="{1F5441A8-8F5A-234E-9C7E-CA1E57ACC256}">
      <dgm:prSet phldrT="[Text]"/>
      <dgm:spPr/>
      <dgm:t>
        <a:bodyPr/>
        <a:lstStyle/>
        <a:p>
          <a:r>
            <a:rPr lang="en-US" smtClean="0"/>
            <a:t>Meet definition of a “program”</a:t>
          </a:r>
          <a:endParaRPr lang="en-US"/>
        </a:p>
      </dgm:t>
    </dgm:pt>
    <dgm:pt modelId="{8BAE36FE-40E6-B743-A655-6E41640C1F64}" type="parTrans" cxnId="{8FF9417B-AA17-6C4F-A175-7F2BC75904F6}">
      <dgm:prSet/>
      <dgm:spPr/>
      <dgm:t>
        <a:bodyPr/>
        <a:lstStyle/>
        <a:p>
          <a:endParaRPr lang="en-US"/>
        </a:p>
      </dgm:t>
    </dgm:pt>
    <dgm:pt modelId="{39378E59-A88F-1C45-8F21-2B367A6C52F6}" type="sibTrans" cxnId="{8FF9417B-AA17-6C4F-A175-7F2BC75904F6}">
      <dgm:prSet/>
      <dgm:spPr/>
      <dgm:t>
        <a:bodyPr/>
        <a:lstStyle/>
        <a:p>
          <a:endParaRPr lang="en-US"/>
        </a:p>
      </dgm:t>
    </dgm:pt>
    <dgm:pt modelId="{42FD7E64-686B-8D41-9C15-6D06FAC04D93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mtClean="0"/>
            <a:t>Subject to privacy restrictions under 42 CFR, part 2</a:t>
          </a:r>
          <a:endParaRPr lang="en-US"/>
        </a:p>
      </dgm:t>
    </dgm:pt>
    <dgm:pt modelId="{032DDC10-9881-E942-A68C-E5BA2C1E0791}" type="parTrans" cxnId="{0F4217AB-EA23-7A4F-8719-C186124D76E2}">
      <dgm:prSet/>
      <dgm:spPr/>
      <dgm:t>
        <a:bodyPr/>
        <a:lstStyle/>
        <a:p>
          <a:endParaRPr lang="en-US"/>
        </a:p>
      </dgm:t>
    </dgm:pt>
    <dgm:pt modelId="{758F3159-2D97-0848-A7A4-4D9F23A85C30}" type="sibTrans" cxnId="{0F4217AB-EA23-7A4F-8719-C186124D76E2}">
      <dgm:prSet/>
      <dgm:spPr/>
      <dgm:t>
        <a:bodyPr/>
        <a:lstStyle/>
        <a:p>
          <a:endParaRPr lang="en-US"/>
        </a:p>
      </dgm:t>
    </dgm:pt>
    <dgm:pt modelId="{91D93800-1FF4-6141-9631-837103003C80}" type="pres">
      <dgm:prSet presAssocID="{821E1F88-79A3-DE45-ABE5-77220DCC8D0A}" presName="linearFlow" presStyleCnt="0">
        <dgm:presLayoutVars>
          <dgm:dir/>
          <dgm:resizeHandles val="exact"/>
        </dgm:presLayoutVars>
      </dgm:prSet>
      <dgm:spPr/>
    </dgm:pt>
    <dgm:pt modelId="{BADF79D4-EC52-9240-8F62-1EF0CF99EA6D}" type="pres">
      <dgm:prSet presAssocID="{3FB228F0-854B-454C-94AF-A43BE8974E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D3E0B-7C0B-1443-BBBA-81F0E446EFF4}" type="pres">
      <dgm:prSet presAssocID="{768AAEC7-2C60-A44F-BFF8-2502E0221D59}" presName="spacerL" presStyleCnt="0"/>
      <dgm:spPr/>
    </dgm:pt>
    <dgm:pt modelId="{22361AB8-7F4B-A548-A56A-A172C913B097}" type="pres">
      <dgm:prSet presAssocID="{768AAEC7-2C60-A44F-BFF8-2502E0221D5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6BCB5AA-2E80-D04C-83D4-0912E043F3BF}" type="pres">
      <dgm:prSet presAssocID="{768AAEC7-2C60-A44F-BFF8-2502E0221D59}" presName="spacerR" presStyleCnt="0"/>
      <dgm:spPr/>
    </dgm:pt>
    <dgm:pt modelId="{1D04FA8F-F14A-4346-8DA3-FE785A814ADF}" type="pres">
      <dgm:prSet presAssocID="{1F5441A8-8F5A-234E-9C7E-CA1E57ACC2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EEC79-3C4C-5940-A026-C8DB2F63F8B2}" type="pres">
      <dgm:prSet presAssocID="{39378E59-A88F-1C45-8F21-2B367A6C52F6}" presName="spacerL" presStyleCnt="0"/>
      <dgm:spPr/>
    </dgm:pt>
    <dgm:pt modelId="{8F9A70B9-5516-CC47-8DA2-77386C0CC4D1}" type="pres">
      <dgm:prSet presAssocID="{39378E59-A88F-1C45-8F21-2B367A6C52F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22591D6-65BE-594B-8867-2BBD9D6C42B3}" type="pres">
      <dgm:prSet presAssocID="{39378E59-A88F-1C45-8F21-2B367A6C52F6}" presName="spacerR" presStyleCnt="0"/>
      <dgm:spPr/>
    </dgm:pt>
    <dgm:pt modelId="{FE2274F9-F8A1-9D41-91C1-C0A99D3B79B4}" type="pres">
      <dgm:prSet presAssocID="{42FD7E64-686B-8D41-9C15-6D06FAC04D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2C0C3C-FD9A-2A4B-8329-A631FE642F57}" type="presOf" srcId="{42FD7E64-686B-8D41-9C15-6D06FAC04D93}" destId="{FE2274F9-F8A1-9D41-91C1-C0A99D3B79B4}" srcOrd="0" destOrd="0" presId="urn:microsoft.com/office/officeart/2005/8/layout/equation1"/>
    <dgm:cxn modelId="{0F4217AB-EA23-7A4F-8719-C186124D76E2}" srcId="{821E1F88-79A3-DE45-ABE5-77220DCC8D0A}" destId="{42FD7E64-686B-8D41-9C15-6D06FAC04D93}" srcOrd="2" destOrd="0" parTransId="{032DDC10-9881-E942-A68C-E5BA2C1E0791}" sibTransId="{758F3159-2D97-0848-A7A4-4D9F23A85C30}"/>
    <dgm:cxn modelId="{8FF9417B-AA17-6C4F-A175-7F2BC75904F6}" srcId="{821E1F88-79A3-DE45-ABE5-77220DCC8D0A}" destId="{1F5441A8-8F5A-234E-9C7E-CA1E57ACC256}" srcOrd="1" destOrd="0" parTransId="{8BAE36FE-40E6-B743-A655-6E41640C1F64}" sibTransId="{39378E59-A88F-1C45-8F21-2B367A6C52F6}"/>
    <dgm:cxn modelId="{9DDE4511-311D-4D46-B0E8-E3DA841E8302}" type="presOf" srcId="{1F5441A8-8F5A-234E-9C7E-CA1E57ACC256}" destId="{1D04FA8F-F14A-4346-8DA3-FE785A814ADF}" srcOrd="0" destOrd="0" presId="urn:microsoft.com/office/officeart/2005/8/layout/equation1"/>
    <dgm:cxn modelId="{74AF7FAC-0877-E647-80A4-1FF989BA08FA}" srcId="{821E1F88-79A3-DE45-ABE5-77220DCC8D0A}" destId="{3FB228F0-854B-454C-94AF-A43BE8974E16}" srcOrd="0" destOrd="0" parTransId="{52ADE55C-0E07-D341-B850-E4026F35FE6D}" sibTransId="{768AAEC7-2C60-A44F-BFF8-2502E0221D59}"/>
    <dgm:cxn modelId="{A1C4B14C-9071-7D4A-B5BB-92D9B6E663DC}" type="presOf" srcId="{3FB228F0-854B-454C-94AF-A43BE8974E16}" destId="{BADF79D4-EC52-9240-8F62-1EF0CF99EA6D}" srcOrd="0" destOrd="0" presId="urn:microsoft.com/office/officeart/2005/8/layout/equation1"/>
    <dgm:cxn modelId="{AD23485C-D313-E640-BEEE-2739A0F8ABE4}" type="presOf" srcId="{821E1F88-79A3-DE45-ABE5-77220DCC8D0A}" destId="{91D93800-1FF4-6141-9631-837103003C80}" srcOrd="0" destOrd="0" presId="urn:microsoft.com/office/officeart/2005/8/layout/equation1"/>
    <dgm:cxn modelId="{ECC3C92D-3766-6841-9CCA-0224A5C173EC}" type="presOf" srcId="{39378E59-A88F-1C45-8F21-2B367A6C52F6}" destId="{8F9A70B9-5516-CC47-8DA2-77386C0CC4D1}" srcOrd="0" destOrd="0" presId="urn:microsoft.com/office/officeart/2005/8/layout/equation1"/>
    <dgm:cxn modelId="{20914B7E-6507-A742-9A03-8562F04B401A}" type="presOf" srcId="{768AAEC7-2C60-A44F-BFF8-2502E0221D59}" destId="{22361AB8-7F4B-A548-A56A-A172C913B097}" srcOrd="0" destOrd="0" presId="urn:microsoft.com/office/officeart/2005/8/layout/equation1"/>
    <dgm:cxn modelId="{FF3364BA-46F0-CA4D-A27E-482DCE185854}" type="presParOf" srcId="{91D93800-1FF4-6141-9631-837103003C80}" destId="{BADF79D4-EC52-9240-8F62-1EF0CF99EA6D}" srcOrd="0" destOrd="0" presId="urn:microsoft.com/office/officeart/2005/8/layout/equation1"/>
    <dgm:cxn modelId="{D1C772BF-A563-234C-97D1-C157296DA55A}" type="presParOf" srcId="{91D93800-1FF4-6141-9631-837103003C80}" destId="{D69D3E0B-7C0B-1443-BBBA-81F0E446EFF4}" srcOrd="1" destOrd="0" presId="urn:microsoft.com/office/officeart/2005/8/layout/equation1"/>
    <dgm:cxn modelId="{585712FF-3550-CA46-B51B-D17B798555EC}" type="presParOf" srcId="{91D93800-1FF4-6141-9631-837103003C80}" destId="{22361AB8-7F4B-A548-A56A-A172C913B097}" srcOrd="2" destOrd="0" presId="urn:microsoft.com/office/officeart/2005/8/layout/equation1"/>
    <dgm:cxn modelId="{AED09AD2-0AB9-F848-ACCB-21942DF1282A}" type="presParOf" srcId="{91D93800-1FF4-6141-9631-837103003C80}" destId="{D6BCB5AA-2E80-D04C-83D4-0912E043F3BF}" srcOrd="3" destOrd="0" presId="urn:microsoft.com/office/officeart/2005/8/layout/equation1"/>
    <dgm:cxn modelId="{D8B67F45-3E38-E94A-9689-51A6A572DA1F}" type="presParOf" srcId="{91D93800-1FF4-6141-9631-837103003C80}" destId="{1D04FA8F-F14A-4346-8DA3-FE785A814ADF}" srcOrd="4" destOrd="0" presId="urn:microsoft.com/office/officeart/2005/8/layout/equation1"/>
    <dgm:cxn modelId="{D4DD6EE5-69FA-E04E-A273-CC1BA2324730}" type="presParOf" srcId="{91D93800-1FF4-6141-9631-837103003C80}" destId="{C0AEEC79-3C4C-5940-A026-C8DB2F63F8B2}" srcOrd="5" destOrd="0" presId="urn:microsoft.com/office/officeart/2005/8/layout/equation1"/>
    <dgm:cxn modelId="{929231F7-A609-DD40-89D9-084DE0AE1C25}" type="presParOf" srcId="{91D93800-1FF4-6141-9631-837103003C80}" destId="{8F9A70B9-5516-CC47-8DA2-77386C0CC4D1}" srcOrd="6" destOrd="0" presId="urn:microsoft.com/office/officeart/2005/8/layout/equation1"/>
    <dgm:cxn modelId="{22905849-B0E5-8041-8441-B705EBC6C5C6}" type="presParOf" srcId="{91D93800-1FF4-6141-9631-837103003C80}" destId="{F22591D6-65BE-594B-8867-2BBD9D6C42B3}" srcOrd="7" destOrd="0" presId="urn:microsoft.com/office/officeart/2005/8/layout/equation1"/>
    <dgm:cxn modelId="{108A16E2-E120-D74E-854C-80AFF110061C}" type="presParOf" srcId="{91D93800-1FF4-6141-9631-837103003C80}" destId="{FE2274F9-F8A1-9D41-91C1-C0A99D3B79B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AA61D-4D69-BC43-AEC4-D56EB80C5AF3}">
      <dsp:nvSpPr>
        <dsp:cNvPr id="0" name=""/>
        <dsp:cNvSpPr/>
      </dsp:nvSpPr>
      <dsp:spPr>
        <a:xfrm>
          <a:off x="646020" y="85853"/>
          <a:ext cx="1776278" cy="17762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Cognitive</a:t>
          </a:r>
          <a:endParaRPr lang="en-US" sz="1500" b="1" kern="120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sp:txBody>
      <dsp:txXfrm>
        <a:off x="882857" y="396702"/>
        <a:ext cx="1302604" cy="799325"/>
      </dsp:txXfrm>
    </dsp:sp>
    <dsp:sp modelId="{DA29E000-E974-7D43-ACC9-E51EEBB986E2}">
      <dsp:nvSpPr>
        <dsp:cNvPr id="0" name=""/>
        <dsp:cNvSpPr/>
      </dsp:nvSpPr>
      <dsp:spPr>
        <a:xfrm>
          <a:off x="1286961" y="1196027"/>
          <a:ext cx="1776278" cy="17762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Physiological</a:t>
          </a:r>
          <a:endParaRPr lang="en-US" sz="1500" b="1" kern="120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sp:txBody>
      <dsp:txXfrm>
        <a:off x="1830206" y="1654899"/>
        <a:ext cx="1065767" cy="976953"/>
      </dsp:txXfrm>
    </dsp:sp>
    <dsp:sp modelId="{AE6ABA67-4C9F-9E4B-8EA5-9C3515E0D8D8}">
      <dsp:nvSpPr>
        <dsp:cNvPr id="0" name=""/>
        <dsp:cNvSpPr/>
      </dsp:nvSpPr>
      <dsp:spPr>
        <a:xfrm>
          <a:off x="5079" y="1196027"/>
          <a:ext cx="1776278" cy="17762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Behavioral</a:t>
          </a:r>
          <a:endParaRPr lang="en-US" sz="1500" b="1" kern="120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sp:txBody>
      <dsp:txXfrm>
        <a:off x="172346" y="1654899"/>
        <a:ext cx="1065767" cy="976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08172-F774-CF46-9A32-C94D701F5FF7}">
      <dsp:nvSpPr>
        <dsp:cNvPr id="0" name=""/>
        <dsp:cNvSpPr/>
      </dsp:nvSpPr>
      <dsp:spPr>
        <a:xfrm>
          <a:off x="-4591067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C2A2E-BF28-014D-B28D-3A19B6F14A4A}">
      <dsp:nvSpPr>
        <dsp:cNvPr id="0" name=""/>
        <dsp:cNvSpPr/>
      </dsp:nvSpPr>
      <dsp:spPr>
        <a:xfrm>
          <a:off x="463397" y="312440"/>
          <a:ext cx="4473244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Impaired Control</a:t>
          </a:r>
          <a:endParaRPr lang="en-US" sz="2800" kern="1200"/>
        </a:p>
      </dsp:txBody>
      <dsp:txXfrm>
        <a:off x="463397" y="312440"/>
        <a:ext cx="4473244" cy="625205"/>
      </dsp:txXfrm>
    </dsp:sp>
    <dsp:sp modelId="{C8C86B50-051F-F842-9D29-28429A648E4F}">
      <dsp:nvSpPr>
        <dsp:cNvPr id="0" name=""/>
        <dsp:cNvSpPr/>
      </dsp:nvSpPr>
      <dsp:spPr>
        <a:xfrm>
          <a:off x="51918" y="234289"/>
          <a:ext cx="822958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906E0-67E4-BD45-95FE-C8F24DA7BD85}">
      <dsp:nvSpPr>
        <dsp:cNvPr id="0" name=""/>
        <dsp:cNvSpPr/>
      </dsp:nvSpPr>
      <dsp:spPr>
        <a:xfrm>
          <a:off x="821841" y="1250411"/>
          <a:ext cx="4114800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Social Impairment</a:t>
          </a:r>
          <a:endParaRPr lang="en-US" sz="2800" kern="1200"/>
        </a:p>
      </dsp:txBody>
      <dsp:txXfrm>
        <a:off x="821841" y="1250411"/>
        <a:ext cx="4114800" cy="625205"/>
      </dsp:txXfrm>
    </dsp:sp>
    <dsp:sp modelId="{DAC58E1A-45D6-C340-84C3-03051683EA18}">
      <dsp:nvSpPr>
        <dsp:cNvPr id="0" name=""/>
        <dsp:cNvSpPr/>
      </dsp:nvSpPr>
      <dsp:spPr>
        <a:xfrm>
          <a:off x="431088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E8F3E-F5A9-3A4A-9386-FE784895CC44}">
      <dsp:nvSpPr>
        <dsp:cNvPr id="0" name=""/>
        <dsp:cNvSpPr/>
      </dsp:nvSpPr>
      <dsp:spPr>
        <a:xfrm>
          <a:off x="821841" y="2188382"/>
          <a:ext cx="4114800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Risky Use</a:t>
          </a:r>
          <a:endParaRPr lang="en-US" sz="2800" kern="1200"/>
        </a:p>
      </dsp:txBody>
      <dsp:txXfrm>
        <a:off x="821841" y="2188382"/>
        <a:ext cx="4114800" cy="625205"/>
      </dsp:txXfrm>
    </dsp:sp>
    <dsp:sp modelId="{A26380D9-59C7-4248-A165-A776D041D1F4}">
      <dsp:nvSpPr>
        <dsp:cNvPr id="0" name=""/>
        <dsp:cNvSpPr/>
      </dsp:nvSpPr>
      <dsp:spPr>
        <a:xfrm>
          <a:off x="431088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FA35A-9C36-F84B-A5EC-4E9BBCCC7664}">
      <dsp:nvSpPr>
        <dsp:cNvPr id="0" name=""/>
        <dsp:cNvSpPr/>
      </dsp:nvSpPr>
      <dsp:spPr>
        <a:xfrm>
          <a:off x="463397" y="3126353"/>
          <a:ext cx="4473244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Pharmacological Criteria</a:t>
          </a:r>
          <a:endParaRPr lang="en-US" sz="2800" kern="1200"/>
        </a:p>
      </dsp:txBody>
      <dsp:txXfrm>
        <a:off x="463397" y="3126353"/>
        <a:ext cx="4473244" cy="625205"/>
      </dsp:txXfrm>
    </dsp:sp>
    <dsp:sp modelId="{F1792D70-7763-D343-93BA-4EECE176139A}">
      <dsp:nvSpPr>
        <dsp:cNvPr id="0" name=""/>
        <dsp:cNvSpPr/>
      </dsp:nvSpPr>
      <dsp:spPr>
        <a:xfrm>
          <a:off x="72643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7C73B-6FB9-8846-8892-1AD9F518737C}">
      <dsp:nvSpPr>
        <dsp:cNvPr id="0" name=""/>
        <dsp:cNvSpPr/>
      </dsp:nvSpPr>
      <dsp:spPr>
        <a:xfrm>
          <a:off x="0" y="212745"/>
          <a:ext cx="7640320" cy="5133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Impaired Control</a:t>
          </a:r>
          <a:endParaRPr lang="en-US" sz="2200" kern="1200"/>
        </a:p>
      </dsp:txBody>
      <dsp:txXfrm>
        <a:off x="25058" y="237803"/>
        <a:ext cx="7590204" cy="463193"/>
      </dsp:txXfrm>
    </dsp:sp>
    <dsp:sp modelId="{01BBE6AC-F3FE-724C-B253-1326ABDDED88}">
      <dsp:nvSpPr>
        <dsp:cNvPr id="0" name=""/>
        <dsp:cNvSpPr/>
      </dsp:nvSpPr>
      <dsp:spPr>
        <a:xfrm>
          <a:off x="0" y="726054"/>
          <a:ext cx="7640320" cy="24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58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u="none" kern="120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Opioids are often taken in larger amounts or over a longer period than was intended.</a:t>
          </a:r>
          <a:endParaRPr lang="en-US" sz="1700" b="0" u="none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u="none" kern="120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There is a persistent desire or unsuccessful efforts to cut down or control opioid use.</a:t>
          </a:r>
          <a:endParaRPr lang="en-US" sz="1700" b="0" u="none" kern="120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u="none" kern="120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A great deal of time is spent in activities necessary to obtain the opioid, use the opioid, or recover from its effects.</a:t>
          </a:r>
          <a:endParaRPr lang="en-US" sz="1700" b="0" u="none" kern="120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u="none" kern="120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Craving, or a strong desire or urge to use opioids.</a:t>
          </a:r>
          <a:endParaRPr lang="en-US" sz="1700" b="0" u="none" kern="120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sp:txBody>
      <dsp:txXfrm>
        <a:off x="0" y="726054"/>
        <a:ext cx="7640320" cy="2434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0F53E-94D3-5F46-B22F-2CDFF1F6CACE}">
      <dsp:nvSpPr>
        <dsp:cNvPr id="0" name=""/>
        <dsp:cNvSpPr/>
      </dsp:nvSpPr>
      <dsp:spPr>
        <a:xfrm>
          <a:off x="0" y="202859"/>
          <a:ext cx="7620000" cy="5733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Social Impairment</a:t>
          </a:r>
          <a:endParaRPr lang="en-US" sz="2400" kern="1200"/>
        </a:p>
      </dsp:txBody>
      <dsp:txXfrm>
        <a:off x="27989" y="230848"/>
        <a:ext cx="7564022" cy="517370"/>
      </dsp:txXfrm>
    </dsp:sp>
    <dsp:sp modelId="{35875C3D-5075-064E-BF46-8D2EB8B6338F}">
      <dsp:nvSpPr>
        <dsp:cNvPr id="0" name=""/>
        <dsp:cNvSpPr/>
      </dsp:nvSpPr>
      <dsp:spPr>
        <a:xfrm>
          <a:off x="0" y="776208"/>
          <a:ext cx="7620000" cy="264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kern="120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Recurrent opioid use resulting in a failure to fulfill major role obligations at work, school, or home.</a:t>
          </a:r>
          <a:endParaRPr lang="en-US" sz="1900" b="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kern="120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Continued opioid use despite having persistent or recurrent social or interpersonal problems caused or exacerbated by the effects of opioids.</a:t>
          </a:r>
          <a:endParaRPr lang="en-US" sz="1900" b="0" kern="120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kern="120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Important social, occupational, or recreational activities are given up or reduced because of opioid use.</a:t>
          </a:r>
          <a:endParaRPr lang="en-US" sz="1900" b="0" kern="120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sp:txBody>
      <dsp:txXfrm>
        <a:off x="0" y="776208"/>
        <a:ext cx="7620000" cy="26467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1CC19-1620-304A-976F-6871C03EF173}">
      <dsp:nvSpPr>
        <dsp:cNvPr id="0" name=""/>
        <dsp:cNvSpPr/>
      </dsp:nvSpPr>
      <dsp:spPr>
        <a:xfrm>
          <a:off x="0" y="205599"/>
          <a:ext cx="7162800" cy="597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Risky Use</a:t>
          </a:r>
          <a:endParaRPr lang="en-US" sz="2500" kern="1200"/>
        </a:p>
      </dsp:txBody>
      <dsp:txXfrm>
        <a:off x="29145" y="234744"/>
        <a:ext cx="7104510" cy="538751"/>
      </dsp:txXfrm>
    </dsp:sp>
    <dsp:sp modelId="{ABA63136-B2CE-BF47-A5B9-FE2712464435}">
      <dsp:nvSpPr>
        <dsp:cNvPr id="0" name=""/>
        <dsp:cNvSpPr/>
      </dsp:nvSpPr>
      <dsp:spPr>
        <a:xfrm>
          <a:off x="0" y="802640"/>
          <a:ext cx="7162800" cy="3148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1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Recurrent opioid use in situations in which it is physically hazardous.</a:t>
          </a:r>
          <a:endParaRPr lang="en-US" sz="2000" b="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Continued opioid use despite knowledge of having a persistent or recurrent physical or psychological problem that is likely to have been caused or exacerbated by the substance.</a:t>
          </a:r>
          <a:endParaRPr lang="en-US" sz="2000" b="0" kern="120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sp:txBody>
      <dsp:txXfrm>
        <a:off x="0" y="802640"/>
        <a:ext cx="7162800" cy="31484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4C442-D1D2-7643-A83C-6F799DECAC59}">
      <dsp:nvSpPr>
        <dsp:cNvPr id="0" name=""/>
        <dsp:cNvSpPr/>
      </dsp:nvSpPr>
      <dsp:spPr>
        <a:xfrm>
          <a:off x="0" y="152396"/>
          <a:ext cx="7772400" cy="561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Pharmacological Criteria</a:t>
          </a:r>
          <a:endParaRPr lang="en-US" sz="2300" kern="1200" dirty="0"/>
        </a:p>
      </dsp:txBody>
      <dsp:txXfrm>
        <a:off x="27415" y="179811"/>
        <a:ext cx="7717570" cy="506769"/>
      </dsp:txXfrm>
    </dsp:sp>
    <dsp:sp modelId="{CD35A741-8253-1E40-BA21-7304036E2054}">
      <dsp:nvSpPr>
        <dsp:cNvPr id="0" name=""/>
        <dsp:cNvSpPr/>
      </dsp:nvSpPr>
      <dsp:spPr>
        <a:xfrm>
          <a:off x="0" y="713996"/>
          <a:ext cx="7772400" cy="345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Tolerance, as defined by either of the following: </a:t>
          </a:r>
          <a:endParaRPr lang="en-US" sz="1800" b="1" kern="1200" dirty="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kern="120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A need for markedly increased amounts of opioids to achieve intoxication or desired effect.</a:t>
          </a:r>
          <a:endParaRPr lang="en-US" sz="1800" b="0" kern="120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kern="1200" dirty="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A markedly diminished effect with continued use of the same amount of an opioid.</a:t>
          </a:r>
          <a:endParaRPr lang="en-US" sz="1800" b="0" kern="1200" dirty="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kern="120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Note: This criterion is not considered to be met for those taking opioids solely under appropriate medical supervision.</a:t>
          </a:r>
          <a:endParaRPr lang="en-US" sz="1800" b="0" kern="120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Withdrawal, as manifested by either of the following:</a:t>
          </a:r>
          <a:endParaRPr lang="en-US" sz="1800" b="1" kern="120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kern="1200" dirty="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The characteristic opioid withdrawal </a:t>
          </a:r>
          <a:r>
            <a:rPr lang="en-US" sz="1800" b="0" kern="1200" dirty="0" err="1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syndromeOpioids</a:t>
          </a:r>
          <a:r>
            <a:rPr lang="en-US" sz="1800" b="0" kern="1200" dirty="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 (or a closely related substance) are taken to relieve or avoid withdrawal symptoms.</a:t>
          </a:r>
          <a:endParaRPr lang="en-US" sz="1800" b="0" kern="1200" dirty="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kern="1200" smtClean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rPr>
            <a:t>Note: This criterion is not considered to be met for those individuals taking opioids solely under appropriate medical supervision.</a:t>
          </a:r>
          <a:endParaRPr lang="en-US" sz="1800" b="0" kern="1200">
            <a:solidFill>
              <a:srgbClr val="003399"/>
            </a:solidFill>
            <a:latin typeface="Calibri" charset="0"/>
            <a:ea typeface="Calibri" charset="0"/>
            <a:cs typeface="Calibri" charset="0"/>
          </a:endParaRPr>
        </a:p>
      </dsp:txBody>
      <dsp:txXfrm>
        <a:off x="0" y="713996"/>
        <a:ext cx="7772400" cy="34503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F79D4-EC52-9240-8F62-1EF0CF99EA6D}">
      <dsp:nvSpPr>
        <dsp:cNvPr id="0" name=""/>
        <dsp:cNvSpPr/>
      </dsp:nvSpPr>
      <dsp:spPr>
        <a:xfrm>
          <a:off x="1361" y="1317489"/>
          <a:ext cx="1804940" cy="18049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Meet definition of “federally-assisted”</a:t>
          </a:r>
          <a:endParaRPr lang="en-US" sz="1800" kern="1200"/>
        </a:p>
      </dsp:txBody>
      <dsp:txXfrm>
        <a:off x="265688" y="1581816"/>
        <a:ext cx="1276286" cy="1276286"/>
      </dsp:txXfrm>
    </dsp:sp>
    <dsp:sp modelId="{22361AB8-7F4B-A548-A56A-A172C913B097}">
      <dsp:nvSpPr>
        <dsp:cNvPr id="0" name=""/>
        <dsp:cNvSpPr/>
      </dsp:nvSpPr>
      <dsp:spPr>
        <a:xfrm>
          <a:off x="1952863" y="1696527"/>
          <a:ext cx="1046865" cy="104686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091625" y="2096848"/>
        <a:ext cx="769341" cy="246223"/>
      </dsp:txXfrm>
    </dsp:sp>
    <dsp:sp modelId="{1D04FA8F-F14A-4346-8DA3-FE785A814ADF}">
      <dsp:nvSpPr>
        <dsp:cNvPr id="0" name=""/>
        <dsp:cNvSpPr/>
      </dsp:nvSpPr>
      <dsp:spPr>
        <a:xfrm>
          <a:off x="3146289" y="1317489"/>
          <a:ext cx="1804940" cy="18049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Meet definition of a “program”</a:t>
          </a:r>
          <a:endParaRPr lang="en-US" sz="1800" kern="1200"/>
        </a:p>
      </dsp:txBody>
      <dsp:txXfrm>
        <a:off x="3410616" y="1581816"/>
        <a:ext cx="1276286" cy="1276286"/>
      </dsp:txXfrm>
    </dsp:sp>
    <dsp:sp modelId="{8F9A70B9-5516-CC47-8DA2-77386C0CC4D1}">
      <dsp:nvSpPr>
        <dsp:cNvPr id="0" name=""/>
        <dsp:cNvSpPr/>
      </dsp:nvSpPr>
      <dsp:spPr>
        <a:xfrm>
          <a:off x="5097791" y="1696527"/>
          <a:ext cx="1046865" cy="1046865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236553" y="1912181"/>
        <a:ext cx="769341" cy="615557"/>
      </dsp:txXfrm>
    </dsp:sp>
    <dsp:sp modelId="{FE2274F9-F8A1-9D41-91C1-C0A99D3B79B4}">
      <dsp:nvSpPr>
        <dsp:cNvPr id="0" name=""/>
        <dsp:cNvSpPr/>
      </dsp:nvSpPr>
      <dsp:spPr>
        <a:xfrm>
          <a:off x="6291217" y="1317489"/>
          <a:ext cx="1804940" cy="1804940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Subject to privacy restrictions under 42 CFR, part 2</a:t>
          </a:r>
          <a:endParaRPr lang="en-US" sz="1800" kern="1200"/>
        </a:p>
      </dsp:txBody>
      <dsp:txXfrm>
        <a:off x="6555544" y="1581816"/>
        <a:ext cx="1276286" cy="12762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F79D4-EC52-9240-8F62-1EF0CF99EA6D}">
      <dsp:nvSpPr>
        <dsp:cNvPr id="0" name=""/>
        <dsp:cNvSpPr/>
      </dsp:nvSpPr>
      <dsp:spPr>
        <a:xfrm>
          <a:off x="1330" y="469191"/>
          <a:ext cx="1764176" cy="1764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Meet definition of “federally-assisted”</a:t>
          </a:r>
          <a:endParaRPr lang="en-US" sz="1800" kern="1200"/>
        </a:p>
      </dsp:txBody>
      <dsp:txXfrm>
        <a:off x="259688" y="727549"/>
        <a:ext cx="1247460" cy="1247460"/>
      </dsp:txXfrm>
    </dsp:sp>
    <dsp:sp modelId="{22361AB8-7F4B-A548-A56A-A172C913B097}">
      <dsp:nvSpPr>
        <dsp:cNvPr id="0" name=""/>
        <dsp:cNvSpPr/>
      </dsp:nvSpPr>
      <dsp:spPr>
        <a:xfrm>
          <a:off x="1908758" y="839668"/>
          <a:ext cx="1023222" cy="1023222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044386" y="1230948"/>
        <a:ext cx="751966" cy="240662"/>
      </dsp:txXfrm>
    </dsp:sp>
    <dsp:sp modelId="{1D04FA8F-F14A-4346-8DA3-FE785A814ADF}">
      <dsp:nvSpPr>
        <dsp:cNvPr id="0" name=""/>
        <dsp:cNvSpPr/>
      </dsp:nvSpPr>
      <dsp:spPr>
        <a:xfrm>
          <a:off x="3075231" y="469191"/>
          <a:ext cx="1764176" cy="1764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Meet definition of a “program”</a:t>
          </a:r>
          <a:endParaRPr lang="en-US" sz="1800" kern="1200"/>
        </a:p>
      </dsp:txBody>
      <dsp:txXfrm>
        <a:off x="3333589" y="727549"/>
        <a:ext cx="1247460" cy="1247460"/>
      </dsp:txXfrm>
    </dsp:sp>
    <dsp:sp modelId="{8F9A70B9-5516-CC47-8DA2-77386C0CC4D1}">
      <dsp:nvSpPr>
        <dsp:cNvPr id="0" name=""/>
        <dsp:cNvSpPr/>
      </dsp:nvSpPr>
      <dsp:spPr>
        <a:xfrm>
          <a:off x="4982659" y="839668"/>
          <a:ext cx="1023222" cy="1023222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118287" y="1050452"/>
        <a:ext cx="751966" cy="601654"/>
      </dsp:txXfrm>
    </dsp:sp>
    <dsp:sp modelId="{FE2274F9-F8A1-9D41-91C1-C0A99D3B79B4}">
      <dsp:nvSpPr>
        <dsp:cNvPr id="0" name=""/>
        <dsp:cNvSpPr/>
      </dsp:nvSpPr>
      <dsp:spPr>
        <a:xfrm>
          <a:off x="6149132" y="469191"/>
          <a:ext cx="1764176" cy="1764176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Subject to privacy restrictions under 42 CFR, part 2</a:t>
          </a:r>
          <a:endParaRPr lang="en-US" sz="1800" kern="1200"/>
        </a:p>
      </dsp:txBody>
      <dsp:txXfrm>
        <a:off x="6407490" y="727549"/>
        <a:ext cx="1247460" cy="1247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r>
              <a:rPr lang="en-US" baseline="0" dirty="0" smtClean="0"/>
              <a:t> of knowledge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Focus on most challenging case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Knowing the criteria also helps identify progress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2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Neurobiology = source of compassion/understanding </a:t>
            </a:r>
          </a:p>
          <a:p>
            <a:endParaRPr lang="en-US" dirty="0" smtClean="0"/>
          </a:p>
          <a:p>
            <a:r>
              <a:rPr lang="en-US" dirty="0" smtClean="0"/>
              <a:t>Dopamine present = remember, when its not – nothing</a:t>
            </a:r>
            <a:r>
              <a:rPr lang="en-US" baseline="0" dirty="0" smtClean="0"/>
              <a:t> seems to stick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Memory, decision making, emotional reactions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Drugs artificially inflate dopamine secretion/duration at synapses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Drugs abnormally activate this system, and other activities that should no longer compare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Severity of drug use – long lasting 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chages</a:t>
            </a:r>
            <a:r>
              <a:rPr lang="en-US" sz="11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brain circuits, repeated relapse and intense drug craving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30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Review</a:t>
            </a:r>
            <a:r>
              <a:rPr lang="en-US" baseline="0" smtClean="0"/>
              <a:t> of knowledge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2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Grey</a:t>
            </a:r>
            <a:r>
              <a:rPr lang="en-US" baseline="0" dirty="0" smtClean="0"/>
              <a:t>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2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refills, difficulty following through with alternative treatment, requesting higher doses, fear/anger </a:t>
            </a:r>
          </a:p>
          <a:p>
            <a:r>
              <a:rPr lang="en-US" dirty="0" smtClean="0"/>
              <a:t>Response to titration plans, loss of work, emotional symptoms (depression, anxiety, irritability)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6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9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3399"/>
          </a:solidFill>
          <a:latin typeface="Calibri" charset="0"/>
          <a:ea typeface="Calibri" charset="0"/>
          <a:cs typeface="Calibri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3399"/>
          </a:solidFill>
          <a:latin typeface="Calibri" charset="0"/>
          <a:ea typeface="Calibri" charset="0"/>
          <a:cs typeface="Calibri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2.jpeg"/>
          <p:cNvPicPr/>
          <p:nvPr/>
        </p:nvPicPr>
        <p:blipFill>
          <a:blip r:embed="rId2">
            <a:extLst/>
          </a:blip>
          <a:srcRect b="725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41"/>
          <p:cNvGrpSpPr/>
          <p:nvPr/>
        </p:nvGrpSpPr>
        <p:grpSpPr>
          <a:xfrm>
            <a:off x="2646758" y="4007906"/>
            <a:ext cx="6497243" cy="1135595"/>
            <a:chOff x="0" y="0"/>
            <a:chExt cx="6497241" cy="1135593"/>
          </a:xfrm>
        </p:grpSpPr>
        <p:grpSp>
          <p:nvGrpSpPr>
            <p:cNvPr id="3" name="Group 37"/>
            <p:cNvGrpSpPr/>
            <p:nvPr/>
          </p:nvGrpSpPr>
          <p:grpSpPr>
            <a:xfrm>
              <a:off x="2471651" y="0"/>
              <a:ext cx="4025591" cy="1135594"/>
              <a:chOff x="0" y="0"/>
              <a:chExt cx="4025589" cy="1135593"/>
            </a:xfrm>
          </p:grpSpPr>
          <p:pic>
            <p:nvPicPr>
              <p:cNvPr id="35" name="image3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965331" y="0"/>
                <a:ext cx="2060259" cy="11355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" name="image4.ti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965332" cy="11355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" name="Group 40"/>
            <p:cNvGrpSpPr/>
            <p:nvPr/>
          </p:nvGrpSpPr>
          <p:grpSpPr>
            <a:xfrm>
              <a:off x="-1" y="115715"/>
              <a:ext cx="2521832" cy="904164"/>
              <a:chOff x="0" y="0"/>
              <a:chExt cx="2521830" cy="904163"/>
            </a:xfrm>
          </p:grpSpPr>
          <p:pic>
            <p:nvPicPr>
              <p:cNvPr id="38" name="image5.tif"/>
              <p:cNvPicPr/>
              <p:nvPr/>
            </p:nvPicPr>
            <p:blipFill>
              <a:blip r:embed="rId5">
                <a:extLst/>
              </a:blip>
              <a:srcRect r="59208" b="40507"/>
              <a:stretch>
                <a:fillRect/>
              </a:stretch>
            </p:blipFill>
            <p:spPr>
              <a:xfrm>
                <a:off x="-1" y="52232"/>
                <a:ext cx="1723266" cy="7997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" name="image6.tif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617666" y="0"/>
                <a:ext cx="904165" cy="90416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42" name="Shape 42"/>
          <p:cNvSpPr/>
          <p:nvPr/>
        </p:nvSpPr>
        <p:spPr>
          <a:xfrm>
            <a:off x="401305" y="4116351"/>
            <a:ext cx="2290754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lvl="0" algn="ctr">
              <a:defRPr sz="1800"/>
            </a:pPr>
            <a:r>
              <a:rPr sz="2400" b="1">
                <a:solidFill>
                  <a:srgbClr val="AAC2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Bassett-UMass </a:t>
            </a:r>
            <a:endParaRPr sz="140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 sz="1800"/>
            </a:pPr>
            <a:r>
              <a:rPr sz="2400" b="1">
                <a:solidFill>
                  <a:srgbClr val="AAC2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MAT ECHO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76399621"/>
              </p:ext>
            </p:extLst>
          </p:nvPr>
        </p:nvGraphicFramePr>
        <p:xfrm>
          <a:off x="1066800" y="508000"/>
          <a:ext cx="7162800" cy="415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46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6795350"/>
              </p:ext>
            </p:extLst>
          </p:nvPr>
        </p:nvGraphicFramePr>
        <p:xfrm>
          <a:off x="711200" y="397510"/>
          <a:ext cx="7772400" cy="4316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37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311701" y="158675"/>
            <a:ext cx="8520600" cy="572700"/>
          </a:xfrm>
          <a:prstGeom prst="rect">
            <a:avLst/>
          </a:prstGeom>
        </p:spPr>
        <p:txBody>
          <a:bodyPr/>
          <a:lstStyle>
            <a:lvl1pPr algn="ctr">
              <a:defRPr sz="29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900" b="1" smtClean="0">
                <a:solidFill>
                  <a:srgbClr val="003399"/>
                </a:solidFill>
              </a:rPr>
              <a:t>Three C’s of Psychological Dependence</a:t>
            </a:r>
            <a:endParaRPr sz="2900" b="1">
              <a:solidFill>
                <a:srgbClr val="003399"/>
              </a:solidFill>
            </a:endParaRP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311701" y="1219200"/>
            <a:ext cx="8520602" cy="3677920"/>
          </a:xfrm>
          <a:prstGeom prst="rect">
            <a:avLst/>
          </a:prstGeom>
        </p:spPr>
        <p:txBody>
          <a:bodyPr/>
          <a:lstStyle/>
          <a:p>
            <a:pPr lvl="1" indent="228600">
              <a:lnSpc>
                <a:spcPct val="100000"/>
              </a:lnSpc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003399"/>
                </a:solidFill>
                <a:latin typeface="Calibri" pitchFamily="34" charset="0"/>
              </a:rPr>
              <a:t>Control (loss of)/compulsive use</a:t>
            </a:r>
          </a:p>
          <a:p>
            <a:pPr lvl="1" indent="228600">
              <a:lnSpc>
                <a:spcPct val="100000"/>
              </a:lnSpc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003399"/>
                </a:solidFill>
                <a:latin typeface="Calibri" pitchFamily="34" charset="0"/>
              </a:rPr>
              <a:t>Craving</a:t>
            </a:r>
          </a:p>
          <a:p>
            <a:pPr lvl="1" indent="228600">
              <a:lnSpc>
                <a:spcPct val="100000"/>
              </a:lnSpc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003399"/>
                </a:solidFill>
                <a:latin typeface="Calibri" pitchFamily="34" charset="0"/>
              </a:rPr>
              <a:t>Consequences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12</a:t>
            </a:fld>
            <a:endParaRPr sz="10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996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311701" y="158675"/>
            <a:ext cx="8520600" cy="572700"/>
          </a:xfrm>
          <a:prstGeom prst="rect">
            <a:avLst/>
          </a:prstGeom>
        </p:spPr>
        <p:txBody>
          <a:bodyPr/>
          <a:lstStyle>
            <a:lvl1pPr algn="ctr">
              <a:defRPr sz="29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900" b="1" smtClean="0">
                <a:solidFill>
                  <a:srgbClr val="003399"/>
                </a:solidFill>
              </a:rPr>
              <a:t>Assessment with patients who lack insight</a:t>
            </a:r>
            <a:endParaRPr sz="2900" b="1">
              <a:solidFill>
                <a:srgbClr val="003399"/>
              </a:solidFill>
            </a:endParaRP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311701" y="731375"/>
            <a:ext cx="8520602" cy="4165745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03399"/>
                </a:solidFill>
                <a:latin typeface="Calibri" pitchFamily="34" charset="0"/>
              </a:rPr>
              <a:t>Very difficult – Time</a:t>
            </a:r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03399"/>
                </a:solidFill>
                <a:latin typeface="Calibri" pitchFamily="34" charset="0"/>
              </a:rPr>
              <a:t>Educate (hunger analogy)</a:t>
            </a:r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003399"/>
                </a:solidFill>
                <a:latin typeface="Calibri" pitchFamily="34" charset="0"/>
              </a:rPr>
              <a:t>Primary reliance </a:t>
            </a:r>
            <a:r>
              <a:rPr lang="en-US" sz="1800" dirty="0">
                <a:solidFill>
                  <a:srgbClr val="003399"/>
                </a:solidFill>
                <a:latin typeface="Calibri" pitchFamily="34" charset="0"/>
              </a:rPr>
              <a:t>on objective data in office (</a:t>
            </a:r>
            <a:r>
              <a:rPr lang="en-US" sz="1800" dirty="0" err="1">
                <a:solidFill>
                  <a:srgbClr val="003399"/>
                </a:solidFill>
                <a:latin typeface="Calibri" pitchFamily="34" charset="0"/>
              </a:rPr>
              <a:t>Utox</a:t>
            </a:r>
            <a:r>
              <a:rPr lang="en-US" sz="1800" dirty="0">
                <a:solidFill>
                  <a:srgbClr val="003399"/>
                </a:solidFill>
                <a:latin typeface="Calibri" pitchFamily="34" charset="0"/>
              </a:rPr>
              <a:t> screens, pill counts, </a:t>
            </a:r>
            <a:r>
              <a:rPr lang="en-US" sz="1800" dirty="0" err="1">
                <a:solidFill>
                  <a:srgbClr val="003399"/>
                </a:solidFill>
                <a:latin typeface="Calibri" pitchFamily="34" charset="0"/>
              </a:rPr>
              <a:t>appt</a:t>
            </a:r>
            <a:r>
              <a:rPr lang="en-US" sz="1800" dirty="0">
                <a:solidFill>
                  <a:srgbClr val="003399"/>
                </a:solidFill>
                <a:latin typeface="Calibri" pitchFamily="34" charset="0"/>
              </a:rPr>
              <a:t> show rate, openness to alternative treatments, interaction with other providers in your health system, Prescription monitoring programs)</a:t>
            </a:r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03399"/>
                </a:solidFill>
                <a:latin typeface="Calibri" pitchFamily="34" charset="0"/>
              </a:rPr>
              <a:t>Worsening mental health symptoms</a:t>
            </a:r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03399"/>
                </a:solidFill>
                <a:latin typeface="Calibri" pitchFamily="34" charset="0"/>
              </a:rPr>
              <a:t>Moving away from functional goals</a:t>
            </a:r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03399"/>
                </a:solidFill>
                <a:latin typeface="Calibri" pitchFamily="34" charset="0"/>
              </a:rPr>
              <a:t>Loop in family members</a:t>
            </a:r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03399"/>
                </a:solidFill>
                <a:latin typeface="Calibri" pitchFamily="34" charset="0"/>
              </a:rPr>
              <a:t>Normalize re-assessing for psychological dependence as part of safe </a:t>
            </a:r>
            <a:r>
              <a:rPr lang="en-US" sz="1800" dirty="0" smtClean="0">
                <a:solidFill>
                  <a:srgbClr val="003399"/>
                </a:solidFill>
                <a:latin typeface="Calibri" pitchFamily="34" charset="0"/>
              </a:rPr>
              <a:t>prescribing</a:t>
            </a:r>
            <a:endParaRPr lang="en-US" sz="18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13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1" y="4236720"/>
            <a:ext cx="655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3399"/>
                </a:solidFill>
              </a:rPr>
              <a:t>Mild </a:t>
            </a:r>
            <a:r>
              <a:rPr lang="en-US" b="1" smtClean="0">
                <a:solidFill>
                  <a:srgbClr val="003399"/>
                </a:solidFill>
              </a:rPr>
              <a:t>indiscretion     Repeated misuse     Opioid abuse    Opioid dependence </a:t>
            </a:r>
            <a:endParaRPr lang="en-US" b="1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032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311701" y="158675"/>
            <a:ext cx="8520600" cy="572700"/>
          </a:xfrm>
          <a:prstGeom prst="rect">
            <a:avLst/>
          </a:prstGeom>
        </p:spPr>
        <p:txBody>
          <a:bodyPr/>
          <a:lstStyle>
            <a:lvl1pPr algn="ctr">
              <a:defRPr sz="29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900" b="1" smtClean="0">
                <a:solidFill>
                  <a:srgbClr val="003399"/>
                </a:solidFill>
              </a:rPr>
              <a:t>42 Code of Federal Regulations (CFR) Part 2</a:t>
            </a:r>
            <a:endParaRPr sz="2900" b="1">
              <a:solidFill>
                <a:srgbClr val="003399"/>
              </a:solidFill>
            </a:endParaRP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311701" y="924560"/>
            <a:ext cx="8520602" cy="37978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00000"/>
              </a:lnSpc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200" smtClean="0">
                <a:solidFill>
                  <a:srgbClr val="003399"/>
                </a:solidFill>
                <a:latin typeface="Calibri" pitchFamily="34" charset="0"/>
              </a:rPr>
              <a:t>42 CFR Part 2 are unique privacy protections for patient records that contain content regarding alcohol and drug abuse. </a:t>
            </a:r>
          </a:p>
          <a:p>
            <a:pPr marL="342900" lvl="0" indent="-342900">
              <a:lnSpc>
                <a:spcPct val="100000"/>
              </a:lnSpc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200" smtClean="0">
                <a:solidFill>
                  <a:srgbClr val="003399"/>
                </a:solidFill>
                <a:latin typeface="Calibri" pitchFamily="34" charset="0"/>
              </a:rPr>
              <a:t>Rationale: stigma and fear of prosecution might discourage patients with SUDs from getting treatment. </a:t>
            </a:r>
            <a:endParaRPr lang="en-US" smtClean="0">
              <a:solidFill>
                <a:srgbClr val="003399"/>
              </a:solidFill>
              <a:latin typeface="Calibri" pitchFamily="34" charset="0"/>
            </a:endParaRPr>
          </a:p>
          <a:p>
            <a:pPr marL="228600" lvl="6" indent="-228600">
              <a:lnSpc>
                <a:spcPct val="100000"/>
              </a:lnSpc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14</a:t>
            </a:fld>
            <a:endParaRPr sz="10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6631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4305849"/>
              </p:ext>
            </p:extLst>
          </p:nvPr>
        </p:nvGraphicFramePr>
        <p:xfrm>
          <a:off x="589280" y="314960"/>
          <a:ext cx="8097520" cy="443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81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579120" y="2103120"/>
          <a:ext cx="7914640" cy="270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400" y="2499360"/>
            <a:ext cx="2143760" cy="1981200"/>
          </a:xfrm>
          <a:prstGeom prst="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2960" y="1181537"/>
            <a:ext cx="1189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3399"/>
                </a:solidFill>
                <a:latin typeface="Calibri"/>
                <a:cs typeface="Calibri"/>
              </a:rPr>
              <a:t>DEA-Licensed</a:t>
            </a:r>
            <a:endParaRPr lang="en-US" b="1">
              <a:solidFill>
                <a:srgbClr val="003399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6401" y="88930"/>
            <a:ext cx="55473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3399"/>
                </a:solidFill>
                <a:latin typeface="Calibri"/>
                <a:cs typeface="Calibri"/>
              </a:rPr>
              <a:t>What qualifies as a “program” and who qualifies as working in a “program”? (SUD care = ETOH/Drug diagnosis, treatment OR referral to treatment) 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solidFill>
                  <a:srgbClr val="003399"/>
                </a:solidFill>
                <a:latin typeface="Calibri"/>
                <a:cs typeface="Calibri"/>
              </a:rPr>
              <a:t>A provider that does not provide care in a general medical care facility, but holds itself out as providing SUD care.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solidFill>
                  <a:srgbClr val="003399"/>
                </a:solidFill>
                <a:latin typeface="Calibri"/>
                <a:cs typeface="Calibri"/>
              </a:rPr>
              <a:t>A provider is an identified unit (providing SUD care) within a general medical care facility.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solidFill>
                  <a:srgbClr val="003399"/>
                </a:solidFill>
                <a:latin typeface="Calibri"/>
                <a:cs typeface="Calibri"/>
              </a:rPr>
              <a:t>A provider in a general medical care facility with other medical personal, is a program if its primary function is SUD care </a:t>
            </a:r>
            <a:r>
              <a:rPr lang="en-US" b="1" u="sng" smtClean="0">
                <a:solidFill>
                  <a:srgbClr val="003399"/>
                </a:solidFill>
                <a:latin typeface="Calibri"/>
                <a:cs typeface="Calibri"/>
              </a:rPr>
              <a:t>and</a:t>
            </a:r>
            <a:r>
              <a:rPr lang="en-US" smtClean="0">
                <a:solidFill>
                  <a:srgbClr val="003399"/>
                </a:solidFill>
                <a:latin typeface="Calibri"/>
                <a:cs typeface="Calibri"/>
              </a:rPr>
              <a:t> is identified as such within the general medical care facility.</a:t>
            </a:r>
          </a:p>
          <a:p>
            <a:pPr marL="285750" indent="-285750">
              <a:buFont typeface="Arial"/>
              <a:buChar char="•"/>
            </a:pPr>
            <a:endParaRPr lang="en-US" smtClean="0"/>
          </a:p>
          <a:p>
            <a:pPr marL="285750" indent="-285750">
              <a:buFont typeface="Arial"/>
              <a:buChar char="•"/>
            </a:pPr>
            <a:endParaRPr lang="en-US" smtClean="0"/>
          </a:p>
          <a:p>
            <a:pPr marL="285750" indent="-285750">
              <a:buFont typeface="Arial"/>
              <a:buChar char="•"/>
            </a:pPr>
            <a:endParaRPr lang="en-US" smtClean="0"/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73200" y="1107440"/>
            <a:ext cx="701040" cy="408980"/>
          </a:xfrm>
          <a:prstGeom prst="downArrow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2570480"/>
            <a:ext cx="2407920" cy="1706880"/>
          </a:xfrm>
          <a:prstGeom prst="mathMultiply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2.jpeg"/>
          <p:cNvPicPr/>
          <p:nvPr/>
        </p:nvPicPr>
        <p:blipFill>
          <a:blip r:embed="rId2">
            <a:extLst/>
          </a:blip>
          <a:srcRect b="725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41"/>
          <p:cNvGrpSpPr/>
          <p:nvPr/>
        </p:nvGrpSpPr>
        <p:grpSpPr>
          <a:xfrm>
            <a:off x="2646758" y="4007906"/>
            <a:ext cx="6497243" cy="1135595"/>
            <a:chOff x="0" y="0"/>
            <a:chExt cx="6497241" cy="1135593"/>
          </a:xfrm>
        </p:grpSpPr>
        <p:grpSp>
          <p:nvGrpSpPr>
            <p:cNvPr id="3" name="Group 37"/>
            <p:cNvGrpSpPr/>
            <p:nvPr/>
          </p:nvGrpSpPr>
          <p:grpSpPr>
            <a:xfrm>
              <a:off x="2471651" y="0"/>
              <a:ext cx="4025591" cy="1135594"/>
              <a:chOff x="0" y="0"/>
              <a:chExt cx="4025589" cy="1135593"/>
            </a:xfrm>
          </p:grpSpPr>
          <p:pic>
            <p:nvPicPr>
              <p:cNvPr id="35" name="image3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965331" y="0"/>
                <a:ext cx="2060259" cy="11355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" name="image4.ti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965332" cy="11355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" name="Group 40"/>
            <p:cNvGrpSpPr/>
            <p:nvPr/>
          </p:nvGrpSpPr>
          <p:grpSpPr>
            <a:xfrm>
              <a:off x="-1" y="115715"/>
              <a:ext cx="2521832" cy="904164"/>
              <a:chOff x="0" y="0"/>
              <a:chExt cx="2521830" cy="904163"/>
            </a:xfrm>
          </p:grpSpPr>
          <p:pic>
            <p:nvPicPr>
              <p:cNvPr id="38" name="image5.tif"/>
              <p:cNvPicPr/>
              <p:nvPr/>
            </p:nvPicPr>
            <p:blipFill>
              <a:blip r:embed="rId5">
                <a:extLst/>
              </a:blip>
              <a:srcRect r="59208" b="40507"/>
              <a:stretch>
                <a:fillRect/>
              </a:stretch>
            </p:blipFill>
            <p:spPr>
              <a:xfrm>
                <a:off x="-1" y="52232"/>
                <a:ext cx="1723266" cy="7997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" name="image6.tif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617666" y="0"/>
                <a:ext cx="904165" cy="90416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42" name="Shape 42"/>
          <p:cNvSpPr/>
          <p:nvPr/>
        </p:nvSpPr>
        <p:spPr>
          <a:xfrm>
            <a:off x="401305" y="4116351"/>
            <a:ext cx="2290754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lvl="0" algn="ctr">
              <a:defRPr sz="1800"/>
            </a:pPr>
            <a:r>
              <a:rPr sz="2400" b="1">
                <a:solidFill>
                  <a:srgbClr val="AAC2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Bassett-UMass </a:t>
            </a:r>
            <a:endParaRPr sz="140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 sz="1800"/>
            </a:pPr>
            <a:r>
              <a:rPr sz="2400" b="1">
                <a:solidFill>
                  <a:srgbClr val="AAC2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MAT ECHO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171449" y="4444350"/>
            <a:ext cx="4225637" cy="6192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76655">
              <a:defRPr sz="1800">
                <a:solidFill>
                  <a:srgbClr val="000000"/>
                </a:solidFill>
              </a:defRPr>
            </a:pPr>
            <a:r>
              <a:rPr sz="1776" b="1">
                <a:solidFill>
                  <a:srgbClr val="0033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Bassett-UMass MAT ECHO</a:t>
            </a:r>
            <a:br>
              <a:rPr sz="1776" b="1">
                <a:solidFill>
                  <a:srgbClr val="0033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sz="1036" b="1">
                <a:solidFill>
                  <a:srgbClr val="0033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1.25.2017</a:t>
            </a:r>
          </a:p>
        </p:txBody>
      </p:sp>
      <p:grpSp>
        <p:nvGrpSpPr>
          <p:cNvPr id="2" name="Group 52"/>
          <p:cNvGrpSpPr/>
          <p:nvPr/>
        </p:nvGrpSpPr>
        <p:grpSpPr>
          <a:xfrm>
            <a:off x="4421459" y="4318089"/>
            <a:ext cx="4722541" cy="825411"/>
            <a:chOff x="0" y="0"/>
            <a:chExt cx="4722540" cy="825409"/>
          </a:xfrm>
        </p:grpSpPr>
        <p:grpSp>
          <p:nvGrpSpPr>
            <p:cNvPr id="3" name="Group 48"/>
            <p:cNvGrpSpPr/>
            <p:nvPr/>
          </p:nvGrpSpPr>
          <p:grpSpPr>
            <a:xfrm>
              <a:off x="1796527" y="0"/>
              <a:ext cx="2926014" cy="825410"/>
              <a:chOff x="0" y="0"/>
              <a:chExt cx="2926013" cy="825409"/>
            </a:xfrm>
          </p:grpSpPr>
          <p:pic>
            <p:nvPicPr>
              <p:cNvPr id="46" name="image3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428507" y="0"/>
                <a:ext cx="1497507" cy="8254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" name="image4.ti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1" y="0"/>
                <a:ext cx="1428509" cy="8254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" name="Group 51"/>
            <p:cNvGrpSpPr/>
            <p:nvPr/>
          </p:nvGrpSpPr>
          <p:grpSpPr>
            <a:xfrm>
              <a:off x="-1" y="84107"/>
              <a:ext cx="1833003" cy="657196"/>
              <a:chOff x="0" y="0"/>
              <a:chExt cx="1833001" cy="657194"/>
            </a:xfrm>
          </p:grpSpPr>
          <p:pic>
            <p:nvPicPr>
              <p:cNvPr id="49" name="image5.tif"/>
              <p:cNvPicPr/>
              <p:nvPr/>
            </p:nvPicPr>
            <p:blipFill>
              <a:blip r:embed="rId4">
                <a:extLst/>
              </a:blip>
              <a:srcRect r="59208" b="40507"/>
              <a:stretch>
                <a:fillRect/>
              </a:stretch>
            </p:blipFill>
            <p:spPr>
              <a:xfrm>
                <a:off x="-1" y="37965"/>
                <a:ext cx="1252562" cy="5812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" name="image6.tif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175806" y="0"/>
                <a:ext cx="657196" cy="65719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2" name="Shape 54"/>
          <p:cNvSpPr txBox="1">
            <a:spLocks/>
          </p:cNvSpPr>
          <p:nvPr/>
        </p:nvSpPr>
        <p:spPr>
          <a:xfrm>
            <a:off x="311700" y="1833880"/>
            <a:ext cx="8520600" cy="9958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alatino Linotype" charset="0"/>
                <a:ea typeface="Palatino Linotype" charset="0"/>
                <a:cs typeface="Palatino Linotype" charset="0"/>
                <a:sym typeface="Calibri"/>
              </a:rPr>
              <a:t>Opioid Use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alatino Linotype" charset="0"/>
                <a:ea typeface="Palatino Linotype" charset="0"/>
                <a:cs typeface="Palatino Linotype" charset="0"/>
                <a:sym typeface="Calibri"/>
              </a:rPr>
              <a:t> Disorder: A Review of Diagnostic Criteria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alatino Linotype" charset="0"/>
                <a:ea typeface="Palatino Linotype" charset="0"/>
                <a:cs typeface="Palatino Linotype" charset="0"/>
                <a:sym typeface="Calibri"/>
              </a:rPr>
              <a:t>Tips for Assessment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Palatino Linotype" charset="0"/>
              <a:ea typeface="Palatino Linotype" charset="0"/>
              <a:cs typeface="Palatino Linotype" charset="0"/>
              <a:sym typeface="Calibri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311701" y="158675"/>
            <a:ext cx="8520600" cy="572700"/>
          </a:xfrm>
          <a:prstGeom prst="rect">
            <a:avLst/>
          </a:prstGeom>
        </p:spPr>
        <p:txBody>
          <a:bodyPr/>
          <a:lstStyle>
            <a:lvl1pPr algn="ctr">
              <a:defRPr sz="29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900" b="1" dirty="0" smtClean="0">
                <a:solidFill>
                  <a:srgbClr val="003399"/>
                </a:solidFill>
              </a:rPr>
              <a:t>Objectives</a:t>
            </a:r>
            <a:endParaRPr sz="2900" b="1" dirty="0">
              <a:solidFill>
                <a:srgbClr val="003399"/>
              </a:solidFill>
            </a:endParaRP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311701" y="731375"/>
            <a:ext cx="8520602" cy="3991025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100000"/>
              </a:lnSpc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03399"/>
                </a:solidFill>
                <a:latin typeface="Calibri" pitchFamily="34" charset="0"/>
              </a:rPr>
              <a:t>Review of the dopamine reward pathway</a:t>
            </a:r>
          </a:p>
          <a:p>
            <a:pPr marL="228600" lvl="0" indent="-228600">
              <a:lnSpc>
                <a:spcPct val="100000"/>
              </a:lnSpc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03399"/>
                </a:solidFill>
                <a:latin typeface="Calibri" pitchFamily="34" charset="0"/>
              </a:rPr>
              <a:t>Analogy for patients</a:t>
            </a:r>
          </a:p>
          <a:p>
            <a:pPr marL="228600" lvl="0" indent="-228600">
              <a:lnSpc>
                <a:spcPct val="100000"/>
              </a:lnSpc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03399"/>
                </a:solidFill>
                <a:latin typeface="Calibri" pitchFamily="34" charset="0"/>
              </a:rPr>
              <a:t>Criteria for Substance Use Disorders</a:t>
            </a:r>
          </a:p>
          <a:p>
            <a:pPr marL="228600" lvl="0" indent="-228600">
              <a:lnSpc>
                <a:spcPct val="100000"/>
              </a:lnSpc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03399"/>
                </a:solidFill>
                <a:latin typeface="Calibri" pitchFamily="34" charset="0"/>
              </a:rPr>
              <a:t>Assessment: The 3 C’s</a:t>
            </a:r>
          </a:p>
          <a:p>
            <a:pPr marL="228600" lvl="0" indent="-228600">
              <a:lnSpc>
                <a:spcPct val="100000"/>
              </a:lnSpc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03399"/>
                </a:solidFill>
                <a:latin typeface="Calibri" pitchFamily="34" charset="0"/>
              </a:rPr>
              <a:t>Our interpretation of 42 CFR Part 2</a:t>
            </a:r>
          </a:p>
          <a:p>
            <a:pPr marL="228600" lvl="0" indent="-228600">
              <a:lnSpc>
                <a:spcPct val="100000"/>
              </a:lnSpc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lang="en-US" sz="2200" dirty="0" smtClean="0">
              <a:solidFill>
                <a:srgbClr val="003399"/>
              </a:solidFill>
              <a:latin typeface="Calibri" pitchFamily="34" charset="0"/>
            </a:endParaRPr>
          </a:p>
          <a:p>
            <a:pPr marL="228600" lvl="3" indent="-228600">
              <a:lnSpc>
                <a:spcPct val="100000"/>
              </a:lnSpc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>
              <a:solidFill>
                <a:srgbClr val="003399"/>
              </a:solidFill>
              <a:latin typeface="Calibri" pitchFamily="34" charset="0"/>
            </a:endParaRPr>
          </a:p>
          <a:p>
            <a:pPr lvl="1" indent="22860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</a:t>
            </a:fld>
            <a:endParaRPr sz="10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2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96" y="355600"/>
            <a:ext cx="5451607" cy="44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311701" y="158675"/>
            <a:ext cx="8520600" cy="572700"/>
          </a:xfrm>
          <a:prstGeom prst="rect">
            <a:avLst/>
          </a:prstGeom>
        </p:spPr>
        <p:txBody>
          <a:bodyPr/>
          <a:lstStyle>
            <a:lvl1pPr algn="ctr">
              <a:defRPr sz="29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900" b="1" smtClean="0">
                <a:solidFill>
                  <a:srgbClr val="003399"/>
                </a:solidFill>
              </a:rPr>
              <a:t>Hunger Analogy: Helping Patients Understand the DRP</a:t>
            </a:r>
            <a:endParaRPr sz="2900" b="1">
              <a:solidFill>
                <a:srgbClr val="003399"/>
              </a:solidFill>
            </a:endParaRP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311701" y="731375"/>
            <a:ext cx="8520602" cy="3991025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100000"/>
              </a:lnSpc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lang="en-US" sz="2200" smtClean="0">
              <a:solidFill>
                <a:srgbClr val="003399"/>
              </a:solidFill>
              <a:latin typeface="Calibri" pitchFamily="34" charset="0"/>
            </a:endParaRPr>
          </a:p>
          <a:p>
            <a:pPr marL="228600" lvl="3" indent="-228600">
              <a:lnSpc>
                <a:spcPct val="100000"/>
              </a:lnSpc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>
              <a:solidFill>
                <a:srgbClr val="003399"/>
              </a:solidFill>
              <a:latin typeface="Calibri" pitchFamily="34" charset="0"/>
            </a:endParaRPr>
          </a:p>
          <a:p>
            <a:pPr lvl="1" indent="22860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5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17" y="1500682"/>
            <a:ext cx="2766444" cy="2278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437" y="1500682"/>
            <a:ext cx="2941564" cy="2278837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4046099" y="2286000"/>
            <a:ext cx="914400" cy="9144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5166656"/>
              </p:ext>
            </p:extLst>
          </p:nvPr>
        </p:nvGraphicFramePr>
        <p:xfrm>
          <a:off x="416560" y="812800"/>
          <a:ext cx="3068320" cy="305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642417"/>
              </p:ext>
            </p:extLst>
          </p:nvPr>
        </p:nvGraphicFramePr>
        <p:xfrm>
          <a:off x="3484880" y="387350"/>
          <a:ext cx="4988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52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290320" y="2468880"/>
            <a:ext cx="6319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6799" y="1210527"/>
            <a:ext cx="12496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3399"/>
                </a:solidFill>
                <a:latin typeface="Calibri" charset="0"/>
                <a:ea typeface="Calibri" charset="0"/>
                <a:cs typeface="Calibri" charset="0"/>
              </a:rPr>
              <a:t>Mild: 2-3 symptoms</a:t>
            </a:r>
            <a:endParaRPr lang="en-US" b="1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784" y="1210527"/>
            <a:ext cx="17139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3399"/>
                </a:solidFill>
                <a:latin typeface="Calibri" charset="0"/>
                <a:ea typeface="Calibri" charset="0"/>
                <a:cs typeface="Calibri" charset="0"/>
              </a:rPr>
              <a:t>Moderate: 4-5 symptoms</a:t>
            </a:r>
            <a:endParaRPr lang="en-US" b="1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8838" y="1212014"/>
            <a:ext cx="139653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rgbClr val="003399"/>
                </a:solidFill>
                <a:latin typeface="Calibri" charset="0"/>
                <a:ea typeface="Calibri" charset="0"/>
                <a:cs typeface="Calibri" charset="0"/>
              </a:rPr>
              <a:t>Severe: 6 or </a:t>
            </a:r>
          </a:p>
          <a:p>
            <a:r>
              <a:rPr lang="en-US" b="1" smtClean="0">
                <a:solidFill>
                  <a:srgbClr val="003399"/>
                </a:solidFill>
                <a:latin typeface="Calibri" charset="0"/>
                <a:ea typeface="Calibri" charset="0"/>
                <a:cs typeface="Calibri" charset="0"/>
              </a:rPr>
              <a:t>more symptoms</a:t>
            </a:r>
            <a:endParaRPr lang="en-US" b="1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8489" y="428951"/>
            <a:ext cx="2018501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3399"/>
                </a:solidFill>
                <a:latin typeface="Calibri" charset="0"/>
                <a:ea typeface="Calibri" charset="0"/>
                <a:cs typeface="Calibri" charset="0"/>
              </a:rPr>
              <a:t>Substance Use Disorders</a:t>
            </a:r>
            <a:endParaRPr lang="en-US" b="1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5676" y="2314991"/>
            <a:ext cx="64793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3399"/>
                </a:solidFill>
                <a:latin typeface="Calibri" charset="0"/>
                <a:ea typeface="Calibri" charset="0"/>
                <a:cs typeface="Calibri" charset="0"/>
              </a:rPr>
              <a:t>Abuse</a:t>
            </a:r>
            <a:endParaRPr lang="en-US" b="1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1760" y="2314991"/>
            <a:ext cx="111856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3399"/>
                </a:solidFill>
                <a:latin typeface="Calibri" charset="0"/>
                <a:ea typeface="Calibri" charset="0"/>
                <a:cs typeface="Calibri" charset="0"/>
              </a:rPr>
              <a:t>Dependence </a:t>
            </a:r>
            <a:endParaRPr lang="en-US" b="1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00925859"/>
              </p:ext>
            </p:extLst>
          </p:nvPr>
        </p:nvGraphicFramePr>
        <p:xfrm>
          <a:off x="680720" y="416560"/>
          <a:ext cx="7640320" cy="337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77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08902732"/>
              </p:ext>
            </p:extLst>
          </p:nvPr>
        </p:nvGraphicFramePr>
        <p:xfrm>
          <a:off x="751840" y="539750"/>
          <a:ext cx="7620000" cy="362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8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um-0096_ppt_071812updatedimage</Template>
  <TotalTime>2507</TotalTime>
  <Words>792</Words>
  <Application>Microsoft Office PowerPoint</Application>
  <PresentationFormat>On-screen Show (16:9)</PresentationFormat>
  <Paragraphs>104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Palatino Linotype</vt:lpstr>
      <vt:lpstr>simple-light-2</vt:lpstr>
      <vt:lpstr>PowerPoint Presentation</vt:lpstr>
      <vt:lpstr>Bassett-UMass MAT ECHO 1.25.2017</vt:lpstr>
      <vt:lpstr>Objectives</vt:lpstr>
      <vt:lpstr>PowerPoint Presentation</vt:lpstr>
      <vt:lpstr>Hunger Analogy: Helping Patients Understand the DRP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C’s of Psychological Dependence</vt:lpstr>
      <vt:lpstr>Assessment with patients who lack insight</vt:lpstr>
      <vt:lpstr>42 Code of Federal Regulations (CFR) Part 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Bassett Health &amp; Barre ECHO</dc:title>
  <dc:creator>Martin, Stephen</dc:creator>
  <cp:lastModifiedBy>Foley, Susan</cp:lastModifiedBy>
  <cp:revision>107</cp:revision>
  <dcterms:modified xsi:type="dcterms:W3CDTF">2017-02-07T15:42:02Z</dcterms:modified>
</cp:coreProperties>
</file>